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3.xml" ContentType="application/vnd.openxmlformats-officedocument.presentationml.tags+xml"/>
  <Override PartName="/ppt/notesSlides/notesSlide13.xml" ContentType="application/vnd.openxmlformats-officedocument.presentationml.notesSlide+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8" r:id="rId2"/>
    <p:sldMasterId id="2147483670" r:id="rId3"/>
    <p:sldMasterId id="2147483680" r:id="rId4"/>
    <p:sldMasterId id="2147483692" r:id="rId5"/>
  </p:sldMasterIdLst>
  <p:notesMasterIdLst>
    <p:notesMasterId r:id="rId59"/>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30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Lst>
  <p:sldSz cx="12192000" cy="6858000"/>
  <p:notesSz cx="6858000" cy="9144000"/>
  <p:embeddedFontLst>
    <p:embeddedFont>
      <p:font typeface="Gill Sans" panose="020B0604020202020204" charset="0"/>
      <p:regular r:id="rId60"/>
      <p:bold r:id="rId61"/>
    </p:embeddedFont>
    <p:embeddedFont>
      <p:font typeface="Lato Black" panose="020F0A02020204030203" pitchFamily="34" charset="0"/>
      <p:bold r:id="rId62"/>
    </p:embeddedFont>
    <p:embeddedFont>
      <p:font typeface="Sorts Mill Goudy" panose="020B0604020202020204" charset="0"/>
      <p:regular r:id="rId63"/>
      <p:italic r:id="rId64"/>
    </p:embeddedFont>
  </p:embeddedFontLst>
  <p:custDataLst>
    <p:tags r:id="rId65"/>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6" roundtripDataSignature="AMtx7mio4aShfv5xXYtmeQgWlFPBV12yo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28116BD-0831-44A7-BF63-2A9754241557}">
  <a:tblStyle styleId="{028116BD-0831-44A7-BF63-2A9754241557}" styleName="Table_0">
    <a:wholeTbl>
      <a:tcTxStyle b="off" i="off">
        <a:font>
          <a:latin typeface="Arial"/>
          <a:ea typeface="Arial"/>
          <a:cs typeface="Arial"/>
        </a:font>
        <a:schemeClr val="dk1"/>
      </a:tcTxStyle>
      <a:tcStyle>
        <a:tcBdr>
          <a:left>
            <a:ln w="12700" cap="flat" cmpd="sng">
              <a:solidFill>
                <a:schemeClr val="accent6"/>
              </a:solidFill>
              <a:prstDash val="solid"/>
              <a:round/>
              <a:headEnd type="none" w="sm" len="sm"/>
              <a:tailEnd type="none" w="sm" len="sm"/>
            </a:ln>
          </a:left>
          <a:right>
            <a:ln w="12700" cap="flat" cmpd="sng">
              <a:solidFill>
                <a:schemeClr val="accent6"/>
              </a:solidFill>
              <a:prstDash val="solid"/>
              <a:round/>
              <a:headEnd type="none" w="sm" len="sm"/>
              <a:tailEnd type="none" w="sm" len="sm"/>
            </a:ln>
          </a:right>
          <a:top>
            <a:ln w="12700" cap="flat" cmpd="sng">
              <a:solidFill>
                <a:schemeClr val="accent6"/>
              </a:solidFill>
              <a:prstDash val="solid"/>
              <a:round/>
              <a:headEnd type="none" w="sm" len="sm"/>
              <a:tailEnd type="none" w="sm" len="sm"/>
            </a:ln>
          </a:top>
          <a:bottom>
            <a:ln w="12700" cap="flat" cmpd="sng">
              <a:solidFill>
                <a:schemeClr val="accent6"/>
              </a:solidFill>
              <a:prstDash val="solid"/>
              <a:round/>
              <a:headEnd type="none" w="sm" len="sm"/>
              <a:tailEnd type="none" w="sm" len="sm"/>
            </a:ln>
          </a:bottom>
          <a:insideH>
            <a:ln w="12700" cap="flat" cmpd="sng">
              <a:solidFill>
                <a:schemeClr val="accent6"/>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b="off" i="off"/>
      <a:tcStyle>
        <a:tcBdr/>
        <a:fill>
          <a:solidFill>
            <a:srgbClr val="FAF0ED"/>
          </a:solidFill>
        </a:fill>
      </a:tcStyle>
    </a:band1H>
    <a:band2H>
      <a:tcTxStyle b="off" i="off"/>
      <a:tcStyle>
        <a:tcBdr/>
      </a:tcStyle>
    </a:band2H>
    <a:band1V>
      <a:tcTxStyle b="off" i="off"/>
      <a:tcStyle>
        <a:tcBdr/>
        <a:fill>
          <a:solidFill>
            <a:srgbClr val="FAF0ED"/>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50800" cap="flat" cmpd="sng">
              <a:solidFill>
                <a:schemeClr val="accent6"/>
              </a:solidFill>
              <a:prstDash val="solid"/>
              <a:round/>
              <a:headEnd type="none" w="sm" len="sm"/>
              <a:tailEnd type="none" w="sm" len="sm"/>
            </a:ln>
          </a:top>
        </a:tcBdr>
        <a:fill>
          <a:solidFill>
            <a:schemeClr val="l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fill>
          <a:solidFill>
            <a:schemeClr val="accent6"/>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49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font" Target="fonts/font4.fntdata"/><Relationship Id="rId68"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customschemas.google.com/relationships/presentationmetadata" Target="metadata"/><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font" Target="fonts/font2.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font" Target="fonts/font1.fntdata"/><Relationship Id="rId65"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font" Target="fonts/font5.fntdata"/><Relationship Id="rId69"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 Id="rId67"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font" Target="fonts/font3.fntdata"/><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2" name="Google Shape;41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11: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3" name="Google Shape;423;p11: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13: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3" name="Google Shape;433;p13: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4" name="Google Shape;434;p13: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a:t>
            </a:fld>
            <a:endParaRPr sz="1400" b="0" i="0" u="none" strike="noStrike" cap="none">
              <a:solidFill>
                <a:srgbClr val="000000"/>
              </a:solidFill>
              <a:latin typeface="Arial"/>
              <a:ea typeface="Arial"/>
              <a:cs typeface="Arial"/>
              <a:sym typeface="Arial"/>
            </a:endParaRPr>
          </a:p>
        </p:txBody>
      </p:sp>
      <p:sp>
        <p:nvSpPr>
          <p:cNvPr id="435" name="Google Shape;435;p13: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0" name="Google Shape;45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1" name="Google Shape;45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
        <p:nvSpPr>
          <p:cNvPr id="452" name="Google Shape;452;p2: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7" name="Google Shape;46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8" name="Google Shape;468;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a:t>
            </a:fld>
            <a:endParaRPr sz="1400" b="0" i="0" u="none" strike="noStrike" cap="none">
              <a:solidFill>
                <a:srgbClr val="000000"/>
              </a:solidFill>
              <a:latin typeface="Arial"/>
              <a:ea typeface="Arial"/>
              <a:cs typeface="Arial"/>
              <a:sym typeface="Arial"/>
            </a:endParaRPr>
          </a:p>
        </p:txBody>
      </p:sp>
      <p:sp>
        <p:nvSpPr>
          <p:cNvPr id="469" name="Google Shape;469;p1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7" name="Google Shape;47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8" name="Google Shape;47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
        <p:nvSpPr>
          <p:cNvPr id="479" name="Google Shape;479;p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7" name="Google Shape;48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5" name="Google Shape;49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6" name="Google Shape;49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
        <p:nvSpPr>
          <p:cNvPr id="497" name="Google Shape;497;p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5" name="Google Shape;505;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6" name="Google Shape;506;p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
        <p:nvSpPr>
          <p:cNvPr id="507" name="Google Shape;507;p7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5" name="Google Shape;515;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6" name="Google Shape;516;p7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
        <p:nvSpPr>
          <p:cNvPr id="517" name="Google Shape;517;p76: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5" name="Google Shape;525;p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6" name="Google Shape;526;p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
        <p:nvSpPr>
          <p:cNvPr id="527" name="Google Shape;527;p77: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5" name="Google Shape;53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4" name="Google Shape;584;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585" name="Google Shape;585;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p6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l-GR"/>
              <a:t>Answers are: </a:t>
            </a:r>
            <a:endParaRPr/>
          </a:p>
          <a:p>
            <a:pPr marL="0" lvl="0" indent="0" algn="l" rtl="0">
              <a:lnSpc>
                <a:spcPct val="100000"/>
              </a:lnSpc>
              <a:spcBef>
                <a:spcPts val="0"/>
              </a:spcBef>
              <a:spcAft>
                <a:spcPts val="0"/>
              </a:spcAft>
              <a:buSzPts val="1400"/>
              <a:buNone/>
            </a:pPr>
            <a:r>
              <a:rPr lang="el-GR"/>
              <a:t>1-a</a:t>
            </a:r>
            <a:endParaRPr/>
          </a:p>
          <a:p>
            <a:pPr marL="0" lvl="0" indent="0" algn="l" rtl="0">
              <a:lnSpc>
                <a:spcPct val="100000"/>
              </a:lnSpc>
              <a:spcBef>
                <a:spcPts val="0"/>
              </a:spcBef>
              <a:spcAft>
                <a:spcPts val="0"/>
              </a:spcAft>
              <a:buSzPts val="1400"/>
              <a:buNone/>
            </a:pPr>
            <a:r>
              <a:rPr lang="el-GR"/>
              <a:t>2-b</a:t>
            </a:r>
            <a:endParaRPr/>
          </a:p>
          <a:p>
            <a:pPr marL="0" lvl="0" indent="0" algn="l" rtl="0">
              <a:lnSpc>
                <a:spcPct val="100000"/>
              </a:lnSpc>
              <a:spcBef>
                <a:spcPts val="0"/>
              </a:spcBef>
              <a:spcAft>
                <a:spcPts val="0"/>
              </a:spcAft>
              <a:buSzPts val="1400"/>
              <a:buNone/>
            </a:pPr>
            <a:r>
              <a:rPr lang="el-GR"/>
              <a:t>3-c</a:t>
            </a:r>
            <a:endParaRPr/>
          </a:p>
          <a:p>
            <a:pPr marL="0" lvl="0" indent="0" algn="l" rtl="0">
              <a:lnSpc>
                <a:spcPct val="100000"/>
              </a:lnSpc>
              <a:spcBef>
                <a:spcPts val="0"/>
              </a:spcBef>
              <a:spcAft>
                <a:spcPts val="0"/>
              </a:spcAft>
              <a:buSzPts val="1400"/>
              <a:buNone/>
            </a:pPr>
            <a:r>
              <a:rPr lang="el-GR"/>
              <a:t>4-a</a:t>
            </a:r>
            <a:endParaRPr/>
          </a:p>
          <a:p>
            <a:pPr marL="0" lvl="0" indent="0" algn="l" rtl="0">
              <a:lnSpc>
                <a:spcPct val="100000"/>
              </a:lnSpc>
              <a:spcBef>
                <a:spcPts val="0"/>
              </a:spcBef>
              <a:spcAft>
                <a:spcPts val="0"/>
              </a:spcAft>
              <a:buSzPts val="1400"/>
              <a:buNone/>
            </a:pPr>
            <a:r>
              <a:rPr lang="el-GR"/>
              <a:t>5-b</a:t>
            </a:r>
            <a:endParaRPr/>
          </a:p>
          <a:p>
            <a:pPr marL="0" lvl="0" indent="0" algn="l" rtl="0">
              <a:lnSpc>
                <a:spcPct val="100000"/>
              </a:lnSpc>
              <a:spcBef>
                <a:spcPts val="0"/>
              </a:spcBef>
              <a:spcAft>
                <a:spcPts val="0"/>
              </a:spcAft>
              <a:buSzPts val="1400"/>
              <a:buNone/>
            </a:pPr>
            <a:endParaRPr/>
          </a:p>
        </p:txBody>
      </p:sp>
      <p:sp>
        <p:nvSpPr>
          <p:cNvPr id="855" name="Google Shape;855;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2" name="Google Shape;612;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3" name="Google Shape;613;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
        <p:nvSpPr>
          <p:cNvPr id="614" name="Google Shape;614;p7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2" name="Google Shape;62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3" name="Google Shape;623;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
        <p:nvSpPr>
          <p:cNvPr id="624" name="Google Shape;624;p6: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1" name="Google Shape;63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3" name="Google Shape;64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9" name="Google Shape;65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p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5" name="Google Shape;675;p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6" name="Google Shape;676;p7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
        <p:nvSpPr>
          <p:cNvPr id="677" name="Google Shape;677;p7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5" name="Google Shape;685;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4" name="Google Shape;694;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2" name="Google Shape;702;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6" name="Google Shape;71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1" name="Google Shape;731;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2" name="Google Shape;732;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
        <p:nvSpPr>
          <p:cNvPr id="733" name="Google Shape;733;p2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1" name="Google Shape;741;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2" name="Google Shape;742;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
        <p:nvSpPr>
          <p:cNvPr id="743" name="Google Shape;743;p30: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1" name="Google Shape;751;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2" name="Google Shape;752;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
        <p:nvSpPr>
          <p:cNvPr id="753" name="Google Shape;753;p3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4" name="Google Shape;764;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65" name="Google Shape;765;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
        <p:nvSpPr>
          <p:cNvPr id="766" name="Google Shape;766;p32: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7" name="Google Shape;777;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8" name="Google Shape;778;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
        <p:nvSpPr>
          <p:cNvPr id="779" name="Google Shape;779;p33: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p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91" name="Google Shape;791;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7" name="Google Shape;807;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08" name="Google Shape;808;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31</a:t>
            </a:fld>
            <a:endParaRPr/>
          </a:p>
        </p:txBody>
      </p:sp>
      <p:sp>
        <p:nvSpPr>
          <p:cNvPr id="809" name="Google Shape;809;p3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7" name="Google Shape;817;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8" name="Google Shape;818;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32</a:t>
            </a:fld>
            <a:endParaRPr/>
          </a:p>
        </p:txBody>
      </p:sp>
      <p:sp>
        <p:nvSpPr>
          <p:cNvPr id="819" name="Google Shape;819;p3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
        <p:cNvGrpSpPr/>
        <p:nvPr/>
      </p:nvGrpSpPr>
      <p:grpSpPr>
        <a:xfrm>
          <a:off x="0" y="0"/>
          <a:ext cx="0" cy="0"/>
          <a:chOff x="0" y="0"/>
          <a:chExt cx="0" cy="0"/>
        </a:xfrm>
      </p:grpSpPr>
      <p:sp>
        <p:nvSpPr>
          <p:cNvPr id="826" name="Google Shape;826;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7" name="Google Shape;827;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8" name="Google Shape;828;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
        <p:nvSpPr>
          <p:cNvPr id="829" name="Google Shape;829;p36: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7" name="Google Shape;847;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8" name="Google Shape;848;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
        <p:nvSpPr>
          <p:cNvPr id="849" name="Google Shape;849;p37: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7" name="Google Shape;867;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8" name="Google Shape;868;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
        <p:nvSpPr>
          <p:cNvPr id="869" name="Google Shape;869;p3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5"/>
        <p:cNvGrpSpPr/>
        <p:nvPr/>
      </p:nvGrpSpPr>
      <p:grpSpPr>
        <a:xfrm>
          <a:off x="0" y="0"/>
          <a:ext cx="0" cy="0"/>
          <a:chOff x="0" y="0"/>
          <a:chExt cx="0" cy="0"/>
        </a:xfrm>
      </p:grpSpPr>
      <p:sp>
        <p:nvSpPr>
          <p:cNvPr id="886" name="Google Shape;886;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7" name="Google Shape;887;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8" name="Google Shape;888;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36</a:t>
            </a:fld>
            <a:endParaRPr/>
          </a:p>
        </p:txBody>
      </p:sp>
      <p:sp>
        <p:nvSpPr>
          <p:cNvPr id="889" name="Google Shape;889;p3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5" name="Google Shape;915;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4" name="Google Shape;924;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5" name="Google Shape;925;p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38</a:t>
            </a:fld>
            <a:endParaRPr/>
          </a:p>
        </p:txBody>
      </p:sp>
      <p:sp>
        <p:nvSpPr>
          <p:cNvPr id="926" name="Google Shape;926;p8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2"/>
        <p:cNvGrpSpPr/>
        <p:nvPr/>
      </p:nvGrpSpPr>
      <p:grpSpPr>
        <a:xfrm>
          <a:off x="0" y="0"/>
          <a:ext cx="0" cy="0"/>
          <a:chOff x="0" y="0"/>
          <a:chExt cx="0" cy="0"/>
        </a:xfrm>
      </p:grpSpPr>
      <p:sp>
        <p:nvSpPr>
          <p:cNvPr id="933" name="Google Shape;933;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4" name="Google Shape;934;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p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7" name="Google Shape;947;p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0"/>
        <p:cNvGrpSpPr/>
        <p:nvPr/>
      </p:nvGrpSpPr>
      <p:grpSpPr>
        <a:xfrm>
          <a:off x="0" y="0"/>
          <a:ext cx="0" cy="0"/>
          <a:chOff x="0" y="0"/>
          <a:chExt cx="0" cy="0"/>
        </a:xfrm>
      </p:grpSpPr>
      <p:sp>
        <p:nvSpPr>
          <p:cNvPr id="961" name="Google Shape;961;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62" name="Google Shape;962;p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6"/>
        <p:cNvGrpSpPr/>
        <p:nvPr/>
      </p:nvGrpSpPr>
      <p:grpSpPr>
        <a:xfrm>
          <a:off x="0" y="0"/>
          <a:ext cx="0" cy="0"/>
          <a:chOff x="0" y="0"/>
          <a:chExt cx="0" cy="0"/>
        </a:xfrm>
      </p:grpSpPr>
      <p:sp>
        <p:nvSpPr>
          <p:cNvPr id="977" name="Google Shape;977;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8" name="Google Shape;978;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Google Shape;986;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7" name="Google Shape;987;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9"/>
        <p:cNvGrpSpPr/>
        <p:nvPr/>
      </p:nvGrpSpPr>
      <p:grpSpPr>
        <a:xfrm>
          <a:off x="0" y="0"/>
          <a:ext cx="0" cy="0"/>
          <a:chOff x="0" y="0"/>
          <a:chExt cx="0" cy="0"/>
        </a:xfrm>
      </p:grpSpPr>
      <p:sp>
        <p:nvSpPr>
          <p:cNvPr id="1010" name="Google Shape;1010;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1" name="Google Shape;1011;p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8"/>
        <p:cNvGrpSpPr/>
        <p:nvPr/>
      </p:nvGrpSpPr>
      <p:grpSpPr>
        <a:xfrm>
          <a:off x="0" y="0"/>
          <a:ext cx="0" cy="0"/>
          <a:chOff x="0" y="0"/>
          <a:chExt cx="0" cy="0"/>
        </a:xfrm>
      </p:grpSpPr>
      <p:sp>
        <p:nvSpPr>
          <p:cNvPr id="1019" name="Google Shape;1019;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0" name="Google Shape;1020;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7"/>
        <p:cNvGrpSpPr/>
        <p:nvPr/>
      </p:nvGrpSpPr>
      <p:grpSpPr>
        <a:xfrm>
          <a:off x="0" y="0"/>
          <a:ext cx="0" cy="0"/>
          <a:chOff x="0" y="0"/>
          <a:chExt cx="0" cy="0"/>
        </a:xfrm>
      </p:grpSpPr>
      <p:sp>
        <p:nvSpPr>
          <p:cNvPr id="1028" name="Google Shape;1028;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9" name="Google Shape;1029;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0" name="Google Shape;1030;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46</a:t>
            </a:fld>
            <a:endParaRPr/>
          </a:p>
        </p:txBody>
      </p:sp>
      <p:sp>
        <p:nvSpPr>
          <p:cNvPr id="1031" name="Google Shape;1031;p4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8"/>
        <p:cNvGrpSpPr/>
        <p:nvPr/>
      </p:nvGrpSpPr>
      <p:grpSpPr>
        <a:xfrm>
          <a:off x="0" y="0"/>
          <a:ext cx="0" cy="0"/>
          <a:chOff x="0" y="0"/>
          <a:chExt cx="0" cy="0"/>
        </a:xfrm>
      </p:grpSpPr>
      <p:sp>
        <p:nvSpPr>
          <p:cNvPr id="1039" name="Google Shape;1039;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0" name="Google Shape;1040;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1" name="Google Shape;1041;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47</a:t>
            </a:fld>
            <a:endParaRPr/>
          </a:p>
        </p:txBody>
      </p:sp>
      <p:sp>
        <p:nvSpPr>
          <p:cNvPr id="1042" name="Google Shape;1042;p87: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9"/>
        <p:cNvGrpSpPr/>
        <p:nvPr/>
      </p:nvGrpSpPr>
      <p:grpSpPr>
        <a:xfrm>
          <a:off x="0" y="0"/>
          <a:ext cx="0" cy="0"/>
          <a:chOff x="0" y="0"/>
          <a:chExt cx="0" cy="0"/>
        </a:xfrm>
      </p:grpSpPr>
      <p:sp>
        <p:nvSpPr>
          <p:cNvPr id="1050" name="Google Shape;1050;p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1" name="Google Shape;1051;p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52" name="Google Shape;1052;p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48</a:t>
            </a:fld>
            <a:endParaRPr/>
          </a:p>
        </p:txBody>
      </p:sp>
      <p:sp>
        <p:nvSpPr>
          <p:cNvPr id="1053" name="Google Shape;1053;p8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0"/>
        <p:cNvGrpSpPr/>
        <p:nvPr/>
      </p:nvGrpSpPr>
      <p:grpSpPr>
        <a:xfrm>
          <a:off x="0" y="0"/>
          <a:ext cx="0" cy="0"/>
          <a:chOff x="0" y="0"/>
          <a:chExt cx="0" cy="0"/>
        </a:xfrm>
      </p:grpSpPr>
      <p:sp>
        <p:nvSpPr>
          <p:cNvPr id="1061" name="Google Shape;1061;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2" name="Google Shape;1062;p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3" name="Google Shape;1063;p8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49</a:t>
            </a:fld>
            <a:endParaRPr/>
          </a:p>
        </p:txBody>
      </p:sp>
      <p:sp>
        <p:nvSpPr>
          <p:cNvPr id="1064" name="Google Shape;1064;p8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1"/>
        <p:cNvGrpSpPr/>
        <p:nvPr/>
      </p:nvGrpSpPr>
      <p:grpSpPr>
        <a:xfrm>
          <a:off x="0" y="0"/>
          <a:ext cx="0" cy="0"/>
          <a:chOff x="0" y="0"/>
          <a:chExt cx="0" cy="0"/>
        </a:xfrm>
      </p:grpSpPr>
      <p:sp>
        <p:nvSpPr>
          <p:cNvPr id="1072" name="Google Shape;1072;p17: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3" name="Google Shape;1073;p17: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74" name="Google Shape;1074;p17: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50</a:t>
            </a:fld>
            <a:endParaRPr sz="1400" b="0" i="0" u="none" strike="noStrike" cap="none">
              <a:solidFill>
                <a:srgbClr val="000000"/>
              </a:solidFill>
              <a:latin typeface="Arial"/>
              <a:ea typeface="Arial"/>
              <a:cs typeface="Arial"/>
              <a:sym typeface="Arial"/>
            </a:endParaRPr>
          </a:p>
        </p:txBody>
      </p:sp>
      <p:sp>
        <p:nvSpPr>
          <p:cNvPr id="1075" name="Google Shape;1075;p17: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3" name="Google Shape;1083;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4" name="Google Shape;1084;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51</a:t>
            </a:fld>
            <a:endParaRPr/>
          </a:p>
        </p:txBody>
      </p:sp>
      <p:sp>
        <p:nvSpPr>
          <p:cNvPr id="1085" name="Google Shape;1085;p1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2"/>
        <p:cNvGrpSpPr/>
        <p:nvPr/>
      </p:nvGrpSpPr>
      <p:grpSpPr>
        <a:xfrm>
          <a:off x="0" y="0"/>
          <a:ext cx="0" cy="0"/>
          <a:chOff x="0" y="0"/>
          <a:chExt cx="0" cy="0"/>
        </a:xfrm>
      </p:grpSpPr>
      <p:sp>
        <p:nvSpPr>
          <p:cNvPr id="1093" name="Google Shape;1093;p20: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4" name="Google Shape;1094;p20: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5" name="Google Shape;1095;p20: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52</a:t>
            </a:fld>
            <a:endParaRPr/>
          </a:p>
        </p:txBody>
      </p:sp>
      <p:sp>
        <p:nvSpPr>
          <p:cNvPr id="1096" name="Google Shape;1096;p20: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4"/>
        <p:cNvGrpSpPr/>
        <p:nvPr/>
      </p:nvGrpSpPr>
      <p:grpSpPr>
        <a:xfrm>
          <a:off x="0" y="0"/>
          <a:ext cx="0" cy="0"/>
          <a:chOff x="0" y="0"/>
          <a:chExt cx="0" cy="0"/>
        </a:xfrm>
      </p:grpSpPr>
      <p:sp>
        <p:nvSpPr>
          <p:cNvPr id="1115" name="Google Shape;1115;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6" name="Google Shape;1116;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15"/>
        <p:cNvGrpSpPr/>
        <p:nvPr/>
      </p:nvGrpSpPr>
      <p:grpSpPr>
        <a:xfrm>
          <a:off x="0" y="0"/>
          <a:ext cx="0" cy="0"/>
          <a:chOff x="0" y="0"/>
          <a:chExt cx="0" cy="0"/>
        </a:xfrm>
      </p:grpSpPr>
      <p:sp>
        <p:nvSpPr>
          <p:cNvPr id="16" name="Google Shape;16;p62"/>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 name="Google Shape;17;p62"/>
          <p:cNvSpPr>
            <a:spLocks noGrp="1"/>
          </p:cNvSpPr>
          <p:nvPr>
            <p:ph type="pic" idx="2"/>
          </p:nvPr>
        </p:nvSpPr>
        <p:spPr>
          <a:xfrm>
            <a:off x="680720" y="685799"/>
            <a:ext cx="10830560" cy="5486401"/>
          </a:xfrm>
          <a:prstGeom prst="rect">
            <a:avLst/>
          </a:prstGeom>
          <a:noFill/>
          <a:ln>
            <a:noFill/>
          </a:ln>
        </p:spPr>
      </p:sp>
      <p:sp>
        <p:nvSpPr>
          <p:cNvPr id="18" name="Google Shape;18;p62"/>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588"/>
                </a:srgbClr>
              </a:gs>
              <a:gs pos="100000">
                <a:srgbClr val="000000">
                  <a:alpha val="43529"/>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62"/>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20"/>
        <p:cNvGrpSpPr/>
        <p:nvPr/>
      </p:nvGrpSpPr>
      <p:grpSpPr>
        <a:xfrm>
          <a:off x="0" y="0"/>
          <a:ext cx="0" cy="0"/>
          <a:chOff x="0" y="0"/>
          <a:chExt cx="0" cy="0"/>
        </a:xfrm>
      </p:grpSpPr>
      <p:sp>
        <p:nvSpPr>
          <p:cNvPr id="21" name="Google Shape;21;p63"/>
          <p:cNvSpPr/>
          <p:nvPr/>
        </p:nvSpPr>
        <p:spPr>
          <a:xfrm>
            <a:off x="-1" y="0"/>
            <a:ext cx="12192001" cy="6858000"/>
          </a:xfrm>
          <a:prstGeom prst="rect">
            <a:avLst/>
          </a:pr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 name="Google Shape;22;p63"/>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 name="Google Shape;23;p63"/>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6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63"/>
          <p:cNvSpPr>
            <a:spLocks noGrp="1"/>
          </p:cNvSpPr>
          <p:nvPr>
            <p:ph type="pic" idx="2"/>
          </p:nvPr>
        </p:nvSpPr>
        <p:spPr>
          <a:xfrm>
            <a:off x="1279525" y="2155389"/>
            <a:ext cx="2003425" cy="2002536"/>
          </a:xfrm>
          <a:prstGeom prst="rect">
            <a:avLst/>
          </a:prstGeom>
          <a:noFill/>
          <a:ln>
            <a:noFill/>
          </a:ln>
        </p:spPr>
      </p:sp>
      <p:sp>
        <p:nvSpPr>
          <p:cNvPr id="26" name="Google Shape;26;p63"/>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63"/>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63"/>
          <p:cNvSpPr>
            <a:spLocks noGrp="1"/>
          </p:cNvSpPr>
          <p:nvPr>
            <p:ph type="pic" idx="4"/>
          </p:nvPr>
        </p:nvSpPr>
        <p:spPr>
          <a:xfrm>
            <a:off x="3804132" y="2155389"/>
            <a:ext cx="2003425" cy="2002536"/>
          </a:xfrm>
          <a:prstGeom prst="rect">
            <a:avLst/>
          </a:prstGeom>
          <a:noFill/>
          <a:ln>
            <a:noFill/>
          </a:ln>
        </p:spPr>
      </p:sp>
      <p:sp>
        <p:nvSpPr>
          <p:cNvPr id="29" name="Google Shape;29;p63"/>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63"/>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63"/>
          <p:cNvSpPr>
            <a:spLocks noGrp="1"/>
          </p:cNvSpPr>
          <p:nvPr>
            <p:ph type="pic" idx="7"/>
          </p:nvPr>
        </p:nvSpPr>
        <p:spPr>
          <a:xfrm>
            <a:off x="6332269" y="2155389"/>
            <a:ext cx="2003425" cy="2002536"/>
          </a:xfrm>
          <a:prstGeom prst="rect">
            <a:avLst/>
          </a:prstGeom>
          <a:noFill/>
          <a:ln>
            <a:noFill/>
          </a:ln>
        </p:spPr>
      </p:sp>
      <p:sp>
        <p:nvSpPr>
          <p:cNvPr id="32" name="Google Shape;32;p63"/>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3"/>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63"/>
          <p:cNvSpPr>
            <a:spLocks noGrp="1"/>
          </p:cNvSpPr>
          <p:nvPr>
            <p:ph type="pic" idx="13"/>
          </p:nvPr>
        </p:nvSpPr>
        <p:spPr>
          <a:xfrm>
            <a:off x="8858607" y="2155389"/>
            <a:ext cx="2003425" cy="2002536"/>
          </a:xfrm>
          <a:prstGeom prst="rect">
            <a:avLst/>
          </a:prstGeom>
          <a:noFill/>
          <a:ln>
            <a:noFill/>
          </a:ln>
        </p:spPr>
      </p:sp>
      <p:sp>
        <p:nvSpPr>
          <p:cNvPr id="35" name="Google Shape;35;p63"/>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3"/>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3"/>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63"/>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39"/>
        <p:cNvGrpSpPr/>
        <p:nvPr/>
      </p:nvGrpSpPr>
      <p:grpSpPr>
        <a:xfrm>
          <a:off x="0" y="0"/>
          <a:ext cx="0" cy="0"/>
          <a:chOff x="0" y="0"/>
          <a:chExt cx="0" cy="0"/>
        </a:xfrm>
      </p:grpSpPr>
      <p:sp>
        <p:nvSpPr>
          <p:cNvPr id="40" name="Google Shape;40;p65"/>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41" name="Google Shape;41;p65"/>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5"/>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43"/>
        <p:cNvGrpSpPr/>
        <p:nvPr/>
      </p:nvGrpSpPr>
      <p:grpSpPr>
        <a:xfrm>
          <a:off x="0" y="0"/>
          <a:ext cx="0" cy="0"/>
          <a:chOff x="0" y="0"/>
          <a:chExt cx="0" cy="0"/>
        </a:xfrm>
      </p:grpSpPr>
      <p:sp>
        <p:nvSpPr>
          <p:cNvPr id="44" name="Google Shape;44;p68"/>
          <p:cNvSpPr/>
          <p:nvPr/>
        </p:nvSpPr>
        <p:spPr>
          <a:xfrm>
            <a:off x="4076700" y="685798"/>
            <a:ext cx="4076700" cy="5486401"/>
          </a:xfrm>
          <a:prstGeom prst="rect">
            <a:avLst/>
          </a:pr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45" name="Google Shape;45;p68"/>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68"/>
          <p:cNvSpPr>
            <a:spLocks noGrp="1"/>
          </p:cNvSpPr>
          <p:nvPr>
            <p:ph type="pic" idx="2"/>
          </p:nvPr>
        </p:nvSpPr>
        <p:spPr>
          <a:xfrm>
            <a:off x="0" y="0"/>
            <a:ext cx="3390900" cy="6858000"/>
          </a:xfrm>
          <a:prstGeom prst="rect">
            <a:avLst/>
          </a:prstGeom>
          <a:noFill/>
          <a:ln>
            <a:noFill/>
          </a:ln>
        </p:spPr>
      </p:sp>
      <p:sp>
        <p:nvSpPr>
          <p:cNvPr id="47" name="Google Shape;47;p6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68"/>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68"/>
          <p:cNvSpPr>
            <a:spLocks noGrp="1"/>
          </p:cNvSpPr>
          <p:nvPr>
            <p:ph type="pic" idx="3"/>
          </p:nvPr>
        </p:nvSpPr>
        <p:spPr>
          <a:xfrm>
            <a:off x="8801100" y="0"/>
            <a:ext cx="3390900" cy="6858000"/>
          </a:xfrm>
          <a:prstGeom prst="rect">
            <a:avLst/>
          </a:prstGeom>
          <a:noFill/>
          <a:ln>
            <a:noFill/>
          </a:ln>
        </p:spPr>
      </p:sp>
      <p:sp>
        <p:nvSpPr>
          <p:cNvPr id="50" name="Google Shape;50;p68"/>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6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52"/>
        <p:cNvGrpSpPr/>
        <p:nvPr/>
      </p:nvGrpSpPr>
      <p:grpSpPr>
        <a:xfrm>
          <a:off x="0" y="0"/>
          <a:ext cx="0" cy="0"/>
          <a:chOff x="0" y="0"/>
          <a:chExt cx="0" cy="0"/>
        </a:xfrm>
      </p:grpSpPr>
      <p:sp>
        <p:nvSpPr>
          <p:cNvPr id="53" name="Google Shape;53;p66"/>
          <p:cNvSpPr/>
          <p:nvPr/>
        </p:nvSpPr>
        <p:spPr>
          <a:xfrm>
            <a:off x="0" y="0"/>
            <a:ext cx="8153400" cy="6857999"/>
          </a:xfrm>
          <a:prstGeom prst="rect">
            <a:avLst/>
          </a:pr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54" name="Google Shape;54;p66"/>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55" name="Google Shape;55;p66"/>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6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66"/>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66"/>
          <p:cNvSpPr>
            <a:spLocks noGrp="1"/>
          </p:cNvSpPr>
          <p:nvPr>
            <p:ph type="pic" idx="2"/>
          </p:nvPr>
        </p:nvSpPr>
        <p:spPr>
          <a:xfrm>
            <a:off x="8839200" y="685800"/>
            <a:ext cx="2667000" cy="2400300"/>
          </a:xfrm>
          <a:prstGeom prst="rect">
            <a:avLst/>
          </a:prstGeom>
          <a:noFill/>
          <a:ln>
            <a:noFill/>
          </a:ln>
        </p:spPr>
      </p:sp>
      <p:sp>
        <p:nvSpPr>
          <p:cNvPr id="59" name="Google Shape;59;p66"/>
          <p:cNvSpPr>
            <a:spLocks noGrp="1"/>
          </p:cNvSpPr>
          <p:nvPr>
            <p:ph type="pic" idx="3"/>
          </p:nvPr>
        </p:nvSpPr>
        <p:spPr>
          <a:xfrm>
            <a:off x="8839200" y="3764738"/>
            <a:ext cx="2667000" cy="2404872"/>
          </a:xfrm>
          <a:prstGeom prst="rect">
            <a:avLst/>
          </a:prstGeom>
          <a:noFill/>
          <a:ln>
            <a:noFill/>
          </a:ln>
        </p:spPr>
      </p:sp>
      <p:sp>
        <p:nvSpPr>
          <p:cNvPr id="60" name="Google Shape;60;p6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6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62"/>
        <p:cNvGrpSpPr/>
        <p:nvPr/>
      </p:nvGrpSpPr>
      <p:grpSpPr>
        <a:xfrm>
          <a:off x="0" y="0"/>
          <a:ext cx="0" cy="0"/>
          <a:chOff x="0" y="0"/>
          <a:chExt cx="0" cy="0"/>
        </a:xfrm>
      </p:grpSpPr>
      <p:sp>
        <p:nvSpPr>
          <p:cNvPr id="63" name="Google Shape;63;p67"/>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64" name="Google Shape;64;p67"/>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65" name="Google Shape;65;p67"/>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6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67"/>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8" name="Google Shape;68;p67"/>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67"/>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0" name="Google Shape;70;p67"/>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67"/>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2" name="Google Shape;72;p67"/>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67"/>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6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75"/>
        <p:cNvGrpSpPr/>
        <p:nvPr/>
      </p:nvGrpSpPr>
      <p:grpSpPr>
        <a:xfrm>
          <a:off x="0" y="0"/>
          <a:ext cx="0" cy="0"/>
          <a:chOff x="0" y="0"/>
          <a:chExt cx="0" cy="0"/>
        </a:xfrm>
      </p:grpSpPr>
      <p:sp>
        <p:nvSpPr>
          <p:cNvPr id="76" name="Google Shape;76;p73"/>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77" name="Google Shape;77;p73"/>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7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73"/>
          <p:cNvSpPr>
            <a:spLocks noGrp="1"/>
          </p:cNvSpPr>
          <p:nvPr>
            <p:ph type="pic" idx="2"/>
          </p:nvPr>
        </p:nvSpPr>
        <p:spPr>
          <a:xfrm>
            <a:off x="0" y="0"/>
            <a:ext cx="6781800" cy="6858000"/>
          </a:xfrm>
          <a:prstGeom prst="rect">
            <a:avLst/>
          </a:prstGeom>
          <a:solidFill>
            <a:schemeClr val="dk2"/>
          </a:solidFill>
          <a:ln>
            <a:noFill/>
          </a:ln>
        </p:spPr>
      </p:sp>
      <p:sp>
        <p:nvSpPr>
          <p:cNvPr id="80" name="Google Shape;80;p73"/>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7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7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Escala de tiempo" type="obj">
  <p:cSld name="OBJECT">
    <p:spTree>
      <p:nvGrpSpPr>
        <p:cNvPr id="1" name="Shape 83"/>
        <p:cNvGrpSpPr/>
        <p:nvPr/>
      </p:nvGrpSpPr>
      <p:grpSpPr>
        <a:xfrm>
          <a:off x="0" y="0"/>
          <a:ext cx="0" cy="0"/>
          <a:chOff x="0" y="0"/>
          <a:chExt cx="0" cy="0"/>
        </a:xfrm>
      </p:grpSpPr>
      <p:sp>
        <p:nvSpPr>
          <p:cNvPr id="84" name="Google Shape;84;p48"/>
          <p:cNvSpPr/>
          <p:nvPr/>
        </p:nvSpPr>
        <p:spPr>
          <a:xfrm>
            <a:off x="-1" y="-1"/>
            <a:ext cx="12192001" cy="6858000"/>
          </a:xfrm>
          <a:custGeom>
            <a:avLst/>
            <a:gdLst/>
            <a:ahLst/>
            <a:cxnLst/>
            <a:rect l="l" t="t" r="r" b="b"/>
            <a:pathLst>
              <a:path w="12192001" h="6858000" extrusionOk="0">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85" name="Google Shape;85;p48"/>
          <p:cNvSpPr txBox="1">
            <a:spLocks noGrp="1"/>
          </p:cNvSpPr>
          <p:nvPr>
            <p:ph type="title"/>
          </p:nvPr>
        </p:nvSpPr>
        <p:spPr>
          <a:xfrm>
            <a:off x="1371600" y="1129086"/>
            <a:ext cx="9486900" cy="72511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4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48"/>
          <p:cNvSpPr txBox="1">
            <a:spLocks noGrp="1"/>
          </p:cNvSpPr>
          <p:nvPr>
            <p:ph type="body" idx="1"/>
          </p:nvPr>
        </p:nvSpPr>
        <p:spPr>
          <a:xfrm>
            <a:off x="1341581" y="1835732"/>
            <a:ext cx="9563100" cy="4322759"/>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48"/>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4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90"/>
        <p:cNvGrpSpPr/>
        <p:nvPr/>
      </p:nvGrpSpPr>
      <p:grpSpPr>
        <a:xfrm>
          <a:off x="0" y="0"/>
          <a:ext cx="0" cy="0"/>
          <a:chOff x="0" y="0"/>
          <a:chExt cx="0" cy="0"/>
        </a:xfrm>
      </p:grpSpPr>
      <p:sp>
        <p:nvSpPr>
          <p:cNvPr id="91" name="Google Shape;91;p74"/>
          <p:cNvSpPr/>
          <p:nvPr/>
        </p:nvSpPr>
        <p:spPr>
          <a:xfrm>
            <a:off x="685800" y="685801"/>
            <a:ext cx="7467601" cy="5486400"/>
          </a:xfrm>
          <a:prstGeom prst="rect">
            <a:avLst/>
          </a:pr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92" name="Google Shape;92;p74"/>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7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74"/>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74"/>
          <p:cNvSpPr>
            <a:spLocks noGrp="1"/>
          </p:cNvSpPr>
          <p:nvPr>
            <p:ph type="pic" idx="2"/>
          </p:nvPr>
        </p:nvSpPr>
        <p:spPr>
          <a:xfrm>
            <a:off x="8153400" y="685799"/>
            <a:ext cx="3397250" cy="5486401"/>
          </a:xfrm>
          <a:prstGeom prst="rect">
            <a:avLst/>
          </a:prstGeom>
          <a:noFill/>
          <a:ln>
            <a:noFill/>
          </a:ln>
        </p:spPr>
      </p:sp>
      <p:sp>
        <p:nvSpPr>
          <p:cNvPr id="96" name="Google Shape;96;p7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7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104"/>
        <p:cNvGrpSpPr/>
        <p:nvPr/>
      </p:nvGrpSpPr>
      <p:grpSpPr>
        <a:xfrm>
          <a:off x="0" y="0"/>
          <a:ext cx="0" cy="0"/>
          <a:chOff x="0" y="0"/>
          <a:chExt cx="0" cy="0"/>
        </a:xfrm>
      </p:grpSpPr>
      <p:sp>
        <p:nvSpPr>
          <p:cNvPr id="105" name="Google Shape;105;p22"/>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06" name="Google Shape;106;p22"/>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07" name="Google Shape;107;p22"/>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2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22"/>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0" name="Google Shape;110;p22"/>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2"/>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2" name="Google Shape;112;p22"/>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p22"/>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4" name="Google Shape;114;p22"/>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5" name="Google Shape;115;p2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2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117"/>
        <p:cNvGrpSpPr/>
        <p:nvPr/>
      </p:nvGrpSpPr>
      <p:grpSpPr>
        <a:xfrm>
          <a:off x="0" y="0"/>
          <a:ext cx="0" cy="0"/>
          <a:chOff x="0" y="0"/>
          <a:chExt cx="0" cy="0"/>
        </a:xfrm>
      </p:grpSpPr>
      <p:sp>
        <p:nvSpPr>
          <p:cNvPr id="118" name="Google Shape;118;p25"/>
          <p:cNvSpPr/>
          <p:nvPr/>
        </p:nvSpPr>
        <p:spPr>
          <a:xfrm>
            <a:off x="0" y="0"/>
            <a:ext cx="8153400" cy="6857999"/>
          </a:xfrm>
          <a:prstGeom prst="rect">
            <a:avLst/>
          </a:pr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19" name="Google Shape;119;p25"/>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20" name="Google Shape;120;p25"/>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2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25"/>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25"/>
          <p:cNvSpPr>
            <a:spLocks noGrp="1"/>
          </p:cNvSpPr>
          <p:nvPr>
            <p:ph type="pic" idx="2"/>
          </p:nvPr>
        </p:nvSpPr>
        <p:spPr>
          <a:xfrm>
            <a:off x="8839200" y="685800"/>
            <a:ext cx="2667000" cy="2400300"/>
          </a:xfrm>
          <a:prstGeom prst="rect">
            <a:avLst/>
          </a:prstGeom>
          <a:noFill/>
          <a:ln>
            <a:noFill/>
          </a:ln>
        </p:spPr>
      </p:sp>
      <p:sp>
        <p:nvSpPr>
          <p:cNvPr id="124" name="Google Shape;124;p25"/>
          <p:cNvSpPr>
            <a:spLocks noGrp="1"/>
          </p:cNvSpPr>
          <p:nvPr>
            <p:ph type="pic" idx="3"/>
          </p:nvPr>
        </p:nvSpPr>
        <p:spPr>
          <a:xfrm>
            <a:off x="8839200" y="3764738"/>
            <a:ext cx="2667000" cy="2404872"/>
          </a:xfrm>
          <a:prstGeom prst="rect">
            <a:avLst/>
          </a:prstGeom>
          <a:noFill/>
          <a:ln>
            <a:noFill/>
          </a:ln>
        </p:spPr>
      </p:sp>
      <p:sp>
        <p:nvSpPr>
          <p:cNvPr id="125" name="Google Shape;125;p2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2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Escala de tiempo" type="obj">
  <p:cSld name="OBJECT">
    <p:spTree>
      <p:nvGrpSpPr>
        <p:cNvPr id="1" name="Shape 127"/>
        <p:cNvGrpSpPr/>
        <p:nvPr/>
      </p:nvGrpSpPr>
      <p:grpSpPr>
        <a:xfrm>
          <a:off x="0" y="0"/>
          <a:ext cx="0" cy="0"/>
          <a:chOff x="0" y="0"/>
          <a:chExt cx="0" cy="0"/>
        </a:xfrm>
      </p:grpSpPr>
      <p:sp>
        <p:nvSpPr>
          <p:cNvPr id="128" name="Google Shape;128;p42"/>
          <p:cNvSpPr/>
          <p:nvPr/>
        </p:nvSpPr>
        <p:spPr>
          <a:xfrm>
            <a:off x="-1" y="-1"/>
            <a:ext cx="12192001" cy="6858000"/>
          </a:xfrm>
          <a:custGeom>
            <a:avLst/>
            <a:gdLst/>
            <a:ahLst/>
            <a:cxnLst/>
            <a:rect l="l" t="t" r="r" b="b"/>
            <a:pathLst>
              <a:path w="12192001" h="6858000" extrusionOk="0">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29" name="Google Shape;129;p42"/>
          <p:cNvSpPr txBox="1">
            <a:spLocks noGrp="1"/>
          </p:cNvSpPr>
          <p:nvPr>
            <p:ph type="title"/>
          </p:nvPr>
        </p:nvSpPr>
        <p:spPr>
          <a:xfrm>
            <a:off x="1371600" y="1129086"/>
            <a:ext cx="9486900" cy="72511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4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42"/>
          <p:cNvSpPr txBox="1">
            <a:spLocks noGrp="1"/>
          </p:cNvSpPr>
          <p:nvPr>
            <p:ph type="body" idx="1"/>
          </p:nvPr>
        </p:nvSpPr>
        <p:spPr>
          <a:xfrm>
            <a:off x="1341581" y="1835732"/>
            <a:ext cx="9563100" cy="4322759"/>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2" name="Google Shape;132;p4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4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134"/>
        <p:cNvGrpSpPr/>
        <p:nvPr/>
      </p:nvGrpSpPr>
      <p:grpSpPr>
        <a:xfrm>
          <a:off x="0" y="0"/>
          <a:ext cx="0" cy="0"/>
          <a:chOff x="0" y="0"/>
          <a:chExt cx="0" cy="0"/>
        </a:xfrm>
      </p:grpSpPr>
      <p:sp>
        <p:nvSpPr>
          <p:cNvPr id="135" name="Google Shape;135;p49"/>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36" name="Google Shape;136;p49"/>
          <p:cNvSpPr>
            <a:spLocks noGrp="1"/>
          </p:cNvSpPr>
          <p:nvPr>
            <p:ph type="pic" idx="2"/>
          </p:nvPr>
        </p:nvSpPr>
        <p:spPr>
          <a:xfrm>
            <a:off x="680720" y="685799"/>
            <a:ext cx="10830560" cy="5486401"/>
          </a:xfrm>
          <a:prstGeom prst="rect">
            <a:avLst/>
          </a:prstGeom>
          <a:noFill/>
          <a:ln>
            <a:noFill/>
          </a:ln>
        </p:spPr>
      </p:sp>
      <p:sp>
        <p:nvSpPr>
          <p:cNvPr id="137" name="Google Shape;137;p49"/>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1372"/>
                </a:srgbClr>
              </a:gs>
              <a:gs pos="100000">
                <a:srgbClr val="000000">
                  <a:alpha val="44313"/>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49"/>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139"/>
        <p:cNvGrpSpPr/>
        <p:nvPr/>
      </p:nvGrpSpPr>
      <p:grpSpPr>
        <a:xfrm>
          <a:off x="0" y="0"/>
          <a:ext cx="0" cy="0"/>
          <a:chOff x="0" y="0"/>
          <a:chExt cx="0" cy="0"/>
        </a:xfrm>
      </p:grpSpPr>
      <p:sp>
        <p:nvSpPr>
          <p:cNvPr id="140" name="Google Shape;140;p50"/>
          <p:cNvSpPr/>
          <p:nvPr/>
        </p:nvSpPr>
        <p:spPr>
          <a:xfrm>
            <a:off x="-1" y="0"/>
            <a:ext cx="12192001" cy="6858000"/>
          </a:xfrm>
          <a:prstGeom prst="rect">
            <a:avLst/>
          </a:pr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41" name="Google Shape;141;p50"/>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42" name="Google Shape;142;p50"/>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3" name="Google Shape;143;p5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50"/>
          <p:cNvSpPr>
            <a:spLocks noGrp="1"/>
          </p:cNvSpPr>
          <p:nvPr>
            <p:ph type="pic" idx="2"/>
          </p:nvPr>
        </p:nvSpPr>
        <p:spPr>
          <a:xfrm>
            <a:off x="1279525" y="2155389"/>
            <a:ext cx="2003425" cy="2002536"/>
          </a:xfrm>
          <a:prstGeom prst="rect">
            <a:avLst/>
          </a:prstGeom>
          <a:noFill/>
          <a:ln>
            <a:noFill/>
          </a:ln>
        </p:spPr>
      </p:sp>
      <p:sp>
        <p:nvSpPr>
          <p:cNvPr id="145" name="Google Shape;145;p50"/>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6" name="Google Shape;146;p50"/>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7" name="Google Shape;147;p50"/>
          <p:cNvSpPr>
            <a:spLocks noGrp="1"/>
          </p:cNvSpPr>
          <p:nvPr>
            <p:ph type="pic" idx="4"/>
          </p:nvPr>
        </p:nvSpPr>
        <p:spPr>
          <a:xfrm>
            <a:off x="3804132" y="2155389"/>
            <a:ext cx="2003425" cy="2002536"/>
          </a:xfrm>
          <a:prstGeom prst="rect">
            <a:avLst/>
          </a:prstGeom>
          <a:noFill/>
          <a:ln>
            <a:noFill/>
          </a:ln>
        </p:spPr>
      </p:sp>
      <p:sp>
        <p:nvSpPr>
          <p:cNvPr id="148" name="Google Shape;148;p50"/>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9" name="Google Shape;149;p50"/>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50"/>
          <p:cNvSpPr>
            <a:spLocks noGrp="1"/>
          </p:cNvSpPr>
          <p:nvPr>
            <p:ph type="pic" idx="7"/>
          </p:nvPr>
        </p:nvSpPr>
        <p:spPr>
          <a:xfrm>
            <a:off x="6332269" y="2155389"/>
            <a:ext cx="2003425" cy="2002536"/>
          </a:xfrm>
          <a:prstGeom prst="rect">
            <a:avLst/>
          </a:prstGeom>
          <a:noFill/>
          <a:ln>
            <a:noFill/>
          </a:ln>
        </p:spPr>
      </p:sp>
      <p:sp>
        <p:nvSpPr>
          <p:cNvPr id="151" name="Google Shape;151;p50"/>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2" name="Google Shape;152;p50"/>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3" name="Google Shape;153;p50"/>
          <p:cNvSpPr>
            <a:spLocks noGrp="1"/>
          </p:cNvSpPr>
          <p:nvPr>
            <p:ph type="pic" idx="13"/>
          </p:nvPr>
        </p:nvSpPr>
        <p:spPr>
          <a:xfrm>
            <a:off x="8858607" y="2155389"/>
            <a:ext cx="2003425" cy="2002536"/>
          </a:xfrm>
          <a:prstGeom prst="rect">
            <a:avLst/>
          </a:prstGeom>
          <a:noFill/>
          <a:ln>
            <a:noFill/>
          </a:ln>
        </p:spPr>
      </p:sp>
      <p:sp>
        <p:nvSpPr>
          <p:cNvPr id="154" name="Google Shape;154;p50"/>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5" name="Google Shape;155;p50"/>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50"/>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50"/>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158"/>
        <p:cNvGrpSpPr/>
        <p:nvPr/>
      </p:nvGrpSpPr>
      <p:grpSpPr>
        <a:xfrm>
          <a:off x="0" y="0"/>
          <a:ext cx="0" cy="0"/>
          <a:chOff x="0" y="0"/>
          <a:chExt cx="0" cy="0"/>
        </a:xfrm>
      </p:grpSpPr>
      <p:sp>
        <p:nvSpPr>
          <p:cNvPr id="159" name="Google Shape;159;p51"/>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60" name="Google Shape;160;p51"/>
          <p:cNvSpPr>
            <a:spLocks noGrp="1"/>
          </p:cNvSpPr>
          <p:nvPr>
            <p:ph type="pic" idx="2"/>
          </p:nvPr>
        </p:nvSpPr>
        <p:spPr>
          <a:xfrm>
            <a:off x="0" y="0"/>
            <a:ext cx="12192000" cy="6858000"/>
          </a:xfrm>
          <a:prstGeom prst="rect">
            <a:avLst/>
          </a:prstGeom>
          <a:noFill/>
          <a:ln>
            <a:noFill/>
          </a:ln>
        </p:spPr>
      </p:sp>
      <p:sp>
        <p:nvSpPr>
          <p:cNvPr id="161" name="Google Shape;161;p51"/>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51"/>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163"/>
        <p:cNvGrpSpPr/>
        <p:nvPr/>
      </p:nvGrpSpPr>
      <p:grpSpPr>
        <a:xfrm>
          <a:off x="0" y="0"/>
          <a:ext cx="0" cy="0"/>
          <a:chOff x="0" y="0"/>
          <a:chExt cx="0" cy="0"/>
        </a:xfrm>
      </p:grpSpPr>
      <p:sp>
        <p:nvSpPr>
          <p:cNvPr id="164" name="Google Shape;164;p52"/>
          <p:cNvSpPr/>
          <p:nvPr/>
        </p:nvSpPr>
        <p:spPr>
          <a:xfrm>
            <a:off x="4076700" y="685798"/>
            <a:ext cx="4076700" cy="5486401"/>
          </a:xfrm>
          <a:prstGeom prst="rect">
            <a:avLst/>
          </a:pr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65" name="Google Shape;165;p52"/>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6" name="Google Shape;166;p52"/>
          <p:cNvSpPr>
            <a:spLocks noGrp="1"/>
          </p:cNvSpPr>
          <p:nvPr>
            <p:ph type="pic" idx="2"/>
          </p:nvPr>
        </p:nvSpPr>
        <p:spPr>
          <a:xfrm>
            <a:off x="0" y="0"/>
            <a:ext cx="3390900" cy="6858000"/>
          </a:xfrm>
          <a:prstGeom prst="rect">
            <a:avLst/>
          </a:prstGeom>
          <a:noFill/>
          <a:ln>
            <a:noFill/>
          </a:ln>
        </p:spPr>
      </p:sp>
      <p:sp>
        <p:nvSpPr>
          <p:cNvPr id="167" name="Google Shape;167;p5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 name="Google Shape;168;p52"/>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9" name="Google Shape;169;p52"/>
          <p:cNvSpPr>
            <a:spLocks noGrp="1"/>
          </p:cNvSpPr>
          <p:nvPr>
            <p:ph type="pic" idx="3"/>
          </p:nvPr>
        </p:nvSpPr>
        <p:spPr>
          <a:xfrm>
            <a:off x="8801100" y="0"/>
            <a:ext cx="3390900" cy="6858000"/>
          </a:xfrm>
          <a:prstGeom prst="rect">
            <a:avLst/>
          </a:prstGeom>
          <a:noFill/>
          <a:ln>
            <a:noFill/>
          </a:ln>
        </p:spPr>
      </p:sp>
      <p:sp>
        <p:nvSpPr>
          <p:cNvPr id="170" name="Google Shape;170;p5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p5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Dos contenidos">
  <p:cSld name="Dos contenidos">
    <p:spTree>
      <p:nvGrpSpPr>
        <p:cNvPr id="1" name="Shape 172"/>
        <p:cNvGrpSpPr/>
        <p:nvPr/>
      </p:nvGrpSpPr>
      <p:grpSpPr>
        <a:xfrm>
          <a:off x="0" y="0"/>
          <a:ext cx="0" cy="0"/>
          <a:chOff x="0" y="0"/>
          <a:chExt cx="0" cy="0"/>
        </a:xfrm>
      </p:grpSpPr>
      <p:sp>
        <p:nvSpPr>
          <p:cNvPr id="173" name="Google Shape;173;p54"/>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4" name="Google Shape;174;p54"/>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5" name="Google Shape;175;p54"/>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6" name="Google Shape;176;p5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7" name="Google Shape;177;p54"/>
          <p:cNvSpPr txBox="1">
            <a:spLocks noGrp="1"/>
          </p:cNvSpPr>
          <p:nvPr>
            <p:ph type="body" idx="1"/>
          </p:nvPr>
        </p:nvSpPr>
        <p:spPr>
          <a:xfrm>
            <a:off x="1301828" y="2353490"/>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78" name="Google Shape;178;p54"/>
          <p:cNvSpPr txBox="1">
            <a:spLocks noGrp="1"/>
          </p:cNvSpPr>
          <p:nvPr>
            <p:ph type="body" idx="2"/>
          </p:nvPr>
        </p:nvSpPr>
        <p:spPr>
          <a:xfrm>
            <a:off x="1301829" y="3152910"/>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9" name="Google Shape;179;p54"/>
          <p:cNvSpPr txBox="1">
            <a:spLocks noGrp="1"/>
          </p:cNvSpPr>
          <p:nvPr>
            <p:ph type="body" idx="3"/>
          </p:nvPr>
        </p:nvSpPr>
        <p:spPr>
          <a:xfrm>
            <a:off x="6276148" y="2351313"/>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0" name="Google Shape;180;p54"/>
          <p:cNvSpPr txBox="1">
            <a:spLocks noGrp="1"/>
          </p:cNvSpPr>
          <p:nvPr>
            <p:ph type="body" idx="4"/>
          </p:nvPr>
        </p:nvSpPr>
        <p:spPr>
          <a:xfrm>
            <a:off x="6276149" y="3150733"/>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1" name="Google Shape;181;p5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2" name="Google Shape;182;p5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Resumen">
  <p:cSld name="Resumen">
    <p:spTree>
      <p:nvGrpSpPr>
        <p:cNvPr id="1" name="Shape 183"/>
        <p:cNvGrpSpPr/>
        <p:nvPr/>
      </p:nvGrpSpPr>
      <p:grpSpPr>
        <a:xfrm>
          <a:off x="0" y="0"/>
          <a:ext cx="0" cy="0"/>
          <a:chOff x="0" y="0"/>
          <a:chExt cx="0" cy="0"/>
        </a:xfrm>
      </p:grpSpPr>
      <p:sp>
        <p:nvSpPr>
          <p:cNvPr id="184" name="Google Shape;184;p55"/>
          <p:cNvSpPr/>
          <p:nvPr/>
        </p:nvSpPr>
        <p:spPr>
          <a:xfrm>
            <a:off x="0" y="0"/>
            <a:ext cx="8153400" cy="6857999"/>
          </a:xfrm>
          <a:prstGeom prst="rect">
            <a:avLst/>
          </a:pr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85" name="Google Shape;185;p55"/>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86" name="Google Shape;186;p55"/>
          <p:cNvSpPr txBox="1">
            <a:spLocks noGrp="1"/>
          </p:cNvSpPr>
          <p:nvPr>
            <p:ph type="title"/>
          </p:nvPr>
        </p:nvSpPr>
        <p:spPr>
          <a:xfrm>
            <a:off x="1317170" y="974829"/>
            <a:ext cx="5600700" cy="919286"/>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 name="Google Shape;187;p5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8" name="Google Shape;188;p55"/>
          <p:cNvSpPr txBox="1">
            <a:spLocks noGrp="1"/>
          </p:cNvSpPr>
          <p:nvPr>
            <p:ph type="body" idx="1"/>
          </p:nvPr>
        </p:nvSpPr>
        <p:spPr>
          <a:xfrm>
            <a:off x="1309853" y="2135939"/>
            <a:ext cx="5600700" cy="374723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9" name="Google Shape;189;p55"/>
          <p:cNvSpPr>
            <a:spLocks noGrp="1"/>
          </p:cNvSpPr>
          <p:nvPr>
            <p:ph type="pic" idx="2"/>
          </p:nvPr>
        </p:nvSpPr>
        <p:spPr>
          <a:xfrm>
            <a:off x="8839200" y="685800"/>
            <a:ext cx="2667000" cy="2400300"/>
          </a:xfrm>
          <a:prstGeom prst="rect">
            <a:avLst/>
          </a:prstGeom>
          <a:noFill/>
          <a:ln>
            <a:noFill/>
          </a:ln>
        </p:spPr>
      </p:sp>
      <p:sp>
        <p:nvSpPr>
          <p:cNvPr id="190" name="Google Shape;190;p55"/>
          <p:cNvSpPr>
            <a:spLocks noGrp="1"/>
          </p:cNvSpPr>
          <p:nvPr>
            <p:ph type="pic" idx="3"/>
          </p:nvPr>
        </p:nvSpPr>
        <p:spPr>
          <a:xfrm>
            <a:off x="8839200" y="3726638"/>
            <a:ext cx="2667000" cy="2445558"/>
          </a:xfrm>
          <a:prstGeom prst="rect">
            <a:avLst/>
          </a:prstGeom>
          <a:noFill/>
          <a:ln>
            <a:noFill/>
          </a:ln>
        </p:spPr>
      </p:sp>
      <p:sp>
        <p:nvSpPr>
          <p:cNvPr id="191" name="Google Shape;191;p5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2" name="Google Shape;192;p5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193"/>
        <p:cNvGrpSpPr/>
        <p:nvPr/>
      </p:nvGrpSpPr>
      <p:grpSpPr>
        <a:xfrm>
          <a:off x="0" y="0"/>
          <a:ext cx="0" cy="0"/>
          <a:chOff x="0" y="0"/>
          <a:chExt cx="0" cy="0"/>
        </a:xfrm>
      </p:grpSpPr>
      <p:sp>
        <p:nvSpPr>
          <p:cNvPr id="194" name="Google Shape;194;p56"/>
          <p:cNvSpPr/>
          <p:nvPr/>
        </p:nvSpPr>
        <p:spPr>
          <a:xfrm>
            <a:off x="685800" y="685801"/>
            <a:ext cx="7467601" cy="5486400"/>
          </a:xfrm>
          <a:prstGeom prst="rect">
            <a:avLst/>
          </a:pr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95" name="Google Shape;195;p56"/>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6" name="Google Shape;196;p5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7" name="Google Shape;197;p56"/>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8" name="Google Shape;198;p56"/>
          <p:cNvSpPr>
            <a:spLocks noGrp="1"/>
          </p:cNvSpPr>
          <p:nvPr>
            <p:ph type="pic" idx="2"/>
          </p:nvPr>
        </p:nvSpPr>
        <p:spPr>
          <a:xfrm>
            <a:off x="8153400" y="685799"/>
            <a:ext cx="3397250" cy="5486401"/>
          </a:xfrm>
          <a:prstGeom prst="rect">
            <a:avLst/>
          </a:prstGeom>
          <a:noFill/>
          <a:ln>
            <a:noFill/>
          </a:ln>
        </p:spPr>
      </p:sp>
      <p:sp>
        <p:nvSpPr>
          <p:cNvPr id="199" name="Google Shape;199;p5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0" name="Google Shape;200;p5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201"/>
        <p:cNvGrpSpPr/>
        <p:nvPr/>
      </p:nvGrpSpPr>
      <p:grpSpPr>
        <a:xfrm>
          <a:off x="0" y="0"/>
          <a:ext cx="0" cy="0"/>
          <a:chOff x="0" y="0"/>
          <a:chExt cx="0" cy="0"/>
        </a:xfrm>
      </p:grpSpPr>
      <p:sp>
        <p:nvSpPr>
          <p:cNvPr id="202" name="Google Shape;202;p57"/>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03" name="Google Shape;203;p57"/>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4" name="Google Shape;204;p5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5" name="Google Shape;205;p57"/>
          <p:cNvSpPr>
            <a:spLocks noGrp="1"/>
          </p:cNvSpPr>
          <p:nvPr>
            <p:ph type="pic" idx="2"/>
          </p:nvPr>
        </p:nvSpPr>
        <p:spPr>
          <a:xfrm>
            <a:off x="0" y="0"/>
            <a:ext cx="6781800" cy="6858000"/>
          </a:xfrm>
          <a:prstGeom prst="rect">
            <a:avLst/>
          </a:prstGeom>
          <a:solidFill>
            <a:schemeClr val="dk2"/>
          </a:solidFill>
          <a:ln>
            <a:noFill/>
          </a:ln>
        </p:spPr>
      </p:sp>
      <p:sp>
        <p:nvSpPr>
          <p:cNvPr id="206" name="Google Shape;206;p57"/>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7" name="Google Shape;207;p57"/>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8" name="Google Shape;208;p5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Escala de tiempo" type="obj">
  <p:cSld name="OBJECT">
    <p:spTree>
      <p:nvGrpSpPr>
        <p:cNvPr id="1" name="Shape 215"/>
        <p:cNvGrpSpPr/>
        <p:nvPr/>
      </p:nvGrpSpPr>
      <p:grpSpPr>
        <a:xfrm>
          <a:off x="0" y="0"/>
          <a:ext cx="0" cy="0"/>
          <a:chOff x="0" y="0"/>
          <a:chExt cx="0" cy="0"/>
        </a:xfrm>
      </p:grpSpPr>
      <p:sp>
        <p:nvSpPr>
          <p:cNvPr id="216" name="Google Shape;216;p24"/>
          <p:cNvSpPr/>
          <p:nvPr/>
        </p:nvSpPr>
        <p:spPr>
          <a:xfrm>
            <a:off x="-1" y="-1"/>
            <a:ext cx="12192001" cy="6858000"/>
          </a:xfrm>
          <a:custGeom>
            <a:avLst/>
            <a:gdLst/>
            <a:ahLst/>
            <a:cxnLst/>
            <a:rect l="l" t="t" r="r" b="b"/>
            <a:pathLst>
              <a:path w="12192001" h="6858000" extrusionOk="0">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17" name="Google Shape;217;p24"/>
          <p:cNvSpPr txBox="1">
            <a:spLocks noGrp="1"/>
          </p:cNvSpPr>
          <p:nvPr>
            <p:ph type="title"/>
          </p:nvPr>
        </p:nvSpPr>
        <p:spPr>
          <a:xfrm>
            <a:off x="1371600" y="1129086"/>
            <a:ext cx="9486900" cy="72511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8" name="Google Shape;218;p2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9" name="Google Shape;219;p24"/>
          <p:cNvSpPr txBox="1">
            <a:spLocks noGrp="1"/>
          </p:cNvSpPr>
          <p:nvPr>
            <p:ph type="body" idx="1"/>
          </p:nvPr>
        </p:nvSpPr>
        <p:spPr>
          <a:xfrm>
            <a:off x="1341581" y="1835732"/>
            <a:ext cx="9563100" cy="4322759"/>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0" name="Google Shape;220;p2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p2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222"/>
        <p:cNvGrpSpPr/>
        <p:nvPr/>
      </p:nvGrpSpPr>
      <p:grpSpPr>
        <a:xfrm>
          <a:off x="0" y="0"/>
          <a:ext cx="0" cy="0"/>
          <a:chOff x="0" y="0"/>
          <a:chExt cx="0" cy="0"/>
        </a:xfrm>
      </p:grpSpPr>
      <p:sp>
        <p:nvSpPr>
          <p:cNvPr id="223" name="Google Shape;223;p58"/>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4" name="Google Shape;224;p58"/>
          <p:cNvSpPr>
            <a:spLocks noGrp="1"/>
          </p:cNvSpPr>
          <p:nvPr>
            <p:ph type="pic" idx="2"/>
          </p:nvPr>
        </p:nvSpPr>
        <p:spPr>
          <a:xfrm>
            <a:off x="680720" y="685799"/>
            <a:ext cx="10830560" cy="5486401"/>
          </a:xfrm>
          <a:prstGeom prst="rect">
            <a:avLst/>
          </a:prstGeom>
          <a:noFill/>
          <a:ln>
            <a:noFill/>
          </a:ln>
        </p:spPr>
      </p:sp>
      <p:sp>
        <p:nvSpPr>
          <p:cNvPr id="225" name="Google Shape;225;p58"/>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6" name="Google Shape;226;p58"/>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227"/>
        <p:cNvGrpSpPr/>
        <p:nvPr/>
      </p:nvGrpSpPr>
      <p:grpSpPr>
        <a:xfrm>
          <a:off x="0" y="0"/>
          <a:ext cx="0" cy="0"/>
          <a:chOff x="0" y="0"/>
          <a:chExt cx="0" cy="0"/>
        </a:xfrm>
      </p:grpSpPr>
      <p:sp>
        <p:nvSpPr>
          <p:cNvPr id="228" name="Google Shape;228;p69"/>
          <p:cNvSpPr/>
          <p:nvPr/>
        </p:nvSpPr>
        <p:spPr>
          <a:xfrm>
            <a:off x="-1" y="0"/>
            <a:ext cx="12192001" cy="68580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9" name="Google Shape;229;p69"/>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0" name="Google Shape;230;p69"/>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1" name="Google Shape;231;p69"/>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2" name="Google Shape;232;p69"/>
          <p:cNvSpPr>
            <a:spLocks noGrp="1"/>
          </p:cNvSpPr>
          <p:nvPr>
            <p:ph type="pic" idx="2"/>
          </p:nvPr>
        </p:nvSpPr>
        <p:spPr>
          <a:xfrm>
            <a:off x="1279525" y="2155389"/>
            <a:ext cx="2003425" cy="2002536"/>
          </a:xfrm>
          <a:prstGeom prst="rect">
            <a:avLst/>
          </a:prstGeom>
          <a:noFill/>
          <a:ln>
            <a:noFill/>
          </a:ln>
        </p:spPr>
      </p:sp>
      <p:sp>
        <p:nvSpPr>
          <p:cNvPr id="233" name="Google Shape;233;p69"/>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4" name="Google Shape;234;p69"/>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5" name="Google Shape;235;p69"/>
          <p:cNvSpPr>
            <a:spLocks noGrp="1"/>
          </p:cNvSpPr>
          <p:nvPr>
            <p:ph type="pic" idx="4"/>
          </p:nvPr>
        </p:nvSpPr>
        <p:spPr>
          <a:xfrm>
            <a:off x="3804132" y="2155389"/>
            <a:ext cx="2003425" cy="2002536"/>
          </a:xfrm>
          <a:prstGeom prst="rect">
            <a:avLst/>
          </a:prstGeom>
          <a:noFill/>
          <a:ln>
            <a:noFill/>
          </a:ln>
        </p:spPr>
      </p:sp>
      <p:sp>
        <p:nvSpPr>
          <p:cNvPr id="236" name="Google Shape;236;p69"/>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7" name="Google Shape;237;p69"/>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8" name="Google Shape;238;p69"/>
          <p:cNvSpPr>
            <a:spLocks noGrp="1"/>
          </p:cNvSpPr>
          <p:nvPr>
            <p:ph type="pic" idx="7"/>
          </p:nvPr>
        </p:nvSpPr>
        <p:spPr>
          <a:xfrm>
            <a:off x="6332269" y="2155389"/>
            <a:ext cx="2003425" cy="2002536"/>
          </a:xfrm>
          <a:prstGeom prst="rect">
            <a:avLst/>
          </a:prstGeom>
          <a:noFill/>
          <a:ln>
            <a:noFill/>
          </a:ln>
        </p:spPr>
      </p:sp>
      <p:sp>
        <p:nvSpPr>
          <p:cNvPr id="239" name="Google Shape;239;p69"/>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0" name="Google Shape;240;p69"/>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1" name="Google Shape;241;p69"/>
          <p:cNvSpPr>
            <a:spLocks noGrp="1"/>
          </p:cNvSpPr>
          <p:nvPr>
            <p:ph type="pic" idx="13"/>
          </p:nvPr>
        </p:nvSpPr>
        <p:spPr>
          <a:xfrm>
            <a:off x="8858607" y="2155389"/>
            <a:ext cx="2003425" cy="2002536"/>
          </a:xfrm>
          <a:prstGeom prst="rect">
            <a:avLst/>
          </a:prstGeom>
          <a:noFill/>
          <a:ln>
            <a:noFill/>
          </a:ln>
        </p:spPr>
      </p:sp>
      <p:sp>
        <p:nvSpPr>
          <p:cNvPr id="242" name="Google Shape;242;p69"/>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3" name="Google Shape;243;p69"/>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4" name="Google Shape;244;p69"/>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5" name="Google Shape;245;p69"/>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246"/>
        <p:cNvGrpSpPr/>
        <p:nvPr/>
      </p:nvGrpSpPr>
      <p:grpSpPr>
        <a:xfrm>
          <a:off x="0" y="0"/>
          <a:ext cx="0" cy="0"/>
          <a:chOff x="0" y="0"/>
          <a:chExt cx="0" cy="0"/>
        </a:xfrm>
      </p:grpSpPr>
      <p:sp>
        <p:nvSpPr>
          <p:cNvPr id="247" name="Google Shape;247;p70"/>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48" name="Google Shape;248;p70"/>
          <p:cNvSpPr>
            <a:spLocks noGrp="1"/>
          </p:cNvSpPr>
          <p:nvPr>
            <p:ph type="pic" idx="2"/>
          </p:nvPr>
        </p:nvSpPr>
        <p:spPr>
          <a:xfrm>
            <a:off x="0" y="0"/>
            <a:ext cx="12192000" cy="6858000"/>
          </a:xfrm>
          <a:prstGeom prst="rect">
            <a:avLst/>
          </a:prstGeom>
          <a:noFill/>
          <a:ln>
            <a:noFill/>
          </a:ln>
        </p:spPr>
      </p:sp>
      <p:sp>
        <p:nvSpPr>
          <p:cNvPr id="249" name="Google Shape;249;p70"/>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0" name="Google Shape;250;p70"/>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251"/>
        <p:cNvGrpSpPr/>
        <p:nvPr/>
      </p:nvGrpSpPr>
      <p:grpSpPr>
        <a:xfrm>
          <a:off x="0" y="0"/>
          <a:ext cx="0" cy="0"/>
          <a:chOff x="0" y="0"/>
          <a:chExt cx="0" cy="0"/>
        </a:xfrm>
      </p:grpSpPr>
      <p:sp>
        <p:nvSpPr>
          <p:cNvPr id="252" name="Google Shape;252;p71"/>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53" name="Google Shape;253;p71"/>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54" name="Google Shape;254;p71"/>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5" name="Google Shape;255;p7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6" name="Google Shape;256;p71"/>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7" name="Google Shape;257;p71"/>
          <p:cNvSpPr>
            <a:spLocks noGrp="1"/>
          </p:cNvSpPr>
          <p:nvPr>
            <p:ph type="pic" idx="2"/>
          </p:nvPr>
        </p:nvSpPr>
        <p:spPr>
          <a:xfrm>
            <a:off x="8839200" y="685800"/>
            <a:ext cx="2667000" cy="2400300"/>
          </a:xfrm>
          <a:prstGeom prst="rect">
            <a:avLst/>
          </a:prstGeom>
          <a:noFill/>
          <a:ln>
            <a:noFill/>
          </a:ln>
        </p:spPr>
      </p:sp>
      <p:sp>
        <p:nvSpPr>
          <p:cNvPr id="258" name="Google Shape;258;p71"/>
          <p:cNvSpPr>
            <a:spLocks noGrp="1"/>
          </p:cNvSpPr>
          <p:nvPr>
            <p:ph type="pic" idx="3"/>
          </p:nvPr>
        </p:nvSpPr>
        <p:spPr>
          <a:xfrm>
            <a:off x="8839200" y="3764738"/>
            <a:ext cx="2667000" cy="2404872"/>
          </a:xfrm>
          <a:prstGeom prst="rect">
            <a:avLst/>
          </a:prstGeom>
          <a:noFill/>
          <a:ln>
            <a:noFill/>
          </a:ln>
        </p:spPr>
      </p:sp>
      <p:sp>
        <p:nvSpPr>
          <p:cNvPr id="259" name="Google Shape;259;p7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0" name="Google Shape;260;p7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261"/>
        <p:cNvGrpSpPr/>
        <p:nvPr/>
      </p:nvGrpSpPr>
      <p:grpSpPr>
        <a:xfrm>
          <a:off x="0" y="0"/>
          <a:ext cx="0" cy="0"/>
          <a:chOff x="0" y="0"/>
          <a:chExt cx="0" cy="0"/>
        </a:xfrm>
      </p:grpSpPr>
      <p:sp>
        <p:nvSpPr>
          <p:cNvPr id="262" name="Google Shape;262;p72"/>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63" name="Google Shape;263;p72"/>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4" name="Google Shape;264;p7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5" name="Google Shape;265;p72"/>
          <p:cNvSpPr>
            <a:spLocks noGrp="1"/>
          </p:cNvSpPr>
          <p:nvPr>
            <p:ph type="pic" idx="2"/>
          </p:nvPr>
        </p:nvSpPr>
        <p:spPr>
          <a:xfrm>
            <a:off x="0" y="0"/>
            <a:ext cx="6781800" cy="6858000"/>
          </a:xfrm>
          <a:prstGeom prst="rect">
            <a:avLst/>
          </a:prstGeom>
          <a:solidFill>
            <a:schemeClr val="dk2"/>
          </a:solidFill>
          <a:ln>
            <a:noFill/>
          </a:ln>
        </p:spPr>
      </p:sp>
      <p:sp>
        <p:nvSpPr>
          <p:cNvPr id="266" name="Google Shape;266;p72"/>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7" name="Google Shape;267;p7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8" name="Google Shape;268;p7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269"/>
        <p:cNvGrpSpPr/>
        <p:nvPr/>
      </p:nvGrpSpPr>
      <p:grpSpPr>
        <a:xfrm>
          <a:off x="0" y="0"/>
          <a:ext cx="0" cy="0"/>
          <a:chOff x="0" y="0"/>
          <a:chExt cx="0" cy="0"/>
        </a:xfrm>
      </p:grpSpPr>
      <p:sp>
        <p:nvSpPr>
          <p:cNvPr id="270" name="Google Shape;270;p90"/>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71" name="Google Shape;271;p90"/>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72" name="Google Shape;272;p90"/>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3" name="Google Shape;273;p9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4" name="Google Shape;274;p90"/>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75" name="Google Shape;275;p90"/>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6" name="Google Shape;276;p90"/>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77" name="Google Shape;277;p90"/>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8" name="Google Shape;278;p90"/>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79" name="Google Shape;279;p90"/>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0" name="Google Shape;280;p9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1" name="Google Shape;281;p9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282"/>
        <p:cNvGrpSpPr/>
        <p:nvPr/>
      </p:nvGrpSpPr>
      <p:grpSpPr>
        <a:xfrm>
          <a:off x="0" y="0"/>
          <a:ext cx="0" cy="0"/>
          <a:chOff x="0" y="0"/>
          <a:chExt cx="0" cy="0"/>
        </a:xfrm>
      </p:grpSpPr>
      <p:sp>
        <p:nvSpPr>
          <p:cNvPr id="283" name="Google Shape;283;p91"/>
          <p:cNvSpPr/>
          <p:nvPr/>
        </p:nvSpPr>
        <p:spPr>
          <a:xfrm>
            <a:off x="4076700" y="685798"/>
            <a:ext cx="4076700" cy="5486401"/>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84" name="Google Shape;284;p91"/>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5" name="Google Shape;285;p91"/>
          <p:cNvSpPr>
            <a:spLocks noGrp="1"/>
          </p:cNvSpPr>
          <p:nvPr>
            <p:ph type="pic" idx="2"/>
          </p:nvPr>
        </p:nvSpPr>
        <p:spPr>
          <a:xfrm>
            <a:off x="0" y="0"/>
            <a:ext cx="3390900" cy="6858000"/>
          </a:xfrm>
          <a:prstGeom prst="rect">
            <a:avLst/>
          </a:prstGeom>
          <a:noFill/>
          <a:ln>
            <a:noFill/>
          </a:ln>
        </p:spPr>
      </p:sp>
      <p:sp>
        <p:nvSpPr>
          <p:cNvPr id="286" name="Google Shape;286;p9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7" name="Google Shape;287;p91"/>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8" name="Google Shape;288;p91"/>
          <p:cNvSpPr>
            <a:spLocks noGrp="1"/>
          </p:cNvSpPr>
          <p:nvPr>
            <p:ph type="pic" idx="3"/>
          </p:nvPr>
        </p:nvSpPr>
        <p:spPr>
          <a:xfrm>
            <a:off x="8801100" y="0"/>
            <a:ext cx="3390900" cy="6858000"/>
          </a:xfrm>
          <a:prstGeom prst="rect">
            <a:avLst/>
          </a:prstGeom>
          <a:noFill/>
          <a:ln>
            <a:noFill/>
          </a:ln>
        </p:spPr>
      </p:sp>
      <p:sp>
        <p:nvSpPr>
          <p:cNvPr id="289" name="Google Shape;289;p9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0" name="Google Shape;290;p9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291"/>
        <p:cNvGrpSpPr/>
        <p:nvPr/>
      </p:nvGrpSpPr>
      <p:grpSpPr>
        <a:xfrm>
          <a:off x="0" y="0"/>
          <a:ext cx="0" cy="0"/>
          <a:chOff x="0" y="0"/>
          <a:chExt cx="0" cy="0"/>
        </a:xfrm>
      </p:grpSpPr>
      <p:sp>
        <p:nvSpPr>
          <p:cNvPr id="292" name="Google Shape;292;p92"/>
          <p:cNvSpPr/>
          <p:nvPr/>
        </p:nvSpPr>
        <p:spPr>
          <a:xfrm>
            <a:off x="685800" y="685801"/>
            <a:ext cx="7467601" cy="54864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93" name="Google Shape;293;p92"/>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4" name="Google Shape;294;p9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5" name="Google Shape;295;p92"/>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6" name="Google Shape;296;p92"/>
          <p:cNvSpPr>
            <a:spLocks noGrp="1"/>
          </p:cNvSpPr>
          <p:nvPr>
            <p:ph type="pic" idx="2"/>
          </p:nvPr>
        </p:nvSpPr>
        <p:spPr>
          <a:xfrm>
            <a:off x="8153400" y="685799"/>
            <a:ext cx="3397250" cy="5486401"/>
          </a:xfrm>
          <a:prstGeom prst="rect">
            <a:avLst/>
          </a:prstGeom>
          <a:noFill/>
          <a:ln>
            <a:noFill/>
          </a:ln>
        </p:spPr>
      </p:sp>
      <p:sp>
        <p:nvSpPr>
          <p:cNvPr id="297" name="Google Shape;297;p9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8" name="Google Shape;298;p9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Escala de tiempo" type="obj">
  <p:cSld name="OBJECT">
    <p:spTree>
      <p:nvGrpSpPr>
        <p:cNvPr id="1" name="Shape 305"/>
        <p:cNvGrpSpPr/>
        <p:nvPr/>
      </p:nvGrpSpPr>
      <p:grpSpPr>
        <a:xfrm>
          <a:off x="0" y="0"/>
          <a:ext cx="0" cy="0"/>
          <a:chOff x="0" y="0"/>
          <a:chExt cx="0" cy="0"/>
        </a:xfrm>
      </p:grpSpPr>
      <p:sp>
        <p:nvSpPr>
          <p:cNvPr id="306" name="Google Shape;306;p47"/>
          <p:cNvSpPr/>
          <p:nvPr/>
        </p:nvSpPr>
        <p:spPr>
          <a:xfrm>
            <a:off x="-1" y="-1"/>
            <a:ext cx="12192001" cy="6858000"/>
          </a:xfrm>
          <a:custGeom>
            <a:avLst/>
            <a:gdLst/>
            <a:ahLst/>
            <a:cxnLst/>
            <a:rect l="l" t="t" r="r" b="b"/>
            <a:pathLst>
              <a:path w="12192001" h="6858000" extrusionOk="0">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07" name="Google Shape;307;p47"/>
          <p:cNvSpPr txBox="1">
            <a:spLocks noGrp="1"/>
          </p:cNvSpPr>
          <p:nvPr>
            <p:ph type="title"/>
          </p:nvPr>
        </p:nvSpPr>
        <p:spPr>
          <a:xfrm>
            <a:off x="1371600" y="1129086"/>
            <a:ext cx="9486900" cy="72511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8" name="Google Shape;308;p4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9" name="Google Shape;309;p47"/>
          <p:cNvSpPr txBox="1">
            <a:spLocks noGrp="1"/>
          </p:cNvSpPr>
          <p:nvPr>
            <p:ph type="body" idx="1"/>
          </p:nvPr>
        </p:nvSpPr>
        <p:spPr>
          <a:xfrm>
            <a:off x="1341581" y="1835732"/>
            <a:ext cx="9563100" cy="4322759"/>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0" name="Google Shape;310;p47"/>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1" name="Google Shape;311;p4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312"/>
        <p:cNvGrpSpPr/>
        <p:nvPr/>
      </p:nvGrpSpPr>
      <p:grpSpPr>
        <a:xfrm>
          <a:off x="0" y="0"/>
          <a:ext cx="0" cy="0"/>
          <a:chOff x="0" y="0"/>
          <a:chExt cx="0" cy="0"/>
        </a:xfrm>
      </p:grpSpPr>
      <p:sp>
        <p:nvSpPr>
          <p:cNvPr id="313" name="Google Shape;313;p93"/>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14" name="Google Shape;314;p93"/>
          <p:cNvSpPr>
            <a:spLocks noGrp="1"/>
          </p:cNvSpPr>
          <p:nvPr>
            <p:ph type="pic" idx="2"/>
          </p:nvPr>
        </p:nvSpPr>
        <p:spPr>
          <a:xfrm>
            <a:off x="680720" y="685799"/>
            <a:ext cx="10830560" cy="5486401"/>
          </a:xfrm>
          <a:prstGeom prst="rect">
            <a:avLst/>
          </a:prstGeom>
          <a:noFill/>
          <a:ln>
            <a:noFill/>
          </a:ln>
        </p:spPr>
      </p:sp>
      <p:sp>
        <p:nvSpPr>
          <p:cNvPr id="315" name="Google Shape;315;p93"/>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1372"/>
                </a:srgbClr>
              </a:gs>
              <a:gs pos="100000">
                <a:srgbClr val="000000">
                  <a:alpha val="44313"/>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6" name="Google Shape;316;p93"/>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317"/>
        <p:cNvGrpSpPr/>
        <p:nvPr/>
      </p:nvGrpSpPr>
      <p:grpSpPr>
        <a:xfrm>
          <a:off x="0" y="0"/>
          <a:ext cx="0" cy="0"/>
          <a:chOff x="0" y="0"/>
          <a:chExt cx="0" cy="0"/>
        </a:xfrm>
      </p:grpSpPr>
      <p:sp>
        <p:nvSpPr>
          <p:cNvPr id="318" name="Google Shape;318;p94"/>
          <p:cNvSpPr/>
          <p:nvPr/>
        </p:nvSpPr>
        <p:spPr>
          <a:xfrm>
            <a:off x="-1" y="0"/>
            <a:ext cx="12192001" cy="6858000"/>
          </a:xfrm>
          <a:prstGeom prst="rect">
            <a:avLst/>
          </a:pr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19" name="Google Shape;319;p94"/>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20" name="Google Shape;320;p94"/>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1" name="Google Shape;321;p9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2" name="Google Shape;322;p94"/>
          <p:cNvSpPr>
            <a:spLocks noGrp="1"/>
          </p:cNvSpPr>
          <p:nvPr>
            <p:ph type="pic" idx="2"/>
          </p:nvPr>
        </p:nvSpPr>
        <p:spPr>
          <a:xfrm>
            <a:off x="1279525" y="2155389"/>
            <a:ext cx="2003425" cy="2002536"/>
          </a:xfrm>
          <a:prstGeom prst="rect">
            <a:avLst/>
          </a:prstGeom>
          <a:noFill/>
          <a:ln>
            <a:noFill/>
          </a:ln>
        </p:spPr>
      </p:sp>
      <p:sp>
        <p:nvSpPr>
          <p:cNvPr id="323" name="Google Shape;323;p94"/>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4" name="Google Shape;324;p94"/>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5" name="Google Shape;325;p94"/>
          <p:cNvSpPr>
            <a:spLocks noGrp="1"/>
          </p:cNvSpPr>
          <p:nvPr>
            <p:ph type="pic" idx="4"/>
          </p:nvPr>
        </p:nvSpPr>
        <p:spPr>
          <a:xfrm>
            <a:off x="3804132" y="2155389"/>
            <a:ext cx="2003425" cy="2002536"/>
          </a:xfrm>
          <a:prstGeom prst="rect">
            <a:avLst/>
          </a:prstGeom>
          <a:noFill/>
          <a:ln>
            <a:noFill/>
          </a:ln>
        </p:spPr>
      </p:sp>
      <p:sp>
        <p:nvSpPr>
          <p:cNvPr id="326" name="Google Shape;326;p94"/>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7" name="Google Shape;327;p94"/>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8" name="Google Shape;328;p94"/>
          <p:cNvSpPr>
            <a:spLocks noGrp="1"/>
          </p:cNvSpPr>
          <p:nvPr>
            <p:ph type="pic" idx="7"/>
          </p:nvPr>
        </p:nvSpPr>
        <p:spPr>
          <a:xfrm>
            <a:off x="6332269" y="2155389"/>
            <a:ext cx="2003425" cy="2002536"/>
          </a:xfrm>
          <a:prstGeom prst="rect">
            <a:avLst/>
          </a:prstGeom>
          <a:noFill/>
          <a:ln>
            <a:noFill/>
          </a:ln>
        </p:spPr>
      </p:sp>
      <p:sp>
        <p:nvSpPr>
          <p:cNvPr id="329" name="Google Shape;329;p94"/>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0" name="Google Shape;330;p94"/>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1" name="Google Shape;331;p94"/>
          <p:cNvSpPr>
            <a:spLocks noGrp="1"/>
          </p:cNvSpPr>
          <p:nvPr>
            <p:ph type="pic" idx="13"/>
          </p:nvPr>
        </p:nvSpPr>
        <p:spPr>
          <a:xfrm>
            <a:off x="8858607" y="2155389"/>
            <a:ext cx="2003425" cy="2002536"/>
          </a:xfrm>
          <a:prstGeom prst="rect">
            <a:avLst/>
          </a:prstGeom>
          <a:noFill/>
          <a:ln>
            <a:noFill/>
          </a:ln>
        </p:spPr>
      </p:sp>
      <p:sp>
        <p:nvSpPr>
          <p:cNvPr id="332" name="Google Shape;332;p94"/>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3" name="Google Shape;333;p94"/>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4" name="Google Shape;334;p94"/>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5" name="Google Shape;335;p94"/>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336"/>
        <p:cNvGrpSpPr/>
        <p:nvPr/>
      </p:nvGrpSpPr>
      <p:grpSpPr>
        <a:xfrm>
          <a:off x="0" y="0"/>
          <a:ext cx="0" cy="0"/>
          <a:chOff x="0" y="0"/>
          <a:chExt cx="0" cy="0"/>
        </a:xfrm>
      </p:grpSpPr>
      <p:sp>
        <p:nvSpPr>
          <p:cNvPr id="337" name="Google Shape;337;p95"/>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38" name="Google Shape;338;p95"/>
          <p:cNvSpPr>
            <a:spLocks noGrp="1"/>
          </p:cNvSpPr>
          <p:nvPr>
            <p:ph type="pic" idx="2"/>
          </p:nvPr>
        </p:nvSpPr>
        <p:spPr>
          <a:xfrm>
            <a:off x="0" y="0"/>
            <a:ext cx="12192000" cy="6858000"/>
          </a:xfrm>
          <a:prstGeom prst="rect">
            <a:avLst/>
          </a:prstGeom>
          <a:noFill/>
          <a:ln>
            <a:noFill/>
          </a:ln>
        </p:spPr>
      </p:sp>
      <p:sp>
        <p:nvSpPr>
          <p:cNvPr id="339" name="Google Shape;339;p95"/>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0" name="Google Shape;340;p95"/>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341"/>
        <p:cNvGrpSpPr/>
        <p:nvPr/>
      </p:nvGrpSpPr>
      <p:grpSpPr>
        <a:xfrm>
          <a:off x="0" y="0"/>
          <a:ext cx="0" cy="0"/>
          <a:chOff x="0" y="0"/>
          <a:chExt cx="0" cy="0"/>
        </a:xfrm>
      </p:grpSpPr>
      <p:sp>
        <p:nvSpPr>
          <p:cNvPr id="342" name="Google Shape;342;p96"/>
          <p:cNvSpPr/>
          <p:nvPr/>
        </p:nvSpPr>
        <p:spPr>
          <a:xfrm>
            <a:off x="0" y="0"/>
            <a:ext cx="8153400" cy="6857999"/>
          </a:xfrm>
          <a:prstGeom prst="rect">
            <a:avLst/>
          </a:pr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43" name="Google Shape;343;p96"/>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44" name="Google Shape;344;p96"/>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5" name="Google Shape;345;p9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6" name="Google Shape;346;p96"/>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7" name="Google Shape;347;p96"/>
          <p:cNvSpPr>
            <a:spLocks noGrp="1"/>
          </p:cNvSpPr>
          <p:nvPr>
            <p:ph type="pic" idx="2"/>
          </p:nvPr>
        </p:nvSpPr>
        <p:spPr>
          <a:xfrm>
            <a:off x="8839200" y="685800"/>
            <a:ext cx="2667000" cy="2400300"/>
          </a:xfrm>
          <a:prstGeom prst="rect">
            <a:avLst/>
          </a:prstGeom>
          <a:noFill/>
          <a:ln>
            <a:noFill/>
          </a:ln>
        </p:spPr>
      </p:sp>
      <p:sp>
        <p:nvSpPr>
          <p:cNvPr id="348" name="Google Shape;348;p96"/>
          <p:cNvSpPr>
            <a:spLocks noGrp="1"/>
          </p:cNvSpPr>
          <p:nvPr>
            <p:ph type="pic" idx="3"/>
          </p:nvPr>
        </p:nvSpPr>
        <p:spPr>
          <a:xfrm>
            <a:off x="8839200" y="3764738"/>
            <a:ext cx="2667000" cy="2404872"/>
          </a:xfrm>
          <a:prstGeom prst="rect">
            <a:avLst/>
          </a:prstGeom>
          <a:noFill/>
          <a:ln>
            <a:noFill/>
          </a:ln>
        </p:spPr>
      </p:sp>
      <p:sp>
        <p:nvSpPr>
          <p:cNvPr id="349" name="Google Shape;349;p9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0" name="Google Shape;350;p9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351"/>
        <p:cNvGrpSpPr/>
        <p:nvPr/>
      </p:nvGrpSpPr>
      <p:grpSpPr>
        <a:xfrm>
          <a:off x="0" y="0"/>
          <a:ext cx="0" cy="0"/>
          <a:chOff x="0" y="0"/>
          <a:chExt cx="0" cy="0"/>
        </a:xfrm>
      </p:grpSpPr>
      <p:sp>
        <p:nvSpPr>
          <p:cNvPr id="352" name="Google Shape;352;p97"/>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53" name="Google Shape;353;p97"/>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54" name="Google Shape;354;p97"/>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5" name="Google Shape;355;p9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6" name="Google Shape;356;p97"/>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57" name="Google Shape;357;p97"/>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8" name="Google Shape;358;p97"/>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59" name="Google Shape;359;p97"/>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0" name="Google Shape;360;p97"/>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1" name="Google Shape;361;p97"/>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2" name="Google Shape;362;p97"/>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3" name="Google Shape;363;p9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364"/>
        <p:cNvGrpSpPr/>
        <p:nvPr/>
      </p:nvGrpSpPr>
      <p:grpSpPr>
        <a:xfrm>
          <a:off x="0" y="0"/>
          <a:ext cx="0" cy="0"/>
          <a:chOff x="0" y="0"/>
          <a:chExt cx="0" cy="0"/>
        </a:xfrm>
      </p:grpSpPr>
      <p:sp>
        <p:nvSpPr>
          <p:cNvPr id="365" name="Google Shape;365;p98"/>
          <p:cNvSpPr/>
          <p:nvPr/>
        </p:nvSpPr>
        <p:spPr>
          <a:xfrm>
            <a:off x="4076700" y="685798"/>
            <a:ext cx="4076700" cy="5486401"/>
          </a:xfrm>
          <a:prstGeom prst="rect">
            <a:avLst/>
          </a:pr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66" name="Google Shape;366;p98"/>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7" name="Google Shape;367;p98"/>
          <p:cNvSpPr>
            <a:spLocks noGrp="1"/>
          </p:cNvSpPr>
          <p:nvPr>
            <p:ph type="pic" idx="2"/>
          </p:nvPr>
        </p:nvSpPr>
        <p:spPr>
          <a:xfrm>
            <a:off x="0" y="0"/>
            <a:ext cx="3390900" cy="6858000"/>
          </a:xfrm>
          <a:prstGeom prst="rect">
            <a:avLst/>
          </a:prstGeom>
          <a:noFill/>
          <a:ln>
            <a:noFill/>
          </a:ln>
        </p:spPr>
      </p:sp>
      <p:sp>
        <p:nvSpPr>
          <p:cNvPr id="368" name="Google Shape;368;p9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9" name="Google Shape;369;p98"/>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0" name="Google Shape;370;p98"/>
          <p:cNvSpPr>
            <a:spLocks noGrp="1"/>
          </p:cNvSpPr>
          <p:nvPr>
            <p:ph type="pic" idx="3"/>
          </p:nvPr>
        </p:nvSpPr>
        <p:spPr>
          <a:xfrm>
            <a:off x="8801100" y="0"/>
            <a:ext cx="3390900" cy="6858000"/>
          </a:xfrm>
          <a:prstGeom prst="rect">
            <a:avLst/>
          </a:prstGeom>
          <a:noFill/>
          <a:ln>
            <a:noFill/>
          </a:ln>
        </p:spPr>
      </p:sp>
      <p:sp>
        <p:nvSpPr>
          <p:cNvPr id="371" name="Google Shape;371;p98"/>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2" name="Google Shape;372;p9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Dos contenidos">
  <p:cSld name="Dos contenidos">
    <p:spTree>
      <p:nvGrpSpPr>
        <p:cNvPr id="1" name="Shape 373"/>
        <p:cNvGrpSpPr/>
        <p:nvPr/>
      </p:nvGrpSpPr>
      <p:grpSpPr>
        <a:xfrm>
          <a:off x="0" y="0"/>
          <a:ext cx="0" cy="0"/>
          <a:chOff x="0" y="0"/>
          <a:chExt cx="0" cy="0"/>
        </a:xfrm>
      </p:grpSpPr>
      <p:sp>
        <p:nvSpPr>
          <p:cNvPr id="374" name="Google Shape;374;p99"/>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75" name="Google Shape;375;p99"/>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76" name="Google Shape;376;p99"/>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7" name="Google Shape;377;p99"/>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8" name="Google Shape;378;p99"/>
          <p:cNvSpPr txBox="1">
            <a:spLocks noGrp="1"/>
          </p:cNvSpPr>
          <p:nvPr>
            <p:ph type="body" idx="1"/>
          </p:nvPr>
        </p:nvSpPr>
        <p:spPr>
          <a:xfrm>
            <a:off x="1301828" y="2353490"/>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79" name="Google Shape;379;p99"/>
          <p:cNvSpPr txBox="1">
            <a:spLocks noGrp="1"/>
          </p:cNvSpPr>
          <p:nvPr>
            <p:ph type="body" idx="2"/>
          </p:nvPr>
        </p:nvSpPr>
        <p:spPr>
          <a:xfrm>
            <a:off x="1301829" y="3152910"/>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0" name="Google Shape;380;p99"/>
          <p:cNvSpPr txBox="1">
            <a:spLocks noGrp="1"/>
          </p:cNvSpPr>
          <p:nvPr>
            <p:ph type="body" idx="3"/>
          </p:nvPr>
        </p:nvSpPr>
        <p:spPr>
          <a:xfrm>
            <a:off x="6276148" y="2351313"/>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81" name="Google Shape;381;p99"/>
          <p:cNvSpPr txBox="1">
            <a:spLocks noGrp="1"/>
          </p:cNvSpPr>
          <p:nvPr>
            <p:ph type="body" idx="4"/>
          </p:nvPr>
        </p:nvSpPr>
        <p:spPr>
          <a:xfrm>
            <a:off x="6276149" y="3150733"/>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2" name="Google Shape;382;p99"/>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3" name="Google Shape;383;p9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Resumen">
  <p:cSld name="Resumen">
    <p:spTree>
      <p:nvGrpSpPr>
        <p:cNvPr id="1" name="Shape 384"/>
        <p:cNvGrpSpPr/>
        <p:nvPr/>
      </p:nvGrpSpPr>
      <p:grpSpPr>
        <a:xfrm>
          <a:off x="0" y="0"/>
          <a:ext cx="0" cy="0"/>
          <a:chOff x="0" y="0"/>
          <a:chExt cx="0" cy="0"/>
        </a:xfrm>
      </p:grpSpPr>
      <p:sp>
        <p:nvSpPr>
          <p:cNvPr id="385" name="Google Shape;385;p100"/>
          <p:cNvSpPr/>
          <p:nvPr/>
        </p:nvSpPr>
        <p:spPr>
          <a:xfrm>
            <a:off x="0" y="0"/>
            <a:ext cx="8153400" cy="6857999"/>
          </a:xfrm>
          <a:prstGeom prst="rect">
            <a:avLst/>
          </a:pr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86" name="Google Shape;386;p100"/>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87" name="Google Shape;387;p100"/>
          <p:cNvSpPr txBox="1">
            <a:spLocks noGrp="1"/>
          </p:cNvSpPr>
          <p:nvPr>
            <p:ph type="title"/>
          </p:nvPr>
        </p:nvSpPr>
        <p:spPr>
          <a:xfrm>
            <a:off x="1317170" y="974829"/>
            <a:ext cx="5600700" cy="919286"/>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8" name="Google Shape;388;p10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9" name="Google Shape;389;p100"/>
          <p:cNvSpPr txBox="1">
            <a:spLocks noGrp="1"/>
          </p:cNvSpPr>
          <p:nvPr>
            <p:ph type="body" idx="1"/>
          </p:nvPr>
        </p:nvSpPr>
        <p:spPr>
          <a:xfrm>
            <a:off x="1309853" y="2135939"/>
            <a:ext cx="5600700" cy="374723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0" name="Google Shape;390;p100"/>
          <p:cNvSpPr>
            <a:spLocks noGrp="1"/>
          </p:cNvSpPr>
          <p:nvPr>
            <p:ph type="pic" idx="2"/>
          </p:nvPr>
        </p:nvSpPr>
        <p:spPr>
          <a:xfrm>
            <a:off x="8839200" y="685800"/>
            <a:ext cx="2667000" cy="2400300"/>
          </a:xfrm>
          <a:prstGeom prst="rect">
            <a:avLst/>
          </a:prstGeom>
          <a:noFill/>
          <a:ln>
            <a:noFill/>
          </a:ln>
        </p:spPr>
      </p:sp>
      <p:sp>
        <p:nvSpPr>
          <p:cNvPr id="391" name="Google Shape;391;p100"/>
          <p:cNvSpPr>
            <a:spLocks noGrp="1"/>
          </p:cNvSpPr>
          <p:nvPr>
            <p:ph type="pic" idx="3"/>
          </p:nvPr>
        </p:nvSpPr>
        <p:spPr>
          <a:xfrm>
            <a:off x="8839200" y="3726638"/>
            <a:ext cx="2667000" cy="2445558"/>
          </a:xfrm>
          <a:prstGeom prst="rect">
            <a:avLst/>
          </a:prstGeom>
          <a:noFill/>
          <a:ln>
            <a:noFill/>
          </a:ln>
        </p:spPr>
      </p:sp>
      <p:sp>
        <p:nvSpPr>
          <p:cNvPr id="392" name="Google Shape;392;p10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3" name="Google Shape;393;p10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394"/>
        <p:cNvGrpSpPr/>
        <p:nvPr/>
      </p:nvGrpSpPr>
      <p:grpSpPr>
        <a:xfrm>
          <a:off x="0" y="0"/>
          <a:ext cx="0" cy="0"/>
          <a:chOff x="0" y="0"/>
          <a:chExt cx="0" cy="0"/>
        </a:xfrm>
      </p:grpSpPr>
      <p:sp>
        <p:nvSpPr>
          <p:cNvPr id="395" name="Google Shape;395;p101"/>
          <p:cNvSpPr/>
          <p:nvPr/>
        </p:nvSpPr>
        <p:spPr>
          <a:xfrm>
            <a:off x="685800" y="685801"/>
            <a:ext cx="7467601" cy="5486400"/>
          </a:xfrm>
          <a:prstGeom prst="rect">
            <a:avLst/>
          </a:pr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96" name="Google Shape;396;p101"/>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7" name="Google Shape;397;p10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8" name="Google Shape;398;p101"/>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9" name="Google Shape;399;p101"/>
          <p:cNvSpPr>
            <a:spLocks noGrp="1"/>
          </p:cNvSpPr>
          <p:nvPr>
            <p:ph type="pic" idx="2"/>
          </p:nvPr>
        </p:nvSpPr>
        <p:spPr>
          <a:xfrm>
            <a:off x="8153400" y="685799"/>
            <a:ext cx="3397250" cy="5486401"/>
          </a:xfrm>
          <a:prstGeom prst="rect">
            <a:avLst/>
          </a:prstGeom>
          <a:noFill/>
          <a:ln>
            <a:noFill/>
          </a:ln>
        </p:spPr>
      </p:sp>
      <p:sp>
        <p:nvSpPr>
          <p:cNvPr id="400" name="Google Shape;400;p10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1" name="Google Shape;401;p10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402"/>
        <p:cNvGrpSpPr/>
        <p:nvPr/>
      </p:nvGrpSpPr>
      <p:grpSpPr>
        <a:xfrm>
          <a:off x="0" y="0"/>
          <a:ext cx="0" cy="0"/>
          <a:chOff x="0" y="0"/>
          <a:chExt cx="0" cy="0"/>
        </a:xfrm>
      </p:grpSpPr>
      <p:sp>
        <p:nvSpPr>
          <p:cNvPr id="403" name="Google Shape;403;p102"/>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404" name="Google Shape;404;p102"/>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5" name="Google Shape;405;p10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6" name="Google Shape;406;p102"/>
          <p:cNvSpPr>
            <a:spLocks noGrp="1"/>
          </p:cNvSpPr>
          <p:nvPr>
            <p:ph type="pic" idx="2"/>
          </p:nvPr>
        </p:nvSpPr>
        <p:spPr>
          <a:xfrm>
            <a:off x="0" y="0"/>
            <a:ext cx="6781800" cy="6858000"/>
          </a:xfrm>
          <a:prstGeom prst="rect">
            <a:avLst/>
          </a:prstGeom>
          <a:solidFill>
            <a:schemeClr val="dk2"/>
          </a:solidFill>
          <a:ln>
            <a:noFill/>
          </a:ln>
        </p:spPr>
      </p:sp>
      <p:sp>
        <p:nvSpPr>
          <p:cNvPr id="407" name="Google Shape;407;p102"/>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8" name="Google Shape;408;p10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9" name="Google Shape;409;p10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216"/>
        <p:cNvGrpSpPr/>
        <p:nvPr/>
      </p:nvGrpSpPr>
      <p:grpSpPr>
        <a:xfrm>
          <a:off x="0" y="0"/>
          <a:ext cx="0" cy="0"/>
          <a:chOff x="0" y="0"/>
          <a:chExt cx="0" cy="0"/>
        </a:xfrm>
      </p:grpSpPr>
      <p:sp>
        <p:nvSpPr>
          <p:cNvPr id="217" name="Google Shape;217;p71"/>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18" name="Google Shape;218;p71"/>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19" name="Google Shape;219;p71"/>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0" name="Google Shape;220;p7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p71"/>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22" name="Google Shape;222;p71"/>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3" name="Google Shape;223;p71"/>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24" name="Google Shape;224;p71"/>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5" name="Google Shape;225;p71"/>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26" name="Google Shape;226;p71"/>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7" name="Google Shape;227;p7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8" name="Google Shape;228;p7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l-GR"/>
              <a:t>‹#›</a:t>
            </a:fld>
            <a:endParaRPr/>
          </a:p>
        </p:txBody>
      </p:sp>
    </p:spTree>
    <p:extLst>
      <p:ext uri="{BB962C8B-B14F-4D97-AF65-F5344CB8AC3E}">
        <p14:creationId xmlns:p14="http://schemas.microsoft.com/office/powerpoint/2010/main" val="20765571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229"/>
        <p:cNvGrpSpPr/>
        <p:nvPr/>
      </p:nvGrpSpPr>
      <p:grpSpPr>
        <a:xfrm>
          <a:off x="0" y="0"/>
          <a:ext cx="0" cy="0"/>
          <a:chOff x="0" y="0"/>
          <a:chExt cx="0" cy="0"/>
        </a:xfrm>
      </p:grpSpPr>
      <p:sp>
        <p:nvSpPr>
          <p:cNvPr id="230" name="Google Shape;230;p72"/>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1" name="Google Shape;231;p72"/>
          <p:cNvSpPr>
            <a:spLocks noGrp="1"/>
          </p:cNvSpPr>
          <p:nvPr>
            <p:ph type="pic" idx="2"/>
          </p:nvPr>
        </p:nvSpPr>
        <p:spPr>
          <a:xfrm>
            <a:off x="680720" y="685799"/>
            <a:ext cx="10830560" cy="5486401"/>
          </a:xfrm>
          <a:prstGeom prst="rect">
            <a:avLst/>
          </a:prstGeom>
          <a:noFill/>
          <a:ln>
            <a:noFill/>
          </a:ln>
        </p:spPr>
      </p:sp>
      <p:sp>
        <p:nvSpPr>
          <p:cNvPr id="232" name="Google Shape;232;p72"/>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3" name="Google Shape;233;p72"/>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2628946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234"/>
        <p:cNvGrpSpPr/>
        <p:nvPr/>
      </p:nvGrpSpPr>
      <p:grpSpPr>
        <a:xfrm>
          <a:off x="0" y="0"/>
          <a:ext cx="0" cy="0"/>
          <a:chOff x="0" y="0"/>
          <a:chExt cx="0" cy="0"/>
        </a:xfrm>
      </p:grpSpPr>
      <p:sp>
        <p:nvSpPr>
          <p:cNvPr id="235" name="Google Shape;235;p73"/>
          <p:cNvSpPr/>
          <p:nvPr/>
        </p:nvSpPr>
        <p:spPr>
          <a:xfrm>
            <a:off x="-1" y="0"/>
            <a:ext cx="12192001" cy="68580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6" name="Google Shape;236;p73"/>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7" name="Google Shape;237;p73"/>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8" name="Google Shape;238;p7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9" name="Google Shape;239;p73"/>
          <p:cNvSpPr>
            <a:spLocks noGrp="1"/>
          </p:cNvSpPr>
          <p:nvPr>
            <p:ph type="pic" idx="2"/>
          </p:nvPr>
        </p:nvSpPr>
        <p:spPr>
          <a:xfrm>
            <a:off x="1279525" y="2155389"/>
            <a:ext cx="2003425" cy="2002536"/>
          </a:xfrm>
          <a:prstGeom prst="rect">
            <a:avLst/>
          </a:prstGeom>
          <a:noFill/>
          <a:ln>
            <a:noFill/>
          </a:ln>
        </p:spPr>
      </p:sp>
      <p:sp>
        <p:nvSpPr>
          <p:cNvPr id="240" name="Google Shape;240;p73"/>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1" name="Google Shape;241;p73"/>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2" name="Google Shape;242;p73"/>
          <p:cNvSpPr>
            <a:spLocks noGrp="1"/>
          </p:cNvSpPr>
          <p:nvPr>
            <p:ph type="pic" idx="4"/>
          </p:nvPr>
        </p:nvSpPr>
        <p:spPr>
          <a:xfrm>
            <a:off x="3804132" y="2155389"/>
            <a:ext cx="2003425" cy="2002536"/>
          </a:xfrm>
          <a:prstGeom prst="rect">
            <a:avLst/>
          </a:prstGeom>
          <a:noFill/>
          <a:ln>
            <a:noFill/>
          </a:ln>
        </p:spPr>
      </p:sp>
      <p:sp>
        <p:nvSpPr>
          <p:cNvPr id="243" name="Google Shape;243;p73"/>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4" name="Google Shape;244;p73"/>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5" name="Google Shape;245;p73"/>
          <p:cNvSpPr>
            <a:spLocks noGrp="1"/>
          </p:cNvSpPr>
          <p:nvPr>
            <p:ph type="pic" idx="7"/>
          </p:nvPr>
        </p:nvSpPr>
        <p:spPr>
          <a:xfrm>
            <a:off x="6332269" y="2155389"/>
            <a:ext cx="2003425" cy="2002536"/>
          </a:xfrm>
          <a:prstGeom prst="rect">
            <a:avLst/>
          </a:prstGeom>
          <a:noFill/>
          <a:ln>
            <a:noFill/>
          </a:ln>
        </p:spPr>
      </p:sp>
      <p:sp>
        <p:nvSpPr>
          <p:cNvPr id="246" name="Google Shape;246;p73"/>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7" name="Google Shape;247;p73"/>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8" name="Google Shape;248;p73"/>
          <p:cNvSpPr>
            <a:spLocks noGrp="1"/>
          </p:cNvSpPr>
          <p:nvPr>
            <p:ph type="pic" idx="13"/>
          </p:nvPr>
        </p:nvSpPr>
        <p:spPr>
          <a:xfrm>
            <a:off x="8858607" y="2155389"/>
            <a:ext cx="2003425" cy="2002536"/>
          </a:xfrm>
          <a:prstGeom prst="rect">
            <a:avLst/>
          </a:prstGeom>
          <a:noFill/>
          <a:ln>
            <a:noFill/>
          </a:ln>
        </p:spPr>
      </p:sp>
      <p:sp>
        <p:nvSpPr>
          <p:cNvPr id="249" name="Google Shape;249;p73"/>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0" name="Google Shape;250;p73"/>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1" name="Google Shape;251;p73"/>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2" name="Google Shape;252;p73"/>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l-GR"/>
              <a:t>‹#›</a:t>
            </a:fld>
            <a:endParaRPr/>
          </a:p>
        </p:txBody>
      </p:sp>
    </p:spTree>
    <p:extLst>
      <p:ext uri="{BB962C8B-B14F-4D97-AF65-F5344CB8AC3E}">
        <p14:creationId xmlns:p14="http://schemas.microsoft.com/office/powerpoint/2010/main" val="4425315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253"/>
        <p:cNvGrpSpPr/>
        <p:nvPr/>
      </p:nvGrpSpPr>
      <p:grpSpPr>
        <a:xfrm>
          <a:off x="0" y="0"/>
          <a:ext cx="0" cy="0"/>
          <a:chOff x="0" y="0"/>
          <a:chExt cx="0" cy="0"/>
        </a:xfrm>
      </p:grpSpPr>
      <p:sp>
        <p:nvSpPr>
          <p:cNvPr id="254" name="Google Shape;254;p74"/>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55" name="Google Shape;255;p74"/>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56" name="Google Shape;256;p74"/>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7" name="Google Shape;257;p7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8" name="Google Shape;258;p74"/>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9" name="Google Shape;259;p74"/>
          <p:cNvSpPr>
            <a:spLocks noGrp="1"/>
          </p:cNvSpPr>
          <p:nvPr>
            <p:ph type="pic" idx="2"/>
          </p:nvPr>
        </p:nvSpPr>
        <p:spPr>
          <a:xfrm>
            <a:off x="8839200" y="685800"/>
            <a:ext cx="2667000" cy="2400300"/>
          </a:xfrm>
          <a:prstGeom prst="rect">
            <a:avLst/>
          </a:prstGeom>
          <a:noFill/>
          <a:ln>
            <a:noFill/>
          </a:ln>
        </p:spPr>
      </p:sp>
      <p:sp>
        <p:nvSpPr>
          <p:cNvPr id="260" name="Google Shape;260;p74"/>
          <p:cNvSpPr>
            <a:spLocks noGrp="1"/>
          </p:cNvSpPr>
          <p:nvPr>
            <p:ph type="pic" idx="3"/>
          </p:nvPr>
        </p:nvSpPr>
        <p:spPr>
          <a:xfrm>
            <a:off x="8839200" y="3764738"/>
            <a:ext cx="2667000" cy="2404872"/>
          </a:xfrm>
          <a:prstGeom prst="rect">
            <a:avLst/>
          </a:prstGeom>
          <a:noFill/>
          <a:ln>
            <a:noFill/>
          </a:ln>
        </p:spPr>
      </p:sp>
      <p:sp>
        <p:nvSpPr>
          <p:cNvPr id="261" name="Google Shape;261;p7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2" name="Google Shape;262;p7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l-GR"/>
              <a:t>‹#›</a:t>
            </a:fld>
            <a:endParaRPr/>
          </a:p>
        </p:txBody>
      </p:sp>
    </p:spTree>
    <p:extLst>
      <p:ext uri="{BB962C8B-B14F-4D97-AF65-F5344CB8AC3E}">
        <p14:creationId xmlns:p14="http://schemas.microsoft.com/office/powerpoint/2010/main" val="11540898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263"/>
        <p:cNvGrpSpPr/>
        <p:nvPr/>
      </p:nvGrpSpPr>
      <p:grpSpPr>
        <a:xfrm>
          <a:off x="0" y="0"/>
          <a:ext cx="0" cy="0"/>
          <a:chOff x="0" y="0"/>
          <a:chExt cx="0" cy="0"/>
        </a:xfrm>
      </p:grpSpPr>
      <p:sp>
        <p:nvSpPr>
          <p:cNvPr id="264" name="Google Shape;264;p75"/>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65" name="Google Shape;265;p75"/>
          <p:cNvSpPr>
            <a:spLocks noGrp="1"/>
          </p:cNvSpPr>
          <p:nvPr>
            <p:ph type="pic" idx="2"/>
          </p:nvPr>
        </p:nvSpPr>
        <p:spPr>
          <a:xfrm>
            <a:off x="0" y="0"/>
            <a:ext cx="12192000" cy="6858000"/>
          </a:xfrm>
          <a:prstGeom prst="rect">
            <a:avLst/>
          </a:prstGeom>
          <a:noFill/>
          <a:ln>
            <a:noFill/>
          </a:ln>
        </p:spPr>
      </p:sp>
      <p:sp>
        <p:nvSpPr>
          <p:cNvPr id="266" name="Google Shape;266;p75"/>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7" name="Google Shape;267;p75"/>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1517845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Dos contenidos">
  <p:cSld name="Dos contenidos">
    <p:spTree>
      <p:nvGrpSpPr>
        <p:cNvPr id="1" name="Shape 268"/>
        <p:cNvGrpSpPr/>
        <p:nvPr/>
      </p:nvGrpSpPr>
      <p:grpSpPr>
        <a:xfrm>
          <a:off x="0" y="0"/>
          <a:ext cx="0" cy="0"/>
          <a:chOff x="0" y="0"/>
          <a:chExt cx="0" cy="0"/>
        </a:xfrm>
      </p:grpSpPr>
      <p:sp>
        <p:nvSpPr>
          <p:cNvPr id="269" name="Google Shape;269;p76"/>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70" name="Google Shape;270;p76"/>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71" name="Google Shape;271;p76"/>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2" name="Google Shape;272;p7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3" name="Google Shape;273;p76"/>
          <p:cNvSpPr txBox="1">
            <a:spLocks noGrp="1"/>
          </p:cNvSpPr>
          <p:nvPr>
            <p:ph type="body" idx="1"/>
          </p:nvPr>
        </p:nvSpPr>
        <p:spPr>
          <a:xfrm>
            <a:off x="1301828" y="2353490"/>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74" name="Google Shape;274;p76"/>
          <p:cNvSpPr txBox="1">
            <a:spLocks noGrp="1"/>
          </p:cNvSpPr>
          <p:nvPr>
            <p:ph type="body" idx="2"/>
          </p:nvPr>
        </p:nvSpPr>
        <p:spPr>
          <a:xfrm>
            <a:off x="1301829" y="3152910"/>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5" name="Google Shape;275;p76"/>
          <p:cNvSpPr txBox="1">
            <a:spLocks noGrp="1"/>
          </p:cNvSpPr>
          <p:nvPr>
            <p:ph type="body" idx="3"/>
          </p:nvPr>
        </p:nvSpPr>
        <p:spPr>
          <a:xfrm>
            <a:off x="6276148" y="2351313"/>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76" name="Google Shape;276;p76"/>
          <p:cNvSpPr txBox="1">
            <a:spLocks noGrp="1"/>
          </p:cNvSpPr>
          <p:nvPr>
            <p:ph type="body" idx="4"/>
          </p:nvPr>
        </p:nvSpPr>
        <p:spPr>
          <a:xfrm>
            <a:off x="6276149" y="3150733"/>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7" name="Google Shape;277;p7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8" name="Google Shape;278;p7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l-GR"/>
              <a:t>‹#›</a:t>
            </a:fld>
            <a:endParaRPr/>
          </a:p>
        </p:txBody>
      </p:sp>
    </p:spTree>
    <p:extLst>
      <p:ext uri="{BB962C8B-B14F-4D97-AF65-F5344CB8AC3E}">
        <p14:creationId xmlns:p14="http://schemas.microsoft.com/office/powerpoint/2010/main" val="18294350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279"/>
        <p:cNvGrpSpPr/>
        <p:nvPr/>
      </p:nvGrpSpPr>
      <p:grpSpPr>
        <a:xfrm>
          <a:off x="0" y="0"/>
          <a:ext cx="0" cy="0"/>
          <a:chOff x="0" y="0"/>
          <a:chExt cx="0" cy="0"/>
        </a:xfrm>
      </p:grpSpPr>
      <p:sp>
        <p:nvSpPr>
          <p:cNvPr id="280" name="Google Shape;280;p77"/>
          <p:cNvSpPr/>
          <p:nvPr/>
        </p:nvSpPr>
        <p:spPr>
          <a:xfrm>
            <a:off x="4076700" y="685798"/>
            <a:ext cx="4076700" cy="5486401"/>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81" name="Google Shape;281;p77"/>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2" name="Google Shape;282;p77"/>
          <p:cNvSpPr>
            <a:spLocks noGrp="1"/>
          </p:cNvSpPr>
          <p:nvPr>
            <p:ph type="pic" idx="2"/>
          </p:nvPr>
        </p:nvSpPr>
        <p:spPr>
          <a:xfrm>
            <a:off x="0" y="0"/>
            <a:ext cx="3390900" cy="6858000"/>
          </a:xfrm>
          <a:prstGeom prst="rect">
            <a:avLst/>
          </a:prstGeom>
          <a:noFill/>
          <a:ln>
            <a:noFill/>
          </a:ln>
        </p:spPr>
      </p:sp>
      <p:sp>
        <p:nvSpPr>
          <p:cNvPr id="283" name="Google Shape;283;p7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4" name="Google Shape;284;p77"/>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5" name="Google Shape;285;p77"/>
          <p:cNvSpPr>
            <a:spLocks noGrp="1"/>
          </p:cNvSpPr>
          <p:nvPr>
            <p:ph type="pic" idx="3"/>
          </p:nvPr>
        </p:nvSpPr>
        <p:spPr>
          <a:xfrm>
            <a:off x="8801100" y="0"/>
            <a:ext cx="3390900" cy="6858000"/>
          </a:xfrm>
          <a:prstGeom prst="rect">
            <a:avLst/>
          </a:prstGeom>
          <a:noFill/>
          <a:ln>
            <a:noFill/>
          </a:ln>
        </p:spPr>
      </p:sp>
      <p:sp>
        <p:nvSpPr>
          <p:cNvPr id="286" name="Google Shape;286;p77"/>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7" name="Google Shape;287;p7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l-GR"/>
              <a:t>‹#›</a:t>
            </a:fld>
            <a:endParaRPr/>
          </a:p>
        </p:txBody>
      </p:sp>
    </p:spTree>
    <p:extLst>
      <p:ext uri="{BB962C8B-B14F-4D97-AF65-F5344CB8AC3E}">
        <p14:creationId xmlns:p14="http://schemas.microsoft.com/office/powerpoint/2010/main" val="13503673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Resumen">
  <p:cSld name="Resumen">
    <p:spTree>
      <p:nvGrpSpPr>
        <p:cNvPr id="1" name="Shape 288"/>
        <p:cNvGrpSpPr/>
        <p:nvPr/>
      </p:nvGrpSpPr>
      <p:grpSpPr>
        <a:xfrm>
          <a:off x="0" y="0"/>
          <a:ext cx="0" cy="0"/>
          <a:chOff x="0" y="0"/>
          <a:chExt cx="0" cy="0"/>
        </a:xfrm>
      </p:grpSpPr>
      <p:sp>
        <p:nvSpPr>
          <p:cNvPr id="289" name="Google Shape;289;p78"/>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90" name="Google Shape;290;p78"/>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91" name="Google Shape;291;p78"/>
          <p:cNvSpPr txBox="1">
            <a:spLocks noGrp="1"/>
          </p:cNvSpPr>
          <p:nvPr>
            <p:ph type="title"/>
          </p:nvPr>
        </p:nvSpPr>
        <p:spPr>
          <a:xfrm>
            <a:off x="1317170" y="974829"/>
            <a:ext cx="5600700" cy="919286"/>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2" name="Google Shape;292;p7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3" name="Google Shape;293;p78"/>
          <p:cNvSpPr txBox="1">
            <a:spLocks noGrp="1"/>
          </p:cNvSpPr>
          <p:nvPr>
            <p:ph type="body" idx="1"/>
          </p:nvPr>
        </p:nvSpPr>
        <p:spPr>
          <a:xfrm>
            <a:off x="1309853" y="2135939"/>
            <a:ext cx="5600700" cy="374723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4" name="Google Shape;294;p78"/>
          <p:cNvSpPr>
            <a:spLocks noGrp="1"/>
          </p:cNvSpPr>
          <p:nvPr>
            <p:ph type="pic" idx="2"/>
          </p:nvPr>
        </p:nvSpPr>
        <p:spPr>
          <a:xfrm>
            <a:off x="8839200" y="685800"/>
            <a:ext cx="2667000" cy="2400300"/>
          </a:xfrm>
          <a:prstGeom prst="rect">
            <a:avLst/>
          </a:prstGeom>
          <a:noFill/>
          <a:ln>
            <a:noFill/>
          </a:ln>
        </p:spPr>
      </p:sp>
      <p:sp>
        <p:nvSpPr>
          <p:cNvPr id="295" name="Google Shape;295;p78"/>
          <p:cNvSpPr>
            <a:spLocks noGrp="1"/>
          </p:cNvSpPr>
          <p:nvPr>
            <p:ph type="pic" idx="3"/>
          </p:nvPr>
        </p:nvSpPr>
        <p:spPr>
          <a:xfrm>
            <a:off x="8839200" y="3726638"/>
            <a:ext cx="2667000" cy="2445558"/>
          </a:xfrm>
          <a:prstGeom prst="rect">
            <a:avLst/>
          </a:prstGeom>
          <a:noFill/>
          <a:ln>
            <a:noFill/>
          </a:ln>
        </p:spPr>
      </p:sp>
      <p:sp>
        <p:nvSpPr>
          <p:cNvPr id="296" name="Google Shape;296;p78"/>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7" name="Google Shape;297;p7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l-GR"/>
              <a:t>‹#›</a:t>
            </a:fld>
            <a:endParaRPr/>
          </a:p>
        </p:txBody>
      </p:sp>
    </p:spTree>
    <p:extLst>
      <p:ext uri="{BB962C8B-B14F-4D97-AF65-F5344CB8AC3E}">
        <p14:creationId xmlns:p14="http://schemas.microsoft.com/office/powerpoint/2010/main" val="17024306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298"/>
        <p:cNvGrpSpPr/>
        <p:nvPr/>
      </p:nvGrpSpPr>
      <p:grpSpPr>
        <a:xfrm>
          <a:off x="0" y="0"/>
          <a:ext cx="0" cy="0"/>
          <a:chOff x="0" y="0"/>
          <a:chExt cx="0" cy="0"/>
        </a:xfrm>
      </p:grpSpPr>
      <p:sp>
        <p:nvSpPr>
          <p:cNvPr id="299" name="Google Shape;299;p79"/>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00" name="Google Shape;300;p79"/>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1" name="Google Shape;301;p79"/>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2" name="Google Shape;302;p79"/>
          <p:cNvSpPr>
            <a:spLocks noGrp="1"/>
          </p:cNvSpPr>
          <p:nvPr>
            <p:ph type="pic" idx="2"/>
          </p:nvPr>
        </p:nvSpPr>
        <p:spPr>
          <a:xfrm>
            <a:off x="0" y="0"/>
            <a:ext cx="6781800" cy="6858000"/>
          </a:xfrm>
          <a:prstGeom prst="rect">
            <a:avLst/>
          </a:prstGeom>
          <a:solidFill>
            <a:schemeClr val="dk2"/>
          </a:solidFill>
          <a:ln>
            <a:noFill/>
          </a:ln>
        </p:spPr>
      </p:sp>
      <p:sp>
        <p:nvSpPr>
          <p:cNvPr id="303" name="Google Shape;303;p79"/>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4" name="Google Shape;304;p79"/>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5" name="Google Shape;305;p7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l-GR"/>
              <a:t>‹#›</a:t>
            </a:fld>
            <a:endParaRPr/>
          </a:p>
        </p:txBody>
      </p:sp>
    </p:spTree>
    <p:extLst>
      <p:ext uri="{BB962C8B-B14F-4D97-AF65-F5344CB8AC3E}">
        <p14:creationId xmlns:p14="http://schemas.microsoft.com/office/powerpoint/2010/main" val="12834449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306"/>
        <p:cNvGrpSpPr/>
        <p:nvPr/>
      </p:nvGrpSpPr>
      <p:grpSpPr>
        <a:xfrm>
          <a:off x="0" y="0"/>
          <a:ext cx="0" cy="0"/>
          <a:chOff x="0" y="0"/>
          <a:chExt cx="0" cy="0"/>
        </a:xfrm>
      </p:grpSpPr>
      <p:sp>
        <p:nvSpPr>
          <p:cNvPr id="307" name="Google Shape;307;p80"/>
          <p:cNvSpPr/>
          <p:nvPr/>
        </p:nvSpPr>
        <p:spPr>
          <a:xfrm>
            <a:off x="685800" y="685801"/>
            <a:ext cx="7467601" cy="54864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08" name="Google Shape;308;p80"/>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9" name="Google Shape;309;p8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0" name="Google Shape;310;p80"/>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1" name="Google Shape;311;p80"/>
          <p:cNvSpPr>
            <a:spLocks noGrp="1"/>
          </p:cNvSpPr>
          <p:nvPr>
            <p:ph type="pic" idx="2"/>
          </p:nvPr>
        </p:nvSpPr>
        <p:spPr>
          <a:xfrm>
            <a:off x="8153400" y="685799"/>
            <a:ext cx="3397250" cy="5486401"/>
          </a:xfrm>
          <a:prstGeom prst="rect">
            <a:avLst/>
          </a:prstGeom>
          <a:noFill/>
          <a:ln>
            <a:noFill/>
          </a:ln>
        </p:spPr>
      </p:sp>
      <p:sp>
        <p:nvSpPr>
          <p:cNvPr id="312" name="Google Shape;312;p8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3" name="Google Shape;313;p8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l-GR"/>
              <a:t>‹#›</a:t>
            </a:fld>
            <a:endParaRPr/>
          </a:p>
        </p:txBody>
      </p:sp>
    </p:spTree>
    <p:extLst>
      <p:ext uri="{BB962C8B-B14F-4D97-AF65-F5344CB8AC3E}">
        <p14:creationId xmlns:p14="http://schemas.microsoft.com/office/powerpoint/2010/main" val="238503429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10" Type="http://schemas.openxmlformats.org/officeDocument/2006/relationships/theme" Target="../theme/theme3.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theme" Target="../theme/theme5.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1"/>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6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2" name="Google Shape;12;p61"/>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13" name="Google Shape;13;p6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4" name="Google Shape;14;p6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8"/>
        <p:cNvGrpSpPr/>
        <p:nvPr/>
      </p:nvGrpSpPr>
      <p:grpSpPr>
        <a:xfrm>
          <a:off x="0" y="0"/>
          <a:ext cx="0" cy="0"/>
          <a:chOff x="0" y="0"/>
          <a:chExt cx="0" cy="0"/>
        </a:xfrm>
      </p:grpSpPr>
      <p:sp>
        <p:nvSpPr>
          <p:cNvPr id="99" name="Google Shape;99;p21"/>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0" name="Google Shape;100;p2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01" name="Google Shape;101;p21"/>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102" name="Google Shape;102;p2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03" name="Google Shape;103;p2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9"/>
        <p:cNvGrpSpPr/>
        <p:nvPr/>
      </p:nvGrpSpPr>
      <p:grpSpPr>
        <a:xfrm>
          <a:off x="0" y="0"/>
          <a:ext cx="0" cy="0"/>
          <a:chOff x="0" y="0"/>
          <a:chExt cx="0" cy="0"/>
        </a:xfrm>
      </p:grpSpPr>
      <p:sp>
        <p:nvSpPr>
          <p:cNvPr id="210" name="Google Shape;210;p23"/>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11" name="Google Shape;211;p2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12" name="Google Shape;212;p23"/>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213" name="Google Shape;213;p2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14" name="Google Shape;214;p2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9"/>
        <p:cNvGrpSpPr/>
        <p:nvPr/>
      </p:nvGrpSpPr>
      <p:grpSpPr>
        <a:xfrm>
          <a:off x="0" y="0"/>
          <a:ext cx="0" cy="0"/>
          <a:chOff x="0" y="0"/>
          <a:chExt cx="0" cy="0"/>
        </a:xfrm>
      </p:grpSpPr>
      <p:sp>
        <p:nvSpPr>
          <p:cNvPr id="300" name="Google Shape;300;p46"/>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01" name="Google Shape;301;p4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302" name="Google Shape;302;p46"/>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303" name="Google Shape;303;p4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304" name="Google Shape;304;p4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0"/>
        <p:cNvGrpSpPr/>
        <p:nvPr/>
      </p:nvGrpSpPr>
      <p:grpSpPr>
        <a:xfrm>
          <a:off x="0" y="0"/>
          <a:ext cx="0" cy="0"/>
          <a:chOff x="0" y="0"/>
          <a:chExt cx="0" cy="0"/>
        </a:xfrm>
      </p:grpSpPr>
      <p:sp>
        <p:nvSpPr>
          <p:cNvPr id="211" name="Google Shape;211;p70"/>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12" name="Google Shape;212;p7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13" name="Google Shape;213;p70"/>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214" name="Google Shape;214;p7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15" name="Google Shape;215;p7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l-GR"/>
              <a:t>‹#›</a:t>
            </a:fld>
            <a:endParaRPr/>
          </a:p>
        </p:txBody>
      </p:sp>
    </p:spTree>
    <p:extLst>
      <p:ext uri="{BB962C8B-B14F-4D97-AF65-F5344CB8AC3E}">
        <p14:creationId xmlns:p14="http://schemas.microsoft.com/office/powerpoint/2010/main" val="1469177431"/>
      </p:ext>
    </p:extLst>
  </p:cSld>
  <p:clrMap bg1="lt1" tx1="dk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0.xml"/><Relationship Id="rId1" Type="http://schemas.openxmlformats.org/officeDocument/2006/relationships/tags" Target="../tags/tag2.xml"/><Relationship Id="rId5" Type="http://schemas.openxmlformats.org/officeDocument/2006/relationships/image" Target="../media/image6.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tags" Target="../tags/tag3.xm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1.xml"/><Relationship Id="rId1" Type="http://schemas.openxmlformats.org/officeDocument/2006/relationships/tags" Target="../tags/tag4.xml"/><Relationship Id="rId5" Type="http://schemas.openxmlformats.org/officeDocument/2006/relationships/image" Target="../media/image15.png"/><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5.xml"/><Relationship Id="rId4" Type="http://schemas.openxmlformats.org/officeDocument/2006/relationships/image" Target="../media/image8.jp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6.xml"/><Relationship Id="rId5" Type="http://schemas.openxmlformats.org/officeDocument/2006/relationships/image" Target="../media/image42.png"/><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1.xml"/><Relationship Id="rId1" Type="http://schemas.openxmlformats.org/officeDocument/2006/relationships/slideLayout" Target="../slideLayouts/slideLayout6.xml"/><Relationship Id="rId5" Type="http://schemas.openxmlformats.org/officeDocument/2006/relationships/image" Target="../media/image42.png"/><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3"/>
        <p:cNvGrpSpPr/>
        <p:nvPr/>
      </p:nvGrpSpPr>
      <p:grpSpPr>
        <a:xfrm>
          <a:off x="0" y="0"/>
          <a:ext cx="0" cy="0"/>
          <a:chOff x="0" y="0"/>
          <a:chExt cx="0" cy="0"/>
        </a:xfrm>
      </p:grpSpPr>
      <p:pic>
        <p:nvPicPr>
          <p:cNvPr id="414" name="Google Shape;414;p1" descr="Imagen que contiene persona, tabla, hombre, interior&#10;&#10;Descripción generada automáticamente"/>
          <p:cNvPicPr preferRelativeResize="0">
            <a:picLocks noGrp="1"/>
          </p:cNvPicPr>
          <p:nvPr>
            <p:ph type="pic" idx="2"/>
          </p:nvPr>
        </p:nvPicPr>
        <p:blipFill rotWithShape="1">
          <a:blip r:embed="rId3">
            <a:alphaModFix amt="54000"/>
          </a:blip>
          <a:srcRect t="12024" b="12023"/>
          <a:stretch/>
        </p:blipFill>
        <p:spPr>
          <a:xfrm>
            <a:off x="680720" y="697991"/>
            <a:ext cx="10830560" cy="5486401"/>
          </a:xfrm>
          <a:prstGeom prst="rect">
            <a:avLst/>
          </a:prstGeom>
          <a:noFill/>
          <a:ln>
            <a:noFill/>
          </a:ln>
        </p:spPr>
      </p:pic>
      <p:sp>
        <p:nvSpPr>
          <p:cNvPr id="415" name="Google Shape;415;p1"/>
          <p:cNvSpPr txBox="1">
            <a:spLocks noGrp="1"/>
          </p:cNvSpPr>
          <p:nvPr>
            <p:ph type="title"/>
          </p:nvPr>
        </p:nvSpPr>
        <p:spPr>
          <a:xfrm>
            <a:off x="680720" y="3305808"/>
            <a:ext cx="10830560" cy="2878584"/>
          </a:xfrm>
          <a:prstGeom prst="rect">
            <a:avLst/>
          </a:prstGeom>
          <a:gradFill>
            <a:gsLst>
              <a:gs pos="0">
                <a:srgbClr val="000000">
                  <a:alpha val="0"/>
                </a:srgbClr>
              </a:gs>
              <a:gs pos="61000">
                <a:srgbClr val="000000">
                  <a:alpha val="50588"/>
                </a:srgbClr>
              </a:gs>
              <a:gs pos="100000">
                <a:srgbClr val="000000">
                  <a:alpha val="43529"/>
                </a:srgbClr>
              </a:gs>
            </a:gsLst>
            <a:lin ang="5400000" scaled="0"/>
          </a:gradFill>
          <a:ln>
            <a:noFill/>
          </a:ln>
        </p:spPr>
        <p:txBody>
          <a:bodyPr spcFirstLastPara="1" wrap="square" lIns="91425" tIns="45700" rIns="91425" bIns="91425" anchor="ctr" anchorCtr="0">
            <a:normAutofit/>
          </a:bodyPr>
          <a:lstStyle/>
          <a:p>
            <a:pPr marL="0" lvl="0" indent="0" algn="ctr" rtl="0">
              <a:lnSpc>
                <a:spcPct val="90000"/>
              </a:lnSpc>
              <a:spcBef>
                <a:spcPts val="0"/>
              </a:spcBef>
              <a:spcAft>
                <a:spcPts val="0"/>
              </a:spcAft>
              <a:buClr>
                <a:schemeClr val="lt1"/>
              </a:buClr>
              <a:buSzPts val="4800"/>
              <a:buFont typeface="Gill Sans"/>
              <a:buNone/>
            </a:pPr>
            <a:r>
              <a:rPr lang="en-US" sz="4800">
                <a:latin typeface="Arial"/>
                <a:ea typeface="Arial"/>
                <a:cs typeface="Arial"/>
                <a:sym typeface="Arial"/>
              </a:rPr>
              <a:t>ΜΑΘΗΜΑ 5</a:t>
            </a:r>
            <a:endParaRPr>
              <a:latin typeface="Arial"/>
              <a:ea typeface="Arial"/>
              <a:cs typeface="Arial"/>
              <a:sym typeface="Arial"/>
            </a:endParaRPr>
          </a:p>
        </p:txBody>
      </p:sp>
      <p:sp>
        <p:nvSpPr>
          <p:cNvPr id="416" name="Google Shape;416;p1"/>
          <p:cNvSpPr txBox="1">
            <a:spLocks noGrp="1"/>
          </p:cNvSpPr>
          <p:nvPr>
            <p:ph type="body" idx="1"/>
          </p:nvPr>
        </p:nvSpPr>
        <p:spPr>
          <a:xfrm>
            <a:off x="1376728" y="4990359"/>
            <a:ext cx="9486902" cy="644994"/>
          </a:xfrm>
          <a:prstGeom prst="rect">
            <a:avLst/>
          </a:prstGeom>
          <a:noFill/>
          <a:ln>
            <a:noFill/>
          </a:ln>
        </p:spPr>
        <p:txBody>
          <a:bodyPr spcFirstLastPara="1" wrap="square" lIns="91425" tIns="45700" rIns="91425" bIns="45700" anchor="t" anchorCtr="0">
            <a:noAutofit/>
          </a:bodyPr>
          <a:lstStyle/>
          <a:p>
            <a:pPr marL="457200" lvl="0" indent="-228600" algn="ctr" rtl="0">
              <a:lnSpc>
                <a:spcPct val="100000"/>
              </a:lnSpc>
              <a:spcBef>
                <a:spcPts val="1000"/>
              </a:spcBef>
              <a:spcAft>
                <a:spcPts val="0"/>
              </a:spcAft>
              <a:buSzPts val="1680"/>
              <a:buNone/>
            </a:pPr>
            <a:r>
              <a:rPr lang="en-US">
                <a:latin typeface="Arial"/>
                <a:ea typeface="Arial"/>
                <a:cs typeface="Arial"/>
                <a:sym typeface="Arial"/>
              </a:rPr>
              <a:t>Η υπολογιστική σκέψη ως εργαλείο ένταξης για μειονεκτούντες ενήλικες</a:t>
            </a:r>
            <a:endParaRPr>
              <a:latin typeface="Arial"/>
              <a:ea typeface="Arial"/>
              <a:cs typeface="Arial"/>
              <a:sym typeface="Arial"/>
            </a:endParaRPr>
          </a:p>
        </p:txBody>
      </p:sp>
      <p:pic>
        <p:nvPicPr>
          <p:cNvPr id="417" name="Google Shape;417;p1"/>
          <p:cNvPicPr preferRelativeResize="0"/>
          <p:nvPr/>
        </p:nvPicPr>
        <p:blipFill rotWithShape="1">
          <a:blip r:embed="rId4">
            <a:alphaModFix/>
          </a:blip>
          <a:srcRect/>
          <a:stretch/>
        </p:blipFill>
        <p:spPr>
          <a:xfrm>
            <a:off x="855014" y="877790"/>
            <a:ext cx="985308" cy="344858"/>
          </a:xfrm>
          <a:prstGeom prst="rect">
            <a:avLst/>
          </a:prstGeom>
          <a:noFill/>
          <a:ln>
            <a:noFill/>
          </a:ln>
        </p:spPr>
      </p:pic>
      <p:pic>
        <p:nvPicPr>
          <p:cNvPr id="418" name="Google Shape;418;p1" descr="Blue text on a black background&#10;&#10;Description automatically generated"/>
          <p:cNvPicPr preferRelativeResize="0"/>
          <p:nvPr/>
        </p:nvPicPr>
        <p:blipFill rotWithShape="1">
          <a:blip r:embed="rId5">
            <a:alphaModFix/>
          </a:blip>
          <a:srcRect/>
          <a:stretch/>
        </p:blipFill>
        <p:spPr>
          <a:xfrm>
            <a:off x="2014616" y="877789"/>
            <a:ext cx="1647906" cy="344857"/>
          </a:xfrm>
          <a:prstGeom prst="rect">
            <a:avLst/>
          </a:prstGeom>
          <a:noFill/>
          <a:ln>
            <a:noFill/>
          </a:ln>
        </p:spPr>
      </p:pic>
      <p:pic>
        <p:nvPicPr>
          <p:cNvPr id="419" name="Google Shape;419;p1" descr="A logo with a head and gears in the middle&#10;&#10;Description automatically generated"/>
          <p:cNvPicPr preferRelativeResize="0"/>
          <p:nvPr/>
        </p:nvPicPr>
        <p:blipFill rotWithShape="1">
          <a:blip r:embed="rId6">
            <a:alphaModFix/>
          </a:blip>
          <a:srcRect/>
          <a:stretch/>
        </p:blipFill>
        <p:spPr>
          <a:xfrm>
            <a:off x="951132" y="1339123"/>
            <a:ext cx="1406984" cy="1417646"/>
          </a:xfrm>
          <a:prstGeom prst="rect">
            <a:avLst/>
          </a:prstGeom>
          <a:noFill/>
          <a:ln>
            <a:noFill/>
          </a:ln>
        </p:spPr>
      </p:pic>
      <p:sp>
        <p:nvSpPr>
          <p:cNvPr id="420" name="Google Shape;420;p1"/>
          <p:cNvSpPr txBox="1"/>
          <p:nvPr/>
        </p:nvSpPr>
        <p:spPr>
          <a:xfrm>
            <a:off x="680720" y="6326942"/>
            <a:ext cx="1087891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US" sz="1000" b="0" i="0" u="none" strike="noStrike" cap="none">
                <a:solidFill>
                  <a:schemeClr val="lt1"/>
                </a:solidFill>
                <a:latin typeface="Arial"/>
                <a:ea typeface="Arial"/>
                <a:cs typeface="Arial"/>
                <a:sym typeface="Arial"/>
              </a:rPr>
              <a:t>Το έργο Computational Seniors συγχρηματοδοτείται από την Ευρωπαϊκή Ένωση. Οι απόψεις και οι απόψεις που εκφράζονται σε αυτό το έγγραφο δεσμεύονται μόνο για τους συγγραφείς και δεν αντικατοπτρίζουν απαραίτητα εκείνες της Ευρωπαϊκής Ένωσης ή της Ισπανικής Υπηρεσίας για τη Διεθνοποίηση της Εκπαίδευσης (SEPIE). Ούτε η Ευρωπαϊκή Ένωση ούτε ο Εθνικός Οργανισμός SEPIE μπορούν να θεωρηθούν υπεύθυνοι για αυτά.</a:t>
            </a:r>
            <a:endParaRPr sz="1000" b="0" i="0" u="none" strike="noStrike" cap="none">
              <a:solidFill>
                <a:schemeClr val="lt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800"/>
              <a:buFont typeface="Arial"/>
              <a:buNone/>
            </a:pPr>
            <a:endParaRPr sz="1000" b="0" i="0" u="none" strike="noStrike" cap="non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424"/>
        <p:cNvGrpSpPr/>
        <p:nvPr/>
      </p:nvGrpSpPr>
      <p:grpSpPr>
        <a:xfrm>
          <a:off x="0" y="0"/>
          <a:ext cx="0" cy="0"/>
          <a:chOff x="0" y="0"/>
          <a:chExt cx="0" cy="0"/>
        </a:xfrm>
      </p:grpSpPr>
      <p:sp>
        <p:nvSpPr>
          <p:cNvPr id="425" name="Google Shape;425;p11"/>
          <p:cNvSpPr txBox="1"/>
          <p:nvPr/>
        </p:nvSpPr>
        <p:spPr>
          <a:xfrm>
            <a:off x="4004905" y="986597"/>
            <a:ext cx="7527830" cy="4094897"/>
          </a:xfrm>
          <a:prstGeom prst="rect">
            <a:avLst/>
          </a:prstGeom>
          <a:noFill/>
          <a:ln>
            <a:noFill/>
          </a:ln>
        </p:spPr>
        <p:txBody>
          <a:bodyPr spcFirstLastPara="1" wrap="square" lIns="91425" tIns="45700" rIns="91425" bIns="45700" anchor="t" anchorCtr="0">
            <a:normAutofit fontScale="92500"/>
          </a:bodyPr>
          <a:lstStyle/>
          <a:p>
            <a:pPr marL="0" marR="0" lvl="0" indent="0" algn="just" rtl="0">
              <a:lnSpc>
                <a:spcPct val="107000"/>
              </a:lnSpc>
              <a:spcBef>
                <a:spcPts val="1000"/>
              </a:spcBef>
              <a:spcAft>
                <a:spcPts val="800"/>
              </a:spcAft>
              <a:buClr>
                <a:srgbClr val="293737"/>
              </a:buClr>
              <a:buSzPct val="100900"/>
              <a:buFont typeface="Arial"/>
              <a:buNone/>
            </a:pPr>
            <a:r>
              <a:rPr lang="en-US" sz="1800" b="0" i="0" u="none" strike="noStrike" cap="none">
                <a:solidFill>
                  <a:srgbClr val="000000"/>
                </a:solidFill>
                <a:latin typeface="Arial"/>
                <a:ea typeface="Arial"/>
                <a:cs typeface="Arial"/>
                <a:sym typeface="Arial"/>
              </a:rPr>
              <a:t>Σε αυτό το μάθημα, θα διερευνήσουμε πώς η Υπολογιστική Σκέψη μπορεί να χρησιμεύσει ως ένα ισχυρό εργαλείο για την προώθηση της ψηφιακής ένταξης μεταξύ των μειονεκτούντων ενηλίκων. Καθώς η τεχνολογία ενσωματώνεται όλο και περισσότερο στην καθημερινή ζωή, η ΥΣ προσφέρει έναν δομημένο τρόπο για να βοηθήσει τους μαθητές να πλοηγηθούν στις ψηφιακές προκλήσεις με αυτοπεποίθηση και ανεξαρτησία.</a:t>
            </a:r>
            <a:br>
              <a:rPr lang="en-US" sz="1800" b="0" i="0" u="none" strike="noStrike" cap="none">
                <a:solidFill>
                  <a:srgbClr val="000000"/>
                </a:solidFill>
                <a:latin typeface="Arial"/>
                <a:ea typeface="Arial"/>
                <a:cs typeface="Arial"/>
                <a:sym typeface="Arial"/>
              </a:rPr>
            </a:br>
            <a:r>
              <a:rPr lang="en-US" sz="1800" b="0" i="0" u="none" strike="noStrike" cap="none">
                <a:solidFill>
                  <a:srgbClr val="000000"/>
                </a:solidFill>
                <a:latin typeface="Arial"/>
                <a:ea typeface="Arial"/>
                <a:cs typeface="Arial"/>
                <a:sym typeface="Arial"/>
              </a:rPr>
              <a:t>Θα εξετάσουμε πώς να υποστηρίξουμε τον ψηφιακό γραμματισμό σε ηλικιωμένους ενήλικες κατανοώντας το ψηφιακό χάσμα, αντιμετωπίζοντας τα μαθησιακά εμπόδια και προσαρμόζοντας τις στρατηγικές διδασκαλίας στις ανάγκες τους. </a:t>
            </a:r>
            <a:br>
              <a:rPr lang="en-US" sz="1800" b="0" i="0" u="none" strike="noStrike" cap="none">
                <a:solidFill>
                  <a:srgbClr val="000000"/>
                </a:solidFill>
                <a:latin typeface="Arial"/>
                <a:ea typeface="Arial"/>
                <a:cs typeface="Arial"/>
                <a:sym typeface="Arial"/>
              </a:rPr>
            </a:br>
            <a:r>
              <a:rPr lang="en-US" sz="1800" b="0" i="0" u="none" strike="noStrike" cap="none">
                <a:solidFill>
                  <a:srgbClr val="000000"/>
                </a:solidFill>
                <a:latin typeface="Arial"/>
                <a:ea typeface="Arial"/>
                <a:cs typeface="Arial"/>
                <a:sym typeface="Arial"/>
              </a:rPr>
              <a:t>Θα μάθετε επίσης πώς να προσαρμόζετε τη διδασκαλία ΥΣ σε διαφορετικά στυλ μάθησης και πολιτιστικά πλαίσια, καθιστώντας την χωρίς αποκλεισμούς και σχετική για όλους τους ενήλικες εκπαιδευόμενους.</a:t>
            </a:r>
            <a:endParaRPr sz="1800" b="0" i="0" u="none" strike="noStrike" cap="none">
              <a:solidFill>
                <a:srgbClr val="000000"/>
              </a:solidFill>
              <a:latin typeface="Arial"/>
              <a:ea typeface="Arial"/>
              <a:cs typeface="Arial"/>
              <a:sym typeface="Arial"/>
            </a:endParaRPr>
          </a:p>
        </p:txBody>
      </p:sp>
      <p:pic>
        <p:nvPicPr>
          <p:cNvPr id="426" name="Google Shape;426;p11" descr="Imagen que contiene electrónica, circuito&#10;&#10;Descripción generada automáticamente"/>
          <p:cNvPicPr preferRelativeResize="0"/>
          <p:nvPr/>
        </p:nvPicPr>
        <p:blipFill rotWithShape="1">
          <a:blip r:embed="rId4">
            <a:alphaModFix/>
          </a:blip>
          <a:srcRect l="6035" r="6035"/>
          <a:stretch/>
        </p:blipFill>
        <p:spPr>
          <a:xfrm>
            <a:off x="0" y="0"/>
            <a:ext cx="3390900" cy="6858000"/>
          </a:xfrm>
          <a:prstGeom prst="rect">
            <a:avLst/>
          </a:prstGeom>
          <a:noFill/>
          <a:ln>
            <a:noFill/>
          </a:ln>
        </p:spPr>
      </p:pic>
      <p:sp>
        <p:nvSpPr>
          <p:cNvPr id="427" name="Google Shape;427;p11"/>
          <p:cNvSpPr/>
          <p:nvPr/>
        </p:nvSpPr>
        <p:spPr>
          <a:xfrm>
            <a:off x="4127088" y="5136775"/>
            <a:ext cx="7283464" cy="1250577"/>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600" b="0" i="1" u="none" strike="noStrike" cap="none">
                <a:solidFill>
                  <a:srgbClr val="000000"/>
                </a:solidFill>
                <a:latin typeface="Arial"/>
                <a:ea typeface="Arial"/>
                <a:cs typeface="Arial"/>
                <a:sym typeface="Arial"/>
              </a:rPr>
              <a:t>Χρησιμοποιήστε αυτό το μάθημα για να σχεδιάσετε δραστηριότητες ΥΣ </a:t>
            </a:r>
            <a:endParaRPr/>
          </a:p>
          <a:p>
            <a:pPr marL="0" marR="0" lvl="0" indent="0" algn="ctr" rtl="0">
              <a:lnSpc>
                <a:spcPct val="100000"/>
              </a:lnSpc>
              <a:spcBef>
                <a:spcPts val="0"/>
              </a:spcBef>
              <a:spcAft>
                <a:spcPts val="0"/>
              </a:spcAft>
              <a:buNone/>
            </a:pPr>
            <a:r>
              <a:rPr lang="en-US" sz="1600" b="0" i="1" u="none" strike="noStrike" cap="none">
                <a:solidFill>
                  <a:srgbClr val="000000"/>
                </a:solidFill>
                <a:latin typeface="Arial"/>
                <a:ea typeface="Arial"/>
                <a:cs typeface="Arial"/>
                <a:sym typeface="Arial"/>
              </a:rPr>
              <a:t>χωρίς αποκλεισμούς που βοηθούν τους μειονεκτούντες ενήλικες </a:t>
            </a:r>
            <a:endParaRPr/>
          </a:p>
          <a:p>
            <a:pPr marL="0" marR="0" lvl="0" indent="0" algn="ctr" rtl="0">
              <a:lnSpc>
                <a:spcPct val="100000"/>
              </a:lnSpc>
              <a:spcBef>
                <a:spcPts val="0"/>
              </a:spcBef>
              <a:spcAft>
                <a:spcPts val="0"/>
              </a:spcAft>
              <a:buNone/>
            </a:pPr>
            <a:r>
              <a:rPr lang="en-US" sz="1600" b="0" i="1" u="none" strike="noStrike" cap="none">
                <a:solidFill>
                  <a:srgbClr val="000000"/>
                </a:solidFill>
                <a:latin typeface="Arial"/>
                <a:ea typeface="Arial"/>
                <a:cs typeface="Arial"/>
                <a:sym typeface="Arial"/>
              </a:rPr>
              <a:t>να ξεπεράσουν τα ψηφιακά εμπόδια και να συμμετάσχουν με μεγαλύτερη αυτοπεποίθηση στον σημερινό κόσμο που βασίζεται στην τεχνολογία.</a:t>
            </a:r>
            <a:endParaRPr sz="1600" b="0" i="0" u="none" strike="noStrike" cap="none">
              <a:solidFill>
                <a:srgbClr val="000000"/>
              </a:solidFill>
              <a:latin typeface="Arial"/>
              <a:ea typeface="Arial"/>
              <a:cs typeface="Arial"/>
              <a:sym typeface="Arial"/>
            </a:endParaRPr>
          </a:p>
        </p:txBody>
      </p:sp>
      <p:pic>
        <p:nvPicPr>
          <p:cNvPr id="428" name="Google Shape;428;p11" descr="Imagen que contiene firmar, dibujo, reloj, señal&#10;&#10;El contenido generado por IA puede ser incorrecto."/>
          <p:cNvPicPr preferRelativeResize="0"/>
          <p:nvPr/>
        </p:nvPicPr>
        <p:blipFill rotWithShape="1">
          <a:blip r:embed="rId5">
            <a:alphaModFix/>
          </a:blip>
          <a:srcRect/>
          <a:stretch/>
        </p:blipFill>
        <p:spPr>
          <a:xfrm>
            <a:off x="11003003" y="5189190"/>
            <a:ext cx="1059463" cy="1059463"/>
          </a:xfrm>
          <a:prstGeom prst="rect">
            <a:avLst/>
          </a:prstGeom>
          <a:noFill/>
          <a:ln>
            <a:noFill/>
          </a:ln>
        </p:spPr>
      </p:pic>
      <p:sp>
        <p:nvSpPr>
          <p:cNvPr id="429" name="Google Shape;429;p1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2</a:t>
            </a:fld>
            <a:endParaRPr sz="900" b="0" i="0" u="none" strike="noStrike" cap="none">
              <a:solidFill>
                <a:srgbClr val="537272"/>
              </a:solidFill>
              <a:latin typeface="Gill Sans"/>
              <a:ea typeface="Gill Sans"/>
              <a:cs typeface="Gill Sans"/>
              <a:sym typeface="Gill Sans"/>
            </a:endParaRPr>
          </a:p>
        </p:txBody>
      </p:sp>
      <p:sp>
        <p:nvSpPr>
          <p:cNvPr id="430" name="Google Shape;430;p11"/>
          <p:cNvSpPr txBox="1">
            <a:spLocks noGrp="1"/>
          </p:cNvSpPr>
          <p:nvPr>
            <p:ph type="title"/>
          </p:nvPr>
        </p:nvSpPr>
        <p:spPr>
          <a:xfrm>
            <a:off x="4127088" y="342899"/>
            <a:ext cx="6276752" cy="643697"/>
          </a:xfrm>
          <a:prstGeom prst="rect">
            <a:avLst/>
          </a:prstGeom>
          <a:noFill/>
          <a:ln>
            <a:noFill/>
          </a:ln>
        </p:spPr>
        <p:txBody>
          <a:bodyPr spcFirstLastPara="1" wrap="square" lIns="91425" tIns="45700" rIns="91425" bIns="45700" anchor="b" anchorCtr="0">
            <a:noAutofit/>
          </a:bodyPr>
          <a:lstStyle/>
          <a:p>
            <a:pPr marL="228600" lvl="0" indent="-50800" algn="ctr" rtl="0">
              <a:lnSpc>
                <a:spcPct val="100000"/>
              </a:lnSpc>
              <a:spcBef>
                <a:spcPts val="0"/>
              </a:spcBef>
              <a:spcAft>
                <a:spcPts val="0"/>
              </a:spcAft>
              <a:buSzPts val="2400"/>
              <a:buNone/>
            </a:pPr>
            <a:r>
              <a:rPr lang="en-US" b="1">
                <a:solidFill>
                  <a:schemeClr val="dk1"/>
                </a:solidFill>
                <a:latin typeface="Arial"/>
                <a:ea typeface="Arial"/>
                <a:cs typeface="Arial"/>
                <a:sym typeface="Arial"/>
              </a:rPr>
              <a:t>ΚΑΛΩΣ ΗΡΘΑΤΕ ΣΤΟ ΜΑΘΗΜΑ 5</a:t>
            </a:r>
            <a:endParaRPr b="1">
              <a:solidFill>
                <a:schemeClr val="dk1"/>
              </a:solidFill>
              <a:latin typeface="Arial"/>
              <a:ea typeface="Arial"/>
              <a:cs typeface="Arial"/>
              <a:sym typeface="Arial"/>
            </a:endParaRP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436"/>
        <p:cNvGrpSpPr/>
        <p:nvPr/>
      </p:nvGrpSpPr>
      <p:grpSpPr>
        <a:xfrm>
          <a:off x="0" y="0"/>
          <a:ext cx="0" cy="0"/>
          <a:chOff x="0" y="0"/>
          <a:chExt cx="0" cy="0"/>
        </a:xfrm>
      </p:grpSpPr>
      <p:sp>
        <p:nvSpPr>
          <p:cNvPr id="437" name="Google Shape;437;p13"/>
          <p:cNvSpPr/>
          <p:nvPr/>
        </p:nvSpPr>
        <p:spPr>
          <a:xfrm>
            <a:off x="0" y="-329"/>
            <a:ext cx="12192000" cy="6858000"/>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38" name="Google Shape;438;p13"/>
          <p:cNvSpPr/>
          <p:nvPr/>
        </p:nvSpPr>
        <p:spPr>
          <a:xfrm>
            <a:off x="304800" y="241299"/>
            <a:ext cx="11582400" cy="63754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39" name="Google Shape;439;p13"/>
          <p:cNvSpPr txBox="1">
            <a:spLocks noGrp="1"/>
          </p:cNvSpPr>
          <p:nvPr>
            <p:ph type="title"/>
          </p:nvPr>
        </p:nvSpPr>
        <p:spPr>
          <a:xfrm>
            <a:off x="695400" y="116977"/>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None/>
            </a:pPr>
            <a:r>
              <a:rPr lang="en-US" b="1">
                <a:latin typeface="Arial"/>
                <a:ea typeface="Arial"/>
                <a:cs typeface="Arial"/>
                <a:sym typeface="Arial"/>
              </a:rPr>
              <a:t>ΔΟΜΗ ΤΟΥ ΜΑΘΗΜΑΤΟΣ</a:t>
            </a:r>
            <a:endParaRPr b="1">
              <a:latin typeface="Arial"/>
              <a:ea typeface="Arial"/>
              <a:cs typeface="Arial"/>
              <a:sym typeface="Arial"/>
            </a:endParaRPr>
          </a:p>
        </p:txBody>
      </p:sp>
      <p:sp>
        <p:nvSpPr>
          <p:cNvPr id="440" name="Google Shape;440;p13"/>
          <p:cNvSpPr txBox="1"/>
          <p:nvPr/>
        </p:nvSpPr>
        <p:spPr>
          <a:xfrm>
            <a:off x="688800" y="1322466"/>
            <a:ext cx="4794000" cy="73713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None/>
            </a:pPr>
            <a:r>
              <a:rPr lang="en-US" sz="2000" b="1" i="0" u="none" strike="noStrike" cap="none">
                <a:solidFill>
                  <a:srgbClr val="678877"/>
                </a:solidFill>
                <a:latin typeface="Arial"/>
                <a:ea typeface="Arial"/>
                <a:cs typeface="Arial"/>
                <a:sym typeface="Arial"/>
              </a:rPr>
              <a:t>Ενότητα 1. Ψηφιακός γραμματισμός για ηλικιωμένους: ξεπερνώντας τις προκλήσεις της τεχνολογικής προόδου</a:t>
            </a:r>
            <a:endParaRPr sz="2000" b="1" i="0" u="none" strike="noStrike" cap="none">
              <a:solidFill>
                <a:srgbClr val="678877"/>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99"/>
              <a:buFont typeface="Arial"/>
              <a:buNone/>
            </a:pPr>
            <a:endParaRPr sz="2000" b="1" i="0" u="none" strike="noStrike" cap="none">
              <a:solidFill>
                <a:srgbClr val="678877"/>
              </a:solidFill>
              <a:latin typeface="Arial"/>
              <a:ea typeface="Arial"/>
              <a:cs typeface="Arial"/>
              <a:sym typeface="Arial"/>
            </a:endParaRPr>
          </a:p>
        </p:txBody>
      </p:sp>
      <p:sp>
        <p:nvSpPr>
          <p:cNvPr id="441" name="Google Shape;441;p13"/>
          <p:cNvSpPr txBox="1"/>
          <p:nvPr/>
        </p:nvSpPr>
        <p:spPr>
          <a:xfrm>
            <a:off x="872662" y="2667921"/>
            <a:ext cx="4702638" cy="945684"/>
          </a:xfrm>
          <a:prstGeom prst="rect">
            <a:avLst/>
          </a:prstGeom>
          <a:noFill/>
          <a:ln>
            <a:noFill/>
          </a:ln>
        </p:spPr>
        <p:txBody>
          <a:bodyPr spcFirstLastPara="1" wrap="square" lIns="121875" tIns="60925" rIns="121875" bIns="60925" anchor="t" anchorCtr="0">
            <a:noAutofit/>
          </a:bodyPr>
          <a:lstStyle/>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Κατανόηση του ψηφιακού χάσματος στην ανώτερη εκπαίδευση</a:t>
            </a:r>
            <a:br>
              <a:rPr lang="en-US" sz="1400" b="0" i="0" u="none" strike="noStrike" cap="none">
                <a:solidFill>
                  <a:srgbClr val="000000"/>
                </a:solidFill>
                <a:latin typeface="Arial"/>
                <a:ea typeface="Arial"/>
                <a:cs typeface="Arial"/>
                <a:sym typeface="Arial"/>
              </a:rPr>
            </a:br>
            <a:r>
              <a:rPr lang="en-US" sz="1400" b="0" i="0" u="none" strike="noStrike" cap="none">
                <a:solidFill>
                  <a:srgbClr val="000000"/>
                </a:solidFill>
                <a:latin typeface="Arial"/>
                <a:ea typeface="Arial"/>
                <a:cs typeface="Arial"/>
                <a:sym typeface="Arial"/>
              </a:rPr>
              <a:t>Τι κάνει τη μάθηση αποτελεσματική για τους ηλικιωμένους;</a:t>
            </a:r>
            <a:br>
              <a:rPr lang="en-US" sz="1400" b="0" i="0" u="none" strike="noStrike" cap="none">
                <a:solidFill>
                  <a:srgbClr val="000000"/>
                </a:solidFill>
                <a:latin typeface="Arial"/>
                <a:ea typeface="Arial"/>
                <a:cs typeface="Arial"/>
                <a:sym typeface="Arial"/>
              </a:rPr>
            </a:br>
            <a:r>
              <a:rPr lang="en-US" sz="1400" b="0" i="0" u="none" strike="noStrike" cap="none">
                <a:solidFill>
                  <a:srgbClr val="000000"/>
                </a:solidFill>
                <a:latin typeface="Arial"/>
                <a:ea typeface="Arial"/>
                <a:cs typeface="Arial"/>
                <a:sym typeface="Arial"/>
              </a:rPr>
              <a:t>Ο ρόλος του εκπαιδευτικού στην προώθηση του ψηφιακού γραμματισμού</a:t>
            </a:r>
            <a:endParaRPr sz="1400" b="0" i="0" u="none" strike="noStrike" cap="none">
              <a:solidFill>
                <a:srgbClr val="000000"/>
              </a:solidFill>
              <a:latin typeface="Arial"/>
              <a:ea typeface="Arial"/>
              <a:cs typeface="Arial"/>
              <a:sym typeface="Arial"/>
            </a:endParaRPr>
          </a:p>
        </p:txBody>
      </p:sp>
      <p:sp>
        <p:nvSpPr>
          <p:cNvPr id="442" name="Google Shape;442;p13"/>
          <p:cNvSpPr txBox="1"/>
          <p:nvPr/>
        </p:nvSpPr>
        <p:spPr>
          <a:xfrm>
            <a:off x="688800" y="4083029"/>
            <a:ext cx="4794000" cy="799611"/>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None/>
            </a:pPr>
            <a:r>
              <a:rPr lang="en-US" sz="2000" b="1" i="0" u="none" strike="noStrike" cap="none">
                <a:solidFill>
                  <a:srgbClr val="678877"/>
                </a:solidFill>
                <a:latin typeface="Arial"/>
                <a:ea typeface="Arial"/>
                <a:cs typeface="Arial"/>
                <a:sym typeface="Arial"/>
              </a:rPr>
              <a:t>Ενότητα 2. Ο ρόλος των εκπαιδευτών ενηλίκων στην ενσωμάτωση της προσέγγισης ΥΣ</a:t>
            </a:r>
            <a:endParaRPr sz="2000" b="1" i="0" u="none" strike="noStrike" cap="none">
              <a:solidFill>
                <a:srgbClr val="678877"/>
              </a:solidFill>
              <a:latin typeface="Arial"/>
              <a:ea typeface="Arial"/>
              <a:cs typeface="Arial"/>
              <a:sym typeface="Arial"/>
            </a:endParaRPr>
          </a:p>
        </p:txBody>
      </p:sp>
      <p:sp>
        <p:nvSpPr>
          <p:cNvPr id="443" name="Google Shape;443;p13"/>
          <p:cNvSpPr txBox="1"/>
          <p:nvPr/>
        </p:nvSpPr>
        <p:spPr>
          <a:xfrm>
            <a:off x="6251398" y="1322466"/>
            <a:ext cx="5251802" cy="709997"/>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None/>
            </a:pPr>
            <a:r>
              <a:rPr lang="en-US" sz="2000" b="1" i="0" u="none" strike="noStrike" cap="none">
                <a:solidFill>
                  <a:srgbClr val="678877"/>
                </a:solidFill>
                <a:latin typeface="Arial"/>
                <a:ea typeface="Arial"/>
                <a:cs typeface="Arial"/>
                <a:sym typeface="Arial"/>
              </a:rPr>
              <a:t>Ενότητα 3. Προσαρμογή της υπολογιστικής σκέψης για διαφορετικούς ενήλικες εκπαιδευόμενους</a:t>
            </a:r>
            <a:endParaRPr sz="2000" b="1" i="0" u="none" strike="noStrike" cap="none">
              <a:solidFill>
                <a:srgbClr val="678877"/>
              </a:solidFill>
              <a:latin typeface="Arial"/>
              <a:ea typeface="Arial"/>
              <a:cs typeface="Arial"/>
              <a:sym typeface="Arial"/>
            </a:endParaRPr>
          </a:p>
        </p:txBody>
      </p:sp>
      <p:sp>
        <p:nvSpPr>
          <p:cNvPr id="444" name="Google Shape;444;p13"/>
          <p:cNvSpPr txBox="1"/>
          <p:nvPr/>
        </p:nvSpPr>
        <p:spPr>
          <a:xfrm>
            <a:off x="872662" y="5135728"/>
            <a:ext cx="4702638" cy="799611"/>
          </a:xfrm>
          <a:prstGeom prst="rect">
            <a:avLst/>
          </a:prstGeom>
          <a:noFill/>
          <a:ln>
            <a:noFill/>
          </a:ln>
        </p:spPr>
        <p:txBody>
          <a:bodyPr spcFirstLastPara="1" wrap="square" lIns="121875" tIns="60925" rIns="121875" bIns="60925" anchor="t" anchorCtr="0">
            <a:noAutofit/>
          </a:bodyPr>
          <a:lstStyle/>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Διευκόλυνση του ψηφιακού γραμματισμού, όχι μόνο των δεξιοτήτων πληροφορικής</a:t>
            </a:r>
            <a:br>
              <a:rPr lang="en-US" sz="1400" b="0" i="0" u="none" strike="noStrike" cap="none">
                <a:solidFill>
                  <a:srgbClr val="000000"/>
                </a:solidFill>
                <a:latin typeface="Arial"/>
                <a:ea typeface="Arial"/>
                <a:cs typeface="Arial"/>
                <a:sym typeface="Arial"/>
              </a:rPr>
            </a:br>
            <a:r>
              <a:rPr lang="en-US" sz="1400" b="0" i="0" u="none" strike="noStrike" cap="none">
                <a:solidFill>
                  <a:srgbClr val="000000"/>
                </a:solidFill>
                <a:latin typeface="Arial"/>
                <a:ea typeface="Arial"/>
                <a:cs typeface="Arial"/>
                <a:sym typeface="Arial"/>
              </a:rPr>
              <a:t>Αντιμετώπιση των μοναδικών αναγκών των ενήλικων εκπαιδευομένων</a:t>
            </a:r>
            <a:br>
              <a:rPr lang="en-US" sz="1400" b="0" i="0" u="none" strike="noStrike" cap="none">
                <a:solidFill>
                  <a:srgbClr val="000000"/>
                </a:solidFill>
                <a:latin typeface="Arial"/>
                <a:ea typeface="Arial"/>
                <a:cs typeface="Arial"/>
                <a:sym typeface="Arial"/>
              </a:rPr>
            </a:br>
            <a:r>
              <a:rPr lang="en-US" sz="1400" b="0" i="0" u="none" strike="noStrike" cap="none">
                <a:solidFill>
                  <a:srgbClr val="000000"/>
                </a:solidFill>
                <a:latin typeface="Arial"/>
                <a:ea typeface="Arial"/>
                <a:cs typeface="Arial"/>
                <a:sym typeface="Arial"/>
              </a:rPr>
              <a:t>Προώθηση της ενεργού και ουσιαστικής συμμετοχής</a:t>
            </a: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p:txBody>
      </p:sp>
      <p:sp>
        <p:nvSpPr>
          <p:cNvPr id="445" name="Google Shape;445;p13"/>
          <p:cNvSpPr txBox="1"/>
          <p:nvPr/>
        </p:nvSpPr>
        <p:spPr>
          <a:xfrm>
            <a:off x="6435260" y="2393860"/>
            <a:ext cx="5045538" cy="799611"/>
          </a:xfrm>
          <a:prstGeom prst="rect">
            <a:avLst/>
          </a:prstGeom>
          <a:noFill/>
          <a:ln>
            <a:noFill/>
          </a:ln>
        </p:spPr>
        <p:txBody>
          <a:bodyPr spcFirstLastPara="1" wrap="square" lIns="121875" tIns="60925" rIns="121875" bIns="60925" anchor="t" anchorCtr="0">
            <a:noAutofit/>
          </a:bodyPr>
          <a:lstStyle/>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Πώς να προσαρμόσετε την Υπολογιστική Σκέψη για διαφορετικούς ενήλικες εκπαιδευόμενους</a:t>
            </a:r>
            <a:br>
              <a:rPr lang="en-US" sz="1400" b="0" i="0" u="none" strike="noStrike" cap="none">
                <a:solidFill>
                  <a:srgbClr val="000000"/>
                </a:solidFill>
                <a:latin typeface="Arial"/>
                <a:ea typeface="Arial"/>
                <a:cs typeface="Arial"/>
                <a:sym typeface="Arial"/>
              </a:rPr>
            </a:br>
            <a:r>
              <a:rPr lang="en-US" sz="1400" b="0" i="0" u="none" strike="noStrike" cap="none">
                <a:solidFill>
                  <a:srgbClr val="000000"/>
                </a:solidFill>
                <a:latin typeface="Arial"/>
                <a:ea typeface="Arial"/>
                <a:cs typeface="Arial"/>
                <a:sym typeface="Arial"/>
              </a:rPr>
              <a:t>Μέθοδοι προσαρμογής εννοιών για την κάλυψη των ποικίλων αναγκών των εκπαιδευομένων </a:t>
            </a:r>
            <a:br>
              <a:rPr lang="en-US" sz="1400" b="0" i="0" u="none" strike="noStrike" cap="none">
                <a:solidFill>
                  <a:srgbClr val="000000"/>
                </a:solidFill>
                <a:latin typeface="Arial"/>
                <a:ea typeface="Arial"/>
                <a:cs typeface="Arial"/>
                <a:sym typeface="Arial"/>
              </a:rPr>
            </a:br>
            <a:r>
              <a:rPr lang="en-US" sz="1400" b="0" i="0" u="none" strike="noStrike" cap="none">
                <a:solidFill>
                  <a:srgbClr val="000000"/>
                </a:solidFill>
                <a:latin typeface="Arial"/>
                <a:ea typeface="Arial"/>
                <a:cs typeface="Arial"/>
                <a:sym typeface="Arial"/>
              </a:rPr>
              <a:t>Παραδείγματα πρακτικών δραστηριοτήτων</a:t>
            </a: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p:txBody>
      </p:sp>
      <p:sp>
        <p:nvSpPr>
          <p:cNvPr id="446" name="Google Shape;446;p13"/>
          <p:cNvSpPr txBox="1"/>
          <p:nvPr/>
        </p:nvSpPr>
        <p:spPr>
          <a:xfrm>
            <a:off x="6251398" y="3664529"/>
            <a:ext cx="5251802" cy="41850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None/>
            </a:pPr>
            <a:r>
              <a:rPr lang="en-US" sz="2000" b="1" i="0" u="none" strike="noStrike" cap="none">
                <a:solidFill>
                  <a:srgbClr val="678877"/>
                </a:solidFill>
                <a:latin typeface="Arial"/>
                <a:ea typeface="Arial"/>
                <a:cs typeface="Arial"/>
                <a:sym typeface="Arial"/>
              </a:rPr>
              <a:t>Ενότητα 4. Μελέτες περίπτωσης και δραστηριότητες</a:t>
            </a:r>
            <a:endParaRPr sz="2000" b="0" i="0" u="none" strike="noStrike" cap="none">
              <a:solidFill>
                <a:srgbClr val="000000"/>
              </a:solidFill>
              <a:latin typeface="Arial"/>
              <a:ea typeface="Arial"/>
              <a:cs typeface="Arial"/>
              <a:sym typeface="Arial"/>
            </a:endParaRPr>
          </a:p>
        </p:txBody>
      </p:sp>
      <p:sp>
        <p:nvSpPr>
          <p:cNvPr id="447" name="Google Shape;447;p13"/>
          <p:cNvSpPr txBox="1"/>
          <p:nvPr/>
        </p:nvSpPr>
        <p:spPr>
          <a:xfrm>
            <a:off x="6435260" y="4482834"/>
            <a:ext cx="4702638" cy="606410"/>
          </a:xfrm>
          <a:prstGeom prst="rect">
            <a:avLst/>
          </a:prstGeom>
          <a:noFill/>
          <a:ln>
            <a:noFill/>
          </a:ln>
        </p:spPr>
        <p:txBody>
          <a:bodyPr spcFirstLastPara="1" wrap="square" lIns="121875" tIns="60925" rIns="121875" bIns="60925" anchor="t" anchorCtr="0">
            <a:noAutofit/>
          </a:bodyPr>
          <a:lstStyle/>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Πραγματικά παραδείγματα ΥΣ</a:t>
            </a:r>
            <a:br>
              <a:rPr lang="en-US" sz="1400" b="0" i="0" u="none" strike="noStrike" cap="none">
                <a:solidFill>
                  <a:srgbClr val="000000"/>
                </a:solidFill>
                <a:latin typeface="Arial"/>
                <a:ea typeface="Arial"/>
                <a:cs typeface="Arial"/>
                <a:sym typeface="Arial"/>
              </a:rPr>
            </a:br>
            <a:r>
              <a:rPr lang="en-US" sz="1400" b="0" i="0" u="none" strike="noStrike" cap="none">
                <a:solidFill>
                  <a:srgbClr val="000000"/>
                </a:solidFill>
                <a:latin typeface="Arial"/>
                <a:ea typeface="Arial"/>
                <a:cs typeface="Arial"/>
                <a:sym typeface="Arial"/>
              </a:rPr>
              <a:t>Διαδραστικές ασκήσεις για να εξερευνήσετε και να εφαρμόσετε όσα έχετε μάθει σε αυτή την ενότητα</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53"/>
        <p:cNvGrpSpPr/>
        <p:nvPr/>
      </p:nvGrpSpPr>
      <p:grpSpPr>
        <a:xfrm>
          <a:off x="0" y="0"/>
          <a:ext cx="0" cy="0"/>
          <a:chOff x="0" y="0"/>
          <a:chExt cx="0" cy="0"/>
        </a:xfrm>
      </p:grpSpPr>
      <p:sp>
        <p:nvSpPr>
          <p:cNvPr id="454" name="Google Shape;454;p2"/>
          <p:cNvSpPr/>
          <p:nvPr/>
        </p:nvSpPr>
        <p:spPr>
          <a:xfrm>
            <a:off x="917964" y="2096904"/>
            <a:ext cx="3687287" cy="243143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2000" b="0" i="0" u="none" strike="noStrike" cap="none">
                <a:solidFill>
                  <a:srgbClr val="A5A5A5"/>
                </a:solidFill>
                <a:latin typeface="Arial"/>
                <a:ea typeface="Arial"/>
                <a:cs typeface="Arial"/>
                <a:sym typeface="Arial"/>
              </a:rPr>
              <a:t>Στο τέλος του μαθήματος, ο εκπαιδευόμενος θα είναι σε θέση να...</a:t>
            </a:r>
            <a:endParaRPr sz="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US" sz="4000" b="0" i="0" u="none" strike="noStrike" cap="none">
                <a:solidFill>
                  <a:srgbClr val="000000"/>
                </a:solidFill>
                <a:latin typeface="Arial"/>
                <a:ea typeface="Arial"/>
                <a:cs typeface="Arial"/>
                <a:sym typeface="Arial"/>
              </a:rPr>
              <a:t>Μαθησιακά αποτελέσματα</a:t>
            </a:r>
            <a:endParaRPr sz="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Gill Sans"/>
              <a:buNone/>
            </a:pPr>
            <a:br>
              <a:rPr lang="en-US" sz="800" b="0" i="0" u="none" strike="noStrike" cap="none">
                <a:solidFill>
                  <a:schemeClr val="dk1"/>
                </a:solidFill>
                <a:latin typeface="Arial"/>
                <a:ea typeface="Arial"/>
                <a:cs typeface="Arial"/>
                <a:sym typeface="Arial"/>
              </a:rPr>
            </a:br>
            <a:endParaRPr sz="800" b="0" i="0" u="none" strike="noStrike" cap="none">
              <a:solidFill>
                <a:schemeClr val="dk1"/>
              </a:solidFill>
              <a:latin typeface="Arial"/>
              <a:ea typeface="Arial"/>
              <a:cs typeface="Arial"/>
              <a:sym typeface="Arial"/>
            </a:endParaRPr>
          </a:p>
        </p:txBody>
      </p:sp>
      <p:grpSp>
        <p:nvGrpSpPr>
          <p:cNvPr id="455" name="Google Shape;455;p2"/>
          <p:cNvGrpSpPr/>
          <p:nvPr/>
        </p:nvGrpSpPr>
        <p:grpSpPr>
          <a:xfrm>
            <a:off x="4505326" y="1120259"/>
            <a:ext cx="6544340" cy="4651891"/>
            <a:chOff x="0" y="34755"/>
            <a:chExt cx="6302895" cy="4092481"/>
          </a:xfrm>
        </p:grpSpPr>
        <p:sp>
          <p:nvSpPr>
            <p:cNvPr id="456" name="Google Shape;456;p2"/>
            <p:cNvSpPr/>
            <p:nvPr/>
          </p:nvSpPr>
          <p:spPr>
            <a:xfrm>
              <a:off x="0" y="34755"/>
              <a:ext cx="6302895" cy="917280"/>
            </a:xfrm>
            <a:prstGeom prst="roundRect">
              <a:avLst>
                <a:gd name="adj" fmla="val 16667"/>
              </a:avLst>
            </a:prstGeom>
            <a:solidFill>
              <a:srgbClr val="83B8DF"/>
            </a:solidFill>
            <a:ln w="12700" cap="flat" cmpd="sng">
              <a:solidFill>
                <a:srgbClr val="F9ECE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7" name="Google Shape;457;p2"/>
            <p:cNvSpPr txBox="1"/>
            <p:nvPr/>
          </p:nvSpPr>
          <p:spPr>
            <a:xfrm>
              <a:off x="44778" y="79533"/>
              <a:ext cx="6213339" cy="827724"/>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None/>
              </a:pPr>
              <a:r>
                <a:rPr lang="en-US" sz="1200" b="0" i="0" u="none" strike="noStrike" cap="none">
                  <a:solidFill>
                    <a:schemeClr val="lt1"/>
                  </a:solidFill>
                  <a:latin typeface="Arial"/>
                  <a:ea typeface="Arial"/>
                  <a:cs typeface="Arial"/>
                  <a:sym typeface="Arial"/>
                </a:rPr>
                <a:t>Κατανοήσει τις δυνατότητες της υπολογιστικής σκέψης ως εργαλείο για την κοινωνική ένταξη και ενδυνάμωση των μειονεκτούντων ενηλίκων.</a:t>
              </a:r>
              <a:endParaRPr sz="1200" b="0" i="0" u="none" strike="noStrike" cap="none">
                <a:solidFill>
                  <a:schemeClr val="lt1"/>
                </a:solidFill>
                <a:latin typeface="Arial"/>
                <a:ea typeface="Arial"/>
                <a:cs typeface="Arial"/>
                <a:sym typeface="Arial"/>
              </a:endParaRPr>
            </a:p>
          </p:txBody>
        </p:sp>
        <p:sp>
          <p:nvSpPr>
            <p:cNvPr id="458" name="Google Shape;458;p2"/>
            <p:cNvSpPr/>
            <p:nvPr/>
          </p:nvSpPr>
          <p:spPr>
            <a:xfrm>
              <a:off x="0" y="1093156"/>
              <a:ext cx="6302895" cy="917280"/>
            </a:xfrm>
            <a:prstGeom prst="roundRect">
              <a:avLst>
                <a:gd name="adj" fmla="val 16667"/>
              </a:avLst>
            </a:prstGeom>
            <a:solidFill>
              <a:srgbClr val="E1A28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9" name="Google Shape;459;p2"/>
            <p:cNvSpPr txBox="1"/>
            <p:nvPr/>
          </p:nvSpPr>
          <p:spPr>
            <a:xfrm>
              <a:off x="44778" y="1137934"/>
              <a:ext cx="6213339" cy="827724"/>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None/>
              </a:pPr>
              <a:r>
                <a:rPr lang="en-US" sz="1200" b="0" i="0" u="none" strike="noStrike" cap="none">
                  <a:solidFill>
                    <a:schemeClr val="lt1"/>
                  </a:solidFill>
                  <a:latin typeface="Arial"/>
                  <a:ea typeface="Arial"/>
                  <a:cs typeface="Arial"/>
                  <a:sym typeface="Arial"/>
                </a:rPr>
                <a:t>Προσδιορίσει πώς να προσαρμόσει τις έννοιες της υπολογιστικής σκέψης για να καλύψετε τις συγκεκριμένες ανάγκες των μειονεκτουσών ή περιθωριοποιημένων ομάδων.</a:t>
              </a:r>
              <a:endParaRPr sz="1200" b="0" i="0" u="none" strike="noStrike" cap="none">
                <a:solidFill>
                  <a:schemeClr val="lt1"/>
                </a:solidFill>
                <a:latin typeface="Arial"/>
                <a:ea typeface="Arial"/>
                <a:cs typeface="Arial"/>
                <a:sym typeface="Arial"/>
              </a:endParaRPr>
            </a:p>
          </p:txBody>
        </p:sp>
        <p:sp>
          <p:nvSpPr>
            <p:cNvPr id="460" name="Google Shape;460;p2"/>
            <p:cNvSpPr/>
            <p:nvPr/>
          </p:nvSpPr>
          <p:spPr>
            <a:xfrm>
              <a:off x="0" y="2151556"/>
              <a:ext cx="6302895" cy="917280"/>
            </a:xfrm>
            <a:prstGeom prst="roundRect">
              <a:avLst>
                <a:gd name="adj" fmla="val 16667"/>
              </a:avLst>
            </a:prstGeom>
            <a:solidFill>
              <a:srgbClr val="00206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1" name="Google Shape;461;p2"/>
            <p:cNvSpPr txBox="1"/>
            <p:nvPr/>
          </p:nvSpPr>
          <p:spPr>
            <a:xfrm>
              <a:off x="44778" y="2196334"/>
              <a:ext cx="6213339" cy="827724"/>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None/>
              </a:pPr>
              <a:r>
                <a:rPr lang="en-US" sz="1200" b="0" i="0" u="none" strike="noStrike" cap="none">
                  <a:solidFill>
                    <a:schemeClr val="lt1"/>
                  </a:solidFill>
                  <a:latin typeface="Arial"/>
                  <a:ea typeface="Arial"/>
                  <a:cs typeface="Arial"/>
                  <a:sym typeface="Arial"/>
                </a:rPr>
                <a:t>Προσδιορίσει το ρόλο της υπολογιστικής σκέψης στη γεφύρωση του ψηφιακού χάσματος και στην παροχή νέων ευκαιριών για απασχόληση και προσωπική ανάπτυξη των ενήλικων εκπαιδευομένων.</a:t>
              </a:r>
              <a:endParaRPr sz="1200" b="0" i="0" u="none" strike="noStrike" cap="none">
                <a:solidFill>
                  <a:schemeClr val="lt1"/>
                </a:solidFill>
                <a:latin typeface="Arial"/>
                <a:ea typeface="Arial"/>
                <a:cs typeface="Arial"/>
                <a:sym typeface="Arial"/>
              </a:endParaRPr>
            </a:p>
          </p:txBody>
        </p:sp>
        <p:sp>
          <p:nvSpPr>
            <p:cNvPr id="462" name="Google Shape;462;p2"/>
            <p:cNvSpPr/>
            <p:nvPr/>
          </p:nvSpPr>
          <p:spPr>
            <a:xfrm>
              <a:off x="0" y="3209956"/>
              <a:ext cx="6302895" cy="917280"/>
            </a:xfrm>
            <a:prstGeom prst="roundRect">
              <a:avLst>
                <a:gd name="adj" fmla="val 16667"/>
              </a:avLst>
            </a:prstGeom>
            <a:solidFill>
              <a:srgbClr val="0070C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3" name="Google Shape;463;p2"/>
            <p:cNvSpPr txBox="1"/>
            <p:nvPr/>
          </p:nvSpPr>
          <p:spPr>
            <a:xfrm>
              <a:off x="44778" y="3254734"/>
              <a:ext cx="6213339" cy="872502"/>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None/>
              </a:pPr>
              <a:r>
                <a:rPr lang="en-US" sz="1200" b="0" i="0" u="none" strike="noStrike" cap="none">
                  <a:solidFill>
                    <a:schemeClr val="lt1"/>
                  </a:solidFill>
                  <a:latin typeface="Arial"/>
                  <a:ea typeface="Arial"/>
                  <a:cs typeface="Arial"/>
                  <a:sym typeface="Arial"/>
                </a:rPr>
                <a:t>Δείξει πώς να σχεδιάσετε εκπαιδευτικές προσεγγίσεις χωρίς αποκλεισμούς που καθιστούν την υπολογιστική σκέψη προσβάσιμη σε όλους τους ενήλικες εκπαιδευόμενους, ανεξάρτητα από το υπόβαθρό τους.</a:t>
              </a:r>
              <a:endParaRPr sz="1200" b="0" i="0" u="none" strike="noStrike" cap="none">
                <a:solidFill>
                  <a:schemeClr val="lt1"/>
                </a:solidFill>
                <a:latin typeface="Arial"/>
                <a:ea typeface="Arial"/>
                <a:cs typeface="Arial"/>
                <a:sym typeface="Arial"/>
              </a:endParaRPr>
            </a:p>
          </p:txBody>
        </p:sp>
      </p:grpSp>
      <p:sp>
        <p:nvSpPr>
          <p:cNvPr id="464" name="Google Shape;464;p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a:t>
            </a:fld>
            <a:endParaRPr>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14"/>
          <p:cNvSpPr txBox="1">
            <a:spLocks noGrp="1"/>
          </p:cNvSpPr>
          <p:nvPr>
            <p:ph type="title"/>
          </p:nvPr>
        </p:nvSpPr>
        <p:spPr>
          <a:xfrm>
            <a:off x="1154938" y="954729"/>
            <a:ext cx="5605272" cy="528631"/>
          </a:xfrm>
          <a:prstGeom prst="rect">
            <a:avLst/>
          </a:prstGeom>
          <a:noFill/>
          <a:ln>
            <a:noFill/>
          </a:ln>
        </p:spPr>
        <p:txBody>
          <a:bodyPr spcFirstLastPara="1" wrap="square" lIns="91425" tIns="45700" rIns="91425" bIns="45700" anchor="b" anchorCtr="0">
            <a:noAutofit/>
          </a:bodyPr>
          <a:lstStyle/>
          <a:p>
            <a:pPr marL="228600" lvl="0" indent="-228600" algn="l" rtl="0">
              <a:lnSpc>
                <a:spcPct val="100000"/>
              </a:lnSpc>
              <a:spcBef>
                <a:spcPts val="0"/>
              </a:spcBef>
              <a:spcAft>
                <a:spcPts val="0"/>
              </a:spcAft>
              <a:buSzPts val="2400"/>
              <a:buNone/>
            </a:pPr>
            <a:r>
              <a:rPr lang="en-US" b="1">
                <a:latin typeface="Arial"/>
                <a:ea typeface="Arial"/>
                <a:cs typeface="Arial"/>
                <a:sym typeface="Arial"/>
              </a:rPr>
              <a:t>ΣΚΟΠΟΣ και ΣΤΟΧΟΣ ΜΑΘΗΜΑΤΟΣ</a:t>
            </a:r>
            <a:endParaRPr>
              <a:latin typeface="Arial"/>
              <a:ea typeface="Arial"/>
              <a:cs typeface="Arial"/>
              <a:sym typeface="Arial"/>
            </a:endParaRPr>
          </a:p>
        </p:txBody>
      </p:sp>
      <p:sp>
        <p:nvSpPr>
          <p:cNvPr id="472" name="Google Shape;472;p14"/>
          <p:cNvSpPr txBox="1">
            <a:spLocks noGrp="1"/>
          </p:cNvSpPr>
          <p:nvPr>
            <p:ph type="body" idx="1"/>
          </p:nvPr>
        </p:nvSpPr>
        <p:spPr>
          <a:xfrm>
            <a:off x="1024128" y="1522481"/>
            <a:ext cx="6083808" cy="3642347"/>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1000"/>
              </a:spcBef>
              <a:spcAft>
                <a:spcPts val="0"/>
              </a:spcAft>
              <a:buSzPts val="1260"/>
              <a:buNone/>
            </a:pPr>
            <a:r>
              <a:rPr lang="en-US" sz="1600" b="1">
                <a:solidFill>
                  <a:schemeClr val="accent3"/>
                </a:solidFill>
                <a:latin typeface="Arial"/>
                <a:ea typeface="Arial"/>
                <a:cs typeface="Arial"/>
                <a:sym typeface="Arial"/>
              </a:rPr>
              <a:t>ΣΚΟΠΟΣ: </a:t>
            </a:r>
            <a:endParaRPr sz="1600" b="1">
              <a:solidFill>
                <a:schemeClr val="accent3"/>
              </a:solidFill>
              <a:latin typeface="Arial"/>
              <a:ea typeface="Arial"/>
              <a:cs typeface="Arial"/>
              <a:sym typeface="Arial"/>
            </a:endParaRPr>
          </a:p>
          <a:p>
            <a:pPr marL="0" lvl="0" indent="0" algn="just" rtl="0">
              <a:lnSpc>
                <a:spcPct val="100000"/>
              </a:lnSpc>
              <a:spcBef>
                <a:spcPts val="1000"/>
              </a:spcBef>
              <a:spcAft>
                <a:spcPts val="0"/>
              </a:spcAft>
              <a:buSzPts val="1260"/>
              <a:buNone/>
            </a:pPr>
            <a:r>
              <a:rPr lang="en-US" sz="1600">
                <a:latin typeface="Arial"/>
                <a:ea typeface="Arial"/>
                <a:cs typeface="Arial"/>
                <a:sym typeface="Arial"/>
              </a:rPr>
              <a:t>Να διερευνήσει πώς η Υπολογιστική Σκέψη μπορεί να χρησιμοποιηθεί ως εργαλείο για την προώθηση της ψηφιακής ένταξης μεταξύ των μειονεκτούντων ενήλικων εκπαιδευομένων, προωθώντας βασικές ψηφιακές, γνωστικές και συνεργατικές δεξιότητες.</a:t>
            </a:r>
            <a:endParaRPr/>
          </a:p>
          <a:p>
            <a:pPr marL="0" lvl="0" indent="0" algn="just" rtl="0">
              <a:lnSpc>
                <a:spcPct val="100000"/>
              </a:lnSpc>
              <a:spcBef>
                <a:spcPts val="1000"/>
              </a:spcBef>
              <a:spcAft>
                <a:spcPts val="0"/>
              </a:spcAft>
              <a:buSzPts val="1260"/>
              <a:buNone/>
            </a:pPr>
            <a:r>
              <a:rPr lang="en-US" sz="1600" b="1">
                <a:solidFill>
                  <a:schemeClr val="accent3"/>
                </a:solidFill>
                <a:latin typeface="Arial"/>
                <a:ea typeface="Arial"/>
                <a:cs typeface="Arial"/>
                <a:sym typeface="Arial"/>
              </a:rPr>
              <a:t>ΣΤΟΧΟΙ:</a:t>
            </a:r>
            <a:endParaRPr>
              <a:solidFill>
                <a:schemeClr val="accent3"/>
              </a:solidFill>
              <a:latin typeface="Arial"/>
              <a:ea typeface="Arial"/>
              <a:cs typeface="Arial"/>
              <a:sym typeface="Arial"/>
            </a:endParaRPr>
          </a:p>
          <a:p>
            <a:pPr marL="457200" lvl="0" indent="-330200" algn="just" rtl="0">
              <a:lnSpc>
                <a:spcPct val="100000"/>
              </a:lnSpc>
              <a:spcBef>
                <a:spcPts val="1000"/>
              </a:spcBef>
              <a:spcAft>
                <a:spcPts val="0"/>
              </a:spcAft>
              <a:buSzPts val="1600"/>
              <a:buAutoNum type="arabicPeriod"/>
            </a:pPr>
            <a:r>
              <a:rPr lang="en-US" sz="1600">
                <a:latin typeface="Arial"/>
                <a:ea typeface="Arial"/>
                <a:cs typeface="Arial"/>
                <a:sym typeface="Arial"/>
              </a:rPr>
              <a:t>Κατανόηση της σημασίας του ψηφιακού γραμματισμού για μειονεκτούντες ενήλικες και τη σύνδεσή του με την ΥΣ.</a:t>
            </a:r>
            <a:endParaRPr/>
          </a:p>
          <a:p>
            <a:pPr marL="457200" lvl="0" indent="-330200" algn="just" rtl="0">
              <a:lnSpc>
                <a:spcPct val="100000"/>
              </a:lnSpc>
              <a:spcBef>
                <a:spcPts val="1000"/>
              </a:spcBef>
              <a:spcAft>
                <a:spcPts val="0"/>
              </a:spcAft>
              <a:buSzPts val="1600"/>
              <a:buAutoNum type="arabicPeriod"/>
            </a:pPr>
            <a:r>
              <a:rPr lang="en-US" sz="1600">
                <a:latin typeface="Arial"/>
                <a:ea typeface="Arial"/>
                <a:cs typeface="Arial"/>
                <a:sym typeface="Arial"/>
              </a:rPr>
              <a:t>Προσδιορισμός στρατηγικών χωρίς αποκλεισμούς που μπορούν να υιοθετήσουν οι εκπαιδευτές για να υποστηρίξουν την ανάπτυξη της ΥΣ στην εκπαίδευση ενηλίκων.</a:t>
            </a:r>
            <a:endParaRPr/>
          </a:p>
          <a:p>
            <a:pPr marL="457200" lvl="0" indent="-330200" algn="just" rtl="0">
              <a:lnSpc>
                <a:spcPct val="100000"/>
              </a:lnSpc>
              <a:spcBef>
                <a:spcPts val="1000"/>
              </a:spcBef>
              <a:spcAft>
                <a:spcPts val="0"/>
              </a:spcAft>
              <a:buSzPts val="1600"/>
              <a:buAutoNum type="arabicPeriod"/>
            </a:pPr>
            <a:r>
              <a:rPr lang="en-US" sz="1600">
                <a:latin typeface="Arial"/>
                <a:ea typeface="Arial"/>
                <a:cs typeface="Arial"/>
                <a:sym typeface="Arial"/>
              </a:rPr>
              <a:t>Διερεύνηση του τρόπου με τον οποίο η ΥΣ μπορεί να προσαρμοστεί σε ποικίλες μαθησιακές ανάγκες και να συμβάλει στη γεφύρωση του ψηφιακού χάσματος.</a:t>
            </a:r>
            <a:endParaRPr sz="1600">
              <a:solidFill>
                <a:schemeClr val="dk2"/>
              </a:solidFill>
              <a:latin typeface="Arial"/>
              <a:ea typeface="Arial"/>
              <a:cs typeface="Arial"/>
              <a:sym typeface="Arial"/>
            </a:endParaRPr>
          </a:p>
        </p:txBody>
      </p:sp>
      <p:pic>
        <p:nvPicPr>
          <p:cNvPr id="473" name="Google Shape;473;p14"/>
          <p:cNvPicPr preferRelativeResize="0">
            <a:picLocks noGrp="1"/>
          </p:cNvPicPr>
          <p:nvPr>
            <p:ph type="pic" idx="2"/>
          </p:nvPr>
        </p:nvPicPr>
        <p:blipFill rotWithShape="1">
          <a:blip r:embed="rId3">
            <a:alphaModFix/>
          </a:blip>
          <a:srcRect l="30342" r="30344"/>
          <a:stretch/>
        </p:blipFill>
        <p:spPr>
          <a:xfrm>
            <a:off x="8140700" y="-1"/>
            <a:ext cx="4051300" cy="6858001"/>
          </a:xfrm>
          <a:prstGeom prst="rect">
            <a:avLst/>
          </a:prstGeom>
          <a:noFill/>
          <a:ln>
            <a:noFill/>
          </a:ln>
        </p:spPr>
      </p:pic>
      <p:sp>
        <p:nvSpPr>
          <p:cNvPr id="474" name="Google Shape;474;p1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5</a:t>
            </a:fld>
            <a:endParaRPr>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0"/>
        <p:cNvGrpSpPr/>
        <p:nvPr/>
      </p:nvGrpSpPr>
      <p:grpSpPr>
        <a:xfrm>
          <a:off x="0" y="0"/>
          <a:ext cx="0" cy="0"/>
          <a:chOff x="0" y="0"/>
          <a:chExt cx="0" cy="0"/>
        </a:xfrm>
      </p:grpSpPr>
      <p:pic>
        <p:nvPicPr>
          <p:cNvPr id="481" name="Google Shape;481;p4"/>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482" name="Google Shape;482;p4"/>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fld id="{00000000-1234-1234-1234-123412341234}" type="slidenum">
              <a:rPr lang="en-US" sz="900" b="0" i="0" u="none" strike="noStrike" cap="none">
                <a:solidFill>
                  <a:srgbClr val="000000"/>
                </a:solidFill>
                <a:latin typeface="Arial"/>
                <a:ea typeface="Arial"/>
                <a:cs typeface="Arial"/>
                <a:sym typeface="Arial"/>
              </a:rPr>
              <a:t>6</a:t>
            </a:fld>
            <a:endParaRPr sz="900" b="0" i="0" u="none" strike="noStrike" cap="none">
              <a:solidFill>
                <a:srgbClr val="000000"/>
              </a:solidFill>
              <a:latin typeface="Arial"/>
              <a:ea typeface="Arial"/>
              <a:cs typeface="Arial"/>
              <a:sym typeface="Arial"/>
            </a:endParaRPr>
          </a:p>
        </p:txBody>
      </p:sp>
      <p:sp>
        <p:nvSpPr>
          <p:cNvPr id="483" name="Google Shape;483;p4"/>
          <p:cNvSpPr txBox="1"/>
          <p:nvPr/>
        </p:nvSpPr>
        <p:spPr>
          <a:xfrm>
            <a:off x="7280212" y="1757695"/>
            <a:ext cx="3767769" cy="101565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lt1"/>
              </a:buClr>
              <a:buSzPts val="2700"/>
              <a:buFont typeface="Sorts Mill Goudy"/>
              <a:buNone/>
            </a:pPr>
            <a:r>
              <a:rPr lang="en-US" sz="2800" b="1" i="0" u="none" strike="noStrike" cap="none">
                <a:solidFill>
                  <a:schemeClr val="lt1"/>
                </a:solidFill>
                <a:latin typeface="Arial"/>
                <a:ea typeface="Arial"/>
                <a:cs typeface="Arial"/>
                <a:sym typeface="Arial"/>
              </a:rPr>
              <a:t>ΕΝΟΤΗΤΑ 1</a:t>
            </a:r>
            <a:endParaRPr sz="2800" b="0" i="0" u="none" strike="noStrike" cap="none">
              <a:solidFill>
                <a:schemeClr val="lt1"/>
              </a:solidFill>
              <a:latin typeface="Arial"/>
              <a:ea typeface="Arial"/>
              <a:cs typeface="Arial"/>
              <a:sym typeface="Arial"/>
            </a:endParaRPr>
          </a:p>
        </p:txBody>
      </p:sp>
      <p:sp>
        <p:nvSpPr>
          <p:cNvPr id="484" name="Google Shape;484;p4"/>
          <p:cNvSpPr txBox="1"/>
          <p:nvPr/>
        </p:nvSpPr>
        <p:spPr>
          <a:xfrm>
            <a:off x="7465926" y="3125977"/>
            <a:ext cx="3396342" cy="207906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400"/>
              <a:buFont typeface="Arial"/>
              <a:buNone/>
            </a:pPr>
            <a:r>
              <a:rPr lang="en-US" sz="2200" b="0" i="1" u="none" strike="noStrike" cap="none">
                <a:solidFill>
                  <a:schemeClr val="lt1"/>
                </a:solidFill>
                <a:latin typeface="Arial"/>
                <a:ea typeface="Arial"/>
                <a:cs typeface="Arial"/>
                <a:sym typeface="Arial"/>
              </a:rPr>
              <a:t>Ψηφιακός γραμματισμός για ηλικιωμένους: ξεπερνώντας τις προκλήσεις της τεχνολογικής προόδου</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12"/>
          <p:cNvSpPr txBox="1">
            <a:spLocks noGrp="1"/>
          </p:cNvSpPr>
          <p:nvPr>
            <p:ph type="title"/>
          </p:nvPr>
        </p:nvSpPr>
        <p:spPr>
          <a:xfrm>
            <a:off x="4624407" y="1916592"/>
            <a:ext cx="2943186" cy="3024816"/>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SzPts val="1800"/>
              <a:buNone/>
            </a:pPr>
            <a:r>
              <a:rPr lang="en-US" sz="2400" i="1">
                <a:latin typeface="Arial"/>
                <a:ea typeface="Arial"/>
                <a:cs typeface="Arial"/>
                <a:sym typeface="Arial"/>
              </a:rPr>
              <a:t>Η πιο αποτελεσματική μάθηση συμβαίνει όταν οι ενήλικες συμμετέχουν ενεργά στη διαδικασία και βλέπουν τη συνάφεια με τη ζωή τους</a:t>
            </a:r>
            <a:endParaRPr sz="2400">
              <a:latin typeface="Arial"/>
              <a:ea typeface="Arial"/>
              <a:cs typeface="Arial"/>
              <a:sym typeface="Arial"/>
            </a:endParaRPr>
          </a:p>
        </p:txBody>
      </p:sp>
      <p:pic>
        <p:nvPicPr>
          <p:cNvPr id="490" name="Google Shape;490;p12" descr="Icono&#10;&#10;Descripción generada automáticamente"/>
          <p:cNvPicPr preferRelativeResize="0"/>
          <p:nvPr/>
        </p:nvPicPr>
        <p:blipFill rotWithShape="1">
          <a:blip r:embed="rId3">
            <a:alphaModFix/>
          </a:blip>
          <a:srcRect/>
          <a:stretch/>
        </p:blipFill>
        <p:spPr>
          <a:xfrm>
            <a:off x="8932814" y="2401151"/>
            <a:ext cx="2344188" cy="2344188"/>
          </a:xfrm>
          <a:prstGeom prst="rect">
            <a:avLst/>
          </a:prstGeom>
          <a:noFill/>
          <a:ln>
            <a:noFill/>
          </a:ln>
        </p:spPr>
      </p:pic>
      <p:pic>
        <p:nvPicPr>
          <p:cNvPr id="491" name="Google Shape;491;p12"/>
          <p:cNvPicPr preferRelativeResize="0">
            <a:picLocks noGrp="1"/>
          </p:cNvPicPr>
          <p:nvPr>
            <p:ph type="pic" idx="2"/>
          </p:nvPr>
        </p:nvPicPr>
        <p:blipFill rotWithShape="1">
          <a:blip r:embed="rId4">
            <a:alphaModFix/>
          </a:blip>
          <a:srcRect l="25278" r="25277"/>
          <a:stretch/>
        </p:blipFill>
        <p:spPr>
          <a:xfrm>
            <a:off x="0" y="0"/>
            <a:ext cx="3390900" cy="6858000"/>
          </a:xfrm>
          <a:prstGeom prst="rect">
            <a:avLst/>
          </a:prstGeom>
          <a:noFill/>
          <a:ln>
            <a:noFill/>
          </a:ln>
        </p:spPr>
      </p:pic>
      <p:sp>
        <p:nvSpPr>
          <p:cNvPr id="492" name="Google Shape;492;p1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dk1"/>
                </a:solidFill>
                <a:latin typeface="Arial"/>
                <a:ea typeface="Arial"/>
                <a:cs typeface="Arial"/>
                <a:sym typeface="Arial"/>
              </a:rPr>
              <a:t>7</a:t>
            </a:fld>
            <a:endParaRPr>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8"/>
        <p:cNvGrpSpPr/>
        <p:nvPr/>
      </p:nvGrpSpPr>
      <p:grpSpPr>
        <a:xfrm>
          <a:off x="0" y="0"/>
          <a:ext cx="0" cy="0"/>
          <a:chOff x="0" y="0"/>
          <a:chExt cx="0" cy="0"/>
        </a:xfrm>
      </p:grpSpPr>
      <p:sp>
        <p:nvSpPr>
          <p:cNvPr id="499" name="Google Shape;499;p5"/>
          <p:cNvSpPr txBox="1">
            <a:spLocks noGrp="1"/>
          </p:cNvSpPr>
          <p:nvPr>
            <p:ph type="title"/>
          </p:nvPr>
        </p:nvSpPr>
        <p:spPr>
          <a:xfrm>
            <a:off x="1048513" y="993639"/>
            <a:ext cx="5998464" cy="914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800" b="1">
                <a:latin typeface="Arial"/>
                <a:ea typeface="Arial"/>
                <a:cs typeface="Arial"/>
                <a:sym typeface="Arial"/>
              </a:rPr>
              <a:t>Κατανόηση του ψηφιακού χάσματος στην ανώτερη εκπαίδευση</a:t>
            </a:r>
            <a:endParaRPr sz="2800" b="1">
              <a:latin typeface="Arial"/>
              <a:ea typeface="Arial"/>
              <a:cs typeface="Arial"/>
              <a:sym typeface="Arial"/>
            </a:endParaRPr>
          </a:p>
        </p:txBody>
      </p:sp>
      <p:sp>
        <p:nvSpPr>
          <p:cNvPr id="500" name="Google Shape;500;p5"/>
          <p:cNvSpPr txBox="1">
            <a:spLocks noGrp="1"/>
          </p:cNvSpPr>
          <p:nvPr>
            <p:ph type="body" idx="1"/>
          </p:nvPr>
        </p:nvSpPr>
        <p:spPr>
          <a:xfrm>
            <a:off x="1048512" y="2050120"/>
            <a:ext cx="5998464" cy="3581806"/>
          </a:xfrm>
          <a:prstGeom prst="rect">
            <a:avLst/>
          </a:prstGeom>
          <a:noFill/>
          <a:ln>
            <a:noFill/>
          </a:ln>
        </p:spPr>
        <p:txBody>
          <a:bodyPr spcFirstLastPara="1" wrap="square" lIns="91425" tIns="45700" rIns="91425" bIns="45700" anchor="t" anchorCtr="0">
            <a:normAutofit/>
          </a:bodyPr>
          <a:lstStyle/>
          <a:p>
            <a:pPr marL="0" lvl="0" indent="0" algn="just" rtl="0">
              <a:lnSpc>
                <a:spcPct val="100000"/>
              </a:lnSpc>
              <a:spcBef>
                <a:spcPts val="0"/>
              </a:spcBef>
              <a:spcAft>
                <a:spcPts val="0"/>
              </a:spcAft>
              <a:buSzPts val="1211"/>
              <a:buNone/>
            </a:pPr>
            <a:r>
              <a:rPr lang="en-US" sz="1600">
                <a:latin typeface="Arial"/>
                <a:ea typeface="Arial"/>
                <a:cs typeface="Arial"/>
                <a:sym typeface="Arial"/>
              </a:rPr>
              <a:t>Στον σημερινό ταχέως μεταβαλλόμενο κόσμο, οι ψηφιακές δεξιότητες καθίστανται απαραίτητες σε κάθε πτυχή της ζωής. Οι ηλικιωμένοι που συχνά αποκλείονται από την τεχνολογική πρόοδο, μπορεί να αισθάνονται χαμένοι και απομονωμένοι. </a:t>
            </a:r>
            <a:endParaRPr/>
          </a:p>
          <a:p>
            <a:pPr marL="0" lvl="0" indent="0" algn="just" rtl="0">
              <a:lnSpc>
                <a:spcPct val="100000"/>
              </a:lnSpc>
              <a:spcBef>
                <a:spcPts val="0"/>
              </a:spcBef>
              <a:spcAft>
                <a:spcPts val="0"/>
              </a:spcAft>
              <a:buSzPts val="1211"/>
              <a:buNone/>
            </a:pPr>
            <a:br>
              <a:rPr lang="en-US" sz="1600">
                <a:latin typeface="Arial"/>
                <a:ea typeface="Arial"/>
                <a:cs typeface="Arial"/>
                <a:sym typeface="Arial"/>
              </a:rPr>
            </a:br>
            <a:r>
              <a:rPr lang="en-US" sz="1600">
                <a:latin typeface="Arial"/>
                <a:ea typeface="Arial"/>
                <a:cs typeface="Arial"/>
                <a:sym typeface="Arial"/>
              </a:rPr>
              <a:t>Πολλοί ηλικιωμένοι γνωρίζουν ότι ο κόσμος αλλάζει, ότι η τεχνολογική και επιστημονική πρόοδος δημιουργεί εντελώς νέα εργαλεία και μεθόδους χρήσης τους και ότι οι τρόποι αντίδρασης στην πραγματικότητα που έχουν μάθει και αναπτύξει οι ηλικιωμένοι μπορεί να έχουν καταστεί άχρηστοι. </a:t>
            </a:r>
            <a:endParaRPr/>
          </a:p>
          <a:p>
            <a:pPr marL="0" lvl="0" indent="0" algn="just" rtl="0">
              <a:lnSpc>
                <a:spcPct val="100000"/>
              </a:lnSpc>
              <a:spcBef>
                <a:spcPts val="0"/>
              </a:spcBef>
              <a:spcAft>
                <a:spcPts val="0"/>
              </a:spcAft>
              <a:buSzPts val="1211"/>
              <a:buNone/>
            </a:pPr>
            <a:br>
              <a:rPr lang="en-US" sz="1600">
                <a:latin typeface="Arial"/>
                <a:ea typeface="Arial"/>
                <a:cs typeface="Arial"/>
                <a:sym typeface="Arial"/>
              </a:rPr>
            </a:br>
            <a:r>
              <a:rPr lang="en-US" sz="1600">
                <a:latin typeface="Arial"/>
                <a:ea typeface="Arial"/>
                <a:cs typeface="Arial"/>
                <a:sym typeface="Arial"/>
              </a:rPr>
              <a:t>Εξ ου και η ανάγκη για γνώση σχετικά με το πώς να βρει κανείς το δρόμο του σε αυτή την πραγματικότητα, λαμβάνοντας υπόψη τις ατομικές περιστάσεις κάθε ατόμου.</a:t>
            </a:r>
            <a:endParaRPr sz="1600">
              <a:latin typeface="Arial"/>
              <a:ea typeface="Arial"/>
              <a:cs typeface="Arial"/>
              <a:sym typeface="Arial"/>
            </a:endParaRPr>
          </a:p>
        </p:txBody>
      </p:sp>
      <p:pic>
        <p:nvPicPr>
          <p:cNvPr id="501" name="Google Shape;501;p5"/>
          <p:cNvPicPr preferRelativeResize="0">
            <a:picLocks noGrp="1"/>
          </p:cNvPicPr>
          <p:nvPr>
            <p:ph type="pic" idx="2"/>
          </p:nvPr>
        </p:nvPicPr>
        <p:blipFill rotWithShape="1">
          <a:blip r:embed="rId3">
            <a:alphaModFix/>
          </a:blip>
          <a:srcRect/>
          <a:stretch/>
        </p:blipFill>
        <p:spPr>
          <a:xfrm>
            <a:off x="8315727" y="1676244"/>
            <a:ext cx="3583581" cy="3505511"/>
          </a:xfrm>
          <a:prstGeom prst="rect">
            <a:avLst/>
          </a:prstGeom>
          <a:noFill/>
          <a:ln>
            <a:noFill/>
          </a:ln>
        </p:spPr>
      </p:pic>
      <p:sp>
        <p:nvSpPr>
          <p:cNvPr id="502" name="Google Shape;502;p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8</a:t>
            </a:fld>
            <a:endParaRPr>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8"/>
        <p:cNvGrpSpPr/>
        <p:nvPr/>
      </p:nvGrpSpPr>
      <p:grpSpPr>
        <a:xfrm>
          <a:off x="0" y="0"/>
          <a:ext cx="0" cy="0"/>
          <a:chOff x="0" y="0"/>
          <a:chExt cx="0" cy="0"/>
        </a:xfrm>
      </p:grpSpPr>
      <p:sp>
        <p:nvSpPr>
          <p:cNvPr id="509" name="Google Shape;509;p75"/>
          <p:cNvSpPr txBox="1">
            <a:spLocks noGrp="1"/>
          </p:cNvSpPr>
          <p:nvPr>
            <p:ph type="body" idx="1"/>
          </p:nvPr>
        </p:nvSpPr>
        <p:spPr>
          <a:xfrm>
            <a:off x="981716" y="2024495"/>
            <a:ext cx="6272524" cy="4048733"/>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SzPts val="1211"/>
              <a:buNone/>
            </a:pPr>
            <a:r>
              <a:rPr lang="en-US" sz="1400">
                <a:latin typeface="Arial"/>
                <a:ea typeface="Arial"/>
                <a:cs typeface="Arial"/>
                <a:sym typeface="Arial"/>
              </a:rPr>
              <a:t>Οι εκπαιδευτικές ευκαιρίες που διατίθενται στους ηλικιωμένους αναπτύσσουν τα πάθη και τα ενδιαφέροντά τους. Αν και ανταποκρίνεται επίσης στην τεχνική και πολιτιστική πρόοδο, αυτό είναι μόνο ένα μικρό κλάσμα των δραστηριοτήτων που αποσκοπούν στην προετοιμασία των ηλικιωμένων για την προοδευτική ψηφιοποίηση και την αυξανόμενη σημασία των σύγχρονων τεχνολογιών στην καθημερινή ζωή.</a:t>
            </a:r>
            <a:endParaRPr/>
          </a:p>
          <a:p>
            <a:pPr marL="0" lvl="0" indent="0" algn="just" rtl="0">
              <a:lnSpc>
                <a:spcPct val="100000"/>
              </a:lnSpc>
              <a:spcBef>
                <a:spcPts val="0"/>
              </a:spcBef>
              <a:spcAft>
                <a:spcPts val="0"/>
              </a:spcAft>
              <a:buSzPts val="1211"/>
              <a:buNone/>
            </a:pPr>
            <a:br>
              <a:rPr lang="en-US" sz="1400">
                <a:latin typeface="Arial"/>
                <a:ea typeface="Arial"/>
                <a:cs typeface="Arial"/>
                <a:sym typeface="Arial"/>
              </a:rPr>
            </a:br>
            <a:r>
              <a:rPr lang="en-US" sz="1400">
                <a:latin typeface="Arial"/>
                <a:ea typeface="Arial"/>
                <a:cs typeface="Arial"/>
                <a:sym typeface="Arial"/>
              </a:rPr>
              <a:t>Παρόλο που κάθε νέα γενιά ηλικιωμένων είναι καλύτερα προετοιμασμένη όσον αφορά την ψηφιακή ικανότητα, δεν είναι δύσκολο να δούμε ότι η τεχνολογική πρόοδος είναι πολύ πιο μπροστά από τις γνωστικές ικανότητες των ηλικιωμένων. Αυτό οφείλεται στις ψυχοσωματικές συνθήκες που καθορίζουν τη διαδικασία γήρανσης. </a:t>
            </a:r>
            <a:endParaRPr/>
          </a:p>
          <a:p>
            <a:pPr marL="0" lvl="0" indent="0" algn="just" rtl="0">
              <a:lnSpc>
                <a:spcPct val="100000"/>
              </a:lnSpc>
              <a:spcBef>
                <a:spcPts val="0"/>
              </a:spcBef>
              <a:spcAft>
                <a:spcPts val="0"/>
              </a:spcAft>
              <a:buSzPts val="1211"/>
              <a:buNone/>
            </a:pPr>
            <a:br>
              <a:rPr lang="en-US" sz="1400">
                <a:latin typeface="Arial"/>
                <a:ea typeface="Arial"/>
                <a:cs typeface="Arial"/>
                <a:sym typeface="Arial"/>
              </a:rPr>
            </a:br>
            <a:r>
              <a:rPr lang="en-US" sz="1400">
                <a:latin typeface="Arial"/>
                <a:ea typeface="Arial"/>
                <a:cs typeface="Arial"/>
                <a:sym typeface="Arial"/>
              </a:rPr>
              <a:t>Αυτός είναι ο λόγος για τον οποίο είναι τόσο σημαντικό – ιδίως στη μη τυπική και άτυπη εκπαίδευση των ενηλίκων, συμπεριλαμβανομένων των ηλικιωμένων – να προσαρμοστούν οι μέθοδοι και οι μορφές εκπαίδευσης στις συνθήκες και τις ικανότητες αντίληψης των ηλικιωμένων.</a:t>
            </a:r>
            <a:endParaRPr sz="1400">
              <a:latin typeface="Arial"/>
              <a:ea typeface="Arial"/>
              <a:cs typeface="Arial"/>
              <a:sym typeface="Arial"/>
            </a:endParaRPr>
          </a:p>
        </p:txBody>
      </p:sp>
      <p:pic>
        <p:nvPicPr>
          <p:cNvPr id="510" name="Google Shape;510;p75"/>
          <p:cNvPicPr preferRelativeResize="0">
            <a:picLocks noGrp="1"/>
          </p:cNvPicPr>
          <p:nvPr>
            <p:ph type="pic" idx="2"/>
          </p:nvPr>
        </p:nvPicPr>
        <p:blipFill rotWithShape="1">
          <a:blip r:embed="rId3">
            <a:alphaModFix/>
          </a:blip>
          <a:srcRect/>
          <a:stretch/>
        </p:blipFill>
        <p:spPr>
          <a:xfrm>
            <a:off x="8315727" y="1676244"/>
            <a:ext cx="3583581" cy="3505511"/>
          </a:xfrm>
          <a:prstGeom prst="rect">
            <a:avLst/>
          </a:prstGeom>
          <a:noFill/>
          <a:ln>
            <a:noFill/>
          </a:ln>
        </p:spPr>
      </p:pic>
      <p:sp>
        <p:nvSpPr>
          <p:cNvPr id="511" name="Google Shape;511;p7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9</a:t>
            </a:fld>
            <a:endParaRPr>
              <a:latin typeface="Arial"/>
              <a:ea typeface="Arial"/>
              <a:cs typeface="Arial"/>
              <a:sym typeface="Arial"/>
            </a:endParaRPr>
          </a:p>
        </p:txBody>
      </p:sp>
      <p:sp>
        <p:nvSpPr>
          <p:cNvPr id="512" name="Google Shape;512;p75"/>
          <p:cNvSpPr txBox="1">
            <a:spLocks noGrp="1"/>
          </p:cNvSpPr>
          <p:nvPr>
            <p:ph type="title"/>
          </p:nvPr>
        </p:nvSpPr>
        <p:spPr>
          <a:xfrm>
            <a:off x="1058499" y="993639"/>
            <a:ext cx="6118957" cy="914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800" b="1">
                <a:latin typeface="Arial"/>
                <a:ea typeface="Arial"/>
                <a:cs typeface="Arial"/>
                <a:sym typeface="Arial"/>
              </a:rPr>
              <a:t>Κατανόηση του ψηφιακού χάσματος στην ανώτερη εκπαίδευση</a:t>
            </a:r>
            <a:endParaRPr sz="2800" b="1">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8"/>
        <p:cNvGrpSpPr/>
        <p:nvPr/>
      </p:nvGrpSpPr>
      <p:grpSpPr>
        <a:xfrm>
          <a:off x="0" y="0"/>
          <a:ext cx="0" cy="0"/>
          <a:chOff x="0" y="0"/>
          <a:chExt cx="0" cy="0"/>
        </a:xfrm>
      </p:grpSpPr>
      <p:sp>
        <p:nvSpPr>
          <p:cNvPr id="519" name="Google Shape;519;p76"/>
          <p:cNvSpPr txBox="1">
            <a:spLocks noGrp="1"/>
          </p:cNvSpPr>
          <p:nvPr>
            <p:ph type="body" idx="1"/>
          </p:nvPr>
        </p:nvSpPr>
        <p:spPr>
          <a:xfrm>
            <a:off x="945140" y="1908888"/>
            <a:ext cx="5813292" cy="4048733"/>
          </a:xfrm>
          <a:prstGeom prst="rect">
            <a:avLst/>
          </a:prstGeom>
          <a:noFill/>
          <a:ln>
            <a:noFill/>
          </a:ln>
        </p:spPr>
        <p:txBody>
          <a:bodyPr spcFirstLastPara="1" wrap="square" lIns="91425" tIns="45700" rIns="91425" bIns="45700" anchor="t" anchorCtr="0">
            <a:noAutofit/>
          </a:bodyPr>
          <a:lstStyle/>
          <a:p>
            <a:pPr marL="9525" lvl="0" indent="-9525" algn="just" rtl="0">
              <a:lnSpc>
                <a:spcPct val="100000"/>
              </a:lnSpc>
              <a:spcBef>
                <a:spcPts val="1000"/>
              </a:spcBef>
              <a:spcAft>
                <a:spcPts val="0"/>
              </a:spcAft>
              <a:buSzPts val="1260"/>
              <a:buNone/>
            </a:pPr>
            <a:r>
              <a:rPr lang="en-US" sz="1400">
                <a:latin typeface="Arial"/>
                <a:ea typeface="Arial"/>
                <a:cs typeface="Arial"/>
                <a:sym typeface="Arial"/>
              </a:rPr>
              <a:t>Οι ενήλικες μαθαίνουν αποτελεσματικά μέσω της πρακτικής, της εμπειρίας και της ανεξάρτητης επίλυσης προβλημάτων. Η αποτελεσματικότητα αυτής της μεθόδου εκπαίδευσης ενηλίκων τονίζεται από τη γεραγωγία (εκπαιδευτική γεροντολογία, παιδαγωγική της γήρανσης), η οποία δίνει έμφαση στη χρήση μεθόδων στην εκπαίδευση ενηλίκων που διαφέρουν από εκείνες που χρησιμοποιούνται συνήθως στην παιδαγωγική. </a:t>
            </a:r>
            <a:br>
              <a:rPr lang="en-US" sz="1400">
                <a:latin typeface="Arial"/>
                <a:ea typeface="Arial"/>
                <a:cs typeface="Arial"/>
                <a:sym typeface="Arial"/>
              </a:rPr>
            </a:br>
            <a:r>
              <a:rPr lang="en-US" sz="1400">
                <a:latin typeface="Arial"/>
                <a:ea typeface="Arial"/>
                <a:cs typeface="Arial"/>
                <a:sym typeface="Arial"/>
              </a:rPr>
              <a:t>Στόχος είναι η χρήση μεθόδων κατάλληλων για τη σωστή προσαρμογή στο γήρας και τις αντικειμενικές γνωστικές αλλαγές και λειτουργίες της ζωής που το χαρακτηρίζουν. Όσο πιο ηλικιωμένοι είναι, όσο πιο έμπειροι είναι, τόσο πιο συχνά επηρεάζονται από προβλήματα βραχυπρόθεσμης μνήμης. Η προτιμώμενη μέθοδος εκπαίδευσης των ενηλίκων, και ιδίως των ηλικιωμένων, είναι οι ενεργές μέθοδοι και οι εξατομικευμένες μορφές μάθησης, οι οποίες τους επιτρέπουν να προσαρμόζουν το ρυθμό μάθησης στις δικές τους συνθήκες και να αντλούν από τη δική τους εμπειρία ζωής.</a:t>
            </a:r>
            <a:endParaRPr>
              <a:latin typeface="Arial"/>
              <a:ea typeface="Arial"/>
              <a:cs typeface="Arial"/>
              <a:sym typeface="Arial"/>
            </a:endParaRPr>
          </a:p>
        </p:txBody>
      </p:sp>
      <p:pic>
        <p:nvPicPr>
          <p:cNvPr id="520" name="Google Shape;520;p76"/>
          <p:cNvPicPr preferRelativeResize="0">
            <a:picLocks noGrp="1"/>
          </p:cNvPicPr>
          <p:nvPr>
            <p:ph type="pic" idx="2"/>
          </p:nvPr>
        </p:nvPicPr>
        <p:blipFill rotWithShape="1">
          <a:blip r:embed="rId3">
            <a:alphaModFix/>
          </a:blip>
          <a:srcRect/>
          <a:stretch/>
        </p:blipFill>
        <p:spPr>
          <a:xfrm>
            <a:off x="8315727" y="1676244"/>
            <a:ext cx="3583581" cy="3505511"/>
          </a:xfrm>
          <a:prstGeom prst="rect">
            <a:avLst/>
          </a:prstGeom>
          <a:noFill/>
          <a:ln>
            <a:noFill/>
          </a:ln>
        </p:spPr>
      </p:pic>
      <p:sp>
        <p:nvSpPr>
          <p:cNvPr id="521" name="Google Shape;521;p7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10</a:t>
            </a:fld>
            <a:endParaRPr>
              <a:latin typeface="Arial"/>
              <a:ea typeface="Arial"/>
              <a:cs typeface="Arial"/>
              <a:sym typeface="Arial"/>
            </a:endParaRPr>
          </a:p>
        </p:txBody>
      </p:sp>
      <p:sp>
        <p:nvSpPr>
          <p:cNvPr id="522" name="Google Shape;522;p76"/>
          <p:cNvSpPr txBox="1">
            <a:spLocks noGrp="1"/>
          </p:cNvSpPr>
          <p:nvPr>
            <p:ph type="title"/>
          </p:nvPr>
        </p:nvSpPr>
        <p:spPr>
          <a:xfrm>
            <a:off x="1059164" y="994488"/>
            <a:ext cx="5935898" cy="914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800" b="1">
                <a:latin typeface="Arial"/>
                <a:ea typeface="Arial"/>
                <a:cs typeface="Arial"/>
                <a:sym typeface="Arial"/>
              </a:rPr>
              <a:t>Τι κάνει τη μάθηση αποτελεσματική για τους ηλικιωμένους;</a:t>
            </a:r>
            <a:endParaRPr sz="2800" b="1">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28"/>
        <p:cNvGrpSpPr/>
        <p:nvPr/>
      </p:nvGrpSpPr>
      <p:grpSpPr>
        <a:xfrm>
          <a:off x="0" y="0"/>
          <a:ext cx="0" cy="0"/>
          <a:chOff x="0" y="0"/>
          <a:chExt cx="0" cy="0"/>
        </a:xfrm>
      </p:grpSpPr>
      <p:sp>
        <p:nvSpPr>
          <p:cNvPr id="529" name="Google Shape;529;p77"/>
          <p:cNvSpPr txBox="1">
            <a:spLocks noGrp="1"/>
          </p:cNvSpPr>
          <p:nvPr>
            <p:ph type="body" idx="1"/>
          </p:nvPr>
        </p:nvSpPr>
        <p:spPr>
          <a:xfrm>
            <a:off x="939634" y="2133444"/>
            <a:ext cx="6217920" cy="4048733"/>
          </a:xfrm>
          <a:prstGeom prst="rect">
            <a:avLst/>
          </a:prstGeom>
          <a:noFill/>
          <a:ln>
            <a:noFill/>
          </a:ln>
        </p:spPr>
        <p:txBody>
          <a:bodyPr spcFirstLastPara="1" wrap="square" lIns="91425" tIns="45700" rIns="91425" bIns="45700" anchor="t" anchorCtr="0">
            <a:noAutofit/>
          </a:bodyPr>
          <a:lstStyle/>
          <a:p>
            <a:pPr marL="9525" lvl="0" indent="-9525" algn="just" rtl="0">
              <a:lnSpc>
                <a:spcPct val="100000"/>
              </a:lnSpc>
              <a:spcBef>
                <a:spcPts val="1000"/>
              </a:spcBef>
              <a:spcAft>
                <a:spcPts val="0"/>
              </a:spcAft>
              <a:buSzPts val="1260"/>
              <a:buNone/>
            </a:pPr>
            <a:r>
              <a:rPr lang="en-US" sz="1400">
                <a:latin typeface="Arial"/>
                <a:ea typeface="Arial"/>
                <a:cs typeface="Arial"/>
                <a:sym typeface="Arial"/>
              </a:rPr>
              <a:t>Η πανταχού παρουσία των ψηφιακών τεχνολογιών αλλάζει τη φύση των προβλημάτων που αντιμετωπίζουν καθημερινά οι ενήλικες, συμπεριλαμβανομένων των ηλικιωμένων. Κατά την αναζήτηση λύσεων, πρέπει να αναλύσουν πολύπλοκες πληροφορίες, να συγκρίνουν πολλά διαφορετικά δεδομένα και να χρησιμοποιήσουν τεχνολογικές συσκευές. Αυτό είναι όπου η υπολογιστική σκέψη είναι χρήσιμη, διδάσκοντας λογική συλλογιστική και επιτρέποντας την αποτελεσματική επίλυση προβλημάτων σε διάφορους τομείς της ζωής.</a:t>
            </a:r>
            <a:br>
              <a:rPr lang="en-US" sz="1400">
                <a:latin typeface="Arial"/>
                <a:ea typeface="Arial"/>
                <a:cs typeface="Arial"/>
                <a:sym typeface="Arial"/>
              </a:rPr>
            </a:br>
            <a:r>
              <a:rPr lang="en-US" sz="1400">
                <a:latin typeface="Arial"/>
                <a:ea typeface="Arial"/>
                <a:cs typeface="Arial"/>
                <a:sym typeface="Arial"/>
              </a:rPr>
              <a:t>Σε μια τέτοια εκπαίδευση, όπως περιγράφεται παραπάνω, ο ρόλος του εκπαιδευτικού πρέπει επίσης να αλλάξει: από δάσκαλος, λέκτορας, εμπειρογνώμονας σε εκπαιδευτή και ακόμη περισσότερο - μέντορας, δάσκαλος, διευκολυντής που χρησιμοποιεί τέτοιες μεθόδους - γνωστές από την παιδαγωγική και την ανδραγωγική - που είναι σε θέση να εξασφαλίσουν την ανθεκτικότητα των εκπαιδευτικών αποτελεσμάτων των ηλικιωμένων.</a:t>
            </a:r>
            <a:endParaRPr sz="1600">
              <a:latin typeface="Arial"/>
              <a:ea typeface="Arial"/>
              <a:cs typeface="Arial"/>
              <a:sym typeface="Arial"/>
            </a:endParaRPr>
          </a:p>
        </p:txBody>
      </p:sp>
      <p:pic>
        <p:nvPicPr>
          <p:cNvPr id="530" name="Google Shape;530;p77"/>
          <p:cNvPicPr preferRelativeResize="0">
            <a:picLocks noGrp="1"/>
          </p:cNvPicPr>
          <p:nvPr>
            <p:ph type="pic" idx="2"/>
          </p:nvPr>
        </p:nvPicPr>
        <p:blipFill rotWithShape="1">
          <a:blip r:embed="rId3">
            <a:alphaModFix/>
          </a:blip>
          <a:srcRect/>
          <a:stretch/>
        </p:blipFill>
        <p:spPr>
          <a:xfrm>
            <a:off x="8315727" y="1676244"/>
            <a:ext cx="3583581" cy="3505511"/>
          </a:xfrm>
          <a:prstGeom prst="rect">
            <a:avLst/>
          </a:prstGeom>
          <a:noFill/>
          <a:ln>
            <a:noFill/>
          </a:ln>
        </p:spPr>
      </p:pic>
      <p:sp>
        <p:nvSpPr>
          <p:cNvPr id="531" name="Google Shape;531;p7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11</a:t>
            </a:fld>
            <a:endParaRPr>
              <a:latin typeface="Arial"/>
              <a:ea typeface="Arial"/>
              <a:cs typeface="Arial"/>
              <a:sym typeface="Arial"/>
            </a:endParaRPr>
          </a:p>
        </p:txBody>
      </p:sp>
      <p:sp>
        <p:nvSpPr>
          <p:cNvPr id="532" name="Google Shape;532;p77"/>
          <p:cNvSpPr txBox="1">
            <a:spLocks noGrp="1"/>
          </p:cNvSpPr>
          <p:nvPr>
            <p:ph type="title"/>
          </p:nvPr>
        </p:nvSpPr>
        <p:spPr>
          <a:xfrm>
            <a:off x="939634" y="1219044"/>
            <a:ext cx="6748013" cy="914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800" b="1">
                <a:latin typeface="Arial"/>
                <a:ea typeface="Arial"/>
                <a:cs typeface="Arial"/>
                <a:sym typeface="Arial"/>
              </a:rPr>
              <a:t>Ο ρόλος του εκπαιδευτικού στην προώθηση του ψηφιακού </a:t>
            </a:r>
            <a:br>
              <a:rPr lang="en-US" sz="2800" b="1">
                <a:latin typeface="Arial"/>
                <a:ea typeface="Arial"/>
                <a:cs typeface="Arial"/>
                <a:sym typeface="Arial"/>
              </a:rPr>
            </a:br>
            <a:r>
              <a:rPr lang="en-US" sz="2800" b="1">
                <a:latin typeface="Arial"/>
                <a:ea typeface="Arial"/>
                <a:cs typeface="Arial"/>
                <a:sym typeface="Arial"/>
              </a:rPr>
              <a:t>γραμματισμού</a:t>
            </a:r>
            <a:endParaRPr sz="2800" b="1">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536"/>
        <p:cNvGrpSpPr/>
        <p:nvPr/>
      </p:nvGrpSpPr>
      <p:grpSpPr>
        <a:xfrm>
          <a:off x="0" y="0"/>
          <a:ext cx="0" cy="0"/>
          <a:chOff x="0" y="0"/>
          <a:chExt cx="0" cy="0"/>
        </a:xfrm>
      </p:grpSpPr>
      <p:sp>
        <p:nvSpPr>
          <p:cNvPr id="537" name="Google Shape;537;p15"/>
          <p:cNvSpPr txBox="1"/>
          <p:nvPr/>
        </p:nvSpPr>
        <p:spPr>
          <a:xfrm>
            <a:off x="696348" y="991054"/>
            <a:ext cx="5509380" cy="95410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Η θεωρία της εκπαίδευσης ενηλίκων περιγράφει ένα σύνολο επιθυμητών αποτελεσμάτων που επικεντρώνονται στην ενίσχυση της μαθησιακής διαδικασίας και στην αντιμετώπιση των αναγκών και των εμπειριών των ενήλικων εκπαιδευομένων.</a:t>
            </a:r>
            <a:endParaRPr sz="1400" b="0" i="0" u="none" strike="noStrike" cap="none">
              <a:solidFill>
                <a:srgbClr val="000000"/>
              </a:solidFill>
              <a:latin typeface="Arial"/>
              <a:ea typeface="Arial"/>
              <a:cs typeface="Arial"/>
              <a:sym typeface="Arial"/>
            </a:endParaRPr>
          </a:p>
        </p:txBody>
      </p:sp>
      <p:sp>
        <p:nvSpPr>
          <p:cNvPr id="538" name="Google Shape;538;p15"/>
          <p:cNvSpPr txBox="1"/>
          <p:nvPr/>
        </p:nvSpPr>
        <p:spPr>
          <a:xfrm>
            <a:off x="696348" y="73111"/>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en-US" sz="2800" b="1" i="0" u="none" strike="noStrike" cap="none">
                <a:solidFill>
                  <a:srgbClr val="000000"/>
                </a:solidFill>
                <a:latin typeface="Arial"/>
                <a:ea typeface="Arial"/>
                <a:cs typeface="Arial"/>
                <a:sym typeface="Arial"/>
              </a:rPr>
              <a:t>Επιθυμητά αποτελέσματα της εκπαίδευσης ενηλίκων</a:t>
            </a:r>
            <a:endParaRPr sz="2800" b="1" i="0" u="none" strike="noStrike" cap="none">
              <a:solidFill>
                <a:srgbClr val="000000"/>
              </a:solidFill>
              <a:latin typeface="Arial"/>
              <a:ea typeface="Arial"/>
              <a:cs typeface="Arial"/>
              <a:sym typeface="Arial"/>
            </a:endParaRPr>
          </a:p>
        </p:txBody>
      </p:sp>
      <p:grpSp>
        <p:nvGrpSpPr>
          <p:cNvPr id="539" name="Google Shape;539;p15"/>
          <p:cNvGrpSpPr/>
          <p:nvPr/>
        </p:nvGrpSpPr>
        <p:grpSpPr>
          <a:xfrm>
            <a:off x="1482921" y="2261058"/>
            <a:ext cx="3964460" cy="1151003"/>
            <a:chOff x="2022119" y="1555771"/>
            <a:chExt cx="3964460" cy="1151003"/>
          </a:xfrm>
        </p:grpSpPr>
        <p:sp>
          <p:nvSpPr>
            <p:cNvPr id="540" name="Google Shape;540;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41" name="Google Shape;541;p15"/>
            <p:cNvSpPr/>
            <p:nvPr/>
          </p:nvSpPr>
          <p:spPr>
            <a:xfrm>
              <a:off x="2022119" y="1555771"/>
              <a:ext cx="3964460" cy="1151003"/>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42" name="Google Shape;542;p15"/>
          <p:cNvSpPr txBox="1"/>
          <p:nvPr/>
        </p:nvSpPr>
        <p:spPr>
          <a:xfrm>
            <a:off x="1696429" y="2813070"/>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01</a:t>
            </a:r>
            <a:endParaRPr sz="1400" b="0" i="0" u="none" strike="noStrike" cap="none">
              <a:solidFill>
                <a:srgbClr val="678877"/>
              </a:solidFill>
              <a:latin typeface="Arial"/>
              <a:ea typeface="Arial"/>
              <a:cs typeface="Arial"/>
              <a:sym typeface="Arial"/>
            </a:endParaRPr>
          </a:p>
        </p:txBody>
      </p:sp>
      <p:sp>
        <p:nvSpPr>
          <p:cNvPr id="543" name="Google Shape;543;p15"/>
          <p:cNvSpPr txBox="1"/>
          <p:nvPr/>
        </p:nvSpPr>
        <p:spPr>
          <a:xfrm>
            <a:off x="3296823" y="2241950"/>
            <a:ext cx="2150558"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None/>
            </a:pPr>
            <a:r>
              <a:rPr lang="en-US" sz="2000" b="1" i="0" u="none" strike="noStrike" cap="none">
                <a:solidFill>
                  <a:srgbClr val="000000"/>
                </a:solidFill>
                <a:latin typeface="Arial"/>
                <a:ea typeface="Arial"/>
                <a:cs typeface="Arial"/>
                <a:sym typeface="Arial"/>
              </a:rPr>
              <a:t>Αυτογνωσία</a:t>
            </a:r>
            <a:endParaRPr sz="1200" b="0" i="0" u="none" strike="noStrike" cap="none">
              <a:solidFill>
                <a:srgbClr val="000000"/>
              </a:solidFill>
              <a:latin typeface="Arial"/>
              <a:ea typeface="Arial"/>
              <a:cs typeface="Arial"/>
              <a:sym typeface="Arial"/>
            </a:endParaRPr>
          </a:p>
        </p:txBody>
      </p:sp>
      <p:sp>
        <p:nvSpPr>
          <p:cNvPr id="544" name="Google Shape;544;p15"/>
          <p:cNvSpPr txBox="1"/>
          <p:nvPr/>
        </p:nvSpPr>
        <p:spPr>
          <a:xfrm>
            <a:off x="3372116" y="2605968"/>
            <a:ext cx="2075265" cy="577041"/>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000000"/>
                </a:solidFill>
                <a:latin typeface="Arial"/>
                <a:ea typeface="Arial"/>
                <a:cs typeface="Arial"/>
                <a:sym typeface="Arial"/>
              </a:rPr>
              <a:t>Η κατανόηση των αναγκών και των στόχων των ενηλίκων προάγει την αυτογνωσία και την ανάπτυξη</a:t>
            </a:r>
            <a:endParaRPr sz="1100" b="0" i="0" u="none" strike="noStrike" cap="none">
              <a:solidFill>
                <a:srgbClr val="000000"/>
              </a:solidFill>
              <a:latin typeface="Arial"/>
              <a:ea typeface="Arial"/>
              <a:cs typeface="Arial"/>
              <a:sym typeface="Arial"/>
            </a:endParaRPr>
          </a:p>
        </p:txBody>
      </p:sp>
      <p:grpSp>
        <p:nvGrpSpPr>
          <p:cNvPr id="545" name="Google Shape;545;p15"/>
          <p:cNvGrpSpPr/>
          <p:nvPr/>
        </p:nvGrpSpPr>
        <p:grpSpPr>
          <a:xfrm>
            <a:off x="1482921" y="3699714"/>
            <a:ext cx="3964460" cy="1151003"/>
            <a:chOff x="2022119" y="1555771"/>
            <a:chExt cx="3964460" cy="1151003"/>
          </a:xfrm>
        </p:grpSpPr>
        <p:sp>
          <p:nvSpPr>
            <p:cNvPr id="546" name="Google Shape;546;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47" name="Google Shape;547;p15"/>
            <p:cNvSpPr/>
            <p:nvPr/>
          </p:nvSpPr>
          <p:spPr>
            <a:xfrm>
              <a:off x="2022119" y="1555771"/>
              <a:ext cx="3964460" cy="1151003"/>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48" name="Google Shape;548;p15"/>
          <p:cNvSpPr txBox="1"/>
          <p:nvPr/>
        </p:nvSpPr>
        <p:spPr>
          <a:xfrm>
            <a:off x="1696429" y="4251726"/>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02</a:t>
            </a:r>
            <a:endParaRPr sz="1400" b="0" i="0" u="none" strike="noStrike" cap="none">
              <a:solidFill>
                <a:srgbClr val="678877"/>
              </a:solidFill>
              <a:latin typeface="Arial"/>
              <a:ea typeface="Arial"/>
              <a:cs typeface="Arial"/>
              <a:sym typeface="Arial"/>
            </a:endParaRPr>
          </a:p>
        </p:txBody>
      </p:sp>
      <p:sp>
        <p:nvSpPr>
          <p:cNvPr id="549" name="Google Shape;549;p15"/>
          <p:cNvSpPr txBox="1"/>
          <p:nvPr/>
        </p:nvSpPr>
        <p:spPr>
          <a:xfrm>
            <a:off x="2824696" y="3676409"/>
            <a:ext cx="2484217"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None/>
            </a:pPr>
            <a:r>
              <a:rPr lang="en-US" sz="2000" b="1" i="0" u="none" strike="noStrike" cap="none">
                <a:solidFill>
                  <a:srgbClr val="000000"/>
                </a:solidFill>
                <a:latin typeface="Arial"/>
                <a:ea typeface="Arial"/>
                <a:cs typeface="Arial"/>
                <a:sym typeface="Arial"/>
              </a:rPr>
              <a:t>Παγκόσμια ιθαγένεια</a:t>
            </a:r>
            <a:endParaRPr sz="1200" b="0" i="0" u="none" strike="noStrike" cap="none">
              <a:solidFill>
                <a:srgbClr val="000000"/>
              </a:solidFill>
              <a:latin typeface="Arial"/>
              <a:ea typeface="Arial"/>
              <a:cs typeface="Arial"/>
              <a:sym typeface="Arial"/>
            </a:endParaRPr>
          </a:p>
        </p:txBody>
      </p:sp>
      <p:sp>
        <p:nvSpPr>
          <p:cNvPr id="550" name="Google Shape;550;p15"/>
          <p:cNvSpPr txBox="1"/>
          <p:nvPr/>
        </p:nvSpPr>
        <p:spPr>
          <a:xfrm>
            <a:off x="3372116" y="3996557"/>
            <a:ext cx="2075265" cy="738623"/>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000000"/>
                </a:solidFill>
                <a:latin typeface="Arial"/>
                <a:ea typeface="Arial"/>
                <a:cs typeface="Arial"/>
                <a:sym typeface="Arial"/>
              </a:rPr>
              <a:t>Μάθετε να σέβεστε τις διαφορετικές απόψεις, να προωθείτε την ενσυναίσθηση και να υποστηρίζετε τους άλλους</a:t>
            </a:r>
            <a:endParaRPr sz="1100" b="0" i="0" u="none" strike="noStrike" cap="none">
              <a:solidFill>
                <a:srgbClr val="000000"/>
              </a:solidFill>
              <a:latin typeface="Arial"/>
              <a:ea typeface="Arial"/>
              <a:cs typeface="Arial"/>
              <a:sym typeface="Arial"/>
            </a:endParaRPr>
          </a:p>
        </p:txBody>
      </p:sp>
      <p:grpSp>
        <p:nvGrpSpPr>
          <p:cNvPr id="551" name="Google Shape;551;p15"/>
          <p:cNvGrpSpPr/>
          <p:nvPr/>
        </p:nvGrpSpPr>
        <p:grpSpPr>
          <a:xfrm>
            <a:off x="1482921" y="5138370"/>
            <a:ext cx="3964460" cy="1193097"/>
            <a:chOff x="2022119" y="1555771"/>
            <a:chExt cx="3964460" cy="1193097"/>
          </a:xfrm>
        </p:grpSpPr>
        <p:sp>
          <p:nvSpPr>
            <p:cNvPr id="552" name="Google Shape;552;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53" name="Google Shape;553;p15"/>
            <p:cNvSpPr/>
            <p:nvPr/>
          </p:nvSpPr>
          <p:spPr>
            <a:xfrm>
              <a:off x="2022119" y="1555771"/>
              <a:ext cx="3964460" cy="1193097"/>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54" name="Google Shape;554;p15"/>
          <p:cNvSpPr txBox="1"/>
          <p:nvPr/>
        </p:nvSpPr>
        <p:spPr>
          <a:xfrm>
            <a:off x="1696429" y="5690382"/>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03</a:t>
            </a:r>
            <a:endParaRPr sz="1400" b="0" i="0" u="none" strike="noStrike" cap="none">
              <a:solidFill>
                <a:srgbClr val="678877"/>
              </a:solidFill>
              <a:latin typeface="Arial"/>
              <a:ea typeface="Arial"/>
              <a:cs typeface="Arial"/>
              <a:sym typeface="Arial"/>
            </a:endParaRPr>
          </a:p>
        </p:txBody>
      </p:sp>
      <p:sp>
        <p:nvSpPr>
          <p:cNvPr id="555" name="Google Shape;555;p15"/>
          <p:cNvSpPr txBox="1"/>
          <p:nvPr/>
        </p:nvSpPr>
        <p:spPr>
          <a:xfrm>
            <a:off x="3296823" y="5119264"/>
            <a:ext cx="2150558"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None/>
            </a:pPr>
            <a:r>
              <a:rPr lang="en-US" sz="2000" b="1" i="0" u="none" strike="noStrike" cap="none">
                <a:solidFill>
                  <a:srgbClr val="000000"/>
                </a:solidFill>
                <a:latin typeface="Arial"/>
                <a:ea typeface="Arial"/>
                <a:cs typeface="Arial"/>
                <a:sym typeface="Arial"/>
              </a:rPr>
              <a:t>Θετική στάση</a:t>
            </a:r>
            <a:endParaRPr sz="1200" b="0" i="0" u="none" strike="noStrike" cap="none">
              <a:solidFill>
                <a:srgbClr val="000000"/>
              </a:solidFill>
              <a:latin typeface="Arial"/>
              <a:ea typeface="Arial"/>
              <a:cs typeface="Arial"/>
              <a:sym typeface="Arial"/>
            </a:endParaRPr>
          </a:p>
        </p:txBody>
      </p:sp>
      <p:sp>
        <p:nvSpPr>
          <p:cNvPr id="556" name="Google Shape;556;p15"/>
          <p:cNvSpPr txBox="1"/>
          <p:nvPr/>
        </p:nvSpPr>
        <p:spPr>
          <a:xfrm>
            <a:off x="3372116" y="5553516"/>
            <a:ext cx="2075265" cy="577041"/>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000000"/>
                </a:solidFill>
                <a:latin typeface="Arial"/>
                <a:ea typeface="Arial"/>
                <a:cs typeface="Arial"/>
                <a:sym typeface="Arial"/>
              </a:rPr>
              <a:t>Η αποδοχή της αλλαγής χτίζει ανθεκτικότητα και μετατρέπει κάθε στιγμή σε ευκαιρία μάθησης</a:t>
            </a:r>
            <a:endParaRPr sz="1100" b="0" i="0" u="none" strike="noStrike" cap="none">
              <a:solidFill>
                <a:srgbClr val="000000"/>
              </a:solidFill>
              <a:latin typeface="Arial"/>
              <a:ea typeface="Arial"/>
              <a:cs typeface="Arial"/>
              <a:sym typeface="Arial"/>
            </a:endParaRPr>
          </a:p>
        </p:txBody>
      </p:sp>
      <p:grpSp>
        <p:nvGrpSpPr>
          <p:cNvPr id="557" name="Google Shape;557;p15"/>
          <p:cNvGrpSpPr/>
          <p:nvPr/>
        </p:nvGrpSpPr>
        <p:grpSpPr>
          <a:xfrm>
            <a:off x="6744620" y="804803"/>
            <a:ext cx="3964460" cy="1151003"/>
            <a:chOff x="2022119" y="1555771"/>
            <a:chExt cx="3964460" cy="1151003"/>
          </a:xfrm>
        </p:grpSpPr>
        <p:sp>
          <p:nvSpPr>
            <p:cNvPr id="558" name="Google Shape;558;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59" name="Google Shape;559;p15"/>
            <p:cNvSpPr/>
            <p:nvPr/>
          </p:nvSpPr>
          <p:spPr>
            <a:xfrm>
              <a:off x="2022119" y="1555771"/>
              <a:ext cx="3964460" cy="1151003"/>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60" name="Google Shape;560;p15"/>
          <p:cNvSpPr txBox="1"/>
          <p:nvPr/>
        </p:nvSpPr>
        <p:spPr>
          <a:xfrm>
            <a:off x="6958128" y="1356815"/>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04</a:t>
            </a:r>
            <a:endParaRPr sz="1400" b="0" i="0" u="none" strike="noStrike" cap="none">
              <a:solidFill>
                <a:srgbClr val="678877"/>
              </a:solidFill>
              <a:latin typeface="Arial"/>
              <a:ea typeface="Arial"/>
              <a:cs typeface="Arial"/>
              <a:sym typeface="Arial"/>
            </a:endParaRPr>
          </a:p>
        </p:txBody>
      </p:sp>
      <p:sp>
        <p:nvSpPr>
          <p:cNvPr id="561" name="Google Shape;561;p15"/>
          <p:cNvSpPr txBox="1"/>
          <p:nvPr/>
        </p:nvSpPr>
        <p:spPr>
          <a:xfrm>
            <a:off x="7718323" y="785695"/>
            <a:ext cx="2990757"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None/>
            </a:pPr>
            <a:r>
              <a:rPr lang="en-US" sz="2000" b="1" i="0" u="none" strike="noStrike" cap="none">
                <a:solidFill>
                  <a:srgbClr val="000000"/>
                </a:solidFill>
                <a:latin typeface="Arial"/>
                <a:ea typeface="Arial"/>
                <a:cs typeface="Arial"/>
                <a:sym typeface="Arial"/>
              </a:rPr>
              <a:t>Αναζητώντας την αλήθεια</a:t>
            </a:r>
            <a:endParaRPr sz="1200" b="0" i="0" u="none" strike="noStrike" cap="none">
              <a:solidFill>
                <a:srgbClr val="000000"/>
              </a:solidFill>
              <a:latin typeface="Arial"/>
              <a:ea typeface="Arial"/>
              <a:cs typeface="Arial"/>
              <a:sym typeface="Arial"/>
            </a:endParaRPr>
          </a:p>
        </p:txBody>
      </p:sp>
      <p:sp>
        <p:nvSpPr>
          <p:cNvPr id="562" name="Google Shape;562;p15"/>
          <p:cNvSpPr txBox="1"/>
          <p:nvPr/>
        </p:nvSpPr>
        <p:spPr>
          <a:xfrm>
            <a:off x="8558522" y="1160953"/>
            <a:ext cx="2150558" cy="738623"/>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000000"/>
                </a:solidFill>
                <a:latin typeface="Arial"/>
                <a:ea typeface="Arial"/>
                <a:cs typeface="Arial"/>
                <a:sym typeface="Arial"/>
              </a:rPr>
              <a:t>Οι ώριμοι ενήλικες επικεντρώνονται στην κατανόηση της βασικής αιτίας μιας κατάστασης για να βρουν μόνιμες λύσεις</a:t>
            </a:r>
            <a:endParaRPr sz="1100" b="0" i="0" u="none" strike="noStrike" cap="none">
              <a:solidFill>
                <a:srgbClr val="000000"/>
              </a:solidFill>
              <a:latin typeface="Arial"/>
              <a:ea typeface="Arial"/>
              <a:cs typeface="Arial"/>
              <a:sym typeface="Arial"/>
            </a:endParaRPr>
          </a:p>
        </p:txBody>
      </p:sp>
      <p:grpSp>
        <p:nvGrpSpPr>
          <p:cNvPr id="563" name="Google Shape;563;p15"/>
          <p:cNvGrpSpPr/>
          <p:nvPr/>
        </p:nvGrpSpPr>
        <p:grpSpPr>
          <a:xfrm>
            <a:off x="6744620" y="2261058"/>
            <a:ext cx="3964460" cy="1151003"/>
            <a:chOff x="2022119" y="1555771"/>
            <a:chExt cx="3964460" cy="1151003"/>
          </a:xfrm>
        </p:grpSpPr>
        <p:sp>
          <p:nvSpPr>
            <p:cNvPr id="564" name="Google Shape;564;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65" name="Google Shape;565;p15"/>
            <p:cNvSpPr/>
            <p:nvPr/>
          </p:nvSpPr>
          <p:spPr>
            <a:xfrm>
              <a:off x="2022119" y="1555771"/>
              <a:ext cx="3964460" cy="1151003"/>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66" name="Google Shape;566;p15"/>
          <p:cNvSpPr txBox="1"/>
          <p:nvPr/>
        </p:nvSpPr>
        <p:spPr>
          <a:xfrm>
            <a:off x="6958128" y="2813070"/>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05</a:t>
            </a:r>
            <a:endParaRPr sz="1400" b="0" i="0" u="none" strike="noStrike" cap="none">
              <a:solidFill>
                <a:srgbClr val="678877"/>
              </a:solidFill>
              <a:latin typeface="Arial"/>
              <a:ea typeface="Arial"/>
              <a:cs typeface="Arial"/>
              <a:sym typeface="Arial"/>
            </a:endParaRPr>
          </a:p>
        </p:txBody>
      </p:sp>
      <p:sp>
        <p:nvSpPr>
          <p:cNvPr id="567" name="Google Shape;567;p15"/>
          <p:cNvSpPr txBox="1"/>
          <p:nvPr/>
        </p:nvSpPr>
        <p:spPr>
          <a:xfrm>
            <a:off x="8558522" y="2241956"/>
            <a:ext cx="2150558"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None/>
            </a:pPr>
            <a:r>
              <a:rPr lang="en-US" sz="2000" b="1" i="0" u="none" strike="noStrike" cap="none">
                <a:solidFill>
                  <a:srgbClr val="000000"/>
                </a:solidFill>
                <a:latin typeface="Arial"/>
                <a:ea typeface="Arial"/>
                <a:cs typeface="Arial"/>
                <a:sym typeface="Arial"/>
              </a:rPr>
              <a:t>Προσωπικότητα</a:t>
            </a:r>
            <a:endParaRPr sz="1200" b="0" i="0" u="none" strike="noStrike" cap="none">
              <a:solidFill>
                <a:srgbClr val="000000"/>
              </a:solidFill>
              <a:latin typeface="Arial"/>
              <a:ea typeface="Arial"/>
              <a:cs typeface="Arial"/>
              <a:sym typeface="Arial"/>
            </a:endParaRPr>
          </a:p>
        </p:txBody>
      </p:sp>
      <p:sp>
        <p:nvSpPr>
          <p:cNvPr id="568" name="Google Shape;568;p15"/>
          <p:cNvSpPr txBox="1"/>
          <p:nvPr/>
        </p:nvSpPr>
        <p:spPr>
          <a:xfrm>
            <a:off x="8568353" y="2548388"/>
            <a:ext cx="2150559" cy="900206"/>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000000"/>
                </a:solidFill>
                <a:latin typeface="Arial"/>
                <a:ea typeface="Arial"/>
                <a:cs typeface="Arial"/>
                <a:sym typeface="Arial"/>
              </a:rPr>
              <a:t>Επικεντρωθείτε στα δικά τους δυνατά σημεία και μάθετε δεξιότητες που ευθυγραμμίζονται με τους στόχους τους για να αξιοποιήσουν πλήρως τις δυνατότητές τους</a:t>
            </a:r>
            <a:endParaRPr sz="1050" b="0" i="0" u="none" strike="noStrike" cap="none">
              <a:solidFill>
                <a:srgbClr val="000000"/>
              </a:solidFill>
              <a:latin typeface="Arial"/>
              <a:ea typeface="Arial"/>
              <a:cs typeface="Arial"/>
              <a:sym typeface="Arial"/>
            </a:endParaRPr>
          </a:p>
        </p:txBody>
      </p:sp>
      <p:grpSp>
        <p:nvGrpSpPr>
          <p:cNvPr id="569" name="Google Shape;569;p15"/>
          <p:cNvGrpSpPr/>
          <p:nvPr/>
        </p:nvGrpSpPr>
        <p:grpSpPr>
          <a:xfrm>
            <a:off x="6744620" y="3717313"/>
            <a:ext cx="3964460" cy="1151003"/>
            <a:chOff x="2022119" y="1555771"/>
            <a:chExt cx="3964460" cy="1151003"/>
          </a:xfrm>
        </p:grpSpPr>
        <p:sp>
          <p:nvSpPr>
            <p:cNvPr id="570" name="Google Shape;570;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71" name="Google Shape;571;p15"/>
            <p:cNvSpPr/>
            <p:nvPr/>
          </p:nvSpPr>
          <p:spPr>
            <a:xfrm>
              <a:off x="2022119" y="1555771"/>
              <a:ext cx="3964460" cy="1151003"/>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72" name="Google Shape;572;p15"/>
          <p:cNvSpPr txBox="1"/>
          <p:nvPr/>
        </p:nvSpPr>
        <p:spPr>
          <a:xfrm>
            <a:off x="6958128" y="4269325"/>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06</a:t>
            </a:r>
            <a:endParaRPr sz="1400" b="0" i="0" u="none" strike="noStrike" cap="none">
              <a:solidFill>
                <a:srgbClr val="678877"/>
              </a:solidFill>
              <a:latin typeface="Arial"/>
              <a:ea typeface="Arial"/>
              <a:cs typeface="Arial"/>
              <a:sym typeface="Arial"/>
            </a:endParaRPr>
          </a:p>
        </p:txBody>
      </p:sp>
      <p:sp>
        <p:nvSpPr>
          <p:cNvPr id="573" name="Google Shape;573;p15"/>
          <p:cNvSpPr txBox="1"/>
          <p:nvPr/>
        </p:nvSpPr>
        <p:spPr>
          <a:xfrm>
            <a:off x="8558522" y="3698205"/>
            <a:ext cx="2150558"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None/>
            </a:pPr>
            <a:r>
              <a:rPr lang="en-US" sz="2000" b="1" i="0" u="none" strike="noStrike" cap="none">
                <a:solidFill>
                  <a:srgbClr val="000000"/>
                </a:solidFill>
                <a:latin typeface="Arial"/>
                <a:ea typeface="Arial"/>
                <a:cs typeface="Arial"/>
                <a:sym typeface="Arial"/>
              </a:rPr>
              <a:t>Βασικές αξίες</a:t>
            </a:r>
            <a:endParaRPr sz="1200" b="0" i="0" u="none" strike="noStrike" cap="none">
              <a:solidFill>
                <a:srgbClr val="000000"/>
              </a:solidFill>
              <a:latin typeface="Arial"/>
              <a:ea typeface="Arial"/>
              <a:cs typeface="Arial"/>
              <a:sym typeface="Arial"/>
            </a:endParaRPr>
          </a:p>
        </p:txBody>
      </p:sp>
      <p:sp>
        <p:nvSpPr>
          <p:cNvPr id="574" name="Google Shape;574;p15"/>
          <p:cNvSpPr txBox="1"/>
          <p:nvPr/>
        </p:nvSpPr>
        <p:spPr>
          <a:xfrm>
            <a:off x="8558521" y="4142289"/>
            <a:ext cx="2150557" cy="577042"/>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000000"/>
                </a:solidFill>
                <a:latin typeface="Arial"/>
                <a:ea typeface="Arial"/>
                <a:cs typeface="Arial"/>
                <a:sym typeface="Arial"/>
              </a:rPr>
              <a:t>Οι ενήλικες πρέπει να σέβονται και να κατανοούν τις κοινές αξίες που ενώνουν την κοινωνία τους</a:t>
            </a:r>
            <a:endParaRPr sz="1100" b="0" i="0" u="none" strike="noStrike" cap="none">
              <a:solidFill>
                <a:srgbClr val="000000"/>
              </a:solidFill>
              <a:latin typeface="Arial"/>
              <a:ea typeface="Arial"/>
              <a:cs typeface="Arial"/>
              <a:sym typeface="Arial"/>
            </a:endParaRPr>
          </a:p>
        </p:txBody>
      </p:sp>
      <p:grpSp>
        <p:nvGrpSpPr>
          <p:cNvPr id="575" name="Google Shape;575;p15"/>
          <p:cNvGrpSpPr/>
          <p:nvPr/>
        </p:nvGrpSpPr>
        <p:grpSpPr>
          <a:xfrm>
            <a:off x="6744620" y="5173568"/>
            <a:ext cx="3964460" cy="1157899"/>
            <a:chOff x="2022119" y="1555771"/>
            <a:chExt cx="3964460" cy="1157899"/>
          </a:xfrm>
        </p:grpSpPr>
        <p:sp>
          <p:nvSpPr>
            <p:cNvPr id="576" name="Google Shape;576;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77" name="Google Shape;577;p15"/>
            <p:cNvSpPr/>
            <p:nvPr/>
          </p:nvSpPr>
          <p:spPr>
            <a:xfrm>
              <a:off x="2022119" y="1555771"/>
              <a:ext cx="3964460" cy="1157899"/>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78" name="Google Shape;578;p15"/>
          <p:cNvSpPr txBox="1"/>
          <p:nvPr/>
        </p:nvSpPr>
        <p:spPr>
          <a:xfrm>
            <a:off x="6958128" y="5725580"/>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07</a:t>
            </a:r>
            <a:endParaRPr sz="1400" b="0" i="0" u="none" strike="noStrike" cap="none">
              <a:solidFill>
                <a:srgbClr val="678877"/>
              </a:solidFill>
              <a:latin typeface="Arial"/>
              <a:ea typeface="Arial"/>
              <a:cs typeface="Arial"/>
              <a:sym typeface="Arial"/>
            </a:endParaRPr>
          </a:p>
        </p:txBody>
      </p:sp>
      <p:sp>
        <p:nvSpPr>
          <p:cNvPr id="579" name="Google Shape;579;p15"/>
          <p:cNvSpPr txBox="1"/>
          <p:nvPr/>
        </p:nvSpPr>
        <p:spPr>
          <a:xfrm>
            <a:off x="8558523" y="5154467"/>
            <a:ext cx="2150558"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None/>
            </a:pPr>
            <a:r>
              <a:rPr lang="en-US" sz="2000" b="1" i="0" u="none" strike="noStrike" cap="none">
                <a:solidFill>
                  <a:srgbClr val="000000"/>
                </a:solidFill>
                <a:latin typeface="Arial"/>
                <a:ea typeface="Arial"/>
                <a:cs typeface="Arial"/>
                <a:sym typeface="Arial"/>
              </a:rPr>
              <a:t>Κοινωνική τάξη</a:t>
            </a:r>
            <a:endParaRPr sz="1200" b="0" i="0" u="none" strike="noStrike" cap="none">
              <a:solidFill>
                <a:srgbClr val="000000"/>
              </a:solidFill>
              <a:latin typeface="Arial"/>
              <a:ea typeface="Arial"/>
              <a:cs typeface="Arial"/>
              <a:sym typeface="Arial"/>
            </a:endParaRPr>
          </a:p>
        </p:txBody>
      </p:sp>
      <p:sp>
        <p:nvSpPr>
          <p:cNvPr id="580" name="Google Shape;580;p15"/>
          <p:cNvSpPr txBox="1"/>
          <p:nvPr/>
        </p:nvSpPr>
        <p:spPr>
          <a:xfrm>
            <a:off x="8558522" y="5515568"/>
            <a:ext cx="2150558" cy="738623"/>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None/>
            </a:pPr>
            <a:r>
              <a:rPr lang="en-US" sz="1050" b="0" i="0" u="none" strike="noStrike" cap="none">
                <a:solidFill>
                  <a:srgbClr val="000000"/>
                </a:solidFill>
                <a:latin typeface="Arial"/>
                <a:ea typeface="Arial"/>
                <a:cs typeface="Arial"/>
                <a:sym typeface="Arial"/>
              </a:rPr>
              <a:t>Οι ενήλικες πρέπει να συνεισφέρουν στην κοινωνία κατανοώντας τους κανόνες της και επιδεικνύοντας ευφυΐα για θετική αλλαγή</a:t>
            </a:r>
            <a:endParaRPr sz="1100" b="0" i="0" u="none" strike="noStrike" cap="none">
              <a:solidFill>
                <a:srgbClr val="000000"/>
              </a:solidFill>
              <a:latin typeface="Arial"/>
              <a:ea typeface="Arial"/>
              <a:cs typeface="Arial"/>
              <a:sym typeface="Arial"/>
            </a:endParaRPr>
          </a:p>
        </p:txBody>
      </p:sp>
      <p:sp>
        <p:nvSpPr>
          <p:cNvPr id="581" name="Google Shape;581;p1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12</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1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13</a:t>
            </a:fld>
            <a:endParaRPr/>
          </a:p>
        </p:txBody>
      </p:sp>
      <p:sp>
        <p:nvSpPr>
          <p:cNvPr id="588" name="Google Shape;588;p16"/>
          <p:cNvSpPr txBox="1"/>
          <p:nvPr/>
        </p:nvSpPr>
        <p:spPr>
          <a:xfrm>
            <a:off x="959480" y="570559"/>
            <a:ext cx="7483148" cy="683565"/>
          </a:xfrm>
          <a:prstGeom prst="rect">
            <a:avLst/>
          </a:prstGeom>
          <a:noFill/>
          <a:ln>
            <a:noFill/>
          </a:ln>
        </p:spPr>
        <p:txBody>
          <a:bodyPr spcFirstLastPara="1" wrap="square" lIns="91425" tIns="45700" rIns="91425" bIns="45700" anchor="b" anchorCtr="0">
            <a:normAutofit fontScale="92500"/>
          </a:bodyPr>
          <a:lstStyle/>
          <a:p>
            <a:pPr marL="0" marR="0" lvl="0" indent="0" algn="l" rtl="0">
              <a:lnSpc>
                <a:spcPct val="100000"/>
              </a:lnSpc>
              <a:spcBef>
                <a:spcPts val="0"/>
              </a:spcBef>
              <a:spcAft>
                <a:spcPts val="0"/>
              </a:spcAft>
              <a:buClr>
                <a:schemeClr val="dk2"/>
              </a:buClr>
              <a:buSzPts val="1120"/>
              <a:buFont typeface="Arial"/>
              <a:buNone/>
            </a:pPr>
            <a:r>
              <a:rPr lang="en-US" sz="2800" b="1" i="0" u="none" strike="noStrike" cap="none">
                <a:solidFill>
                  <a:schemeClr val="dk2"/>
                </a:solidFill>
                <a:latin typeface="Arial"/>
                <a:ea typeface="Arial"/>
                <a:cs typeface="Arial"/>
                <a:sym typeface="Arial"/>
              </a:rPr>
              <a:t>Διαφοροποίηση στην εκπαίδευση ενηλίκων</a:t>
            </a:r>
            <a:endParaRPr sz="2800" b="1" i="0" u="none" strike="noStrike" cap="none">
              <a:solidFill>
                <a:schemeClr val="dk2"/>
              </a:solidFill>
              <a:latin typeface="Arial"/>
              <a:ea typeface="Arial"/>
              <a:cs typeface="Arial"/>
              <a:sym typeface="Arial"/>
            </a:endParaRPr>
          </a:p>
        </p:txBody>
      </p:sp>
      <p:sp>
        <p:nvSpPr>
          <p:cNvPr id="589" name="Google Shape;589;p16"/>
          <p:cNvSpPr txBox="1"/>
          <p:nvPr/>
        </p:nvSpPr>
        <p:spPr>
          <a:xfrm>
            <a:off x="959479" y="1254124"/>
            <a:ext cx="10244667" cy="153888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Η ΥΣ μπορεί να προσαρμοστεί για να υποστηρίξει ενήλικες εκπαιδευόμενους με διαφορετικό υπόβαθρο, διαφορετικά επίπεδα ψηφιακού γραμματισμού και διαφορετικά στυλ μάθησης. Δεν έχουν όλοι οι μαθητές το ίδιο επίπεδο άνεσης με την τεχνολογία και οι στρατηγικές ΥΣ θα πρέπει να είναι προσβάσιμες σε όλους, ανεξάρτητα από την εμπειρία τους με ψηφιακά εργαλεία. Με τη διαφοροποίηση της διδασκαλίας, μπορείτε να διασφαλίσετε ότι οι μαθητές ασχολούνται με τις έννοιες ΥΣ με τρόπους που ευθυγραμμίζονται με τις ικανότητές τους. Αυτή η ευελιξία προωθεί ένα μαθησιακό περιβάλλον χωρίς αποκλεισμούς, όπου όλοι οι ενήλικες, συμπεριλαμβανομένων εκείνων με περιορισμένο ψηφιακό γραμματισμό, μπορούν να αναπτύξουν βασικές δεξιότητες επίλυσης προβλημάτων και κριτικής σκέψης.</a:t>
            </a:r>
            <a:endParaRPr/>
          </a:p>
          <a:p>
            <a:pPr marL="0" marR="0" lvl="0" indent="0" algn="just" rtl="0">
              <a:lnSpc>
                <a:spcPct val="100000"/>
              </a:lnSpc>
              <a:spcBef>
                <a:spcPts val="1200"/>
              </a:spcBef>
              <a:spcAft>
                <a:spcPts val="0"/>
              </a:spcAft>
              <a:buNone/>
            </a:pPr>
            <a:r>
              <a:rPr lang="en-US" sz="1200" b="0" i="0" u="none" strike="noStrike" cap="none">
                <a:solidFill>
                  <a:srgbClr val="000000"/>
                </a:solidFill>
                <a:latin typeface="Arial"/>
                <a:ea typeface="Arial"/>
                <a:cs typeface="Arial"/>
                <a:sym typeface="Arial"/>
              </a:rPr>
              <a:t>Βασικές στρατηγικές διαφοροποίησης:</a:t>
            </a:r>
            <a:endParaRPr sz="1200" b="0" i="0" u="none" strike="noStrike" cap="none">
              <a:solidFill>
                <a:srgbClr val="000000"/>
              </a:solidFill>
              <a:latin typeface="Arial"/>
              <a:ea typeface="Arial"/>
              <a:cs typeface="Arial"/>
              <a:sym typeface="Arial"/>
            </a:endParaRPr>
          </a:p>
        </p:txBody>
      </p:sp>
      <p:sp>
        <p:nvSpPr>
          <p:cNvPr id="590" name="Google Shape;590;p16"/>
          <p:cNvSpPr/>
          <p:nvPr/>
        </p:nvSpPr>
        <p:spPr>
          <a:xfrm>
            <a:off x="1408978" y="5136775"/>
            <a:ext cx="9374044" cy="910232"/>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91" name="Google Shape;591;p16"/>
          <p:cNvSpPr txBox="1"/>
          <p:nvPr/>
        </p:nvSpPr>
        <p:spPr>
          <a:xfrm>
            <a:off x="2370653" y="5176392"/>
            <a:ext cx="7450694"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Η ΥΣ είναι μια μεθοδολογία που προωθεί την ένταξη, επιτρέποντας στους εκπαιδευτικούς να προσαρμόζουν τις στρατηγικές μάθησης σε διαφορετικές ικανότητες, υπόβαθρα και επίπεδα εμπειρίας. Προσαρμόζοντας τη διδασκαλία στις ατομικές ανάγκες, η ΥΣ καθιστά τη μάθηση προσβάσιμη για όλους, συμπεριλαμβανομένων εκείνων με χαμηλό ψηφιακό γραμματισμό ή διαφορετικά στυλ μάθησης.</a:t>
            </a:r>
            <a:endParaRPr sz="1200" b="0" i="0" u="none" strike="noStrike" cap="none">
              <a:solidFill>
                <a:srgbClr val="000000"/>
              </a:solidFill>
              <a:latin typeface="Arial"/>
              <a:ea typeface="Arial"/>
              <a:cs typeface="Arial"/>
              <a:sym typeface="Arial"/>
            </a:endParaRPr>
          </a:p>
        </p:txBody>
      </p:sp>
      <p:pic>
        <p:nvPicPr>
          <p:cNvPr id="592" name="Google Shape;592;p16" descr="Icono&#10;&#10;Descripción generada automáticamente"/>
          <p:cNvPicPr preferRelativeResize="0"/>
          <p:nvPr/>
        </p:nvPicPr>
        <p:blipFill rotWithShape="1">
          <a:blip r:embed="rId4">
            <a:alphaModFix/>
          </a:blip>
          <a:srcRect/>
          <a:stretch/>
        </p:blipFill>
        <p:spPr>
          <a:xfrm>
            <a:off x="735085" y="4885670"/>
            <a:ext cx="1121719" cy="1121719"/>
          </a:xfrm>
          <a:prstGeom prst="rect">
            <a:avLst/>
          </a:prstGeom>
          <a:noFill/>
          <a:ln>
            <a:noFill/>
          </a:ln>
        </p:spPr>
      </p:pic>
      <p:sp>
        <p:nvSpPr>
          <p:cNvPr id="593" name="Google Shape;593;p16"/>
          <p:cNvSpPr/>
          <p:nvPr/>
        </p:nvSpPr>
        <p:spPr>
          <a:xfrm>
            <a:off x="1856804" y="2880983"/>
            <a:ext cx="1977003" cy="1977003"/>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594" name="Google Shape;594;p16"/>
          <p:cNvSpPr/>
          <p:nvPr/>
        </p:nvSpPr>
        <p:spPr>
          <a:xfrm>
            <a:off x="4165906" y="2884272"/>
            <a:ext cx="1977003" cy="1977003"/>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595" name="Google Shape;595;p16"/>
          <p:cNvSpPr/>
          <p:nvPr/>
        </p:nvSpPr>
        <p:spPr>
          <a:xfrm>
            <a:off x="6306814" y="2884272"/>
            <a:ext cx="1977003" cy="1977003"/>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596" name="Google Shape;596;p16"/>
          <p:cNvSpPr/>
          <p:nvPr/>
        </p:nvSpPr>
        <p:spPr>
          <a:xfrm>
            <a:off x="8615916" y="2884272"/>
            <a:ext cx="1977003" cy="1977003"/>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597" name="Google Shape;597;p16"/>
          <p:cNvSpPr txBox="1"/>
          <p:nvPr/>
        </p:nvSpPr>
        <p:spPr>
          <a:xfrm>
            <a:off x="1889814" y="3085357"/>
            <a:ext cx="183568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1" i="0" u="none" strike="noStrike" cap="none">
                <a:solidFill>
                  <a:schemeClr val="lt1"/>
                </a:solidFill>
                <a:latin typeface="Arial"/>
                <a:ea typeface="Arial"/>
                <a:cs typeface="Arial"/>
                <a:sym typeface="Arial"/>
              </a:rPr>
              <a:t>Αξιολογήστε τις ατομικές ανάγκες</a:t>
            </a:r>
            <a:endParaRPr sz="1200" b="0" i="0" u="none" strike="noStrike" cap="none">
              <a:solidFill>
                <a:schemeClr val="lt1"/>
              </a:solidFill>
              <a:latin typeface="Arial"/>
              <a:ea typeface="Arial"/>
              <a:cs typeface="Arial"/>
              <a:sym typeface="Arial"/>
            </a:endParaRPr>
          </a:p>
        </p:txBody>
      </p:sp>
      <p:sp>
        <p:nvSpPr>
          <p:cNvPr id="598" name="Google Shape;598;p16"/>
          <p:cNvSpPr txBox="1"/>
          <p:nvPr/>
        </p:nvSpPr>
        <p:spPr>
          <a:xfrm>
            <a:off x="6312951" y="3085357"/>
            <a:ext cx="188214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1" i="0" u="none" strike="noStrike" cap="none">
                <a:solidFill>
                  <a:schemeClr val="lt1"/>
                </a:solidFill>
                <a:latin typeface="Arial"/>
                <a:ea typeface="Arial"/>
                <a:cs typeface="Arial"/>
                <a:sym typeface="Arial"/>
              </a:rPr>
              <a:t>Παρέχετε ευέλικτες επιλογές</a:t>
            </a:r>
            <a:endParaRPr sz="1200" b="0" i="0" u="none" strike="noStrike" cap="none">
              <a:solidFill>
                <a:schemeClr val="lt1"/>
              </a:solidFill>
              <a:latin typeface="Arial"/>
              <a:ea typeface="Arial"/>
              <a:cs typeface="Arial"/>
              <a:sym typeface="Arial"/>
            </a:endParaRPr>
          </a:p>
        </p:txBody>
      </p:sp>
      <p:sp>
        <p:nvSpPr>
          <p:cNvPr id="599" name="Google Shape;599;p16"/>
          <p:cNvSpPr txBox="1"/>
          <p:nvPr/>
        </p:nvSpPr>
        <p:spPr>
          <a:xfrm>
            <a:off x="4165906" y="2993024"/>
            <a:ext cx="1848332"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1" i="0" u="none" strike="noStrike" cap="none">
                <a:solidFill>
                  <a:schemeClr val="lt1"/>
                </a:solidFill>
                <a:latin typeface="Arial"/>
                <a:ea typeface="Arial"/>
                <a:cs typeface="Arial"/>
                <a:sym typeface="Arial"/>
              </a:rPr>
              <a:t>Χρησιμοποιήστε πολλαπλές μεθόδους διδασκαλίας</a:t>
            </a:r>
            <a:endParaRPr sz="1200" b="0" i="0" u="none" strike="noStrike" cap="none">
              <a:solidFill>
                <a:schemeClr val="lt1"/>
              </a:solidFill>
              <a:latin typeface="Arial"/>
              <a:ea typeface="Arial"/>
              <a:cs typeface="Arial"/>
              <a:sym typeface="Arial"/>
            </a:endParaRPr>
          </a:p>
        </p:txBody>
      </p:sp>
      <p:sp>
        <p:nvSpPr>
          <p:cNvPr id="600" name="Google Shape;600;p16"/>
          <p:cNvSpPr txBox="1"/>
          <p:nvPr/>
        </p:nvSpPr>
        <p:spPr>
          <a:xfrm>
            <a:off x="8615916" y="3177690"/>
            <a:ext cx="1874768"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1" i="0" u="none" strike="noStrike" cap="none">
                <a:solidFill>
                  <a:schemeClr val="lt1"/>
                </a:solidFill>
                <a:latin typeface="Arial"/>
                <a:ea typeface="Arial"/>
                <a:cs typeface="Arial"/>
                <a:sym typeface="Arial"/>
              </a:rPr>
              <a:t>Προσαρμογή ρυθμού</a:t>
            </a:r>
            <a:endParaRPr sz="1200" b="0" i="0" u="none" strike="noStrike" cap="none">
              <a:solidFill>
                <a:schemeClr val="lt1"/>
              </a:solidFill>
              <a:latin typeface="Arial"/>
              <a:ea typeface="Arial"/>
              <a:cs typeface="Arial"/>
              <a:sym typeface="Arial"/>
            </a:endParaRPr>
          </a:p>
        </p:txBody>
      </p:sp>
      <p:sp>
        <p:nvSpPr>
          <p:cNvPr id="601" name="Google Shape;601;p16"/>
          <p:cNvSpPr txBox="1"/>
          <p:nvPr/>
        </p:nvSpPr>
        <p:spPr>
          <a:xfrm>
            <a:off x="1889814" y="3653939"/>
            <a:ext cx="1820588"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0" i="0" u="none" strike="noStrike" cap="none">
                <a:solidFill>
                  <a:schemeClr val="dk1"/>
                </a:solidFill>
                <a:latin typeface="Arial"/>
                <a:ea typeface="Arial"/>
                <a:cs typeface="Arial"/>
                <a:sym typeface="Arial"/>
              </a:rPr>
              <a:t>Κατανοήστε τις γνώσεις, τους στόχους και τις προκλήσεις τους για να προσαρμόσετε αποτελεσματικά τις οδηγίες.</a:t>
            </a:r>
            <a:endParaRPr sz="1200" b="0" i="0" u="none" strike="noStrike" cap="none">
              <a:solidFill>
                <a:schemeClr val="dk1"/>
              </a:solidFill>
              <a:latin typeface="Arial"/>
              <a:ea typeface="Arial"/>
              <a:cs typeface="Arial"/>
              <a:sym typeface="Arial"/>
            </a:endParaRPr>
          </a:p>
        </p:txBody>
      </p:sp>
      <p:sp>
        <p:nvSpPr>
          <p:cNvPr id="602" name="Google Shape;602;p16"/>
          <p:cNvSpPr txBox="1"/>
          <p:nvPr/>
        </p:nvSpPr>
        <p:spPr>
          <a:xfrm>
            <a:off x="6274421" y="3715064"/>
            <a:ext cx="1882143"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0" i="0" u="none" strike="noStrike" cap="none">
                <a:solidFill>
                  <a:schemeClr val="dk1"/>
                </a:solidFill>
                <a:latin typeface="Arial"/>
                <a:ea typeface="Arial"/>
                <a:cs typeface="Arial"/>
                <a:sym typeface="Arial"/>
              </a:rPr>
              <a:t>Επιτρέψτε τους να επιλέξουν θέματα έργου ή να επιδείξουν κατανόηση με διάφορους τρόπους.</a:t>
            </a:r>
            <a:endParaRPr sz="1200" b="0" i="0" u="none" strike="noStrike" cap="none">
              <a:solidFill>
                <a:schemeClr val="dk1"/>
              </a:solidFill>
              <a:latin typeface="Arial"/>
              <a:ea typeface="Arial"/>
              <a:cs typeface="Arial"/>
              <a:sym typeface="Arial"/>
            </a:endParaRPr>
          </a:p>
        </p:txBody>
      </p:sp>
      <p:sp>
        <p:nvSpPr>
          <p:cNvPr id="603" name="Google Shape;603;p16"/>
          <p:cNvSpPr txBox="1"/>
          <p:nvPr/>
        </p:nvSpPr>
        <p:spPr>
          <a:xfrm>
            <a:off x="4171677" y="3663771"/>
            <a:ext cx="1853598"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0" i="0" u="none" strike="noStrike" cap="none">
                <a:solidFill>
                  <a:schemeClr val="dk1"/>
                </a:solidFill>
                <a:latin typeface="Arial"/>
                <a:ea typeface="Arial"/>
                <a:cs typeface="Arial"/>
                <a:sym typeface="Arial"/>
              </a:rPr>
              <a:t>Κατανοήστε τις γνώσεις, τους στόχους και τις προκλήσεις τους για να προσαρμόσετε αποτελεσματικά τις οδηγίες.</a:t>
            </a:r>
            <a:endParaRPr sz="1200" b="0" i="0" u="none" strike="noStrike" cap="none">
              <a:solidFill>
                <a:schemeClr val="dk1"/>
              </a:solidFill>
              <a:latin typeface="Arial"/>
              <a:ea typeface="Arial"/>
              <a:cs typeface="Arial"/>
              <a:sym typeface="Arial"/>
            </a:endParaRPr>
          </a:p>
        </p:txBody>
      </p:sp>
      <p:sp>
        <p:nvSpPr>
          <p:cNvPr id="604" name="Google Shape;604;p16"/>
          <p:cNvSpPr txBox="1"/>
          <p:nvPr/>
        </p:nvSpPr>
        <p:spPr>
          <a:xfrm>
            <a:off x="8633780" y="3555614"/>
            <a:ext cx="1874767"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0" i="0" u="none" strike="noStrike" cap="none">
                <a:solidFill>
                  <a:schemeClr val="dk1"/>
                </a:solidFill>
                <a:latin typeface="Arial"/>
                <a:ea typeface="Arial"/>
                <a:cs typeface="Arial"/>
                <a:sym typeface="Arial"/>
              </a:rPr>
              <a:t>Προσφέρετε ευελιξία στο ρυθμό μάθησης, δίνοντας στους μαθητές την ευκαιρία να προχωρήσουν με τη δική τους ταχύτητα.</a:t>
            </a:r>
            <a:endParaRPr sz="1200" b="0" i="0" u="none" strike="noStrike" cap="none">
              <a:solidFill>
                <a:schemeClr val="dk1"/>
              </a:solidFill>
              <a:latin typeface="Arial"/>
              <a:ea typeface="Arial"/>
              <a:cs typeface="Arial"/>
              <a:sym typeface="Arial"/>
            </a:endParaRPr>
          </a:p>
        </p:txBody>
      </p:sp>
      <p:sp>
        <p:nvSpPr>
          <p:cNvPr id="605" name="Google Shape;605;p16"/>
          <p:cNvSpPr/>
          <p:nvPr/>
        </p:nvSpPr>
        <p:spPr>
          <a:xfrm>
            <a:off x="1748495" y="2976767"/>
            <a:ext cx="1977003" cy="1977003"/>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06" name="Google Shape;606;p16"/>
          <p:cNvSpPr/>
          <p:nvPr/>
        </p:nvSpPr>
        <p:spPr>
          <a:xfrm>
            <a:off x="4048272" y="2976767"/>
            <a:ext cx="1977003" cy="1977003"/>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07" name="Google Shape;607;p16"/>
          <p:cNvSpPr/>
          <p:nvPr/>
        </p:nvSpPr>
        <p:spPr>
          <a:xfrm>
            <a:off x="6218091" y="2976767"/>
            <a:ext cx="1977003" cy="1977003"/>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08" name="Google Shape;608;p16"/>
          <p:cNvSpPr/>
          <p:nvPr/>
        </p:nvSpPr>
        <p:spPr>
          <a:xfrm>
            <a:off x="8532964" y="2980056"/>
            <a:ext cx="1977003" cy="1977003"/>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609" name="Google Shape;609;p16" descr="Icono&#10;&#10;Descripción generada automáticamente"/>
          <p:cNvPicPr preferRelativeResize="0"/>
          <p:nvPr/>
        </p:nvPicPr>
        <p:blipFill rotWithShape="1">
          <a:blip r:embed="rId5">
            <a:alphaModFix/>
          </a:blip>
          <a:srcRect/>
          <a:stretch/>
        </p:blipFill>
        <p:spPr>
          <a:xfrm>
            <a:off x="10302185" y="4908639"/>
            <a:ext cx="901962" cy="901962"/>
          </a:xfrm>
          <a:prstGeom prst="rect">
            <a:avLst/>
          </a:prstGeom>
          <a:noFill/>
          <a:ln>
            <a:noFill/>
          </a:ln>
        </p:spPr>
      </p:pic>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856"/>
        <p:cNvGrpSpPr/>
        <p:nvPr/>
      </p:nvGrpSpPr>
      <p:grpSpPr>
        <a:xfrm>
          <a:off x="0" y="0"/>
          <a:ext cx="0" cy="0"/>
          <a:chOff x="0" y="0"/>
          <a:chExt cx="0" cy="0"/>
        </a:xfrm>
      </p:grpSpPr>
      <p:pic>
        <p:nvPicPr>
          <p:cNvPr id="857" name="Google Shape;857;p69"/>
          <p:cNvPicPr preferRelativeResize="0"/>
          <p:nvPr/>
        </p:nvPicPr>
        <p:blipFill rotWithShape="1">
          <a:blip r:embed="rId4">
            <a:alphaModFix/>
          </a:blip>
          <a:srcRect/>
          <a:stretch/>
        </p:blipFill>
        <p:spPr>
          <a:xfrm>
            <a:off x="0" y="2004550"/>
            <a:ext cx="12192000" cy="4853449"/>
          </a:xfrm>
          <a:prstGeom prst="rect">
            <a:avLst/>
          </a:prstGeom>
          <a:noFill/>
          <a:ln>
            <a:noFill/>
          </a:ln>
        </p:spPr>
      </p:pic>
      <p:sp>
        <p:nvSpPr>
          <p:cNvPr id="858" name="Google Shape;858;p69"/>
          <p:cNvSpPr/>
          <p:nvPr/>
        </p:nvSpPr>
        <p:spPr>
          <a:xfrm>
            <a:off x="0" y="2004550"/>
            <a:ext cx="12192000" cy="4853449"/>
          </a:xfrm>
          <a:prstGeom prst="rect">
            <a:avLst/>
          </a:prstGeom>
          <a:solidFill>
            <a:srgbClr val="7F7F7F">
              <a:alpha val="72549"/>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859" name="Google Shape;859;p69"/>
          <p:cNvSpPr txBox="1">
            <a:spLocks noGrp="1"/>
          </p:cNvSpPr>
          <p:nvPr>
            <p:ph type="body" idx="1"/>
          </p:nvPr>
        </p:nvSpPr>
        <p:spPr>
          <a:xfrm>
            <a:off x="533275" y="640825"/>
            <a:ext cx="9237900" cy="1055700"/>
          </a:xfrm>
          <a:prstGeom prst="rect">
            <a:avLst/>
          </a:prstGeom>
          <a:noFill/>
          <a:ln>
            <a:noFill/>
          </a:ln>
        </p:spPr>
        <p:txBody>
          <a:bodyPr spcFirstLastPara="1" wrap="square" lIns="91425" tIns="45700" rIns="91425" bIns="45700" anchor="b" anchorCtr="0">
            <a:noAutofit/>
          </a:bodyPr>
          <a:lstStyle/>
          <a:p>
            <a:pPr marL="0" lvl="0" indent="0" algn="l" rtl="0">
              <a:lnSpc>
                <a:spcPct val="80000"/>
              </a:lnSpc>
              <a:spcBef>
                <a:spcPts val="0"/>
              </a:spcBef>
              <a:spcAft>
                <a:spcPts val="0"/>
              </a:spcAft>
              <a:buClr>
                <a:schemeClr val="accent3"/>
              </a:buClr>
              <a:buSzPts val="1680"/>
              <a:buNone/>
            </a:pPr>
            <a:r>
              <a:rPr lang="el-GR" sz="2800">
                <a:solidFill>
                  <a:srgbClr val="678877"/>
                </a:solidFill>
                <a:latin typeface="Arial"/>
                <a:ea typeface="Arial"/>
                <a:cs typeface="Arial"/>
                <a:sym typeface="Arial"/>
              </a:rPr>
              <a:t>Παρακολουθείτε; </a:t>
            </a:r>
            <a:r>
              <a:rPr lang="el-GR" sz="2800" b="0">
                <a:latin typeface="Arial"/>
                <a:ea typeface="Arial"/>
                <a:cs typeface="Arial"/>
                <a:sym typeface="Arial"/>
              </a:rPr>
              <a:t>Δοκιμάστε αυτήν τη γρήγορη ερώτηση για να ενισχύσετε όσα έχετε μάθει</a:t>
            </a:r>
            <a:endParaRPr sz="3000" b="0"/>
          </a:p>
        </p:txBody>
      </p:sp>
      <p:sp>
        <p:nvSpPr>
          <p:cNvPr id="860" name="Google Shape;860;p69"/>
          <p:cNvSpPr txBox="1"/>
          <p:nvPr/>
        </p:nvSpPr>
        <p:spPr>
          <a:xfrm>
            <a:off x="430312" y="2239630"/>
            <a:ext cx="11331376" cy="396258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1200"/>
              </a:spcAft>
              <a:buClr>
                <a:srgbClr val="000000"/>
              </a:buClr>
              <a:buSzPts val="3000"/>
              <a:buFont typeface="Arial"/>
              <a:buNone/>
              <a:tabLst/>
              <a:defRPr/>
            </a:pPr>
            <a:r>
              <a:rPr kumimoji="0" lang="el-GR" sz="2800" b="1" i="0" u="none" strike="noStrike" kern="0" cap="none" spc="0" normalizeH="0" baseline="0" noProof="0" dirty="0">
                <a:ln>
                  <a:noFill/>
                </a:ln>
                <a:solidFill>
                  <a:srgbClr val="FFFFFF"/>
                </a:solidFill>
                <a:effectLst/>
                <a:uLnTx/>
                <a:uFillTx/>
                <a:latin typeface="Arial"/>
                <a:ea typeface="Arial"/>
                <a:cs typeface="Arial"/>
                <a:sym typeface="Arial"/>
              </a:rPr>
              <a:t>Ποια από τις παρακάτω ΔΕΝ αποτελεί συνιστώμενη προσέγγιση για τους εκπαιδευτές κατά την προσαρμογή των μεθόδων διδασκαλίας τους για ενήλικες μαθητές μεγαλύτερης ηλικίας; </a:t>
            </a:r>
            <a:endParaRPr kumimoji="0" sz="2800" b="1"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500"/>
              <a:buFont typeface="Arial"/>
              <a:buNone/>
              <a:tabLst/>
              <a:defRPr/>
            </a:pPr>
            <a:r>
              <a:rPr kumimoji="0" lang="el-GR" sz="2500" b="0" i="0" u="none" strike="noStrike" kern="0" cap="none" spc="0" normalizeH="0" baseline="0" noProof="0" dirty="0">
                <a:ln>
                  <a:noFill/>
                </a:ln>
                <a:solidFill>
                  <a:srgbClr val="FFFFFF"/>
                </a:solidFill>
                <a:effectLst/>
                <a:uLnTx/>
                <a:uFillTx/>
                <a:latin typeface="Arial"/>
                <a:ea typeface="Arial"/>
                <a:cs typeface="Arial"/>
                <a:sym typeface="Arial"/>
              </a:rPr>
              <a:t>Α) Προσαρμογή του ρυθμού και επίδειξη υπομονής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50000"/>
              </a:lnSpc>
              <a:spcBef>
                <a:spcPts val="800"/>
              </a:spcBef>
              <a:spcAft>
                <a:spcPts val="0"/>
              </a:spcAft>
              <a:buClr>
                <a:srgbClr val="000000"/>
              </a:buClr>
              <a:buSzTx/>
              <a:buFont typeface="Arial"/>
              <a:buNone/>
              <a:tabLst/>
              <a:defRPr/>
            </a:pPr>
            <a:r>
              <a:rPr kumimoji="0" lang="el-GR" sz="2500" b="0" i="0" u="none" strike="noStrike" kern="0" cap="none" spc="0" normalizeH="0" baseline="0" noProof="0" dirty="0">
                <a:ln>
                  <a:noFill/>
                </a:ln>
                <a:solidFill>
                  <a:srgbClr val="FFFFFF"/>
                </a:solidFill>
                <a:effectLst/>
                <a:uLnTx/>
                <a:uFillTx/>
                <a:latin typeface="Arial"/>
                <a:ea typeface="Arial"/>
                <a:cs typeface="Arial"/>
                <a:sym typeface="Arial"/>
              </a:rPr>
              <a:t>Β) Χρήση πολυτροπικών στρατηγικών μάθησης</a:t>
            </a:r>
            <a:endParaRPr kumimoji="0" sz="25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914400" rtl="0" eaLnBrk="1" fontAlgn="auto" latinLnBrk="0" hangingPunct="1">
              <a:lnSpc>
                <a:spcPct val="150000"/>
              </a:lnSpc>
              <a:spcBef>
                <a:spcPts val="800"/>
              </a:spcBef>
              <a:spcAft>
                <a:spcPts val="0"/>
              </a:spcAft>
              <a:buClr>
                <a:srgbClr val="000000"/>
              </a:buClr>
              <a:buSzPts val="2500"/>
              <a:buFont typeface="Arial"/>
              <a:buNone/>
              <a:tabLst/>
              <a:defRPr/>
            </a:pPr>
            <a:r>
              <a:rPr kumimoji="0" lang="el-GR" sz="2500" b="0" i="0" u="none" strike="noStrike" kern="0" cap="none" spc="0" normalizeH="0" baseline="0" noProof="0" dirty="0">
                <a:ln>
                  <a:noFill/>
                </a:ln>
                <a:solidFill>
                  <a:srgbClr val="FFFFFF"/>
                </a:solidFill>
                <a:effectLst/>
                <a:uLnTx/>
                <a:uFillTx/>
                <a:latin typeface="Arial"/>
                <a:ea typeface="Arial"/>
                <a:cs typeface="Arial"/>
                <a:sym typeface="Arial"/>
              </a:rPr>
              <a:t>Γ) Αγνόηση φόβων και άγχους που σχετίζονται με τη μάθηση</a:t>
            </a:r>
            <a:endParaRPr kumimoji="0" sz="25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914400" rtl="0" eaLnBrk="1" fontAlgn="auto" latinLnBrk="0" hangingPunct="1">
              <a:lnSpc>
                <a:spcPct val="150000"/>
              </a:lnSpc>
              <a:spcBef>
                <a:spcPts val="800"/>
              </a:spcBef>
              <a:spcAft>
                <a:spcPts val="0"/>
              </a:spcAft>
              <a:buClr>
                <a:srgbClr val="000000"/>
              </a:buClr>
              <a:buSzPts val="2500"/>
              <a:buFont typeface="Arial"/>
              <a:buNone/>
              <a:tabLst/>
              <a:defRPr/>
            </a:pPr>
            <a:r>
              <a:rPr kumimoji="0" lang="el-GR" sz="2500" b="0" i="0" u="none" strike="noStrike" kern="0" cap="none" spc="0" normalizeH="0" baseline="0" noProof="0" dirty="0">
                <a:ln>
                  <a:noFill/>
                </a:ln>
                <a:solidFill>
                  <a:srgbClr val="FFFFFF"/>
                </a:solidFill>
                <a:effectLst/>
                <a:uLnTx/>
                <a:uFillTx/>
                <a:latin typeface="Arial"/>
                <a:ea typeface="Arial"/>
                <a:cs typeface="Arial"/>
                <a:sym typeface="Arial"/>
              </a:rPr>
              <a:t>Δ) Εξασφάλιση προσβασιμότητας και συμπερίληψης</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861" name="Google Shape;861;p69" descr="Un dibujo de un perro&#10;&#10;Descripción generada automáticamente con confianza media"/>
          <p:cNvPicPr preferRelativeResize="0"/>
          <p:nvPr/>
        </p:nvPicPr>
        <p:blipFill rotWithShape="1">
          <a:blip r:embed="rId5">
            <a:alphaModFix/>
          </a:blip>
          <a:srcRect/>
          <a:stretch/>
        </p:blipFill>
        <p:spPr>
          <a:xfrm>
            <a:off x="10041536" y="207562"/>
            <a:ext cx="1658817" cy="1658817"/>
          </a:xfrm>
          <a:prstGeom prst="rect">
            <a:avLst/>
          </a:prstGeom>
          <a:noFill/>
          <a:ln>
            <a:noFill/>
          </a:ln>
        </p:spPr>
      </p:pic>
      <p:sp>
        <p:nvSpPr>
          <p:cNvPr id="862" name="Google Shape;862;p69"/>
          <p:cNvSpPr txBox="1"/>
          <p:nvPr/>
        </p:nvSpPr>
        <p:spPr>
          <a:xfrm>
            <a:off x="11116340" y="6356350"/>
            <a:ext cx="871800" cy="365100"/>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900"/>
              <a:buFont typeface="Arial"/>
              <a:buNone/>
              <a:tabLst/>
              <a:defRPr/>
            </a:pPr>
            <a:fld id="{00000000-1234-1234-1234-123412341234}" type="slidenum">
              <a:rPr kumimoji="0" lang="el-GR" sz="900" b="0" i="0" u="none" strike="noStrike" kern="0" cap="none" spc="0" normalizeH="0" baseline="0" noProof="0">
                <a:ln>
                  <a:noFill/>
                </a:ln>
                <a:solidFill>
                  <a:srgbClr val="537272"/>
                </a:solidFill>
                <a:effectLst/>
                <a:uLnTx/>
                <a:uFillTx/>
                <a:latin typeface="Gill Sans"/>
                <a:ea typeface="Gill Sans"/>
                <a:cs typeface="Gill Sans"/>
                <a:sym typeface="Gill Sans"/>
              </a:rPr>
              <a:pPr marL="0" marR="0" lvl="0" indent="0" algn="r" defTabSz="914400" rtl="0" eaLnBrk="1" fontAlgn="auto" latinLnBrk="0" hangingPunct="1">
                <a:lnSpc>
                  <a:spcPct val="100000"/>
                </a:lnSpc>
                <a:spcBef>
                  <a:spcPts val="0"/>
                </a:spcBef>
                <a:spcAft>
                  <a:spcPts val="0"/>
                </a:spcAft>
                <a:buClr>
                  <a:srgbClr val="000000"/>
                </a:buClr>
                <a:buSzPts val="900"/>
                <a:buFont typeface="Arial"/>
                <a:buNone/>
                <a:tabLst/>
                <a:defRPr/>
              </a:pPr>
              <a:t>14</a:t>
            </a:fld>
            <a:endParaRPr kumimoji="0" sz="900" b="0" i="0" u="none" strike="noStrike" kern="0" cap="none" spc="0" normalizeH="0" baseline="0" noProof="0">
              <a:ln>
                <a:noFill/>
              </a:ln>
              <a:solidFill>
                <a:srgbClr val="537272"/>
              </a:solidFill>
              <a:effectLst/>
              <a:uLnTx/>
              <a:uFillTx/>
              <a:latin typeface="Gill Sans"/>
              <a:ea typeface="Gill Sans"/>
              <a:cs typeface="Gill Sans"/>
              <a:sym typeface="Gill Sans"/>
            </a:endParaRP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pic>
        <p:nvPicPr>
          <p:cNvPr id="616" name="Google Shape;616;p78"/>
          <p:cNvPicPr preferRelativeResize="0">
            <a:picLocks noGrp="1"/>
          </p:cNvPicPr>
          <p:nvPr>
            <p:ph type="pic" idx="2"/>
          </p:nvPr>
        </p:nvPicPr>
        <p:blipFill rotWithShape="1">
          <a:blip r:embed="rId4">
            <a:alphaModFix amt="30000"/>
          </a:blip>
          <a:srcRect t="7812" b="7813"/>
          <a:stretch/>
        </p:blipFill>
        <p:spPr>
          <a:xfrm>
            <a:off x="0" y="0"/>
            <a:ext cx="12192000" cy="6858000"/>
          </a:xfrm>
          <a:prstGeom prst="rect">
            <a:avLst/>
          </a:prstGeom>
          <a:noFill/>
          <a:ln>
            <a:noFill/>
          </a:ln>
        </p:spPr>
      </p:pic>
      <p:sp>
        <p:nvSpPr>
          <p:cNvPr id="617" name="Google Shape;617;p78"/>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fld id="{00000000-1234-1234-1234-123412341234}" type="slidenum">
              <a:rPr lang="en-US" sz="900" b="0" i="0" u="none" strike="noStrike" cap="none">
                <a:solidFill>
                  <a:srgbClr val="000000"/>
                </a:solidFill>
                <a:latin typeface="Arial"/>
                <a:ea typeface="Arial"/>
                <a:cs typeface="Arial"/>
                <a:sym typeface="Arial"/>
              </a:rPr>
              <a:t>15</a:t>
            </a:fld>
            <a:endParaRPr sz="1400" b="0" i="0" u="none" strike="noStrike" cap="none">
              <a:solidFill>
                <a:srgbClr val="000000"/>
              </a:solidFill>
              <a:latin typeface="Arial"/>
              <a:ea typeface="Arial"/>
              <a:cs typeface="Arial"/>
              <a:sym typeface="Arial"/>
            </a:endParaRPr>
          </a:p>
        </p:txBody>
      </p:sp>
      <p:sp>
        <p:nvSpPr>
          <p:cNvPr id="618" name="Google Shape;618;p78"/>
          <p:cNvSpPr txBox="1"/>
          <p:nvPr/>
        </p:nvSpPr>
        <p:spPr>
          <a:xfrm>
            <a:off x="7280212" y="1928383"/>
            <a:ext cx="3767769" cy="101565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lt1"/>
              </a:buClr>
              <a:buSzPts val="2700"/>
              <a:buFont typeface="Sorts Mill Goudy"/>
              <a:buNone/>
            </a:pPr>
            <a:r>
              <a:rPr lang="en-US" sz="2800" b="1" i="0" u="none" strike="noStrike" cap="none">
                <a:solidFill>
                  <a:schemeClr val="lt1"/>
                </a:solidFill>
                <a:latin typeface="Arial"/>
                <a:ea typeface="Arial"/>
                <a:cs typeface="Arial"/>
                <a:sym typeface="Arial"/>
              </a:rPr>
              <a:t>ΕΝΟΤΗΤΑ 2</a:t>
            </a:r>
            <a:endParaRPr sz="2800" b="0" i="0" u="none" strike="noStrike" cap="none">
              <a:solidFill>
                <a:schemeClr val="lt1"/>
              </a:solidFill>
              <a:latin typeface="Arial"/>
              <a:ea typeface="Arial"/>
              <a:cs typeface="Arial"/>
              <a:sym typeface="Arial"/>
            </a:endParaRPr>
          </a:p>
        </p:txBody>
      </p:sp>
      <p:sp>
        <p:nvSpPr>
          <p:cNvPr id="619" name="Google Shape;619;p78"/>
          <p:cNvSpPr txBox="1"/>
          <p:nvPr/>
        </p:nvSpPr>
        <p:spPr>
          <a:xfrm>
            <a:off x="7465926" y="3296665"/>
            <a:ext cx="3396342" cy="207906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400"/>
              <a:buFont typeface="Arial"/>
              <a:buNone/>
            </a:pPr>
            <a:r>
              <a:rPr lang="en-US" sz="2200" b="0" i="1" u="none" strike="noStrike" cap="none">
                <a:solidFill>
                  <a:schemeClr val="lt1"/>
                </a:solidFill>
                <a:latin typeface="Arial"/>
                <a:ea typeface="Arial"/>
                <a:cs typeface="Arial"/>
                <a:sym typeface="Arial"/>
              </a:rPr>
              <a:t>Ο ρόλος των εκπαιδευτών ενηλίκων στην ενσωμάτωση της προσέγγισης ΥΣ</a:t>
            </a:r>
            <a:endParaRP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6"/>
          <p:cNvSpPr txBox="1">
            <a:spLocks noGrp="1"/>
          </p:cNvSpPr>
          <p:nvPr>
            <p:ph type="body" idx="1"/>
          </p:nvPr>
        </p:nvSpPr>
        <p:spPr>
          <a:xfrm>
            <a:off x="1309853" y="1607826"/>
            <a:ext cx="5600700" cy="3642347"/>
          </a:xfrm>
          <a:prstGeom prst="rect">
            <a:avLst/>
          </a:prstGeom>
          <a:noFill/>
          <a:ln>
            <a:noFill/>
          </a:ln>
        </p:spPr>
        <p:txBody>
          <a:bodyPr spcFirstLastPara="1" wrap="square" lIns="91425" tIns="45700" rIns="91425" bIns="45700" anchor="t" anchorCtr="0">
            <a:normAutofit lnSpcReduction="10000"/>
          </a:bodyPr>
          <a:lstStyle/>
          <a:p>
            <a:pPr marL="0" lvl="0" indent="0" algn="just" rtl="0">
              <a:lnSpc>
                <a:spcPct val="100000"/>
              </a:lnSpc>
              <a:spcBef>
                <a:spcPts val="0"/>
              </a:spcBef>
              <a:spcAft>
                <a:spcPts val="0"/>
              </a:spcAft>
              <a:buSzPts val="1260"/>
              <a:buNone/>
            </a:pPr>
            <a:r>
              <a:rPr lang="en-US" sz="2000">
                <a:latin typeface="Arial"/>
                <a:ea typeface="Arial"/>
                <a:cs typeface="Arial"/>
                <a:sym typeface="Arial"/>
              </a:rPr>
              <a:t>Οι εκπαιδευτές και οι εκπαιδευτικοί διαδραματίζουν </a:t>
            </a:r>
            <a:r>
              <a:rPr lang="en-US" sz="2000" b="1">
                <a:latin typeface="Arial"/>
                <a:ea typeface="Arial"/>
                <a:cs typeface="Arial"/>
                <a:sym typeface="Arial"/>
              </a:rPr>
              <a:t>ζωτικό ρόλο </a:t>
            </a:r>
            <a:r>
              <a:rPr lang="en-US" sz="2000">
                <a:latin typeface="Arial"/>
                <a:ea typeface="Arial"/>
                <a:cs typeface="Arial"/>
                <a:sym typeface="Arial"/>
              </a:rPr>
              <a:t>στη γεφύρωση του ψηφιακού χάσματος για τους ηλικιωμένους και στην ενδυνάμωσή τους ώστε να συμμετέχουν ενεργά στον σημερινό ψηφιακό κόσμο. </a:t>
            </a:r>
            <a:endParaRPr/>
          </a:p>
          <a:p>
            <a:pPr marL="0" lvl="0" indent="0" algn="just" rtl="0">
              <a:lnSpc>
                <a:spcPct val="100000"/>
              </a:lnSpc>
              <a:spcBef>
                <a:spcPts val="0"/>
              </a:spcBef>
              <a:spcAft>
                <a:spcPts val="0"/>
              </a:spcAft>
              <a:buSzPts val="1260"/>
              <a:buNone/>
            </a:pPr>
            <a:br>
              <a:rPr lang="en-US" sz="2000">
                <a:latin typeface="Arial"/>
                <a:ea typeface="Arial"/>
                <a:cs typeface="Arial"/>
                <a:sym typeface="Arial"/>
              </a:rPr>
            </a:br>
            <a:r>
              <a:rPr lang="en-US" sz="2000">
                <a:latin typeface="Arial"/>
                <a:ea typeface="Arial"/>
                <a:cs typeface="Arial"/>
                <a:sym typeface="Arial"/>
              </a:rPr>
              <a:t>Οι αρμοδιότητές τους εκτείνονται πέρα από την απλή τεχνική διδασκαλία. Πρέπει να καλλιεργούν γνήσιο ψηφιακό γραμματισμό και να χρησιμοποιούν μια παιδαγωγική προσέγγιση ενημερωμένη από την Υπολογιστική Σκέψη.</a:t>
            </a:r>
            <a:endParaRPr sz="2000">
              <a:latin typeface="Arial"/>
              <a:ea typeface="Arial"/>
              <a:cs typeface="Arial"/>
              <a:sym typeface="Arial"/>
            </a:endParaRPr>
          </a:p>
        </p:txBody>
      </p:sp>
      <p:pic>
        <p:nvPicPr>
          <p:cNvPr id="627" name="Google Shape;627;p6"/>
          <p:cNvPicPr preferRelativeResize="0">
            <a:picLocks noGrp="1"/>
          </p:cNvPicPr>
          <p:nvPr>
            <p:ph type="pic" idx="2"/>
          </p:nvPr>
        </p:nvPicPr>
        <p:blipFill rotWithShape="1">
          <a:blip r:embed="rId3">
            <a:alphaModFix/>
          </a:blip>
          <a:srcRect l="30341" r="30343"/>
          <a:stretch/>
        </p:blipFill>
        <p:spPr>
          <a:xfrm>
            <a:off x="8140700" y="-1"/>
            <a:ext cx="4051300" cy="6858001"/>
          </a:xfrm>
          <a:prstGeom prst="rect">
            <a:avLst/>
          </a:prstGeom>
          <a:noFill/>
          <a:ln>
            <a:noFill/>
          </a:ln>
        </p:spPr>
      </p:pic>
      <p:sp>
        <p:nvSpPr>
          <p:cNvPr id="628" name="Google Shape;628;p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16</a:t>
            </a:fld>
            <a:endParaRPr>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7"/>
          <p:cNvSpPr txBox="1">
            <a:spLocks noGrp="1"/>
          </p:cNvSpPr>
          <p:nvPr>
            <p:ph type="title"/>
          </p:nvPr>
        </p:nvSpPr>
        <p:spPr>
          <a:xfrm>
            <a:off x="690880" y="1217244"/>
            <a:ext cx="10810240" cy="615316"/>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SzPts val="3111"/>
              <a:buNone/>
            </a:pPr>
            <a:r>
              <a:rPr lang="en-US" sz="2800" b="1">
                <a:latin typeface="Arial"/>
                <a:ea typeface="Arial"/>
                <a:cs typeface="Arial"/>
                <a:sym typeface="Arial"/>
              </a:rPr>
              <a:t>Ο ρόλος των εκπαιδευτών ενηλίκων στην ενσωμάτωση της προσέγγισης ΥΣ</a:t>
            </a:r>
            <a:endParaRPr sz="2800" b="1">
              <a:latin typeface="Arial"/>
              <a:ea typeface="Arial"/>
              <a:cs typeface="Arial"/>
              <a:sym typeface="Arial"/>
            </a:endParaRPr>
          </a:p>
        </p:txBody>
      </p:sp>
      <p:sp>
        <p:nvSpPr>
          <p:cNvPr id="634" name="Google Shape;634;p7"/>
          <p:cNvSpPr txBox="1">
            <a:spLocks noGrp="1"/>
          </p:cNvSpPr>
          <p:nvPr>
            <p:ph type="body" idx="1"/>
          </p:nvPr>
        </p:nvSpPr>
        <p:spPr>
          <a:xfrm>
            <a:off x="951551" y="2387736"/>
            <a:ext cx="2992929" cy="1174747"/>
          </a:xfrm>
          <a:prstGeom prst="rect">
            <a:avLst/>
          </a:prstGeom>
          <a:noFill/>
          <a:ln>
            <a:noFill/>
          </a:ln>
        </p:spPr>
        <p:txBody>
          <a:bodyPr spcFirstLastPara="1" wrap="square" lIns="91425" tIns="45700" rIns="91425" bIns="45700" anchor="b" anchorCtr="0">
            <a:noAutofit/>
          </a:bodyPr>
          <a:lstStyle/>
          <a:p>
            <a:pPr marL="9525" lvl="0" indent="-9525" algn="ctr" rtl="0">
              <a:lnSpc>
                <a:spcPct val="100000"/>
              </a:lnSpc>
              <a:spcBef>
                <a:spcPts val="0"/>
              </a:spcBef>
              <a:spcAft>
                <a:spcPts val="0"/>
              </a:spcAft>
              <a:buSzPts val="1680"/>
              <a:buNone/>
            </a:pPr>
            <a:r>
              <a:rPr lang="en-US" sz="1800">
                <a:solidFill>
                  <a:srgbClr val="678877"/>
                </a:solidFill>
                <a:latin typeface="Arial"/>
                <a:ea typeface="Arial"/>
                <a:cs typeface="Arial"/>
                <a:sym typeface="Arial"/>
              </a:rPr>
              <a:t>Διευκόλυνση του ψηφιακού γραμματισμού, όχι μόνο των δεξιοτήτων πληροφορικής</a:t>
            </a:r>
            <a:endParaRPr sz="1800">
              <a:solidFill>
                <a:srgbClr val="678877"/>
              </a:solidFill>
              <a:latin typeface="Arial"/>
              <a:ea typeface="Arial"/>
              <a:cs typeface="Arial"/>
              <a:sym typeface="Arial"/>
            </a:endParaRPr>
          </a:p>
        </p:txBody>
      </p:sp>
      <p:sp>
        <p:nvSpPr>
          <p:cNvPr id="635" name="Google Shape;635;p7"/>
          <p:cNvSpPr txBox="1">
            <a:spLocks noGrp="1"/>
          </p:cNvSpPr>
          <p:nvPr>
            <p:ph type="body" idx="2"/>
          </p:nvPr>
        </p:nvSpPr>
        <p:spPr>
          <a:xfrm>
            <a:off x="1089154" y="3610709"/>
            <a:ext cx="2717723" cy="1677958"/>
          </a:xfrm>
          <a:prstGeom prst="rect">
            <a:avLst/>
          </a:prstGeom>
          <a:noFill/>
          <a:ln>
            <a:noFill/>
          </a:ln>
        </p:spPr>
        <p:txBody>
          <a:bodyPr spcFirstLastPara="1" wrap="square" lIns="91425" tIns="45700" rIns="91425" bIns="45700" anchor="t" anchorCtr="0">
            <a:normAutofit/>
          </a:bodyPr>
          <a:lstStyle/>
          <a:p>
            <a:pPr marL="0" lvl="0" indent="0" algn="just" rtl="0">
              <a:lnSpc>
                <a:spcPct val="100000"/>
              </a:lnSpc>
              <a:spcBef>
                <a:spcPts val="1000"/>
              </a:spcBef>
              <a:spcAft>
                <a:spcPts val="0"/>
              </a:spcAft>
              <a:buSzPts val="1120"/>
              <a:buNone/>
            </a:pPr>
            <a:r>
              <a:rPr lang="en-US" sz="1400">
                <a:latin typeface="Arial"/>
                <a:ea typeface="Arial"/>
                <a:cs typeface="Arial"/>
                <a:sym typeface="Arial"/>
              </a:rPr>
              <a:t>Η εστίαση δεν πρέπει να είναι μόνο στο </a:t>
            </a:r>
            <a:r>
              <a:rPr lang="en-US" sz="1400" i="1">
                <a:latin typeface="Arial"/>
                <a:ea typeface="Arial"/>
                <a:cs typeface="Arial"/>
                <a:sym typeface="Arial"/>
              </a:rPr>
              <a:t>πώς</a:t>
            </a:r>
            <a:r>
              <a:rPr lang="en-US" sz="1400">
                <a:latin typeface="Arial"/>
                <a:ea typeface="Arial"/>
                <a:cs typeface="Arial"/>
                <a:sym typeface="Arial"/>
              </a:rPr>
              <a:t> να χρησιμοποιήσετε την τεχνολογία, αλλά στο </a:t>
            </a:r>
            <a:r>
              <a:rPr lang="en-US" sz="1400" i="1">
                <a:latin typeface="Arial"/>
                <a:ea typeface="Arial"/>
                <a:cs typeface="Arial"/>
                <a:sym typeface="Arial"/>
              </a:rPr>
              <a:t>γιατί</a:t>
            </a:r>
            <a:r>
              <a:rPr lang="en-US" sz="1400">
                <a:latin typeface="Arial"/>
                <a:ea typeface="Arial"/>
                <a:cs typeface="Arial"/>
                <a:sym typeface="Arial"/>
              </a:rPr>
              <a:t> και </a:t>
            </a:r>
            <a:r>
              <a:rPr lang="en-US" sz="1400" i="1">
                <a:latin typeface="Arial"/>
                <a:ea typeface="Arial"/>
                <a:cs typeface="Arial"/>
                <a:sym typeface="Arial"/>
              </a:rPr>
              <a:t>πότε</a:t>
            </a:r>
            <a:r>
              <a:rPr lang="en-US" sz="1400">
                <a:latin typeface="Arial"/>
                <a:ea typeface="Arial"/>
                <a:cs typeface="Arial"/>
                <a:sym typeface="Arial"/>
              </a:rPr>
              <a:t>.</a:t>
            </a:r>
            <a:endParaRPr sz="1400">
              <a:latin typeface="Arial"/>
              <a:ea typeface="Arial"/>
              <a:cs typeface="Arial"/>
              <a:sym typeface="Arial"/>
            </a:endParaRPr>
          </a:p>
        </p:txBody>
      </p:sp>
      <p:sp>
        <p:nvSpPr>
          <p:cNvPr id="636" name="Google Shape;636;p7"/>
          <p:cNvSpPr txBox="1">
            <a:spLocks noGrp="1"/>
          </p:cNvSpPr>
          <p:nvPr>
            <p:ph type="body" idx="3"/>
          </p:nvPr>
        </p:nvSpPr>
        <p:spPr>
          <a:xfrm>
            <a:off x="4119427" y="2285150"/>
            <a:ext cx="3053803" cy="1379919"/>
          </a:xfrm>
          <a:prstGeom prst="rect">
            <a:avLst/>
          </a:prstGeom>
          <a:noFill/>
          <a:ln>
            <a:noFill/>
          </a:ln>
        </p:spPr>
        <p:txBody>
          <a:bodyPr spcFirstLastPara="1" wrap="square" lIns="91425" tIns="45700" rIns="91425" bIns="45700" anchor="b" anchorCtr="0">
            <a:noAutofit/>
          </a:bodyPr>
          <a:lstStyle/>
          <a:p>
            <a:pPr marL="9525" lvl="0" indent="-9525" algn="ctr" rtl="0">
              <a:lnSpc>
                <a:spcPct val="100000"/>
              </a:lnSpc>
              <a:spcBef>
                <a:spcPts val="1000"/>
              </a:spcBef>
              <a:spcAft>
                <a:spcPts val="0"/>
              </a:spcAft>
              <a:buSzPts val="1680"/>
              <a:buNone/>
            </a:pPr>
            <a:r>
              <a:rPr lang="en-US" sz="1800">
                <a:solidFill>
                  <a:srgbClr val="678877"/>
                </a:solidFill>
                <a:latin typeface="Arial"/>
                <a:ea typeface="Arial"/>
                <a:cs typeface="Arial"/>
                <a:sym typeface="Arial"/>
              </a:rPr>
              <a:t>Αντιμετώπιση των μοναδικών αναγκών των ενήλικων εκπαιδευομένων, ιδίως των ηλικιωμένων</a:t>
            </a:r>
            <a:endParaRPr sz="1800">
              <a:solidFill>
                <a:srgbClr val="678877"/>
              </a:solidFill>
              <a:latin typeface="Arial"/>
              <a:ea typeface="Arial"/>
              <a:cs typeface="Arial"/>
              <a:sym typeface="Arial"/>
            </a:endParaRPr>
          </a:p>
        </p:txBody>
      </p:sp>
      <p:sp>
        <p:nvSpPr>
          <p:cNvPr id="637" name="Google Shape;637;p7"/>
          <p:cNvSpPr txBox="1">
            <a:spLocks noGrp="1"/>
          </p:cNvSpPr>
          <p:nvPr>
            <p:ph type="body" idx="4"/>
          </p:nvPr>
        </p:nvSpPr>
        <p:spPr>
          <a:xfrm>
            <a:off x="4202252" y="3610709"/>
            <a:ext cx="2888155" cy="1849894"/>
          </a:xfrm>
          <a:prstGeom prst="rect">
            <a:avLst/>
          </a:prstGeom>
          <a:noFill/>
          <a:ln>
            <a:noFill/>
          </a:ln>
        </p:spPr>
        <p:txBody>
          <a:bodyPr spcFirstLastPara="1" wrap="square" lIns="91425" tIns="45700" rIns="91425" bIns="45700" anchor="t" anchorCtr="0">
            <a:normAutofit/>
          </a:bodyPr>
          <a:lstStyle/>
          <a:p>
            <a:pPr marL="0" lvl="0" indent="0" algn="just" rtl="0">
              <a:lnSpc>
                <a:spcPct val="100000"/>
              </a:lnSpc>
              <a:spcBef>
                <a:spcPts val="1000"/>
              </a:spcBef>
              <a:spcAft>
                <a:spcPts val="0"/>
              </a:spcAft>
              <a:buSzPts val="1120"/>
              <a:buNone/>
            </a:pPr>
            <a:r>
              <a:rPr lang="en-US" sz="1400">
                <a:latin typeface="Arial"/>
                <a:ea typeface="Arial"/>
                <a:cs typeface="Arial"/>
                <a:sym typeface="Arial"/>
              </a:rPr>
              <a:t>Οι εκπαιδευτές πρέπει να προσαρμόσουν τις μεθόδους διδασκαλίας τους, λαμβάνοντας υπόψη τις ειδικές προκλήσεις που αντιμετωπίζουν οι ενήλικες εκπαιδευόμενοι, ιδίως οι ηλικιωμένοι.</a:t>
            </a:r>
            <a:endParaRPr sz="1400">
              <a:latin typeface="Arial"/>
              <a:ea typeface="Arial"/>
              <a:cs typeface="Arial"/>
              <a:sym typeface="Arial"/>
            </a:endParaRPr>
          </a:p>
        </p:txBody>
      </p:sp>
      <p:sp>
        <p:nvSpPr>
          <p:cNvPr id="638" name="Google Shape;638;p7"/>
          <p:cNvSpPr txBox="1">
            <a:spLocks noGrp="1"/>
          </p:cNvSpPr>
          <p:nvPr>
            <p:ph type="body" idx="5"/>
          </p:nvPr>
        </p:nvSpPr>
        <p:spPr>
          <a:xfrm>
            <a:off x="7703502" y="2667451"/>
            <a:ext cx="3266059" cy="615316"/>
          </a:xfrm>
          <a:prstGeom prst="rect">
            <a:avLst/>
          </a:prstGeom>
          <a:noFill/>
          <a:ln>
            <a:noFill/>
          </a:ln>
        </p:spPr>
        <p:txBody>
          <a:bodyPr spcFirstLastPara="1" wrap="square" lIns="91425" tIns="45700" rIns="91425" bIns="45700" anchor="b" anchorCtr="0">
            <a:noAutofit/>
          </a:bodyPr>
          <a:lstStyle/>
          <a:p>
            <a:pPr marL="85725" lvl="0" indent="-9525" algn="ctr" rtl="0">
              <a:lnSpc>
                <a:spcPct val="100000"/>
              </a:lnSpc>
              <a:spcBef>
                <a:spcPts val="1000"/>
              </a:spcBef>
              <a:spcAft>
                <a:spcPts val="0"/>
              </a:spcAft>
              <a:buSzPts val="1680"/>
              <a:buNone/>
            </a:pPr>
            <a:r>
              <a:rPr lang="en-US" sz="1800">
                <a:solidFill>
                  <a:srgbClr val="678877"/>
                </a:solidFill>
                <a:latin typeface="Arial"/>
                <a:ea typeface="Arial"/>
                <a:cs typeface="Arial"/>
                <a:sym typeface="Arial"/>
              </a:rPr>
              <a:t>Προώθηση της ενεργού και ουσιαστικής συμμετοχής</a:t>
            </a:r>
            <a:endParaRPr sz="1800">
              <a:solidFill>
                <a:srgbClr val="678877"/>
              </a:solidFill>
              <a:latin typeface="Arial"/>
              <a:ea typeface="Arial"/>
              <a:cs typeface="Arial"/>
              <a:sym typeface="Arial"/>
            </a:endParaRPr>
          </a:p>
        </p:txBody>
      </p:sp>
      <p:sp>
        <p:nvSpPr>
          <p:cNvPr id="639" name="Google Shape;639;p7"/>
          <p:cNvSpPr txBox="1">
            <a:spLocks noGrp="1"/>
          </p:cNvSpPr>
          <p:nvPr>
            <p:ph type="body" idx="6"/>
          </p:nvPr>
        </p:nvSpPr>
        <p:spPr>
          <a:xfrm>
            <a:off x="7613015" y="3610709"/>
            <a:ext cx="3447033" cy="2607811"/>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SzPts val="1120"/>
              <a:buNone/>
            </a:pPr>
            <a:r>
              <a:rPr lang="en-US" sz="1400">
                <a:latin typeface="Arial"/>
                <a:ea typeface="Arial"/>
                <a:cs typeface="Arial"/>
                <a:sym typeface="Arial"/>
              </a:rPr>
              <a:t>Με την προώθηση της ενεργητικής μάθησης και όχι της παθητικής δραστηριότητας, όπως η απλή ακρόαση μιας διάλεξης ή η παρακολούθηση μιας επίδειξης, οι εκπαιδευτές μπορούν να διασφαλίσουν ότι οι ηλικιωμένοι όχι μόνο αποκτούν ψηφιακές δεξιότητες αλλά και αναπτύσσουν την αυτοπεποίθηση και την ικανότητα να χρησιμοποιούν την τεχνολογία ουσιαστικά στην καθημερινή τους ζωή.</a:t>
            </a:r>
            <a:endParaRPr sz="1400">
              <a:latin typeface="Arial"/>
              <a:ea typeface="Arial"/>
              <a:cs typeface="Arial"/>
              <a:sym typeface="Arial"/>
            </a:endParaRPr>
          </a:p>
          <a:p>
            <a:pPr marL="228600" lvl="0" indent="-157480" algn="l" rtl="0">
              <a:lnSpc>
                <a:spcPct val="100000"/>
              </a:lnSpc>
              <a:spcBef>
                <a:spcPts val="0"/>
              </a:spcBef>
              <a:spcAft>
                <a:spcPts val="0"/>
              </a:spcAft>
              <a:buClr>
                <a:schemeClr val="dk2"/>
              </a:buClr>
              <a:buSzPts val="1120"/>
              <a:buNone/>
            </a:pPr>
            <a:endParaRPr sz="1400">
              <a:latin typeface="Arial"/>
              <a:ea typeface="Arial"/>
              <a:cs typeface="Arial"/>
              <a:sym typeface="Arial"/>
            </a:endParaRPr>
          </a:p>
        </p:txBody>
      </p:sp>
      <p:sp>
        <p:nvSpPr>
          <p:cNvPr id="640" name="Google Shape;640;p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17</a:t>
            </a:fld>
            <a:endParaRPr>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644"/>
        <p:cNvGrpSpPr/>
        <p:nvPr/>
      </p:nvGrpSpPr>
      <p:grpSpPr>
        <a:xfrm>
          <a:off x="0" y="0"/>
          <a:ext cx="0" cy="0"/>
          <a:chOff x="0" y="0"/>
          <a:chExt cx="0" cy="0"/>
        </a:xfrm>
      </p:grpSpPr>
      <p:sp>
        <p:nvSpPr>
          <p:cNvPr id="645" name="Google Shape;645;p9"/>
          <p:cNvSpPr txBox="1">
            <a:spLocks noGrp="1"/>
          </p:cNvSpPr>
          <p:nvPr>
            <p:ph type="body" idx="1"/>
          </p:nvPr>
        </p:nvSpPr>
        <p:spPr>
          <a:xfrm>
            <a:off x="371589" y="516110"/>
            <a:ext cx="7819002" cy="580809"/>
          </a:xfrm>
          <a:prstGeom prst="rect">
            <a:avLst/>
          </a:prstGeom>
          <a:noFill/>
          <a:ln>
            <a:noFill/>
          </a:ln>
        </p:spPr>
        <p:txBody>
          <a:bodyPr spcFirstLastPara="1" wrap="square" lIns="91425" tIns="45700" rIns="91425" bIns="45700" anchor="b" anchorCtr="0">
            <a:noAutofit/>
          </a:bodyPr>
          <a:lstStyle/>
          <a:p>
            <a:pPr marL="9525" lvl="0" indent="-9525" algn="l" rtl="0">
              <a:lnSpc>
                <a:spcPct val="100000"/>
              </a:lnSpc>
              <a:spcBef>
                <a:spcPts val="1000"/>
              </a:spcBef>
              <a:spcAft>
                <a:spcPts val="0"/>
              </a:spcAft>
              <a:buSzPts val="1680"/>
              <a:buNone/>
            </a:pPr>
            <a:r>
              <a:rPr lang="en-US" sz="2800">
                <a:solidFill>
                  <a:schemeClr val="dk1"/>
                </a:solidFill>
                <a:latin typeface="Arial"/>
                <a:ea typeface="Arial"/>
                <a:cs typeface="Arial"/>
                <a:sym typeface="Arial"/>
              </a:rPr>
              <a:t>Αντιμετώπιση των μοναδικών αναγκών των ενήλικων εκπαιδευομένων</a:t>
            </a:r>
            <a:endParaRPr sz="2800">
              <a:solidFill>
                <a:schemeClr val="dk1"/>
              </a:solidFill>
              <a:latin typeface="Arial"/>
              <a:ea typeface="Arial"/>
              <a:cs typeface="Arial"/>
              <a:sym typeface="Arial"/>
            </a:endParaRPr>
          </a:p>
        </p:txBody>
      </p:sp>
      <p:sp>
        <p:nvSpPr>
          <p:cNvPr id="646" name="Google Shape;646;p9"/>
          <p:cNvSpPr txBox="1">
            <a:spLocks noGrp="1"/>
          </p:cNvSpPr>
          <p:nvPr>
            <p:ph type="body" idx="2"/>
          </p:nvPr>
        </p:nvSpPr>
        <p:spPr>
          <a:xfrm>
            <a:off x="410598" y="1028390"/>
            <a:ext cx="7598735" cy="74894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120"/>
              <a:buNone/>
            </a:pPr>
            <a:r>
              <a:rPr lang="en-US" sz="1400">
                <a:latin typeface="Arial"/>
                <a:ea typeface="Arial"/>
                <a:cs typeface="Arial"/>
                <a:sym typeface="Arial"/>
              </a:rPr>
              <a:t>Οι εκπαιδευτές πρέπει να προσαρμόσουν τις μεθόδους διδασκαλίας τους, λαμβάνοντας υπόψη τις ειδικές προκλήσεις που αντιμετωπίζουν οι ενήλικες εκπαιδευόμενοι, ιδίως οι ηλικιωμένοι:</a:t>
            </a:r>
            <a:endParaRPr sz="1400">
              <a:latin typeface="Arial"/>
              <a:ea typeface="Arial"/>
              <a:cs typeface="Arial"/>
              <a:sym typeface="Arial"/>
            </a:endParaRPr>
          </a:p>
        </p:txBody>
      </p:sp>
      <p:pic>
        <p:nvPicPr>
          <p:cNvPr id="647" name="Google Shape;647;p9"/>
          <p:cNvPicPr preferRelativeResize="0"/>
          <p:nvPr/>
        </p:nvPicPr>
        <p:blipFill rotWithShape="1">
          <a:blip r:embed="rId3">
            <a:alphaModFix/>
          </a:blip>
          <a:srcRect l="20556" r="20555"/>
          <a:stretch/>
        </p:blipFill>
        <p:spPr>
          <a:xfrm>
            <a:off x="8153400" y="0"/>
            <a:ext cx="4038600" cy="6858000"/>
          </a:xfrm>
          <a:prstGeom prst="rect">
            <a:avLst/>
          </a:prstGeom>
          <a:noFill/>
          <a:ln>
            <a:noFill/>
          </a:ln>
        </p:spPr>
      </p:pic>
      <p:sp>
        <p:nvSpPr>
          <p:cNvPr id="648" name="Google Shape;648;p9"/>
          <p:cNvSpPr txBox="1"/>
          <p:nvPr/>
        </p:nvSpPr>
        <p:spPr>
          <a:xfrm>
            <a:off x="410597" y="1870392"/>
            <a:ext cx="2254249"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a:solidFill>
                  <a:srgbClr val="000000"/>
                </a:solidFill>
                <a:latin typeface="Arial"/>
                <a:ea typeface="Arial"/>
                <a:cs typeface="Arial"/>
                <a:sym typeface="Arial"/>
              </a:rPr>
              <a:t>Ρυθμός και υπομονή</a:t>
            </a:r>
            <a:endParaRPr sz="2000" b="0" i="0" u="none" strike="noStrike" cap="none">
              <a:solidFill>
                <a:srgbClr val="000000"/>
              </a:solidFill>
              <a:latin typeface="Arial"/>
              <a:ea typeface="Arial"/>
              <a:cs typeface="Arial"/>
              <a:sym typeface="Arial"/>
            </a:endParaRPr>
          </a:p>
        </p:txBody>
      </p:sp>
      <p:sp>
        <p:nvSpPr>
          <p:cNvPr id="649" name="Google Shape;649;p9"/>
          <p:cNvSpPr txBox="1"/>
          <p:nvPr/>
        </p:nvSpPr>
        <p:spPr>
          <a:xfrm>
            <a:off x="2590116" y="1952969"/>
            <a:ext cx="5328000" cy="95406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Η μάθηση πρέπει να είναι σταδιακή και προσαρμοσμένη στους ατομικούς ρυθμούς μάθησης. Οι εκπαιδευτές πρέπει να είναι υπομονετικοί, παρέχοντας άφθονο χρόνο για πρακτική και επανάληψη.</a:t>
            </a:r>
            <a:endParaRPr sz="1400" b="0" i="0" u="none" strike="noStrike" cap="none">
              <a:solidFill>
                <a:srgbClr val="000000"/>
              </a:solidFill>
              <a:latin typeface="Arial"/>
              <a:ea typeface="Arial"/>
              <a:cs typeface="Arial"/>
              <a:sym typeface="Arial"/>
            </a:endParaRPr>
          </a:p>
        </p:txBody>
      </p:sp>
      <p:sp>
        <p:nvSpPr>
          <p:cNvPr id="650" name="Google Shape;650;p9"/>
          <p:cNvSpPr txBox="1"/>
          <p:nvPr/>
        </p:nvSpPr>
        <p:spPr>
          <a:xfrm>
            <a:off x="423468" y="2940305"/>
            <a:ext cx="2254249"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a:solidFill>
                  <a:srgbClr val="000000"/>
                </a:solidFill>
                <a:latin typeface="Arial"/>
                <a:ea typeface="Arial"/>
                <a:cs typeface="Arial"/>
                <a:sym typeface="Arial"/>
              </a:rPr>
              <a:t>Πολυτροπική μάθηση</a:t>
            </a:r>
            <a:endParaRPr sz="2000" b="0" i="0" u="none" strike="noStrike" cap="none">
              <a:solidFill>
                <a:srgbClr val="000000"/>
              </a:solidFill>
              <a:latin typeface="Arial"/>
              <a:ea typeface="Arial"/>
              <a:cs typeface="Arial"/>
              <a:sym typeface="Arial"/>
            </a:endParaRPr>
          </a:p>
        </p:txBody>
      </p:sp>
      <p:sp>
        <p:nvSpPr>
          <p:cNvPr id="651" name="Google Shape;651;p9"/>
          <p:cNvSpPr txBox="1"/>
          <p:nvPr/>
        </p:nvSpPr>
        <p:spPr>
          <a:xfrm>
            <a:off x="2590116" y="2983736"/>
            <a:ext cx="5328000" cy="95406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Χρησιμοποιήστε μια ποικιλία μεθόδων μάθησης (οπτικά βοηθήματα, πρακτικές δραστηριότητες, ομαδικές συζητήσεις) για να καλύψετε διαφορετικά στυλ μάθησης και να αντιμετωπίσετε πιθανές γνωστικές αλλαγές που σχετίζονται με την ηλικία.</a:t>
            </a:r>
            <a:endParaRPr sz="1400" b="0" i="0" u="none" strike="noStrike" cap="none">
              <a:solidFill>
                <a:srgbClr val="000000"/>
              </a:solidFill>
              <a:latin typeface="Arial"/>
              <a:ea typeface="Arial"/>
              <a:cs typeface="Arial"/>
              <a:sym typeface="Arial"/>
            </a:endParaRPr>
          </a:p>
        </p:txBody>
      </p:sp>
      <p:sp>
        <p:nvSpPr>
          <p:cNvPr id="652" name="Google Shape;652;p9"/>
          <p:cNvSpPr txBox="1"/>
          <p:nvPr/>
        </p:nvSpPr>
        <p:spPr>
          <a:xfrm>
            <a:off x="371589" y="4078595"/>
            <a:ext cx="2254249" cy="10156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a:solidFill>
                  <a:srgbClr val="000000"/>
                </a:solidFill>
                <a:latin typeface="Arial"/>
                <a:ea typeface="Arial"/>
                <a:cs typeface="Arial"/>
                <a:sym typeface="Arial"/>
              </a:rPr>
              <a:t>Προσβασιμότητα και συμμετοχικότητα</a:t>
            </a:r>
            <a:endParaRPr sz="2000" b="0" i="0" u="none" strike="noStrike" cap="none">
              <a:solidFill>
                <a:srgbClr val="000000"/>
              </a:solidFill>
              <a:latin typeface="Arial"/>
              <a:ea typeface="Arial"/>
              <a:cs typeface="Arial"/>
              <a:sym typeface="Arial"/>
            </a:endParaRPr>
          </a:p>
        </p:txBody>
      </p:sp>
      <p:sp>
        <p:nvSpPr>
          <p:cNvPr id="653" name="Google Shape;653;p9"/>
          <p:cNvSpPr txBox="1"/>
          <p:nvPr/>
        </p:nvSpPr>
        <p:spPr>
          <a:xfrm>
            <a:off x="2590116" y="4140150"/>
            <a:ext cx="5328000" cy="95406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Βεβαιωθείτε ότι όλα τα υλικά είναι προσβάσιμα, χρησιμοποιώντας σαφείς γραμματοσειρές, κατάλληλα επίπεδα ήχου και παρέχοντας εναλλακτικές μορφές (μεγάλα γράμματα, ηχητικές εκδόσεις) ανάλογα με τις ανάγκες.</a:t>
            </a:r>
            <a:endParaRPr sz="1400" b="0" i="0" u="none" strike="noStrike" cap="none">
              <a:solidFill>
                <a:srgbClr val="000000"/>
              </a:solidFill>
              <a:latin typeface="Arial"/>
              <a:ea typeface="Arial"/>
              <a:cs typeface="Arial"/>
              <a:sym typeface="Arial"/>
            </a:endParaRPr>
          </a:p>
        </p:txBody>
      </p:sp>
      <p:sp>
        <p:nvSpPr>
          <p:cNvPr id="654" name="Google Shape;654;p9"/>
          <p:cNvSpPr txBox="1"/>
          <p:nvPr/>
        </p:nvSpPr>
        <p:spPr>
          <a:xfrm>
            <a:off x="371589" y="5283645"/>
            <a:ext cx="2254249" cy="10156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a:solidFill>
                  <a:srgbClr val="000000"/>
                </a:solidFill>
                <a:latin typeface="Arial"/>
                <a:ea typeface="Arial"/>
                <a:cs typeface="Arial"/>
                <a:sym typeface="Arial"/>
              </a:rPr>
              <a:t>Αντιμετώπιση φόβων και ανησυχιών</a:t>
            </a:r>
            <a:endParaRPr sz="2000" b="0" i="0" u="none" strike="noStrike" cap="none">
              <a:solidFill>
                <a:srgbClr val="000000"/>
              </a:solidFill>
              <a:latin typeface="Arial"/>
              <a:ea typeface="Arial"/>
              <a:cs typeface="Arial"/>
              <a:sym typeface="Arial"/>
            </a:endParaRPr>
          </a:p>
        </p:txBody>
      </p:sp>
      <p:sp>
        <p:nvSpPr>
          <p:cNvPr id="655" name="Google Shape;655;p9"/>
          <p:cNvSpPr txBox="1"/>
          <p:nvPr/>
        </p:nvSpPr>
        <p:spPr>
          <a:xfrm>
            <a:off x="2590116" y="5345200"/>
            <a:ext cx="5328000" cy="95406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Πολλοί ενήλικες μαθητές (ειδικά ηλικιωμένοι) προσεγγίζουν την τεχνολογία με ανησυχία. Οι εκπαιδευτές πρέπει να δημιουργήσουν ένα ασφαλές και υποστηρικτικό μαθησιακό περιβάλλον που ενθαρρύνει την εξερεύνηση και τον πειραματισμό χωρίς κριτική.</a:t>
            </a:r>
            <a:endParaRPr sz="1400" b="0" i="0" u="none" strike="noStrike" cap="none">
              <a:solidFill>
                <a:srgbClr val="000000"/>
              </a:solidFill>
              <a:latin typeface="Arial"/>
              <a:ea typeface="Arial"/>
              <a:cs typeface="Arial"/>
              <a:sym typeface="Arial"/>
            </a:endParaRPr>
          </a:p>
        </p:txBody>
      </p:sp>
      <p:sp>
        <p:nvSpPr>
          <p:cNvPr id="656" name="Google Shape;656;p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18</a:t>
            </a:fld>
            <a:endParaRPr>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660"/>
        <p:cNvGrpSpPr/>
        <p:nvPr/>
      </p:nvGrpSpPr>
      <p:grpSpPr>
        <a:xfrm>
          <a:off x="0" y="0"/>
          <a:ext cx="0" cy="0"/>
          <a:chOff x="0" y="0"/>
          <a:chExt cx="0" cy="0"/>
        </a:xfrm>
      </p:grpSpPr>
      <p:sp>
        <p:nvSpPr>
          <p:cNvPr id="661" name="Google Shape;661;p10"/>
          <p:cNvSpPr txBox="1">
            <a:spLocks noGrp="1"/>
          </p:cNvSpPr>
          <p:nvPr>
            <p:ph type="body" idx="1"/>
          </p:nvPr>
        </p:nvSpPr>
        <p:spPr>
          <a:xfrm>
            <a:off x="334398" y="517375"/>
            <a:ext cx="7819002" cy="580809"/>
          </a:xfrm>
          <a:prstGeom prst="rect">
            <a:avLst/>
          </a:prstGeom>
          <a:noFill/>
          <a:ln>
            <a:noFill/>
          </a:ln>
        </p:spPr>
        <p:txBody>
          <a:bodyPr spcFirstLastPara="1" wrap="square" lIns="91425" tIns="45700" rIns="91425" bIns="45700" anchor="b" anchorCtr="0">
            <a:noAutofit/>
          </a:bodyPr>
          <a:lstStyle/>
          <a:p>
            <a:pPr marL="85725" lvl="0" indent="-9525" algn="l" rtl="0">
              <a:lnSpc>
                <a:spcPct val="100000"/>
              </a:lnSpc>
              <a:spcBef>
                <a:spcPts val="1000"/>
              </a:spcBef>
              <a:spcAft>
                <a:spcPts val="0"/>
              </a:spcAft>
              <a:buSzPts val="1680"/>
              <a:buNone/>
            </a:pPr>
            <a:r>
              <a:rPr lang="en-US" sz="2800">
                <a:solidFill>
                  <a:schemeClr val="dk1"/>
                </a:solidFill>
                <a:latin typeface="Arial"/>
                <a:ea typeface="Arial"/>
                <a:cs typeface="Arial"/>
                <a:sym typeface="Arial"/>
              </a:rPr>
              <a:t>Προώθηση της ενεργού και ουσιαστικής συμμετοχής</a:t>
            </a:r>
            <a:endParaRPr sz="2800">
              <a:solidFill>
                <a:schemeClr val="dk1"/>
              </a:solidFill>
              <a:latin typeface="Arial"/>
              <a:ea typeface="Arial"/>
              <a:cs typeface="Arial"/>
              <a:sym typeface="Arial"/>
            </a:endParaRPr>
          </a:p>
        </p:txBody>
      </p:sp>
      <p:sp>
        <p:nvSpPr>
          <p:cNvPr id="662" name="Google Shape;662;p10"/>
          <p:cNvSpPr txBox="1">
            <a:spLocks noGrp="1"/>
          </p:cNvSpPr>
          <p:nvPr>
            <p:ph type="body" idx="2"/>
          </p:nvPr>
        </p:nvSpPr>
        <p:spPr>
          <a:xfrm>
            <a:off x="410598" y="998892"/>
            <a:ext cx="7598735" cy="74894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120"/>
              <a:buNone/>
            </a:pPr>
            <a:r>
              <a:rPr lang="en-US" sz="1400">
                <a:latin typeface="Arial"/>
                <a:ea typeface="Arial"/>
                <a:cs typeface="Arial"/>
                <a:sym typeface="Arial"/>
              </a:rPr>
              <a:t>Η κατάρτιση σε ψηφιακές ικανότητες δεν θα πρέπει να θεωρείται παθητική δραστηριότητα. Οι εκπαιδευτές πρέπει να:</a:t>
            </a:r>
            <a:endParaRPr sz="1400">
              <a:latin typeface="Arial"/>
              <a:ea typeface="Arial"/>
              <a:cs typeface="Arial"/>
              <a:sym typeface="Arial"/>
            </a:endParaRPr>
          </a:p>
        </p:txBody>
      </p:sp>
      <p:pic>
        <p:nvPicPr>
          <p:cNvPr id="663" name="Google Shape;663;p10"/>
          <p:cNvPicPr preferRelativeResize="0"/>
          <p:nvPr/>
        </p:nvPicPr>
        <p:blipFill rotWithShape="1">
          <a:blip r:embed="rId3">
            <a:alphaModFix/>
          </a:blip>
          <a:srcRect l="20556" r="20555"/>
          <a:stretch/>
        </p:blipFill>
        <p:spPr>
          <a:xfrm>
            <a:off x="8153400" y="0"/>
            <a:ext cx="4038600" cy="6858000"/>
          </a:xfrm>
          <a:prstGeom prst="rect">
            <a:avLst/>
          </a:prstGeom>
          <a:noFill/>
          <a:ln>
            <a:noFill/>
          </a:ln>
        </p:spPr>
      </p:pic>
      <p:sp>
        <p:nvSpPr>
          <p:cNvPr id="664" name="Google Shape;664;p10"/>
          <p:cNvSpPr txBox="1"/>
          <p:nvPr/>
        </p:nvSpPr>
        <p:spPr>
          <a:xfrm>
            <a:off x="410598" y="1888063"/>
            <a:ext cx="2254249"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1" i="0" u="none" strike="noStrike" cap="none">
                <a:solidFill>
                  <a:srgbClr val="000000"/>
                </a:solidFill>
                <a:latin typeface="Arial"/>
                <a:ea typeface="Arial"/>
                <a:cs typeface="Arial"/>
                <a:sym typeface="Arial"/>
              </a:rPr>
              <a:t>Προσαρμογή της μάθησης με βάση τα συμφραζόμενα</a:t>
            </a:r>
            <a:endParaRPr sz="1800" b="1" i="0" u="none" strike="noStrike" cap="none">
              <a:solidFill>
                <a:srgbClr val="000000"/>
              </a:solidFill>
              <a:latin typeface="Arial"/>
              <a:ea typeface="Arial"/>
              <a:cs typeface="Arial"/>
              <a:sym typeface="Arial"/>
            </a:endParaRPr>
          </a:p>
        </p:txBody>
      </p:sp>
      <p:sp>
        <p:nvSpPr>
          <p:cNvPr id="665" name="Google Shape;665;p10"/>
          <p:cNvSpPr txBox="1"/>
          <p:nvPr/>
        </p:nvSpPr>
        <p:spPr>
          <a:xfrm>
            <a:off x="2591989" y="1896783"/>
            <a:ext cx="5328000" cy="116951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Συσχετίζουν τις ψηφιακές δεξιότητες με τα ενδιαφέροντα και την καθημερινή ζωή των ενήλικων εκπαιδευομένων. Για παράδειγμα, δείξτε πώς η χρήση του διαδικτύου μπορεί να τους βοηθήσει να συνδεθούν με την οικογένειά τους, να έχουν πρόσβαση σε πληροφορίες υγειονομικής περίθαλψης ή να ασχοληθούν με χόμπι.</a:t>
            </a:r>
            <a:endParaRPr sz="1400" b="0" i="0" u="none" strike="noStrike" cap="none">
              <a:solidFill>
                <a:srgbClr val="000000"/>
              </a:solidFill>
              <a:latin typeface="Arial"/>
              <a:ea typeface="Arial"/>
              <a:cs typeface="Arial"/>
              <a:sym typeface="Arial"/>
            </a:endParaRPr>
          </a:p>
        </p:txBody>
      </p:sp>
      <p:sp>
        <p:nvSpPr>
          <p:cNvPr id="666" name="Google Shape;666;p10"/>
          <p:cNvSpPr txBox="1"/>
          <p:nvPr/>
        </p:nvSpPr>
        <p:spPr>
          <a:xfrm>
            <a:off x="423467" y="3266730"/>
            <a:ext cx="2254249"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a:solidFill>
                  <a:srgbClr val="000000"/>
                </a:solidFill>
                <a:latin typeface="Arial"/>
                <a:ea typeface="Arial"/>
                <a:cs typeface="Arial"/>
                <a:sym typeface="Arial"/>
              </a:rPr>
              <a:t>Ενθαρρύνετε τη συνεργασία</a:t>
            </a:r>
            <a:endParaRPr sz="2000" b="0" i="0" u="none" strike="noStrike" cap="none">
              <a:solidFill>
                <a:srgbClr val="000000"/>
              </a:solidFill>
              <a:latin typeface="Arial"/>
              <a:ea typeface="Arial"/>
              <a:cs typeface="Arial"/>
              <a:sym typeface="Arial"/>
            </a:endParaRPr>
          </a:p>
        </p:txBody>
      </p:sp>
      <p:sp>
        <p:nvSpPr>
          <p:cNvPr id="667" name="Google Shape;667;p10"/>
          <p:cNvSpPr txBox="1"/>
          <p:nvPr/>
        </p:nvSpPr>
        <p:spPr>
          <a:xfrm>
            <a:off x="2591989" y="3303888"/>
            <a:ext cx="5328000" cy="95406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Προωθούν τη μάθηση από ομοτίμους και των ομαδικών δραστηριοτήτων. Αυτό μπορεί να συμβάλει στην οικοδόμηση εμπιστοσύνης και στην παροχή αμοιβαίας υποστήριξης μεταξύ των εκπαιδευομένων.</a:t>
            </a:r>
            <a:endParaRPr sz="1400" b="0" i="0" u="none" strike="noStrike" cap="none">
              <a:solidFill>
                <a:srgbClr val="000000"/>
              </a:solidFill>
              <a:latin typeface="Arial"/>
              <a:ea typeface="Arial"/>
              <a:cs typeface="Arial"/>
              <a:sym typeface="Arial"/>
            </a:endParaRPr>
          </a:p>
        </p:txBody>
      </p:sp>
      <p:sp>
        <p:nvSpPr>
          <p:cNvPr id="668" name="Google Shape;668;p10"/>
          <p:cNvSpPr txBox="1"/>
          <p:nvPr/>
        </p:nvSpPr>
        <p:spPr>
          <a:xfrm>
            <a:off x="423467" y="4361598"/>
            <a:ext cx="2254249"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a:solidFill>
                  <a:srgbClr val="000000"/>
                </a:solidFill>
                <a:latin typeface="Arial"/>
                <a:ea typeface="Arial"/>
                <a:cs typeface="Arial"/>
                <a:sym typeface="Arial"/>
              </a:rPr>
              <a:t>Γιορτάστε τις επιτυχίες</a:t>
            </a:r>
            <a:endParaRPr sz="2000" b="0" i="0" u="none" strike="noStrike" cap="none">
              <a:solidFill>
                <a:srgbClr val="000000"/>
              </a:solidFill>
              <a:latin typeface="Arial"/>
              <a:ea typeface="Arial"/>
              <a:cs typeface="Arial"/>
              <a:sym typeface="Arial"/>
            </a:endParaRPr>
          </a:p>
        </p:txBody>
      </p:sp>
      <p:sp>
        <p:nvSpPr>
          <p:cNvPr id="669" name="Google Shape;669;p10"/>
          <p:cNvSpPr txBox="1"/>
          <p:nvPr/>
        </p:nvSpPr>
        <p:spPr>
          <a:xfrm>
            <a:off x="2591989" y="4428084"/>
            <a:ext cx="5328000" cy="73862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Αναγνωρίζουν και γιορτάζουν τακτικά την πρόοδο των ενήλικων εκπαιδευομένων, ενισχύοντας την αίσθηση της ολοκλήρωσης και ενθαρρύνοντας τη συνεχή μάθηση.</a:t>
            </a:r>
            <a:endParaRPr sz="1400" b="0" i="0" u="none" strike="noStrike" cap="none">
              <a:solidFill>
                <a:srgbClr val="000000"/>
              </a:solidFill>
              <a:latin typeface="Arial"/>
              <a:ea typeface="Arial"/>
              <a:cs typeface="Arial"/>
              <a:sym typeface="Arial"/>
            </a:endParaRPr>
          </a:p>
        </p:txBody>
      </p:sp>
      <p:sp>
        <p:nvSpPr>
          <p:cNvPr id="670" name="Google Shape;670;p10"/>
          <p:cNvSpPr txBox="1"/>
          <p:nvPr/>
        </p:nvSpPr>
        <p:spPr>
          <a:xfrm>
            <a:off x="423468" y="5450938"/>
            <a:ext cx="1828686"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a:solidFill>
                  <a:srgbClr val="000000"/>
                </a:solidFill>
                <a:latin typeface="Arial"/>
                <a:ea typeface="Arial"/>
                <a:cs typeface="Arial"/>
                <a:sym typeface="Arial"/>
              </a:rPr>
              <a:t>Συνεχής υποστήριξη</a:t>
            </a:r>
            <a:endParaRPr sz="2000" b="0" i="0" u="none" strike="noStrike" cap="none">
              <a:solidFill>
                <a:srgbClr val="000000"/>
              </a:solidFill>
              <a:latin typeface="Arial"/>
              <a:ea typeface="Arial"/>
              <a:cs typeface="Arial"/>
              <a:sym typeface="Arial"/>
            </a:endParaRPr>
          </a:p>
        </p:txBody>
      </p:sp>
      <p:sp>
        <p:nvSpPr>
          <p:cNvPr id="671" name="Google Shape;671;p10"/>
          <p:cNvSpPr txBox="1"/>
          <p:nvPr/>
        </p:nvSpPr>
        <p:spPr>
          <a:xfrm>
            <a:off x="2591989" y="5450938"/>
            <a:ext cx="5328000" cy="95406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Παρέχουν συνεχή υποστήριξη και πόρους πέρα από το αρχικό πρόγραμμα κατάρτισης. Αυτό μπορεί να περιλαμβάνει ηλεκτρονική βοήθεια, τακτικά εργαστήρια ή ομάδες υποστήριξης που βασίζονται στην κοινότητα.</a:t>
            </a:r>
            <a:endParaRPr sz="1400" b="0" i="0" u="none" strike="noStrike" cap="none">
              <a:solidFill>
                <a:srgbClr val="000000"/>
              </a:solidFill>
              <a:latin typeface="Arial"/>
              <a:ea typeface="Arial"/>
              <a:cs typeface="Arial"/>
              <a:sym typeface="Arial"/>
            </a:endParaRPr>
          </a:p>
        </p:txBody>
      </p:sp>
      <p:sp>
        <p:nvSpPr>
          <p:cNvPr id="672" name="Google Shape;672;p1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19</a:t>
            </a:fld>
            <a:endParaRPr>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pic>
        <p:nvPicPr>
          <p:cNvPr id="679" name="Google Shape;679;p79"/>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680" name="Google Shape;680;p79"/>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fld id="{00000000-1234-1234-1234-123412341234}" type="slidenum">
              <a:rPr lang="en-US" sz="900" b="0" i="0" u="none" strike="noStrike" cap="none">
                <a:solidFill>
                  <a:srgbClr val="000000"/>
                </a:solidFill>
                <a:latin typeface="Arial"/>
                <a:ea typeface="Arial"/>
                <a:cs typeface="Arial"/>
                <a:sym typeface="Arial"/>
              </a:rPr>
              <a:t>20</a:t>
            </a:fld>
            <a:endParaRPr sz="1400" b="0" i="0" u="none" strike="noStrike" cap="none">
              <a:solidFill>
                <a:srgbClr val="000000"/>
              </a:solidFill>
              <a:latin typeface="Arial"/>
              <a:ea typeface="Arial"/>
              <a:cs typeface="Arial"/>
              <a:sym typeface="Arial"/>
            </a:endParaRPr>
          </a:p>
        </p:txBody>
      </p:sp>
      <p:sp>
        <p:nvSpPr>
          <p:cNvPr id="681" name="Google Shape;681;p79"/>
          <p:cNvSpPr txBox="1"/>
          <p:nvPr/>
        </p:nvSpPr>
        <p:spPr>
          <a:xfrm>
            <a:off x="7280212" y="1879615"/>
            <a:ext cx="3767769" cy="101565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lt1"/>
              </a:buClr>
              <a:buSzPts val="2700"/>
              <a:buFont typeface="Sorts Mill Goudy"/>
              <a:buNone/>
            </a:pPr>
            <a:r>
              <a:rPr lang="en-US" sz="2800" b="1" i="0" u="none" strike="noStrike" cap="none">
                <a:solidFill>
                  <a:schemeClr val="lt1"/>
                </a:solidFill>
                <a:latin typeface="Arial"/>
                <a:ea typeface="Arial"/>
                <a:cs typeface="Arial"/>
                <a:sym typeface="Arial"/>
              </a:rPr>
              <a:t>ΕΝΟΤΗΤΑ 3</a:t>
            </a:r>
            <a:endParaRPr sz="2800" b="0" i="0" u="none" strike="noStrike" cap="none">
              <a:solidFill>
                <a:schemeClr val="lt1"/>
              </a:solidFill>
              <a:latin typeface="Arial"/>
              <a:ea typeface="Arial"/>
              <a:cs typeface="Arial"/>
              <a:sym typeface="Arial"/>
            </a:endParaRPr>
          </a:p>
        </p:txBody>
      </p:sp>
      <p:sp>
        <p:nvSpPr>
          <p:cNvPr id="682" name="Google Shape;682;p79"/>
          <p:cNvSpPr txBox="1"/>
          <p:nvPr/>
        </p:nvSpPr>
        <p:spPr>
          <a:xfrm>
            <a:off x="7465926" y="3247897"/>
            <a:ext cx="3396342" cy="207906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400"/>
              <a:buFont typeface="Arial"/>
              <a:buNone/>
            </a:pPr>
            <a:r>
              <a:rPr lang="en-US" sz="2200" b="0" i="1" u="none" strike="noStrike" cap="none">
                <a:solidFill>
                  <a:schemeClr val="lt1"/>
                </a:solidFill>
                <a:latin typeface="Arial"/>
                <a:ea typeface="Arial"/>
                <a:cs typeface="Arial"/>
                <a:sym typeface="Arial"/>
              </a:rPr>
              <a:t>Προσαρμογή της υπολογιστικής σκέψης για διαφορετικούς ενήλικες εκπαιδευόμενους</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686"/>
        <p:cNvGrpSpPr/>
        <p:nvPr/>
      </p:nvGrpSpPr>
      <p:grpSpPr>
        <a:xfrm>
          <a:off x="0" y="0"/>
          <a:ext cx="0" cy="0"/>
          <a:chOff x="0" y="0"/>
          <a:chExt cx="0" cy="0"/>
        </a:xfrm>
      </p:grpSpPr>
      <p:sp>
        <p:nvSpPr>
          <p:cNvPr id="687" name="Google Shape;687;p53"/>
          <p:cNvSpPr txBox="1">
            <a:spLocks noGrp="1"/>
          </p:cNvSpPr>
          <p:nvPr>
            <p:ph type="body" idx="2"/>
          </p:nvPr>
        </p:nvSpPr>
        <p:spPr>
          <a:xfrm>
            <a:off x="4127088" y="893475"/>
            <a:ext cx="7363800" cy="305610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SzPts val="1120"/>
              <a:buNone/>
            </a:pPr>
            <a:r>
              <a:rPr lang="en-US" sz="1800">
                <a:latin typeface="Arial"/>
                <a:ea typeface="Arial"/>
                <a:cs typeface="Arial"/>
                <a:sym typeface="Arial"/>
              </a:rPr>
              <a:t>Αυτή η ενότητα επικεντρώνεται στην προσαρμογή της διδασκαλίας ΥΣ για να καλύψει τις ποικίλες ανάγκες των ενήλικων εκπαιδευομένων. </a:t>
            </a:r>
            <a:endParaRPr/>
          </a:p>
          <a:p>
            <a:pPr marL="0" lvl="0" indent="0" algn="just" rtl="0">
              <a:lnSpc>
                <a:spcPct val="100000"/>
              </a:lnSpc>
              <a:spcBef>
                <a:spcPts val="0"/>
              </a:spcBef>
              <a:spcAft>
                <a:spcPts val="0"/>
              </a:spcAft>
              <a:buSzPts val="1120"/>
              <a:buNone/>
            </a:pPr>
            <a:br>
              <a:rPr lang="en-US" sz="1800">
                <a:latin typeface="Arial"/>
                <a:ea typeface="Arial"/>
                <a:cs typeface="Arial"/>
                <a:sym typeface="Arial"/>
              </a:rPr>
            </a:br>
            <a:r>
              <a:rPr lang="en-US" sz="1800">
                <a:latin typeface="Arial"/>
                <a:ea typeface="Arial"/>
                <a:cs typeface="Arial"/>
                <a:sym typeface="Arial"/>
              </a:rPr>
              <a:t>Θα διερευνήσουμε στρατηγικές για την προσαρμογή των εννοιών ΥΣ, την ενσωμάτωση της πολιτιστικής συνάφειας και την προσαρμογή διαφορετικών στυλ μάθησης για τη δημιουργία ελκυστικών και αποτελεσματικών μαθησιακών εμπειριών για όλους.</a:t>
            </a:r>
            <a:endParaRPr/>
          </a:p>
          <a:p>
            <a:pPr marL="0" lvl="0" indent="0" algn="just" rtl="0">
              <a:lnSpc>
                <a:spcPct val="100000"/>
              </a:lnSpc>
              <a:spcBef>
                <a:spcPts val="0"/>
              </a:spcBef>
              <a:spcAft>
                <a:spcPts val="0"/>
              </a:spcAft>
              <a:buSzPts val="1120"/>
              <a:buNone/>
            </a:pPr>
            <a:br>
              <a:rPr lang="en-US" sz="1800">
                <a:latin typeface="Arial"/>
                <a:ea typeface="Arial"/>
                <a:cs typeface="Arial"/>
                <a:sym typeface="Arial"/>
              </a:rPr>
            </a:br>
            <a:r>
              <a:rPr lang="en-US" sz="1800">
                <a:latin typeface="Arial"/>
                <a:ea typeface="Arial"/>
                <a:cs typeface="Arial"/>
                <a:sym typeface="Arial"/>
              </a:rPr>
              <a:t>Θα διερευνήσουμε πώς να κάνουμε την ΥΣ προσβάσιμη και σχετική για όλους τους ενήλικες εκπαιδευόμενους, ανεξάρτητα από το υπόβαθρο, το στυλ μάθησης ή την προηγούμενη εμπειρία τους με την τεχνολογία.</a:t>
            </a:r>
            <a:endParaRPr sz="1800">
              <a:latin typeface="Arial"/>
              <a:ea typeface="Arial"/>
              <a:cs typeface="Arial"/>
              <a:sym typeface="Arial"/>
            </a:endParaRPr>
          </a:p>
          <a:p>
            <a:pPr marL="0" lvl="0" indent="0" algn="l" rtl="0">
              <a:lnSpc>
                <a:spcPct val="100000"/>
              </a:lnSpc>
              <a:spcBef>
                <a:spcPts val="0"/>
              </a:spcBef>
              <a:spcAft>
                <a:spcPts val="0"/>
              </a:spcAft>
              <a:buClr>
                <a:schemeClr val="dk2"/>
              </a:buClr>
              <a:buSzPts val="1120"/>
              <a:buNone/>
            </a:pPr>
            <a:endParaRPr sz="1800">
              <a:latin typeface="Arial"/>
              <a:ea typeface="Arial"/>
              <a:cs typeface="Arial"/>
              <a:sym typeface="Arial"/>
            </a:endParaRPr>
          </a:p>
        </p:txBody>
      </p:sp>
      <p:pic>
        <p:nvPicPr>
          <p:cNvPr id="688" name="Google Shape;688;p53" descr="Imagen que contiene electrónica, circuito&#10;&#10;Descripción generada automáticamente"/>
          <p:cNvPicPr preferRelativeResize="0"/>
          <p:nvPr/>
        </p:nvPicPr>
        <p:blipFill rotWithShape="1">
          <a:blip r:embed="rId3">
            <a:alphaModFix/>
          </a:blip>
          <a:srcRect l="6035" r="6035"/>
          <a:stretch/>
        </p:blipFill>
        <p:spPr>
          <a:xfrm>
            <a:off x="0" y="0"/>
            <a:ext cx="3390900" cy="6858000"/>
          </a:xfrm>
          <a:prstGeom prst="rect">
            <a:avLst/>
          </a:prstGeom>
          <a:noFill/>
          <a:ln>
            <a:noFill/>
          </a:ln>
        </p:spPr>
      </p:pic>
      <p:sp>
        <p:nvSpPr>
          <p:cNvPr id="689" name="Google Shape;689;p53"/>
          <p:cNvSpPr/>
          <p:nvPr/>
        </p:nvSpPr>
        <p:spPr>
          <a:xfrm>
            <a:off x="4127088" y="5136775"/>
            <a:ext cx="7283464" cy="1250577"/>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600" b="0" i="1" u="none" strike="noStrike" cap="none">
                <a:solidFill>
                  <a:schemeClr val="dk1"/>
                </a:solidFill>
                <a:latin typeface="Arial"/>
                <a:ea typeface="Arial"/>
                <a:cs typeface="Arial"/>
                <a:sym typeface="Arial"/>
              </a:rPr>
              <a:t>Οι καλύτεροι δάσκαλοι είναι εκείνοι που δείχνουν στους μαθητές τους πώς να σκέφτονται, όχι τι να σκέφτονται.</a:t>
            </a:r>
            <a:endParaRPr sz="1600" b="0" i="1" u="none" strike="noStrike" cap="none">
              <a:solidFill>
                <a:schemeClr val="dk1"/>
              </a:solidFill>
              <a:latin typeface="Arial"/>
              <a:ea typeface="Arial"/>
              <a:cs typeface="Arial"/>
              <a:sym typeface="Arial"/>
            </a:endParaRPr>
          </a:p>
        </p:txBody>
      </p:sp>
      <p:sp>
        <p:nvSpPr>
          <p:cNvPr id="690" name="Google Shape;690;p5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21</a:t>
            </a:fld>
            <a:endParaRPr>
              <a:latin typeface="Arial"/>
              <a:ea typeface="Arial"/>
              <a:cs typeface="Arial"/>
              <a:sym typeface="Arial"/>
            </a:endParaRPr>
          </a:p>
        </p:txBody>
      </p:sp>
      <p:pic>
        <p:nvPicPr>
          <p:cNvPr id="691" name="Google Shape;691;p53" descr="A light bulb with a black background&#10;&#10;AI-generated content may be incorrect."/>
          <p:cNvPicPr preferRelativeResize="0"/>
          <p:nvPr/>
        </p:nvPicPr>
        <p:blipFill rotWithShape="1">
          <a:blip r:embed="rId4">
            <a:alphaModFix/>
          </a:blip>
          <a:srcRect/>
          <a:stretch/>
        </p:blipFill>
        <p:spPr>
          <a:xfrm>
            <a:off x="10911903" y="4512173"/>
            <a:ext cx="997298" cy="99729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695"/>
        <p:cNvGrpSpPr/>
        <p:nvPr/>
      </p:nvGrpSpPr>
      <p:grpSpPr>
        <a:xfrm>
          <a:off x="0" y="0"/>
          <a:ext cx="0" cy="0"/>
          <a:chOff x="0" y="0"/>
          <a:chExt cx="0" cy="0"/>
        </a:xfrm>
      </p:grpSpPr>
      <p:sp>
        <p:nvSpPr>
          <p:cNvPr id="696" name="Google Shape;696;p26"/>
          <p:cNvSpPr txBox="1"/>
          <p:nvPr/>
        </p:nvSpPr>
        <p:spPr>
          <a:xfrm>
            <a:off x="476770" y="360617"/>
            <a:ext cx="6769604" cy="13849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chemeClr val="dk1"/>
                </a:solidFill>
                <a:latin typeface="Arial"/>
                <a:ea typeface="Arial"/>
                <a:cs typeface="Arial"/>
                <a:sym typeface="Arial"/>
              </a:rPr>
              <a:t>Πώς να προσαρμόσετε την Υπολογιστική Σκέψη για διαφορετικούς ενήλικες εκπαιδευόμενους</a:t>
            </a:r>
            <a:endParaRPr sz="2800" b="1" i="0" u="none" strike="noStrike" cap="none">
              <a:solidFill>
                <a:srgbClr val="000000"/>
              </a:solidFill>
              <a:latin typeface="Arial"/>
              <a:ea typeface="Arial"/>
              <a:cs typeface="Arial"/>
              <a:sym typeface="Arial"/>
            </a:endParaRPr>
          </a:p>
        </p:txBody>
      </p:sp>
      <p:pic>
        <p:nvPicPr>
          <p:cNvPr id="697" name="Google Shape;697;p26"/>
          <p:cNvPicPr preferRelativeResize="0"/>
          <p:nvPr/>
        </p:nvPicPr>
        <p:blipFill rotWithShape="1">
          <a:blip r:embed="rId3">
            <a:alphaModFix/>
          </a:blip>
          <a:srcRect/>
          <a:stretch/>
        </p:blipFill>
        <p:spPr>
          <a:xfrm>
            <a:off x="7345936" y="-20656"/>
            <a:ext cx="4846064" cy="6878656"/>
          </a:xfrm>
          <a:prstGeom prst="rect">
            <a:avLst/>
          </a:prstGeom>
          <a:noFill/>
          <a:ln>
            <a:noFill/>
          </a:ln>
        </p:spPr>
      </p:pic>
      <p:sp>
        <p:nvSpPr>
          <p:cNvPr id="698" name="Google Shape;698;p26"/>
          <p:cNvSpPr txBox="1"/>
          <p:nvPr/>
        </p:nvSpPr>
        <p:spPr>
          <a:xfrm>
            <a:off x="476770" y="1981634"/>
            <a:ext cx="6343800" cy="409338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30"/>
              </a:spcBef>
              <a:spcAft>
                <a:spcPts val="0"/>
              </a:spcAft>
              <a:buNone/>
            </a:pPr>
            <a:r>
              <a:rPr lang="en-US" sz="2000" b="0" i="0" u="none" strike="noStrike" cap="none">
                <a:solidFill>
                  <a:srgbClr val="000000"/>
                </a:solidFill>
                <a:latin typeface="Arial"/>
                <a:ea typeface="Arial"/>
                <a:cs typeface="Arial"/>
                <a:sym typeface="Arial"/>
              </a:rPr>
              <a:t>Όπως βλέπετε από τις προηγούμενες ενότητες, η Υπολογιστική Σκέψη είναι μια ισχυρή προσέγγιση επίλυσης προβλημάτων, αλλά η αποτελεσματικότητά της εξαρτάται από την προσβασιμότητα και τη συνάφεια για όλους τους ενήλικες εκπαιδευόμενους. </a:t>
            </a:r>
            <a:endParaRPr/>
          </a:p>
          <a:p>
            <a:pPr marL="0" marR="0" lvl="0" indent="0" algn="just" rtl="0">
              <a:lnSpc>
                <a:spcPct val="100000"/>
              </a:lnSpc>
              <a:spcBef>
                <a:spcPts val="30"/>
              </a:spcBef>
              <a:spcAft>
                <a:spcPts val="0"/>
              </a:spcAft>
              <a:buNone/>
            </a:pPr>
            <a:br>
              <a:rPr lang="en-US" sz="2000" b="0" i="0" u="none" strike="noStrike" cap="none">
                <a:solidFill>
                  <a:srgbClr val="000000"/>
                </a:solidFill>
                <a:latin typeface="Arial"/>
                <a:ea typeface="Arial"/>
                <a:cs typeface="Arial"/>
                <a:sym typeface="Arial"/>
              </a:rPr>
            </a:br>
            <a:r>
              <a:rPr lang="en-US" sz="2000" b="0" i="0" u="none" strike="noStrike" cap="none">
                <a:solidFill>
                  <a:srgbClr val="000000"/>
                </a:solidFill>
                <a:latin typeface="Arial"/>
                <a:ea typeface="Arial"/>
                <a:cs typeface="Arial"/>
                <a:sym typeface="Arial"/>
              </a:rPr>
              <a:t>Για να εξασφαλίσετε την ένταξη και να μεγιστοποιήσετε τον αντίκτυπο, πρέπει να προσαρμόσετε τις έννοιες και τις δραστηριότητες ΥΣ για να καλύψετε τις ποικίλες ανάγκες των ενήλικων εκπαιδευομένων μας, ειδικά εάν εσείς, ως εκπαιδευτής, εργάζεστε με μειονεκτούντες ενήλικες (π.χ. οικονομικούς, κοινωνικούς, εκπαιδευτικούς κ.λπ.).</a:t>
            </a:r>
            <a:endParaRPr sz="1400" b="0" i="0" u="none" strike="noStrike" cap="none">
              <a:solidFill>
                <a:srgbClr val="000000"/>
              </a:solidFill>
              <a:latin typeface="Arial"/>
              <a:ea typeface="Arial"/>
              <a:cs typeface="Arial"/>
              <a:sym typeface="Arial"/>
            </a:endParaRPr>
          </a:p>
        </p:txBody>
      </p:sp>
      <p:sp>
        <p:nvSpPr>
          <p:cNvPr id="699" name="Google Shape;699;p2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22</a:t>
            </a:fld>
            <a:endParaRPr>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703"/>
        <p:cNvGrpSpPr/>
        <p:nvPr/>
      </p:nvGrpSpPr>
      <p:grpSpPr>
        <a:xfrm>
          <a:off x="0" y="0"/>
          <a:ext cx="0" cy="0"/>
          <a:chOff x="0" y="0"/>
          <a:chExt cx="0" cy="0"/>
        </a:xfrm>
      </p:grpSpPr>
      <p:sp>
        <p:nvSpPr>
          <p:cNvPr id="704" name="Google Shape;704;p27"/>
          <p:cNvSpPr txBox="1"/>
          <p:nvPr/>
        </p:nvSpPr>
        <p:spPr>
          <a:xfrm>
            <a:off x="476770" y="360617"/>
            <a:ext cx="6779436" cy="13849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chemeClr val="dk1"/>
                </a:solidFill>
                <a:latin typeface="Arial"/>
                <a:ea typeface="Arial"/>
                <a:cs typeface="Arial"/>
                <a:sym typeface="Arial"/>
              </a:rPr>
              <a:t>Πώς να προσαρμόσετε την Υπολογιστική Σκέψη για διαφορετικούς ενήλικες εκπαιδευόμενους</a:t>
            </a:r>
            <a:endParaRPr sz="2800" b="1" i="0" u="none" strike="noStrike" cap="none">
              <a:solidFill>
                <a:srgbClr val="000000"/>
              </a:solidFill>
              <a:latin typeface="Arial"/>
              <a:ea typeface="Arial"/>
              <a:cs typeface="Arial"/>
              <a:sym typeface="Arial"/>
            </a:endParaRPr>
          </a:p>
        </p:txBody>
      </p:sp>
      <p:pic>
        <p:nvPicPr>
          <p:cNvPr id="705" name="Google Shape;705;p27"/>
          <p:cNvPicPr preferRelativeResize="0"/>
          <p:nvPr/>
        </p:nvPicPr>
        <p:blipFill rotWithShape="1">
          <a:blip r:embed="rId3">
            <a:alphaModFix/>
          </a:blip>
          <a:srcRect/>
          <a:stretch/>
        </p:blipFill>
        <p:spPr>
          <a:xfrm>
            <a:off x="7345936" y="-20656"/>
            <a:ext cx="4846064" cy="6878656"/>
          </a:xfrm>
          <a:prstGeom prst="rect">
            <a:avLst/>
          </a:prstGeom>
          <a:noFill/>
          <a:ln>
            <a:noFill/>
          </a:ln>
        </p:spPr>
      </p:pic>
      <p:sp>
        <p:nvSpPr>
          <p:cNvPr id="706" name="Google Shape;706;p27"/>
          <p:cNvSpPr txBox="1"/>
          <p:nvPr/>
        </p:nvSpPr>
        <p:spPr>
          <a:xfrm>
            <a:off x="463141" y="1891028"/>
            <a:ext cx="6590687"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30"/>
              </a:spcBef>
              <a:spcAft>
                <a:spcPts val="30"/>
              </a:spcAft>
              <a:buNone/>
            </a:pPr>
            <a:r>
              <a:rPr lang="en-US" sz="1800" b="0" i="0" u="none" strike="noStrike" cap="none">
                <a:solidFill>
                  <a:srgbClr val="000000"/>
                </a:solidFill>
                <a:latin typeface="Arial"/>
                <a:ea typeface="Arial"/>
                <a:cs typeface="Arial"/>
                <a:sym typeface="Arial"/>
              </a:rPr>
              <a:t>Για να γίνει αυτό, θα πρέπει να λάβετε υπόψη τουλάχιστον τις ακόλουθες πτυχές:</a:t>
            </a:r>
            <a:endParaRPr sz="1800" b="0" i="0" u="none" strike="noStrike" cap="none">
              <a:solidFill>
                <a:srgbClr val="000000"/>
              </a:solidFill>
              <a:latin typeface="Arial"/>
              <a:ea typeface="Arial"/>
              <a:cs typeface="Arial"/>
              <a:sym typeface="Arial"/>
            </a:endParaRPr>
          </a:p>
        </p:txBody>
      </p:sp>
      <p:pic>
        <p:nvPicPr>
          <p:cNvPr id="707" name="Google Shape;707;p27"/>
          <p:cNvPicPr preferRelativeResize="0"/>
          <p:nvPr/>
        </p:nvPicPr>
        <p:blipFill rotWithShape="1">
          <a:blip r:embed="rId4">
            <a:alphaModFix/>
          </a:blip>
          <a:srcRect/>
          <a:stretch/>
        </p:blipFill>
        <p:spPr>
          <a:xfrm>
            <a:off x="553584" y="2758016"/>
            <a:ext cx="805522" cy="805522"/>
          </a:xfrm>
          <a:prstGeom prst="rect">
            <a:avLst/>
          </a:prstGeom>
          <a:noFill/>
          <a:ln>
            <a:noFill/>
          </a:ln>
        </p:spPr>
      </p:pic>
      <p:sp>
        <p:nvSpPr>
          <p:cNvPr id="708" name="Google Shape;708;p27"/>
          <p:cNvSpPr txBox="1"/>
          <p:nvPr/>
        </p:nvSpPr>
        <p:spPr>
          <a:xfrm>
            <a:off x="1768540" y="5396955"/>
            <a:ext cx="3644275" cy="4975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1000"/>
              </a:spcBef>
              <a:spcAft>
                <a:spcPts val="30"/>
              </a:spcAft>
              <a:buNone/>
            </a:pPr>
            <a:r>
              <a:rPr lang="en-US" sz="1800" b="0" i="0" u="none" strike="noStrike" cap="none">
                <a:solidFill>
                  <a:srgbClr val="000000"/>
                </a:solidFill>
                <a:latin typeface="Arial"/>
                <a:ea typeface="Arial"/>
                <a:cs typeface="Arial"/>
                <a:sym typeface="Arial"/>
              </a:rPr>
              <a:t>Στυλ μάθησης και προτιμήσεις</a:t>
            </a:r>
            <a:endParaRPr sz="1800" b="0" i="0" u="none" strike="noStrike" cap="none">
              <a:solidFill>
                <a:srgbClr val="000000"/>
              </a:solidFill>
              <a:latin typeface="Arial"/>
              <a:ea typeface="Arial"/>
              <a:cs typeface="Arial"/>
              <a:sym typeface="Arial"/>
            </a:endParaRPr>
          </a:p>
        </p:txBody>
      </p:sp>
      <p:sp>
        <p:nvSpPr>
          <p:cNvPr id="709" name="Google Shape;709;p27"/>
          <p:cNvSpPr txBox="1"/>
          <p:nvPr/>
        </p:nvSpPr>
        <p:spPr>
          <a:xfrm>
            <a:off x="1702607" y="2896623"/>
            <a:ext cx="3411757" cy="4975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1000"/>
              </a:spcBef>
              <a:spcAft>
                <a:spcPts val="30"/>
              </a:spcAft>
              <a:buNone/>
            </a:pPr>
            <a:r>
              <a:rPr lang="en-US" sz="1800" b="0" i="0" u="none" strike="noStrike" cap="none">
                <a:solidFill>
                  <a:srgbClr val="000000"/>
                </a:solidFill>
                <a:latin typeface="Arial"/>
                <a:ea typeface="Arial"/>
                <a:cs typeface="Arial"/>
                <a:sym typeface="Arial"/>
              </a:rPr>
              <a:t>Προσαρμογή εννοιών</a:t>
            </a:r>
            <a:endParaRPr sz="1800" b="0" i="0" u="none" strike="noStrike" cap="none">
              <a:solidFill>
                <a:srgbClr val="000000"/>
              </a:solidFill>
              <a:latin typeface="Arial"/>
              <a:ea typeface="Arial"/>
              <a:cs typeface="Arial"/>
              <a:sym typeface="Arial"/>
            </a:endParaRPr>
          </a:p>
        </p:txBody>
      </p:sp>
      <p:sp>
        <p:nvSpPr>
          <p:cNvPr id="710" name="Google Shape;710;p27"/>
          <p:cNvSpPr txBox="1"/>
          <p:nvPr/>
        </p:nvSpPr>
        <p:spPr>
          <a:xfrm>
            <a:off x="1710623" y="4146789"/>
            <a:ext cx="4627889" cy="4975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1000"/>
              </a:spcBef>
              <a:spcAft>
                <a:spcPts val="30"/>
              </a:spcAft>
              <a:buNone/>
            </a:pPr>
            <a:r>
              <a:rPr lang="en-US" sz="1800" b="0" i="0" u="none" strike="noStrike" cap="none">
                <a:solidFill>
                  <a:srgbClr val="000000"/>
                </a:solidFill>
                <a:latin typeface="Arial"/>
                <a:ea typeface="Arial"/>
                <a:cs typeface="Arial"/>
                <a:sym typeface="Arial"/>
              </a:rPr>
              <a:t>Πολιτιστική συνάφεια</a:t>
            </a:r>
            <a:endParaRPr sz="1800" b="0" i="0" u="none" strike="noStrike" cap="none">
              <a:solidFill>
                <a:srgbClr val="000000"/>
              </a:solidFill>
              <a:latin typeface="Arial"/>
              <a:ea typeface="Arial"/>
              <a:cs typeface="Arial"/>
              <a:sym typeface="Arial"/>
            </a:endParaRPr>
          </a:p>
        </p:txBody>
      </p:sp>
      <p:pic>
        <p:nvPicPr>
          <p:cNvPr id="711" name="Google Shape;711;p27"/>
          <p:cNvPicPr preferRelativeResize="0"/>
          <p:nvPr/>
        </p:nvPicPr>
        <p:blipFill rotWithShape="1">
          <a:blip r:embed="rId5">
            <a:alphaModFix/>
          </a:blip>
          <a:srcRect/>
          <a:stretch/>
        </p:blipFill>
        <p:spPr>
          <a:xfrm flipH="1">
            <a:off x="553584" y="4097223"/>
            <a:ext cx="805522" cy="805522"/>
          </a:xfrm>
          <a:prstGeom prst="rect">
            <a:avLst/>
          </a:prstGeom>
          <a:noFill/>
          <a:ln>
            <a:noFill/>
          </a:ln>
        </p:spPr>
      </p:pic>
      <p:pic>
        <p:nvPicPr>
          <p:cNvPr id="712" name="Google Shape;712;p27"/>
          <p:cNvPicPr preferRelativeResize="0"/>
          <p:nvPr/>
        </p:nvPicPr>
        <p:blipFill rotWithShape="1">
          <a:blip r:embed="rId6">
            <a:alphaModFix/>
          </a:blip>
          <a:srcRect/>
          <a:stretch/>
        </p:blipFill>
        <p:spPr>
          <a:xfrm>
            <a:off x="601971" y="5436431"/>
            <a:ext cx="757135" cy="757135"/>
          </a:xfrm>
          <a:prstGeom prst="rect">
            <a:avLst/>
          </a:prstGeom>
          <a:noFill/>
          <a:ln>
            <a:noFill/>
          </a:ln>
        </p:spPr>
      </p:pic>
      <p:sp>
        <p:nvSpPr>
          <p:cNvPr id="713" name="Google Shape;713;p2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23</a:t>
            </a:fld>
            <a:endParaRPr>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8" name="Google Shape;718;p28"/>
          <p:cNvSpPr txBox="1">
            <a:spLocks noGrp="1"/>
          </p:cNvSpPr>
          <p:nvPr>
            <p:ph type="title"/>
          </p:nvPr>
        </p:nvSpPr>
        <p:spPr>
          <a:xfrm>
            <a:off x="1090280" y="1290208"/>
            <a:ext cx="10011440" cy="615316"/>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SzPts val="3111"/>
              <a:buNone/>
            </a:pPr>
            <a:r>
              <a:rPr lang="en-US" sz="2800" b="1">
                <a:latin typeface="Arial"/>
                <a:ea typeface="Arial"/>
                <a:cs typeface="Arial"/>
                <a:sym typeface="Arial"/>
              </a:rPr>
              <a:t>Προσαρμογή της υπολογιστικής σκέψης για διαφορετικούς ενήλικες εκπαιδευόμενους</a:t>
            </a:r>
            <a:endParaRPr sz="2800" b="1">
              <a:latin typeface="Arial"/>
              <a:ea typeface="Arial"/>
              <a:cs typeface="Arial"/>
              <a:sym typeface="Arial"/>
            </a:endParaRPr>
          </a:p>
        </p:txBody>
      </p:sp>
      <p:sp>
        <p:nvSpPr>
          <p:cNvPr id="719" name="Google Shape;719;p28"/>
          <p:cNvSpPr txBox="1">
            <a:spLocks noGrp="1"/>
          </p:cNvSpPr>
          <p:nvPr>
            <p:ph type="body" idx="1"/>
          </p:nvPr>
        </p:nvSpPr>
        <p:spPr>
          <a:xfrm>
            <a:off x="1196295" y="2043346"/>
            <a:ext cx="2888156" cy="683565"/>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30"/>
              </a:spcBef>
              <a:spcAft>
                <a:spcPts val="30"/>
              </a:spcAft>
              <a:buSzPts val="1680"/>
              <a:buNone/>
            </a:pPr>
            <a:r>
              <a:rPr lang="en-US" sz="2000">
                <a:latin typeface="Arial"/>
                <a:ea typeface="Arial"/>
                <a:cs typeface="Arial"/>
                <a:sym typeface="Arial"/>
              </a:rPr>
              <a:t>Προσαρμογή εννοιών</a:t>
            </a:r>
            <a:endParaRPr sz="2000">
              <a:latin typeface="Arial"/>
              <a:ea typeface="Arial"/>
              <a:cs typeface="Arial"/>
              <a:sym typeface="Arial"/>
            </a:endParaRPr>
          </a:p>
        </p:txBody>
      </p:sp>
      <p:sp>
        <p:nvSpPr>
          <p:cNvPr id="720" name="Google Shape;720;p28"/>
          <p:cNvSpPr txBox="1">
            <a:spLocks noGrp="1"/>
          </p:cNvSpPr>
          <p:nvPr>
            <p:ph type="body" idx="2"/>
          </p:nvPr>
        </p:nvSpPr>
        <p:spPr>
          <a:xfrm>
            <a:off x="1196296" y="2968775"/>
            <a:ext cx="2888155" cy="2041660"/>
          </a:xfrm>
          <a:prstGeom prst="rect">
            <a:avLst/>
          </a:prstGeom>
          <a:noFill/>
          <a:ln>
            <a:noFill/>
          </a:ln>
        </p:spPr>
        <p:txBody>
          <a:bodyPr spcFirstLastPara="1" wrap="square" lIns="91425" tIns="45700" rIns="91425" bIns="45700" anchor="t" anchorCtr="0">
            <a:normAutofit/>
          </a:bodyPr>
          <a:lstStyle/>
          <a:p>
            <a:pPr marL="0" lvl="0" indent="0" algn="just" rtl="0">
              <a:lnSpc>
                <a:spcPct val="100000"/>
              </a:lnSpc>
              <a:spcBef>
                <a:spcPts val="0"/>
              </a:spcBef>
              <a:spcAft>
                <a:spcPts val="0"/>
              </a:spcAft>
              <a:buSzPts val="1120"/>
              <a:buNone/>
            </a:pPr>
            <a:r>
              <a:rPr lang="en-US">
                <a:latin typeface="Arial"/>
                <a:ea typeface="Arial"/>
                <a:cs typeface="Arial"/>
                <a:sym typeface="Arial"/>
              </a:rPr>
              <a:t>Σημαίνει </a:t>
            </a:r>
            <a:r>
              <a:rPr lang="en-US" b="1">
                <a:latin typeface="Arial"/>
                <a:ea typeface="Arial"/>
                <a:cs typeface="Arial"/>
                <a:sym typeface="Arial"/>
              </a:rPr>
              <a:t>απλοποίηση πολύπλοκων εννοιών </a:t>
            </a:r>
            <a:r>
              <a:rPr lang="en-US">
                <a:latin typeface="Arial"/>
                <a:ea typeface="Arial"/>
                <a:cs typeface="Arial"/>
                <a:sym typeface="Arial"/>
              </a:rPr>
              <a:t>που είναι ζωτικής σημασίας για να καταστεί η ΥΣ προσβάσιμη σε διαφορετικούς ενήλικες εκπαιδευόμενους.</a:t>
            </a:r>
            <a:endParaRPr>
              <a:latin typeface="Arial"/>
              <a:ea typeface="Arial"/>
              <a:cs typeface="Arial"/>
              <a:sym typeface="Arial"/>
            </a:endParaRPr>
          </a:p>
        </p:txBody>
      </p:sp>
      <p:sp>
        <p:nvSpPr>
          <p:cNvPr id="721" name="Google Shape;721;p28"/>
          <p:cNvSpPr txBox="1">
            <a:spLocks noGrp="1"/>
          </p:cNvSpPr>
          <p:nvPr>
            <p:ph type="body" idx="3"/>
          </p:nvPr>
        </p:nvSpPr>
        <p:spPr>
          <a:xfrm>
            <a:off x="4643763" y="2043346"/>
            <a:ext cx="2888156" cy="683565"/>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30"/>
              </a:spcBef>
              <a:spcAft>
                <a:spcPts val="30"/>
              </a:spcAft>
              <a:buSzPts val="1680"/>
              <a:buNone/>
            </a:pPr>
            <a:r>
              <a:rPr lang="en-US" sz="2000">
                <a:latin typeface="Arial"/>
                <a:ea typeface="Arial"/>
                <a:cs typeface="Arial"/>
                <a:sym typeface="Arial"/>
              </a:rPr>
              <a:t>Πολιτιστική συνάφεια</a:t>
            </a:r>
            <a:endParaRPr sz="2000">
              <a:latin typeface="Arial"/>
              <a:ea typeface="Arial"/>
              <a:cs typeface="Arial"/>
              <a:sym typeface="Arial"/>
            </a:endParaRPr>
          </a:p>
        </p:txBody>
      </p:sp>
      <p:sp>
        <p:nvSpPr>
          <p:cNvPr id="722" name="Google Shape;722;p28"/>
          <p:cNvSpPr txBox="1">
            <a:spLocks noGrp="1"/>
          </p:cNvSpPr>
          <p:nvPr>
            <p:ph type="body" idx="4"/>
          </p:nvPr>
        </p:nvSpPr>
        <p:spPr>
          <a:xfrm>
            <a:off x="4542194" y="2968775"/>
            <a:ext cx="3091295" cy="2450222"/>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SzPts val="1120"/>
              <a:buNone/>
            </a:pPr>
            <a:r>
              <a:rPr lang="en-US">
                <a:latin typeface="Arial"/>
                <a:ea typeface="Arial"/>
                <a:cs typeface="Arial"/>
                <a:sym typeface="Arial"/>
              </a:rPr>
              <a:t>Σημαίνει την </a:t>
            </a:r>
            <a:r>
              <a:rPr lang="en-US" b="1">
                <a:latin typeface="Arial"/>
                <a:ea typeface="Arial"/>
                <a:cs typeface="Arial"/>
                <a:sym typeface="Arial"/>
              </a:rPr>
              <a:t>ενσωμάτωση πολιτισμικά σχετικών παραδειγμάτων και πλαισίων </a:t>
            </a:r>
            <a:r>
              <a:rPr lang="en-US">
                <a:latin typeface="Arial"/>
                <a:ea typeface="Arial"/>
                <a:cs typeface="Arial"/>
                <a:sym typeface="Arial"/>
              </a:rPr>
              <a:t>που είναι απαραίτητα για να καταστεί η ΥΣ ουσιαστική και ελκυστική για διαφορετικούς ενήλικες μαθητές.</a:t>
            </a:r>
            <a:endParaRPr>
              <a:latin typeface="Arial"/>
              <a:ea typeface="Arial"/>
              <a:cs typeface="Arial"/>
              <a:sym typeface="Arial"/>
            </a:endParaRPr>
          </a:p>
        </p:txBody>
      </p:sp>
      <p:sp>
        <p:nvSpPr>
          <p:cNvPr id="723" name="Google Shape;723;p28"/>
          <p:cNvSpPr txBox="1">
            <a:spLocks noGrp="1"/>
          </p:cNvSpPr>
          <p:nvPr>
            <p:ph type="body" idx="5"/>
          </p:nvPr>
        </p:nvSpPr>
        <p:spPr>
          <a:xfrm>
            <a:off x="7892288" y="2269699"/>
            <a:ext cx="3301524" cy="683565"/>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30"/>
              </a:spcBef>
              <a:spcAft>
                <a:spcPts val="30"/>
              </a:spcAft>
              <a:buSzPts val="1680"/>
              <a:buNone/>
            </a:pPr>
            <a:r>
              <a:rPr lang="en-US" sz="2000">
                <a:latin typeface="Arial"/>
                <a:ea typeface="Arial"/>
                <a:cs typeface="Arial"/>
                <a:sym typeface="Arial"/>
              </a:rPr>
              <a:t>Στυλ μάθησης και προτιμήσεις</a:t>
            </a:r>
            <a:endParaRPr sz="2000">
              <a:latin typeface="Arial"/>
              <a:ea typeface="Arial"/>
              <a:cs typeface="Arial"/>
              <a:sym typeface="Arial"/>
            </a:endParaRPr>
          </a:p>
        </p:txBody>
      </p:sp>
      <p:sp>
        <p:nvSpPr>
          <p:cNvPr id="724" name="Google Shape;724;p28"/>
          <p:cNvSpPr txBox="1">
            <a:spLocks noGrp="1"/>
          </p:cNvSpPr>
          <p:nvPr>
            <p:ph type="body" idx="6"/>
          </p:nvPr>
        </p:nvSpPr>
        <p:spPr>
          <a:xfrm>
            <a:off x="8098973" y="2968775"/>
            <a:ext cx="2888155" cy="2245789"/>
          </a:xfrm>
          <a:prstGeom prst="rect">
            <a:avLst/>
          </a:prstGeom>
          <a:noFill/>
          <a:ln>
            <a:noFill/>
          </a:ln>
        </p:spPr>
        <p:txBody>
          <a:bodyPr spcFirstLastPara="1" wrap="square" lIns="91425" tIns="45700" rIns="91425" bIns="45700" anchor="t" anchorCtr="0">
            <a:normAutofit/>
          </a:bodyPr>
          <a:lstStyle/>
          <a:p>
            <a:pPr marL="0" lvl="0" indent="0" algn="just" rtl="0">
              <a:lnSpc>
                <a:spcPct val="100000"/>
              </a:lnSpc>
              <a:spcBef>
                <a:spcPts val="0"/>
              </a:spcBef>
              <a:spcAft>
                <a:spcPts val="0"/>
              </a:spcAft>
              <a:buSzPts val="969"/>
              <a:buNone/>
            </a:pPr>
            <a:r>
              <a:rPr lang="en-US">
                <a:latin typeface="Arial"/>
                <a:ea typeface="Arial"/>
                <a:cs typeface="Arial"/>
                <a:sym typeface="Arial"/>
              </a:rPr>
              <a:t>Σημαίνει </a:t>
            </a:r>
            <a:r>
              <a:rPr lang="en-US" b="1">
                <a:latin typeface="Arial"/>
                <a:ea typeface="Arial"/>
                <a:cs typeface="Arial"/>
                <a:sym typeface="Arial"/>
              </a:rPr>
              <a:t>αναγνώριση διαφορετικών μορφών μάθησης</a:t>
            </a:r>
            <a:r>
              <a:rPr lang="en-US">
                <a:latin typeface="Arial"/>
                <a:ea typeface="Arial"/>
                <a:cs typeface="Arial"/>
                <a:sym typeface="Arial"/>
              </a:rPr>
              <a:t> που είναι καίριας σημασίας για την αποτελεσματική εκπαίδευση ΥΣ στη μαθησιακή διαδικασία για ενήλικες εκπαιδευόμενους.</a:t>
            </a:r>
            <a:endParaRPr>
              <a:latin typeface="Arial"/>
              <a:ea typeface="Arial"/>
              <a:cs typeface="Arial"/>
              <a:sym typeface="Arial"/>
            </a:endParaRPr>
          </a:p>
        </p:txBody>
      </p:sp>
      <p:pic>
        <p:nvPicPr>
          <p:cNvPr id="725" name="Google Shape;725;p28"/>
          <p:cNvPicPr preferRelativeResize="0"/>
          <p:nvPr/>
        </p:nvPicPr>
        <p:blipFill rotWithShape="1">
          <a:blip r:embed="rId3">
            <a:alphaModFix/>
          </a:blip>
          <a:srcRect/>
          <a:stretch/>
        </p:blipFill>
        <p:spPr>
          <a:xfrm>
            <a:off x="2312542" y="4804783"/>
            <a:ext cx="631278" cy="631278"/>
          </a:xfrm>
          <a:prstGeom prst="rect">
            <a:avLst/>
          </a:prstGeom>
          <a:noFill/>
          <a:ln>
            <a:noFill/>
          </a:ln>
        </p:spPr>
      </p:pic>
      <p:pic>
        <p:nvPicPr>
          <p:cNvPr id="726" name="Google Shape;726;p28"/>
          <p:cNvPicPr preferRelativeResize="0"/>
          <p:nvPr/>
        </p:nvPicPr>
        <p:blipFill rotWithShape="1">
          <a:blip r:embed="rId4">
            <a:alphaModFix/>
          </a:blip>
          <a:srcRect/>
          <a:stretch/>
        </p:blipFill>
        <p:spPr>
          <a:xfrm flipH="1">
            <a:off x="5785837" y="4836520"/>
            <a:ext cx="604008" cy="604008"/>
          </a:xfrm>
          <a:prstGeom prst="rect">
            <a:avLst/>
          </a:prstGeom>
          <a:noFill/>
          <a:ln>
            <a:noFill/>
          </a:ln>
        </p:spPr>
      </p:pic>
      <p:pic>
        <p:nvPicPr>
          <p:cNvPr id="727" name="Google Shape;727;p28"/>
          <p:cNvPicPr preferRelativeResize="0"/>
          <p:nvPr/>
        </p:nvPicPr>
        <p:blipFill rotWithShape="1">
          <a:blip r:embed="rId5">
            <a:alphaModFix/>
          </a:blip>
          <a:srcRect/>
          <a:stretch/>
        </p:blipFill>
        <p:spPr>
          <a:xfrm>
            <a:off x="9263229" y="4876419"/>
            <a:ext cx="559642" cy="559642"/>
          </a:xfrm>
          <a:prstGeom prst="rect">
            <a:avLst/>
          </a:prstGeom>
          <a:noFill/>
          <a:ln>
            <a:noFill/>
          </a:ln>
        </p:spPr>
      </p:pic>
      <p:sp>
        <p:nvSpPr>
          <p:cNvPr id="728" name="Google Shape;728;p2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24</a:t>
            </a:fld>
            <a:endParaRPr>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sp>
        <p:nvSpPr>
          <p:cNvPr id="735" name="Google Shape;735;p29"/>
          <p:cNvSpPr txBox="1">
            <a:spLocks noGrp="1"/>
          </p:cNvSpPr>
          <p:nvPr>
            <p:ph type="title"/>
          </p:nvPr>
        </p:nvSpPr>
        <p:spPr>
          <a:xfrm>
            <a:off x="980595" y="1086182"/>
            <a:ext cx="6196779" cy="95331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800">
                <a:latin typeface="Arial"/>
                <a:ea typeface="Arial"/>
                <a:cs typeface="Arial"/>
                <a:sym typeface="Arial"/>
              </a:rPr>
              <a:t>Οι μέθοδοι για την </a:t>
            </a:r>
            <a:r>
              <a:rPr lang="en-US" sz="2800" b="1">
                <a:latin typeface="Arial"/>
                <a:ea typeface="Arial"/>
                <a:cs typeface="Arial"/>
                <a:sym typeface="Arial"/>
              </a:rPr>
              <a:t>προσαρμογή των εννοιών </a:t>
            </a:r>
            <a:r>
              <a:rPr lang="en-US" sz="2800">
                <a:latin typeface="Arial"/>
                <a:ea typeface="Arial"/>
                <a:cs typeface="Arial"/>
                <a:sym typeface="Arial"/>
              </a:rPr>
              <a:t>ώστε να ανταποκρίνονται στις ποικίλες ανάγκες των μαθητών</a:t>
            </a:r>
            <a:endParaRPr sz="2800">
              <a:latin typeface="Arial"/>
              <a:ea typeface="Arial"/>
              <a:cs typeface="Arial"/>
              <a:sym typeface="Arial"/>
            </a:endParaRPr>
          </a:p>
        </p:txBody>
      </p:sp>
      <p:sp>
        <p:nvSpPr>
          <p:cNvPr id="736" name="Google Shape;736;p29"/>
          <p:cNvSpPr txBox="1">
            <a:spLocks noGrp="1"/>
          </p:cNvSpPr>
          <p:nvPr>
            <p:ph type="body" idx="1"/>
          </p:nvPr>
        </p:nvSpPr>
        <p:spPr>
          <a:xfrm>
            <a:off x="688258" y="2115903"/>
            <a:ext cx="6764594" cy="4143565"/>
          </a:xfrm>
          <a:prstGeom prst="rect">
            <a:avLst/>
          </a:prstGeom>
          <a:noFill/>
          <a:ln>
            <a:noFill/>
          </a:ln>
        </p:spPr>
        <p:txBody>
          <a:bodyPr spcFirstLastPara="1" wrap="square" lIns="91425" tIns="45700" rIns="91425" bIns="45700" anchor="t" anchorCtr="0">
            <a:normAutofit/>
          </a:bodyPr>
          <a:lstStyle/>
          <a:p>
            <a:pPr marL="87313" lvl="0" indent="0" algn="l" rtl="0">
              <a:lnSpc>
                <a:spcPct val="100000"/>
              </a:lnSpc>
              <a:spcBef>
                <a:spcPts val="1000"/>
              </a:spcBef>
              <a:spcAft>
                <a:spcPts val="0"/>
              </a:spcAft>
              <a:buSzPts val="972"/>
              <a:buNone/>
            </a:pPr>
            <a:r>
              <a:rPr lang="en-US" sz="1400" b="1">
                <a:latin typeface="Arial"/>
                <a:ea typeface="Arial"/>
                <a:cs typeface="Arial"/>
                <a:sym typeface="Arial"/>
              </a:rPr>
              <a:t>Κατακερματισμός πληροφοριών</a:t>
            </a:r>
            <a:endParaRPr sz="1400" b="1">
              <a:latin typeface="Arial"/>
              <a:ea typeface="Arial"/>
              <a:cs typeface="Arial"/>
              <a:sym typeface="Arial"/>
            </a:endParaRPr>
          </a:p>
          <a:p>
            <a:pPr marL="87313" lvl="0" indent="0" algn="just" rtl="0">
              <a:lnSpc>
                <a:spcPct val="100000"/>
              </a:lnSpc>
              <a:spcBef>
                <a:spcPts val="1000"/>
              </a:spcBef>
              <a:spcAft>
                <a:spcPts val="0"/>
              </a:spcAft>
              <a:buSzPts val="972"/>
              <a:buNone/>
            </a:pPr>
            <a:r>
              <a:rPr lang="en-US" sz="1400">
                <a:latin typeface="Arial"/>
                <a:ea typeface="Arial"/>
                <a:cs typeface="Arial"/>
                <a:sym typeface="Arial"/>
              </a:rPr>
              <a:t>Αναλύστε πολύπλοκες έννοιες σε μικρότερα, διαχειρίσιμα κομμάτια. Αντί να παρουσιάσετε ολόκληρο τον αλγόριθμο ταυτόχρονα, εισαγάγετέ τον βήμα προς βήμα, επιτρέποντας στους μαθητές να κατανοήσουν κάθε μέρος πριν προχωρήσουν.</a:t>
            </a:r>
            <a:endParaRPr/>
          </a:p>
          <a:p>
            <a:pPr marL="87313" lvl="0" indent="0" algn="just" rtl="0">
              <a:lnSpc>
                <a:spcPct val="100000"/>
              </a:lnSpc>
              <a:spcBef>
                <a:spcPts val="1000"/>
              </a:spcBef>
              <a:spcAft>
                <a:spcPts val="0"/>
              </a:spcAft>
              <a:buSzPts val="972"/>
              <a:buNone/>
            </a:pPr>
            <a:r>
              <a:rPr lang="en-US" sz="1400" b="1">
                <a:latin typeface="Arial"/>
                <a:ea typeface="Arial"/>
                <a:cs typeface="Arial"/>
                <a:sym typeface="Arial"/>
              </a:rPr>
              <a:t>Οπτικά βοηθήματα</a:t>
            </a:r>
            <a:endParaRPr/>
          </a:p>
          <a:p>
            <a:pPr marL="87313" lvl="0" indent="0" algn="just" rtl="0">
              <a:lnSpc>
                <a:spcPct val="100000"/>
              </a:lnSpc>
              <a:spcBef>
                <a:spcPts val="1000"/>
              </a:spcBef>
              <a:spcAft>
                <a:spcPts val="0"/>
              </a:spcAft>
              <a:buSzPts val="972"/>
              <a:buNone/>
            </a:pPr>
            <a:r>
              <a:rPr lang="en-US" sz="1400">
                <a:latin typeface="Arial"/>
                <a:ea typeface="Arial"/>
                <a:cs typeface="Arial"/>
                <a:sym typeface="Arial"/>
              </a:rPr>
              <a:t>Χρησιμοποιήστε οπτικά βοηθήματα όπως διαγράμματα, διαγράμματα ροής και κινούμενες εικόνες για να απεικονίσετε αφηρημένες έννοιες. Οι οπτικοί μαθητές θα επωφεληθούν ιδιαίτερα από αυτές τις αναπαραστάσεις.</a:t>
            </a:r>
            <a:endParaRPr/>
          </a:p>
          <a:p>
            <a:pPr marL="87313" lvl="0" indent="0" algn="just" rtl="0">
              <a:lnSpc>
                <a:spcPct val="100000"/>
              </a:lnSpc>
              <a:spcBef>
                <a:spcPts val="1000"/>
              </a:spcBef>
              <a:spcAft>
                <a:spcPts val="0"/>
              </a:spcAft>
              <a:buSzPts val="972"/>
              <a:buNone/>
            </a:pPr>
            <a:r>
              <a:rPr lang="en-US" sz="1400" b="1">
                <a:latin typeface="Arial"/>
                <a:ea typeface="Arial"/>
                <a:cs typeface="Arial"/>
                <a:sym typeface="Arial"/>
              </a:rPr>
              <a:t>Αναλογίες και παραδείγματα πραγματικού κόσμου</a:t>
            </a:r>
            <a:endParaRPr/>
          </a:p>
          <a:p>
            <a:pPr marL="87313" lvl="0" indent="0" algn="just" rtl="0">
              <a:lnSpc>
                <a:spcPct val="100000"/>
              </a:lnSpc>
              <a:spcBef>
                <a:spcPts val="1000"/>
              </a:spcBef>
              <a:spcAft>
                <a:spcPts val="0"/>
              </a:spcAft>
              <a:buSzPts val="972"/>
              <a:buNone/>
            </a:pPr>
            <a:r>
              <a:rPr lang="en-US" sz="1400">
                <a:latin typeface="Arial"/>
                <a:ea typeface="Arial"/>
                <a:cs typeface="Arial"/>
                <a:sym typeface="Arial"/>
              </a:rPr>
              <a:t>Συσχετίστε τις έννοιες της Υπολογιστικής Σκέψης με οικείες πραγματικές καταστάσεις. Για παράδειγμα, εξηγήστε τους αλγόριθμους χρησιμοποιώντας την αναλογία μιας συνταγής ή ενός συνόλου οδηγιών για τη συναρμολόγηση επίπλων.</a:t>
            </a:r>
            <a:endParaRPr sz="1400">
              <a:latin typeface="Arial"/>
              <a:ea typeface="Arial"/>
              <a:cs typeface="Arial"/>
              <a:sym typeface="Arial"/>
            </a:endParaRPr>
          </a:p>
        </p:txBody>
      </p:sp>
      <p:pic>
        <p:nvPicPr>
          <p:cNvPr id="737" name="Google Shape;737;p29" descr="A person holding his hand to his face&#10;&#10;Description automatically generated"/>
          <p:cNvPicPr preferRelativeResize="0">
            <a:picLocks noGrp="1"/>
          </p:cNvPicPr>
          <p:nvPr>
            <p:ph type="pic" idx="2"/>
          </p:nvPr>
        </p:nvPicPr>
        <p:blipFill rotWithShape="1">
          <a:blip r:embed="rId3">
            <a:alphaModFix/>
          </a:blip>
          <a:srcRect t="5000" b="5000"/>
          <a:stretch/>
        </p:blipFill>
        <p:spPr>
          <a:xfrm>
            <a:off x="8215147" y="1639416"/>
            <a:ext cx="3976853" cy="3579168"/>
          </a:xfrm>
          <a:prstGeom prst="rect">
            <a:avLst/>
          </a:prstGeom>
          <a:noFill/>
          <a:ln>
            <a:noFill/>
          </a:ln>
        </p:spPr>
      </p:pic>
      <p:sp>
        <p:nvSpPr>
          <p:cNvPr id="738" name="Google Shape;738;p2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25</a:t>
            </a:fld>
            <a:endParaRPr>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44"/>
        <p:cNvGrpSpPr/>
        <p:nvPr/>
      </p:nvGrpSpPr>
      <p:grpSpPr>
        <a:xfrm>
          <a:off x="0" y="0"/>
          <a:ext cx="0" cy="0"/>
          <a:chOff x="0" y="0"/>
          <a:chExt cx="0" cy="0"/>
        </a:xfrm>
      </p:grpSpPr>
      <p:sp>
        <p:nvSpPr>
          <p:cNvPr id="745" name="Google Shape;745;p30"/>
          <p:cNvSpPr txBox="1">
            <a:spLocks noGrp="1"/>
          </p:cNvSpPr>
          <p:nvPr>
            <p:ph type="body" idx="1"/>
          </p:nvPr>
        </p:nvSpPr>
        <p:spPr>
          <a:xfrm>
            <a:off x="668594" y="2059997"/>
            <a:ext cx="6813754" cy="4099600"/>
          </a:xfrm>
          <a:prstGeom prst="rect">
            <a:avLst/>
          </a:prstGeom>
          <a:noFill/>
          <a:ln>
            <a:noFill/>
          </a:ln>
        </p:spPr>
        <p:txBody>
          <a:bodyPr spcFirstLastPara="1" wrap="square" lIns="91425" tIns="45700" rIns="91425" bIns="45700" anchor="t" anchorCtr="0">
            <a:noAutofit/>
          </a:bodyPr>
          <a:lstStyle/>
          <a:p>
            <a:pPr marL="87313" lvl="0" indent="0" algn="l" rtl="0">
              <a:lnSpc>
                <a:spcPct val="100000"/>
              </a:lnSpc>
              <a:spcBef>
                <a:spcPts val="1000"/>
              </a:spcBef>
              <a:spcAft>
                <a:spcPts val="0"/>
              </a:spcAft>
              <a:buSzPts val="969"/>
              <a:buNone/>
            </a:pPr>
            <a:r>
              <a:rPr lang="en-US" sz="1400" b="1">
                <a:latin typeface="Arial"/>
                <a:ea typeface="Arial"/>
                <a:cs typeface="Arial"/>
                <a:sym typeface="Arial"/>
              </a:rPr>
              <a:t>Αφήγηση και διήγηση </a:t>
            </a:r>
            <a:endParaRPr sz="1400" b="1">
              <a:latin typeface="Arial"/>
              <a:ea typeface="Arial"/>
              <a:cs typeface="Arial"/>
              <a:sym typeface="Arial"/>
            </a:endParaRPr>
          </a:p>
          <a:p>
            <a:pPr marL="87313" lvl="0" indent="0" algn="l" rtl="0">
              <a:lnSpc>
                <a:spcPct val="100000"/>
              </a:lnSpc>
              <a:spcBef>
                <a:spcPts val="1000"/>
              </a:spcBef>
              <a:spcAft>
                <a:spcPts val="0"/>
              </a:spcAft>
              <a:buSzPts val="969"/>
              <a:buNone/>
            </a:pPr>
            <a:r>
              <a:rPr lang="en-US" sz="1400">
                <a:latin typeface="Arial"/>
                <a:ea typeface="Arial"/>
                <a:cs typeface="Arial"/>
                <a:sym typeface="Arial"/>
              </a:rPr>
              <a:t>Χρησιμοποιήστε τεχνικές αφήγησης για να κάνετε τις πολύπλοκες έννοιες πιο ελκυστικές και αξέχαστες. Μια αφήγηση μπορεί να βοηθήσει τους μαθητές να συνδεθούν με τις πληροφορίες σε συναισθηματικό επίπεδο, βελτιώνοντας την κατανόηση και τη διατήρηση.</a:t>
            </a:r>
            <a:endParaRPr sz="1400">
              <a:latin typeface="Arial"/>
              <a:ea typeface="Arial"/>
              <a:cs typeface="Arial"/>
              <a:sym typeface="Arial"/>
            </a:endParaRPr>
          </a:p>
          <a:p>
            <a:pPr marL="87313" lvl="0" indent="0" algn="just" rtl="0">
              <a:lnSpc>
                <a:spcPct val="100000"/>
              </a:lnSpc>
              <a:spcBef>
                <a:spcPts val="1000"/>
              </a:spcBef>
              <a:spcAft>
                <a:spcPts val="0"/>
              </a:spcAft>
              <a:buSzPts val="969"/>
              <a:buNone/>
            </a:pPr>
            <a:r>
              <a:rPr lang="en-US" sz="1400" b="1">
                <a:latin typeface="Arial"/>
                <a:ea typeface="Arial"/>
                <a:cs typeface="Arial"/>
                <a:sym typeface="Arial"/>
              </a:rPr>
              <a:t>Πρακτικές δραστηριότητες</a:t>
            </a:r>
            <a:endParaRPr/>
          </a:p>
          <a:p>
            <a:pPr marL="87313" lvl="0" indent="0" algn="just" rtl="0">
              <a:lnSpc>
                <a:spcPct val="100000"/>
              </a:lnSpc>
              <a:spcBef>
                <a:spcPts val="1000"/>
              </a:spcBef>
              <a:spcAft>
                <a:spcPts val="0"/>
              </a:spcAft>
              <a:buSzPts val="969"/>
              <a:buNone/>
            </a:pPr>
            <a:r>
              <a:rPr lang="en-US" sz="1400">
                <a:latin typeface="Arial"/>
                <a:ea typeface="Arial"/>
                <a:cs typeface="Arial"/>
                <a:sym typeface="Arial"/>
              </a:rPr>
              <a:t>Εμπλέξτε τους μαθητές μέσω πρακτικών δραστηριοτήτων που τους επιτρέπουν να βιώσουν τις έννοιες της Υπολογιστικής Σκέψης με απτό τρόπο. Η δημιουργία διαδραστικών ιστοριών χρησιμοποιώντας προγραμματισμό βασισμένο σε μπλοκ ή ο σχεδιασμός διαγραμμάτων ροής για </a:t>
            </a:r>
            <a:r>
              <a:rPr lang="en-US" sz="1400" b="1">
                <a:latin typeface="Arial"/>
                <a:ea typeface="Arial"/>
                <a:cs typeface="Arial"/>
                <a:sym typeface="Arial"/>
              </a:rPr>
              <a:t>καθημερινές εργασίες </a:t>
            </a:r>
            <a:r>
              <a:rPr lang="en-US" sz="1400">
                <a:latin typeface="Arial"/>
                <a:ea typeface="Arial"/>
                <a:cs typeface="Arial"/>
                <a:sym typeface="Arial"/>
              </a:rPr>
              <a:t>μπορεί να κάνει τις έννοιες πιο σχετικές.</a:t>
            </a:r>
            <a:endParaRPr sz="1400">
              <a:latin typeface="Arial"/>
              <a:ea typeface="Arial"/>
              <a:cs typeface="Arial"/>
              <a:sym typeface="Arial"/>
            </a:endParaRPr>
          </a:p>
          <a:p>
            <a:pPr marL="87313" lvl="0" indent="0" algn="just" rtl="0">
              <a:lnSpc>
                <a:spcPct val="100000"/>
              </a:lnSpc>
              <a:spcBef>
                <a:spcPts val="1000"/>
              </a:spcBef>
              <a:spcAft>
                <a:spcPts val="0"/>
              </a:spcAft>
              <a:buSzPts val="969"/>
              <a:buNone/>
            </a:pPr>
            <a:r>
              <a:rPr lang="en-US" sz="1400" b="1">
                <a:latin typeface="Arial"/>
                <a:ea typeface="Arial"/>
                <a:cs typeface="Arial"/>
                <a:sym typeface="Arial"/>
              </a:rPr>
              <a:t>Χρήση διαφορετικών τρόπων</a:t>
            </a:r>
            <a:endParaRPr/>
          </a:p>
          <a:p>
            <a:pPr marL="87313" lvl="0" indent="0" algn="just" rtl="0">
              <a:lnSpc>
                <a:spcPct val="100000"/>
              </a:lnSpc>
              <a:spcBef>
                <a:spcPts val="1000"/>
              </a:spcBef>
              <a:spcAft>
                <a:spcPts val="0"/>
              </a:spcAft>
              <a:buSzPts val="969"/>
              <a:buNone/>
            </a:pPr>
            <a:r>
              <a:rPr lang="en-US" sz="1400">
                <a:latin typeface="Arial"/>
                <a:ea typeface="Arial"/>
                <a:cs typeface="Arial"/>
                <a:sym typeface="Arial"/>
              </a:rPr>
              <a:t>Παρέχετε τη χρήση διαφόρων μεθόδων μάθησης για να καλύψετε διαφορετικά στυλ μάθησης. Συμπεριλάβετε οπτικές, ακουστικές και κιναισθητικές δραστηριότητες για να επιτρέψετε τη μέγιστη εμπλοκή.</a:t>
            </a:r>
            <a:endParaRPr sz="1400">
              <a:latin typeface="Arial"/>
              <a:ea typeface="Arial"/>
              <a:cs typeface="Arial"/>
              <a:sym typeface="Arial"/>
            </a:endParaRPr>
          </a:p>
        </p:txBody>
      </p:sp>
      <p:pic>
        <p:nvPicPr>
          <p:cNvPr id="746" name="Google Shape;746;p30" descr="A person holding his hand to his face&#10;&#10;Description automatically generated"/>
          <p:cNvPicPr preferRelativeResize="0">
            <a:picLocks noGrp="1"/>
          </p:cNvPicPr>
          <p:nvPr>
            <p:ph type="pic" idx="2"/>
          </p:nvPr>
        </p:nvPicPr>
        <p:blipFill rotWithShape="1">
          <a:blip r:embed="rId3">
            <a:alphaModFix/>
          </a:blip>
          <a:srcRect t="5000" b="5000"/>
          <a:stretch/>
        </p:blipFill>
        <p:spPr>
          <a:xfrm>
            <a:off x="8215147" y="1639416"/>
            <a:ext cx="3976853" cy="3579168"/>
          </a:xfrm>
          <a:prstGeom prst="rect">
            <a:avLst/>
          </a:prstGeom>
          <a:noFill/>
          <a:ln>
            <a:noFill/>
          </a:ln>
        </p:spPr>
      </p:pic>
      <p:sp>
        <p:nvSpPr>
          <p:cNvPr id="747" name="Google Shape;747;p3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26</a:t>
            </a:fld>
            <a:endParaRPr>
              <a:latin typeface="Arial"/>
              <a:ea typeface="Arial"/>
              <a:cs typeface="Arial"/>
              <a:sym typeface="Arial"/>
            </a:endParaRPr>
          </a:p>
        </p:txBody>
      </p:sp>
      <p:sp>
        <p:nvSpPr>
          <p:cNvPr id="748" name="Google Shape;748;p30"/>
          <p:cNvSpPr txBox="1">
            <a:spLocks noGrp="1"/>
          </p:cNvSpPr>
          <p:nvPr>
            <p:ph type="title"/>
          </p:nvPr>
        </p:nvSpPr>
        <p:spPr>
          <a:xfrm>
            <a:off x="980595" y="1086182"/>
            <a:ext cx="6196779" cy="95331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800">
                <a:latin typeface="Arial"/>
                <a:ea typeface="Arial"/>
                <a:cs typeface="Arial"/>
                <a:sym typeface="Arial"/>
              </a:rPr>
              <a:t>Οι μέθοδοι για την </a:t>
            </a:r>
            <a:r>
              <a:rPr lang="en-US" sz="2800" b="1">
                <a:latin typeface="Arial"/>
                <a:ea typeface="Arial"/>
                <a:cs typeface="Arial"/>
                <a:sym typeface="Arial"/>
              </a:rPr>
              <a:t>προσαρμογή των εννοιών </a:t>
            </a:r>
            <a:r>
              <a:rPr lang="en-US" sz="2800">
                <a:latin typeface="Arial"/>
                <a:ea typeface="Arial"/>
                <a:cs typeface="Arial"/>
                <a:sym typeface="Arial"/>
              </a:rPr>
              <a:t>ώστε να ανταποκρίνονται στις ποικίλες ανάγκες των μαθητών</a:t>
            </a:r>
            <a:endParaRPr sz="2800">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sp>
        <p:nvSpPr>
          <p:cNvPr id="755" name="Google Shape;755;p31"/>
          <p:cNvSpPr txBox="1">
            <a:spLocks noGrp="1"/>
          </p:cNvSpPr>
          <p:nvPr>
            <p:ph type="title"/>
          </p:nvPr>
        </p:nvSpPr>
        <p:spPr>
          <a:xfrm>
            <a:off x="980596" y="954564"/>
            <a:ext cx="6412425" cy="61284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800">
                <a:latin typeface="Arial"/>
                <a:ea typeface="Arial"/>
                <a:cs typeface="Arial"/>
                <a:sym typeface="Arial"/>
              </a:rPr>
              <a:t>Πρακτικό παράδειγμα για κατακερματισμό πληροφοριών</a:t>
            </a:r>
            <a:endParaRPr sz="2800">
              <a:latin typeface="Arial"/>
              <a:ea typeface="Arial"/>
              <a:cs typeface="Arial"/>
              <a:sym typeface="Arial"/>
            </a:endParaRPr>
          </a:p>
        </p:txBody>
      </p:sp>
      <p:sp>
        <p:nvSpPr>
          <p:cNvPr id="756" name="Google Shape;756;p31"/>
          <p:cNvSpPr txBox="1">
            <a:spLocks noGrp="1"/>
          </p:cNvSpPr>
          <p:nvPr>
            <p:ph type="body" idx="1"/>
          </p:nvPr>
        </p:nvSpPr>
        <p:spPr>
          <a:xfrm>
            <a:off x="937766" y="1478917"/>
            <a:ext cx="6412425" cy="2808531"/>
          </a:xfrm>
          <a:prstGeom prst="rect">
            <a:avLst/>
          </a:prstGeom>
          <a:noFill/>
          <a:ln>
            <a:noFill/>
          </a:ln>
        </p:spPr>
        <p:txBody>
          <a:bodyPr spcFirstLastPara="1" wrap="square" lIns="91425" tIns="45700" rIns="91425" bIns="45700" anchor="t" anchorCtr="0">
            <a:noAutofit/>
          </a:bodyPr>
          <a:lstStyle/>
          <a:p>
            <a:pPr marL="0" lvl="1" indent="0" algn="l" rtl="0">
              <a:lnSpc>
                <a:spcPct val="100000"/>
              </a:lnSpc>
              <a:spcBef>
                <a:spcPts val="500"/>
              </a:spcBef>
              <a:spcAft>
                <a:spcPts val="0"/>
              </a:spcAft>
              <a:buSzPts val="1400"/>
              <a:buNone/>
            </a:pPr>
            <a:r>
              <a:rPr lang="en-US" sz="1400" b="1">
                <a:latin typeface="Arial"/>
                <a:ea typeface="Arial"/>
                <a:cs typeface="Arial"/>
                <a:sym typeface="Arial"/>
              </a:rPr>
              <a:t>Η βασική ιδέα: Σύγκριση γειτονικών ζευγών</a:t>
            </a:r>
            <a:endParaRPr/>
          </a:p>
          <a:p>
            <a:pPr marL="0" lvl="1" indent="0" algn="l" rtl="0">
              <a:lnSpc>
                <a:spcPct val="100000"/>
              </a:lnSpc>
              <a:spcBef>
                <a:spcPts val="500"/>
              </a:spcBef>
              <a:spcAft>
                <a:spcPts val="0"/>
              </a:spcAft>
              <a:buSzPts val="1400"/>
              <a:buNone/>
            </a:pPr>
            <a:r>
              <a:rPr lang="en-US" sz="1400">
                <a:latin typeface="Arial"/>
                <a:ea typeface="Arial"/>
                <a:cs typeface="Arial"/>
                <a:sym typeface="Arial"/>
              </a:rPr>
              <a:t>Φανταστείτε ότι έχετε μια τράπουλα αταξινόμητη κατά αριθμό, την οποία πρέπει να τακτοποιήσετε με σειρά από τη μικρότερη στη μεγαλύτερη. Ο απλούστερος τρόπος για να τα ταξινομήσετε θα ήταν να συγκρίνετε ζεύγη παρακείμενων καρτών. Εάν η παραγγελία είναι λανθασμένη (μια μεγαλύτερη κάρτα είναι πριν από μια μικρότερη), τις αλλάζετε. Επαναλαμβάνετε αυτή τη διαδικασία για όλα τα ζεύγη, περνώντας από ολόκληρο το κατάστρωμα.</a:t>
            </a:r>
            <a:endParaRPr sz="1400">
              <a:latin typeface="Arial"/>
              <a:ea typeface="Arial"/>
              <a:cs typeface="Arial"/>
              <a:sym typeface="Arial"/>
            </a:endParaRPr>
          </a:p>
          <a:p>
            <a:pPr marL="0" lvl="1" indent="0" algn="just" rtl="0">
              <a:lnSpc>
                <a:spcPct val="100000"/>
              </a:lnSpc>
              <a:spcBef>
                <a:spcPts val="500"/>
              </a:spcBef>
              <a:spcAft>
                <a:spcPts val="0"/>
              </a:spcAft>
              <a:buSzPts val="1400"/>
              <a:buNone/>
            </a:pPr>
            <a:endParaRPr sz="1400">
              <a:latin typeface="Arial"/>
              <a:ea typeface="Arial"/>
              <a:cs typeface="Arial"/>
              <a:sym typeface="Arial"/>
            </a:endParaRPr>
          </a:p>
          <a:p>
            <a:pPr marL="0" lvl="1" indent="0" algn="just" rtl="0">
              <a:lnSpc>
                <a:spcPct val="100000"/>
              </a:lnSpc>
              <a:spcBef>
                <a:spcPts val="500"/>
              </a:spcBef>
              <a:spcAft>
                <a:spcPts val="0"/>
              </a:spcAft>
              <a:buSzPts val="1400"/>
              <a:buNone/>
            </a:pPr>
            <a:r>
              <a:rPr lang="en-US" sz="1400" b="1">
                <a:latin typeface="Arial"/>
                <a:ea typeface="Arial"/>
                <a:cs typeface="Arial"/>
                <a:sym typeface="Arial"/>
              </a:rPr>
              <a:t>Οπτικό βοήθημα</a:t>
            </a:r>
            <a:endParaRPr/>
          </a:p>
          <a:p>
            <a:pPr marL="0" lvl="1" indent="0" algn="just" rtl="0">
              <a:lnSpc>
                <a:spcPct val="100000"/>
              </a:lnSpc>
              <a:spcBef>
                <a:spcPts val="500"/>
              </a:spcBef>
              <a:spcAft>
                <a:spcPts val="0"/>
              </a:spcAft>
              <a:buSzPts val="1400"/>
              <a:buNone/>
            </a:pPr>
            <a:r>
              <a:rPr lang="en-US" sz="1400" b="1">
                <a:latin typeface="Arial"/>
                <a:ea typeface="Arial"/>
                <a:cs typeface="Arial"/>
                <a:sym typeface="Arial"/>
              </a:rPr>
              <a:t>Βήμα 1: συγκρίνετε δύο μη ταξινομημένες κάρτες</a:t>
            </a:r>
            <a:endParaRPr/>
          </a:p>
          <a:p>
            <a:pPr marL="0" lvl="1" indent="0" algn="just" rtl="0">
              <a:lnSpc>
                <a:spcPct val="100000"/>
              </a:lnSpc>
              <a:spcBef>
                <a:spcPts val="500"/>
              </a:spcBef>
              <a:spcAft>
                <a:spcPts val="0"/>
              </a:spcAft>
              <a:buSzPts val="1400"/>
              <a:buNone/>
            </a:pPr>
            <a:r>
              <a:rPr lang="en-US" sz="1400">
                <a:latin typeface="Arial"/>
                <a:ea typeface="Arial"/>
                <a:cs typeface="Arial"/>
                <a:sym typeface="Arial"/>
              </a:rPr>
              <a:t>Εμφάνιση εικόνας δύο μη ταξινομημένων καρτών (π.χ. 7 και 3). </a:t>
            </a:r>
            <a:br>
              <a:rPr lang="en-US" sz="1400">
                <a:latin typeface="Arial"/>
                <a:ea typeface="Arial"/>
                <a:cs typeface="Arial"/>
                <a:sym typeface="Arial"/>
              </a:rPr>
            </a:br>
            <a:r>
              <a:rPr lang="en-US" sz="1400">
                <a:latin typeface="Arial"/>
                <a:ea typeface="Arial"/>
                <a:cs typeface="Arial"/>
                <a:sym typeface="Arial"/>
              </a:rPr>
              <a:t>Στη συνέχεια, δείξτε τα φύλλα που ανταλλάχθηκαν με τη σωστή σειρά (3 και 7).</a:t>
            </a:r>
            <a:endParaRPr sz="1400">
              <a:latin typeface="Arial"/>
              <a:ea typeface="Arial"/>
              <a:cs typeface="Arial"/>
              <a:sym typeface="Arial"/>
            </a:endParaRPr>
          </a:p>
        </p:txBody>
      </p:sp>
      <p:pic>
        <p:nvPicPr>
          <p:cNvPr id="757" name="Google Shape;757;p31" descr="A person holding his hand to his face&#10;&#10;Description automatically generated"/>
          <p:cNvPicPr preferRelativeResize="0">
            <a:picLocks noGrp="1"/>
          </p:cNvPicPr>
          <p:nvPr>
            <p:ph type="pic" idx="2"/>
          </p:nvPr>
        </p:nvPicPr>
        <p:blipFill rotWithShape="1">
          <a:blip r:embed="rId3">
            <a:alphaModFix/>
          </a:blip>
          <a:srcRect t="5000" b="5000"/>
          <a:stretch/>
        </p:blipFill>
        <p:spPr>
          <a:xfrm>
            <a:off x="8215147" y="1639416"/>
            <a:ext cx="3976853" cy="3579168"/>
          </a:xfrm>
          <a:prstGeom prst="rect">
            <a:avLst/>
          </a:prstGeom>
          <a:noFill/>
          <a:ln>
            <a:noFill/>
          </a:ln>
        </p:spPr>
      </p:pic>
      <p:pic>
        <p:nvPicPr>
          <p:cNvPr id="758" name="Google Shape;758;p31"/>
          <p:cNvPicPr preferRelativeResize="0"/>
          <p:nvPr/>
        </p:nvPicPr>
        <p:blipFill rotWithShape="1">
          <a:blip r:embed="rId4">
            <a:alphaModFix/>
          </a:blip>
          <a:srcRect/>
          <a:stretch/>
        </p:blipFill>
        <p:spPr>
          <a:xfrm>
            <a:off x="1214060" y="4468811"/>
            <a:ext cx="2326808" cy="1617530"/>
          </a:xfrm>
          <a:prstGeom prst="rect">
            <a:avLst/>
          </a:prstGeom>
          <a:noFill/>
          <a:ln>
            <a:noFill/>
          </a:ln>
        </p:spPr>
      </p:pic>
      <p:sp>
        <p:nvSpPr>
          <p:cNvPr id="759" name="Google Shape;759;p31"/>
          <p:cNvSpPr txBox="1"/>
          <p:nvPr/>
        </p:nvSpPr>
        <p:spPr>
          <a:xfrm>
            <a:off x="3540868" y="5066105"/>
            <a:ext cx="64594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vs</a:t>
            </a:r>
            <a:endParaRPr sz="2400" b="0" i="0" u="none" strike="noStrike" cap="none">
              <a:solidFill>
                <a:srgbClr val="000000"/>
              </a:solidFill>
              <a:latin typeface="Arial"/>
              <a:ea typeface="Arial"/>
              <a:cs typeface="Arial"/>
              <a:sym typeface="Arial"/>
            </a:endParaRPr>
          </a:p>
        </p:txBody>
      </p:sp>
      <p:pic>
        <p:nvPicPr>
          <p:cNvPr id="760" name="Google Shape;760;p31"/>
          <p:cNvPicPr preferRelativeResize="0"/>
          <p:nvPr/>
        </p:nvPicPr>
        <p:blipFill rotWithShape="1">
          <a:blip r:embed="rId5">
            <a:alphaModFix/>
          </a:blip>
          <a:srcRect/>
          <a:stretch/>
        </p:blipFill>
        <p:spPr>
          <a:xfrm>
            <a:off x="4186808" y="4485617"/>
            <a:ext cx="2262004" cy="1622642"/>
          </a:xfrm>
          <a:prstGeom prst="rect">
            <a:avLst/>
          </a:prstGeom>
          <a:noFill/>
          <a:ln>
            <a:noFill/>
          </a:ln>
        </p:spPr>
      </p:pic>
      <p:sp>
        <p:nvSpPr>
          <p:cNvPr id="761" name="Google Shape;761;p3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27</a:t>
            </a:fld>
            <a:endParaRPr>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sp>
        <p:nvSpPr>
          <p:cNvPr id="768" name="Google Shape;768;p32"/>
          <p:cNvSpPr txBox="1">
            <a:spLocks noGrp="1"/>
          </p:cNvSpPr>
          <p:nvPr>
            <p:ph type="body" idx="1"/>
          </p:nvPr>
        </p:nvSpPr>
        <p:spPr>
          <a:xfrm>
            <a:off x="980595" y="1584256"/>
            <a:ext cx="6412425" cy="648990"/>
          </a:xfrm>
          <a:prstGeom prst="rect">
            <a:avLst/>
          </a:prstGeom>
          <a:noFill/>
          <a:ln>
            <a:noFill/>
          </a:ln>
        </p:spPr>
        <p:txBody>
          <a:bodyPr spcFirstLastPara="1" wrap="square" lIns="91425" tIns="45700" rIns="91425" bIns="45700" anchor="t" anchorCtr="0">
            <a:normAutofit/>
          </a:bodyPr>
          <a:lstStyle/>
          <a:p>
            <a:pPr marL="0" lvl="1" indent="0" algn="l" rtl="0">
              <a:lnSpc>
                <a:spcPct val="100000"/>
              </a:lnSpc>
              <a:spcBef>
                <a:spcPts val="500"/>
              </a:spcBef>
              <a:spcAft>
                <a:spcPts val="0"/>
              </a:spcAft>
              <a:buSzPts val="1324"/>
              <a:buNone/>
            </a:pPr>
            <a:r>
              <a:rPr lang="en-US" sz="1400" b="1">
                <a:latin typeface="Arial"/>
                <a:ea typeface="Arial"/>
                <a:cs typeface="Arial"/>
                <a:sym typeface="Arial"/>
              </a:rPr>
              <a:t>Βήμα 2: συγκρίνετε δύο μη ταξινομημένες κάρτες</a:t>
            </a:r>
            <a:endParaRPr/>
          </a:p>
          <a:p>
            <a:pPr marL="0" lvl="1" indent="0" algn="l" rtl="0">
              <a:lnSpc>
                <a:spcPct val="100000"/>
              </a:lnSpc>
              <a:spcBef>
                <a:spcPts val="500"/>
              </a:spcBef>
              <a:spcAft>
                <a:spcPts val="0"/>
              </a:spcAft>
              <a:buSzPts val="1324"/>
              <a:buNone/>
            </a:pPr>
            <a:r>
              <a:rPr lang="en-US" sz="1400">
                <a:latin typeface="Arial"/>
                <a:ea typeface="Arial"/>
                <a:cs typeface="Arial"/>
                <a:sym typeface="Arial"/>
              </a:rPr>
              <a:t>Έχουμε μια μικρή λίστα αριθμών: [8, 2, 4, 5, 10].</a:t>
            </a:r>
            <a:endParaRPr sz="1400">
              <a:latin typeface="Arial"/>
              <a:ea typeface="Arial"/>
              <a:cs typeface="Arial"/>
              <a:sym typeface="Arial"/>
            </a:endParaRPr>
          </a:p>
        </p:txBody>
      </p:sp>
      <p:pic>
        <p:nvPicPr>
          <p:cNvPr id="769" name="Google Shape;769;p32" descr="A person holding his hand to his face&#10;&#10;Description automatically generated"/>
          <p:cNvPicPr preferRelativeResize="0">
            <a:picLocks noGrp="1"/>
          </p:cNvPicPr>
          <p:nvPr>
            <p:ph type="pic" idx="2"/>
          </p:nvPr>
        </p:nvPicPr>
        <p:blipFill rotWithShape="1">
          <a:blip r:embed="rId3">
            <a:alphaModFix/>
          </a:blip>
          <a:srcRect t="5000" b="5000"/>
          <a:stretch/>
        </p:blipFill>
        <p:spPr>
          <a:xfrm>
            <a:off x="8215147" y="1639416"/>
            <a:ext cx="3976853" cy="3579168"/>
          </a:xfrm>
          <a:prstGeom prst="rect">
            <a:avLst/>
          </a:prstGeom>
          <a:noFill/>
          <a:ln>
            <a:noFill/>
          </a:ln>
        </p:spPr>
      </p:pic>
      <p:sp>
        <p:nvSpPr>
          <p:cNvPr id="770" name="Google Shape;770;p32"/>
          <p:cNvSpPr txBox="1"/>
          <p:nvPr/>
        </p:nvSpPr>
        <p:spPr>
          <a:xfrm>
            <a:off x="980594" y="3868311"/>
            <a:ext cx="6412425" cy="1028370"/>
          </a:xfrm>
          <a:prstGeom prst="rect">
            <a:avLst/>
          </a:prstGeom>
          <a:noFill/>
          <a:ln>
            <a:noFill/>
          </a:ln>
        </p:spPr>
        <p:txBody>
          <a:bodyPr spcFirstLastPara="1" wrap="square" lIns="91425" tIns="45700" rIns="91425" bIns="45700" anchor="t" anchorCtr="0">
            <a:normAutofit/>
          </a:bodyPr>
          <a:lstStyle/>
          <a:p>
            <a:pPr marL="0" marR="0" lvl="1" indent="0" algn="l" rtl="0">
              <a:lnSpc>
                <a:spcPct val="100000"/>
              </a:lnSpc>
              <a:spcBef>
                <a:spcPts val="500"/>
              </a:spcBef>
              <a:spcAft>
                <a:spcPts val="0"/>
              </a:spcAft>
              <a:buNone/>
            </a:pPr>
            <a:r>
              <a:rPr lang="en-US" sz="1400" b="0" i="0" u="none" strike="noStrike" cap="none">
                <a:solidFill>
                  <a:srgbClr val="243131"/>
                </a:solidFill>
                <a:latin typeface="Arial"/>
                <a:ea typeface="Arial"/>
                <a:cs typeface="Arial"/>
                <a:sym typeface="Arial"/>
              </a:rPr>
              <a:t>Θα κάνουμε ένα πέρασμα από τη λίστα, συγκρίνοντας γειτονικά ζεύγη και ανταλλάσσοντάς τα εάν χρειάζεται:</a:t>
            </a:r>
            <a:endParaRPr sz="1400" b="0" i="0" u="none" strike="noStrike" cap="none">
              <a:solidFill>
                <a:srgbClr val="243131"/>
              </a:solidFill>
              <a:latin typeface="Arial"/>
              <a:ea typeface="Arial"/>
              <a:cs typeface="Arial"/>
              <a:sym typeface="Arial"/>
            </a:endParaRPr>
          </a:p>
        </p:txBody>
      </p:sp>
      <p:sp>
        <p:nvSpPr>
          <p:cNvPr id="771" name="Google Shape;771;p32"/>
          <p:cNvSpPr/>
          <p:nvPr/>
        </p:nvSpPr>
        <p:spPr>
          <a:xfrm>
            <a:off x="1009907" y="4447854"/>
            <a:ext cx="6383111" cy="1600398"/>
          </a:xfrm>
          <a:prstGeom prst="rect">
            <a:avLst/>
          </a:prstGeom>
          <a:noFill/>
          <a:ln>
            <a:noFill/>
          </a:ln>
        </p:spPr>
        <p:txBody>
          <a:bodyPr spcFirstLastPara="1" wrap="square" lIns="91425" tIns="45700" rIns="91425" bIns="45700" anchor="t" anchorCtr="0">
            <a:spAutoFit/>
          </a:bodyPr>
          <a:lstStyle/>
          <a:p>
            <a:pPr marL="174625" marR="0" lvl="1" indent="-174625" algn="l" rtl="0">
              <a:lnSpc>
                <a:spcPct val="100000"/>
              </a:lnSpc>
              <a:spcBef>
                <a:spcPts val="0"/>
              </a:spcBef>
              <a:spcAft>
                <a:spcPts val="0"/>
              </a:spcAft>
              <a:buClr>
                <a:srgbClr val="000000"/>
              </a:buClr>
              <a:buSzPts val="1600"/>
              <a:buFont typeface="Arial"/>
              <a:buChar char="•"/>
            </a:pPr>
            <a:r>
              <a:rPr lang="en-US" sz="1400" b="0" i="0" u="none" strike="noStrike" cap="none">
                <a:solidFill>
                  <a:schemeClr val="dk2"/>
                </a:solidFill>
                <a:latin typeface="Arial"/>
                <a:ea typeface="Arial"/>
                <a:cs typeface="Arial"/>
                <a:sym typeface="Arial"/>
              </a:rPr>
              <a:t>Συγκρίνετε 8 και 2. Ανταλλάξτε τα: [2, 8, 4, 5, 10]</a:t>
            </a:r>
            <a:endParaRPr sz="1400" b="0" i="0" u="none" strike="noStrike" cap="none">
              <a:solidFill>
                <a:schemeClr val="dk2"/>
              </a:solidFill>
              <a:latin typeface="Arial"/>
              <a:ea typeface="Arial"/>
              <a:cs typeface="Arial"/>
              <a:sym typeface="Arial"/>
            </a:endParaRPr>
          </a:p>
          <a:p>
            <a:pPr marL="0" marR="0" lvl="1" indent="0" algn="just" rtl="0">
              <a:lnSpc>
                <a:spcPct val="100000"/>
              </a:lnSpc>
              <a:spcBef>
                <a:spcPts val="0"/>
              </a:spcBef>
              <a:spcAft>
                <a:spcPts val="0"/>
              </a:spcAft>
              <a:buNone/>
            </a:pPr>
            <a:r>
              <a:rPr lang="en-US" sz="1400" b="0" i="0" u="none" strike="noStrike" cap="none">
                <a:solidFill>
                  <a:schemeClr val="dk2"/>
                </a:solidFill>
                <a:latin typeface="Arial"/>
                <a:ea typeface="Arial"/>
                <a:cs typeface="Arial"/>
                <a:sym typeface="Arial"/>
              </a:rPr>
              <a:t>Μετά από ένα πέρασμα, ο μεγαλύτερος αριθμός (10) βρίσκεται στη σωστή του θέση. Ωστόσο, η υπόλοιπη λίστα εξακολουθεί να μην έχει ταξινομηθεί. Πρέπει να επαναλάβουμε αυτή τη διαδικασία, κάνοντας πολλαπλά περάσματα από τη λίστα</a:t>
            </a:r>
            <a:r>
              <a:rPr lang="en-US" sz="1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174625" marR="0" lvl="1" indent="-174625" algn="just" rtl="0">
              <a:lnSpc>
                <a:spcPct val="100000"/>
              </a:lnSpc>
              <a:spcBef>
                <a:spcPts val="0"/>
              </a:spcBef>
              <a:spcAft>
                <a:spcPts val="0"/>
              </a:spcAft>
              <a:buClr>
                <a:srgbClr val="000000"/>
              </a:buClr>
              <a:buSzPts val="1600"/>
              <a:buFont typeface="Arial"/>
              <a:buChar char="•"/>
            </a:pPr>
            <a:r>
              <a:rPr lang="en-US" sz="1400" b="0" i="0" u="none" strike="noStrike" cap="none">
                <a:solidFill>
                  <a:schemeClr val="dk2"/>
                </a:solidFill>
                <a:latin typeface="Arial"/>
                <a:ea typeface="Arial"/>
                <a:cs typeface="Arial"/>
                <a:sym typeface="Arial"/>
              </a:rPr>
              <a:t>Συγκρίνετε 8 και 4. Ανταλλάξτε τα: [2, 4, 8, 5, 10]</a:t>
            </a:r>
            <a:endParaRPr sz="1400" b="0" i="0" u="none" strike="noStrike" cap="none">
              <a:solidFill>
                <a:schemeClr val="dk2"/>
              </a:solidFill>
              <a:latin typeface="Arial"/>
              <a:ea typeface="Arial"/>
              <a:cs typeface="Arial"/>
              <a:sym typeface="Arial"/>
            </a:endParaRPr>
          </a:p>
          <a:p>
            <a:pPr marL="174625" marR="0" lvl="1" indent="-174625" algn="just" rtl="0">
              <a:lnSpc>
                <a:spcPct val="100000"/>
              </a:lnSpc>
              <a:spcBef>
                <a:spcPts val="0"/>
              </a:spcBef>
              <a:spcAft>
                <a:spcPts val="0"/>
              </a:spcAft>
              <a:buClr>
                <a:srgbClr val="000000"/>
              </a:buClr>
              <a:buSzPts val="1600"/>
              <a:buFont typeface="Arial"/>
              <a:buChar char="•"/>
            </a:pPr>
            <a:r>
              <a:rPr lang="en-US" sz="1400" b="0" i="0" u="none" strike="noStrike" cap="none">
                <a:solidFill>
                  <a:schemeClr val="dk2"/>
                </a:solidFill>
                <a:latin typeface="Arial"/>
                <a:ea typeface="Arial"/>
                <a:cs typeface="Arial"/>
                <a:sym typeface="Arial"/>
              </a:rPr>
              <a:t>Συγκρίνετε 8 και 5. Ανταλλάξτε τα: [2, 4, 5, 8, 10]</a:t>
            </a:r>
            <a:br>
              <a:rPr lang="en-US" sz="1400" b="0" i="0" u="none" strike="noStrike" cap="none">
                <a:solidFill>
                  <a:schemeClr val="dk2"/>
                </a:solidFill>
                <a:latin typeface="Arial"/>
                <a:ea typeface="Arial"/>
                <a:cs typeface="Arial"/>
                <a:sym typeface="Arial"/>
              </a:rPr>
            </a:br>
            <a:r>
              <a:rPr lang="en-US" sz="1400" b="0" i="0" u="none" strike="noStrike" cap="none">
                <a:solidFill>
                  <a:schemeClr val="dk2"/>
                </a:solidFill>
                <a:latin typeface="Arial"/>
                <a:ea typeface="Arial"/>
                <a:cs typeface="Arial"/>
                <a:sym typeface="Arial"/>
              </a:rPr>
              <a:t>Συγκρίνετε 8 και 10. Δεν απαιτείται ανταλλαγή: [2, 4, 2, 8,10]</a:t>
            </a:r>
            <a:endParaRPr sz="1400" b="0" i="0" u="none" strike="noStrike" cap="none">
              <a:solidFill>
                <a:schemeClr val="dk2"/>
              </a:solidFill>
              <a:latin typeface="Arial"/>
              <a:ea typeface="Arial"/>
              <a:cs typeface="Arial"/>
              <a:sym typeface="Arial"/>
            </a:endParaRPr>
          </a:p>
        </p:txBody>
      </p:sp>
      <p:pic>
        <p:nvPicPr>
          <p:cNvPr id="772" name="Google Shape;772;p32"/>
          <p:cNvPicPr preferRelativeResize="0"/>
          <p:nvPr/>
        </p:nvPicPr>
        <p:blipFill rotWithShape="1">
          <a:blip r:embed="rId4">
            <a:alphaModFix/>
          </a:blip>
          <a:srcRect/>
          <a:stretch/>
        </p:blipFill>
        <p:spPr>
          <a:xfrm>
            <a:off x="980594" y="2183218"/>
            <a:ext cx="5878672" cy="1704321"/>
          </a:xfrm>
          <a:prstGeom prst="rect">
            <a:avLst/>
          </a:prstGeom>
          <a:noFill/>
          <a:ln>
            <a:noFill/>
          </a:ln>
        </p:spPr>
      </p:pic>
      <p:sp>
        <p:nvSpPr>
          <p:cNvPr id="773" name="Google Shape;773;p3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28</a:t>
            </a:fld>
            <a:endParaRPr>
              <a:latin typeface="Arial"/>
              <a:ea typeface="Arial"/>
              <a:cs typeface="Arial"/>
              <a:sym typeface="Arial"/>
            </a:endParaRPr>
          </a:p>
        </p:txBody>
      </p:sp>
      <p:sp>
        <p:nvSpPr>
          <p:cNvPr id="774" name="Google Shape;774;p32"/>
          <p:cNvSpPr txBox="1">
            <a:spLocks noGrp="1"/>
          </p:cNvSpPr>
          <p:nvPr>
            <p:ph type="title"/>
          </p:nvPr>
        </p:nvSpPr>
        <p:spPr>
          <a:xfrm>
            <a:off x="980596" y="954564"/>
            <a:ext cx="6412425" cy="61284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800">
                <a:latin typeface="Arial"/>
                <a:ea typeface="Arial"/>
                <a:cs typeface="Arial"/>
                <a:sym typeface="Arial"/>
              </a:rPr>
              <a:t>Πρακτικό παράδειγμα για κατακερματισμό πληροφοριών</a:t>
            </a:r>
            <a:endParaRPr sz="2800">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80"/>
        <p:cNvGrpSpPr/>
        <p:nvPr/>
      </p:nvGrpSpPr>
      <p:grpSpPr>
        <a:xfrm>
          <a:off x="0" y="0"/>
          <a:ext cx="0" cy="0"/>
          <a:chOff x="0" y="0"/>
          <a:chExt cx="0" cy="0"/>
        </a:xfrm>
      </p:grpSpPr>
      <p:sp>
        <p:nvSpPr>
          <p:cNvPr id="781" name="Google Shape;781;p33"/>
          <p:cNvSpPr/>
          <p:nvPr/>
        </p:nvSpPr>
        <p:spPr>
          <a:xfrm>
            <a:off x="659394" y="668593"/>
            <a:ext cx="6818056" cy="5879691"/>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82" name="Google Shape;782;p33"/>
          <p:cNvSpPr txBox="1">
            <a:spLocks noGrp="1"/>
          </p:cNvSpPr>
          <p:nvPr>
            <p:ph type="body" idx="1"/>
          </p:nvPr>
        </p:nvSpPr>
        <p:spPr>
          <a:xfrm>
            <a:off x="980595" y="1564593"/>
            <a:ext cx="6412425" cy="1003164"/>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SzPts val="1260"/>
              <a:buNone/>
            </a:pPr>
            <a:r>
              <a:rPr lang="en-US" sz="1400">
                <a:latin typeface="Arial"/>
                <a:ea typeface="Arial"/>
                <a:cs typeface="Arial"/>
                <a:sym typeface="Arial"/>
              </a:rPr>
              <a:t>Δείξτε τα βήματα για ένα δεύτερο και ένα τρίτο πέρασμα, επισημαίνοντας πώς με κάθε πέρασμα, περισσότεροι αριθμοί μετακινούνται στις σωστές τους θέσεις. Δείξτε πόσο λιγότερες συγκρίσεις χρειάζονται στα επόμενα περάσματα, καθώς οι μεγαλύτεροι αριθμοί αυξάνονται.</a:t>
            </a:r>
            <a:endParaRPr sz="1400">
              <a:latin typeface="Arial"/>
              <a:ea typeface="Arial"/>
              <a:cs typeface="Arial"/>
              <a:sym typeface="Arial"/>
            </a:endParaRPr>
          </a:p>
        </p:txBody>
      </p:sp>
      <p:pic>
        <p:nvPicPr>
          <p:cNvPr id="783" name="Google Shape;783;p33" descr="A person holding his hand to his face&#10;&#10;Description automatically generated"/>
          <p:cNvPicPr preferRelativeResize="0">
            <a:picLocks noGrp="1"/>
          </p:cNvPicPr>
          <p:nvPr>
            <p:ph type="pic" idx="2"/>
          </p:nvPr>
        </p:nvPicPr>
        <p:blipFill rotWithShape="1">
          <a:blip r:embed="rId3">
            <a:alphaModFix/>
          </a:blip>
          <a:srcRect t="5000" b="5000"/>
          <a:stretch/>
        </p:blipFill>
        <p:spPr>
          <a:xfrm>
            <a:off x="8215147" y="1639416"/>
            <a:ext cx="3976853" cy="3579168"/>
          </a:xfrm>
          <a:prstGeom prst="rect">
            <a:avLst/>
          </a:prstGeom>
          <a:noFill/>
          <a:ln>
            <a:noFill/>
          </a:ln>
        </p:spPr>
      </p:pic>
      <p:sp>
        <p:nvSpPr>
          <p:cNvPr id="784" name="Google Shape;784;p33"/>
          <p:cNvSpPr txBox="1"/>
          <p:nvPr/>
        </p:nvSpPr>
        <p:spPr>
          <a:xfrm>
            <a:off x="980594" y="4229390"/>
            <a:ext cx="6412425" cy="1028370"/>
          </a:xfrm>
          <a:prstGeom prst="rect">
            <a:avLst/>
          </a:prstGeom>
          <a:noFill/>
          <a:ln>
            <a:noFill/>
          </a:ln>
        </p:spPr>
        <p:txBody>
          <a:bodyPr spcFirstLastPara="1" wrap="square" lIns="91425" tIns="45700" rIns="91425" bIns="45700" anchor="t" anchorCtr="0">
            <a:normAutofit/>
          </a:bodyPr>
          <a:lstStyle/>
          <a:p>
            <a:pPr marL="0" marR="0" lvl="0" indent="0" algn="just" rtl="0">
              <a:lnSpc>
                <a:spcPct val="100000"/>
              </a:lnSpc>
              <a:spcBef>
                <a:spcPts val="0"/>
              </a:spcBef>
              <a:spcAft>
                <a:spcPts val="0"/>
              </a:spcAft>
              <a:buNone/>
            </a:pPr>
            <a:r>
              <a:rPr lang="en-US" sz="1400" b="0" i="0" u="none" strike="noStrike" cap="none">
                <a:solidFill>
                  <a:srgbClr val="243131"/>
                </a:solidFill>
                <a:latin typeface="Arial"/>
                <a:ea typeface="Arial"/>
                <a:cs typeface="Arial"/>
                <a:sym typeface="Arial"/>
              </a:rPr>
              <a:t>Μόλις γίνουν κατανοητά τα βασικά βήματα, μπορείτε να εισαγάγετε τον πλήρη αλγόριθμο ή να τον συσχετίσετε με παρόμοιους μηχανισμούς ταξινόμησης με τους οποίους οι μαθητές μπορεί να είναι ήδη εξοικειωμένοι (π.χ. ταξινόμηση φυσικών αντικειμένων).</a:t>
            </a:r>
            <a:endParaRPr sz="1400" b="0" i="0" u="none" strike="noStrike" cap="none">
              <a:solidFill>
                <a:srgbClr val="000000"/>
              </a:solidFill>
              <a:latin typeface="Arial"/>
              <a:ea typeface="Arial"/>
              <a:cs typeface="Arial"/>
              <a:sym typeface="Arial"/>
            </a:endParaRPr>
          </a:p>
        </p:txBody>
      </p:sp>
      <p:pic>
        <p:nvPicPr>
          <p:cNvPr id="785" name="Google Shape;785;p33"/>
          <p:cNvPicPr preferRelativeResize="0"/>
          <p:nvPr/>
        </p:nvPicPr>
        <p:blipFill rotWithShape="1">
          <a:blip r:embed="rId4">
            <a:alphaModFix/>
          </a:blip>
          <a:srcRect/>
          <a:stretch/>
        </p:blipFill>
        <p:spPr>
          <a:xfrm>
            <a:off x="980594" y="2567757"/>
            <a:ext cx="5715480" cy="1686839"/>
          </a:xfrm>
          <a:prstGeom prst="rect">
            <a:avLst/>
          </a:prstGeom>
          <a:noFill/>
          <a:ln>
            <a:noFill/>
          </a:ln>
        </p:spPr>
      </p:pic>
      <p:sp>
        <p:nvSpPr>
          <p:cNvPr id="786" name="Google Shape;786;p33"/>
          <p:cNvSpPr txBox="1"/>
          <p:nvPr/>
        </p:nvSpPr>
        <p:spPr>
          <a:xfrm>
            <a:off x="980593" y="5062190"/>
            <a:ext cx="6412425" cy="1028370"/>
          </a:xfrm>
          <a:prstGeom prst="rect">
            <a:avLst/>
          </a:prstGeom>
          <a:noFill/>
          <a:ln>
            <a:noFill/>
          </a:ln>
        </p:spPr>
        <p:txBody>
          <a:bodyPr spcFirstLastPara="1" wrap="square" lIns="91425" tIns="45700" rIns="91425" bIns="45700" anchor="t" anchorCtr="0">
            <a:noAutofit/>
          </a:bodyPr>
          <a:lstStyle/>
          <a:p>
            <a:pPr marL="9525" marR="0" lvl="0" indent="-9525" algn="just" rtl="0">
              <a:lnSpc>
                <a:spcPct val="100000"/>
              </a:lnSpc>
              <a:spcBef>
                <a:spcPts val="0"/>
              </a:spcBef>
              <a:spcAft>
                <a:spcPts val="0"/>
              </a:spcAft>
              <a:buNone/>
            </a:pPr>
            <a:r>
              <a:rPr lang="en-US" sz="1400" b="0" i="0" u="none" strike="noStrike" cap="none">
                <a:solidFill>
                  <a:srgbClr val="243131"/>
                </a:solidFill>
                <a:latin typeface="Arial"/>
                <a:ea typeface="Arial"/>
                <a:cs typeface="Arial"/>
                <a:sym typeface="Arial"/>
              </a:rPr>
              <a:t>Αναλύοντας το είδος σε αυτά τα μικρότερα, λογικά βήματα, οι ενήλικες εκπαιδευόμενοι μπορούν να οικοδομήσουν μια σταθερή κατανόηση της έννοιας πριν αντιμετωπίσουν την πλήρη πολυπλοκότητά της. Τα οπτικά βοηθήματα σε κάθε βήμα εξασφαλίζουν την κατανόηση και κάνουν τη διαδικασία λιγότερο αφηρημένη και τρομακτική. Αυτή η προσέγγιση μπορεί να εφαρμοστεί σε πολλές άλλες έννοιες ΥΣ.</a:t>
            </a:r>
            <a:endParaRPr sz="1400" b="0" i="0" u="none" strike="noStrike" cap="none">
              <a:solidFill>
                <a:srgbClr val="000000"/>
              </a:solidFill>
              <a:latin typeface="Arial"/>
              <a:ea typeface="Arial"/>
              <a:cs typeface="Arial"/>
              <a:sym typeface="Arial"/>
            </a:endParaRPr>
          </a:p>
        </p:txBody>
      </p:sp>
      <p:sp>
        <p:nvSpPr>
          <p:cNvPr id="787" name="Google Shape;787;p3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29</a:t>
            </a:fld>
            <a:endParaRPr>
              <a:latin typeface="Arial"/>
              <a:ea typeface="Arial"/>
              <a:cs typeface="Arial"/>
              <a:sym typeface="Arial"/>
            </a:endParaRPr>
          </a:p>
        </p:txBody>
      </p:sp>
      <p:sp>
        <p:nvSpPr>
          <p:cNvPr id="788" name="Google Shape;788;p33"/>
          <p:cNvSpPr txBox="1">
            <a:spLocks noGrp="1"/>
          </p:cNvSpPr>
          <p:nvPr>
            <p:ph type="title"/>
          </p:nvPr>
        </p:nvSpPr>
        <p:spPr>
          <a:xfrm>
            <a:off x="980596" y="954564"/>
            <a:ext cx="6412425" cy="61284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800">
                <a:latin typeface="Arial"/>
                <a:ea typeface="Arial"/>
                <a:cs typeface="Arial"/>
                <a:sym typeface="Arial"/>
              </a:rPr>
              <a:t>Πρακτικό παράδειγμα για κατακερματισμό πληροφοριών</a:t>
            </a:r>
            <a:endParaRPr sz="2800">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92"/>
        <p:cNvGrpSpPr/>
        <p:nvPr/>
      </p:nvGrpSpPr>
      <p:grpSpPr>
        <a:xfrm>
          <a:off x="0" y="0"/>
          <a:ext cx="0" cy="0"/>
          <a:chOff x="0" y="0"/>
          <a:chExt cx="0" cy="0"/>
        </a:xfrm>
      </p:grpSpPr>
      <p:sp>
        <p:nvSpPr>
          <p:cNvPr id="793" name="Google Shape;793;p80"/>
          <p:cNvSpPr/>
          <p:nvPr/>
        </p:nvSpPr>
        <p:spPr>
          <a:xfrm>
            <a:off x="0" y="0"/>
            <a:ext cx="12191999" cy="6858000"/>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ill Sans"/>
              <a:ea typeface="Gill Sans"/>
              <a:cs typeface="Gill Sans"/>
              <a:sym typeface="Gill Sans"/>
            </a:endParaRPr>
          </a:p>
        </p:txBody>
      </p:sp>
      <p:pic>
        <p:nvPicPr>
          <p:cNvPr id="794" name="Google Shape;794;p80" descr="Electronic components on a white background"/>
          <p:cNvPicPr preferRelativeResize="0">
            <a:picLocks noGrp="1"/>
          </p:cNvPicPr>
          <p:nvPr>
            <p:ph type="body" idx="2"/>
          </p:nvPr>
        </p:nvPicPr>
        <p:blipFill rotWithShape="1">
          <a:blip r:embed="rId3">
            <a:alphaModFix/>
          </a:blip>
          <a:srcRect t="15728"/>
          <a:stretch/>
        </p:blipFill>
        <p:spPr>
          <a:xfrm>
            <a:off x="1" y="0"/>
            <a:ext cx="12191999" cy="6858000"/>
          </a:xfrm>
          <a:prstGeom prst="rect">
            <a:avLst/>
          </a:prstGeom>
          <a:noFill/>
          <a:ln>
            <a:noFill/>
          </a:ln>
        </p:spPr>
      </p:pic>
      <p:sp>
        <p:nvSpPr>
          <p:cNvPr id="795" name="Google Shape;795;p80"/>
          <p:cNvSpPr txBox="1">
            <a:spLocks noGrp="1"/>
          </p:cNvSpPr>
          <p:nvPr>
            <p:ph type="body" idx="1"/>
          </p:nvPr>
        </p:nvSpPr>
        <p:spPr>
          <a:xfrm>
            <a:off x="142504" y="1024555"/>
            <a:ext cx="8342877" cy="425411"/>
          </a:xfrm>
          <a:prstGeom prst="rect">
            <a:avLst/>
          </a:prstGeom>
          <a:noFill/>
          <a:ln>
            <a:noFill/>
          </a:ln>
        </p:spPr>
        <p:txBody>
          <a:bodyPr spcFirstLastPara="1" wrap="square" lIns="91425" tIns="45700" rIns="91425" bIns="45700" anchor="b" anchorCtr="0">
            <a:noAutofit/>
          </a:bodyPr>
          <a:lstStyle/>
          <a:p>
            <a:pPr marL="534988" lvl="0" indent="-534988" algn="l" rtl="0">
              <a:lnSpc>
                <a:spcPct val="100000"/>
              </a:lnSpc>
              <a:spcBef>
                <a:spcPts val="0"/>
              </a:spcBef>
              <a:spcAft>
                <a:spcPts val="0"/>
              </a:spcAft>
              <a:buSzPts val="1680"/>
              <a:buFont typeface="Arial"/>
              <a:buAutoNum type="arabicPeriod"/>
            </a:pPr>
            <a:r>
              <a:rPr lang="en-US" sz="1800">
                <a:latin typeface="Arial"/>
                <a:ea typeface="Arial"/>
                <a:cs typeface="Arial"/>
                <a:sym typeface="Arial"/>
              </a:rPr>
              <a:t>Αποσύνθεση</a:t>
            </a:r>
            <a:endParaRPr sz="2000">
              <a:latin typeface="Arial"/>
              <a:ea typeface="Arial"/>
              <a:cs typeface="Arial"/>
              <a:sym typeface="Arial"/>
            </a:endParaRPr>
          </a:p>
        </p:txBody>
      </p:sp>
      <p:sp>
        <p:nvSpPr>
          <p:cNvPr id="796" name="Google Shape;796;p80"/>
          <p:cNvSpPr txBox="1">
            <a:spLocks noGrp="1"/>
          </p:cNvSpPr>
          <p:nvPr>
            <p:ph type="body" idx="1"/>
          </p:nvPr>
        </p:nvSpPr>
        <p:spPr>
          <a:xfrm>
            <a:off x="749063" y="1183145"/>
            <a:ext cx="8342877" cy="1758606"/>
          </a:xfrm>
          <a:prstGeom prst="rect">
            <a:avLst/>
          </a:prstGeom>
          <a:noFill/>
          <a:ln>
            <a:noFill/>
          </a:ln>
        </p:spPr>
        <p:txBody>
          <a:bodyPr spcFirstLastPara="1" wrap="square" lIns="91425" tIns="45700" rIns="91425" bIns="45700" anchor="b" anchorCtr="0">
            <a:noAutofit/>
          </a:bodyPr>
          <a:lstStyle/>
          <a:p>
            <a:pPr marL="174625" lvl="0" indent="-153988" algn="l" rtl="0">
              <a:lnSpc>
                <a:spcPct val="100000"/>
              </a:lnSpc>
              <a:spcBef>
                <a:spcPts val="1000"/>
              </a:spcBef>
              <a:spcAft>
                <a:spcPts val="0"/>
              </a:spcAft>
              <a:buSzPts val="1680"/>
              <a:buFont typeface="Arial"/>
              <a:buChar char="•"/>
            </a:pPr>
            <a:r>
              <a:rPr lang="en-US" sz="1200">
                <a:latin typeface="Arial"/>
                <a:ea typeface="Arial"/>
                <a:cs typeface="Arial"/>
                <a:sym typeface="Arial"/>
              </a:rPr>
              <a:t>Σχεδιασμός γεύματος</a:t>
            </a:r>
            <a:r>
              <a:rPr lang="en-US" sz="1200" b="0">
                <a:latin typeface="Arial"/>
                <a:ea typeface="Arial"/>
                <a:cs typeface="Arial"/>
                <a:sym typeface="Arial"/>
              </a:rPr>
              <a:t>: Αναλύοντας το έργο της προετοιμασίας ενός γεύματος σε μικρότερες δευτερεύουσες εργασίες: δημιουργία λίστας αγορών (συλλογή δεδομένων), έλεγχος του κελαριού για συστατικά (ανάλυση δεδομένων), ακολουθώντας μια συνταγή (αλγόριθμος), τεμαχισμός λαχανικών (υπορουτίνα), μαγείρεμα του γεύματος (διαδικασία) και καθαρισμός (μετά τη διαδικασία).</a:t>
            </a:r>
            <a:endParaRPr sz="1200">
              <a:latin typeface="Arial"/>
              <a:ea typeface="Arial"/>
              <a:cs typeface="Arial"/>
              <a:sym typeface="Arial"/>
            </a:endParaRPr>
          </a:p>
          <a:p>
            <a:pPr marL="174625" lvl="0" indent="-153988" algn="l" rtl="0">
              <a:lnSpc>
                <a:spcPct val="100000"/>
              </a:lnSpc>
              <a:spcBef>
                <a:spcPts val="1000"/>
              </a:spcBef>
              <a:spcAft>
                <a:spcPts val="0"/>
              </a:spcAft>
              <a:buSzPts val="1680"/>
              <a:buFont typeface="Arial"/>
              <a:buChar char="•"/>
            </a:pPr>
            <a:r>
              <a:rPr lang="en-US" sz="1200">
                <a:latin typeface="Arial"/>
                <a:ea typeface="Arial"/>
                <a:cs typeface="Arial"/>
                <a:sym typeface="Arial"/>
              </a:rPr>
              <a:t>Οργάνωση ντουλάπας</a:t>
            </a:r>
            <a:r>
              <a:rPr lang="en-US" sz="1200" b="0">
                <a:latin typeface="Arial"/>
                <a:ea typeface="Arial"/>
                <a:cs typeface="Arial"/>
                <a:sym typeface="Arial"/>
              </a:rPr>
              <a:t>: Διαίρεση της εργασίας σε βήματα, όπως ταξινόμηση στοιχείων κατά τύπο (κατηγοριοποίηση), κατάργηση ανεπιθύμητων στοιχείων (φιλτράρισμα δεδομένων), ομαδοποίηση παρόμοιων στοιχείων (ομαδοποίηση) και τακτοποίησή τους τακτοποιημένα σε ράφια (χωρική οργάνωση).</a:t>
            </a:r>
            <a:endParaRPr sz="1200" b="0">
              <a:latin typeface="Arial"/>
              <a:ea typeface="Arial"/>
              <a:cs typeface="Arial"/>
              <a:sym typeface="Arial"/>
            </a:endParaRPr>
          </a:p>
        </p:txBody>
      </p:sp>
      <p:sp>
        <p:nvSpPr>
          <p:cNvPr id="797" name="Google Shape;797;p80"/>
          <p:cNvSpPr/>
          <p:nvPr/>
        </p:nvSpPr>
        <p:spPr>
          <a:xfrm>
            <a:off x="248723" y="109419"/>
            <a:ext cx="9906294" cy="95406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0" i="0" u="none" strike="noStrike" cap="none">
                <a:solidFill>
                  <a:srgbClr val="000000"/>
                </a:solidFill>
                <a:latin typeface="Arial"/>
                <a:ea typeface="Arial"/>
                <a:cs typeface="Arial"/>
                <a:sym typeface="Arial"/>
              </a:rPr>
              <a:t>Παραδείγματα πρακτικών δραστηριοτήτων: </a:t>
            </a:r>
            <a:r>
              <a:rPr lang="en-US" sz="2800"/>
              <a:t>Κ</a:t>
            </a:r>
            <a:r>
              <a:rPr lang="en-US" sz="2800" b="0" i="0" u="none" strike="noStrike" cap="none">
                <a:solidFill>
                  <a:srgbClr val="000000"/>
                </a:solidFill>
                <a:latin typeface="Arial"/>
                <a:ea typeface="Arial"/>
                <a:cs typeface="Arial"/>
                <a:sym typeface="Arial"/>
              </a:rPr>
              <a:t>αθημερινές εργασίες που εξετάζονται μέσα από το φακό της μεθόδου ΥΣ</a:t>
            </a:r>
            <a:endParaRPr sz="2800" b="0" i="0" u="none" strike="noStrike" cap="none">
              <a:solidFill>
                <a:srgbClr val="000000"/>
              </a:solidFill>
              <a:latin typeface="Arial"/>
              <a:ea typeface="Arial"/>
              <a:cs typeface="Arial"/>
              <a:sym typeface="Arial"/>
            </a:endParaRPr>
          </a:p>
        </p:txBody>
      </p:sp>
      <p:sp>
        <p:nvSpPr>
          <p:cNvPr id="798" name="Google Shape;798;p80"/>
          <p:cNvSpPr txBox="1">
            <a:spLocks noGrp="1"/>
          </p:cNvSpPr>
          <p:nvPr>
            <p:ph type="body" idx="1"/>
          </p:nvPr>
        </p:nvSpPr>
        <p:spPr>
          <a:xfrm>
            <a:off x="224477" y="2808712"/>
            <a:ext cx="8342877" cy="425411"/>
          </a:xfrm>
          <a:prstGeom prst="rect">
            <a:avLst/>
          </a:prstGeom>
          <a:noFill/>
          <a:ln>
            <a:noFill/>
          </a:ln>
        </p:spPr>
        <p:txBody>
          <a:bodyPr spcFirstLastPara="1" wrap="square" lIns="91425" tIns="45700" rIns="91425" bIns="45700" anchor="b" anchorCtr="0">
            <a:noAutofit/>
          </a:bodyPr>
          <a:lstStyle/>
          <a:p>
            <a:pPr marL="457200" lvl="0" indent="-457200" algn="l" rtl="0">
              <a:lnSpc>
                <a:spcPct val="100000"/>
              </a:lnSpc>
              <a:spcBef>
                <a:spcPts val="0"/>
              </a:spcBef>
              <a:spcAft>
                <a:spcPts val="0"/>
              </a:spcAft>
              <a:buSzPts val="1680"/>
              <a:buFont typeface="Arial"/>
              <a:buAutoNum type="arabicPeriod" startAt="2"/>
            </a:pPr>
            <a:r>
              <a:rPr lang="en-US" sz="1800">
                <a:latin typeface="Arial"/>
                <a:ea typeface="Arial"/>
                <a:cs typeface="Arial"/>
                <a:sym typeface="Arial"/>
              </a:rPr>
              <a:t>Αναγνώριση προτύπων</a:t>
            </a:r>
            <a:endParaRPr sz="1800">
              <a:latin typeface="Arial"/>
              <a:ea typeface="Arial"/>
              <a:cs typeface="Arial"/>
              <a:sym typeface="Arial"/>
            </a:endParaRPr>
          </a:p>
        </p:txBody>
      </p:sp>
      <p:sp>
        <p:nvSpPr>
          <p:cNvPr id="799" name="Google Shape;799;p80"/>
          <p:cNvSpPr txBox="1">
            <a:spLocks noGrp="1"/>
          </p:cNvSpPr>
          <p:nvPr>
            <p:ph type="body" idx="1"/>
          </p:nvPr>
        </p:nvSpPr>
        <p:spPr>
          <a:xfrm>
            <a:off x="749063" y="3130854"/>
            <a:ext cx="9405954" cy="1198672"/>
          </a:xfrm>
          <a:prstGeom prst="rect">
            <a:avLst/>
          </a:prstGeom>
          <a:noFill/>
          <a:ln>
            <a:noFill/>
          </a:ln>
        </p:spPr>
        <p:txBody>
          <a:bodyPr spcFirstLastPara="1" wrap="square" lIns="91425" tIns="45700" rIns="91425" bIns="45700" anchor="b" anchorCtr="0">
            <a:noAutofit/>
          </a:bodyPr>
          <a:lstStyle/>
          <a:p>
            <a:pPr marL="174625" lvl="0" indent="-174625" algn="l" rtl="0">
              <a:lnSpc>
                <a:spcPct val="100000"/>
              </a:lnSpc>
              <a:spcBef>
                <a:spcPts val="1000"/>
              </a:spcBef>
              <a:spcAft>
                <a:spcPts val="0"/>
              </a:spcAft>
              <a:buSzPts val="1680"/>
              <a:buFont typeface="Arial"/>
              <a:buChar char="•"/>
            </a:pPr>
            <a:r>
              <a:rPr lang="en-US" sz="1200">
                <a:latin typeface="Arial"/>
                <a:ea typeface="Arial"/>
                <a:cs typeface="Arial"/>
                <a:sym typeface="Arial"/>
              </a:rPr>
              <a:t>Προσδιορισμός μοτίβου κυκλοφορίας</a:t>
            </a:r>
            <a:r>
              <a:rPr lang="en-US" sz="1200" b="0">
                <a:latin typeface="Arial"/>
                <a:ea typeface="Arial"/>
                <a:cs typeface="Arial"/>
                <a:sym typeface="Arial"/>
              </a:rPr>
              <a:t>: Αναγνώριση επαναλαμβανόμενων μοτίβων στις καθημερινές μετακινήσεις, όπως συμφόρηση σε ώρες αιχμής ή βραδύτερη κυκλοφορία σε συγκεκριμένες ημέρες της εβδομάδας, για την πρόβλεψη των χρόνων μετακίνησης και τον ανάλογο προγραμματισμό.</a:t>
            </a:r>
            <a:endParaRPr sz="1200">
              <a:latin typeface="Arial"/>
              <a:ea typeface="Arial"/>
              <a:cs typeface="Arial"/>
              <a:sym typeface="Arial"/>
            </a:endParaRPr>
          </a:p>
          <a:p>
            <a:pPr marL="174625" lvl="0" indent="-174625" algn="l" rtl="0">
              <a:lnSpc>
                <a:spcPct val="100000"/>
              </a:lnSpc>
              <a:spcBef>
                <a:spcPts val="1000"/>
              </a:spcBef>
              <a:spcAft>
                <a:spcPts val="0"/>
              </a:spcAft>
              <a:buSzPts val="1680"/>
              <a:buFont typeface="Arial"/>
              <a:buChar char="•"/>
            </a:pPr>
            <a:r>
              <a:rPr lang="en-US" sz="1200">
                <a:latin typeface="Arial"/>
                <a:ea typeface="Arial"/>
                <a:cs typeface="Arial"/>
                <a:sym typeface="Arial"/>
              </a:rPr>
              <a:t>Παρατηρώντας τα καιρικά μοτίβα</a:t>
            </a:r>
            <a:r>
              <a:rPr lang="en-US" sz="1200" b="0">
                <a:latin typeface="Arial"/>
                <a:ea typeface="Arial"/>
                <a:cs typeface="Arial"/>
                <a:sym typeface="Arial"/>
              </a:rPr>
              <a:t>: Παρατήρηση καθημερινών αλλαγών του καιρού για τον εντοπισμό επαναλαμβανόμενων μοτίβων (π.χ. βροχή τα σαββατοκύριακα, ηλιόλουστα πρωινά) και πρόβλεψη μελλοντικών καιρικών συνθηκών.</a:t>
            </a:r>
            <a:endParaRPr sz="1200" b="0">
              <a:latin typeface="Arial"/>
              <a:ea typeface="Arial"/>
              <a:cs typeface="Arial"/>
              <a:sym typeface="Arial"/>
            </a:endParaRPr>
          </a:p>
        </p:txBody>
      </p:sp>
      <p:sp>
        <p:nvSpPr>
          <p:cNvPr id="800" name="Google Shape;800;p80"/>
          <p:cNvSpPr txBox="1">
            <a:spLocks noGrp="1"/>
          </p:cNvSpPr>
          <p:nvPr>
            <p:ph type="body" idx="1"/>
          </p:nvPr>
        </p:nvSpPr>
        <p:spPr>
          <a:xfrm>
            <a:off x="224477" y="4302766"/>
            <a:ext cx="8342877" cy="425411"/>
          </a:xfrm>
          <a:prstGeom prst="rect">
            <a:avLst/>
          </a:prstGeom>
          <a:noFill/>
          <a:ln>
            <a:noFill/>
          </a:ln>
        </p:spPr>
        <p:txBody>
          <a:bodyPr spcFirstLastPara="1" wrap="square" lIns="91425" tIns="45700" rIns="91425" bIns="45700" anchor="b" anchorCtr="0">
            <a:noAutofit/>
          </a:bodyPr>
          <a:lstStyle/>
          <a:p>
            <a:pPr marL="447675" lvl="0" indent="-447675" algn="l" rtl="0">
              <a:lnSpc>
                <a:spcPct val="100000"/>
              </a:lnSpc>
              <a:spcBef>
                <a:spcPts val="1000"/>
              </a:spcBef>
              <a:spcAft>
                <a:spcPts val="0"/>
              </a:spcAft>
              <a:buSzPts val="1680"/>
              <a:buFont typeface="Arial"/>
              <a:buAutoNum type="arabicPeriod" startAt="3"/>
            </a:pPr>
            <a:r>
              <a:rPr lang="en-US" sz="1800">
                <a:latin typeface="Arial"/>
                <a:ea typeface="Arial"/>
                <a:cs typeface="Arial"/>
                <a:sym typeface="Arial"/>
              </a:rPr>
              <a:t>Αφαίρεση</a:t>
            </a:r>
            <a:endParaRPr sz="1800">
              <a:latin typeface="Arial"/>
              <a:ea typeface="Arial"/>
              <a:cs typeface="Arial"/>
              <a:sym typeface="Arial"/>
            </a:endParaRPr>
          </a:p>
        </p:txBody>
      </p:sp>
      <p:sp>
        <p:nvSpPr>
          <p:cNvPr id="801" name="Google Shape;801;p80"/>
          <p:cNvSpPr txBox="1">
            <a:spLocks noGrp="1"/>
          </p:cNvSpPr>
          <p:nvPr>
            <p:ph type="body" idx="1"/>
          </p:nvPr>
        </p:nvSpPr>
        <p:spPr>
          <a:xfrm>
            <a:off x="575064" y="4758555"/>
            <a:ext cx="10208760" cy="919801"/>
          </a:xfrm>
          <a:prstGeom prst="rect">
            <a:avLst/>
          </a:prstGeom>
          <a:noFill/>
          <a:ln>
            <a:noFill/>
          </a:ln>
        </p:spPr>
        <p:txBody>
          <a:bodyPr spcFirstLastPara="1" wrap="square" lIns="91425" tIns="45700" rIns="91425" bIns="45700" anchor="b" anchorCtr="0">
            <a:noAutofit/>
          </a:bodyPr>
          <a:lstStyle/>
          <a:p>
            <a:pPr marL="360363" lvl="0" indent="-185738" algn="l" rtl="0">
              <a:lnSpc>
                <a:spcPct val="100000"/>
              </a:lnSpc>
              <a:spcBef>
                <a:spcPts val="1000"/>
              </a:spcBef>
              <a:spcAft>
                <a:spcPts val="0"/>
              </a:spcAft>
              <a:buSzPts val="1680"/>
              <a:buFont typeface="Arial"/>
              <a:buChar char="•"/>
            </a:pPr>
            <a:r>
              <a:rPr lang="en-US" sz="1200">
                <a:latin typeface="Arial"/>
                <a:ea typeface="Arial"/>
                <a:cs typeface="Arial"/>
                <a:sym typeface="Arial"/>
              </a:rPr>
              <a:t>Συνοψίζοντας ένα άρθρο ειδήσεων</a:t>
            </a:r>
            <a:r>
              <a:rPr lang="en-US" sz="1200" b="0">
                <a:latin typeface="Arial"/>
                <a:ea typeface="Arial"/>
                <a:cs typeface="Arial"/>
                <a:sym typeface="Arial"/>
              </a:rPr>
              <a:t>: Εξαγωγή των κύριων σημείων από ένα ειδησεογραφικό άρθρο, αγνοώντας περιττές λεπτομέρειες, για να κατανοήσουμε το κεντρικό μήνυμα.</a:t>
            </a:r>
            <a:endParaRPr sz="1200">
              <a:latin typeface="Arial"/>
              <a:ea typeface="Arial"/>
              <a:cs typeface="Arial"/>
              <a:sym typeface="Arial"/>
            </a:endParaRPr>
          </a:p>
          <a:p>
            <a:pPr marL="360363" lvl="0" indent="-185738" algn="l" rtl="0">
              <a:lnSpc>
                <a:spcPct val="100000"/>
              </a:lnSpc>
              <a:spcBef>
                <a:spcPts val="1000"/>
              </a:spcBef>
              <a:spcAft>
                <a:spcPts val="0"/>
              </a:spcAft>
              <a:buSzPts val="1680"/>
              <a:buFont typeface="Arial"/>
              <a:buChar char="•"/>
            </a:pPr>
            <a:r>
              <a:rPr lang="en-US" sz="1200">
                <a:latin typeface="Arial"/>
                <a:ea typeface="Arial"/>
                <a:cs typeface="Arial"/>
                <a:sym typeface="Arial"/>
              </a:rPr>
              <a:t>Δημιουργία μιας νοητικής λίστας υποχρεώσεων</a:t>
            </a:r>
            <a:r>
              <a:rPr lang="en-US" sz="1200" b="0">
                <a:latin typeface="Arial"/>
                <a:ea typeface="Arial"/>
                <a:cs typeface="Arial"/>
                <a:sym typeface="Arial"/>
              </a:rPr>
              <a:t>: Η αναπαράσταση των εργασιών έπρεπε να γίνει σήμερα ως απλοποιημένος κατάλογος, εστιάζοντας σε βασικές πληροφορίες και όχι σε λεπτομερείς λεπτομέρειες.</a:t>
            </a:r>
            <a:endParaRPr sz="1200" b="0">
              <a:latin typeface="Arial"/>
              <a:ea typeface="Arial"/>
              <a:cs typeface="Arial"/>
              <a:sym typeface="Arial"/>
            </a:endParaRPr>
          </a:p>
        </p:txBody>
      </p:sp>
      <p:sp>
        <p:nvSpPr>
          <p:cNvPr id="802" name="Google Shape;802;p80"/>
          <p:cNvSpPr txBox="1">
            <a:spLocks noGrp="1"/>
          </p:cNvSpPr>
          <p:nvPr>
            <p:ph type="body" idx="1"/>
          </p:nvPr>
        </p:nvSpPr>
        <p:spPr>
          <a:xfrm>
            <a:off x="248723" y="5644002"/>
            <a:ext cx="8342877" cy="425411"/>
          </a:xfrm>
          <a:prstGeom prst="rect">
            <a:avLst/>
          </a:prstGeom>
          <a:noFill/>
          <a:ln>
            <a:noFill/>
          </a:ln>
        </p:spPr>
        <p:txBody>
          <a:bodyPr spcFirstLastPara="1" wrap="square" lIns="91425" tIns="45700" rIns="91425" bIns="45700" anchor="b" anchorCtr="0">
            <a:noAutofit/>
          </a:bodyPr>
          <a:lstStyle/>
          <a:p>
            <a:pPr marL="447675" lvl="0" indent="-447675" algn="l" rtl="0">
              <a:lnSpc>
                <a:spcPct val="100000"/>
              </a:lnSpc>
              <a:spcBef>
                <a:spcPts val="1000"/>
              </a:spcBef>
              <a:spcAft>
                <a:spcPts val="0"/>
              </a:spcAft>
              <a:buSzPts val="1680"/>
              <a:buFont typeface="Arial"/>
              <a:buAutoNum type="arabicPeriod" startAt="4"/>
            </a:pPr>
            <a:r>
              <a:rPr lang="en-US" sz="1800">
                <a:latin typeface="Arial"/>
                <a:ea typeface="Arial"/>
                <a:cs typeface="Arial"/>
                <a:sym typeface="Arial"/>
              </a:rPr>
              <a:t>Αλγόριθμοι</a:t>
            </a:r>
            <a:endParaRPr sz="1800">
              <a:latin typeface="Arial"/>
              <a:ea typeface="Arial"/>
              <a:cs typeface="Arial"/>
              <a:sym typeface="Arial"/>
            </a:endParaRPr>
          </a:p>
        </p:txBody>
      </p:sp>
      <p:sp>
        <p:nvSpPr>
          <p:cNvPr id="803" name="Google Shape;803;p80"/>
          <p:cNvSpPr txBox="1">
            <a:spLocks noGrp="1"/>
          </p:cNvSpPr>
          <p:nvPr>
            <p:ph type="body" idx="1"/>
          </p:nvPr>
        </p:nvSpPr>
        <p:spPr>
          <a:xfrm>
            <a:off x="499788" y="6146330"/>
            <a:ext cx="10753509" cy="656298"/>
          </a:xfrm>
          <a:prstGeom prst="rect">
            <a:avLst/>
          </a:prstGeom>
          <a:noFill/>
          <a:ln>
            <a:noFill/>
          </a:ln>
        </p:spPr>
        <p:txBody>
          <a:bodyPr spcFirstLastPara="1" wrap="square" lIns="91425" tIns="45700" rIns="91425" bIns="45700" anchor="b" anchorCtr="0">
            <a:noAutofit/>
          </a:bodyPr>
          <a:lstStyle/>
          <a:p>
            <a:pPr marL="360363" lvl="0" indent="-153988" algn="l" rtl="0">
              <a:lnSpc>
                <a:spcPct val="100000"/>
              </a:lnSpc>
              <a:spcBef>
                <a:spcPts val="1000"/>
              </a:spcBef>
              <a:spcAft>
                <a:spcPts val="0"/>
              </a:spcAft>
              <a:buSzPts val="1680"/>
              <a:buFont typeface="Arial"/>
              <a:buChar char="•"/>
            </a:pPr>
            <a:r>
              <a:rPr lang="en-US" sz="1200">
                <a:latin typeface="Arial"/>
                <a:ea typeface="Arial"/>
                <a:cs typeface="Arial"/>
                <a:sym typeface="Arial"/>
              </a:rPr>
              <a:t>Ακολουθώντας μια ρουτίνα προπόνησης</a:t>
            </a:r>
            <a:r>
              <a:rPr lang="en-US" sz="1200" b="0">
                <a:latin typeface="Arial"/>
                <a:ea typeface="Arial"/>
                <a:cs typeface="Arial"/>
                <a:sym typeface="Arial"/>
              </a:rPr>
              <a:t>: Εκτέλεση μιας σειράς ασκήσεων με συγκεκριμένη σειρά, που αντιπροσωπεύουν μια ακολουθία βημάτων (ένας αλγόριθμος).</a:t>
            </a:r>
            <a:endParaRPr sz="1200">
              <a:latin typeface="Arial"/>
              <a:ea typeface="Arial"/>
              <a:cs typeface="Arial"/>
              <a:sym typeface="Arial"/>
            </a:endParaRPr>
          </a:p>
          <a:p>
            <a:pPr marL="360363" lvl="0" indent="-153988" algn="l" rtl="0">
              <a:lnSpc>
                <a:spcPct val="100000"/>
              </a:lnSpc>
              <a:spcBef>
                <a:spcPts val="1000"/>
              </a:spcBef>
              <a:spcAft>
                <a:spcPts val="0"/>
              </a:spcAft>
              <a:buSzPts val="1680"/>
              <a:buFont typeface="Arial"/>
              <a:buChar char="•"/>
            </a:pPr>
            <a:r>
              <a:rPr lang="en-US" sz="1200">
                <a:latin typeface="Arial"/>
                <a:ea typeface="Arial"/>
                <a:cs typeface="Arial"/>
                <a:sym typeface="Arial"/>
              </a:rPr>
              <a:t>Ψήσιμο κέικ</a:t>
            </a:r>
            <a:r>
              <a:rPr lang="en-US" sz="1200" b="0">
                <a:latin typeface="Arial"/>
                <a:ea typeface="Arial"/>
                <a:cs typeface="Arial"/>
                <a:sym typeface="Arial"/>
              </a:rPr>
              <a:t>: Ακολουθώντας μια ακριβή συνταγή (αλγόριθμος), μια ακολουθία βημάτων, για να επιτευχθεί ένα επιθυμητό αποτέλεσμα.</a:t>
            </a:r>
            <a:endParaRPr sz="1200" b="0">
              <a:latin typeface="Arial"/>
              <a:ea typeface="Arial"/>
              <a:cs typeface="Arial"/>
              <a:sym typeface="Arial"/>
            </a:endParaRPr>
          </a:p>
        </p:txBody>
      </p:sp>
      <p:sp>
        <p:nvSpPr>
          <p:cNvPr id="804" name="Google Shape;804;p8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30</a:t>
            </a:fld>
            <a:endParaRPr>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10"/>
        <p:cNvGrpSpPr/>
        <p:nvPr/>
      </p:nvGrpSpPr>
      <p:grpSpPr>
        <a:xfrm>
          <a:off x="0" y="0"/>
          <a:ext cx="0" cy="0"/>
          <a:chOff x="0" y="0"/>
          <a:chExt cx="0" cy="0"/>
        </a:xfrm>
      </p:grpSpPr>
      <p:sp>
        <p:nvSpPr>
          <p:cNvPr id="811" name="Google Shape;811;p34"/>
          <p:cNvSpPr txBox="1">
            <a:spLocks noGrp="1"/>
          </p:cNvSpPr>
          <p:nvPr>
            <p:ph type="title"/>
          </p:nvPr>
        </p:nvSpPr>
        <p:spPr>
          <a:xfrm>
            <a:off x="980596" y="1180965"/>
            <a:ext cx="6448904" cy="95331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800">
                <a:latin typeface="Arial"/>
                <a:ea typeface="Arial"/>
                <a:cs typeface="Arial"/>
                <a:sym typeface="Arial"/>
              </a:rPr>
              <a:t>Οι μέθοδοι για την </a:t>
            </a:r>
            <a:r>
              <a:rPr lang="en-US" sz="2800" b="1">
                <a:latin typeface="Arial"/>
                <a:ea typeface="Arial"/>
                <a:cs typeface="Arial"/>
                <a:sym typeface="Arial"/>
              </a:rPr>
              <a:t>πολιτιστική συνάφεια </a:t>
            </a:r>
            <a:r>
              <a:rPr lang="en-US" sz="2800">
                <a:latin typeface="Arial"/>
                <a:ea typeface="Arial"/>
                <a:cs typeface="Arial"/>
                <a:sym typeface="Arial"/>
              </a:rPr>
              <a:t>για την κάλυψη των ποικίλων αναγκών των μαθητών</a:t>
            </a:r>
            <a:endParaRPr sz="2800">
              <a:latin typeface="Arial"/>
              <a:ea typeface="Arial"/>
              <a:cs typeface="Arial"/>
              <a:sym typeface="Arial"/>
            </a:endParaRPr>
          </a:p>
        </p:txBody>
      </p:sp>
      <p:sp>
        <p:nvSpPr>
          <p:cNvPr id="812" name="Google Shape;812;p34"/>
          <p:cNvSpPr txBox="1">
            <a:spLocks noGrp="1"/>
          </p:cNvSpPr>
          <p:nvPr>
            <p:ph type="body" idx="1"/>
          </p:nvPr>
        </p:nvSpPr>
        <p:spPr>
          <a:xfrm>
            <a:off x="980596" y="2049324"/>
            <a:ext cx="6196779" cy="4060690"/>
          </a:xfrm>
          <a:prstGeom prst="rect">
            <a:avLst/>
          </a:prstGeom>
          <a:noFill/>
          <a:ln>
            <a:noFill/>
          </a:ln>
        </p:spPr>
        <p:txBody>
          <a:bodyPr spcFirstLastPara="1" wrap="square" lIns="91425" tIns="45700" rIns="91425" bIns="45700" anchor="t" anchorCtr="0">
            <a:normAutofit/>
          </a:bodyPr>
          <a:lstStyle/>
          <a:p>
            <a:pPr marL="9525" lvl="0" indent="-9525" algn="l" rtl="0">
              <a:lnSpc>
                <a:spcPct val="100000"/>
              </a:lnSpc>
              <a:spcBef>
                <a:spcPts val="1000"/>
              </a:spcBef>
              <a:spcAft>
                <a:spcPts val="0"/>
              </a:spcAft>
              <a:buSzPts val="1260"/>
              <a:buNone/>
            </a:pPr>
            <a:r>
              <a:rPr lang="en-US" sz="1600" b="1">
                <a:latin typeface="Arial"/>
                <a:ea typeface="Arial"/>
                <a:cs typeface="Arial"/>
                <a:sym typeface="Arial"/>
              </a:rPr>
              <a:t>Επιλογή σχετικών σεναρίων</a:t>
            </a:r>
            <a:br>
              <a:rPr lang="en-US" sz="1600" b="1">
                <a:latin typeface="Arial"/>
                <a:ea typeface="Arial"/>
                <a:cs typeface="Arial"/>
                <a:sym typeface="Arial"/>
              </a:rPr>
            </a:br>
            <a:r>
              <a:rPr lang="en-US" sz="1600">
                <a:latin typeface="Arial"/>
                <a:ea typeface="Arial"/>
                <a:cs typeface="Arial"/>
                <a:sym typeface="Arial"/>
              </a:rPr>
              <a:t>Χρησιμοποιήστε παραδείγματα και σενάρια από την καθημερινή ζωή των μαθητών, τις πολιτιστικές παραδόσεις και τα κοινοτικά πλαίσια. Για παράδειγμα, χρησιμοποιήστε ένα παραδοσιακό παιχνίδι ή ένα τοπικό φεστιβάλ ως βάση για υπολογιστική σκέψη.</a:t>
            </a:r>
            <a:br>
              <a:rPr lang="en-US" sz="1600" b="1">
                <a:latin typeface="Arial"/>
                <a:ea typeface="Arial"/>
                <a:cs typeface="Arial"/>
                <a:sym typeface="Arial"/>
              </a:rPr>
            </a:br>
            <a:r>
              <a:rPr lang="en-US" sz="1600" b="1">
                <a:latin typeface="Arial"/>
                <a:ea typeface="Arial"/>
                <a:cs typeface="Arial"/>
                <a:sym typeface="Arial"/>
              </a:rPr>
              <a:t>Χρήση διαφορετικών χαρακτήρων και ρυθμίσεων</a:t>
            </a:r>
            <a:br>
              <a:rPr lang="en-US" sz="1600" b="1">
                <a:latin typeface="Arial"/>
                <a:ea typeface="Arial"/>
                <a:cs typeface="Arial"/>
                <a:sym typeface="Arial"/>
              </a:rPr>
            </a:br>
            <a:r>
              <a:rPr lang="en-US" sz="1600">
                <a:latin typeface="Arial"/>
                <a:ea typeface="Arial"/>
                <a:cs typeface="Arial"/>
                <a:sym typeface="Arial"/>
              </a:rPr>
              <a:t>Διαθέτουν χαρακτήρες και ρυθμίσεις που αντικατοπτρίζουν το διαφορετικό υπόβαθρο και τις εμπειρίες των μαθητών. Αυτό βοηθά τους μαθητές να σχετίζονται με το υλικό και να αισθάνονται μια αίσθηση ιδιοκτησίας.</a:t>
            </a:r>
            <a:endParaRPr sz="1600">
              <a:latin typeface="Arial"/>
              <a:ea typeface="Arial"/>
              <a:cs typeface="Arial"/>
              <a:sym typeface="Arial"/>
            </a:endParaRPr>
          </a:p>
        </p:txBody>
      </p:sp>
      <p:pic>
        <p:nvPicPr>
          <p:cNvPr id="813" name="Google Shape;813;p34"/>
          <p:cNvPicPr preferRelativeResize="0">
            <a:picLocks noGrp="1"/>
          </p:cNvPicPr>
          <p:nvPr>
            <p:ph type="pic" idx="2"/>
          </p:nvPr>
        </p:nvPicPr>
        <p:blipFill rotWithShape="1">
          <a:blip r:embed="rId3">
            <a:alphaModFix/>
          </a:blip>
          <a:srcRect/>
          <a:stretch/>
        </p:blipFill>
        <p:spPr>
          <a:xfrm>
            <a:off x="8277224" y="1562101"/>
            <a:ext cx="3819525" cy="3781424"/>
          </a:xfrm>
          <a:prstGeom prst="rect">
            <a:avLst/>
          </a:prstGeom>
          <a:noFill/>
          <a:ln>
            <a:noFill/>
          </a:ln>
        </p:spPr>
      </p:pic>
      <p:sp>
        <p:nvSpPr>
          <p:cNvPr id="814" name="Google Shape;814;p3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31</a:t>
            </a:fld>
            <a:endParaRPr>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sp>
        <p:nvSpPr>
          <p:cNvPr id="821" name="Google Shape;821;p35"/>
          <p:cNvSpPr txBox="1">
            <a:spLocks noGrp="1"/>
          </p:cNvSpPr>
          <p:nvPr>
            <p:ph type="body" idx="1"/>
          </p:nvPr>
        </p:nvSpPr>
        <p:spPr>
          <a:xfrm>
            <a:off x="980596" y="2022285"/>
            <a:ext cx="6196779" cy="4060690"/>
          </a:xfrm>
          <a:prstGeom prst="rect">
            <a:avLst/>
          </a:prstGeom>
          <a:noFill/>
          <a:ln>
            <a:noFill/>
          </a:ln>
        </p:spPr>
        <p:txBody>
          <a:bodyPr spcFirstLastPara="1" wrap="square" lIns="91425" tIns="45700" rIns="91425" bIns="45700" anchor="t" anchorCtr="0">
            <a:normAutofit/>
          </a:bodyPr>
          <a:lstStyle/>
          <a:p>
            <a:pPr marL="9525" lvl="0" indent="-9525" algn="l" rtl="0">
              <a:lnSpc>
                <a:spcPct val="100000"/>
              </a:lnSpc>
              <a:spcBef>
                <a:spcPts val="1000"/>
              </a:spcBef>
              <a:spcAft>
                <a:spcPts val="0"/>
              </a:spcAft>
              <a:buSzPts val="1260"/>
              <a:buNone/>
            </a:pPr>
            <a:r>
              <a:rPr lang="en-US" sz="1600" b="1">
                <a:latin typeface="Arial"/>
                <a:ea typeface="Arial"/>
                <a:cs typeface="Arial"/>
                <a:sym typeface="Arial"/>
              </a:rPr>
              <a:t>Ενσωμάτωση αυτόχθονων συστημάτων γνώσης</a:t>
            </a:r>
            <a:br>
              <a:rPr lang="en-US" sz="1600" b="1">
                <a:latin typeface="Arial"/>
                <a:ea typeface="Arial"/>
                <a:cs typeface="Arial"/>
                <a:sym typeface="Arial"/>
              </a:rPr>
            </a:br>
            <a:r>
              <a:rPr lang="en-US" sz="1600">
                <a:latin typeface="Arial"/>
                <a:ea typeface="Arial"/>
                <a:cs typeface="Arial"/>
                <a:sym typeface="Arial"/>
              </a:rPr>
              <a:t>Σχεδιάστε συνδέσεις μεταξύ των αρχών της ΥΣ και των παραδοσιακών συστημάτων γνώσης που σχετίζονται με την πολιτιστική κληρονομιά των μαθητών. Αυτό μπορεί να καταδείξει την καθολικότητα των αρχών της ΥΣ και να τονίσει την αξία της αυτόχθονης γνώσης.</a:t>
            </a:r>
            <a:br>
              <a:rPr lang="en-US" sz="1600" b="1">
                <a:latin typeface="Arial"/>
                <a:ea typeface="Arial"/>
                <a:cs typeface="Arial"/>
                <a:sym typeface="Arial"/>
              </a:rPr>
            </a:br>
            <a:r>
              <a:rPr lang="en-US" sz="1600" b="1">
                <a:latin typeface="Arial"/>
                <a:ea typeface="Arial"/>
                <a:cs typeface="Arial"/>
                <a:sym typeface="Arial"/>
              </a:rPr>
              <a:t>Μετάφραση και τοπική προσαρμογή</a:t>
            </a:r>
            <a:br>
              <a:rPr lang="en-US" sz="1600" b="1">
                <a:latin typeface="Arial"/>
                <a:ea typeface="Arial"/>
                <a:cs typeface="Arial"/>
                <a:sym typeface="Arial"/>
              </a:rPr>
            </a:br>
            <a:r>
              <a:rPr lang="en-US" sz="1600">
                <a:latin typeface="Arial"/>
                <a:ea typeface="Arial"/>
                <a:cs typeface="Arial"/>
                <a:sym typeface="Arial"/>
              </a:rPr>
              <a:t>Εάν οι μαθητές μιλούν διαφορετική γλώσσα από την κύρια γλώσσα διδασκαλίας, παρέχουν μεταφρασμένο υλικό ή απασχολούν δίγλωσσους εκπαιδευτές.</a:t>
            </a:r>
            <a:endParaRPr sz="1600">
              <a:latin typeface="Arial"/>
              <a:ea typeface="Arial"/>
              <a:cs typeface="Arial"/>
              <a:sym typeface="Arial"/>
            </a:endParaRPr>
          </a:p>
        </p:txBody>
      </p:sp>
      <p:pic>
        <p:nvPicPr>
          <p:cNvPr id="822" name="Google Shape;822;p35"/>
          <p:cNvPicPr preferRelativeResize="0">
            <a:picLocks noGrp="1"/>
          </p:cNvPicPr>
          <p:nvPr>
            <p:ph type="pic" idx="2"/>
          </p:nvPr>
        </p:nvPicPr>
        <p:blipFill rotWithShape="1">
          <a:blip r:embed="rId3">
            <a:alphaModFix/>
          </a:blip>
          <a:srcRect/>
          <a:stretch/>
        </p:blipFill>
        <p:spPr>
          <a:xfrm>
            <a:off x="8277224" y="1562101"/>
            <a:ext cx="3819525" cy="3781424"/>
          </a:xfrm>
          <a:prstGeom prst="rect">
            <a:avLst/>
          </a:prstGeom>
          <a:noFill/>
          <a:ln>
            <a:noFill/>
          </a:ln>
        </p:spPr>
      </p:pic>
      <p:sp>
        <p:nvSpPr>
          <p:cNvPr id="823" name="Google Shape;823;p3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32</a:t>
            </a:fld>
            <a:endParaRPr>
              <a:latin typeface="Arial"/>
              <a:ea typeface="Arial"/>
              <a:cs typeface="Arial"/>
              <a:sym typeface="Arial"/>
            </a:endParaRPr>
          </a:p>
        </p:txBody>
      </p:sp>
      <p:sp>
        <p:nvSpPr>
          <p:cNvPr id="824" name="Google Shape;824;p35"/>
          <p:cNvSpPr txBox="1">
            <a:spLocks noGrp="1"/>
          </p:cNvSpPr>
          <p:nvPr>
            <p:ph type="title"/>
          </p:nvPr>
        </p:nvSpPr>
        <p:spPr>
          <a:xfrm>
            <a:off x="980596" y="1180965"/>
            <a:ext cx="6448904" cy="95331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800">
                <a:latin typeface="Arial"/>
                <a:ea typeface="Arial"/>
                <a:cs typeface="Arial"/>
                <a:sym typeface="Arial"/>
              </a:rPr>
              <a:t>Οι μέθοδοι για την </a:t>
            </a:r>
            <a:r>
              <a:rPr lang="en-US" sz="2800" b="1">
                <a:latin typeface="Arial"/>
                <a:ea typeface="Arial"/>
                <a:cs typeface="Arial"/>
                <a:sym typeface="Arial"/>
              </a:rPr>
              <a:t>πολιτιστική συνάφεια </a:t>
            </a:r>
            <a:r>
              <a:rPr lang="en-US" sz="2800">
                <a:latin typeface="Arial"/>
                <a:ea typeface="Arial"/>
                <a:cs typeface="Arial"/>
                <a:sym typeface="Arial"/>
              </a:rPr>
              <a:t>για την κάλυψη των ποικίλων αναγκών των μαθητών</a:t>
            </a:r>
            <a:endParaRPr sz="2800">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30"/>
        <p:cNvGrpSpPr/>
        <p:nvPr/>
      </p:nvGrpSpPr>
      <p:grpSpPr>
        <a:xfrm>
          <a:off x="0" y="0"/>
          <a:ext cx="0" cy="0"/>
          <a:chOff x="0" y="0"/>
          <a:chExt cx="0" cy="0"/>
        </a:xfrm>
      </p:grpSpPr>
      <p:sp>
        <p:nvSpPr>
          <p:cNvPr id="831" name="Google Shape;831;p36"/>
          <p:cNvSpPr/>
          <p:nvPr/>
        </p:nvSpPr>
        <p:spPr>
          <a:xfrm>
            <a:off x="659394" y="668593"/>
            <a:ext cx="6818056" cy="5879691"/>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32" name="Google Shape;832;p36"/>
          <p:cNvSpPr txBox="1">
            <a:spLocks noGrp="1"/>
          </p:cNvSpPr>
          <p:nvPr>
            <p:ph type="title"/>
          </p:nvPr>
        </p:nvSpPr>
        <p:spPr>
          <a:xfrm>
            <a:off x="818955" y="1019093"/>
            <a:ext cx="6710232" cy="61284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800">
                <a:latin typeface="Arial"/>
                <a:ea typeface="Arial"/>
                <a:cs typeface="Arial"/>
                <a:sym typeface="Arial"/>
              </a:rPr>
              <a:t>Πρακτικό παράδειγμα για την </a:t>
            </a:r>
            <a:r>
              <a:rPr lang="en-US" sz="2800" b="1">
                <a:latin typeface="Arial"/>
                <a:ea typeface="Arial"/>
                <a:cs typeface="Arial"/>
                <a:sym typeface="Arial"/>
              </a:rPr>
              <a:t>πολιτιστική συνάφεια</a:t>
            </a:r>
            <a:endParaRPr sz="2800" b="1">
              <a:latin typeface="Arial"/>
              <a:ea typeface="Arial"/>
              <a:cs typeface="Arial"/>
              <a:sym typeface="Arial"/>
            </a:endParaRPr>
          </a:p>
        </p:txBody>
      </p:sp>
      <p:sp>
        <p:nvSpPr>
          <p:cNvPr id="833" name="Google Shape;833;p36"/>
          <p:cNvSpPr txBox="1">
            <a:spLocks noGrp="1"/>
          </p:cNvSpPr>
          <p:nvPr>
            <p:ph type="body" idx="1"/>
          </p:nvPr>
        </p:nvSpPr>
        <p:spPr>
          <a:xfrm>
            <a:off x="848387" y="1529288"/>
            <a:ext cx="6412425" cy="1012690"/>
          </a:xfrm>
          <a:prstGeom prst="rect">
            <a:avLst/>
          </a:prstGeom>
          <a:noFill/>
          <a:ln>
            <a:noFill/>
          </a:ln>
        </p:spPr>
        <p:txBody>
          <a:bodyPr spcFirstLastPara="1" wrap="square" lIns="91425" tIns="45700" rIns="91425" bIns="45700" anchor="t" anchorCtr="0">
            <a:noAutofit/>
          </a:bodyPr>
          <a:lstStyle/>
          <a:p>
            <a:pPr marL="9525" lvl="0" indent="-9525" algn="just" rtl="0">
              <a:lnSpc>
                <a:spcPct val="100000"/>
              </a:lnSpc>
              <a:spcBef>
                <a:spcPts val="0"/>
              </a:spcBef>
              <a:spcAft>
                <a:spcPts val="0"/>
              </a:spcAft>
              <a:buSzPts val="1260"/>
              <a:buNone/>
            </a:pPr>
            <a:r>
              <a:rPr lang="en-US" sz="1400">
                <a:latin typeface="Arial"/>
                <a:ea typeface="Arial"/>
                <a:cs typeface="Arial"/>
                <a:sym typeface="Arial"/>
              </a:rPr>
              <a:t>Για να κάνουμε τις έννοιες της Υπολογιστικής Σκέψης σχετικές και ελκυστικές για διαφορετικούς μαθητές, πρέπει να τις γειώσουμε σε οικεία πλαίσια. Ακολουθούν ορισμένα παραδείγματα πραγματικής ζωής που βασίζονται σε πολιτιστικές παραδόσεις και ρυθμίσεις κοινότητας:</a:t>
            </a:r>
            <a:endParaRPr sz="1400">
              <a:latin typeface="Arial"/>
              <a:ea typeface="Arial"/>
              <a:cs typeface="Arial"/>
              <a:sym typeface="Arial"/>
            </a:endParaRPr>
          </a:p>
        </p:txBody>
      </p:sp>
      <p:pic>
        <p:nvPicPr>
          <p:cNvPr id="834" name="Google Shape;834;p36"/>
          <p:cNvPicPr preferRelativeResize="0">
            <a:picLocks noGrp="1"/>
          </p:cNvPicPr>
          <p:nvPr>
            <p:ph type="pic" idx="2"/>
          </p:nvPr>
        </p:nvPicPr>
        <p:blipFill rotWithShape="1">
          <a:blip r:embed="rId3">
            <a:alphaModFix/>
          </a:blip>
          <a:srcRect/>
          <a:stretch/>
        </p:blipFill>
        <p:spPr>
          <a:xfrm>
            <a:off x="8413989" y="1639416"/>
            <a:ext cx="3579168" cy="3579168"/>
          </a:xfrm>
          <a:prstGeom prst="rect">
            <a:avLst/>
          </a:prstGeom>
          <a:noFill/>
          <a:ln>
            <a:noFill/>
          </a:ln>
        </p:spPr>
      </p:pic>
      <p:sp>
        <p:nvSpPr>
          <p:cNvPr id="835" name="Google Shape;835;p36"/>
          <p:cNvSpPr txBox="1"/>
          <p:nvPr/>
        </p:nvSpPr>
        <p:spPr>
          <a:xfrm>
            <a:off x="800100" y="2289393"/>
            <a:ext cx="6086291" cy="47170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1000"/>
              </a:spcBef>
              <a:spcAft>
                <a:spcPts val="0"/>
              </a:spcAft>
              <a:buNone/>
            </a:pPr>
            <a:r>
              <a:rPr lang="en-US" sz="2000" b="1" i="0" u="none" strike="noStrike" cap="none">
                <a:solidFill>
                  <a:srgbClr val="243131"/>
                </a:solidFill>
                <a:latin typeface="Arial"/>
                <a:ea typeface="Arial"/>
                <a:cs typeface="Arial"/>
                <a:sym typeface="Arial"/>
              </a:rPr>
              <a:t>Σενάρια καθημερινής ζωής</a:t>
            </a:r>
            <a:endParaRPr sz="2000" b="0" i="0" u="none" strike="noStrike" cap="none">
              <a:solidFill>
                <a:srgbClr val="243131"/>
              </a:solidFill>
              <a:latin typeface="Arial"/>
              <a:ea typeface="Arial"/>
              <a:cs typeface="Arial"/>
              <a:sym typeface="Arial"/>
            </a:endParaRPr>
          </a:p>
        </p:txBody>
      </p:sp>
      <p:sp>
        <p:nvSpPr>
          <p:cNvPr id="836" name="Google Shape;836;p36"/>
          <p:cNvSpPr/>
          <p:nvPr/>
        </p:nvSpPr>
        <p:spPr>
          <a:xfrm>
            <a:off x="800100" y="3682706"/>
            <a:ext cx="1674875" cy="251603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1" i="0" u="none" strike="noStrike" cap="none">
                <a:solidFill>
                  <a:srgbClr val="000000"/>
                </a:solidFill>
                <a:latin typeface="Arial"/>
                <a:ea typeface="Arial"/>
                <a:cs typeface="Arial"/>
                <a:sym typeface="Arial"/>
              </a:rPr>
              <a:t>Συνταγή μαγειρικής</a:t>
            </a:r>
            <a:endParaRPr sz="105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050" b="0" i="0" u="none" strike="noStrike" cap="none">
                <a:solidFill>
                  <a:srgbClr val="000000"/>
                </a:solidFill>
                <a:latin typeface="Arial"/>
                <a:ea typeface="Arial"/>
                <a:cs typeface="Arial"/>
                <a:sym typeface="Arial"/>
              </a:rPr>
              <a:t>Εξηγήστε τους αλγόριθμους χρησιμοποιώντας την αναλογία μιας συνταγής μαγειρικής. Κάθε βήμα στη συνταγή είναι μια οδηγία και η σειρά των βημάτων είναι κρίσιμη για το τελικό αποτέλεσμα. Αυτό ισχύει σε όλους τους πολιτισμούς, καθώς οι περισσότεροι άνθρωποι έχουν εμπειρία με τις ακόλουθες συνταγές.</a:t>
            </a:r>
            <a:endParaRPr sz="1400" b="0" i="0" u="none" strike="noStrike" cap="none">
              <a:solidFill>
                <a:srgbClr val="000000"/>
              </a:solidFill>
              <a:latin typeface="Arial"/>
              <a:ea typeface="Arial"/>
              <a:cs typeface="Arial"/>
              <a:sym typeface="Arial"/>
            </a:endParaRPr>
          </a:p>
        </p:txBody>
      </p:sp>
      <p:pic>
        <p:nvPicPr>
          <p:cNvPr id="837" name="Google Shape;837;p36"/>
          <p:cNvPicPr preferRelativeResize="0">
            <a:picLocks noGrp="1"/>
          </p:cNvPicPr>
          <p:nvPr>
            <p:ph type="pic" idx="2"/>
          </p:nvPr>
        </p:nvPicPr>
        <p:blipFill rotWithShape="1">
          <a:blip r:embed="rId4">
            <a:alphaModFix/>
          </a:blip>
          <a:srcRect t="6372" b="6369"/>
          <a:stretch/>
        </p:blipFill>
        <p:spPr>
          <a:xfrm>
            <a:off x="1074738" y="2896034"/>
            <a:ext cx="836901" cy="730250"/>
          </a:xfrm>
          <a:prstGeom prst="rect">
            <a:avLst/>
          </a:prstGeom>
          <a:noFill/>
          <a:ln>
            <a:noFill/>
          </a:ln>
        </p:spPr>
      </p:pic>
      <p:pic>
        <p:nvPicPr>
          <p:cNvPr id="838" name="Google Shape;838;p36"/>
          <p:cNvPicPr preferRelativeResize="0">
            <a:picLocks noGrp="1"/>
          </p:cNvPicPr>
          <p:nvPr>
            <p:ph type="pic" idx="2"/>
          </p:nvPr>
        </p:nvPicPr>
        <p:blipFill rotWithShape="1">
          <a:blip r:embed="rId5">
            <a:alphaModFix/>
          </a:blip>
          <a:srcRect/>
          <a:stretch/>
        </p:blipFill>
        <p:spPr>
          <a:xfrm>
            <a:off x="2899805" y="2896034"/>
            <a:ext cx="730250" cy="730250"/>
          </a:xfrm>
          <a:prstGeom prst="rect">
            <a:avLst/>
          </a:prstGeom>
          <a:noFill/>
          <a:ln>
            <a:noFill/>
          </a:ln>
        </p:spPr>
      </p:pic>
      <p:sp>
        <p:nvSpPr>
          <p:cNvPr id="839" name="Google Shape;839;p36"/>
          <p:cNvSpPr/>
          <p:nvPr/>
        </p:nvSpPr>
        <p:spPr>
          <a:xfrm>
            <a:off x="2578605" y="3682706"/>
            <a:ext cx="1581150" cy="26776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1" i="0" u="none" strike="noStrike" cap="none">
                <a:solidFill>
                  <a:srgbClr val="000000"/>
                </a:solidFill>
                <a:latin typeface="Arial"/>
                <a:ea typeface="Arial"/>
                <a:cs typeface="Arial"/>
                <a:sym typeface="Arial"/>
              </a:rPr>
              <a:t>Σχεδιασμός διαδρομής</a:t>
            </a:r>
            <a:endParaRPr sz="105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050" b="0" i="0" u="none" strike="noStrike" cap="none">
                <a:solidFill>
                  <a:srgbClr val="000000"/>
                </a:solidFill>
                <a:latin typeface="Arial"/>
                <a:ea typeface="Arial"/>
                <a:cs typeface="Arial"/>
                <a:sym typeface="Arial"/>
              </a:rPr>
              <a:t>Χρησιμοποιήστε την πλοήγηση χάρτη ως παράδειγμα διέλευσης γραφήματος. Ο χάρτης είναι ένα γράφημα, οι δρόμοι είναι άκρες και οι διασταυρώσεις είναι κόμβοι. Η εύρεση της συντομότερης διαδρομής από το σπίτι στην εργασία περιλαμβάνει την αναζήτηση στο γράφημα για να βρείτε τη βέλτιστη διαδρομή.</a:t>
            </a:r>
            <a:endParaRPr sz="1050" b="0" i="0" u="none" strike="noStrike" cap="none">
              <a:solidFill>
                <a:srgbClr val="000000"/>
              </a:solidFill>
              <a:latin typeface="Arial"/>
              <a:ea typeface="Arial"/>
              <a:cs typeface="Arial"/>
              <a:sym typeface="Arial"/>
            </a:endParaRPr>
          </a:p>
        </p:txBody>
      </p:sp>
      <p:pic>
        <p:nvPicPr>
          <p:cNvPr id="840" name="Google Shape;840;p36"/>
          <p:cNvPicPr preferRelativeResize="0">
            <a:picLocks noGrp="1"/>
          </p:cNvPicPr>
          <p:nvPr>
            <p:ph type="pic" idx="2"/>
          </p:nvPr>
        </p:nvPicPr>
        <p:blipFill rotWithShape="1">
          <a:blip r:embed="rId6">
            <a:alphaModFix/>
          </a:blip>
          <a:srcRect/>
          <a:stretch/>
        </p:blipFill>
        <p:spPr>
          <a:xfrm>
            <a:off x="4618221" y="2896034"/>
            <a:ext cx="730250" cy="730250"/>
          </a:xfrm>
          <a:prstGeom prst="rect">
            <a:avLst/>
          </a:prstGeom>
          <a:noFill/>
          <a:ln>
            <a:noFill/>
          </a:ln>
        </p:spPr>
      </p:pic>
      <p:sp>
        <p:nvSpPr>
          <p:cNvPr id="841" name="Google Shape;841;p36"/>
          <p:cNvSpPr/>
          <p:nvPr/>
        </p:nvSpPr>
        <p:spPr>
          <a:xfrm>
            <a:off x="4263385" y="3682706"/>
            <a:ext cx="1581150" cy="28391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1" i="0" u="none" strike="noStrike" cap="none">
                <a:solidFill>
                  <a:srgbClr val="000000"/>
                </a:solidFill>
                <a:latin typeface="Arial"/>
                <a:ea typeface="Arial"/>
                <a:cs typeface="Arial"/>
                <a:sym typeface="Arial"/>
              </a:rPr>
              <a:t>Διαχείριση οικονομικών</a:t>
            </a:r>
            <a:endParaRPr sz="105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050" b="0" i="0" u="none" strike="noStrike" cap="none">
                <a:solidFill>
                  <a:srgbClr val="000000"/>
                </a:solidFill>
                <a:latin typeface="Arial"/>
                <a:ea typeface="Arial"/>
                <a:cs typeface="Arial"/>
                <a:sym typeface="Arial"/>
              </a:rPr>
              <a:t>Αναλύστε έναν προσωπικό προϋπολογισμό ή ένα απλό φύλλο παρακολούθησης εξόδων για να απεικονίσετε τις έννοιες ανάλυσης δεδομένων. Οι μαθητές μπορούν να υπολογίσουν τα σύνολα, τους μέσους όρους και να προσδιορίσουν τις τάσεις στις καταναλωτικές τους συνήθειες.</a:t>
            </a:r>
            <a:endParaRPr sz="1050" b="0" i="0" u="none" strike="noStrike" cap="none">
              <a:solidFill>
                <a:srgbClr val="000000"/>
              </a:solidFill>
              <a:latin typeface="Arial"/>
              <a:ea typeface="Arial"/>
              <a:cs typeface="Arial"/>
              <a:sym typeface="Arial"/>
            </a:endParaRPr>
          </a:p>
        </p:txBody>
      </p:sp>
      <p:pic>
        <p:nvPicPr>
          <p:cNvPr id="842" name="Google Shape;842;p36"/>
          <p:cNvPicPr preferRelativeResize="0">
            <a:picLocks noGrp="1"/>
          </p:cNvPicPr>
          <p:nvPr>
            <p:ph type="pic" idx="2"/>
          </p:nvPr>
        </p:nvPicPr>
        <p:blipFill rotWithShape="1">
          <a:blip r:embed="rId7">
            <a:alphaModFix/>
          </a:blip>
          <a:srcRect/>
          <a:stretch/>
        </p:blipFill>
        <p:spPr>
          <a:xfrm>
            <a:off x="6336636" y="2896034"/>
            <a:ext cx="730250" cy="730250"/>
          </a:xfrm>
          <a:prstGeom prst="rect">
            <a:avLst/>
          </a:prstGeom>
          <a:noFill/>
          <a:ln>
            <a:noFill/>
          </a:ln>
        </p:spPr>
      </p:pic>
      <p:sp>
        <p:nvSpPr>
          <p:cNvPr id="843" name="Google Shape;843;p36"/>
          <p:cNvSpPr/>
          <p:nvPr/>
        </p:nvSpPr>
        <p:spPr>
          <a:xfrm>
            <a:off x="5948165" y="3682706"/>
            <a:ext cx="1538485" cy="28391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1" i="0" u="none" strike="noStrike" cap="none">
                <a:solidFill>
                  <a:srgbClr val="000000"/>
                </a:solidFill>
                <a:latin typeface="Arial"/>
                <a:ea typeface="Arial"/>
                <a:cs typeface="Arial"/>
                <a:sym typeface="Arial"/>
              </a:rPr>
              <a:t>Προγραμματισμός ραντεβού</a:t>
            </a:r>
            <a:endParaRPr sz="105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050" b="0" i="0" u="none" strike="noStrike" cap="none">
                <a:solidFill>
                  <a:srgbClr val="000000"/>
                </a:solidFill>
                <a:latin typeface="Arial"/>
                <a:ea typeface="Arial"/>
                <a:cs typeface="Arial"/>
                <a:sym typeface="Arial"/>
              </a:rPr>
              <a:t>Εξηγήστε τους αλγόριθμους προγραμματισμού χρησιμοποιώντας το πλαίσιο του προγραμματισμού μιας πολυάσχολης ημέρας με πολλές συναντήσεις. Οι μαθητές διερευνούν διαφορετικές προσεγγίσεις για τη βελτιστοποίηση του χρονοδιαγράμματος και την ελαχιστοποίηση των συγκρούσεων.</a:t>
            </a:r>
            <a:endParaRPr sz="1050" b="0" i="0" u="none" strike="noStrike" cap="none">
              <a:solidFill>
                <a:srgbClr val="000000"/>
              </a:solidFill>
              <a:latin typeface="Arial"/>
              <a:ea typeface="Arial"/>
              <a:cs typeface="Arial"/>
              <a:sym typeface="Arial"/>
            </a:endParaRPr>
          </a:p>
        </p:txBody>
      </p:sp>
      <p:sp>
        <p:nvSpPr>
          <p:cNvPr id="844" name="Google Shape;844;p3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33</a:t>
            </a:fld>
            <a:endParaRPr>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sp>
        <p:nvSpPr>
          <p:cNvPr id="851" name="Google Shape;851;p37"/>
          <p:cNvSpPr/>
          <p:nvPr/>
        </p:nvSpPr>
        <p:spPr>
          <a:xfrm>
            <a:off x="659394" y="668593"/>
            <a:ext cx="6818056" cy="5879691"/>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52" name="Google Shape;852;p37"/>
          <p:cNvSpPr txBox="1">
            <a:spLocks noGrp="1"/>
          </p:cNvSpPr>
          <p:nvPr>
            <p:ph type="body" idx="1"/>
          </p:nvPr>
        </p:nvSpPr>
        <p:spPr>
          <a:xfrm>
            <a:off x="872771" y="1573730"/>
            <a:ext cx="6412425" cy="1012690"/>
          </a:xfrm>
          <a:prstGeom prst="rect">
            <a:avLst/>
          </a:prstGeom>
          <a:noFill/>
          <a:ln>
            <a:noFill/>
          </a:ln>
        </p:spPr>
        <p:txBody>
          <a:bodyPr spcFirstLastPara="1" wrap="square" lIns="91425" tIns="45700" rIns="91425" bIns="45700" anchor="t" anchorCtr="0">
            <a:noAutofit/>
          </a:bodyPr>
          <a:lstStyle/>
          <a:p>
            <a:pPr marL="9525" lvl="0" indent="-9525" algn="just" rtl="0">
              <a:lnSpc>
                <a:spcPct val="100000"/>
              </a:lnSpc>
              <a:spcBef>
                <a:spcPts val="0"/>
              </a:spcBef>
              <a:spcAft>
                <a:spcPts val="0"/>
              </a:spcAft>
              <a:buSzPts val="1260"/>
              <a:buNone/>
            </a:pPr>
            <a:r>
              <a:rPr lang="en-US" sz="1400">
                <a:latin typeface="Arial"/>
                <a:ea typeface="Arial"/>
                <a:cs typeface="Arial"/>
                <a:sym typeface="Arial"/>
              </a:rPr>
              <a:t>Για να κάνουμε τις έννοιες της Υπολογιστικής Σκέψης σχετικές και ελκυστικές για διαφορετικούς μαθητές, πρέπει να τις γειώσουμε σε οικεία πλαίσια. Ακολουθούν παραδείγματα που αντλούν από την καθημερινή ζωή, τις πολιτιστικές παραδόσεις και τις κοινοτικές ρυθμίσεις:</a:t>
            </a:r>
            <a:endParaRPr sz="1400">
              <a:latin typeface="Arial"/>
              <a:ea typeface="Arial"/>
              <a:cs typeface="Arial"/>
              <a:sym typeface="Arial"/>
            </a:endParaRPr>
          </a:p>
        </p:txBody>
      </p:sp>
      <p:pic>
        <p:nvPicPr>
          <p:cNvPr id="853" name="Google Shape;853;p37"/>
          <p:cNvPicPr preferRelativeResize="0">
            <a:picLocks noGrp="1"/>
          </p:cNvPicPr>
          <p:nvPr>
            <p:ph type="pic" idx="2"/>
          </p:nvPr>
        </p:nvPicPr>
        <p:blipFill rotWithShape="1">
          <a:blip r:embed="rId3">
            <a:alphaModFix/>
          </a:blip>
          <a:srcRect/>
          <a:stretch/>
        </p:blipFill>
        <p:spPr>
          <a:xfrm>
            <a:off x="8413989" y="1639416"/>
            <a:ext cx="3579168" cy="3579168"/>
          </a:xfrm>
          <a:prstGeom prst="rect">
            <a:avLst/>
          </a:prstGeom>
          <a:noFill/>
          <a:ln>
            <a:noFill/>
          </a:ln>
        </p:spPr>
      </p:pic>
      <p:sp>
        <p:nvSpPr>
          <p:cNvPr id="854" name="Google Shape;854;p37"/>
          <p:cNvSpPr txBox="1"/>
          <p:nvPr/>
        </p:nvSpPr>
        <p:spPr>
          <a:xfrm>
            <a:off x="980595" y="2503098"/>
            <a:ext cx="6086291" cy="471709"/>
          </a:xfrm>
          <a:prstGeom prst="rect">
            <a:avLst/>
          </a:prstGeom>
          <a:noFill/>
          <a:ln>
            <a:noFill/>
          </a:ln>
        </p:spPr>
        <p:txBody>
          <a:bodyPr spcFirstLastPara="1" wrap="square" lIns="91425" tIns="45700" rIns="91425" bIns="45700" anchor="t" anchorCtr="0">
            <a:noAutofit/>
          </a:bodyPr>
          <a:lstStyle/>
          <a:p>
            <a:pPr marL="9525" marR="0" lvl="0" indent="-9525" algn="l" rtl="0">
              <a:lnSpc>
                <a:spcPct val="100000"/>
              </a:lnSpc>
              <a:spcBef>
                <a:spcPts val="1000"/>
              </a:spcBef>
              <a:spcAft>
                <a:spcPts val="0"/>
              </a:spcAft>
              <a:buNone/>
            </a:pPr>
            <a:r>
              <a:rPr lang="en-US" sz="2000" b="1" i="0" u="none" strike="noStrike" cap="none">
                <a:solidFill>
                  <a:srgbClr val="243131"/>
                </a:solidFill>
                <a:latin typeface="Arial"/>
                <a:ea typeface="Arial"/>
                <a:cs typeface="Arial"/>
                <a:sym typeface="Arial"/>
              </a:rPr>
              <a:t>Πολιτιστικές παραδόσεις</a:t>
            </a:r>
            <a:endParaRPr sz="2000" b="0" i="0" u="none" strike="noStrike" cap="none">
              <a:solidFill>
                <a:srgbClr val="243131"/>
              </a:solidFill>
              <a:latin typeface="Arial"/>
              <a:ea typeface="Arial"/>
              <a:cs typeface="Arial"/>
              <a:sym typeface="Arial"/>
            </a:endParaRPr>
          </a:p>
        </p:txBody>
      </p:sp>
      <p:sp>
        <p:nvSpPr>
          <p:cNvPr id="855" name="Google Shape;855;p37"/>
          <p:cNvSpPr/>
          <p:nvPr/>
        </p:nvSpPr>
        <p:spPr>
          <a:xfrm>
            <a:off x="800101" y="3921829"/>
            <a:ext cx="1581150" cy="23544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1" i="0" u="none" strike="noStrike" cap="none">
                <a:solidFill>
                  <a:srgbClr val="000000"/>
                </a:solidFill>
                <a:latin typeface="Arial"/>
                <a:ea typeface="Arial"/>
                <a:cs typeface="Arial"/>
                <a:sym typeface="Arial"/>
              </a:rPr>
              <a:t>Μοτίβα ύφανσης</a:t>
            </a:r>
            <a:endParaRPr/>
          </a:p>
          <a:p>
            <a:pPr marL="0" marR="0" lvl="0" indent="0" algn="l" rtl="0">
              <a:lnSpc>
                <a:spcPct val="100000"/>
              </a:lnSpc>
              <a:spcBef>
                <a:spcPts val="0"/>
              </a:spcBef>
              <a:spcAft>
                <a:spcPts val="0"/>
              </a:spcAft>
              <a:buNone/>
            </a:pPr>
            <a:r>
              <a:rPr lang="en-US" sz="1050" b="0" i="0" u="none" strike="noStrike" cap="none">
                <a:solidFill>
                  <a:srgbClr val="000000"/>
                </a:solidFill>
                <a:latin typeface="Arial"/>
                <a:ea typeface="Arial"/>
                <a:cs typeface="Arial"/>
                <a:sym typeface="Arial"/>
              </a:rPr>
              <a:t>Αναλύστε τα παραδοσιακά μοτίβα ύφανσης για να απεικονίσετε τις έννοιες της αναγνώρισης προτύπων και της επανάληψης. Αυτό θα μπορούσε να προσαρμοστεί σε άλλες παραδόσεις χειροτεχνίας, όπως ύφανση, πλέξιμο ή αγγειοπλαστική</a:t>
            </a:r>
            <a:endParaRPr sz="1050" b="0" i="0" u="none" strike="noStrike" cap="none">
              <a:solidFill>
                <a:srgbClr val="000000"/>
              </a:solidFill>
              <a:latin typeface="Arial"/>
              <a:ea typeface="Arial"/>
              <a:cs typeface="Arial"/>
              <a:sym typeface="Arial"/>
            </a:endParaRPr>
          </a:p>
        </p:txBody>
      </p:sp>
      <p:pic>
        <p:nvPicPr>
          <p:cNvPr id="856" name="Google Shape;856;p37"/>
          <p:cNvPicPr preferRelativeResize="0">
            <a:picLocks noGrp="1"/>
          </p:cNvPicPr>
          <p:nvPr>
            <p:ph type="pic" idx="2"/>
          </p:nvPr>
        </p:nvPicPr>
        <p:blipFill rotWithShape="1">
          <a:blip r:embed="rId4">
            <a:alphaModFix/>
          </a:blip>
          <a:srcRect/>
          <a:stretch/>
        </p:blipFill>
        <p:spPr>
          <a:xfrm>
            <a:off x="1128063" y="3171339"/>
            <a:ext cx="730250" cy="730250"/>
          </a:xfrm>
          <a:prstGeom prst="rect">
            <a:avLst/>
          </a:prstGeom>
          <a:noFill/>
          <a:ln>
            <a:noFill/>
          </a:ln>
        </p:spPr>
      </p:pic>
      <p:pic>
        <p:nvPicPr>
          <p:cNvPr id="857" name="Google Shape;857;p37"/>
          <p:cNvPicPr preferRelativeResize="0">
            <a:picLocks noGrp="1"/>
          </p:cNvPicPr>
          <p:nvPr>
            <p:ph type="pic" idx="2"/>
          </p:nvPr>
        </p:nvPicPr>
        <p:blipFill rotWithShape="1">
          <a:blip r:embed="rId5">
            <a:alphaModFix/>
          </a:blip>
          <a:srcRect/>
          <a:stretch/>
        </p:blipFill>
        <p:spPr>
          <a:xfrm>
            <a:off x="2864254" y="3171339"/>
            <a:ext cx="730250" cy="730250"/>
          </a:xfrm>
          <a:prstGeom prst="rect">
            <a:avLst/>
          </a:prstGeom>
          <a:noFill/>
          <a:ln>
            <a:noFill/>
          </a:ln>
        </p:spPr>
      </p:pic>
      <p:sp>
        <p:nvSpPr>
          <p:cNvPr id="858" name="Google Shape;858;p37"/>
          <p:cNvSpPr/>
          <p:nvPr/>
        </p:nvSpPr>
        <p:spPr>
          <a:xfrm>
            <a:off x="2516122" y="3921829"/>
            <a:ext cx="1581150" cy="186970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1" i="0" u="none" strike="noStrike" cap="none">
                <a:solidFill>
                  <a:srgbClr val="000000"/>
                </a:solidFill>
                <a:latin typeface="Arial"/>
                <a:ea typeface="Arial"/>
                <a:cs typeface="Arial"/>
                <a:sym typeface="Arial"/>
              </a:rPr>
              <a:t>Παραδοσιακά παιχνίδια (σχεδιασμός παιχνιδιών και λογική)</a:t>
            </a:r>
            <a:br>
              <a:rPr lang="en-US" sz="1050" b="1" i="0" u="none" strike="noStrike" cap="none">
                <a:solidFill>
                  <a:srgbClr val="000000"/>
                </a:solidFill>
                <a:latin typeface="Arial"/>
                <a:ea typeface="Arial"/>
                <a:cs typeface="Arial"/>
                <a:sym typeface="Arial"/>
              </a:rPr>
            </a:br>
            <a:r>
              <a:rPr lang="en-US" sz="1050" b="0" i="0" u="none" strike="noStrike" cap="none">
                <a:solidFill>
                  <a:srgbClr val="000000"/>
                </a:solidFill>
                <a:latin typeface="Arial"/>
                <a:ea typeface="Arial"/>
                <a:cs typeface="Arial"/>
                <a:sym typeface="Arial"/>
              </a:rPr>
              <a:t>Χρησιμοποιήστε κανόνες και στρατηγικές από παραδοσιακά παιχνίδια (π.χ. Mancala, Checkers, Go) για να διδάξετε αρχές σχεδιασμού παιχνιδιών και λογική συλλογιστική.</a:t>
            </a:r>
            <a:endParaRPr sz="1400" b="0" i="0" u="none" strike="noStrike" cap="none">
              <a:solidFill>
                <a:srgbClr val="000000"/>
              </a:solidFill>
              <a:latin typeface="Arial"/>
              <a:ea typeface="Arial"/>
              <a:cs typeface="Arial"/>
              <a:sym typeface="Arial"/>
            </a:endParaRPr>
          </a:p>
        </p:txBody>
      </p:sp>
      <p:pic>
        <p:nvPicPr>
          <p:cNvPr id="859" name="Google Shape;859;p37"/>
          <p:cNvPicPr preferRelativeResize="0">
            <a:picLocks noGrp="1"/>
          </p:cNvPicPr>
          <p:nvPr>
            <p:ph type="pic" idx="2"/>
          </p:nvPr>
        </p:nvPicPr>
        <p:blipFill rotWithShape="1">
          <a:blip r:embed="rId6">
            <a:alphaModFix/>
          </a:blip>
          <a:srcRect/>
          <a:stretch/>
        </p:blipFill>
        <p:spPr>
          <a:xfrm>
            <a:off x="4600445" y="3171339"/>
            <a:ext cx="730250" cy="730250"/>
          </a:xfrm>
          <a:prstGeom prst="rect">
            <a:avLst/>
          </a:prstGeom>
          <a:noFill/>
          <a:ln>
            <a:noFill/>
          </a:ln>
        </p:spPr>
      </p:pic>
      <p:sp>
        <p:nvSpPr>
          <p:cNvPr id="860" name="Google Shape;860;p37"/>
          <p:cNvSpPr/>
          <p:nvPr/>
        </p:nvSpPr>
        <p:spPr>
          <a:xfrm>
            <a:off x="4232143" y="3921829"/>
            <a:ext cx="1581150" cy="23544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1" i="0" u="none" strike="noStrike" cap="none">
                <a:solidFill>
                  <a:srgbClr val="000000"/>
                </a:solidFill>
                <a:latin typeface="Arial"/>
                <a:ea typeface="Arial"/>
                <a:cs typeface="Arial"/>
                <a:sym typeface="Arial"/>
              </a:rPr>
              <a:t>Αφήγηση παραμυθιών (αλληλουχία και αφήγηση ιστοριών)</a:t>
            </a:r>
            <a:br>
              <a:rPr lang="en-US" sz="1050" b="1" i="0" u="none" strike="noStrike" cap="none">
                <a:solidFill>
                  <a:srgbClr val="000000"/>
                </a:solidFill>
                <a:latin typeface="Arial"/>
                <a:ea typeface="Arial"/>
                <a:cs typeface="Arial"/>
                <a:sym typeface="Arial"/>
              </a:rPr>
            </a:br>
            <a:r>
              <a:rPr lang="en-US" sz="1050" b="0" i="0" u="none" strike="noStrike" cap="none">
                <a:solidFill>
                  <a:srgbClr val="000000"/>
                </a:solidFill>
                <a:latin typeface="Arial"/>
                <a:ea typeface="Arial"/>
                <a:cs typeface="Arial"/>
                <a:sym typeface="Arial"/>
              </a:rPr>
              <a:t>Αναλύστε τη δομή και την αλληλουχία των γεγονότων σε παραμύθια ή μύθους για να εξηγήσετε τις έννοιες της αφήγησης και της αφήγησης. Αυτό βοηθά τους μαθητές να δουν τη λογική ροή με έναν οικείο και ελκυστικό τρόπο.</a:t>
            </a:r>
            <a:endParaRPr sz="1400" b="0" i="0" u="none" strike="noStrike" cap="none">
              <a:solidFill>
                <a:srgbClr val="000000"/>
              </a:solidFill>
              <a:latin typeface="Arial"/>
              <a:ea typeface="Arial"/>
              <a:cs typeface="Arial"/>
              <a:sym typeface="Arial"/>
            </a:endParaRPr>
          </a:p>
        </p:txBody>
      </p:sp>
      <p:pic>
        <p:nvPicPr>
          <p:cNvPr id="861" name="Google Shape;861;p37"/>
          <p:cNvPicPr preferRelativeResize="0">
            <a:picLocks noGrp="1"/>
          </p:cNvPicPr>
          <p:nvPr>
            <p:ph type="pic" idx="2"/>
          </p:nvPr>
        </p:nvPicPr>
        <p:blipFill rotWithShape="1">
          <a:blip r:embed="rId7">
            <a:alphaModFix/>
          </a:blip>
          <a:srcRect/>
          <a:stretch/>
        </p:blipFill>
        <p:spPr>
          <a:xfrm>
            <a:off x="6336636" y="3171339"/>
            <a:ext cx="730250" cy="730250"/>
          </a:xfrm>
          <a:prstGeom prst="rect">
            <a:avLst/>
          </a:prstGeom>
          <a:noFill/>
          <a:ln>
            <a:noFill/>
          </a:ln>
        </p:spPr>
      </p:pic>
      <p:sp>
        <p:nvSpPr>
          <p:cNvPr id="862" name="Google Shape;862;p37"/>
          <p:cNvSpPr/>
          <p:nvPr/>
        </p:nvSpPr>
        <p:spPr>
          <a:xfrm>
            <a:off x="5948165" y="3921829"/>
            <a:ext cx="1538485" cy="251603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1" i="0" u="none" strike="noStrike" cap="none">
                <a:solidFill>
                  <a:srgbClr val="000000"/>
                </a:solidFill>
                <a:latin typeface="Arial"/>
                <a:ea typeface="Arial"/>
                <a:cs typeface="Arial"/>
                <a:sym typeface="Arial"/>
              </a:rPr>
              <a:t>Παραδοσιακή μουσική ή/και χοροί (ρυθμός και μοτίβα)</a:t>
            </a:r>
            <a:endParaRPr sz="105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050" b="0" i="0" u="none" strike="noStrike" cap="none">
                <a:solidFill>
                  <a:srgbClr val="000000"/>
                </a:solidFill>
                <a:latin typeface="Arial"/>
                <a:ea typeface="Arial"/>
                <a:cs typeface="Arial"/>
                <a:sym typeface="Arial"/>
              </a:rPr>
              <a:t>Εξερευνήστε τα ρυθμικά και μελωδικά μοτίβα στην παραδοσιακή μουσική ή τα βήματα και τις ακολουθίες στους παραδοσιακούς χορούς </a:t>
            </a:r>
            <a:br>
              <a:rPr lang="en-US" sz="1050" b="0" i="0" u="none" strike="noStrike" cap="none">
                <a:solidFill>
                  <a:srgbClr val="000000"/>
                </a:solidFill>
                <a:latin typeface="Arial"/>
                <a:ea typeface="Arial"/>
                <a:cs typeface="Arial"/>
                <a:sym typeface="Arial"/>
              </a:rPr>
            </a:br>
            <a:r>
              <a:rPr lang="en-US" sz="1050" b="0" i="0" u="none" strike="noStrike" cap="none">
                <a:solidFill>
                  <a:srgbClr val="000000"/>
                </a:solidFill>
                <a:latin typeface="Arial"/>
                <a:ea typeface="Arial"/>
                <a:cs typeface="Arial"/>
                <a:sym typeface="Arial"/>
              </a:rPr>
              <a:t>να επεξηγήσει τις έννοιες της αναγνώρισης προτύπων και της επανάληψης.</a:t>
            </a:r>
            <a:endParaRPr sz="1400" b="0" i="0" u="none" strike="noStrike" cap="none">
              <a:solidFill>
                <a:srgbClr val="000000"/>
              </a:solidFill>
              <a:latin typeface="Arial"/>
              <a:ea typeface="Arial"/>
              <a:cs typeface="Arial"/>
              <a:sym typeface="Arial"/>
            </a:endParaRPr>
          </a:p>
        </p:txBody>
      </p:sp>
      <p:sp>
        <p:nvSpPr>
          <p:cNvPr id="863" name="Google Shape;863;p3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34</a:t>
            </a:fld>
            <a:endParaRPr>
              <a:latin typeface="Arial"/>
              <a:ea typeface="Arial"/>
              <a:cs typeface="Arial"/>
              <a:sym typeface="Arial"/>
            </a:endParaRPr>
          </a:p>
        </p:txBody>
      </p:sp>
      <p:sp>
        <p:nvSpPr>
          <p:cNvPr id="864" name="Google Shape;864;p37"/>
          <p:cNvSpPr txBox="1">
            <a:spLocks noGrp="1"/>
          </p:cNvSpPr>
          <p:nvPr>
            <p:ph type="title"/>
          </p:nvPr>
        </p:nvSpPr>
        <p:spPr>
          <a:xfrm>
            <a:off x="818955" y="1019093"/>
            <a:ext cx="6710232" cy="61284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800">
                <a:latin typeface="Arial"/>
                <a:ea typeface="Arial"/>
                <a:cs typeface="Arial"/>
                <a:sym typeface="Arial"/>
              </a:rPr>
              <a:t>Πρακτικό παράδειγμα για την </a:t>
            </a:r>
            <a:r>
              <a:rPr lang="en-US" sz="2800" b="1">
                <a:latin typeface="Arial"/>
                <a:ea typeface="Arial"/>
                <a:cs typeface="Arial"/>
                <a:sym typeface="Arial"/>
              </a:rPr>
              <a:t>πολιτιστική συνάφεια</a:t>
            </a:r>
            <a:endParaRPr sz="2800" b="1">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1" name="Google Shape;871;p38"/>
          <p:cNvSpPr/>
          <p:nvPr/>
        </p:nvSpPr>
        <p:spPr>
          <a:xfrm>
            <a:off x="659394" y="668593"/>
            <a:ext cx="6818056" cy="5879691"/>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72" name="Google Shape;872;p38"/>
          <p:cNvSpPr txBox="1">
            <a:spLocks noGrp="1"/>
          </p:cNvSpPr>
          <p:nvPr>
            <p:ph type="body" idx="1"/>
          </p:nvPr>
        </p:nvSpPr>
        <p:spPr>
          <a:xfrm>
            <a:off x="872771" y="1573732"/>
            <a:ext cx="6412425" cy="1012690"/>
          </a:xfrm>
          <a:prstGeom prst="rect">
            <a:avLst/>
          </a:prstGeom>
          <a:noFill/>
          <a:ln>
            <a:noFill/>
          </a:ln>
        </p:spPr>
        <p:txBody>
          <a:bodyPr spcFirstLastPara="1" wrap="square" lIns="91425" tIns="45700" rIns="91425" bIns="45700" anchor="t" anchorCtr="0">
            <a:noAutofit/>
          </a:bodyPr>
          <a:lstStyle/>
          <a:p>
            <a:pPr marL="9525" lvl="0" indent="-9525" algn="just" rtl="0">
              <a:lnSpc>
                <a:spcPct val="100000"/>
              </a:lnSpc>
              <a:spcBef>
                <a:spcPts val="0"/>
              </a:spcBef>
              <a:spcAft>
                <a:spcPts val="0"/>
              </a:spcAft>
              <a:buSzPts val="1260"/>
              <a:buNone/>
            </a:pPr>
            <a:r>
              <a:rPr lang="en-US" sz="1400">
                <a:latin typeface="Arial"/>
                <a:ea typeface="Arial"/>
                <a:cs typeface="Arial"/>
                <a:sym typeface="Arial"/>
              </a:rPr>
              <a:t>Για να κάνουμε τις έννοιες της Υπολογιστικής Σκέψης σχετικές και ελκυστικές για διαφορετικούς μαθητές, πρέπει να τις γειώσουμε σε οικεία πλαίσια. Ακολουθούν παραδείγματα πραγματικής ζωής που βασίζονται σε πολιτιστικές παραδόσεις και ρυθμίσεις κοινότητας:</a:t>
            </a:r>
            <a:endParaRPr sz="1400">
              <a:latin typeface="Arial"/>
              <a:ea typeface="Arial"/>
              <a:cs typeface="Arial"/>
              <a:sym typeface="Arial"/>
            </a:endParaRPr>
          </a:p>
        </p:txBody>
      </p:sp>
      <p:pic>
        <p:nvPicPr>
          <p:cNvPr id="873" name="Google Shape;873;p38"/>
          <p:cNvPicPr preferRelativeResize="0">
            <a:picLocks noGrp="1"/>
          </p:cNvPicPr>
          <p:nvPr>
            <p:ph type="pic" idx="2"/>
          </p:nvPr>
        </p:nvPicPr>
        <p:blipFill rotWithShape="1">
          <a:blip r:embed="rId3">
            <a:alphaModFix/>
          </a:blip>
          <a:srcRect/>
          <a:stretch/>
        </p:blipFill>
        <p:spPr>
          <a:xfrm>
            <a:off x="8413989" y="1639416"/>
            <a:ext cx="3579168" cy="3579168"/>
          </a:xfrm>
          <a:prstGeom prst="rect">
            <a:avLst/>
          </a:prstGeom>
          <a:noFill/>
          <a:ln>
            <a:noFill/>
          </a:ln>
        </p:spPr>
      </p:pic>
      <p:sp>
        <p:nvSpPr>
          <p:cNvPr id="874" name="Google Shape;874;p38"/>
          <p:cNvSpPr txBox="1"/>
          <p:nvPr/>
        </p:nvSpPr>
        <p:spPr>
          <a:xfrm>
            <a:off x="980595" y="2397306"/>
            <a:ext cx="6086291" cy="471709"/>
          </a:xfrm>
          <a:prstGeom prst="rect">
            <a:avLst/>
          </a:prstGeom>
          <a:noFill/>
          <a:ln>
            <a:noFill/>
          </a:ln>
        </p:spPr>
        <p:txBody>
          <a:bodyPr spcFirstLastPara="1" wrap="square" lIns="91425" tIns="45700" rIns="91425" bIns="45700" anchor="t" anchorCtr="0">
            <a:noAutofit/>
          </a:bodyPr>
          <a:lstStyle/>
          <a:p>
            <a:pPr marL="9525" marR="0" lvl="0" indent="-9525" algn="l" rtl="0">
              <a:lnSpc>
                <a:spcPct val="100000"/>
              </a:lnSpc>
              <a:spcBef>
                <a:spcPts val="1000"/>
              </a:spcBef>
              <a:spcAft>
                <a:spcPts val="0"/>
              </a:spcAft>
              <a:buNone/>
            </a:pPr>
            <a:r>
              <a:rPr lang="en-US" sz="2000" b="1" i="0" u="none" strike="noStrike" cap="none">
                <a:solidFill>
                  <a:srgbClr val="243131"/>
                </a:solidFill>
                <a:latin typeface="Arial"/>
                <a:ea typeface="Arial"/>
                <a:cs typeface="Arial"/>
                <a:sym typeface="Arial"/>
              </a:rPr>
              <a:t>Κοινοτικά πλαίσια</a:t>
            </a:r>
            <a:endParaRPr sz="2000" b="0" i="0" u="none" strike="noStrike" cap="none">
              <a:solidFill>
                <a:srgbClr val="243131"/>
              </a:solidFill>
              <a:latin typeface="Arial"/>
              <a:ea typeface="Arial"/>
              <a:cs typeface="Arial"/>
              <a:sym typeface="Arial"/>
            </a:endParaRPr>
          </a:p>
        </p:txBody>
      </p:sp>
      <p:sp>
        <p:nvSpPr>
          <p:cNvPr id="875" name="Google Shape;875;p38"/>
          <p:cNvSpPr/>
          <p:nvPr/>
        </p:nvSpPr>
        <p:spPr>
          <a:xfrm>
            <a:off x="693928" y="3630055"/>
            <a:ext cx="1783457" cy="251603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1" i="0" u="none" strike="noStrike" cap="none">
                <a:solidFill>
                  <a:srgbClr val="000000"/>
                </a:solidFill>
                <a:latin typeface="Arial"/>
                <a:ea typeface="Arial"/>
                <a:cs typeface="Arial"/>
                <a:sym typeface="Arial"/>
              </a:rPr>
              <a:t>Προγραμματισμός εκδηλώσεων κοινότητας</a:t>
            </a:r>
            <a:br>
              <a:rPr lang="en-US" sz="1050" b="1" i="0" u="none" strike="noStrike" cap="none">
                <a:solidFill>
                  <a:srgbClr val="000000"/>
                </a:solidFill>
                <a:latin typeface="Arial"/>
                <a:ea typeface="Arial"/>
                <a:cs typeface="Arial"/>
                <a:sym typeface="Arial"/>
              </a:rPr>
            </a:br>
            <a:r>
              <a:rPr lang="en-US" sz="1050" b="0" i="0" u="none" strike="noStrike" cap="none">
                <a:solidFill>
                  <a:srgbClr val="000000"/>
                </a:solidFill>
                <a:latin typeface="Arial"/>
                <a:ea typeface="Arial"/>
                <a:cs typeface="Arial"/>
                <a:sym typeface="Arial"/>
              </a:rPr>
              <a:t>Συζητήστε τις έννοιες διαχείρισης έργου χρησιμοποιώντας το πλαίσιο του σχεδιασμού μιας κοινοτικής εκδήλωσης, όπως ένα φεστιβάλ. </a:t>
            </a:r>
            <a:br>
              <a:rPr lang="en-US" sz="1050" b="0" i="0" u="none" strike="noStrike" cap="none">
                <a:solidFill>
                  <a:srgbClr val="000000"/>
                </a:solidFill>
                <a:latin typeface="Arial"/>
                <a:ea typeface="Arial"/>
                <a:cs typeface="Arial"/>
                <a:sym typeface="Arial"/>
              </a:rPr>
            </a:br>
            <a:r>
              <a:rPr lang="en-US" sz="1050" b="0" i="0" u="none" strike="noStrike" cap="none">
                <a:solidFill>
                  <a:srgbClr val="000000"/>
                </a:solidFill>
                <a:latin typeface="Arial"/>
                <a:ea typeface="Arial"/>
                <a:cs typeface="Arial"/>
                <a:sym typeface="Arial"/>
              </a:rPr>
              <a:t>Οι ενήλικες εκπαιδευόμενοι μπορούν να εξερευνήσουν τις εργασίες που εμπλέκονται, τις εξαρτήσεις και τον προγραμματισμό για την επιτυχή ολοκλήρωση του έργου.</a:t>
            </a:r>
            <a:endParaRPr sz="1400" b="0" i="0" u="none" strike="noStrike" cap="none">
              <a:solidFill>
                <a:srgbClr val="000000"/>
              </a:solidFill>
              <a:latin typeface="Arial"/>
              <a:ea typeface="Arial"/>
              <a:cs typeface="Arial"/>
              <a:sym typeface="Arial"/>
            </a:endParaRPr>
          </a:p>
        </p:txBody>
      </p:sp>
      <p:pic>
        <p:nvPicPr>
          <p:cNvPr id="876" name="Google Shape;876;p38"/>
          <p:cNvPicPr preferRelativeResize="0">
            <a:picLocks noGrp="1"/>
          </p:cNvPicPr>
          <p:nvPr>
            <p:ph type="pic" idx="2"/>
          </p:nvPr>
        </p:nvPicPr>
        <p:blipFill rotWithShape="1">
          <a:blip r:embed="rId4">
            <a:alphaModFix/>
          </a:blip>
          <a:srcRect/>
          <a:stretch/>
        </p:blipFill>
        <p:spPr>
          <a:xfrm>
            <a:off x="1220531" y="2890677"/>
            <a:ext cx="730250" cy="730250"/>
          </a:xfrm>
          <a:prstGeom prst="rect">
            <a:avLst/>
          </a:prstGeom>
          <a:noFill/>
          <a:ln>
            <a:noFill/>
          </a:ln>
        </p:spPr>
      </p:pic>
      <p:pic>
        <p:nvPicPr>
          <p:cNvPr id="877" name="Google Shape;877;p38"/>
          <p:cNvPicPr preferRelativeResize="0">
            <a:picLocks noGrp="1"/>
          </p:cNvPicPr>
          <p:nvPr>
            <p:ph type="pic" idx="2"/>
          </p:nvPr>
        </p:nvPicPr>
        <p:blipFill rotWithShape="1">
          <a:blip r:embed="rId5">
            <a:alphaModFix/>
          </a:blip>
          <a:srcRect/>
          <a:stretch/>
        </p:blipFill>
        <p:spPr>
          <a:xfrm>
            <a:off x="2922073" y="2890677"/>
            <a:ext cx="730250" cy="730250"/>
          </a:xfrm>
          <a:prstGeom prst="rect">
            <a:avLst/>
          </a:prstGeom>
          <a:noFill/>
          <a:ln>
            <a:noFill/>
          </a:ln>
        </p:spPr>
      </p:pic>
      <p:sp>
        <p:nvSpPr>
          <p:cNvPr id="878" name="Google Shape;878;p38"/>
          <p:cNvSpPr/>
          <p:nvPr/>
        </p:nvSpPr>
        <p:spPr>
          <a:xfrm>
            <a:off x="2417331" y="3630055"/>
            <a:ext cx="1688746" cy="251603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1" i="0" u="none" strike="noStrike" cap="none">
                <a:solidFill>
                  <a:srgbClr val="000000"/>
                </a:solidFill>
                <a:latin typeface="Arial"/>
                <a:ea typeface="Arial"/>
                <a:cs typeface="Arial"/>
                <a:sym typeface="Arial"/>
              </a:rPr>
              <a:t>Δρομολόγηση δημόσιων συγκοινωνιών (βελτιστοποίηση)</a:t>
            </a:r>
            <a:br>
              <a:rPr lang="en-US" sz="1050" b="1" i="0" u="none" strike="noStrike" cap="none">
                <a:solidFill>
                  <a:srgbClr val="000000"/>
                </a:solidFill>
                <a:latin typeface="Arial"/>
                <a:ea typeface="Arial"/>
                <a:cs typeface="Arial"/>
                <a:sym typeface="Arial"/>
              </a:rPr>
            </a:br>
            <a:r>
              <a:rPr lang="en-US" sz="1050" b="0" i="0" u="none" strike="noStrike" cap="none">
                <a:solidFill>
                  <a:srgbClr val="000000"/>
                </a:solidFill>
                <a:latin typeface="Arial"/>
                <a:ea typeface="Arial"/>
                <a:cs typeface="Arial"/>
                <a:sym typeface="Arial"/>
              </a:rPr>
              <a:t>Αναλύστε τις διαδρομές των δημόσιων συγκοινωνιών για να απεικονίσετε προβλήματα βελτιστοποίησης. Οι ενήλικες εκπαιδευόμενοι μπορούν να βρουν τη συντομότερη διαδρομή, την πιο αποτελεσματική διαδρομή ή τη διαδρομή που ελαχιστοποιεί τις μεταφορές.</a:t>
            </a:r>
            <a:endParaRPr sz="1400" b="0" i="0" u="none" strike="noStrike" cap="none">
              <a:solidFill>
                <a:srgbClr val="000000"/>
              </a:solidFill>
              <a:latin typeface="Arial"/>
              <a:ea typeface="Arial"/>
              <a:cs typeface="Arial"/>
              <a:sym typeface="Arial"/>
            </a:endParaRPr>
          </a:p>
        </p:txBody>
      </p:sp>
      <p:pic>
        <p:nvPicPr>
          <p:cNvPr id="879" name="Google Shape;879;p38"/>
          <p:cNvPicPr preferRelativeResize="0">
            <a:picLocks noGrp="1"/>
          </p:cNvPicPr>
          <p:nvPr>
            <p:ph type="pic" idx="2"/>
          </p:nvPr>
        </p:nvPicPr>
        <p:blipFill rotWithShape="1">
          <a:blip r:embed="rId6">
            <a:alphaModFix/>
          </a:blip>
          <a:srcRect/>
          <a:stretch/>
        </p:blipFill>
        <p:spPr>
          <a:xfrm>
            <a:off x="4623615" y="2890677"/>
            <a:ext cx="730250" cy="730250"/>
          </a:xfrm>
          <a:prstGeom prst="rect">
            <a:avLst/>
          </a:prstGeom>
          <a:noFill/>
          <a:ln>
            <a:noFill/>
          </a:ln>
        </p:spPr>
      </p:pic>
      <p:sp>
        <p:nvSpPr>
          <p:cNvPr id="880" name="Google Shape;880;p38"/>
          <p:cNvSpPr/>
          <p:nvPr/>
        </p:nvSpPr>
        <p:spPr>
          <a:xfrm>
            <a:off x="4019507" y="3630055"/>
            <a:ext cx="1905805" cy="251603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1" i="0" u="none" strike="noStrike" cap="none">
                <a:solidFill>
                  <a:srgbClr val="000000"/>
                </a:solidFill>
                <a:latin typeface="Arial"/>
                <a:ea typeface="Arial"/>
                <a:cs typeface="Arial"/>
                <a:sym typeface="Arial"/>
              </a:rPr>
              <a:t>Ανακύκλωση και διαχείριση αποβλήτων (συλλογή και ανάλυση δεδομένων)</a:t>
            </a:r>
            <a:br>
              <a:rPr lang="en-US" sz="1050" b="1" i="0" u="none" strike="noStrike" cap="none">
                <a:solidFill>
                  <a:srgbClr val="000000"/>
                </a:solidFill>
                <a:latin typeface="Arial"/>
                <a:ea typeface="Arial"/>
                <a:cs typeface="Arial"/>
                <a:sym typeface="Arial"/>
              </a:rPr>
            </a:br>
            <a:r>
              <a:rPr lang="en-US" sz="1050" b="0" i="0" u="none" strike="noStrike" cap="none">
                <a:solidFill>
                  <a:srgbClr val="000000"/>
                </a:solidFill>
                <a:latin typeface="Arial"/>
                <a:ea typeface="Arial"/>
                <a:cs typeface="Arial"/>
                <a:sym typeface="Arial"/>
              </a:rPr>
              <a:t>Χρησιμοποιήστε δεδομένα σχετικά με την κοινοτική ανακύκλωση ή τη διαχείριση αποβλήτων για να απεικονίσετε τεχνικές συλλογής και ανάλυσης δεδομένων. Οι εκπαιδευόμενοι μπορούν να εντοπίσουν τάσεις, να κάνουν προβλέψεις και να προτείνουν λύσεις για τη βελτίωση της διαχείρισης αποβλήτων.</a:t>
            </a:r>
            <a:endParaRPr sz="1400" b="0" i="0" u="none" strike="noStrike" cap="none">
              <a:solidFill>
                <a:srgbClr val="000000"/>
              </a:solidFill>
              <a:latin typeface="Arial"/>
              <a:ea typeface="Arial"/>
              <a:cs typeface="Arial"/>
              <a:sym typeface="Arial"/>
            </a:endParaRPr>
          </a:p>
        </p:txBody>
      </p:sp>
      <p:pic>
        <p:nvPicPr>
          <p:cNvPr id="881" name="Google Shape;881;p38"/>
          <p:cNvPicPr preferRelativeResize="0">
            <a:picLocks noGrp="1"/>
          </p:cNvPicPr>
          <p:nvPr>
            <p:ph type="pic" idx="2"/>
          </p:nvPr>
        </p:nvPicPr>
        <p:blipFill rotWithShape="1">
          <a:blip r:embed="rId7">
            <a:alphaModFix/>
          </a:blip>
          <a:srcRect/>
          <a:stretch/>
        </p:blipFill>
        <p:spPr>
          <a:xfrm>
            <a:off x="6325158" y="2890677"/>
            <a:ext cx="730250" cy="730250"/>
          </a:xfrm>
          <a:prstGeom prst="rect">
            <a:avLst/>
          </a:prstGeom>
          <a:noFill/>
          <a:ln>
            <a:noFill/>
          </a:ln>
        </p:spPr>
      </p:pic>
      <p:sp>
        <p:nvSpPr>
          <p:cNvPr id="882" name="Google Shape;882;p38"/>
          <p:cNvSpPr/>
          <p:nvPr/>
        </p:nvSpPr>
        <p:spPr>
          <a:xfrm>
            <a:off x="5845910" y="3630055"/>
            <a:ext cx="1688746" cy="23544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1" i="0" u="none" strike="noStrike" cap="none">
                <a:solidFill>
                  <a:srgbClr val="000000"/>
                </a:solidFill>
                <a:latin typeface="Arial"/>
                <a:ea typeface="Arial"/>
                <a:cs typeface="Arial"/>
                <a:sym typeface="Arial"/>
              </a:rPr>
              <a:t>Κοινοτικοί κήποι (σχεδιασμός και κατανομή πόρων)</a:t>
            </a:r>
            <a:br>
              <a:rPr lang="en-US" sz="1050" b="1" i="0" u="none" strike="noStrike" cap="none">
                <a:solidFill>
                  <a:srgbClr val="000000"/>
                </a:solidFill>
                <a:latin typeface="Arial"/>
                <a:ea typeface="Arial"/>
                <a:cs typeface="Arial"/>
                <a:sym typeface="Arial"/>
              </a:rPr>
            </a:br>
            <a:r>
              <a:rPr lang="en-US" sz="1050" b="0" i="0" u="none" strike="noStrike" cap="none">
                <a:solidFill>
                  <a:srgbClr val="000000"/>
                </a:solidFill>
                <a:latin typeface="Arial"/>
                <a:ea typeface="Arial"/>
                <a:cs typeface="Arial"/>
                <a:sym typeface="Arial"/>
              </a:rPr>
              <a:t>Σχεδιάστε με ενήλικες μαθητές μια διάταξη κοινοτικού κήπου, λαμβάνοντας υπόψη παράγοντες όπως το φως του ήλιου, η διαθεσιμότητα νερού και η απόσταση των φυτών. Αυτό εισάγει έννοιες κατανομής και βελτιστοποίησης πόρων.</a:t>
            </a:r>
            <a:endParaRPr sz="1400" b="0" i="0" u="none" strike="noStrike" cap="none">
              <a:solidFill>
                <a:srgbClr val="000000"/>
              </a:solidFill>
              <a:latin typeface="Arial"/>
              <a:ea typeface="Arial"/>
              <a:cs typeface="Arial"/>
              <a:sym typeface="Arial"/>
            </a:endParaRPr>
          </a:p>
        </p:txBody>
      </p:sp>
      <p:sp>
        <p:nvSpPr>
          <p:cNvPr id="883" name="Google Shape;883;p3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35</a:t>
            </a:fld>
            <a:endParaRPr>
              <a:latin typeface="Arial"/>
              <a:ea typeface="Arial"/>
              <a:cs typeface="Arial"/>
              <a:sym typeface="Arial"/>
            </a:endParaRPr>
          </a:p>
        </p:txBody>
      </p:sp>
      <p:sp>
        <p:nvSpPr>
          <p:cNvPr id="884" name="Google Shape;884;p38"/>
          <p:cNvSpPr txBox="1">
            <a:spLocks noGrp="1"/>
          </p:cNvSpPr>
          <p:nvPr>
            <p:ph type="title"/>
          </p:nvPr>
        </p:nvSpPr>
        <p:spPr>
          <a:xfrm>
            <a:off x="818955" y="1019093"/>
            <a:ext cx="6710232" cy="61284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800">
                <a:latin typeface="Arial"/>
                <a:ea typeface="Arial"/>
                <a:cs typeface="Arial"/>
                <a:sym typeface="Arial"/>
              </a:rPr>
              <a:t>Πρακτικό παράδειγμα για την </a:t>
            </a:r>
            <a:r>
              <a:rPr lang="en-US" sz="2800" b="1">
                <a:latin typeface="Arial"/>
                <a:ea typeface="Arial"/>
                <a:cs typeface="Arial"/>
                <a:sym typeface="Arial"/>
              </a:rPr>
              <a:t>πολιτιστική συνάφεια</a:t>
            </a:r>
            <a:endParaRPr sz="2800" b="1">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sp>
        <p:nvSpPr>
          <p:cNvPr id="891" name="Google Shape;891;p39"/>
          <p:cNvSpPr txBox="1">
            <a:spLocks noGrp="1"/>
          </p:cNvSpPr>
          <p:nvPr>
            <p:ph type="title"/>
          </p:nvPr>
        </p:nvSpPr>
        <p:spPr>
          <a:xfrm>
            <a:off x="778732" y="1245149"/>
            <a:ext cx="6726968" cy="95331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800">
                <a:latin typeface="Arial"/>
                <a:ea typeface="Arial"/>
                <a:cs typeface="Arial"/>
                <a:sym typeface="Arial"/>
              </a:rPr>
              <a:t>Οι </a:t>
            </a:r>
            <a:r>
              <a:rPr lang="en-US" sz="2800" b="1">
                <a:latin typeface="Arial"/>
                <a:ea typeface="Arial"/>
                <a:cs typeface="Arial"/>
                <a:sym typeface="Arial"/>
              </a:rPr>
              <a:t>μέθοδοι μάθησης και προτιμήσεων </a:t>
            </a:r>
            <a:r>
              <a:rPr lang="en-US" sz="2800">
                <a:latin typeface="Arial"/>
                <a:ea typeface="Arial"/>
                <a:cs typeface="Arial"/>
                <a:sym typeface="Arial"/>
              </a:rPr>
              <a:t>για την κάλυψη των ποικίλων αναγκών των μαθητών</a:t>
            </a:r>
            <a:endParaRPr sz="2800">
              <a:latin typeface="Arial"/>
              <a:ea typeface="Arial"/>
              <a:cs typeface="Arial"/>
              <a:sym typeface="Arial"/>
            </a:endParaRPr>
          </a:p>
        </p:txBody>
      </p:sp>
      <p:sp>
        <p:nvSpPr>
          <p:cNvPr id="892" name="Google Shape;892;p39"/>
          <p:cNvSpPr txBox="1">
            <a:spLocks noGrp="1"/>
          </p:cNvSpPr>
          <p:nvPr>
            <p:ph type="body" idx="1"/>
          </p:nvPr>
        </p:nvSpPr>
        <p:spPr>
          <a:xfrm>
            <a:off x="809604" y="2123839"/>
            <a:ext cx="6526362" cy="981120"/>
          </a:xfrm>
          <a:prstGeom prst="rect">
            <a:avLst/>
          </a:prstGeom>
          <a:noFill/>
          <a:ln>
            <a:noFill/>
          </a:ln>
        </p:spPr>
        <p:txBody>
          <a:bodyPr spcFirstLastPara="1" wrap="square" lIns="91425" tIns="45700" rIns="91425" bIns="45700" anchor="t" anchorCtr="0">
            <a:noAutofit/>
          </a:bodyPr>
          <a:lstStyle/>
          <a:p>
            <a:pPr marL="9525" lvl="0" indent="-9525" algn="just" rtl="0">
              <a:lnSpc>
                <a:spcPct val="100000"/>
              </a:lnSpc>
              <a:spcBef>
                <a:spcPts val="1000"/>
              </a:spcBef>
              <a:spcAft>
                <a:spcPts val="0"/>
              </a:spcAft>
              <a:buSzPts val="1260"/>
              <a:buNone/>
            </a:pPr>
            <a:r>
              <a:rPr lang="en-US" sz="1400">
                <a:latin typeface="Arial"/>
                <a:ea typeface="Arial"/>
                <a:cs typeface="Arial"/>
                <a:sym typeface="Arial"/>
              </a:rPr>
              <a:t>Η αναγνώριση των διαφορετικών μορφών μάθησης των μαθητών και η χρήση ποικίλων δραστηριοτήτων και μεθόδων διδασκαλίας για την κάλυψη διαφορετικών προτιμήσεων των μαθητών αποτελεί βασικό στοιχείο για την αποτελεσματική εκπαίδευση ΥΣ.</a:t>
            </a:r>
            <a:endParaRPr sz="1400">
              <a:latin typeface="Arial"/>
              <a:ea typeface="Arial"/>
              <a:cs typeface="Arial"/>
              <a:sym typeface="Arial"/>
            </a:endParaRPr>
          </a:p>
          <a:p>
            <a:pPr marL="9525" lvl="0" indent="-9525" algn="l" rtl="0">
              <a:lnSpc>
                <a:spcPct val="100000"/>
              </a:lnSpc>
              <a:spcBef>
                <a:spcPts val="1000"/>
              </a:spcBef>
              <a:spcAft>
                <a:spcPts val="0"/>
              </a:spcAft>
              <a:buSzPts val="1260"/>
              <a:buNone/>
            </a:pPr>
            <a:endParaRPr sz="1400">
              <a:latin typeface="Arial"/>
              <a:ea typeface="Arial"/>
              <a:cs typeface="Arial"/>
              <a:sym typeface="Arial"/>
            </a:endParaRPr>
          </a:p>
        </p:txBody>
      </p:sp>
      <p:pic>
        <p:nvPicPr>
          <p:cNvPr id="893" name="Google Shape;893;p39"/>
          <p:cNvPicPr preferRelativeResize="0">
            <a:picLocks noGrp="1"/>
          </p:cNvPicPr>
          <p:nvPr>
            <p:ph type="pic" idx="2"/>
          </p:nvPr>
        </p:nvPicPr>
        <p:blipFill rotWithShape="1">
          <a:blip r:embed="rId3">
            <a:alphaModFix/>
          </a:blip>
          <a:srcRect/>
          <a:stretch/>
        </p:blipFill>
        <p:spPr>
          <a:xfrm>
            <a:off x="8296274" y="1562101"/>
            <a:ext cx="3781424" cy="3781424"/>
          </a:xfrm>
          <a:prstGeom prst="rect">
            <a:avLst/>
          </a:prstGeom>
          <a:noFill/>
          <a:ln>
            <a:noFill/>
          </a:ln>
        </p:spPr>
      </p:pic>
      <p:sp>
        <p:nvSpPr>
          <p:cNvPr id="894" name="Google Shape;894;p39"/>
          <p:cNvSpPr/>
          <p:nvPr/>
        </p:nvSpPr>
        <p:spPr>
          <a:xfrm>
            <a:off x="828681" y="3519690"/>
            <a:ext cx="1551095" cy="1482503"/>
          </a:xfrm>
          <a:prstGeom prst="rect">
            <a:avLst/>
          </a:prstGeom>
          <a:solidFill>
            <a:srgbClr val="D5E7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D5E7F4"/>
              </a:solidFill>
              <a:latin typeface="Arial"/>
              <a:ea typeface="Arial"/>
              <a:cs typeface="Arial"/>
              <a:sym typeface="Arial"/>
            </a:endParaRPr>
          </a:p>
        </p:txBody>
      </p:sp>
      <p:sp>
        <p:nvSpPr>
          <p:cNvPr id="895" name="Google Shape;895;p39"/>
          <p:cNvSpPr/>
          <p:nvPr/>
        </p:nvSpPr>
        <p:spPr>
          <a:xfrm>
            <a:off x="736634" y="3615782"/>
            <a:ext cx="1532462" cy="1439887"/>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96" name="Google Shape;896;p39"/>
          <p:cNvSpPr txBox="1"/>
          <p:nvPr/>
        </p:nvSpPr>
        <p:spPr>
          <a:xfrm>
            <a:off x="739164" y="3938615"/>
            <a:ext cx="1529932" cy="86173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Δώστε έμφαση σε οπτικά βοηθήματα, διαγράμματα, διαγράμματα ροής και νοητικούς χάρτες</a:t>
            </a:r>
            <a:endParaRPr sz="1000" b="0" i="0" u="none" strike="noStrike" cap="none">
              <a:solidFill>
                <a:srgbClr val="000000"/>
              </a:solidFill>
              <a:latin typeface="Arial"/>
              <a:ea typeface="Arial"/>
              <a:cs typeface="Arial"/>
              <a:sym typeface="Arial"/>
            </a:endParaRPr>
          </a:p>
        </p:txBody>
      </p:sp>
      <p:sp>
        <p:nvSpPr>
          <p:cNvPr id="897" name="Google Shape;897;p39"/>
          <p:cNvSpPr/>
          <p:nvPr/>
        </p:nvSpPr>
        <p:spPr>
          <a:xfrm>
            <a:off x="2511910" y="3519690"/>
            <a:ext cx="1551095" cy="1482503"/>
          </a:xfrm>
          <a:prstGeom prst="rect">
            <a:avLst/>
          </a:prstGeom>
          <a:solidFill>
            <a:srgbClr val="D5E7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D5E7F4"/>
              </a:solidFill>
              <a:latin typeface="Arial"/>
              <a:ea typeface="Arial"/>
              <a:cs typeface="Arial"/>
              <a:sym typeface="Arial"/>
            </a:endParaRPr>
          </a:p>
        </p:txBody>
      </p:sp>
      <p:sp>
        <p:nvSpPr>
          <p:cNvPr id="898" name="Google Shape;898;p39"/>
          <p:cNvSpPr/>
          <p:nvPr/>
        </p:nvSpPr>
        <p:spPr>
          <a:xfrm>
            <a:off x="4195139" y="3551957"/>
            <a:ext cx="1551095" cy="1482503"/>
          </a:xfrm>
          <a:prstGeom prst="rect">
            <a:avLst/>
          </a:prstGeom>
          <a:solidFill>
            <a:srgbClr val="D5E7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D5E7F4"/>
              </a:solidFill>
              <a:latin typeface="Arial"/>
              <a:ea typeface="Arial"/>
              <a:cs typeface="Arial"/>
              <a:sym typeface="Arial"/>
            </a:endParaRPr>
          </a:p>
        </p:txBody>
      </p:sp>
      <p:sp>
        <p:nvSpPr>
          <p:cNvPr id="899" name="Google Shape;899;p39"/>
          <p:cNvSpPr/>
          <p:nvPr/>
        </p:nvSpPr>
        <p:spPr>
          <a:xfrm>
            <a:off x="5878369" y="3551956"/>
            <a:ext cx="1551095" cy="1482503"/>
          </a:xfrm>
          <a:prstGeom prst="rect">
            <a:avLst/>
          </a:prstGeom>
          <a:solidFill>
            <a:srgbClr val="D5E7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D5E7F4"/>
              </a:solidFill>
              <a:latin typeface="Arial"/>
              <a:ea typeface="Arial"/>
              <a:cs typeface="Arial"/>
              <a:sym typeface="Arial"/>
            </a:endParaRPr>
          </a:p>
        </p:txBody>
      </p:sp>
      <p:sp>
        <p:nvSpPr>
          <p:cNvPr id="900" name="Google Shape;900;p39"/>
          <p:cNvSpPr/>
          <p:nvPr/>
        </p:nvSpPr>
        <p:spPr>
          <a:xfrm>
            <a:off x="2426918" y="3615782"/>
            <a:ext cx="1532462" cy="1439887"/>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01" name="Google Shape;901;p39"/>
          <p:cNvSpPr/>
          <p:nvPr/>
        </p:nvSpPr>
        <p:spPr>
          <a:xfrm>
            <a:off x="4117202" y="3615782"/>
            <a:ext cx="1532462" cy="1439887"/>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02" name="Google Shape;902;p39"/>
          <p:cNvSpPr txBox="1"/>
          <p:nvPr/>
        </p:nvSpPr>
        <p:spPr>
          <a:xfrm>
            <a:off x="2432580" y="3803963"/>
            <a:ext cx="1518562" cy="116951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Χρησιμοποιήστε λεκτικές εξηγήσεις, συζητήσεις και ηχογραφήσεις, εξηγήστε προφορικά τις στρατηγικές επίλυσης προβλημάτων.</a:t>
            </a:r>
            <a:endParaRPr sz="1400" b="0" i="0" u="none" strike="noStrike" cap="none">
              <a:solidFill>
                <a:srgbClr val="000000"/>
              </a:solidFill>
              <a:latin typeface="Arial"/>
              <a:ea typeface="Arial"/>
              <a:cs typeface="Arial"/>
              <a:sym typeface="Arial"/>
            </a:endParaRPr>
          </a:p>
        </p:txBody>
      </p:sp>
      <p:sp>
        <p:nvSpPr>
          <p:cNvPr id="903" name="Google Shape;903;p39"/>
          <p:cNvSpPr txBox="1"/>
          <p:nvPr/>
        </p:nvSpPr>
        <p:spPr>
          <a:xfrm>
            <a:off x="4133888" y="3957851"/>
            <a:ext cx="1486577" cy="86173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Περιλαμβάνει πρακτικές δραστηριότητες, συμμετοχή σε ασκήσεις ρόλων.</a:t>
            </a:r>
            <a:endParaRPr sz="1400" b="0" i="0" u="none" strike="noStrike" cap="none">
              <a:solidFill>
                <a:srgbClr val="000000"/>
              </a:solidFill>
              <a:latin typeface="Arial"/>
              <a:ea typeface="Arial"/>
              <a:cs typeface="Arial"/>
              <a:sym typeface="Arial"/>
            </a:endParaRPr>
          </a:p>
        </p:txBody>
      </p:sp>
      <p:sp>
        <p:nvSpPr>
          <p:cNvPr id="904" name="Google Shape;904;p39"/>
          <p:cNvSpPr txBox="1"/>
          <p:nvPr/>
        </p:nvSpPr>
        <p:spPr>
          <a:xfrm>
            <a:off x="5846254" y="4034795"/>
            <a:ext cx="1489712"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Χρησιμοποιήστε γραπτές οδηγίες, φύλλα εργασίας και παρουσιάσεις.</a:t>
            </a:r>
            <a:endParaRPr sz="1000" b="0" i="0" u="none" strike="noStrike" cap="none">
              <a:solidFill>
                <a:srgbClr val="000000"/>
              </a:solidFill>
              <a:latin typeface="Arial"/>
              <a:ea typeface="Arial"/>
              <a:cs typeface="Arial"/>
              <a:sym typeface="Arial"/>
            </a:endParaRPr>
          </a:p>
        </p:txBody>
      </p:sp>
      <p:sp>
        <p:nvSpPr>
          <p:cNvPr id="905" name="Google Shape;905;p39"/>
          <p:cNvSpPr txBox="1"/>
          <p:nvPr/>
        </p:nvSpPr>
        <p:spPr>
          <a:xfrm>
            <a:off x="872689" y="5075062"/>
            <a:ext cx="6633011" cy="725521"/>
          </a:xfrm>
          <a:prstGeom prst="rect">
            <a:avLst/>
          </a:prstGeom>
          <a:noFill/>
          <a:ln>
            <a:noFill/>
          </a:ln>
        </p:spPr>
        <p:txBody>
          <a:bodyPr spcFirstLastPara="1" wrap="square" lIns="91425" tIns="45700" rIns="91425" bIns="45700" anchor="t" anchorCtr="0">
            <a:noAutofit/>
          </a:bodyPr>
          <a:lstStyle/>
          <a:p>
            <a:pPr marL="9525" marR="0" lvl="0" indent="-9525" algn="l" rtl="0">
              <a:lnSpc>
                <a:spcPct val="100000"/>
              </a:lnSpc>
              <a:spcBef>
                <a:spcPts val="1000"/>
              </a:spcBef>
              <a:spcAft>
                <a:spcPts val="0"/>
              </a:spcAft>
              <a:buNone/>
            </a:pPr>
            <a:r>
              <a:rPr lang="en-US" sz="1400" b="0" i="0" u="none" strike="noStrike" cap="none">
                <a:solidFill>
                  <a:srgbClr val="243131"/>
                </a:solidFill>
                <a:latin typeface="Arial"/>
                <a:ea typeface="Arial"/>
                <a:cs typeface="Arial"/>
                <a:sym typeface="Arial"/>
              </a:rPr>
              <a:t>Προσφέρετε τόσο ατομικές όσο και συνεργατικές ευκαιρίες μάθησης. </a:t>
            </a:r>
            <a:br>
              <a:rPr lang="en-US" sz="1400" b="0" i="0" u="none" strike="noStrike" cap="none">
                <a:solidFill>
                  <a:srgbClr val="243131"/>
                </a:solidFill>
                <a:latin typeface="Arial"/>
                <a:ea typeface="Arial"/>
                <a:cs typeface="Arial"/>
                <a:sym typeface="Arial"/>
              </a:rPr>
            </a:br>
            <a:r>
              <a:rPr lang="en-US" sz="1400" b="0" i="0" u="none" strike="noStrike" cap="none">
                <a:solidFill>
                  <a:srgbClr val="243131"/>
                </a:solidFill>
                <a:latin typeface="Arial"/>
                <a:ea typeface="Arial"/>
                <a:cs typeface="Arial"/>
                <a:sym typeface="Arial"/>
              </a:rPr>
              <a:t>Μερικοί ενήλικες μαθητές είναι καλύτεροι στην ατομική εργασία, ενώ άλλοι ευδοκιμούν σε ομαδικά περιβάλλοντα.</a:t>
            </a:r>
            <a:endParaRPr sz="1400" b="0" i="0" u="none" strike="noStrike" cap="none">
              <a:solidFill>
                <a:srgbClr val="243131"/>
              </a:solidFill>
              <a:latin typeface="Arial"/>
              <a:ea typeface="Arial"/>
              <a:cs typeface="Arial"/>
              <a:sym typeface="Arial"/>
            </a:endParaRPr>
          </a:p>
        </p:txBody>
      </p:sp>
      <p:sp>
        <p:nvSpPr>
          <p:cNvPr id="906" name="Google Shape;906;p39"/>
          <p:cNvSpPr txBox="1"/>
          <p:nvPr/>
        </p:nvSpPr>
        <p:spPr>
          <a:xfrm>
            <a:off x="822094" y="3047045"/>
            <a:ext cx="6196779" cy="407159"/>
          </a:xfrm>
          <a:prstGeom prst="rect">
            <a:avLst/>
          </a:prstGeom>
          <a:noFill/>
          <a:ln>
            <a:noFill/>
          </a:ln>
        </p:spPr>
        <p:txBody>
          <a:bodyPr spcFirstLastPara="1" wrap="square" lIns="91425" tIns="45700" rIns="91425" bIns="45700" anchor="t" anchorCtr="0">
            <a:noAutofit/>
          </a:bodyPr>
          <a:lstStyle/>
          <a:p>
            <a:pPr marL="9525" marR="0" lvl="0" indent="-9525" algn="l" rtl="0">
              <a:lnSpc>
                <a:spcPct val="100000"/>
              </a:lnSpc>
              <a:spcBef>
                <a:spcPts val="1000"/>
              </a:spcBef>
              <a:spcAft>
                <a:spcPts val="0"/>
              </a:spcAft>
              <a:buNone/>
            </a:pPr>
            <a:r>
              <a:rPr lang="en-US" sz="1400" b="1" i="0" u="none" strike="noStrike" cap="none">
                <a:solidFill>
                  <a:srgbClr val="243131"/>
                </a:solidFill>
                <a:latin typeface="Arial"/>
                <a:ea typeface="Arial"/>
                <a:cs typeface="Arial"/>
                <a:sym typeface="Arial"/>
              </a:rPr>
              <a:t>Τα πιο κοινά στυλ μάθησης:</a:t>
            </a:r>
            <a:endParaRPr sz="1400" b="0" i="0" u="none" strike="noStrike" cap="none">
              <a:solidFill>
                <a:srgbClr val="243131"/>
              </a:solidFill>
              <a:latin typeface="Arial"/>
              <a:ea typeface="Arial"/>
              <a:cs typeface="Arial"/>
              <a:sym typeface="Arial"/>
            </a:endParaRPr>
          </a:p>
          <a:p>
            <a:pPr marL="9525" marR="0" lvl="0" indent="-9525" algn="l" rtl="0">
              <a:lnSpc>
                <a:spcPct val="100000"/>
              </a:lnSpc>
              <a:spcBef>
                <a:spcPts val="1000"/>
              </a:spcBef>
              <a:spcAft>
                <a:spcPts val="0"/>
              </a:spcAft>
              <a:buClr>
                <a:srgbClr val="243131"/>
              </a:buClr>
              <a:buSzPts val="1260"/>
              <a:buFont typeface="Arial"/>
              <a:buNone/>
            </a:pPr>
            <a:endParaRPr sz="1400" b="0" i="0" u="none" strike="noStrike" cap="none">
              <a:solidFill>
                <a:srgbClr val="243131"/>
              </a:solidFill>
              <a:latin typeface="Arial"/>
              <a:ea typeface="Arial"/>
              <a:cs typeface="Arial"/>
              <a:sym typeface="Arial"/>
            </a:endParaRPr>
          </a:p>
        </p:txBody>
      </p:sp>
      <p:sp>
        <p:nvSpPr>
          <p:cNvPr id="907" name="Google Shape;907;p3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36</a:t>
            </a:fld>
            <a:endParaRPr>
              <a:latin typeface="Arial"/>
              <a:ea typeface="Arial"/>
              <a:cs typeface="Arial"/>
              <a:sym typeface="Arial"/>
            </a:endParaRPr>
          </a:p>
        </p:txBody>
      </p:sp>
      <p:sp>
        <p:nvSpPr>
          <p:cNvPr id="908" name="Google Shape;908;p39"/>
          <p:cNvSpPr txBox="1"/>
          <p:nvPr/>
        </p:nvSpPr>
        <p:spPr>
          <a:xfrm>
            <a:off x="765189" y="3624280"/>
            <a:ext cx="1503908" cy="2538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00" b="1" i="0" u="none" strike="noStrike" cap="none">
                <a:solidFill>
                  <a:schemeClr val="dk1"/>
                </a:solidFill>
                <a:latin typeface="Arial"/>
                <a:ea typeface="Arial"/>
                <a:cs typeface="Arial"/>
                <a:sym typeface="Arial"/>
              </a:rPr>
              <a:t>Οπτικοί μαθητές</a:t>
            </a:r>
            <a:endParaRPr sz="1000" b="0" i="0" u="none" strike="noStrike" cap="none">
              <a:solidFill>
                <a:schemeClr val="dk1"/>
              </a:solidFill>
              <a:latin typeface="Arial"/>
              <a:ea typeface="Arial"/>
              <a:cs typeface="Arial"/>
              <a:sym typeface="Arial"/>
            </a:endParaRPr>
          </a:p>
        </p:txBody>
      </p:sp>
      <p:sp>
        <p:nvSpPr>
          <p:cNvPr id="909" name="Google Shape;909;p39"/>
          <p:cNvSpPr txBox="1"/>
          <p:nvPr/>
        </p:nvSpPr>
        <p:spPr>
          <a:xfrm>
            <a:off x="2418680" y="3624280"/>
            <a:ext cx="1532461" cy="2538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00" b="1" i="0" u="none" strike="noStrike" cap="none">
                <a:solidFill>
                  <a:srgbClr val="000000"/>
                </a:solidFill>
                <a:latin typeface="Arial"/>
                <a:ea typeface="Arial"/>
                <a:cs typeface="Arial"/>
                <a:sym typeface="Arial"/>
              </a:rPr>
              <a:t>Ακουστικοί μαθητές</a:t>
            </a:r>
            <a:endParaRPr sz="1000" b="0" i="0" u="none" strike="noStrike" cap="none">
              <a:solidFill>
                <a:srgbClr val="000000"/>
              </a:solidFill>
              <a:latin typeface="Arial"/>
              <a:ea typeface="Arial"/>
              <a:cs typeface="Arial"/>
              <a:sym typeface="Arial"/>
            </a:endParaRPr>
          </a:p>
        </p:txBody>
      </p:sp>
      <p:sp>
        <p:nvSpPr>
          <p:cNvPr id="910" name="Google Shape;910;p39"/>
          <p:cNvSpPr txBox="1"/>
          <p:nvPr/>
        </p:nvSpPr>
        <p:spPr>
          <a:xfrm>
            <a:off x="4108962" y="3624280"/>
            <a:ext cx="1532462" cy="24618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00" b="1" i="0" u="none" strike="noStrike" cap="none">
                <a:solidFill>
                  <a:srgbClr val="000000"/>
                </a:solidFill>
                <a:latin typeface="Arial"/>
                <a:ea typeface="Arial"/>
                <a:cs typeface="Arial"/>
                <a:sym typeface="Arial"/>
              </a:rPr>
              <a:t>Κιναισθητικοί μαθητές</a:t>
            </a:r>
            <a:endParaRPr sz="1000" b="0" i="0" u="none" strike="noStrike" cap="none">
              <a:solidFill>
                <a:srgbClr val="000000"/>
              </a:solidFill>
              <a:latin typeface="Arial"/>
              <a:ea typeface="Arial"/>
              <a:cs typeface="Arial"/>
              <a:sym typeface="Arial"/>
            </a:endParaRPr>
          </a:p>
        </p:txBody>
      </p:sp>
      <p:sp>
        <p:nvSpPr>
          <p:cNvPr id="911" name="Google Shape;911;p39"/>
          <p:cNvSpPr txBox="1"/>
          <p:nvPr/>
        </p:nvSpPr>
        <p:spPr>
          <a:xfrm>
            <a:off x="5813726" y="3624280"/>
            <a:ext cx="1532462" cy="2538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00" b="1" i="0" u="none" strike="noStrike" cap="none">
                <a:solidFill>
                  <a:srgbClr val="000000"/>
                </a:solidFill>
                <a:latin typeface="Arial"/>
                <a:ea typeface="Arial"/>
                <a:cs typeface="Arial"/>
                <a:sym typeface="Arial"/>
              </a:rPr>
              <a:t>Πρακτικοί μαθητές</a:t>
            </a:r>
            <a:endParaRPr sz="1000" b="0" i="0" u="none" strike="noStrike" cap="none">
              <a:solidFill>
                <a:srgbClr val="000000"/>
              </a:solidFill>
              <a:latin typeface="Arial"/>
              <a:ea typeface="Arial"/>
              <a:cs typeface="Arial"/>
              <a:sym typeface="Arial"/>
            </a:endParaRPr>
          </a:p>
        </p:txBody>
      </p:sp>
      <p:sp>
        <p:nvSpPr>
          <p:cNvPr id="912" name="Google Shape;912;p39"/>
          <p:cNvSpPr/>
          <p:nvPr/>
        </p:nvSpPr>
        <p:spPr>
          <a:xfrm>
            <a:off x="5807485" y="3615782"/>
            <a:ext cx="1532462" cy="1439887"/>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16"/>
        <p:cNvGrpSpPr/>
        <p:nvPr/>
      </p:nvGrpSpPr>
      <p:grpSpPr>
        <a:xfrm>
          <a:off x="0" y="0"/>
          <a:ext cx="0" cy="0"/>
          <a:chOff x="0" y="0"/>
          <a:chExt cx="0" cy="0"/>
        </a:xfrm>
      </p:grpSpPr>
      <p:sp>
        <p:nvSpPr>
          <p:cNvPr id="917" name="Google Shape;917;p40"/>
          <p:cNvSpPr/>
          <p:nvPr/>
        </p:nvSpPr>
        <p:spPr>
          <a:xfrm>
            <a:off x="0" y="0"/>
            <a:ext cx="12191999" cy="6858000"/>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ill Sans"/>
              <a:ea typeface="Gill Sans"/>
              <a:cs typeface="Gill Sans"/>
              <a:sym typeface="Gill Sans"/>
            </a:endParaRPr>
          </a:p>
        </p:txBody>
      </p:sp>
      <p:pic>
        <p:nvPicPr>
          <p:cNvPr id="918" name="Google Shape;918;p40" descr="Electronic components on a white background"/>
          <p:cNvPicPr preferRelativeResize="0">
            <a:picLocks noGrp="1"/>
          </p:cNvPicPr>
          <p:nvPr>
            <p:ph type="body" idx="2"/>
          </p:nvPr>
        </p:nvPicPr>
        <p:blipFill rotWithShape="1">
          <a:blip r:embed="rId3">
            <a:alphaModFix/>
          </a:blip>
          <a:srcRect t="15728"/>
          <a:stretch/>
        </p:blipFill>
        <p:spPr>
          <a:xfrm>
            <a:off x="1" y="0"/>
            <a:ext cx="12191999" cy="6858000"/>
          </a:xfrm>
          <a:prstGeom prst="rect">
            <a:avLst/>
          </a:prstGeom>
          <a:noFill/>
          <a:ln>
            <a:noFill/>
          </a:ln>
        </p:spPr>
      </p:pic>
      <p:sp>
        <p:nvSpPr>
          <p:cNvPr id="919" name="Google Shape;919;p40"/>
          <p:cNvSpPr txBox="1">
            <a:spLocks noGrp="1"/>
          </p:cNvSpPr>
          <p:nvPr>
            <p:ph type="body" idx="1"/>
          </p:nvPr>
        </p:nvSpPr>
        <p:spPr>
          <a:xfrm>
            <a:off x="443935" y="1194752"/>
            <a:ext cx="7477626" cy="5344160"/>
          </a:xfrm>
          <a:prstGeom prst="rect">
            <a:avLst/>
          </a:prstGeom>
          <a:noFill/>
          <a:ln>
            <a:noFill/>
          </a:ln>
        </p:spPr>
        <p:txBody>
          <a:bodyPr spcFirstLastPara="1" wrap="square" lIns="91425" tIns="45700" rIns="91425" bIns="45700" anchor="ctr" anchorCtr="0">
            <a:noAutofit/>
          </a:bodyPr>
          <a:lstStyle/>
          <a:p>
            <a:pPr marL="0" lvl="0" indent="0" algn="just" rtl="0">
              <a:lnSpc>
                <a:spcPct val="100000"/>
              </a:lnSpc>
              <a:spcBef>
                <a:spcPts val="0"/>
              </a:spcBef>
              <a:spcAft>
                <a:spcPts val="0"/>
              </a:spcAft>
              <a:buSzPts val="1680"/>
              <a:buNone/>
            </a:pPr>
            <a:r>
              <a:rPr lang="en-US" sz="1800" b="0">
                <a:latin typeface="Arial"/>
                <a:ea typeface="Arial"/>
                <a:cs typeface="Arial"/>
                <a:sym typeface="Arial"/>
              </a:rPr>
              <a:t>Αυτά είναι μερικά παραδείγματα πραγματικής ζωής που λαμβάνονται από καθημερινές καταστάσεις, πολιτιστικές παραδόσεις και κοινοτικά περιβάλλοντα που μπορούν να χρησιμοποιηθούν για την εξήγηση εννοιών Υπολογιστικής Σκέψης σε ενήλικες μαθητές.</a:t>
            </a:r>
            <a:endParaRPr/>
          </a:p>
          <a:p>
            <a:pPr marL="0" lvl="0" indent="0" algn="just" rtl="0">
              <a:lnSpc>
                <a:spcPct val="100000"/>
              </a:lnSpc>
              <a:spcBef>
                <a:spcPts val="0"/>
              </a:spcBef>
              <a:spcAft>
                <a:spcPts val="0"/>
              </a:spcAft>
              <a:buSzPts val="1680"/>
              <a:buNone/>
            </a:pPr>
            <a:endParaRPr sz="1800" b="0">
              <a:latin typeface="Arial"/>
              <a:ea typeface="Arial"/>
              <a:cs typeface="Arial"/>
              <a:sym typeface="Arial"/>
            </a:endParaRPr>
          </a:p>
          <a:p>
            <a:pPr marL="0" lvl="0" indent="0" algn="just" rtl="0">
              <a:lnSpc>
                <a:spcPct val="100000"/>
              </a:lnSpc>
              <a:spcBef>
                <a:spcPts val="0"/>
              </a:spcBef>
              <a:spcAft>
                <a:spcPts val="0"/>
              </a:spcAft>
              <a:buSzPts val="1680"/>
              <a:buNone/>
            </a:pPr>
            <a:r>
              <a:rPr lang="en-US" sz="1800" b="0">
                <a:latin typeface="Arial"/>
                <a:ea typeface="Arial"/>
                <a:cs typeface="Arial"/>
                <a:sym typeface="Arial"/>
              </a:rPr>
              <a:t>Είναι σημαντικό να θυμόμαστε να προσαρμόζουμε αυτά τα παραδείγματα στο συγκεκριμένο πολιτιστικό και κοινοτικό πλαίσιο των ενήλικων εκπαιδευομένων. Ο στόχος αυτής της προσέγγισης είναι να καταστήσει τις αφηρημένες έννοιες της Υπολογιστικής Σκέψης σχετικές, ελκυστικές και προσβάσιμες για τους μαθητές.</a:t>
            </a:r>
            <a:endParaRPr/>
          </a:p>
          <a:p>
            <a:pPr marL="0" lvl="0" indent="0" algn="just" rtl="0">
              <a:lnSpc>
                <a:spcPct val="100000"/>
              </a:lnSpc>
              <a:spcBef>
                <a:spcPts val="0"/>
              </a:spcBef>
              <a:spcAft>
                <a:spcPts val="0"/>
              </a:spcAft>
              <a:buSzPts val="1680"/>
              <a:buNone/>
            </a:pPr>
            <a:endParaRPr sz="1800" b="0">
              <a:latin typeface="Arial"/>
              <a:ea typeface="Arial"/>
              <a:cs typeface="Arial"/>
              <a:sym typeface="Arial"/>
            </a:endParaRPr>
          </a:p>
          <a:p>
            <a:pPr marL="0" lvl="0" indent="0" algn="just" rtl="0">
              <a:lnSpc>
                <a:spcPct val="100000"/>
              </a:lnSpc>
              <a:spcBef>
                <a:spcPts val="0"/>
              </a:spcBef>
              <a:spcAft>
                <a:spcPts val="0"/>
              </a:spcAft>
              <a:buSzPts val="1680"/>
              <a:buNone/>
            </a:pPr>
            <a:r>
              <a:rPr lang="en-US" sz="1800" b="0">
                <a:latin typeface="Arial"/>
                <a:ea typeface="Arial"/>
                <a:cs typeface="Arial"/>
                <a:sym typeface="Arial"/>
              </a:rPr>
              <a:t>Με την προσεκτική προσαρμογή των εννοιών ΥΣ, την ενσωμάτωση της πολιτιστικής συνάφειας και την αντιμετώπιση διαφορετικών στυλ μάθησης, οι εκπαιδευτές ή / και οι εκπαιδευτικοί μπορούν να δημιουργήσουν συμπεριληπτικές και ελκυστικές μαθησιακές εμπειρίες που ενδυναμώνουν όλους τους ενήλικες εκπαιδευόμενους να αναπτύξουν βασικές δεξιότητες υπολογιστικής σκέψης.</a:t>
            </a:r>
            <a:endParaRPr sz="1800">
              <a:latin typeface="Arial"/>
              <a:ea typeface="Arial"/>
              <a:cs typeface="Arial"/>
              <a:sym typeface="Arial"/>
            </a:endParaRPr>
          </a:p>
        </p:txBody>
      </p:sp>
      <p:sp>
        <p:nvSpPr>
          <p:cNvPr id="920" name="Google Shape;920;p40"/>
          <p:cNvSpPr/>
          <p:nvPr/>
        </p:nvSpPr>
        <p:spPr>
          <a:xfrm>
            <a:off x="443934" y="367792"/>
            <a:ext cx="7237025" cy="95406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chemeClr val="dk1"/>
                </a:solidFill>
                <a:latin typeface="Arial"/>
                <a:ea typeface="Arial"/>
                <a:cs typeface="Arial"/>
                <a:sym typeface="Arial"/>
              </a:rPr>
              <a:t>Προσαρμογή της υπολογιστικής σκέψης για διαφορετικούς ενήλικες εκπαιδευόμενους</a:t>
            </a:r>
            <a:endParaRPr sz="2800" b="1" i="0" u="none" strike="noStrike" cap="none">
              <a:solidFill>
                <a:srgbClr val="000000"/>
              </a:solidFill>
              <a:latin typeface="Arial"/>
              <a:ea typeface="Arial"/>
              <a:cs typeface="Arial"/>
              <a:sym typeface="Arial"/>
            </a:endParaRPr>
          </a:p>
        </p:txBody>
      </p:sp>
      <p:sp>
        <p:nvSpPr>
          <p:cNvPr id="921" name="Google Shape;921;p4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37</a:t>
            </a:fld>
            <a:endParaRPr>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27"/>
        <p:cNvGrpSpPr/>
        <p:nvPr/>
      </p:nvGrpSpPr>
      <p:grpSpPr>
        <a:xfrm>
          <a:off x="0" y="0"/>
          <a:ext cx="0" cy="0"/>
          <a:chOff x="0" y="0"/>
          <a:chExt cx="0" cy="0"/>
        </a:xfrm>
      </p:grpSpPr>
      <p:pic>
        <p:nvPicPr>
          <p:cNvPr id="928" name="Google Shape;928;p81"/>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929" name="Google Shape;929;p81"/>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38</a:t>
            </a:fld>
            <a:endParaRPr sz="900" b="0" i="0" u="none" strike="noStrike" cap="none">
              <a:solidFill>
                <a:srgbClr val="537272"/>
              </a:solidFill>
              <a:latin typeface="Gill Sans"/>
              <a:ea typeface="Gill Sans"/>
              <a:cs typeface="Gill Sans"/>
              <a:sym typeface="Gill Sans"/>
            </a:endParaRPr>
          </a:p>
        </p:txBody>
      </p:sp>
      <p:sp>
        <p:nvSpPr>
          <p:cNvPr id="930" name="Google Shape;930;p81"/>
          <p:cNvSpPr txBox="1"/>
          <p:nvPr/>
        </p:nvSpPr>
        <p:spPr>
          <a:xfrm>
            <a:off x="7280212" y="2123455"/>
            <a:ext cx="3767769" cy="101565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lt1"/>
              </a:buClr>
              <a:buSzPts val="2700"/>
              <a:buFont typeface="Sorts Mill Goudy"/>
              <a:buNone/>
            </a:pPr>
            <a:r>
              <a:rPr lang="en-US" sz="2800" b="1" i="0" u="none" strike="noStrike" cap="none">
                <a:solidFill>
                  <a:schemeClr val="lt1"/>
                </a:solidFill>
                <a:latin typeface="Arial"/>
                <a:ea typeface="Arial"/>
                <a:cs typeface="Arial"/>
                <a:sym typeface="Arial"/>
              </a:rPr>
              <a:t>ΕΝΟΤΗΤΑ 4</a:t>
            </a:r>
            <a:endParaRPr sz="2800" b="0" i="0" u="none" strike="noStrike" cap="none">
              <a:solidFill>
                <a:schemeClr val="lt1"/>
              </a:solidFill>
              <a:latin typeface="Arial"/>
              <a:ea typeface="Arial"/>
              <a:cs typeface="Arial"/>
              <a:sym typeface="Arial"/>
            </a:endParaRPr>
          </a:p>
        </p:txBody>
      </p:sp>
      <p:sp>
        <p:nvSpPr>
          <p:cNvPr id="931" name="Google Shape;931;p81"/>
          <p:cNvSpPr txBox="1"/>
          <p:nvPr/>
        </p:nvSpPr>
        <p:spPr>
          <a:xfrm>
            <a:off x="7465926" y="3491737"/>
            <a:ext cx="3396342" cy="207906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400"/>
              <a:buFont typeface="Arial"/>
              <a:buNone/>
            </a:pPr>
            <a:r>
              <a:rPr lang="en-US" sz="2200" b="0" i="1" u="none" strike="noStrike" cap="none">
                <a:solidFill>
                  <a:schemeClr val="lt1"/>
                </a:solidFill>
                <a:latin typeface="Arial"/>
                <a:ea typeface="Arial"/>
                <a:cs typeface="Arial"/>
                <a:sym typeface="Arial"/>
              </a:rPr>
              <a:t>Μελέτες περίπτωσης και δραστηριότητες</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935"/>
        <p:cNvGrpSpPr/>
        <p:nvPr/>
      </p:nvGrpSpPr>
      <p:grpSpPr>
        <a:xfrm>
          <a:off x="0" y="0"/>
          <a:ext cx="0" cy="0"/>
          <a:chOff x="0" y="0"/>
          <a:chExt cx="0" cy="0"/>
        </a:xfrm>
      </p:grpSpPr>
      <p:sp>
        <p:nvSpPr>
          <p:cNvPr id="936" name="Google Shape;936;p82"/>
          <p:cNvSpPr txBox="1">
            <a:spLocks noGrp="1"/>
          </p:cNvSpPr>
          <p:nvPr>
            <p:ph type="body" idx="1"/>
          </p:nvPr>
        </p:nvSpPr>
        <p:spPr>
          <a:xfrm>
            <a:off x="346150" y="654747"/>
            <a:ext cx="9023992" cy="683565"/>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600"/>
              </a:spcBef>
              <a:spcAft>
                <a:spcPts val="0"/>
              </a:spcAft>
              <a:buClr>
                <a:schemeClr val="accent3"/>
              </a:buClr>
              <a:buSzPts val="2306"/>
              <a:buNone/>
            </a:pPr>
            <a:r>
              <a:rPr lang="en-US" sz="2800">
                <a:solidFill>
                  <a:srgbClr val="D06C3C"/>
                </a:solidFill>
                <a:latin typeface="Arial"/>
                <a:ea typeface="Arial"/>
                <a:cs typeface="Arial"/>
                <a:sym typeface="Arial"/>
              </a:rPr>
              <a:t>Μελέτη περίπτωσης 1. Πώς να επιλέξετε μια υπηρεσία ηλεκτρονικής τραπεζικής χρησιμοποιώντας μεθόδους Υπολογιστικής Σκέψης; </a:t>
            </a:r>
            <a:endParaRPr sz="2800">
              <a:latin typeface="Arial"/>
              <a:ea typeface="Arial"/>
              <a:cs typeface="Arial"/>
              <a:sym typeface="Arial"/>
            </a:endParaRPr>
          </a:p>
        </p:txBody>
      </p:sp>
      <p:sp>
        <p:nvSpPr>
          <p:cNvPr id="937" name="Google Shape;937;p82"/>
          <p:cNvSpPr txBox="1">
            <a:spLocks noGrp="1"/>
          </p:cNvSpPr>
          <p:nvPr>
            <p:ph type="body" idx="2"/>
          </p:nvPr>
        </p:nvSpPr>
        <p:spPr>
          <a:xfrm>
            <a:off x="511520" y="1461652"/>
            <a:ext cx="10850386" cy="1815143"/>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Bef>
                <a:spcPts val="600"/>
              </a:spcBef>
              <a:spcAft>
                <a:spcPts val="0"/>
              </a:spcAft>
              <a:buSzPts val="1120"/>
              <a:buNone/>
            </a:pPr>
            <a:r>
              <a:rPr lang="en-US" sz="1900" b="1">
                <a:latin typeface="Arial"/>
                <a:ea typeface="Arial"/>
                <a:cs typeface="Arial"/>
                <a:sym typeface="Arial"/>
              </a:rPr>
              <a:t>Υπόβαθρο:</a:t>
            </a:r>
            <a:endParaRPr sz="1900">
              <a:latin typeface="Arial"/>
              <a:ea typeface="Arial"/>
              <a:cs typeface="Arial"/>
              <a:sym typeface="Arial"/>
            </a:endParaRPr>
          </a:p>
          <a:p>
            <a:pPr marL="0" lvl="0" indent="0" algn="l" rtl="0">
              <a:lnSpc>
                <a:spcPct val="100000"/>
              </a:lnSpc>
              <a:spcBef>
                <a:spcPts val="600"/>
              </a:spcBef>
              <a:spcAft>
                <a:spcPts val="0"/>
              </a:spcAft>
              <a:buSzPts val="1120"/>
              <a:buNone/>
            </a:pPr>
            <a:r>
              <a:rPr lang="en-US" sz="1500">
                <a:latin typeface="Arial"/>
                <a:ea typeface="Arial"/>
                <a:cs typeface="Arial"/>
                <a:sym typeface="Arial"/>
              </a:rPr>
              <a:t>Σε αυτή την μελέτη περίπτωσης θα θέλαμε να δείξουμε πώς μπορούμε να εφαρμόσουμε μεθόδους υπολογιστικής σκέψης (ΥΣ) για να επιλέξουμε αποτελεσματικά μια υπηρεσία ηλεκτρονικής τραπεζικής που ανταποκρίνεται στις οικονομικές μας ανάγκες και προτιμήσεις. Θα περιγράψουμε πώς μπορούμε να χρησιμοποιήσουμε τεχνικές ΥΣ για να πλοηγηθούμε στη διαδικασία λήψης αποφάσεων για την επιλογή μιας ηλεκτρονικής τραπεζικής υπηρεσίας.</a:t>
            </a:r>
            <a:endParaRPr sz="1500">
              <a:latin typeface="Arial"/>
              <a:ea typeface="Arial"/>
              <a:cs typeface="Arial"/>
              <a:sym typeface="Arial"/>
            </a:endParaRPr>
          </a:p>
          <a:p>
            <a:pPr marL="0" lvl="0" indent="0" algn="l" rtl="0">
              <a:lnSpc>
                <a:spcPct val="100000"/>
              </a:lnSpc>
              <a:spcBef>
                <a:spcPts val="0"/>
              </a:spcBef>
              <a:spcAft>
                <a:spcPts val="0"/>
              </a:spcAft>
              <a:buSzPts val="1120"/>
              <a:buNone/>
            </a:pPr>
            <a:endParaRPr sz="1500">
              <a:latin typeface="Arial"/>
              <a:ea typeface="Arial"/>
              <a:cs typeface="Arial"/>
              <a:sym typeface="Arial"/>
            </a:endParaRPr>
          </a:p>
          <a:p>
            <a:pPr marL="0" lvl="0" indent="0" algn="l" rtl="0">
              <a:lnSpc>
                <a:spcPct val="100000"/>
              </a:lnSpc>
              <a:spcBef>
                <a:spcPts val="0"/>
              </a:spcBef>
              <a:spcAft>
                <a:spcPts val="0"/>
              </a:spcAft>
              <a:buSzPts val="1120"/>
              <a:buNone/>
            </a:pPr>
            <a:r>
              <a:rPr lang="en-US" sz="1500" b="1">
                <a:latin typeface="Arial"/>
                <a:ea typeface="Arial"/>
                <a:cs typeface="Arial"/>
                <a:sym typeface="Arial"/>
              </a:rPr>
              <a:t>Ας δούμε βήμα προς βήμα τη διαδικασία χρησιμοποιώντας την Υπολογιστική Σκέψη</a:t>
            </a:r>
            <a:endParaRPr sz="1500" b="1">
              <a:latin typeface="Arial"/>
              <a:ea typeface="Arial"/>
              <a:cs typeface="Arial"/>
              <a:sym typeface="Arial"/>
            </a:endParaRPr>
          </a:p>
        </p:txBody>
      </p:sp>
      <p:sp>
        <p:nvSpPr>
          <p:cNvPr id="938" name="Google Shape;938;p82"/>
          <p:cNvSpPr txBox="1">
            <a:spLocks noGrp="1"/>
          </p:cNvSpPr>
          <p:nvPr>
            <p:ph type="body" idx="2"/>
          </p:nvPr>
        </p:nvSpPr>
        <p:spPr>
          <a:xfrm>
            <a:off x="1108718" y="3895742"/>
            <a:ext cx="4532670" cy="2825733"/>
          </a:xfrm>
          <a:prstGeom prst="rect">
            <a:avLst/>
          </a:prstGeom>
          <a:noFill/>
          <a:ln>
            <a:noFill/>
          </a:ln>
        </p:spPr>
        <p:txBody>
          <a:bodyPr spcFirstLastPara="1" wrap="square" lIns="91425" tIns="45700" rIns="91425" bIns="45700" anchor="t" anchorCtr="0">
            <a:normAutofit/>
          </a:bodyPr>
          <a:lstStyle/>
          <a:p>
            <a:pPr marL="285750" lvl="0" indent="-285750" algn="l" rtl="0">
              <a:lnSpc>
                <a:spcPct val="110000"/>
              </a:lnSpc>
              <a:spcBef>
                <a:spcPts val="600"/>
              </a:spcBef>
              <a:spcAft>
                <a:spcPts val="0"/>
              </a:spcAft>
              <a:buSzPts val="1120"/>
              <a:buChar char="•"/>
            </a:pPr>
            <a:r>
              <a:rPr lang="en-US" sz="1400" b="1">
                <a:latin typeface="Arial"/>
                <a:ea typeface="Arial"/>
                <a:cs typeface="Arial"/>
                <a:sym typeface="Arial"/>
              </a:rPr>
              <a:t>Προσδιορίστε την απόφαση</a:t>
            </a:r>
            <a:r>
              <a:rPr lang="en-US" sz="1400">
                <a:latin typeface="Arial"/>
                <a:ea typeface="Arial"/>
                <a:cs typeface="Arial"/>
                <a:sym typeface="Arial"/>
              </a:rPr>
              <a:t>: </a:t>
            </a:r>
            <a:br>
              <a:rPr lang="en-US" sz="1400">
                <a:latin typeface="Arial"/>
                <a:ea typeface="Arial"/>
                <a:cs typeface="Arial"/>
                <a:sym typeface="Arial"/>
              </a:rPr>
            </a:br>
            <a:r>
              <a:rPr lang="en-US" sz="1400">
                <a:latin typeface="Arial"/>
                <a:ea typeface="Arial"/>
                <a:cs typeface="Arial"/>
                <a:sym typeface="Arial"/>
              </a:rPr>
              <a:t>Ο πρωταρχικός στόχος είναι να επιλέξετε μια υπηρεσία ηλεκτρονικής τραπεζικής.</a:t>
            </a:r>
            <a:endParaRPr sz="1400">
              <a:latin typeface="Arial"/>
              <a:ea typeface="Arial"/>
              <a:cs typeface="Arial"/>
              <a:sym typeface="Arial"/>
            </a:endParaRPr>
          </a:p>
          <a:p>
            <a:pPr marL="285750" lvl="0" indent="-285750" algn="l" rtl="0">
              <a:lnSpc>
                <a:spcPct val="110000"/>
              </a:lnSpc>
              <a:spcBef>
                <a:spcPts val="600"/>
              </a:spcBef>
              <a:spcAft>
                <a:spcPts val="0"/>
              </a:spcAft>
              <a:buSzPts val="1120"/>
              <a:buChar char="•"/>
            </a:pPr>
            <a:r>
              <a:rPr lang="en-US" sz="1400" b="1">
                <a:latin typeface="Arial"/>
                <a:ea typeface="Arial"/>
                <a:cs typeface="Arial"/>
                <a:sym typeface="Arial"/>
              </a:rPr>
              <a:t>Αναλύστε το πρόβλημα</a:t>
            </a:r>
            <a:r>
              <a:rPr lang="en-US" sz="1400">
                <a:latin typeface="Arial"/>
                <a:ea typeface="Arial"/>
                <a:cs typeface="Arial"/>
                <a:sym typeface="Arial"/>
              </a:rPr>
              <a:t>: Λάβετε υπόψη παράγοντες όπως οι χρεώσεις, τα χαρακτηριστικά ασφαλείας, η υποστήριξη πελατών, η λειτουργικότητα της εφαρμογής για κινητά και τα επιτόκια. Αυτό το βήμα περιλαμβάνει την καταγραφή όλων των πιθανών κριτηρίων που είναι σημαντικά για την επιλογή μιας τραπεζικής υπηρεσίας.</a:t>
            </a:r>
            <a:endParaRPr sz="1400">
              <a:latin typeface="Arial"/>
              <a:ea typeface="Arial"/>
              <a:cs typeface="Arial"/>
              <a:sym typeface="Arial"/>
            </a:endParaRPr>
          </a:p>
          <a:p>
            <a:pPr marL="0" lvl="0" indent="0" algn="l" rtl="0">
              <a:lnSpc>
                <a:spcPct val="100000"/>
              </a:lnSpc>
              <a:spcBef>
                <a:spcPts val="0"/>
              </a:spcBef>
              <a:spcAft>
                <a:spcPts val="0"/>
              </a:spcAft>
              <a:buSzPts val="1120"/>
              <a:buNone/>
            </a:pPr>
            <a:endParaRPr sz="1400" b="1">
              <a:latin typeface="Arial"/>
              <a:ea typeface="Arial"/>
              <a:cs typeface="Arial"/>
              <a:sym typeface="Arial"/>
            </a:endParaRPr>
          </a:p>
        </p:txBody>
      </p:sp>
      <p:sp>
        <p:nvSpPr>
          <p:cNvPr id="939" name="Google Shape;939;p82"/>
          <p:cNvSpPr txBox="1">
            <a:spLocks noGrp="1"/>
          </p:cNvSpPr>
          <p:nvPr>
            <p:ph type="body" idx="2"/>
          </p:nvPr>
        </p:nvSpPr>
        <p:spPr>
          <a:xfrm>
            <a:off x="6845450" y="3915801"/>
            <a:ext cx="5080662" cy="2825733"/>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10000"/>
              </a:lnSpc>
              <a:spcBef>
                <a:spcPts val="600"/>
              </a:spcBef>
              <a:spcAft>
                <a:spcPts val="0"/>
              </a:spcAft>
              <a:buSzPct val="82352"/>
              <a:buNone/>
            </a:pPr>
            <a:r>
              <a:rPr lang="en-US" b="1">
                <a:latin typeface="Arial"/>
                <a:ea typeface="Arial"/>
                <a:cs typeface="Arial"/>
                <a:sym typeface="Arial"/>
              </a:rPr>
              <a:t>Παραδείγματα παραγόντων που πρέπει να ληφθούν υπόψη:</a:t>
            </a:r>
            <a:endParaRPr b="1">
              <a:latin typeface="Arial"/>
              <a:ea typeface="Arial"/>
              <a:cs typeface="Arial"/>
              <a:sym typeface="Arial"/>
            </a:endParaRPr>
          </a:p>
          <a:p>
            <a:pPr marL="457200" lvl="0" indent="-299719" algn="l" rtl="0">
              <a:lnSpc>
                <a:spcPct val="100000"/>
              </a:lnSpc>
              <a:spcBef>
                <a:spcPts val="1000"/>
              </a:spcBef>
              <a:spcAft>
                <a:spcPts val="0"/>
              </a:spcAft>
              <a:buSzPct val="82352"/>
              <a:buChar char="•"/>
            </a:pPr>
            <a:r>
              <a:rPr lang="en-US">
                <a:latin typeface="Arial"/>
                <a:ea typeface="Arial"/>
                <a:cs typeface="Arial"/>
                <a:sym typeface="Arial"/>
              </a:rPr>
              <a:t>Μηνιαία τέλη συντήρησης</a:t>
            </a:r>
            <a:br>
              <a:rPr lang="en-US">
                <a:latin typeface="Arial"/>
                <a:ea typeface="Arial"/>
                <a:cs typeface="Arial"/>
                <a:sym typeface="Arial"/>
              </a:rPr>
            </a:br>
            <a:r>
              <a:rPr lang="en-US">
                <a:latin typeface="Arial"/>
                <a:ea typeface="Arial"/>
                <a:cs typeface="Arial"/>
                <a:sym typeface="Arial"/>
              </a:rPr>
              <a:t>Πρόσβαση και δίκτυο ATM</a:t>
            </a:r>
            <a:br>
              <a:rPr lang="en-US">
                <a:latin typeface="Arial"/>
                <a:ea typeface="Arial"/>
                <a:cs typeface="Arial"/>
                <a:sym typeface="Arial"/>
              </a:rPr>
            </a:br>
            <a:r>
              <a:rPr lang="en-US">
                <a:latin typeface="Arial"/>
                <a:ea typeface="Arial"/>
                <a:cs typeface="Arial"/>
                <a:sym typeface="Arial"/>
              </a:rPr>
              <a:t>Επιτόκια αποταμιεύσεων και δανείων</a:t>
            </a:r>
            <a:br>
              <a:rPr lang="en-US">
                <a:latin typeface="Arial"/>
                <a:ea typeface="Arial"/>
                <a:cs typeface="Arial"/>
                <a:sym typeface="Arial"/>
              </a:rPr>
            </a:br>
            <a:r>
              <a:rPr lang="en-US">
                <a:latin typeface="Arial"/>
                <a:ea typeface="Arial"/>
                <a:cs typeface="Arial"/>
                <a:sym typeface="Arial"/>
              </a:rPr>
              <a:t>Μέτρα ασφαλείας (π.χ. έλεγχος ταυτότητας δύο παραγόντων)</a:t>
            </a:r>
            <a:br>
              <a:rPr lang="en-US">
                <a:latin typeface="Arial"/>
                <a:ea typeface="Arial"/>
                <a:cs typeface="Arial"/>
                <a:sym typeface="Arial"/>
              </a:rPr>
            </a:br>
            <a:r>
              <a:rPr lang="en-US">
                <a:latin typeface="Arial"/>
                <a:ea typeface="Arial"/>
                <a:cs typeface="Arial"/>
                <a:sym typeface="Arial"/>
              </a:rPr>
              <a:t>Επιλογές εξυπηρέτησης πελατών (συνομιλία, τηλέφωνο, email)</a:t>
            </a:r>
            <a:br>
              <a:rPr lang="en-US">
                <a:latin typeface="Arial"/>
                <a:ea typeface="Arial"/>
                <a:cs typeface="Arial"/>
                <a:sym typeface="Arial"/>
              </a:rPr>
            </a:br>
            <a:r>
              <a:rPr lang="en-US">
                <a:latin typeface="Arial"/>
                <a:ea typeface="Arial"/>
                <a:cs typeface="Arial"/>
                <a:sym typeface="Arial"/>
              </a:rPr>
              <a:t>Διαθεσιμότητα λειτουργιών, όπως εργαλεία προϋπολογισμού</a:t>
            </a:r>
            <a:endParaRPr b="1">
              <a:latin typeface="Arial"/>
              <a:ea typeface="Arial"/>
              <a:cs typeface="Arial"/>
              <a:sym typeface="Arial"/>
            </a:endParaRPr>
          </a:p>
        </p:txBody>
      </p:sp>
      <p:sp>
        <p:nvSpPr>
          <p:cNvPr id="940" name="Google Shape;940;p82"/>
          <p:cNvSpPr/>
          <p:nvPr/>
        </p:nvSpPr>
        <p:spPr>
          <a:xfrm>
            <a:off x="5787957" y="4581727"/>
            <a:ext cx="906714" cy="612843"/>
          </a:xfrm>
          <a:prstGeom prst="rightArrow">
            <a:avLst>
              <a:gd name="adj1" fmla="val 50000"/>
              <a:gd name="adj2" fmla="val 50000"/>
            </a:avLst>
          </a:prstGeom>
          <a:solidFill>
            <a:schemeClr val="accent3"/>
          </a:solidFill>
          <a:ln w="25400" cap="flat" cmpd="sng">
            <a:solidFill>
              <a:srgbClr val="964A2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941" name="Google Shape;941;p82"/>
          <p:cNvPicPr preferRelativeResize="0"/>
          <p:nvPr/>
        </p:nvPicPr>
        <p:blipFill rotWithShape="1">
          <a:blip r:embed="rId3">
            <a:alphaModFix/>
          </a:blip>
          <a:srcRect/>
          <a:stretch/>
        </p:blipFill>
        <p:spPr>
          <a:xfrm>
            <a:off x="241082" y="3385539"/>
            <a:ext cx="910527" cy="877193"/>
          </a:xfrm>
          <a:prstGeom prst="rect">
            <a:avLst/>
          </a:prstGeom>
          <a:noFill/>
          <a:ln>
            <a:noFill/>
          </a:ln>
        </p:spPr>
      </p:pic>
      <p:sp>
        <p:nvSpPr>
          <p:cNvPr id="942" name="Google Shape;942;p82"/>
          <p:cNvSpPr txBox="1">
            <a:spLocks noGrp="1"/>
          </p:cNvSpPr>
          <p:nvPr>
            <p:ph type="body" idx="2"/>
          </p:nvPr>
        </p:nvSpPr>
        <p:spPr>
          <a:xfrm>
            <a:off x="1108718" y="3385539"/>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600"/>
              </a:spcBef>
              <a:spcAft>
                <a:spcPts val="0"/>
              </a:spcAft>
              <a:buSzPts val="1120"/>
              <a:buNone/>
            </a:pPr>
            <a:r>
              <a:rPr lang="en-US" sz="1800" b="1">
                <a:latin typeface="Arial"/>
                <a:ea typeface="Arial"/>
                <a:cs typeface="Arial"/>
                <a:sym typeface="Arial"/>
              </a:rPr>
              <a:t>Αποσύνθεση προβλήματος:</a:t>
            </a:r>
            <a:endParaRPr sz="1800" b="1">
              <a:latin typeface="Arial"/>
              <a:ea typeface="Arial"/>
              <a:cs typeface="Arial"/>
              <a:sym typeface="Arial"/>
            </a:endParaRPr>
          </a:p>
        </p:txBody>
      </p:sp>
      <p:pic>
        <p:nvPicPr>
          <p:cNvPr id="943" name="Google Shape;943;p82" descr="Icono&#10;&#10;Descripción generada automáticamente"/>
          <p:cNvPicPr preferRelativeResize="0"/>
          <p:nvPr/>
        </p:nvPicPr>
        <p:blipFill rotWithShape="1">
          <a:blip r:embed="rId4">
            <a:alphaModFix/>
          </a:blip>
          <a:srcRect/>
          <a:stretch/>
        </p:blipFill>
        <p:spPr>
          <a:xfrm>
            <a:off x="10370317" y="260656"/>
            <a:ext cx="1335200" cy="1335200"/>
          </a:xfrm>
          <a:prstGeom prst="rect">
            <a:avLst/>
          </a:prstGeom>
          <a:noFill/>
          <a:ln>
            <a:noFill/>
          </a:ln>
        </p:spPr>
      </p:pic>
      <p:sp>
        <p:nvSpPr>
          <p:cNvPr id="944" name="Google Shape;944;p8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39</a:t>
            </a:fld>
            <a:endParaRPr>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948"/>
        <p:cNvGrpSpPr/>
        <p:nvPr/>
      </p:nvGrpSpPr>
      <p:grpSpPr>
        <a:xfrm>
          <a:off x="0" y="0"/>
          <a:ext cx="0" cy="0"/>
          <a:chOff x="0" y="0"/>
          <a:chExt cx="0" cy="0"/>
        </a:xfrm>
      </p:grpSpPr>
      <p:sp>
        <p:nvSpPr>
          <p:cNvPr id="949" name="Google Shape;949;p83"/>
          <p:cNvSpPr txBox="1">
            <a:spLocks noGrp="1"/>
          </p:cNvSpPr>
          <p:nvPr>
            <p:ph type="body" idx="2"/>
          </p:nvPr>
        </p:nvSpPr>
        <p:spPr>
          <a:xfrm>
            <a:off x="1101787" y="4867832"/>
            <a:ext cx="10643737" cy="1532114"/>
          </a:xfrm>
          <a:prstGeom prst="rect">
            <a:avLst/>
          </a:prstGeom>
          <a:noFill/>
          <a:ln>
            <a:noFill/>
          </a:ln>
        </p:spPr>
        <p:txBody>
          <a:bodyPr spcFirstLastPara="1" wrap="square" lIns="91425" tIns="45700" rIns="91425" bIns="45700" anchor="t" anchorCtr="0">
            <a:noAutofit/>
          </a:bodyPr>
          <a:lstStyle/>
          <a:p>
            <a:pPr marL="457200" lvl="0" indent="-299720" algn="l" rtl="0">
              <a:lnSpc>
                <a:spcPct val="100000"/>
              </a:lnSpc>
              <a:spcBef>
                <a:spcPts val="1000"/>
              </a:spcBef>
              <a:spcAft>
                <a:spcPts val="0"/>
              </a:spcAft>
              <a:buSzPts val="1120"/>
              <a:buChar char="•"/>
            </a:pPr>
            <a:r>
              <a:rPr lang="en-US" sz="1400" b="1">
                <a:latin typeface="Arial"/>
                <a:ea typeface="Arial"/>
                <a:cs typeface="Arial"/>
                <a:sym typeface="Arial"/>
              </a:rPr>
              <a:t>Εστίαση σε βασικά κριτήρια</a:t>
            </a:r>
            <a:r>
              <a:rPr lang="en-US" sz="1400">
                <a:latin typeface="Arial"/>
                <a:ea typeface="Arial"/>
                <a:cs typeface="Arial"/>
                <a:sym typeface="Arial"/>
              </a:rPr>
              <a:t>: </a:t>
            </a:r>
            <a:br>
              <a:rPr lang="en-US" sz="1400">
                <a:latin typeface="Arial"/>
                <a:ea typeface="Arial"/>
                <a:cs typeface="Arial"/>
                <a:sym typeface="Arial"/>
              </a:rPr>
            </a:br>
            <a:r>
              <a:rPr lang="en-US" sz="1400">
                <a:latin typeface="Arial"/>
                <a:ea typeface="Arial"/>
                <a:cs typeface="Arial"/>
                <a:sym typeface="Arial"/>
              </a:rPr>
              <a:t>Από τη λεπτομερή λίστα παραγόντων, δώστε προτεραιότητα στους πιο κρίσιμους που ευθυγραμμίζονται με τους προσωπικούς οικονομικούς στόχους και ανάγκες. Για παράδειγμα, εάν τα εργαλεία προσωπικής κατάρτισης προϋπολογισμού είναι απαραίτητα, θα πρέπει να δοθεί έμφαση στις τράπεζες που προσφέρουν ισχυρά χαρακτηριστικά κατάρτισης προϋπολογισμού.</a:t>
            </a:r>
            <a:endParaRPr sz="1400">
              <a:latin typeface="Arial"/>
              <a:ea typeface="Arial"/>
              <a:cs typeface="Arial"/>
              <a:sym typeface="Arial"/>
            </a:endParaRPr>
          </a:p>
          <a:p>
            <a:pPr marL="457200" lvl="0" indent="-299720" algn="l" rtl="0">
              <a:lnSpc>
                <a:spcPct val="100000"/>
              </a:lnSpc>
              <a:spcBef>
                <a:spcPts val="1000"/>
              </a:spcBef>
              <a:spcAft>
                <a:spcPts val="0"/>
              </a:spcAft>
              <a:buSzPts val="1120"/>
              <a:buChar char="•"/>
            </a:pPr>
            <a:r>
              <a:rPr lang="en-US" sz="1400" b="1">
                <a:latin typeface="Arial"/>
                <a:ea typeface="Arial"/>
                <a:cs typeface="Arial"/>
                <a:sym typeface="Arial"/>
              </a:rPr>
              <a:t>Απλοποιήστε τις επιλογές</a:t>
            </a:r>
            <a:r>
              <a:rPr lang="en-US" sz="1400">
                <a:latin typeface="Arial"/>
                <a:ea typeface="Arial"/>
                <a:cs typeface="Arial"/>
                <a:sym typeface="Arial"/>
              </a:rPr>
              <a:t>: </a:t>
            </a:r>
            <a:br>
              <a:rPr lang="en-US" sz="1400">
                <a:latin typeface="Arial"/>
                <a:ea typeface="Arial"/>
                <a:cs typeface="Arial"/>
                <a:sym typeface="Arial"/>
              </a:rPr>
            </a:br>
            <a:r>
              <a:rPr lang="en-US" sz="1400">
                <a:latin typeface="Arial"/>
                <a:ea typeface="Arial"/>
                <a:cs typeface="Arial"/>
                <a:sym typeface="Arial"/>
              </a:rPr>
              <a:t>Περιορίστε τις επιλογές σε έναν διαχειρίσιμο αριθμό. Ίσως να δημιουργήσετε μια σύντομη λίστα τριών έως πέντε τραπεζών με βάση την αρχική έρευνα.</a:t>
            </a:r>
            <a:endParaRPr sz="1400">
              <a:latin typeface="Arial"/>
              <a:ea typeface="Arial"/>
              <a:cs typeface="Arial"/>
              <a:sym typeface="Arial"/>
            </a:endParaRPr>
          </a:p>
        </p:txBody>
      </p:sp>
      <p:sp>
        <p:nvSpPr>
          <p:cNvPr id="950" name="Google Shape;950;p83"/>
          <p:cNvSpPr txBox="1">
            <a:spLocks noGrp="1"/>
          </p:cNvSpPr>
          <p:nvPr>
            <p:ph type="body" idx="2"/>
          </p:nvPr>
        </p:nvSpPr>
        <p:spPr>
          <a:xfrm>
            <a:off x="6558483" y="1802868"/>
            <a:ext cx="5080662" cy="2825733"/>
          </a:xfrm>
          <a:prstGeom prst="rect">
            <a:avLst/>
          </a:prstGeom>
          <a:noFill/>
          <a:ln>
            <a:noFill/>
          </a:ln>
        </p:spPr>
        <p:txBody>
          <a:bodyPr spcFirstLastPara="1" wrap="square" lIns="91425" tIns="45700" rIns="91425" bIns="45700" anchor="t" anchorCtr="0">
            <a:normAutofit/>
          </a:bodyPr>
          <a:lstStyle/>
          <a:p>
            <a:pPr marL="157480" lvl="0" indent="0" algn="l" rtl="0">
              <a:lnSpc>
                <a:spcPct val="100000"/>
              </a:lnSpc>
              <a:spcBef>
                <a:spcPts val="1000"/>
              </a:spcBef>
              <a:spcAft>
                <a:spcPts val="0"/>
              </a:spcAft>
              <a:buSzPts val="1120"/>
              <a:buNone/>
            </a:pPr>
            <a:r>
              <a:rPr lang="en-US" sz="1400" b="1">
                <a:latin typeface="Arial"/>
                <a:ea typeface="Arial"/>
                <a:cs typeface="Arial"/>
                <a:sym typeface="Arial"/>
              </a:rPr>
              <a:t>Προελεύσεις δεδομένων που μπορείτε να χρησιμοποιήσετε:</a:t>
            </a:r>
            <a:endParaRPr sz="1400" b="1">
              <a:latin typeface="Arial"/>
              <a:ea typeface="Arial"/>
              <a:cs typeface="Arial"/>
              <a:sym typeface="Arial"/>
            </a:endParaRPr>
          </a:p>
          <a:p>
            <a:pPr marL="457200" lvl="0" indent="-299720" algn="l" rtl="0">
              <a:lnSpc>
                <a:spcPct val="100000"/>
              </a:lnSpc>
              <a:spcBef>
                <a:spcPts val="1000"/>
              </a:spcBef>
              <a:spcAft>
                <a:spcPts val="0"/>
              </a:spcAft>
              <a:buSzPts val="1120"/>
              <a:buChar char="•"/>
            </a:pPr>
            <a:r>
              <a:rPr lang="en-US" sz="1400">
                <a:latin typeface="Arial"/>
                <a:ea typeface="Arial"/>
                <a:cs typeface="Arial"/>
                <a:sym typeface="Arial"/>
              </a:rPr>
              <a:t>Ιστοσελίδες τραπεζών</a:t>
            </a:r>
            <a:br>
              <a:rPr lang="en-US" sz="1400">
                <a:latin typeface="Arial"/>
                <a:ea typeface="Arial"/>
                <a:cs typeface="Arial"/>
                <a:sym typeface="Arial"/>
              </a:rPr>
            </a:br>
            <a:r>
              <a:rPr lang="en-US" sz="1400">
                <a:latin typeface="Arial"/>
                <a:ea typeface="Arial"/>
                <a:cs typeface="Arial"/>
                <a:sym typeface="Arial"/>
              </a:rPr>
              <a:t>Κριτικές χρηστών σε φόρουμ ή πλατφόρμες κοινωνικών μέσων</a:t>
            </a:r>
            <a:endParaRPr sz="1400" b="1">
              <a:latin typeface="Arial"/>
              <a:ea typeface="Arial"/>
              <a:cs typeface="Arial"/>
              <a:sym typeface="Arial"/>
            </a:endParaRPr>
          </a:p>
        </p:txBody>
      </p:sp>
      <p:sp>
        <p:nvSpPr>
          <p:cNvPr id="951" name="Google Shape;951;p83"/>
          <p:cNvSpPr/>
          <p:nvPr/>
        </p:nvSpPr>
        <p:spPr>
          <a:xfrm>
            <a:off x="5389823" y="2725710"/>
            <a:ext cx="906714" cy="612843"/>
          </a:xfrm>
          <a:prstGeom prst="rightArrow">
            <a:avLst>
              <a:gd name="adj1" fmla="val 50000"/>
              <a:gd name="adj2" fmla="val 50000"/>
            </a:avLst>
          </a:prstGeom>
          <a:solidFill>
            <a:schemeClr val="accent3"/>
          </a:solidFill>
          <a:ln w="25400" cap="flat" cmpd="sng">
            <a:solidFill>
              <a:srgbClr val="964A2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52" name="Google Shape;952;p83"/>
          <p:cNvSpPr txBox="1">
            <a:spLocks noGrp="1"/>
          </p:cNvSpPr>
          <p:nvPr>
            <p:ph type="body" idx="2"/>
          </p:nvPr>
        </p:nvSpPr>
        <p:spPr>
          <a:xfrm>
            <a:off x="1222208" y="1325208"/>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00"/>
              </a:spcBef>
              <a:spcAft>
                <a:spcPts val="0"/>
              </a:spcAft>
              <a:buSzPts val="1120"/>
              <a:buNone/>
            </a:pPr>
            <a:r>
              <a:rPr lang="en-US" sz="1800" b="1">
                <a:latin typeface="Arial"/>
                <a:ea typeface="Arial"/>
                <a:cs typeface="Arial"/>
                <a:sym typeface="Arial"/>
              </a:rPr>
              <a:t>Αναγνώριση προτύπων:</a:t>
            </a:r>
            <a:endParaRPr sz="1800" b="1">
              <a:latin typeface="Arial"/>
              <a:ea typeface="Arial"/>
              <a:cs typeface="Arial"/>
              <a:sym typeface="Arial"/>
            </a:endParaRPr>
          </a:p>
        </p:txBody>
      </p:sp>
      <p:pic>
        <p:nvPicPr>
          <p:cNvPr id="953" name="Google Shape;953;p83"/>
          <p:cNvPicPr preferRelativeResize="0"/>
          <p:nvPr/>
        </p:nvPicPr>
        <p:blipFill rotWithShape="1">
          <a:blip r:embed="rId3">
            <a:alphaModFix/>
          </a:blip>
          <a:srcRect/>
          <a:stretch/>
        </p:blipFill>
        <p:spPr>
          <a:xfrm>
            <a:off x="187388" y="1260674"/>
            <a:ext cx="914399" cy="877453"/>
          </a:xfrm>
          <a:prstGeom prst="rect">
            <a:avLst/>
          </a:prstGeom>
          <a:noFill/>
          <a:ln>
            <a:noFill/>
          </a:ln>
        </p:spPr>
      </p:pic>
      <p:sp>
        <p:nvSpPr>
          <p:cNvPr id="954" name="Google Shape;954;p83"/>
          <p:cNvSpPr txBox="1">
            <a:spLocks noGrp="1"/>
          </p:cNvSpPr>
          <p:nvPr>
            <p:ph type="body" idx="2"/>
          </p:nvPr>
        </p:nvSpPr>
        <p:spPr>
          <a:xfrm>
            <a:off x="1222208" y="4380138"/>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00"/>
              </a:spcBef>
              <a:spcAft>
                <a:spcPts val="0"/>
              </a:spcAft>
              <a:buSzPts val="1120"/>
              <a:buNone/>
            </a:pPr>
            <a:r>
              <a:rPr lang="en-US" sz="1800" b="1">
                <a:latin typeface="Arial"/>
                <a:ea typeface="Arial"/>
                <a:cs typeface="Arial"/>
                <a:sym typeface="Arial"/>
              </a:rPr>
              <a:t>Αφαίρεση:</a:t>
            </a:r>
            <a:endParaRPr sz="1800" b="1">
              <a:latin typeface="Arial"/>
              <a:ea typeface="Arial"/>
              <a:cs typeface="Arial"/>
              <a:sym typeface="Arial"/>
            </a:endParaRPr>
          </a:p>
        </p:txBody>
      </p:sp>
      <p:pic>
        <p:nvPicPr>
          <p:cNvPr id="955" name="Google Shape;955;p83"/>
          <p:cNvPicPr preferRelativeResize="0"/>
          <p:nvPr/>
        </p:nvPicPr>
        <p:blipFill rotWithShape="1">
          <a:blip r:embed="rId4">
            <a:alphaModFix/>
          </a:blip>
          <a:srcRect/>
          <a:stretch/>
        </p:blipFill>
        <p:spPr>
          <a:xfrm>
            <a:off x="213792" y="4357816"/>
            <a:ext cx="1008416" cy="982887"/>
          </a:xfrm>
          <a:prstGeom prst="rect">
            <a:avLst/>
          </a:prstGeom>
          <a:noFill/>
          <a:ln>
            <a:noFill/>
          </a:ln>
        </p:spPr>
      </p:pic>
      <p:sp>
        <p:nvSpPr>
          <p:cNvPr id="956" name="Google Shape;956;p83"/>
          <p:cNvSpPr txBox="1">
            <a:spLocks noGrp="1"/>
          </p:cNvSpPr>
          <p:nvPr>
            <p:ph type="body" idx="2"/>
          </p:nvPr>
        </p:nvSpPr>
        <p:spPr>
          <a:xfrm>
            <a:off x="1187940" y="1802868"/>
            <a:ext cx="3939937" cy="2825733"/>
          </a:xfrm>
          <a:prstGeom prst="rect">
            <a:avLst/>
          </a:prstGeom>
          <a:noFill/>
          <a:ln>
            <a:noFill/>
          </a:ln>
        </p:spPr>
        <p:txBody>
          <a:bodyPr spcFirstLastPara="1" wrap="square" lIns="91425" tIns="45700" rIns="91425" bIns="45700" anchor="t" anchorCtr="0">
            <a:normAutofit lnSpcReduction="10000"/>
          </a:bodyPr>
          <a:lstStyle/>
          <a:p>
            <a:pPr marL="184150" lvl="0" indent="-184150" algn="l" rtl="0">
              <a:lnSpc>
                <a:spcPct val="100000"/>
              </a:lnSpc>
              <a:spcBef>
                <a:spcPts val="1000"/>
              </a:spcBef>
              <a:spcAft>
                <a:spcPts val="0"/>
              </a:spcAft>
              <a:buSzPts val="1120"/>
              <a:buChar char="•"/>
            </a:pPr>
            <a:r>
              <a:rPr lang="en-US" sz="1400" b="1">
                <a:latin typeface="Arial"/>
                <a:ea typeface="Arial"/>
                <a:cs typeface="Arial"/>
                <a:sym typeface="Arial"/>
              </a:rPr>
              <a:t>Έρευνα και σύγκριση</a:t>
            </a:r>
            <a:r>
              <a:rPr lang="en-US" sz="1400">
                <a:latin typeface="Arial"/>
                <a:ea typeface="Arial"/>
                <a:cs typeface="Arial"/>
                <a:sym typeface="Arial"/>
              </a:rPr>
              <a:t>: </a:t>
            </a:r>
            <a:br>
              <a:rPr lang="en-US" sz="1400">
                <a:latin typeface="Arial"/>
                <a:ea typeface="Arial"/>
                <a:cs typeface="Arial"/>
                <a:sym typeface="Arial"/>
              </a:rPr>
            </a:br>
            <a:r>
              <a:rPr lang="en-US" sz="1400">
                <a:latin typeface="Arial"/>
                <a:ea typeface="Arial"/>
                <a:cs typeface="Arial"/>
                <a:sym typeface="Arial"/>
              </a:rPr>
              <a:t>Συγκεντρώστε πληροφορίες σχετικά με διάφορες ηλεκτρονικές τραπεζικές υπηρεσίες. Αναζητήστε κριτικές, αξιολογήσεις και συγκρίσεις σε διάφορες πλατφόρμες.</a:t>
            </a:r>
            <a:endParaRPr sz="1400">
              <a:latin typeface="Arial"/>
              <a:ea typeface="Arial"/>
              <a:cs typeface="Arial"/>
              <a:sym typeface="Arial"/>
            </a:endParaRPr>
          </a:p>
          <a:p>
            <a:pPr marL="184150" lvl="0" indent="-184150" algn="l" rtl="0">
              <a:lnSpc>
                <a:spcPct val="100000"/>
              </a:lnSpc>
              <a:spcBef>
                <a:spcPts val="1000"/>
              </a:spcBef>
              <a:spcAft>
                <a:spcPts val="0"/>
              </a:spcAft>
              <a:buSzPts val="1120"/>
              <a:buChar char="•"/>
            </a:pPr>
            <a:r>
              <a:rPr lang="en-US" sz="1400" b="1">
                <a:latin typeface="Arial"/>
                <a:ea typeface="Arial"/>
                <a:cs typeface="Arial"/>
                <a:sym typeface="Arial"/>
              </a:rPr>
              <a:t>Προσδιορίστε μοτίβα</a:t>
            </a:r>
            <a:r>
              <a:rPr lang="en-US" sz="1400">
                <a:latin typeface="Arial"/>
                <a:ea typeface="Arial"/>
                <a:cs typeface="Arial"/>
                <a:sym typeface="Arial"/>
              </a:rPr>
              <a:t>: </a:t>
            </a:r>
            <a:br>
              <a:rPr lang="en-US" sz="1400">
                <a:latin typeface="Arial"/>
                <a:ea typeface="Arial"/>
                <a:cs typeface="Arial"/>
                <a:sym typeface="Arial"/>
              </a:rPr>
            </a:br>
            <a:r>
              <a:rPr lang="en-US" sz="1400">
                <a:latin typeface="Arial"/>
                <a:ea typeface="Arial"/>
                <a:cs typeface="Arial"/>
                <a:sym typeface="Arial"/>
              </a:rPr>
              <a:t>Αναλύστε τα δεδομένα για τάσεις, όπως κοινά χαρακτηριστικά που διατίθενται μεταξύ τραπεζών με κορυφαία αξιολόγηση ή εμπειρίες εξυπηρέτησης πελατών που αναφέρονται συχνά.</a:t>
            </a:r>
            <a:endParaRPr sz="1400">
              <a:latin typeface="Arial"/>
              <a:ea typeface="Arial"/>
              <a:cs typeface="Arial"/>
              <a:sym typeface="Arial"/>
            </a:endParaRPr>
          </a:p>
          <a:p>
            <a:pPr marL="0" lvl="0" indent="0" algn="l" rtl="0">
              <a:lnSpc>
                <a:spcPct val="100000"/>
              </a:lnSpc>
              <a:spcBef>
                <a:spcPts val="0"/>
              </a:spcBef>
              <a:spcAft>
                <a:spcPts val="0"/>
              </a:spcAft>
              <a:buSzPts val="1120"/>
              <a:buNone/>
            </a:pPr>
            <a:endParaRPr sz="1400" b="1">
              <a:latin typeface="Arial"/>
              <a:ea typeface="Arial"/>
              <a:cs typeface="Arial"/>
              <a:sym typeface="Arial"/>
            </a:endParaRPr>
          </a:p>
        </p:txBody>
      </p:sp>
      <p:pic>
        <p:nvPicPr>
          <p:cNvPr id="957" name="Google Shape;957;p83" descr="Icono&#10;&#10;Descripción generada automáticamente"/>
          <p:cNvPicPr preferRelativeResize="0"/>
          <p:nvPr/>
        </p:nvPicPr>
        <p:blipFill rotWithShape="1">
          <a:blip r:embed="rId5">
            <a:alphaModFix/>
          </a:blip>
          <a:srcRect/>
          <a:stretch/>
        </p:blipFill>
        <p:spPr>
          <a:xfrm>
            <a:off x="10370317" y="260656"/>
            <a:ext cx="1335200" cy="1335200"/>
          </a:xfrm>
          <a:prstGeom prst="rect">
            <a:avLst/>
          </a:prstGeom>
          <a:noFill/>
          <a:ln>
            <a:noFill/>
          </a:ln>
        </p:spPr>
      </p:pic>
      <p:sp>
        <p:nvSpPr>
          <p:cNvPr id="958" name="Google Shape;958;p8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40</a:t>
            </a:fld>
            <a:endParaRPr>
              <a:latin typeface="Arial"/>
              <a:ea typeface="Arial"/>
              <a:cs typeface="Arial"/>
              <a:sym typeface="Arial"/>
            </a:endParaRPr>
          </a:p>
        </p:txBody>
      </p:sp>
      <p:sp>
        <p:nvSpPr>
          <p:cNvPr id="959" name="Google Shape;959;p83"/>
          <p:cNvSpPr txBox="1">
            <a:spLocks noGrp="1"/>
          </p:cNvSpPr>
          <p:nvPr>
            <p:ph type="body" idx="1"/>
          </p:nvPr>
        </p:nvSpPr>
        <p:spPr>
          <a:xfrm>
            <a:off x="346150" y="654747"/>
            <a:ext cx="9023992" cy="683565"/>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600"/>
              </a:spcBef>
              <a:spcAft>
                <a:spcPts val="0"/>
              </a:spcAft>
              <a:buClr>
                <a:schemeClr val="accent3"/>
              </a:buClr>
              <a:buSzPts val="2306"/>
              <a:buNone/>
            </a:pPr>
            <a:r>
              <a:rPr lang="en-US" sz="2800">
                <a:solidFill>
                  <a:srgbClr val="D06C3C"/>
                </a:solidFill>
                <a:latin typeface="Arial"/>
                <a:ea typeface="Arial"/>
                <a:cs typeface="Arial"/>
                <a:sym typeface="Arial"/>
              </a:rPr>
              <a:t>Μελέτη περίπτωσης 1. Πώς να επιλέξετε μια υπηρεσία ηλεκτρονικής τραπεζικής χρησιμοποιώντας μεθόδους Υπολογιστικής Σκέψης; </a:t>
            </a:r>
            <a:endParaRPr sz="2800">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963"/>
        <p:cNvGrpSpPr/>
        <p:nvPr/>
      </p:nvGrpSpPr>
      <p:grpSpPr>
        <a:xfrm>
          <a:off x="0" y="0"/>
          <a:ext cx="0" cy="0"/>
          <a:chOff x="0" y="0"/>
          <a:chExt cx="0" cy="0"/>
        </a:xfrm>
      </p:grpSpPr>
      <p:sp>
        <p:nvSpPr>
          <p:cNvPr id="964" name="Google Shape;964;p84"/>
          <p:cNvSpPr txBox="1">
            <a:spLocks noGrp="1"/>
          </p:cNvSpPr>
          <p:nvPr>
            <p:ph type="body" idx="2"/>
          </p:nvPr>
        </p:nvSpPr>
        <p:spPr>
          <a:xfrm>
            <a:off x="1101787" y="5095454"/>
            <a:ext cx="10643737" cy="1532114"/>
          </a:xfrm>
          <a:prstGeom prst="rect">
            <a:avLst/>
          </a:prstGeom>
          <a:noFill/>
          <a:ln>
            <a:noFill/>
          </a:ln>
        </p:spPr>
        <p:txBody>
          <a:bodyPr spcFirstLastPara="1" wrap="square" lIns="91425" tIns="45700" rIns="91425" bIns="45700" anchor="t" anchorCtr="0">
            <a:noAutofit/>
          </a:bodyPr>
          <a:lstStyle/>
          <a:p>
            <a:pPr marL="457200" lvl="0" indent="-299720" algn="l" rtl="0">
              <a:lnSpc>
                <a:spcPct val="100000"/>
              </a:lnSpc>
              <a:spcBef>
                <a:spcPts val="1000"/>
              </a:spcBef>
              <a:spcAft>
                <a:spcPts val="0"/>
              </a:spcAft>
              <a:buSzPts val="1120"/>
              <a:buChar char="•"/>
            </a:pPr>
            <a:r>
              <a:rPr lang="en-US" sz="1400" b="1">
                <a:latin typeface="Arial"/>
                <a:ea typeface="Arial"/>
                <a:cs typeface="Arial"/>
                <a:sym typeface="Arial"/>
              </a:rPr>
              <a:t>Ανάλυση αποτελεσμάτων</a:t>
            </a:r>
            <a:r>
              <a:rPr lang="en-US" sz="1400">
                <a:latin typeface="Arial"/>
                <a:ea typeface="Arial"/>
                <a:cs typeface="Arial"/>
                <a:sym typeface="Arial"/>
              </a:rPr>
              <a:t>: </a:t>
            </a:r>
            <a:br>
              <a:rPr lang="en-US" sz="1400">
                <a:latin typeface="Arial"/>
                <a:ea typeface="Arial"/>
                <a:cs typeface="Arial"/>
                <a:sym typeface="Arial"/>
              </a:rPr>
            </a:br>
            <a:r>
              <a:rPr lang="en-US" sz="1400">
                <a:latin typeface="Arial"/>
                <a:ea typeface="Arial"/>
                <a:cs typeface="Arial"/>
                <a:sym typeface="Arial"/>
              </a:rPr>
              <a:t>Ελέγξτε τις συνολικές βαθμολογίες και τους ποιοτικούς παράγοντες για να λάβετε τεκμηριωμένη απόφαση.</a:t>
            </a:r>
            <a:endParaRPr sz="1400">
              <a:latin typeface="Arial"/>
              <a:ea typeface="Arial"/>
              <a:cs typeface="Arial"/>
              <a:sym typeface="Arial"/>
            </a:endParaRPr>
          </a:p>
          <a:p>
            <a:pPr marL="457200" lvl="0" indent="-299720" algn="l" rtl="0">
              <a:lnSpc>
                <a:spcPct val="100000"/>
              </a:lnSpc>
              <a:spcBef>
                <a:spcPts val="1000"/>
              </a:spcBef>
              <a:spcAft>
                <a:spcPts val="0"/>
              </a:spcAft>
              <a:buSzPts val="1120"/>
              <a:buChar char="•"/>
            </a:pPr>
            <a:r>
              <a:rPr lang="en-US" sz="1400" b="1">
                <a:latin typeface="Arial"/>
                <a:ea typeface="Arial"/>
                <a:cs typeface="Arial"/>
                <a:sym typeface="Arial"/>
              </a:rPr>
              <a:t>Επιλέξτε Τράπεζα</a:t>
            </a:r>
            <a:r>
              <a:rPr lang="en-US" sz="1400">
                <a:latin typeface="Arial"/>
                <a:ea typeface="Arial"/>
                <a:cs typeface="Arial"/>
                <a:sym typeface="Arial"/>
              </a:rPr>
              <a:t>: </a:t>
            </a:r>
            <a:br>
              <a:rPr lang="en-US" sz="1400">
                <a:latin typeface="Arial"/>
                <a:ea typeface="Arial"/>
                <a:cs typeface="Arial"/>
                <a:sym typeface="Arial"/>
              </a:rPr>
            </a:br>
            <a:r>
              <a:rPr lang="en-US" sz="1400">
                <a:latin typeface="Arial"/>
                <a:ea typeface="Arial"/>
                <a:cs typeface="Arial"/>
                <a:sym typeface="Arial"/>
              </a:rPr>
              <a:t>Επιλέξτε την υπηρεσία ηλεκτρονικής τραπεζικής με την υψηλότερη βαθμολογία μαζί με οποιαδήποτε άλλα κρίσιμα ποιοτικά ζητήματα.</a:t>
            </a:r>
            <a:endParaRPr sz="1400">
              <a:latin typeface="Arial"/>
              <a:ea typeface="Arial"/>
              <a:cs typeface="Arial"/>
              <a:sym typeface="Arial"/>
            </a:endParaRPr>
          </a:p>
        </p:txBody>
      </p:sp>
      <p:sp>
        <p:nvSpPr>
          <p:cNvPr id="965" name="Google Shape;965;p84"/>
          <p:cNvSpPr txBox="1">
            <a:spLocks noGrp="1"/>
          </p:cNvSpPr>
          <p:nvPr>
            <p:ph type="body" idx="2"/>
          </p:nvPr>
        </p:nvSpPr>
        <p:spPr>
          <a:xfrm>
            <a:off x="6558483" y="1439074"/>
            <a:ext cx="5080662" cy="535641"/>
          </a:xfrm>
          <a:prstGeom prst="rect">
            <a:avLst/>
          </a:prstGeom>
          <a:noFill/>
          <a:ln>
            <a:noFill/>
          </a:ln>
        </p:spPr>
        <p:txBody>
          <a:bodyPr spcFirstLastPara="1" wrap="square" lIns="91425" tIns="45700" rIns="91425" bIns="45700" anchor="t" anchorCtr="0">
            <a:normAutofit/>
          </a:bodyPr>
          <a:lstStyle/>
          <a:p>
            <a:pPr marL="457200" lvl="0" indent="-299720" algn="l" rtl="0">
              <a:lnSpc>
                <a:spcPct val="100000"/>
              </a:lnSpc>
              <a:spcBef>
                <a:spcPts val="1000"/>
              </a:spcBef>
              <a:spcAft>
                <a:spcPts val="0"/>
              </a:spcAft>
              <a:buSzPts val="1120"/>
              <a:buChar char="•"/>
            </a:pPr>
            <a:r>
              <a:rPr lang="en-US" sz="1800" b="1">
                <a:solidFill>
                  <a:schemeClr val="dk1"/>
                </a:solidFill>
                <a:latin typeface="Arial"/>
                <a:ea typeface="Arial"/>
                <a:cs typeface="Arial"/>
                <a:sym typeface="Arial"/>
              </a:rPr>
              <a:t>Δείγμα Πίνακα Αξιολόγησης:</a:t>
            </a:r>
            <a:endParaRPr sz="1800" b="1">
              <a:solidFill>
                <a:schemeClr val="dk1"/>
              </a:solidFill>
              <a:latin typeface="Arial"/>
              <a:ea typeface="Arial"/>
              <a:cs typeface="Arial"/>
              <a:sym typeface="Arial"/>
            </a:endParaRPr>
          </a:p>
        </p:txBody>
      </p:sp>
      <p:sp>
        <p:nvSpPr>
          <p:cNvPr id="966" name="Google Shape;966;p84"/>
          <p:cNvSpPr/>
          <p:nvPr/>
        </p:nvSpPr>
        <p:spPr>
          <a:xfrm>
            <a:off x="5603094" y="2521613"/>
            <a:ext cx="906714" cy="612843"/>
          </a:xfrm>
          <a:prstGeom prst="rightArrow">
            <a:avLst>
              <a:gd name="adj1" fmla="val 50000"/>
              <a:gd name="adj2" fmla="val 50000"/>
            </a:avLst>
          </a:prstGeom>
          <a:solidFill>
            <a:schemeClr val="accent3"/>
          </a:solidFill>
          <a:ln w="25400" cap="flat" cmpd="sng">
            <a:solidFill>
              <a:srgbClr val="964A2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67" name="Google Shape;967;p84"/>
          <p:cNvSpPr txBox="1">
            <a:spLocks noGrp="1"/>
          </p:cNvSpPr>
          <p:nvPr>
            <p:ph type="body" idx="2"/>
          </p:nvPr>
        </p:nvSpPr>
        <p:spPr>
          <a:xfrm>
            <a:off x="1222208" y="1443197"/>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00"/>
              </a:spcBef>
              <a:spcAft>
                <a:spcPts val="0"/>
              </a:spcAft>
              <a:buSzPts val="1120"/>
              <a:buNone/>
            </a:pPr>
            <a:r>
              <a:rPr lang="en-US" sz="1800" b="1">
                <a:solidFill>
                  <a:schemeClr val="dk1"/>
                </a:solidFill>
                <a:latin typeface="Arial"/>
                <a:ea typeface="Arial"/>
                <a:cs typeface="Arial"/>
                <a:sym typeface="Arial"/>
              </a:rPr>
              <a:t>Αλγοριθμική σκέψη:</a:t>
            </a:r>
            <a:endParaRPr sz="1800" b="1">
              <a:solidFill>
                <a:schemeClr val="dk1"/>
              </a:solidFill>
              <a:latin typeface="Arial"/>
              <a:ea typeface="Arial"/>
              <a:cs typeface="Arial"/>
              <a:sym typeface="Arial"/>
            </a:endParaRPr>
          </a:p>
        </p:txBody>
      </p:sp>
      <p:pic>
        <p:nvPicPr>
          <p:cNvPr id="968" name="Google Shape;968;p84"/>
          <p:cNvPicPr preferRelativeResize="0"/>
          <p:nvPr/>
        </p:nvPicPr>
        <p:blipFill rotWithShape="1">
          <a:blip r:embed="rId3">
            <a:alphaModFix/>
          </a:blip>
          <a:srcRect/>
          <a:stretch/>
        </p:blipFill>
        <p:spPr>
          <a:xfrm>
            <a:off x="187388" y="1403290"/>
            <a:ext cx="914399" cy="828198"/>
          </a:xfrm>
          <a:prstGeom prst="rect">
            <a:avLst/>
          </a:prstGeom>
          <a:noFill/>
          <a:ln>
            <a:noFill/>
          </a:ln>
        </p:spPr>
      </p:pic>
      <p:sp>
        <p:nvSpPr>
          <p:cNvPr id="969" name="Google Shape;969;p84"/>
          <p:cNvSpPr txBox="1">
            <a:spLocks noGrp="1"/>
          </p:cNvSpPr>
          <p:nvPr>
            <p:ph type="body" idx="2"/>
          </p:nvPr>
        </p:nvSpPr>
        <p:spPr>
          <a:xfrm>
            <a:off x="1222208" y="4744230"/>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00"/>
              </a:spcBef>
              <a:spcAft>
                <a:spcPts val="0"/>
              </a:spcAft>
              <a:buSzPts val="1120"/>
              <a:buNone/>
            </a:pPr>
            <a:r>
              <a:rPr lang="en-US" sz="1800" b="1">
                <a:solidFill>
                  <a:schemeClr val="dk1"/>
                </a:solidFill>
                <a:latin typeface="Arial"/>
                <a:ea typeface="Arial"/>
                <a:cs typeface="Arial"/>
                <a:sym typeface="Arial"/>
              </a:rPr>
              <a:t>Λήψη αποφάσεων:</a:t>
            </a:r>
            <a:endParaRPr sz="1800" b="1">
              <a:solidFill>
                <a:schemeClr val="dk1"/>
              </a:solidFill>
              <a:latin typeface="Arial"/>
              <a:ea typeface="Arial"/>
              <a:cs typeface="Arial"/>
              <a:sym typeface="Arial"/>
            </a:endParaRPr>
          </a:p>
        </p:txBody>
      </p:sp>
      <p:pic>
        <p:nvPicPr>
          <p:cNvPr id="970" name="Google Shape;970;p84"/>
          <p:cNvPicPr preferRelativeResize="0"/>
          <p:nvPr/>
        </p:nvPicPr>
        <p:blipFill rotWithShape="1">
          <a:blip r:embed="rId4">
            <a:alphaModFix/>
          </a:blip>
          <a:srcRect/>
          <a:stretch/>
        </p:blipFill>
        <p:spPr>
          <a:xfrm>
            <a:off x="213792" y="4807218"/>
            <a:ext cx="1008416" cy="925855"/>
          </a:xfrm>
          <a:prstGeom prst="rect">
            <a:avLst/>
          </a:prstGeom>
          <a:noFill/>
          <a:ln>
            <a:noFill/>
          </a:ln>
        </p:spPr>
      </p:pic>
      <p:sp>
        <p:nvSpPr>
          <p:cNvPr id="971" name="Google Shape;971;p84"/>
          <p:cNvSpPr txBox="1">
            <a:spLocks noGrp="1"/>
          </p:cNvSpPr>
          <p:nvPr>
            <p:ph type="body" idx="2"/>
          </p:nvPr>
        </p:nvSpPr>
        <p:spPr>
          <a:xfrm>
            <a:off x="1187940" y="1802872"/>
            <a:ext cx="4329001" cy="3128174"/>
          </a:xfrm>
          <a:prstGeom prst="rect">
            <a:avLst/>
          </a:prstGeom>
          <a:noFill/>
          <a:ln>
            <a:noFill/>
          </a:ln>
        </p:spPr>
        <p:txBody>
          <a:bodyPr spcFirstLastPara="1" wrap="square" lIns="91425" tIns="45700" rIns="91425" bIns="45700" anchor="t" anchorCtr="0">
            <a:normAutofit/>
          </a:bodyPr>
          <a:lstStyle/>
          <a:p>
            <a:pPr marL="324000" lvl="0" indent="-298450" algn="l" rtl="0">
              <a:lnSpc>
                <a:spcPct val="100000"/>
              </a:lnSpc>
              <a:spcBef>
                <a:spcPts val="1200"/>
              </a:spcBef>
              <a:spcAft>
                <a:spcPts val="0"/>
              </a:spcAft>
              <a:buSzPts val="832"/>
              <a:buChar char="•"/>
            </a:pPr>
            <a:r>
              <a:rPr lang="en-US" sz="1200" b="1">
                <a:latin typeface="Arial"/>
                <a:ea typeface="Arial"/>
                <a:cs typeface="Arial"/>
                <a:sym typeface="Arial"/>
              </a:rPr>
              <a:t>Δημιουργήστε μια διαδικασία λήψης αποφάσεων</a:t>
            </a:r>
            <a:r>
              <a:rPr lang="en-US" sz="1200">
                <a:latin typeface="Arial"/>
                <a:ea typeface="Arial"/>
                <a:cs typeface="Arial"/>
                <a:sym typeface="Arial"/>
              </a:rPr>
              <a:t>: </a:t>
            </a:r>
            <a:br>
              <a:rPr lang="en-US" sz="1200">
                <a:latin typeface="Arial"/>
                <a:ea typeface="Arial"/>
                <a:cs typeface="Arial"/>
                <a:sym typeface="Arial"/>
              </a:rPr>
            </a:br>
            <a:r>
              <a:rPr lang="en-US" sz="1200">
                <a:latin typeface="Arial"/>
                <a:ea typeface="Arial"/>
                <a:cs typeface="Arial"/>
                <a:sym typeface="Arial"/>
              </a:rPr>
              <a:t>Ανάπτυξη συστηματικής προσέγγισης για την αξιολόγηση των τραπεζών που προκρίθηκαν. </a:t>
            </a:r>
            <a:br>
              <a:rPr lang="en-US" sz="1200">
                <a:latin typeface="Arial"/>
                <a:ea typeface="Arial"/>
                <a:cs typeface="Arial"/>
                <a:sym typeface="Arial"/>
              </a:rPr>
            </a:br>
            <a:endParaRPr sz="1200">
              <a:latin typeface="Arial"/>
              <a:ea typeface="Arial"/>
              <a:cs typeface="Arial"/>
              <a:sym typeface="Arial"/>
            </a:endParaRPr>
          </a:p>
          <a:p>
            <a:pPr marL="0" lvl="0" indent="0" algn="l" rtl="0">
              <a:lnSpc>
                <a:spcPct val="100000"/>
              </a:lnSpc>
              <a:spcBef>
                <a:spcPts val="600"/>
              </a:spcBef>
              <a:spcAft>
                <a:spcPts val="0"/>
              </a:spcAft>
              <a:buSzPts val="832"/>
              <a:buNone/>
            </a:pPr>
            <a:r>
              <a:rPr lang="en-US" sz="1200">
                <a:latin typeface="Arial"/>
                <a:ea typeface="Arial"/>
                <a:cs typeface="Arial"/>
                <a:sym typeface="Arial"/>
              </a:rPr>
              <a:t>Αυτό θα μπορούσε να περιλαμβάνει:</a:t>
            </a:r>
            <a:endParaRPr sz="1200">
              <a:latin typeface="Arial"/>
              <a:ea typeface="Arial"/>
              <a:cs typeface="Arial"/>
              <a:sym typeface="Arial"/>
            </a:endParaRPr>
          </a:p>
          <a:p>
            <a:pPr marL="457200" lvl="0" indent="-299719" algn="l" rtl="0">
              <a:lnSpc>
                <a:spcPct val="100000"/>
              </a:lnSpc>
              <a:spcBef>
                <a:spcPts val="600"/>
              </a:spcBef>
              <a:spcAft>
                <a:spcPts val="0"/>
              </a:spcAft>
              <a:buSzPts val="832"/>
              <a:buChar char="•"/>
            </a:pPr>
            <a:r>
              <a:rPr lang="en-US" sz="1200">
                <a:latin typeface="Arial"/>
                <a:ea typeface="Arial"/>
                <a:cs typeface="Arial"/>
                <a:sym typeface="Arial"/>
              </a:rPr>
              <a:t>Βαθμολόγηση τραπεζών με βάση τα καθορισμένα κριτήρια (π.χ. 1-10 για κάθε παράγοντα).</a:t>
            </a:r>
            <a:br>
              <a:rPr lang="en-US" sz="1200">
                <a:latin typeface="Arial"/>
                <a:ea typeface="Arial"/>
                <a:cs typeface="Arial"/>
                <a:sym typeface="Arial"/>
              </a:rPr>
            </a:br>
            <a:r>
              <a:rPr lang="en-US" sz="1200">
                <a:latin typeface="Arial"/>
                <a:ea typeface="Arial"/>
                <a:cs typeface="Arial"/>
                <a:sym typeface="Arial"/>
              </a:rPr>
              <a:t>Στάθμιση ορισμένων κριτηρίων με βάση την προσωπική σημασία (π.χ. τα χαρακτηριστικά ασφαλείας ενδέχεται να έχουν μεγαλύτερη βαρύτητα από τις μηνιαίες χρεώσεις).</a:t>
            </a:r>
            <a:br>
              <a:rPr lang="en-US" sz="1200">
                <a:latin typeface="Arial"/>
                <a:ea typeface="Arial"/>
                <a:cs typeface="Arial"/>
                <a:sym typeface="Arial"/>
              </a:rPr>
            </a:br>
            <a:r>
              <a:rPr lang="en-US" sz="1200">
                <a:latin typeface="Arial"/>
                <a:ea typeface="Arial"/>
                <a:cs typeface="Arial"/>
                <a:sym typeface="Arial"/>
              </a:rPr>
              <a:t>Υπολογίστε τη συνολική βαθμολογία για κάθε τράπεζα.</a:t>
            </a:r>
            <a:endParaRPr sz="1200">
              <a:latin typeface="Arial"/>
              <a:ea typeface="Arial"/>
              <a:cs typeface="Arial"/>
              <a:sym typeface="Arial"/>
            </a:endParaRPr>
          </a:p>
          <a:p>
            <a:pPr marL="0" lvl="0" indent="0" algn="l" rtl="0">
              <a:lnSpc>
                <a:spcPct val="100000"/>
              </a:lnSpc>
              <a:spcBef>
                <a:spcPts val="0"/>
              </a:spcBef>
              <a:spcAft>
                <a:spcPts val="0"/>
              </a:spcAft>
              <a:buSzPts val="988"/>
              <a:buNone/>
            </a:pPr>
            <a:endParaRPr sz="1200" b="1">
              <a:latin typeface="Arial"/>
              <a:ea typeface="Arial"/>
              <a:cs typeface="Arial"/>
              <a:sym typeface="Arial"/>
            </a:endParaRPr>
          </a:p>
        </p:txBody>
      </p:sp>
      <p:graphicFrame>
        <p:nvGraphicFramePr>
          <p:cNvPr id="972" name="Google Shape;972;p84"/>
          <p:cNvGraphicFramePr/>
          <p:nvPr/>
        </p:nvGraphicFramePr>
        <p:xfrm>
          <a:off x="6595961" y="2128728"/>
          <a:ext cx="3000000" cy="3000000"/>
        </p:xfrm>
        <a:graphic>
          <a:graphicData uri="http://schemas.openxmlformats.org/drawingml/2006/table">
            <a:tbl>
              <a:tblPr firstRow="1" bandRow="1">
                <a:noFill/>
                <a:tableStyleId>{028116BD-0831-44A7-BF63-2A9754241557}</a:tableStyleId>
              </a:tblPr>
              <a:tblGrid>
                <a:gridCol w="1096450">
                  <a:extLst>
                    <a:ext uri="{9D8B030D-6E8A-4147-A177-3AD203B41FA5}">
                      <a16:colId xmlns:a16="http://schemas.microsoft.com/office/drawing/2014/main" val="20000"/>
                    </a:ext>
                  </a:extLst>
                </a:gridCol>
                <a:gridCol w="527350">
                  <a:extLst>
                    <a:ext uri="{9D8B030D-6E8A-4147-A177-3AD203B41FA5}">
                      <a16:colId xmlns:a16="http://schemas.microsoft.com/office/drawing/2014/main" val="20001"/>
                    </a:ext>
                  </a:extLst>
                </a:gridCol>
                <a:gridCol w="904575">
                  <a:extLst>
                    <a:ext uri="{9D8B030D-6E8A-4147-A177-3AD203B41FA5}">
                      <a16:colId xmlns:a16="http://schemas.microsoft.com/office/drawing/2014/main" val="20002"/>
                    </a:ext>
                  </a:extLst>
                </a:gridCol>
                <a:gridCol w="1073425">
                  <a:extLst>
                    <a:ext uri="{9D8B030D-6E8A-4147-A177-3AD203B41FA5}">
                      <a16:colId xmlns:a16="http://schemas.microsoft.com/office/drawing/2014/main" val="20003"/>
                    </a:ext>
                  </a:extLst>
                </a:gridCol>
                <a:gridCol w="794700">
                  <a:extLst>
                    <a:ext uri="{9D8B030D-6E8A-4147-A177-3AD203B41FA5}">
                      <a16:colId xmlns:a16="http://schemas.microsoft.com/office/drawing/2014/main" val="20004"/>
                    </a:ext>
                  </a:extLst>
                </a:gridCol>
                <a:gridCol w="1006200">
                  <a:extLst>
                    <a:ext uri="{9D8B030D-6E8A-4147-A177-3AD203B41FA5}">
                      <a16:colId xmlns:a16="http://schemas.microsoft.com/office/drawing/2014/main" val="20005"/>
                    </a:ext>
                  </a:extLst>
                </a:gridCol>
              </a:tblGrid>
              <a:tr h="424925">
                <a:tc>
                  <a:txBody>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Τράπεζα</a:t>
                      </a:r>
                      <a:endParaRPr sz="12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Τέλη</a:t>
                      </a:r>
                      <a:endParaRPr sz="12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Ασφάλεια</a:t>
                      </a:r>
                      <a:endParaRPr sz="12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Υποστήριξη πελατών</a:t>
                      </a:r>
                      <a:endParaRPr sz="12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Χαρακτηριστικά</a:t>
                      </a:r>
                      <a:endParaRPr sz="12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Συνολική βαθμολογία</a:t>
                      </a:r>
                      <a:endParaRPr sz="1200" u="none" strike="noStrike" cap="none">
                        <a:latin typeface="Arial"/>
                        <a:ea typeface="Arial"/>
                        <a:cs typeface="Arial"/>
                        <a:sym typeface="Arial"/>
                      </a:endParaRPr>
                    </a:p>
                  </a:txBody>
                  <a:tcPr marL="91450" marR="91450" marT="45725" marB="45725" anchor="ctr"/>
                </a:tc>
                <a:extLst>
                  <a:ext uri="{0D108BD9-81ED-4DB2-BD59-A6C34878D82A}">
                    <a16:rowId xmlns:a16="http://schemas.microsoft.com/office/drawing/2014/main" val="10000"/>
                  </a:ext>
                </a:extLst>
              </a:tr>
              <a:tr h="31160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Τράπεζα A</a:t>
                      </a:r>
                      <a:endParaRPr sz="1200" u="none" strike="noStrike" cap="none">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8</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9</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7</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9</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33</a:t>
                      </a:r>
                      <a:endParaRPr sz="1400" u="none" strike="noStrike" cap="none">
                        <a:latin typeface="Arial"/>
                        <a:ea typeface="Arial"/>
                        <a:cs typeface="Arial"/>
                        <a:sym typeface="Arial"/>
                      </a:endParaRPr>
                    </a:p>
                  </a:txBody>
                  <a:tcPr marL="91450" marR="91450" marT="45725" marB="45725" anchor="ctr"/>
                </a:tc>
                <a:extLst>
                  <a:ext uri="{0D108BD9-81ED-4DB2-BD59-A6C34878D82A}">
                    <a16:rowId xmlns:a16="http://schemas.microsoft.com/office/drawing/2014/main" val="10001"/>
                  </a:ext>
                </a:extLst>
              </a:tr>
              <a:tr h="31160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Τράπεζα B</a:t>
                      </a:r>
                      <a:endParaRPr sz="1200" u="none" strike="noStrike" cap="none">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6</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8</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9</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6</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29</a:t>
                      </a:r>
                      <a:endParaRPr sz="1400" u="none" strike="noStrike" cap="none">
                        <a:latin typeface="Arial"/>
                        <a:ea typeface="Arial"/>
                        <a:cs typeface="Arial"/>
                        <a:sym typeface="Arial"/>
                      </a:endParaRPr>
                    </a:p>
                  </a:txBody>
                  <a:tcPr marL="91450" marR="91450" marT="45725" marB="45725" anchor="ctr"/>
                </a:tc>
                <a:extLst>
                  <a:ext uri="{0D108BD9-81ED-4DB2-BD59-A6C34878D82A}">
                    <a16:rowId xmlns:a16="http://schemas.microsoft.com/office/drawing/2014/main" val="10002"/>
                  </a:ext>
                </a:extLst>
              </a:tr>
              <a:tr h="31160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Τράπεζα C</a:t>
                      </a:r>
                      <a:endParaRPr sz="1200" u="none" strike="noStrike" cap="none">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7</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7</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8</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8</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30</a:t>
                      </a:r>
                      <a:endParaRPr sz="1400" u="none" strike="noStrike" cap="none">
                        <a:latin typeface="Arial"/>
                        <a:ea typeface="Arial"/>
                        <a:cs typeface="Arial"/>
                        <a:sym typeface="Arial"/>
                      </a:endParaRPr>
                    </a:p>
                  </a:txBody>
                  <a:tcPr marL="91450" marR="91450" marT="45725" marB="45725" anchor="ctr"/>
                </a:tc>
                <a:extLst>
                  <a:ext uri="{0D108BD9-81ED-4DB2-BD59-A6C34878D82A}">
                    <a16:rowId xmlns:a16="http://schemas.microsoft.com/office/drawing/2014/main" val="10003"/>
                  </a:ext>
                </a:extLst>
              </a:tr>
            </a:tbl>
          </a:graphicData>
        </a:graphic>
      </p:graphicFrame>
      <p:pic>
        <p:nvPicPr>
          <p:cNvPr id="973" name="Google Shape;973;p84" descr="Icono&#10;&#10;Descripción generada automáticamente"/>
          <p:cNvPicPr preferRelativeResize="0"/>
          <p:nvPr/>
        </p:nvPicPr>
        <p:blipFill rotWithShape="1">
          <a:blip r:embed="rId5">
            <a:alphaModFix/>
          </a:blip>
          <a:srcRect/>
          <a:stretch/>
        </p:blipFill>
        <p:spPr>
          <a:xfrm>
            <a:off x="10370317" y="260656"/>
            <a:ext cx="1335200" cy="1335200"/>
          </a:xfrm>
          <a:prstGeom prst="rect">
            <a:avLst/>
          </a:prstGeom>
          <a:noFill/>
          <a:ln>
            <a:noFill/>
          </a:ln>
        </p:spPr>
      </p:pic>
      <p:sp>
        <p:nvSpPr>
          <p:cNvPr id="974" name="Google Shape;974;p8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41</a:t>
            </a:fld>
            <a:endParaRPr>
              <a:latin typeface="Arial"/>
              <a:ea typeface="Arial"/>
              <a:cs typeface="Arial"/>
              <a:sym typeface="Arial"/>
            </a:endParaRPr>
          </a:p>
        </p:txBody>
      </p:sp>
      <p:sp>
        <p:nvSpPr>
          <p:cNvPr id="975" name="Google Shape;975;p84"/>
          <p:cNvSpPr txBox="1">
            <a:spLocks noGrp="1"/>
          </p:cNvSpPr>
          <p:nvPr>
            <p:ph type="body" idx="1"/>
          </p:nvPr>
        </p:nvSpPr>
        <p:spPr>
          <a:xfrm>
            <a:off x="346150" y="654747"/>
            <a:ext cx="9023992" cy="683565"/>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600"/>
              </a:spcBef>
              <a:spcAft>
                <a:spcPts val="0"/>
              </a:spcAft>
              <a:buClr>
                <a:schemeClr val="accent3"/>
              </a:buClr>
              <a:buSzPts val="2306"/>
              <a:buNone/>
            </a:pPr>
            <a:r>
              <a:rPr lang="en-US" sz="2800">
                <a:solidFill>
                  <a:srgbClr val="D06C3C"/>
                </a:solidFill>
                <a:latin typeface="Arial"/>
                <a:ea typeface="Arial"/>
                <a:cs typeface="Arial"/>
                <a:sym typeface="Arial"/>
              </a:rPr>
              <a:t>Μελέτη περίπτωσης 1. Πώς να επιλέξετε μια υπηρεσία ηλεκτρονικής τραπεζικής χρησιμοποιώντας μεθόδους Υπολογιστικής Σκέψης; </a:t>
            </a:r>
            <a:endParaRPr sz="2800">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979"/>
        <p:cNvGrpSpPr/>
        <p:nvPr/>
      </p:nvGrpSpPr>
      <p:grpSpPr>
        <a:xfrm>
          <a:off x="0" y="0"/>
          <a:ext cx="0" cy="0"/>
          <a:chOff x="0" y="0"/>
          <a:chExt cx="0" cy="0"/>
        </a:xfrm>
      </p:grpSpPr>
      <p:sp>
        <p:nvSpPr>
          <p:cNvPr id="980" name="Google Shape;980;p85"/>
          <p:cNvSpPr txBox="1">
            <a:spLocks noGrp="1"/>
          </p:cNvSpPr>
          <p:nvPr>
            <p:ph type="body" idx="2"/>
          </p:nvPr>
        </p:nvSpPr>
        <p:spPr>
          <a:xfrm>
            <a:off x="511519" y="1853959"/>
            <a:ext cx="10276451" cy="1587078"/>
          </a:xfrm>
          <a:prstGeom prst="rect">
            <a:avLst/>
          </a:prstGeom>
          <a:noFill/>
          <a:ln>
            <a:noFill/>
          </a:ln>
        </p:spPr>
        <p:txBody>
          <a:bodyPr spcFirstLastPara="1" wrap="square" lIns="91425" tIns="45700" rIns="91425" bIns="45700" anchor="t" anchorCtr="0">
            <a:noAutofit/>
          </a:bodyPr>
          <a:lstStyle/>
          <a:p>
            <a:pPr marL="157480" lvl="0" indent="0" algn="l" rtl="0">
              <a:lnSpc>
                <a:spcPct val="100000"/>
              </a:lnSpc>
              <a:spcBef>
                <a:spcPts val="1000"/>
              </a:spcBef>
              <a:spcAft>
                <a:spcPts val="0"/>
              </a:spcAft>
              <a:buSzPts val="1120"/>
              <a:buNone/>
            </a:pPr>
            <a:r>
              <a:rPr lang="en-US">
                <a:latin typeface="Arial"/>
                <a:ea typeface="Arial"/>
                <a:cs typeface="Arial"/>
                <a:sym typeface="Arial"/>
              </a:rPr>
              <a:t>Εφαρμόζοντας μεθόδους υπολογιστικής σκέψης, οι ενήλικες μπορούν να επιλέξουν συστηματικά μια υπηρεσία ηλεκτρονικής τραπεζικής που ταιριάζει καλύτερα στις ανάγκες τους. Αυτή η δομημένη προσέγγιση όχι μόνο ενισχύει την αποτελεσματικότητα της λήψης αποφάσεων, αλλά δίνει επίσης τη δυνατότητα στα άτομα να κάνουν συνειδητές επιλογές με βάση τη μοναδική οικονομική τους κατάσταση. </a:t>
            </a:r>
            <a:br>
              <a:rPr lang="en-US">
                <a:latin typeface="Arial"/>
                <a:ea typeface="Arial"/>
                <a:cs typeface="Arial"/>
                <a:sym typeface="Arial"/>
              </a:rPr>
            </a:br>
            <a:r>
              <a:rPr lang="en-US">
                <a:latin typeface="Arial"/>
                <a:ea typeface="Arial"/>
                <a:cs typeface="Arial"/>
                <a:sym typeface="Arial"/>
              </a:rPr>
              <a:t>Αυτή η μελέτη περίπτωσης δείχνει πώς η υπολογιστική σκέψη μπορεί να είναι ένα πρακτικό εργαλείο για την πλοήγηση αποφάσεων στην προσωπική χρηματοδότηση.</a:t>
            </a:r>
            <a:endParaRPr>
              <a:latin typeface="Arial"/>
              <a:ea typeface="Arial"/>
              <a:cs typeface="Arial"/>
              <a:sym typeface="Arial"/>
            </a:endParaRPr>
          </a:p>
        </p:txBody>
      </p:sp>
      <p:sp>
        <p:nvSpPr>
          <p:cNvPr id="981" name="Google Shape;981;p85"/>
          <p:cNvSpPr txBox="1">
            <a:spLocks noGrp="1"/>
          </p:cNvSpPr>
          <p:nvPr>
            <p:ph type="body" idx="2"/>
          </p:nvPr>
        </p:nvSpPr>
        <p:spPr>
          <a:xfrm>
            <a:off x="696346" y="1381163"/>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120"/>
              <a:buNone/>
            </a:pPr>
            <a:r>
              <a:rPr lang="en-US" sz="2000" b="1">
                <a:solidFill>
                  <a:schemeClr val="dk1"/>
                </a:solidFill>
                <a:latin typeface="Arial"/>
                <a:ea typeface="Arial"/>
                <a:cs typeface="Arial"/>
                <a:sym typeface="Arial"/>
              </a:rPr>
              <a:t>Συμπέρασμα</a:t>
            </a:r>
            <a:endParaRPr sz="2000" b="1">
              <a:solidFill>
                <a:schemeClr val="dk1"/>
              </a:solidFill>
              <a:latin typeface="Arial"/>
              <a:ea typeface="Arial"/>
              <a:cs typeface="Arial"/>
              <a:sym typeface="Arial"/>
            </a:endParaRPr>
          </a:p>
        </p:txBody>
      </p:sp>
      <p:pic>
        <p:nvPicPr>
          <p:cNvPr id="982" name="Google Shape;982;p85" descr="Icono&#10;&#10;Descripción generada automáticamente"/>
          <p:cNvPicPr preferRelativeResize="0"/>
          <p:nvPr/>
        </p:nvPicPr>
        <p:blipFill rotWithShape="1">
          <a:blip r:embed="rId3">
            <a:alphaModFix/>
          </a:blip>
          <a:srcRect/>
          <a:stretch/>
        </p:blipFill>
        <p:spPr>
          <a:xfrm>
            <a:off x="10370317" y="260656"/>
            <a:ext cx="1335200" cy="1335200"/>
          </a:xfrm>
          <a:prstGeom prst="rect">
            <a:avLst/>
          </a:prstGeom>
          <a:noFill/>
          <a:ln>
            <a:noFill/>
          </a:ln>
        </p:spPr>
      </p:pic>
      <p:sp>
        <p:nvSpPr>
          <p:cNvPr id="983" name="Google Shape;983;p8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42</a:t>
            </a:fld>
            <a:endParaRPr>
              <a:latin typeface="Arial"/>
              <a:ea typeface="Arial"/>
              <a:cs typeface="Arial"/>
              <a:sym typeface="Arial"/>
            </a:endParaRPr>
          </a:p>
        </p:txBody>
      </p:sp>
      <p:sp>
        <p:nvSpPr>
          <p:cNvPr id="984" name="Google Shape;984;p85"/>
          <p:cNvSpPr txBox="1">
            <a:spLocks noGrp="1"/>
          </p:cNvSpPr>
          <p:nvPr>
            <p:ph type="body" idx="1"/>
          </p:nvPr>
        </p:nvSpPr>
        <p:spPr>
          <a:xfrm>
            <a:off x="346150" y="654747"/>
            <a:ext cx="9023992" cy="683565"/>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600"/>
              </a:spcBef>
              <a:spcAft>
                <a:spcPts val="0"/>
              </a:spcAft>
              <a:buClr>
                <a:schemeClr val="accent3"/>
              </a:buClr>
              <a:buSzPts val="2306"/>
              <a:buNone/>
            </a:pPr>
            <a:r>
              <a:rPr lang="en-US" sz="2800">
                <a:solidFill>
                  <a:srgbClr val="D06C3C"/>
                </a:solidFill>
                <a:latin typeface="Arial"/>
                <a:ea typeface="Arial"/>
                <a:cs typeface="Arial"/>
                <a:sym typeface="Arial"/>
              </a:rPr>
              <a:t>Μελέτη περίπτωσης 1. Πώς να επιλέξετε μια υπηρεσία ηλεκτρονικής τραπεζικής χρησιμοποιώντας μεθόδους Υπολογιστικής Σκέψης; </a:t>
            </a:r>
            <a:endParaRPr sz="2800">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988"/>
        <p:cNvGrpSpPr/>
        <p:nvPr/>
      </p:nvGrpSpPr>
      <p:grpSpPr>
        <a:xfrm>
          <a:off x="0" y="0"/>
          <a:ext cx="0" cy="0"/>
          <a:chOff x="0" y="0"/>
          <a:chExt cx="0" cy="0"/>
        </a:xfrm>
      </p:grpSpPr>
      <p:sp>
        <p:nvSpPr>
          <p:cNvPr id="989" name="Google Shape;989;p43"/>
          <p:cNvSpPr txBox="1">
            <a:spLocks noGrp="1"/>
          </p:cNvSpPr>
          <p:nvPr>
            <p:ph type="body" idx="2"/>
          </p:nvPr>
        </p:nvSpPr>
        <p:spPr>
          <a:xfrm>
            <a:off x="112170" y="1082747"/>
            <a:ext cx="9214784" cy="995155"/>
          </a:xfrm>
          <a:prstGeom prst="rect">
            <a:avLst/>
          </a:prstGeom>
          <a:noFill/>
          <a:ln>
            <a:noFill/>
          </a:ln>
        </p:spPr>
        <p:txBody>
          <a:bodyPr spcFirstLastPara="1" wrap="square" lIns="91425" tIns="45700" rIns="91425" bIns="45700" anchor="t" anchorCtr="0">
            <a:noAutofit/>
          </a:bodyPr>
          <a:lstStyle/>
          <a:p>
            <a:pPr marL="157480" lvl="0" indent="0" algn="l" rtl="0">
              <a:lnSpc>
                <a:spcPct val="100000"/>
              </a:lnSpc>
              <a:spcBef>
                <a:spcPts val="600"/>
              </a:spcBef>
              <a:spcAft>
                <a:spcPts val="0"/>
              </a:spcAft>
              <a:buSzPts val="1120"/>
              <a:buNone/>
            </a:pPr>
            <a:r>
              <a:rPr lang="en-US" sz="1200" b="1">
                <a:latin typeface="Arial"/>
                <a:ea typeface="Arial"/>
                <a:cs typeface="Arial"/>
                <a:sym typeface="Arial"/>
              </a:rPr>
              <a:t>Στόχος:</a:t>
            </a:r>
            <a:r>
              <a:rPr lang="en-US" sz="1200">
                <a:latin typeface="Arial"/>
                <a:ea typeface="Arial"/>
                <a:cs typeface="Arial"/>
                <a:sym typeface="Arial"/>
              </a:rPr>
              <a:t> Να μάθουν πώς τα επιτραπέζια παιχνίδια μπορούν να χρησιμοποιηθούν ως εργαλείο για την προώθηση των δεξιοτήτων υπολογιστικής σκέψης (ΥΣ) μεταξύ των ηλικιωμένων, προωθώντας την κριτική σκέψη, την επίλυση προβλημάτων και την κοινωνική αλληλεπίδραση.</a:t>
            </a:r>
            <a:endParaRPr sz="1200">
              <a:latin typeface="Arial"/>
              <a:ea typeface="Arial"/>
              <a:cs typeface="Arial"/>
              <a:sym typeface="Arial"/>
            </a:endParaRPr>
          </a:p>
          <a:p>
            <a:pPr marL="157480" lvl="0" indent="0" algn="l" rtl="0">
              <a:lnSpc>
                <a:spcPct val="100000"/>
              </a:lnSpc>
              <a:spcBef>
                <a:spcPts val="600"/>
              </a:spcBef>
              <a:spcAft>
                <a:spcPts val="0"/>
              </a:spcAft>
              <a:buSzPts val="1120"/>
              <a:buNone/>
            </a:pPr>
            <a:r>
              <a:rPr lang="en-US" sz="1200" b="1">
                <a:latin typeface="Arial"/>
                <a:ea typeface="Arial"/>
                <a:cs typeface="Arial"/>
                <a:sym typeface="Arial"/>
              </a:rPr>
              <a:t>Υπόβαθρο:</a:t>
            </a:r>
            <a:r>
              <a:rPr lang="en-US" sz="1200">
                <a:latin typeface="Arial"/>
                <a:ea typeface="Arial"/>
                <a:cs typeface="Arial"/>
                <a:sym typeface="Arial"/>
              </a:rPr>
              <a:t> Η συμμετοχή των ηλικιωμένων σε επιτραπέζια παιχνίδια προσκαλεί τη γνωστική δραστηριότητα, ενθαρρύνει τη στρατηγική σκέψη και διευκολύνει τις κοινωνικές συνδέσεις, οι οποίες είναι απαραίτητες για την ψυχική ευεξία.</a:t>
            </a:r>
            <a:endParaRPr sz="1200">
              <a:latin typeface="Arial"/>
              <a:ea typeface="Arial"/>
              <a:cs typeface="Arial"/>
              <a:sym typeface="Arial"/>
            </a:endParaRPr>
          </a:p>
          <a:p>
            <a:pPr marL="457200" lvl="0" indent="-228600" algn="l" rtl="0">
              <a:lnSpc>
                <a:spcPct val="100000"/>
              </a:lnSpc>
              <a:spcBef>
                <a:spcPts val="1000"/>
              </a:spcBef>
              <a:spcAft>
                <a:spcPts val="0"/>
              </a:spcAft>
              <a:buClr>
                <a:schemeClr val="dk2"/>
              </a:buClr>
              <a:buSzPts val="1120"/>
              <a:buNone/>
            </a:pPr>
            <a:endParaRPr>
              <a:latin typeface="Arial"/>
              <a:ea typeface="Arial"/>
              <a:cs typeface="Arial"/>
              <a:sym typeface="Arial"/>
            </a:endParaRPr>
          </a:p>
        </p:txBody>
      </p:sp>
      <p:sp>
        <p:nvSpPr>
          <p:cNvPr id="990" name="Google Shape;990;p43"/>
          <p:cNvSpPr txBox="1">
            <a:spLocks noGrp="1"/>
          </p:cNvSpPr>
          <p:nvPr>
            <p:ph type="body" idx="2"/>
          </p:nvPr>
        </p:nvSpPr>
        <p:spPr>
          <a:xfrm>
            <a:off x="112170" y="2116901"/>
            <a:ext cx="9214784" cy="676166"/>
          </a:xfrm>
          <a:prstGeom prst="rect">
            <a:avLst/>
          </a:prstGeom>
          <a:noFill/>
          <a:ln>
            <a:noFill/>
          </a:ln>
        </p:spPr>
        <p:txBody>
          <a:bodyPr spcFirstLastPara="1" wrap="square" lIns="91425" tIns="45700" rIns="91425" bIns="45700" anchor="t" anchorCtr="0">
            <a:noAutofit/>
          </a:bodyPr>
          <a:lstStyle/>
          <a:p>
            <a:pPr marL="157480" lvl="0" indent="0" algn="l" rtl="0">
              <a:lnSpc>
                <a:spcPct val="100000"/>
              </a:lnSpc>
              <a:spcBef>
                <a:spcPts val="1000"/>
              </a:spcBef>
              <a:spcAft>
                <a:spcPts val="0"/>
              </a:spcAft>
              <a:buSzPts val="1120"/>
              <a:buNone/>
            </a:pPr>
            <a:r>
              <a:rPr lang="en-US" sz="1200">
                <a:latin typeface="Arial"/>
                <a:ea typeface="Arial"/>
                <a:cs typeface="Arial"/>
                <a:sym typeface="Arial"/>
              </a:rPr>
              <a:t>Το</a:t>
            </a:r>
            <a:r>
              <a:rPr lang="en-US" sz="1200" b="1">
                <a:latin typeface="Arial"/>
                <a:ea typeface="Arial"/>
                <a:cs typeface="Arial"/>
                <a:sym typeface="Arial"/>
              </a:rPr>
              <a:t> Rummikub</a:t>
            </a:r>
            <a:r>
              <a:rPr lang="en-US" sz="1200">
                <a:latin typeface="Arial"/>
                <a:ea typeface="Arial"/>
                <a:cs typeface="Arial"/>
                <a:sym typeface="Arial"/>
              </a:rPr>
              <a:t> είναι ένα κλασικό παιχνίδι βασισμένο σε πλακάκια που συνδυάζει στοιχεία στρατηγικής και τύχης. Οι παίκτες στοχεύουν να σχηματίσουν αριθμημένα σύνολα και σειρές πλακιδίων, καθιστώντας το ιδανικό για την απεικόνιση εννοιών υπολογιστικής σκέψης.</a:t>
            </a:r>
            <a:endParaRPr sz="1200">
              <a:latin typeface="Arial"/>
              <a:ea typeface="Arial"/>
              <a:cs typeface="Arial"/>
              <a:sym typeface="Arial"/>
            </a:endParaRPr>
          </a:p>
          <a:p>
            <a:pPr marL="457200" lvl="0" indent="-228600" algn="l" rtl="0">
              <a:lnSpc>
                <a:spcPct val="100000"/>
              </a:lnSpc>
              <a:spcBef>
                <a:spcPts val="1000"/>
              </a:spcBef>
              <a:spcAft>
                <a:spcPts val="0"/>
              </a:spcAft>
              <a:buClr>
                <a:schemeClr val="dk2"/>
              </a:buClr>
              <a:buSzPts val="1120"/>
              <a:buNone/>
            </a:pPr>
            <a:endParaRPr>
              <a:latin typeface="Arial"/>
              <a:ea typeface="Arial"/>
              <a:cs typeface="Arial"/>
              <a:sym typeface="Arial"/>
            </a:endParaRPr>
          </a:p>
        </p:txBody>
      </p:sp>
      <p:sp>
        <p:nvSpPr>
          <p:cNvPr id="991" name="Google Shape;991;p43"/>
          <p:cNvSpPr/>
          <p:nvPr/>
        </p:nvSpPr>
        <p:spPr>
          <a:xfrm>
            <a:off x="2125092" y="3046061"/>
            <a:ext cx="2952745" cy="826699"/>
          </a:xfrm>
          <a:prstGeom prst="rect">
            <a:avLst/>
          </a:prstGeom>
          <a:solidFill>
            <a:srgbClr val="D8D8D8">
              <a:alpha val="38039"/>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Οι παίκτες πρέπει να χωρίσουν το παιχνίδι σε μικρότερες εργασίες, όπως η εστίαση στο χέρι των πλακιδίων τους και ο καθορισμός πιθανών κινήσεων.</a:t>
            </a:r>
            <a:endParaRPr sz="1000" b="0" i="0" u="none" strike="noStrike" cap="none">
              <a:solidFill>
                <a:srgbClr val="FFFFFF"/>
              </a:solidFill>
              <a:latin typeface="Arial"/>
              <a:ea typeface="Arial"/>
              <a:cs typeface="Arial"/>
              <a:sym typeface="Arial"/>
            </a:endParaRPr>
          </a:p>
        </p:txBody>
      </p:sp>
      <p:sp>
        <p:nvSpPr>
          <p:cNvPr id="992" name="Google Shape;992;p43"/>
          <p:cNvSpPr/>
          <p:nvPr/>
        </p:nvSpPr>
        <p:spPr>
          <a:xfrm>
            <a:off x="5275262" y="3056919"/>
            <a:ext cx="3615819" cy="826700"/>
          </a:xfrm>
          <a:prstGeom prst="rect">
            <a:avLst/>
          </a:prstGeom>
          <a:solidFill>
            <a:srgbClr val="678877">
              <a:alpha val="38039"/>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Κάθε γύρος περιλαμβάνει την απόφαση ποια πλακίδια θα παίξουν, απαιτώντας από τους παίκτες να αναλύσουν τις επιλογές τους με βάση τις τρέχουσες διαμορφώσεις του πίνακα.</a:t>
            </a:r>
            <a:endParaRPr sz="1000" b="0" i="0" u="none" strike="noStrike" cap="none">
              <a:solidFill>
                <a:srgbClr val="FFFFFF"/>
              </a:solidFill>
              <a:latin typeface="Arial"/>
              <a:ea typeface="Arial"/>
              <a:cs typeface="Arial"/>
              <a:sym typeface="Arial"/>
            </a:endParaRPr>
          </a:p>
        </p:txBody>
      </p:sp>
      <p:sp>
        <p:nvSpPr>
          <p:cNvPr id="993" name="Google Shape;993;p43"/>
          <p:cNvSpPr txBox="1"/>
          <p:nvPr/>
        </p:nvSpPr>
        <p:spPr>
          <a:xfrm>
            <a:off x="2513466" y="2788473"/>
            <a:ext cx="2175996" cy="276959"/>
          </a:xfrm>
          <a:prstGeom prst="rect">
            <a:avLst/>
          </a:prstGeom>
          <a:noFill/>
          <a:ln>
            <a:noFill/>
          </a:ln>
        </p:spPr>
        <p:txBody>
          <a:bodyPr spcFirstLastPara="1" wrap="square" lIns="91425" tIns="45700" rIns="91425" bIns="45700" anchor="t" anchorCtr="0">
            <a:spAutoFit/>
          </a:bodyPr>
          <a:lstStyle/>
          <a:p>
            <a:pPr marL="0" marR="0" lvl="1" indent="0" algn="ctr" rtl="0">
              <a:lnSpc>
                <a:spcPct val="100000"/>
              </a:lnSpc>
              <a:spcBef>
                <a:spcPts val="0"/>
              </a:spcBef>
              <a:spcAft>
                <a:spcPts val="0"/>
              </a:spcAft>
              <a:buNone/>
            </a:pPr>
            <a:r>
              <a:rPr lang="en-US" sz="1200" b="1" i="0" u="none" strike="noStrike" cap="none">
                <a:solidFill>
                  <a:srgbClr val="678877"/>
                </a:solidFill>
                <a:latin typeface="Arial"/>
                <a:ea typeface="Arial"/>
                <a:cs typeface="Arial"/>
                <a:sym typeface="Arial"/>
              </a:rPr>
              <a:t>Ανάπτυξη δεξιοτήτων</a:t>
            </a:r>
            <a:endParaRPr sz="1200" b="0" i="0" u="none" strike="noStrike" cap="none">
              <a:solidFill>
                <a:srgbClr val="678877"/>
              </a:solidFill>
              <a:latin typeface="Arial"/>
              <a:ea typeface="Arial"/>
              <a:cs typeface="Arial"/>
              <a:sym typeface="Arial"/>
            </a:endParaRPr>
          </a:p>
        </p:txBody>
      </p:sp>
      <p:sp>
        <p:nvSpPr>
          <p:cNvPr id="994" name="Google Shape;994;p43"/>
          <p:cNvSpPr txBox="1"/>
          <p:nvPr/>
        </p:nvSpPr>
        <p:spPr>
          <a:xfrm>
            <a:off x="5877604" y="2788473"/>
            <a:ext cx="2411134" cy="276959"/>
          </a:xfrm>
          <a:prstGeom prst="rect">
            <a:avLst/>
          </a:prstGeom>
          <a:noFill/>
          <a:ln>
            <a:noFill/>
          </a:ln>
        </p:spPr>
        <p:txBody>
          <a:bodyPr spcFirstLastPara="1" wrap="square" lIns="91425" tIns="45700" rIns="91425" bIns="45700" anchor="t" anchorCtr="0">
            <a:spAutoFit/>
          </a:bodyPr>
          <a:lstStyle/>
          <a:p>
            <a:pPr marL="0" marR="0" lvl="1" indent="0" algn="ctr" rtl="0">
              <a:lnSpc>
                <a:spcPct val="100000"/>
              </a:lnSpc>
              <a:spcBef>
                <a:spcPts val="0"/>
              </a:spcBef>
              <a:spcAft>
                <a:spcPts val="0"/>
              </a:spcAft>
              <a:buNone/>
            </a:pPr>
            <a:r>
              <a:rPr lang="en-US" sz="1200" b="1" i="0" u="none" strike="noStrike" cap="none">
                <a:solidFill>
                  <a:srgbClr val="678877"/>
                </a:solidFill>
                <a:latin typeface="Arial"/>
                <a:ea typeface="Arial"/>
                <a:cs typeface="Arial"/>
                <a:sym typeface="Arial"/>
              </a:rPr>
              <a:t>Μηχανισμός παιχνιδιών</a:t>
            </a:r>
            <a:endParaRPr sz="1200" b="0" i="0" u="none" strike="noStrike" cap="none">
              <a:solidFill>
                <a:srgbClr val="678877"/>
              </a:solidFill>
              <a:latin typeface="Arial"/>
              <a:ea typeface="Arial"/>
              <a:cs typeface="Arial"/>
              <a:sym typeface="Arial"/>
            </a:endParaRPr>
          </a:p>
        </p:txBody>
      </p:sp>
      <p:sp>
        <p:nvSpPr>
          <p:cNvPr id="995" name="Google Shape;995;p43"/>
          <p:cNvSpPr/>
          <p:nvPr/>
        </p:nvSpPr>
        <p:spPr>
          <a:xfrm>
            <a:off x="300275" y="3046060"/>
            <a:ext cx="1620426" cy="826700"/>
          </a:xfrm>
          <a:prstGeom prst="rect">
            <a:avLst/>
          </a:prstGeom>
          <a:solidFill>
            <a:srgbClr val="D8D8D8">
              <a:alpha val="3803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Αποσύνθεση</a:t>
            </a:r>
            <a:endParaRPr sz="1600" b="1" i="0" u="none" strike="noStrike" cap="none">
              <a:solidFill>
                <a:srgbClr val="000000"/>
              </a:solidFill>
              <a:latin typeface="Arial"/>
              <a:ea typeface="Arial"/>
              <a:cs typeface="Arial"/>
              <a:sym typeface="Arial"/>
            </a:endParaRPr>
          </a:p>
        </p:txBody>
      </p:sp>
      <p:sp>
        <p:nvSpPr>
          <p:cNvPr id="996" name="Google Shape;996;p43"/>
          <p:cNvSpPr txBox="1"/>
          <p:nvPr/>
        </p:nvSpPr>
        <p:spPr>
          <a:xfrm>
            <a:off x="191224" y="2788473"/>
            <a:ext cx="1838528" cy="276959"/>
          </a:xfrm>
          <a:prstGeom prst="rect">
            <a:avLst/>
          </a:prstGeom>
          <a:noFill/>
          <a:ln>
            <a:noFill/>
          </a:ln>
        </p:spPr>
        <p:txBody>
          <a:bodyPr spcFirstLastPara="1" wrap="square" lIns="91425" tIns="45700" rIns="91425" bIns="45700" anchor="t" anchorCtr="0">
            <a:spAutoFit/>
          </a:bodyPr>
          <a:lstStyle/>
          <a:p>
            <a:pPr marL="0" marR="0" lvl="1" indent="0" algn="ctr" rtl="0">
              <a:lnSpc>
                <a:spcPct val="100000"/>
              </a:lnSpc>
              <a:spcBef>
                <a:spcPts val="0"/>
              </a:spcBef>
              <a:spcAft>
                <a:spcPts val="0"/>
              </a:spcAft>
              <a:buNone/>
            </a:pPr>
            <a:r>
              <a:rPr lang="en-US" sz="1200" b="1" i="0" u="none" strike="noStrike" cap="none">
                <a:solidFill>
                  <a:srgbClr val="678877"/>
                </a:solidFill>
                <a:latin typeface="Arial"/>
                <a:ea typeface="Arial"/>
                <a:cs typeface="Arial"/>
                <a:sym typeface="Arial"/>
              </a:rPr>
              <a:t>Φάση ΥΣ</a:t>
            </a:r>
            <a:endParaRPr sz="1200" b="1" i="0" u="none" strike="noStrike" cap="none">
              <a:solidFill>
                <a:srgbClr val="678877"/>
              </a:solidFill>
              <a:latin typeface="Arial"/>
              <a:ea typeface="Arial"/>
              <a:cs typeface="Arial"/>
              <a:sym typeface="Arial"/>
            </a:endParaRPr>
          </a:p>
        </p:txBody>
      </p:sp>
      <p:sp>
        <p:nvSpPr>
          <p:cNvPr id="997" name="Google Shape;997;p43"/>
          <p:cNvSpPr/>
          <p:nvPr/>
        </p:nvSpPr>
        <p:spPr>
          <a:xfrm>
            <a:off x="2125092" y="3997856"/>
            <a:ext cx="2952745" cy="818745"/>
          </a:xfrm>
          <a:prstGeom prst="rect">
            <a:avLst/>
          </a:prstGeom>
          <a:solidFill>
            <a:srgbClr val="D8D8D8">
              <a:alpha val="38039"/>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Οι ηλικιωμένοι μαθαίνουν να αναγνωρίζουν μοτίβα μέσα στα πλακίδια τους, όπως η αναγνώριση αριθμητικών ακολουθιών ή η αντιστοίχιση χρωμάτων.</a:t>
            </a:r>
            <a:endParaRPr sz="1000" b="0" i="0" u="none" strike="noStrike" cap="none">
              <a:solidFill>
                <a:srgbClr val="FFFFFF"/>
              </a:solidFill>
              <a:latin typeface="Arial"/>
              <a:ea typeface="Arial"/>
              <a:cs typeface="Arial"/>
              <a:sym typeface="Arial"/>
            </a:endParaRPr>
          </a:p>
        </p:txBody>
      </p:sp>
      <p:sp>
        <p:nvSpPr>
          <p:cNvPr id="998" name="Google Shape;998;p43"/>
          <p:cNvSpPr/>
          <p:nvPr/>
        </p:nvSpPr>
        <p:spPr>
          <a:xfrm>
            <a:off x="300275" y="3989750"/>
            <a:ext cx="1620426" cy="807137"/>
          </a:xfrm>
          <a:prstGeom prst="rect">
            <a:avLst/>
          </a:prstGeom>
          <a:solidFill>
            <a:srgbClr val="D8D8D8">
              <a:alpha val="3803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Αναγνώριση προτύπων</a:t>
            </a:r>
            <a:endParaRPr sz="1600" b="0" i="0" u="none" strike="noStrike" cap="none">
              <a:solidFill>
                <a:srgbClr val="000000"/>
              </a:solidFill>
              <a:latin typeface="Arial"/>
              <a:ea typeface="Arial"/>
              <a:cs typeface="Arial"/>
              <a:sym typeface="Arial"/>
            </a:endParaRPr>
          </a:p>
        </p:txBody>
      </p:sp>
      <p:sp>
        <p:nvSpPr>
          <p:cNvPr id="999" name="Google Shape;999;p43"/>
          <p:cNvSpPr/>
          <p:nvPr/>
        </p:nvSpPr>
        <p:spPr>
          <a:xfrm>
            <a:off x="5275262" y="4000279"/>
            <a:ext cx="3615818" cy="807137"/>
          </a:xfrm>
          <a:prstGeom prst="rect">
            <a:avLst/>
          </a:prstGeom>
          <a:solidFill>
            <a:srgbClr val="678877">
              <a:alpha val="38039"/>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Καθώς οι παίκτες εξοικειώνονται με κοινούς συνδυασμούς, αρχίζουν να προβλέπουν τις κινήσεις και τις πιθανές στρατηγικές των αντιπάλων, ενισχύοντας την ικανότητά τους να αναγνωρίζουν μοτίβα στο παιχνίδι.</a:t>
            </a:r>
            <a:endParaRPr sz="1000" b="0" i="0" u="none" strike="noStrike" cap="none">
              <a:solidFill>
                <a:srgbClr val="000000"/>
              </a:solidFill>
              <a:latin typeface="Arial"/>
              <a:ea typeface="Arial"/>
              <a:cs typeface="Arial"/>
              <a:sym typeface="Arial"/>
            </a:endParaRPr>
          </a:p>
        </p:txBody>
      </p:sp>
      <p:sp>
        <p:nvSpPr>
          <p:cNvPr id="1000" name="Google Shape;1000;p43"/>
          <p:cNvSpPr/>
          <p:nvPr/>
        </p:nvSpPr>
        <p:spPr>
          <a:xfrm>
            <a:off x="300678" y="4913877"/>
            <a:ext cx="1619620" cy="914142"/>
          </a:xfrm>
          <a:prstGeom prst="rect">
            <a:avLst/>
          </a:prstGeom>
          <a:solidFill>
            <a:srgbClr val="D8D8D8">
              <a:alpha val="3803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Αφαίρεση</a:t>
            </a:r>
            <a:endParaRPr sz="1600" b="0" i="0" u="none" strike="noStrike" cap="none">
              <a:solidFill>
                <a:srgbClr val="000000"/>
              </a:solidFill>
              <a:latin typeface="Arial"/>
              <a:ea typeface="Arial"/>
              <a:cs typeface="Arial"/>
              <a:sym typeface="Arial"/>
            </a:endParaRPr>
          </a:p>
        </p:txBody>
      </p:sp>
      <p:sp>
        <p:nvSpPr>
          <p:cNvPr id="1001" name="Google Shape;1001;p43"/>
          <p:cNvSpPr/>
          <p:nvPr/>
        </p:nvSpPr>
        <p:spPr>
          <a:xfrm>
            <a:off x="300678" y="5953372"/>
            <a:ext cx="1619620" cy="816865"/>
          </a:xfrm>
          <a:prstGeom prst="rect">
            <a:avLst/>
          </a:prstGeom>
          <a:solidFill>
            <a:srgbClr val="D8D8D8">
              <a:alpha val="3803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Αλγόριθμοι</a:t>
            </a:r>
            <a:endParaRPr sz="1600" b="0" i="0" u="none" strike="noStrike" cap="none">
              <a:solidFill>
                <a:srgbClr val="000000"/>
              </a:solidFill>
              <a:latin typeface="Arial"/>
              <a:ea typeface="Arial"/>
              <a:cs typeface="Arial"/>
              <a:sym typeface="Arial"/>
            </a:endParaRPr>
          </a:p>
        </p:txBody>
      </p:sp>
      <p:sp>
        <p:nvSpPr>
          <p:cNvPr id="1002" name="Google Shape;1002;p43"/>
          <p:cNvSpPr/>
          <p:nvPr/>
        </p:nvSpPr>
        <p:spPr>
          <a:xfrm>
            <a:off x="2125091" y="4912255"/>
            <a:ext cx="2952746" cy="925750"/>
          </a:xfrm>
          <a:prstGeom prst="rect">
            <a:avLst/>
          </a:prstGeom>
          <a:solidFill>
            <a:srgbClr val="D8D8D8">
              <a:alpha val="38039"/>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Η αφαίρεση περιλαμβάνει την εστίαση στα σημαντικά στοιχεία του παιχνιδιού (όπως οι τιμές των πλακιδίων) αγνοώντας λιγότερο σχετικές λεπτομέρειες (όπως ο παιχνιδιάρικος σχεδιασμός των πλακιδίων).</a:t>
            </a:r>
            <a:endParaRPr sz="1000" b="0" i="0" u="none" strike="noStrike" cap="none">
              <a:solidFill>
                <a:srgbClr val="FFFFFF"/>
              </a:solidFill>
              <a:latin typeface="Arial"/>
              <a:ea typeface="Arial"/>
              <a:cs typeface="Arial"/>
              <a:sym typeface="Arial"/>
            </a:endParaRPr>
          </a:p>
        </p:txBody>
      </p:sp>
      <p:sp>
        <p:nvSpPr>
          <p:cNvPr id="1003" name="Google Shape;1003;p43"/>
          <p:cNvSpPr/>
          <p:nvPr/>
        </p:nvSpPr>
        <p:spPr>
          <a:xfrm>
            <a:off x="2125091" y="5932553"/>
            <a:ext cx="2952747" cy="818745"/>
          </a:xfrm>
          <a:prstGeom prst="rect">
            <a:avLst/>
          </a:prstGeom>
          <a:solidFill>
            <a:srgbClr val="D8D8D8">
              <a:alpha val="38039"/>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Καθώς οι παίκτες αποφασίζουν πώς να παίξουν τα πλακίδια τους, δημιουργούν ακολουθίες ενεργειών (στρατηγικών) που οδηγούν σε νικηφόρα αποτελέσματα.</a:t>
            </a:r>
            <a:endParaRPr sz="1000" b="0" i="0" u="none" strike="noStrike" cap="none">
              <a:solidFill>
                <a:srgbClr val="FFFFFF"/>
              </a:solidFill>
              <a:latin typeface="Arial"/>
              <a:ea typeface="Arial"/>
              <a:cs typeface="Arial"/>
              <a:sym typeface="Arial"/>
            </a:endParaRPr>
          </a:p>
        </p:txBody>
      </p:sp>
      <p:sp>
        <p:nvSpPr>
          <p:cNvPr id="1004" name="Google Shape;1004;p43"/>
          <p:cNvSpPr/>
          <p:nvPr/>
        </p:nvSpPr>
        <p:spPr>
          <a:xfrm>
            <a:off x="5275262" y="4922758"/>
            <a:ext cx="3615818" cy="904156"/>
          </a:xfrm>
          <a:prstGeom prst="rect">
            <a:avLst/>
          </a:prstGeom>
          <a:solidFill>
            <a:srgbClr val="678877">
              <a:alpha val="38039"/>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Οι παίκτες πρέπει να δώσουν προτεραιότητα σε ποια πλακίδια θα διατηρήσουν ή θα απορρίψουν με βάση τα πιθανά παιχνίδια, επιτρέποντάς τους να απλοποιήσουν πολύπλοκες αποφάσεις σε στρατηγικές δράσης.</a:t>
            </a:r>
            <a:endParaRPr sz="1000" b="0" i="0" u="none" strike="noStrike" cap="none">
              <a:solidFill>
                <a:srgbClr val="000000"/>
              </a:solidFill>
              <a:latin typeface="Arial"/>
              <a:ea typeface="Arial"/>
              <a:cs typeface="Arial"/>
              <a:sym typeface="Arial"/>
            </a:endParaRPr>
          </a:p>
        </p:txBody>
      </p:sp>
      <p:sp>
        <p:nvSpPr>
          <p:cNvPr id="1005" name="Google Shape;1005;p43"/>
          <p:cNvSpPr/>
          <p:nvPr/>
        </p:nvSpPr>
        <p:spPr>
          <a:xfrm>
            <a:off x="5275262" y="5932553"/>
            <a:ext cx="3615818" cy="807137"/>
          </a:xfrm>
          <a:prstGeom prst="rect">
            <a:avLst/>
          </a:prstGeom>
          <a:solidFill>
            <a:srgbClr val="678877">
              <a:alpha val="38039"/>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Οι παίκτες αναπτύσσουν αλγορίθμους αξιολογώντας και εκτελώντας συστηματικά τα παιχνίδια τους με βάση τους τρέχοντες περιορισμούς του παιχνιδιού, προωθώντας τη λογική συλλογιστική.</a:t>
            </a:r>
            <a:endParaRPr sz="1000" b="0" i="0" u="none" strike="noStrike" cap="none">
              <a:solidFill>
                <a:srgbClr val="000000"/>
              </a:solidFill>
              <a:latin typeface="Arial"/>
              <a:ea typeface="Arial"/>
              <a:cs typeface="Arial"/>
              <a:sym typeface="Arial"/>
            </a:endParaRPr>
          </a:p>
        </p:txBody>
      </p:sp>
      <p:pic>
        <p:nvPicPr>
          <p:cNvPr id="1006" name="Google Shape;1006;p43"/>
          <p:cNvPicPr preferRelativeResize="0"/>
          <p:nvPr/>
        </p:nvPicPr>
        <p:blipFill rotWithShape="1">
          <a:blip r:embed="rId3">
            <a:alphaModFix/>
          </a:blip>
          <a:srcRect/>
          <a:stretch/>
        </p:blipFill>
        <p:spPr>
          <a:xfrm>
            <a:off x="9512918" y="0"/>
            <a:ext cx="2679081" cy="6858000"/>
          </a:xfrm>
          <a:prstGeom prst="rect">
            <a:avLst/>
          </a:prstGeom>
          <a:noFill/>
          <a:ln>
            <a:noFill/>
          </a:ln>
        </p:spPr>
      </p:pic>
      <p:sp>
        <p:nvSpPr>
          <p:cNvPr id="1007" name="Google Shape;1007;p4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43</a:t>
            </a:fld>
            <a:endParaRPr>
              <a:solidFill>
                <a:schemeClr val="lt1"/>
              </a:solidFill>
              <a:latin typeface="Arial"/>
              <a:ea typeface="Arial"/>
              <a:cs typeface="Arial"/>
              <a:sym typeface="Arial"/>
            </a:endParaRPr>
          </a:p>
        </p:txBody>
      </p:sp>
      <p:sp>
        <p:nvSpPr>
          <p:cNvPr id="1008" name="Google Shape;1008;p43"/>
          <p:cNvSpPr txBox="1">
            <a:spLocks noGrp="1"/>
          </p:cNvSpPr>
          <p:nvPr>
            <p:ph type="body" idx="1"/>
          </p:nvPr>
        </p:nvSpPr>
        <p:spPr>
          <a:xfrm>
            <a:off x="191224" y="671529"/>
            <a:ext cx="9786985" cy="415475"/>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680"/>
              <a:buNone/>
            </a:pPr>
            <a:r>
              <a:rPr lang="en-US" sz="2800">
                <a:solidFill>
                  <a:schemeClr val="dk1"/>
                </a:solidFill>
                <a:latin typeface="Arial"/>
                <a:ea typeface="Arial"/>
                <a:cs typeface="Arial"/>
                <a:sym typeface="Arial"/>
              </a:rPr>
              <a:t>Μελέτη περίπτωσης 2. Επιτραπέζιο παιχνίδι "Rummikub" ως παράδειγμα για την ενίσχυση της ΥΣ σε ηλικιωμένους</a:t>
            </a:r>
            <a:endParaRPr sz="2800">
              <a:solidFill>
                <a:schemeClr val="dk1"/>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Shape 1012"/>
        <p:cNvGrpSpPr/>
        <p:nvPr/>
      </p:nvGrpSpPr>
      <p:grpSpPr>
        <a:xfrm>
          <a:off x="0" y="0"/>
          <a:ext cx="0" cy="0"/>
          <a:chOff x="0" y="0"/>
          <a:chExt cx="0" cy="0"/>
        </a:xfrm>
      </p:grpSpPr>
      <p:sp>
        <p:nvSpPr>
          <p:cNvPr id="1013" name="Google Shape;1013;p86"/>
          <p:cNvSpPr txBox="1">
            <a:spLocks noGrp="1"/>
          </p:cNvSpPr>
          <p:nvPr>
            <p:ph type="body" idx="2"/>
          </p:nvPr>
        </p:nvSpPr>
        <p:spPr>
          <a:xfrm>
            <a:off x="307243" y="1237312"/>
            <a:ext cx="8904852" cy="3135853"/>
          </a:xfrm>
          <a:prstGeom prst="rect">
            <a:avLst/>
          </a:prstGeom>
          <a:noFill/>
          <a:ln>
            <a:noFill/>
          </a:ln>
        </p:spPr>
        <p:txBody>
          <a:bodyPr spcFirstLastPara="1" wrap="square" lIns="91425" tIns="45700" rIns="91425" bIns="45700" anchor="t" anchorCtr="0">
            <a:noAutofit/>
          </a:bodyPr>
          <a:lstStyle/>
          <a:p>
            <a:pPr marL="157480" lvl="0" indent="0" algn="l" rtl="0">
              <a:lnSpc>
                <a:spcPct val="100000"/>
              </a:lnSpc>
              <a:spcBef>
                <a:spcPts val="1000"/>
              </a:spcBef>
              <a:spcAft>
                <a:spcPts val="0"/>
              </a:spcAft>
              <a:buSzPts val="1120"/>
              <a:buNone/>
            </a:pPr>
            <a:r>
              <a:rPr lang="en-US" sz="1800" b="1">
                <a:latin typeface="Arial"/>
                <a:ea typeface="Arial"/>
                <a:cs typeface="Arial"/>
                <a:sym typeface="Arial"/>
              </a:rPr>
              <a:t>Αποτελέσματα:</a:t>
            </a:r>
            <a:endParaRPr sz="1800">
              <a:latin typeface="Arial"/>
              <a:ea typeface="Arial"/>
              <a:cs typeface="Arial"/>
              <a:sym typeface="Arial"/>
            </a:endParaRPr>
          </a:p>
          <a:p>
            <a:pPr marL="457200" lvl="0" indent="-299720" algn="l" rtl="0">
              <a:lnSpc>
                <a:spcPct val="100000"/>
              </a:lnSpc>
              <a:spcBef>
                <a:spcPts val="1000"/>
              </a:spcBef>
              <a:spcAft>
                <a:spcPts val="0"/>
              </a:spcAft>
              <a:buSzPts val="1120"/>
              <a:buChar char="•"/>
            </a:pPr>
            <a:r>
              <a:rPr lang="en-US" b="1">
                <a:latin typeface="Arial"/>
                <a:ea typeface="Arial"/>
                <a:cs typeface="Arial"/>
                <a:sym typeface="Arial"/>
              </a:rPr>
              <a:t>Γνωστική Δέσμευση</a:t>
            </a:r>
            <a:r>
              <a:rPr lang="en-US">
                <a:latin typeface="Arial"/>
                <a:ea typeface="Arial"/>
                <a:cs typeface="Arial"/>
                <a:sym typeface="Arial"/>
              </a:rPr>
              <a:t>: Το παιχνίδι διεγείρει τις ψυχικές ικανότητες, συμβάλλοντας στη διατήρηση της γνωστικής υγείας και στην πρόληψη της παρακμής των ηλικιωμένων.</a:t>
            </a:r>
            <a:endParaRPr>
              <a:latin typeface="Arial"/>
              <a:ea typeface="Arial"/>
              <a:cs typeface="Arial"/>
              <a:sym typeface="Arial"/>
            </a:endParaRPr>
          </a:p>
          <a:p>
            <a:pPr marL="457200" lvl="0" indent="-299720" algn="l" rtl="0">
              <a:lnSpc>
                <a:spcPct val="100000"/>
              </a:lnSpc>
              <a:spcBef>
                <a:spcPts val="1000"/>
              </a:spcBef>
              <a:spcAft>
                <a:spcPts val="0"/>
              </a:spcAft>
              <a:buSzPts val="1120"/>
              <a:buChar char="•"/>
            </a:pPr>
            <a:r>
              <a:rPr lang="en-US" b="1">
                <a:latin typeface="Arial"/>
                <a:ea typeface="Arial"/>
                <a:cs typeface="Arial"/>
                <a:sym typeface="Arial"/>
              </a:rPr>
              <a:t>Κοινωνική αλληλεπίδραση</a:t>
            </a:r>
            <a:r>
              <a:rPr lang="en-US">
                <a:latin typeface="Arial"/>
                <a:ea typeface="Arial"/>
                <a:cs typeface="Arial"/>
                <a:sym typeface="Arial"/>
              </a:rPr>
              <a:t>: Το παιχνίδι σε ομάδες προάγει την επικοινωνία, τη συνεργασία και την οικοδόμηση σχέσεων, οι οποίες είναι το κλειδί για τη συναισθηματική ευεξία.</a:t>
            </a:r>
            <a:endParaRPr>
              <a:latin typeface="Arial"/>
              <a:ea typeface="Arial"/>
              <a:cs typeface="Arial"/>
              <a:sym typeface="Arial"/>
            </a:endParaRPr>
          </a:p>
          <a:p>
            <a:pPr marL="457200" lvl="0" indent="-299720" algn="l" rtl="0">
              <a:lnSpc>
                <a:spcPct val="100000"/>
              </a:lnSpc>
              <a:spcBef>
                <a:spcPts val="1000"/>
              </a:spcBef>
              <a:spcAft>
                <a:spcPts val="0"/>
              </a:spcAft>
              <a:buSzPts val="1120"/>
              <a:buChar char="•"/>
            </a:pPr>
            <a:r>
              <a:rPr lang="en-US" b="1">
                <a:latin typeface="Arial"/>
                <a:ea typeface="Arial"/>
                <a:cs typeface="Arial"/>
                <a:sym typeface="Arial"/>
              </a:rPr>
              <a:t>Στρατηγική Σκέψη</a:t>
            </a:r>
            <a:r>
              <a:rPr lang="en-US">
                <a:latin typeface="Arial"/>
                <a:ea typeface="Arial"/>
                <a:cs typeface="Arial"/>
                <a:sym typeface="Arial"/>
              </a:rPr>
              <a:t>: Οι ηλικιωμένοι ενισχύουν την κριτική τους σκέψη και τις ικανότητες λήψης αποφάσεων καθώς αναλύουν το παιχνίδι τους και προσαρμόζονται στους αντιπάλους.</a:t>
            </a:r>
            <a:endParaRPr>
              <a:latin typeface="Arial"/>
              <a:ea typeface="Arial"/>
              <a:cs typeface="Arial"/>
              <a:sym typeface="Arial"/>
            </a:endParaRPr>
          </a:p>
          <a:p>
            <a:pPr marL="457200" lvl="0" indent="-299720" algn="l" rtl="0">
              <a:lnSpc>
                <a:spcPct val="100000"/>
              </a:lnSpc>
              <a:spcBef>
                <a:spcPts val="1000"/>
              </a:spcBef>
              <a:spcAft>
                <a:spcPts val="0"/>
              </a:spcAft>
              <a:buSzPts val="1120"/>
              <a:buChar char="•"/>
            </a:pPr>
            <a:r>
              <a:rPr lang="en-US" b="1">
                <a:latin typeface="Arial"/>
                <a:ea typeface="Arial"/>
                <a:cs typeface="Arial"/>
                <a:sym typeface="Arial"/>
              </a:rPr>
              <a:t>Απόλαυση και κίνητρο</a:t>
            </a:r>
            <a:r>
              <a:rPr lang="en-US">
                <a:latin typeface="Arial"/>
                <a:ea typeface="Arial"/>
                <a:cs typeface="Arial"/>
                <a:sym typeface="Arial"/>
              </a:rPr>
              <a:t>: Η ευχάριστη φύση των επιτραπέζιων παιχνιδιών ενθαρρύνει τη συνεχή συμμετοχή και μάθηση, καθιστώντας την υπολογιστική σκέψη προσιτή και διασκεδαστική.</a:t>
            </a:r>
            <a:endParaRPr>
              <a:latin typeface="Arial"/>
              <a:ea typeface="Arial"/>
              <a:cs typeface="Arial"/>
              <a:sym typeface="Arial"/>
            </a:endParaRPr>
          </a:p>
          <a:p>
            <a:pPr marL="157480" lvl="0" indent="0" algn="l" rtl="0">
              <a:lnSpc>
                <a:spcPct val="100000"/>
              </a:lnSpc>
              <a:spcBef>
                <a:spcPts val="1000"/>
              </a:spcBef>
              <a:spcAft>
                <a:spcPts val="0"/>
              </a:spcAft>
              <a:buSzPts val="1120"/>
              <a:buNone/>
            </a:pPr>
            <a:endParaRPr>
              <a:latin typeface="Arial"/>
              <a:ea typeface="Arial"/>
              <a:cs typeface="Arial"/>
              <a:sym typeface="Arial"/>
            </a:endParaRPr>
          </a:p>
        </p:txBody>
      </p:sp>
      <p:sp>
        <p:nvSpPr>
          <p:cNvPr id="1014" name="Google Shape;1014;p86"/>
          <p:cNvSpPr txBox="1">
            <a:spLocks noGrp="1"/>
          </p:cNvSpPr>
          <p:nvPr>
            <p:ph type="body" idx="2"/>
          </p:nvPr>
        </p:nvSpPr>
        <p:spPr>
          <a:xfrm>
            <a:off x="266552" y="4481321"/>
            <a:ext cx="8904853" cy="1828187"/>
          </a:xfrm>
          <a:prstGeom prst="rect">
            <a:avLst/>
          </a:prstGeom>
          <a:noFill/>
          <a:ln>
            <a:noFill/>
          </a:ln>
        </p:spPr>
        <p:txBody>
          <a:bodyPr spcFirstLastPara="1" wrap="square" lIns="91425" tIns="45700" rIns="91425" bIns="45700" anchor="t" anchorCtr="0">
            <a:noAutofit/>
          </a:bodyPr>
          <a:lstStyle/>
          <a:p>
            <a:pPr marL="157480" lvl="0" indent="0" algn="l" rtl="0">
              <a:lnSpc>
                <a:spcPct val="100000"/>
              </a:lnSpc>
              <a:spcBef>
                <a:spcPts val="1000"/>
              </a:spcBef>
              <a:spcAft>
                <a:spcPts val="0"/>
              </a:spcAft>
              <a:buSzPts val="1120"/>
              <a:buNone/>
            </a:pPr>
            <a:r>
              <a:rPr lang="en-US" sz="1800" b="1">
                <a:latin typeface="Arial"/>
                <a:ea typeface="Arial"/>
                <a:cs typeface="Arial"/>
                <a:sym typeface="Arial"/>
              </a:rPr>
              <a:t>Συμπέρασμα:</a:t>
            </a:r>
            <a:r>
              <a:rPr lang="en-US" sz="1800">
                <a:latin typeface="Arial"/>
                <a:ea typeface="Arial"/>
                <a:cs typeface="Arial"/>
                <a:sym typeface="Arial"/>
              </a:rPr>
              <a:t> </a:t>
            </a:r>
            <a:endParaRPr sz="1800">
              <a:latin typeface="Arial"/>
              <a:ea typeface="Arial"/>
              <a:cs typeface="Arial"/>
              <a:sym typeface="Arial"/>
            </a:endParaRPr>
          </a:p>
          <a:p>
            <a:pPr marL="157480" lvl="0" indent="0" algn="l" rtl="0">
              <a:lnSpc>
                <a:spcPct val="100000"/>
              </a:lnSpc>
              <a:spcBef>
                <a:spcPts val="1000"/>
              </a:spcBef>
              <a:spcAft>
                <a:spcPts val="0"/>
              </a:spcAft>
              <a:buSzPts val="1120"/>
              <a:buNone/>
            </a:pPr>
            <a:r>
              <a:rPr lang="en-US">
                <a:latin typeface="Arial"/>
                <a:ea typeface="Arial"/>
                <a:cs typeface="Arial"/>
                <a:sym typeface="Arial"/>
              </a:rPr>
              <a:t>Αυτή η μελέτη περίπτωσης δείχνει πώς τα επιτραπέζια παιχνίδια όπως το Rummikub μπορούν να προωθήσουν αποτελεσματικά τις δεξιότητες υπολογιστικής σκέψης μεταξύ των ηλικιωμένων. Με τη συμμετοχή τους σε στρατηγικό παιχνίδι, οι ηλικιωμένοι μπορούν να ενισχύσουν τις γνωστικές τους ικανότητες ενώ απολαμβάνουν μια κοινωνική εμπειρία. Αυτή η προσέγγιση όχι μόνο συμβάλλει στην πνευματική ευκινησία τους, αλλά ενισχύει επίσης τη σημασία της δια βίου μάθησης και της αλληλεπίδρασης εντός της κοινότητας.</a:t>
            </a:r>
            <a:endParaRPr sz="1800">
              <a:latin typeface="Arial"/>
              <a:ea typeface="Arial"/>
              <a:cs typeface="Arial"/>
              <a:sym typeface="Arial"/>
            </a:endParaRPr>
          </a:p>
          <a:p>
            <a:pPr marL="457200" lvl="0" indent="-228600" algn="l" rtl="0">
              <a:lnSpc>
                <a:spcPct val="100000"/>
              </a:lnSpc>
              <a:spcBef>
                <a:spcPts val="1000"/>
              </a:spcBef>
              <a:spcAft>
                <a:spcPts val="0"/>
              </a:spcAft>
              <a:buClr>
                <a:schemeClr val="dk2"/>
              </a:buClr>
              <a:buSzPts val="1120"/>
              <a:buNone/>
            </a:pPr>
            <a:endParaRPr sz="1800">
              <a:latin typeface="Arial"/>
              <a:ea typeface="Arial"/>
              <a:cs typeface="Arial"/>
              <a:sym typeface="Arial"/>
            </a:endParaRPr>
          </a:p>
        </p:txBody>
      </p:sp>
      <p:sp>
        <p:nvSpPr>
          <p:cNvPr id="1015" name="Google Shape;1015;p8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44</a:t>
            </a:fld>
            <a:endParaRPr>
              <a:solidFill>
                <a:schemeClr val="lt1"/>
              </a:solidFill>
              <a:latin typeface="Arial"/>
              <a:ea typeface="Arial"/>
              <a:cs typeface="Arial"/>
              <a:sym typeface="Arial"/>
            </a:endParaRPr>
          </a:p>
        </p:txBody>
      </p:sp>
      <p:sp>
        <p:nvSpPr>
          <p:cNvPr id="1016" name="Google Shape;1016;p86"/>
          <p:cNvSpPr txBox="1">
            <a:spLocks noGrp="1"/>
          </p:cNvSpPr>
          <p:nvPr>
            <p:ph type="body" idx="1"/>
          </p:nvPr>
        </p:nvSpPr>
        <p:spPr>
          <a:xfrm>
            <a:off x="191224" y="671529"/>
            <a:ext cx="9786985" cy="415475"/>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680"/>
              <a:buNone/>
            </a:pPr>
            <a:r>
              <a:rPr lang="en-US" sz="2800">
                <a:solidFill>
                  <a:schemeClr val="dk1"/>
                </a:solidFill>
                <a:latin typeface="Arial"/>
                <a:ea typeface="Arial"/>
                <a:cs typeface="Arial"/>
                <a:sym typeface="Arial"/>
              </a:rPr>
              <a:t>Μελέτη περίπτωσης 2. Επιτραπέζιο παιχνίδι "Rummikub" ως παράδειγμα για την ενίσχυση της ΥΣ σε ηλικιωμένους</a:t>
            </a:r>
            <a:endParaRPr sz="2800">
              <a:solidFill>
                <a:schemeClr val="dk1"/>
              </a:solidFill>
              <a:latin typeface="Arial"/>
              <a:ea typeface="Arial"/>
              <a:cs typeface="Arial"/>
              <a:sym typeface="Arial"/>
            </a:endParaRPr>
          </a:p>
        </p:txBody>
      </p:sp>
      <p:pic>
        <p:nvPicPr>
          <p:cNvPr id="1017" name="Google Shape;1017;p86"/>
          <p:cNvPicPr preferRelativeResize="0"/>
          <p:nvPr/>
        </p:nvPicPr>
        <p:blipFill rotWithShape="1">
          <a:blip r:embed="rId3">
            <a:alphaModFix/>
          </a:blip>
          <a:srcRect/>
          <a:stretch/>
        </p:blipFill>
        <p:spPr>
          <a:xfrm>
            <a:off x="9512918" y="0"/>
            <a:ext cx="2679081" cy="68580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21"/>
        <p:cNvGrpSpPr/>
        <p:nvPr/>
      </p:nvGrpSpPr>
      <p:grpSpPr>
        <a:xfrm>
          <a:off x="0" y="0"/>
          <a:ext cx="0" cy="0"/>
          <a:chOff x="0" y="0"/>
          <a:chExt cx="0" cy="0"/>
        </a:xfrm>
      </p:grpSpPr>
      <p:pic>
        <p:nvPicPr>
          <p:cNvPr id="1022" name="Google Shape;1022;p44" descr="Molecular model and digital tablet on counter in lab"/>
          <p:cNvPicPr preferRelativeResize="0">
            <a:picLocks noGrp="1"/>
          </p:cNvPicPr>
          <p:nvPr>
            <p:ph type="pic" idx="2"/>
          </p:nvPr>
        </p:nvPicPr>
        <p:blipFill rotWithShape="1">
          <a:blip r:embed="rId3">
            <a:alphaModFix/>
          </a:blip>
          <a:srcRect t="7802" b="7802"/>
          <a:stretch/>
        </p:blipFill>
        <p:spPr>
          <a:xfrm>
            <a:off x="0" y="0"/>
            <a:ext cx="12192000" cy="6858000"/>
          </a:xfrm>
          <a:prstGeom prst="rect">
            <a:avLst/>
          </a:prstGeom>
          <a:noFill/>
          <a:ln>
            <a:noFill/>
          </a:ln>
        </p:spPr>
      </p:pic>
      <p:sp>
        <p:nvSpPr>
          <p:cNvPr id="1023" name="Google Shape;1023;p44"/>
          <p:cNvSpPr/>
          <p:nvPr/>
        </p:nvSpPr>
        <p:spPr>
          <a:xfrm>
            <a:off x="6458741" y="4083079"/>
            <a:ext cx="5093533" cy="1775012"/>
          </a:xfrm>
          <a:prstGeom prst="rect">
            <a:avLst/>
          </a:prstGeom>
          <a:solidFill>
            <a:srgbClr val="F4F4F6"/>
          </a:solid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24" name="Google Shape;1024;p44"/>
          <p:cNvSpPr txBox="1">
            <a:spLocks noGrp="1"/>
          </p:cNvSpPr>
          <p:nvPr>
            <p:ph type="title"/>
          </p:nvPr>
        </p:nvSpPr>
        <p:spPr>
          <a:xfrm>
            <a:off x="7614442" y="2339502"/>
            <a:ext cx="2804191" cy="1775012"/>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SzPts val="3200"/>
              <a:buNone/>
            </a:pPr>
            <a:r>
              <a:rPr lang="en-US" b="1">
                <a:solidFill>
                  <a:schemeClr val="dk1"/>
                </a:solidFill>
                <a:latin typeface="Arial"/>
                <a:ea typeface="Arial"/>
                <a:cs typeface="Arial"/>
                <a:sym typeface="Arial"/>
              </a:rPr>
              <a:t>ΠΡΑΚΤΙΚΕΣ ΑΣΚΗΣΕΙΣ</a:t>
            </a:r>
            <a:endParaRPr>
              <a:solidFill>
                <a:schemeClr val="dk1"/>
              </a:solidFill>
              <a:latin typeface="Arial"/>
              <a:ea typeface="Arial"/>
              <a:cs typeface="Arial"/>
              <a:sym typeface="Arial"/>
            </a:endParaRPr>
          </a:p>
        </p:txBody>
      </p:sp>
      <p:sp>
        <p:nvSpPr>
          <p:cNvPr id="1025" name="Google Shape;1025;p44"/>
          <p:cNvSpPr txBox="1">
            <a:spLocks noGrp="1"/>
          </p:cNvSpPr>
          <p:nvPr>
            <p:ph type="body" idx="1"/>
          </p:nvPr>
        </p:nvSpPr>
        <p:spPr>
          <a:xfrm>
            <a:off x="6458740" y="4114514"/>
            <a:ext cx="5093533" cy="1743577"/>
          </a:xfrm>
          <a:prstGeom prst="rect">
            <a:avLst/>
          </a:prstGeom>
          <a:noFill/>
          <a:ln>
            <a:noFill/>
          </a:ln>
        </p:spPr>
        <p:txBody>
          <a:bodyPr spcFirstLastPara="1" wrap="square" lIns="91425" tIns="45700" rIns="91425" bIns="45700" anchor="t" anchorCtr="0">
            <a:noAutofit/>
          </a:bodyPr>
          <a:lstStyle/>
          <a:p>
            <a:pPr marL="457200" lvl="0" indent="-228600" algn="ctr" rtl="0">
              <a:lnSpc>
                <a:spcPct val="100000"/>
              </a:lnSpc>
              <a:spcBef>
                <a:spcPts val="1000"/>
              </a:spcBef>
              <a:spcAft>
                <a:spcPts val="0"/>
              </a:spcAft>
              <a:buSzPts val="1400"/>
              <a:buNone/>
            </a:pPr>
            <a:r>
              <a:rPr lang="en-US" sz="1800">
                <a:solidFill>
                  <a:schemeClr val="dk1"/>
                </a:solidFill>
                <a:latin typeface="Arial"/>
                <a:ea typeface="Arial"/>
                <a:cs typeface="Arial"/>
                <a:sym typeface="Arial"/>
              </a:rPr>
              <a:t>Παραδείγματα πρακτικών ιδεών εργαστηρίων που επιδεικνύουν αρχές υπολογιστικής σκέψης, προσαρμοσμένες για ενήλικες εκπαιδευόμενους και δίνουν έμφαση στην ενεργό συμμετοχή</a:t>
            </a:r>
            <a:endParaRPr sz="1800">
              <a:solidFill>
                <a:schemeClr val="dk1"/>
              </a:solidFill>
              <a:latin typeface="Arial"/>
              <a:ea typeface="Arial"/>
              <a:cs typeface="Arial"/>
              <a:sym typeface="Arial"/>
            </a:endParaRPr>
          </a:p>
        </p:txBody>
      </p:sp>
      <p:sp>
        <p:nvSpPr>
          <p:cNvPr id="1026" name="Google Shape;1026;p44"/>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fld id="{00000000-1234-1234-1234-123412341234}" type="slidenum">
              <a:rPr lang="en-US" sz="900" b="0" i="0" u="none" strike="noStrike" cap="none">
                <a:solidFill>
                  <a:srgbClr val="000000"/>
                </a:solidFill>
                <a:latin typeface="Arial"/>
                <a:ea typeface="Arial"/>
                <a:cs typeface="Arial"/>
                <a:sym typeface="Arial"/>
              </a:rPr>
              <a:t>45</a:t>
            </a:fld>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32"/>
        <p:cNvGrpSpPr/>
        <p:nvPr/>
      </p:nvGrpSpPr>
      <p:grpSpPr>
        <a:xfrm>
          <a:off x="0" y="0"/>
          <a:ext cx="0" cy="0"/>
          <a:chOff x="0" y="0"/>
          <a:chExt cx="0" cy="0"/>
        </a:xfrm>
      </p:grpSpPr>
      <p:sp>
        <p:nvSpPr>
          <p:cNvPr id="1033" name="Google Shape;1033;p45"/>
          <p:cNvSpPr/>
          <p:nvPr/>
        </p:nvSpPr>
        <p:spPr>
          <a:xfrm>
            <a:off x="659394" y="668593"/>
            <a:ext cx="6818056" cy="5879691"/>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34" name="Google Shape;1034;p45"/>
          <p:cNvSpPr txBox="1">
            <a:spLocks noGrp="1"/>
          </p:cNvSpPr>
          <p:nvPr>
            <p:ph type="title"/>
          </p:nvPr>
        </p:nvSpPr>
        <p:spPr>
          <a:xfrm>
            <a:off x="870564" y="1245446"/>
            <a:ext cx="6818056" cy="78794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800" b="1">
                <a:solidFill>
                  <a:schemeClr val="dk1"/>
                </a:solidFill>
                <a:latin typeface="Arial"/>
                <a:ea typeface="Arial"/>
                <a:cs typeface="Arial"/>
                <a:sym typeface="Arial"/>
              </a:rPr>
              <a:t>Πρακτικές ιδέες εργαστηρίου που επιδεικνύουν αρχές υπολογιστικής σκέψης</a:t>
            </a:r>
            <a:endParaRPr sz="2800" b="1">
              <a:solidFill>
                <a:schemeClr val="dk1"/>
              </a:solidFill>
              <a:latin typeface="Arial"/>
              <a:ea typeface="Arial"/>
              <a:cs typeface="Arial"/>
              <a:sym typeface="Arial"/>
            </a:endParaRPr>
          </a:p>
        </p:txBody>
      </p:sp>
      <p:sp>
        <p:nvSpPr>
          <p:cNvPr id="1035" name="Google Shape;1035;p45"/>
          <p:cNvSpPr txBox="1">
            <a:spLocks noGrp="1"/>
          </p:cNvSpPr>
          <p:nvPr>
            <p:ph type="body" idx="1"/>
          </p:nvPr>
        </p:nvSpPr>
        <p:spPr>
          <a:xfrm>
            <a:off x="965168" y="2204529"/>
            <a:ext cx="6206507" cy="3642704"/>
          </a:xfrm>
          <a:prstGeom prst="rect">
            <a:avLst/>
          </a:prstGeom>
          <a:noFill/>
          <a:ln>
            <a:noFill/>
          </a:ln>
        </p:spPr>
        <p:txBody>
          <a:bodyPr spcFirstLastPara="1" wrap="square" lIns="91425" tIns="45700" rIns="91425" bIns="45700" anchor="t" anchorCtr="0">
            <a:noAutofit/>
          </a:bodyPr>
          <a:lstStyle/>
          <a:p>
            <a:pPr marL="87313" lvl="0" indent="-9525" algn="just" rtl="0">
              <a:lnSpc>
                <a:spcPct val="100000"/>
              </a:lnSpc>
              <a:spcBef>
                <a:spcPts val="1000"/>
              </a:spcBef>
              <a:spcAft>
                <a:spcPts val="0"/>
              </a:spcAft>
              <a:buSzPts val="1260"/>
              <a:buNone/>
            </a:pPr>
            <a:r>
              <a:rPr lang="en-US" sz="1400">
                <a:latin typeface="Arial"/>
                <a:ea typeface="Arial"/>
                <a:cs typeface="Arial"/>
                <a:sym typeface="Arial"/>
              </a:rPr>
              <a:t>Σε αυτή την ενότητα υπάρχουν τρία παραδείγματα πρακτικών ιδεών εργαστηρίων που αποδεικνύουν τις αρχές της υπολογιστικής σκέψης, προσαρμοσμένες για ενήλικες εκπαιδευόμενους και δίνουν έμφαση στην ενεργό συμμετοχή.</a:t>
            </a:r>
            <a:br>
              <a:rPr lang="en-US" sz="1400">
                <a:latin typeface="Arial"/>
                <a:ea typeface="Arial"/>
                <a:cs typeface="Arial"/>
                <a:sym typeface="Arial"/>
              </a:rPr>
            </a:br>
            <a:r>
              <a:rPr lang="en-US" sz="1400">
                <a:latin typeface="Arial"/>
                <a:ea typeface="Arial"/>
                <a:cs typeface="Arial"/>
                <a:sym typeface="Arial"/>
              </a:rPr>
              <a:t>Αυτά τα εργαστήρια δίνουν έμφαση στην ενεργό συμμετοχή, τα οπτικά βοηθήματα και τις εφαρμογές του πραγματικού κόσμου για να κάνουν τις έννοιες της υπολογιστικής σκέψης πιο ελκυστικές και προσβάσιμες για ενήλικες εκπαιδευόμενους. </a:t>
            </a:r>
            <a:br>
              <a:rPr lang="en-US" sz="1400">
                <a:latin typeface="Arial"/>
                <a:ea typeface="Arial"/>
                <a:cs typeface="Arial"/>
                <a:sym typeface="Arial"/>
              </a:rPr>
            </a:br>
            <a:r>
              <a:rPr lang="en-US" sz="1400">
                <a:latin typeface="Arial"/>
                <a:ea typeface="Arial"/>
                <a:cs typeface="Arial"/>
                <a:sym typeface="Arial"/>
              </a:rPr>
              <a:t>Θυμηθείτε να προσαρμόσετε την πολυπλοκότητα και τα υλικά στις ανάγκες και τις προηγούμενες γνώσεις του συγκεκριμένου κοινού σας. Οι συζητήσεις μετά το εργαστήριο είναι ζωτικής σημασίας για την ενίσχυση της μάθησης και την προώθηση της κριτικής σκέψης.</a:t>
            </a:r>
            <a:endParaRPr sz="1400">
              <a:latin typeface="Arial"/>
              <a:ea typeface="Arial"/>
              <a:cs typeface="Arial"/>
              <a:sym typeface="Arial"/>
            </a:endParaRPr>
          </a:p>
        </p:txBody>
      </p:sp>
      <p:pic>
        <p:nvPicPr>
          <p:cNvPr id="1036" name="Google Shape;1036;p45" descr="A person holding his hand to his face&#10;&#10;Description automatically generated"/>
          <p:cNvPicPr preferRelativeResize="0">
            <a:picLocks noGrp="1"/>
          </p:cNvPicPr>
          <p:nvPr>
            <p:ph type="pic" idx="2"/>
          </p:nvPr>
        </p:nvPicPr>
        <p:blipFill rotWithShape="1">
          <a:blip r:embed="rId3">
            <a:alphaModFix/>
          </a:blip>
          <a:srcRect t="5000" b="5000"/>
          <a:stretch/>
        </p:blipFill>
        <p:spPr>
          <a:xfrm>
            <a:off x="8215147" y="1639416"/>
            <a:ext cx="3976853" cy="3579168"/>
          </a:xfrm>
          <a:prstGeom prst="rect">
            <a:avLst/>
          </a:prstGeom>
          <a:noFill/>
          <a:ln>
            <a:noFill/>
          </a:ln>
        </p:spPr>
      </p:pic>
      <p:sp>
        <p:nvSpPr>
          <p:cNvPr id="1037" name="Google Shape;1037;p4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46</a:t>
            </a:fld>
            <a:endParaRPr>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43"/>
        <p:cNvGrpSpPr/>
        <p:nvPr/>
      </p:nvGrpSpPr>
      <p:grpSpPr>
        <a:xfrm>
          <a:off x="0" y="0"/>
          <a:ext cx="0" cy="0"/>
          <a:chOff x="0" y="0"/>
          <a:chExt cx="0" cy="0"/>
        </a:xfrm>
      </p:grpSpPr>
      <p:sp>
        <p:nvSpPr>
          <p:cNvPr id="1044" name="Google Shape;1044;p87"/>
          <p:cNvSpPr/>
          <p:nvPr/>
        </p:nvSpPr>
        <p:spPr>
          <a:xfrm>
            <a:off x="659394" y="668593"/>
            <a:ext cx="6818056" cy="5879691"/>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45" name="Google Shape;1045;p87"/>
          <p:cNvSpPr txBox="1">
            <a:spLocks noGrp="1"/>
          </p:cNvSpPr>
          <p:nvPr>
            <p:ph type="title"/>
          </p:nvPr>
        </p:nvSpPr>
        <p:spPr>
          <a:xfrm>
            <a:off x="1293519" y="838429"/>
            <a:ext cx="5605272" cy="494260"/>
          </a:xfrm>
          <a:prstGeom prst="rect">
            <a:avLst/>
          </a:prstGeom>
          <a:noFill/>
          <a:ln>
            <a:noFill/>
          </a:ln>
        </p:spPr>
        <p:txBody>
          <a:bodyPr spcFirstLastPara="1" wrap="square" lIns="91425" tIns="45700" rIns="91425" bIns="45700" anchor="b" anchorCtr="0">
            <a:noAutofit/>
          </a:bodyPr>
          <a:lstStyle/>
          <a:p>
            <a:pPr marL="228600" lvl="0" indent="-228600" algn="l" rtl="0">
              <a:lnSpc>
                <a:spcPct val="100000"/>
              </a:lnSpc>
              <a:spcBef>
                <a:spcPts val="0"/>
              </a:spcBef>
              <a:spcAft>
                <a:spcPts val="0"/>
              </a:spcAft>
              <a:buSzPts val="2400"/>
              <a:buNone/>
            </a:pPr>
            <a:r>
              <a:rPr lang="en-US" sz="2800">
                <a:latin typeface="Arial"/>
                <a:ea typeface="Arial"/>
                <a:cs typeface="Arial"/>
                <a:sym typeface="Arial"/>
              </a:rPr>
              <a:t>Εργαστήριο 1</a:t>
            </a:r>
            <a:endParaRPr sz="2800">
              <a:latin typeface="Arial"/>
              <a:ea typeface="Arial"/>
              <a:cs typeface="Arial"/>
              <a:sym typeface="Arial"/>
            </a:endParaRPr>
          </a:p>
        </p:txBody>
      </p:sp>
      <p:sp>
        <p:nvSpPr>
          <p:cNvPr id="1046" name="Google Shape;1046;p87"/>
          <p:cNvSpPr txBox="1">
            <a:spLocks noGrp="1"/>
          </p:cNvSpPr>
          <p:nvPr>
            <p:ph type="body" idx="1"/>
          </p:nvPr>
        </p:nvSpPr>
        <p:spPr>
          <a:xfrm>
            <a:off x="992901" y="1332689"/>
            <a:ext cx="6206507" cy="4786009"/>
          </a:xfrm>
          <a:prstGeom prst="rect">
            <a:avLst/>
          </a:prstGeom>
          <a:noFill/>
          <a:ln>
            <a:noFill/>
          </a:ln>
        </p:spPr>
        <p:txBody>
          <a:bodyPr spcFirstLastPara="1" wrap="square" lIns="91425" tIns="45700" rIns="91425" bIns="45700" anchor="t" anchorCtr="0">
            <a:noAutofit/>
          </a:bodyPr>
          <a:lstStyle/>
          <a:p>
            <a:pPr marL="9525" lvl="0" indent="-9525" algn="l" rtl="0">
              <a:lnSpc>
                <a:spcPct val="100000"/>
              </a:lnSpc>
              <a:spcBef>
                <a:spcPts val="1000"/>
              </a:spcBef>
              <a:spcAft>
                <a:spcPts val="0"/>
              </a:spcAft>
              <a:buSzPts val="1260"/>
              <a:buNone/>
            </a:pPr>
            <a:r>
              <a:rPr lang="en-US" sz="1600" b="1">
                <a:latin typeface="Arial"/>
                <a:ea typeface="Arial"/>
                <a:cs typeface="Arial"/>
                <a:sym typeface="Arial"/>
              </a:rPr>
              <a:t>Επανασχεδιασμός συνταγών (Αποσύνθεση, Σχεδιασμός αλγορίθμων, Αξιολόγηση)</a:t>
            </a:r>
            <a:endParaRPr sz="900">
              <a:latin typeface="Arial"/>
              <a:ea typeface="Arial"/>
              <a:cs typeface="Arial"/>
              <a:sym typeface="Arial"/>
            </a:endParaRPr>
          </a:p>
          <a:p>
            <a:pPr marL="0" lvl="0" indent="0" algn="l" rtl="0">
              <a:lnSpc>
                <a:spcPct val="100000"/>
              </a:lnSpc>
              <a:spcBef>
                <a:spcPts val="600"/>
              </a:spcBef>
              <a:spcAft>
                <a:spcPts val="0"/>
              </a:spcAft>
              <a:buSzPts val="1260"/>
              <a:buNone/>
            </a:pPr>
            <a:r>
              <a:rPr lang="en-US" sz="1400" b="1">
                <a:latin typeface="Arial"/>
                <a:ea typeface="Arial"/>
                <a:cs typeface="Arial"/>
                <a:sym typeface="Arial"/>
              </a:rPr>
              <a:t>Στόχος:</a:t>
            </a:r>
            <a:r>
              <a:rPr lang="en-US" sz="1400">
                <a:latin typeface="Arial"/>
                <a:ea typeface="Arial"/>
                <a:cs typeface="Arial"/>
                <a:sym typeface="Arial"/>
              </a:rPr>
              <a:t> Να κατανοήσετε το σχεδιασμό αλγορίθμων και την αποσύνθεση μέσω τροποποίησης συνταγών.</a:t>
            </a:r>
            <a:endParaRPr>
              <a:latin typeface="Arial"/>
              <a:ea typeface="Arial"/>
              <a:cs typeface="Arial"/>
              <a:sym typeface="Arial"/>
            </a:endParaRPr>
          </a:p>
          <a:p>
            <a:pPr marL="0" lvl="0" indent="0" algn="l" rtl="0">
              <a:lnSpc>
                <a:spcPct val="100000"/>
              </a:lnSpc>
              <a:spcBef>
                <a:spcPts val="600"/>
              </a:spcBef>
              <a:spcAft>
                <a:spcPts val="0"/>
              </a:spcAft>
              <a:buSzPts val="1260"/>
              <a:buNone/>
            </a:pPr>
            <a:r>
              <a:rPr lang="en-US" sz="1400" b="1">
                <a:latin typeface="Arial"/>
                <a:ea typeface="Arial"/>
                <a:cs typeface="Arial"/>
                <a:sym typeface="Arial"/>
              </a:rPr>
              <a:t>Υλικά:</a:t>
            </a:r>
            <a:r>
              <a:rPr lang="en-US" sz="1400">
                <a:latin typeface="Arial"/>
                <a:ea typeface="Arial"/>
                <a:cs typeface="Arial"/>
                <a:sym typeface="Arial"/>
              </a:rPr>
              <a:t> Διάφορες συνταγές (απλές έως σύνθετες), λευκοί πίνακες ή μεγάλο χαρτί, μαρκαδόροι.</a:t>
            </a:r>
            <a:endParaRPr/>
          </a:p>
          <a:p>
            <a:pPr marL="0" lvl="0" indent="0" algn="l" rtl="0">
              <a:lnSpc>
                <a:spcPct val="100000"/>
              </a:lnSpc>
              <a:spcBef>
                <a:spcPts val="600"/>
              </a:spcBef>
              <a:spcAft>
                <a:spcPts val="0"/>
              </a:spcAft>
              <a:buSzPts val="1260"/>
              <a:buNone/>
            </a:pPr>
            <a:endParaRPr sz="800">
              <a:latin typeface="Arial"/>
              <a:ea typeface="Arial"/>
              <a:cs typeface="Arial"/>
              <a:sym typeface="Arial"/>
            </a:endParaRPr>
          </a:p>
          <a:p>
            <a:pPr marL="0" lvl="0" indent="0" algn="l" rtl="0">
              <a:lnSpc>
                <a:spcPct val="100000"/>
              </a:lnSpc>
              <a:spcBef>
                <a:spcPts val="0"/>
              </a:spcBef>
              <a:spcAft>
                <a:spcPts val="0"/>
              </a:spcAft>
              <a:buSzPts val="1260"/>
              <a:buNone/>
            </a:pPr>
            <a:r>
              <a:rPr lang="en-US" sz="1400" b="1">
                <a:latin typeface="Arial"/>
                <a:ea typeface="Arial"/>
                <a:cs typeface="Arial"/>
                <a:sym typeface="Arial"/>
              </a:rPr>
              <a:t>Δραστηριότητα:</a:t>
            </a:r>
            <a:endParaRPr sz="1400">
              <a:latin typeface="Arial"/>
              <a:ea typeface="Arial"/>
              <a:cs typeface="Arial"/>
              <a:sym typeface="Arial"/>
            </a:endParaRPr>
          </a:p>
          <a:p>
            <a:pPr marL="0" lvl="0" indent="-80010" algn="l" rtl="0">
              <a:lnSpc>
                <a:spcPct val="100000"/>
              </a:lnSpc>
              <a:spcBef>
                <a:spcPts val="1000"/>
              </a:spcBef>
              <a:spcAft>
                <a:spcPts val="0"/>
              </a:spcAft>
              <a:buSzPts val="1260"/>
              <a:buFont typeface="Arial"/>
              <a:buAutoNum type="arabicPeriod"/>
            </a:pPr>
            <a:r>
              <a:rPr lang="en-US" sz="1400" b="1">
                <a:latin typeface="Arial"/>
                <a:ea typeface="Arial"/>
                <a:cs typeface="Arial"/>
                <a:sym typeface="Arial"/>
              </a:rPr>
              <a:t>Εισαγωγή:</a:t>
            </a:r>
            <a:r>
              <a:rPr lang="en-US" sz="1400">
                <a:latin typeface="Arial"/>
                <a:ea typeface="Arial"/>
                <a:cs typeface="Arial"/>
                <a:sym typeface="Arial"/>
              </a:rPr>
              <a:t>  Συζητήστε εν συντομία τους αλγόριθμους και την αποσύνθεση.</a:t>
            </a:r>
            <a:endParaRPr>
              <a:latin typeface="Arial"/>
              <a:ea typeface="Arial"/>
              <a:cs typeface="Arial"/>
              <a:sym typeface="Arial"/>
            </a:endParaRPr>
          </a:p>
          <a:p>
            <a:pPr marL="0" lvl="0" indent="-80010" algn="l" rtl="0">
              <a:lnSpc>
                <a:spcPct val="100000"/>
              </a:lnSpc>
              <a:spcBef>
                <a:spcPts val="0"/>
              </a:spcBef>
              <a:spcAft>
                <a:spcPts val="0"/>
              </a:spcAft>
              <a:buSzPts val="1260"/>
              <a:buFont typeface="Arial"/>
              <a:buAutoNum type="arabicPeriod"/>
            </a:pPr>
            <a:r>
              <a:rPr lang="en-US" sz="1400" b="1">
                <a:latin typeface="Arial"/>
                <a:ea typeface="Arial"/>
                <a:cs typeface="Arial"/>
                <a:sym typeface="Arial"/>
              </a:rPr>
              <a:t>Επιλογή συνταγής:</a:t>
            </a:r>
            <a:r>
              <a:rPr lang="en-US" sz="1400">
                <a:latin typeface="Arial"/>
                <a:ea typeface="Arial"/>
                <a:cs typeface="Arial"/>
                <a:sym typeface="Arial"/>
              </a:rPr>
              <a:t> Οι συμμετέχοντες επιλέγουν μια συνταγή.</a:t>
            </a:r>
            <a:endParaRPr>
              <a:latin typeface="Arial"/>
              <a:ea typeface="Arial"/>
              <a:cs typeface="Arial"/>
              <a:sym typeface="Arial"/>
            </a:endParaRPr>
          </a:p>
          <a:p>
            <a:pPr marL="0" lvl="0" indent="-80010" algn="l" rtl="0">
              <a:lnSpc>
                <a:spcPct val="100000"/>
              </a:lnSpc>
              <a:spcBef>
                <a:spcPts val="0"/>
              </a:spcBef>
              <a:spcAft>
                <a:spcPts val="0"/>
              </a:spcAft>
              <a:buSzPts val="1260"/>
              <a:buFont typeface="Arial"/>
              <a:buAutoNum type="arabicPeriod"/>
            </a:pPr>
            <a:r>
              <a:rPr lang="en-US" sz="1400" b="1">
                <a:latin typeface="Arial"/>
                <a:ea typeface="Arial"/>
                <a:cs typeface="Arial"/>
                <a:sym typeface="Arial"/>
              </a:rPr>
              <a:t>Αποσύνθεση:</a:t>
            </a:r>
            <a:r>
              <a:rPr lang="en-US" sz="1400">
                <a:latin typeface="Arial"/>
                <a:ea typeface="Arial"/>
                <a:cs typeface="Arial"/>
                <a:sym typeface="Arial"/>
              </a:rPr>
              <a:t> Αναλύστε τη συνταγή σε μεμονωμένα βήματα (αποσύνθεση).</a:t>
            </a:r>
            <a:endParaRPr>
              <a:latin typeface="Arial"/>
              <a:ea typeface="Arial"/>
              <a:cs typeface="Arial"/>
              <a:sym typeface="Arial"/>
            </a:endParaRPr>
          </a:p>
          <a:p>
            <a:pPr marL="0" lvl="0" indent="-80010" algn="l" rtl="0">
              <a:lnSpc>
                <a:spcPct val="100000"/>
              </a:lnSpc>
              <a:spcBef>
                <a:spcPts val="0"/>
              </a:spcBef>
              <a:spcAft>
                <a:spcPts val="0"/>
              </a:spcAft>
              <a:buSzPts val="1260"/>
              <a:buFont typeface="Arial"/>
              <a:buAutoNum type="arabicPeriod"/>
            </a:pPr>
            <a:r>
              <a:rPr lang="en-US" sz="1400" b="1">
                <a:latin typeface="Arial"/>
                <a:ea typeface="Arial"/>
                <a:cs typeface="Arial"/>
                <a:sym typeface="Arial"/>
              </a:rPr>
              <a:t>Σχεδιασμός αλγορίθμου:</a:t>
            </a:r>
            <a:r>
              <a:rPr lang="en-US" sz="1400">
                <a:latin typeface="Arial"/>
                <a:ea typeface="Arial"/>
                <a:cs typeface="Arial"/>
                <a:sym typeface="Arial"/>
              </a:rPr>
              <a:t> Γράψτε τα βήματα ως σαφή αλγόριθμο, συμπεριλαμβανομένων των συνθηκών (π.χ. "Εάν ο φούρνος έχει προθερμανθεί, προχωρήστε στο βήμα 4"). Χρήση διαγραμμάτων ροής για οπτική αναπαράσταση.</a:t>
            </a:r>
            <a:endParaRPr>
              <a:latin typeface="Arial"/>
              <a:ea typeface="Arial"/>
              <a:cs typeface="Arial"/>
              <a:sym typeface="Arial"/>
            </a:endParaRPr>
          </a:p>
          <a:p>
            <a:pPr marL="0" lvl="0" indent="-80010" algn="l" rtl="0">
              <a:lnSpc>
                <a:spcPct val="100000"/>
              </a:lnSpc>
              <a:spcBef>
                <a:spcPts val="0"/>
              </a:spcBef>
              <a:spcAft>
                <a:spcPts val="0"/>
              </a:spcAft>
              <a:buSzPts val="1260"/>
              <a:buFont typeface="Arial"/>
              <a:buAutoNum type="arabicPeriod"/>
            </a:pPr>
            <a:r>
              <a:rPr lang="en-US" sz="1400" b="1">
                <a:latin typeface="Arial"/>
                <a:ea typeface="Arial"/>
                <a:cs typeface="Arial"/>
                <a:sym typeface="Arial"/>
              </a:rPr>
              <a:t>Επανασχεδιασμός συνταγής:</a:t>
            </a:r>
            <a:r>
              <a:rPr lang="en-US" sz="1400">
                <a:latin typeface="Arial"/>
                <a:ea typeface="Arial"/>
                <a:cs typeface="Arial"/>
                <a:sym typeface="Arial"/>
              </a:rPr>
              <a:t> Τροποποιήστε τη συνταγή (π.χ. αντικατάσταση συστατικών, προσαρμογή χρόνων μαγειρέματος). Ξαναγράψτε τον αλγόριθμο ώστε να αντικατοπτρίζει τις αλλαγές.</a:t>
            </a:r>
            <a:endParaRPr>
              <a:latin typeface="Arial"/>
              <a:ea typeface="Arial"/>
              <a:cs typeface="Arial"/>
              <a:sym typeface="Arial"/>
            </a:endParaRPr>
          </a:p>
          <a:p>
            <a:pPr marL="0" lvl="0" indent="-80010" algn="l" rtl="0">
              <a:lnSpc>
                <a:spcPct val="100000"/>
              </a:lnSpc>
              <a:spcBef>
                <a:spcPts val="0"/>
              </a:spcBef>
              <a:spcAft>
                <a:spcPts val="0"/>
              </a:spcAft>
              <a:buSzPts val="1260"/>
              <a:buFont typeface="Arial"/>
              <a:buAutoNum type="arabicPeriod"/>
            </a:pPr>
            <a:r>
              <a:rPr lang="en-US" sz="1400" b="1">
                <a:latin typeface="Arial"/>
                <a:ea typeface="Arial"/>
                <a:cs typeface="Arial"/>
                <a:sym typeface="Arial"/>
              </a:rPr>
              <a:t>Αξιολόγηση:</a:t>
            </a:r>
            <a:r>
              <a:rPr lang="en-US" sz="1400">
                <a:latin typeface="Arial"/>
                <a:ea typeface="Arial"/>
                <a:cs typeface="Arial"/>
                <a:sym typeface="Arial"/>
              </a:rPr>
              <a:t> Συζητήστε τη σκοπιμότητα της τροποποιημένης συνταγής και του αλγορίθμου. Τι λειτούργησε καλά; Τι θα μπορούσε να βελτιωθεί;</a:t>
            </a:r>
            <a:endParaRPr>
              <a:latin typeface="Arial"/>
              <a:ea typeface="Arial"/>
              <a:cs typeface="Arial"/>
              <a:sym typeface="Arial"/>
            </a:endParaRPr>
          </a:p>
        </p:txBody>
      </p:sp>
      <p:pic>
        <p:nvPicPr>
          <p:cNvPr id="1047" name="Google Shape;1047;p87" descr="A person holding his hand to his face&#10;&#10;Description automatically generated"/>
          <p:cNvPicPr preferRelativeResize="0">
            <a:picLocks noGrp="1"/>
          </p:cNvPicPr>
          <p:nvPr>
            <p:ph type="pic" idx="2"/>
          </p:nvPr>
        </p:nvPicPr>
        <p:blipFill rotWithShape="1">
          <a:blip r:embed="rId3">
            <a:alphaModFix/>
          </a:blip>
          <a:srcRect t="5000" b="5000"/>
          <a:stretch/>
        </p:blipFill>
        <p:spPr>
          <a:xfrm>
            <a:off x="8215147" y="1639416"/>
            <a:ext cx="3976853" cy="3579168"/>
          </a:xfrm>
          <a:prstGeom prst="rect">
            <a:avLst/>
          </a:prstGeom>
          <a:noFill/>
          <a:ln>
            <a:noFill/>
          </a:ln>
        </p:spPr>
      </p:pic>
      <p:sp>
        <p:nvSpPr>
          <p:cNvPr id="1048" name="Google Shape;1048;p8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47</a:t>
            </a:fld>
            <a:endParaRPr>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54"/>
        <p:cNvGrpSpPr/>
        <p:nvPr/>
      </p:nvGrpSpPr>
      <p:grpSpPr>
        <a:xfrm>
          <a:off x="0" y="0"/>
          <a:ext cx="0" cy="0"/>
          <a:chOff x="0" y="0"/>
          <a:chExt cx="0" cy="0"/>
        </a:xfrm>
      </p:grpSpPr>
      <p:sp>
        <p:nvSpPr>
          <p:cNvPr id="1055" name="Google Shape;1055;p88"/>
          <p:cNvSpPr/>
          <p:nvPr/>
        </p:nvSpPr>
        <p:spPr>
          <a:xfrm>
            <a:off x="659394" y="668593"/>
            <a:ext cx="6818056" cy="5879691"/>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56" name="Google Shape;1056;p88"/>
          <p:cNvSpPr txBox="1">
            <a:spLocks noGrp="1"/>
          </p:cNvSpPr>
          <p:nvPr>
            <p:ph type="title"/>
          </p:nvPr>
        </p:nvSpPr>
        <p:spPr>
          <a:xfrm>
            <a:off x="1293519" y="838429"/>
            <a:ext cx="5605272" cy="494260"/>
          </a:xfrm>
          <a:prstGeom prst="rect">
            <a:avLst/>
          </a:prstGeom>
          <a:noFill/>
          <a:ln>
            <a:noFill/>
          </a:ln>
        </p:spPr>
        <p:txBody>
          <a:bodyPr spcFirstLastPara="1" wrap="square" lIns="91425" tIns="45700" rIns="91425" bIns="45700" anchor="b" anchorCtr="0">
            <a:noAutofit/>
          </a:bodyPr>
          <a:lstStyle/>
          <a:p>
            <a:pPr marL="228600" lvl="0" indent="-228600" algn="l" rtl="0">
              <a:lnSpc>
                <a:spcPct val="100000"/>
              </a:lnSpc>
              <a:spcBef>
                <a:spcPts val="0"/>
              </a:spcBef>
              <a:spcAft>
                <a:spcPts val="0"/>
              </a:spcAft>
              <a:buSzPts val="2400"/>
              <a:buNone/>
            </a:pPr>
            <a:r>
              <a:rPr lang="en-US" sz="2800">
                <a:latin typeface="Arial"/>
                <a:ea typeface="Arial"/>
                <a:cs typeface="Arial"/>
                <a:sym typeface="Arial"/>
              </a:rPr>
              <a:t>Εργαστήριο 2</a:t>
            </a:r>
            <a:endParaRPr sz="2800">
              <a:latin typeface="Arial"/>
              <a:ea typeface="Arial"/>
              <a:cs typeface="Arial"/>
              <a:sym typeface="Arial"/>
            </a:endParaRPr>
          </a:p>
        </p:txBody>
      </p:sp>
      <p:sp>
        <p:nvSpPr>
          <p:cNvPr id="1057" name="Google Shape;1057;p88"/>
          <p:cNvSpPr txBox="1">
            <a:spLocks noGrp="1"/>
          </p:cNvSpPr>
          <p:nvPr>
            <p:ph type="body" idx="1"/>
          </p:nvPr>
        </p:nvSpPr>
        <p:spPr>
          <a:xfrm>
            <a:off x="865633" y="1186385"/>
            <a:ext cx="6522720" cy="4786009"/>
          </a:xfrm>
          <a:prstGeom prst="rect">
            <a:avLst/>
          </a:prstGeom>
          <a:noFill/>
          <a:ln>
            <a:noFill/>
          </a:ln>
        </p:spPr>
        <p:txBody>
          <a:bodyPr spcFirstLastPara="1" wrap="square" lIns="91425" tIns="45700" rIns="91425" bIns="45700" anchor="t" anchorCtr="0">
            <a:noAutofit/>
          </a:bodyPr>
          <a:lstStyle/>
          <a:p>
            <a:pPr marL="9525" lvl="0" indent="-9525" algn="l" rtl="0">
              <a:lnSpc>
                <a:spcPct val="100000"/>
              </a:lnSpc>
              <a:spcBef>
                <a:spcPts val="1000"/>
              </a:spcBef>
              <a:spcAft>
                <a:spcPts val="0"/>
              </a:spcAft>
              <a:buSzPts val="1260"/>
              <a:buNone/>
            </a:pPr>
            <a:r>
              <a:rPr lang="en-US" sz="1600" b="1">
                <a:latin typeface="Arial"/>
                <a:ea typeface="Arial"/>
                <a:cs typeface="Arial"/>
                <a:sym typeface="Arial"/>
              </a:rPr>
              <a:t>Πολεοδομική πρόκληση (Αφαίρεση, Αναγνώριση Προτύπων, Σχεδιασμός Αλγορίθμων)</a:t>
            </a:r>
            <a:endParaRPr sz="1400" b="1">
              <a:latin typeface="Arial"/>
              <a:ea typeface="Arial"/>
              <a:cs typeface="Arial"/>
              <a:sym typeface="Arial"/>
            </a:endParaRPr>
          </a:p>
          <a:p>
            <a:pPr marL="0" lvl="0" indent="0" algn="just" rtl="0">
              <a:lnSpc>
                <a:spcPct val="100000"/>
              </a:lnSpc>
              <a:spcBef>
                <a:spcPts val="0"/>
              </a:spcBef>
              <a:spcAft>
                <a:spcPts val="0"/>
              </a:spcAft>
              <a:buSzPts val="1260"/>
              <a:buNone/>
            </a:pPr>
            <a:r>
              <a:rPr lang="en-US" sz="1400" b="1">
                <a:latin typeface="Arial"/>
                <a:ea typeface="Arial"/>
                <a:cs typeface="Arial"/>
                <a:sym typeface="Arial"/>
              </a:rPr>
              <a:t>Στόχος:</a:t>
            </a:r>
            <a:r>
              <a:rPr lang="en-US" sz="1400">
                <a:latin typeface="Arial"/>
                <a:ea typeface="Arial"/>
                <a:cs typeface="Arial"/>
                <a:sym typeface="Arial"/>
              </a:rPr>
              <a:t> Να εξασκήσετε την αφαίρεση, την αναγνώριση προτύπων και το σχεδιασμό αλγορίθμων μέσω του πολεοδομικού σχεδιασμού.</a:t>
            </a:r>
            <a:endParaRPr sz="1200">
              <a:latin typeface="Arial"/>
              <a:ea typeface="Arial"/>
              <a:cs typeface="Arial"/>
              <a:sym typeface="Arial"/>
            </a:endParaRPr>
          </a:p>
          <a:p>
            <a:pPr marL="0" lvl="0" indent="0" algn="just" rtl="0">
              <a:lnSpc>
                <a:spcPct val="100000"/>
              </a:lnSpc>
              <a:spcBef>
                <a:spcPts val="0"/>
              </a:spcBef>
              <a:spcAft>
                <a:spcPts val="0"/>
              </a:spcAft>
              <a:buSzPts val="1260"/>
              <a:buNone/>
            </a:pPr>
            <a:r>
              <a:rPr lang="en-US" sz="1400" b="1">
                <a:latin typeface="Arial"/>
                <a:ea typeface="Arial"/>
                <a:cs typeface="Arial"/>
                <a:sym typeface="Arial"/>
              </a:rPr>
              <a:t>Υλικά:</a:t>
            </a:r>
            <a:r>
              <a:rPr lang="en-US" sz="1400">
                <a:latin typeface="Arial"/>
                <a:ea typeface="Arial"/>
                <a:cs typeface="Arial"/>
                <a:sym typeface="Arial"/>
              </a:rPr>
              <a:t> Χάρτες μιας πόλης (ή ενός απλοποιημένου πλέγματος πόλης), οικοδομικά τετράγωνα ή εγκοπές που αντιπροσωπεύουν διαφορετικούς τύπους κτιρίων (οικιστικά, εμπορικά, βιομηχανικά), έγχρωμους δείκτες.</a:t>
            </a:r>
            <a:endParaRPr/>
          </a:p>
          <a:p>
            <a:pPr marL="0" lvl="0" indent="0" algn="l" rtl="0">
              <a:lnSpc>
                <a:spcPct val="100000"/>
              </a:lnSpc>
              <a:spcBef>
                <a:spcPts val="0"/>
              </a:spcBef>
              <a:spcAft>
                <a:spcPts val="0"/>
              </a:spcAft>
              <a:buSzPts val="1260"/>
              <a:buNone/>
            </a:pPr>
            <a:endParaRPr sz="1400">
              <a:latin typeface="Arial"/>
              <a:ea typeface="Arial"/>
              <a:cs typeface="Arial"/>
              <a:sym typeface="Arial"/>
            </a:endParaRPr>
          </a:p>
          <a:p>
            <a:pPr marL="0" lvl="0" indent="0" algn="l" rtl="0">
              <a:lnSpc>
                <a:spcPct val="100000"/>
              </a:lnSpc>
              <a:spcBef>
                <a:spcPts val="0"/>
              </a:spcBef>
              <a:spcAft>
                <a:spcPts val="0"/>
              </a:spcAft>
              <a:buSzPts val="1260"/>
              <a:buNone/>
            </a:pPr>
            <a:r>
              <a:rPr lang="en-US" sz="1400" b="1">
                <a:latin typeface="Arial"/>
                <a:ea typeface="Arial"/>
                <a:cs typeface="Arial"/>
                <a:sym typeface="Arial"/>
              </a:rPr>
              <a:t>Δραστηριότητα:</a:t>
            </a:r>
            <a:endParaRPr sz="1400">
              <a:latin typeface="Arial"/>
              <a:ea typeface="Arial"/>
              <a:cs typeface="Arial"/>
              <a:sym typeface="Arial"/>
            </a:endParaRPr>
          </a:p>
          <a:p>
            <a:pPr marL="0" lvl="0" indent="-80010" algn="l" rtl="0">
              <a:lnSpc>
                <a:spcPct val="100000"/>
              </a:lnSpc>
              <a:spcBef>
                <a:spcPts val="1000"/>
              </a:spcBef>
              <a:spcAft>
                <a:spcPts val="0"/>
              </a:spcAft>
              <a:buSzPts val="1260"/>
              <a:buFont typeface="Arial"/>
              <a:buAutoNum type="arabicPeriod"/>
            </a:pPr>
            <a:r>
              <a:rPr lang="en-US" sz="1400" b="1">
                <a:latin typeface="Arial"/>
                <a:ea typeface="Arial"/>
                <a:cs typeface="Arial"/>
                <a:sym typeface="Arial"/>
              </a:rPr>
              <a:t>Εισαγωγή:</a:t>
            </a:r>
            <a:r>
              <a:rPr lang="en-US" sz="1400">
                <a:latin typeface="Arial"/>
                <a:ea typeface="Arial"/>
                <a:cs typeface="Arial"/>
                <a:sym typeface="Arial"/>
              </a:rPr>
              <a:t> Συζητήστε την αφαίρεση (απλοποίηση πολύπλοκων συστημάτων) και την αναγνώριση προτύπων.</a:t>
            </a:r>
            <a:endParaRPr>
              <a:latin typeface="Arial"/>
              <a:ea typeface="Arial"/>
              <a:cs typeface="Arial"/>
              <a:sym typeface="Arial"/>
            </a:endParaRPr>
          </a:p>
          <a:p>
            <a:pPr marL="0" lvl="0" indent="-80010" algn="l" rtl="0">
              <a:lnSpc>
                <a:spcPct val="100000"/>
              </a:lnSpc>
              <a:spcBef>
                <a:spcPts val="0"/>
              </a:spcBef>
              <a:spcAft>
                <a:spcPts val="0"/>
              </a:spcAft>
              <a:buSzPts val="1260"/>
              <a:buFont typeface="Arial"/>
              <a:buAutoNum type="arabicPeriod"/>
            </a:pPr>
            <a:r>
              <a:rPr lang="en-US" sz="1400" b="1">
                <a:latin typeface="Arial"/>
                <a:ea typeface="Arial"/>
                <a:cs typeface="Arial"/>
                <a:sym typeface="Arial"/>
              </a:rPr>
              <a:t>Ανάλυση πόλης:</a:t>
            </a:r>
            <a:r>
              <a:rPr lang="en-US" sz="1400">
                <a:latin typeface="Arial"/>
                <a:ea typeface="Arial"/>
                <a:cs typeface="Arial"/>
                <a:sym typeface="Arial"/>
              </a:rPr>
              <a:t> Εξετάστε τον παρεχόμενο χάρτη. Προσδιορίστε τα πρότυπα στη χρήση γης, τα δίκτυα μεταφορών και την πυκνότητα του πληθυσμού.</a:t>
            </a:r>
            <a:endParaRPr>
              <a:latin typeface="Arial"/>
              <a:ea typeface="Arial"/>
              <a:cs typeface="Arial"/>
              <a:sym typeface="Arial"/>
            </a:endParaRPr>
          </a:p>
          <a:p>
            <a:pPr marL="0" lvl="0" indent="-80010" algn="l" rtl="0">
              <a:lnSpc>
                <a:spcPct val="100000"/>
              </a:lnSpc>
              <a:spcBef>
                <a:spcPts val="0"/>
              </a:spcBef>
              <a:spcAft>
                <a:spcPts val="0"/>
              </a:spcAft>
              <a:buSzPts val="1260"/>
              <a:buFont typeface="Arial"/>
              <a:buAutoNum type="arabicPeriod"/>
            </a:pPr>
            <a:r>
              <a:rPr lang="en-US" sz="1400" b="1">
                <a:latin typeface="Arial"/>
                <a:ea typeface="Arial"/>
                <a:cs typeface="Arial"/>
                <a:sym typeface="Arial"/>
              </a:rPr>
              <a:t>Αφαίρεση:</a:t>
            </a:r>
            <a:r>
              <a:rPr lang="en-US" sz="1400">
                <a:latin typeface="Arial"/>
                <a:ea typeface="Arial"/>
                <a:cs typeface="Arial"/>
                <a:sym typeface="Arial"/>
              </a:rPr>
              <a:t> Αποφασίστε ποια χαρακτηριστικά θα συμπεριλάβετε σε ένα απλοποιημένο μοντέλο της πόλης.</a:t>
            </a:r>
            <a:endParaRPr>
              <a:latin typeface="Arial"/>
              <a:ea typeface="Arial"/>
              <a:cs typeface="Arial"/>
              <a:sym typeface="Arial"/>
            </a:endParaRPr>
          </a:p>
          <a:p>
            <a:pPr marL="0" lvl="0" indent="-80010" algn="l" rtl="0">
              <a:lnSpc>
                <a:spcPct val="100000"/>
              </a:lnSpc>
              <a:spcBef>
                <a:spcPts val="0"/>
              </a:spcBef>
              <a:spcAft>
                <a:spcPts val="0"/>
              </a:spcAft>
              <a:buSzPts val="1260"/>
              <a:buFont typeface="Arial"/>
              <a:buAutoNum type="arabicPeriod"/>
            </a:pPr>
            <a:r>
              <a:rPr lang="en-US" sz="1400" b="1">
                <a:latin typeface="Arial"/>
                <a:ea typeface="Arial"/>
                <a:cs typeface="Arial"/>
                <a:sym typeface="Arial"/>
              </a:rPr>
              <a:t>Σχεδιασμός αλγορίθμου:</a:t>
            </a:r>
            <a:r>
              <a:rPr lang="en-US" sz="1400">
                <a:latin typeface="Arial"/>
                <a:ea typeface="Arial"/>
                <a:cs typeface="Arial"/>
                <a:sym typeface="Arial"/>
              </a:rPr>
              <a:t> Ανάπτυξη ενός απλού αλγορίθμου για την κατανομή διαφορετικών τύπων κτιρίων σε διαφορετικές ζώνες στην πόλη μοντέλο με βάση τα πρότυπα που παρατηρήθηκαν.</a:t>
            </a:r>
            <a:endParaRPr>
              <a:latin typeface="Arial"/>
              <a:ea typeface="Arial"/>
              <a:cs typeface="Arial"/>
              <a:sym typeface="Arial"/>
            </a:endParaRPr>
          </a:p>
          <a:p>
            <a:pPr marL="0" lvl="0" indent="-80010" algn="l" rtl="0">
              <a:lnSpc>
                <a:spcPct val="100000"/>
              </a:lnSpc>
              <a:spcBef>
                <a:spcPts val="0"/>
              </a:spcBef>
              <a:spcAft>
                <a:spcPts val="0"/>
              </a:spcAft>
              <a:buSzPts val="1260"/>
              <a:buFont typeface="Arial"/>
              <a:buAutoNum type="arabicPeriod"/>
            </a:pPr>
            <a:r>
              <a:rPr lang="en-US" sz="1400" b="1">
                <a:latin typeface="Arial"/>
                <a:ea typeface="Arial"/>
                <a:cs typeface="Arial"/>
                <a:sym typeface="Arial"/>
              </a:rPr>
              <a:t>Χτίσιμο πόλης:</a:t>
            </a:r>
            <a:r>
              <a:rPr lang="en-US" sz="1400">
                <a:latin typeface="Arial"/>
                <a:ea typeface="Arial"/>
                <a:cs typeface="Arial"/>
                <a:sym typeface="Arial"/>
              </a:rPr>
              <a:t> Χρησιμοποιήστε δομικά στοιχεία για να δημιουργήσετε μια πρότυπη πόλη με βάση τον αλγόριθμο.</a:t>
            </a:r>
            <a:endParaRPr>
              <a:latin typeface="Arial"/>
              <a:ea typeface="Arial"/>
              <a:cs typeface="Arial"/>
              <a:sym typeface="Arial"/>
            </a:endParaRPr>
          </a:p>
          <a:p>
            <a:pPr marL="0" lvl="0" indent="-80010" algn="l" rtl="0">
              <a:lnSpc>
                <a:spcPct val="100000"/>
              </a:lnSpc>
              <a:spcBef>
                <a:spcPts val="0"/>
              </a:spcBef>
              <a:spcAft>
                <a:spcPts val="0"/>
              </a:spcAft>
              <a:buSzPts val="1260"/>
              <a:buFont typeface="Arial"/>
              <a:buAutoNum type="arabicPeriod"/>
            </a:pPr>
            <a:r>
              <a:rPr lang="en-US" sz="1400" b="1">
                <a:latin typeface="Arial"/>
                <a:ea typeface="Arial"/>
                <a:cs typeface="Arial"/>
                <a:sym typeface="Arial"/>
              </a:rPr>
              <a:t>Αξιολόγηση:</a:t>
            </a:r>
            <a:r>
              <a:rPr lang="en-US" sz="1400">
                <a:latin typeface="Arial"/>
                <a:ea typeface="Arial"/>
                <a:cs typeface="Arial"/>
                <a:sym typeface="Arial"/>
              </a:rPr>
              <a:t> Αξιολογήστε την πόλη μοντέλο. Αντικατοπτρίζει αποτελεσματικά τα παρατηρούμενα μοτίβα; Υπάρχουν τομείς βελτίωσης του αλγορίθμου ή του σχεδιασμού της πόλης;</a:t>
            </a:r>
            <a:endParaRPr>
              <a:latin typeface="Arial"/>
              <a:ea typeface="Arial"/>
              <a:cs typeface="Arial"/>
              <a:sym typeface="Arial"/>
            </a:endParaRPr>
          </a:p>
        </p:txBody>
      </p:sp>
      <p:pic>
        <p:nvPicPr>
          <p:cNvPr id="1058" name="Google Shape;1058;p88" descr="A person holding his hand to his face&#10;&#10;Description automatically generated"/>
          <p:cNvPicPr preferRelativeResize="0">
            <a:picLocks noGrp="1"/>
          </p:cNvPicPr>
          <p:nvPr>
            <p:ph type="pic" idx="2"/>
          </p:nvPr>
        </p:nvPicPr>
        <p:blipFill rotWithShape="1">
          <a:blip r:embed="rId3">
            <a:alphaModFix/>
          </a:blip>
          <a:srcRect t="5000" b="5000"/>
          <a:stretch/>
        </p:blipFill>
        <p:spPr>
          <a:xfrm>
            <a:off x="8215147" y="1639416"/>
            <a:ext cx="3976853" cy="3579168"/>
          </a:xfrm>
          <a:prstGeom prst="rect">
            <a:avLst/>
          </a:prstGeom>
          <a:noFill/>
          <a:ln>
            <a:noFill/>
          </a:ln>
        </p:spPr>
      </p:pic>
      <p:sp>
        <p:nvSpPr>
          <p:cNvPr id="1059" name="Google Shape;1059;p8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48</a:t>
            </a:fld>
            <a:endParaRPr>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65"/>
        <p:cNvGrpSpPr/>
        <p:nvPr/>
      </p:nvGrpSpPr>
      <p:grpSpPr>
        <a:xfrm>
          <a:off x="0" y="0"/>
          <a:ext cx="0" cy="0"/>
          <a:chOff x="0" y="0"/>
          <a:chExt cx="0" cy="0"/>
        </a:xfrm>
      </p:grpSpPr>
      <p:sp>
        <p:nvSpPr>
          <p:cNvPr id="1066" name="Google Shape;1066;p89"/>
          <p:cNvSpPr/>
          <p:nvPr/>
        </p:nvSpPr>
        <p:spPr>
          <a:xfrm>
            <a:off x="659394" y="668593"/>
            <a:ext cx="6818056" cy="5879691"/>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67" name="Google Shape;1067;p89"/>
          <p:cNvSpPr txBox="1">
            <a:spLocks noGrp="1"/>
          </p:cNvSpPr>
          <p:nvPr>
            <p:ph type="title"/>
          </p:nvPr>
        </p:nvSpPr>
        <p:spPr>
          <a:xfrm>
            <a:off x="1293519" y="838429"/>
            <a:ext cx="5605272" cy="494260"/>
          </a:xfrm>
          <a:prstGeom prst="rect">
            <a:avLst/>
          </a:prstGeom>
          <a:noFill/>
          <a:ln>
            <a:noFill/>
          </a:ln>
        </p:spPr>
        <p:txBody>
          <a:bodyPr spcFirstLastPara="1" wrap="square" lIns="91425" tIns="45700" rIns="91425" bIns="45700" anchor="b" anchorCtr="0">
            <a:noAutofit/>
          </a:bodyPr>
          <a:lstStyle/>
          <a:p>
            <a:pPr marL="228600" lvl="0" indent="-228600" algn="l" rtl="0">
              <a:lnSpc>
                <a:spcPct val="100000"/>
              </a:lnSpc>
              <a:spcBef>
                <a:spcPts val="0"/>
              </a:spcBef>
              <a:spcAft>
                <a:spcPts val="0"/>
              </a:spcAft>
              <a:buSzPts val="2400"/>
              <a:buNone/>
            </a:pPr>
            <a:r>
              <a:rPr lang="en-US" sz="2800">
                <a:latin typeface="Arial"/>
                <a:ea typeface="Arial"/>
                <a:cs typeface="Arial"/>
                <a:sym typeface="Arial"/>
              </a:rPr>
              <a:t>Εργαστήριο 3</a:t>
            </a:r>
            <a:endParaRPr sz="2800">
              <a:latin typeface="Arial"/>
              <a:ea typeface="Arial"/>
              <a:cs typeface="Arial"/>
              <a:sym typeface="Arial"/>
            </a:endParaRPr>
          </a:p>
        </p:txBody>
      </p:sp>
      <p:sp>
        <p:nvSpPr>
          <p:cNvPr id="1068" name="Google Shape;1068;p89"/>
          <p:cNvSpPr txBox="1">
            <a:spLocks noGrp="1"/>
          </p:cNvSpPr>
          <p:nvPr>
            <p:ph type="body" idx="1"/>
          </p:nvPr>
        </p:nvSpPr>
        <p:spPr>
          <a:xfrm>
            <a:off x="992901" y="1332689"/>
            <a:ext cx="6206507" cy="478600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260"/>
              <a:buNone/>
            </a:pPr>
            <a:r>
              <a:rPr lang="en-US" sz="1600" b="1">
                <a:latin typeface="Arial"/>
                <a:ea typeface="Arial"/>
                <a:cs typeface="Arial"/>
                <a:sym typeface="Arial"/>
              </a:rPr>
              <a:t>Φιλτράρισμα εικόνας (Αφαίρεση, Σχεδιασμός Αλγορίθμων)</a:t>
            </a:r>
            <a:endParaRPr sz="1400" b="1">
              <a:latin typeface="Arial"/>
              <a:ea typeface="Arial"/>
              <a:cs typeface="Arial"/>
              <a:sym typeface="Arial"/>
            </a:endParaRPr>
          </a:p>
          <a:p>
            <a:pPr marL="0" lvl="0" indent="0" algn="l" rtl="0">
              <a:lnSpc>
                <a:spcPct val="100000"/>
              </a:lnSpc>
              <a:spcBef>
                <a:spcPts val="600"/>
              </a:spcBef>
              <a:spcAft>
                <a:spcPts val="0"/>
              </a:spcAft>
              <a:buSzPts val="1260"/>
              <a:buNone/>
            </a:pPr>
            <a:r>
              <a:rPr lang="en-US" sz="1400" b="1">
                <a:latin typeface="Arial"/>
                <a:ea typeface="Arial"/>
                <a:cs typeface="Arial"/>
                <a:sym typeface="Arial"/>
              </a:rPr>
              <a:t>Στόχος:</a:t>
            </a:r>
            <a:r>
              <a:rPr lang="en-US" sz="1400">
                <a:latin typeface="Arial"/>
                <a:ea typeface="Arial"/>
                <a:cs typeface="Arial"/>
                <a:sym typeface="Arial"/>
              </a:rPr>
              <a:t> Να κατανοήσετε το φιλτράρισμα εικόνας μέσω μιας απλοποιημένης προσομοίωσης.</a:t>
            </a:r>
            <a:endParaRPr>
              <a:latin typeface="Arial"/>
              <a:ea typeface="Arial"/>
              <a:cs typeface="Arial"/>
              <a:sym typeface="Arial"/>
            </a:endParaRPr>
          </a:p>
          <a:p>
            <a:pPr marL="0" lvl="0" indent="0" algn="l" rtl="0">
              <a:lnSpc>
                <a:spcPct val="100000"/>
              </a:lnSpc>
              <a:spcBef>
                <a:spcPts val="600"/>
              </a:spcBef>
              <a:spcAft>
                <a:spcPts val="0"/>
              </a:spcAft>
              <a:buSzPts val="1260"/>
              <a:buNone/>
            </a:pPr>
            <a:r>
              <a:rPr lang="en-US" sz="1400" b="1">
                <a:latin typeface="Arial"/>
                <a:ea typeface="Arial"/>
                <a:cs typeface="Arial"/>
                <a:sym typeface="Arial"/>
              </a:rPr>
              <a:t>Υλικά:</a:t>
            </a:r>
            <a:r>
              <a:rPr lang="en-US" sz="1400">
                <a:latin typeface="Arial"/>
                <a:ea typeface="Arial"/>
                <a:cs typeface="Arial"/>
                <a:sym typeface="Arial"/>
              </a:rPr>
              <a:t> Απλά σχέδια πλέγματος (π.χ. πλέγμα 5x5 που αναπαριστά εικονοστοιχεία), χρωματιστά μολύβια ή μαρκαδόροι.</a:t>
            </a:r>
            <a:endParaRPr>
              <a:latin typeface="Arial"/>
              <a:ea typeface="Arial"/>
              <a:cs typeface="Arial"/>
              <a:sym typeface="Arial"/>
            </a:endParaRPr>
          </a:p>
          <a:p>
            <a:pPr marL="0" lvl="0" indent="0" algn="l" rtl="0">
              <a:lnSpc>
                <a:spcPct val="100000"/>
              </a:lnSpc>
              <a:spcBef>
                <a:spcPts val="0"/>
              </a:spcBef>
              <a:spcAft>
                <a:spcPts val="0"/>
              </a:spcAft>
              <a:buSzPts val="1260"/>
              <a:buNone/>
            </a:pPr>
            <a:endParaRPr sz="1400" b="1">
              <a:latin typeface="Arial"/>
              <a:ea typeface="Arial"/>
              <a:cs typeface="Arial"/>
              <a:sym typeface="Arial"/>
            </a:endParaRPr>
          </a:p>
          <a:p>
            <a:pPr marL="0" lvl="0" indent="0" algn="l" rtl="0">
              <a:lnSpc>
                <a:spcPct val="100000"/>
              </a:lnSpc>
              <a:spcBef>
                <a:spcPts val="0"/>
              </a:spcBef>
              <a:spcAft>
                <a:spcPts val="0"/>
              </a:spcAft>
              <a:buSzPts val="1260"/>
              <a:buNone/>
            </a:pPr>
            <a:r>
              <a:rPr lang="en-US" sz="1400" b="1">
                <a:latin typeface="Arial"/>
                <a:ea typeface="Arial"/>
                <a:cs typeface="Arial"/>
                <a:sym typeface="Arial"/>
              </a:rPr>
              <a:t>Δραστηριότητα:</a:t>
            </a:r>
            <a:endParaRPr sz="1400">
              <a:latin typeface="Arial"/>
              <a:ea typeface="Arial"/>
              <a:cs typeface="Arial"/>
              <a:sym typeface="Arial"/>
            </a:endParaRPr>
          </a:p>
          <a:p>
            <a:pPr marL="25400" lvl="1" indent="-88900" algn="l" rtl="0">
              <a:lnSpc>
                <a:spcPct val="100000"/>
              </a:lnSpc>
              <a:spcBef>
                <a:spcPts val="1000"/>
              </a:spcBef>
              <a:spcAft>
                <a:spcPts val="0"/>
              </a:spcAft>
              <a:buSzPts val="1400"/>
              <a:buFont typeface="Arial"/>
              <a:buAutoNum type="arabicPeriod"/>
            </a:pPr>
            <a:r>
              <a:rPr lang="en-US" sz="1400" b="1">
                <a:latin typeface="Arial"/>
                <a:ea typeface="Arial"/>
                <a:cs typeface="Arial"/>
                <a:sym typeface="Arial"/>
              </a:rPr>
              <a:t>Εισαγωγή:</a:t>
            </a:r>
            <a:r>
              <a:rPr lang="en-US" sz="1400">
                <a:latin typeface="Arial"/>
                <a:ea typeface="Arial"/>
                <a:cs typeface="Arial"/>
                <a:sym typeface="Arial"/>
              </a:rPr>
              <a:t> Συζητήστε την έννοια του φιλτραρίσματος εικόνας (π.χ. θόλωση, όξυνση) ως διαδικασία που εφαρμόζεται σε μεμονωμένα εικονοστοιχεία.</a:t>
            </a:r>
            <a:endParaRPr>
              <a:latin typeface="Arial"/>
              <a:ea typeface="Arial"/>
              <a:cs typeface="Arial"/>
              <a:sym typeface="Arial"/>
            </a:endParaRPr>
          </a:p>
          <a:p>
            <a:pPr marL="25400" lvl="1" indent="-88900" algn="l" rtl="0">
              <a:lnSpc>
                <a:spcPct val="100000"/>
              </a:lnSpc>
              <a:spcBef>
                <a:spcPts val="0"/>
              </a:spcBef>
              <a:spcAft>
                <a:spcPts val="0"/>
              </a:spcAft>
              <a:buSzPts val="1400"/>
              <a:buFont typeface="Arial"/>
              <a:buAutoNum type="arabicPeriod"/>
            </a:pPr>
            <a:r>
              <a:rPr lang="en-US" sz="1400" b="1">
                <a:latin typeface="Arial"/>
                <a:ea typeface="Arial"/>
                <a:cs typeface="Arial"/>
                <a:sym typeface="Arial"/>
              </a:rPr>
              <a:t>Αφαίρεση:</a:t>
            </a:r>
            <a:r>
              <a:rPr lang="en-US" sz="1400">
                <a:latin typeface="Arial"/>
                <a:ea typeface="Arial"/>
                <a:cs typeface="Arial"/>
                <a:sym typeface="Arial"/>
              </a:rPr>
              <a:t> Αναπαραστήστε εικόνες με απλά σχέδια πλέγματος. Κάθε κελί/εικονοστοιχείο έχει ένα χρώμα.</a:t>
            </a:r>
            <a:endParaRPr>
              <a:latin typeface="Arial"/>
              <a:ea typeface="Arial"/>
              <a:cs typeface="Arial"/>
              <a:sym typeface="Arial"/>
            </a:endParaRPr>
          </a:p>
          <a:p>
            <a:pPr marL="25400" lvl="1" indent="-88900" algn="l" rtl="0">
              <a:lnSpc>
                <a:spcPct val="100000"/>
              </a:lnSpc>
              <a:spcBef>
                <a:spcPts val="0"/>
              </a:spcBef>
              <a:spcAft>
                <a:spcPts val="0"/>
              </a:spcAft>
              <a:buSzPts val="1400"/>
              <a:buFont typeface="Arial"/>
              <a:buAutoNum type="arabicPeriod"/>
            </a:pPr>
            <a:r>
              <a:rPr lang="en-US" sz="1400" b="1">
                <a:latin typeface="Arial"/>
                <a:ea typeface="Arial"/>
                <a:cs typeface="Arial"/>
                <a:sym typeface="Arial"/>
              </a:rPr>
              <a:t>Σχεδιασμός αλγορίθμου:</a:t>
            </a:r>
            <a:r>
              <a:rPr lang="en-US" sz="1400">
                <a:latin typeface="Arial"/>
                <a:ea typeface="Arial"/>
                <a:cs typeface="Arial"/>
                <a:sym typeface="Arial"/>
              </a:rPr>
              <a:t> Ανάπτυξη ενός απλού αλγορίθμου για το θόλωμα μιας εικόνας (π.χ. μέσος όρος του χρώματος γειτονικών εικονοστοιχείων).</a:t>
            </a:r>
            <a:endParaRPr>
              <a:latin typeface="Arial"/>
              <a:ea typeface="Arial"/>
              <a:cs typeface="Arial"/>
              <a:sym typeface="Arial"/>
            </a:endParaRPr>
          </a:p>
          <a:p>
            <a:pPr marL="25400" lvl="1" indent="-88900" algn="l" rtl="0">
              <a:lnSpc>
                <a:spcPct val="100000"/>
              </a:lnSpc>
              <a:spcBef>
                <a:spcPts val="0"/>
              </a:spcBef>
              <a:spcAft>
                <a:spcPts val="0"/>
              </a:spcAft>
              <a:buSzPts val="1400"/>
              <a:buFont typeface="Arial"/>
              <a:buAutoNum type="arabicPeriod"/>
            </a:pPr>
            <a:r>
              <a:rPr lang="en-US" sz="1400" b="1">
                <a:latin typeface="Arial"/>
                <a:ea typeface="Arial"/>
                <a:cs typeface="Arial"/>
                <a:sym typeface="Arial"/>
              </a:rPr>
              <a:t>Φιλτράρισμα εικόνας:</a:t>
            </a:r>
            <a:r>
              <a:rPr lang="en-US" sz="1400">
                <a:latin typeface="Arial"/>
                <a:ea typeface="Arial"/>
                <a:cs typeface="Arial"/>
                <a:sym typeface="Arial"/>
              </a:rPr>
              <a:t> Εφαρμόστε τον αλγόριθμο στο σχέδιο πλέγματος χρησιμοποιώντας χρωματιστά μολύβια/μαρκαδόρους.</a:t>
            </a:r>
            <a:endParaRPr>
              <a:latin typeface="Arial"/>
              <a:ea typeface="Arial"/>
              <a:cs typeface="Arial"/>
              <a:sym typeface="Arial"/>
            </a:endParaRPr>
          </a:p>
          <a:p>
            <a:pPr marL="25400" lvl="1" indent="-88900" algn="l" rtl="0">
              <a:lnSpc>
                <a:spcPct val="100000"/>
              </a:lnSpc>
              <a:spcBef>
                <a:spcPts val="0"/>
              </a:spcBef>
              <a:spcAft>
                <a:spcPts val="0"/>
              </a:spcAft>
              <a:buSzPts val="1400"/>
              <a:buFont typeface="Arial"/>
              <a:buAutoNum type="arabicPeriod"/>
            </a:pPr>
            <a:r>
              <a:rPr lang="en-US" sz="1400" b="1">
                <a:latin typeface="Arial"/>
                <a:ea typeface="Arial"/>
                <a:cs typeface="Arial"/>
                <a:sym typeface="Arial"/>
              </a:rPr>
              <a:t>Αξιολόγηση:</a:t>
            </a:r>
            <a:r>
              <a:rPr lang="en-US" sz="1400">
                <a:latin typeface="Arial"/>
                <a:ea typeface="Arial"/>
                <a:cs typeface="Arial"/>
                <a:sym typeface="Arial"/>
              </a:rPr>
              <a:t> Συγκρίνετε την αρχική εικόνα με τη φιλτραρισμένη εικόνα. Συζητήστε την επίδραση του αλγορίθμου.</a:t>
            </a:r>
            <a:endParaRPr>
              <a:latin typeface="Arial"/>
              <a:ea typeface="Arial"/>
              <a:cs typeface="Arial"/>
              <a:sym typeface="Arial"/>
            </a:endParaRPr>
          </a:p>
        </p:txBody>
      </p:sp>
      <p:pic>
        <p:nvPicPr>
          <p:cNvPr id="1069" name="Google Shape;1069;p89" descr="A person holding his hand to his face&#10;&#10;Description automatically generated"/>
          <p:cNvPicPr preferRelativeResize="0">
            <a:picLocks noGrp="1"/>
          </p:cNvPicPr>
          <p:nvPr>
            <p:ph type="pic" idx="2"/>
          </p:nvPr>
        </p:nvPicPr>
        <p:blipFill rotWithShape="1">
          <a:blip r:embed="rId3">
            <a:alphaModFix/>
          </a:blip>
          <a:srcRect t="5000" b="5000"/>
          <a:stretch/>
        </p:blipFill>
        <p:spPr>
          <a:xfrm>
            <a:off x="8215147" y="1639416"/>
            <a:ext cx="3976853" cy="3579168"/>
          </a:xfrm>
          <a:prstGeom prst="rect">
            <a:avLst/>
          </a:prstGeom>
          <a:noFill/>
          <a:ln>
            <a:noFill/>
          </a:ln>
        </p:spPr>
      </p:pic>
      <p:sp>
        <p:nvSpPr>
          <p:cNvPr id="1070" name="Google Shape;1070;p8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49</a:t>
            </a:fld>
            <a:endParaRPr>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76"/>
        <p:cNvGrpSpPr/>
        <p:nvPr/>
      </p:nvGrpSpPr>
      <p:grpSpPr>
        <a:xfrm>
          <a:off x="0" y="0"/>
          <a:ext cx="0" cy="0"/>
          <a:chOff x="0" y="0"/>
          <a:chExt cx="0" cy="0"/>
        </a:xfrm>
      </p:grpSpPr>
      <p:sp>
        <p:nvSpPr>
          <p:cNvPr id="1077" name="Google Shape;1077;p17"/>
          <p:cNvSpPr/>
          <p:nvPr/>
        </p:nvSpPr>
        <p:spPr>
          <a:xfrm>
            <a:off x="0" y="0"/>
            <a:ext cx="12192000" cy="6858000"/>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078" name="Google Shape;1078;p17"/>
          <p:cNvSpPr/>
          <p:nvPr/>
        </p:nvSpPr>
        <p:spPr>
          <a:xfrm>
            <a:off x="304800" y="241299"/>
            <a:ext cx="11582400" cy="63754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079" name="Google Shape;1079;p17"/>
          <p:cNvSpPr txBox="1">
            <a:spLocks noGrp="1"/>
          </p:cNvSpPr>
          <p:nvPr>
            <p:ph type="title"/>
          </p:nvPr>
        </p:nvSpPr>
        <p:spPr>
          <a:xfrm>
            <a:off x="695400" y="116977"/>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Font typeface="Lato Black"/>
              <a:buNone/>
            </a:pPr>
            <a:r>
              <a:rPr lang="en-US" b="1">
                <a:latin typeface="Arial"/>
                <a:ea typeface="Arial"/>
                <a:cs typeface="Arial"/>
                <a:sym typeface="Arial"/>
              </a:rPr>
              <a:t>ΠΕΡΙΛΗΨΗ</a:t>
            </a:r>
            <a:endParaRPr b="1">
              <a:latin typeface="Arial"/>
              <a:ea typeface="Arial"/>
              <a:cs typeface="Arial"/>
              <a:sym typeface="Arial"/>
            </a:endParaRPr>
          </a:p>
        </p:txBody>
      </p:sp>
      <p:sp>
        <p:nvSpPr>
          <p:cNvPr id="1080" name="Google Shape;1080;p17"/>
          <p:cNvSpPr txBox="1"/>
          <p:nvPr/>
        </p:nvSpPr>
        <p:spPr>
          <a:xfrm>
            <a:off x="1060450" y="1384299"/>
            <a:ext cx="10071100" cy="452431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Αυτή η ενότητα διερεύνησε πώς η Υπολογιστική Σκέψη μπορεί να χρησιμοποιηθεί ως εργαλείο για την ψηφιακή ένταξη, ιδιαίτερα για μειονεκτούντες ή χαμηλής ειδίκευσης ενήλικες που αντιμετωπίζουν εμπόδια στην πρόσβαση και τη χρήση της τεχνολογίας.</a:t>
            </a:r>
            <a:endParaRPr/>
          </a:p>
          <a:p>
            <a:pPr marL="0" marR="0" lvl="0" indent="0" algn="just" rtl="0">
              <a:lnSpc>
                <a:spcPct val="100000"/>
              </a:lnSpc>
              <a:spcBef>
                <a:spcPts val="0"/>
              </a:spcBef>
              <a:spcAft>
                <a:spcPts val="0"/>
              </a:spcAft>
              <a:buNone/>
            </a:pPr>
            <a:br>
              <a:rPr lang="en-US" sz="1800" b="0" i="0" u="none" strike="noStrike" cap="none">
                <a:solidFill>
                  <a:srgbClr val="000000"/>
                </a:solidFill>
                <a:latin typeface="Arial"/>
                <a:ea typeface="Arial"/>
                <a:cs typeface="Arial"/>
                <a:sym typeface="Arial"/>
              </a:rPr>
            </a:br>
            <a:r>
              <a:rPr lang="en-US" sz="1800" b="0" i="0" u="none" strike="noStrike" cap="none">
                <a:solidFill>
                  <a:srgbClr val="000000"/>
                </a:solidFill>
                <a:latin typeface="Arial"/>
                <a:ea typeface="Arial"/>
                <a:cs typeface="Arial"/>
                <a:sym typeface="Arial"/>
              </a:rPr>
              <a:t>Εξετάσαμε τον ρόλο της ΥΣ στην υποστήριξη του ψηφιακού γραμματισμού και της αυτονομίας, με έμφαση στους ηλικιωμένους ενήλικες και σε εκείνους με περιορισμένη προηγούμενη ψηφιακή εμπειρία. </a:t>
            </a:r>
            <a:endParaRPr/>
          </a:p>
          <a:p>
            <a:pPr marL="0" marR="0" lvl="0" indent="0" algn="just" rtl="0">
              <a:lnSpc>
                <a:spcPct val="100000"/>
              </a:lnSpc>
              <a:spcBef>
                <a:spcPts val="0"/>
              </a:spcBef>
              <a:spcAft>
                <a:spcPts val="0"/>
              </a:spcAft>
              <a:buNone/>
            </a:pPr>
            <a:br>
              <a:rPr lang="en-US" sz="1800" b="0" i="0" u="none" strike="noStrike" cap="none">
                <a:solidFill>
                  <a:srgbClr val="000000"/>
                </a:solidFill>
                <a:latin typeface="Arial"/>
                <a:ea typeface="Arial"/>
                <a:cs typeface="Arial"/>
                <a:sym typeface="Arial"/>
              </a:rPr>
            </a:br>
            <a:r>
              <a:rPr lang="en-US" sz="1800" b="0" i="0" u="none" strike="noStrike" cap="none">
                <a:solidFill>
                  <a:srgbClr val="000000"/>
                </a:solidFill>
                <a:latin typeface="Arial"/>
                <a:ea typeface="Arial"/>
                <a:cs typeface="Arial"/>
                <a:sym typeface="Arial"/>
              </a:rPr>
              <a:t>Η ενότητα εισήγαγε πρακτικές στρατηγικές για την προσαρμογή της διδασκαλίας ΥΣ σε διαφορετικά στυλ μάθησης, πολιτιστικά πλαίσια και ανάγκες προσβασιμότητας.</a:t>
            </a:r>
            <a:endParaRPr/>
          </a:p>
          <a:p>
            <a:pPr marL="0" marR="0" lvl="0" indent="0" algn="just" rtl="0">
              <a:lnSpc>
                <a:spcPct val="100000"/>
              </a:lnSpc>
              <a:spcBef>
                <a:spcPts val="0"/>
              </a:spcBef>
              <a:spcAft>
                <a:spcPts val="0"/>
              </a:spcAft>
              <a:buNone/>
            </a:pPr>
            <a:br>
              <a:rPr lang="en-US" sz="1800" b="0" i="0" u="none" strike="noStrike" cap="none">
                <a:solidFill>
                  <a:srgbClr val="000000"/>
                </a:solidFill>
                <a:latin typeface="Arial"/>
                <a:ea typeface="Arial"/>
                <a:cs typeface="Arial"/>
                <a:sym typeface="Arial"/>
              </a:rPr>
            </a:br>
            <a:r>
              <a:rPr lang="en-US" sz="1800" b="0" i="0" u="none" strike="noStrike" cap="none">
                <a:solidFill>
                  <a:srgbClr val="000000"/>
                </a:solidFill>
                <a:latin typeface="Arial"/>
                <a:ea typeface="Arial"/>
                <a:cs typeface="Arial"/>
                <a:sym typeface="Arial"/>
              </a:rPr>
              <a:t>Είδατε επίσης πώς οι δραστηριότητες ΥΣ μπορούν να βοηθήσουν τους μαθητές να οικοδομήσουν αυτοπεποίθηση, να πλοηγηθούν σε καθημερινές ψηφιακές εργασίες και να συμμετάσχουν πληρέστερα στην κοινωνία. Μέσα από πρακτικές χωρίς αποκλεισμούς και παραδείγματα πραγματικής ζωής, η ενότητα ανέδειξε πώς η ΥΣ μπορεί να υποστηρίξει όχι μόνο τις ψηφιακές δεξιότητες, αλλά και την ισότητα, την ενδυνάμωση και τη δια βίου μάθηση.</a:t>
            </a: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86"/>
        <p:cNvGrpSpPr/>
        <p:nvPr/>
      </p:nvGrpSpPr>
      <p:grpSpPr>
        <a:xfrm>
          <a:off x="0" y="0"/>
          <a:ext cx="0" cy="0"/>
          <a:chOff x="0" y="0"/>
          <a:chExt cx="0" cy="0"/>
        </a:xfrm>
      </p:grpSpPr>
      <p:pic>
        <p:nvPicPr>
          <p:cNvPr id="1087" name="Google Shape;1087;p18" descr="Teacher assisting student"/>
          <p:cNvPicPr preferRelativeResize="0">
            <a:picLocks noGrp="1"/>
          </p:cNvPicPr>
          <p:nvPr>
            <p:ph type="pic" idx="2"/>
          </p:nvPr>
        </p:nvPicPr>
        <p:blipFill rotWithShape="1">
          <a:blip r:embed="rId3">
            <a:alphaModFix/>
          </a:blip>
          <a:srcRect l="17037" r="17035"/>
          <a:stretch/>
        </p:blipFill>
        <p:spPr>
          <a:xfrm>
            <a:off x="0" y="0"/>
            <a:ext cx="6781800" cy="6858000"/>
          </a:xfrm>
          <a:prstGeom prst="rect">
            <a:avLst/>
          </a:prstGeom>
          <a:solidFill>
            <a:schemeClr val="dk2"/>
          </a:solidFill>
          <a:ln>
            <a:noFill/>
          </a:ln>
        </p:spPr>
      </p:pic>
      <p:sp>
        <p:nvSpPr>
          <p:cNvPr id="1088" name="Google Shape;1088;p18"/>
          <p:cNvSpPr txBox="1">
            <a:spLocks noGrp="1"/>
          </p:cNvSpPr>
          <p:nvPr>
            <p:ph type="ftr" idx="11"/>
          </p:nvPr>
        </p:nvSpPr>
        <p:spPr>
          <a:xfrm>
            <a:off x="1333500" y="6310974"/>
            <a:ext cx="4114800" cy="410501"/>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COMPUTATIONAL SENIORS </a:t>
            </a:r>
            <a:endParaRPr/>
          </a:p>
        </p:txBody>
      </p:sp>
      <p:sp>
        <p:nvSpPr>
          <p:cNvPr id="1089" name="Google Shape;1089;p18"/>
          <p:cNvSpPr txBox="1">
            <a:spLocks noGrp="1"/>
          </p:cNvSpPr>
          <p:nvPr>
            <p:ph type="body" idx="1"/>
          </p:nvPr>
        </p:nvSpPr>
        <p:spPr>
          <a:xfrm>
            <a:off x="7895303" y="3078797"/>
            <a:ext cx="3221037" cy="2316163"/>
          </a:xfrm>
          <a:prstGeom prst="rect">
            <a:avLst/>
          </a:prstGeom>
          <a:noFill/>
          <a:ln>
            <a:noFill/>
          </a:ln>
        </p:spPr>
        <p:txBody>
          <a:bodyPr spcFirstLastPara="1" wrap="square" lIns="91425" tIns="45700" rIns="91425" bIns="45700" anchor="t" anchorCtr="0">
            <a:normAutofit/>
          </a:bodyPr>
          <a:lstStyle/>
          <a:p>
            <a:pPr marL="228600" lvl="0" indent="-228600" algn="ctr" rtl="0">
              <a:lnSpc>
                <a:spcPct val="100000"/>
              </a:lnSpc>
              <a:spcBef>
                <a:spcPts val="1000"/>
              </a:spcBef>
              <a:spcAft>
                <a:spcPts val="0"/>
              </a:spcAft>
              <a:buClr>
                <a:schemeClr val="lt1"/>
              </a:buClr>
              <a:buSzPts val="1260"/>
              <a:buNone/>
            </a:pPr>
            <a:br>
              <a:rPr lang="en-US"/>
            </a:br>
            <a:endParaRPr/>
          </a:p>
        </p:txBody>
      </p:sp>
      <p:sp>
        <p:nvSpPr>
          <p:cNvPr id="1090" name="Google Shape;1090;p18"/>
          <p:cNvSpPr txBox="1"/>
          <p:nvPr/>
        </p:nvSpPr>
        <p:spPr>
          <a:xfrm>
            <a:off x="7706091" y="1182231"/>
            <a:ext cx="3599459" cy="449353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lt1"/>
                </a:solidFill>
                <a:latin typeface="Arial"/>
                <a:ea typeface="Arial"/>
                <a:cs typeface="Arial"/>
                <a:sym typeface="Arial"/>
              </a:rPr>
              <a:t>ΠΡΟΣΚΛΗΣΗ ΣΕ ΔΡΑΣΗ:</a:t>
            </a:r>
            <a:endParaRPr/>
          </a:p>
          <a:p>
            <a:pPr marL="0" marR="0" lvl="0" indent="0" algn="ctr" rtl="0">
              <a:lnSpc>
                <a:spcPct val="100000"/>
              </a:lnSpc>
              <a:spcBef>
                <a:spcPts val="0"/>
              </a:spcBef>
              <a:spcAft>
                <a:spcPts val="0"/>
              </a:spcAft>
              <a:buNone/>
            </a:pPr>
            <a:endParaRPr sz="2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r>
              <a:rPr lang="en-US" sz="1800" b="1" i="0" u="none" strike="noStrike" cap="none">
                <a:solidFill>
                  <a:schemeClr val="lt1"/>
                </a:solidFill>
                <a:latin typeface="Arial"/>
                <a:ea typeface="Arial"/>
                <a:cs typeface="Arial"/>
                <a:sym typeface="Arial"/>
              </a:rPr>
              <a:t>Αναλογιστείτε τι έχετε μάθει:</a:t>
            </a:r>
            <a:endParaRPr/>
          </a:p>
          <a:p>
            <a:pPr marL="0" marR="0" lvl="0" indent="0" algn="l" rtl="0">
              <a:lnSpc>
                <a:spcPct val="100000"/>
              </a:lnSpc>
              <a:spcBef>
                <a:spcPts val="0"/>
              </a:spcBef>
              <a:spcAft>
                <a:spcPts val="0"/>
              </a:spcAft>
              <a:buNone/>
            </a:pPr>
            <a:endParaRPr sz="1400" b="0" i="1" u="none" strike="noStrike" cap="none">
              <a:solidFill>
                <a:schemeClr val="lt1"/>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400"/>
              <a:buFont typeface="Arial"/>
              <a:buChar char="•"/>
            </a:pPr>
            <a:r>
              <a:rPr lang="en-US" sz="1400" b="0" i="1" u="none" strike="noStrike" cap="none">
                <a:solidFill>
                  <a:schemeClr val="lt1"/>
                </a:solidFill>
                <a:latin typeface="Arial"/>
                <a:ea typeface="Arial"/>
                <a:cs typeface="Arial"/>
                <a:sym typeface="Arial"/>
              </a:rPr>
              <a:t>Πώς μπορεί η αφήγηση και οι οπτικές αφηγήσεις να υποστηρίξουν την ανάπτυξη της Υπολογιστικής Σκέψης;</a:t>
            </a:r>
            <a:br>
              <a:rPr lang="en-US" sz="1400" b="0" i="1" u="none" strike="noStrike" cap="none">
                <a:solidFill>
                  <a:schemeClr val="lt1"/>
                </a:solidFill>
                <a:latin typeface="Arial"/>
                <a:ea typeface="Arial"/>
                <a:cs typeface="Arial"/>
                <a:sym typeface="Arial"/>
              </a:rPr>
            </a:br>
            <a:r>
              <a:rPr lang="en-US" sz="1400" b="0" i="1" u="none" strike="noStrike" cap="none">
                <a:solidFill>
                  <a:schemeClr val="lt1"/>
                </a:solidFill>
                <a:latin typeface="Arial"/>
                <a:ea typeface="Arial"/>
                <a:cs typeface="Arial"/>
                <a:sym typeface="Arial"/>
              </a:rPr>
              <a:t>Ποιοι είναι οι αποτελεσματικοί τρόποι σχεδιασμού και υλοποίησης δραστηριοτήτων ΥΣ χρησιμοποιώντας αφήγηση;</a:t>
            </a:r>
            <a:br>
              <a:rPr lang="en-US" sz="1400" b="0" i="1" u="none" strike="noStrike" cap="none">
                <a:solidFill>
                  <a:schemeClr val="lt1"/>
                </a:solidFill>
                <a:latin typeface="Arial"/>
                <a:ea typeface="Arial"/>
                <a:cs typeface="Arial"/>
                <a:sym typeface="Arial"/>
              </a:rPr>
            </a:br>
            <a:r>
              <a:rPr lang="en-US" sz="1400" b="0" i="1" u="none" strike="noStrike" cap="none">
                <a:solidFill>
                  <a:schemeClr val="lt1"/>
                </a:solidFill>
                <a:latin typeface="Arial"/>
                <a:ea typeface="Arial"/>
                <a:cs typeface="Arial"/>
                <a:sym typeface="Arial"/>
              </a:rPr>
              <a:t>Πώς μπορούν οι εκπαιδευτές να υποστηρίξουν τους ενήλικες εκπαιδευόμενους στη δημιουργία και την ανταλλαγή ψηφιακών ιστοριών;</a:t>
            </a:r>
            <a:endParaRPr sz="1800" b="1" i="0" u="none" strike="noStrike" cap="none">
              <a:solidFill>
                <a:schemeClr val="lt1"/>
              </a:solidFill>
              <a:latin typeface="Arial"/>
              <a:ea typeface="Arial"/>
              <a:cs typeface="Arial"/>
              <a:sym typeface="Arial"/>
            </a:endParaRPr>
          </a:p>
        </p:txBody>
      </p:sp>
      <p:sp>
        <p:nvSpPr>
          <p:cNvPr id="1091" name="Google Shape;1091;p1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51</a:t>
            </a:fld>
            <a:endParaRPr>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097"/>
        <p:cNvGrpSpPr/>
        <p:nvPr/>
      </p:nvGrpSpPr>
      <p:grpSpPr>
        <a:xfrm>
          <a:off x="0" y="0"/>
          <a:ext cx="0" cy="0"/>
          <a:chOff x="0" y="0"/>
          <a:chExt cx="0" cy="0"/>
        </a:xfrm>
      </p:grpSpPr>
      <p:sp>
        <p:nvSpPr>
          <p:cNvPr id="1098" name="Google Shape;1098;p20"/>
          <p:cNvSpPr/>
          <p:nvPr/>
        </p:nvSpPr>
        <p:spPr>
          <a:xfrm>
            <a:off x="0" y="0"/>
            <a:ext cx="12192000" cy="6858000"/>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099" name="Google Shape;1099;p20"/>
          <p:cNvSpPr/>
          <p:nvPr/>
        </p:nvSpPr>
        <p:spPr>
          <a:xfrm>
            <a:off x="304800" y="241299"/>
            <a:ext cx="11582400" cy="63754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100" name="Google Shape;1100;p20"/>
          <p:cNvSpPr txBox="1">
            <a:spLocks noGrp="1"/>
          </p:cNvSpPr>
          <p:nvPr>
            <p:ph type="title"/>
          </p:nvPr>
        </p:nvSpPr>
        <p:spPr>
          <a:xfrm>
            <a:off x="695400" y="537594"/>
            <a:ext cx="10801200" cy="618846"/>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Font typeface="Lato Black"/>
              <a:buNone/>
            </a:pPr>
            <a:r>
              <a:rPr lang="en-US" b="1">
                <a:latin typeface="Arial"/>
                <a:ea typeface="Arial"/>
                <a:cs typeface="Arial"/>
                <a:sym typeface="Arial"/>
              </a:rPr>
              <a:t>ΓΛΩΣΣΑΡΙ</a:t>
            </a:r>
            <a:endParaRPr b="1">
              <a:latin typeface="Arial"/>
              <a:ea typeface="Arial"/>
              <a:cs typeface="Arial"/>
              <a:sym typeface="Arial"/>
            </a:endParaRPr>
          </a:p>
        </p:txBody>
      </p:sp>
      <p:sp>
        <p:nvSpPr>
          <p:cNvPr id="1101" name="Google Shape;1101;p20"/>
          <p:cNvSpPr txBox="1"/>
          <p:nvPr/>
        </p:nvSpPr>
        <p:spPr>
          <a:xfrm>
            <a:off x="688800" y="1304189"/>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Υπολογιστική σκέψη ή ΥΣ: </a:t>
            </a:r>
            <a:r>
              <a:rPr lang="en-US" sz="1400" b="0" i="0" u="none" strike="noStrike" cap="none">
                <a:solidFill>
                  <a:schemeClr val="dk1"/>
                </a:solidFill>
                <a:latin typeface="Arial"/>
                <a:ea typeface="Arial"/>
                <a:cs typeface="Arial"/>
                <a:sym typeface="Arial"/>
              </a:rPr>
              <a:t>Επίλυση προβλημάτων όπως ένας υπολογιστής, βήμα προς βήμα. </a:t>
            </a:r>
            <a:endParaRPr sz="1000" b="0" i="0" u="none" strike="noStrike" cap="none">
              <a:solidFill>
                <a:schemeClr val="dk1"/>
              </a:solidFill>
              <a:latin typeface="Arial"/>
              <a:ea typeface="Arial"/>
              <a:cs typeface="Arial"/>
              <a:sym typeface="Arial"/>
            </a:endParaRPr>
          </a:p>
        </p:txBody>
      </p:sp>
      <p:sp>
        <p:nvSpPr>
          <p:cNvPr id="1102" name="Google Shape;1102;p20"/>
          <p:cNvSpPr txBox="1"/>
          <p:nvPr/>
        </p:nvSpPr>
        <p:spPr>
          <a:xfrm>
            <a:off x="688800" y="1681017"/>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Αποσύνθεση: </a:t>
            </a:r>
            <a:r>
              <a:rPr lang="en-US" sz="1400" b="0" i="0" u="none" strike="noStrike" cap="none">
                <a:solidFill>
                  <a:schemeClr val="dk1"/>
                </a:solidFill>
                <a:latin typeface="Arial"/>
                <a:ea typeface="Arial"/>
                <a:cs typeface="Arial"/>
                <a:sym typeface="Arial"/>
              </a:rPr>
              <a:t>Σπάζοντας ένα μεγάλο πρόβλημα σε μικρότερα μέρη.</a:t>
            </a:r>
            <a:endParaRPr sz="1000" b="0" i="0" u="none" strike="noStrike" cap="none">
              <a:solidFill>
                <a:schemeClr val="dk1"/>
              </a:solidFill>
              <a:latin typeface="Arial"/>
              <a:ea typeface="Arial"/>
              <a:cs typeface="Arial"/>
              <a:sym typeface="Arial"/>
            </a:endParaRPr>
          </a:p>
        </p:txBody>
      </p:sp>
      <p:sp>
        <p:nvSpPr>
          <p:cNvPr id="1103" name="Google Shape;1103;p20"/>
          <p:cNvSpPr txBox="1"/>
          <p:nvPr/>
        </p:nvSpPr>
        <p:spPr>
          <a:xfrm>
            <a:off x="688800" y="2064352"/>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Αφαίρεση: </a:t>
            </a:r>
            <a:r>
              <a:rPr lang="en-US" sz="1400" b="0" i="0" u="none" strike="noStrike" cap="none">
                <a:solidFill>
                  <a:schemeClr val="dk1"/>
                </a:solidFill>
                <a:latin typeface="Arial"/>
                <a:ea typeface="Arial"/>
                <a:cs typeface="Arial"/>
                <a:sym typeface="Arial"/>
              </a:rPr>
              <a:t>Εστιάζοντας μόνο στις σημαντικές λεπτομέρειες.</a:t>
            </a:r>
            <a:endParaRPr sz="1000" b="0" i="0" u="none" strike="noStrike" cap="none">
              <a:solidFill>
                <a:schemeClr val="dk1"/>
              </a:solidFill>
              <a:latin typeface="Arial"/>
              <a:ea typeface="Arial"/>
              <a:cs typeface="Arial"/>
              <a:sym typeface="Arial"/>
            </a:endParaRPr>
          </a:p>
        </p:txBody>
      </p:sp>
      <p:sp>
        <p:nvSpPr>
          <p:cNvPr id="1104" name="Google Shape;1104;p20"/>
          <p:cNvSpPr txBox="1"/>
          <p:nvPr/>
        </p:nvSpPr>
        <p:spPr>
          <a:xfrm>
            <a:off x="695400" y="2442739"/>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Αναγνώριση προτύπων: </a:t>
            </a:r>
            <a:r>
              <a:rPr lang="en-US" sz="1400" b="0" i="0" u="none" strike="noStrike" cap="none">
                <a:solidFill>
                  <a:schemeClr val="dk1"/>
                </a:solidFill>
                <a:latin typeface="Arial"/>
                <a:ea typeface="Arial"/>
                <a:cs typeface="Arial"/>
                <a:sym typeface="Arial"/>
              </a:rPr>
              <a:t>Εντοπισμός τάσεων ή πραγμάτων που επαναλαμβάνονται.</a:t>
            </a:r>
            <a:endParaRPr sz="1000" b="0" i="0" u="none" strike="noStrike" cap="none">
              <a:solidFill>
                <a:schemeClr val="dk1"/>
              </a:solidFill>
              <a:latin typeface="Arial"/>
              <a:ea typeface="Arial"/>
              <a:cs typeface="Arial"/>
              <a:sym typeface="Arial"/>
            </a:endParaRPr>
          </a:p>
        </p:txBody>
      </p:sp>
      <p:sp>
        <p:nvSpPr>
          <p:cNvPr id="1105" name="Google Shape;1105;p20"/>
          <p:cNvSpPr txBox="1"/>
          <p:nvPr/>
        </p:nvSpPr>
        <p:spPr>
          <a:xfrm>
            <a:off x="688800" y="2829578"/>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Αλγόριθμος: </a:t>
            </a:r>
            <a:r>
              <a:rPr lang="en-US" sz="1400" b="0" i="0" u="none" strike="noStrike" cap="none">
                <a:solidFill>
                  <a:schemeClr val="dk1"/>
                </a:solidFill>
                <a:latin typeface="Arial"/>
                <a:ea typeface="Arial"/>
                <a:cs typeface="Arial"/>
                <a:sym typeface="Arial"/>
              </a:rPr>
              <a:t>Ένα σύνολο οδηγιών για την ολοκλήρωση μιας εργασίας.</a:t>
            </a:r>
            <a:endParaRPr sz="1000" b="0" i="0" u="none" strike="noStrike" cap="none">
              <a:solidFill>
                <a:schemeClr val="dk1"/>
              </a:solidFill>
              <a:latin typeface="Arial"/>
              <a:ea typeface="Arial"/>
              <a:cs typeface="Arial"/>
              <a:sym typeface="Arial"/>
            </a:endParaRPr>
          </a:p>
        </p:txBody>
      </p:sp>
      <p:sp>
        <p:nvSpPr>
          <p:cNvPr id="1106" name="Google Shape;1106;p20"/>
          <p:cNvSpPr txBox="1"/>
          <p:nvPr/>
        </p:nvSpPr>
        <p:spPr>
          <a:xfrm>
            <a:off x="688800" y="3555741"/>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Μη συνδεδεμένες Δραστηριότητες: </a:t>
            </a:r>
            <a:r>
              <a:rPr lang="en-US" sz="1400" b="0" i="0" u="none" strike="noStrike" cap="none">
                <a:solidFill>
                  <a:schemeClr val="dk1"/>
                </a:solidFill>
                <a:latin typeface="Arial"/>
                <a:ea typeface="Arial"/>
                <a:cs typeface="Arial"/>
                <a:sym typeface="Arial"/>
              </a:rPr>
              <a:t>Εκμάθηση ΥΣ χωρίς οθόνες χρησιμοποιώντας παιχνίδια, παζλ κ.λπ.</a:t>
            </a:r>
            <a:endParaRPr sz="1000" b="0" i="0" u="none" strike="noStrike" cap="none">
              <a:solidFill>
                <a:schemeClr val="dk1"/>
              </a:solidFill>
              <a:latin typeface="Arial"/>
              <a:ea typeface="Arial"/>
              <a:cs typeface="Arial"/>
              <a:sym typeface="Arial"/>
            </a:endParaRPr>
          </a:p>
        </p:txBody>
      </p:sp>
      <p:sp>
        <p:nvSpPr>
          <p:cNvPr id="1107" name="Google Shape;1107;p20"/>
          <p:cNvSpPr txBox="1"/>
          <p:nvPr/>
        </p:nvSpPr>
        <p:spPr>
          <a:xfrm>
            <a:off x="688800" y="3934774"/>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Εντοπισμός σφαλμάτων: </a:t>
            </a:r>
            <a:r>
              <a:rPr lang="en-US" sz="1400" b="0" i="0" u="none" strike="noStrike" cap="none">
                <a:solidFill>
                  <a:schemeClr val="dk1"/>
                </a:solidFill>
                <a:latin typeface="Arial"/>
                <a:ea typeface="Arial"/>
                <a:cs typeface="Arial"/>
                <a:sym typeface="Arial"/>
              </a:rPr>
              <a:t>Εύρεση και διόρθωση σφαλμάτων σε μια διαδικασία.</a:t>
            </a:r>
            <a:endParaRPr sz="1000" b="0" i="0" u="none" strike="noStrike" cap="none">
              <a:solidFill>
                <a:schemeClr val="dk1"/>
              </a:solidFill>
              <a:latin typeface="Arial"/>
              <a:ea typeface="Arial"/>
              <a:cs typeface="Arial"/>
              <a:sym typeface="Arial"/>
            </a:endParaRPr>
          </a:p>
        </p:txBody>
      </p:sp>
      <p:sp>
        <p:nvSpPr>
          <p:cNvPr id="1108" name="Google Shape;1108;p20"/>
          <p:cNvSpPr txBox="1"/>
          <p:nvPr/>
        </p:nvSpPr>
        <p:spPr>
          <a:xfrm>
            <a:off x="695400" y="4266619"/>
            <a:ext cx="9896900" cy="276532"/>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Οριζόντιες δεξιότητες: </a:t>
            </a:r>
            <a:r>
              <a:rPr lang="en-US" sz="1400" b="0" i="0" u="none" strike="noStrike" cap="none">
                <a:solidFill>
                  <a:schemeClr val="dk1"/>
                </a:solidFill>
                <a:latin typeface="Arial"/>
                <a:ea typeface="Arial"/>
                <a:cs typeface="Arial"/>
                <a:sym typeface="Arial"/>
              </a:rPr>
              <a:t>Μη τεχνικές ικανότητες που βοηθούν τους ανθρώπους να συνεργάζονται καλά με τους άλλους και να προσαρμόζονται στις προκλήσεις.</a:t>
            </a:r>
            <a:endParaRPr sz="1000" b="0" i="0" u="none" strike="noStrike" cap="none">
              <a:solidFill>
                <a:schemeClr val="dk1"/>
              </a:solidFill>
              <a:latin typeface="Arial"/>
              <a:ea typeface="Arial"/>
              <a:cs typeface="Arial"/>
              <a:sym typeface="Arial"/>
            </a:endParaRPr>
          </a:p>
        </p:txBody>
      </p:sp>
      <p:sp>
        <p:nvSpPr>
          <p:cNvPr id="1109" name="Google Shape;1109;p20"/>
          <p:cNvSpPr txBox="1"/>
          <p:nvPr/>
        </p:nvSpPr>
        <p:spPr>
          <a:xfrm>
            <a:off x="688800" y="4839445"/>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Παιχνιδοποίηση: </a:t>
            </a:r>
            <a:r>
              <a:rPr lang="en-US" sz="1400" b="0" i="0" u="none" strike="noStrike" cap="none">
                <a:solidFill>
                  <a:schemeClr val="dk1"/>
                </a:solidFill>
                <a:latin typeface="Arial"/>
                <a:ea typeface="Arial"/>
                <a:cs typeface="Arial"/>
                <a:sym typeface="Arial"/>
              </a:rPr>
              <a:t>Χρήση στοιχείων παιχνιδιού (όπως πόντοι ή προκλήσεις) στη μάθηση.</a:t>
            </a:r>
            <a:endParaRPr sz="1000" b="0" i="0" u="none" strike="noStrike" cap="none">
              <a:solidFill>
                <a:schemeClr val="dk1"/>
              </a:solidFill>
              <a:latin typeface="Arial"/>
              <a:ea typeface="Arial"/>
              <a:cs typeface="Arial"/>
              <a:sym typeface="Arial"/>
            </a:endParaRPr>
          </a:p>
        </p:txBody>
      </p:sp>
      <p:sp>
        <p:nvSpPr>
          <p:cNvPr id="1110" name="Google Shape;1110;p20"/>
          <p:cNvSpPr txBox="1"/>
          <p:nvPr/>
        </p:nvSpPr>
        <p:spPr>
          <a:xfrm>
            <a:off x="688800" y="5225100"/>
            <a:ext cx="11198400" cy="26435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Ψηφιακός γραμματισμός: </a:t>
            </a:r>
            <a:r>
              <a:rPr lang="en-US" sz="1400" b="0" i="0" u="none" strike="noStrike" cap="none">
                <a:solidFill>
                  <a:schemeClr val="dk1"/>
                </a:solidFill>
                <a:latin typeface="Arial"/>
                <a:ea typeface="Arial"/>
                <a:cs typeface="Arial"/>
                <a:sym typeface="Arial"/>
              </a:rPr>
              <a:t>Γνωρίζοντας πώς να χρησιμοποιείτε τα ψηφιακά εργαλεία με ασφάλεια και αποτελεσματικότητα.</a:t>
            </a:r>
            <a:endParaRPr sz="1000" b="0" i="0" u="none" strike="noStrike" cap="none">
              <a:solidFill>
                <a:schemeClr val="dk1"/>
              </a:solidFill>
              <a:latin typeface="Arial"/>
              <a:ea typeface="Arial"/>
              <a:cs typeface="Arial"/>
              <a:sym typeface="Arial"/>
            </a:endParaRPr>
          </a:p>
        </p:txBody>
      </p:sp>
      <p:sp>
        <p:nvSpPr>
          <p:cNvPr id="1111" name="Google Shape;1111;p20"/>
          <p:cNvSpPr txBox="1"/>
          <p:nvPr/>
        </p:nvSpPr>
        <p:spPr>
          <a:xfrm>
            <a:off x="688800" y="5610755"/>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Συμπερίληψη: </a:t>
            </a:r>
            <a:r>
              <a:rPr lang="en-US" sz="1400" b="0" i="0" u="none" strike="noStrike" cap="none">
                <a:solidFill>
                  <a:schemeClr val="dk1"/>
                </a:solidFill>
                <a:latin typeface="Arial"/>
                <a:ea typeface="Arial"/>
                <a:cs typeface="Arial"/>
                <a:sym typeface="Arial"/>
              </a:rPr>
              <a:t>Κάνοντας τη μάθηση προσβάσιμη σε όλους, ανεξάρτητα από το υπόβαθρό τους.</a:t>
            </a:r>
            <a:endParaRPr sz="1000" b="0" i="0" u="none" strike="noStrike" cap="none">
              <a:solidFill>
                <a:schemeClr val="dk1"/>
              </a:solidFill>
              <a:latin typeface="Arial"/>
              <a:ea typeface="Arial"/>
              <a:cs typeface="Arial"/>
              <a:sym typeface="Arial"/>
            </a:endParaRPr>
          </a:p>
        </p:txBody>
      </p:sp>
      <p:sp>
        <p:nvSpPr>
          <p:cNvPr id="1112" name="Google Shape;1112;p20"/>
          <p:cNvSpPr txBox="1"/>
          <p:nvPr/>
        </p:nvSpPr>
        <p:spPr>
          <a:xfrm>
            <a:off x="688800" y="5996406"/>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Πρόσθετη διδακτική στήριξη: </a:t>
            </a:r>
            <a:r>
              <a:rPr lang="en-US" sz="1400" b="0" i="0" u="none" strike="noStrike" cap="none">
                <a:solidFill>
                  <a:schemeClr val="dk1"/>
                </a:solidFill>
                <a:latin typeface="Arial"/>
                <a:ea typeface="Arial"/>
                <a:cs typeface="Arial"/>
                <a:sym typeface="Arial"/>
              </a:rPr>
              <a:t>Υποστηρίξτε τους μαθητές βήμα-βήμα, ώστε να μπορούν σταδιακά να κάνουν περισσότερα μόνοι τους.</a:t>
            </a:r>
            <a:endParaRPr sz="1000" b="0" i="0" u="none" strike="noStrike" cap="none">
              <a:solidFill>
                <a:schemeClr val="dk1"/>
              </a:solidFill>
              <a:latin typeface="Arial"/>
              <a:ea typeface="Arial"/>
              <a:cs typeface="Arial"/>
              <a:sym typeface="Arial"/>
            </a:endParaRPr>
          </a:p>
        </p:txBody>
      </p:sp>
      <p:sp>
        <p:nvSpPr>
          <p:cNvPr id="1113" name="Google Shape;1113;p20"/>
          <p:cNvSpPr txBox="1"/>
          <p:nvPr/>
        </p:nvSpPr>
        <p:spPr>
          <a:xfrm>
            <a:off x="688800" y="3193287"/>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Επανάληψη: </a:t>
            </a:r>
            <a:r>
              <a:rPr lang="en-US" sz="1400" b="0" i="0" u="none" strike="noStrike" cap="none">
                <a:solidFill>
                  <a:schemeClr val="dk1"/>
                </a:solidFill>
                <a:latin typeface="Arial"/>
                <a:ea typeface="Arial"/>
                <a:cs typeface="Arial"/>
                <a:sym typeface="Arial"/>
              </a:rPr>
              <a:t>Επανάληψη μιας διαδικασίας για τη βελτίωσή της.</a:t>
            </a:r>
            <a:endParaRPr sz="1000" b="0" i="0" u="none" strike="noStrike" cap="none">
              <a:solidFill>
                <a:schemeClr val="dk1"/>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Shape 1117"/>
        <p:cNvGrpSpPr/>
        <p:nvPr/>
      </p:nvGrpSpPr>
      <p:grpSpPr>
        <a:xfrm>
          <a:off x="0" y="0"/>
          <a:ext cx="0" cy="0"/>
          <a:chOff x="0" y="0"/>
          <a:chExt cx="0" cy="0"/>
        </a:xfrm>
      </p:grpSpPr>
      <p:sp>
        <p:nvSpPr>
          <p:cNvPr id="1118" name="Google Shape;1118;p6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TEXTO DE EJEMPLO PARA EL PIE DE PÁGINA</a:t>
            </a:r>
            <a:endParaRPr/>
          </a:p>
        </p:txBody>
      </p:sp>
      <p:sp>
        <p:nvSpPr>
          <p:cNvPr id="1119" name="Google Shape;1119;p60"/>
          <p:cNvSpPr txBox="1">
            <a:spLocks noGrp="1"/>
          </p:cNvSpPr>
          <p:nvPr>
            <p:ph type="title"/>
          </p:nvPr>
        </p:nvSpPr>
        <p:spPr>
          <a:xfrm>
            <a:off x="668338" y="487995"/>
            <a:ext cx="5011885" cy="67088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2"/>
              </a:buClr>
              <a:buSzPts val="2800"/>
              <a:buFont typeface="Sorts Mill Goudy"/>
              <a:buNone/>
            </a:pPr>
            <a:r>
              <a:rPr lang="en-US" sz="2800" b="1">
                <a:solidFill>
                  <a:schemeClr val="dk2"/>
                </a:solidFill>
                <a:latin typeface="Arial"/>
                <a:ea typeface="Arial"/>
                <a:cs typeface="Arial"/>
                <a:sym typeface="Arial"/>
              </a:rPr>
              <a:t>ΒΙΒΛΙΟΓΡΑΦΙΑ</a:t>
            </a:r>
            <a:endParaRPr b="1">
              <a:solidFill>
                <a:schemeClr val="dk2"/>
              </a:solidFill>
              <a:latin typeface="Arial"/>
              <a:ea typeface="Arial"/>
              <a:cs typeface="Arial"/>
              <a:sym typeface="Arial"/>
            </a:endParaRPr>
          </a:p>
        </p:txBody>
      </p:sp>
      <p:sp>
        <p:nvSpPr>
          <p:cNvPr id="1120" name="Google Shape;1120;p60"/>
          <p:cNvSpPr txBox="1">
            <a:spLocks noGrp="1"/>
          </p:cNvSpPr>
          <p:nvPr>
            <p:ph type="body" idx="1"/>
          </p:nvPr>
        </p:nvSpPr>
        <p:spPr>
          <a:xfrm>
            <a:off x="668338" y="1158875"/>
            <a:ext cx="10634662" cy="3646589"/>
          </a:xfrm>
          <a:prstGeom prst="rect">
            <a:avLst/>
          </a:prstGeom>
          <a:noFill/>
          <a:ln>
            <a:noFill/>
          </a:ln>
        </p:spPr>
        <p:txBody>
          <a:bodyPr spcFirstLastPara="1" wrap="square" lIns="91425" tIns="45700" rIns="91425" bIns="45700" anchor="b" anchorCtr="0">
            <a:normAutofit/>
          </a:bodyPr>
          <a:lstStyle/>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Mills K., Coenraad M., Ruiz P., Burke Q., Weisgrau J. (2021). Computational Thinking for an Inclusive World: A Resource for Educators to Learn and Lead , Digital Promise, December 2021</a:t>
            </a:r>
            <a:endParaRPr>
              <a:latin typeface="Arial"/>
              <a:ea typeface="Arial"/>
              <a:cs typeface="Arial"/>
              <a:sym typeface="Arial"/>
            </a:endParaRPr>
          </a:p>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Porzak R., Psomos P.  Computer-based thinking in the work of teachers and schools, Lubelska Akademia WSEI, 2023</a:t>
            </a:r>
            <a:endParaRPr sz="1400" i="0">
              <a:solidFill>
                <a:schemeClr val="dk1"/>
              </a:solidFill>
              <a:latin typeface="Arial"/>
              <a:ea typeface="Arial"/>
              <a:cs typeface="Arial"/>
              <a:sym typeface="Arial"/>
            </a:endParaRPr>
          </a:p>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Computational Thinking Competencies, ISTE, 2025</a:t>
            </a:r>
            <a:endParaRPr>
              <a:latin typeface="Arial"/>
              <a:ea typeface="Arial"/>
              <a:cs typeface="Arial"/>
              <a:sym typeface="Arial"/>
            </a:endParaRPr>
          </a:p>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Gałuszka  G. ‘Wirtualna jesień życia. Rozważania o roli gier cyfrowych w życiu osób starszych’ (Virtual autumn of life. Reflections on the role of digital games in the lives of the elderly), Wydawnictwo AGH, Kraków 2023, available at: https://www.wydawnictwo.agh.edu.pl/produkt/1364-wirtualna-jesien-zycia</a:t>
            </a:r>
            <a:endParaRPr sz="1400" i="0">
              <a:solidFill>
                <a:schemeClr val="dk1"/>
              </a:solidFill>
              <a:latin typeface="Arial"/>
              <a:ea typeface="Arial"/>
              <a:cs typeface="Arial"/>
              <a:sym typeface="Arial"/>
            </a:endParaRPr>
          </a:p>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Kwiatkowski J. Methodological basis for educating senior citizens in digital competences using gaming: A guide for educators. Fundacja Małopolska Izba Samorządowa, 2024</a:t>
            </a:r>
            <a:br>
              <a:rPr lang="en-US" sz="1400" i="0">
                <a:solidFill>
                  <a:schemeClr val="dk1"/>
                </a:solidFill>
                <a:latin typeface="Arial"/>
                <a:ea typeface="Arial"/>
                <a:cs typeface="Arial"/>
                <a:sym typeface="Arial"/>
              </a:rPr>
            </a:br>
            <a:endParaRPr sz="1400" i="0">
              <a:solidFill>
                <a:schemeClr val="dk1"/>
              </a:solidFill>
              <a:latin typeface="Arial"/>
              <a:ea typeface="Arial"/>
              <a:cs typeface="Arial"/>
              <a:sym typeface="Arial"/>
            </a:endParaRPr>
          </a:p>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thetech.org/bowersinstitute</a:t>
            </a:r>
            <a:endParaRPr sz="1400" i="0">
              <a:solidFill>
                <a:schemeClr val="dk1"/>
              </a:solidFill>
              <a:latin typeface="Arial"/>
              <a:ea typeface="Arial"/>
              <a:cs typeface="Arial"/>
              <a:sym typeface="Arial"/>
            </a:endParaRPr>
          </a:p>
        </p:txBody>
      </p:sp>
      <p:sp>
        <p:nvSpPr>
          <p:cNvPr id="1121" name="Google Shape;1121;p6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53</a:t>
            </a:fld>
            <a:endParaRPr>
              <a:latin typeface="Arial"/>
              <a:ea typeface="Arial"/>
              <a:cs typeface="Arial"/>
              <a:sym typeface="Arial"/>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5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7104</Words>
  <Application>Microsoft Office PowerPoint</Application>
  <PresentationFormat>Widescreen</PresentationFormat>
  <Paragraphs>519</Paragraphs>
  <Slides>53</Slides>
  <Notes>53</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53</vt:i4>
      </vt:variant>
    </vt:vector>
  </HeadingPairs>
  <TitlesOfParts>
    <vt:vector size="63" baseType="lpstr">
      <vt:lpstr>Gill Sans</vt:lpstr>
      <vt:lpstr>Arial</vt:lpstr>
      <vt:lpstr>Calibri</vt:lpstr>
      <vt:lpstr>Lato Black</vt:lpstr>
      <vt:lpstr>Sorts Mill Goudy</vt:lpstr>
      <vt:lpstr>ClassicFrameVTI</vt:lpstr>
      <vt:lpstr>1_ClassicFrameVTI</vt:lpstr>
      <vt:lpstr>2_ClassicFrameVTI</vt:lpstr>
      <vt:lpstr>3_ClassicFrameVTI</vt:lpstr>
      <vt:lpstr>4_ClassicFrameVTI</vt:lpstr>
      <vt:lpstr>ΜΑΘΗΜΑ 5</vt:lpstr>
      <vt:lpstr>ΚΑΛΩΣ ΗΡΘΑΤΕ ΣΤΟ ΜΑΘΗΜΑ 5</vt:lpstr>
      <vt:lpstr>ΔΟΜΗ ΤΟΥ ΜΑΘΗΜΑΤΟΣ</vt:lpstr>
      <vt:lpstr>PowerPoint Presentation</vt:lpstr>
      <vt:lpstr>ΣΚΟΠΟΣ και ΣΤΟΧΟΣ ΜΑΘΗΜΑΤΟΣ</vt:lpstr>
      <vt:lpstr>PowerPoint Presentation</vt:lpstr>
      <vt:lpstr>Η πιο αποτελεσματική μάθηση συμβαίνει όταν οι ενήλικες συμμετέχουν ενεργά στη διαδικασία και βλέπουν τη συνάφεια με τη ζωή τους</vt:lpstr>
      <vt:lpstr>Κατανόηση του ψηφιακού χάσματος στην ανώτερη εκπαίδευση</vt:lpstr>
      <vt:lpstr>Κατανόηση του ψηφιακού χάσματος στην ανώτερη εκπαίδευση</vt:lpstr>
      <vt:lpstr>Τι κάνει τη μάθηση αποτελεσματική για τους ηλικιωμένους;</vt:lpstr>
      <vt:lpstr>Ο ρόλος του εκπαιδευτικού στην προώθηση του ψηφιακού  γραμματισμού</vt:lpstr>
      <vt:lpstr>PowerPoint Presentation</vt:lpstr>
      <vt:lpstr>PowerPoint Presentation</vt:lpstr>
      <vt:lpstr>PowerPoint Presentation</vt:lpstr>
      <vt:lpstr>PowerPoint Presentation</vt:lpstr>
      <vt:lpstr>PowerPoint Presentation</vt:lpstr>
      <vt:lpstr>Ο ρόλος των εκπαιδευτών ενηλίκων στην ενσωμάτωση της προσέγγισης ΥΣ</vt:lpstr>
      <vt:lpstr>PowerPoint Presentation</vt:lpstr>
      <vt:lpstr>PowerPoint Presentation</vt:lpstr>
      <vt:lpstr>PowerPoint Presentation</vt:lpstr>
      <vt:lpstr>PowerPoint Presentation</vt:lpstr>
      <vt:lpstr>PowerPoint Presentation</vt:lpstr>
      <vt:lpstr>PowerPoint Presentation</vt:lpstr>
      <vt:lpstr>Προσαρμογή της υπολογιστικής σκέψης για διαφορετικούς ενήλικες εκπαιδευόμενους</vt:lpstr>
      <vt:lpstr>Οι μέθοδοι για την προσαρμογή των εννοιών ώστε να ανταποκρίνονται στις ποικίλες ανάγκες των μαθητών</vt:lpstr>
      <vt:lpstr>Οι μέθοδοι για την προσαρμογή των εννοιών ώστε να ανταποκρίνονται στις ποικίλες ανάγκες των μαθητών</vt:lpstr>
      <vt:lpstr>Πρακτικό παράδειγμα για κατακερματισμό πληροφοριών</vt:lpstr>
      <vt:lpstr>Πρακτικό παράδειγμα για κατακερματισμό πληροφοριών</vt:lpstr>
      <vt:lpstr>Πρακτικό παράδειγμα για κατακερματισμό πληροφοριών</vt:lpstr>
      <vt:lpstr>PowerPoint Presentation</vt:lpstr>
      <vt:lpstr>Οι μέθοδοι για την πολιτιστική συνάφεια για την κάλυψη των ποικίλων αναγκών των μαθητών</vt:lpstr>
      <vt:lpstr>Οι μέθοδοι για την πολιτιστική συνάφεια για την κάλυψη των ποικίλων αναγκών των μαθητών</vt:lpstr>
      <vt:lpstr>Πρακτικό παράδειγμα για την πολιτιστική συνάφεια</vt:lpstr>
      <vt:lpstr>Πρακτικό παράδειγμα για την πολιτιστική συνάφεια</vt:lpstr>
      <vt:lpstr>Πρακτικό παράδειγμα για την πολιτιστική συνάφεια</vt:lpstr>
      <vt:lpstr>Οι μέθοδοι μάθησης και προτιμήσεων για την κάλυψη των ποικίλων αναγκών των μαθητών</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ΠΡΑΚΤΙΚΕΣ ΑΣΚΗΣΕΙΣ</vt:lpstr>
      <vt:lpstr>Πρακτικές ιδέες εργαστηρίου που επιδεικνύουν αρχές υπολογιστικής σκέψης</vt:lpstr>
      <vt:lpstr>Εργαστήριο 1</vt:lpstr>
      <vt:lpstr>Εργαστήριο 2</vt:lpstr>
      <vt:lpstr>Εργαστήριο 3</vt:lpstr>
      <vt:lpstr>ΠΕΡΙΛΗΨΗ</vt:lpstr>
      <vt:lpstr>PowerPoint Presentation</vt:lpstr>
      <vt:lpstr>ΓΛΩΣΣΑΡΙ</vt:lpstr>
      <vt:lpstr>ΒΙΒΛΙΟΓΡΑΦΙΑ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Aldona</dc:creator>
  <cp:lastModifiedBy>User05</cp:lastModifiedBy>
  <cp:revision>1</cp:revision>
  <dcterms:modified xsi:type="dcterms:W3CDTF">2025-09-15T08:42:42Z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E65AA5A5-0AF6-4426-8B7D-8CCF4333EF72</vt:lpwstr>
  </property>
  <property fmtid="{D5CDD505-2E9C-101B-9397-08002B2CF9AE}" pid="3" name="ArticulatePath">
    <vt:lpwstr>COMPseniors - OERs Module 5</vt:lpwstr>
  </property>
</Properties>
</file>