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53.xml" ContentType="application/vnd.openxmlformats-officedocument.presentationml.tags+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 id="2147483671" r:id="rId3"/>
    <p:sldMasterId id="2147483681" r:id="rId4"/>
    <p:sldMasterId id="2147483693" r:id="rId5"/>
  </p:sldMasterIdLst>
  <p:notesMasterIdLst>
    <p:notesMasterId r:id="rId5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311"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12192000" cy="6858000"/>
  <p:notesSz cx="6858000" cy="9144000"/>
  <p:embeddedFontLst>
    <p:embeddedFont>
      <p:font typeface="Gill Sans" panose="020B0604020202020204" charset="0"/>
      <p:regular r:id="rId60"/>
      <p:bold r:id="rId61"/>
    </p:embeddedFont>
    <p:embeddedFont>
      <p:font typeface="Lato Black" panose="020F0A02020204030203" pitchFamily="34" charset="0"/>
      <p:bold r:id="rId62"/>
    </p:embeddedFont>
    <p:embeddedFont>
      <p:font typeface="Open Sans" pitchFamily="2" charset="0"/>
      <p:regular r:id="rId63"/>
      <p:bold r:id="rId64"/>
      <p:italic r:id="rId65"/>
      <p:boldItalic r:id="rId66"/>
    </p:embeddedFont>
    <p:embeddedFont>
      <p:font typeface="Sorts Mill Goudy" panose="020B0604020202020204" charset="0"/>
      <p:regular r:id="rId67"/>
      <p:italic r:id="rId68"/>
    </p:embeddedFont>
  </p:embeddedFontLst>
  <p:custDataLst>
    <p:tags r:id="rId6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0" roundtripDataSignature="AMtx7miZ9I46v7TYnHK5HWoQryyuSSoe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8849C24-6EE0-453E-A89A-8F852C3D83B6}">
  <a:tblStyle styleId="{18849C24-6EE0-453E-A89A-8F852C3D83B6}" styleName="Table_0">
    <a:wholeTbl>
      <a:tcTxStyle b="off" i="off">
        <a:font>
          <a:latin typeface="Arial"/>
          <a:ea typeface="Arial"/>
          <a:cs typeface="Arial"/>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FAF0ED"/>
          </a:solidFill>
        </a:fill>
      </a:tcStyle>
    </a:band1H>
    <a:band2H>
      <a:tcTxStyle b="off" i="off"/>
      <a:tcStyle>
        <a:tcBdr/>
      </a:tcStyle>
    </a:band2H>
    <a:band1V>
      <a:tcTxStyle b="off" i="off"/>
      <a:tcStyle>
        <a:tcBdr/>
        <a:fill>
          <a:solidFill>
            <a:srgbClr val="FAF0E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6"/>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fill>
          <a:solidFill>
            <a:schemeClr val="accent6"/>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4.fntdata"/><Relationship Id="rId68" Type="http://schemas.openxmlformats.org/officeDocument/2006/relationships/font" Target="fonts/font9.fntdata"/><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7.fntdata"/><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5.fntdata"/><Relationship Id="rId69"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3.fntdata"/><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3" name="Google Shape;41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6" name="Google Shape;426;p1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1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1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7" name="Google Shape;437;p1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438" name="Google Shape;438;p1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
        <p:nvSpPr>
          <p:cNvPr id="455" name="Google Shape;455;p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
        <p:nvSpPr>
          <p:cNvPr id="472" name="Google Shape;472;p1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482" name="Google Shape;482;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0" name="Google Shape;49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
        <p:nvSpPr>
          <p:cNvPr id="500" name="Google Shape;500;p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9" name="Google Shape;509;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
        <p:nvSpPr>
          <p:cNvPr id="510" name="Google Shape;510;p7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
        <p:nvSpPr>
          <p:cNvPr id="520" name="Google Shape;520;p7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9" name="Google Shape;529;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
        <p:nvSpPr>
          <p:cNvPr id="530" name="Google Shape;530;p7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8" name="Google Shape;53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88" name="Google Shape;58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6" name="Google Shape;616;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
        <p:nvSpPr>
          <p:cNvPr id="617" name="Google Shape;617;p7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627" name="Google Shape;627;p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4" name="Google Shape;63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6" name="Google Shape;6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2" name="Google Shape;66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97" name="Google Shape;49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9" name="Google Shape;679;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
        <p:nvSpPr>
          <p:cNvPr id="680" name="Google Shape;680;p7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8" name="Google Shape;68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7" name="Google Shape;69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5" name="Google Shape;70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9" name="Google Shape;71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5" name="Google Shape;73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
        <p:nvSpPr>
          <p:cNvPr id="736" name="Google Shape;736;p2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4" name="Google Shape;74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5" name="Google Shape;74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
        <p:nvSpPr>
          <p:cNvPr id="746" name="Google Shape;746;p3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5" name="Google Shape;755;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
        <p:nvSpPr>
          <p:cNvPr id="756" name="Google Shape;756;p3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8" name="Google Shape;768;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
        <p:nvSpPr>
          <p:cNvPr id="769" name="Google Shape;769;p3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0" name="Google Shape;780;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781" name="Google Shape;781;p3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2" name="Google Shape;792;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8" name="Google Shape;80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9" name="Google Shape;80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
        <p:nvSpPr>
          <p:cNvPr id="810" name="Google Shape;810;p3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9" name="Google Shape;81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
        <p:nvSpPr>
          <p:cNvPr id="820" name="Google Shape;820;p3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8" name="Google Shape;828;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9" name="Google Shape;829;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
        <p:nvSpPr>
          <p:cNvPr id="830" name="Google Shape;830;p3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8" name="Google Shape;84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
        <p:nvSpPr>
          <p:cNvPr id="849" name="Google Shape;849;p3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6" name="Google Shape;86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7" name="Google Shape;867;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
        <p:nvSpPr>
          <p:cNvPr id="868" name="Google Shape;868;p3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5" name="Google Shape;88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6" name="Google Shape;886;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
        <p:nvSpPr>
          <p:cNvPr id="887" name="Google Shape;887;p3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p1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913" name="Google Shape;913;p17:notes"/>
          <p:cNvSpPr>
            <a:spLocks noGrp="1" noRot="1" noChangeAspect="1"/>
          </p:cNvSpPr>
          <p:nvPr>
            <p:ph type="sldImg" idx="2"/>
          </p:nvPr>
        </p:nvSpPr>
        <p:spPr>
          <a:xfrm>
            <a:off x="217488" y="812800"/>
            <a:ext cx="7123112"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3" name="Google Shape;923;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4" name="Google Shape;924;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
        <p:nvSpPr>
          <p:cNvPr id="925" name="Google Shape;925;p8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3" name="Google Shape;933;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6" name="Google Shape;946;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1" name="Google Shape;961;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7" name="Google Shape;977;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6" name="Google Shape;98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9" name="Google Shape;1009;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8" name="Google Shape;101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7" name="Google Shape;102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8" name="Google Shape;102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
        <p:nvSpPr>
          <p:cNvPr id="1029" name="Google Shape;1029;p4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7" name="Google Shape;1037;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8" name="Google Shape;1038;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
        <p:nvSpPr>
          <p:cNvPr id="1039" name="Google Shape;1039;p8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7" name="Google Shape;1047;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
        <p:nvSpPr>
          <p:cNvPr id="1049" name="Google Shape;1049;p8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7" name="Google Shape;1057;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8" name="Google Shape;1058;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
        <p:nvSpPr>
          <p:cNvPr id="1059" name="Google Shape;1059;p8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p18: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7" name="Google Shape;1067;p18: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8" name="Google Shape;1068;p18: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
        <p:nvSpPr>
          <p:cNvPr id="1069" name="Google Shape;1069;p18: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7" name="Google Shape;107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8" name="Google Shape;1078;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
        <p:nvSpPr>
          <p:cNvPr id="1079" name="Google Shape;1079;p2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p2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8" name="Google Shape;1088;p2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9" name="Google Shape;1089;p21: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
        <p:nvSpPr>
          <p:cNvPr id="1090" name="Google Shape;1090;p21: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0" name="Google Shape;1110;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6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62"/>
          <p:cNvSpPr>
            <a:spLocks noGrp="1"/>
          </p:cNvSpPr>
          <p:nvPr>
            <p:ph type="pic" idx="2"/>
          </p:nvPr>
        </p:nvSpPr>
        <p:spPr>
          <a:xfrm>
            <a:off x="680720" y="685799"/>
            <a:ext cx="10830560" cy="5486401"/>
          </a:xfrm>
          <a:prstGeom prst="rect">
            <a:avLst/>
          </a:prstGeom>
          <a:noFill/>
          <a:ln>
            <a:noFill/>
          </a:ln>
        </p:spPr>
      </p:sp>
      <p:sp>
        <p:nvSpPr>
          <p:cNvPr id="18" name="Google Shape;18;p6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0"/>
        <p:cNvGrpSpPr/>
        <p:nvPr/>
      </p:nvGrpSpPr>
      <p:grpSpPr>
        <a:xfrm>
          <a:off x="0" y="0"/>
          <a:ext cx="0" cy="0"/>
          <a:chOff x="0" y="0"/>
          <a:chExt cx="0" cy="0"/>
        </a:xfrm>
      </p:grpSpPr>
      <p:sp>
        <p:nvSpPr>
          <p:cNvPr id="21" name="Google Shape;21;p63"/>
          <p:cNvSpPr/>
          <p:nvPr/>
        </p:nvSpPr>
        <p:spPr>
          <a:xfrm>
            <a:off x="-1" y="0"/>
            <a:ext cx="12192001" cy="68580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63"/>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 name="Google Shape;23;p63"/>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6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3"/>
          <p:cNvSpPr>
            <a:spLocks noGrp="1"/>
          </p:cNvSpPr>
          <p:nvPr>
            <p:ph type="pic" idx="2"/>
          </p:nvPr>
        </p:nvSpPr>
        <p:spPr>
          <a:xfrm>
            <a:off x="1279525" y="2155389"/>
            <a:ext cx="2003425" cy="2002536"/>
          </a:xfrm>
          <a:prstGeom prst="rect">
            <a:avLst/>
          </a:prstGeom>
          <a:noFill/>
          <a:ln>
            <a:noFill/>
          </a:ln>
        </p:spPr>
      </p:sp>
      <p:sp>
        <p:nvSpPr>
          <p:cNvPr id="26" name="Google Shape;26;p63"/>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63"/>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3"/>
          <p:cNvSpPr>
            <a:spLocks noGrp="1"/>
          </p:cNvSpPr>
          <p:nvPr>
            <p:ph type="pic" idx="4"/>
          </p:nvPr>
        </p:nvSpPr>
        <p:spPr>
          <a:xfrm>
            <a:off x="3804132" y="2155389"/>
            <a:ext cx="2003425" cy="2002536"/>
          </a:xfrm>
          <a:prstGeom prst="rect">
            <a:avLst/>
          </a:prstGeom>
          <a:noFill/>
          <a:ln>
            <a:noFill/>
          </a:ln>
        </p:spPr>
      </p:sp>
      <p:sp>
        <p:nvSpPr>
          <p:cNvPr id="29" name="Google Shape;29;p63"/>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3"/>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63"/>
          <p:cNvSpPr>
            <a:spLocks noGrp="1"/>
          </p:cNvSpPr>
          <p:nvPr>
            <p:ph type="pic" idx="7"/>
          </p:nvPr>
        </p:nvSpPr>
        <p:spPr>
          <a:xfrm>
            <a:off x="6332269" y="2155389"/>
            <a:ext cx="2003425" cy="2002536"/>
          </a:xfrm>
          <a:prstGeom prst="rect">
            <a:avLst/>
          </a:prstGeom>
          <a:noFill/>
          <a:ln>
            <a:noFill/>
          </a:ln>
        </p:spPr>
      </p:sp>
      <p:sp>
        <p:nvSpPr>
          <p:cNvPr id="32" name="Google Shape;32;p63"/>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3"/>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3"/>
          <p:cNvSpPr>
            <a:spLocks noGrp="1"/>
          </p:cNvSpPr>
          <p:nvPr>
            <p:ph type="pic" idx="13"/>
          </p:nvPr>
        </p:nvSpPr>
        <p:spPr>
          <a:xfrm>
            <a:off x="8858607" y="2155389"/>
            <a:ext cx="2003425" cy="2002536"/>
          </a:xfrm>
          <a:prstGeom prst="rect">
            <a:avLst/>
          </a:prstGeom>
          <a:noFill/>
          <a:ln>
            <a:noFill/>
          </a:ln>
        </p:spPr>
      </p:sp>
      <p:sp>
        <p:nvSpPr>
          <p:cNvPr id="35" name="Google Shape;35;p63"/>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3"/>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3"/>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3"/>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9"/>
        <p:cNvGrpSpPr/>
        <p:nvPr/>
      </p:nvGrpSpPr>
      <p:grpSpPr>
        <a:xfrm>
          <a:off x="0" y="0"/>
          <a:ext cx="0" cy="0"/>
          <a:chOff x="0" y="0"/>
          <a:chExt cx="0" cy="0"/>
        </a:xfrm>
      </p:grpSpPr>
      <p:sp>
        <p:nvSpPr>
          <p:cNvPr id="40" name="Google Shape;40;p65"/>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1" name="Google Shape;41;p65"/>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5"/>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3"/>
        <p:cNvGrpSpPr/>
        <p:nvPr/>
      </p:nvGrpSpPr>
      <p:grpSpPr>
        <a:xfrm>
          <a:off x="0" y="0"/>
          <a:ext cx="0" cy="0"/>
          <a:chOff x="0" y="0"/>
          <a:chExt cx="0" cy="0"/>
        </a:xfrm>
      </p:grpSpPr>
      <p:sp>
        <p:nvSpPr>
          <p:cNvPr id="44" name="Google Shape;44;p68"/>
          <p:cNvSpPr/>
          <p:nvPr/>
        </p:nvSpPr>
        <p:spPr>
          <a:xfrm>
            <a:off x="4076700" y="685798"/>
            <a:ext cx="4076700" cy="5486401"/>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5" name="Google Shape;45;p68"/>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8"/>
          <p:cNvSpPr>
            <a:spLocks noGrp="1"/>
          </p:cNvSpPr>
          <p:nvPr>
            <p:ph type="pic" idx="2"/>
          </p:nvPr>
        </p:nvSpPr>
        <p:spPr>
          <a:xfrm>
            <a:off x="0" y="0"/>
            <a:ext cx="3390900" cy="6858000"/>
          </a:xfrm>
          <a:prstGeom prst="rect">
            <a:avLst/>
          </a:prstGeom>
          <a:noFill/>
          <a:ln>
            <a:noFill/>
          </a:ln>
        </p:spPr>
      </p:sp>
      <p:sp>
        <p:nvSpPr>
          <p:cNvPr id="47" name="Google Shape;47;p6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8"/>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8"/>
          <p:cNvSpPr>
            <a:spLocks noGrp="1"/>
          </p:cNvSpPr>
          <p:nvPr>
            <p:ph type="pic" idx="3"/>
          </p:nvPr>
        </p:nvSpPr>
        <p:spPr>
          <a:xfrm>
            <a:off x="8801100" y="0"/>
            <a:ext cx="3390900" cy="6858000"/>
          </a:xfrm>
          <a:prstGeom prst="rect">
            <a:avLst/>
          </a:prstGeom>
          <a:noFill/>
          <a:ln>
            <a:noFill/>
          </a:ln>
        </p:spPr>
      </p:sp>
      <p:sp>
        <p:nvSpPr>
          <p:cNvPr id="50" name="Google Shape;50;p6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52"/>
        <p:cNvGrpSpPr/>
        <p:nvPr/>
      </p:nvGrpSpPr>
      <p:grpSpPr>
        <a:xfrm>
          <a:off x="0" y="0"/>
          <a:ext cx="0" cy="0"/>
          <a:chOff x="0" y="0"/>
          <a:chExt cx="0" cy="0"/>
        </a:xfrm>
      </p:grpSpPr>
      <p:sp>
        <p:nvSpPr>
          <p:cNvPr id="53" name="Google Shape;53;p66"/>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4" name="Google Shape;54;p6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5" name="Google Shape;55;p6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6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6"/>
          <p:cNvSpPr>
            <a:spLocks noGrp="1"/>
          </p:cNvSpPr>
          <p:nvPr>
            <p:ph type="pic" idx="2"/>
          </p:nvPr>
        </p:nvSpPr>
        <p:spPr>
          <a:xfrm>
            <a:off x="8839200" y="685800"/>
            <a:ext cx="2667000" cy="2400300"/>
          </a:xfrm>
          <a:prstGeom prst="rect">
            <a:avLst/>
          </a:prstGeom>
          <a:noFill/>
          <a:ln>
            <a:noFill/>
          </a:ln>
        </p:spPr>
      </p:sp>
      <p:sp>
        <p:nvSpPr>
          <p:cNvPr id="59" name="Google Shape;59;p66"/>
          <p:cNvSpPr>
            <a:spLocks noGrp="1"/>
          </p:cNvSpPr>
          <p:nvPr>
            <p:ph type="pic" idx="3"/>
          </p:nvPr>
        </p:nvSpPr>
        <p:spPr>
          <a:xfrm>
            <a:off x="8839200" y="3764738"/>
            <a:ext cx="2667000" cy="2404872"/>
          </a:xfrm>
          <a:prstGeom prst="rect">
            <a:avLst/>
          </a:prstGeom>
          <a:noFill/>
          <a:ln>
            <a:noFill/>
          </a:ln>
        </p:spPr>
      </p:sp>
      <p:sp>
        <p:nvSpPr>
          <p:cNvPr id="60" name="Google Shape;60;p6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62"/>
        <p:cNvGrpSpPr/>
        <p:nvPr/>
      </p:nvGrpSpPr>
      <p:grpSpPr>
        <a:xfrm>
          <a:off x="0" y="0"/>
          <a:ext cx="0" cy="0"/>
          <a:chOff x="0" y="0"/>
          <a:chExt cx="0" cy="0"/>
        </a:xfrm>
      </p:grpSpPr>
      <p:sp>
        <p:nvSpPr>
          <p:cNvPr id="63" name="Google Shape;63;p67"/>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4" name="Google Shape;64;p67"/>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5" name="Google Shape;65;p67"/>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7"/>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67"/>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67"/>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67"/>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67"/>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67"/>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75"/>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76"/>
        <p:cNvGrpSpPr/>
        <p:nvPr/>
      </p:nvGrpSpPr>
      <p:grpSpPr>
        <a:xfrm>
          <a:off x="0" y="0"/>
          <a:ext cx="0" cy="0"/>
          <a:chOff x="0" y="0"/>
          <a:chExt cx="0" cy="0"/>
        </a:xfrm>
      </p:grpSpPr>
      <p:sp>
        <p:nvSpPr>
          <p:cNvPr id="77" name="Google Shape;77;p73"/>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8" name="Google Shape;78;p73"/>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73"/>
          <p:cNvSpPr>
            <a:spLocks noGrp="1"/>
          </p:cNvSpPr>
          <p:nvPr>
            <p:ph type="pic" idx="2"/>
          </p:nvPr>
        </p:nvSpPr>
        <p:spPr>
          <a:xfrm>
            <a:off x="0" y="0"/>
            <a:ext cx="6781800" cy="6858000"/>
          </a:xfrm>
          <a:prstGeom prst="rect">
            <a:avLst/>
          </a:prstGeom>
          <a:solidFill>
            <a:schemeClr val="dk2"/>
          </a:solidFill>
          <a:ln>
            <a:noFill/>
          </a:ln>
        </p:spPr>
      </p:sp>
      <p:sp>
        <p:nvSpPr>
          <p:cNvPr id="81" name="Google Shape;81;p73"/>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7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7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84"/>
        <p:cNvGrpSpPr/>
        <p:nvPr/>
      </p:nvGrpSpPr>
      <p:grpSpPr>
        <a:xfrm>
          <a:off x="0" y="0"/>
          <a:ext cx="0" cy="0"/>
          <a:chOff x="0" y="0"/>
          <a:chExt cx="0" cy="0"/>
        </a:xfrm>
      </p:grpSpPr>
      <p:sp>
        <p:nvSpPr>
          <p:cNvPr id="85" name="Google Shape;85;p50"/>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6" name="Google Shape;86;p50"/>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5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50"/>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5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5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91"/>
        <p:cNvGrpSpPr/>
        <p:nvPr/>
      </p:nvGrpSpPr>
      <p:grpSpPr>
        <a:xfrm>
          <a:off x="0" y="0"/>
          <a:ext cx="0" cy="0"/>
          <a:chOff x="0" y="0"/>
          <a:chExt cx="0" cy="0"/>
        </a:xfrm>
      </p:grpSpPr>
      <p:sp>
        <p:nvSpPr>
          <p:cNvPr id="92" name="Google Shape;92;p74"/>
          <p:cNvSpPr/>
          <p:nvPr/>
        </p:nvSpPr>
        <p:spPr>
          <a:xfrm>
            <a:off x="685800" y="685801"/>
            <a:ext cx="7467601" cy="54864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3" name="Google Shape;93;p74"/>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7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74"/>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74"/>
          <p:cNvSpPr>
            <a:spLocks noGrp="1"/>
          </p:cNvSpPr>
          <p:nvPr>
            <p:ph type="pic" idx="2"/>
          </p:nvPr>
        </p:nvSpPr>
        <p:spPr>
          <a:xfrm>
            <a:off x="8153400" y="685799"/>
            <a:ext cx="3397250" cy="5486401"/>
          </a:xfrm>
          <a:prstGeom prst="rect">
            <a:avLst/>
          </a:prstGeom>
          <a:noFill/>
          <a:ln>
            <a:noFill/>
          </a:ln>
        </p:spPr>
      </p:sp>
      <p:sp>
        <p:nvSpPr>
          <p:cNvPr id="97" name="Google Shape;97;p7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7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105"/>
        <p:cNvGrpSpPr/>
        <p:nvPr/>
      </p:nvGrpSpPr>
      <p:grpSpPr>
        <a:xfrm>
          <a:off x="0" y="0"/>
          <a:ext cx="0" cy="0"/>
          <a:chOff x="0" y="0"/>
          <a:chExt cx="0" cy="0"/>
        </a:xfrm>
      </p:grpSpPr>
      <p:sp>
        <p:nvSpPr>
          <p:cNvPr id="106" name="Google Shape;106;p23"/>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7" name="Google Shape;107;p23"/>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8" name="Google Shape;108;p23"/>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3"/>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1" name="Google Shape;111;p23"/>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3"/>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23"/>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23"/>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p23"/>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2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2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18"/>
        <p:cNvGrpSpPr/>
        <p:nvPr/>
      </p:nvGrpSpPr>
      <p:grpSpPr>
        <a:xfrm>
          <a:off x="0" y="0"/>
          <a:ext cx="0" cy="0"/>
          <a:chOff x="0" y="0"/>
          <a:chExt cx="0" cy="0"/>
        </a:xfrm>
      </p:grpSpPr>
      <p:sp>
        <p:nvSpPr>
          <p:cNvPr id="119" name="Google Shape;119;p42"/>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0" name="Google Shape;120;p42"/>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1" name="Google Shape;121;p42"/>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4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42"/>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42"/>
          <p:cNvSpPr>
            <a:spLocks noGrp="1"/>
          </p:cNvSpPr>
          <p:nvPr>
            <p:ph type="pic" idx="2"/>
          </p:nvPr>
        </p:nvSpPr>
        <p:spPr>
          <a:xfrm>
            <a:off x="8839200" y="685800"/>
            <a:ext cx="2667000" cy="2400300"/>
          </a:xfrm>
          <a:prstGeom prst="rect">
            <a:avLst/>
          </a:prstGeom>
          <a:noFill/>
          <a:ln>
            <a:noFill/>
          </a:ln>
        </p:spPr>
      </p:sp>
      <p:sp>
        <p:nvSpPr>
          <p:cNvPr id="125" name="Google Shape;125;p42"/>
          <p:cNvSpPr>
            <a:spLocks noGrp="1"/>
          </p:cNvSpPr>
          <p:nvPr>
            <p:ph type="pic" idx="3"/>
          </p:nvPr>
        </p:nvSpPr>
        <p:spPr>
          <a:xfrm>
            <a:off x="8839200" y="3764738"/>
            <a:ext cx="2667000" cy="2404872"/>
          </a:xfrm>
          <a:prstGeom prst="rect">
            <a:avLst/>
          </a:prstGeom>
          <a:noFill/>
          <a:ln>
            <a:noFill/>
          </a:ln>
        </p:spPr>
      </p:sp>
      <p:sp>
        <p:nvSpPr>
          <p:cNvPr id="126" name="Google Shape;126;p4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128"/>
        <p:cNvGrpSpPr/>
        <p:nvPr/>
      </p:nvGrpSpPr>
      <p:grpSpPr>
        <a:xfrm>
          <a:off x="0" y="0"/>
          <a:ext cx="0" cy="0"/>
          <a:chOff x="0" y="0"/>
          <a:chExt cx="0" cy="0"/>
        </a:xfrm>
      </p:grpSpPr>
      <p:sp>
        <p:nvSpPr>
          <p:cNvPr id="129" name="Google Shape;129;p46"/>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0" name="Google Shape;130;p46"/>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4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46"/>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4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4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35"/>
        <p:cNvGrpSpPr/>
        <p:nvPr/>
      </p:nvGrpSpPr>
      <p:grpSpPr>
        <a:xfrm>
          <a:off x="0" y="0"/>
          <a:ext cx="0" cy="0"/>
          <a:chOff x="0" y="0"/>
          <a:chExt cx="0" cy="0"/>
        </a:xfrm>
      </p:grpSpPr>
      <p:sp>
        <p:nvSpPr>
          <p:cNvPr id="136" name="Google Shape;136;p51"/>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7" name="Google Shape;137;p51"/>
          <p:cNvSpPr>
            <a:spLocks noGrp="1"/>
          </p:cNvSpPr>
          <p:nvPr>
            <p:ph type="pic" idx="2"/>
          </p:nvPr>
        </p:nvSpPr>
        <p:spPr>
          <a:xfrm>
            <a:off x="680720" y="685799"/>
            <a:ext cx="10830560" cy="5486401"/>
          </a:xfrm>
          <a:prstGeom prst="rect">
            <a:avLst/>
          </a:prstGeom>
          <a:noFill/>
          <a:ln>
            <a:noFill/>
          </a:ln>
        </p:spPr>
      </p:sp>
      <p:sp>
        <p:nvSpPr>
          <p:cNvPr id="138" name="Google Shape;138;p51"/>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51"/>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40"/>
        <p:cNvGrpSpPr/>
        <p:nvPr/>
      </p:nvGrpSpPr>
      <p:grpSpPr>
        <a:xfrm>
          <a:off x="0" y="0"/>
          <a:ext cx="0" cy="0"/>
          <a:chOff x="0" y="0"/>
          <a:chExt cx="0" cy="0"/>
        </a:xfrm>
      </p:grpSpPr>
      <p:sp>
        <p:nvSpPr>
          <p:cNvPr id="141" name="Google Shape;141;p52"/>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2" name="Google Shape;142;p52"/>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3" name="Google Shape;143;p52"/>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5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52"/>
          <p:cNvSpPr>
            <a:spLocks noGrp="1"/>
          </p:cNvSpPr>
          <p:nvPr>
            <p:ph type="pic" idx="2"/>
          </p:nvPr>
        </p:nvSpPr>
        <p:spPr>
          <a:xfrm>
            <a:off x="1279525" y="2155389"/>
            <a:ext cx="2003425" cy="2002536"/>
          </a:xfrm>
          <a:prstGeom prst="rect">
            <a:avLst/>
          </a:prstGeom>
          <a:noFill/>
          <a:ln>
            <a:noFill/>
          </a:ln>
        </p:spPr>
      </p:sp>
      <p:sp>
        <p:nvSpPr>
          <p:cNvPr id="146" name="Google Shape;146;p52"/>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52"/>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52"/>
          <p:cNvSpPr>
            <a:spLocks noGrp="1"/>
          </p:cNvSpPr>
          <p:nvPr>
            <p:ph type="pic" idx="4"/>
          </p:nvPr>
        </p:nvSpPr>
        <p:spPr>
          <a:xfrm>
            <a:off x="3804132" y="2155389"/>
            <a:ext cx="2003425" cy="2002536"/>
          </a:xfrm>
          <a:prstGeom prst="rect">
            <a:avLst/>
          </a:prstGeom>
          <a:noFill/>
          <a:ln>
            <a:noFill/>
          </a:ln>
        </p:spPr>
      </p:sp>
      <p:sp>
        <p:nvSpPr>
          <p:cNvPr id="149" name="Google Shape;149;p52"/>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52"/>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52"/>
          <p:cNvSpPr>
            <a:spLocks noGrp="1"/>
          </p:cNvSpPr>
          <p:nvPr>
            <p:ph type="pic" idx="7"/>
          </p:nvPr>
        </p:nvSpPr>
        <p:spPr>
          <a:xfrm>
            <a:off x="6332269" y="2155389"/>
            <a:ext cx="2003425" cy="2002536"/>
          </a:xfrm>
          <a:prstGeom prst="rect">
            <a:avLst/>
          </a:prstGeom>
          <a:noFill/>
          <a:ln>
            <a:noFill/>
          </a:ln>
        </p:spPr>
      </p:sp>
      <p:sp>
        <p:nvSpPr>
          <p:cNvPr id="152" name="Google Shape;152;p52"/>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52"/>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52"/>
          <p:cNvSpPr>
            <a:spLocks noGrp="1"/>
          </p:cNvSpPr>
          <p:nvPr>
            <p:ph type="pic" idx="13"/>
          </p:nvPr>
        </p:nvSpPr>
        <p:spPr>
          <a:xfrm>
            <a:off x="8858607" y="2155389"/>
            <a:ext cx="2003425" cy="2002536"/>
          </a:xfrm>
          <a:prstGeom prst="rect">
            <a:avLst/>
          </a:prstGeom>
          <a:noFill/>
          <a:ln>
            <a:noFill/>
          </a:ln>
        </p:spPr>
      </p:sp>
      <p:sp>
        <p:nvSpPr>
          <p:cNvPr id="155" name="Google Shape;155;p52"/>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2"/>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52"/>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52"/>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59"/>
        <p:cNvGrpSpPr/>
        <p:nvPr/>
      </p:nvGrpSpPr>
      <p:grpSpPr>
        <a:xfrm>
          <a:off x="0" y="0"/>
          <a:ext cx="0" cy="0"/>
          <a:chOff x="0" y="0"/>
          <a:chExt cx="0" cy="0"/>
        </a:xfrm>
      </p:grpSpPr>
      <p:sp>
        <p:nvSpPr>
          <p:cNvPr id="160" name="Google Shape;160;p54"/>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1" name="Google Shape;161;p54"/>
          <p:cNvSpPr>
            <a:spLocks noGrp="1"/>
          </p:cNvSpPr>
          <p:nvPr>
            <p:ph type="pic" idx="2"/>
          </p:nvPr>
        </p:nvSpPr>
        <p:spPr>
          <a:xfrm>
            <a:off x="0" y="0"/>
            <a:ext cx="12192000" cy="6858000"/>
          </a:xfrm>
          <a:prstGeom prst="rect">
            <a:avLst/>
          </a:prstGeom>
          <a:noFill/>
          <a:ln>
            <a:noFill/>
          </a:ln>
        </p:spPr>
      </p:sp>
      <p:sp>
        <p:nvSpPr>
          <p:cNvPr id="162" name="Google Shape;162;p54"/>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54"/>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64"/>
        <p:cNvGrpSpPr/>
        <p:nvPr/>
      </p:nvGrpSpPr>
      <p:grpSpPr>
        <a:xfrm>
          <a:off x="0" y="0"/>
          <a:ext cx="0" cy="0"/>
          <a:chOff x="0" y="0"/>
          <a:chExt cx="0" cy="0"/>
        </a:xfrm>
      </p:grpSpPr>
      <p:sp>
        <p:nvSpPr>
          <p:cNvPr id="165" name="Google Shape;165;p55"/>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6" name="Google Shape;166;p55"/>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55"/>
          <p:cNvSpPr>
            <a:spLocks noGrp="1"/>
          </p:cNvSpPr>
          <p:nvPr>
            <p:ph type="pic" idx="2"/>
          </p:nvPr>
        </p:nvSpPr>
        <p:spPr>
          <a:xfrm>
            <a:off x="0" y="0"/>
            <a:ext cx="3390900" cy="6858000"/>
          </a:xfrm>
          <a:prstGeom prst="rect">
            <a:avLst/>
          </a:prstGeom>
          <a:noFill/>
          <a:ln>
            <a:noFill/>
          </a:ln>
        </p:spPr>
      </p:sp>
      <p:sp>
        <p:nvSpPr>
          <p:cNvPr id="168" name="Google Shape;168;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55"/>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55"/>
          <p:cNvSpPr>
            <a:spLocks noGrp="1"/>
          </p:cNvSpPr>
          <p:nvPr>
            <p:ph type="pic" idx="3"/>
          </p:nvPr>
        </p:nvSpPr>
        <p:spPr>
          <a:xfrm>
            <a:off x="8801100" y="0"/>
            <a:ext cx="3390900" cy="6858000"/>
          </a:xfrm>
          <a:prstGeom prst="rect">
            <a:avLst/>
          </a:prstGeom>
          <a:noFill/>
          <a:ln>
            <a:noFill/>
          </a:ln>
        </p:spPr>
      </p:sp>
      <p:sp>
        <p:nvSpPr>
          <p:cNvPr id="171" name="Google Shape;171;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173"/>
        <p:cNvGrpSpPr/>
        <p:nvPr/>
      </p:nvGrpSpPr>
      <p:grpSpPr>
        <a:xfrm>
          <a:off x="0" y="0"/>
          <a:ext cx="0" cy="0"/>
          <a:chOff x="0" y="0"/>
          <a:chExt cx="0" cy="0"/>
        </a:xfrm>
      </p:grpSpPr>
      <p:sp>
        <p:nvSpPr>
          <p:cNvPr id="174" name="Google Shape;174;p5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5" name="Google Shape;175;p5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6" name="Google Shape;176;p5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56"/>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9" name="Google Shape;179;p56"/>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56"/>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1" name="Google Shape;181;p56"/>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184"/>
        <p:cNvGrpSpPr/>
        <p:nvPr/>
      </p:nvGrpSpPr>
      <p:grpSpPr>
        <a:xfrm>
          <a:off x="0" y="0"/>
          <a:ext cx="0" cy="0"/>
          <a:chOff x="0" y="0"/>
          <a:chExt cx="0" cy="0"/>
        </a:xfrm>
      </p:grpSpPr>
      <p:sp>
        <p:nvSpPr>
          <p:cNvPr id="185" name="Google Shape;185;p57"/>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6" name="Google Shape;186;p57"/>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7" name="Google Shape;187;p57"/>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5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57"/>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p57"/>
          <p:cNvSpPr>
            <a:spLocks noGrp="1"/>
          </p:cNvSpPr>
          <p:nvPr>
            <p:ph type="pic" idx="2"/>
          </p:nvPr>
        </p:nvSpPr>
        <p:spPr>
          <a:xfrm>
            <a:off x="8839200" y="685800"/>
            <a:ext cx="2667000" cy="2400300"/>
          </a:xfrm>
          <a:prstGeom prst="rect">
            <a:avLst/>
          </a:prstGeom>
          <a:noFill/>
          <a:ln>
            <a:noFill/>
          </a:ln>
        </p:spPr>
      </p:sp>
      <p:sp>
        <p:nvSpPr>
          <p:cNvPr id="191" name="Google Shape;191;p57"/>
          <p:cNvSpPr>
            <a:spLocks noGrp="1"/>
          </p:cNvSpPr>
          <p:nvPr>
            <p:ph type="pic" idx="3"/>
          </p:nvPr>
        </p:nvSpPr>
        <p:spPr>
          <a:xfrm>
            <a:off x="8839200" y="3726638"/>
            <a:ext cx="2667000" cy="2445558"/>
          </a:xfrm>
          <a:prstGeom prst="rect">
            <a:avLst/>
          </a:prstGeom>
          <a:noFill/>
          <a:ln>
            <a:noFill/>
          </a:ln>
        </p:spPr>
      </p:sp>
      <p:sp>
        <p:nvSpPr>
          <p:cNvPr id="192" name="Google Shape;192;p5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5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94"/>
        <p:cNvGrpSpPr/>
        <p:nvPr/>
      </p:nvGrpSpPr>
      <p:grpSpPr>
        <a:xfrm>
          <a:off x="0" y="0"/>
          <a:ext cx="0" cy="0"/>
          <a:chOff x="0" y="0"/>
          <a:chExt cx="0" cy="0"/>
        </a:xfrm>
      </p:grpSpPr>
      <p:sp>
        <p:nvSpPr>
          <p:cNvPr id="195" name="Google Shape;195;p58"/>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6" name="Google Shape;196;p58"/>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5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58"/>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9" name="Google Shape;199;p58"/>
          <p:cNvSpPr>
            <a:spLocks noGrp="1"/>
          </p:cNvSpPr>
          <p:nvPr>
            <p:ph type="pic" idx="2"/>
          </p:nvPr>
        </p:nvSpPr>
        <p:spPr>
          <a:xfrm>
            <a:off x="8153400" y="685799"/>
            <a:ext cx="3397250" cy="5486401"/>
          </a:xfrm>
          <a:prstGeom prst="rect">
            <a:avLst/>
          </a:prstGeom>
          <a:noFill/>
          <a:ln>
            <a:noFill/>
          </a:ln>
        </p:spPr>
      </p:sp>
      <p:sp>
        <p:nvSpPr>
          <p:cNvPr id="200" name="Google Shape;200;p5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5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02"/>
        <p:cNvGrpSpPr/>
        <p:nvPr/>
      </p:nvGrpSpPr>
      <p:grpSpPr>
        <a:xfrm>
          <a:off x="0" y="0"/>
          <a:ext cx="0" cy="0"/>
          <a:chOff x="0" y="0"/>
          <a:chExt cx="0" cy="0"/>
        </a:xfrm>
      </p:grpSpPr>
      <p:sp>
        <p:nvSpPr>
          <p:cNvPr id="203" name="Google Shape;203;p69"/>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04" name="Google Shape;204;p69"/>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6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69"/>
          <p:cNvSpPr>
            <a:spLocks noGrp="1"/>
          </p:cNvSpPr>
          <p:nvPr>
            <p:ph type="pic" idx="2"/>
          </p:nvPr>
        </p:nvSpPr>
        <p:spPr>
          <a:xfrm>
            <a:off x="0" y="0"/>
            <a:ext cx="6781800" cy="6858000"/>
          </a:xfrm>
          <a:prstGeom prst="rect">
            <a:avLst/>
          </a:prstGeom>
          <a:solidFill>
            <a:schemeClr val="dk2"/>
          </a:solidFill>
          <a:ln>
            <a:noFill/>
          </a:ln>
        </p:spPr>
      </p:sp>
      <p:sp>
        <p:nvSpPr>
          <p:cNvPr id="207" name="Google Shape;207;p69"/>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8" name="Google Shape;208;p6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6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216"/>
        <p:cNvGrpSpPr/>
        <p:nvPr/>
      </p:nvGrpSpPr>
      <p:grpSpPr>
        <a:xfrm>
          <a:off x="0" y="0"/>
          <a:ext cx="0" cy="0"/>
          <a:chOff x="0" y="0"/>
          <a:chExt cx="0" cy="0"/>
        </a:xfrm>
      </p:grpSpPr>
      <p:sp>
        <p:nvSpPr>
          <p:cNvPr id="217" name="Google Shape;217;p25"/>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8" name="Google Shape;218;p25"/>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2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25"/>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1" name="Google Shape;221;p2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2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3"/>
        <p:cNvGrpSpPr/>
        <p:nvPr/>
      </p:nvGrpSpPr>
      <p:grpSpPr>
        <a:xfrm>
          <a:off x="0" y="0"/>
          <a:ext cx="0" cy="0"/>
          <a:chOff x="0" y="0"/>
          <a:chExt cx="0" cy="0"/>
        </a:xfrm>
      </p:grpSpPr>
      <p:sp>
        <p:nvSpPr>
          <p:cNvPr id="224" name="Google Shape;224;p70"/>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5" name="Google Shape;225;p70"/>
          <p:cNvSpPr>
            <a:spLocks noGrp="1"/>
          </p:cNvSpPr>
          <p:nvPr>
            <p:ph type="pic" idx="2"/>
          </p:nvPr>
        </p:nvSpPr>
        <p:spPr>
          <a:xfrm>
            <a:off x="680720" y="685799"/>
            <a:ext cx="10830560" cy="5486401"/>
          </a:xfrm>
          <a:prstGeom prst="rect">
            <a:avLst/>
          </a:prstGeom>
          <a:noFill/>
          <a:ln>
            <a:noFill/>
          </a:ln>
        </p:spPr>
      </p:sp>
      <p:sp>
        <p:nvSpPr>
          <p:cNvPr id="226" name="Google Shape;226;p70"/>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70"/>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8"/>
        <p:cNvGrpSpPr/>
        <p:nvPr/>
      </p:nvGrpSpPr>
      <p:grpSpPr>
        <a:xfrm>
          <a:off x="0" y="0"/>
          <a:ext cx="0" cy="0"/>
          <a:chOff x="0" y="0"/>
          <a:chExt cx="0" cy="0"/>
        </a:xfrm>
      </p:grpSpPr>
      <p:sp>
        <p:nvSpPr>
          <p:cNvPr id="229" name="Google Shape;229;p71"/>
          <p:cNvSpPr/>
          <p:nvPr/>
        </p:nvSpPr>
        <p:spPr>
          <a:xfrm>
            <a:off x="-1" y="0"/>
            <a:ext cx="12192001" cy="68580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71"/>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1" name="Google Shape;231;p71"/>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7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71"/>
          <p:cNvSpPr>
            <a:spLocks noGrp="1"/>
          </p:cNvSpPr>
          <p:nvPr>
            <p:ph type="pic" idx="2"/>
          </p:nvPr>
        </p:nvSpPr>
        <p:spPr>
          <a:xfrm>
            <a:off x="1279525" y="2155389"/>
            <a:ext cx="2003425" cy="2002536"/>
          </a:xfrm>
          <a:prstGeom prst="rect">
            <a:avLst/>
          </a:prstGeom>
          <a:noFill/>
          <a:ln>
            <a:noFill/>
          </a:ln>
        </p:spPr>
      </p:sp>
      <p:sp>
        <p:nvSpPr>
          <p:cNvPr id="234" name="Google Shape;234;p71"/>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71"/>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6" name="Google Shape;236;p71"/>
          <p:cNvSpPr>
            <a:spLocks noGrp="1"/>
          </p:cNvSpPr>
          <p:nvPr>
            <p:ph type="pic" idx="4"/>
          </p:nvPr>
        </p:nvSpPr>
        <p:spPr>
          <a:xfrm>
            <a:off x="3804132" y="2155389"/>
            <a:ext cx="2003425" cy="2002536"/>
          </a:xfrm>
          <a:prstGeom prst="rect">
            <a:avLst/>
          </a:prstGeom>
          <a:noFill/>
          <a:ln>
            <a:noFill/>
          </a:ln>
        </p:spPr>
      </p:sp>
      <p:sp>
        <p:nvSpPr>
          <p:cNvPr id="237" name="Google Shape;237;p71"/>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71"/>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9" name="Google Shape;239;p71"/>
          <p:cNvSpPr>
            <a:spLocks noGrp="1"/>
          </p:cNvSpPr>
          <p:nvPr>
            <p:ph type="pic" idx="7"/>
          </p:nvPr>
        </p:nvSpPr>
        <p:spPr>
          <a:xfrm>
            <a:off x="6332269" y="2155389"/>
            <a:ext cx="2003425" cy="2002536"/>
          </a:xfrm>
          <a:prstGeom prst="rect">
            <a:avLst/>
          </a:prstGeom>
          <a:noFill/>
          <a:ln>
            <a:noFill/>
          </a:ln>
        </p:spPr>
      </p:sp>
      <p:sp>
        <p:nvSpPr>
          <p:cNvPr id="240" name="Google Shape;240;p71"/>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71"/>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2" name="Google Shape;242;p71"/>
          <p:cNvSpPr>
            <a:spLocks noGrp="1"/>
          </p:cNvSpPr>
          <p:nvPr>
            <p:ph type="pic" idx="13"/>
          </p:nvPr>
        </p:nvSpPr>
        <p:spPr>
          <a:xfrm>
            <a:off x="8858607" y="2155389"/>
            <a:ext cx="2003425" cy="2002536"/>
          </a:xfrm>
          <a:prstGeom prst="rect">
            <a:avLst/>
          </a:prstGeom>
          <a:noFill/>
          <a:ln>
            <a:noFill/>
          </a:ln>
        </p:spPr>
      </p:sp>
      <p:sp>
        <p:nvSpPr>
          <p:cNvPr id="243" name="Google Shape;243;p71"/>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71"/>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5" name="Google Shape;245;p71"/>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71"/>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47"/>
        <p:cNvGrpSpPr/>
        <p:nvPr/>
      </p:nvGrpSpPr>
      <p:grpSpPr>
        <a:xfrm>
          <a:off x="0" y="0"/>
          <a:ext cx="0" cy="0"/>
          <a:chOff x="0" y="0"/>
          <a:chExt cx="0" cy="0"/>
        </a:xfrm>
      </p:grpSpPr>
      <p:sp>
        <p:nvSpPr>
          <p:cNvPr id="248" name="Google Shape;248;p72"/>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9" name="Google Shape;249;p72"/>
          <p:cNvSpPr>
            <a:spLocks noGrp="1"/>
          </p:cNvSpPr>
          <p:nvPr>
            <p:ph type="pic" idx="2"/>
          </p:nvPr>
        </p:nvSpPr>
        <p:spPr>
          <a:xfrm>
            <a:off x="0" y="0"/>
            <a:ext cx="12192000" cy="6858000"/>
          </a:xfrm>
          <a:prstGeom prst="rect">
            <a:avLst/>
          </a:prstGeom>
          <a:noFill/>
          <a:ln>
            <a:noFill/>
          </a:ln>
        </p:spPr>
      </p:sp>
      <p:sp>
        <p:nvSpPr>
          <p:cNvPr id="250" name="Google Shape;250;p72"/>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72"/>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52"/>
        <p:cNvGrpSpPr/>
        <p:nvPr/>
      </p:nvGrpSpPr>
      <p:grpSpPr>
        <a:xfrm>
          <a:off x="0" y="0"/>
          <a:ext cx="0" cy="0"/>
          <a:chOff x="0" y="0"/>
          <a:chExt cx="0" cy="0"/>
        </a:xfrm>
      </p:grpSpPr>
      <p:sp>
        <p:nvSpPr>
          <p:cNvPr id="253" name="Google Shape;253;p90"/>
          <p:cNvSpPr/>
          <p:nvPr/>
        </p:nvSpPr>
        <p:spPr>
          <a:xfrm>
            <a:off x="0" y="0"/>
            <a:ext cx="8153400" cy="6857999"/>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4" name="Google Shape;254;p90"/>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5" name="Google Shape;255;p90"/>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p9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7" name="Google Shape;257;p90"/>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8" name="Google Shape;258;p90"/>
          <p:cNvSpPr>
            <a:spLocks noGrp="1"/>
          </p:cNvSpPr>
          <p:nvPr>
            <p:ph type="pic" idx="2"/>
          </p:nvPr>
        </p:nvSpPr>
        <p:spPr>
          <a:xfrm>
            <a:off x="8839200" y="685800"/>
            <a:ext cx="2667000" cy="2400300"/>
          </a:xfrm>
          <a:prstGeom prst="rect">
            <a:avLst/>
          </a:prstGeom>
          <a:noFill/>
          <a:ln>
            <a:noFill/>
          </a:ln>
        </p:spPr>
      </p:sp>
      <p:sp>
        <p:nvSpPr>
          <p:cNvPr id="259" name="Google Shape;259;p90"/>
          <p:cNvSpPr>
            <a:spLocks noGrp="1"/>
          </p:cNvSpPr>
          <p:nvPr>
            <p:ph type="pic" idx="3"/>
          </p:nvPr>
        </p:nvSpPr>
        <p:spPr>
          <a:xfrm>
            <a:off x="8839200" y="3764738"/>
            <a:ext cx="2667000" cy="2404872"/>
          </a:xfrm>
          <a:prstGeom prst="rect">
            <a:avLst/>
          </a:prstGeom>
          <a:noFill/>
          <a:ln>
            <a:noFill/>
          </a:ln>
        </p:spPr>
      </p:sp>
      <p:sp>
        <p:nvSpPr>
          <p:cNvPr id="260" name="Google Shape;260;p9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9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62"/>
        <p:cNvGrpSpPr/>
        <p:nvPr/>
      </p:nvGrpSpPr>
      <p:grpSpPr>
        <a:xfrm>
          <a:off x="0" y="0"/>
          <a:ext cx="0" cy="0"/>
          <a:chOff x="0" y="0"/>
          <a:chExt cx="0" cy="0"/>
        </a:xfrm>
      </p:grpSpPr>
      <p:sp>
        <p:nvSpPr>
          <p:cNvPr id="263" name="Google Shape;263;p9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9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9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91"/>
          <p:cNvSpPr>
            <a:spLocks noGrp="1"/>
          </p:cNvSpPr>
          <p:nvPr>
            <p:ph type="pic" idx="2"/>
          </p:nvPr>
        </p:nvSpPr>
        <p:spPr>
          <a:xfrm>
            <a:off x="0" y="0"/>
            <a:ext cx="6781800" cy="6858000"/>
          </a:xfrm>
          <a:prstGeom prst="rect">
            <a:avLst/>
          </a:prstGeom>
          <a:solidFill>
            <a:schemeClr val="dk2"/>
          </a:solidFill>
          <a:ln>
            <a:noFill/>
          </a:ln>
        </p:spPr>
      </p:sp>
      <p:sp>
        <p:nvSpPr>
          <p:cNvPr id="267" name="Google Shape;267;p9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9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9" name="Google Shape;269;p9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70"/>
        <p:cNvGrpSpPr/>
        <p:nvPr/>
      </p:nvGrpSpPr>
      <p:grpSpPr>
        <a:xfrm>
          <a:off x="0" y="0"/>
          <a:ext cx="0" cy="0"/>
          <a:chOff x="0" y="0"/>
          <a:chExt cx="0" cy="0"/>
        </a:xfrm>
      </p:grpSpPr>
      <p:sp>
        <p:nvSpPr>
          <p:cNvPr id="271" name="Google Shape;271;p9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2" name="Google Shape;272;p9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3" name="Google Shape;273;p9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9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92"/>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6" name="Google Shape;276;p92"/>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7" name="Google Shape;277;p92"/>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8" name="Google Shape;278;p92"/>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92"/>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0" name="Google Shape;280;p92"/>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9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 name="Google Shape;282;p9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83"/>
        <p:cNvGrpSpPr/>
        <p:nvPr/>
      </p:nvGrpSpPr>
      <p:grpSpPr>
        <a:xfrm>
          <a:off x="0" y="0"/>
          <a:ext cx="0" cy="0"/>
          <a:chOff x="0" y="0"/>
          <a:chExt cx="0" cy="0"/>
        </a:xfrm>
      </p:grpSpPr>
      <p:sp>
        <p:nvSpPr>
          <p:cNvPr id="284" name="Google Shape;284;p93"/>
          <p:cNvSpPr/>
          <p:nvPr/>
        </p:nvSpPr>
        <p:spPr>
          <a:xfrm>
            <a:off x="4076700" y="685798"/>
            <a:ext cx="4076700" cy="5486401"/>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5" name="Google Shape;285;p93"/>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93"/>
          <p:cNvSpPr>
            <a:spLocks noGrp="1"/>
          </p:cNvSpPr>
          <p:nvPr>
            <p:ph type="pic" idx="2"/>
          </p:nvPr>
        </p:nvSpPr>
        <p:spPr>
          <a:xfrm>
            <a:off x="0" y="0"/>
            <a:ext cx="3390900" cy="6858000"/>
          </a:xfrm>
          <a:prstGeom prst="rect">
            <a:avLst/>
          </a:prstGeom>
          <a:noFill/>
          <a:ln>
            <a:noFill/>
          </a:ln>
        </p:spPr>
      </p:sp>
      <p:sp>
        <p:nvSpPr>
          <p:cNvPr id="287" name="Google Shape;287;p9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8" name="Google Shape;288;p93"/>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9" name="Google Shape;289;p93"/>
          <p:cNvSpPr>
            <a:spLocks noGrp="1"/>
          </p:cNvSpPr>
          <p:nvPr>
            <p:ph type="pic" idx="3"/>
          </p:nvPr>
        </p:nvSpPr>
        <p:spPr>
          <a:xfrm>
            <a:off x="8801100" y="0"/>
            <a:ext cx="3390900" cy="6858000"/>
          </a:xfrm>
          <a:prstGeom prst="rect">
            <a:avLst/>
          </a:prstGeom>
          <a:noFill/>
          <a:ln>
            <a:noFill/>
          </a:ln>
        </p:spPr>
      </p:sp>
      <p:sp>
        <p:nvSpPr>
          <p:cNvPr id="290" name="Google Shape;290;p9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1" name="Google Shape;291;p9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2"/>
        <p:cNvGrpSpPr/>
        <p:nvPr/>
      </p:nvGrpSpPr>
      <p:grpSpPr>
        <a:xfrm>
          <a:off x="0" y="0"/>
          <a:ext cx="0" cy="0"/>
          <a:chOff x="0" y="0"/>
          <a:chExt cx="0" cy="0"/>
        </a:xfrm>
      </p:grpSpPr>
      <p:sp>
        <p:nvSpPr>
          <p:cNvPr id="293" name="Google Shape;293;p94"/>
          <p:cNvSpPr/>
          <p:nvPr/>
        </p:nvSpPr>
        <p:spPr>
          <a:xfrm>
            <a:off x="685800" y="685801"/>
            <a:ext cx="7467601" cy="54864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4" name="Google Shape;294;p94"/>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9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6" name="Google Shape;296;p94"/>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94"/>
          <p:cNvSpPr>
            <a:spLocks noGrp="1"/>
          </p:cNvSpPr>
          <p:nvPr>
            <p:ph type="pic" idx="2"/>
          </p:nvPr>
        </p:nvSpPr>
        <p:spPr>
          <a:xfrm>
            <a:off x="8153400" y="685799"/>
            <a:ext cx="3397250" cy="5486401"/>
          </a:xfrm>
          <a:prstGeom prst="rect">
            <a:avLst/>
          </a:prstGeom>
          <a:noFill/>
          <a:ln>
            <a:noFill/>
          </a:ln>
        </p:spPr>
      </p:sp>
      <p:sp>
        <p:nvSpPr>
          <p:cNvPr id="298" name="Google Shape;298;p9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9" name="Google Shape;299;p9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306"/>
        <p:cNvGrpSpPr/>
        <p:nvPr/>
      </p:nvGrpSpPr>
      <p:grpSpPr>
        <a:xfrm>
          <a:off x="0" y="0"/>
          <a:ext cx="0" cy="0"/>
          <a:chOff x="0" y="0"/>
          <a:chExt cx="0" cy="0"/>
        </a:xfrm>
      </p:grpSpPr>
      <p:sp>
        <p:nvSpPr>
          <p:cNvPr id="307" name="Google Shape;307;p49"/>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8" name="Google Shape;308;p49"/>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4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0" name="Google Shape;310;p49"/>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1" name="Google Shape;311;p4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2" name="Google Shape;312;p4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313"/>
        <p:cNvGrpSpPr/>
        <p:nvPr/>
      </p:nvGrpSpPr>
      <p:grpSpPr>
        <a:xfrm>
          <a:off x="0" y="0"/>
          <a:ext cx="0" cy="0"/>
          <a:chOff x="0" y="0"/>
          <a:chExt cx="0" cy="0"/>
        </a:xfrm>
      </p:grpSpPr>
      <p:sp>
        <p:nvSpPr>
          <p:cNvPr id="314" name="Google Shape;314;p95"/>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5" name="Google Shape;315;p95"/>
          <p:cNvSpPr>
            <a:spLocks noGrp="1"/>
          </p:cNvSpPr>
          <p:nvPr>
            <p:ph type="pic" idx="2"/>
          </p:nvPr>
        </p:nvSpPr>
        <p:spPr>
          <a:xfrm>
            <a:off x="680720" y="685799"/>
            <a:ext cx="10830560" cy="5486401"/>
          </a:xfrm>
          <a:prstGeom prst="rect">
            <a:avLst/>
          </a:prstGeom>
          <a:noFill/>
          <a:ln>
            <a:noFill/>
          </a:ln>
        </p:spPr>
      </p:sp>
      <p:sp>
        <p:nvSpPr>
          <p:cNvPr id="316" name="Google Shape;316;p95"/>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7" name="Google Shape;317;p95"/>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318"/>
        <p:cNvGrpSpPr/>
        <p:nvPr/>
      </p:nvGrpSpPr>
      <p:grpSpPr>
        <a:xfrm>
          <a:off x="0" y="0"/>
          <a:ext cx="0" cy="0"/>
          <a:chOff x="0" y="0"/>
          <a:chExt cx="0" cy="0"/>
        </a:xfrm>
      </p:grpSpPr>
      <p:sp>
        <p:nvSpPr>
          <p:cNvPr id="319" name="Google Shape;319;p96"/>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20" name="Google Shape;320;p96"/>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21" name="Google Shape;321;p96"/>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p9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3" name="Google Shape;323;p96"/>
          <p:cNvSpPr>
            <a:spLocks noGrp="1"/>
          </p:cNvSpPr>
          <p:nvPr>
            <p:ph type="pic" idx="2"/>
          </p:nvPr>
        </p:nvSpPr>
        <p:spPr>
          <a:xfrm>
            <a:off x="1279525" y="2155389"/>
            <a:ext cx="2003425" cy="2002536"/>
          </a:xfrm>
          <a:prstGeom prst="rect">
            <a:avLst/>
          </a:prstGeom>
          <a:noFill/>
          <a:ln>
            <a:noFill/>
          </a:ln>
        </p:spPr>
      </p:sp>
      <p:sp>
        <p:nvSpPr>
          <p:cNvPr id="324" name="Google Shape;324;p96"/>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5" name="Google Shape;325;p96"/>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6" name="Google Shape;326;p96"/>
          <p:cNvSpPr>
            <a:spLocks noGrp="1"/>
          </p:cNvSpPr>
          <p:nvPr>
            <p:ph type="pic" idx="4"/>
          </p:nvPr>
        </p:nvSpPr>
        <p:spPr>
          <a:xfrm>
            <a:off x="3804132" y="2155389"/>
            <a:ext cx="2003425" cy="2002536"/>
          </a:xfrm>
          <a:prstGeom prst="rect">
            <a:avLst/>
          </a:prstGeom>
          <a:noFill/>
          <a:ln>
            <a:noFill/>
          </a:ln>
        </p:spPr>
      </p:sp>
      <p:sp>
        <p:nvSpPr>
          <p:cNvPr id="327" name="Google Shape;327;p96"/>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96"/>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96"/>
          <p:cNvSpPr>
            <a:spLocks noGrp="1"/>
          </p:cNvSpPr>
          <p:nvPr>
            <p:ph type="pic" idx="7"/>
          </p:nvPr>
        </p:nvSpPr>
        <p:spPr>
          <a:xfrm>
            <a:off x="6332269" y="2155389"/>
            <a:ext cx="2003425" cy="2002536"/>
          </a:xfrm>
          <a:prstGeom prst="rect">
            <a:avLst/>
          </a:prstGeom>
          <a:noFill/>
          <a:ln>
            <a:noFill/>
          </a:ln>
        </p:spPr>
      </p:sp>
      <p:sp>
        <p:nvSpPr>
          <p:cNvPr id="330" name="Google Shape;330;p96"/>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1" name="Google Shape;331;p96"/>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2" name="Google Shape;332;p96"/>
          <p:cNvSpPr>
            <a:spLocks noGrp="1"/>
          </p:cNvSpPr>
          <p:nvPr>
            <p:ph type="pic" idx="13"/>
          </p:nvPr>
        </p:nvSpPr>
        <p:spPr>
          <a:xfrm>
            <a:off x="8858607" y="2155389"/>
            <a:ext cx="2003425" cy="2002536"/>
          </a:xfrm>
          <a:prstGeom prst="rect">
            <a:avLst/>
          </a:prstGeom>
          <a:noFill/>
          <a:ln>
            <a:noFill/>
          </a:ln>
        </p:spPr>
      </p:sp>
      <p:sp>
        <p:nvSpPr>
          <p:cNvPr id="333" name="Google Shape;333;p96"/>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4" name="Google Shape;334;p96"/>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5" name="Google Shape;335;p96"/>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6" name="Google Shape;336;p96"/>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37"/>
        <p:cNvGrpSpPr/>
        <p:nvPr/>
      </p:nvGrpSpPr>
      <p:grpSpPr>
        <a:xfrm>
          <a:off x="0" y="0"/>
          <a:ext cx="0" cy="0"/>
          <a:chOff x="0" y="0"/>
          <a:chExt cx="0" cy="0"/>
        </a:xfrm>
      </p:grpSpPr>
      <p:sp>
        <p:nvSpPr>
          <p:cNvPr id="338" name="Google Shape;338;p97"/>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9" name="Google Shape;339;p97"/>
          <p:cNvSpPr>
            <a:spLocks noGrp="1"/>
          </p:cNvSpPr>
          <p:nvPr>
            <p:ph type="pic" idx="2"/>
          </p:nvPr>
        </p:nvSpPr>
        <p:spPr>
          <a:xfrm>
            <a:off x="0" y="0"/>
            <a:ext cx="12192000" cy="6858000"/>
          </a:xfrm>
          <a:prstGeom prst="rect">
            <a:avLst/>
          </a:prstGeom>
          <a:noFill/>
          <a:ln>
            <a:noFill/>
          </a:ln>
        </p:spPr>
      </p:sp>
      <p:sp>
        <p:nvSpPr>
          <p:cNvPr id="340" name="Google Shape;340;p97"/>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1" name="Google Shape;341;p97"/>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342"/>
        <p:cNvGrpSpPr/>
        <p:nvPr/>
      </p:nvGrpSpPr>
      <p:grpSpPr>
        <a:xfrm>
          <a:off x="0" y="0"/>
          <a:ext cx="0" cy="0"/>
          <a:chOff x="0" y="0"/>
          <a:chExt cx="0" cy="0"/>
        </a:xfrm>
      </p:grpSpPr>
      <p:sp>
        <p:nvSpPr>
          <p:cNvPr id="343" name="Google Shape;343;p98"/>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4" name="Google Shape;344;p98"/>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5" name="Google Shape;345;p98"/>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6" name="Google Shape;346;p9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7" name="Google Shape;347;p98"/>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8" name="Google Shape;348;p98"/>
          <p:cNvSpPr>
            <a:spLocks noGrp="1"/>
          </p:cNvSpPr>
          <p:nvPr>
            <p:ph type="pic" idx="2"/>
          </p:nvPr>
        </p:nvSpPr>
        <p:spPr>
          <a:xfrm>
            <a:off x="8839200" y="685800"/>
            <a:ext cx="2667000" cy="2400300"/>
          </a:xfrm>
          <a:prstGeom prst="rect">
            <a:avLst/>
          </a:prstGeom>
          <a:noFill/>
          <a:ln>
            <a:noFill/>
          </a:ln>
        </p:spPr>
      </p:sp>
      <p:sp>
        <p:nvSpPr>
          <p:cNvPr id="349" name="Google Shape;349;p98"/>
          <p:cNvSpPr>
            <a:spLocks noGrp="1"/>
          </p:cNvSpPr>
          <p:nvPr>
            <p:ph type="pic" idx="3"/>
          </p:nvPr>
        </p:nvSpPr>
        <p:spPr>
          <a:xfrm>
            <a:off x="8839200" y="3764738"/>
            <a:ext cx="2667000" cy="2404872"/>
          </a:xfrm>
          <a:prstGeom prst="rect">
            <a:avLst/>
          </a:prstGeom>
          <a:noFill/>
          <a:ln>
            <a:noFill/>
          </a:ln>
        </p:spPr>
      </p:sp>
      <p:sp>
        <p:nvSpPr>
          <p:cNvPr id="350" name="Google Shape;350;p9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1" name="Google Shape;351;p9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352"/>
        <p:cNvGrpSpPr/>
        <p:nvPr/>
      </p:nvGrpSpPr>
      <p:grpSpPr>
        <a:xfrm>
          <a:off x="0" y="0"/>
          <a:ext cx="0" cy="0"/>
          <a:chOff x="0" y="0"/>
          <a:chExt cx="0" cy="0"/>
        </a:xfrm>
      </p:grpSpPr>
      <p:sp>
        <p:nvSpPr>
          <p:cNvPr id="353" name="Google Shape;353;p99"/>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4" name="Google Shape;354;p99"/>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5" name="Google Shape;355;p99"/>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9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99"/>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8" name="Google Shape;358;p99"/>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9" name="Google Shape;359;p99"/>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0" name="Google Shape;360;p99"/>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1" name="Google Shape;361;p99"/>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2" name="Google Shape;362;p99"/>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3" name="Google Shape;363;p9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4" name="Google Shape;364;p9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65"/>
        <p:cNvGrpSpPr/>
        <p:nvPr/>
      </p:nvGrpSpPr>
      <p:grpSpPr>
        <a:xfrm>
          <a:off x="0" y="0"/>
          <a:ext cx="0" cy="0"/>
          <a:chOff x="0" y="0"/>
          <a:chExt cx="0" cy="0"/>
        </a:xfrm>
      </p:grpSpPr>
      <p:sp>
        <p:nvSpPr>
          <p:cNvPr id="366" name="Google Shape;366;p100"/>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7" name="Google Shape;367;p100"/>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8" name="Google Shape;368;p100"/>
          <p:cNvSpPr>
            <a:spLocks noGrp="1"/>
          </p:cNvSpPr>
          <p:nvPr>
            <p:ph type="pic" idx="2"/>
          </p:nvPr>
        </p:nvSpPr>
        <p:spPr>
          <a:xfrm>
            <a:off x="0" y="0"/>
            <a:ext cx="3390900" cy="6858000"/>
          </a:xfrm>
          <a:prstGeom prst="rect">
            <a:avLst/>
          </a:prstGeom>
          <a:noFill/>
          <a:ln>
            <a:noFill/>
          </a:ln>
        </p:spPr>
      </p:sp>
      <p:sp>
        <p:nvSpPr>
          <p:cNvPr id="369" name="Google Shape;369;p10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0" name="Google Shape;370;p100"/>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1" name="Google Shape;371;p100"/>
          <p:cNvSpPr>
            <a:spLocks noGrp="1"/>
          </p:cNvSpPr>
          <p:nvPr>
            <p:ph type="pic" idx="3"/>
          </p:nvPr>
        </p:nvSpPr>
        <p:spPr>
          <a:xfrm>
            <a:off x="8801100" y="0"/>
            <a:ext cx="3390900" cy="6858000"/>
          </a:xfrm>
          <a:prstGeom prst="rect">
            <a:avLst/>
          </a:prstGeom>
          <a:noFill/>
          <a:ln>
            <a:noFill/>
          </a:ln>
        </p:spPr>
      </p:sp>
      <p:sp>
        <p:nvSpPr>
          <p:cNvPr id="372" name="Google Shape;372;p10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3" name="Google Shape;373;p10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374"/>
        <p:cNvGrpSpPr/>
        <p:nvPr/>
      </p:nvGrpSpPr>
      <p:grpSpPr>
        <a:xfrm>
          <a:off x="0" y="0"/>
          <a:ext cx="0" cy="0"/>
          <a:chOff x="0" y="0"/>
          <a:chExt cx="0" cy="0"/>
        </a:xfrm>
      </p:grpSpPr>
      <p:sp>
        <p:nvSpPr>
          <p:cNvPr id="375" name="Google Shape;375;p10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6" name="Google Shape;376;p10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7" name="Google Shape;377;p10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10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9" name="Google Shape;379;p101"/>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0" name="Google Shape;380;p101"/>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1" name="Google Shape;381;p101"/>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2" name="Google Shape;382;p101"/>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3" name="Google Shape;383;p10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4" name="Google Shape;384;p10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385"/>
        <p:cNvGrpSpPr/>
        <p:nvPr/>
      </p:nvGrpSpPr>
      <p:grpSpPr>
        <a:xfrm>
          <a:off x="0" y="0"/>
          <a:ext cx="0" cy="0"/>
          <a:chOff x="0" y="0"/>
          <a:chExt cx="0" cy="0"/>
        </a:xfrm>
      </p:grpSpPr>
      <p:sp>
        <p:nvSpPr>
          <p:cNvPr id="386" name="Google Shape;386;p102"/>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7" name="Google Shape;387;p102"/>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8" name="Google Shape;388;p102"/>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9" name="Google Shape;389;p10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0" name="Google Shape;390;p102"/>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1" name="Google Shape;391;p102"/>
          <p:cNvSpPr>
            <a:spLocks noGrp="1"/>
          </p:cNvSpPr>
          <p:nvPr>
            <p:ph type="pic" idx="2"/>
          </p:nvPr>
        </p:nvSpPr>
        <p:spPr>
          <a:xfrm>
            <a:off x="8839200" y="685800"/>
            <a:ext cx="2667000" cy="2400300"/>
          </a:xfrm>
          <a:prstGeom prst="rect">
            <a:avLst/>
          </a:prstGeom>
          <a:noFill/>
          <a:ln>
            <a:noFill/>
          </a:ln>
        </p:spPr>
      </p:sp>
      <p:sp>
        <p:nvSpPr>
          <p:cNvPr id="392" name="Google Shape;392;p102"/>
          <p:cNvSpPr>
            <a:spLocks noGrp="1"/>
          </p:cNvSpPr>
          <p:nvPr>
            <p:ph type="pic" idx="3"/>
          </p:nvPr>
        </p:nvSpPr>
        <p:spPr>
          <a:xfrm>
            <a:off x="8839200" y="3726638"/>
            <a:ext cx="2667000" cy="2445558"/>
          </a:xfrm>
          <a:prstGeom prst="rect">
            <a:avLst/>
          </a:prstGeom>
          <a:noFill/>
          <a:ln>
            <a:noFill/>
          </a:ln>
        </p:spPr>
      </p:sp>
      <p:sp>
        <p:nvSpPr>
          <p:cNvPr id="393" name="Google Shape;393;p10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4" name="Google Shape;394;p10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395"/>
        <p:cNvGrpSpPr/>
        <p:nvPr/>
      </p:nvGrpSpPr>
      <p:grpSpPr>
        <a:xfrm>
          <a:off x="0" y="0"/>
          <a:ext cx="0" cy="0"/>
          <a:chOff x="0" y="0"/>
          <a:chExt cx="0" cy="0"/>
        </a:xfrm>
      </p:grpSpPr>
      <p:sp>
        <p:nvSpPr>
          <p:cNvPr id="396" name="Google Shape;396;p103"/>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97" name="Google Shape;397;p103"/>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8" name="Google Shape;398;p10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103"/>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0" name="Google Shape;400;p103"/>
          <p:cNvSpPr>
            <a:spLocks noGrp="1"/>
          </p:cNvSpPr>
          <p:nvPr>
            <p:ph type="pic" idx="2"/>
          </p:nvPr>
        </p:nvSpPr>
        <p:spPr>
          <a:xfrm>
            <a:off x="8153400" y="685799"/>
            <a:ext cx="3397250" cy="5486401"/>
          </a:xfrm>
          <a:prstGeom prst="rect">
            <a:avLst/>
          </a:prstGeom>
          <a:noFill/>
          <a:ln>
            <a:noFill/>
          </a:ln>
        </p:spPr>
      </p:sp>
      <p:sp>
        <p:nvSpPr>
          <p:cNvPr id="401" name="Google Shape;401;p10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2" name="Google Shape;402;p10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403"/>
        <p:cNvGrpSpPr/>
        <p:nvPr/>
      </p:nvGrpSpPr>
      <p:grpSpPr>
        <a:xfrm>
          <a:off x="0" y="0"/>
          <a:ext cx="0" cy="0"/>
          <a:chOff x="0" y="0"/>
          <a:chExt cx="0" cy="0"/>
        </a:xfrm>
      </p:grpSpPr>
      <p:sp>
        <p:nvSpPr>
          <p:cNvPr id="404" name="Google Shape;404;p104"/>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05" name="Google Shape;405;p104"/>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6" name="Google Shape;406;p10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7" name="Google Shape;407;p104"/>
          <p:cNvSpPr>
            <a:spLocks noGrp="1"/>
          </p:cNvSpPr>
          <p:nvPr>
            <p:ph type="pic" idx="2"/>
          </p:nvPr>
        </p:nvSpPr>
        <p:spPr>
          <a:xfrm>
            <a:off x="0" y="0"/>
            <a:ext cx="6781800" cy="6858000"/>
          </a:xfrm>
          <a:prstGeom prst="rect">
            <a:avLst/>
          </a:prstGeom>
          <a:solidFill>
            <a:schemeClr val="dk2"/>
          </a:solidFill>
          <a:ln>
            <a:noFill/>
          </a:ln>
        </p:spPr>
      </p:sp>
      <p:sp>
        <p:nvSpPr>
          <p:cNvPr id="408" name="Google Shape;408;p104"/>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9" name="Google Shape;409;p10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0" name="Google Shape;410;p10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9"/>
        <p:cNvGrpSpPr/>
        <p:nvPr/>
      </p:nvGrpSpPr>
      <p:grpSpPr>
        <a:xfrm>
          <a:off x="0" y="0"/>
          <a:ext cx="0" cy="0"/>
          <a:chOff x="0" y="0"/>
          <a:chExt cx="0" cy="0"/>
        </a:xfrm>
      </p:grpSpPr>
      <p:sp>
        <p:nvSpPr>
          <p:cNvPr id="210" name="Google Shape;210;p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1" name="Google Shape;211;p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2" name="Google Shape;212;p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6"/>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5" name="Google Shape;215;p6"/>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6"/>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7" name="Google Shape;217;p6"/>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6"/>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9" name="Google Shape;219;p6"/>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504123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8"/>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8"/>
          <p:cNvSpPr>
            <a:spLocks noGrp="1"/>
          </p:cNvSpPr>
          <p:nvPr>
            <p:ph type="pic" idx="2"/>
          </p:nvPr>
        </p:nvSpPr>
        <p:spPr>
          <a:xfrm>
            <a:off x="680720" y="685799"/>
            <a:ext cx="10830560" cy="5486401"/>
          </a:xfrm>
          <a:prstGeom prst="rect">
            <a:avLst/>
          </a:prstGeom>
          <a:noFill/>
          <a:ln>
            <a:noFill/>
          </a:ln>
        </p:spPr>
      </p:sp>
      <p:sp>
        <p:nvSpPr>
          <p:cNvPr id="225" name="Google Shape;225;p8"/>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8"/>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456807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10"/>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10"/>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10"/>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1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10"/>
          <p:cNvSpPr>
            <a:spLocks noGrp="1"/>
          </p:cNvSpPr>
          <p:nvPr>
            <p:ph type="pic" idx="2"/>
          </p:nvPr>
        </p:nvSpPr>
        <p:spPr>
          <a:xfrm>
            <a:off x="1279525" y="2155389"/>
            <a:ext cx="2003425" cy="2002536"/>
          </a:xfrm>
          <a:prstGeom prst="rect">
            <a:avLst/>
          </a:prstGeom>
          <a:noFill/>
          <a:ln>
            <a:noFill/>
          </a:ln>
        </p:spPr>
      </p:sp>
      <p:sp>
        <p:nvSpPr>
          <p:cNvPr id="233" name="Google Shape;233;p10"/>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10"/>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10"/>
          <p:cNvSpPr>
            <a:spLocks noGrp="1"/>
          </p:cNvSpPr>
          <p:nvPr>
            <p:ph type="pic" idx="4"/>
          </p:nvPr>
        </p:nvSpPr>
        <p:spPr>
          <a:xfrm>
            <a:off x="3804132" y="2155389"/>
            <a:ext cx="2003425" cy="2002536"/>
          </a:xfrm>
          <a:prstGeom prst="rect">
            <a:avLst/>
          </a:prstGeom>
          <a:noFill/>
          <a:ln>
            <a:noFill/>
          </a:ln>
        </p:spPr>
      </p:sp>
      <p:sp>
        <p:nvSpPr>
          <p:cNvPr id="236" name="Google Shape;236;p10"/>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10"/>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10"/>
          <p:cNvSpPr>
            <a:spLocks noGrp="1"/>
          </p:cNvSpPr>
          <p:nvPr>
            <p:ph type="pic" idx="7"/>
          </p:nvPr>
        </p:nvSpPr>
        <p:spPr>
          <a:xfrm>
            <a:off x="6332269" y="2155389"/>
            <a:ext cx="2003425" cy="2002536"/>
          </a:xfrm>
          <a:prstGeom prst="rect">
            <a:avLst/>
          </a:prstGeom>
          <a:noFill/>
          <a:ln>
            <a:noFill/>
          </a:ln>
        </p:spPr>
      </p:sp>
      <p:sp>
        <p:nvSpPr>
          <p:cNvPr id="239" name="Google Shape;239;p10"/>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10"/>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10"/>
          <p:cNvSpPr>
            <a:spLocks noGrp="1"/>
          </p:cNvSpPr>
          <p:nvPr>
            <p:ph type="pic" idx="13"/>
          </p:nvPr>
        </p:nvSpPr>
        <p:spPr>
          <a:xfrm>
            <a:off x="8858607" y="2155389"/>
            <a:ext cx="2003425" cy="2002536"/>
          </a:xfrm>
          <a:prstGeom prst="rect">
            <a:avLst/>
          </a:prstGeom>
          <a:noFill/>
          <a:ln>
            <a:noFill/>
          </a:ln>
        </p:spPr>
      </p:sp>
      <p:sp>
        <p:nvSpPr>
          <p:cNvPr id="242" name="Google Shape;242;p10"/>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10"/>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10"/>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10"/>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542330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46"/>
        <p:cNvGrpSpPr/>
        <p:nvPr/>
      </p:nvGrpSpPr>
      <p:grpSpPr>
        <a:xfrm>
          <a:off x="0" y="0"/>
          <a:ext cx="0" cy="0"/>
          <a:chOff x="0" y="0"/>
          <a:chExt cx="0" cy="0"/>
        </a:xfrm>
      </p:grpSpPr>
      <p:sp>
        <p:nvSpPr>
          <p:cNvPr id="247" name="Google Shape;247;p11"/>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11"/>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9" name="Google Shape;249;p11"/>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1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11"/>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11"/>
          <p:cNvSpPr>
            <a:spLocks noGrp="1"/>
          </p:cNvSpPr>
          <p:nvPr>
            <p:ph type="pic" idx="2"/>
          </p:nvPr>
        </p:nvSpPr>
        <p:spPr>
          <a:xfrm>
            <a:off x="8839200" y="685800"/>
            <a:ext cx="2667000" cy="2400300"/>
          </a:xfrm>
          <a:prstGeom prst="rect">
            <a:avLst/>
          </a:prstGeom>
          <a:noFill/>
          <a:ln>
            <a:noFill/>
          </a:ln>
        </p:spPr>
      </p:sp>
      <p:sp>
        <p:nvSpPr>
          <p:cNvPr id="253" name="Google Shape;253;p11"/>
          <p:cNvSpPr>
            <a:spLocks noGrp="1"/>
          </p:cNvSpPr>
          <p:nvPr>
            <p:ph type="pic" idx="3"/>
          </p:nvPr>
        </p:nvSpPr>
        <p:spPr>
          <a:xfrm>
            <a:off x="8839200" y="3764738"/>
            <a:ext cx="2667000" cy="2404872"/>
          </a:xfrm>
          <a:prstGeom prst="rect">
            <a:avLst/>
          </a:prstGeom>
          <a:noFill/>
          <a:ln>
            <a:noFill/>
          </a:ln>
        </p:spPr>
      </p:sp>
      <p:sp>
        <p:nvSpPr>
          <p:cNvPr id="254" name="Google Shape;254;p1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916961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56"/>
        <p:cNvGrpSpPr/>
        <p:nvPr/>
      </p:nvGrpSpPr>
      <p:grpSpPr>
        <a:xfrm>
          <a:off x="0" y="0"/>
          <a:ext cx="0" cy="0"/>
          <a:chOff x="0" y="0"/>
          <a:chExt cx="0" cy="0"/>
        </a:xfrm>
      </p:grpSpPr>
      <p:sp>
        <p:nvSpPr>
          <p:cNvPr id="257" name="Google Shape;257;p12"/>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8" name="Google Shape;258;p12"/>
          <p:cNvSpPr>
            <a:spLocks noGrp="1"/>
          </p:cNvSpPr>
          <p:nvPr>
            <p:ph type="pic" idx="2"/>
          </p:nvPr>
        </p:nvSpPr>
        <p:spPr>
          <a:xfrm>
            <a:off x="0" y="0"/>
            <a:ext cx="12192000" cy="6858000"/>
          </a:xfrm>
          <a:prstGeom prst="rect">
            <a:avLst/>
          </a:prstGeom>
          <a:noFill/>
          <a:ln>
            <a:noFill/>
          </a:ln>
        </p:spPr>
      </p:sp>
      <p:sp>
        <p:nvSpPr>
          <p:cNvPr id="259" name="Google Shape;259;p12"/>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12"/>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376954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1"/>
        <p:cNvGrpSpPr/>
        <p:nvPr/>
      </p:nvGrpSpPr>
      <p:grpSpPr>
        <a:xfrm>
          <a:off x="0" y="0"/>
          <a:ext cx="0" cy="0"/>
          <a:chOff x="0" y="0"/>
          <a:chExt cx="0" cy="0"/>
        </a:xfrm>
      </p:grpSpPr>
      <p:sp>
        <p:nvSpPr>
          <p:cNvPr id="262" name="Google Shape;262;p13"/>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13"/>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13"/>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1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13"/>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7" name="Google Shape;267;p13"/>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13"/>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9" name="Google Shape;269;p13"/>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1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1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96862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2"/>
        <p:cNvGrpSpPr/>
        <p:nvPr/>
      </p:nvGrpSpPr>
      <p:grpSpPr>
        <a:xfrm>
          <a:off x="0" y="0"/>
          <a:ext cx="0" cy="0"/>
          <a:chOff x="0" y="0"/>
          <a:chExt cx="0" cy="0"/>
        </a:xfrm>
      </p:grpSpPr>
      <p:sp>
        <p:nvSpPr>
          <p:cNvPr id="273" name="Google Shape;273;p14"/>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4" name="Google Shape;274;p14"/>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14"/>
          <p:cNvSpPr>
            <a:spLocks noGrp="1"/>
          </p:cNvSpPr>
          <p:nvPr>
            <p:ph type="pic" idx="2"/>
          </p:nvPr>
        </p:nvSpPr>
        <p:spPr>
          <a:xfrm>
            <a:off x="0" y="0"/>
            <a:ext cx="3390900" cy="6858000"/>
          </a:xfrm>
          <a:prstGeom prst="rect">
            <a:avLst/>
          </a:prstGeom>
          <a:noFill/>
          <a:ln>
            <a:noFill/>
          </a:ln>
        </p:spPr>
      </p:sp>
      <p:sp>
        <p:nvSpPr>
          <p:cNvPr id="276" name="Google Shape;276;p1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14"/>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14"/>
          <p:cNvSpPr>
            <a:spLocks noGrp="1"/>
          </p:cNvSpPr>
          <p:nvPr>
            <p:ph type="pic" idx="3"/>
          </p:nvPr>
        </p:nvSpPr>
        <p:spPr>
          <a:xfrm>
            <a:off x="8801100" y="0"/>
            <a:ext cx="3390900" cy="6858000"/>
          </a:xfrm>
          <a:prstGeom prst="rect">
            <a:avLst/>
          </a:prstGeom>
          <a:noFill/>
          <a:ln>
            <a:noFill/>
          </a:ln>
        </p:spPr>
      </p:sp>
      <p:sp>
        <p:nvSpPr>
          <p:cNvPr id="279" name="Google Shape;279;p1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30744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1"/>
        <p:cNvGrpSpPr/>
        <p:nvPr/>
      </p:nvGrpSpPr>
      <p:grpSpPr>
        <a:xfrm>
          <a:off x="0" y="0"/>
          <a:ext cx="0" cy="0"/>
          <a:chOff x="0" y="0"/>
          <a:chExt cx="0" cy="0"/>
        </a:xfrm>
      </p:grpSpPr>
      <p:sp>
        <p:nvSpPr>
          <p:cNvPr id="282" name="Google Shape;282;p15"/>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3" name="Google Shape;283;p1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15"/>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1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15"/>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15"/>
          <p:cNvSpPr>
            <a:spLocks noGrp="1"/>
          </p:cNvSpPr>
          <p:nvPr>
            <p:ph type="pic" idx="2"/>
          </p:nvPr>
        </p:nvSpPr>
        <p:spPr>
          <a:xfrm>
            <a:off x="8839200" y="685800"/>
            <a:ext cx="2667000" cy="2400300"/>
          </a:xfrm>
          <a:prstGeom prst="rect">
            <a:avLst/>
          </a:prstGeom>
          <a:noFill/>
          <a:ln>
            <a:noFill/>
          </a:ln>
        </p:spPr>
      </p:sp>
      <p:sp>
        <p:nvSpPr>
          <p:cNvPr id="288" name="Google Shape;288;p15"/>
          <p:cNvSpPr>
            <a:spLocks noGrp="1"/>
          </p:cNvSpPr>
          <p:nvPr>
            <p:ph type="pic" idx="3"/>
          </p:nvPr>
        </p:nvSpPr>
        <p:spPr>
          <a:xfrm>
            <a:off x="8839200" y="3726638"/>
            <a:ext cx="2667000" cy="2445558"/>
          </a:xfrm>
          <a:prstGeom prst="rect">
            <a:avLst/>
          </a:prstGeom>
          <a:noFill/>
          <a:ln>
            <a:noFill/>
          </a:ln>
        </p:spPr>
      </p:sp>
      <p:sp>
        <p:nvSpPr>
          <p:cNvPr id="289" name="Google Shape;289;p1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296543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1"/>
        <p:cNvGrpSpPr/>
        <p:nvPr/>
      </p:nvGrpSpPr>
      <p:grpSpPr>
        <a:xfrm>
          <a:off x="0" y="0"/>
          <a:ext cx="0" cy="0"/>
          <a:chOff x="0" y="0"/>
          <a:chExt cx="0" cy="0"/>
        </a:xfrm>
      </p:grpSpPr>
      <p:sp>
        <p:nvSpPr>
          <p:cNvPr id="292" name="Google Shape;292;p16"/>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16"/>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1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16"/>
          <p:cNvSpPr>
            <a:spLocks noGrp="1"/>
          </p:cNvSpPr>
          <p:nvPr>
            <p:ph type="pic" idx="2"/>
          </p:nvPr>
        </p:nvSpPr>
        <p:spPr>
          <a:xfrm>
            <a:off x="0" y="0"/>
            <a:ext cx="6781800" cy="6858000"/>
          </a:xfrm>
          <a:prstGeom prst="rect">
            <a:avLst/>
          </a:prstGeom>
          <a:solidFill>
            <a:schemeClr val="dk2"/>
          </a:solidFill>
          <a:ln>
            <a:noFill/>
          </a:ln>
        </p:spPr>
      </p:sp>
      <p:sp>
        <p:nvSpPr>
          <p:cNvPr id="296" name="Google Shape;296;p16"/>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1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8964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9"/>
        <p:cNvGrpSpPr/>
        <p:nvPr/>
      </p:nvGrpSpPr>
      <p:grpSpPr>
        <a:xfrm>
          <a:off x="0" y="0"/>
          <a:ext cx="0" cy="0"/>
          <a:chOff x="0" y="0"/>
          <a:chExt cx="0" cy="0"/>
        </a:xfrm>
      </p:grpSpPr>
      <p:sp>
        <p:nvSpPr>
          <p:cNvPr id="300" name="Google Shape;300;p19"/>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1" name="Google Shape;301;p19"/>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1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19"/>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19"/>
          <p:cNvSpPr>
            <a:spLocks noGrp="1"/>
          </p:cNvSpPr>
          <p:nvPr>
            <p:ph type="pic" idx="2"/>
          </p:nvPr>
        </p:nvSpPr>
        <p:spPr>
          <a:xfrm>
            <a:off x="8153400" y="685799"/>
            <a:ext cx="3397250" cy="5486401"/>
          </a:xfrm>
          <a:prstGeom prst="rect">
            <a:avLst/>
          </a:prstGeom>
          <a:noFill/>
          <a:ln>
            <a:noFill/>
          </a:ln>
        </p:spPr>
      </p:sp>
      <p:sp>
        <p:nvSpPr>
          <p:cNvPr id="305" name="Google Shape;305;p1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6" name="Google Shape;306;p1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2961120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5.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1"/>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61"/>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6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6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
        <p:cNvGrpSpPr/>
        <p:nvPr/>
      </p:nvGrpSpPr>
      <p:grpSpPr>
        <a:xfrm>
          <a:off x="0" y="0"/>
          <a:ext cx="0" cy="0"/>
          <a:chOff x="0" y="0"/>
          <a:chExt cx="0" cy="0"/>
        </a:xfrm>
      </p:grpSpPr>
      <p:sp>
        <p:nvSpPr>
          <p:cNvPr id="100" name="Google Shape;100;p22"/>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1" name="Google Shape;101;p2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2" name="Google Shape;102;p22"/>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03" name="Google Shape;103;p2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4" name="Google Shape;104;p2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24"/>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2" name="Google Shape;212;p2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3" name="Google Shape;213;p24"/>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14" name="Google Shape;214;p2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5" name="Google Shape;215;p2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0"/>
        <p:cNvGrpSpPr/>
        <p:nvPr/>
      </p:nvGrpSpPr>
      <p:grpSpPr>
        <a:xfrm>
          <a:off x="0" y="0"/>
          <a:ext cx="0" cy="0"/>
          <a:chOff x="0" y="0"/>
          <a:chExt cx="0" cy="0"/>
        </a:xfrm>
      </p:grpSpPr>
      <p:sp>
        <p:nvSpPr>
          <p:cNvPr id="301" name="Google Shape;301;p48"/>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2" name="Google Shape;302;p4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303" name="Google Shape;303;p48"/>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304" name="Google Shape;304;p4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305" name="Google Shape;305;p4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5"/>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5" name="Google Shape;205;p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6" name="Google Shape;206;p5"/>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07" name="Google Shape;207;p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8" name="Google Shape;208;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9901658"/>
      </p:ext>
    </p:extLst>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10.pn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2.xml"/><Relationship Id="rId1" Type="http://schemas.openxmlformats.org/officeDocument/2006/relationships/tags" Target="../tags/tag20.xml"/><Relationship Id="rId5" Type="http://schemas.openxmlformats.org/officeDocument/2006/relationships/image" Target="../media/image16.pn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2.xml"/><Relationship Id="rId5" Type="http://schemas.openxmlformats.org/officeDocument/2006/relationships/image" Target="../media/image13.png"/><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0.png"/><Relationship Id="rId2" Type="http://schemas.openxmlformats.org/officeDocument/2006/relationships/slideLayout" Target="../slideLayouts/slideLayout4.xml"/><Relationship Id="rId1" Type="http://schemas.openxmlformats.org/officeDocument/2006/relationships/tags" Target="../tags/tag2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9.xml"/><Relationship Id="rId5" Type="http://schemas.openxmlformats.org/officeDocument/2006/relationships/image" Target="../media/image24.png"/><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0.xml"/><Relationship Id="rId5" Type="http://schemas.openxmlformats.org/officeDocument/2006/relationships/image" Target="../media/image25.png"/><Relationship Id="rId4" Type="http://schemas.openxmlformats.org/officeDocument/2006/relationships/image" Target="../media/image21.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31.xml"/><Relationship Id="rId4" Type="http://schemas.openxmlformats.org/officeDocument/2006/relationships/image" Target="../media/image26.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33.xml"/><Relationship Id="rId7" Type="http://schemas.openxmlformats.org/officeDocument/2006/relationships/image" Target="../media/image30.png"/><Relationship Id="rId2" Type="http://schemas.openxmlformats.org/officeDocument/2006/relationships/slideLayout" Target="../slideLayouts/slideLayout5.xml"/><Relationship Id="rId1" Type="http://schemas.openxmlformats.org/officeDocument/2006/relationships/tags" Target="../tags/tag3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34.xml"/><Relationship Id="rId7" Type="http://schemas.openxmlformats.org/officeDocument/2006/relationships/image" Target="../media/image34.png"/><Relationship Id="rId2" Type="http://schemas.openxmlformats.org/officeDocument/2006/relationships/slideLayout" Target="../slideLayouts/slideLayout5.xml"/><Relationship Id="rId1" Type="http://schemas.openxmlformats.org/officeDocument/2006/relationships/tags" Target="../tags/tag3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notesSlide" Target="../notesSlides/notesSlide35.xml"/><Relationship Id="rId7" Type="http://schemas.openxmlformats.org/officeDocument/2006/relationships/image" Target="../media/image38.png"/><Relationship Id="rId2" Type="http://schemas.openxmlformats.org/officeDocument/2006/relationships/slideLayout" Target="../slideLayouts/slideLayout5.xml"/><Relationship Id="rId1" Type="http://schemas.openxmlformats.org/officeDocument/2006/relationships/tags" Target="../tags/tag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ags" Target="../tags/tag39.xml"/><Relationship Id="rId4" Type="http://schemas.openxmlformats.org/officeDocument/2006/relationships/image" Target="../media/image8.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tags" Target="../tags/tag40.xml"/><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tags" Target="../tags/tag41.xml"/><Relationship Id="rId6" Type="http://schemas.openxmlformats.org/officeDocument/2006/relationships/image" Target="../media/image42.png"/><Relationship Id="rId5" Type="http://schemas.openxmlformats.org/officeDocument/2006/relationships/image" Target="../media/image44.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42.xml"/><Relationship Id="rId6" Type="http://schemas.openxmlformats.org/officeDocument/2006/relationships/image" Target="../media/image42.png"/><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43.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44.xm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45.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xml"/><Relationship Id="rId1" Type="http://schemas.openxmlformats.org/officeDocument/2006/relationships/tags" Target="../tags/tag46.xml"/><Relationship Id="rId4" Type="http://schemas.openxmlformats.org/officeDocument/2006/relationships/image" Target="../media/image48.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21.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tags" Target="../tags/tag48.xml"/><Relationship Id="rId4" Type="http://schemas.openxmlformats.org/officeDocument/2006/relationships/image" Target="../media/image21.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49.xml"/><Relationship Id="rId4" Type="http://schemas.openxmlformats.org/officeDocument/2006/relationships/image" Target="../media/image21.jp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50.xml"/><Relationship Id="rId4" Type="http://schemas.openxmlformats.org/officeDocument/2006/relationships/image" Target="../media/image21.jp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1.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8.xml"/><Relationship Id="rId1" Type="http://schemas.openxmlformats.org/officeDocument/2006/relationships/tags" Target="../tags/tag52.xml"/><Relationship Id="rId4" Type="http://schemas.openxmlformats.org/officeDocument/2006/relationships/image" Target="../media/image49.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8.xml"/><Relationship Id="rId1" Type="http://schemas.openxmlformats.org/officeDocument/2006/relationships/tags" Target="../tags/tag5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4"/>
        <p:cNvGrpSpPr/>
        <p:nvPr/>
      </p:nvGrpSpPr>
      <p:grpSpPr>
        <a:xfrm>
          <a:off x="0" y="0"/>
          <a:ext cx="0" cy="0"/>
          <a:chOff x="0" y="0"/>
          <a:chExt cx="0" cy="0"/>
        </a:xfrm>
      </p:grpSpPr>
      <p:pic>
        <p:nvPicPr>
          <p:cNvPr id="415" name="Google Shape;415;p1" descr="Imagen que contiene persona, tabla, hombre, interior&#10;&#10;Descripción generada automáticamente"/>
          <p:cNvPicPr preferRelativeResize="0">
            <a:picLocks noGrp="1"/>
          </p:cNvPicPr>
          <p:nvPr>
            <p:ph type="pic" idx="2"/>
          </p:nvPr>
        </p:nvPicPr>
        <p:blipFill rotWithShape="1">
          <a:blip r:embed="rId4">
            <a:alphaModFix amt="54000"/>
          </a:blip>
          <a:srcRect t="12024" b="12023"/>
          <a:stretch/>
        </p:blipFill>
        <p:spPr>
          <a:xfrm>
            <a:off x="680720" y="697991"/>
            <a:ext cx="10830560" cy="5486401"/>
          </a:xfrm>
          <a:prstGeom prst="rect">
            <a:avLst/>
          </a:prstGeom>
          <a:noFill/>
          <a:ln>
            <a:noFill/>
          </a:ln>
        </p:spPr>
      </p:pic>
      <p:sp>
        <p:nvSpPr>
          <p:cNvPr id="416" name="Google Shape;416;p1"/>
          <p:cNvSpPr txBox="1">
            <a:spLocks noGrp="1"/>
          </p:cNvSpPr>
          <p:nvPr>
            <p:ph type="title"/>
          </p:nvPr>
        </p:nvSpPr>
        <p:spPr>
          <a:xfrm>
            <a:off x="680720" y="3305808"/>
            <a:ext cx="10830560" cy="2878584"/>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MODUŁ 5</a:t>
            </a:r>
            <a:endParaRPr>
              <a:latin typeface="Arial"/>
              <a:ea typeface="Arial"/>
              <a:cs typeface="Arial"/>
              <a:sym typeface="Arial"/>
            </a:endParaRPr>
          </a:p>
        </p:txBody>
      </p:sp>
      <p:sp>
        <p:nvSpPr>
          <p:cNvPr id="417" name="Google Shape;417;p1"/>
          <p:cNvSpPr txBox="1">
            <a:spLocks noGrp="1"/>
          </p:cNvSpPr>
          <p:nvPr>
            <p:ph type="body" idx="1"/>
          </p:nvPr>
        </p:nvSpPr>
        <p:spPr>
          <a:xfrm>
            <a:off x="1376728" y="4990359"/>
            <a:ext cx="9486902" cy="644994"/>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SzPts val="1680"/>
              <a:buNone/>
            </a:pPr>
            <a:r>
              <a:rPr lang="en-US">
                <a:latin typeface="Arial"/>
                <a:ea typeface="Arial"/>
                <a:cs typeface="Arial"/>
                <a:sym typeface="Arial"/>
              </a:rPr>
              <a:t>Myślenie Komputacyjne jako narzędzie integracji  osób dorosłych znajdujących się w niekorzystnej sytuacji</a:t>
            </a:r>
            <a:endParaRPr>
              <a:latin typeface="Arial"/>
              <a:ea typeface="Arial"/>
              <a:cs typeface="Arial"/>
              <a:sym typeface="Arial"/>
            </a:endParaRPr>
          </a:p>
        </p:txBody>
      </p:sp>
      <p:pic>
        <p:nvPicPr>
          <p:cNvPr id="419" name="Google Shape;419;p1"/>
          <p:cNvPicPr preferRelativeResize="0"/>
          <p:nvPr/>
        </p:nvPicPr>
        <p:blipFill rotWithShape="1">
          <a:blip r:embed="rId5">
            <a:alphaModFix/>
          </a:blip>
          <a:srcRect/>
          <a:stretch/>
        </p:blipFill>
        <p:spPr>
          <a:xfrm>
            <a:off x="855014" y="877790"/>
            <a:ext cx="985308" cy="344858"/>
          </a:xfrm>
          <a:prstGeom prst="rect">
            <a:avLst/>
          </a:prstGeom>
          <a:noFill/>
          <a:ln>
            <a:noFill/>
          </a:ln>
        </p:spPr>
      </p:pic>
      <p:pic>
        <p:nvPicPr>
          <p:cNvPr id="420" name="Google Shape;420;p1" descr="Blue text on a black background&#10;&#10;Description automatically generated"/>
          <p:cNvPicPr preferRelativeResize="0"/>
          <p:nvPr/>
        </p:nvPicPr>
        <p:blipFill rotWithShape="1">
          <a:blip r:embed="rId6">
            <a:alphaModFix/>
          </a:blip>
          <a:srcRect/>
          <a:stretch/>
        </p:blipFill>
        <p:spPr>
          <a:xfrm>
            <a:off x="2014616" y="877789"/>
            <a:ext cx="1647906" cy="344857"/>
          </a:xfrm>
          <a:prstGeom prst="rect">
            <a:avLst/>
          </a:prstGeom>
          <a:noFill/>
          <a:ln>
            <a:noFill/>
          </a:ln>
        </p:spPr>
      </p:pic>
      <p:sp>
        <p:nvSpPr>
          <p:cNvPr id="421" name="Google Shape;421;p1"/>
          <p:cNvSpPr txBox="1"/>
          <p:nvPr/>
        </p:nvSpPr>
        <p:spPr>
          <a:xfrm>
            <a:off x="680720" y="6389288"/>
            <a:ext cx="10878919" cy="3385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Open Sans"/>
                <a:ea typeface="Open Sans"/>
                <a:cs typeface="Open Sans"/>
                <a:sym typeface="Open Sans"/>
              </a:rPr>
              <a:t>Projekt COMPutational Seniors jest współfinansowany przez Unię Europejską. Poglądy i opinie wyrażone w niniejszym dokumencie są wyłącznie poglądami i opiniami autora (autorów) i nie muszą odzwierciedlać poglądów Unii Europejskiej ani Hiszpańskiej Służby ds. Internacjonalizacji Edukacji (SEPIE). Ani Unia Europejska, ani agencja krajowa SEPIE nie ponoszą za nie odpowiedzialności.</a:t>
            </a:r>
            <a:endParaRPr sz="1800" b="0" i="0" u="none" strike="noStrike" cap="none">
              <a:solidFill>
                <a:schemeClr val="dk1"/>
              </a:solidFill>
              <a:latin typeface="Gill Sans"/>
              <a:ea typeface="Gill Sans"/>
              <a:cs typeface="Gill Sans"/>
              <a:sym typeface="Gill Sans"/>
            </a:endParaRPr>
          </a:p>
        </p:txBody>
      </p:sp>
      <p:pic>
        <p:nvPicPr>
          <p:cNvPr id="422" name="Google Shape;422;p1" descr="A logo with a head and gears in the middle&#10;&#10;Description automatically generated"/>
          <p:cNvPicPr preferRelativeResize="0"/>
          <p:nvPr/>
        </p:nvPicPr>
        <p:blipFill rotWithShape="1">
          <a:blip r:embed="rId7">
            <a:alphaModFix/>
          </a:blip>
          <a:srcRect/>
          <a:stretch/>
        </p:blipFill>
        <p:spPr>
          <a:xfrm>
            <a:off x="951132" y="1339123"/>
            <a:ext cx="1406984" cy="1417646"/>
          </a:xfrm>
          <a:prstGeom prst="rect">
            <a:avLst/>
          </a:prstGeom>
          <a:noFill/>
          <a:ln>
            <a:noFill/>
          </a:ln>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427"/>
        <p:cNvGrpSpPr/>
        <p:nvPr/>
      </p:nvGrpSpPr>
      <p:grpSpPr>
        <a:xfrm>
          <a:off x="0" y="0"/>
          <a:ext cx="0" cy="0"/>
          <a:chOff x="0" y="0"/>
          <a:chExt cx="0" cy="0"/>
        </a:xfrm>
      </p:grpSpPr>
      <p:sp>
        <p:nvSpPr>
          <p:cNvPr id="428" name="Google Shape;428;p11"/>
          <p:cNvSpPr txBox="1"/>
          <p:nvPr/>
        </p:nvSpPr>
        <p:spPr>
          <a:xfrm>
            <a:off x="4004905" y="986597"/>
            <a:ext cx="7527830" cy="4094897"/>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just" rtl="0">
              <a:lnSpc>
                <a:spcPct val="107000"/>
              </a:lnSpc>
              <a:spcBef>
                <a:spcPts val="1000"/>
              </a:spcBef>
              <a:spcAft>
                <a:spcPts val="0"/>
              </a:spcAft>
              <a:buClr>
                <a:srgbClr val="293737"/>
              </a:buClr>
              <a:buSzPct val="100900"/>
              <a:buFont typeface="Arial"/>
              <a:buNone/>
            </a:pPr>
            <a:r>
              <a:rPr lang="en-US" sz="1800" b="0" i="0" u="none" strike="noStrike" cap="none">
                <a:solidFill>
                  <a:srgbClr val="000000"/>
                </a:solidFill>
                <a:latin typeface="Arial"/>
                <a:ea typeface="Arial"/>
                <a:cs typeface="Arial"/>
                <a:sym typeface="Arial"/>
              </a:rPr>
              <a:t>W tym module odkryjesz, w jaki sposób myślenie komputacyjne (z ang. CT) może służyć jako narzędzie wspierające integrację cyfrową osób dorosłych znajdujących się w niekorzystnej sytuacji. W miarę jak technologia staje się coraz bardziej zakorzeniona w codziennym życiu, metoda myślenia komputacyjnego oferuje uporządkowany sposób wspierania dorosłych uczących się w pokonywaniu wyzwań cyfrowych z pewnością siebie i niezależnością.</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rgbClr val="293737"/>
              </a:buClr>
              <a:buSzPct val="100900"/>
              <a:buFont typeface="Arial"/>
              <a:buNone/>
            </a:pPr>
            <a:r>
              <a:rPr lang="en-US" sz="1800" b="0" i="0" u="none" strike="noStrike" cap="none">
                <a:solidFill>
                  <a:srgbClr val="000000"/>
                </a:solidFill>
                <a:latin typeface="Arial"/>
                <a:ea typeface="Arial"/>
                <a:cs typeface="Arial"/>
                <a:sym typeface="Arial"/>
              </a:rPr>
              <a:t>Przyjrzyj się, jak wspierać umiejętności cyfrowe osób starszych poprzez zrozumienie technologii cyfrowych, eliminowanie barier w nauce i dostosowanie strategii nauczania do ich potrzeb.</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800"/>
              </a:spcAft>
              <a:buClr>
                <a:srgbClr val="293737"/>
              </a:buClr>
              <a:buSzPct val="100900"/>
              <a:buFont typeface="Arial"/>
              <a:buNone/>
            </a:pPr>
            <a:r>
              <a:rPr lang="en-US" sz="1800" b="0" i="0" u="none" strike="noStrike" cap="none">
                <a:solidFill>
                  <a:srgbClr val="000000"/>
                </a:solidFill>
                <a:latin typeface="Arial"/>
                <a:ea typeface="Arial"/>
                <a:cs typeface="Arial"/>
                <a:sym typeface="Arial"/>
              </a:rPr>
              <a:t>Dowiesz się również, jak dostosować nauczanie CT do różnych stylów uczenia się i kontekstów kulturowych, tak aby było ono integracyjne i odpowiednie dla wszystkich dorosłych uczestników.</a:t>
            </a:r>
            <a:endParaRPr sz="1800" b="0" i="0" u="none" strike="noStrike" cap="none">
              <a:solidFill>
                <a:srgbClr val="000000"/>
              </a:solidFill>
              <a:latin typeface="Arial"/>
              <a:ea typeface="Arial"/>
              <a:cs typeface="Arial"/>
              <a:sym typeface="Arial"/>
            </a:endParaRPr>
          </a:p>
        </p:txBody>
      </p:sp>
      <p:pic>
        <p:nvPicPr>
          <p:cNvPr id="429" name="Google Shape;429;p11" descr="Imagen que contiene electrónica, circuito&#10;&#10;Descripción generada automáticamente"/>
          <p:cNvPicPr preferRelativeResize="0"/>
          <p:nvPr/>
        </p:nvPicPr>
        <p:blipFill rotWithShape="1">
          <a:blip r:embed="rId4">
            <a:alphaModFix/>
          </a:blip>
          <a:srcRect l="6035" r="6035"/>
          <a:stretch/>
        </p:blipFill>
        <p:spPr>
          <a:xfrm>
            <a:off x="0" y="0"/>
            <a:ext cx="3390900" cy="6858000"/>
          </a:xfrm>
          <a:prstGeom prst="rect">
            <a:avLst/>
          </a:prstGeom>
          <a:noFill/>
          <a:ln>
            <a:noFill/>
          </a:ln>
        </p:spPr>
      </p:pic>
      <p:sp>
        <p:nvSpPr>
          <p:cNvPr id="430" name="Google Shape;430;p11"/>
          <p:cNvSpPr/>
          <p:nvPr/>
        </p:nvSpPr>
        <p:spPr>
          <a:xfrm>
            <a:off x="4127088" y="5136775"/>
            <a:ext cx="7195908" cy="1584700"/>
          </a:xfrm>
          <a:prstGeom prst="rect">
            <a:avLst/>
          </a:prstGeom>
          <a:solidFill>
            <a:srgbClr val="D8D8D8"/>
          </a:solidFill>
          <a:ln>
            <a:noFill/>
          </a:ln>
        </p:spPr>
        <p:txBody>
          <a:bodyPr spcFirstLastPara="1" wrap="square" lIns="432000" tIns="45700" rIns="432000"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1" u="none" strike="noStrike" cap="none">
                <a:solidFill>
                  <a:schemeClr val="dk1"/>
                </a:solidFill>
                <a:latin typeface="Arial"/>
                <a:ea typeface="Arial"/>
                <a:cs typeface="Arial"/>
                <a:sym typeface="Arial"/>
              </a:rPr>
              <a:t>Korzystaj z tego modułu by zaprojektować integracyjne działania </a:t>
            </a:r>
            <a:br>
              <a:rPr lang="en-US" sz="1600" b="0" i="1" u="none" strike="noStrike" cap="none">
                <a:solidFill>
                  <a:schemeClr val="dk1"/>
                </a:solidFill>
                <a:latin typeface="Arial"/>
                <a:ea typeface="Arial"/>
                <a:cs typeface="Arial"/>
                <a:sym typeface="Arial"/>
              </a:rPr>
            </a:br>
            <a:r>
              <a:rPr lang="en-US" sz="1600" b="0" i="1" u="none" strike="noStrike" cap="none">
                <a:solidFill>
                  <a:schemeClr val="dk1"/>
                </a:solidFill>
                <a:latin typeface="Arial"/>
                <a:ea typeface="Arial"/>
                <a:cs typeface="Arial"/>
                <a:sym typeface="Arial"/>
              </a:rPr>
              <a:t>w zakresie technologii informacyjno-komunikacyjnych, które pomogą </a:t>
            </a:r>
            <a:br>
              <a:rPr lang="en-US" sz="1600" b="0" i="1" u="none" strike="noStrike" cap="none">
                <a:solidFill>
                  <a:schemeClr val="dk1"/>
                </a:solidFill>
                <a:latin typeface="Arial"/>
                <a:ea typeface="Arial"/>
                <a:cs typeface="Arial"/>
                <a:sym typeface="Arial"/>
              </a:rPr>
            </a:br>
            <a:r>
              <a:rPr lang="en-US" sz="1600" b="0" i="1" u="none" strike="noStrike" cap="none">
                <a:solidFill>
                  <a:schemeClr val="dk1"/>
                </a:solidFill>
                <a:latin typeface="Arial"/>
                <a:ea typeface="Arial"/>
                <a:cs typeface="Arial"/>
                <a:sym typeface="Arial"/>
              </a:rPr>
              <a:t>osobom dorosłym znajdującym się w niekorzystnej sytuacji pokonać </a:t>
            </a:r>
            <a:br>
              <a:rPr lang="en-US" sz="1600" b="0" i="1" u="none" strike="noStrike" cap="none">
                <a:solidFill>
                  <a:schemeClr val="dk1"/>
                </a:solidFill>
                <a:latin typeface="Arial"/>
                <a:ea typeface="Arial"/>
                <a:cs typeface="Arial"/>
                <a:sym typeface="Arial"/>
              </a:rPr>
            </a:br>
            <a:r>
              <a:rPr lang="en-US" sz="1600" b="0" i="1" u="none" strike="noStrike" cap="none">
                <a:solidFill>
                  <a:schemeClr val="dk1"/>
                </a:solidFill>
                <a:latin typeface="Arial"/>
                <a:ea typeface="Arial"/>
                <a:cs typeface="Arial"/>
                <a:sym typeface="Arial"/>
              </a:rPr>
              <a:t>bariery cyfrowe i pewniej uczestniczyć w dzisiejszym świecie opartym </a:t>
            </a:r>
            <a:br>
              <a:rPr lang="en-US" sz="1600" b="0" i="1" u="none" strike="noStrike" cap="none">
                <a:solidFill>
                  <a:schemeClr val="dk1"/>
                </a:solidFill>
                <a:latin typeface="Arial"/>
                <a:ea typeface="Arial"/>
                <a:cs typeface="Arial"/>
                <a:sym typeface="Arial"/>
              </a:rPr>
            </a:br>
            <a:r>
              <a:rPr lang="en-US" sz="1600" b="0" i="1" u="none" strike="noStrike" cap="none">
                <a:solidFill>
                  <a:schemeClr val="dk1"/>
                </a:solidFill>
                <a:latin typeface="Arial"/>
                <a:ea typeface="Arial"/>
                <a:cs typeface="Arial"/>
                <a:sym typeface="Arial"/>
              </a:rPr>
              <a:t>na technologiach cyfrowych.</a:t>
            </a:r>
            <a:endParaRPr sz="1600" b="0" i="0" u="none" strike="noStrike" cap="none">
              <a:solidFill>
                <a:schemeClr val="dk1"/>
              </a:solidFill>
              <a:latin typeface="Arial"/>
              <a:ea typeface="Arial"/>
              <a:cs typeface="Arial"/>
              <a:sym typeface="Arial"/>
            </a:endParaRPr>
          </a:p>
        </p:txBody>
      </p:sp>
      <p:pic>
        <p:nvPicPr>
          <p:cNvPr id="431" name="Google Shape;431;p11" descr="Imagen que contiene firmar, dibujo, reloj, señal&#10;&#10;El contenido generado por IA puede ser incorrecto."/>
          <p:cNvPicPr preferRelativeResize="0"/>
          <p:nvPr/>
        </p:nvPicPr>
        <p:blipFill rotWithShape="1">
          <a:blip r:embed="rId5">
            <a:alphaModFix/>
          </a:blip>
          <a:srcRect/>
          <a:stretch/>
        </p:blipFill>
        <p:spPr>
          <a:xfrm>
            <a:off x="10928745" y="5399393"/>
            <a:ext cx="1059463" cy="1059463"/>
          </a:xfrm>
          <a:prstGeom prst="rect">
            <a:avLst/>
          </a:prstGeom>
          <a:noFill/>
          <a:ln>
            <a:noFill/>
          </a:ln>
        </p:spPr>
      </p:pic>
      <p:sp>
        <p:nvSpPr>
          <p:cNvPr id="432" name="Google Shape;432;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a:t>
            </a:fld>
            <a:endParaRPr sz="900" b="0" i="0" u="none" strike="noStrike" cap="none">
              <a:solidFill>
                <a:srgbClr val="537272"/>
              </a:solidFill>
              <a:latin typeface="Gill Sans"/>
              <a:ea typeface="Gill Sans"/>
              <a:cs typeface="Gill Sans"/>
              <a:sym typeface="Gill Sans"/>
            </a:endParaRPr>
          </a:p>
        </p:txBody>
      </p:sp>
      <p:sp>
        <p:nvSpPr>
          <p:cNvPr id="433" name="Google Shape;433;p11"/>
          <p:cNvSpPr txBox="1">
            <a:spLocks noGrp="1"/>
          </p:cNvSpPr>
          <p:nvPr>
            <p:ph type="title"/>
          </p:nvPr>
        </p:nvSpPr>
        <p:spPr>
          <a:xfrm>
            <a:off x="3083940" y="342899"/>
            <a:ext cx="6339459"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en-US" b="1">
                <a:solidFill>
                  <a:schemeClr val="dk1"/>
                </a:solidFill>
                <a:latin typeface="Arial"/>
                <a:ea typeface="Arial"/>
                <a:cs typeface="Arial"/>
                <a:sym typeface="Arial"/>
              </a:rPr>
              <a:t>WITAMY W MODULE 5</a:t>
            </a:r>
            <a:endParaRPr b="1">
              <a:solidFill>
                <a:schemeClr val="dk1"/>
              </a:solidFill>
              <a:latin typeface="Arial"/>
              <a:ea typeface="Arial"/>
              <a:cs typeface="Arial"/>
              <a:sym typeface="Arial"/>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39"/>
        <p:cNvGrpSpPr/>
        <p:nvPr/>
      </p:nvGrpSpPr>
      <p:grpSpPr>
        <a:xfrm>
          <a:off x="0" y="0"/>
          <a:ext cx="0" cy="0"/>
          <a:chOff x="0" y="0"/>
          <a:chExt cx="0" cy="0"/>
        </a:xfrm>
      </p:grpSpPr>
      <p:sp>
        <p:nvSpPr>
          <p:cNvPr id="440" name="Google Shape;440;p13"/>
          <p:cNvSpPr/>
          <p:nvPr/>
        </p:nvSpPr>
        <p:spPr>
          <a:xfrm>
            <a:off x="0" y="-329"/>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41" name="Google Shape;441;p1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42" name="Google Shape;442;p1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None/>
            </a:pPr>
            <a:r>
              <a:rPr lang="en-US" b="1">
                <a:latin typeface="Arial"/>
                <a:ea typeface="Arial"/>
                <a:cs typeface="Arial"/>
                <a:sym typeface="Arial"/>
              </a:rPr>
              <a:t>ZAWARTOŚĆ MODUŁU</a:t>
            </a:r>
            <a:endParaRPr b="1">
              <a:latin typeface="Arial"/>
              <a:ea typeface="Arial"/>
              <a:cs typeface="Arial"/>
              <a:sym typeface="Arial"/>
            </a:endParaRPr>
          </a:p>
        </p:txBody>
      </p:sp>
      <p:sp>
        <p:nvSpPr>
          <p:cNvPr id="443" name="Google Shape;443;p13"/>
          <p:cNvSpPr txBox="1"/>
          <p:nvPr/>
        </p:nvSpPr>
        <p:spPr>
          <a:xfrm>
            <a:off x="688800" y="1322466"/>
            <a:ext cx="5257798" cy="73713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688878"/>
                </a:solidFill>
                <a:latin typeface="Arial"/>
                <a:ea typeface="Arial"/>
                <a:cs typeface="Arial"/>
                <a:sym typeface="Arial"/>
              </a:rPr>
              <a:t>Część 1. Umiejętności cyfrowe dla seniorów: pokonywanie wyzwań związanych z postępem technologicznym</a:t>
            </a:r>
            <a:endParaRPr sz="2000" b="0" i="0" u="none" strike="noStrike" cap="none">
              <a:solidFill>
                <a:srgbClr val="68887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2099" b="1" i="0" u="none" strike="noStrike" cap="none">
              <a:solidFill>
                <a:srgbClr val="67887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2099" b="1" i="0" u="none" strike="noStrike" cap="none">
              <a:solidFill>
                <a:srgbClr val="67887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1400" b="1" i="0" u="none" strike="noStrike" cap="none">
              <a:solidFill>
                <a:srgbClr val="678877"/>
              </a:solidFill>
              <a:latin typeface="Arial"/>
              <a:ea typeface="Arial"/>
              <a:cs typeface="Arial"/>
              <a:sym typeface="Arial"/>
            </a:endParaRPr>
          </a:p>
        </p:txBody>
      </p:sp>
      <p:sp>
        <p:nvSpPr>
          <p:cNvPr id="444" name="Google Shape;444;p13"/>
          <p:cNvSpPr txBox="1"/>
          <p:nvPr/>
        </p:nvSpPr>
        <p:spPr>
          <a:xfrm>
            <a:off x="872662" y="2401811"/>
            <a:ext cx="4702638" cy="945684"/>
          </a:xfrm>
          <a:prstGeom prst="rect">
            <a:avLst/>
          </a:prstGeom>
          <a:noFill/>
          <a:ln>
            <a:noFill/>
          </a:ln>
        </p:spPr>
        <p:txBody>
          <a:bodyPr spcFirstLastPara="1" wrap="square" lIns="121875" tIns="60925" rIns="121875" bIns="60925" anchor="t" anchorCtr="0">
            <a:noAutofit/>
          </a:bodyPr>
          <a:lstStyle/>
          <a:p>
            <a:pPr marL="622300" marR="0" lvl="1" indent="-3492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Zrozumienie luki cyfrowej w edukacji osób starszych</a:t>
            </a:r>
            <a:endParaRPr sz="1400" b="0" i="0" u="none" strike="noStrike" cap="none">
              <a:solidFill>
                <a:srgbClr val="000000"/>
              </a:solidFill>
              <a:latin typeface="Arial"/>
              <a:ea typeface="Arial"/>
              <a:cs typeface="Arial"/>
              <a:sym typeface="Arial"/>
            </a:endParaRPr>
          </a:p>
          <a:p>
            <a:pPr marL="622300" marR="0" lvl="1" indent="-3492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Co sprawia, że nauka staje się skuteczna dla osób starszych?</a:t>
            </a:r>
            <a:endParaRPr sz="1400" b="0" i="0" u="none" strike="noStrike" cap="none">
              <a:solidFill>
                <a:srgbClr val="000000"/>
              </a:solidFill>
              <a:latin typeface="Arial"/>
              <a:ea typeface="Arial"/>
              <a:cs typeface="Arial"/>
              <a:sym typeface="Arial"/>
            </a:endParaRPr>
          </a:p>
          <a:p>
            <a:pPr marL="622300" marR="0" lvl="1" indent="-3492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Rola trenera w promowaniu umiejętności cyfrowych</a:t>
            </a:r>
            <a:endParaRPr sz="1600" b="0" i="0" u="none" strike="noStrike" cap="none">
              <a:solidFill>
                <a:srgbClr val="000000"/>
              </a:solidFill>
              <a:latin typeface="Arial"/>
              <a:ea typeface="Arial"/>
              <a:cs typeface="Arial"/>
              <a:sym typeface="Arial"/>
            </a:endParaRPr>
          </a:p>
        </p:txBody>
      </p:sp>
      <p:sp>
        <p:nvSpPr>
          <p:cNvPr id="445" name="Google Shape;445;p13"/>
          <p:cNvSpPr txBox="1"/>
          <p:nvPr/>
        </p:nvSpPr>
        <p:spPr>
          <a:xfrm>
            <a:off x="695400" y="4087597"/>
            <a:ext cx="4977862"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688878"/>
                </a:solidFill>
                <a:latin typeface="Arial"/>
                <a:ea typeface="Arial"/>
                <a:cs typeface="Arial"/>
                <a:sym typeface="Arial"/>
              </a:rPr>
              <a:t>Część 2. Rola trenerów osób dorosłych we wdrażaniu podejścia CT</a:t>
            </a:r>
            <a:endParaRPr sz="2000" b="0" i="0" u="none" strike="noStrike" cap="none">
              <a:solidFill>
                <a:srgbClr val="688878"/>
              </a:solidFill>
              <a:latin typeface="Arial"/>
              <a:ea typeface="Arial"/>
              <a:cs typeface="Arial"/>
              <a:sym typeface="Arial"/>
            </a:endParaRPr>
          </a:p>
        </p:txBody>
      </p:sp>
      <p:sp>
        <p:nvSpPr>
          <p:cNvPr id="446" name="Google Shape;446;p13"/>
          <p:cNvSpPr txBox="1"/>
          <p:nvPr/>
        </p:nvSpPr>
        <p:spPr>
          <a:xfrm>
            <a:off x="6251397" y="1322466"/>
            <a:ext cx="5314789" cy="709997"/>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688878"/>
                </a:solidFill>
                <a:latin typeface="Arial"/>
                <a:ea typeface="Arial"/>
                <a:cs typeface="Arial"/>
                <a:sym typeface="Arial"/>
              </a:rPr>
              <a:t>Część 3. Dostosowanie Myślenia Komputacyjnego do zróżnicowanych potrzeb osób dorosłych</a:t>
            </a:r>
            <a:endParaRPr sz="2000" b="0" i="0" u="none" strike="noStrike" cap="none">
              <a:solidFill>
                <a:srgbClr val="68887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2099" b="1" i="0" u="none" strike="noStrike" cap="none">
              <a:solidFill>
                <a:srgbClr val="67887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2099" b="1" i="0" u="none" strike="noStrike" cap="none">
              <a:solidFill>
                <a:srgbClr val="678877"/>
              </a:solidFill>
              <a:latin typeface="Arial"/>
              <a:ea typeface="Arial"/>
              <a:cs typeface="Arial"/>
              <a:sym typeface="Arial"/>
            </a:endParaRPr>
          </a:p>
        </p:txBody>
      </p:sp>
      <p:sp>
        <p:nvSpPr>
          <p:cNvPr id="447" name="Google Shape;447;p13"/>
          <p:cNvSpPr txBox="1"/>
          <p:nvPr/>
        </p:nvSpPr>
        <p:spPr>
          <a:xfrm>
            <a:off x="872662" y="4887208"/>
            <a:ext cx="5479500" cy="799611"/>
          </a:xfrm>
          <a:prstGeom prst="rect">
            <a:avLst/>
          </a:prstGeom>
          <a:noFill/>
          <a:ln>
            <a:noFill/>
          </a:ln>
        </p:spPr>
        <p:txBody>
          <a:bodyPr spcFirstLastPara="1" wrap="square" lIns="121875" tIns="60925" rIns="121875" bIns="60925" anchor="t" anchorCtr="0">
            <a:noAutofit/>
          </a:bodyPr>
          <a:lstStyle/>
          <a:p>
            <a:pPr marL="622300" marR="0" lvl="0" indent="-3492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Wspieranie w nabywaniu umiejętności cyfrowych, a nie tylko umiejętności obsługi komputera</a:t>
            </a:r>
            <a:endParaRPr sz="1400" b="0" i="0" u="none" strike="noStrike" cap="none">
              <a:solidFill>
                <a:srgbClr val="000000"/>
              </a:solidFill>
              <a:latin typeface="Arial"/>
              <a:ea typeface="Arial"/>
              <a:cs typeface="Arial"/>
              <a:sym typeface="Arial"/>
            </a:endParaRPr>
          </a:p>
          <a:p>
            <a:pPr marL="622300" marR="0" lvl="0" indent="-3492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Odpowiadanie na specyficzne potrzeby osób dorosłych uczących się</a:t>
            </a:r>
            <a:endParaRPr sz="1400" b="0" i="0" u="none" strike="noStrike" cap="none">
              <a:solidFill>
                <a:srgbClr val="000000"/>
              </a:solidFill>
              <a:latin typeface="Arial"/>
              <a:ea typeface="Arial"/>
              <a:cs typeface="Arial"/>
              <a:sym typeface="Arial"/>
            </a:endParaRPr>
          </a:p>
          <a:p>
            <a:pPr marL="622300" marR="0" lvl="0" indent="-3492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Promowanie aktywnego zaangażowania w procesie uczenia się</a:t>
            </a:r>
            <a:endParaRPr sz="16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p13"/>
          <p:cNvSpPr txBox="1"/>
          <p:nvPr/>
        </p:nvSpPr>
        <p:spPr>
          <a:xfrm>
            <a:off x="6451062" y="2448690"/>
            <a:ext cx="5045538" cy="799611"/>
          </a:xfrm>
          <a:prstGeom prst="rect">
            <a:avLst/>
          </a:prstGeom>
          <a:noFill/>
          <a:ln>
            <a:noFill/>
          </a:ln>
        </p:spPr>
        <p:txBody>
          <a:bodyPr spcFirstLastPara="1" wrap="square" lIns="121875" tIns="60925" rIns="121875" bIns="60925" anchor="t" anchorCtr="0">
            <a:noAutofit/>
          </a:bodyPr>
          <a:lstStyle/>
          <a:p>
            <a:pPr marL="808038" marR="0" lvl="0" indent="-2857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Jak dostosować Myślenie Komputacyjne do zróżnicowanych potrzeb osób dorosłych</a:t>
            </a:r>
            <a:endParaRPr sz="1400" b="0" i="0" u="none" strike="noStrike" cap="none">
              <a:solidFill>
                <a:srgbClr val="000000"/>
              </a:solidFill>
              <a:latin typeface="Arial"/>
              <a:ea typeface="Arial"/>
              <a:cs typeface="Arial"/>
              <a:sym typeface="Arial"/>
            </a:endParaRPr>
          </a:p>
          <a:p>
            <a:pPr marL="808038" marR="0" lvl="0" indent="-2857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Metody dostosowywania pojęć do różnych potrzeb dorosłych słuchaczy</a:t>
            </a:r>
            <a:endParaRPr sz="1400" b="0" i="0" u="none" strike="noStrike" cap="none">
              <a:solidFill>
                <a:srgbClr val="000000"/>
              </a:solidFill>
              <a:latin typeface="Arial"/>
              <a:ea typeface="Arial"/>
              <a:cs typeface="Arial"/>
              <a:sym typeface="Arial"/>
            </a:endParaRPr>
          </a:p>
          <a:p>
            <a:pPr marL="808038" marR="0" lvl="0" indent="-2857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Przykłady praktycznych ćwiczeń</a:t>
            </a:r>
            <a:endParaRPr sz="16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p13"/>
          <p:cNvSpPr txBox="1"/>
          <p:nvPr/>
        </p:nvSpPr>
        <p:spPr>
          <a:xfrm>
            <a:off x="6352162" y="4115331"/>
            <a:ext cx="5428034"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688878"/>
                </a:solidFill>
                <a:latin typeface="Arial"/>
                <a:ea typeface="Arial"/>
                <a:cs typeface="Arial"/>
                <a:sym typeface="Arial"/>
              </a:rPr>
              <a:t>Część </a:t>
            </a:r>
            <a:r>
              <a:rPr lang="en-US" sz="2000" b="1" i="0" u="none" strike="noStrike" cap="none">
                <a:solidFill>
                  <a:srgbClr val="678877"/>
                </a:solidFill>
                <a:latin typeface="Arial"/>
                <a:ea typeface="Arial"/>
                <a:cs typeface="Arial"/>
                <a:sym typeface="Arial"/>
              </a:rPr>
              <a:t>4. Studia przypadków i ćwiczenia</a:t>
            </a:r>
            <a:endParaRPr sz="2000" b="0" i="0" u="none" strike="noStrike" cap="none">
              <a:solidFill>
                <a:srgbClr val="000000"/>
              </a:solidFill>
              <a:latin typeface="Arial"/>
              <a:ea typeface="Arial"/>
              <a:cs typeface="Arial"/>
              <a:sym typeface="Arial"/>
            </a:endParaRPr>
          </a:p>
        </p:txBody>
      </p:sp>
      <p:sp>
        <p:nvSpPr>
          <p:cNvPr id="450" name="Google Shape;450;p13"/>
          <p:cNvSpPr txBox="1"/>
          <p:nvPr/>
        </p:nvSpPr>
        <p:spPr>
          <a:xfrm>
            <a:off x="6656962" y="4968855"/>
            <a:ext cx="4702638" cy="606410"/>
          </a:xfrm>
          <a:prstGeom prst="rect">
            <a:avLst/>
          </a:prstGeom>
          <a:noFill/>
          <a:ln>
            <a:noFill/>
          </a:ln>
        </p:spPr>
        <p:txBody>
          <a:bodyPr spcFirstLastPara="1" wrap="square" lIns="121875" tIns="60925" rIns="121875" bIns="60925" anchor="t" anchorCtr="0">
            <a:noAutofit/>
          </a:bodyPr>
          <a:lstStyle/>
          <a:p>
            <a:pPr marL="622300" marR="0" lvl="0" indent="-2857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Praktyczne przykłady CT</a:t>
            </a:r>
            <a:endParaRPr sz="1400" b="0" i="0" u="none" strike="noStrike" cap="none">
              <a:solidFill>
                <a:srgbClr val="000000"/>
              </a:solidFill>
              <a:latin typeface="Arial"/>
              <a:ea typeface="Arial"/>
              <a:cs typeface="Arial"/>
              <a:sym typeface="Arial"/>
            </a:endParaRPr>
          </a:p>
          <a:p>
            <a:pPr marL="622300" marR="0" lvl="0" indent="-285750" algn="l" rtl="0">
              <a:lnSpc>
                <a:spcPct val="100000"/>
              </a:lnSpc>
              <a:spcBef>
                <a:spcPts val="0"/>
              </a:spcBef>
              <a:spcAft>
                <a:spcPts val="0"/>
              </a:spcAft>
              <a:buClr>
                <a:srgbClr val="7F7F7F"/>
              </a:buClr>
              <a:buSzPts val="1200"/>
              <a:buFont typeface="Arial"/>
              <a:buChar char="-"/>
            </a:pPr>
            <a:r>
              <a:rPr lang="en-US" sz="1600" b="0" i="0" u="none" strike="noStrike" cap="none">
                <a:solidFill>
                  <a:srgbClr val="000000"/>
                </a:solidFill>
                <a:latin typeface="Arial"/>
                <a:ea typeface="Arial"/>
                <a:cs typeface="Arial"/>
                <a:sym typeface="Arial"/>
              </a:rPr>
              <a:t>Przykłady ćwiczeń pozwalających zgłębić i zastosować wiedzę zdobytą podczas zajęć</a:t>
            </a:r>
            <a:endParaRPr sz="16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56"/>
        <p:cNvGrpSpPr/>
        <p:nvPr/>
      </p:nvGrpSpPr>
      <p:grpSpPr>
        <a:xfrm>
          <a:off x="0" y="0"/>
          <a:ext cx="0" cy="0"/>
          <a:chOff x="0" y="0"/>
          <a:chExt cx="0" cy="0"/>
        </a:xfrm>
      </p:grpSpPr>
      <p:grpSp>
        <p:nvGrpSpPr>
          <p:cNvPr id="457" name="Google Shape;457;p2"/>
          <p:cNvGrpSpPr/>
          <p:nvPr/>
        </p:nvGrpSpPr>
        <p:grpSpPr>
          <a:xfrm>
            <a:off x="4505326" y="1120259"/>
            <a:ext cx="6544340" cy="4648243"/>
            <a:chOff x="0" y="34755"/>
            <a:chExt cx="6302895" cy="4174851"/>
          </a:xfrm>
        </p:grpSpPr>
        <p:sp>
          <p:nvSpPr>
            <p:cNvPr id="458" name="Google Shape;458;p2"/>
            <p:cNvSpPr/>
            <p:nvPr/>
          </p:nvSpPr>
          <p:spPr>
            <a:xfrm>
              <a:off x="0" y="34755"/>
              <a:ext cx="6302895" cy="917280"/>
            </a:xfrm>
            <a:prstGeom prst="roundRect">
              <a:avLst>
                <a:gd name="adj" fmla="val 16667"/>
              </a:avLst>
            </a:prstGeom>
            <a:solidFill>
              <a:srgbClr val="83B8DF"/>
            </a:solidFill>
            <a:ln w="12700" cap="flat" cmpd="sng">
              <a:solidFill>
                <a:srgbClr val="F9ECE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p2"/>
            <p:cNvSpPr txBox="1"/>
            <p:nvPr/>
          </p:nvSpPr>
          <p:spPr>
            <a:xfrm>
              <a:off x="44778" y="79533"/>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Gill Sans"/>
                  <a:ea typeface="Gill Sans"/>
                  <a:cs typeface="Gill Sans"/>
                  <a:sym typeface="Gill Sans"/>
                </a:rPr>
                <a:t>Zrozumieć potencjał Myślenia Komputacyjnego jako narzędzia integracji społecznej i wzmocnienia pozycji dorosłych znajdujących się w niekorzystnej sytuacji.</a:t>
              </a:r>
              <a:endParaRPr sz="1600" b="0" i="0" u="none" strike="noStrike" cap="none">
                <a:solidFill>
                  <a:srgbClr val="000000"/>
                </a:solidFill>
                <a:latin typeface="Arial"/>
                <a:ea typeface="Arial"/>
                <a:cs typeface="Arial"/>
                <a:sym typeface="Arial"/>
              </a:endParaRPr>
            </a:p>
          </p:txBody>
        </p:sp>
        <p:sp>
          <p:nvSpPr>
            <p:cNvPr id="460" name="Google Shape;460;p2"/>
            <p:cNvSpPr/>
            <p:nvPr/>
          </p:nvSpPr>
          <p:spPr>
            <a:xfrm>
              <a:off x="0" y="1093156"/>
              <a:ext cx="6302895" cy="917280"/>
            </a:xfrm>
            <a:prstGeom prst="roundRect">
              <a:avLst>
                <a:gd name="adj" fmla="val 16667"/>
              </a:avLst>
            </a:prstGeom>
            <a:solidFill>
              <a:srgbClr val="E1A28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p2"/>
            <p:cNvSpPr txBox="1"/>
            <p:nvPr/>
          </p:nvSpPr>
          <p:spPr>
            <a:xfrm>
              <a:off x="44778" y="11379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Gill Sans"/>
                  <a:ea typeface="Gill Sans"/>
                  <a:cs typeface="Gill Sans"/>
                  <a:sym typeface="Gill Sans"/>
                </a:rPr>
                <a:t>Określić, w jaki sposób dostosować Myślenie komputacyjn do szczególnych potrzeb grup wrażliwych lub zmarginalizonych.</a:t>
              </a:r>
              <a:endParaRPr sz="1600" b="0" i="0" u="none" strike="noStrike" cap="none">
                <a:solidFill>
                  <a:srgbClr val="000000"/>
                </a:solidFill>
                <a:latin typeface="Arial"/>
                <a:ea typeface="Arial"/>
                <a:cs typeface="Arial"/>
                <a:sym typeface="Arial"/>
              </a:endParaRPr>
            </a:p>
          </p:txBody>
        </p:sp>
        <p:sp>
          <p:nvSpPr>
            <p:cNvPr id="462" name="Google Shape;462;p2"/>
            <p:cNvSpPr/>
            <p:nvPr/>
          </p:nvSpPr>
          <p:spPr>
            <a:xfrm>
              <a:off x="0" y="2151556"/>
              <a:ext cx="6302895" cy="917280"/>
            </a:xfrm>
            <a:prstGeom prst="roundRect">
              <a:avLst>
                <a:gd name="adj" fmla="val 16667"/>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2"/>
            <p:cNvSpPr txBox="1"/>
            <p:nvPr/>
          </p:nvSpPr>
          <p:spPr>
            <a:xfrm>
              <a:off x="44778" y="21963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Gill Sans"/>
                  <a:ea typeface="Gill Sans"/>
                  <a:cs typeface="Gill Sans"/>
                  <a:sym typeface="Gill Sans"/>
                </a:rPr>
                <a:t>Określić rolę Myślenia Komputacyjnego w likwidowaniu luki cyfrowej i zapewnianiu nowych możliwości zatrudnienia i rozwoju osobistego osób dorosłych uczących się.</a:t>
              </a:r>
              <a:endParaRPr sz="1600" b="0" i="0" u="none" strike="noStrike" cap="none">
                <a:solidFill>
                  <a:srgbClr val="000000"/>
                </a:solidFill>
                <a:latin typeface="Arial"/>
                <a:ea typeface="Arial"/>
                <a:cs typeface="Arial"/>
                <a:sym typeface="Arial"/>
              </a:endParaRPr>
            </a:p>
          </p:txBody>
        </p:sp>
        <p:sp>
          <p:nvSpPr>
            <p:cNvPr id="464" name="Google Shape;464;p2"/>
            <p:cNvSpPr/>
            <p:nvPr/>
          </p:nvSpPr>
          <p:spPr>
            <a:xfrm>
              <a:off x="0" y="3209956"/>
              <a:ext cx="6302895" cy="99965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p2"/>
            <p:cNvSpPr txBox="1"/>
            <p:nvPr/>
          </p:nvSpPr>
          <p:spPr>
            <a:xfrm>
              <a:off x="89555" y="3450571"/>
              <a:ext cx="6213339" cy="51842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Gill Sans"/>
                  <a:ea typeface="Gill Sans"/>
                  <a:cs typeface="Gill Sans"/>
                  <a:sym typeface="Gill Sans"/>
                </a:rPr>
                <a:t>Wykorzystać CT do projektowania inkluzywnego podejścia edukacyjnego, które uczynią Myślenia Komputacyjnego dostępnym dla wszystkich dorosłych uczących się , niezależnie od ich pochodzenia.</a:t>
              </a:r>
              <a:endParaRPr sz="1600" b="0" i="0" u="none" strike="noStrike" cap="none">
                <a:solidFill>
                  <a:srgbClr val="000000"/>
                </a:solidFill>
                <a:latin typeface="Arial"/>
                <a:ea typeface="Arial"/>
                <a:cs typeface="Arial"/>
                <a:sym typeface="Arial"/>
              </a:endParaRPr>
            </a:p>
          </p:txBody>
        </p:sp>
      </p:grpSp>
      <p:sp>
        <p:nvSpPr>
          <p:cNvPr id="466" name="Google Shape;466;p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a:t>
            </a:fld>
            <a:endParaRPr>
              <a:latin typeface="Arial"/>
              <a:ea typeface="Arial"/>
              <a:cs typeface="Arial"/>
              <a:sym typeface="Arial"/>
            </a:endParaRPr>
          </a:p>
        </p:txBody>
      </p:sp>
      <p:sp>
        <p:nvSpPr>
          <p:cNvPr id="467" name="Google Shape;467;p2"/>
          <p:cNvSpPr/>
          <p:nvPr/>
        </p:nvSpPr>
        <p:spPr>
          <a:xfrm>
            <a:off x="911611" y="2809319"/>
            <a:ext cx="3686700" cy="243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Pod koniec tego kursu, jako edukator, będziesz w stanie...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Oczekiwane efekty nauczania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endParaRPr sz="4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br>
              <a:rPr lang="en-US" sz="1800" b="0" i="0" u="none" strike="noStrike" cap="none">
                <a:solidFill>
                  <a:srgbClr val="000000"/>
                </a:solidFill>
                <a:latin typeface="Arial"/>
                <a:ea typeface="Arial"/>
                <a:cs typeface="Arial"/>
                <a:sym typeface="Arial"/>
              </a:rPr>
            </a:br>
            <a:endParaRPr sz="40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14"/>
          <p:cNvSpPr txBox="1">
            <a:spLocks noGrp="1"/>
          </p:cNvSpPr>
          <p:nvPr>
            <p:ph type="title"/>
          </p:nvPr>
        </p:nvSpPr>
        <p:spPr>
          <a:xfrm>
            <a:off x="1069784" y="507689"/>
            <a:ext cx="5605272" cy="91440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b="1">
                <a:latin typeface="Arial"/>
                <a:ea typeface="Arial"/>
                <a:cs typeface="Arial"/>
                <a:sym typeface="Arial"/>
              </a:rPr>
              <a:t>CELE i ZAŁOŻENIA MODUŁU</a:t>
            </a:r>
            <a:endParaRPr>
              <a:latin typeface="Arial"/>
              <a:ea typeface="Arial"/>
              <a:cs typeface="Arial"/>
              <a:sym typeface="Arial"/>
            </a:endParaRPr>
          </a:p>
        </p:txBody>
      </p:sp>
      <p:sp>
        <p:nvSpPr>
          <p:cNvPr id="475" name="Google Shape;475;p14"/>
          <p:cNvSpPr txBox="1">
            <a:spLocks noGrp="1"/>
          </p:cNvSpPr>
          <p:nvPr>
            <p:ph type="body" idx="1"/>
          </p:nvPr>
        </p:nvSpPr>
        <p:spPr>
          <a:xfrm>
            <a:off x="938784" y="1422089"/>
            <a:ext cx="6308322" cy="4342792"/>
          </a:xfrm>
          <a:prstGeom prst="rect">
            <a:avLst/>
          </a:prstGeom>
          <a:noFill/>
          <a:ln>
            <a:noFill/>
          </a:ln>
        </p:spPr>
        <p:txBody>
          <a:bodyPr spcFirstLastPara="1" wrap="square" lIns="91425" tIns="45700" rIns="91425" bIns="45700" anchor="t" anchorCtr="0">
            <a:noAutofit/>
          </a:bodyPr>
          <a:lstStyle/>
          <a:p>
            <a:pPr marL="273050" lvl="0" indent="-273050" algn="l"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CEL: </a:t>
            </a:r>
            <a:endParaRPr sz="1600" b="1">
              <a:solidFill>
                <a:schemeClr val="accent3"/>
              </a:solidFill>
              <a:latin typeface="Arial"/>
              <a:ea typeface="Arial"/>
              <a:cs typeface="Arial"/>
              <a:sym typeface="Arial"/>
            </a:endParaRPr>
          </a:p>
          <a:p>
            <a:pPr marL="0" lvl="0" indent="0" algn="l" rtl="0">
              <a:lnSpc>
                <a:spcPct val="100000"/>
              </a:lnSpc>
              <a:spcBef>
                <a:spcPts val="1000"/>
              </a:spcBef>
              <a:spcAft>
                <a:spcPts val="0"/>
              </a:spcAft>
              <a:buSzPts val="1260"/>
              <a:buNone/>
            </a:pPr>
            <a:r>
              <a:rPr lang="en-US" sz="1600">
                <a:latin typeface="Arial"/>
                <a:ea typeface="Arial"/>
                <a:cs typeface="Arial"/>
                <a:sym typeface="Arial"/>
              </a:rPr>
              <a:t>Wykorzystanie Myślenia Komputacyjnego jako narzędzia sprzyjającego integracji cyfrowej dorosłych osób w niekorzystnej sytuacji oraz promowanie podstawowych umiejętności cyfrowych, poznawczych i współpracy wśród osób dorosłych uczących sie.</a:t>
            </a:r>
            <a:endParaRPr sz="1600">
              <a:latin typeface="Arial"/>
              <a:ea typeface="Arial"/>
              <a:cs typeface="Arial"/>
              <a:sym typeface="Arial"/>
            </a:endParaRPr>
          </a:p>
          <a:p>
            <a:pPr marL="273050" lvl="0" indent="-273050" algn="l"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CELE:</a:t>
            </a:r>
            <a:endParaRPr sz="1600">
              <a:solidFill>
                <a:schemeClr val="accent3"/>
              </a:solidFill>
              <a:latin typeface="Arial"/>
              <a:ea typeface="Arial"/>
              <a:cs typeface="Arial"/>
              <a:sym typeface="Arial"/>
            </a:endParaRPr>
          </a:p>
          <a:p>
            <a:pPr marL="273050" lvl="0" indent="-273050" algn="l" rtl="0">
              <a:lnSpc>
                <a:spcPct val="100000"/>
              </a:lnSpc>
              <a:spcBef>
                <a:spcPts val="1000"/>
              </a:spcBef>
              <a:spcAft>
                <a:spcPts val="0"/>
              </a:spcAft>
              <a:buSzPts val="1260"/>
              <a:buNone/>
            </a:pPr>
            <a:r>
              <a:rPr lang="en-US" sz="1600">
                <a:latin typeface="Arial"/>
                <a:ea typeface="Arial"/>
                <a:cs typeface="Arial"/>
                <a:sym typeface="Arial"/>
              </a:rPr>
              <a:t>1. Zrozumienie znaczenia umiejętności cyfrowych dla osób dorosłych w szczególności znajdujących się w niekorzystnej sytuacji oraz koncepcji Myślenia Komputacyjnego do wykorzystania w codziennym życiu.</a:t>
            </a:r>
            <a:endParaRPr sz="1600">
              <a:latin typeface="Arial"/>
              <a:ea typeface="Arial"/>
              <a:cs typeface="Arial"/>
              <a:sym typeface="Arial"/>
            </a:endParaRPr>
          </a:p>
          <a:p>
            <a:pPr marL="273050" lvl="0" indent="-273050" algn="l" rtl="0">
              <a:lnSpc>
                <a:spcPct val="100000"/>
              </a:lnSpc>
              <a:spcBef>
                <a:spcPts val="1000"/>
              </a:spcBef>
              <a:spcAft>
                <a:spcPts val="0"/>
              </a:spcAft>
              <a:buSzPts val="1260"/>
              <a:buNone/>
            </a:pPr>
            <a:r>
              <a:rPr lang="en-US" sz="1600">
                <a:latin typeface="Arial"/>
                <a:ea typeface="Arial"/>
                <a:cs typeface="Arial"/>
                <a:sym typeface="Arial"/>
              </a:rPr>
              <a:t>2. Określenie strategii integracyjnych, które mogą być stosowane przez trenerów w celu wspierania rozwoju Myślenia Komputacyjnego w procesie uczenia osób dorosłych.</a:t>
            </a:r>
            <a:endParaRPr/>
          </a:p>
          <a:p>
            <a:pPr marL="273050" lvl="0" indent="-273050" algn="l" rtl="0">
              <a:lnSpc>
                <a:spcPct val="100000"/>
              </a:lnSpc>
              <a:spcBef>
                <a:spcPts val="1000"/>
              </a:spcBef>
              <a:spcAft>
                <a:spcPts val="0"/>
              </a:spcAft>
              <a:buSzPts val="1260"/>
              <a:buNone/>
            </a:pPr>
            <a:r>
              <a:rPr lang="en-US" sz="1600">
                <a:latin typeface="Arial"/>
                <a:ea typeface="Arial"/>
                <a:cs typeface="Arial"/>
                <a:sym typeface="Arial"/>
              </a:rPr>
              <a:t>3. Zbadanie, w jaki sposób Myślenie Komputacyjne może być dostosowane do różnych potrzeb edukacyjnych i przyczynić się do zmniejszenia luki cyfrowej.</a:t>
            </a:r>
            <a:endParaRPr/>
          </a:p>
        </p:txBody>
      </p:sp>
      <p:pic>
        <p:nvPicPr>
          <p:cNvPr id="476" name="Google Shape;476;p14"/>
          <p:cNvPicPr preferRelativeResize="0">
            <a:picLocks noGrp="1"/>
          </p:cNvPicPr>
          <p:nvPr>
            <p:ph type="pic" idx="2"/>
          </p:nvPr>
        </p:nvPicPr>
        <p:blipFill rotWithShape="1">
          <a:blip r:embed="rId4">
            <a:alphaModFix/>
          </a:blip>
          <a:srcRect l="30341" r="30343"/>
          <a:stretch/>
        </p:blipFill>
        <p:spPr>
          <a:xfrm>
            <a:off x="8140700" y="-1"/>
            <a:ext cx="4051300" cy="6858001"/>
          </a:xfrm>
          <a:prstGeom prst="rect">
            <a:avLst/>
          </a:prstGeom>
          <a:noFill/>
          <a:ln>
            <a:noFill/>
          </a:ln>
        </p:spPr>
      </p:pic>
      <p:sp>
        <p:nvSpPr>
          <p:cNvPr id="477" name="Google Shape;477;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5</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3"/>
        <p:cNvGrpSpPr/>
        <p:nvPr/>
      </p:nvGrpSpPr>
      <p:grpSpPr>
        <a:xfrm>
          <a:off x="0" y="0"/>
          <a:ext cx="0" cy="0"/>
          <a:chOff x="0" y="0"/>
          <a:chExt cx="0" cy="0"/>
        </a:xfrm>
      </p:grpSpPr>
      <p:pic>
        <p:nvPicPr>
          <p:cNvPr id="484" name="Google Shape;484;p4"/>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485" name="Google Shape;485;p4"/>
          <p:cNvSpPr txBox="1">
            <a:spLocks noGrp="1"/>
          </p:cNvSpPr>
          <p:nvPr>
            <p:ph type="title"/>
          </p:nvPr>
        </p:nvSpPr>
        <p:spPr>
          <a:xfrm>
            <a:off x="7284499" y="2882415"/>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1</a:t>
            </a:r>
            <a:endParaRPr>
              <a:latin typeface="Arial"/>
              <a:ea typeface="Arial"/>
              <a:cs typeface="Arial"/>
              <a:sym typeface="Arial"/>
            </a:endParaRPr>
          </a:p>
        </p:txBody>
      </p:sp>
      <p:sp>
        <p:nvSpPr>
          <p:cNvPr id="486" name="Google Shape;486;p4"/>
          <p:cNvSpPr txBox="1">
            <a:spLocks noGrp="1"/>
          </p:cNvSpPr>
          <p:nvPr>
            <p:ph type="body" idx="1"/>
          </p:nvPr>
        </p:nvSpPr>
        <p:spPr>
          <a:xfrm>
            <a:off x="7583423" y="3407356"/>
            <a:ext cx="3169920" cy="1649512"/>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1000"/>
              </a:spcBef>
              <a:spcAft>
                <a:spcPts val="0"/>
              </a:spcAft>
              <a:buClr>
                <a:schemeClr val="lt1"/>
              </a:buClr>
              <a:buSzPts val="1400"/>
              <a:buNone/>
            </a:pPr>
            <a:r>
              <a:rPr lang="en-US" sz="1800">
                <a:latin typeface="Arial"/>
                <a:ea typeface="Arial"/>
                <a:cs typeface="Arial"/>
                <a:sym typeface="Arial"/>
              </a:rPr>
              <a:t>Umiejętności cyfrowe dla seniorów: pokonywanie wyzwań związanych z postępem technologicznym</a:t>
            </a:r>
            <a:endParaRPr/>
          </a:p>
        </p:txBody>
      </p:sp>
      <p:sp>
        <p:nvSpPr>
          <p:cNvPr id="487" name="Google Shape;487;p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6</a:t>
            </a:fld>
            <a:endParaRPr sz="9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12"/>
          <p:cNvSpPr txBox="1">
            <a:spLocks noGrp="1"/>
          </p:cNvSpPr>
          <p:nvPr>
            <p:ph type="title"/>
          </p:nvPr>
        </p:nvSpPr>
        <p:spPr>
          <a:xfrm>
            <a:off x="4624407" y="1916592"/>
            <a:ext cx="2943186" cy="302481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1800"/>
              <a:buNone/>
            </a:pPr>
            <a:r>
              <a:rPr lang="en-US" sz="2400" i="1">
                <a:solidFill>
                  <a:srgbClr val="000000"/>
                </a:solidFill>
                <a:latin typeface="Arial"/>
                <a:ea typeface="Arial"/>
                <a:cs typeface="Arial"/>
                <a:sym typeface="Arial"/>
              </a:rPr>
              <a:t>Najbardziej efektywna nauka ma miejsce wtedy, gdy dorośli aktywnie angażują się w proces i widzą jego znaczenie w swoim życiu</a:t>
            </a:r>
            <a:endParaRPr sz="2400">
              <a:solidFill>
                <a:srgbClr val="000000"/>
              </a:solidFill>
              <a:latin typeface="Arial"/>
              <a:ea typeface="Arial"/>
              <a:cs typeface="Arial"/>
              <a:sym typeface="Arial"/>
            </a:endParaRPr>
          </a:p>
        </p:txBody>
      </p:sp>
      <p:pic>
        <p:nvPicPr>
          <p:cNvPr id="493" name="Google Shape;493;p12" descr="Icono&#10;&#10;Descripción generada automáticamente"/>
          <p:cNvPicPr preferRelativeResize="0"/>
          <p:nvPr/>
        </p:nvPicPr>
        <p:blipFill rotWithShape="1">
          <a:blip r:embed="rId4">
            <a:alphaModFix/>
          </a:blip>
          <a:srcRect/>
          <a:stretch/>
        </p:blipFill>
        <p:spPr>
          <a:xfrm>
            <a:off x="8932814" y="2401151"/>
            <a:ext cx="2344188" cy="2344188"/>
          </a:xfrm>
          <a:prstGeom prst="rect">
            <a:avLst/>
          </a:prstGeom>
          <a:noFill/>
          <a:ln>
            <a:noFill/>
          </a:ln>
        </p:spPr>
      </p:pic>
      <p:pic>
        <p:nvPicPr>
          <p:cNvPr id="494" name="Google Shape;494;p12"/>
          <p:cNvPicPr preferRelativeResize="0">
            <a:picLocks noGrp="1"/>
          </p:cNvPicPr>
          <p:nvPr>
            <p:ph type="pic" idx="2"/>
          </p:nvPr>
        </p:nvPicPr>
        <p:blipFill rotWithShape="1">
          <a:blip r:embed="rId5">
            <a:alphaModFix/>
          </a:blip>
          <a:srcRect l="25278" r="25277"/>
          <a:stretch/>
        </p:blipFill>
        <p:spPr>
          <a:xfrm>
            <a:off x="0" y="0"/>
            <a:ext cx="3390900" cy="6858000"/>
          </a:xfrm>
          <a:prstGeom prst="rect">
            <a:avLst/>
          </a:prstGeom>
          <a:noFill/>
          <a:ln>
            <a:noFill/>
          </a:ln>
        </p:spPr>
      </p:pic>
      <p:sp>
        <p:nvSpPr>
          <p:cNvPr id="495" name="Google Shape;495;p1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dk1"/>
                </a:solidFill>
                <a:latin typeface="Arial"/>
                <a:ea typeface="Arial"/>
                <a:cs typeface="Arial"/>
                <a:sym typeface="Arial"/>
              </a:rPr>
              <a:t>7</a:t>
            </a:fld>
            <a:endParaRPr>
              <a:solidFill>
                <a:schemeClr val="dk1"/>
              </a:solidFill>
              <a:latin typeface="Arial"/>
              <a:ea typeface="Arial"/>
              <a:cs typeface="Arial"/>
              <a:sym typeface="Aria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1"/>
        <p:cNvGrpSpPr/>
        <p:nvPr/>
      </p:nvGrpSpPr>
      <p:grpSpPr>
        <a:xfrm>
          <a:off x="0" y="0"/>
          <a:ext cx="0" cy="0"/>
          <a:chOff x="0" y="0"/>
          <a:chExt cx="0" cy="0"/>
        </a:xfrm>
      </p:grpSpPr>
      <p:sp>
        <p:nvSpPr>
          <p:cNvPr id="502" name="Google Shape;502;p5"/>
          <p:cNvSpPr txBox="1">
            <a:spLocks noGrp="1"/>
          </p:cNvSpPr>
          <p:nvPr>
            <p:ph type="body" idx="1"/>
          </p:nvPr>
        </p:nvSpPr>
        <p:spPr>
          <a:xfrm>
            <a:off x="1041962" y="1830664"/>
            <a:ext cx="5998464" cy="358180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W dzisiejszym szybko zmieniającym się świecie umiejętności cyfrowe stają się niezbędne w każdym aspekcie życia. Osoby starsze, które są często wykluczone z postępu technologicznego, mogą czuć się zagubione i odizolowane.</a:t>
            </a:r>
            <a:endParaRPr/>
          </a:p>
          <a:p>
            <a:pPr marL="0" lvl="0" indent="0" algn="l" rtl="0">
              <a:lnSpc>
                <a:spcPct val="100000"/>
              </a:lnSpc>
              <a:spcBef>
                <a:spcPts val="0"/>
              </a:spcBef>
              <a:spcAft>
                <a:spcPts val="0"/>
              </a:spcAft>
              <a:buSzPts val="1260"/>
              <a:buNone/>
            </a:pPr>
            <a:endParaRPr sz="1600">
              <a:solidFill>
                <a:srgbClr val="000000"/>
              </a:solidFill>
              <a:latin typeface="Arial"/>
              <a:ea typeface="Arial"/>
              <a:cs typeface="Arial"/>
              <a:sym typeface="Arial"/>
            </a:endParaRPr>
          </a:p>
          <a:p>
            <a:pPr marL="0" lvl="0" indent="0"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Wielu seniorów zdaje sobie sprawę, że świat się zmienia, że ​​postęp technologiczny i naukowy tworzy zupełnie nowe narzędzia i metody ich wykorzystania, a sposoby reagowania na rzeczywistość, których nauczyli się i rozwinęli seniorzy, mogą stać się bezużyteczne.</a:t>
            </a:r>
            <a:endParaRPr/>
          </a:p>
          <a:p>
            <a:pPr marL="0" lvl="0" indent="0" algn="l" rtl="0">
              <a:lnSpc>
                <a:spcPct val="100000"/>
              </a:lnSpc>
              <a:spcBef>
                <a:spcPts val="0"/>
              </a:spcBef>
              <a:spcAft>
                <a:spcPts val="0"/>
              </a:spcAft>
              <a:buSzPts val="1260"/>
              <a:buNone/>
            </a:pPr>
            <a:endParaRPr sz="1600">
              <a:solidFill>
                <a:srgbClr val="000000"/>
              </a:solidFill>
              <a:latin typeface="Arial"/>
              <a:ea typeface="Arial"/>
              <a:cs typeface="Arial"/>
              <a:sym typeface="Arial"/>
            </a:endParaRPr>
          </a:p>
          <a:p>
            <a:pPr marL="0" lvl="0" indent="0"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Stąd potrzeba wiedzy na temat tego, jak odnaleźć się w tej rzeczywistości, biorąc pod uwagę indywidualne okoliczności każdej osoby.</a:t>
            </a:r>
            <a:endParaRPr sz="1600">
              <a:solidFill>
                <a:srgbClr val="000000"/>
              </a:solidFill>
              <a:latin typeface="Arial"/>
              <a:ea typeface="Arial"/>
              <a:cs typeface="Arial"/>
              <a:sym typeface="Arial"/>
            </a:endParaRPr>
          </a:p>
        </p:txBody>
      </p:sp>
      <p:pic>
        <p:nvPicPr>
          <p:cNvPr id="503" name="Google Shape;503;p5"/>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504" name="Google Shape;504;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8</a:t>
            </a:fld>
            <a:endParaRPr>
              <a:latin typeface="Arial"/>
              <a:ea typeface="Arial"/>
              <a:cs typeface="Arial"/>
              <a:sym typeface="Arial"/>
            </a:endParaRPr>
          </a:p>
        </p:txBody>
      </p:sp>
      <p:sp>
        <p:nvSpPr>
          <p:cNvPr id="505" name="Google Shape;505;p5"/>
          <p:cNvSpPr txBox="1">
            <a:spLocks noGrp="1"/>
          </p:cNvSpPr>
          <p:nvPr>
            <p:ph type="title"/>
          </p:nvPr>
        </p:nvSpPr>
        <p:spPr>
          <a:xfrm>
            <a:off x="981716" y="761844"/>
            <a:ext cx="6118957"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Zrozumienie luki cyfrowej w edukacji osób starszych</a:t>
            </a:r>
            <a:endParaRPr b="1">
              <a:latin typeface="Arial"/>
              <a:ea typeface="Arial"/>
              <a:cs typeface="Arial"/>
              <a:sym typeface="Arial"/>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1"/>
        <p:cNvGrpSpPr/>
        <p:nvPr/>
      </p:nvGrpSpPr>
      <p:grpSpPr>
        <a:xfrm>
          <a:off x="0" y="0"/>
          <a:ext cx="0" cy="0"/>
          <a:chOff x="0" y="0"/>
          <a:chExt cx="0" cy="0"/>
        </a:xfrm>
      </p:grpSpPr>
      <p:sp>
        <p:nvSpPr>
          <p:cNvPr id="512" name="Google Shape;512;p75"/>
          <p:cNvSpPr txBox="1">
            <a:spLocks noGrp="1"/>
          </p:cNvSpPr>
          <p:nvPr>
            <p:ph type="body" idx="1"/>
          </p:nvPr>
        </p:nvSpPr>
        <p:spPr>
          <a:xfrm>
            <a:off x="981716" y="1781303"/>
            <a:ext cx="6272524" cy="404873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Możliwości edukacyjne dostępne dla seniorów rozwijają ich pasje i zainteresowania. Choć odpowiadają one również na postęp techniczny i cywilizacyjny, to jednak stanowią jedynie niewielki ułamek działań mających na celu przygotowanie osób starszych do postępującej digitalizacji i rosnącego znaczenia nowoczesnych technologii w życiu codziennym.</a:t>
            </a:r>
            <a:endParaRPr/>
          </a:p>
          <a:p>
            <a:pPr marL="0" lvl="0" indent="0" algn="l" rtl="0">
              <a:lnSpc>
                <a:spcPct val="100000"/>
              </a:lnSpc>
              <a:spcBef>
                <a:spcPts val="0"/>
              </a:spcBef>
              <a:spcAft>
                <a:spcPts val="0"/>
              </a:spcAft>
              <a:buSzPts val="1260"/>
              <a:buNone/>
            </a:pPr>
            <a:endParaRPr sz="1600">
              <a:solidFill>
                <a:srgbClr val="000000"/>
              </a:solidFill>
              <a:latin typeface="Arial"/>
              <a:ea typeface="Arial"/>
              <a:cs typeface="Arial"/>
              <a:sym typeface="Arial"/>
            </a:endParaRPr>
          </a:p>
          <a:p>
            <a:pPr marL="0" lvl="0" indent="0"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Choć każde nowe pokolenie osób starszych jest lepiej przygotowane pod względem kompetencji cyfrowych, nietrudno zauważyć, że postęp technologiczny znacznie wyprzedza zdolności poznawcze seniorów. Wynika to z uwarunkowań psychofizycznych, które determinują proces starzenia się.</a:t>
            </a:r>
            <a:endParaRPr/>
          </a:p>
          <a:p>
            <a:pPr marL="0" lvl="0" indent="0" algn="l" rtl="0">
              <a:lnSpc>
                <a:spcPct val="100000"/>
              </a:lnSpc>
              <a:spcBef>
                <a:spcPts val="0"/>
              </a:spcBef>
              <a:spcAft>
                <a:spcPts val="0"/>
              </a:spcAft>
              <a:buSzPts val="1260"/>
              <a:buNone/>
            </a:pPr>
            <a:endParaRPr sz="1600">
              <a:solidFill>
                <a:srgbClr val="000000"/>
              </a:solidFill>
              <a:latin typeface="Arial"/>
              <a:ea typeface="Arial"/>
              <a:cs typeface="Arial"/>
              <a:sym typeface="Arial"/>
            </a:endParaRPr>
          </a:p>
          <a:p>
            <a:pPr marL="0" lvl="0" indent="0"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Dlatego tak ważne jest – zwłaszcza w edukacji pozaformalnej i nieformalnej osób dorosłych, w tym seniorów – dostosowanie metod i form kształcenia do warunków i możliwości percepcyjnych osób starszych. </a:t>
            </a:r>
            <a:endParaRPr sz="1600">
              <a:solidFill>
                <a:srgbClr val="000000"/>
              </a:solidFill>
              <a:latin typeface="Arial"/>
              <a:ea typeface="Arial"/>
              <a:cs typeface="Arial"/>
              <a:sym typeface="Arial"/>
            </a:endParaRPr>
          </a:p>
        </p:txBody>
      </p:sp>
      <p:pic>
        <p:nvPicPr>
          <p:cNvPr id="513" name="Google Shape;513;p75"/>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514" name="Google Shape;514;p7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9</a:t>
            </a:fld>
            <a:endParaRPr>
              <a:latin typeface="Arial"/>
              <a:ea typeface="Arial"/>
              <a:cs typeface="Arial"/>
              <a:sym typeface="Arial"/>
            </a:endParaRPr>
          </a:p>
        </p:txBody>
      </p:sp>
      <p:sp>
        <p:nvSpPr>
          <p:cNvPr id="515" name="Google Shape;515;p75"/>
          <p:cNvSpPr txBox="1">
            <a:spLocks noGrp="1"/>
          </p:cNvSpPr>
          <p:nvPr>
            <p:ph type="title"/>
          </p:nvPr>
        </p:nvSpPr>
        <p:spPr>
          <a:xfrm>
            <a:off x="981716" y="761844"/>
            <a:ext cx="6118957"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Zrozumienie luki cyfrowej w edukacji osób starszych</a:t>
            </a:r>
            <a:endParaRPr b="1">
              <a:latin typeface="Arial"/>
              <a:ea typeface="Arial"/>
              <a:cs typeface="Arial"/>
              <a:sym typeface="Aria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1"/>
        <p:cNvGrpSpPr/>
        <p:nvPr/>
      </p:nvGrpSpPr>
      <p:grpSpPr>
        <a:xfrm>
          <a:off x="0" y="0"/>
          <a:ext cx="0" cy="0"/>
          <a:chOff x="0" y="0"/>
          <a:chExt cx="0" cy="0"/>
        </a:xfrm>
      </p:grpSpPr>
      <p:sp>
        <p:nvSpPr>
          <p:cNvPr id="522" name="Google Shape;522;p76"/>
          <p:cNvSpPr txBox="1">
            <a:spLocks noGrp="1"/>
          </p:cNvSpPr>
          <p:nvPr>
            <p:ph type="body" idx="1"/>
          </p:nvPr>
        </p:nvSpPr>
        <p:spPr>
          <a:xfrm>
            <a:off x="1098967" y="1802704"/>
            <a:ext cx="6235688" cy="4048733"/>
          </a:xfrm>
          <a:prstGeom prst="rect">
            <a:avLst/>
          </a:prstGeom>
          <a:noFill/>
          <a:ln>
            <a:noFill/>
          </a:ln>
        </p:spPr>
        <p:txBody>
          <a:bodyPr spcFirstLastPara="1" wrap="square" lIns="91425" tIns="45700" rIns="91425" bIns="45700" anchor="t" anchorCtr="0">
            <a:noAutofit/>
          </a:bodyPr>
          <a:lstStyle/>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Dorośli uczą się skutecznie poprzez praktykę, doświadczenie i samodzielne rozwiązywanie problemów. Na skuteczność tej metody uczenia się dorosłych kładzie nacisk </a:t>
            </a:r>
            <a:r>
              <a:rPr lang="en-US" sz="1600" b="1">
                <a:solidFill>
                  <a:srgbClr val="000000"/>
                </a:solidFill>
                <a:latin typeface="Arial"/>
                <a:ea typeface="Arial"/>
                <a:cs typeface="Arial"/>
                <a:sym typeface="Arial"/>
              </a:rPr>
              <a:t>geragogika</a:t>
            </a:r>
            <a:r>
              <a:rPr lang="en-US" sz="1600">
                <a:solidFill>
                  <a:srgbClr val="000000"/>
                </a:solidFill>
                <a:latin typeface="Arial"/>
                <a:ea typeface="Arial"/>
                <a:cs typeface="Arial"/>
                <a:sym typeface="Arial"/>
              </a:rPr>
              <a:t> (gerontologia edukacyjna, pedagogika starzenia się), która kładzie nacisk na stosowanie w edukacji dorosłych metod różniących się od powszechnie stosowanych w pedagogice. Geragogika zakłada stosowanie metod odpowiednich do właściwej adaptacji do starości i obiektywnych zmian poznawczych i funkcji życiowych, które są dla niej charakterystyczne. </a:t>
            </a:r>
            <a:endParaRPr sz="1600">
              <a:solidFill>
                <a:srgbClr val="000000"/>
              </a:solidFill>
              <a:latin typeface="Arial"/>
              <a:ea typeface="Arial"/>
              <a:cs typeface="Arial"/>
              <a:sym typeface="Arial"/>
            </a:endParaRPr>
          </a:p>
          <a:p>
            <a:pPr marL="9360" lvl="0" indent="-8999" algn="l" rtl="0">
              <a:lnSpc>
                <a:spcPct val="100000"/>
              </a:lnSpc>
              <a:spcBef>
                <a:spcPts val="0"/>
              </a:spcBef>
              <a:spcAft>
                <a:spcPts val="0"/>
              </a:spcAft>
              <a:buSzPts val="1260"/>
              <a:buNone/>
            </a:pPr>
            <a:endParaRPr sz="1600">
              <a:solidFill>
                <a:srgbClr val="000000"/>
              </a:solidFill>
              <a:latin typeface="Arial"/>
              <a:ea typeface="Arial"/>
              <a:cs typeface="Arial"/>
              <a:sym typeface="Arial"/>
            </a:endParaRPr>
          </a:p>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Im osoby dorosłe są starsze, tym częściej dotykają ich problemy z tzw. pamięcią krótkotrwałą. Dlatego też, preferowaną metodą uczenia się osób dorosłych, a w szczególności starszych, są metody aktywne oraz zindywidualizowane formy uczenia się, które pozwalają dostosować ich tempo nauki do własnych możliwości oraz czerpać z ich własnego doświadczenia życiowego.</a:t>
            </a:r>
            <a:endParaRPr sz="1600">
              <a:solidFill>
                <a:srgbClr val="000000"/>
              </a:solidFill>
              <a:latin typeface="Arial"/>
              <a:ea typeface="Arial"/>
              <a:cs typeface="Arial"/>
              <a:sym typeface="Arial"/>
            </a:endParaRPr>
          </a:p>
        </p:txBody>
      </p:sp>
      <p:pic>
        <p:nvPicPr>
          <p:cNvPr id="523" name="Google Shape;523;p76"/>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524" name="Google Shape;524;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10</a:t>
            </a:fld>
            <a:endParaRPr>
              <a:latin typeface="Arial"/>
              <a:ea typeface="Arial"/>
              <a:cs typeface="Arial"/>
              <a:sym typeface="Arial"/>
            </a:endParaRPr>
          </a:p>
        </p:txBody>
      </p:sp>
      <p:sp>
        <p:nvSpPr>
          <p:cNvPr id="525" name="Google Shape;525;p76"/>
          <p:cNvSpPr txBox="1">
            <a:spLocks noGrp="1"/>
          </p:cNvSpPr>
          <p:nvPr>
            <p:ph type="title"/>
          </p:nvPr>
        </p:nvSpPr>
        <p:spPr>
          <a:xfrm>
            <a:off x="1098967" y="761844"/>
            <a:ext cx="5894832"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Co sprawia, że nauka jest skuteczna dla seniorów?</a:t>
            </a:r>
            <a:endParaRPr>
              <a:latin typeface="Arial"/>
              <a:ea typeface="Arial"/>
              <a:cs typeface="Arial"/>
              <a:sym typeface="Aria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1"/>
        <p:cNvGrpSpPr/>
        <p:nvPr/>
      </p:nvGrpSpPr>
      <p:grpSpPr>
        <a:xfrm>
          <a:off x="0" y="0"/>
          <a:ext cx="0" cy="0"/>
          <a:chOff x="0" y="0"/>
          <a:chExt cx="0" cy="0"/>
        </a:xfrm>
      </p:grpSpPr>
      <p:sp>
        <p:nvSpPr>
          <p:cNvPr id="532" name="Google Shape;532;p77"/>
          <p:cNvSpPr txBox="1">
            <a:spLocks noGrp="1"/>
          </p:cNvSpPr>
          <p:nvPr>
            <p:ph type="body" idx="1"/>
          </p:nvPr>
        </p:nvSpPr>
        <p:spPr>
          <a:xfrm>
            <a:off x="1176788" y="1997258"/>
            <a:ext cx="6122880" cy="4048733"/>
          </a:xfrm>
          <a:prstGeom prst="rect">
            <a:avLst/>
          </a:prstGeom>
          <a:noFill/>
          <a:ln>
            <a:noFill/>
          </a:ln>
        </p:spPr>
        <p:txBody>
          <a:bodyPr spcFirstLastPara="1" wrap="square" lIns="91425" tIns="45700" rIns="91425" bIns="45700" anchor="t" anchorCtr="0">
            <a:noAutofit/>
          </a:bodyPr>
          <a:lstStyle/>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Wszechobecność technologii cyfrowych zmienia charakter problemów, z którymi dorośli, w tym seniorzy, mierzą się na co dzień. Podczas poszukiwania rozwiązań muszą analizować złożone informacje, porównywać wiele różnych danych i korzystać z urządzeń technologicznych. </a:t>
            </a:r>
            <a:endParaRPr sz="1600">
              <a:solidFill>
                <a:srgbClr val="000000"/>
              </a:solidFill>
              <a:latin typeface="Arial"/>
              <a:ea typeface="Arial"/>
              <a:cs typeface="Arial"/>
              <a:sym typeface="Arial"/>
            </a:endParaRPr>
          </a:p>
          <a:p>
            <a:pPr marL="9360" lvl="0" indent="-8999" algn="l" rtl="0">
              <a:lnSpc>
                <a:spcPct val="100000"/>
              </a:lnSpc>
              <a:spcBef>
                <a:spcPts val="0"/>
              </a:spcBef>
              <a:spcAft>
                <a:spcPts val="0"/>
              </a:spcAft>
              <a:buSzPts val="1260"/>
              <a:buNone/>
            </a:pPr>
            <a:endParaRPr sz="1600">
              <a:solidFill>
                <a:srgbClr val="000000"/>
              </a:solidFill>
              <a:latin typeface="Arial"/>
              <a:ea typeface="Arial"/>
              <a:cs typeface="Arial"/>
              <a:sym typeface="Arial"/>
            </a:endParaRPr>
          </a:p>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W tym miejscu przydaje się myślenie komputacyjne, które uczy logicznego rozumowania i umożliwia skuteczne rozwiązywanie problemów w różnych dziedzinach życia.</a:t>
            </a:r>
            <a:endParaRPr/>
          </a:p>
          <a:p>
            <a:pPr marL="9360" lvl="0" indent="-8999" algn="l" rtl="0">
              <a:lnSpc>
                <a:spcPct val="100000"/>
              </a:lnSpc>
              <a:spcBef>
                <a:spcPts val="0"/>
              </a:spcBef>
              <a:spcAft>
                <a:spcPts val="0"/>
              </a:spcAft>
              <a:buSzPts val="1260"/>
              <a:buNone/>
            </a:pPr>
            <a:endParaRPr sz="1600">
              <a:solidFill>
                <a:srgbClr val="000000"/>
              </a:solidFill>
              <a:latin typeface="Arial"/>
              <a:ea typeface="Arial"/>
              <a:cs typeface="Arial"/>
              <a:sym typeface="Arial"/>
            </a:endParaRPr>
          </a:p>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W takim procesie uczenia się dorosłych zmienia się rola trenera: z nauczyciela, wykładowcy, eksperta na edukatora – trenera oraz mentora, tutora, facylitatora, który stosuje metody znane z pedagogiki i andragogiki  by zapewnić trwałość efektów edukacyjnych osób starszych. </a:t>
            </a:r>
            <a:endParaRPr sz="1600">
              <a:solidFill>
                <a:srgbClr val="000000"/>
              </a:solidFill>
              <a:latin typeface="Arial"/>
              <a:ea typeface="Arial"/>
              <a:cs typeface="Arial"/>
              <a:sym typeface="Arial"/>
            </a:endParaRPr>
          </a:p>
        </p:txBody>
      </p:sp>
      <p:pic>
        <p:nvPicPr>
          <p:cNvPr id="533" name="Google Shape;533;p77"/>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534" name="Google Shape;534;p7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11</a:t>
            </a:fld>
            <a:endParaRPr>
              <a:latin typeface="Arial"/>
              <a:ea typeface="Arial"/>
              <a:cs typeface="Arial"/>
              <a:sym typeface="Arial"/>
            </a:endParaRPr>
          </a:p>
        </p:txBody>
      </p:sp>
      <p:sp>
        <p:nvSpPr>
          <p:cNvPr id="535" name="Google Shape;535;p77"/>
          <p:cNvSpPr txBox="1">
            <a:spLocks noGrp="1"/>
          </p:cNvSpPr>
          <p:nvPr>
            <p:ph type="title"/>
          </p:nvPr>
        </p:nvSpPr>
        <p:spPr>
          <a:xfrm>
            <a:off x="1176788" y="925978"/>
            <a:ext cx="6118957"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Rola trenera w promowaniu umiejętności cyfrowych</a:t>
            </a:r>
            <a:endParaRPr>
              <a:latin typeface="Arial"/>
              <a:ea typeface="Arial"/>
              <a:cs typeface="Arial"/>
              <a:sym typeface="Arial"/>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39"/>
        <p:cNvGrpSpPr/>
        <p:nvPr/>
      </p:nvGrpSpPr>
      <p:grpSpPr>
        <a:xfrm>
          <a:off x="0" y="0"/>
          <a:ext cx="0" cy="0"/>
          <a:chOff x="0" y="0"/>
          <a:chExt cx="0" cy="0"/>
        </a:xfrm>
      </p:grpSpPr>
      <p:sp>
        <p:nvSpPr>
          <p:cNvPr id="540" name="Google Shape;540;p15"/>
          <p:cNvSpPr txBox="1"/>
          <p:nvPr/>
        </p:nvSpPr>
        <p:spPr>
          <a:xfrm>
            <a:off x="696348" y="1306530"/>
            <a:ext cx="5509380" cy="7386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Teoria kształcenia dorosłych określa zestaw pożądanych rezultatów, które koncentrują się na usprawnieniu procesu uczenia się oraz uwzględnieniu potrzeb i doświadczeń dorosłych słuchaczy.</a:t>
            </a:r>
            <a:endParaRPr sz="1400" b="0" i="0" u="none" strike="noStrike" cap="none">
              <a:solidFill>
                <a:srgbClr val="000000"/>
              </a:solidFill>
              <a:latin typeface="Arial"/>
              <a:ea typeface="Arial"/>
              <a:cs typeface="Arial"/>
              <a:sym typeface="Arial"/>
            </a:endParaRPr>
          </a:p>
        </p:txBody>
      </p:sp>
      <p:sp>
        <p:nvSpPr>
          <p:cNvPr id="541" name="Google Shape;541;p15"/>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228600" marR="0" lvl="0" indent="-228600" algn="l" rtl="0">
              <a:lnSpc>
                <a:spcPct val="100000"/>
              </a:lnSpc>
              <a:spcBef>
                <a:spcPts val="1000"/>
              </a:spcBef>
              <a:spcAft>
                <a:spcPts val="0"/>
              </a:spcAft>
              <a:buClr>
                <a:srgbClr val="243131"/>
              </a:buClr>
              <a:buSzPts val="1260"/>
              <a:buFont typeface="Arial"/>
              <a:buNone/>
            </a:pPr>
            <a:r>
              <a:rPr lang="en-US" sz="2400" b="1" i="0" u="none" strike="noStrike" cap="none">
                <a:solidFill>
                  <a:srgbClr val="243131"/>
                </a:solidFill>
                <a:latin typeface="Arial"/>
                <a:ea typeface="Arial"/>
                <a:cs typeface="Arial"/>
                <a:sym typeface="Arial"/>
              </a:rPr>
              <a:t>Pożądane efekty kształcenia dorosłych</a:t>
            </a:r>
            <a:endParaRPr sz="2400" b="0" i="0" u="none" strike="noStrike" cap="none">
              <a:solidFill>
                <a:srgbClr val="243131"/>
              </a:solidFill>
              <a:latin typeface="Arial"/>
              <a:ea typeface="Arial"/>
              <a:cs typeface="Arial"/>
              <a:sym typeface="Arial"/>
            </a:endParaRPr>
          </a:p>
        </p:txBody>
      </p:sp>
      <p:grpSp>
        <p:nvGrpSpPr>
          <p:cNvPr id="542" name="Google Shape;542;p15"/>
          <p:cNvGrpSpPr/>
          <p:nvPr/>
        </p:nvGrpSpPr>
        <p:grpSpPr>
          <a:xfrm>
            <a:off x="1482921" y="2261058"/>
            <a:ext cx="3964460" cy="1151003"/>
            <a:chOff x="2022119" y="1555771"/>
            <a:chExt cx="3964460" cy="1151003"/>
          </a:xfrm>
        </p:grpSpPr>
        <p:sp>
          <p:nvSpPr>
            <p:cNvPr id="543" name="Google Shape;543;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4" name="Google Shape;544;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45" name="Google Shape;545;p15"/>
          <p:cNvSpPr txBox="1"/>
          <p:nvPr/>
        </p:nvSpPr>
        <p:spPr>
          <a:xfrm>
            <a:off x="1696429"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01</a:t>
            </a:r>
            <a:endParaRPr sz="1400" b="0" i="0" u="none" strike="noStrike" cap="none">
              <a:solidFill>
                <a:srgbClr val="678877"/>
              </a:solidFill>
              <a:latin typeface="Arial"/>
              <a:ea typeface="Arial"/>
              <a:cs typeface="Arial"/>
              <a:sym typeface="Arial"/>
            </a:endParaRPr>
          </a:p>
        </p:txBody>
      </p:sp>
      <p:sp>
        <p:nvSpPr>
          <p:cNvPr id="546" name="Google Shape;546;p15"/>
          <p:cNvSpPr txBox="1"/>
          <p:nvPr/>
        </p:nvSpPr>
        <p:spPr>
          <a:xfrm>
            <a:off x="3073273" y="2308201"/>
            <a:ext cx="2460990"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Samoświadomość</a:t>
            </a:r>
            <a:endParaRPr sz="2000" b="0" i="0" u="none" strike="noStrike" cap="none">
              <a:solidFill>
                <a:srgbClr val="000000"/>
              </a:solidFill>
              <a:latin typeface="Arial"/>
              <a:ea typeface="Arial"/>
              <a:cs typeface="Arial"/>
              <a:sym typeface="Arial"/>
            </a:endParaRPr>
          </a:p>
        </p:txBody>
      </p:sp>
      <p:sp>
        <p:nvSpPr>
          <p:cNvPr id="547" name="Google Shape;547;p15"/>
          <p:cNvSpPr txBox="1"/>
          <p:nvPr/>
        </p:nvSpPr>
        <p:spPr>
          <a:xfrm>
            <a:off x="3466605" y="2715530"/>
            <a:ext cx="1842308" cy="553957"/>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Zrozumienie potrzeb i celów dorosłych sprzyja samoświadomości i rozwojowi.</a:t>
            </a:r>
            <a:endParaRPr sz="1000" b="0" i="0" u="none" strike="noStrike" cap="none">
              <a:solidFill>
                <a:srgbClr val="000000"/>
              </a:solidFill>
              <a:latin typeface="Arial"/>
              <a:ea typeface="Arial"/>
              <a:cs typeface="Arial"/>
              <a:sym typeface="Arial"/>
            </a:endParaRPr>
          </a:p>
        </p:txBody>
      </p:sp>
      <p:grpSp>
        <p:nvGrpSpPr>
          <p:cNvPr id="548" name="Google Shape;548;p15"/>
          <p:cNvGrpSpPr/>
          <p:nvPr/>
        </p:nvGrpSpPr>
        <p:grpSpPr>
          <a:xfrm>
            <a:off x="1482921" y="3699714"/>
            <a:ext cx="3964460" cy="1151003"/>
            <a:chOff x="2022119" y="1555771"/>
            <a:chExt cx="3964460" cy="1151003"/>
          </a:xfrm>
        </p:grpSpPr>
        <p:sp>
          <p:nvSpPr>
            <p:cNvPr id="549" name="Google Shape;549;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0" name="Google Shape;550;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51" name="Google Shape;551;p15"/>
          <p:cNvSpPr txBox="1"/>
          <p:nvPr/>
        </p:nvSpPr>
        <p:spPr>
          <a:xfrm>
            <a:off x="1696429" y="4251726"/>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02</a:t>
            </a:r>
            <a:endParaRPr sz="1400" b="0" i="0" u="none" strike="noStrike" cap="none">
              <a:solidFill>
                <a:srgbClr val="678877"/>
              </a:solidFill>
              <a:latin typeface="Arial"/>
              <a:ea typeface="Arial"/>
              <a:cs typeface="Arial"/>
              <a:sym typeface="Arial"/>
            </a:endParaRPr>
          </a:p>
        </p:txBody>
      </p:sp>
      <p:sp>
        <p:nvSpPr>
          <p:cNvPr id="552" name="Google Shape;552;p15"/>
          <p:cNvSpPr txBox="1"/>
          <p:nvPr/>
        </p:nvSpPr>
        <p:spPr>
          <a:xfrm>
            <a:off x="2558374" y="3739598"/>
            <a:ext cx="2889007"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Globalne obywatelstwo</a:t>
            </a:r>
            <a:endParaRPr sz="2000" b="0" i="0" u="none" strike="noStrike" cap="none">
              <a:solidFill>
                <a:srgbClr val="000000"/>
              </a:solidFill>
              <a:latin typeface="Arial"/>
              <a:ea typeface="Arial"/>
              <a:cs typeface="Arial"/>
              <a:sym typeface="Arial"/>
            </a:endParaRPr>
          </a:p>
        </p:txBody>
      </p:sp>
      <p:sp>
        <p:nvSpPr>
          <p:cNvPr id="553" name="Google Shape;553;p15"/>
          <p:cNvSpPr txBox="1"/>
          <p:nvPr/>
        </p:nvSpPr>
        <p:spPr>
          <a:xfrm>
            <a:off x="3466605" y="4154186"/>
            <a:ext cx="1842308" cy="553957"/>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Uczenie jak szanować odmienne poglądy, promować empatię i wspierać innych.</a:t>
            </a:r>
            <a:endParaRPr sz="1000" b="0" i="0" u="none" strike="noStrike" cap="none">
              <a:solidFill>
                <a:srgbClr val="000000"/>
              </a:solidFill>
              <a:latin typeface="Arial"/>
              <a:ea typeface="Arial"/>
              <a:cs typeface="Arial"/>
              <a:sym typeface="Arial"/>
            </a:endParaRPr>
          </a:p>
        </p:txBody>
      </p:sp>
      <p:grpSp>
        <p:nvGrpSpPr>
          <p:cNvPr id="554" name="Google Shape;554;p15"/>
          <p:cNvGrpSpPr/>
          <p:nvPr/>
        </p:nvGrpSpPr>
        <p:grpSpPr>
          <a:xfrm>
            <a:off x="1482921" y="5138370"/>
            <a:ext cx="3964460" cy="1193097"/>
            <a:chOff x="2022119" y="1555771"/>
            <a:chExt cx="3964460" cy="1193097"/>
          </a:xfrm>
        </p:grpSpPr>
        <p:sp>
          <p:nvSpPr>
            <p:cNvPr id="555" name="Google Shape;555;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6" name="Google Shape;556;p15"/>
            <p:cNvSpPr/>
            <p:nvPr/>
          </p:nvSpPr>
          <p:spPr>
            <a:xfrm>
              <a:off x="2022119" y="1555771"/>
              <a:ext cx="3964460" cy="1193097"/>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57" name="Google Shape;557;p15"/>
          <p:cNvSpPr txBox="1"/>
          <p:nvPr/>
        </p:nvSpPr>
        <p:spPr>
          <a:xfrm>
            <a:off x="1696429" y="5690382"/>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03</a:t>
            </a:r>
            <a:endParaRPr sz="1400" b="0" i="0" u="none" strike="noStrike" cap="none">
              <a:solidFill>
                <a:srgbClr val="678877"/>
              </a:solidFill>
              <a:latin typeface="Arial"/>
              <a:ea typeface="Arial"/>
              <a:cs typeface="Arial"/>
              <a:sym typeface="Arial"/>
            </a:endParaRPr>
          </a:p>
        </p:txBody>
      </p:sp>
      <p:sp>
        <p:nvSpPr>
          <p:cNvPr id="558" name="Google Shape;558;p15"/>
          <p:cNvSpPr txBox="1"/>
          <p:nvPr/>
        </p:nvSpPr>
        <p:spPr>
          <a:xfrm>
            <a:off x="2558374" y="5178256"/>
            <a:ext cx="2889007"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Pozytywne nastawienie</a:t>
            </a:r>
            <a:endParaRPr sz="2000" b="0" i="0" u="none" strike="noStrike" cap="none">
              <a:solidFill>
                <a:srgbClr val="000000"/>
              </a:solidFill>
              <a:latin typeface="Arial"/>
              <a:ea typeface="Arial"/>
              <a:cs typeface="Arial"/>
              <a:sym typeface="Arial"/>
            </a:endParaRPr>
          </a:p>
        </p:txBody>
      </p:sp>
      <p:sp>
        <p:nvSpPr>
          <p:cNvPr id="559" name="Google Shape;559;p15"/>
          <p:cNvSpPr txBox="1"/>
          <p:nvPr/>
        </p:nvSpPr>
        <p:spPr>
          <a:xfrm>
            <a:off x="3466605" y="5553671"/>
            <a:ext cx="1842308" cy="553957"/>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Akceptacja zmian, która buduje odporność i sprawia, że każda chwila staje się okazją do nauki.</a:t>
            </a:r>
            <a:endParaRPr sz="1000" b="0" i="0" u="none" strike="noStrike" cap="none">
              <a:solidFill>
                <a:srgbClr val="000000"/>
              </a:solidFill>
              <a:latin typeface="Arial"/>
              <a:ea typeface="Arial"/>
              <a:cs typeface="Arial"/>
              <a:sym typeface="Arial"/>
            </a:endParaRPr>
          </a:p>
        </p:txBody>
      </p:sp>
      <p:grpSp>
        <p:nvGrpSpPr>
          <p:cNvPr id="560" name="Google Shape;560;p15"/>
          <p:cNvGrpSpPr/>
          <p:nvPr/>
        </p:nvGrpSpPr>
        <p:grpSpPr>
          <a:xfrm>
            <a:off x="6744620" y="804803"/>
            <a:ext cx="3964460" cy="1151003"/>
            <a:chOff x="2022119" y="1555771"/>
            <a:chExt cx="3964460" cy="1151003"/>
          </a:xfrm>
        </p:grpSpPr>
        <p:sp>
          <p:nvSpPr>
            <p:cNvPr id="561" name="Google Shape;561;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62" name="Google Shape;562;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63" name="Google Shape;563;p15"/>
          <p:cNvSpPr txBox="1"/>
          <p:nvPr/>
        </p:nvSpPr>
        <p:spPr>
          <a:xfrm>
            <a:off x="6958128" y="1356815"/>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04</a:t>
            </a:r>
            <a:endParaRPr sz="1400" b="0" i="0" u="none" strike="noStrike" cap="none">
              <a:solidFill>
                <a:srgbClr val="678877"/>
              </a:solidFill>
              <a:latin typeface="Arial"/>
              <a:ea typeface="Arial"/>
              <a:cs typeface="Arial"/>
              <a:sym typeface="Arial"/>
            </a:endParaRPr>
          </a:p>
        </p:txBody>
      </p:sp>
      <p:sp>
        <p:nvSpPr>
          <p:cNvPr id="564" name="Google Shape;564;p15"/>
          <p:cNvSpPr txBox="1"/>
          <p:nvPr/>
        </p:nvSpPr>
        <p:spPr>
          <a:xfrm>
            <a:off x="7996136" y="844687"/>
            <a:ext cx="2712944"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Poszukiwanie prawdy</a:t>
            </a:r>
            <a:endParaRPr sz="2000" b="0" i="0" u="none" strike="noStrike" cap="none">
              <a:solidFill>
                <a:srgbClr val="000000"/>
              </a:solidFill>
              <a:latin typeface="Arial"/>
              <a:ea typeface="Arial"/>
              <a:cs typeface="Arial"/>
              <a:sym typeface="Arial"/>
            </a:endParaRPr>
          </a:p>
        </p:txBody>
      </p:sp>
      <p:sp>
        <p:nvSpPr>
          <p:cNvPr id="565" name="Google Shape;565;p15"/>
          <p:cNvSpPr txBox="1"/>
          <p:nvPr/>
        </p:nvSpPr>
        <p:spPr>
          <a:xfrm>
            <a:off x="8558522" y="1221160"/>
            <a:ext cx="2150558" cy="553957"/>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Dojrzałe osoby dorosłe koncentrują się na zrozumieniu przyczyny sytuacji, aby znaleźć trwałe rozwiązanie.</a:t>
            </a:r>
            <a:endParaRPr sz="1000" b="0" i="0" u="none" strike="noStrike" cap="none">
              <a:solidFill>
                <a:srgbClr val="000000"/>
              </a:solidFill>
              <a:latin typeface="Arial"/>
              <a:ea typeface="Arial"/>
              <a:cs typeface="Arial"/>
              <a:sym typeface="Arial"/>
            </a:endParaRPr>
          </a:p>
        </p:txBody>
      </p:sp>
      <p:grpSp>
        <p:nvGrpSpPr>
          <p:cNvPr id="566" name="Google Shape;566;p15"/>
          <p:cNvGrpSpPr/>
          <p:nvPr/>
        </p:nvGrpSpPr>
        <p:grpSpPr>
          <a:xfrm>
            <a:off x="6744620" y="2261058"/>
            <a:ext cx="3964460" cy="1151003"/>
            <a:chOff x="2022119" y="1555771"/>
            <a:chExt cx="3964460" cy="1151003"/>
          </a:xfrm>
        </p:grpSpPr>
        <p:sp>
          <p:nvSpPr>
            <p:cNvPr id="567" name="Google Shape;567;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68" name="Google Shape;568;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69" name="Google Shape;569;p15"/>
          <p:cNvSpPr txBox="1"/>
          <p:nvPr/>
        </p:nvSpPr>
        <p:spPr>
          <a:xfrm>
            <a:off x="6958128"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05</a:t>
            </a:r>
            <a:endParaRPr sz="1400" b="0" i="0" u="none" strike="noStrike" cap="none">
              <a:solidFill>
                <a:srgbClr val="678877"/>
              </a:solidFill>
              <a:latin typeface="Arial"/>
              <a:ea typeface="Arial"/>
              <a:cs typeface="Arial"/>
              <a:sym typeface="Arial"/>
            </a:endParaRPr>
          </a:p>
        </p:txBody>
      </p:sp>
      <p:sp>
        <p:nvSpPr>
          <p:cNvPr id="570" name="Google Shape;570;p15"/>
          <p:cNvSpPr txBox="1"/>
          <p:nvPr/>
        </p:nvSpPr>
        <p:spPr>
          <a:xfrm>
            <a:off x="8558522" y="2300948"/>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Personalizacja</a:t>
            </a:r>
            <a:endParaRPr sz="2000" b="1" i="0" u="none" strike="noStrike" cap="none">
              <a:solidFill>
                <a:srgbClr val="000000"/>
              </a:solidFill>
              <a:latin typeface="Arial"/>
              <a:ea typeface="Arial"/>
              <a:cs typeface="Arial"/>
              <a:sym typeface="Arial"/>
            </a:endParaRPr>
          </a:p>
        </p:txBody>
      </p:sp>
      <p:sp>
        <p:nvSpPr>
          <p:cNvPr id="571" name="Google Shape;571;p15"/>
          <p:cNvSpPr txBox="1"/>
          <p:nvPr/>
        </p:nvSpPr>
        <p:spPr>
          <a:xfrm>
            <a:off x="8558522" y="2646665"/>
            <a:ext cx="2150558" cy="707846"/>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Koncentracja na swoich mocnych stronach i zdobywanie umiejętności, które pomogą osiągnąć cele i w pełni wykorzystać własny potencjał.</a:t>
            </a:r>
            <a:endParaRPr sz="1400" b="0" i="0" u="none" strike="noStrike" cap="none">
              <a:solidFill>
                <a:srgbClr val="000000"/>
              </a:solidFill>
              <a:latin typeface="Arial"/>
              <a:ea typeface="Arial"/>
              <a:cs typeface="Arial"/>
              <a:sym typeface="Arial"/>
            </a:endParaRPr>
          </a:p>
        </p:txBody>
      </p:sp>
      <p:grpSp>
        <p:nvGrpSpPr>
          <p:cNvPr id="572" name="Google Shape;572;p15"/>
          <p:cNvGrpSpPr/>
          <p:nvPr/>
        </p:nvGrpSpPr>
        <p:grpSpPr>
          <a:xfrm>
            <a:off x="6744620" y="3717313"/>
            <a:ext cx="3964460" cy="1151003"/>
            <a:chOff x="2022119" y="1555771"/>
            <a:chExt cx="3964460" cy="1151003"/>
          </a:xfrm>
        </p:grpSpPr>
        <p:sp>
          <p:nvSpPr>
            <p:cNvPr id="573" name="Google Shape;573;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74" name="Google Shape;574;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75" name="Google Shape;575;p15"/>
          <p:cNvSpPr txBox="1"/>
          <p:nvPr/>
        </p:nvSpPr>
        <p:spPr>
          <a:xfrm>
            <a:off x="6958128" y="4269325"/>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06</a:t>
            </a:r>
            <a:endParaRPr sz="1400" b="0" i="0" u="none" strike="noStrike" cap="none">
              <a:solidFill>
                <a:srgbClr val="678877"/>
              </a:solidFill>
              <a:latin typeface="Arial"/>
              <a:ea typeface="Arial"/>
              <a:cs typeface="Arial"/>
              <a:sym typeface="Arial"/>
            </a:endParaRPr>
          </a:p>
        </p:txBody>
      </p:sp>
      <p:sp>
        <p:nvSpPr>
          <p:cNvPr id="576" name="Google Shape;576;p15"/>
          <p:cNvSpPr txBox="1"/>
          <p:nvPr/>
        </p:nvSpPr>
        <p:spPr>
          <a:xfrm>
            <a:off x="7996136" y="3757197"/>
            <a:ext cx="2712944"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Podstawowe wartości</a:t>
            </a:r>
            <a:endParaRPr sz="2000" b="0" i="0" u="none" strike="noStrike" cap="none">
              <a:solidFill>
                <a:srgbClr val="000000"/>
              </a:solidFill>
              <a:latin typeface="Arial"/>
              <a:ea typeface="Arial"/>
              <a:cs typeface="Arial"/>
              <a:sym typeface="Arial"/>
            </a:endParaRPr>
          </a:p>
        </p:txBody>
      </p:sp>
      <p:sp>
        <p:nvSpPr>
          <p:cNvPr id="577" name="Google Shape;577;p15"/>
          <p:cNvSpPr txBox="1"/>
          <p:nvPr/>
        </p:nvSpPr>
        <p:spPr>
          <a:xfrm>
            <a:off x="8558522" y="4171785"/>
            <a:ext cx="2012090" cy="553957"/>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Dorośli powinni szanować i rozumieć wspólne wartości, które łączą ich otoczenie.</a:t>
            </a:r>
            <a:endParaRPr sz="1000" b="0" i="0" u="none" strike="noStrike" cap="none">
              <a:solidFill>
                <a:srgbClr val="000000"/>
              </a:solidFill>
              <a:latin typeface="Arial"/>
              <a:ea typeface="Arial"/>
              <a:cs typeface="Arial"/>
              <a:sym typeface="Arial"/>
            </a:endParaRPr>
          </a:p>
        </p:txBody>
      </p:sp>
      <p:grpSp>
        <p:nvGrpSpPr>
          <p:cNvPr id="578" name="Google Shape;578;p15"/>
          <p:cNvGrpSpPr/>
          <p:nvPr/>
        </p:nvGrpSpPr>
        <p:grpSpPr>
          <a:xfrm>
            <a:off x="6744620" y="5173568"/>
            <a:ext cx="3964460" cy="1157899"/>
            <a:chOff x="2022119" y="1555771"/>
            <a:chExt cx="3964460" cy="1157899"/>
          </a:xfrm>
        </p:grpSpPr>
        <p:sp>
          <p:nvSpPr>
            <p:cNvPr id="579" name="Google Shape;579;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80" name="Google Shape;580;p15"/>
            <p:cNvSpPr/>
            <p:nvPr/>
          </p:nvSpPr>
          <p:spPr>
            <a:xfrm>
              <a:off x="2022119" y="1555771"/>
              <a:ext cx="3964460" cy="1157899"/>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81" name="Google Shape;581;p15"/>
          <p:cNvSpPr txBox="1"/>
          <p:nvPr/>
        </p:nvSpPr>
        <p:spPr>
          <a:xfrm>
            <a:off x="6958128" y="572558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07</a:t>
            </a:r>
            <a:endParaRPr sz="1400" b="0" i="0" u="none" strike="noStrike" cap="none">
              <a:solidFill>
                <a:srgbClr val="678877"/>
              </a:solidFill>
              <a:latin typeface="Arial"/>
              <a:ea typeface="Arial"/>
              <a:cs typeface="Arial"/>
              <a:sym typeface="Arial"/>
            </a:endParaRPr>
          </a:p>
        </p:txBody>
      </p:sp>
      <p:sp>
        <p:nvSpPr>
          <p:cNvPr id="582" name="Google Shape;582;p15"/>
          <p:cNvSpPr txBox="1"/>
          <p:nvPr/>
        </p:nvSpPr>
        <p:spPr>
          <a:xfrm>
            <a:off x="8132322" y="5145558"/>
            <a:ext cx="25767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Porządek społeczny</a:t>
            </a:r>
            <a:endParaRPr sz="2000" b="0" i="0" u="none" strike="noStrike" cap="none">
              <a:solidFill>
                <a:srgbClr val="000000"/>
              </a:solidFill>
              <a:latin typeface="Arial"/>
              <a:ea typeface="Arial"/>
              <a:cs typeface="Arial"/>
              <a:sym typeface="Arial"/>
            </a:endParaRPr>
          </a:p>
        </p:txBody>
      </p:sp>
      <p:sp>
        <p:nvSpPr>
          <p:cNvPr id="583" name="Google Shape;583;p15"/>
          <p:cNvSpPr txBox="1"/>
          <p:nvPr/>
        </p:nvSpPr>
        <p:spPr>
          <a:xfrm>
            <a:off x="8585957" y="5437833"/>
            <a:ext cx="2265471" cy="86173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Dorośli muszą wnosić wkład w społeczeństwo poprzez zrozumienie jego zasad i wykazywanie się inteligencją w celu wprowadzania pozytywnych zmian.</a:t>
            </a:r>
            <a:endParaRPr sz="1000" b="0" i="0" u="none" strike="noStrike" cap="none">
              <a:solidFill>
                <a:srgbClr val="000000"/>
              </a:solidFill>
              <a:latin typeface="Arial"/>
              <a:ea typeface="Arial"/>
              <a:cs typeface="Arial"/>
              <a:sym typeface="Arial"/>
            </a:endParaRPr>
          </a:p>
        </p:txBody>
      </p:sp>
      <p:sp>
        <p:nvSpPr>
          <p:cNvPr id="584" name="Google Shape;584;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12</a:t>
            </a:fld>
            <a:endParaRPr sz="900" b="0" i="0" u="none" strike="noStrike" cap="none">
              <a:solidFill>
                <a:srgbClr val="537272"/>
              </a:solidFill>
              <a:latin typeface="Gill Sans"/>
              <a:ea typeface="Gill Sans"/>
              <a:cs typeface="Gill Sans"/>
              <a:sym typeface="Gill Sans"/>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13</a:t>
            </a:fld>
            <a:endParaRPr/>
          </a:p>
        </p:txBody>
      </p:sp>
      <p:sp>
        <p:nvSpPr>
          <p:cNvPr id="591" name="Google Shape;591;p16"/>
          <p:cNvSpPr txBox="1"/>
          <p:nvPr/>
        </p:nvSpPr>
        <p:spPr>
          <a:xfrm>
            <a:off x="637382" y="474775"/>
            <a:ext cx="7483148" cy="683565"/>
          </a:xfrm>
          <a:prstGeom prst="rect">
            <a:avLst/>
          </a:prstGeom>
          <a:noFill/>
          <a:ln>
            <a:noFill/>
          </a:ln>
        </p:spPr>
        <p:txBody>
          <a:bodyPr spcFirstLastPara="1" wrap="square" lIns="91425" tIns="45700" rIns="91425" bIns="45700" anchor="b" anchorCtr="0">
            <a:normAutofit/>
          </a:bodyPr>
          <a:lstStyle/>
          <a:p>
            <a:pPr marL="457200" marR="0" lvl="0" indent="-228600" algn="l" rtl="0">
              <a:lnSpc>
                <a:spcPct val="100000"/>
              </a:lnSpc>
              <a:spcBef>
                <a:spcPts val="1000"/>
              </a:spcBef>
              <a:spcAft>
                <a:spcPts val="0"/>
              </a:spcAft>
              <a:buClr>
                <a:schemeClr val="dk2"/>
              </a:buClr>
              <a:buSzPts val="1120"/>
              <a:buFont typeface="Arial"/>
              <a:buNone/>
            </a:pPr>
            <a:r>
              <a:rPr lang="en-US" sz="2400" b="1" i="0" u="none" strike="noStrike" cap="none">
                <a:solidFill>
                  <a:schemeClr val="dk2"/>
                </a:solidFill>
                <a:latin typeface="Arial"/>
                <a:ea typeface="Arial"/>
                <a:cs typeface="Arial"/>
                <a:sym typeface="Arial"/>
              </a:rPr>
              <a:t>Zróżnicowanie w kształceniu dorosłych</a:t>
            </a:r>
            <a:endParaRPr sz="2400" b="0" i="0" u="none" strike="noStrike" cap="none">
              <a:solidFill>
                <a:schemeClr val="dk2"/>
              </a:solidFill>
              <a:latin typeface="Arial"/>
              <a:ea typeface="Arial"/>
              <a:cs typeface="Arial"/>
              <a:sym typeface="Arial"/>
            </a:endParaRPr>
          </a:p>
        </p:txBody>
      </p:sp>
      <p:sp>
        <p:nvSpPr>
          <p:cNvPr id="592" name="Google Shape;592;p16"/>
          <p:cNvSpPr txBox="1"/>
          <p:nvPr/>
        </p:nvSpPr>
        <p:spPr>
          <a:xfrm>
            <a:off x="871161" y="1158973"/>
            <a:ext cx="10392699" cy="196977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CT można dostosować do potrzeb dorosłych uczestników o różnym pochodzeniu, różnym poziomie umiejętności cyfrowych i różnych stylach uczenia się. Nie wszyscy uczestnicy mają taki sam poziom biegłości w posługiwaniu się technologią, dlatego strategie CT powinny być dostępne dla wszystkich, niezależnie od ich doświadczenia w korzystaniu z narzędzi cyfrowych. Dzięki zróżnicowaniu nauczania można zapewnić, że uczący się będą przyswajać pojęcia CT w sposób dostosowany do ich umiejętności. Ta elastyczność sprzyja tworzeniu integracyjnego środowiska uczenia się, w którym wszyscy dorośli, a także osoby o ograniczonej umiejętności korzystania z technologii cyfrowych, mogą rozwijać niezbędne umiejętności rozwiązywania problemów i krytycznego myślenia.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Kluczowe strategie zróżnicowania</a:t>
            </a:r>
            <a:endParaRPr sz="1400" b="0" i="0" u="none" strike="noStrike" cap="none">
              <a:solidFill>
                <a:srgbClr val="000000"/>
              </a:solidFill>
              <a:latin typeface="Arial"/>
              <a:ea typeface="Arial"/>
              <a:cs typeface="Arial"/>
              <a:sym typeface="Arial"/>
            </a:endParaRPr>
          </a:p>
        </p:txBody>
      </p:sp>
      <p:sp>
        <p:nvSpPr>
          <p:cNvPr id="593" name="Google Shape;593;p16"/>
          <p:cNvSpPr/>
          <p:nvPr/>
        </p:nvSpPr>
        <p:spPr>
          <a:xfrm>
            <a:off x="1408978" y="5136775"/>
            <a:ext cx="9374044" cy="910232"/>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4" name="Google Shape;594;p16"/>
          <p:cNvSpPr txBox="1"/>
          <p:nvPr/>
        </p:nvSpPr>
        <p:spPr>
          <a:xfrm>
            <a:off x="2342163" y="5203873"/>
            <a:ext cx="7450694"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CT to metoda, która wspiera integrację, bo pozwala trenerom dostosować strategie nauczania do różnych umiejętności, doświadczeń i poziomu wiedzy osób uczących się. Dzięki dostosowaniu nauczania do indywidualnych potrzeb, CT sprawia, że nauka jest dostępna dla wszystkich, nawet dla osób z niską znajomością technologii cyfrowych lub różnymi stylami uczenia się.</a:t>
            </a:r>
            <a:endParaRPr sz="1200" b="0" i="0" u="none" strike="noStrike" cap="none">
              <a:solidFill>
                <a:srgbClr val="000000"/>
              </a:solidFill>
              <a:latin typeface="Arial"/>
              <a:ea typeface="Arial"/>
              <a:cs typeface="Arial"/>
              <a:sym typeface="Arial"/>
            </a:endParaRPr>
          </a:p>
        </p:txBody>
      </p:sp>
      <p:pic>
        <p:nvPicPr>
          <p:cNvPr id="595" name="Google Shape;595;p16" descr="Icono&#10;&#10;Descripción generada automáticamente"/>
          <p:cNvPicPr preferRelativeResize="0"/>
          <p:nvPr/>
        </p:nvPicPr>
        <p:blipFill rotWithShape="1">
          <a:blip r:embed="rId4">
            <a:alphaModFix/>
          </a:blip>
          <a:srcRect/>
          <a:stretch/>
        </p:blipFill>
        <p:spPr>
          <a:xfrm>
            <a:off x="670920" y="4750173"/>
            <a:ext cx="1218895" cy="1218895"/>
          </a:xfrm>
          <a:prstGeom prst="rect">
            <a:avLst/>
          </a:prstGeom>
          <a:noFill/>
          <a:ln>
            <a:noFill/>
          </a:ln>
        </p:spPr>
      </p:pic>
      <p:pic>
        <p:nvPicPr>
          <p:cNvPr id="596" name="Google Shape;596;p16" descr="Icono&#10;&#10;Descripción generada automáticamente"/>
          <p:cNvPicPr preferRelativeResize="0"/>
          <p:nvPr/>
        </p:nvPicPr>
        <p:blipFill rotWithShape="1">
          <a:blip r:embed="rId5">
            <a:alphaModFix/>
          </a:blip>
          <a:srcRect/>
          <a:stretch/>
        </p:blipFill>
        <p:spPr>
          <a:xfrm>
            <a:off x="10322282" y="4811259"/>
            <a:ext cx="823736" cy="830997"/>
          </a:xfrm>
          <a:prstGeom prst="rect">
            <a:avLst/>
          </a:prstGeom>
          <a:noFill/>
          <a:ln>
            <a:noFill/>
          </a:ln>
        </p:spPr>
      </p:pic>
      <p:sp>
        <p:nvSpPr>
          <p:cNvPr id="597" name="Google Shape;597;p16"/>
          <p:cNvSpPr/>
          <p:nvPr/>
        </p:nvSpPr>
        <p:spPr>
          <a:xfrm>
            <a:off x="2128853" y="3226417"/>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98" name="Google Shape;598;p16"/>
          <p:cNvSpPr/>
          <p:nvPr/>
        </p:nvSpPr>
        <p:spPr>
          <a:xfrm>
            <a:off x="4420348" y="3224629"/>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99" name="Google Shape;599;p16"/>
          <p:cNvSpPr/>
          <p:nvPr/>
        </p:nvSpPr>
        <p:spPr>
          <a:xfrm>
            <a:off x="6582920" y="3216753"/>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600" name="Google Shape;600;p16"/>
          <p:cNvSpPr/>
          <p:nvPr/>
        </p:nvSpPr>
        <p:spPr>
          <a:xfrm>
            <a:off x="8723247" y="3216753"/>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601" name="Google Shape;601;p16"/>
          <p:cNvSpPr txBox="1"/>
          <p:nvPr/>
        </p:nvSpPr>
        <p:spPr>
          <a:xfrm>
            <a:off x="2195533" y="3322379"/>
            <a:ext cx="1271806"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Arial"/>
                <a:ea typeface="Arial"/>
                <a:cs typeface="Arial"/>
                <a:sym typeface="Arial"/>
              </a:rPr>
              <a:t>Oceń indywidualne potrzeby</a:t>
            </a:r>
            <a:endParaRPr sz="1050" b="0" i="0" u="none" strike="noStrike" cap="none">
              <a:solidFill>
                <a:schemeClr val="lt1"/>
              </a:solidFill>
              <a:latin typeface="Arial"/>
              <a:ea typeface="Arial"/>
              <a:cs typeface="Arial"/>
              <a:sym typeface="Arial"/>
            </a:endParaRPr>
          </a:p>
        </p:txBody>
      </p:sp>
      <p:sp>
        <p:nvSpPr>
          <p:cNvPr id="602" name="Google Shape;602;p16"/>
          <p:cNvSpPr txBox="1"/>
          <p:nvPr/>
        </p:nvSpPr>
        <p:spPr>
          <a:xfrm>
            <a:off x="4569981" y="3344434"/>
            <a:ext cx="1271806"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Arial"/>
                <a:ea typeface="Arial"/>
                <a:cs typeface="Arial"/>
                <a:sym typeface="Arial"/>
              </a:rPr>
              <a:t>Stosuj różne metody nauczania</a:t>
            </a:r>
            <a:endParaRPr sz="1050" b="0" i="0" u="none" strike="noStrike" cap="none">
              <a:solidFill>
                <a:schemeClr val="lt1"/>
              </a:solidFill>
              <a:latin typeface="Arial"/>
              <a:ea typeface="Arial"/>
              <a:cs typeface="Arial"/>
              <a:sym typeface="Arial"/>
            </a:endParaRPr>
          </a:p>
        </p:txBody>
      </p:sp>
      <p:sp>
        <p:nvSpPr>
          <p:cNvPr id="603" name="Google Shape;603;p16"/>
          <p:cNvSpPr txBox="1"/>
          <p:nvPr/>
        </p:nvSpPr>
        <p:spPr>
          <a:xfrm>
            <a:off x="6639509" y="3327570"/>
            <a:ext cx="1271806" cy="4154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Arial"/>
                <a:ea typeface="Arial"/>
                <a:cs typeface="Arial"/>
                <a:sym typeface="Arial"/>
              </a:rPr>
              <a:t>Zapewnij elastyczne opcje</a:t>
            </a:r>
            <a:endParaRPr sz="1050" b="0" i="0" u="none" strike="noStrike" cap="none">
              <a:solidFill>
                <a:schemeClr val="lt1"/>
              </a:solidFill>
              <a:latin typeface="Arial"/>
              <a:ea typeface="Arial"/>
              <a:cs typeface="Arial"/>
              <a:sym typeface="Arial"/>
            </a:endParaRPr>
          </a:p>
        </p:txBody>
      </p:sp>
      <p:sp>
        <p:nvSpPr>
          <p:cNvPr id="604" name="Google Shape;604;p16"/>
          <p:cNvSpPr txBox="1"/>
          <p:nvPr/>
        </p:nvSpPr>
        <p:spPr>
          <a:xfrm>
            <a:off x="8830116" y="3406720"/>
            <a:ext cx="1271806" cy="2539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Arial"/>
                <a:ea typeface="Arial"/>
                <a:cs typeface="Arial"/>
                <a:sym typeface="Arial"/>
              </a:rPr>
              <a:t>Dostosuj tempo</a:t>
            </a:r>
            <a:endParaRPr sz="1050" b="0" i="0" u="none" strike="noStrike" cap="none">
              <a:solidFill>
                <a:schemeClr val="lt1"/>
              </a:solidFill>
              <a:latin typeface="Arial"/>
              <a:ea typeface="Arial"/>
              <a:cs typeface="Arial"/>
              <a:sym typeface="Arial"/>
            </a:endParaRPr>
          </a:p>
        </p:txBody>
      </p:sp>
      <p:sp>
        <p:nvSpPr>
          <p:cNvPr id="605" name="Google Shape;605;p16"/>
          <p:cNvSpPr txBox="1"/>
          <p:nvPr/>
        </p:nvSpPr>
        <p:spPr>
          <a:xfrm>
            <a:off x="2158835" y="3845140"/>
            <a:ext cx="1472164" cy="9002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Zrozum ich wiedzę, cele i wyzwania, aby skutecznie dostosować nauczanie.</a:t>
            </a:r>
            <a:endParaRPr sz="1400" b="0" i="0" u="none" strike="noStrike" cap="none">
              <a:solidFill>
                <a:srgbClr val="000000"/>
              </a:solidFill>
              <a:latin typeface="Arial"/>
              <a:ea typeface="Arial"/>
              <a:cs typeface="Arial"/>
              <a:sym typeface="Arial"/>
            </a:endParaRPr>
          </a:p>
        </p:txBody>
      </p:sp>
      <p:sp>
        <p:nvSpPr>
          <p:cNvPr id="606" name="Google Shape;606;p16"/>
          <p:cNvSpPr txBox="1"/>
          <p:nvPr/>
        </p:nvSpPr>
        <p:spPr>
          <a:xfrm>
            <a:off x="4464472" y="3845140"/>
            <a:ext cx="1423654" cy="9002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Wykonuj ćwiczenia wizualne, słuchowe i praktyczne, aby uwzględnić różne style uczenia się.</a:t>
            </a:r>
            <a:endParaRPr sz="1050" b="0" i="0" u="none" strike="noStrike" cap="none">
              <a:solidFill>
                <a:schemeClr val="dk1"/>
              </a:solidFill>
              <a:latin typeface="Arial"/>
              <a:ea typeface="Arial"/>
              <a:cs typeface="Arial"/>
              <a:sym typeface="Arial"/>
            </a:endParaRPr>
          </a:p>
        </p:txBody>
      </p:sp>
      <p:sp>
        <p:nvSpPr>
          <p:cNvPr id="607" name="Google Shape;607;p16"/>
          <p:cNvSpPr txBox="1"/>
          <p:nvPr/>
        </p:nvSpPr>
        <p:spPr>
          <a:xfrm>
            <a:off x="6556633" y="3882578"/>
            <a:ext cx="1512000"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Pozwól im wybierać tematy projektów lub wykazać zrozumienie na różne sposoby.</a:t>
            </a:r>
            <a:endParaRPr sz="1050" b="0" i="0" u="none" strike="noStrike" cap="none">
              <a:solidFill>
                <a:schemeClr val="dk1"/>
              </a:solidFill>
              <a:latin typeface="Arial"/>
              <a:ea typeface="Arial"/>
              <a:cs typeface="Arial"/>
              <a:sym typeface="Arial"/>
            </a:endParaRPr>
          </a:p>
        </p:txBody>
      </p:sp>
      <p:sp>
        <p:nvSpPr>
          <p:cNvPr id="608" name="Google Shape;608;p16"/>
          <p:cNvSpPr txBox="1"/>
          <p:nvPr/>
        </p:nvSpPr>
        <p:spPr>
          <a:xfrm>
            <a:off x="8772902" y="3683645"/>
            <a:ext cx="1429048" cy="10618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Oferuj elastyczność tempa nauki, dając uczestnikom możliwość postępów w swoim własnym tempie.</a:t>
            </a:r>
            <a:endParaRPr sz="1050" b="0" i="0" u="none" strike="noStrike" cap="none">
              <a:solidFill>
                <a:schemeClr val="dk1"/>
              </a:solidFill>
              <a:latin typeface="Arial"/>
              <a:ea typeface="Arial"/>
              <a:cs typeface="Arial"/>
              <a:sym typeface="Arial"/>
            </a:endParaRPr>
          </a:p>
        </p:txBody>
      </p:sp>
      <p:sp>
        <p:nvSpPr>
          <p:cNvPr id="609" name="Google Shape;609;p16"/>
          <p:cNvSpPr/>
          <p:nvPr/>
        </p:nvSpPr>
        <p:spPr>
          <a:xfrm>
            <a:off x="2001365" y="3327122"/>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0" name="Google Shape;610;p16"/>
          <p:cNvSpPr/>
          <p:nvPr/>
        </p:nvSpPr>
        <p:spPr>
          <a:xfrm>
            <a:off x="4318835" y="3320965"/>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1" name="Google Shape;611;p16"/>
          <p:cNvSpPr/>
          <p:nvPr/>
        </p:nvSpPr>
        <p:spPr>
          <a:xfrm>
            <a:off x="6481407" y="3300484"/>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2" name="Google Shape;612;p16"/>
          <p:cNvSpPr/>
          <p:nvPr/>
        </p:nvSpPr>
        <p:spPr>
          <a:xfrm>
            <a:off x="8613839" y="3299259"/>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78"/>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620" name="Google Shape;620;p7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2</a:t>
            </a:r>
            <a:endParaRPr>
              <a:latin typeface="Arial"/>
              <a:ea typeface="Arial"/>
              <a:cs typeface="Arial"/>
              <a:sym typeface="Arial"/>
            </a:endParaRPr>
          </a:p>
        </p:txBody>
      </p:sp>
      <p:sp>
        <p:nvSpPr>
          <p:cNvPr id="621" name="Google Shape;621;p78"/>
          <p:cNvSpPr txBox="1">
            <a:spLocks noGrp="1"/>
          </p:cNvSpPr>
          <p:nvPr>
            <p:ph type="body" idx="1"/>
          </p:nvPr>
        </p:nvSpPr>
        <p:spPr>
          <a:xfrm>
            <a:off x="7279767" y="3615661"/>
            <a:ext cx="3547118" cy="1131437"/>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Clr>
                <a:schemeClr val="lt1"/>
              </a:buClr>
              <a:buSzPts val="1400"/>
              <a:buNone/>
            </a:pPr>
            <a:r>
              <a:rPr lang="en-US">
                <a:latin typeface="Arial"/>
                <a:ea typeface="Arial"/>
                <a:cs typeface="Arial"/>
                <a:sym typeface="Arial"/>
              </a:rPr>
              <a:t>Rola trenerów osób dorosłych we wdrażaniu podejścia CT</a:t>
            </a:r>
            <a:endParaRPr>
              <a:latin typeface="Arial"/>
              <a:ea typeface="Arial"/>
              <a:cs typeface="Arial"/>
              <a:sym typeface="Arial"/>
            </a:endParaRPr>
          </a:p>
        </p:txBody>
      </p:sp>
      <p:sp>
        <p:nvSpPr>
          <p:cNvPr id="622" name="Google Shape;622;p7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6"/>
          <p:cNvSpPr txBox="1">
            <a:spLocks noGrp="1"/>
          </p:cNvSpPr>
          <p:nvPr>
            <p:ph type="body" idx="1"/>
          </p:nvPr>
        </p:nvSpPr>
        <p:spPr>
          <a:xfrm>
            <a:off x="1309853" y="1607826"/>
            <a:ext cx="5600700" cy="364234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260"/>
              <a:buNone/>
            </a:pPr>
            <a:r>
              <a:rPr lang="en-US" sz="2000">
                <a:solidFill>
                  <a:srgbClr val="000000"/>
                </a:solidFill>
                <a:latin typeface="Arial"/>
                <a:ea typeface="Arial"/>
                <a:cs typeface="Arial"/>
                <a:sym typeface="Arial"/>
              </a:rPr>
              <a:t>Trenerzy i edukatorzy odgrywają </a:t>
            </a:r>
            <a:r>
              <a:rPr lang="en-US" sz="2000" b="1">
                <a:solidFill>
                  <a:srgbClr val="000000"/>
                </a:solidFill>
                <a:latin typeface="Arial"/>
                <a:ea typeface="Arial"/>
                <a:cs typeface="Arial"/>
                <a:sym typeface="Arial"/>
              </a:rPr>
              <a:t>kluczową rolę </a:t>
            </a:r>
            <a:r>
              <a:rPr lang="en-US" sz="2000">
                <a:solidFill>
                  <a:srgbClr val="000000"/>
                </a:solidFill>
                <a:latin typeface="Arial"/>
                <a:ea typeface="Arial"/>
                <a:cs typeface="Arial"/>
                <a:sym typeface="Arial"/>
              </a:rPr>
              <a:t>w zmniejszaniu cyfrowej luki wśród seniorów i umożliwianiu im aktywnego uczestnictwa w dzisiejszym cyfrowym świecie.</a:t>
            </a:r>
            <a:endParaRPr/>
          </a:p>
          <a:p>
            <a:pPr marL="0" lvl="0" indent="0" algn="l" rtl="0">
              <a:lnSpc>
                <a:spcPct val="100000"/>
              </a:lnSpc>
              <a:spcBef>
                <a:spcPts val="0"/>
              </a:spcBef>
              <a:spcAft>
                <a:spcPts val="0"/>
              </a:spcAft>
              <a:buSzPts val="1260"/>
              <a:buNone/>
            </a:pPr>
            <a:endParaRPr sz="2000">
              <a:solidFill>
                <a:srgbClr val="000000"/>
              </a:solidFill>
              <a:latin typeface="Arial"/>
              <a:ea typeface="Arial"/>
              <a:cs typeface="Arial"/>
              <a:sym typeface="Arial"/>
            </a:endParaRPr>
          </a:p>
          <a:p>
            <a:pPr marL="0" lvl="0" indent="0" algn="l" rtl="0">
              <a:lnSpc>
                <a:spcPct val="100000"/>
              </a:lnSpc>
              <a:spcBef>
                <a:spcPts val="0"/>
              </a:spcBef>
              <a:spcAft>
                <a:spcPts val="0"/>
              </a:spcAft>
              <a:buSzPts val="1260"/>
              <a:buNone/>
            </a:pPr>
            <a:r>
              <a:rPr lang="en-US" sz="2000">
                <a:solidFill>
                  <a:srgbClr val="000000"/>
                </a:solidFill>
                <a:latin typeface="Arial"/>
                <a:ea typeface="Arial"/>
                <a:cs typeface="Arial"/>
                <a:sym typeface="Arial"/>
              </a:rPr>
              <a:t>Ich obowiązki wykraczają poza proste instrukcje techniczne. Trener musi wspierać znajomość technologii cyfrowych i stosować podejście pedagogiczne oparte właśnie na myśleniu komputacyjnym (CT).</a:t>
            </a:r>
            <a:endParaRPr sz="2000">
              <a:solidFill>
                <a:srgbClr val="000000"/>
              </a:solidFill>
              <a:latin typeface="Arial"/>
              <a:ea typeface="Arial"/>
              <a:cs typeface="Arial"/>
              <a:sym typeface="Arial"/>
            </a:endParaRPr>
          </a:p>
        </p:txBody>
      </p:sp>
      <p:pic>
        <p:nvPicPr>
          <p:cNvPr id="630" name="Google Shape;630;p6"/>
          <p:cNvPicPr preferRelativeResize="0">
            <a:picLocks noGrp="1"/>
          </p:cNvPicPr>
          <p:nvPr>
            <p:ph type="pic" idx="2"/>
          </p:nvPr>
        </p:nvPicPr>
        <p:blipFill rotWithShape="1">
          <a:blip r:embed="rId4">
            <a:alphaModFix/>
          </a:blip>
          <a:srcRect l="30340" r="30342"/>
          <a:stretch/>
        </p:blipFill>
        <p:spPr>
          <a:xfrm>
            <a:off x="8140700" y="-1"/>
            <a:ext cx="4051300" cy="6858001"/>
          </a:xfrm>
          <a:prstGeom prst="rect">
            <a:avLst/>
          </a:prstGeom>
          <a:noFill/>
          <a:ln>
            <a:noFill/>
          </a:ln>
        </p:spPr>
      </p:pic>
      <p:sp>
        <p:nvSpPr>
          <p:cNvPr id="631" name="Google Shape;631;p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15</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7"/>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11111"/>
              <a:buFont typeface="Sorts Mill Goudy"/>
              <a:buNone/>
            </a:pPr>
            <a:r>
              <a:rPr lang="en-US" b="1">
                <a:latin typeface="Arial"/>
                <a:ea typeface="Arial"/>
                <a:cs typeface="Arial"/>
                <a:sym typeface="Arial"/>
              </a:rPr>
              <a:t>Rola trenerów dorosłych we wdrażaniu podejścia CT</a:t>
            </a:r>
            <a:endParaRPr/>
          </a:p>
        </p:txBody>
      </p:sp>
      <p:sp>
        <p:nvSpPr>
          <p:cNvPr id="637" name="Google Shape;637;p7"/>
          <p:cNvSpPr txBox="1">
            <a:spLocks noGrp="1"/>
          </p:cNvSpPr>
          <p:nvPr>
            <p:ph type="body" idx="1"/>
          </p:nvPr>
        </p:nvSpPr>
        <p:spPr>
          <a:xfrm>
            <a:off x="861361" y="2292105"/>
            <a:ext cx="2992929" cy="1513890"/>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1000"/>
              </a:spcBef>
              <a:spcAft>
                <a:spcPts val="0"/>
              </a:spcAft>
              <a:buSzPts val="1680"/>
              <a:buNone/>
            </a:pPr>
            <a:r>
              <a:rPr lang="en-US" sz="2000">
                <a:solidFill>
                  <a:srgbClr val="688878"/>
                </a:solidFill>
                <a:latin typeface="Arial"/>
                <a:ea typeface="Arial"/>
                <a:cs typeface="Arial"/>
                <a:sym typeface="Arial"/>
              </a:rPr>
              <a:t>Ułatwianie nabywania umiejętności cyfrowych, a nie tylko umiejętności obsługi komputera</a:t>
            </a:r>
            <a:endParaRPr/>
          </a:p>
        </p:txBody>
      </p:sp>
      <p:sp>
        <p:nvSpPr>
          <p:cNvPr id="638" name="Google Shape;638;p7"/>
          <p:cNvSpPr txBox="1">
            <a:spLocks noGrp="1"/>
          </p:cNvSpPr>
          <p:nvPr>
            <p:ph type="body" idx="2"/>
          </p:nvPr>
        </p:nvSpPr>
        <p:spPr>
          <a:xfrm>
            <a:off x="998965" y="3707181"/>
            <a:ext cx="2717723" cy="1677958"/>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00000"/>
              </a:lnSpc>
              <a:spcBef>
                <a:spcPts val="1000"/>
              </a:spcBef>
              <a:spcAft>
                <a:spcPts val="0"/>
              </a:spcAft>
              <a:buSzPct val="67267"/>
              <a:buNone/>
            </a:pPr>
            <a:r>
              <a:rPr lang="en-US" sz="1800">
                <a:latin typeface="Arial"/>
                <a:ea typeface="Arial"/>
                <a:cs typeface="Arial"/>
                <a:sym typeface="Arial"/>
              </a:rPr>
              <a:t>Nie należy koncentrować się wyłącznie na tym, </a:t>
            </a:r>
            <a:r>
              <a:rPr lang="en-US" sz="1800" i="1">
                <a:latin typeface="Arial"/>
                <a:ea typeface="Arial"/>
                <a:cs typeface="Arial"/>
                <a:sym typeface="Arial"/>
              </a:rPr>
              <a:t>jak</a:t>
            </a:r>
            <a:r>
              <a:rPr lang="en-US" sz="1800">
                <a:latin typeface="Arial"/>
                <a:ea typeface="Arial"/>
                <a:cs typeface="Arial"/>
                <a:sym typeface="Arial"/>
              </a:rPr>
              <a:t> korzystać z technologii, ale przede wszystkim na tym, </a:t>
            </a:r>
            <a:r>
              <a:rPr lang="en-US" sz="1800" i="1">
                <a:latin typeface="Arial"/>
                <a:ea typeface="Arial"/>
                <a:cs typeface="Arial"/>
                <a:sym typeface="Arial"/>
              </a:rPr>
              <a:t>dlaczego</a:t>
            </a:r>
            <a:r>
              <a:rPr lang="en-US" sz="1800">
                <a:latin typeface="Arial"/>
                <a:ea typeface="Arial"/>
                <a:cs typeface="Arial"/>
                <a:sym typeface="Arial"/>
              </a:rPr>
              <a:t> i </a:t>
            </a:r>
            <a:r>
              <a:rPr lang="en-US" sz="1800" i="1">
                <a:latin typeface="Arial"/>
                <a:ea typeface="Arial"/>
                <a:cs typeface="Arial"/>
                <a:sym typeface="Arial"/>
              </a:rPr>
              <a:t>kiedy</a:t>
            </a:r>
            <a:r>
              <a:rPr lang="en-US" sz="1800">
                <a:latin typeface="Arial"/>
                <a:ea typeface="Arial"/>
                <a:cs typeface="Arial"/>
                <a:sym typeface="Arial"/>
              </a:rPr>
              <a:t>.</a:t>
            </a:r>
            <a:endParaRPr/>
          </a:p>
        </p:txBody>
      </p:sp>
      <p:sp>
        <p:nvSpPr>
          <p:cNvPr id="639" name="Google Shape;639;p7"/>
          <p:cNvSpPr txBox="1">
            <a:spLocks noGrp="1"/>
          </p:cNvSpPr>
          <p:nvPr>
            <p:ph type="body" idx="3"/>
          </p:nvPr>
        </p:nvSpPr>
        <p:spPr>
          <a:xfrm>
            <a:off x="4251994" y="2292105"/>
            <a:ext cx="3053803" cy="1208382"/>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1000"/>
              </a:spcBef>
              <a:spcAft>
                <a:spcPts val="0"/>
              </a:spcAft>
              <a:buSzPts val="1680"/>
              <a:buNone/>
            </a:pPr>
            <a:r>
              <a:rPr lang="en-US" sz="2000">
                <a:solidFill>
                  <a:srgbClr val="688878"/>
                </a:solidFill>
                <a:latin typeface="Arial"/>
                <a:ea typeface="Arial"/>
                <a:cs typeface="Arial"/>
                <a:sym typeface="Arial"/>
              </a:rPr>
              <a:t>Odpowiadanie na wyjątkowe potrzeby dorosłych słuchaczy, zwłaszcza seniorów</a:t>
            </a:r>
            <a:endParaRPr/>
          </a:p>
        </p:txBody>
      </p:sp>
      <p:sp>
        <p:nvSpPr>
          <p:cNvPr id="640" name="Google Shape;640;p7"/>
          <p:cNvSpPr txBox="1">
            <a:spLocks noGrp="1"/>
          </p:cNvSpPr>
          <p:nvPr>
            <p:ph type="body" idx="4"/>
          </p:nvPr>
        </p:nvSpPr>
        <p:spPr>
          <a:xfrm>
            <a:off x="4334817" y="3565562"/>
            <a:ext cx="2888155" cy="1819577"/>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100000"/>
              </a:lnSpc>
              <a:spcBef>
                <a:spcPts val="1000"/>
              </a:spcBef>
              <a:spcAft>
                <a:spcPts val="0"/>
              </a:spcAft>
              <a:buSzPct val="67267"/>
              <a:buNone/>
            </a:pPr>
            <a:r>
              <a:rPr lang="en-US" sz="1800">
                <a:latin typeface="Arial"/>
                <a:ea typeface="Arial"/>
                <a:cs typeface="Arial"/>
                <a:sym typeface="Arial"/>
              </a:rPr>
              <a:t>Trenerzy muszą dostosować swoje metody nauczania, uwzględniając specyficzne wyzwania, przed którymi stoją dorośli uczestnicy, zwłaszcza starsi.</a:t>
            </a:r>
            <a:endParaRPr sz="1800">
              <a:latin typeface="Arial"/>
              <a:ea typeface="Arial"/>
              <a:cs typeface="Arial"/>
              <a:sym typeface="Arial"/>
            </a:endParaRPr>
          </a:p>
        </p:txBody>
      </p:sp>
      <p:sp>
        <p:nvSpPr>
          <p:cNvPr id="641" name="Google Shape;641;p7"/>
          <p:cNvSpPr txBox="1">
            <a:spLocks noGrp="1"/>
          </p:cNvSpPr>
          <p:nvPr>
            <p:ph type="body" idx="5"/>
          </p:nvPr>
        </p:nvSpPr>
        <p:spPr>
          <a:xfrm>
            <a:off x="7703501" y="2292105"/>
            <a:ext cx="3266059" cy="864601"/>
          </a:xfrm>
          <a:prstGeom prst="rect">
            <a:avLst/>
          </a:prstGeom>
          <a:noFill/>
          <a:ln>
            <a:noFill/>
          </a:ln>
        </p:spPr>
        <p:txBody>
          <a:bodyPr spcFirstLastPara="1" wrap="square" lIns="91425" tIns="45700" rIns="91425" bIns="45700" anchor="b" anchorCtr="0">
            <a:noAutofit/>
          </a:bodyPr>
          <a:lstStyle/>
          <a:p>
            <a:pPr marL="87313" lvl="0" indent="-9525" algn="ctr" rtl="0">
              <a:lnSpc>
                <a:spcPct val="100000"/>
              </a:lnSpc>
              <a:spcBef>
                <a:spcPts val="1000"/>
              </a:spcBef>
              <a:spcAft>
                <a:spcPts val="0"/>
              </a:spcAft>
              <a:buSzPts val="1680"/>
              <a:buNone/>
            </a:pPr>
            <a:r>
              <a:rPr lang="en-US" sz="2000">
                <a:solidFill>
                  <a:srgbClr val="688878"/>
                </a:solidFill>
                <a:latin typeface="Arial"/>
                <a:ea typeface="Arial"/>
                <a:cs typeface="Arial"/>
                <a:sym typeface="Arial"/>
              </a:rPr>
              <a:t>Promowanie aktywnego i znaczącego zaangażowania</a:t>
            </a:r>
            <a:endParaRPr/>
          </a:p>
        </p:txBody>
      </p:sp>
      <p:sp>
        <p:nvSpPr>
          <p:cNvPr id="642" name="Google Shape;642;p7"/>
          <p:cNvSpPr txBox="1">
            <a:spLocks noGrp="1"/>
          </p:cNvSpPr>
          <p:nvPr>
            <p:ph type="body" idx="6"/>
          </p:nvPr>
        </p:nvSpPr>
        <p:spPr>
          <a:xfrm>
            <a:off x="7552565" y="3242254"/>
            <a:ext cx="3778074" cy="2607811"/>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120"/>
              <a:buNone/>
            </a:pPr>
            <a:r>
              <a:rPr lang="en-US" sz="1700">
                <a:latin typeface="Arial"/>
                <a:ea typeface="Arial"/>
                <a:cs typeface="Arial"/>
                <a:sym typeface="Arial"/>
              </a:rPr>
              <a:t>Poprzez promowanie aktywnego uczenia się, a nie biernej aktywności, takiej jak słuchanie wykładu lub oglądanie prezentacji, trenerzy będą nie tylko wspierać dorosłych w nabywaniu umiejętności cyfrowych, ale także w rozwijaniu pewności siebie i kompetencji niezbędnych do sensownego wykorzystania technologii w życiu codziennym.</a:t>
            </a:r>
            <a:endParaRPr sz="1700">
              <a:latin typeface="Arial"/>
              <a:ea typeface="Arial"/>
              <a:cs typeface="Arial"/>
              <a:sym typeface="Arial"/>
            </a:endParaRPr>
          </a:p>
          <a:p>
            <a:pPr marL="228600" lvl="0" indent="-157480" algn="just" rtl="0">
              <a:lnSpc>
                <a:spcPct val="100000"/>
              </a:lnSpc>
              <a:spcBef>
                <a:spcPts val="0"/>
              </a:spcBef>
              <a:spcAft>
                <a:spcPts val="0"/>
              </a:spcAft>
              <a:buClr>
                <a:schemeClr val="dk2"/>
              </a:buClr>
              <a:buSzPts val="1120"/>
              <a:buNone/>
            </a:pPr>
            <a:endParaRPr sz="1800">
              <a:latin typeface="Arial"/>
              <a:ea typeface="Arial"/>
              <a:cs typeface="Arial"/>
              <a:sym typeface="Arial"/>
            </a:endParaRPr>
          </a:p>
        </p:txBody>
      </p:sp>
      <p:sp>
        <p:nvSpPr>
          <p:cNvPr id="643" name="Google Shape;643;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16</a:t>
            </a:fld>
            <a:endParaRPr>
              <a:latin typeface="Arial"/>
              <a:ea typeface="Arial"/>
              <a:cs typeface="Arial"/>
              <a:sym typeface="Arial"/>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647"/>
        <p:cNvGrpSpPr/>
        <p:nvPr/>
      </p:nvGrpSpPr>
      <p:grpSpPr>
        <a:xfrm>
          <a:off x="0" y="0"/>
          <a:ext cx="0" cy="0"/>
          <a:chOff x="0" y="0"/>
          <a:chExt cx="0" cy="0"/>
        </a:xfrm>
      </p:grpSpPr>
      <p:sp>
        <p:nvSpPr>
          <p:cNvPr id="648" name="Google Shape;648;p9"/>
          <p:cNvSpPr txBox="1">
            <a:spLocks noGrp="1"/>
          </p:cNvSpPr>
          <p:nvPr>
            <p:ph type="body" idx="1"/>
          </p:nvPr>
        </p:nvSpPr>
        <p:spPr>
          <a:xfrm>
            <a:off x="193818" y="536887"/>
            <a:ext cx="8714045" cy="580809"/>
          </a:xfrm>
          <a:prstGeom prst="rect">
            <a:avLst/>
          </a:prstGeom>
          <a:noFill/>
          <a:ln>
            <a:noFill/>
          </a:ln>
        </p:spPr>
        <p:txBody>
          <a:bodyPr spcFirstLastPara="1" wrap="square" lIns="91425" tIns="45700" rIns="91425" bIns="45700" anchor="b" anchorCtr="0">
            <a:noAutofit/>
          </a:bodyPr>
          <a:lstStyle/>
          <a:p>
            <a:pPr marL="9525" lvl="0" indent="-9525" algn="l" rtl="0">
              <a:lnSpc>
                <a:spcPct val="100000"/>
              </a:lnSpc>
              <a:spcBef>
                <a:spcPts val="1000"/>
              </a:spcBef>
              <a:spcAft>
                <a:spcPts val="0"/>
              </a:spcAft>
              <a:buSzPts val="1680"/>
              <a:buNone/>
            </a:pPr>
            <a:r>
              <a:rPr lang="en-US">
                <a:latin typeface="Arial"/>
                <a:ea typeface="Arial"/>
                <a:cs typeface="Arial"/>
                <a:sym typeface="Arial"/>
              </a:rPr>
              <a:t>Odpowiadanie na wyjątkowe potrzeby dorosłych słuchaczy</a:t>
            </a:r>
            <a:endParaRPr/>
          </a:p>
        </p:txBody>
      </p:sp>
      <p:sp>
        <p:nvSpPr>
          <p:cNvPr id="649" name="Google Shape;649;p9"/>
          <p:cNvSpPr txBox="1">
            <a:spLocks noGrp="1"/>
          </p:cNvSpPr>
          <p:nvPr>
            <p:ph type="body" idx="2"/>
          </p:nvPr>
        </p:nvSpPr>
        <p:spPr>
          <a:xfrm>
            <a:off x="193818" y="1062639"/>
            <a:ext cx="7819002" cy="748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a:latin typeface="Arial"/>
                <a:ea typeface="Arial"/>
                <a:cs typeface="Arial"/>
                <a:sym typeface="Arial"/>
              </a:rPr>
              <a:t>Trenerzy muszą dostosować swoje metody nauczania, uwzględniając specyficzne wyzwania, przed jakimi stają dorośli uczestnicy, zwłaszcza seniorzy.</a:t>
            </a:r>
            <a:endParaRPr>
              <a:latin typeface="Arial"/>
              <a:ea typeface="Arial"/>
              <a:cs typeface="Arial"/>
              <a:sym typeface="Arial"/>
            </a:endParaRPr>
          </a:p>
        </p:txBody>
      </p:sp>
      <p:pic>
        <p:nvPicPr>
          <p:cNvPr id="650" name="Google Shape;650;p9"/>
          <p:cNvPicPr preferRelativeResize="0"/>
          <p:nvPr/>
        </p:nvPicPr>
        <p:blipFill rotWithShape="1">
          <a:blip r:embed="rId4">
            <a:alphaModFix/>
          </a:blip>
          <a:srcRect l="20556" r="20555"/>
          <a:stretch/>
        </p:blipFill>
        <p:spPr>
          <a:xfrm>
            <a:off x="8153400" y="0"/>
            <a:ext cx="4038600" cy="6858000"/>
          </a:xfrm>
          <a:prstGeom prst="rect">
            <a:avLst/>
          </a:prstGeom>
          <a:noFill/>
          <a:ln>
            <a:noFill/>
          </a:ln>
        </p:spPr>
      </p:pic>
      <p:sp>
        <p:nvSpPr>
          <p:cNvPr id="651" name="Google Shape;651;p9"/>
          <p:cNvSpPr txBox="1"/>
          <p:nvPr/>
        </p:nvSpPr>
        <p:spPr>
          <a:xfrm>
            <a:off x="364720" y="1909024"/>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Właściwe tempo i cierpliwość</a:t>
            </a:r>
            <a:endParaRPr sz="2000" b="0" i="0" u="none" strike="noStrike" cap="none">
              <a:solidFill>
                <a:srgbClr val="000000"/>
              </a:solidFill>
              <a:latin typeface="Arial"/>
              <a:ea typeface="Arial"/>
              <a:cs typeface="Arial"/>
              <a:sym typeface="Arial"/>
            </a:endParaRPr>
          </a:p>
        </p:txBody>
      </p:sp>
      <p:sp>
        <p:nvSpPr>
          <p:cNvPr id="652" name="Google Shape;652;p9"/>
          <p:cNvSpPr txBox="1"/>
          <p:nvPr/>
        </p:nvSpPr>
        <p:spPr>
          <a:xfrm>
            <a:off x="2544239" y="1747104"/>
            <a:ext cx="532800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Nauka powinna przebiegać stopniowo i być dostosowana do indywidualnego tempa nauki. Trenerzy muszą wykazać się cierpliwością, zapewniając uczestnikom wystarczającą ilość czasu na ćwiczenia i powtórki.</a:t>
            </a:r>
            <a:endParaRPr sz="1400" b="0" i="0" u="none" strike="noStrike" cap="none">
              <a:solidFill>
                <a:srgbClr val="000000"/>
              </a:solidFill>
              <a:latin typeface="Arial"/>
              <a:ea typeface="Arial"/>
              <a:cs typeface="Arial"/>
              <a:sym typeface="Arial"/>
            </a:endParaRPr>
          </a:p>
        </p:txBody>
      </p:sp>
      <p:sp>
        <p:nvSpPr>
          <p:cNvPr id="653" name="Google Shape;653;p9"/>
          <p:cNvSpPr txBox="1"/>
          <p:nvPr/>
        </p:nvSpPr>
        <p:spPr>
          <a:xfrm>
            <a:off x="364719" y="3209447"/>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Wielowymiarowa nauka</a:t>
            </a:r>
            <a:endParaRPr sz="2000" b="0" i="0" u="none" strike="noStrike" cap="none">
              <a:solidFill>
                <a:srgbClr val="000000"/>
              </a:solidFill>
              <a:latin typeface="Arial"/>
              <a:ea typeface="Arial"/>
              <a:cs typeface="Arial"/>
              <a:sym typeface="Arial"/>
            </a:endParaRPr>
          </a:p>
        </p:txBody>
      </p:sp>
      <p:sp>
        <p:nvSpPr>
          <p:cNvPr id="654" name="Google Shape;654;p9"/>
          <p:cNvSpPr txBox="1"/>
          <p:nvPr/>
        </p:nvSpPr>
        <p:spPr>
          <a:xfrm>
            <a:off x="2544239" y="2931623"/>
            <a:ext cx="5328000" cy="13233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Wykorzystaj różnorodne metody nauczania (pomoce wizualne, zajęcia praktyczne, dyskusje w grupach), aby dostosować się do różnych stylów uczenia się i uwzględnić potencjalne zmiany poznawcze związane z wiekiem.</a:t>
            </a:r>
            <a:endParaRPr sz="1400" b="0" i="0" u="none" strike="noStrike" cap="none">
              <a:solidFill>
                <a:srgbClr val="000000"/>
              </a:solidFill>
              <a:latin typeface="Arial"/>
              <a:ea typeface="Arial"/>
              <a:cs typeface="Arial"/>
              <a:sym typeface="Arial"/>
            </a:endParaRPr>
          </a:p>
        </p:txBody>
      </p:sp>
      <p:sp>
        <p:nvSpPr>
          <p:cNvPr id="655" name="Google Shape;655;p9"/>
          <p:cNvSpPr txBox="1"/>
          <p:nvPr/>
        </p:nvSpPr>
        <p:spPr>
          <a:xfrm>
            <a:off x="325712" y="4387988"/>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Dostępność i inkluzywność</a:t>
            </a:r>
            <a:endParaRPr sz="2000" b="0" i="0" u="none" strike="noStrike" cap="none">
              <a:solidFill>
                <a:srgbClr val="000000"/>
              </a:solidFill>
              <a:latin typeface="Arial"/>
              <a:ea typeface="Arial"/>
              <a:cs typeface="Arial"/>
              <a:sym typeface="Arial"/>
            </a:endParaRPr>
          </a:p>
        </p:txBody>
      </p:sp>
      <p:sp>
        <p:nvSpPr>
          <p:cNvPr id="656" name="Google Shape;656;p9"/>
          <p:cNvSpPr txBox="1"/>
          <p:nvPr/>
        </p:nvSpPr>
        <p:spPr>
          <a:xfrm>
            <a:off x="2544239" y="4293874"/>
            <a:ext cx="5328000"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Upewnij się, że wszystkie materiały są dostępne, użyj wyraźnych czcionek, odpowiedniego poziomu głośności dźwięku i zapewnij alternatywne formaty (duży druk, wersje audio) w razie potrzeby.</a:t>
            </a:r>
            <a:endParaRPr sz="1600" b="0" i="0" u="none" strike="noStrike" cap="none">
              <a:solidFill>
                <a:srgbClr val="000000"/>
              </a:solidFill>
              <a:latin typeface="Arial"/>
              <a:ea typeface="Arial"/>
              <a:cs typeface="Arial"/>
              <a:sym typeface="Arial"/>
            </a:endParaRPr>
          </a:p>
        </p:txBody>
      </p:sp>
      <p:sp>
        <p:nvSpPr>
          <p:cNvPr id="657" name="Google Shape;657;p9"/>
          <p:cNvSpPr txBox="1"/>
          <p:nvPr/>
        </p:nvSpPr>
        <p:spPr>
          <a:xfrm>
            <a:off x="325712" y="5564914"/>
            <a:ext cx="22542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Odpowiedź na lęki i niepokoje</a:t>
            </a:r>
            <a:endParaRPr sz="2000" b="0" i="0" u="none" strike="noStrike" cap="none">
              <a:solidFill>
                <a:srgbClr val="000000"/>
              </a:solidFill>
              <a:latin typeface="Arial"/>
              <a:ea typeface="Arial"/>
              <a:cs typeface="Arial"/>
              <a:sym typeface="Arial"/>
            </a:endParaRPr>
          </a:p>
        </p:txBody>
      </p:sp>
      <p:sp>
        <p:nvSpPr>
          <p:cNvPr id="658" name="Google Shape;658;p9"/>
          <p:cNvSpPr txBox="1"/>
          <p:nvPr/>
        </p:nvSpPr>
        <p:spPr>
          <a:xfrm>
            <a:off x="2544239" y="5448755"/>
            <a:ext cx="53280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Wielu dorosłych uczących się (zwłaszcza seniorów) podchodzi do technologii z obawą. Trenerzy muszą stworzyć bezpieczne i wspierające środowisko nauki, które zachęca do eksploracji i eksperymentowania bez osądzania.</a:t>
            </a:r>
            <a:endParaRPr sz="1600" b="0" i="0" u="none" strike="noStrike" cap="none">
              <a:solidFill>
                <a:srgbClr val="000000"/>
              </a:solidFill>
              <a:latin typeface="Arial"/>
              <a:ea typeface="Arial"/>
              <a:cs typeface="Arial"/>
              <a:sym typeface="Arial"/>
            </a:endParaRPr>
          </a:p>
        </p:txBody>
      </p:sp>
      <p:sp>
        <p:nvSpPr>
          <p:cNvPr id="659" name="Google Shape;659;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17</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63"/>
        <p:cNvGrpSpPr/>
        <p:nvPr/>
      </p:nvGrpSpPr>
      <p:grpSpPr>
        <a:xfrm>
          <a:off x="0" y="0"/>
          <a:ext cx="0" cy="0"/>
          <a:chOff x="0" y="0"/>
          <a:chExt cx="0" cy="0"/>
        </a:xfrm>
      </p:grpSpPr>
      <p:sp>
        <p:nvSpPr>
          <p:cNvPr id="664" name="Google Shape;664;p10"/>
          <p:cNvSpPr txBox="1">
            <a:spLocks noGrp="1"/>
          </p:cNvSpPr>
          <p:nvPr>
            <p:ph type="body" idx="1"/>
          </p:nvPr>
        </p:nvSpPr>
        <p:spPr>
          <a:xfrm>
            <a:off x="174522" y="356966"/>
            <a:ext cx="8354122" cy="580809"/>
          </a:xfrm>
          <a:prstGeom prst="rect">
            <a:avLst/>
          </a:prstGeom>
          <a:noFill/>
          <a:ln>
            <a:noFill/>
          </a:ln>
        </p:spPr>
        <p:txBody>
          <a:bodyPr spcFirstLastPara="1" wrap="square" lIns="91425" tIns="45700" rIns="91425" bIns="45700" anchor="b" anchorCtr="0">
            <a:noAutofit/>
          </a:bodyPr>
          <a:lstStyle/>
          <a:p>
            <a:pPr marL="9525" lvl="0" indent="-9525" algn="l" rtl="0">
              <a:lnSpc>
                <a:spcPct val="100000"/>
              </a:lnSpc>
              <a:spcBef>
                <a:spcPts val="1000"/>
              </a:spcBef>
              <a:spcAft>
                <a:spcPts val="0"/>
              </a:spcAft>
              <a:buSzPts val="1680"/>
              <a:buNone/>
            </a:pPr>
            <a:r>
              <a:rPr lang="en-US">
                <a:latin typeface="Arial"/>
                <a:ea typeface="Arial"/>
                <a:cs typeface="Arial"/>
                <a:sym typeface="Arial"/>
              </a:rPr>
              <a:t>Promowanie aktywnego i znaczącego zaangażowania</a:t>
            </a:r>
            <a:endParaRPr/>
          </a:p>
        </p:txBody>
      </p:sp>
      <p:sp>
        <p:nvSpPr>
          <p:cNvPr id="665" name="Google Shape;665;p10"/>
          <p:cNvSpPr txBox="1">
            <a:spLocks noGrp="1"/>
          </p:cNvSpPr>
          <p:nvPr>
            <p:ph type="body" idx="2"/>
          </p:nvPr>
        </p:nvSpPr>
        <p:spPr>
          <a:xfrm>
            <a:off x="239233" y="946698"/>
            <a:ext cx="7598735" cy="748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800">
                <a:latin typeface="Arial"/>
                <a:ea typeface="Arial"/>
                <a:cs typeface="Arial"/>
                <a:sym typeface="Arial"/>
              </a:rPr>
              <a:t>Szkolenia z zakresu kompetencji cyfrowych nie powinny być postrzegane jako pasywna aktywność uczestników. Trenerzy muszą</a:t>
            </a:r>
            <a:endParaRPr>
              <a:latin typeface="Arial"/>
              <a:ea typeface="Arial"/>
              <a:cs typeface="Arial"/>
              <a:sym typeface="Arial"/>
            </a:endParaRPr>
          </a:p>
        </p:txBody>
      </p:sp>
      <p:pic>
        <p:nvPicPr>
          <p:cNvPr id="666" name="Google Shape;666;p10"/>
          <p:cNvPicPr preferRelativeResize="0"/>
          <p:nvPr/>
        </p:nvPicPr>
        <p:blipFill rotWithShape="1">
          <a:blip r:embed="rId4">
            <a:alphaModFix/>
          </a:blip>
          <a:srcRect l="20556" r="20555"/>
          <a:stretch/>
        </p:blipFill>
        <p:spPr>
          <a:xfrm>
            <a:off x="8153400" y="0"/>
            <a:ext cx="4038600" cy="6858000"/>
          </a:xfrm>
          <a:prstGeom prst="rect">
            <a:avLst/>
          </a:prstGeom>
          <a:noFill/>
          <a:ln>
            <a:noFill/>
          </a:ln>
        </p:spPr>
      </p:pic>
      <p:sp>
        <p:nvSpPr>
          <p:cNvPr id="667" name="Google Shape;667;p10"/>
          <p:cNvSpPr txBox="1"/>
          <p:nvPr/>
        </p:nvSpPr>
        <p:spPr>
          <a:xfrm>
            <a:off x="295964" y="1819317"/>
            <a:ext cx="2254249"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Osadzić naukę w kontekście potrzeb uczestników</a:t>
            </a:r>
            <a:endParaRPr sz="2000" b="0" i="0" u="none" strike="noStrike" cap="none">
              <a:solidFill>
                <a:srgbClr val="000000"/>
              </a:solidFill>
              <a:latin typeface="Arial"/>
              <a:ea typeface="Arial"/>
              <a:cs typeface="Arial"/>
              <a:sym typeface="Arial"/>
            </a:endParaRPr>
          </a:p>
        </p:txBody>
      </p:sp>
      <p:sp>
        <p:nvSpPr>
          <p:cNvPr id="668" name="Google Shape;668;p10"/>
          <p:cNvSpPr txBox="1"/>
          <p:nvPr/>
        </p:nvSpPr>
        <p:spPr>
          <a:xfrm>
            <a:off x="2591989" y="1787055"/>
            <a:ext cx="5519635"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Powiąż umiejętności cyfrowe z zainteresowaniami i codziennym życiem dorosłych uczących się. Na przykład pokaż, jak korzystanie z Internetu może pomóc im w nawiązaniu kontaktu z rodziną, uzyskaniu dostępu do informacji o opiece zdrowotnej lub zaangażowaniu się w hobby.</a:t>
            </a:r>
            <a:endParaRPr sz="1600" b="0" i="0" u="none" strike="noStrike" cap="none">
              <a:solidFill>
                <a:srgbClr val="000000"/>
              </a:solidFill>
              <a:latin typeface="Arial"/>
              <a:ea typeface="Arial"/>
              <a:cs typeface="Arial"/>
              <a:sym typeface="Arial"/>
            </a:endParaRPr>
          </a:p>
        </p:txBody>
      </p:sp>
      <p:sp>
        <p:nvSpPr>
          <p:cNvPr id="669" name="Google Shape;669;p10"/>
          <p:cNvSpPr txBox="1"/>
          <p:nvPr/>
        </p:nvSpPr>
        <p:spPr>
          <a:xfrm>
            <a:off x="337740" y="3614242"/>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Zachęcać do pracy grupowej</a:t>
            </a:r>
            <a:endParaRPr sz="2000" b="0" i="0" u="none" strike="noStrike" cap="none">
              <a:solidFill>
                <a:srgbClr val="000000"/>
              </a:solidFill>
              <a:latin typeface="Arial"/>
              <a:ea typeface="Arial"/>
              <a:cs typeface="Arial"/>
              <a:sym typeface="Arial"/>
            </a:endParaRPr>
          </a:p>
        </p:txBody>
      </p:sp>
      <p:sp>
        <p:nvSpPr>
          <p:cNvPr id="670" name="Google Shape;670;p10"/>
          <p:cNvSpPr txBox="1"/>
          <p:nvPr/>
        </p:nvSpPr>
        <p:spPr>
          <a:xfrm>
            <a:off x="2591988" y="3458729"/>
            <a:ext cx="5328000"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Promuj naukę w grupie rówieśniczej i zajęcia grupowe. Może to pomóc w budowaniu pewności siebie i zapewnieniu wzajemnego wsparcia wśród dorosłych słuchaczy.</a:t>
            </a:r>
            <a:endParaRPr sz="1600" b="0" i="0" u="none" strike="noStrike" cap="none">
              <a:solidFill>
                <a:srgbClr val="000000"/>
              </a:solidFill>
              <a:latin typeface="Arial"/>
              <a:ea typeface="Arial"/>
              <a:cs typeface="Arial"/>
              <a:sym typeface="Arial"/>
            </a:endParaRPr>
          </a:p>
        </p:txBody>
      </p:sp>
      <p:sp>
        <p:nvSpPr>
          <p:cNvPr id="671" name="Google Shape;671;p10"/>
          <p:cNvSpPr txBox="1"/>
          <p:nvPr/>
        </p:nvSpPr>
        <p:spPr>
          <a:xfrm>
            <a:off x="337739" y="4749685"/>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Celebrować sukcesy</a:t>
            </a:r>
            <a:endParaRPr sz="2000" b="0" i="0" u="none" strike="noStrike" cap="none">
              <a:solidFill>
                <a:srgbClr val="000000"/>
              </a:solidFill>
              <a:latin typeface="Arial"/>
              <a:ea typeface="Arial"/>
              <a:cs typeface="Arial"/>
              <a:sym typeface="Arial"/>
            </a:endParaRPr>
          </a:p>
        </p:txBody>
      </p:sp>
      <p:sp>
        <p:nvSpPr>
          <p:cNvPr id="672" name="Google Shape;672;p10"/>
          <p:cNvSpPr txBox="1"/>
          <p:nvPr/>
        </p:nvSpPr>
        <p:spPr>
          <a:xfrm>
            <a:off x="2591988" y="4749685"/>
            <a:ext cx="53280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Regularnie doceniaj i świętuj postępy dorosłych uczestników, wzmacniając poczucie spełnienia i zachęcając do dalszej nauki.</a:t>
            </a:r>
            <a:endParaRPr sz="1600" b="0" i="0" u="none" strike="noStrike" cap="none">
              <a:solidFill>
                <a:srgbClr val="000000"/>
              </a:solidFill>
              <a:latin typeface="Arial"/>
              <a:ea typeface="Arial"/>
              <a:cs typeface="Arial"/>
              <a:sym typeface="Arial"/>
            </a:endParaRPr>
          </a:p>
        </p:txBody>
      </p:sp>
      <p:sp>
        <p:nvSpPr>
          <p:cNvPr id="673" name="Google Shape;673;p10"/>
          <p:cNvSpPr txBox="1"/>
          <p:nvPr/>
        </p:nvSpPr>
        <p:spPr>
          <a:xfrm>
            <a:off x="337739" y="5733848"/>
            <a:ext cx="1828686"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Stale wspierać</a:t>
            </a:r>
            <a:endParaRPr sz="2000" b="0" i="0" u="none" strike="noStrike" cap="none">
              <a:solidFill>
                <a:srgbClr val="000000"/>
              </a:solidFill>
              <a:latin typeface="Arial"/>
              <a:ea typeface="Arial"/>
              <a:cs typeface="Arial"/>
              <a:sym typeface="Arial"/>
            </a:endParaRPr>
          </a:p>
        </p:txBody>
      </p:sp>
      <p:sp>
        <p:nvSpPr>
          <p:cNvPr id="674" name="Google Shape;674;p10"/>
          <p:cNvSpPr txBox="1"/>
          <p:nvPr/>
        </p:nvSpPr>
        <p:spPr>
          <a:xfrm>
            <a:off x="2591988" y="5671309"/>
            <a:ext cx="5328000"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Zapewnij stałe wsparcie i zasoby wykraczające poza bazowy program szkoleniowy. Może to obejmować pomoc zdalną (online), regularne warsztaty lub grupy wsparcia oparte na społeczności.</a:t>
            </a:r>
            <a:endParaRPr sz="1600" b="0" i="0" u="none" strike="noStrike" cap="none">
              <a:solidFill>
                <a:srgbClr val="000000"/>
              </a:solidFill>
              <a:latin typeface="Arial"/>
              <a:ea typeface="Arial"/>
              <a:cs typeface="Arial"/>
              <a:sym typeface="Arial"/>
            </a:endParaRPr>
          </a:p>
        </p:txBody>
      </p:sp>
      <p:sp>
        <p:nvSpPr>
          <p:cNvPr id="675" name="Google Shape;675;p1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18</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498"/>
        <p:cNvGrpSpPr/>
        <p:nvPr/>
      </p:nvGrpSpPr>
      <p:grpSpPr>
        <a:xfrm>
          <a:off x="0" y="0"/>
          <a:ext cx="0" cy="0"/>
          <a:chOff x="0" y="0"/>
          <a:chExt cx="0" cy="0"/>
        </a:xfrm>
      </p:grpSpPr>
      <p:pic>
        <p:nvPicPr>
          <p:cNvPr id="499" name="Google Shape;499;p3"/>
          <p:cNvPicPr preferRelativeResize="0"/>
          <p:nvPr/>
        </p:nvPicPr>
        <p:blipFill rotWithShape="1">
          <a:blip r:embed="rId4">
            <a:alphaModFix/>
          </a:blip>
          <a:srcRect/>
          <a:stretch/>
        </p:blipFill>
        <p:spPr>
          <a:xfrm>
            <a:off x="0" y="2004550"/>
            <a:ext cx="12192000" cy="4853449"/>
          </a:xfrm>
          <a:prstGeom prst="rect">
            <a:avLst/>
          </a:prstGeom>
          <a:noFill/>
          <a:ln>
            <a:noFill/>
          </a:ln>
        </p:spPr>
      </p:pic>
      <p:sp>
        <p:nvSpPr>
          <p:cNvPr id="500" name="Google Shape;500;p3"/>
          <p:cNvSpPr/>
          <p:nvPr/>
        </p:nvSpPr>
        <p:spPr>
          <a:xfrm>
            <a:off x="0" y="2004550"/>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01" name="Google Shape;501;p3"/>
          <p:cNvSpPr txBox="1">
            <a:spLocks noGrp="1"/>
          </p:cNvSpPr>
          <p:nvPr>
            <p:ph type="body" idx="1"/>
          </p:nvPr>
        </p:nvSpPr>
        <p:spPr>
          <a:xfrm>
            <a:off x="533275" y="640825"/>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n-US" sz="2800" dirty="0" err="1">
                <a:solidFill>
                  <a:srgbClr val="678877"/>
                </a:solidFill>
                <a:latin typeface="Arial"/>
                <a:ea typeface="Arial"/>
                <a:cs typeface="Arial"/>
                <a:sym typeface="Arial"/>
              </a:rPr>
              <a:t>Czy</a:t>
            </a:r>
            <a:r>
              <a:rPr lang="en-US" sz="2800" dirty="0">
                <a:solidFill>
                  <a:srgbClr val="678877"/>
                </a:solidFill>
                <a:latin typeface="Arial"/>
                <a:ea typeface="Arial"/>
                <a:cs typeface="Arial"/>
                <a:sym typeface="Arial"/>
              </a:rPr>
              <a:t> </a:t>
            </a:r>
            <a:r>
              <a:rPr lang="en-US" sz="2800" dirty="0" err="1">
                <a:solidFill>
                  <a:srgbClr val="678877"/>
                </a:solidFill>
                <a:latin typeface="Arial"/>
                <a:ea typeface="Arial"/>
                <a:cs typeface="Arial"/>
                <a:sym typeface="Arial"/>
              </a:rPr>
              <a:t>nadążasz</a:t>
            </a:r>
            <a:r>
              <a:rPr lang="en-US" sz="2800" dirty="0">
                <a:solidFill>
                  <a:srgbClr val="678877"/>
                </a:solidFill>
                <a:latin typeface="Arial"/>
                <a:ea typeface="Arial"/>
                <a:cs typeface="Arial"/>
                <a:sym typeface="Arial"/>
              </a:rPr>
              <a:t>? </a:t>
            </a:r>
            <a:r>
              <a:rPr lang="pl-PL" sz="2800" b="0" dirty="0">
                <a:latin typeface="Arial"/>
                <a:ea typeface="Arial"/>
                <a:cs typeface="Arial"/>
                <a:sym typeface="Arial"/>
              </a:rPr>
              <a:t>Spróbuj odpowiedzieć na to krótkie pytanie, aby utrwalić zdobytą wiedzę.</a:t>
            </a:r>
            <a:endParaRPr sz="3000" b="0" dirty="0"/>
          </a:p>
        </p:txBody>
      </p:sp>
      <p:sp>
        <p:nvSpPr>
          <p:cNvPr id="502" name="Google Shape;502;p3"/>
          <p:cNvSpPr txBox="1"/>
          <p:nvPr/>
        </p:nvSpPr>
        <p:spPr>
          <a:xfrm>
            <a:off x="787464" y="2174404"/>
            <a:ext cx="10764776" cy="390102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1200"/>
              </a:spcAft>
              <a:buClr>
                <a:srgbClr val="000000"/>
              </a:buClr>
              <a:buSzPts val="3000"/>
              <a:buFont typeface="Arial"/>
              <a:buNone/>
              <a:tabLst/>
              <a:defRPr/>
            </a:pPr>
            <a:r>
              <a:rPr kumimoji="0" lang="pl-PL" sz="3000" b="1" i="0" u="none" strike="noStrike" kern="0" cap="none" spc="0" normalizeH="0" baseline="0" noProof="0" dirty="0">
                <a:ln>
                  <a:noFill/>
                </a:ln>
                <a:solidFill>
                  <a:srgbClr val="FFFFFF"/>
                </a:solidFill>
                <a:effectLst/>
                <a:uLnTx/>
                <a:uFillTx/>
                <a:latin typeface="Arial"/>
                <a:cs typeface="Arial"/>
                <a:sym typeface="Arial"/>
              </a:rPr>
              <a:t>Które z poniższych NIE jest zalecanym podejściem dla trenerów dostosowujących swoje metody nauczania do potrzeb starszych osób dorosłych?</a:t>
            </a:r>
            <a:endParaRPr kumimoji="0" lang="es-ES" sz="30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1200"/>
              </a:spcAft>
              <a:buClr>
                <a:srgbClr val="000000"/>
              </a:buClr>
              <a:buSzPts val="3000"/>
              <a:buFont typeface="Arial"/>
              <a:buNone/>
              <a:tabLst/>
              <a:defRPr/>
            </a:pP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A) Dostosowanie tempa i wykazanie cierpliwości</a:t>
            </a:r>
            <a:r>
              <a:rPr kumimoji="0" lang="es-ES" sz="2500" b="0"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B) Stosowanie multimodalnych strategii uczenia się</a:t>
            </a:r>
            <a:endParaRPr kumimoji="0" lang="es-ES"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C) Ignorowanie obaw i niepokojów związanych z nauką</a:t>
            </a:r>
            <a:endParaRPr kumimoji="0" lang="es-ES"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pl-PL" sz="2500" b="0" i="0" u="none" strike="noStrike" kern="0" cap="none" spc="0" normalizeH="0" baseline="0" noProof="0" dirty="0">
                <a:ln>
                  <a:noFill/>
                </a:ln>
                <a:solidFill>
                  <a:srgbClr val="FFFFFF"/>
                </a:solidFill>
                <a:effectLst/>
                <a:uLnTx/>
                <a:uFillTx/>
                <a:latin typeface="Arial"/>
                <a:cs typeface="Arial"/>
                <a:sym typeface="Arial"/>
              </a:rPr>
              <a:t>D) Zapewnienie dostępności i integracji</a:t>
            </a:r>
            <a:r>
              <a:rPr kumimoji="0" lang="en-US" sz="2500" b="0" i="0" u="none" strike="noStrike" kern="0" cap="none" spc="0" normalizeH="0" baseline="0" noProof="0" dirty="0">
                <a:ln>
                  <a:noFill/>
                </a:ln>
                <a:solidFill>
                  <a:srgbClr val="FFFFFF"/>
                </a:solidFill>
                <a:effectLst/>
                <a:uLnTx/>
                <a:uFillTx/>
                <a:latin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03" name="Google Shape;503;p3" descr="Un dibujo de un perro&#10;&#10;Descripción generada automáticamente con confianza media"/>
          <p:cNvPicPr preferRelativeResize="0"/>
          <p:nvPr/>
        </p:nvPicPr>
        <p:blipFill rotWithShape="1">
          <a:blip r:embed="rId5">
            <a:alphaModFix/>
          </a:blip>
          <a:srcRect/>
          <a:stretch/>
        </p:blipFill>
        <p:spPr>
          <a:xfrm>
            <a:off x="10041536" y="207562"/>
            <a:ext cx="1658817" cy="1658817"/>
          </a:xfrm>
          <a:prstGeom prst="rect">
            <a:avLst/>
          </a:prstGeom>
          <a:noFill/>
          <a:ln>
            <a:noFill/>
          </a:ln>
        </p:spPr>
      </p:pic>
      <p:sp>
        <p:nvSpPr>
          <p:cNvPr id="504" name="Google Shape;504;p3"/>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fld id="{00000000-1234-1234-1234-123412341234}" type="slidenum">
              <a:rPr kumimoji="0" lang="en-US" sz="900" b="0" i="0" u="none" strike="noStrike" kern="0" cap="none" spc="0" normalizeH="0" baseline="0" noProof="0">
                <a:ln>
                  <a:noFill/>
                </a:ln>
                <a:solidFill>
                  <a:srgbClr val="537272"/>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t>19</a:t>
            </a:fld>
            <a:endParaRPr kumimoji="0" sz="900" b="0" i="0" u="none" strike="noStrike" kern="0" cap="none" spc="0" normalizeH="0" baseline="0" noProof="0">
              <a:ln>
                <a:noFill/>
              </a:ln>
              <a:solidFill>
                <a:srgbClr val="537272"/>
              </a:solidFill>
              <a:effectLst/>
              <a:uLnTx/>
              <a:uFillTx/>
              <a:latin typeface="Gill Sans"/>
              <a:ea typeface="Gill Sans"/>
              <a:cs typeface="Gill Sans"/>
              <a:sym typeface="Gill Sans"/>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79"/>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683" name="Google Shape;683;p79"/>
          <p:cNvSpPr txBox="1">
            <a:spLocks noGrp="1"/>
          </p:cNvSpPr>
          <p:nvPr>
            <p:ph type="title"/>
          </p:nvPr>
        </p:nvSpPr>
        <p:spPr>
          <a:xfrm>
            <a:off x="7275419" y="2730275"/>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3</a:t>
            </a:r>
            <a:endParaRPr>
              <a:latin typeface="Arial"/>
              <a:ea typeface="Arial"/>
              <a:cs typeface="Arial"/>
              <a:sym typeface="Arial"/>
            </a:endParaRPr>
          </a:p>
        </p:txBody>
      </p:sp>
      <p:sp>
        <p:nvSpPr>
          <p:cNvPr id="684" name="Google Shape;684;p79"/>
          <p:cNvSpPr txBox="1">
            <a:spLocks noGrp="1"/>
          </p:cNvSpPr>
          <p:nvPr>
            <p:ph type="body" idx="1"/>
          </p:nvPr>
        </p:nvSpPr>
        <p:spPr>
          <a:xfrm>
            <a:off x="7464615" y="3103597"/>
            <a:ext cx="3389376" cy="1131437"/>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1000"/>
              </a:spcBef>
              <a:spcAft>
                <a:spcPts val="0"/>
              </a:spcAft>
              <a:buClr>
                <a:schemeClr val="lt1"/>
              </a:buClr>
              <a:buSzPts val="1400"/>
              <a:buNone/>
            </a:pPr>
            <a:r>
              <a:rPr lang="en-US">
                <a:latin typeface="Arial"/>
                <a:ea typeface="Arial"/>
                <a:cs typeface="Arial"/>
                <a:sym typeface="Arial"/>
              </a:rPr>
              <a:t>Dostosowanie myślenia komputerowego do potrzeb zróżnicowanych dorosłych słuchaczy</a:t>
            </a:r>
            <a:endParaRPr>
              <a:latin typeface="Arial"/>
              <a:ea typeface="Arial"/>
              <a:cs typeface="Arial"/>
              <a:sym typeface="Arial"/>
            </a:endParaRPr>
          </a:p>
        </p:txBody>
      </p:sp>
      <p:sp>
        <p:nvSpPr>
          <p:cNvPr id="685" name="Google Shape;685;p79"/>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89"/>
        <p:cNvGrpSpPr/>
        <p:nvPr/>
      </p:nvGrpSpPr>
      <p:grpSpPr>
        <a:xfrm>
          <a:off x="0" y="0"/>
          <a:ext cx="0" cy="0"/>
          <a:chOff x="0" y="0"/>
          <a:chExt cx="0" cy="0"/>
        </a:xfrm>
      </p:grpSpPr>
      <p:sp>
        <p:nvSpPr>
          <p:cNvPr id="690" name="Google Shape;690;p53"/>
          <p:cNvSpPr txBox="1">
            <a:spLocks noGrp="1"/>
          </p:cNvSpPr>
          <p:nvPr>
            <p:ph type="body" idx="2"/>
          </p:nvPr>
        </p:nvSpPr>
        <p:spPr>
          <a:xfrm>
            <a:off x="4127088" y="893475"/>
            <a:ext cx="7363800" cy="305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sz="2000">
                <a:latin typeface="Arial"/>
                <a:ea typeface="Arial"/>
                <a:cs typeface="Arial"/>
                <a:sym typeface="Arial"/>
              </a:rPr>
              <a:t>Ten moduł koncentruje się na dostosowaniu nauczania CT do zróżnicowanych potrzeb dorosłych uczących się.</a:t>
            </a:r>
            <a:endParaRPr/>
          </a:p>
          <a:p>
            <a:pPr marL="0" lvl="0" indent="0" algn="just" rtl="0">
              <a:lnSpc>
                <a:spcPct val="100000"/>
              </a:lnSpc>
              <a:spcBef>
                <a:spcPts val="0"/>
              </a:spcBef>
              <a:spcAft>
                <a:spcPts val="0"/>
              </a:spcAft>
              <a:buSzPts val="1120"/>
              <a:buNone/>
            </a:pPr>
            <a:endParaRPr sz="2000">
              <a:latin typeface="Arial"/>
              <a:ea typeface="Arial"/>
              <a:cs typeface="Arial"/>
              <a:sym typeface="Arial"/>
            </a:endParaRPr>
          </a:p>
          <a:p>
            <a:pPr marL="0" lvl="0" indent="0" algn="just" rtl="0">
              <a:lnSpc>
                <a:spcPct val="100000"/>
              </a:lnSpc>
              <a:spcBef>
                <a:spcPts val="0"/>
              </a:spcBef>
              <a:spcAft>
                <a:spcPts val="0"/>
              </a:spcAft>
              <a:buSzPts val="1120"/>
              <a:buNone/>
            </a:pPr>
            <a:r>
              <a:rPr lang="en-US" sz="2000">
                <a:latin typeface="Arial"/>
                <a:ea typeface="Arial"/>
                <a:cs typeface="Arial"/>
                <a:sym typeface="Arial"/>
              </a:rPr>
              <a:t>Zbadamy strategie dostosowywania pojęć CT, uwzględniania kontekstu kulturowego i dostosowywania się do różnych stylów uczenia się, aby stworzyć angażujące i skuteczne doświadczenia edukacyjne dla wszystkich.</a:t>
            </a:r>
            <a:endParaRPr/>
          </a:p>
          <a:p>
            <a:pPr marL="0" lvl="0" indent="0" algn="just" rtl="0">
              <a:lnSpc>
                <a:spcPct val="100000"/>
              </a:lnSpc>
              <a:spcBef>
                <a:spcPts val="0"/>
              </a:spcBef>
              <a:spcAft>
                <a:spcPts val="0"/>
              </a:spcAft>
              <a:buSzPts val="1120"/>
              <a:buNone/>
            </a:pPr>
            <a:endParaRPr sz="2000">
              <a:latin typeface="Arial"/>
              <a:ea typeface="Arial"/>
              <a:cs typeface="Arial"/>
              <a:sym typeface="Arial"/>
            </a:endParaRPr>
          </a:p>
          <a:p>
            <a:pPr marL="0" lvl="0" indent="0" algn="just" rtl="0">
              <a:lnSpc>
                <a:spcPct val="100000"/>
              </a:lnSpc>
              <a:spcBef>
                <a:spcPts val="0"/>
              </a:spcBef>
              <a:spcAft>
                <a:spcPts val="0"/>
              </a:spcAft>
              <a:buSzPts val="1120"/>
              <a:buNone/>
            </a:pPr>
            <a:r>
              <a:rPr lang="en-US" sz="2000">
                <a:latin typeface="Arial"/>
                <a:ea typeface="Arial"/>
                <a:cs typeface="Arial"/>
                <a:sym typeface="Arial"/>
              </a:rPr>
              <a:t>Zbadamy, jak sprawić, aby CT było dostępne i istotne dla wszystkich dorosłych uczących się, niezależnie od ich pochodzenia, stylu uczenia się lub wcześniejszego doświadczenia z technologiami cyfrowymi.</a:t>
            </a:r>
            <a:endParaRPr sz="2000">
              <a:latin typeface="Arial"/>
              <a:ea typeface="Arial"/>
              <a:cs typeface="Arial"/>
              <a:sym typeface="Arial"/>
            </a:endParaRPr>
          </a:p>
        </p:txBody>
      </p:sp>
      <p:pic>
        <p:nvPicPr>
          <p:cNvPr id="691" name="Google Shape;691;p53" descr="Imagen que contiene electrónica, circuito&#10;&#10;Descripción generada automáticamente"/>
          <p:cNvPicPr preferRelativeResize="0"/>
          <p:nvPr/>
        </p:nvPicPr>
        <p:blipFill rotWithShape="1">
          <a:blip r:embed="rId4">
            <a:alphaModFix/>
          </a:blip>
          <a:srcRect l="6035" r="6035"/>
          <a:stretch/>
        </p:blipFill>
        <p:spPr>
          <a:xfrm>
            <a:off x="0" y="0"/>
            <a:ext cx="3390900" cy="6858000"/>
          </a:xfrm>
          <a:prstGeom prst="rect">
            <a:avLst/>
          </a:prstGeom>
          <a:noFill/>
          <a:ln>
            <a:noFill/>
          </a:ln>
        </p:spPr>
      </p:pic>
      <p:sp>
        <p:nvSpPr>
          <p:cNvPr id="692" name="Google Shape;692;p53"/>
          <p:cNvSpPr/>
          <p:nvPr/>
        </p:nvSpPr>
        <p:spPr>
          <a:xfrm>
            <a:off x="4127088" y="5136775"/>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Najlepsi nauczyciele to tacy, którzy pokazują swoim słuchaczom, </a:t>
            </a:r>
            <a:br>
              <a:rPr lang="en-US" sz="1800" b="0" i="0" u="none" strike="noStrike" cap="none">
                <a:solidFill>
                  <a:srgbClr val="000000"/>
                </a:solidFill>
                <a:latin typeface="Arial"/>
                <a:ea typeface="Arial"/>
                <a:cs typeface="Arial"/>
                <a:sym typeface="Arial"/>
              </a:rPr>
            </a:br>
            <a:r>
              <a:rPr lang="en-US" sz="1800" b="0" i="0" u="none" strike="noStrike" cap="none">
                <a:solidFill>
                  <a:srgbClr val="000000"/>
                </a:solidFill>
                <a:latin typeface="Arial"/>
                <a:ea typeface="Arial"/>
                <a:cs typeface="Arial"/>
                <a:sym typeface="Arial"/>
              </a:rPr>
              <a:t>jak myśleć, a nie co myśleć.</a:t>
            </a:r>
            <a:endParaRPr sz="1800" b="0" i="0" u="none" strike="noStrike" cap="none">
              <a:solidFill>
                <a:srgbClr val="000000"/>
              </a:solidFill>
              <a:latin typeface="Arial"/>
              <a:ea typeface="Arial"/>
              <a:cs typeface="Arial"/>
              <a:sym typeface="Arial"/>
            </a:endParaRPr>
          </a:p>
        </p:txBody>
      </p:sp>
      <p:sp>
        <p:nvSpPr>
          <p:cNvPr id="693" name="Google Shape;693;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21</a:t>
            </a:fld>
            <a:endParaRPr>
              <a:latin typeface="Arial"/>
              <a:ea typeface="Arial"/>
              <a:cs typeface="Arial"/>
              <a:sym typeface="Arial"/>
            </a:endParaRPr>
          </a:p>
        </p:txBody>
      </p:sp>
      <p:pic>
        <p:nvPicPr>
          <p:cNvPr id="694" name="Google Shape;694;p53" descr="A light bulb with a black background&#10;&#10;AI-generated content may be incorrect."/>
          <p:cNvPicPr preferRelativeResize="0"/>
          <p:nvPr/>
        </p:nvPicPr>
        <p:blipFill rotWithShape="1">
          <a:blip r:embed="rId5">
            <a:alphaModFix/>
          </a:blip>
          <a:srcRect/>
          <a:stretch/>
        </p:blipFill>
        <p:spPr>
          <a:xfrm>
            <a:off x="10974617" y="4712088"/>
            <a:ext cx="871869" cy="849374"/>
          </a:xfrm>
          <a:prstGeom prst="rect">
            <a:avLst/>
          </a:prstGeom>
          <a:noFill/>
          <a:ln>
            <a:noFill/>
          </a:ln>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98"/>
        <p:cNvGrpSpPr/>
        <p:nvPr/>
      </p:nvGrpSpPr>
      <p:grpSpPr>
        <a:xfrm>
          <a:off x="0" y="0"/>
          <a:ext cx="0" cy="0"/>
          <a:chOff x="0" y="0"/>
          <a:chExt cx="0" cy="0"/>
        </a:xfrm>
      </p:grpSpPr>
      <p:sp>
        <p:nvSpPr>
          <p:cNvPr id="699" name="Google Shape;699;p26"/>
          <p:cNvSpPr txBox="1"/>
          <p:nvPr/>
        </p:nvSpPr>
        <p:spPr>
          <a:xfrm>
            <a:off x="476770" y="360617"/>
            <a:ext cx="6789792"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Jak dostosować założenia Myślenia Komputacyjnego w nauczaniu zróżnicowanych osób dorosłych?</a:t>
            </a:r>
            <a:endParaRPr sz="2400" b="1" i="0" u="none" strike="noStrike" cap="none">
              <a:solidFill>
                <a:srgbClr val="000000"/>
              </a:solidFill>
              <a:latin typeface="Arial"/>
              <a:ea typeface="Arial"/>
              <a:cs typeface="Arial"/>
              <a:sym typeface="Arial"/>
            </a:endParaRPr>
          </a:p>
        </p:txBody>
      </p:sp>
      <p:pic>
        <p:nvPicPr>
          <p:cNvPr id="700" name="Google Shape;700;p26"/>
          <p:cNvPicPr preferRelativeResize="0"/>
          <p:nvPr/>
        </p:nvPicPr>
        <p:blipFill rotWithShape="1">
          <a:blip r:embed="rId4">
            <a:alphaModFix/>
          </a:blip>
          <a:srcRect/>
          <a:stretch/>
        </p:blipFill>
        <p:spPr>
          <a:xfrm>
            <a:off x="7345936" y="-20656"/>
            <a:ext cx="4846064" cy="6878656"/>
          </a:xfrm>
          <a:prstGeom prst="rect">
            <a:avLst/>
          </a:prstGeom>
          <a:noFill/>
          <a:ln>
            <a:noFill/>
          </a:ln>
        </p:spPr>
      </p:pic>
      <p:sp>
        <p:nvSpPr>
          <p:cNvPr id="701" name="Google Shape;701;p26"/>
          <p:cNvSpPr txBox="1"/>
          <p:nvPr/>
        </p:nvSpPr>
        <p:spPr>
          <a:xfrm>
            <a:off x="476770" y="1981634"/>
            <a:ext cx="6546600" cy="37856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Jak widać z poprzednich modułów, myślenie komputacyjne (CT) jest potężnym podejściem do rozwiązywania problemów, ale jego skuteczność zależy od dostępności i trafności dla wszystkich dorosłych uczestników.</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31"/>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31"/>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Aby zapewnić inkluzywność i zmaksymalizować wpływ, należy dostosować koncepcje i działania myślenia komputacyjnego do zróżnicowanych potrzeb dorosłych suchaczy, zwłaszcza - jeśli jako trener - pracujesz z dorosłymi znajdującymi się w niekorzystnej sytuacji (np. ekonomicznej, społecznej, edukacyjnej itp.).</a:t>
            </a:r>
            <a:endParaRPr sz="2000" b="0" i="0" u="none" strike="noStrike" cap="none">
              <a:solidFill>
                <a:srgbClr val="000000"/>
              </a:solidFill>
              <a:latin typeface="Arial"/>
              <a:ea typeface="Arial"/>
              <a:cs typeface="Arial"/>
              <a:sym typeface="Arial"/>
            </a:endParaRPr>
          </a:p>
        </p:txBody>
      </p:sp>
      <p:sp>
        <p:nvSpPr>
          <p:cNvPr id="702" name="Google Shape;702;p2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22</a:t>
            </a:fld>
            <a:endParaRPr>
              <a:latin typeface="Arial"/>
              <a:ea typeface="Arial"/>
              <a:cs typeface="Arial"/>
              <a:sym typeface="Arial"/>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706"/>
        <p:cNvGrpSpPr/>
        <p:nvPr/>
      </p:nvGrpSpPr>
      <p:grpSpPr>
        <a:xfrm>
          <a:off x="0" y="0"/>
          <a:ext cx="0" cy="0"/>
          <a:chOff x="0" y="0"/>
          <a:chExt cx="0" cy="0"/>
        </a:xfrm>
      </p:grpSpPr>
      <p:sp>
        <p:nvSpPr>
          <p:cNvPr id="707" name="Google Shape;707;p27"/>
          <p:cNvSpPr txBox="1"/>
          <p:nvPr/>
        </p:nvSpPr>
        <p:spPr>
          <a:xfrm>
            <a:off x="476770" y="360617"/>
            <a:ext cx="6692515"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Jak dostosować założenia Myślenia Komputacyjnego w nauczaniu zróżnicowanych osób dorosłych?</a:t>
            </a:r>
            <a:endParaRPr sz="1400" b="0" i="0" u="none" strike="noStrike" cap="none">
              <a:solidFill>
                <a:srgbClr val="000000"/>
              </a:solidFill>
              <a:latin typeface="Arial"/>
              <a:ea typeface="Arial"/>
              <a:cs typeface="Arial"/>
              <a:sym typeface="Arial"/>
            </a:endParaRPr>
          </a:p>
        </p:txBody>
      </p:sp>
      <p:pic>
        <p:nvPicPr>
          <p:cNvPr id="708" name="Google Shape;708;p27"/>
          <p:cNvPicPr preferRelativeResize="0"/>
          <p:nvPr/>
        </p:nvPicPr>
        <p:blipFill rotWithShape="1">
          <a:blip r:embed="rId4">
            <a:alphaModFix/>
          </a:blip>
          <a:srcRect/>
          <a:stretch/>
        </p:blipFill>
        <p:spPr>
          <a:xfrm>
            <a:off x="7345936" y="-20656"/>
            <a:ext cx="4846064" cy="6878656"/>
          </a:xfrm>
          <a:prstGeom prst="rect">
            <a:avLst/>
          </a:prstGeom>
          <a:noFill/>
          <a:ln>
            <a:noFill/>
          </a:ln>
        </p:spPr>
      </p:pic>
      <p:sp>
        <p:nvSpPr>
          <p:cNvPr id="709" name="Google Shape;709;p27"/>
          <p:cNvSpPr txBox="1"/>
          <p:nvPr/>
        </p:nvSpPr>
        <p:spPr>
          <a:xfrm>
            <a:off x="463141" y="1684552"/>
            <a:ext cx="6590687"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3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Aby to zrobić, należy wziąć pod uwagę co najmniej następujące aspekty:</a:t>
            </a:r>
            <a:endParaRPr sz="2000" b="0" i="0" u="none" strike="noStrike" cap="none">
              <a:solidFill>
                <a:srgbClr val="000000"/>
              </a:solidFill>
              <a:latin typeface="Arial"/>
              <a:ea typeface="Arial"/>
              <a:cs typeface="Arial"/>
              <a:sym typeface="Arial"/>
            </a:endParaRPr>
          </a:p>
        </p:txBody>
      </p:sp>
      <p:pic>
        <p:nvPicPr>
          <p:cNvPr id="710" name="Google Shape;710;p27"/>
          <p:cNvPicPr preferRelativeResize="0"/>
          <p:nvPr/>
        </p:nvPicPr>
        <p:blipFill rotWithShape="1">
          <a:blip r:embed="rId5">
            <a:alphaModFix/>
          </a:blip>
          <a:srcRect/>
          <a:stretch/>
        </p:blipFill>
        <p:spPr>
          <a:xfrm>
            <a:off x="553584" y="2758016"/>
            <a:ext cx="805522" cy="805522"/>
          </a:xfrm>
          <a:prstGeom prst="rect">
            <a:avLst/>
          </a:prstGeom>
          <a:noFill/>
          <a:ln>
            <a:noFill/>
          </a:ln>
        </p:spPr>
      </p:pic>
      <p:sp>
        <p:nvSpPr>
          <p:cNvPr id="711" name="Google Shape;711;p27"/>
          <p:cNvSpPr txBox="1"/>
          <p:nvPr/>
        </p:nvSpPr>
        <p:spPr>
          <a:xfrm>
            <a:off x="1745004" y="5251040"/>
            <a:ext cx="4252881" cy="8360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Wziąć pod uwagę </a:t>
            </a:r>
            <a:r>
              <a:rPr lang="en-US" sz="2000" b="1" i="0" u="none" strike="noStrike" cap="none">
                <a:solidFill>
                  <a:srgbClr val="000000"/>
                </a:solidFill>
                <a:latin typeface="Arial"/>
                <a:ea typeface="Arial"/>
                <a:cs typeface="Arial"/>
                <a:sym typeface="Arial"/>
              </a:rPr>
              <a:t>style uczenia się i preferencje</a:t>
            </a:r>
            <a:r>
              <a:rPr lang="en-US" sz="2000" b="0" i="0" u="none" strike="noStrike" cap="none">
                <a:solidFill>
                  <a:srgbClr val="000000"/>
                </a:solidFill>
                <a:latin typeface="Arial"/>
                <a:ea typeface="Arial"/>
                <a:cs typeface="Arial"/>
                <a:sym typeface="Arial"/>
              </a:rPr>
              <a:t> dorosłych słuchaczy</a:t>
            </a:r>
            <a:endParaRPr sz="1400" b="0" i="0" u="none" strike="noStrike" cap="none">
              <a:solidFill>
                <a:srgbClr val="000000"/>
              </a:solidFill>
              <a:latin typeface="Arial"/>
              <a:ea typeface="Arial"/>
              <a:cs typeface="Arial"/>
              <a:sym typeface="Arial"/>
            </a:endParaRPr>
          </a:p>
        </p:txBody>
      </p:sp>
      <p:sp>
        <p:nvSpPr>
          <p:cNvPr id="712" name="Google Shape;712;p27"/>
          <p:cNvSpPr txBox="1"/>
          <p:nvPr/>
        </p:nvSpPr>
        <p:spPr>
          <a:xfrm>
            <a:off x="1745004" y="2774531"/>
            <a:ext cx="4571733"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Dostosowanie koncepcję </a:t>
            </a:r>
            <a:r>
              <a:rPr lang="en-US" sz="2000" b="0" i="0" u="none" strike="noStrike" cap="none">
                <a:solidFill>
                  <a:srgbClr val="000000"/>
                </a:solidFill>
                <a:latin typeface="Arial"/>
                <a:ea typeface="Arial"/>
                <a:cs typeface="Arial"/>
                <a:sym typeface="Arial"/>
              </a:rPr>
              <a:t>uczenia do możliwości uczących się </a:t>
            </a:r>
            <a:endParaRPr sz="2000" b="0" i="0" u="none" strike="noStrike" cap="none">
              <a:solidFill>
                <a:srgbClr val="000000"/>
              </a:solidFill>
              <a:latin typeface="Arial"/>
              <a:ea typeface="Arial"/>
              <a:cs typeface="Arial"/>
              <a:sym typeface="Arial"/>
            </a:endParaRPr>
          </a:p>
        </p:txBody>
      </p:sp>
      <p:sp>
        <p:nvSpPr>
          <p:cNvPr id="713" name="Google Shape;713;p27"/>
          <p:cNvSpPr txBox="1"/>
          <p:nvPr/>
        </p:nvSpPr>
        <p:spPr>
          <a:xfrm>
            <a:off x="1745004" y="3888933"/>
            <a:ext cx="4759314" cy="8360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Mieć na uwadze </a:t>
            </a:r>
            <a:r>
              <a:rPr lang="en-US" sz="2000" b="1" i="0" u="none" strike="noStrike" cap="none">
                <a:solidFill>
                  <a:srgbClr val="000000"/>
                </a:solidFill>
                <a:latin typeface="Arial"/>
                <a:ea typeface="Arial"/>
                <a:cs typeface="Arial"/>
                <a:sym typeface="Arial"/>
              </a:rPr>
              <a:t>znaczenie uwarunkowań kulturowych </a:t>
            </a:r>
            <a:r>
              <a:rPr lang="en-US" sz="2000" b="0" i="0" u="none" strike="noStrike" cap="none">
                <a:solidFill>
                  <a:srgbClr val="000000"/>
                </a:solidFill>
                <a:latin typeface="Arial"/>
                <a:ea typeface="Arial"/>
                <a:cs typeface="Arial"/>
                <a:sym typeface="Arial"/>
              </a:rPr>
              <a:t>uczących się </a:t>
            </a:r>
            <a:endParaRPr sz="1400" b="0" i="0" u="none" strike="noStrike" cap="none">
              <a:solidFill>
                <a:srgbClr val="000000"/>
              </a:solidFill>
              <a:latin typeface="Arial"/>
              <a:ea typeface="Arial"/>
              <a:cs typeface="Arial"/>
              <a:sym typeface="Arial"/>
            </a:endParaRPr>
          </a:p>
        </p:txBody>
      </p:sp>
      <p:pic>
        <p:nvPicPr>
          <p:cNvPr id="714" name="Google Shape;714;p27"/>
          <p:cNvPicPr preferRelativeResize="0"/>
          <p:nvPr/>
        </p:nvPicPr>
        <p:blipFill rotWithShape="1">
          <a:blip r:embed="rId6">
            <a:alphaModFix/>
          </a:blip>
          <a:srcRect/>
          <a:stretch/>
        </p:blipFill>
        <p:spPr>
          <a:xfrm flipH="1">
            <a:off x="553584" y="4097223"/>
            <a:ext cx="805522" cy="805522"/>
          </a:xfrm>
          <a:prstGeom prst="rect">
            <a:avLst/>
          </a:prstGeom>
          <a:noFill/>
          <a:ln>
            <a:noFill/>
          </a:ln>
        </p:spPr>
      </p:pic>
      <p:pic>
        <p:nvPicPr>
          <p:cNvPr id="715" name="Google Shape;715;p27"/>
          <p:cNvPicPr preferRelativeResize="0"/>
          <p:nvPr/>
        </p:nvPicPr>
        <p:blipFill rotWithShape="1">
          <a:blip r:embed="rId7">
            <a:alphaModFix/>
          </a:blip>
          <a:srcRect/>
          <a:stretch/>
        </p:blipFill>
        <p:spPr>
          <a:xfrm>
            <a:off x="601971" y="5436431"/>
            <a:ext cx="757135" cy="757135"/>
          </a:xfrm>
          <a:prstGeom prst="rect">
            <a:avLst/>
          </a:prstGeom>
          <a:noFill/>
          <a:ln>
            <a:noFill/>
          </a:ln>
        </p:spPr>
      </p:pic>
      <p:sp>
        <p:nvSpPr>
          <p:cNvPr id="716" name="Google Shape;716;p2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23</a:t>
            </a:fld>
            <a:endParaRPr>
              <a:latin typeface="Arial"/>
              <a:ea typeface="Arial"/>
              <a:cs typeface="Arial"/>
              <a:sym typeface="Arial"/>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28"/>
          <p:cNvSpPr txBox="1">
            <a:spLocks noGrp="1"/>
          </p:cNvSpPr>
          <p:nvPr>
            <p:ph type="title"/>
          </p:nvPr>
        </p:nvSpPr>
        <p:spPr>
          <a:xfrm>
            <a:off x="1090280" y="1290208"/>
            <a:ext cx="10011440" cy="61531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11111"/>
              <a:buFont typeface="Sorts Mill Goudy"/>
              <a:buNone/>
            </a:pPr>
            <a:r>
              <a:rPr lang="en-US" b="1">
                <a:latin typeface="Arial"/>
                <a:ea typeface="Arial"/>
                <a:cs typeface="Arial"/>
                <a:sym typeface="Arial"/>
              </a:rPr>
              <a:t>Adaptacja myślenia obliczeniowego dla różnych dorosłych uczniów</a:t>
            </a:r>
            <a:endParaRPr b="1">
              <a:latin typeface="Arial"/>
              <a:ea typeface="Arial"/>
              <a:cs typeface="Arial"/>
              <a:sym typeface="Arial"/>
            </a:endParaRPr>
          </a:p>
        </p:txBody>
      </p:sp>
      <p:sp>
        <p:nvSpPr>
          <p:cNvPr id="722" name="Google Shape;722;p28"/>
          <p:cNvSpPr txBox="1">
            <a:spLocks noGrp="1"/>
          </p:cNvSpPr>
          <p:nvPr>
            <p:ph type="body" idx="1"/>
          </p:nvPr>
        </p:nvSpPr>
        <p:spPr>
          <a:xfrm>
            <a:off x="1196295" y="2043346"/>
            <a:ext cx="2888156" cy="683565"/>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Koncepcje krawieckie</a:t>
            </a:r>
            <a:endParaRPr sz="2000">
              <a:latin typeface="Arial"/>
              <a:ea typeface="Arial"/>
              <a:cs typeface="Arial"/>
              <a:sym typeface="Arial"/>
            </a:endParaRPr>
          </a:p>
        </p:txBody>
      </p:sp>
      <p:sp>
        <p:nvSpPr>
          <p:cNvPr id="723" name="Google Shape;723;p28"/>
          <p:cNvSpPr txBox="1">
            <a:spLocks noGrp="1"/>
          </p:cNvSpPr>
          <p:nvPr>
            <p:ph type="body" idx="2"/>
          </p:nvPr>
        </p:nvSpPr>
        <p:spPr>
          <a:xfrm>
            <a:off x="1196296" y="2968775"/>
            <a:ext cx="2888155" cy="2041660"/>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120"/>
              <a:buNone/>
            </a:pPr>
            <a:r>
              <a:rPr lang="en-US">
                <a:latin typeface="Arial"/>
                <a:ea typeface="Arial"/>
                <a:cs typeface="Arial"/>
                <a:sym typeface="Arial"/>
              </a:rPr>
              <a:t>Chodzi o uproszczenie złożonych koncepcji, które mają kluczowe znaczenie dla udostępnienia CT różnym dorosłym uczniom.</a:t>
            </a:r>
            <a:endParaRPr>
              <a:latin typeface="Arial"/>
              <a:ea typeface="Arial"/>
              <a:cs typeface="Arial"/>
              <a:sym typeface="Arial"/>
            </a:endParaRPr>
          </a:p>
        </p:txBody>
      </p:sp>
      <p:sp>
        <p:nvSpPr>
          <p:cNvPr id="724" name="Google Shape;724;p28"/>
          <p:cNvSpPr txBox="1">
            <a:spLocks noGrp="1"/>
          </p:cNvSpPr>
          <p:nvPr>
            <p:ph type="body" idx="3"/>
          </p:nvPr>
        </p:nvSpPr>
        <p:spPr>
          <a:xfrm>
            <a:off x="4643750" y="2095371"/>
            <a:ext cx="2888100" cy="6837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Znaczenie kulturowe</a:t>
            </a:r>
            <a:endParaRPr sz="2000">
              <a:latin typeface="Arial"/>
              <a:ea typeface="Arial"/>
              <a:cs typeface="Arial"/>
              <a:sym typeface="Arial"/>
            </a:endParaRPr>
          </a:p>
        </p:txBody>
      </p:sp>
      <p:sp>
        <p:nvSpPr>
          <p:cNvPr id="725" name="Google Shape;725;p28"/>
          <p:cNvSpPr txBox="1">
            <a:spLocks noGrp="1"/>
          </p:cNvSpPr>
          <p:nvPr>
            <p:ph type="body" idx="4"/>
          </p:nvPr>
        </p:nvSpPr>
        <p:spPr>
          <a:xfrm>
            <a:off x="4542194" y="2968775"/>
            <a:ext cx="3091295" cy="2450222"/>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a:latin typeface="Arial"/>
                <a:ea typeface="Arial"/>
                <a:cs typeface="Arial"/>
                <a:sym typeface="Arial"/>
              </a:rPr>
              <a:t>Chodzi o włączenie przykładów i kontekstów istotnych z punktu widzenia kulturowego, które są niezbędne, aby CT było znaczące i angażujące dla różnych dorosłych uczniów.</a:t>
            </a:r>
            <a:endParaRPr>
              <a:latin typeface="Arial"/>
              <a:ea typeface="Arial"/>
              <a:cs typeface="Arial"/>
              <a:sym typeface="Arial"/>
            </a:endParaRPr>
          </a:p>
          <a:p>
            <a:pPr marL="228600" lvl="0" indent="-157480" algn="just" rtl="0">
              <a:lnSpc>
                <a:spcPct val="100000"/>
              </a:lnSpc>
              <a:spcBef>
                <a:spcPts val="0"/>
              </a:spcBef>
              <a:spcAft>
                <a:spcPts val="0"/>
              </a:spcAft>
              <a:buClr>
                <a:schemeClr val="dk2"/>
              </a:buClr>
              <a:buSzPts val="1120"/>
              <a:buNone/>
            </a:pPr>
            <a:endParaRPr>
              <a:latin typeface="Arial"/>
              <a:ea typeface="Arial"/>
              <a:cs typeface="Arial"/>
              <a:sym typeface="Arial"/>
            </a:endParaRPr>
          </a:p>
        </p:txBody>
      </p:sp>
      <p:sp>
        <p:nvSpPr>
          <p:cNvPr id="726" name="Google Shape;726;p28"/>
          <p:cNvSpPr txBox="1">
            <a:spLocks noGrp="1"/>
          </p:cNvSpPr>
          <p:nvPr>
            <p:ph type="body" idx="5"/>
          </p:nvPr>
        </p:nvSpPr>
        <p:spPr>
          <a:xfrm>
            <a:off x="7892288" y="2269699"/>
            <a:ext cx="3301524" cy="68356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Style i preferencje uczenia się</a:t>
            </a:r>
            <a:endParaRPr sz="2000">
              <a:latin typeface="Arial"/>
              <a:ea typeface="Arial"/>
              <a:cs typeface="Arial"/>
              <a:sym typeface="Arial"/>
            </a:endParaRPr>
          </a:p>
        </p:txBody>
      </p:sp>
      <p:sp>
        <p:nvSpPr>
          <p:cNvPr id="727" name="Google Shape;727;p28"/>
          <p:cNvSpPr txBox="1">
            <a:spLocks noGrp="1"/>
          </p:cNvSpPr>
          <p:nvPr>
            <p:ph type="body" idx="6"/>
          </p:nvPr>
        </p:nvSpPr>
        <p:spPr>
          <a:xfrm>
            <a:off x="8098973" y="2968775"/>
            <a:ext cx="2888155" cy="2245789"/>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969"/>
              <a:buNone/>
            </a:pPr>
            <a:r>
              <a:rPr lang="en-US">
                <a:latin typeface="Arial"/>
                <a:ea typeface="Arial"/>
                <a:cs typeface="Arial"/>
                <a:sym typeface="Arial"/>
              </a:rPr>
              <a:t>Chodzi o rozpoznanie zróżnicowanych stylów uczenia się, które są kluczowe dla skutecznej edukacji CT w procesie nauczania osób dorosłych.</a:t>
            </a:r>
            <a:endParaRPr>
              <a:latin typeface="Arial"/>
              <a:ea typeface="Arial"/>
              <a:cs typeface="Arial"/>
              <a:sym typeface="Arial"/>
            </a:endParaRPr>
          </a:p>
        </p:txBody>
      </p:sp>
      <p:pic>
        <p:nvPicPr>
          <p:cNvPr id="728" name="Google Shape;728;p28"/>
          <p:cNvPicPr preferRelativeResize="0"/>
          <p:nvPr/>
        </p:nvPicPr>
        <p:blipFill rotWithShape="1">
          <a:blip r:embed="rId4">
            <a:alphaModFix/>
          </a:blip>
          <a:srcRect/>
          <a:stretch/>
        </p:blipFill>
        <p:spPr>
          <a:xfrm>
            <a:off x="2312542" y="4804783"/>
            <a:ext cx="631278" cy="631278"/>
          </a:xfrm>
          <a:prstGeom prst="rect">
            <a:avLst/>
          </a:prstGeom>
          <a:noFill/>
          <a:ln>
            <a:noFill/>
          </a:ln>
        </p:spPr>
      </p:pic>
      <p:pic>
        <p:nvPicPr>
          <p:cNvPr id="729" name="Google Shape;729;p28"/>
          <p:cNvPicPr preferRelativeResize="0"/>
          <p:nvPr/>
        </p:nvPicPr>
        <p:blipFill rotWithShape="1">
          <a:blip r:embed="rId5">
            <a:alphaModFix/>
          </a:blip>
          <a:srcRect/>
          <a:stretch/>
        </p:blipFill>
        <p:spPr>
          <a:xfrm flipH="1">
            <a:off x="5785837" y="4836520"/>
            <a:ext cx="604008" cy="604008"/>
          </a:xfrm>
          <a:prstGeom prst="rect">
            <a:avLst/>
          </a:prstGeom>
          <a:noFill/>
          <a:ln>
            <a:noFill/>
          </a:ln>
        </p:spPr>
      </p:pic>
      <p:pic>
        <p:nvPicPr>
          <p:cNvPr id="730" name="Google Shape;730;p28"/>
          <p:cNvPicPr preferRelativeResize="0"/>
          <p:nvPr/>
        </p:nvPicPr>
        <p:blipFill rotWithShape="1">
          <a:blip r:embed="rId6">
            <a:alphaModFix/>
          </a:blip>
          <a:srcRect/>
          <a:stretch/>
        </p:blipFill>
        <p:spPr>
          <a:xfrm>
            <a:off x="9263229" y="4876419"/>
            <a:ext cx="559642" cy="559642"/>
          </a:xfrm>
          <a:prstGeom prst="rect">
            <a:avLst/>
          </a:prstGeom>
          <a:noFill/>
          <a:ln>
            <a:noFill/>
          </a:ln>
        </p:spPr>
      </p:pic>
      <p:sp>
        <p:nvSpPr>
          <p:cNvPr id="731" name="Google Shape;731;p2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24</a:t>
            </a:fld>
            <a:endParaRPr>
              <a:latin typeface="Arial"/>
              <a:ea typeface="Arial"/>
              <a:cs typeface="Arial"/>
              <a:sym typeface="Arial"/>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29"/>
          <p:cNvSpPr txBox="1">
            <a:spLocks noGrp="1"/>
          </p:cNvSpPr>
          <p:nvPr>
            <p:ph type="title"/>
          </p:nvPr>
        </p:nvSpPr>
        <p:spPr>
          <a:xfrm>
            <a:off x="980596" y="686105"/>
            <a:ext cx="6334604"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Metody </a:t>
            </a:r>
            <a:r>
              <a:rPr lang="en-US" b="1">
                <a:latin typeface="Arial"/>
                <a:ea typeface="Arial"/>
                <a:cs typeface="Arial"/>
                <a:sym typeface="Arial"/>
              </a:rPr>
              <a:t>dostosowywania koncepcji </a:t>
            </a:r>
            <a:r>
              <a:rPr lang="en-US">
                <a:latin typeface="Arial"/>
                <a:ea typeface="Arial"/>
                <a:cs typeface="Arial"/>
                <a:sym typeface="Arial"/>
              </a:rPr>
              <a:t>do zróżnicowanych potrzeb dorosłych słuchaczy</a:t>
            </a:r>
            <a:endParaRPr>
              <a:latin typeface="Arial"/>
              <a:ea typeface="Arial"/>
              <a:cs typeface="Arial"/>
              <a:sym typeface="Arial"/>
            </a:endParaRPr>
          </a:p>
        </p:txBody>
      </p:sp>
      <p:sp>
        <p:nvSpPr>
          <p:cNvPr id="739" name="Google Shape;739;p29"/>
          <p:cNvSpPr txBox="1">
            <a:spLocks noGrp="1"/>
          </p:cNvSpPr>
          <p:nvPr>
            <p:ph type="body" idx="1"/>
          </p:nvPr>
        </p:nvSpPr>
        <p:spPr>
          <a:xfrm>
            <a:off x="980596" y="1707813"/>
            <a:ext cx="6334604" cy="406069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260"/>
              <a:buNone/>
            </a:pPr>
            <a:r>
              <a:rPr lang="en-US" sz="1600" b="1">
                <a:latin typeface="Arial"/>
                <a:ea typeface="Arial"/>
                <a:cs typeface="Arial"/>
                <a:sym typeface="Arial"/>
              </a:rPr>
              <a:t>Podział informacji</a:t>
            </a:r>
            <a:br>
              <a:rPr lang="en-US" sz="1600">
                <a:latin typeface="Arial"/>
                <a:ea typeface="Arial"/>
                <a:cs typeface="Arial"/>
                <a:sym typeface="Arial"/>
              </a:rPr>
            </a:br>
            <a:r>
              <a:rPr lang="en-US" sz="1600">
                <a:latin typeface="Arial"/>
                <a:ea typeface="Arial"/>
                <a:cs typeface="Arial"/>
                <a:sym typeface="Arial"/>
              </a:rPr>
              <a:t>Podziel złożone pojęcia na mniejsze, łatwiejsze do przyswojenia części. Zamiast przedstawiać cały algorytm naraz, wprowadzaj go krok po kroku, pozwalając uczestnikom opanować każdą część przed przejściem do kolejnej.</a:t>
            </a:r>
            <a:endParaRPr/>
          </a:p>
          <a:p>
            <a:pPr marL="0" lvl="0" indent="0" algn="l" rtl="0">
              <a:lnSpc>
                <a:spcPct val="100000"/>
              </a:lnSpc>
              <a:spcBef>
                <a:spcPts val="1000"/>
              </a:spcBef>
              <a:spcAft>
                <a:spcPts val="0"/>
              </a:spcAft>
              <a:buSzPts val="1260"/>
              <a:buNone/>
            </a:pPr>
            <a:r>
              <a:rPr lang="en-US" sz="1600" b="1">
                <a:latin typeface="Arial"/>
                <a:ea typeface="Arial"/>
                <a:cs typeface="Arial"/>
                <a:sym typeface="Arial"/>
              </a:rPr>
              <a:t>Pomoce wizualne</a:t>
            </a:r>
            <a:br>
              <a:rPr lang="en-US" sz="1600">
                <a:latin typeface="Arial"/>
                <a:ea typeface="Arial"/>
                <a:cs typeface="Arial"/>
                <a:sym typeface="Arial"/>
              </a:rPr>
            </a:br>
            <a:r>
              <a:rPr lang="en-US" sz="1600">
                <a:latin typeface="Arial"/>
                <a:ea typeface="Arial"/>
                <a:cs typeface="Arial"/>
                <a:sym typeface="Arial"/>
              </a:rPr>
              <a:t>Wykorzystaj pomoce wizualne, takie jak diagramy, schematy blokowe i animacje, aby zilustrować abstrakcyjne pojęcia. Takie przedstawienie treści będzie szczególnie pomocne dla osób uczących się wzrokowo.</a:t>
            </a:r>
            <a:endParaRPr/>
          </a:p>
          <a:p>
            <a:pPr marL="0" lvl="0" indent="0" algn="l" rtl="0">
              <a:lnSpc>
                <a:spcPct val="100000"/>
              </a:lnSpc>
              <a:spcBef>
                <a:spcPts val="1000"/>
              </a:spcBef>
              <a:spcAft>
                <a:spcPts val="0"/>
              </a:spcAft>
              <a:buSzPts val="1260"/>
              <a:buNone/>
            </a:pPr>
            <a:r>
              <a:rPr lang="en-US" sz="1600" b="1">
                <a:latin typeface="Arial"/>
                <a:ea typeface="Arial"/>
                <a:cs typeface="Arial"/>
                <a:sym typeface="Arial"/>
              </a:rPr>
              <a:t>Analogie i przykłady z życia codziennego</a:t>
            </a:r>
            <a:br>
              <a:rPr lang="en-US" sz="1600">
                <a:latin typeface="Arial"/>
                <a:ea typeface="Arial"/>
                <a:cs typeface="Arial"/>
                <a:sym typeface="Arial"/>
              </a:rPr>
            </a:br>
            <a:r>
              <a:rPr lang="en-US" sz="1600">
                <a:latin typeface="Arial"/>
                <a:ea typeface="Arial"/>
                <a:cs typeface="Arial"/>
                <a:sym typeface="Arial"/>
              </a:rPr>
              <a:t>Powiąż pojęcia z zakresu myślenia komputacyjnego z znanymi sytuacjami z życia codziennego. Na przykład, wyjaśnienie algorytmów za pomocą analogii do przepisu kulinarnego lub instrukcji montażu mebli, itp.</a:t>
            </a:r>
            <a:endParaRPr sz="1600">
              <a:latin typeface="Arial"/>
              <a:ea typeface="Arial"/>
              <a:cs typeface="Arial"/>
              <a:sym typeface="Arial"/>
            </a:endParaRPr>
          </a:p>
        </p:txBody>
      </p:sp>
      <p:pic>
        <p:nvPicPr>
          <p:cNvPr id="740" name="Google Shape;740;p29"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41" name="Google Shape;741;p2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25</a:t>
            </a:fld>
            <a:endParaRPr>
              <a:latin typeface="Arial"/>
              <a:ea typeface="Arial"/>
              <a:cs typeface="Arial"/>
              <a:sym typeface="Arial"/>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30"/>
          <p:cNvSpPr txBox="1">
            <a:spLocks noGrp="1"/>
          </p:cNvSpPr>
          <p:nvPr>
            <p:ph type="body" idx="1"/>
          </p:nvPr>
        </p:nvSpPr>
        <p:spPr>
          <a:xfrm>
            <a:off x="893047" y="1639416"/>
            <a:ext cx="6675072" cy="445982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260"/>
              <a:buNone/>
            </a:pPr>
            <a:r>
              <a:rPr lang="en-US" sz="1500" b="1">
                <a:latin typeface="Arial"/>
                <a:ea typeface="Arial"/>
                <a:cs typeface="Arial"/>
                <a:sym typeface="Arial"/>
              </a:rPr>
              <a:t>Opowiadanie historii i narracja</a:t>
            </a:r>
            <a:br>
              <a:rPr lang="en-US" sz="1500">
                <a:latin typeface="Arial"/>
                <a:ea typeface="Arial"/>
                <a:cs typeface="Arial"/>
                <a:sym typeface="Arial"/>
              </a:rPr>
            </a:br>
            <a:r>
              <a:rPr lang="en-US" sz="1500">
                <a:latin typeface="Arial"/>
                <a:ea typeface="Arial"/>
                <a:cs typeface="Arial"/>
                <a:sym typeface="Arial"/>
              </a:rPr>
              <a:t>Wykorzystaj techniki opowiadania historii (</a:t>
            </a:r>
            <a:r>
              <a:rPr lang="en-US" sz="1500" i="1">
                <a:latin typeface="Arial"/>
                <a:ea typeface="Arial"/>
                <a:cs typeface="Arial"/>
                <a:sym typeface="Arial"/>
              </a:rPr>
              <a:t>storytelling</a:t>
            </a:r>
            <a:r>
              <a:rPr lang="en-US" sz="1500">
                <a:latin typeface="Arial"/>
                <a:ea typeface="Arial"/>
                <a:cs typeface="Arial"/>
                <a:sym typeface="Arial"/>
              </a:rPr>
              <a:t>), aby złożone pojęcia stały się bardziej interesujące i łatwiejsze do zapamiętania. Narracja może pomóc uczestnikom w nawiązaniu emocjonalnej więzi z przekazywanymi informacjami, poprawiając ich zrozumienie i zapamiętywanie.</a:t>
            </a:r>
            <a:endParaRPr/>
          </a:p>
          <a:p>
            <a:pPr marL="0" lvl="0" indent="0" algn="l" rtl="0">
              <a:lnSpc>
                <a:spcPct val="100000"/>
              </a:lnSpc>
              <a:spcBef>
                <a:spcPts val="1000"/>
              </a:spcBef>
              <a:spcAft>
                <a:spcPts val="0"/>
              </a:spcAft>
              <a:buSzPts val="1260"/>
              <a:buNone/>
            </a:pPr>
            <a:r>
              <a:rPr lang="en-US" sz="1500" b="1">
                <a:latin typeface="Arial"/>
                <a:ea typeface="Arial"/>
                <a:cs typeface="Arial"/>
                <a:sym typeface="Arial"/>
              </a:rPr>
              <a:t>Zajęcia praktyczne</a:t>
            </a:r>
            <a:br>
              <a:rPr lang="en-US" sz="1500">
                <a:latin typeface="Arial"/>
                <a:ea typeface="Arial"/>
                <a:cs typeface="Arial"/>
                <a:sym typeface="Arial"/>
              </a:rPr>
            </a:br>
            <a:r>
              <a:rPr lang="en-US" sz="1500">
                <a:latin typeface="Arial"/>
                <a:ea typeface="Arial"/>
                <a:cs typeface="Arial"/>
                <a:sym typeface="Arial"/>
              </a:rPr>
              <a:t>Zaangażuj uczestników do zajęć praktycznych, które pozwolą im doświadczyć pojęcia związane z myśleniem komputacyjnym w namacalny sposób. Tworzenie interaktywnych opowieści przy użyciu programowania blokowego lub projektowanie schematów blokowych dla </a:t>
            </a:r>
            <a:r>
              <a:rPr lang="en-US" sz="1500" b="1">
                <a:latin typeface="Arial"/>
                <a:ea typeface="Arial"/>
                <a:cs typeface="Arial"/>
                <a:sym typeface="Arial"/>
              </a:rPr>
              <a:t>codziennych zadań </a:t>
            </a:r>
            <a:r>
              <a:rPr lang="en-US" sz="1500">
                <a:latin typeface="Arial"/>
                <a:ea typeface="Arial"/>
                <a:cs typeface="Arial"/>
                <a:sym typeface="Arial"/>
              </a:rPr>
              <a:t>może sprawić, że pojęcia te staną się bardziej zrozumiałe.</a:t>
            </a:r>
            <a:endParaRPr/>
          </a:p>
          <a:p>
            <a:pPr marL="0" lvl="0" indent="0" algn="l" rtl="0">
              <a:lnSpc>
                <a:spcPct val="100000"/>
              </a:lnSpc>
              <a:spcBef>
                <a:spcPts val="1000"/>
              </a:spcBef>
              <a:spcAft>
                <a:spcPts val="0"/>
              </a:spcAft>
              <a:buSzPts val="1260"/>
              <a:buNone/>
            </a:pPr>
            <a:br>
              <a:rPr lang="en-US" sz="1500">
                <a:latin typeface="Arial"/>
                <a:ea typeface="Arial"/>
                <a:cs typeface="Arial"/>
                <a:sym typeface="Arial"/>
              </a:rPr>
            </a:br>
            <a:r>
              <a:rPr lang="en-US" sz="1500" b="1">
                <a:latin typeface="Arial"/>
                <a:ea typeface="Arial"/>
                <a:cs typeface="Arial"/>
                <a:sym typeface="Arial"/>
              </a:rPr>
              <a:t>Wykorzystanie różnych metod:</a:t>
            </a:r>
            <a:r>
              <a:rPr lang="en-US" sz="1500">
                <a:latin typeface="Arial"/>
                <a:ea typeface="Arial"/>
                <a:cs typeface="Arial"/>
                <a:sym typeface="Arial"/>
              </a:rPr>
              <a:t> </a:t>
            </a:r>
            <a:br>
              <a:rPr lang="en-US" sz="1500">
                <a:latin typeface="Arial"/>
                <a:ea typeface="Arial"/>
                <a:cs typeface="Arial"/>
                <a:sym typeface="Arial"/>
              </a:rPr>
            </a:br>
            <a:r>
              <a:rPr lang="en-US" sz="1500">
                <a:latin typeface="Arial"/>
                <a:ea typeface="Arial"/>
                <a:cs typeface="Arial"/>
                <a:sym typeface="Arial"/>
              </a:rPr>
              <a:t>Zapewnij możliwość korzystania z różnych metod uczenia się, aby dostosować je do różnych stylów i preferencji uczenia się dorosłych słuchaczy. Włącz ćwiczenia wizualne, słuchowe i kinestetyczne, aby zapewnić maksymalne zaangażowanie.</a:t>
            </a:r>
            <a:endParaRPr/>
          </a:p>
          <a:p>
            <a:pPr marL="0" lvl="0" indent="0" algn="l" rtl="0">
              <a:lnSpc>
                <a:spcPct val="100000"/>
              </a:lnSpc>
              <a:spcBef>
                <a:spcPts val="1000"/>
              </a:spcBef>
              <a:spcAft>
                <a:spcPts val="0"/>
              </a:spcAft>
              <a:buSzPts val="1200"/>
              <a:buNone/>
            </a:pPr>
            <a:endParaRPr sz="1600">
              <a:latin typeface="Arial"/>
              <a:ea typeface="Arial"/>
              <a:cs typeface="Arial"/>
              <a:sym typeface="Arial"/>
            </a:endParaRPr>
          </a:p>
          <a:p>
            <a:pPr marL="87313" lvl="0" indent="0" algn="l" rtl="0">
              <a:lnSpc>
                <a:spcPct val="100000"/>
              </a:lnSpc>
              <a:spcBef>
                <a:spcPts val="1000"/>
              </a:spcBef>
              <a:spcAft>
                <a:spcPts val="0"/>
              </a:spcAft>
              <a:buSzPts val="1252"/>
              <a:buNone/>
            </a:pPr>
            <a:endParaRPr sz="1600">
              <a:latin typeface="Arial"/>
              <a:ea typeface="Arial"/>
              <a:cs typeface="Arial"/>
              <a:sym typeface="Arial"/>
            </a:endParaRPr>
          </a:p>
        </p:txBody>
      </p:sp>
      <p:pic>
        <p:nvPicPr>
          <p:cNvPr id="749" name="Google Shape;749;p30"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50" name="Google Shape;750;p3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26</a:t>
            </a:fld>
            <a:endParaRPr>
              <a:latin typeface="Arial"/>
              <a:ea typeface="Arial"/>
              <a:cs typeface="Arial"/>
              <a:sym typeface="Arial"/>
            </a:endParaRPr>
          </a:p>
        </p:txBody>
      </p:sp>
      <p:sp>
        <p:nvSpPr>
          <p:cNvPr id="751" name="Google Shape;751;p30"/>
          <p:cNvSpPr txBox="1">
            <a:spLocks noGrp="1"/>
          </p:cNvSpPr>
          <p:nvPr>
            <p:ph type="title"/>
          </p:nvPr>
        </p:nvSpPr>
        <p:spPr>
          <a:xfrm>
            <a:off x="893047" y="686105"/>
            <a:ext cx="6509702"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Metody </a:t>
            </a:r>
            <a:r>
              <a:rPr lang="en-US" b="1">
                <a:latin typeface="Arial"/>
                <a:ea typeface="Arial"/>
                <a:cs typeface="Arial"/>
                <a:sym typeface="Arial"/>
              </a:rPr>
              <a:t>dostosowywania koncepcji </a:t>
            </a:r>
            <a:r>
              <a:rPr lang="en-US">
                <a:latin typeface="Arial"/>
                <a:ea typeface="Arial"/>
                <a:cs typeface="Arial"/>
                <a:sym typeface="Arial"/>
              </a:rPr>
              <a:t>do zróżnicowanych potrzeb dorosłych słuchaczy</a:t>
            </a:r>
            <a:endParaRPr>
              <a:latin typeface="Arial"/>
              <a:ea typeface="Arial"/>
              <a:cs typeface="Arial"/>
              <a:sym typeface="Arial"/>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31"/>
          <p:cNvSpPr txBox="1">
            <a:spLocks noGrp="1"/>
          </p:cNvSpPr>
          <p:nvPr>
            <p:ph type="title"/>
          </p:nvPr>
        </p:nvSpPr>
        <p:spPr>
          <a:xfrm>
            <a:off x="937766" y="667905"/>
            <a:ext cx="6369595"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2400"/>
              <a:buNone/>
            </a:pPr>
            <a:r>
              <a:rPr lang="en-US" sz="2000" b="1">
                <a:solidFill>
                  <a:srgbClr val="000000"/>
                </a:solidFill>
                <a:latin typeface="Arial"/>
                <a:ea typeface="Arial"/>
                <a:cs typeface="Arial"/>
                <a:sym typeface="Arial"/>
              </a:rPr>
              <a:t>Praktyczny przykład dzielenia informacji na części</a:t>
            </a:r>
            <a:endParaRPr sz="2000" b="1">
              <a:solidFill>
                <a:srgbClr val="000000"/>
              </a:solidFill>
              <a:latin typeface="Arial"/>
              <a:ea typeface="Arial"/>
              <a:cs typeface="Arial"/>
              <a:sym typeface="Arial"/>
            </a:endParaRPr>
          </a:p>
        </p:txBody>
      </p:sp>
      <p:sp>
        <p:nvSpPr>
          <p:cNvPr id="759" name="Google Shape;759;p31"/>
          <p:cNvSpPr txBox="1">
            <a:spLocks noGrp="1"/>
          </p:cNvSpPr>
          <p:nvPr>
            <p:ph type="body" idx="1"/>
          </p:nvPr>
        </p:nvSpPr>
        <p:spPr>
          <a:xfrm>
            <a:off x="1031132" y="1311044"/>
            <a:ext cx="6319059" cy="2808531"/>
          </a:xfrm>
          <a:prstGeom prst="rect">
            <a:avLst/>
          </a:prstGeom>
          <a:noFill/>
          <a:ln>
            <a:noFill/>
          </a:ln>
        </p:spPr>
        <p:txBody>
          <a:bodyPr spcFirstLastPara="1" wrap="square" lIns="91425" tIns="45700" rIns="91425" bIns="45700" anchor="t" anchorCtr="0">
            <a:noAutofit/>
          </a:bodyPr>
          <a:lstStyle/>
          <a:p>
            <a:pPr marL="9525" lvl="0" indent="-9525" algn="l" rtl="0">
              <a:lnSpc>
                <a:spcPct val="100000"/>
              </a:lnSpc>
              <a:spcBef>
                <a:spcPts val="1000"/>
              </a:spcBef>
              <a:spcAft>
                <a:spcPts val="0"/>
              </a:spcAft>
              <a:buSzPts val="1260"/>
              <a:buNone/>
            </a:pPr>
            <a:r>
              <a:rPr lang="en-US" sz="1400" b="1">
                <a:latin typeface="Arial"/>
                <a:ea typeface="Arial"/>
                <a:cs typeface="Arial"/>
                <a:sym typeface="Arial"/>
              </a:rPr>
              <a:t>Podstawowa idea: porównywanie sąsiednich par</a:t>
            </a:r>
            <a:br>
              <a:rPr lang="en-US" sz="1400">
                <a:latin typeface="Arial"/>
                <a:ea typeface="Arial"/>
                <a:cs typeface="Arial"/>
                <a:sym typeface="Arial"/>
              </a:rPr>
            </a:br>
            <a:r>
              <a:rPr lang="en-US" sz="1400">
                <a:latin typeface="Arial"/>
                <a:ea typeface="Arial"/>
                <a:cs typeface="Arial"/>
                <a:sym typeface="Arial"/>
              </a:rPr>
              <a:t>Wyobraź sobie, że masz talię kart nieposortowanych według wartości, które musisz ułożyć w kolejności od najmniejszej do największej. Najprostszym sposobem sortowania byłoby porównywanie par sąsiednich kart. Jeśli kolejność jest nieprawidłowa (większa karta znajduje się przed mniejszą), zamieniasz je miejscami. Powtarzasz ten proces dla wszystkich par, przechodząc przez całą talię.</a:t>
            </a:r>
            <a:endParaRPr/>
          </a:p>
          <a:p>
            <a:pPr marL="9525" lvl="0" indent="-9525" algn="l" rtl="0">
              <a:lnSpc>
                <a:spcPct val="100000"/>
              </a:lnSpc>
              <a:spcBef>
                <a:spcPts val="1000"/>
              </a:spcBef>
              <a:spcAft>
                <a:spcPts val="0"/>
              </a:spcAft>
              <a:buSzPts val="1260"/>
              <a:buNone/>
            </a:pPr>
            <a:r>
              <a:rPr lang="en-US" sz="1400" b="1">
                <a:latin typeface="Arial"/>
                <a:ea typeface="Arial"/>
                <a:cs typeface="Arial"/>
                <a:sym typeface="Arial"/>
              </a:rPr>
              <a:t>Pomoce wizualne</a:t>
            </a:r>
            <a:br>
              <a:rPr lang="en-US" sz="1400">
                <a:latin typeface="Arial"/>
                <a:ea typeface="Arial"/>
                <a:cs typeface="Arial"/>
                <a:sym typeface="Arial"/>
              </a:rPr>
            </a:br>
            <a:r>
              <a:rPr lang="en-US" sz="1400" b="1">
                <a:latin typeface="Arial"/>
                <a:ea typeface="Arial"/>
                <a:cs typeface="Arial"/>
                <a:sym typeface="Arial"/>
              </a:rPr>
              <a:t>Krok 1: porównaj dwie nieposortowane karty</a:t>
            </a:r>
            <a:br>
              <a:rPr lang="en-US" sz="1400">
                <a:latin typeface="Arial"/>
                <a:ea typeface="Arial"/>
                <a:cs typeface="Arial"/>
                <a:sym typeface="Arial"/>
              </a:rPr>
            </a:br>
            <a:r>
              <a:rPr lang="en-US" sz="1400">
                <a:latin typeface="Arial"/>
                <a:ea typeface="Arial"/>
                <a:cs typeface="Arial"/>
                <a:sym typeface="Arial"/>
              </a:rPr>
              <a:t>Pokaż obrazek dwóch nieposortowanych kart (np. 7 i 3).</a:t>
            </a:r>
            <a:br>
              <a:rPr lang="en-US" sz="1400">
                <a:latin typeface="Arial"/>
                <a:ea typeface="Arial"/>
                <a:cs typeface="Arial"/>
                <a:sym typeface="Arial"/>
              </a:rPr>
            </a:br>
            <a:r>
              <a:rPr lang="en-US" sz="1400">
                <a:latin typeface="Arial"/>
                <a:ea typeface="Arial"/>
                <a:cs typeface="Arial"/>
                <a:sym typeface="Arial"/>
              </a:rPr>
              <a:t>Następnie pokaż karty zamienione w prawidłowej kolejności (3 i 7).</a:t>
            </a:r>
            <a:endParaRPr/>
          </a:p>
        </p:txBody>
      </p:sp>
      <p:pic>
        <p:nvPicPr>
          <p:cNvPr id="760" name="Google Shape;760;p31"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pic>
        <p:nvPicPr>
          <p:cNvPr id="761" name="Google Shape;761;p31"/>
          <p:cNvPicPr preferRelativeResize="0"/>
          <p:nvPr/>
        </p:nvPicPr>
        <p:blipFill rotWithShape="1">
          <a:blip r:embed="rId5">
            <a:alphaModFix/>
          </a:blip>
          <a:srcRect/>
          <a:stretch/>
        </p:blipFill>
        <p:spPr>
          <a:xfrm>
            <a:off x="1214060" y="4409819"/>
            <a:ext cx="2326808" cy="1617530"/>
          </a:xfrm>
          <a:prstGeom prst="rect">
            <a:avLst/>
          </a:prstGeom>
          <a:noFill/>
          <a:ln>
            <a:noFill/>
          </a:ln>
        </p:spPr>
      </p:pic>
      <p:sp>
        <p:nvSpPr>
          <p:cNvPr id="762" name="Google Shape;762;p31"/>
          <p:cNvSpPr txBox="1"/>
          <p:nvPr/>
        </p:nvSpPr>
        <p:spPr>
          <a:xfrm>
            <a:off x="3540868" y="5007113"/>
            <a:ext cx="64594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vs</a:t>
            </a:r>
            <a:endParaRPr sz="2400" b="0" i="0" u="none" strike="noStrike" cap="none">
              <a:solidFill>
                <a:srgbClr val="000000"/>
              </a:solidFill>
              <a:latin typeface="Arial"/>
              <a:ea typeface="Arial"/>
              <a:cs typeface="Arial"/>
              <a:sym typeface="Arial"/>
            </a:endParaRPr>
          </a:p>
        </p:txBody>
      </p:sp>
      <p:pic>
        <p:nvPicPr>
          <p:cNvPr id="763" name="Google Shape;763;p31"/>
          <p:cNvPicPr preferRelativeResize="0"/>
          <p:nvPr/>
        </p:nvPicPr>
        <p:blipFill rotWithShape="1">
          <a:blip r:embed="rId6">
            <a:alphaModFix/>
          </a:blip>
          <a:srcRect/>
          <a:stretch/>
        </p:blipFill>
        <p:spPr>
          <a:xfrm>
            <a:off x="4186808" y="4426625"/>
            <a:ext cx="2262004" cy="1622642"/>
          </a:xfrm>
          <a:prstGeom prst="rect">
            <a:avLst/>
          </a:prstGeom>
          <a:noFill/>
          <a:ln>
            <a:noFill/>
          </a:ln>
        </p:spPr>
      </p:pic>
      <p:sp>
        <p:nvSpPr>
          <p:cNvPr id="764" name="Google Shape;764;p3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27</a:t>
            </a:fld>
            <a:endParaRPr>
              <a:latin typeface="Arial"/>
              <a:ea typeface="Arial"/>
              <a:cs typeface="Arial"/>
              <a:sym typeface="Arial"/>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p32"/>
          <p:cNvSpPr txBox="1">
            <a:spLocks noGrp="1"/>
          </p:cNvSpPr>
          <p:nvPr>
            <p:ph type="body" idx="1"/>
          </p:nvPr>
        </p:nvSpPr>
        <p:spPr>
          <a:xfrm>
            <a:off x="854134" y="1239515"/>
            <a:ext cx="6412425" cy="648990"/>
          </a:xfrm>
          <a:prstGeom prst="rect">
            <a:avLst/>
          </a:prstGeom>
          <a:noFill/>
          <a:ln>
            <a:noFill/>
          </a:ln>
        </p:spPr>
        <p:txBody>
          <a:bodyPr spcFirstLastPara="1" wrap="square" lIns="91425" tIns="45700" rIns="91425" bIns="45700" anchor="t" anchorCtr="0">
            <a:noAutofit/>
          </a:bodyPr>
          <a:lstStyle/>
          <a:p>
            <a:pPr marL="87313" lvl="0" indent="-9525" algn="l" rtl="0">
              <a:lnSpc>
                <a:spcPct val="100000"/>
              </a:lnSpc>
              <a:spcBef>
                <a:spcPts val="1000"/>
              </a:spcBef>
              <a:spcAft>
                <a:spcPts val="0"/>
              </a:spcAft>
              <a:buSzPts val="1260"/>
              <a:buNone/>
            </a:pPr>
            <a:r>
              <a:rPr lang="en-US" sz="1500" b="1">
                <a:latin typeface="Arial"/>
                <a:ea typeface="Arial"/>
                <a:cs typeface="Arial"/>
                <a:sym typeface="Arial"/>
              </a:rPr>
              <a:t>Krok 2 porównaj dwie nieposortowane karty</a:t>
            </a:r>
            <a:br>
              <a:rPr lang="en-US" sz="1500" b="1">
                <a:latin typeface="Arial"/>
                <a:ea typeface="Arial"/>
                <a:cs typeface="Arial"/>
                <a:sym typeface="Arial"/>
              </a:rPr>
            </a:br>
            <a:r>
              <a:rPr lang="en-US" sz="1500">
                <a:latin typeface="Arial"/>
                <a:ea typeface="Arial"/>
                <a:cs typeface="Arial"/>
                <a:sym typeface="Arial"/>
              </a:rPr>
              <a:t>Mamy małą listę liczb: [8, 2, 4, 5, 10].</a:t>
            </a:r>
            <a:endParaRPr sz="1500">
              <a:latin typeface="Arial"/>
              <a:ea typeface="Arial"/>
              <a:cs typeface="Arial"/>
              <a:sym typeface="Arial"/>
            </a:endParaRPr>
          </a:p>
        </p:txBody>
      </p:sp>
      <p:pic>
        <p:nvPicPr>
          <p:cNvPr id="772" name="Google Shape;772;p32"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73" name="Google Shape;773;p32"/>
          <p:cNvSpPr/>
          <p:nvPr/>
        </p:nvSpPr>
        <p:spPr>
          <a:xfrm>
            <a:off x="980594" y="3690894"/>
            <a:ext cx="6383111" cy="2308284"/>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Arial"/>
                <a:ea typeface="Arial"/>
                <a:cs typeface="Arial"/>
                <a:sym typeface="Arial"/>
              </a:rPr>
              <a:t>Przejdziemy przez listę, porównując sąsiednie pary i zamieniając je w razie potrzeby:</a:t>
            </a:r>
            <a:endParaRPr sz="1400" b="0" i="0" u="none" strike="noStrike" cap="none">
              <a:solidFill>
                <a:srgbClr val="000000"/>
              </a:solidFill>
              <a:latin typeface="Arial"/>
              <a:ea typeface="Arial"/>
              <a:cs typeface="Arial"/>
              <a:sym typeface="Arial"/>
            </a:endParaRPr>
          </a:p>
          <a:p>
            <a:pPr marL="285750" marR="0" lvl="1"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Porównaj 8 i 2. Zamień je: [2, 8, 4, 5, 10]</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Arial"/>
                <a:ea typeface="Arial"/>
                <a:cs typeface="Arial"/>
                <a:sym typeface="Arial"/>
              </a:rPr>
              <a:t>Po jednym przejściu największa liczba (10) znajduje się na właściwym miejscu. Jednak reszta listy nadal nie jest posortowana. Musimy powtórzyć ten proces, przechodząc przez listę wielokrotnie.</a:t>
            </a:r>
            <a:endParaRPr sz="1400" b="0" i="0" u="none" strike="noStrike" cap="none">
              <a:solidFill>
                <a:srgbClr val="000000"/>
              </a:solidFill>
              <a:latin typeface="Arial"/>
              <a:ea typeface="Arial"/>
              <a:cs typeface="Arial"/>
              <a:sym typeface="Arial"/>
            </a:endParaRPr>
          </a:p>
          <a:p>
            <a:pPr marL="285750" marR="0" lvl="1"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Porównaj 8 i 4. Zamień je: [2, 4, 8, 5, 10]</a:t>
            </a:r>
            <a:endParaRPr sz="1400" b="0" i="0" u="none" strike="noStrike" cap="none">
              <a:solidFill>
                <a:srgbClr val="000000"/>
              </a:solidFill>
              <a:latin typeface="Arial"/>
              <a:ea typeface="Arial"/>
              <a:cs typeface="Arial"/>
              <a:sym typeface="Arial"/>
            </a:endParaRPr>
          </a:p>
          <a:p>
            <a:pPr marL="285750" marR="0" lvl="1"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Porównaj 8 i 5. Zamień je: [2, 4, 5, 8, 10]</a:t>
            </a:r>
            <a:endParaRPr sz="1400" b="0" i="0" u="none" strike="noStrike" cap="none">
              <a:solidFill>
                <a:srgbClr val="000000"/>
              </a:solidFill>
              <a:latin typeface="Arial"/>
              <a:ea typeface="Arial"/>
              <a:cs typeface="Arial"/>
              <a:sym typeface="Arial"/>
            </a:endParaRPr>
          </a:p>
          <a:p>
            <a:pPr marL="285750" marR="0" lvl="1"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Porównaj 8 i 10. Nie trzeba zamieniać: [2, 4, 2, 8,10]</a:t>
            </a:r>
            <a:endParaRPr sz="1600" b="0" i="0" u="none" strike="noStrike" cap="none">
              <a:solidFill>
                <a:schemeClr val="dk2"/>
              </a:solidFill>
              <a:latin typeface="Arial"/>
              <a:ea typeface="Arial"/>
              <a:cs typeface="Arial"/>
              <a:sym typeface="Arial"/>
            </a:endParaRPr>
          </a:p>
        </p:txBody>
      </p:sp>
      <p:pic>
        <p:nvPicPr>
          <p:cNvPr id="774" name="Google Shape;774;p32"/>
          <p:cNvPicPr preferRelativeResize="0"/>
          <p:nvPr/>
        </p:nvPicPr>
        <p:blipFill rotWithShape="1">
          <a:blip r:embed="rId5">
            <a:alphaModFix/>
          </a:blip>
          <a:srcRect/>
          <a:stretch/>
        </p:blipFill>
        <p:spPr>
          <a:xfrm>
            <a:off x="980594" y="1986573"/>
            <a:ext cx="5878672" cy="1704321"/>
          </a:xfrm>
          <a:prstGeom prst="rect">
            <a:avLst/>
          </a:prstGeom>
          <a:noFill/>
          <a:ln>
            <a:noFill/>
          </a:ln>
        </p:spPr>
      </p:pic>
      <p:sp>
        <p:nvSpPr>
          <p:cNvPr id="775" name="Google Shape;775;p3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28</a:t>
            </a:fld>
            <a:endParaRPr>
              <a:latin typeface="Arial"/>
              <a:ea typeface="Arial"/>
              <a:cs typeface="Arial"/>
              <a:sym typeface="Arial"/>
            </a:endParaRPr>
          </a:p>
        </p:txBody>
      </p:sp>
      <p:sp>
        <p:nvSpPr>
          <p:cNvPr id="776" name="Google Shape;776;p32"/>
          <p:cNvSpPr txBox="1">
            <a:spLocks noGrp="1"/>
          </p:cNvSpPr>
          <p:nvPr>
            <p:ph type="title"/>
          </p:nvPr>
        </p:nvSpPr>
        <p:spPr>
          <a:xfrm>
            <a:off x="941747" y="671009"/>
            <a:ext cx="6519430"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000" b="1">
                <a:solidFill>
                  <a:srgbClr val="000000"/>
                </a:solidFill>
                <a:latin typeface="Arial"/>
                <a:ea typeface="Arial"/>
                <a:cs typeface="Arial"/>
                <a:sym typeface="Arial"/>
              </a:rPr>
              <a:t>Praktyczny przykład dzielenia informacji na części</a:t>
            </a:r>
            <a:endParaRPr sz="2000">
              <a:latin typeface="Arial"/>
              <a:ea typeface="Arial"/>
              <a:cs typeface="Arial"/>
              <a:sym typeface="Arial"/>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p33"/>
          <p:cNvSpPr txBox="1">
            <a:spLocks noGrp="1"/>
          </p:cNvSpPr>
          <p:nvPr>
            <p:ph type="body" idx="1"/>
          </p:nvPr>
        </p:nvSpPr>
        <p:spPr>
          <a:xfrm>
            <a:off x="980593" y="1335481"/>
            <a:ext cx="6412425" cy="1003164"/>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260"/>
              <a:buNone/>
            </a:pPr>
            <a:r>
              <a:rPr lang="en-US" sz="1500">
                <a:latin typeface="Arial"/>
                <a:ea typeface="Arial"/>
                <a:cs typeface="Arial"/>
                <a:sym typeface="Arial"/>
              </a:rPr>
              <a:t>Pokaż kroki drugiego i trzeciego przejścia, podkreślając, że z każdym przejściem coraz więcej liczb przesuwa się na właściwe miejsca. Pokaż, że w kolejnych przejściach potrzeba mniej porównań, ponieważ największe liczby przesuwają się na górę.</a:t>
            </a:r>
            <a:endParaRPr sz="1500">
              <a:latin typeface="Arial"/>
              <a:ea typeface="Arial"/>
              <a:cs typeface="Arial"/>
              <a:sym typeface="Arial"/>
            </a:endParaRPr>
          </a:p>
        </p:txBody>
      </p:sp>
      <p:pic>
        <p:nvPicPr>
          <p:cNvPr id="784" name="Google Shape;784;p33"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85" name="Google Shape;785;p33"/>
          <p:cNvSpPr txBox="1"/>
          <p:nvPr/>
        </p:nvSpPr>
        <p:spPr>
          <a:xfrm>
            <a:off x="980590" y="3978680"/>
            <a:ext cx="6412425" cy="1028370"/>
          </a:xfrm>
          <a:prstGeom prst="rect">
            <a:avLst/>
          </a:prstGeom>
          <a:noFill/>
          <a:ln>
            <a:noFill/>
          </a:ln>
        </p:spPr>
        <p:txBody>
          <a:bodyPr spcFirstLastPara="1" wrap="square" lIns="91425" tIns="45700" rIns="91425" bIns="45700" anchor="t" anchorCtr="0">
            <a:normAutofit/>
          </a:bodyPr>
          <a:lstStyle/>
          <a:p>
            <a:pPr marL="0" marR="0" lvl="0" indent="0" algn="just" rtl="0">
              <a:lnSpc>
                <a:spcPct val="100000"/>
              </a:lnSpc>
              <a:spcBef>
                <a:spcPts val="0"/>
              </a:spcBef>
              <a:spcAft>
                <a:spcPts val="0"/>
              </a:spcAft>
              <a:buClr>
                <a:srgbClr val="000000"/>
              </a:buClr>
              <a:buSzPts val="1500"/>
              <a:buFont typeface="Arial"/>
              <a:buNone/>
            </a:pPr>
            <a:r>
              <a:rPr lang="en-US" sz="1500" b="0" i="0" u="none" strike="noStrike" cap="none">
                <a:solidFill>
                  <a:srgbClr val="243131"/>
                </a:solidFill>
                <a:latin typeface="Arial"/>
                <a:ea typeface="Arial"/>
                <a:cs typeface="Arial"/>
                <a:sym typeface="Arial"/>
              </a:rPr>
              <a:t>Po zrozumieniu podstawowych kroków można przedstawić pełny algorytm lub odnieść go do podobnych mechanizmów sortowania, które uczestnicy mogą już znać (np. sortowanie przedmiotów fizycznych).</a:t>
            </a:r>
            <a:endParaRPr sz="1500" b="0" i="0" u="none" strike="noStrike" cap="none">
              <a:solidFill>
                <a:srgbClr val="000000"/>
              </a:solidFill>
              <a:latin typeface="Arial"/>
              <a:ea typeface="Arial"/>
              <a:cs typeface="Arial"/>
              <a:sym typeface="Arial"/>
            </a:endParaRPr>
          </a:p>
        </p:txBody>
      </p:sp>
      <p:pic>
        <p:nvPicPr>
          <p:cNvPr id="786" name="Google Shape;786;p33"/>
          <p:cNvPicPr preferRelativeResize="0"/>
          <p:nvPr/>
        </p:nvPicPr>
        <p:blipFill rotWithShape="1">
          <a:blip r:embed="rId5">
            <a:alphaModFix/>
          </a:blip>
          <a:srcRect/>
          <a:stretch/>
        </p:blipFill>
        <p:spPr>
          <a:xfrm>
            <a:off x="1119114" y="2291841"/>
            <a:ext cx="5715480" cy="1686839"/>
          </a:xfrm>
          <a:prstGeom prst="rect">
            <a:avLst/>
          </a:prstGeom>
          <a:noFill/>
          <a:ln>
            <a:noFill/>
          </a:ln>
        </p:spPr>
      </p:pic>
      <p:sp>
        <p:nvSpPr>
          <p:cNvPr id="787" name="Google Shape;787;p33"/>
          <p:cNvSpPr txBox="1"/>
          <p:nvPr/>
        </p:nvSpPr>
        <p:spPr>
          <a:xfrm>
            <a:off x="980589" y="4704399"/>
            <a:ext cx="6412425" cy="1028370"/>
          </a:xfrm>
          <a:prstGeom prst="rect">
            <a:avLst/>
          </a:prstGeom>
          <a:noFill/>
          <a:ln>
            <a:noFill/>
          </a:ln>
        </p:spPr>
        <p:txBody>
          <a:bodyPr spcFirstLastPara="1" wrap="square" lIns="91425" tIns="45700" rIns="91425" bIns="45700" anchor="t" anchorCtr="0">
            <a:noAutofit/>
          </a:bodyPr>
          <a:lstStyle/>
          <a:p>
            <a:pPr marL="9525" marR="0" lvl="0" indent="-9525" algn="just" rtl="0">
              <a:lnSpc>
                <a:spcPct val="100000"/>
              </a:lnSpc>
              <a:spcBef>
                <a:spcPts val="0"/>
              </a:spcBef>
              <a:spcAft>
                <a:spcPts val="0"/>
              </a:spcAft>
              <a:buClr>
                <a:srgbClr val="000000"/>
              </a:buClr>
              <a:buSzPts val="1500"/>
              <a:buFont typeface="Arial"/>
              <a:buNone/>
            </a:pPr>
            <a:r>
              <a:rPr lang="en-US" sz="1500" b="0" i="0" u="none" strike="noStrike" cap="none">
                <a:solidFill>
                  <a:srgbClr val="243131"/>
                </a:solidFill>
                <a:latin typeface="Arial"/>
                <a:ea typeface="Arial"/>
                <a:cs typeface="Arial"/>
                <a:sym typeface="Arial"/>
              </a:rPr>
              <a:t>Dzięki podzieleniu sortowania na mniejsze, logiczne kroki, uczestnicy mogą zbudować solidną wiedzę na temat danego pojęcia, zanim zmierzą się z jego pełną złożonością. Pomoce wizualne na każdym etapie zapewniają zrozumienie i sprawiają, że proces jest mniej abstrakcyjny i zniechęcający. Podejście to można zastosować do wielu innych pojęć z zakresu CT.</a:t>
            </a:r>
            <a:endParaRPr sz="1500" b="0" i="0" u="none" strike="noStrike" cap="none">
              <a:solidFill>
                <a:srgbClr val="000000"/>
              </a:solidFill>
              <a:latin typeface="Arial"/>
              <a:ea typeface="Arial"/>
              <a:cs typeface="Arial"/>
              <a:sym typeface="Arial"/>
            </a:endParaRPr>
          </a:p>
        </p:txBody>
      </p:sp>
      <p:sp>
        <p:nvSpPr>
          <p:cNvPr id="788" name="Google Shape;788;p3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29</a:t>
            </a:fld>
            <a:endParaRPr>
              <a:latin typeface="Arial"/>
              <a:ea typeface="Arial"/>
              <a:cs typeface="Arial"/>
              <a:sym typeface="Arial"/>
            </a:endParaRPr>
          </a:p>
        </p:txBody>
      </p:sp>
      <p:sp>
        <p:nvSpPr>
          <p:cNvPr id="789" name="Google Shape;789;p33"/>
          <p:cNvSpPr txBox="1">
            <a:spLocks noGrp="1"/>
          </p:cNvSpPr>
          <p:nvPr>
            <p:ph type="title"/>
          </p:nvPr>
        </p:nvSpPr>
        <p:spPr>
          <a:xfrm>
            <a:off x="980593" y="677394"/>
            <a:ext cx="6412422"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000" b="1">
                <a:solidFill>
                  <a:srgbClr val="000000"/>
                </a:solidFill>
                <a:latin typeface="Arial"/>
                <a:ea typeface="Arial"/>
                <a:cs typeface="Arial"/>
                <a:sym typeface="Arial"/>
              </a:rPr>
              <a:t>Praktyczny przykład dzielenia informacji na części</a:t>
            </a:r>
            <a:endParaRPr sz="2000">
              <a:latin typeface="Arial"/>
              <a:ea typeface="Arial"/>
              <a:cs typeface="Arial"/>
              <a:sym typeface="Arial"/>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80"/>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795" name="Google Shape;795;p80" descr="Electronic components on a white background"/>
          <p:cNvPicPr preferRelativeResize="0">
            <a:picLocks noGrp="1"/>
          </p:cNvPicPr>
          <p:nvPr>
            <p:ph type="body" idx="2"/>
          </p:nvPr>
        </p:nvPicPr>
        <p:blipFill rotWithShape="1">
          <a:blip r:embed="rId4">
            <a:alphaModFix/>
          </a:blip>
          <a:srcRect t="15728"/>
          <a:stretch/>
        </p:blipFill>
        <p:spPr>
          <a:xfrm>
            <a:off x="1" y="0"/>
            <a:ext cx="12191999" cy="6858000"/>
          </a:xfrm>
          <a:prstGeom prst="rect">
            <a:avLst/>
          </a:prstGeom>
          <a:noFill/>
          <a:ln>
            <a:noFill/>
          </a:ln>
        </p:spPr>
      </p:pic>
      <p:sp>
        <p:nvSpPr>
          <p:cNvPr id="796" name="Google Shape;796;p80"/>
          <p:cNvSpPr txBox="1">
            <a:spLocks noGrp="1"/>
          </p:cNvSpPr>
          <p:nvPr>
            <p:ph type="body" idx="1"/>
          </p:nvPr>
        </p:nvSpPr>
        <p:spPr>
          <a:xfrm>
            <a:off x="224477" y="893891"/>
            <a:ext cx="8342877" cy="425411"/>
          </a:xfrm>
          <a:prstGeom prst="rect">
            <a:avLst/>
          </a:prstGeom>
          <a:noFill/>
          <a:ln>
            <a:noFill/>
          </a:ln>
        </p:spPr>
        <p:txBody>
          <a:bodyPr spcFirstLastPara="1" wrap="square" lIns="91425" tIns="45700" rIns="91425" bIns="45700" anchor="b" anchorCtr="0">
            <a:noAutofit/>
          </a:bodyPr>
          <a:lstStyle/>
          <a:p>
            <a:pPr marL="534988" lvl="0" indent="-534988" algn="l" rtl="0">
              <a:lnSpc>
                <a:spcPct val="100000"/>
              </a:lnSpc>
              <a:spcBef>
                <a:spcPts val="0"/>
              </a:spcBef>
              <a:spcAft>
                <a:spcPts val="0"/>
              </a:spcAft>
              <a:buSzPts val="1680"/>
              <a:buFont typeface="Arial"/>
              <a:buAutoNum type="arabicPeriod"/>
            </a:pPr>
            <a:r>
              <a:rPr lang="en-US" sz="1800">
                <a:latin typeface="Arial"/>
                <a:ea typeface="Arial"/>
                <a:cs typeface="Arial"/>
                <a:sym typeface="Arial"/>
              </a:rPr>
              <a:t>Dekompozycja</a:t>
            </a:r>
            <a:endParaRPr sz="2000">
              <a:latin typeface="Arial"/>
              <a:ea typeface="Arial"/>
              <a:cs typeface="Arial"/>
              <a:sym typeface="Arial"/>
            </a:endParaRPr>
          </a:p>
        </p:txBody>
      </p:sp>
      <p:sp>
        <p:nvSpPr>
          <p:cNvPr id="797" name="Google Shape;797;p80"/>
          <p:cNvSpPr txBox="1">
            <a:spLocks noGrp="1"/>
          </p:cNvSpPr>
          <p:nvPr>
            <p:ph type="body" idx="1"/>
          </p:nvPr>
        </p:nvSpPr>
        <p:spPr>
          <a:xfrm>
            <a:off x="657264" y="1278939"/>
            <a:ext cx="8181935" cy="1540169"/>
          </a:xfrm>
          <a:prstGeom prst="rect">
            <a:avLst/>
          </a:prstGeom>
          <a:noFill/>
          <a:ln>
            <a:noFill/>
          </a:ln>
        </p:spPr>
        <p:txBody>
          <a:bodyPr spcFirstLastPara="1" wrap="square" lIns="91425" tIns="45700" rIns="91425" bIns="45700" anchor="b" anchorCtr="0">
            <a:noAutofit/>
          </a:bodyPr>
          <a:lstStyle/>
          <a:p>
            <a:pPr marL="171450" lvl="0" indent="-171450" algn="l" rtl="0">
              <a:lnSpc>
                <a:spcPct val="100000"/>
              </a:lnSpc>
              <a:spcBef>
                <a:spcPts val="1000"/>
              </a:spcBef>
              <a:spcAft>
                <a:spcPts val="0"/>
              </a:spcAft>
              <a:buSzPts val="1680"/>
              <a:buFont typeface="Arial"/>
              <a:buChar char="•"/>
            </a:pPr>
            <a:r>
              <a:rPr lang="en-US" sz="1200">
                <a:latin typeface="Arial"/>
                <a:ea typeface="Arial"/>
                <a:cs typeface="Arial"/>
                <a:sym typeface="Arial"/>
              </a:rPr>
              <a:t>Planowanie posiłku: </a:t>
            </a:r>
            <a:r>
              <a:rPr lang="en-US" sz="1200" b="0">
                <a:latin typeface="Arial"/>
                <a:ea typeface="Arial"/>
                <a:cs typeface="Arial"/>
                <a:sym typeface="Arial"/>
              </a:rPr>
              <a:t>Podział zadania przygotowania posiłku na mniejsze podzadania: sporządzenie listy zakupów (gromadzenie danych), sprawdzenie spiżarni pod kątem dostępnych składników (analiza danych), postępowanie zgodnie z przepisem (algorytm), krojenie warzyw (podprogram), gotowanie posiłku (proces) oraz sprzątanie (proces końcowy).</a:t>
            </a:r>
            <a:endParaRPr sz="1200" b="0">
              <a:latin typeface="Arial"/>
              <a:ea typeface="Arial"/>
              <a:cs typeface="Arial"/>
              <a:sym typeface="Arial"/>
            </a:endParaRPr>
          </a:p>
          <a:p>
            <a:pPr marL="171450" lvl="0" indent="-171450" algn="l" rtl="0">
              <a:lnSpc>
                <a:spcPct val="100000"/>
              </a:lnSpc>
              <a:spcBef>
                <a:spcPts val="1000"/>
              </a:spcBef>
              <a:spcAft>
                <a:spcPts val="0"/>
              </a:spcAft>
              <a:buSzPts val="1680"/>
              <a:buFont typeface="Arial"/>
              <a:buChar char="•"/>
            </a:pPr>
            <a:r>
              <a:rPr lang="en-US" sz="1200">
                <a:latin typeface="Arial"/>
                <a:ea typeface="Arial"/>
                <a:cs typeface="Arial"/>
                <a:sym typeface="Arial"/>
              </a:rPr>
              <a:t>Porządkowanie szafy: </a:t>
            </a:r>
            <a:r>
              <a:rPr lang="en-US" sz="1200" b="0">
                <a:latin typeface="Arial"/>
                <a:ea typeface="Arial"/>
                <a:cs typeface="Arial"/>
                <a:sym typeface="Arial"/>
              </a:rPr>
              <a:t>Podział zadania na etapy, takie jak sortowanie przedmiotów według rodzaju (kategoryzacja), usuwanie niepotrzebnych przedmiotów (filtrowanie danych), grupowanie podobnych przedmiotów (klasteryzacja) i układanie ich w porządku na półkach (organizacja przestrzenna).</a:t>
            </a:r>
            <a:endParaRPr/>
          </a:p>
        </p:txBody>
      </p:sp>
      <p:sp>
        <p:nvSpPr>
          <p:cNvPr id="798" name="Google Shape;798;p80"/>
          <p:cNvSpPr/>
          <p:nvPr/>
        </p:nvSpPr>
        <p:spPr>
          <a:xfrm>
            <a:off x="248723" y="109419"/>
            <a:ext cx="9906294"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Przykłady praktycznych działań: codzienne zadania </a:t>
            </a:r>
            <a:br>
              <a:rPr lang="en-US" sz="2400" b="1" i="0" u="none" strike="noStrike" cap="none">
                <a:solidFill>
                  <a:srgbClr val="000000"/>
                </a:solidFill>
                <a:latin typeface="Arial"/>
                <a:ea typeface="Arial"/>
                <a:cs typeface="Arial"/>
                <a:sym typeface="Arial"/>
              </a:rPr>
            </a:br>
            <a:r>
              <a:rPr lang="en-US" sz="2400" b="1" i="0" u="none" strike="noStrike" cap="none">
                <a:solidFill>
                  <a:srgbClr val="000000"/>
                </a:solidFill>
                <a:latin typeface="Arial"/>
                <a:ea typeface="Arial"/>
                <a:cs typeface="Arial"/>
                <a:sym typeface="Arial"/>
              </a:rPr>
              <a:t>widziane  przez pryzmat metody CT</a:t>
            </a:r>
            <a:endParaRPr sz="2400" b="1" i="0" u="none" strike="noStrike" cap="none">
              <a:solidFill>
                <a:srgbClr val="000000"/>
              </a:solidFill>
              <a:latin typeface="Arial"/>
              <a:ea typeface="Arial"/>
              <a:cs typeface="Arial"/>
              <a:sym typeface="Arial"/>
            </a:endParaRPr>
          </a:p>
        </p:txBody>
      </p:sp>
      <p:sp>
        <p:nvSpPr>
          <p:cNvPr id="799" name="Google Shape;799;p80"/>
          <p:cNvSpPr txBox="1">
            <a:spLocks noGrp="1"/>
          </p:cNvSpPr>
          <p:nvPr>
            <p:ph type="body" idx="1"/>
          </p:nvPr>
        </p:nvSpPr>
        <p:spPr>
          <a:xfrm>
            <a:off x="224477" y="2790937"/>
            <a:ext cx="8342877" cy="425411"/>
          </a:xfrm>
          <a:prstGeom prst="rect">
            <a:avLst/>
          </a:prstGeom>
          <a:noFill/>
          <a:ln>
            <a:noFill/>
          </a:ln>
        </p:spPr>
        <p:txBody>
          <a:bodyPr spcFirstLastPara="1" wrap="square" lIns="91425" tIns="45700" rIns="91425" bIns="45700" anchor="b" anchorCtr="0">
            <a:noAutofit/>
          </a:bodyPr>
          <a:lstStyle/>
          <a:p>
            <a:pPr marL="457200" lvl="0" indent="-457200" algn="l" rtl="0">
              <a:lnSpc>
                <a:spcPct val="100000"/>
              </a:lnSpc>
              <a:spcBef>
                <a:spcPts val="0"/>
              </a:spcBef>
              <a:spcAft>
                <a:spcPts val="0"/>
              </a:spcAft>
              <a:buSzPts val="1680"/>
              <a:buFont typeface="Arial"/>
              <a:buAutoNum type="arabicPeriod" startAt="2"/>
            </a:pPr>
            <a:r>
              <a:rPr lang="en-US" sz="1800">
                <a:latin typeface="Arial"/>
                <a:ea typeface="Arial"/>
                <a:cs typeface="Arial"/>
                <a:sym typeface="Arial"/>
              </a:rPr>
              <a:t>Rozpoznawanie wzorców</a:t>
            </a:r>
            <a:endParaRPr sz="1800">
              <a:latin typeface="Arial"/>
              <a:ea typeface="Arial"/>
              <a:cs typeface="Arial"/>
              <a:sym typeface="Arial"/>
            </a:endParaRPr>
          </a:p>
        </p:txBody>
      </p:sp>
      <p:sp>
        <p:nvSpPr>
          <p:cNvPr id="800" name="Google Shape;800;p80"/>
          <p:cNvSpPr txBox="1">
            <a:spLocks noGrp="1"/>
          </p:cNvSpPr>
          <p:nvPr>
            <p:ph type="body" idx="1"/>
          </p:nvPr>
        </p:nvSpPr>
        <p:spPr>
          <a:xfrm>
            <a:off x="657265" y="3145021"/>
            <a:ext cx="8730575" cy="1198672"/>
          </a:xfrm>
          <a:prstGeom prst="rect">
            <a:avLst/>
          </a:prstGeom>
          <a:noFill/>
          <a:ln>
            <a:noFill/>
          </a:ln>
        </p:spPr>
        <p:txBody>
          <a:bodyPr spcFirstLastPara="1" wrap="square" lIns="91425" tIns="45700" rIns="91425" bIns="45700" anchor="b" anchorCtr="0">
            <a:noAutofit/>
          </a:bodyPr>
          <a:lstStyle/>
          <a:p>
            <a:pPr marL="171450" lvl="0" indent="-171450" algn="l" rtl="0">
              <a:lnSpc>
                <a:spcPct val="100000"/>
              </a:lnSpc>
              <a:spcBef>
                <a:spcPts val="1000"/>
              </a:spcBef>
              <a:spcAft>
                <a:spcPts val="0"/>
              </a:spcAft>
              <a:buSzPts val="1680"/>
              <a:buFont typeface="Arial"/>
              <a:buChar char="•"/>
            </a:pPr>
            <a:r>
              <a:rPr lang="en-US" sz="1200">
                <a:latin typeface="Arial"/>
                <a:ea typeface="Arial"/>
                <a:cs typeface="Arial"/>
                <a:sym typeface="Arial"/>
              </a:rPr>
              <a:t>Rozpoznawanie wzorców ruchu: </a:t>
            </a:r>
            <a:r>
              <a:rPr lang="en-US" sz="1200" b="0">
                <a:latin typeface="Arial"/>
                <a:ea typeface="Arial"/>
                <a:cs typeface="Arial"/>
                <a:sym typeface="Arial"/>
              </a:rPr>
              <a:t>Rozpoznawanie powtarzających się wzorców w codziennych dojazdach do pracy, takich jak korki w godzinach szczytu lub wolniejszy ruch w określone dni tygodnia, aby przewidzieć czas dojazdu i odpowiednio zaplanować trasę.</a:t>
            </a:r>
            <a:endParaRPr/>
          </a:p>
          <a:p>
            <a:pPr marL="171450" lvl="0" indent="-171450" algn="l" rtl="0">
              <a:lnSpc>
                <a:spcPct val="100000"/>
              </a:lnSpc>
              <a:spcBef>
                <a:spcPts val="1000"/>
              </a:spcBef>
              <a:spcAft>
                <a:spcPts val="0"/>
              </a:spcAft>
              <a:buSzPts val="1680"/>
              <a:buFont typeface="Arial"/>
              <a:buChar char="•"/>
            </a:pPr>
            <a:r>
              <a:rPr lang="en-US" sz="1200">
                <a:latin typeface="Arial"/>
                <a:ea typeface="Arial"/>
                <a:cs typeface="Arial"/>
                <a:sym typeface="Arial"/>
              </a:rPr>
              <a:t>Obserwowanie wzorców pogodowych: </a:t>
            </a:r>
            <a:r>
              <a:rPr lang="en-US" sz="1200" b="0">
                <a:latin typeface="Arial"/>
                <a:ea typeface="Arial"/>
                <a:cs typeface="Arial"/>
                <a:sym typeface="Arial"/>
              </a:rPr>
              <a:t>Obserwowanie codziennych zmian pogody w celu rozpoznania powtarzających się wzorców (np. deszcz w weekendy, słoneczne poranki) i przewidywania przyszłych warunków pogodowych.</a:t>
            </a:r>
            <a:endParaRPr/>
          </a:p>
        </p:txBody>
      </p:sp>
      <p:sp>
        <p:nvSpPr>
          <p:cNvPr id="801" name="Google Shape;801;p80"/>
          <p:cNvSpPr txBox="1">
            <a:spLocks noGrp="1"/>
          </p:cNvSpPr>
          <p:nvPr>
            <p:ph type="body" idx="1"/>
          </p:nvPr>
        </p:nvSpPr>
        <p:spPr>
          <a:xfrm>
            <a:off x="224477" y="4257536"/>
            <a:ext cx="8342877" cy="425411"/>
          </a:xfrm>
          <a:prstGeom prst="rect">
            <a:avLst/>
          </a:prstGeom>
          <a:noFill/>
          <a:ln>
            <a:noFill/>
          </a:ln>
        </p:spPr>
        <p:txBody>
          <a:bodyPr spcFirstLastPara="1" wrap="square" lIns="91425" tIns="45700" rIns="91425" bIns="45700" anchor="b" anchorCtr="0">
            <a:noAutofit/>
          </a:bodyPr>
          <a:lstStyle/>
          <a:p>
            <a:pPr marL="447675" lvl="0" indent="-447675" algn="l" rtl="0">
              <a:lnSpc>
                <a:spcPct val="100000"/>
              </a:lnSpc>
              <a:spcBef>
                <a:spcPts val="1000"/>
              </a:spcBef>
              <a:spcAft>
                <a:spcPts val="0"/>
              </a:spcAft>
              <a:buSzPts val="1680"/>
              <a:buFont typeface="Arial"/>
              <a:buAutoNum type="arabicPeriod" startAt="3"/>
            </a:pPr>
            <a:r>
              <a:rPr lang="en-US" sz="1800">
                <a:solidFill>
                  <a:srgbClr val="000000"/>
                </a:solidFill>
                <a:latin typeface="Arial"/>
                <a:ea typeface="Arial"/>
                <a:cs typeface="Arial"/>
                <a:sym typeface="Arial"/>
              </a:rPr>
              <a:t>Abstrahowanie</a:t>
            </a:r>
            <a:endParaRPr sz="1800">
              <a:solidFill>
                <a:srgbClr val="000000"/>
              </a:solidFill>
              <a:latin typeface="Arial"/>
              <a:ea typeface="Arial"/>
              <a:cs typeface="Arial"/>
              <a:sym typeface="Arial"/>
            </a:endParaRPr>
          </a:p>
        </p:txBody>
      </p:sp>
      <p:sp>
        <p:nvSpPr>
          <p:cNvPr id="802" name="Google Shape;802;p80"/>
          <p:cNvSpPr txBox="1">
            <a:spLocks noGrp="1"/>
          </p:cNvSpPr>
          <p:nvPr>
            <p:ph type="body" idx="1"/>
          </p:nvPr>
        </p:nvSpPr>
        <p:spPr>
          <a:xfrm>
            <a:off x="466658" y="4483052"/>
            <a:ext cx="9091870" cy="1198672"/>
          </a:xfrm>
          <a:prstGeom prst="rect">
            <a:avLst/>
          </a:prstGeom>
          <a:noFill/>
          <a:ln>
            <a:noFill/>
          </a:ln>
        </p:spPr>
        <p:txBody>
          <a:bodyPr spcFirstLastPara="1" wrap="square" lIns="91425" tIns="45700" rIns="91425" bIns="45700" anchor="b" anchorCtr="0">
            <a:noAutofit/>
          </a:bodyPr>
          <a:lstStyle/>
          <a:p>
            <a:pPr marL="346410" lvl="0" indent="-171450" algn="l" rtl="0">
              <a:lnSpc>
                <a:spcPct val="100000"/>
              </a:lnSpc>
              <a:spcBef>
                <a:spcPts val="0"/>
              </a:spcBef>
              <a:spcAft>
                <a:spcPts val="0"/>
              </a:spcAft>
              <a:buClr>
                <a:srgbClr val="000000"/>
              </a:buClr>
              <a:buSzPts val="1400"/>
              <a:buFont typeface="Arial"/>
              <a:buChar char="•"/>
            </a:pPr>
            <a:r>
              <a:rPr lang="en-US" sz="1200">
                <a:solidFill>
                  <a:srgbClr val="000000"/>
                </a:solidFill>
                <a:latin typeface="Arial"/>
                <a:ea typeface="Arial"/>
                <a:cs typeface="Arial"/>
                <a:sym typeface="Arial"/>
              </a:rPr>
              <a:t>Streszczenie artykułu informacyjnego</a:t>
            </a:r>
            <a:r>
              <a:rPr lang="en-US" sz="1200" b="0">
                <a:solidFill>
                  <a:srgbClr val="000000"/>
                </a:solidFill>
                <a:latin typeface="Arial"/>
                <a:ea typeface="Arial"/>
                <a:cs typeface="Arial"/>
                <a:sym typeface="Arial"/>
              </a:rPr>
              <a:t>: Wyciąganie głównych punktów z artykułu informacyjnego, ignorując zbędne szczegóły, aby uchwycić główny przekaz.</a:t>
            </a:r>
            <a:endParaRPr/>
          </a:p>
          <a:p>
            <a:pPr marL="346410" lvl="0" indent="-171450" algn="l" rtl="0">
              <a:lnSpc>
                <a:spcPct val="100000"/>
              </a:lnSpc>
              <a:spcBef>
                <a:spcPts val="1001"/>
              </a:spcBef>
              <a:spcAft>
                <a:spcPts val="0"/>
              </a:spcAft>
              <a:buClr>
                <a:srgbClr val="000000"/>
              </a:buClr>
              <a:buSzPts val="1400"/>
              <a:buFont typeface="Arial"/>
              <a:buChar char="•"/>
            </a:pPr>
            <a:r>
              <a:rPr lang="en-US" sz="1200">
                <a:solidFill>
                  <a:srgbClr val="000000"/>
                </a:solidFill>
                <a:latin typeface="Arial"/>
                <a:ea typeface="Arial"/>
                <a:cs typeface="Arial"/>
                <a:sym typeface="Arial"/>
              </a:rPr>
              <a:t>Tworzenie listy rzeczy do zrobienia: </a:t>
            </a:r>
            <a:r>
              <a:rPr lang="en-US" sz="1200" b="0">
                <a:solidFill>
                  <a:srgbClr val="000000"/>
                </a:solidFill>
                <a:latin typeface="Arial"/>
                <a:ea typeface="Arial"/>
                <a:cs typeface="Arial"/>
                <a:sym typeface="Arial"/>
              </a:rPr>
              <a:t>Przedstawianie zadań, które należy wykonać dzisiaj, jako uproszczonej listy, skupiającej się na istotnych informacjach, a nie na szczegółach.</a:t>
            </a:r>
            <a:endParaRPr sz="1200" b="0">
              <a:solidFill>
                <a:srgbClr val="000000"/>
              </a:solidFill>
              <a:latin typeface="Arial"/>
              <a:ea typeface="Arial"/>
              <a:cs typeface="Arial"/>
              <a:sym typeface="Arial"/>
            </a:endParaRPr>
          </a:p>
        </p:txBody>
      </p:sp>
      <p:sp>
        <p:nvSpPr>
          <p:cNvPr id="803" name="Google Shape;803;p80"/>
          <p:cNvSpPr txBox="1">
            <a:spLocks noGrp="1"/>
          </p:cNvSpPr>
          <p:nvPr>
            <p:ph type="body" idx="1"/>
          </p:nvPr>
        </p:nvSpPr>
        <p:spPr>
          <a:xfrm>
            <a:off x="224477" y="5648117"/>
            <a:ext cx="8342877" cy="425411"/>
          </a:xfrm>
          <a:prstGeom prst="rect">
            <a:avLst/>
          </a:prstGeom>
          <a:noFill/>
          <a:ln>
            <a:noFill/>
          </a:ln>
        </p:spPr>
        <p:txBody>
          <a:bodyPr spcFirstLastPara="1" wrap="square" lIns="91425" tIns="45700" rIns="91425" bIns="45700" anchor="b" anchorCtr="0">
            <a:noAutofit/>
          </a:bodyPr>
          <a:lstStyle/>
          <a:p>
            <a:pPr marL="447675" lvl="0" indent="-447675" algn="l" rtl="0">
              <a:lnSpc>
                <a:spcPct val="100000"/>
              </a:lnSpc>
              <a:spcBef>
                <a:spcPts val="1000"/>
              </a:spcBef>
              <a:spcAft>
                <a:spcPts val="0"/>
              </a:spcAft>
              <a:buSzPts val="1680"/>
              <a:buFont typeface="Arial"/>
              <a:buAutoNum type="arabicPeriod" startAt="4"/>
            </a:pPr>
            <a:r>
              <a:rPr lang="en-US" sz="1800">
                <a:solidFill>
                  <a:srgbClr val="000000"/>
                </a:solidFill>
                <a:latin typeface="Arial"/>
                <a:ea typeface="Arial"/>
                <a:cs typeface="Arial"/>
                <a:sym typeface="Arial"/>
              </a:rPr>
              <a:t>Budowanie algorytmów</a:t>
            </a:r>
            <a:endParaRPr sz="1800">
              <a:solidFill>
                <a:srgbClr val="000000"/>
              </a:solidFill>
              <a:latin typeface="Arial"/>
              <a:ea typeface="Arial"/>
              <a:cs typeface="Arial"/>
              <a:sym typeface="Arial"/>
            </a:endParaRPr>
          </a:p>
        </p:txBody>
      </p:sp>
      <p:sp>
        <p:nvSpPr>
          <p:cNvPr id="804" name="Google Shape;804;p80"/>
          <p:cNvSpPr txBox="1">
            <a:spLocks noGrp="1"/>
          </p:cNvSpPr>
          <p:nvPr>
            <p:ph type="body" idx="1"/>
          </p:nvPr>
        </p:nvSpPr>
        <p:spPr>
          <a:xfrm>
            <a:off x="657264" y="5787666"/>
            <a:ext cx="9815664" cy="942968"/>
          </a:xfrm>
          <a:prstGeom prst="rect">
            <a:avLst/>
          </a:prstGeom>
          <a:noFill/>
          <a:ln>
            <a:noFill/>
          </a:ln>
        </p:spPr>
        <p:txBody>
          <a:bodyPr spcFirstLastPara="1" wrap="square" lIns="91425" tIns="45700" rIns="91425" bIns="45700" anchor="b" anchorCtr="0">
            <a:noAutofit/>
          </a:bodyPr>
          <a:lstStyle/>
          <a:p>
            <a:pPr marL="171450" lvl="0" indent="-171450" algn="l" rtl="0">
              <a:lnSpc>
                <a:spcPct val="100000"/>
              </a:lnSpc>
              <a:spcBef>
                <a:spcPts val="0"/>
              </a:spcBef>
              <a:spcAft>
                <a:spcPts val="0"/>
              </a:spcAft>
              <a:buClr>
                <a:srgbClr val="000000"/>
              </a:buClr>
              <a:buSzPts val="1200"/>
              <a:buFont typeface="Arial"/>
              <a:buChar char="•"/>
            </a:pPr>
            <a:r>
              <a:rPr lang="en-US" sz="1200">
                <a:solidFill>
                  <a:srgbClr val="000000"/>
                </a:solidFill>
                <a:latin typeface="Arial"/>
                <a:ea typeface="Arial"/>
                <a:cs typeface="Arial"/>
                <a:sym typeface="Arial"/>
              </a:rPr>
              <a:t>Przestrzeganie rutyny treningowej: </a:t>
            </a:r>
            <a:r>
              <a:rPr lang="en-US" sz="1200" b="0">
                <a:solidFill>
                  <a:srgbClr val="000000"/>
                </a:solidFill>
                <a:latin typeface="Arial"/>
                <a:ea typeface="Arial"/>
                <a:cs typeface="Arial"/>
                <a:sym typeface="Arial"/>
              </a:rPr>
              <a:t>Wykonywanie serii ćwiczeń w określonej kolejności, reprezentujących sekwencję kroków (algorytm).</a:t>
            </a:r>
            <a:endParaRPr sz="1200" b="0">
              <a:solidFill>
                <a:srgbClr val="000000"/>
              </a:solidFill>
              <a:latin typeface="Arial"/>
              <a:ea typeface="Arial"/>
              <a:cs typeface="Arial"/>
              <a:sym typeface="Arial"/>
            </a:endParaRPr>
          </a:p>
          <a:p>
            <a:pPr marL="171450" lvl="0" indent="-171450" algn="l" rtl="0">
              <a:lnSpc>
                <a:spcPct val="100000"/>
              </a:lnSpc>
              <a:spcBef>
                <a:spcPts val="1001"/>
              </a:spcBef>
              <a:spcAft>
                <a:spcPts val="0"/>
              </a:spcAft>
              <a:buClr>
                <a:srgbClr val="000000"/>
              </a:buClr>
              <a:buSzPts val="1200"/>
              <a:buFont typeface="Arial"/>
              <a:buChar char="•"/>
            </a:pPr>
            <a:r>
              <a:rPr lang="en-US" sz="1200">
                <a:solidFill>
                  <a:srgbClr val="000000"/>
                </a:solidFill>
                <a:latin typeface="Arial"/>
                <a:ea typeface="Arial"/>
                <a:cs typeface="Arial"/>
                <a:sym typeface="Arial"/>
              </a:rPr>
              <a:t>Pieczenie ciasta: </a:t>
            </a:r>
            <a:r>
              <a:rPr lang="en-US" sz="1200" b="0">
                <a:solidFill>
                  <a:srgbClr val="000000"/>
                </a:solidFill>
                <a:latin typeface="Arial"/>
                <a:ea typeface="Arial"/>
                <a:cs typeface="Arial"/>
                <a:sym typeface="Arial"/>
              </a:rPr>
              <a:t>Przestrzeganie precyzyjnego przepisu (algorytmu), sekwencji kroków, w celu osiągnięcia pożądanego rezultatu.</a:t>
            </a:r>
            <a:endParaRPr sz="1200" b="0">
              <a:solidFill>
                <a:srgbClr val="000000"/>
              </a:solidFill>
              <a:latin typeface="Arial"/>
              <a:ea typeface="Arial"/>
              <a:cs typeface="Arial"/>
              <a:sym typeface="Arial"/>
            </a:endParaRPr>
          </a:p>
        </p:txBody>
      </p:sp>
      <p:sp>
        <p:nvSpPr>
          <p:cNvPr id="805" name="Google Shape;805;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30</a:t>
            </a:fld>
            <a:endParaRPr>
              <a:latin typeface="Arial"/>
              <a:ea typeface="Arial"/>
              <a:cs typeface="Arial"/>
              <a:sym typeface="Arial"/>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34"/>
          <p:cNvSpPr txBox="1">
            <a:spLocks noGrp="1"/>
          </p:cNvSpPr>
          <p:nvPr>
            <p:ph type="body" idx="1"/>
          </p:nvPr>
        </p:nvSpPr>
        <p:spPr>
          <a:xfrm>
            <a:off x="980595" y="2126102"/>
            <a:ext cx="6196779" cy="3496485"/>
          </a:xfrm>
          <a:prstGeom prst="rect">
            <a:avLst/>
          </a:prstGeom>
          <a:noFill/>
          <a:ln>
            <a:noFill/>
          </a:ln>
        </p:spPr>
        <p:txBody>
          <a:bodyPr spcFirstLastPara="1" wrap="square" lIns="91425" tIns="45700" rIns="91425" bIns="45700" anchor="t" anchorCtr="0">
            <a:normAutofit/>
          </a:bodyPr>
          <a:lstStyle/>
          <a:p>
            <a:pPr marL="9360" lvl="0" indent="-8999" algn="l" rtl="0">
              <a:lnSpc>
                <a:spcPct val="100000"/>
              </a:lnSpc>
              <a:spcBef>
                <a:spcPts val="0"/>
              </a:spcBef>
              <a:spcAft>
                <a:spcPts val="0"/>
              </a:spcAft>
              <a:buSzPts val="1260"/>
              <a:buNone/>
            </a:pPr>
            <a:r>
              <a:rPr lang="en-US" b="1">
                <a:solidFill>
                  <a:srgbClr val="000000"/>
                </a:solidFill>
                <a:latin typeface="Arial"/>
                <a:ea typeface="Arial"/>
                <a:cs typeface="Arial"/>
                <a:sym typeface="Arial"/>
              </a:rPr>
              <a:t>Wybór odpowiednich scenariuszy</a:t>
            </a:r>
            <a:endParaRPr>
              <a:solidFill>
                <a:srgbClr val="000000"/>
              </a:solidFill>
              <a:latin typeface="Arial"/>
              <a:ea typeface="Arial"/>
              <a:cs typeface="Arial"/>
              <a:sym typeface="Arial"/>
            </a:endParaRPr>
          </a:p>
          <a:p>
            <a:pPr marL="9360" lvl="0" indent="-8999" algn="l" rtl="0">
              <a:lnSpc>
                <a:spcPct val="100000"/>
              </a:lnSpc>
              <a:spcBef>
                <a:spcPts val="1001"/>
              </a:spcBef>
              <a:spcAft>
                <a:spcPts val="0"/>
              </a:spcAft>
              <a:buSzPts val="1260"/>
              <a:buNone/>
            </a:pPr>
            <a:r>
              <a:rPr lang="en-US">
                <a:solidFill>
                  <a:srgbClr val="000000"/>
                </a:solidFill>
                <a:latin typeface="Arial"/>
                <a:ea typeface="Arial"/>
                <a:cs typeface="Arial"/>
                <a:sym typeface="Arial"/>
              </a:rPr>
              <a:t>Używaj przykładów i scenariuszy z codziennego życia uczestników, tradycji kulturowych i kontekstów społeczności. Na przykład użyj tradycyjnej gry lub lokalnego święta jako podstawy do myślenia komputacyjnego.</a:t>
            </a:r>
            <a:endParaRPr/>
          </a:p>
          <a:p>
            <a:pPr marL="9360" lvl="0" indent="-8999" algn="l" rtl="0">
              <a:lnSpc>
                <a:spcPct val="100000"/>
              </a:lnSpc>
              <a:spcBef>
                <a:spcPts val="1001"/>
              </a:spcBef>
              <a:spcAft>
                <a:spcPts val="0"/>
              </a:spcAft>
              <a:buSzPts val="1260"/>
              <a:buNone/>
            </a:pPr>
            <a:r>
              <a:rPr lang="en-US" b="1">
                <a:solidFill>
                  <a:srgbClr val="000000"/>
                </a:solidFill>
                <a:latin typeface="Arial"/>
                <a:ea typeface="Arial"/>
                <a:cs typeface="Arial"/>
                <a:sym typeface="Arial"/>
              </a:rPr>
              <a:t>Używanie różnorodnych postaci i scenerii</a:t>
            </a:r>
            <a:endParaRPr>
              <a:solidFill>
                <a:srgbClr val="000000"/>
              </a:solidFill>
              <a:latin typeface="Arial"/>
              <a:ea typeface="Arial"/>
              <a:cs typeface="Arial"/>
              <a:sym typeface="Arial"/>
            </a:endParaRPr>
          </a:p>
          <a:p>
            <a:pPr marL="9360" lvl="0" indent="-8999" algn="l" rtl="0">
              <a:lnSpc>
                <a:spcPct val="100000"/>
              </a:lnSpc>
              <a:spcBef>
                <a:spcPts val="1001"/>
              </a:spcBef>
              <a:spcAft>
                <a:spcPts val="0"/>
              </a:spcAft>
              <a:buSzPts val="1260"/>
              <a:buNone/>
            </a:pPr>
            <a:r>
              <a:rPr lang="en-US">
                <a:solidFill>
                  <a:srgbClr val="000000"/>
                </a:solidFill>
                <a:latin typeface="Arial"/>
                <a:ea typeface="Arial"/>
                <a:cs typeface="Arial"/>
                <a:sym typeface="Arial"/>
              </a:rPr>
              <a:t>Pokaż postacie i scenerie, które odzwierciedlają różnorodne pochodzenie i doświadczenia uczestników. Pomaga to dorosłym słuchaczom nawiązać kontakt z materiałem i poczuć się właścicielami</a:t>
            </a:r>
            <a:r>
              <a:rPr lang="en-US" b="1">
                <a:solidFill>
                  <a:srgbClr val="000000"/>
                </a:solidFill>
                <a:latin typeface="Arial"/>
                <a:ea typeface="Arial"/>
                <a:cs typeface="Arial"/>
                <a:sym typeface="Arial"/>
              </a:rPr>
              <a:t>.</a:t>
            </a:r>
            <a:endParaRPr>
              <a:solidFill>
                <a:srgbClr val="000000"/>
              </a:solidFill>
              <a:latin typeface="Arial"/>
              <a:ea typeface="Arial"/>
              <a:cs typeface="Arial"/>
              <a:sym typeface="Arial"/>
            </a:endParaRPr>
          </a:p>
          <a:p>
            <a:pPr marL="9360" lvl="0" indent="-8999" algn="l" rtl="0">
              <a:lnSpc>
                <a:spcPct val="100000"/>
              </a:lnSpc>
              <a:spcBef>
                <a:spcPts val="1001"/>
              </a:spcBef>
              <a:spcAft>
                <a:spcPts val="0"/>
              </a:spcAft>
              <a:buSzPts val="1260"/>
              <a:buNone/>
            </a:pPr>
            <a:endParaRPr>
              <a:solidFill>
                <a:srgbClr val="000000"/>
              </a:solidFill>
              <a:latin typeface="Arial"/>
              <a:ea typeface="Arial"/>
              <a:cs typeface="Arial"/>
              <a:sym typeface="Arial"/>
            </a:endParaRPr>
          </a:p>
        </p:txBody>
      </p:sp>
      <p:pic>
        <p:nvPicPr>
          <p:cNvPr id="813" name="Google Shape;813;p34"/>
          <p:cNvPicPr preferRelativeResize="0">
            <a:picLocks noGrp="1"/>
          </p:cNvPicPr>
          <p:nvPr>
            <p:ph type="pic" idx="2"/>
          </p:nvPr>
        </p:nvPicPr>
        <p:blipFill rotWithShape="1">
          <a:blip r:embed="rId4">
            <a:alphaModFix/>
          </a:blip>
          <a:srcRect/>
          <a:stretch/>
        </p:blipFill>
        <p:spPr>
          <a:xfrm>
            <a:off x="8277224" y="1562101"/>
            <a:ext cx="3819525" cy="3781424"/>
          </a:xfrm>
          <a:prstGeom prst="rect">
            <a:avLst/>
          </a:prstGeom>
          <a:noFill/>
          <a:ln>
            <a:noFill/>
          </a:ln>
        </p:spPr>
      </p:pic>
      <p:sp>
        <p:nvSpPr>
          <p:cNvPr id="814" name="Google Shape;814;p3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31</a:t>
            </a:fld>
            <a:endParaRPr>
              <a:latin typeface="Arial"/>
              <a:ea typeface="Arial"/>
              <a:cs typeface="Arial"/>
              <a:sym typeface="Arial"/>
            </a:endParaRPr>
          </a:p>
        </p:txBody>
      </p:sp>
      <p:sp>
        <p:nvSpPr>
          <p:cNvPr id="815" name="Google Shape;815;p34"/>
          <p:cNvSpPr txBox="1">
            <a:spLocks noGrp="1"/>
          </p:cNvSpPr>
          <p:nvPr>
            <p:ph type="title"/>
          </p:nvPr>
        </p:nvSpPr>
        <p:spPr>
          <a:xfrm>
            <a:off x="980596" y="921493"/>
            <a:ext cx="6448904"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000">
                <a:latin typeface="Arial"/>
                <a:ea typeface="Arial"/>
                <a:cs typeface="Arial"/>
                <a:sym typeface="Arial"/>
              </a:rPr>
              <a:t>Metody zapewnienia </a:t>
            </a:r>
            <a:r>
              <a:rPr lang="en-US" sz="2000" b="1">
                <a:latin typeface="Arial"/>
                <a:ea typeface="Arial"/>
                <a:cs typeface="Arial"/>
                <a:sym typeface="Arial"/>
              </a:rPr>
              <a:t>adekwatności uwarunkowań kulturowych </a:t>
            </a:r>
            <a:r>
              <a:rPr lang="en-US" sz="2000">
                <a:latin typeface="Arial"/>
                <a:ea typeface="Arial"/>
                <a:cs typeface="Arial"/>
                <a:sym typeface="Arial"/>
              </a:rPr>
              <a:t>w celu zaspokojenia różnorodnych potrzeb osób uczących się </a:t>
            </a:r>
            <a:endParaRPr sz="2000">
              <a:latin typeface="Arial"/>
              <a:ea typeface="Arial"/>
              <a:cs typeface="Arial"/>
              <a:sym typeface="Arial"/>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35"/>
          <p:cNvSpPr txBox="1">
            <a:spLocks noGrp="1"/>
          </p:cNvSpPr>
          <p:nvPr>
            <p:ph type="title"/>
          </p:nvPr>
        </p:nvSpPr>
        <p:spPr>
          <a:xfrm>
            <a:off x="980596" y="921493"/>
            <a:ext cx="6448904"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000">
                <a:latin typeface="Arial"/>
                <a:ea typeface="Arial"/>
                <a:cs typeface="Arial"/>
                <a:sym typeface="Arial"/>
              </a:rPr>
              <a:t>Metody zapewnienia </a:t>
            </a:r>
            <a:r>
              <a:rPr lang="en-US" sz="2000" b="1">
                <a:latin typeface="Arial"/>
                <a:ea typeface="Arial"/>
                <a:cs typeface="Arial"/>
                <a:sym typeface="Arial"/>
              </a:rPr>
              <a:t>adekwatności uwarunkowań kulturowych </a:t>
            </a:r>
            <a:r>
              <a:rPr lang="en-US" sz="2000">
                <a:latin typeface="Arial"/>
                <a:ea typeface="Arial"/>
                <a:cs typeface="Arial"/>
                <a:sym typeface="Arial"/>
              </a:rPr>
              <a:t>w celu zaspokojenia różnorodnych potrzeb osób uczących się </a:t>
            </a:r>
            <a:endParaRPr sz="2000">
              <a:latin typeface="Arial"/>
              <a:ea typeface="Arial"/>
              <a:cs typeface="Arial"/>
              <a:sym typeface="Arial"/>
            </a:endParaRPr>
          </a:p>
        </p:txBody>
      </p:sp>
      <p:sp>
        <p:nvSpPr>
          <p:cNvPr id="823" name="Google Shape;823;p35"/>
          <p:cNvSpPr txBox="1">
            <a:spLocks noGrp="1"/>
          </p:cNvSpPr>
          <p:nvPr>
            <p:ph type="body" idx="1"/>
          </p:nvPr>
        </p:nvSpPr>
        <p:spPr>
          <a:xfrm>
            <a:off x="980596" y="2079085"/>
            <a:ext cx="6196779" cy="4060690"/>
          </a:xfrm>
          <a:prstGeom prst="rect">
            <a:avLst/>
          </a:prstGeom>
          <a:noFill/>
          <a:ln>
            <a:noFill/>
          </a:ln>
        </p:spPr>
        <p:txBody>
          <a:bodyPr spcFirstLastPara="1" wrap="square" lIns="91425" tIns="45700" rIns="91425" bIns="45700" anchor="t" anchorCtr="0">
            <a:normAutofit/>
          </a:bodyPr>
          <a:lstStyle/>
          <a:p>
            <a:pPr marL="9360" lvl="0" indent="-8999" algn="l" rtl="0">
              <a:lnSpc>
                <a:spcPct val="100000"/>
              </a:lnSpc>
              <a:spcBef>
                <a:spcPts val="0"/>
              </a:spcBef>
              <a:spcAft>
                <a:spcPts val="0"/>
              </a:spcAft>
              <a:buSzPts val="1260"/>
              <a:buNone/>
            </a:pPr>
            <a:r>
              <a:rPr lang="en-US" b="1">
                <a:solidFill>
                  <a:srgbClr val="000000"/>
                </a:solidFill>
                <a:latin typeface="Arial"/>
                <a:ea typeface="Arial"/>
                <a:cs typeface="Arial"/>
                <a:sym typeface="Arial"/>
              </a:rPr>
              <a:t>Włączanie rodzimych systemów wiedzy</a:t>
            </a:r>
            <a:endParaRPr>
              <a:solidFill>
                <a:srgbClr val="000000"/>
              </a:solidFill>
              <a:latin typeface="Arial"/>
              <a:ea typeface="Arial"/>
              <a:cs typeface="Arial"/>
              <a:sym typeface="Arial"/>
            </a:endParaRPr>
          </a:p>
          <a:p>
            <a:pPr marL="9360" lvl="0" indent="-8999" algn="l" rtl="0">
              <a:lnSpc>
                <a:spcPct val="100000"/>
              </a:lnSpc>
              <a:spcBef>
                <a:spcPts val="1001"/>
              </a:spcBef>
              <a:spcAft>
                <a:spcPts val="0"/>
              </a:spcAft>
              <a:buSzPts val="1260"/>
              <a:buNone/>
            </a:pPr>
            <a:r>
              <a:rPr lang="en-US">
                <a:solidFill>
                  <a:srgbClr val="000000"/>
                </a:solidFill>
                <a:latin typeface="Arial"/>
                <a:ea typeface="Arial"/>
                <a:cs typeface="Arial"/>
                <a:sym typeface="Arial"/>
              </a:rPr>
              <a:t>Narysuj powiązania między zasadami CT a tradycyjnymi systemami wiedzy istotnymi dla dziedzictwa kulturowego uczestników. Pomoże to zademonstrować uniwersalność zasad CT i podkreślić wartość rodzimej wiedzy.</a:t>
            </a:r>
            <a:endParaRPr/>
          </a:p>
          <a:p>
            <a:pPr marL="9360" lvl="0" indent="-8999" algn="l" rtl="0">
              <a:lnSpc>
                <a:spcPct val="100000"/>
              </a:lnSpc>
              <a:spcBef>
                <a:spcPts val="1001"/>
              </a:spcBef>
              <a:spcAft>
                <a:spcPts val="0"/>
              </a:spcAft>
              <a:buSzPts val="1260"/>
              <a:buNone/>
            </a:pPr>
            <a:r>
              <a:rPr lang="en-US" b="1">
                <a:solidFill>
                  <a:srgbClr val="000000"/>
                </a:solidFill>
                <a:latin typeface="Arial"/>
                <a:ea typeface="Arial"/>
                <a:cs typeface="Arial"/>
                <a:sym typeface="Arial"/>
              </a:rPr>
              <a:t>Tłumaczenie i lokalizacja</a:t>
            </a:r>
            <a:endParaRPr>
              <a:solidFill>
                <a:srgbClr val="000000"/>
              </a:solidFill>
              <a:latin typeface="Arial"/>
              <a:ea typeface="Arial"/>
              <a:cs typeface="Arial"/>
              <a:sym typeface="Arial"/>
            </a:endParaRPr>
          </a:p>
          <a:p>
            <a:pPr marL="9360" lvl="0" indent="-8999" algn="l" rtl="0">
              <a:lnSpc>
                <a:spcPct val="100000"/>
              </a:lnSpc>
              <a:spcBef>
                <a:spcPts val="1001"/>
              </a:spcBef>
              <a:spcAft>
                <a:spcPts val="0"/>
              </a:spcAft>
              <a:buSzPts val="1260"/>
              <a:buNone/>
            </a:pPr>
            <a:r>
              <a:rPr lang="en-US">
                <a:solidFill>
                  <a:srgbClr val="000000"/>
                </a:solidFill>
                <a:latin typeface="Arial"/>
                <a:ea typeface="Arial"/>
                <a:cs typeface="Arial"/>
                <a:sym typeface="Arial"/>
              </a:rPr>
              <a:t>Jeśli uczestnicy mówią innym językiem niż główny język nauczania, zapewnij przetłumaczone materiały lub zatrudnij dwujęzycznych instruktorów</a:t>
            </a:r>
            <a:r>
              <a:rPr lang="en-US" b="1">
                <a:solidFill>
                  <a:srgbClr val="000000"/>
                </a:solidFill>
                <a:latin typeface="Arial"/>
                <a:ea typeface="Arial"/>
                <a:cs typeface="Arial"/>
                <a:sym typeface="Arial"/>
              </a:rPr>
              <a:t>.</a:t>
            </a:r>
            <a:endParaRPr>
              <a:solidFill>
                <a:srgbClr val="000000"/>
              </a:solidFill>
              <a:latin typeface="Arial"/>
              <a:ea typeface="Arial"/>
              <a:cs typeface="Arial"/>
              <a:sym typeface="Arial"/>
            </a:endParaRPr>
          </a:p>
        </p:txBody>
      </p:sp>
      <p:pic>
        <p:nvPicPr>
          <p:cNvPr id="824" name="Google Shape;824;p35"/>
          <p:cNvPicPr preferRelativeResize="0">
            <a:picLocks noGrp="1"/>
          </p:cNvPicPr>
          <p:nvPr>
            <p:ph type="pic" idx="2"/>
          </p:nvPr>
        </p:nvPicPr>
        <p:blipFill rotWithShape="1">
          <a:blip r:embed="rId4">
            <a:alphaModFix/>
          </a:blip>
          <a:srcRect/>
          <a:stretch/>
        </p:blipFill>
        <p:spPr>
          <a:xfrm>
            <a:off x="8277224" y="1562101"/>
            <a:ext cx="3819525" cy="3781424"/>
          </a:xfrm>
          <a:prstGeom prst="rect">
            <a:avLst/>
          </a:prstGeom>
          <a:noFill/>
          <a:ln>
            <a:noFill/>
          </a:ln>
        </p:spPr>
      </p:pic>
      <p:sp>
        <p:nvSpPr>
          <p:cNvPr id="825" name="Google Shape;825;p3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32</a:t>
            </a:fld>
            <a:endParaRPr>
              <a:latin typeface="Arial"/>
              <a:ea typeface="Arial"/>
              <a:cs typeface="Arial"/>
              <a:sym typeface="Arial"/>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p36"/>
          <p:cNvSpPr txBox="1">
            <a:spLocks noGrp="1"/>
          </p:cNvSpPr>
          <p:nvPr>
            <p:ph type="title"/>
          </p:nvPr>
        </p:nvSpPr>
        <p:spPr>
          <a:xfrm>
            <a:off x="800100" y="654388"/>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2400"/>
              <a:buNone/>
            </a:pPr>
            <a:r>
              <a:rPr lang="en-US" sz="2000" b="1">
                <a:solidFill>
                  <a:srgbClr val="000000"/>
                </a:solidFill>
                <a:latin typeface="Arial"/>
                <a:ea typeface="Arial"/>
                <a:cs typeface="Arial"/>
                <a:sym typeface="Arial"/>
              </a:rPr>
              <a:t>Praktyczny przykład adekwatności kulturowej </a:t>
            </a:r>
            <a:endParaRPr sz="2000">
              <a:solidFill>
                <a:srgbClr val="000000"/>
              </a:solidFill>
              <a:latin typeface="Arial"/>
              <a:ea typeface="Arial"/>
              <a:cs typeface="Arial"/>
              <a:sym typeface="Arial"/>
            </a:endParaRPr>
          </a:p>
        </p:txBody>
      </p:sp>
      <p:sp>
        <p:nvSpPr>
          <p:cNvPr id="833" name="Google Shape;833;p36"/>
          <p:cNvSpPr txBox="1">
            <a:spLocks noGrp="1"/>
          </p:cNvSpPr>
          <p:nvPr>
            <p:ph type="body" idx="1"/>
          </p:nvPr>
        </p:nvSpPr>
        <p:spPr>
          <a:xfrm>
            <a:off x="800100" y="1288173"/>
            <a:ext cx="6510523" cy="1012690"/>
          </a:xfrm>
          <a:prstGeom prst="rect">
            <a:avLst/>
          </a:prstGeom>
          <a:noFill/>
          <a:ln>
            <a:noFill/>
          </a:ln>
        </p:spPr>
        <p:txBody>
          <a:bodyPr spcFirstLastPara="1" wrap="square" lIns="91425" tIns="45700" rIns="91425" bIns="45700" anchor="t" anchorCtr="0">
            <a:noAutofit/>
          </a:bodyPr>
          <a:lstStyle/>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Aby koncepcje myślenia komputacyjnego (CT) były zrozumiałe i angażujące dla różnych uczestników, musimy je ugruntować w znanych dla uczestników kontekstach. Oto kilka przykładów z życia wziętych, opartych na tradycjach kulturowych i kontekstach społeczności:</a:t>
            </a:r>
            <a:endParaRPr sz="1600">
              <a:solidFill>
                <a:srgbClr val="000000"/>
              </a:solidFill>
              <a:latin typeface="Arial"/>
              <a:ea typeface="Arial"/>
              <a:cs typeface="Arial"/>
              <a:sym typeface="Arial"/>
            </a:endParaRPr>
          </a:p>
        </p:txBody>
      </p:sp>
      <p:pic>
        <p:nvPicPr>
          <p:cNvPr id="834" name="Google Shape;834;p36"/>
          <p:cNvPicPr preferRelativeResize="0">
            <a:picLocks noGrp="1"/>
          </p:cNvPicPr>
          <p:nvPr>
            <p:ph type="pic" idx="2"/>
          </p:nvPr>
        </p:nvPicPr>
        <p:blipFill rotWithShape="1">
          <a:blip r:embed="rId4">
            <a:alphaModFix/>
          </a:blip>
          <a:srcRect/>
          <a:stretch/>
        </p:blipFill>
        <p:spPr>
          <a:xfrm>
            <a:off x="8413989" y="1639416"/>
            <a:ext cx="3579168" cy="3579168"/>
          </a:xfrm>
          <a:prstGeom prst="rect">
            <a:avLst/>
          </a:prstGeom>
          <a:noFill/>
          <a:ln>
            <a:noFill/>
          </a:ln>
        </p:spPr>
      </p:pic>
      <p:sp>
        <p:nvSpPr>
          <p:cNvPr id="835" name="Google Shape;835;p36"/>
          <p:cNvSpPr txBox="1"/>
          <p:nvPr/>
        </p:nvSpPr>
        <p:spPr>
          <a:xfrm>
            <a:off x="800100" y="2558768"/>
            <a:ext cx="6086291" cy="47170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Scenariusze z życia wzięte</a:t>
            </a:r>
            <a:endParaRPr sz="1800" b="0" i="0" u="none" strike="noStrike" cap="none">
              <a:solidFill>
                <a:srgbClr val="000000"/>
              </a:solidFill>
              <a:latin typeface="Arial"/>
              <a:ea typeface="Arial"/>
              <a:cs typeface="Arial"/>
              <a:sym typeface="Arial"/>
            </a:endParaRPr>
          </a:p>
        </p:txBody>
      </p:sp>
      <p:sp>
        <p:nvSpPr>
          <p:cNvPr id="836" name="Google Shape;836;p36"/>
          <p:cNvSpPr/>
          <p:nvPr/>
        </p:nvSpPr>
        <p:spPr>
          <a:xfrm>
            <a:off x="800100" y="4068051"/>
            <a:ext cx="1674875" cy="20928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Przepis kulinarny</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Wyjaśnij algorytmy, używając analogii przepisu kulinarnego. Każdy krok przepisu jest instrukcją, a kolejność kroków ma kluczowe znaczenie dla końcowego wyniku. Dotyczy to różnych kultur, ponieważ większość ludzi ma doświadczenie w przestrzeganiu przepisów.</a:t>
            </a:r>
            <a:endParaRPr sz="1000" b="0" i="0" u="none" strike="noStrike" cap="none">
              <a:solidFill>
                <a:srgbClr val="000000"/>
              </a:solidFill>
              <a:latin typeface="Arial"/>
              <a:ea typeface="Arial"/>
              <a:cs typeface="Arial"/>
              <a:sym typeface="Arial"/>
            </a:endParaRPr>
          </a:p>
        </p:txBody>
      </p:sp>
      <p:pic>
        <p:nvPicPr>
          <p:cNvPr id="837" name="Google Shape;837;p36"/>
          <p:cNvPicPr preferRelativeResize="0">
            <a:picLocks noGrp="1"/>
          </p:cNvPicPr>
          <p:nvPr>
            <p:ph type="pic" idx="2"/>
          </p:nvPr>
        </p:nvPicPr>
        <p:blipFill rotWithShape="1">
          <a:blip r:embed="rId5">
            <a:alphaModFix/>
          </a:blip>
          <a:srcRect t="6372" b="6368"/>
          <a:stretch/>
        </p:blipFill>
        <p:spPr>
          <a:xfrm>
            <a:off x="1074738" y="3143171"/>
            <a:ext cx="836901" cy="730250"/>
          </a:xfrm>
          <a:prstGeom prst="rect">
            <a:avLst/>
          </a:prstGeom>
          <a:noFill/>
          <a:ln>
            <a:noFill/>
          </a:ln>
        </p:spPr>
      </p:pic>
      <p:pic>
        <p:nvPicPr>
          <p:cNvPr id="838" name="Google Shape;838;p36"/>
          <p:cNvPicPr preferRelativeResize="0">
            <a:picLocks noGrp="1"/>
          </p:cNvPicPr>
          <p:nvPr>
            <p:ph type="pic" idx="2"/>
          </p:nvPr>
        </p:nvPicPr>
        <p:blipFill rotWithShape="1">
          <a:blip r:embed="rId6">
            <a:alphaModFix/>
          </a:blip>
          <a:srcRect/>
          <a:stretch/>
        </p:blipFill>
        <p:spPr>
          <a:xfrm>
            <a:off x="2872284" y="3143171"/>
            <a:ext cx="730250" cy="730250"/>
          </a:xfrm>
          <a:prstGeom prst="rect">
            <a:avLst/>
          </a:prstGeom>
          <a:noFill/>
          <a:ln>
            <a:noFill/>
          </a:ln>
        </p:spPr>
      </p:pic>
      <p:sp>
        <p:nvSpPr>
          <p:cNvPr id="839" name="Google Shape;839;p36"/>
          <p:cNvSpPr/>
          <p:nvPr/>
        </p:nvSpPr>
        <p:spPr>
          <a:xfrm>
            <a:off x="2611739" y="4068051"/>
            <a:ext cx="1581150" cy="20928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Planowanie trasy</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Użyj nawigacji po mapie jako przykładu przechodzenia przez graf. Mapa jest grafem, drogi są krawędziami, a skrzyżowania są węzłami. Znalezienie najkrótszej trasy z domu do pracy wymaga przeszukania grafu w celu znalezienia optymalnej ścieżki.</a:t>
            </a:r>
            <a:endParaRPr sz="1000" b="0" i="0" u="none" strike="noStrike" cap="none">
              <a:solidFill>
                <a:srgbClr val="000000"/>
              </a:solidFill>
              <a:latin typeface="Arial"/>
              <a:ea typeface="Arial"/>
              <a:cs typeface="Arial"/>
              <a:sym typeface="Arial"/>
            </a:endParaRPr>
          </a:p>
        </p:txBody>
      </p:sp>
      <p:pic>
        <p:nvPicPr>
          <p:cNvPr id="840" name="Google Shape;840;p36"/>
          <p:cNvPicPr preferRelativeResize="0">
            <a:picLocks noGrp="1"/>
          </p:cNvPicPr>
          <p:nvPr>
            <p:ph type="pic" idx="2"/>
          </p:nvPr>
        </p:nvPicPr>
        <p:blipFill rotWithShape="1">
          <a:blip r:embed="rId7">
            <a:alphaModFix/>
          </a:blip>
          <a:srcRect/>
          <a:stretch/>
        </p:blipFill>
        <p:spPr>
          <a:xfrm>
            <a:off x="4584512" y="3143171"/>
            <a:ext cx="730250" cy="730250"/>
          </a:xfrm>
          <a:prstGeom prst="rect">
            <a:avLst/>
          </a:prstGeom>
          <a:noFill/>
          <a:ln>
            <a:noFill/>
          </a:ln>
        </p:spPr>
      </p:pic>
      <p:sp>
        <p:nvSpPr>
          <p:cNvPr id="841" name="Google Shape;841;p36"/>
          <p:cNvSpPr/>
          <p:nvPr/>
        </p:nvSpPr>
        <p:spPr>
          <a:xfrm>
            <a:off x="4329653" y="4098809"/>
            <a:ext cx="1581150" cy="17850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Zarządzanie finansami</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Przeanalizuj osobisty budżet lub prosty arkusz śledzenia wydatków, aby zilustrować koncepcje analizy danych. Uczestnicy mogą obliczyć sumy, średnie i zidentyfikować trendy w swoich nawykach wydatkowych.</a:t>
            </a:r>
            <a:endParaRPr sz="1000" b="0" i="0" u="none" strike="noStrike" cap="none">
              <a:solidFill>
                <a:srgbClr val="000000"/>
              </a:solidFill>
              <a:latin typeface="Arial"/>
              <a:ea typeface="Arial"/>
              <a:cs typeface="Arial"/>
              <a:sym typeface="Arial"/>
            </a:endParaRPr>
          </a:p>
        </p:txBody>
      </p:sp>
      <p:pic>
        <p:nvPicPr>
          <p:cNvPr id="842" name="Google Shape;842;p36"/>
          <p:cNvPicPr preferRelativeResize="0">
            <a:picLocks noGrp="1"/>
          </p:cNvPicPr>
          <p:nvPr>
            <p:ph type="pic" idx="2"/>
          </p:nvPr>
        </p:nvPicPr>
        <p:blipFill rotWithShape="1">
          <a:blip r:embed="rId8">
            <a:alphaModFix/>
          </a:blip>
          <a:srcRect/>
          <a:stretch/>
        </p:blipFill>
        <p:spPr>
          <a:xfrm>
            <a:off x="6336636" y="3120848"/>
            <a:ext cx="730250" cy="730250"/>
          </a:xfrm>
          <a:prstGeom prst="rect">
            <a:avLst/>
          </a:prstGeom>
          <a:noFill/>
          <a:ln>
            <a:noFill/>
          </a:ln>
        </p:spPr>
      </p:pic>
      <p:sp>
        <p:nvSpPr>
          <p:cNvPr id="843" name="Google Shape;843;p36"/>
          <p:cNvSpPr/>
          <p:nvPr/>
        </p:nvSpPr>
        <p:spPr>
          <a:xfrm>
            <a:off x="5948165" y="4098809"/>
            <a:ext cx="1538485" cy="17850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Planowanie spotkań</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Wyjaśnij algorytmy planowania, korzystając z kontekstu planowania pracowitego dnia z wieloma spotkaniami. Uczestnicy poznają różne podejścia do optymalizacji harmonogramu i minimalizacji konfliktów.</a:t>
            </a:r>
            <a:endParaRPr sz="1000" b="0" i="0" u="none" strike="noStrike" cap="none">
              <a:solidFill>
                <a:srgbClr val="000000"/>
              </a:solidFill>
              <a:latin typeface="Arial"/>
              <a:ea typeface="Arial"/>
              <a:cs typeface="Arial"/>
              <a:sym typeface="Arial"/>
            </a:endParaRPr>
          </a:p>
        </p:txBody>
      </p:sp>
      <p:sp>
        <p:nvSpPr>
          <p:cNvPr id="844" name="Google Shape;844;p3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33</a:t>
            </a:fld>
            <a:endParaRPr>
              <a:latin typeface="Arial"/>
              <a:ea typeface="Arial"/>
              <a:cs typeface="Arial"/>
              <a:sym typeface="Arial"/>
            </a:endParaRP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37"/>
          <p:cNvSpPr txBox="1">
            <a:spLocks noGrp="1"/>
          </p:cNvSpPr>
          <p:nvPr>
            <p:ph type="title"/>
          </p:nvPr>
        </p:nvSpPr>
        <p:spPr>
          <a:xfrm>
            <a:off x="800101" y="640013"/>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000" b="1">
                <a:solidFill>
                  <a:srgbClr val="000000"/>
                </a:solidFill>
                <a:latin typeface="Arial"/>
                <a:ea typeface="Arial"/>
                <a:cs typeface="Arial"/>
                <a:sym typeface="Arial"/>
              </a:rPr>
              <a:t>Praktyczny przykład adekwatności kulturowej </a:t>
            </a:r>
            <a:endParaRPr sz="2000">
              <a:latin typeface="Arial"/>
              <a:ea typeface="Arial"/>
              <a:cs typeface="Arial"/>
              <a:sym typeface="Arial"/>
            </a:endParaRPr>
          </a:p>
        </p:txBody>
      </p:sp>
      <p:sp>
        <p:nvSpPr>
          <p:cNvPr id="852" name="Google Shape;852;p37"/>
          <p:cNvSpPr txBox="1">
            <a:spLocks noGrp="1"/>
          </p:cNvSpPr>
          <p:nvPr>
            <p:ph type="body" idx="1"/>
          </p:nvPr>
        </p:nvSpPr>
        <p:spPr>
          <a:xfrm>
            <a:off x="794870" y="1281750"/>
            <a:ext cx="6677718" cy="1012690"/>
          </a:xfrm>
          <a:prstGeom prst="rect">
            <a:avLst/>
          </a:prstGeom>
          <a:noFill/>
          <a:ln>
            <a:noFill/>
          </a:ln>
        </p:spPr>
        <p:txBody>
          <a:bodyPr spcFirstLastPara="1" wrap="square" lIns="91425" tIns="45700" rIns="91425" bIns="45700" anchor="t" anchorCtr="0">
            <a:noAutofit/>
          </a:bodyPr>
          <a:lstStyle/>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Aby koncepcje myślenia komputacyjnego (CT) były zrozumiałe i angażujące dla różnych uczących się, musimy je osadzić w znanych dla uczestników kontekstach. Oto przykłady zaczerpnięte z codziennego życia, tradycji kulturowych i środowisk społecznościowych:</a:t>
            </a:r>
            <a:endParaRPr sz="1600">
              <a:solidFill>
                <a:srgbClr val="000000"/>
              </a:solidFill>
              <a:latin typeface="Arial"/>
              <a:ea typeface="Arial"/>
              <a:cs typeface="Arial"/>
              <a:sym typeface="Arial"/>
            </a:endParaRPr>
          </a:p>
        </p:txBody>
      </p:sp>
      <p:pic>
        <p:nvPicPr>
          <p:cNvPr id="853" name="Google Shape;853;p37"/>
          <p:cNvPicPr preferRelativeResize="0">
            <a:picLocks noGrp="1"/>
          </p:cNvPicPr>
          <p:nvPr>
            <p:ph type="pic" idx="2"/>
          </p:nvPr>
        </p:nvPicPr>
        <p:blipFill rotWithShape="1">
          <a:blip r:embed="rId4">
            <a:alphaModFix/>
          </a:blip>
          <a:srcRect/>
          <a:stretch/>
        </p:blipFill>
        <p:spPr>
          <a:xfrm>
            <a:off x="8413989" y="1639416"/>
            <a:ext cx="3579168" cy="3579168"/>
          </a:xfrm>
          <a:prstGeom prst="rect">
            <a:avLst/>
          </a:prstGeom>
          <a:noFill/>
          <a:ln>
            <a:noFill/>
          </a:ln>
        </p:spPr>
      </p:pic>
      <p:sp>
        <p:nvSpPr>
          <p:cNvPr id="854" name="Google Shape;854;p37"/>
          <p:cNvSpPr txBox="1"/>
          <p:nvPr/>
        </p:nvSpPr>
        <p:spPr>
          <a:xfrm>
            <a:off x="825849" y="2401428"/>
            <a:ext cx="6086291" cy="471709"/>
          </a:xfrm>
          <a:prstGeom prst="rect">
            <a:avLst/>
          </a:prstGeom>
          <a:noFill/>
          <a:ln>
            <a:noFill/>
          </a:ln>
        </p:spPr>
        <p:txBody>
          <a:bodyPr spcFirstLastPara="1" wrap="square" lIns="91425" tIns="45700" rIns="91425" bIns="45700" anchor="t" anchorCtr="0">
            <a:noAutofit/>
          </a:bodyPr>
          <a:lstStyle/>
          <a:p>
            <a:pPr marL="9360" marR="0" lvl="0" indent="-8999"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Tradycje kulturowe</a:t>
            </a:r>
            <a:endParaRPr sz="1800" b="0" i="0" u="none" strike="noStrike" cap="none">
              <a:solidFill>
                <a:srgbClr val="000000"/>
              </a:solidFill>
              <a:latin typeface="Arial"/>
              <a:ea typeface="Arial"/>
              <a:cs typeface="Arial"/>
              <a:sym typeface="Arial"/>
            </a:endParaRPr>
          </a:p>
        </p:txBody>
      </p:sp>
      <p:sp>
        <p:nvSpPr>
          <p:cNvPr id="855" name="Google Shape;855;p37"/>
          <p:cNvSpPr/>
          <p:nvPr/>
        </p:nvSpPr>
        <p:spPr>
          <a:xfrm>
            <a:off x="822473" y="3850819"/>
            <a:ext cx="1581150" cy="17850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Wzory tkackie</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Przeanalizuj tradycyjne wzory tkackie, aby zilustrować koncepcje rozpoznawania wzorów i powtarzania. Można to dostosować do innych tradycji rzemieślniczych, takich jak pikowanie, robienie na drutach lub ceramika.</a:t>
            </a:r>
            <a:endParaRPr sz="1000" b="0" i="0" u="none" strike="noStrike" cap="none">
              <a:solidFill>
                <a:srgbClr val="000000"/>
              </a:solidFill>
              <a:latin typeface="Arial"/>
              <a:ea typeface="Arial"/>
              <a:cs typeface="Arial"/>
              <a:sym typeface="Arial"/>
            </a:endParaRPr>
          </a:p>
        </p:txBody>
      </p:sp>
      <p:pic>
        <p:nvPicPr>
          <p:cNvPr id="856" name="Google Shape;856;p37"/>
          <p:cNvPicPr preferRelativeResize="0">
            <a:picLocks noGrp="1"/>
          </p:cNvPicPr>
          <p:nvPr>
            <p:ph type="pic" idx="2"/>
          </p:nvPr>
        </p:nvPicPr>
        <p:blipFill rotWithShape="1">
          <a:blip r:embed="rId5">
            <a:alphaModFix/>
          </a:blip>
          <a:srcRect/>
          <a:stretch/>
        </p:blipFill>
        <p:spPr>
          <a:xfrm>
            <a:off x="1129735" y="2954147"/>
            <a:ext cx="730250" cy="730250"/>
          </a:xfrm>
          <a:prstGeom prst="rect">
            <a:avLst/>
          </a:prstGeom>
          <a:noFill/>
          <a:ln>
            <a:noFill/>
          </a:ln>
        </p:spPr>
      </p:pic>
      <p:pic>
        <p:nvPicPr>
          <p:cNvPr id="857" name="Google Shape;857;p37"/>
          <p:cNvPicPr preferRelativeResize="0">
            <a:picLocks noGrp="1"/>
          </p:cNvPicPr>
          <p:nvPr>
            <p:ph type="pic" idx="2"/>
          </p:nvPr>
        </p:nvPicPr>
        <p:blipFill rotWithShape="1">
          <a:blip r:embed="rId6">
            <a:alphaModFix/>
          </a:blip>
          <a:srcRect/>
          <a:stretch/>
        </p:blipFill>
        <p:spPr>
          <a:xfrm>
            <a:off x="2841963" y="2944920"/>
            <a:ext cx="730250" cy="730250"/>
          </a:xfrm>
          <a:prstGeom prst="rect">
            <a:avLst/>
          </a:prstGeom>
          <a:noFill/>
          <a:ln>
            <a:noFill/>
          </a:ln>
        </p:spPr>
      </p:pic>
      <p:sp>
        <p:nvSpPr>
          <p:cNvPr id="858" name="Google Shape;858;p37"/>
          <p:cNvSpPr/>
          <p:nvPr/>
        </p:nvSpPr>
        <p:spPr>
          <a:xfrm>
            <a:off x="2540387" y="3847410"/>
            <a:ext cx="1581150" cy="17850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Gry tradycyjne (projektowanie gier i logika)</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Wykorzystaj zasady i strategie z gier tradycyjnych (np. Mancala, Warcaby, Go), aby nauczać zasad projektowania gier i logicznego rozumowania.</a:t>
            </a:r>
            <a:endParaRPr sz="1000" b="0" i="0" u="none" strike="noStrike" cap="none">
              <a:solidFill>
                <a:srgbClr val="000000"/>
              </a:solidFill>
              <a:latin typeface="Arial"/>
              <a:ea typeface="Arial"/>
              <a:cs typeface="Arial"/>
              <a:sym typeface="Arial"/>
            </a:endParaRPr>
          </a:p>
        </p:txBody>
      </p:sp>
      <p:pic>
        <p:nvPicPr>
          <p:cNvPr id="859" name="Google Shape;859;p37"/>
          <p:cNvPicPr preferRelativeResize="0">
            <a:picLocks noGrp="1"/>
          </p:cNvPicPr>
          <p:nvPr>
            <p:ph type="pic" idx="2"/>
          </p:nvPr>
        </p:nvPicPr>
        <p:blipFill rotWithShape="1">
          <a:blip r:embed="rId7">
            <a:alphaModFix/>
          </a:blip>
          <a:srcRect/>
          <a:stretch/>
        </p:blipFill>
        <p:spPr>
          <a:xfrm>
            <a:off x="4534058" y="2944920"/>
            <a:ext cx="730250" cy="730250"/>
          </a:xfrm>
          <a:prstGeom prst="rect">
            <a:avLst/>
          </a:prstGeom>
          <a:noFill/>
          <a:ln>
            <a:noFill/>
          </a:ln>
        </p:spPr>
      </p:pic>
      <p:sp>
        <p:nvSpPr>
          <p:cNvPr id="860" name="Google Shape;860;p37"/>
          <p:cNvSpPr/>
          <p:nvPr/>
        </p:nvSpPr>
        <p:spPr>
          <a:xfrm>
            <a:off x="4164708" y="3832297"/>
            <a:ext cx="1772271"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Opowiadanie historii i baśnie ludowe (sekwencjonowanie i opowiadanie historii</a:t>
            </a:r>
            <a:r>
              <a:rPr lang="en-US" sz="1000" b="0" i="0" u="none" strike="noStrike" cap="none">
                <a:solidFill>
                  <a:srgbClr val="000000"/>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Analizuj strukturę i sekwencjonowanie wydarzeń w baśniach ludowych lub mitach, aby wyjaśnić koncepcje narracji i opowiadania historii. Pomaga to uczestnikom dostrzec logiczny przepływ w znajomy i angażujący sposób.</a:t>
            </a:r>
            <a:endParaRPr sz="1000" b="0" i="0" u="none" strike="noStrike" cap="none">
              <a:solidFill>
                <a:srgbClr val="000000"/>
              </a:solidFill>
              <a:latin typeface="Arial"/>
              <a:ea typeface="Arial"/>
              <a:cs typeface="Arial"/>
              <a:sym typeface="Arial"/>
            </a:endParaRPr>
          </a:p>
        </p:txBody>
      </p:sp>
      <p:pic>
        <p:nvPicPr>
          <p:cNvPr id="861" name="Google Shape;861;p37"/>
          <p:cNvPicPr preferRelativeResize="0">
            <a:picLocks noGrp="1"/>
          </p:cNvPicPr>
          <p:nvPr>
            <p:ph type="pic" idx="2"/>
          </p:nvPr>
        </p:nvPicPr>
        <p:blipFill rotWithShape="1">
          <a:blip r:embed="rId8">
            <a:alphaModFix/>
          </a:blip>
          <a:srcRect/>
          <a:stretch/>
        </p:blipFill>
        <p:spPr>
          <a:xfrm>
            <a:off x="6336636" y="2944920"/>
            <a:ext cx="730250" cy="730250"/>
          </a:xfrm>
          <a:prstGeom prst="rect">
            <a:avLst/>
          </a:prstGeom>
          <a:noFill/>
          <a:ln>
            <a:noFill/>
          </a:ln>
        </p:spPr>
      </p:pic>
      <p:sp>
        <p:nvSpPr>
          <p:cNvPr id="862" name="Google Shape;862;p37"/>
          <p:cNvSpPr/>
          <p:nvPr/>
        </p:nvSpPr>
        <p:spPr>
          <a:xfrm>
            <a:off x="5942420" y="3847410"/>
            <a:ext cx="1538485"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Tradycyjna muzyka i/lub tańce (rytm i wzory)</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Przeanalizuj rytmiczne i melodyczne wzory w tradycyjnej muzyce lub kroki i sekwencje w tradycyjnych tańcach,</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aby zilustrować koncepcje rozpoznawania wzorców i powtarzania.</a:t>
            </a:r>
            <a:endParaRPr sz="1000" b="0" i="0" u="none" strike="noStrike" cap="none">
              <a:solidFill>
                <a:srgbClr val="000000"/>
              </a:solidFill>
              <a:latin typeface="Arial"/>
              <a:ea typeface="Arial"/>
              <a:cs typeface="Arial"/>
              <a:sym typeface="Arial"/>
            </a:endParaRPr>
          </a:p>
        </p:txBody>
      </p:sp>
      <p:sp>
        <p:nvSpPr>
          <p:cNvPr id="863" name="Google Shape;863;p3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34</a:t>
            </a:fld>
            <a:endParaRPr>
              <a:latin typeface="Arial"/>
              <a:ea typeface="Arial"/>
              <a:cs typeface="Arial"/>
              <a:sym typeface="Arial"/>
            </a:endParaRP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38"/>
          <p:cNvSpPr txBox="1">
            <a:spLocks noGrp="1"/>
          </p:cNvSpPr>
          <p:nvPr>
            <p:ph type="body" idx="1"/>
          </p:nvPr>
        </p:nvSpPr>
        <p:spPr>
          <a:xfrm>
            <a:off x="800101" y="1284246"/>
            <a:ext cx="6412425" cy="1012690"/>
          </a:xfrm>
          <a:prstGeom prst="rect">
            <a:avLst/>
          </a:prstGeom>
          <a:noFill/>
          <a:ln>
            <a:noFill/>
          </a:ln>
        </p:spPr>
        <p:txBody>
          <a:bodyPr spcFirstLastPara="1" wrap="square" lIns="91425" tIns="45700" rIns="91425" bIns="45700" anchor="t" anchorCtr="0">
            <a:noAutofit/>
          </a:bodyPr>
          <a:lstStyle/>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Aby koncepcje myślenia komputacyjnego (CT) były zrozumiałe i angażujące dla różnych uczestników, musimy je ugruntować w znanych dla uczestników kontekstach. Oto przykłady z życia wzięte, oparte na tradycjach kulturowych i społecznościach:</a:t>
            </a:r>
            <a:endParaRPr sz="1600">
              <a:solidFill>
                <a:srgbClr val="000000"/>
              </a:solidFill>
              <a:latin typeface="Arial"/>
              <a:ea typeface="Arial"/>
              <a:cs typeface="Arial"/>
              <a:sym typeface="Arial"/>
            </a:endParaRPr>
          </a:p>
        </p:txBody>
      </p:sp>
      <p:pic>
        <p:nvPicPr>
          <p:cNvPr id="871" name="Google Shape;871;p38"/>
          <p:cNvPicPr preferRelativeResize="0">
            <a:picLocks noGrp="1"/>
          </p:cNvPicPr>
          <p:nvPr>
            <p:ph type="pic" idx="2"/>
          </p:nvPr>
        </p:nvPicPr>
        <p:blipFill rotWithShape="1">
          <a:blip r:embed="rId4">
            <a:alphaModFix/>
          </a:blip>
          <a:srcRect/>
          <a:stretch/>
        </p:blipFill>
        <p:spPr>
          <a:xfrm>
            <a:off x="8413989" y="1639416"/>
            <a:ext cx="3579168" cy="3579168"/>
          </a:xfrm>
          <a:prstGeom prst="rect">
            <a:avLst/>
          </a:prstGeom>
          <a:noFill/>
          <a:ln>
            <a:noFill/>
          </a:ln>
        </p:spPr>
      </p:pic>
      <p:sp>
        <p:nvSpPr>
          <p:cNvPr id="872" name="Google Shape;872;p38"/>
          <p:cNvSpPr txBox="1"/>
          <p:nvPr/>
        </p:nvSpPr>
        <p:spPr>
          <a:xfrm>
            <a:off x="872771" y="2453416"/>
            <a:ext cx="6086291" cy="471709"/>
          </a:xfrm>
          <a:prstGeom prst="rect">
            <a:avLst/>
          </a:prstGeom>
          <a:noFill/>
          <a:ln>
            <a:noFill/>
          </a:ln>
        </p:spPr>
        <p:txBody>
          <a:bodyPr spcFirstLastPara="1" wrap="square" lIns="91425" tIns="45700" rIns="91425" bIns="45700" anchor="t" anchorCtr="0">
            <a:noAutofit/>
          </a:bodyPr>
          <a:lstStyle/>
          <a:p>
            <a:pPr marL="9360" marR="0" lvl="0" indent="-8999"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Kontekst społeczny</a:t>
            </a:r>
            <a:endParaRPr sz="1800" b="0" i="0" u="none" strike="noStrike" cap="none">
              <a:solidFill>
                <a:srgbClr val="000000"/>
              </a:solidFill>
              <a:latin typeface="Arial"/>
              <a:ea typeface="Arial"/>
              <a:cs typeface="Arial"/>
              <a:sym typeface="Arial"/>
            </a:endParaRPr>
          </a:p>
        </p:txBody>
      </p:sp>
      <p:sp>
        <p:nvSpPr>
          <p:cNvPr id="873" name="Google Shape;873;p38"/>
          <p:cNvSpPr/>
          <p:nvPr/>
        </p:nvSpPr>
        <p:spPr>
          <a:xfrm>
            <a:off x="730503" y="3920779"/>
            <a:ext cx="1783457" cy="20928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Planowanie wydarzeń społecznościowych</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Omów koncepcje zarządzania projektami w kontekście planowania wydarzenia społecznościowego, takiego jak festiwal.</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Dorośli uczący się mogą eksplorować zadania, zależności i harmonogram, aby pomyślnie ukończyć projekt.</a:t>
            </a:r>
            <a:endParaRPr sz="1200" b="0" i="0" u="none" strike="noStrike" cap="none">
              <a:solidFill>
                <a:srgbClr val="000000"/>
              </a:solidFill>
              <a:latin typeface="Arial"/>
              <a:ea typeface="Arial"/>
              <a:cs typeface="Arial"/>
              <a:sym typeface="Arial"/>
            </a:endParaRPr>
          </a:p>
        </p:txBody>
      </p:sp>
      <p:pic>
        <p:nvPicPr>
          <p:cNvPr id="874" name="Google Shape;874;p38"/>
          <p:cNvPicPr preferRelativeResize="0">
            <a:picLocks noGrp="1"/>
          </p:cNvPicPr>
          <p:nvPr>
            <p:ph type="pic" idx="2"/>
          </p:nvPr>
        </p:nvPicPr>
        <p:blipFill rotWithShape="1">
          <a:blip r:embed="rId5">
            <a:alphaModFix/>
          </a:blip>
          <a:srcRect/>
          <a:stretch/>
        </p:blipFill>
        <p:spPr>
          <a:xfrm>
            <a:off x="1257107" y="3057827"/>
            <a:ext cx="730250" cy="730250"/>
          </a:xfrm>
          <a:prstGeom prst="rect">
            <a:avLst/>
          </a:prstGeom>
          <a:noFill/>
          <a:ln>
            <a:noFill/>
          </a:ln>
        </p:spPr>
      </p:pic>
      <p:pic>
        <p:nvPicPr>
          <p:cNvPr id="875" name="Google Shape;875;p38"/>
          <p:cNvPicPr preferRelativeResize="0">
            <a:picLocks noGrp="1"/>
          </p:cNvPicPr>
          <p:nvPr>
            <p:ph type="pic" idx="2"/>
          </p:nvPr>
        </p:nvPicPr>
        <p:blipFill rotWithShape="1">
          <a:blip r:embed="rId6">
            <a:alphaModFix/>
          </a:blip>
          <a:srcRect/>
          <a:stretch/>
        </p:blipFill>
        <p:spPr>
          <a:xfrm>
            <a:off x="2858247" y="3057827"/>
            <a:ext cx="730250" cy="730250"/>
          </a:xfrm>
          <a:prstGeom prst="rect">
            <a:avLst/>
          </a:prstGeom>
          <a:noFill/>
          <a:ln>
            <a:noFill/>
          </a:ln>
        </p:spPr>
      </p:pic>
      <p:sp>
        <p:nvSpPr>
          <p:cNvPr id="876" name="Google Shape;876;p38"/>
          <p:cNvSpPr/>
          <p:nvPr/>
        </p:nvSpPr>
        <p:spPr>
          <a:xfrm>
            <a:off x="2424940" y="3962547"/>
            <a:ext cx="1581150"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Trasy transportu publicznego</a:t>
            </a:r>
            <a:r>
              <a:rPr lang="en-US" sz="1000" b="0" i="0" u="none" strike="noStrike" cap="none">
                <a:solidFill>
                  <a:srgbClr val="000000"/>
                </a:solidFill>
                <a:latin typeface="Arial"/>
                <a:ea typeface="Arial"/>
                <a:cs typeface="Arial"/>
                <a:sym typeface="Arial"/>
              </a:rPr>
              <a:t> (optymalizacja)</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Analizuj trasy transportu publicznego, aby zilustrować problemy optymalizacji. Dorośli uczący się mogą znaleźć najkrótszą trasę, najefektywniejszą trasę lub trasę, która minimalizuje przesiadki.</a:t>
            </a:r>
            <a:endParaRPr sz="1000" b="0" i="0" u="none" strike="noStrike" cap="none">
              <a:solidFill>
                <a:srgbClr val="000000"/>
              </a:solidFill>
              <a:latin typeface="Arial"/>
              <a:ea typeface="Arial"/>
              <a:cs typeface="Arial"/>
              <a:sym typeface="Arial"/>
            </a:endParaRPr>
          </a:p>
        </p:txBody>
      </p:sp>
      <p:pic>
        <p:nvPicPr>
          <p:cNvPr id="877" name="Google Shape;877;p38"/>
          <p:cNvPicPr preferRelativeResize="0">
            <a:picLocks noGrp="1"/>
          </p:cNvPicPr>
          <p:nvPr>
            <p:ph type="pic" idx="2"/>
          </p:nvPr>
        </p:nvPicPr>
        <p:blipFill rotWithShape="1">
          <a:blip r:embed="rId7">
            <a:alphaModFix/>
          </a:blip>
          <a:srcRect/>
          <a:stretch/>
        </p:blipFill>
        <p:spPr>
          <a:xfrm>
            <a:off x="4352165" y="3057827"/>
            <a:ext cx="730250" cy="730250"/>
          </a:xfrm>
          <a:prstGeom prst="rect">
            <a:avLst/>
          </a:prstGeom>
          <a:noFill/>
          <a:ln>
            <a:noFill/>
          </a:ln>
        </p:spPr>
      </p:pic>
      <p:sp>
        <p:nvSpPr>
          <p:cNvPr id="878" name="Google Shape;878;p38"/>
          <p:cNvSpPr/>
          <p:nvPr/>
        </p:nvSpPr>
        <p:spPr>
          <a:xfrm>
            <a:off x="3972877" y="3962547"/>
            <a:ext cx="1903530" cy="20928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Recykling i gospodarka odpadami (zbieranie i analiza danych)</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Wykorzystaj dane dotyczące recyklingu w społeczności lub gospodarki odpadami, aby zilustrować techniki zbierania i analizy danych. Uczestnicy mogą identyfikować trendy, formułować prognozy i proponować rozwiązania w celu poprawy gospodarki odpadami.</a:t>
            </a:r>
            <a:endParaRPr sz="1000" b="0" i="0" u="none" strike="noStrike" cap="none">
              <a:solidFill>
                <a:srgbClr val="000000"/>
              </a:solidFill>
              <a:latin typeface="Arial"/>
              <a:ea typeface="Arial"/>
              <a:cs typeface="Arial"/>
              <a:sym typeface="Arial"/>
            </a:endParaRPr>
          </a:p>
        </p:txBody>
      </p:sp>
      <p:pic>
        <p:nvPicPr>
          <p:cNvPr id="879" name="Google Shape;879;p38"/>
          <p:cNvPicPr preferRelativeResize="0">
            <a:picLocks noGrp="1"/>
          </p:cNvPicPr>
          <p:nvPr>
            <p:ph type="pic" idx="2"/>
          </p:nvPr>
        </p:nvPicPr>
        <p:blipFill rotWithShape="1">
          <a:blip r:embed="rId8">
            <a:alphaModFix/>
          </a:blip>
          <a:srcRect/>
          <a:stretch/>
        </p:blipFill>
        <p:spPr>
          <a:xfrm>
            <a:off x="6211208" y="3005283"/>
            <a:ext cx="730250" cy="730250"/>
          </a:xfrm>
          <a:prstGeom prst="rect">
            <a:avLst/>
          </a:prstGeom>
          <a:noFill/>
          <a:ln>
            <a:noFill/>
          </a:ln>
        </p:spPr>
      </p:pic>
      <p:sp>
        <p:nvSpPr>
          <p:cNvPr id="880" name="Google Shape;880;p38"/>
          <p:cNvSpPr/>
          <p:nvPr/>
        </p:nvSpPr>
        <p:spPr>
          <a:xfrm>
            <a:off x="5845534" y="3962547"/>
            <a:ext cx="1805089" cy="20928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Ogrody społecznościowe (planowanie i alokacja zasobów)</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Zaprojektuj z dorosłymi uczestnicy układ ogrodu społecznościowego, biorąc pod uwagę takie czynniki, jak światło słoneczne, dostępność wody i odstępy między roślinami. Wprowadza to koncepcje alokacji zasobów i optymalizacji.</a:t>
            </a:r>
            <a:endParaRPr sz="1000" b="0" i="0" u="none" strike="noStrike" cap="none">
              <a:solidFill>
                <a:srgbClr val="000000"/>
              </a:solidFill>
              <a:latin typeface="Arial"/>
              <a:ea typeface="Arial"/>
              <a:cs typeface="Arial"/>
              <a:sym typeface="Arial"/>
            </a:endParaRPr>
          </a:p>
        </p:txBody>
      </p:sp>
      <p:sp>
        <p:nvSpPr>
          <p:cNvPr id="881" name="Google Shape;881;p3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35</a:t>
            </a:fld>
            <a:endParaRPr>
              <a:latin typeface="Arial"/>
              <a:ea typeface="Arial"/>
              <a:cs typeface="Arial"/>
              <a:sym typeface="Arial"/>
            </a:endParaRPr>
          </a:p>
        </p:txBody>
      </p:sp>
      <p:sp>
        <p:nvSpPr>
          <p:cNvPr id="882" name="Google Shape;882;p38"/>
          <p:cNvSpPr txBox="1">
            <a:spLocks noGrp="1"/>
          </p:cNvSpPr>
          <p:nvPr>
            <p:ph type="title"/>
          </p:nvPr>
        </p:nvSpPr>
        <p:spPr>
          <a:xfrm>
            <a:off x="800101" y="640013"/>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000" b="1">
                <a:solidFill>
                  <a:srgbClr val="000000"/>
                </a:solidFill>
                <a:latin typeface="Arial"/>
                <a:ea typeface="Arial"/>
                <a:cs typeface="Arial"/>
                <a:sym typeface="Arial"/>
              </a:rPr>
              <a:t>Praktyczny przykład adekwatności kulturowej </a:t>
            </a:r>
            <a:endParaRPr sz="2000">
              <a:latin typeface="Arial"/>
              <a:ea typeface="Arial"/>
              <a:cs typeface="Arial"/>
              <a:sym typeface="Arial"/>
            </a:endParaRP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p39"/>
          <p:cNvSpPr txBox="1">
            <a:spLocks noGrp="1"/>
          </p:cNvSpPr>
          <p:nvPr>
            <p:ph type="title"/>
          </p:nvPr>
        </p:nvSpPr>
        <p:spPr>
          <a:xfrm>
            <a:off x="778732" y="799161"/>
            <a:ext cx="6870242"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Metody </a:t>
            </a:r>
            <a:r>
              <a:rPr lang="en-US" b="1">
                <a:latin typeface="Arial"/>
                <a:ea typeface="Arial"/>
                <a:cs typeface="Arial"/>
                <a:sym typeface="Arial"/>
              </a:rPr>
              <a:t>stylów uczenia się i preferencji</a:t>
            </a:r>
            <a:r>
              <a:rPr lang="en-US">
                <a:latin typeface="Arial"/>
                <a:ea typeface="Arial"/>
                <a:cs typeface="Arial"/>
                <a:sym typeface="Arial"/>
              </a:rPr>
              <a:t> w celu zaspokojenia różnorodnych potrzeb słuchaczy </a:t>
            </a:r>
            <a:endParaRPr>
              <a:latin typeface="Arial"/>
              <a:ea typeface="Arial"/>
              <a:cs typeface="Arial"/>
              <a:sym typeface="Arial"/>
            </a:endParaRPr>
          </a:p>
        </p:txBody>
      </p:sp>
      <p:sp>
        <p:nvSpPr>
          <p:cNvPr id="890" name="Google Shape;890;p39"/>
          <p:cNvSpPr txBox="1">
            <a:spLocks noGrp="1"/>
          </p:cNvSpPr>
          <p:nvPr>
            <p:ph type="body" idx="1"/>
          </p:nvPr>
        </p:nvSpPr>
        <p:spPr>
          <a:xfrm>
            <a:off x="809604" y="1817467"/>
            <a:ext cx="6526362" cy="981120"/>
          </a:xfrm>
          <a:prstGeom prst="rect">
            <a:avLst/>
          </a:prstGeom>
          <a:noFill/>
          <a:ln>
            <a:noFill/>
          </a:ln>
        </p:spPr>
        <p:txBody>
          <a:bodyPr spcFirstLastPara="1" wrap="square" lIns="91425" tIns="45700" rIns="91425" bIns="45700" anchor="t" anchorCtr="0">
            <a:noAutofit/>
          </a:bodyPr>
          <a:lstStyle/>
          <a:p>
            <a:pPr marL="9360" lvl="0" indent="-8999" algn="l" rtl="0">
              <a:lnSpc>
                <a:spcPct val="100000"/>
              </a:lnSpc>
              <a:spcBef>
                <a:spcPts val="0"/>
              </a:spcBef>
              <a:spcAft>
                <a:spcPts val="0"/>
              </a:spcAft>
              <a:buSzPts val="1260"/>
              <a:buNone/>
            </a:pPr>
            <a:r>
              <a:rPr lang="en-US" sz="1600">
                <a:solidFill>
                  <a:srgbClr val="000000"/>
                </a:solidFill>
                <a:latin typeface="Arial"/>
                <a:ea typeface="Arial"/>
                <a:cs typeface="Arial"/>
                <a:sym typeface="Arial"/>
              </a:rPr>
              <a:t>Kluczowym elementem skutecznej edukacji CT jest rozpoznanie zróżnicowanych stylów uczenia się osób dorosłych i wykorzystanie różnorodnych aktywności i metod nauczania w celu zaspokojenia różnych preferencji uczestników.</a:t>
            </a:r>
            <a:endParaRPr sz="1600">
              <a:latin typeface="Arial"/>
              <a:ea typeface="Arial"/>
              <a:cs typeface="Arial"/>
              <a:sym typeface="Arial"/>
            </a:endParaRPr>
          </a:p>
          <a:p>
            <a:pPr marL="9525" lvl="0" indent="-9525" algn="l" rtl="0">
              <a:lnSpc>
                <a:spcPct val="100000"/>
              </a:lnSpc>
              <a:spcBef>
                <a:spcPts val="1000"/>
              </a:spcBef>
              <a:spcAft>
                <a:spcPts val="0"/>
              </a:spcAft>
              <a:buSzPts val="1260"/>
              <a:buNone/>
            </a:pPr>
            <a:endParaRPr sz="1600">
              <a:latin typeface="Arial"/>
              <a:ea typeface="Arial"/>
              <a:cs typeface="Arial"/>
              <a:sym typeface="Arial"/>
            </a:endParaRPr>
          </a:p>
        </p:txBody>
      </p:sp>
      <p:pic>
        <p:nvPicPr>
          <p:cNvPr id="891" name="Google Shape;891;p39"/>
          <p:cNvPicPr preferRelativeResize="0">
            <a:picLocks noGrp="1"/>
          </p:cNvPicPr>
          <p:nvPr>
            <p:ph type="pic" idx="2"/>
          </p:nvPr>
        </p:nvPicPr>
        <p:blipFill rotWithShape="1">
          <a:blip r:embed="rId4">
            <a:alphaModFix/>
          </a:blip>
          <a:srcRect/>
          <a:stretch/>
        </p:blipFill>
        <p:spPr>
          <a:xfrm>
            <a:off x="8296274" y="1562101"/>
            <a:ext cx="3781424" cy="3781424"/>
          </a:xfrm>
          <a:prstGeom prst="rect">
            <a:avLst/>
          </a:prstGeom>
          <a:noFill/>
          <a:ln>
            <a:noFill/>
          </a:ln>
        </p:spPr>
      </p:pic>
      <p:sp>
        <p:nvSpPr>
          <p:cNvPr id="892" name="Google Shape;892;p39"/>
          <p:cNvSpPr/>
          <p:nvPr/>
        </p:nvSpPr>
        <p:spPr>
          <a:xfrm>
            <a:off x="895246" y="3519690"/>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3" name="Google Shape;893;p39"/>
          <p:cNvSpPr/>
          <p:nvPr/>
        </p:nvSpPr>
        <p:spPr>
          <a:xfrm>
            <a:off x="813112" y="3635175"/>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4" name="Google Shape;894;p39"/>
          <p:cNvSpPr txBox="1"/>
          <p:nvPr/>
        </p:nvSpPr>
        <p:spPr>
          <a:xfrm>
            <a:off x="986384" y="4023403"/>
            <a:ext cx="135590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Wykorzystaj pomoce wizualne, diagramy, schematy blokowe i mapy myśli</a:t>
            </a:r>
            <a:endParaRPr sz="900" b="0" i="0" u="none" strike="noStrike" cap="none">
              <a:solidFill>
                <a:srgbClr val="000000"/>
              </a:solidFill>
              <a:latin typeface="Arial"/>
              <a:ea typeface="Arial"/>
              <a:cs typeface="Arial"/>
              <a:sym typeface="Arial"/>
            </a:endParaRPr>
          </a:p>
        </p:txBody>
      </p:sp>
      <p:sp>
        <p:nvSpPr>
          <p:cNvPr id="895" name="Google Shape;895;p39"/>
          <p:cNvSpPr/>
          <p:nvPr/>
        </p:nvSpPr>
        <p:spPr>
          <a:xfrm>
            <a:off x="2532259" y="3519690"/>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6" name="Google Shape;896;p39"/>
          <p:cNvSpPr/>
          <p:nvPr/>
        </p:nvSpPr>
        <p:spPr>
          <a:xfrm>
            <a:off x="2432949" y="3635175"/>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7" name="Google Shape;897;p39"/>
          <p:cNvSpPr/>
          <p:nvPr/>
        </p:nvSpPr>
        <p:spPr>
          <a:xfrm>
            <a:off x="4170519" y="3551957"/>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8" name="Google Shape;898;p39"/>
          <p:cNvSpPr/>
          <p:nvPr/>
        </p:nvSpPr>
        <p:spPr>
          <a:xfrm>
            <a:off x="5925265" y="3551956"/>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9" name="Google Shape;899;p39"/>
          <p:cNvSpPr/>
          <p:nvPr/>
        </p:nvSpPr>
        <p:spPr>
          <a:xfrm>
            <a:off x="4120864" y="3642503"/>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0" name="Google Shape;900;p39"/>
          <p:cNvSpPr/>
          <p:nvPr/>
        </p:nvSpPr>
        <p:spPr>
          <a:xfrm>
            <a:off x="5886877" y="3642503"/>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1" name="Google Shape;901;p39"/>
          <p:cNvSpPr txBox="1"/>
          <p:nvPr/>
        </p:nvSpPr>
        <p:spPr>
          <a:xfrm>
            <a:off x="2528210" y="3969311"/>
            <a:ext cx="1399959"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Wykorzystuj ustne wyjaśnienia, dyskusje i nagrania audio, wyjaśniaj ustnie swoje strategie rozwiązywania problemów.</a:t>
            </a:r>
            <a:endParaRPr sz="900" b="0" i="0" u="none" strike="noStrike" cap="none">
              <a:solidFill>
                <a:srgbClr val="000000"/>
              </a:solidFill>
              <a:latin typeface="Arial"/>
              <a:ea typeface="Arial"/>
              <a:cs typeface="Arial"/>
              <a:sym typeface="Arial"/>
            </a:endParaRPr>
          </a:p>
        </p:txBody>
      </p:sp>
      <p:sp>
        <p:nvSpPr>
          <p:cNvPr id="902" name="Google Shape;902;p39"/>
          <p:cNvSpPr txBox="1"/>
          <p:nvPr/>
        </p:nvSpPr>
        <p:spPr>
          <a:xfrm>
            <a:off x="4198962" y="4034758"/>
            <a:ext cx="1349545" cy="7847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Włączaj działań praktycznych, angażuj w ćwiczenia polegające na odgrywaniu ról.</a:t>
            </a:r>
            <a:endParaRPr sz="900" b="0" i="0" u="none" strike="noStrike" cap="none">
              <a:solidFill>
                <a:srgbClr val="000000"/>
              </a:solidFill>
              <a:latin typeface="Arial"/>
              <a:ea typeface="Arial"/>
              <a:cs typeface="Arial"/>
              <a:sym typeface="Arial"/>
            </a:endParaRPr>
          </a:p>
        </p:txBody>
      </p:sp>
      <p:sp>
        <p:nvSpPr>
          <p:cNvPr id="903" name="Google Shape;903;p39"/>
          <p:cNvSpPr txBox="1"/>
          <p:nvPr/>
        </p:nvSpPr>
        <p:spPr>
          <a:xfrm>
            <a:off x="6001317" y="4112710"/>
            <a:ext cx="135590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Korzystaj z pisemnych instrukcji, arkuszy roboczych i prezentacji. </a:t>
            </a:r>
            <a:endParaRPr sz="900" b="0" i="0" u="none" strike="noStrike" cap="none">
              <a:solidFill>
                <a:srgbClr val="000000"/>
              </a:solidFill>
              <a:latin typeface="Arial"/>
              <a:ea typeface="Arial"/>
              <a:cs typeface="Arial"/>
              <a:sym typeface="Arial"/>
            </a:endParaRPr>
          </a:p>
        </p:txBody>
      </p:sp>
      <p:sp>
        <p:nvSpPr>
          <p:cNvPr id="904" name="Google Shape;904;p39"/>
          <p:cNvSpPr txBox="1"/>
          <p:nvPr/>
        </p:nvSpPr>
        <p:spPr>
          <a:xfrm>
            <a:off x="778732" y="5143008"/>
            <a:ext cx="6951253" cy="725521"/>
          </a:xfrm>
          <a:prstGeom prst="rect">
            <a:avLst/>
          </a:prstGeom>
          <a:noFill/>
          <a:ln>
            <a:noFill/>
          </a:ln>
        </p:spPr>
        <p:txBody>
          <a:bodyPr spcFirstLastPara="1" wrap="square" lIns="91425" tIns="45700" rIns="91425" bIns="45700" anchor="t" anchorCtr="0">
            <a:noAutofit/>
          </a:bodyPr>
          <a:lstStyle/>
          <a:p>
            <a:pPr marL="9360" marR="0" lvl="0" indent="-8999"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Oferuj zarówno możliwości uczenia się indywidualnego, jak i grupowego. Niektórzy dorośli słuchacze lepiej radzą sobie z pracą indywidualną, podczas gdy inni rozwijają się w grupach.</a:t>
            </a:r>
            <a:endParaRPr sz="1600" b="0" i="0" u="none" strike="noStrike" cap="none">
              <a:solidFill>
                <a:srgbClr val="000000"/>
              </a:solidFill>
              <a:latin typeface="Arial"/>
              <a:ea typeface="Arial"/>
              <a:cs typeface="Arial"/>
              <a:sym typeface="Arial"/>
            </a:endParaRPr>
          </a:p>
        </p:txBody>
      </p:sp>
      <p:sp>
        <p:nvSpPr>
          <p:cNvPr id="905" name="Google Shape;905;p39"/>
          <p:cNvSpPr txBox="1"/>
          <p:nvPr/>
        </p:nvSpPr>
        <p:spPr>
          <a:xfrm>
            <a:off x="822094" y="2961953"/>
            <a:ext cx="6196779" cy="407159"/>
          </a:xfrm>
          <a:prstGeom prst="rect">
            <a:avLst/>
          </a:prstGeom>
          <a:noFill/>
          <a:ln>
            <a:noFill/>
          </a:ln>
        </p:spPr>
        <p:txBody>
          <a:bodyPr spcFirstLastPara="1" wrap="square" lIns="91425" tIns="45700" rIns="91425" bIns="45700" anchor="t" anchorCtr="0">
            <a:noAutofit/>
          </a:bodyPr>
          <a:lstStyle/>
          <a:p>
            <a:pPr marL="9360" marR="0" lvl="0" indent="-8999"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Powszechne style uczenia się:</a:t>
            </a:r>
            <a:endParaRPr sz="1600" b="0" i="0" u="none" strike="noStrike" cap="none">
              <a:solidFill>
                <a:srgbClr val="000000"/>
              </a:solidFill>
              <a:latin typeface="Arial"/>
              <a:ea typeface="Arial"/>
              <a:cs typeface="Arial"/>
              <a:sym typeface="Arial"/>
            </a:endParaRPr>
          </a:p>
        </p:txBody>
      </p:sp>
      <p:sp>
        <p:nvSpPr>
          <p:cNvPr id="906" name="Google Shape;906;p3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36</a:t>
            </a:fld>
            <a:endParaRPr>
              <a:latin typeface="Arial"/>
              <a:ea typeface="Arial"/>
              <a:cs typeface="Arial"/>
              <a:sym typeface="Arial"/>
            </a:endParaRPr>
          </a:p>
        </p:txBody>
      </p:sp>
      <p:sp>
        <p:nvSpPr>
          <p:cNvPr id="907" name="Google Shape;907;p39"/>
          <p:cNvSpPr txBox="1"/>
          <p:nvPr/>
        </p:nvSpPr>
        <p:spPr>
          <a:xfrm>
            <a:off x="987450" y="3667473"/>
            <a:ext cx="127180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Osoby uczące się</a:t>
            </a:r>
            <a:r>
              <a:rPr lang="en-US" sz="1000" b="1" i="0" u="none" strike="noStrike" cap="none">
                <a:solidFill>
                  <a:schemeClr val="dk1"/>
                </a:solidFill>
                <a:latin typeface="Arial"/>
                <a:ea typeface="Arial"/>
                <a:cs typeface="Arial"/>
                <a:sym typeface="Arial"/>
              </a:rPr>
              <a:t> wzrokowo</a:t>
            </a:r>
            <a:endParaRPr sz="1000" b="1" i="0" u="none" strike="noStrike" cap="none">
              <a:solidFill>
                <a:schemeClr val="dk1"/>
              </a:solidFill>
              <a:latin typeface="Arial"/>
              <a:ea typeface="Arial"/>
              <a:cs typeface="Arial"/>
              <a:sym typeface="Arial"/>
            </a:endParaRPr>
          </a:p>
        </p:txBody>
      </p:sp>
      <p:sp>
        <p:nvSpPr>
          <p:cNvPr id="908" name="Google Shape;908;p39"/>
          <p:cNvSpPr txBox="1"/>
          <p:nvPr/>
        </p:nvSpPr>
        <p:spPr>
          <a:xfrm>
            <a:off x="2602379" y="3636245"/>
            <a:ext cx="127180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Osoby uczące się słuchowo</a:t>
            </a:r>
            <a:endParaRPr sz="1000" b="0" i="0" u="none" strike="noStrike" cap="none">
              <a:solidFill>
                <a:srgbClr val="000000"/>
              </a:solidFill>
              <a:latin typeface="Arial"/>
              <a:ea typeface="Arial"/>
              <a:cs typeface="Arial"/>
              <a:sym typeface="Arial"/>
            </a:endParaRPr>
          </a:p>
        </p:txBody>
      </p:sp>
      <p:sp>
        <p:nvSpPr>
          <p:cNvPr id="909" name="Google Shape;909;p39"/>
          <p:cNvSpPr txBox="1"/>
          <p:nvPr/>
        </p:nvSpPr>
        <p:spPr>
          <a:xfrm>
            <a:off x="5960764" y="3697263"/>
            <a:ext cx="1415825"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Uczenie oparte na czytaniu i pisaniu</a:t>
            </a:r>
            <a:endParaRPr sz="1000" b="0" i="0" u="none" strike="noStrike" cap="none">
              <a:solidFill>
                <a:srgbClr val="000000"/>
              </a:solidFill>
              <a:latin typeface="Arial"/>
              <a:ea typeface="Arial"/>
              <a:cs typeface="Arial"/>
              <a:sym typeface="Arial"/>
            </a:endParaRPr>
          </a:p>
        </p:txBody>
      </p:sp>
      <p:sp>
        <p:nvSpPr>
          <p:cNvPr id="910" name="Google Shape;910;p39"/>
          <p:cNvSpPr/>
          <p:nvPr/>
        </p:nvSpPr>
        <p:spPr>
          <a:xfrm>
            <a:off x="4123478" y="3657992"/>
            <a:ext cx="1387080" cy="3963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Uczenie kinestetyczne</a:t>
            </a:r>
            <a:endParaRPr sz="10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17"/>
          <p:cNvSpPr/>
          <p:nvPr/>
        </p:nvSpPr>
        <p:spPr>
          <a:xfrm>
            <a:off x="0" y="0"/>
            <a:ext cx="12191760" cy="6857640"/>
          </a:xfrm>
          <a:prstGeom prst="rect">
            <a:avLst/>
          </a:prstGeom>
          <a:solidFill>
            <a:srgbClr val="FFFFFF"/>
          </a:solidFill>
          <a:ln w="12600" cap="flat" cmpd="sng">
            <a:solidFill>
              <a:srgbClr val="CE6633"/>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16" name="Google Shape;916;p17"/>
          <p:cNvPicPr preferRelativeResize="0"/>
          <p:nvPr/>
        </p:nvPicPr>
        <p:blipFill rotWithShape="1">
          <a:blip r:embed="rId4">
            <a:alphaModFix/>
          </a:blip>
          <a:srcRect t="15729"/>
          <a:stretch/>
        </p:blipFill>
        <p:spPr>
          <a:xfrm>
            <a:off x="240" y="360"/>
            <a:ext cx="12191760" cy="6857640"/>
          </a:xfrm>
          <a:prstGeom prst="rect">
            <a:avLst/>
          </a:prstGeom>
          <a:noFill/>
          <a:ln>
            <a:noFill/>
          </a:ln>
        </p:spPr>
      </p:pic>
      <p:sp>
        <p:nvSpPr>
          <p:cNvPr id="917" name="Google Shape;917;p17"/>
          <p:cNvSpPr txBox="1"/>
          <p:nvPr/>
        </p:nvSpPr>
        <p:spPr>
          <a:xfrm>
            <a:off x="361752" y="1701900"/>
            <a:ext cx="8342400" cy="1161720"/>
          </a:xfrm>
          <a:prstGeom prst="rect">
            <a:avLst/>
          </a:prstGeom>
          <a:noFill/>
          <a:ln>
            <a:noFill/>
          </a:ln>
        </p:spPr>
        <p:txBody>
          <a:bodyPr spcFirstLastPara="1" wrap="square" lIns="91425" tIns="45700" rIns="91425" bIns="45700" anchor="b" anchorCtr="0">
            <a:noAutofit/>
          </a:bodyPr>
          <a:lstStyle/>
          <a:p>
            <a:pPr marL="0" marR="0" lvl="0" indent="0" algn="just" rtl="0">
              <a:lnSpc>
                <a:spcPct val="100000"/>
              </a:lnSpc>
              <a:spcBef>
                <a:spcPts val="0"/>
              </a:spcBef>
              <a:spcAft>
                <a:spcPts val="0"/>
              </a:spcAft>
              <a:buClr>
                <a:srgbClr val="000000"/>
              </a:buClr>
              <a:buSzPts val="2000"/>
              <a:buFont typeface="Arial"/>
              <a:buNone/>
            </a:pPr>
            <a:r>
              <a:rPr lang="en-US" sz="1800" b="0" i="0" u="none" strike="noStrike" cap="none">
                <a:solidFill>
                  <a:srgbClr val="000000"/>
                </a:solidFill>
                <a:latin typeface="Arial"/>
                <a:ea typeface="Arial"/>
                <a:cs typeface="Arial"/>
                <a:sym typeface="Arial"/>
              </a:rPr>
              <a:t>Poniżej przedstawiono przykłady z życia codziennego, zaczerpnięte z tradycji kulturowych i środowisk społecznych, które można wykorzystać do wyjaśnienia koncepcji myślenia komputacyjnego (CT) osobom dorosłym. </a:t>
            </a:r>
            <a:endParaRPr sz="1800" b="0" i="0" u="none" strike="noStrike" cap="none">
              <a:solidFill>
                <a:srgbClr val="000000"/>
              </a:solidFill>
              <a:latin typeface="Arial"/>
              <a:ea typeface="Arial"/>
              <a:cs typeface="Arial"/>
              <a:sym typeface="Arial"/>
            </a:endParaRPr>
          </a:p>
        </p:txBody>
      </p:sp>
      <p:sp>
        <p:nvSpPr>
          <p:cNvPr id="918" name="Google Shape;918;p17"/>
          <p:cNvSpPr txBox="1"/>
          <p:nvPr/>
        </p:nvSpPr>
        <p:spPr>
          <a:xfrm>
            <a:off x="361512" y="2742276"/>
            <a:ext cx="8342640" cy="1469880"/>
          </a:xfrm>
          <a:prstGeom prst="rect">
            <a:avLst/>
          </a:prstGeom>
          <a:noFill/>
          <a:ln>
            <a:noFill/>
          </a:ln>
        </p:spPr>
        <p:txBody>
          <a:bodyPr spcFirstLastPara="1" wrap="square" lIns="91425" tIns="45700" rIns="91425" bIns="45700" anchor="b" anchorCtr="0">
            <a:noAutofit/>
          </a:bodyPr>
          <a:lstStyle/>
          <a:p>
            <a:pPr marL="9360" marR="0" lvl="0" indent="-8999" algn="just" rtl="0">
              <a:lnSpc>
                <a:spcPct val="100000"/>
              </a:lnSpc>
              <a:spcBef>
                <a:spcPts val="0"/>
              </a:spcBef>
              <a:spcAft>
                <a:spcPts val="0"/>
              </a:spcAft>
              <a:buClr>
                <a:srgbClr val="000000"/>
              </a:buClr>
              <a:buSzPts val="2000"/>
              <a:buFont typeface="Arial"/>
              <a:buNone/>
            </a:pPr>
            <a:r>
              <a:rPr lang="en-US" sz="1800" b="0" i="0" u="none" strike="noStrike" cap="none">
                <a:solidFill>
                  <a:srgbClr val="000000"/>
                </a:solidFill>
                <a:latin typeface="Arial"/>
                <a:ea typeface="Arial"/>
                <a:cs typeface="Arial"/>
                <a:sym typeface="Arial"/>
              </a:rPr>
              <a:t>Ważne jest, aby pamiętać o dostosowaniu tych przykładów do specyficznego kontekstu kulturowego i społecznego dorosłych słuchaczy. Celem tego podejścia jest uczynienie abstrakcyjnych koncepcji myślenia komputacyjnego istotnymi, angażującymi i dostępnymi dla uczestników.</a:t>
            </a:r>
            <a:endParaRPr sz="1800" b="0" i="0" u="none" strike="noStrike" cap="none">
              <a:solidFill>
                <a:srgbClr val="000000"/>
              </a:solidFill>
              <a:latin typeface="Arial"/>
              <a:ea typeface="Arial"/>
              <a:cs typeface="Arial"/>
              <a:sym typeface="Arial"/>
            </a:endParaRPr>
          </a:p>
        </p:txBody>
      </p:sp>
      <p:sp>
        <p:nvSpPr>
          <p:cNvPr id="919" name="Google Shape;919;p17"/>
          <p:cNvSpPr/>
          <p:nvPr/>
        </p:nvSpPr>
        <p:spPr>
          <a:xfrm>
            <a:off x="410280" y="495900"/>
            <a:ext cx="7447053" cy="82332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Dostosowywanie założeń myślenia komputacyjnego w nauczaniu zróżnicowanych dorosłych?</a:t>
            </a:r>
            <a:endParaRPr sz="2400" b="1" i="0" u="none" strike="noStrike" cap="none">
              <a:solidFill>
                <a:srgbClr val="000000"/>
              </a:solidFill>
              <a:latin typeface="Arial"/>
              <a:ea typeface="Arial"/>
              <a:cs typeface="Arial"/>
              <a:sym typeface="Arial"/>
            </a:endParaRPr>
          </a:p>
        </p:txBody>
      </p:sp>
      <p:sp>
        <p:nvSpPr>
          <p:cNvPr id="920" name="Google Shape;920;p17"/>
          <p:cNvSpPr txBox="1"/>
          <p:nvPr/>
        </p:nvSpPr>
        <p:spPr>
          <a:xfrm>
            <a:off x="361512" y="4432188"/>
            <a:ext cx="8342640" cy="1460160"/>
          </a:xfrm>
          <a:prstGeom prst="rect">
            <a:avLst/>
          </a:prstGeom>
          <a:noFill/>
          <a:ln>
            <a:noFill/>
          </a:ln>
        </p:spPr>
        <p:txBody>
          <a:bodyPr spcFirstLastPara="1" wrap="square" lIns="91425" tIns="45700" rIns="91425" bIns="45700" anchor="b" anchorCtr="0">
            <a:noAutofit/>
          </a:bodyPr>
          <a:lstStyle/>
          <a:p>
            <a:pPr marL="9360" marR="0" lvl="0" indent="-8999" algn="just" rtl="0">
              <a:lnSpc>
                <a:spcPct val="100000"/>
              </a:lnSpc>
              <a:spcBef>
                <a:spcPts val="0"/>
              </a:spcBef>
              <a:spcAft>
                <a:spcPts val="0"/>
              </a:spcAft>
              <a:buClr>
                <a:srgbClr val="000000"/>
              </a:buClr>
              <a:buSzPts val="2000"/>
              <a:buFont typeface="Arial"/>
              <a:buNone/>
            </a:pPr>
            <a:r>
              <a:rPr lang="en-US" sz="1800" b="0" i="0" u="none" strike="noStrike" cap="none">
                <a:solidFill>
                  <a:srgbClr val="000000"/>
                </a:solidFill>
                <a:latin typeface="Arial"/>
                <a:ea typeface="Arial"/>
                <a:cs typeface="Arial"/>
                <a:sym typeface="Arial"/>
              </a:rPr>
              <a:t>Dzięki przemyślanemu dostosowaniu koncepcji CT, uwzględnieniu odniesień kulturowych i uwzględnieniu różnorodnych stylów uczenia się, trenerzy i/lub edukatorzy mogą tworzyć włączające i angażujące doświadczenia edukacyjne, które umożliwią osobom dorosłym rozwinięcie podstawowych umiejętności myślenia komputacyjnego.</a:t>
            </a:r>
            <a:endParaRPr sz="18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pic>
        <p:nvPicPr>
          <p:cNvPr id="927" name="Google Shape;927;p81"/>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928" name="Google Shape;928;p81"/>
          <p:cNvSpPr txBox="1">
            <a:spLocks noGrp="1"/>
          </p:cNvSpPr>
          <p:nvPr>
            <p:ph type="title"/>
          </p:nvPr>
        </p:nvSpPr>
        <p:spPr>
          <a:xfrm>
            <a:off x="7230999" y="2900963"/>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4</a:t>
            </a:r>
            <a:endParaRPr>
              <a:latin typeface="Arial"/>
              <a:ea typeface="Arial"/>
              <a:cs typeface="Arial"/>
              <a:sym typeface="Arial"/>
            </a:endParaRPr>
          </a:p>
        </p:txBody>
      </p:sp>
      <p:sp>
        <p:nvSpPr>
          <p:cNvPr id="929" name="Google Shape;929;p81"/>
          <p:cNvSpPr txBox="1">
            <a:spLocks noGrp="1"/>
          </p:cNvSpPr>
          <p:nvPr>
            <p:ph type="body" idx="1"/>
          </p:nvPr>
        </p:nvSpPr>
        <p:spPr>
          <a:xfrm>
            <a:off x="7778496" y="3429000"/>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400"/>
              <a:buNone/>
            </a:pPr>
            <a:r>
              <a:rPr lang="en-US">
                <a:latin typeface="Arial"/>
                <a:ea typeface="Arial"/>
                <a:cs typeface="Arial"/>
                <a:sym typeface="Arial"/>
              </a:rPr>
              <a:t>Studia przypadku i ćwiczenia</a:t>
            </a:r>
            <a:endParaRPr>
              <a:latin typeface="Arial"/>
              <a:ea typeface="Arial"/>
              <a:cs typeface="Arial"/>
              <a:sym typeface="Arial"/>
            </a:endParaRPr>
          </a:p>
        </p:txBody>
      </p:sp>
      <p:sp>
        <p:nvSpPr>
          <p:cNvPr id="930" name="Google Shape;930;p81"/>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38</a:t>
            </a:fld>
            <a:endParaRPr sz="900" b="0" i="0" u="none" strike="noStrike" cap="none">
              <a:solidFill>
                <a:srgbClr val="537272"/>
              </a:solidFill>
              <a:latin typeface="Gill Sans"/>
              <a:ea typeface="Gill Sans"/>
              <a:cs typeface="Gill Sans"/>
              <a:sym typeface="Gill Sans"/>
            </a:endParaRP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34"/>
        <p:cNvGrpSpPr/>
        <p:nvPr/>
      </p:nvGrpSpPr>
      <p:grpSpPr>
        <a:xfrm>
          <a:off x="0" y="0"/>
          <a:ext cx="0" cy="0"/>
          <a:chOff x="0" y="0"/>
          <a:chExt cx="0" cy="0"/>
        </a:xfrm>
      </p:grpSpPr>
      <p:sp>
        <p:nvSpPr>
          <p:cNvPr id="935" name="Google Shape;935;p82"/>
          <p:cNvSpPr txBox="1">
            <a:spLocks noGrp="1"/>
          </p:cNvSpPr>
          <p:nvPr>
            <p:ph type="body" idx="1"/>
          </p:nvPr>
        </p:nvSpPr>
        <p:spPr>
          <a:xfrm>
            <a:off x="346150" y="231960"/>
            <a:ext cx="8661663" cy="793792"/>
          </a:xfrm>
          <a:prstGeom prst="rect">
            <a:avLst/>
          </a:prstGeom>
          <a:noFill/>
          <a:ln>
            <a:noFill/>
          </a:ln>
        </p:spPr>
        <p:txBody>
          <a:bodyPr spcFirstLastPara="1" wrap="square" lIns="91425" tIns="45700" rIns="91425" bIns="45700" anchor="b" anchorCtr="0">
            <a:noAutofit/>
          </a:bodyPr>
          <a:lstStyle/>
          <a:p>
            <a:pPr marL="93663" lvl="0" indent="-7938" algn="l" rtl="0">
              <a:lnSpc>
                <a:spcPct val="100000"/>
              </a:lnSpc>
              <a:spcBef>
                <a:spcPts val="1000"/>
              </a:spcBef>
              <a:spcAft>
                <a:spcPts val="0"/>
              </a:spcAft>
              <a:buSzPts val="1680"/>
              <a:buNone/>
            </a:pPr>
            <a:r>
              <a:rPr lang="en-US" sz="2000">
                <a:solidFill>
                  <a:srgbClr val="D06C3C"/>
                </a:solidFill>
                <a:latin typeface="Arial"/>
                <a:ea typeface="Arial"/>
                <a:cs typeface="Arial"/>
                <a:sym typeface="Arial"/>
              </a:rPr>
              <a:t>Studium przypadku 1. Jak wybrać usługę bankowości internetowej przy użyciu metod myślenia komputacyjnego</a:t>
            </a:r>
            <a:endParaRPr sz="2000">
              <a:solidFill>
                <a:srgbClr val="D06C3C"/>
              </a:solidFill>
              <a:latin typeface="Arial"/>
              <a:ea typeface="Arial"/>
              <a:cs typeface="Arial"/>
              <a:sym typeface="Arial"/>
            </a:endParaRPr>
          </a:p>
        </p:txBody>
      </p:sp>
      <p:sp>
        <p:nvSpPr>
          <p:cNvPr id="936" name="Google Shape;936;p82"/>
          <p:cNvSpPr txBox="1">
            <a:spLocks noGrp="1"/>
          </p:cNvSpPr>
          <p:nvPr>
            <p:ph type="body" idx="2"/>
          </p:nvPr>
        </p:nvSpPr>
        <p:spPr>
          <a:xfrm>
            <a:off x="511520" y="1107690"/>
            <a:ext cx="10850386" cy="181514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b="1">
                <a:latin typeface="Arial"/>
                <a:ea typeface="Arial"/>
                <a:cs typeface="Arial"/>
                <a:sym typeface="Arial"/>
              </a:rPr>
              <a:t>Kontekst:</a:t>
            </a:r>
            <a:endParaRPr>
              <a:latin typeface="Arial"/>
              <a:ea typeface="Arial"/>
              <a:cs typeface="Arial"/>
              <a:sym typeface="Arial"/>
            </a:endParaRPr>
          </a:p>
          <a:p>
            <a:pPr marL="0" lvl="0" indent="0" algn="l" rtl="0">
              <a:lnSpc>
                <a:spcPct val="100000"/>
              </a:lnSpc>
              <a:spcBef>
                <a:spcPts val="1000"/>
              </a:spcBef>
              <a:spcAft>
                <a:spcPts val="0"/>
              </a:spcAft>
              <a:buSzPts val="1120"/>
              <a:buNone/>
            </a:pPr>
            <a:r>
              <a:rPr lang="en-US">
                <a:latin typeface="Arial"/>
                <a:ea typeface="Arial"/>
                <a:cs typeface="Arial"/>
                <a:sym typeface="Arial"/>
              </a:rPr>
              <a:t>W niniejszym studium przypadku chcielibyśmy pokazać, w jaki sposób można zastosować metody myślenia obliczeniowego (CT) w celu skutecznego wyboru usługi bankowości internetowej, która spełnia nasze potrzeby finansowe i preferencje. Przedstawimy, w jaki sposób można wykorzystać techniki CT do poruszania się po procesie podejmowania decyzji dotyczących wyboru usługi bankowości internetowej.</a:t>
            </a:r>
            <a:endParaRPr/>
          </a:p>
          <a:p>
            <a:pPr marL="0" lvl="0" indent="0" algn="l" rtl="0">
              <a:lnSpc>
                <a:spcPct val="100000"/>
              </a:lnSpc>
              <a:spcBef>
                <a:spcPts val="1000"/>
              </a:spcBef>
              <a:spcAft>
                <a:spcPts val="0"/>
              </a:spcAft>
              <a:buSzPts val="1120"/>
              <a:buNone/>
            </a:pPr>
            <a:r>
              <a:rPr lang="en-US" b="1">
                <a:latin typeface="Arial"/>
                <a:ea typeface="Arial"/>
                <a:cs typeface="Arial"/>
                <a:sym typeface="Arial"/>
              </a:rPr>
              <a:t>Przyjrzyjmy się krok po kroku procesowi z wykorzystaniem myślenia obliczeniowego.</a:t>
            </a:r>
            <a:endParaRPr>
              <a:latin typeface="Arial"/>
              <a:ea typeface="Arial"/>
              <a:cs typeface="Arial"/>
              <a:sym typeface="Arial"/>
            </a:endParaRPr>
          </a:p>
        </p:txBody>
      </p:sp>
      <p:sp>
        <p:nvSpPr>
          <p:cNvPr id="937" name="Google Shape;937;p82"/>
          <p:cNvSpPr txBox="1">
            <a:spLocks noGrp="1"/>
          </p:cNvSpPr>
          <p:nvPr>
            <p:ph type="body" idx="2"/>
          </p:nvPr>
        </p:nvSpPr>
        <p:spPr>
          <a:xfrm>
            <a:off x="1021169" y="3841670"/>
            <a:ext cx="4532670" cy="2825733"/>
          </a:xfrm>
          <a:prstGeom prst="rect">
            <a:avLst/>
          </a:prstGeom>
          <a:noFill/>
          <a:ln>
            <a:noFill/>
          </a:ln>
        </p:spPr>
        <p:txBody>
          <a:bodyPr spcFirstLastPara="1" wrap="square" lIns="91425" tIns="45700" rIns="91425" bIns="45700" anchor="t" anchorCtr="0">
            <a:normAutofit/>
          </a:bodyPr>
          <a:lstStyle/>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Określ decyzję</a:t>
            </a:r>
            <a:r>
              <a:rPr lang="en-US">
                <a:latin typeface="Arial"/>
                <a:ea typeface="Arial"/>
                <a:cs typeface="Arial"/>
                <a:sym typeface="Arial"/>
              </a:rPr>
              <a:t>: Podstawowym zadaniem jest wybór usługi bankowości internetowej.</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Rozłóż problem na czynniki pierwsze</a:t>
            </a:r>
            <a:r>
              <a:rPr lang="en-US">
                <a:latin typeface="Arial"/>
                <a:ea typeface="Arial"/>
                <a:cs typeface="Arial"/>
                <a:sym typeface="Arial"/>
              </a:rPr>
              <a:t>: Weź pod uwagę takie czynniki, jak opłaty, funkcje bezpieczeństwa, obsługa klienta, funkcjonalność aplikacji mobilnej i oprocentowanie. Ten krok polega na sporządzeniu listy wszystkich możliwych kryteriów, które są ważne przy wyborze usługi bankowej.</a:t>
            </a:r>
            <a:endParaRPr/>
          </a:p>
          <a:p>
            <a:pPr marL="0" lvl="0" indent="0" algn="l" rtl="0">
              <a:lnSpc>
                <a:spcPct val="100000"/>
              </a:lnSpc>
              <a:spcBef>
                <a:spcPts val="0"/>
              </a:spcBef>
              <a:spcAft>
                <a:spcPts val="0"/>
              </a:spcAft>
              <a:buSzPts val="1120"/>
              <a:buNone/>
            </a:pPr>
            <a:endParaRPr b="1">
              <a:latin typeface="Arial"/>
              <a:ea typeface="Arial"/>
              <a:cs typeface="Arial"/>
              <a:sym typeface="Arial"/>
            </a:endParaRPr>
          </a:p>
        </p:txBody>
      </p:sp>
      <p:sp>
        <p:nvSpPr>
          <p:cNvPr id="938" name="Google Shape;938;p82"/>
          <p:cNvSpPr txBox="1">
            <a:spLocks noGrp="1"/>
          </p:cNvSpPr>
          <p:nvPr>
            <p:ph type="body" idx="2"/>
          </p:nvPr>
        </p:nvSpPr>
        <p:spPr>
          <a:xfrm>
            <a:off x="6811583" y="3385539"/>
            <a:ext cx="5270349" cy="2825733"/>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b="1">
                <a:latin typeface="Arial"/>
                <a:ea typeface="Arial"/>
                <a:cs typeface="Arial"/>
                <a:sym typeface="Arial"/>
              </a:rPr>
              <a:t>Przykładowe czynniki, które należy wziąć pod uwagę:</a:t>
            </a:r>
            <a:endParaRPr>
              <a:latin typeface="Arial"/>
              <a:ea typeface="Arial"/>
              <a:cs typeface="Arial"/>
              <a:sym typeface="Arial"/>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Miesięczne opłaty za prowadzenie konta</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Dostęp do bankomatów i sieci</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Oprocentowanie lokat i kredytów</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Środki bezpieczeństwa (np. uwierzytelnianie dwuskładnikowe)</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Opcje obsługi klienta (czat, telefon, e-mail)</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Dostępność funkcji, takich jak narzędzia do planowania budżetu</a:t>
            </a:r>
            <a:endParaRPr/>
          </a:p>
        </p:txBody>
      </p:sp>
      <p:sp>
        <p:nvSpPr>
          <p:cNvPr id="939" name="Google Shape;939;p82"/>
          <p:cNvSpPr/>
          <p:nvPr/>
        </p:nvSpPr>
        <p:spPr>
          <a:xfrm>
            <a:off x="5787957" y="4581727"/>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40" name="Google Shape;940;p82"/>
          <p:cNvPicPr preferRelativeResize="0"/>
          <p:nvPr/>
        </p:nvPicPr>
        <p:blipFill rotWithShape="1">
          <a:blip r:embed="rId4">
            <a:alphaModFix/>
          </a:blip>
          <a:srcRect/>
          <a:stretch/>
        </p:blipFill>
        <p:spPr>
          <a:xfrm>
            <a:off x="232615" y="3171720"/>
            <a:ext cx="910527" cy="877193"/>
          </a:xfrm>
          <a:prstGeom prst="rect">
            <a:avLst/>
          </a:prstGeom>
          <a:noFill/>
          <a:ln>
            <a:noFill/>
          </a:ln>
        </p:spPr>
      </p:pic>
      <p:sp>
        <p:nvSpPr>
          <p:cNvPr id="941" name="Google Shape;941;p82"/>
          <p:cNvSpPr txBox="1">
            <a:spLocks noGrp="1"/>
          </p:cNvSpPr>
          <p:nvPr>
            <p:ph type="body" idx="2"/>
          </p:nvPr>
        </p:nvSpPr>
        <p:spPr>
          <a:xfrm>
            <a:off x="1021169" y="3236124"/>
            <a:ext cx="4532670" cy="374193"/>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2000" b="1">
                <a:latin typeface="Arial"/>
                <a:ea typeface="Arial"/>
                <a:cs typeface="Arial"/>
                <a:sym typeface="Arial"/>
              </a:rPr>
              <a:t>Dekompozycja problemu:</a:t>
            </a:r>
            <a:endParaRPr sz="2000">
              <a:latin typeface="Arial"/>
              <a:ea typeface="Arial"/>
              <a:cs typeface="Arial"/>
              <a:sym typeface="Arial"/>
            </a:endParaRPr>
          </a:p>
        </p:txBody>
      </p:sp>
      <p:pic>
        <p:nvPicPr>
          <p:cNvPr id="942" name="Google Shape;942;p82" descr="Icono&#10;&#10;Descripción generada automáticamente"/>
          <p:cNvPicPr preferRelativeResize="0"/>
          <p:nvPr/>
        </p:nvPicPr>
        <p:blipFill rotWithShape="1">
          <a:blip r:embed="rId5">
            <a:alphaModFix/>
          </a:blip>
          <a:srcRect/>
          <a:stretch/>
        </p:blipFill>
        <p:spPr>
          <a:xfrm>
            <a:off x="10370317" y="260656"/>
            <a:ext cx="1335200" cy="1335200"/>
          </a:xfrm>
          <a:prstGeom prst="rect">
            <a:avLst/>
          </a:prstGeom>
          <a:noFill/>
          <a:ln>
            <a:noFill/>
          </a:ln>
        </p:spPr>
      </p:pic>
      <p:sp>
        <p:nvSpPr>
          <p:cNvPr id="943" name="Google Shape;943;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39</a:t>
            </a:fld>
            <a:endParaRPr>
              <a:latin typeface="Arial"/>
              <a:ea typeface="Arial"/>
              <a:cs typeface="Arial"/>
              <a:sym typeface="Arial"/>
            </a:endParaRP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47"/>
        <p:cNvGrpSpPr/>
        <p:nvPr/>
      </p:nvGrpSpPr>
      <p:grpSpPr>
        <a:xfrm>
          <a:off x="0" y="0"/>
          <a:ext cx="0" cy="0"/>
          <a:chOff x="0" y="0"/>
          <a:chExt cx="0" cy="0"/>
        </a:xfrm>
      </p:grpSpPr>
      <p:sp>
        <p:nvSpPr>
          <p:cNvPr id="948" name="Google Shape;948;p83"/>
          <p:cNvSpPr txBox="1">
            <a:spLocks noGrp="1"/>
          </p:cNvSpPr>
          <p:nvPr>
            <p:ph type="body" idx="2"/>
          </p:nvPr>
        </p:nvSpPr>
        <p:spPr>
          <a:xfrm>
            <a:off x="1137464" y="4889794"/>
            <a:ext cx="10643737"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Skup się na kluczowych kryteriach</a:t>
            </a:r>
            <a:r>
              <a:rPr lang="en-US">
                <a:latin typeface="Arial"/>
                <a:ea typeface="Arial"/>
                <a:cs typeface="Arial"/>
                <a:sym typeface="Arial"/>
              </a:rPr>
              <a:t>: Z szczegółowej listy czynników wybierz te, które są najważniejsze i najlepiej pasują do Twoich celów finansowych i potrzeb. Na przykład, jeśli potrzebujesz narzędzi do planowania budżetu, warto wybrać banki, które mają w ofercie takie funkcje.</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Uprość wybór</a:t>
            </a:r>
            <a:r>
              <a:rPr lang="en-US">
                <a:latin typeface="Arial"/>
                <a:ea typeface="Arial"/>
                <a:cs typeface="Arial"/>
                <a:sym typeface="Arial"/>
              </a:rPr>
              <a:t>: Ogranicz opcje do kilku, które łatwo będzie sprawdzić. Możesz stworzyć listę trzech do pięciu banków na podstawie wstępnych poszukiwań.</a:t>
            </a:r>
            <a:endParaRPr/>
          </a:p>
        </p:txBody>
      </p:sp>
      <p:sp>
        <p:nvSpPr>
          <p:cNvPr id="949" name="Google Shape;949;p83"/>
          <p:cNvSpPr txBox="1">
            <a:spLocks noGrp="1"/>
          </p:cNvSpPr>
          <p:nvPr>
            <p:ph type="body" idx="2"/>
          </p:nvPr>
        </p:nvSpPr>
        <p:spPr>
          <a:xfrm>
            <a:off x="6621463" y="1749478"/>
            <a:ext cx="5080662" cy="2825733"/>
          </a:xfrm>
          <a:prstGeom prst="rect">
            <a:avLst/>
          </a:prstGeom>
          <a:noFill/>
          <a:ln>
            <a:noFill/>
          </a:ln>
        </p:spPr>
        <p:txBody>
          <a:bodyPr spcFirstLastPara="1" wrap="square" lIns="91425" tIns="45700" rIns="91425" bIns="45700" anchor="t" anchorCtr="0">
            <a:normAutofit/>
          </a:bodyPr>
          <a:lstStyle/>
          <a:p>
            <a:pPr marL="157480" lvl="0" indent="0" algn="l" rtl="0">
              <a:lnSpc>
                <a:spcPct val="100000"/>
              </a:lnSpc>
              <a:spcBef>
                <a:spcPts val="1000"/>
              </a:spcBef>
              <a:spcAft>
                <a:spcPts val="0"/>
              </a:spcAft>
              <a:buSzPts val="1120"/>
              <a:buNone/>
            </a:pPr>
            <a:r>
              <a:rPr lang="en-US" b="1">
                <a:latin typeface="Arial"/>
                <a:ea typeface="Arial"/>
                <a:cs typeface="Arial"/>
                <a:sym typeface="Arial"/>
              </a:rPr>
              <a:t>Źródła danych, z których można korzystać:</a:t>
            </a:r>
            <a:endParaRPr>
              <a:latin typeface="Arial"/>
              <a:ea typeface="Arial"/>
              <a:cs typeface="Arial"/>
              <a:sym typeface="Arial"/>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Strony internetowe banków</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Opinie użytkowników na forach lub platformach społecznościowych</a:t>
            </a:r>
            <a:endParaRPr/>
          </a:p>
        </p:txBody>
      </p:sp>
      <p:sp>
        <p:nvSpPr>
          <p:cNvPr id="950" name="Google Shape;950;p83"/>
          <p:cNvSpPr/>
          <p:nvPr/>
        </p:nvSpPr>
        <p:spPr>
          <a:xfrm>
            <a:off x="5452803" y="2672320"/>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1" name="Google Shape;951;p83"/>
          <p:cNvSpPr txBox="1">
            <a:spLocks noGrp="1"/>
          </p:cNvSpPr>
          <p:nvPr>
            <p:ph type="body" idx="2"/>
          </p:nvPr>
        </p:nvSpPr>
        <p:spPr>
          <a:xfrm>
            <a:off x="1285188" y="1271818"/>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2000" b="1">
                <a:latin typeface="Arial"/>
                <a:ea typeface="Arial"/>
                <a:cs typeface="Arial"/>
                <a:sym typeface="Arial"/>
              </a:rPr>
              <a:t>Rozpoznawanie wzorców:</a:t>
            </a:r>
            <a:endParaRPr sz="2000">
              <a:latin typeface="Arial"/>
              <a:ea typeface="Arial"/>
              <a:cs typeface="Arial"/>
              <a:sym typeface="Arial"/>
            </a:endParaRPr>
          </a:p>
        </p:txBody>
      </p:sp>
      <p:pic>
        <p:nvPicPr>
          <p:cNvPr id="952" name="Google Shape;952;p83"/>
          <p:cNvPicPr preferRelativeResize="0"/>
          <p:nvPr/>
        </p:nvPicPr>
        <p:blipFill rotWithShape="1">
          <a:blip r:embed="rId4">
            <a:alphaModFix/>
          </a:blip>
          <a:srcRect/>
          <a:stretch/>
        </p:blipFill>
        <p:spPr>
          <a:xfrm>
            <a:off x="250368" y="1207284"/>
            <a:ext cx="914399" cy="877453"/>
          </a:xfrm>
          <a:prstGeom prst="rect">
            <a:avLst/>
          </a:prstGeom>
          <a:noFill/>
          <a:ln>
            <a:noFill/>
          </a:ln>
        </p:spPr>
      </p:pic>
      <p:sp>
        <p:nvSpPr>
          <p:cNvPr id="953" name="Google Shape;953;p83"/>
          <p:cNvSpPr txBox="1">
            <a:spLocks noGrp="1"/>
          </p:cNvSpPr>
          <p:nvPr>
            <p:ph type="body" idx="2"/>
          </p:nvPr>
        </p:nvSpPr>
        <p:spPr>
          <a:xfrm>
            <a:off x="1258784" y="4392293"/>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latin typeface="Arial"/>
                <a:ea typeface="Arial"/>
                <a:cs typeface="Arial"/>
                <a:sym typeface="Arial"/>
              </a:rPr>
              <a:t>Abstrahowanie:</a:t>
            </a:r>
            <a:endParaRPr sz="2000" b="1">
              <a:latin typeface="Arial"/>
              <a:ea typeface="Arial"/>
              <a:cs typeface="Arial"/>
              <a:sym typeface="Arial"/>
            </a:endParaRPr>
          </a:p>
        </p:txBody>
      </p:sp>
      <p:pic>
        <p:nvPicPr>
          <p:cNvPr id="954" name="Google Shape;954;p83"/>
          <p:cNvPicPr preferRelativeResize="0"/>
          <p:nvPr/>
        </p:nvPicPr>
        <p:blipFill rotWithShape="1">
          <a:blip r:embed="rId5">
            <a:alphaModFix/>
          </a:blip>
          <a:srcRect/>
          <a:stretch/>
        </p:blipFill>
        <p:spPr>
          <a:xfrm>
            <a:off x="250368" y="4248711"/>
            <a:ext cx="1008416" cy="982887"/>
          </a:xfrm>
          <a:prstGeom prst="rect">
            <a:avLst/>
          </a:prstGeom>
          <a:noFill/>
          <a:ln>
            <a:noFill/>
          </a:ln>
        </p:spPr>
      </p:pic>
      <p:sp>
        <p:nvSpPr>
          <p:cNvPr id="955" name="Google Shape;955;p83"/>
          <p:cNvSpPr txBox="1">
            <a:spLocks noGrp="1"/>
          </p:cNvSpPr>
          <p:nvPr>
            <p:ph type="body" idx="2"/>
          </p:nvPr>
        </p:nvSpPr>
        <p:spPr>
          <a:xfrm>
            <a:off x="1163868" y="1758360"/>
            <a:ext cx="4288935" cy="2825733"/>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Zbadaj i porównaj</a:t>
            </a:r>
            <a:r>
              <a:rPr lang="en-US">
                <a:latin typeface="Arial"/>
                <a:ea typeface="Arial"/>
                <a:cs typeface="Arial"/>
                <a:sym typeface="Arial"/>
              </a:rPr>
              <a:t>: Zbierz informacje na temat różnych usług bankowości internetowej. Poszukaj recenzji, ocen i porównań na różnych platformach.</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Zidentyfikuj wzorce</a:t>
            </a:r>
            <a:r>
              <a:rPr lang="en-US">
                <a:latin typeface="Arial"/>
                <a:ea typeface="Arial"/>
                <a:cs typeface="Arial"/>
                <a:sym typeface="Arial"/>
              </a:rPr>
              <a:t>: Przeanalizuj dane pod kątem trendów, takich jak wspólne cechy najlepszych banków lub często wspominane doświadczenia klientów związane z obsługą klienta.</a:t>
            </a:r>
            <a:endParaRPr>
              <a:latin typeface="Arial"/>
              <a:ea typeface="Arial"/>
              <a:cs typeface="Arial"/>
              <a:sym typeface="Arial"/>
            </a:endParaRPr>
          </a:p>
        </p:txBody>
      </p:sp>
      <p:pic>
        <p:nvPicPr>
          <p:cNvPr id="956" name="Google Shape;956;p83" descr="Icono&#10;&#10;Descripción generada automáticamente"/>
          <p:cNvPicPr preferRelativeResize="0"/>
          <p:nvPr/>
        </p:nvPicPr>
        <p:blipFill rotWithShape="1">
          <a:blip r:embed="rId6">
            <a:alphaModFix/>
          </a:blip>
          <a:srcRect/>
          <a:stretch/>
        </p:blipFill>
        <p:spPr>
          <a:xfrm>
            <a:off x="10370317" y="260656"/>
            <a:ext cx="1335200" cy="1335200"/>
          </a:xfrm>
          <a:prstGeom prst="rect">
            <a:avLst/>
          </a:prstGeom>
          <a:noFill/>
          <a:ln>
            <a:noFill/>
          </a:ln>
        </p:spPr>
      </p:pic>
      <p:sp>
        <p:nvSpPr>
          <p:cNvPr id="957" name="Google Shape;957;p8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40</a:t>
            </a:fld>
            <a:endParaRPr>
              <a:latin typeface="Arial"/>
              <a:ea typeface="Arial"/>
              <a:cs typeface="Arial"/>
              <a:sym typeface="Arial"/>
            </a:endParaRPr>
          </a:p>
        </p:txBody>
      </p:sp>
      <p:sp>
        <p:nvSpPr>
          <p:cNvPr id="958" name="Google Shape;958;p83"/>
          <p:cNvSpPr txBox="1">
            <a:spLocks noGrp="1"/>
          </p:cNvSpPr>
          <p:nvPr>
            <p:ph type="body" idx="1"/>
          </p:nvPr>
        </p:nvSpPr>
        <p:spPr>
          <a:xfrm>
            <a:off x="346150" y="231960"/>
            <a:ext cx="8661663" cy="793792"/>
          </a:xfrm>
          <a:prstGeom prst="rect">
            <a:avLst/>
          </a:prstGeom>
          <a:noFill/>
          <a:ln>
            <a:noFill/>
          </a:ln>
        </p:spPr>
        <p:txBody>
          <a:bodyPr spcFirstLastPara="1" wrap="square" lIns="91425" tIns="45700" rIns="91425" bIns="45700" anchor="b" anchorCtr="0">
            <a:noAutofit/>
          </a:bodyPr>
          <a:lstStyle/>
          <a:p>
            <a:pPr marL="93663" lvl="0" indent="-7938" algn="l" rtl="0">
              <a:lnSpc>
                <a:spcPct val="100000"/>
              </a:lnSpc>
              <a:spcBef>
                <a:spcPts val="1000"/>
              </a:spcBef>
              <a:spcAft>
                <a:spcPts val="0"/>
              </a:spcAft>
              <a:buSzPts val="1680"/>
              <a:buNone/>
            </a:pPr>
            <a:r>
              <a:rPr lang="en-US" sz="2000">
                <a:solidFill>
                  <a:srgbClr val="D06C3C"/>
                </a:solidFill>
                <a:latin typeface="Arial"/>
                <a:ea typeface="Arial"/>
                <a:cs typeface="Arial"/>
                <a:sym typeface="Arial"/>
              </a:rPr>
              <a:t>Studium przypadku 1. Jak wybrać usługę bankowości internetowej przy użyciu metod myślenia komputacyjnego</a:t>
            </a:r>
            <a:endParaRPr sz="2000">
              <a:solidFill>
                <a:srgbClr val="D06C3C"/>
              </a:solidFill>
              <a:latin typeface="Arial"/>
              <a:ea typeface="Arial"/>
              <a:cs typeface="Arial"/>
              <a:sym typeface="Arial"/>
            </a:endParaRP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62"/>
        <p:cNvGrpSpPr/>
        <p:nvPr/>
      </p:nvGrpSpPr>
      <p:grpSpPr>
        <a:xfrm>
          <a:off x="0" y="0"/>
          <a:ext cx="0" cy="0"/>
          <a:chOff x="0" y="0"/>
          <a:chExt cx="0" cy="0"/>
        </a:xfrm>
      </p:grpSpPr>
      <p:sp>
        <p:nvSpPr>
          <p:cNvPr id="963" name="Google Shape;963;p84"/>
          <p:cNvSpPr txBox="1">
            <a:spLocks noGrp="1"/>
          </p:cNvSpPr>
          <p:nvPr>
            <p:ph type="body" idx="2"/>
          </p:nvPr>
        </p:nvSpPr>
        <p:spPr>
          <a:xfrm>
            <a:off x="1101787" y="5095454"/>
            <a:ext cx="10643737"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Analiza wyników</a:t>
            </a:r>
            <a:r>
              <a:rPr lang="en-US">
                <a:latin typeface="Arial"/>
                <a:ea typeface="Arial"/>
                <a:cs typeface="Arial"/>
                <a:sym typeface="Arial"/>
              </a:rPr>
              <a:t>: Przejrzyj łączne wyniki i czynniki jakościowe, aby podjąć świadomą decyzję.</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Wybór banku</a:t>
            </a:r>
            <a:r>
              <a:rPr lang="en-US">
                <a:latin typeface="Arial"/>
                <a:ea typeface="Arial"/>
                <a:cs typeface="Arial"/>
                <a:sym typeface="Arial"/>
              </a:rPr>
              <a:t>: Wybierz usługę bankowości internetowej z najwyższą oceną, biorąc pod uwagę również inne istotne czynniki jakościowe.</a:t>
            </a:r>
            <a:endParaRPr/>
          </a:p>
        </p:txBody>
      </p:sp>
      <p:sp>
        <p:nvSpPr>
          <p:cNvPr id="964" name="Google Shape;964;p84"/>
          <p:cNvSpPr txBox="1">
            <a:spLocks noGrp="1"/>
          </p:cNvSpPr>
          <p:nvPr>
            <p:ph type="body" idx="2"/>
          </p:nvPr>
        </p:nvSpPr>
        <p:spPr>
          <a:xfrm>
            <a:off x="6558483" y="1439074"/>
            <a:ext cx="5080662" cy="535641"/>
          </a:xfrm>
          <a:prstGeom prst="rect">
            <a:avLst/>
          </a:prstGeom>
          <a:noFill/>
          <a:ln>
            <a:noFill/>
          </a:ln>
        </p:spPr>
        <p:txBody>
          <a:bodyPr spcFirstLastPara="1" wrap="square" lIns="91425" tIns="45700" rIns="91425" bIns="45700" anchor="t" anchorCtr="0">
            <a:normAutofit/>
          </a:bodyPr>
          <a:lstStyle/>
          <a:p>
            <a:pPr marL="157480" lvl="0" indent="0" algn="l" rtl="0">
              <a:lnSpc>
                <a:spcPct val="100000"/>
              </a:lnSpc>
              <a:spcBef>
                <a:spcPts val="1000"/>
              </a:spcBef>
              <a:spcAft>
                <a:spcPts val="0"/>
              </a:spcAft>
              <a:buSzPts val="1120"/>
              <a:buNone/>
            </a:pPr>
            <a:r>
              <a:rPr lang="en-US" sz="1800" b="1">
                <a:latin typeface="Arial"/>
                <a:ea typeface="Arial"/>
                <a:cs typeface="Arial"/>
                <a:sym typeface="Arial"/>
              </a:rPr>
              <a:t>Przykładowa tabela oceny:</a:t>
            </a:r>
            <a:endParaRPr sz="1800">
              <a:latin typeface="Arial"/>
              <a:ea typeface="Arial"/>
              <a:cs typeface="Arial"/>
              <a:sym typeface="Arial"/>
            </a:endParaRPr>
          </a:p>
        </p:txBody>
      </p:sp>
      <p:sp>
        <p:nvSpPr>
          <p:cNvPr id="965" name="Google Shape;965;p84"/>
          <p:cNvSpPr/>
          <p:nvPr/>
        </p:nvSpPr>
        <p:spPr>
          <a:xfrm>
            <a:off x="5603094" y="2521613"/>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66" name="Google Shape;966;p84"/>
          <p:cNvSpPr txBox="1">
            <a:spLocks noGrp="1"/>
          </p:cNvSpPr>
          <p:nvPr>
            <p:ph type="body" idx="2"/>
          </p:nvPr>
        </p:nvSpPr>
        <p:spPr>
          <a:xfrm>
            <a:off x="1011937" y="1132102"/>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800" b="1">
                <a:latin typeface="Arial"/>
                <a:ea typeface="Arial"/>
                <a:cs typeface="Arial"/>
                <a:sym typeface="Arial"/>
              </a:rPr>
              <a:t>Budowanie algorytmu:</a:t>
            </a:r>
            <a:endParaRPr sz="1800">
              <a:latin typeface="Arial"/>
              <a:ea typeface="Arial"/>
              <a:cs typeface="Arial"/>
              <a:sym typeface="Arial"/>
            </a:endParaRPr>
          </a:p>
        </p:txBody>
      </p:sp>
      <p:pic>
        <p:nvPicPr>
          <p:cNvPr id="967" name="Google Shape;967;p84"/>
          <p:cNvPicPr preferRelativeResize="0"/>
          <p:nvPr/>
        </p:nvPicPr>
        <p:blipFill rotWithShape="1">
          <a:blip r:embed="rId4">
            <a:alphaModFix/>
          </a:blip>
          <a:srcRect/>
          <a:stretch/>
        </p:blipFill>
        <p:spPr>
          <a:xfrm>
            <a:off x="95655" y="1419618"/>
            <a:ext cx="914399" cy="828198"/>
          </a:xfrm>
          <a:prstGeom prst="rect">
            <a:avLst/>
          </a:prstGeom>
          <a:noFill/>
          <a:ln>
            <a:noFill/>
          </a:ln>
        </p:spPr>
      </p:pic>
      <p:sp>
        <p:nvSpPr>
          <p:cNvPr id="968" name="Google Shape;968;p84"/>
          <p:cNvSpPr txBox="1">
            <a:spLocks noGrp="1"/>
          </p:cNvSpPr>
          <p:nvPr>
            <p:ph type="body" idx="2"/>
          </p:nvPr>
        </p:nvSpPr>
        <p:spPr>
          <a:xfrm>
            <a:off x="1222208" y="4718970"/>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800" b="1">
                <a:latin typeface="Arial"/>
                <a:ea typeface="Arial"/>
                <a:cs typeface="Arial"/>
                <a:sym typeface="Arial"/>
              </a:rPr>
              <a:t>Podejmowanie decyzji:</a:t>
            </a:r>
            <a:endParaRPr sz="1800">
              <a:latin typeface="Arial"/>
              <a:ea typeface="Arial"/>
              <a:cs typeface="Arial"/>
              <a:sym typeface="Arial"/>
            </a:endParaRPr>
          </a:p>
        </p:txBody>
      </p:sp>
      <p:pic>
        <p:nvPicPr>
          <p:cNvPr id="969" name="Google Shape;969;p84"/>
          <p:cNvPicPr preferRelativeResize="0"/>
          <p:nvPr/>
        </p:nvPicPr>
        <p:blipFill rotWithShape="1">
          <a:blip r:embed="rId5">
            <a:alphaModFix/>
          </a:blip>
          <a:srcRect/>
          <a:stretch/>
        </p:blipFill>
        <p:spPr>
          <a:xfrm>
            <a:off x="95655" y="4630236"/>
            <a:ext cx="1008416" cy="925855"/>
          </a:xfrm>
          <a:prstGeom prst="rect">
            <a:avLst/>
          </a:prstGeom>
          <a:noFill/>
          <a:ln>
            <a:noFill/>
          </a:ln>
        </p:spPr>
      </p:pic>
      <p:sp>
        <p:nvSpPr>
          <p:cNvPr id="970" name="Google Shape;970;p84"/>
          <p:cNvSpPr txBox="1">
            <a:spLocks noGrp="1"/>
          </p:cNvSpPr>
          <p:nvPr>
            <p:ph type="body" idx="2"/>
          </p:nvPr>
        </p:nvSpPr>
        <p:spPr>
          <a:xfrm>
            <a:off x="1011937" y="1483124"/>
            <a:ext cx="4931664" cy="3128174"/>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b="1">
                <a:latin typeface="Arial"/>
                <a:ea typeface="Arial"/>
                <a:cs typeface="Arial"/>
                <a:sym typeface="Arial"/>
              </a:rPr>
              <a:t>Stwórz proces decyzyjny</a:t>
            </a:r>
            <a:r>
              <a:rPr lang="en-US">
                <a:latin typeface="Arial"/>
                <a:ea typeface="Arial"/>
                <a:cs typeface="Arial"/>
                <a:sym typeface="Arial"/>
              </a:rPr>
              <a:t>: Opracuj systematyczne podejście do oceny banków, które znalazły się na krótkiej liście. </a:t>
            </a:r>
            <a:endParaRPr/>
          </a:p>
          <a:p>
            <a:pPr marL="157480" lvl="0" indent="0" algn="l" rtl="0">
              <a:lnSpc>
                <a:spcPct val="100000"/>
              </a:lnSpc>
              <a:spcBef>
                <a:spcPts val="1000"/>
              </a:spcBef>
              <a:spcAft>
                <a:spcPts val="0"/>
              </a:spcAft>
              <a:buSzPts val="1120"/>
              <a:buNone/>
            </a:pPr>
            <a:r>
              <a:rPr lang="en-US" sz="1400">
                <a:latin typeface="Arial"/>
                <a:ea typeface="Arial"/>
                <a:cs typeface="Arial"/>
                <a:sym typeface="Arial"/>
              </a:rPr>
              <a:t>Może to obejmować:</a:t>
            </a:r>
            <a:endParaRPr/>
          </a:p>
          <a:p>
            <a:pPr marL="457200" lvl="0" indent="-299720" algn="l" rtl="0">
              <a:lnSpc>
                <a:spcPct val="100000"/>
              </a:lnSpc>
              <a:spcBef>
                <a:spcPts val="1000"/>
              </a:spcBef>
              <a:spcAft>
                <a:spcPts val="0"/>
              </a:spcAft>
              <a:buClr>
                <a:schemeClr val="dk2"/>
              </a:buClr>
              <a:buSzPts val="1120"/>
              <a:buChar char="•"/>
            </a:pPr>
            <a:r>
              <a:rPr lang="en-US" sz="1400">
                <a:latin typeface="Arial"/>
                <a:ea typeface="Arial"/>
                <a:cs typeface="Arial"/>
                <a:sym typeface="Arial"/>
              </a:rPr>
              <a:t>Ocenianie banków na podstawie ustalonych kryteriów (np. w skali od 1 do 10 dla każdego czynnika).</a:t>
            </a:r>
            <a:endParaRPr/>
          </a:p>
          <a:p>
            <a:pPr marL="457200" lvl="0" indent="-299720" algn="l" rtl="0">
              <a:lnSpc>
                <a:spcPct val="100000"/>
              </a:lnSpc>
              <a:spcBef>
                <a:spcPts val="1000"/>
              </a:spcBef>
              <a:spcAft>
                <a:spcPts val="0"/>
              </a:spcAft>
              <a:buClr>
                <a:schemeClr val="dk2"/>
              </a:buClr>
              <a:buSzPts val="1120"/>
              <a:buChar char="•"/>
            </a:pPr>
            <a:r>
              <a:rPr lang="en-US" sz="1400">
                <a:latin typeface="Arial"/>
                <a:ea typeface="Arial"/>
                <a:cs typeface="Arial"/>
                <a:sym typeface="Arial"/>
              </a:rPr>
              <a:t>Przypisywanie większej wagi niektórym kryteriom w zależności od osobistego znaczenia (np. zabezpieczenia mogą mieć większą wagę niż miesięczne opłaty).</a:t>
            </a:r>
            <a:endParaRPr/>
          </a:p>
          <a:p>
            <a:pPr marL="457200" lvl="0" indent="-299720" algn="l" rtl="0">
              <a:lnSpc>
                <a:spcPct val="100000"/>
              </a:lnSpc>
              <a:spcBef>
                <a:spcPts val="1000"/>
              </a:spcBef>
              <a:spcAft>
                <a:spcPts val="0"/>
              </a:spcAft>
              <a:buClr>
                <a:schemeClr val="dk2"/>
              </a:buClr>
              <a:buSzPts val="1120"/>
              <a:buChar char="•"/>
            </a:pPr>
            <a:r>
              <a:rPr lang="en-US" sz="1400">
                <a:latin typeface="Arial"/>
                <a:ea typeface="Arial"/>
                <a:cs typeface="Arial"/>
                <a:sym typeface="Arial"/>
              </a:rPr>
              <a:t>Obliczanie ogólnej oceny dla każdego banku.</a:t>
            </a:r>
            <a:endParaRPr/>
          </a:p>
          <a:p>
            <a:pPr marL="285750" lvl="0" indent="-212539" algn="l" rtl="0">
              <a:lnSpc>
                <a:spcPct val="100000"/>
              </a:lnSpc>
              <a:spcBef>
                <a:spcPts val="0"/>
              </a:spcBef>
              <a:spcAft>
                <a:spcPts val="0"/>
              </a:spcAft>
              <a:buSzPts val="1153"/>
              <a:buNone/>
            </a:pPr>
            <a:endParaRPr sz="1400" b="1">
              <a:latin typeface="Arial"/>
              <a:ea typeface="Arial"/>
              <a:cs typeface="Arial"/>
              <a:sym typeface="Arial"/>
            </a:endParaRPr>
          </a:p>
        </p:txBody>
      </p:sp>
      <p:graphicFrame>
        <p:nvGraphicFramePr>
          <p:cNvPr id="971" name="Google Shape;971;p84"/>
          <p:cNvGraphicFramePr/>
          <p:nvPr/>
        </p:nvGraphicFramePr>
        <p:xfrm>
          <a:off x="6721813" y="2128728"/>
          <a:ext cx="5276850" cy="1432600"/>
        </p:xfrm>
        <a:graphic>
          <a:graphicData uri="http://schemas.openxmlformats.org/drawingml/2006/table">
            <a:tbl>
              <a:tblPr firstRow="1" bandRow="1">
                <a:noFill/>
                <a:tableStyleId>{18849C24-6EE0-453E-A89A-8F852C3D83B6}</a:tableStyleId>
              </a:tblPr>
              <a:tblGrid>
                <a:gridCol w="879475">
                  <a:extLst>
                    <a:ext uri="{9D8B030D-6E8A-4147-A177-3AD203B41FA5}">
                      <a16:colId xmlns:a16="http://schemas.microsoft.com/office/drawing/2014/main" val="20000"/>
                    </a:ext>
                  </a:extLst>
                </a:gridCol>
                <a:gridCol w="879475">
                  <a:extLst>
                    <a:ext uri="{9D8B030D-6E8A-4147-A177-3AD203B41FA5}">
                      <a16:colId xmlns:a16="http://schemas.microsoft.com/office/drawing/2014/main" val="20001"/>
                    </a:ext>
                  </a:extLst>
                </a:gridCol>
                <a:gridCol w="879475">
                  <a:extLst>
                    <a:ext uri="{9D8B030D-6E8A-4147-A177-3AD203B41FA5}">
                      <a16:colId xmlns:a16="http://schemas.microsoft.com/office/drawing/2014/main" val="20002"/>
                    </a:ext>
                  </a:extLst>
                </a:gridCol>
                <a:gridCol w="879475">
                  <a:extLst>
                    <a:ext uri="{9D8B030D-6E8A-4147-A177-3AD203B41FA5}">
                      <a16:colId xmlns:a16="http://schemas.microsoft.com/office/drawing/2014/main" val="20003"/>
                    </a:ext>
                  </a:extLst>
                </a:gridCol>
                <a:gridCol w="879475">
                  <a:extLst>
                    <a:ext uri="{9D8B030D-6E8A-4147-A177-3AD203B41FA5}">
                      <a16:colId xmlns:a16="http://schemas.microsoft.com/office/drawing/2014/main" val="20004"/>
                    </a:ext>
                  </a:extLst>
                </a:gridCol>
                <a:gridCol w="879475">
                  <a:extLst>
                    <a:ext uri="{9D8B030D-6E8A-4147-A177-3AD203B41FA5}">
                      <a16:colId xmlns:a16="http://schemas.microsoft.com/office/drawing/2014/main" val="20005"/>
                    </a:ext>
                  </a:extLst>
                </a:gridCol>
              </a:tblGrid>
              <a:tr h="4249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Arial"/>
                          <a:ea typeface="Arial"/>
                          <a:cs typeface="Arial"/>
                          <a:sym typeface="Arial"/>
                        </a:rPr>
                        <a:t>Bank</a:t>
                      </a:r>
                      <a:endParaRPr sz="11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t>Opłaty</a:t>
                      </a:r>
                      <a:endParaRPr sz="11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latin typeface="Arial"/>
                          <a:ea typeface="Arial"/>
                          <a:cs typeface="Arial"/>
                          <a:sym typeface="Arial"/>
                        </a:rPr>
                        <a:t>Ochrona</a:t>
                      </a:r>
                      <a:endParaRPr sz="11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t>Obsługa klienta</a:t>
                      </a:r>
                      <a:endParaRPr sz="11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t>Funkcje</a:t>
                      </a:r>
                      <a:endParaRPr sz="11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t>Całkowity wynik</a:t>
                      </a:r>
                      <a:endParaRPr sz="1100" u="none" strike="noStrike" cap="none"/>
                    </a:p>
                  </a:txBody>
                  <a:tcPr marL="91450" marR="91450" marT="45725" marB="45725" anchor="ctr"/>
                </a:tc>
                <a:extLst>
                  <a:ext uri="{0D108BD9-81ED-4DB2-BD59-A6C34878D82A}">
                    <a16:rowId xmlns:a16="http://schemas.microsoft.com/office/drawing/2014/main" val="10000"/>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Bank A</a:t>
                      </a:r>
                      <a:endParaRPr sz="1600" u="none" strike="noStrike" cap="none">
                        <a:latin typeface="Sorts Mill Goudy"/>
                        <a:ea typeface="Sorts Mill Goudy"/>
                        <a:cs typeface="Sorts Mill Goudy"/>
                        <a:sym typeface="Sorts Mill Goud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9</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7</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9</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33</a:t>
                      </a:r>
                      <a:endParaRPr sz="1400" u="none" strike="noStrike" cap="none"/>
                    </a:p>
                  </a:txBody>
                  <a:tcPr marL="91450" marR="91450" marT="45725" marB="45725" anchor="ctr"/>
                </a:tc>
                <a:extLst>
                  <a:ext uri="{0D108BD9-81ED-4DB2-BD59-A6C34878D82A}">
                    <a16:rowId xmlns:a16="http://schemas.microsoft.com/office/drawing/2014/main" val="10001"/>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Bank B</a:t>
                      </a:r>
                      <a:endParaRPr sz="1600" u="none" strike="noStrike" cap="none">
                        <a:latin typeface="Sorts Mill Goudy"/>
                        <a:ea typeface="Sorts Mill Goudy"/>
                        <a:cs typeface="Sorts Mill Goudy"/>
                        <a:sym typeface="Sorts Mill Goud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6</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9</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6</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29</a:t>
                      </a:r>
                      <a:endParaRPr sz="1400" u="none" strike="noStrike" cap="none"/>
                    </a:p>
                  </a:txBody>
                  <a:tcPr marL="91450" marR="91450" marT="45725" marB="45725" anchor="ctr"/>
                </a:tc>
                <a:extLst>
                  <a:ext uri="{0D108BD9-81ED-4DB2-BD59-A6C34878D82A}">
                    <a16:rowId xmlns:a16="http://schemas.microsoft.com/office/drawing/2014/main" val="10002"/>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Bank C</a:t>
                      </a:r>
                      <a:endParaRPr sz="1600" u="none" strike="noStrike" cap="none">
                        <a:latin typeface="Sorts Mill Goudy"/>
                        <a:ea typeface="Sorts Mill Goudy"/>
                        <a:cs typeface="Sorts Mill Goudy"/>
                        <a:sym typeface="Sorts Mill Goud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7</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7</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30</a:t>
                      </a:r>
                      <a:endParaRPr sz="1400" u="none" strike="noStrike" cap="none"/>
                    </a:p>
                  </a:txBody>
                  <a:tcPr marL="91450" marR="91450" marT="45725" marB="45725" anchor="ctr"/>
                </a:tc>
                <a:extLst>
                  <a:ext uri="{0D108BD9-81ED-4DB2-BD59-A6C34878D82A}">
                    <a16:rowId xmlns:a16="http://schemas.microsoft.com/office/drawing/2014/main" val="10003"/>
                  </a:ext>
                </a:extLst>
              </a:tr>
            </a:tbl>
          </a:graphicData>
        </a:graphic>
      </p:graphicFrame>
      <p:pic>
        <p:nvPicPr>
          <p:cNvPr id="972" name="Google Shape;972;p84" descr="Icono&#10;&#10;Descripción generada automáticamente"/>
          <p:cNvPicPr preferRelativeResize="0"/>
          <p:nvPr/>
        </p:nvPicPr>
        <p:blipFill rotWithShape="1">
          <a:blip r:embed="rId6">
            <a:alphaModFix/>
          </a:blip>
          <a:srcRect/>
          <a:stretch/>
        </p:blipFill>
        <p:spPr>
          <a:xfrm>
            <a:off x="10370317" y="260656"/>
            <a:ext cx="1335200" cy="1335200"/>
          </a:xfrm>
          <a:prstGeom prst="rect">
            <a:avLst/>
          </a:prstGeom>
          <a:noFill/>
          <a:ln>
            <a:noFill/>
          </a:ln>
        </p:spPr>
      </p:pic>
      <p:sp>
        <p:nvSpPr>
          <p:cNvPr id="973" name="Google Shape;973;p8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41</a:t>
            </a:fld>
            <a:endParaRPr>
              <a:latin typeface="Arial"/>
              <a:ea typeface="Arial"/>
              <a:cs typeface="Arial"/>
              <a:sym typeface="Arial"/>
            </a:endParaRPr>
          </a:p>
        </p:txBody>
      </p:sp>
      <p:sp>
        <p:nvSpPr>
          <p:cNvPr id="974" name="Google Shape;974;p84"/>
          <p:cNvSpPr txBox="1">
            <a:spLocks noGrp="1"/>
          </p:cNvSpPr>
          <p:nvPr>
            <p:ph type="body" idx="1"/>
          </p:nvPr>
        </p:nvSpPr>
        <p:spPr>
          <a:xfrm>
            <a:off x="346150" y="231960"/>
            <a:ext cx="8661663" cy="793792"/>
          </a:xfrm>
          <a:prstGeom prst="rect">
            <a:avLst/>
          </a:prstGeom>
          <a:noFill/>
          <a:ln>
            <a:noFill/>
          </a:ln>
        </p:spPr>
        <p:txBody>
          <a:bodyPr spcFirstLastPara="1" wrap="square" lIns="91425" tIns="45700" rIns="91425" bIns="45700" anchor="b" anchorCtr="0">
            <a:noAutofit/>
          </a:bodyPr>
          <a:lstStyle/>
          <a:p>
            <a:pPr marL="93663" lvl="0" indent="-7938" algn="l" rtl="0">
              <a:lnSpc>
                <a:spcPct val="100000"/>
              </a:lnSpc>
              <a:spcBef>
                <a:spcPts val="1000"/>
              </a:spcBef>
              <a:spcAft>
                <a:spcPts val="0"/>
              </a:spcAft>
              <a:buSzPts val="1680"/>
              <a:buNone/>
            </a:pPr>
            <a:r>
              <a:rPr lang="en-US" sz="2000">
                <a:solidFill>
                  <a:srgbClr val="D06C3C"/>
                </a:solidFill>
                <a:latin typeface="Arial"/>
                <a:ea typeface="Arial"/>
                <a:cs typeface="Arial"/>
                <a:sym typeface="Arial"/>
              </a:rPr>
              <a:t>Studium przypadku 1. Jak wybrać usługę bankowości internetowej przy użyciu metod myślenia komputacyjnego</a:t>
            </a:r>
            <a:endParaRPr sz="2000">
              <a:solidFill>
                <a:srgbClr val="D06C3C"/>
              </a:solidFill>
              <a:latin typeface="Arial"/>
              <a:ea typeface="Arial"/>
              <a:cs typeface="Arial"/>
              <a:sym typeface="Arial"/>
            </a:endParaRP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78"/>
        <p:cNvGrpSpPr/>
        <p:nvPr/>
      </p:nvGrpSpPr>
      <p:grpSpPr>
        <a:xfrm>
          <a:off x="0" y="0"/>
          <a:ext cx="0" cy="0"/>
          <a:chOff x="0" y="0"/>
          <a:chExt cx="0" cy="0"/>
        </a:xfrm>
      </p:grpSpPr>
      <p:sp>
        <p:nvSpPr>
          <p:cNvPr id="979" name="Google Shape;979;p85"/>
          <p:cNvSpPr txBox="1">
            <a:spLocks noGrp="1"/>
          </p:cNvSpPr>
          <p:nvPr>
            <p:ph type="body" idx="2"/>
          </p:nvPr>
        </p:nvSpPr>
        <p:spPr>
          <a:xfrm>
            <a:off x="346150" y="1704119"/>
            <a:ext cx="10276451" cy="1587078"/>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800">
                <a:latin typeface="Arial"/>
                <a:ea typeface="Arial"/>
                <a:cs typeface="Arial"/>
                <a:sym typeface="Arial"/>
              </a:rPr>
              <a:t>Dzięki zastosowaniu metod myślenia komputerowego dorośli mogą w sposób systematyczny wybrać usługę bankowości internetowej, która najlepiej odpowiada ich potrzebom. Takie ustrukturyzowane podejście nie tylko zwiększa efektywność podejmowania decyzji, ale także umożliwia osobom fizycznym dokonywanie świadomych wyborów w oparciu o ich indywidualną sytuację finansową.</a:t>
            </a:r>
            <a:endParaRPr/>
          </a:p>
          <a:p>
            <a:pPr marL="157480" lvl="0" indent="0" algn="l" rtl="0">
              <a:lnSpc>
                <a:spcPct val="100000"/>
              </a:lnSpc>
              <a:spcBef>
                <a:spcPts val="1000"/>
              </a:spcBef>
              <a:spcAft>
                <a:spcPts val="0"/>
              </a:spcAft>
              <a:buSzPts val="1120"/>
              <a:buNone/>
            </a:pPr>
            <a:r>
              <a:rPr lang="en-US" sz="1800">
                <a:latin typeface="Arial"/>
                <a:ea typeface="Arial"/>
                <a:cs typeface="Arial"/>
                <a:sym typeface="Arial"/>
              </a:rPr>
              <a:t>Przedstawione studium przypadku ilustruje, w jaki sposób myślenie komputerowe może być praktycznym narzędziem pomagającym w podejmowaniu decyzji dotyczących finansów osobistych.</a:t>
            </a:r>
            <a:endParaRPr sz="1800">
              <a:latin typeface="Arial"/>
              <a:ea typeface="Arial"/>
              <a:cs typeface="Arial"/>
              <a:sym typeface="Arial"/>
            </a:endParaRPr>
          </a:p>
        </p:txBody>
      </p:sp>
      <p:sp>
        <p:nvSpPr>
          <p:cNvPr id="980" name="Google Shape;980;p85"/>
          <p:cNvSpPr txBox="1">
            <a:spLocks noGrp="1"/>
          </p:cNvSpPr>
          <p:nvPr>
            <p:ph type="body" idx="2"/>
          </p:nvPr>
        </p:nvSpPr>
        <p:spPr>
          <a:xfrm>
            <a:off x="530977" y="1231323"/>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2000" b="1">
                <a:latin typeface="Arial"/>
                <a:ea typeface="Arial"/>
                <a:cs typeface="Arial"/>
                <a:sym typeface="Arial"/>
              </a:rPr>
              <a:t>Wnioski</a:t>
            </a:r>
            <a:endParaRPr sz="2000">
              <a:latin typeface="Arial"/>
              <a:ea typeface="Arial"/>
              <a:cs typeface="Arial"/>
              <a:sym typeface="Arial"/>
            </a:endParaRPr>
          </a:p>
        </p:txBody>
      </p:sp>
      <p:pic>
        <p:nvPicPr>
          <p:cNvPr id="981" name="Google Shape;981;p85" descr="Icono&#10;&#10;Descripción generada automáticamente"/>
          <p:cNvPicPr preferRelativeResize="0"/>
          <p:nvPr/>
        </p:nvPicPr>
        <p:blipFill rotWithShape="1">
          <a:blip r:embed="rId4">
            <a:alphaModFix/>
          </a:blip>
          <a:srcRect/>
          <a:stretch/>
        </p:blipFill>
        <p:spPr>
          <a:xfrm>
            <a:off x="10370317" y="260656"/>
            <a:ext cx="1335200" cy="1335200"/>
          </a:xfrm>
          <a:prstGeom prst="rect">
            <a:avLst/>
          </a:prstGeom>
          <a:noFill/>
          <a:ln>
            <a:noFill/>
          </a:ln>
        </p:spPr>
      </p:pic>
      <p:sp>
        <p:nvSpPr>
          <p:cNvPr id="982" name="Google Shape;982;p8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42</a:t>
            </a:fld>
            <a:endParaRPr>
              <a:latin typeface="Arial"/>
              <a:ea typeface="Arial"/>
              <a:cs typeface="Arial"/>
              <a:sym typeface="Arial"/>
            </a:endParaRPr>
          </a:p>
        </p:txBody>
      </p:sp>
      <p:sp>
        <p:nvSpPr>
          <p:cNvPr id="983" name="Google Shape;983;p85"/>
          <p:cNvSpPr txBox="1">
            <a:spLocks noGrp="1"/>
          </p:cNvSpPr>
          <p:nvPr>
            <p:ph type="body" idx="1"/>
          </p:nvPr>
        </p:nvSpPr>
        <p:spPr>
          <a:xfrm>
            <a:off x="346150" y="231960"/>
            <a:ext cx="8661663" cy="793792"/>
          </a:xfrm>
          <a:prstGeom prst="rect">
            <a:avLst/>
          </a:prstGeom>
          <a:noFill/>
          <a:ln>
            <a:noFill/>
          </a:ln>
        </p:spPr>
        <p:txBody>
          <a:bodyPr spcFirstLastPara="1" wrap="square" lIns="91425" tIns="45700" rIns="91425" bIns="45700" anchor="b" anchorCtr="0">
            <a:noAutofit/>
          </a:bodyPr>
          <a:lstStyle/>
          <a:p>
            <a:pPr marL="93663" lvl="0" indent="-7938" algn="l" rtl="0">
              <a:lnSpc>
                <a:spcPct val="100000"/>
              </a:lnSpc>
              <a:spcBef>
                <a:spcPts val="1000"/>
              </a:spcBef>
              <a:spcAft>
                <a:spcPts val="0"/>
              </a:spcAft>
              <a:buSzPts val="1680"/>
              <a:buNone/>
            </a:pPr>
            <a:r>
              <a:rPr lang="en-US" sz="2000">
                <a:solidFill>
                  <a:srgbClr val="D06C3C"/>
                </a:solidFill>
                <a:latin typeface="Arial"/>
                <a:ea typeface="Arial"/>
                <a:cs typeface="Arial"/>
                <a:sym typeface="Arial"/>
              </a:rPr>
              <a:t>Studium przypadku 1. Jak wybrać usługę bankowości internetowej przy użyciu metod myślenia komputacyjnego</a:t>
            </a:r>
            <a:endParaRPr sz="2000">
              <a:solidFill>
                <a:srgbClr val="D06C3C"/>
              </a:solidFill>
              <a:latin typeface="Arial"/>
              <a:ea typeface="Arial"/>
              <a:cs typeface="Arial"/>
              <a:sym typeface="Arial"/>
            </a:endParaRP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987"/>
        <p:cNvGrpSpPr/>
        <p:nvPr/>
      </p:nvGrpSpPr>
      <p:grpSpPr>
        <a:xfrm>
          <a:off x="0" y="0"/>
          <a:ext cx="0" cy="0"/>
          <a:chOff x="0" y="0"/>
          <a:chExt cx="0" cy="0"/>
        </a:xfrm>
      </p:grpSpPr>
      <p:sp>
        <p:nvSpPr>
          <p:cNvPr id="988" name="Google Shape;988;p43"/>
          <p:cNvSpPr txBox="1">
            <a:spLocks noGrp="1"/>
          </p:cNvSpPr>
          <p:nvPr>
            <p:ph type="body" idx="1"/>
          </p:nvPr>
        </p:nvSpPr>
        <p:spPr>
          <a:xfrm>
            <a:off x="309549" y="0"/>
            <a:ext cx="8700571" cy="806275"/>
          </a:xfrm>
          <a:prstGeom prst="rect">
            <a:avLst/>
          </a:prstGeom>
          <a:noFill/>
          <a:ln>
            <a:noFill/>
          </a:ln>
        </p:spPr>
        <p:txBody>
          <a:bodyPr spcFirstLastPara="1" wrap="square" lIns="91425" tIns="45700" rIns="91425" bIns="45700" anchor="b" anchorCtr="0">
            <a:noAutofit/>
          </a:bodyPr>
          <a:lstStyle/>
          <a:p>
            <a:pPr marL="9525" lvl="0" indent="-9525" algn="l" rtl="0">
              <a:lnSpc>
                <a:spcPct val="100000"/>
              </a:lnSpc>
              <a:spcBef>
                <a:spcPts val="1000"/>
              </a:spcBef>
              <a:spcAft>
                <a:spcPts val="0"/>
              </a:spcAft>
              <a:buSzPts val="1680"/>
              <a:buNone/>
            </a:pPr>
            <a:r>
              <a:rPr lang="en-US" sz="2000">
                <a:solidFill>
                  <a:srgbClr val="D06C3C"/>
                </a:solidFill>
                <a:latin typeface="Arial"/>
                <a:ea typeface="Arial"/>
                <a:cs typeface="Arial"/>
                <a:sym typeface="Arial"/>
              </a:rPr>
              <a:t>Studium przypadku 2. Gra planszowa „Rummikub” jako przykład doskonalenia umiejętności CT u osób dorosłych</a:t>
            </a:r>
            <a:endParaRPr sz="2000">
              <a:solidFill>
                <a:srgbClr val="D06C3C"/>
              </a:solidFill>
              <a:latin typeface="Arial"/>
              <a:ea typeface="Arial"/>
              <a:cs typeface="Arial"/>
              <a:sym typeface="Arial"/>
            </a:endParaRPr>
          </a:p>
        </p:txBody>
      </p:sp>
      <p:sp>
        <p:nvSpPr>
          <p:cNvPr id="989" name="Google Shape;989;p43"/>
          <p:cNvSpPr txBox="1">
            <a:spLocks noGrp="1"/>
          </p:cNvSpPr>
          <p:nvPr>
            <p:ph type="body" idx="2"/>
          </p:nvPr>
        </p:nvSpPr>
        <p:spPr>
          <a:xfrm>
            <a:off x="308623" y="617690"/>
            <a:ext cx="8942382" cy="186603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400" b="1">
                <a:latin typeface="Arial"/>
                <a:ea typeface="Arial"/>
                <a:cs typeface="Arial"/>
                <a:sym typeface="Arial"/>
              </a:rPr>
              <a:t>Cel:</a:t>
            </a:r>
            <a:r>
              <a:rPr lang="en-US" sz="1400">
                <a:latin typeface="Arial"/>
                <a:ea typeface="Arial"/>
                <a:cs typeface="Arial"/>
                <a:sym typeface="Arial"/>
              </a:rPr>
              <a:t> Poznanie sposobów wykorzystania gier planszowych jako narzędzia promującego umiejętności myślenia komputerowego (CT) wśród seniorów, sprzyjającego krytycznemu myśleniu, rozwiązywaniu problemów i interakcjom społecznym.</a:t>
            </a:r>
            <a:br>
              <a:rPr lang="en-US" sz="1400">
                <a:latin typeface="Arial"/>
                <a:ea typeface="Arial"/>
                <a:cs typeface="Arial"/>
                <a:sym typeface="Arial"/>
              </a:rPr>
            </a:br>
            <a:r>
              <a:rPr lang="en-US" sz="1400" b="1">
                <a:latin typeface="Arial"/>
                <a:ea typeface="Arial"/>
                <a:cs typeface="Arial"/>
                <a:sym typeface="Arial"/>
              </a:rPr>
              <a:t>Kontekst:</a:t>
            </a:r>
            <a:r>
              <a:rPr lang="en-US" sz="1400">
                <a:latin typeface="Arial"/>
                <a:ea typeface="Arial"/>
                <a:cs typeface="Arial"/>
                <a:sym typeface="Arial"/>
              </a:rPr>
              <a:t> Angażowanie seniorów w gry planszowe pobudza aktywność poznawczą, zachęca do strategicznego myślenia i ułatwia nawiązywanie kontaktów społecznych, które są niezbędne dla dobrego samopoczucia psychicznego.</a:t>
            </a:r>
            <a:br>
              <a:rPr lang="en-US" sz="1400">
                <a:latin typeface="Arial"/>
                <a:ea typeface="Arial"/>
                <a:cs typeface="Arial"/>
                <a:sym typeface="Arial"/>
              </a:rPr>
            </a:br>
            <a:r>
              <a:rPr lang="en-US" sz="1400" b="1">
                <a:latin typeface="Arial"/>
                <a:ea typeface="Arial"/>
                <a:cs typeface="Arial"/>
                <a:sym typeface="Arial"/>
              </a:rPr>
              <a:t>Rummikub</a:t>
            </a:r>
            <a:r>
              <a:rPr lang="en-US" sz="1400">
                <a:latin typeface="Arial"/>
                <a:ea typeface="Arial"/>
                <a:cs typeface="Arial"/>
                <a:sym typeface="Arial"/>
              </a:rPr>
              <a:t> to klasyczna gra planszowa, która łączy elementy strategii i szczęścia. Gracze mają za zadanie ułożyć zestawy i sekwencje płytek z numerami, co idealnie ilustruje koncepcje myślenia komputacyjnego</a:t>
            </a:r>
            <a:r>
              <a:rPr lang="en-US" sz="1400"/>
              <a:t>.</a:t>
            </a:r>
            <a:endParaRPr/>
          </a:p>
        </p:txBody>
      </p:sp>
      <p:sp>
        <p:nvSpPr>
          <p:cNvPr id="990" name="Google Shape;990;p43"/>
          <p:cNvSpPr/>
          <p:nvPr/>
        </p:nvSpPr>
        <p:spPr>
          <a:xfrm>
            <a:off x="2142555" y="2918376"/>
            <a:ext cx="3019995" cy="826699"/>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Uczestnicy – gracze - muszą podzielić grę na mniejsze zadania, takie jak skupienie się na swoich kafelkach i określenie możliwych ruchów.</a:t>
            </a:r>
            <a:endParaRPr sz="1400" b="0" i="0" u="none" strike="noStrike" cap="none">
              <a:solidFill>
                <a:srgbClr val="FFFFFF"/>
              </a:solidFill>
              <a:latin typeface="Arial"/>
              <a:ea typeface="Arial"/>
              <a:cs typeface="Arial"/>
              <a:sym typeface="Arial"/>
            </a:endParaRPr>
          </a:p>
        </p:txBody>
      </p:sp>
      <p:sp>
        <p:nvSpPr>
          <p:cNvPr id="991" name="Google Shape;991;p43"/>
          <p:cNvSpPr/>
          <p:nvPr/>
        </p:nvSpPr>
        <p:spPr>
          <a:xfrm>
            <a:off x="5275262" y="2948764"/>
            <a:ext cx="3615819" cy="826700"/>
          </a:xfrm>
          <a:prstGeom prst="rect">
            <a:avLst/>
          </a:prstGeom>
          <a:solidFill>
            <a:srgbClr val="678877">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Każda tura polega na podjęciu decyzji, którymi płytkami zagrać, co wymaga od graczy analizy dostępnych opcji w oparciu o aktualną konfigurację planszy.</a:t>
            </a:r>
            <a:endParaRPr sz="1400" b="0" i="0" u="none" strike="noStrike" cap="none">
              <a:solidFill>
                <a:srgbClr val="FFFFFF"/>
              </a:solidFill>
              <a:latin typeface="Arial"/>
              <a:ea typeface="Arial"/>
              <a:cs typeface="Arial"/>
              <a:sym typeface="Arial"/>
            </a:endParaRPr>
          </a:p>
        </p:txBody>
      </p:sp>
      <p:sp>
        <p:nvSpPr>
          <p:cNvPr id="992" name="Google Shape;992;p43"/>
          <p:cNvSpPr txBox="1"/>
          <p:nvPr/>
        </p:nvSpPr>
        <p:spPr>
          <a:xfrm>
            <a:off x="2483838" y="2552069"/>
            <a:ext cx="2175996"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688878"/>
                </a:solidFill>
                <a:latin typeface="Arial"/>
                <a:ea typeface="Arial"/>
                <a:cs typeface="Arial"/>
                <a:sym typeface="Arial"/>
              </a:rPr>
              <a:t>Rozwój umiejętności</a:t>
            </a:r>
            <a:endParaRPr sz="1400" b="0" i="0" u="none" strike="noStrike" cap="none">
              <a:solidFill>
                <a:srgbClr val="688878"/>
              </a:solidFill>
              <a:latin typeface="Arial"/>
              <a:ea typeface="Arial"/>
              <a:cs typeface="Arial"/>
              <a:sym typeface="Arial"/>
            </a:endParaRPr>
          </a:p>
        </p:txBody>
      </p:sp>
      <p:sp>
        <p:nvSpPr>
          <p:cNvPr id="993" name="Google Shape;993;p43"/>
          <p:cNvSpPr txBox="1"/>
          <p:nvPr/>
        </p:nvSpPr>
        <p:spPr>
          <a:xfrm>
            <a:off x="6163907" y="2541115"/>
            <a:ext cx="1838528"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688878"/>
                </a:solidFill>
                <a:latin typeface="Arial"/>
                <a:ea typeface="Arial"/>
                <a:cs typeface="Arial"/>
                <a:sym typeface="Arial"/>
              </a:rPr>
              <a:t>Mechanika gry</a:t>
            </a:r>
            <a:endParaRPr sz="1400" b="0" i="0" u="none" strike="noStrike" cap="none">
              <a:solidFill>
                <a:srgbClr val="688878"/>
              </a:solidFill>
              <a:latin typeface="Arial"/>
              <a:ea typeface="Arial"/>
              <a:cs typeface="Arial"/>
              <a:sym typeface="Arial"/>
            </a:endParaRPr>
          </a:p>
        </p:txBody>
      </p:sp>
      <p:sp>
        <p:nvSpPr>
          <p:cNvPr id="994" name="Google Shape;994;p43"/>
          <p:cNvSpPr/>
          <p:nvPr/>
        </p:nvSpPr>
        <p:spPr>
          <a:xfrm>
            <a:off x="300275" y="2937905"/>
            <a:ext cx="1620426" cy="826700"/>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Dekompozycja</a:t>
            </a:r>
            <a:endParaRPr sz="1600" b="1" i="0" u="none" strike="noStrike" cap="none">
              <a:solidFill>
                <a:srgbClr val="000000"/>
              </a:solidFill>
              <a:latin typeface="Arial"/>
              <a:ea typeface="Arial"/>
              <a:cs typeface="Arial"/>
              <a:sym typeface="Arial"/>
            </a:endParaRPr>
          </a:p>
        </p:txBody>
      </p:sp>
      <p:sp>
        <p:nvSpPr>
          <p:cNvPr id="995" name="Google Shape;995;p43"/>
          <p:cNvSpPr txBox="1"/>
          <p:nvPr/>
        </p:nvSpPr>
        <p:spPr>
          <a:xfrm>
            <a:off x="191224" y="2545375"/>
            <a:ext cx="1838528"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688878"/>
                </a:solidFill>
                <a:latin typeface="Arial"/>
                <a:ea typeface="Arial"/>
                <a:cs typeface="Arial"/>
                <a:sym typeface="Arial"/>
              </a:rPr>
              <a:t>Etap CT</a:t>
            </a:r>
            <a:endParaRPr sz="1400" b="0" i="0" u="none" strike="noStrike" cap="none">
              <a:solidFill>
                <a:srgbClr val="688878"/>
              </a:solidFill>
              <a:latin typeface="Arial"/>
              <a:ea typeface="Arial"/>
              <a:cs typeface="Arial"/>
              <a:sym typeface="Arial"/>
            </a:endParaRPr>
          </a:p>
        </p:txBody>
      </p:sp>
      <p:sp>
        <p:nvSpPr>
          <p:cNvPr id="996" name="Google Shape;996;p43"/>
          <p:cNvSpPr/>
          <p:nvPr/>
        </p:nvSpPr>
        <p:spPr>
          <a:xfrm>
            <a:off x="2125092" y="3889701"/>
            <a:ext cx="3037458" cy="818745"/>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Uczestnicy uczą się rozpoznawać wzory na płytkach, np. sekwencje liczbowe lub pasujące kolory.</a:t>
            </a:r>
            <a:endParaRPr sz="1200" b="0" i="0" u="none" strike="noStrike" cap="none">
              <a:solidFill>
                <a:srgbClr val="FFFFFF"/>
              </a:solidFill>
              <a:latin typeface="Arial"/>
              <a:ea typeface="Arial"/>
              <a:cs typeface="Arial"/>
              <a:sym typeface="Arial"/>
            </a:endParaRPr>
          </a:p>
        </p:txBody>
      </p:sp>
      <p:sp>
        <p:nvSpPr>
          <p:cNvPr id="997" name="Google Shape;997;p43"/>
          <p:cNvSpPr/>
          <p:nvPr/>
        </p:nvSpPr>
        <p:spPr>
          <a:xfrm>
            <a:off x="300274" y="3881595"/>
            <a:ext cx="1729477" cy="807137"/>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Rozpoznawanie wzorców</a:t>
            </a:r>
            <a:endParaRPr sz="1600" b="0" i="0" u="none" strike="noStrike" cap="none">
              <a:solidFill>
                <a:srgbClr val="000000"/>
              </a:solidFill>
              <a:latin typeface="Arial"/>
              <a:ea typeface="Arial"/>
              <a:cs typeface="Arial"/>
              <a:sym typeface="Arial"/>
            </a:endParaRPr>
          </a:p>
        </p:txBody>
      </p:sp>
      <p:sp>
        <p:nvSpPr>
          <p:cNvPr id="998" name="Google Shape;998;p43"/>
          <p:cNvSpPr/>
          <p:nvPr/>
        </p:nvSpPr>
        <p:spPr>
          <a:xfrm>
            <a:off x="5275262" y="3892124"/>
            <a:ext cx="3615818" cy="807137"/>
          </a:xfrm>
          <a:prstGeom prst="rect">
            <a:avLst/>
          </a:prstGeom>
          <a:solidFill>
            <a:srgbClr val="678877">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W miarę jak gracze oswajają się z typowymi kombinacjami, zaczynają przewidywać ruchy przeciwników i potencjalne strategie, co poprawia ich zdolność rozpoznawania schematów w grze.</a:t>
            </a:r>
            <a:endParaRPr sz="1200" b="0" i="0" u="none" strike="noStrike" cap="none">
              <a:solidFill>
                <a:srgbClr val="000000"/>
              </a:solidFill>
              <a:latin typeface="Arial"/>
              <a:ea typeface="Arial"/>
              <a:cs typeface="Arial"/>
              <a:sym typeface="Arial"/>
            </a:endParaRPr>
          </a:p>
        </p:txBody>
      </p:sp>
      <p:sp>
        <p:nvSpPr>
          <p:cNvPr id="999" name="Google Shape;999;p43"/>
          <p:cNvSpPr/>
          <p:nvPr/>
        </p:nvSpPr>
        <p:spPr>
          <a:xfrm>
            <a:off x="300677" y="4805722"/>
            <a:ext cx="1729073" cy="914142"/>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Abstrahowanie</a:t>
            </a:r>
            <a:endParaRPr sz="1600" b="0" i="0" u="none" strike="noStrike" cap="none">
              <a:solidFill>
                <a:srgbClr val="000000"/>
              </a:solidFill>
              <a:latin typeface="Arial"/>
              <a:ea typeface="Arial"/>
              <a:cs typeface="Arial"/>
              <a:sym typeface="Arial"/>
            </a:endParaRPr>
          </a:p>
        </p:txBody>
      </p:sp>
      <p:sp>
        <p:nvSpPr>
          <p:cNvPr id="1000" name="Google Shape;1000;p43"/>
          <p:cNvSpPr/>
          <p:nvPr/>
        </p:nvSpPr>
        <p:spPr>
          <a:xfrm>
            <a:off x="300678" y="5845217"/>
            <a:ext cx="1729072" cy="816865"/>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Algorytmy</a:t>
            </a:r>
            <a:endParaRPr sz="1600" b="0" i="0" u="none" strike="noStrike" cap="none">
              <a:solidFill>
                <a:srgbClr val="000000"/>
              </a:solidFill>
              <a:latin typeface="Arial"/>
              <a:ea typeface="Arial"/>
              <a:cs typeface="Arial"/>
              <a:sym typeface="Arial"/>
            </a:endParaRPr>
          </a:p>
        </p:txBody>
      </p:sp>
      <p:sp>
        <p:nvSpPr>
          <p:cNvPr id="1001" name="Google Shape;1001;p43"/>
          <p:cNvSpPr/>
          <p:nvPr/>
        </p:nvSpPr>
        <p:spPr>
          <a:xfrm>
            <a:off x="2125090" y="4804100"/>
            <a:ext cx="3037460" cy="925750"/>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150"/>
              <a:buFont typeface="Arial"/>
              <a:buNone/>
            </a:pPr>
            <a:r>
              <a:rPr lang="en-US" sz="1150" b="0" i="0" u="none" strike="noStrike" cap="none">
                <a:solidFill>
                  <a:srgbClr val="000000"/>
                </a:solidFill>
                <a:latin typeface="Arial"/>
                <a:ea typeface="Arial"/>
                <a:cs typeface="Arial"/>
                <a:sym typeface="Arial"/>
              </a:rPr>
              <a:t>Abstrahowanie polega na skupieniu się na istotnych elementach gry (np. wartości płytek), pomijając mniej istotne szczegóły (takie jak zabawny wygląd płytek).</a:t>
            </a:r>
            <a:endParaRPr sz="1150" b="0" i="0" u="none" strike="noStrike" cap="none">
              <a:solidFill>
                <a:srgbClr val="FFFFFF"/>
              </a:solidFill>
              <a:latin typeface="Arial"/>
              <a:ea typeface="Arial"/>
              <a:cs typeface="Arial"/>
              <a:sym typeface="Arial"/>
            </a:endParaRPr>
          </a:p>
        </p:txBody>
      </p:sp>
      <p:sp>
        <p:nvSpPr>
          <p:cNvPr id="1002" name="Google Shape;1002;p43"/>
          <p:cNvSpPr/>
          <p:nvPr/>
        </p:nvSpPr>
        <p:spPr>
          <a:xfrm>
            <a:off x="2125091" y="5824398"/>
            <a:ext cx="3037459" cy="818745"/>
          </a:xfrm>
          <a:prstGeom prst="rect">
            <a:avLst/>
          </a:prstGeom>
          <a:solidFill>
            <a:srgbClr val="D8D8D8">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Gracze decydując, jak rozegrać swoje płytki, tworzą sekwencje działań (strategie), które prowadzą do zwycięstwa.</a:t>
            </a:r>
            <a:endParaRPr sz="1400" b="0" i="0" u="none" strike="noStrike" cap="none">
              <a:solidFill>
                <a:srgbClr val="FFFFFF"/>
              </a:solidFill>
              <a:latin typeface="Arial"/>
              <a:ea typeface="Arial"/>
              <a:cs typeface="Arial"/>
              <a:sym typeface="Arial"/>
            </a:endParaRPr>
          </a:p>
        </p:txBody>
      </p:sp>
      <p:sp>
        <p:nvSpPr>
          <p:cNvPr id="1003" name="Google Shape;1003;p43"/>
          <p:cNvSpPr/>
          <p:nvPr/>
        </p:nvSpPr>
        <p:spPr>
          <a:xfrm>
            <a:off x="5275262" y="4814603"/>
            <a:ext cx="3615818" cy="904156"/>
          </a:xfrm>
          <a:prstGeom prst="rect">
            <a:avLst/>
          </a:prstGeom>
          <a:solidFill>
            <a:srgbClr val="678877">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Gracze muszą ustalić priorytety dotyczące tego, które płytki zatrzymać, a które odrzucić, w oparciu o potencjalne zagrania, co pozwala im uprościć złożone decyzje do praktycznych strategii.</a:t>
            </a:r>
            <a:endParaRPr sz="1400" b="0" i="0" u="none" strike="noStrike" cap="none">
              <a:solidFill>
                <a:srgbClr val="000000"/>
              </a:solidFill>
              <a:latin typeface="Arial"/>
              <a:ea typeface="Arial"/>
              <a:cs typeface="Arial"/>
              <a:sym typeface="Arial"/>
            </a:endParaRPr>
          </a:p>
        </p:txBody>
      </p:sp>
      <p:sp>
        <p:nvSpPr>
          <p:cNvPr id="1004" name="Google Shape;1004;p43"/>
          <p:cNvSpPr/>
          <p:nvPr/>
        </p:nvSpPr>
        <p:spPr>
          <a:xfrm>
            <a:off x="5275262" y="5824398"/>
            <a:ext cx="3615818" cy="807137"/>
          </a:xfrm>
          <a:prstGeom prst="rect">
            <a:avLst/>
          </a:prstGeom>
          <a:solidFill>
            <a:srgbClr val="678877">
              <a:alpha val="37647"/>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Gracze opracowują algorytmy poprzez systematyczną ocenę i wykonywanie swoich ruchów w oparciu o aktualne ograniczenia gry, co sprzyja rozwijaniu logicznego myślenia.</a:t>
            </a:r>
            <a:endParaRPr sz="1400" b="0" i="0" u="none" strike="noStrike" cap="none">
              <a:solidFill>
                <a:srgbClr val="000000"/>
              </a:solidFill>
              <a:latin typeface="Arial"/>
              <a:ea typeface="Arial"/>
              <a:cs typeface="Arial"/>
              <a:sym typeface="Arial"/>
            </a:endParaRPr>
          </a:p>
        </p:txBody>
      </p:sp>
      <p:pic>
        <p:nvPicPr>
          <p:cNvPr id="1005" name="Google Shape;1005;p43"/>
          <p:cNvPicPr preferRelativeResize="0"/>
          <p:nvPr/>
        </p:nvPicPr>
        <p:blipFill rotWithShape="1">
          <a:blip r:embed="rId4">
            <a:alphaModFix/>
          </a:blip>
          <a:srcRect/>
          <a:stretch/>
        </p:blipFill>
        <p:spPr>
          <a:xfrm>
            <a:off x="9251004" y="0"/>
            <a:ext cx="2940996" cy="6858000"/>
          </a:xfrm>
          <a:prstGeom prst="rect">
            <a:avLst/>
          </a:prstGeom>
          <a:noFill/>
          <a:ln>
            <a:noFill/>
          </a:ln>
        </p:spPr>
      </p:pic>
      <p:sp>
        <p:nvSpPr>
          <p:cNvPr id="1006" name="Google Shape;1006;p4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43</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010"/>
        <p:cNvGrpSpPr/>
        <p:nvPr/>
      </p:nvGrpSpPr>
      <p:grpSpPr>
        <a:xfrm>
          <a:off x="0" y="0"/>
          <a:ext cx="0" cy="0"/>
          <a:chOff x="0" y="0"/>
          <a:chExt cx="0" cy="0"/>
        </a:xfrm>
      </p:grpSpPr>
      <p:sp>
        <p:nvSpPr>
          <p:cNvPr id="1011" name="Google Shape;1011;p86"/>
          <p:cNvSpPr txBox="1">
            <a:spLocks noGrp="1"/>
          </p:cNvSpPr>
          <p:nvPr>
            <p:ph type="body" idx="2"/>
          </p:nvPr>
        </p:nvSpPr>
        <p:spPr>
          <a:xfrm>
            <a:off x="307243" y="844021"/>
            <a:ext cx="8770082" cy="3552379"/>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700" b="1">
                <a:latin typeface="Arial"/>
                <a:ea typeface="Arial"/>
                <a:cs typeface="Arial"/>
                <a:sym typeface="Arial"/>
              </a:rPr>
              <a:t>Efekty:</a:t>
            </a:r>
            <a:endParaRPr sz="1700">
              <a:latin typeface="Arial"/>
              <a:ea typeface="Arial"/>
              <a:cs typeface="Arial"/>
              <a:sym typeface="Arial"/>
            </a:endParaRPr>
          </a:p>
          <a:p>
            <a:pPr marL="457200" lvl="0" indent="-299720" algn="l" rtl="0">
              <a:lnSpc>
                <a:spcPct val="100000"/>
              </a:lnSpc>
              <a:spcBef>
                <a:spcPts val="1000"/>
              </a:spcBef>
              <a:spcAft>
                <a:spcPts val="0"/>
              </a:spcAft>
              <a:buClr>
                <a:schemeClr val="dk2"/>
              </a:buClr>
              <a:buSzPts val="1120"/>
              <a:buChar char="•"/>
            </a:pPr>
            <a:r>
              <a:rPr lang="en-US" sz="1700" b="1">
                <a:latin typeface="Arial"/>
                <a:ea typeface="Arial"/>
                <a:cs typeface="Arial"/>
                <a:sym typeface="Arial"/>
              </a:rPr>
              <a:t>Zaangażowanie poznawcze</a:t>
            </a:r>
            <a:r>
              <a:rPr lang="en-US" sz="1700">
                <a:latin typeface="Arial"/>
                <a:ea typeface="Arial"/>
                <a:cs typeface="Arial"/>
                <a:sym typeface="Arial"/>
              </a:rPr>
              <a:t>: Gra stymuluje zdolności umysłowe, pomagając utrzymać zdrowie poznawcze i zapobiegać jego pogorszeniu u osób starszych.</a:t>
            </a:r>
            <a:endParaRPr/>
          </a:p>
          <a:p>
            <a:pPr marL="457200" lvl="0" indent="-299720" algn="l" rtl="0">
              <a:lnSpc>
                <a:spcPct val="100000"/>
              </a:lnSpc>
              <a:spcBef>
                <a:spcPts val="1000"/>
              </a:spcBef>
              <a:spcAft>
                <a:spcPts val="0"/>
              </a:spcAft>
              <a:buClr>
                <a:schemeClr val="dk2"/>
              </a:buClr>
              <a:buSzPts val="1120"/>
              <a:buChar char="•"/>
            </a:pPr>
            <a:r>
              <a:rPr lang="en-US" sz="1700" b="1">
                <a:latin typeface="Arial"/>
                <a:ea typeface="Arial"/>
                <a:cs typeface="Arial"/>
                <a:sym typeface="Arial"/>
              </a:rPr>
              <a:t>Interakcje społeczne</a:t>
            </a:r>
            <a:r>
              <a:rPr lang="en-US" sz="1700">
                <a:latin typeface="Arial"/>
                <a:ea typeface="Arial"/>
                <a:cs typeface="Arial"/>
                <a:sym typeface="Arial"/>
              </a:rPr>
              <a:t>: Gra w grupach sprzyja komunikacji, współpracy i budowaniu relacji, które są kluczowe dla dobrego samopoczucia emocjonalnego.</a:t>
            </a:r>
            <a:endParaRPr/>
          </a:p>
          <a:p>
            <a:pPr marL="457200" lvl="0" indent="-299720" algn="l" rtl="0">
              <a:lnSpc>
                <a:spcPct val="100000"/>
              </a:lnSpc>
              <a:spcBef>
                <a:spcPts val="1000"/>
              </a:spcBef>
              <a:spcAft>
                <a:spcPts val="0"/>
              </a:spcAft>
              <a:buClr>
                <a:schemeClr val="dk2"/>
              </a:buClr>
              <a:buSzPts val="1120"/>
              <a:buChar char="•"/>
            </a:pPr>
            <a:r>
              <a:rPr lang="en-US" sz="1700" b="1">
                <a:latin typeface="Arial"/>
                <a:ea typeface="Arial"/>
                <a:cs typeface="Arial"/>
                <a:sym typeface="Arial"/>
              </a:rPr>
              <a:t>Myślenie strategiczne</a:t>
            </a:r>
            <a:r>
              <a:rPr lang="en-US" sz="1700">
                <a:latin typeface="Arial"/>
                <a:ea typeface="Arial"/>
                <a:cs typeface="Arial"/>
                <a:sym typeface="Arial"/>
              </a:rPr>
              <a:t>: Osoby dorosłe, szczególnie starsze wiekiem, poprawiają swoje umiejętności krytycznego myślenia i podejmowania decyzji, analizując przebieg gry i dostosowując się do przeciwników.</a:t>
            </a:r>
            <a:endParaRPr/>
          </a:p>
          <a:p>
            <a:pPr marL="457200" lvl="0" indent="-299720" algn="l" rtl="0">
              <a:lnSpc>
                <a:spcPct val="100000"/>
              </a:lnSpc>
              <a:spcBef>
                <a:spcPts val="1000"/>
              </a:spcBef>
              <a:spcAft>
                <a:spcPts val="0"/>
              </a:spcAft>
              <a:buClr>
                <a:schemeClr val="dk2"/>
              </a:buClr>
              <a:buSzPts val="1120"/>
              <a:buChar char="•"/>
            </a:pPr>
            <a:r>
              <a:rPr lang="en-US" sz="1700" b="1">
                <a:latin typeface="Arial"/>
                <a:ea typeface="Arial"/>
                <a:cs typeface="Arial"/>
                <a:sym typeface="Arial"/>
              </a:rPr>
              <a:t>Radość i motywacja</a:t>
            </a:r>
            <a:r>
              <a:rPr lang="en-US" sz="1700">
                <a:latin typeface="Arial"/>
                <a:ea typeface="Arial"/>
                <a:cs typeface="Arial"/>
                <a:sym typeface="Arial"/>
              </a:rPr>
              <a:t>: Przyjemny charakter gier planszowych zachęca do dalszego uczestnictwa i nauki, sprawiając, że metoda myślenia komputacyjnego staje się przystępna i zabawna.</a:t>
            </a:r>
            <a:endParaRPr/>
          </a:p>
          <a:p>
            <a:pPr marL="157480" lvl="0" indent="0" algn="l" rtl="0">
              <a:lnSpc>
                <a:spcPct val="100000"/>
              </a:lnSpc>
              <a:spcBef>
                <a:spcPts val="1000"/>
              </a:spcBef>
              <a:spcAft>
                <a:spcPts val="0"/>
              </a:spcAft>
              <a:buSzPts val="1120"/>
              <a:buNone/>
            </a:pPr>
            <a:endParaRPr>
              <a:latin typeface="Arial"/>
              <a:ea typeface="Arial"/>
              <a:cs typeface="Arial"/>
              <a:sym typeface="Arial"/>
            </a:endParaRPr>
          </a:p>
        </p:txBody>
      </p:sp>
      <p:sp>
        <p:nvSpPr>
          <p:cNvPr id="1012" name="Google Shape;1012;p86"/>
          <p:cNvSpPr txBox="1">
            <a:spLocks noGrp="1"/>
          </p:cNvSpPr>
          <p:nvPr>
            <p:ph type="body" idx="2"/>
          </p:nvPr>
        </p:nvSpPr>
        <p:spPr>
          <a:xfrm>
            <a:off x="239858" y="4396400"/>
            <a:ext cx="8685068" cy="1828187"/>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700" b="1">
                <a:latin typeface="Arial"/>
                <a:ea typeface="Arial"/>
                <a:cs typeface="Arial"/>
                <a:sym typeface="Arial"/>
              </a:rPr>
              <a:t>Wnioski:</a:t>
            </a:r>
            <a:endParaRPr sz="1700">
              <a:latin typeface="Arial"/>
              <a:ea typeface="Arial"/>
              <a:cs typeface="Arial"/>
              <a:sym typeface="Arial"/>
            </a:endParaRPr>
          </a:p>
          <a:p>
            <a:pPr marL="157480" lvl="0" indent="0" algn="l" rtl="0">
              <a:lnSpc>
                <a:spcPct val="100000"/>
              </a:lnSpc>
              <a:spcBef>
                <a:spcPts val="1000"/>
              </a:spcBef>
              <a:spcAft>
                <a:spcPts val="0"/>
              </a:spcAft>
              <a:buSzPts val="1120"/>
              <a:buNone/>
            </a:pPr>
            <a:r>
              <a:rPr lang="en-US" sz="1700">
                <a:latin typeface="Arial"/>
                <a:ea typeface="Arial"/>
                <a:cs typeface="Arial"/>
                <a:sym typeface="Arial"/>
              </a:rPr>
              <a:t>Przedstawione studium przypadku pokazuje, w jaki sposób gry planszowe, takie jak Rummikub, mogą skutecznie promować umiejętności myślenia komputacyjnego wśród osób dorosłych, a szczególnie seniorów. Angażując się w strategiczną rozgrywkę, seniorzy mogą poprawić swoje zdolności poznawcze, jednocześnie ciesząc się kontaktami towarzyskimi. Takie podejście nie tylko przyczynia się do poprawy sprawności umysłowej, ale także podkreśla znaczenie uczenia się przez całe życie i interakcji w społeczności.</a:t>
            </a:r>
            <a:endParaRPr/>
          </a:p>
          <a:p>
            <a:pPr marL="157480" lvl="0" indent="0" algn="l" rtl="0">
              <a:lnSpc>
                <a:spcPct val="100000"/>
              </a:lnSpc>
              <a:spcBef>
                <a:spcPts val="1000"/>
              </a:spcBef>
              <a:spcAft>
                <a:spcPts val="0"/>
              </a:spcAft>
              <a:buSzPts val="1120"/>
              <a:buNone/>
            </a:pPr>
            <a:endParaRPr sz="1700">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sz="1700">
              <a:latin typeface="Arial"/>
              <a:ea typeface="Arial"/>
              <a:cs typeface="Arial"/>
              <a:sym typeface="Arial"/>
            </a:endParaRPr>
          </a:p>
        </p:txBody>
      </p:sp>
      <p:pic>
        <p:nvPicPr>
          <p:cNvPr id="1013" name="Google Shape;1013;p86"/>
          <p:cNvPicPr preferRelativeResize="0"/>
          <p:nvPr/>
        </p:nvPicPr>
        <p:blipFill rotWithShape="1">
          <a:blip r:embed="rId4">
            <a:alphaModFix/>
          </a:blip>
          <a:srcRect/>
          <a:stretch/>
        </p:blipFill>
        <p:spPr>
          <a:xfrm>
            <a:off x="9212095" y="0"/>
            <a:ext cx="2979905" cy="6858000"/>
          </a:xfrm>
          <a:prstGeom prst="rect">
            <a:avLst/>
          </a:prstGeom>
          <a:noFill/>
          <a:ln>
            <a:noFill/>
          </a:ln>
        </p:spPr>
      </p:pic>
      <p:sp>
        <p:nvSpPr>
          <p:cNvPr id="1014" name="Google Shape;1014;p86"/>
          <p:cNvSpPr txBox="1">
            <a:spLocks noGrp="1"/>
          </p:cNvSpPr>
          <p:nvPr>
            <p:ph type="body" idx="1"/>
          </p:nvPr>
        </p:nvSpPr>
        <p:spPr>
          <a:xfrm>
            <a:off x="433701" y="327200"/>
            <a:ext cx="8491224" cy="606250"/>
          </a:xfrm>
          <a:prstGeom prst="rect">
            <a:avLst/>
          </a:prstGeom>
          <a:noFill/>
          <a:ln>
            <a:noFill/>
          </a:ln>
        </p:spPr>
        <p:txBody>
          <a:bodyPr spcFirstLastPara="1" wrap="square" lIns="91425" tIns="45700" rIns="91425" bIns="45700" anchor="b" anchorCtr="0">
            <a:noAutofit/>
          </a:bodyPr>
          <a:lstStyle/>
          <a:p>
            <a:pPr marL="9525" lvl="0" indent="-9525" algn="l" rtl="0">
              <a:lnSpc>
                <a:spcPct val="100000"/>
              </a:lnSpc>
              <a:spcBef>
                <a:spcPts val="1000"/>
              </a:spcBef>
              <a:spcAft>
                <a:spcPts val="0"/>
              </a:spcAft>
              <a:buSzPts val="1680"/>
              <a:buNone/>
            </a:pPr>
            <a:r>
              <a:rPr lang="en-US" sz="2000">
                <a:solidFill>
                  <a:srgbClr val="D06C3C"/>
                </a:solidFill>
                <a:latin typeface="Arial"/>
                <a:ea typeface="Arial"/>
                <a:cs typeface="Arial"/>
                <a:sym typeface="Arial"/>
              </a:rPr>
              <a:t>Studium przypadku 2. Gra planszowa „Rummikub” jako przykład doskonalenia umiejętności CT u osób dorosłych</a:t>
            </a:r>
            <a:endParaRPr/>
          </a:p>
        </p:txBody>
      </p:sp>
      <p:sp>
        <p:nvSpPr>
          <p:cNvPr id="1015" name="Google Shape;1015;p8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44</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pic>
        <p:nvPicPr>
          <p:cNvPr id="1020" name="Google Shape;1020;p44" descr="Molecular model and digital tablet on counter in lab"/>
          <p:cNvPicPr preferRelativeResize="0">
            <a:picLocks noGrp="1"/>
          </p:cNvPicPr>
          <p:nvPr>
            <p:ph type="pic" idx="2"/>
          </p:nvPr>
        </p:nvPicPr>
        <p:blipFill rotWithShape="1">
          <a:blip r:embed="rId4">
            <a:alphaModFix/>
          </a:blip>
          <a:srcRect t="7802" b="7802"/>
          <a:stretch/>
        </p:blipFill>
        <p:spPr>
          <a:xfrm>
            <a:off x="0" y="0"/>
            <a:ext cx="12192000" cy="6858000"/>
          </a:xfrm>
          <a:prstGeom prst="rect">
            <a:avLst/>
          </a:prstGeom>
          <a:noFill/>
          <a:ln>
            <a:noFill/>
          </a:ln>
        </p:spPr>
      </p:pic>
      <p:sp>
        <p:nvSpPr>
          <p:cNvPr id="1021" name="Google Shape;1021;p44"/>
          <p:cNvSpPr/>
          <p:nvPr/>
        </p:nvSpPr>
        <p:spPr>
          <a:xfrm>
            <a:off x="6458741" y="4083079"/>
            <a:ext cx="5093533" cy="1775012"/>
          </a:xfrm>
          <a:prstGeom prst="rect">
            <a:avLst/>
          </a:prstGeom>
          <a:solidFill>
            <a:srgbClr val="F4F4F6"/>
          </a:solid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22" name="Google Shape;1022;p44"/>
          <p:cNvSpPr txBox="1">
            <a:spLocks noGrp="1"/>
          </p:cNvSpPr>
          <p:nvPr>
            <p:ph type="title"/>
          </p:nvPr>
        </p:nvSpPr>
        <p:spPr>
          <a:xfrm>
            <a:off x="7614442" y="2339502"/>
            <a:ext cx="2804191" cy="1775012"/>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1000"/>
              </a:spcBef>
              <a:spcAft>
                <a:spcPts val="0"/>
              </a:spcAft>
              <a:buClr>
                <a:schemeClr val="lt1"/>
              </a:buClr>
              <a:buSzPts val="3200"/>
              <a:buFont typeface="Sorts Mill Goudy"/>
              <a:buNone/>
            </a:pPr>
            <a:r>
              <a:rPr lang="en-US" sz="2800" b="1">
                <a:solidFill>
                  <a:schemeClr val="dk1"/>
                </a:solidFill>
                <a:latin typeface="Arial"/>
                <a:ea typeface="Arial"/>
                <a:cs typeface="Arial"/>
                <a:sym typeface="Arial"/>
              </a:rPr>
              <a:t>ĆWICZENIA PRAKTYCZNE</a:t>
            </a:r>
            <a:endParaRPr sz="2800">
              <a:solidFill>
                <a:schemeClr val="dk1"/>
              </a:solidFill>
              <a:latin typeface="Arial"/>
              <a:ea typeface="Arial"/>
              <a:cs typeface="Arial"/>
              <a:sym typeface="Arial"/>
            </a:endParaRPr>
          </a:p>
        </p:txBody>
      </p:sp>
      <p:sp>
        <p:nvSpPr>
          <p:cNvPr id="1023" name="Google Shape;1023;p44"/>
          <p:cNvSpPr txBox="1">
            <a:spLocks noGrp="1"/>
          </p:cNvSpPr>
          <p:nvPr>
            <p:ph type="body" idx="1"/>
          </p:nvPr>
        </p:nvSpPr>
        <p:spPr>
          <a:xfrm>
            <a:off x="5958869" y="4237320"/>
            <a:ext cx="5593405" cy="1860184"/>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Clr>
                <a:schemeClr val="lt1"/>
              </a:buClr>
              <a:buSzPts val="1400"/>
              <a:buNone/>
            </a:pPr>
            <a:r>
              <a:rPr lang="en-US" sz="1800">
                <a:solidFill>
                  <a:schemeClr val="dk1"/>
                </a:solidFill>
                <a:latin typeface="Arial"/>
                <a:ea typeface="Arial"/>
                <a:cs typeface="Arial"/>
                <a:sym typeface="Arial"/>
              </a:rPr>
              <a:t>Przykłady pomysłów na praktyczne warsztaty ilustrujące zasady myślenia komputacyjne, dostosowane do potrzeb dorosłych słuchaczy i kładące nacisk na aktywny udział uczestników.</a:t>
            </a:r>
            <a:endParaRPr/>
          </a:p>
        </p:txBody>
      </p:sp>
      <p:sp>
        <p:nvSpPr>
          <p:cNvPr id="1024" name="Google Shape;1024;p4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45</a:t>
            </a:fld>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45"/>
          <p:cNvSpPr txBox="1">
            <a:spLocks noGrp="1"/>
          </p:cNvSpPr>
          <p:nvPr>
            <p:ph type="title"/>
          </p:nvPr>
        </p:nvSpPr>
        <p:spPr>
          <a:xfrm>
            <a:off x="992901" y="851476"/>
            <a:ext cx="5933355" cy="78794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sz="2000" b="1">
                <a:latin typeface="Arial"/>
                <a:ea typeface="Arial"/>
                <a:cs typeface="Arial"/>
                <a:sym typeface="Arial"/>
              </a:rPr>
              <a:t>Pomysły na praktyczne warsztaty pokazujące zasady myślenia komputacyjnego</a:t>
            </a:r>
            <a:endParaRPr sz="2000" b="1">
              <a:latin typeface="Arial"/>
              <a:ea typeface="Arial"/>
              <a:cs typeface="Arial"/>
              <a:sym typeface="Arial"/>
            </a:endParaRPr>
          </a:p>
        </p:txBody>
      </p:sp>
      <p:sp>
        <p:nvSpPr>
          <p:cNvPr id="1032" name="Google Shape;1032;p45"/>
          <p:cNvSpPr txBox="1">
            <a:spLocks noGrp="1"/>
          </p:cNvSpPr>
          <p:nvPr>
            <p:ph type="body" idx="1"/>
          </p:nvPr>
        </p:nvSpPr>
        <p:spPr>
          <a:xfrm>
            <a:off x="926226" y="1639416"/>
            <a:ext cx="6206507" cy="3642704"/>
          </a:xfrm>
          <a:prstGeom prst="rect">
            <a:avLst/>
          </a:prstGeom>
          <a:noFill/>
          <a:ln>
            <a:noFill/>
          </a:ln>
        </p:spPr>
        <p:txBody>
          <a:bodyPr spcFirstLastPara="1" wrap="square" lIns="91425" tIns="45700" rIns="91425" bIns="45700" anchor="t" anchorCtr="0">
            <a:noAutofit/>
          </a:bodyPr>
          <a:lstStyle/>
          <a:p>
            <a:pPr marL="87313" lvl="0" indent="-9525" algn="just" rtl="0">
              <a:lnSpc>
                <a:spcPct val="100000"/>
              </a:lnSpc>
              <a:spcBef>
                <a:spcPts val="1000"/>
              </a:spcBef>
              <a:spcAft>
                <a:spcPts val="0"/>
              </a:spcAft>
              <a:buSzPts val="1260"/>
              <a:buNone/>
            </a:pPr>
            <a:r>
              <a:rPr lang="en-US">
                <a:latin typeface="Arial"/>
                <a:ea typeface="Arial"/>
                <a:cs typeface="Arial"/>
                <a:sym typeface="Arial"/>
              </a:rPr>
              <a:t>W tej sekcji przedstawiono trzy przykłady praktycznych warsztatów ilustrujących zasady myślenia komputacyjnego, dostosowanych do potrzeb dorosłych słuchaczy i kładących nacisk na aktywny udział uczestników.</a:t>
            </a:r>
            <a:endParaRPr/>
          </a:p>
          <a:p>
            <a:pPr marL="87313" lvl="0" indent="-9525" algn="just" rtl="0">
              <a:lnSpc>
                <a:spcPct val="100000"/>
              </a:lnSpc>
              <a:spcBef>
                <a:spcPts val="1000"/>
              </a:spcBef>
              <a:spcAft>
                <a:spcPts val="0"/>
              </a:spcAft>
              <a:buSzPts val="1260"/>
              <a:buNone/>
            </a:pPr>
            <a:r>
              <a:rPr lang="en-US">
                <a:latin typeface="Arial"/>
                <a:ea typeface="Arial"/>
                <a:cs typeface="Arial"/>
                <a:sym typeface="Arial"/>
              </a:rPr>
              <a:t>Warsztaty te kładą nacisk na aktywny udział uczestników, pomoce wizualne i zastosowania w praktyce, aby koncepcje myślenia komputerowego były bardziej interesujące i przystępne dla dorosłych słuchaczy.</a:t>
            </a:r>
            <a:endParaRPr/>
          </a:p>
          <a:p>
            <a:pPr marL="87313" lvl="0" indent="-9525" algn="just" rtl="0">
              <a:lnSpc>
                <a:spcPct val="100000"/>
              </a:lnSpc>
              <a:spcBef>
                <a:spcPts val="1000"/>
              </a:spcBef>
              <a:spcAft>
                <a:spcPts val="0"/>
              </a:spcAft>
              <a:buSzPts val="1260"/>
              <a:buNone/>
            </a:pPr>
            <a:r>
              <a:rPr lang="en-US">
                <a:latin typeface="Arial"/>
                <a:ea typeface="Arial"/>
                <a:cs typeface="Arial"/>
                <a:sym typeface="Arial"/>
              </a:rPr>
              <a:t>Należy pamiętać o dostosowaniu stopnia złożoności i materiałów do potrzeb konkretnych odbiorców oraz ich wcześniejszej wiedzy. Dyskusje po warsztatach mają kluczowe znaczenie dla utrwalenia wiedzy i rozwijania krytycznego myślenia.</a:t>
            </a:r>
            <a:endParaRPr>
              <a:latin typeface="Arial"/>
              <a:ea typeface="Arial"/>
              <a:cs typeface="Arial"/>
              <a:sym typeface="Arial"/>
            </a:endParaRPr>
          </a:p>
        </p:txBody>
      </p:sp>
      <p:pic>
        <p:nvPicPr>
          <p:cNvPr id="1033" name="Google Shape;1033;p45"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34" name="Google Shape;1034;p4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46</a:t>
            </a:fld>
            <a:endParaRPr>
              <a:latin typeface="Arial"/>
              <a:ea typeface="Arial"/>
              <a:cs typeface="Arial"/>
              <a:sym typeface="Arial"/>
            </a:endParaRP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87"/>
          <p:cNvSpPr txBox="1">
            <a:spLocks noGrp="1"/>
          </p:cNvSpPr>
          <p:nvPr>
            <p:ph type="title"/>
          </p:nvPr>
        </p:nvSpPr>
        <p:spPr>
          <a:xfrm>
            <a:off x="1217319" y="714604"/>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a:latin typeface="Arial"/>
                <a:ea typeface="Arial"/>
                <a:cs typeface="Arial"/>
                <a:sym typeface="Arial"/>
              </a:rPr>
              <a:t>Warsztat 1</a:t>
            </a:r>
            <a:endParaRPr>
              <a:latin typeface="Arial"/>
              <a:ea typeface="Arial"/>
              <a:cs typeface="Arial"/>
              <a:sym typeface="Arial"/>
            </a:endParaRPr>
          </a:p>
        </p:txBody>
      </p:sp>
      <p:sp>
        <p:nvSpPr>
          <p:cNvPr id="1042" name="Google Shape;1042;p87"/>
          <p:cNvSpPr txBox="1">
            <a:spLocks noGrp="1"/>
          </p:cNvSpPr>
          <p:nvPr>
            <p:ph type="body" idx="1"/>
          </p:nvPr>
        </p:nvSpPr>
        <p:spPr>
          <a:xfrm>
            <a:off x="888126" y="1142189"/>
            <a:ext cx="6541374" cy="478600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260"/>
              <a:buNone/>
            </a:pPr>
            <a:r>
              <a:rPr lang="en-US" sz="1200" b="1">
                <a:latin typeface="Arial"/>
                <a:ea typeface="Arial"/>
                <a:cs typeface="Arial"/>
                <a:sym typeface="Arial"/>
              </a:rPr>
              <a:t>Warsztat 1: Przeprojektowanie przepisu (dekompozycja, projektowanie algorytmów, ocena)</a:t>
            </a:r>
            <a:endParaRPr sz="1200">
              <a:latin typeface="Arial"/>
              <a:ea typeface="Arial"/>
              <a:cs typeface="Arial"/>
              <a:sym typeface="Arial"/>
            </a:endParaRPr>
          </a:p>
          <a:p>
            <a:pPr marL="0" lvl="0" indent="0" algn="l" rtl="0">
              <a:lnSpc>
                <a:spcPct val="100000"/>
              </a:lnSpc>
              <a:spcBef>
                <a:spcPts val="1000"/>
              </a:spcBef>
              <a:spcAft>
                <a:spcPts val="0"/>
              </a:spcAft>
              <a:buSzPts val="1260"/>
              <a:buNone/>
            </a:pPr>
            <a:r>
              <a:rPr lang="en-US" sz="1200" b="1">
                <a:latin typeface="Arial"/>
                <a:ea typeface="Arial"/>
                <a:cs typeface="Arial"/>
                <a:sym typeface="Arial"/>
              </a:rPr>
              <a:t>Cel:</a:t>
            </a:r>
            <a:r>
              <a:rPr lang="en-US" sz="1200">
                <a:latin typeface="Arial"/>
                <a:ea typeface="Arial"/>
                <a:cs typeface="Arial"/>
                <a:sym typeface="Arial"/>
              </a:rPr>
              <a:t> Zrozumienie projektowania algorytmów i dekompozycji poprzez modyfikację przepisu.</a:t>
            </a:r>
            <a:endParaRPr/>
          </a:p>
          <a:p>
            <a:pPr marL="0" lvl="0" indent="0" algn="l" rtl="0">
              <a:lnSpc>
                <a:spcPct val="100000"/>
              </a:lnSpc>
              <a:spcBef>
                <a:spcPts val="1000"/>
              </a:spcBef>
              <a:spcAft>
                <a:spcPts val="0"/>
              </a:spcAft>
              <a:buSzPts val="1260"/>
              <a:buNone/>
            </a:pPr>
            <a:r>
              <a:rPr lang="en-US" sz="1200" b="1">
                <a:latin typeface="Arial"/>
                <a:ea typeface="Arial"/>
                <a:cs typeface="Arial"/>
                <a:sym typeface="Arial"/>
              </a:rPr>
              <a:t>Materiały:</a:t>
            </a:r>
            <a:r>
              <a:rPr lang="en-US" sz="1200">
                <a:latin typeface="Arial"/>
                <a:ea typeface="Arial"/>
                <a:cs typeface="Arial"/>
                <a:sym typeface="Arial"/>
              </a:rPr>
              <a:t> Różne przepisy (od prostych do złożonych), tablice lub duże arkusze papieru, markery.</a:t>
            </a:r>
            <a:endParaRPr/>
          </a:p>
          <a:p>
            <a:pPr marL="0" lvl="0" indent="0" algn="l" rtl="0">
              <a:lnSpc>
                <a:spcPct val="100000"/>
              </a:lnSpc>
              <a:spcBef>
                <a:spcPts val="1000"/>
              </a:spcBef>
              <a:spcAft>
                <a:spcPts val="0"/>
              </a:spcAft>
              <a:buSzPts val="1260"/>
              <a:buNone/>
            </a:pPr>
            <a:r>
              <a:rPr lang="en-US" sz="1200" b="1">
                <a:latin typeface="Arial"/>
                <a:ea typeface="Arial"/>
                <a:cs typeface="Arial"/>
                <a:sym typeface="Arial"/>
              </a:rPr>
              <a:t>Zadanie:</a:t>
            </a:r>
            <a:endParaRPr sz="1200">
              <a:latin typeface="Arial"/>
              <a:ea typeface="Arial"/>
              <a:cs typeface="Arial"/>
              <a:sym typeface="Arial"/>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Wprowadzenie:</a:t>
            </a:r>
            <a:r>
              <a:rPr lang="en-US" sz="1200">
                <a:latin typeface="Arial"/>
                <a:ea typeface="Arial"/>
                <a:cs typeface="Arial"/>
                <a:sym typeface="Arial"/>
              </a:rPr>
              <a:t> Krótka dyskusja na temat algorytmów i dekompozycji.</a:t>
            </a:r>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Wybór przepisu kulinarnego:</a:t>
            </a:r>
            <a:r>
              <a:rPr lang="en-US" sz="1200">
                <a:latin typeface="Arial"/>
                <a:ea typeface="Arial"/>
                <a:cs typeface="Arial"/>
                <a:sym typeface="Arial"/>
              </a:rPr>
              <a:t> Uczestnicy wybierają przepis kulinarny.</a:t>
            </a:r>
            <a:endParaRPr sz="1200">
              <a:latin typeface="Arial"/>
              <a:ea typeface="Arial"/>
              <a:cs typeface="Arial"/>
              <a:sym typeface="Arial"/>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Dekompozycja:</a:t>
            </a:r>
            <a:r>
              <a:rPr lang="en-US" sz="1200">
                <a:latin typeface="Arial"/>
                <a:ea typeface="Arial"/>
                <a:cs typeface="Arial"/>
                <a:sym typeface="Arial"/>
              </a:rPr>
              <a:t> Podziel przepis na poszczególne kroki (dekompozycja).</a:t>
            </a:r>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Projektowanie algorytmów:</a:t>
            </a:r>
            <a:r>
              <a:rPr lang="en-US" sz="1200">
                <a:latin typeface="Arial"/>
                <a:ea typeface="Arial"/>
                <a:cs typeface="Arial"/>
                <a:sym typeface="Arial"/>
              </a:rPr>
              <a:t> Zapisz kroki w postaci przejrzystego algorytmu, uwzględniając warunki (np. „Jeśli piekarnik jest rozgrzany, przejdź do kroku 4”). Wykorzystaj schematy blokowe do wizualnej prezentacji.</a:t>
            </a:r>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Przeprojektowanie przepisu:</a:t>
            </a:r>
            <a:r>
              <a:rPr lang="en-US" sz="1200">
                <a:latin typeface="Arial"/>
                <a:ea typeface="Arial"/>
                <a:cs typeface="Arial"/>
                <a:sym typeface="Arial"/>
              </a:rPr>
              <a:t> zmodyfikuj przepis (np. zamień składniki, dostosuj czas gotowania). Przepisz algorytm, aby odzwierciedlić zmiany.</a:t>
            </a:r>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Ocena:</a:t>
            </a:r>
            <a:r>
              <a:rPr lang="en-US" sz="1200">
                <a:latin typeface="Arial"/>
                <a:ea typeface="Arial"/>
                <a:cs typeface="Arial"/>
                <a:sym typeface="Arial"/>
              </a:rPr>
              <a:t> omów wykonalność zmodyfikowanego przepisu i algorytmu. Co się sprawdziło? Co można poprawić?</a:t>
            </a:r>
            <a:endParaRPr/>
          </a:p>
        </p:txBody>
      </p:sp>
      <p:pic>
        <p:nvPicPr>
          <p:cNvPr id="1043" name="Google Shape;1043;p87"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44" name="Google Shape;1044;p8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47</a:t>
            </a:fld>
            <a:endParaRPr>
              <a:latin typeface="Arial"/>
              <a:ea typeface="Arial"/>
              <a:cs typeface="Arial"/>
              <a:sym typeface="Arial"/>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88"/>
          <p:cNvSpPr txBox="1">
            <a:spLocks noGrp="1"/>
          </p:cNvSpPr>
          <p:nvPr>
            <p:ph type="title"/>
          </p:nvPr>
        </p:nvSpPr>
        <p:spPr>
          <a:xfrm>
            <a:off x="1064919" y="724129"/>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a:latin typeface="Arial"/>
                <a:ea typeface="Arial"/>
                <a:cs typeface="Arial"/>
                <a:sym typeface="Arial"/>
              </a:rPr>
              <a:t>Warsztat 2</a:t>
            </a:r>
            <a:endParaRPr>
              <a:latin typeface="Arial"/>
              <a:ea typeface="Arial"/>
              <a:cs typeface="Arial"/>
              <a:sym typeface="Arial"/>
            </a:endParaRPr>
          </a:p>
        </p:txBody>
      </p:sp>
      <p:sp>
        <p:nvSpPr>
          <p:cNvPr id="1052" name="Google Shape;1052;p88"/>
          <p:cNvSpPr txBox="1">
            <a:spLocks noGrp="1"/>
          </p:cNvSpPr>
          <p:nvPr>
            <p:ph type="body" idx="1"/>
          </p:nvPr>
        </p:nvSpPr>
        <p:spPr>
          <a:xfrm>
            <a:off x="830976" y="1104089"/>
            <a:ext cx="6550899" cy="4786009"/>
          </a:xfrm>
          <a:prstGeom prst="rect">
            <a:avLst/>
          </a:prstGeom>
          <a:noFill/>
          <a:ln>
            <a:noFill/>
          </a:ln>
        </p:spPr>
        <p:txBody>
          <a:bodyPr spcFirstLastPara="1" wrap="square" lIns="91425" tIns="45700" rIns="91425" bIns="45700" anchor="t" anchorCtr="0">
            <a:noAutofit/>
          </a:bodyPr>
          <a:lstStyle/>
          <a:p>
            <a:pPr marL="9525" lvl="0" indent="-9525" algn="l" rtl="0">
              <a:lnSpc>
                <a:spcPct val="100000"/>
              </a:lnSpc>
              <a:spcBef>
                <a:spcPts val="1000"/>
              </a:spcBef>
              <a:spcAft>
                <a:spcPts val="0"/>
              </a:spcAft>
              <a:buSzPts val="1260"/>
              <a:buNone/>
            </a:pPr>
            <a:r>
              <a:rPr lang="en-US" sz="1200" b="1">
                <a:latin typeface="Arial"/>
                <a:ea typeface="Arial"/>
                <a:cs typeface="Arial"/>
                <a:sym typeface="Arial"/>
              </a:rPr>
              <a:t>Warsztaty 2: Wyzwanie związane z planowaniem miasta (abstrakcja, rozpoznawanie wzorców, projektowanie algorytmów)</a:t>
            </a:r>
            <a:endParaRPr sz="1200">
              <a:latin typeface="Arial"/>
              <a:ea typeface="Arial"/>
              <a:cs typeface="Arial"/>
              <a:sym typeface="Arial"/>
            </a:endParaRPr>
          </a:p>
          <a:p>
            <a:pPr marL="9525" lvl="0" indent="-9525" algn="l" rtl="0">
              <a:lnSpc>
                <a:spcPct val="100000"/>
              </a:lnSpc>
              <a:spcBef>
                <a:spcPts val="1000"/>
              </a:spcBef>
              <a:spcAft>
                <a:spcPts val="0"/>
              </a:spcAft>
              <a:buSzPts val="1260"/>
              <a:buNone/>
            </a:pPr>
            <a:r>
              <a:rPr lang="en-US" sz="1200" b="1">
                <a:latin typeface="Arial"/>
                <a:ea typeface="Arial"/>
                <a:cs typeface="Arial"/>
                <a:sym typeface="Arial"/>
              </a:rPr>
              <a:t>Cel:</a:t>
            </a:r>
            <a:r>
              <a:rPr lang="en-US" sz="1200">
                <a:latin typeface="Arial"/>
                <a:ea typeface="Arial"/>
                <a:cs typeface="Arial"/>
                <a:sym typeface="Arial"/>
              </a:rPr>
              <a:t> Ćwiczenie abstrakcji, rozpoznawania wzorców i projektowania algorytmów poprzez planowanie urbanistyczne.</a:t>
            </a:r>
            <a:endParaRPr/>
          </a:p>
          <a:p>
            <a:pPr marL="9525" lvl="0" indent="-9525" algn="l" rtl="0">
              <a:lnSpc>
                <a:spcPct val="100000"/>
              </a:lnSpc>
              <a:spcBef>
                <a:spcPts val="1000"/>
              </a:spcBef>
              <a:spcAft>
                <a:spcPts val="0"/>
              </a:spcAft>
              <a:buSzPts val="1260"/>
              <a:buNone/>
            </a:pPr>
            <a:r>
              <a:rPr lang="en-US" sz="1200" b="1">
                <a:latin typeface="Arial"/>
                <a:ea typeface="Arial"/>
                <a:cs typeface="Arial"/>
                <a:sym typeface="Arial"/>
              </a:rPr>
              <a:t>Materiały:</a:t>
            </a:r>
            <a:r>
              <a:rPr lang="en-US" sz="1200">
                <a:latin typeface="Arial"/>
                <a:ea typeface="Arial"/>
                <a:cs typeface="Arial"/>
                <a:sym typeface="Arial"/>
              </a:rPr>
              <a:t> Mapy miasta (lub uproszczona siatka miasta), klocki lub wycięte elementy reprezentujące różne typy budynków (mieszkalne, komercyjne, przemysłowe), kolorowe markery.</a:t>
            </a:r>
            <a:endParaRPr/>
          </a:p>
          <a:p>
            <a:pPr marL="9525" lvl="0" indent="-9525" algn="l" rtl="0">
              <a:lnSpc>
                <a:spcPct val="100000"/>
              </a:lnSpc>
              <a:spcBef>
                <a:spcPts val="1000"/>
              </a:spcBef>
              <a:spcAft>
                <a:spcPts val="0"/>
              </a:spcAft>
              <a:buSzPts val="1260"/>
              <a:buNone/>
            </a:pPr>
            <a:r>
              <a:rPr lang="en-US" sz="1200" b="1">
                <a:latin typeface="Arial"/>
                <a:ea typeface="Arial"/>
                <a:cs typeface="Arial"/>
                <a:sym typeface="Arial"/>
              </a:rPr>
              <a:t>Zadanie:</a:t>
            </a:r>
            <a:endParaRPr sz="1200">
              <a:latin typeface="Arial"/>
              <a:ea typeface="Arial"/>
              <a:cs typeface="Arial"/>
              <a:sym typeface="Arial"/>
            </a:endParaRPr>
          </a:p>
          <a:p>
            <a:pPr marL="342900" lvl="0" indent="-3429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Wprowadzenie:</a:t>
            </a:r>
            <a:r>
              <a:rPr lang="en-US" sz="1200">
                <a:latin typeface="Arial"/>
                <a:ea typeface="Arial"/>
                <a:cs typeface="Arial"/>
                <a:sym typeface="Arial"/>
              </a:rPr>
              <a:t> Omówienie abstrakcji (uproszczenia złożonych systemów) i rozpoznawania wzorców.</a:t>
            </a:r>
            <a:endParaRPr sz="1200">
              <a:latin typeface="Arial"/>
              <a:ea typeface="Arial"/>
              <a:cs typeface="Arial"/>
              <a:sym typeface="Arial"/>
            </a:endParaRPr>
          </a:p>
          <a:p>
            <a:pPr marL="342900" lvl="0" indent="-3429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Analiza miasta:</a:t>
            </a:r>
            <a:r>
              <a:rPr lang="en-US" sz="1200">
                <a:latin typeface="Arial"/>
                <a:ea typeface="Arial"/>
                <a:cs typeface="Arial"/>
                <a:sym typeface="Arial"/>
              </a:rPr>
              <a:t> Przeanalizuj dostarczoną mapę. Zidentyfikuj wzorce w zagospodarowaniu terenu, sieciach transportowych i gęstości zaludnienia.</a:t>
            </a:r>
            <a:endParaRPr/>
          </a:p>
          <a:p>
            <a:pPr marL="342900" lvl="0" indent="-3429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Abstrakcja:</a:t>
            </a:r>
            <a:r>
              <a:rPr lang="en-US" sz="1200">
                <a:latin typeface="Arial"/>
                <a:ea typeface="Arial"/>
                <a:cs typeface="Arial"/>
                <a:sym typeface="Arial"/>
              </a:rPr>
              <a:t> Zdecyduj, które cechy uwzględnić w uproszczonym modelu miasta.</a:t>
            </a:r>
            <a:endParaRPr/>
          </a:p>
          <a:p>
            <a:pPr marL="342900" lvl="0" indent="-3429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Projektowanie algorytmów:</a:t>
            </a:r>
            <a:r>
              <a:rPr lang="en-US" sz="1200">
                <a:latin typeface="Arial"/>
                <a:ea typeface="Arial"/>
                <a:cs typeface="Arial"/>
                <a:sym typeface="Arial"/>
              </a:rPr>
              <a:t> Opracuj prosty algorytm przypisywania różnych typów budynków do różnych stref w modelowym mieście na podstawie zaobserwowanych wzorców.</a:t>
            </a:r>
            <a:endParaRPr/>
          </a:p>
          <a:p>
            <a:pPr marL="342900" lvl="0" indent="-3429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Budowa miasta:</a:t>
            </a:r>
            <a:r>
              <a:rPr lang="en-US" sz="1200">
                <a:latin typeface="Arial"/>
                <a:ea typeface="Arial"/>
                <a:cs typeface="Arial"/>
                <a:sym typeface="Arial"/>
              </a:rPr>
              <a:t> Użyj klocków, aby stworzyć model miasta na podstawie algorytmu.</a:t>
            </a:r>
            <a:endParaRPr sz="1200">
              <a:latin typeface="Arial"/>
              <a:ea typeface="Arial"/>
              <a:cs typeface="Arial"/>
              <a:sym typeface="Arial"/>
            </a:endParaRPr>
          </a:p>
          <a:p>
            <a:pPr marL="342900" lvl="0" indent="-3429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Ocena:</a:t>
            </a:r>
            <a:r>
              <a:rPr lang="en-US" sz="1200">
                <a:latin typeface="Arial"/>
                <a:ea typeface="Arial"/>
                <a:cs typeface="Arial"/>
                <a:sym typeface="Arial"/>
              </a:rPr>
              <a:t> Oceń model miasta. Czy skutecznie odzwierciedla zaobserwowane wzorce? Czy są jakieś obszary, które można poprawić w algorytmie lub projekcie miasta?</a:t>
            </a:r>
            <a:endParaRPr/>
          </a:p>
        </p:txBody>
      </p:sp>
      <p:pic>
        <p:nvPicPr>
          <p:cNvPr id="1053" name="Google Shape;1053;p88"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54" name="Google Shape;1054;p8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48</a:t>
            </a:fld>
            <a:endParaRPr>
              <a:latin typeface="Arial"/>
              <a:ea typeface="Arial"/>
              <a:cs typeface="Arial"/>
              <a:sym typeface="Arial"/>
            </a:endParaRP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sp>
        <p:nvSpPr>
          <p:cNvPr id="1061" name="Google Shape;1061;p89"/>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a:latin typeface="Arial"/>
                <a:ea typeface="Arial"/>
                <a:cs typeface="Arial"/>
                <a:sym typeface="Arial"/>
              </a:rPr>
              <a:t>Warsztat 3</a:t>
            </a:r>
            <a:endParaRPr>
              <a:latin typeface="Arial"/>
              <a:ea typeface="Arial"/>
              <a:cs typeface="Arial"/>
              <a:sym typeface="Arial"/>
            </a:endParaRPr>
          </a:p>
        </p:txBody>
      </p:sp>
      <p:sp>
        <p:nvSpPr>
          <p:cNvPr id="1062" name="Google Shape;1062;p89"/>
          <p:cNvSpPr txBox="1">
            <a:spLocks noGrp="1"/>
          </p:cNvSpPr>
          <p:nvPr>
            <p:ph type="body" idx="1"/>
          </p:nvPr>
        </p:nvSpPr>
        <p:spPr>
          <a:xfrm>
            <a:off x="992901" y="1332689"/>
            <a:ext cx="6206507" cy="4401361"/>
          </a:xfrm>
          <a:prstGeom prst="rect">
            <a:avLst/>
          </a:prstGeom>
          <a:noFill/>
          <a:ln>
            <a:noFill/>
          </a:ln>
        </p:spPr>
        <p:txBody>
          <a:bodyPr spcFirstLastPara="1" wrap="square" lIns="91425" tIns="45700" rIns="91425" bIns="45700" anchor="t" anchorCtr="0">
            <a:noAutofit/>
          </a:bodyPr>
          <a:lstStyle/>
          <a:p>
            <a:pPr marL="9525" lvl="0" indent="-9525" algn="l" rtl="0">
              <a:lnSpc>
                <a:spcPct val="100000"/>
              </a:lnSpc>
              <a:spcBef>
                <a:spcPts val="1000"/>
              </a:spcBef>
              <a:spcAft>
                <a:spcPts val="0"/>
              </a:spcAft>
              <a:buSzPts val="1260"/>
              <a:buNone/>
            </a:pPr>
            <a:r>
              <a:rPr lang="en-US" sz="1200" b="1">
                <a:latin typeface="Arial"/>
                <a:ea typeface="Arial"/>
                <a:cs typeface="Arial"/>
                <a:sym typeface="Arial"/>
              </a:rPr>
              <a:t>Warsztaty 3: Filtrowanie obrazów (abstrakcja, projektowanie algorytmów)</a:t>
            </a:r>
            <a:endParaRPr sz="1200">
              <a:latin typeface="Arial"/>
              <a:ea typeface="Arial"/>
              <a:cs typeface="Arial"/>
              <a:sym typeface="Arial"/>
            </a:endParaRPr>
          </a:p>
          <a:p>
            <a:pPr marL="9525" lvl="0" indent="-9525" algn="l" rtl="0">
              <a:lnSpc>
                <a:spcPct val="100000"/>
              </a:lnSpc>
              <a:spcBef>
                <a:spcPts val="1000"/>
              </a:spcBef>
              <a:spcAft>
                <a:spcPts val="0"/>
              </a:spcAft>
              <a:buSzPts val="1260"/>
              <a:buNone/>
            </a:pPr>
            <a:r>
              <a:rPr lang="en-US" sz="1200" b="1">
                <a:latin typeface="Arial"/>
                <a:ea typeface="Arial"/>
                <a:cs typeface="Arial"/>
                <a:sym typeface="Arial"/>
              </a:rPr>
              <a:t>Cel:</a:t>
            </a:r>
            <a:r>
              <a:rPr lang="en-US" sz="1200">
                <a:latin typeface="Arial"/>
                <a:ea typeface="Arial"/>
                <a:cs typeface="Arial"/>
                <a:sym typeface="Arial"/>
              </a:rPr>
              <a:t> Zrozumienie filtrowania obrazów poprzez uproszczoną symulację.</a:t>
            </a:r>
            <a:endParaRPr/>
          </a:p>
          <a:p>
            <a:pPr marL="9525" lvl="0" indent="-9525" algn="l" rtl="0">
              <a:lnSpc>
                <a:spcPct val="100000"/>
              </a:lnSpc>
              <a:spcBef>
                <a:spcPts val="1000"/>
              </a:spcBef>
              <a:spcAft>
                <a:spcPts val="0"/>
              </a:spcAft>
              <a:buSzPts val="1260"/>
              <a:buNone/>
            </a:pPr>
            <a:r>
              <a:rPr lang="en-US" sz="1200" b="1">
                <a:latin typeface="Arial"/>
                <a:ea typeface="Arial"/>
                <a:cs typeface="Arial"/>
                <a:sym typeface="Arial"/>
              </a:rPr>
              <a:t>Materiały:</a:t>
            </a:r>
            <a:r>
              <a:rPr lang="en-US" sz="1200">
                <a:latin typeface="Arial"/>
                <a:ea typeface="Arial"/>
                <a:cs typeface="Arial"/>
                <a:sym typeface="Arial"/>
              </a:rPr>
              <a:t> Proste rysunki siatki (np. siatka 5x5 reprezentująca piksele), kolorowe kredki lub markery.</a:t>
            </a:r>
            <a:endParaRPr/>
          </a:p>
          <a:p>
            <a:pPr marL="9525" lvl="0" indent="-9525" algn="l" rtl="0">
              <a:lnSpc>
                <a:spcPct val="100000"/>
              </a:lnSpc>
              <a:spcBef>
                <a:spcPts val="1000"/>
              </a:spcBef>
              <a:spcAft>
                <a:spcPts val="0"/>
              </a:spcAft>
              <a:buSzPts val="1260"/>
              <a:buNone/>
            </a:pPr>
            <a:r>
              <a:rPr lang="en-US" sz="1200" b="1">
                <a:latin typeface="Arial"/>
                <a:ea typeface="Arial"/>
                <a:cs typeface="Arial"/>
                <a:sym typeface="Arial"/>
              </a:rPr>
              <a:t>Zadanie:</a:t>
            </a:r>
            <a:endParaRPr sz="1200">
              <a:latin typeface="Arial"/>
              <a:ea typeface="Arial"/>
              <a:cs typeface="Arial"/>
              <a:sym typeface="Arial"/>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Wprowadzenie:</a:t>
            </a:r>
            <a:r>
              <a:rPr lang="en-US" sz="1200">
                <a:latin typeface="Arial"/>
                <a:ea typeface="Arial"/>
                <a:cs typeface="Arial"/>
                <a:sym typeface="Arial"/>
              </a:rPr>
              <a:t> Omówienie pojęcia filtrowania obrazów (np. rozmycie, wyostrzenie) jako procesu stosowanego do poszczególnych pikseli.</a:t>
            </a:r>
            <a:endParaRPr sz="1200">
              <a:latin typeface="Arial"/>
              <a:ea typeface="Arial"/>
              <a:cs typeface="Arial"/>
              <a:sym typeface="Arial"/>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Abstrakcja:</a:t>
            </a:r>
            <a:r>
              <a:rPr lang="en-US" sz="1200">
                <a:latin typeface="Arial"/>
                <a:ea typeface="Arial"/>
                <a:cs typeface="Arial"/>
                <a:sym typeface="Arial"/>
              </a:rPr>
              <a:t> Przedstaw obrazy za pomocą prostych rysunków siatki. Każda komórka/piksel ma swój kolor.</a:t>
            </a:r>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Projektowanie algorytmów:</a:t>
            </a:r>
            <a:r>
              <a:rPr lang="en-US" sz="1200">
                <a:latin typeface="Arial"/>
                <a:ea typeface="Arial"/>
                <a:cs typeface="Arial"/>
                <a:sym typeface="Arial"/>
              </a:rPr>
              <a:t> Opracuj prosty algorytm rozmywania obrazu (np. uśrednianie koloru sąsiednich pikseli).</a:t>
            </a:r>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Filtrowanie obrazów:</a:t>
            </a:r>
            <a:r>
              <a:rPr lang="en-US" sz="1200">
                <a:latin typeface="Arial"/>
                <a:ea typeface="Arial"/>
                <a:cs typeface="Arial"/>
                <a:sym typeface="Arial"/>
              </a:rPr>
              <a:t> Zastosuj algorytm do rysunku siatki za pomocą kolorowych ołówków/markerów.</a:t>
            </a:r>
            <a:endParaRPr/>
          </a:p>
          <a:p>
            <a:pPr marL="228600" lvl="0" indent="-228600" algn="l" rtl="0">
              <a:lnSpc>
                <a:spcPct val="100000"/>
              </a:lnSpc>
              <a:spcBef>
                <a:spcPts val="1000"/>
              </a:spcBef>
              <a:spcAft>
                <a:spcPts val="0"/>
              </a:spcAft>
              <a:buSzPts val="1260"/>
              <a:buFont typeface="Arial"/>
              <a:buAutoNum type="arabicPeriod"/>
            </a:pPr>
            <a:r>
              <a:rPr lang="en-US" sz="1200" b="1">
                <a:latin typeface="Arial"/>
                <a:ea typeface="Arial"/>
                <a:cs typeface="Arial"/>
                <a:sym typeface="Arial"/>
              </a:rPr>
              <a:t>Ocena:</a:t>
            </a:r>
            <a:r>
              <a:rPr lang="en-US" sz="1200">
                <a:latin typeface="Arial"/>
                <a:ea typeface="Arial"/>
                <a:cs typeface="Arial"/>
                <a:sym typeface="Arial"/>
              </a:rPr>
              <a:t> Porównaj oryginalny obraz z obrazem po filtrowaniu. Omów efekt działania algorytmu.</a:t>
            </a:r>
            <a:endParaRPr/>
          </a:p>
        </p:txBody>
      </p:sp>
      <p:pic>
        <p:nvPicPr>
          <p:cNvPr id="1063" name="Google Shape;1063;p89"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64" name="Google Shape;1064;p8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49</a:t>
            </a:fld>
            <a:endParaRPr>
              <a:latin typeface="Arial"/>
              <a:ea typeface="Arial"/>
              <a:cs typeface="Arial"/>
              <a:sym typeface="Arial"/>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p18"/>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72" name="Google Shape;1072;p18"/>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73" name="Google Shape;1073;p18"/>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None/>
            </a:pPr>
            <a:r>
              <a:rPr lang="en-US" b="1">
                <a:latin typeface="Arial"/>
                <a:ea typeface="Arial"/>
                <a:cs typeface="Arial"/>
                <a:sym typeface="Arial"/>
              </a:rPr>
              <a:t>PODSUMOWANIE</a:t>
            </a:r>
            <a:endParaRPr b="1">
              <a:latin typeface="Arial"/>
              <a:ea typeface="Arial"/>
              <a:cs typeface="Arial"/>
              <a:sym typeface="Arial"/>
            </a:endParaRPr>
          </a:p>
        </p:txBody>
      </p:sp>
      <p:sp>
        <p:nvSpPr>
          <p:cNvPr id="1074" name="Google Shape;1074;p18"/>
          <p:cNvSpPr txBox="1"/>
          <p:nvPr/>
        </p:nvSpPr>
        <p:spPr>
          <a:xfrm>
            <a:off x="898524" y="917574"/>
            <a:ext cx="10598075" cy="56323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W tym module omówiono, w jaki sposób myślenie komputacyjne może być wykorzystywane jako narzędzie integracji cyfrowej, szczególnie w przypadku osób dorosłych znajdujących się w niekorzystnej sytuacji lub o niskich kwalifikacjach, które napotykają bariery w dostępie do technologii i korzystaniu z nich.</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Zbadaliśmy rolę myślenia komputacyjnego we wspieraniu umiejętności cyfrowych i autonomii, koncentrując się na osobach starszych i osobach z ograniczonym doświadczeniem w zakresie technologii cyfrowych.</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W module przedstawiono praktyczne strategie dostosowania uczenia się myślenia komputacyjnego do różnych stylów uczenia się, kontekstów kulturowych i potrzeb w zakresie dostępności.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Zobaczyłeś również, w jaki sposób działania związane z CT mogą pomóc uczestnikom w budowaniu pewności siebie, wykonywaniu codziennych zadań cyfrowych i pełniejszym zaangażowaniu się w życie społeczne. Dzięki praktycznym przykładom z życia wziętych pokazaliśmy, w jaki sposób CT może wspierać nie tylko umiejętności cyfrowe, ale także równość, inkluzywność oraz  uczenie się przez całe życie.</a:t>
            </a:r>
            <a:endParaRPr sz="20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pic>
        <p:nvPicPr>
          <p:cNvPr id="1081" name="Google Shape;1081;p20" descr="Teacher assisting student"/>
          <p:cNvPicPr preferRelativeResize="0">
            <a:picLocks noGrp="1"/>
          </p:cNvPicPr>
          <p:nvPr>
            <p:ph type="pic" idx="2"/>
          </p:nvPr>
        </p:nvPicPr>
        <p:blipFill rotWithShape="1">
          <a:blip r:embed="rId4">
            <a:alphaModFix/>
          </a:blip>
          <a:srcRect l="17037" r="17035"/>
          <a:stretch/>
        </p:blipFill>
        <p:spPr>
          <a:xfrm>
            <a:off x="0" y="0"/>
            <a:ext cx="6781800" cy="6858000"/>
          </a:xfrm>
          <a:prstGeom prst="rect">
            <a:avLst/>
          </a:prstGeom>
          <a:solidFill>
            <a:schemeClr val="dk2"/>
          </a:solidFill>
          <a:ln>
            <a:noFill/>
          </a:ln>
        </p:spPr>
      </p:pic>
      <p:sp>
        <p:nvSpPr>
          <p:cNvPr id="1082" name="Google Shape;1082;p20"/>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COMPUTATIONAL SENIORS </a:t>
            </a:r>
            <a:endParaRPr/>
          </a:p>
        </p:txBody>
      </p:sp>
      <p:sp>
        <p:nvSpPr>
          <p:cNvPr id="1083" name="Google Shape;1083;p20"/>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br>
              <a:rPr lang="en-US"/>
            </a:br>
            <a:endParaRPr/>
          </a:p>
        </p:txBody>
      </p:sp>
      <p:sp>
        <p:nvSpPr>
          <p:cNvPr id="1084" name="Google Shape;1084;p20"/>
          <p:cNvSpPr txBox="1"/>
          <p:nvPr/>
        </p:nvSpPr>
        <p:spPr>
          <a:xfrm>
            <a:off x="7706091" y="1580542"/>
            <a:ext cx="3599459" cy="39395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ZAPROSZENIE DO DZIAŁANIA: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Zastanów się nad tym, czego się nauczyłeś:</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W jaki sposób opowiadanie historii i narracja wizualna mogą wspierać rozwój CT?</a:t>
            </a:r>
            <a:endParaRPr sz="1400" b="0" i="0"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Jakie są skuteczne sposoby projektowania i wdrażania działań związanych z CT ?</a:t>
            </a:r>
            <a:endParaRPr sz="1400" b="0" i="0"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W jaki sposób trenerzy mogą wspierać dorosłych słuchaczy w tworzeniu i dzieleniu się cyfrowymi opowieściami?</a:t>
            </a:r>
            <a:endParaRPr sz="1400" b="0" i="0" u="none" strike="noStrike" cap="none">
              <a:solidFill>
                <a:schemeClr val="lt1"/>
              </a:solidFill>
              <a:latin typeface="Arial"/>
              <a:ea typeface="Arial"/>
              <a:cs typeface="Arial"/>
              <a:sym typeface="Arial"/>
            </a:endParaRPr>
          </a:p>
        </p:txBody>
      </p:sp>
      <p:sp>
        <p:nvSpPr>
          <p:cNvPr id="1085" name="Google Shape;1085;p2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51</a:t>
            </a:fld>
            <a:endParaRPr>
              <a:latin typeface="Arial"/>
              <a:ea typeface="Arial"/>
              <a:cs typeface="Arial"/>
              <a:sym typeface="Arial"/>
            </a:endParaRPr>
          </a:p>
        </p:txBody>
      </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21"/>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93" name="Google Shape;1093;p21"/>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94" name="Google Shape;1094;p21"/>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SŁOWNICZEK</a:t>
            </a:r>
            <a:endParaRPr b="1">
              <a:latin typeface="Arial"/>
              <a:ea typeface="Arial"/>
              <a:cs typeface="Arial"/>
              <a:sym typeface="Arial"/>
            </a:endParaRPr>
          </a:p>
        </p:txBody>
      </p:sp>
      <p:sp>
        <p:nvSpPr>
          <p:cNvPr id="1095" name="Google Shape;1095;p21"/>
          <p:cNvSpPr txBox="1"/>
          <p:nvPr/>
        </p:nvSpPr>
        <p:spPr>
          <a:xfrm>
            <a:off x="688800" y="1177276"/>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Myślenie komputacyjne lub CT</a:t>
            </a:r>
            <a:r>
              <a:rPr lang="en-US" sz="1350" b="0" i="0" u="none" strike="noStrike" cap="none">
                <a:solidFill>
                  <a:srgbClr val="111111"/>
                </a:solidFill>
                <a:highlight>
                  <a:srgbClr val="F7F7F7"/>
                </a:highlight>
                <a:latin typeface="Arial"/>
                <a:ea typeface="Arial"/>
                <a:cs typeface="Arial"/>
                <a:sym typeface="Arial"/>
              </a:rPr>
              <a:t>: Rozwiązywanie problemów tak, jak zrobiłby to komputer, krok po kroku.</a:t>
            </a:r>
            <a:endParaRPr sz="1000" b="0" i="0" u="none" strike="noStrike" cap="none">
              <a:solidFill>
                <a:schemeClr val="dk1"/>
              </a:solidFill>
              <a:latin typeface="Arial"/>
              <a:ea typeface="Arial"/>
              <a:cs typeface="Arial"/>
              <a:sym typeface="Arial"/>
            </a:endParaRPr>
          </a:p>
        </p:txBody>
      </p:sp>
      <p:sp>
        <p:nvSpPr>
          <p:cNvPr id="1096" name="Google Shape;1096;p21"/>
          <p:cNvSpPr txBox="1"/>
          <p:nvPr/>
        </p:nvSpPr>
        <p:spPr>
          <a:xfrm>
            <a:off x="695400" y="1625598"/>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Dekompozycja:</a:t>
            </a:r>
            <a:r>
              <a:rPr lang="en-US" sz="1350" b="0" i="0" u="none" strike="noStrike" cap="none">
                <a:solidFill>
                  <a:srgbClr val="111111"/>
                </a:solidFill>
                <a:highlight>
                  <a:srgbClr val="F7F7F7"/>
                </a:highlight>
                <a:latin typeface="Arial"/>
                <a:ea typeface="Arial"/>
                <a:cs typeface="Arial"/>
                <a:sym typeface="Arial"/>
              </a:rPr>
              <a:t> Rozbijanie dużego problemu na mniejsze części.</a:t>
            </a:r>
            <a:endParaRPr sz="1000" b="0" i="0" u="none" strike="noStrike" cap="none">
              <a:solidFill>
                <a:schemeClr val="dk1"/>
              </a:solidFill>
              <a:latin typeface="Arial"/>
              <a:ea typeface="Arial"/>
              <a:cs typeface="Arial"/>
              <a:sym typeface="Arial"/>
            </a:endParaRPr>
          </a:p>
        </p:txBody>
      </p:sp>
      <p:sp>
        <p:nvSpPr>
          <p:cNvPr id="1097" name="Google Shape;1097;p21"/>
          <p:cNvSpPr txBox="1"/>
          <p:nvPr/>
        </p:nvSpPr>
        <p:spPr>
          <a:xfrm>
            <a:off x="695400" y="2067221"/>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Abstrahowanie: </a:t>
            </a:r>
            <a:r>
              <a:rPr lang="en-US" sz="1350" b="0" i="0" u="none" strike="noStrike" cap="none">
                <a:solidFill>
                  <a:srgbClr val="111111"/>
                </a:solidFill>
                <a:highlight>
                  <a:srgbClr val="F7F7F7"/>
                </a:highlight>
                <a:latin typeface="Arial"/>
                <a:ea typeface="Arial"/>
                <a:cs typeface="Arial"/>
                <a:sym typeface="Arial"/>
              </a:rPr>
              <a:t>Skupianie się tylko na ważnych szczegółach.</a:t>
            </a:r>
            <a:endParaRPr sz="1000" b="0" i="0" u="none" strike="noStrike" cap="none">
              <a:solidFill>
                <a:schemeClr val="dk1"/>
              </a:solidFill>
              <a:latin typeface="Arial"/>
              <a:ea typeface="Arial"/>
              <a:cs typeface="Arial"/>
              <a:sym typeface="Arial"/>
            </a:endParaRPr>
          </a:p>
        </p:txBody>
      </p:sp>
      <p:sp>
        <p:nvSpPr>
          <p:cNvPr id="1098" name="Google Shape;1098;p21"/>
          <p:cNvSpPr txBox="1"/>
          <p:nvPr/>
        </p:nvSpPr>
        <p:spPr>
          <a:xfrm>
            <a:off x="688800" y="252551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Rozpoznawanie wzorców: </a:t>
            </a:r>
            <a:r>
              <a:rPr lang="en-US" sz="1350" b="0" i="0" u="none" strike="noStrike" cap="none">
                <a:solidFill>
                  <a:srgbClr val="111111"/>
                </a:solidFill>
                <a:highlight>
                  <a:srgbClr val="F7F7F7"/>
                </a:highlight>
                <a:latin typeface="Arial"/>
                <a:ea typeface="Arial"/>
                <a:cs typeface="Arial"/>
                <a:sym typeface="Arial"/>
              </a:rPr>
              <a:t>Dostrzeganie trendów lub rzeczy, które się powtarzają.</a:t>
            </a:r>
            <a:endParaRPr sz="1000" b="0" i="0" u="none" strike="noStrike" cap="none">
              <a:solidFill>
                <a:schemeClr val="dk1"/>
              </a:solidFill>
              <a:latin typeface="Arial"/>
              <a:ea typeface="Arial"/>
              <a:cs typeface="Arial"/>
              <a:sym typeface="Arial"/>
            </a:endParaRPr>
          </a:p>
        </p:txBody>
      </p:sp>
      <p:sp>
        <p:nvSpPr>
          <p:cNvPr id="1099" name="Google Shape;1099;p21"/>
          <p:cNvSpPr txBox="1"/>
          <p:nvPr/>
        </p:nvSpPr>
        <p:spPr>
          <a:xfrm>
            <a:off x="688800" y="291117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Algorytm: </a:t>
            </a:r>
            <a:r>
              <a:rPr lang="en-US" sz="1350" b="0" i="0" u="none" strike="noStrike" cap="none">
                <a:solidFill>
                  <a:srgbClr val="111111"/>
                </a:solidFill>
                <a:highlight>
                  <a:srgbClr val="F7F7F7"/>
                </a:highlight>
                <a:latin typeface="Arial"/>
                <a:ea typeface="Arial"/>
                <a:cs typeface="Arial"/>
                <a:sym typeface="Arial"/>
              </a:rPr>
              <a:t>zestaw instrukcji dotyczących wykonania zadania.</a:t>
            </a:r>
            <a:endParaRPr sz="1000" b="0" i="0" u="none" strike="noStrike" cap="none">
              <a:solidFill>
                <a:schemeClr val="dk1"/>
              </a:solidFill>
              <a:latin typeface="Arial"/>
              <a:ea typeface="Arial"/>
              <a:cs typeface="Arial"/>
              <a:sym typeface="Arial"/>
            </a:endParaRPr>
          </a:p>
        </p:txBody>
      </p:sp>
      <p:sp>
        <p:nvSpPr>
          <p:cNvPr id="1100" name="Google Shape;1100;p21"/>
          <p:cNvSpPr txBox="1"/>
          <p:nvPr/>
        </p:nvSpPr>
        <p:spPr>
          <a:xfrm>
            <a:off x="688800" y="368248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1350"/>
              <a:buFont typeface="Arial"/>
              <a:buNone/>
            </a:pPr>
            <a:r>
              <a:rPr lang="en-US" sz="1350" b="1" i="0" u="none" strike="noStrike" cap="none">
                <a:solidFill>
                  <a:srgbClr val="708684"/>
                </a:solidFill>
                <a:highlight>
                  <a:srgbClr val="F7F7F7"/>
                </a:highlight>
                <a:latin typeface="Arial"/>
                <a:ea typeface="Arial"/>
                <a:cs typeface="Arial"/>
                <a:sym typeface="Arial"/>
              </a:rPr>
              <a:t>Zajęcia „unplugged” </a:t>
            </a:r>
            <a:r>
              <a:rPr lang="en-US" sz="1350" b="1" i="0" u="none" strike="noStrike" cap="none">
                <a:solidFill>
                  <a:srgbClr val="708684"/>
                </a:solidFill>
                <a:latin typeface="Arial"/>
                <a:ea typeface="Arial"/>
                <a:cs typeface="Arial"/>
                <a:sym typeface="Arial"/>
              </a:rPr>
              <a:t>bez użycia urządzeń elektronicznych</a:t>
            </a:r>
            <a:r>
              <a:rPr lang="en-US" sz="1350" b="1" i="0" u="none" strike="noStrike" cap="none">
                <a:solidFill>
                  <a:srgbClr val="708684"/>
                </a:solidFill>
                <a:highlight>
                  <a:srgbClr val="F7F7F7"/>
                </a:highlight>
                <a:latin typeface="Arial"/>
                <a:ea typeface="Arial"/>
                <a:cs typeface="Arial"/>
                <a:sym typeface="Arial"/>
              </a:rPr>
              <a:t>:</a:t>
            </a:r>
            <a:r>
              <a:rPr lang="en-US" sz="1350" b="0" i="0" u="none" strike="noStrike" cap="none">
                <a:solidFill>
                  <a:srgbClr val="111111"/>
                </a:solidFill>
                <a:highlight>
                  <a:srgbClr val="F7F7F7"/>
                </a:highlight>
                <a:latin typeface="Arial"/>
                <a:ea typeface="Arial"/>
                <a:cs typeface="Arial"/>
                <a:sym typeface="Arial"/>
              </a:rPr>
              <a:t> Nauka CT bez ekranów za pomocą gier, łamigłówek itp.</a:t>
            </a:r>
            <a:endParaRPr sz="1000" b="0" i="0" u="none" strike="noStrike" cap="none">
              <a:solidFill>
                <a:schemeClr val="dk1"/>
              </a:solidFill>
              <a:latin typeface="Arial"/>
              <a:ea typeface="Arial"/>
              <a:cs typeface="Arial"/>
              <a:sym typeface="Arial"/>
            </a:endParaRPr>
          </a:p>
        </p:txBody>
      </p:sp>
      <p:sp>
        <p:nvSpPr>
          <p:cNvPr id="1101" name="Google Shape;1101;p21"/>
          <p:cNvSpPr txBox="1"/>
          <p:nvPr/>
        </p:nvSpPr>
        <p:spPr>
          <a:xfrm>
            <a:off x="688800" y="406813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Debugging: </a:t>
            </a:r>
            <a:r>
              <a:rPr lang="en-US" sz="1350" b="0" i="0" u="none" strike="noStrike" cap="none">
                <a:solidFill>
                  <a:srgbClr val="111111"/>
                </a:solidFill>
                <a:highlight>
                  <a:srgbClr val="F7F7F7"/>
                </a:highlight>
                <a:latin typeface="Arial"/>
                <a:ea typeface="Arial"/>
                <a:cs typeface="Arial"/>
                <a:sym typeface="Arial"/>
              </a:rPr>
              <a:t>Znajdowanie i naprawianie błędów w procesie.</a:t>
            </a:r>
            <a:endParaRPr sz="1000" b="0" i="0" u="none" strike="noStrike" cap="none">
              <a:solidFill>
                <a:schemeClr val="dk1"/>
              </a:solidFill>
              <a:latin typeface="Arial"/>
              <a:ea typeface="Arial"/>
              <a:cs typeface="Arial"/>
              <a:sym typeface="Arial"/>
            </a:endParaRPr>
          </a:p>
        </p:txBody>
      </p:sp>
      <p:sp>
        <p:nvSpPr>
          <p:cNvPr id="1102" name="Google Shape;1102;p21"/>
          <p:cNvSpPr txBox="1"/>
          <p:nvPr/>
        </p:nvSpPr>
        <p:spPr>
          <a:xfrm>
            <a:off x="688800" y="445379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Umiejętności miękkie: </a:t>
            </a:r>
            <a:r>
              <a:rPr lang="en-US" sz="1350" b="0" i="0" u="none" strike="noStrike" cap="none">
                <a:solidFill>
                  <a:srgbClr val="111111"/>
                </a:solidFill>
                <a:highlight>
                  <a:srgbClr val="F7F7F7"/>
                </a:highlight>
                <a:latin typeface="Arial"/>
                <a:ea typeface="Arial"/>
                <a:cs typeface="Arial"/>
                <a:sym typeface="Arial"/>
              </a:rPr>
              <a:t>Umiejętności nietechniczne, które pomagają ludziom dobrze współpracować z innymi i dostosowywać się do wyzwań.</a:t>
            </a:r>
            <a:endParaRPr sz="1000" b="0" i="0" u="none" strike="noStrike" cap="none">
              <a:solidFill>
                <a:schemeClr val="dk1"/>
              </a:solidFill>
              <a:latin typeface="Arial"/>
              <a:ea typeface="Arial"/>
              <a:cs typeface="Arial"/>
              <a:sym typeface="Arial"/>
            </a:endParaRPr>
          </a:p>
        </p:txBody>
      </p:sp>
      <p:sp>
        <p:nvSpPr>
          <p:cNvPr id="1103" name="Google Shape;1103;p21"/>
          <p:cNvSpPr txBox="1"/>
          <p:nvPr/>
        </p:nvSpPr>
        <p:spPr>
          <a:xfrm>
            <a:off x="688800" y="4970518"/>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Grywalizacja: </a:t>
            </a:r>
            <a:r>
              <a:rPr lang="en-US" sz="1350" b="0" i="0" u="none" strike="noStrike" cap="none">
                <a:solidFill>
                  <a:srgbClr val="111111"/>
                </a:solidFill>
                <a:highlight>
                  <a:srgbClr val="F7F7F7"/>
                </a:highlight>
                <a:latin typeface="Arial"/>
                <a:ea typeface="Arial"/>
                <a:cs typeface="Arial"/>
                <a:sym typeface="Arial"/>
              </a:rPr>
              <a:t>Wykorzystanie elementów gry (takich jak punkty lub wyzwania) w nauce.</a:t>
            </a:r>
            <a:endParaRPr sz="1000" b="0" i="0" u="none" strike="noStrike" cap="none">
              <a:solidFill>
                <a:schemeClr val="dk1"/>
              </a:solidFill>
              <a:latin typeface="Arial"/>
              <a:ea typeface="Arial"/>
              <a:cs typeface="Arial"/>
              <a:sym typeface="Arial"/>
            </a:endParaRPr>
          </a:p>
        </p:txBody>
      </p:sp>
      <p:sp>
        <p:nvSpPr>
          <p:cNvPr id="1104" name="Google Shape;1104;p21"/>
          <p:cNvSpPr txBox="1"/>
          <p:nvPr/>
        </p:nvSpPr>
        <p:spPr>
          <a:xfrm>
            <a:off x="695400" y="5294518"/>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Umiejętności cyfrowe: </a:t>
            </a:r>
            <a:r>
              <a:rPr lang="en-US" sz="1350" b="0" i="0" u="none" strike="noStrike" cap="none">
                <a:solidFill>
                  <a:srgbClr val="111111"/>
                </a:solidFill>
                <a:highlight>
                  <a:srgbClr val="F7F7F7"/>
                </a:highlight>
                <a:latin typeface="Arial"/>
                <a:ea typeface="Arial"/>
                <a:cs typeface="Arial"/>
                <a:sym typeface="Arial"/>
              </a:rPr>
              <a:t>Wiedza o tym, jak bezpiecznie i skutecznie korzystać z narzędzi cyfrowych.</a:t>
            </a:r>
            <a:endParaRPr sz="1000" b="0" i="0" u="none" strike="noStrike" cap="none">
              <a:solidFill>
                <a:schemeClr val="dk1"/>
              </a:solidFill>
              <a:latin typeface="Arial"/>
              <a:ea typeface="Arial"/>
              <a:cs typeface="Arial"/>
              <a:sym typeface="Arial"/>
            </a:endParaRPr>
          </a:p>
        </p:txBody>
      </p:sp>
      <p:sp>
        <p:nvSpPr>
          <p:cNvPr id="1105" name="Google Shape;1105;p21"/>
          <p:cNvSpPr txBox="1"/>
          <p:nvPr/>
        </p:nvSpPr>
        <p:spPr>
          <a:xfrm>
            <a:off x="695400" y="566159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Integracja:</a:t>
            </a:r>
            <a:r>
              <a:rPr lang="en-US" sz="1350" b="0" i="0" u="none" strike="noStrike" cap="none">
                <a:solidFill>
                  <a:srgbClr val="111111"/>
                </a:solidFill>
                <a:highlight>
                  <a:srgbClr val="F7F7F7"/>
                </a:highlight>
                <a:latin typeface="Arial"/>
                <a:ea typeface="Arial"/>
                <a:cs typeface="Arial"/>
                <a:sym typeface="Arial"/>
              </a:rPr>
              <a:t> Dostęp do nauki dla każdego, bez względu na pochodzenie.</a:t>
            </a:r>
            <a:endParaRPr sz="1000" b="0" i="0" u="none" strike="noStrike" cap="none">
              <a:solidFill>
                <a:schemeClr val="dk1"/>
              </a:solidFill>
              <a:latin typeface="Arial"/>
              <a:ea typeface="Arial"/>
              <a:cs typeface="Arial"/>
              <a:sym typeface="Arial"/>
            </a:endParaRPr>
          </a:p>
        </p:txBody>
      </p:sp>
      <p:sp>
        <p:nvSpPr>
          <p:cNvPr id="1106" name="Google Shape;1106;p21"/>
          <p:cNvSpPr txBox="1"/>
          <p:nvPr/>
        </p:nvSpPr>
        <p:spPr>
          <a:xfrm>
            <a:off x="695400" y="6057042"/>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Scaffolding: </a:t>
            </a:r>
            <a:r>
              <a:rPr lang="en-US" sz="1350" b="0" i="0" u="none" strike="noStrike" cap="none">
                <a:solidFill>
                  <a:srgbClr val="111111"/>
                </a:solidFill>
                <a:highlight>
                  <a:srgbClr val="F7F7F7"/>
                </a:highlight>
                <a:latin typeface="Arial"/>
                <a:ea typeface="Arial"/>
                <a:cs typeface="Arial"/>
                <a:sym typeface="Arial"/>
              </a:rPr>
              <a:t>Wspieranie uczestników krok po kroku, aby mogli stopniowo robić więcej samodzielnie.</a:t>
            </a:r>
            <a:endParaRPr sz="1000" b="0" i="0" u="none" strike="noStrike" cap="none">
              <a:solidFill>
                <a:schemeClr val="dk1"/>
              </a:solidFill>
              <a:latin typeface="Arial"/>
              <a:ea typeface="Arial"/>
              <a:cs typeface="Arial"/>
              <a:sym typeface="Arial"/>
            </a:endParaRPr>
          </a:p>
        </p:txBody>
      </p:sp>
      <p:sp>
        <p:nvSpPr>
          <p:cNvPr id="1107" name="Google Shape;1107;p21"/>
          <p:cNvSpPr txBox="1"/>
          <p:nvPr/>
        </p:nvSpPr>
        <p:spPr>
          <a:xfrm>
            <a:off x="688800" y="329682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Iteracja:</a:t>
            </a:r>
            <a:r>
              <a:rPr lang="en-US" sz="1350" b="0" i="0" u="none" strike="noStrike" cap="none">
                <a:solidFill>
                  <a:srgbClr val="111111"/>
                </a:solidFill>
                <a:highlight>
                  <a:srgbClr val="F7F7F7"/>
                </a:highlight>
                <a:latin typeface="Arial"/>
                <a:ea typeface="Arial"/>
                <a:cs typeface="Arial"/>
                <a:sym typeface="Arial"/>
              </a:rPr>
              <a:t> Powtarzanie procesu w celu jego ulepszenia.</a:t>
            </a:r>
            <a:endParaRPr sz="1000" b="0" i="0" u="none" strike="noStrike" cap="none">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111"/>
        <p:cNvGrpSpPr/>
        <p:nvPr/>
      </p:nvGrpSpPr>
      <p:grpSpPr>
        <a:xfrm>
          <a:off x="0" y="0"/>
          <a:ext cx="0" cy="0"/>
          <a:chOff x="0" y="0"/>
          <a:chExt cx="0" cy="0"/>
        </a:xfrm>
      </p:grpSpPr>
      <p:sp>
        <p:nvSpPr>
          <p:cNvPr id="1112" name="Google Shape;1112;p6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TEXTO DE EJEMPLO PARA EL PIE DE PÁGINA</a:t>
            </a:r>
            <a:endParaRPr/>
          </a:p>
        </p:txBody>
      </p:sp>
      <p:sp>
        <p:nvSpPr>
          <p:cNvPr id="1113" name="Google Shape;1113;p60"/>
          <p:cNvSpPr txBox="1">
            <a:spLocks noGrp="1"/>
          </p:cNvSpPr>
          <p:nvPr>
            <p:ph type="title"/>
          </p:nvPr>
        </p:nvSpPr>
        <p:spPr>
          <a:xfrm>
            <a:off x="668338" y="450349"/>
            <a:ext cx="4343547" cy="6708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2800"/>
              <a:buNone/>
            </a:pPr>
            <a:r>
              <a:rPr lang="en-US" sz="2800" b="1">
                <a:solidFill>
                  <a:schemeClr val="dk2"/>
                </a:solidFill>
                <a:latin typeface="Arial"/>
                <a:ea typeface="Arial"/>
                <a:cs typeface="Arial"/>
                <a:sym typeface="Arial"/>
              </a:rPr>
              <a:t>Bibliografia</a:t>
            </a:r>
            <a:endParaRPr b="1">
              <a:solidFill>
                <a:schemeClr val="dk2"/>
              </a:solidFill>
              <a:latin typeface="Arial"/>
              <a:ea typeface="Arial"/>
              <a:cs typeface="Arial"/>
              <a:sym typeface="Arial"/>
            </a:endParaRPr>
          </a:p>
        </p:txBody>
      </p:sp>
      <p:sp>
        <p:nvSpPr>
          <p:cNvPr id="1114" name="Google Shape;1114;p60"/>
          <p:cNvSpPr txBox="1">
            <a:spLocks noGrp="1"/>
          </p:cNvSpPr>
          <p:nvPr>
            <p:ph type="body" idx="1"/>
          </p:nvPr>
        </p:nvSpPr>
        <p:spPr>
          <a:xfrm>
            <a:off x="668338" y="1158875"/>
            <a:ext cx="10634662" cy="3646589"/>
          </a:xfrm>
          <a:prstGeom prst="rect">
            <a:avLst/>
          </a:prstGeom>
          <a:noFill/>
          <a:ln>
            <a:noFill/>
          </a:ln>
        </p:spPr>
        <p:txBody>
          <a:bodyPr spcFirstLastPara="1" wrap="square" lIns="91425" tIns="45700" rIns="91425" bIns="45700" anchor="b" anchorCtr="0">
            <a:normAutofit/>
          </a:bodyPr>
          <a:lstStyle/>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Mills K., Coenraad M., Ruiz P., Burke Q., Weisgrau J. (2021). Computational Thinking for an Inclusive World: A Resource for Educators to Learn and Lead , Digital Promise, December 2021</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Porzak R., Psomos P.  Computer-based thinking in the work of teachers and schools, Lubelska Akademia WSEI, 2023</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Computational Thinking Competencies, ISTE, 2025</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Gałuszka  G. ‘Wirtualna jesień życia. Rozważania o roli gier cyfrowych w życiu osób starszych’ (Virtual autumn of life. Reflections on the role of digital games in the lives of the elderly), Wydawnictwo AGH, Kraków 2023, available at: https://www.wydawnictwo.agh.edu.pl/produkt/1364-wirtualna-jesien-zycia</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Kwiatkowski J. Methodological basis for educating senior citizens in digital competences using gaming: A guide for educators. Fundacja Małopolska Izba Samorządowa, 2024</a:t>
            </a:r>
            <a:br>
              <a:rPr lang="en-US" sz="1400" i="0">
                <a:solidFill>
                  <a:schemeClr val="dk1"/>
                </a:solidFill>
                <a:latin typeface="Arial"/>
                <a:ea typeface="Arial"/>
                <a:cs typeface="Arial"/>
                <a:sym typeface="Arial"/>
              </a:rPr>
            </a:b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thetech.org/bowersinstitute</a:t>
            </a:r>
            <a:endParaRPr sz="1400" i="0">
              <a:solidFill>
                <a:schemeClr val="dk1"/>
              </a:solidFill>
              <a:latin typeface="Arial"/>
              <a:ea typeface="Arial"/>
              <a:cs typeface="Arial"/>
              <a:sym typeface="Arial"/>
            </a:endParaRPr>
          </a:p>
        </p:txBody>
      </p:sp>
      <p:sp>
        <p:nvSpPr>
          <p:cNvPr id="1115" name="Google Shape;1115;p6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53</a:t>
            </a:fld>
            <a:endParaRPr>
              <a:latin typeface="Arial"/>
              <a:ea typeface="Arial"/>
              <a:cs typeface="Arial"/>
              <a:sym typeface="Arial"/>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6533</Words>
  <Application>Microsoft Office PowerPoint</Application>
  <PresentationFormat>Widescreen</PresentationFormat>
  <Paragraphs>543</Paragraphs>
  <Slides>53</Slides>
  <Notes>53</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53</vt:i4>
      </vt:variant>
    </vt:vector>
  </HeadingPairs>
  <TitlesOfParts>
    <vt:vector size="64" baseType="lpstr">
      <vt:lpstr>Sorts Mill Goudy</vt:lpstr>
      <vt:lpstr>Lato Black</vt:lpstr>
      <vt:lpstr>Arial</vt:lpstr>
      <vt:lpstr>Calibri</vt:lpstr>
      <vt:lpstr>Gill Sans</vt:lpstr>
      <vt:lpstr>Open Sans</vt:lpstr>
      <vt:lpstr>ClassicFrameVTI</vt:lpstr>
      <vt:lpstr>1_ClassicFrameVTI</vt:lpstr>
      <vt:lpstr>2_ClassicFrameVTI</vt:lpstr>
      <vt:lpstr>3_ClassicFrameVTI</vt:lpstr>
      <vt:lpstr>4_ClassicFrameVTI</vt:lpstr>
      <vt:lpstr>MODUŁ 5</vt:lpstr>
      <vt:lpstr>WITAMY W MODULE 5</vt:lpstr>
      <vt:lpstr>ZAWARTOŚĆ MODUŁU</vt:lpstr>
      <vt:lpstr>PowerPoint Presentation</vt:lpstr>
      <vt:lpstr>CELE i ZAŁOŻENIA MODUŁU</vt:lpstr>
      <vt:lpstr>CZĘŚĆ 1</vt:lpstr>
      <vt:lpstr>Najbardziej efektywna nauka ma miejsce wtedy, gdy dorośli aktywnie angażują się w proces i widzą jego znaczenie w swoim życiu</vt:lpstr>
      <vt:lpstr>Zrozumienie luki cyfrowej w edukacji osób starszych</vt:lpstr>
      <vt:lpstr>Zrozumienie luki cyfrowej w edukacji osób starszych</vt:lpstr>
      <vt:lpstr>Co sprawia, że nauka jest skuteczna dla seniorów?</vt:lpstr>
      <vt:lpstr>Rola trenera w promowaniu umiejętności cyfrowych</vt:lpstr>
      <vt:lpstr>PowerPoint Presentation</vt:lpstr>
      <vt:lpstr>PowerPoint Presentation</vt:lpstr>
      <vt:lpstr>CZĘŚĆ 2</vt:lpstr>
      <vt:lpstr>PowerPoint Presentation</vt:lpstr>
      <vt:lpstr>Rola trenerów dorosłych we wdrażaniu podejścia CT</vt:lpstr>
      <vt:lpstr>PowerPoint Presentation</vt:lpstr>
      <vt:lpstr>PowerPoint Presentation</vt:lpstr>
      <vt:lpstr>PowerPoint Presentation</vt:lpstr>
      <vt:lpstr>CZĘŚĆ 3</vt:lpstr>
      <vt:lpstr>PowerPoint Presentation</vt:lpstr>
      <vt:lpstr>PowerPoint Presentation</vt:lpstr>
      <vt:lpstr>PowerPoint Presentation</vt:lpstr>
      <vt:lpstr>Adaptacja myślenia obliczeniowego dla różnych dorosłych uczniów</vt:lpstr>
      <vt:lpstr>Metody dostosowywania koncepcji do zróżnicowanych potrzeb dorosłych słuchaczy</vt:lpstr>
      <vt:lpstr>Metody dostosowywania koncepcji do zróżnicowanych potrzeb dorosłych słuchaczy</vt:lpstr>
      <vt:lpstr>Praktyczny przykład dzielenia informacji na części</vt:lpstr>
      <vt:lpstr>Praktyczny przykład dzielenia informacji na części</vt:lpstr>
      <vt:lpstr>Praktyczny przykład dzielenia informacji na części</vt:lpstr>
      <vt:lpstr>PowerPoint Presentation</vt:lpstr>
      <vt:lpstr>Metody zapewnienia adekwatności uwarunkowań kulturowych w celu zaspokojenia różnorodnych potrzeb osób uczących się </vt:lpstr>
      <vt:lpstr>Metody zapewnienia adekwatności uwarunkowań kulturowych w celu zaspokojenia różnorodnych potrzeb osób uczących się </vt:lpstr>
      <vt:lpstr>Praktyczny przykład adekwatności kulturowej </vt:lpstr>
      <vt:lpstr>Praktyczny przykład adekwatności kulturowej </vt:lpstr>
      <vt:lpstr>Praktyczny przykład adekwatności kulturowej </vt:lpstr>
      <vt:lpstr>Metody stylów uczenia się i preferencji w celu zaspokojenia różnorodnych potrzeb słuchaczy </vt:lpstr>
      <vt:lpstr>PowerPoint Presentation</vt:lpstr>
      <vt:lpstr>CZĘŚĆ 4</vt:lpstr>
      <vt:lpstr>PowerPoint Presentation</vt:lpstr>
      <vt:lpstr>PowerPoint Presentation</vt:lpstr>
      <vt:lpstr>PowerPoint Presentation</vt:lpstr>
      <vt:lpstr>PowerPoint Presentation</vt:lpstr>
      <vt:lpstr>PowerPoint Presentation</vt:lpstr>
      <vt:lpstr>PowerPoint Presentation</vt:lpstr>
      <vt:lpstr>ĆWICZENIA PRAKTYCZNE</vt:lpstr>
      <vt:lpstr>Pomysły na praktyczne warsztaty pokazujące zasady myślenia komputacyjnego</vt:lpstr>
      <vt:lpstr>Warsztat 1</vt:lpstr>
      <vt:lpstr>Warsztat 2</vt:lpstr>
      <vt:lpstr>Warsztat 3</vt:lpstr>
      <vt:lpstr>PODSUMOWANIE</vt:lpstr>
      <vt:lpstr>PowerPoint Presentation</vt:lpstr>
      <vt:lpstr>SŁOWNICZEK</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Aldona</dc:creator>
  <cp:lastModifiedBy>User05</cp:lastModifiedBy>
  <cp:revision>1</cp:revision>
  <dcterms:modified xsi:type="dcterms:W3CDTF">2025-09-15T07:35:29Z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E65AA5A5-0AF6-4426-8B7D-8CCF4333EF72</vt:lpwstr>
  </property>
  <property fmtid="{D5CDD505-2E9C-101B-9397-08002B2CF9AE}" pid="3" name="ArticulatePath">
    <vt:lpwstr>COMPseniors - OERs Module 5</vt:lpwstr>
  </property>
</Properties>
</file>