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8" r:id="rId2"/>
    <p:sldMasterId id="2147483670" r:id="rId3"/>
    <p:sldMasterId id="2147483680" r:id="rId4"/>
    <p:sldMasterId id="2147483692" r:id="rId5"/>
  </p:sldMasterIdLst>
  <p:notesMasterIdLst>
    <p:notesMasterId r:id="rId5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310"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2000" cy="6858000"/>
  <p:notesSz cx="6858000" cy="9144000"/>
  <p:embeddedFontLst>
    <p:embeddedFont>
      <p:font typeface="Gill Sans" panose="020B0604020202020204" charset="0"/>
      <p:regular r:id="rId60"/>
      <p:bold r:id="rId61"/>
    </p:embeddedFont>
    <p:embeddedFont>
      <p:font typeface="Roboto" panose="020B0604020202020204" charset="0"/>
      <p:regular r:id="rId62"/>
      <p:bold r:id="rId63"/>
      <p:italic r:id="rId64"/>
      <p:boldItalic r:id="rId65"/>
    </p:embeddedFont>
    <p:embeddedFont>
      <p:font typeface="Sorts Mill Goudy" panose="020B0604020202020204" charset="0"/>
      <p:regular r:id="rId66"/>
      <p:italic r:id="rId67"/>
    </p:embeddedFont>
    <p:embeddedFont>
      <p:font typeface="Lato Black" panose="020B0604020202020204" charset="0"/>
      <p:bold r:id="rId68"/>
    </p:embeddedFont>
    <p:embeddedFont>
      <p:font typeface="Calibri" panose="020F0502020204030204" pitchFamily="34" charset="0"/>
      <p:regular r:id="rId69"/>
      <p:bold r:id="rId70"/>
      <p:italic r:id="rId71"/>
      <p:boldItalic r:id="rId72"/>
    </p:embeddedFont>
  </p:embeddedFontLst>
  <p:custDataLst>
    <p:tags r:id="rId7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4" roundtripDataSignature="AMtx7mjKKCM+OdUIQ1jMteDqpwXl3JVUd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6A082E-59A1-4903-803B-9809A4BC34C1}">
  <a:tblStyle styleId="{206A082E-59A1-4903-803B-9809A4BC34C1}" styleName="Table_0">
    <a:wholeTbl>
      <a:tcTxStyle b="off" i="off">
        <a:font>
          <a:latin typeface="Arial"/>
          <a:ea typeface="Arial"/>
          <a:cs typeface="Arial"/>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b="off" i="off"/>
      <a:tcStyle>
        <a:tcBdr/>
        <a:fill>
          <a:solidFill>
            <a:srgbClr val="FAF0ED"/>
          </a:solidFill>
        </a:fill>
      </a:tcStyle>
    </a:band1H>
    <a:band2H>
      <a:tcTxStyle b="off" i="off"/>
      <a:tcStyle>
        <a:tcBdr/>
      </a:tcStyle>
    </a:band2H>
    <a:band1V>
      <a:tcTxStyle b="off" i="off"/>
      <a:tcStyle>
        <a:tcBdr/>
        <a:fill>
          <a:solidFill>
            <a:srgbClr val="FAF0E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6"/>
              </a:solidFill>
              <a:prstDash val="solid"/>
              <a:round/>
              <a:headEnd type="none" w="sm" len="sm"/>
              <a:tailEnd type="none" w="sm" len="sm"/>
            </a:ln>
          </a:top>
        </a:tcBdr>
        <a:fill>
          <a:solidFill>
            <a:schemeClr val="l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fill>
          <a:solidFill>
            <a:schemeClr val="accent6"/>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74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7.fntdata"/><Relationship Id="rId74" Type="http://customschemas.google.com/relationships/presentationmetadata" Target="metadata"/><Relationship Id="rId5" Type="http://schemas.openxmlformats.org/officeDocument/2006/relationships/slideMaster" Target="slideMasters/slideMaster5.xml"/><Relationship Id="rId61" Type="http://schemas.openxmlformats.org/officeDocument/2006/relationships/font" Target="fonts/font2.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3.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ags" Target="tags/tag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2" name="Google Shape;4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1: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3" name="Google Shape;423;p11: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p1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4" name="Google Shape;434;p1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435" name="Google Shape;435;p1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
        <p:nvSpPr>
          <p:cNvPr id="452" name="Google Shape;452;p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8" name="Google Shape;46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a:t>
            </a:fld>
            <a:endParaRPr sz="1400" b="0" i="0" u="none" strike="noStrike" cap="none">
              <a:solidFill>
                <a:srgbClr val="000000"/>
              </a:solidFill>
              <a:latin typeface="Arial"/>
              <a:ea typeface="Arial"/>
              <a:cs typeface="Arial"/>
              <a:sym typeface="Arial"/>
            </a:endParaRPr>
          </a:p>
        </p:txBody>
      </p:sp>
      <p:sp>
        <p:nvSpPr>
          <p:cNvPr id="469" name="Google Shape;469;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7" name="Google Shape;47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8" name="Google Shape;47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479" name="Google Shape;479;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 name="Google Shape;4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
        <p:nvSpPr>
          <p:cNvPr id="497" name="Google Shape;497;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5" name="Google Shape;505;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
        <p:nvSpPr>
          <p:cNvPr id="507" name="Google Shape;507;p7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6" name="Google Shape;516;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
        <p:nvSpPr>
          <p:cNvPr id="517" name="Google Shape;517;p7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527" name="Google Shape;527;p7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5" name="Google Shape;53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585" name="Google Shape;58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
        <p:nvSpPr>
          <p:cNvPr id="618" name="Google Shape;618;p7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7" name="Google Shape;62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628" name="Google Shape;628;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7" name="Google Shape;64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3" name="Google Shape;66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Answers are: </a:t>
            </a:r>
            <a:endParaRPr/>
          </a:p>
          <a:p>
            <a:pPr marL="0" lvl="0" indent="0" algn="l" rtl="0">
              <a:lnSpc>
                <a:spcPct val="100000"/>
              </a:lnSpc>
              <a:spcBef>
                <a:spcPts val="0"/>
              </a:spcBef>
              <a:spcAft>
                <a:spcPts val="0"/>
              </a:spcAft>
              <a:buSzPts val="1400"/>
              <a:buNone/>
            </a:pPr>
            <a:r>
              <a:rPr lang="en-US"/>
              <a:t>1-a</a:t>
            </a:r>
            <a:endParaRPr/>
          </a:p>
          <a:p>
            <a:pPr marL="0" lvl="0" indent="0" algn="l" rtl="0">
              <a:lnSpc>
                <a:spcPct val="100000"/>
              </a:lnSpc>
              <a:spcBef>
                <a:spcPts val="0"/>
              </a:spcBef>
              <a:spcAft>
                <a:spcPts val="0"/>
              </a:spcAft>
              <a:buSzPts val="1400"/>
              <a:buNone/>
            </a:pPr>
            <a:r>
              <a:rPr lang="en-US"/>
              <a:t>2-b</a:t>
            </a:r>
            <a:endParaRPr/>
          </a:p>
          <a:p>
            <a:pPr marL="0" lvl="0" indent="0" algn="l" rtl="0">
              <a:lnSpc>
                <a:spcPct val="100000"/>
              </a:lnSpc>
              <a:spcBef>
                <a:spcPts val="0"/>
              </a:spcBef>
              <a:spcAft>
                <a:spcPts val="0"/>
              </a:spcAft>
              <a:buSzPts val="1400"/>
              <a:buNone/>
            </a:pPr>
            <a:r>
              <a:rPr lang="en-US"/>
              <a:t>3-c</a:t>
            </a:r>
            <a:endParaRPr/>
          </a:p>
          <a:p>
            <a:pPr marL="0" lvl="0" indent="0" algn="l" rtl="0">
              <a:lnSpc>
                <a:spcPct val="100000"/>
              </a:lnSpc>
              <a:spcBef>
                <a:spcPts val="0"/>
              </a:spcBef>
              <a:spcAft>
                <a:spcPts val="0"/>
              </a:spcAft>
              <a:buSzPts val="1400"/>
              <a:buNone/>
            </a:pPr>
            <a:r>
              <a:rPr lang="en-US"/>
              <a:t>4-a</a:t>
            </a:r>
            <a:endParaRPr/>
          </a:p>
          <a:p>
            <a:pPr marL="0" lvl="0" indent="0" algn="l" rtl="0">
              <a:lnSpc>
                <a:spcPct val="100000"/>
              </a:lnSpc>
              <a:spcBef>
                <a:spcPts val="0"/>
              </a:spcBef>
              <a:spcAft>
                <a:spcPts val="0"/>
              </a:spcAft>
              <a:buSzPts val="1400"/>
              <a:buNone/>
            </a:pPr>
            <a:r>
              <a:rPr lang="en-US"/>
              <a:t>5-b</a:t>
            </a:r>
            <a:endParaRPr/>
          </a:p>
          <a:p>
            <a:pPr marL="0" lvl="0" indent="0" algn="l" rtl="0">
              <a:lnSpc>
                <a:spcPct val="100000"/>
              </a:lnSpc>
              <a:spcBef>
                <a:spcPts val="0"/>
              </a:spcBef>
              <a:spcAft>
                <a:spcPts val="0"/>
              </a:spcAft>
              <a:buSzPts val="1400"/>
              <a:buNone/>
            </a:pPr>
            <a:endParaRPr/>
          </a:p>
        </p:txBody>
      </p:sp>
      <p:sp>
        <p:nvSpPr>
          <p:cNvPr id="723" name="Google Shape;7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9" name="Google Shape;679;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0" name="Google Shape;680;p7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
        <p:nvSpPr>
          <p:cNvPr id="681" name="Google Shape;681;p7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9" name="Google Shape;68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8" name="Google Shape;69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6" name="Google Shape;70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0" name="Google Shape;720;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5" name="Google Shape;73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6" name="Google Shape;736;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
        <p:nvSpPr>
          <p:cNvPr id="737" name="Google Shape;737;p2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6" name="Google Shape;746;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
        <p:nvSpPr>
          <p:cNvPr id="747" name="Google Shape;747;p3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5" name="Google Shape;755;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6" name="Google Shape;756;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
        <p:nvSpPr>
          <p:cNvPr id="757" name="Google Shape;757;p3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9" name="Google Shape;76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
        <p:nvSpPr>
          <p:cNvPr id="770" name="Google Shape;770;p3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1" name="Google Shape;78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2" name="Google Shape;78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783" name="Google Shape;783;p3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4" name="Google Shape;794;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8"/>
        <p:cNvGrpSpPr/>
        <p:nvPr/>
      </p:nvGrpSpPr>
      <p:grpSpPr>
        <a:xfrm>
          <a:off x="0" y="0"/>
          <a:ext cx="0" cy="0"/>
          <a:chOff x="0" y="0"/>
          <a:chExt cx="0" cy="0"/>
        </a:xfrm>
      </p:grpSpPr>
      <p:sp>
        <p:nvSpPr>
          <p:cNvPr id="809" name="Google Shape;809;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0" name="Google Shape;810;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1" name="Google Shape;811;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812" name="Google Shape;812;p3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0" name="Google Shape;820;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1" name="Google Shape;821;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
        <p:nvSpPr>
          <p:cNvPr id="822" name="Google Shape;822;p3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0" name="Google Shape;830;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1" name="Google Shape;831;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
        <p:nvSpPr>
          <p:cNvPr id="832" name="Google Shape;832;p3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0" name="Google Shape;850;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51" name="Google Shape;851;p3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
        <p:nvSpPr>
          <p:cNvPr id="870" name="Google Shape;870;p3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5"/>
        <p:cNvGrpSpPr/>
        <p:nvPr/>
      </p:nvGrpSpPr>
      <p:grpSpPr>
        <a:xfrm>
          <a:off x="0" y="0"/>
          <a:ext cx="0" cy="0"/>
          <a:chOff x="0" y="0"/>
          <a:chExt cx="0" cy="0"/>
        </a:xfrm>
      </p:grpSpPr>
      <p:sp>
        <p:nvSpPr>
          <p:cNvPr id="886" name="Google Shape;886;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7" name="Google Shape;88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8" name="Google Shape;888;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
        <p:nvSpPr>
          <p:cNvPr id="889" name="Google Shape;889;p3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5" name="Google Shape;915;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6" name="Google Shape;926;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7" name="Google Shape;927;p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
        <p:nvSpPr>
          <p:cNvPr id="928" name="Google Shape;928;p8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6" name="Google Shape;936;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9" name="Google Shape;949;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4" name="Google Shape;964;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0" name="Google Shape;980;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9" name="Google Shape;98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
        <p:cNvGrpSpPr/>
        <p:nvPr/>
      </p:nvGrpSpPr>
      <p:grpSpPr>
        <a:xfrm>
          <a:off x="0" y="0"/>
          <a:ext cx="0" cy="0"/>
          <a:chOff x="0" y="0"/>
          <a:chExt cx="0" cy="0"/>
        </a:xfrm>
      </p:grpSpPr>
      <p:sp>
        <p:nvSpPr>
          <p:cNvPr id="1012" name="Google Shape;1012;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3" name="Google Shape;1013;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22" name="Google Shape;1022;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9"/>
        <p:cNvGrpSpPr/>
        <p:nvPr/>
      </p:nvGrpSpPr>
      <p:grpSpPr>
        <a:xfrm>
          <a:off x="0" y="0"/>
          <a:ext cx="0" cy="0"/>
          <a:chOff x="0" y="0"/>
          <a:chExt cx="0" cy="0"/>
        </a:xfrm>
      </p:grpSpPr>
      <p:sp>
        <p:nvSpPr>
          <p:cNvPr id="1030" name="Google Shape;1030;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1" name="Google Shape;1031;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2" name="Google Shape;1032;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
        <p:nvSpPr>
          <p:cNvPr id="1033" name="Google Shape;1033;p4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1" name="Google Shape;1041;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2" name="Google Shape;1042;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
        <p:nvSpPr>
          <p:cNvPr id="1043" name="Google Shape;1043;p8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1" name="Google Shape;1051;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2" name="Google Shape;1052;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
        <p:nvSpPr>
          <p:cNvPr id="1053" name="Google Shape;1053;p8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1" name="Google Shape;1061;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2" name="Google Shape;1062;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
        <p:nvSpPr>
          <p:cNvPr id="1063" name="Google Shape;1063;p8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p17: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1" name="Google Shape;1071;p17: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2" name="Google Shape;1072;p17: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073" name="Google Shape;1073;p17: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9"/>
        <p:cNvGrpSpPr/>
        <p:nvPr/>
      </p:nvGrpSpPr>
      <p:grpSpPr>
        <a:xfrm>
          <a:off x="0" y="0"/>
          <a:ext cx="0" cy="0"/>
          <a:chOff x="0" y="0"/>
          <a:chExt cx="0" cy="0"/>
        </a:xfrm>
      </p:grpSpPr>
      <p:sp>
        <p:nvSpPr>
          <p:cNvPr id="1080" name="Google Shape;108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1" name="Google Shape;108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82" name="Google Shape;108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083" name="Google Shape;1083;p1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35756fa5af8_0_0: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2" name="Google Shape;1092;g35756fa5af8_0_0:notes"/>
          <p:cNvSpPr txBox="1">
            <a:spLocks noGrp="1"/>
          </p:cNvSpPr>
          <p:nvPr>
            <p:ph type="body" idx="1"/>
          </p:nvPr>
        </p:nvSpPr>
        <p:spPr>
          <a:xfrm>
            <a:off x="680085" y="4780250"/>
            <a:ext cx="5440800" cy="3911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93" name="Google Shape;1093;g35756fa5af8_0_0:notes"/>
          <p:cNvSpPr txBox="1">
            <a:spLocks noGrp="1"/>
          </p:cNvSpPr>
          <p:nvPr>
            <p:ph type="sldNum" idx="12"/>
          </p:nvPr>
        </p:nvSpPr>
        <p:spPr>
          <a:xfrm>
            <a:off x="3852241" y="9434615"/>
            <a:ext cx="2946900" cy="4983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52</a:t>
            </a:fld>
            <a:endParaRPr sz="1400" b="0" i="0" u="none" strike="noStrike" cap="none">
              <a:solidFill>
                <a:srgbClr val="000000"/>
              </a:solidFill>
              <a:latin typeface="Arial"/>
              <a:ea typeface="Arial"/>
              <a:cs typeface="Arial"/>
              <a:sym typeface="Arial"/>
            </a:endParaRPr>
          </a:p>
        </p:txBody>
      </p:sp>
      <p:sp>
        <p:nvSpPr>
          <p:cNvPr id="1094" name="Google Shape;1094;g35756fa5af8_0_0:notes"/>
          <p:cNvSpPr txBox="1">
            <a:spLocks noGrp="1"/>
          </p:cNvSpPr>
          <p:nvPr>
            <p:ph type="dt" idx="10"/>
          </p:nvPr>
        </p:nvSpPr>
        <p:spPr>
          <a:xfrm>
            <a:off x="3852241" y="0"/>
            <a:ext cx="2946900" cy="4983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13" name="Google Shape;111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6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62"/>
          <p:cNvSpPr>
            <a:spLocks noGrp="1"/>
          </p:cNvSpPr>
          <p:nvPr>
            <p:ph type="pic" idx="2"/>
          </p:nvPr>
        </p:nvSpPr>
        <p:spPr>
          <a:xfrm>
            <a:off x="680720" y="685799"/>
            <a:ext cx="10830560" cy="5486401"/>
          </a:xfrm>
          <a:prstGeom prst="rect">
            <a:avLst/>
          </a:prstGeom>
          <a:noFill/>
          <a:ln>
            <a:noFill/>
          </a:ln>
        </p:spPr>
      </p:sp>
      <p:sp>
        <p:nvSpPr>
          <p:cNvPr id="18" name="Google Shape;18;p6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0"/>
        <p:cNvGrpSpPr/>
        <p:nvPr/>
      </p:nvGrpSpPr>
      <p:grpSpPr>
        <a:xfrm>
          <a:off x="0" y="0"/>
          <a:ext cx="0" cy="0"/>
          <a:chOff x="0" y="0"/>
          <a:chExt cx="0" cy="0"/>
        </a:xfrm>
      </p:grpSpPr>
      <p:sp>
        <p:nvSpPr>
          <p:cNvPr id="21" name="Google Shape;21;p63"/>
          <p:cNvSpPr/>
          <p:nvPr/>
        </p:nvSpPr>
        <p:spPr>
          <a:xfrm>
            <a:off x="-1" y="0"/>
            <a:ext cx="12192001" cy="6858000"/>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6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6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3"/>
          <p:cNvSpPr>
            <a:spLocks noGrp="1"/>
          </p:cNvSpPr>
          <p:nvPr>
            <p:ph type="pic" idx="2"/>
          </p:nvPr>
        </p:nvSpPr>
        <p:spPr>
          <a:xfrm>
            <a:off x="1279525" y="2155389"/>
            <a:ext cx="2003425" cy="2002536"/>
          </a:xfrm>
          <a:prstGeom prst="rect">
            <a:avLst/>
          </a:prstGeom>
          <a:noFill/>
          <a:ln>
            <a:noFill/>
          </a:ln>
        </p:spPr>
      </p:sp>
      <p:sp>
        <p:nvSpPr>
          <p:cNvPr id="26" name="Google Shape;26;p6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6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63"/>
          <p:cNvSpPr>
            <a:spLocks noGrp="1"/>
          </p:cNvSpPr>
          <p:nvPr>
            <p:ph type="pic" idx="4"/>
          </p:nvPr>
        </p:nvSpPr>
        <p:spPr>
          <a:xfrm>
            <a:off x="3804132" y="2155389"/>
            <a:ext cx="2003425" cy="2002536"/>
          </a:xfrm>
          <a:prstGeom prst="rect">
            <a:avLst/>
          </a:prstGeom>
          <a:noFill/>
          <a:ln>
            <a:noFill/>
          </a:ln>
        </p:spPr>
      </p:sp>
      <p:sp>
        <p:nvSpPr>
          <p:cNvPr id="29" name="Google Shape;29;p6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63"/>
          <p:cNvSpPr>
            <a:spLocks noGrp="1"/>
          </p:cNvSpPr>
          <p:nvPr>
            <p:ph type="pic" idx="7"/>
          </p:nvPr>
        </p:nvSpPr>
        <p:spPr>
          <a:xfrm>
            <a:off x="6332269" y="2155389"/>
            <a:ext cx="2003425" cy="2002536"/>
          </a:xfrm>
          <a:prstGeom prst="rect">
            <a:avLst/>
          </a:prstGeom>
          <a:noFill/>
          <a:ln>
            <a:noFill/>
          </a:ln>
        </p:spPr>
      </p:sp>
      <p:sp>
        <p:nvSpPr>
          <p:cNvPr id="32" name="Google Shape;32;p6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3"/>
          <p:cNvSpPr>
            <a:spLocks noGrp="1"/>
          </p:cNvSpPr>
          <p:nvPr>
            <p:ph type="pic" idx="13"/>
          </p:nvPr>
        </p:nvSpPr>
        <p:spPr>
          <a:xfrm>
            <a:off x="8858607" y="2155389"/>
            <a:ext cx="2003425" cy="2002536"/>
          </a:xfrm>
          <a:prstGeom prst="rect">
            <a:avLst/>
          </a:prstGeom>
          <a:noFill/>
          <a:ln>
            <a:noFill/>
          </a:ln>
        </p:spPr>
      </p:sp>
      <p:sp>
        <p:nvSpPr>
          <p:cNvPr id="35" name="Google Shape;35;p6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9"/>
        <p:cNvGrpSpPr/>
        <p:nvPr/>
      </p:nvGrpSpPr>
      <p:grpSpPr>
        <a:xfrm>
          <a:off x="0" y="0"/>
          <a:ext cx="0" cy="0"/>
          <a:chOff x="0" y="0"/>
          <a:chExt cx="0" cy="0"/>
        </a:xfrm>
      </p:grpSpPr>
      <p:sp>
        <p:nvSpPr>
          <p:cNvPr id="40" name="Google Shape;40;p65"/>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1" name="Google Shape;41;p65"/>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5"/>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3"/>
        <p:cNvGrpSpPr/>
        <p:nvPr/>
      </p:nvGrpSpPr>
      <p:grpSpPr>
        <a:xfrm>
          <a:off x="0" y="0"/>
          <a:ext cx="0" cy="0"/>
          <a:chOff x="0" y="0"/>
          <a:chExt cx="0" cy="0"/>
        </a:xfrm>
      </p:grpSpPr>
      <p:sp>
        <p:nvSpPr>
          <p:cNvPr id="44" name="Google Shape;44;p68"/>
          <p:cNvSpPr/>
          <p:nvPr/>
        </p:nvSpPr>
        <p:spPr>
          <a:xfrm>
            <a:off x="4076700" y="685798"/>
            <a:ext cx="4076700" cy="5486401"/>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 name="Google Shape;45;p68"/>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8"/>
          <p:cNvSpPr>
            <a:spLocks noGrp="1"/>
          </p:cNvSpPr>
          <p:nvPr>
            <p:ph type="pic" idx="2"/>
          </p:nvPr>
        </p:nvSpPr>
        <p:spPr>
          <a:xfrm>
            <a:off x="0" y="0"/>
            <a:ext cx="3390900" cy="6858000"/>
          </a:xfrm>
          <a:prstGeom prst="rect">
            <a:avLst/>
          </a:prstGeom>
          <a:noFill/>
          <a:ln>
            <a:noFill/>
          </a:ln>
        </p:spPr>
      </p:sp>
      <p:sp>
        <p:nvSpPr>
          <p:cNvPr id="47" name="Google Shape;47;p6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8"/>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68"/>
          <p:cNvSpPr>
            <a:spLocks noGrp="1"/>
          </p:cNvSpPr>
          <p:nvPr>
            <p:ph type="pic" idx="3"/>
          </p:nvPr>
        </p:nvSpPr>
        <p:spPr>
          <a:xfrm>
            <a:off x="8801100" y="0"/>
            <a:ext cx="3390900" cy="6858000"/>
          </a:xfrm>
          <a:prstGeom prst="rect">
            <a:avLst/>
          </a:prstGeom>
          <a:noFill/>
          <a:ln>
            <a:noFill/>
          </a:ln>
        </p:spPr>
      </p:sp>
      <p:sp>
        <p:nvSpPr>
          <p:cNvPr id="50" name="Google Shape;50;p6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52"/>
        <p:cNvGrpSpPr/>
        <p:nvPr/>
      </p:nvGrpSpPr>
      <p:grpSpPr>
        <a:xfrm>
          <a:off x="0" y="0"/>
          <a:ext cx="0" cy="0"/>
          <a:chOff x="0" y="0"/>
          <a:chExt cx="0" cy="0"/>
        </a:xfrm>
      </p:grpSpPr>
      <p:sp>
        <p:nvSpPr>
          <p:cNvPr id="53" name="Google Shape;53;p66"/>
          <p:cNvSpPr/>
          <p:nvPr/>
        </p:nvSpPr>
        <p:spPr>
          <a:xfrm>
            <a:off x="0" y="0"/>
            <a:ext cx="8153400" cy="6857999"/>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4" name="Google Shape;54;p6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5" name="Google Shape;55;p6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6"/>
          <p:cNvSpPr>
            <a:spLocks noGrp="1"/>
          </p:cNvSpPr>
          <p:nvPr>
            <p:ph type="pic" idx="2"/>
          </p:nvPr>
        </p:nvSpPr>
        <p:spPr>
          <a:xfrm>
            <a:off x="8839200" y="685800"/>
            <a:ext cx="2667000" cy="2400300"/>
          </a:xfrm>
          <a:prstGeom prst="rect">
            <a:avLst/>
          </a:prstGeom>
          <a:noFill/>
          <a:ln>
            <a:noFill/>
          </a:ln>
        </p:spPr>
      </p:sp>
      <p:sp>
        <p:nvSpPr>
          <p:cNvPr id="59" name="Google Shape;59;p66"/>
          <p:cNvSpPr>
            <a:spLocks noGrp="1"/>
          </p:cNvSpPr>
          <p:nvPr>
            <p:ph type="pic" idx="3"/>
          </p:nvPr>
        </p:nvSpPr>
        <p:spPr>
          <a:xfrm>
            <a:off x="8839200" y="3764738"/>
            <a:ext cx="2667000" cy="2404872"/>
          </a:xfrm>
          <a:prstGeom prst="rect">
            <a:avLst/>
          </a:prstGeom>
          <a:noFill/>
          <a:ln>
            <a:noFill/>
          </a:ln>
        </p:spPr>
      </p:sp>
      <p:sp>
        <p:nvSpPr>
          <p:cNvPr id="60" name="Google Shape;60;p6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62"/>
        <p:cNvGrpSpPr/>
        <p:nvPr/>
      </p:nvGrpSpPr>
      <p:grpSpPr>
        <a:xfrm>
          <a:off x="0" y="0"/>
          <a:ext cx="0" cy="0"/>
          <a:chOff x="0" y="0"/>
          <a:chExt cx="0" cy="0"/>
        </a:xfrm>
      </p:grpSpPr>
      <p:sp>
        <p:nvSpPr>
          <p:cNvPr id="63" name="Google Shape;63;p67"/>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4" name="Google Shape;64;p67"/>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5" name="Google Shape;65;p67"/>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7"/>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8" name="Google Shape;68;p67"/>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67"/>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0" name="Google Shape;70;p67"/>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7"/>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2" name="Google Shape;72;p67"/>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6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75"/>
        <p:cNvGrpSpPr/>
        <p:nvPr/>
      </p:nvGrpSpPr>
      <p:grpSpPr>
        <a:xfrm>
          <a:off x="0" y="0"/>
          <a:ext cx="0" cy="0"/>
          <a:chOff x="0" y="0"/>
          <a:chExt cx="0" cy="0"/>
        </a:xfrm>
      </p:grpSpPr>
      <p:sp>
        <p:nvSpPr>
          <p:cNvPr id="76" name="Google Shape;76;p73"/>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7" name="Google Shape;77;p73"/>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73"/>
          <p:cNvSpPr>
            <a:spLocks noGrp="1"/>
          </p:cNvSpPr>
          <p:nvPr>
            <p:ph type="pic" idx="2"/>
          </p:nvPr>
        </p:nvSpPr>
        <p:spPr>
          <a:xfrm>
            <a:off x="0" y="0"/>
            <a:ext cx="6781800" cy="6858000"/>
          </a:xfrm>
          <a:prstGeom prst="rect">
            <a:avLst/>
          </a:prstGeom>
          <a:solidFill>
            <a:schemeClr val="dk2"/>
          </a:solidFill>
          <a:ln>
            <a:noFill/>
          </a:ln>
        </p:spPr>
      </p:sp>
      <p:sp>
        <p:nvSpPr>
          <p:cNvPr id="80" name="Google Shape;80;p73"/>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83"/>
        <p:cNvGrpSpPr/>
        <p:nvPr/>
      </p:nvGrpSpPr>
      <p:grpSpPr>
        <a:xfrm>
          <a:off x="0" y="0"/>
          <a:ext cx="0" cy="0"/>
          <a:chOff x="0" y="0"/>
          <a:chExt cx="0" cy="0"/>
        </a:xfrm>
      </p:grpSpPr>
      <p:sp>
        <p:nvSpPr>
          <p:cNvPr id="84" name="Google Shape;84;g353c6feed3e_0_110"/>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5" name="Google Shape;85;g353c6feed3e_0_110"/>
          <p:cNvSpPr txBox="1">
            <a:spLocks noGrp="1"/>
          </p:cNvSpPr>
          <p:nvPr>
            <p:ph type="title"/>
          </p:nvPr>
        </p:nvSpPr>
        <p:spPr>
          <a:xfrm>
            <a:off x="1371600" y="1129086"/>
            <a:ext cx="9486900" cy="7251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g353c6feed3e_0_110"/>
          <p:cNvSpPr txBox="1">
            <a:spLocks noGrp="1"/>
          </p:cNvSpPr>
          <p:nvPr>
            <p:ph type="ftr" idx="11"/>
          </p:nvPr>
        </p:nvSpPr>
        <p:spPr>
          <a:xfrm rot="5400000">
            <a:off x="-1708085" y="3223800"/>
            <a:ext cx="4114800" cy="410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g353c6feed3e_0_110"/>
          <p:cNvSpPr txBox="1">
            <a:spLocks noGrp="1"/>
          </p:cNvSpPr>
          <p:nvPr>
            <p:ph type="body" idx="1"/>
          </p:nvPr>
        </p:nvSpPr>
        <p:spPr>
          <a:xfrm>
            <a:off x="1341581" y="1835732"/>
            <a:ext cx="9563100" cy="4322700"/>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g353c6feed3e_0_110"/>
          <p:cNvSpPr txBox="1">
            <a:spLocks noGrp="1"/>
          </p:cNvSpPr>
          <p:nvPr>
            <p:ph type="dt" idx="10"/>
          </p:nvPr>
        </p:nvSpPr>
        <p:spPr>
          <a:xfrm rot="5400000">
            <a:off x="9800073" y="3223801"/>
            <a:ext cx="4114800" cy="410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353c6feed3e_0_110"/>
          <p:cNvSpPr txBox="1">
            <a:spLocks noGrp="1"/>
          </p:cNvSpPr>
          <p:nvPr>
            <p:ph type="sldNum" idx="12"/>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90"/>
        <p:cNvGrpSpPr/>
        <p:nvPr/>
      </p:nvGrpSpPr>
      <p:grpSpPr>
        <a:xfrm>
          <a:off x="0" y="0"/>
          <a:ext cx="0" cy="0"/>
          <a:chOff x="0" y="0"/>
          <a:chExt cx="0" cy="0"/>
        </a:xfrm>
      </p:grpSpPr>
      <p:sp>
        <p:nvSpPr>
          <p:cNvPr id="91" name="Google Shape;91;p74"/>
          <p:cNvSpPr/>
          <p:nvPr/>
        </p:nvSpPr>
        <p:spPr>
          <a:xfrm>
            <a:off x="685800" y="685801"/>
            <a:ext cx="7467601" cy="5486400"/>
          </a:xfrm>
          <a:prstGeom prst="rect">
            <a:avLst/>
          </a:prstGeom>
          <a:solidFill>
            <a:srgbClr val="537272">
              <a:alpha val="2235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2" name="Google Shape;92;p74"/>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7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4"/>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74"/>
          <p:cNvSpPr>
            <a:spLocks noGrp="1"/>
          </p:cNvSpPr>
          <p:nvPr>
            <p:ph type="pic" idx="2"/>
          </p:nvPr>
        </p:nvSpPr>
        <p:spPr>
          <a:xfrm>
            <a:off x="8153400" y="685799"/>
            <a:ext cx="3397250" cy="5486401"/>
          </a:xfrm>
          <a:prstGeom prst="rect">
            <a:avLst/>
          </a:prstGeom>
          <a:noFill/>
          <a:ln>
            <a:noFill/>
          </a:ln>
        </p:spPr>
      </p:sp>
      <p:sp>
        <p:nvSpPr>
          <p:cNvPr id="96" name="Google Shape;96;p7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7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04"/>
        <p:cNvGrpSpPr/>
        <p:nvPr/>
      </p:nvGrpSpPr>
      <p:grpSpPr>
        <a:xfrm>
          <a:off x="0" y="0"/>
          <a:ext cx="0" cy="0"/>
          <a:chOff x="0" y="0"/>
          <a:chExt cx="0" cy="0"/>
        </a:xfrm>
      </p:grpSpPr>
      <p:sp>
        <p:nvSpPr>
          <p:cNvPr id="105" name="Google Shape;105;p2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6" name="Google Shape;106;p2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7" name="Google Shape;107;p2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2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2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2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2" name="Google Shape;112;p2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2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2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2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2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17"/>
        <p:cNvGrpSpPr/>
        <p:nvPr/>
      </p:nvGrpSpPr>
      <p:grpSpPr>
        <a:xfrm>
          <a:off x="0" y="0"/>
          <a:ext cx="0" cy="0"/>
          <a:chOff x="0" y="0"/>
          <a:chExt cx="0" cy="0"/>
        </a:xfrm>
      </p:grpSpPr>
      <p:sp>
        <p:nvSpPr>
          <p:cNvPr id="118" name="Google Shape;118;p25"/>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19" name="Google Shape;119;p2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0" name="Google Shape;120;p2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25"/>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25"/>
          <p:cNvSpPr>
            <a:spLocks noGrp="1"/>
          </p:cNvSpPr>
          <p:nvPr>
            <p:ph type="pic" idx="2"/>
          </p:nvPr>
        </p:nvSpPr>
        <p:spPr>
          <a:xfrm>
            <a:off x="8839200" y="685800"/>
            <a:ext cx="2667000" cy="2400300"/>
          </a:xfrm>
          <a:prstGeom prst="rect">
            <a:avLst/>
          </a:prstGeom>
          <a:noFill/>
          <a:ln>
            <a:noFill/>
          </a:ln>
        </p:spPr>
      </p:sp>
      <p:sp>
        <p:nvSpPr>
          <p:cNvPr id="124" name="Google Shape;124;p25"/>
          <p:cNvSpPr>
            <a:spLocks noGrp="1"/>
          </p:cNvSpPr>
          <p:nvPr>
            <p:ph type="pic" idx="3"/>
          </p:nvPr>
        </p:nvSpPr>
        <p:spPr>
          <a:xfrm>
            <a:off x="8839200" y="3764738"/>
            <a:ext cx="2667000" cy="2404872"/>
          </a:xfrm>
          <a:prstGeom prst="rect">
            <a:avLst/>
          </a:prstGeom>
          <a:noFill/>
          <a:ln>
            <a:noFill/>
          </a:ln>
        </p:spPr>
      </p:sp>
      <p:sp>
        <p:nvSpPr>
          <p:cNvPr id="125" name="Google Shape;125;p2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7"/>
        <p:cNvGrpSpPr/>
        <p:nvPr/>
      </p:nvGrpSpPr>
      <p:grpSpPr>
        <a:xfrm>
          <a:off x="0" y="0"/>
          <a:ext cx="0" cy="0"/>
          <a:chOff x="0" y="0"/>
          <a:chExt cx="0" cy="0"/>
        </a:xfrm>
      </p:grpSpPr>
      <p:sp>
        <p:nvSpPr>
          <p:cNvPr id="128" name="Google Shape;128;p42"/>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9" name="Google Shape;129;p42"/>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4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42"/>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4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34"/>
        <p:cNvGrpSpPr/>
        <p:nvPr/>
      </p:nvGrpSpPr>
      <p:grpSpPr>
        <a:xfrm>
          <a:off x="0" y="0"/>
          <a:ext cx="0" cy="0"/>
          <a:chOff x="0" y="0"/>
          <a:chExt cx="0" cy="0"/>
        </a:xfrm>
      </p:grpSpPr>
      <p:sp>
        <p:nvSpPr>
          <p:cNvPr id="135" name="Google Shape;135;p4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6" name="Google Shape;136;p48"/>
          <p:cNvSpPr>
            <a:spLocks noGrp="1"/>
          </p:cNvSpPr>
          <p:nvPr>
            <p:ph type="pic" idx="2"/>
          </p:nvPr>
        </p:nvSpPr>
        <p:spPr>
          <a:xfrm>
            <a:off x="680720" y="685799"/>
            <a:ext cx="10830560" cy="5486401"/>
          </a:xfrm>
          <a:prstGeom prst="rect">
            <a:avLst/>
          </a:prstGeom>
          <a:noFill/>
          <a:ln>
            <a:noFill/>
          </a:ln>
        </p:spPr>
      </p:sp>
      <p:sp>
        <p:nvSpPr>
          <p:cNvPr id="137" name="Google Shape;137;p4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4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9"/>
        <p:cNvGrpSpPr/>
        <p:nvPr/>
      </p:nvGrpSpPr>
      <p:grpSpPr>
        <a:xfrm>
          <a:off x="0" y="0"/>
          <a:ext cx="0" cy="0"/>
          <a:chOff x="0" y="0"/>
          <a:chExt cx="0" cy="0"/>
        </a:xfrm>
      </p:grpSpPr>
      <p:sp>
        <p:nvSpPr>
          <p:cNvPr id="140" name="Google Shape;140;p49"/>
          <p:cNvSpPr/>
          <p:nvPr/>
        </p:nvSpPr>
        <p:spPr>
          <a:xfrm>
            <a:off x="-1" y="0"/>
            <a:ext cx="12192001" cy="68580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1" name="Google Shape;141;p49"/>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42" name="Google Shape;142;p49"/>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4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49"/>
          <p:cNvSpPr>
            <a:spLocks noGrp="1"/>
          </p:cNvSpPr>
          <p:nvPr>
            <p:ph type="pic" idx="2"/>
          </p:nvPr>
        </p:nvSpPr>
        <p:spPr>
          <a:xfrm>
            <a:off x="1279525" y="2155389"/>
            <a:ext cx="2003425" cy="2002536"/>
          </a:xfrm>
          <a:prstGeom prst="rect">
            <a:avLst/>
          </a:prstGeom>
          <a:noFill/>
          <a:ln>
            <a:noFill/>
          </a:ln>
        </p:spPr>
      </p:sp>
      <p:sp>
        <p:nvSpPr>
          <p:cNvPr id="145" name="Google Shape;145;p49"/>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49"/>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49"/>
          <p:cNvSpPr>
            <a:spLocks noGrp="1"/>
          </p:cNvSpPr>
          <p:nvPr>
            <p:ph type="pic" idx="4"/>
          </p:nvPr>
        </p:nvSpPr>
        <p:spPr>
          <a:xfrm>
            <a:off x="3804132" y="2155389"/>
            <a:ext cx="2003425" cy="2002536"/>
          </a:xfrm>
          <a:prstGeom prst="rect">
            <a:avLst/>
          </a:prstGeom>
          <a:noFill/>
          <a:ln>
            <a:noFill/>
          </a:ln>
        </p:spPr>
      </p:sp>
      <p:sp>
        <p:nvSpPr>
          <p:cNvPr id="148" name="Google Shape;148;p49"/>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49"/>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49"/>
          <p:cNvSpPr>
            <a:spLocks noGrp="1"/>
          </p:cNvSpPr>
          <p:nvPr>
            <p:ph type="pic" idx="7"/>
          </p:nvPr>
        </p:nvSpPr>
        <p:spPr>
          <a:xfrm>
            <a:off x="6332269" y="2155389"/>
            <a:ext cx="2003425" cy="2002536"/>
          </a:xfrm>
          <a:prstGeom prst="rect">
            <a:avLst/>
          </a:prstGeom>
          <a:noFill/>
          <a:ln>
            <a:noFill/>
          </a:ln>
        </p:spPr>
      </p:sp>
      <p:sp>
        <p:nvSpPr>
          <p:cNvPr id="151" name="Google Shape;151;p49"/>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49"/>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3" name="Google Shape;153;p49"/>
          <p:cNvSpPr>
            <a:spLocks noGrp="1"/>
          </p:cNvSpPr>
          <p:nvPr>
            <p:ph type="pic" idx="13"/>
          </p:nvPr>
        </p:nvSpPr>
        <p:spPr>
          <a:xfrm>
            <a:off x="8858607" y="2155389"/>
            <a:ext cx="2003425" cy="2002536"/>
          </a:xfrm>
          <a:prstGeom prst="rect">
            <a:avLst/>
          </a:prstGeom>
          <a:noFill/>
          <a:ln>
            <a:noFill/>
          </a:ln>
        </p:spPr>
      </p:sp>
      <p:sp>
        <p:nvSpPr>
          <p:cNvPr id="154" name="Google Shape;154;p49"/>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49"/>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49"/>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49"/>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8"/>
        <p:cNvGrpSpPr/>
        <p:nvPr/>
      </p:nvGrpSpPr>
      <p:grpSpPr>
        <a:xfrm>
          <a:off x="0" y="0"/>
          <a:ext cx="0" cy="0"/>
          <a:chOff x="0" y="0"/>
          <a:chExt cx="0" cy="0"/>
        </a:xfrm>
      </p:grpSpPr>
      <p:sp>
        <p:nvSpPr>
          <p:cNvPr id="159" name="Google Shape;159;p50"/>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0" name="Google Shape;160;p50"/>
          <p:cNvSpPr>
            <a:spLocks noGrp="1"/>
          </p:cNvSpPr>
          <p:nvPr>
            <p:ph type="pic" idx="2"/>
          </p:nvPr>
        </p:nvSpPr>
        <p:spPr>
          <a:xfrm>
            <a:off x="0" y="0"/>
            <a:ext cx="12192000" cy="6858000"/>
          </a:xfrm>
          <a:prstGeom prst="rect">
            <a:avLst/>
          </a:prstGeom>
          <a:noFill/>
          <a:ln>
            <a:noFill/>
          </a:ln>
        </p:spPr>
      </p:sp>
      <p:sp>
        <p:nvSpPr>
          <p:cNvPr id="161" name="Google Shape;161;p50"/>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50"/>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63"/>
        <p:cNvGrpSpPr/>
        <p:nvPr/>
      </p:nvGrpSpPr>
      <p:grpSpPr>
        <a:xfrm>
          <a:off x="0" y="0"/>
          <a:ext cx="0" cy="0"/>
          <a:chOff x="0" y="0"/>
          <a:chExt cx="0" cy="0"/>
        </a:xfrm>
      </p:grpSpPr>
      <p:sp>
        <p:nvSpPr>
          <p:cNvPr id="164" name="Google Shape;164;p51"/>
          <p:cNvSpPr/>
          <p:nvPr/>
        </p:nvSpPr>
        <p:spPr>
          <a:xfrm>
            <a:off x="4076700" y="685798"/>
            <a:ext cx="4076700" cy="5486401"/>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5" name="Google Shape;165;p51"/>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p51"/>
          <p:cNvSpPr>
            <a:spLocks noGrp="1"/>
          </p:cNvSpPr>
          <p:nvPr>
            <p:ph type="pic" idx="2"/>
          </p:nvPr>
        </p:nvSpPr>
        <p:spPr>
          <a:xfrm>
            <a:off x="0" y="0"/>
            <a:ext cx="3390900" cy="6858000"/>
          </a:xfrm>
          <a:prstGeom prst="rect">
            <a:avLst/>
          </a:prstGeom>
          <a:noFill/>
          <a:ln>
            <a:noFill/>
          </a:ln>
        </p:spPr>
      </p:sp>
      <p:sp>
        <p:nvSpPr>
          <p:cNvPr id="167" name="Google Shape;167;p5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8" name="Google Shape;168;p51"/>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9" name="Google Shape;169;p51"/>
          <p:cNvSpPr>
            <a:spLocks noGrp="1"/>
          </p:cNvSpPr>
          <p:nvPr>
            <p:ph type="pic" idx="3"/>
          </p:nvPr>
        </p:nvSpPr>
        <p:spPr>
          <a:xfrm>
            <a:off x="8801100" y="0"/>
            <a:ext cx="3390900" cy="6858000"/>
          </a:xfrm>
          <a:prstGeom prst="rect">
            <a:avLst/>
          </a:prstGeom>
          <a:noFill/>
          <a:ln>
            <a:noFill/>
          </a:ln>
        </p:spPr>
      </p:sp>
      <p:sp>
        <p:nvSpPr>
          <p:cNvPr id="170" name="Google Shape;170;p5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1" name="Google Shape;171;p5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172"/>
        <p:cNvGrpSpPr/>
        <p:nvPr/>
      </p:nvGrpSpPr>
      <p:grpSpPr>
        <a:xfrm>
          <a:off x="0" y="0"/>
          <a:ext cx="0" cy="0"/>
          <a:chOff x="0" y="0"/>
          <a:chExt cx="0" cy="0"/>
        </a:xfrm>
      </p:grpSpPr>
      <p:sp>
        <p:nvSpPr>
          <p:cNvPr id="173" name="Google Shape;173;p5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4" name="Google Shape;174;p5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5" name="Google Shape;175;p5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5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7" name="Google Shape;177;p52"/>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78" name="Google Shape;178;p52"/>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52"/>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0" name="Google Shape;180;p52"/>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5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5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183"/>
        <p:cNvGrpSpPr/>
        <p:nvPr/>
      </p:nvGrpSpPr>
      <p:grpSpPr>
        <a:xfrm>
          <a:off x="0" y="0"/>
          <a:ext cx="0" cy="0"/>
          <a:chOff x="0" y="0"/>
          <a:chExt cx="0" cy="0"/>
        </a:xfrm>
      </p:grpSpPr>
      <p:sp>
        <p:nvSpPr>
          <p:cNvPr id="184" name="Google Shape;184;p54"/>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5" name="Google Shape;185;p54"/>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6" name="Google Shape;186;p54"/>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5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54"/>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p54"/>
          <p:cNvSpPr>
            <a:spLocks noGrp="1"/>
          </p:cNvSpPr>
          <p:nvPr>
            <p:ph type="pic" idx="2"/>
          </p:nvPr>
        </p:nvSpPr>
        <p:spPr>
          <a:xfrm>
            <a:off x="8839200" y="685800"/>
            <a:ext cx="2667000" cy="2400300"/>
          </a:xfrm>
          <a:prstGeom prst="rect">
            <a:avLst/>
          </a:prstGeom>
          <a:noFill/>
          <a:ln>
            <a:noFill/>
          </a:ln>
        </p:spPr>
      </p:sp>
      <p:sp>
        <p:nvSpPr>
          <p:cNvPr id="190" name="Google Shape;190;p54"/>
          <p:cNvSpPr>
            <a:spLocks noGrp="1"/>
          </p:cNvSpPr>
          <p:nvPr>
            <p:ph type="pic" idx="3"/>
          </p:nvPr>
        </p:nvSpPr>
        <p:spPr>
          <a:xfrm>
            <a:off x="8839200" y="3726638"/>
            <a:ext cx="2667000" cy="2445558"/>
          </a:xfrm>
          <a:prstGeom prst="rect">
            <a:avLst/>
          </a:prstGeom>
          <a:noFill/>
          <a:ln>
            <a:noFill/>
          </a:ln>
        </p:spPr>
      </p:sp>
      <p:sp>
        <p:nvSpPr>
          <p:cNvPr id="191" name="Google Shape;191;p5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5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3"/>
        <p:cNvGrpSpPr/>
        <p:nvPr/>
      </p:nvGrpSpPr>
      <p:grpSpPr>
        <a:xfrm>
          <a:off x="0" y="0"/>
          <a:ext cx="0" cy="0"/>
          <a:chOff x="0" y="0"/>
          <a:chExt cx="0" cy="0"/>
        </a:xfrm>
      </p:grpSpPr>
      <p:sp>
        <p:nvSpPr>
          <p:cNvPr id="194" name="Google Shape;194;p55"/>
          <p:cNvSpPr/>
          <p:nvPr/>
        </p:nvSpPr>
        <p:spPr>
          <a:xfrm>
            <a:off x="685800" y="685801"/>
            <a:ext cx="7467601" cy="54864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5" name="Google Shape;195;p55"/>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7" name="Google Shape;197;p55"/>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55"/>
          <p:cNvSpPr>
            <a:spLocks noGrp="1"/>
          </p:cNvSpPr>
          <p:nvPr>
            <p:ph type="pic" idx="2"/>
          </p:nvPr>
        </p:nvSpPr>
        <p:spPr>
          <a:xfrm>
            <a:off x="8153400" y="685799"/>
            <a:ext cx="3397250" cy="5486401"/>
          </a:xfrm>
          <a:prstGeom prst="rect">
            <a:avLst/>
          </a:prstGeom>
          <a:noFill/>
          <a:ln>
            <a:noFill/>
          </a:ln>
        </p:spPr>
      </p:sp>
      <p:sp>
        <p:nvSpPr>
          <p:cNvPr id="199" name="Google Shape;199;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01"/>
        <p:cNvGrpSpPr/>
        <p:nvPr/>
      </p:nvGrpSpPr>
      <p:grpSpPr>
        <a:xfrm>
          <a:off x="0" y="0"/>
          <a:ext cx="0" cy="0"/>
          <a:chOff x="0" y="0"/>
          <a:chExt cx="0" cy="0"/>
        </a:xfrm>
      </p:grpSpPr>
      <p:sp>
        <p:nvSpPr>
          <p:cNvPr id="202" name="Google Shape;202;p5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03" name="Google Shape;203;p5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56"/>
          <p:cNvSpPr>
            <a:spLocks noGrp="1"/>
          </p:cNvSpPr>
          <p:nvPr>
            <p:ph type="pic" idx="2"/>
          </p:nvPr>
        </p:nvSpPr>
        <p:spPr>
          <a:xfrm>
            <a:off x="0" y="0"/>
            <a:ext cx="6781800" cy="6858000"/>
          </a:xfrm>
          <a:prstGeom prst="rect">
            <a:avLst/>
          </a:prstGeom>
          <a:solidFill>
            <a:schemeClr val="dk2"/>
          </a:solidFill>
          <a:ln>
            <a:noFill/>
          </a:ln>
        </p:spPr>
      </p:sp>
      <p:sp>
        <p:nvSpPr>
          <p:cNvPr id="206" name="Google Shape;206;p5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215"/>
        <p:cNvGrpSpPr/>
        <p:nvPr/>
      </p:nvGrpSpPr>
      <p:grpSpPr>
        <a:xfrm>
          <a:off x="0" y="0"/>
          <a:ext cx="0" cy="0"/>
          <a:chOff x="0" y="0"/>
          <a:chExt cx="0" cy="0"/>
        </a:xfrm>
      </p:grpSpPr>
      <p:sp>
        <p:nvSpPr>
          <p:cNvPr id="216" name="Google Shape;216;p24"/>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7" name="Google Shape;217;p24"/>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8" name="Google Shape;218;p2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24"/>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2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57"/>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57"/>
          <p:cNvSpPr>
            <a:spLocks noGrp="1"/>
          </p:cNvSpPr>
          <p:nvPr>
            <p:ph type="pic" idx="2"/>
          </p:nvPr>
        </p:nvSpPr>
        <p:spPr>
          <a:xfrm>
            <a:off x="680720" y="685799"/>
            <a:ext cx="10830560" cy="5486401"/>
          </a:xfrm>
          <a:prstGeom prst="rect">
            <a:avLst/>
          </a:prstGeom>
          <a:noFill/>
          <a:ln>
            <a:noFill/>
          </a:ln>
        </p:spPr>
      </p:sp>
      <p:sp>
        <p:nvSpPr>
          <p:cNvPr id="225" name="Google Shape;225;p57"/>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49803"/>
                </a:srgbClr>
              </a:gs>
              <a:gs pos="100000">
                <a:srgbClr val="000000">
                  <a:alpha val="42745"/>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57"/>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58"/>
          <p:cNvSpPr/>
          <p:nvPr/>
        </p:nvSpPr>
        <p:spPr>
          <a:xfrm>
            <a:off x="-1" y="0"/>
            <a:ext cx="12192001" cy="68580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58"/>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58"/>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58"/>
          <p:cNvSpPr>
            <a:spLocks noGrp="1"/>
          </p:cNvSpPr>
          <p:nvPr>
            <p:ph type="pic" idx="2"/>
          </p:nvPr>
        </p:nvSpPr>
        <p:spPr>
          <a:xfrm>
            <a:off x="1279525" y="2155389"/>
            <a:ext cx="2003425" cy="2002536"/>
          </a:xfrm>
          <a:prstGeom prst="rect">
            <a:avLst/>
          </a:prstGeom>
          <a:noFill/>
          <a:ln>
            <a:noFill/>
          </a:ln>
        </p:spPr>
      </p:sp>
      <p:sp>
        <p:nvSpPr>
          <p:cNvPr id="233" name="Google Shape;233;p58"/>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58"/>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58"/>
          <p:cNvSpPr>
            <a:spLocks noGrp="1"/>
          </p:cNvSpPr>
          <p:nvPr>
            <p:ph type="pic" idx="4"/>
          </p:nvPr>
        </p:nvSpPr>
        <p:spPr>
          <a:xfrm>
            <a:off x="3804132" y="2155389"/>
            <a:ext cx="2003425" cy="2002536"/>
          </a:xfrm>
          <a:prstGeom prst="rect">
            <a:avLst/>
          </a:prstGeom>
          <a:noFill/>
          <a:ln>
            <a:noFill/>
          </a:ln>
        </p:spPr>
      </p:sp>
      <p:sp>
        <p:nvSpPr>
          <p:cNvPr id="236" name="Google Shape;236;p58"/>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58"/>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58"/>
          <p:cNvSpPr>
            <a:spLocks noGrp="1"/>
          </p:cNvSpPr>
          <p:nvPr>
            <p:ph type="pic" idx="7"/>
          </p:nvPr>
        </p:nvSpPr>
        <p:spPr>
          <a:xfrm>
            <a:off x="6332269" y="2155389"/>
            <a:ext cx="2003425" cy="2002536"/>
          </a:xfrm>
          <a:prstGeom prst="rect">
            <a:avLst/>
          </a:prstGeom>
          <a:noFill/>
          <a:ln>
            <a:noFill/>
          </a:ln>
        </p:spPr>
      </p:sp>
      <p:sp>
        <p:nvSpPr>
          <p:cNvPr id="239" name="Google Shape;239;p58"/>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58"/>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58"/>
          <p:cNvSpPr>
            <a:spLocks noGrp="1"/>
          </p:cNvSpPr>
          <p:nvPr>
            <p:ph type="pic" idx="13"/>
          </p:nvPr>
        </p:nvSpPr>
        <p:spPr>
          <a:xfrm>
            <a:off x="8858607" y="2155389"/>
            <a:ext cx="2003425" cy="2002536"/>
          </a:xfrm>
          <a:prstGeom prst="rect">
            <a:avLst/>
          </a:prstGeom>
          <a:noFill/>
          <a:ln>
            <a:noFill/>
          </a:ln>
        </p:spPr>
      </p:sp>
      <p:sp>
        <p:nvSpPr>
          <p:cNvPr id="242" name="Google Shape;242;p58"/>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58"/>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58"/>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58"/>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46"/>
        <p:cNvGrpSpPr/>
        <p:nvPr/>
      </p:nvGrpSpPr>
      <p:grpSpPr>
        <a:xfrm>
          <a:off x="0" y="0"/>
          <a:ext cx="0" cy="0"/>
          <a:chOff x="0" y="0"/>
          <a:chExt cx="0" cy="0"/>
        </a:xfrm>
      </p:grpSpPr>
      <p:sp>
        <p:nvSpPr>
          <p:cNvPr id="247" name="Google Shape;247;p69"/>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69"/>
          <p:cNvSpPr>
            <a:spLocks noGrp="1"/>
          </p:cNvSpPr>
          <p:nvPr>
            <p:ph type="pic" idx="2"/>
          </p:nvPr>
        </p:nvSpPr>
        <p:spPr>
          <a:xfrm>
            <a:off x="0" y="0"/>
            <a:ext cx="12192000" cy="6858000"/>
          </a:xfrm>
          <a:prstGeom prst="rect">
            <a:avLst/>
          </a:prstGeom>
          <a:noFill/>
          <a:ln>
            <a:noFill/>
          </a:ln>
        </p:spPr>
      </p:sp>
      <p:sp>
        <p:nvSpPr>
          <p:cNvPr id="249" name="Google Shape;249;p69"/>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69"/>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51"/>
        <p:cNvGrpSpPr/>
        <p:nvPr/>
      </p:nvGrpSpPr>
      <p:grpSpPr>
        <a:xfrm>
          <a:off x="0" y="0"/>
          <a:ext cx="0" cy="0"/>
          <a:chOff x="0" y="0"/>
          <a:chExt cx="0" cy="0"/>
        </a:xfrm>
      </p:grpSpPr>
      <p:sp>
        <p:nvSpPr>
          <p:cNvPr id="252" name="Google Shape;252;p70"/>
          <p:cNvSpPr/>
          <p:nvPr/>
        </p:nvSpPr>
        <p:spPr>
          <a:xfrm>
            <a:off x="0" y="0"/>
            <a:ext cx="8153400" cy="6857999"/>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3" name="Google Shape;253;p7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4" name="Google Shape;254;p70"/>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7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6" name="Google Shape;256;p70"/>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7" name="Google Shape;257;p70"/>
          <p:cNvSpPr>
            <a:spLocks noGrp="1"/>
          </p:cNvSpPr>
          <p:nvPr>
            <p:ph type="pic" idx="2"/>
          </p:nvPr>
        </p:nvSpPr>
        <p:spPr>
          <a:xfrm>
            <a:off x="8839200" y="685800"/>
            <a:ext cx="2667000" cy="2400300"/>
          </a:xfrm>
          <a:prstGeom prst="rect">
            <a:avLst/>
          </a:prstGeom>
          <a:noFill/>
          <a:ln>
            <a:noFill/>
          </a:ln>
        </p:spPr>
      </p:sp>
      <p:sp>
        <p:nvSpPr>
          <p:cNvPr id="258" name="Google Shape;258;p70"/>
          <p:cNvSpPr>
            <a:spLocks noGrp="1"/>
          </p:cNvSpPr>
          <p:nvPr>
            <p:ph type="pic" idx="3"/>
          </p:nvPr>
        </p:nvSpPr>
        <p:spPr>
          <a:xfrm>
            <a:off x="8839200" y="3764738"/>
            <a:ext cx="2667000" cy="2404872"/>
          </a:xfrm>
          <a:prstGeom prst="rect">
            <a:avLst/>
          </a:prstGeom>
          <a:noFill/>
          <a:ln>
            <a:noFill/>
          </a:ln>
        </p:spPr>
      </p:sp>
      <p:sp>
        <p:nvSpPr>
          <p:cNvPr id="259" name="Google Shape;259;p7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61"/>
        <p:cNvGrpSpPr/>
        <p:nvPr/>
      </p:nvGrpSpPr>
      <p:grpSpPr>
        <a:xfrm>
          <a:off x="0" y="0"/>
          <a:ext cx="0" cy="0"/>
          <a:chOff x="0" y="0"/>
          <a:chExt cx="0" cy="0"/>
        </a:xfrm>
      </p:grpSpPr>
      <p:sp>
        <p:nvSpPr>
          <p:cNvPr id="262" name="Google Shape;262;p7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7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71"/>
          <p:cNvSpPr>
            <a:spLocks noGrp="1"/>
          </p:cNvSpPr>
          <p:nvPr>
            <p:ph type="pic" idx="2"/>
          </p:nvPr>
        </p:nvSpPr>
        <p:spPr>
          <a:xfrm>
            <a:off x="0" y="0"/>
            <a:ext cx="6781800" cy="6858000"/>
          </a:xfrm>
          <a:prstGeom prst="rect">
            <a:avLst/>
          </a:prstGeom>
          <a:solidFill>
            <a:schemeClr val="dk2"/>
          </a:solidFill>
          <a:ln>
            <a:noFill/>
          </a:ln>
        </p:spPr>
      </p:sp>
      <p:sp>
        <p:nvSpPr>
          <p:cNvPr id="266" name="Google Shape;266;p7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8" name="Google Shape;268;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69"/>
        <p:cNvGrpSpPr/>
        <p:nvPr/>
      </p:nvGrpSpPr>
      <p:grpSpPr>
        <a:xfrm>
          <a:off x="0" y="0"/>
          <a:ext cx="0" cy="0"/>
          <a:chOff x="0" y="0"/>
          <a:chExt cx="0" cy="0"/>
        </a:xfrm>
      </p:grpSpPr>
      <p:sp>
        <p:nvSpPr>
          <p:cNvPr id="270" name="Google Shape;270;p72"/>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1" name="Google Shape;271;p72"/>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2" name="Google Shape;272;p72"/>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7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4" name="Google Shape;274;p72"/>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5" name="Google Shape;275;p72"/>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72"/>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7" name="Google Shape;277;p72"/>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72"/>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9" name="Google Shape;279;p72"/>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0" name="Google Shape;280;p7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82"/>
        <p:cNvGrpSpPr/>
        <p:nvPr/>
      </p:nvGrpSpPr>
      <p:grpSpPr>
        <a:xfrm>
          <a:off x="0" y="0"/>
          <a:ext cx="0" cy="0"/>
          <a:chOff x="0" y="0"/>
          <a:chExt cx="0" cy="0"/>
        </a:xfrm>
      </p:grpSpPr>
      <p:sp>
        <p:nvSpPr>
          <p:cNvPr id="283" name="Google Shape;283;p90"/>
          <p:cNvSpPr/>
          <p:nvPr/>
        </p:nvSpPr>
        <p:spPr>
          <a:xfrm>
            <a:off x="4076700" y="685798"/>
            <a:ext cx="4076700" cy="5486401"/>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90"/>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90"/>
          <p:cNvSpPr>
            <a:spLocks noGrp="1"/>
          </p:cNvSpPr>
          <p:nvPr>
            <p:ph type="pic" idx="2"/>
          </p:nvPr>
        </p:nvSpPr>
        <p:spPr>
          <a:xfrm>
            <a:off x="0" y="0"/>
            <a:ext cx="3390900" cy="6858000"/>
          </a:xfrm>
          <a:prstGeom prst="rect">
            <a:avLst/>
          </a:prstGeom>
          <a:noFill/>
          <a:ln>
            <a:noFill/>
          </a:ln>
        </p:spPr>
      </p:sp>
      <p:sp>
        <p:nvSpPr>
          <p:cNvPr id="286" name="Google Shape;286;p9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p90"/>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90"/>
          <p:cNvSpPr>
            <a:spLocks noGrp="1"/>
          </p:cNvSpPr>
          <p:nvPr>
            <p:ph type="pic" idx="3"/>
          </p:nvPr>
        </p:nvSpPr>
        <p:spPr>
          <a:xfrm>
            <a:off x="8801100" y="0"/>
            <a:ext cx="3390900" cy="6858000"/>
          </a:xfrm>
          <a:prstGeom prst="rect">
            <a:avLst/>
          </a:prstGeom>
          <a:noFill/>
          <a:ln>
            <a:noFill/>
          </a:ln>
        </p:spPr>
      </p:sp>
      <p:sp>
        <p:nvSpPr>
          <p:cNvPr id="289" name="Google Shape;289;p9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9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1"/>
        <p:cNvGrpSpPr/>
        <p:nvPr/>
      </p:nvGrpSpPr>
      <p:grpSpPr>
        <a:xfrm>
          <a:off x="0" y="0"/>
          <a:ext cx="0" cy="0"/>
          <a:chOff x="0" y="0"/>
          <a:chExt cx="0" cy="0"/>
        </a:xfrm>
      </p:grpSpPr>
      <p:sp>
        <p:nvSpPr>
          <p:cNvPr id="292" name="Google Shape;292;p91"/>
          <p:cNvSpPr/>
          <p:nvPr/>
        </p:nvSpPr>
        <p:spPr>
          <a:xfrm>
            <a:off x="685800" y="685801"/>
            <a:ext cx="7467601" cy="5486400"/>
          </a:xfrm>
          <a:prstGeom prst="rect">
            <a:avLst/>
          </a:prstGeom>
          <a:solidFill>
            <a:srgbClr val="537272">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91"/>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9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91"/>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6" name="Google Shape;296;p91"/>
          <p:cNvSpPr>
            <a:spLocks noGrp="1"/>
          </p:cNvSpPr>
          <p:nvPr>
            <p:ph type="pic" idx="2"/>
          </p:nvPr>
        </p:nvSpPr>
        <p:spPr>
          <a:xfrm>
            <a:off x="8153400" y="685799"/>
            <a:ext cx="3397250" cy="5486401"/>
          </a:xfrm>
          <a:prstGeom prst="rect">
            <a:avLst/>
          </a:prstGeom>
          <a:noFill/>
          <a:ln>
            <a:noFill/>
          </a:ln>
        </p:spPr>
      </p:sp>
      <p:sp>
        <p:nvSpPr>
          <p:cNvPr id="297" name="Google Shape;297;p9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9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305"/>
        <p:cNvGrpSpPr/>
        <p:nvPr/>
      </p:nvGrpSpPr>
      <p:grpSpPr>
        <a:xfrm>
          <a:off x="0" y="0"/>
          <a:ext cx="0" cy="0"/>
          <a:chOff x="0" y="0"/>
          <a:chExt cx="0" cy="0"/>
        </a:xfrm>
      </p:grpSpPr>
      <p:sp>
        <p:nvSpPr>
          <p:cNvPr id="306" name="Google Shape;306;p47"/>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7" name="Google Shape;307;p47"/>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4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47"/>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0" name="Google Shape;310;p4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1" name="Google Shape;311;p4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312"/>
        <p:cNvGrpSpPr/>
        <p:nvPr/>
      </p:nvGrpSpPr>
      <p:grpSpPr>
        <a:xfrm>
          <a:off x="0" y="0"/>
          <a:ext cx="0" cy="0"/>
          <a:chOff x="0" y="0"/>
          <a:chExt cx="0" cy="0"/>
        </a:xfrm>
      </p:grpSpPr>
      <p:sp>
        <p:nvSpPr>
          <p:cNvPr id="313" name="Google Shape;313;p92"/>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4" name="Google Shape;314;p92"/>
          <p:cNvSpPr>
            <a:spLocks noGrp="1"/>
          </p:cNvSpPr>
          <p:nvPr>
            <p:ph type="pic" idx="2"/>
          </p:nvPr>
        </p:nvSpPr>
        <p:spPr>
          <a:xfrm>
            <a:off x="680720" y="685799"/>
            <a:ext cx="10830560" cy="5486401"/>
          </a:xfrm>
          <a:prstGeom prst="rect">
            <a:avLst/>
          </a:prstGeom>
          <a:noFill/>
          <a:ln>
            <a:noFill/>
          </a:ln>
        </p:spPr>
      </p:sp>
      <p:sp>
        <p:nvSpPr>
          <p:cNvPr id="315" name="Google Shape;315;p92"/>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196"/>
                </a:srgbClr>
              </a:gs>
              <a:gs pos="100000">
                <a:srgbClr val="000000">
                  <a:alpha val="43137"/>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p92"/>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317"/>
        <p:cNvGrpSpPr/>
        <p:nvPr/>
      </p:nvGrpSpPr>
      <p:grpSpPr>
        <a:xfrm>
          <a:off x="0" y="0"/>
          <a:ext cx="0" cy="0"/>
          <a:chOff x="0" y="0"/>
          <a:chExt cx="0" cy="0"/>
        </a:xfrm>
      </p:grpSpPr>
      <p:sp>
        <p:nvSpPr>
          <p:cNvPr id="318" name="Google Shape;318;p93"/>
          <p:cNvSpPr/>
          <p:nvPr/>
        </p:nvSpPr>
        <p:spPr>
          <a:xfrm>
            <a:off x="-1" y="0"/>
            <a:ext cx="12192001" cy="68580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19" name="Google Shape;319;p93"/>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20" name="Google Shape;320;p93"/>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1" name="Google Shape;321;p9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2" name="Google Shape;322;p93"/>
          <p:cNvSpPr>
            <a:spLocks noGrp="1"/>
          </p:cNvSpPr>
          <p:nvPr>
            <p:ph type="pic" idx="2"/>
          </p:nvPr>
        </p:nvSpPr>
        <p:spPr>
          <a:xfrm>
            <a:off x="1279525" y="2155389"/>
            <a:ext cx="2003425" cy="2002536"/>
          </a:xfrm>
          <a:prstGeom prst="rect">
            <a:avLst/>
          </a:prstGeom>
          <a:noFill/>
          <a:ln>
            <a:noFill/>
          </a:ln>
        </p:spPr>
      </p:sp>
      <p:sp>
        <p:nvSpPr>
          <p:cNvPr id="323" name="Google Shape;323;p93"/>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4" name="Google Shape;324;p93"/>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5" name="Google Shape;325;p93"/>
          <p:cNvSpPr>
            <a:spLocks noGrp="1"/>
          </p:cNvSpPr>
          <p:nvPr>
            <p:ph type="pic" idx="4"/>
          </p:nvPr>
        </p:nvSpPr>
        <p:spPr>
          <a:xfrm>
            <a:off x="3804132" y="2155389"/>
            <a:ext cx="2003425" cy="2002536"/>
          </a:xfrm>
          <a:prstGeom prst="rect">
            <a:avLst/>
          </a:prstGeom>
          <a:noFill/>
          <a:ln>
            <a:noFill/>
          </a:ln>
        </p:spPr>
      </p:sp>
      <p:sp>
        <p:nvSpPr>
          <p:cNvPr id="326" name="Google Shape;326;p93"/>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p93"/>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93"/>
          <p:cNvSpPr>
            <a:spLocks noGrp="1"/>
          </p:cNvSpPr>
          <p:nvPr>
            <p:ph type="pic" idx="7"/>
          </p:nvPr>
        </p:nvSpPr>
        <p:spPr>
          <a:xfrm>
            <a:off x="6332269" y="2155389"/>
            <a:ext cx="2003425" cy="2002536"/>
          </a:xfrm>
          <a:prstGeom prst="rect">
            <a:avLst/>
          </a:prstGeom>
          <a:noFill/>
          <a:ln>
            <a:noFill/>
          </a:ln>
        </p:spPr>
      </p:sp>
      <p:sp>
        <p:nvSpPr>
          <p:cNvPr id="329" name="Google Shape;329;p93"/>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0" name="Google Shape;330;p93"/>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1" name="Google Shape;331;p93"/>
          <p:cNvSpPr>
            <a:spLocks noGrp="1"/>
          </p:cNvSpPr>
          <p:nvPr>
            <p:ph type="pic" idx="13"/>
          </p:nvPr>
        </p:nvSpPr>
        <p:spPr>
          <a:xfrm>
            <a:off x="8858607" y="2155389"/>
            <a:ext cx="2003425" cy="2002536"/>
          </a:xfrm>
          <a:prstGeom prst="rect">
            <a:avLst/>
          </a:prstGeom>
          <a:noFill/>
          <a:ln>
            <a:noFill/>
          </a:ln>
        </p:spPr>
      </p:sp>
      <p:sp>
        <p:nvSpPr>
          <p:cNvPr id="332" name="Google Shape;332;p93"/>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3" name="Google Shape;333;p93"/>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4" name="Google Shape;334;p93"/>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5" name="Google Shape;335;p93"/>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336"/>
        <p:cNvGrpSpPr/>
        <p:nvPr/>
      </p:nvGrpSpPr>
      <p:grpSpPr>
        <a:xfrm>
          <a:off x="0" y="0"/>
          <a:ext cx="0" cy="0"/>
          <a:chOff x="0" y="0"/>
          <a:chExt cx="0" cy="0"/>
        </a:xfrm>
      </p:grpSpPr>
      <p:sp>
        <p:nvSpPr>
          <p:cNvPr id="337" name="Google Shape;337;p94"/>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8" name="Google Shape;338;p94"/>
          <p:cNvSpPr>
            <a:spLocks noGrp="1"/>
          </p:cNvSpPr>
          <p:nvPr>
            <p:ph type="pic" idx="2"/>
          </p:nvPr>
        </p:nvSpPr>
        <p:spPr>
          <a:xfrm>
            <a:off x="0" y="0"/>
            <a:ext cx="12192000" cy="6858000"/>
          </a:xfrm>
          <a:prstGeom prst="rect">
            <a:avLst/>
          </a:prstGeom>
          <a:noFill/>
          <a:ln>
            <a:noFill/>
          </a:ln>
        </p:spPr>
      </p:sp>
      <p:sp>
        <p:nvSpPr>
          <p:cNvPr id="339" name="Google Shape;339;p94"/>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0" name="Google Shape;340;p94"/>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41"/>
        <p:cNvGrpSpPr/>
        <p:nvPr/>
      </p:nvGrpSpPr>
      <p:grpSpPr>
        <a:xfrm>
          <a:off x="0" y="0"/>
          <a:ext cx="0" cy="0"/>
          <a:chOff x="0" y="0"/>
          <a:chExt cx="0" cy="0"/>
        </a:xfrm>
      </p:grpSpPr>
      <p:sp>
        <p:nvSpPr>
          <p:cNvPr id="342" name="Google Shape;342;p95"/>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3" name="Google Shape;343;p9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44" name="Google Shape;344;p95"/>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5" name="Google Shape;345;p9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6" name="Google Shape;346;p95"/>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95"/>
          <p:cNvSpPr>
            <a:spLocks noGrp="1"/>
          </p:cNvSpPr>
          <p:nvPr>
            <p:ph type="pic" idx="2"/>
          </p:nvPr>
        </p:nvSpPr>
        <p:spPr>
          <a:xfrm>
            <a:off x="8839200" y="685800"/>
            <a:ext cx="2667000" cy="2400300"/>
          </a:xfrm>
          <a:prstGeom prst="rect">
            <a:avLst/>
          </a:prstGeom>
          <a:noFill/>
          <a:ln>
            <a:noFill/>
          </a:ln>
        </p:spPr>
      </p:sp>
      <p:sp>
        <p:nvSpPr>
          <p:cNvPr id="348" name="Google Shape;348;p95"/>
          <p:cNvSpPr>
            <a:spLocks noGrp="1"/>
          </p:cNvSpPr>
          <p:nvPr>
            <p:ph type="pic" idx="3"/>
          </p:nvPr>
        </p:nvSpPr>
        <p:spPr>
          <a:xfrm>
            <a:off x="8839200" y="3764738"/>
            <a:ext cx="2667000" cy="2404872"/>
          </a:xfrm>
          <a:prstGeom prst="rect">
            <a:avLst/>
          </a:prstGeom>
          <a:noFill/>
          <a:ln>
            <a:noFill/>
          </a:ln>
        </p:spPr>
      </p:sp>
      <p:sp>
        <p:nvSpPr>
          <p:cNvPr id="349" name="Google Shape;349;p9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0" name="Google Shape;350;p9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351"/>
        <p:cNvGrpSpPr/>
        <p:nvPr/>
      </p:nvGrpSpPr>
      <p:grpSpPr>
        <a:xfrm>
          <a:off x="0" y="0"/>
          <a:ext cx="0" cy="0"/>
          <a:chOff x="0" y="0"/>
          <a:chExt cx="0" cy="0"/>
        </a:xfrm>
      </p:grpSpPr>
      <p:sp>
        <p:nvSpPr>
          <p:cNvPr id="352" name="Google Shape;352;p9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3" name="Google Shape;353;p9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4" name="Google Shape;354;p9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p9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6" name="Google Shape;356;p9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7" name="Google Shape;357;p9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8" name="Google Shape;358;p9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9" name="Google Shape;359;p9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0" name="Google Shape;360;p9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1" name="Google Shape;361;p9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2" name="Google Shape;362;p9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3" name="Google Shape;363;p9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64"/>
        <p:cNvGrpSpPr/>
        <p:nvPr/>
      </p:nvGrpSpPr>
      <p:grpSpPr>
        <a:xfrm>
          <a:off x="0" y="0"/>
          <a:ext cx="0" cy="0"/>
          <a:chOff x="0" y="0"/>
          <a:chExt cx="0" cy="0"/>
        </a:xfrm>
      </p:grpSpPr>
      <p:sp>
        <p:nvSpPr>
          <p:cNvPr id="365" name="Google Shape;365;p97"/>
          <p:cNvSpPr/>
          <p:nvPr/>
        </p:nvSpPr>
        <p:spPr>
          <a:xfrm>
            <a:off x="4076700" y="685798"/>
            <a:ext cx="4076700" cy="5486401"/>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6" name="Google Shape;366;p97"/>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7" name="Google Shape;367;p97"/>
          <p:cNvSpPr>
            <a:spLocks noGrp="1"/>
          </p:cNvSpPr>
          <p:nvPr>
            <p:ph type="pic" idx="2"/>
          </p:nvPr>
        </p:nvSpPr>
        <p:spPr>
          <a:xfrm>
            <a:off x="0" y="0"/>
            <a:ext cx="3390900" cy="6858000"/>
          </a:xfrm>
          <a:prstGeom prst="rect">
            <a:avLst/>
          </a:prstGeom>
          <a:noFill/>
          <a:ln>
            <a:noFill/>
          </a:ln>
        </p:spPr>
      </p:sp>
      <p:sp>
        <p:nvSpPr>
          <p:cNvPr id="368" name="Google Shape;368;p9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p97"/>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0" name="Google Shape;370;p97"/>
          <p:cNvSpPr>
            <a:spLocks noGrp="1"/>
          </p:cNvSpPr>
          <p:nvPr>
            <p:ph type="pic" idx="3"/>
          </p:nvPr>
        </p:nvSpPr>
        <p:spPr>
          <a:xfrm>
            <a:off x="8801100" y="0"/>
            <a:ext cx="3390900" cy="6858000"/>
          </a:xfrm>
          <a:prstGeom prst="rect">
            <a:avLst/>
          </a:prstGeom>
          <a:noFill/>
          <a:ln>
            <a:noFill/>
          </a:ln>
        </p:spPr>
      </p:sp>
      <p:sp>
        <p:nvSpPr>
          <p:cNvPr id="371" name="Google Shape;371;p9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2" name="Google Shape;372;p9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373"/>
        <p:cNvGrpSpPr/>
        <p:nvPr/>
      </p:nvGrpSpPr>
      <p:grpSpPr>
        <a:xfrm>
          <a:off x="0" y="0"/>
          <a:ext cx="0" cy="0"/>
          <a:chOff x="0" y="0"/>
          <a:chExt cx="0" cy="0"/>
        </a:xfrm>
      </p:grpSpPr>
      <p:sp>
        <p:nvSpPr>
          <p:cNvPr id="374" name="Google Shape;374;p9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5" name="Google Shape;375;p9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76" name="Google Shape;376;p9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7" name="Google Shape;377;p9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8" name="Google Shape;378;p98"/>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9" name="Google Shape;379;p98"/>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0" name="Google Shape;380;p98"/>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1" name="Google Shape;381;p98"/>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2" name="Google Shape;382;p9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3" name="Google Shape;383;p9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384"/>
        <p:cNvGrpSpPr/>
        <p:nvPr/>
      </p:nvGrpSpPr>
      <p:grpSpPr>
        <a:xfrm>
          <a:off x="0" y="0"/>
          <a:ext cx="0" cy="0"/>
          <a:chOff x="0" y="0"/>
          <a:chExt cx="0" cy="0"/>
        </a:xfrm>
      </p:grpSpPr>
      <p:sp>
        <p:nvSpPr>
          <p:cNvPr id="385" name="Google Shape;385;p99"/>
          <p:cNvSpPr/>
          <p:nvPr/>
        </p:nvSpPr>
        <p:spPr>
          <a:xfrm>
            <a:off x="0" y="0"/>
            <a:ext cx="8153400" cy="6857999"/>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6" name="Google Shape;386;p9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87" name="Google Shape;387;p99"/>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p9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9" name="Google Shape;389;p99"/>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0" name="Google Shape;390;p99"/>
          <p:cNvSpPr>
            <a:spLocks noGrp="1"/>
          </p:cNvSpPr>
          <p:nvPr>
            <p:ph type="pic" idx="2"/>
          </p:nvPr>
        </p:nvSpPr>
        <p:spPr>
          <a:xfrm>
            <a:off x="8839200" y="685800"/>
            <a:ext cx="2667000" cy="2400300"/>
          </a:xfrm>
          <a:prstGeom prst="rect">
            <a:avLst/>
          </a:prstGeom>
          <a:noFill/>
          <a:ln>
            <a:noFill/>
          </a:ln>
        </p:spPr>
      </p:sp>
      <p:sp>
        <p:nvSpPr>
          <p:cNvPr id="391" name="Google Shape;391;p99"/>
          <p:cNvSpPr>
            <a:spLocks noGrp="1"/>
          </p:cNvSpPr>
          <p:nvPr>
            <p:ph type="pic" idx="3"/>
          </p:nvPr>
        </p:nvSpPr>
        <p:spPr>
          <a:xfrm>
            <a:off x="8839200" y="3726638"/>
            <a:ext cx="2667000" cy="2445558"/>
          </a:xfrm>
          <a:prstGeom prst="rect">
            <a:avLst/>
          </a:prstGeom>
          <a:noFill/>
          <a:ln>
            <a:noFill/>
          </a:ln>
        </p:spPr>
      </p:sp>
      <p:sp>
        <p:nvSpPr>
          <p:cNvPr id="392" name="Google Shape;392;p9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3" name="Google Shape;393;p9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394"/>
        <p:cNvGrpSpPr/>
        <p:nvPr/>
      </p:nvGrpSpPr>
      <p:grpSpPr>
        <a:xfrm>
          <a:off x="0" y="0"/>
          <a:ext cx="0" cy="0"/>
          <a:chOff x="0" y="0"/>
          <a:chExt cx="0" cy="0"/>
        </a:xfrm>
      </p:grpSpPr>
      <p:sp>
        <p:nvSpPr>
          <p:cNvPr id="395" name="Google Shape;395;p100"/>
          <p:cNvSpPr/>
          <p:nvPr/>
        </p:nvSpPr>
        <p:spPr>
          <a:xfrm>
            <a:off x="685800" y="685801"/>
            <a:ext cx="7467601" cy="5486400"/>
          </a:xfrm>
          <a:prstGeom prst="rect">
            <a:avLst/>
          </a:prstGeom>
          <a:solidFill>
            <a:srgbClr val="537272">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96" name="Google Shape;396;p100"/>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7" name="Google Shape;397;p10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8" name="Google Shape;398;p100"/>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9" name="Google Shape;399;p100"/>
          <p:cNvSpPr>
            <a:spLocks noGrp="1"/>
          </p:cNvSpPr>
          <p:nvPr>
            <p:ph type="pic" idx="2"/>
          </p:nvPr>
        </p:nvSpPr>
        <p:spPr>
          <a:xfrm>
            <a:off x="8153400" y="685799"/>
            <a:ext cx="3397250" cy="5486401"/>
          </a:xfrm>
          <a:prstGeom prst="rect">
            <a:avLst/>
          </a:prstGeom>
          <a:noFill/>
          <a:ln>
            <a:noFill/>
          </a:ln>
        </p:spPr>
      </p:sp>
      <p:sp>
        <p:nvSpPr>
          <p:cNvPr id="400" name="Google Shape;400;p10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1" name="Google Shape;401;p10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402"/>
        <p:cNvGrpSpPr/>
        <p:nvPr/>
      </p:nvGrpSpPr>
      <p:grpSpPr>
        <a:xfrm>
          <a:off x="0" y="0"/>
          <a:ext cx="0" cy="0"/>
          <a:chOff x="0" y="0"/>
          <a:chExt cx="0" cy="0"/>
        </a:xfrm>
      </p:grpSpPr>
      <p:sp>
        <p:nvSpPr>
          <p:cNvPr id="403" name="Google Shape;403;p10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04" name="Google Shape;404;p10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5" name="Google Shape;405;p10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6" name="Google Shape;406;p101"/>
          <p:cNvSpPr>
            <a:spLocks noGrp="1"/>
          </p:cNvSpPr>
          <p:nvPr>
            <p:ph type="pic" idx="2"/>
          </p:nvPr>
        </p:nvSpPr>
        <p:spPr>
          <a:xfrm>
            <a:off x="0" y="0"/>
            <a:ext cx="6781800" cy="6858000"/>
          </a:xfrm>
          <a:prstGeom prst="rect">
            <a:avLst/>
          </a:prstGeom>
          <a:solidFill>
            <a:schemeClr val="dk2"/>
          </a:solidFill>
          <a:ln>
            <a:noFill/>
          </a:ln>
        </p:spPr>
      </p:sp>
      <p:sp>
        <p:nvSpPr>
          <p:cNvPr id="407" name="Google Shape;407;p10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8" name="Google Shape;408;p10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9" name="Google Shape;409;p10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2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2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2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2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2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2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2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2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2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329796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74"/>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74"/>
          <p:cNvSpPr>
            <a:spLocks noGrp="1"/>
          </p:cNvSpPr>
          <p:nvPr>
            <p:ph type="pic" idx="2"/>
          </p:nvPr>
        </p:nvSpPr>
        <p:spPr>
          <a:xfrm>
            <a:off x="680720" y="685799"/>
            <a:ext cx="10830560" cy="5486401"/>
          </a:xfrm>
          <a:prstGeom prst="rect">
            <a:avLst/>
          </a:prstGeom>
          <a:noFill/>
          <a:ln>
            <a:noFill/>
          </a:ln>
        </p:spPr>
      </p:sp>
      <p:sp>
        <p:nvSpPr>
          <p:cNvPr id="225" name="Google Shape;225;p74"/>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74"/>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26086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75"/>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75"/>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75"/>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7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75"/>
          <p:cNvSpPr>
            <a:spLocks noGrp="1"/>
          </p:cNvSpPr>
          <p:nvPr>
            <p:ph type="pic" idx="2"/>
          </p:nvPr>
        </p:nvSpPr>
        <p:spPr>
          <a:xfrm>
            <a:off x="1279525" y="2155389"/>
            <a:ext cx="2003425" cy="2002536"/>
          </a:xfrm>
          <a:prstGeom prst="rect">
            <a:avLst/>
          </a:prstGeom>
          <a:noFill/>
          <a:ln>
            <a:noFill/>
          </a:ln>
        </p:spPr>
      </p:sp>
      <p:sp>
        <p:nvSpPr>
          <p:cNvPr id="233" name="Google Shape;233;p75"/>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75"/>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75"/>
          <p:cNvSpPr>
            <a:spLocks noGrp="1"/>
          </p:cNvSpPr>
          <p:nvPr>
            <p:ph type="pic" idx="4"/>
          </p:nvPr>
        </p:nvSpPr>
        <p:spPr>
          <a:xfrm>
            <a:off x="3804132" y="2155389"/>
            <a:ext cx="2003425" cy="2002536"/>
          </a:xfrm>
          <a:prstGeom prst="rect">
            <a:avLst/>
          </a:prstGeom>
          <a:noFill/>
          <a:ln>
            <a:noFill/>
          </a:ln>
        </p:spPr>
      </p:sp>
      <p:sp>
        <p:nvSpPr>
          <p:cNvPr id="236" name="Google Shape;236;p75"/>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75"/>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75"/>
          <p:cNvSpPr>
            <a:spLocks noGrp="1"/>
          </p:cNvSpPr>
          <p:nvPr>
            <p:ph type="pic" idx="7"/>
          </p:nvPr>
        </p:nvSpPr>
        <p:spPr>
          <a:xfrm>
            <a:off x="6332269" y="2155389"/>
            <a:ext cx="2003425" cy="2002536"/>
          </a:xfrm>
          <a:prstGeom prst="rect">
            <a:avLst/>
          </a:prstGeom>
          <a:noFill/>
          <a:ln>
            <a:noFill/>
          </a:ln>
        </p:spPr>
      </p:sp>
      <p:sp>
        <p:nvSpPr>
          <p:cNvPr id="239" name="Google Shape;239;p75"/>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75"/>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75"/>
          <p:cNvSpPr>
            <a:spLocks noGrp="1"/>
          </p:cNvSpPr>
          <p:nvPr>
            <p:ph type="pic" idx="13"/>
          </p:nvPr>
        </p:nvSpPr>
        <p:spPr>
          <a:xfrm>
            <a:off x="8858607" y="2155389"/>
            <a:ext cx="2003425" cy="2002536"/>
          </a:xfrm>
          <a:prstGeom prst="rect">
            <a:avLst/>
          </a:prstGeom>
          <a:noFill/>
          <a:ln>
            <a:noFill/>
          </a:ln>
        </p:spPr>
      </p:sp>
      <p:sp>
        <p:nvSpPr>
          <p:cNvPr id="242" name="Google Shape;242;p75"/>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75"/>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75"/>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75"/>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112575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76"/>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76"/>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76"/>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7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76"/>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76"/>
          <p:cNvSpPr>
            <a:spLocks noGrp="1"/>
          </p:cNvSpPr>
          <p:nvPr>
            <p:ph type="pic" idx="2"/>
          </p:nvPr>
        </p:nvSpPr>
        <p:spPr>
          <a:xfrm>
            <a:off x="8839200" y="685800"/>
            <a:ext cx="2667000" cy="2400300"/>
          </a:xfrm>
          <a:prstGeom prst="rect">
            <a:avLst/>
          </a:prstGeom>
          <a:noFill/>
          <a:ln>
            <a:noFill/>
          </a:ln>
        </p:spPr>
      </p:sp>
      <p:sp>
        <p:nvSpPr>
          <p:cNvPr id="253" name="Google Shape;253;p76"/>
          <p:cNvSpPr>
            <a:spLocks noGrp="1"/>
          </p:cNvSpPr>
          <p:nvPr>
            <p:ph type="pic" idx="3"/>
          </p:nvPr>
        </p:nvSpPr>
        <p:spPr>
          <a:xfrm>
            <a:off x="8839200" y="3764738"/>
            <a:ext cx="2667000" cy="2404872"/>
          </a:xfrm>
          <a:prstGeom prst="rect">
            <a:avLst/>
          </a:prstGeom>
          <a:noFill/>
          <a:ln>
            <a:noFill/>
          </a:ln>
        </p:spPr>
      </p:sp>
      <p:sp>
        <p:nvSpPr>
          <p:cNvPr id="254" name="Google Shape;254;p7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063797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77"/>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77"/>
          <p:cNvSpPr>
            <a:spLocks noGrp="1"/>
          </p:cNvSpPr>
          <p:nvPr>
            <p:ph type="pic" idx="2"/>
          </p:nvPr>
        </p:nvSpPr>
        <p:spPr>
          <a:xfrm>
            <a:off x="0" y="0"/>
            <a:ext cx="12192000" cy="6858000"/>
          </a:xfrm>
          <a:prstGeom prst="rect">
            <a:avLst/>
          </a:prstGeom>
          <a:noFill/>
          <a:ln>
            <a:noFill/>
          </a:ln>
        </p:spPr>
      </p:sp>
      <p:sp>
        <p:nvSpPr>
          <p:cNvPr id="259" name="Google Shape;259;p77"/>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77"/>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237236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78"/>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78"/>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78"/>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7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78"/>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78"/>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78"/>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78"/>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78"/>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7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14522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79"/>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79"/>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79"/>
          <p:cNvSpPr>
            <a:spLocks noGrp="1"/>
          </p:cNvSpPr>
          <p:nvPr>
            <p:ph type="pic" idx="2"/>
          </p:nvPr>
        </p:nvSpPr>
        <p:spPr>
          <a:xfrm>
            <a:off x="0" y="0"/>
            <a:ext cx="3390900" cy="6858000"/>
          </a:xfrm>
          <a:prstGeom prst="rect">
            <a:avLst/>
          </a:prstGeom>
          <a:noFill/>
          <a:ln>
            <a:noFill/>
          </a:ln>
        </p:spPr>
      </p:sp>
      <p:sp>
        <p:nvSpPr>
          <p:cNvPr id="276" name="Google Shape;276;p7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79"/>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79"/>
          <p:cNvSpPr>
            <a:spLocks noGrp="1"/>
          </p:cNvSpPr>
          <p:nvPr>
            <p:ph type="pic" idx="3"/>
          </p:nvPr>
        </p:nvSpPr>
        <p:spPr>
          <a:xfrm>
            <a:off x="8801100" y="0"/>
            <a:ext cx="3390900" cy="6858000"/>
          </a:xfrm>
          <a:prstGeom prst="rect">
            <a:avLst/>
          </a:prstGeom>
          <a:noFill/>
          <a:ln>
            <a:noFill/>
          </a:ln>
        </p:spPr>
      </p:sp>
      <p:sp>
        <p:nvSpPr>
          <p:cNvPr id="279" name="Google Shape;279;p7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7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860277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80"/>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80"/>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80"/>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8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80"/>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80"/>
          <p:cNvSpPr>
            <a:spLocks noGrp="1"/>
          </p:cNvSpPr>
          <p:nvPr>
            <p:ph type="pic" idx="2"/>
          </p:nvPr>
        </p:nvSpPr>
        <p:spPr>
          <a:xfrm>
            <a:off x="8839200" y="685800"/>
            <a:ext cx="2667000" cy="2400300"/>
          </a:xfrm>
          <a:prstGeom prst="rect">
            <a:avLst/>
          </a:prstGeom>
          <a:noFill/>
          <a:ln>
            <a:noFill/>
          </a:ln>
        </p:spPr>
      </p:sp>
      <p:sp>
        <p:nvSpPr>
          <p:cNvPr id="288" name="Google Shape;288;p80"/>
          <p:cNvSpPr>
            <a:spLocks noGrp="1"/>
          </p:cNvSpPr>
          <p:nvPr>
            <p:ph type="pic" idx="3"/>
          </p:nvPr>
        </p:nvSpPr>
        <p:spPr>
          <a:xfrm>
            <a:off x="8839200" y="3726638"/>
            <a:ext cx="2667000" cy="2445558"/>
          </a:xfrm>
          <a:prstGeom prst="rect">
            <a:avLst/>
          </a:prstGeom>
          <a:noFill/>
          <a:ln>
            <a:noFill/>
          </a:ln>
        </p:spPr>
      </p:sp>
      <p:sp>
        <p:nvSpPr>
          <p:cNvPr id="289" name="Google Shape;289;p8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628866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81"/>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81"/>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8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81"/>
          <p:cNvSpPr>
            <a:spLocks noGrp="1"/>
          </p:cNvSpPr>
          <p:nvPr>
            <p:ph type="pic" idx="2"/>
          </p:nvPr>
        </p:nvSpPr>
        <p:spPr>
          <a:xfrm>
            <a:off x="0" y="0"/>
            <a:ext cx="6781800" cy="6858000"/>
          </a:xfrm>
          <a:prstGeom prst="rect">
            <a:avLst/>
          </a:prstGeom>
          <a:solidFill>
            <a:schemeClr val="dk2"/>
          </a:solidFill>
          <a:ln>
            <a:noFill/>
          </a:ln>
        </p:spPr>
      </p:sp>
      <p:sp>
        <p:nvSpPr>
          <p:cNvPr id="296" name="Google Shape;296;p81"/>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8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8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321974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82"/>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82"/>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8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82"/>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82"/>
          <p:cNvSpPr>
            <a:spLocks noGrp="1"/>
          </p:cNvSpPr>
          <p:nvPr>
            <p:ph type="pic" idx="2"/>
          </p:nvPr>
        </p:nvSpPr>
        <p:spPr>
          <a:xfrm>
            <a:off x="8153400" y="685799"/>
            <a:ext cx="3397250" cy="5486401"/>
          </a:xfrm>
          <a:prstGeom prst="rect">
            <a:avLst/>
          </a:prstGeom>
          <a:noFill/>
          <a:ln>
            <a:noFill/>
          </a:ln>
        </p:spPr>
      </p:sp>
      <p:sp>
        <p:nvSpPr>
          <p:cNvPr id="305" name="Google Shape;305;p8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49537637"/>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6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0" name="Google Shape;100;p2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1" name="Google Shape;101;p21"/>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02" name="Google Shape;102;p2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03" name="Google Shape;103;p2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9"/>
        <p:cNvGrpSpPr/>
        <p:nvPr/>
      </p:nvGrpSpPr>
      <p:grpSpPr>
        <a:xfrm>
          <a:off x="0" y="0"/>
          <a:ext cx="0" cy="0"/>
          <a:chOff x="0" y="0"/>
          <a:chExt cx="0" cy="0"/>
        </a:xfrm>
      </p:grpSpPr>
      <p:sp>
        <p:nvSpPr>
          <p:cNvPr id="210" name="Google Shape;210;p23"/>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1" name="Google Shape;211;p2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2" name="Google Shape;212;p23"/>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3" name="Google Shape;213;p2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14" name="Google Shape;214;p2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46"/>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1" name="Google Shape;301;p4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2" name="Google Shape;302;p46"/>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03" name="Google Shape;303;p4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304" name="Google Shape;304;p4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20"/>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2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20"/>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2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2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2785638"/>
      </p:ext>
    </p:extLst>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1.xml"/><Relationship Id="rId1" Type="http://schemas.openxmlformats.org/officeDocument/2006/relationships/tags" Target="../tags/tag3.xml"/><Relationship Id="rId5" Type="http://schemas.openxmlformats.org/officeDocument/2006/relationships/image" Target="../media/image16.png"/><Relationship Id="rId4" Type="http://schemas.openxmlformats.org/officeDocument/2006/relationships/image" Target="../media/image15.jp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13"/>
        <p:cNvGrpSpPr/>
        <p:nvPr/>
      </p:nvGrpSpPr>
      <p:grpSpPr>
        <a:xfrm>
          <a:off x="0" y="0"/>
          <a:ext cx="0" cy="0"/>
          <a:chOff x="0" y="0"/>
          <a:chExt cx="0" cy="0"/>
        </a:xfrm>
      </p:grpSpPr>
      <p:pic>
        <p:nvPicPr>
          <p:cNvPr id="414" name="Google Shape;414;p1" descr="Imagen que contiene persona, tabla, hombre, interior&#10;&#10;Descripción generada automáticamente"/>
          <p:cNvPicPr preferRelativeResize="0">
            <a:picLocks noGrp="1"/>
          </p:cNvPicPr>
          <p:nvPr>
            <p:ph type="pic" idx="2"/>
          </p:nvPr>
        </p:nvPicPr>
        <p:blipFill rotWithShape="1">
          <a:blip r:embed="rId4">
            <a:alphaModFix amt="54000"/>
          </a:blip>
          <a:srcRect t="12024" b="12023"/>
          <a:stretch/>
        </p:blipFill>
        <p:spPr>
          <a:xfrm>
            <a:off x="680720" y="697991"/>
            <a:ext cx="10830560" cy="5486401"/>
          </a:xfrm>
          <a:prstGeom prst="rect">
            <a:avLst/>
          </a:prstGeom>
          <a:noFill/>
          <a:ln>
            <a:noFill/>
          </a:ln>
        </p:spPr>
      </p:pic>
      <p:sp>
        <p:nvSpPr>
          <p:cNvPr id="415" name="Google Shape;415;p1"/>
          <p:cNvSpPr txBox="1">
            <a:spLocks noGrp="1"/>
          </p:cNvSpPr>
          <p:nvPr>
            <p:ph type="title"/>
          </p:nvPr>
        </p:nvSpPr>
        <p:spPr>
          <a:xfrm>
            <a:off x="680720" y="3305808"/>
            <a:ext cx="10830560" cy="2878584"/>
          </a:xfrm>
          <a:prstGeom prst="rect">
            <a:avLst/>
          </a:prstGeom>
          <a:gradFill>
            <a:gsLst>
              <a:gs pos="0">
                <a:srgbClr val="000000">
                  <a:alpha val="0"/>
                </a:srgbClr>
              </a:gs>
              <a:gs pos="61000">
                <a:srgbClr val="000000">
                  <a:alpha val="49411"/>
                </a:srgbClr>
              </a:gs>
              <a:gs pos="100000">
                <a:srgbClr val="000000">
                  <a:alpha val="42352"/>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5 MODULIS</a:t>
            </a:r>
            <a:endParaRPr>
              <a:latin typeface="Arial"/>
              <a:ea typeface="Arial"/>
              <a:cs typeface="Arial"/>
              <a:sym typeface="Arial"/>
            </a:endParaRPr>
          </a:p>
        </p:txBody>
      </p:sp>
      <p:sp>
        <p:nvSpPr>
          <p:cNvPr id="416" name="Google Shape;416;p1"/>
          <p:cNvSpPr txBox="1">
            <a:spLocks noGrp="1"/>
          </p:cNvSpPr>
          <p:nvPr>
            <p:ph type="body" idx="1"/>
          </p:nvPr>
        </p:nvSpPr>
        <p:spPr>
          <a:xfrm>
            <a:off x="1376728" y="4990359"/>
            <a:ext cx="9486902" cy="64499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rgbClr val="FFFFFF"/>
              </a:buClr>
              <a:buSzPts val="1680"/>
              <a:buNone/>
            </a:pPr>
            <a:r>
              <a:rPr lang="en-US">
                <a:latin typeface="Arial"/>
                <a:ea typeface="Arial"/>
                <a:cs typeface="Arial"/>
                <a:sym typeface="Arial"/>
              </a:rPr>
              <a:t>Informatinis mąstymas kaip nepalankioje padėtyje esančių suaugusiųjų įtraukimo priemonė</a:t>
            </a:r>
            <a:endParaRPr>
              <a:latin typeface="Arial"/>
              <a:ea typeface="Arial"/>
              <a:cs typeface="Arial"/>
              <a:sym typeface="Arial"/>
            </a:endParaRPr>
          </a:p>
        </p:txBody>
      </p:sp>
      <p:pic>
        <p:nvPicPr>
          <p:cNvPr id="417" name="Google Shape;417;p1"/>
          <p:cNvPicPr preferRelativeResize="0"/>
          <p:nvPr/>
        </p:nvPicPr>
        <p:blipFill rotWithShape="1">
          <a:blip r:embed="rId5">
            <a:alphaModFix/>
          </a:blip>
          <a:srcRect/>
          <a:stretch/>
        </p:blipFill>
        <p:spPr>
          <a:xfrm>
            <a:off x="855014" y="877790"/>
            <a:ext cx="985308" cy="344858"/>
          </a:xfrm>
          <a:prstGeom prst="rect">
            <a:avLst/>
          </a:prstGeom>
          <a:noFill/>
          <a:ln>
            <a:noFill/>
          </a:ln>
        </p:spPr>
      </p:pic>
      <p:pic>
        <p:nvPicPr>
          <p:cNvPr id="418" name="Google Shape;418;p1" descr="Blue text on a black background&#10;&#10;Description automatically generated"/>
          <p:cNvPicPr preferRelativeResize="0"/>
          <p:nvPr/>
        </p:nvPicPr>
        <p:blipFill rotWithShape="1">
          <a:blip r:embed="rId6">
            <a:alphaModFix/>
          </a:blip>
          <a:srcRect/>
          <a:stretch/>
        </p:blipFill>
        <p:spPr>
          <a:xfrm>
            <a:off x="2014616" y="877789"/>
            <a:ext cx="1647906" cy="344857"/>
          </a:xfrm>
          <a:prstGeom prst="rect">
            <a:avLst/>
          </a:prstGeom>
          <a:noFill/>
          <a:ln>
            <a:noFill/>
          </a:ln>
        </p:spPr>
      </p:pic>
      <p:sp>
        <p:nvSpPr>
          <p:cNvPr id="419" name="Google Shape;419;p1"/>
          <p:cNvSpPr txBox="1"/>
          <p:nvPr/>
        </p:nvSpPr>
        <p:spPr>
          <a:xfrm>
            <a:off x="680720" y="6389288"/>
            <a:ext cx="10878900" cy="461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800"/>
              <a:buFont typeface="Arial"/>
              <a:buNone/>
            </a:pPr>
            <a:r>
              <a:rPr lang="en-US" sz="800" b="0" i="0" u="none" strike="noStrike" cap="none">
                <a:solidFill>
                  <a:schemeClr val="lt1"/>
                </a:solidFill>
                <a:latin typeface="Arial"/>
                <a:ea typeface="Arial"/>
                <a:cs typeface="Arial"/>
                <a:sym typeface="Arial"/>
              </a:rPr>
              <a:t>Projektą „Computational Seniors“ bendrai finansuoja Europos Sąjunga. Šiame dokumente pateiktos nuomonės ir požiūriai yra autoriaus(-ių) ir nebūtinai atspindi Europos Sąjungos ar Ispanijos švietimo internacionalizavimo tarnybos (SEPIE) nuomonę ir požiūrį. Nei Europos Sąjunga, nei nacionalinė agentūra SEPIE negali būti už jas atsakingos.</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Arial"/>
              <a:ea typeface="Arial"/>
              <a:cs typeface="Arial"/>
              <a:sym typeface="Arial"/>
            </a:endParaRPr>
          </a:p>
        </p:txBody>
      </p:sp>
      <p:pic>
        <p:nvPicPr>
          <p:cNvPr id="420" name="Google Shape;420;p1" descr="A logo with a head and gears in the middle&#10;&#10;Description automatically generated"/>
          <p:cNvPicPr preferRelativeResize="0"/>
          <p:nvPr/>
        </p:nvPicPr>
        <p:blipFill rotWithShape="1">
          <a:blip r:embed="rId7">
            <a:alphaModFix/>
          </a:blip>
          <a:srcRect/>
          <a:stretch/>
        </p:blipFill>
        <p:spPr>
          <a:xfrm>
            <a:off x="951132" y="1339123"/>
            <a:ext cx="1406984" cy="1417646"/>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24"/>
        <p:cNvGrpSpPr/>
        <p:nvPr/>
      </p:nvGrpSpPr>
      <p:grpSpPr>
        <a:xfrm>
          <a:off x="0" y="0"/>
          <a:ext cx="0" cy="0"/>
          <a:chOff x="0" y="0"/>
          <a:chExt cx="0" cy="0"/>
        </a:xfrm>
      </p:grpSpPr>
      <p:sp>
        <p:nvSpPr>
          <p:cNvPr id="425" name="Google Shape;425;p11"/>
          <p:cNvSpPr txBox="1"/>
          <p:nvPr/>
        </p:nvSpPr>
        <p:spPr>
          <a:xfrm>
            <a:off x="4004905" y="986597"/>
            <a:ext cx="7527830" cy="4094897"/>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just" rtl="0">
              <a:lnSpc>
                <a:spcPct val="107000"/>
              </a:lnSpc>
              <a:spcBef>
                <a:spcPts val="1000"/>
              </a:spcBef>
              <a:spcAft>
                <a:spcPts val="0"/>
              </a:spcAft>
              <a:buClr>
                <a:srgbClr val="293737"/>
              </a:buClr>
              <a:buSzPct val="109069"/>
              <a:buFont typeface="Arial"/>
              <a:buNone/>
            </a:pPr>
            <a:r>
              <a:rPr lang="en-US" sz="1800" b="0" i="0" u="none" strike="noStrike" cap="none">
                <a:solidFill>
                  <a:srgbClr val="000000"/>
                </a:solidFill>
                <a:latin typeface="Arial"/>
                <a:ea typeface="Arial"/>
                <a:cs typeface="Arial"/>
                <a:sym typeface="Arial"/>
              </a:rPr>
              <a:t>Šiame modulyje išnagrinėsime, kaip informatinis mąstymas gali būti svarbi priemonė, skatinanti nepalankioje padėtyje esančių suaugusiųjų skaitmeninę įtrauktį. </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rgbClr val="293737"/>
              </a:buClr>
              <a:buSzPct val="109069"/>
              <a:buFont typeface="Arial"/>
              <a:buNone/>
            </a:pPr>
            <a:r>
              <a:rPr lang="en-US" sz="1800" b="0" i="0" u="none" strike="noStrike" cap="none">
                <a:solidFill>
                  <a:srgbClr val="000000"/>
                </a:solidFill>
                <a:latin typeface="Arial"/>
                <a:ea typeface="Arial"/>
                <a:cs typeface="Arial"/>
                <a:sym typeface="Arial"/>
              </a:rPr>
              <a:t>Technologijoms vis labiau įsiliejant į kasdienį gyvenimą, informatinis mąstymas yra struktūruotas būdas padėti besimokantiesiems pasitikėti ir savarankiškai įveikti skaitmeninius iššūkius.</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0"/>
              </a:spcAft>
              <a:buClr>
                <a:srgbClr val="293737"/>
              </a:buClr>
              <a:buSzPct val="109069"/>
              <a:buFont typeface="Arial"/>
              <a:buNone/>
            </a:pPr>
            <a:r>
              <a:rPr lang="en-US" sz="1800" b="0" i="0" u="none" strike="noStrike" cap="none">
                <a:solidFill>
                  <a:srgbClr val="000000"/>
                </a:solidFill>
                <a:latin typeface="Arial"/>
                <a:ea typeface="Arial"/>
                <a:cs typeface="Arial"/>
                <a:sym typeface="Arial"/>
              </a:rPr>
              <a:t>Išnagrinėsime, kaip paremti vyresnio amžiaus žmonių skaitmeninį raštingumą suprantant skaitmeninę atskirtį, šalinant mokymosi kliūtis ir pritaikant mokymo strategijas prie jų poreikių.</a:t>
            </a:r>
            <a:endParaRPr sz="1400" b="0" i="0" u="none" strike="noStrike" cap="none">
              <a:solidFill>
                <a:srgbClr val="000000"/>
              </a:solidFill>
              <a:latin typeface="Arial"/>
              <a:ea typeface="Arial"/>
              <a:cs typeface="Arial"/>
              <a:sym typeface="Arial"/>
            </a:endParaRPr>
          </a:p>
          <a:p>
            <a:pPr marL="0" marR="0" lvl="0" indent="0" algn="just" rtl="0">
              <a:lnSpc>
                <a:spcPct val="107000"/>
              </a:lnSpc>
              <a:spcBef>
                <a:spcPts val="1800"/>
              </a:spcBef>
              <a:spcAft>
                <a:spcPts val="800"/>
              </a:spcAft>
              <a:buClr>
                <a:srgbClr val="293737"/>
              </a:buClr>
              <a:buSzPct val="109069"/>
              <a:buFont typeface="Arial"/>
              <a:buNone/>
            </a:pPr>
            <a:r>
              <a:rPr lang="en-US" sz="1800" b="0" i="0" u="none" strike="noStrike" cap="none">
                <a:solidFill>
                  <a:srgbClr val="000000"/>
                </a:solidFill>
                <a:latin typeface="Arial"/>
                <a:ea typeface="Arial"/>
                <a:cs typeface="Arial"/>
                <a:sym typeface="Arial"/>
              </a:rPr>
              <a:t>Taip pat sužinosite, kaip pritaikyti informatinio mąstymo mokymą skirtingiems mokymosi stiliams ir kultūriniams kontekstams, kad jie būtų įtraukūs ir tinkami visiems suaugusiems besimokantiems.</a:t>
            </a:r>
            <a:endParaRPr sz="1800" b="0" i="0" u="none" strike="noStrike" cap="none">
              <a:solidFill>
                <a:srgbClr val="000000"/>
              </a:solidFill>
              <a:latin typeface="Arial"/>
              <a:ea typeface="Arial"/>
              <a:cs typeface="Arial"/>
              <a:sym typeface="Arial"/>
            </a:endParaRPr>
          </a:p>
        </p:txBody>
      </p:sp>
      <p:pic>
        <p:nvPicPr>
          <p:cNvPr id="426" name="Google Shape;426;p11"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427" name="Google Shape;427;p11"/>
          <p:cNvSpPr/>
          <p:nvPr/>
        </p:nvSpPr>
        <p:spPr>
          <a:xfrm>
            <a:off x="4127100" y="5222119"/>
            <a:ext cx="7379100" cy="1250700"/>
          </a:xfrm>
          <a:prstGeom prst="rect">
            <a:avLst/>
          </a:prstGeom>
          <a:solidFill>
            <a:srgbClr val="D8D8D8"/>
          </a:solidFill>
          <a:ln>
            <a:noFill/>
          </a:ln>
        </p:spPr>
        <p:txBody>
          <a:bodyPr spcFirstLastPara="1" wrap="square" lIns="432000" tIns="45700" rIns="432000"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600" b="0" i="1" u="none" strike="noStrike" cap="none">
                <a:solidFill>
                  <a:srgbClr val="000000"/>
                </a:solidFill>
                <a:latin typeface="Arial"/>
                <a:ea typeface="Arial"/>
                <a:cs typeface="Arial"/>
                <a:sym typeface="Arial"/>
              </a:rPr>
              <a:t>Naudokite šį modulį, kad sukurtumėte įtraukias IM veiklas, kurios padeda nepalankioje padėtyje esantiems suaugusiesiems įveikti skaitmenines kliūtis ir su didesniu pasitikėjimu dalyvauti šiuolaikinėmis technologijomis grindžiamame pasaulyje.</a:t>
            </a:r>
            <a:endParaRPr sz="1600" b="0" i="0" u="none" strike="noStrike" cap="none">
              <a:solidFill>
                <a:srgbClr val="000000"/>
              </a:solidFill>
              <a:latin typeface="Arial"/>
              <a:ea typeface="Arial"/>
              <a:cs typeface="Arial"/>
              <a:sym typeface="Arial"/>
            </a:endParaRPr>
          </a:p>
        </p:txBody>
      </p:sp>
      <p:pic>
        <p:nvPicPr>
          <p:cNvPr id="428" name="Google Shape;428;p11" descr="Imagen que contiene firmar, dibujo, reloj, señal&#10;&#10;El contenido generado por IA puede ser incorrecto."/>
          <p:cNvPicPr preferRelativeResize="0"/>
          <p:nvPr/>
        </p:nvPicPr>
        <p:blipFill rotWithShape="1">
          <a:blip r:embed="rId4">
            <a:alphaModFix/>
          </a:blip>
          <a:srcRect/>
          <a:stretch/>
        </p:blipFill>
        <p:spPr>
          <a:xfrm>
            <a:off x="11079777" y="5274534"/>
            <a:ext cx="1059463" cy="1059463"/>
          </a:xfrm>
          <a:prstGeom prst="rect">
            <a:avLst/>
          </a:prstGeom>
          <a:noFill/>
          <a:ln>
            <a:noFill/>
          </a:ln>
        </p:spPr>
      </p:pic>
      <p:sp>
        <p:nvSpPr>
          <p:cNvPr id="429" name="Google Shape;429;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430" name="Google Shape;430;p11"/>
          <p:cNvSpPr txBox="1">
            <a:spLocks noGrp="1"/>
          </p:cNvSpPr>
          <p:nvPr>
            <p:ph type="title"/>
          </p:nvPr>
        </p:nvSpPr>
        <p:spPr>
          <a:xfrm>
            <a:off x="3083940" y="342899"/>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SVEIKI ATVYKĘ Į 5 MODULĮ</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36"/>
        <p:cNvGrpSpPr/>
        <p:nvPr/>
      </p:nvGrpSpPr>
      <p:grpSpPr>
        <a:xfrm>
          <a:off x="0" y="0"/>
          <a:ext cx="0" cy="0"/>
          <a:chOff x="0" y="0"/>
          <a:chExt cx="0" cy="0"/>
        </a:xfrm>
      </p:grpSpPr>
      <p:sp>
        <p:nvSpPr>
          <p:cNvPr id="437" name="Google Shape;437;p1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8" name="Google Shape;438;p1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9" name="Google Shape;439;p1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MODULIO STRUKTŪRA</a:t>
            </a:r>
            <a:endParaRPr b="1">
              <a:latin typeface="Arial"/>
              <a:ea typeface="Arial"/>
              <a:cs typeface="Arial"/>
              <a:sym typeface="Arial"/>
            </a:endParaRPr>
          </a:p>
        </p:txBody>
      </p:sp>
      <p:sp>
        <p:nvSpPr>
          <p:cNvPr id="440" name="Google Shape;440;p13"/>
          <p:cNvSpPr txBox="1"/>
          <p:nvPr/>
        </p:nvSpPr>
        <p:spPr>
          <a:xfrm>
            <a:off x="688800" y="1322466"/>
            <a:ext cx="4794000" cy="73713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1 skyrius. Skaitmeninis raštingumas senjorams: kaip įveikti technologijų pažangos iššūkius </a:t>
            </a:r>
            <a:endParaRPr sz="1400" b="1" i="0" u="none" strike="noStrike" cap="none">
              <a:solidFill>
                <a:srgbClr val="678877"/>
              </a:solidFill>
              <a:latin typeface="Arial"/>
              <a:ea typeface="Arial"/>
              <a:cs typeface="Arial"/>
              <a:sym typeface="Arial"/>
            </a:endParaRPr>
          </a:p>
        </p:txBody>
      </p:sp>
      <p:sp>
        <p:nvSpPr>
          <p:cNvPr id="441" name="Google Shape;441;p13"/>
          <p:cNvSpPr txBox="1"/>
          <p:nvPr/>
        </p:nvSpPr>
        <p:spPr>
          <a:xfrm>
            <a:off x="872662" y="2401811"/>
            <a:ext cx="4702638" cy="945684"/>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Skaitmeninės atskirties supratimas vyresnio amžiaus žmonių švietimo srityje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Kas formuoja efektyvų mokymąsi senjorams?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Instruktoriaus vaidmuo skatinant skaitmeninį raštingumą</a:t>
            </a:r>
            <a:endParaRPr sz="1400" b="0" i="0" u="none" strike="noStrike" cap="none">
              <a:solidFill>
                <a:srgbClr val="000000"/>
              </a:solidFill>
              <a:latin typeface="Arial"/>
              <a:ea typeface="Arial"/>
              <a:cs typeface="Arial"/>
              <a:sym typeface="Arial"/>
            </a:endParaRPr>
          </a:p>
        </p:txBody>
      </p:sp>
      <p:sp>
        <p:nvSpPr>
          <p:cNvPr id="442" name="Google Shape;442;p13"/>
          <p:cNvSpPr txBox="1"/>
          <p:nvPr/>
        </p:nvSpPr>
        <p:spPr>
          <a:xfrm>
            <a:off x="688800" y="3639658"/>
            <a:ext cx="47940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2 skyrius. Suaugusiųjų mokytojų vaidmuo taikant IM </a:t>
            </a:r>
            <a:endParaRPr sz="2099" b="1" i="0" u="none" strike="noStrike" cap="none">
              <a:solidFill>
                <a:srgbClr val="678877"/>
              </a:solidFill>
              <a:latin typeface="Arial"/>
              <a:ea typeface="Arial"/>
              <a:cs typeface="Arial"/>
              <a:sym typeface="Arial"/>
            </a:endParaRPr>
          </a:p>
        </p:txBody>
      </p:sp>
      <p:sp>
        <p:nvSpPr>
          <p:cNvPr id="443" name="Google Shape;443;p13"/>
          <p:cNvSpPr txBox="1"/>
          <p:nvPr/>
        </p:nvSpPr>
        <p:spPr>
          <a:xfrm>
            <a:off x="6018245" y="1322466"/>
            <a:ext cx="5691673"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3 skyrius. Informatinio mąstymo pritaikymas skirtingo pasirengimo suaugusiesiems besimokantiems </a:t>
            </a:r>
            <a:endParaRPr sz="2099" b="1" i="0" u="none" strike="noStrike" cap="none">
              <a:solidFill>
                <a:srgbClr val="678877"/>
              </a:solidFill>
              <a:latin typeface="Arial"/>
              <a:ea typeface="Arial"/>
              <a:cs typeface="Arial"/>
              <a:sym typeface="Arial"/>
            </a:endParaRPr>
          </a:p>
        </p:txBody>
      </p:sp>
      <p:sp>
        <p:nvSpPr>
          <p:cNvPr id="444" name="Google Shape;444;p13"/>
          <p:cNvSpPr txBox="1"/>
          <p:nvPr/>
        </p:nvSpPr>
        <p:spPr>
          <a:xfrm>
            <a:off x="872662" y="4379109"/>
            <a:ext cx="4702638" cy="799611"/>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Pagerinti skaitmeninį raštingumą, o ne tik darbo kompiuteriu įgūdžius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Atsižvelgti į unikalius </a:t>
            </a:r>
            <a:r>
              <a:rPr lang="en-US" sz="1400" b="0" i="0" u="none" strike="noStrike" cap="none">
                <a:solidFill>
                  <a:schemeClr val="dk1"/>
                </a:solidFill>
                <a:latin typeface="Arial"/>
                <a:ea typeface="Arial"/>
                <a:cs typeface="Arial"/>
                <a:sym typeface="Arial"/>
              </a:rPr>
              <a:t>suaugusiųjų besimokančiųjų </a:t>
            </a:r>
            <a:r>
              <a:rPr lang="en-US" sz="1400" b="0" i="0" u="none" strike="noStrike" cap="none">
                <a:solidFill>
                  <a:srgbClr val="000000"/>
                </a:solidFill>
                <a:latin typeface="Arial"/>
                <a:ea typeface="Arial"/>
                <a:cs typeface="Arial"/>
                <a:sym typeface="Arial"/>
              </a:rPr>
              <a:t> poreikius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Skatinti aktyvų ir prasmingą įsitraukimą</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13"/>
          <p:cNvSpPr txBox="1"/>
          <p:nvPr/>
        </p:nvSpPr>
        <p:spPr>
          <a:xfrm>
            <a:off x="6341312" y="2401811"/>
            <a:ext cx="5045538" cy="1023308"/>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Kaip pritaikyti informatinį mąstymą skirtingoms </a:t>
            </a:r>
            <a:r>
              <a:rPr lang="en-US" sz="1400" b="0" i="0" u="none" strike="noStrike" cap="none">
                <a:solidFill>
                  <a:schemeClr val="dk1"/>
                </a:solidFill>
                <a:latin typeface="Arial"/>
                <a:ea typeface="Arial"/>
                <a:cs typeface="Arial"/>
                <a:sym typeface="Arial"/>
              </a:rPr>
              <a:t>suaugusiųjų besimokančiųjų grupėms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Metodai, kaip pritaikyti koncepcijas, kad jos atitiktų skirtingus besimokančiųjų poreikius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Praktinės veiklos pavyzdžiai</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46" name="Google Shape;446;p13"/>
          <p:cNvSpPr txBox="1"/>
          <p:nvPr/>
        </p:nvSpPr>
        <p:spPr>
          <a:xfrm>
            <a:off x="6251398" y="3664529"/>
            <a:ext cx="4562782"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4 skyrius. Atvejo analizė ir veiklos</a:t>
            </a:r>
            <a:endParaRPr sz="1400" b="0" i="0" u="none" strike="noStrike" cap="none">
              <a:solidFill>
                <a:srgbClr val="000000"/>
              </a:solidFill>
              <a:latin typeface="Arial"/>
              <a:ea typeface="Arial"/>
              <a:cs typeface="Arial"/>
              <a:sym typeface="Arial"/>
            </a:endParaRPr>
          </a:p>
        </p:txBody>
      </p:sp>
      <p:sp>
        <p:nvSpPr>
          <p:cNvPr id="447" name="Google Shape;447;p13"/>
          <p:cNvSpPr txBox="1"/>
          <p:nvPr/>
        </p:nvSpPr>
        <p:spPr>
          <a:xfrm>
            <a:off x="6379931" y="4388749"/>
            <a:ext cx="4702638" cy="606410"/>
          </a:xfrm>
          <a:prstGeom prst="rect">
            <a:avLst/>
          </a:prstGeom>
          <a:noFill/>
          <a:ln>
            <a:noFill/>
          </a:ln>
        </p:spPr>
        <p:txBody>
          <a:bodyPr spcFirstLastPara="1" wrap="square" lIns="121875" tIns="60925" rIns="121875" bIns="60925" anchor="t" anchorCtr="0">
            <a:noAutofit/>
          </a:bodyPr>
          <a:lstStyle/>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Realūs IM taikymo pavyzdžiai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Interaktyvūs pratimai, skirti tyrinėti ir pritaikyti tai, ko išmokote šiame skyriuje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53"/>
        <p:cNvGrpSpPr/>
        <p:nvPr/>
      </p:nvGrpSpPr>
      <p:grpSpPr>
        <a:xfrm>
          <a:off x="0" y="0"/>
          <a:ext cx="0" cy="0"/>
          <a:chOff x="0" y="0"/>
          <a:chExt cx="0" cy="0"/>
        </a:xfrm>
      </p:grpSpPr>
      <p:sp>
        <p:nvSpPr>
          <p:cNvPr id="454" name="Google Shape;454;p2"/>
          <p:cNvSpPr/>
          <p:nvPr/>
        </p:nvSpPr>
        <p:spPr>
          <a:xfrm>
            <a:off x="917964" y="2096904"/>
            <a:ext cx="3687287" cy="243143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A5A5A5"/>
              </a:buClr>
              <a:buSzPts val="2000"/>
              <a:buFont typeface="Gill Sans"/>
              <a:buNone/>
            </a:pPr>
            <a:r>
              <a:rPr lang="en-US" sz="2000" b="0" i="0" u="none" strike="noStrike" cap="none">
                <a:solidFill>
                  <a:srgbClr val="A5A5A5"/>
                </a:solidFill>
                <a:latin typeface="Gill Sans"/>
                <a:ea typeface="Gill Sans"/>
                <a:cs typeface="Gill Sans"/>
                <a:sym typeface="Gill Sans"/>
              </a:rPr>
              <a:t>Kurso pabaigoje besimokantieji galės…</a:t>
            </a:r>
            <a:endParaRPr sz="8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4000"/>
              <a:buFont typeface="Gill Sans"/>
              <a:buNone/>
            </a:pPr>
            <a:r>
              <a:rPr lang="en-US" sz="4000" b="0" i="0" u="none" strike="noStrike" cap="none">
                <a:solidFill>
                  <a:srgbClr val="000000"/>
                </a:solidFill>
                <a:latin typeface="Gill Sans"/>
                <a:ea typeface="Gill Sans"/>
                <a:cs typeface="Gill Sans"/>
                <a:sym typeface="Gill Sans"/>
              </a:rPr>
              <a:t>Mokymosi rezultatai</a:t>
            </a:r>
            <a:endParaRPr sz="40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Gill Sans"/>
              <a:buNone/>
            </a:pPr>
            <a:endParaRPr sz="8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800"/>
              <a:buFont typeface="Gill Sans"/>
              <a:buNone/>
            </a:pPr>
            <a:r>
              <a:rPr lang="en-US" sz="800" b="0" i="0" u="none" strike="noStrike" cap="none">
                <a:solidFill>
                  <a:schemeClr val="dk1"/>
                </a:solidFill>
                <a:latin typeface="Gill Sans"/>
                <a:ea typeface="Gill Sans"/>
                <a:cs typeface="Gill Sans"/>
                <a:sym typeface="Gill Sans"/>
              </a:rPr>
              <a:t/>
            </a:r>
            <a:br>
              <a:rPr lang="en-US" sz="800" b="0" i="0" u="none" strike="noStrike" cap="none">
                <a:solidFill>
                  <a:schemeClr val="dk1"/>
                </a:solidFill>
                <a:latin typeface="Gill Sans"/>
                <a:ea typeface="Gill Sans"/>
                <a:cs typeface="Gill Sans"/>
                <a:sym typeface="Gill Sans"/>
              </a:rPr>
            </a:br>
            <a:endParaRPr sz="800" b="0" i="0" u="none" strike="noStrike" cap="none">
              <a:solidFill>
                <a:schemeClr val="dk1"/>
              </a:solidFill>
              <a:latin typeface="Gill Sans"/>
              <a:ea typeface="Gill Sans"/>
              <a:cs typeface="Gill Sans"/>
              <a:sym typeface="Gill Sans"/>
            </a:endParaRPr>
          </a:p>
        </p:txBody>
      </p:sp>
      <p:grpSp>
        <p:nvGrpSpPr>
          <p:cNvPr id="455" name="Google Shape;455;p2"/>
          <p:cNvGrpSpPr/>
          <p:nvPr/>
        </p:nvGrpSpPr>
        <p:grpSpPr>
          <a:xfrm>
            <a:off x="4505326" y="1120259"/>
            <a:ext cx="6544296" cy="4651923"/>
            <a:chOff x="0" y="34755"/>
            <a:chExt cx="6302895" cy="4092481"/>
          </a:xfrm>
        </p:grpSpPr>
        <p:sp>
          <p:nvSpPr>
            <p:cNvPr id="456" name="Google Shape;456;p2"/>
            <p:cNvSpPr/>
            <p:nvPr/>
          </p:nvSpPr>
          <p:spPr>
            <a:xfrm>
              <a:off x="0" y="34755"/>
              <a:ext cx="6302895" cy="917280"/>
            </a:xfrm>
            <a:prstGeom prst="roundRect">
              <a:avLst>
                <a:gd name="adj" fmla="val 16667"/>
              </a:avLst>
            </a:prstGeom>
            <a:solidFill>
              <a:srgbClr val="83B8DF"/>
            </a:solidFill>
            <a:ln w="12700" cap="flat" cmpd="sng">
              <a:solidFill>
                <a:srgbClr val="F9ECE5"/>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7" name="Google Shape;457;p2"/>
            <p:cNvSpPr txBox="1"/>
            <p:nvPr/>
          </p:nvSpPr>
          <p:spPr>
            <a:xfrm>
              <a:off x="44778" y="79533"/>
              <a:ext cx="6213300" cy="827700"/>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Suprasti </a:t>
              </a:r>
              <a:r>
                <a:rPr lang="en-US" sz="1800" b="0" i="0" u="none" strike="noStrike" cap="none">
                  <a:solidFill>
                    <a:schemeClr val="lt1"/>
                  </a:solidFill>
                  <a:latin typeface="Gill Sans"/>
                  <a:ea typeface="Gill Sans"/>
                  <a:cs typeface="Gill Sans"/>
                  <a:sym typeface="Gill Sans"/>
                </a:rPr>
                <a:t>informatinio mąstymo, kaip socialinės įtraukties ir nepalankioje padėtyje esančių suaugusiųjų įgalinimo įrankio, potencialą.</a:t>
              </a:r>
              <a:endParaRPr sz="1800" b="0" i="0" u="none" strike="noStrike" cap="none">
                <a:solidFill>
                  <a:schemeClr val="lt1"/>
                </a:solidFill>
                <a:latin typeface="Gill Sans"/>
                <a:ea typeface="Gill Sans"/>
                <a:cs typeface="Gill Sans"/>
                <a:sym typeface="Gill Sans"/>
              </a:endParaRPr>
            </a:p>
          </p:txBody>
        </p:sp>
        <p:sp>
          <p:nvSpPr>
            <p:cNvPr id="458" name="Google Shape;458;p2"/>
            <p:cNvSpPr/>
            <p:nvPr/>
          </p:nvSpPr>
          <p:spPr>
            <a:xfrm>
              <a:off x="0" y="1093156"/>
              <a:ext cx="6302895" cy="917280"/>
            </a:xfrm>
            <a:prstGeom prst="roundRect">
              <a:avLst>
                <a:gd name="adj" fmla="val 16667"/>
              </a:avLst>
            </a:prstGeom>
            <a:solidFill>
              <a:srgbClr val="E1A28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9" name="Google Shape;459;p2"/>
            <p:cNvSpPr txBox="1"/>
            <p:nvPr/>
          </p:nvSpPr>
          <p:spPr>
            <a:xfrm>
              <a:off x="44778" y="11379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Apibrėšti </a:t>
              </a:r>
              <a:r>
                <a:rPr lang="en-US" sz="1800" b="0" i="0" u="none" strike="noStrike" cap="none">
                  <a:solidFill>
                    <a:schemeClr val="lt1"/>
                  </a:solidFill>
                  <a:latin typeface="Gill Sans"/>
                  <a:ea typeface="Gill Sans"/>
                  <a:cs typeface="Gill Sans"/>
                  <a:sym typeface="Gill Sans"/>
                </a:rPr>
                <a:t>kaip pritaikyti informatinio mąstymo koncepcijas, kad jos atitiktų konkrečius nepalankioje padėtyje esančių ar marginalizuotų grupių poreikius.</a:t>
              </a:r>
              <a:endParaRPr sz="1800" b="0" i="0" u="none" strike="noStrike" cap="none">
                <a:solidFill>
                  <a:schemeClr val="lt1"/>
                </a:solidFill>
                <a:latin typeface="Gill Sans"/>
                <a:ea typeface="Gill Sans"/>
                <a:cs typeface="Gill Sans"/>
                <a:sym typeface="Gill Sans"/>
              </a:endParaRPr>
            </a:p>
          </p:txBody>
        </p:sp>
        <p:sp>
          <p:nvSpPr>
            <p:cNvPr id="460" name="Google Shape;460;p2"/>
            <p:cNvSpPr/>
            <p:nvPr/>
          </p:nvSpPr>
          <p:spPr>
            <a:xfrm>
              <a:off x="0" y="2151556"/>
              <a:ext cx="6302895" cy="917280"/>
            </a:xfrm>
            <a:prstGeom prst="roundRect">
              <a:avLst>
                <a:gd name="adj" fmla="val 16667"/>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2"/>
            <p:cNvSpPr txBox="1"/>
            <p:nvPr/>
          </p:nvSpPr>
          <p:spPr>
            <a:xfrm>
              <a:off x="44778" y="2196334"/>
              <a:ext cx="6213339" cy="827724"/>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Nustatyti</a:t>
              </a:r>
              <a:r>
                <a:rPr lang="en-US" sz="1800" b="0" i="0" u="none" strike="noStrike" cap="none">
                  <a:solidFill>
                    <a:schemeClr val="lt1"/>
                  </a:solidFill>
                  <a:latin typeface="Gill Sans"/>
                  <a:ea typeface="Gill Sans"/>
                  <a:cs typeface="Gill Sans"/>
                  <a:sym typeface="Gill Sans"/>
                </a:rPr>
                <a:t> informatinio mąstymo vaidmenį mažinant skaitmeninę atskirtį ir suteikiant naujų užimtumo bei asmeninio suaugusiųjų besimokančiųjų tobulėjimo galimybes.</a:t>
              </a:r>
              <a:endParaRPr sz="1800" b="0" i="0" u="none" strike="noStrike" cap="none">
                <a:solidFill>
                  <a:schemeClr val="lt1"/>
                </a:solidFill>
                <a:latin typeface="Gill Sans"/>
                <a:ea typeface="Gill Sans"/>
                <a:cs typeface="Gill Sans"/>
                <a:sym typeface="Gill Sans"/>
              </a:endParaRPr>
            </a:p>
          </p:txBody>
        </p:sp>
        <p:sp>
          <p:nvSpPr>
            <p:cNvPr id="462" name="Google Shape;462;p2"/>
            <p:cNvSpPr/>
            <p:nvPr/>
          </p:nvSpPr>
          <p:spPr>
            <a:xfrm>
              <a:off x="0" y="3209956"/>
              <a:ext cx="6302895" cy="917280"/>
            </a:xfrm>
            <a:prstGeom prst="roundRect">
              <a:avLst>
                <a:gd name="adj" fmla="val 16667"/>
              </a:avLst>
            </a:prstGeom>
            <a:solidFill>
              <a:srgbClr val="0070C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2"/>
            <p:cNvSpPr txBox="1"/>
            <p:nvPr/>
          </p:nvSpPr>
          <p:spPr>
            <a:xfrm>
              <a:off x="44778" y="3254734"/>
              <a:ext cx="6213339" cy="872502"/>
            </a:xfrm>
            <a:prstGeom prst="rect">
              <a:avLst/>
            </a:prstGeom>
            <a:no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Gill Sans"/>
                  <a:ea typeface="Gill Sans"/>
                  <a:cs typeface="Gill Sans"/>
                  <a:sym typeface="Gill Sans"/>
                </a:rPr>
                <a:t>Demonstruoti</a:t>
              </a:r>
              <a:r>
                <a:rPr lang="en-US" sz="1800" b="0" i="0" u="none" strike="noStrike" cap="none">
                  <a:solidFill>
                    <a:schemeClr val="lt1"/>
                  </a:solidFill>
                  <a:latin typeface="Gill Sans"/>
                  <a:ea typeface="Gill Sans"/>
                  <a:cs typeface="Gill Sans"/>
                  <a:sym typeface="Gill Sans"/>
                </a:rPr>
                <a:t>, kaip sukurti įtraukius ugdymo metodus, kad informatinis mąstymas būtų prieinamas visiems besimokantiesiems suaugusiems, neatsižvelgiant į jų kilmę.</a:t>
              </a:r>
              <a:endParaRPr sz="1800" b="0" i="0" u="none" strike="noStrike" cap="none">
                <a:solidFill>
                  <a:schemeClr val="lt1"/>
                </a:solidFill>
                <a:latin typeface="Gill Sans"/>
                <a:ea typeface="Gill Sans"/>
                <a:cs typeface="Gill Sans"/>
                <a:sym typeface="Gill Sans"/>
              </a:endParaRPr>
            </a:p>
          </p:txBody>
        </p:sp>
      </p:grpSp>
      <p:sp>
        <p:nvSpPr>
          <p:cNvPr id="464" name="Google Shape;464;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a:t>
            </a:fld>
            <a:endParaRPr>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14"/>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MODULIO TIKSLAS ir UŽDAVINIAI</a:t>
            </a:r>
            <a:endParaRPr>
              <a:latin typeface="Arial"/>
              <a:ea typeface="Arial"/>
              <a:cs typeface="Arial"/>
              <a:sym typeface="Arial"/>
            </a:endParaRPr>
          </a:p>
        </p:txBody>
      </p:sp>
      <p:sp>
        <p:nvSpPr>
          <p:cNvPr id="472" name="Google Shape;472;p14"/>
          <p:cNvSpPr txBox="1">
            <a:spLocks noGrp="1"/>
          </p:cNvSpPr>
          <p:nvPr>
            <p:ph type="body" idx="1"/>
          </p:nvPr>
        </p:nvSpPr>
        <p:spPr>
          <a:xfrm>
            <a:off x="926592" y="1986552"/>
            <a:ext cx="6278880" cy="41856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TIKSLAS:</a:t>
            </a:r>
            <a:endParaRPr/>
          </a:p>
          <a:p>
            <a:pPr marL="0" lvl="0" indent="0" algn="just" rtl="0">
              <a:lnSpc>
                <a:spcPct val="100000"/>
              </a:lnSpc>
              <a:spcBef>
                <a:spcPts val="1000"/>
              </a:spcBef>
              <a:spcAft>
                <a:spcPts val="0"/>
              </a:spcAft>
              <a:buSzPts val="1260"/>
              <a:buNone/>
            </a:pPr>
            <a:r>
              <a:rPr lang="en-US" sz="1600" b="1">
                <a:latin typeface="Arial"/>
                <a:ea typeface="Arial"/>
                <a:cs typeface="Arial"/>
                <a:sym typeface="Arial"/>
              </a:rPr>
              <a:t>Atskleisti</a:t>
            </a:r>
            <a:r>
              <a:rPr lang="en-US" sz="1600">
                <a:latin typeface="Arial"/>
                <a:ea typeface="Arial"/>
                <a:cs typeface="Arial"/>
                <a:sym typeface="Arial"/>
              </a:rPr>
              <a:t>, kaip informatinis mąstymas gali būti naudojamas kaip priemonė, didinanti nepalankioje padėtyje esančių suaugusiųjų įtrauktį, skatinant esminius skaitmeninius, pažinimo ir bendradarbiavimo įgūdžius.</a:t>
            </a:r>
            <a:endParaRPr sz="1600">
              <a:latin typeface="Arial"/>
              <a:ea typeface="Arial"/>
              <a:cs typeface="Arial"/>
              <a:sym typeface="Arial"/>
            </a:endParaRPr>
          </a:p>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UŽDAVINIAI:</a:t>
            </a:r>
            <a:endParaRPr sz="1600" b="1">
              <a:solidFill>
                <a:schemeClr val="accent3"/>
              </a:solidFill>
              <a:latin typeface="Arial"/>
              <a:ea typeface="Arial"/>
              <a:cs typeface="Arial"/>
              <a:sym typeface="Arial"/>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Suprasti skaitmeninio raštingumo svarbą nepalankioje padėtyje esantiems suaugusiems ir jo ryšį su informatiniu mąstymu.</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Identifikuoti įtraukia strategijas, kurias gali taikyti instruktoriai, siekdami paremti IM plėtrą suaugusiųjų švietimo srityje.</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Analizuoti, kaip IM gali būti pritaikytas prie skirtingų mokymosi poreikių ir prisidėti prie skaitmeninės atskirties mažinimo.</a:t>
            </a:r>
            <a:endParaRPr sz="1600">
              <a:solidFill>
                <a:schemeClr val="dk2"/>
              </a:solidFill>
              <a:latin typeface="Arial"/>
              <a:ea typeface="Arial"/>
              <a:cs typeface="Arial"/>
              <a:sym typeface="Arial"/>
            </a:endParaRPr>
          </a:p>
        </p:txBody>
      </p:sp>
      <p:pic>
        <p:nvPicPr>
          <p:cNvPr id="473" name="Google Shape;473;p14"/>
          <p:cNvPicPr preferRelativeResize="0">
            <a:picLocks noGrp="1"/>
          </p:cNvPicPr>
          <p:nvPr>
            <p:ph type="pic" idx="2"/>
          </p:nvPr>
        </p:nvPicPr>
        <p:blipFill rotWithShape="1">
          <a:blip r:embed="rId3">
            <a:alphaModFix/>
          </a:blip>
          <a:srcRect l="30340" r="30341"/>
          <a:stretch/>
        </p:blipFill>
        <p:spPr>
          <a:xfrm>
            <a:off x="8140700" y="-1"/>
            <a:ext cx="4051300" cy="6858001"/>
          </a:xfrm>
          <a:prstGeom prst="rect">
            <a:avLst/>
          </a:prstGeom>
          <a:noFill/>
          <a:ln>
            <a:noFill/>
          </a:ln>
        </p:spPr>
      </p:pic>
      <p:sp>
        <p:nvSpPr>
          <p:cNvPr id="474" name="Google Shape;474;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5</a:t>
            </a:fld>
            <a:endParaRPr>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0"/>
        <p:cNvGrpSpPr/>
        <p:nvPr/>
      </p:nvGrpSpPr>
      <p:grpSpPr>
        <a:xfrm>
          <a:off x="0" y="0"/>
          <a:ext cx="0" cy="0"/>
          <a:chOff x="0" y="0"/>
          <a:chExt cx="0" cy="0"/>
        </a:xfrm>
      </p:grpSpPr>
      <p:pic>
        <p:nvPicPr>
          <p:cNvPr id="481" name="Google Shape;481;p4"/>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82" name="Google Shape;482;p4"/>
          <p:cNvSpPr txBox="1">
            <a:spLocks noGrp="1"/>
          </p:cNvSpPr>
          <p:nvPr>
            <p:ph type="title"/>
          </p:nvPr>
        </p:nvSpPr>
        <p:spPr>
          <a:xfrm>
            <a:off x="7279767" y="2852195"/>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1 SKYRIUS</a:t>
            </a:r>
            <a:endParaRPr>
              <a:latin typeface="Arial"/>
              <a:ea typeface="Arial"/>
              <a:cs typeface="Arial"/>
              <a:sym typeface="Arial"/>
            </a:endParaRPr>
          </a:p>
        </p:txBody>
      </p:sp>
      <p:sp>
        <p:nvSpPr>
          <p:cNvPr id="483" name="Google Shape;483;p4"/>
          <p:cNvSpPr txBox="1">
            <a:spLocks noGrp="1"/>
          </p:cNvSpPr>
          <p:nvPr>
            <p:ph type="body" idx="1"/>
          </p:nvPr>
        </p:nvSpPr>
        <p:spPr>
          <a:xfrm>
            <a:off x="7583424" y="3251672"/>
            <a:ext cx="3169920" cy="1649512"/>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Senjorų skaitmeninis raštingumas: kaip įveikti technologijų pažangos iššūkius</a:t>
            </a:r>
            <a:endParaRPr>
              <a:latin typeface="Arial"/>
              <a:ea typeface="Arial"/>
              <a:cs typeface="Arial"/>
              <a:sym typeface="Arial"/>
            </a:endParaRPr>
          </a:p>
        </p:txBody>
      </p:sp>
      <p:sp>
        <p:nvSpPr>
          <p:cNvPr id="484" name="Google Shape;484;p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6</a:t>
            </a:fld>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12"/>
          <p:cNvSpPr txBox="1">
            <a:spLocks noGrp="1"/>
          </p:cNvSpPr>
          <p:nvPr>
            <p:ph type="title"/>
          </p:nvPr>
        </p:nvSpPr>
        <p:spPr>
          <a:xfrm>
            <a:off x="4640238" y="1670304"/>
            <a:ext cx="2943186" cy="302481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2"/>
              </a:buClr>
              <a:buSzPts val="1800"/>
              <a:buFont typeface="Sorts Mill Goudy"/>
              <a:buNone/>
            </a:pPr>
            <a:r>
              <a:rPr lang="en-US" sz="2400" i="1">
                <a:latin typeface="Arial"/>
                <a:ea typeface="Arial"/>
                <a:cs typeface="Arial"/>
                <a:sym typeface="Arial"/>
              </a:rPr>
              <a:t>Efektyviausias mokymosi procesas vyksta tada, kai suaugusieji aktyviai dalyvauja procese ir mato, kaip gali būti pritaikytas gyvenime</a:t>
            </a:r>
            <a:endParaRPr sz="2400">
              <a:latin typeface="Arial"/>
              <a:ea typeface="Arial"/>
              <a:cs typeface="Arial"/>
              <a:sym typeface="Arial"/>
            </a:endParaRPr>
          </a:p>
        </p:txBody>
      </p:sp>
      <p:pic>
        <p:nvPicPr>
          <p:cNvPr id="490" name="Google Shape;490;p12" descr="Icono&#10;&#10;Descripción generada automáticamente"/>
          <p:cNvPicPr preferRelativeResize="0"/>
          <p:nvPr/>
        </p:nvPicPr>
        <p:blipFill rotWithShape="1">
          <a:blip r:embed="rId3">
            <a:alphaModFix/>
          </a:blip>
          <a:srcRect/>
          <a:stretch/>
        </p:blipFill>
        <p:spPr>
          <a:xfrm>
            <a:off x="8932814" y="2401151"/>
            <a:ext cx="2344188" cy="2344188"/>
          </a:xfrm>
          <a:prstGeom prst="rect">
            <a:avLst/>
          </a:prstGeom>
          <a:noFill/>
          <a:ln>
            <a:noFill/>
          </a:ln>
        </p:spPr>
      </p:pic>
      <p:pic>
        <p:nvPicPr>
          <p:cNvPr id="491" name="Google Shape;491;p12"/>
          <p:cNvPicPr preferRelativeResize="0">
            <a:picLocks noGrp="1"/>
          </p:cNvPicPr>
          <p:nvPr>
            <p:ph type="pic" idx="2"/>
          </p:nvPr>
        </p:nvPicPr>
        <p:blipFill rotWithShape="1">
          <a:blip r:embed="rId4">
            <a:alphaModFix/>
          </a:blip>
          <a:srcRect l="25278" r="25277"/>
          <a:stretch/>
        </p:blipFill>
        <p:spPr>
          <a:xfrm>
            <a:off x="0" y="0"/>
            <a:ext cx="3390900" cy="6858000"/>
          </a:xfrm>
          <a:prstGeom prst="rect">
            <a:avLst/>
          </a:prstGeom>
          <a:noFill/>
          <a:ln>
            <a:noFill/>
          </a:ln>
        </p:spPr>
      </p:pic>
      <p:sp>
        <p:nvSpPr>
          <p:cNvPr id="492" name="Google Shape;492;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dk1"/>
                </a:solidFill>
                <a:latin typeface="Arial"/>
                <a:ea typeface="Arial"/>
                <a:cs typeface="Arial"/>
                <a:sym typeface="Arial"/>
              </a:rPr>
              <a:t>7</a:t>
            </a:fld>
            <a:endParaRPr>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8"/>
        <p:cNvGrpSpPr/>
        <p:nvPr/>
      </p:nvGrpSpPr>
      <p:grpSpPr>
        <a:xfrm>
          <a:off x="0" y="0"/>
          <a:ext cx="0" cy="0"/>
          <a:chOff x="0" y="0"/>
          <a:chExt cx="0" cy="0"/>
        </a:xfrm>
      </p:grpSpPr>
      <p:sp>
        <p:nvSpPr>
          <p:cNvPr id="499" name="Google Shape;499;p5"/>
          <p:cNvSpPr txBox="1">
            <a:spLocks noGrp="1"/>
          </p:cNvSpPr>
          <p:nvPr>
            <p:ph type="title"/>
          </p:nvPr>
        </p:nvSpPr>
        <p:spPr>
          <a:xfrm>
            <a:off x="914400" y="1040375"/>
            <a:ext cx="6344509"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Skaitmeninės atskirties supratimas vyresnio amžiaus žmonių švietimo srityje</a:t>
            </a:r>
            <a:endParaRPr b="1">
              <a:latin typeface="Arial"/>
              <a:ea typeface="Arial"/>
              <a:cs typeface="Arial"/>
              <a:sym typeface="Arial"/>
            </a:endParaRPr>
          </a:p>
        </p:txBody>
      </p:sp>
      <p:sp>
        <p:nvSpPr>
          <p:cNvPr id="500" name="Google Shape;500;p5"/>
          <p:cNvSpPr txBox="1">
            <a:spLocks noGrp="1"/>
          </p:cNvSpPr>
          <p:nvPr>
            <p:ph type="body" idx="1"/>
          </p:nvPr>
        </p:nvSpPr>
        <p:spPr>
          <a:xfrm>
            <a:off x="914400" y="2050120"/>
            <a:ext cx="6132576" cy="3581806"/>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11"/>
              <a:buNone/>
            </a:pPr>
            <a:r>
              <a:rPr lang="en-US" sz="1600">
                <a:latin typeface="Arial"/>
                <a:ea typeface="Arial"/>
                <a:cs typeface="Arial"/>
                <a:sym typeface="Arial"/>
              </a:rPr>
              <a:t>Šiandieniniame sparčiai besikeičiančiame pasaulyje skaitmeniniai įgūdžiai tampa būtini daugelyje gyvenimo situacijų. Vyresnio amžiaus žmonės, kurie dažnai yra atskirti nuo technologinės pažangos, gali jaustis pasimetę ir izoliuoti.</a:t>
            </a:r>
            <a:endParaRPr/>
          </a:p>
          <a:p>
            <a:pPr marL="0" lvl="0" indent="0" algn="just" rtl="0">
              <a:lnSpc>
                <a:spcPct val="100000"/>
              </a:lnSpc>
              <a:spcBef>
                <a:spcPts val="0"/>
              </a:spcBef>
              <a:spcAft>
                <a:spcPts val="0"/>
              </a:spcAft>
              <a:buSzPts val="1211"/>
              <a:buNone/>
            </a:pPr>
            <a:endParaRPr sz="1600">
              <a:latin typeface="Arial"/>
              <a:ea typeface="Arial"/>
              <a:cs typeface="Arial"/>
              <a:sym typeface="Arial"/>
            </a:endParaRPr>
          </a:p>
          <a:p>
            <a:pPr marL="0" lvl="0" indent="0" algn="just" rtl="0">
              <a:lnSpc>
                <a:spcPct val="100000"/>
              </a:lnSpc>
              <a:spcBef>
                <a:spcPts val="0"/>
              </a:spcBef>
              <a:spcAft>
                <a:spcPts val="0"/>
              </a:spcAft>
              <a:buSzPts val="1211"/>
              <a:buNone/>
            </a:pPr>
            <a:r>
              <a:rPr lang="en-US" sz="1600">
                <a:latin typeface="Arial"/>
                <a:ea typeface="Arial"/>
                <a:cs typeface="Arial"/>
                <a:sym typeface="Arial"/>
              </a:rPr>
              <a:t>Daugelis pagyvenusių žmonių žino, kad pasaulis keičiasi, kad technologijų ir mokslo pažanga kuria visiškai naujas technologijų naudojimo priemones ir metodus. Vyresnio amžiaus žmonių išmoktos ir naudojamos reakcijos į tikrovę gali netikti technologijų amžiuje.</a:t>
            </a:r>
            <a:endParaRPr/>
          </a:p>
          <a:p>
            <a:pPr marL="0" lvl="0" indent="0" algn="just" rtl="0">
              <a:lnSpc>
                <a:spcPct val="100000"/>
              </a:lnSpc>
              <a:spcBef>
                <a:spcPts val="0"/>
              </a:spcBef>
              <a:spcAft>
                <a:spcPts val="0"/>
              </a:spcAft>
              <a:buSzPts val="1211"/>
              <a:buNone/>
            </a:pPr>
            <a:endParaRPr sz="1600">
              <a:latin typeface="Arial"/>
              <a:ea typeface="Arial"/>
              <a:cs typeface="Arial"/>
              <a:sym typeface="Arial"/>
            </a:endParaRPr>
          </a:p>
          <a:p>
            <a:pPr marL="0" lvl="0" indent="0" algn="just" rtl="0">
              <a:lnSpc>
                <a:spcPct val="100000"/>
              </a:lnSpc>
              <a:spcBef>
                <a:spcPts val="0"/>
              </a:spcBef>
              <a:spcAft>
                <a:spcPts val="0"/>
              </a:spcAft>
              <a:buSzPts val="1211"/>
              <a:buNone/>
            </a:pPr>
            <a:r>
              <a:rPr lang="en-US" sz="1600">
                <a:latin typeface="Arial"/>
                <a:ea typeface="Arial"/>
                <a:cs typeface="Arial"/>
                <a:sym typeface="Arial"/>
              </a:rPr>
              <a:t>Reikia žinių, kaip šioje naujoje tikrovėje orientuotis, atsižvelgiant į kiekvieno žmogaus individualias aplinkybes ir asmenines savybes.</a:t>
            </a:r>
            <a:endParaRPr sz="1600">
              <a:latin typeface="Arial"/>
              <a:ea typeface="Arial"/>
              <a:cs typeface="Arial"/>
              <a:sym typeface="Arial"/>
            </a:endParaRPr>
          </a:p>
        </p:txBody>
      </p:sp>
      <p:pic>
        <p:nvPicPr>
          <p:cNvPr id="501" name="Google Shape;501;p5"/>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02" name="Google Shape;502;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8</a:t>
            </a:fld>
            <a:endParaRPr>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8"/>
        <p:cNvGrpSpPr/>
        <p:nvPr/>
      </p:nvGrpSpPr>
      <p:grpSpPr>
        <a:xfrm>
          <a:off x="0" y="0"/>
          <a:ext cx="0" cy="0"/>
          <a:chOff x="0" y="0"/>
          <a:chExt cx="0" cy="0"/>
        </a:xfrm>
      </p:grpSpPr>
      <p:sp>
        <p:nvSpPr>
          <p:cNvPr id="509" name="Google Shape;509;p75"/>
          <p:cNvSpPr txBox="1">
            <a:spLocks noGrp="1"/>
          </p:cNvSpPr>
          <p:nvPr>
            <p:ph type="body" idx="1"/>
          </p:nvPr>
        </p:nvSpPr>
        <p:spPr>
          <a:xfrm>
            <a:off x="909731" y="2052311"/>
            <a:ext cx="6344509" cy="4048733"/>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60"/>
              <a:buNone/>
            </a:pPr>
            <a:r>
              <a:rPr lang="en-US" sz="1600">
                <a:latin typeface="Arial"/>
                <a:ea typeface="Arial"/>
                <a:cs typeface="Arial"/>
                <a:sym typeface="Arial"/>
              </a:rPr>
              <a:t>Švietimo galimybės, prieinamos vyresnio amžiaus žmonėms, padeda jiems ugdyti savo pomėgius ir interesus. Nors vyresnio amžiaus žmonių švietimui taip pat poveikį daro techninė ir civilizacijos pažanga, tai tėra nedidelė dalis veiklų, skirtų paruošti vyresnius žmones skaitmenizacijos ir modernių technologijų naudojimui kasdieniame gyvenime.</a:t>
            </a:r>
            <a:endParaRPr sz="1600">
              <a:latin typeface="Arial"/>
              <a:ea typeface="Arial"/>
              <a:cs typeface="Arial"/>
              <a:sym typeface="Arial"/>
            </a:endParaRPr>
          </a:p>
          <a:p>
            <a:pPr marL="0" lvl="0" indent="0" algn="just" rtl="0">
              <a:lnSpc>
                <a:spcPct val="100000"/>
              </a:lnSpc>
              <a:spcBef>
                <a:spcPts val="1200"/>
              </a:spcBef>
              <a:spcAft>
                <a:spcPts val="0"/>
              </a:spcAft>
              <a:buSzPts val="1260"/>
              <a:buNone/>
            </a:pPr>
            <a:r>
              <a:rPr lang="en-US" sz="1600">
                <a:latin typeface="Arial"/>
                <a:ea typeface="Arial"/>
                <a:cs typeface="Arial"/>
                <a:sym typeface="Arial"/>
              </a:rPr>
              <a:t>Nors kiekviena nauja vyresnio amžiaus žmonių karta yra geriau pasirengusi skaitmeniniam raštingumui, nesunku pastebėti, kad technologinė pažanga gerokai lenkia vyresnio amžiaus žmonių kognityvinius gebėjimus. Senėjimo procesas lemia psichofizinius pokyčius.</a:t>
            </a:r>
            <a:endParaRPr sz="1600">
              <a:latin typeface="Arial"/>
              <a:ea typeface="Arial"/>
              <a:cs typeface="Arial"/>
              <a:sym typeface="Arial"/>
            </a:endParaRPr>
          </a:p>
          <a:p>
            <a:pPr marL="0" lvl="0" indent="0" algn="just" rtl="0">
              <a:lnSpc>
                <a:spcPct val="100000"/>
              </a:lnSpc>
              <a:spcBef>
                <a:spcPts val="1200"/>
              </a:spcBef>
              <a:spcAft>
                <a:spcPts val="1200"/>
              </a:spcAft>
              <a:buSzPts val="1260"/>
              <a:buNone/>
            </a:pPr>
            <a:r>
              <a:rPr lang="en-US" sz="1600">
                <a:latin typeface="Arial"/>
                <a:ea typeface="Arial"/>
                <a:cs typeface="Arial"/>
                <a:sym typeface="Arial"/>
              </a:rPr>
              <a:t>Ypač svarbu pritaikyti mokymo metodus ir formas prie vyresnio amžiaus žmonių mokymosi sąlygų ir suvokimo galimybių  neformalioje ir suaugusiųjų įskaitant senjorus, savišvietos, švietimo srityje. </a:t>
            </a:r>
            <a:endParaRPr/>
          </a:p>
        </p:txBody>
      </p:sp>
      <p:pic>
        <p:nvPicPr>
          <p:cNvPr id="510" name="Google Shape;510;p75"/>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11" name="Google Shape;511;p7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9</a:t>
            </a:fld>
            <a:endParaRPr>
              <a:latin typeface="Arial"/>
              <a:ea typeface="Arial"/>
              <a:cs typeface="Arial"/>
              <a:sym typeface="Arial"/>
            </a:endParaRPr>
          </a:p>
        </p:txBody>
      </p:sp>
      <p:sp>
        <p:nvSpPr>
          <p:cNvPr id="512" name="Google Shape;512;p75"/>
          <p:cNvSpPr txBox="1">
            <a:spLocks noGrp="1"/>
          </p:cNvSpPr>
          <p:nvPr>
            <p:ph type="title"/>
          </p:nvPr>
        </p:nvSpPr>
        <p:spPr>
          <a:xfrm>
            <a:off x="914400" y="1040375"/>
            <a:ext cx="6344509"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Skaitmeninės atskirties supratimas vyresnio amžiaus žmonių švietimo srityje</a:t>
            </a:r>
            <a:endParaRPr b="1">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8"/>
        <p:cNvGrpSpPr/>
        <p:nvPr/>
      </p:nvGrpSpPr>
      <p:grpSpPr>
        <a:xfrm>
          <a:off x="0" y="0"/>
          <a:ext cx="0" cy="0"/>
          <a:chOff x="0" y="0"/>
          <a:chExt cx="0" cy="0"/>
        </a:xfrm>
      </p:grpSpPr>
      <p:sp>
        <p:nvSpPr>
          <p:cNvPr id="519" name="Google Shape;519;p76"/>
          <p:cNvSpPr txBox="1">
            <a:spLocks noGrp="1"/>
          </p:cNvSpPr>
          <p:nvPr>
            <p:ph type="body" idx="1"/>
          </p:nvPr>
        </p:nvSpPr>
        <p:spPr>
          <a:xfrm>
            <a:off x="914400" y="1841615"/>
            <a:ext cx="6299924"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a:latin typeface="Arial"/>
                <a:ea typeface="Arial"/>
                <a:cs typeface="Arial"/>
                <a:sym typeface="Arial"/>
              </a:rPr>
              <a:t>Suaugusieji efektyviai mokosi per praktiką, patirtį ir savarankišką problemų sprendimą. Šio suaugusiųjų mokymosi metodo veiksmingumą pabrėžia geragogika (edukacinė gerontologija, senėjimo pedagogika), akcentuojanti suaugusiųjų švietimo metodų, kurie skiriasi nuo dažniausiai naudojamų pedagogikoje.</a:t>
            </a:r>
            <a:endParaRPr/>
          </a:p>
          <a:p>
            <a:pPr marL="9525" lvl="0" indent="-9525" algn="just" rtl="0">
              <a:lnSpc>
                <a:spcPct val="100000"/>
              </a:lnSpc>
              <a:spcBef>
                <a:spcPts val="1000"/>
              </a:spcBef>
              <a:spcAft>
                <a:spcPts val="0"/>
              </a:spcAft>
              <a:buSzPts val="1260"/>
              <a:buNone/>
            </a:pPr>
            <a:r>
              <a:rPr lang="en-US" sz="1600">
                <a:latin typeface="Arial"/>
                <a:ea typeface="Arial"/>
                <a:cs typeface="Arial"/>
                <a:sym typeface="Arial"/>
              </a:rPr>
              <a:t>Siekiama naudoti metodus, tinkamus senyvam amžiui ir būdingiems objektyviems pažinimo pokyčiams bei gyvenimo funkcijoms. Kuo vyresni suaugusieji, tuo labiau patyrę, tuo dažniau susiduria su trumpalaikės atminties problemomis. Pageidautinas suaugusiųjų, o ypač pagyvenusių žmonių, ugdymo metodas yra aktyvūs metodai ir individualizuotos mokymosi formos, leidžiančios pritaikyti mokymosi tempą prie besimokančiojo ypatybių ir remtis savo gyvenimo patirtimi.</a:t>
            </a:r>
            <a:endParaRPr>
              <a:latin typeface="Arial"/>
              <a:ea typeface="Arial"/>
              <a:cs typeface="Arial"/>
              <a:sym typeface="Arial"/>
            </a:endParaRPr>
          </a:p>
        </p:txBody>
      </p:sp>
      <p:pic>
        <p:nvPicPr>
          <p:cNvPr id="520" name="Google Shape;520;p76"/>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21" name="Google Shape;521;p7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10</a:t>
            </a:fld>
            <a:endParaRPr>
              <a:latin typeface="Arial"/>
              <a:ea typeface="Arial"/>
              <a:cs typeface="Arial"/>
              <a:sym typeface="Arial"/>
            </a:endParaRPr>
          </a:p>
        </p:txBody>
      </p:sp>
      <p:sp>
        <p:nvSpPr>
          <p:cNvPr id="522" name="Google Shape;522;p76"/>
          <p:cNvSpPr txBox="1">
            <a:spLocks noGrp="1"/>
          </p:cNvSpPr>
          <p:nvPr>
            <p:ph type="title"/>
          </p:nvPr>
        </p:nvSpPr>
        <p:spPr>
          <a:xfrm>
            <a:off x="1153606" y="927215"/>
            <a:ext cx="5992200"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Kas daro senjorų mokymąsi efektyvų?</a:t>
            </a:r>
            <a:endParaRPr b="1">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8"/>
        <p:cNvGrpSpPr/>
        <p:nvPr/>
      </p:nvGrpSpPr>
      <p:grpSpPr>
        <a:xfrm>
          <a:off x="0" y="0"/>
          <a:ext cx="0" cy="0"/>
          <a:chOff x="0" y="0"/>
          <a:chExt cx="0" cy="0"/>
        </a:xfrm>
      </p:grpSpPr>
      <p:sp>
        <p:nvSpPr>
          <p:cNvPr id="529" name="Google Shape;529;p77"/>
          <p:cNvSpPr txBox="1">
            <a:spLocks noGrp="1"/>
          </p:cNvSpPr>
          <p:nvPr>
            <p:ph type="body" idx="1"/>
          </p:nvPr>
        </p:nvSpPr>
        <p:spPr>
          <a:xfrm>
            <a:off x="890016" y="1997258"/>
            <a:ext cx="6360884" cy="4048733"/>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a:latin typeface="Arial"/>
                <a:ea typeface="Arial"/>
                <a:cs typeface="Arial"/>
                <a:sym typeface="Arial"/>
              </a:rPr>
              <a:t>Skaitmeninių technologijų plėtra ir vystymasis keičia problemų, su kuriomis kasdien susiduria suaugusieji, įskaitant senjorus, pobūdį. Ieškodami sprendimų, jie turi analizuoti sudėtingą informaciją, palyginti daugybę skirtingų duomenų, naudotis technologiniais prietaisais. Čia praverčia informatinis mąstymas, mokantis loginio samprotavimo ir leidžiantis efektyviai spręsti problemas įvairiose gyvenimo srityse.</a:t>
            </a:r>
            <a:endParaRPr/>
          </a:p>
          <a:p>
            <a:pPr marL="9525" lvl="0" indent="-9525" algn="just" rtl="0">
              <a:lnSpc>
                <a:spcPct val="100000"/>
              </a:lnSpc>
              <a:spcBef>
                <a:spcPts val="1000"/>
              </a:spcBef>
              <a:spcAft>
                <a:spcPts val="0"/>
              </a:spcAft>
              <a:buSzPts val="1260"/>
              <a:buNone/>
            </a:pPr>
            <a:r>
              <a:rPr lang="en-US" sz="1600">
                <a:latin typeface="Arial"/>
                <a:ea typeface="Arial"/>
                <a:cs typeface="Arial"/>
                <a:sym typeface="Arial"/>
              </a:rPr>
              <a:t>Tokio ugdymo metu, kaip aprašyta aukščiau, turi keistis ir ugdytojo vaidmuo: iš mokytojo, dėstytojo, eksperto, turi tapti treneriu, t. y. mentoriumi, dėstytoju, fasilitatoriumi, naudojant tokius iš pedagogikos ir andragogikos žinomus metodus, kurie gali užtikrinti vyresnio amžiaus žmonių ugdomojo poveikio patvarumą.</a:t>
            </a:r>
            <a:endParaRPr sz="1600">
              <a:latin typeface="Arial"/>
              <a:ea typeface="Arial"/>
              <a:cs typeface="Arial"/>
              <a:sym typeface="Arial"/>
            </a:endParaRPr>
          </a:p>
        </p:txBody>
      </p:sp>
      <p:pic>
        <p:nvPicPr>
          <p:cNvPr id="530" name="Google Shape;530;p77"/>
          <p:cNvPicPr preferRelativeResize="0">
            <a:picLocks noGrp="1"/>
          </p:cNvPicPr>
          <p:nvPr>
            <p:ph type="pic" idx="2"/>
          </p:nvPr>
        </p:nvPicPr>
        <p:blipFill rotWithShape="1">
          <a:blip r:embed="rId3">
            <a:alphaModFix/>
          </a:blip>
          <a:srcRect/>
          <a:stretch/>
        </p:blipFill>
        <p:spPr>
          <a:xfrm>
            <a:off x="8315727" y="1676244"/>
            <a:ext cx="3583581" cy="3505511"/>
          </a:xfrm>
          <a:prstGeom prst="rect">
            <a:avLst/>
          </a:prstGeom>
          <a:noFill/>
          <a:ln>
            <a:noFill/>
          </a:ln>
        </p:spPr>
      </p:pic>
      <p:sp>
        <p:nvSpPr>
          <p:cNvPr id="531" name="Google Shape;531;p7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11</a:t>
            </a:fld>
            <a:endParaRPr>
              <a:latin typeface="Arial"/>
              <a:ea typeface="Arial"/>
              <a:cs typeface="Arial"/>
              <a:sym typeface="Arial"/>
            </a:endParaRPr>
          </a:p>
        </p:txBody>
      </p:sp>
      <p:sp>
        <p:nvSpPr>
          <p:cNvPr id="532" name="Google Shape;532;p77"/>
          <p:cNvSpPr txBox="1">
            <a:spLocks noGrp="1"/>
          </p:cNvSpPr>
          <p:nvPr>
            <p:ph type="title"/>
          </p:nvPr>
        </p:nvSpPr>
        <p:spPr>
          <a:xfrm>
            <a:off x="1032139" y="1003799"/>
            <a:ext cx="6218762"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Mokytojo vaidmuo skatinant skaitmeninį raštingumą</a:t>
            </a:r>
            <a:endParaRPr b="1">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36"/>
        <p:cNvGrpSpPr/>
        <p:nvPr/>
      </p:nvGrpSpPr>
      <p:grpSpPr>
        <a:xfrm>
          <a:off x="0" y="0"/>
          <a:ext cx="0" cy="0"/>
          <a:chOff x="0" y="0"/>
          <a:chExt cx="0" cy="0"/>
        </a:xfrm>
      </p:grpSpPr>
      <p:sp>
        <p:nvSpPr>
          <p:cNvPr id="537" name="Google Shape;537;p15"/>
          <p:cNvSpPr txBox="1"/>
          <p:nvPr/>
        </p:nvSpPr>
        <p:spPr>
          <a:xfrm>
            <a:off x="696348" y="1306530"/>
            <a:ext cx="5509500" cy="738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Suaugusiųjų mokymosi teorija nubrėžia norimų rezultatų rinkinį, kuris yra skirtas mokymosi proceso gerinimui ir </a:t>
            </a:r>
            <a:r>
              <a:rPr lang="en-US" sz="1400" b="0" i="0" u="none" strike="noStrike" cap="none">
                <a:solidFill>
                  <a:schemeClr val="dk1"/>
                </a:solidFill>
                <a:latin typeface="Arial"/>
                <a:ea typeface="Arial"/>
                <a:cs typeface="Arial"/>
                <a:sym typeface="Arial"/>
              </a:rPr>
              <a:t>suaugusiųjų besimokančiųjų </a:t>
            </a:r>
            <a:r>
              <a:rPr lang="en-US" sz="1400" b="0" i="0" u="none" strike="noStrike" cap="none">
                <a:solidFill>
                  <a:srgbClr val="000000"/>
                </a:solidFill>
                <a:latin typeface="Arial"/>
                <a:ea typeface="Arial"/>
                <a:cs typeface="Arial"/>
                <a:sym typeface="Arial"/>
              </a:rPr>
              <a:t>poreikių bei patirties tenkinimui.</a:t>
            </a:r>
            <a:endParaRPr sz="1400" b="0" i="0" u="none" strike="noStrike" cap="none">
              <a:solidFill>
                <a:srgbClr val="000000"/>
              </a:solidFill>
              <a:latin typeface="Arial"/>
              <a:ea typeface="Arial"/>
              <a:cs typeface="Arial"/>
              <a:sym typeface="Arial"/>
            </a:endParaRPr>
          </a:p>
        </p:txBody>
      </p:sp>
      <p:sp>
        <p:nvSpPr>
          <p:cNvPr id="538" name="Google Shape;538;p15"/>
          <p:cNvSpPr txBox="1"/>
          <p:nvPr/>
        </p:nvSpPr>
        <p:spPr>
          <a:xfrm>
            <a:off x="696350" y="427975"/>
            <a:ext cx="5616900" cy="683700"/>
          </a:xfrm>
          <a:prstGeom prst="rect">
            <a:avLst/>
          </a:prstGeom>
          <a:noFill/>
          <a:ln>
            <a:noFill/>
          </a:ln>
        </p:spPr>
        <p:txBody>
          <a:bodyPr spcFirstLastPara="1" wrap="square" lIns="91425" tIns="45700" rIns="91425" bIns="45700" anchor="b" anchorCtr="0">
            <a:normAutofit fontScale="92500" lnSpcReduction="20000"/>
          </a:bodyPr>
          <a:lstStyle/>
          <a:p>
            <a:pPr marL="0" marR="0" lvl="0" indent="0" algn="l" rtl="0">
              <a:lnSpc>
                <a:spcPct val="100000"/>
              </a:lnSpc>
              <a:spcBef>
                <a:spcPts val="0"/>
              </a:spcBef>
              <a:spcAft>
                <a:spcPts val="0"/>
              </a:spcAft>
              <a:buClr>
                <a:srgbClr val="243131"/>
              </a:buClr>
              <a:buSzPct val="56756"/>
              <a:buFont typeface="Arial"/>
              <a:buNone/>
            </a:pPr>
            <a:r>
              <a:rPr lang="en-US" sz="2400" b="1" i="0" u="none" strike="noStrike" cap="none">
                <a:solidFill>
                  <a:srgbClr val="000000"/>
                </a:solidFill>
                <a:latin typeface="Arial"/>
                <a:ea typeface="Arial"/>
                <a:cs typeface="Arial"/>
                <a:sym typeface="Arial"/>
              </a:rPr>
              <a:t>Siekiami suaugusiųjų mokymosi rezultatai</a:t>
            </a:r>
            <a:endParaRPr sz="2400" b="1" i="0" u="none" strike="noStrike" cap="none">
              <a:solidFill>
                <a:srgbClr val="000000"/>
              </a:solidFill>
              <a:latin typeface="Arial"/>
              <a:ea typeface="Arial"/>
              <a:cs typeface="Arial"/>
              <a:sym typeface="Arial"/>
            </a:endParaRPr>
          </a:p>
        </p:txBody>
      </p:sp>
      <p:grpSp>
        <p:nvGrpSpPr>
          <p:cNvPr id="539" name="Google Shape;539;p15"/>
          <p:cNvGrpSpPr/>
          <p:nvPr/>
        </p:nvGrpSpPr>
        <p:grpSpPr>
          <a:xfrm>
            <a:off x="1482921" y="2261058"/>
            <a:ext cx="3964460" cy="1151003"/>
            <a:chOff x="2022119" y="1555771"/>
            <a:chExt cx="3964460" cy="1151003"/>
          </a:xfrm>
        </p:grpSpPr>
        <p:sp>
          <p:nvSpPr>
            <p:cNvPr id="540" name="Google Shape;540;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1" name="Google Shape;541;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2" name="Google Shape;542;p15"/>
          <p:cNvSpPr txBox="1"/>
          <p:nvPr/>
        </p:nvSpPr>
        <p:spPr>
          <a:xfrm>
            <a:off x="1696429"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01</a:t>
            </a:r>
            <a:endParaRPr sz="1400" b="0" i="0" u="none" strike="noStrike" cap="none">
              <a:solidFill>
                <a:srgbClr val="678877"/>
              </a:solidFill>
              <a:latin typeface="Arial"/>
              <a:ea typeface="Arial"/>
              <a:cs typeface="Arial"/>
              <a:sym typeface="Arial"/>
            </a:endParaRPr>
          </a:p>
        </p:txBody>
      </p:sp>
      <p:sp>
        <p:nvSpPr>
          <p:cNvPr id="543" name="Google Shape;543;p15"/>
          <p:cNvSpPr txBox="1"/>
          <p:nvPr/>
        </p:nvSpPr>
        <p:spPr>
          <a:xfrm>
            <a:off x="3059663" y="2300942"/>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Savęs pažinimas</a:t>
            </a:r>
            <a:endParaRPr sz="1200" b="0" i="0" u="none" strike="noStrike" cap="none">
              <a:solidFill>
                <a:srgbClr val="000000"/>
              </a:solidFill>
              <a:latin typeface="Arial"/>
              <a:ea typeface="Arial"/>
              <a:cs typeface="Arial"/>
              <a:sym typeface="Arial"/>
            </a:endParaRPr>
          </a:p>
        </p:txBody>
      </p:sp>
      <p:sp>
        <p:nvSpPr>
          <p:cNvPr id="544" name="Google Shape;544;p15"/>
          <p:cNvSpPr txBox="1"/>
          <p:nvPr/>
        </p:nvSpPr>
        <p:spPr>
          <a:xfrm>
            <a:off x="3466605" y="2715530"/>
            <a:ext cx="1842308" cy="57704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Suaugusiųjų poreikių ir tikslų supratimas skatina savęs pažinimą ir augimą</a:t>
            </a:r>
            <a:endParaRPr sz="1100" b="0" i="0" u="none" strike="noStrike" cap="none">
              <a:solidFill>
                <a:srgbClr val="000000"/>
              </a:solidFill>
              <a:latin typeface="Arial"/>
              <a:ea typeface="Arial"/>
              <a:cs typeface="Arial"/>
              <a:sym typeface="Arial"/>
            </a:endParaRPr>
          </a:p>
        </p:txBody>
      </p:sp>
      <p:grpSp>
        <p:nvGrpSpPr>
          <p:cNvPr id="545" name="Google Shape;545;p15"/>
          <p:cNvGrpSpPr/>
          <p:nvPr/>
        </p:nvGrpSpPr>
        <p:grpSpPr>
          <a:xfrm>
            <a:off x="1482921" y="3699714"/>
            <a:ext cx="3964460" cy="1151003"/>
            <a:chOff x="2022119" y="1555771"/>
            <a:chExt cx="3964460" cy="1151003"/>
          </a:xfrm>
        </p:grpSpPr>
        <p:sp>
          <p:nvSpPr>
            <p:cNvPr id="546" name="Google Shape;546;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47" name="Google Shape;547;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48" name="Google Shape;548;p15"/>
          <p:cNvSpPr txBox="1"/>
          <p:nvPr/>
        </p:nvSpPr>
        <p:spPr>
          <a:xfrm>
            <a:off x="1696429" y="4251726"/>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02</a:t>
            </a:r>
            <a:endParaRPr sz="1400" b="0" i="0" u="none" strike="noStrike" cap="none">
              <a:solidFill>
                <a:srgbClr val="678877"/>
              </a:solidFill>
              <a:latin typeface="Arial"/>
              <a:ea typeface="Arial"/>
              <a:cs typeface="Arial"/>
              <a:sym typeface="Arial"/>
            </a:endParaRPr>
          </a:p>
        </p:txBody>
      </p:sp>
      <p:sp>
        <p:nvSpPr>
          <p:cNvPr id="549" name="Google Shape;549;p15"/>
          <p:cNvSpPr txBox="1"/>
          <p:nvPr/>
        </p:nvSpPr>
        <p:spPr>
          <a:xfrm>
            <a:off x="3059663" y="3739598"/>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Pasaulio piliečiai</a:t>
            </a:r>
            <a:endParaRPr sz="1200" b="0" i="0" u="none" strike="noStrike" cap="none">
              <a:solidFill>
                <a:srgbClr val="000000"/>
              </a:solidFill>
              <a:latin typeface="Arial"/>
              <a:ea typeface="Arial"/>
              <a:cs typeface="Arial"/>
              <a:sym typeface="Arial"/>
            </a:endParaRPr>
          </a:p>
        </p:txBody>
      </p:sp>
      <p:sp>
        <p:nvSpPr>
          <p:cNvPr id="550" name="Google Shape;550;p15"/>
          <p:cNvSpPr txBox="1"/>
          <p:nvPr/>
        </p:nvSpPr>
        <p:spPr>
          <a:xfrm>
            <a:off x="3466605" y="4154186"/>
            <a:ext cx="1842308" cy="57704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Išmokite gerbti skirtingus požiūrius, skatinti empatiją ir palaikyti kitus</a:t>
            </a:r>
            <a:endParaRPr sz="1100" b="0" i="0" u="none" strike="noStrike" cap="none">
              <a:solidFill>
                <a:srgbClr val="000000"/>
              </a:solidFill>
              <a:latin typeface="Arial"/>
              <a:ea typeface="Arial"/>
              <a:cs typeface="Arial"/>
              <a:sym typeface="Arial"/>
            </a:endParaRPr>
          </a:p>
        </p:txBody>
      </p:sp>
      <p:grpSp>
        <p:nvGrpSpPr>
          <p:cNvPr id="551" name="Google Shape;551;p15"/>
          <p:cNvGrpSpPr/>
          <p:nvPr/>
        </p:nvGrpSpPr>
        <p:grpSpPr>
          <a:xfrm>
            <a:off x="1482921" y="5138370"/>
            <a:ext cx="3964460" cy="1193097"/>
            <a:chOff x="2022119" y="1555771"/>
            <a:chExt cx="3964460" cy="1193097"/>
          </a:xfrm>
        </p:grpSpPr>
        <p:sp>
          <p:nvSpPr>
            <p:cNvPr id="552" name="Google Shape;552;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3" name="Google Shape;553;p15"/>
            <p:cNvSpPr/>
            <p:nvPr/>
          </p:nvSpPr>
          <p:spPr>
            <a:xfrm>
              <a:off x="2022119" y="1555771"/>
              <a:ext cx="3964460" cy="1193097"/>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54" name="Google Shape;554;p15"/>
          <p:cNvSpPr txBox="1"/>
          <p:nvPr/>
        </p:nvSpPr>
        <p:spPr>
          <a:xfrm>
            <a:off x="1696429" y="5690382"/>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03</a:t>
            </a:r>
            <a:endParaRPr sz="1400" b="0" i="0" u="none" strike="noStrike" cap="none">
              <a:solidFill>
                <a:srgbClr val="678877"/>
              </a:solidFill>
              <a:latin typeface="Arial"/>
              <a:ea typeface="Arial"/>
              <a:cs typeface="Arial"/>
              <a:sym typeface="Arial"/>
            </a:endParaRPr>
          </a:p>
        </p:txBody>
      </p:sp>
      <p:sp>
        <p:nvSpPr>
          <p:cNvPr id="555" name="Google Shape;555;p15"/>
          <p:cNvSpPr txBox="1"/>
          <p:nvPr/>
        </p:nvSpPr>
        <p:spPr>
          <a:xfrm>
            <a:off x="3059663" y="5138400"/>
            <a:ext cx="2656200" cy="4002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Teigiamas požiūris</a:t>
            </a:r>
            <a:endParaRPr sz="1200" b="0" i="0" u="none" strike="noStrike" cap="none">
              <a:solidFill>
                <a:srgbClr val="000000"/>
              </a:solidFill>
              <a:latin typeface="Arial"/>
              <a:ea typeface="Arial"/>
              <a:cs typeface="Arial"/>
              <a:sym typeface="Arial"/>
            </a:endParaRPr>
          </a:p>
        </p:txBody>
      </p:sp>
      <p:sp>
        <p:nvSpPr>
          <p:cNvPr id="556" name="Google Shape;556;p15"/>
          <p:cNvSpPr txBox="1"/>
          <p:nvPr/>
        </p:nvSpPr>
        <p:spPr>
          <a:xfrm>
            <a:off x="3466605" y="5592844"/>
            <a:ext cx="1842308" cy="577041"/>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Pokyčių priėmimas ugdo atsparumą ir kiekvieną akimirką paverčia mokymosi galimybe</a:t>
            </a:r>
            <a:endParaRPr sz="1100" b="0" i="0" u="none" strike="noStrike" cap="none">
              <a:solidFill>
                <a:srgbClr val="000000"/>
              </a:solidFill>
              <a:latin typeface="Arial"/>
              <a:ea typeface="Arial"/>
              <a:cs typeface="Arial"/>
              <a:sym typeface="Arial"/>
            </a:endParaRPr>
          </a:p>
        </p:txBody>
      </p:sp>
      <p:grpSp>
        <p:nvGrpSpPr>
          <p:cNvPr id="557" name="Google Shape;557;p15"/>
          <p:cNvGrpSpPr/>
          <p:nvPr/>
        </p:nvGrpSpPr>
        <p:grpSpPr>
          <a:xfrm>
            <a:off x="6744620" y="804803"/>
            <a:ext cx="3964460" cy="1151003"/>
            <a:chOff x="2022119" y="1555771"/>
            <a:chExt cx="3964460" cy="1151003"/>
          </a:xfrm>
        </p:grpSpPr>
        <p:sp>
          <p:nvSpPr>
            <p:cNvPr id="558" name="Google Shape;558;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59" name="Google Shape;559;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0" name="Google Shape;560;p15"/>
          <p:cNvSpPr txBox="1"/>
          <p:nvPr/>
        </p:nvSpPr>
        <p:spPr>
          <a:xfrm>
            <a:off x="6958128" y="135681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04</a:t>
            </a:r>
            <a:endParaRPr sz="1400" b="0" i="0" u="none" strike="noStrike" cap="none">
              <a:solidFill>
                <a:srgbClr val="678877"/>
              </a:solidFill>
              <a:latin typeface="Arial"/>
              <a:ea typeface="Arial"/>
              <a:cs typeface="Arial"/>
              <a:sym typeface="Arial"/>
            </a:endParaRPr>
          </a:p>
        </p:txBody>
      </p:sp>
      <p:sp>
        <p:nvSpPr>
          <p:cNvPr id="561" name="Google Shape;561;p15"/>
          <p:cNvSpPr txBox="1"/>
          <p:nvPr/>
        </p:nvSpPr>
        <p:spPr>
          <a:xfrm>
            <a:off x="8314800" y="809800"/>
            <a:ext cx="2420400" cy="4002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Tiesos ieškojimas</a:t>
            </a:r>
            <a:endParaRPr sz="1200" b="0" i="0" u="none" strike="noStrike" cap="none">
              <a:solidFill>
                <a:srgbClr val="000000"/>
              </a:solidFill>
              <a:latin typeface="Arial"/>
              <a:ea typeface="Arial"/>
              <a:cs typeface="Arial"/>
              <a:sym typeface="Arial"/>
            </a:endParaRPr>
          </a:p>
        </p:txBody>
      </p:sp>
      <p:sp>
        <p:nvSpPr>
          <p:cNvPr id="562" name="Google Shape;562;p15"/>
          <p:cNvSpPr txBox="1"/>
          <p:nvPr/>
        </p:nvSpPr>
        <p:spPr>
          <a:xfrm>
            <a:off x="8558522" y="1166263"/>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Subrendę suaugusieji sutelkia dėmesį į pagrindinės situacijos priežasties supratimą, kad surastų ilgalaikius sprendimus</a:t>
            </a:r>
            <a:endParaRPr sz="1100" b="0" i="0" u="none" strike="noStrike" cap="none">
              <a:solidFill>
                <a:srgbClr val="000000"/>
              </a:solidFill>
              <a:latin typeface="Arial"/>
              <a:ea typeface="Arial"/>
              <a:cs typeface="Arial"/>
              <a:sym typeface="Arial"/>
            </a:endParaRPr>
          </a:p>
        </p:txBody>
      </p:sp>
      <p:grpSp>
        <p:nvGrpSpPr>
          <p:cNvPr id="563" name="Google Shape;563;p15"/>
          <p:cNvGrpSpPr/>
          <p:nvPr/>
        </p:nvGrpSpPr>
        <p:grpSpPr>
          <a:xfrm>
            <a:off x="6744620" y="2261058"/>
            <a:ext cx="3964460" cy="1151003"/>
            <a:chOff x="2022119" y="1555771"/>
            <a:chExt cx="3964460" cy="1151003"/>
          </a:xfrm>
        </p:grpSpPr>
        <p:sp>
          <p:nvSpPr>
            <p:cNvPr id="564" name="Google Shape;564;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65" name="Google Shape;565;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66" name="Google Shape;566;p15"/>
          <p:cNvSpPr txBox="1"/>
          <p:nvPr/>
        </p:nvSpPr>
        <p:spPr>
          <a:xfrm>
            <a:off x="6958128" y="281307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05</a:t>
            </a:r>
            <a:endParaRPr sz="1400" b="0" i="0" u="none" strike="noStrike" cap="none">
              <a:solidFill>
                <a:srgbClr val="678877"/>
              </a:solidFill>
              <a:latin typeface="Arial"/>
              <a:ea typeface="Arial"/>
              <a:cs typeface="Arial"/>
              <a:sym typeface="Arial"/>
            </a:endParaRPr>
          </a:p>
        </p:txBody>
      </p:sp>
      <p:sp>
        <p:nvSpPr>
          <p:cNvPr id="567" name="Google Shape;567;p15"/>
          <p:cNvSpPr txBox="1"/>
          <p:nvPr/>
        </p:nvSpPr>
        <p:spPr>
          <a:xfrm>
            <a:off x="8314800" y="2263624"/>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Asmenybė</a:t>
            </a:r>
            <a:endParaRPr sz="1200" b="0" i="0" u="none" strike="noStrike" cap="none">
              <a:solidFill>
                <a:srgbClr val="000000"/>
              </a:solidFill>
              <a:latin typeface="Arial"/>
              <a:ea typeface="Arial"/>
              <a:cs typeface="Arial"/>
              <a:sym typeface="Arial"/>
            </a:endParaRPr>
          </a:p>
        </p:txBody>
      </p:sp>
      <p:sp>
        <p:nvSpPr>
          <p:cNvPr id="568" name="Google Shape;568;p15"/>
          <p:cNvSpPr txBox="1"/>
          <p:nvPr/>
        </p:nvSpPr>
        <p:spPr>
          <a:xfrm>
            <a:off x="8534137" y="2547190"/>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050" b="0" i="0" u="none" strike="noStrike" cap="none">
                <a:solidFill>
                  <a:srgbClr val="000000"/>
                </a:solidFill>
                <a:latin typeface="Arial"/>
                <a:ea typeface="Arial"/>
                <a:cs typeface="Arial"/>
                <a:sym typeface="Arial"/>
              </a:rPr>
              <a:t>Sutelkite dėmesį į savo stipriąsias puses ir mokykitės įgūdžių, atitinkančių jų tikslus, kad išnaudotumėte visą savo potencialą</a:t>
            </a:r>
            <a:endParaRPr sz="1100" b="0" i="0" u="none" strike="noStrike" cap="none">
              <a:solidFill>
                <a:srgbClr val="000000"/>
              </a:solidFill>
              <a:latin typeface="Arial"/>
              <a:ea typeface="Arial"/>
              <a:cs typeface="Arial"/>
              <a:sym typeface="Arial"/>
            </a:endParaRPr>
          </a:p>
        </p:txBody>
      </p:sp>
      <p:grpSp>
        <p:nvGrpSpPr>
          <p:cNvPr id="569" name="Google Shape;569;p15"/>
          <p:cNvGrpSpPr/>
          <p:nvPr/>
        </p:nvGrpSpPr>
        <p:grpSpPr>
          <a:xfrm>
            <a:off x="6744620" y="3717313"/>
            <a:ext cx="3964460" cy="1151003"/>
            <a:chOff x="2022119" y="1555771"/>
            <a:chExt cx="3964460" cy="1151003"/>
          </a:xfrm>
        </p:grpSpPr>
        <p:sp>
          <p:nvSpPr>
            <p:cNvPr id="570" name="Google Shape;570;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1" name="Google Shape;571;p15"/>
            <p:cNvSpPr/>
            <p:nvPr/>
          </p:nvSpPr>
          <p:spPr>
            <a:xfrm>
              <a:off x="2022119" y="1555771"/>
              <a:ext cx="3964460" cy="1151003"/>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2" name="Google Shape;572;p15"/>
          <p:cNvSpPr txBox="1"/>
          <p:nvPr/>
        </p:nvSpPr>
        <p:spPr>
          <a:xfrm>
            <a:off x="6958128" y="4269325"/>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06</a:t>
            </a:r>
            <a:endParaRPr sz="1400" b="0" i="0" u="none" strike="noStrike" cap="none">
              <a:solidFill>
                <a:srgbClr val="678877"/>
              </a:solidFill>
              <a:latin typeface="Arial"/>
              <a:ea typeface="Arial"/>
              <a:cs typeface="Arial"/>
              <a:sym typeface="Arial"/>
            </a:endParaRPr>
          </a:p>
        </p:txBody>
      </p:sp>
      <p:sp>
        <p:nvSpPr>
          <p:cNvPr id="573" name="Google Shape;573;p15"/>
          <p:cNvSpPr txBox="1"/>
          <p:nvPr/>
        </p:nvSpPr>
        <p:spPr>
          <a:xfrm>
            <a:off x="8314800" y="3738475"/>
            <a:ext cx="2557800" cy="4002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Esminės vertybės</a:t>
            </a:r>
            <a:endParaRPr sz="1200" b="0" i="0" u="none" strike="noStrike" cap="none">
              <a:solidFill>
                <a:srgbClr val="000000"/>
              </a:solidFill>
              <a:latin typeface="Arial"/>
              <a:ea typeface="Arial"/>
              <a:cs typeface="Arial"/>
              <a:sym typeface="Arial"/>
            </a:endParaRPr>
          </a:p>
        </p:txBody>
      </p:sp>
      <p:sp>
        <p:nvSpPr>
          <p:cNvPr id="574" name="Google Shape;574;p15"/>
          <p:cNvSpPr txBox="1"/>
          <p:nvPr/>
        </p:nvSpPr>
        <p:spPr>
          <a:xfrm>
            <a:off x="8558522" y="4171785"/>
            <a:ext cx="2012090" cy="577042"/>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Suaugusieji turėtų gerbti ir suprasti bendras vertybes, kurios sieja jų visuomenę</a:t>
            </a:r>
            <a:endParaRPr sz="1100" b="0" i="0" u="none" strike="noStrike" cap="none">
              <a:solidFill>
                <a:srgbClr val="000000"/>
              </a:solidFill>
              <a:latin typeface="Arial"/>
              <a:ea typeface="Arial"/>
              <a:cs typeface="Arial"/>
              <a:sym typeface="Arial"/>
            </a:endParaRPr>
          </a:p>
        </p:txBody>
      </p:sp>
      <p:grpSp>
        <p:nvGrpSpPr>
          <p:cNvPr id="575" name="Google Shape;575;p15"/>
          <p:cNvGrpSpPr/>
          <p:nvPr/>
        </p:nvGrpSpPr>
        <p:grpSpPr>
          <a:xfrm>
            <a:off x="6744620" y="5173568"/>
            <a:ext cx="3964460" cy="1157899"/>
            <a:chOff x="2022119" y="1555771"/>
            <a:chExt cx="3964460" cy="1157899"/>
          </a:xfrm>
        </p:grpSpPr>
        <p:sp>
          <p:nvSpPr>
            <p:cNvPr id="576" name="Google Shape;576;p15"/>
            <p:cNvSpPr/>
            <p:nvPr/>
          </p:nvSpPr>
          <p:spPr>
            <a:xfrm>
              <a:off x="2235627" y="1691640"/>
              <a:ext cx="1770176" cy="877810"/>
            </a:xfrm>
            <a:custGeom>
              <a:avLst/>
              <a:gdLst/>
              <a:ahLst/>
              <a:cxnLst/>
              <a:rect l="l" t="t" r="r" b="b"/>
              <a:pathLst>
                <a:path w="21600" h="21600" extrusionOk="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77" name="Google Shape;577;p15"/>
            <p:cNvSpPr/>
            <p:nvPr/>
          </p:nvSpPr>
          <p:spPr>
            <a:xfrm>
              <a:off x="2022119" y="1555771"/>
              <a:ext cx="3964460" cy="1157899"/>
            </a:xfrm>
            <a:custGeom>
              <a:avLst/>
              <a:gdLst/>
              <a:ahLst/>
              <a:cxnLst/>
              <a:rect l="l" t="t" r="r" b="b"/>
              <a:pathLst>
                <a:path w="21597" h="21600" extrusionOk="0">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grpSp>
      <p:sp>
        <p:nvSpPr>
          <p:cNvPr id="578" name="Google Shape;578;p15"/>
          <p:cNvSpPr txBox="1"/>
          <p:nvPr/>
        </p:nvSpPr>
        <p:spPr>
          <a:xfrm>
            <a:off x="6958128" y="5725580"/>
            <a:ext cx="547420" cy="461667"/>
          </a:xfrm>
          <a:prstGeom prst="rect">
            <a:avLst/>
          </a:prstGeom>
          <a:noFill/>
          <a:ln>
            <a:noFill/>
          </a:ln>
        </p:spPr>
        <p:txBody>
          <a:bodyPr spcFirstLastPara="1" wrap="square" lIns="0" tIns="45700" rIns="0" bIns="45700" anchor="b"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678877"/>
                </a:solidFill>
                <a:latin typeface="Arial"/>
                <a:ea typeface="Arial"/>
                <a:cs typeface="Arial"/>
                <a:sym typeface="Arial"/>
              </a:rPr>
              <a:t>07</a:t>
            </a:r>
            <a:endParaRPr sz="1400" b="0" i="0" u="none" strike="noStrike" cap="none">
              <a:solidFill>
                <a:srgbClr val="678877"/>
              </a:solidFill>
              <a:latin typeface="Arial"/>
              <a:ea typeface="Arial"/>
              <a:cs typeface="Arial"/>
              <a:sym typeface="Arial"/>
            </a:endParaRPr>
          </a:p>
        </p:txBody>
      </p:sp>
      <p:sp>
        <p:nvSpPr>
          <p:cNvPr id="579" name="Google Shape;579;p15"/>
          <p:cNvSpPr txBox="1"/>
          <p:nvPr/>
        </p:nvSpPr>
        <p:spPr>
          <a:xfrm>
            <a:off x="8314800" y="5213460"/>
            <a:ext cx="2150558" cy="400069"/>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Socialinė tvarka</a:t>
            </a:r>
            <a:endParaRPr sz="1200" b="0" i="0" u="none" strike="noStrike" cap="none">
              <a:solidFill>
                <a:srgbClr val="000000"/>
              </a:solidFill>
              <a:latin typeface="Arial"/>
              <a:ea typeface="Arial"/>
              <a:cs typeface="Arial"/>
              <a:sym typeface="Arial"/>
            </a:endParaRPr>
          </a:p>
        </p:txBody>
      </p:sp>
      <p:sp>
        <p:nvSpPr>
          <p:cNvPr id="580" name="Google Shape;580;p15"/>
          <p:cNvSpPr txBox="1"/>
          <p:nvPr/>
        </p:nvSpPr>
        <p:spPr>
          <a:xfrm>
            <a:off x="8558522" y="5554896"/>
            <a:ext cx="2150558" cy="738623"/>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Suaugusieji turi prisidėti prie visuomenės, suprasdami jos taisykles ir demonstruodami intelektą, siekdami teigiamų pokyčių</a:t>
            </a:r>
            <a:endParaRPr sz="1100" b="0" i="0" u="none" strike="noStrike" cap="none">
              <a:solidFill>
                <a:srgbClr val="000000"/>
              </a:solidFill>
              <a:latin typeface="Arial"/>
              <a:ea typeface="Arial"/>
              <a:cs typeface="Arial"/>
              <a:sym typeface="Arial"/>
            </a:endParaRPr>
          </a:p>
        </p:txBody>
      </p:sp>
      <p:sp>
        <p:nvSpPr>
          <p:cNvPr id="581" name="Google Shape;581;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12</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13</a:t>
            </a:fld>
            <a:endParaRPr/>
          </a:p>
        </p:txBody>
      </p:sp>
      <p:sp>
        <p:nvSpPr>
          <p:cNvPr id="588" name="Google Shape;588;p16"/>
          <p:cNvSpPr txBox="1"/>
          <p:nvPr/>
        </p:nvSpPr>
        <p:spPr>
          <a:xfrm>
            <a:off x="989269" y="578918"/>
            <a:ext cx="7483148"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2"/>
              </a:buClr>
              <a:buSzPts val="1120"/>
              <a:buFont typeface="Arial"/>
              <a:buNone/>
            </a:pPr>
            <a:r>
              <a:rPr lang="en-US" sz="2400" b="1" i="0" u="none" strike="noStrike" cap="none">
                <a:solidFill>
                  <a:schemeClr val="dk2"/>
                </a:solidFill>
                <a:latin typeface="Arial"/>
                <a:ea typeface="Arial"/>
                <a:cs typeface="Arial"/>
                <a:sym typeface="Arial"/>
              </a:rPr>
              <a:t>Suaugusiųjų mokymosi diferencijavimas</a:t>
            </a:r>
            <a:endParaRPr sz="2400" b="1" i="0" u="none" strike="noStrike" cap="none">
              <a:solidFill>
                <a:schemeClr val="dk2"/>
              </a:solidFill>
              <a:latin typeface="Arial"/>
              <a:ea typeface="Arial"/>
              <a:cs typeface="Arial"/>
              <a:sym typeface="Arial"/>
            </a:endParaRPr>
          </a:p>
        </p:txBody>
      </p:sp>
      <p:sp>
        <p:nvSpPr>
          <p:cNvPr id="589" name="Google Shape;589;p16"/>
          <p:cNvSpPr txBox="1"/>
          <p:nvPr/>
        </p:nvSpPr>
        <p:spPr>
          <a:xfrm>
            <a:off x="959480" y="1254124"/>
            <a:ext cx="10140900" cy="17547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IM gali būti pritaikytas padėti </a:t>
            </a:r>
            <a:r>
              <a:rPr lang="en-US" sz="1400" b="0" i="0" u="none" strike="noStrike" cap="none">
                <a:solidFill>
                  <a:schemeClr val="dk1"/>
                </a:solidFill>
                <a:latin typeface="Arial"/>
                <a:ea typeface="Arial"/>
                <a:cs typeface="Arial"/>
                <a:sym typeface="Arial"/>
              </a:rPr>
              <a:t>suaugusiesiems </a:t>
            </a:r>
            <a:r>
              <a:rPr lang="en-US" sz="1400" b="0" i="0" u="none" strike="noStrike" cap="none">
                <a:solidFill>
                  <a:srgbClr val="000000"/>
                </a:solidFill>
                <a:latin typeface="Arial"/>
                <a:ea typeface="Arial"/>
                <a:cs typeface="Arial"/>
                <a:sym typeface="Arial"/>
              </a:rPr>
              <a:t>besimokantiesiems asmenims, turintiems skirtingą išsilavinimą, skirtingą skaitmeninio raštingumo lygį ir skirtingus mokymosi stilius. Nors visi besimokantieji yra komforto zonoje naudodami technologijas, tačiau  informatinio mąstymo strategijos turėtų būti prieinamos visiems, nepaisant jų patirties naudojant skaitmenines priemones. Diferencijuodami mokymą galite užtikrinti, kad besimokantieji įsitrauktų į IM taip, kad atitiktų jų gebėjimus. Šis lankstumas skatina įtraukią mokymosi aplinką, kurioje visi suaugusieji, įskaitant tuos, kurių skaitmeninis raštingumas ribotas, gali išsiugdyti esminius problemų sprendimo ir kritinio mąstymo įgūdžius.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Pagrindinės diferencijavimo strategijos:</a:t>
            </a:r>
            <a:endParaRPr sz="1400" b="0" i="0" u="none" strike="noStrike" cap="none">
              <a:solidFill>
                <a:srgbClr val="000000"/>
              </a:solidFill>
              <a:latin typeface="Arial"/>
              <a:ea typeface="Arial"/>
              <a:cs typeface="Arial"/>
              <a:sym typeface="Arial"/>
            </a:endParaRPr>
          </a:p>
        </p:txBody>
      </p:sp>
      <p:sp>
        <p:nvSpPr>
          <p:cNvPr id="590" name="Google Shape;590;p16"/>
          <p:cNvSpPr/>
          <p:nvPr/>
        </p:nvSpPr>
        <p:spPr>
          <a:xfrm>
            <a:off x="1408978" y="5145049"/>
            <a:ext cx="9374044" cy="910232"/>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1" name="Google Shape;591;p16"/>
          <p:cNvSpPr txBox="1"/>
          <p:nvPr/>
        </p:nvSpPr>
        <p:spPr>
          <a:xfrm>
            <a:off x="2370653" y="5184667"/>
            <a:ext cx="745069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IM yra metodika, skatinanti įtrauktį, leidžianti pedagogams pritaikyti mokymosi strategijas prie skirtingų gebėjimų, išsilavinimo ir patirties lygio. Pritaikius mokymą prie individualių poreikių, informatinis mąstymas daro mokymąsi prieinamą visiems, įskaitant tuos, kurių skaitmeninis raštingumas žemas arba mokėsi skirtingais mokymosi stiliais.</a:t>
            </a:r>
            <a:endParaRPr sz="1200" b="0" i="0" u="none" strike="noStrike" cap="none">
              <a:solidFill>
                <a:srgbClr val="000000"/>
              </a:solidFill>
              <a:latin typeface="Arial"/>
              <a:ea typeface="Arial"/>
              <a:cs typeface="Arial"/>
              <a:sym typeface="Arial"/>
            </a:endParaRPr>
          </a:p>
        </p:txBody>
      </p:sp>
      <p:pic>
        <p:nvPicPr>
          <p:cNvPr id="592" name="Google Shape;592;p16" descr="Icono&#10;&#10;Descripción generada automáticamente"/>
          <p:cNvPicPr preferRelativeResize="0"/>
          <p:nvPr/>
        </p:nvPicPr>
        <p:blipFill rotWithShape="1">
          <a:blip r:embed="rId3">
            <a:alphaModFix/>
          </a:blip>
          <a:srcRect/>
          <a:stretch/>
        </p:blipFill>
        <p:spPr>
          <a:xfrm>
            <a:off x="670920" y="4750173"/>
            <a:ext cx="1218895" cy="1218895"/>
          </a:xfrm>
          <a:prstGeom prst="rect">
            <a:avLst/>
          </a:prstGeom>
          <a:noFill/>
          <a:ln>
            <a:noFill/>
          </a:ln>
        </p:spPr>
      </p:pic>
      <p:pic>
        <p:nvPicPr>
          <p:cNvPr id="593" name="Google Shape;593;p16" descr="Icono&#10;&#10;Descripción generada automáticamente"/>
          <p:cNvPicPr preferRelativeResize="0"/>
          <p:nvPr/>
        </p:nvPicPr>
        <p:blipFill rotWithShape="1">
          <a:blip r:embed="rId4">
            <a:alphaModFix/>
          </a:blip>
          <a:srcRect/>
          <a:stretch/>
        </p:blipFill>
        <p:spPr>
          <a:xfrm>
            <a:off x="10347087" y="4750173"/>
            <a:ext cx="871869" cy="910232"/>
          </a:xfrm>
          <a:prstGeom prst="rect">
            <a:avLst/>
          </a:prstGeom>
          <a:noFill/>
          <a:ln>
            <a:noFill/>
          </a:ln>
        </p:spPr>
      </p:pic>
      <p:sp>
        <p:nvSpPr>
          <p:cNvPr id="594" name="Google Shape;594;p16"/>
          <p:cNvSpPr/>
          <p:nvPr/>
        </p:nvSpPr>
        <p:spPr>
          <a:xfrm>
            <a:off x="1856805" y="31238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5" name="Google Shape;595;p16"/>
          <p:cNvSpPr/>
          <p:nvPr/>
        </p:nvSpPr>
        <p:spPr>
          <a:xfrm>
            <a:off x="4165907" y="31238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6" name="Google Shape;596;p16"/>
          <p:cNvSpPr/>
          <p:nvPr/>
        </p:nvSpPr>
        <p:spPr>
          <a:xfrm>
            <a:off x="6306815" y="31238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7" name="Google Shape;597;p16"/>
          <p:cNvSpPr/>
          <p:nvPr/>
        </p:nvSpPr>
        <p:spPr>
          <a:xfrm>
            <a:off x="8615917" y="3123802"/>
            <a:ext cx="1512000" cy="15120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598" name="Google Shape;598;p16"/>
          <p:cNvSpPr txBox="1"/>
          <p:nvPr/>
        </p:nvSpPr>
        <p:spPr>
          <a:xfrm>
            <a:off x="1760391" y="3253329"/>
            <a:ext cx="1624391"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Įvertinkite individualius poreikius</a:t>
            </a:r>
            <a:endParaRPr sz="1000" b="0" i="0" u="none" strike="noStrike" cap="none">
              <a:solidFill>
                <a:schemeClr val="lt1"/>
              </a:solidFill>
              <a:latin typeface="Arial"/>
              <a:ea typeface="Arial"/>
              <a:cs typeface="Arial"/>
              <a:sym typeface="Arial"/>
            </a:endParaRPr>
          </a:p>
        </p:txBody>
      </p:sp>
      <p:sp>
        <p:nvSpPr>
          <p:cNvPr id="599" name="Google Shape;599;p16"/>
          <p:cNvSpPr txBox="1"/>
          <p:nvPr/>
        </p:nvSpPr>
        <p:spPr>
          <a:xfrm>
            <a:off x="4207880" y="3253329"/>
            <a:ext cx="1423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Naudokite įvairius mokymo metodus</a:t>
            </a:r>
            <a:endParaRPr sz="1000" b="0" i="0" u="none" strike="noStrike" cap="none">
              <a:solidFill>
                <a:schemeClr val="lt1"/>
              </a:solidFill>
              <a:latin typeface="Arial"/>
              <a:ea typeface="Arial"/>
              <a:cs typeface="Arial"/>
              <a:sym typeface="Arial"/>
            </a:endParaRPr>
          </a:p>
        </p:txBody>
      </p:sp>
      <p:sp>
        <p:nvSpPr>
          <p:cNvPr id="600" name="Google Shape;600;p16"/>
          <p:cNvSpPr txBox="1"/>
          <p:nvPr/>
        </p:nvSpPr>
        <p:spPr>
          <a:xfrm>
            <a:off x="6332451" y="3253329"/>
            <a:ext cx="13926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Pateikite lanksčias parinktis</a:t>
            </a:r>
            <a:endParaRPr sz="1000" b="0" i="0" u="none" strike="noStrike" cap="none">
              <a:solidFill>
                <a:schemeClr val="lt1"/>
              </a:solidFill>
              <a:latin typeface="Arial"/>
              <a:ea typeface="Arial"/>
              <a:cs typeface="Arial"/>
              <a:sym typeface="Arial"/>
            </a:endParaRPr>
          </a:p>
        </p:txBody>
      </p:sp>
      <p:sp>
        <p:nvSpPr>
          <p:cNvPr id="601" name="Google Shape;601;p16"/>
          <p:cNvSpPr txBox="1"/>
          <p:nvPr/>
        </p:nvSpPr>
        <p:spPr>
          <a:xfrm>
            <a:off x="8725645" y="3253329"/>
            <a:ext cx="12717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lt1"/>
                </a:solidFill>
                <a:latin typeface="Arial"/>
                <a:ea typeface="Arial"/>
                <a:cs typeface="Arial"/>
                <a:sym typeface="Arial"/>
              </a:rPr>
              <a:t>Parinkite tinkamą tempą</a:t>
            </a:r>
            <a:endParaRPr sz="1000" b="0" i="0" u="none" strike="noStrike" cap="none">
              <a:solidFill>
                <a:schemeClr val="lt1"/>
              </a:solidFill>
              <a:latin typeface="Arial"/>
              <a:ea typeface="Arial"/>
              <a:cs typeface="Arial"/>
              <a:sym typeface="Arial"/>
            </a:endParaRPr>
          </a:p>
        </p:txBody>
      </p:sp>
      <p:sp>
        <p:nvSpPr>
          <p:cNvPr id="602" name="Google Shape;602;p16"/>
          <p:cNvSpPr txBox="1"/>
          <p:nvPr/>
        </p:nvSpPr>
        <p:spPr>
          <a:xfrm>
            <a:off x="1881016" y="3595321"/>
            <a:ext cx="1355904" cy="9002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Supraskite jų žinias, tikslus ir iššūkius, kad galėtumėte efektyviai pritaikyti mokymą.</a:t>
            </a:r>
            <a:endParaRPr sz="1050" b="0" i="0" u="none" strike="noStrike" cap="none">
              <a:solidFill>
                <a:schemeClr val="dk1"/>
              </a:solidFill>
              <a:latin typeface="Arial"/>
              <a:ea typeface="Arial"/>
              <a:cs typeface="Arial"/>
              <a:sym typeface="Arial"/>
            </a:endParaRPr>
          </a:p>
        </p:txBody>
      </p:sp>
      <p:sp>
        <p:nvSpPr>
          <p:cNvPr id="603" name="Google Shape;603;p16"/>
          <p:cNvSpPr txBox="1"/>
          <p:nvPr/>
        </p:nvSpPr>
        <p:spPr>
          <a:xfrm>
            <a:off x="4171301" y="3595321"/>
            <a:ext cx="1423800" cy="9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Atlikite vaizdinę, klausomąją ir praktinę veiklą, skirtą skirtingiems mokymosi stiliams.</a:t>
            </a:r>
            <a:endParaRPr sz="1050" b="0" i="0" u="none" strike="noStrike" cap="none">
              <a:solidFill>
                <a:schemeClr val="dk1"/>
              </a:solidFill>
              <a:latin typeface="Arial"/>
              <a:ea typeface="Arial"/>
              <a:cs typeface="Arial"/>
              <a:sym typeface="Arial"/>
            </a:endParaRPr>
          </a:p>
        </p:txBody>
      </p:sp>
      <p:sp>
        <p:nvSpPr>
          <p:cNvPr id="604" name="Google Shape;604;p16"/>
          <p:cNvSpPr txBox="1"/>
          <p:nvPr/>
        </p:nvSpPr>
        <p:spPr>
          <a:xfrm>
            <a:off x="6295863" y="3595321"/>
            <a:ext cx="1512000" cy="9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Leiskite jiems pasirinkti projekto temas arba skirtingais būdais parodyti, kad supranta.</a:t>
            </a:r>
            <a:endParaRPr sz="1050" b="0" i="0" u="none" strike="noStrike" cap="none">
              <a:solidFill>
                <a:schemeClr val="dk1"/>
              </a:solidFill>
              <a:latin typeface="Arial"/>
              <a:ea typeface="Arial"/>
              <a:cs typeface="Arial"/>
              <a:sym typeface="Arial"/>
            </a:endParaRPr>
          </a:p>
        </p:txBody>
      </p:sp>
      <p:sp>
        <p:nvSpPr>
          <p:cNvPr id="605" name="Google Shape;605;p16"/>
          <p:cNvSpPr txBox="1"/>
          <p:nvPr/>
        </p:nvSpPr>
        <p:spPr>
          <a:xfrm>
            <a:off x="8615917" y="3595321"/>
            <a:ext cx="1428900" cy="90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Arial"/>
                <a:ea typeface="Arial"/>
                <a:cs typeface="Arial"/>
                <a:sym typeface="Arial"/>
              </a:rPr>
              <a:t>Tegul mokymosi tempas būna lankstus, suteikiant mokiniams galimybę tobulėti savo greičiu.</a:t>
            </a:r>
            <a:endParaRPr sz="1050" b="0" i="0" u="none" strike="noStrike" cap="none">
              <a:solidFill>
                <a:schemeClr val="dk1"/>
              </a:solidFill>
              <a:latin typeface="Arial"/>
              <a:ea typeface="Arial"/>
              <a:cs typeface="Arial"/>
              <a:sym typeface="Arial"/>
            </a:endParaRPr>
          </a:p>
        </p:txBody>
      </p:sp>
      <p:sp>
        <p:nvSpPr>
          <p:cNvPr id="606" name="Google Shape;606;p16"/>
          <p:cNvSpPr/>
          <p:nvPr/>
        </p:nvSpPr>
        <p:spPr>
          <a:xfrm>
            <a:off x="1767796" y="32195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7" name="Google Shape;607;p16"/>
          <p:cNvSpPr/>
          <p:nvPr/>
        </p:nvSpPr>
        <p:spPr>
          <a:xfrm>
            <a:off x="4081811" y="3219599"/>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8" name="Google Shape;608;p16"/>
          <p:cNvSpPr/>
          <p:nvPr/>
        </p:nvSpPr>
        <p:spPr>
          <a:xfrm>
            <a:off x="6236167" y="32195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9" name="Google Shape;609;p16"/>
          <p:cNvSpPr/>
          <p:nvPr/>
        </p:nvSpPr>
        <p:spPr>
          <a:xfrm>
            <a:off x="8530540" y="3219586"/>
            <a:ext cx="1512000" cy="151200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10" name="Google Shape;610;p16"/>
          <p:cNvSpPr/>
          <p:nvPr/>
        </p:nvSpPr>
        <p:spPr>
          <a:xfrm>
            <a:off x="152400" y="152400"/>
            <a:ext cx="12192000" cy="0"/>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Roboto"/>
                <a:ea typeface="Roboto"/>
                <a:cs typeface="Roboto"/>
                <a:sym typeface="Roboto"/>
              </a:rPr>
              <a:t/>
            </a:r>
            <a:br>
              <a:rPr lang="en-US" sz="1800" b="0" i="0" u="none" strike="noStrike" cap="none">
                <a:solidFill>
                  <a:schemeClr val="dk1"/>
                </a:solidFill>
                <a:latin typeface="Roboto"/>
                <a:ea typeface="Roboto"/>
                <a:cs typeface="Roboto"/>
                <a:sym typeface="Roboto"/>
              </a:rPr>
            </a:br>
            <a:endParaRPr sz="1800" b="0" i="0" u="none" strike="noStrike" cap="none">
              <a:solidFill>
                <a:schemeClr val="dk1"/>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11" name="Google Shape;611;p16"/>
          <p:cNvSpPr/>
          <p:nvPr/>
        </p:nvSpPr>
        <p:spPr>
          <a:xfrm>
            <a:off x="152400" y="152400"/>
            <a:ext cx="12192000" cy="0"/>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p16"/>
          <p:cNvSpPr/>
          <p:nvPr/>
        </p:nvSpPr>
        <p:spPr>
          <a:xfrm>
            <a:off x="152400" y="152400"/>
            <a:ext cx="12192000" cy="0"/>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p16"/>
          <p:cNvSpPr/>
          <p:nvPr/>
        </p:nvSpPr>
        <p:spPr>
          <a:xfrm>
            <a:off x="152400" y="152400"/>
            <a:ext cx="12192000" cy="0"/>
          </a:xfrm>
          <a:prstGeom prst="rect">
            <a:avLst/>
          </a:prstGeom>
          <a:solidFill>
            <a:srgbClr val="FFFFFF"/>
          </a:solid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pic>
        <p:nvPicPr>
          <p:cNvPr id="620" name="Google Shape;620;p7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621" name="Google Shape;621;p7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2 SKYRIUS</a:t>
            </a:r>
            <a:endParaRPr>
              <a:latin typeface="Arial"/>
              <a:ea typeface="Arial"/>
              <a:cs typeface="Arial"/>
              <a:sym typeface="Arial"/>
            </a:endParaRPr>
          </a:p>
        </p:txBody>
      </p:sp>
      <p:sp>
        <p:nvSpPr>
          <p:cNvPr id="622" name="Google Shape;622;p78"/>
          <p:cNvSpPr txBox="1">
            <a:spLocks noGrp="1"/>
          </p:cNvSpPr>
          <p:nvPr>
            <p:ph type="body" idx="1"/>
          </p:nvPr>
        </p:nvSpPr>
        <p:spPr>
          <a:xfrm>
            <a:off x="7693152" y="3751849"/>
            <a:ext cx="2962656" cy="1131437"/>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Suaugusiųjų instruktorių vaidmuo įtraukiant IM </a:t>
            </a:r>
            <a:endParaRPr>
              <a:latin typeface="Arial"/>
              <a:ea typeface="Arial"/>
              <a:cs typeface="Arial"/>
              <a:sym typeface="Arial"/>
            </a:endParaRPr>
          </a:p>
        </p:txBody>
      </p:sp>
      <p:sp>
        <p:nvSpPr>
          <p:cNvPr id="623" name="Google Shape;623;p7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6"/>
          <p:cNvSpPr txBox="1">
            <a:spLocks noGrp="1"/>
          </p:cNvSpPr>
          <p:nvPr>
            <p:ph type="body" idx="1"/>
          </p:nvPr>
        </p:nvSpPr>
        <p:spPr>
          <a:xfrm>
            <a:off x="1309853" y="1607826"/>
            <a:ext cx="5600700" cy="3642347"/>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260"/>
              <a:buNone/>
            </a:pPr>
            <a:r>
              <a:rPr lang="en-US" sz="2000">
                <a:latin typeface="Arial"/>
                <a:ea typeface="Arial"/>
                <a:cs typeface="Arial"/>
                <a:sym typeface="Arial"/>
              </a:rPr>
              <a:t>Instruktoriai ir pedagogai </a:t>
            </a:r>
            <a:r>
              <a:rPr lang="en-US" sz="2000" b="1">
                <a:latin typeface="Arial"/>
                <a:ea typeface="Arial"/>
                <a:cs typeface="Arial"/>
                <a:sym typeface="Arial"/>
              </a:rPr>
              <a:t>atlieka labai svarbų vaidmenį</a:t>
            </a:r>
            <a:r>
              <a:rPr lang="en-US" sz="2000">
                <a:latin typeface="Arial"/>
                <a:ea typeface="Arial"/>
                <a:cs typeface="Arial"/>
                <a:sym typeface="Arial"/>
              </a:rPr>
              <a:t> mažinant vyresnio amžiaus žmonių skaitmeninę atskirtį  ir suteikiant jiems galimybę aktyviai dalyvauti šiuolaikiniame skaitmeniniame pasaulyje.</a:t>
            </a:r>
            <a:endParaRPr/>
          </a:p>
          <a:p>
            <a:pPr marL="0" lvl="0" indent="0" algn="just" rtl="0">
              <a:lnSpc>
                <a:spcPct val="100000"/>
              </a:lnSpc>
              <a:spcBef>
                <a:spcPts val="0"/>
              </a:spcBef>
              <a:spcAft>
                <a:spcPts val="0"/>
              </a:spcAft>
              <a:buSzPts val="1260"/>
              <a:buNone/>
            </a:pPr>
            <a:endParaRPr sz="2000">
              <a:latin typeface="Arial"/>
              <a:ea typeface="Arial"/>
              <a:cs typeface="Arial"/>
              <a:sym typeface="Arial"/>
            </a:endParaRPr>
          </a:p>
          <a:p>
            <a:pPr marL="0" lvl="0" indent="0" algn="just" rtl="0">
              <a:lnSpc>
                <a:spcPct val="100000"/>
              </a:lnSpc>
              <a:spcBef>
                <a:spcPts val="0"/>
              </a:spcBef>
              <a:spcAft>
                <a:spcPts val="0"/>
              </a:spcAft>
              <a:buSzPts val="1260"/>
              <a:buNone/>
            </a:pPr>
            <a:r>
              <a:rPr lang="en-US" sz="2000">
                <a:latin typeface="Arial"/>
                <a:ea typeface="Arial"/>
                <a:cs typeface="Arial"/>
                <a:sym typeface="Arial"/>
              </a:rPr>
              <a:t>Jų pareigos neapsiriboja paprastomis techninėmis instrukcijomis. Jie turi ugdyti tikrą skaitmeninį raštingumą ir taikyti pedagoginius metodus, pagrįstus informatiniu mąstymu.</a:t>
            </a:r>
            <a:endParaRPr sz="2000">
              <a:latin typeface="Arial"/>
              <a:ea typeface="Arial"/>
              <a:cs typeface="Arial"/>
              <a:sym typeface="Arial"/>
            </a:endParaRPr>
          </a:p>
        </p:txBody>
      </p:sp>
      <p:pic>
        <p:nvPicPr>
          <p:cNvPr id="631" name="Google Shape;631;p6"/>
          <p:cNvPicPr preferRelativeResize="0">
            <a:picLocks noGrp="1"/>
          </p:cNvPicPr>
          <p:nvPr>
            <p:ph type="pic" idx="2"/>
          </p:nvPr>
        </p:nvPicPr>
        <p:blipFill rotWithShape="1">
          <a:blip r:embed="rId3">
            <a:alphaModFix/>
          </a:blip>
          <a:srcRect l="30340" r="30340"/>
          <a:stretch/>
        </p:blipFill>
        <p:spPr>
          <a:xfrm>
            <a:off x="8140700" y="-1"/>
            <a:ext cx="4051300" cy="6858001"/>
          </a:xfrm>
          <a:prstGeom prst="rect">
            <a:avLst/>
          </a:prstGeom>
          <a:noFill/>
          <a:ln>
            <a:noFill/>
          </a:ln>
        </p:spPr>
      </p:pic>
      <p:sp>
        <p:nvSpPr>
          <p:cNvPr id="632" name="Google Shape;632;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15</a:t>
            </a:fld>
            <a:endParaRPr>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7"/>
          <p:cNvSpPr txBox="1">
            <a:spLocks noGrp="1"/>
          </p:cNvSpPr>
          <p:nvPr>
            <p:ph type="title"/>
          </p:nvPr>
        </p:nvSpPr>
        <p:spPr>
          <a:xfrm>
            <a:off x="1301828" y="1268158"/>
            <a:ext cx="9588343"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a:latin typeface="Arial"/>
                <a:ea typeface="Arial"/>
                <a:cs typeface="Arial"/>
                <a:sym typeface="Arial"/>
              </a:rPr>
              <a:t>Instruktorių vaidmuo suaugusiųjų švietimo srityje įtraukiant IM</a:t>
            </a:r>
            <a:endParaRPr>
              <a:latin typeface="Arial"/>
              <a:ea typeface="Arial"/>
              <a:cs typeface="Arial"/>
              <a:sym typeface="Arial"/>
            </a:endParaRPr>
          </a:p>
        </p:txBody>
      </p:sp>
      <p:sp>
        <p:nvSpPr>
          <p:cNvPr id="638" name="Google Shape;638;p7"/>
          <p:cNvSpPr txBox="1">
            <a:spLocks noGrp="1"/>
          </p:cNvSpPr>
          <p:nvPr>
            <p:ph type="body" idx="1"/>
          </p:nvPr>
        </p:nvSpPr>
        <p:spPr>
          <a:xfrm>
            <a:off x="504176" y="2106500"/>
            <a:ext cx="3547500" cy="1141200"/>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0"/>
              </a:spcBef>
              <a:spcAft>
                <a:spcPts val="0"/>
              </a:spcAft>
              <a:buSzPts val="1680"/>
              <a:buNone/>
            </a:pPr>
            <a:r>
              <a:rPr lang="en-US" sz="2000">
                <a:solidFill>
                  <a:srgbClr val="678877"/>
                </a:solidFill>
                <a:latin typeface="Arial"/>
                <a:ea typeface="Arial"/>
                <a:cs typeface="Arial"/>
                <a:sym typeface="Arial"/>
              </a:rPr>
              <a:t>Skaitmeninio raštingumo, ne tik kompiuterinių įgūdžių gerinimas</a:t>
            </a:r>
            <a:endParaRPr sz="2000">
              <a:solidFill>
                <a:srgbClr val="678877"/>
              </a:solidFill>
              <a:latin typeface="Arial"/>
              <a:ea typeface="Arial"/>
              <a:cs typeface="Arial"/>
              <a:sym typeface="Arial"/>
            </a:endParaRPr>
          </a:p>
        </p:txBody>
      </p:sp>
      <p:sp>
        <p:nvSpPr>
          <p:cNvPr id="639" name="Google Shape;639;p7"/>
          <p:cNvSpPr txBox="1">
            <a:spLocks noGrp="1"/>
          </p:cNvSpPr>
          <p:nvPr>
            <p:ph type="body" idx="2"/>
          </p:nvPr>
        </p:nvSpPr>
        <p:spPr>
          <a:xfrm>
            <a:off x="1089152" y="3275824"/>
            <a:ext cx="2717700" cy="167790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1000"/>
              </a:spcBef>
              <a:spcAft>
                <a:spcPts val="0"/>
              </a:spcAft>
              <a:buSzPts val="1120"/>
              <a:buNone/>
            </a:pPr>
            <a:r>
              <a:rPr lang="en-US" sz="1800">
                <a:latin typeface="Arial"/>
                <a:ea typeface="Arial"/>
                <a:cs typeface="Arial"/>
                <a:sym typeface="Arial"/>
              </a:rPr>
              <a:t>Pagrindinis dėmesys turėtų būti skiriamas ne tik </a:t>
            </a:r>
            <a:r>
              <a:rPr lang="en-US" sz="1800" i="1">
                <a:latin typeface="Arial"/>
                <a:ea typeface="Arial"/>
                <a:cs typeface="Arial"/>
                <a:sym typeface="Arial"/>
              </a:rPr>
              <a:t>kaip</a:t>
            </a:r>
            <a:r>
              <a:rPr lang="en-US" sz="1800">
                <a:latin typeface="Arial"/>
                <a:ea typeface="Arial"/>
                <a:cs typeface="Arial"/>
                <a:sym typeface="Arial"/>
              </a:rPr>
              <a:t> panaudoti technologijas, bet ir </a:t>
            </a:r>
            <a:r>
              <a:rPr lang="en-US" sz="1800" i="1">
                <a:latin typeface="Arial"/>
                <a:ea typeface="Arial"/>
                <a:cs typeface="Arial"/>
                <a:sym typeface="Arial"/>
              </a:rPr>
              <a:t>kodėl </a:t>
            </a:r>
            <a:r>
              <a:rPr lang="en-US" sz="1800">
                <a:latin typeface="Arial"/>
                <a:ea typeface="Arial"/>
                <a:cs typeface="Arial"/>
                <a:sym typeface="Arial"/>
              </a:rPr>
              <a:t>ir </a:t>
            </a:r>
            <a:r>
              <a:rPr lang="en-US" sz="1800" i="1">
                <a:latin typeface="Arial"/>
                <a:ea typeface="Arial"/>
                <a:cs typeface="Arial"/>
                <a:sym typeface="Arial"/>
              </a:rPr>
              <a:t>kada</a:t>
            </a:r>
            <a:r>
              <a:rPr lang="en-US" sz="1800">
                <a:latin typeface="Arial"/>
                <a:ea typeface="Arial"/>
                <a:cs typeface="Arial"/>
                <a:sym typeface="Arial"/>
              </a:rPr>
              <a:t>.</a:t>
            </a:r>
            <a:endParaRPr sz="1800">
              <a:latin typeface="Arial"/>
              <a:ea typeface="Arial"/>
              <a:cs typeface="Arial"/>
              <a:sym typeface="Arial"/>
            </a:endParaRPr>
          </a:p>
        </p:txBody>
      </p:sp>
      <p:sp>
        <p:nvSpPr>
          <p:cNvPr id="640" name="Google Shape;640;p7"/>
          <p:cNvSpPr txBox="1">
            <a:spLocks noGrp="1"/>
          </p:cNvSpPr>
          <p:nvPr>
            <p:ph type="body" idx="3"/>
          </p:nvPr>
        </p:nvSpPr>
        <p:spPr>
          <a:xfrm>
            <a:off x="4119428" y="2249534"/>
            <a:ext cx="3053803" cy="1034628"/>
          </a:xfrm>
          <a:prstGeom prst="rect">
            <a:avLst/>
          </a:prstGeom>
          <a:noFill/>
          <a:ln>
            <a:noFill/>
          </a:ln>
        </p:spPr>
        <p:txBody>
          <a:bodyPr spcFirstLastPara="1" wrap="square" lIns="91425" tIns="45700" rIns="91425" bIns="45700" anchor="b" anchorCtr="0">
            <a:noAutofit/>
          </a:bodyPr>
          <a:lstStyle/>
          <a:p>
            <a:pPr marL="9525" lvl="0" indent="-9525" algn="ctr" rtl="0">
              <a:lnSpc>
                <a:spcPct val="100000"/>
              </a:lnSpc>
              <a:spcBef>
                <a:spcPts val="1000"/>
              </a:spcBef>
              <a:spcAft>
                <a:spcPts val="0"/>
              </a:spcAft>
              <a:buSzPts val="1680"/>
              <a:buNone/>
            </a:pPr>
            <a:r>
              <a:rPr lang="en-US" sz="2000">
                <a:solidFill>
                  <a:srgbClr val="678877"/>
                </a:solidFill>
                <a:latin typeface="Arial"/>
                <a:ea typeface="Arial"/>
                <a:cs typeface="Arial"/>
                <a:sym typeface="Arial"/>
              </a:rPr>
              <a:t>Unikalių suaugusiųjų, ypač senjorų, poreikių supratimas</a:t>
            </a:r>
            <a:endParaRPr sz="2000">
              <a:solidFill>
                <a:srgbClr val="678877"/>
              </a:solidFill>
              <a:latin typeface="Arial"/>
              <a:ea typeface="Arial"/>
              <a:cs typeface="Arial"/>
              <a:sym typeface="Arial"/>
            </a:endParaRPr>
          </a:p>
        </p:txBody>
      </p:sp>
      <p:sp>
        <p:nvSpPr>
          <p:cNvPr id="641" name="Google Shape;641;p7"/>
          <p:cNvSpPr txBox="1">
            <a:spLocks noGrp="1"/>
          </p:cNvSpPr>
          <p:nvPr>
            <p:ph type="body" idx="4"/>
          </p:nvPr>
        </p:nvSpPr>
        <p:spPr>
          <a:xfrm>
            <a:off x="4224705" y="3428995"/>
            <a:ext cx="2888100" cy="1849800"/>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100000"/>
              </a:lnSpc>
              <a:spcBef>
                <a:spcPts val="1000"/>
              </a:spcBef>
              <a:spcAft>
                <a:spcPts val="0"/>
              </a:spcAft>
              <a:buSzPts val="1120"/>
              <a:buNone/>
            </a:pPr>
            <a:r>
              <a:rPr lang="en-US" sz="1800">
                <a:latin typeface="Arial"/>
                <a:ea typeface="Arial"/>
                <a:cs typeface="Arial"/>
                <a:sym typeface="Arial"/>
              </a:rPr>
              <a:t>Mokytojai turi pritaikyti savo mokymo metodus, atsižvelgdami į specifinius iššūkius, su kuriais susiduria suaugusieji, ypač vyresni.</a:t>
            </a:r>
            <a:endParaRPr sz="1800">
              <a:latin typeface="Arial"/>
              <a:ea typeface="Arial"/>
              <a:cs typeface="Arial"/>
              <a:sym typeface="Arial"/>
            </a:endParaRPr>
          </a:p>
        </p:txBody>
      </p:sp>
      <p:sp>
        <p:nvSpPr>
          <p:cNvPr id="642" name="Google Shape;642;p7"/>
          <p:cNvSpPr txBox="1">
            <a:spLocks noGrp="1"/>
          </p:cNvSpPr>
          <p:nvPr>
            <p:ph type="body" idx="5"/>
          </p:nvPr>
        </p:nvSpPr>
        <p:spPr>
          <a:xfrm>
            <a:off x="7703501" y="2335312"/>
            <a:ext cx="3266059" cy="683565"/>
          </a:xfrm>
          <a:prstGeom prst="rect">
            <a:avLst/>
          </a:prstGeom>
          <a:noFill/>
          <a:ln>
            <a:noFill/>
          </a:ln>
        </p:spPr>
        <p:txBody>
          <a:bodyPr spcFirstLastPara="1" wrap="square" lIns="91425" tIns="45700" rIns="91425" bIns="45700" anchor="b" anchorCtr="0">
            <a:noAutofit/>
          </a:bodyPr>
          <a:lstStyle/>
          <a:p>
            <a:pPr marL="85725" lvl="0" indent="-9525" algn="ctr" rtl="0">
              <a:lnSpc>
                <a:spcPct val="100000"/>
              </a:lnSpc>
              <a:spcBef>
                <a:spcPts val="1000"/>
              </a:spcBef>
              <a:spcAft>
                <a:spcPts val="0"/>
              </a:spcAft>
              <a:buSzPts val="1680"/>
              <a:buNone/>
            </a:pPr>
            <a:r>
              <a:rPr lang="en-US" sz="2000">
                <a:solidFill>
                  <a:srgbClr val="678877"/>
                </a:solidFill>
                <a:latin typeface="Arial"/>
                <a:ea typeface="Arial"/>
                <a:cs typeface="Arial"/>
                <a:sym typeface="Arial"/>
              </a:rPr>
              <a:t>Aktyvaus ir prasmingo įsitraukimo skatinimas</a:t>
            </a:r>
            <a:endParaRPr sz="2000">
              <a:solidFill>
                <a:srgbClr val="678877"/>
              </a:solidFill>
              <a:latin typeface="Arial"/>
              <a:ea typeface="Arial"/>
              <a:cs typeface="Arial"/>
              <a:sym typeface="Arial"/>
            </a:endParaRPr>
          </a:p>
        </p:txBody>
      </p:sp>
      <p:sp>
        <p:nvSpPr>
          <p:cNvPr id="643" name="Google Shape;643;p7"/>
          <p:cNvSpPr txBox="1">
            <a:spLocks noGrp="1"/>
          </p:cNvSpPr>
          <p:nvPr>
            <p:ph type="body" idx="6"/>
          </p:nvPr>
        </p:nvSpPr>
        <p:spPr>
          <a:xfrm>
            <a:off x="7530638" y="3496696"/>
            <a:ext cx="3810300" cy="26079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1800">
                <a:latin typeface="Arial"/>
                <a:ea typeface="Arial"/>
                <a:cs typeface="Arial"/>
                <a:sym typeface="Arial"/>
              </a:rPr>
              <a:t>Skatindami aktyvų mokymąsi, o ne pasyvią veiklą, pvz, klausytis paskaitos ar žiūrėti filmo demonstraciją, mokytojai gali užtikrinti, kad senjorai ne tik įgis skaitmeninių įgūdžių, bet ir ugdys pasitikėjimą bei kompetencijas prasmingai naudoti technologijas savo kasdieniame gyvenime.</a:t>
            </a:r>
            <a:endParaRPr sz="1800">
              <a:latin typeface="Arial"/>
              <a:ea typeface="Arial"/>
              <a:cs typeface="Arial"/>
              <a:sym typeface="Arial"/>
            </a:endParaRPr>
          </a:p>
          <a:p>
            <a:pPr marL="228600" lvl="0" indent="-157480" algn="l" rtl="0">
              <a:lnSpc>
                <a:spcPct val="100000"/>
              </a:lnSpc>
              <a:spcBef>
                <a:spcPts val="0"/>
              </a:spcBef>
              <a:spcAft>
                <a:spcPts val="0"/>
              </a:spcAft>
              <a:buClr>
                <a:schemeClr val="dk2"/>
              </a:buClr>
              <a:buSzPts val="1120"/>
              <a:buNone/>
            </a:pPr>
            <a:endParaRPr sz="1800">
              <a:latin typeface="Arial"/>
              <a:ea typeface="Arial"/>
              <a:cs typeface="Arial"/>
              <a:sym typeface="Arial"/>
            </a:endParaRPr>
          </a:p>
        </p:txBody>
      </p:sp>
      <p:sp>
        <p:nvSpPr>
          <p:cNvPr id="644" name="Google Shape;644;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16</a:t>
            </a:fld>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48"/>
        <p:cNvGrpSpPr/>
        <p:nvPr/>
      </p:nvGrpSpPr>
      <p:grpSpPr>
        <a:xfrm>
          <a:off x="0" y="0"/>
          <a:ext cx="0" cy="0"/>
          <a:chOff x="0" y="0"/>
          <a:chExt cx="0" cy="0"/>
        </a:xfrm>
      </p:grpSpPr>
      <p:sp>
        <p:nvSpPr>
          <p:cNvPr id="649" name="Google Shape;649;p9"/>
          <p:cNvSpPr txBox="1">
            <a:spLocks noGrp="1"/>
          </p:cNvSpPr>
          <p:nvPr>
            <p:ph type="body" idx="1"/>
          </p:nvPr>
        </p:nvSpPr>
        <p:spPr>
          <a:xfrm>
            <a:off x="398027" y="241046"/>
            <a:ext cx="7819002" cy="580809"/>
          </a:xfrm>
          <a:prstGeom prst="rect">
            <a:avLst/>
          </a:prstGeom>
          <a:noFill/>
          <a:ln>
            <a:noFill/>
          </a:ln>
        </p:spPr>
        <p:txBody>
          <a:bodyPr spcFirstLastPara="1" wrap="square" lIns="91425" tIns="45700" rIns="91425" bIns="45700" anchor="b" anchorCtr="0">
            <a:noAutofit/>
          </a:bodyPr>
          <a:lstStyle/>
          <a:p>
            <a:pPr marL="9525" lvl="0" indent="-9525" algn="l" rtl="0">
              <a:lnSpc>
                <a:spcPct val="100000"/>
              </a:lnSpc>
              <a:spcBef>
                <a:spcPts val="1000"/>
              </a:spcBef>
              <a:spcAft>
                <a:spcPts val="0"/>
              </a:spcAft>
              <a:buSzPts val="1680"/>
              <a:buNone/>
            </a:pPr>
            <a:r>
              <a:rPr lang="en-US">
                <a:solidFill>
                  <a:schemeClr val="dk1"/>
                </a:solidFill>
                <a:latin typeface="Arial"/>
                <a:ea typeface="Arial"/>
                <a:cs typeface="Arial"/>
                <a:sym typeface="Arial"/>
              </a:rPr>
              <a:t>Unikalūs suaugusiųjų besimokančiųjų poreikiai</a:t>
            </a:r>
            <a:endParaRPr>
              <a:solidFill>
                <a:schemeClr val="dk1"/>
              </a:solidFill>
              <a:latin typeface="Arial"/>
              <a:ea typeface="Arial"/>
              <a:cs typeface="Arial"/>
              <a:sym typeface="Arial"/>
            </a:endParaRPr>
          </a:p>
        </p:txBody>
      </p:sp>
      <p:sp>
        <p:nvSpPr>
          <p:cNvPr id="650" name="Google Shape;650;p9"/>
          <p:cNvSpPr txBox="1">
            <a:spLocks noGrp="1"/>
          </p:cNvSpPr>
          <p:nvPr>
            <p:ph type="body" idx="2"/>
          </p:nvPr>
        </p:nvSpPr>
        <p:spPr>
          <a:xfrm>
            <a:off x="398023" y="892095"/>
            <a:ext cx="7598700" cy="748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700">
                <a:latin typeface="Arial"/>
                <a:ea typeface="Arial"/>
                <a:cs typeface="Arial"/>
                <a:sym typeface="Arial"/>
              </a:rPr>
              <a:t>Mokytojai turi pritaikyti savo mokymo metodus, atsižvelgdami į specifinius iššūkius, su kuriais susiduria suaugusieji, ypač vyresnio amžiaus žmonės:</a:t>
            </a:r>
            <a:endParaRPr sz="1800">
              <a:latin typeface="Arial"/>
              <a:ea typeface="Arial"/>
              <a:cs typeface="Arial"/>
              <a:sym typeface="Arial"/>
            </a:endParaRPr>
          </a:p>
        </p:txBody>
      </p:sp>
      <p:pic>
        <p:nvPicPr>
          <p:cNvPr id="651" name="Google Shape;651;p9"/>
          <p:cNvPicPr preferRelativeResize="0"/>
          <p:nvPr/>
        </p:nvPicPr>
        <p:blipFill rotWithShape="1">
          <a:blip r:embed="rId3">
            <a:alphaModFix/>
          </a:blip>
          <a:srcRect l="20556" r="20555"/>
          <a:stretch/>
        </p:blipFill>
        <p:spPr>
          <a:xfrm>
            <a:off x="8153400" y="0"/>
            <a:ext cx="4038600" cy="6858000"/>
          </a:xfrm>
          <a:prstGeom prst="rect">
            <a:avLst/>
          </a:prstGeom>
          <a:noFill/>
          <a:ln>
            <a:noFill/>
          </a:ln>
        </p:spPr>
      </p:pic>
      <p:sp>
        <p:nvSpPr>
          <p:cNvPr id="652" name="Google Shape;652;p9"/>
          <p:cNvSpPr txBox="1"/>
          <p:nvPr/>
        </p:nvSpPr>
        <p:spPr>
          <a:xfrm>
            <a:off x="410597" y="1772856"/>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Tempas ir kantrybė</a:t>
            </a:r>
            <a:endParaRPr sz="2000" b="0" i="0" u="none" strike="noStrike" cap="none">
              <a:solidFill>
                <a:srgbClr val="000000"/>
              </a:solidFill>
              <a:latin typeface="Arial"/>
              <a:ea typeface="Arial"/>
              <a:cs typeface="Arial"/>
              <a:sym typeface="Arial"/>
            </a:endParaRPr>
          </a:p>
        </p:txBody>
      </p:sp>
      <p:sp>
        <p:nvSpPr>
          <p:cNvPr id="653" name="Google Shape;653;p9"/>
          <p:cNvSpPr txBox="1"/>
          <p:nvPr/>
        </p:nvSpPr>
        <p:spPr>
          <a:xfrm>
            <a:off x="2590116" y="1711281"/>
            <a:ext cx="5328000" cy="830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Mokymasis turėtų būti laipsniškas ir pritaikytas individualiems mokymosi tempams. Mokytojai turi būti kantrūs, skirti pakankamai laiko praktikai ir kartojimui.</a:t>
            </a:r>
            <a:endParaRPr sz="1400" b="0" i="0" u="none" strike="noStrike" cap="none">
              <a:solidFill>
                <a:srgbClr val="000000"/>
              </a:solidFill>
              <a:latin typeface="Arial"/>
              <a:ea typeface="Arial"/>
              <a:cs typeface="Arial"/>
              <a:sym typeface="Arial"/>
            </a:endParaRPr>
          </a:p>
        </p:txBody>
      </p:sp>
      <p:sp>
        <p:nvSpPr>
          <p:cNvPr id="654" name="Google Shape;654;p9"/>
          <p:cNvSpPr txBox="1"/>
          <p:nvPr/>
        </p:nvSpPr>
        <p:spPr>
          <a:xfrm>
            <a:off x="423468" y="2842769"/>
            <a:ext cx="2254249"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Multimodalinis mokymasis</a:t>
            </a:r>
            <a:endParaRPr sz="2000" b="0" i="0" u="none" strike="noStrike" cap="none">
              <a:solidFill>
                <a:srgbClr val="000000"/>
              </a:solidFill>
              <a:latin typeface="Arial"/>
              <a:ea typeface="Arial"/>
              <a:cs typeface="Arial"/>
              <a:sym typeface="Arial"/>
            </a:endParaRPr>
          </a:p>
        </p:txBody>
      </p:sp>
      <p:sp>
        <p:nvSpPr>
          <p:cNvPr id="655" name="Google Shape;655;p9"/>
          <p:cNvSpPr txBox="1"/>
          <p:nvPr/>
        </p:nvSpPr>
        <p:spPr>
          <a:xfrm>
            <a:off x="2590116" y="2743127"/>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Naudokite skirtingus mokymosi metodus (vaizdines priemones, praktinę veiklą, grupines diskusijas), kad atitiktumėte skirtingus mokymosi stilius ir atsižvelgtumėte į galimus, su amžiumi susijusius, pažinimo pokyčius.</a:t>
            </a:r>
            <a:endParaRPr sz="1400" b="0" i="0" u="none" strike="noStrike" cap="none">
              <a:solidFill>
                <a:srgbClr val="000000"/>
              </a:solidFill>
              <a:latin typeface="Arial"/>
              <a:ea typeface="Arial"/>
              <a:cs typeface="Arial"/>
              <a:sym typeface="Arial"/>
            </a:endParaRPr>
          </a:p>
        </p:txBody>
      </p:sp>
      <p:sp>
        <p:nvSpPr>
          <p:cNvPr id="656" name="Google Shape;656;p9"/>
          <p:cNvSpPr txBox="1"/>
          <p:nvPr/>
        </p:nvSpPr>
        <p:spPr>
          <a:xfrm>
            <a:off x="371589" y="3981059"/>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Prieinamumas ir įtraukumas</a:t>
            </a:r>
            <a:endParaRPr sz="2000" b="0" i="0" u="none" strike="noStrike" cap="none">
              <a:solidFill>
                <a:srgbClr val="000000"/>
              </a:solidFill>
              <a:latin typeface="Arial"/>
              <a:ea typeface="Arial"/>
              <a:cs typeface="Arial"/>
              <a:sym typeface="Arial"/>
            </a:endParaRPr>
          </a:p>
        </p:txBody>
      </p:sp>
      <p:sp>
        <p:nvSpPr>
          <p:cNvPr id="657" name="Google Shape;657;p9"/>
          <p:cNvSpPr txBox="1"/>
          <p:nvPr/>
        </p:nvSpPr>
        <p:spPr>
          <a:xfrm>
            <a:off x="2590116" y="3956553"/>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Užtikrinkite, kad visa medžiaga būtų prieinama. Naudodami aiškius šriftus, tinkamus garso lygius ir, jei reikia, pateikdami alternatyvius formatus (dideliu šriftu, garso įrašais).</a:t>
            </a:r>
            <a:endParaRPr sz="1600" b="0" i="0" u="none" strike="noStrike" cap="none">
              <a:solidFill>
                <a:srgbClr val="000000"/>
              </a:solidFill>
              <a:latin typeface="Arial"/>
              <a:ea typeface="Arial"/>
              <a:cs typeface="Arial"/>
              <a:sym typeface="Arial"/>
            </a:endParaRPr>
          </a:p>
        </p:txBody>
      </p:sp>
      <p:sp>
        <p:nvSpPr>
          <p:cNvPr id="658" name="Google Shape;658;p9"/>
          <p:cNvSpPr txBox="1"/>
          <p:nvPr/>
        </p:nvSpPr>
        <p:spPr>
          <a:xfrm>
            <a:off x="371589" y="5186109"/>
            <a:ext cx="2254249"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Baimės ir nerimo pašalinimas</a:t>
            </a:r>
            <a:endParaRPr sz="2000" b="0" i="0" u="none" strike="noStrike" cap="none">
              <a:solidFill>
                <a:srgbClr val="000000"/>
              </a:solidFill>
              <a:latin typeface="Arial"/>
              <a:ea typeface="Arial"/>
              <a:cs typeface="Arial"/>
              <a:sym typeface="Arial"/>
            </a:endParaRPr>
          </a:p>
        </p:txBody>
      </p:sp>
      <p:sp>
        <p:nvSpPr>
          <p:cNvPr id="659" name="Google Shape;659;p9"/>
          <p:cNvSpPr txBox="1"/>
          <p:nvPr/>
        </p:nvSpPr>
        <p:spPr>
          <a:xfrm>
            <a:off x="2590116" y="5013082"/>
            <a:ext cx="5328000" cy="107717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Daugelis suaugusiųjų (ypač senjorų) su baime naudojasi technologijomis. Mokytojai turi sukurti saugią ir palaikančią mokymosi aplinką, skatinančią tyrinėti ir eksperimentuoti be sprendimo.</a:t>
            </a:r>
            <a:endParaRPr sz="1400" b="0" i="0" u="none" strike="noStrike" cap="none">
              <a:solidFill>
                <a:srgbClr val="000000"/>
              </a:solidFill>
              <a:latin typeface="Arial"/>
              <a:ea typeface="Arial"/>
              <a:cs typeface="Arial"/>
              <a:sym typeface="Arial"/>
            </a:endParaRPr>
          </a:p>
        </p:txBody>
      </p:sp>
      <p:sp>
        <p:nvSpPr>
          <p:cNvPr id="660" name="Google Shape;660;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17</a:t>
            </a:fld>
            <a:endParaRPr>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64"/>
        <p:cNvGrpSpPr/>
        <p:nvPr/>
      </p:nvGrpSpPr>
      <p:grpSpPr>
        <a:xfrm>
          <a:off x="0" y="0"/>
          <a:ext cx="0" cy="0"/>
          <a:chOff x="0" y="0"/>
          <a:chExt cx="0" cy="0"/>
        </a:xfrm>
      </p:grpSpPr>
      <p:sp>
        <p:nvSpPr>
          <p:cNvPr id="665" name="Google Shape;665;p10"/>
          <p:cNvSpPr txBox="1">
            <a:spLocks noGrp="1"/>
          </p:cNvSpPr>
          <p:nvPr>
            <p:ph type="body" idx="1"/>
          </p:nvPr>
        </p:nvSpPr>
        <p:spPr>
          <a:xfrm>
            <a:off x="371589" y="226265"/>
            <a:ext cx="7819002" cy="580809"/>
          </a:xfrm>
          <a:prstGeom prst="rect">
            <a:avLst/>
          </a:prstGeom>
          <a:noFill/>
          <a:ln>
            <a:noFill/>
          </a:ln>
        </p:spPr>
        <p:txBody>
          <a:bodyPr spcFirstLastPara="1" wrap="square" lIns="91425" tIns="45700" rIns="91425" bIns="45700" anchor="b" anchorCtr="0">
            <a:noAutofit/>
          </a:bodyPr>
          <a:lstStyle/>
          <a:p>
            <a:pPr marL="85725" lvl="0" indent="-9525" algn="l" rtl="0">
              <a:lnSpc>
                <a:spcPct val="100000"/>
              </a:lnSpc>
              <a:spcBef>
                <a:spcPts val="1000"/>
              </a:spcBef>
              <a:spcAft>
                <a:spcPts val="0"/>
              </a:spcAft>
              <a:buSzPts val="1680"/>
              <a:buNone/>
            </a:pPr>
            <a:r>
              <a:rPr lang="en-US">
                <a:solidFill>
                  <a:schemeClr val="dk1"/>
                </a:solidFill>
                <a:latin typeface="Arial"/>
                <a:ea typeface="Arial"/>
                <a:cs typeface="Arial"/>
                <a:sym typeface="Arial"/>
              </a:rPr>
              <a:t>Aktyvaus ir prasmingo įsitraukimo skatinimas</a:t>
            </a:r>
            <a:endParaRPr>
              <a:solidFill>
                <a:schemeClr val="dk1"/>
              </a:solidFill>
              <a:latin typeface="Arial"/>
              <a:ea typeface="Arial"/>
              <a:cs typeface="Arial"/>
              <a:sym typeface="Arial"/>
            </a:endParaRPr>
          </a:p>
        </p:txBody>
      </p:sp>
      <p:sp>
        <p:nvSpPr>
          <p:cNvPr id="666" name="Google Shape;666;p10"/>
          <p:cNvSpPr txBox="1">
            <a:spLocks noGrp="1"/>
          </p:cNvSpPr>
          <p:nvPr>
            <p:ph type="body" idx="2"/>
          </p:nvPr>
        </p:nvSpPr>
        <p:spPr>
          <a:xfrm>
            <a:off x="410598" y="852196"/>
            <a:ext cx="7598735" cy="74894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1800">
                <a:latin typeface="Arial"/>
                <a:ea typeface="Arial"/>
                <a:cs typeface="Arial"/>
                <a:sym typeface="Arial"/>
              </a:rPr>
              <a:t>Skaitmeninių kompetencijų ugdymas neturėtų būti vertinamas kaip pasyvi veikla. Mokytojams reikia:</a:t>
            </a:r>
            <a:endParaRPr>
              <a:latin typeface="Arial"/>
              <a:ea typeface="Arial"/>
              <a:cs typeface="Arial"/>
              <a:sym typeface="Arial"/>
            </a:endParaRPr>
          </a:p>
        </p:txBody>
      </p:sp>
      <p:pic>
        <p:nvPicPr>
          <p:cNvPr id="667" name="Google Shape;667;p10"/>
          <p:cNvPicPr preferRelativeResize="0"/>
          <p:nvPr/>
        </p:nvPicPr>
        <p:blipFill rotWithShape="1">
          <a:blip r:embed="rId3">
            <a:alphaModFix/>
          </a:blip>
          <a:srcRect l="20556" r="20555"/>
          <a:stretch/>
        </p:blipFill>
        <p:spPr>
          <a:xfrm>
            <a:off x="8153400" y="0"/>
            <a:ext cx="4038600" cy="6858000"/>
          </a:xfrm>
          <a:prstGeom prst="rect">
            <a:avLst/>
          </a:prstGeom>
          <a:noFill/>
          <a:ln>
            <a:noFill/>
          </a:ln>
        </p:spPr>
      </p:pic>
      <p:sp>
        <p:nvSpPr>
          <p:cNvPr id="668" name="Google Shape;668;p10"/>
          <p:cNvSpPr txBox="1"/>
          <p:nvPr/>
        </p:nvSpPr>
        <p:spPr>
          <a:xfrm>
            <a:off x="345200" y="1866275"/>
            <a:ext cx="2410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Kontekstualizuoti mokymąsi</a:t>
            </a:r>
            <a:endParaRPr sz="2000" b="1" i="0" u="none" strike="noStrike" cap="none">
              <a:solidFill>
                <a:srgbClr val="000000"/>
              </a:solidFill>
              <a:latin typeface="Arial"/>
              <a:ea typeface="Arial"/>
              <a:cs typeface="Arial"/>
              <a:sym typeface="Arial"/>
            </a:endParaRPr>
          </a:p>
        </p:txBody>
      </p:sp>
      <p:sp>
        <p:nvSpPr>
          <p:cNvPr id="669" name="Google Shape;669;p10"/>
          <p:cNvSpPr txBox="1"/>
          <p:nvPr/>
        </p:nvSpPr>
        <p:spPr>
          <a:xfrm>
            <a:off x="2591989" y="1701711"/>
            <a:ext cx="5328000" cy="13236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Susieti skaitmeninius įgūdžius su s</a:t>
            </a:r>
            <a:r>
              <a:rPr lang="en-US" sz="1600" b="0" i="0" u="none" strike="noStrike" cap="none">
                <a:solidFill>
                  <a:schemeClr val="dk1"/>
                </a:solidFill>
                <a:latin typeface="Arial"/>
                <a:ea typeface="Arial"/>
                <a:cs typeface="Arial"/>
                <a:sym typeface="Arial"/>
              </a:rPr>
              <a:t>uaugusiųjų  besimokančių </a:t>
            </a:r>
            <a:r>
              <a:rPr lang="en-US" sz="1600" b="0" i="0" u="none" strike="noStrike" cap="none">
                <a:solidFill>
                  <a:srgbClr val="000000"/>
                </a:solidFill>
                <a:latin typeface="Arial"/>
                <a:ea typeface="Arial"/>
                <a:cs typeface="Arial"/>
                <a:sym typeface="Arial"/>
              </a:rPr>
              <a:t>asmenų interesais ir kasdieniu gyvenimu. Pavyzdžiui, parodykite, kaip naudojimasis internetu gali padėti jiems užmegzti ryšį su šeima, gauti informacijos apie sveikatos priežiūrą ar užsiimti pomėgiais.</a:t>
            </a:r>
            <a:endParaRPr sz="1600" b="0" i="0" u="none" strike="noStrike" cap="none">
              <a:solidFill>
                <a:srgbClr val="000000"/>
              </a:solidFill>
              <a:latin typeface="Arial"/>
              <a:ea typeface="Arial"/>
              <a:cs typeface="Arial"/>
              <a:sym typeface="Arial"/>
            </a:endParaRPr>
          </a:p>
        </p:txBody>
      </p:sp>
      <p:sp>
        <p:nvSpPr>
          <p:cNvPr id="670" name="Google Shape;670;p10"/>
          <p:cNvSpPr txBox="1"/>
          <p:nvPr/>
        </p:nvSpPr>
        <p:spPr>
          <a:xfrm>
            <a:off x="337750" y="3071650"/>
            <a:ext cx="2254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Skatinti bendradarbiavi-mą</a:t>
            </a:r>
            <a:endParaRPr sz="2000" b="0" i="0" u="none" strike="noStrike" cap="none">
              <a:solidFill>
                <a:srgbClr val="000000"/>
              </a:solidFill>
              <a:latin typeface="Arial"/>
              <a:ea typeface="Arial"/>
              <a:cs typeface="Arial"/>
              <a:sym typeface="Arial"/>
            </a:endParaRPr>
          </a:p>
        </p:txBody>
      </p:sp>
      <p:sp>
        <p:nvSpPr>
          <p:cNvPr id="671" name="Google Shape;671;p10"/>
          <p:cNvSpPr txBox="1"/>
          <p:nvPr/>
        </p:nvSpPr>
        <p:spPr>
          <a:xfrm>
            <a:off x="2591989" y="3010103"/>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Skatinkite mokymąsi tarp bendramokslių ir grupinę veiklą. Tai gali padėti sukurti pasitikėjimą ir teikti abipusę besimokančiųjų paramą.</a:t>
            </a:r>
            <a:endParaRPr sz="1400" b="0" i="0" u="none" strike="noStrike" cap="none">
              <a:solidFill>
                <a:srgbClr val="000000"/>
              </a:solidFill>
              <a:latin typeface="Arial"/>
              <a:ea typeface="Arial"/>
              <a:cs typeface="Arial"/>
              <a:sym typeface="Arial"/>
            </a:endParaRPr>
          </a:p>
        </p:txBody>
      </p:sp>
      <p:sp>
        <p:nvSpPr>
          <p:cNvPr id="672" name="Google Shape;672;p10"/>
          <p:cNvSpPr txBox="1"/>
          <p:nvPr/>
        </p:nvSpPr>
        <p:spPr>
          <a:xfrm>
            <a:off x="266926" y="4166525"/>
            <a:ext cx="24108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Džiaugtis sėkmėmis</a:t>
            </a:r>
            <a:endParaRPr sz="2000" b="0" i="0" u="none" strike="noStrike" cap="none">
              <a:solidFill>
                <a:srgbClr val="000000"/>
              </a:solidFill>
              <a:latin typeface="Arial"/>
              <a:ea typeface="Arial"/>
              <a:cs typeface="Arial"/>
              <a:sym typeface="Arial"/>
            </a:endParaRPr>
          </a:p>
        </p:txBody>
      </p:sp>
      <p:sp>
        <p:nvSpPr>
          <p:cNvPr id="673" name="Google Shape;673;p10"/>
          <p:cNvSpPr txBox="1"/>
          <p:nvPr/>
        </p:nvSpPr>
        <p:spPr>
          <a:xfrm>
            <a:off x="2591989" y="4104971"/>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Reguliariai pripažinkite ir švęskite </a:t>
            </a:r>
            <a:r>
              <a:rPr lang="en-US" sz="1600" b="0" i="0" u="none" strike="noStrike" cap="none">
                <a:solidFill>
                  <a:schemeClr val="dk1"/>
                </a:solidFill>
                <a:latin typeface="Arial"/>
                <a:ea typeface="Arial"/>
                <a:cs typeface="Arial"/>
                <a:sym typeface="Arial"/>
              </a:rPr>
              <a:t>suaugusiųjų </a:t>
            </a:r>
            <a:r>
              <a:rPr lang="en-US" sz="1600" b="0" i="0" u="none" strike="noStrike" cap="none">
                <a:solidFill>
                  <a:srgbClr val="000000"/>
                </a:solidFill>
                <a:latin typeface="Arial"/>
                <a:ea typeface="Arial"/>
                <a:cs typeface="Arial"/>
                <a:sym typeface="Arial"/>
              </a:rPr>
              <a:t> </a:t>
            </a:r>
            <a:r>
              <a:rPr lang="en-US" sz="1600" b="0" i="0" u="none" strike="noStrike" cap="none">
                <a:solidFill>
                  <a:schemeClr val="dk1"/>
                </a:solidFill>
                <a:latin typeface="Arial"/>
                <a:ea typeface="Arial"/>
                <a:cs typeface="Arial"/>
                <a:sym typeface="Arial"/>
              </a:rPr>
              <a:t>besimokančiųjų </a:t>
            </a:r>
            <a:r>
              <a:rPr lang="en-US" sz="1600" b="0" i="0" u="none" strike="noStrike" cap="none">
                <a:solidFill>
                  <a:srgbClr val="000000"/>
                </a:solidFill>
                <a:latin typeface="Arial"/>
                <a:ea typeface="Arial"/>
                <a:cs typeface="Arial"/>
                <a:sym typeface="Arial"/>
              </a:rPr>
              <a:t>pažangą, ugdydami sėkmės jausmą ir skatindami tęsti mokymąsi.</a:t>
            </a:r>
            <a:endParaRPr sz="1400" b="0" i="0" u="none" strike="noStrike" cap="none">
              <a:solidFill>
                <a:srgbClr val="000000"/>
              </a:solidFill>
              <a:latin typeface="Arial"/>
              <a:ea typeface="Arial"/>
              <a:cs typeface="Arial"/>
              <a:sym typeface="Arial"/>
            </a:endParaRPr>
          </a:p>
        </p:txBody>
      </p:sp>
      <p:sp>
        <p:nvSpPr>
          <p:cNvPr id="674" name="Google Shape;674;p10"/>
          <p:cNvSpPr txBox="1"/>
          <p:nvPr/>
        </p:nvSpPr>
        <p:spPr>
          <a:xfrm>
            <a:off x="337750" y="5255875"/>
            <a:ext cx="19143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Teikti nuolatinę paramą</a:t>
            </a:r>
            <a:endParaRPr sz="2000" b="0" i="0" u="none" strike="noStrike" cap="none">
              <a:solidFill>
                <a:srgbClr val="000000"/>
              </a:solidFill>
              <a:latin typeface="Arial"/>
              <a:ea typeface="Arial"/>
              <a:cs typeface="Arial"/>
              <a:sym typeface="Arial"/>
            </a:endParaRPr>
          </a:p>
        </p:txBody>
      </p:sp>
      <p:sp>
        <p:nvSpPr>
          <p:cNvPr id="675" name="Google Shape;675;p10"/>
          <p:cNvSpPr txBox="1"/>
          <p:nvPr/>
        </p:nvSpPr>
        <p:spPr>
          <a:xfrm>
            <a:off x="2591989" y="5194311"/>
            <a:ext cx="5328000" cy="83099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Teikti nuolatinę paramą ir išteklius už pradinės mokymo programos ribų. Tai gali būti pagalba internetu, reguliarūs seminarai arba bendruomenės paramos grupės.</a:t>
            </a:r>
            <a:endParaRPr sz="1600" b="0" i="0" u="none" strike="noStrike" cap="none">
              <a:solidFill>
                <a:srgbClr val="000000"/>
              </a:solidFill>
              <a:latin typeface="Arial"/>
              <a:ea typeface="Arial"/>
              <a:cs typeface="Arial"/>
              <a:sym typeface="Arial"/>
            </a:endParaRPr>
          </a:p>
        </p:txBody>
      </p:sp>
      <p:sp>
        <p:nvSpPr>
          <p:cNvPr id="676" name="Google Shape;676;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18</a:t>
            </a:fld>
            <a:endParaRPr>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724"/>
        <p:cNvGrpSpPr/>
        <p:nvPr/>
      </p:nvGrpSpPr>
      <p:grpSpPr>
        <a:xfrm>
          <a:off x="0" y="0"/>
          <a:ext cx="0" cy="0"/>
          <a:chOff x="0" y="0"/>
          <a:chExt cx="0" cy="0"/>
        </a:xfrm>
      </p:grpSpPr>
      <p:pic>
        <p:nvPicPr>
          <p:cNvPr id="725" name="Google Shape;725;p19"/>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726" name="Google Shape;726;p19"/>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727" name="Google Shape;727;p19"/>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Ar viską supratote? </a:t>
            </a:r>
            <a:r>
              <a:rPr lang="en-US" sz="2800" b="0">
                <a:latin typeface="Arial"/>
                <a:ea typeface="Arial"/>
                <a:cs typeface="Arial"/>
                <a:sym typeface="Arial"/>
              </a:rPr>
              <a:t>Atsakykite į šį trumpą klausimą, kad įtvirtintumėte tai, ką išmokote.</a:t>
            </a:r>
            <a:endParaRPr sz="3000" b="0"/>
          </a:p>
        </p:txBody>
      </p:sp>
      <p:sp>
        <p:nvSpPr>
          <p:cNvPr id="728" name="Google Shape;728;p19"/>
          <p:cNvSpPr txBox="1"/>
          <p:nvPr/>
        </p:nvSpPr>
        <p:spPr>
          <a:xfrm>
            <a:off x="533275" y="2174404"/>
            <a:ext cx="11167078" cy="411647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lt-LT" sz="2800" b="1" i="0" u="none" strike="noStrike" kern="0" cap="none" spc="0" normalizeH="0" baseline="0" noProof="0" dirty="0">
                <a:ln>
                  <a:noFill/>
                </a:ln>
                <a:solidFill>
                  <a:srgbClr val="FFFFFF"/>
                </a:solidFill>
                <a:effectLst/>
                <a:uLnTx/>
                <a:uFillTx/>
                <a:latin typeface="Arial"/>
                <a:ea typeface="Arial"/>
                <a:cs typeface="Arial"/>
                <a:sym typeface="Arial"/>
              </a:rPr>
              <a:t>Kurios iš pateiktų prieigų NĖRA rekomenduojamos mokytojams, norintems tinkamai adaptuoti mokymo metodus vyresnio amžiaus besimokantiesiems?</a:t>
            </a:r>
            <a:endParaRPr kumimoji="0" lang="es-ES" sz="2800" b="1"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1200"/>
              </a:spcAft>
              <a:buClr>
                <a:srgbClr val="000000"/>
              </a:buClr>
              <a:buSzPts val="3000"/>
              <a:buFont typeface="Arial"/>
              <a:buNone/>
              <a:tabLst/>
              <a:defRPr/>
            </a:pP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A)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Mokymosi</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tempo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pritaikymas</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ir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kantrumas</a:t>
            </a: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lt-LT" sz="2500" b="0" i="0" u="none" strike="noStrike" kern="0" cap="none" spc="0" normalizeH="0" baseline="0" noProof="0" dirty="0">
                <a:ln>
                  <a:noFill/>
                </a:ln>
                <a:solidFill>
                  <a:srgbClr val="FFFFFF"/>
                </a:solidFill>
                <a:effectLst/>
                <a:uLnTx/>
                <a:uFillTx/>
                <a:latin typeface="Arial"/>
                <a:ea typeface="Arial"/>
                <a:cs typeface="Arial"/>
                <a:sym typeface="Arial"/>
              </a:rPr>
              <a:t>B) Multimodalinės mokymosi strategijos naudojimas</a:t>
            </a:r>
            <a:r>
              <a:rPr kumimoji="0" lang="en-US"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C)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Mokymosi</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baimių</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ir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nerimo</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ignoravimas</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800"/>
              </a:spcBef>
              <a:spcAft>
                <a:spcPts val="0"/>
              </a:spcAft>
              <a:buClr>
                <a:srgbClr val="000000"/>
              </a:buClr>
              <a:buSzTx/>
              <a:buFont typeface="Arial"/>
              <a:buNone/>
              <a:tabLst/>
              <a:defRPr/>
            </a:pP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D)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Prieinamumo</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ir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įtraukties</a:t>
            </a:r>
            <a:r>
              <a:rPr kumimoji="0" lang="pt-BR" sz="2500" b="0" i="0" u="none" strike="noStrike" kern="0" cap="none" spc="0" normalizeH="0" baseline="0" noProof="0" dirty="0">
                <a:ln>
                  <a:noFill/>
                </a:ln>
                <a:solidFill>
                  <a:srgbClr val="FFFFFF"/>
                </a:solidFill>
                <a:effectLst/>
                <a:uLnTx/>
                <a:uFillTx/>
                <a:latin typeface="Arial"/>
                <a:ea typeface="Arial"/>
                <a:cs typeface="Arial"/>
                <a:sym typeface="Arial"/>
              </a:rPr>
              <a:t> </a:t>
            </a:r>
            <a:r>
              <a:rPr kumimoji="0" lang="pt-BR" sz="2500" b="0" i="0" u="none" strike="noStrike" kern="0" cap="none" spc="0" normalizeH="0" baseline="0" noProof="0" dirty="0" err="1">
                <a:ln>
                  <a:noFill/>
                </a:ln>
                <a:solidFill>
                  <a:srgbClr val="FFFFFF"/>
                </a:solidFill>
                <a:effectLst/>
                <a:uLnTx/>
                <a:uFillTx/>
                <a:latin typeface="Arial"/>
                <a:ea typeface="Arial"/>
                <a:cs typeface="Arial"/>
                <a:sym typeface="Arial"/>
              </a:rPr>
              <a:t>užtikrinimas</a:t>
            </a:r>
            <a:r>
              <a:rPr kumimoji="0" lang="es-ES" sz="2500" b="0" i="0" u="none" strike="noStrike" kern="0" cap="none" spc="0" normalizeH="0" baseline="0" noProof="0" dirty="0">
                <a:ln>
                  <a:noFill/>
                </a:ln>
                <a:solidFill>
                  <a:srgbClr val="FFFFFF"/>
                </a:solidFill>
                <a:effectLst/>
                <a:uLnTx/>
                <a:uFillTx/>
                <a:latin typeface="Arial"/>
                <a:ea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29" name="Google Shape;729;p19"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730" name="Google Shape;730;p19"/>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19</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pic>
        <p:nvPicPr>
          <p:cNvPr id="683" name="Google Shape;683;p79"/>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684" name="Google Shape;684;p79"/>
          <p:cNvSpPr txBox="1">
            <a:spLocks noGrp="1"/>
          </p:cNvSpPr>
          <p:nvPr>
            <p:ph type="title"/>
          </p:nvPr>
        </p:nvSpPr>
        <p:spPr>
          <a:xfrm>
            <a:off x="7279704" y="2547747"/>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3 SKYRIUS</a:t>
            </a:r>
            <a:endParaRPr>
              <a:latin typeface="Arial"/>
              <a:ea typeface="Arial"/>
              <a:cs typeface="Arial"/>
              <a:sym typeface="Arial"/>
            </a:endParaRPr>
          </a:p>
        </p:txBody>
      </p:sp>
      <p:sp>
        <p:nvSpPr>
          <p:cNvPr id="685" name="Google Shape;685;p79"/>
          <p:cNvSpPr txBox="1">
            <a:spLocks noGrp="1"/>
          </p:cNvSpPr>
          <p:nvPr>
            <p:ph type="body" idx="1"/>
          </p:nvPr>
        </p:nvSpPr>
        <p:spPr>
          <a:xfrm>
            <a:off x="7831738" y="3192584"/>
            <a:ext cx="2663700" cy="11313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latin typeface="Arial"/>
                <a:ea typeface="Arial"/>
                <a:cs typeface="Arial"/>
                <a:sym typeface="Arial"/>
              </a:rPr>
              <a:t>IM </a:t>
            </a:r>
            <a:r>
              <a:rPr lang="en-US">
                <a:solidFill>
                  <a:schemeClr val="lt1"/>
                </a:solidFill>
                <a:latin typeface="Arial"/>
                <a:ea typeface="Arial"/>
                <a:cs typeface="Arial"/>
                <a:sym typeface="Arial"/>
              </a:rPr>
              <a:t>pritaikymas </a:t>
            </a:r>
            <a:r>
              <a:rPr lang="en-US">
                <a:latin typeface="Arial"/>
                <a:ea typeface="Arial"/>
                <a:cs typeface="Arial"/>
                <a:sym typeface="Arial"/>
              </a:rPr>
              <a:t>skirtingoms suaugusiųjų  besimokančiųjų grupėms</a:t>
            </a:r>
            <a:endParaRPr>
              <a:solidFill>
                <a:schemeClr val="lt1"/>
              </a:solidFill>
              <a:latin typeface="Arial"/>
              <a:ea typeface="Arial"/>
              <a:cs typeface="Arial"/>
              <a:sym typeface="Arial"/>
            </a:endParaRPr>
          </a:p>
        </p:txBody>
      </p:sp>
      <p:sp>
        <p:nvSpPr>
          <p:cNvPr id="686" name="Google Shape;686;p79"/>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90"/>
        <p:cNvGrpSpPr/>
        <p:nvPr/>
      </p:nvGrpSpPr>
      <p:grpSpPr>
        <a:xfrm>
          <a:off x="0" y="0"/>
          <a:ext cx="0" cy="0"/>
          <a:chOff x="0" y="0"/>
          <a:chExt cx="0" cy="0"/>
        </a:xfrm>
      </p:grpSpPr>
      <p:sp>
        <p:nvSpPr>
          <p:cNvPr id="691" name="Google Shape;691;p53"/>
          <p:cNvSpPr txBox="1">
            <a:spLocks noGrp="1"/>
          </p:cNvSpPr>
          <p:nvPr>
            <p:ph type="body" idx="2"/>
          </p:nvPr>
        </p:nvSpPr>
        <p:spPr>
          <a:xfrm>
            <a:off x="4127088" y="893475"/>
            <a:ext cx="7363800" cy="305610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sz="1800">
                <a:latin typeface="Arial"/>
                <a:ea typeface="Arial"/>
                <a:cs typeface="Arial"/>
                <a:sym typeface="Arial"/>
              </a:rPr>
              <a:t>Šiame skyriuje pagrindinis dėmesys skiriamas IM mokymo pritaikymui skirtingiems suaugusiųjų besimokančiųjų poreikiams.</a:t>
            </a:r>
            <a:endParaRPr/>
          </a:p>
          <a:p>
            <a:pPr marL="0" lvl="0" indent="0" algn="just" rtl="0">
              <a:lnSpc>
                <a:spcPct val="100000"/>
              </a:lnSpc>
              <a:spcBef>
                <a:spcPts val="1200"/>
              </a:spcBef>
              <a:spcAft>
                <a:spcPts val="0"/>
              </a:spcAft>
              <a:buSzPts val="1120"/>
              <a:buNone/>
            </a:pPr>
            <a:r>
              <a:rPr lang="en-US" sz="1800">
                <a:latin typeface="Arial"/>
                <a:ea typeface="Arial"/>
                <a:cs typeface="Arial"/>
                <a:sym typeface="Arial"/>
              </a:rPr>
              <a:t>Išnagrinėsime strategijas, kaip pritaikyti IM sąvokas, įtraukti kultūrinę reikšmę ir pritaikyti skirtingus mokymosi stilius, kad sukurtume patrauklią ir veiksmingą mokymosi patirtį visiems.</a:t>
            </a:r>
            <a:endParaRPr/>
          </a:p>
          <a:p>
            <a:pPr marL="0" lvl="0" indent="0" algn="just" rtl="0">
              <a:lnSpc>
                <a:spcPct val="100000"/>
              </a:lnSpc>
              <a:spcBef>
                <a:spcPts val="1200"/>
              </a:spcBef>
              <a:spcAft>
                <a:spcPts val="0"/>
              </a:spcAft>
              <a:buSzPts val="1120"/>
              <a:buNone/>
            </a:pPr>
            <a:r>
              <a:rPr lang="en-US" sz="1800">
                <a:latin typeface="Arial"/>
                <a:ea typeface="Arial"/>
                <a:cs typeface="Arial"/>
                <a:sym typeface="Arial"/>
              </a:rPr>
              <a:t>Išnagrinėsime, kaip padaryti IM prieinamą ir aktualų visiems besimokantiems suaugusiesiems, neatsižvelgiant į jų kilmę, mokymosi stilių ar ankstesnę patirtį naudojant technologijas.</a:t>
            </a:r>
            <a:endParaRPr sz="1800">
              <a:latin typeface="Arial"/>
              <a:ea typeface="Arial"/>
              <a:cs typeface="Arial"/>
              <a:sym typeface="Arial"/>
            </a:endParaRPr>
          </a:p>
          <a:p>
            <a:pPr marL="0" lvl="0" indent="0" algn="l" rtl="0">
              <a:lnSpc>
                <a:spcPct val="100000"/>
              </a:lnSpc>
              <a:spcBef>
                <a:spcPts val="1200"/>
              </a:spcBef>
              <a:spcAft>
                <a:spcPts val="0"/>
              </a:spcAft>
              <a:buClr>
                <a:schemeClr val="dk2"/>
              </a:buClr>
              <a:buSzPts val="1120"/>
              <a:buNone/>
            </a:pPr>
            <a:endParaRPr sz="1800">
              <a:latin typeface="Arial"/>
              <a:ea typeface="Arial"/>
              <a:cs typeface="Arial"/>
              <a:sym typeface="Arial"/>
            </a:endParaRPr>
          </a:p>
        </p:txBody>
      </p:sp>
      <p:pic>
        <p:nvPicPr>
          <p:cNvPr id="692" name="Google Shape;692;p53"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693" name="Google Shape;693;p53"/>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Geriausi mokytojai yra tie, kurie parodo savo mokiniams, kaip galvoti, </a:t>
            </a:r>
            <a:endParaRPr sz="16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o ne ką galvoti.</a:t>
            </a:r>
            <a:endParaRPr sz="1600" b="0" i="0" u="none" strike="noStrike" cap="none">
              <a:solidFill>
                <a:schemeClr val="dk1"/>
              </a:solidFill>
              <a:latin typeface="Arial"/>
              <a:ea typeface="Arial"/>
              <a:cs typeface="Arial"/>
              <a:sym typeface="Arial"/>
            </a:endParaRPr>
          </a:p>
        </p:txBody>
      </p:sp>
      <p:sp>
        <p:nvSpPr>
          <p:cNvPr id="694" name="Google Shape;694;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21</a:t>
            </a:fld>
            <a:endParaRPr>
              <a:latin typeface="Arial"/>
              <a:ea typeface="Arial"/>
              <a:cs typeface="Arial"/>
              <a:sym typeface="Arial"/>
            </a:endParaRPr>
          </a:p>
        </p:txBody>
      </p:sp>
      <p:pic>
        <p:nvPicPr>
          <p:cNvPr id="695" name="Google Shape;695;p53" descr="A light bulb with a black background&#10;&#10;AI-generated content may be incorrect."/>
          <p:cNvPicPr preferRelativeResize="0"/>
          <p:nvPr/>
        </p:nvPicPr>
        <p:blipFill rotWithShape="1">
          <a:blip r:embed="rId4">
            <a:alphaModFix/>
          </a:blip>
          <a:srcRect/>
          <a:stretch/>
        </p:blipFill>
        <p:spPr>
          <a:xfrm>
            <a:off x="10863197" y="4668041"/>
            <a:ext cx="1094709" cy="109470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99"/>
        <p:cNvGrpSpPr/>
        <p:nvPr/>
      </p:nvGrpSpPr>
      <p:grpSpPr>
        <a:xfrm>
          <a:off x="0" y="0"/>
          <a:ext cx="0" cy="0"/>
          <a:chOff x="0" y="0"/>
          <a:chExt cx="0" cy="0"/>
        </a:xfrm>
      </p:grpSpPr>
      <p:pic>
        <p:nvPicPr>
          <p:cNvPr id="700" name="Google Shape;700;p26"/>
          <p:cNvPicPr preferRelativeResize="0"/>
          <p:nvPr/>
        </p:nvPicPr>
        <p:blipFill rotWithShape="1">
          <a:blip r:embed="rId3">
            <a:alphaModFix/>
          </a:blip>
          <a:srcRect/>
          <a:stretch/>
        </p:blipFill>
        <p:spPr>
          <a:xfrm>
            <a:off x="7345936" y="-20656"/>
            <a:ext cx="4846064" cy="6878656"/>
          </a:xfrm>
          <a:prstGeom prst="rect">
            <a:avLst/>
          </a:prstGeom>
          <a:noFill/>
          <a:ln>
            <a:noFill/>
          </a:ln>
        </p:spPr>
      </p:pic>
      <p:sp>
        <p:nvSpPr>
          <p:cNvPr id="701" name="Google Shape;701;p26"/>
          <p:cNvSpPr txBox="1"/>
          <p:nvPr/>
        </p:nvSpPr>
        <p:spPr>
          <a:xfrm>
            <a:off x="476770" y="1981634"/>
            <a:ext cx="6343800" cy="3486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3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Kaip matote iš ankstesnių modulių, informatinis mąstymas yra galingas problemų sprendimo būdas, tačiau jo veiksmingumas priklauso nuo prieinamumo ir tinkamumo visiems besimokantiesiems suaugusiems.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3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just" rtl="0">
              <a:lnSpc>
                <a:spcPct val="100000"/>
              </a:lnSpc>
              <a:spcBef>
                <a:spcPts val="3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Norėdami užtikrinti įtrauktį ir padidinti poveikį, turite pritaikyti IM koncepcijas ir veiklas taip, jos kad atitiktų skirtingus suaugusiųjų </a:t>
            </a:r>
            <a:r>
              <a:rPr lang="en-US" sz="2000" b="0" i="0" u="none" strike="noStrike" cap="none">
                <a:solidFill>
                  <a:schemeClr val="dk1"/>
                </a:solidFill>
                <a:latin typeface="Arial"/>
                <a:ea typeface="Arial"/>
                <a:cs typeface="Arial"/>
                <a:sym typeface="Arial"/>
              </a:rPr>
              <a:t>besimokančiųjų</a:t>
            </a:r>
            <a:r>
              <a:rPr lang="en-US" sz="2000" b="0" i="0" u="none" strike="noStrike" cap="none">
                <a:solidFill>
                  <a:srgbClr val="000000"/>
                </a:solidFill>
                <a:latin typeface="Arial"/>
                <a:ea typeface="Arial"/>
                <a:cs typeface="Arial"/>
                <a:sym typeface="Arial"/>
              </a:rPr>
              <a:t> poreikius, ypač jei jūs, kaip mokytojas, dirbate su nepalankioje padėtyje esančiais suaugusiais (pvz., ekonominiu, socialiniu, švietimo ir kt. požiūriu).</a:t>
            </a:r>
            <a:endParaRPr sz="1400" b="0" i="0" u="none" strike="noStrike" cap="none">
              <a:solidFill>
                <a:srgbClr val="000000"/>
              </a:solidFill>
              <a:latin typeface="Arial"/>
              <a:ea typeface="Arial"/>
              <a:cs typeface="Arial"/>
              <a:sym typeface="Arial"/>
            </a:endParaRPr>
          </a:p>
        </p:txBody>
      </p:sp>
      <p:sp>
        <p:nvSpPr>
          <p:cNvPr id="702" name="Google Shape;702;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22</a:t>
            </a:fld>
            <a:endParaRPr>
              <a:latin typeface="Arial"/>
              <a:ea typeface="Arial"/>
              <a:cs typeface="Arial"/>
              <a:sym typeface="Arial"/>
            </a:endParaRPr>
          </a:p>
        </p:txBody>
      </p:sp>
      <p:sp>
        <p:nvSpPr>
          <p:cNvPr id="703" name="Google Shape;703;p26"/>
          <p:cNvSpPr txBox="1"/>
          <p:nvPr/>
        </p:nvSpPr>
        <p:spPr>
          <a:xfrm>
            <a:off x="476770" y="360617"/>
            <a:ext cx="58149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Kaip pritaikyti informatinį mąstymą skirtingoms suaugusiųjų besimokančiųjų grupėms</a:t>
            </a:r>
            <a:endParaRPr sz="2400" b="1"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707"/>
        <p:cNvGrpSpPr/>
        <p:nvPr/>
      </p:nvGrpSpPr>
      <p:grpSpPr>
        <a:xfrm>
          <a:off x="0" y="0"/>
          <a:ext cx="0" cy="0"/>
          <a:chOff x="0" y="0"/>
          <a:chExt cx="0" cy="0"/>
        </a:xfrm>
      </p:grpSpPr>
      <p:sp>
        <p:nvSpPr>
          <p:cNvPr id="708" name="Google Shape;708;p27"/>
          <p:cNvSpPr txBox="1"/>
          <p:nvPr/>
        </p:nvSpPr>
        <p:spPr>
          <a:xfrm>
            <a:off x="476770" y="360617"/>
            <a:ext cx="58149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Kaip pritaikyti informatinį mąstymą skirtingoms suaugusiųjų besimokančiųjų grupėms</a:t>
            </a:r>
            <a:endParaRPr sz="2400" b="1" i="0" u="none" strike="noStrike" cap="none">
              <a:solidFill>
                <a:srgbClr val="000000"/>
              </a:solidFill>
              <a:latin typeface="Arial"/>
              <a:ea typeface="Arial"/>
              <a:cs typeface="Arial"/>
              <a:sym typeface="Arial"/>
            </a:endParaRPr>
          </a:p>
        </p:txBody>
      </p:sp>
      <p:pic>
        <p:nvPicPr>
          <p:cNvPr id="709" name="Google Shape;709;p27"/>
          <p:cNvPicPr preferRelativeResize="0"/>
          <p:nvPr/>
        </p:nvPicPr>
        <p:blipFill rotWithShape="1">
          <a:blip r:embed="rId3">
            <a:alphaModFix/>
          </a:blip>
          <a:srcRect/>
          <a:stretch/>
        </p:blipFill>
        <p:spPr>
          <a:xfrm>
            <a:off x="7345936" y="-20656"/>
            <a:ext cx="4846064" cy="6878656"/>
          </a:xfrm>
          <a:prstGeom prst="rect">
            <a:avLst/>
          </a:prstGeom>
          <a:noFill/>
          <a:ln>
            <a:noFill/>
          </a:ln>
        </p:spPr>
      </p:pic>
      <p:sp>
        <p:nvSpPr>
          <p:cNvPr id="710" name="Google Shape;710;p27"/>
          <p:cNvSpPr txBox="1"/>
          <p:nvPr/>
        </p:nvSpPr>
        <p:spPr>
          <a:xfrm>
            <a:off x="463141" y="1684552"/>
            <a:ext cx="6590687"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3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Norėdami tai padaryti, turėtumėte atsižvelgti į šiuos aspektus:</a:t>
            </a:r>
            <a:endParaRPr sz="2000" b="0" i="0" u="none" strike="noStrike" cap="none">
              <a:solidFill>
                <a:srgbClr val="000000"/>
              </a:solidFill>
              <a:latin typeface="Arial"/>
              <a:ea typeface="Arial"/>
              <a:cs typeface="Arial"/>
              <a:sym typeface="Arial"/>
            </a:endParaRPr>
          </a:p>
        </p:txBody>
      </p:sp>
      <p:pic>
        <p:nvPicPr>
          <p:cNvPr id="711" name="Google Shape;711;p27"/>
          <p:cNvPicPr preferRelativeResize="0"/>
          <p:nvPr/>
        </p:nvPicPr>
        <p:blipFill rotWithShape="1">
          <a:blip r:embed="rId4">
            <a:alphaModFix/>
          </a:blip>
          <a:srcRect/>
          <a:stretch/>
        </p:blipFill>
        <p:spPr>
          <a:xfrm>
            <a:off x="553584" y="2758016"/>
            <a:ext cx="805522" cy="805522"/>
          </a:xfrm>
          <a:prstGeom prst="rect">
            <a:avLst/>
          </a:prstGeom>
          <a:noFill/>
          <a:ln>
            <a:noFill/>
          </a:ln>
        </p:spPr>
      </p:pic>
      <p:sp>
        <p:nvSpPr>
          <p:cNvPr id="712" name="Google Shape;712;p27"/>
          <p:cNvSpPr txBox="1"/>
          <p:nvPr/>
        </p:nvSpPr>
        <p:spPr>
          <a:xfrm>
            <a:off x="1768540" y="5396955"/>
            <a:ext cx="3644275" cy="8360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Mokymosi stiliai ir pageidavimai</a:t>
            </a:r>
            <a:endParaRPr sz="1400" b="0" i="0" u="none" strike="noStrike" cap="none">
              <a:solidFill>
                <a:srgbClr val="000000"/>
              </a:solidFill>
              <a:latin typeface="Arial"/>
              <a:ea typeface="Arial"/>
              <a:cs typeface="Arial"/>
              <a:sym typeface="Arial"/>
            </a:endParaRPr>
          </a:p>
        </p:txBody>
      </p:sp>
      <p:sp>
        <p:nvSpPr>
          <p:cNvPr id="713" name="Google Shape;713;p27"/>
          <p:cNvSpPr txBox="1"/>
          <p:nvPr/>
        </p:nvSpPr>
        <p:spPr>
          <a:xfrm>
            <a:off x="1702607" y="2896623"/>
            <a:ext cx="3411757" cy="5283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Koncepcijų pritaikymas</a:t>
            </a:r>
            <a:endParaRPr sz="1400" b="0" i="0" u="none" strike="noStrike" cap="none">
              <a:solidFill>
                <a:srgbClr val="000000"/>
              </a:solidFill>
              <a:latin typeface="Arial"/>
              <a:ea typeface="Arial"/>
              <a:cs typeface="Arial"/>
              <a:sym typeface="Arial"/>
            </a:endParaRPr>
          </a:p>
        </p:txBody>
      </p:sp>
      <p:sp>
        <p:nvSpPr>
          <p:cNvPr id="714" name="Google Shape;714;p27"/>
          <p:cNvSpPr txBox="1"/>
          <p:nvPr/>
        </p:nvSpPr>
        <p:spPr>
          <a:xfrm>
            <a:off x="1710623" y="4146789"/>
            <a:ext cx="4627889" cy="5283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30"/>
              </a:spcAft>
              <a:buClr>
                <a:srgbClr val="000000"/>
              </a:buClr>
              <a:buSzPts val="2000"/>
              <a:buFont typeface="Arial"/>
              <a:buNone/>
            </a:pPr>
            <a:r>
              <a:rPr lang="en-US" sz="2000" b="0" i="0" u="none" strike="noStrike" cap="none">
                <a:solidFill>
                  <a:srgbClr val="000000"/>
                </a:solidFill>
                <a:latin typeface="Arial"/>
                <a:ea typeface="Arial"/>
                <a:cs typeface="Arial"/>
                <a:sym typeface="Arial"/>
              </a:rPr>
              <a:t>Kultūrinis aktualumas</a:t>
            </a:r>
            <a:endParaRPr sz="1400" b="0" i="0" u="none" strike="noStrike" cap="none">
              <a:solidFill>
                <a:srgbClr val="000000"/>
              </a:solidFill>
              <a:latin typeface="Arial"/>
              <a:ea typeface="Arial"/>
              <a:cs typeface="Arial"/>
              <a:sym typeface="Arial"/>
            </a:endParaRPr>
          </a:p>
        </p:txBody>
      </p:sp>
      <p:pic>
        <p:nvPicPr>
          <p:cNvPr id="715" name="Google Shape;715;p27"/>
          <p:cNvPicPr preferRelativeResize="0"/>
          <p:nvPr/>
        </p:nvPicPr>
        <p:blipFill rotWithShape="1">
          <a:blip r:embed="rId5">
            <a:alphaModFix/>
          </a:blip>
          <a:srcRect/>
          <a:stretch/>
        </p:blipFill>
        <p:spPr>
          <a:xfrm flipH="1">
            <a:off x="553584" y="4097223"/>
            <a:ext cx="805522" cy="805522"/>
          </a:xfrm>
          <a:prstGeom prst="rect">
            <a:avLst/>
          </a:prstGeom>
          <a:noFill/>
          <a:ln>
            <a:noFill/>
          </a:ln>
        </p:spPr>
      </p:pic>
      <p:pic>
        <p:nvPicPr>
          <p:cNvPr id="716" name="Google Shape;716;p27"/>
          <p:cNvPicPr preferRelativeResize="0"/>
          <p:nvPr/>
        </p:nvPicPr>
        <p:blipFill rotWithShape="1">
          <a:blip r:embed="rId6">
            <a:alphaModFix/>
          </a:blip>
          <a:srcRect/>
          <a:stretch/>
        </p:blipFill>
        <p:spPr>
          <a:xfrm>
            <a:off x="601971" y="5436431"/>
            <a:ext cx="757135" cy="757135"/>
          </a:xfrm>
          <a:prstGeom prst="rect">
            <a:avLst/>
          </a:prstGeom>
          <a:noFill/>
          <a:ln>
            <a:noFill/>
          </a:ln>
        </p:spPr>
      </p:pic>
      <p:sp>
        <p:nvSpPr>
          <p:cNvPr id="717" name="Google Shape;717;p2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23</a:t>
            </a:fld>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28"/>
          <p:cNvSpPr txBox="1">
            <a:spLocks noGrp="1"/>
          </p:cNvSpPr>
          <p:nvPr>
            <p:ph type="title"/>
          </p:nvPr>
        </p:nvSpPr>
        <p:spPr>
          <a:xfrm>
            <a:off x="1090280" y="1290208"/>
            <a:ext cx="10011440" cy="61531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lt1"/>
              </a:buClr>
              <a:buSzPct val="111111"/>
              <a:buFont typeface="Sorts Mill Goudy"/>
              <a:buNone/>
            </a:pPr>
            <a:r>
              <a:rPr lang="en-US" b="1">
                <a:latin typeface="Arial"/>
                <a:ea typeface="Arial"/>
                <a:cs typeface="Arial"/>
                <a:sym typeface="Arial"/>
              </a:rPr>
              <a:t>Informatinio mąstymo pritaikymas skirtingoms suaugusiųjų besimokančiųjų grupėms</a:t>
            </a:r>
            <a:endParaRPr b="1">
              <a:latin typeface="Arial"/>
              <a:ea typeface="Arial"/>
              <a:cs typeface="Arial"/>
              <a:sym typeface="Arial"/>
            </a:endParaRPr>
          </a:p>
        </p:txBody>
      </p:sp>
      <p:sp>
        <p:nvSpPr>
          <p:cNvPr id="723" name="Google Shape;723;p28"/>
          <p:cNvSpPr txBox="1">
            <a:spLocks noGrp="1"/>
          </p:cNvSpPr>
          <p:nvPr>
            <p:ph type="body" idx="1"/>
          </p:nvPr>
        </p:nvSpPr>
        <p:spPr>
          <a:xfrm>
            <a:off x="952538" y="2043425"/>
            <a:ext cx="3503700" cy="6834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Koncepcijų pritaikymas</a:t>
            </a:r>
            <a:endParaRPr sz="2000">
              <a:latin typeface="Arial"/>
              <a:ea typeface="Arial"/>
              <a:cs typeface="Arial"/>
              <a:sym typeface="Arial"/>
            </a:endParaRPr>
          </a:p>
        </p:txBody>
      </p:sp>
      <p:sp>
        <p:nvSpPr>
          <p:cNvPr id="724" name="Google Shape;724;p28"/>
          <p:cNvSpPr txBox="1">
            <a:spLocks noGrp="1"/>
          </p:cNvSpPr>
          <p:nvPr>
            <p:ph type="body" idx="2"/>
          </p:nvPr>
        </p:nvSpPr>
        <p:spPr>
          <a:xfrm>
            <a:off x="1196296" y="2968775"/>
            <a:ext cx="2888155" cy="2041660"/>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Tai reiškia </a:t>
            </a:r>
            <a:r>
              <a:rPr lang="en-US" b="1">
                <a:latin typeface="Arial"/>
                <a:ea typeface="Arial"/>
                <a:cs typeface="Arial"/>
                <a:sym typeface="Arial"/>
              </a:rPr>
              <a:t>supaprastinti sudėtingas sąvokas</a:t>
            </a:r>
            <a:r>
              <a:rPr lang="en-US">
                <a:latin typeface="Arial"/>
                <a:ea typeface="Arial"/>
                <a:cs typeface="Arial"/>
                <a:sym typeface="Arial"/>
              </a:rPr>
              <a:t>, kurios yra labai svarbios, kad IM būtų prieinamas skirtingiems suaugusiesiems besimokantiesiems. </a:t>
            </a:r>
            <a:endParaRPr>
              <a:latin typeface="Arial"/>
              <a:ea typeface="Arial"/>
              <a:cs typeface="Arial"/>
              <a:sym typeface="Arial"/>
            </a:endParaRPr>
          </a:p>
        </p:txBody>
      </p:sp>
      <p:sp>
        <p:nvSpPr>
          <p:cNvPr id="725" name="Google Shape;725;p28"/>
          <p:cNvSpPr txBox="1">
            <a:spLocks noGrp="1"/>
          </p:cNvSpPr>
          <p:nvPr>
            <p:ph type="body" idx="3"/>
          </p:nvPr>
        </p:nvSpPr>
        <p:spPr>
          <a:xfrm>
            <a:off x="4440625" y="2043350"/>
            <a:ext cx="3091200" cy="6834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Kultūrinis aktualumas</a:t>
            </a:r>
            <a:endParaRPr sz="2000">
              <a:latin typeface="Arial"/>
              <a:ea typeface="Arial"/>
              <a:cs typeface="Arial"/>
              <a:sym typeface="Arial"/>
            </a:endParaRPr>
          </a:p>
        </p:txBody>
      </p:sp>
      <p:sp>
        <p:nvSpPr>
          <p:cNvPr id="726" name="Google Shape;726;p28"/>
          <p:cNvSpPr txBox="1">
            <a:spLocks noGrp="1"/>
          </p:cNvSpPr>
          <p:nvPr>
            <p:ph type="body" idx="4"/>
          </p:nvPr>
        </p:nvSpPr>
        <p:spPr>
          <a:xfrm>
            <a:off x="4542194" y="2968775"/>
            <a:ext cx="3091295" cy="2450222"/>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120"/>
              <a:buNone/>
            </a:pPr>
            <a:r>
              <a:rPr lang="en-US">
                <a:latin typeface="Arial"/>
                <a:ea typeface="Arial"/>
                <a:cs typeface="Arial"/>
                <a:sym typeface="Arial"/>
              </a:rPr>
              <a:t>Tai reiškia, kad </a:t>
            </a:r>
            <a:r>
              <a:rPr lang="en-US" b="1">
                <a:latin typeface="Arial"/>
                <a:ea typeface="Arial"/>
                <a:cs typeface="Arial"/>
                <a:sym typeface="Arial"/>
              </a:rPr>
              <a:t>reikia įtraukti kultūriškai svarbius pavyzdžius ir kontekstus</a:t>
            </a:r>
            <a:r>
              <a:rPr lang="en-US">
                <a:latin typeface="Arial"/>
                <a:ea typeface="Arial"/>
                <a:cs typeface="Arial"/>
                <a:sym typeface="Arial"/>
              </a:rPr>
              <a:t>, kurie yra būtini, kad IM taptų prasmingu ir įtrauktų skirtingus suaugusiuosius.</a:t>
            </a:r>
            <a:endParaRPr>
              <a:latin typeface="Arial"/>
              <a:ea typeface="Arial"/>
              <a:cs typeface="Arial"/>
              <a:sym typeface="Arial"/>
            </a:endParaRPr>
          </a:p>
        </p:txBody>
      </p:sp>
      <p:sp>
        <p:nvSpPr>
          <p:cNvPr id="727" name="Google Shape;727;p28"/>
          <p:cNvSpPr txBox="1">
            <a:spLocks noGrp="1"/>
          </p:cNvSpPr>
          <p:nvPr>
            <p:ph type="body" idx="5"/>
          </p:nvPr>
        </p:nvSpPr>
        <p:spPr>
          <a:xfrm>
            <a:off x="7892288" y="2269699"/>
            <a:ext cx="3301524" cy="683565"/>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30"/>
              </a:spcBef>
              <a:spcAft>
                <a:spcPts val="30"/>
              </a:spcAft>
              <a:buSzPts val="1680"/>
              <a:buNone/>
            </a:pPr>
            <a:r>
              <a:rPr lang="en-US" sz="2000">
                <a:latin typeface="Arial"/>
                <a:ea typeface="Arial"/>
                <a:cs typeface="Arial"/>
                <a:sym typeface="Arial"/>
              </a:rPr>
              <a:t>Mokymosi stiliai ir pageidavimai</a:t>
            </a:r>
            <a:endParaRPr sz="2000">
              <a:latin typeface="Arial"/>
              <a:ea typeface="Arial"/>
              <a:cs typeface="Arial"/>
              <a:sym typeface="Arial"/>
            </a:endParaRPr>
          </a:p>
        </p:txBody>
      </p:sp>
      <p:sp>
        <p:nvSpPr>
          <p:cNvPr id="728" name="Google Shape;728;p28"/>
          <p:cNvSpPr txBox="1">
            <a:spLocks noGrp="1"/>
          </p:cNvSpPr>
          <p:nvPr>
            <p:ph type="body" idx="6"/>
          </p:nvPr>
        </p:nvSpPr>
        <p:spPr>
          <a:xfrm>
            <a:off x="8098973" y="2968775"/>
            <a:ext cx="2888155" cy="2245789"/>
          </a:xfrm>
          <a:prstGeom prst="rect">
            <a:avLst/>
          </a:prstGeom>
          <a:noFill/>
          <a:ln>
            <a:noFill/>
          </a:ln>
        </p:spPr>
        <p:txBody>
          <a:bodyPr spcFirstLastPara="1" wrap="square" lIns="91425" tIns="45700" rIns="91425" bIns="45700" anchor="t" anchorCtr="0">
            <a:normAutofit/>
          </a:bodyPr>
          <a:lstStyle/>
          <a:p>
            <a:pPr marL="0" lvl="0" indent="0" algn="just" rtl="0">
              <a:lnSpc>
                <a:spcPct val="100000"/>
              </a:lnSpc>
              <a:spcBef>
                <a:spcPts val="0"/>
              </a:spcBef>
              <a:spcAft>
                <a:spcPts val="0"/>
              </a:spcAft>
              <a:buSzPts val="969"/>
              <a:buNone/>
            </a:pPr>
            <a:r>
              <a:rPr lang="en-US">
                <a:latin typeface="Arial"/>
                <a:ea typeface="Arial"/>
                <a:cs typeface="Arial"/>
                <a:sym typeface="Arial"/>
              </a:rPr>
              <a:t>Svarbu </a:t>
            </a:r>
            <a:r>
              <a:rPr lang="en-US" b="1">
                <a:latin typeface="Arial"/>
                <a:ea typeface="Arial"/>
                <a:cs typeface="Arial"/>
                <a:sym typeface="Arial"/>
              </a:rPr>
              <a:t>atpažinti skirtingus IM  mokymosi stilius,</a:t>
            </a:r>
            <a:r>
              <a:rPr lang="en-US">
                <a:latin typeface="Arial"/>
                <a:ea typeface="Arial"/>
                <a:cs typeface="Arial"/>
                <a:sym typeface="Arial"/>
              </a:rPr>
              <a:t> kurie yra labai svarbūs siekiant veiksmingai vykdyti suaugusiųjų besimokančiųjų   mokymosi procesą. </a:t>
            </a:r>
            <a:endParaRPr>
              <a:latin typeface="Arial"/>
              <a:ea typeface="Arial"/>
              <a:cs typeface="Arial"/>
              <a:sym typeface="Arial"/>
            </a:endParaRPr>
          </a:p>
        </p:txBody>
      </p:sp>
      <p:pic>
        <p:nvPicPr>
          <p:cNvPr id="729" name="Google Shape;729;p28"/>
          <p:cNvPicPr preferRelativeResize="0"/>
          <p:nvPr/>
        </p:nvPicPr>
        <p:blipFill rotWithShape="1">
          <a:blip r:embed="rId3">
            <a:alphaModFix/>
          </a:blip>
          <a:srcRect/>
          <a:stretch/>
        </p:blipFill>
        <p:spPr>
          <a:xfrm>
            <a:off x="2312542" y="4804783"/>
            <a:ext cx="631278" cy="631278"/>
          </a:xfrm>
          <a:prstGeom prst="rect">
            <a:avLst/>
          </a:prstGeom>
          <a:noFill/>
          <a:ln>
            <a:noFill/>
          </a:ln>
        </p:spPr>
      </p:pic>
      <p:pic>
        <p:nvPicPr>
          <p:cNvPr id="730" name="Google Shape;730;p28"/>
          <p:cNvPicPr preferRelativeResize="0"/>
          <p:nvPr/>
        </p:nvPicPr>
        <p:blipFill rotWithShape="1">
          <a:blip r:embed="rId4">
            <a:alphaModFix/>
          </a:blip>
          <a:srcRect/>
          <a:stretch/>
        </p:blipFill>
        <p:spPr>
          <a:xfrm flipH="1">
            <a:off x="5785837" y="4836520"/>
            <a:ext cx="604008" cy="604008"/>
          </a:xfrm>
          <a:prstGeom prst="rect">
            <a:avLst/>
          </a:prstGeom>
          <a:noFill/>
          <a:ln>
            <a:noFill/>
          </a:ln>
        </p:spPr>
      </p:pic>
      <p:pic>
        <p:nvPicPr>
          <p:cNvPr id="731" name="Google Shape;731;p28"/>
          <p:cNvPicPr preferRelativeResize="0"/>
          <p:nvPr/>
        </p:nvPicPr>
        <p:blipFill rotWithShape="1">
          <a:blip r:embed="rId5">
            <a:alphaModFix/>
          </a:blip>
          <a:srcRect/>
          <a:stretch/>
        </p:blipFill>
        <p:spPr>
          <a:xfrm>
            <a:off x="9263229" y="4876419"/>
            <a:ext cx="559642" cy="559642"/>
          </a:xfrm>
          <a:prstGeom prst="rect">
            <a:avLst/>
          </a:prstGeom>
          <a:noFill/>
          <a:ln>
            <a:noFill/>
          </a:ln>
        </p:spPr>
      </p:pic>
      <p:sp>
        <p:nvSpPr>
          <p:cNvPr id="732" name="Google Shape;732;p2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24</a:t>
            </a:fld>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29"/>
          <p:cNvSpPr txBox="1">
            <a:spLocks noGrp="1"/>
          </p:cNvSpPr>
          <p:nvPr>
            <p:ph type="title"/>
          </p:nvPr>
        </p:nvSpPr>
        <p:spPr>
          <a:xfrm>
            <a:off x="980596" y="836578"/>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Metodai, padedantys prisitaikyti</a:t>
            </a:r>
            <a:r>
              <a:rPr lang="en-US">
                <a:latin typeface="Arial"/>
                <a:ea typeface="Arial"/>
                <a:cs typeface="Arial"/>
                <a:sym typeface="Arial"/>
              </a:rPr>
              <a:t> prie skirtingų besimokančiųjų poreikių</a:t>
            </a:r>
            <a:endParaRPr>
              <a:latin typeface="Arial"/>
              <a:ea typeface="Arial"/>
              <a:cs typeface="Arial"/>
              <a:sym typeface="Arial"/>
            </a:endParaRPr>
          </a:p>
        </p:txBody>
      </p:sp>
      <p:sp>
        <p:nvSpPr>
          <p:cNvPr id="740" name="Google Shape;740;p29"/>
          <p:cNvSpPr txBox="1">
            <a:spLocks noGrp="1"/>
          </p:cNvSpPr>
          <p:nvPr>
            <p:ph type="body" idx="1"/>
          </p:nvPr>
        </p:nvSpPr>
        <p:spPr>
          <a:xfrm>
            <a:off x="980596" y="1951004"/>
            <a:ext cx="6196779" cy="4060690"/>
          </a:xfrm>
          <a:prstGeom prst="rect">
            <a:avLst/>
          </a:prstGeom>
          <a:noFill/>
          <a:ln>
            <a:noFill/>
          </a:ln>
        </p:spPr>
        <p:txBody>
          <a:bodyPr spcFirstLastPara="1" wrap="square" lIns="91425" tIns="45700" rIns="91425" bIns="45700" anchor="t" anchorCtr="0">
            <a:normAutofit/>
          </a:bodyPr>
          <a:lstStyle/>
          <a:p>
            <a:pPr marL="87313" lvl="0" indent="0" algn="l" rtl="0">
              <a:lnSpc>
                <a:spcPct val="80000"/>
              </a:lnSpc>
              <a:spcBef>
                <a:spcPts val="1000"/>
              </a:spcBef>
              <a:spcAft>
                <a:spcPts val="0"/>
              </a:spcAft>
              <a:buSzPts val="1260"/>
              <a:buNone/>
            </a:pPr>
            <a:r>
              <a:rPr lang="en-US" sz="1615" b="1">
                <a:latin typeface="Arial"/>
                <a:ea typeface="Arial"/>
                <a:cs typeface="Arial"/>
                <a:sym typeface="Arial"/>
              </a:rPr>
              <a:t>Suskaidyta informacija</a:t>
            </a:r>
            <a:endParaRPr sz="1615" b="1">
              <a:latin typeface="Arial"/>
              <a:ea typeface="Arial"/>
              <a:cs typeface="Arial"/>
              <a:sym typeface="Arial"/>
            </a:endParaRPr>
          </a:p>
          <a:p>
            <a:pPr marL="87313" lvl="0" indent="0" algn="just" rtl="0">
              <a:lnSpc>
                <a:spcPct val="80000"/>
              </a:lnSpc>
              <a:spcBef>
                <a:spcPts val="1000"/>
              </a:spcBef>
              <a:spcAft>
                <a:spcPts val="0"/>
              </a:spcAft>
              <a:buSzPts val="1260"/>
              <a:buNone/>
            </a:pPr>
            <a:r>
              <a:rPr lang="en-US" sz="1615">
                <a:latin typeface="Arial"/>
                <a:ea typeface="Arial"/>
                <a:cs typeface="Arial"/>
                <a:sym typeface="Arial"/>
              </a:rPr>
              <a:t>Suskaidykite sudėtingas sąvokas į mažesnes, valdomas dalis. Užuot pateikę visą algoritmą iš karto, pristatykite jį žingsnis po žingsnio, kad mokiniai galėtų suvokti kiekvieną dalį prieš tęsdami darbą toliau.</a:t>
            </a:r>
            <a:endParaRPr sz="790">
              <a:latin typeface="Arial"/>
              <a:ea typeface="Arial"/>
              <a:cs typeface="Arial"/>
              <a:sym typeface="Arial"/>
            </a:endParaRPr>
          </a:p>
          <a:p>
            <a:pPr marL="87313" lvl="0" indent="0" algn="just" rtl="0">
              <a:lnSpc>
                <a:spcPct val="80000"/>
              </a:lnSpc>
              <a:spcBef>
                <a:spcPts val="1000"/>
              </a:spcBef>
              <a:spcAft>
                <a:spcPts val="0"/>
              </a:spcAft>
              <a:buSzPts val="1260"/>
              <a:buNone/>
            </a:pPr>
            <a:r>
              <a:rPr lang="en-US" sz="1615" b="1">
                <a:latin typeface="Arial"/>
                <a:ea typeface="Arial"/>
                <a:cs typeface="Arial"/>
                <a:sym typeface="Arial"/>
              </a:rPr>
              <a:t>Vaizdinės priemonės</a:t>
            </a:r>
            <a:endParaRPr sz="790">
              <a:latin typeface="Arial"/>
              <a:ea typeface="Arial"/>
              <a:cs typeface="Arial"/>
              <a:sym typeface="Arial"/>
            </a:endParaRPr>
          </a:p>
          <a:p>
            <a:pPr marL="87313" lvl="0" indent="0" algn="just" rtl="0">
              <a:lnSpc>
                <a:spcPct val="80000"/>
              </a:lnSpc>
              <a:spcBef>
                <a:spcPts val="1000"/>
              </a:spcBef>
              <a:spcAft>
                <a:spcPts val="0"/>
              </a:spcAft>
              <a:buSzPts val="1260"/>
              <a:buNone/>
            </a:pPr>
            <a:r>
              <a:rPr lang="en-US" sz="1615">
                <a:latin typeface="Arial"/>
                <a:ea typeface="Arial"/>
                <a:cs typeface="Arial"/>
                <a:sym typeface="Arial"/>
              </a:rPr>
              <a:t>Norėdami iliustruoti abstrakčias sąvokas, naudokite vaizdines priemones, pvz., diagramas, struktūruotas diagramas ir animacijas. Vizualiems besimokantiesiems šios reprezentacijos bus ypač naudingos.</a:t>
            </a:r>
            <a:endParaRPr sz="790">
              <a:latin typeface="Arial"/>
              <a:ea typeface="Arial"/>
              <a:cs typeface="Arial"/>
              <a:sym typeface="Arial"/>
            </a:endParaRPr>
          </a:p>
          <a:p>
            <a:pPr marL="87313" lvl="0" indent="0" algn="just" rtl="0">
              <a:lnSpc>
                <a:spcPct val="80000"/>
              </a:lnSpc>
              <a:spcBef>
                <a:spcPts val="1000"/>
              </a:spcBef>
              <a:spcAft>
                <a:spcPts val="0"/>
              </a:spcAft>
              <a:buSzPts val="1260"/>
              <a:buNone/>
            </a:pPr>
            <a:r>
              <a:rPr lang="en-US" sz="1615" b="1">
                <a:latin typeface="Arial"/>
                <a:ea typeface="Arial"/>
                <a:cs typeface="Arial"/>
                <a:sym typeface="Arial"/>
              </a:rPr>
              <a:t>Analogijos ir realaus pasaulio pavyzdžiai</a:t>
            </a:r>
            <a:endParaRPr sz="1615" b="1">
              <a:latin typeface="Arial"/>
              <a:ea typeface="Arial"/>
              <a:cs typeface="Arial"/>
              <a:sym typeface="Arial"/>
            </a:endParaRPr>
          </a:p>
          <a:p>
            <a:pPr marL="87313" lvl="0" indent="0" algn="just" rtl="0">
              <a:lnSpc>
                <a:spcPct val="80000"/>
              </a:lnSpc>
              <a:spcBef>
                <a:spcPts val="1000"/>
              </a:spcBef>
              <a:spcAft>
                <a:spcPts val="0"/>
              </a:spcAft>
              <a:buSzPts val="1260"/>
              <a:buNone/>
            </a:pPr>
            <a:r>
              <a:rPr lang="en-US" sz="1615">
                <a:latin typeface="Arial"/>
                <a:ea typeface="Arial"/>
                <a:cs typeface="Arial"/>
                <a:sym typeface="Arial"/>
              </a:rPr>
              <a:t>Susiekite informatinio mąstymo sąvokas su pažįstamomis realaus pasaulio situacijomis, pavyzdžiui, paaiškinkite algoritmus naudodami recepto analogiją arba baldų surinkimo instrukciją.</a:t>
            </a:r>
            <a:endParaRPr sz="1615">
              <a:latin typeface="Arial"/>
              <a:ea typeface="Arial"/>
              <a:cs typeface="Arial"/>
              <a:sym typeface="Arial"/>
            </a:endParaRPr>
          </a:p>
        </p:txBody>
      </p:sp>
      <p:pic>
        <p:nvPicPr>
          <p:cNvPr id="741" name="Google Shape;741;p29"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42" name="Google Shape;742;p2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25</a:t>
            </a:fld>
            <a:endParaRPr>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30"/>
          <p:cNvSpPr txBox="1">
            <a:spLocks noGrp="1"/>
          </p:cNvSpPr>
          <p:nvPr>
            <p:ph type="body" idx="1"/>
          </p:nvPr>
        </p:nvSpPr>
        <p:spPr>
          <a:xfrm>
            <a:off x="872772" y="1873183"/>
            <a:ext cx="6412425" cy="4099600"/>
          </a:xfrm>
          <a:prstGeom prst="rect">
            <a:avLst/>
          </a:prstGeom>
          <a:noFill/>
          <a:ln>
            <a:noFill/>
          </a:ln>
        </p:spPr>
        <p:txBody>
          <a:bodyPr spcFirstLastPara="1" wrap="square" lIns="91425" tIns="45700" rIns="91425" bIns="45700" anchor="t" anchorCtr="0">
            <a:normAutofit fontScale="62500" lnSpcReduction="20000"/>
          </a:bodyPr>
          <a:lstStyle/>
          <a:p>
            <a:pPr marL="87313" lvl="0" indent="0" algn="l" rtl="0">
              <a:lnSpc>
                <a:spcPct val="100000"/>
              </a:lnSpc>
              <a:spcBef>
                <a:spcPts val="1000"/>
              </a:spcBef>
              <a:spcAft>
                <a:spcPts val="0"/>
              </a:spcAft>
              <a:buSzPct val="69230"/>
              <a:buNone/>
            </a:pPr>
            <a:r>
              <a:rPr lang="en-US" sz="2600" b="1">
                <a:latin typeface="Arial"/>
                <a:ea typeface="Arial"/>
                <a:cs typeface="Arial"/>
                <a:sym typeface="Arial"/>
              </a:rPr>
              <a:t>Pasakojimas</a:t>
            </a:r>
            <a:endParaRPr sz="2600" b="1">
              <a:latin typeface="Arial"/>
              <a:ea typeface="Arial"/>
              <a:cs typeface="Arial"/>
              <a:sym typeface="Arial"/>
            </a:endParaRPr>
          </a:p>
          <a:p>
            <a:pPr marL="87313" lvl="0" indent="0" algn="just" rtl="0">
              <a:lnSpc>
                <a:spcPct val="100000"/>
              </a:lnSpc>
              <a:spcBef>
                <a:spcPts val="1000"/>
              </a:spcBef>
              <a:spcAft>
                <a:spcPts val="0"/>
              </a:spcAft>
              <a:buSzPct val="69230"/>
              <a:buNone/>
            </a:pPr>
            <a:r>
              <a:rPr lang="en-US" sz="2600">
                <a:latin typeface="Arial"/>
                <a:ea typeface="Arial"/>
                <a:cs typeface="Arial"/>
                <a:sym typeface="Arial"/>
              </a:rPr>
              <a:t>Naudokite pasakojimo metodus, siekdami sudėtingas sąvokas pateikti patraukliau ir padėti geriau įsimintinti. Pasakojimas gali padėti besimokantiesiems suprasti informaciją emociniu lygmeniu, pagerinti supratimą ir išlaikyti dėmesį.</a:t>
            </a:r>
            <a:endParaRPr/>
          </a:p>
          <a:p>
            <a:pPr marL="87313" lvl="0" indent="0" algn="just" rtl="0">
              <a:lnSpc>
                <a:spcPct val="100000"/>
              </a:lnSpc>
              <a:spcBef>
                <a:spcPts val="1000"/>
              </a:spcBef>
              <a:spcAft>
                <a:spcPts val="0"/>
              </a:spcAft>
              <a:buSzPct val="69230"/>
              <a:buNone/>
            </a:pPr>
            <a:r>
              <a:rPr lang="en-US" sz="2600" b="1">
                <a:latin typeface="Arial"/>
                <a:ea typeface="Arial"/>
                <a:cs typeface="Arial"/>
                <a:sym typeface="Arial"/>
              </a:rPr>
              <a:t>Praktinės veiklos</a:t>
            </a:r>
            <a:endParaRPr sz="2600" b="1">
              <a:latin typeface="Arial"/>
              <a:ea typeface="Arial"/>
              <a:cs typeface="Arial"/>
              <a:sym typeface="Arial"/>
            </a:endParaRPr>
          </a:p>
          <a:p>
            <a:pPr marL="87313" lvl="0" indent="0" algn="just" rtl="0">
              <a:lnSpc>
                <a:spcPct val="100000"/>
              </a:lnSpc>
              <a:spcBef>
                <a:spcPts val="1000"/>
              </a:spcBef>
              <a:spcAft>
                <a:spcPts val="0"/>
              </a:spcAft>
              <a:buSzPct val="69230"/>
              <a:buNone/>
            </a:pPr>
            <a:r>
              <a:rPr lang="en-US" sz="2600">
                <a:latin typeface="Arial"/>
                <a:ea typeface="Arial"/>
                <a:cs typeface="Arial"/>
                <a:sym typeface="Arial"/>
              </a:rPr>
              <a:t>Įtraukite besimokančiuosius į praktines veiklas, kurios leidžia jiems apčiuopiamai pritaikyti informatinio mąstymo sąvokas. Kurdami interaktyvias istorijas naudojant blokų programavimą arba struktūruotas schemas kasdienėms užduotims, besimokantieji gali geriu susieti sąvokas.</a:t>
            </a:r>
            <a:endParaRPr/>
          </a:p>
          <a:p>
            <a:pPr marL="87313" lvl="0" indent="0" algn="just" rtl="0">
              <a:lnSpc>
                <a:spcPct val="100000"/>
              </a:lnSpc>
              <a:spcBef>
                <a:spcPts val="1000"/>
              </a:spcBef>
              <a:spcAft>
                <a:spcPts val="0"/>
              </a:spcAft>
              <a:buSzPct val="69230"/>
              <a:buNone/>
            </a:pPr>
            <a:r>
              <a:rPr lang="en-US" sz="2600" b="1">
                <a:latin typeface="Arial"/>
                <a:ea typeface="Arial"/>
                <a:cs typeface="Arial"/>
                <a:sym typeface="Arial"/>
              </a:rPr>
              <a:t>Skirtingų būdų taikymas</a:t>
            </a:r>
            <a:endParaRPr sz="2600">
              <a:latin typeface="Arial"/>
              <a:ea typeface="Arial"/>
              <a:cs typeface="Arial"/>
              <a:sym typeface="Arial"/>
            </a:endParaRPr>
          </a:p>
          <a:p>
            <a:pPr marL="87312" lvl="0" indent="0" algn="just" rtl="0">
              <a:lnSpc>
                <a:spcPct val="100000"/>
              </a:lnSpc>
              <a:spcBef>
                <a:spcPts val="1000"/>
              </a:spcBef>
              <a:spcAft>
                <a:spcPts val="0"/>
              </a:spcAft>
              <a:buSzPct val="69230"/>
              <a:buNone/>
            </a:pPr>
            <a:r>
              <a:rPr lang="en-US" sz="2600">
                <a:latin typeface="Arial"/>
                <a:ea typeface="Arial"/>
                <a:cs typeface="Arial"/>
                <a:sym typeface="Arial"/>
              </a:rPr>
              <a:t>Taikykite skirtingus mokymosi būdus, kurie atitiktų skirtingus mokymosi stilius. Įtraukite veiklas, susijusias su vaizdu, garsu ir kinestetika, siekiant kuo labiau įtraukti besimokančiuosius</a:t>
            </a:r>
            <a:endParaRPr sz="2300">
              <a:latin typeface="Arial"/>
              <a:ea typeface="Arial"/>
              <a:cs typeface="Arial"/>
              <a:sym typeface="Arial"/>
            </a:endParaRPr>
          </a:p>
        </p:txBody>
      </p:sp>
      <p:pic>
        <p:nvPicPr>
          <p:cNvPr id="750" name="Google Shape;750;p30"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51" name="Google Shape;751;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26</a:t>
            </a:fld>
            <a:endParaRPr>
              <a:latin typeface="Arial"/>
              <a:ea typeface="Arial"/>
              <a:cs typeface="Arial"/>
              <a:sym typeface="Arial"/>
            </a:endParaRPr>
          </a:p>
        </p:txBody>
      </p:sp>
      <p:sp>
        <p:nvSpPr>
          <p:cNvPr id="752" name="Google Shape;752;p30"/>
          <p:cNvSpPr txBox="1">
            <a:spLocks noGrp="1"/>
          </p:cNvSpPr>
          <p:nvPr>
            <p:ph type="title"/>
          </p:nvPr>
        </p:nvSpPr>
        <p:spPr>
          <a:xfrm>
            <a:off x="980596" y="836578"/>
            <a:ext cx="6196779"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Metodai, padedantys prisitaikyti</a:t>
            </a:r>
            <a:r>
              <a:rPr lang="en-US">
                <a:latin typeface="Arial"/>
                <a:ea typeface="Arial"/>
                <a:cs typeface="Arial"/>
                <a:sym typeface="Arial"/>
              </a:rPr>
              <a:t> prie skirtingų besimokančiųjų poreikių</a:t>
            </a:r>
            <a:endParaRPr>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sp>
        <p:nvSpPr>
          <p:cNvPr id="759" name="Google Shape;759;p31"/>
          <p:cNvSpPr txBox="1">
            <a:spLocks noGrp="1"/>
          </p:cNvSpPr>
          <p:nvPr>
            <p:ph type="title"/>
          </p:nvPr>
        </p:nvSpPr>
        <p:spPr>
          <a:xfrm>
            <a:off x="980596" y="836578"/>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Praktinis informacijos suskaidymo pavyzdys</a:t>
            </a:r>
            <a:endParaRPr>
              <a:latin typeface="Arial"/>
              <a:ea typeface="Arial"/>
              <a:cs typeface="Arial"/>
              <a:sym typeface="Arial"/>
            </a:endParaRPr>
          </a:p>
        </p:txBody>
      </p:sp>
      <p:sp>
        <p:nvSpPr>
          <p:cNvPr id="760" name="Google Shape;760;p31"/>
          <p:cNvSpPr txBox="1">
            <a:spLocks noGrp="1"/>
          </p:cNvSpPr>
          <p:nvPr>
            <p:ph type="body" idx="1"/>
          </p:nvPr>
        </p:nvSpPr>
        <p:spPr>
          <a:xfrm>
            <a:off x="937766" y="1449421"/>
            <a:ext cx="6412425" cy="2808531"/>
          </a:xfrm>
          <a:prstGeom prst="rect">
            <a:avLst/>
          </a:prstGeom>
          <a:noFill/>
          <a:ln>
            <a:noFill/>
          </a:ln>
        </p:spPr>
        <p:txBody>
          <a:bodyPr spcFirstLastPara="1" wrap="square" lIns="91425" tIns="45700" rIns="91425" bIns="45700" anchor="t" anchorCtr="0">
            <a:noAutofit/>
          </a:bodyPr>
          <a:lstStyle/>
          <a:p>
            <a:pPr marL="0" lvl="1" indent="0" algn="l" rtl="0">
              <a:lnSpc>
                <a:spcPct val="100000"/>
              </a:lnSpc>
              <a:spcBef>
                <a:spcPts val="500"/>
              </a:spcBef>
              <a:spcAft>
                <a:spcPts val="0"/>
              </a:spcAft>
              <a:buSzPts val="1400"/>
              <a:buNone/>
            </a:pPr>
            <a:r>
              <a:rPr lang="en-US" sz="1600" b="1">
                <a:latin typeface="Arial"/>
                <a:ea typeface="Arial"/>
                <a:cs typeface="Arial"/>
                <a:sym typeface="Arial"/>
              </a:rPr>
              <a:t>Pagrindinė idėja: gretimų porų palyginimas</a:t>
            </a:r>
            <a:endParaRPr/>
          </a:p>
          <a:p>
            <a:pPr marL="0" lvl="1" indent="0" algn="l" rtl="0">
              <a:lnSpc>
                <a:spcPct val="100000"/>
              </a:lnSpc>
              <a:spcBef>
                <a:spcPts val="500"/>
              </a:spcBef>
              <a:spcAft>
                <a:spcPts val="0"/>
              </a:spcAft>
              <a:buSzPts val="1400"/>
              <a:buNone/>
            </a:pPr>
            <a:r>
              <a:rPr lang="en-US" sz="1600">
                <a:latin typeface="Arial"/>
                <a:ea typeface="Arial"/>
                <a:cs typeface="Arial"/>
                <a:sym typeface="Arial"/>
              </a:rPr>
              <a:t>Įsivaizduokite, kad turite pagal skaičius nesurūšiuotą kortų kaladę, kurią turite išdėlioti eilės tvarka nuo mažiausios iki didžiausios. Paprasčiausias būdas jas surūšiuoti - palyginti gretimų kortų poras. Jei išsidėstymas neteisingas (didesnė korta yra prieš mažesnę), jas keičiate. Kartokite šį procesą visoms poroms, tikrindami visą kaladę.</a:t>
            </a:r>
            <a:endParaRPr sz="600">
              <a:latin typeface="Arial"/>
              <a:ea typeface="Arial"/>
              <a:cs typeface="Arial"/>
              <a:sym typeface="Arial"/>
            </a:endParaRPr>
          </a:p>
          <a:p>
            <a:pPr marL="0" lvl="1" indent="0" algn="just" rtl="0">
              <a:lnSpc>
                <a:spcPct val="100000"/>
              </a:lnSpc>
              <a:spcBef>
                <a:spcPts val="500"/>
              </a:spcBef>
              <a:spcAft>
                <a:spcPts val="0"/>
              </a:spcAft>
              <a:buSzPts val="1400"/>
              <a:buNone/>
            </a:pPr>
            <a:r>
              <a:rPr lang="en-US" sz="1600" b="1">
                <a:latin typeface="Arial"/>
                <a:ea typeface="Arial"/>
                <a:cs typeface="Arial"/>
                <a:sym typeface="Arial"/>
              </a:rPr>
              <a:t>Vaizdinės priemonės</a:t>
            </a:r>
            <a:endParaRPr>
              <a:latin typeface="Arial"/>
              <a:ea typeface="Arial"/>
              <a:cs typeface="Arial"/>
              <a:sym typeface="Arial"/>
            </a:endParaRPr>
          </a:p>
          <a:p>
            <a:pPr marL="0" lvl="1" indent="0" algn="just" rtl="0">
              <a:lnSpc>
                <a:spcPct val="100000"/>
              </a:lnSpc>
              <a:spcBef>
                <a:spcPts val="0"/>
              </a:spcBef>
              <a:spcAft>
                <a:spcPts val="0"/>
              </a:spcAft>
              <a:buSzPts val="1400"/>
              <a:buNone/>
            </a:pPr>
            <a:r>
              <a:rPr lang="en-US" sz="1600" b="1">
                <a:latin typeface="Arial"/>
                <a:ea typeface="Arial"/>
                <a:cs typeface="Arial"/>
                <a:sym typeface="Arial"/>
              </a:rPr>
              <a:t>1 žingsnis. Palyginkite 2 skirtingas kortas</a:t>
            </a:r>
            <a:endParaRPr>
              <a:latin typeface="Arial"/>
              <a:ea typeface="Arial"/>
              <a:cs typeface="Arial"/>
              <a:sym typeface="Arial"/>
            </a:endParaRPr>
          </a:p>
          <a:p>
            <a:pPr marL="0" lvl="1" indent="0" algn="just" rtl="0">
              <a:lnSpc>
                <a:spcPct val="100000"/>
              </a:lnSpc>
              <a:spcBef>
                <a:spcPts val="0"/>
              </a:spcBef>
              <a:spcAft>
                <a:spcPts val="0"/>
              </a:spcAft>
              <a:buSzPts val="1400"/>
              <a:buNone/>
            </a:pPr>
            <a:r>
              <a:rPr lang="en-US" sz="1600">
                <a:latin typeface="Arial"/>
                <a:ea typeface="Arial"/>
                <a:cs typeface="Arial"/>
                <a:sym typeface="Arial"/>
              </a:rPr>
              <a:t>Parodykite dviejų nerūšiuotų kortų (pvz., 7 ir 3) vaizdą. </a:t>
            </a:r>
            <a:br>
              <a:rPr lang="en-US" sz="1600">
                <a:latin typeface="Arial"/>
                <a:ea typeface="Arial"/>
                <a:cs typeface="Arial"/>
                <a:sym typeface="Arial"/>
              </a:rPr>
            </a:br>
            <a:r>
              <a:rPr lang="en-US" sz="1600">
                <a:latin typeface="Arial"/>
                <a:ea typeface="Arial"/>
                <a:cs typeface="Arial"/>
                <a:sym typeface="Arial"/>
              </a:rPr>
              <a:t>Tada parodykite kortas, išdėstytas teisinga tvarka (3 ir 7).</a:t>
            </a:r>
            <a:endParaRPr sz="1600">
              <a:latin typeface="Arial"/>
              <a:ea typeface="Arial"/>
              <a:cs typeface="Arial"/>
              <a:sym typeface="Arial"/>
            </a:endParaRPr>
          </a:p>
        </p:txBody>
      </p:sp>
      <p:pic>
        <p:nvPicPr>
          <p:cNvPr id="761" name="Google Shape;761;p31"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pic>
        <p:nvPicPr>
          <p:cNvPr id="762" name="Google Shape;762;p31"/>
          <p:cNvPicPr preferRelativeResize="0"/>
          <p:nvPr/>
        </p:nvPicPr>
        <p:blipFill rotWithShape="1">
          <a:blip r:embed="rId4">
            <a:alphaModFix/>
          </a:blip>
          <a:srcRect/>
          <a:stretch/>
        </p:blipFill>
        <p:spPr>
          <a:xfrm>
            <a:off x="1214060" y="4409819"/>
            <a:ext cx="2326808" cy="1617530"/>
          </a:xfrm>
          <a:prstGeom prst="rect">
            <a:avLst/>
          </a:prstGeom>
          <a:noFill/>
          <a:ln>
            <a:noFill/>
          </a:ln>
        </p:spPr>
      </p:pic>
      <p:sp>
        <p:nvSpPr>
          <p:cNvPr id="763" name="Google Shape;763;p31"/>
          <p:cNvSpPr txBox="1"/>
          <p:nvPr/>
        </p:nvSpPr>
        <p:spPr>
          <a:xfrm>
            <a:off x="3540868" y="5007113"/>
            <a:ext cx="64594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IR</a:t>
            </a:r>
            <a:endParaRPr sz="2400" b="0" i="0" u="none" strike="noStrike" cap="none">
              <a:solidFill>
                <a:srgbClr val="000000"/>
              </a:solidFill>
              <a:latin typeface="Arial"/>
              <a:ea typeface="Arial"/>
              <a:cs typeface="Arial"/>
              <a:sym typeface="Arial"/>
            </a:endParaRPr>
          </a:p>
        </p:txBody>
      </p:sp>
      <p:pic>
        <p:nvPicPr>
          <p:cNvPr id="764" name="Google Shape;764;p31"/>
          <p:cNvPicPr preferRelativeResize="0"/>
          <p:nvPr/>
        </p:nvPicPr>
        <p:blipFill rotWithShape="1">
          <a:blip r:embed="rId5">
            <a:alphaModFix/>
          </a:blip>
          <a:srcRect/>
          <a:stretch/>
        </p:blipFill>
        <p:spPr>
          <a:xfrm>
            <a:off x="4186808" y="4426625"/>
            <a:ext cx="2262004" cy="1622642"/>
          </a:xfrm>
          <a:prstGeom prst="rect">
            <a:avLst/>
          </a:prstGeom>
          <a:noFill/>
          <a:ln>
            <a:noFill/>
          </a:ln>
        </p:spPr>
      </p:pic>
      <p:sp>
        <p:nvSpPr>
          <p:cNvPr id="765" name="Google Shape;765;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27</a:t>
            </a:fld>
            <a:endParaRPr>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32"/>
          <p:cNvSpPr txBox="1">
            <a:spLocks noGrp="1"/>
          </p:cNvSpPr>
          <p:nvPr>
            <p:ph type="body" idx="1"/>
          </p:nvPr>
        </p:nvSpPr>
        <p:spPr>
          <a:xfrm>
            <a:off x="980595" y="1387611"/>
            <a:ext cx="6412425" cy="648990"/>
          </a:xfrm>
          <a:prstGeom prst="rect">
            <a:avLst/>
          </a:prstGeom>
          <a:noFill/>
          <a:ln>
            <a:noFill/>
          </a:ln>
        </p:spPr>
        <p:txBody>
          <a:bodyPr spcFirstLastPara="1" wrap="square" lIns="91425" tIns="45700" rIns="91425" bIns="45700" anchor="t" anchorCtr="0">
            <a:normAutofit/>
          </a:bodyPr>
          <a:lstStyle/>
          <a:p>
            <a:pPr marL="0" lvl="1" indent="0" algn="just" rtl="0">
              <a:lnSpc>
                <a:spcPct val="100000"/>
              </a:lnSpc>
              <a:spcBef>
                <a:spcPts val="0"/>
              </a:spcBef>
              <a:spcAft>
                <a:spcPts val="0"/>
              </a:spcAft>
              <a:buSzPts val="1400"/>
              <a:buNone/>
            </a:pPr>
            <a:r>
              <a:rPr lang="en-US" sz="1600" b="1">
                <a:latin typeface="Arial"/>
                <a:ea typeface="Arial"/>
                <a:cs typeface="Arial"/>
                <a:sym typeface="Arial"/>
              </a:rPr>
              <a:t>2 žingsnis. Palyginkite 2 kortas pagal skaičius</a:t>
            </a:r>
            <a:endParaRPr sz="1600">
              <a:latin typeface="Arial"/>
              <a:ea typeface="Arial"/>
              <a:cs typeface="Arial"/>
              <a:sym typeface="Arial"/>
            </a:endParaRPr>
          </a:p>
          <a:p>
            <a:pPr marL="0" lvl="1" indent="0" algn="l" rtl="0">
              <a:lnSpc>
                <a:spcPct val="100000"/>
              </a:lnSpc>
              <a:spcBef>
                <a:spcPts val="500"/>
              </a:spcBef>
              <a:spcAft>
                <a:spcPts val="0"/>
              </a:spcAft>
              <a:buSzPts val="1514"/>
              <a:buNone/>
            </a:pPr>
            <a:r>
              <a:rPr lang="en-US" sz="1600">
                <a:latin typeface="Arial"/>
                <a:ea typeface="Arial"/>
                <a:cs typeface="Arial"/>
                <a:sym typeface="Arial"/>
              </a:rPr>
              <a:t>Turime kortų sąrašą: [8, 2, 4, 5, 10]. </a:t>
            </a:r>
            <a:endParaRPr sz="1600">
              <a:latin typeface="Arial"/>
              <a:ea typeface="Arial"/>
              <a:cs typeface="Arial"/>
              <a:sym typeface="Arial"/>
            </a:endParaRPr>
          </a:p>
        </p:txBody>
      </p:sp>
      <p:pic>
        <p:nvPicPr>
          <p:cNvPr id="773" name="Google Shape;773;p32"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74" name="Google Shape;774;p32"/>
          <p:cNvSpPr txBox="1"/>
          <p:nvPr/>
        </p:nvSpPr>
        <p:spPr>
          <a:xfrm>
            <a:off x="980594" y="3671666"/>
            <a:ext cx="6412425" cy="1028370"/>
          </a:xfrm>
          <a:prstGeom prst="rect">
            <a:avLst/>
          </a:prstGeom>
          <a:noFill/>
          <a:ln>
            <a:noFill/>
          </a:ln>
        </p:spPr>
        <p:txBody>
          <a:bodyPr spcFirstLastPara="1" wrap="square" lIns="91425" tIns="45700" rIns="91425" bIns="45700" anchor="t" anchorCtr="0">
            <a:normAutofit/>
          </a:bodyPr>
          <a:lstStyle/>
          <a:p>
            <a:pPr marL="0" marR="0" lvl="1" indent="0" algn="l" rtl="0">
              <a:lnSpc>
                <a:spcPct val="100000"/>
              </a:lnSpc>
              <a:spcBef>
                <a:spcPts val="500"/>
              </a:spcBef>
              <a:spcAft>
                <a:spcPts val="0"/>
              </a:spcAft>
              <a:buClr>
                <a:srgbClr val="243131"/>
              </a:buClr>
              <a:buSzPts val="1400"/>
              <a:buFont typeface="Arial"/>
              <a:buNone/>
            </a:pPr>
            <a:r>
              <a:rPr lang="en-US" sz="1600" b="0" i="0" u="none" strike="noStrike" cap="none">
                <a:solidFill>
                  <a:srgbClr val="243131"/>
                </a:solidFill>
                <a:latin typeface="Arial"/>
                <a:ea typeface="Arial"/>
                <a:cs typeface="Arial"/>
                <a:sym typeface="Arial"/>
              </a:rPr>
              <a:t>Peržiūrėsime sąrašą, palyginsime gretimas poras ir, jei reikia, jas pakeiskite:</a:t>
            </a:r>
            <a:endParaRPr sz="1600" b="0" i="0" u="none" strike="noStrike" cap="none">
              <a:solidFill>
                <a:srgbClr val="243131"/>
              </a:solidFill>
              <a:latin typeface="Arial"/>
              <a:ea typeface="Arial"/>
              <a:cs typeface="Arial"/>
              <a:sym typeface="Arial"/>
            </a:endParaRPr>
          </a:p>
        </p:txBody>
      </p:sp>
      <p:sp>
        <p:nvSpPr>
          <p:cNvPr id="775" name="Google Shape;775;p32"/>
          <p:cNvSpPr/>
          <p:nvPr/>
        </p:nvSpPr>
        <p:spPr>
          <a:xfrm>
            <a:off x="1009907" y="4251209"/>
            <a:ext cx="6383111" cy="1908174"/>
          </a:xfrm>
          <a:prstGeom prst="rect">
            <a:avLst/>
          </a:prstGeom>
          <a:noFill/>
          <a:ln>
            <a:noFill/>
          </a:ln>
        </p:spPr>
        <p:txBody>
          <a:bodyPr spcFirstLastPara="1" wrap="square" lIns="91425" tIns="45700" rIns="91425" bIns="45700" anchor="t" anchorCtr="0">
            <a:spAutoFit/>
          </a:bodyPr>
          <a:lstStyle/>
          <a:p>
            <a:pPr marL="285750" marR="0" lvl="1" indent="-273050" algn="l" rtl="0">
              <a:lnSpc>
                <a:spcPct val="100000"/>
              </a:lnSpc>
              <a:spcBef>
                <a:spcPts val="0"/>
              </a:spcBef>
              <a:spcAft>
                <a:spcPts val="0"/>
              </a:spcAft>
              <a:buClr>
                <a:srgbClr val="000000"/>
              </a:buClr>
              <a:buSzPts val="1400"/>
              <a:buFont typeface="Arial"/>
              <a:buChar char="•"/>
            </a:pPr>
            <a:r>
              <a:rPr lang="en-US" sz="1400" b="0" i="0" u="none" strike="noStrike" cap="none">
                <a:solidFill>
                  <a:schemeClr val="dk2"/>
                </a:solidFill>
                <a:latin typeface="Arial"/>
                <a:ea typeface="Arial"/>
                <a:cs typeface="Arial"/>
                <a:sym typeface="Arial"/>
              </a:rPr>
              <a:t>Palyginkite 8 ir 2. Sukeiskite jas: [2, 8, </a:t>
            </a:r>
            <a:r>
              <a:rPr lang="en-US" sz="1400" b="0" i="0" u="none" strike="noStrike" cap="none">
                <a:solidFill>
                  <a:srgbClr val="000000"/>
                </a:solidFill>
                <a:latin typeface="Arial"/>
                <a:ea typeface="Arial"/>
                <a:cs typeface="Arial"/>
                <a:sym typeface="Arial"/>
              </a:rPr>
              <a:t>4, 5, 10</a:t>
            </a:r>
            <a:r>
              <a:rPr lang="en-US" sz="1400" b="0" i="0" u="none" strike="noStrike" cap="none">
                <a:solidFill>
                  <a:schemeClr val="dk2"/>
                </a:solidFill>
                <a:latin typeface="Arial"/>
                <a:ea typeface="Arial"/>
                <a:cs typeface="Arial"/>
                <a:sym typeface="Arial"/>
              </a:rPr>
              <a:t>]</a:t>
            </a:r>
            <a:endParaRPr sz="1400" b="0" i="0" u="none" strike="noStrike" cap="none">
              <a:solidFill>
                <a:schemeClr val="dk2"/>
              </a:solidFill>
              <a:latin typeface="Arial"/>
              <a:ea typeface="Arial"/>
              <a:cs typeface="Arial"/>
              <a:sym typeface="Arial"/>
            </a:endParaRPr>
          </a:p>
          <a:p>
            <a:pPr marL="0" marR="0" lvl="1" indent="0" algn="just" rtl="0">
              <a:lnSpc>
                <a:spcPct val="100000"/>
              </a:lnSpc>
              <a:spcBef>
                <a:spcPts val="0"/>
              </a:spcBef>
              <a:spcAft>
                <a:spcPts val="0"/>
              </a:spcAft>
              <a:buClr>
                <a:srgbClr val="000000"/>
              </a:buClr>
              <a:buSzPts val="1800"/>
              <a:buFont typeface="Arial"/>
              <a:buNone/>
            </a:pPr>
            <a:r>
              <a:rPr lang="en-US" sz="1600" b="0" i="0" u="none" strike="noStrike" cap="none">
                <a:solidFill>
                  <a:schemeClr val="dk2"/>
                </a:solidFill>
                <a:latin typeface="Arial"/>
                <a:ea typeface="Arial"/>
                <a:cs typeface="Arial"/>
                <a:sym typeface="Arial"/>
              </a:rPr>
              <a:t>Po vieno sukeitimo didžiausias skaičius (10) yra teisingoje padėtyje. Tačiau likusi sąrašo dalis vis dar nesurūšiuota. Turime pakartoti šį procesą, kelis kartus keisdami kortų vietą.</a:t>
            </a:r>
            <a:endParaRPr sz="1200" b="0" i="0" u="none" strike="noStrike" cap="none">
              <a:solidFill>
                <a:srgbClr val="000000"/>
              </a:solidFill>
              <a:latin typeface="Arial"/>
              <a:ea typeface="Arial"/>
              <a:cs typeface="Arial"/>
              <a:sym typeface="Arial"/>
            </a:endParaRPr>
          </a:p>
          <a:p>
            <a:pPr marL="285750" marR="0" lvl="1" indent="-273050" algn="just"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Palyginkite 8 ir 4. Sukeiskite jas: [2, 4, 8, 5, 10]</a:t>
            </a:r>
            <a:endParaRPr sz="1400" b="0" i="0" u="none" strike="noStrike" cap="none">
              <a:solidFill>
                <a:schemeClr val="dk2"/>
              </a:solidFill>
              <a:latin typeface="Arial"/>
              <a:ea typeface="Arial"/>
              <a:cs typeface="Arial"/>
              <a:sym typeface="Arial"/>
            </a:endParaRPr>
          </a:p>
          <a:p>
            <a:pPr marL="285750" marR="0" lvl="1" indent="-273050" algn="just"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Palyginkite 8 ir 5. Sukeiskite jas: [2, 4, 5, 8, 10]</a:t>
            </a:r>
            <a:endParaRPr sz="1400" b="0" i="0" u="none" strike="noStrike" cap="none">
              <a:solidFill>
                <a:schemeClr val="dk2"/>
              </a:solidFill>
              <a:latin typeface="Arial"/>
              <a:ea typeface="Arial"/>
              <a:cs typeface="Arial"/>
              <a:sym typeface="Arial"/>
            </a:endParaRPr>
          </a:p>
          <a:p>
            <a:pPr marL="285750" marR="0" lvl="1" indent="-273050" algn="just" rtl="0">
              <a:lnSpc>
                <a:spcPct val="100000"/>
              </a:lnSpc>
              <a:spcBef>
                <a:spcPts val="0"/>
              </a:spcBef>
              <a:spcAft>
                <a:spcPts val="0"/>
              </a:spcAft>
              <a:buClr>
                <a:srgbClr val="000000"/>
              </a:buClr>
              <a:buSzPts val="1600"/>
              <a:buFont typeface="Arial"/>
              <a:buChar char="•"/>
            </a:pPr>
            <a:r>
              <a:rPr lang="en-US" sz="1400" b="0" i="0" u="none" strike="noStrike" cap="none">
                <a:solidFill>
                  <a:schemeClr val="dk2"/>
                </a:solidFill>
                <a:latin typeface="Arial"/>
                <a:ea typeface="Arial"/>
                <a:cs typeface="Arial"/>
                <a:sym typeface="Arial"/>
              </a:rPr>
              <a:t>Palyginkite 8 ir 10. Keisti nereikia: [2, 4, 2, 8,10]</a:t>
            </a:r>
            <a:endParaRPr sz="1400" b="0" i="0" u="none" strike="noStrike" cap="none">
              <a:solidFill>
                <a:schemeClr val="dk2"/>
              </a:solidFill>
              <a:latin typeface="Arial"/>
              <a:ea typeface="Arial"/>
              <a:cs typeface="Arial"/>
              <a:sym typeface="Arial"/>
            </a:endParaRPr>
          </a:p>
        </p:txBody>
      </p:sp>
      <p:pic>
        <p:nvPicPr>
          <p:cNvPr id="776" name="Google Shape;776;p32"/>
          <p:cNvPicPr preferRelativeResize="0"/>
          <p:nvPr/>
        </p:nvPicPr>
        <p:blipFill rotWithShape="1">
          <a:blip r:embed="rId4">
            <a:alphaModFix/>
          </a:blip>
          <a:srcRect/>
          <a:stretch/>
        </p:blipFill>
        <p:spPr>
          <a:xfrm>
            <a:off x="980594" y="1986573"/>
            <a:ext cx="5878672" cy="1704321"/>
          </a:xfrm>
          <a:prstGeom prst="rect">
            <a:avLst/>
          </a:prstGeom>
          <a:noFill/>
          <a:ln>
            <a:noFill/>
          </a:ln>
        </p:spPr>
      </p:pic>
      <p:sp>
        <p:nvSpPr>
          <p:cNvPr id="777" name="Google Shape;777;p3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28</a:t>
            </a:fld>
            <a:endParaRPr>
              <a:latin typeface="Arial"/>
              <a:ea typeface="Arial"/>
              <a:cs typeface="Arial"/>
              <a:sym typeface="Arial"/>
            </a:endParaRPr>
          </a:p>
        </p:txBody>
      </p:sp>
      <p:sp>
        <p:nvSpPr>
          <p:cNvPr id="778" name="Google Shape;778;p32"/>
          <p:cNvSpPr txBox="1">
            <a:spLocks noGrp="1"/>
          </p:cNvSpPr>
          <p:nvPr>
            <p:ph type="title"/>
          </p:nvPr>
        </p:nvSpPr>
        <p:spPr>
          <a:xfrm>
            <a:off x="980596" y="836578"/>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Praktinis informacijos suskaidymo pavyzdys</a:t>
            </a:r>
            <a:endParaRPr>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5" name="Google Shape;785;p33"/>
          <p:cNvSpPr txBox="1">
            <a:spLocks noGrp="1"/>
          </p:cNvSpPr>
          <p:nvPr>
            <p:ph type="body" idx="1"/>
          </p:nvPr>
        </p:nvSpPr>
        <p:spPr>
          <a:xfrm>
            <a:off x="980595" y="1387612"/>
            <a:ext cx="6412425" cy="1003164"/>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260"/>
              <a:buNone/>
            </a:pPr>
            <a:r>
              <a:rPr lang="en-US" sz="1600">
                <a:latin typeface="Arial"/>
                <a:ea typeface="Arial"/>
                <a:cs typeface="Arial"/>
                <a:sym typeface="Arial"/>
              </a:rPr>
              <a:t>Parodykite antrojo ir trečiojo kartojimo žingsnius, pabrėždami, kaip su kiekvienu kartojimu daugiau skaičių pereina į teisingas vietas. Parodykite, kiek reikia mažiau palyginti vėlesniuose kartojimo etapuose, kai didėja didžiausi skaičiai.</a:t>
            </a:r>
            <a:endParaRPr sz="1600">
              <a:latin typeface="Arial"/>
              <a:ea typeface="Arial"/>
              <a:cs typeface="Arial"/>
              <a:sym typeface="Arial"/>
            </a:endParaRPr>
          </a:p>
        </p:txBody>
      </p:sp>
      <p:pic>
        <p:nvPicPr>
          <p:cNvPr id="786" name="Google Shape;786;p33"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787" name="Google Shape;787;p33"/>
          <p:cNvSpPr txBox="1"/>
          <p:nvPr/>
        </p:nvSpPr>
        <p:spPr>
          <a:xfrm>
            <a:off x="980594" y="4052409"/>
            <a:ext cx="6412425" cy="1028370"/>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0000"/>
              </a:lnSpc>
              <a:spcBef>
                <a:spcPts val="0"/>
              </a:spcBef>
              <a:spcAft>
                <a:spcPts val="0"/>
              </a:spcAft>
              <a:buClr>
                <a:srgbClr val="243131"/>
              </a:buClr>
              <a:buSzPts val="1260"/>
              <a:buFont typeface="Arial"/>
              <a:buNone/>
            </a:pPr>
            <a:r>
              <a:rPr lang="en-US" sz="1600" b="0" i="0" u="none" strike="noStrike" cap="none">
                <a:solidFill>
                  <a:srgbClr val="243131"/>
                </a:solidFill>
                <a:latin typeface="Arial"/>
                <a:ea typeface="Arial"/>
                <a:cs typeface="Arial"/>
                <a:sym typeface="Arial"/>
              </a:rPr>
              <a:t>Kai besimokantieji supras pagrindinius veiksmus, galite pristatyti visą algoritmą arba susieti jį su panašiais rūšiavimo mechanizmais, su kuriais besimokantysis jau gali būti susipažinęs (pvz., fizinių objektų rūšiavimas).</a:t>
            </a:r>
            <a:endParaRPr sz="1400" b="0" i="0" u="none" strike="noStrike" cap="none">
              <a:solidFill>
                <a:srgbClr val="000000"/>
              </a:solidFill>
              <a:latin typeface="Arial"/>
              <a:ea typeface="Arial"/>
              <a:cs typeface="Arial"/>
              <a:sym typeface="Arial"/>
            </a:endParaRPr>
          </a:p>
        </p:txBody>
      </p:sp>
      <p:pic>
        <p:nvPicPr>
          <p:cNvPr id="788" name="Google Shape;788;p33"/>
          <p:cNvPicPr preferRelativeResize="0"/>
          <p:nvPr/>
        </p:nvPicPr>
        <p:blipFill rotWithShape="1">
          <a:blip r:embed="rId4">
            <a:alphaModFix/>
          </a:blip>
          <a:srcRect/>
          <a:stretch/>
        </p:blipFill>
        <p:spPr>
          <a:xfrm>
            <a:off x="980594" y="2390776"/>
            <a:ext cx="5715480" cy="1686839"/>
          </a:xfrm>
          <a:prstGeom prst="rect">
            <a:avLst/>
          </a:prstGeom>
          <a:noFill/>
          <a:ln>
            <a:noFill/>
          </a:ln>
        </p:spPr>
      </p:pic>
      <p:sp>
        <p:nvSpPr>
          <p:cNvPr id="789" name="Google Shape;789;p33"/>
          <p:cNvSpPr txBox="1"/>
          <p:nvPr/>
        </p:nvSpPr>
        <p:spPr>
          <a:xfrm>
            <a:off x="980593" y="4885209"/>
            <a:ext cx="6412425" cy="1028370"/>
          </a:xfrm>
          <a:prstGeom prst="rect">
            <a:avLst/>
          </a:prstGeom>
          <a:noFill/>
          <a:ln>
            <a:noFill/>
          </a:ln>
        </p:spPr>
        <p:txBody>
          <a:bodyPr spcFirstLastPara="1" wrap="square" lIns="91425" tIns="45700" rIns="91425" bIns="45700" anchor="t" anchorCtr="0">
            <a:noAutofit/>
          </a:bodyPr>
          <a:lstStyle/>
          <a:p>
            <a:pPr marL="9525" marR="0" lvl="0" indent="-9525" algn="just" rtl="0">
              <a:lnSpc>
                <a:spcPct val="100000"/>
              </a:lnSpc>
              <a:spcBef>
                <a:spcPts val="0"/>
              </a:spcBef>
              <a:spcAft>
                <a:spcPts val="0"/>
              </a:spcAft>
              <a:buClr>
                <a:srgbClr val="243131"/>
              </a:buClr>
              <a:buSzPts val="1260"/>
              <a:buFont typeface="Arial"/>
              <a:buNone/>
            </a:pPr>
            <a:r>
              <a:rPr lang="en-US" sz="1600" b="0" i="0" u="none" strike="noStrike" cap="none">
                <a:solidFill>
                  <a:srgbClr val="243131"/>
                </a:solidFill>
                <a:latin typeface="Arial"/>
                <a:ea typeface="Arial"/>
                <a:cs typeface="Arial"/>
                <a:sym typeface="Arial"/>
              </a:rPr>
              <a:t>Suskirstę rūšiavimą į mažesnius, logiškus žingsnius, suaugę besimokantieji gali gerai suprasti koncepciją prieš pereidami prie  sudėtingų dalių. Vaizdinės priemonės kiekviename žingsnyje padeda suprasti ir daro procesą mažiau abstraktų ir bauginantį. </a:t>
            </a:r>
            <a:endParaRPr sz="1400" b="0" i="0" u="none" strike="noStrike" cap="none">
              <a:solidFill>
                <a:srgbClr val="000000"/>
              </a:solidFill>
              <a:latin typeface="Arial"/>
              <a:ea typeface="Arial"/>
              <a:cs typeface="Arial"/>
              <a:sym typeface="Arial"/>
            </a:endParaRPr>
          </a:p>
        </p:txBody>
      </p:sp>
      <p:sp>
        <p:nvSpPr>
          <p:cNvPr id="790" name="Google Shape;790;p3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29</a:t>
            </a:fld>
            <a:endParaRPr>
              <a:latin typeface="Arial"/>
              <a:ea typeface="Arial"/>
              <a:cs typeface="Arial"/>
              <a:sym typeface="Arial"/>
            </a:endParaRPr>
          </a:p>
        </p:txBody>
      </p:sp>
      <p:sp>
        <p:nvSpPr>
          <p:cNvPr id="791" name="Google Shape;791;p33"/>
          <p:cNvSpPr txBox="1">
            <a:spLocks noGrp="1"/>
          </p:cNvSpPr>
          <p:nvPr>
            <p:ph type="title"/>
          </p:nvPr>
        </p:nvSpPr>
        <p:spPr>
          <a:xfrm>
            <a:off x="980596" y="836578"/>
            <a:ext cx="6196779" cy="61284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Praktinis informacijos suskaidymo pavyzdys</a:t>
            </a:r>
            <a:endParaRPr>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5"/>
        <p:cNvGrpSpPr/>
        <p:nvPr/>
      </p:nvGrpSpPr>
      <p:grpSpPr>
        <a:xfrm>
          <a:off x="0" y="0"/>
          <a:ext cx="0" cy="0"/>
          <a:chOff x="0" y="0"/>
          <a:chExt cx="0" cy="0"/>
        </a:xfrm>
      </p:grpSpPr>
      <p:sp>
        <p:nvSpPr>
          <p:cNvPr id="796" name="Google Shape;796;p8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797" name="Google Shape;797;p80" descr="Electronic components on a white background"/>
          <p:cNvPicPr preferRelativeResize="0">
            <a:picLocks noGrp="1"/>
          </p:cNvPicPr>
          <p:nvPr>
            <p:ph type="body" idx="2"/>
          </p:nvPr>
        </p:nvPicPr>
        <p:blipFill rotWithShape="1">
          <a:blip r:embed="rId3">
            <a:alphaModFix/>
          </a:blip>
          <a:srcRect t="15728"/>
          <a:stretch/>
        </p:blipFill>
        <p:spPr>
          <a:xfrm>
            <a:off x="0" y="0"/>
            <a:ext cx="12192000" cy="6858000"/>
          </a:xfrm>
          <a:prstGeom prst="rect">
            <a:avLst/>
          </a:prstGeom>
          <a:noFill/>
          <a:ln>
            <a:noFill/>
          </a:ln>
        </p:spPr>
      </p:pic>
      <p:sp>
        <p:nvSpPr>
          <p:cNvPr id="798" name="Google Shape;798;p80"/>
          <p:cNvSpPr txBox="1">
            <a:spLocks noGrp="1"/>
          </p:cNvSpPr>
          <p:nvPr>
            <p:ph type="body" idx="1"/>
          </p:nvPr>
        </p:nvSpPr>
        <p:spPr>
          <a:xfrm>
            <a:off x="141301" y="816262"/>
            <a:ext cx="8343000" cy="425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1800">
                <a:latin typeface="Arial"/>
                <a:ea typeface="Arial"/>
                <a:cs typeface="Arial"/>
                <a:sym typeface="Arial"/>
              </a:rPr>
              <a:t>1. Dekompozicija</a:t>
            </a:r>
            <a:endParaRPr sz="2000">
              <a:latin typeface="Arial"/>
              <a:ea typeface="Arial"/>
              <a:cs typeface="Arial"/>
              <a:sym typeface="Arial"/>
            </a:endParaRPr>
          </a:p>
        </p:txBody>
      </p:sp>
      <p:sp>
        <p:nvSpPr>
          <p:cNvPr id="799" name="Google Shape;799;p80"/>
          <p:cNvSpPr txBox="1">
            <a:spLocks noGrp="1"/>
          </p:cNvSpPr>
          <p:nvPr>
            <p:ph type="body" idx="1"/>
          </p:nvPr>
        </p:nvSpPr>
        <p:spPr>
          <a:xfrm>
            <a:off x="141276" y="1081628"/>
            <a:ext cx="8343000" cy="1758600"/>
          </a:xfrm>
          <a:prstGeom prst="rect">
            <a:avLst/>
          </a:prstGeom>
          <a:noFill/>
          <a:ln>
            <a:noFill/>
          </a:ln>
        </p:spPr>
        <p:txBody>
          <a:bodyPr spcFirstLastPara="1" wrap="square" lIns="91425" tIns="45700" rIns="91425" bIns="45700" anchor="b" anchorCtr="0">
            <a:noAutofit/>
          </a:bodyPr>
          <a:lstStyle/>
          <a:p>
            <a:pPr marL="514350" lvl="0" indent="-285750" algn="l" rtl="0">
              <a:lnSpc>
                <a:spcPct val="100000"/>
              </a:lnSpc>
              <a:spcBef>
                <a:spcPts val="50"/>
              </a:spcBef>
              <a:spcAft>
                <a:spcPts val="0"/>
              </a:spcAft>
              <a:buSzPts val="1680"/>
              <a:buFont typeface="Arial"/>
              <a:buChar char="•"/>
            </a:pPr>
            <a:r>
              <a:rPr lang="en-US" sz="1400" b="1">
                <a:latin typeface="Arial"/>
                <a:ea typeface="Arial"/>
                <a:cs typeface="Arial"/>
                <a:sym typeface="Arial"/>
              </a:rPr>
              <a:t>Valgio planavimas</a:t>
            </a:r>
            <a:r>
              <a:rPr lang="en-US" sz="1400">
                <a:latin typeface="Arial"/>
                <a:ea typeface="Arial"/>
                <a:cs typeface="Arial"/>
                <a:sym typeface="Arial"/>
              </a:rPr>
              <a:t>. </a:t>
            </a:r>
            <a:r>
              <a:rPr lang="en-US" sz="1400" b="0">
                <a:latin typeface="Arial"/>
                <a:ea typeface="Arial"/>
                <a:cs typeface="Arial"/>
                <a:sym typeface="Arial"/>
              </a:rPr>
              <a:t>Užduoties – paruošti valgį – suskaidymas į mažesnes užduotis: pirkinių sąrašo sudarymas (duomenų rinkimas), patikrinimas, kokių ingredientų yra spintelėje (duomenų analizė), recepto laikymasis (algoritminis mąstymas), daržovių pjaustymas (paprogramė), gaminimas (procesas), tvarkymasis po to (post-procesas).</a:t>
            </a:r>
            <a:endParaRPr/>
          </a:p>
          <a:p>
            <a:pPr marL="514350" lvl="0" indent="-285750" algn="l" rtl="0">
              <a:lnSpc>
                <a:spcPct val="100000"/>
              </a:lnSpc>
              <a:spcBef>
                <a:spcPts val="50"/>
              </a:spcBef>
              <a:spcAft>
                <a:spcPts val="0"/>
              </a:spcAft>
              <a:buSzPts val="1680"/>
              <a:buFont typeface="Arial"/>
              <a:buChar char="•"/>
            </a:pPr>
            <a:r>
              <a:rPr lang="en-US" sz="1400" b="1">
                <a:latin typeface="Arial"/>
                <a:ea typeface="Arial"/>
                <a:cs typeface="Arial"/>
                <a:sym typeface="Arial"/>
              </a:rPr>
              <a:t>Spintos tvarkymas</a:t>
            </a:r>
            <a:r>
              <a:rPr lang="en-US" sz="1400">
                <a:latin typeface="Arial"/>
                <a:ea typeface="Arial"/>
                <a:cs typeface="Arial"/>
                <a:sym typeface="Arial"/>
              </a:rPr>
              <a:t>. </a:t>
            </a:r>
            <a:r>
              <a:rPr lang="en-US" sz="1400" b="0">
                <a:latin typeface="Arial"/>
                <a:ea typeface="Arial"/>
                <a:cs typeface="Arial"/>
                <a:sym typeface="Arial"/>
              </a:rPr>
              <a:t>Užduoties padalijimas į žingsnius, tokius kaip: daiktų rūšiavimas pagal tipą (kategorizavimas), nereikalingų daiktų šalinimas (duomenų filtravimas), panašių daiktų grupavimas (klasterizavimas), ir tvarkingas jų išdėliojimas lentynose (erdvinė organizacija).</a:t>
            </a:r>
            <a:endParaRPr/>
          </a:p>
        </p:txBody>
      </p:sp>
      <p:sp>
        <p:nvSpPr>
          <p:cNvPr id="800" name="Google Shape;800;p80"/>
          <p:cNvSpPr/>
          <p:nvPr/>
        </p:nvSpPr>
        <p:spPr>
          <a:xfrm>
            <a:off x="471535" y="109419"/>
            <a:ext cx="76824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Praktinės veiklos pavyzdžiai: kasdienės užduotys žiūrint per IM metodo objektyvą</a:t>
            </a:r>
            <a:endParaRPr sz="2400" b="0" i="0" u="none" strike="noStrike" cap="none">
              <a:solidFill>
                <a:srgbClr val="000000"/>
              </a:solidFill>
              <a:latin typeface="Arial"/>
              <a:ea typeface="Arial"/>
              <a:cs typeface="Arial"/>
              <a:sym typeface="Arial"/>
            </a:endParaRPr>
          </a:p>
        </p:txBody>
      </p:sp>
      <p:sp>
        <p:nvSpPr>
          <p:cNvPr id="801" name="Google Shape;801;p80"/>
          <p:cNvSpPr txBox="1">
            <a:spLocks noGrp="1"/>
          </p:cNvSpPr>
          <p:nvPr>
            <p:ph type="body" idx="1"/>
          </p:nvPr>
        </p:nvSpPr>
        <p:spPr>
          <a:xfrm>
            <a:off x="224476" y="2731478"/>
            <a:ext cx="8343000" cy="425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1800">
                <a:latin typeface="Arial"/>
                <a:ea typeface="Arial"/>
                <a:cs typeface="Arial"/>
                <a:sym typeface="Arial"/>
              </a:rPr>
              <a:t>2. Šablonų atpažinimas</a:t>
            </a:r>
            <a:endParaRPr sz="1800">
              <a:latin typeface="Arial"/>
              <a:ea typeface="Arial"/>
              <a:cs typeface="Arial"/>
              <a:sym typeface="Arial"/>
            </a:endParaRPr>
          </a:p>
        </p:txBody>
      </p:sp>
      <p:sp>
        <p:nvSpPr>
          <p:cNvPr id="802" name="Google Shape;802;p80"/>
          <p:cNvSpPr txBox="1">
            <a:spLocks noGrp="1"/>
          </p:cNvSpPr>
          <p:nvPr>
            <p:ph type="body" idx="1"/>
          </p:nvPr>
        </p:nvSpPr>
        <p:spPr>
          <a:xfrm>
            <a:off x="395315" y="3311500"/>
            <a:ext cx="9405900" cy="1046700"/>
          </a:xfrm>
          <a:prstGeom prst="rect">
            <a:avLst/>
          </a:prstGeom>
          <a:noFill/>
          <a:ln>
            <a:noFill/>
          </a:ln>
        </p:spPr>
        <p:txBody>
          <a:bodyPr spcFirstLastPara="1" wrap="square" lIns="91425" tIns="45700" rIns="91425" bIns="45700" anchor="b" anchorCtr="0">
            <a:noAutofit/>
          </a:bodyPr>
          <a:lstStyle/>
          <a:p>
            <a:pPr marL="285750"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Eismo šablono atpažinimas. </a:t>
            </a:r>
            <a:r>
              <a:rPr lang="en-US" sz="1400" b="0">
                <a:latin typeface="Arial"/>
                <a:ea typeface="Arial"/>
                <a:cs typeface="Arial"/>
                <a:sym typeface="Arial"/>
              </a:rPr>
              <a:t>Pasikartojančių kasdienių kelionių į darbą ir atgal šablonų taikymas, pvz., spūstys piko valandomis arba lėtesnis eismas tam tikromis savaitės dienomis, nuspėjant kelionės į darbą ir atgal laiką bei atitinkamai planuojant.</a:t>
            </a:r>
            <a:endParaRPr/>
          </a:p>
          <a:p>
            <a:pPr marL="285750"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Orų tendencijų stebėjimas. </a:t>
            </a:r>
            <a:r>
              <a:rPr lang="en-US" sz="1400" b="0">
                <a:latin typeface="Arial"/>
                <a:ea typeface="Arial"/>
                <a:cs typeface="Arial"/>
                <a:sym typeface="Arial"/>
              </a:rPr>
              <a:t>Kasdienių orų pokyčių stebėjimas, siekiant nustatyti pasikartojančius šablonus (pvz., lietus savaitgaliais, saulėtus rytus) ir numatyti būsimas oro sąlygas.</a:t>
            </a:r>
            <a:endParaRPr sz="1400" b="0">
              <a:latin typeface="Arial"/>
              <a:ea typeface="Arial"/>
              <a:cs typeface="Arial"/>
              <a:sym typeface="Arial"/>
            </a:endParaRPr>
          </a:p>
        </p:txBody>
      </p:sp>
      <p:sp>
        <p:nvSpPr>
          <p:cNvPr id="803" name="Google Shape;803;p80"/>
          <p:cNvSpPr txBox="1">
            <a:spLocks noGrp="1"/>
          </p:cNvSpPr>
          <p:nvPr>
            <p:ph type="body" idx="1"/>
          </p:nvPr>
        </p:nvSpPr>
        <p:spPr>
          <a:xfrm>
            <a:off x="224475" y="4336875"/>
            <a:ext cx="8474100" cy="425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1680"/>
              <a:buNone/>
            </a:pPr>
            <a:r>
              <a:rPr lang="en-US" sz="1800">
                <a:latin typeface="Arial"/>
                <a:ea typeface="Arial"/>
                <a:cs typeface="Arial"/>
                <a:sym typeface="Arial"/>
              </a:rPr>
              <a:t>3. Abstrakcija</a:t>
            </a:r>
            <a:endParaRPr sz="1800">
              <a:latin typeface="Arial"/>
              <a:ea typeface="Arial"/>
              <a:cs typeface="Arial"/>
              <a:sym typeface="Arial"/>
            </a:endParaRPr>
          </a:p>
        </p:txBody>
      </p:sp>
      <p:sp>
        <p:nvSpPr>
          <p:cNvPr id="804" name="Google Shape;804;p80"/>
          <p:cNvSpPr txBox="1">
            <a:spLocks noGrp="1"/>
          </p:cNvSpPr>
          <p:nvPr>
            <p:ph type="body" idx="1"/>
          </p:nvPr>
        </p:nvSpPr>
        <p:spPr>
          <a:xfrm>
            <a:off x="224464" y="4474618"/>
            <a:ext cx="10208700" cy="1198800"/>
          </a:xfrm>
          <a:prstGeom prst="rect">
            <a:avLst/>
          </a:prstGeom>
          <a:noFill/>
          <a:ln>
            <a:noFill/>
          </a:ln>
        </p:spPr>
        <p:txBody>
          <a:bodyPr spcFirstLastPara="1" wrap="square" lIns="91425" tIns="45700" rIns="91425" bIns="45700" anchor="b" anchorCtr="0">
            <a:noAutofit/>
          </a:bodyPr>
          <a:lstStyle/>
          <a:p>
            <a:pPr marL="460375"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Naujienų straipsnio apibendrinimas. </a:t>
            </a:r>
            <a:r>
              <a:rPr lang="en-US" sz="1400" b="0">
                <a:latin typeface="Arial"/>
                <a:ea typeface="Arial"/>
                <a:cs typeface="Arial"/>
                <a:sym typeface="Arial"/>
              </a:rPr>
              <a:t>Pagrindinių žinių išskyrimas iš naujienų straipsnio, neatsižvelgiant į nereikalingas detales, kad suvoktumėte pagrindinę žinią.</a:t>
            </a:r>
            <a:endParaRPr/>
          </a:p>
          <a:p>
            <a:pPr marL="460375"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Pažintinių darbų sąrašo kūrimas. </a:t>
            </a:r>
            <a:r>
              <a:rPr lang="en-US" sz="1400" b="0">
                <a:latin typeface="Arial"/>
                <a:ea typeface="Arial"/>
                <a:cs typeface="Arial"/>
                <a:sym typeface="Arial"/>
              </a:rPr>
              <a:t>Užduočių, kurias reikia atlikti šiandieną, vaizdavimas kaip supaprastintas sąrašas, sutelkiant dėmesį į esminę informaciją, o ne į smulkmenas.</a:t>
            </a:r>
            <a:endParaRPr sz="1400" b="0">
              <a:latin typeface="Arial"/>
              <a:ea typeface="Arial"/>
              <a:cs typeface="Arial"/>
              <a:sym typeface="Arial"/>
            </a:endParaRPr>
          </a:p>
        </p:txBody>
      </p:sp>
      <p:sp>
        <p:nvSpPr>
          <p:cNvPr id="805" name="Google Shape;805;p80"/>
          <p:cNvSpPr txBox="1">
            <a:spLocks noGrp="1"/>
          </p:cNvSpPr>
          <p:nvPr>
            <p:ph type="body" idx="1"/>
          </p:nvPr>
        </p:nvSpPr>
        <p:spPr>
          <a:xfrm>
            <a:off x="248723" y="5692326"/>
            <a:ext cx="8343000" cy="425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1680"/>
              <a:buNone/>
            </a:pPr>
            <a:r>
              <a:rPr lang="en-US" sz="1800">
                <a:latin typeface="Arial"/>
                <a:ea typeface="Arial"/>
                <a:cs typeface="Arial"/>
                <a:sym typeface="Arial"/>
              </a:rPr>
              <a:t>4. Algoritminis mąstymas</a:t>
            </a:r>
            <a:endParaRPr sz="1800">
              <a:latin typeface="Arial"/>
              <a:ea typeface="Arial"/>
              <a:cs typeface="Arial"/>
              <a:sym typeface="Arial"/>
            </a:endParaRPr>
          </a:p>
        </p:txBody>
      </p:sp>
      <p:sp>
        <p:nvSpPr>
          <p:cNvPr id="806" name="Google Shape;806;p80"/>
          <p:cNvSpPr txBox="1">
            <a:spLocks noGrp="1"/>
          </p:cNvSpPr>
          <p:nvPr>
            <p:ph type="body" idx="1"/>
          </p:nvPr>
        </p:nvSpPr>
        <p:spPr>
          <a:xfrm>
            <a:off x="217476" y="5986130"/>
            <a:ext cx="10753500" cy="656400"/>
          </a:xfrm>
          <a:prstGeom prst="rect">
            <a:avLst/>
          </a:prstGeom>
          <a:noFill/>
          <a:ln>
            <a:noFill/>
          </a:ln>
        </p:spPr>
        <p:txBody>
          <a:bodyPr spcFirstLastPara="1" wrap="square" lIns="91425" tIns="45700" rIns="91425" bIns="45700" anchor="b" anchorCtr="0">
            <a:noAutofit/>
          </a:bodyPr>
          <a:lstStyle/>
          <a:p>
            <a:pPr marL="492125"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Treniruotės rutina. </a:t>
            </a:r>
            <a:r>
              <a:rPr lang="en-US" sz="1400" b="0">
                <a:latin typeface="Arial"/>
                <a:ea typeface="Arial"/>
                <a:cs typeface="Arial"/>
                <a:sym typeface="Arial"/>
              </a:rPr>
              <a:t>Pratimų serijos atlikimas tam tikra tvarka, vaizduojantis seką (algoritmą) pažingsniui.</a:t>
            </a:r>
            <a:endParaRPr/>
          </a:p>
          <a:p>
            <a:pPr marL="492125" lvl="0" indent="-285750" algn="l" rtl="0">
              <a:lnSpc>
                <a:spcPct val="100000"/>
              </a:lnSpc>
              <a:spcBef>
                <a:spcPts val="50"/>
              </a:spcBef>
              <a:spcAft>
                <a:spcPts val="0"/>
              </a:spcAft>
              <a:buSzPts val="1680"/>
              <a:buFont typeface="Arial"/>
              <a:buChar char="•"/>
            </a:pPr>
            <a:r>
              <a:rPr lang="en-US" sz="1400">
                <a:latin typeface="Arial"/>
                <a:ea typeface="Arial"/>
                <a:cs typeface="Arial"/>
                <a:sym typeface="Arial"/>
              </a:rPr>
              <a:t>Pyrago kepimas. </a:t>
            </a:r>
            <a:r>
              <a:rPr lang="en-US" sz="1400" b="0">
                <a:latin typeface="Arial"/>
                <a:ea typeface="Arial"/>
                <a:cs typeface="Arial"/>
                <a:sym typeface="Arial"/>
              </a:rPr>
              <a:t>Laikantis tikslaus recepto (algoritmo), veiksmų sekos, norint pasiekti norimą rezultatą.</a:t>
            </a:r>
            <a:endParaRPr sz="1400" b="0">
              <a:latin typeface="Arial"/>
              <a:ea typeface="Arial"/>
              <a:cs typeface="Arial"/>
              <a:sym typeface="Arial"/>
            </a:endParaRPr>
          </a:p>
        </p:txBody>
      </p:sp>
      <p:sp>
        <p:nvSpPr>
          <p:cNvPr id="807" name="Google Shape;807;p8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30</a:t>
            </a:fld>
            <a:endParaRPr>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sp>
        <p:nvSpPr>
          <p:cNvPr id="814" name="Google Shape;814;p34"/>
          <p:cNvSpPr txBox="1">
            <a:spLocks noGrp="1"/>
          </p:cNvSpPr>
          <p:nvPr>
            <p:ph type="title"/>
          </p:nvPr>
        </p:nvSpPr>
        <p:spPr>
          <a:xfrm>
            <a:off x="843502" y="997604"/>
            <a:ext cx="6788100" cy="953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Metodų taikymas </a:t>
            </a:r>
            <a:r>
              <a:rPr lang="en-US" b="1">
                <a:latin typeface="Arial"/>
                <a:ea typeface="Arial"/>
                <a:cs typeface="Arial"/>
                <a:sym typeface="Arial"/>
              </a:rPr>
              <a:t>kultūriniame kontekste,</a:t>
            </a:r>
            <a:r>
              <a:rPr lang="en-US">
                <a:latin typeface="Arial"/>
                <a:ea typeface="Arial"/>
                <a:cs typeface="Arial"/>
                <a:sym typeface="Arial"/>
              </a:rPr>
              <a:t> siekiant patenkinti besimokančiųjų poreikius</a:t>
            </a:r>
            <a:endParaRPr>
              <a:latin typeface="Arial"/>
              <a:ea typeface="Arial"/>
              <a:cs typeface="Arial"/>
              <a:sym typeface="Arial"/>
            </a:endParaRPr>
          </a:p>
        </p:txBody>
      </p:sp>
      <p:sp>
        <p:nvSpPr>
          <p:cNvPr id="815" name="Google Shape;815;p34"/>
          <p:cNvSpPr txBox="1">
            <a:spLocks noGrp="1"/>
          </p:cNvSpPr>
          <p:nvPr>
            <p:ph type="body" idx="1"/>
          </p:nvPr>
        </p:nvSpPr>
        <p:spPr>
          <a:xfrm>
            <a:off x="980596" y="1951004"/>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b="1">
                <a:latin typeface="Arial"/>
                <a:ea typeface="Arial"/>
                <a:cs typeface="Arial"/>
                <a:sym typeface="Arial"/>
              </a:rPr>
              <a:t>Tinkamų scenarijų parinkimas</a:t>
            </a:r>
            <a:endParaRPr/>
          </a:p>
          <a:p>
            <a:pPr marL="9525" lvl="0" indent="-9525" algn="just" rtl="0">
              <a:lnSpc>
                <a:spcPct val="100000"/>
              </a:lnSpc>
              <a:spcBef>
                <a:spcPts val="1000"/>
              </a:spcBef>
              <a:spcAft>
                <a:spcPts val="0"/>
              </a:spcAft>
              <a:buSzPts val="1260"/>
              <a:buNone/>
            </a:pPr>
            <a:r>
              <a:rPr lang="en-US">
                <a:latin typeface="Arial"/>
                <a:ea typeface="Arial"/>
                <a:cs typeface="Arial"/>
                <a:sym typeface="Arial"/>
              </a:rPr>
              <a:t>Naudokite pavyzdžius ir scenarijus iš besimokančiųjų kasdienio gyvenimo, kultūrinių tradicijų ir bendruomenės konteksto. Pavyzdžiui, naudokite tradicinį žaidimą ar vietinę šventę kaip informatinio mąstymo pagrindą.</a:t>
            </a:r>
            <a:endParaRPr/>
          </a:p>
          <a:p>
            <a:pPr marL="9525" lvl="0" indent="-9525" algn="l" rtl="0">
              <a:lnSpc>
                <a:spcPct val="100000"/>
              </a:lnSpc>
              <a:spcBef>
                <a:spcPts val="1000"/>
              </a:spcBef>
              <a:spcAft>
                <a:spcPts val="0"/>
              </a:spcAft>
              <a:buSzPts val="1260"/>
              <a:buNone/>
            </a:pPr>
            <a:r>
              <a:rPr lang="en-US" b="1">
                <a:latin typeface="Arial"/>
                <a:ea typeface="Arial"/>
                <a:cs typeface="Arial"/>
                <a:sym typeface="Arial"/>
              </a:rPr>
              <a:t>Įvairių veikėjų ir aplinkų naudojimas</a:t>
            </a:r>
            <a:endParaRPr b="1">
              <a:latin typeface="Arial"/>
              <a:ea typeface="Arial"/>
              <a:cs typeface="Arial"/>
              <a:sym typeface="Arial"/>
            </a:endParaRPr>
          </a:p>
          <a:p>
            <a:pPr marL="9525" lvl="0" indent="-9525" algn="just" rtl="0">
              <a:lnSpc>
                <a:spcPct val="100000"/>
              </a:lnSpc>
              <a:spcBef>
                <a:spcPts val="1000"/>
              </a:spcBef>
              <a:spcAft>
                <a:spcPts val="0"/>
              </a:spcAft>
              <a:buSzPts val="1260"/>
              <a:buNone/>
            </a:pPr>
            <a:r>
              <a:rPr lang="en-US">
                <a:latin typeface="Arial"/>
                <a:ea typeface="Arial"/>
                <a:cs typeface="Arial"/>
                <a:sym typeface="Arial"/>
              </a:rPr>
              <a:t>Naudokite veikėjus ir aplinkas, atspindinčius besimokančiųjų skirtingą kilmę ir patirtį. Tai padeda besimokantiesiems susitapatinti su medžiaga ir jausti jos savastį.</a:t>
            </a:r>
            <a:endParaRPr>
              <a:latin typeface="Arial"/>
              <a:ea typeface="Arial"/>
              <a:cs typeface="Arial"/>
              <a:sym typeface="Arial"/>
            </a:endParaRPr>
          </a:p>
        </p:txBody>
      </p:sp>
      <p:pic>
        <p:nvPicPr>
          <p:cNvPr id="816" name="Google Shape;816;p34"/>
          <p:cNvPicPr preferRelativeResize="0">
            <a:picLocks noGrp="1"/>
          </p:cNvPicPr>
          <p:nvPr>
            <p:ph type="pic" idx="2"/>
          </p:nvPr>
        </p:nvPicPr>
        <p:blipFill rotWithShape="1">
          <a:blip r:embed="rId3">
            <a:alphaModFix/>
          </a:blip>
          <a:srcRect/>
          <a:stretch/>
        </p:blipFill>
        <p:spPr>
          <a:xfrm>
            <a:off x="8277224" y="1562101"/>
            <a:ext cx="3819525" cy="3781424"/>
          </a:xfrm>
          <a:prstGeom prst="rect">
            <a:avLst/>
          </a:prstGeom>
          <a:noFill/>
          <a:ln>
            <a:noFill/>
          </a:ln>
        </p:spPr>
      </p:pic>
      <p:sp>
        <p:nvSpPr>
          <p:cNvPr id="817" name="Google Shape;817;p3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31</a:t>
            </a:fld>
            <a:endParaRPr>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35"/>
          <p:cNvSpPr txBox="1">
            <a:spLocks noGrp="1"/>
          </p:cNvSpPr>
          <p:nvPr>
            <p:ph type="body" idx="1"/>
          </p:nvPr>
        </p:nvSpPr>
        <p:spPr>
          <a:xfrm>
            <a:off x="980596" y="1874804"/>
            <a:ext cx="6196779" cy="4060690"/>
          </a:xfrm>
          <a:prstGeom prst="rect">
            <a:avLst/>
          </a:prstGeom>
          <a:noFill/>
          <a:ln>
            <a:noFill/>
          </a:ln>
        </p:spPr>
        <p:txBody>
          <a:bodyPr spcFirstLastPara="1" wrap="square" lIns="91425" tIns="45700" rIns="91425" bIns="45700" anchor="t" anchorCtr="0">
            <a:normAutofit/>
          </a:bodyPr>
          <a:lstStyle/>
          <a:p>
            <a:pPr marL="9525" lvl="0" indent="-9525" algn="l" rtl="0">
              <a:lnSpc>
                <a:spcPct val="100000"/>
              </a:lnSpc>
              <a:spcBef>
                <a:spcPts val="1000"/>
              </a:spcBef>
              <a:spcAft>
                <a:spcPts val="0"/>
              </a:spcAft>
              <a:buSzPts val="1260"/>
              <a:buNone/>
            </a:pPr>
            <a:r>
              <a:rPr lang="en-US" b="1">
                <a:latin typeface="Arial"/>
                <a:ea typeface="Arial"/>
                <a:cs typeface="Arial"/>
                <a:sym typeface="Arial"/>
              </a:rPr>
              <a:t>Integruojant vietines žinių sistemas</a:t>
            </a:r>
            <a:endParaRPr b="1">
              <a:latin typeface="Arial"/>
              <a:ea typeface="Arial"/>
              <a:cs typeface="Arial"/>
              <a:sym typeface="Arial"/>
            </a:endParaRPr>
          </a:p>
          <a:p>
            <a:pPr marL="9525" lvl="0" indent="-9525" algn="just" rtl="0">
              <a:lnSpc>
                <a:spcPct val="100000"/>
              </a:lnSpc>
              <a:spcBef>
                <a:spcPts val="1000"/>
              </a:spcBef>
              <a:spcAft>
                <a:spcPts val="0"/>
              </a:spcAft>
              <a:buSzPts val="1260"/>
              <a:buNone/>
            </a:pPr>
            <a:r>
              <a:rPr lang="en-US">
                <a:latin typeface="Arial"/>
                <a:ea typeface="Arial"/>
                <a:cs typeface="Arial"/>
                <a:sym typeface="Arial"/>
              </a:rPr>
              <a:t>Nubrėžkite ryšius tarp IM principų ir tradicinių žinių sistemų, susijusių su besimokančiųjų kultūros paveldu. Tai gali parodyti IM principų universalumą ir pabrėžti vietinių žinių vertę.</a:t>
            </a:r>
            <a:endParaRPr/>
          </a:p>
          <a:p>
            <a:pPr marL="9525" lvl="0" indent="-9525" algn="just" rtl="0">
              <a:lnSpc>
                <a:spcPct val="100000"/>
              </a:lnSpc>
              <a:spcBef>
                <a:spcPts val="1000"/>
              </a:spcBef>
              <a:spcAft>
                <a:spcPts val="0"/>
              </a:spcAft>
              <a:buSzPts val="1260"/>
              <a:buNone/>
            </a:pPr>
            <a:r>
              <a:rPr lang="en-US" b="1">
                <a:latin typeface="Arial"/>
                <a:ea typeface="Arial"/>
                <a:cs typeface="Arial"/>
                <a:sym typeface="Arial"/>
              </a:rPr>
              <a:t>Vertimas ir lokalizacija</a:t>
            </a:r>
            <a:endParaRPr b="1">
              <a:latin typeface="Arial"/>
              <a:ea typeface="Arial"/>
              <a:cs typeface="Arial"/>
              <a:sym typeface="Arial"/>
            </a:endParaRPr>
          </a:p>
          <a:p>
            <a:pPr marL="0" lvl="0" indent="0" algn="just" rtl="0">
              <a:lnSpc>
                <a:spcPct val="100000"/>
              </a:lnSpc>
              <a:spcBef>
                <a:spcPts val="1000"/>
              </a:spcBef>
              <a:spcAft>
                <a:spcPts val="0"/>
              </a:spcAft>
              <a:buSzPts val="1260"/>
              <a:buNone/>
            </a:pPr>
            <a:r>
              <a:rPr lang="en-US">
                <a:latin typeface="Arial"/>
                <a:ea typeface="Arial"/>
                <a:cs typeface="Arial"/>
                <a:sym typeface="Arial"/>
              </a:rPr>
              <a:t>Jei besimokantieji kalba kita kalba nei pagrindinė mokomoji kalba, pateikite išverstą medžiagą arba įdarbinkite dvikalbius mokytojus.</a:t>
            </a:r>
            <a:endParaRPr>
              <a:latin typeface="Arial"/>
              <a:ea typeface="Arial"/>
              <a:cs typeface="Arial"/>
              <a:sym typeface="Arial"/>
            </a:endParaRPr>
          </a:p>
        </p:txBody>
      </p:sp>
      <p:pic>
        <p:nvPicPr>
          <p:cNvPr id="825" name="Google Shape;825;p35"/>
          <p:cNvPicPr preferRelativeResize="0">
            <a:picLocks noGrp="1"/>
          </p:cNvPicPr>
          <p:nvPr>
            <p:ph type="pic" idx="2"/>
          </p:nvPr>
        </p:nvPicPr>
        <p:blipFill rotWithShape="1">
          <a:blip r:embed="rId3">
            <a:alphaModFix/>
          </a:blip>
          <a:srcRect/>
          <a:stretch/>
        </p:blipFill>
        <p:spPr>
          <a:xfrm>
            <a:off x="8277224" y="1562101"/>
            <a:ext cx="3819525" cy="3781424"/>
          </a:xfrm>
          <a:prstGeom prst="rect">
            <a:avLst/>
          </a:prstGeom>
          <a:noFill/>
          <a:ln>
            <a:noFill/>
          </a:ln>
        </p:spPr>
      </p:pic>
      <p:sp>
        <p:nvSpPr>
          <p:cNvPr id="826" name="Google Shape;826;p3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32</a:t>
            </a:fld>
            <a:endParaRPr>
              <a:latin typeface="Arial"/>
              <a:ea typeface="Arial"/>
              <a:cs typeface="Arial"/>
              <a:sym typeface="Arial"/>
            </a:endParaRPr>
          </a:p>
        </p:txBody>
      </p:sp>
      <p:sp>
        <p:nvSpPr>
          <p:cNvPr id="827" name="Google Shape;827;p35"/>
          <p:cNvSpPr txBox="1">
            <a:spLocks noGrp="1"/>
          </p:cNvSpPr>
          <p:nvPr>
            <p:ph type="title"/>
          </p:nvPr>
        </p:nvSpPr>
        <p:spPr>
          <a:xfrm>
            <a:off x="843502" y="997604"/>
            <a:ext cx="6788100" cy="953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a:latin typeface="Arial"/>
                <a:ea typeface="Arial"/>
                <a:cs typeface="Arial"/>
                <a:sym typeface="Arial"/>
              </a:rPr>
              <a:t>Metodų taikymas </a:t>
            </a:r>
            <a:r>
              <a:rPr lang="en-US" b="1">
                <a:latin typeface="Arial"/>
                <a:ea typeface="Arial"/>
                <a:cs typeface="Arial"/>
                <a:sym typeface="Arial"/>
              </a:rPr>
              <a:t>kultūriniame kontekste,</a:t>
            </a:r>
            <a:r>
              <a:rPr lang="en-US">
                <a:latin typeface="Arial"/>
                <a:ea typeface="Arial"/>
                <a:cs typeface="Arial"/>
                <a:sym typeface="Arial"/>
              </a:rPr>
              <a:t> siekiant patenkinti besimokančiųjų poreikius</a:t>
            </a:r>
            <a:endParaRPr>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sp>
        <p:nvSpPr>
          <p:cNvPr id="834" name="Google Shape;834;p36"/>
          <p:cNvSpPr txBox="1">
            <a:spLocks noGrp="1"/>
          </p:cNvSpPr>
          <p:nvPr>
            <p:ph type="title"/>
          </p:nvPr>
        </p:nvSpPr>
        <p:spPr>
          <a:xfrm>
            <a:off x="870475" y="933611"/>
            <a:ext cx="6787200" cy="6129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Clr>
                <a:schemeClr val="dk1"/>
              </a:buClr>
              <a:buSzPts val="2400"/>
              <a:buFont typeface="Arial"/>
              <a:buNone/>
            </a:pPr>
            <a:r>
              <a:rPr lang="en-US">
                <a:latin typeface="Arial"/>
                <a:ea typeface="Arial"/>
                <a:cs typeface="Arial"/>
                <a:sym typeface="Arial"/>
              </a:rPr>
              <a:t>Metodų taikymas </a:t>
            </a:r>
            <a:r>
              <a:rPr lang="en-US" b="1">
                <a:latin typeface="Arial"/>
                <a:ea typeface="Arial"/>
                <a:cs typeface="Arial"/>
                <a:sym typeface="Arial"/>
              </a:rPr>
              <a:t>kultūriniame kontekste,</a:t>
            </a:r>
            <a:r>
              <a:rPr lang="en-US">
                <a:latin typeface="Arial"/>
                <a:ea typeface="Arial"/>
                <a:cs typeface="Arial"/>
                <a:sym typeface="Arial"/>
              </a:rPr>
              <a:t> siekiant patenkinti besimokančiųjų poreikius</a:t>
            </a:r>
            <a:endParaRPr b="1">
              <a:latin typeface="Arial"/>
              <a:ea typeface="Arial"/>
              <a:cs typeface="Arial"/>
              <a:sym typeface="Arial"/>
            </a:endParaRPr>
          </a:p>
        </p:txBody>
      </p:sp>
      <p:sp>
        <p:nvSpPr>
          <p:cNvPr id="835" name="Google Shape;835;p36"/>
          <p:cNvSpPr txBox="1">
            <a:spLocks noGrp="1"/>
          </p:cNvSpPr>
          <p:nvPr>
            <p:ph type="body" idx="1"/>
          </p:nvPr>
        </p:nvSpPr>
        <p:spPr>
          <a:xfrm>
            <a:off x="870484" y="1549387"/>
            <a:ext cx="6412500" cy="101280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Siekiant informatinio mąstymo sąvokas susieti ir padaryti patraukliomis skirtingiems besimokantiesiems, turime jas pagrįsti pažįstamame kontekste. Štai keletas pavyzdžių, pagrįstų kultūrinėmis tradicijomis ir bendruomenės aplinka:</a:t>
            </a:r>
            <a:endParaRPr sz="1600">
              <a:latin typeface="Arial"/>
              <a:ea typeface="Arial"/>
              <a:cs typeface="Arial"/>
              <a:sym typeface="Arial"/>
            </a:endParaRPr>
          </a:p>
        </p:txBody>
      </p:sp>
      <p:pic>
        <p:nvPicPr>
          <p:cNvPr id="836" name="Google Shape;836;p36"/>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37" name="Google Shape;837;p36"/>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Kasdieninio gyvenimo scenarijai</a:t>
            </a:r>
            <a:endParaRPr sz="2000" b="0" i="0" u="none" strike="noStrike" cap="none">
              <a:solidFill>
                <a:srgbClr val="243131"/>
              </a:solidFill>
              <a:latin typeface="Arial"/>
              <a:ea typeface="Arial"/>
              <a:cs typeface="Arial"/>
              <a:sym typeface="Arial"/>
            </a:endParaRPr>
          </a:p>
        </p:txBody>
      </p:sp>
      <p:sp>
        <p:nvSpPr>
          <p:cNvPr id="838" name="Google Shape;838;p36"/>
          <p:cNvSpPr/>
          <p:nvPr/>
        </p:nvSpPr>
        <p:spPr>
          <a:xfrm>
            <a:off x="800101" y="3874018"/>
            <a:ext cx="1674875"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Maisto gaminimo receptas</a:t>
            </a:r>
            <a:endParaRPr sz="105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Paaiškinkite algoritmus naudodami gaminimo recepto analogiją. Kiekvienas recepto žingsnis yra instrukcija, o veiksmų tvarka yra labai svarbi galutiniam rezultatui. Tinka skirtingose kultūrose, nes dauguma žmonių turi patirties taikydami šiuos receptus.</a:t>
            </a:r>
            <a:endParaRPr sz="1400" b="0" i="0" u="none" strike="noStrike" cap="none">
              <a:solidFill>
                <a:srgbClr val="000000"/>
              </a:solidFill>
              <a:latin typeface="Arial"/>
              <a:ea typeface="Arial"/>
              <a:cs typeface="Arial"/>
              <a:sym typeface="Arial"/>
            </a:endParaRPr>
          </a:p>
        </p:txBody>
      </p:sp>
      <p:pic>
        <p:nvPicPr>
          <p:cNvPr id="839" name="Google Shape;839;p36"/>
          <p:cNvPicPr preferRelativeResize="0">
            <a:picLocks noGrp="1"/>
          </p:cNvPicPr>
          <p:nvPr>
            <p:ph type="pic" idx="2"/>
          </p:nvPr>
        </p:nvPicPr>
        <p:blipFill rotWithShape="1">
          <a:blip r:embed="rId4">
            <a:alphaModFix/>
          </a:blip>
          <a:srcRect t="6372" b="6366"/>
          <a:stretch/>
        </p:blipFill>
        <p:spPr>
          <a:xfrm>
            <a:off x="1086783" y="3076345"/>
            <a:ext cx="836901" cy="730250"/>
          </a:xfrm>
          <a:prstGeom prst="rect">
            <a:avLst/>
          </a:prstGeom>
          <a:noFill/>
          <a:ln>
            <a:noFill/>
          </a:ln>
        </p:spPr>
      </p:pic>
      <p:pic>
        <p:nvPicPr>
          <p:cNvPr id="840" name="Google Shape;840;p36"/>
          <p:cNvPicPr preferRelativeResize="0">
            <a:picLocks noGrp="1"/>
          </p:cNvPicPr>
          <p:nvPr>
            <p:ph type="pic" idx="2"/>
          </p:nvPr>
        </p:nvPicPr>
        <p:blipFill rotWithShape="1">
          <a:blip r:embed="rId5">
            <a:alphaModFix/>
          </a:blip>
          <a:srcRect/>
          <a:stretch/>
        </p:blipFill>
        <p:spPr>
          <a:xfrm>
            <a:off x="2905662" y="3057062"/>
            <a:ext cx="730250" cy="730250"/>
          </a:xfrm>
          <a:prstGeom prst="rect">
            <a:avLst/>
          </a:prstGeom>
          <a:noFill/>
          <a:ln>
            <a:noFill/>
          </a:ln>
        </p:spPr>
      </p:pic>
      <p:sp>
        <p:nvSpPr>
          <p:cNvPr id="841" name="Google Shape;841;p36"/>
          <p:cNvSpPr/>
          <p:nvPr/>
        </p:nvSpPr>
        <p:spPr>
          <a:xfrm>
            <a:off x="2611740" y="3902208"/>
            <a:ext cx="1581150"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Maršruto planavimas</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Naudokite navigaciją žemėlapyje kaip grafo perėjimo pavyzdį. Žemėlapis yra grafas, keliai yra briaunos, o sankryžos yra mazgai. Norint rasti trumpiausią kelią iš namų į darbą, reikia ieškoti grafo, kad būtų galima rasti optimalų kelią.</a:t>
            </a:r>
            <a:endParaRPr sz="1050" b="0" i="0" u="none" strike="noStrike" cap="none">
              <a:solidFill>
                <a:srgbClr val="000000"/>
              </a:solidFill>
              <a:latin typeface="Arial"/>
              <a:ea typeface="Arial"/>
              <a:cs typeface="Arial"/>
              <a:sym typeface="Arial"/>
            </a:endParaRPr>
          </a:p>
        </p:txBody>
      </p:sp>
      <p:pic>
        <p:nvPicPr>
          <p:cNvPr id="842" name="Google Shape;842;p36"/>
          <p:cNvPicPr preferRelativeResize="0">
            <a:picLocks noGrp="1"/>
          </p:cNvPicPr>
          <p:nvPr>
            <p:ph type="pic" idx="2"/>
          </p:nvPr>
        </p:nvPicPr>
        <p:blipFill rotWithShape="1">
          <a:blip r:embed="rId6">
            <a:alphaModFix/>
          </a:blip>
          <a:srcRect/>
          <a:stretch/>
        </p:blipFill>
        <p:spPr>
          <a:xfrm>
            <a:off x="4617890" y="3076345"/>
            <a:ext cx="730250" cy="730250"/>
          </a:xfrm>
          <a:prstGeom prst="rect">
            <a:avLst/>
          </a:prstGeom>
          <a:noFill/>
          <a:ln>
            <a:noFill/>
          </a:ln>
        </p:spPr>
      </p:pic>
      <p:sp>
        <p:nvSpPr>
          <p:cNvPr id="843" name="Google Shape;843;p36"/>
          <p:cNvSpPr/>
          <p:nvPr/>
        </p:nvSpPr>
        <p:spPr>
          <a:xfrm>
            <a:off x="4367015" y="3940773"/>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Finansų valdymas</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Išanalizuokite asmeninį biudžetą arba paprastą išlaidų sekimo lapą, kad parodytumėte duomenų analizės koncepcijas. Besimokantieji gali apskaičiuoti sumas, vidurkius ir nustatyti savo išlaidų įpročių tendencijas.</a:t>
            </a:r>
            <a:endParaRPr sz="1050" b="0" i="0" u="none" strike="noStrike" cap="none">
              <a:solidFill>
                <a:srgbClr val="000000"/>
              </a:solidFill>
              <a:latin typeface="Arial"/>
              <a:ea typeface="Arial"/>
              <a:cs typeface="Arial"/>
              <a:sym typeface="Arial"/>
            </a:endParaRPr>
          </a:p>
        </p:txBody>
      </p:sp>
      <p:pic>
        <p:nvPicPr>
          <p:cNvPr id="844" name="Google Shape;844;p36"/>
          <p:cNvPicPr preferRelativeResize="0">
            <a:picLocks noGrp="1"/>
          </p:cNvPicPr>
          <p:nvPr>
            <p:ph type="pic" idx="2"/>
          </p:nvPr>
        </p:nvPicPr>
        <p:blipFill rotWithShape="1">
          <a:blip r:embed="rId7">
            <a:alphaModFix/>
          </a:blip>
          <a:srcRect/>
          <a:stretch/>
        </p:blipFill>
        <p:spPr>
          <a:xfrm>
            <a:off x="6150814" y="3061281"/>
            <a:ext cx="730250" cy="730250"/>
          </a:xfrm>
          <a:prstGeom prst="rect">
            <a:avLst/>
          </a:prstGeom>
          <a:noFill/>
          <a:ln>
            <a:noFill/>
          </a:ln>
        </p:spPr>
      </p:pic>
      <p:sp>
        <p:nvSpPr>
          <p:cNvPr id="845" name="Google Shape;845;p36"/>
          <p:cNvSpPr/>
          <p:nvPr/>
        </p:nvSpPr>
        <p:spPr>
          <a:xfrm>
            <a:off x="5948165" y="3940773"/>
            <a:ext cx="1538485"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Susitikimų planavimas</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Paaiškinkite planavimo algoritmus, atsižvelgdami jog diena intensyvi, suplanuoti keli susitikimai. Besimokantieji </a:t>
            </a:r>
            <a:r>
              <a:rPr lang="en-US" sz="1050"/>
              <a:t>taiko</a:t>
            </a:r>
            <a:r>
              <a:rPr lang="en-US" sz="1050" b="0" i="0" u="none" strike="noStrike" cap="none">
                <a:solidFill>
                  <a:srgbClr val="000000"/>
                </a:solidFill>
                <a:latin typeface="Arial"/>
                <a:ea typeface="Arial"/>
                <a:cs typeface="Arial"/>
                <a:sym typeface="Arial"/>
              </a:rPr>
              <a:t> skirtingus būdus, kaip optimizuoti tvarkaraštį ir sumažinti konfliktus.</a:t>
            </a:r>
            <a:endParaRPr sz="1050" b="0" i="0" u="none" strike="noStrike" cap="none">
              <a:solidFill>
                <a:srgbClr val="000000"/>
              </a:solidFill>
              <a:latin typeface="Arial"/>
              <a:ea typeface="Arial"/>
              <a:cs typeface="Arial"/>
              <a:sym typeface="Arial"/>
            </a:endParaRPr>
          </a:p>
        </p:txBody>
      </p:sp>
      <p:sp>
        <p:nvSpPr>
          <p:cNvPr id="846" name="Google Shape;846;p3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33</a:t>
            </a:fld>
            <a:endParaRPr>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p37"/>
          <p:cNvSpPr txBox="1">
            <a:spLocks noGrp="1"/>
          </p:cNvSpPr>
          <p:nvPr>
            <p:ph type="title"/>
          </p:nvPr>
        </p:nvSpPr>
        <p:spPr>
          <a:xfrm>
            <a:off x="980600" y="796452"/>
            <a:ext cx="61968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Clr>
                <a:schemeClr val="dk1"/>
              </a:buClr>
              <a:buSzPts val="2400"/>
              <a:buFont typeface="Arial"/>
              <a:buNone/>
            </a:pPr>
            <a:r>
              <a:rPr lang="en-US">
                <a:latin typeface="Arial"/>
                <a:ea typeface="Arial"/>
                <a:cs typeface="Arial"/>
                <a:sym typeface="Arial"/>
              </a:rPr>
              <a:t>Praktinis pavyzdys, kaip pritaikyti metodus  </a:t>
            </a:r>
            <a:r>
              <a:rPr lang="en-US" b="1">
                <a:latin typeface="Arial"/>
                <a:ea typeface="Arial"/>
                <a:cs typeface="Arial"/>
                <a:sym typeface="Arial"/>
              </a:rPr>
              <a:t>kultūriniame kontekste</a:t>
            </a:r>
            <a:endParaRPr b="1">
              <a:latin typeface="Arial"/>
              <a:ea typeface="Arial"/>
              <a:cs typeface="Arial"/>
              <a:sym typeface="Arial"/>
            </a:endParaRPr>
          </a:p>
        </p:txBody>
      </p:sp>
      <p:sp>
        <p:nvSpPr>
          <p:cNvPr id="854" name="Google Shape;854;p37"/>
          <p:cNvSpPr txBox="1">
            <a:spLocks noGrp="1"/>
          </p:cNvSpPr>
          <p:nvPr>
            <p:ph type="body" idx="1"/>
          </p:nvPr>
        </p:nvSpPr>
        <p:spPr>
          <a:xfrm>
            <a:off x="872771" y="1519064"/>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Siekiant informatinio mąstymo sąvokas susieti ir padaryti patrauklomis besimokantiems, turime jas pagrįsti pažįstamame kontekste. Pavyzdžiai, paimti iš kasdienio gyvenimo, kultūros tradicijų ir bendruomenės aplinkos:</a:t>
            </a:r>
            <a:endParaRPr sz="1600">
              <a:latin typeface="Arial"/>
              <a:ea typeface="Arial"/>
              <a:cs typeface="Arial"/>
              <a:sym typeface="Arial"/>
            </a:endParaRPr>
          </a:p>
        </p:txBody>
      </p:sp>
      <p:pic>
        <p:nvPicPr>
          <p:cNvPr id="855" name="Google Shape;855;p37"/>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56" name="Google Shape;856;p37"/>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Kultūrinės tradicijos</a:t>
            </a:r>
            <a:endParaRPr sz="2000" b="0" i="0" u="none" strike="noStrike" cap="none">
              <a:solidFill>
                <a:srgbClr val="243131"/>
              </a:solidFill>
              <a:latin typeface="Arial"/>
              <a:ea typeface="Arial"/>
              <a:cs typeface="Arial"/>
              <a:sym typeface="Arial"/>
            </a:endParaRPr>
          </a:p>
        </p:txBody>
      </p:sp>
      <p:sp>
        <p:nvSpPr>
          <p:cNvPr id="857" name="Google Shape;857;p37"/>
          <p:cNvSpPr/>
          <p:nvPr/>
        </p:nvSpPr>
        <p:spPr>
          <a:xfrm>
            <a:off x="794865" y="4098809"/>
            <a:ext cx="1687539"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Audimo raštai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Išanalizuokite tradicinius audimo raštus, kad parodytumėte šablonų atpažinimo ir pasikartojimo koncepcijas. Tai gali būti daroma kituose tradiciniuose  amatuose, pvz., dygsniuojant, mezgant ar keramikoje.</a:t>
            </a:r>
            <a:endParaRPr sz="1050" b="0" i="0" u="none" strike="noStrike" cap="none">
              <a:solidFill>
                <a:srgbClr val="000000"/>
              </a:solidFill>
              <a:latin typeface="Arial"/>
              <a:ea typeface="Arial"/>
              <a:cs typeface="Arial"/>
              <a:sym typeface="Arial"/>
            </a:endParaRPr>
          </a:p>
        </p:txBody>
      </p:sp>
      <p:pic>
        <p:nvPicPr>
          <p:cNvPr id="858" name="Google Shape;858;p37"/>
          <p:cNvPicPr preferRelativeResize="0">
            <a:picLocks noGrp="1"/>
          </p:cNvPicPr>
          <p:nvPr>
            <p:ph type="pic" idx="2"/>
          </p:nvPr>
        </p:nvPicPr>
        <p:blipFill rotWithShape="1">
          <a:blip r:embed="rId4">
            <a:alphaModFix/>
          </a:blip>
          <a:srcRect/>
          <a:stretch/>
        </p:blipFill>
        <p:spPr>
          <a:xfrm>
            <a:off x="1128063" y="3143171"/>
            <a:ext cx="730250" cy="730250"/>
          </a:xfrm>
          <a:prstGeom prst="rect">
            <a:avLst/>
          </a:prstGeom>
          <a:noFill/>
          <a:ln>
            <a:noFill/>
          </a:ln>
        </p:spPr>
      </p:pic>
      <p:pic>
        <p:nvPicPr>
          <p:cNvPr id="859" name="Google Shape;859;p37"/>
          <p:cNvPicPr preferRelativeResize="0">
            <a:picLocks noGrp="1"/>
          </p:cNvPicPr>
          <p:nvPr>
            <p:ph type="pic" idx="2"/>
          </p:nvPr>
        </p:nvPicPr>
        <p:blipFill rotWithShape="1">
          <a:blip r:embed="rId5">
            <a:alphaModFix/>
          </a:blip>
          <a:srcRect/>
          <a:stretch/>
        </p:blipFill>
        <p:spPr>
          <a:xfrm>
            <a:off x="2872284" y="3143171"/>
            <a:ext cx="730250" cy="730250"/>
          </a:xfrm>
          <a:prstGeom prst="rect">
            <a:avLst/>
          </a:prstGeom>
          <a:noFill/>
          <a:ln>
            <a:noFill/>
          </a:ln>
        </p:spPr>
      </p:pic>
      <p:sp>
        <p:nvSpPr>
          <p:cNvPr id="860" name="Google Shape;860;p37"/>
          <p:cNvSpPr/>
          <p:nvPr/>
        </p:nvSpPr>
        <p:spPr>
          <a:xfrm>
            <a:off x="2583558" y="4098809"/>
            <a:ext cx="1581150" cy="17081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Tradiciniai žaidimai (žaidimo dizainas ir logika)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Naudokite taisykles ir strategijas iš tradicinių žaidimų (pvz., Mancala, Checkers, Go), kad išmokytumėte žaidimo dizaino principų ir loginio samprotavimo.</a:t>
            </a:r>
            <a:endParaRPr sz="1400" b="0" i="0" u="none" strike="noStrike" cap="none">
              <a:solidFill>
                <a:srgbClr val="000000"/>
              </a:solidFill>
              <a:latin typeface="Arial"/>
              <a:ea typeface="Arial"/>
              <a:cs typeface="Arial"/>
              <a:sym typeface="Arial"/>
            </a:endParaRPr>
          </a:p>
        </p:txBody>
      </p:sp>
      <p:pic>
        <p:nvPicPr>
          <p:cNvPr id="861" name="Google Shape;861;p37"/>
          <p:cNvPicPr preferRelativeResize="0">
            <a:picLocks noGrp="1"/>
          </p:cNvPicPr>
          <p:nvPr>
            <p:ph type="pic" idx="2"/>
          </p:nvPr>
        </p:nvPicPr>
        <p:blipFill rotWithShape="1">
          <a:blip r:embed="rId6">
            <a:alphaModFix/>
          </a:blip>
          <a:srcRect/>
          <a:stretch/>
        </p:blipFill>
        <p:spPr>
          <a:xfrm>
            <a:off x="4584512" y="3143171"/>
            <a:ext cx="730250" cy="730250"/>
          </a:xfrm>
          <a:prstGeom prst="rect">
            <a:avLst/>
          </a:prstGeom>
          <a:noFill/>
          <a:ln>
            <a:noFill/>
          </a:ln>
        </p:spPr>
      </p:pic>
      <p:sp>
        <p:nvSpPr>
          <p:cNvPr id="862" name="Google Shape;862;p37"/>
          <p:cNvSpPr/>
          <p:nvPr/>
        </p:nvSpPr>
        <p:spPr>
          <a:xfrm>
            <a:off x="4367015" y="4098809"/>
            <a:ext cx="1581150"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Pasakojimai ir pasakos </a:t>
            </a:r>
            <a:r>
              <a:rPr lang="en-US" sz="1050" b="0" i="0" u="none" strike="noStrike" cap="none">
                <a:solidFill>
                  <a:srgbClr val="000000"/>
                </a:solidFill>
                <a:latin typeface="Arial"/>
                <a:ea typeface="Arial"/>
                <a:cs typeface="Arial"/>
                <a:sym typeface="Arial"/>
              </a:rPr>
              <a:t>Išanalizuokite pasakų ar mitų įvykių struktūrą ir seką, kad paaiškintumėte pasakojimo sąvokas. Tai padeda besimokantiesiems matyti loginį srautą pažįstamu ir patraukliu būdu.</a:t>
            </a:r>
            <a:endParaRPr sz="1400" b="0" i="0" u="none" strike="noStrike" cap="none">
              <a:solidFill>
                <a:srgbClr val="000000"/>
              </a:solidFill>
              <a:latin typeface="Arial"/>
              <a:ea typeface="Arial"/>
              <a:cs typeface="Arial"/>
              <a:sym typeface="Arial"/>
            </a:endParaRPr>
          </a:p>
        </p:txBody>
      </p:sp>
      <p:pic>
        <p:nvPicPr>
          <p:cNvPr id="863" name="Google Shape;863;p37"/>
          <p:cNvPicPr preferRelativeResize="0">
            <a:picLocks noGrp="1"/>
          </p:cNvPicPr>
          <p:nvPr>
            <p:ph type="pic" idx="2"/>
          </p:nvPr>
        </p:nvPicPr>
        <p:blipFill rotWithShape="1">
          <a:blip r:embed="rId7">
            <a:alphaModFix/>
          </a:blip>
          <a:srcRect/>
          <a:stretch/>
        </p:blipFill>
        <p:spPr>
          <a:xfrm>
            <a:off x="6336636" y="3120848"/>
            <a:ext cx="730250" cy="730250"/>
          </a:xfrm>
          <a:prstGeom prst="rect">
            <a:avLst/>
          </a:prstGeom>
          <a:noFill/>
          <a:ln>
            <a:noFill/>
          </a:ln>
        </p:spPr>
      </p:pic>
      <p:sp>
        <p:nvSpPr>
          <p:cNvPr id="864" name="Google Shape;864;p37"/>
          <p:cNvSpPr/>
          <p:nvPr/>
        </p:nvSpPr>
        <p:spPr>
          <a:xfrm>
            <a:off x="5948165" y="4098809"/>
            <a:ext cx="1538485" cy="18697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Tradicinė muzika ir (arba) šokiai (ritmas ir žingsneliai)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Analizuokite tradicinės muzikos ritminius ir melodinius modelius arba tradicinių šokių žingsnelius ir sekas, iliustruojančias šablonų atpažinimo ir kartojimo sąvokas.</a:t>
            </a:r>
            <a:endParaRPr sz="1400" b="0" i="0" u="none" strike="noStrike" cap="none">
              <a:solidFill>
                <a:srgbClr val="000000"/>
              </a:solidFill>
              <a:latin typeface="Arial"/>
              <a:ea typeface="Arial"/>
              <a:cs typeface="Arial"/>
              <a:sym typeface="Arial"/>
            </a:endParaRPr>
          </a:p>
        </p:txBody>
      </p:sp>
      <p:sp>
        <p:nvSpPr>
          <p:cNvPr id="865" name="Google Shape;865;p3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34</a:t>
            </a:fld>
            <a:endParaRPr>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38"/>
          <p:cNvSpPr txBox="1">
            <a:spLocks noGrp="1"/>
          </p:cNvSpPr>
          <p:nvPr>
            <p:ph type="body" idx="1"/>
          </p:nvPr>
        </p:nvSpPr>
        <p:spPr>
          <a:xfrm>
            <a:off x="872771" y="1519064"/>
            <a:ext cx="6412425" cy="101269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0"/>
              </a:spcBef>
              <a:spcAft>
                <a:spcPts val="0"/>
              </a:spcAft>
              <a:buSzPts val="1260"/>
              <a:buNone/>
            </a:pPr>
            <a:r>
              <a:rPr lang="en-US" sz="1600">
                <a:latin typeface="Arial"/>
                <a:ea typeface="Arial"/>
                <a:cs typeface="Arial"/>
                <a:sym typeface="Arial"/>
              </a:rPr>
              <a:t>Kad informatinio mąstymo sąvokos būtų susietos ir patrauklios besimokantiems, turime jas pagrįsti pažįstamame kontekste. Čia pateikiami realaus gyvenimo pavyzdžiai, pagrįsti kultūrinėmis tradicijomis ir bendruomenės aplinka:</a:t>
            </a:r>
            <a:endParaRPr sz="1600">
              <a:latin typeface="Arial"/>
              <a:ea typeface="Arial"/>
              <a:cs typeface="Arial"/>
              <a:sym typeface="Arial"/>
            </a:endParaRPr>
          </a:p>
        </p:txBody>
      </p:sp>
      <p:pic>
        <p:nvPicPr>
          <p:cNvPr id="873" name="Google Shape;873;p38"/>
          <p:cNvPicPr preferRelativeResize="0">
            <a:picLocks noGrp="1"/>
          </p:cNvPicPr>
          <p:nvPr>
            <p:ph type="pic" idx="2"/>
          </p:nvPr>
        </p:nvPicPr>
        <p:blipFill rotWithShape="1">
          <a:blip r:embed="rId3">
            <a:alphaModFix/>
          </a:blip>
          <a:srcRect/>
          <a:stretch/>
        </p:blipFill>
        <p:spPr>
          <a:xfrm>
            <a:off x="8413989" y="1639416"/>
            <a:ext cx="3579168" cy="3579168"/>
          </a:xfrm>
          <a:prstGeom prst="rect">
            <a:avLst/>
          </a:prstGeom>
          <a:noFill/>
          <a:ln>
            <a:noFill/>
          </a:ln>
        </p:spPr>
      </p:pic>
      <p:sp>
        <p:nvSpPr>
          <p:cNvPr id="874" name="Google Shape;874;p38"/>
          <p:cNvSpPr txBox="1"/>
          <p:nvPr/>
        </p:nvSpPr>
        <p:spPr>
          <a:xfrm>
            <a:off x="980595" y="2470458"/>
            <a:ext cx="6086291" cy="47170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2000" b="1" i="0" u="none" strike="noStrike" cap="none">
                <a:solidFill>
                  <a:srgbClr val="243131"/>
                </a:solidFill>
                <a:latin typeface="Arial"/>
                <a:ea typeface="Arial"/>
                <a:cs typeface="Arial"/>
                <a:sym typeface="Arial"/>
              </a:rPr>
              <a:t>Bendruomenės kontekstai</a:t>
            </a:r>
            <a:endParaRPr sz="2000" b="0" i="0" u="none" strike="noStrike" cap="none">
              <a:solidFill>
                <a:srgbClr val="243131"/>
              </a:solidFill>
              <a:latin typeface="Arial"/>
              <a:ea typeface="Arial"/>
              <a:cs typeface="Arial"/>
              <a:sym typeface="Arial"/>
            </a:endParaRPr>
          </a:p>
        </p:txBody>
      </p:sp>
      <p:sp>
        <p:nvSpPr>
          <p:cNvPr id="875" name="Google Shape;875;p38"/>
          <p:cNvSpPr/>
          <p:nvPr/>
        </p:nvSpPr>
        <p:spPr>
          <a:xfrm>
            <a:off x="746346" y="3849081"/>
            <a:ext cx="1783457" cy="20312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Bendruomenės renginių planavimas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Aptarkite projektų valdymo koncepcijas naudodamiesi bendruomenės renginio, pavyzdžiui, festivalio, planavimo kontekstu. </a:t>
            </a:r>
            <a:br>
              <a:rPr lang="en-US" sz="1050" b="0" i="0" u="none" strike="noStrike" cap="none">
                <a:solidFill>
                  <a:srgbClr val="000000"/>
                </a:solidFill>
                <a:latin typeface="Arial"/>
                <a:ea typeface="Arial"/>
                <a:cs typeface="Arial"/>
                <a:sym typeface="Arial"/>
              </a:rPr>
            </a:br>
            <a:r>
              <a:rPr lang="en-US" sz="1050" b="0" i="0" u="none" strike="noStrike" cap="none">
                <a:solidFill>
                  <a:srgbClr val="000000"/>
                </a:solidFill>
                <a:latin typeface="Arial"/>
                <a:ea typeface="Arial"/>
                <a:cs typeface="Arial"/>
                <a:sym typeface="Arial"/>
              </a:rPr>
              <a:t>Suaugę besimokantieji gali ištirti susijusias užduotis, priklausomybes ir planus, kad sėkmingai užbaigtų projektą.</a:t>
            </a:r>
            <a:endParaRPr sz="1400" b="0" i="0" u="none" strike="noStrike" cap="none">
              <a:solidFill>
                <a:srgbClr val="000000"/>
              </a:solidFill>
              <a:latin typeface="Arial"/>
              <a:ea typeface="Arial"/>
              <a:cs typeface="Arial"/>
              <a:sym typeface="Arial"/>
            </a:endParaRPr>
          </a:p>
        </p:txBody>
      </p:sp>
      <p:pic>
        <p:nvPicPr>
          <p:cNvPr id="876" name="Google Shape;876;p38"/>
          <p:cNvPicPr preferRelativeResize="0">
            <a:picLocks noGrp="1"/>
          </p:cNvPicPr>
          <p:nvPr>
            <p:ph type="pic" idx="2"/>
          </p:nvPr>
        </p:nvPicPr>
        <p:blipFill rotWithShape="1">
          <a:blip r:embed="rId4">
            <a:alphaModFix/>
          </a:blip>
          <a:srcRect/>
          <a:stretch/>
        </p:blipFill>
        <p:spPr>
          <a:xfrm>
            <a:off x="1257107" y="3143171"/>
            <a:ext cx="730250" cy="730250"/>
          </a:xfrm>
          <a:prstGeom prst="rect">
            <a:avLst/>
          </a:prstGeom>
          <a:noFill/>
          <a:ln>
            <a:noFill/>
          </a:ln>
        </p:spPr>
      </p:pic>
      <p:pic>
        <p:nvPicPr>
          <p:cNvPr id="877" name="Google Shape;877;p38"/>
          <p:cNvPicPr preferRelativeResize="0">
            <a:picLocks noGrp="1"/>
          </p:cNvPicPr>
          <p:nvPr>
            <p:ph type="pic" idx="2"/>
          </p:nvPr>
        </p:nvPicPr>
        <p:blipFill rotWithShape="1">
          <a:blip r:embed="rId5">
            <a:alphaModFix/>
          </a:blip>
          <a:srcRect/>
          <a:stretch/>
        </p:blipFill>
        <p:spPr>
          <a:xfrm>
            <a:off x="2858247" y="3143171"/>
            <a:ext cx="730250" cy="730250"/>
          </a:xfrm>
          <a:prstGeom prst="rect">
            <a:avLst/>
          </a:prstGeom>
          <a:noFill/>
          <a:ln>
            <a:noFill/>
          </a:ln>
        </p:spPr>
      </p:pic>
      <p:sp>
        <p:nvSpPr>
          <p:cNvPr id="878" name="Google Shape;878;p38"/>
          <p:cNvSpPr/>
          <p:nvPr/>
        </p:nvSpPr>
        <p:spPr>
          <a:xfrm>
            <a:off x="2432797" y="3849081"/>
            <a:ext cx="1581150" cy="23544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Viešojo transporto maršrutų parinkimas (optimizavimas)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 </a:t>
            </a:r>
            <a:r>
              <a:rPr lang="en-US" sz="1050" b="0" i="0" u="none" strike="noStrike" cap="none">
                <a:solidFill>
                  <a:srgbClr val="000000"/>
                </a:solidFill>
                <a:latin typeface="Arial"/>
                <a:ea typeface="Arial"/>
                <a:cs typeface="Arial"/>
                <a:sym typeface="Arial"/>
              </a:rPr>
              <a:t>Išanalizuokite viešojo transporto maršrutus, kad parodytumėte optimizavimo problemas. Suaugusieji gali rasti trumpiausią maršrutą, efektyviausią maršrutą arba maršrutą, kuris sumažina persėdimų skaičių.</a:t>
            </a:r>
            <a:endParaRPr sz="1400" b="0" i="0" u="none" strike="noStrike" cap="none">
              <a:solidFill>
                <a:srgbClr val="000000"/>
              </a:solidFill>
              <a:latin typeface="Arial"/>
              <a:ea typeface="Arial"/>
              <a:cs typeface="Arial"/>
              <a:sym typeface="Arial"/>
            </a:endParaRPr>
          </a:p>
        </p:txBody>
      </p:sp>
      <p:pic>
        <p:nvPicPr>
          <p:cNvPr id="879" name="Google Shape;879;p38"/>
          <p:cNvPicPr preferRelativeResize="0">
            <a:picLocks noGrp="1"/>
          </p:cNvPicPr>
          <p:nvPr>
            <p:ph type="pic" idx="2"/>
          </p:nvPr>
        </p:nvPicPr>
        <p:blipFill rotWithShape="1">
          <a:blip r:embed="rId6">
            <a:alphaModFix/>
          </a:blip>
          <a:srcRect/>
          <a:stretch/>
        </p:blipFill>
        <p:spPr>
          <a:xfrm>
            <a:off x="4512105" y="3143171"/>
            <a:ext cx="730250" cy="730250"/>
          </a:xfrm>
          <a:prstGeom prst="rect">
            <a:avLst/>
          </a:prstGeom>
          <a:noFill/>
          <a:ln>
            <a:noFill/>
          </a:ln>
        </p:spPr>
      </p:pic>
      <p:sp>
        <p:nvSpPr>
          <p:cNvPr id="880" name="Google Shape;880;p38"/>
          <p:cNvSpPr/>
          <p:nvPr/>
        </p:nvSpPr>
        <p:spPr>
          <a:xfrm>
            <a:off x="3981705" y="3855977"/>
            <a:ext cx="1791053" cy="21928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Perdirbimas ir atliekų tvarkymas (duomenų rinkimas ir analizė) </a:t>
            </a:r>
            <a:r>
              <a:rPr lang="en-US" sz="1050" b="0" i="0" u="none" strike="noStrike" cap="none">
                <a:solidFill>
                  <a:srgbClr val="000000"/>
                </a:solidFill>
                <a:latin typeface="Arial"/>
                <a:ea typeface="Arial"/>
                <a:cs typeface="Arial"/>
                <a:sym typeface="Arial"/>
              </a:rPr>
              <a:t>Naudokite bendruomenės perdirbimo arba atliekų tvarkymo duomenis, kad parodytumėte duomenų rinkimo ir analizės metodus. Besimokantieji gali nustatyti tendencijas, daryti prognozes ir siūlyti sprendimus, kaip pagerinti atliekų tvarkymą.</a:t>
            </a:r>
            <a:endParaRPr sz="1400" b="0" i="0" u="none" strike="noStrike" cap="none">
              <a:solidFill>
                <a:srgbClr val="000000"/>
              </a:solidFill>
              <a:latin typeface="Arial"/>
              <a:ea typeface="Arial"/>
              <a:cs typeface="Arial"/>
              <a:sym typeface="Arial"/>
            </a:endParaRPr>
          </a:p>
        </p:txBody>
      </p:sp>
      <p:pic>
        <p:nvPicPr>
          <p:cNvPr id="881" name="Google Shape;881;p38"/>
          <p:cNvPicPr preferRelativeResize="0">
            <a:picLocks noGrp="1"/>
          </p:cNvPicPr>
          <p:nvPr>
            <p:ph type="pic" idx="2"/>
          </p:nvPr>
        </p:nvPicPr>
        <p:blipFill rotWithShape="1">
          <a:blip r:embed="rId7">
            <a:alphaModFix/>
          </a:blip>
          <a:srcRect/>
          <a:stretch/>
        </p:blipFill>
        <p:spPr>
          <a:xfrm>
            <a:off x="6252006" y="3143171"/>
            <a:ext cx="730250" cy="730250"/>
          </a:xfrm>
          <a:prstGeom prst="rect">
            <a:avLst/>
          </a:prstGeom>
          <a:noFill/>
          <a:ln>
            <a:noFill/>
          </a:ln>
        </p:spPr>
      </p:pic>
      <p:sp>
        <p:nvSpPr>
          <p:cNvPr id="882" name="Google Shape;882;p38"/>
          <p:cNvSpPr/>
          <p:nvPr/>
        </p:nvSpPr>
        <p:spPr>
          <a:xfrm>
            <a:off x="5591137" y="3873421"/>
            <a:ext cx="1870367" cy="21928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Bendruomenės sodai (planavimas ir išteklių paskirstymas)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Su suaugusiais besimokančiaisiais kurkite bendruomenės sodo išdėstymą, atsižvelgdami į tokius veiksnius kaip saulės šviesa, vandens prieinamumas ir atstumas tarp augalų. Čia pristatomos išteklių paskirstymo ir optimizavimo sąvokos.</a:t>
            </a:r>
            <a:endParaRPr sz="1400" b="0" i="0" u="none" strike="noStrike" cap="none">
              <a:solidFill>
                <a:srgbClr val="000000"/>
              </a:solidFill>
              <a:latin typeface="Arial"/>
              <a:ea typeface="Arial"/>
              <a:cs typeface="Arial"/>
              <a:sym typeface="Arial"/>
            </a:endParaRPr>
          </a:p>
        </p:txBody>
      </p:sp>
      <p:sp>
        <p:nvSpPr>
          <p:cNvPr id="883" name="Google Shape;883;p3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35</a:t>
            </a:fld>
            <a:endParaRPr>
              <a:latin typeface="Arial"/>
              <a:ea typeface="Arial"/>
              <a:cs typeface="Arial"/>
              <a:sym typeface="Arial"/>
            </a:endParaRPr>
          </a:p>
        </p:txBody>
      </p:sp>
      <p:sp>
        <p:nvSpPr>
          <p:cNvPr id="884" name="Google Shape;884;p38"/>
          <p:cNvSpPr txBox="1">
            <a:spLocks noGrp="1"/>
          </p:cNvSpPr>
          <p:nvPr>
            <p:ph type="title"/>
          </p:nvPr>
        </p:nvSpPr>
        <p:spPr>
          <a:xfrm>
            <a:off x="980600" y="796452"/>
            <a:ext cx="61968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Clr>
                <a:schemeClr val="dk1"/>
              </a:buClr>
              <a:buSzPts val="2400"/>
              <a:buFont typeface="Arial"/>
              <a:buNone/>
            </a:pPr>
            <a:r>
              <a:rPr lang="en-US">
                <a:latin typeface="Arial"/>
                <a:ea typeface="Arial"/>
                <a:cs typeface="Arial"/>
                <a:sym typeface="Arial"/>
              </a:rPr>
              <a:t>Praktinis pavyzdys, kaip pritaikyti metodus  </a:t>
            </a:r>
            <a:r>
              <a:rPr lang="en-US" b="1">
                <a:latin typeface="Arial"/>
                <a:ea typeface="Arial"/>
                <a:cs typeface="Arial"/>
                <a:sym typeface="Arial"/>
              </a:rPr>
              <a:t>kultūriniame kontekste</a:t>
            </a:r>
            <a:endParaRPr b="1">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39"/>
          <p:cNvSpPr txBox="1">
            <a:spLocks noGrp="1"/>
          </p:cNvSpPr>
          <p:nvPr>
            <p:ph type="title"/>
          </p:nvPr>
        </p:nvSpPr>
        <p:spPr>
          <a:xfrm>
            <a:off x="778732" y="799161"/>
            <a:ext cx="6870242" cy="9533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latin typeface="Arial"/>
                <a:ea typeface="Arial"/>
                <a:cs typeface="Arial"/>
                <a:sym typeface="Arial"/>
              </a:rPr>
              <a:t>Mokymosi stiliai ir pageidavimai</a:t>
            </a:r>
            <a:r>
              <a:rPr lang="en-US">
                <a:latin typeface="Arial"/>
                <a:ea typeface="Arial"/>
                <a:cs typeface="Arial"/>
                <a:sym typeface="Arial"/>
              </a:rPr>
              <a:t>, atitinkantys skirtingus besimokančiųjų poreikius</a:t>
            </a:r>
            <a:endParaRPr>
              <a:latin typeface="Arial"/>
              <a:ea typeface="Arial"/>
              <a:cs typeface="Arial"/>
              <a:sym typeface="Arial"/>
            </a:endParaRPr>
          </a:p>
        </p:txBody>
      </p:sp>
      <p:sp>
        <p:nvSpPr>
          <p:cNvPr id="892" name="Google Shape;892;p39"/>
          <p:cNvSpPr txBox="1">
            <a:spLocks noGrp="1"/>
          </p:cNvSpPr>
          <p:nvPr>
            <p:ph type="body" idx="1"/>
          </p:nvPr>
        </p:nvSpPr>
        <p:spPr>
          <a:xfrm>
            <a:off x="809604" y="1817467"/>
            <a:ext cx="6526362" cy="981120"/>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600">
                <a:latin typeface="Arial"/>
                <a:ea typeface="Arial"/>
                <a:cs typeface="Arial"/>
                <a:sym typeface="Arial"/>
              </a:rPr>
              <a:t>Atpažinti skirtingus besimokančiųjų mokymosi stilius ir naudoti skirtingas veiklas bei mokymo metodus, siekiant patenkinti skirtingus besimokančiųjų pageidavimus, yra pagrindinis veiksmingo IM ugdymo elementas.</a:t>
            </a:r>
            <a:endParaRPr sz="1600">
              <a:latin typeface="Arial"/>
              <a:ea typeface="Arial"/>
              <a:cs typeface="Arial"/>
              <a:sym typeface="Arial"/>
            </a:endParaRPr>
          </a:p>
          <a:p>
            <a:pPr marL="9525" lvl="0" indent="-9525" algn="l" rtl="0">
              <a:lnSpc>
                <a:spcPct val="100000"/>
              </a:lnSpc>
              <a:spcBef>
                <a:spcPts val="1000"/>
              </a:spcBef>
              <a:spcAft>
                <a:spcPts val="0"/>
              </a:spcAft>
              <a:buSzPts val="1260"/>
              <a:buNone/>
            </a:pPr>
            <a:endParaRPr sz="1600">
              <a:latin typeface="Arial"/>
              <a:ea typeface="Arial"/>
              <a:cs typeface="Arial"/>
              <a:sym typeface="Arial"/>
            </a:endParaRPr>
          </a:p>
        </p:txBody>
      </p:sp>
      <p:pic>
        <p:nvPicPr>
          <p:cNvPr id="893" name="Google Shape;893;p39"/>
          <p:cNvPicPr preferRelativeResize="0">
            <a:picLocks noGrp="1"/>
          </p:cNvPicPr>
          <p:nvPr>
            <p:ph type="pic" idx="2"/>
          </p:nvPr>
        </p:nvPicPr>
        <p:blipFill rotWithShape="1">
          <a:blip r:embed="rId3">
            <a:alphaModFix/>
          </a:blip>
          <a:srcRect/>
          <a:stretch/>
        </p:blipFill>
        <p:spPr>
          <a:xfrm>
            <a:off x="8296274" y="1562101"/>
            <a:ext cx="3781424" cy="3781424"/>
          </a:xfrm>
          <a:prstGeom prst="rect">
            <a:avLst/>
          </a:prstGeom>
          <a:noFill/>
          <a:ln>
            <a:noFill/>
          </a:ln>
        </p:spPr>
      </p:pic>
      <p:sp>
        <p:nvSpPr>
          <p:cNvPr id="894" name="Google Shape;894;p39"/>
          <p:cNvSpPr/>
          <p:nvPr/>
        </p:nvSpPr>
        <p:spPr>
          <a:xfrm>
            <a:off x="822094"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5" name="Google Shape;895;p39"/>
          <p:cNvSpPr/>
          <p:nvPr/>
        </p:nvSpPr>
        <p:spPr>
          <a:xfrm>
            <a:off x="739960"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6" name="Google Shape;896;p39"/>
          <p:cNvSpPr txBox="1"/>
          <p:nvPr/>
        </p:nvSpPr>
        <p:spPr>
          <a:xfrm>
            <a:off x="779553" y="3862636"/>
            <a:ext cx="1429866" cy="964839"/>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Pabrėžkite vaizdines priemones, diagramas, struktūrines schemas ir minčių žemėlapius.</a:t>
            </a:r>
            <a:endParaRPr sz="1400" b="0" i="0" u="none" strike="noStrike" cap="none">
              <a:solidFill>
                <a:srgbClr val="000000"/>
              </a:solidFill>
              <a:latin typeface="Arial"/>
              <a:ea typeface="Arial"/>
              <a:cs typeface="Arial"/>
              <a:sym typeface="Arial"/>
            </a:endParaRPr>
          </a:p>
        </p:txBody>
      </p:sp>
      <p:sp>
        <p:nvSpPr>
          <p:cNvPr id="897" name="Google Shape;897;p39"/>
          <p:cNvSpPr/>
          <p:nvPr/>
        </p:nvSpPr>
        <p:spPr>
          <a:xfrm>
            <a:off x="2459107" y="3519690"/>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898" name="Google Shape;898;p39"/>
          <p:cNvSpPr/>
          <p:nvPr/>
        </p:nvSpPr>
        <p:spPr>
          <a:xfrm>
            <a:off x="2359797" y="3635175"/>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99" name="Google Shape;899;p39"/>
          <p:cNvSpPr/>
          <p:nvPr/>
        </p:nvSpPr>
        <p:spPr>
          <a:xfrm>
            <a:off x="4097367" y="3551957"/>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900" name="Google Shape;900;p39"/>
          <p:cNvSpPr/>
          <p:nvPr/>
        </p:nvSpPr>
        <p:spPr>
          <a:xfrm>
            <a:off x="5852113" y="3551956"/>
            <a:ext cx="1429866" cy="1366635"/>
          </a:xfrm>
          <a:prstGeom prst="rect">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D5E7F4"/>
              </a:solidFill>
              <a:latin typeface="Arial"/>
              <a:ea typeface="Arial"/>
              <a:cs typeface="Arial"/>
              <a:sym typeface="Arial"/>
            </a:endParaRPr>
          </a:p>
        </p:txBody>
      </p:sp>
      <p:sp>
        <p:nvSpPr>
          <p:cNvPr id="901" name="Google Shape;901;p39"/>
          <p:cNvSpPr/>
          <p:nvPr/>
        </p:nvSpPr>
        <p:spPr>
          <a:xfrm>
            <a:off x="4047712"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2" name="Google Shape;902;p39"/>
          <p:cNvSpPr/>
          <p:nvPr/>
        </p:nvSpPr>
        <p:spPr>
          <a:xfrm>
            <a:off x="5813725" y="3642503"/>
            <a:ext cx="1412690" cy="1327350"/>
          </a:xfrm>
          <a:prstGeom prst="rect">
            <a:avLst/>
          </a:prstGeom>
          <a:no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03" name="Google Shape;903;p39"/>
          <p:cNvSpPr txBox="1"/>
          <p:nvPr/>
        </p:nvSpPr>
        <p:spPr>
          <a:xfrm>
            <a:off x="2447676" y="3785833"/>
            <a:ext cx="1399959" cy="11695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Naudokite žodinius paaiškinimus, diskusijas ir garso įrašus, žodžiu paaiškinkite problemų sprendimo strategijas.</a:t>
            </a:r>
            <a:endParaRPr sz="1400" b="0" i="0" u="none" strike="noStrike" cap="none">
              <a:solidFill>
                <a:srgbClr val="000000"/>
              </a:solidFill>
              <a:latin typeface="Arial"/>
              <a:ea typeface="Arial"/>
              <a:cs typeface="Arial"/>
              <a:sym typeface="Arial"/>
            </a:endParaRPr>
          </a:p>
        </p:txBody>
      </p:sp>
      <p:sp>
        <p:nvSpPr>
          <p:cNvPr id="904" name="Google Shape;904;p39"/>
          <p:cNvSpPr txBox="1"/>
          <p:nvPr/>
        </p:nvSpPr>
        <p:spPr>
          <a:xfrm>
            <a:off x="4189469" y="3961381"/>
            <a:ext cx="1177297" cy="8617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Įtraukite praktinę veiklą, dalyvaujant vaidmenų pratimuose.</a:t>
            </a:r>
            <a:endParaRPr sz="1400" b="0" i="0" u="none" strike="noStrike" cap="none">
              <a:solidFill>
                <a:srgbClr val="000000"/>
              </a:solidFill>
              <a:latin typeface="Arial"/>
              <a:ea typeface="Arial"/>
              <a:cs typeface="Arial"/>
              <a:sym typeface="Arial"/>
            </a:endParaRPr>
          </a:p>
        </p:txBody>
      </p:sp>
      <p:sp>
        <p:nvSpPr>
          <p:cNvPr id="905" name="Google Shape;905;p39"/>
          <p:cNvSpPr txBox="1"/>
          <p:nvPr/>
        </p:nvSpPr>
        <p:spPr>
          <a:xfrm>
            <a:off x="5906101" y="3936850"/>
            <a:ext cx="1429800" cy="738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Naudokite rašytines instrukcijas, darbalapius ir pristatymus.</a:t>
            </a:r>
            <a:endParaRPr sz="1400" b="0" i="0" u="none" strike="noStrike" cap="none">
              <a:solidFill>
                <a:srgbClr val="000000"/>
              </a:solidFill>
              <a:latin typeface="Arial"/>
              <a:ea typeface="Arial"/>
              <a:cs typeface="Arial"/>
              <a:sym typeface="Arial"/>
            </a:endParaRPr>
          </a:p>
        </p:txBody>
      </p:sp>
      <p:sp>
        <p:nvSpPr>
          <p:cNvPr id="906" name="Google Shape;906;p39"/>
          <p:cNvSpPr txBox="1"/>
          <p:nvPr/>
        </p:nvSpPr>
        <p:spPr>
          <a:xfrm>
            <a:off x="780861" y="5012632"/>
            <a:ext cx="6633011" cy="725521"/>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1600" b="0" i="0" u="none" strike="noStrike" cap="none">
                <a:solidFill>
                  <a:srgbClr val="243131"/>
                </a:solidFill>
                <a:latin typeface="Arial"/>
                <a:ea typeface="Arial"/>
                <a:cs typeface="Arial"/>
                <a:sym typeface="Arial"/>
              </a:rPr>
              <a:t>Siūlykite mokymosi galimybes tiek individualiai, tiek bendradarbiaujant.</a:t>
            </a:r>
            <a:endParaRPr/>
          </a:p>
          <a:p>
            <a:pPr marL="9525" marR="0" lvl="0" indent="-9525" algn="l" rtl="0">
              <a:lnSpc>
                <a:spcPct val="100000"/>
              </a:lnSpc>
              <a:spcBef>
                <a:spcPts val="1000"/>
              </a:spcBef>
              <a:spcAft>
                <a:spcPts val="0"/>
              </a:spcAft>
              <a:buClr>
                <a:srgbClr val="243131"/>
              </a:buClr>
              <a:buSzPts val="1260"/>
              <a:buFont typeface="Arial"/>
              <a:buNone/>
            </a:pPr>
            <a:r>
              <a:rPr lang="en-US" sz="1600" b="0" i="0" u="none" strike="noStrike" cap="none">
                <a:solidFill>
                  <a:srgbClr val="243131"/>
                </a:solidFill>
                <a:latin typeface="Arial"/>
                <a:ea typeface="Arial"/>
                <a:cs typeface="Arial"/>
                <a:sym typeface="Arial"/>
              </a:rPr>
              <a:t>Kai kuriems suaugusiesiems besimokantiesiems geriau sekasi individualus darbas, o kitiems sekasi dirbti grupėse.</a:t>
            </a:r>
            <a:endParaRPr sz="1600" b="0" i="0" u="none" strike="noStrike" cap="none">
              <a:solidFill>
                <a:srgbClr val="243131"/>
              </a:solidFill>
              <a:latin typeface="Arial"/>
              <a:ea typeface="Arial"/>
              <a:cs typeface="Arial"/>
              <a:sym typeface="Arial"/>
            </a:endParaRPr>
          </a:p>
        </p:txBody>
      </p:sp>
      <p:sp>
        <p:nvSpPr>
          <p:cNvPr id="907" name="Google Shape;907;p39"/>
          <p:cNvSpPr txBox="1"/>
          <p:nvPr/>
        </p:nvSpPr>
        <p:spPr>
          <a:xfrm>
            <a:off x="822094" y="2908212"/>
            <a:ext cx="6196779" cy="407159"/>
          </a:xfrm>
          <a:prstGeom prst="rect">
            <a:avLst/>
          </a:prstGeom>
          <a:noFill/>
          <a:ln>
            <a:noFill/>
          </a:ln>
        </p:spPr>
        <p:txBody>
          <a:bodyPr spcFirstLastPara="1" wrap="square" lIns="91425" tIns="45700" rIns="91425" bIns="45700" anchor="t" anchorCtr="0">
            <a:noAutofit/>
          </a:bodyPr>
          <a:lstStyle/>
          <a:p>
            <a:pPr marL="9525" marR="0" lvl="0" indent="-9525" algn="l" rtl="0">
              <a:lnSpc>
                <a:spcPct val="100000"/>
              </a:lnSpc>
              <a:spcBef>
                <a:spcPts val="1000"/>
              </a:spcBef>
              <a:spcAft>
                <a:spcPts val="0"/>
              </a:spcAft>
              <a:buClr>
                <a:srgbClr val="243131"/>
              </a:buClr>
              <a:buSzPts val="1260"/>
              <a:buFont typeface="Arial"/>
              <a:buNone/>
            </a:pPr>
            <a:r>
              <a:rPr lang="en-US" sz="1600" b="1" i="0" u="none" strike="noStrike" cap="none">
                <a:solidFill>
                  <a:srgbClr val="243131"/>
                </a:solidFill>
                <a:latin typeface="Arial"/>
                <a:ea typeface="Arial"/>
                <a:cs typeface="Arial"/>
                <a:sym typeface="Arial"/>
              </a:rPr>
              <a:t>Apibendrinti mokymosi stiliai:</a:t>
            </a:r>
            <a:endParaRPr sz="1400" b="0" i="0" u="none" strike="noStrike" cap="none">
              <a:solidFill>
                <a:srgbClr val="000000"/>
              </a:solidFill>
              <a:latin typeface="Arial"/>
              <a:ea typeface="Arial"/>
              <a:cs typeface="Arial"/>
              <a:sym typeface="Arial"/>
            </a:endParaRPr>
          </a:p>
          <a:p>
            <a:pPr marL="9525" marR="0" lvl="0" indent="-9525" algn="l" rtl="0">
              <a:lnSpc>
                <a:spcPct val="100000"/>
              </a:lnSpc>
              <a:spcBef>
                <a:spcPts val="1000"/>
              </a:spcBef>
              <a:spcAft>
                <a:spcPts val="0"/>
              </a:spcAft>
              <a:buClr>
                <a:srgbClr val="243131"/>
              </a:buClr>
              <a:buSzPts val="1260"/>
              <a:buFont typeface="Arial"/>
              <a:buNone/>
            </a:pPr>
            <a:endParaRPr sz="1600" b="0" i="0" u="none" strike="noStrike" cap="none">
              <a:solidFill>
                <a:srgbClr val="243131"/>
              </a:solidFill>
              <a:latin typeface="Arial"/>
              <a:ea typeface="Arial"/>
              <a:cs typeface="Arial"/>
              <a:sym typeface="Arial"/>
            </a:endParaRPr>
          </a:p>
          <a:p>
            <a:pPr marL="9525" marR="0" lvl="0" indent="-9525" algn="l" rtl="0">
              <a:lnSpc>
                <a:spcPct val="100000"/>
              </a:lnSpc>
              <a:spcBef>
                <a:spcPts val="1000"/>
              </a:spcBef>
              <a:spcAft>
                <a:spcPts val="0"/>
              </a:spcAft>
              <a:buClr>
                <a:srgbClr val="243131"/>
              </a:buClr>
              <a:buSzPts val="1260"/>
              <a:buFont typeface="Arial"/>
              <a:buNone/>
            </a:pPr>
            <a:endParaRPr sz="1800" b="0" i="0" u="none" strike="noStrike" cap="none">
              <a:solidFill>
                <a:srgbClr val="243131"/>
              </a:solidFill>
              <a:latin typeface="Arial"/>
              <a:ea typeface="Arial"/>
              <a:cs typeface="Arial"/>
              <a:sym typeface="Arial"/>
            </a:endParaRPr>
          </a:p>
        </p:txBody>
      </p:sp>
      <p:sp>
        <p:nvSpPr>
          <p:cNvPr id="908" name="Google Shape;908;p3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36</a:t>
            </a:fld>
            <a:endParaRPr>
              <a:latin typeface="Arial"/>
              <a:ea typeface="Arial"/>
              <a:cs typeface="Arial"/>
              <a:sym typeface="Arial"/>
            </a:endParaRPr>
          </a:p>
        </p:txBody>
      </p:sp>
      <p:sp>
        <p:nvSpPr>
          <p:cNvPr id="909" name="Google Shape;909;p39"/>
          <p:cNvSpPr txBox="1"/>
          <p:nvPr/>
        </p:nvSpPr>
        <p:spPr>
          <a:xfrm>
            <a:off x="1093245" y="3643089"/>
            <a:ext cx="1271806"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chemeClr val="dk1"/>
                </a:solidFill>
                <a:latin typeface="Arial"/>
                <a:ea typeface="Arial"/>
                <a:cs typeface="Arial"/>
                <a:sym typeface="Arial"/>
              </a:rPr>
              <a:t>Vizualinis</a:t>
            </a:r>
            <a:endParaRPr sz="1000" b="0" i="0" u="none" strike="noStrike" cap="none">
              <a:solidFill>
                <a:schemeClr val="dk1"/>
              </a:solidFill>
              <a:latin typeface="Arial"/>
              <a:ea typeface="Arial"/>
              <a:cs typeface="Arial"/>
              <a:sym typeface="Arial"/>
            </a:endParaRPr>
          </a:p>
        </p:txBody>
      </p:sp>
      <p:sp>
        <p:nvSpPr>
          <p:cNvPr id="910" name="Google Shape;910;p39"/>
          <p:cNvSpPr txBox="1"/>
          <p:nvPr/>
        </p:nvSpPr>
        <p:spPr>
          <a:xfrm>
            <a:off x="2733724" y="3629391"/>
            <a:ext cx="1271806"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Audialinis</a:t>
            </a:r>
            <a:endParaRPr sz="1000" b="0" i="0" u="none" strike="noStrike" cap="none">
              <a:solidFill>
                <a:srgbClr val="000000"/>
              </a:solidFill>
              <a:latin typeface="Arial"/>
              <a:ea typeface="Arial"/>
              <a:cs typeface="Arial"/>
              <a:sym typeface="Arial"/>
            </a:endParaRPr>
          </a:p>
        </p:txBody>
      </p:sp>
      <p:sp>
        <p:nvSpPr>
          <p:cNvPr id="911" name="Google Shape;911;p39"/>
          <p:cNvSpPr txBox="1"/>
          <p:nvPr/>
        </p:nvSpPr>
        <p:spPr>
          <a:xfrm>
            <a:off x="4305518" y="3663702"/>
            <a:ext cx="1387267"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Kinestetinis</a:t>
            </a:r>
            <a:endParaRPr sz="1000" b="0" i="0" u="none" strike="noStrike" cap="none">
              <a:solidFill>
                <a:srgbClr val="000000"/>
              </a:solidFill>
              <a:latin typeface="Arial"/>
              <a:ea typeface="Arial"/>
              <a:cs typeface="Arial"/>
              <a:sym typeface="Arial"/>
            </a:endParaRPr>
          </a:p>
        </p:txBody>
      </p:sp>
      <p:sp>
        <p:nvSpPr>
          <p:cNvPr id="912" name="Google Shape;912;p39"/>
          <p:cNvSpPr txBox="1"/>
          <p:nvPr/>
        </p:nvSpPr>
        <p:spPr>
          <a:xfrm>
            <a:off x="5887612" y="3672879"/>
            <a:ext cx="1415825"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Skaitymas/rašymas</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40"/>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918" name="Google Shape;918;p40"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919" name="Google Shape;919;p40"/>
          <p:cNvSpPr txBox="1">
            <a:spLocks noGrp="1"/>
          </p:cNvSpPr>
          <p:nvPr>
            <p:ph type="body" idx="1"/>
          </p:nvPr>
        </p:nvSpPr>
        <p:spPr>
          <a:xfrm>
            <a:off x="410599" y="1747648"/>
            <a:ext cx="7477626" cy="1162049"/>
          </a:xfrm>
          <a:prstGeom prst="rect">
            <a:avLst/>
          </a:prstGeom>
          <a:noFill/>
          <a:ln>
            <a:noFill/>
          </a:ln>
        </p:spPr>
        <p:txBody>
          <a:bodyPr spcFirstLastPara="1" wrap="square" lIns="91425" tIns="45700" rIns="91425" bIns="45700" anchor="b" anchorCtr="0">
            <a:noAutofit/>
          </a:bodyPr>
          <a:lstStyle/>
          <a:p>
            <a:pPr marL="0" lvl="0" indent="0" algn="just" rtl="0">
              <a:lnSpc>
                <a:spcPct val="100000"/>
              </a:lnSpc>
              <a:spcBef>
                <a:spcPts val="0"/>
              </a:spcBef>
              <a:spcAft>
                <a:spcPts val="0"/>
              </a:spcAft>
              <a:buSzPts val="1680"/>
              <a:buNone/>
            </a:pPr>
            <a:r>
              <a:rPr lang="en-US" sz="1800" b="0">
                <a:latin typeface="Arial"/>
                <a:ea typeface="Arial"/>
                <a:cs typeface="Arial"/>
                <a:sym typeface="Arial"/>
              </a:rPr>
              <a:t>Pateikta keletas realaus gyvenimo pavyzdžių, paimtų iš kasdienių situacijų, kultūrinių tradicijų ir bendruomenės aplinkos, kurie gali būti naudojami paaiškinant informatinio mąstymo sąvokas suaugusiesiems besimokantiesiems.</a:t>
            </a:r>
            <a:endParaRPr sz="2000">
              <a:latin typeface="Arial"/>
              <a:ea typeface="Arial"/>
              <a:cs typeface="Arial"/>
              <a:sym typeface="Arial"/>
            </a:endParaRPr>
          </a:p>
        </p:txBody>
      </p:sp>
      <p:sp>
        <p:nvSpPr>
          <p:cNvPr id="920" name="Google Shape;920;p40"/>
          <p:cNvSpPr txBox="1">
            <a:spLocks noGrp="1"/>
          </p:cNvSpPr>
          <p:nvPr>
            <p:ph type="body" idx="1"/>
          </p:nvPr>
        </p:nvSpPr>
        <p:spPr>
          <a:xfrm>
            <a:off x="443985" y="2832896"/>
            <a:ext cx="7444200" cy="1470000"/>
          </a:xfrm>
          <a:prstGeom prst="rect">
            <a:avLst/>
          </a:prstGeom>
          <a:noFill/>
          <a:ln>
            <a:noFill/>
          </a:ln>
        </p:spPr>
        <p:txBody>
          <a:bodyPr spcFirstLastPara="1" wrap="square" lIns="91425" tIns="45700" rIns="91425" bIns="45700" anchor="b" anchorCtr="0">
            <a:noAutofit/>
          </a:bodyPr>
          <a:lstStyle/>
          <a:p>
            <a:pPr marL="0" lvl="0" indent="0" algn="just" rtl="0">
              <a:lnSpc>
                <a:spcPct val="100000"/>
              </a:lnSpc>
              <a:spcBef>
                <a:spcPts val="1000"/>
              </a:spcBef>
              <a:spcAft>
                <a:spcPts val="0"/>
              </a:spcAft>
              <a:buSzPts val="1680"/>
              <a:buNone/>
            </a:pPr>
            <a:r>
              <a:rPr lang="en-US" sz="1800" b="0" dirty="0" err="1">
                <a:latin typeface="Arial"/>
                <a:ea typeface="Arial"/>
                <a:cs typeface="Arial"/>
                <a:sym typeface="Arial"/>
              </a:rPr>
              <a:t>Svarbu</a:t>
            </a:r>
            <a:r>
              <a:rPr lang="en-US" sz="1800" b="0" dirty="0">
                <a:latin typeface="Arial"/>
                <a:ea typeface="Arial"/>
                <a:cs typeface="Arial"/>
                <a:sym typeface="Arial"/>
              </a:rPr>
              <a:t> </a:t>
            </a:r>
            <a:r>
              <a:rPr lang="en-US" sz="1800" b="0" dirty="0" err="1">
                <a:latin typeface="Arial"/>
                <a:ea typeface="Arial"/>
                <a:cs typeface="Arial"/>
                <a:sym typeface="Arial"/>
              </a:rPr>
              <a:t>nepamiršti</a:t>
            </a:r>
            <a:r>
              <a:rPr lang="en-US" sz="1800" b="0" dirty="0">
                <a:latin typeface="Arial"/>
                <a:ea typeface="Arial"/>
                <a:cs typeface="Arial"/>
                <a:sym typeface="Arial"/>
              </a:rPr>
              <a:t> </a:t>
            </a:r>
            <a:r>
              <a:rPr lang="en-US" sz="1800" b="0" dirty="0" err="1">
                <a:latin typeface="Arial"/>
                <a:ea typeface="Arial"/>
                <a:cs typeface="Arial"/>
                <a:sym typeface="Arial"/>
              </a:rPr>
              <a:t>šiuos</a:t>
            </a:r>
            <a:r>
              <a:rPr lang="en-US" sz="1800" b="0" dirty="0">
                <a:latin typeface="Arial"/>
                <a:ea typeface="Arial"/>
                <a:cs typeface="Arial"/>
                <a:sym typeface="Arial"/>
              </a:rPr>
              <a:t> </a:t>
            </a:r>
            <a:r>
              <a:rPr lang="en-US" sz="1800" b="0" dirty="0" err="1">
                <a:latin typeface="Arial"/>
                <a:ea typeface="Arial"/>
                <a:cs typeface="Arial"/>
                <a:sym typeface="Arial"/>
              </a:rPr>
              <a:t>pavyzdžius</a:t>
            </a:r>
            <a:r>
              <a:rPr lang="en-US" sz="1800" b="0" dirty="0">
                <a:latin typeface="Arial"/>
                <a:ea typeface="Arial"/>
                <a:cs typeface="Arial"/>
                <a:sym typeface="Arial"/>
              </a:rPr>
              <a:t> </a:t>
            </a:r>
            <a:r>
              <a:rPr lang="en-US" sz="1800" b="0" dirty="0" err="1">
                <a:latin typeface="Arial"/>
                <a:ea typeface="Arial"/>
                <a:cs typeface="Arial"/>
                <a:sym typeface="Arial"/>
              </a:rPr>
              <a:t>pritaikyti</a:t>
            </a:r>
            <a:r>
              <a:rPr lang="en-US" sz="1800" b="0" dirty="0">
                <a:latin typeface="Arial"/>
                <a:ea typeface="Arial"/>
                <a:cs typeface="Arial"/>
                <a:sym typeface="Arial"/>
              </a:rPr>
              <a:t> </a:t>
            </a:r>
            <a:r>
              <a:rPr lang="en-US" sz="1800" b="0" dirty="0" err="1">
                <a:latin typeface="Arial"/>
                <a:ea typeface="Arial"/>
                <a:cs typeface="Arial"/>
                <a:sym typeface="Arial"/>
              </a:rPr>
              <a:t>specifiniam</a:t>
            </a:r>
            <a:r>
              <a:rPr lang="en-US" sz="1800" b="0" dirty="0">
                <a:latin typeface="Arial"/>
                <a:ea typeface="Arial"/>
                <a:cs typeface="Arial"/>
                <a:sym typeface="Arial"/>
              </a:rPr>
              <a:t> </a:t>
            </a:r>
            <a:r>
              <a:rPr lang="en-US" sz="1800" b="0" dirty="0" err="1">
                <a:latin typeface="Arial"/>
                <a:ea typeface="Arial"/>
                <a:cs typeface="Arial"/>
                <a:sym typeface="Arial"/>
              </a:rPr>
              <a:t>suaugusiųjų</a:t>
            </a:r>
            <a:r>
              <a:rPr lang="en-US" sz="1800" b="0" dirty="0">
                <a:latin typeface="Arial"/>
                <a:ea typeface="Arial"/>
                <a:cs typeface="Arial"/>
                <a:sym typeface="Arial"/>
              </a:rPr>
              <a:t> </a:t>
            </a:r>
            <a:r>
              <a:rPr lang="en-US" sz="1800" b="0" dirty="0" err="1">
                <a:latin typeface="Arial"/>
                <a:ea typeface="Arial"/>
                <a:cs typeface="Arial"/>
                <a:sym typeface="Arial"/>
              </a:rPr>
              <a:t>besimokančiųjų</a:t>
            </a:r>
            <a:r>
              <a:rPr lang="en-US" sz="1800" b="0" dirty="0">
                <a:latin typeface="Arial"/>
                <a:ea typeface="Arial"/>
                <a:cs typeface="Arial"/>
                <a:sym typeface="Arial"/>
              </a:rPr>
              <a:t> </a:t>
            </a:r>
            <a:r>
              <a:rPr lang="en-US" sz="1800" b="0" dirty="0" err="1">
                <a:latin typeface="Arial"/>
                <a:ea typeface="Arial"/>
                <a:cs typeface="Arial"/>
                <a:sym typeface="Arial"/>
              </a:rPr>
              <a:t>kultūriniam</a:t>
            </a:r>
            <a:r>
              <a:rPr lang="en-US" sz="1800" b="0" dirty="0">
                <a:latin typeface="Arial"/>
                <a:ea typeface="Arial"/>
                <a:cs typeface="Arial"/>
                <a:sym typeface="Arial"/>
              </a:rPr>
              <a:t> </a:t>
            </a:r>
            <a:r>
              <a:rPr lang="en-US" sz="1800" b="0" dirty="0" err="1">
                <a:latin typeface="Arial"/>
                <a:ea typeface="Arial"/>
                <a:cs typeface="Arial"/>
                <a:sym typeface="Arial"/>
              </a:rPr>
              <a:t>ir</a:t>
            </a:r>
            <a:r>
              <a:rPr lang="en-US" sz="1800" b="0" dirty="0">
                <a:latin typeface="Arial"/>
                <a:ea typeface="Arial"/>
                <a:cs typeface="Arial"/>
                <a:sym typeface="Arial"/>
              </a:rPr>
              <a:t> </a:t>
            </a:r>
            <a:r>
              <a:rPr lang="en-US" sz="1800" b="0" dirty="0" err="1">
                <a:latin typeface="Arial"/>
                <a:ea typeface="Arial"/>
                <a:cs typeface="Arial"/>
                <a:sym typeface="Arial"/>
              </a:rPr>
              <a:t>bendruomeniniam</a:t>
            </a:r>
            <a:r>
              <a:rPr lang="en-US" sz="1800" b="0" dirty="0">
                <a:latin typeface="Arial"/>
                <a:ea typeface="Arial"/>
                <a:cs typeface="Arial"/>
                <a:sym typeface="Arial"/>
              </a:rPr>
              <a:t> </a:t>
            </a:r>
            <a:r>
              <a:rPr lang="en-US" sz="1800" b="0" dirty="0" err="1">
                <a:latin typeface="Arial"/>
                <a:ea typeface="Arial"/>
                <a:cs typeface="Arial"/>
                <a:sym typeface="Arial"/>
              </a:rPr>
              <a:t>kontekstui</a:t>
            </a:r>
            <a:r>
              <a:rPr lang="en-US" sz="1800" b="0" dirty="0">
                <a:latin typeface="Arial"/>
                <a:ea typeface="Arial"/>
                <a:cs typeface="Arial"/>
                <a:sym typeface="Arial"/>
              </a:rPr>
              <a:t>. </a:t>
            </a:r>
            <a:r>
              <a:rPr lang="en-US" sz="1800" b="0" dirty="0" err="1">
                <a:latin typeface="Arial"/>
                <a:ea typeface="Arial"/>
                <a:cs typeface="Arial"/>
                <a:sym typeface="Arial"/>
              </a:rPr>
              <a:t>Šio</a:t>
            </a:r>
            <a:r>
              <a:rPr lang="en-US" sz="1800" b="0" dirty="0">
                <a:latin typeface="Arial"/>
                <a:ea typeface="Arial"/>
                <a:cs typeface="Arial"/>
                <a:sym typeface="Arial"/>
              </a:rPr>
              <a:t> </a:t>
            </a:r>
            <a:r>
              <a:rPr lang="en-US" sz="1800" b="0" dirty="0" err="1">
                <a:latin typeface="Arial"/>
                <a:ea typeface="Arial"/>
                <a:cs typeface="Arial"/>
                <a:sym typeface="Arial"/>
              </a:rPr>
              <a:t>požiūrio</a:t>
            </a:r>
            <a:r>
              <a:rPr lang="en-US" sz="1800" b="0" dirty="0">
                <a:latin typeface="Arial"/>
                <a:ea typeface="Arial"/>
                <a:cs typeface="Arial"/>
                <a:sym typeface="Arial"/>
              </a:rPr>
              <a:t> </a:t>
            </a:r>
            <a:r>
              <a:rPr lang="en-US" sz="1800" b="0" dirty="0" err="1">
                <a:latin typeface="Arial"/>
                <a:ea typeface="Arial"/>
                <a:cs typeface="Arial"/>
                <a:sym typeface="Arial"/>
              </a:rPr>
              <a:t>tikslas</a:t>
            </a:r>
            <a:r>
              <a:rPr lang="en-US" sz="1800" b="0" dirty="0">
                <a:latin typeface="Arial"/>
                <a:ea typeface="Arial"/>
                <a:cs typeface="Arial"/>
                <a:sym typeface="Arial"/>
              </a:rPr>
              <a:t> – </a:t>
            </a:r>
            <a:r>
              <a:rPr lang="en-US" sz="1800" b="0" dirty="0" err="1">
                <a:latin typeface="Arial"/>
                <a:ea typeface="Arial"/>
                <a:cs typeface="Arial"/>
                <a:sym typeface="Arial"/>
              </a:rPr>
              <a:t>padaryti</a:t>
            </a:r>
            <a:r>
              <a:rPr lang="en-US" sz="1800" b="0" dirty="0">
                <a:latin typeface="Arial"/>
                <a:ea typeface="Arial"/>
                <a:cs typeface="Arial"/>
                <a:sym typeface="Arial"/>
              </a:rPr>
              <a:t> </a:t>
            </a:r>
            <a:r>
              <a:rPr lang="en-US" sz="1800" b="0" dirty="0" err="1">
                <a:latin typeface="Arial"/>
                <a:ea typeface="Arial"/>
                <a:cs typeface="Arial"/>
                <a:sym typeface="Arial"/>
              </a:rPr>
              <a:t>abstrakčias</a:t>
            </a:r>
            <a:r>
              <a:rPr lang="en-US" sz="1800" b="0" dirty="0">
                <a:latin typeface="Arial"/>
                <a:ea typeface="Arial"/>
                <a:cs typeface="Arial"/>
                <a:sym typeface="Arial"/>
              </a:rPr>
              <a:t> </a:t>
            </a:r>
            <a:r>
              <a:rPr lang="en-US" sz="1800" b="0" dirty="0" err="1">
                <a:latin typeface="Arial"/>
                <a:ea typeface="Arial"/>
                <a:cs typeface="Arial"/>
                <a:sym typeface="Arial"/>
              </a:rPr>
              <a:t>informatinio</a:t>
            </a:r>
            <a:r>
              <a:rPr lang="en-US" sz="1800" b="0" dirty="0">
                <a:latin typeface="Arial"/>
                <a:ea typeface="Arial"/>
                <a:cs typeface="Arial"/>
                <a:sym typeface="Arial"/>
              </a:rPr>
              <a:t> </a:t>
            </a:r>
            <a:r>
              <a:rPr lang="en-US" sz="1800" b="0" dirty="0" err="1">
                <a:latin typeface="Arial"/>
                <a:ea typeface="Arial"/>
                <a:cs typeface="Arial"/>
                <a:sym typeface="Arial"/>
              </a:rPr>
              <a:t>mąstymo</a:t>
            </a:r>
            <a:r>
              <a:rPr lang="en-US" sz="1800" b="0" dirty="0">
                <a:latin typeface="Arial"/>
                <a:ea typeface="Arial"/>
                <a:cs typeface="Arial"/>
                <a:sym typeface="Arial"/>
              </a:rPr>
              <a:t> </a:t>
            </a:r>
            <a:r>
              <a:rPr lang="en-US" sz="1800" b="0" dirty="0" err="1">
                <a:latin typeface="Arial"/>
                <a:ea typeface="Arial"/>
                <a:cs typeface="Arial"/>
                <a:sym typeface="Arial"/>
              </a:rPr>
              <a:t>sąvokas</a:t>
            </a:r>
            <a:r>
              <a:rPr lang="en-US" sz="1800" b="0" dirty="0">
                <a:latin typeface="Arial"/>
                <a:ea typeface="Arial"/>
                <a:cs typeface="Arial"/>
                <a:sym typeface="Arial"/>
              </a:rPr>
              <a:t> </a:t>
            </a:r>
            <a:r>
              <a:rPr lang="en-US" sz="1800" b="0" dirty="0" err="1" smtClean="0">
                <a:latin typeface="Arial"/>
                <a:ea typeface="Arial"/>
                <a:cs typeface="Arial"/>
                <a:sym typeface="Arial"/>
              </a:rPr>
              <a:t>aktualiomis</a:t>
            </a:r>
            <a:r>
              <a:rPr lang="en-US" sz="1800" b="0" dirty="0">
                <a:latin typeface="Arial"/>
                <a:ea typeface="Arial"/>
                <a:cs typeface="Arial"/>
                <a:sym typeface="Arial"/>
              </a:rPr>
              <a:t>, </a:t>
            </a:r>
            <a:r>
              <a:rPr lang="en-US" sz="1800" b="0" dirty="0" err="1">
                <a:latin typeface="Arial"/>
                <a:ea typeface="Arial"/>
                <a:cs typeface="Arial"/>
                <a:sym typeface="Arial"/>
              </a:rPr>
              <a:t>patraukliomis</a:t>
            </a:r>
            <a:r>
              <a:rPr lang="en-US" sz="1800" b="0" dirty="0">
                <a:latin typeface="Arial"/>
                <a:ea typeface="Arial"/>
                <a:cs typeface="Arial"/>
                <a:sym typeface="Arial"/>
              </a:rPr>
              <a:t> </a:t>
            </a:r>
            <a:r>
              <a:rPr lang="en-US" sz="1800" b="0" dirty="0" err="1">
                <a:latin typeface="Arial"/>
                <a:ea typeface="Arial"/>
                <a:cs typeface="Arial"/>
                <a:sym typeface="Arial"/>
              </a:rPr>
              <a:t>ir</a:t>
            </a:r>
            <a:r>
              <a:rPr lang="en-US" sz="1800" b="0" dirty="0">
                <a:latin typeface="Arial"/>
                <a:ea typeface="Arial"/>
                <a:cs typeface="Arial"/>
                <a:sym typeface="Arial"/>
              </a:rPr>
              <a:t> </a:t>
            </a:r>
            <a:r>
              <a:rPr lang="en-US" sz="1800" b="0" dirty="0" err="1">
                <a:latin typeface="Arial"/>
                <a:ea typeface="Arial"/>
                <a:cs typeface="Arial"/>
                <a:sym typeface="Arial"/>
              </a:rPr>
              <a:t>prieinamomis</a:t>
            </a:r>
            <a:r>
              <a:rPr lang="en-US" sz="1800" b="0" dirty="0">
                <a:latin typeface="Arial"/>
                <a:ea typeface="Arial"/>
                <a:cs typeface="Arial"/>
                <a:sym typeface="Arial"/>
              </a:rPr>
              <a:t> </a:t>
            </a:r>
            <a:r>
              <a:rPr lang="en-US" sz="1800" b="0" dirty="0" err="1">
                <a:latin typeface="Arial"/>
                <a:ea typeface="Arial"/>
                <a:cs typeface="Arial"/>
                <a:sym typeface="Arial"/>
              </a:rPr>
              <a:t>besimokantiesiems</a:t>
            </a:r>
            <a:r>
              <a:rPr lang="en-US" sz="1800" b="0" dirty="0">
                <a:latin typeface="Arial"/>
                <a:ea typeface="Arial"/>
                <a:cs typeface="Arial"/>
                <a:sym typeface="Arial"/>
              </a:rPr>
              <a:t>.</a:t>
            </a:r>
            <a:endParaRPr sz="1800" b="0" dirty="0">
              <a:latin typeface="Arial"/>
              <a:ea typeface="Arial"/>
              <a:cs typeface="Arial"/>
              <a:sym typeface="Arial"/>
            </a:endParaRPr>
          </a:p>
        </p:txBody>
      </p:sp>
      <p:sp>
        <p:nvSpPr>
          <p:cNvPr id="921" name="Google Shape;921;p40"/>
          <p:cNvSpPr/>
          <p:nvPr/>
        </p:nvSpPr>
        <p:spPr>
          <a:xfrm>
            <a:off x="443935" y="689974"/>
            <a:ext cx="7095976"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Informatinio mąstymo pritaikymas skirtingoms suaugusiųjų besimokančiųjų grupėms </a:t>
            </a:r>
            <a:endParaRPr sz="2400" b="1" i="0" u="none" strike="noStrike" cap="none">
              <a:solidFill>
                <a:srgbClr val="000000"/>
              </a:solidFill>
              <a:latin typeface="Arial"/>
              <a:ea typeface="Arial"/>
              <a:cs typeface="Arial"/>
              <a:sym typeface="Arial"/>
            </a:endParaRPr>
          </a:p>
        </p:txBody>
      </p:sp>
      <p:sp>
        <p:nvSpPr>
          <p:cNvPr id="922" name="Google Shape;922;p40"/>
          <p:cNvSpPr txBox="1">
            <a:spLocks noGrp="1"/>
          </p:cNvSpPr>
          <p:nvPr>
            <p:ph type="body" idx="1"/>
          </p:nvPr>
        </p:nvSpPr>
        <p:spPr>
          <a:xfrm>
            <a:off x="443935" y="4432009"/>
            <a:ext cx="7444290" cy="1460537"/>
          </a:xfrm>
          <a:prstGeom prst="rect">
            <a:avLst/>
          </a:prstGeom>
          <a:noFill/>
          <a:ln>
            <a:noFill/>
          </a:ln>
        </p:spPr>
        <p:txBody>
          <a:bodyPr spcFirstLastPara="1" wrap="square" lIns="91425" tIns="45700" rIns="91425" bIns="45700" anchor="b" anchorCtr="0">
            <a:noAutofit/>
          </a:bodyPr>
          <a:lstStyle/>
          <a:p>
            <a:pPr marL="9525" lvl="0" indent="-9525" algn="just" rtl="0">
              <a:lnSpc>
                <a:spcPct val="100000"/>
              </a:lnSpc>
              <a:spcBef>
                <a:spcPts val="1000"/>
              </a:spcBef>
              <a:spcAft>
                <a:spcPts val="0"/>
              </a:spcAft>
              <a:buSzPts val="1680"/>
              <a:buNone/>
            </a:pPr>
            <a:r>
              <a:rPr lang="en-US" sz="1800" b="0" dirty="0" err="1">
                <a:latin typeface="Arial"/>
                <a:ea typeface="Arial"/>
                <a:cs typeface="Arial"/>
                <a:sym typeface="Arial"/>
              </a:rPr>
              <a:t>Apgalvotai</a:t>
            </a:r>
            <a:r>
              <a:rPr lang="en-US" sz="1800" b="0" dirty="0">
                <a:latin typeface="Arial"/>
                <a:ea typeface="Arial"/>
                <a:cs typeface="Arial"/>
                <a:sym typeface="Arial"/>
              </a:rPr>
              <a:t> </a:t>
            </a:r>
            <a:r>
              <a:rPr lang="en-US" sz="1800" b="0" dirty="0" err="1">
                <a:latin typeface="Arial"/>
                <a:ea typeface="Arial"/>
                <a:cs typeface="Arial"/>
                <a:sym typeface="Arial"/>
              </a:rPr>
              <a:t>pritaikydami</a:t>
            </a:r>
            <a:r>
              <a:rPr lang="en-US" sz="1800" b="0" dirty="0">
                <a:latin typeface="Arial"/>
                <a:ea typeface="Arial"/>
                <a:cs typeface="Arial"/>
                <a:sym typeface="Arial"/>
              </a:rPr>
              <a:t> IM </a:t>
            </a:r>
            <a:r>
              <a:rPr lang="en-US" sz="1800" b="0" dirty="0" err="1">
                <a:latin typeface="Arial"/>
                <a:ea typeface="Arial"/>
                <a:cs typeface="Arial"/>
                <a:sym typeface="Arial"/>
              </a:rPr>
              <a:t>koncepcijas</a:t>
            </a:r>
            <a:r>
              <a:rPr lang="en-US" sz="1800" b="0" dirty="0">
                <a:latin typeface="Arial"/>
                <a:ea typeface="Arial"/>
                <a:cs typeface="Arial"/>
                <a:sym typeface="Arial"/>
              </a:rPr>
              <a:t>, </a:t>
            </a:r>
            <a:r>
              <a:rPr lang="en-US" sz="1800" b="0" dirty="0" err="1">
                <a:latin typeface="Arial"/>
                <a:ea typeface="Arial"/>
                <a:cs typeface="Arial"/>
                <a:sym typeface="Arial"/>
              </a:rPr>
              <a:t>įtraukdami</a:t>
            </a:r>
            <a:r>
              <a:rPr lang="en-US" sz="1800" b="0" dirty="0">
                <a:latin typeface="Arial"/>
                <a:ea typeface="Arial"/>
                <a:cs typeface="Arial"/>
                <a:sym typeface="Arial"/>
              </a:rPr>
              <a:t> </a:t>
            </a:r>
            <a:r>
              <a:rPr lang="en-US" sz="1800" b="0" dirty="0" err="1">
                <a:latin typeface="Arial"/>
                <a:ea typeface="Arial"/>
                <a:cs typeface="Arial"/>
                <a:sym typeface="Arial"/>
              </a:rPr>
              <a:t>kultūrinę</a:t>
            </a:r>
            <a:r>
              <a:rPr lang="en-US" sz="1800" b="0" dirty="0">
                <a:latin typeface="Arial"/>
                <a:ea typeface="Arial"/>
                <a:cs typeface="Arial"/>
                <a:sym typeface="Arial"/>
              </a:rPr>
              <a:t> </a:t>
            </a:r>
            <a:r>
              <a:rPr lang="en-US" sz="1800" b="0" dirty="0" err="1">
                <a:latin typeface="Arial"/>
                <a:ea typeface="Arial"/>
                <a:cs typeface="Arial"/>
                <a:sym typeface="Arial"/>
              </a:rPr>
              <a:t>svarbą</a:t>
            </a:r>
            <a:r>
              <a:rPr lang="en-US" sz="1800" b="0" dirty="0">
                <a:latin typeface="Arial"/>
                <a:ea typeface="Arial"/>
                <a:cs typeface="Arial"/>
                <a:sym typeface="Arial"/>
              </a:rPr>
              <a:t> </a:t>
            </a:r>
            <a:r>
              <a:rPr lang="en-US" sz="1800" b="0" dirty="0" err="1">
                <a:latin typeface="Arial"/>
                <a:ea typeface="Arial"/>
                <a:cs typeface="Arial"/>
                <a:sym typeface="Arial"/>
              </a:rPr>
              <a:t>ir</a:t>
            </a:r>
            <a:r>
              <a:rPr lang="en-US" sz="1800" b="0" dirty="0">
                <a:latin typeface="Arial"/>
                <a:ea typeface="Arial"/>
                <a:cs typeface="Arial"/>
                <a:sym typeface="Arial"/>
              </a:rPr>
              <a:t> </a:t>
            </a:r>
            <a:r>
              <a:rPr lang="en-US" sz="1800" b="0" dirty="0" err="1">
                <a:latin typeface="Arial"/>
                <a:ea typeface="Arial"/>
                <a:cs typeface="Arial"/>
                <a:sym typeface="Arial"/>
              </a:rPr>
              <a:t>atsižvelgdami</a:t>
            </a:r>
            <a:r>
              <a:rPr lang="en-US" sz="1800" b="0" dirty="0">
                <a:latin typeface="Arial"/>
                <a:ea typeface="Arial"/>
                <a:cs typeface="Arial"/>
                <a:sym typeface="Arial"/>
              </a:rPr>
              <a:t> į </a:t>
            </a:r>
            <a:r>
              <a:rPr lang="en-US" sz="1800" b="0" dirty="0" err="1">
                <a:latin typeface="Arial"/>
                <a:ea typeface="Arial"/>
                <a:cs typeface="Arial"/>
                <a:sym typeface="Arial"/>
              </a:rPr>
              <a:t>skirtingus</a:t>
            </a:r>
            <a:r>
              <a:rPr lang="en-US" sz="1800" b="0" dirty="0">
                <a:latin typeface="Arial"/>
                <a:ea typeface="Arial"/>
                <a:cs typeface="Arial"/>
                <a:sym typeface="Arial"/>
              </a:rPr>
              <a:t> </a:t>
            </a:r>
            <a:r>
              <a:rPr lang="en-US" sz="1800" b="0" dirty="0" err="1">
                <a:latin typeface="Arial"/>
                <a:ea typeface="Arial"/>
                <a:cs typeface="Arial"/>
                <a:sym typeface="Arial"/>
              </a:rPr>
              <a:t>mokymosi</a:t>
            </a:r>
            <a:r>
              <a:rPr lang="en-US" sz="1800" b="0" dirty="0">
                <a:latin typeface="Arial"/>
                <a:ea typeface="Arial"/>
                <a:cs typeface="Arial"/>
                <a:sym typeface="Arial"/>
              </a:rPr>
              <a:t> </a:t>
            </a:r>
            <a:r>
              <a:rPr lang="en-US" sz="1800" b="0" dirty="0" err="1">
                <a:latin typeface="Arial"/>
                <a:ea typeface="Arial"/>
                <a:cs typeface="Arial"/>
                <a:sym typeface="Arial"/>
              </a:rPr>
              <a:t>stilius</a:t>
            </a:r>
            <a:r>
              <a:rPr lang="en-US" sz="1800" b="0" dirty="0">
                <a:latin typeface="Arial"/>
                <a:ea typeface="Arial"/>
                <a:cs typeface="Arial"/>
                <a:sym typeface="Arial"/>
              </a:rPr>
              <a:t>, </a:t>
            </a:r>
            <a:r>
              <a:rPr lang="en-US" sz="1800" b="0" dirty="0" err="1">
                <a:latin typeface="Arial"/>
                <a:ea typeface="Arial"/>
                <a:cs typeface="Arial"/>
                <a:sym typeface="Arial"/>
              </a:rPr>
              <a:t>instruktoriai</a:t>
            </a:r>
            <a:r>
              <a:rPr lang="en-US" sz="1800" b="0" dirty="0">
                <a:latin typeface="Arial"/>
                <a:ea typeface="Arial"/>
                <a:cs typeface="Arial"/>
                <a:sym typeface="Arial"/>
              </a:rPr>
              <a:t> </a:t>
            </a:r>
            <a:r>
              <a:rPr lang="en-US" sz="1800" b="0" dirty="0" err="1">
                <a:latin typeface="Arial"/>
                <a:ea typeface="Arial"/>
                <a:cs typeface="Arial"/>
                <a:sym typeface="Arial"/>
              </a:rPr>
              <a:t>ir</a:t>
            </a:r>
            <a:r>
              <a:rPr lang="en-US" sz="1800" b="0" dirty="0">
                <a:latin typeface="Arial"/>
                <a:ea typeface="Arial"/>
                <a:cs typeface="Arial"/>
                <a:sym typeface="Arial"/>
              </a:rPr>
              <a:t> (</a:t>
            </a:r>
            <a:r>
              <a:rPr lang="en-US" sz="1800" b="0" dirty="0" err="1">
                <a:latin typeface="Arial"/>
                <a:ea typeface="Arial"/>
                <a:cs typeface="Arial"/>
                <a:sym typeface="Arial"/>
              </a:rPr>
              <a:t>arba</a:t>
            </a:r>
            <a:r>
              <a:rPr lang="en-US" sz="1800" b="0" dirty="0">
                <a:latin typeface="Arial"/>
                <a:ea typeface="Arial"/>
                <a:cs typeface="Arial"/>
                <a:sym typeface="Arial"/>
              </a:rPr>
              <a:t>) </a:t>
            </a:r>
            <a:r>
              <a:rPr lang="en-US" sz="1800" b="0" dirty="0" err="1">
                <a:latin typeface="Arial"/>
                <a:ea typeface="Arial"/>
                <a:cs typeface="Arial"/>
                <a:sym typeface="Arial"/>
              </a:rPr>
              <a:t>pedagogai</a:t>
            </a:r>
            <a:r>
              <a:rPr lang="en-US" sz="1800" b="0" dirty="0">
                <a:latin typeface="Arial"/>
                <a:ea typeface="Arial"/>
                <a:cs typeface="Arial"/>
                <a:sym typeface="Arial"/>
              </a:rPr>
              <a:t> </a:t>
            </a:r>
            <a:r>
              <a:rPr lang="en-US" sz="1800" b="0" dirty="0" err="1">
                <a:latin typeface="Arial"/>
                <a:ea typeface="Arial"/>
                <a:cs typeface="Arial"/>
                <a:sym typeface="Arial"/>
              </a:rPr>
              <a:t>gali</a:t>
            </a:r>
            <a:r>
              <a:rPr lang="en-US" sz="1800" b="0" dirty="0">
                <a:latin typeface="Arial"/>
                <a:ea typeface="Arial"/>
                <a:cs typeface="Arial"/>
                <a:sym typeface="Arial"/>
              </a:rPr>
              <a:t> </a:t>
            </a:r>
            <a:r>
              <a:rPr lang="en-US" sz="1800" b="0" dirty="0" err="1">
                <a:latin typeface="Arial"/>
                <a:ea typeface="Arial"/>
                <a:cs typeface="Arial"/>
                <a:sym typeface="Arial"/>
              </a:rPr>
              <a:t>sukurti</a:t>
            </a:r>
            <a:r>
              <a:rPr lang="en-US" sz="1800" b="0" dirty="0">
                <a:latin typeface="Arial"/>
                <a:ea typeface="Arial"/>
                <a:cs typeface="Arial"/>
                <a:sym typeface="Arial"/>
              </a:rPr>
              <a:t> </a:t>
            </a:r>
            <a:r>
              <a:rPr lang="en-US" sz="1800" b="0" dirty="0" err="1">
                <a:latin typeface="Arial"/>
                <a:ea typeface="Arial"/>
                <a:cs typeface="Arial"/>
                <a:sym typeface="Arial"/>
              </a:rPr>
              <a:t>įtraukią</a:t>
            </a:r>
            <a:r>
              <a:rPr lang="en-US" sz="1800" b="0" dirty="0">
                <a:latin typeface="Arial"/>
                <a:ea typeface="Arial"/>
                <a:cs typeface="Arial"/>
                <a:sym typeface="Arial"/>
              </a:rPr>
              <a:t> </a:t>
            </a:r>
            <a:r>
              <a:rPr lang="en-US" sz="1800" b="0" dirty="0" err="1">
                <a:latin typeface="Arial"/>
                <a:ea typeface="Arial"/>
                <a:cs typeface="Arial"/>
                <a:sym typeface="Arial"/>
              </a:rPr>
              <a:t>ir</a:t>
            </a:r>
            <a:r>
              <a:rPr lang="en-US" sz="1800" b="0" dirty="0">
                <a:latin typeface="Arial"/>
                <a:ea typeface="Arial"/>
                <a:cs typeface="Arial"/>
                <a:sym typeface="Arial"/>
              </a:rPr>
              <a:t> </a:t>
            </a:r>
            <a:r>
              <a:rPr lang="en-US" sz="1800" b="0" dirty="0" err="1">
                <a:latin typeface="Arial"/>
                <a:ea typeface="Arial"/>
                <a:cs typeface="Arial"/>
                <a:sym typeface="Arial"/>
              </a:rPr>
              <a:t>patrauklią</a:t>
            </a:r>
            <a:r>
              <a:rPr lang="en-US" sz="1800" b="0" dirty="0">
                <a:latin typeface="Arial"/>
                <a:ea typeface="Arial"/>
                <a:cs typeface="Arial"/>
                <a:sym typeface="Arial"/>
              </a:rPr>
              <a:t> </a:t>
            </a:r>
            <a:r>
              <a:rPr lang="en-US" sz="1800" b="0" dirty="0" err="1">
                <a:latin typeface="Arial"/>
                <a:ea typeface="Arial"/>
                <a:cs typeface="Arial"/>
                <a:sym typeface="Arial"/>
              </a:rPr>
              <a:t>mokymosi</a:t>
            </a:r>
            <a:r>
              <a:rPr lang="en-US" sz="1800" b="0" dirty="0">
                <a:latin typeface="Arial"/>
                <a:ea typeface="Arial"/>
                <a:cs typeface="Arial"/>
                <a:sym typeface="Arial"/>
              </a:rPr>
              <a:t> </a:t>
            </a:r>
            <a:r>
              <a:rPr lang="en-US" sz="1800" b="0" dirty="0" err="1">
                <a:latin typeface="Arial"/>
                <a:ea typeface="Arial"/>
                <a:cs typeface="Arial"/>
                <a:sym typeface="Arial"/>
              </a:rPr>
              <a:t>patirtį</a:t>
            </a:r>
            <a:r>
              <a:rPr lang="en-US" sz="1800" b="0" dirty="0">
                <a:latin typeface="Arial"/>
                <a:ea typeface="Arial"/>
                <a:cs typeface="Arial"/>
                <a:sym typeface="Arial"/>
              </a:rPr>
              <a:t>, </a:t>
            </a:r>
            <a:r>
              <a:rPr lang="en-US" sz="1800" b="0" dirty="0" err="1">
                <a:latin typeface="Arial"/>
                <a:ea typeface="Arial"/>
                <a:cs typeface="Arial"/>
                <a:sym typeface="Arial"/>
              </a:rPr>
              <a:t>kuri</a:t>
            </a:r>
            <a:r>
              <a:rPr lang="en-US" sz="1800" b="0" dirty="0">
                <a:latin typeface="Arial"/>
                <a:ea typeface="Arial"/>
                <a:cs typeface="Arial"/>
                <a:sym typeface="Arial"/>
              </a:rPr>
              <a:t> </a:t>
            </a:r>
            <a:r>
              <a:rPr lang="en-US" sz="1800" b="0" dirty="0" err="1">
                <a:latin typeface="Arial"/>
                <a:ea typeface="Arial"/>
                <a:cs typeface="Arial"/>
                <a:sym typeface="Arial"/>
              </a:rPr>
              <a:t>įgalintų</a:t>
            </a:r>
            <a:r>
              <a:rPr lang="en-US" sz="1800" b="0" dirty="0">
                <a:latin typeface="Arial"/>
                <a:ea typeface="Arial"/>
                <a:cs typeface="Arial"/>
                <a:sym typeface="Arial"/>
              </a:rPr>
              <a:t> </a:t>
            </a:r>
            <a:r>
              <a:rPr lang="en-US" sz="1800" b="0" dirty="0" err="1">
                <a:latin typeface="Arial"/>
                <a:ea typeface="Arial"/>
                <a:cs typeface="Arial"/>
                <a:sym typeface="Arial"/>
              </a:rPr>
              <a:t>visus</a:t>
            </a:r>
            <a:r>
              <a:rPr lang="en-US" sz="1800" b="0" dirty="0">
                <a:latin typeface="Arial"/>
                <a:ea typeface="Arial"/>
                <a:cs typeface="Arial"/>
                <a:sym typeface="Arial"/>
              </a:rPr>
              <a:t> </a:t>
            </a:r>
            <a:r>
              <a:rPr lang="en-US" sz="1800" b="0" dirty="0" err="1">
                <a:latin typeface="Arial"/>
                <a:ea typeface="Arial"/>
                <a:cs typeface="Arial"/>
                <a:sym typeface="Arial"/>
              </a:rPr>
              <a:t>besimokančius</a:t>
            </a:r>
            <a:r>
              <a:rPr lang="en-US" sz="1800" b="0" dirty="0">
                <a:latin typeface="Arial"/>
                <a:ea typeface="Arial"/>
                <a:cs typeface="Arial"/>
                <a:sym typeface="Arial"/>
              </a:rPr>
              <a:t> </a:t>
            </a:r>
            <a:r>
              <a:rPr lang="en-US" sz="1800" b="0" dirty="0" err="1">
                <a:latin typeface="Arial"/>
                <a:ea typeface="Arial"/>
                <a:cs typeface="Arial"/>
                <a:sym typeface="Arial"/>
              </a:rPr>
              <a:t>suaugusiuosius</a:t>
            </a:r>
            <a:r>
              <a:rPr lang="en-US" sz="1800" b="0" dirty="0">
                <a:latin typeface="Arial"/>
                <a:ea typeface="Arial"/>
                <a:cs typeface="Arial"/>
                <a:sym typeface="Arial"/>
              </a:rPr>
              <a:t> </a:t>
            </a:r>
            <a:r>
              <a:rPr lang="en-US" sz="1800" b="0" dirty="0" err="1">
                <a:latin typeface="Arial"/>
                <a:ea typeface="Arial"/>
                <a:cs typeface="Arial"/>
                <a:sym typeface="Arial"/>
              </a:rPr>
              <a:t>ugdyti</a:t>
            </a:r>
            <a:r>
              <a:rPr lang="en-US" sz="1800" b="0" dirty="0">
                <a:latin typeface="Arial"/>
                <a:ea typeface="Arial"/>
                <a:cs typeface="Arial"/>
                <a:sym typeface="Arial"/>
              </a:rPr>
              <a:t> </a:t>
            </a:r>
            <a:r>
              <a:rPr lang="en-US" sz="1800" b="0" dirty="0" err="1">
                <a:latin typeface="Arial"/>
                <a:ea typeface="Arial"/>
                <a:cs typeface="Arial"/>
                <a:sym typeface="Arial"/>
              </a:rPr>
              <a:t>esminius</a:t>
            </a:r>
            <a:r>
              <a:rPr lang="en-US" sz="1800" b="0" dirty="0">
                <a:latin typeface="Arial"/>
                <a:ea typeface="Arial"/>
                <a:cs typeface="Arial"/>
                <a:sym typeface="Arial"/>
              </a:rPr>
              <a:t> </a:t>
            </a:r>
            <a:r>
              <a:rPr lang="en-US" sz="1800" b="0" dirty="0" err="1">
                <a:latin typeface="Arial"/>
                <a:ea typeface="Arial"/>
                <a:cs typeface="Arial"/>
                <a:sym typeface="Arial"/>
              </a:rPr>
              <a:t>informatinio</a:t>
            </a:r>
            <a:r>
              <a:rPr lang="en-US" sz="1800" b="0" dirty="0">
                <a:latin typeface="Arial"/>
                <a:ea typeface="Arial"/>
                <a:cs typeface="Arial"/>
                <a:sym typeface="Arial"/>
              </a:rPr>
              <a:t> </a:t>
            </a:r>
            <a:r>
              <a:rPr lang="en-US" sz="1800" b="0" dirty="0" err="1">
                <a:latin typeface="Arial"/>
                <a:ea typeface="Arial"/>
                <a:cs typeface="Arial"/>
                <a:sym typeface="Arial"/>
              </a:rPr>
              <a:t>mąstymo</a:t>
            </a:r>
            <a:r>
              <a:rPr lang="en-US" sz="1800" b="0" dirty="0">
                <a:latin typeface="Arial"/>
                <a:ea typeface="Arial"/>
                <a:cs typeface="Arial"/>
                <a:sym typeface="Arial"/>
              </a:rPr>
              <a:t> </a:t>
            </a:r>
            <a:r>
              <a:rPr lang="en-US" sz="1800" b="0" dirty="0" err="1">
                <a:latin typeface="Arial"/>
                <a:ea typeface="Arial"/>
                <a:cs typeface="Arial"/>
                <a:sym typeface="Arial"/>
              </a:rPr>
              <a:t>įgūdžius</a:t>
            </a:r>
            <a:r>
              <a:rPr lang="en-US" sz="1800" b="0" dirty="0">
                <a:latin typeface="Arial"/>
                <a:ea typeface="Arial"/>
                <a:cs typeface="Arial"/>
                <a:sym typeface="Arial"/>
              </a:rPr>
              <a:t>.</a:t>
            </a:r>
            <a:endParaRPr sz="2000" dirty="0">
              <a:latin typeface="Arial"/>
              <a:ea typeface="Arial"/>
              <a:cs typeface="Arial"/>
              <a:sym typeface="Arial"/>
            </a:endParaRPr>
          </a:p>
        </p:txBody>
      </p:sp>
      <p:sp>
        <p:nvSpPr>
          <p:cNvPr id="923" name="Google Shape;923;p4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37</a:t>
            </a:fld>
            <a:endParaRPr>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pic>
        <p:nvPicPr>
          <p:cNvPr id="930" name="Google Shape;930;p81"/>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931" name="Google Shape;931;p81"/>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4 SKYRIUS</a:t>
            </a:r>
            <a:endParaRPr>
              <a:latin typeface="Arial"/>
              <a:ea typeface="Arial"/>
              <a:cs typeface="Arial"/>
              <a:sym typeface="Arial"/>
            </a:endParaRPr>
          </a:p>
        </p:txBody>
      </p:sp>
      <p:sp>
        <p:nvSpPr>
          <p:cNvPr id="932" name="Google Shape;932;p81"/>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Atvejų analizė ir veiklos </a:t>
            </a:r>
            <a:endParaRPr>
              <a:latin typeface="Arial"/>
              <a:ea typeface="Arial"/>
              <a:cs typeface="Arial"/>
              <a:sym typeface="Arial"/>
            </a:endParaRPr>
          </a:p>
        </p:txBody>
      </p:sp>
      <p:sp>
        <p:nvSpPr>
          <p:cNvPr id="933" name="Google Shape;933;p81"/>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38</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37"/>
        <p:cNvGrpSpPr/>
        <p:nvPr/>
      </p:nvGrpSpPr>
      <p:grpSpPr>
        <a:xfrm>
          <a:off x="0" y="0"/>
          <a:ext cx="0" cy="0"/>
          <a:chOff x="0" y="0"/>
          <a:chExt cx="0" cy="0"/>
        </a:xfrm>
      </p:grpSpPr>
      <p:sp>
        <p:nvSpPr>
          <p:cNvPr id="938" name="Google Shape;938;p82"/>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96862"/>
              <a:buNone/>
            </a:pPr>
            <a:r>
              <a:rPr lang="en-US">
                <a:solidFill>
                  <a:srgbClr val="D06C3C"/>
                </a:solidFill>
                <a:latin typeface="Arial"/>
                <a:ea typeface="Arial"/>
                <a:cs typeface="Arial"/>
                <a:sym typeface="Arial"/>
              </a:rPr>
              <a:t>1 atvejo analizė. Kaip išsirinkti interneto bankininkystės paslaugą naudojant informatinio mąstymo metodus?</a:t>
            </a:r>
            <a:endParaRPr>
              <a:latin typeface="Arial"/>
              <a:ea typeface="Arial"/>
              <a:cs typeface="Arial"/>
              <a:sym typeface="Arial"/>
            </a:endParaRPr>
          </a:p>
        </p:txBody>
      </p:sp>
      <p:sp>
        <p:nvSpPr>
          <p:cNvPr id="939" name="Google Shape;939;p82"/>
          <p:cNvSpPr txBox="1">
            <a:spLocks noGrp="1"/>
          </p:cNvSpPr>
          <p:nvPr>
            <p:ph type="body" idx="2"/>
          </p:nvPr>
        </p:nvSpPr>
        <p:spPr>
          <a:xfrm>
            <a:off x="511520" y="1107690"/>
            <a:ext cx="10850386" cy="181514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Kontekstas:</a:t>
            </a:r>
            <a:endParaRPr sz="2000">
              <a:latin typeface="Arial"/>
              <a:ea typeface="Arial"/>
              <a:cs typeface="Arial"/>
              <a:sym typeface="Arial"/>
            </a:endParaRPr>
          </a:p>
          <a:p>
            <a:pPr marL="0" lvl="0" indent="0" algn="l" rtl="0">
              <a:lnSpc>
                <a:spcPct val="100000"/>
              </a:lnSpc>
              <a:spcBef>
                <a:spcPts val="600"/>
              </a:spcBef>
              <a:spcAft>
                <a:spcPts val="0"/>
              </a:spcAft>
              <a:buSzPts val="1120"/>
              <a:buNone/>
            </a:pPr>
            <a:r>
              <a:rPr lang="en-US">
                <a:latin typeface="Arial"/>
                <a:ea typeface="Arial"/>
                <a:cs typeface="Arial"/>
                <a:sym typeface="Arial"/>
              </a:rPr>
              <a:t>Šia atvejo analize norime parodyti, kaip galima taikyti IM metodus, kad būtų galima efektyviai pasirinkti internetinės bankininkystės paslaugą, atitinkančią mūsų finansinius poreikius ir pageidavimus. Aprašysime, kaip galime naudoti IM metodus, kad galėtume naršyti priimant sprendimą dėl internetinės bankininkystės paslaugos pasirinkimo.</a:t>
            </a:r>
            <a:endParaRPr>
              <a:latin typeface="Arial"/>
              <a:ea typeface="Arial"/>
              <a:cs typeface="Arial"/>
              <a:sym typeface="Arial"/>
            </a:endParaRPr>
          </a:p>
          <a:p>
            <a:pPr marL="0" lvl="0" indent="0" algn="l" rtl="0">
              <a:lnSpc>
                <a:spcPct val="100000"/>
              </a:lnSpc>
              <a:spcBef>
                <a:spcPts val="0"/>
              </a:spcBef>
              <a:spcAft>
                <a:spcPts val="0"/>
              </a:spcAft>
              <a:buSzPts val="1120"/>
              <a:buNone/>
            </a:pPr>
            <a:r>
              <a:rPr lang="en-US" b="1">
                <a:latin typeface="Arial"/>
                <a:ea typeface="Arial"/>
                <a:cs typeface="Arial"/>
                <a:sym typeface="Arial"/>
              </a:rPr>
              <a:t>Peržiūrėkime procesą pažingsniui naudojant informatinį mąstymą.</a:t>
            </a:r>
            <a:endParaRPr b="1">
              <a:latin typeface="Arial"/>
              <a:ea typeface="Arial"/>
              <a:cs typeface="Arial"/>
              <a:sym typeface="Arial"/>
            </a:endParaRPr>
          </a:p>
        </p:txBody>
      </p:sp>
      <p:sp>
        <p:nvSpPr>
          <p:cNvPr id="940" name="Google Shape;940;p82"/>
          <p:cNvSpPr txBox="1">
            <a:spLocks noGrp="1"/>
          </p:cNvSpPr>
          <p:nvPr>
            <p:ph type="body" idx="2"/>
          </p:nvPr>
        </p:nvSpPr>
        <p:spPr>
          <a:xfrm>
            <a:off x="1108718" y="3797765"/>
            <a:ext cx="4014288" cy="2825733"/>
          </a:xfrm>
          <a:prstGeom prst="rect">
            <a:avLst/>
          </a:prstGeom>
          <a:noFill/>
          <a:ln>
            <a:noFill/>
          </a:ln>
        </p:spPr>
        <p:txBody>
          <a:bodyPr spcFirstLastPara="1" wrap="square" lIns="91425" tIns="45700" rIns="91425" bIns="45700" anchor="t" anchorCtr="0">
            <a:normAutofit fontScale="92500"/>
          </a:bodyPr>
          <a:lstStyle/>
          <a:p>
            <a:pPr marL="285750" lvl="0" indent="-285750" algn="l" rtl="0">
              <a:lnSpc>
                <a:spcPct val="110000"/>
              </a:lnSpc>
              <a:spcBef>
                <a:spcPts val="600"/>
              </a:spcBef>
              <a:spcAft>
                <a:spcPts val="0"/>
              </a:spcAft>
              <a:buSzPct val="81824"/>
              <a:buChar char="•"/>
            </a:pPr>
            <a:r>
              <a:rPr lang="en-US" b="1">
                <a:latin typeface="Arial"/>
                <a:ea typeface="Arial"/>
                <a:cs typeface="Arial"/>
                <a:sym typeface="Arial"/>
              </a:rPr>
              <a:t>Nustatykite sprendimą: </a:t>
            </a:r>
            <a:r>
              <a:rPr lang="en-US">
                <a:latin typeface="Arial"/>
                <a:ea typeface="Arial"/>
                <a:cs typeface="Arial"/>
                <a:sym typeface="Arial"/>
              </a:rPr>
              <a:t>pagrindinė užduotis yra pasirinkti internetinės bankininkystės paslaugą.</a:t>
            </a:r>
            <a:endParaRPr>
              <a:latin typeface="Arial"/>
              <a:ea typeface="Arial"/>
              <a:cs typeface="Arial"/>
              <a:sym typeface="Arial"/>
            </a:endParaRPr>
          </a:p>
          <a:p>
            <a:pPr marL="285750" lvl="0" indent="-285750" algn="l" rtl="0">
              <a:lnSpc>
                <a:spcPct val="110000"/>
              </a:lnSpc>
              <a:spcBef>
                <a:spcPts val="600"/>
              </a:spcBef>
              <a:spcAft>
                <a:spcPts val="0"/>
              </a:spcAft>
              <a:buSzPct val="81824"/>
              <a:buChar char="•"/>
            </a:pPr>
            <a:r>
              <a:rPr lang="en-US" b="1">
                <a:latin typeface="Arial"/>
                <a:ea typeface="Arial"/>
                <a:cs typeface="Arial"/>
                <a:sym typeface="Arial"/>
              </a:rPr>
              <a:t>Išspręskite problemą: </a:t>
            </a:r>
            <a:r>
              <a:rPr lang="en-US">
                <a:latin typeface="Arial"/>
                <a:ea typeface="Arial"/>
                <a:cs typeface="Arial"/>
                <a:sym typeface="Arial"/>
              </a:rPr>
              <a:t>atsižvelkite į tokius veiksnius kaip mokesčiai, saugos funkcijos, klientų aptarnavimas, aplikacijos mobiliesiems funkcionalumas ir palūkanų normos. Šis žingsnis apima visų galimų kriterijų, kurie yra svarbūs renkantis banko paslaugą, sąrašą.</a:t>
            </a:r>
            <a:endParaRPr>
              <a:latin typeface="Arial"/>
              <a:ea typeface="Arial"/>
              <a:cs typeface="Arial"/>
              <a:sym typeface="Arial"/>
            </a:endParaRPr>
          </a:p>
        </p:txBody>
      </p:sp>
      <p:sp>
        <p:nvSpPr>
          <p:cNvPr id="941" name="Google Shape;941;p82"/>
          <p:cNvSpPr txBox="1">
            <a:spLocks noGrp="1"/>
          </p:cNvSpPr>
          <p:nvPr>
            <p:ph type="body" idx="2"/>
          </p:nvPr>
        </p:nvSpPr>
        <p:spPr>
          <a:xfrm>
            <a:off x="6783904" y="3385539"/>
            <a:ext cx="5080800" cy="31749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0000"/>
              </a:lnSpc>
              <a:spcBef>
                <a:spcPts val="600"/>
              </a:spcBef>
              <a:spcAft>
                <a:spcPts val="0"/>
              </a:spcAft>
              <a:buSzPts val="1211"/>
              <a:buNone/>
            </a:pPr>
            <a:r>
              <a:rPr lang="en-US" b="1">
                <a:latin typeface="Arial"/>
                <a:ea typeface="Arial"/>
                <a:cs typeface="Arial"/>
                <a:sym typeface="Arial"/>
              </a:rPr>
              <a:t>Pavyzdiniai veiksniai, į kuriuos reikia atsižvelgti:</a:t>
            </a:r>
            <a:endParaRPr b="1">
              <a:latin typeface="Arial"/>
              <a:ea typeface="Arial"/>
              <a:cs typeface="Arial"/>
              <a:sym typeface="Arial"/>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Mėnesinis mokestis už priežiūrą</a:t>
            </a:r>
            <a:endParaRPr>
              <a:latin typeface="Arial"/>
              <a:ea typeface="Arial"/>
              <a:cs typeface="Arial"/>
              <a:sym typeface="Arial"/>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Prieiga prie bankomatų ir jų tinklas</a:t>
            </a:r>
            <a:endParaRPr>
              <a:latin typeface="Arial"/>
              <a:ea typeface="Arial"/>
              <a:cs typeface="Arial"/>
              <a:sym typeface="Arial"/>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Palūkanos už santaupas ir paskolos</a:t>
            </a:r>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Saugos priemonės (pvz., dviejų veiksnių autentifikavimas)</a:t>
            </a:r>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Klientų aptarnavimo galimybės (pokalbis, telefonas, el. paštas)</a:t>
            </a:r>
            <a:endParaRPr/>
          </a:p>
          <a:p>
            <a:pPr marL="285750" lvl="0" indent="-285750" algn="l" rtl="0">
              <a:lnSpc>
                <a:spcPct val="110000"/>
              </a:lnSpc>
              <a:spcBef>
                <a:spcPts val="600"/>
              </a:spcBef>
              <a:spcAft>
                <a:spcPts val="0"/>
              </a:spcAft>
              <a:buSzPts val="1211"/>
              <a:buChar char="•"/>
            </a:pPr>
            <a:r>
              <a:rPr lang="en-US">
                <a:latin typeface="Arial"/>
                <a:ea typeface="Arial"/>
                <a:cs typeface="Arial"/>
                <a:sym typeface="Arial"/>
              </a:rPr>
              <a:t>Galimybė naudotis tokiomis funkcijomis kaip biudžeto sudarymo įrankiai</a:t>
            </a:r>
            <a:endParaRPr>
              <a:latin typeface="Arial"/>
              <a:ea typeface="Arial"/>
              <a:cs typeface="Arial"/>
              <a:sym typeface="Arial"/>
            </a:endParaRPr>
          </a:p>
        </p:txBody>
      </p:sp>
      <p:sp>
        <p:nvSpPr>
          <p:cNvPr id="942" name="Google Shape;942;p82"/>
          <p:cNvSpPr/>
          <p:nvPr/>
        </p:nvSpPr>
        <p:spPr>
          <a:xfrm>
            <a:off x="5787957" y="4581727"/>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43" name="Google Shape;943;p82"/>
          <p:cNvPicPr preferRelativeResize="0"/>
          <p:nvPr/>
        </p:nvPicPr>
        <p:blipFill rotWithShape="1">
          <a:blip r:embed="rId3">
            <a:alphaModFix/>
          </a:blip>
          <a:srcRect/>
          <a:stretch/>
        </p:blipFill>
        <p:spPr>
          <a:xfrm>
            <a:off x="241082" y="3385539"/>
            <a:ext cx="910527" cy="877193"/>
          </a:xfrm>
          <a:prstGeom prst="rect">
            <a:avLst/>
          </a:prstGeom>
          <a:noFill/>
          <a:ln>
            <a:noFill/>
          </a:ln>
        </p:spPr>
      </p:pic>
      <p:sp>
        <p:nvSpPr>
          <p:cNvPr id="944" name="Google Shape;944;p82"/>
          <p:cNvSpPr txBox="1">
            <a:spLocks noGrp="1"/>
          </p:cNvSpPr>
          <p:nvPr>
            <p:ph type="body" idx="2"/>
          </p:nvPr>
        </p:nvSpPr>
        <p:spPr>
          <a:xfrm>
            <a:off x="1108718" y="3385539"/>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600"/>
              </a:spcBef>
              <a:spcAft>
                <a:spcPts val="0"/>
              </a:spcAft>
              <a:buSzPts val="1120"/>
              <a:buNone/>
            </a:pPr>
            <a:r>
              <a:rPr lang="en-US" sz="2000" b="1">
                <a:latin typeface="Arial"/>
                <a:ea typeface="Arial"/>
                <a:cs typeface="Arial"/>
                <a:sym typeface="Arial"/>
              </a:rPr>
              <a:t>Problemos dekompozicija:</a:t>
            </a:r>
            <a:endParaRPr sz="2000" b="1">
              <a:latin typeface="Arial"/>
              <a:ea typeface="Arial"/>
              <a:cs typeface="Arial"/>
              <a:sym typeface="Arial"/>
            </a:endParaRPr>
          </a:p>
        </p:txBody>
      </p:sp>
      <p:pic>
        <p:nvPicPr>
          <p:cNvPr id="945" name="Google Shape;945;p82" descr="Icono&#10;&#10;Descripción generada automáticamente"/>
          <p:cNvPicPr preferRelativeResize="0"/>
          <p:nvPr/>
        </p:nvPicPr>
        <p:blipFill rotWithShape="1">
          <a:blip r:embed="rId4">
            <a:alphaModFix/>
          </a:blip>
          <a:srcRect/>
          <a:stretch/>
        </p:blipFill>
        <p:spPr>
          <a:xfrm>
            <a:off x="10370317" y="260656"/>
            <a:ext cx="1335200" cy="1335200"/>
          </a:xfrm>
          <a:prstGeom prst="rect">
            <a:avLst/>
          </a:prstGeom>
          <a:noFill/>
          <a:ln>
            <a:noFill/>
          </a:ln>
        </p:spPr>
      </p:pic>
      <p:sp>
        <p:nvSpPr>
          <p:cNvPr id="946" name="Google Shape;946;p8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39</a:t>
            </a:fld>
            <a:endParaRPr>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50"/>
        <p:cNvGrpSpPr/>
        <p:nvPr/>
      </p:nvGrpSpPr>
      <p:grpSpPr>
        <a:xfrm>
          <a:off x="0" y="0"/>
          <a:ext cx="0" cy="0"/>
          <a:chOff x="0" y="0"/>
          <a:chExt cx="0" cy="0"/>
        </a:xfrm>
      </p:grpSpPr>
      <p:sp>
        <p:nvSpPr>
          <p:cNvPr id="951" name="Google Shape;951;p83"/>
          <p:cNvSpPr txBox="1">
            <a:spLocks noGrp="1"/>
          </p:cNvSpPr>
          <p:nvPr>
            <p:ph type="body" idx="2"/>
          </p:nvPr>
        </p:nvSpPr>
        <p:spPr>
          <a:xfrm>
            <a:off x="1101787" y="4500469"/>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Sutelkite dėmesį į pagrindinius kriterijus: </a:t>
            </a:r>
            <a:endParaRPr/>
          </a:p>
          <a:p>
            <a:pPr marL="157480" lvl="0" indent="0" algn="l" rtl="0">
              <a:lnSpc>
                <a:spcPct val="100000"/>
              </a:lnSpc>
              <a:spcBef>
                <a:spcPts val="1000"/>
              </a:spcBef>
              <a:spcAft>
                <a:spcPts val="0"/>
              </a:spcAft>
              <a:buClr>
                <a:schemeClr val="dk2"/>
              </a:buClr>
              <a:buSzPts val="1120"/>
              <a:buNone/>
            </a:pPr>
            <a:r>
              <a:rPr lang="en-US">
                <a:latin typeface="Arial"/>
                <a:ea typeface="Arial"/>
                <a:cs typeface="Arial"/>
                <a:sym typeface="Arial"/>
              </a:rPr>
              <a:t>Iš išsamaus veiksnių sąrašo pirmenybę teikite svarbiausiems, kurie atitinka asmeninius finansinius tikslus ir poreikius. Pavyzdžiui, jei asmeninio biudžeto sudarymo įrankiai yra būtini, reikėtų pabrėžti tuos bankus, kurie siūlo patikimus įrankius  biudžeto sudarymui.</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Supaprastinkite pasirinkimus: </a:t>
            </a:r>
            <a:endParaRPr/>
          </a:p>
          <a:p>
            <a:pPr marL="157480" lvl="0" indent="0" algn="l" rtl="0">
              <a:lnSpc>
                <a:spcPct val="100000"/>
              </a:lnSpc>
              <a:spcBef>
                <a:spcPts val="1000"/>
              </a:spcBef>
              <a:spcAft>
                <a:spcPts val="0"/>
              </a:spcAft>
              <a:buClr>
                <a:schemeClr val="dk2"/>
              </a:buClr>
              <a:buSzPts val="1120"/>
              <a:buNone/>
            </a:pPr>
            <a:r>
              <a:rPr lang="en-US">
                <a:latin typeface="Arial"/>
                <a:ea typeface="Arial"/>
                <a:cs typeface="Arial"/>
                <a:sym typeface="Arial"/>
              </a:rPr>
              <a:t>Susiaurinkite parinktis iki tinkamo skaičiaus. Sudarykite trijų ar penkių bankų sąrašą, remdamiesi pradiniais tyrimais.</a:t>
            </a:r>
            <a:endParaRPr>
              <a:latin typeface="Arial"/>
              <a:ea typeface="Arial"/>
              <a:cs typeface="Arial"/>
              <a:sym typeface="Arial"/>
            </a:endParaRPr>
          </a:p>
        </p:txBody>
      </p:sp>
      <p:sp>
        <p:nvSpPr>
          <p:cNvPr id="952" name="Google Shape;952;p83"/>
          <p:cNvSpPr txBox="1">
            <a:spLocks noGrp="1"/>
          </p:cNvSpPr>
          <p:nvPr>
            <p:ph type="body" idx="2"/>
          </p:nvPr>
        </p:nvSpPr>
        <p:spPr>
          <a:xfrm>
            <a:off x="6558483" y="1591474"/>
            <a:ext cx="5080800" cy="2825700"/>
          </a:xfrm>
          <a:prstGeom prst="rect">
            <a:avLst/>
          </a:prstGeom>
          <a:noFill/>
          <a:ln>
            <a:noFill/>
          </a:ln>
        </p:spPr>
        <p:txBody>
          <a:bodyPr spcFirstLastPara="1" wrap="square" lIns="91425" tIns="45700" rIns="91425" bIns="45700" anchor="t" anchorCtr="0">
            <a:normAutofit/>
          </a:bodyPr>
          <a:lstStyle/>
          <a:p>
            <a:pPr marL="157480" lvl="0" indent="0" algn="l" rtl="0">
              <a:lnSpc>
                <a:spcPct val="100000"/>
              </a:lnSpc>
              <a:spcBef>
                <a:spcPts val="1000"/>
              </a:spcBef>
              <a:spcAft>
                <a:spcPts val="0"/>
              </a:spcAft>
              <a:buSzPts val="1120"/>
              <a:buNone/>
            </a:pPr>
            <a:r>
              <a:rPr lang="en-US" b="1">
                <a:latin typeface="Arial"/>
                <a:ea typeface="Arial"/>
                <a:cs typeface="Arial"/>
                <a:sym typeface="Arial"/>
              </a:rPr>
              <a:t>Duomenų šaltiniai, kuriuos galite naudoti:</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Bankų svetainės</a:t>
            </a:r>
            <a:endParaRPr/>
          </a:p>
          <a:p>
            <a:pPr marL="457200" lvl="0" indent="-299720" algn="l" rtl="0">
              <a:lnSpc>
                <a:spcPct val="100000"/>
              </a:lnSpc>
              <a:spcBef>
                <a:spcPts val="1000"/>
              </a:spcBef>
              <a:spcAft>
                <a:spcPts val="0"/>
              </a:spcAft>
              <a:buClr>
                <a:schemeClr val="dk2"/>
              </a:buClr>
              <a:buSzPts val="1120"/>
              <a:buChar char="•"/>
            </a:pPr>
            <a:r>
              <a:rPr lang="en-US">
                <a:latin typeface="Arial"/>
                <a:ea typeface="Arial"/>
                <a:cs typeface="Arial"/>
                <a:sym typeface="Arial"/>
              </a:rPr>
              <a:t>Vartotojų atsiliepimai forumuose ar socialinės žiniasklaidos platformose</a:t>
            </a:r>
            <a:endParaRPr>
              <a:latin typeface="Arial"/>
              <a:ea typeface="Arial"/>
              <a:cs typeface="Arial"/>
              <a:sym typeface="Arial"/>
            </a:endParaRPr>
          </a:p>
        </p:txBody>
      </p:sp>
      <p:sp>
        <p:nvSpPr>
          <p:cNvPr id="953" name="Google Shape;953;p83"/>
          <p:cNvSpPr/>
          <p:nvPr/>
        </p:nvSpPr>
        <p:spPr>
          <a:xfrm>
            <a:off x="5389823" y="2361916"/>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4" name="Google Shape;954;p83"/>
          <p:cNvSpPr txBox="1">
            <a:spLocks noGrp="1"/>
          </p:cNvSpPr>
          <p:nvPr>
            <p:ph type="body" idx="2"/>
          </p:nvPr>
        </p:nvSpPr>
        <p:spPr>
          <a:xfrm>
            <a:off x="1222208" y="961414"/>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Šablonų atpažinimas:</a:t>
            </a:r>
            <a:endParaRPr sz="2000" b="1">
              <a:latin typeface="Arial"/>
              <a:ea typeface="Arial"/>
              <a:cs typeface="Arial"/>
              <a:sym typeface="Arial"/>
            </a:endParaRPr>
          </a:p>
        </p:txBody>
      </p:sp>
      <p:pic>
        <p:nvPicPr>
          <p:cNvPr id="955" name="Google Shape;955;p83"/>
          <p:cNvPicPr preferRelativeResize="0"/>
          <p:nvPr/>
        </p:nvPicPr>
        <p:blipFill rotWithShape="1">
          <a:blip r:embed="rId3">
            <a:alphaModFix/>
          </a:blip>
          <a:srcRect/>
          <a:stretch/>
        </p:blipFill>
        <p:spPr>
          <a:xfrm>
            <a:off x="187388" y="896880"/>
            <a:ext cx="914399" cy="877453"/>
          </a:xfrm>
          <a:prstGeom prst="rect">
            <a:avLst/>
          </a:prstGeom>
          <a:noFill/>
          <a:ln>
            <a:noFill/>
          </a:ln>
        </p:spPr>
      </p:pic>
      <p:sp>
        <p:nvSpPr>
          <p:cNvPr id="956" name="Google Shape;956;p83"/>
          <p:cNvSpPr txBox="1">
            <a:spLocks noGrp="1"/>
          </p:cNvSpPr>
          <p:nvPr>
            <p:ph type="body" idx="2"/>
          </p:nvPr>
        </p:nvSpPr>
        <p:spPr>
          <a:xfrm>
            <a:off x="1187940" y="4120527"/>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latin typeface="Arial"/>
                <a:ea typeface="Arial"/>
                <a:cs typeface="Arial"/>
                <a:sym typeface="Arial"/>
              </a:rPr>
              <a:t>Abstrakcija:</a:t>
            </a:r>
            <a:endParaRPr sz="2000" b="1">
              <a:latin typeface="Arial"/>
              <a:ea typeface="Arial"/>
              <a:cs typeface="Arial"/>
              <a:sym typeface="Arial"/>
            </a:endParaRPr>
          </a:p>
        </p:txBody>
      </p:sp>
      <p:pic>
        <p:nvPicPr>
          <p:cNvPr id="957" name="Google Shape;957;p83"/>
          <p:cNvPicPr preferRelativeResize="0"/>
          <p:nvPr/>
        </p:nvPicPr>
        <p:blipFill rotWithShape="1">
          <a:blip r:embed="rId4">
            <a:alphaModFix/>
          </a:blip>
          <a:srcRect/>
          <a:stretch/>
        </p:blipFill>
        <p:spPr>
          <a:xfrm>
            <a:off x="213792" y="4003276"/>
            <a:ext cx="1008416" cy="982887"/>
          </a:xfrm>
          <a:prstGeom prst="rect">
            <a:avLst/>
          </a:prstGeom>
          <a:noFill/>
          <a:ln>
            <a:noFill/>
          </a:ln>
        </p:spPr>
      </p:pic>
      <p:sp>
        <p:nvSpPr>
          <p:cNvPr id="958" name="Google Shape;958;p83"/>
          <p:cNvSpPr txBox="1">
            <a:spLocks noGrp="1"/>
          </p:cNvSpPr>
          <p:nvPr>
            <p:ph type="body" idx="2"/>
          </p:nvPr>
        </p:nvSpPr>
        <p:spPr>
          <a:xfrm>
            <a:off x="1187940" y="1439074"/>
            <a:ext cx="4201883" cy="2825733"/>
          </a:xfrm>
          <a:prstGeom prst="rect">
            <a:avLst/>
          </a:prstGeom>
          <a:noFill/>
          <a:ln>
            <a:noFill/>
          </a:ln>
        </p:spPr>
        <p:txBody>
          <a:bodyPr spcFirstLastPara="1" wrap="square" lIns="91425" tIns="45700" rIns="91425" bIns="45700" anchor="t" anchorCtr="0">
            <a:normAutofit lnSpcReduction="10000"/>
          </a:bodyPr>
          <a:lstStyle/>
          <a:p>
            <a:pPr marL="184150" lvl="0" indent="-184150" algn="l" rtl="0">
              <a:lnSpc>
                <a:spcPct val="100000"/>
              </a:lnSpc>
              <a:spcBef>
                <a:spcPts val="1000"/>
              </a:spcBef>
              <a:spcAft>
                <a:spcPts val="0"/>
              </a:spcAft>
              <a:buSzPts val="1211"/>
              <a:buChar char="•"/>
            </a:pPr>
            <a:r>
              <a:rPr lang="en-US" b="1">
                <a:latin typeface="Arial"/>
                <a:ea typeface="Arial"/>
                <a:cs typeface="Arial"/>
                <a:sym typeface="Arial"/>
              </a:rPr>
              <a:t>Tyrinėkite ir palyginkite:</a:t>
            </a:r>
            <a:endParaRPr/>
          </a:p>
          <a:p>
            <a:pPr marL="0" lvl="0" indent="0" algn="l" rtl="0">
              <a:lnSpc>
                <a:spcPct val="100000"/>
              </a:lnSpc>
              <a:spcBef>
                <a:spcPts val="1000"/>
              </a:spcBef>
              <a:spcAft>
                <a:spcPts val="0"/>
              </a:spcAft>
              <a:buSzPts val="1211"/>
              <a:buNone/>
            </a:pPr>
            <a:r>
              <a:rPr lang="en-US">
                <a:latin typeface="Arial"/>
                <a:ea typeface="Arial"/>
                <a:cs typeface="Arial"/>
                <a:sym typeface="Arial"/>
              </a:rPr>
              <a:t>Surinkite informaciją apie įvairias interneto bankininkystės paslaugas. Ieškokite atsiliepimų, įvertinimų ir palyginimų įvairiose platformose.</a:t>
            </a:r>
            <a:endParaRPr/>
          </a:p>
          <a:p>
            <a:pPr marL="184150" lvl="0" indent="-184150" algn="l" rtl="0">
              <a:lnSpc>
                <a:spcPct val="100000"/>
              </a:lnSpc>
              <a:spcBef>
                <a:spcPts val="1000"/>
              </a:spcBef>
              <a:spcAft>
                <a:spcPts val="0"/>
              </a:spcAft>
              <a:buSzPts val="1211"/>
              <a:buChar char="•"/>
            </a:pPr>
            <a:r>
              <a:rPr lang="en-US" b="1">
                <a:latin typeface="Arial"/>
                <a:ea typeface="Arial"/>
                <a:cs typeface="Arial"/>
                <a:sym typeface="Arial"/>
              </a:rPr>
              <a:t>Identifikuokite šablonus: </a:t>
            </a:r>
            <a:endParaRPr/>
          </a:p>
          <a:p>
            <a:pPr marL="0" lvl="0" indent="0" algn="l" rtl="0">
              <a:lnSpc>
                <a:spcPct val="100000"/>
              </a:lnSpc>
              <a:spcBef>
                <a:spcPts val="1000"/>
              </a:spcBef>
              <a:spcAft>
                <a:spcPts val="0"/>
              </a:spcAft>
              <a:buSzPts val="1211"/>
              <a:buNone/>
            </a:pPr>
            <a:r>
              <a:rPr lang="en-US">
                <a:latin typeface="Arial"/>
                <a:ea typeface="Arial"/>
                <a:cs typeface="Arial"/>
                <a:sym typeface="Arial"/>
              </a:rPr>
              <a:t>Analizuokite duomenis ir ieškokite tendencijų, pvz., bendrų funkcijų, pasiekiamų geriausiai įvertintuose bankuose arba klientų atsiliepimų apie jų patirtį.</a:t>
            </a:r>
            <a:endParaRPr>
              <a:latin typeface="Arial"/>
              <a:ea typeface="Arial"/>
              <a:cs typeface="Arial"/>
              <a:sym typeface="Arial"/>
            </a:endParaRPr>
          </a:p>
        </p:txBody>
      </p:sp>
      <p:pic>
        <p:nvPicPr>
          <p:cNvPr id="959" name="Google Shape;959;p83" descr="Icono&#10;&#10;Descripción generada automáticamente"/>
          <p:cNvPicPr preferRelativeResize="0"/>
          <p:nvPr/>
        </p:nvPicPr>
        <p:blipFill rotWithShape="1">
          <a:blip r:embed="rId5">
            <a:alphaModFix/>
          </a:blip>
          <a:srcRect/>
          <a:stretch/>
        </p:blipFill>
        <p:spPr>
          <a:xfrm>
            <a:off x="10370317" y="260656"/>
            <a:ext cx="1335200" cy="1335200"/>
          </a:xfrm>
          <a:prstGeom prst="rect">
            <a:avLst/>
          </a:prstGeom>
          <a:noFill/>
          <a:ln>
            <a:noFill/>
          </a:ln>
        </p:spPr>
      </p:pic>
      <p:sp>
        <p:nvSpPr>
          <p:cNvPr id="960" name="Google Shape;960;p8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40</a:t>
            </a:fld>
            <a:endParaRPr>
              <a:latin typeface="Arial"/>
              <a:ea typeface="Arial"/>
              <a:cs typeface="Arial"/>
              <a:sym typeface="Arial"/>
            </a:endParaRPr>
          </a:p>
        </p:txBody>
      </p:sp>
      <p:sp>
        <p:nvSpPr>
          <p:cNvPr id="961" name="Google Shape;961;p83"/>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96862"/>
              <a:buNone/>
            </a:pPr>
            <a:r>
              <a:rPr lang="en-US">
                <a:solidFill>
                  <a:srgbClr val="D06C3C"/>
                </a:solidFill>
                <a:latin typeface="Arial"/>
                <a:ea typeface="Arial"/>
                <a:cs typeface="Arial"/>
                <a:sym typeface="Arial"/>
              </a:rPr>
              <a:t>1 atvejo analizė. Kaip išsirinkti interneto bankininkystės paslaugą naudojant informatinio mąstymo metodus?</a:t>
            </a:r>
            <a:endParaRPr>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65"/>
        <p:cNvGrpSpPr/>
        <p:nvPr/>
      </p:nvGrpSpPr>
      <p:grpSpPr>
        <a:xfrm>
          <a:off x="0" y="0"/>
          <a:ext cx="0" cy="0"/>
          <a:chOff x="0" y="0"/>
          <a:chExt cx="0" cy="0"/>
        </a:xfrm>
      </p:grpSpPr>
      <p:sp>
        <p:nvSpPr>
          <p:cNvPr id="966" name="Google Shape;966;p84"/>
          <p:cNvSpPr txBox="1">
            <a:spLocks noGrp="1"/>
          </p:cNvSpPr>
          <p:nvPr>
            <p:ph type="body" idx="2"/>
          </p:nvPr>
        </p:nvSpPr>
        <p:spPr>
          <a:xfrm>
            <a:off x="1101787" y="4921228"/>
            <a:ext cx="10643737" cy="1532114"/>
          </a:xfrm>
          <a:prstGeom prst="rect">
            <a:avLst/>
          </a:prstGeom>
          <a:noFill/>
          <a:ln>
            <a:noFill/>
          </a:ln>
        </p:spPr>
        <p:txBody>
          <a:bodyPr spcFirstLastPara="1" wrap="square" lIns="91425" tIns="45700" rIns="91425" bIns="45700" anchor="t" anchorCtr="0">
            <a:noAutofit/>
          </a:bodyPr>
          <a:lstStyle/>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Analizuokite rezultatus: </a:t>
            </a:r>
            <a:endParaRPr/>
          </a:p>
          <a:p>
            <a:pPr marL="157480" lvl="0" indent="0" algn="l" rtl="0">
              <a:lnSpc>
                <a:spcPct val="100000"/>
              </a:lnSpc>
              <a:spcBef>
                <a:spcPts val="1000"/>
              </a:spcBef>
              <a:spcAft>
                <a:spcPts val="0"/>
              </a:spcAft>
              <a:buClr>
                <a:schemeClr val="dk2"/>
              </a:buClr>
              <a:buSzPts val="1120"/>
              <a:buNone/>
            </a:pPr>
            <a:r>
              <a:rPr lang="en-US">
                <a:latin typeface="Arial"/>
                <a:ea typeface="Arial"/>
                <a:cs typeface="Arial"/>
                <a:sym typeface="Arial"/>
              </a:rPr>
              <a:t>Peržiūrėkite bendrus balus ir kokybinius veiksnius, kad priimtumėte pagrįstą sprendimą.</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Pasirinkite banką: </a:t>
            </a:r>
            <a:endParaRPr/>
          </a:p>
          <a:p>
            <a:pPr marL="157480" lvl="0" indent="0" algn="l" rtl="0">
              <a:lnSpc>
                <a:spcPct val="100000"/>
              </a:lnSpc>
              <a:spcBef>
                <a:spcPts val="1000"/>
              </a:spcBef>
              <a:spcAft>
                <a:spcPts val="0"/>
              </a:spcAft>
              <a:buClr>
                <a:schemeClr val="dk2"/>
              </a:buClr>
              <a:buSzPts val="1120"/>
              <a:buNone/>
            </a:pPr>
            <a:r>
              <a:rPr lang="en-US">
                <a:latin typeface="Arial"/>
                <a:ea typeface="Arial"/>
                <a:cs typeface="Arial"/>
                <a:sym typeface="Arial"/>
              </a:rPr>
              <a:t>Pasirinkite interneto bankininkystės paslaugą, surinkusią aukščiausią balą, drauge su kitais svarbiais kokybiniais aspektais.</a:t>
            </a:r>
            <a:endParaRPr>
              <a:latin typeface="Arial"/>
              <a:ea typeface="Arial"/>
              <a:cs typeface="Arial"/>
              <a:sym typeface="Arial"/>
            </a:endParaRPr>
          </a:p>
        </p:txBody>
      </p:sp>
      <p:sp>
        <p:nvSpPr>
          <p:cNvPr id="967" name="Google Shape;967;p84"/>
          <p:cNvSpPr txBox="1">
            <a:spLocks noGrp="1"/>
          </p:cNvSpPr>
          <p:nvPr>
            <p:ph type="body" idx="2"/>
          </p:nvPr>
        </p:nvSpPr>
        <p:spPr>
          <a:xfrm>
            <a:off x="6558483" y="1439074"/>
            <a:ext cx="5080662" cy="535641"/>
          </a:xfrm>
          <a:prstGeom prst="rect">
            <a:avLst/>
          </a:prstGeom>
          <a:noFill/>
          <a:ln>
            <a:noFill/>
          </a:ln>
        </p:spPr>
        <p:txBody>
          <a:bodyPr spcFirstLastPara="1" wrap="square" lIns="91425" tIns="45700" rIns="91425" bIns="45700" anchor="t" anchorCtr="0">
            <a:normAutofit/>
          </a:bodyPr>
          <a:lstStyle/>
          <a:p>
            <a:pPr marL="457200" lvl="0" indent="-299720" algn="l" rtl="0">
              <a:lnSpc>
                <a:spcPct val="100000"/>
              </a:lnSpc>
              <a:spcBef>
                <a:spcPts val="1000"/>
              </a:spcBef>
              <a:spcAft>
                <a:spcPts val="0"/>
              </a:spcAft>
              <a:buClr>
                <a:schemeClr val="dk2"/>
              </a:buClr>
              <a:buSzPts val="1120"/>
              <a:buChar char="•"/>
            </a:pPr>
            <a:r>
              <a:rPr lang="en-US" b="1">
                <a:solidFill>
                  <a:schemeClr val="dk1"/>
                </a:solidFill>
                <a:latin typeface="Arial"/>
                <a:ea typeface="Arial"/>
                <a:cs typeface="Arial"/>
                <a:sym typeface="Arial"/>
              </a:rPr>
              <a:t>Įvertinimo lentelės pavyzdys:</a:t>
            </a:r>
            <a:endParaRPr b="1">
              <a:solidFill>
                <a:schemeClr val="dk1"/>
              </a:solidFill>
              <a:latin typeface="Arial"/>
              <a:ea typeface="Arial"/>
              <a:cs typeface="Arial"/>
              <a:sym typeface="Arial"/>
            </a:endParaRPr>
          </a:p>
        </p:txBody>
      </p:sp>
      <p:sp>
        <p:nvSpPr>
          <p:cNvPr id="968" name="Google Shape;968;p84"/>
          <p:cNvSpPr/>
          <p:nvPr/>
        </p:nvSpPr>
        <p:spPr>
          <a:xfrm>
            <a:off x="5603094" y="2521613"/>
            <a:ext cx="906714" cy="612843"/>
          </a:xfrm>
          <a:prstGeom prst="rightArrow">
            <a:avLst>
              <a:gd name="adj1" fmla="val 50000"/>
              <a:gd name="adj2" fmla="val 50000"/>
            </a:avLst>
          </a:prstGeom>
          <a:solidFill>
            <a:schemeClr val="accent3"/>
          </a:solidFill>
          <a:ln w="25400" cap="flat" cmpd="sng">
            <a:solidFill>
              <a:srgbClr val="964A2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69" name="Google Shape;969;p84"/>
          <p:cNvSpPr txBox="1">
            <a:spLocks noGrp="1"/>
          </p:cNvSpPr>
          <p:nvPr>
            <p:ph type="body" idx="2"/>
          </p:nvPr>
        </p:nvSpPr>
        <p:spPr>
          <a:xfrm>
            <a:off x="1203382" y="867683"/>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solidFill>
                  <a:schemeClr val="dk1"/>
                </a:solidFill>
                <a:latin typeface="Arial"/>
                <a:ea typeface="Arial"/>
                <a:cs typeface="Arial"/>
                <a:sym typeface="Arial"/>
              </a:rPr>
              <a:t>Algoritminis mąstymas:</a:t>
            </a:r>
            <a:endParaRPr sz="2000" b="1">
              <a:solidFill>
                <a:schemeClr val="dk1"/>
              </a:solidFill>
              <a:latin typeface="Arial"/>
              <a:ea typeface="Arial"/>
              <a:cs typeface="Arial"/>
              <a:sym typeface="Arial"/>
            </a:endParaRPr>
          </a:p>
        </p:txBody>
      </p:sp>
      <p:pic>
        <p:nvPicPr>
          <p:cNvPr id="970" name="Google Shape;970;p84"/>
          <p:cNvPicPr preferRelativeResize="0"/>
          <p:nvPr/>
        </p:nvPicPr>
        <p:blipFill rotWithShape="1">
          <a:blip r:embed="rId3">
            <a:alphaModFix/>
          </a:blip>
          <a:srcRect/>
          <a:stretch/>
        </p:blipFill>
        <p:spPr>
          <a:xfrm>
            <a:off x="176696" y="834674"/>
            <a:ext cx="914399" cy="828198"/>
          </a:xfrm>
          <a:prstGeom prst="rect">
            <a:avLst/>
          </a:prstGeom>
          <a:noFill/>
          <a:ln>
            <a:noFill/>
          </a:ln>
        </p:spPr>
      </p:pic>
      <p:sp>
        <p:nvSpPr>
          <p:cNvPr id="971" name="Google Shape;971;p84"/>
          <p:cNvSpPr txBox="1">
            <a:spLocks noGrp="1"/>
          </p:cNvSpPr>
          <p:nvPr>
            <p:ph type="body" idx="2"/>
          </p:nvPr>
        </p:nvSpPr>
        <p:spPr>
          <a:xfrm>
            <a:off x="1222208" y="4567248"/>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00"/>
              </a:spcBef>
              <a:spcAft>
                <a:spcPts val="0"/>
              </a:spcAft>
              <a:buSzPts val="1120"/>
              <a:buNone/>
            </a:pPr>
            <a:r>
              <a:rPr lang="en-US" sz="2000" b="1">
                <a:solidFill>
                  <a:schemeClr val="dk1"/>
                </a:solidFill>
                <a:latin typeface="Arial"/>
                <a:ea typeface="Arial"/>
                <a:cs typeface="Arial"/>
                <a:sym typeface="Arial"/>
              </a:rPr>
              <a:t>Sprendimų priėmimas:</a:t>
            </a:r>
            <a:endParaRPr sz="2000" b="1">
              <a:solidFill>
                <a:schemeClr val="dk1"/>
              </a:solidFill>
              <a:latin typeface="Arial"/>
              <a:ea typeface="Arial"/>
              <a:cs typeface="Arial"/>
              <a:sym typeface="Arial"/>
            </a:endParaRPr>
          </a:p>
        </p:txBody>
      </p:sp>
      <p:pic>
        <p:nvPicPr>
          <p:cNvPr id="972" name="Google Shape;972;p84"/>
          <p:cNvPicPr preferRelativeResize="0"/>
          <p:nvPr/>
        </p:nvPicPr>
        <p:blipFill rotWithShape="1">
          <a:blip r:embed="rId4">
            <a:alphaModFix/>
          </a:blip>
          <a:srcRect/>
          <a:stretch/>
        </p:blipFill>
        <p:spPr>
          <a:xfrm>
            <a:off x="293939" y="4478513"/>
            <a:ext cx="1008416" cy="925855"/>
          </a:xfrm>
          <a:prstGeom prst="rect">
            <a:avLst/>
          </a:prstGeom>
          <a:noFill/>
          <a:ln>
            <a:noFill/>
          </a:ln>
        </p:spPr>
      </p:pic>
      <p:sp>
        <p:nvSpPr>
          <p:cNvPr id="973" name="Google Shape;973;p84"/>
          <p:cNvSpPr txBox="1">
            <a:spLocks noGrp="1"/>
          </p:cNvSpPr>
          <p:nvPr>
            <p:ph type="body" idx="2"/>
          </p:nvPr>
        </p:nvSpPr>
        <p:spPr>
          <a:xfrm>
            <a:off x="1004052" y="1208793"/>
            <a:ext cx="4434935" cy="3393695"/>
          </a:xfrm>
          <a:prstGeom prst="rect">
            <a:avLst/>
          </a:prstGeom>
          <a:noFill/>
          <a:ln>
            <a:noFill/>
          </a:ln>
        </p:spPr>
        <p:txBody>
          <a:bodyPr spcFirstLastPara="1" wrap="square" lIns="91425" tIns="45700" rIns="91425" bIns="45700" anchor="t" anchorCtr="0">
            <a:normAutofit fontScale="85000" lnSpcReduction="20000"/>
          </a:bodyPr>
          <a:lstStyle/>
          <a:p>
            <a:pPr marL="324000" lvl="0" indent="-298494" algn="l" rtl="0">
              <a:lnSpc>
                <a:spcPct val="100000"/>
              </a:lnSpc>
              <a:spcBef>
                <a:spcPts val="1200"/>
              </a:spcBef>
              <a:spcAft>
                <a:spcPts val="0"/>
              </a:spcAft>
              <a:buSzPct val="69349"/>
              <a:buChar char="•"/>
            </a:pPr>
            <a:r>
              <a:rPr lang="en-US" sz="1900" b="1">
                <a:latin typeface="Arial"/>
                <a:ea typeface="Arial"/>
                <a:cs typeface="Arial"/>
                <a:sym typeface="Arial"/>
              </a:rPr>
              <a:t>Sudarykite sprendimų priėmimo procesą: </a:t>
            </a:r>
            <a:r>
              <a:rPr lang="en-US" sz="1900">
                <a:latin typeface="Arial"/>
                <a:ea typeface="Arial"/>
                <a:cs typeface="Arial"/>
                <a:sym typeface="Arial"/>
              </a:rPr>
              <a:t>sukurkite sistemingą metodą, skirtą trumpajame sąraše esančių bankų vertinimui.</a:t>
            </a:r>
            <a:br>
              <a:rPr lang="en-US" sz="1900">
                <a:latin typeface="Arial"/>
                <a:ea typeface="Arial"/>
                <a:cs typeface="Arial"/>
                <a:sym typeface="Arial"/>
              </a:rPr>
            </a:br>
            <a:endParaRPr sz="1900">
              <a:latin typeface="Arial"/>
              <a:ea typeface="Arial"/>
              <a:cs typeface="Arial"/>
              <a:sym typeface="Arial"/>
            </a:endParaRPr>
          </a:p>
          <a:p>
            <a:pPr marL="0" lvl="0" indent="0" algn="l" rtl="0">
              <a:lnSpc>
                <a:spcPct val="100000"/>
              </a:lnSpc>
              <a:spcBef>
                <a:spcPts val="600"/>
              </a:spcBef>
              <a:spcAft>
                <a:spcPts val="0"/>
              </a:spcAft>
              <a:buSzPct val="69349"/>
              <a:buNone/>
            </a:pPr>
            <a:r>
              <a:rPr lang="en-US" sz="1900">
                <a:latin typeface="Arial"/>
                <a:ea typeface="Arial"/>
                <a:cs typeface="Arial"/>
                <a:sym typeface="Arial"/>
              </a:rPr>
              <a:t>Tai gali apimti:</a:t>
            </a:r>
            <a:endParaRPr/>
          </a:p>
          <a:p>
            <a:pPr marL="342900" lvl="0" indent="-342900" algn="l" rtl="0">
              <a:lnSpc>
                <a:spcPct val="100000"/>
              </a:lnSpc>
              <a:spcBef>
                <a:spcPts val="600"/>
              </a:spcBef>
              <a:spcAft>
                <a:spcPts val="0"/>
              </a:spcAft>
              <a:buSzPct val="69349"/>
              <a:buChar char="•"/>
            </a:pPr>
            <a:r>
              <a:rPr lang="en-US" sz="1900">
                <a:latin typeface="Arial"/>
                <a:ea typeface="Arial"/>
                <a:cs typeface="Arial"/>
                <a:sym typeface="Arial"/>
              </a:rPr>
              <a:t>Bankų vertinimas pagal nustatytus kriterijus (pvz., 1-10 kiekvienam veiksniui).</a:t>
            </a:r>
            <a:endParaRPr/>
          </a:p>
          <a:p>
            <a:pPr marL="342900" lvl="0" indent="-342900" algn="l" rtl="0">
              <a:lnSpc>
                <a:spcPct val="100000"/>
              </a:lnSpc>
              <a:spcBef>
                <a:spcPts val="600"/>
              </a:spcBef>
              <a:spcAft>
                <a:spcPts val="0"/>
              </a:spcAft>
              <a:buSzPct val="69349"/>
              <a:buChar char="•"/>
            </a:pPr>
            <a:r>
              <a:rPr lang="en-US" sz="1900">
                <a:latin typeface="Arial"/>
                <a:ea typeface="Arial"/>
                <a:cs typeface="Arial"/>
                <a:sym typeface="Arial"/>
              </a:rPr>
              <a:t>Tam tikrų kriterijų svarba didesnė, atsižvelgiant į asmeninę svarbą (pvz., apsaugos priemonės gali turėti didesnį svorį nei mėnesiniai mokesčiai).</a:t>
            </a:r>
            <a:endParaRPr/>
          </a:p>
          <a:p>
            <a:pPr marL="342900" lvl="0" indent="-342900" algn="l" rtl="0">
              <a:lnSpc>
                <a:spcPct val="100000"/>
              </a:lnSpc>
              <a:spcBef>
                <a:spcPts val="600"/>
              </a:spcBef>
              <a:spcAft>
                <a:spcPts val="0"/>
              </a:spcAft>
              <a:buSzPct val="69349"/>
              <a:buChar char="•"/>
            </a:pPr>
            <a:r>
              <a:rPr lang="en-US" sz="1900">
                <a:latin typeface="Arial"/>
                <a:ea typeface="Arial"/>
                <a:cs typeface="Arial"/>
                <a:sym typeface="Arial"/>
              </a:rPr>
              <a:t>Apskaičiuokite bendrą kiekvieno banko balą.</a:t>
            </a:r>
            <a:endParaRPr b="1">
              <a:latin typeface="Arial"/>
              <a:ea typeface="Arial"/>
              <a:cs typeface="Arial"/>
              <a:sym typeface="Arial"/>
            </a:endParaRPr>
          </a:p>
        </p:txBody>
      </p:sp>
      <p:graphicFrame>
        <p:nvGraphicFramePr>
          <p:cNvPr id="974" name="Google Shape;974;p84"/>
          <p:cNvGraphicFramePr/>
          <p:nvPr/>
        </p:nvGraphicFramePr>
        <p:xfrm>
          <a:off x="6721813" y="2128728"/>
          <a:ext cx="3000000" cy="3000000"/>
        </p:xfrm>
        <a:graphic>
          <a:graphicData uri="http://schemas.openxmlformats.org/drawingml/2006/table">
            <a:tbl>
              <a:tblPr firstRow="1" bandRow="1">
                <a:noFill/>
                <a:tableStyleId>{206A082E-59A1-4903-803B-9809A4BC34C1}</a:tableStyleId>
              </a:tblPr>
              <a:tblGrid>
                <a:gridCol w="879475">
                  <a:extLst>
                    <a:ext uri="{9D8B030D-6E8A-4147-A177-3AD203B41FA5}">
                      <a16:colId xmlns:a16="http://schemas.microsoft.com/office/drawing/2014/main" val="20000"/>
                    </a:ext>
                  </a:extLst>
                </a:gridCol>
                <a:gridCol w="879475">
                  <a:extLst>
                    <a:ext uri="{9D8B030D-6E8A-4147-A177-3AD203B41FA5}">
                      <a16:colId xmlns:a16="http://schemas.microsoft.com/office/drawing/2014/main" val="20001"/>
                    </a:ext>
                  </a:extLst>
                </a:gridCol>
                <a:gridCol w="879475">
                  <a:extLst>
                    <a:ext uri="{9D8B030D-6E8A-4147-A177-3AD203B41FA5}">
                      <a16:colId xmlns:a16="http://schemas.microsoft.com/office/drawing/2014/main" val="20002"/>
                    </a:ext>
                  </a:extLst>
                </a:gridCol>
                <a:gridCol w="950100">
                  <a:extLst>
                    <a:ext uri="{9D8B030D-6E8A-4147-A177-3AD203B41FA5}">
                      <a16:colId xmlns:a16="http://schemas.microsoft.com/office/drawing/2014/main" val="20003"/>
                    </a:ext>
                  </a:extLst>
                </a:gridCol>
                <a:gridCol w="808850">
                  <a:extLst>
                    <a:ext uri="{9D8B030D-6E8A-4147-A177-3AD203B41FA5}">
                      <a16:colId xmlns:a16="http://schemas.microsoft.com/office/drawing/2014/main" val="20004"/>
                    </a:ext>
                  </a:extLst>
                </a:gridCol>
                <a:gridCol w="879475">
                  <a:extLst>
                    <a:ext uri="{9D8B030D-6E8A-4147-A177-3AD203B41FA5}">
                      <a16:colId xmlns:a16="http://schemas.microsoft.com/office/drawing/2014/main" val="20005"/>
                    </a:ext>
                  </a:extLst>
                </a:gridCol>
              </a:tblGrid>
              <a:tr h="42492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Sorts Mill Goudy"/>
                          <a:ea typeface="Sorts Mill Goudy"/>
                          <a:cs typeface="Sorts Mill Goudy"/>
                          <a:sym typeface="Sorts Mill Goudy"/>
                        </a:rPr>
                        <a:t>Bankas</a:t>
                      </a:r>
                      <a:endParaRPr sz="1200" u="none" strike="noStrike" cap="none">
                        <a:latin typeface="Sorts Mill Goudy"/>
                        <a:ea typeface="Sorts Mill Goudy"/>
                        <a:cs typeface="Sorts Mill Goudy"/>
                        <a:sym typeface="Sorts Mill Goudy"/>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Sorts Mill Goudy"/>
                          <a:ea typeface="Sorts Mill Goudy"/>
                          <a:cs typeface="Sorts Mill Goudy"/>
                          <a:sym typeface="Sorts Mill Goudy"/>
                        </a:rPr>
                        <a:t>Mokesčiai</a:t>
                      </a:r>
                      <a:endParaRPr sz="1200" u="none" strike="noStrike" cap="none">
                        <a:latin typeface="Sorts Mill Goudy"/>
                        <a:ea typeface="Sorts Mill Goudy"/>
                        <a:cs typeface="Sorts Mill Goudy"/>
                        <a:sym typeface="Sorts Mill Goudy"/>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Sorts Mill Goudy"/>
                          <a:ea typeface="Sorts Mill Goudy"/>
                          <a:cs typeface="Sorts Mill Goudy"/>
                          <a:sym typeface="Sorts Mill Goudy"/>
                        </a:rPr>
                        <a:t>Saugumas</a:t>
                      </a:r>
                      <a:endParaRPr sz="1200" u="none" strike="noStrike" cap="none">
                        <a:latin typeface="Sorts Mill Goudy"/>
                        <a:ea typeface="Sorts Mill Goudy"/>
                        <a:cs typeface="Sorts Mill Goudy"/>
                        <a:sym typeface="Sorts Mill Goudy"/>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Sorts Mill Goudy"/>
                          <a:ea typeface="Sorts Mill Goudy"/>
                          <a:cs typeface="Sorts Mill Goudy"/>
                          <a:sym typeface="Sorts Mill Goudy"/>
                        </a:rPr>
                        <a:t>Klientų palaikymas</a:t>
                      </a:r>
                      <a:endParaRPr sz="1200" u="none" strike="noStrike" cap="none">
                        <a:latin typeface="Sorts Mill Goudy"/>
                        <a:ea typeface="Sorts Mill Goudy"/>
                        <a:cs typeface="Sorts Mill Goudy"/>
                        <a:sym typeface="Sorts Mill Goudy"/>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Sorts Mill Goudy"/>
                          <a:ea typeface="Sorts Mill Goudy"/>
                          <a:cs typeface="Sorts Mill Goudy"/>
                          <a:sym typeface="Sorts Mill Goudy"/>
                        </a:rPr>
                        <a:t>Paslaugos</a:t>
                      </a:r>
                      <a:endParaRPr sz="1200" u="none" strike="noStrike" cap="none">
                        <a:latin typeface="Sorts Mill Goudy"/>
                        <a:ea typeface="Sorts Mill Goudy"/>
                        <a:cs typeface="Sorts Mill Goudy"/>
                        <a:sym typeface="Sorts Mill Goudy"/>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Sorts Mill Goudy"/>
                          <a:ea typeface="Sorts Mill Goudy"/>
                          <a:cs typeface="Sorts Mill Goudy"/>
                          <a:sym typeface="Sorts Mill Goudy"/>
                        </a:rPr>
                        <a:t>Bendra suma</a:t>
                      </a:r>
                      <a:endParaRPr sz="1200" u="none" strike="noStrike" cap="none">
                        <a:latin typeface="Sorts Mill Goudy"/>
                        <a:ea typeface="Sorts Mill Goudy"/>
                        <a:cs typeface="Sorts Mill Goudy"/>
                        <a:sym typeface="Sorts Mill Goudy"/>
                      </a:endParaRPr>
                    </a:p>
                  </a:txBody>
                  <a:tcPr marL="91450" marR="91450" marT="45725" marB="45725" anchor="ctr"/>
                </a:tc>
                <a:extLst>
                  <a:ext uri="{0D108BD9-81ED-4DB2-BD59-A6C34878D82A}">
                    <a16:rowId xmlns:a16="http://schemas.microsoft.com/office/drawing/2014/main" val="10000"/>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Bankas A</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33</a:t>
                      </a:r>
                      <a:endParaRPr sz="1400" u="none" strike="noStrike" cap="none"/>
                    </a:p>
                  </a:txBody>
                  <a:tcPr marL="91450" marR="91450" marT="45725" marB="45725" anchor="ctr"/>
                </a:tc>
                <a:extLst>
                  <a:ext uri="{0D108BD9-81ED-4DB2-BD59-A6C34878D82A}">
                    <a16:rowId xmlns:a16="http://schemas.microsoft.com/office/drawing/2014/main" val="10001"/>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Bankas B</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6</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9</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6</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29</a:t>
                      </a:r>
                      <a:endParaRPr sz="1400" u="none" strike="noStrike" cap="none"/>
                    </a:p>
                  </a:txBody>
                  <a:tcPr marL="91450" marR="91450" marT="45725" marB="45725" anchor="ctr"/>
                </a:tc>
                <a:extLst>
                  <a:ext uri="{0D108BD9-81ED-4DB2-BD59-A6C34878D82A}">
                    <a16:rowId xmlns:a16="http://schemas.microsoft.com/office/drawing/2014/main" val="10002"/>
                  </a:ext>
                </a:extLst>
              </a:tr>
              <a:tr h="311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Bankas C</a:t>
                      </a:r>
                      <a:endParaRPr sz="1600" u="none" strike="noStrike" cap="none">
                        <a:latin typeface="Sorts Mill Goudy"/>
                        <a:ea typeface="Sorts Mill Goudy"/>
                        <a:cs typeface="Sorts Mill Goudy"/>
                        <a:sym typeface="Sorts Mill Goudy"/>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7</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8</a:t>
                      </a:r>
                      <a:endParaRPr sz="1400" u="none" strike="noStrike" cap="none"/>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Sorts Mill Goudy"/>
                          <a:ea typeface="Sorts Mill Goudy"/>
                          <a:cs typeface="Sorts Mill Goudy"/>
                          <a:sym typeface="Sorts Mill Goudy"/>
                        </a:rPr>
                        <a:t>30</a:t>
                      </a:r>
                      <a:endParaRPr sz="1400" u="none" strike="noStrike" cap="none"/>
                    </a:p>
                  </a:txBody>
                  <a:tcPr marL="91450" marR="91450" marT="45725" marB="45725" anchor="ctr"/>
                </a:tc>
                <a:extLst>
                  <a:ext uri="{0D108BD9-81ED-4DB2-BD59-A6C34878D82A}">
                    <a16:rowId xmlns:a16="http://schemas.microsoft.com/office/drawing/2014/main" val="10003"/>
                  </a:ext>
                </a:extLst>
              </a:tr>
            </a:tbl>
          </a:graphicData>
        </a:graphic>
      </p:graphicFrame>
      <p:pic>
        <p:nvPicPr>
          <p:cNvPr id="975" name="Google Shape;975;p84" descr="Icono&#10;&#10;Descripción generada automáticamente"/>
          <p:cNvPicPr preferRelativeResize="0"/>
          <p:nvPr/>
        </p:nvPicPr>
        <p:blipFill rotWithShape="1">
          <a:blip r:embed="rId5">
            <a:alphaModFix/>
          </a:blip>
          <a:srcRect/>
          <a:stretch/>
        </p:blipFill>
        <p:spPr>
          <a:xfrm>
            <a:off x="10370317" y="260656"/>
            <a:ext cx="1335200" cy="1335200"/>
          </a:xfrm>
          <a:prstGeom prst="rect">
            <a:avLst/>
          </a:prstGeom>
          <a:noFill/>
          <a:ln>
            <a:noFill/>
          </a:ln>
        </p:spPr>
      </p:pic>
      <p:sp>
        <p:nvSpPr>
          <p:cNvPr id="976" name="Google Shape;976;p8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41</a:t>
            </a:fld>
            <a:endParaRPr>
              <a:latin typeface="Arial"/>
              <a:ea typeface="Arial"/>
              <a:cs typeface="Arial"/>
              <a:sym typeface="Arial"/>
            </a:endParaRPr>
          </a:p>
        </p:txBody>
      </p:sp>
      <p:sp>
        <p:nvSpPr>
          <p:cNvPr id="977" name="Google Shape;977;p84"/>
          <p:cNvSpPr txBox="1">
            <a:spLocks noGrp="1"/>
          </p:cNvSpPr>
          <p:nvPr>
            <p:ph type="body" id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600"/>
              </a:spcBef>
              <a:spcAft>
                <a:spcPts val="0"/>
              </a:spcAft>
              <a:buClr>
                <a:schemeClr val="accent3"/>
              </a:buClr>
              <a:buSzPct val="96862"/>
              <a:buNone/>
            </a:pPr>
            <a:r>
              <a:rPr lang="en-US">
                <a:solidFill>
                  <a:srgbClr val="D06C3C"/>
                </a:solidFill>
                <a:latin typeface="Arial"/>
                <a:ea typeface="Arial"/>
                <a:cs typeface="Arial"/>
                <a:sym typeface="Arial"/>
              </a:rPr>
              <a:t>1 atvejo analizė. Kaip išsirinkti interneto bankininkystės paslaugą naudojant informatinio mąstymo metodus?</a:t>
            </a:r>
            <a:endParaRPr>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81"/>
        <p:cNvGrpSpPr/>
        <p:nvPr/>
      </p:nvGrpSpPr>
      <p:grpSpPr>
        <a:xfrm>
          <a:off x="0" y="0"/>
          <a:ext cx="0" cy="0"/>
          <a:chOff x="0" y="0"/>
          <a:chExt cx="0" cy="0"/>
        </a:xfrm>
      </p:grpSpPr>
      <p:sp>
        <p:nvSpPr>
          <p:cNvPr id="982" name="Google Shape;982;p85"/>
          <p:cNvSpPr txBox="1">
            <a:spLocks noGrp="1"/>
          </p:cNvSpPr>
          <p:nvPr>
            <p:ph type="body" idx="2"/>
          </p:nvPr>
        </p:nvSpPr>
        <p:spPr>
          <a:xfrm>
            <a:off x="511519" y="1716311"/>
            <a:ext cx="10276451" cy="1587078"/>
          </a:xfrm>
          <a:prstGeom prst="rect">
            <a:avLst/>
          </a:prstGeom>
          <a:noFill/>
          <a:ln>
            <a:noFill/>
          </a:ln>
        </p:spPr>
        <p:txBody>
          <a:bodyPr spcFirstLastPara="1" wrap="square" lIns="91425" tIns="45700" rIns="91425" bIns="45700" anchor="t" anchorCtr="0">
            <a:normAutofit fontScale="92500"/>
          </a:bodyPr>
          <a:lstStyle/>
          <a:p>
            <a:pPr marL="157480" lvl="0" indent="0" algn="just" rtl="0">
              <a:lnSpc>
                <a:spcPct val="100000"/>
              </a:lnSpc>
              <a:spcBef>
                <a:spcPts val="1000"/>
              </a:spcBef>
              <a:spcAft>
                <a:spcPts val="0"/>
              </a:spcAft>
              <a:buSzPct val="81824"/>
              <a:buNone/>
            </a:pPr>
            <a:r>
              <a:rPr lang="en-US">
                <a:latin typeface="Arial"/>
                <a:ea typeface="Arial"/>
                <a:cs typeface="Arial"/>
                <a:sym typeface="Arial"/>
              </a:rPr>
              <a:t>Taikydami informatinio mąstymo metodus, suaugusieji gali sistemingai pasirinkti interneto bankininkystės paslaugą, kuri geriausiai atitinka jų poreikius. Šis struktūruotas požiūris ne tik padidina sprendimų priėmimo efektyvumą, bet ir suteikia asmenims galimybę priimti pagrįstus sprendimus, atsižvelgiant į jų unikalią finansinę padėtį.</a:t>
            </a:r>
            <a:endParaRPr/>
          </a:p>
          <a:p>
            <a:pPr marL="157480" lvl="0" indent="0" algn="just" rtl="0">
              <a:lnSpc>
                <a:spcPct val="100000"/>
              </a:lnSpc>
              <a:spcBef>
                <a:spcPts val="1000"/>
              </a:spcBef>
              <a:spcAft>
                <a:spcPts val="0"/>
              </a:spcAft>
              <a:buSzPct val="81824"/>
              <a:buNone/>
            </a:pPr>
            <a:r>
              <a:rPr lang="en-US">
                <a:latin typeface="Arial"/>
                <a:ea typeface="Arial"/>
                <a:cs typeface="Arial"/>
                <a:sym typeface="Arial"/>
              </a:rPr>
              <a:t>Šis atvejo tyrimas parodo, kaip informatinis mąstymas gali būti praktinis įrankis priimant sprendimus asmeninių finansų srityje.</a:t>
            </a:r>
            <a:endParaRPr>
              <a:latin typeface="Arial"/>
              <a:ea typeface="Arial"/>
              <a:cs typeface="Arial"/>
              <a:sym typeface="Arial"/>
            </a:endParaRPr>
          </a:p>
        </p:txBody>
      </p:sp>
      <p:sp>
        <p:nvSpPr>
          <p:cNvPr id="983" name="Google Shape;983;p85"/>
          <p:cNvSpPr txBox="1">
            <a:spLocks noGrp="1"/>
          </p:cNvSpPr>
          <p:nvPr>
            <p:ph type="body" idx="2"/>
          </p:nvPr>
        </p:nvSpPr>
        <p:spPr>
          <a:xfrm>
            <a:off x="696346" y="1243515"/>
            <a:ext cx="4532670" cy="37419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120"/>
              <a:buNone/>
            </a:pPr>
            <a:r>
              <a:rPr lang="en-US" sz="2000" b="1">
                <a:solidFill>
                  <a:schemeClr val="dk1"/>
                </a:solidFill>
                <a:latin typeface="Arial"/>
                <a:ea typeface="Arial"/>
                <a:cs typeface="Arial"/>
                <a:sym typeface="Arial"/>
              </a:rPr>
              <a:t>Išvada</a:t>
            </a:r>
            <a:endParaRPr sz="2000" b="1">
              <a:solidFill>
                <a:schemeClr val="dk1"/>
              </a:solidFill>
              <a:latin typeface="Arial"/>
              <a:ea typeface="Arial"/>
              <a:cs typeface="Arial"/>
              <a:sym typeface="Arial"/>
            </a:endParaRPr>
          </a:p>
        </p:txBody>
      </p:sp>
      <p:pic>
        <p:nvPicPr>
          <p:cNvPr id="984" name="Google Shape;984;p85" descr="Icono&#10;&#10;Descripción generada automáticamente"/>
          <p:cNvPicPr preferRelativeResize="0"/>
          <p:nvPr/>
        </p:nvPicPr>
        <p:blipFill rotWithShape="1">
          <a:blip r:embed="rId3">
            <a:alphaModFix/>
          </a:blip>
          <a:srcRect/>
          <a:stretch/>
        </p:blipFill>
        <p:spPr>
          <a:xfrm>
            <a:off x="10370317" y="260656"/>
            <a:ext cx="1335200" cy="1335200"/>
          </a:xfrm>
          <a:prstGeom prst="rect">
            <a:avLst/>
          </a:prstGeom>
          <a:noFill/>
          <a:ln>
            <a:noFill/>
          </a:ln>
        </p:spPr>
      </p:pic>
      <p:sp>
        <p:nvSpPr>
          <p:cNvPr id="985" name="Google Shape;985;p8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42</a:t>
            </a:fld>
            <a:endParaRPr>
              <a:latin typeface="Arial"/>
              <a:ea typeface="Arial"/>
              <a:cs typeface="Arial"/>
              <a:sym typeface="Arial"/>
            </a:endParaRPr>
          </a:p>
        </p:txBody>
      </p:sp>
      <p:sp>
        <p:nvSpPr>
          <p:cNvPr id="986" name="Google Shape;986;p85"/>
          <p:cNvSpPr txBox="1"/>
          <p:nvPr/>
        </p:nvSpPr>
        <p:spPr>
          <a:xfrm>
            <a:off x="346150" y="231960"/>
            <a:ext cx="8661663" cy="683565"/>
          </a:xfrm>
          <a:prstGeom prst="rect">
            <a:avLst/>
          </a:prstGeom>
          <a:noFill/>
          <a:ln>
            <a:noFill/>
          </a:ln>
        </p:spPr>
        <p:txBody>
          <a:bodyPr spcFirstLastPara="1" wrap="square" lIns="91425" tIns="45700" rIns="91425" bIns="45700" anchor="b" anchorCtr="0">
            <a:normAutofit fontScale="85000" lnSpcReduction="20000"/>
          </a:bodyPr>
          <a:lstStyle/>
          <a:p>
            <a:pPr marL="0" marR="0" lvl="0" indent="0" algn="l" rtl="0">
              <a:lnSpc>
                <a:spcPct val="100000"/>
              </a:lnSpc>
              <a:spcBef>
                <a:spcPts val="600"/>
              </a:spcBef>
              <a:spcAft>
                <a:spcPts val="0"/>
              </a:spcAft>
              <a:buClr>
                <a:schemeClr val="accent3"/>
              </a:buClr>
              <a:buSzPct val="96862"/>
              <a:buFont typeface="Arial"/>
              <a:buNone/>
            </a:pPr>
            <a:r>
              <a:rPr lang="en-US" sz="2400" b="1" i="0" u="none" strike="noStrike" cap="none">
                <a:solidFill>
                  <a:srgbClr val="D06C3C"/>
                </a:solidFill>
                <a:latin typeface="Arial"/>
                <a:ea typeface="Arial"/>
                <a:cs typeface="Arial"/>
                <a:sym typeface="Arial"/>
              </a:rPr>
              <a:t>1 atvejo analizė. Kaip išsirinkti interneto bankininkystės paslaugą naudojant informatinio mąstymo metodus?</a:t>
            </a:r>
            <a:endParaRPr sz="2400" b="1" i="0" u="none" strike="noStrike" cap="none">
              <a:solidFill>
                <a:schemeClr val="dk2"/>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990"/>
        <p:cNvGrpSpPr/>
        <p:nvPr/>
      </p:nvGrpSpPr>
      <p:grpSpPr>
        <a:xfrm>
          <a:off x="0" y="0"/>
          <a:ext cx="0" cy="0"/>
          <a:chOff x="0" y="0"/>
          <a:chExt cx="0" cy="0"/>
        </a:xfrm>
      </p:grpSpPr>
      <p:sp>
        <p:nvSpPr>
          <p:cNvPr id="991" name="Google Shape;991;p43"/>
          <p:cNvSpPr txBox="1">
            <a:spLocks noGrp="1"/>
          </p:cNvSpPr>
          <p:nvPr>
            <p:ph type="body" idx="1"/>
          </p:nvPr>
        </p:nvSpPr>
        <p:spPr>
          <a:xfrm>
            <a:off x="190509" y="230736"/>
            <a:ext cx="10461278" cy="415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1800">
                <a:solidFill>
                  <a:srgbClr val="D06C3C"/>
                </a:solidFill>
                <a:latin typeface="Arial"/>
                <a:ea typeface="Arial"/>
                <a:cs typeface="Arial"/>
                <a:sym typeface="Arial"/>
              </a:rPr>
              <a:t>2 atvejo analizė. Stalo žaidimas „Rummikub“ senjorų IM patobulinimui</a:t>
            </a:r>
            <a:endParaRPr sz="1800">
              <a:solidFill>
                <a:srgbClr val="D06C3C"/>
              </a:solidFill>
              <a:latin typeface="Arial"/>
              <a:ea typeface="Arial"/>
              <a:cs typeface="Arial"/>
              <a:sym typeface="Arial"/>
            </a:endParaRPr>
          </a:p>
        </p:txBody>
      </p:sp>
      <p:sp>
        <p:nvSpPr>
          <p:cNvPr id="992" name="Google Shape;992;p43"/>
          <p:cNvSpPr txBox="1">
            <a:spLocks noGrp="1"/>
          </p:cNvSpPr>
          <p:nvPr>
            <p:ph type="body" idx="2"/>
          </p:nvPr>
        </p:nvSpPr>
        <p:spPr>
          <a:xfrm>
            <a:off x="280810" y="663312"/>
            <a:ext cx="8817303" cy="995155"/>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600"/>
              </a:spcBef>
              <a:spcAft>
                <a:spcPts val="0"/>
              </a:spcAft>
              <a:buSzPts val="1120"/>
              <a:buNone/>
            </a:pPr>
            <a:r>
              <a:rPr lang="en-US" sz="1400" b="1">
                <a:latin typeface="Arial"/>
                <a:ea typeface="Arial"/>
                <a:cs typeface="Arial"/>
                <a:sym typeface="Arial"/>
              </a:rPr>
              <a:t>Tikslas - </a:t>
            </a:r>
            <a:r>
              <a:rPr lang="en-US" sz="1400">
                <a:latin typeface="Arial"/>
                <a:ea typeface="Arial"/>
                <a:cs typeface="Arial"/>
                <a:sym typeface="Arial"/>
              </a:rPr>
              <a:t>sužinoti, kaip stalo žaidimus galima panaudoti kaip priemonę, skatinančią senjorų informatinio mąstymo (IM) įgūdžius, ugdant kritinį mąstymą, problemų sprendimą ir socialinę sąveiką.</a:t>
            </a:r>
            <a:endParaRPr/>
          </a:p>
          <a:p>
            <a:pPr marL="157480" lvl="0" indent="0" algn="l" rtl="0">
              <a:lnSpc>
                <a:spcPct val="100000"/>
              </a:lnSpc>
              <a:spcBef>
                <a:spcPts val="600"/>
              </a:spcBef>
              <a:spcAft>
                <a:spcPts val="0"/>
              </a:spcAft>
              <a:buSzPts val="1120"/>
              <a:buNone/>
            </a:pPr>
            <a:r>
              <a:rPr lang="en-US" sz="1400" b="1">
                <a:latin typeface="Arial"/>
                <a:ea typeface="Arial"/>
                <a:cs typeface="Arial"/>
                <a:sym typeface="Arial"/>
              </a:rPr>
              <a:t>Pagrindas. </a:t>
            </a:r>
            <a:r>
              <a:rPr lang="en-US" sz="1400">
                <a:latin typeface="Arial"/>
                <a:ea typeface="Arial"/>
                <a:cs typeface="Arial"/>
                <a:sym typeface="Arial"/>
              </a:rPr>
              <a:t>Senjorų įtraukimas į stalo žaidimus skatina pažintinę veiklą, skatina strateginį mąstymą ir palengvina socialinius ryšius, kurie yra būtini protinei gerovei.</a:t>
            </a:r>
            <a:endParaRPr>
              <a:latin typeface="Arial"/>
              <a:ea typeface="Arial"/>
              <a:cs typeface="Arial"/>
              <a:sym typeface="Arial"/>
            </a:endParaRPr>
          </a:p>
        </p:txBody>
      </p:sp>
      <p:sp>
        <p:nvSpPr>
          <p:cNvPr id="993" name="Google Shape;993;p43"/>
          <p:cNvSpPr txBox="1">
            <a:spLocks noGrp="1"/>
          </p:cNvSpPr>
          <p:nvPr>
            <p:ph type="body" idx="2"/>
          </p:nvPr>
        </p:nvSpPr>
        <p:spPr>
          <a:xfrm>
            <a:off x="190509" y="1640477"/>
            <a:ext cx="8700571" cy="676166"/>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400" b="1">
                <a:latin typeface="Arial"/>
                <a:ea typeface="Arial"/>
                <a:cs typeface="Arial"/>
                <a:sym typeface="Arial"/>
              </a:rPr>
              <a:t>„Rummikub“ </a:t>
            </a:r>
            <a:r>
              <a:rPr lang="en-US" sz="1400">
                <a:latin typeface="Arial"/>
                <a:ea typeface="Arial"/>
                <a:cs typeface="Arial"/>
                <a:sym typeface="Arial"/>
              </a:rPr>
              <a:t>yra klasikinis plytelėmis pagrįstas žaidimas, kuriame derinami strategijos ir sėkmės elementai. Žaidėjai siekia sudaryti sunumeruotus rinkinius ir plytelių eiles, todėl tai idealiai tinka iliustruoti informatinio mąstymo koncepcijas.</a:t>
            </a:r>
            <a:endParaRPr>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a:latin typeface="Arial"/>
              <a:ea typeface="Arial"/>
              <a:cs typeface="Arial"/>
              <a:sym typeface="Arial"/>
            </a:endParaRPr>
          </a:p>
        </p:txBody>
      </p:sp>
      <p:sp>
        <p:nvSpPr>
          <p:cNvPr id="994" name="Google Shape;994;p43"/>
          <p:cNvSpPr/>
          <p:nvPr/>
        </p:nvSpPr>
        <p:spPr>
          <a:xfrm>
            <a:off x="2121609" y="2947510"/>
            <a:ext cx="2952745" cy="826699"/>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Žaidėjai turi suskirstyti žaidimą į mažesnes užduotis, pavyzdžiui, sutelkti dėmesį į savo plyteles ir nustatyti galimus judesius.</a:t>
            </a:r>
            <a:endParaRPr sz="1400" b="0" i="0" u="none" strike="noStrike" cap="none">
              <a:solidFill>
                <a:srgbClr val="FFFFFF"/>
              </a:solidFill>
              <a:latin typeface="Arial"/>
              <a:ea typeface="Arial"/>
              <a:cs typeface="Arial"/>
              <a:sym typeface="Arial"/>
            </a:endParaRPr>
          </a:p>
        </p:txBody>
      </p:sp>
      <p:sp>
        <p:nvSpPr>
          <p:cNvPr id="995" name="Google Shape;995;p43"/>
          <p:cNvSpPr/>
          <p:nvPr/>
        </p:nvSpPr>
        <p:spPr>
          <a:xfrm>
            <a:off x="5275262" y="2948764"/>
            <a:ext cx="3615819" cy="826700"/>
          </a:xfrm>
          <a:prstGeom prst="rect">
            <a:avLst/>
          </a:prstGeom>
          <a:solidFill>
            <a:srgbClr val="678877">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Kiekvienas ėjimas apima sprendimą, kurias plyteles pasirinkti, todėl žaidėjai turi analizuoti savo parinktis pagal esamas lentos konfigūracijas.</a:t>
            </a:r>
            <a:endParaRPr sz="1400" b="0" i="0" u="none" strike="noStrike" cap="none">
              <a:solidFill>
                <a:srgbClr val="FFFFFF"/>
              </a:solidFill>
              <a:latin typeface="Arial"/>
              <a:ea typeface="Arial"/>
              <a:cs typeface="Arial"/>
              <a:sym typeface="Arial"/>
            </a:endParaRPr>
          </a:p>
        </p:txBody>
      </p:sp>
      <p:sp>
        <p:nvSpPr>
          <p:cNvPr id="996" name="Google Shape;996;p43"/>
          <p:cNvSpPr txBox="1"/>
          <p:nvPr/>
        </p:nvSpPr>
        <p:spPr>
          <a:xfrm>
            <a:off x="2513466" y="2493505"/>
            <a:ext cx="2175996"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Įgūdžių ugdymas</a:t>
            </a:r>
            <a:r>
              <a:rPr lang="en-US" sz="1600" b="0" i="0" u="none" strike="noStrike" cap="none">
                <a:solidFill>
                  <a:srgbClr val="678877"/>
                </a:solidFill>
                <a:latin typeface="Arial"/>
                <a:ea typeface="Arial"/>
                <a:cs typeface="Arial"/>
                <a:sym typeface="Arial"/>
              </a:rPr>
              <a:t> </a:t>
            </a:r>
            <a:endParaRPr sz="1600" b="0" i="0" u="none" strike="noStrike" cap="none">
              <a:solidFill>
                <a:srgbClr val="678877"/>
              </a:solidFill>
              <a:latin typeface="Arial"/>
              <a:ea typeface="Arial"/>
              <a:cs typeface="Arial"/>
              <a:sym typeface="Arial"/>
            </a:endParaRPr>
          </a:p>
        </p:txBody>
      </p:sp>
      <p:sp>
        <p:nvSpPr>
          <p:cNvPr id="997" name="Google Shape;997;p43"/>
          <p:cNvSpPr txBox="1"/>
          <p:nvPr/>
        </p:nvSpPr>
        <p:spPr>
          <a:xfrm>
            <a:off x="6163906" y="2493505"/>
            <a:ext cx="2093685"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Žaidimo mechanika</a:t>
            </a:r>
            <a:endParaRPr sz="1600" b="0" i="0" u="none" strike="noStrike" cap="none">
              <a:solidFill>
                <a:srgbClr val="678877"/>
              </a:solidFill>
              <a:latin typeface="Arial"/>
              <a:ea typeface="Arial"/>
              <a:cs typeface="Arial"/>
              <a:sym typeface="Arial"/>
            </a:endParaRPr>
          </a:p>
        </p:txBody>
      </p:sp>
      <p:sp>
        <p:nvSpPr>
          <p:cNvPr id="998" name="Google Shape;998;p43"/>
          <p:cNvSpPr/>
          <p:nvPr/>
        </p:nvSpPr>
        <p:spPr>
          <a:xfrm>
            <a:off x="300275" y="2937905"/>
            <a:ext cx="1620426" cy="826700"/>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Dekompozicija</a:t>
            </a:r>
            <a:endParaRPr sz="1600" b="1" i="0" u="none" strike="noStrike" cap="none">
              <a:solidFill>
                <a:srgbClr val="000000"/>
              </a:solidFill>
              <a:latin typeface="Arial"/>
              <a:ea typeface="Arial"/>
              <a:cs typeface="Arial"/>
              <a:sym typeface="Arial"/>
            </a:endParaRPr>
          </a:p>
        </p:txBody>
      </p:sp>
      <p:sp>
        <p:nvSpPr>
          <p:cNvPr id="999" name="Google Shape;999;p43"/>
          <p:cNvSpPr txBox="1"/>
          <p:nvPr/>
        </p:nvSpPr>
        <p:spPr>
          <a:xfrm>
            <a:off x="191224" y="2493505"/>
            <a:ext cx="1838528" cy="338514"/>
          </a:xfrm>
          <a:prstGeom prst="rect">
            <a:avLst/>
          </a:prstGeom>
          <a:noFill/>
          <a:ln>
            <a:noFill/>
          </a:ln>
        </p:spPr>
        <p:txBody>
          <a:bodyPr spcFirstLastPara="1" wrap="square" lIns="91425" tIns="45700" rIns="91425" bIns="45700" anchor="t" anchorCtr="0">
            <a:spAutoFit/>
          </a:bodyPr>
          <a:lstStyle/>
          <a:p>
            <a:pPr marL="0" marR="0" lvl="1" indent="0" algn="ctr"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IM fazė</a:t>
            </a:r>
            <a:endParaRPr sz="1600" b="1" i="0" u="none" strike="noStrike" cap="none">
              <a:solidFill>
                <a:srgbClr val="678877"/>
              </a:solidFill>
              <a:latin typeface="Arial"/>
              <a:ea typeface="Arial"/>
              <a:cs typeface="Arial"/>
              <a:sym typeface="Arial"/>
            </a:endParaRPr>
          </a:p>
        </p:txBody>
      </p:sp>
      <p:sp>
        <p:nvSpPr>
          <p:cNvPr id="1000" name="Google Shape;1000;p43"/>
          <p:cNvSpPr/>
          <p:nvPr/>
        </p:nvSpPr>
        <p:spPr>
          <a:xfrm>
            <a:off x="2125092" y="3889701"/>
            <a:ext cx="2952745" cy="818745"/>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Senjorai mokosi atpažinti savo plytelių raštus, pvz., atpažinti skaitines sekas arba derinti spalvas.</a:t>
            </a:r>
            <a:endParaRPr sz="1400" b="0" i="0" u="none" strike="noStrike" cap="none">
              <a:solidFill>
                <a:srgbClr val="FFFFFF"/>
              </a:solidFill>
              <a:latin typeface="Arial"/>
              <a:ea typeface="Arial"/>
              <a:cs typeface="Arial"/>
              <a:sym typeface="Arial"/>
            </a:endParaRPr>
          </a:p>
        </p:txBody>
      </p:sp>
      <p:sp>
        <p:nvSpPr>
          <p:cNvPr id="1001" name="Google Shape;1001;p43"/>
          <p:cNvSpPr/>
          <p:nvPr/>
        </p:nvSpPr>
        <p:spPr>
          <a:xfrm>
            <a:off x="300275" y="3881595"/>
            <a:ext cx="1620426" cy="807137"/>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Šablonų atpažinimas</a:t>
            </a:r>
            <a:endParaRPr sz="1600" b="0" i="0" u="none" strike="noStrike" cap="none">
              <a:solidFill>
                <a:srgbClr val="000000"/>
              </a:solidFill>
              <a:latin typeface="Arial"/>
              <a:ea typeface="Arial"/>
              <a:cs typeface="Arial"/>
              <a:sym typeface="Arial"/>
            </a:endParaRPr>
          </a:p>
        </p:txBody>
      </p:sp>
      <p:sp>
        <p:nvSpPr>
          <p:cNvPr id="1002" name="Google Shape;1002;p43"/>
          <p:cNvSpPr/>
          <p:nvPr/>
        </p:nvSpPr>
        <p:spPr>
          <a:xfrm>
            <a:off x="5275262" y="3892124"/>
            <a:ext cx="3615818" cy="807137"/>
          </a:xfrm>
          <a:prstGeom prst="rect">
            <a:avLst/>
          </a:prstGeom>
          <a:solidFill>
            <a:srgbClr val="678877">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Kai žaidėjai susipažįsta su įprastomis kombinacijomis, jie pradeda numatyti oponentų judesius ir galimas strategijas, taip pagerindami gebėjimą atpažinti žaidimo šablonus.</a:t>
            </a:r>
            <a:endParaRPr sz="1200" b="0" i="0" u="none" strike="noStrike" cap="none">
              <a:solidFill>
                <a:srgbClr val="000000"/>
              </a:solidFill>
              <a:latin typeface="Arial"/>
              <a:ea typeface="Arial"/>
              <a:cs typeface="Arial"/>
              <a:sym typeface="Arial"/>
            </a:endParaRPr>
          </a:p>
        </p:txBody>
      </p:sp>
      <p:sp>
        <p:nvSpPr>
          <p:cNvPr id="1003" name="Google Shape;1003;p43"/>
          <p:cNvSpPr/>
          <p:nvPr/>
        </p:nvSpPr>
        <p:spPr>
          <a:xfrm>
            <a:off x="300678" y="4805722"/>
            <a:ext cx="1619620" cy="914142"/>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Abstrakcija</a:t>
            </a:r>
            <a:endParaRPr sz="1600" b="0" i="0" u="none" strike="noStrike" cap="none">
              <a:solidFill>
                <a:srgbClr val="000000"/>
              </a:solidFill>
              <a:latin typeface="Arial"/>
              <a:ea typeface="Arial"/>
              <a:cs typeface="Arial"/>
              <a:sym typeface="Arial"/>
            </a:endParaRPr>
          </a:p>
        </p:txBody>
      </p:sp>
      <p:sp>
        <p:nvSpPr>
          <p:cNvPr id="1004" name="Google Shape;1004;p43"/>
          <p:cNvSpPr/>
          <p:nvPr/>
        </p:nvSpPr>
        <p:spPr>
          <a:xfrm>
            <a:off x="300678" y="5845217"/>
            <a:ext cx="1619620" cy="816865"/>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Algoritminis mąstymas</a:t>
            </a:r>
            <a:endParaRPr sz="1600" b="0" i="0" u="none" strike="noStrike" cap="none">
              <a:solidFill>
                <a:srgbClr val="000000"/>
              </a:solidFill>
              <a:latin typeface="Arial"/>
              <a:ea typeface="Arial"/>
              <a:cs typeface="Arial"/>
              <a:sym typeface="Arial"/>
            </a:endParaRPr>
          </a:p>
        </p:txBody>
      </p:sp>
      <p:sp>
        <p:nvSpPr>
          <p:cNvPr id="1005" name="Google Shape;1005;p43"/>
          <p:cNvSpPr/>
          <p:nvPr/>
        </p:nvSpPr>
        <p:spPr>
          <a:xfrm>
            <a:off x="2125091" y="4804100"/>
            <a:ext cx="2952746" cy="925750"/>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Abstrakcija apima susitelkimą į svarbius žaidimo elementus (pvz., plytelių vertes), ignoruojant mažiau svarbias detales (pvz., žaismingą plytelių dizainą).</a:t>
            </a:r>
            <a:endParaRPr sz="1400" b="0" i="0" u="none" strike="noStrike" cap="none">
              <a:solidFill>
                <a:srgbClr val="FFFFFF"/>
              </a:solidFill>
              <a:latin typeface="Arial"/>
              <a:ea typeface="Arial"/>
              <a:cs typeface="Arial"/>
              <a:sym typeface="Arial"/>
            </a:endParaRPr>
          </a:p>
        </p:txBody>
      </p:sp>
      <p:sp>
        <p:nvSpPr>
          <p:cNvPr id="1006" name="Google Shape;1006;p43"/>
          <p:cNvSpPr/>
          <p:nvPr/>
        </p:nvSpPr>
        <p:spPr>
          <a:xfrm>
            <a:off x="2125091" y="5824398"/>
            <a:ext cx="2952747" cy="818745"/>
          </a:xfrm>
          <a:prstGeom prst="rect">
            <a:avLst/>
          </a:prstGeom>
          <a:solidFill>
            <a:srgbClr val="D8D8D8">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Kai žaidėjai nusprendžia, kaip žaisti su savo plytelėmis, jie sukuria veiksmų sekas (strategijas), kurios veda į laimėjimą.</a:t>
            </a:r>
            <a:endParaRPr sz="1400" b="0" i="0" u="none" strike="noStrike" cap="none">
              <a:solidFill>
                <a:srgbClr val="FFFFFF"/>
              </a:solidFill>
              <a:latin typeface="Arial"/>
              <a:ea typeface="Arial"/>
              <a:cs typeface="Arial"/>
              <a:sym typeface="Arial"/>
            </a:endParaRPr>
          </a:p>
        </p:txBody>
      </p:sp>
      <p:sp>
        <p:nvSpPr>
          <p:cNvPr id="1007" name="Google Shape;1007;p43"/>
          <p:cNvSpPr/>
          <p:nvPr/>
        </p:nvSpPr>
        <p:spPr>
          <a:xfrm>
            <a:off x="5275262" y="4814603"/>
            <a:ext cx="3615818" cy="904156"/>
          </a:xfrm>
          <a:prstGeom prst="rect">
            <a:avLst/>
          </a:prstGeom>
          <a:solidFill>
            <a:srgbClr val="678877">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Žaidėjai turi nustatyti prioritetus, kurias plyteles išlaikyti arba atmesti, atsižvelgdami į galimus žaidimus, kad jie galėtų supaprastinti sudėtingus sprendimus į įgyvendinamas strategijas.</a:t>
            </a:r>
            <a:endParaRPr sz="1400" b="0" i="0" u="none" strike="noStrike" cap="none">
              <a:solidFill>
                <a:srgbClr val="000000"/>
              </a:solidFill>
              <a:latin typeface="Arial"/>
              <a:ea typeface="Arial"/>
              <a:cs typeface="Arial"/>
              <a:sym typeface="Arial"/>
            </a:endParaRPr>
          </a:p>
        </p:txBody>
      </p:sp>
      <p:sp>
        <p:nvSpPr>
          <p:cNvPr id="1008" name="Google Shape;1008;p43"/>
          <p:cNvSpPr/>
          <p:nvPr/>
        </p:nvSpPr>
        <p:spPr>
          <a:xfrm>
            <a:off x="5275262" y="5824398"/>
            <a:ext cx="3615818" cy="807137"/>
          </a:xfrm>
          <a:prstGeom prst="rect">
            <a:avLst/>
          </a:prstGeom>
          <a:solidFill>
            <a:srgbClr val="678877">
              <a:alpha val="36862"/>
            </a:srgbClr>
          </a:solidFill>
          <a:ln>
            <a:noFill/>
          </a:ln>
        </p:spPr>
        <p:txBody>
          <a:bodyPr spcFirstLastPara="1" wrap="square" lIns="91425" tIns="45700" rIns="91425" bIns="45700" anchor="ctr" anchorCtr="0">
            <a:noAutofit/>
          </a:bodyPr>
          <a:lstStyle/>
          <a:p>
            <a:pPr marL="0" marR="0" lvl="1"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Žaidėjai kuria algoritmus, sistemingai vertindami ir vykdydami savo žaidimus pagal esamus žaidimo apribojimus, skatindami loginį samprotavimą.</a:t>
            </a:r>
            <a:endParaRPr sz="1400" b="0" i="0" u="none" strike="noStrike" cap="none">
              <a:solidFill>
                <a:srgbClr val="000000"/>
              </a:solidFill>
              <a:latin typeface="Arial"/>
              <a:ea typeface="Arial"/>
              <a:cs typeface="Arial"/>
              <a:sym typeface="Arial"/>
            </a:endParaRPr>
          </a:p>
        </p:txBody>
      </p:sp>
      <p:pic>
        <p:nvPicPr>
          <p:cNvPr id="1009" name="Google Shape;1009;p43"/>
          <p:cNvPicPr preferRelativeResize="0"/>
          <p:nvPr/>
        </p:nvPicPr>
        <p:blipFill rotWithShape="1">
          <a:blip r:embed="rId3">
            <a:alphaModFix/>
          </a:blip>
          <a:srcRect/>
          <a:stretch/>
        </p:blipFill>
        <p:spPr>
          <a:xfrm>
            <a:off x="9251004" y="0"/>
            <a:ext cx="2940996" cy="6858000"/>
          </a:xfrm>
          <a:prstGeom prst="rect">
            <a:avLst/>
          </a:prstGeom>
          <a:noFill/>
          <a:ln>
            <a:noFill/>
          </a:ln>
        </p:spPr>
      </p:pic>
      <p:sp>
        <p:nvSpPr>
          <p:cNvPr id="1010" name="Google Shape;1010;p4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43</a:t>
            </a:fld>
            <a:endParaRPr>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014"/>
        <p:cNvGrpSpPr/>
        <p:nvPr/>
      </p:nvGrpSpPr>
      <p:grpSpPr>
        <a:xfrm>
          <a:off x="0" y="0"/>
          <a:ext cx="0" cy="0"/>
          <a:chOff x="0" y="0"/>
          <a:chExt cx="0" cy="0"/>
        </a:xfrm>
      </p:grpSpPr>
      <p:sp>
        <p:nvSpPr>
          <p:cNvPr id="1015" name="Google Shape;1015;p86"/>
          <p:cNvSpPr txBox="1">
            <a:spLocks noGrp="1"/>
          </p:cNvSpPr>
          <p:nvPr>
            <p:ph type="body" idx="2"/>
          </p:nvPr>
        </p:nvSpPr>
        <p:spPr>
          <a:xfrm>
            <a:off x="307243" y="844021"/>
            <a:ext cx="8904852" cy="3135853"/>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Rezultatai:</a:t>
            </a:r>
            <a:endParaRPr sz="1800">
              <a:latin typeface="Arial"/>
              <a:ea typeface="Arial"/>
              <a:cs typeface="Arial"/>
              <a:sym typeface="Arial"/>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Kognityvinis įsitraukimas. </a:t>
            </a:r>
            <a:r>
              <a:rPr lang="en-US">
                <a:latin typeface="Arial"/>
                <a:ea typeface="Arial"/>
                <a:cs typeface="Arial"/>
                <a:sym typeface="Arial"/>
              </a:rPr>
              <a:t>Žaidimas stimuliuoja protinius gebėjimus, padeda palaikyti kognityvines funkcijas ir sulėtinti vyresnio amžiaus žmonių senėjimo procesus.</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Socialinė sąveika. </a:t>
            </a:r>
            <a:r>
              <a:rPr lang="en-US">
                <a:latin typeface="Arial"/>
                <a:ea typeface="Arial"/>
                <a:cs typeface="Arial"/>
                <a:sym typeface="Arial"/>
              </a:rPr>
              <a:t>Žaidimas grupėse skatina bendravimą, bendradarbiavimą ir santykių kūrimą, kurie yra emocinės gerovės pagrindas.</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Strateginis mąstymas. </a:t>
            </a:r>
            <a:r>
              <a:rPr lang="en-US">
                <a:latin typeface="Arial"/>
                <a:ea typeface="Arial"/>
                <a:cs typeface="Arial"/>
                <a:sym typeface="Arial"/>
              </a:rPr>
              <a:t>Senjorai tobulina savo kritinį mąstymą ir gebėjimus priimti sprendimus analizuodami savo žaidimą ir prisitaikydami prie oponentų.</a:t>
            </a:r>
            <a:endParaRPr/>
          </a:p>
          <a:p>
            <a:pPr marL="457200" lvl="0" indent="-299720" algn="l" rtl="0">
              <a:lnSpc>
                <a:spcPct val="100000"/>
              </a:lnSpc>
              <a:spcBef>
                <a:spcPts val="1000"/>
              </a:spcBef>
              <a:spcAft>
                <a:spcPts val="0"/>
              </a:spcAft>
              <a:buClr>
                <a:schemeClr val="dk2"/>
              </a:buClr>
              <a:buSzPts val="1120"/>
              <a:buChar char="•"/>
            </a:pPr>
            <a:r>
              <a:rPr lang="en-US" b="1">
                <a:latin typeface="Arial"/>
                <a:ea typeface="Arial"/>
                <a:cs typeface="Arial"/>
                <a:sym typeface="Arial"/>
              </a:rPr>
              <a:t>Malonumas ir motyvacija. </a:t>
            </a:r>
            <a:r>
              <a:rPr lang="en-US">
                <a:latin typeface="Arial"/>
                <a:ea typeface="Arial"/>
                <a:cs typeface="Arial"/>
                <a:sym typeface="Arial"/>
              </a:rPr>
              <a:t>Malonus stalo žaidimų pobūdis skatina nuolat dalyvauti ir mokytis, todėl informatinis mąstymas tampa prieinamu ir įdomiu.</a:t>
            </a:r>
            <a:endParaRPr>
              <a:latin typeface="Arial"/>
              <a:ea typeface="Arial"/>
              <a:cs typeface="Arial"/>
              <a:sym typeface="Arial"/>
            </a:endParaRPr>
          </a:p>
        </p:txBody>
      </p:sp>
      <p:sp>
        <p:nvSpPr>
          <p:cNvPr id="1016" name="Google Shape;1016;p86"/>
          <p:cNvSpPr txBox="1">
            <a:spLocks noGrp="1"/>
          </p:cNvSpPr>
          <p:nvPr>
            <p:ph type="body" idx="2"/>
          </p:nvPr>
        </p:nvSpPr>
        <p:spPr>
          <a:xfrm>
            <a:off x="307242" y="3979874"/>
            <a:ext cx="8904853" cy="1828187"/>
          </a:xfrm>
          <a:prstGeom prst="rect">
            <a:avLst/>
          </a:prstGeom>
          <a:noFill/>
          <a:ln>
            <a:noFill/>
          </a:ln>
        </p:spPr>
        <p:txBody>
          <a:bodyPr spcFirstLastPara="1" wrap="square" lIns="91425" tIns="45700" rIns="91425" bIns="45700" anchor="t" anchorCtr="0">
            <a:noAutofit/>
          </a:bodyPr>
          <a:lstStyle/>
          <a:p>
            <a:pPr marL="157480" lvl="0" indent="0" algn="l" rtl="0">
              <a:lnSpc>
                <a:spcPct val="100000"/>
              </a:lnSpc>
              <a:spcBef>
                <a:spcPts val="1000"/>
              </a:spcBef>
              <a:spcAft>
                <a:spcPts val="0"/>
              </a:spcAft>
              <a:buSzPts val="1120"/>
              <a:buNone/>
            </a:pPr>
            <a:r>
              <a:rPr lang="en-US" sz="1800" b="1">
                <a:latin typeface="Arial"/>
                <a:ea typeface="Arial"/>
                <a:cs typeface="Arial"/>
                <a:sym typeface="Arial"/>
              </a:rPr>
              <a:t>Išvada:</a:t>
            </a:r>
            <a:r>
              <a:rPr lang="en-US" sz="1800">
                <a:latin typeface="Arial"/>
                <a:ea typeface="Arial"/>
                <a:cs typeface="Arial"/>
                <a:sym typeface="Arial"/>
              </a:rPr>
              <a:t> </a:t>
            </a:r>
            <a:endParaRPr sz="1800">
              <a:latin typeface="Arial"/>
              <a:ea typeface="Arial"/>
              <a:cs typeface="Arial"/>
              <a:sym typeface="Arial"/>
            </a:endParaRPr>
          </a:p>
          <a:p>
            <a:pPr marL="157480" lvl="0" indent="0" algn="l" rtl="0">
              <a:lnSpc>
                <a:spcPct val="100000"/>
              </a:lnSpc>
              <a:spcBef>
                <a:spcPts val="1000"/>
              </a:spcBef>
              <a:spcAft>
                <a:spcPts val="0"/>
              </a:spcAft>
              <a:buSzPts val="1120"/>
              <a:buNone/>
            </a:pPr>
            <a:r>
              <a:rPr lang="en-US">
                <a:latin typeface="Arial"/>
                <a:ea typeface="Arial"/>
                <a:cs typeface="Arial"/>
                <a:sym typeface="Arial"/>
              </a:rPr>
              <a:t>Ši atvejo analizė parodo, kaip stalo žaidimai, tokie kaip „Rummikub“, gali veiksmingai skatinti vyresnio amžiaus žmonių informatinio mąstymo įgūdžius. Įtraukus senjorus į strateginį žaidimą, jie gali pagerinti savo pažintinius gebėjimus, mėgaudamiesi socialine patirtimi. Šis požiūris ne tik prisideda prie jų protinio judrumo, bet ir sustiprina mokymosi visą gyvenimą bei bendravimo bendruomenėje svarbą.</a:t>
            </a:r>
            <a:endParaRPr sz="1800">
              <a:latin typeface="Arial"/>
              <a:ea typeface="Arial"/>
              <a:cs typeface="Arial"/>
              <a:sym typeface="Arial"/>
            </a:endParaRPr>
          </a:p>
          <a:p>
            <a:pPr marL="457200" lvl="0" indent="-228600" algn="l" rtl="0">
              <a:lnSpc>
                <a:spcPct val="100000"/>
              </a:lnSpc>
              <a:spcBef>
                <a:spcPts val="1000"/>
              </a:spcBef>
              <a:spcAft>
                <a:spcPts val="0"/>
              </a:spcAft>
              <a:buClr>
                <a:schemeClr val="dk2"/>
              </a:buClr>
              <a:buSzPts val="1120"/>
              <a:buNone/>
            </a:pPr>
            <a:endParaRPr sz="1800">
              <a:latin typeface="Arial"/>
              <a:ea typeface="Arial"/>
              <a:cs typeface="Arial"/>
              <a:sym typeface="Arial"/>
            </a:endParaRPr>
          </a:p>
        </p:txBody>
      </p:sp>
      <p:pic>
        <p:nvPicPr>
          <p:cNvPr id="1017" name="Google Shape;1017;p86"/>
          <p:cNvPicPr preferRelativeResize="0"/>
          <p:nvPr/>
        </p:nvPicPr>
        <p:blipFill rotWithShape="1">
          <a:blip r:embed="rId3">
            <a:alphaModFix/>
          </a:blip>
          <a:srcRect/>
          <a:stretch/>
        </p:blipFill>
        <p:spPr>
          <a:xfrm>
            <a:off x="9212095" y="0"/>
            <a:ext cx="2979905" cy="6858000"/>
          </a:xfrm>
          <a:prstGeom prst="rect">
            <a:avLst/>
          </a:prstGeom>
          <a:noFill/>
          <a:ln>
            <a:noFill/>
          </a:ln>
        </p:spPr>
      </p:pic>
      <p:sp>
        <p:nvSpPr>
          <p:cNvPr id="1018" name="Google Shape;1018;p8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44</a:t>
            </a:fld>
            <a:endParaRPr>
              <a:solidFill>
                <a:schemeClr val="lt1"/>
              </a:solidFill>
              <a:latin typeface="Arial"/>
              <a:ea typeface="Arial"/>
              <a:cs typeface="Arial"/>
              <a:sym typeface="Arial"/>
            </a:endParaRPr>
          </a:p>
        </p:txBody>
      </p:sp>
      <p:sp>
        <p:nvSpPr>
          <p:cNvPr id="1019" name="Google Shape;1019;p86"/>
          <p:cNvSpPr txBox="1">
            <a:spLocks noGrp="1"/>
          </p:cNvSpPr>
          <p:nvPr>
            <p:ph type="body" idx="1"/>
          </p:nvPr>
        </p:nvSpPr>
        <p:spPr>
          <a:xfrm>
            <a:off x="190509" y="230736"/>
            <a:ext cx="10461278" cy="41547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680"/>
              <a:buNone/>
            </a:pPr>
            <a:r>
              <a:rPr lang="en-US" sz="1800">
                <a:solidFill>
                  <a:srgbClr val="D06C3C"/>
                </a:solidFill>
                <a:latin typeface="Arial"/>
                <a:ea typeface="Arial"/>
                <a:cs typeface="Arial"/>
                <a:sym typeface="Arial"/>
              </a:rPr>
              <a:t>2 atvejo analizė. Stalo žaidimas „Rummikub“ senjorų IM patobulinimui</a:t>
            </a:r>
            <a:endParaRPr sz="1800">
              <a:solidFill>
                <a:srgbClr val="D06C3C"/>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pic>
        <p:nvPicPr>
          <p:cNvPr id="1024" name="Google Shape;1024;p44" descr="Molecular model and digital tablet on counter in lab"/>
          <p:cNvPicPr preferRelativeResize="0">
            <a:picLocks noGrp="1"/>
          </p:cNvPicPr>
          <p:nvPr>
            <p:ph type="pic" idx="2"/>
          </p:nvPr>
        </p:nvPicPr>
        <p:blipFill rotWithShape="1">
          <a:blip r:embed="rId3">
            <a:alphaModFix/>
          </a:blip>
          <a:srcRect t="7802" b="7802"/>
          <a:stretch/>
        </p:blipFill>
        <p:spPr>
          <a:xfrm>
            <a:off x="0" y="0"/>
            <a:ext cx="12192000" cy="6858000"/>
          </a:xfrm>
          <a:prstGeom prst="rect">
            <a:avLst/>
          </a:prstGeom>
          <a:noFill/>
          <a:ln>
            <a:noFill/>
          </a:ln>
        </p:spPr>
      </p:pic>
      <p:sp>
        <p:nvSpPr>
          <p:cNvPr id="1025" name="Google Shape;1025;p44"/>
          <p:cNvSpPr/>
          <p:nvPr/>
        </p:nvSpPr>
        <p:spPr>
          <a:xfrm>
            <a:off x="6458741" y="4083079"/>
            <a:ext cx="5093533" cy="1775012"/>
          </a:xfrm>
          <a:prstGeom prst="rect">
            <a:avLst/>
          </a:prstGeom>
          <a:solidFill>
            <a:srgbClr val="F4F4F6"/>
          </a:solidFill>
          <a:ln w="25400" cap="flat" cmpd="sng">
            <a:solidFill>
              <a:srgbClr val="153A5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26" name="Google Shape;1026;p44"/>
          <p:cNvSpPr txBox="1">
            <a:spLocks noGrp="1"/>
          </p:cNvSpPr>
          <p:nvPr>
            <p:ph type="title"/>
          </p:nvPr>
        </p:nvSpPr>
        <p:spPr>
          <a:xfrm>
            <a:off x="7614442" y="2339502"/>
            <a:ext cx="2804191" cy="1775012"/>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Clr>
                <a:schemeClr val="lt1"/>
              </a:buClr>
              <a:buSzPts val="3200"/>
              <a:buFont typeface="Sorts Mill Goudy"/>
              <a:buNone/>
            </a:pPr>
            <a:r>
              <a:rPr lang="en-US" b="1">
                <a:solidFill>
                  <a:schemeClr val="dk1"/>
                </a:solidFill>
                <a:latin typeface="Arial"/>
                <a:ea typeface="Arial"/>
                <a:cs typeface="Arial"/>
                <a:sym typeface="Arial"/>
              </a:rPr>
              <a:t>PRAKTINIAI PRATIMAI</a:t>
            </a:r>
            <a:endParaRPr>
              <a:solidFill>
                <a:schemeClr val="dk1"/>
              </a:solidFill>
              <a:latin typeface="Arial"/>
              <a:ea typeface="Arial"/>
              <a:cs typeface="Arial"/>
              <a:sym typeface="Arial"/>
            </a:endParaRPr>
          </a:p>
        </p:txBody>
      </p:sp>
      <p:sp>
        <p:nvSpPr>
          <p:cNvPr id="1027" name="Google Shape;1027;p44"/>
          <p:cNvSpPr txBox="1">
            <a:spLocks noGrp="1"/>
          </p:cNvSpPr>
          <p:nvPr>
            <p:ph type="body" idx="1"/>
          </p:nvPr>
        </p:nvSpPr>
        <p:spPr>
          <a:xfrm>
            <a:off x="5958869" y="4237320"/>
            <a:ext cx="5593405" cy="1860184"/>
          </a:xfrm>
          <a:prstGeom prst="rect">
            <a:avLst/>
          </a:prstGeom>
          <a:noFill/>
          <a:ln>
            <a:noFill/>
          </a:ln>
        </p:spPr>
        <p:txBody>
          <a:bodyPr spcFirstLastPara="1" wrap="square" lIns="91425" tIns="45700" rIns="91425" bIns="45700" anchor="t" anchorCtr="0">
            <a:noAutofit/>
          </a:bodyPr>
          <a:lstStyle/>
          <a:p>
            <a:pPr marL="457200" lvl="0" indent="-228600" algn="ctr" rtl="0">
              <a:lnSpc>
                <a:spcPct val="100000"/>
              </a:lnSpc>
              <a:spcBef>
                <a:spcPts val="1000"/>
              </a:spcBef>
              <a:spcAft>
                <a:spcPts val="0"/>
              </a:spcAft>
              <a:buClr>
                <a:schemeClr val="lt1"/>
              </a:buClr>
              <a:buSzPts val="1400"/>
              <a:buNone/>
            </a:pPr>
            <a:r>
              <a:rPr lang="en-US" sz="1800">
                <a:solidFill>
                  <a:schemeClr val="dk1"/>
                </a:solidFill>
                <a:latin typeface="Arial"/>
                <a:ea typeface="Arial"/>
                <a:cs typeface="Arial"/>
                <a:sym typeface="Arial"/>
              </a:rPr>
              <a:t>Praktinių seminarų pavyzdžiai suaugusiesiems besimokantiesiems: informatinio mąstymo principai, aktualizuojantys aktyvų dalyvavimą</a:t>
            </a:r>
            <a:endParaRPr sz="1800">
              <a:solidFill>
                <a:schemeClr val="dk1"/>
              </a:solidFill>
              <a:latin typeface="Arial"/>
              <a:ea typeface="Arial"/>
              <a:cs typeface="Arial"/>
              <a:sym typeface="Arial"/>
            </a:endParaRPr>
          </a:p>
        </p:txBody>
      </p:sp>
      <p:sp>
        <p:nvSpPr>
          <p:cNvPr id="1028" name="Google Shape;1028;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45</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34"/>
        <p:cNvGrpSpPr/>
        <p:nvPr/>
      </p:nvGrpSpPr>
      <p:grpSpPr>
        <a:xfrm>
          <a:off x="0" y="0"/>
          <a:ext cx="0" cy="0"/>
          <a:chOff x="0" y="0"/>
          <a:chExt cx="0" cy="0"/>
        </a:xfrm>
      </p:grpSpPr>
      <p:sp>
        <p:nvSpPr>
          <p:cNvPr id="1035" name="Google Shape;1035;p45"/>
          <p:cNvSpPr txBox="1">
            <a:spLocks noGrp="1"/>
          </p:cNvSpPr>
          <p:nvPr>
            <p:ph type="title"/>
          </p:nvPr>
        </p:nvSpPr>
        <p:spPr>
          <a:xfrm>
            <a:off x="1089236" y="1034355"/>
            <a:ext cx="6347262" cy="78794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1000"/>
              </a:spcBef>
              <a:spcAft>
                <a:spcPts val="0"/>
              </a:spcAft>
              <a:buSzPts val="2400"/>
              <a:buNone/>
            </a:pPr>
            <a:r>
              <a:rPr lang="en-US" b="1">
                <a:solidFill>
                  <a:schemeClr val="dk1"/>
                </a:solidFill>
                <a:latin typeface="Arial"/>
                <a:ea typeface="Arial"/>
                <a:cs typeface="Arial"/>
                <a:sym typeface="Arial"/>
              </a:rPr>
              <a:t>Dirbtuvių idėjos, atskleidžiančios informatinio mąstymo principų taikymą</a:t>
            </a:r>
            <a:endParaRPr b="1">
              <a:solidFill>
                <a:schemeClr val="dk1"/>
              </a:solidFill>
              <a:latin typeface="Arial"/>
              <a:ea typeface="Arial"/>
              <a:cs typeface="Arial"/>
              <a:sym typeface="Arial"/>
            </a:endParaRPr>
          </a:p>
        </p:txBody>
      </p:sp>
      <p:sp>
        <p:nvSpPr>
          <p:cNvPr id="1036" name="Google Shape;1036;p45"/>
          <p:cNvSpPr txBox="1">
            <a:spLocks noGrp="1"/>
          </p:cNvSpPr>
          <p:nvPr>
            <p:ph type="body" idx="1"/>
          </p:nvPr>
        </p:nvSpPr>
        <p:spPr>
          <a:xfrm>
            <a:off x="992901" y="1863153"/>
            <a:ext cx="6206507" cy="3642704"/>
          </a:xfrm>
          <a:prstGeom prst="rect">
            <a:avLst/>
          </a:prstGeom>
          <a:noFill/>
          <a:ln>
            <a:noFill/>
          </a:ln>
        </p:spPr>
        <p:txBody>
          <a:bodyPr spcFirstLastPara="1" wrap="square" lIns="91425" tIns="45700" rIns="91425" bIns="45700" anchor="t" anchorCtr="0">
            <a:noAutofit/>
          </a:bodyPr>
          <a:lstStyle/>
          <a:p>
            <a:pPr marL="87313" lvl="0" indent="-9525" algn="just" rtl="0">
              <a:lnSpc>
                <a:spcPct val="100000"/>
              </a:lnSpc>
              <a:spcBef>
                <a:spcPts val="1000"/>
              </a:spcBef>
              <a:spcAft>
                <a:spcPts val="0"/>
              </a:spcAft>
              <a:buSzPts val="1260"/>
              <a:buNone/>
            </a:pPr>
            <a:r>
              <a:rPr lang="en-US" dirty="0" err="1">
                <a:latin typeface="Arial"/>
                <a:ea typeface="Arial"/>
                <a:cs typeface="Arial"/>
                <a:sym typeface="Arial"/>
              </a:rPr>
              <a:t>Šioje</a:t>
            </a:r>
            <a:r>
              <a:rPr lang="en-US" dirty="0">
                <a:latin typeface="Arial"/>
                <a:ea typeface="Arial"/>
                <a:cs typeface="Arial"/>
                <a:sym typeface="Arial"/>
              </a:rPr>
              <a:t> </a:t>
            </a:r>
            <a:r>
              <a:rPr lang="en-US" dirty="0" err="1">
                <a:latin typeface="Arial"/>
                <a:ea typeface="Arial"/>
                <a:cs typeface="Arial"/>
                <a:sym typeface="Arial"/>
              </a:rPr>
              <a:t>dalyje</a:t>
            </a:r>
            <a:r>
              <a:rPr lang="en-US" dirty="0">
                <a:latin typeface="Arial"/>
                <a:ea typeface="Arial"/>
                <a:cs typeface="Arial"/>
                <a:sym typeface="Arial"/>
              </a:rPr>
              <a:t> </a:t>
            </a:r>
            <a:r>
              <a:rPr lang="en-US" dirty="0" err="1">
                <a:latin typeface="Arial"/>
                <a:ea typeface="Arial"/>
                <a:cs typeface="Arial"/>
                <a:sym typeface="Arial"/>
              </a:rPr>
              <a:t>pateikiami</a:t>
            </a:r>
            <a:r>
              <a:rPr lang="en-US" dirty="0">
                <a:latin typeface="Arial"/>
                <a:ea typeface="Arial"/>
                <a:cs typeface="Arial"/>
                <a:sym typeface="Arial"/>
              </a:rPr>
              <a:t> </a:t>
            </a:r>
            <a:r>
              <a:rPr lang="en-US" dirty="0" err="1">
                <a:latin typeface="Arial"/>
                <a:ea typeface="Arial"/>
                <a:cs typeface="Arial"/>
                <a:sym typeface="Arial"/>
              </a:rPr>
              <a:t>trys</a:t>
            </a:r>
            <a:r>
              <a:rPr lang="en-US" dirty="0">
                <a:latin typeface="Arial"/>
                <a:ea typeface="Arial"/>
                <a:cs typeface="Arial"/>
                <a:sym typeface="Arial"/>
              </a:rPr>
              <a:t> </a:t>
            </a:r>
            <a:r>
              <a:rPr lang="en-US" dirty="0" err="1">
                <a:latin typeface="Arial"/>
                <a:ea typeface="Arial"/>
                <a:cs typeface="Arial"/>
                <a:sym typeface="Arial"/>
              </a:rPr>
              <a:t>praktinių</a:t>
            </a:r>
            <a:r>
              <a:rPr lang="en-US" dirty="0">
                <a:latin typeface="Arial"/>
                <a:ea typeface="Arial"/>
                <a:cs typeface="Arial"/>
                <a:sym typeface="Arial"/>
              </a:rPr>
              <a:t> </a:t>
            </a:r>
            <a:r>
              <a:rPr lang="en-US" dirty="0" err="1">
                <a:latin typeface="Arial"/>
                <a:ea typeface="Arial"/>
                <a:cs typeface="Arial"/>
                <a:sym typeface="Arial"/>
              </a:rPr>
              <a:t>dirbtuvių</a:t>
            </a:r>
            <a:r>
              <a:rPr lang="en-US" dirty="0">
                <a:latin typeface="Arial"/>
                <a:ea typeface="Arial"/>
                <a:cs typeface="Arial"/>
                <a:sym typeface="Arial"/>
              </a:rPr>
              <a:t> </a:t>
            </a:r>
            <a:r>
              <a:rPr lang="en-US" dirty="0" err="1">
                <a:latin typeface="Arial"/>
                <a:ea typeface="Arial"/>
                <a:cs typeface="Arial"/>
                <a:sym typeface="Arial"/>
              </a:rPr>
              <a:t>idėjų</a:t>
            </a:r>
            <a:r>
              <a:rPr lang="en-US" dirty="0">
                <a:latin typeface="Arial"/>
                <a:ea typeface="Arial"/>
                <a:cs typeface="Arial"/>
                <a:sym typeface="Arial"/>
              </a:rPr>
              <a:t> </a:t>
            </a:r>
            <a:r>
              <a:rPr lang="en-US" dirty="0" err="1">
                <a:latin typeface="Arial"/>
                <a:ea typeface="Arial"/>
                <a:cs typeface="Arial"/>
                <a:sym typeface="Arial"/>
              </a:rPr>
              <a:t>pavyzdžiai</a:t>
            </a:r>
            <a:r>
              <a:rPr lang="en-US" dirty="0">
                <a:latin typeface="Arial"/>
                <a:ea typeface="Arial"/>
                <a:cs typeface="Arial"/>
                <a:sym typeface="Arial"/>
              </a:rPr>
              <a:t>, </a:t>
            </a:r>
            <a:r>
              <a:rPr lang="en-US" dirty="0" err="1">
                <a:latin typeface="Arial"/>
                <a:ea typeface="Arial"/>
                <a:cs typeface="Arial"/>
                <a:sym typeface="Arial"/>
              </a:rPr>
              <a:t>demonstruojantys</a:t>
            </a:r>
            <a:r>
              <a:rPr lang="en-US" dirty="0">
                <a:latin typeface="Arial"/>
                <a:ea typeface="Arial"/>
                <a:cs typeface="Arial"/>
                <a:sym typeface="Arial"/>
              </a:rPr>
              <a:t> </a:t>
            </a:r>
            <a:r>
              <a:rPr lang="en-US" dirty="0" err="1">
                <a:latin typeface="Arial"/>
                <a:ea typeface="Arial"/>
                <a:cs typeface="Arial"/>
                <a:sym typeface="Arial"/>
              </a:rPr>
              <a:t>informatinio</a:t>
            </a:r>
            <a:r>
              <a:rPr lang="en-US" dirty="0">
                <a:latin typeface="Arial"/>
                <a:ea typeface="Arial"/>
                <a:cs typeface="Arial"/>
                <a:sym typeface="Arial"/>
              </a:rPr>
              <a:t> </a:t>
            </a:r>
            <a:r>
              <a:rPr lang="en-US" dirty="0" err="1">
                <a:latin typeface="Arial"/>
                <a:ea typeface="Arial"/>
                <a:cs typeface="Arial"/>
                <a:sym typeface="Arial"/>
              </a:rPr>
              <a:t>mąstymo</a:t>
            </a:r>
            <a:r>
              <a:rPr lang="en-US" dirty="0">
                <a:latin typeface="Arial"/>
                <a:ea typeface="Arial"/>
                <a:cs typeface="Arial"/>
                <a:sym typeface="Arial"/>
              </a:rPr>
              <a:t> </a:t>
            </a:r>
            <a:r>
              <a:rPr lang="en-US" dirty="0" err="1">
                <a:latin typeface="Arial"/>
                <a:ea typeface="Arial"/>
                <a:cs typeface="Arial"/>
                <a:sym typeface="Arial"/>
              </a:rPr>
              <a:t>principus</a:t>
            </a:r>
            <a:r>
              <a:rPr lang="en-US" dirty="0">
                <a:latin typeface="Arial"/>
                <a:ea typeface="Arial"/>
                <a:cs typeface="Arial"/>
                <a:sym typeface="Arial"/>
              </a:rPr>
              <a:t>, </a:t>
            </a:r>
            <a:r>
              <a:rPr lang="en-US" dirty="0" err="1">
                <a:latin typeface="Arial"/>
                <a:ea typeface="Arial"/>
                <a:cs typeface="Arial"/>
                <a:sym typeface="Arial"/>
              </a:rPr>
              <a:t>pritaikytus</a:t>
            </a:r>
            <a:r>
              <a:rPr lang="en-US" dirty="0">
                <a:latin typeface="Arial"/>
                <a:ea typeface="Arial"/>
                <a:cs typeface="Arial"/>
                <a:sym typeface="Arial"/>
              </a:rPr>
              <a:t> </a:t>
            </a:r>
            <a:r>
              <a:rPr lang="en-US" dirty="0" err="1">
                <a:latin typeface="Arial"/>
                <a:ea typeface="Arial"/>
                <a:cs typeface="Arial"/>
                <a:sym typeface="Arial"/>
              </a:rPr>
              <a:t>suaugusiesiems</a:t>
            </a:r>
            <a:r>
              <a:rPr lang="en-US" dirty="0">
                <a:latin typeface="Arial"/>
                <a:ea typeface="Arial"/>
                <a:cs typeface="Arial"/>
                <a:sym typeface="Arial"/>
              </a:rPr>
              <a:t> </a:t>
            </a:r>
            <a:r>
              <a:rPr lang="en-US" dirty="0" err="1">
                <a:latin typeface="Arial"/>
                <a:ea typeface="Arial"/>
                <a:cs typeface="Arial"/>
                <a:sym typeface="Arial"/>
              </a:rPr>
              <a:t>besimokantiesiems</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pabrėžiantys</a:t>
            </a:r>
            <a:r>
              <a:rPr lang="en-US" dirty="0">
                <a:latin typeface="Arial"/>
                <a:ea typeface="Arial"/>
                <a:cs typeface="Arial"/>
                <a:sym typeface="Arial"/>
              </a:rPr>
              <a:t> </a:t>
            </a:r>
            <a:r>
              <a:rPr lang="en-US" dirty="0" err="1">
                <a:latin typeface="Arial"/>
                <a:ea typeface="Arial"/>
                <a:cs typeface="Arial"/>
                <a:sym typeface="Arial"/>
              </a:rPr>
              <a:t>jų</a:t>
            </a:r>
            <a:r>
              <a:rPr lang="en-US" dirty="0">
                <a:latin typeface="Arial"/>
                <a:ea typeface="Arial"/>
                <a:cs typeface="Arial"/>
                <a:sym typeface="Arial"/>
              </a:rPr>
              <a:t> </a:t>
            </a:r>
            <a:r>
              <a:rPr lang="en-US" dirty="0" err="1">
                <a:latin typeface="Arial"/>
                <a:ea typeface="Arial"/>
                <a:cs typeface="Arial"/>
                <a:sym typeface="Arial"/>
              </a:rPr>
              <a:t>aktyvų</a:t>
            </a:r>
            <a:r>
              <a:rPr lang="en-US" dirty="0">
                <a:latin typeface="Arial"/>
                <a:ea typeface="Arial"/>
                <a:cs typeface="Arial"/>
                <a:sym typeface="Arial"/>
              </a:rPr>
              <a:t> </a:t>
            </a:r>
            <a:r>
              <a:rPr lang="en-US" dirty="0" err="1">
                <a:latin typeface="Arial"/>
                <a:ea typeface="Arial"/>
                <a:cs typeface="Arial"/>
                <a:sym typeface="Arial"/>
              </a:rPr>
              <a:t>dalyvavimą</a:t>
            </a:r>
            <a:r>
              <a:rPr lang="en-US" dirty="0">
                <a:latin typeface="Arial"/>
                <a:ea typeface="Arial"/>
                <a:cs typeface="Arial"/>
                <a:sym typeface="Arial"/>
              </a:rPr>
              <a:t>.</a:t>
            </a:r>
            <a:endParaRPr dirty="0"/>
          </a:p>
          <a:p>
            <a:pPr marL="87313" lvl="0" indent="-9525" algn="just" rtl="0">
              <a:lnSpc>
                <a:spcPct val="100000"/>
              </a:lnSpc>
              <a:spcBef>
                <a:spcPts val="1000"/>
              </a:spcBef>
              <a:spcAft>
                <a:spcPts val="0"/>
              </a:spcAft>
              <a:buSzPts val="1260"/>
              <a:buNone/>
            </a:pPr>
            <a:r>
              <a:rPr lang="en-US" dirty="0" err="1">
                <a:latin typeface="Arial"/>
                <a:ea typeface="Arial"/>
                <a:cs typeface="Arial"/>
                <a:sym typeface="Arial"/>
              </a:rPr>
              <a:t>Šiose</a:t>
            </a:r>
            <a:r>
              <a:rPr lang="en-US" dirty="0">
                <a:latin typeface="Arial"/>
                <a:ea typeface="Arial"/>
                <a:cs typeface="Arial"/>
                <a:sym typeface="Arial"/>
              </a:rPr>
              <a:t> </a:t>
            </a:r>
            <a:r>
              <a:rPr lang="en-US" dirty="0" err="1">
                <a:latin typeface="Arial"/>
                <a:ea typeface="Arial"/>
                <a:cs typeface="Arial"/>
                <a:sym typeface="Arial"/>
              </a:rPr>
              <a:t>dirbtuvėse</a:t>
            </a:r>
            <a:r>
              <a:rPr lang="en-US" dirty="0">
                <a:latin typeface="Arial"/>
                <a:ea typeface="Arial"/>
                <a:cs typeface="Arial"/>
                <a:sym typeface="Arial"/>
              </a:rPr>
              <a:t> </a:t>
            </a:r>
            <a:r>
              <a:rPr lang="en-US" dirty="0" err="1">
                <a:latin typeface="Arial"/>
                <a:ea typeface="Arial"/>
                <a:cs typeface="Arial"/>
                <a:sym typeface="Arial"/>
              </a:rPr>
              <a:t>akcentuojamas</a:t>
            </a:r>
            <a:r>
              <a:rPr lang="en-US" dirty="0">
                <a:latin typeface="Arial"/>
                <a:ea typeface="Arial"/>
                <a:cs typeface="Arial"/>
                <a:sym typeface="Arial"/>
              </a:rPr>
              <a:t> </a:t>
            </a:r>
            <a:r>
              <a:rPr lang="en-US" dirty="0" err="1">
                <a:latin typeface="Arial"/>
                <a:ea typeface="Arial"/>
                <a:cs typeface="Arial"/>
                <a:sym typeface="Arial"/>
              </a:rPr>
              <a:t>aktyvus</a:t>
            </a:r>
            <a:r>
              <a:rPr lang="en-US" dirty="0">
                <a:latin typeface="Arial"/>
                <a:ea typeface="Arial"/>
                <a:cs typeface="Arial"/>
                <a:sym typeface="Arial"/>
              </a:rPr>
              <a:t> </a:t>
            </a:r>
            <a:r>
              <a:rPr lang="en-US" dirty="0" err="1">
                <a:latin typeface="Arial"/>
                <a:ea typeface="Arial"/>
                <a:cs typeface="Arial"/>
                <a:sym typeface="Arial"/>
              </a:rPr>
              <a:t>dalyvavimas</a:t>
            </a:r>
            <a:r>
              <a:rPr lang="en-US" dirty="0">
                <a:latin typeface="Arial"/>
                <a:ea typeface="Arial"/>
                <a:cs typeface="Arial"/>
                <a:sym typeface="Arial"/>
              </a:rPr>
              <a:t>, </a:t>
            </a:r>
            <a:r>
              <a:rPr lang="en-US" dirty="0" err="1">
                <a:latin typeface="Arial"/>
                <a:ea typeface="Arial"/>
                <a:cs typeface="Arial"/>
                <a:sym typeface="Arial"/>
              </a:rPr>
              <a:t>vaizdinės</a:t>
            </a:r>
            <a:r>
              <a:rPr lang="en-US" dirty="0">
                <a:latin typeface="Arial"/>
                <a:ea typeface="Arial"/>
                <a:cs typeface="Arial"/>
                <a:sym typeface="Arial"/>
              </a:rPr>
              <a:t> </a:t>
            </a:r>
            <a:r>
              <a:rPr lang="en-US" dirty="0" err="1">
                <a:latin typeface="Arial"/>
                <a:ea typeface="Arial"/>
                <a:cs typeface="Arial"/>
                <a:sym typeface="Arial"/>
              </a:rPr>
              <a:t>priemonės</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realaus</a:t>
            </a:r>
            <a:r>
              <a:rPr lang="en-US" dirty="0">
                <a:latin typeface="Arial"/>
                <a:ea typeface="Arial"/>
                <a:cs typeface="Arial"/>
                <a:sym typeface="Arial"/>
              </a:rPr>
              <a:t> </a:t>
            </a:r>
            <a:r>
              <a:rPr lang="en-US" dirty="0" err="1">
                <a:latin typeface="Arial"/>
                <a:ea typeface="Arial"/>
                <a:cs typeface="Arial"/>
                <a:sym typeface="Arial"/>
              </a:rPr>
              <a:t>pasaulio</a:t>
            </a:r>
            <a:r>
              <a:rPr lang="en-US" dirty="0">
                <a:latin typeface="Arial"/>
                <a:ea typeface="Arial"/>
                <a:cs typeface="Arial"/>
                <a:sym typeface="Arial"/>
              </a:rPr>
              <a:t> </a:t>
            </a:r>
            <a:r>
              <a:rPr lang="en-US" dirty="0" err="1">
                <a:latin typeface="Arial"/>
                <a:ea typeface="Arial"/>
                <a:cs typeface="Arial"/>
                <a:sym typeface="Arial"/>
              </a:rPr>
              <a:t>taikomosios</a:t>
            </a:r>
            <a:r>
              <a:rPr lang="en-US" dirty="0">
                <a:latin typeface="Arial"/>
                <a:ea typeface="Arial"/>
                <a:cs typeface="Arial"/>
                <a:sym typeface="Arial"/>
              </a:rPr>
              <a:t> </a:t>
            </a:r>
            <a:r>
              <a:rPr lang="en-US" dirty="0" err="1">
                <a:latin typeface="Arial"/>
                <a:ea typeface="Arial"/>
                <a:cs typeface="Arial"/>
                <a:sym typeface="Arial"/>
              </a:rPr>
              <a:t>programos</a:t>
            </a:r>
            <a:r>
              <a:rPr lang="en-US" dirty="0">
                <a:latin typeface="Arial"/>
                <a:ea typeface="Arial"/>
                <a:cs typeface="Arial"/>
                <a:sym typeface="Arial"/>
              </a:rPr>
              <a:t>, </a:t>
            </a:r>
            <a:r>
              <a:rPr lang="en-US" dirty="0" err="1">
                <a:latin typeface="Arial"/>
                <a:ea typeface="Arial"/>
                <a:cs typeface="Arial"/>
                <a:sym typeface="Arial"/>
              </a:rPr>
              <a:t>siekiant</a:t>
            </a:r>
            <a:r>
              <a:rPr lang="en-US" dirty="0">
                <a:latin typeface="Arial"/>
                <a:ea typeface="Arial"/>
                <a:cs typeface="Arial"/>
                <a:sym typeface="Arial"/>
              </a:rPr>
              <a:t>, jog </a:t>
            </a:r>
            <a:r>
              <a:rPr lang="en-US" dirty="0" err="1">
                <a:latin typeface="Arial"/>
                <a:ea typeface="Arial"/>
                <a:cs typeface="Arial"/>
                <a:sym typeface="Arial"/>
              </a:rPr>
              <a:t>informatinio</a:t>
            </a:r>
            <a:r>
              <a:rPr lang="en-US" dirty="0">
                <a:latin typeface="Arial"/>
                <a:ea typeface="Arial"/>
                <a:cs typeface="Arial"/>
                <a:sym typeface="Arial"/>
              </a:rPr>
              <a:t> </a:t>
            </a:r>
            <a:r>
              <a:rPr lang="en-US" dirty="0" err="1">
                <a:latin typeface="Arial"/>
                <a:ea typeface="Arial"/>
                <a:cs typeface="Arial"/>
                <a:sym typeface="Arial"/>
              </a:rPr>
              <a:t>mąstymo</a:t>
            </a:r>
            <a:r>
              <a:rPr lang="en-US" dirty="0">
                <a:latin typeface="Arial"/>
                <a:ea typeface="Arial"/>
                <a:cs typeface="Arial"/>
                <a:sym typeface="Arial"/>
              </a:rPr>
              <a:t> </a:t>
            </a:r>
            <a:r>
              <a:rPr lang="en-US" dirty="0" err="1">
                <a:latin typeface="Arial"/>
                <a:ea typeface="Arial"/>
                <a:cs typeface="Arial"/>
                <a:sym typeface="Arial"/>
              </a:rPr>
              <a:t>koncepcijos</a:t>
            </a:r>
            <a:r>
              <a:rPr lang="en-US" dirty="0">
                <a:latin typeface="Arial"/>
                <a:ea typeface="Arial"/>
                <a:cs typeface="Arial"/>
                <a:sym typeface="Arial"/>
              </a:rPr>
              <a:t> </a:t>
            </a:r>
            <a:r>
              <a:rPr lang="en-US" dirty="0" err="1">
                <a:latin typeface="Arial"/>
                <a:ea typeface="Arial"/>
                <a:cs typeface="Arial"/>
                <a:sym typeface="Arial"/>
              </a:rPr>
              <a:t>taptų</a:t>
            </a:r>
            <a:r>
              <a:rPr lang="en-US" dirty="0">
                <a:latin typeface="Arial"/>
                <a:ea typeface="Arial"/>
                <a:cs typeface="Arial"/>
                <a:sym typeface="Arial"/>
              </a:rPr>
              <a:t> </a:t>
            </a:r>
            <a:r>
              <a:rPr lang="en-US" dirty="0" err="1">
                <a:latin typeface="Arial"/>
                <a:ea typeface="Arial"/>
                <a:cs typeface="Arial"/>
                <a:sym typeface="Arial"/>
              </a:rPr>
              <a:t>patrauklesnėmis</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prieinamesnėmis</a:t>
            </a:r>
            <a:r>
              <a:rPr lang="en-US" dirty="0">
                <a:latin typeface="Arial"/>
                <a:ea typeface="Arial"/>
                <a:cs typeface="Arial"/>
                <a:sym typeface="Arial"/>
              </a:rPr>
              <a:t> </a:t>
            </a:r>
            <a:r>
              <a:rPr lang="en-US" dirty="0" err="1" smtClean="0">
                <a:latin typeface="Arial"/>
                <a:ea typeface="Arial"/>
                <a:cs typeface="Arial"/>
                <a:sym typeface="Arial"/>
              </a:rPr>
              <a:t>besimok</a:t>
            </a:r>
            <a:r>
              <a:rPr lang="lt-LT" dirty="0" smtClean="0">
                <a:latin typeface="Arial"/>
                <a:ea typeface="Arial"/>
                <a:cs typeface="Arial"/>
                <a:sym typeface="Arial"/>
              </a:rPr>
              <a:t>a</a:t>
            </a:r>
            <a:r>
              <a:rPr lang="en-US" dirty="0" err="1" smtClean="0">
                <a:latin typeface="Arial"/>
                <a:ea typeface="Arial"/>
                <a:cs typeface="Arial"/>
                <a:sym typeface="Arial"/>
              </a:rPr>
              <a:t>ntiems</a:t>
            </a:r>
            <a:r>
              <a:rPr lang="en-US" dirty="0" smtClean="0">
                <a:latin typeface="Arial"/>
                <a:ea typeface="Arial"/>
                <a:cs typeface="Arial"/>
                <a:sym typeface="Arial"/>
              </a:rPr>
              <a:t> </a:t>
            </a:r>
            <a:r>
              <a:rPr lang="en-US" dirty="0" err="1">
                <a:latin typeface="Arial"/>
                <a:ea typeface="Arial"/>
                <a:cs typeface="Arial"/>
                <a:sym typeface="Arial"/>
              </a:rPr>
              <a:t>suaugusiesiems</a:t>
            </a:r>
            <a:r>
              <a:rPr lang="en-US" dirty="0" smtClean="0">
                <a:latin typeface="Arial"/>
                <a:ea typeface="Arial"/>
                <a:cs typeface="Arial"/>
                <a:sym typeface="Arial"/>
              </a:rPr>
              <a:t>.</a:t>
            </a:r>
            <a:endParaRPr dirty="0"/>
          </a:p>
          <a:p>
            <a:pPr marL="87313" lvl="0" indent="-9525" algn="just" rtl="0">
              <a:lnSpc>
                <a:spcPct val="100000"/>
              </a:lnSpc>
              <a:spcBef>
                <a:spcPts val="1000"/>
              </a:spcBef>
              <a:spcAft>
                <a:spcPts val="0"/>
              </a:spcAft>
              <a:buSzPts val="1260"/>
              <a:buNone/>
            </a:pPr>
            <a:r>
              <a:rPr lang="en-US" dirty="0" err="1">
                <a:latin typeface="Arial"/>
                <a:ea typeface="Arial"/>
                <a:cs typeface="Arial"/>
                <a:sym typeface="Arial"/>
              </a:rPr>
              <a:t>Svarbu</a:t>
            </a:r>
            <a:r>
              <a:rPr lang="en-US" dirty="0">
                <a:latin typeface="Arial"/>
                <a:ea typeface="Arial"/>
                <a:cs typeface="Arial"/>
                <a:sym typeface="Arial"/>
              </a:rPr>
              <a:t> </a:t>
            </a:r>
            <a:r>
              <a:rPr lang="en-US" dirty="0" err="1">
                <a:latin typeface="Arial"/>
                <a:ea typeface="Arial"/>
                <a:cs typeface="Arial"/>
                <a:sym typeface="Arial"/>
              </a:rPr>
              <a:t>pritaikyti</a:t>
            </a:r>
            <a:r>
              <a:rPr lang="en-US" dirty="0">
                <a:latin typeface="Arial"/>
                <a:ea typeface="Arial"/>
                <a:cs typeface="Arial"/>
                <a:sym typeface="Arial"/>
              </a:rPr>
              <a:t> </a:t>
            </a:r>
            <a:r>
              <a:rPr lang="en-US" dirty="0" err="1">
                <a:latin typeface="Arial"/>
                <a:ea typeface="Arial"/>
                <a:cs typeface="Arial"/>
                <a:sym typeface="Arial"/>
              </a:rPr>
              <a:t>kompleksiškumą</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medžiagą</a:t>
            </a:r>
            <a:r>
              <a:rPr lang="en-US" dirty="0">
                <a:latin typeface="Arial"/>
                <a:ea typeface="Arial"/>
                <a:cs typeface="Arial"/>
                <a:sym typeface="Arial"/>
              </a:rPr>
              <a:t> </a:t>
            </a:r>
            <a:r>
              <a:rPr lang="en-US" dirty="0" err="1">
                <a:latin typeface="Arial"/>
                <a:ea typeface="Arial"/>
                <a:cs typeface="Arial"/>
                <a:sym typeface="Arial"/>
              </a:rPr>
              <a:t>prie</a:t>
            </a:r>
            <a:r>
              <a:rPr lang="en-US" dirty="0">
                <a:latin typeface="Arial"/>
                <a:ea typeface="Arial"/>
                <a:cs typeface="Arial"/>
                <a:sym typeface="Arial"/>
              </a:rPr>
              <a:t> </a:t>
            </a:r>
            <a:r>
              <a:rPr lang="en-US" dirty="0" err="1">
                <a:latin typeface="Arial"/>
                <a:ea typeface="Arial"/>
                <a:cs typeface="Arial"/>
                <a:sym typeface="Arial"/>
              </a:rPr>
              <a:t>konkrečių</a:t>
            </a:r>
            <a:r>
              <a:rPr lang="en-US" dirty="0">
                <a:latin typeface="Arial"/>
                <a:ea typeface="Arial"/>
                <a:cs typeface="Arial"/>
                <a:sym typeface="Arial"/>
              </a:rPr>
              <a:t> </a:t>
            </a:r>
            <a:r>
              <a:rPr lang="en-US" dirty="0" err="1">
                <a:latin typeface="Arial"/>
                <a:ea typeface="Arial"/>
                <a:cs typeface="Arial"/>
                <a:sym typeface="Arial"/>
              </a:rPr>
              <a:t>auditorijos</a:t>
            </a:r>
            <a:r>
              <a:rPr lang="en-US" dirty="0">
                <a:latin typeface="Arial"/>
                <a:ea typeface="Arial"/>
                <a:cs typeface="Arial"/>
                <a:sym typeface="Arial"/>
              </a:rPr>
              <a:t> </a:t>
            </a:r>
            <a:r>
              <a:rPr lang="en-US" dirty="0" err="1">
                <a:latin typeface="Arial"/>
                <a:ea typeface="Arial"/>
                <a:cs typeface="Arial"/>
                <a:sym typeface="Arial"/>
              </a:rPr>
              <a:t>poreikių</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išankstinių</a:t>
            </a:r>
            <a:r>
              <a:rPr lang="en-US" dirty="0">
                <a:latin typeface="Arial"/>
                <a:ea typeface="Arial"/>
                <a:cs typeface="Arial"/>
                <a:sym typeface="Arial"/>
              </a:rPr>
              <a:t> </a:t>
            </a:r>
            <a:r>
              <a:rPr lang="en-US" dirty="0" err="1">
                <a:latin typeface="Arial"/>
                <a:ea typeface="Arial"/>
                <a:cs typeface="Arial"/>
                <a:sym typeface="Arial"/>
              </a:rPr>
              <a:t>žinių</a:t>
            </a:r>
            <a:r>
              <a:rPr lang="en-US" dirty="0">
                <a:latin typeface="Arial"/>
                <a:ea typeface="Arial"/>
                <a:cs typeface="Arial"/>
                <a:sym typeface="Arial"/>
              </a:rPr>
              <a:t>. </a:t>
            </a:r>
            <a:r>
              <a:rPr lang="en-US" dirty="0" err="1">
                <a:latin typeface="Arial"/>
                <a:ea typeface="Arial"/>
                <a:cs typeface="Arial"/>
                <a:sym typeface="Arial"/>
              </a:rPr>
              <a:t>Diskusijos</a:t>
            </a:r>
            <a:r>
              <a:rPr lang="en-US" dirty="0">
                <a:latin typeface="Arial"/>
                <a:ea typeface="Arial"/>
                <a:cs typeface="Arial"/>
                <a:sym typeface="Arial"/>
              </a:rPr>
              <a:t> </a:t>
            </a:r>
            <a:r>
              <a:rPr lang="en-US" dirty="0" err="1">
                <a:latin typeface="Arial"/>
                <a:ea typeface="Arial"/>
                <a:cs typeface="Arial"/>
                <a:sym typeface="Arial"/>
              </a:rPr>
              <a:t>po</a:t>
            </a:r>
            <a:r>
              <a:rPr lang="en-US" dirty="0">
                <a:latin typeface="Arial"/>
                <a:ea typeface="Arial"/>
                <a:cs typeface="Arial"/>
                <a:sym typeface="Arial"/>
              </a:rPr>
              <a:t> </a:t>
            </a:r>
            <a:r>
              <a:rPr lang="en-US" dirty="0" err="1">
                <a:latin typeface="Arial"/>
                <a:ea typeface="Arial"/>
                <a:cs typeface="Arial"/>
                <a:sym typeface="Arial"/>
              </a:rPr>
              <a:t>dirbtuvių</a:t>
            </a:r>
            <a:r>
              <a:rPr lang="en-US" dirty="0">
                <a:latin typeface="Arial"/>
                <a:ea typeface="Arial"/>
                <a:cs typeface="Arial"/>
                <a:sym typeface="Arial"/>
              </a:rPr>
              <a:t> </a:t>
            </a:r>
            <a:r>
              <a:rPr lang="en-US" dirty="0" err="1">
                <a:latin typeface="Arial"/>
                <a:ea typeface="Arial"/>
                <a:cs typeface="Arial"/>
                <a:sym typeface="Arial"/>
              </a:rPr>
              <a:t>yra</a:t>
            </a:r>
            <a:r>
              <a:rPr lang="en-US" dirty="0">
                <a:latin typeface="Arial"/>
                <a:ea typeface="Arial"/>
                <a:cs typeface="Arial"/>
                <a:sym typeface="Arial"/>
              </a:rPr>
              <a:t> </a:t>
            </a:r>
            <a:r>
              <a:rPr lang="en-US" dirty="0" err="1">
                <a:latin typeface="Arial"/>
                <a:ea typeface="Arial"/>
                <a:cs typeface="Arial"/>
                <a:sym typeface="Arial"/>
              </a:rPr>
              <a:t>labai</a:t>
            </a:r>
            <a:r>
              <a:rPr lang="en-US" dirty="0">
                <a:latin typeface="Arial"/>
                <a:ea typeface="Arial"/>
                <a:cs typeface="Arial"/>
                <a:sym typeface="Arial"/>
              </a:rPr>
              <a:t> </a:t>
            </a:r>
            <a:r>
              <a:rPr lang="en-US" dirty="0" err="1">
                <a:latin typeface="Arial"/>
                <a:ea typeface="Arial"/>
                <a:cs typeface="Arial"/>
                <a:sym typeface="Arial"/>
              </a:rPr>
              <a:t>svarbios</a:t>
            </a:r>
            <a:r>
              <a:rPr lang="en-US" dirty="0">
                <a:latin typeface="Arial"/>
                <a:ea typeface="Arial"/>
                <a:cs typeface="Arial"/>
                <a:sym typeface="Arial"/>
              </a:rPr>
              <a:t> </a:t>
            </a:r>
            <a:r>
              <a:rPr lang="en-US" dirty="0" err="1">
                <a:latin typeface="Arial"/>
                <a:ea typeface="Arial"/>
                <a:cs typeface="Arial"/>
                <a:sym typeface="Arial"/>
              </a:rPr>
              <a:t>siekiant</a:t>
            </a:r>
            <a:r>
              <a:rPr lang="en-US" dirty="0">
                <a:latin typeface="Arial"/>
                <a:ea typeface="Arial"/>
                <a:cs typeface="Arial"/>
                <a:sym typeface="Arial"/>
              </a:rPr>
              <a:t> </a:t>
            </a:r>
            <a:r>
              <a:rPr lang="en-US" dirty="0" err="1">
                <a:latin typeface="Arial"/>
                <a:ea typeface="Arial"/>
                <a:cs typeface="Arial"/>
                <a:sym typeface="Arial"/>
              </a:rPr>
              <a:t>sustiprinti</a:t>
            </a:r>
            <a:r>
              <a:rPr lang="en-US" dirty="0">
                <a:latin typeface="Arial"/>
                <a:ea typeface="Arial"/>
                <a:cs typeface="Arial"/>
                <a:sym typeface="Arial"/>
              </a:rPr>
              <a:t> </a:t>
            </a:r>
            <a:r>
              <a:rPr lang="en-US" dirty="0" err="1">
                <a:latin typeface="Arial"/>
                <a:ea typeface="Arial"/>
                <a:cs typeface="Arial"/>
                <a:sym typeface="Arial"/>
              </a:rPr>
              <a:t>mokymąsi</a:t>
            </a:r>
            <a:r>
              <a:rPr lang="en-US" dirty="0">
                <a:latin typeface="Arial"/>
                <a:ea typeface="Arial"/>
                <a:cs typeface="Arial"/>
                <a:sym typeface="Arial"/>
              </a:rPr>
              <a:t> </a:t>
            </a:r>
            <a:r>
              <a:rPr lang="en-US" dirty="0" err="1">
                <a:latin typeface="Arial"/>
                <a:ea typeface="Arial"/>
                <a:cs typeface="Arial"/>
                <a:sym typeface="Arial"/>
              </a:rPr>
              <a:t>ir</a:t>
            </a:r>
            <a:r>
              <a:rPr lang="en-US" dirty="0">
                <a:latin typeface="Arial"/>
                <a:ea typeface="Arial"/>
                <a:cs typeface="Arial"/>
                <a:sym typeface="Arial"/>
              </a:rPr>
              <a:t> </a:t>
            </a:r>
            <a:r>
              <a:rPr lang="en-US" dirty="0" err="1">
                <a:latin typeface="Arial"/>
                <a:ea typeface="Arial"/>
                <a:cs typeface="Arial"/>
                <a:sym typeface="Arial"/>
              </a:rPr>
              <a:t>ugdyti</a:t>
            </a:r>
            <a:r>
              <a:rPr lang="en-US" dirty="0">
                <a:latin typeface="Arial"/>
                <a:ea typeface="Arial"/>
                <a:cs typeface="Arial"/>
                <a:sym typeface="Arial"/>
              </a:rPr>
              <a:t> </a:t>
            </a:r>
            <a:r>
              <a:rPr lang="en-US" dirty="0" err="1">
                <a:latin typeface="Arial"/>
                <a:ea typeface="Arial"/>
                <a:cs typeface="Arial"/>
                <a:sym typeface="Arial"/>
              </a:rPr>
              <a:t>kritinį</a:t>
            </a:r>
            <a:r>
              <a:rPr lang="en-US" dirty="0">
                <a:latin typeface="Arial"/>
                <a:ea typeface="Arial"/>
                <a:cs typeface="Arial"/>
                <a:sym typeface="Arial"/>
              </a:rPr>
              <a:t> </a:t>
            </a:r>
            <a:r>
              <a:rPr lang="en-US" dirty="0" err="1">
                <a:latin typeface="Arial"/>
                <a:ea typeface="Arial"/>
                <a:cs typeface="Arial"/>
                <a:sym typeface="Arial"/>
              </a:rPr>
              <a:t>mąstymą</a:t>
            </a:r>
            <a:r>
              <a:rPr lang="en-US" dirty="0">
                <a:latin typeface="Arial"/>
                <a:ea typeface="Arial"/>
                <a:cs typeface="Arial"/>
                <a:sym typeface="Arial"/>
              </a:rPr>
              <a:t>.</a:t>
            </a:r>
            <a:endParaRPr dirty="0">
              <a:latin typeface="Arial"/>
              <a:ea typeface="Arial"/>
              <a:cs typeface="Arial"/>
              <a:sym typeface="Arial"/>
            </a:endParaRPr>
          </a:p>
        </p:txBody>
      </p:sp>
      <p:pic>
        <p:nvPicPr>
          <p:cNvPr id="1037" name="Google Shape;1037;p45"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38" name="Google Shape;1038;p4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46</a:t>
            </a:fld>
            <a:endParaRPr>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44"/>
        <p:cNvGrpSpPr/>
        <p:nvPr/>
      </p:nvGrpSpPr>
      <p:grpSpPr>
        <a:xfrm>
          <a:off x="0" y="0"/>
          <a:ext cx="0" cy="0"/>
          <a:chOff x="0" y="0"/>
          <a:chExt cx="0" cy="0"/>
        </a:xfrm>
      </p:grpSpPr>
      <p:sp>
        <p:nvSpPr>
          <p:cNvPr id="1045" name="Google Shape;1045;p87"/>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1 dirbtuvės</a:t>
            </a:r>
            <a:endParaRPr>
              <a:latin typeface="Arial"/>
              <a:ea typeface="Arial"/>
              <a:cs typeface="Arial"/>
              <a:sym typeface="Arial"/>
            </a:endParaRPr>
          </a:p>
        </p:txBody>
      </p:sp>
      <p:sp>
        <p:nvSpPr>
          <p:cNvPr id="1046" name="Google Shape;1046;p87"/>
          <p:cNvSpPr txBox="1">
            <a:spLocks noGrp="1"/>
          </p:cNvSpPr>
          <p:nvPr>
            <p:ph type="body" idx="1"/>
          </p:nvPr>
        </p:nvSpPr>
        <p:spPr>
          <a:xfrm>
            <a:off x="816865" y="1195397"/>
            <a:ext cx="6382544" cy="4786009"/>
          </a:xfrm>
          <a:prstGeom prst="rect">
            <a:avLst/>
          </a:prstGeom>
          <a:noFill/>
          <a:ln>
            <a:noFill/>
          </a:ln>
        </p:spPr>
        <p:txBody>
          <a:bodyPr spcFirstLastPara="1" wrap="square" lIns="91425" tIns="45700" rIns="91425" bIns="45700" anchor="t" anchorCtr="0">
            <a:noAutofit/>
          </a:bodyPr>
          <a:lstStyle/>
          <a:p>
            <a:pPr marL="9525" lvl="0" indent="-9525" algn="just" rtl="0">
              <a:lnSpc>
                <a:spcPct val="100000"/>
              </a:lnSpc>
              <a:spcBef>
                <a:spcPts val="1000"/>
              </a:spcBef>
              <a:spcAft>
                <a:spcPts val="0"/>
              </a:spcAft>
              <a:buSzPts val="1260"/>
              <a:buNone/>
            </a:pPr>
            <a:r>
              <a:rPr lang="en-US" sz="1400" b="1" dirty="0">
                <a:latin typeface="Arial"/>
                <a:ea typeface="Arial"/>
                <a:cs typeface="Arial"/>
                <a:sym typeface="Arial"/>
              </a:rPr>
              <a:t>1 </a:t>
            </a:r>
            <a:r>
              <a:rPr lang="en-US" sz="1400" b="1" dirty="0" err="1">
                <a:latin typeface="Arial"/>
                <a:ea typeface="Arial"/>
                <a:cs typeface="Arial"/>
                <a:sym typeface="Arial"/>
              </a:rPr>
              <a:t>dirbtuvės</a:t>
            </a:r>
            <a:r>
              <a:rPr lang="en-US" sz="1400" b="1" dirty="0">
                <a:latin typeface="Arial"/>
                <a:ea typeface="Arial"/>
                <a:cs typeface="Arial"/>
                <a:sym typeface="Arial"/>
              </a:rPr>
              <a:t>: </a:t>
            </a:r>
            <a:r>
              <a:rPr lang="en-US" sz="1400" b="1" dirty="0" err="1">
                <a:latin typeface="Arial"/>
                <a:ea typeface="Arial"/>
                <a:cs typeface="Arial"/>
                <a:sym typeface="Arial"/>
              </a:rPr>
              <a:t>Recepto</a:t>
            </a:r>
            <a:r>
              <a:rPr lang="en-US" sz="1400" b="1" dirty="0">
                <a:latin typeface="Arial"/>
                <a:ea typeface="Arial"/>
                <a:cs typeface="Arial"/>
                <a:sym typeface="Arial"/>
              </a:rPr>
              <a:t> </a:t>
            </a:r>
            <a:r>
              <a:rPr lang="en-US" sz="1400" b="1" dirty="0" err="1">
                <a:latin typeface="Arial"/>
                <a:ea typeface="Arial"/>
                <a:cs typeface="Arial"/>
                <a:sym typeface="Arial"/>
              </a:rPr>
              <a:t>perkūrimas</a:t>
            </a:r>
            <a:r>
              <a:rPr lang="en-US" sz="1400" b="1" dirty="0">
                <a:latin typeface="Arial"/>
                <a:ea typeface="Arial"/>
                <a:cs typeface="Arial"/>
                <a:sym typeface="Arial"/>
              </a:rPr>
              <a:t> (</a:t>
            </a:r>
            <a:r>
              <a:rPr lang="en-US" sz="1400" b="1" dirty="0" err="1">
                <a:latin typeface="Arial"/>
                <a:ea typeface="Arial"/>
                <a:cs typeface="Arial"/>
                <a:sym typeface="Arial"/>
              </a:rPr>
              <a:t>dekompozicija</a:t>
            </a:r>
            <a:r>
              <a:rPr lang="en-US" sz="1400" b="1" dirty="0">
                <a:latin typeface="Arial"/>
                <a:ea typeface="Arial"/>
                <a:cs typeface="Arial"/>
                <a:sym typeface="Arial"/>
              </a:rPr>
              <a:t>, </a:t>
            </a:r>
            <a:r>
              <a:rPr lang="en-US" sz="1400" b="1" dirty="0" err="1">
                <a:latin typeface="Arial"/>
                <a:ea typeface="Arial"/>
                <a:cs typeface="Arial"/>
                <a:sym typeface="Arial"/>
              </a:rPr>
              <a:t>algoritmo</a:t>
            </a:r>
            <a:r>
              <a:rPr lang="en-US" sz="1400" b="1" dirty="0">
                <a:latin typeface="Arial"/>
                <a:ea typeface="Arial"/>
                <a:cs typeface="Arial"/>
                <a:sym typeface="Arial"/>
              </a:rPr>
              <a:t> </a:t>
            </a:r>
            <a:r>
              <a:rPr lang="en-US" sz="1400" b="1" dirty="0" err="1">
                <a:latin typeface="Arial"/>
                <a:ea typeface="Arial"/>
                <a:cs typeface="Arial"/>
                <a:sym typeface="Arial"/>
              </a:rPr>
              <a:t>kūrimas</a:t>
            </a:r>
            <a:r>
              <a:rPr lang="en-US" sz="1400" b="1" dirty="0">
                <a:latin typeface="Arial"/>
                <a:ea typeface="Arial"/>
                <a:cs typeface="Arial"/>
                <a:sym typeface="Arial"/>
              </a:rPr>
              <a:t>, </a:t>
            </a:r>
            <a:r>
              <a:rPr lang="en-US" sz="1400" b="1" dirty="0" err="1">
                <a:latin typeface="Arial"/>
                <a:ea typeface="Arial"/>
                <a:cs typeface="Arial"/>
                <a:sym typeface="Arial"/>
              </a:rPr>
              <a:t>įvertinimas</a:t>
            </a:r>
            <a:r>
              <a:rPr lang="en-US" sz="1400" b="1" dirty="0">
                <a:latin typeface="Arial"/>
                <a:ea typeface="Arial"/>
                <a:cs typeface="Arial"/>
                <a:sym typeface="Arial"/>
              </a:rPr>
              <a:t>)</a:t>
            </a:r>
            <a:endParaRPr dirty="0"/>
          </a:p>
          <a:p>
            <a:pPr marL="9525" lvl="0" indent="-9525" algn="just" rtl="0">
              <a:lnSpc>
                <a:spcPct val="100000"/>
              </a:lnSpc>
              <a:spcBef>
                <a:spcPts val="1000"/>
              </a:spcBef>
              <a:spcAft>
                <a:spcPts val="0"/>
              </a:spcAft>
              <a:buSzPts val="1260"/>
              <a:buNone/>
            </a:pPr>
            <a:r>
              <a:rPr lang="en-US" sz="1400" b="1" dirty="0" err="1">
                <a:latin typeface="Arial"/>
                <a:ea typeface="Arial"/>
                <a:cs typeface="Arial"/>
                <a:sym typeface="Arial"/>
              </a:rPr>
              <a:t>Tikslas</a:t>
            </a:r>
            <a:r>
              <a:rPr lang="en-US" sz="1400" b="1" dirty="0">
                <a:latin typeface="Arial"/>
                <a:ea typeface="Arial"/>
                <a:cs typeface="Arial"/>
                <a:sym typeface="Arial"/>
              </a:rPr>
              <a:t> – </a:t>
            </a:r>
            <a:r>
              <a:rPr lang="en-US" sz="1400" dirty="0" err="1">
                <a:latin typeface="Arial"/>
                <a:ea typeface="Arial"/>
                <a:cs typeface="Arial"/>
                <a:sym typeface="Arial"/>
              </a:rPr>
              <a:t>suprasti</a:t>
            </a:r>
            <a:r>
              <a:rPr lang="en-US" sz="1400" dirty="0">
                <a:latin typeface="Arial"/>
                <a:ea typeface="Arial"/>
                <a:cs typeface="Arial"/>
                <a:sym typeface="Arial"/>
              </a:rPr>
              <a:t> </a:t>
            </a:r>
            <a:r>
              <a:rPr lang="en-US" sz="1400" dirty="0" err="1">
                <a:latin typeface="Arial"/>
                <a:ea typeface="Arial"/>
                <a:cs typeface="Arial"/>
                <a:sym typeface="Arial"/>
              </a:rPr>
              <a:t>algoritmo</a:t>
            </a:r>
            <a:r>
              <a:rPr lang="en-US" sz="1400" dirty="0">
                <a:latin typeface="Arial"/>
                <a:ea typeface="Arial"/>
                <a:cs typeface="Arial"/>
                <a:sym typeface="Arial"/>
              </a:rPr>
              <a:t> </a:t>
            </a:r>
            <a:r>
              <a:rPr lang="en-US" sz="1400" dirty="0" err="1">
                <a:latin typeface="Arial"/>
                <a:ea typeface="Arial"/>
                <a:cs typeface="Arial"/>
                <a:sym typeface="Arial"/>
              </a:rPr>
              <a:t>kūrimą</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dekompoziciją</a:t>
            </a:r>
            <a:r>
              <a:rPr lang="en-US" sz="1400" dirty="0">
                <a:latin typeface="Arial"/>
                <a:ea typeface="Arial"/>
                <a:cs typeface="Arial"/>
                <a:sym typeface="Arial"/>
              </a:rPr>
              <a:t> </a:t>
            </a:r>
            <a:r>
              <a:rPr lang="en-US" sz="1400" dirty="0" err="1">
                <a:latin typeface="Arial"/>
                <a:ea typeface="Arial"/>
                <a:cs typeface="Arial"/>
                <a:sym typeface="Arial"/>
              </a:rPr>
              <a:t>keičiant</a:t>
            </a:r>
            <a:r>
              <a:rPr lang="en-US" sz="1400" dirty="0">
                <a:latin typeface="Arial"/>
                <a:ea typeface="Arial"/>
                <a:cs typeface="Arial"/>
                <a:sym typeface="Arial"/>
              </a:rPr>
              <a:t> </a:t>
            </a:r>
            <a:r>
              <a:rPr lang="en-US" sz="1400" dirty="0" err="1">
                <a:latin typeface="Arial"/>
                <a:ea typeface="Arial"/>
                <a:cs typeface="Arial"/>
                <a:sym typeface="Arial"/>
              </a:rPr>
              <a:t>receptą</a:t>
            </a:r>
            <a:r>
              <a:rPr lang="en-US" sz="1400" dirty="0">
                <a:latin typeface="Arial"/>
                <a:ea typeface="Arial"/>
                <a:cs typeface="Arial"/>
                <a:sym typeface="Arial"/>
              </a:rPr>
              <a:t>.</a:t>
            </a:r>
            <a:endParaRPr dirty="0"/>
          </a:p>
          <a:p>
            <a:pPr marL="9525" lvl="0" indent="-9525" algn="just" rtl="0">
              <a:lnSpc>
                <a:spcPct val="100000"/>
              </a:lnSpc>
              <a:spcBef>
                <a:spcPts val="1000"/>
              </a:spcBef>
              <a:spcAft>
                <a:spcPts val="0"/>
              </a:spcAft>
              <a:buSzPts val="1260"/>
              <a:buNone/>
            </a:pPr>
            <a:r>
              <a:rPr lang="en-US" sz="1400" b="1" dirty="0" err="1">
                <a:latin typeface="Arial"/>
                <a:ea typeface="Arial"/>
                <a:cs typeface="Arial"/>
                <a:sym typeface="Arial"/>
              </a:rPr>
              <a:t>Medžiagos</a:t>
            </a:r>
            <a:r>
              <a:rPr lang="en-US" sz="1400" b="1" dirty="0">
                <a:latin typeface="Arial"/>
                <a:ea typeface="Arial"/>
                <a:cs typeface="Arial"/>
                <a:sym typeface="Arial"/>
              </a:rPr>
              <a:t>: </a:t>
            </a:r>
            <a:r>
              <a:rPr lang="en-US" sz="1400" dirty="0" err="1">
                <a:latin typeface="Arial"/>
                <a:ea typeface="Arial"/>
                <a:cs typeface="Arial"/>
                <a:sym typeface="Arial"/>
              </a:rPr>
              <a:t>įvairūs</a:t>
            </a:r>
            <a:r>
              <a:rPr lang="en-US" sz="1400" dirty="0">
                <a:latin typeface="Arial"/>
                <a:ea typeface="Arial"/>
                <a:cs typeface="Arial"/>
                <a:sym typeface="Arial"/>
              </a:rPr>
              <a:t> </a:t>
            </a:r>
            <a:r>
              <a:rPr lang="en-US" sz="1400" dirty="0" err="1">
                <a:latin typeface="Arial"/>
                <a:ea typeface="Arial"/>
                <a:cs typeface="Arial"/>
                <a:sym typeface="Arial"/>
              </a:rPr>
              <a:t>receptai</a:t>
            </a:r>
            <a:r>
              <a:rPr lang="en-US" sz="1400" dirty="0">
                <a:latin typeface="Arial"/>
                <a:ea typeface="Arial"/>
                <a:cs typeface="Arial"/>
                <a:sym typeface="Arial"/>
              </a:rPr>
              <a:t> (</a:t>
            </a:r>
            <a:r>
              <a:rPr lang="en-US" sz="1400" dirty="0" err="1">
                <a:latin typeface="Arial"/>
                <a:ea typeface="Arial"/>
                <a:cs typeface="Arial"/>
                <a:sym typeface="Arial"/>
              </a:rPr>
              <a:t>nuo</a:t>
            </a:r>
            <a:r>
              <a:rPr lang="en-US" sz="1400" dirty="0">
                <a:latin typeface="Arial"/>
                <a:ea typeface="Arial"/>
                <a:cs typeface="Arial"/>
                <a:sym typeface="Arial"/>
              </a:rPr>
              <a:t> </a:t>
            </a:r>
            <a:r>
              <a:rPr lang="en-US" sz="1400" dirty="0" err="1">
                <a:latin typeface="Arial"/>
                <a:ea typeface="Arial"/>
                <a:cs typeface="Arial"/>
                <a:sym typeface="Arial"/>
              </a:rPr>
              <a:t>paprastų</a:t>
            </a:r>
            <a:r>
              <a:rPr lang="en-US" sz="1400" dirty="0">
                <a:latin typeface="Arial"/>
                <a:ea typeface="Arial"/>
                <a:cs typeface="Arial"/>
                <a:sym typeface="Arial"/>
              </a:rPr>
              <a:t> </a:t>
            </a:r>
            <a:r>
              <a:rPr lang="en-US" sz="1400" dirty="0" err="1">
                <a:latin typeface="Arial"/>
                <a:ea typeface="Arial"/>
                <a:cs typeface="Arial"/>
                <a:sym typeface="Arial"/>
              </a:rPr>
              <a:t>iki</a:t>
            </a:r>
            <a:r>
              <a:rPr lang="en-US" sz="1400" dirty="0">
                <a:latin typeface="Arial"/>
                <a:ea typeface="Arial"/>
                <a:cs typeface="Arial"/>
                <a:sym typeface="Arial"/>
              </a:rPr>
              <a:t> </a:t>
            </a:r>
            <a:r>
              <a:rPr lang="en-US" sz="1400" dirty="0" err="1">
                <a:latin typeface="Arial"/>
                <a:ea typeface="Arial"/>
                <a:cs typeface="Arial"/>
                <a:sym typeface="Arial"/>
              </a:rPr>
              <a:t>sudėtingų</a:t>
            </a:r>
            <a:r>
              <a:rPr lang="en-US" sz="1400" dirty="0">
                <a:latin typeface="Arial"/>
                <a:ea typeface="Arial"/>
                <a:cs typeface="Arial"/>
                <a:sym typeface="Arial"/>
              </a:rPr>
              <a:t>), lentos </a:t>
            </a:r>
            <a:r>
              <a:rPr lang="en-US" sz="1400" dirty="0" err="1">
                <a:latin typeface="Arial"/>
                <a:ea typeface="Arial"/>
                <a:cs typeface="Arial"/>
                <a:sym typeface="Arial"/>
              </a:rPr>
              <a:t>arba</a:t>
            </a:r>
            <a:r>
              <a:rPr lang="en-US" sz="1400" dirty="0">
                <a:latin typeface="Arial"/>
                <a:ea typeface="Arial"/>
                <a:cs typeface="Arial"/>
                <a:sym typeface="Arial"/>
              </a:rPr>
              <a:t> </a:t>
            </a:r>
            <a:r>
              <a:rPr lang="en-US" sz="1400" dirty="0" err="1">
                <a:latin typeface="Arial"/>
                <a:ea typeface="Arial"/>
                <a:cs typeface="Arial"/>
                <a:sym typeface="Arial"/>
              </a:rPr>
              <a:t>didelis</a:t>
            </a:r>
            <a:r>
              <a:rPr lang="en-US" sz="1400" dirty="0">
                <a:latin typeface="Arial"/>
                <a:ea typeface="Arial"/>
                <a:cs typeface="Arial"/>
                <a:sym typeface="Arial"/>
              </a:rPr>
              <a:t> </a:t>
            </a:r>
            <a:r>
              <a:rPr lang="en-US" sz="1400" dirty="0" err="1">
                <a:latin typeface="Arial"/>
                <a:ea typeface="Arial"/>
                <a:cs typeface="Arial"/>
                <a:sym typeface="Arial"/>
              </a:rPr>
              <a:t>popieriaus</a:t>
            </a:r>
            <a:r>
              <a:rPr lang="en-US" sz="1400" dirty="0">
                <a:latin typeface="Arial"/>
                <a:ea typeface="Arial"/>
                <a:cs typeface="Arial"/>
                <a:sym typeface="Arial"/>
              </a:rPr>
              <a:t> </a:t>
            </a:r>
            <a:r>
              <a:rPr lang="en-US" sz="1400" dirty="0" err="1">
                <a:latin typeface="Arial"/>
                <a:ea typeface="Arial"/>
                <a:cs typeface="Arial"/>
                <a:sym typeface="Arial"/>
              </a:rPr>
              <a:t>lapas</a:t>
            </a:r>
            <a:r>
              <a:rPr lang="en-US" sz="1400" dirty="0">
                <a:latin typeface="Arial"/>
                <a:ea typeface="Arial"/>
                <a:cs typeface="Arial"/>
                <a:sym typeface="Arial"/>
              </a:rPr>
              <a:t>, </a:t>
            </a:r>
            <a:r>
              <a:rPr lang="en-US" sz="1400" dirty="0" err="1">
                <a:latin typeface="Arial"/>
                <a:ea typeface="Arial"/>
                <a:cs typeface="Arial"/>
                <a:sym typeface="Arial"/>
              </a:rPr>
              <a:t>žymekliai</a:t>
            </a:r>
            <a:r>
              <a:rPr lang="en-US" sz="1400" dirty="0">
                <a:latin typeface="Arial"/>
                <a:ea typeface="Arial"/>
                <a:cs typeface="Arial"/>
                <a:sym typeface="Arial"/>
              </a:rPr>
              <a:t>.</a:t>
            </a:r>
            <a:endParaRPr dirty="0"/>
          </a:p>
          <a:p>
            <a:pPr marL="9525" lvl="0" indent="-9525" algn="just" rtl="0">
              <a:lnSpc>
                <a:spcPct val="100000"/>
              </a:lnSpc>
              <a:spcBef>
                <a:spcPts val="1000"/>
              </a:spcBef>
              <a:spcAft>
                <a:spcPts val="0"/>
              </a:spcAft>
              <a:buSzPts val="1260"/>
              <a:buNone/>
            </a:pPr>
            <a:r>
              <a:rPr lang="en-US" sz="1400" b="1" dirty="0" err="1">
                <a:latin typeface="Arial"/>
                <a:ea typeface="Arial"/>
                <a:cs typeface="Arial"/>
                <a:sym typeface="Arial"/>
              </a:rPr>
              <a:t>Veikla</a:t>
            </a:r>
            <a:r>
              <a:rPr lang="en-US" sz="1400" b="1"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Įvadas</a:t>
            </a:r>
            <a:r>
              <a:rPr lang="en-US" sz="1400" b="1" dirty="0">
                <a:latin typeface="Arial"/>
                <a:ea typeface="Arial"/>
                <a:cs typeface="Arial"/>
                <a:sym typeface="Arial"/>
              </a:rPr>
              <a:t>. </a:t>
            </a:r>
            <a:r>
              <a:rPr lang="en-US" sz="1400" dirty="0" err="1">
                <a:latin typeface="Arial"/>
                <a:ea typeface="Arial"/>
                <a:cs typeface="Arial"/>
                <a:sym typeface="Arial"/>
              </a:rPr>
              <a:t>Trumpai</a:t>
            </a:r>
            <a:r>
              <a:rPr lang="en-US" sz="1400" dirty="0">
                <a:latin typeface="Arial"/>
                <a:ea typeface="Arial"/>
                <a:cs typeface="Arial"/>
                <a:sym typeface="Arial"/>
              </a:rPr>
              <a:t> </a:t>
            </a:r>
            <a:r>
              <a:rPr lang="en-US" sz="1400" dirty="0" err="1">
                <a:latin typeface="Arial"/>
                <a:ea typeface="Arial"/>
                <a:cs typeface="Arial"/>
                <a:sym typeface="Arial"/>
              </a:rPr>
              <a:t>aptarkite</a:t>
            </a:r>
            <a:r>
              <a:rPr lang="en-US" sz="1400" dirty="0">
                <a:latin typeface="Arial"/>
                <a:ea typeface="Arial"/>
                <a:cs typeface="Arial"/>
                <a:sym typeface="Arial"/>
              </a:rPr>
              <a:t> </a:t>
            </a:r>
            <a:r>
              <a:rPr lang="en-US" sz="1400" dirty="0" err="1">
                <a:latin typeface="Arial"/>
                <a:ea typeface="Arial"/>
                <a:cs typeface="Arial"/>
                <a:sym typeface="Arial"/>
              </a:rPr>
              <a:t>algoritminį</a:t>
            </a:r>
            <a:r>
              <a:rPr lang="en-US" sz="1400" dirty="0">
                <a:latin typeface="Arial"/>
                <a:ea typeface="Arial"/>
                <a:cs typeface="Arial"/>
                <a:sym typeface="Arial"/>
              </a:rPr>
              <a:t> </a:t>
            </a:r>
            <a:r>
              <a:rPr lang="en-US" sz="1400" dirty="0" err="1">
                <a:latin typeface="Arial"/>
                <a:ea typeface="Arial"/>
                <a:cs typeface="Arial"/>
                <a:sym typeface="Arial"/>
              </a:rPr>
              <a:t>mąstymą</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dekompoziciją</a:t>
            </a:r>
            <a:r>
              <a:rPr lang="en-US" sz="1400"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Recepto</a:t>
            </a:r>
            <a:r>
              <a:rPr lang="en-US" sz="1400" b="1" dirty="0">
                <a:latin typeface="Arial"/>
                <a:ea typeface="Arial"/>
                <a:cs typeface="Arial"/>
                <a:sym typeface="Arial"/>
              </a:rPr>
              <a:t> </a:t>
            </a:r>
            <a:r>
              <a:rPr lang="en-US" sz="1400" b="1" dirty="0" err="1">
                <a:latin typeface="Arial"/>
                <a:ea typeface="Arial"/>
                <a:cs typeface="Arial"/>
                <a:sym typeface="Arial"/>
              </a:rPr>
              <a:t>pasirinkimas</a:t>
            </a:r>
            <a:r>
              <a:rPr lang="en-US" sz="1400" b="1" dirty="0">
                <a:latin typeface="Arial"/>
                <a:ea typeface="Arial"/>
                <a:cs typeface="Arial"/>
                <a:sym typeface="Arial"/>
              </a:rPr>
              <a:t>. </a:t>
            </a:r>
            <a:r>
              <a:rPr lang="en-US" sz="1400" dirty="0" err="1">
                <a:latin typeface="Arial"/>
                <a:ea typeface="Arial"/>
                <a:cs typeface="Arial"/>
                <a:sym typeface="Arial"/>
              </a:rPr>
              <a:t>Dalyviai</a:t>
            </a:r>
            <a:r>
              <a:rPr lang="en-US" sz="1400" dirty="0">
                <a:latin typeface="Arial"/>
                <a:ea typeface="Arial"/>
                <a:cs typeface="Arial"/>
                <a:sym typeface="Arial"/>
              </a:rPr>
              <a:t> </a:t>
            </a:r>
            <a:r>
              <a:rPr lang="en-US" sz="1400" dirty="0" err="1">
                <a:latin typeface="Arial"/>
                <a:ea typeface="Arial"/>
                <a:cs typeface="Arial"/>
                <a:sym typeface="Arial"/>
              </a:rPr>
              <a:t>pasirenka</a:t>
            </a:r>
            <a:r>
              <a:rPr lang="en-US" sz="1400" dirty="0">
                <a:latin typeface="Arial"/>
                <a:ea typeface="Arial"/>
                <a:cs typeface="Arial"/>
                <a:sym typeface="Arial"/>
              </a:rPr>
              <a:t> </a:t>
            </a:r>
            <a:r>
              <a:rPr lang="en-US" sz="1400" dirty="0" err="1">
                <a:latin typeface="Arial"/>
                <a:ea typeface="Arial"/>
                <a:cs typeface="Arial"/>
                <a:sym typeface="Arial"/>
              </a:rPr>
              <a:t>receptą</a:t>
            </a:r>
            <a:r>
              <a:rPr lang="en-US" sz="1400"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Dekompozicija</a:t>
            </a:r>
            <a:r>
              <a:rPr lang="en-US" sz="1400" b="1" dirty="0">
                <a:latin typeface="Arial"/>
                <a:ea typeface="Arial"/>
                <a:cs typeface="Arial"/>
                <a:sym typeface="Arial"/>
              </a:rPr>
              <a:t>. </a:t>
            </a:r>
            <a:r>
              <a:rPr lang="en-US" sz="1400" dirty="0" err="1">
                <a:latin typeface="Arial"/>
                <a:ea typeface="Arial"/>
                <a:cs typeface="Arial"/>
                <a:sym typeface="Arial"/>
              </a:rPr>
              <a:t>Suskirstykite</a:t>
            </a:r>
            <a:r>
              <a:rPr lang="en-US" sz="1400" dirty="0">
                <a:latin typeface="Arial"/>
                <a:ea typeface="Arial"/>
                <a:cs typeface="Arial"/>
                <a:sym typeface="Arial"/>
              </a:rPr>
              <a:t> </a:t>
            </a:r>
            <a:r>
              <a:rPr lang="en-US" sz="1400" dirty="0" err="1">
                <a:latin typeface="Arial"/>
                <a:ea typeface="Arial"/>
                <a:cs typeface="Arial"/>
                <a:sym typeface="Arial"/>
              </a:rPr>
              <a:t>receptą</a:t>
            </a:r>
            <a:r>
              <a:rPr lang="en-US" sz="1400" dirty="0">
                <a:latin typeface="Arial"/>
                <a:ea typeface="Arial"/>
                <a:cs typeface="Arial"/>
                <a:sym typeface="Arial"/>
              </a:rPr>
              <a:t> į </a:t>
            </a:r>
            <a:r>
              <a:rPr lang="en-US" sz="1400" dirty="0" err="1">
                <a:latin typeface="Arial"/>
                <a:ea typeface="Arial"/>
                <a:cs typeface="Arial"/>
                <a:sym typeface="Arial"/>
              </a:rPr>
              <a:t>atskirus</a:t>
            </a:r>
            <a:r>
              <a:rPr lang="en-US" sz="1400" dirty="0">
                <a:latin typeface="Arial"/>
                <a:ea typeface="Arial"/>
                <a:cs typeface="Arial"/>
                <a:sym typeface="Arial"/>
              </a:rPr>
              <a:t> </a:t>
            </a:r>
            <a:r>
              <a:rPr lang="en-US" sz="1400" dirty="0" err="1">
                <a:latin typeface="Arial"/>
                <a:ea typeface="Arial"/>
                <a:cs typeface="Arial"/>
                <a:sym typeface="Arial"/>
              </a:rPr>
              <a:t>etapus</a:t>
            </a:r>
            <a:r>
              <a:rPr lang="en-US" sz="1400"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Algoritmo</a:t>
            </a:r>
            <a:r>
              <a:rPr lang="en-US" sz="1400" b="1" dirty="0">
                <a:latin typeface="Arial"/>
                <a:ea typeface="Arial"/>
                <a:cs typeface="Arial"/>
                <a:sym typeface="Arial"/>
              </a:rPr>
              <a:t> </a:t>
            </a:r>
            <a:r>
              <a:rPr lang="en-US" sz="1400" b="1" dirty="0" err="1">
                <a:latin typeface="Arial"/>
                <a:ea typeface="Arial"/>
                <a:cs typeface="Arial"/>
                <a:sym typeface="Arial"/>
              </a:rPr>
              <a:t>dizainas</a:t>
            </a:r>
            <a:r>
              <a:rPr lang="en-US" sz="1400" b="1" dirty="0">
                <a:latin typeface="Arial"/>
                <a:ea typeface="Arial"/>
                <a:cs typeface="Arial"/>
                <a:sym typeface="Arial"/>
              </a:rPr>
              <a:t>: </a:t>
            </a:r>
            <a:r>
              <a:rPr lang="en-US" sz="1400" dirty="0" err="1">
                <a:latin typeface="Arial"/>
                <a:ea typeface="Arial"/>
                <a:cs typeface="Arial"/>
                <a:sym typeface="Arial"/>
              </a:rPr>
              <a:t>parašykite</a:t>
            </a:r>
            <a:r>
              <a:rPr lang="en-US" sz="1400" dirty="0">
                <a:latin typeface="Arial"/>
                <a:ea typeface="Arial"/>
                <a:cs typeface="Arial"/>
                <a:sym typeface="Arial"/>
              </a:rPr>
              <a:t> </a:t>
            </a:r>
            <a:r>
              <a:rPr lang="en-US" sz="1400" dirty="0" err="1">
                <a:latin typeface="Arial"/>
                <a:ea typeface="Arial"/>
                <a:cs typeface="Arial"/>
                <a:sym typeface="Arial"/>
              </a:rPr>
              <a:t>veiksmus</a:t>
            </a:r>
            <a:r>
              <a:rPr lang="en-US" sz="1400" dirty="0">
                <a:latin typeface="Arial"/>
                <a:ea typeface="Arial"/>
                <a:cs typeface="Arial"/>
                <a:sym typeface="Arial"/>
              </a:rPr>
              <a:t> </a:t>
            </a:r>
            <a:r>
              <a:rPr lang="en-US" sz="1400" dirty="0" err="1">
                <a:latin typeface="Arial"/>
                <a:ea typeface="Arial"/>
                <a:cs typeface="Arial"/>
                <a:sym typeface="Arial"/>
              </a:rPr>
              <a:t>kaip</a:t>
            </a:r>
            <a:r>
              <a:rPr lang="en-US" sz="1400" dirty="0">
                <a:latin typeface="Arial"/>
                <a:ea typeface="Arial"/>
                <a:cs typeface="Arial"/>
                <a:sym typeface="Arial"/>
              </a:rPr>
              <a:t> </a:t>
            </a:r>
            <a:r>
              <a:rPr lang="en-US" sz="1400" dirty="0" err="1">
                <a:latin typeface="Arial"/>
                <a:ea typeface="Arial"/>
                <a:cs typeface="Arial"/>
                <a:sym typeface="Arial"/>
              </a:rPr>
              <a:t>aiškų</a:t>
            </a:r>
            <a:r>
              <a:rPr lang="en-US" sz="1400" dirty="0">
                <a:latin typeface="Arial"/>
                <a:ea typeface="Arial"/>
                <a:cs typeface="Arial"/>
                <a:sym typeface="Arial"/>
              </a:rPr>
              <a:t> </a:t>
            </a:r>
            <a:r>
              <a:rPr lang="en-US" sz="1400" dirty="0" err="1">
                <a:latin typeface="Arial"/>
                <a:ea typeface="Arial"/>
                <a:cs typeface="Arial"/>
                <a:sym typeface="Arial"/>
              </a:rPr>
              <a:t>algoritmą</a:t>
            </a:r>
            <a:r>
              <a:rPr lang="en-US" sz="1400" dirty="0">
                <a:latin typeface="Arial"/>
                <a:ea typeface="Arial"/>
                <a:cs typeface="Arial"/>
                <a:sym typeface="Arial"/>
              </a:rPr>
              <a:t>, </a:t>
            </a:r>
            <a:r>
              <a:rPr lang="en-US" sz="1400" dirty="0" err="1">
                <a:latin typeface="Arial"/>
                <a:ea typeface="Arial"/>
                <a:cs typeface="Arial"/>
                <a:sym typeface="Arial"/>
              </a:rPr>
              <a:t>įskaitant</a:t>
            </a:r>
            <a:r>
              <a:rPr lang="en-US" sz="1400" dirty="0">
                <a:latin typeface="Arial"/>
                <a:ea typeface="Arial"/>
                <a:cs typeface="Arial"/>
                <a:sym typeface="Arial"/>
              </a:rPr>
              <a:t> </a:t>
            </a:r>
            <a:r>
              <a:rPr lang="en-US" sz="1400" dirty="0" err="1">
                <a:latin typeface="Arial"/>
                <a:ea typeface="Arial"/>
                <a:cs typeface="Arial"/>
                <a:sym typeface="Arial"/>
              </a:rPr>
              <a:t>sąlygas</a:t>
            </a:r>
            <a:r>
              <a:rPr lang="en-US" sz="1400" dirty="0">
                <a:latin typeface="Arial"/>
                <a:ea typeface="Arial"/>
                <a:cs typeface="Arial"/>
                <a:sym typeface="Arial"/>
              </a:rPr>
              <a:t>, </a:t>
            </a:r>
            <a:r>
              <a:rPr lang="en-US" sz="1400" dirty="0" err="1">
                <a:latin typeface="Arial"/>
                <a:ea typeface="Arial"/>
                <a:cs typeface="Arial"/>
                <a:sym typeface="Arial"/>
              </a:rPr>
              <a:t>pvz</a:t>
            </a:r>
            <a:r>
              <a:rPr lang="en-US" sz="1400" dirty="0">
                <a:latin typeface="Arial"/>
                <a:ea typeface="Arial"/>
                <a:cs typeface="Arial"/>
                <a:sym typeface="Arial"/>
              </a:rPr>
              <a:t>., „</a:t>
            </a:r>
            <a:r>
              <a:rPr lang="en-US" sz="1400" dirty="0" err="1">
                <a:latin typeface="Arial"/>
                <a:ea typeface="Arial"/>
                <a:cs typeface="Arial"/>
                <a:sym typeface="Arial"/>
              </a:rPr>
              <a:t>Jei</a:t>
            </a:r>
            <a:r>
              <a:rPr lang="en-US" sz="1400" dirty="0">
                <a:latin typeface="Arial"/>
                <a:ea typeface="Arial"/>
                <a:cs typeface="Arial"/>
                <a:sym typeface="Arial"/>
              </a:rPr>
              <a:t> </a:t>
            </a:r>
            <a:r>
              <a:rPr lang="en-US" sz="1400" dirty="0" err="1">
                <a:latin typeface="Arial"/>
                <a:ea typeface="Arial"/>
                <a:cs typeface="Arial"/>
                <a:sym typeface="Arial"/>
              </a:rPr>
              <a:t>orkaitė</a:t>
            </a:r>
            <a:r>
              <a:rPr lang="en-US" sz="1400" dirty="0">
                <a:latin typeface="Arial"/>
                <a:ea typeface="Arial"/>
                <a:cs typeface="Arial"/>
                <a:sym typeface="Arial"/>
              </a:rPr>
              <a:t> </a:t>
            </a:r>
            <a:r>
              <a:rPr lang="en-US" sz="1400" dirty="0" err="1">
                <a:latin typeface="Arial"/>
                <a:ea typeface="Arial"/>
                <a:cs typeface="Arial"/>
                <a:sym typeface="Arial"/>
              </a:rPr>
              <a:t>įkaitinta</a:t>
            </a:r>
            <a:r>
              <a:rPr lang="en-US" sz="1400" dirty="0">
                <a:latin typeface="Arial"/>
                <a:ea typeface="Arial"/>
                <a:cs typeface="Arial"/>
                <a:sym typeface="Arial"/>
              </a:rPr>
              <a:t>, </a:t>
            </a:r>
            <a:r>
              <a:rPr lang="en-US" sz="1400" dirty="0" err="1">
                <a:latin typeface="Arial"/>
                <a:ea typeface="Arial"/>
                <a:cs typeface="Arial"/>
                <a:sym typeface="Arial"/>
              </a:rPr>
              <a:t>pereikite</a:t>
            </a:r>
            <a:r>
              <a:rPr lang="en-US" sz="1400" dirty="0">
                <a:latin typeface="Arial"/>
                <a:ea typeface="Arial"/>
                <a:cs typeface="Arial"/>
                <a:sym typeface="Arial"/>
              </a:rPr>
              <a:t> </a:t>
            </a:r>
            <a:r>
              <a:rPr lang="en-US" sz="1400" dirty="0" err="1">
                <a:latin typeface="Arial"/>
                <a:ea typeface="Arial"/>
                <a:cs typeface="Arial"/>
                <a:sym typeface="Arial"/>
              </a:rPr>
              <a:t>prie</a:t>
            </a:r>
            <a:r>
              <a:rPr lang="en-US" sz="1400" dirty="0">
                <a:latin typeface="Arial"/>
                <a:ea typeface="Arial"/>
                <a:cs typeface="Arial"/>
                <a:sym typeface="Arial"/>
              </a:rPr>
              <a:t> 4 </a:t>
            </a:r>
            <a:r>
              <a:rPr lang="en-US" sz="1400" dirty="0" err="1">
                <a:latin typeface="Arial"/>
                <a:ea typeface="Arial"/>
                <a:cs typeface="Arial"/>
                <a:sym typeface="Arial"/>
              </a:rPr>
              <a:t>veiksmo</a:t>
            </a:r>
            <a:r>
              <a:rPr lang="en-US" sz="1400" dirty="0">
                <a:latin typeface="Arial"/>
                <a:ea typeface="Arial"/>
                <a:cs typeface="Arial"/>
                <a:sym typeface="Arial"/>
              </a:rPr>
              <a:t>“. </a:t>
            </a:r>
            <a:r>
              <a:rPr lang="en-US" sz="1400" dirty="0" err="1">
                <a:latin typeface="Arial"/>
                <a:ea typeface="Arial"/>
                <a:cs typeface="Arial"/>
                <a:sym typeface="Arial"/>
              </a:rPr>
              <a:t>Vizualiniam</a:t>
            </a:r>
            <a:r>
              <a:rPr lang="en-US" sz="1400" dirty="0">
                <a:latin typeface="Arial"/>
                <a:ea typeface="Arial"/>
                <a:cs typeface="Arial"/>
                <a:sym typeface="Arial"/>
              </a:rPr>
              <a:t> </a:t>
            </a:r>
            <a:r>
              <a:rPr lang="en-US" sz="1400" dirty="0" err="1">
                <a:latin typeface="Arial"/>
                <a:ea typeface="Arial"/>
                <a:cs typeface="Arial"/>
                <a:sym typeface="Arial"/>
              </a:rPr>
              <a:t>vaizdui</a:t>
            </a:r>
            <a:r>
              <a:rPr lang="en-US" sz="1400" dirty="0">
                <a:latin typeface="Arial"/>
                <a:ea typeface="Arial"/>
                <a:cs typeface="Arial"/>
                <a:sym typeface="Arial"/>
              </a:rPr>
              <a:t> </a:t>
            </a:r>
            <a:r>
              <a:rPr lang="en-US" sz="1400" dirty="0" err="1">
                <a:latin typeface="Arial"/>
                <a:ea typeface="Arial"/>
                <a:cs typeface="Arial"/>
                <a:sym typeface="Arial"/>
              </a:rPr>
              <a:t>naudokite</a:t>
            </a:r>
            <a:r>
              <a:rPr lang="en-US" sz="1400" dirty="0">
                <a:latin typeface="Arial"/>
                <a:ea typeface="Arial"/>
                <a:cs typeface="Arial"/>
                <a:sym typeface="Arial"/>
              </a:rPr>
              <a:t> </a:t>
            </a:r>
            <a:r>
              <a:rPr lang="en-US" sz="1400" dirty="0" err="1">
                <a:latin typeface="Arial"/>
                <a:ea typeface="Arial"/>
                <a:cs typeface="Arial"/>
                <a:sym typeface="Arial"/>
              </a:rPr>
              <a:t>struktūruotas</a:t>
            </a:r>
            <a:r>
              <a:rPr lang="en-US" sz="1400" dirty="0">
                <a:latin typeface="Arial"/>
                <a:ea typeface="Arial"/>
                <a:cs typeface="Arial"/>
                <a:sym typeface="Arial"/>
              </a:rPr>
              <a:t> </a:t>
            </a:r>
            <a:r>
              <a:rPr lang="en-US" sz="1400" dirty="0" err="1">
                <a:latin typeface="Arial"/>
                <a:ea typeface="Arial"/>
                <a:cs typeface="Arial"/>
                <a:sym typeface="Arial"/>
              </a:rPr>
              <a:t>diagramas</a:t>
            </a:r>
            <a:r>
              <a:rPr lang="en-US" sz="1400"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Recepto</a:t>
            </a:r>
            <a:r>
              <a:rPr lang="en-US" sz="1400" b="1" dirty="0">
                <a:latin typeface="Arial"/>
                <a:ea typeface="Arial"/>
                <a:cs typeface="Arial"/>
                <a:sym typeface="Arial"/>
              </a:rPr>
              <a:t> </a:t>
            </a:r>
            <a:r>
              <a:rPr lang="en-US" sz="1400" b="1" dirty="0" err="1">
                <a:latin typeface="Arial"/>
                <a:ea typeface="Arial"/>
                <a:cs typeface="Arial"/>
                <a:sym typeface="Arial"/>
              </a:rPr>
              <a:t>pertvarkymas</a:t>
            </a:r>
            <a:r>
              <a:rPr lang="en-US" sz="1400" b="1" dirty="0">
                <a:latin typeface="Arial"/>
                <a:ea typeface="Arial"/>
                <a:cs typeface="Arial"/>
                <a:sym typeface="Arial"/>
              </a:rPr>
              <a:t>: </a:t>
            </a:r>
            <a:r>
              <a:rPr lang="en-US" sz="1400" dirty="0" err="1">
                <a:latin typeface="Arial"/>
                <a:ea typeface="Arial"/>
                <a:cs typeface="Arial"/>
                <a:sym typeface="Arial"/>
              </a:rPr>
              <a:t>pakeiskite</a:t>
            </a:r>
            <a:r>
              <a:rPr lang="en-US" sz="1400" dirty="0">
                <a:latin typeface="Arial"/>
                <a:ea typeface="Arial"/>
                <a:cs typeface="Arial"/>
                <a:sym typeface="Arial"/>
              </a:rPr>
              <a:t> </a:t>
            </a:r>
            <a:r>
              <a:rPr lang="en-US" sz="1400" dirty="0" err="1">
                <a:latin typeface="Arial"/>
                <a:ea typeface="Arial"/>
                <a:cs typeface="Arial"/>
                <a:sym typeface="Arial"/>
              </a:rPr>
              <a:t>receptą</a:t>
            </a:r>
            <a:r>
              <a:rPr lang="en-US" sz="1400" dirty="0">
                <a:latin typeface="Arial"/>
                <a:ea typeface="Arial"/>
                <a:cs typeface="Arial"/>
                <a:sym typeface="Arial"/>
              </a:rPr>
              <a:t>, </a:t>
            </a:r>
            <a:r>
              <a:rPr lang="en-US" sz="1400" dirty="0" err="1">
                <a:latin typeface="Arial"/>
                <a:ea typeface="Arial"/>
                <a:cs typeface="Arial"/>
                <a:sym typeface="Arial"/>
              </a:rPr>
              <a:t>pvz</a:t>
            </a:r>
            <a:r>
              <a:rPr lang="en-US" sz="1400" dirty="0">
                <a:latin typeface="Arial"/>
                <a:ea typeface="Arial"/>
                <a:cs typeface="Arial"/>
                <a:sym typeface="Arial"/>
              </a:rPr>
              <a:t>., </a:t>
            </a:r>
            <a:r>
              <a:rPr lang="en-US" sz="1400" dirty="0" err="1">
                <a:latin typeface="Arial"/>
                <a:ea typeface="Arial"/>
                <a:cs typeface="Arial"/>
                <a:sym typeface="Arial"/>
              </a:rPr>
              <a:t>pakeiskite</a:t>
            </a:r>
            <a:r>
              <a:rPr lang="en-US" sz="1400" dirty="0">
                <a:latin typeface="Arial"/>
                <a:ea typeface="Arial"/>
                <a:cs typeface="Arial"/>
                <a:sym typeface="Arial"/>
              </a:rPr>
              <a:t> </a:t>
            </a:r>
            <a:r>
              <a:rPr lang="en-US" sz="1400" dirty="0" err="1">
                <a:latin typeface="Arial"/>
                <a:ea typeface="Arial"/>
                <a:cs typeface="Arial"/>
                <a:sym typeface="Arial"/>
              </a:rPr>
              <a:t>ingredientus</a:t>
            </a:r>
            <a:r>
              <a:rPr lang="en-US" sz="1400" dirty="0">
                <a:latin typeface="Arial"/>
                <a:ea typeface="Arial"/>
                <a:cs typeface="Arial"/>
                <a:sym typeface="Arial"/>
              </a:rPr>
              <a:t>, </a:t>
            </a:r>
            <a:r>
              <a:rPr lang="en-US" sz="1400" dirty="0" err="1">
                <a:latin typeface="Arial"/>
                <a:ea typeface="Arial"/>
                <a:cs typeface="Arial"/>
                <a:sym typeface="Arial"/>
              </a:rPr>
              <a:t>koreguokite</a:t>
            </a:r>
            <a:r>
              <a:rPr lang="en-US" sz="1400" dirty="0">
                <a:latin typeface="Arial"/>
                <a:ea typeface="Arial"/>
                <a:cs typeface="Arial"/>
                <a:sym typeface="Arial"/>
              </a:rPr>
              <a:t> </a:t>
            </a:r>
            <a:r>
              <a:rPr lang="en-US" sz="1400" dirty="0" err="1">
                <a:latin typeface="Arial"/>
                <a:ea typeface="Arial"/>
                <a:cs typeface="Arial"/>
                <a:sym typeface="Arial"/>
              </a:rPr>
              <a:t>gaminimo</a:t>
            </a:r>
            <a:r>
              <a:rPr lang="en-US" sz="1400" dirty="0">
                <a:latin typeface="Arial"/>
                <a:ea typeface="Arial"/>
                <a:cs typeface="Arial"/>
                <a:sym typeface="Arial"/>
              </a:rPr>
              <a:t> </a:t>
            </a:r>
            <a:r>
              <a:rPr lang="en-US" sz="1400" dirty="0" err="1">
                <a:latin typeface="Arial"/>
                <a:ea typeface="Arial"/>
                <a:cs typeface="Arial"/>
                <a:sym typeface="Arial"/>
              </a:rPr>
              <a:t>laiką</a:t>
            </a:r>
            <a:r>
              <a:rPr lang="en-US" sz="1400" dirty="0">
                <a:latin typeface="Arial"/>
                <a:ea typeface="Arial"/>
                <a:cs typeface="Arial"/>
                <a:sym typeface="Arial"/>
              </a:rPr>
              <a:t>. </a:t>
            </a:r>
            <a:r>
              <a:rPr lang="en-US" sz="1400" dirty="0" err="1">
                <a:latin typeface="Arial"/>
                <a:ea typeface="Arial"/>
                <a:cs typeface="Arial"/>
                <a:sym typeface="Arial"/>
              </a:rPr>
              <a:t>Iš</a:t>
            </a:r>
            <a:r>
              <a:rPr lang="en-US" sz="1400" dirty="0">
                <a:latin typeface="Arial"/>
                <a:ea typeface="Arial"/>
                <a:cs typeface="Arial"/>
                <a:sym typeface="Arial"/>
              </a:rPr>
              <a:t> </a:t>
            </a:r>
            <a:r>
              <a:rPr lang="en-US" sz="1400" dirty="0" err="1">
                <a:latin typeface="Arial"/>
                <a:ea typeface="Arial"/>
                <a:cs typeface="Arial"/>
                <a:sym typeface="Arial"/>
              </a:rPr>
              <a:t>naujo</a:t>
            </a:r>
            <a:r>
              <a:rPr lang="en-US" sz="1400" dirty="0">
                <a:latin typeface="Arial"/>
                <a:ea typeface="Arial"/>
                <a:cs typeface="Arial"/>
                <a:sym typeface="Arial"/>
              </a:rPr>
              <a:t> </a:t>
            </a:r>
            <a:r>
              <a:rPr lang="en-US" sz="1400" dirty="0" err="1">
                <a:latin typeface="Arial"/>
                <a:ea typeface="Arial"/>
                <a:cs typeface="Arial"/>
                <a:sym typeface="Arial"/>
              </a:rPr>
              <a:t>parašykite</a:t>
            </a:r>
            <a:r>
              <a:rPr lang="en-US" sz="1400" dirty="0">
                <a:latin typeface="Arial"/>
                <a:ea typeface="Arial"/>
                <a:cs typeface="Arial"/>
                <a:sym typeface="Arial"/>
              </a:rPr>
              <a:t> </a:t>
            </a:r>
            <a:r>
              <a:rPr lang="en-US" sz="1400" dirty="0" err="1">
                <a:latin typeface="Arial"/>
                <a:ea typeface="Arial"/>
                <a:cs typeface="Arial"/>
                <a:sym typeface="Arial"/>
              </a:rPr>
              <a:t>algoritmą</a:t>
            </a:r>
            <a:r>
              <a:rPr lang="en-US" sz="1400" dirty="0">
                <a:latin typeface="Arial"/>
                <a:ea typeface="Arial"/>
                <a:cs typeface="Arial"/>
                <a:sym typeface="Arial"/>
              </a:rPr>
              <a:t>, </a:t>
            </a:r>
            <a:r>
              <a:rPr lang="en-US" sz="1400" dirty="0" err="1">
                <a:latin typeface="Arial"/>
                <a:ea typeface="Arial"/>
                <a:cs typeface="Arial"/>
                <a:sym typeface="Arial"/>
              </a:rPr>
              <a:t>kad</a:t>
            </a:r>
            <a:r>
              <a:rPr lang="en-US" sz="1400" dirty="0">
                <a:latin typeface="Arial"/>
                <a:ea typeface="Arial"/>
                <a:cs typeface="Arial"/>
                <a:sym typeface="Arial"/>
              </a:rPr>
              <a:t> </a:t>
            </a:r>
            <a:r>
              <a:rPr lang="en-US" sz="1400" dirty="0" err="1">
                <a:latin typeface="Arial"/>
                <a:ea typeface="Arial"/>
                <a:cs typeface="Arial"/>
                <a:sym typeface="Arial"/>
              </a:rPr>
              <a:t>jis</a:t>
            </a:r>
            <a:r>
              <a:rPr lang="en-US" sz="1400" dirty="0">
                <a:latin typeface="Arial"/>
                <a:ea typeface="Arial"/>
                <a:cs typeface="Arial"/>
                <a:sym typeface="Arial"/>
              </a:rPr>
              <a:t> </a:t>
            </a:r>
            <a:r>
              <a:rPr lang="en-US" sz="1400" dirty="0" err="1">
                <a:latin typeface="Arial"/>
                <a:ea typeface="Arial"/>
                <a:cs typeface="Arial"/>
                <a:sym typeface="Arial"/>
              </a:rPr>
              <a:t>atspindėtų</a:t>
            </a:r>
            <a:r>
              <a:rPr lang="en-US" sz="1400" dirty="0">
                <a:latin typeface="Arial"/>
                <a:ea typeface="Arial"/>
                <a:cs typeface="Arial"/>
                <a:sym typeface="Arial"/>
              </a:rPr>
              <a:t> </a:t>
            </a:r>
            <a:r>
              <a:rPr lang="en-US" sz="1400" dirty="0" err="1">
                <a:latin typeface="Arial"/>
                <a:ea typeface="Arial"/>
                <a:cs typeface="Arial"/>
                <a:sym typeface="Arial"/>
              </a:rPr>
              <a:t>pakeitimus</a:t>
            </a:r>
            <a:r>
              <a:rPr lang="en-US" sz="1400" dirty="0">
                <a:latin typeface="Arial"/>
                <a:ea typeface="Arial"/>
                <a:cs typeface="Arial"/>
                <a:sym typeface="Arial"/>
              </a:rPr>
              <a:t>.</a:t>
            </a:r>
            <a:endParaRPr dirty="0"/>
          </a:p>
          <a:p>
            <a:pPr marL="342900" lvl="0" indent="-342900" algn="just" rtl="0">
              <a:lnSpc>
                <a:spcPct val="100000"/>
              </a:lnSpc>
              <a:spcBef>
                <a:spcPts val="1000"/>
              </a:spcBef>
              <a:spcAft>
                <a:spcPts val="0"/>
              </a:spcAft>
              <a:buSzPts val="1260"/>
              <a:buFont typeface="Arial"/>
              <a:buAutoNum type="arabicPeriod"/>
            </a:pPr>
            <a:r>
              <a:rPr lang="en-US" sz="1400" b="1" dirty="0" err="1">
                <a:latin typeface="Arial"/>
                <a:ea typeface="Arial"/>
                <a:cs typeface="Arial"/>
                <a:sym typeface="Arial"/>
              </a:rPr>
              <a:t>Įvertinimas</a:t>
            </a:r>
            <a:r>
              <a:rPr lang="en-US" sz="1400" b="1" dirty="0">
                <a:latin typeface="Arial"/>
                <a:ea typeface="Arial"/>
                <a:cs typeface="Arial"/>
                <a:sym typeface="Arial"/>
              </a:rPr>
              <a:t>. </a:t>
            </a:r>
            <a:r>
              <a:rPr lang="en-US" sz="1400" dirty="0" err="1">
                <a:latin typeface="Arial"/>
                <a:ea typeface="Arial"/>
                <a:cs typeface="Arial"/>
                <a:sym typeface="Arial"/>
              </a:rPr>
              <a:t>Aptarkite</a:t>
            </a:r>
            <a:r>
              <a:rPr lang="en-US" sz="1400" dirty="0">
                <a:latin typeface="Arial"/>
                <a:ea typeface="Arial"/>
                <a:cs typeface="Arial"/>
                <a:sym typeface="Arial"/>
              </a:rPr>
              <a:t> </a:t>
            </a:r>
            <a:r>
              <a:rPr lang="en-US" sz="1400" dirty="0" err="1">
                <a:latin typeface="Arial"/>
                <a:ea typeface="Arial"/>
                <a:cs typeface="Arial"/>
                <a:sym typeface="Arial"/>
              </a:rPr>
              <a:t>modifikuoto</a:t>
            </a:r>
            <a:r>
              <a:rPr lang="en-US" sz="1400" dirty="0">
                <a:latin typeface="Arial"/>
                <a:ea typeface="Arial"/>
                <a:cs typeface="Arial"/>
                <a:sym typeface="Arial"/>
              </a:rPr>
              <a:t> </a:t>
            </a:r>
            <a:r>
              <a:rPr lang="en-US" sz="1400" dirty="0" err="1">
                <a:latin typeface="Arial"/>
                <a:ea typeface="Arial"/>
                <a:cs typeface="Arial"/>
                <a:sym typeface="Arial"/>
              </a:rPr>
              <a:t>recepto</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algoritmo</a:t>
            </a:r>
            <a:r>
              <a:rPr lang="en-US" sz="1400" dirty="0">
                <a:latin typeface="Arial"/>
                <a:ea typeface="Arial"/>
                <a:cs typeface="Arial"/>
                <a:sym typeface="Arial"/>
              </a:rPr>
              <a:t> </a:t>
            </a:r>
            <a:r>
              <a:rPr lang="en-US" sz="1400" dirty="0" err="1">
                <a:latin typeface="Arial"/>
                <a:ea typeface="Arial"/>
                <a:cs typeface="Arial"/>
                <a:sym typeface="Arial"/>
              </a:rPr>
              <a:t>tinkamumą</a:t>
            </a:r>
            <a:r>
              <a:rPr lang="en-US" sz="1400" dirty="0">
                <a:latin typeface="Arial"/>
                <a:ea typeface="Arial"/>
                <a:cs typeface="Arial"/>
                <a:sym typeface="Arial"/>
              </a:rPr>
              <a:t>. </a:t>
            </a:r>
            <a:r>
              <a:rPr lang="en-US" sz="1400" dirty="0" err="1">
                <a:latin typeface="Arial"/>
                <a:ea typeface="Arial"/>
                <a:cs typeface="Arial"/>
                <a:sym typeface="Arial"/>
              </a:rPr>
              <a:t>Kas</a:t>
            </a:r>
            <a:r>
              <a:rPr lang="en-US" sz="1400" dirty="0">
                <a:latin typeface="Arial"/>
                <a:ea typeface="Arial"/>
                <a:cs typeface="Arial"/>
                <a:sym typeface="Arial"/>
              </a:rPr>
              <a:t> </a:t>
            </a:r>
            <a:r>
              <a:rPr lang="en-US" sz="1400" dirty="0" err="1">
                <a:latin typeface="Arial"/>
                <a:ea typeface="Arial"/>
                <a:cs typeface="Arial"/>
                <a:sym typeface="Arial"/>
              </a:rPr>
              <a:t>veikė</a:t>
            </a:r>
            <a:r>
              <a:rPr lang="en-US" sz="1400" dirty="0">
                <a:latin typeface="Arial"/>
                <a:ea typeface="Arial"/>
                <a:cs typeface="Arial"/>
                <a:sym typeface="Arial"/>
              </a:rPr>
              <a:t> </a:t>
            </a:r>
            <a:r>
              <a:rPr lang="en-US" sz="1400" dirty="0" err="1">
                <a:latin typeface="Arial"/>
                <a:ea typeface="Arial"/>
                <a:cs typeface="Arial"/>
                <a:sym typeface="Arial"/>
              </a:rPr>
              <a:t>gerai</a:t>
            </a:r>
            <a:r>
              <a:rPr lang="en-US" sz="1400" dirty="0">
                <a:latin typeface="Arial"/>
                <a:ea typeface="Arial"/>
                <a:cs typeface="Arial"/>
                <a:sym typeface="Arial"/>
              </a:rPr>
              <a:t>? </a:t>
            </a:r>
            <a:r>
              <a:rPr lang="en-US" sz="1400" dirty="0" err="1">
                <a:latin typeface="Arial"/>
                <a:ea typeface="Arial"/>
                <a:cs typeface="Arial"/>
                <a:sym typeface="Arial"/>
              </a:rPr>
              <a:t>Ką</a:t>
            </a:r>
            <a:r>
              <a:rPr lang="en-US" sz="1400" dirty="0">
                <a:latin typeface="Arial"/>
                <a:ea typeface="Arial"/>
                <a:cs typeface="Arial"/>
                <a:sym typeface="Arial"/>
              </a:rPr>
              <a:t> </a:t>
            </a:r>
            <a:r>
              <a:rPr lang="en-US" sz="1400" dirty="0" err="1">
                <a:latin typeface="Arial"/>
                <a:ea typeface="Arial"/>
                <a:cs typeface="Arial"/>
                <a:sym typeface="Arial"/>
              </a:rPr>
              <a:t>būtų</a:t>
            </a:r>
            <a:r>
              <a:rPr lang="en-US" sz="1400" dirty="0">
                <a:latin typeface="Arial"/>
                <a:ea typeface="Arial"/>
                <a:cs typeface="Arial"/>
                <a:sym typeface="Arial"/>
              </a:rPr>
              <a:t> </a:t>
            </a:r>
            <a:r>
              <a:rPr lang="en-US" sz="1400" dirty="0" err="1">
                <a:latin typeface="Arial"/>
                <a:ea typeface="Arial"/>
                <a:cs typeface="Arial"/>
                <a:sym typeface="Arial"/>
              </a:rPr>
              <a:t>galima</a:t>
            </a:r>
            <a:r>
              <a:rPr lang="en-US" sz="1400" dirty="0">
                <a:latin typeface="Arial"/>
                <a:ea typeface="Arial"/>
                <a:cs typeface="Arial"/>
                <a:sym typeface="Arial"/>
              </a:rPr>
              <a:t> </a:t>
            </a:r>
            <a:r>
              <a:rPr lang="en-US" sz="1400" dirty="0" err="1">
                <a:latin typeface="Arial"/>
                <a:ea typeface="Arial"/>
                <a:cs typeface="Arial"/>
                <a:sym typeface="Arial"/>
              </a:rPr>
              <a:t>patobulinti</a:t>
            </a:r>
            <a:r>
              <a:rPr lang="en-US" sz="1400" dirty="0">
                <a:latin typeface="Arial"/>
                <a:ea typeface="Arial"/>
                <a:cs typeface="Arial"/>
                <a:sym typeface="Arial"/>
              </a:rPr>
              <a:t>?</a:t>
            </a:r>
            <a:endParaRPr sz="1400" dirty="0">
              <a:latin typeface="Arial"/>
              <a:ea typeface="Arial"/>
              <a:cs typeface="Arial"/>
              <a:sym typeface="Arial"/>
            </a:endParaRPr>
          </a:p>
        </p:txBody>
      </p:sp>
      <p:pic>
        <p:nvPicPr>
          <p:cNvPr id="1047" name="Google Shape;1047;p87"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48" name="Google Shape;1048;p8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47</a:t>
            </a:fld>
            <a:endParaRPr>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sp>
        <p:nvSpPr>
          <p:cNvPr id="1055" name="Google Shape;1055;p88"/>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2 dirbtuvės</a:t>
            </a:r>
            <a:endParaRPr>
              <a:latin typeface="Arial"/>
              <a:ea typeface="Arial"/>
              <a:cs typeface="Arial"/>
              <a:sym typeface="Arial"/>
            </a:endParaRPr>
          </a:p>
        </p:txBody>
      </p:sp>
      <p:sp>
        <p:nvSpPr>
          <p:cNvPr id="1056" name="Google Shape;1056;p88"/>
          <p:cNvSpPr txBox="1">
            <a:spLocks noGrp="1"/>
          </p:cNvSpPr>
          <p:nvPr>
            <p:ph type="body" idx="1"/>
          </p:nvPr>
        </p:nvSpPr>
        <p:spPr>
          <a:xfrm>
            <a:off x="829056" y="1224925"/>
            <a:ext cx="6417645" cy="4785900"/>
          </a:xfrm>
          <a:prstGeom prst="rect">
            <a:avLst/>
          </a:prstGeom>
          <a:noFill/>
          <a:ln>
            <a:noFill/>
          </a:ln>
        </p:spPr>
        <p:txBody>
          <a:bodyPr spcFirstLastPara="1" wrap="square" lIns="91425" tIns="45700" rIns="91425" bIns="45700" anchor="t" anchorCtr="0">
            <a:noAutofit/>
          </a:bodyPr>
          <a:lstStyle/>
          <a:p>
            <a:pPr marL="9525" lvl="0" indent="-9525" algn="l" rtl="0">
              <a:lnSpc>
                <a:spcPct val="90000"/>
              </a:lnSpc>
              <a:spcBef>
                <a:spcPts val="1000"/>
              </a:spcBef>
              <a:spcAft>
                <a:spcPts val="0"/>
              </a:spcAft>
              <a:buSzPts val="1260"/>
              <a:buNone/>
            </a:pPr>
            <a:r>
              <a:rPr lang="en-US" sz="1400" b="1" dirty="0">
                <a:latin typeface="Arial"/>
                <a:ea typeface="Arial"/>
                <a:cs typeface="Arial"/>
                <a:sym typeface="Arial"/>
              </a:rPr>
              <a:t>2 </a:t>
            </a:r>
            <a:r>
              <a:rPr lang="en-US" sz="1400" b="1" dirty="0" err="1">
                <a:latin typeface="Arial"/>
                <a:ea typeface="Arial"/>
                <a:cs typeface="Arial"/>
                <a:sym typeface="Arial"/>
              </a:rPr>
              <a:t>dirbtuvės</a:t>
            </a:r>
            <a:r>
              <a:rPr lang="en-US" sz="1400" b="1" dirty="0">
                <a:latin typeface="Arial"/>
                <a:ea typeface="Arial"/>
                <a:cs typeface="Arial"/>
                <a:sym typeface="Arial"/>
              </a:rPr>
              <a:t>. </a:t>
            </a:r>
            <a:r>
              <a:rPr lang="en-US" sz="1400" b="1" dirty="0" err="1">
                <a:latin typeface="Arial"/>
                <a:ea typeface="Arial"/>
                <a:cs typeface="Arial"/>
                <a:sym typeface="Arial"/>
              </a:rPr>
              <a:t>Miesto</a:t>
            </a:r>
            <a:r>
              <a:rPr lang="en-US" sz="1400" b="1" dirty="0">
                <a:latin typeface="Arial"/>
                <a:ea typeface="Arial"/>
                <a:cs typeface="Arial"/>
                <a:sym typeface="Arial"/>
              </a:rPr>
              <a:t> </a:t>
            </a:r>
            <a:r>
              <a:rPr lang="en-US" sz="1400" b="1" dirty="0" err="1">
                <a:latin typeface="Arial"/>
                <a:ea typeface="Arial"/>
                <a:cs typeface="Arial"/>
                <a:sym typeface="Arial"/>
              </a:rPr>
              <a:t>planavimo</a:t>
            </a:r>
            <a:r>
              <a:rPr lang="en-US" sz="1400" b="1" dirty="0">
                <a:latin typeface="Arial"/>
                <a:ea typeface="Arial"/>
                <a:cs typeface="Arial"/>
                <a:sym typeface="Arial"/>
              </a:rPr>
              <a:t> </a:t>
            </a:r>
            <a:r>
              <a:rPr lang="en-US" sz="1400" b="1" dirty="0" err="1">
                <a:latin typeface="Arial"/>
                <a:ea typeface="Arial"/>
                <a:cs typeface="Arial"/>
                <a:sym typeface="Arial"/>
              </a:rPr>
              <a:t>iššūkis</a:t>
            </a:r>
            <a:r>
              <a:rPr lang="en-US" sz="1400" b="1" dirty="0">
                <a:latin typeface="Arial"/>
                <a:ea typeface="Arial"/>
                <a:cs typeface="Arial"/>
                <a:sym typeface="Arial"/>
              </a:rPr>
              <a:t> (</a:t>
            </a:r>
            <a:r>
              <a:rPr lang="en-US" sz="1400" b="1" dirty="0" err="1">
                <a:latin typeface="Arial"/>
                <a:ea typeface="Arial"/>
                <a:cs typeface="Arial"/>
                <a:sym typeface="Arial"/>
              </a:rPr>
              <a:t>abstrakcija</a:t>
            </a:r>
            <a:r>
              <a:rPr lang="en-US" sz="1400" b="1" dirty="0">
                <a:latin typeface="Arial"/>
                <a:ea typeface="Arial"/>
                <a:cs typeface="Arial"/>
                <a:sym typeface="Arial"/>
              </a:rPr>
              <a:t>, </a:t>
            </a:r>
            <a:r>
              <a:rPr lang="en-US" sz="1400" b="1" dirty="0" err="1">
                <a:latin typeface="Arial"/>
                <a:ea typeface="Arial"/>
                <a:cs typeface="Arial"/>
                <a:sym typeface="Arial"/>
              </a:rPr>
              <a:t>šablonų</a:t>
            </a:r>
            <a:r>
              <a:rPr lang="en-US" sz="1400" b="1" dirty="0">
                <a:latin typeface="Arial"/>
                <a:ea typeface="Arial"/>
                <a:cs typeface="Arial"/>
                <a:sym typeface="Arial"/>
              </a:rPr>
              <a:t> </a:t>
            </a:r>
            <a:r>
              <a:rPr lang="en-US" sz="1400" b="1" dirty="0" err="1">
                <a:latin typeface="Arial"/>
                <a:ea typeface="Arial"/>
                <a:cs typeface="Arial"/>
                <a:sym typeface="Arial"/>
              </a:rPr>
              <a:t>atpažinimas</a:t>
            </a:r>
            <a:r>
              <a:rPr lang="en-US" sz="1400" b="1" dirty="0">
                <a:latin typeface="Arial"/>
                <a:ea typeface="Arial"/>
                <a:cs typeface="Arial"/>
                <a:sym typeface="Arial"/>
              </a:rPr>
              <a:t>, </a:t>
            </a:r>
            <a:r>
              <a:rPr lang="en-US" sz="1400" b="1" dirty="0" err="1">
                <a:latin typeface="Arial"/>
                <a:ea typeface="Arial"/>
                <a:cs typeface="Arial"/>
                <a:sym typeface="Arial"/>
              </a:rPr>
              <a:t>algoritmo</a:t>
            </a:r>
            <a:r>
              <a:rPr lang="en-US" sz="1400" b="1" dirty="0">
                <a:latin typeface="Arial"/>
                <a:ea typeface="Arial"/>
                <a:cs typeface="Arial"/>
                <a:sym typeface="Arial"/>
              </a:rPr>
              <a:t> </a:t>
            </a:r>
            <a:r>
              <a:rPr lang="en-US" sz="1400" b="1" dirty="0" err="1">
                <a:latin typeface="Arial"/>
                <a:ea typeface="Arial"/>
                <a:cs typeface="Arial"/>
                <a:sym typeface="Arial"/>
              </a:rPr>
              <a:t>projektavimas</a:t>
            </a:r>
            <a:r>
              <a:rPr lang="en-US" sz="1400" b="1" dirty="0">
                <a:latin typeface="Arial"/>
                <a:ea typeface="Arial"/>
                <a:cs typeface="Arial"/>
                <a:sym typeface="Arial"/>
              </a:rPr>
              <a:t>)</a:t>
            </a:r>
            <a:endParaRPr sz="1400" b="1" dirty="0">
              <a:latin typeface="Arial"/>
              <a:ea typeface="Arial"/>
              <a:cs typeface="Arial"/>
              <a:sym typeface="Arial"/>
            </a:endParaRPr>
          </a:p>
          <a:p>
            <a:pPr marL="0" lvl="0" indent="0" algn="l" rtl="0">
              <a:lnSpc>
                <a:spcPct val="100000"/>
              </a:lnSpc>
              <a:spcBef>
                <a:spcPts val="0"/>
              </a:spcBef>
              <a:spcAft>
                <a:spcPts val="0"/>
              </a:spcAft>
              <a:buSzPts val="1260"/>
              <a:buNone/>
            </a:pPr>
            <a:r>
              <a:rPr lang="en-US" sz="1400" b="1" dirty="0" err="1">
                <a:latin typeface="Arial"/>
                <a:ea typeface="Arial"/>
                <a:cs typeface="Arial"/>
                <a:sym typeface="Arial"/>
              </a:rPr>
              <a:t>Tikslas</a:t>
            </a:r>
            <a:r>
              <a:rPr lang="en-US" sz="1400" b="1" dirty="0">
                <a:latin typeface="Arial"/>
                <a:ea typeface="Arial"/>
                <a:cs typeface="Arial"/>
                <a:sym typeface="Arial"/>
              </a:rPr>
              <a:t>. </a:t>
            </a:r>
            <a:r>
              <a:rPr lang="en-US" sz="1400" dirty="0" err="1">
                <a:latin typeface="Arial"/>
                <a:ea typeface="Arial"/>
                <a:cs typeface="Arial"/>
                <a:sym typeface="Arial"/>
              </a:rPr>
              <a:t>Praktiškai</a:t>
            </a:r>
            <a:r>
              <a:rPr lang="en-US" sz="1400" dirty="0">
                <a:latin typeface="Arial"/>
                <a:ea typeface="Arial"/>
                <a:cs typeface="Arial"/>
                <a:sym typeface="Arial"/>
              </a:rPr>
              <a:t> </a:t>
            </a:r>
            <a:r>
              <a:rPr lang="en-US" sz="1400" dirty="0" err="1">
                <a:latin typeface="Arial"/>
                <a:ea typeface="Arial"/>
                <a:cs typeface="Arial"/>
                <a:sym typeface="Arial"/>
              </a:rPr>
              <a:t>išsiaiškinti</a:t>
            </a:r>
            <a:r>
              <a:rPr lang="en-US" sz="1400" dirty="0">
                <a:latin typeface="Arial"/>
                <a:ea typeface="Arial"/>
                <a:cs typeface="Arial"/>
                <a:sym typeface="Arial"/>
              </a:rPr>
              <a:t> </a:t>
            </a:r>
            <a:r>
              <a:rPr lang="en-US" sz="1400" dirty="0" err="1">
                <a:latin typeface="Arial"/>
                <a:ea typeface="Arial"/>
                <a:cs typeface="Arial"/>
                <a:sym typeface="Arial"/>
              </a:rPr>
              <a:t>abstrakciją</a:t>
            </a:r>
            <a:r>
              <a:rPr lang="en-US" sz="1400" dirty="0">
                <a:latin typeface="Arial"/>
                <a:ea typeface="Arial"/>
                <a:cs typeface="Arial"/>
                <a:sym typeface="Arial"/>
              </a:rPr>
              <a:t>, </a:t>
            </a:r>
            <a:r>
              <a:rPr lang="en-US" sz="1400" dirty="0" err="1">
                <a:latin typeface="Arial"/>
                <a:ea typeface="Arial"/>
                <a:cs typeface="Arial"/>
                <a:sym typeface="Arial"/>
              </a:rPr>
              <a:t>modelių</a:t>
            </a:r>
            <a:r>
              <a:rPr lang="en-US" sz="1400" dirty="0">
                <a:latin typeface="Arial"/>
                <a:ea typeface="Arial"/>
                <a:cs typeface="Arial"/>
                <a:sym typeface="Arial"/>
              </a:rPr>
              <a:t> </a:t>
            </a:r>
            <a:r>
              <a:rPr lang="en-US" sz="1400" dirty="0" err="1">
                <a:latin typeface="Arial"/>
                <a:ea typeface="Arial"/>
                <a:cs typeface="Arial"/>
                <a:sym typeface="Arial"/>
              </a:rPr>
              <a:t>atpažinimą</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pritaikyti</a:t>
            </a:r>
            <a:r>
              <a:rPr lang="en-US" sz="1400" dirty="0">
                <a:latin typeface="Arial"/>
                <a:ea typeface="Arial"/>
                <a:cs typeface="Arial"/>
                <a:sym typeface="Arial"/>
              </a:rPr>
              <a:t> </a:t>
            </a:r>
            <a:r>
              <a:rPr lang="en-US" sz="1400" dirty="0" err="1">
                <a:latin typeface="Arial"/>
                <a:ea typeface="Arial"/>
                <a:cs typeface="Arial"/>
                <a:sym typeface="Arial"/>
              </a:rPr>
              <a:t>algoritmų</a:t>
            </a:r>
            <a:r>
              <a:rPr lang="en-US" sz="1400" dirty="0">
                <a:latin typeface="Arial"/>
                <a:ea typeface="Arial"/>
                <a:cs typeface="Arial"/>
                <a:sym typeface="Arial"/>
              </a:rPr>
              <a:t> </a:t>
            </a:r>
            <a:r>
              <a:rPr lang="en-US" sz="1400" dirty="0" err="1">
                <a:latin typeface="Arial"/>
                <a:ea typeface="Arial"/>
                <a:cs typeface="Arial"/>
                <a:sym typeface="Arial"/>
              </a:rPr>
              <a:t>projektavimą</a:t>
            </a:r>
            <a:r>
              <a:rPr lang="en-US" sz="1400" dirty="0">
                <a:latin typeface="Arial"/>
                <a:ea typeface="Arial"/>
                <a:cs typeface="Arial"/>
                <a:sym typeface="Arial"/>
              </a:rPr>
              <a:t> </a:t>
            </a:r>
            <a:r>
              <a:rPr lang="en-US" sz="1400" dirty="0" smtClean="0">
                <a:latin typeface="Arial"/>
                <a:ea typeface="Arial"/>
                <a:cs typeface="Arial"/>
                <a:sym typeface="Arial"/>
              </a:rPr>
              <a:t>p</a:t>
            </a:r>
            <a:r>
              <a:rPr lang="lt-LT" sz="1400" dirty="0" smtClean="0">
                <a:latin typeface="Arial"/>
                <a:ea typeface="Arial"/>
                <a:cs typeface="Arial"/>
                <a:sym typeface="Arial"/>
              </a:rPr>
              <a:t>a</a:t>
            </a:r>
            <a:r>
              <a:rPr lang="en-US" sz="1400" dirty="0" err="1" smtClean="0">
                <a:latin typeface="Arial"/>
                <a:ea typeface="Arial"/>
                <a:cs typeface="Arial"/>
                <a:sym typeface="Arial"/>
              </a:rPr>
              <a:t>lnuoj</a:t>
            </a:r>
            <a:r>
              <a:rPr lang="lt-LT" sz="1400" dirty="0" smtClean="0">
                <a:latin typeface="Arial"/>
                <a:ea typeface="Arial"/>
                <a:cs typeface="Arial"/>
                <a:sym typeface="Arial"/>
              </a:rPr>
              <a:t>a</a:t>
            </a:r>
            <a:r>
              <a:rPr lang="en-US" sz="1400" dirty="0" err="1" smtClean="0">
                <a:latin typeface="Arial"/>
                <a:ea typeface="Arial"/>
                <a:cs typeface="Arial"/>
                <a:sym typeface="Arial"/>
              </a:rPr>
              <a:t>nt</a:t>
            </a:r>
            <a:r>
              <a:rPr lang="en-US" sz="1400" dirty="0" smtClean="0">
                <a:latin typeface="Arial"/>
                <a:ea typeface="Arial"/>
                <a:cs typeface="Arial"/>
                <a:sym typeface="Arial"/>
              </a:rPr>
              <a:t> </a:t>
            </a:r>
            <a:r>
              <a:rPr lang="en-US" sz="1400" dirty="0" err="1" smtClean="0">
                <a:latin typeface="Arial"/>
                <a:ea typeface="Arial"/>
                <a:cs typeface="Arial"/>
                <a:sym typeface="Arial"/>
              </a:rPr>
              <a:t>miestą</a:t>
            </a:r>
            <a:r>
              <a:rPr lang="lt-LT" sz="1400" dirty="0" smtClean="0">
                <a:latin typeface="Arial"/>
                <a:ea typeface="Arial"/>
                <a:cs typeface="Arial"/>
                <a:sym typeface="Arial"/>
              </a:rPr>
              <a:t>.</a:t>
            </a:r>
            <a:endParaRPr dirty="0"/>
          </a:p>
          <a:p>
            <a:pPr marL="0" lvl="0" indent="0" algn="l" rtl="0">
              <a:lnSpc>
                <a:spcPct val="100000"/>
              </a:lnSpc>
              <a:spcBef>
                <a:spcPts val="0"/>
              </a:spcBef>
              <a:spcAft>
                <a:spcPts val="0"/>
              </a:spcAft>
              <a:buSzPts val="1260"/>
              <a:buNone/>
            </a:pPr>
            <a:r>
              <a:rPr lang="en-US" sz="1400" b="1" dirty="0" err="1">
                <a:latin typeface="Arial"/>
                <a:ea typeface="Arial"/>
                <a:cs typeface="Arial"/>
                <a:sym typeface="Arial"/>
              </a:rPr>
              <a:t>Medžiagos</a:t>
            </a:r>
            <a:r>
              <a:rPr lang="en-US" sz="1400" b="1" dirty="0">
                <a:latin typeface="Arial"/>
                <a:ea typeface="Arial"/>
                <a:cs typeface="Arial"/>
                <a:sym typeface="Arial"/>
              </a:rPr>
              <a:t>:</a:t>
            </a:r>
            <a:r>
              <a:rPr lang="en-US" sz="1400" dirty="0">
                <a:latin typeface="Arial"/>
                <a:ea typeface="Arial"/>
                <a:cs typeface="Arial"/>
                <a:sym typeface="Arial"/>
              </a:rPr>
              <a:t> </a:t>
            </a:r>
            <a:r>
              <a:rPr lang="en-US" sz="1400" dirty="0" err="1">
                <a:latin typeface="Arial"/>
                <a:ea typeface="Arial"/>
                <a:cs typeface="Arial"/>
                <a:sym typeface="Arial"/>
              </a:rPr>
              <a:t>miesto</a:t>
            </a:r>
            <a:r>
              <a:rPr lang="en-US" sz="1400" dirty="0">
                <a:latin typeface="Arial"/>
                <a:ea typeface="Arial"/>
                <a:cs typeface="Arial"/>
                <a:sym typeface="Arial"/>
              </a:rPr>
              <a:t> </a:t>
            </a:r>
            <a:r>
              <a:rPr lang="en-US" sz="1400" dirty="0" err="1">
                <a:latin typeface="Arial"/>
                <a:ea typeface="Arial"/>
                <a:cs typeface="Arial"/>
                <a:sym typeface="Arial"/>
              </a:rPr>
              <a:t>žemėlapiai</a:t>
            </a:r>
            <a:r>
              <a:rPr lang="en-US" sz="1400" dirty="0">
                <a:latin typeface="Arial"/>
                <a:ea typeface="Arial"/>
                <a:cs typeface="Arial"/>
                <a:sym typeface="Arial"/>
              </a:rPr>
              <a:t> (</a:t>
            </a:r>
            <a:r>
              <a:rPr lang="en-US" sz="1400" dirty="0" err="1">
                <a:latin typeface="Arial"/>
                <a:ea typeface="Arial"/>
                <a:cs typeface="Arial"/>
                <a:sym typeface="Arial"/>
              </a:rPr>
              <a:t>arba</a:t>
            </a:r>
            <a:r>
              <a:rPr lang="en-US" sz="1400" dirty="0">
                <a:latin typeface="Arial"/>
                <a:ea typeface="Arial"/>
                <a:cs typeface="Arial"/>
                <a:sym typeface="Arial"/>
              </a:rPr>
              <a:t> </a:t>
            </a:r>
            <a:r>
              <a:rPr lang="en-US" sz="1400" dirty="0" err="1">
                <a:latin typeface="Arial"/>
                <a:ea typeface="Arial"/>
                <a:cs typeface="Arial"/>
                <a:sym typeface="Arial"/>
              </a:rPr>
              <a:t>supaprastintas</a:t>
            </a:r>
            <a:r>
              <a:rPr lang="en-US" sz="1400" dirty="0">
                <a:latin typeface="Arial"/>
                <a:ea typeface="Arial"/>
                <a:cs typeface="Arial"/>
                <a:sym typeface="Arial"/>
              </a:rPr>
              <a:t> </a:t>
            </a:r>
            <a:r>
              <a:rPr lang="en-US" sz="1400" dirty="0" err="1">
                <a:latin typeface="Arial"/>
                <a:ea typeface="Arial"/>
                <a:cs typeface="Arial"/>
                <a:sym typeface="Arial"/>
              </a:rPr>
              <a:t>miesto</a:t>
            </a:r>
            <a:r>
              <a:rPr lang="en-US" sz="1400" dirty="0">
                <a:latin typeface="Arial"/>
                <a:ea typeface="Arial"/>
                <a:cs typeface="Arial"/>
                <a:sym typeface="Arial"/>
              </a:rPr>
              <a:t> </a:t>
            </a:r>
            <a:r>
              <a:rPr lang="en-US" sz="1400" dirty="0" err="1">
                <a:latin typeface="Arial"/>
                <a:ea typeface="Arial"/>
                <a:cs typeface="Arial"/>
                <a:sym typeface="Arial"/>
              </a:rPr>
              <a:t>tinklelis</a:t>
            </a:r>
            <a:r>
              <a:rPr lang="en-US" sz="1400" dirty="0">
                <a:latin typeface="Arial"/>
                <a:ea typeface="Arial"/>
                <a:cs typeface="Arial"/>
                <a:sym typeface="Arial"/>
              </a:rPr>
              <a:t>), </a:t>
            </a:r>
            <a:r>
              <a:rPr lang="en-US" sz="1400" dirty="0" err="1">
                <a:latin typeface="Arial"/>
                <a:ea typeface="Arial"/>
                <a:cs typeface="Arial"/>
                <a:sym typeface="Arial"/>
              </a:rPr>
              <a:t>statybiniai</a:t>
            </a:r>
            <a:r>
              <a:rPr lang="en-US" sz="1400" dirty="0">
                <a:latin typeface="Arial"/>
                <a:ea typeface="Arial"/>
                <a:cs typeface="Arial"/>
                <a:sym typeface="Arial"/>
              </a:rPr>
              <a:t> </a:t>
            </a:r>
            <a:r>
              <a:rPr lang="en-US" sz="1400" dirty="0" err="1">
                <a:latin typeface="Arial"/>
                <a:ea typeface="Arial"/>
                <a:cs typeface="Arial"/>
                <a:sym typeface="Arial"/>
              </a:rPr>
              <a:t>blokai</a:t>
            </a:r>
            <a:r>
              <a:rPr lang="en-US" sz="1400" dirty="0">
                <a:latin typeface="Arial"/>
                <a:ea typeface="Arial"/>
                <a:cs typeface="Arial"/>
                <a:sym typeface="Arial"/>
              </a:rPr>
              <a:t> </a:t>
            </a:r>
            <a:r>
              <a:rPr lang="en-US" sz="1400" dirty="0" err="1">
                <a:latin typeface="Arial"/>
                <a:ea typeface="Arial"/>
                <a:cs typeface="Arial"/>
                <a:sym typeface="Arial"/>
              </a:rPr>
              <a:t>ar</a:t>
            </a:r>
            <a:r>
              <a:rPr lang="en-US" sz="1400" dirty="0">
                <a:latin typeface="Arial"/>
                <a:ea typeface="Arial"/>
                <a:cs typeface="Arial"/>
                <a:sym typeface="Arial"/>
              </a:rPr>
              <a:t> </a:t>
            </a:r>
            <a:r>
              <a:rPr lang="en-US" sz="1400" dirty="0" err="1">
                <a:latin typeface="Arial"/>
                <a:ea typeface="Arial"/>
                <a:cs typeface="Arial"/>
                <a:sym typeface="Arial"/>
              </a:rPr>
              <a:t>iškarpos</a:t>
            </a:r>
            <a:r>
              <a:rPr lang="en-US" sz="1400" dirty="0">
                <a:latin typeface="Arial"/>
                <a:ea typeface="Arial"/>
                <a:cs typeface="Arial"/>
                <a:sym typeface="Arial"/>
              </a:rPr>
              <a:t>, </a:t>
            </a:r>
            <a:r>
              <a:rPr lang="en-US" sz="1400" dirty="0" err="1">
                <a:latin typeface="Arial"/>
                <a:ea typeface="Arial"/>
                <a:cs typeface="Arial"/>
                <a:sym typeface="Arial"/>
              </a:rPr>
              <a:t>vaizduojantys</a:t>
            </a:r>
            <a:r>
              <a:rPr lang="en-US" sz="1400" dirty="0">
                <a:latin typeface="Arial"/>
                <a:ea typeface="Arial"/>
                <a:cs typeface="Arial"/>
                <a:sym typeface="Arial"/>
              </a:rPr>
              <a:t> </a:t>
            </a:r>
            <a:r>
              <a:rPr lang="en-US" sz="1400" dirty="0" err="1">
                <a:latin typeface="Arial"/>
                <a:ea typeface="Arial"/>
                <a:cs typeface="Arial"/>
                <a:sym typeface="Arial"/>
              </a:rPr>
              <a:t>skirtingus</a:t>
            </a:r>
            <a:r>
              <a:rPr lang="en-US" sz="1400" dirty="0">
                <a:latin typeface="Arial"/>
                <a:ea typeface="Arial"/>
                <a:cs typeface="Arial"/>
                <a:sym typeface="Arial"/>
              </a:rPr>
              <a:t> </a:t>
            </a:r>
            <a:r>
              <a:rPr lang="en-US" sz="1400" dirty="0" err="1">
                <a:latin typeface="Arial"/>
                <a:ea typeface="Arial"/>
                <a:cs typeface="Arial"/>
                <a:sym typeface="Arial"/>
              </a:rPr>
              <a:t>pastatų</a:t>
            </a:r>
            <a:r>
              <a:rPr lang="en-US" sz="1400" dirty="0">
                <a:latin typeface="Arial"/>
                <a:ea typeface="Arial"/>
                <a:cs typeface="Arial"/>
                <a:sym typeface="Arial"/>
              </a:rPr>
              <a:t> </a:t>
            </a:r>
            <a:r>
              <a:rPr lang="en-US" sz="1400" dirty="0" err="1">
                <a:latin typeface="Arial"/>
                <a:ea typeface="Arial"/>
                <a:cs typeface="Arial"/>
                <a:sym typeface="Arial"/>
              </a:rPr>
              <a:t>tipus</a:t>
            </a:r>
            <a:r>
              <a:rPr lang="en-US" sz="1400" dirty="0">
                <a:latin typeface="Arial"/>
                <a:ea typeface="Arial"/>
                <a:cs typeface="Arial"/>
                <a:sym typeface="Arial"/>
              </a:rPr>
              <a:t> (</a:t>
            </a:r>
            <a:r>
              <a:rPr lang="en-US" sz="1400" dirty="0" err="1">
                <a:latin typeface="Arial"/>
                <a:ea typeface="Arial"/>
                <a:cs typeface="Arial"/>
                <a:sym typeface="Arial"/>
              </a:rPr>
              <a:t>gyvenamieji</a:t>
            </a:r>
            <a:r>
              <a:rPr lang="en-US" sz="1400" dirty="0">
                <a:latin typeface="Arial"/>
                <a:ea typeface="Arial"/>
                <a:cs typeface="Arial"/>
                <a:sym typeface="Arial"/>
              </a:rPr>
              <a:t>, </a:t>
            </a:r>
            <a:r>
              <a:rPr lang="en-US" sz="1400" dirty="0" err="1">
                <a:latin typeface="Arial"/>
                <a:ea typeface="Arial"/>
                <a:cs typeface="Arial"/>
                <a:sym typeface="Arial"/>
              </a:rPr>
              <a:t>komerciniai</a:t>
            </a:r>
            <a:r>
              <a:rPr lang="en-US" sz="1400" dirty="0">
                <a:latin typeface="Arial"/>
                <a:ea typeface="Arial"/>
                <a:cs typeface="Arial"/>
                <a:sym typeface="Arial"/>
              </a:rPr>
              <a:t>, </a:t>
            </a:r>
            <a:r>
              <a:rPr lang="en-US" sz="1400" dirty="0" err="1">
                <a:latin typeface="Arial"/>
                <a:ea typeface="Arial"/>
                <a:cs typeface="Arial"/>
                <a:sym typeface="Arial"/>
              </a:rPr>
              <a:t>pramoniniai</a:t>
            </a:r>
            <a:r>
              <a:rPr lang="en-US" sz="1400" dirty="0">
                <a:latin typeface="Arial"/>
                <a:ea typeface="Arial"/>
                <a:cs typeface="Arial"/>
                <a:sym typeface="Arial"/>
              </a:rPr>
              <a:t>), </a:t>
            </a:r>
            <a:r>
              <a:rPr lang="en-US" sz="1400" dirty="0" err="1">
                <a:latin typeface="Arial"/>
                <a:ea typeface="Arial"/>
                <a:cs typeface="Arial"/>
                <a:sym typeface="Arial"/>
              </a:rPr>
              <a:t>spalvoti</a:t>
            </a:r>
            <a:r>
              <a:rPr lang="en-US" sz="1400" dirty="0">
                <a:latin typeface="Arial"/>
                <a:ea typeface="Arial"/>
                <a:cs typeface="Arial"/>
                <a:sym typeface="Arial"/>
              </a:rPr>
              <a:t> </a:t>
            </a:r>
            <a:r>
              <a:rPr lang="en-US" sz="1400" dirty="0" err="1">
                <a:latin typeface="Arial"/>
                <a:ea typeface="Arial"/>
                <a:cs typeface="Arial"/>
                <a:sym typeface="Arial"/>
              </a:rPr>
              <a:t>žymekliai</a:t>
            </a:r>
            <a:r>
              <a:rPr lang="en-US" sz="1400" dirty="0">
                <a:latin typeface="Arial"/>
                <a:ea typeface="Arial"/>
                <a:cs typeface="Arial"/>
                <a:sym typeface="Arial"/>
              </a:rPr>
              <a:t>.</a:t>
            </a:r>
            <a:endParaRPr dirty="0"/>
          </a:p>
          <a:p>
            <a:pPr marL="0" lvl="0" indent="0" algn="l" rtl="0">
              <a:lnSpc>
                <a:spcPct val="100000"/>
              </a:lnSpc>
              <a:spcBef>
                <a:spcPts val="0"/>
              </a:spcBef>
              <a:spcAft>
                <a:spcPts val="0"/>
              </a:spcAft>
              <a:buSzPts val="1260"/>
              <a:buNone/>
            </a:pPr>
            <a:r>
              <a:rPr lang="en-US" sz="1400" b="1" dirty="0" err="1">
                <a:latin typeface="Arial"/>
                <a:ea typeface="Arial"/>
                <a:cs typeface="Arial"/>
                <a:sym typeface="Arial"/>
              </a:rPr>
              <a:t>Veikla</a:t>
            </a:r>
            <a:r>
              <a:rPr lang="en-US" sz="1400" b="1"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Įvadas</a:t>
            </a:r>
            <a:r>
              <a:rPr lang="en-US" sz="1400" b="1" dirty="0">
                <a:latin typeface="Arial"/>
                <a:ea typeface="Arial"/>
                <a:cs typeface="Arial"/>
                <a:sym typeface="Arial"/>
              </a:rPr>
              <a:t>. </a:t>
            </a:r>
            <a:r>
              <a:rPr lang="en-US" sz="1400" dirty="0" err="1">
                <a:latin typeface="Arial"/>
                <a:ea typeface="Arial"/>
                <a:cs typeface="Arial"/>
                <a:sym typeface="Arial"/>
              </a:rPr>
              <a:t>Aptarkite</a:t>
            </a:r>
            <a:r>
              <a:rPr lang="en-US" sz="1400" dirty="0">
                <a:latin typeface="Arial"/>
                <a:ea typeface="Arial"/>
                <a:cs typeface="Arial"/>
                <a:sym typeface="Arial"/>
              </a:rPr>
              <a:t> </a:t>
            </a:r>
            <a:r>
              <a:rPr lang="en-US" sz="1400" dirty="0" err="1">
                <a:latin typeface="Arial"/>
                <a:ea typeface="Arial"/>
                <a:cs typeface="Arial"/>
                <a:sym typeface="Arial"/>
              </a:rPr>
              <a:t>abstrakciją</a:t>
            </a:r>
            <a:r>
              <a:rPr lang="en-US" sz="1400" dirty="0">
                <a:latin typeface="Arial"/>
                <a:ea typeface="Arial"/>
                <a:cs typeface="Arial"/>
                <a:sym typeface="Arial"/>
              </a:rPr>
              <a:t> (</a:t>
            </a:r>
            <a:r>
              <a:rPr lang="en-US" sz="1400" dirty="0" err="1">
                <a:latin typeface="Arial"/>
                <a:ea typeface="Arial"/>
                <a:cs typeface="Arial"/>
                <a:sym typeface="Arial"/>
              </a:rPr>
              <a:t>sudėtingų</a:t>
            </a:r>
            <a:r>
              <a:rPr lang="en-US" sz="1400" dirty="0">
                <a:latin typeface="Arial"/>
                <a:ea typeface="Arial"/>
                <a:cs typeface="Arial"/>
                <a:sym typeface="Arial"/>
              </a:rPr>
              <a:t> </a:t>
            </a:r>
            <a:r>
              <a:rPr lang="en-US" sz="1400" dirty="0" err="1">
                <a:latin typeface="Arial"/>
                <a:ea typeface="Arial"/>
                <a:cs typeface="Arial"/>
                <a:sym typeface="Arial"/>
              </a:rPr>
              <a:t>sistemų</a:t>
            </a:r>
            <a:r>
              <a:rPr lang="en-US" sz="1400" dirty="0">
                <a:latin typeface="Arial"/>
                <a:ea typeface="Arial"/>
                <a:cs typeface="Arial"/>
                <a:sym typeface="Arial"/>
              </a:rPr>
              <a:t> </a:t>
            </a:r>
            <a:r>
              <a:rPr lang="en-US" sz="1400" dirty="0" err="1">
                <a:latin typeface="Arial"/>
                <a:ea typeface="Arial"/>
                <a:cs typeface="Arial"/>
                <a:sym typeface="Arial"/>
              </a:rPr>
              <a:t>supaprastinimą</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šablonų</a:t>
            </a:r>
            <a:r>
              <a:rPr lang="en-US" sz="1400" dirty="0">
                <a:latin typeface="Arial"/>
                <a:ea typeface="Arial"/>
                <a:cs typeface="Arial"/>
                <a:sym typeface="Arial"/>
              </a:rPr>
              <a:t> </a:t>
            </a:r>
            <a:r>
              <a:rPr lang="en-US" sz="1400" dirty="0" err="1">
                <a:latin typeface="Arial"/>
                <a:ea typeface="Arial"/>
                <a:cs typeface="Arial"/>
                <a:sym typeface="Arial"/>
              </a:rPr>
              <a:t>atpažinimą</a:t>
            </a:r>
            <a:r>
              <a:rPr lang="en-US" sz="1400"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Miesto</a:t>
            </a:r>
            <a:r>
              <a:rPr lang="en-US" sz="1400" b="1" dirty="0">
                <a:latin typeface="Arial"/>
                <a:ea typeface="Arial"/>
                <a:cs typeface="Arial"/>
                <a:sym typeface="Arial"/>
              </a:rPr>
              <a:t> </a:t>
            </a:r>
            <a:r>
              <a:rPr lang="en-US" sz="1400" b="1" dirty="0" err="1">
                <a:latin typeface="Arial"/>
                <a:ea typeface="Arial"/>
                <a:cs typeface="Arial"/>
                <a:sym typeface="Arial"/>
              </a:rPr>
              <a:t>analizė</a:t>
            </a:r>
            <a:r>
              <a:rPr lang="en-US" sz="1400" b="1" dirty="0">
                <a:latin typeface="Arial"/>
                <a:ea typeface="Arial"/>
                <a:cs typeface="Arial"/>
                <a:sym typeface="Arial"/>
              </a:rPr>
              <a:t>.</a:t>
            </a:r>
            <a:r>
              <a:rPr lang="en-US" sz="1400" dirty="0">
                <a:latin typeface="Arial"/>
                <a:ea typeface="Arial"/>
                <a:cs typeface="Arial"/>
                <a:sym typeface="Arial"/>
              </a:rPr>
              <a:t> </a:t>
            </a:r>
            <a:r>
              <a:rPr lang="en-US" sz="1400" dirty="0" err="1">
                <a:latin typeface="Arial"/>
                <a:ea typeface="Arial"/>
                <a:cs typeface="Arial"/>
                <a:sym typeface="Arial"/>
              </a:rPr>
              <a:t>išnagrinėkite</a:t>
            </a:r>
            <a:r>
              <a:rPr lang="en-US" sz="1400" dirty="0">
                <a:latin typeface="Arial"/>
                <a:ea typeface="Arial"/>
                <a:cs typeface="Arial"/>
                <a:sym typeface="Arial"/>
              </a:rPr>
              <a:t> </a:t>
            </a:r>
            <a:r>
              <a:rPr lang="en-US" sz="1400" dirty="0" err="1">
                <a:latin typeface="Arial"/>
                <a:ea typeface="Arial"/>
                <a:cs typeface="Arial"/>
                <a:sym typeface="Arial"/>
              </a:rPr>
              <a:t>pateiktą</a:t>
            </a:r>
            <a:r>
              <a:rPr lang="en-US" sz="1400" dirty="0">
                <a:latin typeface="Arial"/>
                <a:ea typeface="Arial"/>
                <a:cs typeface="Arial"/>
                <a:sym typeface="Arial"/>
              </a:rPr>
              <a:t> </a:t>
            </a:r>
            <a:r>
              <a:rPr lang="en-US" sz="1400" dirty="0" err="1">
                <a:latin typeface="Arial"/>
                <a:ea typeface="Arial"/>
                <a:cs typeface="Arial"/>
                <a:sym typeface="Arial"/>
              </a:rPr>
              <a:t>žemėlapį</a:t>
            </a:r>
            <a:r>
              <a:rPr lang="en-US" sz="1400" dirty="0">
                <a:latin typeface="Arial"/>
                <a:ea typeface="Arial"/>
                <a:cs typeface="Arial"/>
                <a:sym typeface="Arial"/>
              </a:rPr>
              <a:t>. </a:t>
            </a:r>
            <a:r>
              <a:rPr lang="en-US" sz="1400" dirty="0" err="1">
                <a:latin typeface="Arial"/>
                <a:ea typeface="Arial"/>
                <a:cs typeface="Arial"/>
                <a:sym typeface="Arial"/>
              </a:rPr>
              <a:t>Nustatykite</a:t>
            </a:r>
            <a:r>
              <a:rPr lang="en-US" sz="1400" dirty="0">
                <a:latin typeface="Arial"/>
                <a:ea typeface="Arial"/>
                <a:cs typeface="Arial"/>
                <a:sym typeface="Arial"/>
              </a:rPr>
              <a:t> </a:t>
            </a:r>
            <a:r>
              <a:rPr lang="en-US" sz="1400" dirty="0" err="1">
                <a:latin typeface="Arial"/>
                <a:ea typeface="Arial"/>
                <a:cs typeface="Arial"/>
                <a:sym typeface="Arial"/>
              </a:rPr>
              <a:t>žemės</a:t>
            </a:r>
            <a:r>
              <a:rPr lang="en-US" sz="1400" dirty="0">
                <a:latin typeface="Arial"/>
                <a:ea typeface="Arial"/>
                <a:cs typeface="Arial"/>
                <a:sym typeface="Arial"/>
              </a:rPr>
              <a:t> </a:t>
            </a:r>
            <a:r>
              <a:rPr lang="en-US" sz="1400" dirty="0" err="1">
                <a:latin typeface="Arial"/>
                <a:ea typeface="Arial"/>
                <a:cs typeface="Arial"/>
                <a:sym typeface="Arial"/>
              </a:rPr>
              <a:t>naudojimo</a:t>
            </a:r>
            <a:r>
              <a:rPr lang="en-US" sz="1400" dirty="0">
                <a:latin typeface="Arial"/>
                <a:ea typeface="Arial"/>
                <a:cs typeface="Arial"/>
                <a:sym typeface="Arial"/>
              </a:rPr>
              <a:t>, </a:t>
            </a:r>
            <a:r>
              <a:rPr lang="en-US" sz="1400" dirty="0" err="1">
                <a:latin typeface="Arial"/>
                <a:ea typeface="Arial"/>
                <a:cs typeface="Arial"/>
                <a:sym typeface="Arial"/>
              </a:rPr>
              <a:t>transporto</a:t>
            </a:r>
            <a:r>
              <a:rPr lang="en-US" sz="1400" dirty="0">
                <a:latin typeface="Arial"/>
                <a:ea typeface="Arial"/>
                <a:cs typeface="Arial"/>
                <a:sym typeface="Arial"/>
              </a:rPr>
              <a:t> </a:t>
            </a:r>
            <a:r>
              <a:rPr lang="en-US" sz="1400" dirty="0" err="1">
                <a:latin typeface="Arial"/>
                <a:ea typeface="Arial"/>
                <a:cs typeface="Arial"/>
                <a:sym typeface="Arial"/>
              </a:rPr>
              <a:t>tinklų</a:t>
            </a:r>
            <a:r>
              <a:rPr lang="en-US" sz="1400" dirty="0">
                <a:latin typeface="Arial"/>
                <a:ea typeface="Arial"/>
                <a:cs typeface="Arial"/>
                <a:sym typeface="Arial"/>
              </a:rPr>
              <a:t> </a:t>
            </a:r>
            <a:r>
              <a:rPr lang="en-US" sz="1400" dirty="0" err="1">
                <a:latin typeface="Arial"/>
                <a:ea typeface="Arial"/>
                <a:cs typeface="Arial"/>
                <a:sym typeface="Arial"/>
              </a:rPr>
              <a:t>ir</a:t>
            </a:r>
            <a:r>
              <a:rPr lang="en-US" sz="1400" dirty="0">
                <a:latin typeface="Arial"/>
                <a:ea typeface="Arial"/>
                <a:cs typeface="Arial"/>
                <a:sym typeface="Arial"/>
              </a:rPr>
              <a:t> </a:t>
            </a:r>
            <a:r>
              <a:rPr lang="en-US" sz="1400" dirty="0" err="1">
                <a:latin typeface="Arial"/>
                <a:ea typeface="Arial"/>
                <a:cs typeface="Arial"/>
                <a:sym typeface="Arial"/>
              </a:rPr>
              <a:t>gyventojų</a:t>
            </a:r>
            <a:r>
              <a:rPr lang="en-US" sz="1400" dirty="0">
                <a:latin typeface="Arial"/>
                <a:ea typeface="Arial"/>
                <a:cs typeface="Arial"/>
                <a:sym typeface="Arial"/>
              </a:rPr>
              <a:t> </a:t>
            </a:r>
            <a:r>
              <a:rPr lang="en-US" sz="1400" dirty="0" err="1">
                <a:latin typeface="Arial"/>
                <a:ea typeface="Arial"/>
                <a:cs typeface="Arial"/>
                <a:sym typeface="Arial"/>
              </a:rPr>
              <a:t>tankio</a:t>
            </a:r>
            <a:r>
              <a:rPr lang="en-US" sz="1400" dirty="0">
                <a:latin typeface="Arial"/>
                <a:ea typeface="Arial"/>
                <a:cs typeface="Arial"/>
                <a:sym typeface="Arial"/>
              </a:rPr>
              <a:t> </a:t>
            </a:r>
            <a:r>
              <a:rPr lang="en-US" sz="1400" dirty="0" err="1">
                <a:latin typeface="Arial"/>
                <a:ea typeface="Arial"/>
                <a:cs typeface="Arial"/>
                <a:sym typeface="Arial"/>
              </a:rPr>
              <a:t>modelius</a:t>
            </a:r>
            <a:r>
              <a:rPr lang="en-US" sz="1400"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Abstrakcija</a:t>
            </a:r>
            <a:r>
              <a:rPr lang="en-US" sz="1400" b="1" dirty="0">
                <a:latin typeface="Arial"/>
                <a:ea typeface="Arial"/>
                <a:cs typeface="Arial"/>
                <a:sym typeface="Arial"/>
              </a:rPr>
              <a:t>. </a:t>
            </a:r>
            <a:r>
              <a:rPr lang="en-US" sz="1400" dirty="0" err="1">
                <a:latin typeface="Arial"/>
                <a:ea typeface="Arial"/>
                <a:cs typeface="Arial"/>
                <a:sym typeface="Arial"/>
              </a:rPr>
              <a:t>Nuspręskite</a:t>
            </a:r>
            <a:r>
              <a:rPr lang="en-US" sz="1400" dirty="0">
                <a:latin typeface="Arial"/>
                <a:ea typeface="Arial"/>
                <a:cs typeface="Arial"/>
                <a:sym typeface="Arial"/>
              </a:rPr>
              <a:t>, </a:t>
            </a:r>
            <a:r>
              <a:rPr lang="en-US" sz="1400" dirty="0" err="1">
                <a:latin typeface="Arial"/>
                <a:ea typeface="Arial"/>
                <a:cs typeface="Arial"/>
                <a:sym typeface="Arial"/>
              </a:rPr>
              <a:t>kurias</a:t>
            </a:r>
            <a:r>
              <a:rPr lang="en-US" sz="1400" dirty="0">
                <a:latin typeface="Arial"/>
                <a:ea typeface="Arial"/>
                <a:cs typeface="Arial"/>
                <a:sym typeface="Arial"/>
              </a:rPr>
              <a:t> </a:t>
            </a:r>
            <a:r>
              <a:rPr lang="en-US" sz="1400" dirty="0" err="1">
                <a:latin typeface="Arial"/>
                <a:ea typeface="Arial"/>
                <a:cs typeface="Arial"/>
                <a:sym typeface="Arial"/>
              </a:rPr>
              <a:t>savybes</a:t>
            </a:r>
            <a:r>
              <a:rPr lang="en-US" sz="1400" dirty="0">
                <a:latin typeface="Arial"/>
                <a:ea typeface="Arial"/>
                <a:cs typeface="Arial"/>
                <a:sym typeface="Arial"/>
              </a:rPr>
              <a:t> </a:t>
            </a:r>
            <a:r>
              <a:rPr lang="en-US" sz="1400" dirty="0" err="1">
                <a:latin typeface="Arial"/>
                <a:ea typeface="Arial"/>
                <a:cs typeface="Arial"/>
                <a:sym typeface="Arial"/>
              </a:rPr>
              <a:t>įtraukti</a:t>
            </a:r>
            <a:r>
              <a:rPr lang="en-US" sz="1400" dirty="0">
                <a:latin typeface="Arial"/>
                <a:ea typeface="Arial"/>
                <a:cs typeface="Arial"/>
                <a:sym typeface="Arial"/>
              </a:rPr>
              <a:t> į </a:t>
            </a:r>
            <a:r>
              <a:rPr lang="en-US" sz="1400" dirty="0" err="1">
                <a:latin typeface="Arial"/>
                <a:ea typeface="Arial"/>
                <a:cs typeface="Arial"/>
                <a:sym typeface="Arial"/>
              </a:rPr>
              <a:t>supaprastintą</a:t>
            </a:r>
            <a:r>
              <a:rPr lang="en-US" sz="1400" dirty="0">
                <a:latin typeface="Arial"/>
                <a:ea typeface="Arial"/>
                <a:cs typeface="Arial"/>
                <a:sym typeface="Arial"/>
              </a:rPr>
              <a:t> </a:t>
            </a:r>
            <a:r>
              <a:rPr lang="en-US" sz="1400" dirty="0" err="1">
                <a:latin typeface="Arial"/>
                <a:ea typeface="Arial"/>
                <a:cs typeface="Arial"/>
                <a:sym typeface="Arial"/>
              </a:rPr>
              <a:t>miesto</a:t>
            </a:r>
            <a:r>
              <a:rPr lang="en-US" sz="1400" dirty="0">
                <a:latin typeface="Arial"/>
                <a:ea typeface="Arial"/>
                <a:cs typeface="Arial"/>
                <a:sym typeface="Arial"/>
              </a:rPr>
              <a:t> </a:t>
            </a:r>
            <a:r>
              <a:rPr lang="en-US" sz="1400" dirty="0" err="1">
                <a:latin typeface="Arial"/>
                <a:ea typeface="Arial"/>
                <a:cs typeface="Arial"/>
                <a:sym typeface="Arial"/>
              </a:rPr>
              <a:t>modelį</a:t>
            </a:r>
            <a:r>
              <a:rPr lang="en-US" sz="1400"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Algoritmo</a:t>
            </a:r>
            <a:r>
              <a:rPr lang="en-US" sz="1400" b="1" dirty="0">
                <a:latin typeface="Arial"/>
                <a:ea typeface="Arial"/>
                <a:cs typeface="Arial"/>
                <a:sym typeface="Arial"/>
              </a:rPr>
              <a:t> </a:t>
            </a:r>
            <a:r>
              <a:rPr lang="en-US" sz="1400" b="1" dirty="0" err="1">
                <a:latin typeface="Arial"/>
                <a:ea typeface="Arial"/>
                <a:cs typeface="Arial"/>
                <a:sym typeface="Arial"/>
              </a:rPr>
              <a:t>projektavimas</a:t>
            </a:r>
            <a:r>
              <a:rPr lang="en-US" sz="1400" b="1" dirty="0">
                <a:latin typeface="Arial"/>
                <a:ea typeface="Arial"/>
                <a:cs typeface="Arial"/>
                <a:sym typeface="Arial"/>
              </a:rPr>
              <a:t>. </a:t>
            </a:r>
            <a:r>
              <a:rPr lang="en-US" sz="1400" dirty="0" err="1">
                <a:latin typeface="Arial"/>
                <a:ea typeface="Arial"/>
                <a:cs typeface="Arial"/>
                <a:sym typeface="Arial"/>
              </a:rPr>
              <a:t>Sukurkite</a:t>
            </a:r>
            <a:r>
              <a:rPr lang="en-US" sz="1400" dirty="0">
                <a:latin typeface="Arial"/>
                <a:ea typeface="Arial"/>
                <a:cs typeface="Arial"/>
                <a:sym typeface="Arial"/>
              </a:rPr>
              <a:t> </a:t>
            </a:r>
            <a:r>
              <a:rPr lang="en-US" sz="1400" dirty="0" err="1">
                <a:latin typeface="Arial"/>
                <a:ea typeface="Arial"/>
                <a:cs typeface="Arial"/>
                <a:sym typeface="Arial"/>
              </a:rPr>
              <a:t>paprastą</a:t>
            </a:r>
            <a:r>
              <a:rPr lang="en-US" sz="1400" dirty="0">
                <a:latin typeface="Arial"/>
                <a:ea typeface="Arial"/>
                <a:cs typeface="Arial"/>
                <a:sym typeface="Arial"/>
              </a:rPr>
              <a:t> </a:t>
            </a:r>
            <a:r>
              <a:rPr lang="en-US" sz="1400" dirty="0" err="1">
                <a:latin typeface="Arial"/>
                <a:ea typeface="Arial"/>
                <a:cs typeface="Arial"/>
                <a:sym typeface="Arial"/>
              </a:rPr>
              <a:t>algoritmą</a:t>
            </a:r>
            <a:r>
              <a:rPr lang="en-US" sz="1400" dirty="0">
                <a:latin typeface="Arial"/>
                <a:ea typeface="Arial"/>
                <a:cs typeface="Arial"/>
                <a:sym typeface="Arial"/>
              </a:rPr>
              <a:t>, </a:t>
            </a:r>
            <a:r>
              <a:rPr lang="en-US" sz="1400" dirty="0" err="1">
                <a:latin typeface="Arial"/>
                <a:ea typeface="Arial"/>
                <a:cs typeface="Arial"/>
                <a:sym typeface="Arial"/>
              </a:rPr>
              <a:t>pagal</a:t>
            </a:r>
            <a:r>
              <a:rPr lang="en-US" sz="1400" dirty="0">
                <a:latin typeface="Arial"/>
                <a:ea typeface="Arial"/>
                <a:cs typeface="Arial"/>
                <a:sym typeface="Arial"/>
              </a:rPr>
              <a:t> </a:t>
            </a:r>
            <a:r>
              <a:rPr lang="en-US" sz="1400" dirty="0" err="1">
                <a:latin typeface="Arial"/>
                <a:ea typeface="Arial"/>
                <a:cs typeface="Arial"/>
                <a:sym typeface="Arial"/>
              </a:rPr>
              <a:t>kurį</a:t>
            </a:r>
            <a:r>
              <a:rPr lang="en-US" sz="1400" dirty="0">
                <a:latin typeface="Arial"/>
                <a:ea typeface="Arial"/>
                <a:cs typeface="Arial"/>
                <a:sym typeface="Arial"/>
              </a:rPr>
              <a:t>, </a:t>
            </a:r>
            <a:r>
              <a:rPr lang="en-US" sz="1400" dirty="0" err="1">
                <a:latin typeface="Arial"/>
                <a:ea typeface="Arial"/>
                <a:cs typeface="Arial"/>
                <a:sym typeface="Arial"/>
              </a:rPr>
              <a:t>atsižvelgiant</a:t>
            </a:r>
            <a:r>
              <a:rPr lang="en-US" sz="1400" dirty="0">
                <a:latin typeface="Arial"/>
                <a:ea typeface="Arial"/>
                <a:cs typeface="Arial"/>
                <a:sym typeface="Arial"/>
              </a:rPr>
              <a:t> į </a:t>
            </a:r>
            <a:r>
              <a:rPr lang="en-US" sz="1400" dirty="0" err="1">
                <a:latin typeface="Arial"/>
                <a:ea typeface="Arial"/>
                <a:cs typeface="Arial"/>
                <a:sym typeface="Arial"/>
              </a:rPr>
              <a:t>pastebėtus</a:t>
            </a:r>
            <a:r>
              <a:rPr lang="en-US" sz="1400" dirty="0">
                <a:latin typeface="Arial"/>
                <a:ea typeface="Arial"/>
                <a:cs typeface="Arial"/>
                <a:sym typeface="Arial"/>
              </a:rPr>
              <a:t> </a:t>
            </a:r>
            <a:r>
              <a:rPr lang="en-US" sz="1400" dirty="0" err="1">
                <a:latin typeface="Arial"/>
                <a:ea typeface="Arial"/>
                <a:cs typeface="Arial"/>
                <a:sym typeface="Arial"/>
              </a:rPr>
              <a:t>modelius</a:t>
            </a:r>
            <a:r>
              <a:rPr lang="en-US" sz="1400" dirty="0">
                <a:latin typeface="Arial"/>
                <a:ea typeface="Arial"/>
                <a:cs typeface="Arial"/>
                <a:sym typeface="Arial"/>
              </a:rPr>
              <a:t>, </a:t>
            </a:r>
            <a:r>
              <a:rPr lang="en-US" sz="1400" dirty="0" err="1">
                <a:latin typeface="Arial"/>
                <a:ea typeface="Arial"/>
                <a:cs typeface="Arial"/>
                <a:sym typeface="Arial"/>
              </a:rPr>
              <a:t>skirtingi</a:t>
            </a:r>
            <a:r>
              <a:rPr lang="en-US" sz="1400" dirty="0">
                <a:latin typeface="Arial"/>
                <a:ea typeface="Arial"/>
                <a:cs typeface="Arial"/>
                <a:sym typeface="Arial"/>
              </a:rPr>
              <a:t> </a:t>
            </a:r>
            <a:r>
              <a:rPr lang="en-US" sz="1400" dirty="0" err="1">
                <a:latin typeface="Arial"/>
                <a:ea typeface="Arial"/>
                <a:cs typeface="Arial"/>
                <a:sym typeface="Arial"/>
              </a:rPr>
              <a:t>pastatų</a:t>
            </a:r>
            <a:r>
              <a:rPr lang="en-US" sz="1400" dirty="0">
                <a:latin typeface="Arial"/>
                <a:ea typeface="Arial"/>
                <a:cs typeface="Arial"/>
                <a:sym typeface="Arial"/>
              </a:rPr>
              <a:t> </a:t>
            </a:r>
            <a:r>
              <a:rPr lang="en-US" sz="1400" dirty="0" err="1">
                <a:latin typeface="Arial"/>
                <a:ea typeface="Arial"/>
                <a:cs typeface="Arial"/>
                <a:sym typeface="Arial"/>
              </a:rPr>
              <a:t>tipai</a:t>
            </a:r>
            <a:r>
              <a:rPr lang="en-US" sz="1400" dirty="0">
                <a:latin typeface="Arial"/>
                <a:ea typeface="Arial"/>
                <a:cs typeface="Arial"/>
                <a:sym typeface="Arial"/>
              </a:rPr>
              <a:t> </a:t>
            </a:r>
            <a:r>
              <a:rPr lang="en-US" sz="1400" dirty="0" err="1">
                <a:latin typeface="Arial"/>
                <a:ea typeface="Arial"/>
                <a:cs typeface="Arial"/>
                <a:sym typeface="Arial"/>
              </a:rPr>
              <a:t>būtų</a:t>
            </a:r>
            <a:r>
              <a:rPr lang="en-US" sz="1400" dirty="0">
                <a:latin typeface="Arial"/>
                <a:ea typeface="Arial"/>
                <a:cs typeface="Arial"/>
                <a:sym typeface="Arial"/>
              </a:rPr>
              <a:t> </a:t>
            </a:r>
            <a:r>
              <a:rPr lang="en-US" sz="1400" dirty="0" err="1">
                <a:latin typeface="Arial"/>
                <a:ea typeface="Arial"/>
                <a:cs typeface="Arial"/>
                <a:sym typeface="Arial"/>
              </a:rPr>
              <a:t>priskiriami</a:t>
            </a:r>
            <a:r>
              <a:rPr lang="en-US" sz="1400" dirty="0">
                <a:latin typeface="Arial"/>
                <a:ea typeface="Arial"/>
                <a:cs typeface="Arial"/>
                <a:sym typeface="Arial"/>
              </a:rPr>
              <a:t> </a:t>
            </a:r>
            <a:r>
              <a:rPr lang="en-US" sz="1400" dirty="0" err="1">
                <a:latin typeface="Arial"/>
                <a:ea typeface="Arial"/>
                <a:cs typeface="Arial"/>
                <a:sym typeface="Arial"/>
              </a:rPr>
              <a:t>skirtingoms</a:t>
            </a:r>
            <a:r>
              <a:rPr lang="en-US" sz="1400" dirty="0">
                <a:latin typeface="Arial"/>
                <a:ea typeface="Arial"/>
                <a:cs typeface="Arial"/>
                <a:sym typeface="Arial"/>
              </a:rPr>
              <a:t> </a:t>
            </a:r>
            <a:r>
              <a:rPr lang="en-US" sz="1400" dirty="0" err="1">
                <a:latin typeface="Arial"/>
                <a:ea typeface="Arial"/>
                <a:cs typeface="Arial"/>
                <a:sym typeface="Arial"/>
              </a:rPr>
              <a:t>miesto</a:t>
            </a:r>
            <a:r>
              <a:rPr lang="en-US" sz="1400" dirty="0">
                <a:latin typeface="Arial"/>
                <a:ea typeface="Arial"/>
                <a:cs typeface="Arial"/>
                <a:sym typeface="Arial"/>
              </a:rPr>
              <a:t> </a:t>
            </a:r>
            <a:r>
              <a:rPr lang="en-US" sz="1400" dirty="0" err="1">
                <a:latin typeface="Arial"/>
                <a:ea typeface="Arial"/>
                <a:cs typeface="Arial"/>
                <a:sym typeface="Arial"/>
              </a:rPr>
              <a:t>zonoms</a:t>
            </a:r>
            <a:r>
              <a:rPr lang="en-US" sz="1400"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Miesto</a:t>
            </a:r>
            <a:r>
              <a:rPr lang="en-US" sz="1400" b="1" dirty="0">
                <a:latin typeface="Arial"/>
                <a:ea typeface="Arial"/>
                <a:cs typeface="Arial"/>
                <a:sym typeface="Arial"/>
              </a:rPr>
              <a:t> </a:t>
            </a:r>
            <a:r>
              <a:rPr lang="en-US" sz="1400" b="1" dirty="0" err="1">
                <a:latin typeface="Arial"/>
                <a:ea typeface="Arial"/>
                <a:cs typeface="Arial"/>
                <a:sym typeface="Arial"/>
              </a:rPr>
              <a:t>pastatas</a:t>
            </a:r>
            <a:r>
              <a:rPr lang="en-US" sz="1400" b="1" dirty="0">
                <a:latin typeface="Arial"/>
                <a:ea typeface="Arial"/>
                <a:cs typeface="Arial"/>
                <a:sym typeface="Arial"/>
              </a:rPr>
              <a:t>. </a:t>
            </a:r>
            <a:r>
              <a:rPr lang="en-US" sz="1400" dirty="0" err="1">
                <a:latin typeface="Arial"/>
                <a:ea typeface="Arial"/>
                <a:cs typeface="Arial"/>
                <a:sym typeface="Arial"/>
              </a:rPr>
              <a:t>Naudokite</a:t>
            </a:r>
            <a:r>
              <a:rPr lang="en-US" sz="1400" dirty="0">
                <a:latin typeface="Arial"/>
                <a:ea typeface="Arial"/>
                <a:cs typeface="Arial"/>
                <a:sym typeface="Arial"/>
              </a:rPr>
              <a:t> </a:t>
            </a:r>
            <a:r>
              <a:rPr lang="en-US" sz="1400" dirty="0" err="1">
                <a:latin typeface="Arial"/>
                <a:ea typeface="Arial"/>
                <a:cs typeface="Arial"/>
                <a:sym typeface="Arial"/>
              </a:rPr>
              <a:t>statybinius</a:t>
            </a:r>
            <a:r>
              <a:rPr lang="en-US" sz="1400" dirty="0">
                <a:latin typeface="Arial"/>
                <a:ea typeface="Arial"/>
                <a:cs typeface="Arial"/>
                <a:sym typeface="Arial"/>
              </a:rPr>
              <a:t> </a:t>
            </a:r>
            <a:r>
              <a:rPr lang="en-US" sz="1400" dirty="0" err="1">
                <a:latin typeface="Arial"/>
                <a:ea typeface="Arial"/>
                <a:cs typeface="Arial"/>
                <a:sym typeface="Arial"/>
              </a:rPr>
              <a:t>blokus</a:t>
            </a:r>
            <a:r>
              <a:rPr lang="en-US" sz="1400" dirty="0">
                <a:latin typeface="Arial"/>
                <a:ea typeface="Arial"/>
                <a:cs typeface="Arial"/>
                <a:sym typeface="Arial"/>
              </a:rPr>
              <a:t>, </a:t>
            </a:r>
            <a:r>
              <a:rPr lang="en-US" sz="1400" dirty="0" err="1">
                <a:latin typeface="Arial"/>
                <a:ea typeface="Arial"/>
                <a:cs typeface="Arial"/>
                <a:sym typeface="Arial"/>
              </a:rPr>
              <a:t>kad</a:t>
            </a:r>
            <a:r>
              <a:rPr lang="en-US" sz="1400" dirty="0">
                <a:latin typeface="Arial"/>
                <a:ea typeface="Arial"/>
                <a:cs typeface="Arial"/>
                <a:sym typeface="Arial"/>
              </a:rPr>
              <a:t> </a:t>
            </a:r>
            <a:r>
              <a:rPr lang="en-US" sz="1400" dirty="0" err="1">
                <a:latin typeface="Arial"/>
                <a:ea typeface="Arial"/>
                <a:cs typeface="Arial"/>
                <a:sym typeface="Arial"/>
              </a:rPr>
              <a:t>sukurtumėte</a:t>
            </a:r>
            <a:r>
              <a:rPr lang="en-US" sz="1400" dirty="0">
                <a:latin typeface="Arial"/>
                <a:ea typeface="Arial"/>
                <a:cs typeface="Arial"/>
                <a:sym typeface="Arial"/>
              </a:rPr>
              <a:t> </a:t>
            </a:r>
            <a:r>
              <a:rPr lang="en-US" sz="1400" dirty="0" err="1">
                <a:latin typeface="Arial"/>
                <a:ea typeface="Arial"/>
                <a:cs typeface="Arial"/>
                <a:sym typeface="Arial"/>
              </a:rPr>
              <a:t>pavyzdinį</a:t>
            </a:r>
            <a:r>
              <a:rPr lang="en-US" sz="1400" dirty="0">
                <a:latin typeface="Arial"/>
                <a:ea typeface="Arial"/>
                <a:cs typeface="Arial"/>
                <a:sym typeface="Arial"/>
              </a:rPr>
              <a:t> </a:t>
            </a:r>
            <a:r>
              <a:rPr lang="en-US" sz="1400" dirty="0" err="1">
                <a:latin typeface="Arial"/>
                <a:ea typeface="Arial"/>
                <a:cs typeface="Arial"/>
                <a:sym typeface="Arial"/>
              </a:rPr>
              <a:t>miestą</a:t>
            </a:r>
            <a:r>
              <a:rPr lang="en-US" sz="1400" dirty="0">
                <a:latin typeface="Arial"/>
                <a:ea typeface="Arial"/>
                <a:cs typeface="Arial"/>
                <a:sym typeface="Arial"/>
              </a:rPr>
              <a:t> </a:t>
            </a:r>
            <a:r>
              <a:rPr lang="en-US" sz="1400" dirty="0" err="1">
                <a:latin typeface="Arial"/>
                <a:ea typeface="Arial"/>
                <a:cs typeface="Arial"/>
                <a:sym typeface="Arial"/>
              </a:rPr>
              <a:t>pagal</a:t>
            </a:r>
            <a:r>
              <a:rPr lang="en-US" sz="1400" dirty="0">
                <a:latin typeface="Arial"/>
                <a:ea typeface="Arial"/>
                <a:cs typeface="Arial"/>
                <a:sym typeface="Arial"/>
              </a:rPr>
              <a:t> </a:t>
            </a:r>
            <a:r>
              <a:rPr lang="en-US" sz="1400" dirty="0" err="1">
                <a:latin typeface="Arial"/>
                <a:ea typeface="Arial"/>
                <a:cs typeface="Arial"/>
                <a:sym typeface="Arial"/>
              </a:rPr>
              <a:t>algoritmą</a:t>
            </a:r>
            <a:r>
              <a:rPr lang="en-US" sz="1400" dirty="0">
                <a:latin typeface="Arial"/>
                <a:ea typeface="Arial"/>
                <a:cs typeface="Arial"/>
                <a:sym typeface="Arial"/>
              </a:rPr>
              <a:t>.</a:t>
            </a:r>
            <a:endParaRPr dirty="0"/>
          </a:p>
          <a:p>
            <a:pPr marL="342900" lvl="0" indent="-342900" algn="l" rtl="0">
              <a:lnSpc>
                <a:spcPct val="100000"/>
              </a:lnSpc>
              <a:spcBef>
                <a:spcPts val="0"/>
              </a:spcBef>
              <a:spcAft>
                <a:spcPts val="0"/>
              </a:spcAft>
              <a:buSzPts val="1260"/>
              <a:buFont typeface="Arial"/>
              <a:buAutoNum type="arabicPeriod"/>
            </a:pPr>
            <a:r>
              <a:rPr lang="en-US" sz="1400" b="1" dirty="0" err="1">
                <a:latin typeface="Arial"/>
                <a:ea typeface="Arial"/>
                <a:cs typeface="Arial"/>
                <a:sym typeface="Arial"/>
              </a:rPr>
              <a:t>Įvertinimas</a:t>
            </a:r>
            <a:r>
              <a:rPr lang="en-US" sz="1400" b="1" dirty="0">
                <a:latin typeface="Arial"/>
                <a:ea typeface="Arial"/>
                <a:cs typeface="Arial"/>
                <a:sym typeface="Arial"/>
              </a:rPr>
              <a:t>: </a:t>
            </a:r>
            <a:r>
              <a:rPr lang="en-US" sz="1400" dirty="0" err="1">
                <a:latin typeface="Arial"/>
                <a:ea typeface="Arial"/>
                <a:cs typeface="Arial"/>
                <a:sym typeface="Arial"/>
              </a:rPr>
              <a:t>Įvertinkite</a:t>
            </a:r>
            <a:r>
              <a:rPr lang="en-US" sz="1400" dirty="0">
                <a:latin typeface="Arial"/>
                <a:ea typeface="Arial"/>
                <a:cs typeface="Arial"/>
                <a:sym typeface="Arial"/>
              </a:rPr>
              <a:t> </a:t>
            </a:r>
            <a:r>
              <a:rPr lang="en-US" sz="1400" dirty="0" err="1">
                <a:latin typeface="Arial"/>
                <a:ea typeface="Arial"/>
                <a:cs typeface="Arial"/>
                <a:sym typeface="Arial"/>
              </a:rPr>
              <a:t>pavyzdinį</a:t>
            </a:r>
            <a:r>
              <a:rPr lang="en-US" sz="1400" dirty="0">
                <a:latin typeface="Arial"/>
                <a:ea typeface="Arial"/>
                <a:cs typeface="Arial"/>
                <a:sym typeface="Arial"/>
              </a:rPr>
              <a:t> </a:t>
            </a:r>
            <a:r>
              <a:rPr lang="en-US" sz="1400" dirty="0" err="1">
                <a:latin typeface="Arial"/>
                <a:ea typeface="Arial"/>
                <a:cs typeface="Arial"/>
                <a:sym typeface="Arial"/>
              </a:rPr>
              <a:t>miestą</a:t>
            </a:r>
            <a:r>
              <a:rPr lang="en-US" sz="1400" dirty="0">
                <a:latin typeface="Arial"/>
                <a:ea typeface="Arial"/>
                <a:cs typeface="Arial"/>
                <a:sym typeface="Arial"/>
              </a:rPr>
              <a:t>. </a:t>
            </a:r>
            <a:r>
              <a:rPr lang="en-US" sz="1400" dirty="0" err="1">
                <a:latin typeface="Arial"/>
                <a:ea typeface="Arial"/>
                <a:cs typeface="Arial"/>
                <a:sym typeface="Arial"/>
              </a:rPr>
              <a:t>Ar</a:t>
            </a:r>
            <a:r>
              <a:rPr lang="en-US" sz="1400" dirty="0">
                <a:latin typeface="Arial"/>
                <a:ea typeface="Arial"/>
                <a:cs typeface="Arial"/>
                <a:sym typeface="Arial"/>
              </a:rPr>
              <a:t> tai </a:t>
            </a:r>
            <a:r>
              <a:rPr lang="en-US" sz="1400" dirty="0" err="1">
                <a:latin typeface="Arial"/>
                <a:ea typeface="Arial"/>
                <a:cs typeface="Arial"/>
                <a:sym typeface="Arial"/>
              </a:rPr>
              <a:t>veiksmingai</a:t>
            </a:r>
            <a:r>
              <a:rPr lang="en-US" sz="1400" dirty="0">
                <a:latin typeface="Arial"/>
                <a:ea typeface="Arial"/>
                <a:cs typeface="Arial"/>
                <a:sym typeface="Arial"/>
              </a:rPr>
              <a:t> </a:t>
            </a:r>
            <a:r>
              <a:rPr lang="en-US" sz="1400" dirty="0" err="1">
                <a:latin typeface="Arial"/>
                <a:ea typeface="Arial"/>
                <a:cs typeface="Arial"/>
                <a:sym typeface="Arial"/>
              </a:rPr>
              <a:t>atspindi</a:t>
            </a:r>
            <a:r>
              <a:rPr lang="en-US" sz="1400" dirty="0">
                <a:latin typeface="Arial"/>
                <a:ea typeface="Arial"/>
                <a:cs typeface="Arial"/>
                <a:sym typeface="Arial"/>
              </a:rPr>
              <a:t> </a:t>
            </a:r>
            <a:r>
              <a:rPr lang="en-US" sz="1400" dirty="0" err="1">
                <a:latin typeface="Arial"/>
                <a:ea typeface="Arial"/>
                <a:cs typeface="Arial"/>
                <a:sym typeface="Arial"/>
              </a:rPr>
              <a:t>atpažintus</a:t>
            </a:r>
            <a:r>
              <a:rPr lang="en-US" sz="1400" dirty="0">
                <a:latin typeface="Arial"/>
                <a:ea typeface="Arial"/>
                <a:cs typeface="Arial"/>
                <a:sym typeface="Arial"/>
              </a:rPr>
              <a:t> </a:t>
            </a:r>
            <a:r>
              <a:rPr lang="en-US" sz="1400" dirty="0" err="1">
                <a:latin typeface="Arial"/>
                <a:ea typeface="Arial"/>
                <a:cs typeface="Arial"/>
                <a:sym typeface="Arial"/>
              </a:rPr>
              <a:t>šablonus</a:t>
            </a:r>
            <a:r>
              <a:rPr lang="en-US" sz="1400" dirty="0">
                <a:latin typeface="Arial"/>
                <a:ea typeface="Arial"/>
                <a:cs typeface="Arial"/>
                <a:sym typeface="Arial"/>
              </a:rPr>
              <a:t>? </a:t>
            </a:r>
            <a:r>
              <a:rPr lang="en-US" sz="1400" dirty="0" err="1">
                <a:latin typeface="Arial"/>
                <a:ea typeface="Arial"/>
                <a:cs typeface="Arial"/>
                <a:sym typeface="Arial"/>
              </a:rPr>
              <a:t>Ar</a:t>
            </a:r>
            <a:r>
              <a:rPr lang="en-US" sz="1400" dirty="0">
                <a:latin typeface="Arial"/>
                <a:ea typeface="Arial"/>
                <a:cs typeface="Arial"/>
                <a:sym typeface="Arial"/>
              </a:rPr>
              <a:t> </a:t>
            </a:r>
            <a:r>
              <a:rPr lang="en-US" sz="1400" dirty="0" err="1">
                <a:latin typeface="Arial"/>
                <a:ea typeface="Arial"/>
                <a:cs typeface="Arial"/>
                <a:sym typeface="Arial"/>
              </a:rPr>
              <a:t>yra</a:t>
            </a:r>
            <a:r>
              <a:rPr lang="en-US" sz="1400" dirty="0">
                <a:latin typeface="Arial"/>
                <a:ea typeface="Arial"/>
                <a:cs typeface="Arial"/>
                <a:sym typeface="Arial"/>
              </a:rPr>
              <a:t> </a:t>
            </a:r>
            <a:r>
              <a:rPr lang="en-US" sz="1400" dirty="0" err="1">
                <a:latin typeface="Arial"/>
                <a:ea typeface="Arial"/>
                <a:cs typeface="Arial"/>
                <a:sym typeface="Arial"/>
              </a:rPr>
              <a:t>kokių</a:t>
            </a:r>
            <a:r>
              <a:rPr lang="en-US" sz="1400" dirty="0">
                <a:latin typeface="Arial"/>
                <a:ea typeface="Arial"/>
                <a:cs typeface="Arial"/>
                <a:sym typeface="Arial"/>
              </a:rPr>
              <a:t> </a:t>
            </a:r>
            <a:r>
              <a:rPr lang="en-US" sz="1400" dirty="0" err="1">
                <a:latin typeface="Arial"/>
                <a:ea typeface="Arial"/>
                <a:cs typeface="Arial"/>
                <a:sym typeface="Arial"/>
              </a:rPr>
              <a:t>nors</a:t>
            </a:r>
            <a:r>
              <a:rPr lang="en-US" sz="1400" dirty="0">
                <a:latin typeface="Arial"/>
                <a:ea typeface="Arial"/>
                <a:cs typeface="Arial"/>
                <a:sym typeface="Arial"/>
              </a:rPr>
              <a:t> </a:t>
            </a:r>
            <a:r>
              <a:rPr lang="en-US" sz="1400" dirty="0" err="1">
                <a:latin typeface="Arial"/>
                <a:ea typeface="Arial"/>
                <a:cs typeface="Arial"/>
                <a:sym typeface="Arial"/>
              </a:rPr>
              <a:t>algoritmų</a:t>
            </a:r>
            <a:r>
              <a:rPr lang="en-US" sz="1400" dirty="0">
                <a:latin typeface="Arial"/>
                <a:ea typeface="Arial"/>
                <a:cs typeface="Arial"/>
                <a:sym typeface="Arial"/>
              </a:rPr>
              <a:t> </a:t>
            </a:r>
            <a:r>
              <a:rPr lang="en-US" sz="1400" dirty="0" err="1">
                <a:latin typeface="Arial"/>
                <a:ea typeface="Arial"/>
                <a:cs typeface="Arial"/>
                <a:sym typeface="Arial"/>
              </a:rPr>
              <a:t>ar</a:t>
            </a:r>
            <a:r>
              <a:rPr lang="en-US" sz="1400" dirty="0">
                <a:latin typeface="Arial"/>
                <a:ea typeface="Arial"/>
                <a:cs typeface="Arial"/>
                <a:sym typeface="Arial"/>
              </a:rPr>
              <a:t> </a:t>
            </a:r>
            <a:r>
              <a:rPr lang="en-US" sz="1400" dirty="0" err="1">
                <a:latin typeface="Arial"/>
                <a:ea typeface="Arial"/>
                <a:cs typeface="Arial"/>
                <a:sym typeface="Arial"/>
              </a:rPr>
              <a:t>miesto</a:t>
            </a:r>
            <a:r>
              <a:rPr lang="en-US" sz="1400" dirty="0">
                <a:latin typeface="Arial"/>
                <a:ea typeface="Arial"/>
                <a:cs typeface="Arial"/>
                <a:sym typeface="Arial"/>
              </a:rPr>
              <a:t> </a:t>
            </a:r>
            <a:r>
              <a:rPr lang="en-US" sz="1400" dirty="0" err="1">
                <a:latin typeface="Arial"/>
                <a:ea typeface="Arial"/>
                <a:cs typeface="Arial"/>
                <a:sym typeface="Arial"/>
              </a:rPr>
              <a:t>dizaino</a:t>
            </a:r>
            <a:r>
              <a:rPr lang="en-US" sz="1400" dirty="0">
                <a:latin typeface="Arial"/>
                <a:ea typeface="Arial"/>
                <a:cs typeface="Arial"/>
                <a:sym typeface="Arial"/>
              </a:rPr>
              <a:t> </a:t>
            </a:r>
            <a:r>
              <a:rPr lang="en-US" sz="1400" dirty="0" err="1">
                <a:latin typeface="Arial"/>
                <a:ea typeface="Arial"/>
                <a:cs typeface="Arial"/>
                <a:sym typeface="Arial"/>
              </a:rPr>
              <a:t>tobulinimo</a:t>
            </a:r>
            <a:r>
              <a:rPr lang="en-US" sz="1400" dirty="0">
                <a:latin typeface="Arial"/>
                <a:ea typeface="Arial"/>
                <a:cs typeface="Arial"/>
                <a:sym typeface="Arial"/>
              </a:rPr>
              <a:t> </a:t>
            </a:r>
            <a:r>
              <a:rPr lang="en-US" sz="1400" dirty="0" err="1">
                <a:latin typeface="Arial"/>
                <a:ea typeface="Arial"/>
                <a:cs typeface="Arial"/>
                <a:sym typeface="Arial"/>
              </a:rPr>
              <a:t>sričių</a:t>
            </a:r>
            <a:r>
              <a:rPr lang="en-US" sz="1400" dirty="0">
                <a:latin typeface="Arial"/>
                <a:ea typeface="Arial"/>
                <a:cs typeface="Arial"/>
                <a:sym typeface="Arial"/>
              </a:rPr>
              <a:t>?</a:t>
            </a:r>
            <a:endParaRPr dirty="0">
              <a:latin typeface="Arial"/>
              <a:ea typeface="Arial"/>
              <a:cs typeface="Arial"/>
              <a:sym typeface="Arial"/>
            </a:endParaRPr>
          </a:p>
        </p:txBody>
      </p:sp>
      <p:pic>
        <p:nvPicPr>
          <p:cNvPr id="1057" name="Google Shape;1057;p88"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58" name="Google Shape;1058;p8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48</a:t>
            </a:fld>
            <a:endParaRPr>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89"/>
          <p:cNvSpPr txBox="1">
            <a:spLocks noGrp="1"/>
          </p:cNvSpPr>
          <p:nvPr>
            <p:ph type="title"/>
          </p:nvPr>
        </p:nvSpPr>
        <p:spPr>
          <a:xfrm>
            <a:off x="1293519" y="838429"/>
            <a:ext cx="5605272" cy="494260"/>
          </a:xfrm>
          <a:prstGeom prst="rect">
            <a:avLst/>
          </a:prstGeom>
          <a:noFill/>
          <a:ln>
            <a:noFill/>
          </a:ln>
        </p:spPr>
        <p:txBody>
          <a:bodyPr spcFirstLastPara="1" wrap="square" lIns="91425" tIns="45700" rIns="91425" bIns="45700" anchor="b" anchorCtr="0">
            <a:noAutofit/>
          </a:bodyPr>
          <a:lstStyle/>
          <a:p>
            <a:pPr marL="228600" lvl="0" indent="-228600" algn="ctr" rtl="0">
              <a:lnSpc>
                <a:spcPct val="100000"/>
              </a:lnSpc>
              <a:spcBef>
                <a:spcPts val="0"/>
              </a:spcBef>
              <a:spcAft>
                <a:spcPts val="0"/>
              </a:spcAft>
              <a:buSzPts val="2400"/>
              <a:buNone/>
            </a:pPr>
            <a:r>
              <a:rPr lang="en-US" b="1">
                <a:latin typeface="Arial"/>
                <a:ea typeface="Arial"/>
                <a:cs typeface="Arial"/>
                <a:sym typeface="Arial"/>
              </a:rPr>
              <a:t>3 dirbtuvės</a:t>
            </a:r>
            <a:endParaRPr>
              <a:latin typeface="Arial"/>
              <a:ea typeface="Arial"/>
              <a:cs typeface="Arial"/>
              <a:sym typeface="Arial"/>
            </a:endParaRPr>
          </a:p>
        </p:txBody>
      </p:sp>
      <p:sp>
        <p:nvSpPr>
          <p:cNvPr id="1066" name="Google Shape;1066;p89"/>
          <p:cNvSpPr txBox="1">
            <a:spLocks noGrp="1"/>
          </p:cNvSpPr>
          <p:nvPr>
            <p:ph type="body" idx="1"/>
          </p:nvPr>
        </p:nvSpPr>
        <p:spPr>
          <a:xfrm>
            <a:off x="992901" y="1332689"/>
            <a:ext cx="6206507" cy="478600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260"/>
              <a:buNone/>
            </a:pPr>
            <a:r>
              <a:rPr lang="en-US" sz="1600" b="1">
                <a:latin typeface="Arial"/>
                <a:ea typeface="Arial"/>
                <a:cs typeface="Arial"/>
                <a:sym typeface="Arial"/>
              </a:rPr>
              <a:t>3 dirbtuvės. Vaizdų filtravimas (abstrakcija, algoritmo dizainas)</a:t>
            </a:r>
            <a:endParaRPr sz="1600">
              <a:latin typeface="Arial"/>
              <a:ea typeface="Arial"/>
              <a:cs typeface="Arial"/>
              <a:sym typeface="Arial"/>
            </a:endParaRPr>
          </a:p>
          <a:p>
            <a:pPr marL="0" lvl="0" indent="0" algn="l" rtl="0">
              <a:lnSpc>
                <a:spcPct val="100000"/>
              </a:lnSpc>
              <a:spcBef>
                <a:spcPts val="0"/>
              </a:spcBef>
              <a:spcAft>
                <a:spcPts val="0"/>
              </a:spcAft>
              <a:buSzPts val="1260"/>
              <a:buNone/>
            </a:pPr>
            <a:endParaRPr sz="1400" b="1">
              <a:latin typeface="Arial"/>
              <a:ea typeface="Arial"/>
              <a:cs typeface="Arial"/>
              <a:sym typeface="Arial"/>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Tikslas. </a:t>
            </a:r>
            <a:r>
              <a:rPr lang="en-US" sz="1400">
                <a:latin typeface="Arial"/>
                <a:ea typeface="Arial"/>
                <a:cs typeface="Arial"/>
                <a:sym typeface="Arial"/>
              </a:rPr>
              <a:t>Suprasti vaizdų filtravimą naudojant supaprastintą modeliavimą.</a:t>
            </a:r>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Medžiagos: </a:t>
            </a:r>
            <a:r>
              <a:rPr lang="en-US" sz="1400">
                <a:latin typeface="Arial"/>
                <a:ea typeface="Arial"/>
                <a:cs typeface="Arial"/>
                <a:sym typeface="Arial"/>
              </a:rPr>
              <a:t>paprasti tinklelio brėžiniai, pvz., 5x5 tinklelis, vaizduojantis pikselius, spalvoti pieštukai arba žymekliai.</a:t>
            </a:r>
            <a:endParaRPr/>
          </a:p>
          <a:p>
            <a:pPr marL="0" lvl="0" indent="0" algn="l" rtl="0">
              <a:lnSpc>
                <a:spcPct val="100000"/>
              </a:lnSpc>
              <a:spcBef>
                <a:spcPts val="600"/>
              </a:spcBef>
              <a:spcAft>
                <a:spcPts val="0"/>
              </a:spcAft>
              <a:buSzPts val="1260"/>
              <a:buNone/>
            </a:pPr>
            <a:r>
              <a:rPr lang="en-US" sz="1400" b="1">
                <a:latin typeface="Arial"/>
                <a:ea typeface="Arial"/>
                <a:cs typeface="Arial"/>
                <a:sym typeface="Arial"/>
              </a:rPr>
              <a:t>Veikla:</a:t>
            </a:r>
            <a:endParaRPr/>
          </a:p>
          <a:p>
            <a:pPr marL="342900" lvl="0" indent="-34290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Įvadas. </a:t>
            </a:r>
            <a:r>
              <a:rPr lang="en-US" sz="1400">
                <a:latin typeface="Arial"/>
                <a:ea typeface="Arial"/>
                <a:cs typeface="Arial"/>
                <a:sym typeface="Arial"/>
              </a:rPr>
              <a:t>Aptarkite vaizdo filtravimo, pvz., suliejimo, paryškinimo, sąvoką kaip procesą, taikomą atskiriems pikseliams.</a:t>
            </a:r>
            <a:endParaRPr/>
          </a:p>
          <a:p>
            <a:pPr marL="342900" lvl="0" indent="-34290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Abstrakcija. </a:t>
            </a:r>
            <a:r>
              <a:rPr lang="en-US" sz="1400">
                <a:latin typeface="Arial"/>
                <a:ea typeface="Arial"/>
                <a:cs typeface="Arial"/>
                <a:sym typeface="Arial"/>
              </a:rPr>
              <a:t>Vaizdus vaizduoti paprastais tinklelio brėžiniais. Kiekviena ląstelė / pikselis turi spalvą.</a:t>
            </a:r>
            <a:endParaRPr/>
          </a:p>
          <a:p>
            <a:pPr marL="342900" lvl="0" indent="-34290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Algoritmo dizainas. </a:t>
            </a:r>
            <a:r>
              <a:rPr lang="en-US" sz="1400">
                <a:latin typeface="Arial"/>
                <a:ea typeface="Arial"/>
                <a:cs typeface="Arial"/>
                <a:sym typeface="Arial"/>
              </a:rPr>
              <a:t>Sukurkite paprastą algoritmą, skirtą vaizdo suliejimui, pvz., gretimų pikselių spalvos vidurkį.</a:t>
            </a:r>
            <a:endParaRPr/>
          </a:p>
          <a:p>
            <a:pPr marL="342900" lvl="0" indent="-34290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Vaizdo filtravimas</a:t>
            </a:r>
            <a:r>
              <a:rPr lang="en-US" sz="1400">
                <a:latin typeface="Arial"/>
                <a:ea typeface="Arial"/>
                <a:cs typeface="Arial"/>
                <a:sym typeface="Arial"/>
              </a:rPr>
              <a:t>. Taikykite algoritmą tinklelio piešimui naudodami spalvotus pieštukus / žymeklius.</a:t>
            </a:r>
            <a:endParaRPr/>
          </a:p>
          <a:p>
            <a:pPr marL="342900" lvl="0" indent="-342900" algn="l" rtl="0">
              <a:lnSpc>
                <a:spcPct val="100000"/>
              </a:lnSpc>
              <a:spcBef>
                <a:spcPts val="600"/>
              </a:spcBef>
              <a:spcAft>
                <a:spcPts val="0"/>
              </a:spcAft>
              <a:buSzPts val="1260"/>
              <a:buFont typeface="Arial"/>
              <a:buAutoNum type="arabicPeriod"/>
            </a:pPr>
            <a:r>
              <a:rPr lang="en-US" sz="1400" b="1">
                <a:latin typeface="Arial"/>
                <a:ea typeface="Arial"/>
                <a:cs typeface="Arial"/>
                <a:sym typeface="Arial"/>
              </a:rPr>
              <a:t>Įvertinimas. </a:t>
            </a:r>
            <a:r>
              <a:rPr lang="en-US" sz="1400">
                <a:latin typeface="Arial"/>
                <a:ea typeface="Arial"/>
                <a:cs typeface="Arial"/>
                <a:sym typeface="Arial"/>
              </a:rPr>
              <a:t>Palyginkite pradinį vaizdą su filtruotu vaizdu. Aptarkite algoritmo poveikį.</a:t>
            </a:r>
            <a:endParaRPr>
              <a:latin typeface="Arial"/>
              <a:ea typeface="Arial"/>
              <a:cs typeface="Arial"/>
              <a:sym typeface="Arial"/>
            </a:endParaRPr>
          </a:p>
        </p:txBody>
      </p:sp>
      <p:pic>
        <p:nvPicPr>
          <p:cNvPr id="1067" name="Google Shape;1067;p89" descr="A person holding his hand to his face&#10;&#10;Description automatically generated"/>
          <p:cNvPicPr preferRelativeResize="0">
            <a:picLocks noGrp="1"/>
          </p:cNvPicPr>
          <p:nvPr>
            <p:ph type="pic" idx="2"/>
          </p:nvPr>
        </p:nvPicPr>
        <p:blipFill rotWithShape="1">
          <a:blip r:embed="rId3">
            <a:alphaModFix/>
          </a:blip>
          <a:srcRect t="5000" b="5000"/>
          <a:stretch/>
        </p:blipFill>
        <p:spPr>
          <a:xfrm>
            <a:off x="8215147" y="1639416"/>
            <a:ext cx="3976853" cy="3579168"/>
          </a:xfrm>
          <a:prstGeom prst="rect">
            <a:avLst/>
          </a:prstGeom>
          <a:noFill/>
          <a:ln>
            <a:noFill/>
          </a:ln>
        </p:spPr>
      </p:pic>
      <p:sp>
        <p:nvSpPr>
          <p:cNvPr id="1068" name="Google Shape;1068;p8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49</a:t>
            </a:fld>
            <a:endParaRPr>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sp>
        <p:nvSpPr>
          <p:cNvPr id="1075" name="Google Shape;1075;p17"/>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6" name="Google Shape;1076;p17"/>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77" name="Google Shape;1077;p17"/>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APIBENDRINIMAS</a:t>
            </a:r>
            <a:endParaRPr b="1">
              <a:latin typeface="Arial"/>
              <a:ea typeface="Arial"/>
              <a:cs typeface="Arial"/>
              <a:sym typeface="Arial"/>
            </a:endParaRPr>
          </a:p>
        </p:txBody>
      </p:sp>
      <p:sp>
        <p:nvSpPr>
          <p:cNvPr id="1078" name="Google Shape;1078;p17"/>
          <p:cNvSpPr txBox="1"/>
          <p:nvPr/>
        </p:nvSpPr>
        <p:spPr>
          <a:xfrm>
            <a:off x="1060450" y="1384299"/>
            <a:ext cx="10071000" cy="4556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Šiame modulyje buvo nagrinėjama, kaip informatinis mąstymas gali būti naudojamas kaip skaitmeninės įtraukties įrankis, ypač nepalankioje padėtyje esančių arba žemos kvalifikacijos suaugusiųjų ugdymui, kurie susiduria su kliūtimis pasiekti ir naudoti technologijas.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Išnagrinėjome IM vaidmenį ugdant skaitmeninį raštingumą ir savarankiškumą, daugiausia dėmesio skirdami vyresnio amžiaus žmonėms ir tiems, kurių ankstesnė skaitmeninė patirtis yra ribota.</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Modulis pristatė praktines strategijas, kaip pritaikyti IM mokymą įvairiems mokymosi stiliams, kultūriniams kontekstams ir prieinamiems poreikiams.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120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Buvo pristatyta, jog IM veiklos gali padėti besimokantiesiems įgyti pasitikėjimo savimi, atlikti kasdienes skaitmenines užduotis ir visapusiškai įsitraukti į visuomenę. Per įtraukiąją praktiką ir realaus gyvenimo pavyzdžius modulis atskleidė, kaip IM gali puoselėti skaitmeninius įgūdžius, lygybę, įgalinimą ir užtikrinti mokymąsi visą gyvenimą.</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pic>
        <p:nvPicPr>
          <p:cNvPr id="1085" name="Google Shape;1085;p18"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1086" name="Google Shape;1086;p18"/>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087" name="Google Shape;1087;p18"/>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r>
              <a:rPr lang="en-US"/>
              <a:t/>
            </a:r>
            <a:br>
              <a:rPr lang="en-US"/>
            </a:br>
            <a:endParaRPr/>
          </a:p>
        </p:txBody>
      </p:sp>
      <p:sp>
        <p:nvSpPr>
          <p:cNvPr id="1088" name="Google Shape;1088;p18"/>
          <p:cNvSpPr txBox="1"/>
          <p:nvPr/>
        </p:nvSpPr>
        <p:spPr>
          <a:xfrm>
            <a:off x="7669515" y="1620833"/>
            <a:ext cx="3599400" cy="361633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KVIETIMAS VEIKTI</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Aptarkite tai, ką išmokote:</a:t>
            </a:r>
            <a:endParaRPr sz="1800" b="1"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Kaip pasakojimai ir vaizdiniai pasakojimai gali padėti plėtoti  informatinį mąstymą?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Kokie yra veiksmingi IM veiklos planavimo ir įgyvendinimo būdai naudojant pasakojimą?</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60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Kaip instruktoriai gali padėti suaugusiesiems besimokantiems kurti ir skleisti skaitmenines istorijas?</a:t>
            </a:r>
            <a:endParaRPr sz="1400" b="0" i="0" u="none" strike="noStrike" cap="none">
              <a:solidFill>
                <a:srgbClr val="000000"/>
              </a:solidFill>
              <a:latin typeface="Arial"/>
              <a:ea typeface="Arial"/>
              <a:cs typeface="Arial"/>
              <a:sym typeface="Arial"/>
            </a:endParaRPr>
          </a:p>
        </p:txBody>
      </p:sp>
      <p:sp>
        <p:nvSpPr>
          <p:cNvPr id="1089" name="Google Shape;1089;p1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51</a:t>
            </a:fld>
            <a:endParaRPr>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sp>
        <p:nvSpPr>
          <p:cNvPr id="1096" name="Google Shape;1096;g35756fa5af8_0_0"/>
          <p:cNvSpPr/>
          <p:nvPr/>
        </p:nvSpPr>
        <p:spPr>
          <a:xfrm>
            <a:off x="304800" y="241299"/>
            <a:ext cx="11582400" cy="637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097" name="Google Shape;1097;g35756fa5af8_0_0"/>
          <p:cNvSpPr txBox="1"/>
          <p:nvPr/>
        </p:nvSpPr>
        <p:spPr>
          <a:xfrm>
            <a:off x="707088" y="1223864"/>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Informatinis mąstymas arba IM – </a:t>
            </a:r>
            <a:r>
              <a:rPr lang="en-US" sz="1400" b="0" i="0" u="none" strike="noStrike" cap="none">
                <a:solidFill>
                  <a:srgbClr val="678877"/>
                </a:solidFill>
                <a:latin typeface="Arial"/>
                <a:ea typeface="Arial"/>
                <a:cs typeface="Arial"/>
                <a:sym typeface="Arial"/>
              </a:rPr>
              <a:t>tai </a:t>
            </a:r>
            <a:r>
              <a:rPr lang="en-US" sz="1400" b="0" i="0" u="none" strike="noStrike" cap="none">
                <a:solidFill>
                  <a:srgbClr val="000000"/>
                </a:solidFill>
                <a:latin typeface="Arial"/>
                <a:ea typeface="Arial"/>
                <a:cs typeface="Arial"/>
                <a:sym typeface="Arial"/>
              </a:rPr>
              <a:t>problemų sprendimo procesas pažingsniui, kaip tai atlieka kompiuteris. </a:t>
            </a:r>
            <a:endParaRPr sz="1000" b="0" i="0" u="none" strike="noStrike" cap="none">
              <a:solidFill>
                <a:srgbClr val="000000"/>
              </a:solidFill>
              <a:latin typeface="Arial"/>
              <a:ea typeface="Arial"/>
              <a:cs typeface="Arial"/>
              <a:sym typeface="Arial"/>
            </a:endParaRPr>
          </a:p>
        </p:txBody>
      </p:sp>
      <p:sp>
        <p:nvSpPr>
          <p:cNvPr id="1098" name="Google Shape;1098;g35756fa5af8_0_0"/>
          <p:cNvSpPr txBox="1"/>
          <p:nvPr/>
        </p:nvSpPr>
        <p:spPr>
          <a:xfrm>
            <a:off x="713688" y="158606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Dekompozicija </a:t>
            </a:r>
            <a:r>
              <a:rPr lang="en-US" sz="1400" b="0"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didelės problemos suskaidymas į smulkesnes dalis. </a:t>
            </a:r>
            <a:endParaRPr sz="1000" b="0" i="0" u="none" strike="noStrike" cap="none">
              <a:solidFill>
                <a:srgbClr val="000000"/>
              </a:solidFill>
              <a:latin typeface="Arial"/>
              <a:ea typeface="Arial"/>
              <a:cs typeface="Arial"/>
              <a:sym typeface="Arial"/>
            </a:endParaRPr>
          </a:p>
        </p:txBody>
      </p:sp>
      <p:sp>
        <p:nvSpPr>
          <p:cNvPr id="1099" name="Google Shape;1099;g35756fa5af8_0_0"/>
          <p:cNvSpPr txBox="1"/>
          <p:nvPr/>
        </p:nvSpPr>
        <p:spPr>
          <a:xfrm>
            <a:off x="707088" y="1995174"/>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Abstrakcija –</a:t>
            </a:r>
            <a:r>
              <a:rPr lang="en-US" sz="1400" b="1" i="0" u="none" strike="noStrike" cap="none">
                <a:solidFill>
                  <a:srgbClr val="000000"/>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susikoncentravimas tik į svarbias detales.</a:t>
            </a:r>
            <a:endParaRPr sz="1000" b="0" i="0" u="none" strike="noStrike" cap="none">
              <a:solidFill>
                <a:srgbClr val="000000"/>
              </a:solidFill>
              <a:latin typeface="Arial"/>
              <a:ea typeface="Arial"/>
              <a:cs typeface="Arial"/>
              <a:sym typeface="Arial"/>
            </a:endParaRPr>
          </a:p>
        </p:txBody>
      </p:sp>
      <p:sp>
        <p:nvSpPr>
          <p:cNvPr id="1100" name="Google Shape;1100;g35756fa5af8_0_0"/>
          <p:cNvSpPr txBox="1"/>
          <p:nvPr/>
        </p:nvSpPr>
        <p:spPr>
          <a:xfrm>
            <a:off x="707088" y="2380829"/>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Šablonų atpažinimas</a:t>
            </a:r>
            <a:r>
              <a:rPr lang="en-US" sz="1400" b="0" i="0" u="none" strike="noStrike" cap="none">
                <a:solidFill>
                  <a:srgbClr val="000000"/>
                </a:solidFill>
                <a:latin typeface="Arial"/>
                <a:ea typeface="Arial"/>
                <a:cs typeface="Arial"/>
                <a:sym typeface="Arial"/>
              </a:rPr>
              <a:t> – pasikartojančių tendencijų ar dalykų pastebėjimas.</a:t>
            </a:r>
            <a:endParaRPr sz="1000" b="0" i="0" u="none" strike="noStrike" cap="none">
              <a:solidFill>
                <a:srgbClr val="000000"/>
              </a:solidFill>
              <a:latin typeface="Arial"/>
              <a:ea typeface="Arial"/>
              <a:cs typeface="Arial"/>
              <a:sym typeface="Arial"/>
            </a:endParaRPr>
          </a:p>
        </p:txBody>
      </p:sp>
      <p:sp>
        <p:nvSpPr>
          <p:cNvPr id="1101" name="Google Shape;1101;g35756fa5af8_0_0"/>
          <p:cNvSpPr txBox="1"/>
          <p:nvPr/>
        </p:nvSpPr>
        <p:spPr>
          <a:xfrm>
            <a:off x="707088" y="272829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2099"/>
              <a:buFont typeface="Arial"/>
              <a:buNone/>
            </a:pPr>
            <a:r>
              <a:rPr lang="en-US" sz="1400" b="1" i="0" u="none" strike="noStrike" cap="none">
                <a:solidFill>
                  <a:srgbClr val="678877"/>
                </a:solidFill>
                <a:latin typeface="Arial"/>
                <a:ea typeface="Arial"/>
                <a:cs typeface="Arial"/>
                <a:sym typeface="Arial"/>
              </a:rPr>
              <a:t>Algoritminis mąstymas  </a:t>
            </a:r>
            <a:r>
              <a:rPr lang="en-US" sz="1400" b="0" i="0" u="none" strike="noStrike" cap="none">
                <a:solidFill>
                  <a:schemeClr val="dk1"/>
                </a:solidFill>
                <a:latin typeface="Arial"/>
                <a:ea typeface="Arial"/>
                <a:cs typeface="Arial"/>
                <a:sym typeface="Arial"/>
              </a:rPr>
              <a:t>– instrukcijų seka, kaip atlikti (išspręsti) uždavinį.</a:t>
            </a:r>
            <a:endParaRPr sz="1000" b="0" i="0" u="none" strike="noStrike" cap="none">
              <a:solidFill>
                <a:srgbClr val="000000"/>
              </a:solidFill>
              <a:latin typeface="Arial"/>
              <a:ea typeface="Arial"/>
              <a:cs typeface="Arial"/>
              <a:sym typeface="Arial"/>
            </a:endParaRPr>
          </a:p>
        </p:txBody>
      </p:sp>
      <p:sp>
        <p:nvSpPr>
          <p:cNvPr id="1102" name="Google Shape;1102;g35756fa5af8_0_0"/>
          <p:cNvSpPr txBox="1"/>
          <p:nvPr/>
        </p:nvSpPr>
        <p:spPr>
          <a:xfrm>
            <a:off x="707088" y="349960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Veiklos be kompiuterių – </a:t>
            </a:r>
            <a:r>
              <a:rPr lang="en-US" sz="1400" b="0" i="0" u="none" strike="noStrike" cap="none">
                <a:solidFill>
                  <a:srgbClr val="000000"/>
                </a:solidFill>
                <a:latin typeface="Arial"/>
                <a:ea typeface="Arial"/>
                <a:cs typeface="Arial"/>
                <a:sym typeface="Arial"/>
              </a:rPr>
              <a:t>IM</a:t>
            </a:r>
            <a:r>
              <a:rPr lang="en-US" sz="1400" b="1"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mokymas(is) be kompiuterių naudojant žaidimus, galvosūkius ir kt.</a:t>
            </a:r>
            <a:endParaRPr sz="1000" b="0" i="0" u="none" strike="noStrike" cap="none">
              <a:solidFill>
                <a:srgbClr val="000000"/>
              </a:solidFill>
              <a:latin typeface="Arial"/>
              <a:ea typeface="Arial"/>
              <a:cs typeface="Arial"/>
              <a:sym typeface="Arial"/>
            </a:endParaRPr>
          </a:p>
        </p:txBody>
      </p:sp>
      <p:sp>
        <p:nvSpPr>
          <p:cNvPr id="1103" name="Google Shape;1103;g35756fa5af8_0_0"/>
          <p:cNvSpPr txBox="1"/>
          <p:nvPr/>
        </p:nvSpPr>
        <p:spPr>
          <a:xfrm>
            <a:off x="707088" y="388525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Derinimas (klaidų taisymas) – </a:t>
            </a:r>
            <a:r>
              <a:rPr lang="en-US" sz="1400" b="0" i="0" u="none" strike="noStrike" cap="none">
                <a:solidFill>
                  <a:srgbClr val="000000"/>
                </a:solidFill>
                <a:latin typeface="Arial"/>
                <a:ea typeface="Arial"/>
                <a:cs typeface="Arial"/>
                <a:sym typeface="Arial"/>
              </a:rPr>
              <a:t> proceso klaidų paieška ir taisymas.</a:t>
            </a:r>
            <a:endParaRPr sz="1000" b="0" i="0" u="none" strike="noStrike" cap="none">
              <a:solidFill>
                <a:srgbClr val="000000"/>
              </a:solidFill>
              <a:latin typeface="Arial"/>
              <a:ea typeface="Arial"/>
              <a:cs typeface="Arial"/>
              <a:sym typeface="Arial"/>
            </a:endParaRPr>
          </a:p>
        </p:txBody>
      </p:sp>
      <p:sp>
        <p:nvSpPr>
          <p:cNvPr id="1104" name="Google Shape;1104;g35756fa5af8_0_0"/>
          <p:cNvSpPr txBox="1"/>
          <p:nvPr/>
        </p:nvSpPr>
        <p:spPr>
          <a:xfrm>
            <a:off x="707101" y="4270900"/>
            <a:ext cx="108012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Minkštieji įgūdžiai – </a:t>
            </a:r>
            <a:r>
              <a:rPr lang="en-US" sz="1400" b="0" i="0" u="none" strike="noStrike" cap="none">
                <a:solidFill>
                  <a:srgbClr val="000000"/>
                </a:solidFill>
                <a:latin typeface="Arial"/>
                <a:ea typeface="Arial"/>
                <a:cs typeface="Arial"/>
                <a:sym typeface="Arial"/>
              </a:rPr>
              <a:t>netechniniai gebėjimai, padedantys žmonėms gerai dirbti su kitais asmenimis ir prisitaikyti prie iššūkių.</a:t>
            </a:r>
            <a:endParaRPr sz="1000" b="0" i="0" u="none" strike="noStrike" cap="none">
              <a:solidFill>
                <a:srgbClr val="000000"/>
              </a:solidFill>
              <a:latin typeface="Arial"/>
              <a:ea typeface="Arial"/>
              <a:cs typeface="Arial"/>
              <a:sym typeface="Arial"/>
            </a:endParaRPr>
          </a:p>
        </p:txBody>
      </p:sp>
      <p:sp>
        <p:nvSpPr>
          <p:cNvPr id="1105" name="Google Shape;1105;g35756fa5af8_0_0"/>
          <p:cNvSpPr txBox="1"/>
          <p:nvPr/>
        </p:nvSpPr>
        <p:spPr>
          <a:xfrm>
            <a:off x="707088" y="465656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Žaidybinimas – </a:t>
            </a:r>
            <a:r>
              <a:rPr lang="en-US" sz="1400" b="0" i="0" u="none" strike="noStrike" cap="none">
                <a:solidFill>
                  <a:srgbClr val="000000"/>
                </a:solidFill>
                <a:latin typeface="Arial"/>
                <a:ea typeface="Arial"/>
                <a:cs typeface="Arial"/>
                <a:sym typeface="Arial"/>
              </a:rPr>
              <a:t>žaidimo elementų, pvz., taškų ar iššūkių, naudojimas mokantis.</a:t>
            </a:r>
            <a:endParaRPr sz="1000" b="0" i="0" u="none" strike="noStrike" cap="none">
              <a:solidFill>
                <a:srgbClr val="000000"/>
              </a:solidFill>
              <a:latin typeface="Arial"/>
              <a:ea typeface="Arial"/>
              <a:cs typeface="Arial"/>
              <a:sym typeface="Arial"/>
            </a:endParaRPr>
          </a:p>
        </p:txBody>
      </p:sp>
      <p:sp>
        <p:nvSpPr>
          <p:cNvPr id="1106" name="Google Shape;1106;g35756fa5af8_0_0"/>
          <p:cNvSpPr txBox="1"/>
          <p:nvPr/>
        </p:nvSpPr>
        <p:spPr>
          <a:xfrm>
            <a:off x="707088" y="504222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Skaitmeninis raštingumas – </a:t>
            </a:r>
            <a:r>
              <a:rPr lang="en-US" sz="1400" b="0" i="0" u="none" strike="noStrike" cap="none">
                <a:solidFill>
                  <a:srgbClr val="000000"/>
                </a:solidFill>
                <a:latin typeface="Arial"/>
                <a:ea typeface="Arial"/>
                <a:cs typeface="Arial"/>
                <a:sym typeface="Arial"/>
              </a:rPr>
              <a:t>žinojimas, kaip saugiai ir efektyviai naudotis skaitmeninėmis priemonėmis.</a:t>
            </a:r>
            <a:endParaRPr sz="1000" b="0" i="0" u="none" strike="noStrike" cap="none">
              <a:solidFill>
                <a:srgbClr val="000000"/>
              </a:solidFill>
              <a:latin typeface="Arial"/>
              <a:ea typeface="Arial"/>
              <a:cs typeface="Arial"/>
              <a:sym typeface="Arial"/>
            </a:endParaRPr>
          </a:p>
        </p:txBody>
      </p:sp>
      <p:sp>
        <p:nvSpPr>
          <p:cNvPr id="1107" name="Google Shape;1107;g35756fa5af8_0_0"/>
          <p:cNvSpPr txBox="1"/>
          <p:nvPr/>
        </p:nvSpPr>
        <p:spPr>
          <a:xfrm>
            <a:off x="707088" y="542787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Įtrauktis – </a:t>
            </a:r>
            <a:r>
              <a:rPr lang="en-US" sz="1400" b="0" i="0" u="none" strike="noStrike" cap="none">
                <a:solidFill>
                  <a:srgbClr val="000000"/>
                </a:solidFill>
                <a:latin typeface="Arial"/>
                <a:ea typeface="Arial"/>
                <a:cs typeface="Arial"/>
                <a:sym typeface="Arial"/>
              </a:rPr>
              <a:t>mokymosi prieinamumas kiekvienam, neatsižvelgiant į jų kilmę.</a:t>
            </a:r>
            <a:endParaRPr sz="1000" b="0" i="0" u="none" strike="noStrike" cap="none">
              <a:solidFill>
                <a:srgbClr val="000000"/>
              </a:solidFill>
              <a:latin typeface="Arial"/>
              <a:ea typeface="Arial"/>
              <a:cs typeface="Arial"/>
              <a:sym typeface="Arial"/>
            </a:endParaRPr>
          </a:p>
        </p:txBody>
      </p:sp>
      <p:sp>
        <p:nvSpPr>
          <p:cNvPr id="1108" name="Google Shape;1108;g35756fa5af8_0_0"/>
          <p:cNvSpPr txBox="1"/>
          <p:nvPr/>
        </p:nvSpPr>
        <p:spPr>
          <a:xfrm>
            <a:off x="707101" y="5813525"/>
            <a:ext cx="110706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chemeClr val="dk1"/>
              </a:buClr>
              <a:buSzPts val="2099"/>
              <a:buFont typeface="Arial"/>
              <a:buNone/>
            </a:pPr>
            <a:r>
              <a:rPr lang="en-US" sz="1400" b="1" i="0" u="none" strike="noStrike" cap="none">
                <a:solidFill>
                  <a:srgbClr val="678877"/>
                </a:solidFill>
                <a:latin typeface="Arial"/>
                <a:ea typeface="Arial"/>
                <a:cs typeface="Arial"/>
                <a:sym typeface="Arial"/>
              </a:rPr>
              <a:t>Pastoliavimas  (angl. scaffolding) – </a:t>
            </a:r>
            <a:r>
              <a:rPr lang="en-US" sz="1400" b="0" i="0" u="none" strike="noStrike" cap="none">
                <a:solidFill>
                  <a:schemeClr val="dk1"/>
                </a:solidFill>
                <a:latin typeface="Arial"/>
                <a:ea typeface="Arial"/>
                <a:cs typeface="Arial"/>
                <a:sym typeface="Arial"/>
              </a:rPr>
              <a:t>parama besimokantiesiems pažingsniui, siekiant paskatinti palaipsniui mokytis savarankiškai.</a:t>
            </a:r>
            <a:endParaRPr sz="1000" b="0" i="0" u="none" strike="noStrike" cap="none">
              <a:solidFill>
                <a:srgbClr val="000000"/>
              </a:solidFill>
              <a:latin typeface="Arial"/>
              <a:ea typeface="Arial"/>
              <a:cs typeface="Arial"/>
              <a:sym typeface="Arial"/>
            </a:endParaRPr>
          </a:p>
        </p:txBody>
      </p:sp>
      <p:sp>
        <p:nvSpPr>
          <p:cNvPr id="1109" name="Google Shape;1109;g35756fa5af8_0_0"/>
          <p:cNvSpPr txBox="1"/>
          <p:nvPr/>
        </p:nvSpPr>
        <p:spPr>
          <a:xfrm>
            <a:off x="707088" y="311394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400" b="1" i="0" u="none" strike="noStrike" cap="none">
                <a:solidFill>
                  <a:srgbClr val="678877"/>
                </a:solidFill>
                <a:latin typeface="Arial"/>
                <a:ea typeface="Arial"/>
                <a:cs typeface="Arial"/>
                <a:sym typeface="Arial"/>
              </a:rPr>
              <a:t>Iteracija </a:t>
            </a:r>
            <a:r>
              <a:rPr lang="en-US" sz="1400" b="0" i="0" u="none" strike="noStrike" cap="none">
                <a:solidFill>
                  <a:srgbClr val="678877"/>
                </a:solidFill>
                <a:latin typeface="Arial"/>
                <a:ea typeface="Arial"/>
                <a:cs typeface="Arial"/>
                <a:sym typeface="Arial"/>
              </a:rPr>
              <a:t>– </a:t>
            </a:r>
            <a:r>
              <a:rPr lang="en-US" sz="1400" b="0" i="0" u="none" strike="noStrike" cap="none">
                <a:solidFill>
                  <a:srgbClr val="000000"/>
                </a:solidFill>
                <a:latin typeface="Arial"/>
                <a:ea typeface="Arial"/>
                <a:cs typeface="Arial"/>
                <a:sym typeface="Arial"/>
              </a:rPr>
              <a:t>proceso kartojimas siekiant jį pagerinti.</a:t>
            </a:r>
            <a:endParaRPr sz="1000" b="0" i="0" u="none" strike="noStrike" cap="none">
              <a:solidFill>
                <a:srgbClr val="000000"/>
              </a:solidFill>
              <a:latin typeface="Arial"/>
              <a:ea typeface="Arial"/>
              <a:cs typeface="Arial"/>
              <a:sym typeface="Arial"/>
            </a:endParaRPr>
          </a:p>
        </p:txBody>
      </p:sp>
      <p:sp>
        <p:nvSpPr>
          <p:cNvPr id="1110" name="Google Shape;1110;g35756fa5af8_0_0"/>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ŽODYNĖLIS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114"/>
        <p:cNvGrpSpPr/>
        <p:nvPr/>
      </p:nvGrpSpPr>
      <p:grpSpPr>
        <a:xfrm>
          <a:off x="0" y="0"/>
          <a:ext cx="0" cy="0"/>
          <a:chOff x="0" y="0"/>
          <a:chExt cx="0" cy="0"/>
        </a:xfrm>
      </p:grpSpPr>
      <p:sp>
        <p:nvSpPr>
          <p:cNvPr id="1115" name="Google Shape;1115;p6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TEXTO DE EJEMPLO PARA EL PIE DE PÁGINA</a:t>
            </a:r>
            <a:endParaRPr/>
          </a:p>
        </p:txBody>
      </p:sp>
      <p:sp>
        <p:nvSpPr>
          <p:cNvPr id="1116" name="Google Shape;1116;p60"/>
          <p:cNvSpPr txBox="1">
            <a:spLocks noGrp="1"/>
          </p:cNvSpPr>
          <p:nvPr>
            <p:ph type="title"/>
          </p:nvPr>
        </p:nvSpPr>
        <p:spPr>
          <a:xfrm>
            <a:off x="685801" y="450350"/>
            <a:ext cx="4326000" cy="6708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IŠTEKLIAI</a:t>
            </a:r>
            <a:endParaRPr b="1">
              <a:solidFill>
                <a:schemeClr val="dk2"/>
              </a:solidFill>
              <a:latin typeface="Arial"/>
              <a:ea typeface="Arial"/>
              <a:cs typeface="Arial"/>
              <a:sym typeface="Arial"/>
            </a:endParaRPr>
          </a:p>
        </p:txBody>
      </p:sp>
      <p:sp>
        <p:nvSpPr>
          <p:cNvPr id="1117" name="Google Shape;1117;p60"/>
          <p:cNvSpPr txBox="1">
            <a:spLocks noGrp="1"/>
          </p:cNvSpPr>
          <p:nvPr>
            <p:ph type="body" idx="1"/>
          </p:nvPr>
        </p:nvSpPr>
        <p:spPr>
          <a:xfrm>
            <a:off x="668338" y="1158875"/>
            <a:ext cx="10634662" cy="3646589"/>
          </a:xfrm>
          <a:prstGeom prst="rect">
            <a:avLst/>
          </a:prstGeom>
          <a:noFill/>
          <a:ln>
            <a:noFill/>
          </a:ln>
        </p:spPr>
        <p:txBody>
          <a:bodyPr spcFirstLastPara="1" wrap="square" lIns="91425" tIns="45700" rIns="91425" bIns="45700" anchor="b" anchorCtr="0">
            <a:normAutofit/>
          </a:bodyPr>
          <a:lstStyle/>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Mills K., Coenraad M., Ruiz P., Burke Q., Weisgrau J. (2021). Computational Thinking for an Inclusive World: A Resource for Educators to Learn and Lead , Digital Promise, December 2021</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Porzak R., Psomos P.  Computer-based thinking in the work of teachers and schools, Lubelska Akademia WSEI, 2023</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Computational Thinking Competencies, ISTE, 2025</a:t>
            </a:r>
            <a:endParaRPr>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Gałuszka  G. ‘Wirtualna jesień życia. Rozważania o roli gier cyfrowych w życiu osób starszych’ (Virtual autumn of life. Reflections on the role of digital games in the lives of the elderly), Wydawnictwo AGH, Kraków 2023, available at: https://www.wydawnictwo.agh.edu.pl/produkt/1364-wirtualna-jesien-zycia</a:t>
            </a:r>
            <a:endParaRPr sz="1400" i="0">
              <a:solidFill>
                <a:schemeClr val="dk1"/>
              </a:solidFill>
              <a:latin typeface="Arial"/>
              <a:ea typeface="Arial"/>
              <a:cs typeface="Arial"/>
              <a:sym typeface="Arial"/>
            </a:endParaRPr>
          </a:p>
          <a:p>
            <a:pPr marL="9525" lvl="0" indent="-9525"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Kwiatkowski J. Methodological basis for educating senior citizens in digital competences using gaming: A guide for educators. Fundacja Małopolska Izba Samorządowa, 2024</a:t>
            </a:r>
            <a:br>
              <a:rPr lang="en-US" sz="1400" i="0">
                <a:solidFill>
                  <a:schemeClr val="dk1"/>
                </a:solidFill>
                <a:latin typeface="Arial"/>
                <a:ea typeface="Arial"/>
                <a:cs typeface="Arial"/>
                <a:sym typeface="Arial"/>
              </a:rPr>
            </a:br>
            <a:endParaRPr sz="1400" i="0">
              <a:solidFill>
                <a:schemeClr val="dk1"/>
              </a:solidFill>
              <a:latin typeface="Arial"/>
              <a:ea typeface="Arial"/>
              <a:cs typeface="Arial"/>
              <a:sym typeface="Arial"/>
            </a:endParaRPr>
          </a:p>
          <a:p>
            <a:pPr marL="0" lvl="0" indent="0" algn="l" rtl="0">
              <a:lnSpc>
                <a:spcPct val="100000"/>
              </a:lnSpc>
              <a:spcBef>
                <a:spcPts val="1000"/>
              </a:spcBef>
              <a:spcAft>
                <a:spcPts val="0"/>
              </a:spcAft>
              <a:buSzPts val="1260"/>
              <a:buNone/>
            </a:pPr>
            <a:r>
              <a:rPr lang="en-US" sz="1400" i="0">
                <a:solidFill>
                  <a:schemeClr val="dk1"/>
                </a:solidFill>
                <a:latin typeface="Arial"/>
                <a:ea typeface="Arial"/>
                <a:cs typeface="Arial"/>
                <a:sym typeface="Arial"/>
              </a:rPr>
              <a:t>thetech.org/bowersinstitute</a:t>
            </a:r>
            <a:endParaRPr sz="1400" i="0">
              <a:solidFill>
                <a:schemeClr val="dk1"/>
              </a:solidFill>
              <a:latin typeface="Arial"/>
              <a:ea typeface="Arial"/>
              <a:cs typeface="Arial"/>
              <a:sym typeface="Arial"/>
            </a:endParaRPr>
          </a:p>
        </p:txBody>
      </p:sp>
      <p:sp>
        <p:nvSpPr>
          <p:cNvPr id="1118" name="Google Shape;1118;p6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Arial"/>
                <a:ea typeface="Arial"/>
                <a:cs typeface="Arial"/>
                <a:sym typeface="Arial"/>
              </a:rPr>
              <a:t>53</a:t>
            </a:fld>
            <a:endParaRPr>
              <a:latin typeface="Arial"/>
              <a:ea typeface="Arial"/>
              <a:cs typeface="Arial"/>
              <a:sym typeface="Arial"/>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5892</Words>
  <Application>Microsoft Office PowerPoint</Application>
  <PresentationFormat>Widescreen</PresentationFormat>
  <Paragraphs>556</Paragraphs>
  <Slides>53</Slides>
  <Notes>53</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53</vt:i4>
      </vt:variant>
    </vt:vector>
  </HeadingPairs>
  <TitlesOfParts>
    <vt:vector size="64" baseType="lpstr">
      <vt:lpstr>Gill Sans</vt:lpstr>
      <vt:lpstr>Roboto</vt:lpstr>
      <vt:lpstr>Sorts Mill Goudy</vt:lpstr>
      <vt:lpstr>Lato Black</vt:lpstr>
      <vt:lpstr>Arial</vt:lpstr>
      <vt:lpstr>Calibri</vt:lpstr>
      <vt:lpstr>ClassicFrameVTI</vt:lpstr>
      <vt:lpstr>1_ClassicFrameVTI</vt:lpstr>
      <vt:lpstr>2_ClassicFrameVTI</vt:lpstr>
      <vt:lpstr>3_ClassicFrameVTI</vt:lpstr>
      <vt:lpstr>4_ClassicFrameVTI</vt:lpstr>
      <vt:lpstr>5 MODULIS</vt:lpstr>
      <vt:lpstr>SVEIKI ATVYKĘ Į 5 MODULĮ</vt:lpstr>
      <vt:lpstr>MODULIO STRUKTŪRA</vt:lpstr>
      <vt:lpstr>PowerPoint Presentation</vt:lpstr>
      <vt:lpstr>MODULIO TIKSLAS ir UŽDAVINIAI</vt:lpstr>
      <vt:lpstr>1 SKYRIUS</vt:lpstr>
      <vt:lpstr>Efektyviausias mokymosi procesas vyksta tada, kai suaugusieji aktyviai dalyvauja procese ir mato, kaip gali būti pritaikytas gyvenime</vt:lpstr>
      <vt:lpstr>Skaitmeninės atskirties supratimas vyresnio amžiaus žmonių švietimo srityje</vt:lpstr>
      <vt:lpstr>Skaitmeninės atskirties supratimas vyresnio amžiaus žmonių švietimo srityje</vt:lpstr>
      <vt:lpstr>Kas daro senjorų mokymąsi efektyvų?</vt:lpstr>
      <vt:lpstr>Mokytojo vaidmuo skatinant skaitmeninį raštingumą</vt:lpstr>
      <vt:lpstr>PowerPoint Presentation</vt:lpstr>
      <vt:lpstr>PowerPoint Presentation</vt:lpstr>
      <vt:lpstr>2 SKYRIUS</vt:lpstr>
      <vt:lpstr>PowerPoint Presentation</vt:lpstr>
      <vt:lpstr>Instruktorių vaidmuo suaugusiųjų švietimo srityje įtraukiant IM</vt:lpstr>
      <vt:lpstr>PowerPoint Presentation</vt:lpstr>
      <vt:lpstr>PowerPoint Presentation</vt:lpstr>
      <vt:lpstr>PowerPoint Presentation</vt:lpstr>
      <vt:lpstr>3 SKYRIUS</vt:lpstr>
      <vt:lpstr>PowerPoint Presentation</vt:lpstr>
      <vt:lpstr>PowerPoint Presentation</vt:lpstr>
      <vt:lpstr>PowerPoint Presentation</vt:lpstr>
      <vt:lpstr>Informatinio mąstymo pritaikymas skirtingoms suaugusiųjų besimokančiųjų grupėms</vt:lpstr>
      <vt:lpstr>Metodai, padedantys prisitaikyti prie skirtingų besimokančiųjų poreikių</vt:lpstr>
      <vt:lpstr>Metodai, padedantys prisitaikyti prie skirtingų besimokančiųjų poreikių</vt:lpstr>
      <vt:lpstr>Praktinis informacijos suskaidymo pavyzdys</vt:lpstr>
      <vt:lpstr>Praktinis informacijos suskaidymo pavyzdys</vt:lpstr>
      <vt:lpstr>Praktinis informacijos suskaidymo pavyzdys</vt:lpstr>
      <vt:lpstr>PowerPoint Presentation</vt:lpstr>
      <vt:lpstr>Metodų taikymas kultūriniame kontekste, siekiant patenkinti besimokančiųjų poreikius</vt:lpstr>
      <vt:lpstr>Metodų taikymas kultūriniame kontekste, siekiant patenkinti besimokančiųjų poreikius</vt:lpstr>
      <vt:lpstr>Metodų taikymas kultūriniame kontekste, siekiant patenkinti besimokančiųjų poreikius</vt:lpstr>
      <vt:lpstr>Praktinis pavyzdys, kaip pritaikyti metodus  kultūriniame kontekste</vt:lpstr>
      <vt:lpstr>Praktinis pavyzdys, kaip pritaikyti metodus  kultūriniame kontekste</vt:lpstr>
      <vt:lpstr>Mokymosi stiliai ir pageidavimai, atitinkantys skirtingus besimokančiųjų poreikius</vt:lpstr>
      <vt:lpstr>PowerPoint Presentation</vt:lpstr>
      <vt:lpstr>4 SKYRIUS</vt:lpstr>
      <vt:lpstr>PowerPoint Presentation</vt:lpstr>
      <vt:lpstr>PowerPoint Presentation</vt:lpstr>
      <vt:lpstr>PowerPoint Presentation</vt:lpstr>
      <vt:lpstr>PowerPoint Presentation</vt:lpstr>
      <vt:lpstr>PowerPoint Presentation</vt:lpstr>
      <vt:lpstr>PowerPoint Presentation</vt:lpstr>
      <vt:lpstr>PRAKTINIAI PRATIMAI</vt:lpstr>
      <vt:lpstr>Dirbtuvių idėjos, atskleidžiančios informatinio mąstymo principų taikymą</vt:lpstr>
      <vt:lpstr>1 dirbtuvės</vt:lpstr>
      <vt:lpstr>2 dirbtuvės</vt:lpstr>
      <vt:lpstr>3 dirbtuvės</vt:lpstr>
      <vt:lpstr>APIBENDRINIMAS</vt:lpstr>
      <vt:lpstr>PowerPoint Presentation</vt:lpstr>
      <vt:lpstr>ŽODYNĖLIS</vt:lpstr>
      <vt:lpstr>IŠTEKLIAI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MODULIS</dc:title>
  <dc:creator>Aldona</dc:creator>
  <cp:lastModifiedBy>Ligita</cp:lastModifiedBy>
  <cp:revision>3</cp:revision>
  <dcterms:modified xsi:type="dcterms:W3CDTF">2025-09-15T12:07:14Z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E65AA5A5-0AF6-4426-8B7D-8CCF4333EF72</vt:lpwstr>
  </property>
  <property fmtid="{D5CDD505-2E9C-101B-9397-08002B2CF9AE}" pid="3" name="ArticulatePath">
    <vt:lpwstr>COMPseniors - OERs Module 5</vt:lpwstr>
  </property>
</Properties>
</file>