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45.xml" ContentType="application/vnd.openxmlformats-officedocument.presentationml.tags+xml"/>
  <Override PartName="/ppt/notesSlides/notesSlide46.xml" ContentType="application/vnd.openxmlformats-officedocument.presentationml.notesSlide+xml"/>
  <Override PartName="/ppt/tags/tag46.xml" ContentType="application/vnd.openxmlformats-officedocument.presentationml.tags+xml"/>
  <Override PartName="/ppt/notesSlides/notesSlide47.xml" ContentType="application/vnd.openxmlformats-officedocument.presentationml.notesSlide+xml"/>
  <Override PartName="/ppt/tags/tag47.xml" ContentType="application/vnd.openxmlformats-officedocument.presentationml.tags+xml"/>
  <Override PartName="/ppt/notesSlides/notesSlide48.xml" ContentType="application/vnd.openxmlformats-officedocument.presentationml.notesSlide+xml"/>
  <Override PartName="/ppt/tags/tag48.xml" ContentType="application/vnd.openxmlformats-officedocument.presentationml.tags+xml"/>
  <Override PartName="/ppt/notesSlides/notesSlide49.xml" ContentType="application/vnd.openxmlformats-officedocument.presentationml.notesSlide+xml"/>
  <Override PartName="/ppt/tags/tag49.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9" r:id="rId3"/>
    <p:sldMasterId id="2147483679" r:id="rId4"/>
    <p:sldMasterId id="2147483691" r:id="rId5"/>
  </p:sldMasterIdLst>
  <p:notesMasterIdLst>
    <p:notesMasterId r:id="rId5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30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12192000" cy="6858000"/>
  <p:notesSz cx="6858000" cy="9144000"/>
  <p:embeddedFontLst>
    <p:embeddedFont>
      <p:font typeface="Gill Sans" panose="020B0604020202020204" charset="0"/>
      <p:regular r:id="rId60"/>
      <p:bold r:id="rId61"/>
    </p:embeddedFont>
    <p:embeddedFont>
      <p:font typeface="Lato Black" panose="020F0A02020204030203" pitchFamily="34" charset="0"/>
      <p:bold r:id="rId62"/>
    </p:embeddedFont>
    <p:embeddedFont>
      <p:font typeface="Sorts Mill Goudy" panose="020B0604020202020204" charset="0"/>
      <p:regular r:id="rId63"/>
      <p:italic r:id="rId64"/>
    </p:embeddedFont>
  </p:embeddedFontLst>
  <p:custDataLst>
    <p:tags r:id="rId6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6" roundtripDataSignature="AMtx7mgSHfInYAYb1sqD7MmpM2WlN7Wo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1EA"/>
    <a:srgbClr val="EDEE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BF72D96-D84C-442C-A9C0-B2C5C3961F2B}">
  <a:tblStyle styleId="{FBF72D96-D84C-442C-A9C0-B2C5C3961F2B}" styleName="Table_0">
    <a:wholeTbl>
      <a:tcTxStyle b="off" i="off">
        <a:font>
          <a:latin typeface="Arial"/>
          <a:ea typeface="Arial"/>
          <a:cs typeface="Arial"/>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FAF0ED"/>
          </a:solidFill>
        </a:fill>
      </a:tcStyle>
    </a:band1H>
    <a:band2H>
      <a:tcTxStyle b="off" i="off"/>
      <a:tcStyle>
        <a:tcBdr/>
      </a:tcStyle>
    </a:band2H>
    <a:band1V>
      <a:tcTxStyle b="off" i="off"/>
      <a:tcStyle>
        <a:tcBdr/>
        <a:fill>
          <a:solidFill>
            <a:srgbClr val="FAF0E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6"/>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fill>
          <a:solidFill>
            <a:schemeClr val="accent6"/>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0"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font" Target="fonts/font4.fntdata"/><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customschemas.google.com/relationships/presentationmetadata" Target="meta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1.fntdata"/><Relationship Id="rId65"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5.fntdata"/><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3.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5" name="Google Shape;40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6" name="Google Shape;416;p1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7" name="Google Shape;427;p1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428" name="Google Shape;428;p1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
        <p:nvSpPr>
          <p:cNvPr id="445" name="Google Shape;445;p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1" name="Google Shape;46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
        <p:nvSpPr>
          <p:cNvPr id="462" name="Google Shape;462;p1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472" name="Google Shape;472;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0" name="Google Shape;48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
        <p:nvSpPr>
          <p:cNvPr id="490" name="Google Shape;490;p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
        <p:nvSpPr>
          <p:cNvPr id="500" name="Google Shape;500;p7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9" name="Google Shape;509;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
        <p:nvSpPr>
          <p:cNvPr id="510" name="Google Shape;510;p7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
        <p:nvSpPr>
          <p:cNvPr id="520" name="Google Shape;520;p7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7" name="Google Shape;57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78" name="Google Shape;57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Answers are: </a:t>
            </a:r>
            <a:endParaRPr/>
          </a:p>
          <a:p>
            <a:pPr marL="0" lvl="0" indent="0" algn="l" rtl="0">
              <a:lnSpc>
                <a:spcPct val="100000"/>
              </a:lnSpc>
              <a:spcBef>
                <a:spcPts val="0"/>
              </a:spcBef>
              <a:spcAft>
                <a:spcPts val="0"/>
              </a:spcAft>
              <a:buSzPts val="1400"/>
              <a:buNone/>
            </a:pPr>
            <a:r>
              <a:rPr lang="en-US"/>
              <a:t>1-a</a:t>
            </a:r>
            <a:endParaRPr/>
          </a:p>
          <a:p>
            <a:pPr marL="0" lvl="0" indent="0" algn="l" rtl="0">
              <a:lnSpc>
                <a:spcPct val="100000"/>
              </a:lnSpc>
              <a:spcBef>
                <a:spcPts val="0"/>
              </a:spcBef>
              <a:spcAft>
                <a:spcPts val="0"/>
              </a:spcAft>
              <a:buSzPts val="1400"/>
              <a:buNone/>
            </a:pPr>
            <a:r>
              <a:rPr lang="en-US"/>
              <a:t>2-b</a:t>
            </a:r>
            <a:endParaRPr/>
          </a:p>
          <a:p>
            <a:pPr marL="0" lvl="0" indent="0" algn="l" rtl="0">
              <a:lnSpc>
                <a:spcPct val="100000"/>
              </a:lnSpc>
              <a:spcBef>
                <a:spcPts val="0"/>
              </a:spcBef>
              <a:spcAft>
                <a:spcPts val="0"/>
              </a:spcAft>
              <a:buSzPts val="1400"/>
              <a:buNone/>
            </a:pPr>
            <a:r>
              <a:rPr lang="en-US"/>
              <a:t>3-c</a:t>
            </a:r>
            <a:endParaRPr/>
          </a:p>
          <a:p>
            <a:pPr marL="0" lvl="0" indent="0" algn="l" rtl="0">
              <a:lnSpc>
                <a:spcPct val="100000"/>
              </a:lnSpc>
              <a:spcBef>
                <a:spcPts val="0"/>
              </a:spcBef>
              <a:spcAft>
                <a:spcPts val="0"/>
              </a:spcAft>
              <a:buSzPts val="1400"/>
              <a:buNone/>
            </a:pPr>
            <a:r>
              <a:rPr lang="en-US"/>
              <a:t>4-a</a:t>
            </a:r>
            <a:endParaRPr/>
          </a:p>
          <a:p>
            <a:pPr marL="0" lvl="0" indent="0" algn="l" rtl="0">
              <a:lnSpc>
                <a:spcPct val="100000"/>
              </a:lnSpc>
              <a:spcBef>
                <a:spcPts val="0"/>
              </a:spcBef>
              <a:spcAft>
                <a:spcPts val="0"/>
              </a:spcAft>
              <a:buSzPts val="1400"/>
              <a:buNone/>
            </a:pPr>
            <a:r>
              <a:rPr lang="en-US"/>
              <a:t>5-b</a:t>
            </a:r>
            <a:endParaRPr/>
          </a:p>
          <a:p>
            <a:pPr marL="0" lvl="0" indent="0" algn="l" rtl="0">
              <a:lnSpc>
                <a:spcPct val="100000"/>
              </a:lnSpc>
              <a:spcBef>
                <a:spcPts val="0"/>
              </a:spcBef>
              <a:spcAft>
                <a:spcPts val="0"/>
              </a:spcAft>
              <a:buSzPts val="1400"/>
              <a:buNone/>
            </a:pPr>
            <a:endParaRPr/>
          </a:p>
        </p:txBody>
      </p:sp>
      <p:sp>
        <p:nvSpPr>
          <p:cNvPr id="862" name="Google Shape;86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6" name="Google Shape;606;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607" name="Google Shape;607;p7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6" name="Google Shape;61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
        <p:nvSpPr>
          <p:cNvPr id="617" name="Google Shape;617;p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4" name="Google Shape;62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6" name="Google Shape;63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9" name="Google Shape;669;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
        <p:nvSpPr>
          <p:cNvPr id="670" name="Google Shape;670;p7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8" name="Google Shape;67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7" name="Google Shape;68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5" name="Google Shape;69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9" name="Google Shape;70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5" name="Google Shape;72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
        <p:nvSpPr>
          <p:cNvPr id="726" name="Google Shape;726;p2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5" name="Google Shape;73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
        <p:nvSpPr>
          <p:cNvPr id="736" name="Google Shape;736;p3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4" name="Google Shape;74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5" name="Google Shape;745;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
        <p:nvSpPr>
          <p:cNvPr id="746" name="Google Shape;746;p3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7" name="Google Shape;75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8" name="Google Shape;758;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
        <p:nvSpPr>
          <p:cNvPr id="759" name="Google Shape;759;p3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0" name="Google Shape;770;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1" name="Google Shape;771;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772" name="Google Shape;772;p3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3" name="Google Shape;783;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9" name="Google Shape;799;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0" name="Google Shape;800;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
        <p:nvSpPr>
          <p:cNvPr id="801" name="Google Shape;801;p3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0" name="Google Shape;810;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
        <p:nvSpPr>
          <p:cNvPr id="811" name="Google Shape;811;p3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9" name="Google Shape;819;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
        <p:nvSpPr>
          <p:cNvPr id="821" name="Google Shape;821;p3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9" name="Google Shape;839;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
        <p:nvSpPr>
          <p:cNvPr id="840" name="Google Shape;840;p3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7" name="Google Shape;857;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8" name="Google Shape;858;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
        <p:nvSpPr>
          <p:cNvPr id="859" name="Google Shape;859;p3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6" name="Google Shape;876;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7" name="Google Shape;877;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
        <p:nvSpPr>
          <p:cNvPr id="878" name="Google Shape;878;p3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4" name="Google Shape;90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5" name="Google Shape;915;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6" name="Google Shape;916;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
        <p:nvSpPr>
          <p:cNvPr id="917" name="Google Shape;917;p8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5" name="Google Shape;925;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8" name="Google Shape;938;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3" name="Google Shape;953;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9" name="Google Shape;969;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8" name="Google Shape;97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2" name="Google Shape;1002;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1" name="Google Shape;101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0" name="Google Shape;1020;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1" name="Google Shape;1021;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
        <p:nvSpPr>
          <p:cNvPr id="1022" name="Google Shape;1022;p4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0" name="Google Shape;1030;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1" name="Google Shape;1031;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
        <p:nvSpPr>
          <p:cNvPr id="1032" name="Google Shape;1032;p8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0" name="Google Shape;10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1" name="Google Shape;10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
        <p:nvSpPr>
          <p:cNvPr id="1042" name="Google Shape;1042;p8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0" name="Google Shape;1050;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1" name="Google Shape;1051;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
        <p:nvSpPr>
          <p:cNvPr id="1052" name="Google Shape;1052;p8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p17: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0" name="Google Shape;1060;p17: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1" name="Google Shape;1061;p17: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
        <p:nvSpPr>
          <p:cNvPr id="1062" name="Google Shape;1062;p17: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0" name="Google Shape;107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1" name="Google Shape;107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
        <p:nvSpPr>
          <p:cNvPr id="1072" name="Google Shape;1072;p1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Google Shape;1080;p20: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1" name="Google Shape;1081;p20: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2" name="Google Shape;1082;p20: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52</a:t>
            </a:fld>
            <a:endParaRPr sz="1400" b="0" i="0" u="none" strike="noStrike" cap="none">
              <a:solidFill>
                <a:srgbClr val="000000"/>
              </a:solidFill>
              <a:latin typeface="Arial"/>
              <a:ea typeface="Arial"/>
              <a:cs typeface="Arial"/>
              <a:sym typeface="Arial"/>
            </a:endParaRPr>
          </a:p>
        </p:txBody>
      </p:sp>
      <p:sp>
        <p:nvSpPr>
          <p:cNvPr id="1083" name="Google Shape;1083;p20: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3" name="Google Shape;1103;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6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62"/>
          <p:cNvSpPr>
            <a:spLocks noGrp="1"/>
          </p:cNvSpPr>
          <p:nvPr>
            <p:ph type="pic" idx="2"/>
          </p:nvPr>
        </p:nvSpPr>
        <p:spPr>
          <a:xfrm>
            <a:off x="680720" y="685799"/>
            <a:ext cx="10830560" cy="5486401"/>
          </a:xfrm>
          <a:prstGeom prst="rect">
            <a:avLst/>
          </a:prstGeom>
          <a:noFill/>
          <a:ln>
            <a:noFill/>
          </a:ln>
        </p:spPr>
      </p:sp>
      <p:sp>
        <p:nvSpPr>
          <p:cNvPr id="18" name="Google Shape;18;p6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0"/>
        <p:cNvGrpSpPr/>
        <p:nvPr/>
      </p:nvGrpSpPr>
      <p:grpSpPr>
        <a:xfrm>
          <a:off x="0" y="0"/>
          <a:ext cx="0" cy="0"/>
          <a:chOff x="0" y="0"/>
          <a:chExt cx="0" cy="0"/>
        </a:xfrm>
      </p:grpSpPr>
      <p:sp>
        <p:nvSpPr>
          <p:cNvPr id="21" name="Google Shape;21;p63"/>
          <p:cNvSpPr/>
          <p:nvPr/>
        </p:nvSpPr>
        <p:spPr>
          <a:xfrm>
            <a:off x="-1" y="0"/>
            <a:ext cx="12192001" cy="68580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63"/>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 name="Google Shape;23;p63"/>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6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3"/>
          <p:cNvSpPr>
            <a:spLocks noGrp="1"/>
          </p:cNvSpPr>
          <p:nvPr>
            <p:ph type="pic" idx="2"/>
          </p:nvPr>
        </p:nvSpPr>
        <p:spPr>
          <a:xfrm>
            <a:off x="1279525" y="2155389"/>
            <a:ext cx="2003425" cy="2002536"/>
          </a:xfrm>
          <a:prstGeom prst="rect">
            <a:avLst/>
          </a:prstGeom>
          <a:noFill/>
          <a:ln>
            <a:noFill/>
          </a:ln>
        </p:spPr>
      </p:sp>
      <p:sp>
        <p:nvSpPr>
          <p:cNvPr id="26" name="Google Shape;26;p63"/>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63"/>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3"/>
          <p:cNvSpPr>
            <a:spLocks noGrp="1"/>
          </p:cNvSpPr>
          <p:nvPr>
            <p:ph type="pic" idx="4"/>
          </p:nvPr>
        </p:nvSpPr>
        <p:spPr>
          <a:xfrm>
            <a:off x="3804132" y="2155389"/>
            <a:ext cx="2003425" cy="2002536"/>
          </a:xfrm>
          <a:prstGeom prst="rect">
            <a:avLst/>
          </a:prstGeom>
          <a:noFill/>
          <a:ln>
            <a:noFill/>
          </a:ln>
        </p:spPr>
      </p:sp>
      <p:sp>
        <p:nvSpPr>
          <p:cNvPr id="29" name="Google Shape;29;p63"/>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3"/>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63"/>
          <p:cNvSpPr>
            <a:spLocks noGrp="1"/>
          </p:cNvSpPr>
          <p:nvPr>
            <p:ph type="pic" idx="7"/>
          </p:nvPr>
        </p:nvSpPr>
        <p:spPr>
          <a:xfrm>
            <a:off x="6332269" y="2155389"/>
            <a:ext cx="2003425" cy="2002536"/>
          </a:xfrm>
          <a:prstGeom prst="rect">
            <a:avLst/>
          </a:prstGeom>
          <a:noFill/>
          <a:ln>
            <a:noFill/>
          </a:ln>
        </p:spPr>
      </p:sp>
      <p:sp>
        <p:nvSpPr>
          <p:cNvPr id="32" name="Google Shape;32;p63"/>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3"/>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3"/>
          <p:cNvSpPr>
            <a:spLocks noGrp="1"/>
          </p:cNvSpPr>
          <p:nvPr>
            <p:ph type="pic" idx="13"/>
          </p:nvPr>
        </p:nvSpPr>
        <p:spPr>
          <a:xfrm>
            <a:off x="8858607" y="2155389"/>
            <a:ext cx="2003425" cy="2002536"/>
          </a:xfrm>
          <a:prstGeom prst="rect">
            <a:avLst/>
          </a:prstGeom>
          <a:noFill/>
          <a:ln>
            <a:noFill/>
          </a:ln>
        </p:spPr>
      </p:sp>
      <p:sp>
        <p:nvSpPr>
          <p:cNvPr id="35" name="Google Shape;35;p63"/>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3"/>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3"/>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3"/>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9"/>
        <p:cNvGrpSpPr/>
        <p:nvPr/>
      </p:nvGrpSpPr>
      <p:grpSpPr>
        <a:xfrm>
          <a:off x="0" y="0"/>
          <a:ext cx="0" cy="0"/>
          <a:chOff x="0" y="0"/>
          <a:chExt cx="0" cy="0"/>
        </a:xfrm>
      </p:grpSpPr>
      <p:sp>
        <p:nvSpPr>
          <p:cNvPr id="40" name="Google Shape;40;p65"/>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1" name="Google Shape;41;p65"/>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5"/>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3"/>
        <p:cNvGrpSpPr/>
        <p:nvPr/>
      </p:nvGrpSpPr>
      <p:grpSpPr>
        <a:xfrm>
          <a:off x="0" y="0"/>
          <a:ext cx="0" cy="0"/>
          <a:chOff x="0" y="0"/>
          <a:chExt cx="0" cy="0"/>
        </a:xfrm>
      </p:grpSpPr>
      <p:sp>
        <p:nvSpPr>
          <p:cNvPr id="44" name="Google Shape;44;p68"/>
          <p:cNvSpPr/>
          <p:nvPr/>
        </p:nvSpPr>
        <p:spPr>
          <a:xfrm>
            <a:off x="4076700" y="685798"/>
            <a:ext cx="4076700" cy="5486401"/>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5" name="Google Shape;45;p68"/>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8"/>
          <p:cNvSpPr>
            <a:spLocks noGrp="1"/>
          </p:cNvSpPr>
          <p:nvPr>
            <p:ph type="pic" idx="2"/>
          </p:nvPr>
        </p:nvSpPr>
        <p:spPr>
          <a:xfrm>
            <a:off x="0" y="0"/>
            <a:ext cx="3390900" cy="6858000"/>
          </a:xfrm>
          <a:prstGeom prst="rect">
            <a:avLst/>
          </a:prstGeom>
          <a:noFill/>
          <a:ln>
            <a:noFill/>
          </a:ln>
        </p:spPr>
      </p:sp>
      <p:sp>
        <p:nvSpPr>
          <p:cNvPr id="47" name="Google Shape;47;p6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8"/>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8"/>
          <p:cNvSpPr>
            <a:spLocks noGrp="1"/>
          </p:cNvSpPr>
          <p:nvPr>
            <p:ph type="pic" idx="3"/>
          </p:nvPr>
        </p:nvSpPr>
        <p:spPr>
          <a:xfrm>
            <a:off x="8801100" y="0"/>
            <a:ext cx="3390900" cy="6858000"/>
          </a:xfrm>
          <a:prstGeom prst="rect">
            <a:avLst/>
          </a:prstGeom>
          <a:noFill/>
          <a:ln>
            <a:noFill/>
          </a:ln>
        </p:spPr>
      </p:sp>
      <p:sp>
        <p:nvSpPr>
          <p:cNvPr id="50" name="Google Shape;50;p6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52"/>
        <p:cNvGrpSpPr/>
        <p:nvPr/>
      </p:nvGrpSpPr>
      <p:grpSpPr>
        <a:xfrm>
          <a:off x="0" y="0"/>
          <a:ext cx="0" cy="0"/>
          <a:chOff x="0" y="0"/>
          <a:chExt cx="0" cy="0"/>
        </a:xfrm>
      </p:grpSpPr>
      <p:sp>
        <p:nvSpPr>
          <p:cNvPr id="53" name="Google Shape;53;p66"/>
          <p:cNvSpPr/>
          <p:nvPr/>
        </p:nvSpPr>
        <p:spPr>
          <a:xfrm>
            <a:off x="0" y="0"/>
            <a:ext cx="8153400" cy="6857999"/>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4" name="Google Shape;54;p6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5" name="Google Shape;55;p6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6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6"/>
          <p:cNvSpPr>
            <a:spLocks noGrp="1"/>
          </p:cNvSpPr>
          <p:nvPr>
            <p:ph type="pic" idx="2"/>
          </p:nvPr>
        </p:nvSpPr>
        <p:spPr>
          <a:xfrm>
            <a:off x="8839200" y="685800"/>
            <a:ext cx="2667000" cy="2400300"/>
          </a:xfrm>
          <a:prstGeom prst="rect">
            <a:avLst/>
          </a:prstGeom>
          <a:noFill/>
          <a:ln>
            <a:noFill/>
          </a:ln>
        </p:spPr>
      </p:sp>
      <p:sp>
        <p:nvSpPr>
          <p:cNvPr id="59" name="Google Shape;59;p66"/>
          <p:cNvSpPr>
            <a:spLocks noGrp="1"/>
          </p:cNvSpPr>
          <p:nvPr>
            <p:ph type="pic" idx="3"/>
          </p:nvPr>
        </p:nvSpPr>
        <p:spPr>
          <a:xfrm>
            <a:off x="8839200" y="3764738"/>
            <a:ext cx="2667000" cy="2404872"/>
          </a:xfrm>
          <a:prstGeom prst="rect">
            <a:avLst/>
          </a:prstGeom>
          <a:noFill/>
          <a:ln>
            <a:noFill/>
          </a:ln>
        </p:spPr>
      </p:sp>
      <p:sp>
        <p:nvSpPr>
          <p:cNvPr id="60" name="Google Shape;60;p6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62"/>
        <p:cNvGrpSpPr/>
        <p:nvPr/>
      </p:nvGrpSpPr>
      <p:grpSpPr>
        <a:xfrm>
          <a:off x="0" y="0"/>
          <a:ext cx="0" cy="0"/>
          <a:chOff x="0" y="0"/>
          <a:chExt cx="0" cy="0"/>
        </a:xfrm>
      </p:grpSpPr>
      <p:sp>
        <p:nvSpPr>
          <p:cNvPr id="63" name="Google Shape;63;p67"/>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4" name="Google Shape;64;p67"/>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5" name="Google Shape;65;p67"/>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7"/>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67"/>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67"/>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67"/>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67"/>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67"/>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75"/>
        <p:cNvGrpSpPr/>
        <p:nvPr/>
      </p:nvGrpSpPr>
      <p:grpSpPr>
        <a:xfrm>
          <a:off x="0" y="0"/>
          <a:ext cx="0" cy="0"/>
          <a:chOff x="0" y="0"/>
          <a:chExt cx="0" cy="0"/>
        </a:xfrm>
      </p:grpSpPr>
      <p:sp>
        <p:nvSpPr>
          <p:cNvPr id="76" name="Google Shape;76;p73"/>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7" name="Google Shape;77;p73"/>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7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3"/>
          <p:cNvSpPr>
            <a:spLocks noGrp="1"/>
          </p:cNvSpPr>
          <p:nvPr>
            <p:ph type="pic" idx="2"/>
          </p:nvPr>
        </p:nvSpPr>
        <p:spPr>
          <a:xfrm>
            <a:off x="0" y="0"/>
            <a:ext cx="6781800" cy="6858000"/>
          </a:xfrm>
          <a:prstGeom prst="rect">
            <a:avLst/>
          </a:prstGeom>
          <a:solidFill>
            <a:schemeClr val="dk2"/>
          </a:solidFill>
          <a:ln>
            <a:noFill/>
          </a:ln>
        </p:spPr>
      </p:sp>
      <p:sp>
        <p:nvSpPr>
          <p:cNvPr id="80" name="Google Shape;80;p73"/>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83"/>
        <p:cNvGrpSpPr/>
        <p:nvPr/>
      </p:nvGrpSpPr>
      <p:grpSpPr>
        <a:xfrm>
          <a:off x="0" y="0"/>
          <a:ext cx="0" cy="0"/>
          <a:chOff x="0" y="0"/>
          <a:chExt cx="0" cy="0"/>
        </a:xfrm>
      </p:grpSpPr>
      <p:sp>
        <p:nvSpPr>
          <p:cNvPr id="84" name="Google Shape;84;p74"/>
          <p:cNvSpPr/>
          <p:nvPr/>
        </p:nvSpPr>
        <p:spPr>
          <a:xfrm>
            <a:off x="685800" y="685801"/>
            <a:ext cx="7467601" cy="54864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5" name="Google Shape;85;p74"/>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7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74"/>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74"/>
          <p:cNvSpPr>
            <a:spLocks noGrp="1"/>
          </p:cNvSpPr>
          <p:nvPr>
            <p:ph type="pic" idx="2"/>
          </p:nvPr>
        </p:nvSpPr>
        <p:spPr>
          <a:xfrm>
            <a:off x="8153400" y="685799"/>
            <a:ext cx="3397250" cy="5486401"/>
          </a:xfrm>
          <a:prstGeom prst="rect">
            <a:avLst/>
          </a:prstGeom>
          <a:noFill/>
          <a:ln>
            <a:noFill/>
          </a:ln>
        </p:spPr>
      </p:sp>
      <p:sp>
        <p:nvSpPr>
          <p:cNvPr id="89" name="Google Shape;89;p7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7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97"/>
        <p:cNvGrpSpPr/>
        <p:nvPr/>
      </p:nvGrpSpPr>
      <p:grpSpPr>
        <a:xfrm>
          <a:off x="0" y="0"/>
          <a:ext cx="0" cy="0"/>
          <a:chOff x="0" y="0"/>
          <a:chExt cx="0" cy="0"/>
        </a:xfrm>
      </p:grpSpPr>
      <p:sp>
        <p:nvSpPr>
          <p:cNvPr id="98" name="Google Shape;98;p2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9" name="Google Shape;99;p2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0" name="Google Shape;100;p2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2"/>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3" name="Google Shape;103;p22"/>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22"/>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5" name="Google Shape;105;p22"/>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22"/>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7" name="Google Shape;107;p22"/>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2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10"/>
        <p:cNvGrpSpPr/>
        <p:nvPr/>
      </p:nvGrpSpPr>
      <p:grpSpPr>
        <a:xfrm>
          <a:off x="0" y="0"/>
          <a:ext cx="0" cy="0"/>
          <a:chOff x="0" y="0"/>
          <a:chExt cx="0" cy="0"/>
        </a:xfrm>
      </p:grpSpPr>
      <p:sp>
        <p:nvSpPr>
          <p:cNvPr id="111" name="Google Shape;111;p25"/>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12" name="Google Shape;112;p2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13" name="Google Shape;113;p25"/>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25"/>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25"/>
          <p:cNvSpPr>
            <a:spLocks noGrp="1"/>
          </p:cNvSpPr>
          <p:nvPr>
            <p:ph type="pic" idx="2"/>
          </p:nvPr>
        </p:nvSpPr>
        <p:spPr>
          <a:xfrm>
            <a:off x="8839200" y="685800"/>
            <a:ext cx="2667000" cy="2400300"/>
          </a:xfrm>
          <a:prstGeom prst="rect">
            <a:avLst/>
          </a:prstGeom>
          <a:noFill/>
          <a:ln>
            <a:noFill/>
          </a:ln>
        </p:spPr>
      </p:sp>
      <p:sp>
        <p:nvSpPr>
          <p:cNvPr id="117" name="Google Shape;117;p25"/>
          <p:cNvSpPr>
            <a:spLocks noGrp="1"/>
          </p:cNvSpPr>
          <p:nvPr>
            <p:ph type="pic" idx="3"/>
          </p:nvPr>
        </p:nvSpPr>
        <p:spPr>
          <a:xfrm>
            <a:off x="8839200" y="3764738"/>
            <a:ext cx="2667000" cy="2404872"/>
          </a:xfrm>
          <a:prstGeom prst="rect">
            <a:avLst/>
          </a:prstGeom>
          <a:noFill/>
          <a:ln>
            <a:noFill/>
          </a:ln>
        </p:spPr>
      </p:sp>
      <p:sp>
        <p:nvSpPr>
          <p:cNvPr id="118" name="Google Shape;118;p2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2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120"/>
        <p:cNvGrpSpPr/>
        <p:nvPr/>
      </p:nvGrpSpPr>
      <p:grpSpPr>
        <a:xfrm>
          <a:off x="0" y="0"/>
          <a:ext cx="0" cy="0"/>
          <a:chOff x="0" y="0"/>
          <a:chExt cx="0" cy="0"/>
        </a:xfrm>
      </p:grpSpPr>
      <p:sp>
        <p:nvSpPr>
          <p:cNvPr id="121" name="Google Shape;121;p42"/>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2" name="Google Shape;122;p42"/>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4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42"/>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4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27"/>
        <p:cNvGrpSpPr/>
        <p:nvPr/>
      </p:nvGrpSpPr>
      <p:grpSpPr>
        <a:xfrm>
          <a:off x="0" y="0"/>
          <a:ext cx="0" cy="0"/>
          <a:chOff x="0" y="0"/>
          <a:chExt cx="0" cy="0"/>
        </a:xfrm>
      </p:grpSpPr>
      <p:sp>
        <p:nvSpPr>
          <p:cNvPr id="128" name="Google Shape;128;p48"/>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9" name="Google Shape;129;p48"/>
          <p:cNvSpPr>
            <a:spLocks noGrp="1"/>
          </p:cNvSpPr>
          <p:nvPr>
            <p:ph type="pic" idx="2"/>
          </p:nvPr>
        </p:nvSpPr>
        <p:spPr>
          <a:xfrm>
            <a:off x="680720" y="685799"/>
            <a:ext cx="10830560" cy="5486401"/>
          </a:xfrm>
          <a:prstGeom prst="rect">
            <a:avLst/>
          </a:prstGeom>
          <a:noFill/>
          <a:ln>
            <a:noFill/>
          </a:ln>
        </p:spPr>
      </p:sp>
      <p:sp>
        <p:nvSpPr>
          <p:cNvPr id="130" name="Google Shape;130;p48"/>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48"/>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32"/>
        <p:cNvGrpSpPr/>
        <p:nvPr/>
      </p:nvGrpSpPr>
      <p:grpSpPr>
        <a:xfrm>
          <a:off x="0" y="0"/>
          <a:ext cx="0" cy="0"/>
          <a:chOff x="0" y="0"/>
          <a:chExt cx="0" cy="0"/>
        </a:xfrm>
      </p:grpSpPr>
      <p:sp>
        <p:nvSpPr>
          <p:cNvPr id="133" name="Google Shape;133;p49"/>
          <p:cNvSpPr/>
          <p:nvPr/>
        </p:nvSpPr>
        <p:spPr>
          <a:xfrm>
            <a:off x="-1" y="0"/>
            <a:ext cx="12192001" cy="68580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4" name="Google Shape;134;p49"/>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5" name="Google Shape;135;p49"/>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4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49"/>
          <p:cNvSpPr>
            <a:spLocks noGrp="1"/>
          </p:cNvSpPr>
          <p:nvPr>
            <p:ph type="pic" idx="2"/>
          </p:nvPr>
        </p:nvSpPr>
        <p:spPr>
          <a:xfrm>
            <a:off x="1279525" y="2155389"/>
            <a:ext cx="2003425" cy="2002536"/>
          </a:xfrm>
          <a:prstGeom prst="rect">
            <a:avLst/>
          </a:prstGeom>
          <a:noFill/>
          <a:ln>
            <a:noFill/>
          </a:ln>
        </p:spPr>
      </p:sp>
      <p:sp>
        <p:nvSpPr>
          <p:cNvPr id="138" name="Google Shape;138;p49"/>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49"/>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49"/>
          <p:cNvSpPr>
            <a:spLocks noGrp="1"/>
          </p:cNvSpPr>
          <p:nvPr>
            <p:ph type="pic" idx="4"/>
          </p:nvPr>
        </p:nvSpPr>
        <p:spPr>
          <a:xfrm>
            <a:off x="3804132" y="2155389"/>
            <a:ext cx="2003425" cy="2002536"/>
          </a:xfrm>
          <a:prstGeom prst="rect">
            <a:avLst/>
          </a:prstGeom>
          <a:noFill/>
          <a:ln>
            <a:noFill/>
          </a:ln>
        </p:spPr>
      </p:sp>
      <p:sp>
        <p:nvSpPr>
          <p:cNvPr id="141" name="Google Shape;141;p49"/>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49"/>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49"/>
          <p:cNvSpPr>
            <a:spLocks noGrp="1"/>
          </p:cNvSpPr>
          <p:nvPr>
            <p:ph type="pic" idx="7"/>
          </p:nvPr>
        </p:nvSpPr>
        <p:spPr>
          <a:xfrm>
            <a:off x="6332269" y="2155389"/>
            <a:ext cx="2003425" cy="2002536"/>
          </a:xfrm>
          <a:prstGeom prst="rect">
            <a:avLst/>
          </a:prstGeom>
          <a:noFill/>
          <a:ln>
            <a:noFill/>
          </a:ln>
        </p:spPr>
      </p:sp>
      <p:sp>
        <p:nvSpPr>
          <p:cNvPr id="144" name="Google Shape;144;p49"/>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49"/>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49"/>
          <p:cNvSpPr>
            <a:spLocks noGrp="1"/>
          </p:cNvSpPr>
          <p:nvPr>
            <p:ph type="pic" idx="13"/>
          </p:nvPr>
        </p:nvSpPr>
        <p:spPr>
          <a:xfrm>
            <a:off x="8858607" y="2155389"/>
            <a:ext cx="2003425" cy="2002536"/>
          </a:xfrm>
          <a:prstGeom prst="rect">
            <a:avLst/>
          </a:prstGeom>
          <a:noFill/>
          <a:ln>
            <a:noFill/>
          </a:ln>
        </p:spPr>
      </p:sp>
      <p:sp>
        <p:nvSpPr>
          <p:cNvPr id="147" name="Google Shape;147;p49"/>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49"/>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49"/>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49"/>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51"/>
        <p:cNvGrpSpPr/>
        <p:nvPr/>
      </p:nvGrpSpPr>
      <p:grpSpPr>
        <a:xfrm>
          <a:off x="0" y="0"/>
          <a:ext cx="0" cy="0"/>
          <a:chOff x="0" y="0"/>
          <a:chExt cx="0" cy="0"/>
        </a:xfrm>
      </p:grpSpPr>
      <p:sp>
        <p:nvSpPr>
          <p:cNvPr id="152" name="Google Shape;152;p50"/>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3" name="Google Shape;153;p50"/>
          <p:cNvSpPr>
            <a:spLocks noGrp="1"/>
          </p:cNvSpPr>
          <p:nvPr>
            <p:ph type="pic" idx="2"/>
          </p:nvPr>
        </p:nvSpPr>
        <p:spPr>
          <a:xfrm>
            <a:off x="0" y="0"/>
            <a:ext cx="12192000" cy="6858000"/>
          </a:xfrm>
          <a:prstGeom prst="rect">
            <a:avLst/>
          </a:prstGeom>
          <a:noFill/>
          <a:ln>
            <a:noFill/>
          </a:ln>
        </p:spPr>
      </p:sp>
      <p:sp>
        <p:nvSpPr>
          <p:cNvPr id="154" name="Google Shape;154;p50"/>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50"/>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56"/>
        <p:cNvGrpSpPr/>
        <p:nvPr/>
      </p:nvGrpSpPr>
      <p:grpSpPr>
        <a:xfrm>
          <a:off x="0" y="0"/>
          <a:ext cx="0" cy="0"/>
          <a:chOff x="0" y="0"/>
          <a:chExt cx="0" cy="0"/>
        </a:xfrm>
      </p:grpSpPr>
      <p:sp>
        <p:nvSpPr>
          <p:cNvPr id="157" name="Google Shape;157;p51"/>
          <p:cNvSpPr/>
          <p:nvPr/>
        </p:nvSpPr>
        <p:spPr>
          <a:xfrm>
            <a:off x="4076700" y="685798"/>
            <a:ext cx="4076700" cy="5486401"/>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8" name="Google Shape;158;p51"/>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51"/>
          <p:cNvSpPr>
            <a:spLocks noGrp="1"/>
          </p:cNvSpPr>
          <p:nvPr>
            <p:ph type="pic" idx="2"/>
          </p:nvPr>
        </p:nvSpPr>
        <p:spPr>
          <a:xfrm>
            <a:off x="0" y="0"/>
            <a:ext cx="3390900" cy="6858000"/>
          </a:xfrm>
          <a:prstGeom prst="rect">
            <a:avLst/>
          </a:prstGeom>
          <a:noFill/>
          <a:ln>
            <a:noFill/>
          </a:ln>
        </p:spPr>
      </p:sp>
      <p:sp>
        <p:nvSpPr>
          <p:cNvPr id="160" name="Google Shape;160;p5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p51"/>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51"/>
          <p:cNvSpPr>
            <a:spLocks noGrp="1"/>
          </p:cNvSpPr>
          <p:nvPr>
            <p:ph type="pic" idx="3"/>
          </p:nvPr>
        </p:nvSpPr>
        <p:spPr>
          <a:xfrm>
            <a:off x="8801100" y="0"/>
            <a:ext cx="3390900" cy="6858000"/>
          </a:xfrm>
          <a:prstGeom prst="rect">
            <a:avLst/>
          </a:prstGeom>
          <a:noFill/>
          <a:ln>
            <a:noFill/>
          </a:ln>
        </p:spPr>
      </p:sp>
      <p:sp>
        <p:nvSpPr>
          <p:cNvPr id="163" name="Google Shape;163;p5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5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165"/>
        <p:cNvGrpSpPr/>
        <p:nvPr/>
      </p:nvGrpSpPr>
      <p:grpSpPr>
        <a:xfrm>
          <a:off x="0" y="0"/>
          <a:ext cx="0" cy="0"/>
          <a:chOff x="0" y="0"/>
          <a:chExt cx="0" cy="0"/>
        </a:xfrm>
      </p:grpSpPr>
      <p:sp>
        <p:nvSpPr>
          <p:cNvPr id="166" name="Google Shape;166;p5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7" name="Google Shape;167;p5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8" name="Google Shape;168;p5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5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52"/>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1" name="Google Shape;171;p52"/>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52"/>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3" name="Google Shape;173;p52"/>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5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5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176"/>
        <p:cNvGrpSpPr/>
        <p:nvPr/>
      </p:nvGrpSpPr>
      <p:grpSpPr>
        <a:xfrm>
          <a:off x="0" y="0"/>
          <a:ext cx="0" cy="0"/>
          <a:chOff x="0" y="0"/>
          <a:chExt cx="0" cy="0"/>
        </a:xfrm>
      </p:grpSpPr>
      <p:sp>
        <p:nvSpPr>
          <p:cNvPr id="177" name="Google Shape;177;p54"/>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8" name="Google Shape;178;p54"/>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9" name="Google Shape;179;p54"/>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5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54"/>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54"/>
          <p:cNvSpPr>
            <a:spLocks noGrp="1"/>
          </p:cNvSpPr>
          <p:nvPr>
            <p:ph type="pic" idx="2"/>
          </p:nvPr>
        </p:nvSpPr>
        <p:spPr>
          <a:xfrm>
            <a:off x="8839200" y="685800"/>
            <a:ext cx="2667000" cy="2400300"/>
          </a:xfrm>
          <a:prstGeom prst="rect">
            <a:avLst/>
          </a:prstGeom>
          <a:noFill/>
          <a:ln>
            <a:noFill/>
          </a:ln>
        </p:spPr>
      </p:sp>
      <p:sp>
        <p:nvSpPr>
          <p:cNvPr id="183" name="Google Shape;183;p54"/>
          <p:cNvSpPr>
            <a:spLocks noGrp="1"/>
          </p:cNvSpPr>
          <p:nvPr>
            <p:ph type="pic" idx="3"/>
          </p:nvPr>
        </p:nvSpPr>
        <p:spPr>
          <a:xfrm>
            <a:off x="8839200" y="3726638"/>
            <a:ext cx="2667000" cy="2445558"/>
          </a:xfrm>
          <a:prstGeom prst="rect">
            <a:avLst/>
          </a:prstGeom>
          <a:noFill/>
          <a:ln>
            <a:noFill/>
          </a:ln>
        </p:spPr>
      </p:sp>
      <p:sp>
        <p:nvSpPr>
          <p:cNvPr id="184" name="Google Shape;184;p5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5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86"/>
        <p:cNvGrpSpPr/>
        <p:nvPr/>
      </p:nvGrpSpPr>
      <p:grpSpPr>
        <a:xfrm>
          <a:off x="0" y="0"/>
          <a:ext cx="0" cy="0"/>
          <a:chOff x="0" y="0"/>
          <a:chExt cx="0" cy="0"/>
        </a:xfrm>
      </p:grpSpPr>
      <p:sp>
        <p:nvSpPr>
          <p:cNvPr id="187" name="Google Shape;187;p55"/>
          <p:cNvSpPr/>
          <p:nvPr/>
        </p:nvSpPr>
        <p:spPr>
          <a:xfrm>
            <a:off x="685800" y="685801"/>
            <a:ext cx="7467601" cy="54864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8" name="Google Shape;188;p55"/>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55"/>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5"/>
          <p:cNvSpPr>
            <a:spLocks noGrp="1"/>
          </p:cNvSpPr>
          <p:nvPr>
            <p:ph type="pic" idx="2"/>
          </p:nvPr>
        </p:nvSpPr>
        <p:spPr>
          <a:xfrm>
            <a:off x="8153400" y="685799"/>
            <a:ext cx="3397250" cy="5486401"/>
          </a:xfrm>
          <a:prstGeom prst="rect">
            <a:avLst/>
          </a:prstGeom>
          <a:noFill/>
          <a:ln>
            <a:noFill/>
          </a:ln>
        </p:spPr>
      </p:sp>
      <p:sp>
        <p:nvSpPr>
          <p:cNvPr id="192" name="Google Shape;192;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194"/>
        <p:cNvGrpSpPr/>
        <p:nvPr/>
      </p:nvGrpSpPr>
      <p:grpSpPr>
        <a:xfrm>
          <a:off x="0" y="0"/>
          <a:ext cx="0" cy="0"/>
          <a:chOff x="0" y="0"/>
          <a:chExt cx="0" cy="0"/>
        </a:xfrm>
      </p:grpSpPr>
      <p:sp>
        <p:nvSpPr>
          <p:cNvPr id="195" name="Google Shape;195;p56"/>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6" name="Google Shape;196;p56"/>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56"/>
          <p:cNvSpPr>
            <a:spLocks noGrp="1"/>
          </p:cNvSpPr>
          <p:nvPr>
            <p:ph type="pic" idx="2"/>
          </p:nvPr>
        </p:nvSpPr>
        <p:spPr>
          <a:xfrm>
            <a:off x="0" y="0"/>
            <a:ext cx="6781800" cy="6858000"/>
          </a:xfrm>
          <a:prstGeom prst="rect">
            <a:avLst/>
          </a:prstGeom>
          <a:solidFill>
            <a:schemeClr val="dk2"/>
          </a:solidFill>
          <a:ln>
            <a:noFill/>
          </a:ln>
        </p:spPr>
      </p:sp>
      <p:sp>
        <p:nvSpPr>
          <p:cNvPr id="199" name="Google Shape;199;p56"/>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208"/>
        <p:cNvGrpSpPr/>
        <p:nvPr/>
      </p:nvGrpSpPr>
      <p:grpSpPr>
        <a:xfrm>
          <a:off x="0" y="0"/>
          <a:ext cx="0" cy="0"/>
          <a:chOff x="0" y="0"/>
          <a:chExt cx="0" cy="0"/>
        </a:xfrm>
      </p:grpSpPr>
      <p:sp>
        <p:nvSpPr>
          <p:cNvPr id="209" name="Google Shape;209;p24"/>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0" name="Google Shape;210;p24"/>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2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p24"/>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3" name="Google Shape;213;p2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15"/>
        <p:cNvGrpSpPr/>
        <p:nvPr/>
      </p:nvGrpSpPr>
      <p:grpSpPr>
        <a:xfrm>
          <a:off x="0" y="0"/>
          <a:ext cx="0" cy="0"/>
          <a:chOff x="0" y="0"/>
          <a:chExt cx="0" cy="0"/>
        </a:xfrm>
      </p:grpSpPr>
      <p:sp>
        <p:nvSpPr>
          <p:cNvPr id="216" name="Google Shape;216;p57"/>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7" name="Google Shape;217;p57"/>
          <p:cNvSpPr>
            <a:spLocks noGrp="1"/>
          </p:cNvSpPr>
          <p:nvPr>
            <p:ph type="pic" idx="2"/>
          </p:nvPr>
        </p:nvSpPr>
        <p:spPr>
          <a:xfrm>
            <a:off x="680720" y="685799"/>
            <a:ext cx="10830560" cy="5486401"/>
          </a:xfrm>
          <a:prstGeom prst="rect">
            <a:avLst/>
          </a:prstGeom>
          <a:noFill/>
          <a:ln>
            <a:noFill/>
          </a:ln>
        </p:spPr>
      </p:sp>
      <p:sp>
        <p:nvSpPr>
          <p:cNvPr id="218" name="Google Shape;218;p57"/>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57"/>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0"/>
        <p:cNvGrpSpPr/>
        <p:nvPr/>
      </p:nvGrpSpPr>
      <p:grpSpPr>
        <a:xfrm>
          <a:off x="0" y="0"/>
          <a:ext cx="0" cy="0"/>
          <a:chOff x="0" y="0"/>
          <a:chExt cx="0" cy="0"/>
        </a:xfrm>
      </p:grpSpPr>
      <p:sp>
        <p:nvSpPr>
          <p:cNvPr id="221" name="Google Shape;221;p58"/>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2" name="Google Shape;222;p58"/>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3" name="Google Shape;223;p58"/>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5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p58"/>
          <p:cNvSpPr>
            <a:spLocks noGrp="1"/>
          </p:cNvSpPr>
          <p:nvPr>
            <p:ph type="pic" idx="2"/>
          </p:nvPr>
        </p:nvSpPr>
        <p:spPr>
          <a:xfrm>
            <a:off x="1279525" y="2155389"/>
            <a:ext cx="2003425" cy="2002536"/>
          </a:xfrm>
          <a:prstGeom prst="rect">
            <a:avLst/>
          </a:prstGeom>
          <a:noFill/>
          <a:ln>
            <a:noFill/>
          </a:ln>
        </p:spPr>
      </p:sp>
      <p:sp>
        <p:nvSpPr>
          <p:cNvPr id="226" name="Google Shape;226;p58"/>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7" name="Google Shape;227;p58"/>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58"/>
          <p:cNvSpPr>
            <a:spLocks noGrp="1"/>
          </p:cNvSpPr>
          <p:nvPr>
            <p:ph type="pic" idx="4"/>
          </p:nvPr>
        </p:nvSpPr>
        <p:spPr>
          <a:xfrm>
            <a:off x="3804132" y="2155389"/>
            <a:ext cx="2003425" cy="2002536"/>
          </a:xfrm>
          <a:prstGeom prst="rect">
            <a:avLst/>
          </a:prstGeom>
          <a:noFill/>
          <a:ln>
            <a:noFill/>
          </a:ln>
        </p:spPr>
      </p:sp>
      <p:sp>
        <p:nvSpPr>
          <p:cNvPr id="229" name="Google Shape;229;p58"/>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0" name="Google Shape;230;p58"/>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1" name="Google Shape;231;p58"/>
          <p:cNvSpPr>
            <a:spLocks noGrp="1"/>
          </p:cNvSpPr>
          <p:nvPr>
            <p:ph type="pic" idx="7"/>
          </p:nvPr>
        </p:nvSpPr>
        <p:spPr>
          <a:xfrm>
            <a:off x="6332269" y="2155389"/>
            <a:ext cx="2003425" cy="2002536"/>
          </a:xfrm>
          <a:prstGeom prst="rect">
            <a:avLst/>
          </a:prstGeom>
          <a:noFill/>
          <a:ln>
            <a:noFill/>
          </a:ln>
        </p:spPr>
      </p:sp>
      <p:sp>
        <p:nvSpPr>
          <p:cNvPr id="232" name="Google Shape;232;p58"/>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3" name="Google Shape;233;p58"/>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58"/>
          <p:cNvSpPr>
            <a:spLocks noGrp="1"/>
          </p:cNvSpPr>
          <p:nvPr>
            <p:ph type="pic" idx="13"/>
          </p:nvPr>
        </p:nvSpPr>
        <p:spPr>
          <a:xfrm>
            <a:off x="8858607" y="2155389"/>
            <a:ext cx="2003425" cy="2002536"/>
          </a:xfrm>
          <a:prstGeom prst="rect">
            <a:avLst/>
          </a:prstGeom>
          <a:noFill/>
          <a:ln>
            <a:noFill/>
          </a:ln>
        </p:spPr>
      </p:sp>
      <p:sp>
        <p:nvSpPr>
          <p:cNvPr id="235" name="Google Shape;235;p58"/>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6" name="Google Shape;236;p58"/>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58"/>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58"/>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39"/>
        <p:cNvGrpSpPr/>
        <p:nvPr/>
      </p:nvGrpSpPr>
      <p:grpSpPr>
        <a:xfrm>
          <a:off x="0" y="0"/>
          <a:ext cx="0" cy="0"/>
          <a:chOff x="0" y="0"/>
          <a:chExt cx="0" cy="0"/>
        </a:xfrm>
      </p:grpSpPr>
      <p:sp>
        <p:nvSpPr>
          <p:cNvPr id="240" name="Google Shape;240;p69"/>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1" name="Google Shape;241;p69"/>
          <p:cNvSpPr>
            <a:spLocks noGrp="1"/>
          </p:cNvSpPr>
          <p:nvPr>
            <p:ph type="pic" idx="2"/>
          </p:nvPr>
        </p:nvSpPr>
        <p:spPr>
          <a:xfrm>
            <a:off x="0" y="0"/>
            <a:ext cx="12192000" cy="6858000"/>
          </a:xfrm>
          <a:prstGeom prst="rect">
            <a:avLst/>
          </a:prstGeom>
          <a:noFill/>
          <a:ln>
            <a:noFill/>
          </a:ln>
        </p:spPr>
      </p:sp>
      <p:sp>
        <p:nvSpPr>
          <p:cNvPr id="242" name="Google Shape;242;p69"/>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69"/>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44"/>
        <p:cNvGrpSpPr/>
        <p:nvPr/>
      </p:nvGrpSpPr>
      <p:grpSpPr>
        <a:xfrm>
          <a:off x="0" y="0"/>
          <a:ext cx="0" cy="0"/>
          <a:chOff x="0" y="0"/>
          <a:chExt cx="0" cy="0"/>
        </a:xfrm>
      </p:grpSpPr>
      <p:sp>
        <p:nvSpPr>
          <p:cNvPr id="245" name="Google Shape;245;p70"/>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6" name="Google Shape;246;p70"/>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7" name="Google Shape;247;p70"/>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p7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70"/>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0" name="Google Shape;250;p70"/>
          <p:cNvSpPr>
            <a:spLocks noGrp="1"/>
          </p:cNvSpPr>
          <p:nvPr>
            <p:ph type="pic" idx="2"/>
          </p:nvPr>
        </p:nvSpPr>
        <p:spPr>
          <a:xfrm>
            <a:off x="8839200" y="685800"/>
            <a:ext cx="2667000" cy="2400300"/>
          </a:xfrm>
          <a:prstGeom prst="rect">
            <a:avLst/>
          </a:prstGeom>
          <a:noFill/>
          <a:ln>
            <a:noFill/>
          </a:ln>
        </p:spPr>
      </p:sp>
      <p:sp>
        <p:nvSpPr>
          <p:cNvPr id="251" name="Google Shape;251;p70"/>
          <p:cNvSpPr>
            <a:spLocks noGrp="1"/>
          </p:cNvSpPr>
          <p:nvPr>
            <p:ph type="pic" idx="3"/>
          </p:nvPr>
        </p:nvSpPr>
        <p:spPr>
          <a:xfrm>
            <a:off x="8839200" y="3764738"/>
            <a:ext cx="2667000" cy="2404872"/>
          </a:xfrm>
          <a:prstGeom prst="rect">
            <a:avLst/>
          </a:prstGeom>
          <a:noFill/>
          <a:ln>
            <a:noFill/>
          </a:ln>
        </p:spPr>
      </p:sp>
      <p:sp>
        <p:nvSpPr>
          <p:cNvPr id="252" name="Google Shape;252;p7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3" name="Google Shape;253;p7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54"/>
        <p:cNvGrpSpPr/>
        <p:nvPr/>
      </p:nvGrpSpPr>
      <p:grpSpPr>
        <a:xfrm>
          <a:off x="0" y="0"/>
          <a:ext cx="0" cy="0"/>
          <a:chOff x="0" y="0"/>
          <a:chExt cx="0" cy="0"/>
        </a:xfrm>
      </p:grpSpPr>
      <p:sp>
        <p:nvSpPr>
          <p:cNvPr id="255" name="Google Shape;255;p7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6" name="Google Shape;256;p7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7" name="Google Shape;257;p7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71"/>
          <p:cNvSpPr>
            <a:spLocks noGrp="1"/>
          </p:cNvSpPr>
          <p:nvPr>
            <p:ph type="pic" idx="2"/>
          </p:nvPr>
        </p:nvSpPr>
        <p:spPr>
          <a:xfrm>
            <a:off x="0" y="0"/>
            <a:ext cx="6781800" cy="6858000"/>
          </a:xfrm>
          <a:prstGeom prst="rect">
            <a:avLst/>
          </a:prstGeom>
          <a:solidFill>
            <a:schemeClr val="dk2"/>
          </a:solidFill>
          <a:ln>
            <a:noFill/>
          </a:ln>
        </p:spPr>
      </p:sp>
      <p:sp>
        <p:nvSpPr>
          <p:cNvPr id="259" name="Google Shape;259;p7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0" name="Google Shape;260;p7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7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62"/>
        <p:cNvGrpSpPr/>
        <p:nvPr/>
      </p:nvGrpSpPr>
      <p:grpSpPr>
        <a:xfrm>
          <a:off x="0" y="0"/>
          <a:ext cx="0" cy="0"/>
          <a:chOff x="0" y="0"/>
          <a:chExt cx="0" cy="0"/>
        </a:xfrm>
      </p:grpSpPr>
      <p:sp>
        <p:nvSpPr>
          <p:cNvPr id="263" name="Google Shape;263;p7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7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5" name="Google Shape;265;p7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7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7" name="Google Shape;267;p72"/>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8" name="Google Shape;268;p72"/>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72"/>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0" name="Google Shape;270;p72"/>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1" name="Google Shape;271;p72"/>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2" name="Google Shape;272;p72"/>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3" name="Google Shape;273;p7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7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5"/>
        <p:cNvGrpSpPr/>
        <p:nvPr/>
      </p:nvGrpSpPr>
      <p:grpSpPr>
        <a:xfrm>
          <a:off x="0" y="0"/>
          <a:ext cx="0" cy="0"/>
          <a:chOff x="0" y="0"/>
          <a:chExt cx="0" cy="0"/>
        </a:xfrm>
      </p:grpSpPr>
      <p:sp>
        <p:nvSpPr>
          <p:cNvPr id="276" name="Google Shape;276;p90"/>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7" name="Google Shape;277;p90"/>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8" name="Google Shape;278;p90"/>
          <p:cNvSpPr>
            <a:spLocks noGrp="1"/>
          </p:cNvSpPr>
          <p:nvPr>
            <p:ph type="pic" idx="2"/>
          </p:nvPr>
        </p:nvSpPr>
        <p:spPr>
          <a:xfrm>
            <a:off x="0" y="0"/>
            <a:ext cx="3390900" cy="6858000"/>
          </a:xfrm>
          <a:prstGeom prst="rect">
            <a:avLst/>
          </a:prstGeom>
          <a:noFill/>
          <a:ln>
            <a:noFill/>
          </a:ln>
        </p:spPr>
      </p:sp>
      <p:sp>
        <p:nvSpPr>
          <p:cNvPr id="279" name="Google Shape;279;p9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90"/>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90"/>
          <p:cNvSpPr>
            <a:spLocks noGrp="1"/>
          </p:cNvSpPr>
          <p:nvPr>
            <p:ph type="pic" idx="3"/>
          </p:nvPr>
        </p:nvSpPr>
        <p:spPr>
          <a:xfrm>
            <a:off x="8801100" y="0"/>
            <a:ext cx="3390900" cy="6858000"/>
          </a:xfrm>
          <a:prstGeom prst="rect">
            <a:avLst/>
          </a:prstGeom>
          <a:noFill/>
          <a:ln>
            <a:noFill/>
          </a:ln>
        </p:spPr>
      </p:sp>
      <p:sp>
        <p:nvSpPr>
          <p:cNvPr id="282" name="Google Shape;282;p9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9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84"/>
        <p:cNvGrpSpPr/>
        <p:nvPr/>
      </p:nvGrpSpPr>
      <p:grpSpPr>
        <a:xfrm>
          <a:off x="0" y="0"/>
          <a:ext cx="0" cy="0"/>
          <a:chOff x="0" y="0"/>
          <a:chExt cx="0" cy="0"/>
        </a:xfrm>
      </p:grpSpPr>
      <p:sp>
        <p:nvSpPr>
          <p:cNvPr id="285" name="Google Shape;285;p91"/>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6" name="Google Shape;286;p91"/>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9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8" name="Google Shape;288;p91"/>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9" name="Google Shape;289;p91"/>
          <p:cNvSpPr>
            <a:spLocks noGrp="1"/>
          </p:cNvSpPr>
          <p:nvPr>
            <p:ph type="pic" idx="2"/>
          </p:nvPr>
        </p:nvSpPr>
        <p:spPr>
          <a:xfrm>
            <a:off x="8153400" y="685799"/>
            <a:ext cx="3397250" cy="5486401"/>
          </a:xfrm>
          <a:prstGeom prst="rect">
            <a:avLst/>
          </a:prstGeom>
          <a:noFill/>
          <a:ln>
            <a:noFill/>
          </a:ln>
        </p:spPr>
      </p:sp>
      <p:sp>
        <p:nvSpPr>
          <p:cNvPr id="290" name="Google Shape;290;p9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1" name="Google Shape;291;p9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298"/>
        <p:cNvGrpSpPr/>
        <p:nvPr/>
      </p:nvGrpSpPr>
      <p:grpSpPr>
        <a:xfrm>
          <a:off x="0" y="0"/>
          <a:ext cx="0" cy="0"/>
          <a:chOff x="0" y="0"/>
          <a:chExt cx="0" cy="0"/>
        </a:xfrm>
      </p:grpSpPr>
      <p:sp>
        <p:nvSpPr>
          <p:cNvPr id="299" name="Google Shape;299;p47"/>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0" name="Google Shape;300;p47"/>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p4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47"/>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3" name="Google Shape;303;p4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4" name="Google Shape;304;p4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305"/>
        <p:cNvGrpSpPr/>
        <p:nvPr/>
      </p:nvGrpSpPr>
      <p:grpSpPr>
        <a:xfrm>
          <a:off x="0" y="0"/>
          <a:ext cx="0" cy="0"/>
          <a:chOff x="0" y="0"/>
          <a:chExt cx="0" cy="0"/>
        </a:xfrm>
      </p:grpSpPr>
      <p:sp>
        <p:nvSpPr>
          <p:cNvPr id="306" name="Google Shape;306;p9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7" name="Google Shape;307;p92"/>
          <p:cNvSpPr>
            <a:spLocks noGrp="1"/>
          </p:cNvSpPr>
          <p:nvPr>
            <p:ph type="pic" idx="2"/>
          </p:nvPr>
        </p:nvSpPr>
        <p:spPr>
          <a:xfrm>
            <a:off x="680720" y="685799"/>
            <a:ext cx="10830560" cy="5486401"/>
          </a:xfrm>
          <a:prstGeom prst="rect">
            <a:avLst/>
          </a:prstGeom>
          <a:noFill/>
          <a:ln>
            <a:noFill/>
          </a:ln>
        </p:spPr>
      </p:sp>
      <p:sp>
        <p:nvSpPr>
          <p:cNvPr id="308" name="Google Shape;308;p9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9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310"/>
        <p:cNvGrpSpPr/>
        <p:nvPr/>
      </p:nvGrpSpPr>
      <p:grpSpPr>
        <a:xfrm>
          <a:off x="0" y="0"/>
          <a:ext cx="0" cy="0"/>
          <a:chOff x="0" y="0"/>
          <a:chExt cx="0" cy="0"/>
        </a:xfrm>
      </p:grpSpPr>
      <p:sp>
        <p:nvSpPr>
          <p:cNvPr id="311" name="Google Shape;311;p93"/>
          <p:cNvSpPr/>
          <p:nvPr/>
        </p:nvSpPr>
        <p:spPr>
          <a:xfrm>
            <a:off x="-1" y="0"/>
            <a:ext cx="12192001" cy="68580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2" name="Google Shape;312;p93"/>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3" name="Google Shape;313;p93"/>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4" name="Google Shape;314;p9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5" name="Google Shape;315;p93"/>
          <p:cNvSpPr>
            <a:spLocks noGrp="1"/>
          </p:cNvSpPr>
          <p:nvPr>
            <p:ph type="pic" idx="2"/>
          </p:nvPr>
        </p:nvSpPr>
        <p:spPr>
          <a:xfrm>
            <a:off x="1279525" y="2155389"/>
            <a:ext cx="2003425" cy="2002536"/>
          </a:xfrm>
          <a:prstGeom prst="rect">
            <a:avLst/>
          </a:prstGeom>
          <a:noFill/>
          <a:ln>
            <a:noFill/>
          </a:ln>
        </p:spPr>
      </p:sp>
      <p:sp>
        <p:nvSpPr>
          <p:cNvPr id="316" name="Google Shape;316;p93"/>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7" name="Google Shape;317;p93"/>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8" name="Google Shape;318;p93"/>
          <p:cNvSpPr>
            <a:spLocks noGrp="1"/>
          </p:cNvSpPr>
          <p:nvPr>
            <p:ph type="pic" idx="4"/>
          </p:nvPr>
        </p:nvSpPr>
        <p:spPr>
          <a:xfrm>
            <a:off x="3804132" y="2155389"/>
            <a:ext cx="2003425" cy="2002536"/>
          </a:xfrm>
          <a:prstGeom prst="rect">
            <a:avLst/>
          </a:prstGeom>
          <a:noFill/>
          <a:ln>
            <a:noFill/>
          </a:ln>
        </p:spPr>
      </p:sp>
      <p:sp>
        <p:nvSpPr>
          <p:cNvPr id="319" name="Google Shape;319;p93"/>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0" name="Google Shape;320;p93"/>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1" name="Google Shape;321;p93"/>
          <p:cNvSpPr>
            <a:spLocks noGrp="1"/>
          </p:cNvSpPr>
          <p:nvPr>
            <p:ph type="pic" idx="7"/>
          </p:nvPr>
        </p:nvSpPr>
        <p:spPr>
          <a:xfrm>
            <a:off x="6332269" y="2155389"/>
            <a:ext cx="2003425" cy="2002536"/>
          </a:xfrm>
          <a:prstGeom prst="rect">
            <a:avLst/>
          </a:prstGeom>
          <a:noFill/>
          <a:ln>
            <a:noFill/>
          </a:ln>
        </p:spPr>
      </p:sp>
      <p:sp>
        <p:nvSpPr>
          <p:cNvPr id="322" name="Google Shape;322;p93"/>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3" name="Google Shape;323;p93"/>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4" name="Google Shape;324;p93"/>
          <p:cNvSpPr>
            <a:spLocks noGrp="1"/>
          </p:cNvSpPr>
          <p:nvPr>
            <p:ph type="pic" idx="13"/>
          </p:nvPr>
        </p:nvSpPr>
        <p:spPr>
          <a:xfrm>
            <a:off x="8858607" y="2155389"/>
            <a:ext cx="2003425" cy="2002536"/>
          </a:xfrm>
          <a:prstGeom prst="rect">
            <a:avLst/>
          </a:prstGeom>
          <a:noFill/>
          <a:ln>
            <a:noFill/>
          </a:ln>
        </p:spPr>
      </p:sp>
      <p:sp>
        <p:nvSpPr>
          <p:cNvPr id="325" name="Google Shape;325;p93"/>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6" name="Google Shape;326;p93"/>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7" name="Google Shape;327;p93"/>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8" name="Google Shape;328;p93"/>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29"/>
        <p:cNvGrpSpPr/>
        <p:nvPr/>
      </p:nvGrpSpPr>
      <p:grpSpPr>
        <a:xfrm>
          <a:off x="0" y="0"/>
          <a:ext cx="0" cy="0"/>
          <a:chOff x="0" y="0"/>
          <a:chExt cx="0" cy="0"/>
        </a:xfrm>
      </p:grpSpPr>
      <p:sp>
        <p:nvSpPr>
          <p:cNvPr id="330" name="Google Shape;330;p94"/>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1" name="Google Shape;331;p94"/>
          <p:cNvSpPr>
            <a:spLocks noGrp="1"/>
          </p:cNvSpPr>
          <p:nvPr>
            <p:ph type="pic" idx="2"/>
          </p:nvPr>
        </p:nvSpPr>
        <p:spPr>
          <a:xfrm>
            <a:off x="0" y="0"/>
            <a:ext cx="12192000" cy="6858000"/>
          </a:xfrm>
          <a:prstGeom prst="rect">
            <a:avLst/>
          </a:prstGeom>
          <a:noFill/>
          <a:ln>
            <a:noFill/>
          </a:ln>
        </p:spPr>
      </p:sp>
      <p:sp>
        <p:nvSpPr>
          <p:cNvPr id="332" name="Google Shape;332;p94"/>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3" name="Google Shape;333;p94"/>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334"/>
        <p:cNvGrpSpPr/>
        <p:nvPr/>
      </p:nvGrpSpPr>
      <p:grpSpPr>
        <a:xfrm>
          <a:off x="0" y="0"/>
          <a:ext cx="0" cy="0"/>
          <a:chOff x="0" y="0"/>
          <a:chExt cx="0" cy="0"/>
        </a:xfrm>
      </p:grpSpPr>
      <p:sp>
        <p:nvSpPr>
          <p:cNvPr id="335" name="Google Shape;335;p95"/>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6" name="Google Shape;336;p9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7" name="Google Shape;337;p95"/>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8" name="Google Shape;338;p9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p95"/>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0" name="Google Shape;340;p95"/>
          <p:cNvSpPr>
            <a:spLocks noGrp="1"/>
          </p:cNvSpPr>
          <p:nvPr>
            <p:ph type="pic" idx="2"/>
          </p:nvPr>
        </p:nvSpPr>
        <p:spPr>
          <a:xfrm>
            <a:off x="8839200" y="685800"/>
            <a:ext cx="2667000" cy="2400300"/>
          </a:xfrm>
          <a:prstGeom prst="rect">
            <a:avLst/>
          </a:prstGeom>
          <a:noFill/>
          <a:ln>
            <a:noFill/>
          </a:ln>
        </p:spPr>
      </p:sp>
      <p:sp>
        <p:nvSpPr>
          <p:cNvPr id="341" name="Google Shape;341;p95"/>
          <p:cNvSpPr>
            <a:spLocks noGrp="1"/>
          </p:cNvSpPr>
          <p:nvPr>
            <p:ph type="pic" idx="3"/>
          </p:nvPr>
        </p:nvSpPr>
        <p:spPr>
          <a:xfrm>
            <a:off x="8839200" y="3764738"/>
            <a:ext cx="2667000" cy="2404872"/>
          </a:xfrm>
          <a:prstGeom prst="rect">
            <a:avLst/>
          </a:prstGeom>
          <a:noFill/>
          <a:ln>
            <a:noFill/>
          </a:ln>
        </p:spPr>
      </p:sp>
      <p:sp>
        <p:nvSpPr>
          <p:cNvPr id="342" name="Google Shape;342;p9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3" name="Google Shape;343;p9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344"/>
        <p:cNvGrpSpPr/>
        <p:nvPr/>
      </p:nvGrpSpPr>
      <p:grpSpPr>
        <a:xfrm>
          <a:off x="0" y="0"/>
          <a:ext cx="0" cy="0"/>
          <a:chOff x="0" y="0"/>
          <a:chExt cx="0" cy="0"/>
        </a:xfrm>
      </p:grpSpPr>
      <p:sp>
        <p:nvSpPr>
          <p:cNvPr id="345" name="Google Shape;345;p9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6" name="Google Shape;346;p9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7" name="Google Shape;347;p9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8" name="Google Shape;348;p9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9" name="Google Shape;349;p96"/>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0" name="Google Shape;350;p96"/>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1" name="Google Shape;351;p96"/>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2" name="Google Shape;352;p96"/>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3" name="Google Shape;353;p96"/>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4" name="Google Shape;354;p96"/>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5" name="Google Shape;355;p9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9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57"/>
        <p:cNvGrpSpPr/>
        <p:nvPr/>
      </p:nvGrpSpPr>
      <p:grpSpPr>
        <a:xfrm>
          <a:off x="0" y="0"/>
          <a:ext cx="0" cy="0"/>
          <a:chOff x="0" y="0"/>
          <a:chExt cx="0" cy="0"/>
        </a:xfrm>
      </p:grpSpPr>
      <p:sp>
        <p:nvSpPr>
          <p:cNvPr id="358" name="Google Shape;358;p97"/>
          <p:cNvSpPr/>
          <p:nvPr/>
        </p:nvSpPr>
        <p:spPr>
          <a:xfrm>
            <a:off x="4076700" y="685798"/>
            <a:ext cx="4076700" cy="5486401"/>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9" name="Google Shape;359;p97"/>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0" name="Google Shape;360;p97"/>
          <p:cNvSpPr>
            <a:spLocks noGrp="1"/>
          </p:cNvSpPr>
          <p:nvPr>
            <p:ph type="pic" idx="2"/>
          </p:nvPr>
        </p:nvSpPr>
        <p:spPr>
          <a:xfrm>
            <a:off x="0" y="0"/>
            <a:ext cx="3390900" cy="6858000"/>
          </a:xfrm>
          <a:prstGeom prst="rect">
            <a:avLst/>
          </a:prstGeom>
          <a:noFill/>
          <a:ln>
            <a:noFill/>
          </a:ln>
        </p:spPr>
      </p:sp>
      <p:sp>
        <p:nvSpPr>
          <p:cNvPr id="361" name="Google Shape;361;p9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2" name="Google Shape;362;p97"/>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3" name="Google Shape;363;p97"/>
          <p:cNvSpPr>
            <a:spLocks noGrp="1"/>
          </p:cNvSpPr>
          <p:nvPr>
            <p:ph type="pic" idx="3"/>
          </p:nvPr>
        </p:nvSpPr>
        <p:spPr>
          <a:xfrm>
            <a:off x="8801100" y="0"/>
            <a:ext cx="3390900" cy="6858000"/>
          </a:xfrm>
          <a:prstGeom prst="rect">
            <a:avLst/>
          </a:prstGeom>
          <a:noFill/>
          <a:ln>
            <a:noFill/>
          </a:ln>
        </p:spPr>
      </p:sp>
      <p:sp>
        <p:nvSpPr>
          <p:cNvPr id="364" name="Google Shape;364;p9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5" name="Google Shape;365;p9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366"/>
        <p:cNvGrpSpPr/>
        <p:nvPr/>
      </p:nvGrpSpPr>
      <p:grpSpPr>
        <a:xfrm>
          <a:off x="0" y="0"/>
          <a:ext cx="0" cy="0"/>
          <a:chOff x="0" y="0"/>
          <a:chExt cx="0" cy="0"/>
        </a:xfrm>
      </p:grpSpPr>
      <p:sp>
        <p:nvSpPr>
          <p:cNvPr id="367" name="Google Shape;367;p98"/>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8" name="Google Shape;368;p98"/>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9" name="Google Shape;369;p98"/>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0" name="Google Shape;370;p9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1" name="Google Shape;371;p98"/>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2" name="Google Shape;372;p98"/>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3" name="Google Shape;373;p98"/>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4" name="Google Shape;374;p98"/>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5" name="Google Shape;375;p9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6" name="Google Shape;376;p9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377"/>
        <p:cNvGrpSpPr/>
        <p:nvPr/>
      </p:nvGrpSpPr>
      <p:grpSpPr>
        <a:xfrm>
          <a:off x="0" y="0"/>
          <a:ext cx="0" cy="0"/>
          <a:chOff x="0" y="0"/>
          <a:chExt cx="0" cy="0"/>
        </a:xfrm>
      </p:grpSpPr>
      <p:sp>
        <p:nvSpPr>
          <p:cNvPr id="378" name="Google Shape;378;p99"/>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9" name="Google Shape;379;p99"/>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0" name="Google Shape;380;p99"/>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1" name="Google Shape;381;p9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2" name="Google Shape;382;p99"/>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3" name="Google Shape;383;p99"/>
          <p:cNvSpPr>
            <a:spLocks noGrp="1"/>
          </p:cNvSpPr>
          <p:nvPr>
            <p:ph type="pic" idx="2"/>
          </p:nvPr>
        </p:nvSpPr>
        <p:spPr>
          <a:xfrm>
            <a:off x="8839200" y="685800"/>
            <a:ext cx="2667000" cy="2400300"/>
          </a:xfrm>
          <a:prstGeom prst="rect">
            <a:avLst/>
          </a:prstGeom>
          <a:noFill/>
          <a:ln>
            <a:noFill/>
          </a:ln>
        </p:spPr>
      </p:sp>
      <p:sp>
        <p:nvSpPr>
          <p:cNvPr id="384" name="Google Shape;384;p99"/>
          <p:cNvSpPr>
            <a:spLocks noGrp="1"/>
          </p:cNvSpPr>
          <p:nvPr>
            <p:ph type="pic" idx="3"/>
          </p:nvPr>
        </p:nvSpPr>
        <p:spPr>
          <a:xfrm>
            <a:off x="8839200" y="3726638"/>
            <a:ext cx="2667000" cy="2445558"/>
          </a:xfrm>
          <a:prstGeom prst="rect">
            <a:avLst/>
          </a:prstGeom>
          <a:noFill/>
          <a:ln>
            <a:noFill/>
          </a:ln>
        </p:spPr>
      </p:sp>
      <p:sp>
        <p:nvSpPr>
          <p:cNvPr id="385" name="Google Shape;385;p9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6" name="Google Shape;386;p9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387"/>
        <p:cNvGrpSpPr/>
        <p:nvPr/>
      </p:nvGrpSpPr>
      <p:grpSpPr>
        <a:xfrm>
          <a:off x="0" y="0"/>
          <a:ext cx="0" cy="0"/>
          <a:chOff x="0" y="0"/>
          <a:chExt cx="0" cy="0"/>
        </a:xfrm>
      </p:grpSpPr>
      <p:sp>
        <p:nvSpPr>
          <p:cNvPr id="388" name="Google Shape;388;p100"/>
          <p:cNvSpPr/>
          <p:nvPr/>
        </p:nvSpPr>
        <p:spPr>
          <a:xfrm>
            <a:off x="685800" y="685801"/>
            <a:ext cx="7467601" cy="5486400"/>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9" name="Google Shape;389;p100"/>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0" name="Google Shape;390;p10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1" name="Google Shape;391;p100"/>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2" name="Google Shape;392;p100"/>
          <p:cNvSpPr>
            <a:spLocks noGrp="1"/>
          </p:cNvSpPr>
          <p:nvPr>
            <p:ph type="pic" idx="2"/>
          </p:nvPr>
        </p:nvSpPr>
        <p:spPr>
          <a:xfrm>
            <a:off x="8153400" y="685799"/>
            <a:ext cx="3397250" cy="5486401"/>
          </a:xfrm>
          <a:prstGeom prst="rect">
            <a:avLst/>
          </a:prstGeom>
          <a:noFill/>
          <a:ln>
            <a:noFill/>
          </a:ln>
        </p:spPr>
      </p:sp>
      <p:sp>
        <p:nvSpPr>
          <p:cNvPr id="393" name="Google Shape;393;p10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4" name="Google Shape;394;p10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395"/>
        <p:cNvGrpSpPr/>
        <p:nvPr/>
      </p:nvGrpSpPr>
      <p:grpSpPr>
        <a:xfrm>
          <a:off x="0" y="0"/>
          <a:ext cx="0" cy="0"/>
          <a:chOff x="0" y="0"/>
          <a:chExt cx="0" cy="0"/>
        </a:xfrm>
      </p:grpSpPr>
      <p:sp>
        <p:nvSpPr>
          <p:cNvPr id="396" name="Google Shape;396;p10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97" name="Google Shape;397;p10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8" name="Google Shape;398;p10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9" name="Google Shape;399;p101"/>
          <p:cNvSpPr>
            <a:spLocks noGrp="1"/>
          </p:cNvSpPr>
          <p:nvPr>
            <p:ph type="pic" idx="2"/>
          </p:nvPr>
        </p:nvSpPr>
        <p:spPr>
          <a:xfrm>
            <a:off x="0" y="0"/>
            <a:ext cx="6781800" cy="6858000"/>
          </a:xfrm>
          <a:prstGeom prst="rect">
            <a:avLst/>
          </a:prstGeom>
          <a:solidFill>
            <a:schemeClr val="dk2"/>
          </a:solidFill>
          <a:ln>
            <a:noFill/>
          </a:ln>
        </p:spPr>
      </p:sp>
      <p:sp>
        <p:nvSpPr>
          <p:cNvPr id="400" name="Google Shape;400;p10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1" name="Google Shape;401;p10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2" name="Google Shape;402;p10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16"/>
        <p:cNvGrpSpPr/>
        <p:nvPr/>
      </p:nvGrpSpPr>
      <p:grpSpPr>
        <a:xfrm>
          <a:off x="0" y="0"/>
          <a:ext cx="0" cy="0"/>
          <a:chOff x="0" y="0"/>
          <a:chExt cx="0" cy="0"/>
        </a:xfrm>
      </p:grpSpPr>
      <p:sp>
        <p:nvSpPr>
          <p:cNvPr id="217" name="Google Shape;217;p68"/>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8" name="Google Shape;218;p68"/>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9" name="Google Shape;219;p68"/>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6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68"/>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2" name="Google Shape;222;p68"/>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3" name="Google Shape;223;p68"/>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4" name="Google Shape;224;p68"/>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p68"/>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6" name="Google Shape;226;p68"/>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7" name="Google Shape;227;p6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6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99363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9"/>
        <p:cNvGrpSpPr/>
        <p:nvPr/>
      </p:nvGrpSpPr>
      <p:grpSpPr>
        <a:xfrm>
          <a:off x="0" y="0"/>
          <a:ext cx="0" cy="0"/>
          <a:chOff x="0" y="0"/>
          <a:chExt cx="0" cy="0"/>
        </a:xfrm>
      </p:grpSpPr>
      <p:sp>
        <p:nvSpPr>
          <p:cNvPr id="230" name="Google Shape;230;p79"/>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1" name="Google Shape;231;p79"/>
          <p:cNvSpPr>
            <a:spLocks noGrp="1"/>
          </p:cNvSpPr>
          <p:nvPr>
            <p:ph type="pic" idx="2"/>
          </p:nvPr>
        </p:nvSpPr>
        <p:spPr>
          <a:xfrm>
            <a:off x="680720" y="685799"/>
            <a:ext cx="10830560" cy="5486401"/>
          </a:xfrm>
          <a:prstGeom prst="rect">
            <a:avLst/>
          </a:prstGeom>
          <a:noFill/>
          <a:ln>
            <a:noFill/>
          </a:ln>
        </p:spPr>
      </p:sp>
      <p:sp>
        <p:nvSpPr>
          <p:cNvPr id="232" name="Google Shape;232;p79"/>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79"/>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18083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34"/>
        <p:cNvGrpSpPr/>
        <p:nvPr/>
      </p:nvGrpSpPr>
      <p:grpSpPr>
        <a:xfrm>
          <a:off x="0" y="0"/>
          <a:ext cx="0" cy="0"/>
          <a:chOff x="0" y="0"/>
          <a:chExt cx="0" cy="0"/>
        </a:xfrm>
      </p:grpSpPr>
      <p:sp>
        <p:nvSpPr>
          <p:cNvPr id="235" name="Google Shape;235;p80"/>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6" name="Google Shape;236;p80"/>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7" name="Google Shape;237;p80"/>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 name="Google Shape;238;p8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80"/>
          <p:cNvSpPr>
            <a:spLocks noGrp="1"/>
          </p:cNvSpPr>
          <p:nvPr>
            <p:ph type="pic" idx="2"/>
          </p:nvPr>
        </p:nvSpPr>
        <p:spPr>
          <a:xfrm>
            <a:off x="1279525" y="2155389"/>
            <a:ext cx="2003425" cy="2002536"/>
          </a:xfrm>
          <a:prstGeom prst="rect">
            <a:avLst/>
          </a:prstGeom>
          <a:noFill/>
          <a:ln>
            <a:noFill/>
          </a:ln>
        </p:spPr>
      </p:sp>
      <p:sp>
        <p:nvSpPr>
          <p:cNvPr id="240" name="Google Shape;240;p80"/>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80"/>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2" name="Google Shape;242;p80"/>
          <p:cNvSpPr>
            <a:spLocks noGrp="1"/>
          </p:cNvSpPr>
          <p:nvPr>
            <p:ph type="pic" idx="4"/>
          </p:nvPr>
        </p:nvSpPr>
        <p:spPr>
          <a:xfrm>
            <a:off x="3804132" y="2155389"/>
            <a:ext cx="2003425" cy="2002536"/>
          </a:xfrm>
          <a:prstGeom prst="rect">
            <a:avLst/>
          </a:prstGeom>
          <a:noFill/>
          <a:ln>
            <a:noFill/>
          </a:ln>
        </p:spPr>
      </p:sp>
      <p:sp>
        <p:nvSpPr>
          <p:cNvPr id="243" name="Google Shape;243;p80"/>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80"/>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5" name="Google Shape;245;p80"/>
          <p:cNvSpPr>
            <a:spLocks noGrp="1"/>
          </p:cNvSpPr>
          <p:nvPr>
            <p:ph type="pic" idx="7"/>
          </p:nvPr>
        </p:nvSpPr>
        <p:spPr>
          <a:xfrm>
            <a:off x="6332269" y="2155389"/>
            <a:ext cx="2003425" cy="2002536"/>
          </a:xfrm>
          <a:prstGeom prst="rect">
            <a:avLst/>
          </a:prstGeom>
          <a:noFill/>
          <a:ln>
            <a:noFill/>
          </a:ln>
        </p:spPr>
      </p:sp>
      <p:sp>
        <p:nvSpPr>
          <p:cNvPr id="246" name="Google Shape;246;p80"/>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7" name="Google Shape;247;p80"/>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8" name="Google Shape;248;p80"/>
          <p:cNvSpPr>
            <a:spLocks noGrp="1"/>
          </p:cNvSpPr>
          <p:nvPr>
            <p:ph type="pic" idx="13"/>
          </p:nvPr>
        </p:nvSpPr>
        <p:spPr>
          <a:xfrm>
            <a:off x="8858607" y="2155389"/>
            <a:ext cx="2003425" cy="2002536"/>
          </a:xfrm>
          <a:prstGeom prst="rect">
            <a:avLst/>
          </a:prstGeom>
          <a:noFill/>
          <a:ln>
            <a:noFill/>
          </a:ln>
        </p:spPr>
      </p:sp>
      <p:sp>
        <p:nvSpPr>
          <p:cNvPr id="249" name="Google Shape;249;p80"/>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0" name="Google Shape;250;p80"/>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1" name="Google Shape;251;p80"/>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80"/>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0644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53"/>
        <p:cNvGrpSpPr/>
        <p:nvPr/>
      </p:nvGrpSpPr>
      <p:grpSpPr>
        <a:xfrm>
          <a:off x="0" y="0"/>
          <a:ext cx="0" cy="0"/>
          <a:chOff x="0" y="0"/>
          <a:chExt cx="0" cy="0"/>
        </a:xfrm>
      </p:grpSpPr>
      <p:sp>
        <p:nvSpPr>
          <p:cNvPr id="254" name="Google Shape;254;p81"/>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5" name="Google Shape;255;p81"/>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6" name="Google Shape;256;p81"/>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7" name="Google Shape;257;p8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81"/>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9" name="Google Shape;259;p81"/>
          <p:cNvSpPr>
            <a:spLocks noGrp="1"/>
          </p:cNvSpPr>
          <p:nvPr>
            <p:ph type="pic" idx="2"/>
          </p:nvPr>
        </p:nvSpPr>
        <p:spPr>
          <a:xfrm>
            <a:off x="8839200" y="685800"/>
            <a:ext cx="2667000" cy="2400300"/>
          </a:xfrm>
          <a:prstGeom prst="rect">
            <a:avLst/>
          </a:prstGeom>
          <a:noFill/>
          <a:ln>
            <a:noFill/>
          </a:ln>
        </p:spPr>
      </p:sp>
      <p:sp>
        <p:nvSpPr>
          <p:cNvPr id="260" name="Google Shape;260;p81"/>
          <p:cNvSpPr>
            <a:spLocks noGrp="1"/>
          </p:cNvSpPr>
          <p:nvPr>
            <p:ph type="pic" idx="3"/>
          </p:nvPr>
        </p:nvSpPr>
        <p:spPr>
          <a:xfrm>
            <a:off x="8839200" y="3764738"/>
            <a:ext cx="2667000" cy="2404872"/>
          </a:xfrm>
          <a:prstGeom prst="rect">
            <a:avLst/>
          </a:prstGeom>
          <a:noFill/>
          <a:ln>
            <a:noFill/>
          </a:ln>
        </p:spPr>
      </p:sp>
      <p:sp>
        <p:nvSpPr>
          <p:cNvPr id="261" name="Google Shape;261;p8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8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84056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63"/>
        <p:cNvGrpSpPr/>
        <p:nvPr/>
      </p:nvGrpSpPr>
      <p:grpSpPr>
        <a:xfrm>
          <a:off x="0" y="0"/>
          <a:ext cx="0" cy="0"/>
          <a:chOff x="0" y="0"/>
          <a:chExt cx="0" cy="0"/>
        </a:xfrm>
      </p:grpSpPr>
      <p:sp>
        <p:nvSpPr>
          <p:cNvPr id="264" name="Google Shape;264;p82"/>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5" name="Google Shape;265;p82"/>
          <p:cNvSpPr>
            <a:spLocks noGrp="1"/>
          </p:cNvSpPr>
          <p:nvPr>
            <p:ph type="pic" idx="2"/>
          </p:nvPr>
        </p:nvSpPr>
        <p:spPr>
          <a:xfrm>
            <a:off x="0" y="0"/>
            <a:ext cx="12192000" cy="6858000"/>
          </a:xfrm>
          <a:prstGeom prst="rect">
            <a:avLst/>
          </a:prstGeom>
          <a:noFill/>
          <a:ln>
            <a:noFill/>
          </a:ln>
        </p:spPr>
      </p:sp>
      <p:sp>
        <p:nvSpPr>
          <p:cNvPr id="266" name="Google Shape;266;p82"/>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7" name="Google Shape;267;p82"/>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1100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8"/>
        <p:cNvGrpSpPr/>
        <p:nvPr/>
      </p:nvGrpSpPr>
      <p:grpSpPr>
        <a:xfrm>
          <a:off x="0" y="0"/>
          <a:ext cx="0" cy="0"/>
          <a:chOff x="0" y="0"/>
          <a:chExt cx="0" cy="0"/>
        </a:xfrm>
      </p:grpSpPr>
      <p:sp>
        <p:nvSpPr>
          <p:cNvPr id="269" name="Google Shape;269;p83"/>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0" name="Google Shape;270;p83"/>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1" name="Google Shape;271;p83"/>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2" name="Google Shape;272;p8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3" name="Google Shape;273;p83"/>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4" name="Google Shape;274;p83"/>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5" name="Google Shape;275;p83"/>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6" name="Google Shape;276;p83"/>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7" name="Google Shape;277;p8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8" name="Google Shape;278;p8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544199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9"/>
        <p:cNvGrpSpPr/>
        <p:nvPr/>
      </p:nvGrpSpPr>
      <p:grpSpPr>
        <a:xfrm>
          <a:off x="0" y="0"/>
          <a:ext cx="0" cy="0"/>
          <a:chOff x="0" y="0"/>
          <a:chExt cx="0" cy="0"/>
        </a:xfrm>
      </p:grpSpPr>
      <p:sp>
        <p:nvSpPr>
          <p:cNvPr id="280" name="Google Shape;280;p84"/>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1" name="Google Shape;281;p84"/>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 name="Google Shape;282;p84"/>
          <p:cNvSpPr>
            <a:spLocks noGrp="1"/>
          </p:cNvSpPr>
          <p:nvPr>
            <p:ph type="pic" idx="2"/>
          </p:nvPr>
        </p:nvSpPr>
        <p:spPr>
          <a:xfrm>
            <a:off x="0" y="0"/>
            <a:ext cx="3390900" cy="6858000"/>
          </a:xfrm>
          <a:prstGeom prst="rect">
            <a:avLst/>
          </a:prstGeom>
          <a:noFill/>
          <a:ln>
            <a:noFill/>
          </a:ln>
        </p:spPr>
      </p:sp>
      <p:sp>
        <p:nvSpPr>
          <p:cNvPr id="283" name="Google Shape;283;p8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4" name="Google Shape;284;p84"/>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5" name="Google Shape;285;p84"/>
          <p:cNvSpPr>
            <a:spLocks noGrp="1"/>
          </p:cNvSpPr>
          <p:nvPr>
            <p:ph type="pic" idx="3"/>
          </p:nvPr>
        </p:nvSpPr>
        <p:spPr>
          <a:xfrm>
            <a:off x="8801100" y="0"/>
            <a:ext cx="3390900" cy="6858000"/>
          </a:xfrm>
          <a:prstGeom prst="rect">
            <a:avLst/>
          </a:prstGeom>
          <a:noFill/>
          <a:ln>
            <a:noFill/>
          </a:ln>
        </p:spPr>
      </p:sp>
      <p:sp>
        <p:nvSpPr>
          <p:cNvPr id="286" name="Google Shape;286;p8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8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485175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8"/>
        <p:cNvGrpSpPr/>
        <p:nvPr/>
      </p:nvGrpSpPr>
      <p:grpSpPr>
        <a:xfrm>
          <a:off x="0" y="0"/>
          <a:ext cx="0" cy="0"/>
          <a:chOff x="0" y="0"/>
          <a:chExt cx="0" cy="0"/>
        </a:xfrm>
      </p:grpSpPr>
      <p:sp>
        <p:nvSpPr>
          <p:cNvPr id="289" name="Google Shape;289;p85"/>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0" name="Google Shape;290;p8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1" name="Google Shape;291;p85"/>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8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85"/>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85"/>
          <p:cNvSpPr>
            <a:spLocks noGrp="1"/>
          </p:cNvSpPr>
          <p:nvPr>
            <p:ph type="pic" idx="2"/>
          </p:nvPr>
        </p:nvSpPr>
        <p:spPr>
          <a:xfrm>
            <a:off x="8839200" y="685800"/>
            <a:ext cx="2667000" cy="2400300"/>
          </a:xfrm>
          <a:prstGeom prst="rect">
            <a:avLst/>
          </a:prstGeom>
          <a:noFill/>
          <a:ln>
            <a:noFill/>
          </a:ln>
        </p:spPr>
      </p:sp>
      <p:sp>
        <p:nvSpPr>
          <p:cNvPr id="295" name="Google Shape;295;p85"/>
          <p:cNvSpPr>
            <a:spLocks noGrp="1"/>
          </p:cNvSpPr>
          <p:nvPr>
            <p:ph type="pic" idx="3"/>
          </p:nvPr>
        </p:nvSpPr>
        <p:spPr>
          <a:xfrm>
            <a:off x="8839200" y="3726638"/>
            <a:ext cx="2667000" cy="2445558"/>
          </a:xfrm>
          <a:prstGeom prst="rect">
            <a:avLst/>
          </a:prstGeom>
          <a:noFill/>
          <a:ln>
            <a:noFill/>
          </a:ln>
        </p:spPr>
      </p:sp>
      <p:sp>
        <p:nvSpPr>
          <p:cNvPr id="296" name="Google Shape;296;p8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7" name="Google Shape;297;p8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42988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8"/>
        <p:cNvGrpSpPr/>
        <p:nvPr/>
      </p:nvGrpSpPr>
      <p:grpSpPr>
        <a:xfrm>
          <a:off x="0" y="0"/>
          <a:ext cx="0" cy="0"/>
          <a:chOff x="0" y="0"/>
          <a:chExt cx="0" cy="0"/>
        </a:xfrm>
      </p:grpSpPr>
      <p:sp>
        <p:nvSpPr>
          <p:cNvPr id="299" name="Google Shape;299;p86"/>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0" name="Google Shape;300;p86"/>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p8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86"/>
          <p:cNvSpPr>
            <a:spLocks noGrp="1"/>
          </p:cNvSpPr>
          <p:nvPr>
            <p:ph type="pic" idx="2"/>
          </p:nvPr>
        </p:nvSpPr>
        <p:spPr>
          <a:xfrm>
            <a:off x="0" y="0"/>
            <a:ext cx="6781800" cy="6858000"/>
          </a:xfrm>
          <a:prstGeom prst="rect">
            <a:avLst/>
          </a:prstGeom>
          <a:solidFill>
            <a:schemeClr val="dk2"/>
          </a:solidFill>
          <a:ln>
            <a:noFill/>
          </a:ln>
        </p:spPr>
      </p:sp>
      <p:sp>
        <p:nvSpPr>
          <p:cNvPr id="303" name="Google Shape;303;p86"/>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8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5" name="Google Shape;305;p8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027232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306"/>
        <p:cNvGrpSpPr/>
        <p:nvPr/>
      </p:nvGrpSpPr>
      <p:grpSpPr>
        <a:xfrm>
          <a:off x="0" y="0"/>
          <a:ext cx="0" cy="0"/>
          <a:chOff x="0" y="0"/>
          <a:chExt cx="0" cy="0"/>
        </a:xfrm>
      </p:grpSpPr>
      <p:sp>
        <p:nvSpPr>
          <p:cNvPr id="307" name="Google Shape;307;p87"/>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8" name="Google Shape;308;p87"/>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8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0" name="Google Shape;310;p87"/>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1" name="Google Shape;311;p87"/>
          <p:cNvSpPr>
            <a:spLocks noGrp="1"/>
          </p:cNvSpPr>
          <p:nvPr>
            <p:ph type="pic" idx="2"/>
          </p:nvPr>
        </p:nvSpPr>
        <p:spPr>
          <a:xfrm>
            <a:off x="8153400" y="685799"/>
            <a:ext cx="3397250" cy="5486401"/>
          </a:xfrm>
          <a:prstGeom prst="rect">
            <a:avLst/>
          </a:prstGeom>
          <a:noFill/>
          <a:ln>
            <a:noFill/>
          </a:ln>
        </p:spPr>
      </p:sp>
      <p:sp>
        <p:nvSpPr>
          <p:cNvPr id="312" name="Google Shape;312;p8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8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554919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theme" Target="../theme/theme5.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1"/>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61"/>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6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6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p21"/>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3" name="Google Shape;93;p2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94" name="Google Shape;94;p21"/>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95" name="Google Shape;95;p2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96" name="Google Shape;96;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sp>
        <p:nvSpPr>
          <p:cNvPr id="203" name="Google Shape;203;p23"/>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4" name="Google Shape;204;p2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5" name="Google Shape;205;p23"/>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06" name="Google Shape;206;p2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7" name="Google Shape;207;p2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2"/>
        <p:cNvGrpSpPr/>
        <p:nvPr/>
      </p:nvGrpSpPr>
      <p:grpSpPr>
        <a:xfrm>
          <a:off x="0" y="0"/>
          <a:ext cx="0" cy="0"/>
          <a:chOff x="0" y="0"/>
          <a:chExt cx="0" cy="0"/>
        </a:xfrm>
      </p:grpSpPr>
      <p:sp>
        <p:nvSpPr>
          <p:cNvPr id="293" name="Google Shape;293;p46"/>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4" name="Google Shape;294;p4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95" name="Google Shape;295;p46"/>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96" name="Google Shape;296;p4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97" name="Google Shape;297;p4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67"/>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2" name="Google Shape;212;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3" name="Google Shape;213;p67"/>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14" name="Google Shape;214;p6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5" name="Google Shape;215;p6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5448296"/>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0.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10.pn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tags" Target="../tags/tag14.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0.xml"/><Relationship Id="rId1" Type="http://schemas.openxmlformats.org/officeDocument/2006/relationships/tags" Target="../tags/tag15.xml"/><Relationship Id="rId5" Type="http://schemas.openxmlformats.org/officeDocument/2006/relationships/image" Target="../media/image15.pn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2.xml"/><Relationship Id="rId5" Type="http://schemas.openxmlformats.org/officeDocument/2006/relationships/image" Target="../media/image13.png"/><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0.png"/><Relationship Id="rId2" Type="http://schemas.openxmlformats.org/officeDocument/2006/relationships/slideLayout" Target="../slideLayouts/slideLayout4.xml"/><Relationship Id="rId1" Type="http://schemas.openxmlformats.org/officeDocument/2006/relationships/tags" Target="../tags/tag2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9.xml"/><Relationship Id="rId5" Type="http://schemas.openxmlformats.org/officeDocument/2006/relationships/image" Target="../media/image24.png"/><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0.xml"/><Relationship Id="rId5" Type="http://schemas.openxmlformats.org/officeDocument/2006/relationships/image" Target="../media/image25.png"/><Relationship Id="rId4" Type="http://schemas.openxmlformats.org/officeDocument/2006/relationships/image" Target="../media/image21.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31.xml"/><Relationship Id="rId4" Type="http://schemas.openxmlformats.org/officeDocument/2006/relationships/image" Target="../media/image26.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33.xml"/><Relationship Id="rId7" Type="http://schemas.openxmlformats.org/officeDocument/2006/relationships/image" Target="../media/image30.png"/><Relationship Id="rId2" Type="http://schemas.openxmlformats.org/officeDocument/2006/relationships/slideLayout" Target="../slideLayouts/slideLayout5.xml"/><Relationship Id="rId1" Type="http://schemas.openxmlformats.org/officeDocument/2006/relationships/tags" Target="../tags/tag3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34.xml"/><Relationship Id="rId7" Type="http://schemas.openxmlformats.org/officeDocument/2006/relationships/image" Target="../media/image34.png"/><Relationship Id="rId2" Type="http://schemas.openxmlformats.org/officeDocument/2006/relationships/slideLayout" Target="../slideLayouts/slideLayout5.xml"/><Relationship Id="rId1" Type="http://schemas.openxmlformats.org/officeDocument/2006/relationships/tags" Target="../tags/tag3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notesSlide" Target="../notesSlides/notesSlide35.xml"/><Relationship Id="rId7" Type="http://schemas.openxmlformats.org/officeDocument/2006/relationships/image" Target="../media/image38.png"/><Relationship Id="rId2" Type="http://schemas.openxmlformats.org/officeDocument/2006/relationships/slideLayout" Target="../slideLayouts/slideLayout5.xml"/><Relationship Id="rId1" Type="http://schemas.openxmlformats.org/officeDocument/2006/relationships/tags" Target="../tags/tag3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38.xml"/><Relationship Id="rId4" Type="http://schemas.openxmlformats.org/officeDocument/2006/relationships/image" Target="../media/image26.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ags" Target="../tags/tag39.xml"/><Relationship Id="rId4" Type="http://schemas.openxmlformats.org/officeDocument/2006/relationships/image" Target="../media/image8.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tags" Target="../tags/tag40.xml"/><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tags" Target="../tags/tag41.xml"/><Relationship Id="rId6" Type="http://schemas.openxmlformats.org/officeDocument/2006/relationships/image" Target="../media/image42.png"/><Relationship Id="rId5" Type="http://schemas.openxmlformats.org/officeDocument/2006/relationships/image" Target="../media/image44.pn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42.xml"/><Relationship Id="rId6" Type="http://schemas.openxmlformats.org/officeDocument/2006/relationships/image" Target="../media/image42.png"/><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43.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44.xm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image" Target="../media/image21.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21.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21.jp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48.xml"/><Relationship Id="rId4" Type="http://schemas.openxmlformats.org/officeDocument/2006/relationships/image" Target="../media/image21.jp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9.xml"/><Relationship Id="rId1" Type="http://schemas.openxmlformats.org/officeDocument/2006/relationships/tags" Target="../tags/tag49.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6"/>
        <p:cNvGrpSpPr/>
        <p:nvPr/>
      </p:nvGrpSpPr>
      <p:grpSpPr>
        <a:xfrm>
          <a:off x="0" y="0"/>
          <a:ext cx="0" cy="0"/>
          <a:chOff x="0" y="0"/>
          <a:chExt cx="0" cy="0"/>
        </a:xfrm>
      </p:grpSpPr>
      <p:pic>
        <p:nvPicPr>
          <p:cNvPr id="407" name="Google Shape;407;p1" descr="Imagen que contiene persona, tabla, hombre, interior&#10;&#10;Descripción generada automáticamente"/>
          <p:cNvPicPr preferRelativeResize="0">
            <a:picLocks noGrp="1"/>
          </p:cNvPicPr>
          <p:nvPr>
            <p:ph type="pic" idx="2"/>
          </p:nvPr>
        </p:nvPicPr>
        <p:blipFill rotWithShape="1">
          <a:blip r:embed="rId4">
            <a:alphaModFix amt="54000"/>
          </a:blip>
          <a:srcRect t="12024" b="12023"/>
          <a:stretch/>
        </p:blipFill>
        <p:spPr>
          <a:xfrm>
            <a:off x="680720" y="697991"/>
            <a:ext cx="10830560" cy="5486401"/>
          </a:xfrm>
          <a:prstGeom prst="rect">
            <a:avLst/>
          </a:prstGeom>
          <a:noFill/>
          <a:ln>
            <a:noFill/>
          </a:ln>
        </p:spPr>
      </p:pic>
      <p:sp>
        <p:nvSpPr>
          <p:cNvPr id="408" name="Google Shape;408;p1"/>
          <p:cNvSpPr txBox="1">
            <a:spLocks noGrp="1"/>
          </p:cNvSpPr>
          <p:nvPr>
            <p:ph type="title"/>
          </p:nvPr>
        </p:nvSpPr>
        <p:spPr>
          <a:xfrm>
            <a:off x="680720" y="3305808"/>
            <a:ext cx="10830560" cy="2878584"/>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MÓDULO 5</a:t>
            </a:r>
            <a:endParaRPr>
              <a:latin typeface="Arial"/>
              <a:ea typeface="Arial"/>
              <a:cs typeface="Arial"/>
              <a:sym typeface="Arial"/>
            </a:endParaRPr>
          </a:p>
        </p:txBody>
      </p:sp>
      <p:sp>
        <p:nvSpPr>
          <p:cNvPr id="409" name="Google Shape;409;p1"/>
          <p:cNvSpPr txBox="1">
            <a:spLocks noGrp="1"/>
          </p:cNvSpPr>
          <p:nvPr>
            <p:ph type="body" idx="1"/>
          </p:nvPr>
        </p:nvSpPr>
        <p:spPr>
          <a:xfrm>
            <a:off x="1376728" y="4990359"/>
            <a:ext cx="9486902" cy="644994"/>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Clr>
                <a:srgbClr val="FFFFFF"/>
              </a:buClr>
              <a:buSzPts val="1680"/>
              <a:buNone/>
            </a:pPr>
            <a:r>
              <a:rPr lang="en-US">
                <a:latin typeface="Arial"/>
                <a:ea typeface="Arial"/>
                <a:cs typeface="Arial"/>
                <a:sym typeface="Arial"/>
              </a:rPr>
              <a:t>El pensamiento computacional como herramienta de inclusión para adultos desfavorecidos</a:t>
            </a:r>
            <a:endParaRPr>
              <a:latin typeface="Arial"/>
              <a:ea typeface="Arial"/>
              <a:cs typeface="Arial"/>
              <a:sym typeface="Arial"/>
            </a:endParaRPr>
          </a:p>
        </p:txBody>
      </p:sp>
      <p:pic>
        <p:nvPicPr>
          <p:cNvPr id="410" name="Google Shape;410;p1"/>
          <p:cNvPicPr preferRelativeResize="0"/>
          <p:nvPr/>
        </p:nvPicPr>
        <p:blipFill rotWithShape="1">
          <a:blip r:embed="rId5">
            <a:alphaModFix/>
          </a:blip>
          <a:srcRect/>
          <a:stretch/>
        </p:blipFill>
        <p:spPr>
          <a:xfrm>
            <a:off x="855014" y="877790"/>
            <a:ext cx="985308" cy="344858"/>
          </a:xfrm>
          <a:prstGeom prst="rect">
            <a:avLst/>
          </a:prstGeom>
          <a:noFill/>
          <a:ln>
            <a:noFill/>
          </a:ln>
        </p:spPr>
      </p:pic>
      <p:pic>
        <p:nvPicPr>
          <p:cNvPr id="411" name="Google Shape;411;p1" descr="Blue text on a black background&#10;&#10;Description automatically generated"/>
          <p:cNvPicPr preferRelativeResize="0"/>
          <p:nvPr/>
        </p:nvPicPr>
        <p:blipFill rotWithShape="1">
          <a:blip r:embed="rId6">
            <a:alphaModFix/>
          </a:blip>
          <a:srcRect/>
          <a:stretch/>
        </p:blipFill>
        <p:spPr>
          <a:xfrm>
            <a:off x="2014616" y="877789"/>
            <a:ext cx="1647906" cy="344857"/>
          </a:xfrm>
          <a:prstGeom prst="rect">
            <a:avLst/>
          </a:prstGeom>
          <a:noFill/>
          <a:ln>
            <a:noFill/>
          </a:ln>
        </p:spPr>
      </p:pic>
      <p:sp>
        <p:nvSpPr>
          <p:cNvPr id="412" name="Google Shape;412;p1"/>
          <p:cNvSpPr txBox="1"/>
          <p:nvPr/>
        </p:nvSpPr>
        <p:spPr>
          <a:xfrm>
            <a:off x="680720" y="6389288"/>
            <a:ext cx="10878919" cy="9233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Arial"/>
                <a:ea typeface="Arial"/>
                <a:cs typeface="Arial"/>
                <a:sym typeface="Arial"/>
              </a:rPr>
              <a:t>El proyecto COMPutational Seniors está cofinanciado por la Unión Europea. Las opiniones y puntos de vista expresados en este documento comprometen únicamente a su(s) autor(es) y no reflejan necesariamente los de la Unión Europea ni los del Servicio Español para la Internacionalización de la Educación (SEPIE). Ni la Unión Europea ni la Agencia Nacional SEPIE pueden ser considerados responsables de los mismos.</a:t>
            </a:r>
            <a:endParaRPr/>
          </a:p>
          <a:p>
            <a:pPr marL="0" marR="0" lvl="0" indent="0" algn="l" rtl="0">
              <a:lnSpc>
                <a:spcPct val="100000"/>
              </a:lnSpc>
              <a:spcBef>
                <a:spcPts val="0"/>
              </a:spcBef>
              <a:spcAft>
                <a:spcPts val="0"/>
              </a:spcAft>
              <a:buClr>
                <a:srgbClr val="000000"/>
              </a:buClr>
              <a:buSzPts val="1800"/>
              <a:buFont typeface="Arial"/>
              <a:buNone/>
            </a:pPr>
            <a:br>
              <a:rPr lang="en-US"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pic>
        <p:nvPicPr>
          <p:cNvPr id="413" name="Google Shape;413;p1" descr="A logo with a head and gears in the middle&#10;&#10;Description automatically generated"/>
          <p:cNvPicPr preferRelativeResize="0"/>
          <p:nvPr/>
        </p:nvPicPr>
        <p:blipFill rotWithShape="1">
          <a:blip r:embed="rId7">
            <a:alphaModFix/>
          </a:blip>
          <a:srcRect/>
          <a:stretch/>
        </p:blipFill>
        <p:spPr>
          <a:xfrm>
            <a:off x="951132" y="1339123"/>
            <a:ext cx="1406984" cy="1417646"/>
          </a:xfrm>
          <a:prstGeom prst="rect">
            <a:avLst/>
          </a:prstGeom>
          <a:noFill/>
          <a:ln>
            <a:noFill/>
          </a:ln>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417"/>
        <p:cNvGrpSpPr/>
        <p:nvPr/>
      </p:nvGrpSpPr>
      <p:grpSpPr>
        <a:xfrm>
          <a:off x="0" y="0"/>
          <a:ext cx="0" cy="0"/>
          <a:chOff x="0" y="0"/>
          <a:chExt cx="0" cy="0"/>
        </a:xfrm>
      </p:grpSpPr>
      <p:sp>
        <p:nvSpPr>
          <p:cNvPr id="418" name="Google Shape;418;p11"/>
          <p:cNvSpPr txBox="1"/>
          <p:nvPr/>
        </p:nvSpPr>
        <p:spPr>
          <a:xfrm>
            <a:off x="4004905" y="986597"/>
            <a:ext cx="7527830" cy="4094897"/>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7000"/>
              </a:lnSpc>
              <a:spcBef>
                <a:spcPts val="1000"/>
              </a:spcBef>
              <a:spcAft>
                <a:spcPts val="0"/>
              </a:spcAft>
              <a:buClr>
                <a:srgbClr val="293737"/>
              </a:buClr>
              <a:buSzPts val="1680"/>
              <a:buFont typeface="Arial"/>
              <a:buNone/>
            </a:pPr>
            <a:r>
              <a:rPr lang="en-US" sz="1800" b="0" i="0" u="none" strike="noStrike" cap="none">
                <a:solidFill>
                  <a:srgbClr val="000000"/>
                </a:solidFill>
                <a:latin typeface="Arial"/>
                <a:ea typeface="Arial"/>
                <a:cs typeface="Arial"/>
                <a:sym typeface="Arial"/>
              </a:rPr>
              <a:t>En este módulo, exploraremos cómo el Pensamiento Computacional puede servir como una poderosa herramienta para fomentar la inclusión digital entre los adultos desfavorecidos. A medida que la tecnología se integra en la vida cotidiana, el PC ofrece una forma estructurada de ayudar a los alumnos a afrontar los retos digitales con confianza e independencia.</a:t>
            </a:r>
            <a:endParaRPr/>
          </a:p>
          <a:p>
            <a:pPr marL="0" marR="0" lvl="0" indent="0" algn="just" rtl="0">
              <a:lnSpc>
                <a:spcPct val="107000"/>
              </a:lnSpc>
              <a:spcBef>
                <a:spcPts val="1800"/>
              </a:spcBef>
              <a:spcAft>
                <a:spcPts val="0"/>
              </a:spcAft>
              <a:buClr>
                <a:srgbClr val="293737"/>
              </a:buClr>
              <a:buSzPts val="1680"/>
              <a:buFont typeface="Arial"/>
              <a:buNone/>
            </a:pPr>
            <a:r>
              <a:rPr lang="en-US" sz="1800" b="0" i="0" u="none" strike="noStrike" cap="none">
                <a:solidFill>
                  <a:srgbClr val="000000"/>
                </a:solidFill>
                <a:latin typeface="Arial"/>
                <a:ea typeface="Arial"/>
                <a:cs typeface="Arial"/>
                <a:sym typeface="Arial"/>
              </a:rPr>
              <a:t>Veremos cómo apoyar la alfabetización digital de los adultos mayores comprendiendo la brecha digital, abordando las barreras de aprendizaje y adaptando las estrategias de enseñanza a sus necesidades. </a:t>
            </a:r>
            <a:endParaRPr/>
          </a:p>
          <a:p>
            <a:pPr marL="0" marR="0" lvl="0" indent="0" algn="just" rtl="0">
              <a:lnSpc>
                <a:spcPct val="107000"/>
              </a:lnSpc>
              <a:spcBef>
                <a:spcPts val="1800"/>
              </a:spcBef>
              <a:spcAft>
                <a:spcPts val="800"/>
              </a:spcAft>
              <a:buClr>
                <a:srgbClr val="293737"/>
              </a:buClr>
              <a:buSzPts val="1680"/>
              <a:buFont typeface="Arial"/>
              <a:buNone/>
            </a:pPr>
            <a:r>
              <a:rPr lang="en-US" sz="1800" b="0" i="0" u="none" strike="noStrike" cap="none">
                <a:solidFill>
                  <a:srgbClr val="000000"/>
                </a:solidFill>
                <a:latin typeface="Arial"/>
                <a:ea typeface="Arial"/>
                <a:cs typeface="Arial"/>
                <a:sym typeface="Arial"/>
              </a:rPr>
              <a:t>También aprenderás a adaptar la enseñanza del PC a diversos estilos de aprendizaje y contextos culturales, haciéndola inclusiva y relevante para todos los estudiantes adultos.</a:t>
            </a:r>
            <a:endParaRPr/>
          </a:p>
        </p:txBody>
      </p:sp>
      <p:pic>
        <p:nvPicPr>
          <p:cNvPr id="419" name="Google Shape;419;p11" descr="Imagen que contiene electrónica, circuito&#10;&#10;Descripción generada automáticamente"/>
          <p:cNvPicPr preferRelativeResize="0"/>
          <p:nvPr/>
        </p:nvPicPr>
        <p:blipFill rotWithShape="1">
          <a:blip r:embed="rId4">
            <a:alphaModFix/>
          </a:blip>
          <a:srcRect l="6035" r="6035"/>
          <a:stretch/>
        </p:blipFill>
        <p:spPr>
          <a:xfrm>
            <a:off x="0" y="0"/>
            <a:ext cx="3390900" cy="6858000"/>
          </a:xfrm>
          <a:prstGeom prst="rect">
            <a:avLst/>
          </a:prstGeom>
          <a:noFill/>
          <a:ln>
            <a:noFill/>
          </a:ln>
        </p:spPr>
      </p:pic>
      <p:sp>
        <p:nvSpPr>
          <p:cNvPr id="420" name="Google Shape;420;p11"/>
          <p:cNvSpPr/>
          <p:nvPr/>
        </p:nvSpPr>
        <p:spPr>
          <a:xfrm>
            <a:off x="4127088" y="5152541"/>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rgbClr val="000000"/>
                </a:solidFill>
                <a:latin typeface="Arial"/>
                <a:ea typeface="Arial"/>
                <a:cs typeface="Arial"/>
                <a:sym typeface="Arial"/>
              </a:rPr>
              <a:t>Utiliza este módulo para diseñar actividades de PC inclusivas que ayuden a los adultos desfavorecidos a superar las barreras digitales en el mundo tecnológico actual.</a:t>
            </a:r>
            <a:endParaRPr sz="1800" b="0" i="0" u="none" strike="noStrike" cap="none">
              <a:solidFill>
                <a:srgbClr val="000000"/>
              </a:solidFill>
              <a:latin typeface="Arial"/>
              <a:ea typeface="Arial"/>
              <a:cs typeface="Arial"/>
              <a:sym typeface="Arial"/>
            </a:endParaRPr>
          </a:p>
        </p:txBody>
      </p:sp>
      <p:pic>
        <p:nvPicPr>
          <p:cNvPr id="421" name="Google Shape;421;p11" descr="Imagen que contiene firmar, dibujo, reloj, señal&#10;&#10;El contenido generado por IA puede ser incorrecto."/>
          <p:cNvPicPr preferRelativeResize="0"/>
          <p:nvPr/>
        </p:nvPicPr>
        <p:blipFill rotWithShape="1">
          <a:blip r:embed="rId5">
            <a:alphaModFix/>
          </a:blip>
          <a:srcRect/>
          <a:stretch/>
        </p:blipFill>
        <p:spPr>
          <a:xfrm>
            <a:off x="11234651" y="5164806"/>
            <a:ext cx="1059463" cy="1059463"/>
          </a:xfrm>
          <a:prstGeom prst="rect">
            <a:avLst/>
          </a:prstGeom>
          <a:noFill/>
          <a:ln>
            <a:noFill/>
          </a:ln>
        </p:spPr>
      </p:pic>
      <p:sp>
        <p:nvSpPr>
          <p:cNvPr id="422" name="Google Shape;422;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a:t>
            </a:fld>
            <a:endParaRPr sz="900" b="0" i="0" u="none" strike="noStrike" cap="none">
              <a:solidFill>
                <a:srgbClr val="537272"/>
              </a:solidFill>
              <a:latin typeface="Gill Sans"/>
              <a:ea typeface="Gill Sans"/>
              <a:cs typeface="Gill Sans"/>
              <a:sym typeface="Gill Sans"/>
            </a:endParaRPr>
          </a:p>
        </p:txBody>
      </p:sp>
      <p:sp>
        <p:nvSpPr>
          <p:cNvPr id="423" name="Google Shape;423;p11"/>
          <p:cNvSpPr txBox="1">
            <a:spLocks noGrp="1"/>
          </p:cNvSpPr>
          <p:nvPr>
            <p:ph type="title"/>
          </p:nvPr>
        </p:nvSpPr>
        <p:spPr>
          <a:xfrm>
            <a:off x="3535044" y="342900"/>
            <a:ext cx="6339459"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en-US" b="1">
                <a:solidFill>
                  <a:schemeClr val="dk1"/>
                </a:solidFill>
                <a:latin typeface="Arial"/>
                <a:ea typeface="Arial"/>
                <a:cs typeface="Arial"/>
                <a:sym typeface="Arial"/>
              </a:rPr>
              <a:t>BIENVENIDO AL MÓDULO 5</a:t>
            </a:r>
            <a:endParaRPr b="1">
              <a:solidFill>
                <a:schemeClr val="dk1"/>
              </a:solidFill>
              <a:latin typeface="Arial"/>
              <a:ea typeface="Arial"/>
              <a:cs typeface="Arial"/>
              <a:sym typeface="Arial"/>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29"/>
        <p:cNvGrpSpPr/>
        <p:nvPr/>
      </p:nvGrpSpPr>
      <p:grpSpPr>
        <a:xfrm>
          <a:off x="0" y="0"/>
          <a:ext cx="0" cy="0"/>
          <a:chOff x="0" y="0"/>
          <a:chExt cx="0" cy="0"/>
        </a:xfrm>
      </p:grpSpPr>
      <p:sp>
        <p:nvSpPr>
          <p:cNvPr id="430" name="Google Shape;430;p13"/>
          <p:cNvSpPr/>
          <p:nvPr/>
        </p:nvSpPr>
        <p:spPr>
          <a:xfrm>
            <a:off x="0" y="-329"/>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1" name="Google Shape;431;p1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2" name="Google Shape;432;p1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ESTRUCTURA DEL MÓDULO</a:t>
            </a:r>
            <a:endParaRPr b="1">
              <a:latin typeface="Arial"/>
              <a:ea typeface="Arial"/>
              <a:cs typeface="Arial"/>
              <a:sym typeface="Arial"/>
            </a:endParaRPr>
          </a:p>
        </p:txBody>
      </p:sp>
      <p:sp>
        <p:nvSpPr>
          <p:cNvPr id="433" name="Google Shape;433;p13"/>
          <p:cNvSpPr txBox="1"/>
          <p:nvPr/>
        </p:nvSpPr>
        <p:spPr>
          <a:xfrm>
            <a:off x="688800" y="1322466"/>
            <a:ext cx="4794000" cy="73713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Unidad 1. Alfabetización digital para mayores: superar los retos del avance tecnológico</a:t>
            </a:r>
            <a:endParaRPr sz="2099" b="1" i="0" u="none" strike="noStrike" cap="none">
              <a:solidFill>
                <a:srgbClr val="67887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1400" b="1" i="0" u="none" strike="noStrike" cap="none">
              <a:solidFill>
                <a:srgbClr val="678877"/>
              </a:solidFill>
              <a:latin typeface="Arial"/>
              <a:ea typeface="Arial"/>
              <a:cs typeface="Arial"/>
              <a:sym typeface="Arial"/>
            </a:endParaRPr>
          </a:p>
        </p:txBody>
      </p:sp>
      <p:sp>
        <p:nvSpPr>
          <p:cNvPr id="434" name="Google Shape;434;p13"/>
          <p:cNvSpPr txBox="1"/>
          <p:nvPr/>
        </p:nvSpPr>
        <p:spPr>
          <a:xfrm>
            <a:off x="872662" y="2401811"/>
            <a:ext cx="4702638" cy="945684"/>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Comprender la brecha digital en la educación de las personas mayores</a:t>
            </a:r>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¿Qué hace que el aprendizaje sea eficaz para las personas mayores?</a:t>
            </a:r>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El papel del educador en el fomento de la alfabetización digital</a:t>
            </a:r>
            <a:endParaRPr sz="1400" b="0" i="0" u="none" strike="noStrike" cap="none">
              <a:solidFill>
                <a:srgbClr val="000000"/>
              </a:solidFill>
              <a:latin typeface="Arial"/>
              <a:ea typeface="Arial"/>
              <a:cs typeface="Arial"/>
              <a:sym typeface="Arial"/>
            </a:endParaRPr>
          </a:p>
        </p:txBody>
      </p:sp>
      <p:sp>
        <p:nvSpPr>
          <p:cNvPr id="435" name="Google Shape;435;p13"/>
          <p:cNvSpPr txBox="1"/>
          <p:nvPr/>
        </p:nvSpPr>
        <p:spPr>
          <a:xfrm>
            <a:off x="688800" y="3773770"/>
            <a:ext cx="4794000"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Unidad 2. El papel de los formadores de adultos en la incorporación del PC</a:t>
            </a:r>
            <a:endParaRPr sz="2099" b="1" i="0" u="none" strike="noStrike" cap="none">
              <a:solidFill>
                <a:srgbClr val="678877"/>
              </a:solidFill>
              <a:latin typeface="Arial"/>
              <a:ea typeface="Arial"/>
              <a:cs typeface="Arial"/>
              <a:sym typeface="Arial"/>
            </a:endParaRPr>
          </a:p>
        </p:txBody>
      </p:sp>
      <p:sp>
        <p:nvSpPr>
          <p:cNvPr id="436" name="Google Shape;436;p13"/>
          <p:cNvSpPr txBox="1"/>
          <p:nvPr/>
        </p:nvSpPr>
        <p:spPr>
          <a:xfrm>
            <a:off x="6251398" y="1322466"/>
            <a:ext cx="4550714" cy="1030577"/>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Unidad 3. Adapta el pensamiento computacional a la diversidad de alumnos adultos</a:t>
            </a:r>
            <a:endParaRPr sz="2099" b="1" i="0" u="none" strike="noStrike" cap="none">
              <a:solidFill>
                <a:srgbClr val="678877"/>
              </a:solidFill>
              <a:latin typeface="Arial"/>
              <a:ea typeface="Arial"/>
              <a:cs typeface="Arial"/>
              <a:sym typeface="Arial"/>
            </a:endParaRPr>
          </a:p>
        </p:txBody>
      </p:sp>
      <p:sp>
        <p:nvSpPr>
          <p:cNvPr id="437" name="Google Shape;437;p13"/>
          <p:cNvSpPr txBox="1"/>
          <p:nvPr/>
        </p:nvSpPr>
        <p:spPr>
          <a:xfrm>
            <a:off x="872662" y="4793637"/>
            <a:ext cx="4702638" cy="799611"/>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Facilitar la alfabetización digital, no sólo los conocimientos informáticos</a:t>
            </a:r>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Responder a las necesidades específicas de los estudiantes adultos</a:t>
            </a:r>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Promover un compromiso activo y significativo</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p13"/>
          <p:cNvSpPr txBox="1"/>
          <p:nvPr/>
        </p:nvSpPr>
        <p:spPr>
          <a:xfrm>
            <a:off x="6435260" y="2353043"/>
            <a:ext cx="5045538" cy="799611"/>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Cómo adaptar el pensamiento computacional a alumnos adultos diversos</a:t>
            </a:r>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Métodos para adaptar los conceptos a las distintas necesidades de los alumnos </a:t>
            </a:r>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Ejemplos de actividades prácticas</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p13"/>
          <p:cNvSpPr txBox="1"/>
          <p:nvPr/>
        </p:nvSpPr>
        <p:spPr>
          <a:xfrm>
            <a:off x="6251398" y="3786449"/>
            <a:ext cx="4358795"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Unidad 4. Casos prácticos y actividades</a:t>
            </a:r>
            <a:endParaRPr sz="1400" b="0" i="0" u="none" strike="noStrike" cap="none">
              <a:solidFill>
                <a:srgbClr val="000000"/>
              </a:solidFill>
              <a:latin typeface="Arial"/>
              <a:ea typeface="Arial"/>
              <a:cs typeface="Arial"/>
              <a:sym typeface="Arial"/>
            </a:endParaRPr>
          </a:p>
        </p:txBody>
      </p:sp>
      <p:sp>
        <p:nvSpPr>
          <p:cNvPr id="440" name="Google Shape;440;p13"/>
          <p:cNvSpPr txBox="1"/>
          <p:nvPr/>
        </p:nvSpPr>
        <p:spPr>
          <a:xfrm>
            <a:off x="6435260" y="4810826"/>
            <a:ext cx="4702638" cy="606410"/>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Ejemplos reales de PC</a:t>
            </a:r>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Ejercicios interactivos para explorar y aplicar lo aprendido en esta unidad</a:t>
            </a:r>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46"/>
        <p:cNvGrpSpPr/>
        <p:nvPr/>
      </p:nvGrpSpPr>
      <p:grpSpPr>
        <a:xfrm>
          <a:off x="0" y="0"/>
          <a:ext cx="0" cy="0"/>
          <a:chOff x="0" y="0"/>
          <a:chExt cx="0" cy="0"/>
        </a:xfrm>
      </p:grpSpPr>
      <p:sp>
        <p:nvSpPr>
          <p:cNvPr id="447" name="Google Shape;447;p2"/>
          <p:cNvSpPr/>
          <p:nvPr/>
        </p:nvSpPr>
        <p:spPr>
          <a:xfrm>
            <a:off x="917964" y="2096904"/>
            <a:ext cx="3687287" cy="243143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A5A5A5"/>
              </a:buClr>
              <a:buSzPts val="2000"/>
              <a:buFont typeface="Gill Sans"/>
              <a:buNone/>
            </a:pPr>
            <a:r>
              <a:rPr lang="en-US" sz="2000" b="0" i="0" u="none" strike="noStrike" cap="none">
                <a:solidFill>
                  <a:srgbClr val="A5A5A5"/>
                </a:solidFill>
                <a:latin typeface="Arial"/>
                <a:ea typeface="Arial"/>
                <a:cs typeface="Arial"/>
                <a:sym typeface="Arial"/>
              </a:rPr>
              <a:t>Al finalizar el curso, el alumno será capaz de…</a:t>
            </a:r>
            <a:endParaRPr/>
          </a:p>
          <a:p>
            <a:pPr marL="0" marR="0" lvl="0" indent="0" algn="l" rtl="0">
              <a:lnSpc>
                <a:spcPct val="100000"/>
              </a:lnSpc>
              <a:spcBef>
                <a:spcPts val="0"/>
              </a:spcBef>
              <a:spcAft>
                <a:spcPts val="0"/>
              </a:spcAft>
              <a:buClr>
                <a:srgbClr val="A5A5A5"/>
              </a:buClr>
              <a:buSzPts val="2000"/>
              <a:buFont typeface="Gill Sans"/>
              <a:buNone/>
            </a:pPr>
            <a:endParaRPr sz="4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A5A5A5"/>
              </a:buClr>
              <a:buSzPts val="2000"/>
              <a:buFont typeface="Gill Sans"/>
              <a:buNone/>
            </a:pPr>
            <a:r>
              <a:rPr lang="en-US" sz="4000" b="0" i="0" u="none" strike="noStrike" cap="none">
                <a:solidFill>
                  <a:srgbClr val="000000"/>
                </a:solidFill>
                <a:latin typeface="Arial"/>
                <a:ea typeface="Arial"/>
                <a:cs typeface="Arial"/>
                <a:sym typeface="Arial"/>
              </a:rPr>
              <a:t>Resultados de aprendizaje</a:t>
            </a:r>
            <a:endParaRPr/>
          </a:p>
          <a:p>
            <a:pPr marL="0" marR="0" lvl="0" indent="0" algn="l" rtl="0">
              <a:lnSpc>
                <a:spcPct val="100000"/>
              </a:lnSpc>
              <a:spcBef>
                <a:spcPts val="0"/>
              </a:spcBef>
              <a:spcAft>
                <a:spcPts val="0"/>
              </a:spcAft>
              <a:buClr>
                <a:schemeClr val="dk1"/>
              </a:buClr>
              <a:buSzPts val="800"/>
              <a:buFont typeface="Gill Sans"/>
              <a:buNone/>
            </a:pPr>
            <a:endParaRPr sz="8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800"/>
              <a:buFont typeface="Gill Sans"/>
              <a:buNone/>
            </a:pPr>
            <a:br>
              <a:rPr lang="en-US" sz="800" b="0" i="0" u="none" strike="noStrike" cap="none">
                <a:solidFill>
                  <a:schemeClr val="dk1"/>
                </a:solidFill>
                <a:latin typeface="Gill Sans"/>
                <a:ea typeface="Gill Sans"/>
                <a:cs typeface="Gill Sans"/>
                <a:sym typeface="Gill Sans"/>
              </a:rPr>
            </a:br>
            <a:endParaRPr sz="800" b="0" i="0" u="none" strike="noStrike" cap="none">
              <a:solidFill>
                <a:schemeClr val="dk1"/>
              </a:solidFill>
              <a:latin typeface="Gill Sans"/>
              <a:ea typeface="Gill Sans"/>
              <a:cs typeface="Gill Sans"/>
              <a:sym typeface="Gill Sans"/>
            </a:endParaRPr>
          </a:p>
        </p:txBody>
      </p:sp>
      <p:grpSp>
        <p:nvGrpSpPr>
          <p:cNvPr id="448" name="Google Shape;448;p2"/>
          <p:cNvGrpSpPr/>
          <p:nvPr/>
        </p:nvGrpSpPr>
        <p:grpSpPr>
          <a:xfrm>
            <a:off x="4505326" y="1120259"/>
            <a:ext cx="6544340" cy="4651891"/>
            <a:chOff x="0" y="34755"/>
            <a:chExt cx="6302895" cy="4092481"/>
          </a:xfrm>
        </p:grpSpPr>
        <p:sp>
          <p:nvSpPr>
            <p:cNvPr id="449" name="Google Shape;449;p2"/>
            <p:cNvSpPr/>
            <p:nvPr/>
          </p:nvSpPr>
          <p:spPr>
            <a:xfrm>
              <a:off x="0" y="34755"/>
              <a:ext cx="6302895" cy="917280"/>
            </a:xfrm>
            <a:prstGeom prst="roundRect">
              <a:avLst>
                <a:gd name="adj" fmla="val 16667"/>
              </a:avLst>
            </a:prstGeom>
            <a:solidFill>
              <a:srgbClr val="83B8DF"/>
            </a:solidFill>
            <a:ln w="12700" cap="flat" cmpd="sng">
              <a:solidFill>
                <a:srgbClr val="F9ECE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p2"/>
            <p:cNvSpPr txBox="1"/>
            <p:nvPr/>
          </p:nvSpPr>
          <p:spPr>
            <a:xfrm>
              <a:off x="44778" y="79533"/>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Comprender el potencial del pensamiento computacional como herramienta para la inclusión social y la capacitación de adultos desfavorecidos.</a:t>
              </a:r>
              <a:endParaRPr sz="1800" b="0" i="0" u="none" strike="noStrike" cap="none">
                <a:solidFill>
                  <a:schemeClr val="lt1"/>
                </a:solidFill>
                <a:latin typeface="Arial"/>
                <a:ea typeface="Arial"/>
                <a:cs typeface="Arial"/>
                <a:sym typeface="Arial"/>
              </a:endParaRPr>
            </a:p>
          </p:txBody>
        </p:sp>
        <p:sp>
          <p:nvSpPr>
            <p:cNvPr id="451" name="Google Shape;451;p2"/>
            <p:cNvSpPr/>
            <p:nvPr/>
          </p:nvSpPr>
          <p:spPr>
            <a:xfrm>
              <a:off x="0" y="1093156"/>
              <a:ext cx="6302895" cy="917280"/>
            </a:xfrm>
            <a:prstGeom prst="roundRect">
              <a:avLst>
                <a:gd name="adj" fmla="val 16667"/>
              </a:avLst>
            </a:prstGeom>
            <a:solidFill>
              <a:srgbClr val="E1A28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p2"/>
            <p:cNvSpPr txBox="1"/>
            <p:nvPr/>
          </p:nvSpPr>
          <p:spPr>
            <a:xfrm>
              <a:off x="44778" y="11379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Determinar cómo adaptar los conceptos de pensamiento computacional para satisfacer las necesidades específicas de los grupos desfavorecidos o marginados.</a:t>
              </a:r>
              <a:endParaRPr sz="1800" b="0" i="0" u="none" strike="noStrike" cap="none">
                <a:solidFill>
                  <a:schemeClr val="lt1"/>
                </a:solidFill>
                <a:latin typeface="Arial"/>
                <a:ea typeface="Arial"/>
                <a:cs typeface="Arial"/>
                <a:sym typeface="Arial"/>
              </a:endParaRPr>
            </a:p>
          </p:txBody>
        </p:sp>
        <p:sp>
          <p:nvSpPr>
            <p:cNvPr id="453" name="Google Shape;453;p2"/>
            <p:cNvSpPr/>
            <p:nvPr/>
          </p:nvSpPr>
          <p:spPr>
            <a:xfrm>
              <a:off x="0" y="2151556"/>
              <a:ext cx="6302895" cy="917280"/>
            </a:xfrm>
            <a:prstGeom prst="roundRect">
              <a:avLst>
                <a:gd name="adj" fmla="val 16667"/>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p2"/>
            <p:cNvSpPr txBox="1"/>
            <p:nvPr/>
          </p:nvSpPr>
          <p:spPr>
            <a:xfrm>
              <a:off x="44778" y="21963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Identificar el papel del pensamiento computacional para cerrar la brecha digital y proporcionar nuevas oportunidades de empleo y desarrollo personal a los estudiantes adultos.</a:t>
              </a:r>
              <a:endParaRPr sz="1800" b="0" i="0" u="none" strike="noStrike" cap="none">
                <a:solidFill>
                  <a:schemeClr val="lt1"/>
                </a:solidFill>
                <a:latin typeface="Arial"/>
                <a:ea typeface="Arial"/>
                <a:cs typeface="Arial"/>
                <a:sym typeface="Arial"/>
              </a:endParaRPr>
            </a:p>
          </p:txBody>
        </p:sp>
        <p:sp>
          <p:nvSpPr>
            <p:cNvPr id="455" name="Google Shape;455;p2"/>
            <p:cNvSpPr/>
            <p:nvPr/>
          </p:nvSpPr>
          <p:spPr>
            <a:xfrm>
              <a:off x="0" y="3209956"/>
              <a:ext cx="6302895" cy="91728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 name="Google Shape;456;p2"/>
            <p:cNvSpPr txBox="1"/>
            <p:nvPr/>
          </p:nvSpPr>
          <p:spPr>
            <a:xfrm>
              <a:off x="44778" y="3254734"/>
              <a:ext cx="6213339" cy="872502"/>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Demostrar cómo diseñar enfoques educativos inclusivos que hagan accesible el pensamiento computacional a todos los estudiantes adultos, independientemente de su procedencia.</a:t>
              </a:r>
              <a:endParaRPr sz="1800" b="0" i="0" u="none" strike="noStrike" cap="none">
                <a:solidFill>
                  <a:schemeClr val="lt1"/>
                </a:solidFill>
                <a:latin typeface="Arial"/>
                <a:ea typeface="Arial"/>
                <a:cs typeface="Arial"/>
                <a:sym typeface="Arial"/>
              </a:endParaRPr>
            </a:p>
          </p:txBody>
        </p:sp>
      </p:grpSp>
      <p:sp>
        <p:nvSpPr>
          <p:cNvPr id="457" name="Google Shape;457;p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a:t>
            </a:fld>
            <a:endParaRPr>
              <a:latin typeface="Arial"/>
              <a:ea typeface="Arial"/>
              <a:cs typeface="Arial"/>
              <a:sym typeface="Arial"/>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14"/>
          <p:cNvSpPr txBox="1">
            <a:spLocks noGrp="1"/>
          </p:cNvSpPr>
          <p:nvPr>
            <p:ph type="title"/>
          </p:nvPr>
        </p:nvSpPr>
        <p:spPr>
          <a:xfrm>
            <a:off x="1274064" y="814418"/>
            <a:ext cx="5605272" cy="91440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b="1">
                <a:latin typeface="Arial"/>
                <a:ea typeface="Arial"/>
                <a:cs typeface="Arial"/>
                <a:sym typeface="Arial"/>
              </a:rPr>
              <a:t>FINALIDAD y OBJETIVOS DEL MÓDULO</a:t>
            </a:r>
            <a:endParaRPr>
              <a:latin typeface="Arial"/>
              <a:ea typeface="Arial"/>
              <a:cs typeface="Arial"/>
              <a:sym typeface="Arial"/>
            </a:endParaRPr>
          </a:p>
        </p:txBody>
      </p:sp>
      <p:sp>
        <p:nvSpPr>
          <p:cNvPr id="465" name="Google Shape;465;p14"/>
          <p:cNvSpPr txBox="1">
            <a:spLocks noGrp="1"/>
          </p:cNvSpPr>
          <p:nvPr>
            <p:ph type="body" idx="1"/>
          </p:nvPr>
        </p:nvSpPr>
        <p:spPr>
          <a:xfrm>
            <a:off x="1309853" y="1736733"/>
            <a:ext cx="5600700" cy="3642347"/>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SzPts val="1260"/>
              <a:buNone/>
            </a:pPr>
            <a:r>
              <a:rPr lang="en-US" sz="1600" b="1">
                <a:latin typeface="Arial"/>
                <a:ea typeface="Arial"/>
                <a:cs typeface="Arial"/>
                <a:sym typeface="Arial"/>
              </a:rPr>
              <a:t>FINALIDAD: </a:t>
            </a:r>
            <a:r>
              <a:rPr lang="en-US" sz="1600">
                <a:latin typeface="Arial"/>
                <a:ea typeface="Arial"/>
                <a:cs typeface="Arial"/>
                <a:sym typeface="Arial"/>
              </a:rPr>
              <a:t>Explorar cómo puede utilizarse el pensamiento computacional como herramienta para fomentar la inclusión digital entre los estudiantes adultos desfavorecidos, promoviendo las competencias digitales, cognitivas y colaborativas esenciales. </a:t>
            </a:r>
            <a:endParaRPr/>
          </a:p>
          <a:p>
            <a:pPr marL="0" lvl="0" indent="0" algn="just" rtl="0">
              <a:lnSpc>
                <a:spcPct val="100000"/>
              </a:lnSpc>
              <a:spcBef>
                <a:spcPts val="1000"/>
              </a:spcBef>
              <a:spcAft>
                <a:spcPts val="0"/>
              </a:spcAft>
              <a:buSzPts val="1260"/>
              <a:buNone/>
            </a:pPr>
            <a:r>
              <a:rPr lang="en-US" sz="1600" b="1">
                <a:latin typeface="Arial"/>
                <a:ea typeface="Arial"/>
                <a:cs typeface="Arial"/>
                <a:sym typeface="Arial"/>
              </a:rPr>
              <a:t>OBJETIVOS:</a:t>
            </a:r>
            <a:endParaRPr>
              <a:latin typeface="Arial"/>
              <a:ea typeface="Arial"/>
              <a:cs typeface="Arial"/>
              <a:sym typeface="Arial"/>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Comprender la importancia de la alfabetización digital para los adultos desfavorecidos y su relación con el PC.</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Identificar las estrategias inclusivas que los formadores pueden adoptar para apoyar el desarrollo del PC en la educación de adultos.</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Explorar cómo el PC puede adaptarse a las diversas necesidades de aprendizaje y contribuir a reducir la brecha digital.</a:t>
            </a:r>
            <a:endParaRPr sz="1600">
              <a:solidFill>
                <a:schemeClr val="dk2"/>
              </a:solidFill>
              <a:latin typeface="Arial"/>
              <a:ea typeface="Arial"/>
              <a:cs typeface="Arial"/>
              <a:sym typeface="Arial"/>
            </a:endParaRPr>
          </a:p>
        </p:txBody>
      </p:sp>
      <p:pic>
        <p:nvPicPr>
          <p:cNvPr id="466" name="Google Shape;466;p14"/>
          <p:cNvPicPr preferRelativeResize="0">
            <a:picLocks noGrp="1"/>
          </p:cNvPicPr>
          <p:nvPr>
            <p:ph type="pic" idx="2"/>
          </p:nvPr>
        </p:nvPicPr>
        <p:blipFill rotWithShape="1">
          <a:blip r:embed="rId4">
            <a:alphaModFix/>
          </a:blip>
          <a:srcRect l="30342" r="30344"/>
          <a:stretch/>
        </p:blipFill>
        <p:spPr>
          <a:xfrm>
            <a:off x="8140700" y="-1"/>
            <a:ext cx="4051300" cy="6858001"/>
          </a:xfrm>
          <a:prstGeom prst="rect">
            <a:avLst/>
          </a:prstGeom>
          <a:noFill/>
          <a:ln>
            <a:noFill/>
          </a:ln>
        </p:spPr>
      </p:pic>
      <p:sp>
        <p:nvSpPr>
          <p:cNvPr id="467" name="Google Shape;467;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5</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3"/>
        <p:cNvGrpSpPr/>
        <p:nvPr/>
      </p:nvGrpSpPr>
      <p:grpSpPr>
        <a:xfrm>
          <a:off x="0" y="0"/>
          <a:ext cx="0" cy="0"/>
          <a:chOff x="0" y="0"/>
          <a:chExt cx="0" cy="0"/>
        </a:xfrm>
      </p:grpSpPr>
      <p:pic>
        <p:nvPicPr>
          <p:cNvPr id="474" name="Google Shape;474;p4"/>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475" name="Google Shape;475;p4"/>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UNIDAD 1</a:t>
            </a:r>
            <a:endParaRPr>
              <a:latin typeface="Arial"/>
              <a:ea typeface="Arial"/>
              <a:cs typeface="Arial"/>
              <a:sym typeface="Arial"/>
            </a:endParaRPr>
          </a:p>
        </p:txBody>
      </p:sp>
      <p:sp>
        <p:nvSpPr>
          <p:cNvPr id="476" name="Google Shape;476;p4"/>
          <p:cNvSpPr txBox="1">
            <a:spLocks noGrp="1"/>
          </p:cNvSpPr>
          <p:nvPr>
            <p:ph type="body" idx="1"/>
          </p:nvPr>
        </p:nvSpPr>
        <p:spPr>
          <a:xfrm>
            <a:off x="7583424" y="3641816"/>
            <a:ext cx="3169920" cy="1649512"/>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latin typeface="Arial"/>
                <a:ea typeface="Arial"/>
                <a:cs typeface="Arial"/>
                <a:sym typeface="Arial"/>
              </a:rPr>
              <a:t>Alfabetización digital para mayores: superar los retos del avance tecnológico</a:t>
            </a:r>
            <a:endParaRPr/>
          </a:p>
        </p:txBody>
      </p:sp>
      <p:sp>
        <p:nvSpPr>
          <p:cNvPr id="477" name="Google Shape;477;p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6</a:t>
            </a:fld>
            <a:endParaRPr sz="9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2"/>
          <p:cNvSpPr txBox="1">
            <a:spLocks noGrp="1"/>
          </p:cNvSpPr>
          <p:nvPr>
            <p:ph type="title"/>
          </p:nvPr>
        </p:nvSpPr>
        <p:spPr>
          <a:xfrm>
            <a:off x="4640238" y="1670304"/>
            <a:ext cx="2943186" cy="302481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2"/>
              </a:buClr>
              <a:buSzPts val="1800"/>
              <a:buFont typeface="Sorts Mill Goudy"/>
              <a:buNone/>
            </a:pPr>
            <a:r>
              <a:rPr lang="en-US" sz="2400" i="1">
                <a:latin typeface="Arial"/>
                <a:ea typeface="Arial"/>
                <a:cs typeface="Arial"/>
                <a:sym typeface="Arial"/>
              </a:rPr>
              <a:t>El aprendizaje más eficaz se produce cuando los adultos participan activamente en el proceso y ven la importancia que tiene para sus vidas.</a:t>
            </a:r>
            <a:endParaRPr sz="2400">
              <a:latin typeface="Arial"/>
              <a:ea typeface="Arial"/>
              <a:cs typeface="Arial"/>
              <a:sym typeface="Arial"/>
            </a:endParaRPr>
          </a:p>
        </p:txBody>
      </p:sp>
      <p:pic>
        <p:nvPicPr>
          <p:cNvPr id="483" name="Google Shape;483;p12" descr="Icono&#10;&#10;Descripción generada automáticamente"/>
          <p:cNvPicPr preferRelativeResize="0"/>
          <p:nvPr/>
        </p:nvPicPr>
        <p:blipFill rotWithShape="1">
          <a:blip r:embed="rId4">
            <a:alphaModFix/>
          </a:blip>
          <a:srcRect/>
          <a:stretch/>
        </p:blipFill>
        <p:spPr>
          <a:xfrm>
            <a:off x="8932814" y="2401151"/>
            <a:ext cx="2344188" cy="2344188"/>
          </a:xfrm>
          <a:prstGeom prst="rect">
            <a:avLst/>
          </a:prstGeom>
          <a:noFill/>
          <a:ln>
            <a:noFill/>
          </a:ln>
        </p:spPr>
      </p:pic>
      <p:pic>
        <p:nvPicPr>
          <p:cNvPr id="484" name="Google Shape;484;p12"/>
          <p:cNvPicPr preferRelativeResize="0">
            <a:picLocks noGrp="1"/>
          </p:cNvPicPr>
          <p:nvPr>
            <p:ph type="pic" idx="2"/>
          </p:nvPr>
        </p:nvPicPr>
        <p:blipFill rotWithShape="1">
          <a:blip r:embed="rId5">
            <a:alphaModFix/>
          </a:blip>
          <a:srcRect l="25278" r="25277"/>
          <a:stretch/>
        </p:blipFill>
        <p:spPr>
          <a:xfrm>
            <a:off x="0" y="0"/>
            <a:ext cx="3390900" cy="6858000"/>
          </a:xfrm>
          <a:prstGeom prst="rect">
            <a:avLst/>
          </a:prstGeom>
          <a:noFill/>
          <a:ln>
            <a:noFill/>
          </a:ln>
        </p:spPr>
      </p:pic>
      <p:sp>
        <p:nvSpPr>
          <p:cNvPr id="485" name="Google Shape;485;p1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dk1"/>
                </a:solidFill>
                <a:latin typeface="Arial"/>
                <a:ea typeface="Arial"/>
                <a:cs typeface="Arial"/>
                <a:sym typeface="Arial"/>
              </a:rPr>
              <a:t>7</a:t>
            </a:fld>
            <a:endParaRPr>
              <a:solidFill>
                <a:schemeClr val="dk1"/>
              </a:solidFill>
              <a:latin typeface="Arial"/>
              <a:ea typeface="Arial"/>
              <a:cs typeface="Arial"/>
              <a:sym typeface="Aria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1"/>
        <p:cNvGrpSpPr/>
        <p:nvPr/>
      </p:nvGrpSpPr>
      <p:grpSpPr>
        <a:xfrm>
          <a:off x="0" y="0"/>
          <a:ext cx="0" cy="0"/>
          <a:chOff x="0" y="0"/>
          <a:chExt cx="0" cy="0"/>
        </a:xfrm>
      </p:grpSpPr>
      <p:sp>
        <p:nvSpPr>
          <p:cNvPr id="492" name="Google Shape;492;p5"/>
          <p:cNvSpPr txBox="1">
            <a:spLocks noGrp="1"/>
          </p:cNvSpPr>
          <p:nvPr>
            <p:ph type="body" idx="1"/>
          </p:nvPr>
        </p:nvSpPr>
        <p:spPr>
          <a:xfrm>
            <a:off x="987552" y="1814024"/>
            <a:ext cx="5998464" cy="3581806"/>
          </a:xfrm>
          <a:prstGeom prst="rect">
            <a:avLst/>
          </a:prstGeom>
          <a:noFill/>
          <a:ln>
            <a:noFill/>
          </a:ln>
        </p:spPr>
        <p:txBody>
          <a:bodyPr spcFirstLastPara="1" wrap="square" lIns="91425" tIns="45700" rIns="91425" bIns="45700" anchor="t" anchorCtr="0">
            <a:normAutofit fontScale="92500"/>
          </a:bodyPr>
          <a:lstStyle/>
          <a:p>
            <a:pPr marL="0" lvl="0" indent="0" algn="just" rtl="0">
              <a:lnSpc>
                <a:spcPct val="100000"/>
              </a:lnSpc>
              <a:spcBef>
                <a:spcPts val="0"/>
              </a:spcBef>
              <a:spcAft>
                <a:spcPts val="0"/>
              </a:spcAft>
              <a:buSzPts val="1211"/>
              <a:buNone/>
            </a:pPr>
            <a:r>
              <a:rPr lang="en-US" sz="1600">
                <a:latin typeface="Arial"/>
                <a:ea typeface="Arial"/>
                <a:cs typeface="Arial"/>
                <a:sym typeface="Arial"/>
              </a:rPr>
              <a:t>En un mundo tan cambiante como el actual, las competencias digitales se están convirtiendo en esenciales en todos los aspectos de la vida. Las personas mayores, a menudo excluidas del progreso tecnológico, pueden sentirse perdidas y aisladas. </a:t>
            </a:r>
            <a:endParaRPr/>
          </a:p>
          <a:p>
            <a:pPr marL="0" lvl="0" indent="0" algn="just" rtl="0">
              <a:lnSpc>
                <a:spcPct val="100000"/>
              </a:lnSpc>
              <a:spcBef>
                <a:spcPts val="0"/>
              </a:spcBef>
              <a:spcAft>
                <a:spcPts val="0"/>
              </a:spcAft>
              <a:buSzPts val="1211"/>
              <a:buNone/>
            </a:pPr>
            <a:endParaRPr sz="1600">
              <a:latin typeface="Arial"/>
              <a:ea typeface="Arial"/>
              <a:cs typeface="Arial"/>
              <a:sym typeface="Arial"/>
            </a:endParaRPr>
          </a:p>
          <a:p>
            <a:pPr marL="0" lvl="0" indent="0" algn="just" rtl="0">
              <a:lnSpc>
                <a:spcPct val="100000"/>
              </a:lnSpc>
              <a:spcBef>
                <a:spcPts val="0"/>
              </a:spcBef>
              <a:spcAft>
                <a:spcPts val="0"/>
              </a:spcAft>
              <a:buSzPts val="1211"/>
              <a:buNone/>
            </a:pPr>
            <a:r>
              <a:rPr lang="en-US" sz="1600">
                <a:latin typeface="Arial"/>
                <a:ea typeface="Arial"/>
                <a:cs typeface="Arial"/>
                <a:sym typeface="Arial"/>
              </a:rPr>
              <a:t>Muchas personas mayores son conscientes de que el mundo está cambiando, de que el progreso tecnológico y científico está creando herramientas y métodos de uso completamente nuevos y de que las formas de reaccionar ante la realidad que las personas mayores han aprendido y desarrollado pueden haberse vuelto inútiles. </a:t>
            </a:r>
            <a:endParaRPr/>
          </a:p>
          <a:p>
            <a:pPr marL="0" lvl="0" indent="0" algn="just" rtl="0">
              <a:lnSpc>
                <a:spcPct val="100000"/>
              </a:lnSpc>
              <a:spcBef>
                <a:spcPts val="0"/>
              </a:spcBef>
              <a:spcAft>
                <a:spcPts val="0"/>
              </a:spcAft>
              <a:buSzPts val="1211"/>
              <a:buNone/>
            </a:pPr>
            <a:endParaRPr sz="1600">
              <a:latin typeface="Arial"/>
              <a:ea typeface="Arial"/>
              <a:cs typeface="Arial"/>
              <a:sym typeface="Arial"/>
            </a:endParaRPr>
          </a:p>
          <a:p>
            <a:pPr marL="0" lvl="0" indent="0" algn="just" rtl="0">
              <a:lnSpc>
                <a:spcPct val="100000"/>
              </a:lnSpc>
              <a:spcBef>
                <a:spcPts val="0"/>
              </a:spcBef>
              <a:spcAft>
                <a:spcPts val="0"/>
              </a:spcAft>
              <a:buSzPts val="1211"/>
              <a:buNone/>
            </a:pPr>
            <a:r>
              <a:rPr lang="en-US" sz="1600">
                <a:latin typeface="Arial"/>
                <a:ea typeface="Arial"/>
                <a:cs typeface="Arial"/>
                <a:sym typeface="Arial"/>
              </a:rPr>
              <a:t>De ahí la necesidad de saber cómo abrirse camino en esta realidad, teniendo en cuenta las circunstancias individuales de cada persona.</a:t>
            </a:r>
            <a:endParaRPr sz="1600">
              <a:latin typeface="Arial"/>
              <a:ea typeface="Arial"/>
              <a:cs typeface="Arial"/>
              <a:sym typeface="Arial"/>
            </a:endParaRPr>
          </a:p>
        </p:txBody>
      </p:sp>
      <p:pic>
        <p:nvPicPr>
          <p:cNvPr id="493" name="Google Shape;493;p5"/>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494" name="Google Shape;494;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8</a:t>
            </a:fld>
            <a:endParaRPr>
              <a:latin typeface="Arial"/>
              <a:ea typeface="Arial"/>
              <a:cs typeface="Arial"/>
              <a:sym typeface="Arial"/>
            </a:endParaRPr>
          </a:p>
        </p:txBody>
      </p:sp>
      <p:sp>
        <p:nvSpPr>
          <p:cNvPr id="495" name="Google Shape;495;p5"/>
          <p:cNvSpPr txBox="1">
            <a:spLocks noGrp="1"/>
          </p:cNvSpPr>
          <p:nvPr>
            <p:ph type="title"/>
          </p:nvPr>
        </p:nvSpPr>
        <p:spPr>
          <a:xfrm>
            <a:off x="1274064" y="899624"/>
            <a:ext cx="6118957"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Comprendiendo la brecha digital en la enseñanza para adultos</a:t>
            </a:r>
            <a:endParaRPr b="1">
              <a:latin typeface="Arial"/>
              <a:ea typeface="Arial"/>
              <a:cs typeface="Arial"/>
              <a:sym typeface="Arial"/>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1"/>
        <p:cNvGrpSpPr/>
        <p:nvPr/>
      </p:nvGrpSpPr>
      <p:grpSpPr>
        <a:xfrm>
          <a:off x="0" y="0"/>
          <a:ext cx="0" cy="0"/>
          <a:chOff x="0" y="0"/>
          <a:chExt cx="0" cy="0"/>
        </a:xfrm>
      </p:grpSpPr>
      <p:sp>
        <p:nvSpPr>
          <p:cNvPr id="502" name="Google Shape;502;p75"/>
          <p:cNvSpPr txBox="1">
            <a:spLocks noGrp="1"/>
          </p:cNvSpPr>
          <p:nvPr>
            <p:ph type="body" idx="1"/>
          </p:nvPr>
        </p:nvSpPr>
        <p:spPr>
          <a:xfrm>
            <a:off x="841248" y="1810592"/>
            <a:ext cx="6412992" cy="4048733"/>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211"/>
              <a:buNone/>
            </a:pPr>
            <a:r>
              <a:rPr lang="en-US" sz="1600" dirty="0">
                <a:latin typeface="Arial"/>
                <a:ea typeface="Arial"/>
                <a:cs typeface="Arial"/>
                <a:sym typeface="Arial"/>
              </a:rPr>
              <a:t>Las </a:t>
            </a:r>
            <a:r>
              <a:rPr lang="en-US" sz="1600" dirty="0" err="1">
                <a:latin typeface="Arial"/>
                <a:ea typeface="Arial"/>
                <a:cs typeface="Arial"/>
                <a:sym typeface="Arial"/>
              </a:rPr>
              <a:t>oportunidades</a:t>
            </a:r>
            <a:r>
              <a:rPr lang="en-US" sz="1600" dirty="0">
                <a:latin typeface="Arial"/>
                <a:ea typeface="Arial"/>
                <a:cs typeface="Arial"/>
                <a:sym typeface="Arial"/>
              </a:rPr>
              <a:t> </a:t>
            </a:r>
            <a:r>
              <a:rPr lang="en-US" sz="1600" dirty="0" err="1">
                <a:latin typeface="Arial"/>
                <a:ea typeface="Arial"/>
                <a:cs typeface="Arial"/>
                <a:sym typeface="Arial"/>
              </a:rPr>
              <a:t>educativas</a:t>
            </a:r>
            <a:r>
              <a:rPr lang="en-US" sz="1600" dirty="0">
                <a:latin typeface="Arial"/>
                <a:ea typeface="Arial"/>
                <a:cs typeface="Arial"/>
                <a:sym typeface="Arial"/>
              </a:rPr>
              <a:t> </a:t>
            </a:r>
            <a:r>
              <a:rPr lang="en-US" sz="1600" dirty="0" err="1">
                <a:latin typeface="Arial"/>
                <a:ea typeface="Arial"/>
                <a:cs typeface="Arial"/>
                <a:sym typeface="Arial"/>
              </a:rPr>
              <a:t>disponibles</a:t>
            </a:r>
            <a:r>
              <a:rPr lang="en-US" sz="1600" dirty="0">
                <a:latin typeface="Arial"/>
                <a:ea typeface="Arial"/>
                <a:cs typeface="Arial"/>
                <a:sym typeface="Arial"/>
              </a:rPr>
              <a:t> para las personas </a:t>
            </a:r>
            <a:r>
              <a:rPr lang="en-US" sz="1600" dirty="0" err="1">
                <a:latin typeface="Arial"/>
                <a:ea typeface="Arial"/>
                <a:cs typeface="Arial"/>
                <a:sym typeface="Arial"/>
              </a:rPr>
              <a:t>mayores</a:t>
            </a:r>
            <a:r>
              <a:rPr lang="en-US" sz="1600" dirty="0">
                <a:latin typeface="Arial"/>
                <a:ea typeface="Arial"/>
                <a:cs typeface="Arial"/>
                <a:sym typeface="Arial"/>
              </a:rPr>
              <a:t> </a:t>
            </a:r>
            <a:r>
              <a:rPr lang="en-US" sz="1600" dirty="0" err="1">
                <a:latin typeface="Arial"/>
                <a:ea typeface="Arial"/>
                <a:cs typeface="Arial"/>
                <a:sym typeface="Arial"/>
              </a:rPr>
              <a:t>desarrollan</a:t>
            </a:r>
            <a:r>
              <a:rPr lang="en-US" sz="1600" dirty="0">
                <a:latin typeface="Arial"/>
                <a:ea typeface="Arial"/>
                <a:cs typeface="Arial"/>
                <a:sym typeface="Arial"/>
              </a:rPr>
              <a:t> sus </a:t>
            </a:r>
            <a:r>
              <a:rPr lang="en-US" sz="1600" dirty="0" err="1">
                <a:latin typeface="Arial"/>
                <a:ea typeface="Arial"/>
                <a:cs typeface="Arial"/>
                <a:sym typeface="Arial"/>
              </a:rPr>
              <a:t>pasiones</a:t>
            </a:r>
            <a:r>
              <a:rPr lang="en-US" sz="1600" dirty="0">
                <a:latin typeface="Arial"/>
                <a:ea typeface="Arial"/>
                <a:cs typeface="Arial"/>
                <a:sym typeface="Arial"/>
              </a:rPr>
              <a:t> e </a:t>
            </a:r>
            <a:r>
              <a:rPr lang="en-US" sz="1600" dirty="0" err="1">
                <a:latin typeface="Arial"/>
                <a:ea typeface="Arial"/>
                <a:cs typeface="Arial"/>
                <a:sym typeface="Arial"/>
              </a:rPr>
              <a:t>intereses</a:t>
            </a:r>
            <a:r>
              <a:rPr lang="en-US" sz="1600" dirty="0">
                <a:latin typeface="Arial"/>
                <a:ea typeface="Arial"/>
                <a:cs typeface="Arial"/>
                <a:sym typeface="Arial"/>
              </a:rPr>
              <a:t>. </a:t>
            </a:r>
            <a:r>
              <a:rPr lang="en-US" sz="1600" dirty="0" err="1">
                <a:latin typeface="Arial"/>
                <a:ea typeface="Arial"/>
                <a:cs typeface="Arial"/>
                <a:sym typeface="Arial"/>
              </a:rPr>
              <a:t>Aunque</a:t>
            </a:r>
            <a:r>
              <a:rPr lang="en-US" sz="1600" dirty="0">
                <a:latin typeface="Arial"/>
                <a:ea typeface="Arial"/>
                <a:cs typeface="Arial"/>
                <a:sym typeface="Arial"/>
              </a:rPr>
              <a:t> también </a:t>
            </a:r>
            <a:r>
              <a:rPr lang="en-US" sz="1600" dirty="0" err="1">
                <a:latin typeface="Arial"/>
                <a:ea typeface="Arial"/>
                <a:cs typeface="Arial"/>
                <a:sym typeface="Arial"/>
              </a:rPr>
              <a:t>responden</a:t>
            </a:r>
            <a:r>
              <a:rPr lang="en-US" sz="1600" dirty="0">
                <a:latin typeface="Arial"/>
                <a:ea typeface="Arial"/>
                <a:cs typeface="Arial"/>
                <a:sym typeface="Arial"/>
              </a:rPr>
              <a:t> al </a:t>
            </a:r>
            <a:r>
              <a:rPr lang="en-US" sz="1600" dirty="0" err="1">
                <a:latin typeface="Arial"/>
                <a:ea typeface="Arial"/>
                <a:cs typeface="Arial"/>
                <a:sym typeface="Arial"/>
              </a:rPr>
              <a:t>progreso</a:t>
            </a:r>
            <a:r>
              <a:rPr lang="en-US" sz="1600" dirty="0">
                <a:latin typeface="Arial"/>
                <a:ea typeface="Arial"/>
                <a:cs typeface="Arial"/>
                <a:sym typeface="Arial"/>
              </a:rPr>
              <a:t> </a:t>
            </a:r>
            <a:r>
              <a:rPr lang="en-US" sz="1600" dirty="0" err="1">
                <a:latin typeface="Arial"/>
                <a:ea typeface="Arial"/>
                <a:cs typeface="Arial"/>
                <a:sym typeface="Arial"/>
              </a:rPr>
              <a:t>técnico</a:t>
            </a:r>
            <a:r>
              <a:rPr lang="en-US" sz="1600" dirty="0">
                <a:latin typeface="Arial"/>
                <a:ea typeface="Arial"/>
                <a:cs typeface="Arial"/>
                <a:sym typeface="Arial"/>
              </a:rPr>
              <a:t> y de la </a:t>
            </a:r>
            <a:r>
              <a:rPr lang="en-US" sz="1600" dirty="0" err="1">
                <a:latin typeface="Arial"/>
                <a:ea typeface="Arial"/>
                <a:cs typeface="Arial"/>
                <a:sym typeface="Arial"/>
              </a:rPr>
              <a:t>civilización</a:t>
            </a:r>
            <a:r>
              <a:rPr lang="en-US" sz="1600" dirty="0">
                <a:latin typeface="Arial"/>
                <a:ea typeface="Arial"/>
                <a:cs typeface="Arial"/>
                <a:sym typeface="Arial"/>
              </a:rPr>
              <a:t>, son </a:t>
            </a:r>
            <a:r>
              <a:rPr lang="en-US" sz="1600" dirty="0" err="1">
                <a:latin typeface="Arial"/>
                <a:ea typeface="Arial"/>
                <a:cs typeface="Arial"/>
                <a:sym typeface="Arial"/>
              </a:rPr>
              <a:t>sólo</a:t>
            </a:r>
            <a:r>
              <a:rPr lang="en-US" sz="1600" dirty="0">
                <a:latin typeface="Arial"/>
                <a:ea typeface="Arial"/>
                <a:cs typeface="Arial"/>
                <a:sym typeface="Arial"/>
              </a:rPr>
              <a:t> </a:t>
            </a:r>
            <a:r>
              <a:rPr lang="en-US" sz="1600" dirty="0" err="1">
                <a:latin typeface="Arial"/>
                <a:ea typeface="Arial"/>
                <a:cs typeface="Arial"/>
                <a:sym typeface="Arial"/>
              </a:rPr>
              <a:t>una</a:t>
            </a:r>
            <a:r>
              <a:rPr lang="en-US" sz="1600" dirty="0">
                <a:latin typeface="Arial"/>
                <a:ea typeface="Arial"/>
                <a:cs typeface="Arial"/>
                <a:sym typeface="Arial"/>
              </a:rPr>
              <a:t> </a:t>
            </a:r>
            <a:r>
              <a:rPr lang="en-US" sz="1600" dirty="0" err="1">
                <a:latin typeface="Arial"/>
                <a:ea typeface="Arial"/>
                <a:cs typeface="Arial"/>
                <a:sym typeface="Arial"/>
              </a:rPr>
              <a:t>pequeña</a:t>
            </a:r>
            <a:r>
              <a:rPr lang="en-US" sz="1600" dirty="0">
                <a:latin typeface="Arial"/>
                <a:ea typeface="Arial"/>
                <a:cs typeface="Arial"/>
                <a:sym typeface="Arial"/>
              </a:rPr>
              <a:t> </a:t>
            </a:r>
            <a:r>
              <a:rPr lang="en-US" sz="1600" dirty="0" err="1">
                <a:latin typeface="Arial"/>
                <a:ea typeface="Arial"/>
                <a:cs typeface="Arial"/>
                <a:sym typeface="Arial"/>
              </a:rPr>
              <a:t>parte</a:t>
            </a:r>
            <a:r>
              <a:rPr lang="en-US" sz="1600" dirty="0">
                <a:latin typeface="Arial"/>
                <a:ea typeface="Arial"/>
                <a:cs typeface="Arial"/>
                <a:sym typeface="Arial"/>
              </a:rPr>
              <a:t> de las </a:t>
            </a:r>
            <a:r>
              <a:rPr lang="en-US" sz="1600" dirty="0" err="1">
                <a:latin typeface="Arial"/>
                <a:ea typeface="Arial"/>
                <a:cs typeface="Arial"/>
                <a:sym typeface="Arial"/>
              </a:rPr>
              <a:t>actividades</a:t>
            </a:r>
            <a:r>
              <a:rPr lang="en-US" sz="1600" dirty="0">
                <a:latin typeface="Arial"/>
                <a:ea typeface="Arial"/>
                <a:cs typeface="Arial"/>
                <a:sym typeface="Arial"/>
              </a:rPr>
              <a:t> </a:t>
            </a:r>
            <a:r>
              <a:rPr lang="en-US" sz="1600" dirty="0" err="1">
                <a:latin typeface="Arial"/>
                <a:ea typeface="Arial"/>
                <a:cs typeface="Arial"/>
                <a:sym typeface="Arial"/>
              </a:rPr>
              <a:t>destinadas</a:t>
            </a:r>
            <a:r>
              <a:rPr lang="en-US" sz="1600" dirty="0">
                <a:latin typeface="Arial"/>
                <a:ea typeface="Arial"/>
                <a:cs typeface="Arial"/>
                <a:sym typeface="Arial"/>
              </a:rPr>
              <a:t> a </a:t>
            </a:r>
            <a:r>
              <a:rPr lang="en-US" sz="1600" dirty="0" err="1">
                <a:latin typeface="Arial"/>
                <a:ea typeface="Arial"/>
                <a:cs typeface="Arial"/>
                <a:sym typeface="Arial"/>
              </a:rPr>
              <a:t>preparar</a:t>
            </a:r>
            <a:r>
              <a:rPr lang="en-US" sz="1600" dirty="0">
                <a:latin typeface="Arial"/>
                <a:ea typeface="Arial"/>
                <a:cs typeface="Arial"/>
                <a:sym typeface="Arial"/>
              </a:rPr>
              <a:t> a las personas </a:t>
            </a:r>
            <a:r>
              <a:rPr lang="en-US" sz="1600" dirty="0" err="1">
                <a:latin typeface="Arial"/>
                <a:ea typeface="Arial"/>
                <a:cs typeface="Arial"/>
                <a:sym typeface="Arial"/>
              </a:rPr>
              <a:t>mayores</a:t>
            </a:r>
            <a:r>
              <a:rPr lang="en-US" sz="1600" dirty="0">
                <a:latin typeface="Arial"/>
                <a:ea typeface="Arial"/>
                <a:cs typeface="Arial"/>
                <a:sym typeface="Arial"/>
              </a:rPr>
              <a:t> para la </a:t>
            </a:r>
            <a:r>
              <a:rPr lang="en-US" sz="1600" dirty="0" err="1">
                <a:latin typeface="Arial"/>
                <a:ea typeface="Arial"/>
                <a:cs typeface="Arial"/>
                <a:sym typeface="Arial"/>
              </a:rPr>
              <a:t>progresiva</a:t>
            </a:r>
            <a:r>
              <a:rPr lang="en-US" sz="1600" dirty="0">
                <a:latin typeface="Arial"/>
                <a:ea typeface="Arial"/>
                <a:cs typeface="Arial"/>
                <a:sym typeface="Arial"/>
              </a:rPr>
              <a:t> </a:t>
            </a:r>
            <a:r>
              <a:rPr lang="en-US" sz="1600" dirty="0" err="1">
                <a:latin typeface="Arial"/>
                <a:ea typeface="Arial"/>
                <a:cs typeface="Arial"/>
                <a:sym typeface="Arial"/>
              </a:rPr>
              <a:t>digitalización</a:t>
            </a:r>
            <a:r>
              <a:rPr lang="en-US" sz="1600" dirty="0">
                <a:latin typeface="Arial"/>
                <a:ea typeface="Arial"/>
                <a:cs typeface="Arial"/>
                <a:sym typeface="Arial"/>
              </a:rPr>
              <a:t> y la </a:t>
            </a:r>
            <a:r>
              <a:rPr lang="en-US" sz="1600" dirty="0" err="1">
                <a:latin typeface="Arial"/>
                <a:ea typeface="Arial"/>
                <a:cs typeface="Arial"/>
                <a:sym typeface="Arial"/>
              </a:rPr>
              <a:t>creciente</a:t>
            </a:r>
            <a:r>
              <a:rPr lang="en-US" sz="1600" dirty="0">
                <a:latin typeface="Arial"/>
                <a:ea typeface="Arial"/>
                <a:cs typeface="Arial"/>
                <a:sym typeface="Arial"/>
              </a:rPr>
              <a:t> </a:t>
            </a:r>
            <a:r>
              <a:rPr lang="en-US" sz="1600" dirty="0" err="1">
                <a:latin typeface="Arial"/>
                <a:ea typeface="Arial"/>
                <a:cs typeface="Arial"/>
                <a:sym typeface="Arial"/>
              </a:rPr>
              <a:t>importancia</a:t>
            </a:r>
            <a:r>
              <a:rPr lang="en-US" sz="1600" dirty="0">
                <a:latin typeface="Arial"/>
                <a:ea typeface="Arial"/>
                <a:cs typeface="Arial"/>
                <a:sym typeface="Arial"/>
              </a:rPr>
              <a:t> de las </a:t>
            </a:r>
            <a:r>
              <a:rPr lang="en-US" sz="1600" dirty="0" err="1">
                <a:latin typeface="Arial"/>
                <a:ea typeface="Arial"/>
                <a:cs typeface="Arial"/>
                <a:sym typeface="Arial"/>
              </a:rPr>
              <a:t>tecnologías</a:t>
            </a:r>
            <a:r>
              <a:rPr lang="en-US" sz="1600" dirty="0">
                <a:latin typeface="Arial"/>
                <a:ea typeface="Arial"/>
                <a:cs typeface="Arial"/>
                <a:sym typeface="Arial"/>
              </a:rPr>
              <a:t> </a:t>
            </a:r>
            <a:r>
              <a:rPr lang="en-US" sz="1600" dirty="0" err="1">
                <a:latin typeface="Arial"/>
                <a:ea typeface="Arial"/>
                <a:cs typeface="Arial"/>
                <a:sym typeface="Arial"/>
              </a:rPr>
              <a:t>modernas</a:t>
            </a:r>
            <a:r>
              <a:rPr lang="en-US" sz="1600" dirty="0">
                <a:latin typeface="Arial"/>
                <a:ea typeface="Arial"/>
                <a:cs typeface="Arial"/>
                <a:sym typeface="Arial"/>
              </a:rPr>
              <a:t> </a:t>
            </a:r>
            <a:r>
              <a:rPr lang="en-US" sz="1600" dirty="0" err="1">
                <a:latin typeface="Arial"/>
                <a:ea typeface="Arial"/>
                <a:cs typeface="Arial"/>
                <a:sym typeface="Arial"/>
              </a:rPr>
              <a:t>en</a:t>
            </a:r>
            <a:r>
              <a:rPr lang="en-US" sz="1600" dirty="0">
                <a:latin typeface="Arial"/>
                <a:ea typeface="Arial"/>
                <a:cs typeface="Arial"/>
                <a:sym typeface="Arial"/>
              </a:rPr>
              <a:t> la </a:t>
            </a:r>
            <a:r>
              <a:rPr lang="en-US" sz="1600" dirty="0" err="1">
                <a:latin typeface="Arial"/>
                <a:ea typeface="Arial"/>
                <a:cs typeface="Arial"/>
                <a:sym typeface="Arial"/>
              </a:rPr>
              <a:t>vida</a:t>
            </a:r>
            <a:r>
              <a:rPr lang="en-US" sz="1600" dirty="0">
                <a:latin typeface="Arial"/>
                <a:ea typeface="Arial"/>
                <a:cs typeface="Arial"/>
                <a:sym typeface="Arial"/>
              </a:rPr>
              <a:t> </a:t>
            </a:r>
            <a:r>
              <a:rPr lang="en-US" sz="1600" dirty="0" err="1">
                <a:latin typeface="Arial"/>
                <a:ea typeface="Arial"/>
                <a:cs typeface="Arial"/>
                <a:sym typeface="Arial"/>
              </a:rPr>
              <a:t>cotidiana</a:t>
            </a:r>
            <a:r>
              <a:rPr lang="en-US" sz="1600" dirty="0">
                <a:latin typeface="Arial"/>
                <a:ea typeface="Arial"/>
                <a:cs typeface="Arial"/>
                <a:sym typeface="Arial"/>
              </a:rPr>
              <a:t>.</a:t>
            </a:r>
            <a:endParaRPr dirty="0"/>
          </a:p>
          <a:p>
            <a:pPr marL="0" lvl="0" indent="0" algn="just" rtl="0">
              <a:lnSpc>
                <a:spcPct val="100000"/>
              </a:lnSpc>
              <a:spcBef>
                <a:spcPts val="0"/>
              </a:spcBef>
              <a:spcAft>
                <a:spcPts val="0"/>
              </a:spcAft>
              <a:buSzPts val="1211"/>
              <a:buNone/>
            </a:pPr>
            <a:endParaRPr sz="1600" dirty="0">
              <a:latin typeface="Arial"/>
              <a:ea typeface="Arial"/>
              <a:cs typeface="Arial"/>
              <a:sym typeface="Arial"/>
            </a:endParaRPr>
          </a:p>
          <a:p>
            <a:pPr marL="0" lvl="0" indent="0" algn="just" rtl="0">
              <a:lnSpc>
                <a:spcPct val="100000"/>
              </a:lnSpc>
              <a:spcBef>
                <a:spcPts val="0"/>
              </a:spcBef>
              <a:spcAft>
                <a:spcPts val="0"/>
              </a:spcAft>
              <a:buSzPts val="1211"/>
              <a:buNone/>
            </a:pPr>
            <a:r>
              <a:rPr lang="en-US" sz="1600" dirty="0" err="1">
                <a:latin typeface="Arial"/>
                <a:ea typeface="Arial"/>
                <a:cs typeface="Arial"/>
                <a:sym typeface="Arial"/>
              </a:rPr>
              <a:t>Aunque</a:t>
            </a:r>
            <a:r>
              <a:rPr lang="en-US" sz="1600" dirty="0">
                <a:latin typeface="Arial"/>
                <a:ea typeface="Arial"/>
                <a:cs typeface="Arial"/>
                <a:sym typeface="Arial"/>
              </a:rPr>
              <a:t> </a:t>
            </a:r>
            <a:r>
              <a:rPr lang="en-US" sz="1600" dirty="0" err="1">
                <a:latin typeface="Arial"/>
                <a:ea typeface="Arial"/>
                <a:cs typeface="Arial"/>
                <a:sym typeface="Arial"/>
              </a:rPr>
              <a:t>cada</a:t>
            </a:r>
            <a:r>
              <a:rPr lang="en-US" sz="1600" dirty="0">
                <a:latin typeface="Arial"/>
                <a:ea typeface="Arial"/>
                <a:cs typeface="Arial"/>
                <a:sym typeface="Arial"/>
              </a:rPr>
              <a:t> </a:t>
            </a:r>
            <a:r>
              <a:rPr lang="en-US" sz="1600" dirty="0" err="1">
                <a:latin typeface="Arial"/>
                <a:ea typeface="Arial"/>
                <a:cs typeface="Arial"/>
                <a:sym typeface="Arial"/>
              </a:rPr>
              <a:t>nueva</a:t>
            </a:r>
            <a:r>
              <a:rPr lang="en-US" sz="1600" dirty="0">
                <a:latin typeface="Arial"/>
                <a:ea typeface="Arial"/>
                <a:cs typeface="Arial"/>
                <a:sym typeface="Arial"/>
              </a:rPr>
              <a:t> </a:t>
            </a:r>
            <a:r>
              <a:rPr lang="en-US" sz="1600" dirty="0" err="1">
                <a:latin typeface="Arial"/>
                <a:ea typeface="Arial"/>
                <a:cs typeface="Arial"/>
                <a:sym typeface="Arial"/>
              </a:rPr>
              <a:t>generación</a:t>
            </a:r>
            <a:r>
              <a:rPr lang="en-US" sz="1600" dirty="0">
                <a:latin typeface="Arial"/>
                <a:ea typeface="Arial"/>
                <a:cs typeface="Arial"/>
                <a:sym typeface="Arial"/>
              </a:rPr>
              <a:t> de personas </a:t>
            </a:r>
            <a:r>
              <a:rPr lang="en-US" sz="1600" dirty="0" err="1">
                <a:latin typeface="Arial"/>
                <a:ea typeface="Arial"/>
                <a:cs typeface="Arial"/>
                <a:sym typeface="Arial"/>
              </a:rPr>
              <a:t>mayores</a:t>
            </a:r>
            <a:r>
              <a:rPr lang="en-US" sz="1600" dirty="0">
                <a:latin typeface="Arial"/>
                <a:ea typeface="Arial"/>
                <a:cs typeface="Arial"/>
                <a:sym typeface="Arial"/>
              </a:rPr>
              <a:t> </a:t>
            </a:r>
            <a:r>
              <a:rPr lang="en-US" sz="1600" dirty="0" err="1">
                <a:latin typeface="Arial"/>
                <a:ea typeface="Arial"/>
                <a:cs typeface="Arial"/>
                <a:sym typeface="Arial"/>
              </a:rPr>
              <a:t>está</a:t>
            </a:r>
            <a:r>
              <a:rPr lang="en-US" sz="1600" dirty="0">
                <a:latin typeface="Arial"/>
                <a:ea typeface="Arial"/>
                <a:cs typeface="Arial"/>
                <a:sym typeface="Arial"/>
              </a:rPr>
              <a:t> </a:t>
            </a:r>
            <a:r>
              <a:rPr lang="en-US" sz="1600" dirty="0" err="1">
                <a:latin typeface="Arial"/>
                <a:ea typeface="Arial"/>
                <a:cs typeface="Arial"/>
                <a:sym typeface="Arial"/>
              </a:rPr>
              <a:t>mejor</a:t>
            </a:r>
            <a:r>
              <a:rPr lang="en-US" sz="1600" dirty="0">
                <a:latin typeface="Arial"/>
                <a:ea typeface="Arial"/>
                <a:cs typeface="Arial"/>
                <a:sym typeface="Arial"/>
              </a:rPr>
              <a:t> </a:t>
            </a:r>
            <a:r>
              <a:rPr lang="en-US" sz="1600" dirty="0" err="1">
                <a:latin typeface="Arial"/>
                <a:ea typeface="Arial"/>
                <a:cs typeface="Arial"/>
                <a:sym typeface="Arial"/>
              </a:rPr>
              <a:t>preparada</a:t>
            </a:r>
            <a:r>
              <a:rPr lang="en-US" sz="1600" dirty="0">
                <a:latin typeface="Arial"/>
                <a:ea typeface="Arial"/>
                <a:cs typeface="Arial"/>
                <a:sym typeface="Arial"/>
              </a:rPr>
              <a:t> </a:t>
            </a:r>
            <a:r>
              <a:rPr lang="en-US" sz="1600" dirty="0" err="1">
                <a:latin typeface="Arial"/>
                <a:ea typeface="Arial"/>
                <a:cs typeface="Arial"/>
                <a:sym typeface="Arial"/>
              </a:rPr>
              <a:t>en</a:t>
            </a:r>
            <a:r>
              <a:rPr lang="en-US" sz="1600" dirty="0">
                <a:latin typeface="Arial"/>
                <a:ea typeface="Arial"/>
                <a:cs typeface="Arial"/>
                <a:sym typeface="Arial"/>
              </a:rPr>
              <a:t> </a:t>
            </a:r>
            <a:r>
              <a:rPr lang="en-US" sz="1600" dirty="0" err="1">
                <a:latin typeface="Arial"/>
                <a:ea typeface="Arial"/>
                <a:cs typeface="Arial"/>
                <a:sym typeface="Arial"/>
              </a:rPr>
              <a:t>términos</a:t>
            </a:r>
            <a:r>
              <a:rPr lang="en-US" sz="1600" dirty="0">
                <a:latin typeface="Arial"/>
                <a:ea typeface="Arial"/>
                <a:cs typeface="Arial"/>
                <a:sym typeface="Arial"/>
              </a:rPr>
              <a:t> de </a:t>
            </a:r>
            <a:r>
              <a:rPr lang="en-US" sz="1600" dirty="0" err="1">
                <a:latin typeface="Arial"/>
                <a:ea typeface="Arial"/>
                <a:cs typeface="Arial"/>
                <a:sym typeface="Arial"/>
              </a:rPr>
              <a:t>competencia</a:t>
            </a:r>
            <a:r>
              <a:rPr lang="en-US" sz="1600" dirty="0">
                <a:latin typeface="Arial"/>
                <a:ea typeface="Arial"/>
                <a:cs typeface="Arial"/>
                <a:sym typeface="Arial"/>
              </a:rPr>
              <a:t> digital, no es </a:t>
            </a:r>
            <a:r>
              <a:rPr lang="en-US" sz="1600" dirty="0" err="1">
                <a:latin typeface="Arial"/>
                <a:ea typeface="Arial"/>
                <a:cs typeface="Arial"/>
                <a:sym typeface="Arial"/>
              </a:rPr>
              <a:t>difícil</a:t>
            </a:r>
            <a:r>
              <a:rPr lang="en-US" sz="1600" dirty="0">
                <a:latin typeface="Arial"/>
                <a:ea typeface="Arial"/>
                <a:cs typeface="Arial"/>
                <a:sym typeface="Arial"/>
              </a:rPr>
              <a:t> </a:t>
            </a:r>
            <a:r>
              <a:rPr lang="en-US" sz="1600" dirty="0" err="1">
                <a:latin typeface="Arial"/>
                <a:ea typeface="Arial"/>
                <a:cs typeface="Arial"/>
                <a:sym typeface="Arial"/>
              </a:rPr>
              <a:t>constatar</a:t>
            </a:r>
            <a:r>
              <a:rPr lang="en-US" sz="1600" dirty="0">
                <a:latin typeface="Arial"/>
                <a:ea typeface="Arial"/>
                <a:cs typeface="Arial"/>
                <a:sym typeface="Arial"/>
              </a:rPr>
              <a:t> que </a:t>
            </a:r>
            <a:r>
              <a:rPr lang="en-US" sz="1600" dirty="0" err="1">
                <a:latin typeface="Arial"/>
                <a:ea typeface="Arial"/>
                <a:cs typeface="Arial"/>
                <a:sym typeface="Arial"/>
              </a:rPr>
              <a:t>el</a:t>
            </a:r>
            <a:r>
              <a:rPr lang="en-US" sz="1600" dirty="0">
                <a:latin typeface="Arial"/>
                <a:ea typeface="Arial"/>
                <a:cs typeface="Arial"/>
                <a:sym typeface="Arial"/>
              </a:rPr>
              <a:t> </a:t>
            </a:r>
            <a:r>
              <a:rPr lang="en-US" sz="1600" dirty="0" err="1">
                <a:latin typeface="Arial"/>
                <a:ea typeface="Arial"/>
                <a:cs typeface="Arial"/>
                <a:sym typeface="Arial"/>
              </a:rPr>
              <a:t>progreso</a:t>
            </a:r>
            <a:r>
              <a:rPr lang="en-US" sz="1600" dirty="0">
                <a:latin typeface="Arial"/>
                <a:ea typeface="Arial"/>
                <a:cs typeface="Arial"/>
                <a:sym typeface="Arial"/>
              </a:rPr>
              <a:t> </a:t>
            </a:r>
            <a:r>
              <a:rPr lang="en-US" sz="1600" dirty="0" err="1">
                <a:latin typeface="Arial"/>
                <a:ea typeface="Arial"/>
                <a:cs typeface="Arial"/>
                <a:sym typeface="Arial"/>
              </a:rPr>
              <a:t>tecnológico</a:t>
            </a:r>
            <a:r>
              <a:rPr lang="en-US" sz="1600" dirty="0">
                <a:latin typeface="Arial"/>
                <a:ea typeface="Arial"/>
                <a:cs typeface="Arial"/>
                <a:sym typeface="Arial"/>
              </a:rPr>
              <a:t> </a:t>
            </a:r>
            <a:r>
              <a:rPr lang="en-US" sz="1600" dirty="0" err="1">
                <a:latin typeface="Arial"/>
                <a:ea typeface="Arial"/>
                <a:cs typeface="Arial"/>
                <a:sym typeface="Arial"/>
              </a:rPr>
              <a:t>va</a:t>
            </a:r>
            <a:r>
              <a:rPr lang="en-US" sz="1600" dirty="0">
                <a:latin typeface="Arial"/>
                <a:ea typeface="Arial"/>
                <a:cs typeface="Arial"/>
                <a:sym typeface="Arial"/>
              </a:rPr>
              <a:t> </a:t>
            </a:r>
            <a:r>
              <a:rPr lang="en-US" sz="1600" dirty="0" err="1">
                <a:latin typeface="Arial"/>
                <a:ea typeface="Arial"/>
                <a:cs typeface="Arial"/>
                <a:sym typeface="Arial"/>
              </a:rPr>
              <a:t>muy</a:t>
            </a:r>
            <a:r>
              <a:rPr lang="en-US" sz="1600" dirty="0">
                <a:latin typeface="Arial"/>
                <a:ea typeface="Arial"/>
                <a:cs typeface="Arial"/>
                <a:sym typeface="Arial"/>
              </a:rPr>
              <a:t> </a:t>
            </a:r>
            <a:r>
              <a:rPr lang="en-US" sz="1600" dirty="0" err="1">
                <a:latin typeface="Arial"/>
                <a:ea typeface="Arial"/>
                <a:cs typeface="Arial"/>
                <a:sym typeface="Arial"/>
              </a:rPr>
              <a:t>por</a:t>
            </a:r>
            <a:r>
              <a:rPr lang="en-US" sz="1600" dirty="0">
                <a:latin typeface="Arial"/>
                <a:ea typeface="Arial"/>
                <a:cs typeface="Arial"/>
                <a:sym typeface="Arial"/>
              </a:rPr>
              <a:t> </a:t>
            </a:r>
            <a:r>
              <a:rPr lang="en-US" sz="1600" dirty="0" err="1">
                <a:latin typeface="Arial"/>
                <a:ea typeface="Arial"/>
                <a:cs typeface="Arial"/>
                <a:sym typeface="Arial"/>
              </a:rPr>
              <a:t>delante</a:t>
            </a:r>
            <a:r>
              <a:rPr lang="en-US" sz="1600" dirty="0">
                <a:latin typeface="Arial"/>
                <a:ea typeface="Arial"/>
                <a:cs typeface="Arial"/>
                <a:sym typeface="Arial"/>
              </a:rPr>
              <a:t> de las </a:t>
            </a:r>
            <a:r>
              <a:rPr lang="en-US" sz="1600" dirty="0" err="1">
                <a:latin typeface="Arial"/>
                <a:ea typeface="Arial"/>
                <a:cs typeface="Arial"/>
                <a:sym typeface="Arial"/>
              </a:rPr>
              <a:t>capacidades</a:t>
            </a:r>
            <a:r>
              <a:rPr lang="en-US" sz="1600" dirty="0">
                <a:latin typeface="Arial"/>
                <a:ea typeface="Arial"/>
                <a:cs typeface="Arial"/>
                <a:sym typeface="Arial"/>
              </a:rPr>
              <a:t> </a:t>
            </a:r>
            <a:r>
              <a:rPr lang="en-US" sz="1600" dirty="0" err="1">
                <a:latin typeface="Arial"/>
                <a:ea typeface="Arial"/>
                <a:cs typeface="Arial"/>
                <a:sym typeface="Arial"/>
              </a:rPr>
              <a:t>cognitivas</a:t>
            </a:r>
            <a:r>
              <a:rPr lang="en-US" sz="1600" dirty="0">
                <a:latin typeface="Arial"/>
                <a:ea typeface="Arial"/>
                <a:cs typeface="Arial"/>
                <a:sym typeface="Arial"/>
              </a:rPr>
              <a:t> de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mayores</a:t>
            </a:r>
            <a:r>
              <a:rPr lang="en-US" sz="1600" dirty="0">
                <a:latin typeface="Arial"/>
                <a:ea typeface="Arial"/>
                <a:cs typeface="Arial"/>
                <a:sym typeface="Arial"/>
              </a:rPr>
              <a:t>. Esto se </a:t>
            </a:r>
            <a:r>
              <a:rPr lang="en-US" sz="1600" dirty="0" err="1">
                <a:latin typeface="Arial"/>
                <a:ea typeface="Arial"/>
                <a:cs typeface="Arial"/>
                <a:sym typeface="Arial"/>
              </a:rPr>
              <a:t>debe</a:t>
            </a:r>
            <a:r>
              <a:rPr lang="en-US" sz="1600" dirty="0">
                <a:latin typeface="Arial"/>
                <a:ea typeface="Arial"/>
                <a:cs typeface="Arial"/>
                <a:sym typeface="Arial"/>
              </a:rPr>
              <a:t> a las </a:t>
            </a:r>
            <a:r>
              <a:rPr lang="en-US" sz="1600" dirty="0" err="1">
                <a:latin typeface="Arial"/>
                <a:ea typeface="Arial"/>
                <a:cs typeface="Arial"/>
                <a:sym typeface="Arial"/>
              </a:rPr>
              <a:t>condiciones</a:t>
            </a:r>
            <a:r>
              <a:rPr lang="en-US" sz="1600" dirty="0">
                <a:latin typeface="Arial"/>
                <a:ea typeface="Arial"/>
                <a:cs typeface="Arial"/>
                <a:sym typeface="Arial"/>
              </a:rPr>
              <a:t> </a:t>
            </a:r>
            <a:r>
              <a:rPr lang="en-US" sz="1600" dirty="0" err="1">
                <a:latin typeface="Arial"/>
                <a:ea typeface="Arial"/>
                <a:cs typeface="Arial"/>
                <a:sym typeface="Arial"/>
              </a:rPr>
              <a:t>psicofísicas</a:t>
            </a:r>
            <a:r>
              <a:rPr lang="en-US" sz="1600" dirty="0">
                <a:latin typeface="Arial"/>
                <a:ea typeface="Arial"/>
                <a:cs typeface="Arial"/>
                <a:sym typeface="Arial"/>
              </a:rPr>
              <a:t> que </a:t>
            </a:r>
            <a:r>
              <a:rPr lang="en-US" sz="1600" dirty="0" err="1">
                <a:latin typeface="Arial"/>
                <a:ea typeface="Arial"/>
                <a:cs typeface="Arial"/>
                <a:sym typeface="Arial"/>
              </a:rPr>
              <a:t>determinan</a:t>
            </a:r>
            <a:r>
              <a:rPr lang="en-US" sz="1600" dirty="0">
                <a:latin typeface="Arial"/>
                <a:ea typeface="Arial"/>
                <a:cs typeface="Arial"/>
                <a:sym typeface="Arial"/>
              </a:rPr>
              <a:t> </a:t>
            </a:r>
            <a:r>
              <a:rPr lang="en-US" sz="1600" dirty="0" err="1">
                <a:latin typeface="Arial"/>
                <a:ea typeface="Arial"/>
                <a:cs typeface="Arial"/>
                <a:sym typeface="Arial"/>
              </a:rPr>
              <a:t>el</a:t>
            </a:r>
            <a:r>
              <a:rPr lang="en-US" sz="1600" dirty="0">
                <a:latin typeface="Arial"/>
                <a:ea typeface="Arial"/>
                <a:cs typeface="Arial"/>
                <a:sym typeface="Arial"/>
              </a:rPr>
              <a:t> </a:t>
            </a:r>
            <a:r>
              <a:rPr lang="en-US" sz="1600" dirty="0" err="1">
                <a:latin typeface="Arial"/>
                <a:ea typeface="Arial"/>
                <a:cs typeface="Arial"/>
                <a:sym typeface="Arial"/>
              </a:rPr>
              <a:t>proceso</a:t>
            </a:r>
            <a:r>
              <a:rPr lang="en-US" sz="1600" dirty="0">
                <a:latin typeface="Arial"/>
                <a:ea typeface="Arial"/>
                <a:cs typeface="Arial"/>
                <a:sym typeface="Arial"/>
              </a:rPr>
              <a:t> de </a:t>
            </a:r>
            <a:r>
              <a:rPr lang="en-US" sz="1600" dirty="0" err="1">
                <a:latin typeface="Arial"/>
                <a:ea typeface="Arial"/>
                <a:cs typeface="Arial"/>
                <a:sym typeface="Arial"/>
              </a:rPr>
              <a:t>envejecimiento</a:t>
            </a:r>
            <a:r>
              <a:rPr lang="en-US" sz="1600" dirty="0">
                <a:latin typeface="Arial"/>
                <a:ea typeface="Arial"/>
                <a:cs typeface="Arial"/>
                <a:sym typeface="Arial"/>
              </a:rPr>
              <a:t>. </a:t>
            </a:r>
            <a:endParaRPr dirty="0"/>
          </a:p>
          <a:p>
            <a:pPr marL="0" lvl="0" indent="0" algn="just" rtl="0">
              <a:lnSpc>
                <a:spcPct val="100000"/>
              </a:lnSpc>
              <a:spcBef>
                <a:spcPts val="0"/>
              </a:spcBef>
              <a:spcAft>
                <a:spcPts val="0"/>
              </a:spcAft>
              <a:buSzPts val="1211"/>
              <a:buNone/>
            </a:pPr>
            <a:endParaRPr sz="1600" dirty="0">
              <a:latin typeface="Arial"/>
              <a:ea typeface="Arial"/>
              <a:cs typeface="Arial"/>
              <a:sym typeface="Arial"/>
            </a:endParaRPr>
          </a:p>
          <a:p>
            <a:pPr marL="0" lvl="0" indent="0" algn="just" rtl="0">
              <a:lnSpc>
                <a:spcPct val="100000"/>
              </a:lnSpc>
              <a:spcBef>
                <a:spcPts val="0"/>
              </a:spcBef>
              <a:spcAft>
                <a:spcPts val="0"/>
              </a:spcAft>
              <a:buSzPts val="1211"/>
              <a:buNone/>
            </a:pPr>
            <a:r>
              <a:rPr lang="en-US" sz="1600" dirty="0">
                <a:latin typeface="Arial"/>
                <a:ea typeface="Arial"/>
                <a:cs typeface="Arial"/>
                <a:sym typeface="Arial"/>
              </a:rPr>
              <a:t>Por </a:t>
            </a:r>
            <a:r>
              <a:rPr lang="en-US" sz="1600" dirty="0" err="1">
                <a:latin typeface="Arial"/>
                <a:ea typeface="Arial"/>
                <a:cs typeface="Arial"/>
                <a:sym typeface="Arial"/>
              </a:rPr>
              <a:t>eso</a:t>
            </a:r>
            <a:r>
              <a:rPr lang="en-US" sz="1600" dirty="0">
                <a:latin typeface="Arial"/>
                <a:ea typeface="Arial"/>
                <a:cs typeface="Arial"/>
                <a:sym typeface="Arial"/>
              </a:rPr>
              <a:t> es tan </a:t>
            </a:r>
            <a:r>
              <a:rPr lang="en-US" sz="1600" dirty="0" err="1">
                <a:latin typeface="Arial"/>
                <a:ea typeface="Arial"/>
                <a:cs typeface="Arial"/>
                <a:sym typeface="Arial"/>
              </a:rPr>
              <a:t>importante</a:t>
            </a:r>
            <a:r>
              <a:rPr lang="en-US" sz="1600" dirty="0">
                <a:latin typeface="Arial"/>
                <a:ea typeface="Arial"/>
                <a:cs typeface="Arial"/>
                <a:sym typeface="Arial"/>
              </a:rPr>
              <a:t>, </a:t>
            </a:r>
            <a:r>
              <a:rPr lang="en-US" sz="1600" dirty="0" err="1">
                <a:latin typeface="Arial"/>
                <a:ea typeface="Arial"/>
                <a:cs typeface="Arial"/>
                <a:sym typeface="Arial"/>
              </a:rPr>
              <a:t>especialmente</a:t>
            </a:r>
            <a:r>
              <a:rPr lang="en-US" sz="1600" dirty="0">
                <a:latin typeface="Arial"/>
                <a:ea typeface="Arial"/>
                <a:cs typeface="Arial"/>
                <a:sym typeface="Arial"/>
              </a:rPr>
              <a:t> </a:t>
            </a:r>
            <a:r>
              <a:rPr lang="en-US" sz="1600" dirty="0" err="1">
                <a:latin typeface="Arial"/>
                <a:ea typeface="Arial"/>
                <a:cs typeface="Arial"/>
                <a:sym typeface="Arial"/>
              </a:rPr>
              <a:t>en</a:t>
            </a:r>
            <a:r>
              <a:rPr lang="en-US" sz="1600" dirty="0">
                <a:latin typeface="Arial"/>
                <a:ea typeface="Arial"/>
                <a:cs typeface="Arial"/>
                <a:sym typeface="Arial"/>
              </a:rPr>
              <a:t> la </a:t>
            </a:r>
            <a:r>
              <a:rPr lang="en-US" sz="1600" dirty="0" err="1">
                <a:latin typeface="Arial"/>
                <a:ea typeface="Arial"/>
                <a:cs typeface="Arial"/>
                <a:sym typeface="Arial"/>
              </a:rPr>
              <a:t>educación</a:t>
            </a:r>
            <a:r>
              <a:rPr lang="en-US" sz="1600" dirty="0">
                <a:latin typeface="Arial"/>
                <a:ea typeface="Arial"/>
                <a:cs typeface="Arial"/>
                <a:sym typeface="Arial"/>
              </a:rPr>
              <a:t> no formal e informal de </a:t>
            </a:r>
            <a:r>
              <a:rPr lang="en-US" sz="1600" dirty="0" err="1">
                <a:latin typeface="Arial"/>
                <a:ea typeface="Arial"/>
                <a:cs typeface="Arial"/>
                <a:sym typeface="Arial"/>
              </a:rPr>
              <a:t>adultos</a:t>
            </a:r>
            <a:r>
              <a:rPr lang="en-US" sz="1600" dirty="0">
                <a:latin typeface="Arial"/>
                <a:ea typeface="Arial"/>
                <a:cs typeface="Arial"/>
                <a:sym typeface="Arial"/>
              </a:rPr>
              <a:t>, </a:t>
            </a:r>
            <a:r>
              <a:rPr lang="en-US" sz="1600" dirty="0" err="1">
                <a:latin typeface="Arial"/>
                <a:ea typeface="Arial"/>
                <a:cs typeface="Arial"/>
                <a:sym typeface="Arial"/>
              </a:rPr>
              <a:t>incluidos</a:t>
            </a:r>
            <a:r>
              <a:rPr lang="en-US" sz="1600" dirty="0">
                <a:latin typeface="Arial"/>
                <a:ea typeface="Arial"/>
                <a:cs typeface="Arial"/>
                <a:sym typeface="Arial"/>
              </a:rPr>
              <a:t>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mayores</a:t>
            </a:r>
            <a:r>
              <a:rPr lang="en-US" sz="1600" dirty="0">
                <a:latin typeface="Arial"/>
                <a:ea typeface="Arial"/>
                <a:cs typeface="Arial"/>
                <a:sym typeface="Arial"/>
              </a:rPr>
              <a:t>, </a:t>
            </a:r>
            <a:r>
              <a:rPr lang="en-US" sz="1600" dirty="0" err="1">
                <a:latin typeface="Arial"/>
                <a:ea typeface="Arial"/>
                <a:cs typeface="Arial"/>
                <a:sym typeface="Arial"/>
              </a:rPr>
              <a:t>adaptar</a:t>
            </a:r>
            <a:r>
              <a:rPr lang="en-US" sz="1600" dirty="0">
                <a:latin typeface="Arial"/>
                <a:ea typeface="Arial"/>
                <a:cs typeface="Arial"/>
                <a:sym typeface="Arial"/>
              </a:rPr>
              <a:t>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métodos</a:t>
            </a:r>
            <a:r>
              <a:rPr lang="en-US" sz="1600" dirty="0">
                <a:latin typeface="Arial"/>
                <a:ea typeface="Arial"/>
                <a:cs typeface="Arial"/>
                <a:sym typeface="Arial"/>
              </a:rPr>
              <a:t> y las </a:t>
            </a:r>
            <a:r>
              <a:rPr lang="en-US" sz="1600" dirty="0" err="1">
                <a:latin typeface="Arial"/>
                <a:ea typeface="Arial"/>
                <a:cs typeface="Arial"/>
                <a:sym typeface="Arial"/>
              </a:rPr>
              <a:t>formas</a:t>
            </a:r>
            <a:r>
              <a:rPr lang="en-US" sz="1600" dirty="0">
                <a:latin typeface="Arial"/>
                <a:ea typeface="Arial"/>
                <a:cs typeface="Arial"/>
                <a:sym typeface="Arial"/>
              </a:rPr>
              <a:t> de </a:t>
            </a:r>
            <a:r>
              <a:rPr lang="en-US" sz="1600" dirty="0" err="1">
                <a:latin typeface="Arial"/>
                <a:ea typeface="Arial"/>
                <a:cs typeface="Arial"/>
                <a:sym typeface="Arial"/>
              </a:rPr>
              <a:t>educación</a:t>
            </a:r>
            <a:r>
              <a:rPr lang="en-US" sz="1600" dirty="0">
                <a:latin typeface="Arial"/>
                <a:ea typeface="Arial"/>
                <a:cs typeface="Arial"/>
                <a:sym typeface="Arial"/>
              </a:rPr>
              <a:t> a las </a:t>
            </a:r>
            <a:r>
              <a:rPr lang="en-US" sz="1600" dirty="0" err="1">
                <a:latin typeface="Arial"/>
                <a:ea typeface="Arial"/>
                <a:cs typeface="Arial"/>
                <a:sym typeface="Arial"/>
              </a:rPr>
              <a:t>condiciones</a:t>
            </a:r>
            <a:r>
              <a:rPr lang="en-US" sz="1600" dirty="0">
                <a:latin typeface="Arial"/>
                <a:ea typeface="Arial"/>
                <a:cs typeface="Arial"/>
                <a:sym typeface="Arial"/>
              </a:rPr>
              <a:t> y </a:t>
            </a:r>
            <a:r>
              <a:rPr lang="en-US" sz="1600" dirty="0" err="1">
                <a:latin typeface="Arial"/>
                <a:ea typeface="Arial"/>
                <a:cs typeface="Arial"/>
                <a:sym typeface="Arial"/>
              </a:rPr>
              <a:t>capacidades</a:t>
            </a:r>
            <a:r>
              <a:rPr lang="en-US" sz="1600" dirty="0">
                <a:latin typeface="Arial"/>
                <a:ea typeface="Arial"/>
                <a:cs typeface="Arial"/>
                <a:sym typeface="Arial"/>
              </a:rPr>
              <a:t> de </a:t>
            </a:r>
            <a:r>
              <a:rPr lang="en-US" sz="1600" dirty="0" err="1">
                <a:latin typeface="Arial"/>
                <a:ea typeface="Arial"/>
                <a:cs typeface="Arial"/>
                <a:sym typeface="Arial"/>
              </a:rPr>
              <a:t>percepción</a:t>
            </a:r>
            <a:r>
              <a:rPr lang="en-US" sz="1600" dirty="0">
                <a:latin typeface="Arial"/>
                <a:ea typeface="Arial"/>
                <a:cs typeface="Arial"/>
                <a:sym typeface="Arial"/>
              </a:rPr>
              <a:t> de las personas </a:t>
            </a:r>
            <a:r>
              <a:rPr lang="en-US" sz="1600" dirty="0" err="1">
                <a:latin typeface="Arial"/>
                <a:ea typeface="Arial"/>
                <a:cs typeface="Arial"/>
                <a:sym typeface="Arial"/>
              </a:rPr>
              <a:t>mayores</a:t>
            </a:r>
            <a:r>
              <a:rPr lang="en-US" sz="1600" dirty="0">
                <a:latin typeface="Arial"/>
                <a:ea typeface="Arial"/>
                <a:cs typeface="Arial"/>
                <a:sym typeface="Arial"/>
              </a:rPr>
              <a:t>. </a:t>
            </a:r>
            <a:endParaRPr sz="1600" dirty="0">
              <a:latin typeface="Arial"/>
              <a:ea typeface="Arial"/>
              <a:cs typeface="Arial"/>
              <a:sym typeface="Arial"/>
            </a:endParaRPr>
          </a:p>
        </p:txBody>
      </p:sp>
      <p:pic>
        <p:nvPicPr>
          <p:cNvPr id="503" name="Google Shape;503;p75"/>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504" name="Google Shape;504;p7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9</a:t>
            </a:fld>
            <a:endParaRPr>
              <a:latin typeface="Arial"/>
              <a:ea typeface="Arial"/>
              <a:cs typeface="Arial"/>
              <a:sym typeface="Arial"/>
            </a:endParaRPr>
          </a:p>
        </p:txBody>
      </p:sp>
      <p:sp>
        <p:nvSpPr>
          <p:cNvPr id="505" name="Google Shape;505;p75"/>
          <p:cNvSpPr txBox="1">
            <a:spLocks noGrp="1"/>
          </p:cNvSpPr>
          <p:nvPr>
            <p:ph type="title"/>
          </p:nvPr>
        </p:nvSpPr>
        <p:spPr>
          <a:xfrm>
            <a:off x="1274064" y="899624"/>
            <a:ext cx="6118957"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Comprendiendo la brecha digital en la enseñanza para adultos</a:t>
            </a:r>
            <a:endParaRPr b="1">
              <a:latin typeface="Arial"/>
              <a:ea typeface="Arial"/>
              <a:cs typeface="Arial"/>
              <a:sym typeface="Aria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1"/>
        <p:cNvGrpSpPr/>
        <p:nvPr/>
      </p:nvGrpSpPr>
      <p:grpSpPr>
        <a:xfrm>
          <a:off x="0" y="0"/>
          <a:ext cx="0" cy="0"/>
          <a:chOff x="0" y="0"/>
          <a:chExt cx="0" cy="0"/>
        </a:xfrm>
      </p:grpSpPr>
      <p:sp>
        <p:nvSpPr>
          <p:cNvPr id="512" name="Google Shape;512;p76"/>
          <p:cNvSpPr txBox="1">
            <a:spLocks noGrp="1"/>
          </p:cNvSpPr>
          <p:nvPr>
            <p:ph type="body" idx="1"/>
          </p:nvPr>
        </p:nvSpPr>
        <p:spPr>
          <a:xfrm>
            <a:off x="853440" y="1918199"/>
            <a:ext cx="6404605" cy="4048733"/>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600" dirty="0">
                <a:latin typeface="Arial"/>
                <a:ea typeface="Arial"/>
                <a:cs typeface="Arial"/>
                <a:sym typeface="Arial"/>
              </a:rPr>
              <a:t>Los </a:t>
            </a:r>
            <a:r>
              <a:rPr lang="en-US" sz="1600" dirty="0" err="1">
                <a:latin typeface="Arial"/>
                <a:ea typeface="Arial"/>
                <a:cs typeface="Arial"/>
                <a:sym typeface="Arial"/>
              </a:rPr>
              <a:t>adultos</a:t>
            </a:r>
            <a:r>
              <a:rPr lang="en-US" sz="1600" dirty="0">
                <a:latin typeface="Arial"/>
                <a:ea typeface="Arial"/>
                <a:cs typeface="Arial"/>
                <a:sym typeface="Arial"/>
              </a:rPr>
              <a:t> </a:t>
            </a:r>
            <a:r>
              <a:rPr lang="en-US" sz="1600" dirty="0" err="1">
                <a:latin typeface="Arial"/>
                <a:ea typeface="Arial"/>
                <a:cs typeface="Arial"/>
                <a:sym typeface="Arial"/>
              </a:rPr>
              <a:t>aprenden</a:t>
            </a:r>
            <a:r>
              <a:rPr lang="en-US" sz="1600" dirty="0">
                <a:latin typeface="Arial"/>
                <a:ea typeface="Arial"/>
                <a:cs typeface="Arial"/>
                <a:sym typeface="Arial"/>
              </a:rPr>
              <a:t> </a:t>
            </a:r>
            <a:r>
              <a:rPr lang="en-US" sz="1600" dirty="0" err="1">
                <a:latin typeface="Arial"/>
                <a:ea typeface="Arial"/>
                <a:cs typeface="Arial"/>
                <a:sym typeface="Arial"/>
              </a:rPr>
              <a:t>eficazmente</a:t>
            </a:r>
            <a:r>
              <a:rPr lang="en-US" sz="1600" dirty="0">
                <a:latin typeface="Arial"/>
                <a:ea typeface="Arial"/>
                <a:cs typeface="Arial"/>
                <a:sym typeface="Arial"/>
              </a:rPr>
              <a:t> a </a:t>
            </a:r>
            <a:r>
              <a:rPr lang="en-US" sz="1600" dirty="0" err="1">
                <a:latin typeface="Arial"/>
                <a:ea typeface="Arial"/>
                <a:cs typeface="Arial"/>
                <a:sym typeface="Arial"/>
              </a:rPr>
              <a:t>través</a:t>
            </a:r>
            <a:r>
              <a:rPr lang="en-US" sz="1600" dirty="0">
                <a:latin typeface="Arial"/>
                <a:ea typeface="Arial"/>
                <a:cs typeface="Arial"/>
                <a:sym typeface="Arial"/>
              </a:rPr>
              <a:t> de la </a:t>
            </a:r>
            <a:r>
              <a:rPr lang="en-US" sz="1600" dirty="0" err="1">
                <a:latin typeface="Arial"/>
                <a:ea typeface="Arial"/>
                <a:cs typeface="Arial"/>
                <a:sym typeface="Arial"/>
              </a:rPr>
              <a:t>práctica</a:t>
            </a:r>
            <a:r>
              <a:rPr lang="en-US" sz="1600" dirty="0">
                <a:latin typeface="Arial"/>
                <a:ea typeface="Arial"/>
                <a:cs typeface="Arial"/>
                <a:sym typeface="Arial"/>
              </a:rPr>
              <a:t>, la </a:t>
            </a:r>
            <a:r>
              <a:rPr lang="en-US" sz="1600" dirty="0" err="1">
                <a:latin typeface="Arial"/>
                <a:ea typeface="Arial"/>
                <a:cs typeface="Arial"/>
                <a:sym typeface="Arial"/>
              </a:rPr>
              <a:t>experiencia</a:t>
            </a:r>
            <a:r>
              <a:rPr lang="en-US" sz="1600" dirty="0">
                <a:latin typeface="Arial"/>
                <a:ea typeface="Arial"/>
                <a:cs typeface="Arial"/>
                <a:sym typeface="Arial"/>
              </a:rPr>
              <a:t> y la </a:t>
            </a:r>
            <a:r>
              <a:rPr lang="en-US" sz="1600" dirty="0" err="1">
                <a:latin typeface="Arial"/>
                <a:ea typeface="Arial"/>
                <a:cs typeface="Arial"/>
                <a:sym typeface="Arial"/>
              </a:rPr>
              <a:t>resolución</a:t>
            </a:r>
            <a:r>
              <a:rPr lang="en-US" sz="1600" dirty="0">
                <a:latin typeface="Arial"/>
                <a:ea typeface="Arial"/>
                <a:cs typeface="Arial"/>
                <a:sym typeface="Arial"/>
              </a:rPr>
              <a:t> </a:t>
            </a:r>
            <a:r>
              <a:rPr lang="en-US" sz="1600" dirty="0" err="1">
                <a:latin typeface="Arial"/>
                <a:ea typeface="Arial"/>
                <a:cs typeface="Arial"/>
                <a:sym typeface="Arial"/>
              </a:rPr>
              <a:t>autónoma</a:t>
            </a:r>
            <a:r>
              <a:rPr lang="en-US" sz="1600" dirty="0">
                <a:latin typeface="Arial"/>
                <a:ea typeface="Arial"/>
                <a:cs typeface="Arial"/>
                <a:sym typeface="Arial"/>
              </a:rPr>
              <a:t> de </a:t>
            </a:r>
            <a:r>
              <a:rPr lang="en-US" sz="1600" dirty="0" err="1">
                <a:latin typeface="Arial"/>
                <a:ea typeface="Arial"/>
                <a:cs typeface="Arial"/>
                <a:sym typeface="Arial"/>
              </a:rPr>
              <a:t>problemas</a:t>
            </a:r>
            <a:r>
              <a:rPr lang="en-US" sz="1600" dirty="0">
                <a:latin typeface="Arial"/>
                <a:ea typeface="Arial"/>
                <a:cs typeface="Arial"/>
                <a:sym typeface="Arial"/>
              </a:rPr>
              <a:t>. La </a:t>
            </a:r>
            <a:r>
              <a:rPr lang="en-US" sz="1600" dirty="0" err="1">
                <a:latin typeface="Arial"/>
                <a:ea typeface="Arial"/>
                <a:cs typeface="Arial"/>
                <a:sym typeface="Arial"/>
              </a:rPr>
              <a:t>eficacia</a:t>
            </a:r>
            <a:r>
              <a:rPr lang="en-US" sz="1600" dirty="0">
                <a:latin typeface="Arial"/>
                <a:ea typeface="Arial"/>
                <a:cs typeface="Arial"/>
                <a:sym typeface="Arial"/>
              </a:rPr>
              <a:t> de </a:t>
            </a:r>
            <a:r>
              <a:rPr lang="en-US" sz="1600" dirty="0" err="1">
                <a:latin typeface="Arial"/>
                <a:ea typeface="Arial"/>
                <a:cs typeface="Arial"/>
                <a:sym typeface="Arial"/>
              </a:rPr>
              <a:t>este</a:t>
            </a:r>
            <a:r>
              <a:rPr lang="en-US" sz="1600" dirty="0">
                <a:latin typeface="Arial"/>
                <a:ea typeface="Arial"/>
                <a:cs typeface="Arial"/>
                <a:sym typeface="Arial"/>
              </a:rPr>
              <a:t> </a:t>
            </a:r>
            <a:r>
              <a:rPr lang="en-US" sz="1600" dirty="0" err="1">
                <a:latin typeface="Arial"/>
                <a:ea typeface="Arial"/>
                <a:cs typeface="Arial"/>
                <a:sym typeface="Arial"/>
              </a:rPr>
              <a:t>método</a:t>
            </a:r>
            <a:r>
              <a:rPr lang="en-US" sz="1600" dirty="0">
                <a:latin typeface="Arial"/>
                <a:ea typeface="Arial"/>
                <a:cs typeface="Arial"/>
                <a:sym typeface="Arial"/>
              </a:rPr>
              <a:t> de </a:t>
            </a:r>
            <a:r>
              <a:rPr lang="en-US" sz="1600" dirty="0" err="1">
                <a:latin typeface="Arial"/>
                <a:ea typeface="Arial"/>
                <a:cs typeface="Arial"/>
                <a:sym typeface="Arial"/>
              </a:rPr>
              <a:t>aprendizaje</a:t>
            </a:r>
            <a:r>
              <a:rPr lang="en-US" sz="1600" dirty="0">
                <a:latin typeface="Arial"/>
                <a:ea typeface="Arial"/>
                <a:cs typeface="Arial"/>
                <a:sym typeface="Arial"/>
              </a:rPr>
              <a:t> de </a:t>
            </a:r>
            <a:r>
              <a:rPr lang="en-US" sz="1600" dirty="0" err="1">
                <a:latin typeface="Arial"/>
                <a:ea typeface="Arial"/>
                <a:cs typeface="Arial"/>
                <a:sym typeface="Arial"/>
              </a:rPr>
              <a:t>adultos</a:t>
            </a:r>
            <a:r>
              <a:rPr lang="en-US" sz="1600" dirty="0">
                <a:latin typeface="Arial"/>
                <a:ea typeface="Arial"/>
                <a:cs typeface="Arial"/>
                <a:sym typeface="Arial"/>
              </a:rPr>
              <a:t> se pone de relieve </a:t>
            </a:r>
            <a:r>
              <a:rPr lang="en-US" sz="1600" dirty="0" err="1">
                <a:latin typeface="Arial"/>
                <a:ea typeface="Arial"/>
                <a:cs typeface="Arial"/>
                <a:sym typeface="Arial"/>
              </a:rPr>
              <a:t>en</a:t>
            </a:r>
            <a:r>
              <a:rPr lang="en-US" sz="1600" dirty="0">
                <a:latin typeface="Arial"/>
                <a:ea typeface="Arial"/>
                <a:cs typeface="Arial"/>
                <a:sym typeface="Arial"/>
              </a:rPr>
              <a:t> la </a:t>
            </a:r>
            <a:r>
              <a:rPr lang="en-US" sz="1600" dirty="0" err="1">
                <a:latin typeface="Arial"/>
                <a:ea typeface="Arial"/>
                <a:cs typeface="Arial"/>
                <a:sym typeface="Arial"/>
              </a:rPr>
              <a:t>geragogía</a:t>
            </a:r>
            <a:r>
              <a:rPr lang="en-US" sz="1600" dirty="0">
                <a:latin typeface="Arial"/>
                <a:ea typeface="Arial"/>
                <a:cs typeface="Arial"/>
                <a:sym typeface="Arial"/>
              </a:rPr>
              <a:t> (</a:t>
            </a:r>
            <a:r>
              <a:rPr lang="en-US" sz="1600" dirty="0" err="1">
                <a:latin typeface="Arial"/>
                <a:ea typeface="Arial"/>
                <a:cs typeface="Arial"/>
                <a:sym typeface="Arial"/>
              </a:rPr>
              <a:t>gerontología</a:t>
            </a:r>
            <a:r>
              <a:rPr lang="en-US" sz="1600" dirty="0">
                <a:latin typeface="Arial"/>
                <a:ea typeface="Arial"/>
                <a:cs typeface="Arial"/>
                <a:sym typeface="Arial"/>
              </a:rPr>
              <a:t> </a:t>
            </a:r>
            <a:r>
              <a:rPr lang="en-US" sz="1600" dirty="0" err="1">
                <a:latin typeface="Arial"/>
                <a:ea typeface="Arial"/>
                <a:cs typeface="Arial"/>
                <a:sym typeface="Arial"/>
              </a:rPr>
              <a:t>educativa</a:t>
            </a:r>
            <a:r>
              <a:rPr lang="en-US" sz="1600" dirty="0">
                <a:latin typeface="Arial"/>
                <a:ea typeface="Arial"/>
                <a:cs typeface="Arial"/>
                <a:sym typeface="Arial"/>
              </a:rPr>
              <a:t>, </a:t>
            </a:r>
            <a:r>
              <a:rPr lang="en-US" sz="1600" dirty="0" err="1">
                <a:latin typeface="Arial"/>
                <a:ea typeface="Arial"/>
                <a:cs typeface="Arial"/>
                <a:sym typeface="Arial"/>
              </a:rPr>
              <a:t>pedagogía</a:t>
            </a:r>
            <a:r>
              <a:rPr lang="en-US" sz="1600" dirty="0">
                <a:latin typeface="Arial"/>
                <a:ea typeface="Arial"/>
                <a:cs typeface="Arial"/>
                <a:sym typeface="Arial"/>
              </a:rPr>
              <a:t> del </a:t>
            </a:r>
            <a:r>
              <a:rPr lang="en-US" sz="1600" dirty="0" err="1">
                <a:latin typeface="Arial"/>
                <a:ea typeface="Arial"/>
                <a:cs typeface="Arial"/>
                <a:sym typeface="Arial"/>
              </a:rPr>
              <a:t>envejecimiento</a:t>
            </a:r>
            <a:r>
              <a:rPr lang="en-US" sz="1600" dirty="0">
                <a:latin typeface="Arial"/>
                <a:ea typeface="Arial"/>
                <a:cs typeface="Arial"/>
                <a:sym typeface="Arial"/>
              </a:rPr>
              <a:t>), que </a:t>
            </a:r>
            <a:r>
              <a:rPr lang="en-US" sz="1600" dirty="0" err="1">
                <a:latin typeface="Arial"/>
                <a:ea typeface="Arial"/>
                <a:cs typeface="Arial"/>
                <a:sym typeface="Arial"/>
              </a:rPr>
              <a:t>hace</a:t>
            </a:r>
            <a:r>
              <a:rPr lang="en-US" sz="1600" dirty="0">
                <a:latin typeface="Arial"/>
                <a:ea typeface="Arial"/>
                <a:cs typeface="Arial"/>
                <a:sym typeface="Arial"/>
              </a:rPr>
              <a:t> </a:t>
            </a:r>
            <a:r>
              <a:rPr lang="en-US" sz="1600" dirty="0" err="1">
                <a:latin typeface="Arial"/>
                <a:ea typeface="Arial"/>
                <a:cs typeface="Arial"/>
                <a:sym typeface="Arial"/>
              </a:rPr>
              <a:t>hincapié</a:t>
            </a:r>
            <a:r>
              <a:rPr lang="en-US" sz="1600" dirty="0">
                <a:latin typeface="Arial"/>
                <a:ea typeface="Arial"/>
                <a:cs typeface="Arial"/>
                <a:sym typeface="Arial"/>
              </a:rPr>
              <a:t> </a:t>
            </a:r>
            <a:r>
              <a:rPr lang="en-US" sz="1600" dirty="0" err="1">
                <a:latin typeface="Arial"/>
                <a:ea typeface="Arial"/>
                <a:cs typeface="Arial"/>
                <a:sym typeface="Arial"/>
              </a:rPr>
              <a:t>en</a:t>
            </a:r>
            <a:r>
              <a:rPr lang="en-US" sz="1600" dirty="0">
                <a:latin typeface="Arial"/>
                <a:ea typeface="Arial"/>
                <a:cs typeface="Arial"/>
                <a:sym typeface="Arial"/>
              </a:rPr>
              <a:t> </a:t>
            </a:r>
            <a:r>
              <a:rPr lang="en-US" sz="1600" dirty="0" err="1">
                <a:latin typeface="Arial"/>
                <a:ea typeface="Arial"/>
                <a:cs typeface="Arial"/>
                <a:sym typeface="Arial"/>
              </a:rPr>
              <a:t>el</a:t>
            </a:r>
            <a:r>
              <a:rPr lang="en-US" sz="1600" dirty="0">
                <a:latin typeface="Arial"/>
                <a:ea typeface="Arial"/>
                <a:cs typeface="Arial"/>
                <a:sym typeface="Arial"/>
              </a:rPr>
              <a:t> </a:t>
            </a:r>
            <a:r>
              <a:rPr lang="en-US" sz="1600" dirty="0" err="1">
                <a:latin typeface="Arial"/>
                <a:ea typeface="Arial"/>
                <a:cs typeface="Arial"/>
                <a:sym typeface="Arial"/>
              </a:rPr>
              <a:t>uso</a:t>
            </a:r>
            <a:r>
              <a:rPr lang="en-US" sz="1600" dirty="0">
                <a:latin typeface="Arial"/>
                <a:ea typeface="Arial"/>
                <a:cs typeface="Arial"/>
                <a:sym typeface="Arial"/>
              </a:rPr>
              <a:t> de </a:t>
            </a:r>
            <a:r>
              <a:rPr lang="en-US" sz="1600" dirty="0" err="1">
                <a:latin typeface="Arial"/>
                <a:ea typeface="Arial"/>
                <a:cs typeface="Arial"/>
                <a:sym typeface="Arial"/>
              </a:rPr>
              <a:t>métodos</a:t>
            </a:r>
            <a:r>
              <a:rPr lang="en-US" sz="1600" dirty="0">
                <a:latin typeface="Arial"/>
                <a:ea typeface="Arial"/>
                <a:cs typeface="Arial"/>
                <a:sym typeface="Arial"/>
              </a:rPr>
              <a:t> </a:t>
            </a:r>
            <a:r>
              <a:rPr lang="en-US" sz="1600" dirty="0" err="1">
                <a:latin typeface="Arial"/>
                <a:ea typeface="Arial"/>
                <a:cs typeface="Arial"/>
                <a:sym typeface="Arial"/>
              </a:rPr>
              <a:t>en</a:t>
            </a:r>
            <a:r>
              <a:rPr lang="en-US" sz="1600" dirty="0">
                <a:latin typeface="Arial"/>
                <a:ea typeface="Arial"/>
                <a:cs typeface="Arial"/>
                <a:sym typeface="Arial"/>
              </a:rPr>
              <a:t> la </a:t>
            </a:r>
            <a:r>
              <a:rPr lang="en-US" sz="1600" dirty="0" err="1">
                <a:latin typeface="Arial"/>
                <a:ea typeface="Arial"/>
                <a:cs typeface="Arial"/>
                <a:sym typeface="Arial"/>
              </a:rPr>
              <a:t>educación</a:t>
            </a:r>
            <a:r>
              <a:rPr lang="en-US" sz="1600" dirty="0">
                <a:latin typeface="Arial"/>
                <a:ea typeface="Arial"/>
                <a:cs typeface="Arial"/>
                <a:sym typeface="Arial"/>
              </a:rPr>
              <a:t> de </a:t>
            </a:r>
            <a:r>
              <a:rPr lang="en-US" sz="1600" dirty="0" err="1">
                <a:latin typeface="Arial"/>
                <a:ea typeface="Arial"/>
                <a:cs typeface="Arial"/>
                <a:sym typeface="Arial"/>
              </a:rPr>
              <a:t>adultos</a:t>
            </a:r>
            <a:r>
              <a:rPr lang="en-US" sz="1600" dirty="0">
                <a:latin typeface="Arial"/>
                <a:ea typeface="Arial"/>
                <a:cs typeface="Arial"/>
                <a:sym typeface="Arial"/>
              </a:rPr>
              <a:t> que </a:t>
            </a:r>
            <a:r>
              <a:rPr lang="en-US" sz="1600" dirty="0" err="1">
                <a:latin typeface="Arial"/>
                <a:ea typeface="Arial"/>
                <a:cs typeface="Arial"/>
                <a:sym typeface="Arial"/>
              </a:rPr>
              <a:t>difieren</a:t>
            </a:r>
            <a:r>
              <a:rPr lang="en-US" sz="1600" dirty="0">
                <a:latin typeface="Arial"/>
                <a:ea typeface="Arial"/>
                <a:cs typeface="Arial"/>
                <a:sym typeface="Arial"/>
              </a:rPr>
              <a:t> de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utilizados</a:t>
            </a:r>
            <a:r>
              <a:rPr lang="en-US" sz="1600" dirty="0">
                <a:latin typeface="Arial"/>
                <a:ea typeface="Arial"/>
                <a:cs typeface="Arial"/>
                <a:sym typeface="Arial"/>
              </a:rPr>
              <a:t> </a:t>
            </a:r>
            <a:r>
              <a:rPr lang="en-US" sz="1600" dirty="0" err="1">
                <a:latin typeface="Arial"/>
                <a:ea typeface="Arial"/>
                <a:cs typeface="Arial"/>
                <a:sym typeface="Arial"/>
              </a:rPr>
              <a:t>habitualmente</a:t>
            </a:r>
            <a:r>
              <a:rPr lang="en-US" sz="1600" dirty="0">
                <a:latin typeface="Arial"/>
                <a:ea typeface="Arial"/>
                <a:cs typeface="Arial"/>
                <a:sym typeface="Arial"/>
              </a:rPr>
              <a:t> </a:t>
            </a:r>
            <a:r>
              <a:rPr lang="en-US" sz="1600" dirty="0" err="1">
                <a:latin typeface="Arial"/>
                <a:ea typeface="Arial"/>
                <a:cs typeface="Arial"/>
                <a:sym typeface="Arial"/>
              </a:rPr>
              <a:t>en</a:t>
            </a:r>
            <a:r>
              <a:rPr lang="en-US" sz="1600" dirty="0">
                <a:latin typeface="Arial"/>
                <a:ea typeface="Arial"/>
                <a:cs typeface="Arial"/>
                <a:sym typeface="Arial"/>
              </a:rPr>
              <a:t> </a:t>
            </a:r>
            <a:r>
              <a:rPr lang="en-US" sz="1600" dirty="0" err="1">
                <a:latin typeface="Arial"/>
                <a:ea typeface="Arial"/>
                <a:cs typeface="Arial"/>
                <a:sym typeface="Arial"/>
              </a:rPr>
              <a:t>pedagogía</a:t>
            </a:r>
            <a:r>
              <a:rPr lang="en-US" sz="1600" dirty="0">
                <a:latin typeface="Arial"/>
                <a:ea typeface="Arial"/>
                <a:cs typeface="Arial"/>
                <a:sym typeface="Arial"/>
              </a:rPr>
              <a:t>. </a:t>
            </a:r>
            <a:endParaRPr dirty="0"/>
          </a:p>
          <a:p>
            <a:pPr marL="9525" lvl="0" indent="-9525" algn="just" rtl="0">
              <a:lnSpc>
                <a:spcPct val="100000"/>
              </a:lnSpc>
              <a:spcBef>
                <a:spcPts val="1000"/>
              </a:spcBef>
              <a:spcAft>
                <a:spcPts val="0"/>
              </a:spcAft>
              <a:buSzPts val="1260"/>
              <a:buNone/>
            </a:pPr>
            <a:r>
              <a:rPr lang="en-US" sz="1600" dirty="0">
                <a:latin typeface="Arial"/>
                <a:ea typeface="Arial"/>
                <a:cs typeface="Arial"/>
                <a:sym typeface="Arial"/>
              </a:rPr>
              <a:t>Se </a:t>
            </a:r>
            <a:r>
              <a:rPr lang="en-US" sz="1600" dirty="0" err="1">
                <a:latin typeface="Arial"/>
                <a:ea typeface="Arial"/>
                <a:cs typeface="Arial"/>
                <a:sym typeface="Arial"/>
              </a:rPr>
              <a:t>trata</a:t>
            </a:r>
            <a:r>
              <a:rPr lang="en-US" sz="1600" dirty="0">
                <a:latin typeface="Arial"/>
                <a:ea typeface="Arial"/>
                <a:cs typeface="Arial"/>
                <a:sym typeface="Arial"/>
              </a:rPr>
              <a:t> de </a:t>
            </a:r>
            <a:r>
              <a:rPr lang="en-US" sz="1600" dirty="0" err="1">
                <a:latin typeface="Arial"/>
                <a:ea typeface="Arial"/>
                <a:cs typeface="Arial"/>
                <a:sym typeface="Arial"/>
              </a:rPr>
              <a:t>utilizar</a:t>
            </a:r>
            <a:r>
              <a:rPr lang="en-US" sz="1600" dirty="0">
                <a:latin typeface="Arial"/>
                <a:ea typeface="Arial"/>
                <a:cs typeface="Arial"/>
                <a:sym typeface="Arial"/>
              </a:rPr>
              <a:t> </a:t>
            </a:r>
            <a:r>
              <a:rPr lang="en-US" sz="1600" dirty="0" err="1">
                <a:latin typeface="Arial"/>
                <a:ea typeface="Arial"/>
                <a:cs typeface="Arial"/>
                <a:sym typeface="Arial"/>
              </a:rPr>
              <a:t>métodos</a:t>
            </a:r>
            <a:r>
              <a:rPr lang="en-US" sz="1600" dirty="0">
                <a:latin typeface="Arial"/>
                <a:ea typeface="Arial"/>
                <a:cs typeface="Arial"/>
                <a:sym typeface="Arial"/>
              </a:rPr>
              <a:t> </a:t>
            </a:r>
            <a:r>
              <a:rPr lang="en-US" sz="1600" dirty="0" err="1">
                <a:latin typeface="Arial"/>
                <a:ea typeface="Arial"/>
                <a:cs typeface="Arial"/>
                <a:sym typeface="Arial"/>
              </a:rPr>
              <a:t>adecuados</a:t>
            </a:r>
            <a:r>
              <a:rPr lang="en-US" sz="1600" dirty="0">
                <a:latin typeface="Arial"/>
                <a:ea typeface="Arial"/>
                <a:cs typeface="Arial"/>
                <a:sym typeface="Arial"/>
              </a:rPr>
              <a:t> para la </a:t>
            </a:r>
            <a:r>
              <a:rPr lang="en-US" sz="1600" dirty="0" err="1">
                <a:latin typeface="Arial"/>
                <a:ea typeface="Arial"/>
                <a:cs typeface="Arial"/>
                <a:sym typeface="Arial"/>
              </a:rPr>
              <a:t>correcta</a:t>
            </a:r>
            <a:r>
              <a:rPr lang="en-US" sz="1600" dirty="0">
                <a:latin typeface="Arial"/>
                <a:ea typeface="Arial"/>
                <a:cs typeface="Arial"/>
                <a:sym typeface="Arial"/>
              </a:rPr>
              <a:t> </a:t>
            </a:r>
            <a:r>
              <a:rPr lang="en-US" sz="1600" dirty="0" err="1">
                <a:latin typeface="Arial"/>
                <a:ea typeface="Arial"/>
                <a:cs typeface="Arial"/>
                <a:sym typeface="Arial"/>
              </a:rPr>
              <a:t>adaptación</a:t>
            </a:r>
            <a:r>
              <a:rPr lang="en-US" sz="1600" dirty="0">
                <a:latin typeface="Arial"/>
                <a:ea typeface="Arial"/>
                <a:cs typeface="Arial"/>
                <a:sym typeface="Arial"/>
              </a:rPr>
              <a:t> a la </a:t>
            </a:r>
            <a:r>
              <a:rPr lang="en-US" sz="1600" dirty="0" err="1">
                <a:latin typeface="Arial"/>
                <a:ea typeface="Arial"/>
                <a:cs typeface="Arial"/>
                <a:sym typeface="Arial"/>
              </a:rPr>
              <a:t>vejez</a:t>
            </a:r>
            <a:r>
              <a:rPr lang="en-US" sz="1600" dirty="0">
                <a:latin typeface="Arial"/>
                <a:ea typeface="Arial"/>
                <a:cs typeface="Arial"/>
                <a:sym typeface="Arial"/>
              </a:rPr>
              <a:t> y a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cambios</a:t>
            </a:r>
            <a:r>
              <a:rPr lang="en-US" sz="1600" dirty="0">
                <a:latin typeface="Arial"/>
                <a:ea typeface="Arial"/>
                <a:cs typeface="Arial"/>
                <a:sym typeface="Arial"/>
              </a:rPr>
              <a:t> </a:t>
            </a:r>
            <a:r>
              <a:rPr lang="en-US" sz="1600" dirty="0" err="1">
                <a:latin typeface="Arial"/>
                <a:ea typeface="Arial"/>
                <a:cs typeface="Arial"/>
                <a:sym typeface="Arial"/>
              </a:rPr>
              <a:t>cognitivos</a:t>
            </a:r>
            <a:r>
              <a:rPr lang="en-US" sz="1600" dirty="0">
                <a:latin typeface="Arial"/>
                <a:ea typeface="Arial"/>
                <a:cs typeface="Arial"/>
                <a:sym typeface="Arial"/>
              </a:rPr>
              <a:t> y </a:t>
            </a:r>
            <a:r>
              <a:rPr lang="en-US" sz="1600" dirty="0" err="1">
                <a:latin typeface="Arial"/>
                <a:ea typeface="Arial"/>
                <a:cs typeface="Arial"/>
                <a:sym typeface="Arial"/>
              </a:rPr>
              <a:t>funciones</a:t>
            </a:r>
            <a:r>
              <a:rPr lang="en-US" sz="1600" dirty="0">
                <a:latin typeface="Arial"/>
                <a:ea typeface="Arial"/>
                <a:cs typeface="Arial"/>
                <a:sym typeface="Arial"/>
              </a:rPr>
              <a:t> </a:t>
            </a:r>
            <a:r>
              <a:rPr lang="en-US" sz="1600" dirty="0" err="1">
                <a:latin typeface="Arial"/>
                <a:ea typeface="Arial"/>
                <a:cs typeface="Arial"/>
                <a:sym typeface="Arial"/>
              </a:rPr>
              <a:t>vitales</a:t>
            </a:r>
            <a:r>
              <a:rPr lang="en-US" sz="1600" dirty="0">
                <a:latin typeface="Arial"/>
                <a:ea typeface="Arial"/>
                <a:cs typeface="Arial"/>
                <a:sym typeface="Arial"/>
              </a:rPr>
              <a:t> </a:t>
            </a:r>
            <a:r>
              <a:rPr lang="en-US" sz="1600" dirty="0" err="1">
                <a:latin typeface="Arial"/>
                <a:ea typeface="Arial"/>
                <a:cs typeface="Arial"/>
                <a:sym typeface="Arial"/>
              </a:rPr>
              <a:t>objetivos</a:t>
            </a:r>
            <a:r>
              <a:rPr lang="en-US" sz="1600" dirty="0">
                <a:latin typeface="Arial"/>
                <a:ea typeface="Arial"/>
                <a:cs typeface="Arial"/>
                <a:sym typeface="Arial"/>
              </a:rPr>
              <a:t> que le son </a:t>
            </a:r>
            <a:r>
              <a:rPr lang="en-US" sz="1600" dirty="0" err="1">
                <a:latin typeface="Arial"/>
                <a:ea typeface="Arial"/>
                <a:cs typeface="Arial"/>
                <a:sym typeface="Arial"/>
              </a:rPr>
              <a:t>característicos</a:t>
            </a:r>
            <a:r>
              <a:rPr lang="en-US" sz="1600" dirty="0">
                <a:latin typeface="Arial"/>
                <a:ea typeface="Arial"/>
                <a:cs typeface="Arial"/>
                <a:sym typeface="Arial"/>
              </a:rPr>
              <a:t>. </a:t>
            </a:r>
            <a:r>
              <a:rPr lang="en-US" sz="1600" dirty="0" err="1">
                <a:latin typeface="Arial"/>
                <a:ea typeface="Arial"/>
                <a:cs typeface="Arial"/>
                <a:sym typeface="Arial"/>
              </a:rPr>
              <a:t>Cuanto</a:t>
            </a:r>
            <a:r>
              <a:rPr lang="en-US" sz="1600" dirty="0">
                <a:latin typeface="Arial"/>
                <a:ea typeface="Arial"/>
                <a:cs typeface="Arial"/>
                <a:sym typeface="Arial"/>
              </a:rPr>
              <a:t> </a:t>
            </a:r>
            <a:r>
              <a:rPr lang="en-US" sz="1600" dirty="0" err="1">
                <a:latin typeface="Arial"/>
                <a:ea typeface="Arial"/>
                <a:cs typeface="Arial"/>
                <a:sym typeface="Arial"/>
              </a:rPr>
              <a:t>más</a:t>
            </a:r>
            <a:r>
              <a:rPr lang="en-US" sz="1600" dirty="0">
                <a:latin typeface="Arial"/>
                <a:ea typeface="Arial"/>
                <a:cs typeface="Arial"/>
                <a:sym typeface="Arial"/>
              </a:rPr>
              <a:t> </a:t>
            </a:r>
            <a:r>
              <a:rPr lang="en-US" sz="1600" dirty="0" err="1">
                <a:latin typeface="Arial"/>
                <a:ea typeface="Arial"/>
                <a:cs typeface="Arial"/>
                <a:sym typeface="Arial"/>
              </a:rPr>
              <a:t>mayores</a:t>
            </a:r>
            <a:r>
              <a:rPr lang="en-US" sz="1600" dirty="0">
                <a:latin typeface="Arial"/>
                <a:ea typeface="Arial"/>
                <a:cs typeface="Arial"/>
                <a:sym typeface="Arial"/>
              </a:rPr>
              <a:t> son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adultos</a:t>
            </a:r>
            <a:r>
              <a:rPr lang="en-US" sz="1600" dirty="0">
                <a:latin typeface="Arial"/>
                <a:ea typeface="Arial"/>
                <a:cs typeface="Arial"/>
                <a:sym typeface="Arial"/>
              </a:rPr>
              <a:t> y </a:t>
            </a:r>
            <a:r>
              <a:rPr lang="en-US" sz="1600" dirty="0" err="1">
                <a:latin typeface="Arial"/>
                <a:ea typeface="Arial"/>
                <a:cs typeface="Arial"/>
                <a:sym typeface="Arial"/>
              </a:rPr>
              <a:t>más</a:t>
            </a:r>
            <a:r>
              <a:rPr lang="en-US" sz="1600" dirty="0">
                <a:latin typeface="Arial"/>
                <a:ea typeface="Arial"/>
                <a:cs typeface="Arial"/>
                <a:sym typeface="Arial"/>
              </a:rPr>
              <a:t> </a:t>
            </a:r>
            <a:r>
              <a:rPr lang="en-US" sz="1600" dirty="0" err="1">
                <a:latin typeface="Arial"/>
                <a:ea typeface="Arial"/>
                <a:cs typeface="Arial"/>
                <a:sym typeface="Arial"/>
              </a:rPr>
              <a:t>experiencia</a:t>
            </a:r>
            <a:r>
              <a:rPr lang="en-US" sz="1600" dirty="0">
                <a:latin typeface="Arial"/>
                <a:ea typeface="Arial"/>
                <a:cs typeface="Arial"/>
                <a:sym typeface="Arial"/>
              </a:rPr>
              <a:t> </a:t>
            </a:r>
            <a:r>
              <a:rPr lang="en-US" sz="1600" dirty="0" err="1">
                <a:latin typeface="Arial"/>
                <a:ea typeface="Arial"/>
                <a:cs typeface="Arial"/>
                <a:sym typeface="Arial"/>
              </a:rPr>
              <a:t>tienen</a:t>
            </a:r>
            <a:r>
              <a:rPr lang="en-US" sz="1600" dirty="0">
                <a:latin typeface="Arial"/>
                <a:ea typeface="Arial"/>
                <a:cs typeface="Arial"/>
                <a:sym typeface="Arial"/>
              </a:rPr>
              <a:t>, </a:t>
            </a:r>
            <a:r>
              <a:rPr lang="en-US" sz="1600" dirty="0" err="1">
                <a:latin typeface="Arial"/>
                <a:ea typeface="Arial"/>
                <a:cs typeface="Arial"/>
                <a:sym typeface="Arial"/>
              </a:rPr>
              <a:t>más</a:t>
            </a:r>
            <a:r>
              <a:rPr lang="en-US" sz="1600" dirty="0">
                <a:latin typeface="Arial"/>
                <a:ea typeface="Arial"/>
                <a:cs typeface="Arial"/>
                <a:sym typeface="Arial"/>
              </a:rPr>
              <a:t> a menudo se </a:t>
            </a:r>
            <a:r>
              <a:rPr lang="en-US" sz="1600" dirty="0" err="1">
                <a:latin typeface="Arial"/>
                <a:ea typeface="Arial"/>
                <a:cs typeface="Arial"/>
                <a:sym typeface="Arial"/>
              </a:rPr>
              <a:t>ven</a:t>
            </a:r>
            <a:r>
              <a:rPr lang="en-US" sz="1600" dirty="0">
                <a:latin typeface="Arial"/>
                <a:ea typeface="Arial"/>
                <a:cs typeface="Arial"/>
                <a:sym typeface="Arial"/>
              </a:rPr>
              <a:t> </a:t>
            </a:r>
            <a:r>
              <a:rPr lang="en-US" sz="1600" dirty="0" err="1">
                <a:latin typeface="Arial"/>
                <a:ea typeface="Arial"/>
                <a:cs typeface="Arial"/>
                <a:sym typeface="Arial"/>
              </a:rPr>
              <a:t>afectados</a:t>
            </a:r>
            <a:r>
              <a:rPr lang="en-US" sz="1600" dirty="0">
                <a:latin typeface="Arial"/>
                <a:ea typeface="Arial"/>
                <a:cs typeface="Arial"/>
                <a:sym typeface="Arial"/>
              </a:rPr>
              <a:t> </a:t>
            </a:r>
            <a:r>
              <a:rPr lang="en-US" sz="1600" dirty="0" err="1">
                <a:latin typeface="Arial"/>
                <a:ea typeface="Arial"/>
                <a:cs typeface="Arial"/>
                <a:sym typeface="Arial"/>
              </a:rPr>
              <a:t>por</a:t>
            </a:r>
            <a:r>
              <a:rPr lang="en-US" sz="1600" dirty="0">
                <a:latin typeface="Arial"/>
                <a:ea typeface="Arial"/>
                <a:cs typeface="Arial"/>
                <a:sym typeface="Arial"/>
              </a:rPr>
              <a:t> </a:t>
            </a:r>
            <a:r>
              <a:rPr lang="en-US" sz="1600" dirty="0" err="1">
                <a:latin typeface="Arial"/>
                <a:ea typeface="Arial"/>
                <a:cs typeface="Arial"/>
                <a:sym typeface="Arial"/>
              </a:rPr>
              <a:t>problemas</a:t>
            </a:r>
            <a:r>
              <a:rPr lang="en-US" sz="1600" dirty="0">
                <a:latin typeface="Arial"/>
                <a:ea typeface="Arial"/>
                <a:cs typeface="Arial"/>
                <a:sym typeface="Arial"/>
              </a:rPr>
              <a:t> de </a:t>
            </a:r>
            <a:r>
              <a:rPr lang="en-US" sz="1600" dirty="0" err="1">
                <a:latin typeface="Arial"/>
                <a:ea typeface="Arial"/>
                <a:cs typeface="Arial"/>
                <a:sym typeface="Arial"/>
              </a:rPr>
              <a:t>memoria</a:t>
            </a:r>
            <a:r>
              <a:rPr lang="en-US" sz="1600" dirty="0">
                <a:latin typeface="Arial"/>
                <a:ea typeface="Arial"/>
                <a:cs typeface="Arial"/>
                <a:sym typeface="Arial"/>
              </a:rPr>
              <a:t> a </a:t>
            </a:r>
            <a:r>
              <a:rPr lang="en-US" sz="1600" dirty="0" err="1">
                <a:latin typeface="Arial"/>
                <a:ea typeface="Arial"/>
                <a:cs typeface="Arial"/>
                <a:sym typeface="Arial"/>
              </a:rPr>
              <a:t>corto</a:t>
            </a:r>
            <a:r>
              <a:rPr lang="en-US" sz="1600" dirty="0">
                <a:latin typeface="Arial"/>
                <a:ea typeface="Arial"/>
                <a:cs typeface="Arial"/>
                <a:sym typeface="Arial"/>
              </a:rPr>
              <a:t> </a:t>
            </a:r>
            <a:r>
              <a:rPr lang="en-US" sz="1600" dirty="0" err="1">
                <a:latin typeface="Arial"/>
                <a:ea typeface="Arial"/>
                <a:cs typeface="Arial"/>
                <a:sym typeface="Arial"/>
              </a:rPr>
              <a:t>plazo</a:t>
            </a:r>
            <a:r>
              <a:rPr lang="en-US" sz="1600" dirty="0">
                <a:latin typeface="Arial"/>
                <a:ea typeface="Arial"/>
                <a:cs typeface="Arial"/>
                <a:sym typeface="Arial"/>
              </a:rPr>
              <a:t>. El </a:t>
            </a:r>
            <a:r>
              <a:rPr lang="en-US" sz="1600" dirty="0" err="1">
                <a:latin typeface="Arial"/>
                <a:ea typeface="Arial"/>
                <a:cs typeface="Arial"/>
                <a:sym typeface="Arial"/>
              </a:rPr>
              <a:t>método</a:t>
            </a:r>
            <a:r>
              <a:rPr lang="en-US" sz="1600" dirty="0">
                <a:latin typeface="Arial"/>
                <a:ea typeface="Arial"/>
                <a:cs typeface="Arial"/>
                <a:sym typeface="Arial"/>
              </a:rPr>
              <a:t> </a:t>
            </a:r>
            <a:r>
              <a:rPr lang="en-US" sz="1600" dirty="0" err="1">
                <a:latin typeface="Arial"/>
                <a:ea typeface="Arial"/>
                <a:cs typeface="Arial"/>
                <a:sym typeface="Arial"/>
              </a:rPr>
              <a:t>preferido</a:t>
            </a:r>
            <a:r>
              <a:rPr lang="en-US" sz="1600" dirty="0">
                <a:latin typeface="Arial"/>
                <a:ea typeface="Arial"/>
                <a:cs typeface="Arial"/>
                <a:sym typeface="Arial"/>
              </a:rPr>
              <a:t> para </a:t>
            </a:r>
            <a:r>
              <a:rPr lang="en-US" sz="1600" dirty="0" err="1">
                <a:latin typeface="Arial"/>
                <a:ea typeface="Arial"/>
                <a:cs typeface="Arial"/>
                <a:sym typeface="Arial"/>
              </a:rPr>
              <a:t>educar</a:t>
            </a:r>
            <a:r>
              <a:rPr lang="en-US" sz="1600" dirty="0">
                <a:latin typeface="Arial"/>
                <a:ea typeface="Arial"/>
                <a:cs typeface="Arial"/>
                <a:sym typeface="Arial"/>
              </a:rPr>
              <a:t> a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adultos</a:t>
            </a:r>
            <a:r>
              <a:rPr lang="en-US" sz="1600" dirty="0">
                <a:latin typeface="Arial"/>
                <a:ea typeface="Arial"/>
                <a:cs typeface="Arial"/>
                <a:sym typeface="Arial"/>
              </a:rPr>
              <a:t>, y </a:t>
            </a:r>
            <a:r>
              <a:rPr lang="en-US" sz="1600" dirty="0" err="1">
                <a:latin typeface="Arial"/>
                <a:ea typeface="Arial"/>
                <a:cs typeface="Arial"/>
                <a:sym typeface="Arial"/>
              </a:rPr>
              <a:t>en</a:t>
            </a:r>
            <a:r>
              <a:rPr lang="en-US" sz="1600" dirty="0">
                <a:latin typeface="Arial"/>
                <a:ea typeface="Arial"/>
                <a:cs typeface="Arial"/>
                <a:sym typeface="Arial"/>
              </a:rPr>
              <a:t> particular a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mayores</a:t>
            </a:r>
            <a:r>
              <a:rPr lang="en-US" sz="1600" dirty="0">
                <a:latin typeface="Arial"/>
                <a:ea typeface="Arial"/>
                <a:cs typeface="Arial"/>
                <a:sym typeface="Arial"/>
              </a:rPr>
              <a:t>, son </a:t>
            </a:r>
            <a:r>
              <a:rPr lang="en-US" sz="1600" dirty="0" err="1">
                <a:latin typeface="Arial"/>
                <a:ea typeface="Arial"/>
                <a:cs typeface="Arial"/>
                <a:sym typeface="Arial"/>
              </a:rPr>
              <a:t>los</a:t>
            </a:r>
            <a:r>
              <a:rPr lang="en-US" sz="1600" dirty="0">
                <a:latin typeface="Arial"/>
                <a:ea typeface="Arial"/>
                <a:cs typeface="Arial"/>
                <a:sym typeface="Arial"/>
              </a:rPr>
              <a:t> </a:t>
            </a:r>
            <a:r>
              <a:rPr lang="en-US" sz="1600" dirty="0" err="1">
                <a:latin typeface="Arial"/>
                <a:ea typeface="Arial"/>
                <a:cs typeface="Arial"/>
                <a:sym typeface="Arial"/>
              </a:rPr>
              <a:t>métodos</a:t>
            </a:r>
            <a:r>
              <a:rPr lang="en-US" sz="1600" dirty="0">
                <a:latin typeface="Arial"/>
                <a:ea typeface="Arial"/>
                <a:cs typeface="Arial"/>
                <a:sym typeface="Arial"/>
              </a:rPr>
              <a:t> </a:t>
            </a:r>
            <a:r>
              <a:rPr lang="en-US" sz="1600" dirty="0" err="1">
                <a:latin typeface="Arial"/>
                <a:ea typeface="Arial"/>
                <a:cs typeface="Arial"/>
                <a:sym typeface="Arial"/>
              </a:rPr>
              <a:t>activos</a:t>
            </a:r>
            <a:r>
              <a:rPr lang="en-US" sz="1600" dirty="0">
                <a:latin typeface="Arial"/>
                <a:ea typeface="Arial"/>
                <a:cs typeface="Arial"/>
                <a:sym typeface="Arial"/>
              </a:rPr>
              <a:t> y las </a:t>
            </a:r>
            <a:r>
              <a:rPr lang="en-US" sz="1600" dirty="0" err="1">
                <a:latin typeface="Arial"/>
                <a:ea typeface="Arial"/>
                <a:cs typeface="Arial"/>
                <a:sym typeface="Arial"/>
              </a:rPr>
              <a:t>formas</a:t>
            </a:r>
            <a:r>
              <a:rPr lang="en-US" sz="1600" dirty="0">
                <a:latin typeface="Arial"/>
                <a:ea typeface="Arial"/>
                <a:cs typeface="Arial"/>
                <a:sym typeface="Arial"/>
              </a:rPr>
              <a:t> </a:t>
            </a:r>
            <a:r>
              <a:rPr lang="en-US" sz="1600" dirty="0" err="1">
                <a:latin typeface="Arial"/>
                <a:ea typeface="Arial"/>
                <a:cs typeface="Arial"/>
                <a:sym typeface="Arial"/>
              </a:rPr>
              <a:t>individualizadas</a:t>
            </a:r>
            <a:r>
              <a:rPr lang="en-US" sz="1600" dirty="0">
                <a:latin typeface="Arial"/>
                <a:ea typeface="Arial"/>
                <a:cs typeface="Arial"/>
                <a:sym typeface="Arial"/>
              </a:rPr>
              <a:t> de </a:t>
            </a:r>
            <a:r>
              <a:rPr lang="en-US" sz="1600" dirty="0" err="1">
                <a:latin typeface="Arial"/>
                <a:ea typeface="Arial"/>
                <a:cs typeface="Arial"/>
                <a:sym typeface="Arial"/>
              </a:rPr>
              <a:t>aprendizaje</a:t>
            </a:r>
            <a:r>
              <a:rPr lang="en-US" sz="1600" dirty="0">
                <a:latin typeface="Arial"/>
                <a:ea typeface="Arial"/>
                <a:cs typeface="Arial"/>
                <a:sym typeface="Arial"/>
              </a:rPr>
              <a:t>, que les </a:t>
            </a:r>
            <a:r>
              <a:rPr lang="en-US" sz="1600" dirty="0" err="1">
                <a:latin typeface="Arial"/>
                <a:ea typeface="Arial"/>
                <a:cs typeface="Arial"/>
                <a:sym typeface="Arial"/>
              </a:rPr>
              <a:t>permiten</a:t>
            </a:r>
            <a:r>
              <a:rPr lang="en-US" sz="1600" dirty="0">
                <a:latin typeface="Arial"/>
                <a:ea typeface="Arial"/>
                <a:cs typeface="Arial"/>
                <a:sym typeface="Arial"/>
              </a:rPr>
              <a:t> </a:t>
            </a:r>
            <a:r>
              <a:rPr lang="en-US" sz="1600" dirty="0" err="1">
                <a:latin typeface="Arial"/>
                <a:ea typeface="Arial"/>
                <a:cs typeface="Arial"/>
                <a:sym typeface="Arial"/>
              </a:rPr>
              <a:t>ajustar</a:t>
            </a:r>
            <a:r>
              <a:rPr lang="en-US" sz="1600" dirty="0">
                <a:latin typeface="Arial"/>
                <a:ea typeface="Arial"/>
                <a:cs typeface="Arial"/>
                <a:sym typeface="Arial"/>
              </a:rPr>
              <a:t> </a:t>
            </a:r>
            <a:r>
              <a:rPr lang="en-US" sz="1600" dirty="0" err="1">
                <a:latin typeface="Arial"/>
                <a:ea typeface="Arial"/>
                <a:cs typeface="Arial"/>
                <a:sym typeface="Arial"/>
              </a:rPr>
              <a:t>el</a:t>
            </a:r>
            <a:r>
              <a:rPr lang="en-US" sz="1600" dirty="0">
                <a:latin typeface="Arial"/>
                <a:ea typeface="Arial"/>
                <a:cs typeface="Arial"/>
                <a:sym typeface="Arial"/>
              </a:rPr>
              <a:t> </a:t>
            </a:r>
            <a:r>
              <a:rPr lang="en-US" sz="1600" dirty="0" err="1">
                <a:latin typeface="Arial"/>
                <a:ea typeface="Arial"/>
                <a:cs typeface="Arial"/>
                <a:sym typeface="Arial"/>
              </a:rPr>
              <a:t>ritmo</a:t>
            </a:r>
            <a:r>
              <a:rPr lang="en-US" sz="1600" dirty="0">
                <a:latin typeface="Arial"/>
                <a:ea typeface="Arial"/>
                <a:cs typeface="Arial"/>
                <a:sym typeface="Arial"/>
              </a:rPr>
              <a:t> de </a:t>
            </a:r>
            <a:r>
              <a:rPr lang="en-US" sz="1600" dirty="0" err="1">
                <a:latin typeface="Arial"/>
                <a:ea typeface="Arial"/>
                <a:cs typeface="Arial"/>
                <a:sym typeface="Arial"/>
              </a:rPr>
              <a:t>aprendizaje</a:t>
            </a:r>
            <a:r>
              <a:rPr lang="en-US" sz="1600" dirty="0">
                <a:latin typeface="Arial"/>
                <a:ea typeface="Arial"/>
                <a:cs typeface="Arial"/>
                <a:sym typeface="Arial"/>
              </a:rPr>
              <a:t> a sus </a:t>
            </a:r>
            <a:r>
              <a:rPr lang="en-US" sz="1600" dirty="0" err="1">
                <a:latin typeface="Arial"/>
                <a:ea typeface="Arial"/>
                <a:cs typeface="Arial"/>
                <a:sym typeface="Arial"/>
              </a:rPr>
              <a:t>propias</a:t>
            </a:r>
            <a:r>
              <a:rPr lang="en-US" sz="1600" dirty="0">
                <a:latin typeface="Arial"/>
                <a:ea typeface="Arial"/>
                <a:cs typeface="Arial"/>
                <a:sym typeface="Arial"/>
              </a:rPr>
              <a:t> </a:t>
            </a:r>
            <a:r>
              <a:rPr lang="en-US" sz="1600" dirty="0" err="1">
                <a:latin typeface="Arial"/>
                <a:ea typeface="Arial"/>
                <a:cs typeface="Arial"/>
                <a:sym typeface="Arial"/>
              </a:rPr>
              <a:t>circunstancias</a:t>
            </a:r>
            <a:r>
              <a:rPr lang="en-US" sz="1600" dirty="0">
                <a:latin typeface="Arial"/>
                <a:ea typeface="Arial"/>
                <a:cs typeface="Arial"/>
                <a:sym typeface="Arial"/>
              </a:rPr>
              <a:t> y </a:t>
            </a:r>
            <a:r>
              <a:rPr lang="en-US" sz="1600" dirty="0" err="1">
                <a:latin typeface="Arial"/>
                <a:ea typeface="Arial"/>
                <a:cs typeface="Arial"/>
                <a:sym typeface="Arial"/>
              </a:rPr>
              <a:t>aprovechar</a:t>
            </a:r>
            <a:r>
              <a:rPr lang="en-US" sz="1600" dirty="0">
                <a:latin typeface="Arial"/>
                <a:ea typeface="Arial"/>
                <a:cs typeface="Arial"/>
                <a:sym typeface="Arial"/>
              </a:rPr>
              <a:t> </a:t>
            </a:r>
            <a:r>
              <a:rPr lang="en-US" sz="1600" dirty="0" err="1">
                <a:latin typeface="Arial"/>
                <a:ea typeface="Arial"/>
                <a:cs typeface="Arial"/>
                <a:sym typeface="Arial"/>
              </a:rPr>
              <a:t>su</a:t>
            </a:r>
            <a:r>
              <a:rPr lang="en-US" sz="1600" dirty="0">
                <a:latin typeface="Arial"/>
                <a:ea typeface="Arial"/>
                <a:cs typeface="Arial"/>
                <a:sym typeface="Arial"/>
              </a:rPr>
              <a:t> </a:t>
            </a:r>
            <a:r>
              <a:rPr lang="en-US" sz="1600" dirty="0" err="1">
                <a:latin typeface="Arial"/>
                <a:ea typeface="Arial"/>
                <a:cs typeface="Arial"/>
                <a:sym typeface="Arial"/>
              </a:rPr>
              <a:t>propia</a:t>
            </a:r>
            <a:r>
              <a:rPr lang="en-US" sz="1600" dirty="0">
                <a:latin typeface="Arial"/>
                <a:ea typeface="Arial"/>
                <a:cs typeface="Arial"/>
                <a:sym typeface="Arial"/>
              </a:rPr>
              <a:t> </a:t>
            </a:r>
            <a:r>
              <a:rPr lang="en-US" sz="1600" dirty="0" err="1">
                <a:latin typeface="Arial"/>
                <a:ea typeface="Arial"/>
                <a:cs typeface="Arial"/>
                <a:sym typeface="Arial"/>
              </a:rPr>
              <a:t>experiencia</a:t>
            </a:r>
            <a:r>
              <a:rPr lang="en-US" sz="1600" dirty="0">
                <a:latin typeface="Arial"/>
                <a:ea typeface="Arial"/>
                <a:cs typeface="Arial"/>
                <a:sym typeface="Arial"/>
              </a:rPr>
              <a:t> vital. </a:t>
            </a:r>
            <a:endParaRPr dirty="0">
              <a:latin typeface="Arial"/>
              <a:ea typeface="Arial"/>
              <a:cs typeface="Arial"/>
              <a:sym typeface="Arial"/>
            </a:endParaRPr>
          </a:p>
        </p:txBody>
      </p:sp>
      <p:pic>
        <p:nvPicPr>
          <p:cNvPr id="513" name="Google Shape;513;p76"/>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514" name="Google Shape;514;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10</a:t>
            </a:fld>
            <a:endParaRPr>
              <a:latin typeface="Arial"/>
              <a:ea typeface="Arial"/>
              <a:cs typeface="Arial"/>
              <a:sym typeface="Arial"/>
            </a:endParaRPr>
          </a:p>
        </p:txBody>
      </p:sp>
      <p:sp>
        <p:nvSpPr>
          <p:cNvPr id="515" name="Google Shape;515;p76"/>
          <p:cNvSpPr txBox="1">
            <a:spLocks noGrp="1"/>
          </p:cNvSpPr>
          <p:nvPr>
            <p:ph type="title"/>
          </p:nvPr>
        </p:nvSpPr>
        <p:spPr>
          <a:xfrm>
            <a:off x="1135165" y="1003799"/>
            <a:ext cx="5894832"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¿Qué hace que el aprendizaje sea eficaz para las personas mayores?</a:t>
            </a:r>
            <a:endParaRPr b="1">
              <a:latin typeface="Arial"/>
              <a:ea typeface="Arial"/>
              <a:cs typeface="Arial"/>
              <a:sym typeface="Aria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1"/>
        <p:cNvGrpSpPr/>
        <p:nvPr/>
      </p:nvGrpSpPr>
      <p:grpSpPr>
        <a:xfrm>
          <a:off x="0" y="0"/>
          <a:ext cx="0" cy="0"/>
          <a:chOff x="0" y="0"/>
          <a:chExt cx="0" cy="0"/>
        </a:xfrm>
      </p:grpSpPr>
      <p:sp>
        <p:nvSpPr>
          <p:cNvPr id="522" name="Google Shape;522;p77"/>
          <p:cNvSpPr txBox="1">
            <a:spLocks noGrp="1"/>
          </p:cNvSpPr>
          <p:nvPr>
            <p:ph type="body" idx="1"/>
          </p:nvPr>
        </p:nvSpPr>
        <p:spPr>
          <a:xfrm>
            <a:off x="1037888" y="1997258"/>
            <a:ext cx="6122880" cy="4048733"/>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600">
                <a:latin typeface="Arial"/>
                <a:ea typeface="Arial"/>
                <a:cs typeface="Arial"/>
                <a:sym typeface="Arial"/>
              </a:rPr>
              <a:t>La ubicuidad de las tecnologías digitales está cambiando la naturaleza de los problemas a los que se enfrentan a diario los adultos, incluidos los mayores. Cuando buscan soluciones, tienen que analizar información compleja, comparar muchos datos diferentes y utilizar dispositivos tecnológicos. Aquí es donde resulta útil el pensamiento computacional, que enseña a razonar lógicamente y permite resolver problemas con eficacia en diversos ámbitos de la vida.</a:t>
            </a:r>
            <a:endParaRPr/>
          </a:p>
          <a:p>
            <a:pPr marL="9525" lvl="0" indent="-9525" algn="just" rtl="0">
              <a:lnSpc>
                <a:spcPct val="100000"/>
              </a:lnSpc>
              <a:spcBef>
                <a:spcPts val="1000"/>
              </a:spcBef>
              <a:spcAft>
                <a:spcPts val="0"/>
              </a:spcAft>
              <a:buSzPts val="1260"/>
              <a:buNone/>
            </a:pPr>
            <a:r>
              <a:rPr lang="en-US" sz="1600">
                <a:latin typeface="Arial"/>
                <a:ea typeface="Arial"/>
                <a:cs typeface="Arial"/>
                <a:sym typeface="Arial"/>
              </a:rPr>
              <a:t>En este tipo de educación, tal y como se ha descrito anteriormente, el papel del educador también debe cambiar: de profesor, conferenciante, experto a formador, y aún más - mentor, tutor, facilitador utilizando tales métodos - conocidos de la pedagogía y la andragogía - que son capaces de garantizar la durabilidad de los efectos educativos de las personas mayores. </a:t>
            </a:r>
            <a:endParaRPr sz="1600">
              <a:latin typeface="Arial"/>
              <a:ea typeface="Arial"/>
              <a:cs typeface="Arial"/>
              <a:sym typeface="Arial"/>
            </a:endParaRPr>
          </a:p>
        </p:txBody>
      </p:sp>
      <p:pic>
        <p:nvPicPr>
          <p:cNvPr id="523" name="Google Shape;523;p77"/>
          <p:cNvPicPr preferRelativeResize="0">
            <a:picLocks noGrp="1"/>
          </p:cNvPicPr>
          <p:nvPr>
            <p:ph type="pic" idx="2"/>
          </p:nvPr>
        </p:nvPicPr>
        <p:blipFill rotWithShape="1">
          <a:blip r:embed="rId4">
            <a:alphaModFix/>
          </a:blip>
          <a:srcRect/>
          <a:stretch/>
        </p:blipFill>
        <p:spPr>
          <a:xfrm>
            <a:off x="8315727" y="1676244"/>
            <a:ext cx="3583581" cy="3505511"/>
          </a:xfrm>
          <a:prstGeom prst="rect">
            <a:avLst/>
          </a:prstGeom>
          <a:noFill/>
          <a:ln>
            <a:noFill/>
          </a:ln>
        </p:spPr>
      </p:pic>
      <p:sp>
        <p:nvSpPr>
          <p:cNvPr id="524" name="Google Shape;524;p7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11</a:t>
            </a:fld>
            <a:endParaRPr>
              <a:latin typeface="Arial"/>
              <a:ea typeface="Arial"/>
              <a:cs typeface="Arial"/>
              <a:sym typeface="Arial"/>
            </a:endParaRPr>
          </a:p>
        </p:txBody>
      </p:sp>
      <p:sp>
        <p:nvSpPr>
          <p:cNvPr id="525" name="Google Shape;525;p77"/>
          <p:cNvSpPr txBox="1">
            <a:spLocks noGrp="1"/>
          </p:cNvSpPr>
          <p:nvPr>
            <p:ph type="title"/>
          </p:nvPr>
        </p:nvSpPr>
        <p:spPr>
          <a:xfrm>
            <a:off x="1135164" y="1003799"/>
            <a:ext cx="6118957"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El papel del educador en el fomento de la alfabetización digital</a:t>
            </a:r>
            <a:endParaRPr b="1">
              <a:latin typeface="Arial"/>
              <a:ea typeface="Arial"/>
              <a:cs typeface="Arial"/>
              <a:sym typeface="Arial"/>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29"/>
        <p:cNvGrpSpPr/>
        <p:nvPr/>
      </p:nvGrpSpPr>
      <p:grpSpPr>
        <a:xfrm>
          <a:off x="0" y="0"/>
          <a:ext cx="0" cy="0"/>
          <a:chOff x="0" y="0"/>
          <a:chExt cx="0" cy="0"/>
        </a:xfrm>
      </p:grpSpPr>
      <p:sp>
        <p:nvSpPr>
          <p:cNvPr id="530" name="Google Shape;530;p15"/>
          <p:cNvSpPr txBox="1"/>
          <p:nvPr/>
        </p:nvSpPr>
        <p:spPr>
          <a:xfrm>
            <a:off x="733764" y="1199544"/>
            <a:ext cx="5619108" cy="7386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La teoría del aprendizaje de adultos esboza un conjunto de resultados deseados que se centran en mejorar el proceso de aprendizaje y abordar las necesidades y experiencias de los alumnos adultos.</a:t>
            </a:r>
            <a:endParaRPr sz="1400" b="0" i="0" u="none" strike="noStrike" cap="none">
              <a:solidFill>
                <a:srgbClr val="000000"/>
              </a:solidFill>
              <a:latin typeface="Arial"/>
              <a:ea typeface="Arial"/>
              <a:cs typeface="Arial"/>
              <a:sym typeface="Arial"/>
            </a:endParaRPr>
          </a:p>
        </p:txBody>
      </p:sp>
      <p:sp>
        <p:nvSpPr>
          <p:cNvPr id="531" name="Google Shape;531;p15"/>
          <p:cNvSpPr txBox="1"/>
          <p:nvPr/>
        </p:nvSpPr>
        <p:spPr>
          <a:xfrm>
            <a:off x="603503" y="38202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400" b="1" i="0" u="none" strike="noStrike" cap="none">
                <a:solidFill>
                  <a:srgbClr val="000000"/>
                </a:solidFill>
                <a:latin typeface="Arial"/>
                <a:ea typeface="Arial"/>
                <a:cs typeface="Arial"/>
                <a:sym typeface="Arial"/>
              </a:rPr>
              <a:t>Resultados deseados del aprendizaje de adultos</a:t>
            </a:r>
            <a:endParaRPr/>
          </a:p>
        </p:txBody>
      </p:sp>
      <p:grpSp>
        <p:nvGrpSpPr>
          <p:cNvPr id="532" name="Google Shape;532;p15"/>
          <p:cNvGrpSpPr/>
          <p:nvPr/>
        </p:nvGrpSpPr>
        <p:grpSpPr>
          <a:xfrm>
            <a:off x="1482921" y="2261058"/>
            <a:ext cx="3964460" cy="1151003"/>
            <a:chOff x="2022119" y="1555771"/>
            <a:chExt cx="3964460" cy="1151003"/>
          </a:xfrm>
        </p:grpSpPr>
        <p:sp>
          <p:nvSpPr>
            <p:cNvPr id="533" name="Google Shape;533;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34" name="Google Shape;534;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35" name="Google Shape;535;p15"/>
          <p:cNvSpPr txBox="1"/>
          <p:nvPr/>
        </p:nvSpPr>
        <p:spPr>
          <a:xfrm>
            <a:off x="1696429"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01</a:t>
            </a:r>
            <a:endParaRPr sz="1400" b="0" i="0" u="none" strike="noStrike" cap="none">
              <a:solidFill>
                <a:srgbClr val="678877"/>
              </a:solidFill>
              <a:latin typeface="Arial"/>
              <a:ea typeface="Arial"/>
              <a:cs typeface="Arial"/>
              <a:sym typeface="Arial"/>
            </a:endParaRPr>
          </a:p>
        </p:txBody>
      </p:sp>
      <p:sp>
        <p:nvSpPr>
          <p:cNvPr id="536" name="Google Shape;536;p15"/>
          <p:cNvSpPr txBox="1"/>
          <p:nvPr/>
        </p:nvSpPr>
        <p:spPr>
          <a:xfrm>
            <a:off x="2987040" y="2300942"/>
            <a:ext cx="2364066"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err="1">
                <a:solidFill>
                  <a:srgbClr val="000000"/>
                </a:solidFill>
                <a:latin typeface="Arial"/>
                <a:ea typeface="Arial"/>
                <a:cs typeface="Arial"/>
                <a:sym typeface="Arial"/>
              </a:rPr>
              <a:t>Autoconocimiento</a:t>
            </a:r>
            <a:endParaRPr sz="1200" b="0" i="0" u="none" strike="noStrike" cap="none" dirty="0">
              <a:solidFill>
                <a:srgbClr val="000000"/>
              </a:solidFill>
              <a:latin typeface="Arial"/>
              <a:ea typeface="Arial"/>
              <a:cs typeface="Arial"/>
              <a:sym typeface="Arial"/>
            </a:endParaRPr>
          </a:p>
        </p:txBody>
      </p:sp>
      <p:sp>
        <p:nvSpPr>
          <p:cNvPr id="537" name="Google Shape;537;p15"/>
          <p:cNvSpPr txBox="1"/>
          <p:nvPr/>
        </p:nvSpPr>
        <p:spPr>
          <a:xfrm>
            <a:off x="3466605" y="2642378"/>
            <a:ext cx="184230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Comprender las necesidades y los objetivos de los adultos fomenta el autoconocimiento y el crecimiento</a:t>
            </a:r>
            <a:endParaRPr sz="1100" b="0" i="0" u="none" strike="noStrike" cap="none">
              <a:solidFill>
                <a:srgbClr val="000000"/>
              </a:solidFill>
              <a:latin typeface="Arial"/>
              <a:ea typeface="Arial"/>
              <a:cs typeface="Arial"/>
              <a:sym typeface="Arial"/>
            </a:endParaRPr>
          </a:p>
        </p:txBody>
      </p:sp>
      <p:grpSp>
        <p:nvGrpSpPr>
          <p:cNvPr id="538" name="Google Shape;538;p15"/>
          <p:cNvGrpSpPr/>
          <p:nvPr/>
        </p:nvGrpSpPr>
        <p:grpSpPr>
          <a:xfrm>
            <a:off x="1482921" y="3699714"/>
            <a:ext cx="3964460" cy="1151003"/>
            <a:chOff x="2022119" y="1555771"/>
            <a:chExt cx="3964460" cy="1151003"/>
          </a:xfrm>
        </p:grpSpPr>
        <p:sp>
          <p:nvSpPr>
            <p:cNvPr id="539" name="Google Shape;539;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0" name="Google Shape;540;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41" name="Google Shape;541;p15"/>
          <p:cNvSpPr txBox="1"/>
          <p:nvPr/>
        </p:nvSpPr>
        <p:spPr>
          <a:xfrm>
            <a:off x="1696429" y="4251726"/>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02</a:t>
            </a:r>
            <a:endParaRPr sz="1400" b="0" i="0" u="none" strike="noStrike" cap="none">
              <a:solidFill>
                <a:srgbClr val="678877"/>
              </a:solidFill>
              <a:latin typeface="Arial"/>
              <a:ea typeface="Arial"/>
              <a:cs typeface="Arial"/>
              <a:sym typeface="Arial"/>
            </a:endParaRPr>
          </a:p>
        </p:txBody>
      </p:sp>
      <p:sp>
        <p:nvSpPr>
          <p:cNvPr id="542" name="Google Shape;542;p15"/>
          <p:cNvSpPr txBox="1"/>
          <p:nvPr/>
        </p:nvSpPr>
        <p:spPr>
          <a:xfrm>
            <a:off x="2987040" y="3739598"/>
            <a:ext cx="2435957"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err="1">
                <a:solidFill>
                  <a:srgbClr val="000000"/>
                </a:solidFill>
                <a:latin typeface="Arial"/>
                <a:ea typeface="Arial"/>
                <a:cs typeface="Arial"/>
                <a:sym typeface="Arial"/>
              </a:rPr>
              <a:t>Ciudadanía</a:t>
            </a:r>
            <a:r>
              <a:rPr lang="en-US" sz="2000" b="1" i="0" u="none" strike="noStrike" cap="none" dirty="0">
                <a:solidFill>
                  <a:srgbClr val="000000"/>
                </a:solidFill>
                <a:latin typeface="Arial"/>
                <a:ea typeface="Arial"/>
                <a:cs typeface="Arial"/>
                <a:sym typeface="Arial"/>
              </a:rPr>
              <a:t> </a:t>
            </a:r>
            <a:r>
              <a:rPr lang="en-US" sz="2000" b="1" i="0" u="none" strike="noStrike" cap="none" dirty="0" err="1">
                <a:solidFill>
                  <a:srgbClr val="000000"/>
                </a:solidFill>
                <a:latin typeface="Arial"/>
                <a:ea typeface="Arial"/>
                <a:cs typeface="Arial"/>
                <a:sym typeface="Arial"/>
              </a:rPr>
              <a:t>mundial</a:t>
            </a:r>
            <a:endParaRPr sz="1200" b="0" i="0" u="none" strike="noStrike" cap="none" dirty="0">
              <a:solidFill>
                <a:srgbClr val="000000"/>
              </a:solidFill>
              <a:latin typeface="Arial"/>
              <a:ea typeface="Arial"/>
              <a:cs typeface="Arial"/>
              <a:sym typeface="Arial"/>
            </a:endParaRPr>
          </a:p>
        </p:txBody>
      </p:sp>
      <p:sp>
        <p:nvSpPr>
          <p:cNvPr id="543" name="Google Shape;543;p15"/>
          <p:cNvSpPr txBox="1"/>
          <p:nvPr/>
        </p:nvSpPr>
        <p:spPr>
          <a:xfrm>
            <a:off x="3466605" y="4093226"/>
            <a:ext cx="184230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Aprender a respetar las opiniones divergentes, fomentar la empatía y apoyar a los demás.</a:t>
            </a:r>
            <a:endParaRPr sz="1100" b="0" i="0" u="none" strike="noStrike" cap="none">
              <a:solidFill>
                <a:srgbClr val="000000"/>
              </a:solidFill>
              <a:latin typeface="Arial"/>
              <a:ea typeface="Arial"/>
              <a:cs typeface="Arial"/>
              <a:sym typeface="Arial"/>
            </a:endParaRPr>
          </a:p>
        </p:txBody>
      </p:sp>
      <p:grpSp>
        <p:nvGrpSpPr>
          <p:cNvPr id="544" name="Google Shape;544;p15"/>
          <p:cNvGrpSpPr/>
          <p:nvPr/>
        </p:nvGrpSpPr>
        <p:grpSpPr>
          <a:xfrm>
            <a:off x="1482921" y="5138370"/>
            <a:ext cx="3964460" cy="1193097"/>
            <a:chOff x="2022119" y="1555771"/>
            <a:chExt cx="3964460" cy="1193097"/>
          </a:xfrm>
        </p:grpSpPr>
        <p:sp>
          <p:nvSpPr>
            <p:cNvPr id="545" name="Google Shape;545;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6" name="Google Shape;546;p15"/>
            <p:cNvSpPr/>
            <p:nvPr/>
          </p:nvSpPr>
          <p:spPr>
            <a:xfrm>
              <a:off x="2022119" y="1555771"/>
              <a:ext cx="3964460" cy="1193097"/>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47" name="Google Shape;547;p15"/>
          <p:cNvSpPr txBox="1"/>
          <p:nvPr/>
        </p:nvSpPr>
        <p:spPr>
          <a:xfrm>
            <a:off x="1696429" y="5690382"/>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03</a:t>
            </a:r>
            <a:endParaRPr sz="1400" b="0" i="0" u="none" strike="noStrike" cap="none">
              <a:solidFill>
                <a:srgbClr val="678877"/>
              </a:solidFill>
              <a:latin typeface="Arial"/>
              <a:ea typeface="Arial"/>
              <a:cs typeface="Arial"/>
              <a:sym typeface="Arial"/>
            </a:endParaRPr>
          </a:p>
        </p:txBody>
      </p:sp>
      <p:sp>
        <p:nvSpPr>
          <p:cNvPr id="548" name="Google Shape;548;p15"/>
          <p:cNvSpPr txBox="1"/>
          <p:nvPr/>
        </p:nvSpPr>
        <p:spPr>
          <a:xfrm>
            <a:off x="2987040" y="5178256"/>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err="1">
                <a:solidFill>
                  <a:srgbClr val="000000"/>
                </a:solidFill>
                <a:latin typeface="Arial"/>
                <a:ea typeface="Arial"/>
                <a:cs typeface="Arial"/>
                <a:sym typeface="Arial"/>
              </a:rPr>
              <a:t>Actitud</a:t>
            </a:r>
            <a:r>
              <a:rPr lang="en-US" sz="2000" b="1" i="0" u="none" strike="noStrike" cap="none" dirty="0">
                <a:solidFill>
                  <a:srgbClr val="000000"/>
                </a:solidFill>
                <a:latin typeface="Arial"/>
                <a:ea typeface="Arial"/>
                <a:cs typeface="Arial"/>
                <a:sym typeface="Arial"/>
              </a:rPr>
              <a:t> </a:t>
            </a:r>
            <a:r>
              <a:rPr lang="en-US" sz="2000" b="1" i="0" u="none" strike="noStrike" cap="none" dirty="0" err="1">
                <a:solidFill>
                  <a:srgbClr val="000000"/>
                </a:solidFill>
                <a:latin typeface="Arial"/>
                <a:ea typeface="Arial"/>
                <a:cs typeface="Arial"/>
                <a:sym typeface="Arial"/>
              </a:rPr>
              <a:t>positiva</a:t>
            </a:r>
            <a:endParaRPr sz="1200" b="0" i="0" u="none" strike="noStrike" cap="none" dirty="0">
              <a:solidFill>
                <a:srgbClr val="000000"/>
              </a:solidFill>
              <a:latin typeface="Arial"/>
              <a:ea typeface="Arial"/>
              <a:cs typeface="Arial"/>
              <a:sym typeface="Arial"/>
            </a:endParaRPr>
          </a:p>
        </p:txBody>
      </p:sp>
      <p:sp>
        <p:nvSpPr>
          <p:cNvPr id="549" name="Google Shape;549;p15"/>
          <p:cNvSpPr txBox="1"/>
          <p:nvPr/>
        </p:nvSpPr>
        <p:spPr>
          <a:xfrm>
            <a:off x="3466605" y="5531884"/>
            <a:ext cx="184230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Aceptar el cambio aumenta la resiliencia y convierte cada momento en una oportunidad de aprendizaje.</a:t>
            </a:r>
            <a:endParaRPr sz="1100" b="0" i="0" u="none" strike="noStrike" cap="none">
              <a:solidFill>
                <a:srgbClr val="000000"/>
              </a:solidFill>
              <a:latin typeface="Arial"/>
              <a:ea typeface="Arial"/>
              <a:cs typeface="Arial"/>
              <a:sym typeface="Arial"/>
            </a:endParaRPr>
          </a:p>
        </p:txBody>
      </p:sp>
      <p:grpSp>
        <p:nvGrpSpPr>
          <p:cNvPr id="550" name="Google Shape;550;p15"/>
          <p:cNvGrpSpPr/>
          <p:nvPr/>
        </p:nvGrpSpPr>
        <p:grpSpPr>
          <a:xfrm>
            <a:off x="6744620" y="1377827"/>
            <a:ext cx="3964460" cy="1151003"/>
            <a:chOff x="2022119" y="1555771"/>
            <a:chExt cx="3964460" cy="1151003"/>
          </a:xfrm>
        </p:grpSpPr>
        <p:sp>
          <p:nvSpPr>
            <p:cNvPr id="551" name="Google Shape;551;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2" name="Google Shape;552;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53" name="Google Shape;553;p15"/>
          <p:cNvSpPr txBox="1"/>
          <p:nvPr/>
        </p:nvSpPr>
        <p:spPr>
          <a:xfrm>
            <a:off x="6958128" y="1929839"/>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04</a:t>
            </a:r>
            <a:endParaRPr sz="1400" b="0" i="0" u="none" strike="noStrike" cap="none">
              <a:solidFill>
                <a:srgbClr val="678877"/>
              </a:solidFill>
              <a:latin typeface="Arial"/>
              <a:ea typeface="Arial"/>
              <a:cs typeface="Arial"/>
              <a:sym typeface="Arial"/>
            </a:endParaRPr>
          </a:p>
        </p:txBody>
      </p:sp>
      <p:sp>
        <p:nvSpPr>
          <p:cNvPr id="554" name="Google Shape;554;p15"/>
          <p:cNvSpPr txBox="1"/>
          <p:nvPr/>
        </p:nvSpPr>
        <p:spPr>
          <a:xfrm>
            <a:off x="7955132" y="1415239"/>
            <a:ext cx="275394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000000"/>
                </a:solidFill>
                <a:latin typeface="Arial"/>
                <a:ea typeface="Arial"/>
                <a:cs typeface="Arial"/>
                <a:sym typeface="Arial"/>
              </a:rPr>
              <a:t>En </a:t>
            </a:r>
            <a:r>
              <a:rPr lang="en-US" sz="2000" b="1" i="0" u="none" strike="noStrike" cap="none" dirty="0" err="1">
                <a:solidFill>
                  <a:srgbClr val="000000"/>
                </a:solidFill>
                <a:latin typeface="Arial"/>
                <a:ea typeface="Arial"/>
                <a:cs typeface="Arial"/>
                <a:sym typeface="Arial"/>
              </a:rPr>
              <a:t>busca</a:t>
            </a:r>
            <a:r>
              <a:rPr lang="en-US" sz="2000" b="1" i="0" u="none" strike="noStrike" cap="none" dirty="0">
                <a:solidFill>
                  <a:srgbClr val="000000"/>
                </a:solidFill>
                <a:latin typeface="Arial"/>
                <a:ea typeface="Arial"/>
                <a:cs typeface="Arial"/>
                <a:sym typeface="Arial"/>
              </a:rPr>
              <a:t> de la </a:t>
            </a:r>
            <a:r>
              <a:rPr lang="en-US" sz="2000" b="1" i="0" u="none" strike="noStrike" cap="none" dirty="0" err="1">
                <a:solidFill>
                  <a:srgbClr val="000000"/>
                </a:solidFill>
                <a:latin typeface="Arial"/>
                <a:ea typeface="Arial"/>
                <a:cs typeface="Arial"/>
                <a:sym typeface="Arial"/>
              </a:rPr>
              <a:t>verdad</a:t>
            </a:r>
            <a:endParaRPr sz="1200" b="0" i="0" u="none" strike="noStrike" cap="none" dirty="0">
              <a:solidFill>
                <a:srgbClr val="000000"/>
              </a:solidFill>
              <a:latin typeface="Arial"/>
              <a:ea typeface="Arial"/>
              <a:cs typeface="Arial"/>
              <a:sym typeface="Arial"/>
            </a:endParaRPr>
          </a:p>
        </p:txBody>
      </p:sp>
      <p:sp>
        <p:nvSpPr>
          <p:cNvPr id="555" name="Google Shape;555;p15"/>
          <p:cNvSpPr txBox="1"/>
          <p:nvPr/>
        </p:nvSpPr>
        <p:spPr>
          <a:xfrm>
            <a:off x="8558522" y="1783531"/>
            <a:ext cx="2150558" cy="577042"/>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Los adultos mayores se centran en comprender la raíz de una situación para encontrar soluciones duraderas</a:t>
            </a:r>
            <a:endParaRPr sz="1100" b="0" i="0" u="none" strike="noStrike" cap="none">
              <a:solidFill>
                <a:srgbClr val="000000"/>
              </a:solidFill>
              <a:latin typeface="Arial"/>
              <a:ea typeface="Arial"/>
              <a:cs typeface="Arial"/>
              <a:sym typeface="Arial"/>
            </a:endParaRPr>
          </a:p>
        </p:txBody>
      </p:sp>
      <p:grpSp>
        <p:nvGrpSpPr>
          <p:cNvPr id="556" name="Google Shape;556;p15"/>
          <p:cNvGrpSpPr/>
          <p:nvPr/>
        </p:nvGrpSpPr>
        <p:grpSpPr>
          <a:xfrm>
            <a:off x="6744620" y="2639010"/>
            <a:ext cx="3964460" cy="1151003"/>
            <a:chOff x="2022119" y="1555771"/>
            <a:chExt cx="3964460" cy="1151003"/>
          </a:xfrm>
        </p:grpSpPr>
        <p:sp>
          <p:nvSpPr>
            <p:cNvPr id="557" name="Google Shape;557;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8" name="Google Shape;558;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59" name="Google Shape;559;p15"/>
          <p:cNvSpPr txBox="1"/>
          <p:nvPr/>
        </p:nvSpPr>
        <p:spPr>
          <a:xfrm>
            <a:off x="6958128" y="3191022"/>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05</a:t>
            </a:r>
            <a:endParaRPr sz="1400" b="0" i="0" u="none" strike="noStrike" cap="none">
              <a:solidFill>
                <a:srgbClr val="678877"/>
              </a:solidFill>
              <a:latin typeface="Arial"/>
              <a:ea typeface="Arial"/>
              <a:cs typeface="Arial"/>
              <a:sym typeface="Arial"/>
            </a:endParaRPr>
          </a:p>
        </p:txBody>
      </p:sp>
      <p:sp>
        <p:nvSpPr>
          <p:cNvPr id="560" name="Google Shape;560;p15"/>
          <p:cNvSpPr txBox="1"/>
          <p:nvPr/>
        </p:nvSpPr>
        <p:spPr>
          <a:xfrm>
            <a:off x="8278237" y="2673539"/>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err="1">
                <a:solidFill>
                  <a:srgbClr val="000000"/>
                </a:solidFill>
                <a:latin typeface="Arial"/>
                <a:ea typeface="Arial"/>
                <a:cs typeface="Arial"/>
                <a:sym typeface="Arial"/>
              </a:rPr>
              <a:t>Personalidad</a:t>
            </a:r>
            <a:endParaRPr sz="1200" b="0" i="0" u="none" strike="noStrike" cap="none" dirty="0">
              <a:solidFill>
                <a:srgbClr val="000000"/>
              </a:solidFill>
              <a:latin typeface="Arial"/>
              <a:ea typeface="Arial"/>
              <a:cs typeface="Arial"/>
              <a:sym typeface="Arial"/>
            </a:endParaRPr>
          </a:p>
        </p:txBody>
      </p:sp>
      <p:sp>
        <p:nvSpPr>
          <p:cNvPr id="561" name="Google Shape;561;p15"/>
          <p:cNvSpPr txBox="1"/>
          <p:nvPr/>
        </p:nvSpPr>
        <p:spPr>
          <a:xfrm>
            <a:off x="8558522" y="2995953"/>
            <a:ext cx="2150558" cy="769401"/>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Centrarse en sus propios puntos fuertes y aprender habilidades que se ajusten a sus objetivos para alcanzar todo su potencial.</a:t>
            </a:r>
            <a:endParaRPr sz="1200" b="0" i="0" u="none" strike="noStrike" cap="none">
              <a:solidFill>
                <a:srgbClr val="000000"/>
              </a:solidFill>
              <a:latin typeface="Arial"/>
              <a:ea typeface="Arial"/>
              <a:cs typeface="Arial"/>
              <a:sym typeface="Arial"/>
            </a:endParaRPr>
          </a:p>
        </p:txBody>
      </p:sp>
      <p:grpSp>
        <p:nvGrpSpPr>
          <p:cNvPr id="562" name="Google Shape;562;p15"/>
          <p:cNvGrpSpPr/>
          <p:nvPr/>
        </p:nvGrpSpPr>
        <p:grpSpPr>
          <a:xfrm>
            <a:off x="6744620" y="3912385"/>
            <a:ext cx="3964460" cy="1151003"/>
            <a:chOff x="2022119" y="1555771"/>
            <a:chExt cx="3964460" cy="1151003"/>
          </a:xfrm>
        </p:grpSpPr>
        <p:sp>
          <p:nvSpPr>
            <p:cNvPr id="563" name="Google Shape;563;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64" name="Google Shape;564;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65" name="Google Shape;565;p15"/>
          <p:cNvSpPr txBox="1"/>
          <p:nvPr/>
        </p:nvSpPr>
        <p:spPr>
          <a:xfrm>
            <a:off x="6958128" y="4464397"/>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06</a:t>
            </a:r>
            <a:endParaRPr sz="1400" b="0" i="0" u="none" strike="noStrike" cap="none">
              <a:solidFill>
                <a:srgbClr val="678877"/>
              </a:solidFill>
              <a:latin typeface="Arial"/>
              <a:ea typeface="Arial"/>
              <a:cs typeface="Arial"/>
              <a:sym typeface="Arial"/>
            </a:endParaRPr>
          </a:p>
        </p:txBody>
      </p:sp>
      <p:sp>
        <p:nvSpPr>
          <p:cNvPr id="566" name="Google Shape;566;p15"/>
          <p:cNvSpPr txBox="1"/>
          <p:nvPr/>
        </p:nvSpPr>
        <p:spPr>
          <a:xfrm>
            <a:off x="8278237" y="3952653"/>
            <a:ext cx="2369752"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000000"/>
                </a:solidFill>
                <a:latin typeface="Arial"/>
                <a:ea typeface="Arial"/>
                <a:cs typeface="Arial"/>
                <a:sym typeface="Arial"/>
              </a:rPr>
              <a:t>Valores </a:t>
            </a:r>
            <a:r>
              <a:rPr lang="en-US" sz="2000" b="1" i="0" u="none" strike="noStrike" cap="none" dirty="0" err="1">
                <a:solidFill>
                  <a:srgbClr val="000000"/>
                </a:solidFill>
                <a:latin typeface="Arial"/>
                <a:ea typeface="Arial"/>
                <a:cs typeface="Arial"/>
                <a:sym typeface="Arial"/>
              </a:rPr>
              <a:t>esenciales</a:t>
            </a:r>
            <a:endParaRPr sz="1200" b="0" i="0" u="none" strike="noStrike" cap="none" dirty="0">
              <a:solidFill>
                <a:srgbClr val="000000"/>
              </a:solidFill>
              <a:latin typeface="Arial"/>
              <a:ea typeface="Arial"/>
              <a:cs typeface="Arial"/>
              <a:sym typeface="Arial"/>
            </a:endParaRPr>
          </a:p>
        </p:txBody>
      </p:sp>
      <p:sp>
        <p:nvSpPr>
          <p:cNvPr id="567" name="Google Shape;567;p15"/>
          <p:cNvSpPr txBox="1"/>
          <p:nvPr/>
        </p:nvSpPr>
        <p:spPr>
          <a:xfrm>
            <a:off x="8558522" y="4257129"/>
            <a:ext cx="2012090"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Los adultos deben respetar y comprender los valores compartidos que unen a su sociedad.</a:t>
            </a:r>
            <a:endParaRPr sz="1100" b="0" i="0" u="none" strike="noStrike" cap="none">
              <a:solidFill>
                <a:srgbClr val="000000"/>
              </a:solidFill>
              <a:latin typeface="Arial"/>
              <a:ea typeface="Arial"/>
              <a:cs typeface="Arial"/>
              <a:sym typeface="Arial"/>
            </a:endParaRPr>
          </a:p>
        </p:txBody>
      </p:sp>
      <p:grpSp>
        <p:nvGrpSpPr>
          <p:cNvPr id="568" name="Google Shape;568;p15"/>
          <p:cNvGrpSpPr/>
          <p:nvPr/>
        </p:nvGrpSpPr>
        <p:grpSpPr>
          <a:xfrm>
            <a:off x="6744620" y="5173568"/>
            <a:ext cx="3964460" cy="1157899"/>
            <a:chOff x="2022119" y="1555771"/>
            <a:chExt cx="3964460" cy="1157899"/>
          </a:xfrm>
        </p:grpSpPr>
        <p:sp>
          <p:nvSpPr>
            <p:cNvPr id="569" name="Google Shape;569;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70" name="Google Shape;570;p15"/>
            <p:cNvSpPr/>
            <p:nvPr/>
          </p:nvSpPr>
          <p:spPr>
            <a:xfrm>
              <a:off x="2022119" y="1555771"/>
              <a:ext cx="3964460" cy="1157899"/>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71" name="Google Shape;571;p15"/>
          <p:cNvSpPr txBox="1"/>
          <p:nvPr/>
        </p:nvSpPr>
        <p:spPr>
          <a:xfrm>
            <a:off x="6958128" y="572558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07</a:t>
            </a:r>
            <a:endParaRPr sz="1400" b="0" i="0" u="none" strike="noStrike" cap="none">
              <a:solidFill>
                <a:srgbClr val="678877"/>
              </a:solidFill>
              <a:latin typeface="Arial"/>
              <a:ea typeface="Arial"/>
              <a:cs typeface="Arial"/>
              <a:sym typeface="Arial"/>
            </a:endParaRPr>
          </a:p>
        </p:txBody>
      </p:sp>
      <p:sp>
        <p:nvSpPr>
          <p:cNvPr id="572" name="Google Shape;572;p15"/>
          <p:cNvSpPr txBox="1"/>
          <p:nvPr/>
        </p:nvSpPr>
        <p:spPr>
          <a:xfrm>
            <a:off x="8278237" y="5185932"/>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000000"/>
                </a:solidFill>
                <a:latin typeface="Arial"/>
                <a:ea typeface="Arial"/>
                <a:cs typeface="Arial"/>
                <a:sym typeface="Arial"/>
              </a:rPr>
              <a:t>Orden social</a:t>
            </a:r>
            <a:endParaRPr sz="1200" b="0" i="0" u="none" strike="noStrike" cap="none" dirty="0">
              <a:solidFill>
                <a:srgbClr val="000000"/>
              </a:solidFill>
              <a:latin typeface="Arial"/>
              <a:ea typeface="Arial"/>
              <a:cs typeface="Arial"/>
              <a:sym typeface="Arial"/>
            </a:endParaRPr>
          </a:p>
        </p:txBody>
      </p:sp>
      <p:sp>
        <p:nvSpPr>
          <p:cNvPr id="573" name="Google Shape;573;p15"/>
          <p:cNvSpPr txBox="1"/>
          <p:nvPr/>
        </p:nvSpPr>
        <p:spPr>
          <a:xfrm>
            <a:off x="8558522" y="5518320"/>
            <a:ext cx="215055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Los adultos deben contribuir a la sociedad comprendiendo sus reglas y demostrando inteligencia para el cambio positivo</a:t>
            </a:r>
            <a:endParaRPr sz="1100" b="0" i="0" u="none" strike="noStrike" cap="none">
              <a:solidFill>
                <a:srgbClr val="000000"/>
              </a:solidFill>
              <a:latin typeface="Arial"/>
              <a:ea typeface="Arial"/>
              <a:cs typeface="Arial"/>
              <a:sym typeface="Arial"/>
            </a:endParaRPr>
          </a:p>
        </p:txBody>
      </p:sp>
      <p:sp>
        <p:nvSpPr>
          <p:cNvPr id="574" name="Google Shape;574;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12</a:t>
            </a:fld>
            <a:endParaRPr sz="900" b="0" i="0" u="none" strike="noStrike" cap="none">
              <a:solidFill>
                <a:srgbClr val="537272"/>
              </a:solidFill>
              <a:latin typeface="Gill Sans"/>
              <a:ea typeface="Gill Sans"/>
              <a:cs typeface="Gill Sans"/>
              <a:sym typeface="Gill Sans"/>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13</a:t>
            </a:fld>
            <a:endParaRPr/>
          </a:p>
        </p:txBody>
      </p:sp>
      <p:sp>
        <p:nvSpPr>
          <p:cNvPr id="581" name="Google Shape;581;p16"/>
          <p:cNvSpPr txBox="1"/>
          <p:nvPr/>
        </p:nvSpPr>
        <p:spPr>
          <a:xfrm>
            <a:off x="916267" y="586474"/>
            <a:ext cx="7483148"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2"/>
              </a:buClr>
              <a:buSzPts val="1120"/>
              <a:buFont typeface="Arial"/>
              <a:buNone/>
            </a:pPr>
            <a:r>
              <a:rPr lang="en-US" sz="2400" b="1" i="0" u="none" strike="noStrike" cap="none">
                <a:solidFill>
                  <a:schemeClr val="dk2"/>
                </a:solidFill>
                <a:latin typeface="Arial"/>
                <a:ea typeface="Arial"/>
                <a:cs typeface="Arial"/>
                <a:sym typeface="Arial"/>
              </a:rPr>
              <a:t>Diferenciación en la formación de adultos</a:t>
            </a:r>
            <a:endParaRPr sz="2400" b="1" i="0" u="none" strike="noStrike" cap="none">
              <a:solidFill>
                <a:schemeClr val="dk2"/>
              </a:solidFill>
              <a:latin typeface="Arial"/>
              <a:ea typeface="Arial"/>
              <a:cs typeface="Arial"/>
              <a:sym typeface="Arial"/>
            </a:endParaRPr>
          </a:p>
        </p:txBody>
      </p:sp>
      <p:sp>
        <p:nvSpPr>
          <p:cNvPr id="582" name="Google Shape;582;p16"/>
          <p:cNvSpPr txBox="1"/>
          <p:nvPr/>
        </p:nvSpPr>
        <p:spPr>
          <a:xfrm>
            <a:off x="959480" y="1254124"/>
            <a:ext cx="10140980"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El PC </a:t>
            </a:r>
            <a:r>
              <a:rPr lang="en-US" sz="1400" b="0" i="0" u="none" strike="noStrike" cap="none" dirty="0" err="1">
                <a:solidFill>
                  <a:srgbClr val="000000"/>
                </a:solidFill>
                <a:latin typeface="Arial"/>
                <a:ea typeface="Arial"/>
                <a:cs typeface="Arial"/>
                <a:sym typeface="Arial"/>
              </a:rPr>
              <a:t>puede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adaptarse</a:t>
            </a:r>
            <a:r>
              <a:rPr lang="en-US" sz="1400" b="0" i="0" u="none" strike="noStrike" cap="none" dirty="0">
                <a:solidFill>
                  <a:srgbClr val="000000"/>
                </a:solidFill>
                <a:latin typeface="Arial"/>
                <a:ea typeface="Arial"/>
                <a:cs typeface="Arial"/>
                <a:sym typeface="Arial"/>
              </a:rPr>
              <a:t> para </a:t>
            </a:r>
            <a:r>
              <a:rPr lang="en-US" sz="1400" b="0" i="0" u="none" strike="noStrike" cap="none" dirty="0" err="1">
                <a:solidFill>
                  <a:srgbClr val="000000"/>
                </a:solidFill>
                <a:latin typeface="Arial"/>
                <a:ea typeface="Arial"/>
                <a:cs typeface="Arial"/>
                <a:sym typeface="Arial"/>
              </a:rPr>
              <a:t>apoyar</a:t>
            </a:r>
            <a:r>
              <a:rPr lang="en-US" sz="1400" b="0" i="0" u="none" strike="noStrike" cap="none" dirty="0">
                <a:solidFill>
                  <a:srgbClr val="000000"/>
                </a:solidFill>
                <a:latin typeface="Arial"/>
                <a:ea typeface="Arial"/>
                <a:cs typeface="Arial"/>
                <a:sym typeface="Arial"/>
              </a:rPr>
              <a:t> a </a:t>
            </a:r>
            <a:r>
              <a:rPr lang="en-US" sz="1400" b="0" i="0" u="none" strike="noStrike" cap="none" dirty="0" err="1">
                <a:solidFill>
                  <a:srgbClr val="000000"/>
                </a:solidFill>
                <a:latin typeface="Arial"/>
                <a:ea typeface="Arial"/>
                <a:cs typeface="Arial"/>
                <a:sym typeface="Arial"/>
              </a:rPr>
              <a:t>estudiantes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adultos</a:t>
            </a:r>
            <a:r>
              <a:rPr lang="en-US" sz="1400" b="0" i="0" u="none" strike="noStrike" cap="none" dirty="0">
                <a:solidFill>
                  <a:srgbClr val="000000"/>
                </a:solidFill>
                <a:latin typeface="Arial"/>
                <a:ea typeface="Arial"/>
                <a:cs typeface="Arial"/>
                <a:sym typeface="Arial"/>
              </a:rPr>
              <a:t> con </a:t>
            </a:r>
            <a:r>
              <a:rPr lang="en-US" sz="1400" b="0" i="0" u="none" strike="noStrike" cap="none" dirty="0" err="1">
                <a:solidFill>
                  <a:srgbClr val="000000"/>
                </a:solidFill>
                <a:latin typeface="Arial"/>
                <a:ea typeface="Arial"/>
                <a:cs typeface="Arial"/>
                <a:sym typeface="Arial"/>
              </a:rPr>
              <a:t>diversos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orígenes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distintos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niveles</a:t>
            </a:r>
            <a:r>
              <a:rPr lang="en-US" sz="1400" b="0" i="0" u="none" strike="noStrike" cap="none" dirty="0">
                <a:solidFill>
                  <a:srgbClr val="000000"/>
                </a:solidFill>
                <a:latin typeface="Arial"/>
                <a:ea typeface="Arial"/>
                <a:cs typeface="Arial"/>
                <a:sym typeface="Arial"/>
              </a:rPr>
              <a:t> de </a:t>
            </a:r>
            <a:r>
              <a:rPr lang="en-US" sz="1400" b="0" i="0" u="none" strike="noStrike" cap="none" dirty="0" err="1">
                <a:solidFill>
                  <a:srgbClr val="000000"/>
                </a:solidFill>
                <a:latin typeface="Arial"/>
                <a:ea typeface="Arial"/>
                <a:cs typeface="Arial"/>
                <a:sym typeface="Arial"/>
              </a:rPr>
              <a:t>alfabetización</a:t>
            </a:r>
            <a:r>
              <a:rPr lang="en-US" sz="1400" b="0" i="0" u="none" strike="noStrike" cap="none" dirty="0">
                <a:solidFill>
                  <a:srgbClr val="000000"/>
                </a:solidFill>
                <a:latin typeface="Arial"/>
                <a:ea typeface="Arial"/>
                <a:cs typeface="Arial"/>
                <a:sym typeface="Arial"/>
              </a:rPr>
              <a:t> digital y </a:t>
            </a:r>
            <a:r>
              <a:rPr lang="en-US" sz="1400" b="0" i="0" u="none" strike="noStrike" cap="none" dirty="0" err="1">
                <a:solidFill>
                  <a:srgbClr val="000000"/>
                </a:solidFill>
                <a:latin typeface="Arial"/>
                <a:ea typeface="Arial"/>
                <a:cs typeface="Arial"/>
                <a:sym typeface="Arial"/>
              </a:rPr>
              <a:t>diferentes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estilos</a:t>
            </a:r>
            <a:r>
              <a:rPr lang="en-US" sz="1400" b="0" i="0" u="none" strike="noStrike" cap="none" dirty="0">
                <a:solidFill>
                  <a:srgbClr val="000000"/>
                </a:solidFill>
                <a:latin typeface="Arial"/>
                <a:ea typeface="Arial"/>
                <a:cs typeface="Arial"/>
                <a:sym typeface="Arial"/>
              </a:rPr>
              <a:t> de </a:t>
            </a:r>
            <a:r>
              <a:rPr lang="en-US" sz="1400" b="0" i="0" u="none" strike="noStrike" cap="none" dirty="0" err="1">
                <a:solidFill>
                  <a:srgbClr val="000000"/>
                </a:solidFill>
                <a:latin typeface="Arial"/>
                <a:ea typeface="Arial"/>
                <a:cs typeface="Arial"/>
                <a:sym typeface="Arial"/>
              </a:rPr>
              <a:t>aprendizaje</a:t>
            </a:r>
            <a:r>
              <a:rPr lang="en-US" sz="1400" b="0" i="0" u="none" strike="noStrike" cap="none" dirty="0">
                <a:solidFill>
                  <a:srgbClr val="000000"/>
                </a:solidFill>
                <a:latin typeface="Arial"/>
                <a:ea typeface="Arial"/>
                <a:cs typeface="Arial"/>
                <a:sym typeface="Arial"/>
              </a:rPr>
              <a:t>. No </a:t>
            </a:r>
            <a:r>
              <a:rPr lang="en-US" sz="1400" b="0" i="0" u="none" strike="noStrike" cap="none" dirty="0" err="1">
                <a:solidFill>
                  <a:srgbClr val="000000"/>
                </a:solidFill>
                <a:latin typeface="Arial"/>
                <a:ea typeface="Arial"/>
                <a:cs typeface="Arial"/>
                <a:sym typeface="Arial"/>
              </a:rPr>
              <a:t>todos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alumnos</a:t>
            </a:r>
            <a:r>
              <a:rPr lang="en-US" sz="1400" b="0" i="0" u="none" strike="noStrike" cap="none" dirty="0">
                <a:solidFill>
                  <a:srgbClr val="000000"/>
                </a:solidFill>
                <a:latin typeface="Arial"/>
                <a:ea typeface="Arial"/>
                <a:cs typeface="Arial"/>
                <a:sym typeface="Arial"/>
              </a:rPr>
              <a:t> se </a:t>
            </a:r>
            <a:r>
              <a:rPr lang="en-US" sz="1400" b="0" i="0" u="none" strike="noStrike" cap="none" dirty="0" err="1">
                <a:solidFill>
                  <a:srgbClr val="000000"/>
                </a:solidFill>
                <a:latin typeface="Arial"/>
                <a:ea typeface="Arial"/>
                <a:cs typeface="Arial"/>
                <a:sym typeface="Arial"/>
              </a:rPr>
              <a:t>sienten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igual</a:t>
            </a:r>
            <a:r>
              <a:rPr lang="en-US" sz="1400" b="0" i="0" u="none" strike="noStrike" cap="none" dirty="0">
                <a:solidFill>
                  <a:srgbClr val="000000"/>
                </a:solidFill>
                <a:latin typeface="Arial"/>
                <a:ea typeface="Arial"/>
                <a:cs typeface="Arial"/>
                <a:sym typeface="Arial"/>
              </a:rPr>
              <a:t> de </a:t>
            </a:r>
            <a:r>
              <a:rPr lang="en-US" sz="1400" b="0" i="0" u="none" strike="noStrike" cap="none" dirty="0" err="1">
                <a:solidFill>
                  <a:srgbClr val="000000"/>
                </a:solidFill>
                <a:latin typeface="Arial"/>
                <a:ea typeface="Arial"/>
                <a:cs typeface="Arial"/>
                <a:sym typeface="Arial"/>
              </a:rPr>
              <a:t>cómodos</a:t>
            </a:r>
            <a:r>
              <a:rPr lang="en-US" sz="1400" b="0" i="0" u="none" strike="noStrike" cap="none" dirty="0">
                <a:solidFill>
                  <a:srgbClr val="000000"/>
                </a:solidFill>
                <a:latin typeface="Arial"/>
                <a:ea typeface="Arial"/>
                <a:cs typeface="Arial"/>
                <a:sym typeface="Arial"/>
              </a:rPr>
              <a:t> con la </a:t>
            </a:r>
            <a:r>
              <a:rPr lang="en-US" sz="1400" b="0" i="0" u="none" strike="noStrike" cap="none" dirty="0" err="1">
                <a:solidFill>
                  <a:srgbClr val="000000"/>
                </a:solidFill>
                <a:latin typeface="Arial"/>
                <a:ea typeface="Arial"/>
                <a:cs typeface="Arial"/>
                <a:sym typeface="Arial"/>
              </a:rPr>
              <a:t>tecnología</a:t>
            </a:r>
            <a:r>
              <a:rPr lang="en-US" sz="1400" b="0" i="0" u="none" strike="noStrike" cap="none" dirty="0">
                <a:solidFill>
                  <a:srgbClr val="000000"/>
                </a:solidFill>
                <a:latin typeface="Arial"/>
                <a:ea typeface="Arial"/>
                <a:cs typeface="Arial"/>
                <a:sym typeface="Arial"/>
              </a:rPr>
              <a:t>, y las </a:t>
            </a:r>
            <a:r>
              <a:rPr lang="en-US" sz="1400" b="0" i="0" u="none" strike="noStrike" cap="none" dirty="0" err="1">
                <a:solidFill>
                  <a:srgbClr val="000000"/>
                </a:solidFill>
                <a:latin typeface="Arial"/>
                <a:ea typeface="Arial"/>
                <a:cs typeface="Arial"/>
                <a:sym typeface="Arial"/>
              </a:rPr>
              <a:t>estrategias</a:t>
            </a:r>
            <a:r>
              <a:rPr lang="en-US" sz="1400" b="0" i="0" u="none" strike="noStrike" cap="none" dirty="0">
                <a:solidFill>
                  <a:srgbClr val="000000"/>
                </a:solidFill>
                <a:latin typeface="Arial"/>
                <a:ea typeface="Arial"/>
                <a:cs typeface="Arial"/>
                <a:sym typeface="Arial"/>
              </a:rPr>
              <a:t> de PC </a:t>
            </a:r>
            <a:r>
              <a:rPr lang="en-US" sz="1400" b="0" i="0" u="none" strike="noStrike" cap="none" dirty="0" err="1">
                <a:solidFill>
                  <a:srgbClr val="000000"/>
                </a:solidFill>
                <a:latin typeface="Arial"/>
                <a:ea typeface="Arial"/>
                <a:cs typeface="Arial"/>
                <a:sym typeface="Arial"/>
              </a:rPr>
              <a:t>deben</a:t>
            </a:r>
            <a:r>
              <a:rPr lang="en-US" sz="1400" b="0" i="0" u="none" strike="noStrike" cap="none" dirty="0">
                <a:solidFill>
                  <a:srgbClr val="000000"/>
                </a:solidFill>
                <a:latin typeface="Arial"/>
                <a:ea typeface="Arial"/>
                <a:cs typeface="Arial"/>
                <a:sym typeface="Arial"/>
              </a:rPr>
              <a:t> ser </a:t>
            </a:r>
            <a:r>
              <a:rPr lang="en-US" sz="1400" b="0" i="0" u="none" strike="noStrike" cap="none" dirty="0" err="1">
                <a:solidFill>
                  <a:srgbClr val="000000"/>
                </a:solidFill>
                <a:latin typeface="Arial"/>
                <a:ea typeface="Arial"/>
                <a:cs typeface="Arial"/>
                <a:sym typeface="Arial"/>
              </a:rPr>
              <a:t>accesibles</a:t>
            </a:r>
            <a:r>
              <a:rPr lang="en-US" sz="1400" b="0" i="0" u="none" strike="noStrike" cap="none" dirty="0">
                <a:solidFill>
                  <a:srgbClr val="000000"/>
                </a:solidFill>
                <a:latin typeface="Arial"/>
                <a:ea typeface="Arial"/>
                <a:cs typeface="Arial"/>
                <a:sym typeface="Arial"/>
              </a:rPr>
              <a:t> para </a:t>
            </a:r>
            <a:r>
              <a:rPr lang="en-US" sz="1400" b="0" i="0" u="none" strike="noStrike" cap="none" dirty="0" err="1">
                <a:solidFill>
                  <a:srgbClr val="000000"/>
                </a:solidFill>
                <a:latin typeface="Arial"/>
                <a:ea typeface="Arial"/>
                <a:cs typeface="Arial"/>
                <a:sym typeface="Arial"/>
              </a:rPr>
              <a:t>todos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independientemente</a:t>
            </a:r>
            <a:r>
              <a:rPr lang="en-US" sz="1400" b="0" i="0" u="none" strike="noStrike" cap="none" dirty="0">
                <a:solidFill>
                  <a:srgbClr val="000000"/>
                </a:solidFill>
                <a:latin typeface="Arial"/>
                <a:ea typeface="Arial"/>
                <a:cs typeface="Arial"/>
                <a:sym typeface="Arial"/>
              </a:rPr>
              <a:t> de </a:t>
            </a:r>
            <a:r>
              <a:rPr lang="en-US" sz="1400" b="0" i="0" u="none" strike="noStrike" cap="none" dirty="0" err="1">
                <a:solidFill>
                  <a:srgbClr val="000000"/>
                </a:solidFill>
                <a:latin typeface="Arial"/>
                <a:ea typeface="Arial"/>
                <a:cs typeface="Arial"/>
                <a:sym typeface="Arial"/>
              </a:rPr>
              <a:t>su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experiencia</a:t>
            </a:r>
            <a:r>
              <a:rPr lang="en-US" sz="1400" b="0" i="0" u="none" strike="noStrike" cap="none" dirty="0">
                <a:solidFill>
                  <a:srgbClr val="000000"/>
                </a:solidFill>
                <a:latin typeface="Arial"/>
                <a:ea typeface="Arial"/>
                <a:cs typeface="Arial"/>
                <a:sym typeface="Arial"/>
              </a:rPr>
              <a:t> con las </a:t>
            </a:r>
            <a:r>
              <a:rPr lang="en-US" sz="1400" b="0" i="0" u="none" strike="noStrike" cap="none" dirty="0" err="1">
                <a:solidFill>
                  <a:srgbClr val="000000"/>
                </a:solidFill>
                <a:latin typeface="Arial"/>
                <a:ea typeface="Arial"/>
                <a:cs typeface="Arial"/>
                <a:sym typeface="Arial"/>
              </a:rPr>
              <a:t>herramientas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digitales</a:t>
            </a:r>
            <a:r>
              <a:rPr lang="en-US" sz="1400" b="0" i="0" u="none" strike="noStrike" cap="none" dirty="0">
                <a:solidFill>
                  <a:srgbClr val="000000"/>
                </a:solidFill>
                <a:latin typeface="Arial"/>
                <a:ea typeface="Arial"/>
                <a:cs typeface="Arial"/>
                <a:sym typeface="Arial"/>
              </a:rPr>
              <a:t>. Al </a:t>
            </a:r>
            <a:r>
              <a:rPr lang="en-US" sz="1400" b="0" i="0" u="none" strike="noStrike" cap="none" dirty="0" err="1">
                <a:solidFill>
                  <a:srgbClr val="000000"/>
                </a:solidFill>
                <a:latin typeface="Arial"/>
                <a:ea typeface="Arial"/>
                <a:cs typeface="Arial"/>
                <a:sym typeface="Arial"/>
              </a:rPr>
              <a:t>diferenciar</a:t>
            </a:r>
            <a:r>
              <a:rPr lang="en-US" sz="1400" b="0" i="0" u="none" strike="noStrike" cap="none" dirty="0">
                <a:solidFill>
                  <a:srgbClr val="000000"/>
                </a:solidFill>
                <a:latin typeface="Arial"/>
                <a:ea typeface="Arial"/>
                <a:cs typeface="Arial"/>
                <a:sym typeface="Arial"/>
              </a:rPr>
              <a:t> la </a:t>
            </a:r>
            <a:r>
              <a:rPr lang="en-US" sz="1400" b="0" i="0" u="none" strike="noStrike" cap="none" dirty="0" err="1">
                <a:solidFill>
                  <a:srgbClr val="000000"/>
                </a:solidFill>
                <a:latin typeface="Arial"/>
                <a:ea typeface="Arial"/>
                <a:cs typeface="Arial"/>
                <a:sym typeface="Arial"/>
              </a:rPr>
              <a:t>instrucción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puede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asegurarse</a:t>
            </a:r>
            <a:r>
              <a:rPr lang="en-US" sz="1400" b="0" i="0" u="none" strike="noStrike" cap="none" dirty="0">
                <a:solidFill>
                  <a:srgbClr val="000000"/>
                </a:solidFill>
                <a:latin typeface="Arial"/>
                <a:ea typeface="Arial"/>
                <a:cs typeface="Arial"/>
                <a:sym typeface="Arial"/>
              </a:rPr>
              <a:t> de que </a:t>
            </a:r>
            <a:r>
              <a:rPr lang="en-US" sz="1400" b="0" i="0" u="none" strike="noStrike" cap="none" dirty="0" err="1">
                <a:solidFill>
                  <a:srgbClr val="000000"/>
                </a:solidFill>
                <a:latin typeface="Arial"/>
                <a:ea typeface="Arial"/>
                <a:cs typeface="Arial"/>
                <a:sym typeface="Arial"/>
              </a:rPr>
              <a:t>los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alumnos</a:t>
            </a:r>
            <a:r>
              <a:rPr lang="en-US" sz="1400" b="0" i="0" u="none" strike="noStrike" cap="none" dirty="0">
                <a:solidFill>
                  <a:srgbClr val="000000"/>
                </a:solidFill>
                <a:latin typeface="Arial"/>
                <a:ea typeface="Arial"/>
                <a:cs typeface="Arial"/>
                <a:sym typeface="Arial"/>
              </a:rPr>
              <a:t> se </a:t>
            </a:r>
            <a:r>
              <a:rPr lang="en-US" sz="1400" b="0" i="0" u="none" strike="noStrike" cap="none" dirty="0" err="1">
                <a:solidFill>
                  <a:srgbClr val="000000"/>
                </a:solidFill>
                <a:latin typeface="Arial"/>
                <a:ea typeface="Arial"/>
                <a:cs typeface="Arial"/>
                <a:sym typeface="Arial"/>
              </a:rPr>
              <a:t>comprometan</a:t>
            </a:r>
            <a:r>
              <a:rPr lang="en-US" sz="1400" b="0" i="0" u="none" strike="noStrike" cap="none" dirty="0">
                <a:solidFill>
                  <a:srgbClr val="000000"/>
                </a:solidFill>
                <a:latin typeface="Arial"/>
                <a:ea typeface="Arial"/>
                <a:cs typeface="Arial"/>
                <a:sym typeface="Arial"/>
              </a:rPr>
              <a:t> con </a:t>
            </a:r>
            <a:r>
              <a:rPr lang="en-US" sz="1400" b="0" i="0" u="none" strike="noStrike" cap="none" dirty="0" err="1">
                <a:solidFill>
                  <a:srgbClr val="000000"/>
                </a:solidFill>
                <a:latin typeface="Arial"/>
                <a:ea typeface="Arial"/>
                <a:cs typeface="Arial"/>
                <a:sym typeface="Arial"/>
              </a:rPr>
              <a:t>los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conceptos</a:t>
            </a:r>
            <a:r>
              <a:rPr lang="en-US" sz="1400" b="0" i="0" u="none" strike="noStrike" cap="none" dirty="0">
                <a:solidFill>
                  <a:srgbClr val="000000"/>
                </a:solidFill>
                <a:latin typeface="Arial"/>
                <a:ea typeface="Arial"/>
                <a:cs typeface="Arial"/>
                <a:sym typeface="Arial"/>
              </a:rPr>
              <a:t> de PC de forma que se </a:t>
            </a:r>
            <a:r>
              <a:rPr lang="en-US" sz="1400" b="0" i="0" u="none" strike="noStrike" cap="none" dirty="0" err="1">
                <a:solidFill>
                  <a:srgbClr val="000000"/>
                </a:solidFill>
                <a:latin typeface="Arial"/>
                <a:ea typeface="Arial"/>
                <a:cs typeface="Arial"/>
                <a:sym typeface="Arial"/>
              </a:rPr>
              <a:t>ajusten</a:t>
            </a:r>
            <a:r>
              <a:rPr lang="en-US" sz="1400" b="0" i="0" u="none" strike="noStrike" cap="none" dirty="0">
                <a:solidFill>
                  <a:srgbClr val="000000"/>
                </a:solidFill>
                <a:latin typeface="Arial"/>
                <a:ea typeface="Arial"/>
                <a:cs typeface="Arial"/>
                <a:sym typeface="Arial"/>
              </a:rPr>
              <a:t> a sus </a:t>
            </a:r>
            <a:r>
              <a:rPr lang="en-US" sz="1400" b="0" i="0" u="none" strike="noStrike" cap="none" dirty="0" err="1">
                <a:solidFill>
                  <a:srgbClr val="000000"/>
                </a:solidFill>
                <a:latin typeface="Arial"/>
                <a:ea typeface="Arial"/>
                <a:cs typeface="Arial"/>
                <a:sym typeface="Arial"/>
              </a:rPr>
              <a:t>capacidades</a:t>
            </a:r>
            <a:r>
              <a:rPr lang="en-US" sz="1400" b="0" i="0" u="none" strike="noStrike" cap="none" dirty="0">
                <a:solidFill>
                  <a:srgbClr val="000000"/>
                </a:solidFill>
                <a:latin typeface="Arial"/>
                <a:ea typeface="Arial"/>
                <a:cs typeface="Arial"/>
                <a:sym typeface="Arial"/>
              </a:rPr>
              <a:t>. Esta </a:t>
            </a:r>
            <a:r>
              <a:rPr lang="en-US" sz="1400" b="0" i="0" u="none" strike="noStrike" cap="none" dirty="0" err="1">
                <a:solidFill>
                  <a:srgbClr val="000000"/>
                </a:solidFill>
                <a:latin typeface="Arial"/>
                <a:ea typeface="Arial"/>
                <a:cs typeface="Arial"/>
                <a:sym typeface="Arial"/>
              </a:rPr>
              <a:t>flexibilidad</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fomenta</a:t>
            </a:r>
            <a:r>
              <a:rPr lang="en-US" sz="1400" b="0" i="0" u="none" strike="noStrike" cap="none" dirty="0">
                <a:solidFill>
                  <a:srgbClr val="000000"/>
                </a:solidFill>
                <a:latin typeface="Arial"/>
                <a:ea typeface="Arial"/>
                <a:cs typeface="Arial"/>
                <a:sym typeface="Arial"/>
              </a:rPr>
              <a:t> un </a:t>
            </a:r>
            <a:r>
              <a:rPr lang="en-US" sz="1400" b="0" i="0" u="none" strike="noStrike" cap="none" dirty="0" err="1">
                <a:solidFill>
                  <a:srgbClr val="000000"/>
                </a:solidFill>
                <a:latin typeface="Arial"/>
                <a:ea typeface="Arial"/>
                <a:cs typeface="Arial"/>
                <a:sym typeface="Arial"/>
              </a:rPr>
              <a:t>entorno</a:t>
            </a:r>
            <a:r>
              <a:rPr lang="en-US" sz="1400" b="0" i="0" u="none" strike="noStrike" cap="none" dirty="0">
                <a:solidFill>
                  <a:srgbClr val="000000"/>
                </a:solidFill>
                <a:latin typeface="Arial"/>
                <a:ea typeface="Arial"/>
                <a:cs typeface="Arial"/>
                <a:sym typeface="Arial"/>
              </a:rPr>
              <a:t> de </a:t>
            </a:r>
            <a:r>
              <a:rPr lang="en-US" sz="1400" b="0" i="0" u="none" strike="noStrike" cap="none" dirty="0" err="1">
                <a:solidFill>
                  <a:srgbClr val="000000"/>
                </a:solidFill>
                <a:latin typeface="Arial"/>
                <a:ea typeface="Arial"/>
                <a:cs typeface="Arial"/>
                <a:sym typeface="Arial"/>
              </a:rPr>
              <a:t>aprendizaje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inclusivo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en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el</a:t>
            </a:r>
            <a:r>
              <a:rPr lang="en-US" sz="1400" b="0" i="0" u="none" strike="noStrike" cap="none" dirty="0">
                <a:solidFill>
                  <a:srgbClr val="000000"/>
                </a:solidFill>
                <a:latin typeface="Arial"/>
                <a:ea typeface="Arial"/>
                <a:cs typeface="Arial"/>
                <a:sym typeface="Arial"/>
              </a:rPr>
              <a:t> que </a:t>
            </a:r>
            <a:r>
              <a:rPr lang="en-US" sz="1400" b="0" i="0" u="none" strike="noStrike" cap="none" dirty="0" err="1">
                <a:solidFill>
                  <a:srgbClr val="000000"/>
                </a:solidFill>
                <a:latin typeface="Arial"/>
                <a:ea typeface="Arial"/>
                <a:cs typeface="Arial"/>
                <a:sym typeface="Arial"/>
              </a:rPr>
              <a:t>todos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adultos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incluidos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aquellos</a:t>
            </a:r>
            <a:r>
              <a:rPr lang="en-US" sz="1400" b="0" i="0" u="none" strike="noStrike" cap="none" dirty="0">
                <a:solidFill>
                  <a:srgbClr val="000000"/>
                </a:solidFill>
                <a:latin typeface="Arial"/>
                <a:ea typeface="Arial"/>
                <a:cs typeface="Arial"/>
                <a:sym typeface="Arial"/>
              </a:rPr>
              <a:t> con </a:t>
            </a:r>
            <a:r>
              <a:rPr lang="en-US" sz="1400" b="0" i="0" u="none" strike="noStrike" cap="none" dirty="0" err="1">
                <a:solidFill>
                  <a:srgbClr val="000000"/>
                </a:solidFill>
                <a:latin typeface="Arial"/>
                <a:ea typeface="Arial"/>
                <a:cs typeface="Arial"/>
                <a:sym typeface="Arial"/>
              </a:rPr>
              <a:t>una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alfabetización</a:t>
            </a:r>
            <a:r>
              <a:rPr lang="en-US" sz="1400" b="0" i="0" u="none" strike="noStrike" cap="none" dirty="0">
                <a:solidFill>
                  <a:srgbClr val="000000"/>
                </a:solidFill>
                <a:latin typeface="Arial"/>
                <a:ea typeface="Arial"/>
                <a:cs typeface="Arial"/>
                <a:sym typeface="Arial"/>
              </a:rPr>
              <a:t> digital </a:t>
            </a:r>
            <a:r>
              <a:rPr lang="en-US" sz="1400" b="0" i="0" u="none" strike="noStrike" cap="none" dirty="0" err="1">
                <a:solidFill>
                  <a:srgbClr val="000000"/>
                </a:solidFill>
                <a:latin typeface="Arial"/>
                <a:ea typeface="Arial"/>
                <a:cs typeface="Arial"/>
                <a:sym typeface="Arial"/>
              </a:rPr>
              <a:t>limitada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pueden</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desarrollar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habilidades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esenciales</a:t>
            </a:r>
            <a:r>
              <a:rPr lang="en-US" sz="1400" b="0" i="0" u="none" strike="noStrike" cap="none" dirty="0">
                <a:solidFill>
                  <a:srgbClr val="000000"/>
                </a:solidFill>
                <a:latin typeface="Arial"/>
                <a:ea typeface="Arial"/>
                <a:cs typeface="Arial"/>
                <a:sym typeface="Arial"/>
              </a:rPr>
              <a:t> de </a:t>
            </a:r>
            <a:r>
              <a:rPr lang="en-US" sz="1400" b="0" i="0" u="none" strike="noStrike" cap="none" dirty="0" err="1">
                <a:solidFill>
                  <a:srgbClr val="000000"/>
                </a:solidFill>
                <a:latin typeface="Arial"/>
                <a:ea typeface="Arial"/>
                <a:cs typeface="Arial"/>
                <a:sym typeface="Arial"/>
              </a:rPr>
              <a:t>resolución</a:t>
            </a:r>
            <a:r>
              <a:rPr lang="en-US" sz="1400" b="0" i="0" u="none" strike="noStrike" cap="none" dirty="0">
                <a:solidFill>
                  <a:srgbClr val="000000"/>
                </a:solidFill>
                <a:latin typeface="Arial"/>
                <a:ea typeface="Arial"/>
                <a:cs typeface="Arial"/>
                <a:sym typeface="Arial"/>
              </a:rPr>
              <a:t> de </a:t>
            </a:r>
            <a:r>
              <a:rPr lang="en-US" sz="1400" b="0" i="0" u="none" strike="noStrike" cap="none" dirty="0" err="1">
                <a:solidFill>
                  <a:srgbClr val="000000"/>
                </a:solidFill>
                <a:latin typeface="Arial"/>
                <a:ea typeface="Arial"/>
                <a:cs typeface="Arial"/>
                <a:sym typeface="Arial"/>
              </a:rPr>
              <a:t>problemas</a:t>
            </a:r>
            <a:r>
              <a:rPr lang="en-US" sz="1400" b="0" i="0" u="none" strike="noStrike" cap="none" dirty="0">
                <a:solidFill>
                  <a:srgbClr val="000000"/>
                </a:solidFill>
                <a:latin typeface="Arial"/>
                <a:ea typeface="Arial"/>
                <a:cs typeface="Arial"/>
                <a:sym typeface="Arial"/>
              </a:rPr>
              <a:t> y </a:t>
            </a:r>
            <a:r>
              <a:rPr lang="en-US" sz="1400" b="0" i="0" u="none" strike="noStrike" cap="none" dirty="0" err="1">
                <a:solidFill>
                  <a:srgbClr val="000000"/>
                </a:solidFill>
                <a:latin typeface="Arial"/>
                <a:ea typeface="Arial"/>
                <a:cs typeface="Arial"/>
                <a:sym typeface="Arial"/>
              </a:rPr>
              <a:t>pensamiento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crítico</a:t>
            </a:r>
            <a:r>
              <a:rPr lang="en-US" sz="1400" b="0" i="0" u="none" strike="noStrike" cap="none" dirty="0">
                <a:solidFill>
                  <a:srgbClr val="000000"/>
                </a:solidFill>
                <a:latin typeface="Arial"/>
                <a:ea typeface="Arial"/>
                <a:cs typeface="Arial"/>
                <a:sym typeface="Arial"/>
              </a:rPr>
              <a:t>.</a:t>
            </a:r>
            <a:endParaRPr dirty="0"/>
          </a:p>
          <a:p>
            <a:pPr marL="0" marR="0" lvl="0" indent="0" algn="just" rtl="0">
              <a:lnSpc>
                <a:spcPct val="100000"/>
              </a:lnSpc>
              <a:spcBef>
                <a:spcPts val="1200"/>
              </a:spcBef>
              <a:spcAft>
                <a:spcPts val="0"/>
              </a:spcAft>
              <a:buNone/>
            </a:pPr>
            <a:r>
              <a:rPr lang="en-US" sz="1400" b="0" i="0" u="none" strike="noStrike" cap="none" dirty="0" err="1">
                <a:solidFill>
                  <a:srgbClr val="000000"/>
                </a:solidFill>
                <a:latin typeface="Arial"/>
                <a:ea typeface="Arial"/>
                <a:cs typeface="Arial"/>
                <a:sym typeface="Arial"/>
              </a:rPr>
              <a:t>Estrategias</a:t>
            </a:r>
            <a:r>
              <a:rPr lang="en-US" sz="1400" b="0" i="0" u="none" strike="noStrike" cap="none" dirty="0">
                <a:solidFill>
                  <a:srgbClr val="000000"/>
                </a:solidFill>
                <a:latin typeface="Arial"/>
                <a:ea typeface="Arial"/>
                <a:cs typeface="Arial"/>
                <a:sym typeface="Arial"/>
              </a:rPr>
              <a:t> clave para la </a:t>
            </a:r>
            <a:r>
              <a:rPr lang="en-US" sz="1400" b="0" i="0" u="none" strike="noStrike" cap="none" dirty="0" err="1">
                <a:solidFill>
                  <a:srgbClr val="000000"/>
                </a:solidFill>
                <a:latin typeface="Arial"/>
                <a:ea typeface="Arial"/>
                <a:cs typeface="Arial"/>
                <a:sym typeface="Arial"/>
              </a:rPr>
              <a:t>diferenciación</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583" name="Google Shape;583;p16"/>
          <p:cNvSpPr/>
          <p:nvPr/>
        </p:nvSpPr>
        <p:spPr>
          <a:xfrm>
            <a:off x="1408978" y="5514727"/>
            <a:ext cx="9374044" cy="910232"/>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84" name="Google Shape;584;p16"/>
          <p:cNvSpPr txBox="1"/>
          <p:nvPr/>
        </p:nvSpPr>
        <p:spPr>
          <a:xfrm>
            <a:off x="2346269" y="5549551"/>
            <a:ext cx="7450694"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El PC es una metodología que fomenta la inclusión al permitir a los educadores adaptar las estrategias de aprendizaje a diferentes capacidades, orígenes y niveles de experiencia. Al ajustar la instrucción a las necesidades individuales, el PC hace que el aprendizaje sea accesible para todos, incluidos aquellos con escasa alfabetización digital o diferentes estilos de aprendizaje.</a:t>
            </a:r>
            <a:endParaRPr sz="1200" b="0" i="0" u="none" strike="noStrike" cap="none">
              <a:solidFill>
                <a:srgbClr val="000000"/>
              </a:solidFill>
              <a:latin typeface="Arial"/>
              <a:ea typeface="Arial"/>
              <a:cs typeface="Arial"/>
              <a:sym typeface="Arial"/>
            </a:endParaRPr>
          </a:p>
        </p:txBody>
      </p:sp>
      <p:pic>
        <p:nvPicPr>
          <p:cNvPr id="585" name="Google Shape;585;p16" descr="Icono&#10;&#10;Descripción generada automáticamente"/>
          <p:cNvPicPr preferRelativeResize="0"/>
          <p:nvPr/>
        </p:nvPicPr>
        <p:blipFill rotWithShape="1">
          <a:blip r:embed="rId4">
            <a:alphaModFix/>
          </a:blip>
          <a:srcRect/>
          <a:stretch/>
        </p:blipFill>
        <p:spPr>
          <a:xfrm>
            <a:off x="670920" y="5128125"/>
            <a:ext cx="1218895" cy="1218895"/>
          </a:xfrm>
          <a:prstGeom prst="rect">
            <a:avLst/>
          </a:prstGeom>
          <a:noFill/>
          <a:ln>
            <a:noFill/>
          </a:ln>
        </p:spPr>
      </p:pic>
      <p:pic>
        <p:nvPicPr>
          <p:cNvPr id="586" name="Google Shape;586;p16" descr="Icono&#10;&#10;Descripción generada automáticamente"/>
          <p:cNvPicPr preferRelativeResize="0"/>
          <p:nvPr/>
        </p:nvPicPr>
        <p:blipFill rotWithShape="1">
          <a:blip r:embed="rId5">
            <a:alphaModFix/>
          </a:blip>
          <a:srcRect/>
          <a:stretch/>
        </p:blipFill>
        <p:spPr>
          <a:xfrm>
            <a:off x="10149667" y="4874802"/>
            <a:ext cx="1218895" cy="1218895"/>
          </a:xfrm>
          <a:prstGeom prst="rect">
            <a:avLst/>
          </a:prstGeom>
          <a:noFill/>
          <a:ln>
            <a:noFill/>
          </a:ln>
        </p:spPr>
      </p:pic>
      <p:sp>
        <p:nvSpPr>
          <p:cNvPr id="587" name="Google Shape;587;p16"/>
          <p:cNvSpPr/>
          <p:nvPr/>
        </p:nvSpPr>
        <p:spPr>
          <a:xfrm>
            <a:off x="1856805" y="34286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88" name="Google Shape;588;p16"/>
          <p:cNvSpPr/>
          <p:nvPr/>
        </p:nvSpPr>
        <p:spPr>
          <a:xfrm>
            <a:off x="4165907" y="34286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89" name="Google Shape;589;p16"/>
          <p:cNvSpPr/>
          <p:nvPr/>
        </p:nvSpPr>
        <p:spPr>
          <a:xfrm>
            <a:off x="6306815" y="34286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90" name="Google Shape;590;p16"/>
          <p:cNvSpPr/>
          <p:nvPr/>
        </p:nvSpPr>
        <p:spPr>
          <a:xfrm>
            <a:off x="8615917" y="34286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591" name="Google Shape;591;p16"/>
          <p:cNvSpPr txBox="1"/>
          <p:nvPr/>
        </p:nvSpPr>
        <p:spPr>
          <a:xfrm>
            <a:off x="1719072" y="3533745"/>
            <a:ext cx="1686389"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chemeClr val="lt1"/>
                </a:solidFill>
                <a:latin typeface="Arial"/>
                <a:ea typeface="Arial"/>
                <a:cs typeface="Arial"/>
                <a:sym typeface="Arial"/>
              </a:rPr>
              <a:t>Evalúa las necesidades individuales</a:t>
            </a:r>
            <a:endParaRPr sz="1000" b="0" i="0" u="none" strike="noStrike" cap="none">
              <a:solidFill>
                <a:schemeClr val="lt1"/>
              </a:solidFill>
              <a:latin typeface="Arial"/>
              <a:ea typeface="Arial"/>
              <a:cs typeface="Arial"/>
              <a:sym typeface="Arial"/>
            </a:endParaRPr>
          </a:p>
        </p:txBody>
      </p:sp>
      <p:sp>
        <p:nvSpPr>
          <p:cNvPr id="592" name="Google Shape;592;p16"/>
          <p:cNvSpPr txBox="1"/>
          <p:nvPr/>
        </p:nvSpPr>
        <p:spPr>
          <a:xfrm>
            <a:off x="4109233" y="3533745"/>
            <a:ext cx="1579626"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dirty="0" err="1">
                <a:solidFill>
                  <a:schemeClr val="lt1"/>
                </a:solidFill>
                <a:latin typeface="Arial"/>
                <a:ea typeface="Arial"/>
                <a:cs typeface="Arial"/>
                <a:sym typeface="Arial"/>
              </a:rPr>
              <a:t>Utiliza</a:t>
            </a:r>
            <a:r>
              <a:rPr lang="en-US" sz="1000" b="1" i="0" u="none" strike="noStrike" cap="none" dirty="0">
                <a:solidFill>
                  <a:schemeClr val="lt1"/>
                </a:solidFill>
                <a:latin typeface="Arial"/>
                <a:ea typeface="Arial"/>
                <a:cs typeface="Arial"/>
                <a:sym typeface="Arial"/>
              </a:rPr>
              <a:t> </a:t>
            </a:r>
            <a:r>
              <a:rPr lang="en-US" sz="1000" b="1" i="0" u="none" strike="noStrike" cap="none" dirty="0" err="1">
                <a:solidFill>
                  <a:schemeClr val="lt1"/>
                </a:solidFill>
                <a:latin typeface="Arial"/>
                <a:ea typeface="Arial"/>
                <a:cs typeface="Arial"/>
                <a:sym typeface="Arial"/>
              </a:rPr>
              <a:t>múltiples</a:t>
            </a:r>
            <a:r>
              <a:rPr lang="en-US" sz="1000" b="1" i="0" u="none" strike="noStrike" cap="none" dirty="0">
                <a:solidFill>
                  <a:schemeClr val="lt1"/>
                </a:solidFill>
                <a:latin typeface="Arial"/>
                <a:ea typeface="Arial"/>
                <a:cs typeface="Arial"/>
                <a:sym typeface="Arial"/>
              </a:rPr>
              <a:t> </a:t>
            </a:r>
            <a:r>
              <a:rPr lang="en-US" sz="1000" b="1" i="0" u="none" strike="noStrike" cap="none" dirty="0" err="1">
                <a:solidFill>
                  <a:schemeClr val="lt1"/>
                </a:solidFill>
                <a:latin typeface="Arial"/>
                <a:ea typeface="Arial"/>
                <a:cs typeface="Arial"/>
                <a:sym typeface="Arial"/>
              </a:rPr>
              <a:t>métodos</a:t>
            </a:r>
            <a:r>
              <a:rPr lang="en-US" sz="1000" b="1" i="0" u="none" strike="noStrike" cap="none" dirty="0">
                <a:solidFill>
                  <a:schemeClr val="lt1"/>
                </a:solidFill>
                <a:latin typeface="Arial"/>
                <a:ea typeface="Arial"/>
                <a:cs typeface="Arial"/>
                <a:sym typeface="Arial"/>
              </a:rPr>
              <a:t> de </a:t>
            </a:r>
            <a:r>
              <a:rPr lang="en-US" sz="1000" b="1" i="0" u="none" strike="noStrike" cap="none" dirty="0" err="1">
                <a:solidFill>
                  <a:schemeClr val="lt1"/>
                </a:solidFill>
                <a:latin typeface="Arial"/>
                <a:ea typeface="Arial"/>
                <a:cs typeface="Arial"/>
                <a:sym typeface="Arial"/>
              </a:rPr>
              <a:t>enseñanza</a:t>
            </a:r>
            <a:endParaRPr sz="1000" b="0" i="0" u="none" strike="noStrike" cap="none" dirty="0">
              <a:solidFill>
                <a:schemeClr val="lt1"/>
              </a:solidFill>
              <a:latin typeface="Arial"/>
              <a:ea typeface="Arial"/>
              <a:cs typeface="Arial"/>
              <a:sym typeface="Arial"/>
            </a:endParaRPr>
          </a:p>
        </p:txBody>
      </p:sp>
      <p:sp>
        <p:nvSpPr>
          <p:cNvPr id="593" name="Google Shape;593;p16"/>
          <p:cNvSpPr txBox="1"/>
          <p:nvPr/>
        </p:nvSpPr>
        <p:spPr>
          <a:xfrm>
            <a:off x="6416543" y="3533745"/>
            <a:ext cx="1271806"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chemeClr val="lt1"/>
                </a:solidFill>
                <a:latin typeface="Arial"/>
                <a:ea typeface="Arial"/>
                <a:cs typeface="Arial"/>
                <a:sym typeface="Arial"/>
              </a:rPr>
              <a:t>Ofrece opciones flexibles</a:t>
            </a:r>
            <a:endParaRPr sz="1000" b="0" i="0" u="none" strike="noStrike" cap="none">
              <a:solidFill>
                <a:schemeClr val="lt1"/>
              </a:solidFill>
              <a:latin typeface="Arial"/>
              <a:ea typeface="Arial"/>
              <a:cs typeface="Arial"/>
              <a:sym typeface="Arial"/>
            </a:endParaRPr>
          </a:p>
        </p:txBody>
      </p:sp>
      <p:sp>
        <p:nvSpPr>
          <p:cNvPr id="594" name="Google Shape;594;p16"/>
          <p:cNvSpPr txBox="1"/>
          <p:nvPr/>
        </p:nvSpPr>
        <p:spPr>
          <a:xfrm>
            <a:off x="8725645" y="3558129"/>
            <a:ext cx="1271806"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chemeClr val="lt1"/>
                </a:solidFill>
                <a:latin typeface="Arial"/>
                <a:ea typeface="Arial"/>
                <a:cs typeface="Arial"/>
                <a:sym typeface="Arial"/>
              </a:rPr>
              <a:t>Ajusta el ritmo</a:t>
            </a:r>
            <a:endParaRPr sz="1000" b="0" i="0" u="none" strike="noStrike" cap="none">
              <a:solidFill>
                <a:schemeClr val="lt1"/>
              </a:solidFill>
              <a:latin typeface="Arial"/>
              <a:ea typeface="Arial"/>
              <a:cs typeface="Arial"/>
              <a:sym typeface="Arial"/>
            </a:endParaRPr>
          </a:p>
        </p:txBody>
      </p:sp>
      <p:sp>
        <p:nvSpPr>
          <p:cNvPr id="595" name="Google Shape;595;p16"/>
          <p:cNvSpPr txBox="1"/>
          <p:nvPr/>
        </p:nvSpPr>
        <p:spPr>
          <a:xfrm>
            <a:off x="1881016" y="3875737"/>
            <a:ext cx="1355904" cy="10618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dk1"/>
                </a:solidFill>
                <a:latin typeface="Arial"/>
                <a:ea typeface="Arial"/>
                <a:cs typeface="Arial"/>
                <a:sym typeface="Arial"/>
              </a:rPr>
              <a:t>Comprende sus conocimientos, objetivos y retos para adaptar la enseñanza de forma eficaz.</a:t>
            </a:r>
            <a:endParaRPr sz="1050" b="0" i="0" u="none" strike="noStrike" cap="none">
              <a:solidFill>
                <a:schemeClr val="dk1"/>
              </a:solidFill>
              <a:latin typeface="Arial"/>
              <a:ea typeface="Arial"/>
              <a:cs typeface="Arial"/>
              <a:sym typeface="Arial"/>
            </a:endParaRPr>
          </a:p>
        </p:txBody>
      </p:sp>
      <p:sp>
        <p:nvSpPr>
          <p:cNvPr id="596" name="Google Shape;596;p16"/>
          <p:cNvSpPr txBox="1"/>
          <p:nvPr/>
        </p:nvSpPr>
        <p:spPr>
          <a:xfrm>
            <a:off x="4171301" y="3875737"/>
            <a:ext cx="1423654" cy="10618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dk1"/>
                </a:solidFill>
                <a:latin typeface="Arial"/>
                <a:ea typeface="Arial"/>
                <a:cs typeface="Arial"/>
                <a:sym typeface="Arial"/>
              </a:rPr>
              <a:t>Realiza actividades visuales, auditivas y prácticas para abordar los diferentes estilos de aprendizaje.</a:t>
            </a:r>
            <a:endParaRPr sz="1050" b="0" i="0" u="none" strike="noStrike" cap="none">
              <a:solidFill>
                <a:schemeClr val="dk1"/>
              </a:solidFill>
              <a:latin typeface="Arial"/>
              <a:ea typeface="Arial"/>
              <a:cs typeface="Arial"/>
              <a:sym typeface="Arial"/>
            </a:endParaRPr>
          </a:p>
        </p:txBody>
      </p:sp>
      <p:sp>
        <p:nvSpPr>
          <p:cNvPr id="597" name="Google Shape;597;p16"/>
          <p:cNvSpPr txBox="1"/>
          <p:nvPr/>
        </p:nvSpPr>
        <p:spPr>
          <a:xfrm>
            <a:off x="6295863" y="3875737"/>
            <a:ext cx="1512000" cy="9002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dk1"/>
                </a:solidFill>
                <a:latin typeface="Arial"/>
                <a:ea typeface="Arial"/>
                <a:cs typeface="Arial"/>
                <a:sym typeface="Arial"/>
              </a:rPr>
              <a:t>Permite elegir los temas del proyecto o demostrar su comprensión de diversas maneras.</a:t>
            </a:r>
            <a:endParaRPr sz="1050" b="0" i="0" u="none" strike="noStrike" cap="none">
              <a:solidFill>
                <a:schemeClr val="dk1"/>
              </a:solidFill>
              <a:latin typeface="Arial"/>
              <a:ea typeface="Arial"/>
              <a:cs typeface="Arial"/>
              <a:sym typeface="Arial"/>
            </a:endParaRPr>
          </a:p>
        </p:txBody>
      </p:sp>
      <p:sp>
        <p:nvSpPr>
          <p:cNvPr id="598" name="Google Shape;598;p16"/>
          <p:cNvSpPr txBox="1"/>
          <p:nvPr/>
        </p:nvSpPr>
        <p:spPr>
          <a:xfrm>
            <a:off x="8615917" y="3766009"/>
            <a:ext cx="1429048" cy="12234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0" i="0" u="none" strike="noStrike" cap="none">
                <a:solidFill>
                  <a:schemeClr val="dk1"/>
                </a:solidFill>
                <a:latin typeface="Arial"/>
                <a:ea typeface="Arial"/>
                <a:cs typeface="Arial"/>
                <a:sym typeface="Arial"/>
              </a:rPr>
              <a:t>Ofrece flexibilidad en el ritmo de aprendizaje, dando a los estudiantes la oportunidad de progresar a su propio ritmo.</a:t>
            </a:r>
            <a:endParaRPr sz="1050" b="0" i="0" u="none" strike="noStrike" cap="none">
              <a:solidFill>
                <a:schemeClr val="dk1"/>
              </a:solidFill>
              <a:latin typeface="Arial"/>
              <a:ea typeface="Arial"/>
              <a:cs typeface="Arial"/>
              <a:sym typeface="Arial"/>
            </a:endParaRPr>
          </a:p>
        </p:txBody>
      </p:sp>
      <p:sp>
        <p:nvSpPr>
          <p:cNvPr id="599" name="Google Shape;599;p16"/>
          <p:cNvSpPr/>
          <p:nvPr/>
        </p:nvSpPr>
        <p:spPr>
          <a:xfrm>
            <a:off x="1748496" y="3524386"/>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0" name="Google Shape;600;p16"/>
          <p:cNvSpPr/>
          <p:nvPr/>
        </p:nvSpPr>
        <p:spPr>
          <a:xfrm>
            <a:off x="4097041" y="3524386"/>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1" name="Google Shape;601;p16"/>
          <p:cNvSpPr/>
          <p:nvPr/>
        </p:nvSpPr>
        <p:spPr>
          <a:xfrm>
            <a:off x="6218092" y="3524386"/>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2" name="Google Shape;602;p16"/>
          <p:cNvSpPr/>
          <p:nvPr/>
        </p:nvSpPr>
        <p:spPr>
          <a:xfrm>
            <a:off x="8532965" y="3524386"/>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863"/>
        <p:cNvGrpSpPr/>
        <p:nvPr/>
      </p:nvGrpSpPr>
      <p:grpSpPr>
        <a:xfrm>
          <a:off x="0" y="0"/>
          <a:ext cx="0" cy="0"/>
          <a:chOff x="0" y="0"/>
          <a:chExt cx="0" cy="0"/>
        </a:xfrm>
      </p:grpSpPr>
      <p:pic>
        <p:nvPicPr>
          <p:cNvPr id="864" name="Google Shape;864;p62"/>
          <p:cNvPicPr preferRelativeResize="0"/>
          <p:nvPr/>
        </p:nvPicPr>
        <p:blipFill rotWithShape="1">
          <a:blip r:embed="rId4">
            <a:alphaModFix/>
          </a:blip>
          <a:srcRect/>
          <a:stretch/>
        </p:blipFill>
        <p:spPr>
          <a:xfrm>
            <a:off x="0" y="2004550"/>
            <a:ext cx="12192000" cy="4853449"/>
          </a:xfrm>
          <a:prstGeom prst="rect">
            <a:avLst/>
          </a:prstGeom>
          <a:noFill/>
          <a:ln>
            <a:noFill/>
          </a:ln>
        </p:spPr>
      </p:pic>
      <p:sp>
        <p:nvSpPr>
          <p:cNvPr id="865" name="Google Shape;865;p62"/>
          <p:cNvSpPr/>
          <p:nvPr/>
        </p:nvSpPr>
        <p:spPr>
          <a:xfrm>
            <a:off x="0" y="2004551"/>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866" name="Google Shape;866;p62"/>
          <p:cNvSpPr txBox="1">
            <a:spLocks noGrp="1"/>
          </p:cNvSpPr>
          <p:nvPr>
            <p:ph type="body" idx="1"/>
          </p:nvPr>
        </p:nvSpPr>
        <p:spPr>
          <a:xfrm>
            <a:off x="533275" y="573590"/>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¿Estás siguiendo el contenido? </a:t>
            </a:r>
            <a:r>
              <a:rPr lang="en-US" sz="2800" b="0">
                <a:latin typeface="Arial"/>
                <a:ea typeface="Arial"/>
                <a:cs typeface="Arial"/>
                <a:sym typeface="Arial"/>
              </a:rPr>
              <a:t>Responde esta breve pregunta para reforzar lo que has aprendido.</a:t>
            </a:r>
            <a:endParaRPr sz="3000" b="0"/>
          </a:p>
        </p:txBody>
      </p:sp>
      <p:sp>
        <p:nvSpPr>
          <p:cNvPr id="867" name="Google Shape;867;p62"/>
          <p:cNvSpPr txBox="1"/>
          <p:nvPr/>
        </p:nvSpPr>
        <p:spPr>
          <a:xfrm>
            <a:off x="812244" y="2324392"/>
            <a:ext cx="10058700" cy="365224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000" b="1" i="0" u="none" strike="noStrike" kern="0" cap="none" spc="0" normalizeH="0" baseline="0" noProof="0" dirty="0">
                <a:ln>
                  <a:noFill/>
                </a:ln>
                <a:solidFill>
                  <a:srgbClr val="FFFFFF"/>
                </a:solidFill>
                <a:effectLst/>
                <a:uLnTx/>
                <a:uFillTx/>
                <a:latin typeface="Arial"/>
                <a:ea typeface="Arial"/>
                <a:cs typeface="Arial"/>
                <a:sym typeface="Arial"/>
              </a:rPr>
              <a:t>¿Cuál de los siguientes NO es un enfoque recomendado para los formadores al adaptar sus métodos de enseñanza para estudiantes adultos mayores?</a:t>
            </a:r>
            <a:endParaRPr kumimoji="0" sz="1800" b="1"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es-ES" sz="2500" b="0" i="0" u="none" strike="noStrike" kern="0" cap="none" spc="0" normalizeH="0" baseline="0" noProof="0" dirty="0">
                <a:ln>
                  <a:noFill/>
                </a:ln>
                <a:solidFill>
                  <a:srgbClr val="FFFFFF"/>
                </a:solidFill>
                <a:effectLst/>
                <a:uLnTx/>
                <a:uFillTx/>
                <a:latin typeface="Arial"/>
                <a:ea typeface="Arial"/>
                <a:cs typeface="Arial"/>
                <a:sym typeface="Arial"/>
              </a:rPr>
              <a:t>A) Ajustar el ritmo y demostrar paciencia</a:t>
            </a:r>
            <a:endParaRPr kumimoji="0" lang="en-US"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B)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Utilizando</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estrategias</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de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aprendizaje</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multimodal</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s-ES" sz="2500" b="0" i="0" u="none" strike="noStrike" kern="0" cap="none" spc="0" normalizeH="0" baseline="0" noProof="0" dirty="0">
                <a:ln>
                  <a:noFill/>
                </a:ln>
                <a:solidFill>
                  <a:srgbClr val="FFFFFF"/>
                </a:solidFill>
                <a:effectLst/>
                <a:uLnTx/>
                <a:uFillTx/>
                <a:latin typeface="Arial"/>
                <a:ea typeface="Arial"/>
                <a:cs typeface="Arial"/>
                <a:sym typeface="Arial"/>
              </a:rPr>
              <a:t>C) Ignorar los miedos y ansiedades asociados con el aprendizaje</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s-ES" sz="2500" b="0" i="0" u="none" strike="noStrike" kern="0" cap="none" spc="0" normalizeH="0" baseline="0" noProof="0" dirty="0">
                <a:ln>
                  <a:noFill/>
                </a:ln>
                <a:solidFill>
                  <a:srgbClr val="FFFFFF"/>
                </a:solidFill>
                <a:effectLst/>
                <a:uLnTx/>
                <a:uFillTx/>
                <a:latin typeface="Arial"/>
                <a:ea typeface="Arial"/>
                <a:cs typeface="Arial"/>
                <a:sym typeface="Arial"/>
              </a:rPr>
              <a:t>D) Garantizar la accesibilidad y la inclusión</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80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68" name="Google Shape;868;p62" descr="Un dibujo de un perro&#10;&#10;Descripción generada automáticamente con confianza media"/>
          <p:cNvPicPr preferRelativeResize="0"/>
          <p:nvPr/>
        </p:nvPicPr>
        <p:blipFill rotWithShape="1">
          <a:blip r:embed="rId5">
            <a:alphaModFix/>
          </a:blip>
          <a:srcRect/>
          <a:stretch/>
        </p:blipFill>
        <p:spPr>
          <a:xfrm>
            <a:off x="10041536" y="207562"/>
            <a:ext cx="1658817" cy="1658817"/>
          </a:xfrm>
          <a:prstGeom prst="rect">
            <a:avLst/>
          </a:prstGeom>
          <a:noFill/>
          <a:ln>
            <a:noFill/>
          </a:ln>
        </p:spPr>
      </p:pic>
      <p:sp>
        <p:nvSpPr>
          <p:cNvPr id="869" name="Google Shape;869;p62"/>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fld id="{00000000-1234-1234-1234-123412341234}" type="slidenum">
              <a:rPr kumimoji="0" lang="en-US" sz="900" b="0" i="0" u="none" strike="noStrike" kern="0" cap="none" spc="0" normalizeH="0" baseline="0" noProof="0">
                <a:ln>
                  <a:noFill/>
                </a:ln>
                <a:solidFill>
                  <a:srgbClr val="537272"/>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t>14</a:t>
            </a:fld>
            <a:endParaRPr kumimoji="0" sz="900" b="0" i="0" u="none" strike="noStrike" kern="0" cap="none" spc="0" normalizeH="0" baseline="0" noProof="0">
              <a:ln>
                <a:noFill/>
              </a:ln>
              <a:solidFill>
                <a:srgbClr val="537272"/>
              </a:solidFill>
              <a:effectLst/>
              <a:uLnTx/>
              <a:uFillTx/>
              <a:latin typeface="Gill Sans"/>
              <a:ea typeface="Gill Sans"/>
              <a:cs typeface="Gill Sans"/>
              <a:sym typeface="Gill Sans"/>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p78"/>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610" name="Google Shape;610;p7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UNIDAD 2</a:t>
            </a:r>
            <a:endParaRPr>
              <a:latin typeface="Arial"/>
              <a:ea typeface="Arial"/>
              <a:cs typeface="Arial"/>
              <a:sym typeface="Arial"/>
            </a:endParaRPr>
          </a:p>
        </p:txBody>
      </p:sp>
      <p:sp>
        <p:nvSpPr>
          <p:cNvPr id="611" name="Google Shape;611;p78"/>
          <p:cNvSpPr txBox="1">
            <a:spLocks noGrp="1"/>
          </p:cNvSpPr>
          <p:nvPr>
            <p:ph type="body" idx="1"/>
          </p:nvPr>
        </p:nvSpPr>
        <p:spPr>
          <a:xfrm>
            <a:off x="7693152" y="3705549"/>
            <a:ext cx="2962656" cy="1131437"/>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latin typeface="Arial"/>
                <a:ea typeface="Arial"/>
                <a:cs typeface="Arial"/>
                <a:sym typeface="Arial"/>
              </a:rPr>
              <a:t>El papel de los formadores de adultos en la incorporación del enfoque del PC</a:t>
            </a:r>
            <a:endParaRPr/>
          </a:p>
        </p:txBody>
      </p:sp>
      <p:sp>
        <p:nvSpPr>
          <p:cNvPr id="612" name="Google Shape;612;p7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6"/>
          <p:cNvSpPr txBox="1">
            <a:spLocks noGrp="1"/>
          </p:cNvSpPr>
          <p:nvPr>
            <p:ph type="body" idx="1"/>
          </p:nvPr>
        </p:nvSpPr>
        <p:spPr>
          <a:xfrm>
            <a:off x="1309853" y="1607826"/>
            <a:ext cx="5600700" cy="3642347"/>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260"/>
              <a:buNone/>
            </a:pPr>
            <a:r>
              <a:rPr lang="en-US" sz="2000">
                <a:latin typeface="Arial"/>
                <a:ea typeface="Arial"/>
                <a:cs typeface="Arial"/>
                <a:sym typeface="Arial"/>
              </a:rPr>
              <a:t>Los formadores y educadores </a:t>
            </a:r>
            <a:r>
              <a:rPr lang="en-US" sz="2000" b="1">
                <a:latin typeface="Arial"/>
                <a:ea typeface="Arial"/>
                <a:cs typeface="Arial"/>
                <a:sym typeface="Arial"/>
              </a:rPr>
              <a:t>desempeñan un papel vital</a:t>
            </a:r>
            <a:r>
              <a:rPr lang="en-US" sz="2000">
                <a:latin typeface="Arial"/>
                <a:ea typeface="Arial"/>
                <a:cs typeface="Arial"/>
                <a:sym typeface="Arial"/>
              </a:rPr>
              <a:t> a la hora de reducir la brecha digital de las personas mayores y capacitarlas para participar activamente en el mundo digital actual. </a:t>
            </a:r>
            <a:endParaRPr/>
          </a:p>
          <a:p>
            <a:pPr marL="0" lvl="0" indent="0" algn="just" rtl="0">
              <a:lnSpc>
                <a:spcPct val="100000"/>
              </a:lnSpc>
              <a:spcBef>
                <a:spcPts val="0"/>
              </a:spcBef>
              <a:spcAft>
                <a:spcPts val="0"/>
              </a:spcAft>
              <a:buSzPts val="1260"/>
              <a:buNone/>
            </a:pPr>
            <a:endParaRPr sz="2000">
              <a:latin typeface="Arial"/>
              <a:ea typeface="Arial"/>
              <a:cs typeface="Arial"/>
              <a:sym typeface="Arial"/>
            </a:endParaRPr>
          </a:p>
          <a:p>
            <a:pPr marL="0" lvl="0" indent="0" algn="just" rtl="0">
              <a:lnSpc>
                <a:spcPct val="100000"/>
              </a:lnSpc>
              <a:spcBef>
                <a:spcPts val="0"/>
              </a:spcBef>
              <a:spcAft>
                <a:spcPts val="0"/>
              </a:spcAft>
              <a:buSzPts val="1260"/>
              <a:buNone/>
            </a:pPr>
            <a:r>
              <a:rPr lang="en-US" sz="2000">
                <a:latin typeface="Arial"/>
                <a:ea typeface="Arial"/>
                <a:cs typeface="Arial"/>
                <a:sym typeface="Arial"/>
              </a:rPr>
              <a:t>Sus responsabilidades van más allá de la simple instrucción técnica. Deben fomentar una auténtica alfabetización digital y emplear un enfoque pedagógico basado en el pensamiento computacional.</a:t>
            </a:r>
            <a:endParaRPr sz="2000">
              <a:latin typeface="Arial"/>
              <a:ea typeface="Arial"/>
              <a:cs typeface="Arial"/>
              <a:sym typeface="Arial"/>
            </a:endParaRPr>
          </a:p>
        </p:txBody>
      </p:sp>
      <p:pic>
        <p:nvPicPr>
          <p:cNvPr id="620" name="Google Shape;620;p6"/>
          <p:cNvPicPr preferRelativeResize="0">
            <a:picLocks noGrp="1"/>
          </p:cNvPicPr>
          <p:nvPr>
            <p:ph type="pic" idx="2"/>
          </p:nvPr>
        </p:nvPicPr>
        <p:blipFill rotWithShape="1">
          <a:blip r:embed="rId4">
            <a:alphaModFix/>
          </a:blip>
          <a:srcRect l="30341" r="30343"/>
          <a:stretch/>
        </p:blipFill>
        <p:spPr>
          <a:xfrm>
            <a:off x="8140700" y="-1"/>
            <a:ext cx="4051300" cy="6858001"/>
          </a:xfrm>
          <a:prstGeom prst="rect">
            <a:avLst/>
          </a:prstGeom>
          <a:noFill/>
          <a:ln>
            <a:noFill/>
          </a:ln>
        </p:spPr>
      </p:pic>
      <p:sp>
        <p:nvSpPr>
          <p:cNvPr id="621" name="Google Shape;621;p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16</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7"/>
          <p:cNvSpPr txBox="1">
            <a:spLocks noGrp="1"/>
          </p:cNvSpPr>
          <p:nvPr>
            <p:ph type="title"/>
          </p:nvPr>
        </p:nvSpPr>
        <p:spPr>
          <a:xfrm>
            <a:off x="1301828" y="1207198"/>
            <a:ext cx="9588343" cy="61531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11111"/>
              <a:buFont typeface="Sorts Mill Goudy"/>
              <a:buNone/>
            </a:pPr>
            <a:r>
              <a:rPr lang="en-US">
                <a:latin typeface="Arial"/>
                <a:ea typeface="Arial"/>
                <a:cs typeface="Arial"/>
                <a:sym typeface="Arial"/>
              </a:rPr>
              <a:t>El papel de los formadores de adultos en la incorporación del enfoque PC</a:t>
            </a:r>
            <a:endParaRPr>
              <a:latin typeface="Arial"/>
              <a:ea typeface="Arial"/>
              <a:cs typeface="Arial"/>
              <a:sym typeface="Arial"/>
            </a:endParaRPr>
          </a:p>
        </p:txBody>
      </p:sp>
      <p:sp>
        <p:nvSpPr>
          <p:cNvPr id="627" name="Google Shape;627;p7"/>
          <p:cNvSpPr txBox="1">
            <a:spLocks noGrp="1"/>
          </p:cNvSpPr>
          <p:nvPr>
            <p:ph type="body" idx="1"/>
          </p:nvPr>
        </p:nvSpPr>
        <p:spPr>
          <a:xfrm>
            <a:off x="951551" y="2305975"/>
            <a:ext cx="3167877" cy="1141202"/>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0"/>
              </a:spcBef>
              <a:spcAft>
                <a:spcPts val="0"/>
              </a:spcAft>
              <a:buSzPts val="1680"/>
              <a:buNone/>
            </a:pPr>
            <a:r>
              <a:rPr lang="en-US" sz="2000">
                <a:solidFill>
                  <a:srgbClr val="678877"/>
                </a:solidFill>
                <a:latin typeface="Arial"/>
                <a:ea typeface="Arial"/>
                <a:cs typeface="Arial"/>
                <a:sym typeface="Arial"/>
              </a:rPr>
              <a:t>Facilitar la alfabetización digital, no sólo los conocimientos informáticos</a:t>
            </a:r>
            <a:endParaRPr sz="2000">
              <a:solidFill>
                <a:srgbClr val="678877"/>
              </a:solidFill>
              <a:latin typeface="Arial"/>
              <a:ea typeface="Arial"/>
              <a:cs typeface="Arial"/>
              <a:sym typeface="Arial"/>
            </a:endParaRPr>
          </a:p>
        </p:txBody>
      </p:sp>
      <p:sp>
        <p:nvSpPr>
          <p:cNvPr id="628" name="Google Shape;628;p7"/>
          <p:cNvSpPr txBox="1">
            <a:spLocks noGrp="1"/>
          </p:cNvSpPr>
          <p:nvPr>
            <p:ph type="body" idx="2"/>
          </p:nvPr>
        </p:nvSpPr>
        <p:spPr>
          <a:xfrm>
            <a:off x="1089154" y="3409104"/>
            <a:ext cx="2717723" cy="1677958"/>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1000"/>
              </a:spcBef>
              <a:spcAft>
                <a:spcPts val="0"/>
              </a:spcAft>
              <a:buSzPts val="1120"/>
              <a:buNone/>
            </a:pPr>
            <a:r>
              <a:rPr lang="en-US" sz="1800" dirty="0">
                <a:latin typeface="Arial"/>
                <a:ea typeface="Arial"/>
                <a:cs typeface="Arial"/>
                <a:sym typeface="Arial"/>
              </a:rPr>
              <a:t>La </a:t>
            </a:r>
            <a:r>
              <a:rPr lang="en-US" sz="1800" dirty="0" err="1">
                <a:latin typeface="Arial"/>
                <a:ea typeface="Arial"/>
                <a:cs typeface="Arial"/>
                <a:sym typeface="Arial"/>
              </a:rPr>
              <a:t>atención</a:t>
            </a:r>
            <a:r>
              <a:rPr lang="en-US" sz="1800" dirty="0">
                <a:latin typeface="Arial"/>
                <a:ea typeface="Arial"/>
                <a:cs typeface="Arial"/>
                <a:sym typeface="Arial"/>
              </a:rPr>
              <a:t> no </a:t>
            </a:r>
            <a:r>
              <a:rPr lang="en-US" sz="1800" dirty="0" err="1">
                <a:latin typeface="Arial"/>
                <a:ea typeface="Arial"/>
                <a:cs typeface="Arial"/>
                <a:sym typeface="Arial"/>
              </a:rPr>
              <a:t>debe</a:t>
            </a:r>
            <a:r>
              <a:rPr lang="en-US" sz="1800" dirty="0">
                <a:latin typeface="Arial"/>
                <a:ea typeface="Arial"/>
                <a:cs typeface="Arial"/>
                <a:sym typeface="Arial"/>
              </a:rPr>
              <a:t> </a:t>
            </a:r>
            <a:r>
              <a:rPr lang="en-US" sz="1800" dirty="0" err="1">
                <a:latin typeface="Arial"/>
                <a:ea typeface="Arial"/>
                <a:cs typeface="Arial"/>
                <a:sym typeface="Arial"/>
              </a:rPr>
              <a:t>centrarse</a:t>
            </a:r>
            <a:r>
              <a:rPr lang="en-US" sz="1800" dirty="0">
                <a:latin typeface="Arial"/>
                <a:ea typeface="Arial"/>
                <a:cs typeface="Arial"/>
                <a:sym typeface="Arial"/>
              </a:rPr>
              <a:t> </a:t>
            </a:r>
            <a:r>
              <a:rPr lang="en-US" sz="1800" dirty="0" err="1">
                <a:latin typeface="Arial"/>
                <a:ea typeface="Arial"/>
                <a:cs typeface="Arial"/>
                <a:sym typeface="Arial"/>
              </a:rPr>
              <a:t>únicamente</a:t>
            </a:r>
            <a:r>
              <a:rPr lang="en-US" sz="1800" dirty="0">
                <a:latin typeface="Arial"/>
                <a:ea typeface="Arial"/>
                <a:cs typeface="Arial"/>
                <a:sym typeface="Arial"/>
              </a:rPr>
              <a:t> </a:t>
            </a:r>
            <a:r>
              <a:rPr lang="en-US" sz="1800" dirty="0" err="1">
                <a:latin typeface="Arial"/>
                <a:ea typeface="Arial"/>
                <a:cs typeface="Arial"/>
                <a:sym typeface="Arial"/>
              </a:rPr>
              <a:t>en</a:t>
            </a:r>
            <a:r>
              <a:rPr lang="en-US" sz="1800" dirty="0">
                <a:latin typeface="Arial"/>
                <a:ea typeface="Arial"/>
                <a:cs typeface="Arial"/>
                <a:sym typeface="Arial"/>
              </a:rPr>
              <a:t> </a:t>
            </a:r>
            <a:r>
              <a:rPr lang="en-US" sz="1800" i="1" dirty="0" err="1">
                <a:latin typeface="Arial"/>
                <a:ea typeface="Arial"/>
                <a:cs typeface="Arial"/>
                <a:sym typeface="Arial"/>
              </a:rPr>
              <a:t>cómo</a:t>
            </a:r>
            <a:r>
              <a:rPr lang="en-US" sz="1800" dirty="0">
                <a:latin typeface="Arial"/>
                <a:ea typeface="Arial"/>
                <a:cs typeface="Arial"/>
                <a:sym typeface="Arial"/>
              </a:rPr>
              <a:t> </a:t>
            </a:r>
            <a:r>
              <a:rPr lang="en-US" sz="1800" dirty="0" err="1">
                <a:latin typeface="Arial"/>
                <a:ea typeface="Arial"/>
                <a:cs typeface="Arial"/>
                <a:sym typeface="Arial"/>
              </a:rPr>
              <a:t>utilizar</a:t>
            </a:r>
            <a:r>
              <a:rPr lang="en-US" sz="1800" dirty="0">
                <a:latin typeface="Arial"/>
                <a:ea typeface="Arial"/>
                <a:cs typeface="Arial"/>
                <a:sym typeface="Arial"/>
              </a:rPr>
              <a:t> la </a:t>
            </a:r>
            <a:r>
              <a:rPr lang="en-US" sz="1800" dirty="0" err="1">
                <a:latin typeface="Arial"/>
                <a:ea typeface="Arial"/>
                <a:cs typeface="Arial"/>
                <a:sym typeface="Arial"/>
              </a:rPr>
              <a:t>tecnología</a:t>
            </a:r>
            <a:r>
              <a:rPr lang="en-US" sz="1800" dirty="0">
                <a:latin typeface="Arial"/>
                <a:ea typeface="Arial"/>
                <a:cs typeface="Arial"/>
                <a:sym typeface="Arial"/>
              </a:rPr>
              <a:t>, </a:t>
            </a:r>
            <a:r>
              <a:rPr lang="en-US" sz="1800" dirty="0" err="1">
                <a:latin typeface="Arial"/>
                <a:ea typeface="Arial"/>
                <a:cs typeface="Arial"/>
                <a:sym typeface="Arial"/>
              </a:rPr>
              <a:t>sino</a:t>
            </a:r>
            <a:r>
              <a:rPr lang="en-US" sz="1800" dirty="0">
                <a:latin typeface="Arial"/>
                <a:ea typeface="Arial"/>
                <a:cs typeface="Arial"/>
                <a:sym typeface="Arial"/>
              </a:rPr>
              <a:t> </a:t>
            </a:r>
            <a:r>
              <a:rPr lang="en-US" sz="1800" dirty="0" err="1">
                <a:latin typeface="Arial"/>
                <a:ea typeface="Arial"/>
                <a:cs typeface="Arial"/>
                <a:sym typeface="Arial"/>
              </a:rPr>
              <a:t>en</a:t>
            </a:r>
            <a:r>
              <a:rPr lang="en-US" sz="1800" dirty="0">
                <a:latin typeface="Arial"/>
                <a:ea typeface="Arial"/>
                <a:cs typeface="Arial"/>
                <a:sym typeface="Arial"/>
              </a:rPr>
              <a:t> </a:t>
            </a:r>
            <a:r>
              <a:rPr lang="en-US" sz="1800" i="1" dirty="0" err="1">
                <a:latin typeface="Arial"/>
                <a:ea typeface="Arial"/>
                <a:cs typeface="Arial"/>
                <a:sym typeface="Arial"/>
              </a:rPr>
              <a:t>por</a:t>
            </a:r>
            <a:r>
              <a:rPr lang="en-US" sz="1800" dirty="0">
                <a:latin typeface="Arial"/>
                <a:ea typeface="Arial"/>
                <a:cs typeface="Arial"/>
                <a:sym typeface="Arial"/>
              </a:rPr>
              <a:t> </a:t>
            </a:r>
            <a:r>
              <a:rPr lang="en-US" sz="1800" i="1" dirty="0" err="1">
                <a:latin typeface="Arial"/>
                <a:ea typeface="Arial"/>
                <a:cs typeface="Arial"/>
                <a:sym typeface="Arial"/>
              </a:rPr>
              <a:t>qué</a:t>
            </a:r>
            <a:r>
              <a:rPr lang="en-US" sz="1800" dirty="0">
                <a:latin typeface="Arial"/>
                <a:ea typeface="Arial"/>
                <a:cs typeface="Arial"/>
                <a:sym typeface="Arial"/>
              </a:rPr>
              <a:t> y </a:t>
            </a:r>
            <a:r>
              <a:rPr lang="en-US" sz="1800" i="1" dirty="0" err="1">
                <a:latin typeface="Arial"/>
                <a:ea typeface="Arial"/>
                <a:cs typeface="Arial"/>
                <a:sym typeface="Arial"/>
              </a:rPr>
              <a:t>cuándo</a:t>
            </a:r>
            <a:r>
              <a:rPr lang="en-US" sz="1800" dirty="0">
                <a:latin typeface="Arial"/>
                <a:ea typeface="Arial"/>
                <a:cs typeface="Arial"/>
                <a:sym typeface="Arial"/>
              </a:rPr>
              <a:t>. </a:t>
            </a:r>
            <a:endParaRPr sz="1800" dirty="0">
              <a:latin typeface="Arial"/>
              <a:ea typeface="Arial"/>
              <a:cs typeface="Arial"/>
              <a:sym typeface="Arial"/>
            </a:endParaRPr>
          </a:p>
        </p:txBody>
      </p:sp>
      <p:sp>
        <p:nvSpPr>
          <p:cNvPr id="629" name="Google Shape;629;p7"/>
          <p:cNvSpPr txBox="1">
            <a:spLocks noGrp="1"/>
          </p:cNvSpPr>
          <p:nvPr>
            <p:ph type="body" idx="3"/>
          </p:nvPr>
        </p:nvSpPr>
        <p:spPr>
          <a:xfrm>
            <a:off x="4119428" y="2383646"/>
            <a:ext cx="3584074" cy="1034628"/>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1000"/>
              </a:spcBef>
              <a:spcAft>
                <a:spcPts val="0"/>
              </a:spcAft>
              <a:buSzPts val="1680"/>
              <a:buNone/>
            </a:pPr>
            <a:r>
              <a:rPr lang="en-US" sz="2000" dirty="0" err="1">
                <a:solidFill>
                  <a:srgbClr val="678877"/>
                </a:solidFill>
                <a:latin typeface="Arial"/>
                <a:ea typeface="Arial"/>
                <a:cs typeface="Arial"/>
                <a:sym typeface="Arial"/>
              </a:rPr>
              <a:t>Atender</a:t>
            </a:r>
            <a:r>
              <a:rPr lang="en-US" sz="2000" dirty="0">
                <a:solidFill>
                  <a:srgbClr val="678877"/>
                </a:solidFill>
                <a:latin typeface="Arial"/>
                <a:ea typeface="Arial"/>
                <a:cs typeface="Arial"/>
                <a:sym typeface="Arial"/>
              </a:rPr>
              <a:t> las </a:t>
            </a:r>
            <a:r>
              <a:rPr lang="en-US" sz="2000" dirty="0" err="1">
                <a:solidFill>
                  <a:srgbClr val="678877"/>
                </a:solidFill>
                <a:latin typeface="Arial"/>
                <a:ea typeface="Arial"/>
                <a:cs typeface="Arial"/>
                <a:sym typeface="Arial"/>
              </a:rPr>
              <a:t>necesidades</a:t>
            </a:r>
            <a:r>
              <a:rPr lang="en-US" sz="2000" dirty="0">
                <a:solidFill>
                  <a:srgbClr val="678877"/>
                </a:solidFill>
                <a:latin typeface="Arial"/>
                <a:ea typeface="Arial"/>
                <a:cs typeface="Arial"/>
                <a:sym typeface="Arial"/>
              </a:rPr>
              <a:t> </a:t>
            </a:r>
            <a:r>
              <a:rPr lang="en-US" sz="2000" dirty="0" err="1">
                <a:solidFill>
                  <a:srgbClr val="678877"/>
                </a:solidFill>
                <a:latin typeface="Arial"/>
                <a:ea typeface="Arial"/>
                <a:cs typeface="Arial"/>
                <a:sym typeface="Arial"/>
              </a:rPr>
              <a:t>específicas</a:t>
            </a:r>
            <a:r>
              <a:rPr lang="en-US" sz="2000" dirty="0">
                <a:solidFill>
                  <a:srgbClr val="678877"/>
                </a:solidFill>
                <a:latin typeface="Arial"/>
                <a:ea typeface="Arial"/>
                <a:cs typeface="Arial"/>
                <a:sym typeface="Arial"/>
              </a:rPr>
              <a:t> de </a:t>
            </a:r>
            <a:r>
              <a:rPr lang="en-US" sz="2000" dirty="0" err="1">
                <a:solidFill>
                  <a:srgbClr val="678877"/>
                </a:solidFill>
                <a:latin typeface="Arial"/>
                <a:ea typeface="Arial"/>
                <a:cs typeface="Arial"/>
                <a:sym typeface="Arial"/>
              </a:rPr>
              <a:t>los</a:t>
            </a:r>
            <a:r>
              <a:rPr lang="en-US" sz="2000" dirty="0">
                <a:solidFill>
                  <a:srgbClr val="678877"/>
                </a:solidFill>
                <a:latin typeface="Arial"/>
                <a:ea typeface="Arial"/>
                <a:cs typeface="Arial"/>
                <a:sym typeface="Arial"/>
              </a:rPr>
              <a:t> </a:t>
            </a:r>
            <a:r>
              <a:rPr lang="en-US" sz="2000" dirty="0" err="1">
                <a:solidFill>
                  <a:srgbClr val="678877"/>
                </a:solidFill>
                <a:latin typeface="Arial"/>
                <a:ea typeface="Arial"/>
                <a:cs typeface="Arial"/>
                <a:sym typeface="Arial"/>
              </a:rPr>
              <a:t>estudiantes</a:t>
            </a:r>
            <a:r>
              <a:rPr lang="en-US" sz="2000" dirty="0">
                <a:solidFill>
                  <a:srgbClr val="678877"/>
                </a:solidFill>
                <a:latin typeface="Arial"/>
                <a:ea typeface="Arial"/>
                <a:cs typeface="Arial"/>
                <a:sym typeface="Arial"/>
              </a:rPr>
              <a:t> </a:t>
            </a:r>
            <a:r>
              <a:rPr lang="en-US" sz="2000" dirty="0" err="1">
                <a:solidFill>
                  <a:srgbClr val="678877"/>
                </a:solidFill>
                <a:latin typeface="Arial"/>
                <a:ea typeface="Arial"/>
                <a:cs typeface="Arial"/>
                <a:sym typeface="Arial"/>
              </a:rPr>
              <a:t>adultos</a:t>
            </a:r>
            <a:r>
              <a:rPr lang="en-US" sz="2000" dirty="0">
                <a:solidFill>
                  <a:srgbClr val="678877"/>
                </a:solidFill>
                <a:latin typeface="Arial"/>
                <a:ea typeface="Arial"/>
                <a:cs typeface="Arial"/>
                <a:sym typeface="Arial"/>
              </a:rPr>
              <a:t>, </a:t>
            </a:r>
            <a:r>
              <a:rPr lang="en-US" sz="2000" dirty="0" err="1">
                <a:solidFill>
                  <a:srgbClr val="678877"/>
                </a:solidFill>
                <a:latin typeface="Arial"/>
                <a:ea typeface="Arial"/>
                <a:cs typeface="Arial"/>
                <a:sym typeface="Arial"/>
              </a:rPr>
              <a:t>especialmente</a:t>
            </a:r>
            <a:r>
              <a:rPr lang="en-US" sz="2000" dirty="0">
                <a:solidFill>
                  <a:srgbClr val="678877"/>
                </a:solidFill>
                <a:latin typeface="Arial"/>
                <a:ea typeface="Arial"/>
                <a:cs typeface="Arial"/>
                <a:sym typeface="Arial"/>
              </a:rPr>
              <a:t> </a:t>
            </a:r>
            <a:r>
              <a:rPr lang="en-US" sz="2000" dirty="0" err="1">
                <a:solidFill>
                  <a:srgbClr val="678877"/>
                </a:solidFill>
                <a:latin typeface="Arial"/>
                <a:ea typeface="Arial"/>
                <a:cs typeface="Arial"/>
                <a:sym typeface="Arial"/>
              </a:rPr>
              <a:t>los</a:t>
            </a:r>
            <a:r>
              <a:rPr lang="en-US" sz="2000" dirty="0">
                <a:solidFill>
                  <a:srgbClr val="678877"/>
                </a:solidFill>
                <a:latin typeface="Arial"/>
                <a:ea typeface="Arial"/>
                <a:cs typeface="Arial"/>
                <a:sym typeface="Arial"/>
              </a:rPr>
              <a:t> </a:t>
            </a:r>
            <a:r>
              <a:rPr lang="en-US" sz="2000" dirty="0" err="1">
                <a:solidFill>
                  <a:srgbClr val="678877"/>
                </a:solidFill>
                <a:latin typeface="Arial"/>
                <a:ea typeface="Arial"/>
                <a:cs typeface="Arial"/>
                <a:sym typeface="Arial"/>
              </a:rPr>
              <a:t>mayores</a:t>
            </a:r>
            <a:endParaRPr sz="2000" dirty="0">
              <a:solidFill>
                <a:srgbClr val="678877"/>
              </a:solidFill>
              <a:latin typeface="Arial"/>
              <a:ea typeface="Arial"/>
              <a:cs typeface="Arial"/>
              <a:sym typeface="Arial"/>
            </a:endParaRPr>
          </a:p>
        </p:txBody>
      </p:sp>
      <p:sp>
        <p:nvSpPr>
          <p:cNvPr id="630" name="Google Shape;630;p7"/>
          <p:cNvSpPr txBox="1">
            <a:spLocks noGrp="1"/>
          </p:cNvSpPr>
          <p:nvPr>
            <p:ph type="body" idx="4"/>
          </p:nvPr>
        </p:nvSpPr>
        <p:spPr>
          <a:xfrm>
            <a:off x="4443543" y="3409104"/>
            <a:ext cx="2888155" cy="1849894"/>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100000"/>
              </a:lnSpc>
              <a:spcBef>
                <a:spcPts val="1000"/>
              </a:spcBef>
              <a:spcAft>
                <a:spcPts val="0"/>
              </a:spcAft>
              <a:buSzPct val="67267"/>
              <a:buNone/>
            </a:pPr>
            <a:r>
              <a:rPr lang="en-US" sz="1800" dirty="0">
                <a:latin typeface="Arial"/>
                <a:ea typeface="Arial"/>
                <a:cs typeface="Arial"/>
                <a:sym typeface="Arial"/>
              </a:rPr>
              <a:t>Los </a:t>
            </a:r>
            <a:r>
              <a:rPr lang="en-US" sz="1800" dirty="0" err="1">
                <a:latin typeface="Arial"/>
                <a:ea typeface="Arial"/>
                <a:cs typeface="Arial"/>
                <a:sym typeface="Arial"/>
              </a:rPr>
              <a:t>formadores</a:t>
            </a:r>
            <a:r>
              <a:rPr lang="en-US" sz="1800" dirty="0">
                <a:latin typeface="Arial"/>
                <a:ea typeface="Arial"/>
                <a:cs typeface="Arial"/>
                <a:sym typeface="Arial"/>
              </a:rPr>
              <a:t> </a:t>
            </a:r>
            <a:r>
              <a:rPr lang="en-US" sz="1800" dirty="0" err="1">
                <a:latin typeface="Arial"/>
                <a:ea typeface="Arial"/>
                <a:cs typeface="Arial"/>
                <a:sym typeface="Arial"/>
              </a:rPr>
              <a:t>deben</a:t>
            </a:r>
            <a:r>
              <a:rPr lang="en-US" sz="1800" dirty="0">
                <a:latin typeface="Arial"/>
                <a:ea typeface="Arial"/>
                <a:cs typeface="Arial"/>
                <a:sym typeface="Arial"/>
              </a:rPr>
              <a:t> </a:t>
            </a:r>
            <a:r>
              <a:rPr lang="en-US" sz="1800" dirty="0" err="1">
                <a:latin typeface="Arial"/>
                <a:ea typeface="Arial"/>
                <a:cs typeface="Arial"/>
                <a:sym typeface="Arial"/>
              </a:rPr>
              <a:t>adaptar</a:t>
            </a:r>
            <a:r>
              <a:rPr lang="en-US" sz="1800" dirty="0">
                <a:latin typeface="Arial"/>
                <a:ea typeface="Arial"/>
                <a:cs typeface="Arial"/>
                <a:sym typeface="Arial"/>
              </a:rPr>
              <a:t> sus </a:t>
            </a:r>
            <a:r>
              <a:rPr lang="en-US" sz="1800" dirty="0" err="1">
                <a:latin typeface="Arial"/>
                <a:ea typeface="Arial"/>
                <a:cs typeface="Arial"/>
                <a:sym typeface="Arial"/>
              </a:rPr>
              <a:t>métodos</a:t>
            </a:r>
            <a:r>
              <a:rPr lang="en-US" sz="1800" dirty="0">
                <a:latin typeface="Arial"/>
                <a:ea typeface="Arial"/>
                <a:cs typeface="Arial"/>
                <a:sym typeface="Arial"/>
              </a:rPr>
              <a:t> de </a:t>
            </a:r>
            <a:r>
              <a:rPr lang="en-US" sz="1800" dirty="0" err="1">
                <a:latin typeface="Arial"/>
                <a:ea typeface="Arial"/>
                <a:cs typeface="Arial"/>
                <a:sym typeface="Arial"/>
              </a:rPr>
              <a:t>enseñanza</a:t>
            </a:r>
            <a:r>
              <a:rPr lang="en-US" sz="1800" dirty="0">
                <a:latin typeface="Arial"/>
                <a:ea typeface="Arial"/>
                <a:cs typeface="Arial"/>
                <a:sym typeface="Arial"/>
              </a:rPr>
              <a:t>, </a:t>
            </a:r>
            <a:r>
              <a:rPr lang="en-US" sz="1800" dirty="0" err="1">
                <a:latin typeface="Arial"/>
                <a:ea typeface="Arial"/>
                <a:cs typeface="Arial"/>
                <a:sym typeface="Arial"/>
              </a:rPr>
              <a:t>teniendo</a:t>
            </a:r>
            <a:r>
              <a:rPr lang="en-US" sz="1800" dirty="0">
                <a:latin typeface="Arial"/>
                <a:ea typeface="Arial"/>
                <a:cs typeface="Arial"/>
                <a:sym typeface="Arial"/>
              </a:rPr>
              <a:t> </a:t>
            </a:r>
            <a:r>
              <a:rPr lang="en-US" sz="1800" dirty="0" err="1">
                <a:latin typeface="Arial"/>
                <a:ea typeface="Arial"/>
                <a:cs typeface="Arial"/>
                <a:sym typeface="Arial"/>
              </a:rPr>
              <a:t>en</a:t>
            </a:r>
            <a:r>
              <a:rPr lang="en-US" sz="1800" dirty="0">
                <a:latin typeface="Arial"/>
                <a:ea typeface="Arial"/>
                <a:cs typeface="Arial"/>
                <a:sym typeface="Arial"/>
              </a:rPr>
              <a:t> </a:t>
            </a:r>
            <a:r>
              <a:rPr lang="en-US" sz="1800" dirty="0" err="1">
                <a:latin typeface="Arial"/>
                <a:ea typeface="Arial"/>
                <a:cs typeface="Arial"/>
                <a:sym typeface="Arial"/>
              </a:rPr>
              <a:t>cuenta</a:t>
            </a:r>
            <a:r>
              <a:rPr lang="en-US" sz="1800" dirty="0">
                <a:latin typeface="Arial"/>
                <a:ea typeface="Arial"/>
                <a:cs typeface="Arial"/>
                <a:sym typeface="Arial"/>
              </a:rPr>
              <a:t> </a:t>
            </a:r>
            <a:r>
              <a:rPr lang="en-US" sz="1800" dirty="0" err="1">
                <a:latin typeface="Arial"/>
                <a:ea typeface="Arial"/>
                <a:cs typeface="Arial"/>
                <a:sym typeface="Arial"/>
              </a:rPr>
              <a:t>los</a:t>
            </a:r>
            <a:r>
              <a:rPr lang="en-US" sz="1800" dirty="0">
                <a:latin typeface="Arial"/>
                <a:ea typeface="Arial"/>
                <a:cs typeface="Arial"/>
                <a:sym typeface="Arial"/>
              </a:rPr>
              <a:t> </a:t>
            </a:r>
            <a:r>
              <a:rPr lang="en-US" sz="1800" dirty="0" err="1">
                <a:latin typeface="Arial"/>
                <a:ea typeface="Arial"/>
                <a:cs typeface="Arial"/>
                <a:sym typeface="Arial"/>
              </a:rPr>
              <a:t>retos</a:t>
            </a:r>
            <a:r>
              <a:rPr lang="en-US" sz="1800" dirty="0">
                <a:latin typeface="Arial"/>
                <a:ea typeface="Arial"/>
                <a:cs typeface="Arial"/>
                <a:sym typeface="Arial"/>
              </a:rPr>
              <a:t> </a:t>
            </a:r>
            <a:r>
              <a:rPr lang="en-US" sz="1800" dirty="0" err="1">
                <a:latin typeface="Arial"/>
                <a:ea typeface="Arial"/>
                <a:cs typeface="Arial"/>
                <a:sym typeface="Arial"/>
              </a:rPr>
              <a:t>específicos</a:t>
            </a:r>
            <a:r>
              <a:rPr lang="en-US" sz="1800" dirty="0">
                <a:latin typeface="Arial"/>
                <a:ea typeface="Arial"/>
                <a:cs typeface="Arial"/>
                <a:sym typeface="Arial"/>
              </a:rPr>
              <a:t> a </a:t>
            </a:r>
            <a:r>
              <a:rPr lang="en-US" sz="1800" dirty="0" err="1">
                <a:latin typeface="Arial"/>
                <a:ea typeface="Arial"/>
                <a:cs typeface="Arial"/>
                <a:sym typeface="Arial"/>
              </a:rPr>
              <a:t>los</a:t>
            </a:r>
            <a:r>
              <a:rPr lang="en-US" sz="1800" dirty="0">
                <a:latin typeface="Arial"/>
                <a:ea typeface="Arial"/>
                <a:cs typeface="Arial"/>
                <a:sym typeface="Arial"/>
              </a:rPr>
              <a:t> que se </a:t>
            </a:r>
            <a:r>
              <a:rPr lang="en-US" sz="1800" dirty="0" err="1">
                <a:latin typeface="Arial"/>
                <a:ea typeface="Arial"/>
                <a:cs typeface="Arial"/>
                <a:sym typeface="Arial"/>
              </a:rPr>
              <a:t>enfrentan</a:t>
            </a:r>
            <a:r>
              <a:rPr lang="en-US" sz="1800" dirty="0">
                <a:latin typeface="Arial"/>
                <a:ea typeface="Arial"/>
                <a:cs typeface="Arial"/>
                <a:sym typeface="Arial"/>
              </a:rPr>
              <a:t> </a:t>
            </a:r>
            <a:r>
              <a:rPr lang="en-US" sz="1800" dirty="0" err="1">
                <a:latin typeface="Arial"/>
                <a:ea typeface="Arial"/>
                <a:cs typeface="Arial"/>
                <a:sym typeface="Arial"/>
              </a:rPr>
              <a:t>los</a:t>
            </a:r>
            <a:r>
              <a:rPr lang="en-US" sz="1800" dirty="0">
                <a:latin typeface="Arial"/>
                <a:ea typeface="Arial"/>
                <a:cs typeface="Arial"/>
                <a:sym typeface="Arial"/>
              </a:rPr>
              <a:t> </a:t>
            </a:r>
            <a:r>
              <a:rPr lang="en-US" sz="1800" dirty="0" err="1">
                <a:latin typeface="Arial"/>
                <a:ea typeface="Arial"/>
                <a:cs typeface="Arial"/>
                <a:sym typeface="Arial"/>
              </a:rPr>
              <a:t>alumnos</a:t>
            </a:r>
            <a:r>
              <a:rPr lang="en-US" sz="1800" dirty="0">
                <a:latin typeface="Arial"/>
                <a:ea typeface="Arial"/>
                <a:cs typeface="Arial"/>
                <a:sym typeface="Arial"/>
              </a:rPr>
              <a:t> </a:t>
            </a:r>
            <a:r>
              <a:rPr lang="en-US" sz="1800" dirty="0" err="1">
                <a:latin typeface="Arial"/>
                <a:ea typeface="Arial"/>
                <a:cs typeface="Arial"/>
                <a:sym typeface="Arial"/>
              </a:rPr>
              <a:t>adultos</a:t>
            </a:r>
            <a:r>
              <a:rPr lang="en-US" sz="1800" dirty="0">
                <a:latin typeface="Arial"/>
                <a:ea typeface="Arial"/>
                <a:cs typeface="Arial"/>
                <a:sym typeface="Arial"/>
              </a:rPr>
              <a:t>, </a:t>
            </a:r>
            <a:r>
              <a:rPr lang="en-US" sz="1800" dirty="0" err="1">
                <a:latin typeface="Arial"/>
                <a:ea typeface="Arial"/>
                <a:cs typeface="Arial"/>
                <a:sym typeface="Arial"/>
              </a:rPr>
              <a:t>especialmente</a:t>
            </a:r>
            <a:r>
              <a:rPr lang="en-US" sz="1800" dirty="0">
                <a:latin typeface="Arial"/>
                <a:ea typeface="Arial"/>
                <a:cs typeface="Arial"/>
                <a:sym typeface="Arial"/>
              </a:rPr>
              <a:t> </a:t>
            </a:r>
            <a:r>
              <a:rPr lang="en-US" sz="1800" dirty="0" err="1">
                <a:latin typeface="Arial"/>
                <a:ea typeface="Arial"/>
                <a:cs typeface="Arial"/>
                <a:sym typeface="Arial"/>
              </a:rPr>
              <a:t>los</a:t>
            </a:r>
            <a:r>
              <a:rPr lang="en-US" sz="1800" dirty="0">
                <a:latin typeface="Arial"/>
                <a:ea typeface="Arial"/>
                <a:cs typeface="Arial"/>
                <a:sym typeface="Arial"/>
              </a:rPr>
              <a:t> </a:t>
            </a:r>
            <a:r>
              <a:rPr lang="en-US" sz="1800" dirty="0" err="1">
                <a:latin typeface="Arial"/>
                <a:ea typeface="Arial"/>
                <a:cs typeface="Arial"/>
                <a:sym typeface="Arial"/>
              </a:rPr>
              <a:t>mayores</a:t>
            </a:r>
            <a:r>
              <a:rPr lang="en-US" sz="1800" dirty="0">
                <a:latin typeface="Arial"/>
                <a:ea typeface="Arial"/>
                <a:cs typeface="Arial"/>
                <a:sym typeface="Arial"/>
              </a:rPr>
              <a:t>.</a:t>
            </a:r>
            <a:endParaRPr sz="1800" dirty="0">
              <a:latin typeface="Arial"/>
              <a:ea typeface="Arial"/>
              <a:cs typeface="Arial"/>
              <a:sym typeface="Arial"/>
            </a:endParaRPr>
          </a:p>
        </p:txBody>
      </p:sp>
      <p:sp>
        <p:nvSpPr>
          <p:cNvPr id="631" name="Google Shape;631;p7"/>
          <p:cNvSpPr txBox="1">
            <a:spLocks noGrp="1"/>
          </p:cNvSpPr>
          <p:nvPr>
            <p:ph type="body" idx="5"/>
          </p:nvPr>
        </p:nvSpPr>
        <p:spPr>
          <a:xfrm>
            <a:off x="7703502" y="2425066"/>
            <a:ext cx="3266059" cy="683565"/>
          </a:xfrm>
          <a:prstGeom prst="rect">
            <a:avLst/>
          </a:prstGeom>
          <a:noFill/>
          <a:ln>
            <a:noFill/>
          </a:ln>
        </p:spPr>
        <p:txBody>
          <a:bodyPr spcFirstLastPara="1" wrap="square" lIns="91425" tIns="45700" rIns="91425" bIns="45700" anchor="b" anchorCtr="0">
            <a:noAutofit/>
          </a:bodyPr>
          <a:lstStyle/>
          <a:p>
            <a:pPr marL="85725" lvl="0" indent="-9525" algn="ctr" rtl="0">
              <a:lnSpc>
                <a:spcPct val="100000"/>
              </a:lnSpc>
              <a:spcBef>
                <a:spcPts val="1000"/>
              </a:spcBef>
              <a:spcAft>
                <a:spcPts val="0"/>
              </a:spcAft>
              <a:buSzPts val="1680"/>
              <a:buNone/>
            </a:pPr>
            <a:r>
              <a:rPr lang="en-US" sz="2000" dirty="0" err="1">
                <a:solidFill>
                  <a:srgbClr val="678877"/>
                </a:solidFill>
                <a:latin typeface="Arial"/>
                <a:ea typeface="Arial"/>
                <a:cs typeface="Arial"/>
                <a:sym typeface="Arial"/>
              </a:rPr>
              <a:t>Fomentar</a:t>
            </a:r>
            <a:r>
              <a:rPr lang="en-US" sz="2000" dirty="0">
                <a:solidFill>
                  <a:srgbClr val="678877"/>
                </a:solidFill>
                <a:latin typeface="Arial"/>
                <a:ea typeface="Arial"/>
                <a:cs typeface="Arial"/>
                <a:sym typeface="Arial"/>
              </a:rPr>
              <a:t> un </a:t>
            </a:r>
            <a:r>
              <a:rPr lang="en-US" sz="2000" dirty="0" err="1">
                <a:solidFill>
                  <a:srgbClr val="678877"/>
                </a:solidFill>
                <a:latin typeface="Arial"/>
                <a:ea typeface="Arial"/>
                <a:cs typeface="Arial"/>
                <a:sym typeface="Arial"/>
              </a:rPr>
              <a:t>compromiso</a:t>
            </a:r>
            <a:r>
              <a:rPr lang="en-US" sz="2000" dirty="0">
                <a:solidFill>
                  <a:srgbClr val="678877"/>
                </a:solidFill>
                <a:latin typeface="Arial"/>
                <a:ea typeface="Arial"/>
                <a:cs typeface="Arial"/>
                <a:sym typeface="Arial"/>
              </a:rPr>
              <a:t> </a:t>
            </a:r>
            <a:r>
              <a:rPr lang="en-US" sz="2000" dirty="0" err="1">
                <a:solidFill>
                  <a:srgbClr val="678877"/>
                </a:solidFill>
                <a:latin typeface="Arial"/>
                <a:ea typeface="Arial"/>
                <a:cs typeface="Arial"/>
                <a:sym typeface="Arial"/>
              </a:rPr>
              <a:t>activo</a:t>
            </a:r>
            <a:r>
              <a:rPr lang="en-US" sz="2000" dirty="0">
                <a:solidFill>
                  <a:srgbClr val="678877"/>
                </a:solidFill>
                <a:latin typeface="Arial"/>
                <a:ea typeface="Arial"/>
                <a:cs typeface="Arial"/>
                <a:sym typeface="Arial"/>
              </a:rPr>
              <a:t> y </a:t>
            </a:r>
            <a:r>
              <a:rPr lang="en-US" sz="2000" dirty="0" err="1">
                <a:solidFill>
                  <a:srgbClr val="678877"/>
                </a:solidFill>
                <a:latin typeface="Arial"/>
                <a:ea typeface="Arial"/>
                <a:cs typeface="Arial"/>
                <a:sym typeface="Arial"/>
              </a:rPr>
              <a:t>significativo</a:t>
            </a:r>
            <a:endParaRPr sz="2000" dirty="0">
              <a:solidFill>
                <a:srgbClr val="678877"/>
              </a:solidFill>
              <a:latin typeface="Arial"/>
              <a:ea typeface="Arial"/>
              <a:cs typeface="Arial"/>
              <a:sym typeface="Arial"/>
            </a:endParaRPr>
          </a:p>
        </p:txBody>
      </p:sp>
      <p:sp>
        <p:nvSpPr>
          <p:cNvPr id="632" name="Google Shape;632;p7"/>
          <p:cNvSpPr txBox="1">
            <a:spLocks noGrp="1"/>
          </p:cNvSpPr>
          <p:nvPr>
            <p:ph type="body" idx="6"/>
          </p:nvPr>
        </p:nvSpPr>
        <p:spPr>
          <a:xfrm>
            <a:off x="7655813" y="3125337"/>
            <a:ext cx="3447033" cy="2607811"/>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120"/>
              <a:buNone/>
            </a:pPr>
            <a:r>
              <a:rPr lang="en-US" dirty="0">
                <a:latin typeface="Arial"/>
                <a:ea typeface="Arial"/>
                <a:cs typeface="Arial"/>
                <a:sym typeface="Arial"/>
              </a:rPr>
              <a:t>Al </a:t>
            </a:r>
            <a:r>
              <a:rPr lang="en-US" dirty="0" err="1">
                <a:latin typeface="Arial"/>
                <a:ea typeface="Arial"/>
                <a:cs typeface="Arial"/>
                <a:sym typeface="Arial"/>
              </a:rPr>
              <a:t>fomentar</a:t>
            </a:r>
            <a:r>
              <a:rPr lang="en-US" dirty="0">
                <a:latin typeface="Arial"/>
                <a:ea typeface="Arial"/>
                <a:cs typeface="Arial"/>
                <a:sym typeface="Arial"/>
              </a:rPr>
              <a:t> </a:t>
            </a:r>
            <a:r>
              <a:rPr lang="en-US" dirty="0" err="1">
                <a:latin typeface="Arial"/>
                <a:ea typeface="Arial"/>
                <a:cs typeface="Arial"/>
                <a:sym typeface="Arial"/>
              </a:rPr>
              <a:t>el</a:t>
            </a:r>
            <a:r>
              <a:rPr lang="en-US" dirty="0">
                <a:latin typeface="Arial"/>
                <a:ea typeface="Arial"/>
                <a:cs typeface="Arial"/>
                <a:sym typeface="Arial"/>
              </a:rPr>
              <a:t> </a:t>
            </a:r>
            <a:r>
              <a:rPr lang="en-US" dirty="0" err="1">
                <a:latin typeface="Arial"/>
                <a:ea typeface="Arial"/>
                <a:cs typeface="Arial"/>
                <a:sym typeface="Arial"/>
              </a:rPr>
              <a:t>aprendizaje</a:t>
            </a:r>
            <a:r>
              <a:rPr lang="en-US" dirty="0">
                <a:latin typeface="Arial"/>
                <a:ea typeface="Arial"/>
                <a:cs typeface="Arial"/>
                <a:sym typeface="Arial"/>
              </a:rPr>
              <a:t> </a:t>
            </a:r>
            <a:r>
              <a:rPr lang="en-US" dirty="0" err="1">
                <a:latin typeface="Arial"/>
                <a:ea typeface="Arial"/>
                <a:cs typeface="Arial"/>
                <a:sym typeface="Arial"/>
              </a:rPr>
              <a:t>activo</a:t>
            </a:r>
            <a:r>
              <a:rPr lang="en-US" dirty="0">
                <a:latin typeface="Arial"/>
                <a:ea typeface="Arial"/>
                <a:cs typeface="Arial"/>
                <a:sym typeface="Arial"/>
              </a:rPr>
              <a:t> y no la </a:t>
            </a:r>
            <a:r>
              <a:rPr lang="en-US" dirty="0" err="1">
                <a:latin typeface="Arial"/>
                <a:ea typeface="Arial"/>
                <a:cs typeface="Arial"/>
                <a:sym typeface="Arial"/>
              </a:rPr>
              <a:t>actividad</a:t>
            </a:r>
            <a:r>
              <a:rPr lang="en-US" dirty="0">
                <a:latin typeface="Arial"/>
                <a:ea typeface="Arial"/>
                <a:cs typeface="Arial"/>
                <a:sym typeface="Arial"/>
              </a:rPr>
              <a:t> </a:t>
            </a:r>
            <a:r>
              <a:rPr lang="en-US" dirty="0" err="1">
                <a:latin typeface="Arial"/>
                <a:ea typeface="Arial"/>
                <a:cs typeface="Arial"/>
                <a:sym typeface="Arial"/>
              </a:rPr>
              <a:t>pasiva</a:t>
            </a:r>
            <a:r>
              <a:rPr lang="en-US" dirty="0">
                <a:latin typeface="Arial"/>
                <a:ea typeface="Arial"/>
                <a:cs typeface="Arial"/>
                <a:sym typeface="Arial"/>
              </a:rPr>
              <a:t>, </a:t>
            </a:r>
            <a:r>
              <a:rPr lang="en-US" dirty="0" err="1">
                <a:latin typeface="Arial"/>
                <a:ea typeface="Arial"/>
                <a:cs typeface="Arial"/>
                <a:sym typeface="Arial"/>
              </a:rPr>
              <a:t>como</a:t>
            </a:r>
            <a:r>
              <a:rPr lang="en-US" dirty="0">
                <a:latin typeface="Arial"/>
                <a:ea typeface="Arial"/>
                <a:cs typeface="Arial"/>
                <a:sym typeface="Arial"/>
              </a:rPr>
              <a:t> </a:t>
            </a:r>
            <a:r>
              <a:rPr lang="en-US" dirty="0" err="1">
                <a:latin typeface="Arial"/>
                <a:ea typeface="Arial"/>
                <a:cs typeface="Arial"/>
                <a:sym typeface="Arial"/>
              </a:rPr>
              <a:t>limitarse</a:t>
            </a:r>
            <a:r>
              <a:rPr lang="en-US" dirty="0">
                <a:latin typeface="Arial"/>
                <a:ea typeface="Arial"/>
                <a:cs typeface="Arial"/>
                <a:sym typeface="Arial"/>
              </a:rPr>
              <a:t> a </a:t>
            </a:r>
            <a:r>
              <a:rPr lang="en-US" dirty="0" err="1">
                <a:latin typeface="Arial"/>
                <a:ea typeface="Arial"/>
                <a:cs typeface="Arial"/>
                <a:sym typeface="Arial"/>
              </a:rPr>
              <a:t>escuchar</a:t>
            </a:r>
            <a:r>
              <a:rPr lang="en-US" dirty="0">
                <a:latin typeface="Arial"/>
                <a:ea typeface="Arial"/>
                <a:cs typeface="Arial"/>
                <a:sym typeface="Arial"/>
              </a:rPr>
              <a:t> </a:t>
            </a:r>
            <a:r>
              <a:rPr lang="en-US" dirty="0" err="1">
                <a:latin typeface="Arial"/>
                <a:ea typeface="Arial"/>
                <a:cs typeface="Arial"/>
                <a:sym typeface="Arial"/>
              </a:rPr>
              <a:t>una</a:t>
            </a:r>
            <a:r>
              <a:rPr lang="en-US" dirty="0">
                <a:latin typeface="Arial"/>
                <a:ea typeface="Arial"/>
                <a:cs typeface="Arial"/>
                <a:sym typeface="Arial"/>
              </a:rPr>
              <a:t> </a:t>
            </a:r>
            <a:r>
              <a:rPr lang="en-US" dirty="0" err="1">
                <a:latin typeface="Arial"/>
                <a:ea typeface="Arial"/>
                <a:cs typeface="Arial"/>
                <a:sym typeface="Arial"/>
              </a:rPr>
              <a:t>conferencia</a:t>
            </a:r>
            <a:r>
              <a:rPr lang="en-US" dirty="0">
                <a:latin typeface="Arial"/>
                <a:ea typeface="Arial"/>
                <a:cs typeface="Arial"/>
                <a:sym typeface="Arial"/>
              </a:rPr>
              <a:t> o </a:t>
            </a:r>
            <a:r>
              <a:rPr lang="en-US" dirty="0" err="1">
                <a:latin typeface="Arial"/>
                <a:ea typeface="Arial"/>
                <a:cs typeface="Arial"/>
                <a:sym typeface="Arial"/>
              </a:rPr>
              <a:t>ver</a:t>
            </a:r>
            <a:r>
              <a:rPr lang="en-US" dirty="0">
                <a:latin typeface="Arial"/>
                <a:ea typeface="Arial"/>
                <a:cs typeface="Arial"/>
                <a:sym typeface="Arial"/>
              </a:rPr>
              <a:t> </a:t>
            </a:r>
            <a:r>
              <a:rPr lang="en-US" dirty="0" err="1">
                <a:latin typeface="Arial"/>
                <a:ea typeface="Arial"/>
                <a:cs typeface="Arial"/>
                <a:sym typeface="Arial"/>
              </a:rPr>
              <a:t>una</a:t>
            </a:r>
            <a:r>
              <a:rPr lang="en-US" dirty="0">
                <a:latin typeface="Arial"/>
                <a:ea typeface="Arial"/>
                <a:cs typeface="Arial"/>
                <a:sym typeface="Arial"/>
              </a:rPr>
              <a:t> </a:t>
            </a:r>
            <a:r>
              <a:rPr lang="en-US" dirty="0" err="1">
                <a:latin typeface="Arial"/>
                <a:ea typeface="Arial"/>
                <a:cs typeface="Arial"/>
                <a:sym typeface="Arial"/>
              </a:rPr>
              <a:t>demostración</a:t>
            </a:r>
            <a:r>
              <a:rPr lang="en-US" dirty="0">
                <a:latin typeface="Arial"/>
                <a:ea typeface="Arial"/>
                <a:cs typeface="Arial"/>
                <a:sym typeface="Arial"/>
              </a:rPr>
              <a:t>, </a:t>
            </a:r>
            <a:r>
              <a:rPr lang="en-US" dirty="0" err="1">
                <a:latin typeface="Arial"/>
                <a:ea typeface="Arial"/>
                <a:cs typeface="Arial"/>
                <a:sym typeface="Arial"/>
              </a:rPr>
              <a:t>los</a:t>
            </a:r>
            <a:r>
              <a:rPr lang="en-US" dirty="0">
                <a:latin typeface="Arial"/>
                <a:ea typeface="Arial"/>
                <a:cs typeface="Arial"/>
                <a:sym typeface="Arial"/>
              </a:rPr>
              <a:t> </a:t>
            </a:r>
            <a:r>
              <a:rPr lang="en-US" dirty="0" err="1">
                <a:latin typeface="Arial"/>
                <a:ea typeface="Arial"/>
                <a:cs typeface="Arial"/>
                <a:sym typeface="Arial"/>
              </a:rPr>
              <a:t>formadores</a:t>
            </a:r>
            <a:r>
              <a:rPr lang="en-US" dirty="0">
                <a:latin typeface="Arial"/>
                <a:ea typeface="Arial"/>
                <a:cs typeface="Arial"/>
                <a:sym typeface="Arial"/>
              </a:rPr>
              <a:t> </a:t>
            </a:r>
            <a:r>
              <a:rPr lang="en-US" dirty="0" err="1">
                <a:latin typeface="Arial"/>
                <a:ea typeface="Arial"/>
                <a:cs typeface="Arial"/>
                <a:sym typeface="Arial"/>
              </a:rPr>
              <a:t>pueden</a:t>
            </a:r>
            <a:r>
              <a:rPr lang="en-US" dirty="0">
                <a:latin typeface="Arial"/>
                <a:ea typeface="Arial"/>
                <a:cs typeface="Arial"/>
                <a:sym typeface="Arial"/>
              </a:rPr>
              <a:t> </a:t>
            </a:r>
            <a:r>
              <a:rPr lang="en-US" dirty="0" err="1">
                <a:latin typeface="Arial"/>
                <a:ea typeface="Arial"/>
                <a:cs typeface="Arial"/>
                <a:sym typeface="Arial"/>
              </a:rPr>
              <a:t>garantizar</a:t>
            </a:r>
            <a:r>
              <a:rPr lang="en-US" dirty="0">
                <a:latin typeface="Arial"/>
                <a:ea typeface="Arial"/>
                <a:cs typeface="Arial"/>
                <a:sym typeface="Arial"/>
              </a:rPr>
              <a:t> que </a:t>
            </a:r>
            <a:r>
              <a:rPr lang="en-US" dirty="0" err="1">
                <a:latin typeface="Arial"/>
                <a:ea typeface="Arial"/>
                <a:cs typeface="Arial"/>
                <a:sym typeface="Arial"/>
              </a:rPr>
              <a:t>los</a:t>
            </a:r>
            <a:r>
              <a:rPr lang="en-US" dirty="0">
                <a:latin typeface="Arial"/>
                <a:ea typeface="Arial"/>
                <a:cs typeface="Arial"/>
                <a:sym typeface="Arial"/>
              </a:rPr>
              <a:t> </a:t>
            </a:r>
            <a:r>
              <a:rPr lang="en-US" dirty="0" err="1">
                <a:latin typeface="Arial"/>
                <a:ea typeface="Arial"/>
                <a:cs typeface="Arial"/>
                <a:sym typeface="Arial"/>
              </a:rPr>
              <a:t>mayores</a:t>
            </a:r>
            <a:r>
              <a:rPr lang="en-US" dirty="0">
                <a:latin typeface="Arial"/>
                <a:ea typeface="Arial"/>
                <a:cs typeface="Arial"/>
                <a:sym typeface="Arial"/>
              </a:rPr>
              <a:t> no </a:t>
            </a:r>
            <a:r>
              <a:rPr lang="en-US" dirty="0" err="1">
                <a:latin typeface="Arial"/>
                <a:ea typeface="Arial"/>
                <a:cs typeface="Arial"/>
                <a:sym typeface="Arial"/>
              </a:rPr>
              <a:t>sólo</a:t>
            </a:r>
            <a:r>
              <a:rPr lang="en-US" dirty="0">
                <a:latin typeface="Arial"/>
                <a:ea typeface="Arial"/>
                <a:cs typeface="Arial"/>
                <a:sym typeface="Arial"/>
              </a:rPr>
              <a:t> </a:t>
            </a:r>
            <a:r>
              <a:rPr lang="en-US" dirty="0" err="1">
                <a:latin typeface="Arial"/>
                <a:ea typeface="Arial"/>
                <a:cs typeface="Arial"/>
                <a:sym typeface="Arial"/>
              </a:rPr>
              <a:t>adquieran</a:t>
            </a:r>
            <a:r>
              <a:rPr lang="en-US" dirty="0">
                <a:latin typeface="Arial"/>
                <a:ea typeface="Arial"/>
                <a:cs typeface="Arial"/>
                <a:sym typeface="Arial"/>
              </a:rPr>
              <a:t> </a:t>
            </a:r>
            <a:r>
              <a:rPr lang="en-US" dirty="0" err="1">
                <a:latin typeface="Arial"/>
                <a:ea typeface="Arial"/>
                <a:cs typeface="Arial"/>
                <a:sym typeface="Arial"/>
              </a:rPr>
              <a:t>habilidades</a:t>
            </a:r>
            <a:r>
              <a:rPr lang="en-US" dirty="0">
                <a:latin typeface="Arial"/>
                <a:ea typeface="Arial"/>
                <a:cs typeface="Arial"/>
                <a:sym typeface="Arial"/>
              </a:rPr>
              <a:t> </a:t>
            </a:r>
            <a:r>
              <a:rPr lang="en-US" dirty="0" err="1">
                <a:latin typeface="Arial"/>
                <a:ea typeface="Arial"/>
                <a:cs typeface="Arial"/>
                <a:sym typeface="Arial"/>
              </a:rPr>
              <a:t>digitales</a:t>
            </a:r>
            <a:r>
              <a:rPr lang="en-US" dirty="0">
                <a:latin typeface="Arial"/>
                <a:ea typeface="Arial"/>
                <a:cs typeface="Arial"/>
                <a:sym typeface="Arial"/>
              </a:rPr>
              <a:t>, </a:t>
            </a:r>
            <a:r>
              <a:rPr lang="en-US" dirty="0" err="1">
                <a:latin typeface="Arial"/>
                <a:ea typeface="Arial"/>
                <a:cs typeface="Arial"/>
                <a:sym typeface="Arial"/>
              </a:rPr>
              <a:t>sino</a:t>
            </a:r>
            <a:r>
              <a:rPr lang="en-US" dirty="0">
                <a:latin typeface="Arial"/>
                <a:ea typeface="Arial"/>
                <a:cs typeface="Arial"/>
                <a:sym typeface="Arial"/>
              </a:rPr>
              <a:t> que también </a:t>
            </a:r>
            <a:r>
              <a:rPr lang="en-US" dirty="0" err="1">
                <a:latin typeface="Arial"/>
                <a:ea typeface="Arial"/>
                <a:cs typeface="Arial"/>
                <a:sym typeface="Arial"/>
              </a:rPr>
              <a:t>desarrollen</a:t>
            </a:r>
            <a:r>
              <a:rPr lang="en-US" dirty="0">
                <a:latin typeface="Arial"/>
                <a:ea typeface="Arial"/>
                <a:cs typeface="Arial"/>
                <a:sym typeface="Arial"/>
              </a:rPr>
              <a:t> la </a:t>
            </a:r>
            <a:r>
              <a:rPr lang="en-US" dirty="0" err="1">
                <a:latin typeface="Arial"/>
                <a:ea typeface="Arial"/>
                <a:cs typeface="Arial"/>
                <a:sym typeface="Arial"/>
              </a:rPr>
              <a:t>confianza</a:t>
            </a:r>
            <a:r>
              <a:rPr lang="en-US" dirty="0">
                <a:latin typeface="Arial"/>
                <a:ea typeface="Arial"/>
                <a:cs typeface="Arial"/>
                <a:sym typeface="Arial"/>
              </a:rPr>
              <a:t> y la </a:t>
            </a:r>
            <a:r>
              <a:rPr lang="en-US" dirty="0" err="1">
                <a:latin typeface="Arial"/>
                <a:ea typeface="Arial"/>
                <a:cs typeface="Arial"/>
                <a:sym typeface="Arial"/>
              </a:rPr>
              <a:t>competencia</a:t>
            </a:r>
            <a:r>
              <a:rPr lang="en-US" dirty="0">
                <a:latin typeface="Arial"/>
                <a:ea typeface="Arial"/>
                <a:cs typeface="Arial"/>
                <a:sym typeface="Arial"/>
              </a:rPr>
              <a:t> </a:t>
            </a:r>
            <a:r>
              <a:rPr lang="en-US" dirty="0" err="1">
                <a:latin typeface="Arial"/>
                <a:ea typeface="Arial"/>
                <a:cs typeface="Arial"/>
                <a:sym typeface="Arial"/>
              </a:rPr>
              <a:t>necesarias</a:t>
            </a:r>
            <a:r>
              <a:rPr lang="en-US" dirty="0">
                <a:latin typeface="Arial"/>
                <a:ea typeface="Arial"/>
                <a:cs typeface="Arial"/>
                <a:sym typeface="Arial"/>
              </a:rPr>
              <a:t> para </a:t>
            </a:r>
            <a:r>
              <a:rPr lang="en-US" dirty="0" err="1">
                <a:latin typeface="Arial"/>
                <a:ea typeface="Arial"/>
                <a:cs typeface="Arial"/>
                <a:sym typeface="Arial"/>
              </a:rPr>
              <a:t>utilizar</a:t>
            </a:r>
            <a:r>
              <a:rPr lang="en-US" dirty="0">
                <a:latin typeface="Arial"/>
                <a:ea typeface="Arial"/>
                <a:cs typeface="Arial"/>
                <a:sym typeface="Arial"/>
              </a:rPr>
              <a:t> la </a:t>
            </a:r>
            <a:r>
              <a:rPr lang="en-US" dirty="0" err="1">
                <a:latin typeface="Arial"/>
                <a:ea typeface="Arial"/>
                <a:cs typeface="Arial"/>
                <a:sym typeface="Arial"/>
              </a:rPr>
              <a:t>tecnología</a:t>
            </a:r>
            <a:r>
              <a:rPr lang="en-US" dirty="0">
                <a:latin typeface="Arial"/>
                <a:ea typeface="Arial"/>
                <a:cs typeface="Arial"/>
                <a:sym typeface="Arial"/>
              </a:rPr>
              <a:t> de forma </a:t>
            </a:r>
            <a:r>
              <a:rPr lang="en-US" dirty="0" err="1">
                <a:latin typeface="Arial"/>
                <a:ea typeface="Arial"/>
                <a:cs typeface="Arial"/>
                <a:sym typeface="Arial"/>
              </a:rPr>
              <a:t>significativa</a:t>
            </a:r>
            <a:r>
              <a:rPr lang="en-US" dirty="0">
                <a:latin typeface="Arial"/>
                <a:ea typeface="Arial"/>
                <a:cs typeface="Arial"/>
                <a:sym typeface="Arial"/>
              </a:rPr>
              <a:t> </a:t>
            </a:r>
            <a:r>
              <a:rPr lang="en-US" dirty="0" err="1">
                <a:latin typeface="Arial"/>
                <a:ea typeface="Arial"/>
                <a:cs typeface="Arial"/>
                <a:sym typeface="Arial"/>
              </a:rPr>
              <a:t>en</a:t>
            </a:r>
            <a:r>
              <a:rPr lang="en-US" dirty="0">
                <a:latin typeface="Arial"/>
                <a:ea typeface="Arial"/>
                <a:cs typeface="Arial"/>
                <a:sym typeface="Arial"/>
              </a:rPr>
              <a:t> </a:t>
            </a:r>
            <a:r>
              <a:rPr lang="en-US" dirty="0" err="1">
                <a:latin typeface="Arial"/>
                <a:ea typeface="Arial"/>
                <a:cs typeface="Arial"/>
                <a:sym typeface="Arial"/>
              </a:rPr>
              <a:t>su</a:t>
            </a:r>
            <a:r>
              <a:rPr lang="en-US" dirty="0">
                <a:latin typeface="Arial"/>
                <a:ea typeface="Arial"/>
                <a:cs typeface="Arial"/>
                <a:sym typeface="Arial"/>
              </a:rPr>
              <a:t> </a:t>
            </a:r>
            <a:r>
              <a:rPr lang="en-US" dirty="0" err="1">
                <a:latin typeface="Arial"/>
                <a:ea typeface="Arial"/>
                <a:cs typeface="Arial"/>
                <a:sym typeface="Arial"/>
              </a:rPr>
              <a:t>vida</a:t>
            </a:r>
            <a:r>
              <a:rPr lang="en-US" dirty="0">
                <a:latin typeface="Arial"/>
                <a:ea typeface="Arial"/>
                <a:cs typeface="Arial"/>
                <a:sym typeface="Arial"/>
              </a:rPr>
              <a:t> </a:t>
            </a:r>
            <a:r>
              <a:rPr lang="en-US" dirty="0" err="1">
                <a:latin typeface="Arial"/>
                <a:ea typeface="Arial"/>
                <a:cs typeface="Arial"/>
                <a:sym typeface="Arial"/>
              </a:rPr>
              <a:t>cotidiana</a:t>
            </a:r>
            <a:r>
              <a:rPr lang="en-US" dirty="0">
                <a:latin typeface="Arial"/>
                <a:ea typeface="Arial"/>
                <a:cs typeface="Arial"/>
                <a:sym typeface="Arial"/>
              </a:rPr>
              <a:t>.</a:t>
            </a:r>
            <a:endParaRPr dirty="0">
              <a:latin typeface="Arial"/>
              <a:ea typeface="Arial"/>
              <a:cs typeface="Arial"/>
              <a:sym typeface="Arial"/>
            </a:endParaRPr>
          </a:p>
          <a:p>
            <a:pPr marL="228600" lvl="0" indent="-157480" algn="l" rtl="0">
              <a:lnSpc>
                <a:spcPct val="100000"/>
              </a:lnSpc>
              <a:spcBef>
                <a:spcPts val="0"/>
              </a:spcBef>
              <a:spcAft>
                <a:spcPts val="0"/>
              </a:spcAft>
              <a:buClr>
                <a:schemeClr val="dk2"/>
              </a:buClr>
              <a:buSzPts val="1120"/>
              <a:buNone/>
            </a:pPr>
            <a:endParaRPr sz="1800" dirty="0">
              <a:latin typeface="Arial"/>
              <a:ea typeface="Arial"/>
              <a:cs typeface="Arial"/>
              <a:sym typeface="Arial"/>
            </a:endParaRPr>
          </a:p>
        </p:txBody>
      </p:sp>
      <p:sp>
        <p:nvSpPr>
          <p:cNvPr id="633" name="Google Shape;633;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17</a:t>
            </a:fld>
            <a:endParaRPr>
              <a:latin typeface="Arial"/>
              <a:ea typeface="Arial"/>
              <a:cs typeface="Arial"/>
              <a:sym typeface="Arial"/>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638" name="Google Shape;638;p9"/>
          <p:cNvSpPr txBox="1">
            <a:spLocks noGrp="1"/>
          </p:cNvSpPr>
          <p:nvPr>
            <p:ph type="body" idx="1"/>
          </p:nvPr>
        </p:nvSpPr>
        <p:spPr>
          <a:xfrm>
            <a:off x="646719" y="249447"/>
            <a:ext cx="7271397" cy="580809"/>
          </a:xfrm>
          <a:prstGeom prst="rect">
            <a:avLst/>
          </a:prstGeom>
          <a:noFill/>
          <a:ln>
            <a:noFill/>
          </a:ln>
        </p:spPr>
        <p:txBody>
          <a:bodyPr spcFirstLastPara="1" wrap="square" lIns="91425" tIns="45700" rIns="91425" bIns="45700" anchor="b" anchorCtr="0">
            <a:noAutofit/>
          </a:bodyPr>
          <a:lstStyle/>
          <a:p>
            <a:pPr marL="9525" lvl="0" indent="-9525" algn="l" rtl="0">
              <a:lnSpc>
                <a:spcPct val="100000"/>
              </a:lnSpc>
              <a:spcBef>
                <a:spcPts val="1000"/>
              </a:spcBef>
              <a:spcAft>
                <a:spcPts val="0"/>
              </a:spcAft>
              <a:buSzPts val="1680"/>
              <a:buNone/>
            </a:pPr>
            <a:r>
              <a:rPr lang="en-US" sz="2000">
                <a:solidFill>
                  <a:schemeClr val="dk1"/>
                </a:solidFill>
                <a:latin typeface="Arial"/>
                <a:ea typeface="Arial"/>
                <a:cs typeface="Arial"/>
                <a:sym typeface="Arial"/>
              </a:rPr>
              <a:t>Atendiendo las necesidades específicas de los estudiantes adultos</a:t>
            </a:r>
            <a:endParaRPr sz="2000">
              <a:solidFill>
                <a:schemeClr val="dk1"/>
              </a:solidFill>
              <a:latin typeface="Arial"/>
              <a:ea typeface="Arial"/>
              <a:cs typeface="Arial"/>
              <a:sym typeface="Arial"/>
            </a:endParaRPr>
          </a:p>
        </p:txBody>
      </p:sp>
      <p:sp>
        <p:nvSpPr>
          <p:cNvPr id="639" name="Google Shape;639;p9"/>
          <p:cNvSpPr txBox="1">
            <a:spLocks noGrp="1"/>
          </p:cNvSpPr>
          <p:nvPr>
            <p:ph type="body" idx="2"/>
          </p:nvPr>
        </p:nvSpPr>
        <p:spPr>
          <a:xfrm>
            <a:off x="410598" y="681508"/>
            <a:ext cx="7598735" cy="748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800">
                <a:latin typeface="Arial"/>
                <a:ea typeface="Arial"/>
                <a:cs typeface="Arial"/>
                <a:sym typeface="Arial"/>
              </a:rPr>
              <a:t>Los formadores deben adaptar sus métodos de enseñanza, teniendo en cuenta los retos específicos a los que se enfrentan los alumnos adultos, especialmente los mayores:</a:t>
            </a:r>
            <a:endParaRPr sz="1800">
              <a:latin typeface="Arial"/>
              <a:ea typeface="Arial"/>
              <a:cs typeface="Arial"/>
              <a:sym typeface="Arial"/>
            </a:endParaRPr>
          </a:p>
        </p:txBody>
      </p:sp>
      <p:pic>
        <p:nvPicPr>
          <p:cNvPr id="640" name="Google Shape;640;p9"/>
          <p:cNvPicPr preferRelativeResize="0"/>
          <p:nvPr/>
        </p:nvPicPr>
        <p:blipFill rotWithShape="1">
          <a:blip r:embed="rId4">
            <a:alphaModFix/>
          </a:blip>
          <a:srcRect l="20556" r="20555"/>
          <a:stretch/>
        </p:blipFill>
        <p:spPr>
          <a:xfrm>
            <a:off x="8153400" y="0"/>
            <a:ext cx="4038600" cy="6858000"/>
          </a:xfrm>
          <a:prstGeom prst="rect">
            <a:avLst/>
          </a:prstGeom>
          <a:noFill/>
          <a:ln>
            <a:noFill/>
          </a:ln>
        </p:spPr>
      </p:pic>
      <p:sp>
        <p:nvSpPr>
          <p:cNvPr id="641" name="Google Shape;641;p9"/>
          <p:cNvSpPr txBox="1"/>
          <p:nvPr/>
        </p:nvSpPr>
        <p:spPr>
          <a:xfrm>
            <a:off x="410597" y="1772856"/>
            <a:ext cx="2254249"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Ritmo y paciencia</a:t>
            </a:r>
            <a:endParaRPr sz="2000" b="0" i="0" u="none" strike="noStrike" cap="none">
              <a:solidFill>
                <a:srgbClr val="000000"/>
              </a:solidFill>
              <a:latin typeface="Arial"/>
              <a:ea typeface="Arial"/>
              <a:cs typeface="Arial"/>
              <a:sym typeface="Arial"/>
            </a:endParaRPr>
          </a:p>
        </p:txBody>
      </p:sp>
      <p:sp>
        <p:nvSpPr>
          <p:cNvPr id="642" name="Google Shape;642;p9"/>
          <p:cNvSpPr txBox="1"/>
          <p:nvPr/>
        </p:nvSpPr>
        <p:spPr>
          <a:xfrm>
            <a:off x="2590116" y="1711281"/>
            <a:ext cx="532800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El aprendizaje debe ser gradual y adaptarse a los ritmos de aprendizaje individuales. Los formadores deben ser pacientes y ofrecer tiempo suficiente para practicar y repetir.</a:t>
            </a:r>
            <a:endParaRPr sz="1400" b="0" i="0" u="none" strike="noStrike" cap="none">
              <a:solidFill>
                <a:srgbClr val="000000"/>
              </a:solidFill>
              <a:latin typeface="Arial"/>
              <a:ea typeface="Arial"/>
              <a:cs typeface="Arial"/>
              <a:sym typeface="Arial"/>
            </a:endParaRPr>
          </a:p>
        </p:txBody>
      </p:sp>
      <p:sp>
        <p:nvSpPr>
          <p:cNvPr id="643" name="Google Shape;643;p9"/>
          <p:cNvSpPr txBox="1"/>
          <p:nvPr/>
        </p:nvSpPr>
        <p:spPr>
          <a:xfrm>
            <a:off x="423468" y="2842769"/>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Aprendizaje multimodal</a:t>
            </a:r>
            <a:endParaRPr sz="2000" b="0" i="0" u="none" strike="noStrike" cap="none">
              <a:solidFill>
                <a:srgbClr val="000000"/>
              </a:solidFill>
              <a:latin typeface="Arial"/>
              <a:ea typeface="Arial"/>
              <a:cs typeface="Arial"/>
              <a:sym typeface="Arial"/>
            </a:endParaRPr>
          </a:p>
        </p:txBody>
      </p:sp>
      <p:sp>
        <p:nvSpPr>
          <p:cNvPr id="644" name="Google Shape;644;p9"/>
          <p:cNvSpPr txBox="1"/>
          <p:nvPr/>
        </p:nvSpPr>
        <p:spPr>
          <a:xfrm>
            <a:off x="2590116" y="2791895"/>
            <a:ext cx="532800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Utilizar diversos métodos de aprendizaje (ayudas visuales, actividades prácticas, debates en grupo) para adaptarse a los distintos estilos de aprendizaje y abordar los posibles cambios cognitivos relacionados con la edad.</a:t>
            </a:r>
            <a:endParaRPr sz="1400" b="0" i="0" u="none" strike="noStrike" cap="none">
              <a:solidFill>
                <a:srgbClr val="000000"/>
              </a:solidFill>
              <a:latin typeface="Arial"/>
              <a:ea typeface="Arial"/>
              <a:cs typeface="Arial"/>
              <a:sym typeface="Arial"/>
            </a:endParaRPr>
          </a:p>
        </p:txBody>
      </p:sp>
      <p:sp>
        <p:nvSpPr>
          <p:cNvPr id="645" name="Google Shape;645;p9"/>
          <p:cNvSpPr txBox="1"/>
          <p:nvPr/>
        </p:nvSpPr>
        <p:spPr>
          <a:xfrm>
            <a:off x="371589" y="3981059"/>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Accesibilidad e inclusión</a:t>
            </a:r>
            <a:endParaRPr sz="2000" b="0" i="0" u="none" strike="noStrike" cap="none">
              <a:solidFill>
                <a:srgbClr val="000000"/>
              </a:solidFill>
              <a:latin typeface="Arial"/>
              <a:ea typeface="Arial"/>
              <a:cs typeface="Arial"/>
              <a:sym typeface="Arial"/>
            </a:endParaRPr>
          </a:p>
        </p:txBody>
      </p:sp>
      <p:sp>
        <p:nvSpPr>
          <p:cNvPr id="646" name="Google Shape;646;p9"/>
          <p:cNvSpPr txBox="1"/>
          <p:nvPr/>
        </p:nvSpPr>
        <p:spPr>
          <a:xfrm>
            <a:off x="2590116" y="3956553"/>
            <a:ext cx="532800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Asegurarse de que todos los materiales sean accesibles, utilizando fuentes claras, niveles de audio apropiados y proporcionando formatos alternativos (letra grande, versiones de audio) según sea necesario.</a:t>
            </a:r>
            <a:endParaRPr sz="1600" b="0" i="0" u="none" strike="noStrike" cap="none">
              <a:solidFill>
                <a:srgbClr val="000000"/>
              </a:solidFill>
              <a:latin typeface="Arial"/>
              <a:ea typeface="Arial"/>
              <a:cs typeface="Arial"/>
              <a:sym typeface="Arial"/>
            </a:endParaRPr>
          </a:p>
        </p:txBody>
      </p:sp>
      <p:sp>
        <p:nvSpPr>
          <p:cNvPr id="647" name="Google Shape;647;p9"/>
          <p:cNvSpPr txBox="1"/>
          <p:nvPr/>
        </p:nvSpPr>
        <p:spPr>
          <a:xfrm>
            <a:off x="371589" y="5186109"/>
            <a:ext cx="2254249"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Abordar los miedos y ansiedades</a:t>
            </a:r>
            <a:endParaRPr sz="2000" b="0" i="0" u="none" strike="noStrike" cap="none">
              <a:solidFill>
                <a:srgbClr val="000000"/>
              </a:solidFill>
              <a:latin typeface="Arial"/>
              <a:ea typeface="Arial"/>
              <a:cs typeface="Arial"/>
              <a:sym typeface="Arial"/>
            </a:endParaRPr>
          </a:p>
        </p:txBody>
      </p:sp>
      <p:sp>
        <p:nvSpPr>
          <p:cNvPr id="648" name="Google Shape;648;p9"/>
          <p:cNvSpPr txBox="1"/>
          <p:nvPr/>
        </p:nvSpPr>
        <p:spPr>
          <a:xfrm>
            <a:off x="2590116" y="5074042"/>
            <a:ext cx="5328000" cy="13233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Muchos alumnos adultos (especialmente los mayores) se acercan a la tecnología con aprensión. Los formadores deben crear un entorno de aprendizaje seguro y propicio que fomente la exploración y la experimentación sin juzgar.</a:t>
            </a:r>
            <a:endParaRPr sz="1400" b="0" i="0" u="none" strike="noStrike" cap="none">
              <a:solidFill>
                <a:srgbClr val="000000"/>
              </a:solidFill>
              <a:latin typeface="Arial"/>
              <a:ea typeface="Arial"/>
              <a:cs typeface="Arial"/>
              <a:sym typeface="Arial"/>
            </a:endParaRPr>
          </a:p>
        </p:txBody>
      </p:sp>
      <p:sp>
        <p:nvSpPr>
          <p:cNvPr id="649" name="Google Shape;649;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18</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653"/>
        <p:cNvGrpSpPr/>
        <p:nvPr/>
      </p:nvGrpSpPr>
      <p:grpSpPr>
        <a:xfrm>
          <a:off x="0" y="0"/>
          <a:ext cx="0" cy="0"/>
          <a:chOff x="0" y="0"/>
          <a:chExt cx="0" cy="0"/>
        </a:xfrm>
      </p:grpSpPr>
      <p:sp>
        <p:nvSpPr>
          <p:cNvPr id="654" name="Google Shape;654;p10"/>
          <p:cNvSpPr txBox="1">
            <a:spLocks noGrp="1"/>
          </p:cNvSpPr>
          <p:nvPr>
            <p:ph type="body" idx="1"/>
          </p:nvPr>
        </p:nvSpPr>
        <p:spPr>
          <a:xfrm>
            <a:off x="371589" y="55577"/>
            <a:ext cx="7819002" cy="580809"/>
          </a:xfrm>
          <a:prstGeom prst="rect">
            <a:avLst/>
          </a:prstGeom>
          <a:noFill/>
          <a:ln>
            <a:noFill/>
          </a:ln>
        </p:spPr>
        <p:txBody>
          <a:bodyPr spcFirstLastPara="1" wrap="square" lIns="91425" tIns="45700" rIns="91425" bIns="45700" anchor="b" anchorCtr="0">
            <a:noAutofit/>
          </a:bodyPr>
          <a:lstStyle/>
          <a:p>
            <a:pPr marL="85725" lvl="0" indent="-9525" algn="l" rtl="0">
              <a:lnSpc>
                <a:spcPct val="100000"/>
              </a:lnSpc>
              <a:spcBef>
                <a:spcPts val="1000"/>
              </a:spcBef>
              <a:spcAft>
                <a:spcPts val="0"/>
              </a:spcAft>
              <a:buSzPts val="1680"/>
              <a:buNone/>
            </a:pPr>
            <a:r>
              <a:rPr lang="en-US">
                <a:solidFill>
                  <a:schemeClr val="dk1"/>
                </a:solidFill>
                <a:latin typeface="Arial"/>
                <a:ea typeface="Arial"/>
                <a:cs typeface="Arial"/>
                <a:sym typeface="Arial"/>
              </a:rPr>
              <a:t>Promoviendo compromiso activo y significativo</a:t>
            </a:r>
            <a:endParaRPr>
              <a:solidFill>
                <a:schemeClr val="dk1"/>
              </a:solidFill>
              <a:latin typeface="Arial"/>
              <a:ea typeface="Arial"/>
              <a:cs typeface="Arial"/>
              <a:sym typeface="Arial"/>
            </a:endParaRPr>
          </a:p>
        </p:txBody>
      </p:sp>
      <p:sp>
        <p:nvSpPr>
          <p:cNvPr id="655" name="Google Shape;655;p10"/>
          <p:cNvSpPr txBox="1">
            <a:spLocks noGrp="1"/>
          </p:cNvSpPr>
          <p:nvPr>
            <p:ph type="body" idx="2"/>
          </p:nvPr>
        </p:nvSpPr>
        <p:spPr>
          <a:xfrm>
            <a:off x="410598" y="681508"/>
            <a:ext cx="7598735" cy="748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800">
                <a:latin typeface="Arial"/>
                <a:ea typeface="Arial"/>
                <a:cs typeface="Arial"/>
                <a:sym typeface="Arial"/>
              </a:rPr>
              <a:t>La formación en competencia digital no debe considerarse una actividad pasiva. Los formadores deben:</a:t>
            </a:r>
            <a:endParaRPr>
              <a:latin typeface="Arial"/>
              <a:ea typeface="Arial"/>
              <a:cs typeface="Arial"/>
              <a:sym typeface="Arial"/>
            </a:endParaRPr>
          </a:p>
        </p:txBody>
      </p:sp>
      <p:pic>
        <p:nvPicPr>
          <p:cNvPr id="656" name="Google Shape;656;p10"/>
          <p:cNvPicPr preferRelativeResize="0"/>
          <p:nvPr/>
        </p:nvPicPr>
        <p:blipFill rotWithShape="1">
          <a:blip r:embed="rId4">
            <a:alphaModFix/>
          </a:blip>
          <a:srcRect l="20556" r="20555"/>
          <a:stretch/>
        </p:blipFill>
        <p:spPr>
          <a:xfrm>
            <a:off x="8153400" y="0"/>
            <a:ext cx="4038600" cy="6858000"/>
          </a:xfrm>
          <a:prstGeom prst="rect">
            <a:avLst/>
          </a:prstGeom>
          <a:noFill/>
          <a:ln>
            <a:noFill/>
          </a:ln>
        </p:spPr>
      </p:pic>
      <p:sp>
        <p:nvSpPr>
          <p:cNvPr id="657" name="Google Shape;657;p10"/>
          <p:cNvSpPr txBox="1"/>
          <p:nvPr/>
        </p:nvSpPr>
        <p:spPr>
          <a:xfrm>
            <a:off x="410598" y="1886377"/>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Contextualizar el aprendizaje</a:t>
            </a:r>
            <a:endParaRPr sz="2000" b="1" i="0" u="none" strike="noStrike" cap="none">
              <a:solidFill>
                <a:srgbClr val="000000"/>
              </a:solidFill>
              <a:latin typeface="Arial"/>
              <a:ea typeface="Arial"/>
              <a:cs typeface="Arial"/>
              <a:sym typeface="Arial"/>
            </a:endParaRPr>
          </a:p>
        </p:txBody>
      </p:sp>
      <p:sp>
        <p:nvSpPr>
          <p:cNvPr id="658" name="Google Shape;658;p10"/>
          <p:cNvSpPr txBox="1"/>
          <p:nvPr/>
        </p:nvSpPr>
        <p:spPr>
          <a:xfrm>
            <a:off x="2591989" y="1701711"/>
            <a:ext cx="5328000" cy="13233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Relaciona las competencias digitales con los intereses y la vida cotidiana de los alumnos adultos. Por ejemplo, muéstreles cómo el uso de Internet puede ayudarles a conectar con la familia, acceder a información sanitaria o dedicarse a sus aficiones.</a:t>
            </a:r>
            <a:endParaRPr sz="1600" b="0" i="0" u="none" strike="noStrike" cap="none">
              <a:solidFill>
                <a:srgbClr val="000000"/>
              </a:solidFill>
              <a:latin typeface="Arial"/>
              <a:ea typeface="Arial"/>
              <a:cs typeface="Arial"/>
              <a:sym typeface="Arial"/>
            </a:endParaRPr>
          </a:p>
        </p:txBody>
      </p:sp>
      <p:sp>
        <p:nvSpPr>
          <p:cNvPr id="659" name="Google Shape;659;p10"/>
          <p:cNvSpPr txBox="1"/>
          <p:nvPr/>
        </p:nvSpPr>
        <p:spPr>
          <a:xfrm>
            <a:off x="423467" y="3071658"/>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Fomentar la colaboración</a:t>
            </a:r>
            <a:endParaRPr sz="2000" b="0" i="0" u="none" strike="noStrike" cap="none">
              <a:solidFill>
                <a:srgbClr val="000000"/>
              </a:solidFill>
              <a:latin typeface="Arial"/>
              <a:ea typeface="Arial"/>
              <a:cs typeface="Arial"/>
              <a:sym typeface="Arial"/>
            </a:endParaRPr>
          </a:p>
        </p:txBody>
      </p:sp>
      <p:sp>
        <p:nvSpPr>
          <p:cNvPr id="660" name="Google Shape;660;p10"/>
          <p:cNvSpPr txBox="1"/>
          <p:nvPr/>
        </p:nvSpPr>
        <p:spPr>
          <a:xfrm>
            <a:off x="2591989" y="3010103"/>
            <a:ext cx="5328000"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Fomenta el aprendizaje entre iguales y las actividades en grupo. Esto puede ayudar a fomentar la confianza y proporcionar apoyo mutuo entre los alumnos.</a:t>
            </a:r>
            <a:endParaRPr sz="1400" b="0" i="0" u="none" strike="noStrike" cap="none">
              <a:solidFill>
                <a:srgbClr val="000000"/>
              </a:solidFill>
              <a:latin typeface="Arial"/>
              <a:ea typeface="Arial"/>
              <a:cs typeface="Arial"/>
              <a:sym typeface="Arial"/>
            </a:endParaRPr>
          </a:p>
        </p:txBody>
      </p:sp>
      <p:sp>
        <p:nvSpPr>
          <p:cNvPr id="661" name="Google Shape;661;p10"/>
          <p:cNvSpPr txBox="1"/>
          <p:nvPr/>
        </p:nvSpPr>
        <p:spPr>
          <a:xfrm>
            <a:off x="423467" y="4166526"/>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Celebrar los éxitos</a:t>
            </a:r>
            <a:endParaRPr sz="2000" b="0" i="0" u="none" strike="noStrike" cap="none">
              <a:solidFill>
                <a:srgbClr val="000000"/>
              </a:solidFill>
              <a:latin typeface="Arial"/>
              <a:ea typeface="Arial"/>
              <a:cs typeface="Arial"/>
              <a:sym typeface="Arial"/>
            </a:endParaRPr>
          </a:p>
        </p:txBody>
      </p:sp>
      <p:sp>
        <p:nvSpPr>
          <p:cNvPr id="662" name="Google Shape;662;p10"/>
          <p:cNvSpPr txBox="1"/>
          <p:nvPr/>
        </p:nvSpPr>
        <p:spPr>
          <a:xfrm>
            <a:off x="2591989" y="4104971"/>
            <a:ext cx="5328000"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Reconoce y celebra periódicamente los progresos de los alumnos adultos, fomentando la sensación de logro y alentando el aprendizaje continuo.</a:t>
            </a:r>
            <a:endParaRPr sz="1400" b="0" i="0" u="none" strike="noStrike" cap="none">
              <a:solidFill>
                <a:srgbClr val="000000"/>
              </a:solidFill>
              <a:latin typeface="Arial"/>
              <a:ea typeface="Arial"/>
              <a:cs typeface="Arial"/>
              <a:sym typeface="Arial"/>
            </a:endParaRPr>
          </a:p>
        </p:txBody>
      </p:sp>
      <p:sp>
        <p:nvSpPr>
          <p:cNvPr id="663" name="Google Shape;663;p10"/>
          <p:cNvSpPr txBox="1"/>
          <p:nvPr/>
        </p:nvSpPr>
        <p:spPr>
          <a:xfrm>
            <a:off x="423468" y="5255866"/>
            <a:ext cx="1828686"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Apoyo continuado</a:t>
            </a:r>
            <a:endParaRPr sz="2000" b="0" i="0" u="none" strike="noStrike" cap="none">
              <a:solidFill>
                <a:srgbClr val="000000"/>
              </a:solidFill>
              <a:latin typeface="Arial"/>
              <a:ea typeface="Arial"/>
              <a:cs typeface="Arial"/>
              <a:sym typeface="Arial"/>
            </a:endParaRPr>
          </a:p>
        </p:txBody>
      </p:sp>
      <p:sp>
        <p:nvSpPr>
          <p:cNvPr id="664" name="Google Shape;664;p10"/>
          <p:cNvSpPr txBox="1"/>
          <p:nvPr/>
        </p:nvSpPr>
        <p:spPr>
          <a:xfrm>
            <a:off x="2591989" y="5194311"/>
            <a:ext cx="5328000"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Proporciona apoyo y recursos continuos más allá del programa de formación inicial. Puede incluir ayuda en línea, talleres periódicos o grupos de apoyo comunitarios.</a:t>
            </a:r>
            <a:endParaRPr sz="1600" b="0" i="0" u="none" strike="noStrike" cap="none">
              <a:solidFill>
                <a:srgbClr val="000000"/>
              </a:solidFill>
              <a:latin typeface="Arial"/>
              <a:ea typeface="Arial"/>
              <a:cs typeface="Arial"/>
              <a:sym typeface="Arial"/>
            </a:endParaRPr>
          </a:p>
        </p:txBody>
      </p:sp>
      <p:sp>
        <p:nvSpPr>
          <p:cNvPr id="665" name="Google Shape;665;p1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19</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pic>
        <p:nvPicPr>
          <p:cNvPr id="672" name="Google Shape;672;p79"/>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673" name="Google Shape;673;p79"/>
          <p:cNvSpPr txBox="1">
            <a:spLocks noGrp="1"/>
          </p:cNvSpPr>
          <p:nvPr>
            <p:ph type="title"/>
          </p:nvPr>
        </p:nvSpPr>
        <p:spPr>
          <a:xfrm>
            <a:off x="7279767" y="3063778"/>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UNIDAD 3</a:t>
            </a:r>
            <a:endParaRPr>
              <a:latin typeface="Arial"/>
              <a:ea typeface="Arial"/>
              <a:cs typeface="Arial"/>
              <a:sym typeface="Arial"/>
            </a:endParaRPr>
          </a:p>
        </p:txBody>
      </p:sp>
      <p:sp>
        <p:nvSpPr>
          <p:cNvPr id="674" name="Google Shape;674;p79"/>
          <p:cNvSpPr txBox="1">
            <a:spLocks noGrp="1"/>
          </p:cNvSpPr>
          <p:nvPr>
            <p:ph type="body" idx="1"/>
          </p:nvPr>
        </p:nvSpPr>
        <p:spPr>
          <a:xfrm>
            <a:off x="7831739" y="3401096"/>
            <a:ext cx="2663825" cy="1131437"/>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solidFill>
                  <a:schemeClr val="lt1"/>
                </a:solidFill>
                <a:latin typeface="Arial"/>
                <a:ea typeface="Arial"/>
                <a:cs typeface="Arial"/>
                <a:sym typeface="Arial"/>
              </a:rPr>
              <a:t>Adapta el pensamiento computacional a la diversidad de alumnos adultos</a:t>
            </a:r>
            <a:endParaRPr/>
          </a:p>
        </p:txBody>
      </p:sp>
      <p:sp>
        <p:nvSpPr>
          <p:cNvPr id="675" name="Google Shape;675;p79"/>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79"/>
        <p:cNvGrpSpPr/>
        <p:nvPr/>
      </p:nvGrpSpPr>
      <p:grpSpPr>
        <a:xfrm>
          <a:off x="0" y="0"/>
          <a:ext cx="0" cy="0"/>
          <a:chOff x="0" y="0"/>
          <a:chExt cx="0" cy="0"/>
        </a:xfrm>
      </p:grpSpPr>
      <p:sp>
        <p:nvSpPr>
          <p:cNvPr id="680" name="Google Shape;680;p53"/>
          <p:cNvSpPr txBox="1">
            <a:spLocks noGrp="1"/>
          </p:cNvSpPr>
          <p:nvPr>
            <p:ph type="body" idx="2"/>
          </p:nvPr>
        </p:nvSpPr>
        <p:spPr>
          <a:xfrm>
            <a:off x="4127088" y="893475"/>
            <a:ext cx="7363800" cy="305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sz="1800">
                <a:latin typeface="Arial"/>
                <a:ea typeface="Arial"/>
                <a:cs typeface="Arial"/>
                <a:sym typeface="Arial"/>
              </a:rPr>
              <a:t>Esta unidad se centra en la adaptación de la enseñanza del PC para satisfacer las diversas necesidades de los alumnos adultos. </a:t>
            </a:r>
            <a:endParaRPr/>
          </a:p>
          <a:p>
            <a:pPr marL="0" lvl="0" indent="0" algn="just" rtl="0">
              <a:lnSpc>
                <a:spcPct val="100000"/>
              </a:lnSpc>
              <a:spcBef>
                <a:spcPts val="0"/>
              </a:spcBef>
              <a:spcAft>
                <a:spcPts val="0"/>
              </a:spcAft>
              <a:buSzPts val="1120"/>
              <a:buNone/>
            </a:pPr>
            <a:endParaRPr sz="1800">
              <a:latin typeface="Arial"/>
              <a:ea typeface="Arial"/>
              <a:cs typeface="Arial"/>
              <a:sym typeface="Arial"/>
            </a:endParaRPr>
          </a:p>
          <a:p>
            <a:pPr marL="0" lvl="0" indent="0" algn="just" rtl="0">
              <a:lnSpc>
                <a:spcPct val="100000"/>
              </a:lnSpc>
              <a:spcBef>
                <a:spcPts val="0"/>
              </a:spcBef>
              <a:spcAft>
                <a:spcPts val="0"/>
              </a:spcAft>
              <a:buSzPts val="1120"/>
              <a:buNone/>
            </a:pPr>
            <a:r>
              <a:rPr lang="en-US" sz="1800">
                <a:latin typeface="Arial"/>
                <a:ea typeface="Arial"/>
                <a:cs typeface="Arial"/>
                <a:sym typeface="Arial"/>
              </a:rPr>
              <a:t>Exploraremos estrategias para adaptar los conceptos del PC, incorporando la relevancia cultural y acomodando los diferentes estilos de aprendizaje para crear experiencias de aprendizaje atractivas y efectivas para todos.</a:t>
            </a:r>
            <a:endParaRPr/>
          </a:p>
          <a:p>
            <a:pPr marL="0" lvl="0" indent="0" algn="just" rtl="0">
              <a:lnSpc>
                <a:spcPct val="100000"/>
              </a:lnSpc>
              <a:spcBef>
                <a:spcPts val="0"/>
              </a:spcBef>
              <a:spcAft>
                <a:spcPts val="0"/>
              </a:spcAft>
              <a:buSzPts val="1120"/>
              <a:buNone/>
            </a:pPr>
            <a:endParaRPr sz="1800">
              <a:latin typeface="Arial"/>
              <a:ea typeface="Arial"/>
              <a:cs typeface="Arial"/>
              <a:sym typeface="Arial"/>
            </a:endParaRPr>
          </a:p>
          <a:p>
            <a:pPr marL="0" lvl="0" indent="0" algn="just" rtl="0">
              <a:lnSpc>
                <a:spcPct val="100000"/>
              </a:lnSpc>
              <a:spcBef>
                <a:spcPts val="0"/>
              </a:spcBef>
              <a:spcAft>
                <a:spcPts val="0"/>
              </a:spcAft>
              <a:buSzPts val="1120"/>
              <a:buNone/>
            </a:pPr>
            <a:r>
              <a:rPr lang="en-US" sz="1800">
                <a:latin typeface="Arial"/>
                <a:ea typeface="Arial"/>
                <a:cs typeface="Arial"/>
                <a:sym typeface="Arial"/>
              </a:rPr>
              <a:t>También veremos cómo hacer que el PC sea accesible y relevante para todos los estudiantes adultos, independientemente de su formación, estilo de aprendizaje o experiencia previa con la tecnología.</a:t>
            </a:r>
            <a:endParaRPr sz="1800">
              <a:latin typeface="Arial"/>
              <a:ea typeface="Arial"/>
              <a:cs typeface="Arial"/>
              <a:sym typeface="Arial"/>
            </a:endParaRPr>
          </a:p>
          <a:p>
            <a:pPr marL="0" lvl="0" indent="0" algn="l" rtl="0">
              <a:lnSpc>
                <a:spcPct val="100000"/>
              </a:lnSpc>
              <a:spcBef>
                <a:spcPts val="0"/>
              </a:spcBef>
              <a:spcAft>
                <a:spcPts val="0"/>
              </a:spcAft>
              <a:buClr>
                <a:schemeClr val="dk2"/>
              </a:buClr>
              <a:buSzPts val="1120"/>
              <a:buNone/>
            </a:pPr>
            <a:endParaRPr sz="1800">
              <a:latin typeface="Arial"/>
              <a:ea typeface="Arial"/>
              <a:cs typeface="Arial"/>
              <a:sym typeface="Arial"/>
            </a:endParaRPr>
          </a:p>
        </p:txBody>
      </p:sp>
      <p:pic>
        <p:nvPicPr>
          <p:cNvPr id="681" name="Google Shape;681;p53" descr="Imagen que contiene electrónica, circuito&#10;&#10;Descripción generada automáticamente"/>
          <p:cNvPicPr preferRelativeResize="0"/>
          <p:nvPr/>
        </p:nvPicPr>
        <p:blipFill rotWithShape="1">
          <a:blip r:embed="rId4">
            <a:alphaModFix/>
          </a:blip>
          <a:srcRect l="6035" r="6035"/>
          <a:stretch/>
        </p:blipFill>
        <p:spPr>
          <a:xfrm>
            <a:off x="0" y="0"/>
            <a:ext cx="3390900" cy="6858000"/>
          </a:xfrm>
          <a:prstGeom prst="rect">
            <a:avLst/>
          </a:prstGeom>
          <a:noFill/>
          <a:ln>
            <a:noFill/>
          </a:ln>
        </p:spPr>
      </p:pic>
      <p:sp>
        <p:nvSpPr>
          <p:cNvPr id="682" name="Google Shape;682;p53"/>
          <p:cNvSpPr/>
          <p:nvPr/>
        </p:nvSpPr>
        <p:spPr>
          <a:xfrm>
            <a:off x="4127088" y="5136775"/>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Los mejores profesores son los que enseñan a sus alumnos cómo pensar, </a:t>
            </a:r>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no qué pensar</a:t>
            </a:r>
            <a:endParaRPr sz="1600" b="0" i="0" u="none" strike="noStrike" cap="none">
              <a:solidFill>
                <a:schemeClr val="dk1"/>
              </a:solidFill>
              <a:latin typeface="Arial"/>
              <a:ea typeface="Arial"/>
              <a:cs typeface="Arial"/>
              <a:sym typeface="Arial"/>
            </a:endParaRPr>
          </a:p>
        </p:txBody>
      </p:sp>
      <p:sp>
        <p:nvSpPr>
          <p:cNvPr id="683" name="Google Shape;683;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21</a:t>
            </a:fld>
            <a:endParaRPr>
              <a:latin typeface="Arial"/>
              <a:ea typeface="Arial"/>
              <a:cs typeface="Arial"/>
              <a:sym typeface="Arial"/>
            </a:endParaRPr>
          </a:p>
        </p:txBody>
      </p:sp>
      <p:pic>
        <p:nvPicPr>
          <p:cNvPr id="684" name="Google Shape;684;p53" descr="A light bulb with a black background&#10;&#10;AI-generated content may be incorrect."/>
          <p:cNvPicPr preferRelativeResize="0"/>
          <p:nvPr/>
        </p:nvPicPr>
        <p:blipFill rotWithShape="1">
          <a:blip r:embed="rId5">
            <a:alphaModFix/>
          </a:blip>
          <a:srcRect/>
          <a:stretch/>
        </p:blipFill>
        <p:spPr>
          <a:xfrm>
            <a:off x="10863197" y="4668041"/>
            <a:ext cx="1094709" cy="1094709"/>
          </a:xfrm>
          <a:prstGeom prst="rect">
            <a:avLst/>
          </a:prstGeom>
          <a:noFill/>
          <a:ln>
            <a:noFill/>
          </a:ln>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88"/>
        <p:cNvGrpSpPr/>
        <p:nvPr/>
      </p:nvGrpSpPr>
      <p:grpSpPr>
        <a:xfrm>
          <a:off x="0" y="0"/>
          <a:ext cx="0" cy="0"/>
          <a:chOff x="0" y="0"/>
          <a:chExt cx="0" cy="0"/>
        </a:xfrm>
      </p:grpSpPr>
      <p:sp>
        <p:nvSpPr>
          <p:cNvPr id="689" name="Google Shape;689;p26"/>
          <p:cNvSpPr txBox="1"/>
          <p:nvPr/>
        </p:nvSpPr>
        <p:spPr>
          <a:xfrm>
            <a:off x="476770" y="360617"/>
            <a:ext cx="5814769"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Cómo adaptar el Pensamiento Computacional a alumnos adultos diversos</a:t>
            </a:r>
            <a:endParaRPr sz="2400" b="1" i="0" u="none" strike="noStrike" cap="none">
              <a:solidFill>
                <a:srgbClr val="000000"/>
              </a:solidFill>
              <a:latin typeface="Arial"/>
              <a:ea typeface="Arial"/>
              <a:cs typeface="Arial"/>
              <a:sym typeface="Arial"/>
            </a:endParaRPr>
          </a:p>
        </p:txBody>
      </p:sp>
      <p:pic>
        <p:nvPicPr>
          <p:cNvPr id="690" name="Google Shape;690;p26"/>
          <p:cNvPicPr preferRelativeResize="0"/>
          <p:nvPr/>
        </p:nvPicPr>
        <p:blipFill rotWithShape="1">
          <a:blip r:embed="rId4">
            <a:alphaModFix/>
          </a:blip>
          <a:srcRect/>
          <a:stretch/>
        </p:blipFill>
        <p:spPr>
          <a:xfrm>
            <a:off x="7345936" y="-20656"/>
            <a:ext cx="4846064" cy="6878656"/>
          </a:xfrm>
          <a:prstGeom prst="rect">
            <a:avLst/>
          </a:prstGeom>
          <a:noFill/>
          <a:ln>
            <a:noFill/>
          </a:ln>
        </p:spPr>
      </p:pic>
      <p:sp>
        <p:nvSpPr>
          <p:cNvPr id="691" name="Google Shape;691;p26"/>
          <p:cNvSpPr txBox="1"/>
          <p:nvPr/>
        </p:nvSpPr>
        <p:spPr>
          <a:xfrm>
            <a:off x="476770" y="1981634"/>
            <a:ext cx="6343800" cy="37856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3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Como se desprende de los módulos anteriores, el pensamiento computacional es un potente enfoque para la resolución de problemas, pero su eficacia depende de su accesibilidad y relevancia para todos los alumnos adultos. </a:t>
            </a:r>
            <a:endParaRPr/>
          </a:p>
          <a:p>
            <a:pPr marL="0" marR="0" lvl="0" indent="0" algn="just" rtl="0">
              <a:lnSpc>
                <a:spcPct val="100000"/>
              </a:lnSpc>
              <a:spcBef>
                <a:spcPts val="3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3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Para garantizar la inclusión y maximizar el impacto, debes adaptar los conceptos y actividades de PC para satisfacer las diversas necesidades de nuestros alumnos adultos, especialmente si tú, como formador, trabajas con adultos desfavorecidos (por ejemplo, económicos, sociales, educativos, etc.).</a:t>
            </a:r>
            <a:endParaRPr sz="1400" b="0" i="0" u="none" strike="noStrike" cap="none">
              <a:solidFill>
                <a:srgbClr val="000000"/>
              </a:solidFill>
              <a:latin typeface="Arial"/>
              <a:ea typeface="Arial"/>
              <a:cs typeface="Arial"/>
              <a:sym typeface="Arial"/>
            </a:endParaRPr>
          </a:p>
        </p:txBody>
      </p:sp>
      <p:sp>
        <p:nvSpPr>
          <p:cNvPr id="692" name="Google Shape;692;p2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22</a:t>
            </a:fld>
            <a:endParaRPr>
              <a:latin typeface="Arial"/>
              <a:ea typeface="Arial"/>
              <a:cs typeface="Arial"/>
              <a:sym typeface="Arial"/>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696"/>
        <p:cNvGrpSpPr/>
        <p:nvPr/>
      </p:nvGrpSpPr>
      <p:grpSpPr>
        <a:xfrm>
          <a:off x="0" y="0"/>
          <a:ext cx="0" cy="0"/>
          <a:chOff x="0" y="0"/>
          <a:chExt cx="0" cy="0"/>
        </a:xfrm>
      </p:grpSpPr>
      <p:sp>
        <p:nvSpPr>
          <p:cNvPr id="697" name="Google Shape;697;p27"/>
          <p:cNvSpPr txBox="1"/>
          <p:nvPr/>
        </p:nvSpPr>
        <p:spPr>
          <a:xfrm>
            <a:off x="476770" y="360617"/>
            <a:ext cx="5814769"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Cómo adaptar el Pensamiento Computacional a alumnos adultos diversos</a:t>
            </a:r>
            <a:endParaRPr sz="2400" b="1" i="0" u="none" strike="noStrike" cap="none">
              <a:solidFill>
                <a:srgbClr val="000000"/>
              </a:solidFill>
              <a:latin typeface="Arial"/>
              <a:ea typeface="Arial"/>
              <a:cs typeface="Arial"/>
              <a:sym typeface="Arial"/>
            </a:endParaRPr>
          </a:p>
        </p:txBody>
      </p:sp>
      <p:pic>
        <p:nvPicPr>
          <p:cNvPr id="698" name="Google Shape;698;p27"/>
          <p:cNvPicPr preferRelativeResize="0"/>
          <p:nvPr/>
        </p:nvPicPr>
        <p:blipFill rotWithShape="1">
          <a:blip r:embed="rId4">
            <a:alphaModFix/>
          </a:blip>
          <a:srcRect/>
          <a:stretch/>
        </p:blipFill>
        <p:spPr>
          <a:xfrm>
            <a:off x="7345936" y="-20656"/>
            <a:ext cx="4846064" cy="6878656"/>
          </a:xfrm>
          <a:prstGeom prst="rect">
            <a:avLst/>
          </a:prstGeom>
          <a:noFill/>
          <a:ln>
            <a:noFill/>
          </a:ln>
        </p:spPr>
      </p:pic>
      <p:sp>
        <p:nvSpPr>
          <p:cNvPr id="699" name="Google Shape;699;p27"/>
          <p:cNvSpPr txBox="1"/>
          <p:nvPr/>
        </p:nvSpPr>
        <p:spPr>
          <a:xfrm>
            <a:off x="463141" y="1684552"/>
            <a:ext cx="6590687"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3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Para ello debe tener en cuenta al menos los siguientes aspectos:</a:t>
            </a:r>
            <a:endParaRPr sz="2000" b="0" i="0" u="none" strike="noStrike" cap="none">
              <a:solidFill>
                <a:srgbClr val="000000"/>
              </a:solidFill>
              <a:latin typeface="Arial"/>
              <a:ea typeface="Arial"/>
              <a:cs typeface="Arial"/>
              <a:sym typeface="Arial"/>
            </a:endParaRPr>
          </a:p>
        </p:txBody>
      </p:sp>
      <p:pic>
        <p:nvPicPr>
          <p:cNvPr id="700" name="Google Shape;700;p27"/>
          <p:cNvPicPr preferRelativeResize="0"/>
          <p:nvPr/>
        </p:nvPicPr>
        <p:blipFill rotWithShape="1">
          <a:blip r:embed="rId5">
            <a:alphaModFix/>
          </a:blip>
          <a:srcRect/>
          <a:stretch/>
        </p:blipFill>
        <p:spPr>
          <a:xfrm>
            <a:off x="553584" y="2758016"/>
            <a:ext cx="805522" cy="805522"/>
          </a:xfrm>
          <a:prstGeom prst="rect">
            <a:avLst/>
          </a:prstGeom>
          <a:noFill/>
          <a:ln>
            <a:noFill/>
          </a:ln>
        </p:spPr>
      </p:pic>
      <p:sp>
        <p:nvSpPr>
          <p:cNvPr id="701" name="Google Shape;701;p27"/>
          <p:cNvSpPr txBox="1"/>
          <p:nvPr/>
        </p:nvSpPr>
        <p:spPr>
          <a:xfrm>
            <a:off x="1768540" y="5396955"/>
            <a:ext cx="3644275" cy="8360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Estilos y preferencias de aprendizaje</a:t>
            </a:r>
            <a:endParaRPr sz="1400" b="0" i="0" u="none" strike="noStrike" cap="none">
              <a:solidFill>
                <a:srgbClr val="000000"/>
              </a:solidFill>
              <a:latin typeface="Arial"/>
              <a:ea typeface="Arial"/>
              <a:cs typeface="Arial"/>
              <a:sym typeface="Arial"/>
            </a:endParaRPr>
          </a:p>
        </p:txBody>
      </p:sp>
      <p:sp>
        <p:nvSpPr>
          <p:cNvPr id="702" name="Google Shape;702;p27"/>
          <p:cNvSpPr txBox="1"/>
          <p:nvPr/>
        </p:nvSpPr>
        <p:spPr>
          <a:xfrm>
            <a:off x="1702607" y="2896623"/>
            <a:ext cx="3411757" cy="5283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Conceptos de adaptación</a:t>
            </a:r>
            <a:endParaRPr sz="1400" b="0" i="0" u="none" strike="noStrike" cap="none">
              <a:solidFill>
                <a:srgbClr val="000000"/>
              </a:solidFill>
              <a:latin typeface="Arial"/>
              <a:ea typeface="Arial"/>
              <a:cs typeface="Arial"/>
              <a:sym typeface="Arial"/>
            </a:endParaRPr>
          </a:p>
        </p:txBody>
      </p:sp>
      <p:sp>
        <p:nvSpPr>
          <p:cNvPr id="703" name="Google Shape;703;p27"/>
          <p:cNvSpPr txBox="1"/>
          <p:nvPr/>
        </p:nvSpPr>
        <p:spPr>
          <a:xfrm>
            <a:off x="1710623" y="4146789"/>
            <a:ext cx="4627889" cy="5283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Relevancia cultural</a:t>
            </a:r>
            <a:endParaRPr sz="1400" b="0" i="0" u="none" strike="noStrike" cap="none">
              <a:solidFill>
                <a:srgbClr val="000000"/>
              </a:solidFill>
              <a:latin typeface="Arial"/>
              <a:ea typeface="Arial"/>
              <a:cs typeface="Arial"/>
              <a:sym typeface="Arial"/>
            </a:endParaRPr>
          </a:p>
        </p:txBody>
      </p:sp>
      <p:pic>
        <p:nvPicPr>
          <p:cNvPr id="704" name="Google Shape;704;p27"/>
          <p:cNvPicPr preferRelativeResize="0"/>
          <p:nvPr/>
        </p:nvPicPr>
        <p:blipFill rotWithShape="1">
          <a:blip r:embed="rId6">
            <a:alphaModFix/>
          </a:blip>
          <a:srcRect/>
          <a:stretch/>
        </p:blipFill>
        <p:spPr>
          <a:xfrm flipH="1">
            <a:off x="553584" y="4097223"/>
            <a:ext cx="805522" cy="805522"/>
          </a:xfrm>
          <a:prstGeom prst="rect">
            <a:avLst/>
          </a:prstGeom>
          <a:noFill/>
          <a:ln>
            <a:noFill/>
          </a:ln>
        </p:spPr>
      </p:pic>
      <p:pic>
        <p:nvPicPr>
          <p:cNvPr id="705" name="Google Shape;705;p27"/>
          <p:cNvPicPr preferRelativeResize="0"/>
          <p:nvPr/>
        </p:nvPicPr>
        <p:blipFill rotWithShape="1">
          <a:blip r:embed="rId7">
            <a:alphaModFix/>
          </a:blip>
          <a:srcRect/>
          <a:stretch/>
        </p:blipFill>
        <p:spPr>
          <a:xfrm>
            <a:off x="601971" y="5452197"/>
            <a:ext cx="757135" cy="757135"/>
          </a:xfrm>
          <a:prstGeom prst="rect">
            <a:avLst/>
          </a:prstGeom>
          <a:noFill/>
          <a:ln>
            <a:noFill/>
          </a:ln>
        </p:spPr>
      </p:pic>
      <p:sp>
        <p:nvSpPr>
          <p:cNvPr id="706" name="Google Shape;706;p2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23</a:t>
            </a:fld>
            <a:endParaRPr>
              <a:latin typeface="Arial"/>
              <a:ea typeface="Arial"/>
              <a:cs typeface="Arial"/>
              <a:sym typeface="Arial"/>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28"/>
          <p:cNvSpPr txBox="1">
            <a:spLocks noGrp="1"/>
          </p:cNvSpPr>
          <p:nvPr>
            <p:ph type="title"/>
          </p:nvPr>
        </p:nvSpPr>
        <p:spPr>
          <a:xfrm>
            <a:off x="1090280" y="1290208"/>
            <a:ext cx="10011440" cy="61531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11111"/>
              <a:buFont typeface="Sorts Mill Goudy"/>
              <a:buNone/>
            </a:pPr>
            <a:r>
              <a:rPr lang="en-US" b="1">
                <a:latin typeface="Arial"/>
                <a:ea typeface="Arial"/>
                <a:cs typeface="Arial"/>
                <a:sym typeface="Arial"/>
              </a:rPr>
              <a:t>Adaptando el Pensamiento Computacional a alumnos adultos diversos</a:t>
            </a:r>
            <a:endParaRPr b="1">
              <a:latin typeface="Arial"/>
              <a:ea typeface="Arial"/>
              <a:cs typeface="Arial"/>
              <a:sym typeface="Arial"/>
            </a:endParaRPr>
          </a:p>
        </p:txBody>
      </p:sp>
      <p:sp>
        <p:nvSpPr>
          <p:cNvPr id="712" name="Google Shape;712;p28"/>
          <p:cNvSpPr txBox="1">
            <a:spLocks noGrp="1"/>
          </p:cNvSpPr>
          <p:nvPr>
            <p:ph type="body" idx="1"/>
          </p:nvPr>
        </p:nvSpPr>
        <p:spPr>
          <a:xfrm>
            <a:off x="998188" y="2043346"/>
            <a:ext cx="3285205" cy="683565"/>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dirty="0" err="1">
                <a:latin typeface="Arial"/>
                <a:ea typeface="Arial"/>
                <a:cs typeface="Arial"/>
                <a:sym typeface="Arial"/>
              </a:rPr>
              <a:t>Conceptos</a:t>
            </a:r>
            <a:r>
              <a:rPr lang="en-US" sz="2000" dirty="0">
                <a:latin typeface="Arial"/>
                <a:ea typeface="Arial"/>
                <a:cs typeface="Arial"/>
                <a:sym typeface="Arial"/>
              </a:rPr>
              <a:t> de </a:t>
            </a:r>
            <a:r>
              <a:rPr lang="en-US" sz="2000" dirty="0" err="1">
                <a:latin typeface="Arial"/>
                <a:ea typeface="Arial"/>
                <a:cs typeface="Arial"/>
                <a:sym typeface="Arial"/>
              </a:rPr>
              <a:t>adaptación</a:t>
            </a:r>
            <a:endParaRPr sz="2000" dirty="0">
              <a:latin typeface="Arial"/>
              <a:ea typeface="Arial"/>
              <a:cs typeface="Arial"/>
              <a:sym typeface="Arial"/>
            </a:endParaRPr>
          </a:p>
        </p:txBody>
      </p:sp>
      <p:sp>
        <p:nvSpPr>
          <p:cNvPr id="713" name="Google Shape;713;p28"/>
          <p:cNvSpPr txBox="1">
            <a:spLocks noGrp="1"/>
          </p:cNvSpPr>
          <p:nvPr>
            <p:ph type="body" idx="2"/>
          </p:nvPr>
        </p:nvSpPr>
        <p:spPr>
          <a:xfrm>
            <a:off x="1196296" y="2968775"/>
            <a:ext cx="2888155" cy="2041660"/>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120"/>
              <a:buNone/>
            </a:pPr>
            <a:r>
              <a:rPr lang="en-US" dirty="0" err="1">
                <a:latin typeface="Arial"/>
                <a:ea typeface="Arial"/>
                <a:cs typeface="Arial"/>
                <a:sym typeface="Arial"/>
              </a:rPr>
              <a:t>Significa</a:t>
            </a:r>
            <a:r>
              <a:rPr lang="en-US" dirty="0">
                <a:latin typeface="Arial"/>
                <a:ea typeface="Arial"/>
                <a:cs typeface="Arial"/>
                <a:sym typeface="Arial"/>
              </a:rPr>
              <a:t> </a:t>
            </a:r>
            <a:r>
              <a:rPr lang="en-US" b="1" dirty="0" err="1">
                <a:latin typeface="Arial"/>
                <a:ea typeface="Arial"/>
                <a:cs typeface="Arial"/>
                <a:sym typeface="Arial"/>
              </a:rPr>
              <a:t>simplificar</a:t>
            </a:r>
            <a:r>
              <a:rPr lang="en-US" b="1" dirty="0">
                <a:latin typeface="Arial"/>
                <a:ea typeface="Arial"/>
                <a:cs typeface="Arial"/>
                <a:sym typeface="Arial"/>
              </a:rPr>
              <a:t> </a:t>
            </a:r>
            <a:r>
              <a:rPr lang="en-US" b="1" dirty="0" err="1">
                <a:latin typeface="Arial"/>
                <a:ea typeface="Arial"/>
                <a:cs typeface="Arial"/>
                <a:sym typeface="Arial"/>
              </a:rPr>
              <a:t>conceptos</a:t>
            </a:r>
            <a:r>
              <a:rPr lang="en-US" b="1" dirty="0">
                <a:latin typeface="Arial"/>
                <a:ea typeface="Arial"/>
                <a:cs typeface="Arial"/>
                <a:sym typeface="Arial"/>
              </a:rPr>
              <a:t> </a:t>
            </a:r>
            <a:r>
              <a:rPr lang="en-US" b="1" dirty="0" err="1">
                <a:latin typeface="Arial"/>
                <a:ea typeface="Arial"/>
                <a:cs typeface="Arial"/>
                <a:sym typeface="Arial"/>
              </a:rPr>
              <a:t>complejos</a:t>
            </a:r>
            <a:r>
              <a:rPr lang="en-US" dirty="0">
                <a:latin typeface="Arial"/>
                <a:ea typeface="Arial"/>
                <a:cs typeface="Arial"/>
                <a:sym typeface="Arial"/>
              </a:rPr>
              <a:t> que son </a:t>
            </a:r>
            <a:r>
              <a:rPr lang="en-US" dirty="0" err="1">
                <a:latin typeface="Arial"/>
                <a:ea typeface="Arial"/>
                <a:cs typeface="Arial"/>
                <a:sym typeface="Arial"/>
              </a:rPr>
              <a:t>cruciales</a:t>
            </a:r>
            <a:r>
              <a:rPr lang="en-US" dirty="0">
                <a:latin typeface="Arial"/>
                <a:ea typeface="Arial"/>
                <a:cs typeface="Arial"/>
                <a:sym typeface="Arial"/>
              </a:rPr>
              <a:t> para </a:t>
            </a:r>
            <a:r>
              <a:rPr lang="en-US" dirty="0" err="1">
                <a:latin typeface="Arial"/>
                <a:ea typeface="Arial"/>
                <a:cs typeface="Arial"/>
                <a:sym typeface="Arial"/>
              </a:rPr>
              <a:t>hacer</a:t>
            </a:r>
            <a:r>
              <a:rPr lang="en-US" dirty="0">
                <a:latin typeface="Arial"/>
                <a:ea typeface="Arial"/>
                <a:cs typeface="Arial"/>
                <a:sym typeface="Arial"/>
              </a:rPr>
              <a:t> </a:t>
            </a:r>
            <a:r>
              <a:rPr lang="en-US" dirty="0" err="1">
                <a:latin typeface="Arial"/>
                <a:ea typeface="Arial"/>
                <a:cs typeface="Arial"/>
                <a:sym typeface="Arial"/>
              </a:rPr>
              <a:t>accesible</a:t>
            </a:r>
            <a:r>
              <a:rPr lang="en-US" dirty="0">
                <a:latin typeface="Arial"/>
                <a:ea typeface="Arial"/>
                <a:cs typeface="Arial"/>
                <a:sym typeface="Arial"/>
              </a:rPr>
              <a:t> </a:t>
            </a:r>
            <a:r>
              <a:rPr lang="en-US" dirty="0" err="1">
                <a:latin typeface="Arial"/>
                <a:ea typeface="Arial"/>
                <a:cs typeface="Arial"/>
                <a:sym typeface="Arial"/>
              </a:rPr>
              <a:t>el</a:t>
            </a:r>
            <a:r>
              <a:rPr lang="en-US" dirty="0">
                <a:latin typeface="Arial"/>
                <a:ea typeface="Arial"/>
                <a:cs typeface="Arial"/>
                <a:sym typeface="Arial"/>
              </a:rPr>
              <a:t> PC a </a:t>
            </a:r>
            <a:r>
              <a:rPr lang="en-US" dirty="0" err="1">
                <a:latin typeface="Arial"/>
                <a:ea typeface="Arial"/>
                <a:cs typeface="Arial"/>
                <a:sym typeface="Arial"/>
              </a:rPr>
              <a:t>alumnos</a:t>
            </a:r>
            <a:r>
              <a:rPr lang="en-US" dirty="0">
                <a:latin typeface="Arial"/>
                <a:ea typeface="Arial"/>
                <a:cs typeface="Arial"/>
                <a:sym typeface="Arial"/>
              </a:rPr>
              <a:t> </a:t>
            </a:r>
            <a:r>
              <a:rPr lang="en-US" dirty="0" err="1">
                <a:latin typeface="Arial"/>
                <a:ea typeface="Arial"/>
                <a:cs typeface="Arial"/>
                <a:sym typeface="Arial"/>
              </a:rPr>
              <a:t>adultos</a:t>
            </a:r>
            <a:r>
              <a:rPr lang="en-US" dirty="0">
                <a:latin typeface="Arial"/>
                <a:ea typeface="Arial"/>
                <a:cs typeface="Arial"/>
                <a:sym typeface="Arial"/>
              </a:rPr>
              <a:t> </a:t>
            </a:r>
            <a:r>
              <a:rPr lang="en-US" dirty="0" err="1">
                <a:latin typeface="Arial"/>
                <a:ea typeface="Arial"/>
                <a:cs typeface="Arial"/>
                <a:sym typeface="Arial"/>
              </a:rPr>
              <a:t>diversos</a:t>
            </a:r>
            <a:r>
              <a:rPr lang="en-US" dirty="0">
                <a:latin typeface="Arial"/>
                <a:ea typeface="Arial"/>
                <a:cs typeface="Arial"/>
                <a:sym typeface="Arial"/>
              </a:rPr>
              <a:t>.</a:t>
            </a:r>
            <a:endParaRPr dirty="0">
              <a:latin typeface="Arial"/>
              <a:ea typeface="Arial"/>
              <a:cs typeface="Arial"/>
              <a:sym typeface="Arial"/>
            </a:endParaRPr>
          </a:p>
        </p:txBody>
      </p:sp>
      <p:sp>
        <p:nvSpPr>
          <p:cNvPr id="714" name="Google Shape;714;p28"/>
          <p:cNvSpPr txBox="1">
            <a:spLocks noGrp="1"/>
          </p:cNvSpPr>
          <p:nvPr>
            <p:ph type="body" idx="3"/>
          </p:nvPr>
        </p:nvSpPr>
        <p:spPr>
          <a:xfrm>
            <a:off x="4643763" y="2043346"/>
            <a:ext cx="2888156" cy="683565"/>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Relevancia cultural</a:t>
            </a:r>
            <a:endParaRPr/>
          </a:p>
        </p:txBody>
      </p:sp>
      <p:sp>
        <p:nvSpPr>
          <p:cNvPr id="715" name="Google Shape;715;p28"/>
          <p:cNvSpPr txBox="1">
            <a:spLocks noGrp="1"/>
          </p:cNvSpPr>
          <p:nvPr>
            <p:ph type="body" idx="4"/>
          </p:nvPr>
        </p:nvSpPr>
        <p:spPr>
          <a:xfrm>
            <a:off x="4542194" y="2968775"/>
            <a:ext cx="3091295" cy="2450222"/>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a:latin typeface="Arial"/>
                <a:ea typeface="Arial"/>
                <a:cs typeface="Arial"/>
                <a:sym typeface="Arial"/>
              </a:rPr>
              <a:t>Significa </a:t>
            </a:r>
            <a:r>
              <a:rPr lang="en-US" b="1">
                <a:latin typeface="Arial"/>
                <a:ea typeface="Arial"/>
                <a:cs typeface="Arial"/>
                <a:sym typeface="Arial"/>
              </a:rPr>
              <a:t>incorporar ejemplos y contextos culturalmente relevantes</a:t>
            </a:r>
            <a:r>
              <a:rPr lang="en-US">
                <a:latin typeface="Arial"/>
                <a:ea typeface="Arial"/>
                <a:cs typeface="Arial"/>
                <a:sym typeface="Arial"/>
              </a:rPr>
              <a:t> que son esenciales para hacer que el PC sea significativa y atractiva para los diversos alumnos adultos. </a:t>
            </a:r>
            <a:endParaRPr>
              <a:latin typeface="Arial"/>
              <a:ea typeface="Arial"/>
              <a:cs typeface="Arial"/>
              <a:sym typeface="Arial"/>
            </a:endParaRPr>
          </a:p>
        </p:txBody>
      </p:sp>
      <p:sp>
        <p:nvSpPr>
          <p:cNvPr id="716" name="Google Shape;716;p28"/>
          <p:cNvSpPr txBox="1">
            <a:spLocks noGrp="1"/>
          </p:cNvSpPr>
          <p:nvPr>
            <p:ph type="body" idx="5"/>
          </p:nvPr>
        </p:nvSpPr>
        <p:spPr>
          <a:xfrm>
            <a:off x="7892288" y="2269699"/>
            <a:ext cx="3301524" cy="68356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30"/>
              </a:spcBef>
              <a:spcAft>
                <a:spcPts val="30"/>
              </a:spcAft>
              <a:buSzPts val="1680"/>
              <a:buNone/>
            </a:pPr>
            <a:r>
              <a:rPr lang="en-US" sz="2000" dirty="0" err="1">
                <a:latin typeface="Arial"/>
                <a:ea typeface="Arial"/>
                <a:cs typeface="Arial"/>
                <a:sym typeface="Arial"/>
              </a:rPr>
              <a:t>Estilos</a:t>
            </a:r>
            <a:r>
              <a:rPr lang="en-US" sz="2000" dirty="0">
                <a:latin typeface="Arial"/>
                <a:ea typeface="Arial"/>
                <a:cs typeface="Arial"/>
                <a:sym typeface="Arial"/>
              </a:rPr>
              <a:t> y </a:t>
            </a:r>
            <a:r>
              <a:rPr lang="en-US" sz="2000" dirty="0" err="1">
                <a:latin typeface="Arial"/>
                <a:ea typeface="Arial"/>
                <a:cs typeface="Arial"/>
                <a:sym typeface="Arial"/>
              </a:rPr>
              <a:t>preferencias</a:t>
            </a:r>
            <a:r>
              <a:rPr lang="en-US" sz="2000" dirty="0">
                <a:latin typeface="Arial"/>
                <a:ea typeface="Arial"/>
                <a:cs typeface="Arial"/>
                <a:sym typeface="Arial"/>
              </a:rPr>
              <a:t> de </a:t>
            </a:r>
            <a:r>
              <a:rPr lang="en-US" sz="2000" dirty="0" err="1">
                <a:latin typeface="Arial"/>
                <a:ea typeface="Arial"/>
                <a:cs typeface="Arial"/>
                <a:sym typeface="Arial"/>
              </a:rPr>
              <a:t>aprendizaje</a:t>
            </a:r>
            <a:endParaRPr dirty="0"/>
          </a:p>
        </p:txBody>
      </p:sp>
      <p:sp>
        <p:nvSpPr>
          <p:cNvPr id="717" name="Google Shape;717;p28"/>
          <p:cNvSpPr txBox="1">
            <a:spLocks noGrp="1"/>
          </p:cNvSpPr>
          <p:nvPr>
            <p:ph type="body" idx="6"/>
          </p:nvPr>
        </p:nvSpPr>
        <p:spPr>
          <a:xfrm>
            <a:off x="8098973" y="2968775"/>
            <a:ext cx="2888155" cy="2245789"/>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969"/>
              <a:buNone/>
            </a:pPr>
            <a:r>
              <a:rPr lang="en-US">
                <a:latin typeface="Arial"/>
                <a:ea typeface="Arial"/>
                <a:cs typeface="Arial"/>
                <a:sym typeface="Arial"/>
              </a:rPr>
              <a:t>Significa </a:t>
            </a:r>
            <a:r>
              <a:rPr lang="en-US" b="1">
                <a:latin typeface="Arial"/>
                <a:ea typeface="Arial"/>
                <a:cs typeface="Arial"/>
                <a:sym typeface="Arial"/>
              </a:rPr>
              <a:t>reconocer los diversos estilos de aprendizaje </a:t>
            </a:r>
            <a:r>
              <a:rPr lang="en-US">
                <a:latin typeface="Arial"/>
                <a:ea typeface="Arial"/>
                <a:cs typeface="Arial"/>
                <a:sym typeface="Arial"/>
              </a:rPr>
              <a:t>que son clave para una enseñanza eficaz del PC en el proceso de aprendizaje de los alumnos adultos. </a:t>
            </a:r>
            <a:endParaRPr>
              <a:latin typeface="Arial"/>
              <a:ea typeface="Arial"/>
              <a:cs typeface="Arial"/>
              <a:sym typeface="Arial"/>
            </a:endParaRPr>
          </a:p>
        </p:txBody>
      </p:sp>
      <p:pic>
        <p:nvPicPr>
          <p:cNvPr id="718" name="Google Shape;718;p28"/>
          <p:cNvPicPr preferRelativeResize="0"/>
          <p:nvPr/>
        </p:nvPicPr>
        <p:blipFill rotWithShape="1">
          <a:blip r:embed="rId4">
            <a:alphaModFix/>
          </a:blip>
          <a:srcRect/>
          <a:stretch/>
        </p:blipFill>
        <p:spPr>
          <a:xfrm>
            <a:off x="2312542" y="4804783"/>
            <a:ext cx="631278" cy="631278"/>
          </a:xfrm>
          <a:prstGeom prst="rect">
            <a:avLst/>
          </a:prstGeom>
          <a:noFill/>
          <a:ln>
            <a:noFill/>
          </a:ln>
        </p:spPr>
      </p:pic>
      <p:pic>
        <p:nvPicPr>
          <p:cNvPr id="719" name="Google Shape;719;p28"/>
          <p:cNvPicPr preferRelativeResize="0"/>
          <p:nvPr/>
        </p:nvPicPr>
        <p:blipFill rotWithShape="1">
          <a:blip r:embed="rId5">
            <a:alphaModFix/>
          </a:blip>
          <a:srcRect/>
          <a:stretch/>
        </p:blipFill>
        <p:spPr>
          <a:xfrm flipH="1">
            <a:off x="5785837" y="4836520"/>
            <a:ext cx="604008" cy="604008"/>
          </a:xfrm>
          <a:prstGeom prst="rect">
            <a:avLst/>
          </a:prstGeom>
          <a:noFill/>
          <a:ln>
            <a:noFill/>
          </a:ln>
        </p:spPr>
      </p:pic>
      <p:pic>
        <p:nvPicPr>
          <p:cNvPr id="720" name="Google Shape;720;p28"/>
          <p:cNvPicPr preferRelativeResize="0"/>
          <p:nvPr/>
        </p:nvPicPr>
        <p:blipFill rotWithShape="1">
          <a:blip r:embed="rId6">
            <a:alphaModFix/>
          </a:blip>
          <a:srcRect/>
          <a:stretch/>
        </p:blipFill>
        <p:spPr>
          <a:xfrm>
            <a:off x="9263229" y="4876419"/>
            <a:ext cx="559642" cy="559642"/>
          </a:xfrm>
          <a:prstGeom prst="rect">
            <a:avLst/>
          </a:prstGeom>
          <a:noFill/>
          <a:ln>
            <a:noFill/>
          </a:ln>
        </p:spPr>
      </p:pic>
      <p:sp>
        <p:nvSpPr>
          <p:cNvPr id="721" name="Google Shape;721;p2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24</a:t>
            </a:fld>
            <a:endParaRPr>
              <a:latin typeface="Arial"/>
              <a:ea typeface="Arial"/>
              <a:cs typeface="Arial"/>
              <a:sym typeface="Arial"/>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29"/>
          <p:cNvSpPr txBox="1">
            <a:spLocks noGrp="1"/>
          </p:cNvSpPr>
          <p:nvPr>
            <p:ph type="title"/>
          </p:nvPr>
        </p:nvSpPr>
        <p:spPr>
          <a:xfrm>
            <a:off x="980596" y="836578"/>
            <a:ext cx="6196779"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Métodos para </a:t>
            </a:r>
            <a:r>
              <a:rPr lang="en-US" b="1">
                <a:latin typeface="Arial"/>
                <a:ea typeface="Arial"/>
                <a:cs typeface="Arial"/>
                <a:sym typeface="Arial"/>
              </a:rPr>
              <a:t>adaptar los conceptos </a:t>
            </a:r>
            <a:r>
              <a:rPr lang="en-US">
                <a:latin typeface="Arial"/>
                <a:ea typeface="Arial"/>
                <a:cs typeface="Arial"/>
                <a:sym typeface="Arial"/>
              </a:rPr>
              <a:t>a las diversas necesidades de los alumnos </a:t>
            </a:r>
            <a:endParaRPr/>
          </a:p>
        </p:txBody>
      </p:sp>
      <p:sp>
        <p:nvSpPr>
          <p:cNvPr id="729" name="Google Shape;729;p29"/>
          <p:cNvSpPr txBox="1">
            <a:spLocks noGrp="1"/>
          </p:cNvSpPr>
          <p:nvPr>
            <p:ph type="body" idx="1"/>
          </p:nvPr>
        </p:nvSpPr>
        <p:spPr>
          <a:xfrm>
            <a:off x="980596" y="1951004"/>
            <a:ext cx="6196779" cy="4060690"/>
          </a:xfrm>
          <a:prstGeom prst="rect">
            <a:avLst/>
          </a:prstGeom>
          <a:noFill/>
          <a:ln>
            <a:noFill/>
          </a:ln>
        </p:spPr>
        <p:txBody>
          <a:bodyPr spcFirstLastPara="1" wrap="square" lIns="91425" tIns="45700" rIns="91425" bIns="45700" anchor="t" anchorCtr="0">
            <a:normAutofit fontScale="47500" lnSpcReduction="20000"/>
          </a:bodyPr>
          <a:lstStyle/>
          <a:p>
            <a:pPr marL="87313" lvl="0" indent="0" algn="l" rtl="0">
              <a:lnSpc>
                <a:spcPct val="100000"/>
              </a:lnSpc>
              <a:spcBef>
                <a:spcPts val="1000"/>
              </a:spcBef>
              <a:spcAft>
                <a:spcPts val="0"/>
              </a:spcAft>
              <a:buSzPct val="69421"/>
              <a:buNone/>
            </a:pPr>
            <a:r>
              <a:rPr lang="en-US" sz="3300" b="1">
                <a:latin typeface="Arial"/>
                <a:ea typeface="Arial"/>
                <a:cs typeface="Arial"/>
                <a:sym typeface="Arial"/>
              </a:rPr>
              <a:t>Agrupar la información</a:t>
            </a:r>
            <a:endParaRPr sz="3300" b="1">
              <a:latin typeface="Arial"/>
              <a:ea typeface="Arial"/>
              <a:cs typeface="Arial"/>
              <a:sym typeface="Arial"/>
            </a:endParaRPr>
          </a:p>
          <a:p>
            <a:pPr marL="87313" lvl="0" indent="0" algn="l" rtl="0">
              <a:lnSpc>
                <a:spcPct val="100000"/>
              </a:lnSpc>
              <a:spcBef>
                <a:spcPts val="1000"/>
              </a:spcBef>
              <a:spcAft>
                <a:spcPts val="0"/>
              </a:spcAft>
              <a:buSzPct val="69421"/>
              <a:buNone/>
            </a:pPr>
            <a:r>
              <a:rPr lang="en-US" sz="3300">
                <a:latin typeface="Arial"/>
                <a:ea typeface="Arial"/>
                <a:cs typeface="Arial"/>
                <a:sym typeface="Arial"/>
              </a:rPr>
              <a:t>Descompon los conceptos complejos en partes más pequeñas y manejables. En lugar de presentar todo el algoritmo a la vez, preséntalo paso a paso, permitiendo a los alumnos comprender cada parte antes de seguir adelante.</a:t>
            </a:r>
            <a:endParaRPr/>
          </a:p>
          <a:p>
            <a:pPr marL="87313" lvl="0" indent="0" algn="just" rtl="0">
              <a:lnSpc>
                <a:spcPct val="100000"/>
              </a:lnSpc>
              <a:spcBef>
                <a:spcPts val="1000"/>
              </a:spcBef>
              <a:spcAft>
                <a:spcPts val="0"/>
              </a:spcAft>
              <a:buSzPct val="69421"/>
              <a:buNone/>
            </a:pPr>
            <a:r>
              <a:rPr lang="en-US" sz="3300" b="1">
                <a:latin typeface="Arial"/>
                <a:ea typeface="Arial"/>
                <a:cs typeface="Arial"/>
                <a:sym typeface="Arial"/>
              </a:rPr>
              <a:t>Material visual</a:t>
            </a:r>
            <a:endParaRPr>
              <a:latin typeface="Arial"/>
              <a:ea typeface="Arial"/>
              <a:cs typeface="Arial"/>
              <a:sym typeface="Arial"/>
            </a:endParaRPr>
          </a:p>
          <a:p>
            <a:pPr marL="87313" lvl="0" indent="0" algn="just" rtl="0">
              <a:lnSpc>
                <a:spcPct val="100000"/>
              </a:lnSpc>
              <a:spcBef>
                <a:spcPts val="1000"/>
              </a:spcBef>
              <a:spcAft>
                <a:spcPts val="0"/>
              </a:spcAft>
              <a:buSzPct val="69421"/>
              <a:buNone/>
            </a:pPr>
            <a:r>
              <a:rPr lang="en-US" sz="3300">
                <a:latin typeface="Arial"/>
                <a:ea typeface="Arial"/>
                <a:cs typeface="Arial"/>
                <a:sym typeface="Arial"/>
              </a:rPr>
              <a:t>Utilizar materiales visuales como diagramas, organigramas y animaciones para ilustrar conceptos abstractos. Los alumnos visuales se beneficiarán especialmente de estas representaciones.</a:t>
            </a:r>
            <a:endParaRPr/>
          </a:p>
          <a:p>
            <a:pPr marL="87313" lvl="0" indent="0" algn="just" rtl="0">
              <a:lnSpc>
                <a:spcPct val="100000"/>
              </a:lnSpc>
              <a:spcBef>
                <a:spcPts val="1000"/>
              </a:spcBef>
              <a:spcAft>
                <a:spcPts val="0"/>
              </a:spcAft>
              <a:buSzPct val="69421"/>
              <a:buNone/>
            </a:pPr>
            <a:r>
              <a:rPr lang="en-US" sz="3300" b="1">
                <a:latin typeface="Arial"/>
                <a:ea typeface="Arial"/>
                <a:cs typeface="Arial"/>
                <a:sym typeface="Arial"/>
              </a:rPr>
              <a:t>Analogías y ejemplos reales</a:t>
            </a:r>
            <a:endParaRPr sz="3300" b="1">
              <a:latin typeface="Arial"/>
              <a:ea typeface="Arial"/>
              <a:cs typeface="Arial"/>
              <a:sym typeface="Arial"/>
            </a:endParaRPr>
          </a:p>
          <a:p>
            <a:pPr marL="87313" lvl="0" indent="0" algn="just" rtl="0">
              <a:lnSpc>
                <a:spcPct val="100000"/>
              </a:lnSpc>
              <a:spcBef>
                <a:spcPts val="1000"/>
              </a:spcBef>
              <a:spcAft>
                <a:spcPts val="0"/>
              </a:spcAft>
              <a:buSzPct val="69421"/>
              <a:buNone/>
            </a:pPr>
            <a:r>
              <a:rPr lang="en-US" sz="3300">
                <a:latin typeface="Arial"/>
                <a:ea typeface="Arial"/>
                <a:cs typeface="Arial"/>
                <a:sym typeface="Arial"/>
              </a:rPr>
              <a:t>Relaciona los conceptos del pensamiento computacional con situaciones familiares del mundo real. Por ejemplo, explica algoritmos utilizando la analogía de una receta de cocina o un conjunto de instrucciones para montar muebles.</a:t>
            </a:r>
            <a:endParaRPr sz="3300">
              <a:latin typeface="Arial"/>
              <a:ea typeface="Arial"/>
              <a:cs typeface="Arial"/>
              <a:sym typeface="Arial"/>
            </a:endParaRPr>
          </a:p>
        </p:txBody>
      </p:sp>
      <p:pic>
        <p:nvPicPr>
          <p:cNvPr id="730" name="Google Shape;730;p29"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31" name="Google Shape;731;p2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25</a:t>
            </a:fld>
            <a:endParaRPr>
              <a:latin typeface="Arial"/>
              <a:ea typeface="Arial"/>
              <a:cs typeface="Arial"/>
              <a:sym typeface="Arial"/>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30"/>
          <p:cNvSpPr txBox="1">
            <a:spLocks noGrp="1"/>
          </p:cNvSpPr>
          <p:nvPr>
            <p:ph type="body" idx="1"/>
          </p:nvPr>
        </p:nvSpPr>
        <p:spPr>
          <a:xfrm>
            <a:off x="872772" y="1873183"/>
            <a:ext cx="6412425" cy="4099600"/>
          </a:xfrm>
          <a:prstGeom prst="rect">
            <a:avLst/>
          </a:prstGeom>
          <a:noFill/>
          <a:ln>
            <a:noFill/>
          </a:ln>
        </p:spPr>
        <p:txBody>
          <a:bodyPr spcFirstLastPara="1" wrap="square" lIns="91425" tIns="45700" rIns="91425" bIns="45700" anchor="t" anchorCtr="0">
            <a:normAutofit fontScale="55000" lnSpcReduction="20000"/>
          </a:bodyPr>
          <a:lstStyle/>
          <a:p>
            <a:pPr marL="87313" lvl="0" indent="0" algn="l" rtl="0">
              <a:lnSpc>
                <a:spcPct val="100000"/>
              </a:lnSpc>
              <a:spcBef>
                <a:spcPts val="1000"/>
              </a:spcBef>
              <a:spcAft>
                <a:spcPts val="0"/>
              </a:spcAft>
              <a:buSzPct val="69230"/>
              <a:buNone/>
            </a:pPr>
            <a:r>
              <a:rPr lang="en-US" sz="2600" b="1">
                <a:latin typeface="Arial"/>
                <a:ea typeface="Arial"/>
                <a:cs typeface="Arial"/>
                <a:sym typeface="Arial"/>
              </a:rPr>
              <a:t>Cuentacuentos y narrativa</a:t>
            </a:r>
            <a:endParaRPr sz="2600" b="1">
              <a:latin typeface="Arial"/>
              <a:ea typeface="Arial"/>
              <a:cs typeface="Arial"/>
              <a:sym typeface="Arial"/>
            </a:endParaRPr>
          </a:p>
          <a:p>
            <a:pPr marL="87313" lvl="0" indent="0" algn="l" rtl="0">
              <a:lnSpc>
                <a:spcPct val="100000"/>
              </a:lnSpc>
              <a:spcBef>
                <a:spcPts val="1000"/>
              </a:spcBef>
              <a:spcAft>
                <a:spcPts val="0"/>
              </a:spcAft>
              <a:buSzPct val="69230"/>
              <a:buNone/>
            </a:pPr>
            <a:r>
              <a:rPr lang="en-US" sz="2600">
                <a:latin typeface="Arial"/>
                <a:ea typeface="Arial"/>
                <a:cs typeface="Arial"/>
                <a:sym typeface="Arial"/>
              </a:rPr>
              <a:t>Utiliza técnicas narrativas para que los conceptos complejos resulten más atractivos y fáciles de recordar. Una narración puede ayudar a los alumnos a conectar con la información a un nivel emocional, mejorando la comprensión y la retención.</a:t>
            </a:r>
            <a:endParaRPr/>
          </a:p>
          <a:p>
            <a:pPr marL="87313" lvl="0" indent="0" algn="l" rtl="0">
              <a:lnSpc>
                <a:spcPct val="100000"/>
              </a:lnSpc>
              <a:spcBef>
                <a:spcPts val="1000"/>
              </a:spcBef>
              <a:spcAft>
                <a:spcPts val="0"/>
              </a:spcAft>
              <a:buSzPct val="69230"/>
              <a:buNone/>
            </a:pPr>
            <a:r>
              <a:rPr lang="en-US" sz="2600" b="1">
                <a:latin typeface="Arial"/>
                <a:ea typeface="Arial"/>
                <a:cs typeface="Arial"/>
                <a:sym typeface="Arial"/>
              </a:rPr>
              <a:t>Actividades prácticas</a:t>
            </a:r>
            <a:endParaRPr sz="2600" b="1">
              <a:latin typeface="Arial"/>
              <a:ea typeface="Arial"/>
              <a:cs typeface="Arial"/>
              <a:sym typeface="Arial"/>
            </a:endParaRPr>
          </a:p>
          <a:p>
            <a:pPr marL="87313" lvl="0" indent="0" algn="just" rtl="0">
              <a:lnSpc>
                <a:spcPct val="100000"/>
              </a:lnSpc>
              <a:spcBef>
                <a:spcPts val="1000"/>
              </a:spcBef>
              <a:spcAft>
                <a:spcPts val="0"/>
              </a:spcAft>
              <a:buSzPct val="69230"/>
              <a:buNone/>
            </a:pPr>
            <a:r>
              <a:rPr lang="en-US" sz="2600">
                <a:latin typeface="Arial"/>
                <a:ea typeface="Arial"/>
                <a:cs typeface="Arial"/>
                <a:sym typeface="Arial"/>
              </a:rPr>
              <a:t>Involucra a los alumnos mediante actividades prácticas que les permitan experimentar los conceptos del pensamiento computacional de forma tangible. La creación de historias interactivas mediante programación basada en bloques o el diseño de diagramas de flujo para </a:t>
            </a:r>
            <a:r>
              <a:rPr lang="en-US" sz="2600" b="1">
                <a:latin typeface="Arial"/>
                <a:ea typeface="Arial"/>
                <a:cs typeface="Arial"/>
                <a:sym typeface="Arial"/>
              </a:rPr>
              <a:t>tareas cotidianas </a:t>
            </a:r>
            <a:r>
              <a:rPr lang="en-US" sz="2600">
                <a:latin typeface="Arial"/>
                <a:ea typeface="Arial"/>
                <a:cs typeface="Arial"/>
                <a:sym typeface="Arial"/>
              </a:rPr>
              <a:t>pueden hacer que los conceptos resulten más cercanos.</a:t>
            </a:r>
            <a:endParaRPr/>
          </a:p>
          <a:p>
            <a:pPr marL="87313" lvl="0" indent="0" algn="just" rtl="0">
              <a:lnSpc>
                <a:spcPct val="100000"/>
              </a:lnSpc>
              <a:spcBef>
                <a:spcPts val="1000"/>
              </a:spcBef>
              <a:spcAft>
                <a:spcPts val="0"/>
              </a:spcAft>
              <a:buSzPct val="69230"/>
              <a:buNone/>
            </a:pPr>
            <a:r>
              <a:rPr lang="en-US" sz="2600" b="1">
                <a:latin typeface="Arial"/>
                <a:ea typeface="Arial"/>
                <a:cs typeface="Arial"/>
                <a:sym typeface="Arial"/>
              </a:rPr>
              <a:t>Uso de diferentes modalidades</a:t>
            </a:r>
            <a:endParaRPr sz="2600" b="1">
              <a:latin typeface="Arial"/>
              <a:ea typeface="Arial"/>
              <a:cs typeface="Arial"/>
              <a:sym typeface="Arial"/>
            </a:endParaRPr>
          </a:p>
          <a:p>
            <a:pPr marL="87313" lvl="0" indent="0" algn="just" rtl="0">
              <a:lnSpc>
                <a:spcPct val="100000"/>
              </a:lnSpc>
              <a:spcBef>
                <a:spcPts val="1000"/>
              </a:spcBef>
              <a:spcAft>
                <a:spcPts val="0"/>
              </a:spcAft>
              <a:buSzPct val="69230"/>
              <a:buNone/>
            </a:pPr>
            <a:r>
              <a:rPr lang="en-US" sz="2600">
                <a:latin typeface="Arial"/>
                <a:ea typeface="Arial"/>
                <a:cs typeface="Arial"/>
                <a:sym typeface="Arial"/>
              </a:rPr>
              <a:t>Proporciona el uso de varias modalidades de aprendizaje para atender a los diferentes estilos de aprendizaje. Incluye actividades visuales, auditivas y kinestésicas para lograr la máxima participación.</a:t>
            </a:r>
            <a:endParaRPr sz="2600">
              <a:latin typeface="Arial"/>
              <a:ea typeface="Arial"/>
              <a:cs typeface="Arial"/>
              <a:sym typeface="Arial"/>
            </a:endParaRPr>
          </a:p>
          <a:p>
            <a:pPr marL="87313" lvl="0" indent="0" algn="l" rtl="0">
              <a:lnSpc>
                <a:spcPct val="100000"/>
              </a:lnSpc>
              <a:spcBef>
                <a:spcPts val="1000"/>
              </a:spcBef>
              <a:spcAft>
                <a:spcPts val="0"/>
              </a:spcAft>
              <a:buSzPct val="75000"/>
              <a:buNone/>
            </a:pPr>
            <a:endParaRPr sz="2400">
              <a:latin typeface="Arial"/>
              <a:ea typeface="Arial"/>
              <a:cs typeface="Arial"/>
              <a:sym typeface="Arial"/>
            </a:endParaRPr>
          </a:p>
          <a:p>
            <a:pPr marL="87313" lvl="0" indent="0" algn="l" rtl="0">
              <a:lnSpc>
                <a:spcPct val="100000"/>
              </a:lnSpc>
              <a:spcBef>
                <a:spcPts val="1000"/>
              </a:spcBef>
              <a:spcAft>
                <a:spcPts val="0"/>
              </a:spcAft>
              <a:buSzPct val="78260"/>
              <a:buNone/>
            </a:pPr>
            <a:endParaRPr sz="2300">
              <a:latin typeface="Arial"/>
              <a:ea typeface="Arial"/>
              <a:cs typeface="Arial"/>
              <a:sym typeface="Arial"/>
            </a:endParaRPr>
          </a:p>
        </p:txBody>
      </p:sp>
      <p:pic>
        <p:nvPicPr>
          <p:cNvPr id="739" name="Google Shape;739;p30"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40" name="Google Shape;740;p3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26</a:t>
            </a:fld>
            <a:endParaRPr>
              <a:latin typeface="Arial"/>
              <a:ea typeface="Arial"/>
              <a:cs typeface="Arial"/>
              <a:sym typeface="Arial"/>
            </a:endParaRPr>
          </a:p>
        </p:txBody>
      </p:sp>
      <p:sp>
        <p:nvSpPr>
          <p:cNvPr id="741" name="Google Shape;741;p30"/>
          <p:cNvSpPr txBox="1">
            <a:spLocks noGrp="1"/>
          </p:cNvSpPr>
          <p:nvPr>
            <p:ph type="title"/>
          </p:nvPr>
        </p:nvSpPr>
        <p:spPr>
          <a:xfrm>
            <a:off x="980596" y="836578"/>
            <a:ext cx="6196779"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Métodos para </a:t>
            </a:r>
            <a:r>
              <a:rPr lang="en-US" b="1">
                <a:latin typeface="Arial"/>
                <a:ea typeface="Arial"/>
                <a:cs typeface="Arial"/>
                <a:sym typeface="Arial"/>
              </a:rPr>
              <a:t>adaptar los conceptos </a:t>
            </a:r>
            <a:r>
              <a:rPr lang="en-US">
                <a:latin typeface="Arial"/>
                <a:ea typeface="Arial"/>
                <a:cs typeface="Arial"/>
                <a:sym typeface="Arial"/>
              </a:rPr>
              <a:t>a las diversas necesidades de los alumnos </a:t>
            </a:r>
            <a:endParaRPr>
              <a:latin typeface="Arial"/>
              <a:ea typeface="Arial"/>
              <a:cs typeface="Arial"/>
              <a:sym typeface="Arial"/>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31"/>
          <p:cNvSpPr txBox="1">
            <a:spLocks noGrp="1"/>
          </p:cNvSpPr>
          <p:nvPr>
            <p:ph type="title"/>
          </p:nvPr>
        </p:nvSpPr>
        <p:spPr>
          <a:xfrm>
            <a:off x="980596" y="709255"/>
            <a:ext cx="6531374"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Ejemplo práctico 1: Agrupación de información</a:t>
            </a:r>
            <a:endParaRPr>
              <a:latin typeface="Arial"/>
              <a:ea typeface="Arial"/>
              <a:cs typeface="Arial"/>
              <a:sym typeface="Arial"/>
            </a:endParaRPr>
          </a:p>
        </p:txBody>
      </p:sp>
      <p:sp>
        <p:nvSpPr>
          <p:cNvPr id="749" name="Google Shape;749;p31"/>
          <p:cNvSpPr txBox="1">
            <a:spLocks noGrp="1"/>
          </p:cNvSpPr>
          <p:nvPr>
            <p:ph type="body" idx="1"/>
          </p:nvPr>
        </p:nvSpPr>
        <p:spPr>
          <a:xfrm>
            <a:off x="937766" y="1310532"/>
            <a:ext cx="6412425" cy="2808531"/>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500"/>
              </a:spcBef>
              <a:spcAft>
                <a:spcPts val="0"/>
              </a:spcAft>
              <a:buSzPts val="1400"/>
              <a:buNone/>
            </a:pPr>
            <a:r>
              <a:rPr lang="en-US" sz="1500" b="1">
                <a:latin typeface="Arial"/>
                <a:ea typeface="Arial"/>
                <a:cs typeface="Arial"/>
                <a:sym typeface="Arial"/>
              </a:rPr>
              <a:t>La idea central: Comparación de Pares Adyacentes</a:t>
            </a:r>
            <a:endParaRPr/>
          </a:p>
          <a:p>
            <a:pPr marL="0" lvl="1" indent="0" algn="l" rtl="0">
              <a:lnSpc>
                <a:spcPct val="100000"/>
              </a:lnSpc>
              <a:spcBef>
                <a:spcPts val="500"/>
              </a:spcBef>
              <a:spcAft>
                <a:spcPts val="0"/>
              </a:spcAft>
              <a:buSzPts val="1400"/>
              <a:buNone/>
            </a:pPr>
            <a:r>
              <a:rPr lang="en-US" sz="1500">
                <a:latin typeface="Arial"/>
                <a:ea typeface="Arial"/>
                <a:cs typeface="Arial"/>
                <a:sym typeface="Arial"/>
              </a:rPr>
              <a:t>Imagina que tienes una baraja de cartas sin ordenar por números, que tienes que ordenar de menor a mayor. La forma más sencilla de ordenarlas sería comparar pares de cartas adyacentes. Si el orden es incorrecto (una carta más grande está antes que una más pequeña), las intercambias. Repite este proceso para todos los pares, pasando por toda la baraja.</a:t>
            </a:r>
            <a:endParaRPr sz="1500">
              <a:latin typeface="Arial"/>
              <a:ea typeface="Arial"/>
              <a:cs typeface="Arial"/>
              <a:sym typeface="Arial"/>
            </a:endParaRPr>
          </a:p>
          <a:p>
            <a:pPr marL="0" lvl="1" indent="0" algn="just" rtl="0">
              <a:lnSpc>
                <a:spcPct val="100000"/>
              </a:lnSpc>
              <a:spcBef>
                <a:spcPts val="500"/>
              </a:spcBef>
              <a:spcAft>
                <a:spcPts val="0"/>
              </a:spcAft>
              <a:buSzPts val="1400"/>
              <a:buNone/>
            </a:pPr>
            <a:endParaRPr sz="1500">
              <a:latin typeface="Arial"/>
              <a:ea typeface="Arial"/>
              <a:cs typeface="Arial"/>
              <a:sym typeface="Arial"/>
            </a:endParaRPr>
          </a:p>
          <a:p>
            <a:pPr marL="0" lvl="1" indent="0" algn="just" rtl="0">
              <a:lnSpc>
                <a:spcPct val="100000"/>
              </a:lnSpc>
              <a:spcBef>
                <a:spcPts val="500"/>
              </a:spcBef>
              <a:spcAft>
                <a:spcPts val="0"/>
              </a:spcAft>
              <a:buSzPts val="1400"/>
              <a:buNone/>
            </a:pPr>
            <a:r>
              <a:rPr lang="en-US" sz="1500" b="1">
                <a:latin typeface="Arial"/>
                <a:ea typeface="Arial"/>
                <a:cs typeface="Arial"/>
                <a:sym typeface="Arial"/>
              </a:rPr>
              <a:t>Ayuda visual</a:t>
            </a:r>
            <a:endParaRPr/>
          </a:p>
          <a:p>
            <a:pPr marL="0" lvl="1" indent="0" algn="just" rtl="0">
              <a:lnSpc>
                <a:spcPct val="100000"/>
              </a:lnSpc>
              <a:spcBef>
                <a:spcPts val="500"/>
              </a:spcBef>
              <a:spcAft>
                <a:spcPts val="0"/>
              </a:spcAft>
              <a:buSzPts val="1400"/>
              <a:buNone/>
            </a:pPr>
            <a:r>
              <a:rPr lang="en-US" sz="1500" b="1">
                <a:latin typeface="Arial"/>
                <a:ea typeface="Arial"/>
                <a:cs typeface="Arial"/>
                <a:sym typeface="Arial"/>
              </a:rPr>
              <a:t>Paso 1 comparar dos tarjetas sin clasificar</a:t>
            </a:r>
            <a:endParaRPr/>
          </a:p>
          <a:p>
            <a:pPr marL="0" lvl="1" indent="0" algn="just" rtl="0">
              <a:lnSpc>
                <a:spcPct val="100000"/>
              </a:lnSpc>
              <a:spcBef>
                <a:spcPts val="500"/>
              </a:spcBef>
              <a:spcAft>
                <a:spcPts val="0"/>
              </a:spcAft>
              <a:buSzPts val="1400"/>
              <a:buNone/>
            </a:pPr>
            <a:r>
              <a:rPr lang="en-US" sz="1500">
                <a:latin typeface="Arial"/>
                <a:ea typeface="Arial"/>
                <a:cs typeface="Arial"/>
                <a:sym typeface="Arial"/>
              </a:rPr>
              <a:t>Muestra una imagen de dos cartas sin ordenar (por ejemplo, un 7 y un 3). A continuación, muestra las cartas intercambiadas en el orden correcto (3 y 7).</a:t>
            </a:r>
            <a:endParaRPr sz="1500">
              <a:latin typeface="Arial"/>
              <a:ea typeface="Arial"/>
              <a:cs typeface="Arial"/>
              <a:sym typeface="Arial"/>
            </a:endParaRPr>
          </a:p>
        </p:txBody>
      </p:sp>
      <p:pic>
        <p:nvPicPr>
          <p:cNvPr id="750" name="Google Shape;750;p31"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pic>
        <p:nvPicPr>
          <p:cNvPr id="751" name="Google Shape;751;p31"/>
          <p:cNvPicPr preferRelativeResize="0"/>
          <p:nvPr/>
        </p:nvPicPr>
        <p:blipFill rotWithShape="1">
          <a:blip r:embed="rId5">
            <a:alphaModFix/>
          </a:blip>
          <a:srcRect/>
          <a:stretch/>
        </p:blipFill>
        <p:spPr>
          <a:xfrm>
            <a:off x="1214060" y="4502419"/>
            <a:ext cx="2326808" cy="1617530"/>
          </a:xfrm>
          <a:prstGeom prst="rect">
            <a:avLst/>
          </a:prstGeom>
          <a:noFill/>
          <a:ln>
            <a:noFill/>
          </a:ln>
        </p:spPr>
      </p:pic>
      <p:sp>
        <p:nvSpPr>
          <p:cNvPr id="752" name="Google Shape;752;p31"/>
          <p:cNvSpPr txBox="1"/>
          <p:nvPr/>
        </p:nvSpPr>
        <p:spPr>
          <a:xfrm>
            <a:off x="3540868" y="5007113"/>
            <a:ext cx="64594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vs</a:t>
            </a:r>
            <a:endParaRPr sz="2400" b="0" i="0" u="none" strike="noStrike" cap="none">
              <a:solidFill>
                <a:srgbClr val="000000"/>
              </a:solidFill>
              <a:latin typeface="Arial"/>
              <a:ea typeface="Arial"/>
              <a:cs typeface="Arial"/>
              <a:sym typeface="Arial"/>
            </a:endParaRPr>
          </a:p>
        </p:txBody>
      </p:sp>
      <p:pic>
        <p:nvPicPr>
          <p:cNvPr id="753" name="Google Shape;753;p31"/>
          <p:cNvPicPr preferRelativeResize="0"/>
          <p:nvPr/>
        </p:nvPicPr>
        <p:blipFill rotWithShape="1">
          <a:blip r:embed="rId6">
            <a:alphaModFix/>
          </a:blip>
          <a:srcRect/>
          <a:stretch/>
        </p:blipFill>
        <p:spPr>
          <a:xfrm>
            <a:off x="4251612" y="4507649"/>
            <a:ext cx="2262004" cy="1622642"/>
          </a:xfrm>
          <a:prstGeom prst="rect">
            <a:avLst/>
          </a:prstGeom>
          <a:noFill/>
          <a:ln>
            <a:noFill/>
          </a:ln>
        </p:spPr>
      </p:pic>
      <p:sp>
        <p:nvSpPr>
          <p:cNvPr id="754" name="Google Shape;754;p3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27</a:t>
            </a:fld>
            <a:endParaRPr>
              <a:latin typeface="Arial"/>
              <a:ea typeface="Arial"/>
              <a:cs typeface="Arial"/>
              <a:sym typeface="Arial"/>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32"/>
          <p:cNvSpPr txBox="1">
            <a:spLocks noGrp="1"/>
          </p:cNvSpPr>
          <p:nvPr>
            <p:ph type="body" idx="1"/>
          </p:nvPr>
        </p:nvSpPr>
        <p:spPr>
          <a:xfrm>
            <a:off x="980595" y="1387611"/>
            <a:ext cx="6412425" cy="648990"/>
          </a:xfrm>
          <a:prstGeom prst="rect">
            <a:avLst/>
          </a:prstGeom>
          <a:noFill/>
          <a:ln>
            <a:noFill/>
          </a:ln>
        </p:spPr>
        <p:txBody>
          <a:bodyPr spcFirstLastPara="1" wrap="square" lIns="91425" tIns="45700" rIns="91425" bIns="45700" anchor="t" anchorCtr="0">
            <a:normAutofit fontScale="92500" lnSpcReduction="10000"/>
          </a:bodyPr>
          <a:lstStyle/>
          <a:p>
            <a:pPr marL="0" lvl="1" indent="0" algn="l" rtl="0">
              <a:lnSpc>
                <a:spcPct val="100000"/>
              </a:lnSpc>
              <a:spcBef>
                <a:spcPts val="500"/>
              </a:spcBef>
              <a:spcAft>
                <a:spcPts val="0"/>
              </a:spcAft>
              <a:buSzPct val="94594"/>
              <a:buNone/>
            </a:pPr>
            <a:r>
              <a:rPr lang="en-US" sz="1600" b="1">
                <a:latin typeface="Arial"/>
                <a:ea typeface="Arial"/>
                <a:cs typeface="Arial"/>
                <a:sym typeface="Arial"/>
              </a:rPr>
              <a:t>Paso 2 compara tarjetas sin clasificar</a:t>
            </a:r>
            <a:endParaRPr/>
          </a:p>
          <a:p>
            <a:pPr marL="0" lvl="1" indent="0" algn="l" rtl="0">
              <a:lnSpc>
                <a:spcPct val="100000"/>
              </a:lnSpc>
              <a:spcBef>
                <a:spcPts val="500"/>
              </a:spcBef>
              <a:spcAft>
                <a:spcPts val="0"/>
              </a:spcAft>
              <a:buSzPct val="94594"/>
              <a:buNone/>
            </a:pPr>
            <a:r>
              <a:rPr lang="en-US" sz="1600">
                <a:latin typeface="Arial"/>
                <a:ea typeface="Arial"/>
                <a:cs typeface="Arial"/>
                <a:sym typeface="Arial"/>
              </a:rPr>
              <a:t>Tenemos una pequeña lista de números: [8, 2, 4, 5, 10]. </a:t>
            </a:r>
            <a:endParaRPr/>
          </a:p>
        </p:txBody>
      </p:sp>
      <p:pic>
        <p:nvPicPr>
          <p:cNvPr id="762" name="Google Shape;762;p32"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63" name="Google Shape;763;p32"/>
          <p:cNvSpPr txBox="1"/>
          <p:nvPr/>
        </p:nvSpPr>
        <p:spPr>
          <a:xfrm>
            <a:off x="980594" y="3613791"/>
            <a:ext cx="6412425" cy="1028370"/>
          </a:xfrm>
          <a:prstGeom prst="rect">
            <a:avLst/>
          </a:prstGeom>
          <a:noFill/>
          <a:ln>
            <a:noFill/>
          </a:ln>
        </p:spPr>
        <p:txBody>
          <a:bodyPr spcFirstLastPara="1" wrap="square" lIns="91425" tIns="45700" rIns="91425" bIns="45700" anchor="t" anchorCtr="0">
            <a:normAutofit/>
          </a:bodyPr>
          <a:lstStyle/>
          <a:p>
            <a:pPr marL="0" marR="0" lvl="1" indent="0" algn="l" rtl="0">
              <a:lnSpc>
                <a:spcPct val="100000"/>
              </a:lnSpc>
              <a:spcBef>
                <a:spcPts val="500"/>
              </a:spcBef>
              <a:spcAft>
                <a:spcPts val="0"/>
              </a:spcAft>
              <a:buClr>
                <a:srgbClr val="243131"/>
              </a:buClr>
              <a:buSzPts val="1400"/>
              <a:buFont typeface="Arial"/>
              <a:buNone/>
            </a:pPr>
            <a:r>
              <a:rPr lang="en-US" sz="1600" b="0" i="0" u="none" strike="noStrike" cap="none">
                <a:solidFill>
                  <a:srgbClr val="243131"/>
                </a:solidFill>
                <a:latin typeface="Arial"/>
                <a:ea typeface="Arial"/>
                <a:cs typeface="Arial"/>
                <a:sym typeface="Arial"/>
              </a:rPr>
              <a:t>Haremos una pasada por la lista, comparando los pares adyacentes e intercambiándolos si es necesario:</a:t>
            </a:r>
            <a:endParaRPr sz="1600" b="0" i="0" u="none" strike="noStrike" cap="none">
              <a:solidFill>
                <a:srgbClr val="243131"/>
              </a:solidFill>
              <a:latin typeface="Arial"/>
              <a:ea typeface="Arial"/>
              <a:cs typeface="Arial"/>
              <a:sym typeface="Arial"/>
            </a:endParaRPr>
          </a:p>
        </p:txBody>
      </p:sp>
      <p:sp>
        <p:nvSpPr>
          <p:cNvPr id="764" name="Google Shape;764;p32"/>
          <p:cNvSpPr/>
          <p:nvPr/>
        </p:nvSpPr>
        <p:spPr>
          <a:xfrm>
            <a:off x="1009907" y="4170184"/>
            <a:ext cx="6383111" cy="2062063"/>
          </a:xfrm>
          <a:prstGeom prst="rect">
            <a:avLst/>
          </a:prstGeom>
          <a:noFill/>
          <a:ln>
            <a:noFill/>
          </a:ln>
        </p:spPr>
        <p:txBody>
          <a:bodyPr spcFirstLastPara="1" wrap="square" lIns="91425" tIns="45700" rIns="91425" bIns="45700" anchor="t" anchorCtr="0">
            <a:spAutoFit/>
          </a:bodyPr>
          <a:lstStyle/>
          <a:p>
            <a:pPr marL="174625" marR="0" lvl="1" indent="-174625"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Compara 8 y 2. Intercámbialos: [2, 8, 4, 5, 10]</a:t>
            </a:r>
            <a:endParaRPr/>
          </a:p>
          <a:p>
            <a:pPr marL="0" marR="0" lvl="1" indent="0" algn="l" rtl="0">
              <a:lnSpc>
                <a:spcPct val="100000"/>
              </a:lnSpc>
              <a:spcBef>
                <a:spcPts val="0"/>
              </a:spcBef>
              <a:spcAft>
                <a:spcPts val="0"/>
              </a:spcAft>
              <a:buNone/>
            </a:pPr>
            <a:r>
              <a:rPr lang="en-US" sz="1600" b="0" i="0" u="none" strike="noStrike" cap="none">
                <a:solidFill>
                  <a:schemeClr val="dk2"/>
                </a:solidFill>
                <a:latin typeface="Arial"/>
                <a:ea typeface="Arial"/>
                <a:cs typeface="Arial"/>
                <a:sym typeface="Arial"/>
              </a:rPr>
              <a:t>Después de una pasada, el número mayor (10) está en su posición correcta. Sin embargo, el resto de la lista sigue sin estar ordenada. Tenemos que repetir este proceso, haciendo varias pasadas por la lista</a:t>
            </a:r>
            <a:r>
              <a:rPr lang="en-US" sz="1600" b="0" i="0" u="none" strike="noStrike" cap="none">
                <a:solidFill>
                  <a:srgbClr val="000000"/>
                </a:solidFill>
                <a:latin typeface="Arial"/>
                <a:ea typeface="Arial"/>
                <a:cs typeface="Arial"/>
                <a:sym typeface="Arial"/>
              </a:rPr>
              <a:t>.</a:t>
            </a:r>
            <a:endParaRPr sz="1600" b="0" i="0" u="none" strike="noStrike" cap="none">
              <a:solidFill>
                <a:srgbClr val="000000"/>
              </a:solidFill>
              <a:latin typeface="Arial"/>
              <a:ea typeface="Arial"/>
              <a:cs typeface="Arial"/>
              <a:sym typeface="Arial"/>
            </a:endParaRPr>
          </a:p>
          <a:p>
            <a:pPr marL="174625" marR="0" lvl="1" indent="-174625" algn="just"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Compara 8 y 4. Intercámbialos: [2, 4, 8, 5, 10]</a:t>
            </a:r>
            <a:endParaRPr/>
          </a:p>
          <a:p>
            <a:pPr marL="174625" marR="0" lvl="1" indent="-174625" algn="just"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Compara 8 y 5. Intercámbialos: [2, 4, 5, 8, 10]</a:t>
            </a:r>
            <a:endParaRPr/>
          </a:p>
          <a:p>
            <a:pPr marL="174625" marR="0" lvl="1" indent="-174625" algn="just"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Arial"/>
                <a:ea typeface="Arial"/>
                <a:cs typeface="Arial"/>
                <a:sym typeface="Arial"/>
              </a:rPr>
              <a:t>Compara 8 y 10. No es necesario intercambiarlos: [2, 4, 2, 8,10]</a:t>
            </a:r>
            <a:endParaRPr sz="1600" b="0" i="0" u="none" strike="noStrike" cap="none">
              <a:solidFill>
                <a:schemeClr val="dk2"/>
              </a:solidFill>
              <a:latin typeface="Arial"/>
              <a:ea typeface="Arial"/>
              <a:cs typeface="Arial"/>
              <a:sym typeface="Arial"/>
            </a:endParaRPr>
          </a:p>
        </p:txBody>
      </p:sp>
      <p:pic>
        <p:nvPicPr>
          <p:cNvPr id="765" name="Google Shape;765;p32"/>
          <p:cNvPicPr preferRelativeResize="0"/>
          <p:nvPr/>
        </p:nvPicPr>
        <p:blipFill rotWithShape="1">
          <a:blip r:embed="rId5">
            <a:alphaModFix/>
          </a:blip>
          <a:srcRect/>
          <a:stretch/>
        </p:blipFill>
        <p:spPr>
          <a:xfrm>
            <a:off x="980594" y="1986573"/>
            <a:ext cx="5878672" cy="1704321"/>
          </a:xfrm>
          <a:prstGeom prst="rect">
            <a:avLst/>
          </a:prstGeom>
          <a:noFill/>
          <a:ln>
            <a:noFill/>
          </a:ln>
        </p:spPr>
      </p:pic>
      <p:sp>
        <p:nvSpPr>
          <p:cNvPr id="766" name="Google Shape;766;p3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28</a:t>
            </a:fld>
            <a:endParaRPr>
              <a:latin typeface="Arial"/>
              <a:ea typeface="Arial"/>
              <a:cs typeface="Arial"/>
              <a:sym typeface="Arial"/>
            </a:endParaRPr>
          </a:p>
        </p:txBody>
      </p:sp>
      <p:sp>
        <p:nvSpPr>
          <p:cNvPr id="767" name="Google Shape;767;p32"/>
          <p:cNvSpPr txBox="1">
            <a:spLocks noGrp="1"/>
          </p:cNvSpPr>
          <p:nvPr>
            <p:ph type="title"/>
          </p:nvPr>
        </p:nvSpPr>
        <p:spPr>
          <a:xfrm>
            <a:off x="980596" y="836578"/>
            <a:ext cx="6589247"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Ejemplo práctico 1: Agrupación de información</a:t>
            </a:r>
            <a:endParaRPr>
              <a:latin typeface="Arial"/>
              <a:ea typeface="Arial"/>
              <a:cs typeface="Arial"/>
              <a:sym typeface="Arial"/>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33"/>
          <p:cNvSpPr txBox="1">
            <a:spLocks noGrp="1"/>
          </p:cNvSpPr>
          <p:nvPr>
            <p:ph type="body" idx="1"/>
          </p:nvPr>
        </p:nvSpPr>
        <p:spPr>
          <a:xfrm>
            <a:off x="838495" y="1341312"/>
            <a:ext cx="6554525" cy="1003164"/>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260"/>
              <a:buNone/>
            </a:pPr>
            <a:r>
              <a:rPr lang="en-US" sz="1500" dirty="0" err="1">
                <a:latin typeface="Arial"/>
                <a:ea typeface="Arial"/>
                <a:cs typeface="Arial"/>
                <a:sym typeface="Arial"/>
              </a:rPr>
              <a:t>Muestra</a:t>
            </a:r>
            <a:r>
              <a:rPr lang="en-US" sz="1500" dirty="0">
                <a:latin typeface="Arial"/>
                <a:ea typeface="Arial"/>
                <a:cs typeface="Arial"/>
                <a:sym typeface="Arial"/>
              </a:rPr>
              <a:t> </a:t>
            </a:r>
            <a:r>
              <a:rPr lang="en-US" sz="1500" dirty="0" err="1">
                <a:latin typeface="Arial"/>
                <a:ea typeface="Arial"/>
                <a:cs typeface="Arial"/>
                <a:sym typeface="Arial"/>
              </a:rPr>
              <a:t>los</a:t>
            </a:r>
            <a:r>
              <a:rPr lang="en-US" sz="1500" dirty="0">
                <a:latin typeface="Arial"/>
                <a:ea typeface="Arial"/>
                <a:cs typeface="Arial"/>
                <a:sym typeface="Arial"/>
              </a:rPr>
              <a:t> pasos para </a:t>
            </a:r>
            <a:r>
              <a:rPr lang="en-US" sz="1500" dirty="0" err="1">
                <a:latin typeface="Arial"/>
                <a:ea typeface="Arial"/>
                <a:cs typeface="Arial"/>
                <a:sym typeface="Arial"/>
              </a:rPr>
              <a:t>una</a:t>
            </a:r>
            <a:r>
              <a:rPr lang="en-US" sz="1500" dirty="0">
                <a:latin typeface="Arial"/>
                <a:ea typeface="Arial"/>
                <a:cs typeface="Arial"/>
                <a:sym typeface="Arial"/>
              </a:rPr>
              <a:t> </a:t>
            </a:r>
            <a:r>
              <a:rPr lang="en-US" sz="1500" dirty="0" err="1">
                <a:latin typeface="Arial"/>
                <a:ea typeface="Arial"/>
                <a:cs typeface="Arial"/>
                <a:sym typeface="Arial"/>
              </a:rPr>
              <a:t>segunda</a:t>
            </a:r>
            <a:r>
              <a:rPr lang="en-US" sz="1500" dirty="0">
                <a:latin typeface="Arial"/>
                <a:ea typeface="Arial"/>
                <a:cs typeface="Arial"/>
                <a:sym typeface="Arial"/>
              </a:rPr>
              <a:t> y </a:t>
            </a:r>
            <a:r>
              <a:rPr lang="en-US" sz="1500" dirty="0" err="1">
                <a:latin typeface="Arial"/>
                <a:ea typeface="Arial"/>
                <a:cs typeface="Arial"/>
                <a:sym typeface="Arial"/>
              </a:rPr>
              <a:t>una</a:t>
            </a:r>
            <a:r>
              <a:rPr lang="en-US" sz="1500" dirty="0">
                <a:latin typeface="Arial"/>
                <a:ea typeface="Arial"/>
                <a:cs typeface="Arial"/>
                <a:sym typeface="Arial"/>
              </a:rPr>
              <a:t> </a:t>
            </a:r>
            <a:r>
              <a:rPr lang="en-US" sz="1500" dirty="0" err="1">
                <a:latin typeface="Arial"/>
                <a:ea typeface="Arial"/>
                <a:cs typeface="Arial"/>
                <a:sym typeface="Arial"/>
              </a:rPr>
              <a:t>tercera</a:t>
            </a:r>
            <a:r>
              <a:rPr lang="en-US" sz="1500" dirty="0">
                <a:latin typeface="Arial"/>
                <a:ea typeface="Arial"/>
                <a:cs typeface="Arial"/>
                <a:sym typeface="Arial"/>
              </a:rPr>
              <a:t> </a:t>
            </a:r>
            <a:r>
              <a:rPr lang="en-US" sz="1500" dirty="0" err="1">
                <a:latin typeface="Arial"/>
                <a:ea typeface="Arial"/>
                <a:cs typeface="Arial"/>
                <a:sym typeface="Arial"/>
              </a:rPr>
              <a:t>pasada</a:t>
            </a:r>
            <a:r>
              <a:rPr lang="en-US" sz="1500" dirty="0">
                <a:latin typeface="Arial"/>
                <a:ea typeface="Arial"/>
                <a:cs typeface="Arial"/>
                <a:sym typeface="Arial"/>
              </a:rPr>
              <a:t>, </a:t>
            </a:r>
            <a:r>
              <a:rPr lang="en-US" sz="1500" dirty="0" err="1">
                <a:latin typeface="Arial"/>
                <a:ea typeface="Arial"/>
                <a:cs typeface="Arial"/>
                <a:sym typeface="Arial"/>
              </a:rPr>
              <a:t>resaltando</a:t>
            </a:r>
            <a:r>
              <a:rPr lang="en-US" sz="1500" dirty="0">
                <a:latin typeface="Arial"/>
                <a:ea typeface="Arial"/>
                <a:cs typeface="Arial"/>
                <a:sym typeface="Arial"/>
              </a:rPr>
              <a:t> </a:t>
            </a:r>
            <a:r>
              <a:rPr lang="en-US" sz="1500" dirty="0" err="1">
                <a:latin typeface="Arial"/>
                <a:ea typeface="Arial"/>
                <a:cs typeface="Arial"/>
                <a:sym typeface="Arial"/>
              </a:rPr>
              <a:t>cómo</a:t>
            </a:r>
            <a:r>
              <a:rPr lang="en-US" sz="1500" dirty="0">
                <a:latin typeface="Arial"/>
                <a:ea typeface="Arial"/>
                <a:cs typeface="Arial"/>
                <a:sym typeface="Arial"/>
              </a:rPr>
              <a:t> con </a:t>
            </a:r>
            <a:r>
              <a:rPr lang="en-US" sz="1500" dirty="0" err="1">
                <a:latin typeface="Arial"/>
                <a:ea typeface="Arial"/>
                <a:cs typeface="Arial"/>
                <a:sym typeface="Arial"/>
              </a:rPr>
              <a:t>cada</a:t>
            </a:r>
            <a:r>
              <a:rPr lang="en-US" sz="1500" dirty="0">
                <a:latin typeface="Arial"/>
                <a:ea typeface="Arial"/>
                <a:cs typeface="Arial"/>
                <a:sym typeface="Arial"/>
              </a:rPr>
              <a:t> </a:t>
            </a:r>
            <a:r>
              <a:rPr lang="en-US" sz="1500" dirty="0" err="1">
                <a:latin typeface="Arial"/>
                <a:ea typeface="Arial"/>
                <a:cs typeface="Arial"/>
                <a:sym typeface="Arial"/>
              </a:rPr>
              <a:t>pasada</a:t>
            </a:r>
            <a:r>
              <a:rPr lang="en-US" sz="1500" dirty="0">
                <a:latin typeface="Arial"/>
                <a:ea typeface="Arial"/>
                <a:cs typeface="Arial"/>
                <a:sym typeface="Arial"/>
              </a:rPr>
              <a:t>, </a:t>
            </a:r>
            <a:r>
              <a:rPr lang="en-US" sz="1500" dirty="0" err="1">
                <a:latin typeface="Arial"/>
                <a:ea typeface="Arial"/>
                <a:cs typeface="Arial"/>
                <a:sym typeface="Arial"/>
              </a:rPr>
              <a:t>más</a:t>
            </a:r>
            <a:r>
              <a:rPr lang="en-US" sz="1500" dirty="0">
                <a:latin typeface="Arial"/>
                <a:ea typeface="Arial"/>
                <a:cs typeface="Arial"/>
                <a:sym typeface="Arial"/>
              </a:rPr>
              <a:t> </a:t>
            </a:r>
            <a:r>
              <a:rPr lang="en-US" sz="1500" dirty="0" err="1">
                <a:latin typeface="Arial"/>
                <a:ea typeface="Arial"/>
                <a:cs typeface="Arial"/>
                <a:sym typeface="Arial"/>
              </a:rPr>
              <a:t>números</a:t>
            </a:r>
            <a:r>
              <a:rPr lang="en-US" sz="1500" dirty="0">
                <a:latin typeface="Arial"/>
                <a:ea typeface="Arial"/>
                <a:cs typeface="Arial"/>
                <a:sym typeface="Arial"/>
              </a:rPr>
              <a:t> se </a:t>
            </a:r>
            <a:r>
              <a:rPr lang="en-US" sz="1500" dirty="0" err="1">
                <a:latin typeface="Arial"/>
                <a:ea typeface="Arial"/>
                <a:cs typeface="Arial"/>
                <a:sym typeface="Arial"/>
              </a:rPr>
              <a:t>mueven</a:t>
            </a:r>
            <a:r>
              <a:rPr lang="en-US" sz="1500" dirty="0">
                <a:latin typeface="Arial"/>
                <a:ea typeface="Arial"/>
                <a:cs typeface="Arial"/>
                <a:sym typeface="Arial"/>
              </a:rPr>
              <a:t> a sus </a:t>
            </a:r>
            <a:r>
              <a:rPr lang="en-US" sz="1500" dirty="0" err="1">
                <a:latin typeface="Arial"/>
                <a:ea typeface="Arial"/>
                <a:cs typeface="Arial"/>
                <a:sym typeface="Arial"/>
              </a:rPr>
              <a:t>posiciones</a:t>
            </a:r>
            <a:r>
              <a:rPr lang="en-US" sz="1500" dirty="0">
                <a:latin typeface="Arial"/>
                <a:ea typeface="Arial"/>
                <a:cs typeface="Arial"/>
                <a:sym typeface="Arial"/>
              </a:rPr>
              <a:t> </a:t>
            </a:r>
            <a:r>
              <a:rPr lang="en-US" sz="1500" dirty="0" err="1">
                <a:latin typeface="Arial"/>
                <a:ea typeface="Arial"/>
                <a:cs typeface="Arial"/>
                <a:sym typeface="Arial"/>
              </a:rPr>
              <a:t>correctas</a:t>
            </a:r>
            <a:r>
              <a:rPr lang="en-US" sz="1500" dirty="0">
                <a:latin typeface="Arial"/>
                <a:ea typeface="Arial"/>
                <a:cs typeface="Arial"/>
                <a:sym typeface="Arial"/>
              </a:rPr>
              <a:t>. </a:t>
            </a:r>
            <a:r>
              <a:rPr lang="en-US" sz="1500" dirty="0" err="1">
                <a:latin typeface="Arial"/>
                <a:ea typeface="Arial"/>
                <a:cs typeface="Arial"/>
                <a:sym typeface="Arial"/>
              </a:rPr>
              <a:t>Muestra</a:t>
            </a:r>
            <a:r>
              <a:rPr lang="en-US" sz="1500" dirty="0">
                <a:latin typeface="Arial"/>
                <a:ea typeface="Arial"/>
                <a:cs typeface="Arial"/>
                <a:sym typeface="Arial"/>
              </a:rPr>
              <a:t> </a:t>
            </a:r>
            <a:r>
              <a:rPr lang="en-US" sz="1500" dirty="0" err="1">
                <a:latin typeface="Arial"/>
                <a:ea typeface="Arial"/>
                <a:cs typeface="Arial"/>
                <a:sym typeface="Arial"/>
              </a:rPr>
              <a:t>cómo</a:t>
            </a:r>
            <a:r>
              <a:rPr lang="en-US" sz="1500" dirty="0">
                <a:latin typeface="Arial"/>
                <a:ea typeface="Arial"/>
                <a:cs typeface="Arial"/>
                <a:sym typeface="Arial"/>
              </a:rPr>
              <a:t> se </a:t>
            </a:r>
            <a:r>
              <a:rPr lang="en-US" sz="1500" dirty="0" err="1">
                <a:latin typeface="Arial"/>
                <a:ea typeface="Arial"/>
                <a:cs typeface="Arial"/>
                <a:sym typeface="Arial"/>
              </a:rPr>
              <a:t>necesitan</a:t>
            </a:r>
            <a:r>
              <a:rPr lang="en-US" sz="1500" dirty="0">
                <a:latin typeface="Arial"/>
                <a:ea typeface="Arial"/>
                <a:cs typeface="Arial"/>
                <a:sym typeface="Arial"/>
              </a:rPr>
              <a:t> </a:t>
            </a:r>
            <a:r>
              <a:rPr lang="en-US" sz="1500" dirty="0" err="1">
                <a:latin typeface="Arial"/>
                <a:ea typeface="Arial"/>
                <a:cs typeface="Arial"/>
                <a:sym typeface="Arial"/>
              </a:rPr>
              <a:t>menos</a:t>
            </a:r>
            <a:r>
              <a:rPr lang="en-US" sz="1500" dirty="0">
                <a:latin typeface="Arial"/>
                <a:ea typeface="Arial"/>
                <a:cs typeface="Arial"/>
                <a:sym typeface="Arial"/>
              </a:rPr>
              <a:t> </a:t>
            </a:r>
            <a:r>
              <a:rPr lang="en-US" sz="1500" dirty="0" err="1">
                <a:latin typeface="Arial"/>
                <a:ea typeface="Arial"/>
                <a:cs typeface="Arial"/>
                <a:sym typeface="Arial"/>
              </a:rPr>
              <a:t>comparaciones</a:t>
            </a:r>
            <a:r>
              <a:rPr lang="en-US" sz="1500" dirty="0">
                <a:latin typeface="Arial"/>
                <a:ea typeface="Arial"/>
                <a:cs typeface="Arial"/>
                <a:sym typeface="Arial"/>
              </a:rPr>
              <a:t> </a:t>
            </a:r>
            <a:r>
              <a:rPr lang="en-US" sz="1500" dirty="0" err="1">
                <a:latin typeface="Arial"/>
                <a:ea typeface="Arial"/>
                <a:cs typeface="Arial"/>
                <a:sym typeface="Arial"/>
              </a:rPr>
              <a:t>en</a:t>
            </a:r>
            <a:r>
              <a:rPr lang="en-US" sz="1500" dirty="0">
                <a:latin typeface="Arial"/>
                <a:ea typeface="Arial"/>
                <a:cs typeface="Arial"/>
                <a:sym typeface="Arial"/>
              </a:rPr>
              <a:t> las </a:t>
            </a:r>
            <a:r>
              <a:rPr lang="en-US" sz="1500" dirty="0" err="1">
                <a:latin typeface="Arial"/>
                <a:ea typeface="Arial"/>
                <a:cs typeface="Arial"/>
                <a:sym typeface="Arial"/>
              </a:rPr>
              <a:t>siguientes</a:t>
            </a:r>
            <a:r>
              <a:rPr lang="en-US" sz="1500" dirty="0">
                <a:latin typeface="Arial"/>
                <a:ea typeface="Arial"/>
                <a:cs typeface="Arial"/>
                <a:sym typeface="Arial"/>
              </a:rPr>
              <a:t> </a:t>
            </a:r>
            <a:r>
              <a:rPr lang="en-US" sz="1500" dirty="0" err="1">
                <a:latin typeface="Arial"/>
                <a:ea typeface="Arial"/>
                <a:cs typeface="Arial"/>
                <a:sym typeface="Arial"/>
              </a:rPr>
              <a:t>pasadas</a:t>
            </a:r>
            <a:r>
              <a:rPr lang="en-US" sz="1500" dirty="0">
                <a:latin typeface="Arial"/>
                <a:ea typeface="Arial"/>
                <a:cs typeface="Arial"/>
                <a:sym typeface="Arial"/>
              </a:rPr>
              <a:t> a </a:t>
            </a:r>
            <a:r>
              <a:rPr lang="en-US" sz="1500" dirty="0" err="1">
                <a:latin typeface="Arial"/>
                <a:ea typeface="Arial"/>
                <a:cs typeface="Arial"/>
                <a:sym typeface="Arial"/>
              </a:rPr>
              <a:t>medida</a:t>
            </a:r>
            <a:r>
              <a:rPr lang="en-US" sz="1500" dirty="0">
                <a:latin typeface="Arial"/>
                <a:ea typeface="Arial"/>
                <a:cs typeface="Arial"/>
                <a:sym typeface="Arial"/>
              </a:rPr>
              <a:t> que </a:t>
            </a:r>
            <a:r>
              <a:rPr lang="en-US" sz="1500" dirty="0" err="1">
                <a:latin typeface="Arial"/>
                <a:ea typeface="Arial"/>
                <a:cs typeface="Arial"/>
                <a:sym typeface="Arial"/>
              </a:rPr>
              <a:t>los</a:t>
            </a:r>
            <a:r>
              <a:rPr lang="en-US" sz="1500" dirty="0">
                <a:latin typeface="Arial"/>
                <a:ea typeface="Arial"/>
                <a:cs typeface="Arial"/>
                <a:sym typeface="Arial"/>
              </a:rPr>
              <a:t> </a:t>
            </a:r>
            <a:r>
              <a:rPr lang="en-US" sz="1500" dirty="0" err="1">
                <a:latin typeface="Arial"/>
                <a:ea typeface="Arial"/>
                <a:cs typeface="Arial"/>
                <a:sym typeface="Arial"/>
              </a:rPr>
              <a:t>números</a:t>
            </a:r>
            <a:r>
              <a:rPr lang="en-US" sz="1500" dirty="0">
                <a:latin typeface="Arial"/>
                <a:ea typeface="Arial"/>
                <a:cs typeface="Arial"/>
                <a:sym typeface="Arial"/>
              </a:rPr>
              <a:t> </a:t>
            </a:r>
            <a:r>
              <a:rPr lang="en-US" sz="1500" dirty="0" err="1">
                <a:latin typeface="Arial"/>
                <a:ea typeface="Arial"/>
                <a:cs typeface="Arial"/>
                <a:sym typeface="Arial"/>
              </a:rPr>
              <a:t>más</a:t>
            </a:r>
            <a:r>
              <a:rPr lang="en-US" sz="1500" dirty="0">
                <a:latin typeface="Arial"/>
                <a:ea typeface="Arial"/>
                <a:cs typeface="Arial"/>
                <a:sym typeface="Arial"/>
              </a:rPr>
              <a:t> </a:t>
            </a:r>
            <a:r>
              <a:rPr lang="en-US" sz="1500" dirty="0" err="1">
                <a:latin typeface="Arial"/>
                <a:ea typeface="Arial"/>
                <a:cs typeface="Arial"/>
                <a:sym typeface="Arial"/>
              </a:rPr>
              <a:t>grandes</a:t>
            </a:r>
            <a:r>
              <a:rPr lang="en-US" sz="1500" dirty="0">
                <a:latin typeface="Arial"/>
                <a:ea typeface="Arial"/>
                <a:cs typeface="Arial"/>
                <a:sym typeface="Arial"/>
              </a:rPr>
              <a:t> </a:t>
            </a:r>
            <a:r>
              <a:rPr lang="en-US" sz="1500" dirty="0" err="1">
                <a:latin typeface="Arial"/>
                <a:ea typeface="Arial"/>
                <a:cs typeface="Arial"/>
                <a:sym typeface="Arial"/>
              </a:rPr>
              <a:t>suben</a:t>
            </a:r>
            <a:r>
              <a:rPr lang="en-US" sz="1500" dirty="0">
                <a:latin typeface="Arial"/>
                <a:ea typeface="Arial"/>
                <a:cs typeface="Arial"/>
                <a:sym typeface="Arial"/>
              </a:rPr>
              <a:t>.</a:t>
            </a:r>
            <a:endParaRPr sz="1500" dirty="0">
              <a:latin typeface="Arial"/>
              <a:ea typeface="Arial"/>
              <a:cs typeface="Arial"/>
              <a:sym typeface="Arial"/>
            </a:endParaRPr>
          </a:p>
        </p:txBody>
      </p:sp>
      <p:pic>
        <p:nvPicPr>
          <p:cNvPr id="775" name="Google Shape;775;p33"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776" name="Google Shape;776;p33"/>
          <p:cNvSpPr txBox="1"/>
          <p:nvPr/>
        </p:nvSpPr>
        <p:spPr>
          <a:xfrm>
            <a:off x="838496" y="3971384"/>
            <a:ext cx="6554523" cy="1028370"/>
          </a:xfrm>
          <a:prstGeom prst="rect">
            <a:avLst/>
          </a:prstGeom>
          <a:noFill/>
          <a:ln>
            <a:noFill/>
          </a:ln>
        </p:spPr>
        <p:txBody>
          <a:bodyPr spcFirstLastPara="1" wrap="square" lIns="91425" tIns="45700" rIns="91425" bIns="45700" anchor="t" anchorCtr="0">
            <a:normAutofit/>
          </a:bodyPr>
          <a:lstStyle/>
          <a:p>
            <a:pPr marL="0" marR="0" lvl="0" indent="0" algn="just" rtl="0">
              <a:lnSpc>
                <a:spcPct val="100000"/>
              </a:lnSpc>
              <a:spcBef>
                <a:spcPts val="0"/>
              </a:spcBef>
              <a:spcAft>
                <a:spcPts val="0"/>
              </a:spcAft>
              <a:buClr>
                <a:srgbClr val="243131"/>
              </a:buClr>
              <a:buSzPts val="1260"/>
              <a:buFont typeface="Arial"/>
              <a:buNone/>
            </a:pPr>
            <a:r>
              <a:rPr lang="en-US" sz="1500" b="0" i="0" u="none" strike="noStrike" cap="none" dirty="0">
                <a:solidFill>
                  <a:srgbClr val="243131"/>
                </a:solidFill>
                <a:latin typeface="Arial"/>
                <a:ea typeface="Arial"/>
                <a:cs typeface="Arial"/>
                <a:sym typeface="Arial"/>
              </a:rPr>
              <a:t>Una </a:t>
            </a:r>
            <a:r>
              <a:rPr lang="en-US" sz="1500" b="0" i="0" u="none" strike="noStrike" cap="none" dirty="0" err="1">
                <a:solidFill>
                  <a:srgbClr val="243131"/>
                </a:solidFill>
                <a:latin typeface="Arial"/>
                <a:ea typeface="Arial"/>
                <a:cs typeface="Arial"/>
                <a:sym typeface="Arial"/>
              </a:rPr>
              <a:t>vez</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comprendidos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los</a:t>
            </a:r>
            <a:r>
              <a:rPr lang="en-US" sz="1500" b="0" i="0" u="none" strike="noStrike" cap="none" dirty="0">
                <a:solidFill>
                  <a:srgbClr val="243131"/>
                </a:solidFill>
                <a:latin typeface="Arial"/>
                <a:ea typeface="Arial"/>
                <a:cs typeface="Arial"/>
                <a:sym typeface="Arial"/>
              </a:rPr>
              <a:t> pasos </a:t>
            </a:r>
            <a:r>
              <a:rPr lang="en-US" sz="1500" b="0" i="0" u="none" strike="noStrike" cap="none" dirty="0" err="1">
                <a:solidFill>
                  <a:srgbClr val="243131"/>
                </a:solidFill>
                <a:latin typeface="Arial"/>
                <a:ea typeface="Arial"/>
                <a:cs typeface="Arial"/>
                <a:sym typeface="Arial"/>
              </a:rPr>
              <a:t>básicos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puede</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presentar</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el</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algoritmo</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completo</a:t>
            </a:r>
            <a:r>
              <a:rPr lang="en-US" sz="1500" b="0" i="0" u="none" strike="noStrike" cap="none" dirty="0">
                <a:solidFill>
                  <a:srgbClr val="243131"/>
                </a:solidFill>
                <a:latin typeface="Arial"/>
                <a:ea typeface="Arial"/>
                <a:cs typeface="Arial"/>
                <a:sym typeface="Arial"/>
              </a:rPr>
              <a:t> o </a:t>
            </a:r>
            <a:r>
              <a:rPr lang="en-US" sz="1500" b="0" i="0" u="none" strike="noStrike" cap="none" dirty="0" err="1">
                <a:solidFill>
                  <a:srgbClr val="243131"/>
                </a:solidFill>
                <a:latin typeface="Arial"/>
                <a:ea typeface="Arial"/>
                <a:cs typeface="Arial"/>
                <a:sym typeface="Arial"/>
              </a:rPr>
              <a:t>relacionarlo</a:t>
            </a:r>
            <a:r>
              <a:rPr lang="en-US" sz="1500" b="0" i="0" u="none" strike="noStrike" cap="none" dirty="0">
                <a:solidFill>
                  <a:srgbClr val="243131"/>
                </a:solidFill>
                <a:latin typeface="Arial"/>
                <a:ea typeface="Arial"/>
                <a:cs typeface="Arial"/>
                <a:sym typeface="Arial"/>
              </a:rPr>
              <a:t> con </a:t>
            </a:r>
            <a:r>
              <a:rPr lang="en-US" sz="1500" b="0" i="0" u="none" strike="noStrike" cap="none" dirty="0" err="1">
                <a:solidFill>
                  <a:srgbClr val="243131"/>
                </a:solidFill>
                <a:latin typeface="Arial"/>
                <a:ea typeface="Arial"/>
                <a:cs typeface="Arial"/>
                <a:sym typeface="Arial"/>
              </a:rPr>
              <a:t>mecanismos</a:t>
            </a:r>
            <a:r>
              <a:rPr lang="en-US" sz="1500" b="0" i="0" u="none" strike="noStrike" cap="none" dirty="0">
                <a:solidFill>
                  <a:srgbClr val="243131"/>
                </a:solidFill>
                <a:latin typeface="Arial"/>
                <a:ea typeface="Arial"/>
                <a:cs typeface="Arial"/>
                <a:sym typeface="Arial"/>
              </a:rPr>
              <a:t> de </a:t>
            </a:r>
            <a:r>
              <a:rPr lang="en-US" sz="1500" b="0" i="0" u="none" strike="noStrike" cap="none" dirty="0" err="1">
                <a:solidFill>
                  <a:srgbClr val="243131"/>
                </a:solidFill>
                <a:latin typeface="Arial"/>
                <a:ea typeface="Arial"/>
                <a:cs typeface="Arial"/>
                <a:sym typeface="Arial"/>
              </a:rPr>
              <a:t>ordenación</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similares</a:t>
            </a:r>
            <a:r>
              <a:rPr lang="en-US" sz="1500" b="0" i="0" u="none" strike="noStrike" cap="none" dirty="0">
                <a:solidFill>
                  <a:srgbClr val="243131"/>
                </a:solidFill>
                <a:latin typeface="Arial"/>
                <a:ea typeface="Arial"/>
                <a:cs typeface="Arial"/>
                <a:sym typeface="Arial"/>
              </a:rPr>
              <a:t> con </a:t>
            </a:r>
            <a:r>
              <a:rPr lang="en-US" sz="1500" b="0" i="0" u="none" strike="noStrike" cap="none" dirty="0" err="1">
                <a:solidFill>
                  <a:srgbClr val="243131"/>
                </a:solidFill>
                <a:latin typeface="Arial"/>
                <a:ea typeface="Arial"/>
                <a:cs typeface="Arial"/>
                <a:sym typeface="Arial"/>
              </a:rPr>
              <a:t>los</a:t>
            </a:r>
            <a:r>
              <a:rPr lang="en-US" sz="1500" b="0" i="0" u="none" strike="noStrike" cap="none" dirty="0">
                <a:solidFill>
                  <a:srgbClr val="243131"/>
                </a:solidFill>
                <a:latin typeface="Arial"/>
                <a:ea typeface="Arial"/>
                <a:cs typeface="Arial"/>
                <a:sym typeface="Arial"/>
              </a:rPr>
              <a:t> que </a:t>
            </a:r>
            <a:r>
              <a:rPr lang="en-US" sz="1500" b="0" i="0" u="none" strike="noStrike" cap="none" dirty="0" err="1">
                <a:solidFill>
                  <a:srgbClr val="243131"/>
                </a:solidFill>
                <a:latin typeface="Arial"/>
                <a:ea typeface="Arial"/>
                <a:cs typeface="Arial"/>
                <a:sym typeface="Arial"/>
              </a:rPr>
              <a:t>los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alumnos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ya</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estén</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familiarizados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por</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ejemplo</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el</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orden</a:t>
            </a:r>
            <a:r>
              <a:rPr lang="en-US" sz="1500" b="0" i="0" u="none" strike="noStrike" cap="none" dirty="0">
                <a:solidFill>
                  <a:srgbClr val="243131"/>
                </a:solidFill>
                <a:latin typeface="Arial"/>
                <a:ea typeface="Arial"/>
                <a:cs typeface="Arial"/>
                <a:sym typeface="Arial"/>
              </a:rPr>
              <a:t> de </a:t>
            </a:r>
            <a:r>
              <a:rPr lang="en-US" sz="1500" b="0" i="0" u="none" strike="noStrike" cap="none" dirty="0" err="1">
                <a:solidFill>
                  <a:srgbClr val="243131"/>
                </a:solidFill>
                <a:latin typeface="Arial"/>
                <a:ea typeface="Arial"/>
                <a:cs typeface="Arial"/>
                <a:sym typeface="Arial"/>
              </a:rPr>
              <a:t>objetos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físicos</a:t>
            </a:r>
            <a:r>
              <a:rPr lang="en-US" sz="1500" b="0" i="0" u="none" strike="noStrike" cap="none" dirty="0">
                <a:solidFill>
                  <a:srgbClr val="243131"/>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pic>
        <p:nvPicPr>
          <p:cNvPr id="777" name="Google Shape;777;p33"/>
          <p:cNvPicPr preferRelativeResize="0"/>
          <p:nvPr/>
        </p:nvPicPr>
        <p:blipFill rotWithShape="1">
          <a:blip r:embed="rId5">
            <a:alphaModFix/>
          </a:blip>
          <a:srcRect/>
          <a:stretch/>
        </p:blipFill>
        <p:spPr>
          <a:xfrm>
            <a:off x="980594" y="2344476"/>
            <a:ext cx="5715480" cy="1686839"/>
          </a:xfrm>
          <a:prstGeom prst="rect">
            <a:avLst/>
          </a:prstGeom>
          <a:noFill/>
          <a:ln>
            <a:noFill/>
          </a:ln>
        </p:spPr>
      </p:pic>
      <p:sp>
        <p:nvSpPr>
          <p:cNvPr id="778" name="Google Shape;778;p33"/>
          <p:cNvSpPr txBox="1"/>
          <p:nvPr/>
        </p:nvSpPr>
        <p:spPr>
          <a:xfrm>
            <a:off x="838495" y="4885209"/>
            <a:ext cx="6554523" cy="1028370"/>
          </a:xfrm>
          <a:prstGeom prst="rect">
            <a:avLst/>
          </a:prstGeom>
          <a:noFill/>
          <a:ln>
            <a:noFill/>
          </a:ln>
        </p:spPr>
        <p:txBody>
          <a:bodyPr spcFirstLastPara="1" wrap="square" lIns="91425" tIns="45700" rIns="91425" bIns="45700" anchor="t" anchorCtr="0">
            <a:noAutofit/>
          </a:bodyPr>
          <a:lstStyle/>
          <a:p>
            <a:pPr marL="9525" marR="0" lvl="0" indent="-9525" algn="just" rtl="0">
              <a:lnSpc>
                <a:spcPct val="100000"/>
              </a:lnSpc>
              <a:spcBef>
                <a:spcPts val="0"/>
              </a:spcBef>
              <a:spcAft>
                <a:spcPts val="0"/>
              </a:spcAft>
              <a:buClr>
                <a:srgbClr val="243131"/>
              </a:buClr>
              <a:buSzPts val="1260"/>
              <a:buFont typeface="Arial"/>
              <a:buNone/>
            </a:pPr>
            <a:r>
              <a:rPr lang="en-US" sz="1500" b="0" i="0" u="none" strike="noStrike" cap="none" dirty="0">
                <a:solidFill>
                  <a:srgbClr val="243131"/>
                </a:solidFill>
                <a:latin typeface="Arial"/>
                <a:ea typeface="Arial"/>
                <a:cs typeface="Arial"/>
                <a:sym typeface="Arial"/>
              </a:rPr>
              <a:t>Al </a:t>
            </a:r>
            <a:r>
              <a:rPr lang="en-US" sz="1500" b="0" i="0" u="none" strike="noStrike" cap="none" dirty="0" err="1">
                <a:solidFill>
                  <a:srgbClr val="243131"/>
                </a:solidFill>
                <a:latin typeface="Arial"/>
                <a:ea typeface="Arial"/>
                <a:cs typeface="Arial"/>
                <a:sym typeface="Arial"/>
              </a:rPr>
              <a:t>desglosar</a:t>
            </a:r>
            <a:r>
              <a:rPr lang="en-US" sz="1500" b="0" i="0" u="none" strike="noStrike" cap="none" dirty="0">
                <a:solidFill>
                  <a:srgbClr val="243131"/>
                </a:solidFill>
                <a:latin typeface="Arial"/>
                <a:ea typeface="Arial"/>
                <a:cs typeface="Arial"/>
                <a:sym typeface="Arial"/>
              </a:rPr>
              <a:t> la </a:t>
            </a:r>
            <a:r>
              <a:rPr lang="en-US" sz="1500" b="0" i="0" u="none" strike="noStrike" cap="none" dirty="0" err="1">
                <a:solidFill>
                  <a:srgbClr val="243131"/>
                </a:solidFill>
                <a:latin typeface="Arial"/>
                <a:ea typeface="Arial"/>
                <a:cs typeface="Arial"/>
                <a:sym typeface="Arial"/>
              </a:rPr>
              <a:t>clasificación</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en</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estos</a:t>
            </a:r>
            <a:r>
              <a:rPr lang="en-US" sz="1500" b="0" i="0" u="none" strike="noStrike" cap="none" dirty="0">
                <a:solidFill>
                  <a:srgbClr val="243131"/>
                </a:solidFill>
                <a:latin typeface="Arial"/>
                <a:ea typeface="Arial"/>
                <a:cs typeface="Arial"/>
                <a:sym typeface="Arial"/>
              </a:rPr>
              <a:t> pasos </a:t>
            </a:r>
            <a:r>
              <a:rPr lang="en-US" sz="1500" b="0" i="0" u="none" strike="noStrike" cap="none" dirty="0" err="1">
                <a:solidFill>
                  <a:srgbClr val="243131"/>
                </a:solidFill>
                <a:latin typeface="Arial"/>
                <a:ea typeface="Arial"/>
                <a:cs typeface="Arial"/>
                <a:sym typeface="Arial"/>
              </a:rPr>
              <a:t>más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pequeños</a:t>
            </a:r>
            <a:r>
              <a:rPr lang="en-US" sz="1500" b="0" i="0" u="none" strike="noStrike" cap="none" dirty="0">
                <a:solidFill>
                  <a:srgbClr val="243131"/>
                </a:solidFill>
                <a:latin typeface="Arial"/>
                <a:ea typeface="Arial"/>
                <a:cs typeface="Arial"/>
                <a:sym typeface="Arial"/>
              </a:rPr>
              <a:t> y </a:t>
            </a:r>
            <a:r>
              <a:rPr lang="en-US" sz="1500" b="0" i="0" u="none" strike="noStrike" cap="none" dirty="0" err="1">
                <a:solidFill>
                  <a:srgbClr val="243131"/>
                </a:solidFill>
                <a:latin typeface="Arial"/>
                <a:ea typeface="Arial"/>
                <a:cs typeface="Arial"/>
                <a:sym typeface="Arial"/>
              </a:rPr>
              <a:t>lógicos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los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alumnos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adultos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pueden</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construir</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una</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sólida</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comprensión</a:t>
            </a:r>
            <a:r>
              <a:rPr lang="en-US" sz="1500" b="0" i="0" u="none" strike="noStrike" cap="none" dirty="0">
                <a:solidFill>
                  <a:srgbClr val="243131"/>
                </a:solidFill>
                <a:latin typeface="Arial"/>
                <a:ea typeface="Arial"/>
                <a:cs typeface="Arial"/>
                <a:sym typeface="Arial"/>
              </a:rPr>
              <a:t> del </a:t>
            </a:r>
            <a:r>
              <a:rPr lang="en-US" sz="1500" b="0" i="0" u="none" strike="noStrike" cap="none" dirty="0" err="1">
                <a:solidFill>
                  <a:srgbClr val="243131"/>
                </a:solidFill>
                <a:latin typeface="Arial"/>
                <a:ea typeface="Arial"/>
                <a:cs typeface="Arial"/>
                <a:sym typeface="Arial"/>
              </a:rPr>
              <a:t>concepto</a:t>
            </a:r>
            <a:r>
              <a:rPr lang="en-US" sz="1500" b="0" i="0" u="none" strike="noStrike" cap="none" dirty="0">
                <a:solidFill>
                  <a:srgbClr val="243131"/>
                </a:solidFill>
                <a:latin typeface="Arial"/>
                <a:ea typeface="Arial"/>
                <a:cs typeface="Arial"/>
                <a:sym typeface="Arial"/>
              </a:rPr>
              <a:t> antes de </a:t>
            </a:r>
            <a:r>
              <a:rPr lang="en-US" sz="1500" b="0" i="0" u="none" strike="noStrike" cap="none" dirty="0" err="1">
                <a:solidFill>
                  <a:srgbClr val="243131"/>
                </a:solidFill>
                <a:latin typeface="Arial"/>
                <a:ea typeface="Arial"/>
                <a:cs typeface="Arial"/>
                <a:sym typeface="Arial"/>
              </a:rPr>
              <a:t>abordar</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toda</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su</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complejidad</a:t>
            </a:r>
            <a:r>
              <a:rPr lang="en-US" sz="1500" b="0" i="0" u="none" strike="noStrike" cap="none" dirty="0">
                <a:solidFill>
                  <a:srgbClr val="243131"/>
                </a:solidFill>
                <a:latin typeface="Arial"/>
                <a:ea typeface="Arial"/>
                <a:cs typeface="Arial"/>
                <a:sym typeface="Arial"/>
              </a:rPr>
              <a:t>. Las </a:t>
            </a:r>
            <a:r>
              <a:rPr lang="en-US" sz="1500" b="0" i="0" u="none" strike="noStrike" cap="none" dirty="0" err="1">
                <a:solidFill>
                  <a:srgbClr val="243131"/>
                </a:solidFill>
                <a:latin typeface="Arial"/>
                <a:ea typeface="Arial"/>
                <a:cs typeface="Arial"/>
                <a:sym typeface="Arial"/>
              </a:rPr>
              <a:t>ayudas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visuales</a:t>
            </a:r>
            <a:r>
              <a:rPr lang="en-US" sz="1500" b="0" i="0" u="none" strike="noStrike" cap="none" dirty="0">
                <a:solidFill>
                  <a:srgbClr val="243131"/>
                </a:solidFill>
                <a:latin typeface="Arial"/>
                <a:ea typeface="Arial"/>
                <a:cs typeface="Arial"/>
                <a:sym typeface="Arial"/>
              </a:rPr>
              <a:t> de </a:t>
            </a:r>
            <a:r>
              <a:rPr lang="en-US" sz="1500" b="0" i="0" u="none" strike="noStrike" cap="none" dirty="0" err="1">
                <a:solidFill>
                  <a:srgbClr val="243131"/>
                </a:solidFill>
                <a:latin typeface="Arial"/>
                <a:ea typeface="Arial"/>
                <a:cs typeface="Arial"/>
                <a:sym typeface="Arial"/>
              </a:rPr>
              <a:t>cada</a:t>
            </a:r>
            <a:r>
              <a:rPr lang="en-US" sz="1500" b="0" i="0" u="none" strike="noStrike" cap="none" dirty="0">
                <a:solidFill>
                  <a:srgbClr val="243131"/>
                </a:solidFill>
                <a:latin typeface="Arial"/>
                <a:ea typeface="Arial"/>
                <a:cs typeface="Arial"/>
                <a:sym typeface="Arial"/>
              </a:rPr>
              <a:t> paso </a:t>
            </a:r>
            <a:r>
              <a:rPr lang="en-US" sz="1500" b="0" i="0" u="none" strike="noStrike" cap="none" dirty="0" err="1">
                <a:solidFill>
                  <a:srgbClr val="243131"/>
                </a:solidFill>
                <a:latin typeface="Arial"/>
                <a:ea typeface="Arial"/>
                <a:cs typeface="Arial"/>
                <a:sym typeface="Arial"/>
              </a:rPr>
              <a:t>garantizan</a:t>
            </a:r>
            <a:r>
              <a:rPr lang="en-US" sz="1500" b="0" i="0" u="none" strike="noStrike" cap="none" dirty="0">
                <a:solidFill>
                  <a:srgbClr val="243131"/>
                </a:solidFill>
                <a:latin typeface="Arial"/>
                <a:ea typeface="Arial"/>
                <a:cs typeface="Arial"/>
                <a:sym typeface="Arial"/>
              </a:rPr>
              <a:t> la </a:t>
            </a:r>
            <a:r>
              <a:rPr lang="en-US" sz="1500" b="0" i="0" u="none" strike="noStrike" cap="none" dirty="0" err="1">
                <a:solidFill>
                  <a:srgbClr val="243131"/>
                </a:solidFill>
                <a:latin typeface="Arial"/>
                <a:ea typeface="Arial"/>
                <a:cs typeface="Arial"/>
                <a:sym typeface="Arial"/>
              </a:rPr>
              <a:t>comprensión</a:t>
            </a:r>
            <a:r>
              <a:rPr lang="en-US" sz="1500" b="0" i="0" u="none" strike="noStrike" cap="none" dirty="0">
                <a:solidFill>
                  <a:srgbClr val="243131"/>
                </a:solidFill>
                <a:latin typeface="Arial"/>
                <a:ea typeface="Arial"/>
                <a:cs typeface="Arial"/>
                <a:sym typeface="Arial"/>
              </a:rPr>
              <a:t> y </a:t>
            </a:r>
            <a:r>
              <a:rPr lang="en-US" sz="1500" b="0" i="0" u="none" strike="noStrike" cap="none" dirty="0" err="1">
                <a:solidFill>
                  <a:srgbClr val="243131"/>
                </a:solidFill>
                <a:latin typeface="Arial"/>
                <a:ea typeface="Arial"/>
                <a:cs typeface="Arial"/>
                <a:sym typeface="Arial"/>
              </a:rPr>
              <a:t>hacen</a:t>
            </a:r>
            <a:r>
              <a:rPr lang="en-US" sz="1500" b="0" i="0" u="none" strike="noStrike" cap="none" dirty="0">
                <a:solidFill>
                  <a:srgbClr val="243131"/>
                </a:solidFill>
                <a:latin typeface="Arial"/>
                <a:ea typeface="Arial"/>
                <a:cs typeface="Arial"/>
                <a:sym typeface="Arial"/>
              </a:rPr>
              <a:t> que </a:t>
            </a:r>
            <a:r>
              <a:rPr lang="en-US" sz="1500" b="0" i="0" u="none" strike="noStrike" cap="none" dirty="0" err="1">
                <a:solidFill>
                  <a:srgbClr val="243131"/>
                </a:solidFill>
                <a:latin typeface="Arial"/>
                <a:ea typeface="Arial"/>
                <a:cs typeface="Arial"/>
                <a:sym typeface="Arial"/>
              </a:rPr>
              <a:t>el</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proceso</a:t>
            </a:r>
            <a:r>
              <a:rPr lang="en-US" sz="1500" b="0" i="0" u="none" strike="noStrike" cap="none" dirty="0">
                <a:solidFill>
                  <a:srgbClr val="243131"/>
                </a:solidFill>
                <a:latin typeface="Arial"/>
                <a:ea typeface="Arial"/>
                <a:cs typeface="Arial"/>
                <a:sym typeface="Arial"/>
              </a:rPr>
              <a:t> sea </a:t>
            </a:r>
            <a:r>
              <a:rPr lang="en-US" sz="1500" b="0" i="0" u="none" strike="noStrike" cap="none" dirty="0" err="1">
                <a:solidFill>
                  <a:srgbClr val="243131"/>
                </a:solidFill>
                <a:latin typeface="Arial"/>
                <a:ea typeface="Arial"/>
                <a:cs typeface="Arial"/>
                <a:sym typeface="Arial"/>
              </a:rPr>
              <a:t>menos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abstracto</a:t>
            </a:r>
            <a:r>
              <a:rPr lang="en-US" sz="1500" b="0" i="0" u="none" strike="noStrike" cap="none" dirty="0">
                <a:solidFill>
                  <a:srgbClr val="243131"/>
                </a:solidFill>
                <a:latin typeface="Arial"/>
                <a:ea typeface="Arial"/>
                <a:cs typeface="Arial"/>
                <a:sym typeface="Arial"/>
              </a:rPr>
              <a:t> y </a:t>
            </a:r>
            <a:r>
              <a:rPr lang="en-US" sz="1500" b="0" i="0" u="none" strike="noStrike" cap="none" dirty="0" err="1">
                <a:solidFill>
                  <a:srgbClr val="243131"/>
                </a:solidFill>
                <a:latin typeface="Arial"/>
                <a:ea typeface="Arial"/>
                <a:cs typeface="Arial"/>
                <a:sym typeface="Arial"/>
              </a:rPr>
              <a:t>desalentador</a:t>
            </a:r>
            <a:r>
              <a:rPr lang="en-US" sz="1500" b="0" i="0" u="none" strike="noStrike" cap="none" dirty="0">
                <a:solidFill>
                  <a:srgbClr val="243131"/>
                </a:solidFill>
                <a:latin typeface="Arial"/>
                <a:ea typeface="Arial"/>
                <a:cs typeface="Arial"/>
                <a:sym typeface="Arial"/>
              </a:rPr>
              <a:t>. Este </a:t>
            </a:r>
            <a:r>
              <a:rPr lang="en-US" sz="1500" b="0" i="0" u="none" strike="noStrike" cap="none" dirty="0" err="1">
                <a:solidFill>
                  <a:srgbClr val="243131"/>
                </a:solidFill>
                <a:latin typeface="Arial"/>
                <a:ea typeface="Arial"/>
                <a:cs typeface="Arial"/>
                <a:sym typeface="Arial"/>
              </a:rPr>
              <a:t>enfoque</a:t>
            </a:r>
            <a:r>
              <a:rPr lang="en-US" sz="1500" b="0" i="0" u="none" strike="noStrike" cap="none" dirty="0">
                <a:solidFill>
                  <a:srgbClr val="243131"/>
                </a:solidFill>
                <a:latin typeface="Arial"/>
                <a:ea typeface="Arial"/>
                <a:cs typeface="Arial"/>
                <a:sym typeface="Arial"/>
              </a:rPr>
              <a:t> es </a:t>
            </a:r>
            <a:r>
              <a:rPr lang="en-US" sz="1500" b="0" i="0" u="none" strike="noStrike" cap="none" dirty="0" err="1">
                <a:solidFill>
                  <a:srgbClr val="243131"/>
                </a:solidFill>
                <a:latin typeface="Arial"/>
                <a:ea typeface="Arial"/>
                <a:cs typeface="Arial"/>
                <a:sym typeface="Arial"/>
              </a:rPr>
              <a:t>aplicable</a:t>
            </a:r>
            <a:r>
              <a:rPr lang="en-US" sz="1500" b="0" i="0" u="none" strike="noStrike" cap="none" dirty="0">
                <a:solidFill>
                  <a:srgbClr val="243131"/>
                </a:solidFill>
                <a:latin typeface="Arial"/>
                <a:ea typeface="Arial"/>
                <a:cs typeface="Arial"/>
                <a:sym typeface="Arial"/>
              </a:rPr>
              <a:t> a </a:t>
            </a:r>
            <a:r>
              <a:rPr lang="en-US" sz="1500" b="0" i="0" u="none" strike="noStrike" cap="none" dirty="0" err="1">
                <a:solidFill>
                  <a:srgbClr val="243131"/>
                </a:solidFill>
                <a:latin typeface="Arial"/>
                <a:ea typeface="Arial"/>
                <a:cs typeface="Arial"/>
                <a:sym typeface="Arial"/>
              </a:rPr>
              <a:t>muchos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otros</a:t>
            </a:r>
            <a:r>
              <a:rPr lang="en-US" sz="1500" b="0" i="0" u="none" strike="noStrike" cap="none" dirty="0">
                <a:solidFill>
                  <a:srgbClr val="243131"/>
                </a:solidFill>
                <a:latin typeface="Arial"/>
                <a:ea typeface="Arial"/>
                <a:cs typeface="Arial"/>
                <a:sym typeface="Arial"/>
              </a:rPr>
              <a:t> </a:t>
            </a:r>
            <a:r>
              <a:rPr lang="en-US" sz="1500" b="0" i="0" u="none" strike="noStrike" cap="none" dirty="0" err="1">
                <a:solidFill>
                  <a:srgbClr val="243131"/>
                </a:solidFill>
                <a:latin typeface="Arial"/>
                <a:ea typeface="Arial"/>
                <a:cs typeface="Arial"/>
                <a:sym typeface="Arial"/>
              </a:rPr>
              <a:t>conceptos</a:t>
            </a:r>
            <a:r>
              <a:rPr lang="en-US" sz="1500" b="0" i="0" u="none" strike="noStrike" cap="none" dirty="0">
                <a:solidFill>
                  <a:srgbClr val="243131"/>
                </a:solidFill>
                <a:latin typeface="Arial"/>
                <a:ea typeface="Arial"/>
                <a:cs typeface="Arial"/>
                <a:sym typeface="Arial"/>
              </a:rPr>
              <a:t> del PC.</a:t>
            </a:r>
            <a:endParaRPr sz="1500" b="0" i="0" u="none" strike="noStrike" cap="none" dirty="0">
              <a:solidFill>
                <a:srgbClr val="000000"/>
              </a:solidFill>
              <a:latin typeface="Arial"/>
              <a:ea typeface="Arial"/>
              <a:cs typeface="Arial"/>
              <a:sym typeface="Arial"/>
            </a:endParaRPr>
          </a:p>
        </p:txBody>
      </p:sp>
      <p:sp>
        <p:nvSpPr>
          <p:cNvPr id="779" name="Google Shape;779;p3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29</a:t>
            </a:fld>
            <a:endParaRPr>
              <a:latin typeface="Arial"/>
              <a:ea typeface="Arial"/>
              <a:cs typeface="Arial"/>
              <a:sym typeface="Arial"/>
            </a:endParaRPr>
          </a:p>
        </p:txBody>
      </p:sp>
      <p:sp>
        <p:nvSpPr>
          <p:cNvPr id="780" name="Google Shape;780;p33"/>
          <p:cNvSpPr txBox="1">
            <a:spLocks noGrp="1"/>
          </p:cNvSpPr>
          <p:nvPr>
            <p:ph type="title"/>
          </p:nvPr>
        </p:nvSpPr>
        <p:spPr>
          <a:xfrm>
            <a:off x="980596" y="790278"/>
            <a:ext cx="6554523"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Ejemplo práctico 1: Agrupación de información</a:t>
            </a:r>
            <a:endParaRPr>
              <a:latin typeface="Arial"/>
              <a:ea typeface="Arial"/>
              <a:cs typeface="Arial"/>
              <a:sym typeface="Arial"/>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80"/>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786" name="Google Shape;786;p80" descr="Electronic components on a white background"/>
          <p:cNvPicPr preferRelativeResize="0">
            <a:picLocks noGrp="1"/>
          </p:cNvPicPr>
          <p:nvPr>
            <p:ph type="body" idx="2"/>
          </p:nvPr>
        </p:nvPicPr>
        <p:blipFill rotWithShape="1">
          <a:blip r:embed="rId4">
            <a:alphaModFix/>
          </a:blip>
          <a:srcRect t="15728"/>
          <a:stretch/>
        </p:blipFill>
        <p:spPr>
          <a:xfrm>
            <a:off x="1" y="0"/>
            <a:ext cx="12191999" cy="6858000"/>
          </a:xfrm>
          <a:prstGeom prst="rect">
            <a:avLst/>
          </a:prstGeom>
          <a:noFill/>
          <a:ln>
            <a:noFill/>
          </a:ln>
        </p:spPr>
      </p:pic>
      <p:sp>
        <p:nvSpPr>
          <p:cNvPr id="2" name="Rectangle 1">
            <a:extLst>
              <a:ext uri="{FF2B5EF4-FFF2-40B4-BE49-F238E27FC236}">
                <a16:creationId xmlns:a16="http://schemas.microsoft.com/office/drawing/2014/main" id="{7CA4439D-D638-743E-8ED3-5A08AF89A922}"/>
              </a:ext>
            </a:extLst>
          </p:cNvPr>
          <p:cNvSpPr/>
          <p:nvPr/>
        </p:nvSpPr>
        <p:spPr>
          <a:xfrm>
            <a:off x="7745506" y="1132291"/>
            <a:ext cx="1496030" cy="1866974"/>
          </a:xfrm>
          <a:prstGeom prst="rect">
            <a:avLst/>
          </a:prstGeom>
          <a:solidFill>
            <a:srgbClr val="EEF1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7" name="Google Shape;787;p80"/>
          <p:cNvSpPr txBox="1">
            <a:spLocks noGrp="1"/>
          </p:cNvSpPr>
          <p:nvPr>
            <p:ph type="body" idx="1"/>
          </p:nvPr>
        </p:nvSpPr>
        <p:spPr>
          <a:xfrm>
            <a:off x="142504" y="906571"/>
            <a:ext cx="8342877" cy="425411"/>
          </a:xfrm>
          <a:prstGeom prst="rect">
            <a:avLst/>
          </a:prstGeom>
          <a:noFill/>
          <a:ln>
            <a:noFill/>
          </a:ln>
        </p:spPr>
        <p:txBody>
          <a:bodyPr spcFirstLastPara="1" wrap="square" lIns="91425" tIns="45700" rIns="91425" bIns="45700" anchor="b" anchorCtr="0">
            <a:noAutofit/>
          </a:bodyPr>
          <a:lstStyle/>
          <a:p>
            <a:pPr marL="534988" lvl="0" indent="-534988" algn="l" rtl="0">
              <a:lnSpc>
                <a:spcPct val="100000"/>
              </a:lnSpc>
              <a:spcBef>
                <a:spcPts val="0"/>
              </a:spcBef>
              <a:spcAft>
                <a:spcPts val="0"/>
              </a:spcAft>
              <a:buSzPts val="1680"/>
              <a:buFont typeface="Arial"/>
              <a:buAutoNum type="arabicPeriod"/>
            </a:pPr>
            <a:r>
              <a:rPr lang="en-US" sz="1800">
                <a:latin typeface="Arial"/>
                <a:ea typeface="Arial"/>
                <a:cs typeface="Arial"/>
                <a:sym typeface="Arial"/>
              </a:rPr>
              <a:t>Descomposición</a:t>
            </a:r>
            <a:endParaRPr sz="2000">
              <a:latin typeface="Arial"/>
              <a:ea typeface="Arial"/>
              <a:cs typeface="Arial"/>
              <a:sym typeface="Arial"/>
            </a:endParaRPr>
          </a:p>
        </p:txBody>
      </p:sp>
      <p:sp>
        <p:nvSpPr>
          <p:cNvPr id="788" name="Google Shape;788;p80"/>
          <p:cNvSpPr txBox="1">
            <a:spLocks noGrp="1"/>
          </p:cNvSpPr>
          <p:nvPr>
            <p:ph type="body" idx="1"/>
          </p:nvPr>
        </p:nvSpPr>
        <p:spPr>
          <a:xfrm>
            <a:off x="578225" y="1011268"/>
            <a:ext cx="8663312" cy="1758606"/>
          </a:xfrm>
          <a:prstGeom prst="rect">
            <a:avLst/>
          </a:prstGeom>
          <a:noFill/>
          <a:ln>
            <a:noFill/>
          </a:ln>
        </p:spPr>
        <p:txBody>
          <a:bodyPr spcFirstLastPara="1" wrap="square" lIns="91425" tIns="45700" rIns="91425" bIns="45700" anchor="b" anchorCtr="0">
            <a:noAutofit/>
          </a:bodyPr>
          <a:lstStyle/>
          <a:p>
            <a:pPr marL="174625" lvl="0" indent="-153988" algn="l" rtl="0">
              <a:lnSpc>
                <a:spcPct val="100000"/>
              </a:lnSpc>
              <a:spcBef>
                <a:spcPts val="1000"/>
              </a:spcBef>
              <a:spcAft>
                <a:spcPts val="0"/>
              </a:spcAft>
              <a:buSzPts val="1680"/>
              <a:buFont typeface="Arial"/>
              <a:buChar char="•"/>
            </a:pPr>
            <a:r>
              <a:rPr lang="en-US" sz="1350" dirty="0" err="1">
                <a:latin typeface="Arial"/>
                <a:ea typeface="Arial"/>
                <a:cs typeface="Arial"/>
                <a:sym typeface="Arial"/>
              </a:rPr>
              <a:t>Prepara</a:t>
            </a:r>
            <a:r>
              <a:rPr lang="en-US" sz="1350" dirty="0">
                <a:latin typeface="Arial"/>
                <a:ea typeface="Arial"/>
                <a:cs typeface="Arial"/>
                <a:sym typeface="Arial"/>
              </a:rPr>
              <a:t> </a:t>
            </a:r>
            <a:r>
              <a:rPr lang="en-US" sz="1350" dirty="0" err="1">
                <a:latin typeface="Arial"/>
                <a:ea typeface="Arial"/>
                <a:cs typeface="Arial"/>
                <a:sym typeface="Arial"/>
              </a:rPr>
              <a:t>una</a:t>
            </a:r>
            <a:r>
              <a:rPr lang="en-US" sz="1350" dirty="0">
                <a:latin typeface="Arial"/>
                <a:ea typeface="Arial"/>
                <a:cs typeface="Arial"/>
                <a:sym typeface="Arial"/>
              </a:rPr>
              <a:t> comida</a:t>
            </a:r>
            <a:r>
              <a:rPr lang="en-US" sz="1350" b="0" dirty="0">
                <a:latin typeface="Arial"/>
                <a:ea typeface="Arial"/>
                <a:cs typeface="Arial"/>
                <a:sym typeface="Arial"/>
              </a:rPr>
              <a:t>: </a:t>
            </a:r>
            <a:r>
              <a:rPr lang="en-US" sz="1350" b="0" dirty="0" err="1">
                <a:latin typeface="Arial"/>
                <a:ea typeface="Arial"/>
                <a:cs typeface="Arial"/>
                <a:sym typeface="Arial"/>
              </a:rPr>
              <a:t>Desglosa</a:t>
            </a:r>
            <a:r>
              <a:rPr lang="en-US" sz="1350" b="0" dirty="0">
                <a:latin typeface="Arial"/>
                <a:ea typeface="Arial"/>
                <a:cs typeface="Arial"/>
                <a:sym typeface="Arial"/>
              </a:rPr>
              <a:t> la </a:t>
            </a:r>
            <a:r>
              <a:rPr lang="en-US" sz="1350" b="0" dirty="0" err="1">
                <a:latin typeface="Arial"/>
                <a:ea typeface="Arial"/>
                <a:cs typeface="Arial"/>
                <a:sym typeface="Arial"/>
              </a:rPr>
              <a:t>tarea</a:t>
            </a:r>
            <a:r>
              <a:rPr lang="en-US" sz="1350" b="0" dirty="0">
                <a:latin typeface="Arial"/>
                <a:ea typeface="Arial"/>
                <a:cs typeface="Arial"/>
                <a:sym typeface="Arial"/>
              </a:rPr>
              <a:t> de </a:t>
            </a:r>
            <a:r>
              <a:rPr lang="en-US" sz="1350" b="0" dirty="0" err="1">
                <a:latin typeface="Arial"/>
                <a:ea typeface="Arial"/>
                <a:cs typeface="Arial"/>
                <a:sym typeface="Arial"/>
              </a:rPr>
              <a:t>preparar</a:t>
            </a:r>
            <a:r>
              <a:rPr lang="en-US" sz="1350" b="0" dirty="0">
                <a:latin typeface="Arial"/>
                <a:ea typeface="Arial"/>
                <a:cs typeface="Arial"/>
                <a:sym typeface="Arial"/>
              </a:rPr>
              <a:t> </a:t>
            </a:r>
            <a:r>
              <a:rPr lang="en-US" sz="1350" b="0" dirty="0" err="1">
                <a:latin typeface="Arial"/>
                <a:ea typeface="Arial"/>
                <a:cs typeface="Arial"/>
                <a:sym typeface="Arial"/>
              </a:rPr>
              <a:t>una</a:t>
            </a:r>
            <a:r>
              <a:rPr lang="en-US" sz="1350" b="0" dirty="0">
                <a:latin typeface="Arial"/>
                <a:ea typeface="Arial"/>
                <a:cs typeface="Arial"/>
                <a:sym typeface="Arial"/>
              </a:rPr>
              <a:t> comida </a:t>
            </a:r>
            <a:r>
              <a:rPr lang="en-US" sz="1350" b="0" dirty="0" err="1">
                <a:latin typeface="Arial"/>
                <a:ea typeface="Arial"/>
                <a:cs typeface="Arial"/>
                <a:sym typeface="Arial"/>
              </a:rPr>
              <a:t>en</a:t>
            </a:r>
            <a:r>
              <a:rPr lang="en-US" sz="1350" b="0" dirty="0">
                <a:latin typeface="Arial"/>
                <a:ea typeface="Arial"/>
                <a:cs typeface="Arial"/>
                <a:sym typeface="Arial"/>
              </a:rPr>
              <a:t> </a:t>
            </a:r>
            <a:r>
              <a:rPr lang="en-US" sz="1350" b="0" dirty="0" err="1">
                <a:latin typeface="Arial"/>
                <a:ea typeface="Arial"/>
                <a:cs typeface="Arial"/>
                <a:sym typeface="Arial"/>
              </a:rPr>
              <a:t>subtareas</a:t>
            </a:r>
            <a:r>
              <a:rPr lang="en-US" sz="1350" b="0" dirty="0">
                <a:latin typeface="Arial"/>
                <a:ea typeface="Arial"/>
                <a:cs typeface="Arial"/>
                <a:sym typeface="Arial"/>
              </a:rPr>
              <a:t> </a:t>
            </a:r>
            <a:r>
              <a:rPr lang="en-US" sz="1350" b="0" dirty="0" err="1">
                <a:latin typeface="Arial"/>
                <a:ea typeface="Arial"/>
                <a:cs typeface="Arial"/>
                <a:sym typeface="Arial"/>
              </a:rPr>
              <a:t>más</a:t>
            </a:r>
            <a:r>
              <a:rPr lang="en-US" sz="1350" b="0" dirty="0">
                <a:latin typeface="Arial"/>
                <a:ea typeface="Arial"/>
                <a:cs typeface="Arial"/>
                <a:sym typeface="Arial"/>
              </a:rPr>
              <a:t> </a:t>
            </a:r>
            <a:r>
              <a:rPr lang="en-US" sz="1350" b="0" dirty="0" err="1">
                <a:latin typeface="Arial"/>
                <a:ea typeface="Arial"/>
                <a:cs typeface="Arial"/>
                <a:sym typeface="Arial"/>
              </a:rPr>
              <a:t>pequeñas</a:t>
            </a:r>
            <a:r>
              <a:rPr lang="en-US" sz="1350" b="0" dirty="0">
                <a:latin typeface="Arial"/>
                <a:ea typeface="Arial"/>
                <a:cs typeface="Arial"/>
                <a:sym typeface="Arial"/>
              </a:rPr>
              <a:t>: </a:t>
            </a:r>
            <a:r>
              <a:rPr lang="en-US" sz="1350" b="0" dirty="0" err="1">
                <a:latin typeface="Arial"/>
                <a:ea typeface="Arial"/>
                <a:cs typeface="Arial"/>
                <a:sym typeface="Arial"/>
              </a:rPr>
              <a:t>hacer</a:t>
            </a:r>
            <a:r>
              <a:rPr lang="en-US" sz="1350" b="0" dirty="0">
                <a:latin typeface="Arial"/>
                <a:ea typeface="Arial"/>
                <a:cs typeface="Arial"/>
                <a:sym typeface="Arial"/>
              </a:rPr>
              <a:t> la </a:t>
            </a:r>
            <a:r>
              <a:rPr lang="en-US" sz="1350" b="0" dirty="0" err="1">
                <a:latin typeface="Arial"/>
                <a:ea typeface="Arial"/>
                <a:cs typeface="Arial"/>
                <a:sym typeface="Arial"/>
              </a:rPr>
              <a:t>lista</a:t>
            </a:r>
            <a:r>
              <a:rPr lang="en-US" sz="1350" b="0" dirty="0">
                <a:latin typeface="Arial"/>
                <a:ea typeface="Arial"/>
                <a:cs typeface="Arial"/>
                <a:sym typeface="Arial"/>
              </a:rPr>
              <a:t> de la </a:t>
            </a:r>
            <a:r>
              <a:rPr lang="en-US" sz="1350" b="0" dirty="0" err="1">
                <a:latin typeface="Arial"/>
                <a:ea typeface="Arial"/>
                <a:cs typeface="Arial"/>
                <a:sym typeface="Arial"/>
              </a:rPr>
              <a:t>compra</a:t>
            </a:r>
            <a:r>
              <a:rPr lang="en-US" sz="1350" b="0" dirty="0">
                <a:latin typeface="Arial"/>
                <a:ea typeface="Arial"/>
                <a:cs typeface="Arial"/>
                <a:sym typeface="Arial"/>
              </a:rPr>
              <a:t> (</a:t>
            </a:r>
            <a:r>
              <a:rPr lang="en-US" sz="1350" b="0" dirty="0" err="1">
                <a:latin typeface="Arial"/>
                <a:ea typeface="Arial"/>
                <a:cs typeface="Arial"/>
                <a:sym typeface="Arial"/>
              </a:rPr>
              <a:t>recopilación</a:t>
            </a:r>
            <a:r>
              <a:rPr lang="en-US" sz="1350" b="0" dirty="0">
                <a:latin typeface="Arial"/>
                <a:ea typeface="Arial"/>
                <a:cs typeface="Arial"/>
                <a:sym typeface="Arial"/>
              </a:rPr>
              <a:t> de </a:t>
            </a:r>
            <a:r>
              <a:rPr lang="en-US" sz="1350" b="0" dirty="0" err="1">
                <a:latin typeface="Arial"/>
                <a:ea typeface="Arial"/>
                <a:cs typeface="Arial"/>
                <a:sym typeface="Arial"/>
              </a:rPr>
              <a:t>datos</a:t>
            </a:r>
            <a:r>
              <a:rPr lang="en-US" sz="1350" b="0" dirty="0">
                <a:latin typeface="Arial"/>
                <a:ea typeface="Arial"/>
                <a:cs typeface="Arial"/>
                <a:sym typeface="Arial"/>
              </a:rPr>
              <a:t>), </a:t>
            </a:r>
            <a:r>
              <a:rPr lang="en-US" sz="1350" b="0" dirty="0" err="1">
                <a:latin typeface="Arial"/>
                <a:ea typeface="Arial"/>
                <a:cs typeface="Arial"/>
                <a:sym typeface="Arial"/>
              </a:rPr>
              <a:t>buscar</a:t>
            </a:r>
            <a:r>
              <a:rPr lang="en-US" sz="1350" b="0" dirty="0">
                <a:latin typeface="Arial"/>
                <a:ea typeface="Arial"/>
                <a:cs typeface="Arial"/>
                <a:sym typeface="Arial"/>
              </a:rPr>
              <a:t> </a:t>
            </a:r>
            <a:r>
              <a:rPr lang="en-US" sz="1350" b="0" dirty="0" err="1">
                <a:latin typeface="Arial"/>
                <a:ea typeface="Arial"/>
                <a:cs typeface="Arial"/>
                <a:sym typeface="Arial"/>
              </a:rPr>
              <a:t>ingredientes</a:t>
            </a:r>
            <a:r>
              <a:rPr lang="en-US" sz="1350" b="0" dirty="0">
                <a:latin typeface="Arial"/>
                <a:ea typeface="Arial"/>
                <a:cs typeface="Arial"/>
                <a:sym typeface="Arial"/>
              </a:rPr>
              <a:t> </a:t>
            </a:r>
            <a:r>
              <a:rPr lang="en-US" sz="1350" b="0" dirty="0" err="1">
                <a:latin typeface="Arial"/>
                <a:ea typeface="Arial"/>
                <a:cs typeface="Arial"/>
                <a:sym typeface="Arial"/>
              </a:rPr>
              <a:t>en</a:t>
            </a:r>
            <a:r>
              <a:rPr lang="en-US" sz="1350" b="0" dirty="0">
                <a:latin typeface="Arial"/>
                <a:ea typeface="Arial"/>
                <a:cs typeface="Arial"/>
                <a:sym typeface="Arial"/>
              </a:rPr>
              <a:t> la </a:t>
            </a:r>
            <a:r>
              <a:rPr lang="en-US" sz="1350" b="0" dirty="0" err="1">
                <a:latin typeface="Arial"/>
                <a:ea typeface="Arial"/>
                <a:cs typeface="Arial"/>
                <a:sym typeface="Arial"/>
              </a:rPr>
              <a:t>despensa</a:t>
            </a:r>
            <a:r>
              <a:rPr lang="en-US" sz="1350" b="0" dirty="0">
                <a:latin typeface="Arial"/>
                <a:ea typeface="Arial"/>
                <a:cs typeface="Arial"/>
                <a:sym typeface="Arial"/>
              </a:rPr>
              <a:t> (</a:t>
            </a:r>
            <a:r>
              <a:rPr lang="en-US" sz="1350" b="0" dirty="0" err="1">
                <a:latin typeface="Arial"/>
                <a:ea typeface="Arial"/>
                <a:cs typeface="Arial"/>
                <a:sym typeface="Arial"/>
              </a:rPr>
              <a:t>análisis</a:t>
            </a:r>
            <a:r>
              <a:rPr lang="en-US" sz="1350" b="0" dirty="0">
                <a:latin typeface="Arial"/>
                <a:ea typeface="Arial"/>
                <a:cs typeface="Arial"/>
                <a:sym typeface="Arial"/>
              </a:rPr>
              <a:t> de </a:t>
            </a:r>
            <a:r>
              <a:rPr lang="en-US" sz="1350" b="0" dirty="0" err="1">
                <a:latin typeface="Arial"/>
                <a:ea typeface="Arial"/>
                <a:cs typeface="Arial"/>
                <a:sym typeface="Arial"/>
              </a:rPr>
              <a:t>datos</a:t>
            </a:r>
            <a:r>
              <a:rPr lang="en-US" sz="1350" b="0" dirty="0">
                <a:latin typeface="Arial"/>
                <a:ea typeface="Arial"/>
                <a:cs typeface="Arial"/>
                <a:sym typeface="Arial"/>
              </a:rPr>
              <a:t>), </a:t>
            </a:r>
            <a:r>
              <a:rPr lang="en-US" sz="1350" b="0" dirty="0" err="1">
                <a:latin typeface="Arial"/>
                <a:ea typeface="Arial"/>
                <a:cs typeface="Arial"/>
                <a:sym typeface="Arial"/>
              </a:rPr>
              <a:t>seguir</a:t>
            </a:r>
            <a:r>
              <a:rPr lang="en-US" sz="1350" b="0" dirty="0">
                <a:latin typeface="Arial"/>
                <a:ea typeface="Arial"/>
                <a:cs typeface="Arial"/>
                <a:sym typeface="Arial"/>
              </a:rPr>
              <a:t> </a:t>
            </a:r>
            <a:r>
              <a:rPr lang="en-US" sz="1350" b="0" dirty="0" err="1">
                <a:latin typeface="Arial"/>
                <a:ea typeface="Arial"/>
                <a:cs typeface="Arial"/>
                <a:sym typeface="Arial"/>
              </a:rPr>
              <a:t>una</a:t>
            </a:r>
            <a:r>
              <a:rPr lang="en-US" sz="1350" b="0" dirty="0">
                <a:latin typeface="Arial"/>
                <a:ea typeface="Arial"/>
                <a:cs typeface="Arial"/>
                <a:sym typeface="Arial"/>
              </a:rPr>
              <a:t> </a:t>
            </a:r>
            <a:r>
              <a:rPr lang="en-US" sz="1350" b="0" dirty="0" err="1">
                <a:latin typeface="Arial"/>
                <a:ea typeface="Arial"/>
                <a:cs typeface="Arial"/>
                <a:sym typeface="Arial"/>
              </a:rPr>
              <a:t>receta</a:t>
            </a:r>
            <a:r>
              <a:rPr lang="en-US" sz="1350" b="0" dirty="0">
                <a:latin typeface="Arial"/>
                <a:ea typeface="Arial"/>
                <a:cs typeface="Arial"/>
                <a:sym typeface="Arial"/>
              </a:rPr>
              <a:t> (</a:t>
            </a:r>
            <a:r>
              <a:rPr lang="en-US" sz="1350" b="0" dirty="0" err="1">
                <a:latin typeface="Arial"/>
                <a:ea typeface="Arial"/>
                <a:cs typeface="Arial"/>
                <a:sym typeface="Arial"/>
              </a:rPr>
              <a:t>algoritmo</a:t>
            </a:r>
            <a:r>
              <a:rPr lang="en-US" sz="1350" b="0" dirty="0">
                <a:latin typeface="Arial"/>
                <a:ea typeface="Arial"/>
                <a:cs typeface="Arial"/>
                <a:sym typeface="Arial"/>
              </a:rPr>
              <a:t>), </a:t>
            </a:r>
            <a:r>
              <a:rPr lang="en-US" sz="1350" b="0" dirty="0" err="1">
                <a:latin typeface="Arial"/>
                <a:ea typeface="Arial"/>
                <a:cs typeface="Arial"/>
                <a:sym typeface="Arial"/>
              </a:rPr>
              <a:t>cortar</a:t>
            </a:r>
            <a:r>
              <a:rPr lang="en-US" sz="1350" b="0" dirty="0">
                <a:latin typeface="Arial"/>
                <a:ea typeface="Arial"/>
                <a:cs typeface="Arial"/>
                <a:sym typeface="Arial"/>
              </a:rPr>
              <a:t> las </a:t>
            </a:r>
            <a:r>
              <a:rPr lang="en-US" sz="1350" b="0" dirty="0" err="1">
                <a:latin typeface="Arial"/>
                <a:ea typeface="Arial"/>
                <a:cs typeface="Arial"/>
                <a:sym typeface="Arial"/>
              </a:rPr>
              <a:t>verduras</a:t>
            </a:r>
            <a:r>
              <a:rPr lang="en-US" sz="1350" b="0" dirty="0">
                <a:latin typeface="Arial"/>
                <a:ea typeface="Arial"/>
                <a:cs typeface="Arial"/>
                <a:sym typeface="Arial"/>
              </a:rPr>
              <a:t> (</a:t>
            </a:r>
            <a:r>
              <a:rPr lang="en-US" sz="1350" b="0" dirty="0" err="1">
                <a:latin typeface="Arial"/>
                <a:ea typeface="Arial"/>
                <a:cs typeface="Arial"/>
                <a:sym typeface="Arial"/>
              </a:rPr>
              <a:t>subrutina</a:t>
            </a:r>
            <a:r>
              <a:rPr lang="en-US" sz="1350" b="0" dirty="0">
                <a:latin typeface="Arial"/>
                <a:ea typeface="Arial"/>
                <a:cs typeface="Arial"/>
                <a:sym typeface="Arial"/>
              </a:rPr>
              <a:t>), </a:t>
            </a:r>
            <a:r>
              <a:rPr lang="en-US" sz="1350" b="0" dirty="0" err="1">
                <a:latin typeface="Arial"/>
                <a:ea typeface="Arial"/>
                <a:cs typeface="Arial"/>
                <a:sym typeface="Arial"/>
              </a:rPr>
              <a:t>cocinar</a:t>
            </a:r>
            <a:r>
              <a:rPr lang="en-US" sz="1350" b="0" dirty="0">
                <a:latin typeface="Arial"/>
                <a:ea typeface="Arial"/>
                <a:cs typeface="Arial"/>
                <a:sym typeface="Arial"/>
              </a:rPr>
              <a:t> la comida (</a:t>
            </a:r>
            <a:r>
              <a:rPr lang="en-US" sz="1350" b="0" dirty="0" err="1">
                <a:latin typeface="Arial"/>
                <a:ea typeface="Arial"/>
                <a:cs typeface="Arial"/>
                <a:sym typeface="Arial"/>
              </a:rPr>
              <a:t>proceso</a:t>
            </a:r>
            <a:r>
              <a:rPr lang="en-US" sz="1350" b="0" dirty="0">
                <a:latin typeface="Arial"/>
                <a:ea typeface="Arial"/>
                <a:cs typeface="Arial"/>
                <a:sym typeface="Arial"/>
              </a:rPr>
              <a:t>) y </a:t>
            </a:r>
            <a:r>
              <a:rPr lang="en-US" sz="1350" b="0" dirty="0" err="1">
                <a:latin typeface="Arial"/>
                <a:ea typeface="Arial"/>
                <a:cs typeface="Arial"/>
                <a:sym typeface="Arial"/>
              </a:rPr>
              <a:t>limpiar</a:t>
            </a:r>
            <a:r>
              <a:rPr lang="en-US" sz="1350" b="0" dirty="0">
                <a:latin typeface="Arial"/>
                <a:ea typeface="Arial"/>
                <a:cs typeface="Arial"/>
                <a:sym typeface="Arial"/>
              </a:rPr>
              <a:t> (</a:t>
            </a:r>
            <a:r>
              <a:rPr lang="en-US" sz="1350" b="0" dirty="0" err="1">
                <a:latin typeface="Arial"/>
                <a:ea typeface="Arial"/>
                <a:cs typeface="Arial"/>
                <a:sym typeface="Arial"/>
              </a:rPr>
              <a:t>postproceso</a:t>
            </a:r>
            <a:r>
              <a:rPr lang="en-US" sz="1350" b="0" dirty="0">
                <a:latin typeface="Arial"/>
                <a:ea typeface="Arial"/>
                <a:cs typeface="Arial"/>
                <a:sym typeface="Arial"/>
              </a:rPr>
              <a:t>).</a:t>
            </a:r>
            <a:endParaRPr sz="1350" dirty="0">
              <a:latin typeface="Arial"/>
              <a:ea typeface="Arial"/>
              <a:cs typeface="Arial"/>
              <a:sym typeface="Arial"/>
            </a:endParaRPr>
          </a:p>
          <a:p>
            <a:pPr marL="174625" lvl="0" indent="-153988" algn="l" rtl="0">
              <a:lnSpc>
                <a:spcPct val="100000"/>
              </a:lnSpc>
              <a:spcBef>
                <a:spcPts val="1000"/>
              </a:spcBef>
              <a:spcAft>
                <a:spcPts val="0"/>
              </a:spcAft>
              <a:buSzPts val="1680"/>
              <a:buFont typeface="Arial"/>
              <a:buChar char="•"/>
            </a:pPr>
            <a:r>
              <a:rPr lang="en-US" sz="1350" dirty="0" err="1">
                <a:latin typeface="Arial"/>
                <a:ea typeface="Arial"/>
                <a:cs typeface="Arial"/>
                <a:sym typeface="Arial"/>
              </a:rPr>
              <a:t>Organiza</a:t>
            </a:r>
            <a:r>
              <a:rPr lang="en-US" sz="1350" dirty="0">
                <a:latin typeface="Arial"/>
                <a:ea typeface="Arial"/>
                <a:cs typeface="Arial"/>
                <a:sym typeface="Arial"/>
              </a:rPr>
              <a:t> un </a:t>
            </a:r>
            <a:r>
              <a:rPr lang="en-US" sz="1350" dirty="0" err="1">
                <a:latin typeface="Arial"/>
                <a:ea typeface="Arial"/>
                <a:cs typeface="Arial"/>
                <a:sym typeface="Arial"/>
              </a:rPr>
              <a:t>armario</a:t>
            </a:r>
            <a:r>
              <a:rPr lang="en-US" sz="1350" b="0" dirty="0">
                <a:latin typeface="Arial"/>
                <a:ea typeface="Arial"/>
                <a:cs typeface="Arial"/>
                <a:sym typeface="Arial"/>
              </a:rPr>
              <a:t>: Divide la </a:t>
            </a:r>
            <a:r>
              <a:rPr lang="en-US" sz="1350" b="0" dirty="0" err="1">
                <a:latin typeface="Arial"/>
                <a:ea typeface="Arial"/>
                <a:cs typeface="Arial"/>
                <a:sym typeface="Arial"/>
              </a:rPr>
              <a:t>tarea</a:t>
            </a:r>
            <a:r>
              <a:rPr lang="en-US" sz="1350" b="0" dirty="0">
                <a:latin typeface="Arial"/>
                <a:ea typeface="Arial"/>
                <a:cs typeface="Arial"/>
                <a:sym typeface="Arial"/>
              </a:rPr>
              <a:t> </a:t>
            </a:r>
            <a:r>
              <a:rPr lang="en-US" sz="1350" b="0" dirty="0" err="1">
                <a:latin typeface="Arial"/>
                <a:ea typeface="Arial"/>
                <a:cs typeface="Arial"/>
                <a:sym typeface="Arial"/>
              </a:rPr>
              <a:t>en</a:t>
            </a:r>
            <a:r>
              <a:rPr lang="en-US" sz="1350" b="0" dirty="0">
                <a:latin typeface="Arial"/>
                <a:ea typeface="Arial"/>
                <a:cs typeface="Arial"/>
                <a:sym typeface="Arial"/>
              </a:rPr>
              <a:t> pasos </a:t>
            </a:r>
            <a:r>
              <a:rPr lang="en-US" sz="1350" b="0" dirty="0" err="1">
                <a:latin typeface="Arial"/>
                <a:ea typeface="Arial"/>
                <a:cs typeface="Arial"/>
                <a:sym typeface="Arial"/>
              </a:rPr>
              <a:t>como</a:t>
            </a:r>
            <a:r>
              <a:rPr lang="en-US" sz="1350" b="0" dirty="0">
                <a:latin typeface="Arial"/>
                <a:ea typeface="Arial"/>
                <a:cs typeface="Arial"/>
                <a:sym typeface="Arial"/>
              </a:rPr>
              <a:t> </a:t>
            </a:r>
            <a:r>
              <a:rPr lang="en-US" sz="1350" b="0" dirty="0" err="1">
                <a:latin typeface="Arial"/>
                <a:ea typeface="Arial"/>
                <a:cs typeface="Arial"/>
                <a:sym typeface="Arial"/>
              </a:rPr>
              <a:t>clasificar</a:t>
            </a:r>
            <a:r>
              <a:rPr lang="en-US" sz="1350" b="0" dirty="0">
                <a:latin typeface="Arial"/>
                <a:ea typeface="Arial"/>
                <a:cs typeface="Arial"/>
                <a:sym typeface="Arial"/>
              </a:rPr>
              <a:t> </a:t>
            </a:r>
            <a:r>
              <a:rPr lang="en-US" sz="1350" b="0" dirty="0" err="1">
                <a:latin typeface="Arial"/>
                <a:ea typeface="Arial"/>
                <a:cs typeface="Arial"/>
                <a:sym typeface="Arial"/>
              </a:rPr>
              <a:t>los</a:t>
            </a:r>
            <a:r>
              <a:rPr lang="en-US" sz="1350" b="0" dirty="0">
                <a:latin typeface="Arial"/>
                <a:ea typeface="Arial"/>
                <a:cs typeface="Arial"/>
                <a:sym typeface="Arial"/>
              </a:rPr>
              <a:t> </a:t>
            </a:r>
            <a:r>
              <a:rPr lang="en-US" sz="1350" b="0" dirty="0" err="1">
                <a:latin typeface="Arial"/>
                <a:ea typeface="Arial"/>
                <a:cs typeface="Arial"/>
                <a:sym typeface="Arial"/>
              </a:rPr>
              <a:t>artículos</a:t>
            </a:r>
            <a:r>
              <a:rPr lang="en-US" sz="1350" b="0" dirty="0">
                <a:latin typeface="Arial"/>
                <a:ea typeface="Arial"/>
                <a:cs typeface="Arial"/>
                <a:sym typeface="Arial"/>
              </a:rPr>
              <a:t> </a:t>
            </a:r>
            <a:r>
              <a:rPr lang="en-US" sz="1350" b="0" dirty="0" err="1">
                <a:latin typeface="Arial"/>
                <a:ea typeface="Arial"/>
                <a:cs typeface="Arial"/>
                <a:sym typeface="Arial"/>
              </a:rPr>
              <a:t>por</a:t>
            </a:r>
            <a:r>
              <a:rPr lang="en-US" sz="1350" b="0" dirty="0">
                <a:latin typeface="Arial"/>
                <a:ea typeface="Arial"/>
                <a:cs typeface="Arial"/>
                <a:sym typeface="Arial"/>
              </a:rPr>
              <a:t> </a:t>
            </a:r>
            <a:r>
              <a:rPr lang="en-US" sz="1350" b="0" dirty="0" err="1">
                <a:latin typeface="Arial"/>
                <a:ea typeface="Arial"/>
                <a:cs typeface="Arial"/>
                <a:sym typeface="Arial"/>
              </a:rPr>
              <a:t>tipo</a:t>
            </a:r>
            <a:r>
              <a:rPr lang="en-US" sz="1350" b="0" dirty="0">
                <a:latin typeface="Arial"/>
                <a:ea typeface="Arial"/>
                <a:cs typeface="Arial"/>
                <a:sym typeface="Arial"/>
              </a:rPr>
              <a:t> (</a:t>
            </a:r>
            <a:r>
              <a:rPr lang="en-US" sz="1350" b="0" dirty="0" err="1">
                <a:latin typeface="Arial"/>
                <a:ea typeface="Arial"/>
                <a:cs typeface="Arial"/>
                <a:sym typeface="Arial"/>
              </a:rPr>
              <a:t>categorización</a:t>
            </a:r>
            <a:r>
              <a:rPr lang="en-US" sz="1350" b="0" dirty="0">
                <a:latin typeface="Arial"/>
                <a:ea typeface="Arial"/>
                <a:cs typeface="Arial"/>
                <a:sym typeface="Arial"/>
              </a:rPr>
              <a:t>), </a:t>
            </a:r>
            <a:r>
              <a:rPr lang="en-US" sz="1350" b="0" dirty="0" err="1">
                <a:latin typeface="Arial"/>
                <a:ea typeface="Arial"/>
                <a:cs typeface="Arial"/>
                <a:sym typeface="Arial"/>
              </a:rPr>
              <a:t>eliminar</a:t>
            </a:r>
            <a:r>
              <a:rPr lang="en-US" sz="1350" b="0" dirty="0">
                <a:latin typeface="Arial"/>
                <a:ea typeface="Arial"/>
                <a:cs typeface="Arial"/>
                <a:sym typeface="Arial"/>
              </a:rPr>
              <a:t> </a:t>
            </a:r>
            <a:r>
              <a:rPr lang="en-US" sz="1350" b="0" dirty="0" err="1">
                <a:latin typeface="Arial"/>
                <a:ea typeface="Arial"/>
                <a:cs typeface="Arial"/>
                <a:sym typeface="Arial"/>
              </a:rPr>
              <a:t>los</a:t>
            </a:r>
            <a:r>
              <a:rPr lang="en-US" sz="1350" b="0" dirty="0">
                <a:latin typeface="Arial"/>
                <a:ea typeface="Arial"/>
                <a:cs typeface="Arial"/>
                <a:sym typeface="Arial"/>
              </a:rPr>
              <a:t> </a:t>
            </a:r>
            <a:r>
              <a:rPr lang="en-US" sz="1350" b="0" dirty="0" err="1">
                <a:latin typeface="Arial"/>
                <a:ea typeface="Arial"/>
                <a:cs typeface="Arial"/>
                <a:sym typeface="Arial"/>
              </a:rPr>
              <a:t>artículos</a:t>
            </a:r>
            <a:r>
              <a:rPr lang="en-US" sz="1350" b="0" dirty="0">
                <a:latin typeface="Arial"/>
                <a:ea typeface="Arial"/>
                <a:cs typeface="Arial"/>
                <a:sym typeface="Arial"/>
              </a:rPr>
              <a:t> no </a:t>
            </a:r>
            <a:r>
              <a:rPr lang="en-US" sz="1350" b="0" dirty="0" err="1">
                <a:latin typeface="Arial"/>
                <a:ea typeface="Arial"/>
                <a:cs typeface="Arial"/>
                <a:sym typeface="Arial"/>
              </a:rPr>
              <a:t>deseados</a:t>
            </a:r>
            <a:r>
              <a:rPr lang="en-US" sz="1350" b="0" dirty="0">
                <a:latin typeface="Arial"/>
                <a:ea typeface="Arial"/>
                <a:cs typeface="Arial"/>
                <a:sym typeface="Arial"/>
              </a:rPr>
              <a:t> (</a:t>
            </a:r>
            <a:r>
              <a:rPr lang="en-US" sz="1350" b="0" dirty="0" err="1">
                <a:latin typeface="Arial"/>
                <a:ea typeface="Arial"/>
                <a:cs typeface="Arial"/>
                <a:sym typeface="Arial"/>
              </a:rPr>
              <a:t>filtrado</a:t>
            </a:r>
            <a:r>
              <a:rPr lang="en-US" sz="1350" b="0" dirty="0">
                <a:latin typeface="Arial"/>
                <a:ea typeface="Arial"/>
                <a:cs typeface="Arial"/>
                <a:sym typeface="Arial"/>
              </a:rPr>
              <a:t> de </a:t>
            </a:r>
            <a:r>
              <a:rPr lang="en-US" sz="1350" b="0" dirty="0" err="1">
                <a:latin typeface="Arial"/>
                <a:ea typeface="Arial"/>
                <a:cs typeface="Arial"/>
                <a:sym typeface="Arial"/>
              </a:rPr>
              <a:t>datos</a:t>
            </a:r>
            <a:r>
              <a:rPr lang="en-US" sz="1350" b="0" dirty="0">
                <a:latin typeface="Arial"/>
                <a:ea typeface="Arial"/>
                <a:cs typeface="Arial"/>
                <a:sym typeface="Arial"/>
              </a:rPr>
              <a:t>), </a:t>
            </a:r>
            <a:r>
              <a:rPr lang="en-US" sz="1350" b="0" dirty="0" err="1">
                <a:latin typeface="Arial"/>
                <a:ea typeface="Arial"/>
                <a:cs typeface="Arial"/>
                <a:sym typeface="Arial"/>
              </a:rPr>
              <a:t>agrupar</a:t>
            </a:r>
            <a:r>
              <a:rPr lang="en-US" sz="1350" b="0" dirty="0">
                <a:latin typeface="Arial"/>
                <a:ea typeface="Arial"/>
                <a:cs typeface="Arial"/>
                <a:sym typeface="Arial"/>
              </a:rPr>
              <a:t> </a:t>
            </a:r>
            <a:r>
              <a:rPr lang="en-US" sz="1350" b="0" dirty="0" err="1">
                <a:latin typeface="Arial"/>
                <a:ea typeface="Arial"/>
                <a:cs typeface="Arial"/>
                <a:sym typeface="Arial"/>
              </a:rPr>
              <a:t>artículos</a:t>
            </a:r>
            <a:r>
              <a:rPr lang="en-US" sz="1350" b="0" dirty="0">
                <a:latin typeface="Arial"/>
                <a:ea typeface="Arial"/>
                <a:cs typeface="Arial"/>
                <a:sym typeface="Arial"/>
              </a:rPr>
              <a:t> </a:t>
            </a:r>
            <a:r>
              <a:rPr lang="en-US" sz="1350" b="0" dirty="0" err="1">
                <a:latin typeface="Arial"/>
                <a:ea typeface="Arial"/>
                <a:cs typeface="Arial"/>
                <a:sym typeface="Arial"/>
              </a:rPr>
              <a:t>similares</a:t>
            </a:r>
            <a:r>
              <a:rPr lang="en-US" sz="1350" b="0" dirty="0">
                <a:latin typeface="Arial"/>
                <a:ea typeface="Arial"/>
                <a:cs typeface="Arial"/>
                <a:sym typeface="Arial"/>
              </a:rPr>
              <a:t> (</a:t>
            </a:r>
            <a:r>
              <a:rPr lang="en-US" sz="1350" b="0" dirty="0" err="1">
                <a:latin typeface="Arial"/>
                <a:ea typeface="Arial"/>
                <a:cs typeface="Arial"/>
                <a:sym typeface="Arial"/>
              </a:rPr>
              <a:t>agrupación</a:t>
            </a:r>
            <a:r>
              <a:rPr lang="en-US" sz="1350" b="0" dirty="0">
                <a:latin typeface="Arial"/>
                <a:ea typeface="Arial"/>
                <a:cs typeface="Arial"/>
                <a:sym typeface="Arial"/>
              </a:rPr>
              <a:t>) </a:t>
            </a:r>
            <a:r>
              <a:rPr lang="en-US" sz="1350" b="0" dirty="0" err="1">
                <a:latin typeface="Arial"/>
                <a:ea typeface="Arial"/>
                <a:cs typeface="Arial"/>
                <a:sym typeface="Arial"/>
              </a:rPr>
              <a:t>Agrégalos</a:t>
            </a:r>
            <a:r>
              <a:rPr lang="en-US" sz="1350" b="0" dirty="0">
                <a:latin typeface="Arial"/>
                <a:ea typeface="Arial"/>
                <a:cs typeface="Arial"/>
                <a:sym typeface="Arial"/>
              </a:rPr>
              <a:t> </a:t>
            </a:r>
            <a:r>
              <a:rPr lang="en-US" sz="1350" b="0" dirty="0" err="1">
                <a:latin typeface="Arial"/>
                <a:ea typeface="Arial"/>
                <a:cs typeface="Arial"/>
                <a:sym typeface="Arial"/>
              </a:rPr>
              <a:t>ordenadamente</a:t>
            </a:r>
            <a:r>
              <a:rPr lang="en-US" sz="1350" b="0" dirty="0">
                <a:latin typeface="Arial"/>
                <a:ea typeface="Arial"/>
                <a:cs typeface="Arial"/>
                <a:sym typeface="Arial"/>
              </a:rPr>
              <a:t> </a:t>
            </a:r>
            <a:r>
              <a:rPr lang="en-US" sz="1350" b="0" dirty="0" err="1">
                <a:latin typeface="Arial"/>
                <a:ea typeface="Arial"/>
                <a:cs typeface="Arial"/>
                <a:sym typeface="Arial"/>
              </a:rPr>
              <a:t>en</a:t>
            </a:r>
            <a:r>
              <a:rPr lang="en-US" sz="1350" b="0" dirty="0">
                <a:latin typeface="Arial"/>
                <a:ea typeface="Arial"/>
                <a:cs typeface="Arial"/>
                <a:sym typeface="Arial"/>
              </a:rPr>
              <a:t> </a:t>
            </a:r>
            <a:r>
              <a:rPr lang="en-US" sz="1350" b="0" dirty="0" err="1">
                <a:latin typeface="Arial"/>
                <a:ea typeface="Arial"/>
                <a:cs typeface="Arial"/>
                <a:sym typeface="Arial"/>
              </a:rPr>
              <a:t>el</a:t>
            </a:r>
            <a:r>
              <a:rPr lang="en-US" sz="1350" b="0" dirty="0">
                <a:latin typeface="Arial"/>
                <a:ea typeface="Arial"/>
                <a:cs typeface="Arial"/>
                <a:sym typeface="Arial"/>
              </a:rPr>
              <a:t> </a:t>
            </a:r>
            <a:r>
              <a:rPr lang="en-US" sz="1350" b="0" dirty="0" err="1">
                <a:latin typeface="Arial"/>
                <a:ea typeface="Arial"/>
                <a:cs typeface="Arial"/>
                <a:sym typeface="Arial"/>
              </a:rPr>
              <a:t>armario</a:t>
            </a:r>
            <a:r>
              <a:rPr lang="en-US" sz="1350" b="0" dirty="0">
                <a:latin typeface="Arial"/>
                <a:ea typeface="Arial"/>
                <a:cs typeface="Arial"/>
                <a:sym typeface="Arial"/>
              </a:rPr>
              <a:t> (</a:t>
            </a:r>
            <a:r>
              <a:rPr lang="en-US" sz="1350" b="0" dirty="0" err="1">
                <a:latin typeface="Arial"/>
                <a:ea typeface="Arial"/>
                <a:cs typeface="Arial"/>
                <a:sym typeface="Arial"/>
              </a:rPr>
              <a:t>organización</a:t>
            </a:r>
            <a:r>
              <a:rPr lang="en-US" sz="1350" b="0" dirty="0">
                <a:latin typeface="Arial"/>
                <a:ea typeface="Arial"/>
                <a:cs typeface="Arial"/>
                <a:sym typeface="Arial"/>
              </a:rPr>
              <a:t> </a:t>
            </a:r>
            <a:r>
              <a:rPr lang="en-US" sz="1350" b="0" dirty="0" err="1">
                <a:latin typeface="Arial"/>
                <a:ea typeface="Arial"/>
                <a:cs typeface="Arial"/>
                <a:sym typeface="Arial"/>
              </a:rPr>
              <a:t>espacial</a:t>
            </a:r>
            <a:r>
              <a:rPr lang="en-US" sz="1350" b="0" dirty="0">
                <a:latin typeface="Arial"/>
                <a:ea typeface="Arial"/>
                <a:cs typeface="Arial"/>
                <a:sym typeface="Arial"/>
              </a:rPr>
              <a:t>).</a:t>
            </a:r>
            <a:endParaRPr dirty="0"/>
          </a:p>
        </p:txBody>
      </p:sp>
      <p:sp>
        <p:nvSpPr>
          <p:cNvPr id="789" name="Google Shape;789;p80"/>
          <p:cNvSpPr/>
          <p:nvPr/>
        </p:nvSpPr>
        <p:spPr>
          <a:xfrm>
            <a:off x="248723" y="109419"/>
            <a:ext cx="7359085"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Ejemplo práctico 2: Tareas cotidianas vistas a través de la lente del PC</a:t>
            </a:r>
            <a:endParaRPr sz="2400" b="0" i="0" u="none" strike="noStrike" cap="none">
              <a:solidFill>
                <a:srgbClr val="000000"/>
              </a:solidFill>
              <a:latin typeface="Arial"/>
              <a:ea typeface="Arial"/>
              <a:cs typeface="Arial"/>
              <a:sym typeface="Arial"/>
            </a:endParaRPr>
          </a:p>
        </p:txBody>
      </p:sp>
      <p:sp>
        <p:nvSpPr>
          <p:cNvPr id="790" name="Google Shape;790;p80"/>
          <p:cNvSpPr txBox="1">
            <a:spLocks noGrp="1"/>
          </p:cNvSpPr>
          <p:nvPr>
            <p:ph type="body" idx="1"/>
          </p:nvPr>
        </p:nvSpPr>
        <p:spPr>
          <a:xfrm>
            <a:off x="142504" y="2695986"/>
            <a:ext cx="8342877" cy="425411"/>
          </a:xfrm>
          <a:prstGeom prst="rect">
            <a:avLst/>
          </a:prstGeom>
          <a:noFill/>
          <a:ln>
            <a:noFill/>
          </a:ln>
        </p:spPr>
        <p:txBody>
          <a:bodyPr spcFirstLastPara="1" wrap="square" lIns="91425" tIns="45700" rIns="91425" bIns="45700" anchor="b" anchorCtr="0">
            <a:noAutofit/>
          </a:bodyPr>
          <a:lstStyle/>
          <a:p>
            <a:pPr marL="457200" lvl="0" indent="-457200" algn="l" rtl="0">
              <a:lnSpc>
                <a:spcPct val="100000"/>
              </a:lnSpc>
              <a:spcBef>
                <a:spcPts val="0"/>
              </a:spcBef>
              <a:spcAft>
                <a:spcPts val="0"/>
              </a:spcAft>
              <a:buSzPts val="1680"/>
              <a:buFont typeface="Arial"/>
              <a:buAutoNum type="arabicPeriod" startAt="2"/>
            </a:pPr>
            <a:r>
              <a:rPr lang="en-US" sz="1800" dirty="0" err="1">
                <a:latin typeface="Arial"/>
                <a:ea typeface="Arial"/>
                <a:cs typeface="Arial"/>
                <a:sym typeface="Arial"/>
              </a:rPr>
              <a:t>Reconocimiento</a:t>
            </a:r>
            <a:r>
              <a:rPr lang="en-US" sz="1800" dirty="0">
                <a:latin typeface="Arial"/>
                <a:ea typeface="Arial"/>
                <a:cs typeface="Arial"/>
                <a:sym typeface="Arial"/>
              </a:rPr>
              <a:t> de </a:t>
            </a:r>
            <a:r>
              <a:rPr lang="en-US" sz="1800" dirty="0" err="1">
                <a:latin typeface="Arial"/>
                <a:ea typeface="Arial"/>
                <a:cs typeface="Arial"/>
                <a:sym typeface="Arial"/>
              </a:rPr>
              <a:t>Patrones</a:t>
            </a:r>
            <a:endParaRPr sz="1800" dirty="0">
              <a:latin typeface="Arial"/>
              <a:ea typeface="Arial"/>
              <a:cs typeface="Arial"/>
              <a:sym typeface="Arial"/>
            </a:endParaRPr>
          </a:p>
        </p:txBody>
      </p:sp>
      <p:sp>
        <p:nvSpPr>
          <p:cNvPr id="791" name="Google Shape;791;p80"/>
          <p:cNvSpPr txBox="1">
            <a:spLocks noGrp="1"/>
          </p:cNvSpPr>
          <p:nvPr>
            <p:ph type="body" idx="1"/>
          </p:nvPr>
        </p:nvSpPr>
        <p:spPr>
          <a:xfrm>
            <a:off x="578224" y="3014426"/>
            <a:ext cx="9576793" cy="1198672"/>
          </a:xfrm>
          <a:prstGeom prst="rect">
            <a:avLst/>
          </a:prstGeom>
          <a:noFill/>
          <a:ln>
            <a:noFill/>
          </a:ln>
        </p:spPr>
        <p:txBody>
          <a:bodyPr spcFirstLastPara="1" wrap="square" lIns="91425" tIns="45700" rIns="91425" bIns="45700" anchor="b" anchorCtr="0">
            <a:noAutofit/>
          </a:bodyPr>
          <a:lstStyle/>
          <a:p>
            <a:pPr marL="174625" lvl="0" indent="-174625" algn="l" rtl="0">
              <a:lnSpc>
                <a:spcPct val="100000"/>
              </a:lnSpc>
              <a:spcBef>
                <a:spcPts val="1000"/>
              </a:spcBef>
              <a:spcAft>
                <a:spcPts val="0"/>
              </a:spcAft>
              <a:buSzPts val="1680"/>
              <a:buFont typeface="Arial"/>
              <a:buChar char="•"/>
            </a:pPr>
            <a:r>
              <a:rPr lang="en-US" sz="1350" dirty="0" err="1">
                <a:latin typeface="Arial"/>
                <a:ea typeface="Arial"/>
                <a:cs typeface="Arial"/>
                <a:sym typeface="Arial"/>
              </a:rPr>
              <a:t>Identifica</a:t>
            </a:r>
            <a:r>
              <a:rPr lang="en-US" sz="1350" dirty="0">
                <a:latin typeface="Arial"/>
                <a:ea typeface="Arial"/>
                <a:cs typeface="Arial"/>
                <a:sym typeface="Arial"/>
              </a:rPr>
              <a:t> un </a:t>
            </a:r>
            <a:r>
              <a:rPr lang="en-US" sz="1350" dirty="0" err="1">
                <a:latin typeface="Arial"/>
                <a:ea typeface="Arial"/>
                <a:cs typeface="Arial"/>
                <a:sym typeface="Arial"/>
              </a:rPr>
              <a:t>patrón</a:t>
            </a:r>
            <a:r>
              <a:rPr lang="en-US" sz="1350" dirty="0">
                <a:latin typeface="Arial"/>
                <a:ea typeface="Arial"/>
                <a:cs typeface="Arial"/>
                <a:sym typeface="Arial"/>
              </a:rPr>
              <a:t> de </a:t>
            </a:r>
            <a:r>
              <a:rPr lang="en-US" sz="1350" dirty="0" err="1">
                <a:latin typeface="Arial"/>
                <a:ea typeface="Arial"/>
                <a:cs typeface="Arial"/>
                <a:sym typeface="Arial"/>
              </a:rPr>
              <a:t>tráfico</a:t>
            </a:r>
            <a:r>
              <a:rPr lang="en-US" sz="1350" b="0" dirty="0">
                <a:latin typeface="Arial"/>
                <a:ea typeface="Arial"/>
                <a:cs typeface="Arial"/>
                <a:sym typeface="Arial"/>
              </a:rPr>
              <a:t>: </a:t>
            </a:r>
            <a:r>
              <a:rPr lang="en-US" sz="1350" b="0" dirty="0" err="1">
                <a:latin typeface="Arial"/>
                <a:ea typeface="Arial"/>
                <a:cs typeface="Arial"/>
                <a:sym typeface="Arial"/>
              </a:rPr>
              <a:t>Reconoce</a:t>
            </a:r>
            <a:r>
              <a:rPr lang="en-US" sz="1350" b="0" dirty="0">
                <a:latin typeface="Arial"/>
                <a:ea typeface="Arial"/>
                <a:cs typeface="Arial"/>
                <a:sym typeface="Arial"/>
              </a:rPr>
              <a:t> </a:t>
            </a:r>
            <a:r>
              <a:rPr lang="en-US" sz="1350" b="0" dirty="0" err="1">
                <a:latin typeface="Arial"/>
                <a:ea typeface="Arial"/>
                <a:cs typeface="Arial"/>
                <a:sym typeface="Arial"/>
              </a:rPr>
              <a:t>patrones</a:t>
            </a:r>
            <a:r>
              <a:rPr lang="en-US" sz="1350" b="0" dirty="0">
                <a:latin typeface="Arial"/>
                <a:ea typeface="Arial"/>
                <a:cs typeface="Arial"/>
                <a:sym typeface="Arial"/>
              </a:rPr>
              <a:t> </a:t>
            </a:r>
            <a:r>
              <a:rPr lang="en-US" sz="1350" b="0" dirty="0" err="1">
                <a:latin typeface="Arial"/>
                <a:ea typeface="Arial"/>
                <a:cs typeface="Arial"/>
                <a:sym typeface="Arial"/>
              </a:rPr>
              <a:t>recurrentes</a:t>
            </a:r>
            <a:r>
              <a:rPr lang="en-US" sz="1350" b="0" dirty="0">
                <a:latin typeface="Arial"/>
                <a:ea typeface="Arial"/>
                <a:cs typeface="Arial"/>
                <a:sym typeface="Arial"/>
              </a:rPr>
              <a:t> </a:t>
            </a:r>
            <a:r>
              <a:rPr lang="en-US" sz="1350" b="0" dirty="0" err="1">
                <a:latin typeface="Arial"/>
                <a:ea typeface="Arial"/>
                <a:cs typeface="Arial"/>
                <a:sym typeface="Arial"/>
              </a:rPr>
              <a:t>en</a:t>
            </a:r>
            <a:r>
              <a:rPr lang="en-US" sz="1350" b="0" dirty="0">
                <a:latin typeface="Arial"/>
                <a:ea typeface="Arial"/>
                <a:cs typeface="Arial"/>
                <a:sym typeface="Arial"/>
              </a:rPr>
              <a:t> </a:t>
            </a:r>
            <a:r>
              <a:rPr lang="en-US" sz="1350" b="0" dirty="0" err="1">
                <a:latin typeface="Arial"/>
                <a:ea typeface="Arial"/>
                <a:cs typeface="Arial"/>
                <a:sym typeface="Arial"/>
              </a:rPr>
              <a:t>los</a:t>
            </a:r>
            <a:r>
              <a:rPr lang="en-US" sz="1350" b="0" dirty="0">
                <a:latin typeface="Arial"/>
                <a:ea typeface="Arial"/>
                <a:cs typeface="Arial"/>
                <a:sym typeface="Arial"/>
              </a:rPr>
              <a:t> </a:t>
            </a:r>
            <a:r>
              <a:rPr lang="en-US" sz="1350" b="0" dirty="0" err="1">
                <a:latin typeface="Arial"/>
                <a:ea typeface="Arial"/>
                <a:cs typeface="Arial"/>
                <a:sym typeface="Arial"/>
              </a:rPr>
              <a:t>desplazamientos</a:t>
            </a:r>
            <a:r>
              <a:rPr lang="en-US" sz="1350" b="0" dirty="0">
                <a:latin typeface="Arial"/>
                <a:ea typeface="Arial"/>
                <a:cs typeface="Arial"/>
                <a:sym typeface="Arial"/>
              </a:rPr>
              <a:t> </a:t>
            </a:r>
            <a:r>
              <a:rPr lang="en-US" sz="1350" b="0" dirty="0" err="1">
                <a:latin typeface="Arial"/>
                <a:ea typeface="Arial"/>
                <a:cs typeface="Arial"/>
                <a:sym typeface="Arial"/>
              </a:rPr>
              <a:t>diarios</a:t>
            </a:r>
            <a:r>
              <a:rPr lang="en-US" sz="1350" b="0" dirty="0">
                <a:latin typeface="Arial"/>
                <a:ea typeface="Arial"/>
                <a:cs typeface="Arial"/>
                <a:sym typeface="Arial"/>
              </a:rPr>
              <a:t>, </a:t>
            </a:r>
            <a:r>
              <a:rPr lang="en-US" sz="1350" b="0" dirty="0" err="1">
                <a:latin typeface="Arial"/>
                <a:ea typeface="Arial"/>
                <a:cs typeface="Arial"/>
                <a:sym typeface="Arial"/>
              </a:rPr>
              <a:t>como</a:t>
            </a:r>
            <a:r>
              <a:rPr lang="en-US" sz="1350" b="0" dirty="0">
                <a:latin typeface="Arial"/>
                <a:ea typeface="Arial"/>
                <a:cs typeface="Arial"/>
                <a:sym typeface="Arial"/>
              </a:rPr>
              <a:t> la </a:t>
            </a:r>
            <a:r>
              <a:rPr lang="en-US" sz="1350" b="0" dirty="0" err="1">
                <a:latin typeface="Arial"/>
                <a:ea typeface="Arial"/>
                <a:cs typeface="Arial"/>
                <a:sym typeface="Arial"/>
              </a:rPr>
              <a:t>congestión</a:t>
            </a:r>
            <a:r>
              <a:rPr lang="en-US" sz="1350" b="0" dirty="0">
                <a:latin typeface="Arial"/>
                <a:ea typeface="Arial"/>
                <a:cs typeface="Arial"/>
                <a:sym typeface="Arial"/>
              </a:rPr>
              <a:t> </a:t>
            </a:r>
            <a:r>
              <a:rPr lang="en-US" sz="1350" b="0" dirty="0" err="1">
                <a:latin typeface="Arial"/>
                <a:ea typeface="Arial"/>
                <a:cs typeface="Arial"/>
                <a:sym typeface="Arial"/>
              </a:rPr>
              <a:t>en</a:t>
            </a:r>
            <a:r>
              <a:rPr lang="en-US" sz="1350" b="0" dirty="0">
                <a:latin typeface="Arial"/>
                <a:ea typeface="Arial"/>
                <a:cs typeface="Arial"/>
                <a:sym typeface="Arial"/>
              </a:rPr>
              <a:t> hora </a:t>
            </a:r>
            <a:r>
              <a:rPr lang="en-US" sz="1350" b="0" dirty="0" err="1">
                <a:latin typeface="Arial"/>
                <a:ea typeface="Arial"/>
                <a:cs typeface="Arial"/>
                <a:sym typeface="Arial"/>
              </a:rPr>
              <a:t>punta</a:t>
            </a:r>
            <a:r>
              <a:rPr lang="en-US" sz="1350" b="0" dirty="0">
                <a:latin typeface="Arial"/>
                <a:ea typeface="Arial"/>
                <a:cs typeface="Arial"/>
                <a:sym typeface="Arial"/>
              </a:rPr>
              <a:t> o </a:t>
            </a:r>
            <a:r>
              <a:rPr lang="en-US" sz="1350" b="0" dirty="0" err="1">
                <a:latin typeface="Arial"/>
                <a:ea typeface="Arial"/>
                <a:cs typeface="Arial"/>
                <a:sym typeface="Arial"/>
              </a:rPr>
              <a:t>el</a:t>
            </a:r>
            <a:r>
              <a:rPr lang="en-US" sz="1350" b="0" dirty="0">
                <a:latin typeface="Arial"/>
                <a:ea typeface="Arial"/>
                <a:cs typeface="Arial"/>
                <a:sym typeface="Arial"/>
              </a:rPr>
              <a:t> </a:t>
            </a:r>
            <a:r>
              <a:rPr lang="en-US" sz="1350" b="0" dirty="0" err="1">
                <a:latin typeface="Arial"/>
                <a:ea typeface="Arial"/>
                <a:cs typeface="Arial"/>
                <a:sym typeface="Arial"/>
              </a:rPr>
              <a:t>tráfico</a:t>
            </a:r>
            <a:r>
              <a:rPr lang="en-US" sz="1350" b="0" dirty="0">
                <a:latin typeface="Arial"/>
                <a:ea typeface="Arial"/>
                <a:cs typeface="Arial"/>
                <a:sym typeface="Arial"/>
              </a:rPr>
              <a:t> </a:t>
            </a:r>
            <a:r>
              <a:rPr lang="en-US" sz="1350" b="0" dirty="0" err="1">
                <a:latin typeface="Arial"/>
                <a:ea typeface="Arial"/>
                <a:cs typeface="Arial"/>
                <a:sym typeface="Arial"/>
              </a:rPr>
              <a:t>más</a:t>
            </a:r>
            <a:r>
              <a:rPr lang="en-US" sz="1350" b="0" dirty="0">
                <a:latin typeface="Arial"/>
                <a:ea typeface="Arial"/>
                <a:cs typeface="Arial"/>
                <a:sym typeface="Arial"/>
              </a:rPr>
              <a:t> lento </a:t>
            </a:r>
            <a:r>
              <a:rPr lang="en-US" sz="1350" b="0" dirty="0" err="1">
                <a:latin typeface="Arial"/>
                <a:ea typeface="Arial"/>
                <a:cs typeface="Arial"/>
                <a:sym typeface="Arial"/>
              </a:rPr>
              <a:t>en</a:t>
            </a:r>
            <a:r>
              <a:rPr lang="en-US" sz="1350" b="0" dirty="0">
                <a:latin typeface="Arial"/>
                <a:ea typeface="Arial"/>
                <a:cs typeface="Arial"/>
                <a:sym typeface="Arial"/>
              </a:rPr>
              <a:t> </a:t>
            </a:r>
            <a:r>
              <a:rPr lang="en-US" sz="1350" b="0" dirty="0" err="1">
                <a:latin typeface="Arial"/>
                <a:ea typeface="Arial"/>
                <a:cs typeface="Arial"/>
                <a:sym typeface="Arial"/>
              </a:rPr>
              <a:t>determinados</a:t>
            </a:r>
            <a:r>
              <a:rPr lang="en-US" sz="1350" b="0" dirty="0">
                <a:latin typeface="Arial"/>
                <a:ea typeface="Arial"/>
                <a:cs typeface="Arial"/>
                <a:sym typeface="Arial"/>
              </a:rPr>
              <a:t> días de la </a:t>
            </a:r>
            <a:r>
              <a:rPr lang="en-US" sz="1350" b="0" dirty="0" err="1">
                <a:latin typeface="Arial"/>
                <a:ea typeface="Arial"/>
                <a:cs typeface="Arial"/>
                <a:sym typeface="Arial"/>
              </a:rPr>
              <a:t>semana</a:t>
            </a:r>
            <a:r>
              <a:rPr lang="en-US" sz="1350" b="0" dirty="0">
                <a:latin typeface="Arial"/>
                <a:ea typeface="Arial"/>
                <a:cs typeface="Arial"/>
                <a:sym typeface="Arial"/>
              </a:rPr>
              <a:t>, para </a:t>
            </a:r>
            <a:r>
              <a:rPr lang="en-US" sz="1350" b="0" dirty="0" err="1">
                <a:latin typeface="Arial"/>
                <a:ea typeface="Arial"/>
                <a:cs typeface="Arial"/>
                <a:sym typeface="Arial"/>
              </a:rPr>
              <a:t>predecir</a:t>
            </a:r>
            <a:r>
              <a:rPr lang="en-US" sz="1350" b="0" dirty="0">
                <a:latin typeface="Arial"/>
                <a:ea typeface="Arial"/>
                <a:cs typeface="Arial"/>
                <a:sym typeface="Arial"/>
              </a:rPr>
              <a:t> </a:t>
            </a:r>
            <a:r>
              <a:rPr lang="en-US" sz="1350" b="0" dirty="0" err="1">
                <a:latin typeface="Arial"/>
                <a:ea typeface="Arial"/>
                <a:cs typeface="Arial"/>
                <a:sym typeface="Arial"/>
              </a:rPr>
              <a:t>los</a:t>
            </a:r>
            <a:r>
              <a:rPr lang="en-US" sz="1350" b="0" dirty="0">
                <a:latin typeface="Arial"/>
                <a:ea typeface="Arial"/>
                <a:cs typeface="Arial"/>
                <a:sym typeface="Arial"/>
              </a:rPr>
              <a:t> </a:t>
            </a:r>
            <a:r>
              <a:rPr lang="en-US" sz="1350" b="0" dirty="0" err="1">
                <a:latin typeface="Arial"/>
                <a:ea typeface="Arial"/>
                <a:cs typeface="Arial"/>
                <a:sym typeface="Arial"/>
              </a:rPr>
              <a:t>tiempos</a:t>
            </a:r>
            <a:r>
              <a:rPr lang="en-US" sz="1350" b="0" dirty="0">
                <a:latin typeface="Arial"/>
                <a:ea typeface="Arial"/>
                <a:cs typeface="Arial"/>
                <a:sym typeface="Arial"/>
              </a:rPr>
              <a:t> de </a:t>
            </a:r>
            <a:r>
              <a:rPr lang="en-US" sz="1350" b="0" dirty="0" err="1">
                <a:latin typeface="Arial"/>
                <a:ea typeface="Arial"/>
                <a:cs typeface="Arial"/>
                <a:sym typeface="Arial"/>
              </a:rPr>
              <a:t>desplazamiento</a:t>
            </a:r>
            <a:r>
              <a:rPr lang="en-US" sz="1350" b="0" dirty="0">
                <a:latin typeface="Arial"/>
                <a:ea typeface="Arial"/>
                <a:cs typeface="Arial"/>
                <a:sym typeface="Arial"/>
              </a:rPr>
              <a:t>.</a:t>
            </a:r>
            <a:endParaRPr sz="1350" dirty="0">
              <a:latin typeface="Arial"/>
              <a:ea typeface="Arial"/>
              <a:cs typeface="Arial"/>
              <a:sym typeface="Arial"/>
            </a:endParaRPr>
          </a:p>
          <a:p>
            <a:pPr marL="174625" lvl="0" indent="-174625" algn="l" rtl="0">
              <a:lnSpc>
                <a:spcPct val="100000"/>
              </a:lnSpc>
              <a:spcBef>
                <a:spcPts val="1000"/>
              </a:spcBef>
              <a:spcAft>
                <a:spcPts val="0"/>
              </a:spcAft>
              <a:buSzPts val="1680"/>
              <a:buFont typeface="Arial"/>
              <a:buChar char="•"/>
            </a:pPr>
            <a:r>
              <a:rPr lang="en-US" sz="1350" dirty="0">
                <a:latin typeface="Arial"/>
                <a:ea typeface="Arial"/>
                <a:cs typeface="Arial"/>
                <a:sym typeface="Arial"/>
              </a:rPr>
              <a:t>Nota </a:t>
            </a:r>
            <a:r>
              <a:rPr lang="en-US" sz="1350" dirty="0" err="1">
                <a:latin typeface="Arial"/>
                <a:ea typeface="Arial"/>
                <a:cs typeface="Arial"/>
                <a:sym typeface="Arial"/>
              </a:rPr>
              <a:t>cambios</a:t>
            </a:r>
            <a:r>
              <a:rPr lang="en-US" sz="1350" dirty="0">
                <a:latin typeface="Arial"/>
                <a:ea typeface="Arial"/>
                <a:cs typeface="Arial"/>
                <a:sym typeface="Arial"/>
              </a:rPr>
              <a:t> </a:t>
            </a:r>
            <a:r>
              <a:rPr lang="en-US" sz="1350" dirty="0" err="1">
                <a:latin typeface="Arial"/>
                <a:ea typeface="Arial"/>
                <a:cs typeface="Arial"/>
                <a:sym typeface="Arial"/>
              </a:rPr>
              <a:t>en</a:t>
            </a:r>
            <a:r>
              <a:rPr lang="en-US" sz="1350" dirty="0">
                <a:latin typeface="Arial"/>
                <a:ea typeface="Arial"/>
                <a:cs typeface="Arial"/>
                <a:sym typeface="Arial"/>
              </a:rPr>
              <a:t> </a:t>
            </a:r>
            <a:r>
              <a:rPr lang="en-US" sz="1350" dirty="0" err="1">
                <a:latin typeface="Arial"/>
                <a:ea typeface="Arial"/>
                <a:cs typeface="Arial"/>
                <a:sym typeface="Arial"/>
              </a:rPr>
              <a:t>el</a:t>
            </a:r>
            <a:r>
              <a:rPr lang="en-US" sz="1350" dirty="0">
                <a:latin typeface="Arial"/>
                <a:ea typeface="Arial"/>
                <a:cs typeface="Arial"/>
                <a:sym typeface="Arial"/>
              </a:rPr>
              <a:t> </a:t>
            </a:r>
            <a:r>
              <a:rPr lang="en-US" sz="1350" dirty="0" err="1">
                <a:latin typeface="Arial"/>
                <a:ea typeface="Arial"/>
                <a:cs typeface="Arial"/>
                <a:sym typeface="Arial"/>
              </a:rPr>
              <a:t>clima</a:t>
            </a:r>
            <a:r>
              <a:rPr lang="en-US" sz="1350" b="0" dirty="0">
                <a:latin typeface="Arial"/>
                <a:ea typeface="Arial"/>
                <a:cs typeface="Arial"/>
                <a:sym typeface="Arial"/>
              </a:rPr>
              <a:t>: </a:t>
            </a:r>
            <a:r>
              <a:rPr lang="en-US" sz="1350" b="0" dirty="0" err="1">
                <a:latin typeface="Arial"/>
                <a:ea typeface="Arial"/>
                <a:cs typeface="Arial"/>
                <a:sym typeface="Arial"/>
              </a:rPr>
              <a:t>Observa</a:t>
            </a:r>
            <a:r>
              <a:rPr lang="en-US" sz="1350" b="0" dirty="0">
                <a:latin typeface="Arial"/>
                <a:ea typeface="Arial"/>
                <a:cs typeface="Arial"/>
                <a:sym typeface="Arial"/>
              </a:rPr>
              <a:t> </a:t>
            </a:r>
            <a:r>
              <a:rPr lang="en-US" sz="1350" b="0" dirty="0" err="1">
                <a:latin typeface="Arial"/>
                <a:ea typeface="Arial"/>
                <a:cs typeface="Arial"/>
                <a:sym typeface="Arial"/>
              </a:rPr>
              <a:t>los</a:t>
            </a:r>
            <a:r>
              <a:rPr lang="en-US" sz="1350" b="0" dirty="0">
                <a:latin typeface="Arial"/>
                <a:ea typeface="Arial"/>
                <a:cs typeface="Arial"/>
                <a:sym typeface="Arial"/>
              </a:rPr>
              <a:t> </a:t>
            </a:r>
            <a:r>
              <a:rPr lang="en-US" sz="1350" b="0" dirty="0" err="1">
                <a:latin typeface="Arial"/>
                <a:ea typeface="Arial"/>
                <a:cs typeface="Arial"/>
                <a:sym typeface="Arial"/>
              </a:rPr>
              <a:t>cambios</a:t>
            </a:r>
            <a:r>
              <a:rPr lang="en-US" sz="1350" b="0" dirty="0">
                <a:latin typeface="Arial"/>
                <a:ea typeface="Arial"/>
                <a:cs typeface="Arial"/>
                <a:sym typeface="Arial"/>
              </a:rPr>
              <a:t> </a:t>
            </a:r>
            <a:r>
              <a:rPr lang="en-US" sz="1350" b="0" dirty="0" err="1">
                <a:latin typeface="Arial"/>
                <a:ea typeface="Arial"/>
                <a:cs typeface="Arial"/>
                <a:sym typeface="Arial"/>
              </a:rPr>
              <a:t>meteorológicos</a:t>
            </a:r>
            <a:r>
              <a:rPr lang="en-US" sz="1350" b="0" dirty="0">
                <a:latin typeface="Arial"/>
                <a:ea typeface="Arial"/>
                <a:cs typeface="Arial"/>
                <a:sym typeface="Arial"/>
              </a:rPr>
              <a:t> </a:t>
            </a:r>
            <a:r>
              <a:rPr lang="en-US" sz="1350" b="0" dirty="0" err="1">
                <a:latin typeface="Arial"/>
                <a:ea typeface="Arial"/>
                <a:cs typeface="Arial"/>
                <a:sym typeface="Arial"/>
              </a:rPr>
              <a:t>diarios</a:t>
            </a:r>
            <a:r>
              <a:rPr lang="en-US" sz="1350" b="0" dirty="0">
                <a:latin typeface="Arial"/>
                <a:ea typeface="Arial"/>
                <a:cs typeface="Arial"/>
                <a:sym typeface="Arial"/>
              </a:rPr>
              <a:t> para </a:t>
            </a:r>
            <a:r>
              <a:rPr lang="en-US" sz="1350" b="0" dirty="0" err="1">
                <a:latin typeface="Arial"/>
                <a:ea typeface="Arial"/>
                <a:cs typeface="Arial"/>
                <a:sym typeface="Arial"/>
              </a:rPr>
              <a:t>identificar</a:t>
            </a:r>
            <a:r>
              <a:rPr lang="en-US" sz="1350" b="0" dirty="0">
                <a:latin typeface="Arial"/>
                <a:ea typeface="Arial"/>
                <a:cs typeface="Arial"/>
                <a:sym typeface="Arial"/>
              </a:rPr>
              <a:t> </a:t>
            </a:r>
            <a:r>
              <a:rPr lang="en-US" sz="1350" b="0" dirty="0" err="1">
                <a:latin typeface="Arial"/>
                <a:ea typeface="Arial"/>
                <a:cs typeface="Arial"/>
                <a:sym typeface="Arial"/>
              </a:rPr>
              <a:t>patrones</a:t>
            </a:r>
            <a:r>
              <a:rPr lang="en-US" sz="1350" b="0" dirty="0">
                <a:latin typeface="Arial"/>
                <a:ea typeface="Arial"/>
                <a:cs typeface="Arial"/>
                <a:sym typeface="Arial"/>
              </a:rPr>
              <a:t> </a:t>
            </a:r>
            <a:r>
              <a:rPr lang="en-US" sz="1350" b="0" dirty="0" err="1">
                <a:latin typeface="Arial"/>
                <a:ea typeface="Arial"/>
                <a:cs typeface="Arial"/>
                <a:sym typeface="Arial"/>
              </a:rPr>
              <a:t>recurrentes</a:t>
            </a:r>
            <a:r>
              <a:rPr lang="en-US" sz="1350" b="0" dirty="0">
                <a:latin typeface="Arial"/>
                <a:ea typeface="Arial"/>
                <a:cs typeface="Arial"/>
                <a:sym typeface="Arial"/>
              </a:rPr>
              <a:t> (</a:t>
            </a:r>
            <a:r>
              <a:rPr lang="en-US" sz="1350" b="0" dirty="0" err="1">
                <a:latin typeface="Arial"/>
                <a:ea typeface="Arial"/>
                <a:cs typeface="Arial"/>
                <a:sym typeface="Arial"/>
              </a:rPr>
              <a:t>por</a:t>
            </a:r>
            <a:r>
              <a:rPr lang="en-US" sz="1350" b="0" dirty="0">
                <a:latin typeface="Arial"/>
                <a:ea typeface="Arial"/>
                <a:cs typeface="Arial"/>
                <a:sym typeface="Arial"/>
              </a:rPr>
              <a:t> </a:t>
            </a:r>
            <a:r>
              <a:rPr lang="en-US" sz="1350" b="0" dirty="0" err="1">
                <a:latin typeface="Arial"/>
                <a:ea typeface="Arial"/>
                <a:cs typeface="Arial"/>
                <a:sym typeface="Arial"/>
              </a:rPr>
              <a:t>ejemplo</a:t>
            </a:r>
            <a:r>
              <a:rPr lang="en-US" sz="1350" b="0" dirty="0">
                <a:latin typeface="Arial"/>
                <a:ea typeface="Arial"/>
                <a:cs typeface="Arial"/>
                <a:sym typeface="Arial"/>
              </a:rPr>
              <a:t>, </a:t>
            </a:r>
            <a:r>
              <a:rPr lang="en-US" sz="1350" b="0" dirty="0" err="1">
                <a:latin typeface="Arial"/>
                <a:ea typeface="Arial"/>
                <a:cs typeface="Arial"/>
                <a:sym typeface="Arial"/>
              </a:rPr>
              <a:t>lluvia</a:t>
            </a:r>
            <a:r>
              <a:rPr lang="en-US" sz="1350" b="0" dirty="0">
                <a:latin typeface="Arial"/>
                <a:ea typeface="Arial"/>
                <a:cs typeface="Arial"/>
                <a:sym typeface="Arial"/>
              </a:rPr>
              <a:t> </a:t>
            </a:r>
            <a:r>
              <a:rPr lang="en-US" sz="1350" b="0" dirty="0" err="1">
                <a:latin typeface="Arial"/>
                <a:ea typeface="Arial"/>
                <a:cs typeface="Arial"/>
                <a:sym typeface="Arial"/>
              </a:rPr>
              <a:t>los</a:t>
            </a:r>
            <a:r>
              <a:rPr lang="en-US" sz="1350" b="0" dirty="0">
                <a:latin typeface="Arial"/>
                <a:ea typeface="Arial"/>
                <a:cs typeface="Arial"/>
                <a:sym typeface="Arial"/>
              </a:rPr>
              <a:t> fines de </a:t>
            </a:r>
            <a:r>
              <a:rPr lang="en-US" sz="1350" b="0" dirty="0" err="1">
                <a:latin typeface="Arial"/>
                <a:ea typeface="Arial"/>
                <a:cs typeface="Arial"/>
                <a:sym typeface="Arial"/>
              </a:rPr>
              <a:t>semana</a:t>
            </a:r>
            <a:r>
              <a:rPr lang="en-US" sz="1350" b="0" dirty="0">
                <a:latin typeface="Arial"/>
                <a:ea typeface="Arial"/>
                <a:cs typeface="Arial"/>
                <a:sym typeface="Arial"/>
              </a:rPr>
              <a:t>, </a:t>
            </a:r>
            <a:r>
              <a:rPr lang="en-US" sz="1350" b="0" dirty="0" err="1">
                <a:latin typeface="Arial"/>
                <a:ea typeface="Arial"/>
                <a:cs typeface="Arial"/>
                <a:sym typeface="Arial"/>
              </a:rPr>
              <a:t>mañanas</a:t>
            </a:r>
            <a:r>
              <a:rPr lang="en-US" sz="1350" b="0" dirty="0">
                <a:latin typeface="Arial"/>
                <a:ea typeface="Arial"/>
                <a:cs typeface="Arial"/>
                <a:sym typeface="Arial"/>
              </a:rPr>
              <a:t> </a:t>
            </a:r>
            <a:r>
              <a:rPr lang="en-US" sz="1350" b="0" dirty="0" err="1">
                <a:latin typeface="Arial"/>
                <a:ea typeface="Arial"/>
                <a:cs typeface="Arial"/>
                <a:sym typeface="Arial"/>
              </a:rPr>
              <a:t>soleadas</a:t>
            </a:r>
            <a:r>
              <a:rPr lang="en-US" sz="1350" b="0" dirty="0">
                <a:latin typeface="Arial"/>
                <a:ea typeface="Arial"/>
                <a:cs typeface="Arial"/>
                <a:sym typeface="Arial"/>
              </a:rPr>
              <a:t>) y </a:t>
            </a:r>
            <a:r>
              <a:rPr lang="en-US" sz="1350" b="0" dirty="0" err="1">
                <a:latin typeface="Arial"/>
                <a:ea typeface="Arial"/>
                <a:cs typeface="Arial"/>
                <a:sym typeface="Arial"/>
              </a:rPr>
              <a:t>anticipar</a:t>
            </a:r>
            <a:r>
              <a:rPr lang="en-US" sz="1350" b="0" dirty="0">
                <a:latin typeface="Arial"/>
                <a:ea typeface="Arial"/>
                <a:cs typeface="Arial"/>
                <a:sym typeface="Arial"/>
              </a:rPr>
              <a:t> </a:t>
            </a:r>
            <a:r>
              <a:rPr lang="en-US" sz="1350" b="0" dirty="0" err="1">
                <a:latin typeface="Arial"/>
                <a:ea typeface="Arial"/>
                <a:cs typeface="Arial"/>
                <a:sym typeface="Arial"/>
              </a:rPr>
              <a:t>futuras</a:t>
            </a:r>
            <a:r>
              <a:rPr lang="en-US" sz="1350" b="0" dirty="0">
                <a:latin typeface="Arial"/>
                <a:ea typeface="Arial"/>
                <a:cs typeface="Arial"/>
                <a:sym typeface="Arial"/>
              </a:rPr>
              <a:t> </a:t>
            </a:r>
            <a:r>
              <a:rPr lang="en-US" sz="1350" b="0" dirty="0" err="1">
                <a:latin typeface="Arial"/>
                <a:ea typeface="Arial"/>
                <a:cs typeface="Arial"/>
                <a:sym typeface="Arial"/>
              </a:rPr>
              <a:t>condiciones</a:t>
            </a:r>
            <a:r>
              <a:rPr lang="en-US" sz="1350" b="0" dirty="0">
                <a:latin typeface="Arial"/>
                <a:ea typeface="Arial"/>
                <a:cs typeface="Arial"/>
                <a:sym typeface="Arial"/>
              </a:rPr>
              <a:t> </a:t>
            </a:r>
            <a:r>
              <a:rPr lang="en-US" sz="1350" b="0" dirty="0" err="1">
                <a:latin typeface="Arial"/>
                <a:ea typeface="Arial"/>
                <a:cs typeface="Arial"/>
                <a:sym typeface="Arial"/>
              </a:rPr>
              <a:t>meteorológicas</a:t>
            </a:r>
            <a:r>
              <a:rPr lang="en-US" sz="1350" b="0" dirty="0">
                <a:latin typeface="Arial"/>
                <a:ea typeface="Arial"/>
                <a:cs typeface="Arial"/>
                <a:sym typeface="Arial"/>
              </a:rPr>
              <a:t>.</a:t>
            </a:r>
            <a:endParaRPr dirty="0"/>
          </a:p>
        </p:txBody>
      </p:sp>
      <p:sp>
        <p:nvSpPr>
          <p:cNvPr id="792" name="Google Shape;792;p80"/>
          <p:cNvSpPr txBox="1">
            <a:spLocks noGrp="1"/>
          </p:cNvSpPr>
          <p:nvPr>
            <p:ph type="body" idx="1"/>
          </p:nvPr>
        </p:nvSpPr>
        <p:spPr>
          <a:xfrm>
            <a:off x="142504" y="4144083"/>
            <a:ext cx="8342877" cy="425411"/>
          </a:xfrm>
          <a:prstGeom prst="rect">
            <a:avLst/>
          </a:prstGeom>
          <a:noFill/>
          <a:ln>
            <a:noFill/>
          </a:ln>
        </p:spPr>
        <p:txBody>
          <a:bodyPr spcFirstLastPara="1" wrap="square" lIns="91425" tIns="45700" rIns="91425" bIns="45700" anchor="b" anchorCtr="0">
            <a:noAutofit/>
          </a:bodyPr>
          <a:lstStyle/>
          <a:p>
            <a:pPr marL="447675" lvl="0" indent="-447675" algn="l" rtl="0">
              <a:lnSpc>
                <a:spcPct val="100000"/>
              </a:lnSpc>
              <a:spcBef>
                <a:spcPts val="1000"/>
              </a:spcBef>
              <a:spcAft>
                <a:spcPts val="0"/>
              </a:spcAft>
              <a:buSzPts val="1680"/>
              <a:buFont typeface="Arial"/>
              <a:buAutoNum type="arabicPeriod" startAt="3"/>
            </a:pPr>
            <a:r>
              <a:rPr lang="en-US" sz="1800" dirty="0" err="1">
                <a:latin typeface="Arial"/>
                <a:ea typeface="Arial"/>
                <a:cs typeface="Arial"/>
                <a:sym typeface="Arial"/>
              </a:rPr>
              <a:t>Abstracción</a:t>
            </a:r>
            <a:endParaRPr sz="1800" dirty="0">
              <a:latin typeface="Arial"/>
              <a:ea typeface="Arial"/>
              <a:cs typeface="Arial"/>
              <a:sym typeface="Arial"/>
            </a:endParaRPr>
          </a:p>
        </p:txBody>
      </p:sp>
      <p:sp>
        <p:nvSpPr>
          <p:cNvPr id="793" name="Google Shape;793;p80"/>
          <p:cNvSpPr txBox="1">
            <a:spLocks noGrp="1"/>
          </p:cNvSpPr>
          <p:nvPr>
            <p:ph type="body" idx="1"/>
          </p:nvPr>
        </p:nvSpPr>
        <p:spPr>
          <a:xfrm>
            <a:off x="376518" y="4412228"/>
            <a:ext cx="10376826" cy="1198672"/>
          </a:xfrm>
          <a:prstGeom prst="rect">
            <a:avLst/>
          </a:prstGeom>
          <a:noFill/>
          <a:ln>
            <a:noFill/>
          </a:ln>
        </p:spPr>
        <p:txBody>
          <a:bodyPr spcFirstLastPara="1" wrap="square" lIns="91425" tIns="45700" rIns="91425" bIns="45700" anchor="b" anchorCtr="0">
            <a:noAutofit/>
          </a:bodyPr>
          <a:lstStyle/>
          <a:p>
            <a:pPr marL="360363" lvl="0" indent="-185738" algn="l" rtl="0">
              <a:lnSpc>
                <a:spcPct val="100000"/>
              </a:lnSpc>
              <a:spcBef>
                <a:spcPts val="1000"/>
              </a:spcBef>
              <a:spcAft>
                <a:spcPts val="0"/>
              </a:spcAft>
              <a:buSzPts val="1680"/>
              <a:buFont typeface="Arial"/>
              <a:buChar char="•"/>
            </a:pPr>
            <a:r>
              <a:rPr lang="en-US" sz="1400" dirty="0">
                <a:latin typeface="Arial"/>
                <a:ea typeface="Arial"/>
                <a:cs typeface="Arial"/>
                <a:sym typeface="Arial"/>
              </a:rPr>
              <a:t>Resume </a:t>
            </a:r>
            <a:r>
              <a:rPr lang="en-US" sz="1400" dirty="0" err="1">
                <a:latin typeface="Arial"/>
                <a:ea typeface="Arial"/>
                <a:cs typeface="Arial"/>
                <a:sym typeface="Arial"/>
              </a:rPr>
              <a:t>una</a:t>
            </a:r>
            <a:r>
              <a:rPr lang="en-US" sz="1400" dirty="0">
                <a:latin typeface="Arial"/>
                <a:ea typeface="Arial"/>
                <a:cs typeface="Arial"/>
                <a:sym typeface="Arial"/>
              </a:rPr>
              <a:t> </a:t>
            </a:r>
            <a:r>
              <a:rPr lang="en-US" sz="1400" dirty="0" err="1">
                <a:latin typeface="Arial"/>
                <a:ea typeface="Arial"/>
                <a:cs typeface="Arial"/>
                <a:sym typeface="Arial"/>
              </a:rPr>
              <a:t>noticia</a:t>
            </a:r>
            <a:r>
              <a:rPr lang="en-US" sz="1400" b="0" dirty="0">
                <a:latin typeface="Arial"/>
                <a:ea typeface="Arial"/>
                <a:cs typeface="Arial"/>
                <a:sym typeface="Arial"/>
              </a:rPr>
              <a:t>: </a:t>
            </a:r>
            <a:r>
              <a:rPr lang="en-US" sz="1400" b="0" dirty="0" err="1">
                <a:latin typeface="Arial"/>
                <a:ea typeface="Arial"/>
                <a:cs typeface="Arial"/>
                <a:sym typeface="Arial"/>
              </a:rPr>
              <a:t>Extrae</a:t>
            </a:r>
            <a:r>
              <a:rPr lang="en-US" sz="1400" b="0" dirty="0">
                <a:latin typeface="Arial"/>
                <a:ea typeface="Arial"/>
                <a:cs typeface="Arial"/>
                <a:sym typeface="Arial"/>
              </a:rPr>
              <a:t> </a:t>
            </a:r>
            <a:r>
              <a:rPr lang="en-US" sz="1400" b="0" dirty="0" err="1">
                <a:latin typeface="Arial"/>
                <a:ea typeface="Arial"/>
                <a:cs typeface="Arial"/>
                <a:sym typeface="Arial"/>
              </a:rPr>
              <a:t>los</a:t>
            </a:r>
            <a:r>
              <a:rPr lang="en-US" sz="1400" b="0" dirty="0">
                <a:latin typeface="Arial"/>
                <a:ea typeface="Arial"/>
                <a:cs typeface="Arial"/>
                <a:sym typeface="Arial"/>
              </a:rPr>
              <a:t> puntos </a:t>
            </a:r>
            <a:r>
              <a:rPr lang="en-US" sz="1400" b="0" dirty="0" err="1">
                <a:latin typeface="Arial"/>
                <a:ea typeface="Arial"/>
                <a:cs typeface="Arial"/>
                <a:sym typeface="Arial"/>
              </a:rPr>
              <a:t>principales</a:t>
            </a:r>
            <a:r>
              <a:rPr lang="en-US" sz="1400" b="0" dirty="0">
                <a:latin typeface="Arial"/>
                <a:ea typeface="Arial"/>
                <a:cs typeface="Arial"/>
                <a:sym typeface="Arial"/>
              </a:rPr>
              <a:t> de </a:t>
            </a:r>
            <a:r>
              <a:rPr lang="en-US" sz="1400" b="0" dirty="0" err="1">
                <a:latin typeface="Arial"/>
                <a:ea typeface="Arial"/>
                <a:cs typeface="Arial"/>
                <a:sym typeface="Arial"/>
              </a:rPr>
              <a:t>una</a:t>
            </a:r>
            <a:r>
              <a:rPr lang="en-US" sz="1400" b="0" dirty="0">
                <a:latin typeface="Arial"/>
                <a:ea typeface="Arial"/>
                <a:cs typeface="Arial"/>
                <a:sym typeface="Arial"/>
              </a:rPr>
              <a:t> </a:t>
            </a:r>
            <a:r>
              <a:rPr lang="en-US" sz="1400" b="0" dirty="0" err="1">
                <a:latin typeface="Arial"/>
                <a:ea typeface="Arial"/>
                <a:cs typeface="Arial"/>
                <a:sym typeface="Arial"/>
              </a:rPr>
              <a:t>noticia</a:t>
            </a:r>
            <a:r>
              <a:rPr lang="en-US" sz="1400" b="0" dirty="0">
                <a:latin typeface="Arial"/>
                <a:ea typeface="Arial"/>
                <a:cs typeface="Arial"/>
                <a:sym typeface="Arial"/>
              </a:rPr>
              <a:t>, </a:t>
            </a:r>
            <a:r>
              <a:rPr lang="en-US" sz="1400" b="0" dirty="0" err="1">
                <a:latin typeface="Arial"/>
                <a:ea typeface="Arial"/>
                <a:cs typeface="Arial"/>
                <a:sym typeface="Arial"/>
              </a:rPr>
              <a:t>ignorando</a:t>
            </a:r>
            <a:r>
              <a:rPr lang="en-US" sz="1400" b="0" dirty="0">
                <a:latin typeface="Arial"/>
                <a:ea typeface="Arial"/>
                <a:cs typeface="Arial"/>
                <a:sym typeface="Arial"/>
              </a:rPr>
              <a:t> </a:t>
            </a:r>
            <a:r>
              <a:rPr lang="en-US" sz="1400" b="0" dirty="0" err="1">
                <a:latin typeface="Arial"/>
                <a:ea typeface="Arial"/>
                <a:cs typeface="Arial"/>
                <a:sym typeface="Arial"/>
              </a:rPr>
              <a:t>los</a:t>
            </a:r>
            <a:r>
              <a:rPr lang="en-US" sz="1400" b="0" dirty="0">
                <a:latin typeface="Arial"/>
                <a:ea typeface="Arial"/>
                <a:cs typeface="Arial"/>
                <a:sym typeface="Arial"/>
              </a:rPr>
              <a:t> </a:t>
            </a:r>
            <a:r>
              <a:rPr lang="en-US" sz="1400" b="0" dirty="0" err="1">
                <a:latin typeface="Arial"/>
                <a:ea typeface="Arial"/>
                <a:cs typeface="Arial"/>
                <a:sym typeface="Arial"/>
              </a:rPr>
              <a:t>detalles</a:t>
            </a:r>
            <a:r>
              <a:rPr lang="en-US" sz="1400" b="0" dirty="0">
                <a:latin typeface="Arial"/>
                <a:ea typeface="Arial"/>
                <a:cs typeface="Arial"/>
                <a:sym typeface="Arial"/>
              </a:rPr>
              <a:t> </a:t>
            </a:r>
            <a:r>
              <a:rPr lang="en-US" sz="1400" b="0" dirty="0" err="1">
                <a:latin typeface="Arial"/>
                <a:ea typeface="Arial"/>
                <a:cs typeface="Arial"/>
                <a:sym typeface="Arial"/>
              </a:rPr>
              <a:t>innecesarios</a:t>
            </a:r>
            <a:r>
              <a:rPr lang="en-US" sz="1400" b="0" dirty="0">
                <a:latin typeface="Arial"/>
                <a:ea typeface="Arial"/>
                <a:cs typeface="Arial"/>
                <a:sym typeface="Arial"/>
              </a:rPr>
              <a:t>, para </a:t>
            </a:r>
            <a:r>
              <a:rPr lang="en-US" sz="1400" b="0" dirty="0" err="1">
                <a:latin typeface="Arial"/>
                <a:ea typeface="Arial"/>
                <a:cs typeface="Arial"/>
                <a:sym typeface="Arial"/>
              </a:rPr>
              <a:t>captar</a:t>
            </a:r>
            <a:r>
              <a:rPr lang="en-US" sz="1400" b="0" dirty="0">
                <a:latin typeface="Arial"/>
                <a:ea typeface="Arial"/>
                <a:cs typeface="Arial"/>
                <a:sym typeface="Arial"/>
              </a:rPr>
              <a:t> </a:t>
            </a:r>
            <a:r>
              <a:rPr lang="en-US" sz="1400" b="0" dirty="0" err="1">
                <a:latin typeface="Arial"/>
                <a:ea typeface="Arial"/>
                <a:cs typeface="Arial"/>
                <a:sym typeface="Arial"/>
              </a:rPr>
              <a:t>el</a:t>
            </a:r>
            <a:r>
              <a:rPr lang="en-US" sz="1400" b="0" dirty="0">
                <a:latin typeface="Arial"/>
                <a:ea typeface="Arial"/>
                <a:cs typeface="Arial"/>
                <a:sym typeface="Arial"/>
              </a:rPr>
              <a:t> </a:t>
            </a:r>
            <a:r>
              <a:rPr lang="en-US" sz="1400" b="0" dirty="0" err="1">
                <a:latin typeface="Arial"/>
                <a:ea typeface="Arial"/>
                <a:cs typeface="Arial"/>
                <a:sym typeface="Arial"/>
              </a:rPr>
              <a:t>mensaje</a:t>
            </a:r>
            <a:r>
              <a:rPr lang="en-US" sz="1400" b="0" dirty="0">
                <a:latin typeface="Arial"/>
                <a:ea typeface="Arial"/>
                <a:cs typeface="Arial"/>
                <a:sym typeface="Arial"/>
              </a:rPr>
              <a:t> central.</a:t>
            </a:r>
            <a:endParaRPr dirty="0">
              <a:latin typeface="Arial"/>
              <a:ea typeface="Arial"/>
              <a:cs typeface="Arial"/>
              <a:sym typeface="Arial"/>
            </a:endParaRPr>
          </a:p>
          <a:p>
            <a:pPr marL="360363" lvl="0" indent="-185738" algn="l" rtl="0">
              <a:lnSpc>
                <a:spcPct val="100000"/>
              </a:lnSpc>
              <a:spcBef>
                <a:spcPts val="1000"/>
              </a:spcBef>
              <a:spcAft>
                <a:spcPts val="0"/>
              </a:spcAft>
              <a:buSzPts val="1680"/>
              <a:buFont typeface="Arial"/>
              <a:buChar char="•"/>
            </a:pPr>
            <a:r>
              <a:rPr lang="en-US" sz="1400" dirty="0">
                <a:latin typeface="Arial"/>
                <a:ea typeface="Arial"/>
                <a:cs typeface="Arial"/>
                <a:sym typeface="Arial"/>
              </a:rPr>
              <a:t>Crea </a:t>
            </a:r>
            <a:r>
              <a:rPr lang="en-US" sz="1400" dirty="0" err="1">
                <a:latin typeface="Arial"/>
                <a:ea typeface="Arial"/>
                <a:cs typeface="Arial"/>
                <a:sym typeface="Arial"/>
              </a:rPr>
              <a:t>una</a:t>
            </a:r>
            <a:r>
              <a:rPr lang="en-US" sz="1400" dirty="0">
                <a:latin typeface="Arial"/>
                <a:ea typeface="Arial"/>
                <a:cs typeface="Arial"/>
                <a:sym typeface="Arial"/>
              </a:rPr>
              <a:t> </a:t>
            </a:r>
            <a:r>
              <a:rPr lang="en-US" sz="1400" dirty="0" err="1">
                <a:latin typeface="Arial"/>
                <a:ea typeface="Arial"/>
                <a:cs typeface="Arial"/>
                <a:sym typeface="Arial"/>
              </a:rPr>
              <a:t>lista</a:t>
            </a:r>
            <a:r>
              <a:rPr lang="en-US" sz="1400" dirty="0">
                <a:latin typeface="Arial"/>
                <a:ea typeface="Arial"/>
                <a:cs typeface="Arial"/>
                <a:sym typeface="Arial"/>
              </a:rPr>
              <a:t> de </a:t>
            </a:r>
            <a:r>
              <a:rPr lang="en-US" sz="1400" dirty="0" err="1">
                <a:latin typeface="Arial"/>
                <a:ea typeface="Arial"/>
                <a:cs typeface="Arial"/>
                <a:sym typeface="Arial"/>
              </a:rPr>
              <a:t>tareas</a:t>
            </a:r>
            <a:r>
              <a:rPr lang="en-US" sz="1400" dirty="0">
                <a:latin typeface="Arial"/>
                <a:ea typeface="Arial"/>
                <a:cs typeface="Arial"/>
                <a:sym typeface="Arial"/>
              </a:rPr>
              <a:t> </a:t>
            </a:r>
            <a:r>
              <a:rPr lang="en-US" sz="1400" dirty="0" err="1">
                <a:latin typeface="Arial"/>
                <a:ea typeface="Arial"/>
                <a:cs typeface="Arial"/>
                <a:sym typeface="Arial"/>
              </a:rPr>
              <a:t>pendientes</a:t>
            </a:r>
            <a:r>
              <a:rPr lang="en-US" sz="1400" dirty="0">
                <a:latin typeface="Arial"/>
                <a:ea typeface="Arial"/>
                <a:cs typeface="Arial"/>
                <a:sym typeface="Arial"/>
              </a:rPr>
              <a:t>:</a:t>
            </a:r>
            <a:r>
              <a:rPr lang="en-US" sz="1400" b="0" dirty="0">
                <a:latin typeface="Arial"/>
                <a:ea typeface="Arial"/>
                <a:cs typeface="Arial"/>
                <a:sym typeface="Arial"/>
              </a:rPr>
              <a:t> </a:t>
            </a:r>
            <a:r>
              <a:rPr lang="en-US" sz="1400" b="0" dirty="0" err="1">
                <a:latin typeface="Arial"/>
                <a:ea typeface="Arial"/>
                <a:cs typeface="Arial"/>
                <a:sym typeface="Arial"/>
              </a:rPr>
              <a:t>Representa</a:t>
            </a:r>
            <a:r>
              <a:rPr lang="en-US" sz="1400" b="0" dirty="0">
                <a:latin typeface="Arial"/>
                <a:ea typeface="Arial"/>
                <a:cs typeface="Arial"/>
                <a:sym typeface="Arial"/>
              </a:rPr>
              <a:t> las </a:t>
            </a:r>
            <a:r>
              <a:rPr lang="en-US" sz="1400" b="0" dirty="0" err="1">
                <a:latin typeface="Arial"/>
                <a:ea typeface="Arial"/>
                <a:cs typeface="Arial"/>
                <a:sym typeface="Arial"/>
              </a:rPr>
              <a:t>tareas</a:t>
            </a:r>
            <a:r>
              <a:rPr lang="en-US" sz="1400" b="0" dirty="0">
                <a:latin typeface="Arial"/>
                <a:ea typeface="Arial"/>
                <a:cs typeface="Arial"/>
                <a:sym typeface="Arial"/>
              </a:rPr>
              <a:t> que hay que </a:t>
            </a:r>
            <a:r>
              <a:rPr lang="en-US" sz="1400" b="0" dirty="0" err="1">
                <a:latin typeface="Arial"/>
                <a:ea typeface="Arial"/>
                <a:cs typeface="Arial"/>
                <a:sym typeface="Arial"/>
              </a:rPr>
              <a:t>hacer</a:t>
            </a:r>
            <a:r>
              <a:rPr lang="en-US" sz="1400" b="0" dirty="0">
                <a:latin typeface="Arial"/>
                <a:ea typeface="Arial"/>
                <a:cs typeface="Arial"/>
                <a:sym typeface="Arial"/>
              </a:rPr>
              <a:t> hoy </a:t>
            </a:r>
            <a:r>
              <a:rPr lang="en-US" sz="1400" b="0" dirty="0" err="1">
                <a:latin typeface="Arial"/>
                <a:ea typeface="Arial"/>
                <a:cs typeface="Arial"/>
                <a:sym typeface="Arial"/>
              </a:rPr>
              <a:t>en</a:t>
            </a:r>
            <a:r>
              <a:rPr lang="en-US" sz="1400" b="0" dirty="0">
                <a:latin typeface="Arial"/>
                <a:ea typeface="Arial"/>
                <a:cs typeface="Arial"/>
                <a:sym typeface="Arial"/>
              </a:rPr>
              <a:t> forma de </a:t>
            </a:r>
            <a:r>
              <a:rPr lang="en-US" sz="1400" b="0" dirty="0" err="1">
                <a:latin typeface="Arial"/>
                <a:ea typeface="Arial"/>
                <a:cs typeface="Arial"/>
                <a:sym typeface="Arial"/>
              </a:rPr>
              <a:t>lista</a:t>
            </a:r>
            <a:r>
              <a:rPr lang="en-US" sz="1400" b="0" dirty="0">
                <a:latin typeface="Arial"/>
                <a:ea typeface="Arial"/>
                <a:cs typeface="Arial"/>
                <a:sym typeface="Arial"/>
              </a:rPr>
              <a:t> </a:t>
            </a:r>
            <a:r>
              <a:rPr lang="en-US" sz="1400" b="0" dirty="0" err="1">
                <a:latin typeface="Arial"/>
                <a:ea typeface="Arial"/>
                <a:cs typeface="Arial"/>
                <a:sym typeface="Arial"/>
              </a:rPr>
              <a:t>simplificada</a:t>
            </a:r>
            <a:r>
              <a:rPr lang="en-US" sz="1400" b="0" dirty="0">
                <a:latin typeface="Arial"/>
                <a:ea typeface="Arial"/>
                <a:cs typeface="Arial"/>
                <a:sym typeface="Arial"/>
              </a:rPr>
              <a:t>, </a:t>
            </a:r>
            <a:r>
              <a:rPr lang="en-US" sz="1400" b="0" dirty="0" err="1">
                <a:latin typeface="Arial"/>
                <a:ea typeface="Arial"/>
                <a:cs typeface="Arial"/>
                <a:sym typeface="Arial"/>
              </a:rPr>
              <a:t>centrándose</a:t>
            </a:r>
            <a:r>
              <a:rPr lang="en-US" sz="1400" b="0" dirty="0">
                <a:latin typeface="Arial"/>
                <a:ea typeface="Arial"/>
                <a:cs typeface="Arial"/>
                <a:sym typeface="Arial"/>
              </a:rPr>
              <a:t> </a:t>
            </a:r>
            <a:r>
              <a:rPr lang="en-US" sz="1400" b="0" dirty="0" err="1">
                <a:latin typeface="Arial"/>
                <a:ea typeface="Arial"/>
                <a:cs typeface="Arial"/>
                <a:sym typeface="Arial"/>
              </a:rPr>
              <a:t>en</a:t>
            </a:r>
            <a:r>
              <a:rPr lang="en-US" sz="1400" b="0" dirty="0">
                <a:latin typeface="Arial"/>
                <a:ea typeface="Arial"/>
                <a:cs typeface="Arial"/>
                <a:sym typeface="Arial"/>
              </a:rPr>
              <a:t> la </a:t>
            </a:r>
            <a:r>
              <a:rPr lang="en-US" sz="1400" b="0" dirty="0" err="1">
                <a:latin typeface="Arial"/>
                <a:ea typeface="Arial"/>
                <a:cs typeface="Arial"/>
                <a:sym typeface="Arial"/>
              </a:rPr>
              <a:t>información</a:t>
            </a:r>
            <a:r>
              <a:rPr lang="en-US" sz="1400" b="0" dirty="0">
                <a:latin typeface="Arial"/>
                <a:ea typeface="Arial"/>
                <a:cs typeface="Arial"/>
                <a:sym typeface="Arial"/>
              </a:rPr>
              <a:t> </a:t>
            </a:r>
            <a:r>
              <a:rPr lang="en-US" sz="1400" b="0" dirty="0" err="1">
                <a:latin typeface="Arial"/>
                <a:ea typeface="Arial"/>
                <a:cs typeface="Arial"/>
                <a:sym typeface="Arial"/>
              </a:rPr>
              <a:t>esencial</a:t>
            </a:r>
            <a:r>
              <a:rPr lang="en-US" sz="1400" b="0" dirty="0">
                <a:latin typeface="Arial"/>
                <a:ea typeface="Arial"/>
                <a:cs typeface="Arial"/>
                <a:sym typeface="Arial"/>
              </a:rPr>
              <a:t> </a:t>
            </a:r>
            <a:r>
              <a:rPr lang="en-US" sz="1400" b="0" dirty="0" err="1">
                <a:latin typeface="Arial"/>
                <a:ea typeface="Arial"/>
                <a:cs typeface="Arial"/>
                <a:sym typeface="Arial"/>
              </a:rPr>
              <a:t>más</a:t>
            </a:r>
            <a:r>
              <a:rPr lang="en-US" sz="1400" b="0" dirty="0">
                <a:latin typeface="Arial"/>
                <a:ea typeface="Arial"/>
                <a:cs typeface="Arial"/>
                <a:sym typeface="Arial"/>
              </a:rPr>
              <a:t> que </a:t>
            </a:r>
            <a:r>
              <a:rPr lang="en-US" sz="1400" b="0" dirty="0" err="1">
                <a:latin typeface="Arial"/>
                <a:ea typeface="Arial"/>
                <a:cs typeface="Arial"/>
                <a:sym typeface="Arial"/>
              </a:rPr>
              <a:t>en</a:t>
            </a:r>
            <a:r>
              <a:rPr lang="en-US" sz="1400" b="0" dirty="0">
                <a:latin typeface="Arial"/>
                <a:ea typeface="Arial"/>
                <a:cs typeface="Arial"/>
                <a:sym typeface="Arial"/>
              </a:rPr>
              <a:t> </a:t>
            </a:r>
            <a:r>
              <a:rPr lang="en-US" sz="1400" b="0" dirty="0" err="1">
                <a:latin typeface="Arial"/>
                <a:ea typeface="Arial"/>
                <a:cs typeface="Arial"/>
                <a:sym typeface="Arial"/>
              </a:rPr>
              <a:t>los</a:t>
            </a:r>
            <a:r>
              <a:rPr lang="en-US" sz="1400" b="0" dirty="0">
                <a:latin typeface="Arial"/>
                <a:ea typeface="Arial"/>
                <a:cs typeface="Arial"/>
                <a:sym typeface="Arial"/>
              </a:rPr>
              <a:t> </a:t>
            </a:r>
            <a:r>
              <a:rPr lang="en-US" sz="1400" b="0" dirty="0" err="1">
                <a:latin typeface="Arial"/>
                <a:ea typeface="Arial"/>
                <a:cs typeface="Arial"/>
                <a:sym typeface="Arial"/>
              </a:rPr>
              <a:t>detalles</a:t>
            </a:r>
            <a:r>
              <a:rPr lang="en-US" sz="1400" b="0" dirty="0">
                <a:latin typeface="Arial"/>
                <a:ea typeface="Arial"/>
                <a:cs typeface="Arial"/>
                <a:sym typeface="Arial"/>
              </a:rPr>
              <a:t> </a:t>
            </a:r>
            <a:r>
              <a:rPr lang="en-US" sz="1400" b="0" dirty="0" err="1">
                <a:latin typeface="Arial"/>
                <a:ea typeface="Arial"/>
                <a:cs typeface="Arial"/>
                <a:sym typeface="Arial"/>
              </a:rPr>
              <a:t>granulares</a:t>
            </a:r>
            <a:r>
              <a:rPr lang="en-US" sz="1400" b="0" dirty="0">
                <a:latin typeface="Arial"/>
                <a:ea typeface="Arial"/>
                <a:cs typeface="Arial"/>
                <a:sym typeface="Arial"/>
              </a:rPr>
              <a:t>.</a:t>
            </a:r>
            <a:endParaRPr sz="1400" b="0" dirty="0">
              <a:latin typeface="Arial"/>
              <a:ea typeface="Arial"/>
              <a:cs typeface="Arial"/>
              <a:sym typeface="Arial"/>
            </a:endParaRPr>
          </a:p>
        </p:txBody>
      </p:sp>
      <p:sp>
        <p:nvSpPr>
          <p:cNvPr id="794" name="Google Shape;794;p80"/>
          <p:cNvSpPr txBox="1">
            <a:spLocks noGrp="1"/>
          </p:cNvSpPr>
          <p:nvPr>
            <p:ph type="body" idx="1"/>
          </p:nvPr>
        </p:nvSpPr>
        <p:spPr>
          <a:xfrm>
            <a:off x="142504" y="5548330"/>
            <a:ext cx="8342877" cy="425411"/>
          </a:xfrm>
          <a:prstGeom prst="rect">
            <a:avLst/>
          </a:prstGeom>
          <a:noFill/>
          <a:ln>
            <a:noFill/>
          </a:ln>
        </p:spPr>
        <p:txBody>
          <a:bodyPr spcFirstLastPara="1" wrap="square" lIns="91425" tIns="45700" rIns="91425" bIns="45700" anchor="b" anchorCtr="0">
            <a:noAutofit/>
          </a:bodyPr>
          <a:lstStyle/>
          <a:p>
            <a:pPr marL="447675" lvl="0" indent="-447675" algn="l" rtl="0">
              <a:lnSpc>
                <a:spcPct val="100000"/>
              </a:lnSpc>
              <a:spcBef>
                <a:spcPts val="1000"/>
              </a:spcBef>
              <a:spcAft>
                <a:spcPts val="0"/>
              </a:spcAft>
              <a:buSzPts val="1680"/>
              <a:buFont typeface="Arial"/>
              <a:buAutoNum type="arabicPeriod" startAt="4"/>
            </a:pPr>
            <a:r>
              <a:rPr lang="en-US" sz="1800" dirty="0" err="1">
                <a:latin typeface="Arial"/>
                <a:ea typeface="Arial"/>
                <a:cs typeface="Arial"/>
                <a:sym typeface="Arial"/>
              </a:rPr>
              <a:t>Algoritmos</a:t>
            </a:r>
            <a:endParaRPr sz="1800" dirty="0">
              <a:latin typeface="Arial"/>
              <a:ea typeface="Arial"/>
              <a:cs typeface="Arial"/>
              <a:sym typeface="Arial"/>
            </a:endParaRPr>
          </a:p>
        </p:txBody>
      </p:sp>
      <p:sp>
        <p:nvSpPr>
          <p:cNvPr id="795" name="Google Shape;795;p80"/>
          <p:cNvSpPr txBox="1">
            <a:spLocks noGrp="1"/>
          </p:cNvSpPr>
          <p:nvPr>
            <p:ph type="body" idx="1"/>
          </p:nvPr>
        </p:nvSpPr>
        <p:spPr>
          <a:xfrm>
            <a:off x="376518" y="6109925"/>
            <a:ext cx="10876779" cy="656298"/>
          </a:xfrm>
          <a:prstGeom prst="rect">
            <a:avLst/>
          </a:prstGeom>
          <a:noFill/>
          <a:ln>
            <a:noFill/>
          </a:ln>
        </p:spPr>
        <p:txBody>
          <a:bodyPr spcFirstLastPara="1" wrap="square" lIns="91425" tIns="45700" rIns="91425" bIns="45700" anchor="b" anchorCtr="0">
            <a:noAutofit/>
          </a:bodyPr>
          <a:lstStyle/>
          <a:p>
            <a:pPr marL="360363" lvl="0" indent="-153988" algn="l" rtl="0">
              <a:lnSpc>
                <a:spcPct val="100000"/>
              </a:lnSpc>
              <a:spcBef>
                <a:spcPts val="1000"/>
              </a:spcBef>
              <a:spcAft>
                <a:spcPts val="0"/>
              </a:spcAft>
              <a:buSzPts val="1680"/>
              <a:buFont typeface="Arial"/>
              <a:buChar char="•"/>
            </a:pPr>
            <a:r>
              <a:rPr lang="en-US" sz="1350" dirty="0">
                <a:latin typeface="Arial"/>
                <a:ea typeface="Arial"/>
                <a:cs typeface="Arial"/>
                <a:sym typeface="Arial"/>
              </a:rPr>
              <a:t>Sigue </a:t>
            </a:r>
            <a:r>
              <a:rPr lang="en-US" sz="1350" dirty="0" err="1">
                <a:latin typeface="Arial"/>
                <a:ea typeface="Arial"/>
                <a:cs typeface="Arial"/>
                <a:sym typeface="Arial"/>
              </a:rPr>
              <a:t>una</a:t>
            </a:r>
            <a:r>
              <a:rPr lang="en-US" sz="1350" dirty="0">
                <a:latin typeface="Arial"/>
                <a:ea typeface="Arial"/>
                <a:cs typeface="Arial"/>
                <a:sym typeface="Arial"/>
              </a:rPr>
              <a:t> </a:t>
            </a:r>
            <a:r>
              <a:rPr lang="en-US" sz="1350" dirty="0" err="1">
                <a:latin typeface="Arial"/>
                <a:ea typeface="Arial"/>
                <a:cs typeface="Arial"/>
                <a:sym typeface="Arial"/>
              </a:rPr>
              <a:t>rutina</a:t>
            </a:r>
            <a:r>
              <a:rPr lang="en-US" sz="1350" dirty="0">
                <a:latin typeface="Arial"/>
                <a:ea typeface="Arial"/>
                <a:cs typeface="Arial"/>
                <a:sym typeface="Arial"/>
              </a:rPr>
              <a:t> de </a:t>
            </a:r>
            <a:r>
              <a:rPr lang="en-US" sz="1350" dirty="0" err="1">
                <a:latin typeface="Arial"/>
                <a:ea typeface="Arial"/>
                <a:cs typeface="Arial"/>
                <a:sym typeface="Arial"/>
              </a:rPr>
              <a:t>entrenamiento</a:t>
            </a:r>
            <a:r>
              <a:rPr lang="en-US" sz="1350" dirty="0">
                <a:latin typeface="Arial"/>
                <a:ea typeface="Arial"/>
                <a:cs typeface="Arial"/>
                <a:sym typeface="Arial"/>
              </a:rPr>
              <a:t>:</a:t>
            </a:r>
            <a:r>
              <a:rPr lang="en-US" sz="1350" b="0" dirty="0">
                <a:latin typeface="Arial"/>
                <a:ea typeface="Arial"/>
                <a:cs typeface="Arial"/>
                <a:sym typeface="Arial"/>
              </a:rPr>
              <a:t> </a:t>
            </a:r>
            <a:r>
              <a:rPr lang="en-US" sz="1350" b="0" dirty="0" err="1">
                <a:latin typeface="Arial"/>
                <a:ea typeface="Arial"/>
                <a:cs typeface="Arial"/>
                <a:sym typeface="Arial"/>
              </a:rPr>
              <a:t>Ejecuta</a:t>
            </a:r>
            <a:r>
              <a:rPr lang="en-US" sz="1350" b="0" dirty="0">
                <a:latin typeface="Arial"/>
                <a:ea typeface="Arial"/>
                <a:cs typeface="Arial"/>
                <a:sym typeface="Arial"/>
              </a:rPr>
              <a:t> de </a:t>
            </a:r>
            <a:r>
              <a:rPr lang="en-US" sz="1350" b="0" dirty="0" err="1">
                <a:latin typeface="Arial"/>
                <a:ea typeface="Arial"/>
                <a:cs typeface="Arial"/>
                <a:sym typeface="Arial"/>
              </a:rPr>
              <a:t>una</a:t>
            </a:r>
            <a:r>
              <a:rPr lang="en-US" sz="1350" b="0" dirty="0">
                <a:latin typeface="Arial"/>
                <a:ea typeface="Arial"/>
                <a:cs typeface="Arial"/>
                <a:sym typeface="Arial"/>
              </a:rPr>
              <a:t> </a:t>
            </a:r>
            <a:r>
              <a:rPr lang="en-US" sz="1350" b="0" dirty="0" err="1">
                <a:latin typeface="Arial"/>
                <a:ea typeface="Arial"/>
                <a:cs typeface="Arial"/>
                <a:sym typeface="Arial"/>
              </a:rPr>
              <a:t>serie</a:t>
            </a:r>
            <a:r>
              <a:rPr lang="en-US" sz="1350" b="0" dirty="0">
                <a:latin typeface="Arial"/>
                <a:ea typeface="Arial"/>
                <a:cs typeface="Arial"/>
                <a:sym typeface="Arial"/>
              </a:rPr>
              <a:t> de </a:t>
            </a:r>
            <a:r>
              <a:rPr lang="en-US" sz="1350" b="0" dirty="0" err="1">
                <a:latin typeface="Arial"/>
                <a:ea typeface="Arial"/>
                <a:cs typeface="Arial"/>
                <a:sym typeface="Arial"/>
              </a:rPr>
              <a:t>ejercicios</a:t>
            </a:r>
            <a:r>
              <a:rPr lang="en-US" sz="1350" b="0" dirty="0">
                <a:latin typeface="Arial"/>
                <a:ea typeface="Arial"/>
                <a:cs typeface="Arial"/>
                <a:sym typeface="Arial"/>
              </a:rPr>
              <a:t> </a:t>
            </a:r>
            <a:r>
              <a:rPr lang="en-US" sz="1350" b="0" dirty="0" err="1">
                <a:latin typeface="Arial"/>
                <a:ea typeface="Arial"/>
                <a:cs typeface="Arial"/>
                <a:sym typeface="Arial"/>
              </a:rPr>
              <a:t>en</a:t>
            </a:r>
            <a:r>
              <a:rPr lang="en-US" sz="1350" b="0" dirty="0">
                <a:latin typeface="Arial"/>
                <a:ea typeface="Arial"/>
                <a:cs typeface="Arial"/>
                <a:sym typeface="Arial"/>
              </a:rPr>
              <a:t> un </a:t>
            </a:r>
            <a:r>
              <a:rPr lang="en-US" sz="1350" b="0" dirty="0" err="1">
                <a:latin typeface="Arial"/>
                <a:ea typeface="Arial"/>
                <a:cs typeface="Arial"/>
                <a:sym typeface="Arial"/>
              </a:rPr>
              <a:t>orden</a:t>
            </a:r>
            <a:r>
              <a:rPr lang="en-US" sz="1350" b="0" dirty="0">
                <a:latin typeface="Arial"/>
                <a:ea typeface="Arial"/>
                <a:cs typeface="Arial"/>
                <a:sym typeface="Arial"/>
              </a:rPr>
              <a:t> </a:t>
            </a:r>
            <a:r>
              <a:rPr lang="en-US" sz="1350" b="0" dirty="0" err="1">
                <a:latin typeface="Arial"/>
                <a:ea typeface="Arial"/>
                <a:cs typeface="Arial"/>
                <a:sym typeface="Arial"/>
              </a:rPr>
              <a:t>específico</a:t>
            </a:r>
            <a:r>
              <a:rPr lang="en-US" sz="1350" b="0" dirty="0">
                <a:latin typeface="Arial"/>
                <a:ea typeface="Arial"/>
                <a:cs typeface="Arial"/>
                <a:sym typeface="Arial"/>
              </a:rPr>
              <a:t>, </a:t>
            </a:r>
            <a:r>
              <a:rPr lang="en-US" sz="1350" b="0" dirty="0" err="1">
                <a:latin typeface="Arial"/>
                <a:ea typeface="Arial"/>
                <a:cs typeface="Arial"/>
                <a:sym typeface="Arial"/>
              </a:rPr>
              <a:t>representando</a:t>
            </a:r>
            <a:r>
              <a:rPr lang="en-US" sz="1350" b="0" dirty="0">
                <a:latin typeface="Arial"/>
                <a:ea typeface="Arial"/>
                <a:cs typeface="Arial"/>
                <a:sym typeface="Arial"/>
              </a:rPr>
              <a:t> </a:t>
            </a:r>
            <a:r>
              <a:rPr lang="en-US" sz="1350" b="0" dirty="0" err="1">
                <a:latin typeface="Arial"/>
                <a:ea typeface="Arial"/>
                <a:cs typeface="Arial"/>
                <a:sym typeface="Arial"/>
              </a:rPr>
              <a:t>una</a:t>
            </a:r>
            <a:r>
              <a:rPr lang="en-US" sz="1350" b="0" dirty="0">
                <a:latin typeface="Arial"/>
                <a:ea typeface="Arial"/>
                <a:cs typeface="Arial"/>
                <a:sym typeface="Arial"/>
              </a:rPr>
              <a:t> </a:t>
            </a:r>
            <a:r>
              <a:rPr lang="en-US" sz="1350" b="0" dirty="0" err="1">
                <a:latin typeface="Arial"/>
                <a:ea typeface="Arial"/>
                <a:cs typeface="Arial"/>
                <a:sym typeface="Arial"/>
              </a:rPr>
              <a:t>secuencia</a:t>
            </a:r>
            <a:r>
              <a:rPr lang="en-US" sz="1350" b="0" dirty="0">
                <a:latin typeface="Arial"/>
                <a:ea typeface="Arial"/>
                <a:cs typeface="Arial"/>
                <a:sym typeface="Arial"/>
              </a:rPr>
              <a:t> de pasos (un </a:t>
            </a:r>
            <a:r>
              <a:rPr lang="en-US" sz="1350" b="0" dirty="0" err="1">
                <a:latin typeface="Arial"/>
                <a:ea typeface="Arial"/>
                <a:cs typeface="Arial"/>
                <a:sym typeface="Arial"/>
              </a:rPr>
              <a:t>algoritmo</a:t>
            </a:r>
            <a:r>
              <a:rPr lang="en-US" sz="1350" b="0" dirty="0">
                <a:latin typeface="Arial"/>
                <a:ea typeface="Arial"/>
                <a:cs typeface="Arial"/>
                <a:sym typeface="Arial"/>
              </a:rPr>
              <a:t>).</a:t>
            </a:r>
            <a:endParaRPr sz="1350" dirty="0">
              <a:latin typeface="Arial"/>
              <a:ea typeface="Arial"/>
              <a:cs typeface="Arial"/>
              <a:sym typeface="Arial"/>
            </a:endParaRPr>
          </a:p>
          <a:p>
            <a:pPr marL="360363" lvl="0" indent="-153988" algn="l" rtl="0">
              <a:lnSpc>
                <a:spcPct val="100000"/>
              </a:lnSpc>
              <a:spcBef>
                <a:spcPts val="1000"/>
              </a:spcBef>
              <a:spcAft>
                <a:spcPts val="0"/>
              </a:spcAft>
              <a:buSzPts val="1680"/>
              <a:buFont typeface="Arial"/>
              <a:buChar char="•"/>
            </a:pPr>
            <a:r>
              <a:rPr lang="en-US" sz="1350" dirty="0" err="1">
                <a:latin typeface="Arial"/>
                <a:ea typeface="Arial"/>
                <a:cs typeface="Arial"/>
                <a:sym typeface="Arial"/>
              </a:rPr>
              <a:t>Hornea</a:t>
            </a:r>
            <a:r>
              <a:rPr lang="en-US" sz="1350" dirty="0">
                <a:latin typeface="Arial"/>
                <a:ea typeface="Arial"/>
                <a:cs typeface="Arial"/>
                <a:sym typeface="Arial"/>
              </a:rPr>
              <a:t> un pastel</a:t>
            </a:r>
            <a:r>
              <a:rPr lang="en-US" sz="1350" b="0" dirty="0">
                <a:latin typeface="Arial"/>
                <a:ea typeface="Arial"/>
                <a:cs typeface="Arial"/>
                <a:sym typeface="Arial"/>
              </a:rPr>
              <a:t>: Sigue </a:t>
            </a:r>
            <a:r>
              <a:rPr lang="en-US" sz="1350" b="0" dirty="0" err="1">
                <a:latin typeface="Arial"/>
                <a:ea typeface="Arial"/>
                <a:cs typeface="Arial"/>
                <a:sym typeface="Arial"/>
              </a:rPr>
              <a:t>una</a:t>
            </a:r>
            <a:r>
              <a:rPr lang="en-US" sz="1350" b="0" dirty="0">
                <a:latin typeface="Arial"/>
                <a:ea typeface="Arial"/>
                <a:cs typeface="Arial"/>
                <a:sym typeface="Arial"/>
              </a:rPr>
              <a:t> </a:t>
            </a:r>
            <a:r>
              <a:rPr lang="en-US" sz="1350" b="0" dirty="0" err="1">
                <a:latin typeface="Arial"/>
                <a:ea typeface="Arial"/>
                <a:cs typeface="Arial"/>
                <a:sym typeface="Arial"/>
              </a:rPr>
              <a:t>receta</a:t>
            </a:r>
            <a:r>
              <a:rPr lang="en-US" sz="1350" b="0" dirty="0">
                <a:latin typeface="Arial"/>
                <a:ea typeface="Arial"/>
                <a:cs typeface="Arial"/>
                <a:sym typeface="Arial"/>
              </a:rPr>
              <a:t> </a:t>
            </a:r>
            <a:r>
              <a:rPr lang="en-US" sz="1350" b="0" dirty="0" err="1">
                <a:latin typeface="Arial"/>
                <a:ea typeface="Arial"/>
                <a:cs typeface="Arial"/>
                <a:sym typeface="Arial"/>
              </a:rPr>
              <a:t>especifica</a:t>
            </a:r>
            <a:r>
              <a:rPr lang="en-US" sz="1350" b="0" dirty="0">
                <a:latin typeface="Arial"/>
                <a:ea typeface="Arial"/>
                <a:cs typeface="Arial"/>
                <a:sym typeface="Arial"/>
              </a:rPr>
              <a:t> </a:t>
            </a:r>
            <a:r>
              <a:rPr lang="en-US" sz="1350" b="0" dirty="0" err="1">
                <a:latin typeface="Arial"/>
                <a:ea typeface="Arial"/>
                <a:cs typeface="Arial"/>
                <a:sym typeface="Arial"/>
              </a:rPr>
              <a:t>en</a:t>
            </a:r>
            <a:r>
              <a:rPr lang="en-US" sz="1350" b="0" dirty="0">
                <a:latin typeface="Arial"/>
                <a:ea typeface="Arial"/>
                <a:cs typeface="Arial"/>
                <a:sym typeface="Arial"/>
              </a:rPr>
              <a:t> </a:t>
            </a:r>
            <a:r>
              <a:rPr lang="en-US" sz="1350" b="0" dirty="0" err="1">
                <a:latin typeface="Arial"/>
                <a:ea typeface="Arial"/>
                <a:cs typeface="Arial"/>
                <a:sym typeface="Arial"/>
              </a:rPr>
              <a:t>una</a:t>
            </a:r>
            <a:r>
              <a:rPr lang="en-US" sz="1350" b="0" dirty="0">
                <a:latin typeface="Arial"/>
                <a:ea typeface="Arial"/>
                <a:cs typeface="Arial"/>
                <a:sym typeface="Arial"/>
              </a:rPr>
              <a:t> </a:t>
            </a:r>
            <a:r>
              <a:rPr lang="en-US" sz="1350" b="0" dirty="0" err="1">
                <a:latin typeface="Arial"/>
                <a:ea typeface="Arial"/>
                <a:cs typeface="Arial"/>
                <a:sym typeface="Arial"/>
              </a:rPr>
              <a:t>secuencia</a:t>
            </a:r>
            <a:r>
              <a:rPr lang="en-US" sz="1350" b="0" dirty="0">
                <a:latin typeface="Arial"/>
                <a:ea typeface="Arial"/>
                <a:cs typeface="Arial"/>
                <a:sym typeface="Arial"/>
              </a:rPr>
              <a:t> de pasos para </a:t>
            </a:r>
            <a:r>
              <a:rPr lang="en-US" sz="1350" b="0" dirty="0" err="1">
                <a:latin typeface="Arial"/>
                <a:ea typeface="Arial"/>
                <a:cs typeface="Arial"/>
                <a:sym typeface="Arial"/>
              </a:rPr>
              <a:t>lograr</a:t>
            </a:r>
            <a:r>
              <a:rPr lang="en-US" sz="1350" b="0" dirty="0">
                <a:latin typeface="Arial"/>
                <a:ea typeface="Arial"/>
                <a:cs typeface="Arial"/>
                <a:sym typeface="Arial"/>
              </a:rPr>
              <a:t> un </a:t>
            </a:r>
            <a:r>
              <a:rPr lang="en-US" sz="1350" b="0" dirty="0" err="1">
                <a:latin typeface="Arial"/>
                <a:ea typeface="Arial"/>
                <a:cs typeface="Arial"/>
                <a:sym typeface="Arial"/>
              </a:rPr>
              <a:t>resultado</a:t>
            </a:r>
            <a:r>
              <a:rPr lang="en-US" sz="1350" b="0" dirty="0">
                <a:latin typeface="Arial"/>
                <a:ea typeface="Arial"/>
                <a:cs typeface="Arial"/>
                <a:sym typeface="Arial"/>
              </a:rPr>
              <a:t> </a:t>
            </a:r>
            <a:r>
              <a:rPr lang="en-US" sz="1350" b="0" dirty="0" err="1">
                <a:latin typeface="Arial"/>
                <a:ea typeface="Arial"/>
                <a:cs typeface="Arial"/>
                <a:sym typeface="Arial"/>
              </a:rPr>
              <a:t>deseado</a:t>
            </a:r>
            <a:r>
              <a:rPr lang="en-US" sz="1350" b="0" dirty="0">
                <a:latin typeface="Arial"/>
                <a:ea typeface="Arial"/>
                <a:cs typeface="Arial"/>
                <a:sym typeface="Arial"/>
              </a:rPr>
              <a:t>.</a:t>
            </a:r>
            <a:endParaRPr sz="1350" b="0" dirty="0">
              <a:latin typeface="Arial"/>
              <a:ea typeface="Arial"/>
              <a:cs typeface="Arial"/>
              <a:sym typeface="Arial"/>
            </a:endParaRPr>
          </a:p>
        </p:txBody>
      </p:sp>
      <p:sp>
        <p:nvSpPr>
          <p:cNvPr id="796" name="Google Shape;796;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30</a:t>
            </a:fld>
            <a:endParaRPr>
              <a:latin typeface="Arial"/>
              <a:ea typeface="Arial"/>
              <a:cs typeface="Arial"/>
              <a:sym typeface="Arial"/>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34"/>
          <p:cNvSpPr txBox="1">
            <a:spLocks noGrp="1"/>
          </p:cNvSpPr>
          <p:nvPr>
            <p:ph type="title"/>
          </p:nvPr>
        </p:nvSpPr>
        <p:spPr>
          <a:xfrm>
            <a:off x="814147" y="1085445"/>
            <a:ext cx="6529676"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Métodos de </a:t>
            </a:r>
            <a:r>
              <a:rPr lang="en-US" b="1">
                <a:latin typeface="Arial"/>
                <a:ea typeface="Arial"/>
                <a:cs typeface="Arial"/>
                <a:sym typeface="Arial"/>
              </a:rPr>
              <a:t>Relevancia cultural </a:t>
            </a:r>
            <a:r>
              <a:rPr lang="en-US">
                <a:latin typeface="Arial"/>
                <a:ea typeface="Arial"/>
                <a:cs typeface="Arial"/>
                <a:sym typeface="Arial"/>
              </a:rPr>
              <a:t>para satisfacer las diversas necesidades de los alumnos </a:t>
            </a:r>
            <a:endParaRPr>
              <a:latin typeface="Arial"/>
              <a:ea typeface="Arial"/>
              <a:cs typeface="Arial"/>
              <a:sym typeface="Arial"/>
            </a:endParaRPr>
          </a:p>
        </p:txBody>
      </p:sp>
      <p:sp>
        <p:nvSpPr>
          <p:cNvPr id="804" name="Google Shape;804;p34"/>
          <p:cNvSpPr txBox="1">
            <a:spLocks noGrp="1"/>
          </p:cNvSpPr>
          <p:nvPr>
            <p:ph type="body" idx="1"/>
          </p:nvPr>
        </p:nvSpPr>
        <p:spPr>
          <a:xfrm>
            <a:off x="980596" y="2147774"/>
            <a:ext cx="6196779" cy="4060690"/>
          </a:xfrm>
          <a:prstGeom prst="rect">
            <a:avLst/>
          </a:prstGeom>
          <a:noFill/>
          <a:ln>
            <a:noFill/>
          </a:ln>
        </p:spPr>
        <p:txBody>
          <a:bodyPr spcFirstLastPara="1" wrap="square" lIns="91425" tIns="45700" rIns="91425" bIns="45700" anchor="t" anchorCtr="0">
            <a:normAutofit/>
          </a:bodyPr>
          <a:lstStyle/>
          <a:p>
            <a:pPr marL="9525" lvl="0" indent="-9525" algn="l" rtl="0">
              <a:lnSpc>
                <a:spcPct val="100000"/>
              </a:lnSpc>
              <a:spcBef>
                <a:spcPts val="1000"/>
              </a:spcBef>
              <a:spcAft>
                <a:spcPts val="0"/>
              </a:spcAft>
              <a:buSzPts val="1260"/>
              <a:buNone/>
            </a:pPr>
            <a:r>
              <a:rPr lang="en-US" b="1">
                <a:latin typeface="Arial"/>
                <a:ea typeface="Arial"/>
                <a:cs typeface="Arial"/>
                <a:sym typeface="Arial"/>
              </a:rPr>
              <a:t>Selecciona escenarios pertinentes</a:t>
            </a:r>
            <a:endParaRPr/>
          </a:p>
          <a:p>
            <a:pPr marL="9525" lvl="0" indent="-9525" algn="l" rtl="0">
              <a:lnSpc>
                <a:spcPct val="100000"/>
              </a:lnSpc>
              <a:spcBef>
                <a:spcPts val="1000"/>
              </a:spcBef>
              <a:spcAft>
                <a:spcPts val="0"/>
              </a:spcAft>
              <a:buSzPts val="1260"/>
              <a:buNone/>
            </a:pPr>
            <a:r>
              <a:rPr lang="en-US">
                <a:latin typeface="Arial"/>
                <a:ea typeface="Arial"/>
                <a:cs typeface="Arial"/>
                <a:sym typeface="Arial"/>
              </a:rPr>
              <a:t>Utiliza ejemplos y situaciones de la vida cotidiana, las tradiciones culturales y los contextos comunitarios de los alumnos. Por ejemplo, utiliza un juego tradicional o una fiesta local como base para el pensamiento computacional.</a:t>
            </a:r>
            <a:endParaRPr/>
          </a:p>
          <a:p>
            <a:pPr marL="9525" lvl="0" indent="-9525" algn="l" rtl="0">
              <a:lnSpc>
                <a:spcPct val="100000"/>
              </a:lnSpc>
              <a:spcBef>
                <a:spcPts val="1000"/>
              </a:spcBef>
              <a:spcAft>
                <a:spcPts val="0"/>
              </a:spcAft>
              <a:buSzPts val="1260"/>
              <a:buNone/>
            </a:pPr>
            <a:r>
              <a:rPr lang="en-US" b="1">
                <a:latin typeface="Arial"/>
                <a:ea typeface="Arial"/>
                <a:cs typeface="Arial"/>
                <a:sym typeface="Arial"/>
              </a:rPr>
              <a:t>Utiliza personajes y escenarios diversos</a:t>
            </a:r>
            <a:endParaRPr/>
          </a:p>
          <a:p>
            <a:pPr marL="9525" lvl="0" indent="-9525" algn="just" rtl="0">
              <a:lnSpc>
                <a:spcPct val="100000"/>
              </a:lnSpc>
              <a:spcBef>
                <a:spcPts val="1000"/>
              </a:spcBef>
              <a:spcAft>
                <a:spcPts val="0"/>
              </a:spcAft>
              <a:buSzPts val="1260"/>
              <a:buNone/>
            </a:pPr>
            <a:r>
              <a:rPr lang="en-US">
                <a:latin typeface="Arial"/>
                <a:ea typeface="Arial"/>
                <a:cs typeface="Arial"/>
                <a:sym typeface="Arial"/>
              </a:rPr>
              <a:t>Presenta personajes y escenarios que reflejen los diversos orígenes y experiencias de los alumnos. Esto ayuda a los alumnos a relacionarse con el material y a sentirlo como propio.</a:t>
            </a:r>
            <a:endParaRPr>
              <a:latin typeface="Arial"/>
              <a:ea typeface="Arial"/>
              <a:cs typeface="Arial"/>
              <a:sym typeface="Arial"/>
            </a:endParaRPr>
          </a:p>
        </p:txBody>
      </p:sp>
      <p:pic>
        <p:nvPicPr>
          <p:cNvPr id="805" name="Google Shape;805;p34"/>
          <p:cNvPicPr preferRelativeResize="0">
            <a:picLocks noGrp="1"/>
          </p:cNvPicPr>
          <p:nvPr>
            <p:ph type="pic" idx="2"/>
          </p:nvPr>
        </p:nvPicPr>
        <p:blipFill rotWithShape="1">
          <a:blip r:embed="rId4">
            <a:alphaModFix/>
          </a:blip>
          <a:srcRect/>
          <a:stretch/>
        </p:blipFill>
        <p:spPr>
          <a:xfrm>
            <a:off x="8277224" y="1562101"/>
            <a:ext cx="3819525" cy="3781424"/>
          </a:xfrm>
          <a:prstGeom prst="rect">
            <a:avLst/>
          </a:prstGeom>
          <a:noFill/>
          <a:ln>
            <a:noFill/>
          </a:ln>
        </p:spPr>
      </p:pic>
      <p:sp>
        <p:nvSpPr>
          <p:cNvPr id="806" name="Google Shape;806;p3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31</a:t>
            </a:fld>
            <a:endParaRPr>
              <a:latin typeface="Arial"/>
              <a:ea typeface="Arial"/>
              <a:cs typeface="Arial"/>
              <a:sym typeface="Arial"/>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35"/>
          <p:cNvSpPr txBox="1">
            <a:spLocks noGrp="1"/>
          </p:cNvSpPr>
          <p:nvPr>
            <p:ph type="body" idx="1"/>
          </p:nvPr>
        </p:nvSpPr>
        <p:spPr>
          <a:xfrm>
            <a:off x="980596" y="2048425"/>
            <a:ext cx="6196779" cy="4060690"/>
          </a:xfrm>
          <a:prstGeom prst="rect">
            <a:avLst/>
          </a:prstGeom>
          <a:noFill/>
          <a:ln>
            <a:noFill/>
          </a:ln>
        </p:spPr>
        <p:txBody>
          <a:bodyPr spcFirstLastPara="1" wrap="square" lIns="91425" tIns="45700" rIns="91425" bIns="45700" anchor="t" anchorCtr="0">
            <a:normAutofit/>
          </a:bodyPr>
          <a:lstStyle/>
          <a:p>
            <a:pPr marL="9525" lvl="0" indent="-9525" algn="l" rtl="0">
              <a:lnSpc>
                <a:spcPct val="100000"/>
              </a:lnSpc>
              <a:spcBef>
                <a:spcPts val="1000"/>
              </a:spcBef>
              <a:spcAft>
                <a:spcPts val="0"/>
              </a:spcAft>
              <a:buSzPts val="1260"/>
              <a:buNone/>
            </a:pPr>
            <a:r>
              <a:rPr lang="en-US" b="1">
                <a:latin typeface="Arial"/>
                <a:ea typeface="Arial"/>
                <a:cs typeface="Arial"/>
                <a:sym typeface="Arial"/>
              </a:rPr>
              <a:t>Incorpora sistemas de conocimiento autóctonos</a:t>
            </a:r>
            <a:endParaRPr/>
          </a:p>
          <a:p>
            <a:pPr marL="9525" lvl="0" indent="-9525" algn="l" rtl="0">
              <a:lnSpc>
                <a:spcPct val="100000"/>
              </a:lnSpc>
              <a:spcBef>
                <a:spcPts val="1000"/>
              </a:spcBef>
              <a:spcAft>
                <a:spcPts val="0"/>
              </a:spcAft>
              <a:buSzPts val="1260"/>
              <a:buNone/>
            </a:pPr>
            <a:r>
              <a:rPr lang="en-US">
                <a:latin typeface="Arial"/>
                <a:ea typeface="Arial"/>
                <a:cs typeface="Arial"/>
                <a:sym typeface="Arial"/>
              </a:rPr>
              <a:t>Establece conexiones entre los principios del PC y los sistemas de conocimientos tradicionales relacionados con el patrimonio cultural de los alumnos. Esto puede demostrar la universalidad de los principios del PC y destacar el valor del conocimiento autóctono.</a:t>
            </a:r>
            <a:endParaRPr/>
          </a:p>
          <a:p>
            <a:pPr marL="9525" lvl="0" indent="-9525" algn="l" rtl="0">
              <a:lnSpc>
                <a:spcPct val="100000"/>
              </a:lnSpc>
              <a:spcBef>
                <a:spcPts val="1000"/>
              </a:spcBef>
              <a:spcAft>
                <a:spcPts val="0"/>
              </a:spcAft>
              <a:buSzPts val="1260"/>
              <a:buNone/>
            </a:pPr>
            <a:r>
              <a:rPr lang="en-US" b="1">
                <a:latin typeface="Arial"/>
                <a:ea typeface="Arial"/>
                <a:cs typeface="Arial"/>
                <a:sym typeface="Arial"/>
              </a:rPr>
              <a:t>Traducción y localización</a:t>
            </a:r>
            <a:endParaRPr/>
          </a:p>
          <a:p>
            <a:pPr marL="9525" lvl="0" indent="-9525" algn="l" rtl="0">
              <a:lnSpc>
                <a:spcPct val="100000"/>
              </a:lnSpc>
              <a:spcBef>
                <a:spcPts val="1000"/>
              </a:spcBef>
              <a:spcAft>
                <a:spcPts val="0"/>
              </a:spcAft>
              <a:buSzPts val="1260"/>
              <a:buNone/>
            </a:pPr>
            <a:r>
              <a:rPr lang="en-US">
                <a:latin typeface="Arial"/>
                <a:ea typeface="Arial"/>
                <a:cs typeface="Arial"/>
                <a:sym typeface="Arial"/>
              </a:rPr>
              <a:t>Si los alumnos hablan una lengua distinta de la lengua principal de instrucción, proporciona materiales traducidos o emplea instructores bilingües.</a:t>
            </a:r>
            <a:endParaRPr>
              <a:latin typeface="Arial"/>
              <a:ea typeface="Arial"/>
              <a:cs typeface="Arial"/>
              <a:sym typeface="Arial"/>
            </a:endParaRPr>
          </a:p>
          <a:p>
            <a:pPr marL="9525" lvl="0" indent="-9525" algn="l" rtl="0">
              <a:lnSpc>
                <a:spcPct val="100000"/>
              </a:lnSpc>
              <a:spcBef>
                <a:spcPts val="1000"/>
              </a:spcBef>
              <a:spcAft>
                <a:spcPts val="0"/>
              </a:spcAft>
              <a:buSzPts val="1260"/>
              <a:buNone/>
            </a:pPr>
            <a:endParaRPr>
              <a:latin typeface="Arial"/>
              <a:ea typeface="Arial"/>
              <a:cs typeface="Arial"/>
              <a:sym typeface="Arial"/>
            </a:endParaRPr>
          </a:p>
        </p:txBody>
      </p:sp>
      <p:pic>
        <p:nvPicPr>
          <p:cNvPr id="814" name="Google Shape;814;p35"/>
          <p:cNvPicPr preferRelativeResize="0">
            <a:picLocks noGrp="1"/>
          </p:cNvPicPr>
          <p:nvPr>
            <p:ph type="pic" idx="2"/>
          </p:nvPr>
        </p:nvPicPr>
        <p:blipFill rotWithShape="1">
          <a:blip r:embed="rId4">
            <a:alphaModFix/>
          </a:blip>
          <a:srcRect/>
          <a:stretch/>
        </p:blipFill>
        <p:spPr>
          <a:xfrm>
            <a:off x="8277224" y="1562101"/>
            <a:ext cx="3819525" cy="3781424"/>
          </a:xfrm>
          <a:prstGeom prst="rect">
            <a:avLst/>
          </a:prstGeom>
          <a:noFill/>
          <a:ln>
            <a:noFill/>
          </a:ln>
        </p:spPr>
      </p:pic>
      <p:sp>
        <p:nvSpPr>
          <p:cNvPr id="815" name="Google Shape;815;p3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32</a:t>
            </a:fld>
            <a:endParaRPr>
              <a:latin typeface="Arial"/>
              <a:ea typeface="Arial"/>
              <a:cs typeface="Arial"/>
              <a:sym typeface="Arial"/>
            </a:endParaRPr>
          </a:p>
        </p:txBody>
      </p:sp>
      <p:sp>
        <p:nvSpPr>
          <p:cNvPr id="816" name="Google Shape;816;p35"/>
          <p:cNvSpPr txBox="1"/>
          <p:nvPr/>
        </p:nvSpPr>
        <p:spPr>
          <a:xfrm>
            <a:off x="814147" y="1085445"/>
            <a:ext cx="6529676" cy="953311"/>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1000"/>
              </a:spcBef>
              <a:spcAft>
                <a:spcPts val="0"/>
              </a:spcAft>
              <a:buClr>
                <a:schemeClr val="dk2"/>
              </a:buClr>
              <a:buSzPts val="2400"/>
              <a:buFont typeface="Sorts Mill Goudy"/>
              <a:buNone/>
            </a:pPr>
            <a:r>
              <a:rPr lang="en-US" sz="2400" b="0" i="0" u="none" strike="noStrike" cap="none">
                <a:solidFill>
                  <a:schemeClr val="dk2"/>
                </a:solidFill>
                <a:latin typeface="Arial"/>
                <a:ea typeface="Arial"/>
                <a:cs typeface="Arial"/>
                <a:sym typeface="Arial"/>
              </a:rPr>
              <a:t>Métodos de </a:t>
            </a:r>
            <a:r>
              <a:rPr lang="en-US" sz="2400" b="1" i="0" u="none" strike="noStrike" cap="none">
                <a:solidFill>
                  <a:schemeClr val="dk2"/>
                </a:solidFill>
                <a:latin typeface="Arial"/>
                <a:ea typeface="Arial"/>
                <a:cs typeface="Arial"/>
                <a:sym typeface="Arial"/>
              </a:rPr>
              <a:t>Relevancia cultural </a:t>
            </a:r>
            <a:r>
              <a:rPr lang="en-US" sz="2400" b="0" i="0" u="none" strike="noStrike" cap="none">
                <a:solidFill>
                  <a:schemeClr val="dk2"/>
                </a:solidFill>
                <a:latin typeface="Arial"/>
                <a:ea typeface="Arial"/>
                <a:cs typeface="Arial"/>
                <a:sym typeface="Arial"/>
              </a:rPr>
              <a:t>para satisfacer las diversas necesidades de los alumnos </a:t>
            </a:r>
            <a:endParaRPr sz="2400" b="0" i="0" u="none" strike="noStrike" cap="none">
              <a:solidFill>
                <a:schemeClr val="dk2"/>
              </a:solidFill>
              <a:latin typeface="Arial"/>
              <a:ea typeface="Arial"/>
              <a:cs typeface="Arial"/>
              <a:sym typeface="Arial"/>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Google Shape;823;p36"/>
          <p:cNvSpPr txBox="1">
            <a:spLocks noGrp="1"/>
          </p:cNvSpPr>
          <p:nvPr>
            <p:ph type="title"/>
          </p:nvPr>
        </p:nvSpPr>
        <p:spPr>
          <a:xfrm>
            <a:off x="980595" y="759871"/>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Ejemplos prácticos de </a:t>
            </a:r>
            <a:r>
              <a:rPr lang="en-US" b="1">
                <a:latin typeface="Arial"/>
                <a:ea typeface="Arial"/>
                <a:cs typeface="Arial"/>
                <a:sym typeface="Arial"/>
              </a:rPr>
              <a:t>Relevancia cultural</a:t>
            </a:r>
            <a:endParaRPr b="1">
              <a:latin typeface="Arial"/>
              <a:ea typeface="Arial"/>
              <a:cs typeface="Arial"/>
              <a:sym typeface="Arial"/>
            </a:endParaRPr>
          </a:p>
        </p:txBody>
      </p:sp>
      <p:sp>
        <p:nvSpPr>
          <p:cNvPr id="824" name="Google Shape;824;p36"/>
          <p:cNvSpPr txBox="1">
            <a:spLocks noGrp="1"/>
          </p:cNvSpPr>
          <p:nvPr>
            <p:ph type="body" idx="1"/>
          </p:nvPr>
        </p:nvSpPr>
        <p:spPr>
          <a:xfrm>
            <a:off x="872771" y="1445912"/>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600">
                <a:latin typeface="Arial"/>
                <a:ea typeface="Arial"/>
                <a:cs typeface="Arial"/>
                <a:sym typeface="Arial"/>
              </a:rPr>
              <a:t>Para que los conceptos de Pensamiento Computacional resulten cercanos y atractivos para alumnos de distintos orígenes, debemos basarlos en contextos familiares. He aquí algunos ejemplos reales basados en tradiciones culturales y entornos comunitarios:</a:t>
            </a:r>
            <a:endParaRPr sz="1600">
              <a:latin typeface="Arial"/>
              <a:ea typeface="Arial"/>
              <a:cs typeface="Arial"/>
              <a:sym typeface="Arial"/>
            </a:endParaRPr>
          </a:p>
        </p:txBody>
      </p:sp>
      <p:pic>
        <p:nvPicPr>
          <p:cNvPr id="825" name="Google Shape;825;p36"/>
          <p:cNvPicPr preferRelativeResize="0">
            <a:picLocks noGrp="1"/>
          </p:cNvPicPr>
          <p:nvPr>
            <p:ph type="pic" idx="2"/>
          </p:nvPr>
        </p:nvPicPr>
        <p:blipFill rotWithShape="1">
          <a:blip r:embed="rId4">
            <a:alphaModFix/>
          </a:blip>
          <a:srcRect/>
          <a:stretch/>
        </p:blipFill>
        <p:spPr>
          <a:xfrm>
            <a:off x="8413989" y="1639416"/>
            <a:ext cx="3579168" cy="3579168"/>
          </a:xfrm>
          <a:prstGeom prst="rect">
            <a:avLst/>
          </a:prstGeom>
          <a:noFill/>
          <a:ln>
            <a:noFill/>
          </a:ln>
        </p:spPr>
      </p:pic>
      <p:sp>
        <p:nvSpPr>
          <p:cNvPr id="826" name="Google Shape;826;p36"/>
          <p:cNvSpPr txBox="1"/>
          <p:nvPr/>
        </p:nvSpPr>
        <p:spPr>
          <a:xfrm>
            <a:off x="980595" y="2470458"/>
            <a:ext cx="6086291" cy="47170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000"/>
              </a:spcBef>
              <a:spcAft>
                <a:spcPts val="0"/>
              </a:spcAft>
              <a:buClr>
                <a:srgbClr val="243131"/>
              </a:buClr>
              <a:buSzPts val="1260"/>
              <a:buFont typeface="Arial"/>
              <a:buNone/>
            </a:pPr>
            <a:r>
              <a:rPr lang="en-US" sz="2000" b="1" i="0" u="none" strike="noStrike" cap="none">
                <a:solidFill>
                  <a:srgbClr val="243131"/>
                </a:solidFill>
                <a:latin typeface="Arial"/>
                <a:ea typeface="Arial"/>
                <a:cs typeface="Arial"/>
                <a:sym typeface="Arial"/>
              </a:rPr>
              <a:t>Escenarios de la vida cotidiana</a:t>
            </a:r>
            <a:endParaRPr sz="2000" b="0" i="0" u="none" strike="noStrike" cap="none">
              <a:solidFill>
                <a:srgbClr val="243131"/>
              </a:solidFill>
              <a:latin typeface="Arial"/>
              <a:ea typeface="Arial"/>
              <a:cs typeface="Arial"/>
              <a:sym typeface="Arial"/>
            </a:endParaRPr>
          </a:p>
        </p:txBody>
      </p:sp>
      <p:sp>
        <p:nvSpPr>
          <p:cNvPr id="827" name="Google Shape;827;p36"/>
          <p:cNvSpPr/>
          <p:nvPr/>
        </p:nvSpPr>
        <p:spPr>
          <a:xfrm>
            <a:off x="800100" y="4029359"/>
            <a:ext cx="1674875" cy="21928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Prepara una receta</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Explica los algoritmos utilizando la analogía de una receta de cocina. Cada paso de la receta es una instrucción, y el orden de los pasos es crucial para el resultado final. Esto es aplicable a todas las culturas, ya que la mayoría de la gente tiene experiencia siguiendo recetas.</a:t>
            </a:r>
            <a:endParaRPr sz="1400" b="0" i="0" u="none" strike="noStrike" cap="none">
              <a:solidFill>
                <a:srgbClr val="000000"/>
              </a:solidFill>
              <a:latin typeface="Arial"/>
              <a:ea typeface="Arial"/>
              <a:cs typeface="Arial"/>
              <a:sym typeface="Arial"/>
            </a:endParaRPr>
          </a:p>
        </p:txBody>
      </p:sp>
      <p:pic>
        <p:nvPicPr>
          <p:cNvPr id="828" name="Google Shape;828;p36"/>
          <p:cNvPicPr preferRelativeResize="0">
            <a:picLocks noGrp="1"/>
          </p:cNvPicPr>
          <p:nvPr>
            <p:ph type="pic" idx="2"/>
          </p:nvPr>
        </p:nvPicPr>
        <p:blipFill rotWithShape="1">
          <a:blip r:embed="rId5">
            <a:alphaModFix/>
          </a:blip>
          <a:srcRect t="6372" b="6369"/>
          <a:stretch/>
        </p:blipFill>
        <p:spPr>
          <a:xfrm>
            <a:off x="1074738" y="3143171"/>
            <a:ext cx="836901" cy="730250"/>
          </a:xfrm>
          <a:prstGeom prst="rect">
            <a:avLst/>
          </a:prstGeom>
          <a:noFill/>
          <a:ln>
            <a:noFill/>
          </a:ln>
        </p:spPr>
      </p:pic>
      <p:pic>
        <p:nvPicPr>
          <p:cNvPr id="829" name="Google Shape;829;p36"/>
          <p:cNvPicPr preferRelativeResize="0">
            <a:picLocks noGrp="1"/>
          </p:cNvPicPr>
          <p:nvPr>
            <p:ph type="pic" idx="2"/>
          </p:nvPr>
        </p:nvPicPr>
        <p:blipFill rotWithShape="1">
          <a:blip r:embed="rId6">
            <a:alphaModFix/>
          </a:blip>
          <a:srcRect/>
          <a:stretch/>
        </p:blipFill>
        <p:spPr>
          <a:xfrm>
            <a:off x="2872284" y="3143171"/>
            <a:ext cx="730250" cy="730250"/>
          </a:xfrm>
          <a:prstGeom prst="rect">
            <a:avLst/>
          </a:prstGeom>
          <a:noFill/>
          <a:ln>
            <a:noFill/>
          </a:ln>
        </p:spPr>
      </p:pic>
      <p:sp>
        <p:nvSpPr>
          <p:cNvPr id="830" name="Google Shape;830;p36"/>
          <p:cNvSpPr/>
          <p:nvPr/>
        </p:nvSpPr>
        <p:spPr>
          <a:xfrm>
            <a:off x="2583558" y="4029359"/>
            <a:ext cx="1581150" cy="20312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Planifica una ruta </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La navegación por un mapa es un ejemplo de recorrido por un grafo. El mapa es un grafo, las carreteras son aristas y las intersecciones son nodos. Para encontrar la ruta más corta de casa al trabajo hay que buscar en el grafo el camino óptimo.</a:t>
            </a:r>
            <a:endParaRPr sz="1050" b="0" i="0" u="none" strike="noStrike" cap="none">
              <a:solidFill>
                <a:srgbClr val="000000"/>
              </a:solidFill>
              <a:latin typeface="Arial"/>
              <a:ea typeface="Arial"/>
              <a:cs typeface="Arial"/>
              <a:sym typeface="Arial"/>
            </a:endParaRPr>
          </a:p>
        </p:txBody>
      </p:sp>
      <p:pic>
        <p:nvPicPr>
          <p:cNvPr id="831" name="Google Shape;831;p36"/>
          <p:cNvPicPr preferRelativeResize="0">
            <a:picLocks noGrp="1"/>
          </p:cNvPicPr>
          <p:nvPr>
            <p:ph type="pic" idx="2"/>
          </p:nvPr>
        </p:nvPicPr>
        <p:blipFill rotWithShape="1">
          <a:blip r:embed="rId7">
            <a:alphaModFix/>
          </a:blip>
          <a:srcRect/>
          <a:stretch/>
        </p:blipFill>
        <p:spPr>
          <a:xfrm>
            <a:off x="4584512" y="3143171"/>
            <a:ext cx="730250" cy="730250"/>
          </a:xfrm>
          <a:prstGeom prst="rect">
            <a:avLst/>
          </a:prstGeom>
          <a:noFill/>
          <a:ln>
            <a:noFill/>
          </a:ln>
        </p:spPr>
      </p:pic>
      <p:sp>
        <p:nvSpPr>
          <p:cNvPr id="832" name="Google Shape;832;p36"/>
          <p:cNvSpPr/>
          <p:nvPr/>
        </p:nvSpPr>
        <p:spPr>
          <a:xfrm>
            <a:off x="4367015" y="4029359"/>
            <a:ext cx="1581150"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Gestión de finanzas</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Analiza un presupuesto personal o una hoja de seguimiento sencilla de gastos para ilustrar conceptos de análisis de datos. Los alumnos pueden calcular totales, medias e identificar tendencias en sus hábitos de gasto.</a:t>
            </a:r>
            <a:endParaRPr sz="1050" b="0" i="0" u="none" strike="noStrike" cap="none">
              <a:solidFill>
                <a:srgbClr val="000000"/>
              </a:solidFill>
              <a:latin typeface="Arial"/>
              <a:ea typeface="Arial"/>
              <a:cs typeface="Arial"/>
              <a:sym typeface="Arial"/>
            </a:endParaRPr>
          </a:p>
        </p:txBody>
      </p:sp>
      <p:pic>
        <p:nvPicPr>
          <p:cNvPr id="833" name="Google Shape;833;p36"/>
          <p:cNvPicPr preferRelativeResize="0">
            <a:picLocks noGrp="1"/>
          </p:cNvPicPr>
          <p:nvPr>
            <p:ph type="pic" idx="2"/>
          </p:nvPr>
        </p:nvPicPr>
        <p:blipFill rotWithShape="1">
          <a:blip r:embed="rId8">
            <a:alphaModFix/>
          </a:blip>
          <a:srcRect/>
          <a:stretch/>
        </p:blipFill>
        <p:spPr>
          <a:xfrm>
            <a:off x="6336636" y="3120848"/>
            <a:ext cx="730250" cy="730250"/>
          </a:xfrm>
          <a:prstGeom prst="rect">
            <a:avLst/>
          </a:prstGeom>
          <a:noFill/>
          <a:ln>
            <a:noFill/>
          </a:ln>
        </p:spPr>
      </p:pic>
      <p:sp>
        <p:nvSpPr>
          <p:cNvPr id="834" name="Google Shape;834;p36"/>
          <p:cNvSpPr/>
          <p:nvPr/>
        </p:nvSpPr>
        <p:spPr>
          <a:xfrm>
            <a:off x="5948165" y="4029359"/>
            <a:ext cx="1538485" cy="21928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Planifica tu día</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Explica los algoritmos de programación utilizando el contexto de la planificación de un día ajetreado con múltiples citas. Los alumnos exploran diferentes enfoques para optimizar la programación y minimizar los conflictos.</a:t>
            </a:r>
            <a:endParaRPr sz="1050" b="0" i="0" u="none" strike="noStrike" cap="none">
              <a:solidFill>
                <a:srgbClr val="000000"/>
              </a:solidFill>
              <a:latin typeface="Arial"/>
              <a:ea typeface="Arial"/>
              <a:cs typeface="Arial"/>
              <a:sym typeface="Arial"/>
            </a:endParaRPr>
          </a:p>
        </p:txBody>
      </p:sp>
      <p:sp>
        <p:nvSpPr>
          <p:cNvPr id="835" name="Google Shape;835;p3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33</a:t>
            </a:fld>
            <a:endParaRPr>
              <a:latin typeface="Arial"/>
              <a:ea typeface="Arial"/>
              <a:cs typeface="Arial"/>
              <a:sym typeface="Arial"/>
            </a:endParaRP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37"/>
          <p:cNvSpPr txBox="1">
            <a:spLocks noGrp="1"/>
          </p:cNvSpPr>
          <p:nvPr>
            <p:ph type="title"/>
          </p:nvPr>
        </p:nvSpPr>
        <p:spPr>
          <a:xfrm>
            <a:off x="980595" y="759871"/>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Ejemplos prácticos de </a:t>
            </a:r>
            <a:r>
              <a:rPr lang="en-US" b="1">
                <a:latin typeface="Arial"/>
                <a:ea typeface="Arial"/>
                <a:cs typeface="Arial"/>
                <a:sym typeface="Arial"/>
              </a:rPr>
              <a:t>Relevancia</a:t>
            </a:r>
            <a:r>
              <a:rPr lang="en-US">
                <a:latin typeface="Arial"/>
                <a:ea typeface="Arial"/>
                <a:cs typeface="Arial"/>
                <a:sym typeface="Arial"/>
              </a:rPr>
              <a:t> </a:t>
            </a:r>
            <a:r>
              <a:rPr lang="en-US" b="1">
                <a:latin typeface="Arial"/>
                <a:ea typeface="Arial"/>
                <a:cs typeface="Arial"/>
                <a:sym typeface="Arial"/>
              </a:rPr>
              <a:t>cultural</a:t>
            </a:r>
            <a:endParaRPr b="1">
              <a:latin typeface="Arial"/>
              <a:ea typeface="Arial"/>
              <a:cs typeface="Arial"/>
              <a:sym typeface="Arial"/>
            </a:endParaRPr>
          </a:p>
        </p:txBody>
      </p:sp>
      <p:sp>
        <p:nvSpPr>
          <p:cNvPr id="843" name="Google Shape;843;p37"/>
          <p:cNvSpPr txBox="1">
            <a:spLocks noGrp="1"/>
          </p:cNvSpPr>
          <p:nvPr>
            <p:ph type="body" idx="1"/>
          </p:nvPr>
        </p:nvSpPr>
        <p:spPr>
          <a:xfrm>
            <a:off x="872771" y="1445912"/>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600">
                <a:latin typeface="Arial"/>
                <a:ea typeface="Arial"/>
                <a:cs typeface="Arial"/>
                <a:sym typeface="Arial"/>
              </a:rPr>
              <a:t>Para que los conceptos de Pensamiento Computacional resulten cercanos y atractivos para alumnos de distintos orígenes, debemos basarlos en contextos familiares. He aquí algunos ejemplos reales basados en tradiciones culturales y entornos comunitarios:</a:t>
            </a:r>
            <a:endParaRPr/>
          </a:p>
        </p:txBody>
      </p:sp>
      <p:pic>
        <p:nvPicPr>
          <p:cNvPr id="844" name="Google Shape;844;p37"/>
          <p:cNvPicPr preferRelativeResize="0">
            <a:picLocks noGrp="1"/>
          </p:cNvPicPr>
          <p:nvPr>
            <p:ph type="pic" idx="2"/>
          </p:nvPr>
        </p:nvPicPr>
        <p:blipFill rotWithShape="1">
          <a:blip r:embed="rId4">
            <a:alphaModFix/>
          </a:blip>
          <a:srcRect/>
          <a:stretch/>
        </p:blipFill>
        <p:spPr>
          <a:xfrm>
            <a:off x="8413989" y="1639416"/>
            <a:ext cx="3579168" cy="3579168"/>
          </a:xfrm>
          <a:prstGeom prst="rect">
            <a:avLst/>
          </a:prstGeom>
          <a:noFill/>
          <a:ln>
            <a:noFill/>
          </a:ln>
        </p:spPr>
      </p:pic>
      <p:sp>
        <p:nvSpPr>
          <p:cNvPr id="845" name="Google Shape;845;p37"/>
          <p:cNvSpPr txBox="1"/>
          <p:nvPr/>
        </p:nvSpPr>
        <p:spPr>
          <a:xfrm>
            <a:off x="980595" y="2470458"/>
            <a:ext cx="6086291" cy="47170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2000" b="1" i="0" u="none" strike="noStrike" cap="none">
                <a:solidFill>
                  <a:srgbClr val="243131"/>
                </a:solidFill>
                <a:latin typeface="Arial"/>
                <a:ea typeface="Arial"/>
                <a:cs typeface="Arial"/>
                <a:sym typeface="Arial"/>
              </a:rPr>
              <a:t>Tradiciones culturales</a:t>
            </a:r>
            <a:endParaRPr sz="2000" b="0" i="0" u="none" strike="noStrike" cap="none">
              <a:solidFill>
                <a:srgbClr val="243131"/>
              </a:solidFill>
              <a:latin typeface="Arial"/>
              <a:ea typeface="Arial"/>
              <a:cs typeface="Arial"/>
              <a:sym typeface="Arial"/>
            </a:endParaRPr>
          </a:p>
        </p:txBody>
      </p:sp>
      <p:sp>
        <p:nvSpPr>
          <p:cNvPr id="846" name="Google Shape;846;p37"/>
          <p:cNvSpPr/>
          <p:nvPr/>
        </p:nvSpPr>
        <p:spPr>
          <a:xfrm>
            <a:off x="800101" y="4017784"/>
            <a:ext cx="1581150"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Patrones de tejido </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Analiza patrones tradicionales de tejido para ilustrar conceptos de reconocimiento de patrones y repetición. Esto podría adaptarse a otras tradiciones artesanales, como el acolchado, el punto o la cerámica.</a:t>
            </a:r>
            <a:endParaRPr sz="1050" b="0" i="0" u="none" strike="noStrike" cap="none">
              <a:solidFill>
                <a:srgbClr val="000000"/>
              </a:solidFill>
              <a:latin typeface="Arial"/>
              <a:ea typeface="Arial"/>
              <a:cs typeface="Arial"/>
              <a:sym typeface="Arial"/>
            </a:endParaRPr>
          </a:p>
        </p:txBody>
      </p:sp>
      <p:pic>
        <p:nvPicPr>
          <p:cNvPr id="847" name="Google Shape;847;p37"/>
          <p:cNvPicPr preferRelativeResize="0">
            <a:picLocks noGrp="1"/>
          </p:cNvPicPr>
          <p:nvPr>
            <p:ph type="pic" idx="2"/>
          </p:nvPr>
        </p:nvPicPr>
        <p:blipFill rotWithShape="1">
          <a:blip r:embed="rId5">
            <a:alphaModFix/>
          </a:blip>
          <a:srcRect/>
          <a:stretch/>
        </p:blipFill>
        <p:spPr>
          <a:xfrm>
            <a:off x="1128063" y="3143171"/>
            <a:ext cx="730250" cy="730250"/>
          </a:xfrm>
          <a:prstGeom prst="rect">
            <a:avLst/>
          </a:prstGeom>
          <a:noFill/>
          <a:ln>
            <a:noFill/>
          </a:ln>
        </p:spPr>
      </p:pic>
      <p:pic>
        <p:nvPicPr>
          <p:cNvPr id="848" name="Google Shape;848;p37"/>
          <p:cNvPicPr preferRelativeResize="0">
            <a:picLocks noGrp="1"/>
          </p:cNvPicPr>
          <p:nvPr>
            <p:ph type="pic" idx="2"/>
          </p:nvPr>
        </p:nvPicPr>
        <p:blipFill rotWithShape="1">
          <a:blip r:embed="rId6">
            <a:alphaModFix/>
          </a:blip>
          <a:srcRect/>
          <a:stretch/>
        </p:blipFill>
        <p:spPr>
          <a:xfrm>
            <a:off x="2872284" y="3143171"/>
            <a:ext cx="730250" cy="730250"/>
          </a:xfrm>
          <a:prstGeom prst="rect">
            <a:avLst/>
          </a:prstGeom>
          <a:noFill/>
          <a:ln>
            <a:noFill/>
          </a:ln>
        </p:spPr>
      </p:pic>
      <p:sp>
        <p:nvSpPr>
          <p:cNvPr id="849" name="Google Shape;849;p37"/>
          <p:cNvSpPr/>
          <p:nvPr/>
        </p:nvSpPr>
        <p:spPr>
          <a:xfrm>
            <a:off x="2583558" y="4017784"/>
            <a:ext cx="1581150"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Juegos tradicionales (diseño de juegos y lógica)</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Utiliza reglas y estrategias de juegos tradicionales (por ejemplo, Mancala, Damas, Go) para enseñar principios de diseño de juegos y razonamiento lógico. </a:t>
            </a:r>
            <a:endParaRPr sz="1400" b="0" i="0" u="none" strike="noStrike" cap="none">
              <a:solidFill>
                <a:srgbClr val="000000"/>
              </a:solidFill>
              <a:latin typeface="Arial"/>
              <a:ea typeface="Arial"/>
              <a:cs typeface="Arial"/>
              <a:sym typeface="Arial"/>
            </a:endParaRPr>
          </a:p>
        </p:txBody>
      </p:sp>
      <p:pic>
        <p:nvPicPr>
          <p:cNvPr id="850" name="Google Shape;850;p37"/>
          <p:cNvPicPr preferRelativeResize="0">
            <a:picLocks noGrp="1"/>
          </p:cNvPicPr>
          <p:nvPr>
            <p:ph type="pic" idx="2"/>
          </p:nvPr>
        </p:nvPicPr>
        <p:blipFill rotWithShape="1">
          <a:blip r:embed="rId7">
            <a:alphaModFix/>
          </a:blip>
          <a:srcRect/>
          <a:stretch/>
        </p:blipFill>
        <p:spPr>
          <a:xfrm>
            <a:off x="4584512" y="3143171"/>
            <a:ext cx="730250" cy="730250"/>
          </a:xfrm>
          <a:prstGeom prst="rect">
            <a:avLst/>
          </a:prstGeom>
          <a:noFill/>
          <a:ln>
            <a:noFill/>
          </a:ln>
        </p:spPr>
      </p:pic>
      <p:sp>
        <p:nvSpPr>
          <p:cNvPr id="851" name="Google Shape;851;p37"/>
          <p:cNvSpPr/>
          <p:nvPr/>
        </p:nvSpPr>
        <p:spPr>
          <a:xfrm>
            <a:off x="4164708" y="4006209"/>
            <a:ext cx="1783457" cy="21236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err="1">
                <a:solidFill>
                  <a:srgbClr val="000000"/>
                </a:solidFill>
                <a:latin typeface="Arial"/>
                <a:ea typeface="Arial"/>
                <a:cs typeface="Arial"/>
                <a:sym typeface="Arial"/>
              </a:rPr>
              <a:t>Narrativa</a:t>
            </a:r>
            <a:r>
              <a:rPr lang="en-US" sz="1050" b="1" i="0" u="none" strike="noStrike" cap="none" dirty="0">
                <a:solidFill>
                  <a:srgbClr val="000000"/>
                </a:solidFill>
                <a:latin typeface="Arial"/>
                <a:ea typeface="Arial"/>
                <a:cs typeface="Arial"/>
                <a:sym typeface="Arial"/>
              </a:rPr>
              <a:t> y cuentos </a:t>
            </a:r>
            <a:r>
              <a:rPr lang="en-US" sz="1050" b="1" i="0" u="none" strike="noStrike" cap="none" dirty="0" err="1">
                <a:solidFill>
                  <a:srgbClr val="000000"/>
                </a:solidFill>
                <a:latin typeface="Arial"/>
                <a:ea typeface="Arial"/>
                <a:cs typeface="Arial"/>
                <a:sym typeface="Arial"/>
              </a:rPr>
              <a:t>populares</a:t>
            </a:r>
            <a:r>
              <a:rPr lang="en-US" sz="1050" b="1" i="0" u="none" strike="noStrike" cap="none" dirty="0">
                <a:solidFill>
                  <a:srgbClr val="000000"/>
                </a:solidFill>
                <a:latin typeface="Arial"/>
                <a:ea typeface="Arial"/>
                <a:cs typeface="Arial"/>
                <a:sym typeface="Arial"/>
              </a:rPr>
              <a:t> (</a:t>
            </a:r>
            <a:r>
              <a:rPr lang="en-US" sz="1050" b="1" i="0" u="none" strike="noStrike" cap="none" dirty="0" err="1">
                <a:solidFill>
                  <a:srgbClr val="000000"/>
                </a:solidFill>
                <a:latin typeface="Arial"/>
                <a:ea typeface="Arial"/>
                <a:cs typeface="Arial"/>
                <a:sym typeface="Arial"/>
              </a:rPr>
              <a:t>secuenciación</a:t>
            </a:r>
            <a:r>
              <a:rPr lang="en-US" sz="1050" b="1" i="0" u="none" strike="noStrike" cap="none" dirty="0">
                <a:solidFill>
                  <a:srgbClr val="000000"/>
                </a:solidFill>
                <a:latin typeface="Arial"/>
                <a:ea typeface="Arial"/>
                <a:cs typeface="Arial"/>
                <a:sym typeface="Arial"/>
              </a:rPr>
              <a:t> y </a:t>
            </a:r>
            <a:r>
              <a:rPr lang="en-US" sz="1050" b="1" i="0" u="none" strike="noStrike" cap="none" dirty="0" err="1">
                <a:solidFill>
                  <a:srgbClr val="000000"/>
                </a:solidFill>
                <a:latin typeface="Arial"/>
                <a:ea typeface="Arial"/>
                <a:cs typeface="Arial"/>
                <a:sym typeface="Arial"/>
              </a:rPr>
              <a:t>narración</a:t>
            </a:r>
            <a:r>
              <a:rPr lang="en-US" sz="1050" b="1"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0"/>
              </a:spcBef>
              <a:spcAft>
                <a:spcPts val="0"/>
              </a:spcAft>
              <a:buClr>
                <a:srgbClr val="000000"/>
              </a:buClr>
              <a:buSzPts val="1050"/>
              <a:buFont typeface="Arial"/>
              <a:buNone/>
            </a:pPr>
            <a:r>
              <a:rPr lang="en-US" sz="1000" b="0" i="0" u="none" strike="noStrike" cap="none" dirty="0">
                <a:solidFill>
                  <a:srgbClr val="000000"/>
                </a:solidFill>
                <a:latin typeface="Arial"/>
                <a:ea typeface="Arial"/>
                <a:cs typeface="Arial"/>
                <a:sym typeface="Arial"/>
              </a:rPr>
              <a:t>Analiza la </a:t>
            </a:r>
            <a:r>
              <a:rPr lang="en-US" sz="1000" b="0" i="0" u="none" strike="noStrike" cap="none" dirty="0" err="1">
                <a:solidFill>
                  <a:srgbClr val="000000"/>
                </a:solidFill>
                <a:latin typeface="Arial"/>
                <a:ea typeface="Arial"/>
                <a:cs typeface="Arial"/>
                <a:sym typeface="Arial"/>
              </a:rPr>
              <a:t>estructura</a:t>
            </a:r>
            <a:r>
              <a:rPr lang="en-US" sz="1000" b="0" i="0" u="none" strike="noStrike" cap="none" dirty="0">
                <a:solidFill>
                  <a:srgbClr val="000000"/>
                </a:solidFill>
                <a:latin typeface="Arial"/>
                <a:ea typeface="Arial"/>
                <a:cs typeface="Arial"/>
                <a:sym typeface="Arial"/>
              </a:rPr>
              <a:t> y la </a:t>
            </a:r>
            <a:r>
              <a:rPr lang="en-US" sz="1000" b="0" i="0" u="none" strike="noStrike" cap="none" dirty="0" err="1">
                <a:solidFill>
                  <a:srgbClr val="000000"/>
                </a:solidFill>
                <a:latin typeface="Arial"/>
                <a:ea typeface="Arial"/>
                <a:cs typeface="Arial"/>
                <a:sym typeface="Arial"/>
              </a:rPr>
              <a:t>secuenciación</a:t>
            </a:r>
            <a:r>
              <a:rPr lang="en-US" sz="1000" b="0" i="0" u="none" strike="noStrike" cap="none" dirty="0">
                <a:solidFill>
                  <a:srgbClr val="000000"/>
                </a:solidFill>
                <a:latin typeface="Arial"/>
                <a:ea typeface="Arial"/>
                <a:cs typeface="Arial"/>
                <a:sym typeface="Arial"/>
              </a:rPr>
              <a:t> de </a:t>
            </a:r>
            <a:r>
              <a:rPr lang="en-US" sz="1000" b="0" i="0" u="none" strike="noStrike" cap="none" dirty="0" err="1">
                <a:solidFill>
                  <a:srgbClr val="000000"/>
                </a:solidFill>
                <a:latin typeface="Arial"/>
                <a:ea typeface="Arial"/>
                <a:cs typeface="Arial"/>
                <a:sym typeface="Arial"/>
              </a:rPr>
              <a:t>los</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acontecimientos</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en</a:t>
            </a:r>
            <a:r>
              <a:rPr lang="en-US" sz="1000" b="0" i="0" u="none" strike="noStrike" cap="none" dirty="0">
                <a:solidFill>
                  <a:srgbClr val="000000"/>
                </a:solidFill>
                <a:latin typeface="Arial"/>
                <a:ea typeface="Arial"/>
                <a:cs typeface="Arial"/>
                <a:sym typeface="Arial"/>
              </a:rPr>
              <a:t> cuentos </a:t>
            </a:r>
            <a:r>
              <a:rPr lang="en-US" sz="1000" b="0" i="0" u="none" strike="noStrike" cap="none" dirty="0" err="1">
                <a:solidFill>
                  <a:srgbClr val="000000"/>
                </a:solidFill>
                <a:latin typeface="Arial"/>
                <a:ea typeface="Arial"/>
                <a:cs typeface="Arial"/>
                <a:sym typeface="Arial"/>
              </a:rPr>
              <a:t>populares</a:t>
            </a:r>
            <a:r>
              <a:rPr lang="en-US" sz="1000" b="0" i="0" u="none" strike="noStrike" cap="none" dirty="0">
                <a:solidFill>
                  <a:srgbClr val="000000"/>
                </a:solidFill>
                <a:latin typeface="Arial"/>
                <a:ea typeface="Arial"/>
                <a:cs typeface="Arial"/>
                <a:sym typeface="Arial"/>
              </a:rPr>
              <a:t> o </a:t>
            </a:r>
            <a:r>
              <a:rPr lang="en-US" sz="1000" b="0" i="0" u="none" strike="noStrike" cap="none" dirty="0" err="1">
                <a:solidFill>
                  <a:srgbClr val="000000"/>
                </a:solidFill>
                <a:latin typeface="Arial"/>
                <a:ea typeface="Arial"/>
                <a:cs typeface="Arial"/>
                <a:sym typeface="Arial"/>
              </a:rPr>
              <a:t>mitos</a:t>
            </a:r>
            <a:r>
              <a:rPr lang="en-US" sz="1000" b="0" i="0" u="none" strike="noStrike" cap="none" dirty="0">
                <a:solidFill>
                  <a:srgbClr val="000000"/>
                </a:solidFill>
                <a:latin typeface="Arial"/>
                <a:ea typeface="Arial"/>
                <a:cs typeface="Arial"/>
                <a:sym typeface="Arial"/>
              </a:rPr>
              <a:t> para </a:t>
            </a:r>
            <a:r>
              <a:rPr lang="en-US" sz="1000" b="0" i="0" u="none" strike="noStrike" cap="none" dirty="0" err="1">
                <a:solidFill>
                  <a:srgbClr val="000000"/>
                </a:solidFill>
                <a:latin typeface="Arial"/>
                <a:ea typeface="Arial"/>
                <a:cs typeface="Arial"/>
                <a:sym typeface="Arial"/>
              </a:rPr>
              <a:t>explicar</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conceptos</a:t>
            </a:r>
            <a:r>
              <a:rPr lang="en-US" sz="1000" b="0" i="0" u="none" strike="noStrike" cap="none" dirty="0">
                <a:solidFill>
                  <a:srgbClr val="000000"/>
                </a:solidFill>
                <a:latin typeface="Arial"/>
                <a:ea typeface="Arial"/>
                <a:cs typeface="Arial"/>
                <a:sym typeface="Arial"/>
              </a:rPr>
              <a:t> de </a:t>
            </a:r>
            <a:r>
              <a:rPr lang="en-US" sz="1000" b="0" i="0" u="none" strike="noStrike" cap="none" dirty="0" err="1">
                <a:solidFill>
                  <a:srgbClr val="000000"/>
                </a:solidFill>
                <a:latin typeface="Arial"/>
                <a:ea typeface="Arial"/>
                <a:cs typeface="Arial"/>
                <a:sym typeface="Arial"/>
              </a:rPr>
              <a:t>narrativa</a:t>
            </a:r>
            <a:r>
              <a:rPr lang="en-US" sz="1000" b="0" i="0" u="none" strike="noStrike" cap="none" dirty="0">
                <a:solidFill>
                  <a:srgbClr val="000000"/>
                </a:solidFill>
                <a:latin typeface="Arial"/>
                <a:ea typeface="Arial"/>
                <a:cs typeface="Arial"/>
                <a:sym typeface="Arial"/>
              </a:rPr>
              <a:t> y </a:t>
            </a:r>
            <a:r>
              <a:rPr lang="en-US" sz="1000" b="0" i="0" u="none" strike="noStrike" cap="none" dirty="0" err="1">
                <a:solidFill>
                  <a:srgbClr val="000000"/>
                </a:solidFill>
                <a:latin typeface="Arial"/>
                <a:ea typeface="Arial"/>
                <a:cs typeface="Arial"/>
                <a:sym typeface="Arial"/>
              </a:rPr>
              <a:t>narración</a:t>
            </a:r>
            <a:r>
              <a:rPr lang="en-US" sz="1000" b="0" i="0" u="none" strike="noStrike" cap="none" dirty="0">
                <a:solidFill>
                  <a:srgbClr val="000000"/>
                </a:solidFill>
                <a:latin typeface="Arial"/>
                <a:ea typeface="Arial"/>
                <a:cs typeface="Arial"/>
                <a:sym typeface="Arial"/>
              </a:rPr>
              <a:t>. Esto </a:t>
            </a:r>
            <a:r>
              <a:rPr lang="en-US" sz="1000" b="0" i="0" u="none" strike="noStrike" cap="none" dirty="0" err="1">
                <a:solidFill>
                  <a:srgbClr val="000000"/>
                </a:solidFill>
                <a:latin typeface="Arial"/>
                <a:ea typeface="Arial"/>
                <a:cs typeface="Arial"/>
                <a:sym typeface="Arial"/>
              </a:rPr>
              <a:t>ayuda</a:t>
            </a:r>
            <a:r>
              <a:rPr lang="en-US" sz="1000" b="0" i="0" u="none" strike="noStrike" cap="none" dirty="0">
                <a:solidFill>
                  <a:srgbClr val="000000"/>
                </a:solidFill>
                <a:latin typeface="Arial"/>
                <a:ea typeface="Arial"/>
                <a:cs typeface="Arial"/>
                <a:sym typeface="Arial"/>
              </a:rPr>
              <a:t> a </a:t>
            </a:r>
            <a:r>
              <a:rPr lang="en-US" sz="1000" b="0" i="0" u="none" strike="noStrike" cap="none" dirty="0" err="1">
                <a:solidFill>
                  <a:srgbClr val="000000"/>
                </a:solidFill>
                <a:latin typeface="Arial"/>
                <a:ea typeface="Arial"/>
                <a:cs typeface="Arial"/>
                <a:sym typeface="Arial"/>
              </a:rPr>
              <a:t>los</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alumnos</a:t>
            </a:r>
            <a:r>
              <a:rPr lang="en-US" sz="1000" b="0" i="0" u="none" strike="noStrike" cap="none" dirty="0">
                <a:solidFill>
                  <a:srgbClr val="000000"/>
                </a:solidFill>
                <a:latin typeface="Arial"/>
                <a:ea typeface="Arial"/>
                <a:cs typeface="Arial"/>
                <a:sym typeface="Arial"/>
              </a:rPr>
              <a:t> a </a:t>
            </a:r>
            <a:r>
              <a:rPr lang="en-US" sz="1000" b="0" i="0" u="none" strike="noStrike" cap="none" dirty="0" err="1">
                <a:solidFill>
                  <a:srgbClr val="000000"/>
                </a:solidFill>
                <a:latin typeface="Arial"/>
                <a:ea typeface="Arial"/>
                <a:cs typeface="Arial"/>
                <a:sym typeface="Arial"/>
              </a:rPr>
              <a:t>ver</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el</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flujo</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lógico</a:t>
            </a:r>
            <a:r>
              <a:rPr lang="en-US" sz="1000" b="0" i="0" u="none" strike="noStrike" cap="none" dirty="0">
                <a:solidFill>
                  <a:srgbClr val="000000"/>
                </a:solidFill>
                <a:latin typeface="Arial"/>
                <a:ea typeface="Arial"/>
                <a:cs typeface="Arial"/>
                <a:sym typeface="Arial"/>
              </a:rPr>
              <a:t> de </a:t>
            </a:r>
            <a:r>
              <a:rPr lang="en-US" sz="1000" b="0" i="0" u="none" strike="noStrike" cap="none" dirty="0" err="1">
                <a:solidFill>
                  <a:srgbClr val="000000"/>
                </a:solidFill>
                <a:latin typeface="Arial"/>
                <a:ea typeface="Arial"/>
                <a:cs typeface="Arial"/>
                <a:sym typeface="Arial"/>
              </a:rPr>
              <a:t>una</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manera</a:t>
            </a:r>
            <a:r>
              <a:rPr lang="en-US" sz="1000" b="0" i="0" u="none" strike="noStrike" cap="none" dirty="0">
                <a:solidFill>
                  <a:srgbClr val="000000"/>
                </a:solidFill>
                <a:latin typeface="Arial"/>
                <a:ea typeface="Arial"/>
                <a:cs typeface="Arial"/>
                <a:sym typeface="Arial"/>
              </a:rPr>
              <a:t> familiar y </a:t>
            </a:r>
            <a:r>
              <a:rPr lang="en-US" sz="1000" b="0" i="0" u="none" strike="noStrike" cap="none" dirty="0" err="1">
                <a:solidFill>
                  <a:srgbClr val="000000"/>
                </a:solidFill>
                <a:latin typeface="Arial"/>
                <a:ea typeface="Arial"/>
                <a:cs typeface="Arial"/>
                <a:sym typeface="Arial"/>
              </a:rPr>
              <a:t>atractiva</a:t>
            </a:r>
            <a:r>
              <a:rPr lang="en-US" sz="1000" b="1" i="0" u="none" strike="noStrike" cap="none" dirty="0">
                <a:solidFill>
                  <a:srgbClr val="000000"/>
                </a:solidFill>
                <a:latin typeface="Arial"/>
                <a:ea typeface="Arial"/>
                <a:cs typeface="Arial"/>
                <a:sym typeface="Arial"/>
              </a:rPr>
              <a:t>.</a:t>
            </a:r>
            <a:endParaRPr sz="1000" b="0" i="0" u="none" strike="noStrike" cap="none" dirty="0">
              <a:solidFill>
                <a:srgbClr val="000000"/>
              </a:solidFill>
              <a:latin typeface="Arial"/>
              <a:ea typeface="Arial"/>
              <a:cs typeface="Arial"/>
              <a:sym typeface="Arial"/>
            </a:endParaRPr>
          </a:p>
        </p:txBody>
      </p:sp>
      <p:pic>
        <p:nvPicPr>
          <p:cNvPr id="852" name="Google Shape;852;p37"/>
          <p:cNvPicPr preferRelativeResize="0">
            <a:picLocks noGrp="1"/>
          </p:cNvPicPr>
          <p:nvPr>
            <p:ph type="pic" idx="2"/>
          </p:nvPr>
        </p:nvPicPr>
        <p:blipFill rotWithShape="1">
          <a:blip r:embed="rId8">
            <a:alphaModFix/>
          </a:blip>
          <a:srcRect/>
          <a:stretch/>
        </p:blipFill>
        <p:spPr>
          <a:xfrm>
            <a:off x="6336636" y="3120848"/>
            <a:ext cx="730250" cy="730250"/>
          </a:xfrm>
          <a:prstGeom prst="rect">
            <a:avLst/>
          </a:prstGeom>
          <a:noFill/>
          <a:ln>
            <a:noFill/>
          </a:ln>
        </p:spPr>
      </p:pic>
      <p:sp>
        <p:nvSpPr>
          <p:cNvPr id="853" name="Google Shape;853;p37"/>
          <p:cNvSpPr/>
          <p:nvPr/>
        </p:nvSpPr>
        <p:spPr>
          <a:xfrm>
            <a:off x="5948165" y="4017784"/>
            <a:ext cx="1538485" cy="21928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000000"/>
                </a:solidFill>
                <a:latin typeface="Arial"/>
                <a:ea typeface="Arial"/>
                <a:cs typeface="Arial"/>
                <a:sym typeface="Arial"/>
              </a:rPr>
              <a:t>Música y/o </a:t>
            </a:r>
            <a:r>
              <a:rPr lang="en-US" sz="1050" b="1" i="0" u="none" strike="noStrike" cap="none" dirty="0" err="1">
                <a:solidFill>
                  <a:srgbClr val="000000"/>
                </a:solidFill>
                <a:latin typeface="Arial"/>
                <a:ea typeface="Arial"/>
                <a:cs typeface="Arial"/>
                <a:sym typeface="Arial"/>
              </a:rPr>
              <a:t>danzas</a:t>
            </a:r>
            <a:r>
              <a:rPr lang="en-US" sz="1050" b="1" i="0" u="none" strike="noStrike" cap="none" dirty="0">
                <a:solidFill>
                  <a:srgbClr val="000000"/>
                </a:solidFill>
                <a:latin typeface="Arial"/>
                <a:ea typeface="Arial"/>
                <a:cs typeface="Arial"/>
                <a:sym typeface="Arial"/>
              </a:rPr>
              <a:t> </a:t>
            </a:r>
            <a:r>
              <a:rPr lang="en-US" sz="1050" b="1" i="0" u="none" strike="noStrike" cap="none" dirty="0" err="1">
                <a:solidFill>
                  <a:srgbClr val="000000"/>
                </a:solidFill>
                <a:latin typeface="Arial"/>
                <a:ea typeface="Arial"/>
                <a:cs typeface="Arial"/>
                <a:sym typeface="Arial"/>
              </a:rPr>
              <a:t>tradicionales</a:t>
            </a:r>
            <a:r>
              <a:rPr lang="en-US" sz="1050" b="1" i="0" u="none" strike="noStrike" cap="none" dirty="0">
                <a:solidFill>
                  <a:srgbClr val="000000"/>
                </a:solidFill>
                <a:latin typeface="Arial"/>
                <a:ea typeface="Arial"/>
                <a:cs typeface="Arial"/>
                <a:sym typeface="Arial"/>
              </a:rPr>
              <a:t> (</a:t>
            </a:r>
            <a:r>
              <a:rPr lang="en-US" sz="1050" b="1" i="0" u="none" strike="noStrike" cap="none" dirty="0" err="1">
                <a:solidFill>
                  <a:srgbClr val="000000"/>
                </a:solidFill>
                <a:latin typeface="Arial"/>
                <a:ea typeface="Arial"/>
                <a:cs typeface="Arial"/>
                <a:sym typeface="Arial"/>
              </a:rPr>
              <a:t>ritmo</a:t>
            </a:r>
            <a:r>
              <a:rPr lang="en-US" sz="1050" b="1" i="0" u="none" strike="noStrike" cap="none" dirty="0">
                <a:solidFill>
                  <a:srgbClr val="000000"/>
                </a:solidFill>
                <a:latin typeface="Arial"/>
                <a:ea typeface="Arial"/>
                <a:cs typeface="Arial"/>
                <a:sym typeface="Arial"/>
              </a:rPr>
              <a:t> y </a:t>
            </a:r>
            <a:r>
              <a:rPr lang="en-US" sz="1050" b="1" i="0" u="none" strike="noStrike" cap="none" dirty="0" err="1">
                <a:solidFill>
                  <a:srgbClr val="000000"/>
                </a:solidFill>
                <a:latin typeface="Arial"/>
                <a:ea typeface="Arial"/>
                <a:cs typeface="Arial"/>
                <a:sym typeface="Arial"/>
              </a:rPr>
              <a:t>patrones</a:t>
            </a:r>
            <a:r>
              <a:rPr lang="en-US" sz="1050" b="1"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Arial"/>
                <a:ea typeface="Arial"/>
                <a:cs typeface="Arial"/>
                <a:sym typeface="Arial"/>
              </a:rPr>
              <a:t>Explora </a:t>
            </a:r>
            <a:r>
              <a:rPr lang="en-US" sz="1050" b="0" i="0" u="none" strike="noStrike" cap="none" dirty="0" err="1">
                <a:solidFill>
                  <a:srgbClr val="000000"/>
                </a:solidFill>
                <a:latin typeface="Arial"/>
                <a:ea typeface="Arial"/>
                <a:cs typeface="Arial"/>
                <a:sym typeface="Arial"/>
              </a:rPr>
              <a:t>los</a:t>
            </a:r>
            <a:r>
              <a:rPr lang="en-US" sz="1050" b="0" i="0" u="none" strike="noStrike" cap="none" dirty="0">
                <a:solidFill>
                  <a:srgbClr val="000000"/>
                </a:solidFill>
                <a:latin typeface="Arial"/>
                <a:ea typeface="Arial"/>
                <a:cs typeface="Arial"/>
                <a:sym typeface="Arial"/>
              </a:rPr>
              <a:t> </a:t>
            </a:r>
            <a:r>
              <a:rPr lang="en-US" sz="1050" b="0" i="0" u="none" strike="noStrike" cap="none" dirty="0" err="1">
                <a:solidFill>
                  <a:srgbClr val="000000"/>
                </a:solidFill>
                <a:latin typeface="Arial"/>
                <a:ea typeface="Arial"/>
                <a:cs typeface="Arial"/>
                <a:sym typeface="Arial"/>
              </a:rPr>
              <a:t>patrones</a:t>
            </a:r>
            <a:r>
              <a:rPr lang="en-US" sz="1050" b="0" i="0" u="none" strike="noStrike" cap="none" dirty="0">
                <a:solidFill>
                  <a:srgbClr val="000000"/>
                </a:solidFill>
                <a:latin typeface="Arial"/>
                <a:ea typeface="Arial"/>
                <a:cs typeface="Arial"/>
                <a:sym typeface="Arial"/>
              </a:rPr>
              <a:t> </a:t>
            </a:r>
            <a:r>
              <a:rPr lang="en-US" sz="1050" b="0" i="0" u="none" strike="noStrike" cap="none" dirty="0" err="1">
                <a:solidFill>
                  <a:srgbClr val="000000"/>
                </a:solidFill>
                <a:latin typeface="Arial"/>
                <a:ea typeface="Arial"/>
                <a:cs typeface="Arial"/>
                <a:sym typeface="Arial"/>
              </a:rPr>
              <a:t>rítmicos</a:t>
            </a:r>
            <a:r>
              <a:rPr lang="en-US" sz="1050" b="0" i="0" u="none" strike="noStrike" cap="none" dirty="0">
                <a:solidFill>
                  <a:srgbClr val="000000"/>
                </a:solidFill>
                <a:latin typeface="Arial"/>
                <a:ea typeface="Arial"/>
                <a:cs typeface="Arial"/>
                <a:sym typeface="Arial"/>
              </a:rPr>
              <a:t> y </a:t>
            </a:r>
            <a:r>
              <a:rPr lang="en-US" sz="1050" b="0" i="0" u="none" strike="noStrike" cap="none" dirty="0" err="1">
                <a:solidFill>
                  <a:srgbClr val="000000"/>
                </a:solidFill>
                <a:latin typeface="Arial"/>
                <a:ea typeface="Arial"/>
                <a:cs typeface="Arial"/>
                <a:sym typeface="Arial"/>
              </a:rPr>
              <a:t>melódicos</a:t>
            </a:r>
            <a:r>
              <a:rPr lang="en-US" sz="1050" b="0" i="0" u="none" strike="noStrike" cap="none" dirty="0">
                <a:solidFill>
                  <a:srgbClr val="000000"/>
                </a:solidFill>
                <a:latin typeface="Arial"/>
                <a:ea typeface="Arial"/>
                <a:cs typeface="Arial"/>
                <a:sym typeface="Arial"/>
              </a:rPr>
              <a:t> de la </a:t>
            </a:r>
            <a:r>
              <a:rPr lang="en-US" sz="1050" b="0" i="0" u="none" strike="noStrike" cap="none" dirty="0" err="1">
                <a:solidFill>
                  <a:srgbClr val="000000"/>
                </a:solidFill>
                <a:latin typeface="Arial"/>
                <a:ea typeface="Arial"/>
                <a:cs typeface="Arial"/>
                <a:sym typeface="Arial"/>
              </a:rPr>
              <a:t>música</a:t>
            </a:r>
            <a:r>
              <a:rPr lang="en-US" sz="1050" b="0" i="0" u="none" strike="noStrike" cap="none" dirty="0">
                <a:solidFill>
                  <a:srgbClr val="000000"/>
                </a:solidFill>
                <a:latin typeface="Arial"/>
                <a:ea typeface="Arial"/>
                <a:cs typeface="Arial"/>
                <a:sym typeface="Arial"/>
              </a:rPr>
              <a:t> </a:t>
            </a:r>
            <a:r>
              <a:rPr lang="en-US" sz="1050" b="0" i="0" u="none" strike="noStrike" cap="none" dirty="0" err="1">
                <a:solidFill>
                  <a:srgbClr val="000000"/>
                </a:solidFill>
                <a:latin typeface="Arial"/>
                <a:ea typeface="Arial"/>
                <a:cs typeface="Arial"/>
                <a:sym typeface="Arial"/>
              </a:rPr>
              <a:t>tradicional</a:t>
            </a:r>
            <a:r>
              <a:rPr lang="en-US" sz="1050" b="0" i="0" u="none" strike="noStrike" cap="none" dirty="0">
                <a:solidFill>
                  <a:srgbClr val="000000"/>
                </a:solidFill>
                <a:latin typeface="Arial"/>
                <a:ea typeface="Arial"/>
                <a:cs typeface="Arial"/>
                <a:sym typeface="Arial"/>
              </a:rPr>
              <a:t> o </a:t>
            </a:r>
            <a:r>
              <a:rPr lang="en-US" sz="1050" b="0" i="0" u="none" strike="noStrike" cap="none" dirty="0" err="1">
                <a:solidFill>
                  <a:srgbClr val="000000"/>
                </a:solidFill>
                <a:latin typeface="Arial"/>
                <a:ea typeface="Arial"/>
                <a:cs typeface="Arial"/>
                <a:sym typeface="Arial"/>
              </a:rPr>
              <a:t>los</a:t>
            </a:r>
            <a:r>
              <a:rPr lang="en-US" sz="1050" b="0" i="0" u="none" strike="noStrike" cap="none" dirty="0">
                <a:solidFill>
                  <a:srgbClr val="000000"/>
                </a:solidFill>
                <a:latin typeface="Arial"/>
                <a:ea typeface="Arial"/>
                <a:cs typeface="Arial"/>
                <a:sym typeface="Arial"/>
              </a:rPr>
              <a:t> pasos y </a:t>
            </a:r>
            <a:r>
              <a:rPr lang="en-US" sz="1050" b="0" i="0" u="none" strike="noStrike" cap="none" dirty="0" err="1">
                <a:solidFill>
                  <a:srgbClr val="000000"/>
                </a:solidFill>
                <a:latin typeface="Arial"/>
                <a:ea typeface="Arial"/>
                <a:cs typeface="Arial"/>
                <a:sym typeface="Arial"/>
              </a:rPr>
              <a:t>secuencias</a:t>
            </a:r>
            <a:r>
              <a:rPr lang="en-US" sz="1050" b="0" i="0" u="none" strike="noStrike" cap="none" dirty="0">
                <a:solidFill>
                  <a:srgbClr val="000000"/>
                </a:solidFill>
                <a:latin typeface="Arial"/>
                <a:ea typeface="Arial"/>
                <a:cs typeface="Arial"/>
                <a:sym typeface="Arial"/>
              </a:rPr>
              <a:t> de </a:t>
            </a:r>
            <a:r>
              <a:rPr lang="en-US" sz="1050" b="0" i="0" u="none" strike="noStrike" cap="none" dirty="0" err="1">
                <a:solidFill>
                  <a:srgbClr val="000000"/>
                </a:solidFill>
                <a:latin typeface="Arial"/>
                <a:ea typeface="Arial"/>
                <a:cs typeface="Arial"/>
                <a:sym typeface="Arial"/>
              </a:rPr>
              <a:t>los</a:t>
            </a:r>
            <a:r>
              <a:rPr lang="en-US" sz="1050" b="0" i="0" u="none" strike="noStrike" cap="none" dirty="0">
                <a:solidFill>
                  <a:srgbClr val="000000"/>
                </a:solidFill>
                <a:latin typeface="Arial"/>
                <a:ea typeface="Arial"/>
                <a:cs typeface="Arial"/>
                <a:sym typeface="Arial"/>
              </a:rPr>
              <a:t> </a:t>
            </a:r>
            <a:r>
              <a:rPr lang="en-US" sz="1050" b="0" i="0" u="none" strike="noStrike" cap="none" dirty="0" err="1">
                <a:solidFill>
                  <a:srgbClr val="000000"/>
                </a:solidFill>
                <a:latin typeface="Arial"/>
                <a:ea typeface="Arial"/>
                <a:cs typeface="Arial"/>
                <a:sym typeface="Arial"/>
              </a:rPr>
              <a:t>bailes</a:t>
            </a:r>
            <a:r>
              <a:rPr lang="en-US" sz="1050" b="0" i="0" u="none" strike="noStrike" cap="none" dirty="0">
                <a:solidFill>
                  <a:srgbClr val="000000"/>
                </a:solidFill>
                <a:latin typeface="Arial"/>
                <a:ea typeface="Arial"/>
                <a:cs typeface="Arial"/>
                <a:sym typeface="Arial"/>
              </a:rPr>
              <a:t> </a:t>
            </a:r>
            <a:r>
              <a:rPr lang="en-US" sz="1050" b="0" i="0" u="none" strike="noStrike" cap="none" dirty="0" err="1">
                <a:solidFill>
                  <a:srgbClr val="000000"/>
                </a:solidFill>
                <a:latin typeface="Arial"/>
                <a:ea typeface="Arial"/>
                <a:cs typeface="Arial"/>
                <a:sym typeface="Arial"/>
              </a:rPr>
              <a:t>tradicionales</a:t>
            </a:r>
            <a:r>
              <a:rPr lang="en-US" sz="1050" b="0" i="0" u="none" strike="noStrike" cap="none" dirty="0">
                <a:solidFill>
                  <a:srgbClr val="000000"/>
                </a:solidFill>
                <a:latin typeface="Arial"/>
                <a:ea typeface="Arial"/>
                <a:cs typeface="Arial"/>
                <a:sym typeface="Arial"/>
              </a:rPr>
              <a:t> </a:t>
            </a:r>
            <a:endParaRPr dirty="0"/>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Arial"/>
                <a:ea typeface="Arial"/>
                <a:cs typeface="Arial"/>
                <a:sym typeface="Arial"/>
              </a:rPr>
              <a:t>para </a:t>
            </a:r>
            <a:r>
              <a:rPr lang="en-US" sz="1050" b="0" i="0" u="none" strike="noStrike" cap="none" dirty="0" err="1">
                <a:solidFill>
                  <a:srgbClr val="000000"/>
                </a:solidFill>
                <a:latin typeface="Arial"/>
                <a:ea typeface="Arial"/>
                <a:cs typeface="Arial"/>
                <a:sym typeface="Arial"/>
              </a:rPr>
              <a:t>ilustrar</a:t>
            </a:r>
            <a:r>
              <a:rPr lang="en-US" sz="1050" b="0" i="0" u="none" strike="noStrike" cap="none" dirty="0">
                <a:solidFill>
                  <a:srgbClr val="000000"/>
                </a:solidFill>
                <a:latin typeface="Arial"/>
                <a:ea typeface="Arial"/>
                <a:cs typeface="Arial"/>
                <a:sym typeface="Arial"/>
              </a:rPr>
              <a:t> </a:t>
            </a:r>
            <a:r>
              <a:rPr lang="en-US" sz="1050" b="0" i="0" u="none" strike="noStrike" cap="none" dirty="0" err="1">
                <a:solidFill>
                  <a:srgbClr val="000000"/>
                </a:solidFill>
                <a:latin typeface="Arial"/>
                <a:ea typeface="Arial"/>
                <a:cs typeface="Arial"/>
                <a:sym typeface="Arial"/>
              </a:rPr>
              <a:t>los</a:t>
            </a:r>
            <a:r>
              <a:rPr lang="en-US" sz="1050" b="0" i="0" u="none" strike="noStrike" cap="none" dirty="0">
                <a:solidFill>
                  <a:srgbClr val="000000"/>
                </a:solidFill>
                <a:latin typeface="Arial"/>
                <a:ea typeface="Arial"/>
                <a:cs typeface="Arial"/>
                <a:sym typeface="Arial"/>
              </a:rPr>
              <a:t> </a:t>
            </a:r>
            <a:r>
              <a:rPr lang="en-US" sz="1050" b="0" i="0" u="none" strike="noStrike" cap="none" dirty="0" err="1">
                <a:solidFill>
                  <a:srgbClr val="000000"/>
                </a:solidFill>
                <a:latin typeface="Arial"/>
                <a:ea typeface="Arial"/>
                <a:cs typeface="Arial"/>
                <a:sym typeface="Arial"/>
              </a:rPr>
              <a:t>conceptos</a:t>
            </a:r>
            <a:r>
              <a:rPr lang="en-US" sz="1050" b="0" i="0" u="none" strike="noStrike" cap="none" dirty="0">
                <a:solidFill>
                  <a:srgbClr val="000000"/>
                </a:solidFill>
                <a:latin typeface="Arial"/>
                <a:ea typeface="Arial"/>
                <a:cs typeface="Arial"/>
                <a:sym typeface="Arial"/>
              </a:rPr>
              <a:t> de </a:t>
            </a:r>
            <a:r>
              <a:rPr lang="en-US" sz="1050" b="0" i="0" u="none" strike="noStrike" cap="none" dirty="0" err="1">
                <a:solidFill>
                  <a:srgbClr val="000000"/>
                </a:solidFill>
                <a:latin typeface="Arial"/>
                <a:ea typeface="Arial"/>
                <a:cs typeface="Arial"/>
                <a:sym typeface="Arial"/>
              </a:rPr>
              <a:t>reconocimiento</a:t>
            </a:r>
            <a:r>
              <a:rPr lang="en-US" sz="1050" b="0" i="0" u="none" strike="noStrike" cap="none" dirty="0">
                <a:solidFill>
                  <a:srgbClr val="000000"/>
                </a:solidFill>
                <a:latin typeface="Arial"/>
                <a:ea typeface="Arial"/>
                <a:cs typeface="Arial"/>
                <a:sym typeface="Arial"/>
              </a:rPr>
              <a:t> de </a:t>
            </a:r>
            <a:r>
              <a:rPr lang="en-US" sz="1050" b="0" i="0" u="none" strike="noStrike" cap="none" dirty="0" err="1">
                <a:solidFill>
                  <a:srgbClr val="000000"/>
                </a:solidFill>
                <a:latin typeface="Arial"/>
                <a:ea typeface="Arial"/>
                <a:cs typeface="Arial"/>
                <a:sym typeface="Arial"/>
              </a:rPr>
              <a:t>patrones</a:t>
            </a:r>
            <a:r>
              <a:rPr lang="en-US" sz="1050" b="0" i="0" u="none" strike="noStrike" cap="none" dirty="0">
                <a:solidFill>
                  <a:srgbClr val="000000"/>
                </a:solidFill>
                <a:latin typeface="Arial"/>
                <a:ea typeface="Arial"/>
                <a:cs typeface="Arial"/>
                <a:sym typeface="Arial"/>
              </a:rPr>
              <a:t> y </a:t>
            </a:r>
            <a:r>
              <a:rPr lang="en-US" sz="1050" b="0" i="0" u="none" strike="noStrike" cap="none" dirty="0" err="1">
                <a:solidFill>
                  <a:srgbClr val="000000"/>
                </a:solidFill>
                <a:latin typeface="Arial"/>
                <a:ea typeface="Arial"/>
                <a:cs typeface="Arial"/>
                <a:sym typeface="Arial"/>
              </a:rPr>
              <a:t>repetición</a:t>
            </a:r>
            <a:r>
              <a:rPr lang="en-US" sz="1050" b="1"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854" name="Google Shape;854;p3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34</a:t>
            </a:fld>
            <a:endParaRPr>
              <a:latin typeface="Arial"/>
              <a:ea typeface="Arial"/>
              <a:cs typeface="Arial"/>
              <a:sym typeface="Arial"/>
            </a:endParaRP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8"/>
          <p:cNvSpPr txBox="1">
            <a:spLocks noGrp="1"/>
          </p:cNvSpPr>
          <p:nvPr>
            <p:ph type="title"/>
          </p:nvPr>
        </p:nvSpPr>
        <p:spPr>
          <a:xfrm>
            <a:off x="980595" y="759871"/>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Ejemplos prácticos de </a:t>
            </a:r>
            <a:r>
              <a:rPr lang="en-US" b="1">
                <a:latin typeface="Arial"/>
                <a:ea typeface="Arial"/>
                <a:cs typeface="Arial"/>
                <a:sym typeface="Arial"/>
              </a:rPr>
              <a:t>Relevancia cultural</a:t>
            </a:r>
            <a:endParaRPr b="1">
              <a:latin typeface="Arial"/>
              <a:ea typeface="Arial"/>
              <a:cs typeface="Arial"/>
              <a:sym typeface="Arial"/>
            </a:endParaRPr>
          </a:p>
        </p:txBody>
      </p:sp>
      <p:sp>
        <p:nvSpPr>
          <p:cNvPr id="862" name="Google Shape;862;p38"/>
          <p:cNvSpPr txBox="1">
            <a:spLocks noGrp="1"/>
          </p:cNvSpPr>
          <p:nvPr>
            <p:ph type="body" idx="1"/>
          </p:nvPr>
        </p:nvSpPr>
        <p:spPr>
          <a:xfrm>
            <a:off x="872771" y="1445912"/>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600">
                <a:latin typeface="Arial"/>
                <a:ea typeface="Arial"/>
                <a:cs typeface="Arial"/>
                <a:sym typeface="Arial"/>
              </a:rPr>
              <a:t>Para que los conceptos de Pensamiento Computacional resulten cercanos y atractivos para alumnos de distintos orígenes, debemos basarlos en contextos familiares. He aquí algunos ejemplos reales basados en tradiciones culturales y entornos comunitarios:</a:t>
            </a:r>
            <a:endParaRPr/>
          </a:p>
        </p:txBody>
      </p:sp>
      <p:pic>
        <p:nvPicPr>
          <p:cNvPr id="863" name="Google Shape;863;p38"/>
          <p:cNvPicPr preferRelativeResize="0">
            <a:picLocks noGrp="1"/>
          </p:cNvPicPr>
          <p:nvPr>
            <p:ph type="pic" idx="2"/>
          </p:nvPr>
        </p:nvPicPr>
        <p:blipFill rotWithShape="1">
          <a:blip r:embed="rId4">
            <a:alphaModFix/>
          </a:blip>
          <a:srcRect/>
          <a:stretch/>
        </p:blipFill>
        <p:spPr>
          <a:xfrm>
            <a:off x="8413989" y="1639416"/>
            <a:ext cx="3579168" cy="3579168"/>
          </a:xfrm>
          <a:prstGeom prst="rect">
            <a:avLst/>
          </a:prstGeom>
          <a:noFill/>
          <a:ln>
            <a:noFill/>
          </a:ln>
        </p:spPr>
      </p:pic>
      <p:sp>
        <p:nvSpPr>
          <p:cNvPr id="864" name="Google Shape;864;p38"/>
          <p:cNvSpPr txBox="1"/>
          <p:nvPr/>
        </p:nvSpPr>
        <p:spPr>
          <a:xfrm>
            <a:off x="980595" y="2470458"/>
            <a:ext cx="6086291" cy="47170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2000" b="1" i="0" u="none" strike="noStrike" cap="none">
                <a:solidFill>
                  <a:srgbClr val="243131"/>
                </a:solidFill>
                <a:latin typeface="Arial"/>
                <a:ea typeface="Arial"/>
                <a:cs typeface="Arial"/>
                <a:sym typeface="Arial"/>
              </a:rPr>
              <a:t>Entornos comunitarios </a:t>
            </a:r>
            <a:endParaRPr sz="2000" b="0" i="0" u="none" strike="noStrike" cap="none">
              <a:solidFill>
                <a:srgbClr val="243131"/>
              </a:solidFill>
              <a:latin typeface="Arial"/>
              <a:ea typeface="Arial"/>
              <a:cs typeface="Arial"/>
              <a:sym typeface="Arial"/>
            </a:endParaRPr>
          </a:p>
        </p:txBody>
      </p:sp>
      <p:sp>
        <p:nvSpPr>
          <p:cNvPr id="865" name="Google Shape;865;p38"/>
          <p:cNvSpPr/>
          <p:nvPr/>
        </p:nvSpPr>
        <p:spPr>
          <a:xfrm>
            <a:off x="730504" y="3845738"/>
            <a:ext cx="1783457"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Planificación de eventos comunitarios</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Debate los conceptos de gestión de proyectos utilizando el contexto de la planificación de un evento comunitario, como un festival. Los alumnos adultos pueden explorar las tareas implicadas, las dependencias y la programación para completar el proyecto con éxito.</a:t>
            </a:r>
            <a:endParaRPr sz="1400" b="0" i="0" u="none" strike="noStrike" cap="none">
              <a:solidFill>
                <a:srgbClr val="000000"/>
              </a:solidFill>
              <a:latin typeface="Arial"/>
              <a:ea typeface="Arial"/>
              <a:cs typeface="Arial"/>
              <a:sym typeface="Arial"/>
            </a:endParaRPr>
          </a:p>
        </p:txBody>
      </p:sp>
      <p:pic>
        <p:nvPicPr>
          <p:cNvPr id="866" name="Google Shape;866;p38"/>
          <p:cNvPicPr preferRelativeResize="0">
            <a:picLocks noGrp="1"/>
          </p:cNvPicPr>
          <p:nvPr>
            <p:ph type="pic" idx="2"/>
          </p:nvPr>
        </p:nvPicPr>
        <p:blipFill rotWithShape="1">
          <a:blip r:embed="rId5">
            <a:alphaModFix/>
          </a:blip>
          <a:srcRect/>
          <a:stretch/>
        </p:blipFill>
        <p:spPr>
          <a:xfrm>
            <a:off x="1257107" y="3073721"/>
            <a:ext cx="730250" cy="730250"/>
          </a:xfrm>
          <a:prstGeom prst="rect">
            <a:avLst/>
          </a:prstGeom>
          <a:noFill/>
          <a:ln>
            <a:noFill/>
          </a:ln>
        </p:spPr>
      </p:pic>
      <p:pic>
        <p:nvPicPr>
          <p:cNvPr id="867" name="Google Shape;867;p38"/>
          <p:cNvPicPr preferRelativeResize="0">
            <a:picLocks noGrp="1"/>
          </p:cNvPicPr>
          <p:nvPr>
            <p:ph type="pic" idx="2"/>
          </p:nvPr>
        </p:nvPicPr>
        <p:blipFill rotWithShape="1">
          <a:blip r:embed="rId6">
            <a:alphaModFix/>
          </a:blip>
          <a:srcRect/>
          <a:stretch/>
        </p:blipFill>
        <p:spPr>
          <a:xfrm>
            <a:off x="2858247" y="3073721"/>
            <a:ext cx="730250" cy="730250"/>
          </a:xfrm>
          <a:prstGeom prst="rect">
            <a:avLst/>
          </a:prstGeom>
          <a:noFill/>
          <a:ln>
            <a:noFill/>
          </a:ln>
        </p:spPr>
      </p:pic>
      <p:sp>
        <p:nvSpPr>
          <p:cNvPr id="868" name="Google Shape;868;p38"/>
          <p:cNvSpPr/>
          <p:nvPr/>
        </p:nvSpPr>
        <p:spPr>
          <a:xfrm>
            <a:off x="2432797" y="3879437"/>
            <a:ext cx="1581150" cy="20312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Rutas de transporte público (optimización)</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Analiza rutas de transporte público para ilustrar problemas de optimización. Los alumnos adultos pueden encontrar la ruta más corta, la más eficiente o la que minimiza los transbordos.</a:t>
            </a:r>
            <a:endParaRPr sz="1400" b="0" i="0" u="none" strike="noStrike" cap="none">
              <a:solidFill>
                <a:srgbClr val="000000"/>
              </a:solidFill>
              <a:latin typeface="Arial"/>
              <a:ea typeface="Arial"/>
              <a:cs typeface="Arial"/>
              <a:sym typeface="Arial"/>
            </a:endParaRPr>
          </a:p>
        </p:txBody>
      </p:sp>
      <p:pic>
        <p:nvPicPr>
          <p:cNvPr id="869" name="Google Shape;869;p38"/>
          <p:cNvPicPr preferRelativeResize="0">
            <a:picLocks noGrp="1"/>
          </p:cNvPicPr>
          <p:nvPr>
            <p:ph type="pic" idx="2"/>
          </p:nvPr>
        </p:nvPicPr>
        <p:blipFill rotWithShape="1">
          <a:blip r:embed="rId7">
            <a:alphaModFix/>
          </a:blip>
          <a:srcRect/>
          <a:stretch/>
        </p:blipFill>
        <p:spPr>
          <a:xfrm>
            <a:off x="4512105" y="3073721"/>
            <a:ext cx="730250" cy="730250"/>
          </a:xfrm>
          <a:prstGeom prst="rect">
            <a:avLst/>
          </a:prstGeom>
          <a:noFill/>
          <a:ln>
            <a:noFill/>
          </a:ln>
        </p:spPr>
      </p:pic>
      <p:sp>
        <p:nvSpPr>
          <p:cNvPr id="870" name="Google Shape;870;p38"/>
          <p:cNvSpPr/>
          <p:nvPr/>
        </p:nvSpPr>
        <p:spPr>
          <a:xfrm>
            <a:off x="3981704" y="3845739"/>
            <a:ext cx="1791053"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Reciclaje y gestión de residuos (recopilación y análisis de datos)</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Utiliza datos sobre el reciclaje o la gestión de residuos en la comunidad para ilustrar las técnicas de recopilación y análisis de datos. Los alumnos pueden identificar tendencias, hacer predicciones y proponer soluciones para mejorar la gestión de residuos.</a:t>
            </a:r>
            <a:endParaRPr sz="1400" b="0" i="0" u="none" strike="noStrike" cap="none">
              <a:solidFill>
                <a:srgbClr val="000000"/>
              </a:solidFill>
              <a:latin typeface="Arial"/>
              <a:ea typeface="Arial"/>
              <a:cs typeface="Arial"/>
              <a:sym typeface="Arial"/>
            </a:endParaRPr>
          </a:p>
        </p:txBody>
      </p:sp>
      <p:pic>
        <p:nvPicPr>
          <p:cNvPr id="871" name="Google Shape;871;p38"/>
          <p:cNvPicPr preferRelativeResize="0">
            <a:picLocks noGrp="1"/>
          </p:cNvPicPr>
          <p:nvPr>
            <p:ph type="pic" idx="2"/>
          </p:nvPr>
        </p:nvPicPr>
        <p:blipFill rotWithShape="1">
          <a:blip r:embed="rId8">
            <a:alphaModFix/>
          </a:blip>
          <a:srcRect/>
          <a:stretch/>
        </p:blipFill>
        <p:spPr>
          <a:xfrm>
            <a:off x="6252006" y="3073721"/>
            <a:ext cx="730250" cy="730250"/>
          </a:xfrm>
          <a:prstGeom prst="rect">
            <a:avLst/>
          </a:prstGeom>
          <a:noFill/>
          <a:ln>
            <a:noFill/>
          </a:ln>
        </p:spPr>
      </p:pic>
      <p:sp>
        <p:nvSpPr>
          <p:cNvPr id="872" name="Google Shape;872;p38"/>
          <p:cNvSpPr/>
          <p:nvPr/>
        </p:nvSpPr>
        <p:spPr>
          <a:xfrm>
            <a:off x="5772758" y="3848798"/>
            <a:ext cx="1688746"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err="1">
                <a:solidFill>
                  <a:srgbClr val="000000"/>
                </a:solidFill>
                <a:latin typeface="Arial"/>
                <a:ea typeface="Arial"/>
                <a:cs typeface="Arial"/>
                <a:sym typeface="Arial"/>
              </a:rPr>
              <a:t>Huertos</a:t>
            </a:r>
            <a:r>
              <a:rPr lang="en-US" sz="1050" b="1" i="0" u="none" strike="noStrike" cap="none" dirty="0">
                <a:solidFill>
                  <a:srgbClr val="000000"/>
                </a:solidFill>
                <a:latin typeface="Arial"/>
                <a:ea typeface="Arial"/>
                <a:cs typeface="Arial"/>
                <a:sym typeface="Arial"/>
              </a:rPr>
              <a:t> </a:t>
            </a:r>
            <a:r>
              <a:rPr lang="en-US" sz="1050" b="1" i="0" u="none" strike="noStrike" cap="none" dirty="0" err="1">
                <a:solidFill>
                  <a:srgbClr val="000000"/>
                </a:solidFill>
                <a:latin typeface="Arial"/>
                <a:ea typeface="Arial"/>
                <a:cs typeface="Arial"/>
                <a:sym typeface="Arial"/>
              </a:rPr>
              <a:t>comunitarios</a:t>
            </a:r>
            <a:r>
              <a:rPr lang="en-US" sz="1050" b="1" i="0" u="none" strike="noStrike" cap="none" dirty="0">
                <a:solidFill>
                  <a:srgbClr val="000000"/>
                </a:solidFill>
                <a:latin typeface="Arial"/>
                <a:ea typeface="Arial"/>
                <a:cs typeface="Arial"/>
                <a:sym typeface="Arial"/>
              </a:rPr>
              <a:t> (</a:t>
            </a:r>
            <a:r>
              <a:rPr lang="en-US" sz="1050" b="1" i="0" u="none" strike="noStrike" cap="none" dirty="0" err="1">
                <a:solidFill>
                  <a:srgbClr val="000000"/>
                </a:solidFill>
                <a:latin typeface="Arial"/>
                <a:ea typeface="Arial"/>
                <a:cs typeface="Arial"/>
                <a:sym typeface="Arial"/>
              </a:rPr>
              <a:t>planificación</a:t>
            </a:r>
            <a:r>
              <a:rPr lang="en-US" sz="1050" b="1" i="0" u="none" strike="noStrike" cap="none" dirty="0">
                <a:solidFill>
                  <a:srgbClr val="000000"/>
                </a:solidFill>
                <a:latin typeface="Arial"/>
                <a:ea typeface="Arial"/>
                <a:cs typeface="Arial"/>
                <a:sym typeface="Arial"/>
              </a:rPr>
              <a:t> y </a:t>
            </a:r>
            <a:r>
              <a:rPr lang="en-US" sz="1050" b="1" i="0" u="none" strike="noStrike" cap="none" dirty="0" err="1">
                <a:solidFill>
                  <a:srgbClr val="000000"/>
                </a:solidFill>
                <a:latin typeface="Arial"/>
                <a:ea typeface="Arial"/>
                <a:cs typeface="Arial"/>
                <a:sym typeface="Arial"/>
              </a:rPr>
              <a:t>asignación</a:t>
            </a:r>
            <a:r>
              <a:rPr lang="en-US" sz="1050" b="1" i="0" u="none" strike="noStrike" cap="none" dirty="0">
                <a:solidFill>
                  <a:srgbClr val="000000"/>
                </a:solidFill>
                <a:latin typeface="Arial"/>
                <a:ea typeface="Arial"/>
                <a:cs typeface="Arial"/>
                <a:sym typeface="Arial"/>
              </a:rPr>
              <a:t> de </a:t>
            </a:r>
            <a:r>
              <a:rPr lang="en-US" sz="1050" b="1" i="0" u="none" strike="noStrike" cap="none" dirty="0" err="1">
                <a:solidFill>
                  <a:srgbClr val="000000"/>
                </a:solidFill>
                <a:latin typeface="Arial"/>
                <a:ea typeface="Arial"/>
                <a:cs typeface="Arial"/>
                <a:sym typeface="Arial"/>
              </a:rPr>
              <a:t>recursos</a:t>
            </a:r>
            <a:r>
              <a:rPr lang="en-US" sz="1050" b="1"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0"/>
              </a:spcBef>
              <a:spcAft>
                <a:spcPts val="0"/>
              </a:spcAft>
              <a:buClr>
                <a:srgbClr val="000000"/>
              </a:buClr>
              <a:buSzPts val="1050"/>
              <a:buFont typeface="Arial"/>
              <a:buNone/>
            </a:pPr>
            <a:r>
              <a:rPr lang="en-US" sz="1000" b="0" i="0" u="none" strike="noStrike" cap="none" dirty="0" err="1">
                <a:solidFill>
                  <a:srgbClr val="000000"/>
                </a:solidFill>
                <a:latin typeface="Arial"/>
                <a:ea typeface="Arial"/>
                <a:cs typeface="Arial"/>
                <a:sym typeface="Arial"/>
              </a:rPr>
              <a:t>Diseña</a:t>
            </a:r>
            <a:r>
              <a:rPr lang="en-US" sz="1000" b="0" i="0" u="none" strike="noStrike" cap="none" dirty="0">
                <a:solidFill>
                  <a:srgbClr val="000000"/>
                </a:solidFill>
                <a:latin typeface="Arial"/>
                <a:ea typeface="Arial"/>
                <a:cs typeface="Arial"/>
                <a:sym typeface="Arial"/>
              </a:rPr>
              <a:t> con </a:t>
            </a:r>
            <a:r>
              <a:rPr lang="en-US" sz="1000" b="0" i="0" u="none" strike="noStrike" cap="none" dirty="0" err="1">
                <a:solidFill>
                  <a:srgbClr val="000000"/>
                </a:solidFill>
                <a:latin typeface="Arial"/>
                <a:ea typeface="Arial"/>
                <a:cs typeface="Arial"/>
                <a:sym typeface="Arial"/>
              </a:rPr>
              <a:t>alumnos</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adultos</a:t>
            </a:r>
            <a:r>
              <a:rPr lang="en-US" sz="1000" b="0" i="0" u="none" strike="noStrike" cap="none" dirty="0">
                <a:solidFill>
                  <a:srgbClr val="000000"/>
                </a:solidFill>
                <a:latin typeface="Arial"/>
                <a:ea typeface="Arial"/>
                <a:cs typeface="Arial"/>
                <a:sym typeface="Arial"/>
              </a:rPr>
              <a:t> la </a:t>
            </a:r>
            <a:r>
              <a:rPr lang="en-US" sz="1000" b="0" i="0" u="none" strike="noStrike" cap="none" dirty="0" err="1">
                <a:solidFill>
                  <a:srgbClr val="000000"/>
                </a:solidFill>
                <a:latin typeface="Arial"/>
                <a:ea typeface="Arial"/>
                <a:cs typeface="Arial"/>
                <a:sym typeface="Arial"/>
              </a:rPr>
              <a:t>disposición</a:t>
            </a:r>
            <a:r>
              <a:rPr lang="en-US" sz="1000" b="0" i="0" u="none" strike="noStrike" cap="none" dirty="0">
                <a:solidFill>
                  <a:srgbClr val="000000"/>
                </a:solidFill>
                <a:latin typeface="Arial"/>
                <a:ea typeface="Arial"/>
                <a:cs typeface="Arial"/>
                <a:sym typeface="Arial"/>
              </a:rPr>
              <a:t> de un </a:t>
            </a:r>
            <a:r>
              <a:rPr lang="en-US" sz="1000" b="0" i="0" u="none" strike="noStrike" cap="none" dirty="0" err="1">
                <a:solidFill>
                  <a:srgbClr val="000000"/>
                </a:solidFill>
                <a:latin typeface="Arial"/>
                <a:ea typeface="Arial"/>
                <a:cs typeface="Arial"/>
                <a:sym typeface="Arial"/>
              </a:rPr>
              <a:t>huerto</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comunitario</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teniendo</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en</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cuenta</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factores</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como</a:t>
            </a:r>
            <a:r>
              <a:rPr lang="en-US" sz="1000" b="0" i="0" u="none" strike="noStrike" cap="none" dirty="0">
                <a:solidFill>
                  <a:srgbClr val="000000"/>
                </a:solidFill>
                <a:latin typeface="Arial"/>
                <a:ea typeface="Arial"/>
                <a:cs typeface="Arial"/>
                <a:sym typeface="Arial"/>
              </a:rPr>
              <a:t> la luz solar, la </a:t>
            </a:r>
            <a:r>
              <a:rPr lang="en-US" sz="1000" b="0" i="0" u="none" strike="noStrike" cap="none" dirty="0" err="1">
                <a:solidFill>
                  <a:srgbClr val="000000"/>
                </a:solidFill>
                <a:latin typeface="Arial"/>
                <a:ea typeface="Arial"/>
                <a:cs typeface="Arial"/>
                <a:sym typeface="Arial"/>
              </a:rPr>
              <a:t>disponibilidad</a:t>
            </a:r>
            <a:r>
              <a:rPr lang="en-US" sz="1000" b="0" i="0" u="none" strike="noStrike" cap="none" dirty="0">
                <a:solidFill>
                  <a:srgbClr val="000000"/>
                </a:solidFill>
                <a:latin typeface="Arial"/>
                <a:ea typeface="Arial"/>
                <a:cs typeface="Arial"/>
                <a:sym typeface="Arial"/>
              </a:rPr>
              <a:t> de </a:t>
            </a:r>
            <a:r>
              <a:rPr lang="en-US" sz="1000" b="0" i="0" u="none" strike="noStrike" cap="none" dirty="0" err="1">
                <a:solidFill>
                  <a:srgbClr val="000000"/>
                </a:solidFill>
                <a:latin typeface="Arial"/>
                <a:ea typeface="Arial"/>
                <a:cs typeface="Arial"/>
                <a:sym typeface="Arial"/>
              </a:rPr>
              <a:t>agua</a:t>
            </a:r>
            <a:r>
              <a:rPr lang="en-US" sz="1000" b="0" i="0" u="none" strike="noStrike" cap="none" dirty="0">
                <a:solidFill>
                  <a:srgbClr val="000000"/>
                </a:solidFill>
                <a:latin typeface="Arial"/>
                <a:ea typeface="Arial"/>
                <a:cs typeface="Arial"/>
                <a:sym typeface="Arial"/>
              </a:rPr>
              <a:t> y </a:t>
            </a:r>
            <a:r>
              <a:rPr lang="en-US" sz="1000" b="0" i="0" u="none" strike="noStrike" cap="none" dirty="0" err="1">
                <a:solidFill>
                  <a:srgbClr val="000000"/>
                </a:solidFill>
                <a:latin typeface="Arial"/>
                <a:ea typeface="Arial"/>
                <a:cs typeface="Arial"/>
                <a:sym typeface="Arial"/>
              </a:rPr>
              <a:t>el</a:t>
            </a:r>
            <a:r>
              <a:rPr lang="en-US" sz="1000" b="0" i="0" u="none" strike="noStrike" cap="none" dirty="0">
                <a:solidFill>
                  <a:srgbClr val="000000"/>
                </a:solidFill>
                <a:latin typeface="Arial"/>
                <a:ea typeface="Arial"/>
                <a:cs typeface="Arial"/>
                <a:sym typeface="Arial"/>
              </a:rPr>
              <a:t> </a:t>
            </a:r>
            <a:r>
              <a:rPr lang="en-US" sz="1000" b="0" i="0" u="none" strike="noStrike" cap="none" dirty="0" err="1">
                <a:solidFill>
                  <a:srgbClr val="000000"/>
                </a:solidFill>
                <a:latin typeface="Arial"/>
                <a:ea typeface="Arial"/>
                <a:cs typeface="Arial"/>
                <a:sym typeface="Arial"/>
              </a:rPr>
              <a:t>espaciado</a:t>
            </a:r>
            <a:r>
              <a:rPr lang="en-US" sz="1000" b="0" i="0" u="none" strike="noStrike" cap="none" dirty="0">
                <a:solidFill>
                  <a:srgbClr val="000000"/>
                </a:solidFill>
                <a:latin typeface="Arial"/>
                <a:ea typeface="Arial"/>
                <a:cs typeface="Arial"/>
                <a:sym typeface="Arial"/>
              </a:rPr>
              <a:t> de las </a:t>
            </a:r>
            <a:r>
              <a:rPr lang="en-US" sz="1000" b="0" i="0" u="none" strike="noStrike" cap="none" dirty="0" err="1">
                <a:solidFill>
                  <a:srgbClr val="000000"/>
                </a:solidFill>
                <a:latin typeface="Arial"/>
                <a:ea typeface="Arial"/>
                <a:cs typeface="Arial"/>
                <a:sym typeface="Arial"/>
              </a:rPr>
              <a:t>plantas</a:t>
            </a:r>
            <a:r>
              <a:rPr lang="en-US" sz="1000" b="0" i="0" u="none" strike="noStrike" cap="none" dirty="0">
                <a:solidFill>
                  <a:srgbClr val="000000"/>
                </a:solidFill>
                <a:latin typeface="Arial"/>
                <a:ea typeface="Arial"/>
                <a:cs typeface="Arial"/>
                <a:sym typeface="Arial"/>
              </a:rPr>
              <a:t>. Esto introduce </a:t>
            </a:r>
            <a:r>
              <a:rPr lang="en-US" sz="1000" b="0" i="0" u="none" strike="noStrike" cap="none" dirty="0" err="1">
                <a:solidFill>
                  <a:srgbClr val="000000"/>
                </a:solidFill>
                <a:latin typeface="Arial"/>
                <a:ea typeface="Arial"/>
                <a:cs typeface="Arial"/>
                <a:sym typeface="Arial"/>
              </a:rPr>
              <a:t>conceptos</a:t>
            </a:r>
            <a:r>
              <a:rPr lang="en-US" sz="1000" b="0" i="0" u="none" strike="noStrike" cap="none" dirty="0">
                <a:solidFill>
                  <a:srgbClr val="000000"/>
                </a:solidFill>
                <a:latin typeface="Arial"/>
                <a:ea typeface="Arial"/>
                <a:cs typeface="Arial"/>
                <a:sym typeface="Arial"/>
              </a:rPr>
              <a:t> de </a:t>
            </a:r>
            <a:r>
              <a:rPr lang="en-US" sz="1000" b="0" i="0" u="none" strike="noStrike" cap="none" dirty="0" err="1">
                <a:solidFill>
                  <a:srgbClr val="000000"/>
                </a:solidFill>
                <a:latin typeface="Arial"/>
                <a:ea typeface="Arial"/>
                <a:cs typeface="Arial"/>
                <a:sym typeface="Arial"/>
              </a:rPr>
              <a:t>asignación</a:t>
            </a:r>
            <a:r>
              <a:rPr lang="en-US" sz="1000" b="0" i="0" u="none" strike="noStrike" cap="none" dirty="0">
                <a:solidFill>
                  <a:srgbClr val="000000"/>
                </a:solidFill>
                <a:latin typeface="Arial"/>
                <a:ea typeface="Arial"/>
                <a:cs typeface="Arial"/>
                <a:sym typeface="Arial"/>
              </a:rPr>
              <a:t> y </a:t>
            </a:r>
            <a:r>
              <a:rPr lang="en-US" sz="1000" b="0" i="0" u="none" strike="noStrike" cap="none" dirty="0" err="1">
                <a:solidFill>
                  <a:srgbClr val="000000"/>
                </a:solidFill>
                <a:latin typeface="Arial"/>
                <a:ea typeface="Arial"/>
                <a:cs typeface="Arial"/>
                <a:sym typeface="Arial"/>
              </a:rPr>
              <a:t>optimización</a:t>
            </a:r>
            <a:r>
              <a:rPr lang="en-US" sz="1000" b="0" i="0" u="none" strike="noStrike" cap="none" dirty="0">
                <a:solidFill>
                  <a:srgbClr val="000000"/>
                </a:solidFill>
                <a:latin typeface="Arial"/>
                <a:ea typeface="Arial"/>
                <a:cs typeface="Arial"/>
                <a:sym typeface="Arial"/>
              </a:rPr>
              <a:t> de </a:t>
            </a:r>
            <a:r>
              <a:rPr lang="en-US" sz="1000" b="0" i="0" u="none" strike="noStrike" cap="none" dirty="0" err="1">
                <a:solidFill>
                  <a:srgbClr val="000000"/>
                </a:solidFill>
                <a:latin typeface="Arial"/>
                <a:ea typeface="Arial"/>
                <a:cs typeface="Arial"/>
                <a:sym typeface="Arial"/>
              </a:rPr>
              <a:t>recursos</a:t>
            </a:r>
            <a:r>
              <a:rPr lang="en-US" sz="1000" b="0" i="0" u="none" strike="noStrike" cap="none" dirty="0">
                <a:solidFill>
                  <a:srgbClr val="000000"/>
                </a:solidFill>
                <a:latin typeface="Arial"/>
                <a:ea typeface="Arial"/>
                <a:cs typeface="Arial"/>
                <a:sym typeface="Arial"/>
              </a:rPr>
              <a:t>.</a:t>
            </a:r>
            <a:endParaRPr sz="1200" b="0" i="0" u="none" strike="noStrike" cap="none" dirty="0">
              <a:solidFill>
                <a:srgbClr val="000000"/>
              </a:solidFill>
              <a:latin typeface="Arial"/>
              <a:ea typeface="Arial"/>
              <a:cs typeface="Arial"/>
              <a:sym typeface="Arial"/>
            </a:endParaRPr>
          </a:p>
        </p:txBody>
      </p:sp>
      <p:sp>
        <p:nvSpPr>
          <p:cNvPr id="873" name="Google Shape;873;p3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35</a:t>
            </a:fld>
            <a:endParaRPr>
              <a:latin typeface="Arial"/>
              <a:ea typeface="Arial"/>
              <a:cs typeface="Arial"/>
              <a:sym typeface="Arial"/>
            </a:endParaRP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39"/>
          <p:cNvSpPr txBox="1">
            <a:spLocks noGrp="1"/>
          </p:cNvSpPr>
          <p:nvPr>
            <p:ph type="title"/>
          </p:nvPr>
        </p:nvSpPr>
        <p:spPr>
          <a:xfrm>
            <a:off x="787332" y="1051728"/>
            <a:ext cx="6870242"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Métodos de </a:t>
            </a:r>
            <a:r>
              <a:rPr lang="en-US" b="1">
                <a:latin typeface="Arial"/>
                <a:ea typeface="Arial"/>
                <a:cs typeface="Arial"/>
                <a:sym typeface="Arial"/>
              </a:rPr>
              <a:t>estilos de aprendizaje y las preferencias</a:t>
            </a:r>
            <a:r>
              <a:rPr lang="en-US">
                <a:latin typeface="Arial"/>
                <a:ea typeface="Arial"/>
                <a:cs typeface="Arial"/>
                <a:sym typeface="Arial"/>
              </a:rPr>
              <a:t> para satisfacer las diversas necesidades de los alumnos </a:t>
            </a:r>
            <a:endParaRPr>
              <a:latin typeface="Arial"/>
              <a:ea typeface="Arial"/>
              <a:cs typeface="Arial"/>
              <a:sym typeface="Arial"/>
            </a:endParaRPr>
          </a:p>
        </p:txBody>
      </p:sp>
      <p:sp>
        <p:nvSpPr>
          <p:cNvPr id="881" name="Google Shape;881;p39"/>
          <p:cNvSpPr txBox="1">
            <a:spLocks noGrp="1"/>
          </p:cNvSpPr>
          <p:nvPr>
            <p:ph type="body" idx="1"/>
          </p:nvPr>
        </p:nvSpPr>
        <p:spPr>
          <a:xfrm>
            <a:off x="787332" y="1864908"/>
            <a:ext cx="6526362" cy="1186246"/>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600">
                <a:latin typeface="Arial"/>
                <a:ea typeface="Arial"/>
                <a:cs typeface="Arial"/>
                <a:sym typeface="Arial"/>
              </a:rPr>
              <a:t>Reconoce los diversos estilos de aprendizaje de tus alumnos y utiliza una variedad de actividades y métodos de enseñanza para satisfacer las distintas preferencias de tus alumnos es un elemento clave para una enseñanza más eficaz del PC.</a:t>
            </a:r>
            <a:endParaRPr sz="1600">
              <a:latin typeface="Arial"/>
              <a:ea typeface="Arial"/>
              <a:cs typeface="Arial"/>
              <a:sym typeface="Arial"/>
            </a:endParaRPr>
          </a:p>
          <a:p>
            <a:pPr marL="9525" lvl="0" indent="-9525" algn="l" rtl="0">
              <a:lnSpc>
                <a:spcPct val="100000"/>
              </a:lnSpc>
              <a:spcBef>
                <a:spcPts val="1000"/>
              </a:spcBef>
              <a:spcAft>
                <a:spcPts val="0"/>
              </a:spcAft>
              <a:buSzPts val="1260"/>
              <a:buNone/>
            </a:pPr>
            <a:endParaRPr sz="1600">
              <a:latin typeface="Arial"/>
              <a:ea typeface="Arial"/>
              <a:cs typeface="Arial"/>
              <a:sym typeface="Arial"/>
            </a:endParaRPr>
          </a:p>
        </p:txBody>
      </p:sp>
      <p:pic>
        <p:nvPicPr>
          <p:cNvPr id="882" name="Google Shape;882;p39"/>
          <p:cNvPicPr preferRelativeResize="0">
            <a:picLocks noGrp="1"/>
          </p:cNvPicPr>
          <p:nvPr>
            <p:ph type="pic" idx="2"/>
          </p:nvPr>
        </p:nvPicPr>
        <p:blipFill rotWithShape="1">
          <a:blip r:embed="rId4">
            <a:alphaModFix/>
          </a:blip>
          <a:srcRect/>
          <a:stretch/>
        </p:blipFill>
        <p:spPr>
          <a:xfrm>
            <a:off x="8296274" y="1562101"/>
            <a:ext cx="3781424" cy="3781424"/>
          </a:xfrm>
          <a:prstGeom prst="rect">
            <a:avLst/>
          </a:prstGeom>
          <a:noFill/>
          <a:ln>
            <a:noFill/>
          </a:ln>
        </p:spPr>
      </p:pic>
      <p:sp>
        <p:nvSpPr>
          <p:cNvPr id="883" name="Google Shape;883;p39"/>
          <p:cNvSpPr/>
          <p:nvPr/>
        </p:nvSpPr>
        <p:spPr>
          <a:xfrm>
            <a:off x="822094" y="3519690"/>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84" name="Google Shape;884;p39"/>
          <p:cNvSpPr/>
          <p:nvPr/>
        </p:nvSpPr>
        <p:spPr>
          <a:xfrm>
            <a:off x="739960" y="3635175"/>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85" name="Google Shape;885;p39"/>
          <p:cNvSpPr txBox="1"/>
          <p:nvPr/>
        </p:nvSpPr>
        <p:spPr>
          <a:xfrm>
            <a:off x="840260" y="3985814"/>
            <a:ext cx="1265524" cy="7847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900" b="0" i="0" u="none" strike="noStrike" cap="none">
                <a:solidFill>
                  <a:srgbClr val="000000"/>
                </a:solidFill>
                <a:latin typeface="Arial"/>
                <a:ea typeface="Arial"/>
                <a:cs typeface="Arial"/>
                <a:sym typeface="Arial"/>
              </a:rPr>
              <a:t>Hace hincapié en ayudas visuales, diagramas, organigramas y mapas mentales.</a:t>
            </a:r>
            <a:endParaRPr sz="900" b="0" i="0" u="none" strike="noStrike" cap="none">
              <a:solidFill>
                <a:srgbClr val="000000"/>
              </a:solidFill>
              <a:latin typeface="Arial"/>
              <a:ea typeface="Arial"/>
              <a:cs typeface="Arial"/>
              <a:sym typeface="Arial"/>
            </a:endParaRPr>
          </a:p>
        </p:txBody>
      </p:sp>
      <p:sp>
        <p:nvSpPr>
          <p:cNvPr id="886" name="Google Shape;886;p39"/>
          <p:cNvSpPr/>
          <p:nvPr/>
        </p:nvSpPr>
        <p:spPr>
          <a:xfrm>
            <a:off x="2459107" y="3519690"/>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87" name="Google Shape;887;p39"/>
          <p:cNvSpPr/>
          <p:nvPr/>
        </p:nvSpPr>
        <p:spPr>
          <a:xfrm>
            <a:off x="2359797" y="3635175"/>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88" name="Google Shape;888;p39"/>
          <p:cNvSpPr/>
          <p:nvPr/>
        </p:nvSpPr>
        <p:spPr>
          <a:xfrm>
            <a:off x="4097367" y="3551957"/>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89" name="Google Shape;889;p39"/>
          <p:cNvSpPr/>
          <p:nvPr/>
        </p:nvSpPr>
        <p:spPr>
          <a:xfrm>
            <a:off x="5852113" y="3551956"/>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0" name="Google Shape;890;p39"/>
          <p:cNvSpPr/>
          <p:nvPr/>
        </p:nvSpPr>
        <p:spPr>
          <a:xfrm>
            <a:off x="4047712" y="3642503"/>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1" name="Google Shape;891;p39"/>
          <p:cNvSpPr/>
          <p:nvPr/>
        </p:nvSpPr>
        <p:spPr>
          <a:xfrm>
            <a:off x="5813725" y="3642503"/>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2" name="Google Shape;892;p39"/>
          <p:cNvSpPr txBox="1"/>
          <p:nvPr/>
        </p:nvSpPr>
        <p:spPr>
          <a:xfrm>
            <a:off x="2474060" y="3833458"/>
            <a:ext cx="1399959" cy="10617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rgbClr val="000000"/>
                </a:solidFill>
                <a:latin typeface="Arial"/>
                <a:ea typeface="Arial"/>
                <a:cs typeface="Arial"/>
                <a:sym typeface="Arial"/>
              </a:rPr>
              <a:t>Mediante </a:t>
            </a:r>
            <a:r>
              <a:rPr lang="en-US" sz="900" b="0" i="0" u="none" strike="noStrike" cap="none" dirty="0" err="1">
                <a:solidFill>
                  <a:srgbClr val="000000"/>
                </a:solidFill>
                <a:latin typeface="Arial"/>
                <a:ea typeface="Arial"/>
                <a:cs typeface="Arial"/>
                <a:sym typeface="Arial"/>
              </a:rPr>
              <a:t>explicaciones</a:t>
            </a:r>
            <a:r>
              <a:rPr lang="en-US" sz="900" b="0" i="0" u="none" strike="noStrike" cap="none" dirty="0">
                <a:solidFill>
                  <a:srgbClr val="000000"/>
                </a:solidFill>
                <a:latin typeface="Arial"/>
                <a:ea typeface="Arial"/>
                <a:cs typeface="Arial"/>
                <a:sym typeface="Arial"/>
              </a:rPr>
              <a:t> </a:t>
            </a:r>
            <a:r>
              <a:rPr lang="en-US" sz="900" b="0" i="0" u="none" strike="noStrike" cap="none" dirty="0" err="1">
                <a:solidFill>
                  <a:srgbClr val="000000"/>
                </a:solidFill>
                <a:latin typeface="Arial"/>
                <a:ea typeface="Arial"/>
                <a:cs typeface="Arial"/>
                <a:sym typeface="Arial"/>
              </a:rPr>
              <a:t>verbales</a:t>
            </a:r>
            <a:r>
              <a:rPr lang="en-US" sz="900" b="0" i="0" u="none" strike="noStrike" cap="none" dirty="0">
                <a:solidFill>
                  <a:srgbClr val="000000"/>
                </a:solidFill>
                <a:latin typeface="Arial"/>
                <a:ea typeface="Arial"/>
                <a:cs typeface="Arial"/>
                <a:sym typeface="Arial"/>
              </a:rPr>
              <a:t>, debates y </a:t>
            </a:r>
            <a:r>
              <a:rPr lang="en-US" sz="900" b="0" i="0" u="none" strike="noStrike" cap="none" dirty="0" err="1">
                <a:solidFill>
                  <a:srgbClr val="000000"/>
                </a:solidFill>
                <a:latin typeface="Arial"/>
                <a:ea typeface="Arial"/>
                <a:cs typeface="Arial"/>
                <a:sym typeface="Arial"/>
              </a:rPr>
              <a:t>grabaciones</a:t>
            </a:r>
            <a:r>
              <a:rPr lang="en-US" sz="900" b="0" i="0" u="none" strike="noStrike" cap="none" dirty="0">
                <a:solidFill>
                  <a:srgbClr val="000000"/>
                </a:solidFill>
                <a:latin typeface="Arial"/>
                <a:ea typeface="Arial"/>
                <a:cs typeface="Arial"/>
                <a:sym typeface="Arial"/>
              </a:rPr>
              <a:t> de audio, </a:t>
            </a:r>
            <a:r>
              <a:rPr lang="en-US" sz="900" b="0" i="0" u="none" strike="noStrike" cap="none" dirty="0" err="1">
                <a:solidFill>
                  <a:srgbClr val="000000"/>
                </a:solidFill>
                <a:latin typeface="Arial"/>
                <a:ea typeface="Arial"/>
                <a:cs typeface="Arial"/>
                <a:sym typeface="Arial"/>
              </a:rPr>
              <a:t>explica</a:t>
            </a:r>
            <a:r>
              <a:rPr lang="en-US" sz="900" b="0" i="0" u="none" strike="noStrike" cap="none" dirty="0">
                <a:solidFill>
                  <a:srgbClr val="000000"/>
                </a:solidFill>
                <a:latin typeface="Arial"/>
                <a:ea typeface="Arial"/>
                <a:cs typeface="Arial"/>
                <a:sym typeface="Arial"/>
              </a:rPr>
              <a:t> </a:t>
            </a:r>
            <a:r>
              <a:rPr lang="en-US" sz="900" b="0" i="0" u="none" strike="noStrike" cap="none" dirty="0" err="1">
                <a:solidFill>
                  <a:srgbClr val="000000"/>
                </a:solidFill>
                <a:latin typeface="Arial"/>
                <a:ea typeface="Arial"/>
                <a:cs typeface="Arial"/>
                <a:sym typeface="Arial"/>
              </a:rPr>
              <a:t>verbalmente</a:t>
            </a:r>
            <a:r>
              <a:rPr lang="en-US" sz="900" b="0" i="0" u="none" strike="noStrike" cap="none" dirty="0">
                <a:solidFill>
                  <a:srgbClr val="000000"/>
                </a:solidFill>
                <a:latin typeface="Arial"/>
                <a:ea typeface="Arial"/>
                <a:cs typeface="Arial"/>
                <a:sym typeface="Arial"/>
              </a:rPr>
              <a:t> sus </a:t>
            </a:r>
            <a:r>
              <a:rPr lang="en-US" sz="900" b="0" i="0" u="none" strike="noStrike" cap="none" dirty="0" err="1">
                <a:solidFill>
                  <a:srgbClr val="000000"/>
                </a:solidFill>
                <a:latin typeface="Arial"/>
                <a:ea typeface="Arial"/>
                <a:cs typeface="Arial"/>
                <a:sym typeface="Arial"/>
              </a:rPr>
              <a:t>estrategias</a:t>
            </a:r>
            <a:r>
              <a:rPr lang="en-US" sz="900" b="0" i="0" u="none" strike="noStrike" cap="none" dirty="0">
                <a:solidFill>
                  <a:srgbClr val="000000"/>
                </a:solidFill>
                <a:latin typeface="Arial"/>
                <a:ea typeface="Arial"/>
                <a:cs typeface="Arial"/>
                <a:sym typeface="Arial"/>
              </a:rPr>
              <a:t> de </a:t>
            </a:r>
            <a:r>
              <a:rPr lang="en-US" sz="900" b="0" i="0" u="none" strike="noStrike" cap="none" dirty="0" err="1">
                <a:solidFill>
                  <a:srgbClr val="000000"/>
                </a:solidFill>
                <a:latin typeface="Arial"/>
                <a:ea typeface="Arial"/>
                <a:cs typeface="Arial"/>
                <a:sym typeface="Arial"/>
              </a:rPr>
              <a:t>resolución</a:t>
            </a:r>
            <a:r>
              <a:rPr lang="en-US" sz="900" b="0" i="0" u="none" strike="noStrike" cap="none" dirty="0">
                <a:solidFill>
                  <a:srgbClr val="000000"/>
                </a:solidFill>
                <a:latin typeface="Arial"/>
                <a:ea typeface="Arial"/>
                <a:cs typeface="Arial"/>
                <a:sym typeface="Arial"/>
              </a:rPr>
              <a:t> de </a:t>
            </a:r>
            <a:r>
              <a:rPr lang="en-US" sz="900" b="0" i="0" u="none" strike="noStrike" cap="none" dirty="0" err="1">
                <a:solidFill>
                  <a:srgbClr val="000000"/>
                </a:solidFill>
                <a:latin typeface="Arial"/>
                <a:ea typeface="Arial"/>
                <a:cs typeface="Arial"/>
                <a:sym typeface="Arial"/>
              </a:rPr>
              <a:t>problemas</a:t>
            </a:r>
            <a:r>
              <a:rPr lang="en-US" sz="900" b="0" i="0" u="none" strike="noStrike" cap="none" dirty="0">
                <a:solidFill>
                  <a:srgbClr val="000000"/>
                </a:solidFill>
                <a:latin typeface="Arial"/>
                <a:ea typeface="Arial"/>
                <a:cs typeface="Arial"/>
                <a:sym typeface="Arial"/>
              </a:rPr>
              <a:t>.</a:t>
            </a:r>
            <a:endParaRPr sz="900" b="0" i="0" u="none" strike="noStrike" cap="none" dirty="0">
              <a:solidFill>
                <a:srgbClr val="000000"/>
              </a:solidFill>
              <a:latin typeface="Arial"/>
              <a:ea typeface="Arial"/>
              <a:cs typeface="Arial"/>
              <a:sym typeface="Arial"/>
            </a:endParaRPr>
          </a:p>
        </p:txBody>
      </p:sp>
      <p:sp>
        <p:nvSpPr>
          <p:cNvPr id="893" name="Google Shape;893;p39"/>
          <p:cNvSpPr txBox="1"/>
          <p:nvPr/>
        </p:nvSpPr>
        <p:spPr>
          <a:xfrm>
            <a:off x="4213853" y="3985814"/>
            <a:ext cx="1246549" cy="7847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900" b="0" i="0" u="none" strike="noStrike" cap="none">
                <a:solidFill>
                  <a:srgbClr val="000000"/>
                </a:solidFill>
                <a:latin typeface="Arial"/>
                <a:ea typeface="Arial"/>
                <a:cs typeface="Arial"/>
                <a:sym typeface="Arial"/>
              </a:rPr>
              <a:t>Implicando actividades prácticas, realizando ejercicios de role-playing.</a:t>
            </a:r>
            <a:endParaRPr sz="900" b="0" i="0" u="none" strike="noStrike" cap="none">
              <a:solidFill>
                <a:srgbClr val="000000"/>
              </a:solidFill>
              <a:latin typeface="Arial"/>
              <a:ea typeface="Arial"/>
              <a:cs typeface="Arial"/>
              <a:sym typeface="Arial"/>
            </a:endParaRPr>
          </a:p>
        </p:txBody>
      </p:sp>
      <p:sp>
        <p:nvSpPr>
          <p:cNvPr id="894" name="Google Shape;894;p39"/>
          <p:cNvSpPr txBox="1"/>
          <p:nvPr/>
        </p:nvSpPr>
        <p:spPr>
          <a:xfrm>
            <a:off x="5846379" y="3985814"/>
            <a:ext cx="135590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900" b="0" i="0" u="none" strike="noStrike" cap="none">
                <a:solidFill>
                  <a:srgbClr val="000000"/>
                </a:solidFill>
                <a:latin typeface="Arial"/>
                <a:ea typeface="Arial"/>
                <a:cs typeface="Arial"/>
                <a:sym typeface="Arial"/>
              </a:rPr>
              <a:t>Utiliza instrucciones escritas, hojas de trabajo y presentaciones. </a:t>
            </a:r>
            <a:endParaRPr sz="900" b="0" i="0" u="none" strike="noStrike" cap="none">
              <a:solidFill>
                <a:srgbClr val="000000"/>
              </a:solidFill>
              <a:latin typeface="Arial"/>
              <a:ea typeface="Arial"/>
              <a:cs typeface="Arial"/>
              <a:sym typeface="Arial"/>
            </a:endParaRPr>
          </a:p>
        </p:txBody>
      </p:sp>
      <p:sp>
        <p:nvSpPr>
          <p:cNvPr id="895" name="Google Shape;895;p39"/>
          <p:cNvSpPr txBox="1"/>
          <p:nvPr/>
        </p:nvSpPr>
        <p:spPr>
          <a:xfrm>
            <a:off x="872689" y="5075062"/>
            <a:ext cx="6633011" cy="106178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1600" b="0" i="0" u="none" strike="noStrike" cap="none">
                <a:solidFill>
                  <a:srgbClr val="243131"/>
                </a:solidFill>
                <a:latin typeface="Arial"/>
                <a:ea typeface="Arial"/>
                <a:cs typeface="Arial"/>
                <a:sym typeface="Arial"/>
              </a:rPr>
              <a:t>Ofrece oportunidades de aprendizaje individual y colaborativo. Algunos estudiantes adultos prosperan trabajando individualmente, mientras que otros lo hacen en entornos grupales.</a:t>
            </a:r>
            <a:endParaRPr sz="1600" b="0" i="0" u="none" strike="noStrike" cap="none">
              <a:solidFill>
                <a:srgbClr val="243131"/>
              </a:solidFill>
              <a:latin typeface="Arial"/>
              <a:ea typeface="Arial"/>
              <a:cs typeface="Arial"/>
              <a:sym typeface="Arial"/>
            </a:endParaRPr>
          </a:p>
        </p:txBody>
      </p:sp>
      <p:sp>
        <p:nvSpPr>
          <p:cNvPr id="896" name="Google Shape;896;p39"/>
          <p:cNvSpPr txBox="1"/>
          <p:nvPr/>
        </p:nvSpPr>
        <p:spPr>
          <a:xfrm>
            <a:off x="822094" y="2985490"/>
            <a:ext cx="6196779" cy="40715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1600" b="1" i="0" u="none" strike="noStrike" cap="none">
                <a:solidFill>
                  <a:srgbClr val="243131"/>
                </a:solidFill>
                <a:latin typeface="Arial"/>
                <a:ea typeface="Arial"/>
                <a:cs typeface="Arial"/>
                <a:sym typeface="Arial"/>
              </a:rPr>
              <a:t>Los estilos de aprendizaje más comunes:</a:t>
            </a:r>
            <a:endParaRPr sz="1600" b="0" i="0" u="none" strike="noStrike" cap="none">
              <a:solidFill>
                <a:srgbClr val="243131"/>
              </a:solidFill>
              <a:latin typeface="Arial"/>
              <a:ea typeface="Arial"/>
              <a:cs typeface="Arial"/>
              <a:sym typeface="Arial"/>
            </a:endParaRPr>
          </a:p>
          <a:p>
            <a:pPr marL="9525" marR="0" lvl="0" indent="-9525" algn="l" rtl="0">
              <a:lnSpc>
                <a:spcPct val="100000"/>
              </a:lnSpc>
              <a:spcBef>
                <a:spcPts val="1000"/>
              </a:spcBef>
              <a:spcAft>
                <a:spcPts val="0"/>
              </a:spcAft>
              <a:buClr>
                <a:srgbClr val="243131"/>
              </a:buClr>
              <a:buSzPts val="1260"/>
              <a:buFont typeface="Arial"/>
              <a:buNone/>
            </a:pPr>
            <a:endParaRPr sz="1800" b="0" i="0" u="none" strike="noStrike" cap="none">
              <a:solidFill>
                <a:srgbClr val="243131"/>
              </a:solidFill>
              <a:latin typeface="Arial"/>
              <a:ea typeface="Arial"/>
              <a:cs typeface="Arial"/>
              <a:sym typeface="Arial"/>
            </a:endParaRPr>
          </a:p>
        </p:txBody>
      </p:sp>
      <p:sp>
        <p:nvSpPr>
          <p:cNvPr id="897" name="Google Shape;897;p3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36</a:t>
            </a:fld>
            <a:endParaRPr>
              <a:latin typeface="Arial"/>
              <a:ea typeface="Arial"/>
              <a:cs typeface="Arial"/>
              <a:sym typeface="Arial"/>
            </a:endParaRPr>
          </a:p>
        </p:txBody>
      </p:sp>
      <p:sp>
        <p:nvSpPr>
          <p:cNvPr id="898" name="Google Shape;898;p39"/>
          <p:cNvSpPr txBox="1"/>
          <p:nvPr/>
        </p:nvSpPr>
        <p:spPr>
          <a:xfrm>
            <a:off x="822094" y="3667473"/>
            <a:ext cx="1494189"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Arial"/>
                <a:ea typeface="Arial"/>
                <a:cs typeface="Arial"/>
                <a:sym typeface="Arial"/>
              </a:rPr>
              <a:t>Estudiantes visuales</a:t>
            </a:r>
            <a:endParaRPr sz="1000" b="0" i="0" u="none" strike="noStrike" cap="none">
              <a:solidFill>
                <a:schemeClr val="dk1"/>
              </a:solidFill>
              <a:latin typeface="Arial"/>
              <a:ea typeface="Arial"/>
              <a:cs typeface="Arial"/>
              <a:sym typeface="Arial"/>
            </a:endParaRPr>
          </a:p>
        </p:txBody>
      </p:sp>
      <p:sp>
        <p:nvSpPr>
          <p:cNvPr id="899" name="Google Shape;899;p39"/>
          <p:cNvSpPr txBox="1"/>
          <p:nvPr/>
        </p:nvSpPr>
        <p:spPr>
          <a:xfrm>
            <a:off x="2364850" y="3653775"/>
            <a:ext cx="1626893"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dirty="0" err="1">
                <a:solidFill>
                  <a:srgbClr val="000000"/>
                </a:solidFill>
                <a:latin typeface="Arial"/>
                <a:ea typeface="Arial"/>
                <a:cs typeface="Arial"/>
                <a:sym typeface="Arial"/>
              </a:rPr>
              <a:t>Estudiantes</a:t>
            </a:r>
            <a:r>
              <a:rPr lang="en-US" sz="1000" b="1" i="0" u="none" strike="noStrike" cap="none" dirty="0">
                <a:solidFill>
                  <a:srgbClr val="000000"/>
                </a:solidFill>
                <a:latin typeface="Arial"/>
                <a:ea typeface="Arial"/>
                <a:cs typeface="Arial"/>
                <a:sym typeface="Arial"/>
              </a:rPr>
              <a:t> </a:t>
            </a:r>
            <a:r>
              <a:rPr lang="en-US" sz="1000" b="1" i="0" u="none" strike="noStrike" cap="none" dirty="0" err="1">
                <a:solidFill>
                  <a:srgbClr val="000000"/>
                </a:solidFill>
                <a:latin typeface="Arial"/>
                <a:ea typeface="Arial"/>
                <a:cs typeface="Arial"/>
                <a:sym typeface="Arial"/>
              </a:rPr>
              <a:t>auditivos</a:t>
            </a:r>
            <a:endParaRPr sz="1000" b="0" i="0" u="none" strike="noStrike" cap="none" dirty="0">
              <a:solidFill>
                <a:srgbClr val="000000"/>
              </a:solidFill>
              <a:latin typeface="Arial"/>
              <a:ea typeface="Arial"/>
              <a:cs typeface="Arial"/>
              <a:sym typeface="Arial"/>
            </a:endParaRPr>
          </a:p>
        </p:txBody>
      </p:sp>
      <p:sp>
        <p:nvSpPr>
          <p:cNvPr id="900" name="Google Shape;900;p39"/>
          <p:cNvSpPr txBox="1"/>
          <p:nvPr/>
        </p:nvSpPr>
        <p:spPr>
          <a:xfrm>
            <a:off x="4292461" y="3628878"/>
            <a:ext cx="1358824"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Estudiantes  kinestésicos</a:t>
            </a:r>
            <a:endParaRPr sz="1000" b="0" i="0" u="none" strike="noStrike" cap="none">
              <a:solidFill>
                <a:srgbClr val="000000"/>
              </a:solidFill>
              <a:latin typeface="Arial"/>
              <a:ea typeface="Arial"/>
              <a:cs typeface="Arial"/>
              <a:sym typeface="Arial"/>
            </a:endParaRPr>
          </a:p>
        </p:txBody>
      </p:sp>
      <p:sp>
        <p:nvSpPr>
          <p:cNvPr id="901" name="Google Shape;901;p39"/>
          <p:cNvSpPr txBox="1"/>
          <p:nvPr/>
        </p:nvSpPr>
        <p:spPr>
          <a:xfrm>
            <a:off x="5920141" y="3638637"/>
            <a:ext cx="1415825"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Estudiantes de lectura/escritura</a:t>
            </a:r>
            <a:endParaRPr sz="10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40"/>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907" name="Google Shape;907;p40" descr="Electronic components on a white background"/>
          <p:cNvPicPr preferRelativeResize="0">
            <a:picLocks noGrp="1"/>
          </p:cNvPicPr>
          <p:nvPr>
            <p:ph type="body" idx="2"/>
          </p:nvPr>
        </p:nvPicPr>
        <p:blipFill rotWithShape="1">
          <a:blip r:embed="rId4">
            <a:alphaModFix/>
          </a:blip>
          <a:srcRect t="15728"/>
          <a:stretch/>
        </p:blipFill>
        <p:spPr>
          <a:xfrm>
            <a:off x="-1" y="0"/>
            <a:ext cx="12191999" cy="6858000"/>
          </a:xfrm>
          <a:prstGeom prst="rect">
            <a:avLst/>
          </a:prstGeom>
          <a:noFill/>
          <a:ln>
            <a:noFill/>
          </a:ln>
        </p:spPr>
      </p:pic>
      <p:sp>
        <p:nvSpPr>
          <p:cNvPr id="908" name="Google Shape;908;p40"/>
          <p:cNvSpPr txBox="1">
            <a:spLocks noGrp="1"/>
          </p:cNvSpPr>
          <p:nvPr>
            <p:ph type="body" idx="1"/>
          </p:nvPr>
        </p:nvSpPr>
        <p:spPr>
          <a:xfrm>
            <a:off x="410599" y="1747648"/>
            <a:ext cx="7477626" cy="1162049"/>
          </a:xfrm>
          <a:prstGeom prst="rect">
            <a:avLst/>
          </a:prstGeom>
          <a:noFill/>
          <a:ln>
            <a:noFill/>
          </a:ln>
        </p:spPr>
        <p:txBody>
          <a:bodyPr spcFirstLastPara="1" wrap="square" lIns="91425" tIns="45700" rIns="91425" bIns="45700" anchor="b" anchorCtr="0">
            <a:noAutofit/>
          </a:bodyPr>
          <a:lstStyle/>
          <a:p>
            <a:pPr marL="0" lvl="0" indent="0" algn="just" rtl="0">
              <a:lnSpc>
                <a:spcPct val="100000"/>
              </a:lnSpc>
              <a:spcBef>
                <a:spcPts val="0"/>
              </a:spcBef>
              <a:spcAft>
                <a:spcPts val="0"/>
              </a:spcAft>
              <a:buSzPts val="1680"/>
              <a:buNone/>
            </a:pPr>
            <a:r>
              <a:rPr lang="en-US" sz="1800" b="0">
                <a:latin typeface="Arial"/>
                <a:ea typeface="Arial"/>
                <a:cs typeface="Arial"/>
                <a:sym typeface="Arial"/>
              </a:rPr>
              <a:t>Estos son algunos ejemplos reales tomados de situaciones cotidianas, tradiciones culturales y entornos comunitarios que pueden utilizarse para explicar conceptos de Pensamiento Computacional a alumnos adultos. </a:t>
            </a:r>
            <a:endParaRPr sz="2000">
              <a:latin typeface="Arial"/>
              <a:ea typeface="Arial"/>
              <a:cs typeface="Arial"/>
              <a:sym typeface="Arial"/>
            </a:endParaRPr>
          </a:p>
        </p:txBody>
      </p:sp>
      <p:sp>
        <p:nvSpPr>
          <p:cNvPr id="909" name="Google Shape;909;p40"/>
          <p:cNvSpPr txBox="1">
            <a:spLocks noGrp="1"/>
          </p:cNvSpPr>
          <p:nvPr>
            <p:ph type="body" idx="1"/>
          </p:nvPr>
        </p:nvSpPr>
        <p:spPr>
          <a:xfrm>
            <a:off x="443935" y="2667597"/>
            <a:ext cx="7444290" cy="1470064"/>
          </a:xfrm>
          <a:prstGeom prst="rect">
            <a:avLst/>
          </a:prstGeom>
          <a:noFill/>
          <a:ln>
            <a:noFill/>
          </a:ln>
        </p:spPr>
        <p:txBody>
          <a:bodyPr spcFirstLastPara="1" wrap="square" lIns="91425" tIns="45700" rIns="91425" bIns="45700" anchor="b" anchorCtr="0">
            <a:noAutofit/>
          </a:bodyPr>
          <a:lstStyle/>
          <a:p>
            <a:pPr marL="9525" lvl="0" indent="-9525" algn="just" rtl="0">
              <a:lnSpc>
                <a:spcPct val="100000"/>
              </a:lnSpc>
              <a:spcBef>
                <a:spcPts val="1000"/>
              </a:spcBef>
              <a:spcAft>
                <a:spcPts val="0"/>
              </a:spcAft>
              <a:buSzPts val="1680"/>
              <a:buNone/>
            </a:pPr>
            <a:r>
              <a:rPr lang="en-US" sz="1800" b="0">
                <a:latin typeface="Arial"/>
                <a:ea typeface="Arial"/>
                <a:cs typeface="Arial"/>
                <a:sym typeface="Arial"/>
              </a:rPr>
              <a:t>Recuerda que hay que adaptar estos ejemplos al contexto cultural y comunitario específico de tus alumnos. El objetivo de este enfoque es hacer que los conceptos abstractos del Pensamiento Computacional sean relevantes, atractivos y accesibles para los alumnos.</a:t>
            </a:r>
            <a:endParaRPr sz="1800" b="0">
              <a:latin typeface="Arial"/>
              <a:ea typeface="Arial"/>
              <a:cs typeface="Arial"/>
              <a:sym typeface="Arial"/>
            </a:endParaRPr>
          </a:p>
        </p:txBody>
      </p:sp>
      <p:sp>
        <p:nvSpPr>
          <p:cNvPr id="910" name="Google Shape;910;p40"/>
          <p:cNvSpPr/>
          <p:nvPr/>
        </p:nvSpPr>
        <p:spPr>
          <a:xfrm>
            <a:off x="443935" y="689974"/>
            <a:ext cx="7095976"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Adaptando el Pensamiento Computacional a la diversidad de estudiantes adultos</a:t>
            </a:r>
            <a:endParaRPr sz="2400" b="1" i="0" u="none" strike="noStrike" cap="none">
              <a:solidFill>
                <a:srgbClr val="000000"/>
              </a:solidFill>
              <a:latin typeface="Arial"/>
              <a:ea typeface="Arial"/>
              <a:cs typeface="Arial"/>
              <a:sym typeface="Arial"/>
            </a:endParaRPr>
          </a:p>
        </p:txBody>
      </p:sp>
      <p:sp>
        <p:nvSpPr>
          <p:cNvPr id="911" name="Google Shape;911;p40"/>
          <p:cNvSpPr txBox="1">
            <a:spLocks noGrp="1"/>
          </p:cNvSpPr>
          <p:nvPr>
            <p:ph type="body" idx="1"/>
          </p:nvPr>
        </p:nvSpPr>
        <p:spPr>
          <a:xfrm>
            <a:off x="443935" y="4188169"/>
            <a:ext cx="7444290" cy="1460537"/>
          </a:xfrm>
          <a:prstGeom prst="rect">
            <a:avLst/>
          </a:prstGeom>
          <a:noFill/>
          <a:ln>
            <a:noFill/>
          </a:ln>
        </p:spPr>
        <p:txBody>
          <a:bodyPr spcFirstLastPara="1" wrap="square" lIns="91425" tIns="45700" rIns="91425" bIns="45700" anchor="b" anchorCtr="0">
            <a:noAutofit/>
          </a:bodyPr>
          <a:lstStyle/>
          <a:p>
            <a:pPr marL="9525" lvl="0" indent="-9525" algn="just" rtl="0">
              <a:lnSpc>
                <a:spcPct val="100000"/>
              </a:lnSpc>
              <a:spcBef>
                <a:spcPts val="1000"/>
              </a:spcBef>
              <a:spcAft>
                <a:spcPts val="0"/>
              </a:spcAft>
              <a:buSzPts val="1680"/>
              <a:buNone/>
            </a:pPr>
            <a:r>
              <a:rPr lang="en-US" sz="1800" b="0">
                <a:latin typeface="Arial"/>
                <a:ea typeface="Arial"/>
                <a:cs typeface="Arial"/>
                <a:sym typeface="Arial"/>
              </a:rPr>
              <a:t>Al adaptar cuidadosamente los conceptos de PC, incorporando la relevancia cultural y abordando los diversos estilos de aprendizaje, los formadores pueden crear experiencias de aprendizaje inclusivas y atractivas que capaciten a todos los alumnos adultos a desarrollar las habilidades esenciales del Pensamiento Computacional. </a:t>
            </a:r>
            <a:endParaRPr sz="2000">
              <a:latin typeface="Arial"/>
              <a:ea typeface="Arial"/>
              <a:cs typeface="Arial"/>
              <a:sym typeface="Arial"/>
            </a:endParaRPr>
          </a:p>
        </p:txBody>
      </p:sp>
      <p:sp>
        <p:nvSpPr>
          <p:cNvPr id="912" name="Google Shape;912;p4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37</a:t>
            </a:fld>
            <a:endParaRPr>
              <a:latin typeface="Arial"/>
              <a:ea typeface="Arial"/>
              <a:cs typeface="Arial"/>
              <a:sym typeface="Arial"/>
            </a:endParaRP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pic>
        <p:nvPicPr>
          <p:cNvPr id="919" name="Google Shape;919;p81"/>
          <p:cNvPicPr preferRelativeResize="0">
            <a:picLocks noGrp="1"/>
          </p:cNvPicPr>
          <p:nvPr>
            <p:ph type="pic" idx="2"/>
          </p:nvPr>
        </p:nvPicPr>
        <p:blipFill rotWithShape="1">
          <a:blip r:embed="rId4">
            <a:alphaModFix amt="30000"/>
          </a:blip>
          <a:srcRect t="7812" b="7813"/>
          <a:stretch/>
        </p:blipFill>
        <p:spPr>
          <a:xfrm>
            <a:off x="0" y="0"/>
            <a:ext cx="12192000" cy="6858000"/>
          </a:xfrm>
          <a:prstGeom prst="rect">
            <a:avLst/>
          </a:prstGeom>
          <a:noFill/>
          <a:ln>
            <a:noFill/>
          </a:ln>
        </p:spPr>
      </p:pic>
      <p:sp>
        <p:nvSpPr>
          <p:cNvPr id="920" name="Google Shape;920;p81"/>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UNIDAD 4</a:t>
            </a:r>
            <a:endParaRPr>
              <a:latin typeface="Arial"/>
              <a:ea typeface="Arial"/>
              <a:cs typeface="Arial"/>
              <a:sym typeface="Arial"/>
            </a:endParaRPr>
          </a:p>
        </p:txBody>
      </p:sp>
      <p:sp>
        <p:nvSpPr>
          <p:cNvPr id="921" name="Google Shape;921;p81"/>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Casos prácticos y actividades</a:t>
            </a:r>
            <a:endParaRPr/>
          </a:p>
        </p:txBody>
      </p:sp>
      <p:sp>
        <p:nvSpPr>
          <p:cNvPr id="922" name="Google Shape;922;p81"/>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38</a:t>
            </a:fld>
            <a:endParaRPr sz="900" b="0" i="0" u="none" strike="noStrike" cap="none">
              <a:solidFill>
                <a:srgbClr val="537272"/>
              </a:solidFill>
              <a:latin typeface="Gill Sans"/>
              <a:ea typeface="Gill Sans"/>
              <a:cs typeface="Gill Sans"/>
              <a:sym typeface="Gill Sans"/>
            </a:endParaRP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26"/>
        <p:cNvGrpSpPr/>
        <p:nvPr/>
      </p:nvGrpSpPr>
      <p:grpSpPr>
        <a:xfrm>
          <a:off x="0" y="0"/>
          <a:ext cx="0" cy="0"/>
          <a:chOff x="0" y="0"/>
          <a:chExt cx="0" cy="0"/>
        </a:xfrm>
      </p:grpSpPr>
      <p:sp>
        <p:nvSpPr>
          <p:cNvPr id="927" name="Google Shape;927;p82"/>
          <p:cNvSpPr txBox="1">
            <a:spLocks noGrp="1"/>
          </p:cNvSpPr>
          <p:nvPr>
            <p:ph type="body" id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600"/>
              </a:spcBef>
              <a:spcAft>
                <a:spcPts val="0"/>
              </a:spcAft>
              <a:buClr>
                <a:schemeClr val="accent3"/>
              </a:buClr>
              <a:buSzPct val="82352"/>
              <a:buNone/>
            </a:pPr>
            <a:r>
              <a:rPr lang="en-US">
                <a:solidFill>
                  <a:srgbClr val="D06C3C"/>
                </a:solidFill>
                <a:latin typeface="Arial"/>
                <a:ea typeface="Arial"/>
                <a:cs typeface="Arial"/>
                <a:sym typeface="Arial"/>
              </a:rPr>
              <a:t>Caso práctico 1. ¿Cómo elegir un servicio de banca en línea utilizando métodos de Pensamiento Computacional? </a:t>
            </a:r>
            <a:endParaRPr>
              <a:latin typeface="Arial"/>
              <a:ea typeface="Arial"/>
              <a:cs typeface="Arial"/>
              <a:sym typeface="Arial"/>
            </a:endParaRPr>
          </a:p>
        </p:txBody>
      </p:sp>
      <p:sp>
        <p:nvSpPr>
          <p:cNvPr id="928" name="Google Shape;928;p82"/>
          <p:cNvSpPr txBox="1">
            <a:spLocks noGrp="1"/>
          </p:cNvSpPr>
          <p:nvPr>
            <p:ph type="body" idx="2"/>
          </p:nvPr>
        </p:nvSpPr>
        <p:spPr>
          <a:xfrm>
            <a:off x="486483" y="1107690"/>
            <a:ext cx="10875423" cy="212778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00"/>
              </a:spcBef>
              <a:spcAft>
                <a:spcPts val="0"/>
              </a:spcAft>
              <a:buSzPts val="1120"/>
              <a:buNone/>
            </a:pPr>
            <a:r>
              <a:rPr lang="en-US" sz="2000" b="1">
                <a:latin typeface="Arial"/>
                <a:ea typeface="Arial"/>
                <a:cs typeface="Arial"/>
                <a:sym typeface="Arial"/>
              </a:rPr>
              <a:t>Contexto:</a:t>
            </a:r>
            <a:endParaRPr sz="2000">
              <a:latin typeface="Arial"/>
              <a:ea typeface="Arial"/>
              <a:cs typeface="Arial"/>
              <a:sym typeface="Arial"/>
            </a:endParaRPr>
          </a:p>
          <a:p>
            <a:pPr marL="0" lvl="0" indent="0" algn="just" rtl="0">
              <a:lnSpc>
                <a:spcPct val="100000"/>
              </a:lnSpc>
              <a:spcBef>
                <a:spcPts val="600"/>
              </a:spcBef>
              <a:spcAft>
                <a:spcPts val="0"/>
              </a:spcAft>
              <a:buSzPts val="1120"/>
              <a:buNone/>
            </a:pPr>
            <a:r>
              <a:rPr lang="en-US">
                <a:latin typeface="Arial"/>
                <a:ea typeface="Arial"/>
                <a:cs typeface="Arial"/>
                <a:sym typeface="Arial"/>
              </a:rPr>
              <a:t>En este estudio de caso queremos demostrar cómo podemos aplicar métodos de Pensamiento Computacional para seleccionar eficazmente un servicio de banca online que satisfaga nuestras necesidades y preferencias financieras. Esbozaremos cómo podemos utilizar las técnicas de PC para navegar por el proceso de toma de decisiones a la hora de elegir un servicio de banca online.</a:t>
            </a:r>
            <a:endParaRPr>
              <a:latin typeface="Arial"/>
              <a:ea typeface="Arial"/>
              <a:cs typeface="Arial"/>
              <a:sym typeface="Arial"/>
            </a:endParaRPr>
          </a:p>
          <a:p>
            <a:pPr marL="0" lvl="0" indent="0" algn="l" rtl="0">
              <a:lnSpc>
                <a:spcPct val="100000"/>
              </a:lnSpc>
              <a:spcBef>
                <a:spcPts val="0"/>
              </a:spcBef>
              <a:spcAft>
                <a:spcPts val="0"/>
              </a:spcAft>
              <a:buSzPts val="1120"/>
              <a:buNone/>
            </a:pPr>
            <a:endParaRPr b="1">
              <a:latin typeface="Arial"/>
              <a:ea typeface="Arial"/>
              <a:cs typeface="Arial"/>
              <a:sym typeface="Arial"/>
            </a:endParaRPr>
          </a:p>
          <a:p>
            <a:pPr marL="0" lvl="0" indent="0" algn="l" rtl="0">
              <a:lnSpc>
                <a:spcPct val="100000"/>
              </a:lnSpc>
              <a:spcBef>
                <a:spcPts val="0"/>
              </a:spcBef>
              <a:spcAft>
                <a:spcPts val="0"/>
              </a:spcAft>
              <a:buSzPts val="1120"/>
              <a:buNone/>
            </a:pPr>
            <a:r>
              <a:rPr lang="en-US" b="1">
                <a:latin typeface="Arial"/>
                <a:ea typeface="Arial"/>
                <a:cs typeface="Arial"/>
                <a:sym typeface="Arial"/>
              </a:rPr>
              <a:t>Veamos paso a paso el proceso utilizando el Pensamiento Computacional</a:t>
            </a:r>
            <a:endParaRPr b="1">
              <a:latin typeface="Arial"/>
              <a:ea typeface="Arial"/>
              <a:cs typeface="Arial"/>
              <a:sym typeface="Arial"/>
            </a:endParaRPr>
          </a:p>
        </p:txBody>
      </p:sp>
      <p:sp>
        <p:nvSpPr>
          <p:cNvPr id="929" name="Google Shape;929;p82"/>
          <p:cNvSpPr txBox="1">
            <a:spLocks noGrp="1"/>
          </p:cNvSpPr>
          <p:nvPr>
            <p:ph type="body" idx="2"/>
          </p:nvPr>
        </p:nvSpPr>
        <p:spPr>
          <a:xfrm>
            <a:off x="1021169" y="3841670"/>
            <a:ext cx="4532670" cy="2825733"/>
          </a:xfrm>
          <a:prstGeom prst="rect">
            <a:avLst/>
          </a:prstGeom>
          <a:noFill/>
          <a:ln>
            <a:noFill/>
          </a:ln>
        </p:spPr>
        <p:txBody>
          <a:bodyPr spcFirstLastPara="1" wrap="square" lIns="91425" tIns="45700" rIns="91425" bIns="45700" anchor="t" anchorCtr="0">
            <a:normAutofit lnSpcReduction="10000"/>
          </a:bodyPr>
          <a:lstStyle/>
          <a:p>
            <a:pPr marL="174625" lvl="0" indent="-174625" algn="l" rtl="0">
              <a:lnSpc>
                <a:spcPct val="110000"/>
              </a:lnSpc>
              <a:spcBef>
                <a:spcPts val="600"/>
              </a:spcBef>
              <a:spcAft>
                <a:spcPts val="0"/>
              </a:spcAft>
              <a:buSzPts val="1120"/>
              <a:buChar char="•"/>
            </a:pPr>
            <a:r>
              <a:rPr lang="en-US" b="1">
                <a:latin typeface="Arial"/>
                <a:ea typeface="Arial"/>
                <a:cs typeface="Arial"/>
                <a:sym typeface="Arial"/>
              </a:rPr>
              <a:t>Identifica la decisión: </a:t>
            </a:r>
            <a:r>
              <a:rPr lang="en-US">
                <a:latin typeface="Arial"/>
                <a:ea typeface="Arial"/>
                <a:cs typeface="Arial"/>
                <a:sym typeface="Arial"/>
              </a:rPr>
              <a:t>La tarea principal es elegir un servicio de banca en línea.</a:t>
            </a:r>
            <a:endParaRPr/>
          </a:p>
          <a:p>
            <a:pPr marL="174625" lvl="0" indent="-174625" algn="l" rtl="0">
              <a:lnSpc>
                <a:spcPct val="110000"/>
              </a:lnSpc>
              <a:spcBef>
                <a:spcPts val="600"/>
              </a:spcBef>
              <a:spcAft>
                <a:spcPts val="0"/>
              </a:spcAft>
              <a:buSzPts val="1120"/>
              <a:buChar char="•"/>
            </a:pPr>
            <a:r>
              <a:rPr lang="en-US" b="1">
                <a:latin typeface="Arial"/>
                <a:ea typeface="Arial"/>
                <a:cs typeface="Arial"/>
                <a:sym typeface="Arial"/>
              </a:rPr>
              <a:t>Desglosa el problema: </a:t>
            </a:r>
            <a:r>
              <a:rPr lang="en-US">
                <a:latin typeface="Arial"/>
                <a:ea typeface="Arial"/>
                <a:cs typeface="Arial"/>
                <a:sym typeface="Arial"/>
              </a:rPr>
              <a:t>Considera factores como las comisiones, las características de seguridad, la atención al cliente, la funcionalidad de la aplicación móvil y los tipos de interés. Este paso consiste en enumerar todos los criterios posibles que son importantes para seleccionar un servicio bancario.</a:t>
            </a:r>
            <a:endParaRPr>
              <a:latin typeface="Arial"/>
              <a:ea typeface="Arial"/>
              <a:cs typeface="Arial"/>
              <a:sym typeface="Arial"/>
            </a:endParaRPr>
          </a:p>
        </p:txBody>
      </p:sp>
      <p:sp>
        <p:nvSpPr>
          <p:cNvPr id="930" name="Google Shape;930;p82"/>
          <p:cNvSpPr txBox="1">
            <a:spLocks noGrp="1"/>
          </p:cNvSpPr>
          <p:nvPr>
            <p:ph type="body" idx="2"/>
          </p:nvPr>
        </p:nvSpPr>
        <p:spPr>
          <a:xfrm>
            <a:off x="6845450" y="3915801"/>
            <a:ext cx="5080662" cy="2825733"/>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0000"/>
              </a:lnSpc>
              <a:spcBef>
                <a:spcPts val="600"/>
              </a:spcBef>
              <a:spcAft>
                <a:spcPts val="0"/>
              </a:spcAft>
              <a:buSzPct val="75675"/>
              <a:buNone/>
            </a:pPr>
            <a:r>
              <a:rPr lang="en-US" b="1">
                <a:latin typeface="Arial"/>
                <a:ea typeface="Arial"/>
                <a:cs typeface="Arial"/>
                <a:sym typeface="Arial"/>
              </a:rPr>
              <a:t>Ejemplos de factores a tener en cuenta:</a:t>
            </a:r>
            <a:endParaRPr b="1">
              <a:latin typeface="Arial"/>
              <a:ea typeface="Arial"/>
              <a:cs typeface="Arial"/>
              <a:sym typeface="Arial"/>
            </a:endParaRPr>
          </a:p>
          <a:p>
            <a:pPr marL="457200" lvl="0" indent="-299720" algn="l" rtl="0">
              <a:lnSpc>
                <a:spcPct val="100000"/>
              </a:lnSpc>
              <a:spcBef>
                <a:spcPts val="1000"/>
              </a:spcBef>
              <a:spcAft>
                <a:spcPts val="0"/>
              </a:spcAft>
              <a:buClr>
                <a:schemeClr val="dk2"/>
              </a:buClr>
              <a:buSzPct val="75675"/>
              <a:buChar char="•"/>
            </a:pPr>
            <a:r>
              <a:rPr lang="en-US">
                <a:latin typeface="Arial"/>
                <a:ea typeface="Arial"/>
                <a:cs typeface="Arial"/>
                <a:sym typeface="Arial"/>
              </a:rPr>
              <a:t>Cuotas mensuales de mantenimiento</a:t>
            </a:r>
            <a:endParaRPr/>
          </a:p>
          <a:p>
            <a:pPr marL="457200" lvl="0" indent="-299720" algn="l" rtl="0">
              <a:lnSpc>
                <a:spcPct val="100000"/>
              </a:lnSpc>
              <a:spcBef>
                <a:spcPts val="1000"/>
              </a:spcBef>
              <a:spcAft>
                <a:spcPts val="0"/>
              </a:spcAft>
              <a:buClr>
                <a:schemeClr val="dk2"/>
              </a:buClr>
              <a:buSzPct val="75675"/>
              <a:buChar char="•"/>
            </a:pPr>
            <a:r>
              <a:rPr lang="en-US">
                <a:latin typeface="Arial"/>
                <a:ea typeface="Arial"/>
                <a:cs typeface="Arial"/>
                <a:sym typeface="Arial"/>
              </a:rPr>
              <a:t>Acceso y red de cajeros automáticos</a:t>
            </a:r>
            <a:endParaRPr/>
          </a:p>
          <a:p>
            <a:pPr marL="457200" lvl="0" indent="-299720" algn="l" rtl="0">
              <a:lnSpc>
                <a:spcPct val="100000"/>
              </a:lnSpc>
              <a:spcBef>
                <a:spcPts val="1000"/>
              </a:spcBef>
              <a:spcAft>
                <a:spcPts val="0"/>
              </a:spcAft>
              <a:buClr>
                <a:schemeClr val="dk2"/>
              </a:buClr>
              <a:buSzPct val="75675"/>
              <a:buChar char="•"/>
            </a:pPr>
            <a:r>
              <a:rPr lang="en-US">
                <a:latin typeface="Arial"/>
                <a:ea typeface="Arial"/>
                <a:cs typeface="Arial"/>
                <a:sym typeface="Arial"/>
              </a:rPr>
              <a:t>Tipos de interés sobre ahorros y préstamos</a:t>
            </a:r>
            <a:endParaRPr/>
          </a:p>
          <a:p>
            <a:pPr marL="457200" lvl="0" indent="-299720" algn="l" rtl="0">
              <a:lnSpc>
                <a:spcPct val="100000"/>
              </a:lnSpc>
              <a:spcBef>
                <a:spcPts val="1000"/>
              </a:spcBef>
              <a:spcAft>
                <a:spcPts val="0"/>
              </a:spcAft>
              <a:buClr>
                <a:schemeClr val="dk2"/>
              </a:buClr>
              <a:buSzPct val="75675"/>
              <a:buChar char="•"/>
            </a:pPr>
            <a:r>
              <a:rPr lang="en-US">
                <a:latin typeface="Arial"/>
                <a:ea typeface="Arial"/>
                <a:cs typeface="Arial"/>
                <a:sym typeface="Arial"/>
              </a:rPr>
              <a:t>Medidas de seguridad (por ejemplo, autenticación de dos factores)</a:t>
            </a:r>
            <a:endParaRPr/>
          </a:p>
          <a:p>
            <a:pPr marL="457200" lvl="0" indent="-299720" algn="l" rtl="0">
              <a:lnSpc>
                <a:spcPct val="100000"/>
              </a:lnSpc>
              <a:spcBef>
                <a:spcPts val="1000"/>
              </a:spcBef>
              <a:spcAft>
                <a:spcPts val="0"/>
              </a:spcAft>
              <a:buClr>
                <a:schemeClr val="dk2"/>
              </a:buClr>
              <a:buSzPct val="75675"/>
              <a:buChar char="•"/>
            </a:pPr>
            <a:r>
              <a:rPr lang="en-US">
                <a:latin typeface="Arial"/>
                <a:ea typeface="Arial"/>
                <a:cs typeface="Arial"/>
                <a:sym typeface="Arial"/>
              </a:rPr>
              <a:t>Opciones de atención al cliente (chat, teléfono, correo electrónico)</a:t>
            </a:r>
            <a:endParaRPr/>
          </a:p>
          <a:p>
            <a:pPr marL="457200" lvl="0" indent="-299720" algn="l" rtl="0">
              <a:lnSpc>
                <a:spcPct val="100000"/>
              </a:lnSpc>
              <a:spcBef>
                <a:spcPts val="1000"/>
              </a:spcBef>
              <a:spcAft>
                <a:spcPts val="0"/>
              </a:spcAft>
              <a:buClr>
                <a:schemeClr val="dk2"/>
              </a:buClr>
              <a:buSzPct val="75675"/>
              <a:buChar char="•"/>
            </a:pPr>
            <a:r>
              <a:rPr lang="en-US">
                <a:latin typeface="Arial"/>
                <a:ea typeface="Arial"/>
                <a:cs typeface="Arial"/>
                <a:sym typeface="Arial"/>
              </a:rPr>
              <a:t>Disponibilidad de funciones como herramientas presupuestarias</a:t>
            </a:r>
            <a:endParaRPr b="1">
              <a:latin typeface="Arial"/>
              <a:ea typeface="Arial"/>
              <a:cs typeface="Arial"/>
              <a:sym typeface="Arial"/>
            </a:endParaRPr>
          </a:p>
        </p:txBody>
      </p:sp>
      <p:sp>
        <p:nvSpPr>
          <p:cNvPr id="931" name="Google Shape;931;p82"/>
          <p:cNvSpPr/>
          <p:nvPr/>
        </p:nvSpPr>
        <p:spPr>
          <a:xfrm>
            <a:off x="5787957" y="4581727"/>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32" name="Google Shape;932;p82"/>
          <p:cNvPicPr preferRelativeResize="0"/>
          <p:nvPr/>
        </p:nvPicPr>
        <p:blipFill rotWithShape="1">
          <a:blip r:embed="rId4">
            <a:alphaModFix/>
          </a:blip>
          <a:srcRect/>
          <a:stretch/>
        </p:blipFill>
        <p:spPr>
          <a:xfrm>
            <a:off x="241082" y="3385539"/>
            <a:ext cx="910527" cy="877193"/>
          </a:xfrm>
          <a:prstGeom prst="rect">
            <a:avLst/>
          </a:prstGeom>
          <a:noFill/>
          <a:ln>
            <a:noFill/>
          </a:ln>
        </p:spPr>
      </p:pic>
      <p:sp>
        <p:nvSpPr>
          <p:cNvPr id="933" name="Google Shape;933;p82"/>
          <p:cNvSpPr txBox="1">
            <a:spLocks noGrp="1"/>
          </p:cNvSpPr>
          <p:nvPr>
            <p:ph type="body" idx="2"/>
          </p:nvPr>
        </p:nvSpPr>
        <p:spPr>
          <a:xfrm>
            <a:off x="1108718" y="3385539"/>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600"/>
              </a:spcBef>
              <a:spcAft>
                <a:spcPts val="0"/>
              </a:spcAft>
              <a:buSzPts val="1120"/>
              <a:buNone/>
            </a:pPr>
            <a:r>
              <a:rPr lang="en-US" sz="2000" b="1">
                <a:latin typeface="Arial"/>
                <a:ea typeface="Arial"/>
                <a:cs typeface="Arial"/>
                <a:sym typeface="Arial"/>
              </a:rPr>
              <a:t>Descomposición del problema:</a:t>
            </a:r>
            <a:endParaRPr sz="2000" b="1">
              <a:latin typeface="Arial"/>
              <a:ea typeface="Arial"/>
              <a:cs typeface="Arial"/>
              <a:sym typeface="Arial"/>
            </a:endParaRPr>
          </a:p>
        </p:txBody>
      </p:sp>
      <p:sp>
        <p:nvSpPr>
          <p:cNvPr id="934" name="Google Shape;934;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39</a:t>
            </a:fld>
            <a:endParaRPr>
              <a:latin typeface="Arial"/>
              <a:ea typeface="Arial"/>
              <a:cs typeface="Arial"/>
              <a:sym typeface="Arial"/>
            </a:endParaRPr>
          </a:p>
        </p:txBody>
      </p:sp>
      <p:pic>
        <p:nvPicPr>
          <p:cNvPr id="935" name="Google Shape;935;p82" descr="Icono&#10;&#10;Descripción generada automáticamente"/>
          <p:cNvPicPr preferRelativeResize="0"/>
          <p:nvPr/>
        </p:nvPicPr>
        <p:blipFill rotWithShape="1">
          <a:blip r:embed="rId5">
            <a:alphaModFix/>
          </a:blip>
          <a:srcRect/>
          <a:stretch/>
        </p:blipFill>
        <p:spPr>
          <a:xfrm>
            <a:off x="10370317" y="136525"/>
            <a:ext cx="1335200" cy="1335200"/>
          </a:xfrm>
          <a:prstGeom prst="rect">
            <a:avLst/>
          </a:prstGeom>
          <a:noFill/>
          <a:ln>
            <a:noFill/>
          </a:ln>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39"/>
        <p:cNvGrpSpPr/>
        <p:nvPr/>
      </p:nvGrpSpPr>
      <p:grpSpPr>
        <a:xfrm>
          <a:off x="0" y="0"/>
          <a:ext cx="0" cy="0"/>
          <a:chOff x="0" y="0"/>
          <a:chExt cx="0" cy="0"/>
        </a:xfrm>
      </p:grpSpPr>
      <p:sp>
        <p:nvSpPr>
          <p:cNvPr id="940" name="Google Shape;940;p83"/>
          <p:cNvSpPr txBox="1">
            <a:spLocks noGrp="1"/>
          </p:cNvSpPr>
          <p:nvPr>
            <p:ph type="body" idx="2"/>
          </p:nvPr>
        </p:nvSpPr>
        <p:spPr>
          <a:xfrm>
            <a:off x="1101787" y="4867832"/>
            <a:ext cx="10643737"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Concéntrate en los criterios clave: </a:t>
            </a:r>
            <a:r>
              <a:rPr lang="en-US">
                <a:latin typeface="Arial"/>
                <a:ea typeface="Arial"/>
                <a:cs typeface="Arial"/>
                <a:sym typeface="Arial"/>
              </a:rPr>
              <a:t>De la lista detallada de factores, prioriza los más críticos que se alineen con los objetivos y necesidades financieras personales. Por ejemplo, si las herramientas de presupuestación personal son esenciales, hay que hacer hincapié en los bancos que ofrezcan funciones de presupuestación sólidas.</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Simplifica las opciones: </a:t>
            </a:r>
            <a:r>
              <a:rPr lang="en-US">
                <a:latin typeface="Arial"/>
                <a:ea typeface="Arial"/>
                <a:cs typeface="Arial"/>
                <a:sym typeface="Arial"/>
              </a:rPr>
              <a:t>Reduce las opciones a un número manejable. Puedes crear una lista de entre tres y cinco bancos basándose en la investigación inicial.</a:t>
            </a:r>
            <a:endParaRPr/>
          </a:p>
        </p:txBody>
      </p:sp>
      <p:sp>
        <p:nvSpPr>
          <p:cNvPr id="941" name="Google Shape;941;p83"/>
          <p:cNvSpPr txBox="1">
            <a:spLocks noGrp="1"/>
          </p:cNvSpPr>
          <p:nvPr>
            <p:ph type="body" idx="2"/>
          </p:nvPr>
        </p:nvSpPr>
        <p:spPr>
          <a:xfrm>
            <a:off x="6558483" y="1439074"/>
            <a:ext cx="5080662" cy="2825733"/>
          </a:xfrm>
          <a:prstGeom prst="rect">
            <a:avLst/>
          </a:prstGeom>
          <a:noFill/>
          <a:ln>
            <a:noFill/>
          </a:ln>
        </p:spPr>
        <p:txBody>
          <a:bodyPr spcFirstLastPara="1" wrap="square" lIns="91425" tIns="45700" rIns="91425" bIns="45700" anchor="t" anchorCtr="0">
            <a:normAutofit/>
          </a:bodyPr>
          <a:lstStyle/>
          <a:p>
            <a:pPr marL="157480" lvl="0" indent="0" algn="l" rtl="0">
              <a:lnSpc>
                <a:spcPct val="100000"/>
              </a:lnSpc>
              <a:spcBef>
                <a:spcPts val="1000"/>
              </a:spcBef>
              <a:spcAft>
                <a:spcPts val="0"/>
              </a:spcAft>
              <a:buSzPts val="1120"/>
              <a:buNone/>
            </a:pPr>
            <a:r>
              <a:rPr lang="en-US" b="1">
                <a:latin typeface="Arial"/>
                <a:ea typeface="Arial"/>
                <a:cs typeface="Arial"/>
                <a:sym typeface="Arial"/>
              </a:rPr>
              <a:t>Fuentes de datos que puedes utilizar:</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Sitios web de bancos</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Opiniones de usuarios en foros o redes sociales</a:t>
            </a:r>
            <a:endParaRPr>
              <a:latin typeface="Arial"/>
              <a:ea typeface="Arial"/>
              <a:cs typeface="Arial"/>
              <a:sym typeface="Arial"/>
            </a:endParaRPr>
          </a:p>
        </p:txBody>
      </p:sp>
      <p:sp>
        <p:nvSpPr>
          <p:cNvPr id="942" name="Google Shape;942;p83"/>
          <p:cNvSpPr/>
          <p:nvPr/>
        </p:nvSpPr>
        <p:spPr>
          <a:xfrm>
            <a:off x="5389823" y="2361916"/>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3" name="Google Shape;943;p83"/>
          <p:cNvSpPr txBox="1">
            <a:spLocks noGrp="1"/>
          </p:cNvSpPr>
          <p:nvPr>
            <p:ph type="body" idx="2"/>
          </p:nvPr>
        </p:nvSpPr>
        <p:spPr>
          <a:xfrm>
            <a:off x="1222208" y="961414"/>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latin typeface="Arial"/>
                <a:ea typeface="Arial"/>
                <a:cs typeface="Arial"/>
                <a:sym typeface="Arial"/>
              </a:rPr>
              <a:t>Reconocimiento de patrones:</a:t>
            </a:r>
            <a:endParaRPr sz="2000" b="1">
              <a:latin typeface="Arial"/>
              <a:ea typeface="Arial"/>
              <a:cs typeface="Arial"/>
              <a:sym typeface="Arial"/>
            </a:endParaRPr>
          </a:p>
        </p:txBody>
      </p:sp>
      <p:pic>
        <p:nvPicPr>
          <p:cNvPr id="944" name="Google Shape;944;p83"/>
          <p:cNvPicPr preferRelativeResize="0"/>
          <p:nvPr/>
        </p:nvPicPr>
        <p:blipFill rotWithShape="1">
          <a:blip r:embed="rId4">
            <a:alphaModFix/>
          </a:blip>
          <a:srcRect/>
          <a:stretch/>
        </p:blipFill>
        <p:spPr>
          <a:xfrm>
            <a:off x="187388" y="896880"/>
            <a:ext cx="914399" cy="877453"/>
          </a:xfrm>
          <a:prstGeom prst="rect">
            <a:avLst/>
          </a:prstGeom>
          <a:noFill/>
          <a:ln>
            <a:noFill/>
          </a:ln>
        </p:spPr>
      </p:pic>
      <p:sp>
        <p:nvSpPr>
          <p:cNvPr id="945" name="Google Shape;945;p83"/>
          <p:cNvSpPr txBox="1">
            <a:spLocks noGrp="1"/>
          </p:cNvSpPr>
          <p:nvPr>
            <p:ph type="body" idx="2"/>
          </p:nvPr>
        </p:nvSpPr>
        <p:spPr>
          <a:xfrm>
            <a:off x="1222208" y="4380138"/>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latin typeface="Arial"/>
                <a:ea typeface="Arial"/>
                <a:cs typeface="Arial"/>
                <a:sym typeface="Arial"/>
              </a:rPr>
              <a:t>Abstracción:</a:t>
            </a:r>
            <a:endParaRPr sz="2000" b="1">
              <a:latin typeface="Arial"/>
              <a:ea typeface="Arial"/>
              <a:cs typeface="Arial"/>
              <a:sym typeface="Arial"/>
            </a:endParaRPr>
          </a:p>
        </p:txBody>
      </p:sp>
      <p:pic>
        <p:nvPicPr>
          <p:cNvPr id="946" name="Google Shape;946;p83"/>
          <p:cNvPicPr preferRelativeResize="0"/>
          <p:nvPr/>
        </p:nvPicPr>
        <p:blipFill rotWithShape="1">
          <a:blip r:embed="rId5">
            <a:alphaModFix/>
          </a:blip>
          <a:srcRect/>
          <a:stretch/>
        </p:blipFill>
        <p:spPr>
          <a:xfrm>
            <a:off x="213792" y="4357816"/>
            <a:ext cx="1008416" cy="982887"/>
          </a:xfrm>
          <a:prstGeom prst="rect">
            <a:avLst/>
          </a:prstGeom>
          <a:noFill/>
          <a:ln>
            <a:noFill/>
          </a:ln>
        </p:spPr>
      </p:pic>
      <p:sp>
        <p:nvSpPr>
          <p:cNvPr id="947" name="Google Shape;947;p83"/>
          <p:cNvSpPr txBox="1">
            <a:spLocks noGrp="1"/>
          </p:cNvSpPr>
          <p:nvPr>
            <p:ph type="body" idx="2"/>
          </p:nvPr>
        </p:nvSpPr>
        <p:spPr>
          <a:xfrm>
            <a:off x="1187940" y="1439074"/>
            <a:ext cx="3939937" cy="2825733"/>
          </a:xfrm>
          <a:prstGeom prst="rect">
            <a:avLst/>
          </a:prstGeom>
          <a:noFill/>
          <a:ln>
            <a:noFill/>
          </a:ln>
        </p:spPr>
        <p:txBody>
          <a:bodyPr spcFirstLastPara="1" wrap="square" lIns="91425" tIns="45700" rIns="91425" bIns="45700" anchor="t" anchorCtr="0">
            <a:normAutofit lnSpcReduction="10000"/>
          </a:bodyPr>
          <a:lstStyle/>
          <a:p>
            <a:pPr marL="184150" lvl="0" indent="-184150" algn="l" rtl="0">
              <a:lnSpc>
                <a:spcPct val="100000"/>
              </a:lnSpc>
              <a:spcBef>
                <a:spcPts val="1000"/>
              </a:spcBef>
              <a:spcAft>
                <a:spcPts val="0"/>
              </a:spcAft>
              <a:buSzPts val="1120"/>
              <a:buChar char="•"/>
            </a:pPr>
            <a:r>
              <a:rPr lang="en-US" b="1">
                <a:latin typeface="Arial"/>
                <a:ea typeface="Arial"/>
                <a:cs typeface="Arial"/>
                <a:sym typeface="Arial"/>
              </a:rPr>
              <a:t>Investiga y compara: </a:t>
            </a:r>
            <a:r>
              <a:rPr lang="en-US">
                <a:latin typeface="Arial"/>
                <a:ea typeface="Arial"/>
                <a:cs typeface="Arial"/>
                <a:sym typeface="Arial"/>
              </a:rPr>
              <a:t>Reúne información sobre distintos servicios de banca electrónica. Busca opiniones, valoraciones y comparaciones entre varias plataformas.</a:t>
            </a:r>
            <a:endParaRPr/>
          </a:p>
          <a:p>
            <a:pPr marL="184150" lvl="0" indent="-184150" algn="l" rtl="0">
              <a:lnSpc>
                <a:spcPct val="100000"/>
              </a:lnSpc>
              <a:spcBef>
                <a:spcPts val="1000"/>
              </a:spcBef>
              <a:spcAft>
                <a:spcPts val="0"/>
              </a:spcAft>
              <a:buSzPts val="1120"/>
              <a:buChar char="•"/>
            </a:pPr>
            <a:r>
              <a:rPr lang="en-US" b="1">
                <a:latin typeface="Arial"/>
                <a:ea typeface="Arial"/>
                <a:cs typeface="Arial"/>
                <a:sym typeface="Arial"/>
              </a:rPr>
              <a:t>Identifica patrones: </a:t>
            </a:r>
            <a:r>
              <a:rPr lang="en-US">
                <a:latin typeface="Arial"/>
                <a:ea typeface="Arial"/>
                <a:cs typeface="Arial"/>
                <a:sym typeface="Arial"/>
              </a:rPr>
              <a:t>Analiza los datos en busca de tendencias, como las funciones comunes disponibles entre los bancos mejor valorados o las experiencias de atención al cliente mencionadas con frecuencia.</a:t>
            </a:r>
            <a:endParaRPr>
              <a:latin typeface="Arial"/>
              <a:ea typeface="Arial"/>
              <a:cs typeface="Arial"/>
              <a:sym typeface="Arial"/>
            </a:endParaRPr>
          </a:p>
        </p:txBody>
      </p:sp>
      <p:sp>
        <p:nvSpPr>
          <p:cNvPr id="948" name="Google Shape;948;p8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40</a:t>
            </a:fld>
            <a:endParaRPr>
              <a:latin typeface="Arial"/>
              <a:ea typeface="Arial"/>
              <a:cs typeface="Arial"/>
              <a:sym typeface="Arial"/>
            </a:endParaRPr>
          </a:p>
        </p:txBody>
      </p:sp>
      <p:sp>
        <p:nvSpPr>
          <p:cNvPr id="949" name="Google Shape;949;p83"/>
          <p:cNvSpPr txBox="1">
            <a:spLocks noGrp="1"/>
          </p:cNvSpPr>
          <p:nvPr>
            <p:ph type="body" id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600"/>
              </a:spcBef>
              <a:spcAft>
                <a:spcPts val="0"/>
              </a:spcAft>
              <a:buClr>
                <a:schemeClr val="accent3"/>
              </a:buClr>
              <a:buSzPct val="82352"/>
              <a:buNone/>
            </a:pPr>
            <a:r>
              <a:rPr lang="en-US">
                <a:solidFill>
                  <a:srgbClr val="D06C3C"/>
                </a:solidFill>
                <a:latin typeface="Arial"/>
                <a:ea typeface="Arial"/>
                <a:cs typeface="Arial"/>
                <a:sym typeface="Arial"/>
              </a:rPr>
              <a:t>Caso práctico 1. ¿Cómo elegir un servicio de banca en línea utilizando métodos de Pensamiento Computacional? </a:t>
            </a:r>
            <a:endParaRPr>
              <a:latin typeface="Arial"/>
              <a:ea typeface="Arial"/>
              <a:cs typeface="Arial"/>
              <a:sym typeface="Arial"/>
            </a:endParaRPr>
          </a:p>
        </p:txBody>
      </p:sp>
      <p:pic>
        <p:nvPicPr>
          <p:cNvPr id="950" name="Google Shape;950;p83" descr="Icono&#10;&#10;Descripción generada automáticamente"/>
          <p:cNvPicPr preferRelativeResize="0"/>
          <p:nvPr/>
        </p:nvPicPr>
        <p:blipFill rotWithShape="1">
          <a:blip r:embed="rId6">
            <a:alphaModFix/>
          </a:blip>
          <a:srcRect/>
          <a:stretch/>
        </p:blipFill>
        <p:spPr>
          <a:xfrm>
            <a:off x="10370317" y="136525"/>
            <a:ext cx="1335200" cy="1335200"/>
          </a:xfrm>
          <a:prstGeom prst="rect">
            <a:avLst/>
          </a:prstGeom>
          <a:noFill/>
          <a:ln>
            <a:noFill/>
          </a:ln>
        </p:spPr>
      </p:pic>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54"/>
        <p:cNvGrpSpPr/>
        <p:nvPr/>
      </p:nvGrpSpPr>
      <p:grpSpPr>
        <a:xfrm>
          <a:off x="0" y="0"/>
          <a:ext cx="0" cy="0"/>
          <a:chOff x="0" y="0"/>
          <a:chExt cx="0" cy="0"/>
        </a:xfrm>
      </p:grpSpPr>
      <p:sp>
        <p:nvSpPr>
          <p:cNvPr id="955" name="Google Shape;955;p84"/>
          <p:cNvSpPr txBox="1">
            <a:spLocks noGrp="1"/>
          </p:cNvSpPr>
          <p:nvPr>
            <p:ph type="body" idx="2"/>
          </p:nvPr>
        </p:nvSpPr>
        <p:spPr>
          <a:xfrm>
            <a:off x="806824" y="5095454"/>
            <a:ext cx="10938701"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Clr>
                <a:schemeClr val="dk2"/>
              </a:buClr>
              <a:buSzPts val="1120"/>
              <a:buChar char="•"/>
            </a:pPr>
            <a:r>
              <a:rPr lang="en-US" b="1" dirty="0">
                <a:latin typeface="Arial"/>
                <a:ea typeface="Arial"/>
                <a:cs typeface="Arial"/>
                <a:sym typeface="Arial"/>
              </a:rPr>
              <a:t>Analiza </a:t>
            </a:r>
            <a:r>
              <a:rPr lang="en-US" b="1" dirty="0" err="1">
                <a:latin typeface="Arial"/>
                <a:ea typeface="Arial"/>
                <a:cs typeface="Arial"/>
                <a:sym typeface="Arial"/>
              </a:rPr>
              <a:t>los</a:t>
            </a:r>
            <a:r>
              <a:rPr lang="en-US" b="1" dirty="0">
                <a:latin typeface="Arial"/>
                <a:ea typeface="Arial"/>
                <a:cs typeface="Arial"/>
                <a:sym typeface="Arial"/>
              </a:rPr>
              <a:t> </a:t>
            </a:r>
            <a:r>
              <a:rPr lang="en-US" b="1" dirty="0" err="1">
                <a:latin typeface="Arial"/>
                <a:ea typeface="Arial"/>
                <a:cs typeface="Arial"/>
                <a:sym typeface="Arial"/>
              </a:rPr>
              <a:t>Resultados</a:t>
            </a:r>
            <a:r>
              <a:rPr lang="en-US" dirty="0">
                <a:latin typeface="Arial"/>
                <a:ea typeface="Arial"/>
                <a:cs typeface="Arial"/>
                <a:sym typeface="Arial"/>
              </a:rPr>
              <a:t>: </a:t>
            </a:r>
            <a:br>
              <a:rPr lang="en-US" dirty="0">
                <a:latin typeface="Arial"/>
                <a:ea typeface="Arial"/>
                <a:cs typeface="Arial"/>
                <a:sym typeface="Arial"/>
              </a:rPr>
            </a:br>
            <a:r>
              <a:rPr lang="en-US" dirty="0">
                <a:latin typeface="Arial"/>
                <a:ea typeface="Arial"/>
                <a:cs typeface="Arial"/>
                <a:sym typeface="Arial"/>
              </a:rPr>
              <a:t>Revisa las </a:t>
            </a:r>
            <a:r>
              <a:rPr lang="en-US" dirty="0" err="1">
                <a:latin typeface="Arial"/>
                <a:ea typeface="Arial"/>
                <a:cs typeface="Arial"/>
                <a:sym typeface="Arial"/>
              </a:rPr>
              <a:t>puntuaciones</a:t>
            </a:r>
            <a:r>
              <a:rPr lang="en-US" dirty="0">
                <a:latin typeface="Arial"/>
                <a:ea typeface="Arial"/>
                <a:cs typeface="Arial"/>
                <a:sym typeface="Arial"/>
              </a:rPr>
              <a:t> </a:t>
            </a:r>
            <a:r>
              <a:rPr lang="en-US" dirty="0" err="1">
                <a:latin typeface="Arial"/>
                <a:ea typeface="Arial"/>
                <a:cs typeface="Arial"/>
                <a:sym typeface="Arial"/>
              </a:rPr>
              <a:t>totales</a:t>
            </a:r>
            <a:r>
              <a:rPr lang="en-US" dirty="0">
                <a:latin typeface="Arial"/>
                <a:ea typeface="Arial"/>
                <a:cs typeface="Arial"/>
                <a:sym typeface="Arial"/>
              </a:rPr>
              <a:t> y </a:t>
            </a:r>
            <a:r>
              <a:rPr lang="en-US" dirty="0" err="1">
                <a:latin typeface="Arial"/>
                <a:ea typeface="Arial"/>
                <a:cs typeface="Arial"/>
                <a:sym typeface="Arial"/>
              </a:rPr>
              <a:t>los</a:t>
            </a:r>
            <a:r>
              <a:rPr lang="en-US" dirty="0">
                <a:latin typeface="Arial"/>
                <a:ea typeface="Arial"/>
                <a:cs typeface="Arial"/>
                <a:sym typeface="Arial"/>
              </a:rPr>
              <a:t> </a:t>
            </a:r>
            <a:r>
              <a:rPr lang="en-US" dirty="0" err="1">
                <a:latin typeface="Arial"/>
                <a:ea typeface="Arial"/>
                <a:cs typeface="Arial"/>
                <a:sym typeface="Arial"/>
              </a:rPr>
              <a:t>factores</a:t>
            </a:r>
            <a:r>
              <a:rPr lang="en-US" dirty="0">
                <a:latin typeface="Arial"/>
                <a:ea typeface="Arial"/>
                <a:cs typeface="Arial"/>
                <a:sym typeface="Arial"/>
              </a:rPr>
              <a:t> </a:t>
            </a:r>
            <a:r>
              <a:rPr lang="en-US" dirty="0" err="1">
                <a:latin typeface="Arial"/>
                <a:ea typeface="Arial"/>
                <a:cs typeface="Arial"/>
                <a:sym typeface="Arial"/>
              </a:rPr>
              <a:t>cualitativos</a:t>
            </a:r>
            <a:r>
              <a:rPr lang="en-US" dirty="0">
                <a:latin typeface="Arial"/>
                <a:ea typeface="Arial"/>
                <a:cs typeface="Arial"/>
                <a:sym typeface="Arial"/>
              </a:rPr>
              <a:t> para </a:t>
            </a:r>
            <a:r>
              <a:rPr lang="en-US" dirty="0" err="1">
                <a:latin typeface="Arial"/>
                <a:ea typeface="Arial"/>
                <a:cs typeface="Arial"/>
                <a:sym typeface="Arial"/>
              </a:rPr>
              <a:t>tomar</a:t>
            </a:r>
            <a:r>
              <a:rPr lang="en-US" dirty="0">
                <a:latin typeface="Arial"/>
                <a:ea typeface="Arial"/>
                <a:cs typeface="Arial"/>
                <a:sym typeface="Arial"/>
              </a:rPr>
              <a:t> </a:t>
            </a:r>
            <a:r>
              <a:rPr lang="en-US" dirty="0" err="1">
                <a:latin typeface="Arial"/>
                <a:ea typeface="Arial"/>
                <a:cs typeface="Arial"/>
                <a:sym typeface="Arial"/>
              </a:rPr>
              <a:t>una</a:t>
            </a:r>
            <a:r>
              <a:rPr lang="en-US" dirty="0">
                <a:latin typeface="Arial"/>
                <a:ea typeface="Arial"/>
                <a:cs typeface="Arial"/>
                <a:sym typeface="Arial"/>
              </a:rPr>
              <a:t> </a:t>
            </a:r>
            <a:r>
              <a:rPr lang="en-US" dirty="0" err="1">
                <a:latin typeface="Arial"/>
                <a:ea typeface="Arial"/>
                <a:cs typeface="Arial"/>
                <a:sym typeface="Arial"/>
              </a:rPr>
              <a:t>decisión</a:t>
            </a:r>
            <a:r>
              <a:rPr lang="en-US" dirty="0">
                <a:latin typeface="Arial"/>
                <a:ea typeface="Arial"/>
                <a:cs typeface="Arial"/>
                <a:sym typeface="Arial"/>
              </a:rPr>
              <a:t> </a:t>
            </a:r>
            <a:r>
              <a:rPr lang="en-US" dirty="0" err="1">
                <a:latin typeface="Arial"/>
                <a:ea typeface="Arial"/>
                <a:cs typeface="Arial"/>
                <a:sym typeface="Arial"/>
              </a:rPr>
              <a:t>informada</a:t>
            </a:r>
            <a:r>
              <a:rPr lang="en-US" dirty="0">
                <a:latin typeface="Arial"/>
                <a:ea typeface="Arial"/>
                <a:cs typeface="Arial"/>
                <a:sym typeface="Arial"/>
              </a:rPr>
              <a:t>.</a:t>
            </a:r>
            <a:endParaRPr dirty="0">
              <a:latin typeface="Arial"/>
              <a:ea typeface="Arial"/>
              <a:cs typeface="Arial"/>
              <a:sym typeface="Arial"/>
            </a:endParaRPr>
          </a:p>
          <a:p>
            <a:pPr marL="457200" lvl="0" indent="-299720" algn="l" rtl="0">
              <a:lnSpc>
                <a:spcPct val="100000"/>
              </a:lnSpc>
              <a:spcBef>
                <a:spcPts val="1000"/>
              </a:spcBef>
              <a:spcAft>
                <a:spcPts val="0"/>
              </a:spcAft>
              <a:buClr>
                <a:schemeClr val="dk2"/>
              </a:buClr>
              <a:buSzPts val="1120"/>
              <a:buChar char="•"/>
            </a:pPr>
            <a:r>
              <a:rPr lang="en-US" b="1" dirty="0" err="1">
                <a:latin typeface="Arial"/>
                <a:ea typeface="Arial"/>
                <a:cs typeface="Arial"/>
                <a:sym typeface="Arial"/>
              </a:rPr>
              <a:t>Selecciona</a:t>
            </a:r>
            <a:r>
              <a:rPr lang="en-US" b="1" dirty="0">
                <a:latin typeface="Arial"/>
                <a:ea typeface="Arial"/>
                <a:cs typeface="Arial"/>
                <a:sym typeface="Arial"/>
              </a:rPr>
              <a:t> un Banco</a:t>
            </a:r>
            <a:r>
              <a:rPr lang="en-US" dirty="0">
                <a:latin typeface="Arial"/>
                <a:ea typeface="Arial"/>
                <a:cs typeface="Arial"/>
                <a:sym typeface="Arial"/>
              </a:rPr>
              <a:t>: </a:t>
            </a:r>
            <a:br>
              <a:rPr lang="en-US" dirty="0">
                <a:latin typeface="Arial"/>
                <a:ea typeface="Arial"/>
                <a:cs typeface="Arial"/>
                <a:sym typeface="Arial"/>
              </a:rPr>
            </a:br>
            <a:r>
              <a:rPr lang="en-US" dirty="0">
                <a:latin typeface="Arial"/>
                <a:ea typeface="Arial"/>
                <a:cs typeface="Arial"/>
                <a:sym typeface="Arial"/>
              </a:rPr>
              <a:t>Elige </a:t>
            </a:r>
            <a:r>
              <a:rPr lang="en-US" dirty="0" err="1">
                <a:latin typeface="Arial"/>
                <a:ea typeface="Arial"/>
                <a:cs typeface="Arial"/>
                <a:sym typeface="Arial"/>
              </a:rPr>
              <a:t>el</a:t>
            </a:r>
            <a:r>
              <a:rPr lang="en-US" dirty="0">
                <a:latin typeface="Arial"/>
                <a:ea typeface="Arial"/>
                <a:cs typeface="Arial"/>
                <a:sym typeface="Arial"/>
              </a:rPr>
              <a:t> </a:t>
            </a:r>
            <a:r>
              <a:rPr lang="en-US" dirty="0" err="1">
                <a:latin typeface="Arial"/>
                <a:ea typeface="Arial"/>
                <a:cs typeface="Arial"/>
                <a:sym typeface="Arial"/>
              </a:rPr>
              <a:t>servicio</a:t>
            </a:r>
            <a:r>
              <a:rPr lang="en-US" dirty="0">
                <a:latin typeface="Arial"/>
                <a:ea typeface="Arial"/>
                <a:cs typeface="Arial"/>
                <a:sym typeface="Arial"/>
              </a:rPr>
              <a:t> de banca </a:t>
            </a:r>
            <a:r>
              <a:rPr lang="en-US" dirty="0" err="1">
                <a:latin typeface="Arial"/>
                <a:ea typeface="Arial"/>
                <a:cs typeface="Arial"/>
                <a:sym typeface="Arial"/>
              </a:rPr>
              <a:t>en</a:t>
            </a:r>
            <a:r>
              <a:rPr lang="en-US" dirty="0">
                <a:latin typeface="Arial"/>
                <a:ea typeface="Arial"/>
                <a:cs typeface="Arial"/>
                <a:sym typeface="Arial"/>
              </a:rPr>
              <a:t> </a:t>
            </a:r>
            <a:r>
              <a:rPr lang="en-US" dirty="0" err="1">
                <a:latin typeface="Arial"/>
                <a:ea typeface="Arial"/>
                <a:cs typeface="Arial"/>
                <a:sym typeface="Arial"/>
              </a:rPr>
              <a:t>línea</a:t>
            </a:r>
            <a:r>
              <a:rPr lang="en-US" dirty="0">
                <a:latin typeface="Arial"/>
                <a:ea typeface="Arial"/>
                <a:cs typeface="Arial"/>
                <a:sym typeface="Arial"/>
              </a:rPr>
              <a:t> con la </a:t>
            </a:r>
            <a:r>
              <a:rPr lang="en-US" dirty="0" err="1">
                <a:latin typeface="Arial"/>
                <a:ea typeface="Arial"/>
                <a:cs typeface="Arial"/>
                <a:sym typeface="Arial"/>
              </a:rPr>
              <a:t>puntuación</a:t>
            </a:r>
            <a:r>
              <a:rPr lang="en-US" dirty="0">
                <a:latin typeface="Arial"/>
                <a:ea typeface="Arial"/>
                <a:cs typeface="Arial"/>
                <a:sym typeface="Arial"/>
              </a:rPr>
              <a:t> </a:t>
            </a:r>
            <a:r>
              <a:rPr lang="en-US" dirty="0" err="1">
                <a:latin typeface="Arial"/>
                <a:ea typeface="Arial"/>
                <a:cs typeface="Arial"/>
                <a:sym typeface="Arial"/>
              </a:rPr>
              <a:t>más</a:t>
            </a:r>
            <a:r>
              <a:rPr lang="en-US" dirty="0">
                <a:latin typeface="Arial"/>
                <a:ea typeface="Arial"/>
                <a:cs typeface="Arial"/>
                <a:sym typeface="Arial"/>
              </a:rPr>
              <a:t> </a:t>
            </a:r>
            <a:r>
              <a:rPr lang="en-US" dirty="0" err="1">
                <a:latin typeface="Arial"/>
                <a:ea typeface="Arial"/>
                <a:cs typeface="Arial"/>
                <a:sym typeface="Arial"/>
              </a:rPr>
              <a:t>alta</a:t>
            </a:r>
            <a:r>
              <a:rPr lang="en-US" dirty="0">
                <a:latin typeface="Arial"/>
                <a:ea typeface="Arial"/>
                <a:cs typeface="Arial"/>
                <a:sym typeface="Arial"/>
              </a:rPr>
              <a:t> junto con </a:t>
            </a:r>
            <a:r>
              <a:rPr lang="en-US" dirty="0" err="1">
                <a:latin typeface="Arial"/>
                <a:ea typeface="Arial"/>
                <a:cs typeface="Arial"/>
                <a:sym typeface="Arial"/>
              </a:rPr>
              <a:t>otras</a:t>
            </a:r>
            <a:r>
              <a:rPr lang="en-US" dirty="0">
                <a:latin typeface="Arial"/>
                <a:ea typeface="Arial"/>
                <a:cs typeface="Arial"/>
                <a:sym typeface="Arial"/>
              </a:rPr>
              <a:t> </a:t>
            </a:r>
            <a:r>
              <a:rPr lang="en-US" dirty="0" err="1">
                <a:latin typeface="Arial"/>
                <a:ea typeface="Arial"/>
                <a:cs typeface="Arial"/>
                <a:sym typeface="Arial"/>
              </a:rPr>
              <a:t>consideraciones</a:t>
            </a:r>
            <a:r>
              <a:rPr lang="en-US" dirty="0">
                <a:latin typeface="Arial"/>
                <a:ea typeface="Arial"/>
                <a:cs typeface="Arial"/>
                <a:sym typeface="Arial"/>
              </a:rPr>
              <a:t> </a:t>
            </a:r>
            <a:r>
              <a:rPr lang="en-US" dirty="0" err="1">
                <a:latin typeface="Arial"/>
                <a:ea typeface="Arial"/>
                <a:cs typeface="Arial"/>
                <a:sym typeface="Arial"/>
              </a:rPr>
              <a:t>cualitativas</a:t>
            </a:r>
            <a:r>
              <a:rPr lang="en-US" dirty="0">
                <a:latin typeface="Arial"/>
                <a:ea typeface="Arial"/>
                <a:cs typeface="Arial"/>
                <a:sym typeface="Arial"/>
              </a:rPr>
              <a:t> </a:t>
            </a:r>
            <a:r>
              <a:rPr lang="en-US" dirty="0" err="1">
                <a:latin typeface="Arial"/>
                <a:ea typeface="Arial"/>
                <a:cs typeface="Arial"/>
                <a:sym typeface="Arial"/>
              </a:rPr>
              <a:t>críticas</a:t>
            </a:r>
            <a:r>
              <a:rPr lang="en-US" dirty="0">
                <a:latin typeface="Arial"/>
                <a:ea typeface="Arial"/>
                <a:cs typeface="Arial"/>
                <a:sym typeface="Arial"/>
              </a:rPr>
              <a:t>.</a:t>
            </a:r>
            <a:endParaRPr dirty="0">
              <a:latin typeface="Arial"/>
              <a:ea typeface="Arial"/>
              <a:cs typeface="Arial"/>
              <a:sym typeface="Arial"/>
            </a:endParaRPr>
          </a:p>
        </p:txBody>
      </p:sp>
      <p:sp>
        <p:nvSpPr>
          <p:cNvPr id="956" name="Google Shape;956;p84"/>
          <p:cNvSpPr txBox="1">
            <a:spLocks noGrp="1"/>
          </p:cNvSpPr>
          <p:nvPr>
            <p:ph type="body" idx="2"/>
          </p:nvPr>
        </p:nvSpPr>
        <p:spPr>
          <a:xfrm>
            <a:off x="6558483" y="1439074"/>
            <a:ext cx="5080662" cy="535641"/>
          </a:xfrm>
          <a:prstGeom prst="rect">
            <a:avLst/>
          </a:prstGeom>
          <a:noFill/>
          <a:ln>
            <a:noFill/>
          </a:ln>
        </p:spPr>
        <p:txBody>
          <a:bodyPr spcFirstLastPara="1" wrap="square" lIns="91425" tIns="45700" rIns="91425" bIns="45700" anchor="t" anchorCtr="0">
            <a:normAutofit/>
          </a:bodyPr>
          <a:lstStyle/>
          <a:p>
            <a:pPr marL="457200" lvl="0" indent="-299720" algn="l" rtl="0">
              <a:lnSpc>
                <a:spcPct val="100000"/>
              </a:lnSpc>
              <a:spcBef>
                <a:spcPts val="1000"/>
              </a:spcBef>
              <a:spcAft>
                <a:spcPts val="0"/>
              </a:spcAft>
              <a:buClr>
                <a:schemeClr val="dk2"/>
              </a:buClr>
              <a:buSzPts val="1120"/>
              <a:buChar char="•"/>
            </a:pPr>
            <a:r>
              <a:rPr lang="en-US" b="1">
                <a:solidFill>
                  <a:schemeClr val="dk1"/>
                </a:solidFill>
                <a:latin typeface="Arial"/>
                <a:ea typeface="Arial"/>
                <a:cs typeface="Arial"/>
                <a:sym typeface="Arial"/>
              </a:rPr>
              <a:t>Ejemplo de tabla de evaluación:</a:t>
            </a:r>
            <a:endParaRPr/>
          </a:p>
        </p:txBody>
      </p:sp>
      <p:sp>
        <p:nvSpPr>
          <p:cNvPr id="957" name="Google Shape;957;p84"/>
          <p:cNvSpPr/>
          <p:nvPr/>
        </p:nvSpPr>
        <p:spPr>
          <a:xfrm>
            <a:off x="5603094" y="2521613"/>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8" name="Google Shape;958;p84"/>
          <p:cNvSpPr txBox="1">
            <a:spLocks noGrp="1"/>
          </p:cNvSpPr>
          <p:nvPr>
            <p:ph type="body" idx="2"/>
          </p:nvPr>
        </p:nvSpPr>
        <p:spPr>
          <a:xfrm>
            <a:off x="1222208" y="961414"/>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solidFill>
                  <a:schemeClr val="dk1"/>
                </a:solidFill>
                <a:latin typeface="Arial"/>
                <a:ea typeface="Arial"/>
                <a:cs typeface="Arial"/>
                <a:sym typeface="Arial"/>
              </a:rPr>
              <a:t>Pensamiento Algorítmico</a:t>
            </a:r>
            <a:endParaRPr sz="2000" b="1">
              <a:solidFill>
                <a:schemeClr val="dk1"/>
              </a:solidFill>
              <a:latin typeface="Arial"/>
              <a:ea typeface="Arial"/>
              <a:cs typeface="Arial"/>
              <a:sym typeface="Arial"/>
            </a:endParaRPr>
          </a:p>
        </p:txBody>
      </p:sp>
      <p:pic>
        <p:nvPicPr>
          <p:cNvPr id="959" name="Google Shape;959;p84"/>
          <p:cNvPicPr preferRelativeResize="0"/>
          <p:nvPr/>
        </p:nvPicPr>
        <p:blipFill rotWithShape="1">
          <a:blip r:embed="rId4">
            <a:alphaModFix/>
          </a:blip>
          <a:srcRect/>
          <a:stretch/>
        </p:blipFill>
        <p:spPr>
          <a:xfrm>
            <a:off x="187388" y="921507"/>
            <a:ext cx="914399" cy="828198"/>
          </a:xfrm>
          <a:prstGeom prst="rect">
            <a:avLst/>
          </a:prstGeom>
          <a:noFill/>
          <a:ln>
            <a:noFill/>
          </a:ln>
        </p:spPr>
      </p:pic>
      <p:sp>
        <p:nvSpPr>
          <p:cNvPr id="960" name="Google Shape;960;p84"/>
          <p:cNvSpPr txBox="1">
            <a:spLocks noGrp="1"/>
          </p:cNvSpPr>
          <p:nvPr>
            <p:ph type="body" idx="2"/>
          </p:nvPr>
        </p:nvSpPr>
        <p:spPr>
          <a:xfrm>
            <a:off x="1222208" y="4567248"/>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solidFill>
                  <a:schemeClr val="dk1"/>
                </a:solidFill>
                <a:latin typeface="Arial"/>
                <a:ea typeface="Arial"/>
                <a:cs typeface="Arial"/>
                <a:sym typeface="Arial"/>
              </a:rPr>
              <a:t>Toma de Decisiones:</a:t>
            </a:r>
            <a:endParaRPr sz="2000" b="1">
              <a:solidFill>
                <a:schemeClr val="dk1"/>
              </a:solidFill>
              <a:latin typeface="Arial"/>
              <a:ea typeface="Arial"/>
              <a:cs typeface="Arial"/>
              <a:sym typeface="Arial"/>
            </a:endParaRPr>
          </a:p>
        </p:txBody>
      </p:sp>
      <p:pic>
        <p:nvPicPr>
          <p:cNvPr id="961" name="Google Shape;961;p84"/>
          <p:cNvPicPr preferRelativeResize="0"/>
          <p:nvPr/>
        </p:nvPicPr>
        <p:blipFill rotWithShape="1">
          <a:blip r:embed="rId5">
            <a:alphaModFix/>
          </a:blip>
          <a:srcRect/>
          <a:stretch/>
        </p:blipFill>
        <p:spPr>
          <a:xfrm>
            <a:off x="213792" y="4630236"/>
            <a:ext cx="1008416" cy="925855"/>
          </a:xfrm>
          <a:prstGeom prst="rect">
            <a:avLst/>
          </a:prstGeom>
          <a:noFill/>
          <a:ln>
            <a:noFill/>
          </a:ln>
        </p:spPr>
      </p:pic>
      <p:sp>
        <p:nvSpPr>
          <p:cNvPr id="962" name="Google Shape;962;p84"/>
          <p:cNvSpPr txBox="1">
            <a:spLocks noGrp="1"/>
          </p:cNvSpPr>
          <p:nvPr>
            <p:ph type="body" idx="2"/>
          </p:nvPr>
        </p:nvSpPr>
        <p:spPr>
          <a:xfrm>
            <a:off x="968188" y="1439073"/>
            <a:ext cx="4646571" cy="3318121"/>
          </a:xfrm>
          <a:prstGeom prst="rect">
            <a:avLst/>
          </a:prstGeom>
          <a:noFill/>
          <a:ln>
            <a:noFill/>
          </a:ln>
        </p:spPr>
        <p:txBody>
          <a:bodyPr spcFirstLastPara="1" wrap="square" lIns="91425" tIns="45700" rIns="91425" bIns="45700" anchor="t" anchorCtr="0">
            <a:normAutofit fontScale="85000" lnSpcReduction="20000"/>
          </a:bodyPr>
          <a:lstStyle/>
          <a:p>
            <a:pPr marL="324000" lvl="0" indent="-298450" algn="l" rtl="0">
              <a:lnSpc>
                <a:spcPct val="100000"/>
              </a:lnSpc>
              <a:spcBef>
                <a:spcPts val="1200"/>
              </a:spcBef>
              <a:spcAft>
                <a:spcPts val="0"/>
              </a:spcAft>
              <a:buSzPct val="69349"/>
              <a:buChar char="•"/>
            </a:pPr>
            <a:r>
              <a:rPr lang="en-US" sz="1900" b="1" dirty="0">
                <a:latin typeface="Arial"/>
                <a:ea typeface="Arial"/>
                <a:cs typeface="Arial"/>
                <a:sym typeface="Arial"/>
              </a:rPr>
              <a:t>Crea un </a:t>
            </a:r>
            <a:r>
              <a:rPr lang="en-US" sz="1900" b="1" dirty="0" err="1">
                <a:latin typeface="Arial"/>
                <a:ea typeface="Arial"/>
                <a:cs typeface="Arial"/>
                <a:sym typeface="Arial"/>
              </a:rPr>
              <a:t>proceso</a:t>
            </a:r>
            <a:r>
              <a:rPr lang="en-US" sz="1900" b="1" dirty="0">
                <a:latin typeface="Arial"/>
                <a:ea typeface="Arial"/>
                <a:cs typeface="Arial"/>
                <a:sym typeface="Arial"/>
              </a:rPr>
              <a:t> de </a:t>
            </a:r>
            <a:r>
              <a:rPr lang="en-US" sz="1900" b="1" dirty="0" err="1">
                <a:latin typeface="Arial"/>
                <a:ea typeface="Arial"/>
                <a:cs typeface="Arial"/>
                <a:sym typeface="Arial"/>
              </a:rPr>
              <a:t>toma</a:t>
            </a:r>
            <a:r>
              <a:rPr lang="en-US" sz="1900" b="1" dirty="0">
                <a:latin typeface="Arial"/>
                <a:ea typeface="Arial"/>
                <a:cs typeface="Arial"/>
                <a:sym typeface="Arial"/>
              </a:rPr>
              <a:t> de </a:t>
            </a:r>
            <a:r>
              <a:rPr lang="en-US" sz="1900" b="1" dirty="0" err="1">
                <a:latin typeface="Arial"/>
                <a:ea typeface="Arial"/>
                <a:cs typeface="Arial"/>
                <a:sym typeface="Arial"/>
              </a:rPr>
              <a:t>decisiones</a:t>
            </a:r>
            <a:r>
              <a:rPr lang="en-US" sz="1900" b="1" dirty="0">
                <a:latin typeface="Arial"/>
                <a:ea typeface="Arial"/>
                <a:cs typeface="Arial"/>
                <a:sym typeface="Arial"/>
              </a:rPr>
              <a:t>: </a:t>
            </a:r>
            <a:r>
              <a:rPr lang="en-US" sz="1900" dirty="0" err="1">
                <a:latin typeface="Arial"/>
                <a:ea typeface="Arial"/>
                <a:cs typeface="Arial"/>
                <a:sym typeface="Arial"/>
              </a:rPr>
              <a:t>Desarrolla</a:t>
            </a:r>
            <a:r>
              <a:rPr lang="en-US" sz="1900" dirty="0">
                <a:latin typeface="Arial"/>
                <a:ea typeface="Arial"/>
                <a:cs typeface="Arial"/>
                <a:sym typeface="Arial"/>
              </a:rPr>
              <a:t> un </a:t>
            </a:r>
            <a:r>
              <a:rPr lang="en-US" sz="1900" dirty="0" err="1">
                <a:latin typeface="Arial"/>
                <a:ea typeface="Arial"/>
                <a:cs typeface="Arial"/>
                <a:sym typeface="Arial"/>
              </a:rPr>
              <a:t>enfoque</a:t>
            </a:r>
            <a:r>
              <a:rPr lang="en-US" sz="1900" dirty="0">
                <a:latin typeface="Arial"/>
                <a:ea typeface="Arial"/>
                <a:cs typeface="Arial"/>
                <a:sym typeface="Arial"/>
              </a:rPr>
              <a:t> </a:t>
            </a:r>
            <a:r>
              <a:rPr lang="en-US" sz="1900" dirty="0" err="1">
                <a:latin typeface="Arial"/>
                <a:ea typeface="Arial"/>
                <a:cs typeface="Arial"/>
                <a:sym typeface="Arial"/>
              </a:rPr>
              <a:t>sistemático</a:t>
            </a:r>
            <a:r>
              <a:rPr lang="en-US" sz="1900" dirty="0">
                <a:latin typeface="Arial"/>
                <a:ea typeface="Arial"/>
                <a:cs typeface="Arial"/>
                <a:sym typeface="Arial"/>
              </a:rPr>
              <a:t> para </a:t>
            </a:r>
            <a:r>
              <a:rPr lang="en-US" sz="1900" dirty="0" err="1">
                <a:latin typeface="Arial"/>
                <a:ea typeface="Arial"/>
                <a:cs typeface="Arial"/>
                <a:sym typeface="Arial"/>
              </a:rPr>
              <a:t>evaluar</a:t>
            </a:r>
            <a:r>
              <a:rPr lang="en-US" sz="1900" dirty="0">
                <a:latin typeface="Arial"/>
                <a:ea typeface="Arial"/>
                <a:cs typeface="Arial"/>
                <a:sym typeface="Arial"/>
              </a:rPr>
              <a:t> </a:t>
            </a:r>
            <a:r>
              <a:rPr lang="en-US" sz="1900" dirty="0" err="1">
                <a:latin typeface="Arial"/>
                <a:ea typeface="Arial"/>
                <a:cs typeface="Arial"/>
                <a:sym typeface="Arial"/>
              </a:rPr>
              <a:t>los</a:t>
            </a:r>
            <a:r>
              <a:rPr lang="en-US" sz="1900" dirty="0">
                <a:latin typeface="Arial"/>
                <a:ea typeface="Arial"/>
                <a:cs typeface="Arial"/>
                <a:sym typeface="Arial"/>
              </a:rPr>
              <a:t> </a:t>
            </a:r>
            <a:r>
              <a:rPr lang="en-US" sz="1900" dirty="0" err="1">
                <a:latin typeface="Arial"/>
                <a:ea typeface="Arial"/>
                <a:cs typeface="Arial"/>
                <a:sym typeface="Arial"/>
              </a:rPr>
              <a:t>bancos</a:t>
            </a:r>
            <a:r>
              <a:rPr lang="en-US" sz="1900" dirty="0">
                <a:latin typeface="Arial"/>
                <a:ea typeface="Arial"/>
                <a:cs typeface="Arial"/>
                <a:sym typeface="Arial"/>
              </a:rPr>
              <a:t> </a:t>
            </a:r>
            <a:r>
              <a:rPr lang="en-US" sz="1900" dirty="0" err="1">
                <a:latin typeface="Arial"/>
                <a:ea typeface="Arial"/>
                <a:cs typeface="Arial"/>
                <a:sym typeface="Arial"/>
              </a:rPr>
              <a:t>preseleccionados</a:t>
            </a:r>
            <a:r>
              <a:rPr lang="en-US" sz="1900" dirty="0">
                <a:latin typeface="Arial"/>
                <a:ea typeface="Arial"/>
                <a:cs typeface="Arial"/>
                <a:sym typeface="Arial"/>
              </a:rPr>
              <a:t>.</a:t>
            </a:r>
            <a:r>
              <a:rPr lang="en-US" sz="1900" b="1" dirty="0">
                <a:latin typeface="Arial"/>
                <a:ea typeface="Arial"/>
                <a:cs typeface="Arial"/>
                <a:sym typeface="Arial"/>
              </a:rPr>
              <a:t> </a:t>
            </a:r>
            <a:br>
              <a:rPr lang="en-US" sz="1900" dirty="0">
                <a:latin typeface="Arial"/>
                <a:ea typeface="Arial"/>
                <a:cs typeface="Arial"/>
                <a:sym typeface="Arial"/>
              </a:rPr>
            </a:br>
            <a:endParaRPr sz="1900" dirty="0">
              <a:latin typeface="Arial"/>
              <a:ea typeface="Arial"/>
              <a:cs typeface="Arial"/>
              <a:sym typeface="Arial"/>
            </a:endParaRPr>
          </a:p>
          <a:p>
            <a:pPr marL="0" lvl="0" indent="0" algn="l" rtl="0">
              <a:lnSpc>
                <a:spcPct val="100000"/>
              </a:lnSpc>
              <a:spcBef>
                <a:spcPts val="600"/>
              </a:spcBef>
              <a:spcAft>
                <a:spcPts val="0"/>
              </a:spcAft>
              <a:buSzPct val="69349"/>
              <a:buNone/>
            </a:pPr>
            <a:r>
              <a:rPr lang="en-US" sz="1900" dirty="0">
                <a:latin typeface="Arial"/>
                <a:ea typeface="Arial"/>
                <a:cs typeface="Arial"/>
                <a:sym typeface="Arial"/>
              </a:rPr>
              <a:t>Esto </a:t>
            </a:r>
            <a:r>
              <a:rPr lang="en-US" sz="1900" dirty="0" err="1">
                <a:latin typeface="Arial"/>
                <a:ea typeface="Arial"/>
                <a:cs typeface="Arial"/>
                <a:sym typeface="Arial"/>
              </a:rPr>
              <a:t>podría</a:t>
            </a:r>
            <a:r>
              <a:rPr lang="en-US" sz="1900" dirty="0">
                <a:latin typeface="Arial"/>
                <a:ea typeface="Arial"/>
                <a:cs typeface="Arial"/>
                <a:sym typeface="Arial"/>
              </a:rPr>
              <a:t> </a:t>
            </a:r>
            <a:r>
              <a:rPr lang="en-US" sz="1900" dirty="0" err="1">
                <a:latin typeface="Arial"/>
                <a:ea typeface="Arial"/>
                <a:cs typeface="Arial"/>
                <a:sym typeface="Arial"/>
              </a:rPr>
              <a:t>implicar</a:t>
            </a:r>
            <a:r>
              <a:rPr lang="en-US" sz="1900" dirty="0">
                <a:latin typeface="Arial"/>
                <a:ea typeface="Arial"/>
                <a:cs typeface="Arial"/>
                <a:sym typeface="Arial"/>
              </a:rPr>
              <a:t>:</a:t>
            </a:r>
            <a:endParaRPr dirty="0"/>
          </a:p>
          <a:p>
            <a:pPr marL="342900" lvl="0" indent="-342900" algn="l" rtl="0">
              <a:lnSpc>
                <a:spcPct val="100000"/>
              </a:lnSpc>
              <a:spcBef>
                <a:spcPts val="600"/>
              </a:spcBef>
              <a:spcAft>
                <a:spcPts val="0"/>
              </a:spcAft>
              <a:buSzPct val="69349"/>
              <a:buChar char="•"/>
            </a:pPr>
            <a:r>
              <a:rPr lang="en-US" sz="1900" dirty="0" err="1">
                <a:latin typeface="Arial"/>
                <a:ea typeface="Arial"/>
                <a:cs typeface="Arial"/>
                <a:sym typeface="Arial"/>
              </a:rPr>
              <a:t>Puntuar</a:t>
            </a:r>
            <a:r>
              <a:rPr lang="en-US" sz="1900" dirty="0">
                <a:latin typeface="Arial"/>
                <a:ea typeface="Arial"/>
                <a:cs typeface="Arial"/>
                <a:sym typeface="Arial"/>
              </a:rPr>
              <a:t> a </a:t>
            </a:r>
            <a:r>
              <a:rPr lang="en-US" sz="1900" dirty="0" err="1">
                <a:latin typeface="Arial"/>
                <a:ea typeface="Arial"/>
                <a:cs typeface="Arial"/>
                <a:sym typeface="Arial"/>
              </a:rPr>
              <a:t>los</a:t>
            </a:r>
            <a:r>
              <a:rPr lang="en-US" sz="1900" dirty="0">
                <a:latin typeface="Arial"/>
                <a:ea typeface="Arial"/>
                <a:cs typeface="Arial"/>
                <a:sym typeface="Arial"/>
              </a:rPr>
              <a:t> </a:t>
            </a:r>
            <a:r>
              <a:rPr lang="en-US" sz="1900" dirty="0" err="1">
                <a:latin typeface="Arial"/>
                <a:ea typeface="Arial"/>
                <a:cs typeface="Arial"/>
                <a:sym typeface="Arial"/>
              </a:rPr>
              <a:t>bancos</a:t>
            </a:r>
            <a:r>
              <a:rPr lang="en-US" sz="1900" dirty="0">
                <a:latin typeface="Arial"/>
                <a:ea typeface="Arial"/>
                <a:cs typeface="Arial"/>
                <a:sym typeface="Arial"/>
              </a:rPr>
              <a:t> </a:t>
            </a:r>
            <a:r>
              <a:rPr lang="en-US" sz="1900" dirty="0" err="1">
                <a:latin typeface="Arial"/>
                <a:ea typeface="Arial"/>
                <a:cs typeface="Arial"/>
                <a:sym typeface="Arial"/>
              </a:rPr>
              <a:t>en</a:t>
            </a:r>
            <a:r>
              <a:rPr lang="en-US" sz="1900" dirty="0">
                <a:latin typeface="Arial"/>
                <a:ea typeface="Arial"/>
                <a:cs typeface="Arial"/>
                <a:sym typeface="Arial"/>
              </a:rPr>
              <a:t> </a:t>
            </a:r>
            <a:r>
              <a:rPr lang="en-US" sz="1900" dirty="0" err="1">
                <a:latin typeface="Arial"/>
                <a:ea typeface="Arial"/>
                <a:cs typeface="Arial"/>
                <a:sym typeface="Arial"/>
              </a:rPr>
              <a:t>función</a:t>
            </a:r>
            <a:r>
              <a:rPr lang="en-US" sz="1900" dirty="0">
                <a:latin typeface="Arial"/>
                <a:ea typeface="Arial"/>
                <a:cs typeface="Arial"/>
                <a:sym typeface="Arial"/>
              </a:rPr>
              <a:t> de </a:t>
            </a:r>
            <a:r>
              <a:rPr lang="en-US" sz="1900" dirty="0" err="1">
                <a:latin typeface="Arial"/>
                <a:ea typeface="Arial"/>
                <a:cs typeface="Arial"/>
                <a:sym typeface="Arial"/>
              </a:rPr>
              <a:t>los</a:t>
            </a:r>
            <a:r>
              <a:rPr lang="en-US" sz="1900" dirty="0">
                <a:latin typeface="Arial"/>
                <a:ea typeface="Arial"/>
                <a:cs typeface="Arial"/>
                <a:sym typeface="Arial"/>
              </a:rPr>
              <a:t> </a:t>
            </a:r>
            <a:r>
              <a:rPr lang="en-US" sz="1900" dirty="0" err="1">
                <a:latin typeface="Arial"/>
                <a:ea typeface="Arial"/>
                <a:cs typeface="Arial"/>
                <a:sym typeface="Arial"/>
              </a:rPr>
              <a:t>criterios</a:t>
            </a:r>
            <a:r>
              <a:rPr lang="en-US" sz="1900" dirty="0">
                <a:latin typeface="Arial"/>
                <a:ea typeface="Arial"/>
                <a:cs typeface="Arial"/>
                <a:sym typeface="Arial"/>
              </a:rPr>
              <a:t> </a:t>
            </a:r>
            <a:r>
              <a:rPr lang="en-US" sz="1900" dirty="0" err="1">
                <a:latin typeface="Arial"/>
                <a:ea typeface="Arial"/>
                <a:cs typeface="Arial"/>
                <a:sym typeface="Arial"/>
              </a:rPr>
              <a:t>establecidos</a:t>
            </a:r>
            <a:r>
              <a:rPr lang="en-US" sz="1900" dirty="0">
                <a:latin typeface="Arial"/>
                <a:ea typeface="Arial"/>
                <a:cs typeface="Arial"/>
                <a:sym typeface="Arial"/>
              </a:rPr>
              <a:t> (</a:t>
            </a:r>
            <a:r>
              <a:rPr lang="en-US" sz="1900" dirty="0" err="1">
                <a:latin typeface="Arial"/>
                <a:ea typeface="Arial"/>
                <a:cs typeface="Arial"/>
                <a:sym typeface="Arial"/>
              </a:rPr>
              <a:t>por</a:t>
            </a:r>
            <a:r>
              <a:rPr lang="en-US" sz="1900" dirty="0">
                <a:latin typeface="Arial"/>
                <a:ea typeface="Arial"/>
                <a:cs typeface="Arial"/>
                <a:sym typeface="Arial"/>
              </a:rPr>
              <a:t> </a:t>
            </a:r>
            <a:r>
              <a:rPr lang="en-US" sz="1900" dirty="0" err="1">
                <a:latin typeface="Arial"/>
                <a:ea typeface="Arial"/>
                <a:cs typeface="Arial"/>
                <a:sym typeface="Arial"/>
              </a:rPr>
              <a:t>ejemplo</a:t>
            </a:r>
            <a:r>
              <a:rPr lang="en-US" sz="1900" dirty="0">
                <a:latin typeface="Arial"/>
                <a:ea typeface="Arial"/>
                <a:cs typeface="Arial"/>
                <a:sym typeface="Arial"/>
              </a:rPr>
              <a:t>, del 1 al 10 para </a:t>
            </a:r>
            <a:r>
              <a:rPr lang="en-US" sz="1900" dirty="0" err="1">
                <a:latin typeface="Arial"/>
                <a:ea typeface="Arial"/>
                <a:cs typeface="Arial"/>
                <a:sym typeface="Arial"/>
              </a:rPr>
              <a:t>cada</a:t>
            </a:r>
            <a:r>
              <a:rPr lang="en-US" sz="1900" dirty="0">
                <a:latin typeface="Arial"/>
                <a:ea typeface="Arial"/>
                <a:cs typeface="Arial"/>
                <a:sym typeface="Arial"/>
              </a:rPr>
              <a:t> factor).</a:t>
            </a:r>
            <a:endParaRPr dirty="0"/>
          </a:p>
          <a:p>
            <a:pPr marL="342900" lvl="0" indent="-342900" algn="l" rtl="0">
              <a:lnSpc>
                <a:spcPct val="100000"/>
              </a:lnSpc>
              <a:spcBef>
                <a:spcPts val="600"/>
              </a:spcBef>
              <a:spcAft>
                <a:spcPts val="0"/>
              </a:spcAft>
              <a:buSzPct val="69349"/>
              <a:buChar char="•"/>
            </a:pPr>
            <a:r>
              <a:rPr lang="en-US" sz="1900" dirty="0" err="1">
                <a:latin typeface="Arial"/>
                <a:ea typeface="Arial"/>
                <a:cs typeface="Arial"/>
                <a:sym typeface="Arial"/>
              </a:rPr>
              <a:t>Ponderar</a:t>
            </a:r>
            <a:r>
              <a:rPr lang="en-US" sz="1900" dirty="0">
                <a:latin typeface="Arial"/>
                <a:ea typeface="Arial"/>
                <a:cs typeface="Arial"/>
                <a:sym typeface="Arial"/>
              </a:rPr>
              <a:t> </a:t>
            </a:r>
            <a:r>
              <a:rPr lang="en-US" sz="1900" dirty="0" err="1">
                <a:latin typeface="Arial"/>
                <a:ea typeface="Arial"/>
                <a:cs typeface="Arial"/>
                <a:sym typeface="Arial"/>
              </a:rPr>
              <a:t>más</a:t>
            </a:r>
            <a:r>
              <a:rPr lang="en-US" sz="1900" dirty="0">
                <a:latin typeface="Arial"/>
                <a:ea typeface="Arial"/>
                <a:cs typeface="Arial"/>
                <a:sym typeface="Arial"/>
              </a:rPr>
              <a:t> </a:t>
            </a:r>
            <a:r>
              <a:rPr lang="en-US" sz="1900" dirty="0" err="1">
                <a:latin typeface="Arial"/>
                <a:ea typeface="Arial"/>
                <a:cs typeface="Arial"/>
                <a:sym typeface="Arial"/>
              </a:rPr>
              <a:t>ciertos</a:t>
            </a:r>
            <a:r>
              <a:rPr lang="en-US" sz="1900" dirty="0">
                <a:latin typeface="Arial"/>
                <a:ea typeface="Arial"/>
                <a:cs typeface="Arial"/>
                <a:sym typeface="Arial"/>
              </a:rPr>
              <a:t> </a:t>
            </a:r>
            <a:r>
              <a:rPr lang="en-US" sz="1900" dirty="0" err="1">
                <a:latin typeface="Arial"/>
                <a:ea typeface="Arial"/>
                <a:cs typeface="Arial"/>
                <a:sym typeface="Arial"/>
              </a:rPr>
              <a:t>criterios</a:t>
            </a:r>
            <a:r>
              <a:rPr lang="en-US" sz="1900" dirty="0">
                <a:latin typeface="Arial"/>
                <a:ea typeface="Arial"/>
                <a:cs typeface="Arial"/>
                <a:sym typeface="Arial"/>
              </a:rPr>
              <a:t> </a:t>
            </a:r>
            <a:r>
              <a:rPr lang="en-US" sz="1900" dirty="0" err="1">
                <a:latin typeface="Arial"/>
                <a:ea typeface="Arial"/>
                <a:cs typeface="Arial"/>
                <a:sym typeface="Arial"/>
              </a:rPr>
              <a:t>en</a:t>
            </a:r>
            <a:r>
              <a:rPr lang="en-US" sz="1900" dirty="0">
                <a:latin typeface="Arial"/>
                <a:ea typeface="Arial"/>
                <a:cs typeface="Arial"/>
                <a:sym typeface="Arial"/>
              </a:rPr>
              <a:t> </a:t>
            </a:r>
            <a:r>
              <a:rPr lang="en-US" sz="1900" dirty="0" err="1">
                <a:latin typeface="Arial"/>
                <a:ea typeface="Arial"/>
                <a:cs typeface="Arial"/>
                <a:sym typeface="Arial"/>
              </a:rPr>
              <a:t>función</a:t>
            </a:r>
            <a:r>
              <a:rPr lang="en-US" sz="1900" dirty="0">
                <a:latin typeface="Arial"/>
                <a:ea typeface="Arial"/>
                <a:cs typeface="Arial"/>
                <a:sym typeface="Arial"/>
              </a:rPr>
              <a:t> de la </a:t>
            </a:r>
            <a:r>
              <a:rPr lang="en-US" sz="1900" dirty="0" err="1">
                <a:latin typeface="Arial"/>
                <a:ea typeface="Arial"/>
                <a:cs typeface="Arial"/>
                <a:sym typeface="Arial"/>
              </a:rPr>
              <a:t>importancia</a:t>
            </a:r>
            <a:r>
              <a:rPr lang="en-US" sz="1900" dirty="0">
                <a:latin typeface="Arial"/>
                <a:ea typeface="Arial"/>
                <a:cs typeface="Arial"/>
                <a:sym typeface="Arial"/>
              </a:rPr>
              <a:t> personal (</a:t>
            </a:r>
            <a:r>
              <a:rPr lang="en-US" sz="1900" dirty="0" err="1">
                <a:latin typeface="Arial"/>
                <a:ea typeface="Arial"/>
                <a:cs typeface="Arial"/>
                <a:sym typeface="Arial"/>
              </a:rPr>
              <a:t>por</a:t>
            </a:r>
            <a:r>
              <a:rPr lang="en-US" sz="1900" dirty="0">
                <a:latin typeface="Arial"/>
                <a:ea typeface="Arial"/>
                <a:cs typeface="Arial"/>
                <a:sym typeface="Arial"/>
              </a:rPr>
              <a:t> </a:t>
            </a:r>
            <a:r>
              <a:rPr lang="en-US" sz="1900" dirty="0" err="1">
                <a:latin typeface="Arial"/>
                <a:ea typeface="Arial"/>
                <a:cs typeface="Arial"/>
                <a:sym typeface="Arial"/>
              </a:rPr>
              <a:t>ejemplo</a:t>
            </a:r>
            <a:r>
              <a:rPr lang="en-US" sz="1900" dirty="0">
                <a:latin typeface="Arial"/>
                <a:ea typeface="Arial"/>
                <a:cs typeface="Arial"/>
                <a:sym typeface="Arial"/>
              </a:rPr>
              <a:t>, las </a:t>
            </a:r>
            <a:r>
              <a:rPr lang="en-US" sz="1900" dirty="0" err="1">
                <a:latin typeface="Arial"/>
                <a:ea typeface="Arial"/>
                <a:cs typeface="Arial"/>
                <a:sym typeface="Arial"/>
              </a:rPr>
              <a:t>características</a:t>
            </a:r>
            <a:r>
              <a:rPr lang="en-US" sz="1900" dirty="0">
                <a:latin typeface="Arial"/>
                <a:ea typeface="Arial"/>
                <a:cs typeface="Arial"/>
                <a:sym typeface="Arial"/>
              </a:rPr>
              <a:t> de </a:t>
            </a:r>
            <a:r>
              <a:rPr lang="en-US" sz="1900" dirty="0" err="1">
                <a:latin typeface="Arial"/>
                <a:ea typeface="Arial"/>
                <a:cs typeface="Arial"/>
                <a:sym typeface="Arial"/>
              </a:rPr>
              <a:t>seguridad</a:t>
            </a:r>
            <a:r>
              <a:rPr lang="en-US" sz="1900" dirty="0">
                <a:latin typeface="Arial"/>
                <a:ea typeface="Arial"/>
                <a:cs typeface="Arial"/>
                <a:sym typeface="Arial"/>
              </a:rPr>
              <a:t> </a:t>
            </a:r>
            <a:r>
              <a:rPr lang="en-US" sz="1900" dirty="0" err="1">
                <a:latin typeface="Arial"/>
                <a:ea typeface="Arial"/>
                <a:cs typeface="Arial"/>
                <a:sym typeface="Arial"/>
              </a:rPr>
              <a:t>pueden</a:t>
            </a:r>
            <a:r>
              <a:rPr lang="en-US" sz="1900" dirty="0">
                <a:latin typeface="Arial"/>
                <a:ea typeface="Arial"/>
                <a:cs typeface="Arial"/>
                <a:sym typeface="Arial"/>
              </a:rPr>
              <a:t> </a:t>
            </a:r>
            <a:r>
              <a:rPr lang="en-US" sz="1900" dirty="0" err="1">
                <a:latin typeface="Arial"/>
                <a:ea typeface="Arial"/>
                <a:cs typeface="Arial"/>
                <a:sym typeface="Arial"/>
              </a:rPr>
              <a:t>tener</a:t>
            </a:r>
            <a:r>
              <a:rPr lang="en-US" sz="1900" dirty="0">
                <a:latin typeface="Arial"/>
                <a:ea typeface="Arial"/>
                <a:cs typeface="Arial"/>
                <a:sym typeface="Arial"/>
              </a:rPr>
              <a:t> </a:t>
            </a:r>
            <a:r>
              <a:rPr lang="en-US" sz="1900" dirty="0" err="1">
                <a:latin typeface="Arial"/>
                <a:ea typeface="Arial"/>
                <a:cs typeface="Arial"/>
                <a:sym typeface="Arial"/>
              </a:rPr>
              <a:t>más</a:t>
            </a:r>
            <a:r>
              <a:rPr lang="en-US" sz="1900" dirty="0">
                <a:latin typeface="Arial"/>
                <a:ea typeface="Arial"/>
                <a:cs typeface="Arial"/>
                <a:sym typeface="Arial"/>
              </a:rPr>
              <a:t> peso que las </a:t>
            </a:r>
            <a:r>
              <a:rPr lang="en-US" sz="1900" dirty="0" err="1">
                <a:latin typeface="Arial"/>
                <a:ea typeface="Arial"/>
                <a:cs typeface="Arial"/>
                <a:sym typeface="Arial"/>
              </a:rPr>
              <a:t>cuotas</a:t>
            </a:r>
            <a:r>
              <a:rPr lang="en-US" sz="1900" dirty="0">
                <a:latin typeface="Arial"/>
                <a:ea typeface="Arial"/>
                <a:cs typeface="Arial"/>
                <a:sym typeface="Arial"/>
              </a:rPr>
              <a:t> </a:t>
            </a:r>
            <a:r>
              <a:rPr lang="en-US" sz="1900" dirty="0" err="1">
                <a:latin typeface="Arial"/>
                <a:ea typeface="Arial"/>
                <a:cs typeface="Arial"/>
                <a:sym typeface="Arial"/>
              </a:rPr>
              <a:t>mensuales</a:t>
            </a:r>
            <a:r>
              <a:rPr lang="en-US" sz="1900" dirty="0">
                <a:latin typeface="Arial"/>
                <a:ea typeface="Arial"/>
                <a:cs typeface="Arial"/>
                <a:sym typeface="Arial"/>
              </a:rPr>
              <a:t>).</a:t>
            </a:r>
            <a:endParaRPr dirty="0"/>
          </a:p>
          <a:p>
            <a:pPr marL="342900" lvl="0" indent="-342900" algn="l" rtl="0">
              <a:lnSpc>
                <a:spcPct val="100000"/>
              </a:lnSpc>
              <a:spcBef>
                <a:spcPts val="600"/>
              </a:spcBef>
              <a:spcAft>
                <a:spcPts val="0"/>
              </a:spcAft>
              <a:buSzPct val="69349"/>
              <a:buChar char="•"/>
            </a:pPr>
            <a:r>
              <a:rPr lang="en-US" sz="1900" dirty="0" err="1">
                <a:latin typeface="Arial"/>
                <a:ea typeface="Arial"/>
                <a:cs typeface="Arial"/>
                <a:sym typeface="Arial"/>
              </a:rPr>
              <a:t>Calcular</a:t>
            </a:r>
            <a:r>
              <a:rPr lang="en-US" sz="1900" dirty="0">
                <a:latin typeface="Arial"/>
                <a:ea typeface="Arial"/>
                <a:cs typeface="Arial"/>
                <a:sym typeface="Arial"/>
              </a:rPr>
              <a:t> la </a:t>
            </a:r>
            <a:r>
              <a:rPr lang="en-US" sz="1900" dirty="0" err="1">
                <a:latin typeface="Arial"/>
                <a:ea typeface="Arial"/>
                <a:cs typeface="Arial"/>
                <a:sym typeface="Arial"/>
              </a:rPr>
              <a:t>puntuación</a:t>
            </a:r>
            <a:r>
              <a:rPr lang="en-US" sz="1900" dirty="0">
                <a:latin typeface="Arial"/>
                <a:ea typeface="Arial"/>
                <a:cs typeface="Arial"/>
                <a:sym typeface="Arial"/>
              </a:rPr>
              <a:t> global de </a:t>
            </a:r>
            <a:r>
              <a:rPr lang="en-US" sz="1900" dirty="0" err="1">
                <a:latin typeface="Arial"/>
                <a:ea typeface="Arial"/>
                <a:cs typeface="Arial"/>
                <a:sym typeface="Arial"/>
              </a:rPr>
              <a:t>cada</a:t>
            </a:r>
            <a:r>
              <a:rPr lang="en-US" sz="1900" dirty="0">
                <a:latin typeface="Arial"/>
                <a:ea typeface="Arial"/>
                <a:cs typeface="Arial"/>
                <a:sym typeface="Arial"/>
              </a:rPr>
              <a:t> banco.</a:t>
            </a:r>
            <a:endParaRPr b="1" dirty="0">
              <a:latin typeface="Arial"/>
              <a:ea typeface="Arial"/>
              <a:cs typeface="Arial"/>
              <a:sym typeface="Arial"/>
            </a:endParaRPr>
          </a:p>
        </p:txBody>
      </p:sp>
      <p:graphicFrame>
        <p:nvGraphicFramePr>
          <p:cNvPr id="963" name="Google Shape;963;p84"/>
          <p:cNvGraphicFramePr/>
          <p:nvPr/>
        </p:nvGraphicFramePr>
        <p:xfrm>
          <a:off x="6577242" y="2128728"/>
          <a:ext cx="5407675" cy="2162315"/>
        </p:xfrm>
        <a:graphic>
          <a:graphicData uri="http://schemas.openxmlformats.org/drawingml/2006/table">
            <a:tbl>
              <a:tblPr firstRow="1" bandRow="1">
                <a:noFill/>
                <a:tableStyleId>{FBF72D96-D84C-442C-A9C0-B2C5C3961F2B}</a:tableStyleId>
              </a:tblPr>
              <a:tblGrid>
                <a:gridCol w="825025">
                  <a:extLst>
                    <a:ext uri="{9D8B030D-6E8A-4147-A177-3AD203B41FA5}">
                      <a16:colId xmlns:a16="http://schemas.microsoft.com/office/drawing/2014/main" val="20000"/>
                    </a:ext>
                  </a:extLst>
                </a:gridCol>
                <a:gridCol w="7315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902200">
                  <a:extLst>
                    <a:ext uri="{9D8B030D-6E8A-4147-A177-3AD203B41FA5}">
                      <a16:colId xmlns:a16="http://schemas.microsoft.com/office/drawing/2014/main" val="20003"/>
                    </a:ext>
                  </a:extLst>
                </a:gridCol>
                <a:gridCol w="1194825">
                  <a:extLst>
                    <a:ext uri="{9D8B030D-6E8A-4147-A177-3AD203B41FA5}">
                      <a16:colId xmlns:a16="http://schemas.microsoft.com/office/drawing/2014/main" val="20004"/>
                    </a:ext>
                  </a:extLst>
                </a:gridCol>
                <a:gridCol w="912850">
                  <a:extLst>
                    <a:ext uri="{9D8B030D-6E8A-4147-A177-3AD203B41FA5}">
                      <a16:colId xmlns:a16="http://schemas.microsoft.com/office/drawing/2014/main" val="20005"/>
                    </a:ext>
                  </a:extLst>
                </a:gridCol>
              </a:tblGrid>
              <a:tr h="424925">
                <a:tc>
                  <a:txBody>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Banco</a:t>
                      </a:r>
                      <a:endParaRPr sz="10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latin typeface="Arial"/>
                          <a:ea typeface="Arial"/>
                          <a:cs typeface="Arial"/>
                          <a:sym typeface="Arial"/>
                        </a:rPr>
                        <a:t>Cuotas</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latin typeface="Arial"/>
                          <a:ea typeface="Arial"/>
                          <a:cs typeface="Arial"/>
                          <a:sym typeface="Arial"/>
                        </a:rPr>
                        <a:t>Seguridad</a:t>
                      </a:r>
                      <a:endParaRPr sz="105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latin typeface="Arial"/>
                          <a:ea typeface="Arial"/>
                          <a:cs typeface="Arial"/>
                          <a:sym typeface="Arial"/>
                        </a:rPr>
                        <a:t>Atención al Cliente</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latin typeface="Arial"/>
                          <a:ea typeface="Arial"/>
                          <a:cs typeface="Arial"/>
                          <a:sym typeface="Arial"/>
                        </a:rPr>
                        <a:t>Características</a:t>
                      </a:r>
                      <a:endParaRPr sz="105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latin typeface="Arial"/>
                          <a:ea typeface="Arial"/>
                          <a:cs typeface="Arial"/>
                          <a:sym typeface="Arial"/>
                        </a:rPr>
                        <a:t>Puntuación Total</a:t>
                      </a:r>
                      <a:endParaRPr/>
                    </a:p>
                  </a:txBody>
                  <a:tcPr marL="91450" marR="91450" marT="45725" marB="45725" anchor="ctr"/>
                </a:tc>
                <a:extLst>
                  <a:ext uri="{0D108BD9-81ED-4DB2-BD59-A6C34878D82A}">
                    <a16:rowId xmlns:a16="http://schemas.microsoft.com/office/drawing/2014/main" val="10000"/>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Banco A</a:t>
                      </a:r>
                      <a:endParaRPr sz="16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9</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7</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9</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33</a:t>
                      </a:r>
                      <a:endParaRPr sz="14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Banco B</a:t>
                      </a:r>
                      <a:endParaRPr sz="16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6</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9</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6</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29</a:t>
                      </a:r>
                      <a:endParaRPr sz="14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Banco C</a:t>
                      </a:r>
                      <a:endParaRPr sz="16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7</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7</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8</a:t>
                      </a:r>
                      <a:endParaRPr sz="1400" u="none" strike="noStrike" cap="none">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30</a:t>
                      </a:r>
                      <a:endParaRPr sz="14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bl>
          </a:graphicData>
        </a:graphic>
      </p:graphicFrame>
      <p:pic>
        <p:nvPicPr>
          <p:cNvPr id="964" name="Google Shape;964;p84" descr="Icono&#10;&#10;Descripción generada automáticamente"/>
          <p:cNvPicPr preferRelativeResize="0"/>
          <p:nvPr/>
        </p:nvPicPr>
        <p:blipFill rotWithShape="1">
          <a:blip r:embed="rId6">
            <a:alphaModFix/>
          </a:blip>
          <a:srcRect/>
          <a:stretch/>
        </p:blipFill>
        <p:spPr>
          <a:xfrm>
            <a:off x="10370317" y="260656"/>
            <a:ext cx="1335200" cy="1335200"/>
          </a:xfrm>
          <a:prstGeom prst="rect">
            <a:avLst/>
          </a:prstGeom>
          <a:noFill/>
          <a:ln>
            <a:noFill/>
          </a:ln>
        </p:spPr>
      </p:pic>
      <p:sp>
        <p:nvSpPr>
          <p:cNvPr id="965" name="Google Shape;965;p8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41</a:t>
            </a:fld>
            <a:endParaRPr>
              <a:latin typeface="Arial"/>
              <a:ea typeface="Arial"/>
              <a:cs typeface="Arial"/>
              <a:sym typeface="Arial"/>
            </a:endParaRPr>
          </a:p>
        </p:txBody>
      </p:sp>
      <p:sp>
        <p:nvSpPr>
          <p:cNvPr id="966" name="Google Shape;966;p84"/>
          <p:cNvSpPr txBox="1">
            <a:spLocks noGrp="1"/>
          </p:cNvSpPr>
          <p:nvPr>
            <p:ph type="body" id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600"/>
              </a:spcBef>
              <a:spcAft>
                <a:spcPts val="0"/>
              </a:spcAft>
              <a:buClr>
                <a:schemeClr val="accent3"/>
              </a:buClr>
              <a:buSzPct val="82352"/>
              <a:buNone/>
            </a:pPr>
            <a:r>
              <a:rPr lang="en-US">
                <a:solidFill>
                  <a:srgbClr val="D06C3C"/>
                </a:solidFill>
                <a:latin typeface="Arial"/>
                <a:ea typeface="Arial"/>
                <a:cs typeface="Arial"/>
                <a:sym typeface="Arial"/>
              </a:rPr>
              <a:t>Caso práctico 1. ¿Cómo elegir un servicio de banca en línea utilizando métodos de pensamiento computacional? </a:t>
            </a:r>
            <a:endParaRPr>
              <a:latin typeface="Arial"/>
              <a:ea typeface="Arial"/>
              <a:cs typeface="Arial"/>
              <a:sym typeface="Arial"/>
            </a:endParaRP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70"/>
        <p:cNvGrpSpPr/>
        <p:nvPr/>
      </p:nvGrpSpPr>
      <p:grpSpPr>
        <a:xfrm>
          <a:off x="0" y="0"/>
          <a:ext cx="0" cy="0"/>
          <a:chOff x="0" y="0"/>
          <a:chExt cx="0" cy="0"/>
        </a:xfrm>
      </p:grpSpPr>
      <p:sp>
        <p:nvSpPr>
          <p:cNvPr id="971" name="Google Shape;971;p85"/>
          <p:cNvSpPr txBox="1">
            <a:spLocks noGrp="1"/>
          </p:cNvSpPr>
          <p:nvPr>
            <p:ph type="body" idx="2"/>
          </p:nvPr>
        </p:nvSpPr>
        <p:spPr>
          <a:xfrm>
            <a:off x="511519" y="1716311"/>
            <a:ext cx="10403408" cy="1987588"/>
          </a:xfrm>
          <a:prstGeom prst="rect">
            <a:avLst/>
          </a:prstGeom>
          <a:noFill/>
          <a:ln>
            <a:noFill/>
          </a:ln>
        </p:spPr>
        <p:txBody>
          <a:bodyPr spcFirstLastPara="1" wrap="square" lIns="91425" tIns="45700" rIns="91425" bIns="45700" anchor="t" anchorCtr="0">
            <a:normAutofit/>
          </a:bodyPr>
          <a:lstStyle/>
          <a:p>
            <a:pPr marL="157480" lvl="0" indent="0" algn="l" rtl="0">
              <a:lnSpc>
                <a:spcPct val="100000"/>
              </a:lnSpc>
              <a:spcBef>
                <a:spcPts val="1000"/>
              </a:spcBef>
              <a:spcAft>
                <a:spcPts val="0"/>
              </a:spcAft>
              <a:buSzPts val="1120"/>
              <a:buNone/>
            </a:pPr>
            <a:r>
              <a:rPr lang="en-US">
                <a:latin typeface="Arial"/>
                <a:ea typeface="Arial"/>
                <a:cs typeface="Arial"/>
                <a:sym typeface="Arial"/>
              </a:rPr>
              <a:t>Aplicando métodos de pensamiento computacional, los adultos pueden seleccionar sistemáticamente el servicio de banca en línea que mejor se adapte a sus necesidades. Este enfoque estructurado no sólo mejora la eficacia de la toma de decisiones, sino que también permite a los individuos elegir con conocimiento de causa en función de su situación financiera en particular. </a:t>
            </a:r>
            <a:endParaRPr/>
          </a:p>
          <a:p>
            <a:pPr marL="157480" lvl="0" indent="0" algn="l" rtl="0">
              <a:lnSpc>
                <a:spcPct val="100000"/>
              </a:lnSpc>
              <a:spcBef>
                <a:spcPts val="1000"/>
              </a:spcBef>
              <a:spcAft>
                <a:spcPts val="0"/>
              </a:spcAft>
              <a:buSzPts val="1120"/>
              <a:buNone/>
            </a:pPr>
            <a:r>
              <a:rPr lang="en-US">
                <a:latin typeface="Arial"/>
                <a:ea typeface="Arial"/>
                <a:cs typeface="Arial"/>
                <a:sym typeface="Arial"/>
              </a:rPr>
              <a:t>Este estudio de caso ilustra cómo el pensamiento computacional puede ser una herramienta práctica para tomar decisiones en el ámbito de las finanzas personales.</a:t>
            </a:r>
            <a:endParaRPr>
              <a:latin typeface="Arial"/>
              <a:ea typeface="Arial"/>
              <a:cs typeface="Arial"/>
              <a:sym typeface="Arial"/>
            </a:endParaRPr>
          </a:p>
        </p:txBody>
      </p:sp>
      <p:sp>
        <p:nvSpPr>
          <p:cNvPr id="972" name="Google Shape;972;p85"/>
          <p:cNvSpPr txBox="1">
            <a:spLocks noGrp="1"/>
          </p:cNvSpPr>
          <p:nvPr>
            <p:ph type="body" idx="2"/>
          </p:nvPr>
        </p:nvSpPr>
        <p:spPr>
          <a:xfrm>
            <a:off x="696346" y="1243515"/>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2000" b="1">
                <a:solidFill>
                  <a:schemeClr val="dk1"/>
                </a:solidFill>
                <a:latin typeface="Arial"/>
                <a:ea typeface="Arial"/>
                <a:cs typeface="Arial"/>
                <a:sym typeface="Arial"/>
              </a:rPr>
              <a:t>Conclusión</a:t>
            </a:r>
            <a:endParaRPr sz="2000" b="1">
              <a:solidFill>
                <a:schemeClr val="dk1"/>
              </a:solidFill>
              <a:latin typeface="Arial"/>
              <a:ea typeface="Arial"/>
              <a:cs typeface="Arial"/>
              <a:sym typeface="Arial"/>
            </a:endParaRPr>
          </a:p>
        </p:txBody>
      </p:sp>
      <p:pic>
        <p:nvPicPr>
          <p:cNvPr id="973" name="Google Shape;973;p85" descr="Icono&#10;&#10;Descripción generada automáticamente"/>
          <p:cNvPicPr preferRelativeResize="0"/>
          <p:nvPr/>
        </p:nvPicPr>
        <p:blipFill rotWithShape="1">
          <a:blip r:embed="rId4">
            <a:alphaModFix/>
          </a:blip>
          <a:srcRect/>
          <a:stretch/>
        </p:blipFill>
        <p:spPr>
          <a:xfrm>
            <a:off x="10370317" y="260656"/>
            <a:ext cx="1335200" cy="1335200"/>
          </a:xfrm>
          <a:prstGeom prst="rect">
            <a:avLst/>
          </a:prstGeom>
          <a:noFill/>
          <a:ln>
            <a:noFill/>
          </a:ln>
        </p:spPr>
      </p:pic>
      <p:sp>
        <p:nvSpPr>
          <p:cNvPr id="974" name="Google Shape;974;p8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42</a:t>
            </a:fld>
            <a:endParaRPr>
              <a:latin typeface="Arial"/>
              <a:ea typeface="Arial"/>
              <a:cs typeface="Arial"/>
              <a:sym typeface="Arial"/>
            </a:endParaRPr>
          </a:p>
        </p:txBody>
      </p:sp>
      <p:sp>
        <p:nvSpPr>
          <p:cNvPr id="975" name="Google Shape;975;p85"/>
          <p:cNvSpPr txBo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marR="0" lvl="0" indent="0" algn="l" rtl="0">
              <a:lnSpc>
                <a:spcPct val="100000"/>
              </a:lnSpc>
              <a:spcBef>
                <a:spcPts val="600"/>
              </a:spcBef>
              <a:spcAft>
                <a:spcPts val="0"/>
              </a:spcAft>
              <a:buClr>
                <a:schemeClr val="accent3"/>
              </a:buClr>
              <a:buSzPct val="82352"/>
              <a:buFont typeface="Arial"/>
              <a:buNone/>
            </a:pPr>
            <a:r>
              <a:rPr lang="en-US" sz="2400" b="1" i="0" u="none" strike="noStrike" cap="none">
                <a:solidFill>
                  <a:srgbClr val="D06C3C"/>
                </a:solidFill>
                <a:latin typeface="Arial"/>
                <a:ea typeface="Arial"/>
                <a:cs typeface="Arial"/>
                <a:sym typeface="Arial"/>
              </a:rPr>
              <a:t>Caso práctico 1. ¿Cómo elegir un servicio de banca en línea utilizando métodos de pensamiento computacional? </a:t>
            </a:r>
            <a:endParaRPr sz="2400" b="1" i="0" u="none" strike="noStrike" cap="none">
              <a:solidFill>
                <a:schemeClr val="dk2"/>
              </a:solidFill>
              <a:latin typeface="Arial"/>
              <a:ea typeface="Arial"/>
              <a:cs typeface="Arial"/>
              <a:sym typeface="Arial"/>
            </a:endParaRP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979"/>
        <p:cNvGrpSpPr/>
        <p:nvPr/>
      </p:nvGrpSpPr>
      <p:grpSpPr>
        <a:xfrm>
          <a:off x="0" y="0"/>
          <a:ext cx="0" cy="0"/>
          <a:chOff x="0" y="0"/>
          <a:chExt cx="0" cy="0"/>
        </a:xfrm>
      </p:grpSpPr>
      <p:sp>
        <p:nvSpPr>
          <p:cNvPr id="980" name="Google Shape;980;p43"/>
          <p:cNvSpPr txBox="1">
            <a:spLocks noGrp="1"/>
          </p:cNvSpPr>
          <p:nvPr>
            <p:ph type="body" idx="1"/>
          </p:nvPr>
        </p:nvSpPr>
        <p:spPr>
          <a:xfrm>
            <a:off x="253739" y="376374"/>
            <a:ext cx="8817303" cy="4154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sz="1800">
                <a:solidFill>
                  <a:srgbClr val="D06C3C"/>
                </a:solidFill>
                <a:latin typeface="Arial"/>
                <a:ea typeface="Arial"/>
                <a:cs typeface="Arial"/>
                <a:sym typeface="Arial"/>
              </a:rPr>
              <a:t>Estudio de caso 2. El juego de mesa «Rummikub» como ejemplo para mejorar el PC en personas mayores</a:t>
            </a:r>
            <a:endParaRPr sz="1800">
              <a:solidFill>
                <a:srgbClr val="D06C3C"/>
              </a:solidFill>
              <a:latin typeface="Arial"/>
              <a:ea typeface="Arial"/>
              <a:cs typeface="Arial"/>
              <a:sym typeface="Arial"/>
            </a:endParaRPr>
          </a:p>
        </p:txBody>
      </p:sp>
      <p:sp>
        <p:nvSpPr>
          <p:cNvPr id="981" name="Google Shape;981;p43"/>
          <p:cNvSpPr txBox="1">
            <a:spLocks noGrp="1"/>
          </p:cNvSpPr>
          <p:nvPr>
            <p:ph type="body" idx="2"/>
          </p:nvPr>
        </p:nvSpPr>
        <p:spPr>
          <a:xfrm>
            <a:off x="97536" y="687993"/>
            <a:ext cx="9027009" cy="1350523"/>
          </a:xfrm>
          <a:prstGeom prst="rect">
            <a:avLst/>
          </a:prstGeom>
          <a:noFill/>
          <a:ln>
            <a:noFill/>
          </a:ln>
        </p:spPr>
        <p:txBody>
          <a:bodyPr spcFirstLastPara="1" wrap="square" lIns="91425" tIns="45700" rIns="91425" bIns="45700" anchor="t" anchorCtr="0">
            <a:noAutofit/>
          </a:bodyPr>
          <a:lstStyle/>
          <a:p>
            <a:pPr marL="157480" lvl="0" indent="0" algn="just" rtl="0">
              <a:lnSpc>
                <a:spcPct val="100000"/>
              </a:lnSpc>
              <a:spcBef>
                <a:spcPts val="600"/>
              </a:spcBef>
              <a:spcAft>
                <a:spcPts val="0"/>
              </a:spcAft>
              <a:buSzPts val="1120"/>
              <a:buNone/>
            </a:pPr>
            <a:r>
              <a:rPr lang="en-US" sz="1400" b="1">
                <a:latin typeface="Arial"/>
                <a:ea typeface="Arial"/>
                <a:cs typeface="Arial"/>
                <a:sym typeface="Arial"/>
              </a:rPr>
              <a:t>Objetivo:</a:t>
            </a:r>
            <a:r>
              <a:rPr lang="en-US" sz="1400">
                <a:latin typeface="Arial"/>
                <a:ea typeface="Arial"/>
                <a:cs typeface="Arial"/>
                <a:sym typeface="Arial"/>
              </a:rPr>
              <a:t> Aprende cómo los juegos de mesa pueden utilizarse como herramienta para promover el pensamiento computacional entre los mayores, fomentando el pensamiento crítico, la resolución de problemas y la interacción social.</a:t>
            </a:r>
            <a:endParaRPr>
              <a:latin typeface="Arial"/>
              <a:ea typeface="Arial"/>
              <a:cs typeface="Arial"/>
              <a:sym typeface="Arial"/>
            </a:endParaRPr>
          </a:p>
          <a:p>
            <a:pPr marL="157480" lvl="0" indent="0" algn="just" rtl="0">
              <a:lnSpc>
                <a:spcPct val="100000"/>
              </a:lnSpc>
              <a:spcBef>
                <a:spcPts val="600"/>
              </a:spcBef>
              <a:spcAft>
                <a:spcPts val="0"/>
              </a:spcAft>
              <a:buSzPts val="1120"/>
              <a:buNone/>
            </a:pPr>
            <a:r>
              <a:rPr lang="en-US" sz="1400" b="1">
                <a:latin typeface="Arial"/>
                <a:ea typeface="Arial"/>
                <a:cs typeface="Arial"/>
                <a:sym typeface="Arial"/>
              </a:rPr>
              <a:t>Contexto:</a:t>
            </a:r>
            <a:r>
              <a:rPr lang="en-US" sz="1400">
                <a:latin typeface="Arial"/>
                <a:ea typeface="Arial"/>
                <a:cs typeface="Arial"/>
                <a:sym typeface="Arial"/>
              </a:rPr>
              <a:t> Involucrar a los mayores en juegos de mesa invita a la actividad cognitiva, fomenta el pensamiento estratégico y facilita las conexiones sociales, esenciales para el bienestar mental.</a:t>
            </a:r>
            <a:endParaRPr>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a:latin typeface="Arial"/>
              <a:ea typeface="Arial"/>
              <a:cs typeface="Arial"/>
              <a:sym typeface="Arial"/>
            </a:endParaRPr>
          </a:p>
        </p:txBody>
      </p:sp>
      <p:sp>
        <p:nvSpPr>
          <p:cNvPr id="982" name="Google Shape;982;p43"/>
          <p:cNvSpPr txBox="1">
            <a:spLocks noGrp="1"/>
          </p:cNvSpPr>
          <p:nvPr>
            <p:ph type="body" idx="2"/>
          </p:nvPr>
        </p:nvSpPr>
        <p:spPr>
          <a:xfrm>
            <a:off x="100312" y="1817609"/>
            <a:ext cx="9024233" cy="676166"/>
          </a:xfrm>
          <a:prstGeom prst="rect">
            <a:avLst/>
          </a:prstGeom>
          <a:noFill/>
          <a:ln>
            <a:noFill/>
          </a:ln>
        </p:spPr>
        <p:txBody>
          <a:bodyPr spcFirstLastPara="1" wrap="square" lIns="91425" tIns="45700" rIns="91425" bIns="45700" anchor="t" anchorCtr="0">
            <a:noAutofit/>
          </a:bodyPr>
          <a:lstStyle/>
          <a:p>
            <a:pPr marL="157480" lvl="0" indent="0" algn="just" rtl="0">
              <a:lnSpc>
                <a:spcPct val="100000"/>
              </a:lnSpc>
              <a:spcBef>
                <a:spcPts val="1000"/>
              </a:spcBef>
              <a:spcAft>
                <a:spcPts val="0"/>
              </a:spcAft>
              <a:buSzPts val="1120"/>
              <a:buNone/>
            </a:pPr>
            <a:r>
              <a:rPr lang="en-US" sz="1400" b="1">
                <a:latin typeface="Arial"/>
                <a:ea typeface="Arial"/>
                <a:cs typeface="Arial"/>
                <a:sym typeface="Arial"/>
              </a:rPr>
              <a:t>Rummikub </a:t>
            </a:r>
            <a:r>
              <a:rPr lang="en-US" sz="1400">
                <a:latin typeface="Arial"/>
                <a:ea typeface="Arial"/>
                <a:cs typeface="Arial"/>
                <a:sym typeface="Arial"/>
              </a:rPr>
              <a:t>es un juego clásico de fichas que combina elementos de estrategia y suerte. El objetivo es formar conjuntos y series de fichas numeradas, lo que lo hace ideal para ilustrar conceptos de PC</a:t>
            </a:r>
            <a:endParaRPr>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a:latin typeface="Arial"/>
              <a:ea typeface="Arial"/>
              <a:cs typeface="Arial"/>
              <a:sym typeface="Arial"/>
            </a:endParaRPr>
          </a:p>
        </p:txBody>
      </p:sp>
      <p:sp>
        <p:nvSpPr>
          <p:cNvPr id="983" name="Google Shape;983;p43"/>
          <p:cNvSpPr/>
          <p:nvPr/>
        </p:nvSpPr>
        <p:spPr>
          <a:xfrm>
            <a:off x="2125092" y="2937906"/>
            <a:ext cx="2952745" cy="826699"/>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Los jugadores deben dividir el juego en tareas más pequeñas, como concentrarse en su mano de fichas y determinar posibles movimientos.</a:t>
            </a:r>
            <a:endParaRPr sz="1400" b="0" i="0" u="none" strike="noStrike" cap="none">
              <a:solidFill>
                <a:srgbClr val="FFFFFF"/>
              </a:solidFill>
              <a:latin typeface="Arial"/>
              <a:ea typeface="Arial"/>
              <a:cs typeface="Arial"/>
              <a:sym typeface="Arial"/>
            </a:endParaRPr>
          </a:p>
        </p:txBody>
      </p:sp>
      <p:sp>
        <p:nvSpPr>
          <p:cNvPr id="984" name="Google Shape;984;p43"/>
          <p:cNvSpPr/>
          <p:nvPr/>
        </p:nvSpPr>
        <p:spPr>
          <a:xfrm>
            <a:off x="5275262" y="2948764"/>
            <a:ext cx="3615819" cy="826700"/>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Cada turno implica decidir qué fichas jugar, lo que obliga a los jugadores a analizar sus opciones en función de la configuración actual del tablero.</a:t>
            </a:r>
            <a:endParaRPr sz="1400" b="0" i="0" u="none" strike="noStrike" cap="none">
              <a:solidFill>
                <a:srgbClr val="FFFFFF"/>
              </a:solidFill>
              <a:latin typeface="Arial"/>
              <a:ea typeface="Arial"/>
              <a:cs typeface="Arial"/>
              <a:sym typeface="Arial"/>
            </a:endParaRPr>
          </a:p>
        </p:txBody>
      </p:sp>
      <p:sp>
        <p:nvSpPr>
          <p:cNvPr id="985" name="Google Shape;985;p43"/>
          <p:cNvSpPr txBox="1"/>
          <p:nvPr/>
        </p:nvSpPr>
        <p:spPr>
          <a:xfrm>
            <a:off x="2513466" y="2493505"/>
            <a:ext cx="2401872" cy="338514"/>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Clr>
                <a:srgbClr val="000000"/>
              </a:buClr>
              <a:buSzPts val="1600"/>
              <a:buFont typeface="Arial"/>
              <a:buNone/>
            </a:pPr>
            <a:r>
              <a:rPr lang="en-US" sz="1600" b="1" i="0" u="none" strike="noStrike" cap="none">
                <a:solidFill>
                  <a:srgbClr val="678877"/>
                </a:solidFill>
                <a:latin typeface="Arial"/>
                <a:ea typeface="Arial"/>
                <a:cs typeface="Arial"/>
                <a:sym typeface="Arial"/>
              </a:rPr>
              <a:t>Desarrollo de Habilidad</a:t>
            </a:r>
            <a:endParaRPr sz="1600" b="0" i="0" u="none" strike="noStrike" cap="none">
              <a:solidFill>
                <a:srgbClr val="678877"/>
              </a:solidFill>
              <a:latin typeface="Arial"/>
              <a:ea typeface="Arial"/>
              <a:cs typeface="Arial"/>
              <a:sym typeface="Arial"/>
            </a:endParaRPr>
          </a:p>
        </p:txBody>
      </p:sp>
      <p:sp>
        <p:nvSpPr>
          <p:cNvPr id="986" name="Google Shape;986;p43"/>
          <p:cNvSpPr txBox="1"/>
          <p:nvPr/>
        </p:nvSpPr>
        <p:spPr>
          <a:xfrm>
            <a:off x="6007261" y="2493505"/>
            <a:ext cx="1995174" cy="338514"/>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Clr>
                <a:srgbClr val="000000"/>
              </a:buClr>
              <a:buSzPts val="1600"/>
              <a:buFont typeface="Arial"/>
              <a:buNone/>
            </a:pPr>
            <a:r>
              <a:rPr lang="en-US" sz="1600" b="1" i="0" u="none" strike="noStrike" cap="none">
                <a:solidFill>
                  <a:srgbClr val="678877"/>
                </a:solidFill>
                <a:latin typeface="Arial"/>
                <a:ea typeface="Arial"/>
                <a:cs typeface="Arial"/>
                <a:sym typeface="Arial"/>
              </a:rPr>
              <a:t>Mecánica de juego</a:t>
            </a:r>
            <a:endParaRPr sz="1600" b="0" i="0" u="none" strike="noStrike" cap="none">
              <a:solidFill>
                <a:srgbClr val="678877"/>
              </a:solidFill>
              <a:latin typeface="Arial"/>
              <a:ea typeface="Arial"/>
              <a:cs typeface="Arial"/>
              <a:sym typeface="Arial"/>
            </a:endParaRPr>
          </a:p>
        </p:txBody>
      </p:sp>
      <p:sp>
        <p:nvSpPr>
          <p:cNvPr id="987" name="Google Shape;987;p43"/>
          <p:cNvSpPr/>
          <p:nvPr/>
        </p:nvSpPr>
        <p:spPr>
          <a:xfrm>
            <a:off x="300275" y="2937905"/>
            <a:ext cx="1620426" cy="826700"/>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56"/>
              <a:buFont typeface="Arial"/>
              <a:buNone/>
            </a:pPr>
            <a:r>
              <a:rPr lang="en-US" sz="1456" b="1" i="0" u="none" strike="noStrike" cap="none">
                <a:solidFill>
                  <a:srgbClr val="000000"/>
                </a:solidFill>
                <a:latin typeface="Arial"/>
                <a:ea typeface="Arial"/>
                <a:cs typeface="Arial"/>
                <a:sym typeface="Arial"/>
              </a:rPr>
              <a:t>Descomposición</a:t>
            </a:r>
            <a:endParaRPr/>
          </a:p>
        </p:txBody>
      </p:sp>
      <p:sp>
        <p:nvSpPr>
          <p:cNvPr id="988" name="Google Shape;988;p43"/>
          <p:cNvSpPr txBox="1"/>
          <p:nvPr/>
        </p:nvSpPr>
        <p:spPr>
          <a:xfrm>
            <a:off x="191224" y="2493505"/>
            <a:ext cx="1838528" cy="338514"/>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Clr>
                <a:srgbClr val="000000"/>
              </a:buClr>
              <a:buSzPts val="1600"/>
              <a:buFont typeface="Arial"/>
              <a:buNone/>
            </a:pPr>
            <a:r>
              <a:rPr lang="en-US" sz="1600" b="1" i="0" u="none" strike="noStrike" cap="none">
                <a:solidFill>
                  <a:srgbClr val="678877"/>
                </a:solidFill>
                <a:latin typeface="Arial"/>
                <a:ea typeface="Arial"/>
                <a:cs typeface="Arial"/>
                <a:sym typeface="Arial"/>
              </a:rPr>
              <a:t>Fase de PC</a:t>
            </a:r>
            <a:endParaRPr sz="1600" b="1" i="0" u="none" strike="noStrike" cap="none">
              <a:solidFill>
                <a:srgbClr val="678877"/>
              </a:solidFill>
              <a:latin typeface="Arial"/>
              <a:ea typeface="Arial"/>
              <a:cs typeface="Arial"/>
              <a:sym typeface="Arial"/>
            </a:endParaRPr>
          </a:p>
        </p:txBody>
      </p:sp>
      <p:sp>
        <p:nvSpPr>
          <p:cNvPr id="989" name="Google Shape;989;p43"/>
          <p:cNvSpPr/>
          <p:nvPr/>
        </p:nvSpPr>
        <p:spPr>
          <a:xfrm>
            <a:off x="2125092" y="3889701"/>
            <a:ext cx="2952745" cy="818745"/>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Los mayores aprenden a identificar patrones en sus fichas, como reconocer secuencias numéricas o emparejar colores.</a:t>
            </a:r>
            <a:endParaRPr sz="1400" b="0" i="0" u="none" strike="noStrike" cap="none">
              <a:solidFill>
                <a:srgbClr val="FFFFFF"/>
              </a:solidFill>
              <a:latin typeface="Arial"/>
              <a:ea typeface="Arial"/>
              <a:cs typeface="Arial"/>
              <a:sym typeface="Arial"/>
            </a:endParaRPr>
          </a:p>
        </p:txBody>
      </p:sp>
      <p:sp>
        <p:nvSpPr>
          <p:cNvPr id="990" name="Google Shape;990;p43"/>
          <p:cNvSpPr/>
          <p:nvPr/>
        </p:nvSpPr>
        <p:spPr>
          <a:xfrm>
            <a:off x="300275" y="3881595"/>
            <a:ext cx="1620426" cy="807137"/>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rgbClr val="000000"/>
                </a:solidFill>
                <a:latin typeface="Arial"/>
                <a:ea typeface="Arial"/>
                <a:cs typeface="Arial"/>
                <a:sym typeface="Arial"/>
              </a:rPr>
              <a:t>Reconocimiento de patrones</a:t>
            </a:r>
            <a:endParaRPr sz="1500" b="0" i="0" u="none" strike="noStrike" cap="none">
              <a:solidFill>
                <a:srgbClr val="000000"/>
              </a:solidFill>
              <a:latin typeface="Arial"/>
              <a:ea typeface="Arial"/>
              <a:cs typeface="Arial"/>
              <a:sym typeface="Arial"/>
            </a:endParaRPr>
          </a:p>
        </p:txBody>
      </p:sp>
      <p:sp>
        <p:nvSpPr>
          <p:cNvPr id="991" name="Google Shape;991;p43"/>
          <p:cNvSpPr/>
          <p:nvPr/>
        </p:nvSpPr>
        <p:spPr>
          <a:xfrm>
            <a:off x="5275262" y="3892124"/>
            <a:ext cx="3615818" cy="807137"/>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150"/>
              <a:buFont typeface="Arial"/>
              <a:buNone/>
            </a:pPr>
            <a:r>
              <a:rPr lang="en-US" sz="1150" b="0" i="0" u="none" strike="noStrike" cap="none">
                <a:solidFill>
                  <a:srgbClr val="000000"/>
                </a:solidFill>
                <a:latin typeface="Arial"/>
                <a:ea typeface="Arial"/>
                <a:cs typeface="Arial"/>
                <a:sym typeface="Arial"/>
              </a:rPr>
              <a:t>A medida que los jugadores se familiarizan con las combinaciones habituales, empiezan a anticipar los movimientos y las posibles estrategias de sus oponentes, lo que aumenta su capacidad para reconocer patrones en el juego.</a:t>
            </a:r>
            <a:endParaRPr sz="1150" b="0" i="0" u="none" strike="noStrike" cap="none">
              <a:solidFill>
                <a:srgbClr val="000000"/>
              </a:solidFill>
              <a:latin typeface="Arial"/>
              <a:ea typeface="Arial"/>
              <a:cs typeface="Arial"/>
              <a:sym typeface="Arial"/>
            </a:endParaRPr>
          </a:p>
        </p:txBody>
      </p:sp>
      <p:sp>
        <p:nvSpPr>
          <p:cNvPr id="992" name="Google Shape;992;p43"/>
          <p:cNvSpPr/>
          <p:nvPr/>
        </p:nvSpPr>
        <p:spPr>
          <a:xfrm>
            <a:off x="300678" y="4805722"/>
            <a:ext cx="1619620" cy="914142"/>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Abstracción</a:t>
            </a:r>
            <a:endParaRPr sz="1600" b="0" i="0" u="none" strike="noStrike" cap="none">
              <a:solidFill>
                <a:srgbClr val="000000"/>
              </a:solidFill>
              <a:latin typeface="Arial"/>
              <a:ea typeface="Arial"/>
              <a:cs typeface="Arial"/>
              <a:sym typeface="Arial"/>
            </a:endParaRPr>
          </a:p>
        </p:txBody>
      </p:sp>
      <p:sp>
        <p:nvSpPr>
          <p:cNvPr id="993" name="Google Shape;993;p43"/>
          <p:cNvSpPr/>
          <p:nvPr/>
        </p:nvSpPr>
        <p:spPr>
          <a:xfrm>
            <a:off x="300678" y="5845217"/>
            <a:ext cx="1619620" cy="816865"/>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Algoritmos</a:t>
            </a:r>
            <a:endParaRPr sz="1600" b="0" i="0" u="none" strike="noStrike" cap="none">
              <a:solidFill>
                <a:srgbClr val="000000"/>
              </a:solidFill>
              <a:latin typeface="Arial"/>
              <a:ea typeface="Arial"/>
              <a:cs typeface="Arial"/>
              <a:sym typeface="Arial"/>
            </a:endParaRPr>
          </a:p>
        </p:txBody>
      </p:sp>
      <p:sp>
        <p:nvSpPr>
          <p:cNvPr id="994" name="Google Shape;994;p43"/>
          <p:cNvSpPr/>
          <p:nvPr/>
        </p:nvSpPr>
        <p:spPr>
          <a:xfrm>
            <a:off x="2125091" y="4804100"/>
            <a:ext cx="2952746" cy="925750"/>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La abstracción implica centrarse en los elementos significativos del juego (como los valores de las fichas) e ignorar detalles menos relevantes (como el diseño lúdico de las fichas).</a:t>
            </a:r>
            <a:endParaRPr sz="1400" b="0" i="0" u="none" strike="noStrike" cap="none">
              <a:solidFill>
                <a:srgbClr val="FFFFFF"/>
              </a:solidFill>
              <a:latin typeface="Arial"/>
              <a:ea typeface="Arial"/>
              <a:cs typeface="Arial"/>
              <a:sym typeface="Arial"/>
            </a:endParaRPr>
          </a:p>
        </p:txBody>
      </p:sp>
      <p:sp>
        <p:nvSpPr>
          <p:cNvPr id="995" name="Google Shape;995;p43"/>
          <p:cNvSpPr/>
          <p:nvPr/>
        </p:nvSpPr>
        <p:spPr>
          <a:xfrm>
            <a:off x="2125091" y="5824398"/>
            <a:ext cx="2952747" cy="818745"/>
          </a:xfrm>
          <a:prstGeom prst="rect">
            <a:avLst/>
          </a:prstGeom>
          <a:solidFill>
            <a:srgbClr val="D8D8D8">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A medida que los jugadores deciden cómo jugar sus fichas, crean secuencias de acciones (estrategias) que conducen a resultados ganadores.</a:t>
            </a:r>
            <a:endParaRPr sz="1400" b="0" i="0" u="none" strike="noStrike" cap="none">
              <a:solidFill>
                <a:srgbClr val="FFFFFF"/>
              </a:solidFill>
              <a:latin typeface="Arial"/>
              <a:ea typeface="Arial"/>
              <a:cs typeface="Arial"/>
              <a:sym typeface="Arial"/>
            </a:endParaRPr>
          </a:p>
        </p:txBody>
      </p:sp>
      <p:sp>
        <p:nvSpPr>
          <p:cNvPr id="996" name="Google Shape;996;p43"/>
          <p:cNvSpPr/>
          <p:nvPr/>
        </p:nvSpPr>
        <p:spPr>
          <a:xfrm>
            <a:off x="5275262" y="4814603"/>
            <a:ext cx="3615818" cy="904156"/>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Los jugadores deben priorizar qué fichas conservar o descartar en función de las posibles jugadas, lo que les permite simplificar las decisiones complejas en estrategias procesables.</a:t>
            </a:r>
            <a:endParaRPr sz="1400" b="0" i="0" u="none" strike="noStrike" cap="none">
              <a:solidFill>
                <a:srgbClr val="000000"/>
              </a:solidFill>
              <a:latin typeface="Arial"/>
              <a:ea typeface="Arial"/>
              <a:cs typeface="Arial"/>
              <a:sym typeface="Arial"/>
            </a:endParaRPr>
          </a:p>
        </p:txBody>
      </p:sp>
      <p:sp>
        <p:nvSpPr>
          <p:cNvPr id="997" name="Google Shape;997;p43"/>
          <p:cNvSpPr/>
          <p:nvPr/>
        </p:nvSpPr>
        <p:spPr>
          <a:xfrm>
            <a:off x="5275262" y="5824398"/>
            <a:ext cx="3615818" cy="807137"/>
          </a:xfrm>
          <a:prstGeom prst="rect">
            <a:avLst/>
          </a:prstGeom>
          <a:solidFill>
            <a:srgbClr val="678877">
              <a:alpha val="38039"/>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Los jugadores desarrollan algoritmos evaluando y ejecutando sistemáticamente sus jugadas en función de las restricciones actuales del juego, lo que fomenta el razonamiento lógico.</a:t>
            </a:r>
            <a:endParaRPr sz="1400" b="0" i="0" u="none" strike="noStrike" cap="none">
              <a:solidFill>
                <a:srgbClr val="000000"/>
              </a:solidFill>
              <a:latin typeface="Arial"/>
              <a:ea typeface="Arial"/>
              <a:cs typeface="Arial"/>
              <a:sym typeface="Arial"/>
            </a:endParaRPr>
          </a:p>
        </p:txBody>
      </p:sp>
      <p:pic>
        <p:nvPicPr>
          <p:cNvPr id="998" name="Google Shape;998;p43"/>
          <p:cNvPicPr preferRelativeResize="0"/>
          <p:nvPr/>
        </p:nvPicPr>
        <p:blipFill rotWithShape="1">
          <a:blip r:embed="rId4">
            <a:alphaModFix/>
          </a:blip>
          <a:srcRect/>
          <a:stretch/>
        </p:blipFill>
        <p:spPr>
          <a:xfrm>
            <a:off x="9251004" y="0"/>
            <a:ext cx="2940996" cy="6858000"/>
          </a:xfrm>
          <a:prstGeom prst="rect">
            <a:avLst/>
          </a:prstGeom>
          <a:noFill/>
          <a:ln>
            <a:noFill/>
          </a:ln>
        </p:spPr>
      </p:pic>
      <p:sp>
        <p:nvSpPr>
          <p:cNvPr id="999" name="Google Shape;999;p4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43</a:t>
            </a:fld>
            <a:endParaRPr>
              <a:solidFill>
                <a:schemeClr val="lt1"/>
              </a:solidFill>
              <a:latin typeface="Arial"/>
              <a:ea typeface="Arial"/>
              <a:cs typeface="Arial"/>
              <a:sym typeface="Arial"/>
            </a:endParaRP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003"/>
        <p:cNvGrpSpPr/>
        <p:nvPr/>
      </p:nvGrpSpPr>
      <p:grpSpPr>
        <a:xfrm>
          <a:off x="0" y="0"/>
          <a:ext cx="0" cy="0"/>
          <a:chOff x="0" y="0"/>
          <a:chExt cx="0" cy="0"/>
        </a:xfrm>
      </p:grpSpPr>
      <p:sp>
        <p:nvSpPr>
          <p:cNvPr id="1004" name="Google Shape;1004;p86"/>
          <p:cNvSpPr txBox="1">
            <a:spLocks noGrp="1"/>
          </p:cNvSpPr>
          <p:nvPr>
            <p:ph type="body" idx="2"/>
          </p:nvPr>
        </p:nvSpPr>
        <p:spPr>
          <a:xfrm>
            <a:off x="307243" y="844021"/>
            <a:ext cx="8690453" cy="3135853"/>
          </a:xfrm>
          <a:prstGeom prst="rect">
            <a:avLst/>
          </a:prstGeom>
          <a:noFill/>
          <a:ln>
            <a:noFill/>
          </a:ln>
        </p:spPr>
        <p:txBody>
          <a:bodyPr spcFirstLastPara="1" wrap="square" lIns="91425" tIns="45700" rIns="91425" bIns="45700" anchor="t" anchorCtr="0">
            <a:noAutofit/>
          </a:bodyPr>
          <a:lstStyle/>
          <a:p>
            <a:pPr marL="157480" lvl="0" indent="0" algn="just" rtl="0">
              <a:lnSpc>
                <a:spcPct val="100000"/>
              </a:lnSpc>
              <a:spcBef>
                <a:spcPts val="1000"/>
              </a:spcBef>
              <a:spcAft>
                <a:spcPts val="0"/>
              </a:spcAft>
              <a:buSzPts val="1120"/>
              <a:buNone/>
            </a:pPr>
            <a:r>
              <a:rPr lang="en-US" sz="1800" b="1">
                <a:latin typeface="Arial"/>
                <a:ea typeface="Arial"/>
                <a:cs typeface="Arial"/>
                <a:sym typeface="Arial"/>
              </a:rPr>
              <a:t>Resultados:</a:t>
            </a:r>
            <a:endParaRPr sz="1800">
              <a:latin typeface="Arial"/>
              <a:ea typeface="Arial"/>
              <a:cs typeface="Arial"/>
              <a:sym typeface="Arial"/>
            </a:endParaRPr>
          </a:p>
          <a:p>
            <a:pPr marL="457200" lvl="0" indent="-299720" algn="just" rtl="0">
              <a:lnSpc>
                <a:spcPct val="100000"/>
              </a:lnSpc>
              <a:spcBef>
                <a:spcPts val="1000"/>
              </a:spcBef>
              <a:spcAft>
                <a:spcPts val="0"/>
              </a:spcAft>
              <a:buClr>
                <a:schemeClr val="dk2"/>
              </a:buClr>
              <a:buSzPts val="1120"/>
              <a:buChar char="•"/>
            </a:pPr>
            <a:r>
              <a:rPr lang="en-US" b="1">
                <a:latin typeface="Arial"/>
                <a:ea typeface="Arial"/>
                <a:cs typeface="Arial"/>
                <a:sym typeface="Arial"/>
              </a:rPr>
              <a:t>Compromiso cognitivo: </a:t>
            </a:r>
            <a:r>
              <a:rPr lang="en-US">
                <a:latin typeface="Arial"/>
                <a:ea typeface="Arial"/>
                <a:cs typeface="Arial"/>
                <a:sym typeface="Arial"/>
              </a:rPr>
              <a:t>El juego estimula las facultades mentales, ayudando a mantener la salud cognitiva y a prevenir el deterioro en las personas mayores.</a:t>
            </a:r>
            <a:endParaRPr/>
          </a:p>
          <a:p>
            <a:pPr marL="457200" lvl="0" indent="-299720" algn="just" rtl="0">
              <a:lnSpc>
                <a:spcPct val="100000"/>
              </a:lnSpc>
              <a:spcBef>
                <a:spcPts val="1000"/>
              </a:spcBef>
              <a:spcAft>
                <a:spcPts val="0"/>
              </a:spcAft>
              <a:buClr>
                <a:schemeClr val="dk2"/>
              </a:buClr>
              <a:buSzPts val="1120"/>
              <a:buChar char="•"/>
            </a:pPr>
            <a:r>
              <a:rPr lang="en-US" b="1">
                <a:latin typeface="Arial"/>
                <a:ea typeface="Arial"/>
                <a:cs typeface="Arial"/>
                <a:sym typeface="Arial"/>
              </a:rPr>
              <a:t>Interacción social: </a:t>
            </a:r>
            <a:r>
              <a:rPr lang="en-US">
                <a:latin typeface="Arial"/>
                <a:ea typeface="Arial"/>
                <a:cs typeface="Arial"/>
                <a:sym typeface="Arial"/>
              </a:rPr>
              <a:t>Jugar en grupo fomenta la comunicación, la colaboración y la creación de relaciones, claves para el bienestar emocional.</a:t>
            </a:r>
            <a:endParaRPr/>
          </a:p>
          <a:p>
            <a:pPr marL="457200" lvl="0" indent="-299720" algn="just" rtl="0">
              <a:lnSpc>
                <a:spcPct val="100000"/>
              </a:lnSpc>
              <a:spcBef>
                <a:spcPts val="1000"/>
              </a:spcBef>
              <a:spcAft>
                <a:spcPts val="0"/>
              </a:spcAft>
              <a:buClr>
                <a:schemeClr val="dk2"/>
              </a:buClr>
              <a:buSzPts val="1120"/>
              <a:buChar char="•"/>
            </a:pPr>
            <a:r>
              <a:rPr lang="en-US" b="1">
                <a:latin typeface="Arial"/>
                <a:ea typeface="Arial"/>
                <a:cs typeface="Arial"/>
                <a:sym typeface="Arial"/>
              </a:rPr>
              <a:t>Pensamiento estratégico: </a:t>
            </a:r>
            <a:r>
              <a:rPr lang="en-US">
                <a:latin typeface="Arial"/>
                <a:ea typeface="Arial"/>
                <a:cs typeface="Arial"/>
                <a:sym typeface="Arial"/>
              </a:rPr>
              <a:t>Las personas mayores mejoran su pensamiento crítico y su capacidad de toma de decisiones al analizar su juego y adaptarse a sus oponentes.</a:t>
            </a:r>
            <a:endParaRPr/>
          </a:p>
          <a:p>
            <a:pPr marL="457200" lvl="0" indent="-299720" algn="just" rtl="0">
              <a:lnSpc>
                <a:spcPct val="100000"/>
              </a:lnSpc>
              <a:spcBef>
                <a:spcPts val="1000"/>
              </a:spcBef>
              <a:spcAft>
                <a:spcPts val="0"/>
              </a:spcAft>
              <a:buClr>
                <a:schemeClr val="dk2"/>
              </a:buClr>
              <a:buSzPts val="1120"/>
              <a:buChar char="•"/>
            </a:pPr>
            <a:r>
              <a:rPr lang="en-US" b="1">
                <a:latin typeface="Arial"/>
                <a:ea typeface="Arial"/>
                <a:cs typeface="Arial"/>
                <a:sym typeface="Arial"/>
              </a:rPr>
              <a:t>Diversión y motivación: </a:t>
            </a:r>
            <a:r>
              <a:rPr lang="en-US">
                <a:latin typeface="Arial"/>
                <a:ea typeface="Arial"/>
                <a:cs typeface="Arial"/>
                <a:sym typeface="Arial"/>
              </a:rPr>
              <a:t>La naturaleza divertida de los juegos de mesa fomenta la participación y el aprendizaje continuos, haciendo que el pensamiento computacional sea accesible y divertido.</a:t>
            </a:r>
            <a:endParaRPr>
              <a:latin typeface="Arial"/>
              <a:ea typeface="Arial"/>
              <a:cs typeface="Arial"/>
              <a:sym typeface="Arial"/>
            </a:endParaRPr>
          </a:p>
        </p:txBody>
      </p:sp>
      <p:sp>
        <p:nvSpPr>
          <p:cNvPr id="1005" name="Google Shape;1005;p86"/>
          <p:cNvSpPr txBox="1">
            <a:spLocks noGrp="1"/>
          </p:cNvSpPr>
          <p:nvPr>
            <p:ph type="body" idx="2"/>
          </p:nvPr>
        </p:nvSpPr>
        <p:spPr>
          <a:xfrm>
            <a:off x="307242" y="3979874"/>
            <a:ext cx="8690453" cy="1828187"/>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800" b="1">
                <a:latin typeface="Arial"/>
                <a:ea typeface="Arial"/>
                <a:cs typeface="Arial"/>
                <a:sym typeface="Arial"/>
              </a:rPr>
              <a:t>Conclusión:</a:t>
            </a:r>
            <a:r>
              <a:rPr lang="en-US" sz="1800">
                <a:latin typeface="Arial"/>
                <a:ea typeface="Arial"/>
                <a:cs typeface="Arial"/>
                <a:sym typeface="Arial"/>
              </a:rPr>
              <a:t> </a:t>
            </a:r>
            <a:endParaRPr sz="1800">
              <a:latin typeface="Arial"/>
              <a:ea typeface="Arial"/>
              <a:cs typeface="Arial"/>
              <a:sym typeface="Arial"/>
            </a:endParaRPr>
          </a:p>
          <a:p>
            <a:pPr marL="157480" lvl="0" indent="0" algn="just" rtl="0">
              <a:lnSpc>
                <a:spcPct val="100000"/>
              </a:lnSpc>
              <a:spcBef>
                <a:spcPts val="1000"/>
              </a:spcBef>
              <a:spcAft>
                <a:spcPts val="0"/>
              </a:spcAft>
              <a:buSzPts val="1120"/>
              <a:buNone/>
            </a:pPr>
            <a:r>
              <a:rPr lang="en-US">
                <a:latin typeface="Arial"/>
                <a:ea typeface="Arial"/>
                <a:cs typeface="Arial"/>
                <a:sym typeface="Arial"/>
              </a:rPr>
              <a:t>Este estudio de caso demuestra cómo juegos de mesa como Rummikub pueden fomentar eficazmente las habilidades de pensamiento computacional entre las personas mayores. Al participar en juegos estratégicos, los mayores pueden mejorar sus capacidades cognitivas al tiempo que disfrutan de una experiencia social. Este enfoque no sólo contribuye a su agilidad mental, sino que también refuerza la importancia del aprendizaje permanente y la interacción dentro de la comunidad.</a:t>
            </a:r>
            <a:endParaRPr sz="1800">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sz="1800">
              <a:latin typeface="Arial"/>
              <a:ea typeface="Arial"/>
              <a:cs typeface="Arial"/>
              <a:sym typeface="Arial"/>
            </a:endParaRPr>
          </a:p>
        </p:txBody>
      </p:sp>
      <p:pic>
        <p:nvPicPr>
          <p:cNvPr id="1006" name="Google Shape;1006;p86"/>
          <p:cNvPicPr preferRelativeResize="0"/>
          <p:nvPr/>
        </p:nvPicPr>
        <p:blipFill rotWithShape="1">
          <a:blip r:embed="rId3">
            <a:alphaModFix/>
          </a:blip>
          <a:srcRect/>
          <a:stretch/>
        </p:blipFill>
        <p:spPr>
          <a:xfrm>
            <a:off x="9212095" y="0"/>
            <a:ext cx="2979905" cy="6858000"/>
          </a:xfrm>
          <a:prstGeom prst="rect">
            <a:avLst/>
          </a:prstGeom>
          <a:noFill/>
          <a:ln>
            <a:noFill/>
          </a:ln>
        </p:spPr>
      </p:pic>
      <p:sp>
        <p:nvSpPr>
          <p:cNvPr id="1007" name="Google Shape;1007;p8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44</a:t>
            </a:fld>
            <a:endParaRPr>
              <a:solidFill>
                <a:schemeClr val="lt1"/>
              </a:solidFill>
              <a:latin typeface="Arial"/>
              <a:ea typeface="Arial"/>
              <a:cs typeface="Arial"/>
              <a:sym typeface="Arial"/>
            </a:endParaRPr>
          </a:p>
        </p:txBody>
      </p:sp>
      <p:sp>
        <p:nvSpPr>
          <p:cNvPr id="1008" name="Google Shape;1008;p86"/>
          <p:cNvSpPr txBox="1"/>
          <p:nvPr/>
        </p:nvSpPr>
        <p:spPr>
          <a:xfrm>
            <a:off x="253739" y="376374"/>
            <a:ext cx="8817303" cy="415475"/>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1680"/>
              <a:buFont typeface="Arial"/>
              <a:buNone/>
            </a:pPr>
            <a:r>
              <a:rPr lang="en-US" sz="1800" b="1" i="0" u="none" strike="noStrike" cap="none">
                <a:solidFill>
                  <a:srgbClr val="D06C3C"/>
                </a:solidFill>
                <a:latin typeface="Arial"/>
                <a:ea typeface="Arial"/>
                <a:cs typeface="Arial"/>
                <a:sym typeface="Arial"/>
              </a:rPr>
              <a:t>Estudio de caso 2. El juego de mesa «Rummikub» como ejemplo para mejorar el PC en personas mayores</a:t>
            </a:r>
            <a:endParaRPr sz="1800" b="1" i="0" u="none" strike="noStrike" cap="none">
              <a:solidFill>
                <a:srgbClr val="D06C3C"/>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pic>
        <p:nvPicPr>
          <p:cNvPr id="1013" name="Google Shape;1013;p44" descr="Molecular model and digital tablet on counter in lab"/>
          <p:cNvPicPr preferRelativeResize="0">
            <a:picLocks noGrp="1"/>
          </p:cNvPicPr>
          <p:nvPr>
            <p:ph type="pic" idx="2"/>
          </p:nvPr>
        </p:nvPicPr>
        <p:blipFill rotWithShape="1">
          <a:blip r:embed="rId3">
            <a:alphaModFix/>
          </a:blip>
          <a:srcRect t="7802" b="7802"/>
          <a:stretch/>
        </p:blipFill>
        <p:spPr>
          <a:xfrm>
            <a:off x="0" y="0"/>
            <a:ext cx="12192000" cy="6858000"/>
          </a:xfrm>
          <a:prstGeom prst="rect">
            <a:avLst/>
          </a:prstGeom>
          <a:noFill/>
          <a:ln>
            <a:noFill/>
          </a:ln>
        </p:spPr>
      </p:pic>
      <p:sp>
        <p:nvSpPr>
          <p:cNvPr id="1014" name="Google Shape;1014;p44"/>
          <p:cNvSpPr/>
          <p:nvPr/>
        </p:nvSpPr>
        <p:spPr>
          <a:xfrm>
            <a:off x="6458741" y="4083079"/>
            <a:ext cx="5093533" cy="1775012"/>
          </a:xfrm>
          <a:prstGeom prst="rect">
            <a:avLst/>
          </a:prstGeom>
          <a:solidFill>
            <a:srgbClr val="F4F4F6"/>
          </a:solid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15" name="Google Shape;1015;p44"/>
          <p:cNvSpPr txBox="1">
            <a:spLocks noGrp="1"/>
          </p:cNvSpPr>
          <p:nvPr>
            <p:ph type="title"/>
          </p:nvPr>
        </p:nvSpPr>
        <p:spPr>
          <a:xfrm>
            <a:off x="7614442" y="2339502"/>
            <a:ext cx="2804191" cy="1775012"/>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lt1"/>
              </a:buClr>
              <a:buSzPts val="3200"/>
              <a:buFont typeface="Sorts Mill Goudy"/>
              <a:buNone/>
            </a:pPr>
            <a:r>
              <a:rPr lang="en-US" b="1">
                <a:solidFill>
                  <a:schemeClr val="dk1"/>
                </a:solidFill>
                <a:latin typeface="Arial"/>
                <a:ea typeface="Arial"/>
                <a:cs typeface="Arial"/>
                <a:sym typeface="Arial"/>
              </a:rPr>
              <a:t>EJERCICIOS PRÁCTICOS</a:t>
            </a:r>
            <a:endParaRPr>
              <a:solidFill>
                <a:schemeClr val="dk1"/>
              </a:solidFill>
              <a:latin typeface="Arial"/>
              <a:ea typeface="Arial"/>
              <a:cs typeface="Arial"/>
              <a:sym typeface="Arial"/>
            </a:endParaRPr>
          </a:p>
        </p:txBody>
      </p:sp>
      <p:sp>
        <p:nvSpPr>
          <p:cNvPr id="1016" name="Google Shape;1016;p44"/>
          <p:cNvSpPr txBox="1">
            <a:spLocks noGrp="1"/>
          </p:cNvSpPr>
          <p:nvPr>
            <p:ph type="body" idx="1"/>
          </p:nvPr>
        </p:nvSpPr>
        <p:spPr>
          <a:xfrm>
            <a:off x="5958869" y="4237320"/>
            <a:ext cx="5593405" cy="1860184"/>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Clr>
                <a:schemeClr val="lt1"/>
              </a:buClr>
              <a:buSzPts val="1400"/>
              <a:buNone/>
            </a:pPr>
            <a:r>
              <a:rPr lang="en-US" sz="1800">
                <a:solidFill>
                  <a:schemeClr val="dk1"/>
                </a:solidFill>
                <a:latin typeface="Arial"/>
                <a:ea typeface="Arial"/>
                <a:cs typeface="Arial"/>
                <a:sym typeface="Arial"/>
              </a:rPr>
              <a:t>Ejemplos de ideas de talleres prácticos que demuestran los principios del pensamiento computacional, adaptados a estudiantes adultos y que hacen hincapié en la participación activa</a:t>
            </a:r>
            <a:endParaRPr sz="1800">
              <a:solidFill>
                <a:schemeClr val="dk1"/>
              </a:solidFill>
              <a:latin typeface="Arial"/>
              <a:ea typeface="Arial"/>
              <a:cs typeface="Arial"/>
              <a:sym typeface="Arial"/>
            </a:endParaRPr>
          </a:p>
        </p:txBody>
      </p:sp>
      <p:sp>
        <p:nvSpPr>
          <p:cNvPr id="1017" name="Google Shape;1017;p4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rgbClr val="000000"/>
                </a:solidFill>
                <a:latin typeface="Arial"/>
                <a:ea typeface="Arial"/>
                <a:cs typeface="Arial"/>
                <a:sym typeface="Arial"/>
              </a:rPr>
              <a:t>45</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p45"/>
          <p:cNvSpPr txBox="1">
            <a:spLocks noGrp="1"/>
          </p:cNvSpPr>
          <p:nvPr>
            <p:ph type="title"/>
          </p:nvPr>
        </p:nvSpPr>
        <p:spPr>
          <a:xfrm>
            <a:off x="903924" y="1075213"/>
            <a:ext cx="6384460" cy="787940"/>
          </a:xfrm>
          <a:prstGeom prst="rect">
            <a:avLst/>
          </a:prstGeom>
          <a:noFill/>
          <a:ln>
            <a:noFill/>
          </a:ln>
        </p:spPr>
        <p:txBody>
          <a:bodyPr spcFirstLastPara="1" wrap="square" lIns="91425" tIns="45700" rIns="91425" bIns="45700" anchor="b" anchorCtr="0">
            <a:noAutofit/>
          </a:bodyPr>
          <a:lstStyle/>
          <a:p>
            <a:pPr marL="0" lvl="0" indent="0" algn="just" rtl="0">
              <a:lnSpc>
                <a:spcPct val="100000"/>
              </a:lnSpc>
              <a:spcBef>
                <a:spcPts val="1000"/>
              </a:spcBef>
              <a:spcAft>
                <a:spcPts val="0"/>
              </a:spcAft>
              <a:buSzPts val="2400"/>
              <a:buNone/>
            </a:pPr>
            <a:r>
              <a:rPr lang="en-US" dirty="0">
                <a:solidFill>
                  <a:schemeClr val="dk1"/>
                </a:solidFill>
                <a:latin typeface="Arial"/>
                <a:ea typeface="Arial"/>
                <a:cs typeface="Arial"/>
                <a:sym typeface="Arial"/>
              </a:rPr>
              <a:t>Ideas para </a:t>
            </a:r>
            <a:r>
              <a:rPr lang="en-US" dirty="0" err="1">
                <a:solidFill>
                  <a:schemeClr val="dk1"/>
                </a:solidFill>
                <a:latin typeface="Arial"/>
                <a:ea typeface="Arial"/>
                <a:cs typeface="Arial"/>
                <a:sym typeface="Arial"/>
              </a:rPr>
              <a:t>talleres</a:t>
            </a:r>
            <a:r>
              <a:rPr lang="en-US" dirty="0">
                <a:solidFill>
                  <a:schemeClr val="dk1"/>
                </a:solidFill>
                <a:latin typeface="Arial"/>
                <a:ea typeface="Arial"/>
                <a:cs typeface="Arial"/>
                <a:sym typeface="Arial"/>
              </a:rPr>
              <a:t> </a:t>
            </a:r>
            <a:r>
              <a:rPr lang="en-US" dirty="0" err="1">
                <a:solidFill>
                  <a:schemeClr val="dk1"/>
                </a:solidFill>
                <a:latin typeface="Arial"/>
                <a:ea typeface="Arial"/>
                <a:cs typeface="Arial"/>
                <a:sym typeface="Arial"/>
              </a:rPr>
              <a:t>prácticos</a:t>
            </a:r>
            <a:r>
              <a:rPr lang="en-US" dirty="0">
                <a:solidFill>
                  <a:schemeClr val="dk1"/>
                </a:solidFill>
                <a:latin typeface="Arial"/>
                <a:ea typeface="Arial"/>
                <a:cs typeface="Arial"/>
                <a:sym typeface="Arial"/>
              </a:rPr>
              <a:t> que </a:t>
            </a:r>
            <a:r>
              <a:rPr lang="en-US" dirty="0" err="1">
                <a:solidFill>
                  <a:schemeClr val="dk1"/>
                </a:solidFill>
                <a:latin typeface="Arial"/>
                <a:ea typeface="Arial"/>
                <a:cs typeface="Arial"/>
                <a:sym typeface="Arial"/>
              </a:rPr>
              <a:t>demuestren</a:t>
            </a:r>
            <a:r>
              <a:rPr lang="en-US" dirty="0">
                <a:solidFill>
                  <a:schemeClr val="dk1"/>
                </a:solidFill>
                <a:latin typeface="Arial"/>
                <a:ea typeface="Arial"/>
                <a:cs typeface="Arial"/>
                <a:sym typeface="Arial"/>
              </a:rPr>
              <a:t> </a:t>
            </a:r>
            <a:r>
              <a:rPr lang="en-US" dirty="0" err="1">
                <a:solidFill>
                  <a:schemeClr val="dk1"/>
                </a:solidFill>
                <a:latin typeface="Arial"/>
                <a:ea typeface="Arial"/>
                <a:cs typeface="Arial"/>
                <a:sym typeface="Arial"/>
              </a:rPr>
              <a:t>los</a:t>
            </a:r>
            <a:r>
              <a:rPr lang="en-US" dirty="0">
                <a:solidFill>
                  <a:schemeClr val="dk1"/>
                </a:solidFill>
                <a:latin typeface="Arial"/>
                <a:ea typeface="Arial"/>
                <a:cs typeface="Arial"/>
                <a:sym typeface="Arial"/>
              </a:rPr>
              <a:t> </a:t>
            </a:r>
            <a:r>
              <a:rPr lang="en-US" dirty="0" err="1">
                <a:solidFill>
                  <a:schemeClr val="dk1"/>
                </a:solidFill>
                <a:latin typeface="Arial"/>
                <a:ea typeface="Arial"/>
                <a:cs typeface="Arial"/>
                <a:sym typeface="Arial"/>
              </a:rPr>
              <a:t>principios</a:t>
            </a:r>
            <a:r>
              <a:rPr lang="en-US" dirty="0">
                <a:solidFill>
                  <a:schemeClr val="dk1"/>
                </a:solidFill>
                <a:latin typeface="Arial"/>
                <a:ea typeface="Arial"/>
                <a:cs typeface="Arial"/>
                <a:sym typeface="Arial"/>
              </a:rPr>
              <a:t> del Pensamiento </a:t>
            </a:r>
            <a:r>
              <a:rPr lang="en-US" dirty="0" err="1">
                <a:solidFill>
                  <a:schemeClr val="dk1"/>
                </a:solidFill>
                <a:latin typeface="Arial"/>
                <a:ea typeface="Arial"/>
                <a:cs typeface="Arial"/>
                <a:sym typeface="Arial"/>
              </a:rPr>
              <a:t>Computacional</a:t>
            </a:r>
            <a:endParaRPr dirty="0">
              <a:solidFill>
                <a:schemeClr val="dk1"/>
              </a:solidFill>
              <a:latin typeface="Arial"/>
              <a:ea typeface="Arial"/>
              <a:cs typeface="Arial"/>
              <a:sym typeface="Arial"/>
            </a:endParaRPr>
          </a:p>
        </p:txBody>
      </p:sp>
      <p:sp>
        <p:nvSpPr>
          <p:cNvPr id="1025" name="Google Shape;1025;p45"/>
          <p:cNvSpPr txBox="1">
            <a:spLocks noGrp="1"/>
          </p:cNvSpPr>
          <p:nvPr>
            <p:ph type="body" idx="1"/>
          </p:nvPr>
        </p:nvSpPr>
        <p:spPr>
          <a:xfrm>
            <a:off x="992901" y="1863153"/>
            <a:ext cx="6206507" cy="3642704"/>
          </a:xfrm>
          <a:prstGeom prst="rect">
            <a:avLst/>
          </a:prstGeom>
          <a:noFill/>
          <a:ln>
            <a:noFill/>
          </a:ln>
        </p:spPr>
        <p:txBody>
          <a:bodyPr spcFirstLastPara="1" wrap="square" lIns="91425" tIns="45700" rIns="91425" bIns="45700" anchor="t" anchorCtr="0">
            <a:noAutofit/>
          </a:bodyPr>
          <a:lstStyle/>
          <a:p>
            <a:pPr marL="87313" lvl="0" indent="-9525" algn="just" rtl="0">
              <a:lnSpc>
                <a:spcPct val="100000"/>
              </a:lnSpc>
              <a:spcBef>
                <a:spcPts val="1000"/>
              </a:spcBef>
              <a:spcAft>
                <a:spcPts val="0"/>
              </a:spcAft>
              <a:buSzPts val="1260"/>
              <a:buNone/>
            </a:pPr>
            <a:r>
              <a:rPr lang="en-US">
                <a:latin typeface="Arial"/>
                <a:ea typeface="Arial"/>
                <a:cs typeface="Arial"/>
                <a:sym typeface="Arial"/>
              </a:rPr>
              <a:t>En esta sección hay tres ejemplos de ideas de talleres prácticos que demuestran los principios del pensamiento computacional, adaptados a estudiantes adultos y que hacen hincapié en la participación activa.</a:t>
            </a:r>
            <a:endParaRPr/>
          </a:p>
          <a:p>
            <a:pPr marL="87313" lvl="0" indent="-9525" algn="just" rtl="0">
              <a:lnSpc>
                <a:spcPct val="100000"/>
              </a:lnSpc>
              <a:spcBef>
                <a:spcPts val="1000"/>
              </a:spcBef>
              <a:spcAft>
                <a:spcPts val="0"/>
              </a:spcAft>
              <a:buSzPts val="1260"/>
              <a:buNone/>
            </a:pPr>
            <a:r>
              <a:rPr lang="en-US">
                <a:latin typeface="Arial"/>
                <a:ea typeface="Arial"/>
                <a:cs typeface="Arial"/>
                <a:sym typeface="Arial"/>
              </a:rPr>
              <a:t>Estos talleres hacen hincapié en la participación activa, las ayudas visuales y las aplicaciones del mundo real para que los conceptos del pensamiento computacional resulten más atractivos y accesibles para los alumnos adultos. </a:t>
            </a:r>
            <a:endParaRPr/>
          </a:p>
          <a:p>
            <a:pPr marL="87313" lvl="0" indent="-9525" algn="just" rtl="0">
              <a:lnSpc>
                <a:spcPct val="100000"/>
              </a:lnSpc>
              <a:spcBef>
                <a:spcPts val="1000"/>
              </a:spcBef>
              <a:spcAft>
                <a:spcPts val="0"/>
              </a:spcAft>
              <a:buSzPts val="1260"/>
              <a:buNone/>
            </a:pPr>
            <a:r>
              <a:rPr lang="en-US">
                <a:latin typeface="Arial"/>
                <a:ea typeface="Arial"/>
                <a:cs typeface="Arial"/>
                <a:sym typeface="Arial"/>
              </a:rPr>
              <a:t>No olvides adaptar la complejidad y los materiales a las necesidades y conocimientos previos de tu audiencia. Los debates posteriores al taller son cruciales para reforzar el aprendizaje y fomentar el pensamiento crítico.</a:t>
            </a:r>
            <a:endParaRPr>
              <a:latin typeface="Arial"/>
              <a:ea typeface="Arial"/>
              <a:cs typeface="Arial"/>
              <a:sym typeface="Arial"/>
            </a:endParaRPr>
          </a:p>
        </p:txBody>
      </p:sp>
      <p:pic>
        <p:nvPicPr>
          <p:cNvPr id="1026" name="Google Shape;1026;p45"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27" name="Google Shape;1027;p4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46</a:t>
            </a:fld>
            <a:endParaRPr>
              <a:latin typeface="Arial"/>
              <a:ea typeface="Arial"/>
              <a:cs typeface="Arial"/>
              <a:sym typeface="Arial"/>
            </a:endParaRP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87"/>
          <p:cNvSpPr txBox="1">
            <a:spLocks noGrp="1"/>
          </p:cNvSpPr>
          <p:nvPr>
            <p:ph type="title"/>
          </p:nvPr>
        </p:nvSpPr>
        <p:spPr>
          <a:xfrm>
            <a:off x="1293519" y="727955"/>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dirty="0">
                <a:latin typeface="Arial"/>
                <a:ea typeface="Arial"/>
                <a:cs typeface="Arial"/>
                <a:sym typeface="Arial"/>
              </a:rPr>
              <a:t>Taller 1</a:t>
            </a:r>
            <a:endParaRPr dirty="0">
              <a:latin typeface="Arial"/>
              <a:ea typeface="Arial"/>
              <a:cs typeface="Arial"/>
              <a:sym typeface="Arial"/>
            </a:endParaRPr>
          </a:p>
        </p:txBody>
      </p:sp>
      <p:sp>
        <p:nvSpPr>
          <p:cNvPr id="1035" name="Google Shape;1035;p87"/>
          <p:cNvSpPr txBox="1">
            <a:spLocks noGrp="1"/>
          </p:cNvSpPr>
          <p:nvPr>
            <p:ph type="body" idx="1"/>
          </p:nvPr>
        </p:nvSpPr>
        <p:spPr>
          <a:xfrm>
            <a:off x="821803" y="1054895"/>
            <a:ext cx="6585994" cy="4931377"/>
          </a:xfrm>
          <a:prstGeom prst="rect">
            <a:avLst/>
          </a:prstGeom>
          <a:noFill/>
          <a:ln>
            <a:noFill/>
          </a:ln>
        </p:spPr>
        <p:txBody>
          <a:bodyPr spcFirstLastPara="1" wrap="square" lIns="91425" tIns="45700" rIns="91425" bIns="45700" anchor="t" anchorCtr="0">
            <a:noAutofit/>
          </a:bodyPr>
          <a:lstStyle/>
          <a:p>
            <a:pPr marL="9525" lvl="0" indent="-9525" algn="l" rtl="0">
              <a:lnSpc>
                <a:spcPct val="100000"/>
              </a:lnSpc>
              <a:spcBef>
                <a:spcPts val="1000"/>
              </a:spcBef>
              <a:spcAft>
                <a:spcPts val="0"/>
              </a:spcAft>
              <a:buSzPts val="1260"/>
              <a:buNone/>
            </a:pPr>
            <a:r>
              <a:rPr lang="en-US" sz="1600" b="1">
                <a:latin typeface="Arial"/>
                <a:ea typeface="Arial"/>
                <a:cs typeface="Arial"/>
                <a:sym typeface="Arial"/>
              </a:rPr>
              <a:t>Taller 1: Rediseño de recetas (descomposición, diseño de algoritmos, evaluación)</a:t>
            </a:r>
            <a:endParaRPr/>
          </a:p>
          <a:p>
            <a:pPr marL="9525" lvl="0" indent="-9525" algn="l" rtl="0">
              <a:lnSpc>
                <a:spcPct val="100000"/>
              </a:lnSpc>
              <a:spcBef>
                <a:spcPts val="1000"/>
              </a:spcBef>
              <a:spcAft>
                <a:spcPts val="0"/>
              </a:spcAft>
              <a:buSzPts val="1260"/>
              <a:buNone/>
            </a:pPr>
            <a:r>
              <a:rPr lang="en-US" sz="1400" b="1">
                <a:latin typeface="Arial"/>
                <a:ea typeface="Arial"/>
                <a:cs typeface="Arial"/>
                <a:sym typeface="Arial"/>
              </a:rPr>
              <a:t>Objetivo: </a:t>
            </a:r>
            <a:r>
              <a:rPr lang="en-US" sz="1400">
                <a:latin typeface="Arial"/>
                <a:ea typeface="Arial"/>
                <a:cs typeface="Arial"/>
                <a:sym typeface="Arial"/>
              </a:rPr>
              <a:t>Comprender el diseño y descomposición de algoritmos a través de la modificación de recetas.</a:t>
            </a:r>
            <a:endParaRPr/>
          </a:p>
          <a:p>
            <a:pPr marL="9525" lvl="0" indent="-9525" algn="l" rtl="0">
              <a:lnSpc>
                <a:spcPct val="100000"/>
              </a:lnSpc>
              <a:spcBef>
                <a:spcPts val="1000"/>
              </a:spcBef>
              <a:spcAft>
                <a:spcPts val="0"/>
              </a:spcAft>
              <a:buSzPts val="1260"/>
              <a:buNone/>
            </a:pPr>
            <a:r>
              <a:rPr lang="en-US" sz="1400" b="1">
                <a:latin typeface="Arial"/>
                <a:ea typeface="Arial"/>
                <a:cs typeface="Arial"/>
                <a:sym typeface="Arial"/>
              </a:rPr>
              <a:t>Materiales: </a:t>
            </a:r>
            <a:r>
              <a:rPr lang="en-US" sz="1400">
                <a:latin typeface="Arial"/>
                <a:ea typeface="Arial"/>
                <a:cs typeface="Arial"/>
                <a:sym typeface="Arial"/>
              </a:rPr>
              <a:t>Varias recetas (de simples a complejas), pizarras o papel grande, marcadores.</a:t>
            </a:r>
            <a:endParaRPr/>
          </a:p>
          <a:p>
            <a:pPr marL="9525" lvl="0" indent="-9525" algn="l" rtl="0">
              <a:lnSpc>
                <a:spcPct val="100000"/>
              </a:lnSpc>
              <a:spcBef>
                <a:spcPts val="1000"/>
              </a:spcBef>
              <a:spcAft>
                <a:spcPts val="0"/>
              </a:spcAft>
              <a:buSzPts val="1260"/>
              <a:buNone/>
            </a:pPr>
            <a:r>
              <a:rPr lang="en-US" sz="1400" b="1">
                <a:latin typeface="Arial"/>
                <a:ea typeface="Arial"/>
                <a:cs typeface="Arial"/>
                <a:sym typeface="Arial"/>
              </a:rPr>
              <a:t>Actividad:</a:t>
            </a:r>
            <a:endParaRPr sz="1400">
              <a:latin typeface="Arial"/>
              <a:ea typeface="Arial"/>
              <a:cs typeface="Arial"/>
              <a:sym typeface="Arial"/>
            </a:endParaRPr>
          </a:p>
          <a:p>
            <a:pPr marL="0" lvl="0" indent="-8001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Introducción:  </a:t>
            </a:r>
            <a:r>
              <a:rPr lang="en-US" sz="1400">
                <a:latin typeface="Arial"/>
                <a:ea typeface="Arial"/>
                <a:cs typeface="Arial"/>
                <a:sym typeface="Arial"/>
              </a:rPr>
              <a:t>Breve discusión sobre algoritmos y descomposición.</a:t>
            </a:r>
            <a:endParaRPr/>
          </a:p>
          <a:p>
            <a:pPr marL="0" lvl="0" indent="-8001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Selección de recetas: </a:t>
            </a:r>
            <a:r>
              <a:rPr lang="en-US" sz="1400">
                <a:latin typeface="Arial"/>
                <a:ea typeface="Arial"/>
                <a:cs typeface="Arial"/>
                <a:sym typeface="Arial"/>
              </a:rPr>
              <a:t>Los participantes eligen una receta.</a:t>
            </a:r>
            <a:endParaRPr/>
          </a:p>
          <a:p>
            <a:pPr marL="0" lvl="0" indent="-8001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Descomposición: </a:t>
            </a:r>
            <a:r>
              <a:rPr lang="en-US" sz="1400">
                <a:latin typeface="Arial"/>
                <a:ea typeface="Arial"/>
                <a:cs typeface="Arial"/>
                <a:sym typeface="Arial"/>
              </a:rPr>
              <a:t>Desglosa la receta en pasos individuales (descomposición).</a:t>
            </a:r>
            <a:endParaRPr/>
          </a:p>
          <a:p>
            <a:pPr marL="0" lvl="0" indent="-8001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Diseño del algoritmo: </a:t>
            </a:r>
            <a:r>
              <a:rPr lang="en-US" sz="1400">
                <a:latin typeface="Arial"/>
                <a:ea typeface="Arial"/>
                <a:cs typeface="Arial"/>
                <a:sym typeface="Arial"/>
              </a:rPr>
              <a:t>Escribe los pasos como un algoritmo claro, incluyendo las condiciones (por ejemplo, «Si el horno está precalentado, entonces proceder al paso 4»). Utiliza diagramas de flujo para la representación visual.</a:t>
            </a:r>
            <a:endParaRPr/>
          </a:p>
          <a:p>
            <a:pPr marL="0" lvl="0" indent="-8001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Rediseño de la receta</a:t>
            </a:r>
            <a:r>
              <a:rPr lang="en-US" sz="1400">
                <a:latin typeface="Arial"/>
                <a:ea typeface="Arial"/>
                <a:cs typeface="Arial"/>
                <a:sym typeface="Arial"/>
              </a:rPr>
              <a:t>: Modifica la receta (por ejemplo, sustituyendo ingredientes, ajustando los tiempos de cocción). Vuelve a escribir el algoritmo para reflejar los cambios.</a:t>
            </a:r>
            <a:endParaRPr/>
          </a:p>
          <a:p>
            <a:pPr marL="0" lvl="0" indent="-8001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Evaluación: </a:t>
            </a:r>
            <a:r>
              <a:rPr lang="en-US" sz="1400">
                <a:latin typeface="Arial"/>
                <a:ea typeface="Arial"/>
                <a:cs typeface="Arial"/>
                <a:sym typeface="Arial"/>
              </a:rPr>
              <a:t>Discute la viabilidad de la receta y el algoritmo modificados. ¿Qué ha funcionado bien? ¿Qué podría mejorarse?</a:t>
            </a:r>
            <a:endParaRPr>
              <a:latin typeface="Arial"/>
              <a:ea typeface="Arial"/>
              <a:cs typeface="Arial"/>
              <a:sym typeface="Arial"/>
            </a:endParaRPr>
          </a:p>
        </p:txBody>
      </p:sp>
      <p:pic>
        <p:nvPicPr>
          <p:cNvPr id="1036" name="Google Shape;1036;p87"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37" name="Google Shape;1037;p8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47</a:t>
            </a:fld>
            <a:endParaRPr>
              <a:latin typeface="Arial"/>
              <a:ea typeface="Arial"/>
              <a:cs typeface="Arial"/>
              <a:sym typeface="Arial"/>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88"/>
          <p:cNvSpPr txBox="1">
            <a:spLocks noGrp="1"/>
          </p:cNvSpPr>
          <p:nvPr>
            <p:ph type="title"/>
          </p:nvPr>
        </p:nvSpPr>
        <p:spPr>
          <a:xfrm>
            <a:off x="1293519" y="697316"/>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dirty="0">
                <a:latin typeface="Arial"/>
                <a:ea typeface="Arial"/>
                <a:cs typeface="Arial"/>
                <a:sym typeface="Arial"/>
              </a:rPr>
              <a:t>Taller 2</a:t>
            </a:r>
            <a:endParaRPr dirty="0">
              <a:latin typeface="Arial"/>
              <a:ea typeface="Arial"/>
              <a:cs typeface="Arial"/>
              <a:sym typeface="Arial"/>
            </a:endParaRPr>
          </a:p>
        </p:txBody>
      </p:sp>
      <p:sp>
        <p:nvSpPr>
          <p:cNvPr id="1045" name="Google Shape;1045;p88"/>
          <p:cNvSpPr txBox="1">
            <a:spLocks noGrp="1"/>
          </p:cNvSpPr>
          <p:nvPr>
            <p:ph type="body" idx="1"/>
          </p:nvPr>
        </p:nvSpPr>
        <p:spPr>
          <a:xfrm>
            <a:off x="821803" y="1043318"/>
            <a:ext cx="6528121" cy="4786009"/>
          </a:xfrm>
          <a:prstGeom prst="rect">
            <a:avLst/>
          </a:prstGeom>
          <a:noFill/>
          <a:ln>
            <a:noFill/>
          </a:ln>
        </p:spPr>
        <p:txBody>
          <a:bodyPr spcFirstLastPara="1" wrap="square" lIns="91425" tIns="45700" rIns="91425" bIns="45700" anchor="t" anchorCtr="0">
            <a:noAutofit/>
          </a:bodyPr>
          <a:lstStyle/>
          <a:p>
            <a:pPr marL="9525" lvl="0" indent="-9525" algn="l" rtl="0">
              <a:lnSpc>
                <a:spcPct val="100000"/>
              </a:lnSpc>
              <a:spcBef>
                <a:spcPts val="1000"/>
              </a:spcBef>
              <a:spcAft>
                <a:spcPts val="0"/>
              </a:spcAft>
              <a:buSzPts val="1260"/>
              <a:buNone/>
            </a:pPr>
            <a:r>
              <a:rPr lang="en-US" sz="1600" b="1">
                <a:latin typeface="Arial"/>
                <a:ea typeface="Arial"/>
                <a:cs typeface="Arial"/>
                <a:sym typeface="Arial"/>
              </a:rPr>
              <a:t>Taller 2: Desafío urbanístico (abstracción, reconocimiento de patrones, diseño de algoritmos)</a:t>
            </a:r>
            <a:endParaRPr sz="1600">
              <a:latin typeface="Arial"/>
              <a:ea typeface="Arial"/>
              <a:cs typeface="Arial"/>
              <a:sym typeface="Arial"/>
            </a:endParaRPr>
          </a:p>
          <a:p>
            <a:pPr marL="0" lvl="0" indent="0" algn="l" rtl="0">
              <a:lnSpc>
                <a:spcPct val="100000"/>
              </a:lnSpc>
              <a:spcBef>
                <a:spcPts val="0"/>
              </a:spcBef>
              <a:spcAft>
                <a:spcPts val="0"/>
              </a:spcAft>
              <a:buSzPts val="1260"/>
              <a:buNone/>
            </a:pPr>
            <a:endParaRPr sz="1400" b="1">
              <a:latin typeface="Arial"/>
              <a:ea typeface="Arial"/>
              <a:cs typeface="Arial"/>
              <a:sym typeface="Arial"/>
            </a:endParaRPr>
          </a:p>
          <a:p>
            <a:pPr marL="0" lvl="0" indent="0" algn="l" rtl="0">
              <a:lnSpc>
                <a:spcPct val="100000"/>
              </a:lnSpc>
              <a:spcBef>
                <a:spcPts val="0"/>
              </a:spcBef>
              <a:spcAft>
                <a:spcPts val="0"/>
              </a:spcAft>
              <a:buSzPts val="1260"/>
              <a:buNone/>
            </a:pPr>
            <a:r>
              <a:rPr lang="en-US" sz="1400" b="1">
                <a:latin typeface="Arial"/>
                <a:ea typeface="Arial"/>
                <a:cs typeface="Arial"/>
                <a:sym typeface="Arial"/>
              </a:rPr>
              <a:t>Objetivo: </a:t>
            </a:r>
            <a:r>
              <a:rPr lang="en-US" sz="1400">
                <a:latin typeface="Arial"/>
                <a:ea typeface="Arial"/>
                <a:cs typeface="Arial"/>
                <a:sym typeface="Arial"/>
              </a:rPr>
              <a:t>Practicar la abstracción, el reconocimiento de patrones y el diseño de algoritmos a través de la planificación urbana.</a:t>
            </a:r>
            <a:endParaRPr/>
          </a:p>
          <a:p>
            <a:pPr marL="0" lvl="0" indent="0" algn="l" rtl="0">
              <a:lnSpc>
                <a:spcPct val="100000"/>
              </a:lnSpc>
              <a:spcBef>
                <a:spcPts val="0"/>
              </a:spcBef>
              <a:spcAft>
                <a:spcPts val="0"/>
              </a:spcAft>
              <a:buSzPts val="1260"/>
              <a:buNone/>
            </a:pPr>
            <a:r>
              <a:rPr lang="en-US" sz="1400" b="1">
                <a:latin typeface="Arial"/>
                <a:ea typeface="Arial"/>
                <a:cs typeface="Arial"/>
                <a:sym typeface="Arial"/>
              </a:rPr>
              <a:t>Materiales: </a:t>
            </a:r>
            <a:r>
              <a:rPr lang="en-US" sz="1400">
                <a:latin typeface="Arial"/>
                <a:ea typeface="Arial"/>
                <a:cs typeface="Arial"/>
                <a:sym typeface="Arial"/>
              </a:rPr>
              <a:t>Mapas de una ciudad (o una cuadrícula urbana simplificada), bloques de construcción o recortes que representen diferentes tipos de edificios (residenciales, comerciales, industriales), rotuladores de colores.</a:t>
            </a:r>
            <a:endParaRPr/>
          </a:p>
          <a:p>
            <a:pPr marL="0" lvl="0" indent="0" algn="l" rtl="0">
              <a:lnSpc>
                <a:spcPct val="100000"/>
              </a:lnSpc>
              <a:spcBef>
                <a:spcPts val="0"/>
              </a:spcBef>
              <a:spcAft>
                <a:spcPts val="0"/>
              </a:spcAft>
              <a:buSzPts val="1260"/>
              <a:buNone/>
            </a:pPr>
            <a:r>
              <a:rPr lang="en-US" sz="1400" b="1">
                <a:latin typeface="Arial"/>
                <a:ea typeface="Arial"/>
                <a:cs typeface="Arial"/>
                <a:sym typeface="Arial"/>
              </a:rPr>
              <a:t>Actividad:</a:t>
            </a:r>
            <a:endParaRPr sz="1400">
              <a:latin typeface="Arial"/>
              <a:ea typeface="Arial"/>
              <a:cs typeface="Arial"/>
              <a:sym typeface="Arial"/>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Introducción: </a:t>
            </a:r>
            <a:r>
              <a:rPr lang="en-US" sz="1400">
                <a:latin typeface="Arial"/>
                <a:ea typeface="Arial"/>
                <a:cs typeface="Arial"/>
                <a:sym typeface="Arial"/>
              </a:rPr>
              <a:t>Habla de abstracción (simplificación de sistemas complejos) y reconocimiento de patrones.</a:t>
            </a:r>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Análisis de la ciudad: </a:t>
            </a:r>
            <a:r>
              <a:rPr lang="en-US" sz="1400">
                <a:latin typeface="Arial"/>
                <a:ea typeface="Arial"/>
                <a:cs typeface="Arial"/>
                <a:sym typeface="Arial"/>
              </a:rPr>
              <a:t>Examina el mapa proporcionado. Identifica las pautas de uso del suelo, las redes de transporte y la densidad de población.</a:t>
            </a:r>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Abstracción: </a:t>
            </a:r>
            <a:r>
              <a:rPr lang="en-US" sz="1400">
                <a:latin typeface="Arial"/>
                <a:ea typeface="Arial"/>
                <a:cs typeface="Arial"/>
                <a:sym typeface="Arial"/>
              </a:rPr>
              <a:t>Decide qué características incluir en un modelo simplificado de la ciudad.</a:t>
            </a:r>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Diseño de algoritmos: </a:t>
            </a:r>
            <a:r>
              <a:rPr lang="en-US" sz="1400">
                <a:latin typeface="Arial"/>
                <a:ea typeface="Arial"/>
                <a:cs typeface="Arial"/>
                <a:sym typeface="Arial"/>
              </a:rPr>
              <a:t>Desarrolla un algoritmo sencillo para asignar diferentes tipos de edificios a diferentes zonas de la ciudad modelo basándose en los patrones observados.</a:t>
            </a:r>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Construcción de la ciudad: </a:t>
            </a:r>
            <a:r>
              <a:rPr lang="en-US" sz="1400">
                <a:latin typeface="Arial"/>
                <a:ea typeface="Arial"/>
                <a:cs typeface="Arial"/>
                <a:sym typeface="Arial"/>
              </a:rPr>
              <a:t>Utiliza bloques de construcción para crear un modelo de ciudad basado en el algoritmo.</a:t>
            </a:r>
            <a:endParaRPr/>
          </a:p>
          <a:p>
            <a:pPr marL="0" lvl="0" indent="-80010" algn="l" rtl="0">
              <a:lnSpc>
                <a:spcPct val="100000"/>
              </a:lnSpc>
              <a:spcBef>
                <a:spcPts val="0"/>
              </a:spcBef>
              <a:spcAft>
                <a:spcPts val="0"/>
              </a:spcAft>
              <a:buSzPts val="1260"/>
              <a:buFont typeface="Arial"/>
              <a:buAutoNum type="arabicPeriod"/>
            </a:pPr>
            <a:r>
              <a:rPr lang="en-US" sz="1400" b="1">
                <a:latin typeface="Arial"/>
                <a:ea typeface="Arial"/>
                <a:cs typeface="Arial"/>
                <a:sym typeface="Arial"/>
              </a:rPr>
              <a:t>Evaluación: </a:t>
            </a:r>
            <a:r>
              <a:rPr lang="en-US" sz="1400">
                <a:latin typeface="Arial"/>
                <a:ea typeface="Arial"/>
                <a:cs typeface="Arial"/>
                <a:sym typeface="Arial"/>
              </a:rPr>
              <a:t>Evalúa la ciudad modelo. ¿Refleja eficazmente los patrones observados? ¿Hay aspectos que mejorar en el algoritmo o en el diseño de la ciudad?</a:t>
            </a:r>
            <a:endParaRPr>
              <a:latin typeface="Arial"/>
              <a:ea typeface="Arial"/>
              <a:cs typeface="Arial"/>
              <a:sym typeface="Arial"/>
            </a:endParaRPr>
          </a:p>
        </p:txBody>
      </p:sp>
      <p:pic>
        <p:nvPicPr>
          <p:cNvPr id="1046" name="Google Shape;1046;p88"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47" name="Google Shape;1047;p8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48</a:t>
            </a:fld>
            <a:endParaRPr>
              <a:latin typeface="Arial"/>
              <a:ea typeface="Arial"/>
              <a:cs typeface="Arial"/>
              <a:sym typeface="Arial"/>
            </a:endParaRP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89"/>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a:latin typeface="Arial"/>
                <a:ea typeface="Arial"/>
                <a:cs typeface="Arial"/>
                <a:sym typeface="Arial"/>
              </a:rPr>
              <a:t>Taller 3</a:t>
            </a:r>
            <a:endParaRPr>
              <a:latin typeface="Arial"/>
              <a:ea typeface="Arial"/>
              <a:cs typeface="Arial"/>
              <a:sym typeface="Arial"/>
            </a:endParaRPr>
          </a:p>
        </p:txBody>
      </p:sp>
      <p:sp>
        <p:nvSpPr>
          <p:cNvPr id="1055" name="Google Shape;1055;p89"/>
          <p:cNvSpPr txBox="1">
            <a:spLocks noGrp="1"/>
          </p:cNvSpPr>
          <p:nvPr>
            <p:ph type="body" idx="1"/>
          </p:nvPr>
        </p:nvSpPr>
        <p:spPr>
          <a:xfrm>
            <a:off x="992901" y="1332689"/>
            <a:ext cx="6206507" cy="478600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260"/>
              <a:buNone/>
            </a:pPr>
            <a:r>
              <a:rPr lang="en-US" sz="1600" b="1">
                <a:latin typeface="Arial"/>
                <a:ea typeface="Arial"/>
                <a:cs typeface="Arial"/>
                <a:sym typeface="Arial"/>
              </a:rPr>
              <a:t>Taller 3: Filtrado de imágenes (abstracción, diseño de algoritmos)</a:t>
            </a:r>
            <a:endParaRPr sz="1600">
              <a:latin typeface="Arial"/>
              <a:ea typeface="Arial"/>
              <a:cs typeface="Arial"/>
              <a:sym typeface="Arial"/>
            </a:endParaRPr>
          </a:p>
          <a:p>
            <a:pPr marL="0" lvl="0" indent="0" algn="l" rtl="0">
              <a:lnSpc>
                <a:spcPct val="100000"/>
              </a:lnSpc>
              <a:spcBef>
                <a:spcPts val="0"/>
              </a:spcBef>
              <a:spcAft>
                <a:spcPts val="0"/>
              </a:spcAft>
              <a:buSzPts val="1260"/>
              <a:buNone/>
            </a:pPr>
            <a:endParaRPr sz="1400" b="1">
              <a:latin typeface="Arial"/>
              <a:ea typeface="Arial"/>
              <a:cs typeface="Arial"/>
              <a:sym typeface="Arial"/>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Objetivo: </a:t>
            </a:r>
            <a:r>
              <a:rPr lang="en-US" sz="1400">
                <a:latin typeface="Arial"/>
                <a:ea typeface="Arial"/>
                <a:cs typeface="Arial"/>
                <a:sym typeface="Arial"/>
              </a:rPr>
              <a:t>Comprender el filtrado de imágenes mediante una simulación simplificada.</a:t>
            </a:r>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Materiales: </a:t>
            </a:r>
            <a:r>
              <a:rPr lang="en-US" sz="1400">
                <a:latin typeface="Arial"/>
                <a:ea typeface="Arial"/>
                <a:cs typeface="Arial"/>
                <a:sym typeface="Arial"/>
              </a:rPr>
              <a:t>Dibujos de cuadrículas sencillas (por ejemplo, una cuadrícula de 5x5 que represente píxeles), lápices de colores o rotuladores.</a:t>
            </a:r>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Actividad:</a:t>
            </a:r>
            <a:endParaRPr sz="1400">
              <a:latin typeface="Arial"/>
              <a:ea typeface="Arial"/>
              <a:cs typeface="Arial"/>
              <a:sym typeface="Arial"/>
            </a:endParaRPr>
          </a:p>
          <a:p>
            <a:pPr marL="25400" lvl="1" indent="-88900" algn="l" rtl="0">
              <a:lnSpc>
                <a:spcPct val="100000"/>
              </a:lnSpc>
              <a:spcBef>
                <a:spcPts val="600"/>
              </a:spcBef>
              <a:spcAft>
                <a:spcPts val="0"/>
              </a:spcAft>
              <a:buSzPts val="1400"/>
              <a:buFont typeface="Arial"/>
              <a:buAutoNum type="arabicPeriod"/>
            </a:pPr>
            <a:r>
              <a:rPr lang="en-US" sz="1400" b="1">
                <a:latin typeface="Arial"/>
                <a:ea typeface="Arial"/>
                <a:cs typeface="Arial"/>
                <a:sym typeface="Arial"/>
              </a:rPr>
              <a:t>Introducción: </a:t>
            </a:r>
            <a:r>
              <a:rPr lang="en-US" sz="1400">
                <a:latin typeface="Arial"/>
                <a:ea typeface="Arial"/>
                <a:cs typeface="Arial"/>
                <a:sym typeface="Arial"/>
              </a:rPr>
              <a:t>Discute el concepto de filtrado de imágenes (por ejemplo, desenfoque, nitidez) como un proceso aplicado a píxeles individuales.</a:t>
            </a:r>
            <a:endParaRPr/>
          </a:p>
          <a:p>
            <a:pPr marL="25400" lvl="1" indent="-88900" algn="l" rtl="0">
              <a:lnSpc>
                <a:spcPct val="100000"/>
              </a:lnSpc>
              <a:spcBef>
                <a:spcPts val="600"/>
              </a:spcBef>
              <a:spcAft>
                <a:spcPts val="0"/>
              </a:spcAft>
              <a:buSzPts val="1400"/>
              <a:buFont typeface="Arial"/>
              <a:buAutoNum type="arabicPeriod"/>
            </a:pPr>
            <a:r>
              <a:rPr lang="en-US" sz="1400" b="1">
                <a:latin typeface="Arial"/>
                <a:ea typeface="Arial"/>
                <a:cs typeface="Arial"/>
                <a:sym typeface="Arial"/>
              </a:rPr>
              <a:t>Abstracción: </a:t>
            </a:r>
            <a:r>
              <a:rPr lang="en-US" sz="1400">
                <a:latin typeface="Arial"/>
                <a:ea typeface="Arial"/>
                <a:cs typeface="Arial"/>
                <a:sym typeface="Arial"/>
              </a:rPr>
              <a:t>Representa imágenes con dibujos de cuadrícula sencillos. Cada celda/píxel tiene un color.</a:t>
            </a:r>
            <a:endParaRPr/>
          </a:p>
          <a:p>
            <a:pPr marL="25400" lvl="1" indent="-88900" algn="l" rtl="0">
              <a:lnSpc>
                <a:spcPct val="100000"/>
              </a:lnSpc>
              <a:spcBef>
                <a:spcPts val="600"/>
              </a:spcBef>
              <a:spcAft>
                <a:spcPts val="0"/>
              </a:spcAft>
              <a:buSzPts val="1400"/>
              <a:buFont typeface="Arial"/>
              <a:buAutoNum type="arabicPeriod"/>
            </a:pPr>
            <a:r>
              <a:rPr lang="en-US" sz="1400" b="1">
                <a:latin typeface="Arial"/>
                <a:ea typeface="Arial"/>
                <a:cs typeface="Arial"/>
                <a:sym typeface="Arial"/>
              </a:rPr>
              <a:t>Diseño de algoritmos: </a:t>
            </a:r>
            <a:r>
              <a:rPr lang="en-US" sz="1400">
                <a:latin typeface="Arial"/>
                <a:ea typeface="Arial"/>
                <a:cs typeface="Arial"/>
                <a:sym typeface="Arial"/>
              </a:rPr>
              <a:t>Desarrolla un algoritmo sencillo para difuminar una imagen (por ejemplo, promediando el color de los píxeles adyacentes).</a:t>
            </a:r>
            <a:endParaRPr/>
          </a:p>
          <a:p>
            <a:pPr marL="25400" lvl="1" indent="-88900" algn="l" rtl="0">
              <a:lnSpc>
                <a:spcPct val="100000"/>
              </a:lnSpc>
              <a:spcBef>
                <a:spcPts val="600"/>
              </a:spcBef>
              <a:spcAft>
                <a:spcPts val="0"/>
              </a:spcAft>
              <a:buSzPts val="1400"/>
              <a:buFont typeface="Arial"/>
              <a:buAutoNum type="arabicPeriod"/>
            </a:pPr>
            <a:r>
              <a:rPr lang="en-US" sz="1400" b="1">
                <a:latin typeface="Arial"/>
                <a:ea typeface="Arial"/>
                <a:cs typeface="Arial"/>
                <a:sym typeface="Arial"/>
              </a:rPr>
              <a:t>Filtrado de la imagen: </a:t>
            </a:r>
            <a:r>
              <a:rPr lang="en-US" sz="1400">
                <a:latin typeface="Arial"/>
                <a:ea typeface="Arial"/>
                <a:cs typeface="Arial"/>
                <a:sym typeface="Arial"/>
              </a:rPr>
              <a:t>Aplica el algoritmo al dibujo de la cuadrícula utilizando lápices/marcadores de colores.</a:t>
            </a:r>
            <a:endParaRPr/>
          </a:p>
          <a:p>
            <a:pPr marL="25400" lvl="1" indent="-88900" algn="l" rtl="0">
              <a:lnSpc>
                <a:spcPct val="100000"/>
              </a:lnSpc>
              <a:spcBef>
                <a:spcPts val="600"/>
              </a:spcBef>
              <a:spcAft>
                <a:spcPts val="0"/>
              </a:spcAft>
              <a:buSzPts val="1400"/>
              <a:buFont typeface="Arial"/>
              <a:buAutoNum type="arabicPeriod"/>
            </a:pPr>
            <a:r>
              <a:rPr lang="en-US" sz="1400" b="1">
                <a:latin typeface="Arial"/>
                <a:ea typeface="Arial"/>
                <a:cs typeface="Arial"/>
                <a:sym typeface="Arial"/>
              </a:rPr>
              <a:t>Evaluación: </a:t>
            </a:r>
            <a:r>
              <a:rPr lang="en-US" sz="1400">
                <a:latin typeface="Arial"/>
                <a:ea typeface="Arial"/>
                <a:cs typeface="Arial"/>
                <a:sym typeface="Arial"/>
              </a:rPr>
              <a:t>Compara la imagen original con la imagen filtrada. Discute el efecto del algoritmo.</a:t>
            </a:r>
            <a:endParaRPr>
              <a:latin typeface="Arial"/>
              <a:ea typeface="Arial"/>
              <a:cs typeface="Arial"/>
              <a:sym typeface="Arial"/>
            </a:endParaRPr>
          </a:p>
        </p:txBody>
      </p:sp>
      <p:pic>
        <p:nvPicPr>
          <p:cNvPr id="1056" name="Google Shape;1056;p89" descr="A person holding his hand to his face&#10;&#10;Description automatically generated"/>
          <p:cNvPicPr preferRelativeResize="0">
            <a:picLocks noGrp="1"/>
          </p:cNvPicPr>
          <p:nvPr>
            <p:ph type="pic" idx="2"/>
          </p:nvPr>
        </p:nvPicPr>
        <p:blipFill rotWithShape="1">
          <a:blip r:embed="rId4">
            <a:alphaModFix/>
          </a:blip>
          <a:srcRect t="5000" b="5000"/>
          <a:stretch/>
        </p:blipFill>
        <p:spPr>
          <a:xfrm>
            <a:off x="8215147" y="1639416"/>
            <a:ext cx="3976853" cy="3579168"/>
          </a:xfrm>
          <a:prstGeom prst="rect">
            <a:avLst/>
          </a:prstGeom>
          <a:noFill/>
          <a:ln>
            <a:noFill/>
          </a:ln>
        </p:spPr>
      </p:pic>
      <p:sp>
        <p:nvSpPr>
          <p:cNvPr id="1057" name="Google Shape;1057;p8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49</a:t>
            </a:fld>
            <a:endParaRPr>
              <a:latin typeface="Arial"/>
              <a:ea typeface="Arial"/>
              <a:cs typeface="Arial"/>
              <a:sym typeface="Arial"/>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sp>
        <p:nvSpPr>
          <p:cNvPr id="1064" name="Google Shape;1064;p17"/>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65" name="Google Shape;1065;p17"/>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66" name="Google Shape;1066;p17"/>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RESUMEN</a:t>
            </a:r>
            <a:endParaRPr b="1">
              <a:latin typeface="Arial"/>
              <a:ea typeface="Arial"/>
              <a:cs typeface="Arial"/>
              <a:sym typeface="Arial"/>
            </a:endParaRPr>
          </a:p>
        </p:txBody>
      </p:sp>
      <p:sp>
        <p:nvSpPr>
          <p:cNvPr id="1067" name="Google Shape;1067;p17"/>
          <p:cNvSpPr txBox="1"/>
          <p:nvPr/>
        </p:nvSpPr>
        <p:spPr>
          <a:xfrm>
            <a:off x="1060450" y="1400065"/>
            <a:ext cx="10071100" cy="470898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Este módulo explora cómo el Pensamiento Computacional puede utilizarse como herramienta para la inclusión digital, especialmente para adultos desfavorecidos o poco cualificados que se enfrentan a barreras en el acceso y uso de la tecnología.</a:t>
            </a:r>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Examinamos el papel del PC en el apoyo a la alfabetización digital y la autonomía, con especial atención a los adultos mayores y aquellos con limitada experiencia digital previa. </a:t>
            </a:r>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El módulo presentó estrategias prácticas para adaptar la enseñanza del PC a diferentes estilos de aprendizaje, contextos culturales y necesidades de accesibilidad.</a:t>
            </a:r>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También se ha visto cómo las actividades de PC pueden ayudar a los alumnos a ganar confianza, desenvolverse en las tareas digitales cotidianas y participar más plenamente en la sociedad. A través de prácticas inclusivas y ejemplos reales, el módulo puso de relieve cómo el PC puede apoyar no sólo las competencias digitales, sino también la equidad, la capacitación y el aprendizaje permanente.</a:t>
            </a:r>
            <a:endParaRPr sz="20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pic>
        <p:nvPicPr>
          <p:cNvPr id="1074" name="Google Shape;1074;p18" descr="Teacher assisting student"/>
          <p:cNvPicPr preferRelativeResize="0">
            <a:picLocks noGrp="1"/>
          </p:cNvPicPr>
          <p:nvPr>
            <p:ph type="pic" idx="2"/>
          </p:nvPr>
        </p:nvPicPr>
        <p:blipFill rotWithShape="1">
          <a:blip r:embed="rId3">
            <a:alphaModFix/>
          </a:blip>
          <a:srcRect l="17037" r="17035"/>
          <a:stretch/>
        </p:blipFill>
        <p:spPr>
          <a:xfrm>
            <a:off x="0" y="0"/>
            <a:ext cx="6781800" cy="6858000"/>
          </a:xfrm>
          <a:prstGeom prst="rect">
            <a:avLst/>
          </a:prstGeom>
          <a:solidFill>
            <a:schemeClr val="dk2"/>
          </a:solidFill>
          <a:ln>
            <a:noFill/>
          </a:ln>
        </p:spPr>
      </p:pic>
      <p:sp>
        <p:nvSpPr>
          <p:cNvPr id="1075" name="Google Shape;1075;p18"/>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COMPUTATIONAL SENIORS </a:t>
            </a:r>
            <a:endParaRPr/>
          </a:p>
        </p:txBody>
      </p:sp>
      <p:sp>
        <p:nvSpPr>
          <p:cNvPr id="1076" name="Google Shape;1076;p18"/>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br>
              <a:rPr lang="en-US"/>
            </a:br>
            <a:endParaRPr/>
          </a:p>
        </p:txBody>
      </p:sp>
      <p:sp>
        <p:nvSpPr>
          <p:cNvPr id="1077" name="Google Shape;1077;p18"/>
          <p:cNvSpPr txBox="1"/>
          <p:nvPr/>
        </p:nvSpPr>
        <p:spPr>
          <a:xfrm>
            <a:off x="7706091" y="1291168"/>
            <a:ext cx="3599459" cy="51398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Arial"/>
                <a:ea typeface="Arial"/>
                <a:cs typeface="Arial"/>
                <a:sym typeface="Arial"/>
              </a:rPr>
              <a:t>LLAMADA A LA ACCIÓN</a:t>
            </a:r>
            <a:endParaRPr/>
          </a:p>
          <a:p>
            <a:pPr marL="0" marR="0" lvl="0" indent="0" algn="ctr" rtl="0">
              <a:lnSpc>
                <a:spcPct val="100000"/>
              </a:lnSpc>
              <a:spcBef>
                <a:spcPts val="0"/>
              </a:spcBef>
              <a:spcAft>
                <a:spcPts val="0"/>
              </a:spcAft>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none" strike="noStrike" cap="none">
                <a:solidFill>
                  <a:schemeClr val="lt1"/>
                </a:solidFill>
                <a:latin typeface="Arial"/>
                <a:ea typeface="Arial"/>
                <a:cs typeface="Arial"/>
                <a:sym typeface="Arial"/>
              </a:rPr>
              <a:t>Reflexiona sobre lo que has aprendido:</a:t>
            </a:r>
            <a:endParaRPr/>
          </a:p>
          <a:p>
            <a:pPr marL="0" marR="0" lvl="0" indent="0" algn="l" rtl="0">
              <a:lnSpc>
                <a:spcPct val="100000"/>
              </a:lnSpc>
              <a:spcBef>
                <a:spcPts val="0"/>
              </a:spcBef>
              <a:spcAft>
                <a:spcPts val="0"/>
              </a:spcAft>
              <a:buNone/>
            </a:pPr>
            <a:endParaRPr sz="1400" b="0" i="1"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¿Cómo pueden la narración de historias y los relatos visuales apoyar el desarrollo del pensamiento computacional?</a:t>
            </a:r>
            <a:endParaRPr/>
          </a:p>
          <a:p>
            <a:pPr marL="285750" marR="0" lvl="0" indent="-285750" algn="l"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¿Cuáles son las formas eficaces de diseñar y poner en práctica actividades de PC utilizando la narración de historias?</a:t>
            </a:r>
            <a:endParaRPr/>
          </a:p>
          <a:p>
            <a:pPr marL="285750" marR="0" lvl="0" indent="-285750" algn="l"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¿Cómo pueden los formadores ayudar a los estudiantes adultos a crear y compartir historias digitales?</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1200"/>
              </a:spcBef>
              <a:spcAft>
                <a:spcPts val="0"/>
              </a:spcAft>
              <a:buNone/>
            </a:pPr>
            <a:endParaRPr sz="1400" b="0" i="0" u="none" strike="noStrike" cap="none">
              <a:solidFill>
                <a:srgbClr val="000000"/>
              </a:solidFill>
              <a:latin typeface="Arial"/>
              <a:ea typeface="Arial"/>
              <a:cs typeface="Arial"/>
              <a:sym typeface="Arial"/>
            </a:endParaRPr>
          </a:p>
        </p:txBody>
      </p:sp>
      <p:sp>
        <p:nvSpPr>
          <p:cNvPr id="1078" name="Google Shape;1078;p1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51</a:t>
            </a:fld>
            <a:endParaRPr>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Google Shape;1085;p20"/>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86" name="Google Shape;1086;p20"/>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87" name="Google Shape;1087;p20"/>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GLOSARIO</a:t>
            </a:r>
            <a:endParaRPr b="1">
              <a:latin typeface="Arial"/>
              <a:ea typeface="Arial"/>
              <a:cs typeface="Arial"/>
              <a:sym typeface="Arial"/>
            </a:endParaRPr>
          </a:p>
        </p:txBody>
      </p:sp>
      <p:sp>
        <p:nvSpPr>
          <p:cNvPr id="1088" name="Google Shape;1088;p20"/>
          <p:cNvSpPr txBox="1"/>
          <p:nvPr/>
        </p:nvSpPr>
        <p:spPr>
          <a:xfrm>
            <a:off x="688800" y="136855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Pensamiento computacional o PC: </a:t>
            </a:r>
            <a:r>
              <a:rPr lang="en-US" sz="1400" b="1" i="0" u="none" strike="noStrike" cap="none">
                <a:solidFill>
                  <a:schemeClr val="dk2"/>
                </a:solidFill>
                <a:latin typeface="Arial"/>
                <a:ea typeface="Arial"/>
                <a:cs typeface="Arial"/>
                <a:sym typeface="Arial"/>
              </a:rPr>
              <a:t>Resolver problemas como lo haría un ordenador, paso a paso. </a:t>
            </a:r>
            <a:endParaRPr sz="1000" b="0" i="0" u="none" strike="noStrike" cap="none">
              <a:solidFill>
                <a:schemeClr val="dk2"/>
              </a:solidFill>
              <a:latin typeface="Arial"/>
              <a:ea typeface="Arial"/>
              <a:cs typeface="Arial"/>
              <a:sym typeface="Arial"/>
            </a:endParaRPr>
          </a:p>
        </p:txBody>
      </p:sp>
      <p:sp>
        <p:nvSpPr>
          <p:cNvPr id="1089" name="Google Shape;1089;p20"/>
          <p:cNvSpPr txBox="1"/>
          <p:nvPr/>
        </p:nvSpPr>
        <p:spPr>
          <a:xfrm>
            <a:off x="688800" y="175420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Descomposición: </a:t>
            </a:r>
            <a:r>
              <a:rPr lang="en-US" sz="1400" b="1" i="0" u="none" strike="noStrike" cap="none">
                <a:solidFill>
                  <a:schemeClr val="dk2"/>
                </a:solidFill>
                <a:latin typeface="Arial"/>
                <a:ea typeface="Arial"/>
                <a:cs typeface="Arial"/>
                <a:sym typeface="Arial"/>
              </a:rPr>
              <a:t>Dividir un gran problema en partes más pequeñas. </a:t>
            </a:r>
            <a:endParaRPr sz="1000" b="0" i="0" u="none" strike="noStrike" cap="none">
              <a:solidFill>
                <a:schemeClr val="dk2"/>
              </a:solidFill>
              <a:latin typeface="Arial"/>
              <a:ea typeface="Arial"/>
              <a:cs typeface="Arial"/>
              <a:sym typeface="Arial"/>
            </a:endParaRPr>
          </a:p>
        </p:txBody>
      </p:sp>
      <p:sp>
        <p:nvSpPr>
          <p:cNvPr id="1090" name="Google Shape;1090;p20"/>
          <p:cNvSpPr txBox="1"/>
          <p:nvPr/>
        </p:nvSpPr>
        <p:spPr>
          <a:xfrm>
            <a:off x="688800" y="213986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Abstracción: </a:t>
            </a:r>
            <a:r>
              <a:rPr lang="en-US" sz="1400" b="1" i="0" u="none" strike="noStrike" cap="none">
                <a:solidFill>
                  <a:schemeClr val="dk2"/>
                </a:solidFill>
                <a:latin typeface="Arial"/>
                <a:ea typeface="Arial"/>
                <a:cs typeface="Arial"/>
                <a:sym typeface="Arial"/>
              </a:rPr>
              <a:t>Centrarse sólo en los detalles importantes.</a:t>
            </a:r>
            <a:endParaRPr sz="1000" b="0" i="0" u="none" strike="noStrike" cap="none">
              <a:solidFill>
                <a:schemeClr val="dk2"/>
              </a:solidFill>
              <a:latin typeface="Arial"/>
              <a:ea typeface="Arial"/>
              <a:cs typeface="Arial"/>
              <a:sym typeface="Arial"/>
            </a:endParaRPr>
          </a:p>
        </p:txBody>
      </p:sp>
      <p:sp>
        <p:nvSpPr>
          <p:cNvPr id="1091" name="Google Shape;1091;p20"/>
          <p:cNvSpPr txBox="1"/>
          <p:nvPr/>
        </p:nvSpPr>
        <p:spPr>
          <a:xfrm>
            <a:off x="688800" y="252551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Reconocimiento de patrones: </a:t>
            </a:r>
            <a:r>
              <a:rPr lang="en-US" sz="1400" b="1" i="0" u="none" strike="noStrike" cap="none">
                <a:solidFill>
                  <a:schemeClr val="dk2"/>
                </a:solidFill>
                <a:latin typeface="Arial"/>
                <a:ea typeface="Arial"/>
                <a:cs typeface="Arial"/>
                <a:sym typeface="Arial"/>
              </a:rPr>
              <a:t>Detectar tendencias o cosas que se repiten.</a:t>
            </a:r>
            <a:endParaRPr sz="1000" b="0" i="0" u="none" strike="noStrike" cap="none">
              <a:solidFill>
                <a:schemeClr val="dk2"/>
              </a:solidFill>
              <a:latin typeface="Arial"/>
              <a:ea typeface="Arial"/>
              <a:cs typeface="Arial"/>
              <a:sym typeface="Arial"/>
            </a:endParaRPr>
          </a:p>
        </p:txBody>
      </p:sp>
      <p:sp>
        <p:nvSpPr>
          <p:cNvPr id="1092" name="Google Shape;1092;p20"/>
          <p:cNvSpPr txBox="1"/>
          <p:nvPr/>
        </p:nvSpPr>
        <p:spPr>
          <a:xfrm>
            <a:off x="688800" y="291117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Algoritmo: </a:t>
            </a:r>
            <a:r>
              <a:rPr lang="en-US" sz="1400" b="1" i="0" u="none" strike="noStrike" cap="none">
                <a:solidFill>
                  <a:schemeClr val="dk2"/>
                </a:solidFill>
                <a:latin typeface="Arial"/>
                <a:ea typeface="Arial"/>
                <a:cs typeface="Arial"/>
                <a:sym typeface="Arial"/>
              </a:rPr>
              <a:t>Conjunto de instrucciones para completar una tarea.</a:t>
            </a:r>
            <a:endParaRPr sz="1000" b="0" i="0" u="none" strike="noStrike" cap="none">
              <a:solidFill>
                <a:schemeClr val="dk2"/>
              </a:solidFill>
              <a:latin typeface="Arial"/>
              <a:ea typeface="Arial"/>
              <a:cs typeface="Arial"/>
              <a:sym typeface="Arial"/>
            </a:endParaRPr>
          </a:p>
        </p:txBody>
      </p:sp>
      <p:sp>
        <p:nvSpPr>
          <p:cNvPr id="1093" name="Google Shape;1093;p20"/>
          <p:cNvSpPr txBox="1"/>
          <p:nvPr/>
        </p:nvSpPr>
        <p:spPr>
          <a:xfrm>
            <a:off x="688800" y="368248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Actividades Desenchufadas: </a:t>
            </a:r>
            <a:r>
              <a:rPr lang="en-US" sz="1400" b="1" i="0" u="none" strike="noStrike" cap="none">
                <a:solidFill>
                  <a:schemeClr val="dk2"/>
                </a:solidFill>
                <a:latin typeface="Arial"/>
                <a:ea typeface="Arial"/>
                <a:cs typeface="Arial"/>
                <a:sym typeface="Arial"/>
              </a:rPr>
              <a:t>Aprendizaje del PC sin pantallas mediante juegos, rompecabezas, etc.</a:t>
            </a:r>
            <a:endParaRPr sz="1000" b="1" i="0" u="none" strike="noStrike" cap="none">
              <a:solidFill>
                <a:schemeClr val="dk2"/>
              </a:solidFill>
              <a:latin typeface="Arial"/>
              <a:ea typeface="Arial"/>
              <a:cs typeface="Arial"/>
              <a:sym typeface="Arial"/>
            </a:endParaRPr>
          </a:p>
        </p:txBody>
      </p:sp>
      <p:sp>
        <p:nvSpPr>
          <p:cNvPr id="1094" name="Google Shape;1094;p20"/>
          <p:cNvSpPr txBox="1"/>
          <p:nvPr/>
        </p:nvSpPr>
        <p:spPr>
          <a:xfrm>
            <a:off x="688800" y="406813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Depuración: </a:t>
            </a:r>
            <a:r>
              <a:rPr lang="en-US" sz="1400" b="1" i="0" u="none" strike="noStrike" cap="none">
                <a:solidFill>
                  <a:schemeClr val="dk2"/>
                </a:solidFill>
                <a:latin typeface="Arial"/>
                <a:ea typeface="Arial"/>
                <a:cs typeface="Arial"/>
                <a:sym typeface="Arial"/>
              </a:rPr>
              <a:t>Encontrar y corregir errores en un proceso.</a:t>
            </a:r>
            <a:endParaRPr sz="1000" b="0" i="0" u="none" strike="noStrike" cap="none">
              <a:solidFill>
                <a:schemeClr val="dk2"/>
              </a:solidFill>
              <a:latin typeface="Arial"/>
              <a:ea typeface="Arial"/>
              <a:cs typeface="Arial"/>
              <a:sym typeface="Arial"/>
            </a:endParaRPr>
          </a:p>
        </p:txBody>
      </p:sp>
      <p:sp>
        <p:nvSpPr>
          <p:cNvPr id="1095" name="Google Shape;1095;p20"/>
          <p:cNvSpPr txBox="1"/>
          <p:nvPr/>
        </p:nvSpPr>
        <p:spPr>
          <a:xfrm>
            <a:off x="688799" y="4453790"/>
            <a:ext cx="11383595"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Habilidades interpersonales: </a:t>
            </a:r>
            <a:r>
              <a:rPr lang="en-US" sz="1400" b="1" i="0" u="none" strike="noStrike" cap="none">
                <a:solidFill>
                  <a:schemeClr val="dk2"/>
                </a:solidFill>
                <a:latin typeface="Arial"/>
                <a:ea typeface="Arial"/>
                <a:cs typeface="Arial"/>
                <a:sym typeface="Arial"/>
              </a:rPr>
              <a:t>Capacidades no técnicas que ayudan a las personas a trabajar bien con los demás y a adaptarse a los retos.</a:t>
            </a:r>
            <a:endParaRPr sz="1000" b="0" i="0" u="none" strike="noStrike" cap="none">
              <a:solidFill>
                <a:schemeClr val="dk2"/>
              </a:solidFill>
              <a:latin typeface="Arial"/>
              <a:ea typeface="Arial"/>
              <a:cs typeface="Arial"/>
              <a:sym typeface="Arial"/>
            </a:endParaRPr>
          </a:p>
        </p:txBody>
      </p:sp>
      <p:sp>
        <p:nvSpPr>
          <p:cNvPr id="1096" name="Google Shape;1096;p20"/>
          <p:cNvSpPr txBox="1"/>
          <p:nvPr/>
        </p:nvSpPr>
        <p:spPr>
          <a:xfrm>
            <a:off x="688800" y="483944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Gamificación: </a:t>
            </a:r>
            <a:r>
              <a:rPr lang="en-US" sz="1400" b="1" i="0" u="none" strike="noStrike" cap="none">
                <a:solidFill>
                  <a:schemeClr val="dk2"/>
                </a:solidFill>
                <a:latin typeface="Arial"/>
                <a:ea typeface="Arial"/>
                <a:cs typeface="Arial"/>
                <a:sym typeface="Arial"/>
              </a:rPr>
              <a:t>Utilización de elementos de juego (como puntos o retos) en el aprendizaje.</a:t>
            </a:r>
            <a:endParaRPr sz="1000" b="0" i="0" u="none" strike="noStrike" cap="none">
              <a:solidFill>
                <a:schemeClr val="dk2"/>
              </a:solidFill>
              <a:latin typeface="Arial"/>
              <a:ea typeface="Arial"/>
              <a:cs typeface="Arial"/>
              <a:sym typeface="Arial"/>
            </a:endParaRPr>
          </a:p>
        </p:txBody>
      </p:sp>
      <p:sp>
        <p:nvSpPr>
          <p:cNvPr id="1097" name="Google Shape;1097;p20"/>
          <p:cNvSpPr txBox="1"/>
          <p:nvPr/>
        </p:nvSpPr>
        <p:spPr>
          <a:xfrm>
            <a:off x="518679" y="5206881"/>
            <a:ext cx="9890300" cy="324000"/>
          </a:xfrm>
          <a:prstGeom prst="rect">
            <a:avLst/>
          </a:prstGeom>
          <a:noFill/>
          <a:ln>
            <a:noFill/>
          </a:ln>
        </p:spPr>
        <p:txBody>
          <a:bodyPr spcFirstLastPara="1" wrap="square" lIns="121875" tIns="60925" rIns="121875" bIns="60925" anchor="t" anchorCtr="0">
            <a:noAutofit/>
          </a:bodyPr>
          <a:lstStyle/>
          <a:p>
            <a:pPr marL="14859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Alfabetización digital: </a:t>
            </a:r>
            <a:r>
              <a:rPr lang="en-US" sz="1400" b="1" i="0" u="none" strike="noStrike" cap="none">
                <a:solidFill>
                  <a:schemeClr val="dk1"/>
                </a:solidFill>
                <a:latin typeface="Arial"/>
                <a:ea typeface="Arial"/>
                <a:cs typeface="Arial"/>
                <a:sym typeface="Arial"/>
              </a:rPr>
              <a:t>Saber utilizar las herramientas digitales con seguridad y eficacia.</a:t>
            </a:r>
            <a:endParaRPr/>
          </a:p>
        </p:txBody>
      </p:sp>
      <p:sp>
        <p:nvSpPr>
          <p:cNvPr id="1098" name="Google Shape;1098;p20"/>
          <p:cNvSpPr txBox="1"/>
          <p:nvPr/>
        </p:nvSpPr>
        <p:spPr>
          <a:xfrm>
            <a:off x="688800" y="561075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Inclusión: </a:t>
            </a:r>
            <a:r>
              <a:rPr lang="en-US" sz="1400" b="1" i="0" u="none" strike="noStrike" cap="none">
                <a:solidFill>
                  <a:schemeClr val="dk2"/>
                </a:solidFill>
                <a:latin typeface="Arial"/>
                <a:ea typeface="Arial"/>
                <a:cs typeface="Arial"/>
                <a:sym typeface="Arial"/>
              </a:rPr>
              <a:t>Hacer el aprendizaje accesible a todos, independientemente de su procedencia.</a:t>
            </a:r>
            <a:endParaRPr sz="1000" b="0" i="0" u="none" strike="noStrike" cap="none">
              <a:solidFill>
                <a:schemeClr val="dk2"/>
              </a:solidFill>
              <a:latin typeface="Arial"/>
              <a:ea typeface="Arial"/>
              <a:cs typeface="Arial"/>
              <a:sym typeface="Arial"/>
            </a:endParaRPr>
          </a:p>
        </p:txBody>
      </p:sp>
      <p:sp>
        <p:nvSpPr>
          <p:cNvPr id="1099" name="Google Shape;1099;p20"/>
          <p:cNvSpPr txBox="1"/>
          <p:nvPr/>
        </p:nvSpPr>
        <p:spPr>
          <a:xfrm>
            <a:off x="688800" y="5996406"/>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Andamiaje: </a:t>
            </a:r>
            <a:r>
              <a:rPr lang="en-US" sz="1400" b="1" i="0" u="none" strike="noStrike" cap="none">
                <a:solidFill>
                  <a:schemeClr val="dk2"/>
                </a:solidFill>
                <a:latin typeface="Arial"/>
                <a:ea typeface="Arial"/>
                <a:cs typeface="Arial"/>
                <a:sym typeface="Arial"/>
              </a:rPr>
              <a:t>Ayudar a los alumnos paso a paso para que poco a poco puedan hacer más cosas por sí mismos.</a:t>
            </a:r>
            <a:endParaRPr sz="1000" b="0" i="0" u="none" strike="noStrike" cap="none">
              <a:solidFill>
                <a:schemeClr val="dk2"/>
              </a:solidFill>
              <a:latin typeface="Arial"/>
              <a:ea typeface="Arial"/>
              <a:cs typeface="Arial"/>
              <a:sym typeface="Arial"/>
            </a:endParaRPr>
          </a:p>
        </p:txBody>
      </p:sp>
      <p:sp>
        <p:nvSpPr>
          <p:cNvPr id="1100" name="Google Shape;1100;p20"/>
          <p:cNvSpPr txBox="1"/>
          <p:nvPr/>
        </p:nvSpPr>
        <p:spPr>
          <a:xfrm>
            <a:off x="688800" y="329682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Iteración: </a:t>
            </a:r>
            <a:r>
              <a:rPr lang="en-US" sz="1400" b="1" i="0" u="none" strike="noStrike" cap="none">
                <a:solidFill>
                  <a:schemeClr val="dk2"/>
                </a:solidFill>
                <a:latin typeface="Arial"/>
                <a:ea typeface="Arial"/>
                <a:cs typeface="Arial"/>
                <a:sym typeface="Arial"/>
              </a:rPr>
              <a:t>Repetición de un proceso para mejorarlo.</a:t>
            </a:r>
            <a:endParaRPr sz="1000" b="0" i="0" u="none" strike="noStrike" cap="none">
              <a:solidFill>
                <a:schemeClr val="dk2"/>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104"/>
        <p:cNvGrpSpPr/>
        <p:nvPr/>
      </p:nvGrpSpPr>
      <p:grpSpPr>
        <a:xfrm>
          <a:off x="0" y="0"/>
          <a:ext cx="0" cy="0"/>
          <a:chOff x="0" y="0"/>
          <a:chExt cx="0" cy="0"/>
        </a:xfrm>
      </p:grpSpPr>
      <p:sp>
        <p:nvSpPr>
          <p:cNvPr id="1105" name="Google Shape;1105;p6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TEXTO DE EJEMPLO PARA EL PIE DE PÁGINA</a:t>
            </a:r>
            <a:endParaRPr/>
          </a:p>
        </p:txBody>
      </p:sp>
      <p:sp>
        <p:nvSpPr>
          <p:cNvPr id="1106" name="Google Shape;1106;p60"/>
          <p:cNvSpPr txBox="1">
            <a:spLocks noGrp="1"/>
          </p:cNvSpPr>
          <p:nvPr>
            <p:ph type="title"/>
          </p:nvPr>
        </p:nvSpPr>
        <p:spPr>
          <a:xfrm>
            <a:off x="0" y="450349"/>
            <a:ext cx="5011885" cy="67088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2"/>
              </a:buClr>
              <a:buSzPts val="2800"/>
              <a:buFont typeface="Sorts Mill Goudy"/>
              <a:buNone/>
            </a:pPr>
            <a:r>
              <a:rPr lang="en-US" sz="2800" b="1">
                <a:solidFill>
                  <a:schemeClr val="dk2"/>
                </a:solidFill>
                <a:latin typeface="Arial"/>
                <a:ea typeface="Arial"/>
                <a:cs typeface="Arial"/>
                <a:sym typeface="Arial"/>
              </a:rPr>
              <a:t>REFERENCIAS</a:t>
            </a:r>
            <a:endParaRPr b="1">
              <a:solidFill>
                <a:schemeClr val="dk2"/>
              </a:solidFill>
              <a:latin typeface="Arial"/>
              <a:ea typeface="Arial"/>
              <a:cs typeface="Arial"/>
              <a:sym typeface="Arial"/>
            </a:endParaRPr>
          </a:p>
        </p:txBody>
      </p:sp>
      <p:sp>
        <p:nvSpPr>
          <p:cNvPr id="1107" name="Google Shape;1107;p60"/>
          <p:cNvSpPr txBox="1">
            <a:spLocks noGrp="1"/>
          </p:cNvSpPr>
          <p:nvPr>
            <p:ph type="body" idx="1"/>
          </p:nvPr>
        </p:nvSpPr>
        <p:spPr>
          <a:xfrm>
            <a:off x="668338" y="1158875"/>
            <a:ext cx="10634662" cy="3646589"/>
          </a:xfrm>
          <a:prstGeom prst="rect">
            <a:avLst/>
          </a:prstGeom>
          <a:noFill/>
          <a:ln>
            <a:noFill/>
          </a:ln>
        </p:spPr>
        <p:txBody>
          <a:bodyPr spcFirstLastPara="1" wrap="square" lIns="91425" tIns="45700" rIns="91425" bIns="45700" anchor="b" anchorCtr="0">
            <a:normAutofit/>
          </a:bodyPr>
          <a:lstStyle/>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Mills K., Coenraad M., Ruiz P., Burke Q., Weisgrau J. (2021). Computational Thinking for an Inclusive World: A Resource for Educators to Learn and Lead , Digital Promise, December 2021</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Porzak R., Psomos P.  Computer-based thinking in the work of teachers and schools, Lubelska Akademia WSEI, 2023</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Computational Thinking Competencies, ISTE, 2025</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Gałuszka  G. ‘Wirtualna jesień życia. Rozważania o roli gier cyfrowych w życiu osób starszych’ (Virtual autumn of life. Reflections on the role of digital games in the lives of the elderly), Wydawnictwo AGH, Kraków 2023, available at: https://www.wydawnictwo.agh.edu.pl/produkt/1364-wirtualna-jesien-zycia</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Kwiatkowski J. Methodological basis for educating senior citizens in digital competences using gaming: A guide for educators. Fundacja Małopolska Izba Samorządowa, 2024</a:t>
            </a:r>
            <a:br>
              <a:rPr lang="en-US" sz="1400" i="0">
                <a:solidFill>
                  <a:schemeClr val="dk1"/>
                </a:solidFill>
                <a:latin typeface="Arial"/>
                <a:ea typeface="Arial"/>
                <a:cs typeface="Arial"/>
                <a:sym typeface="Arial"/>
              </a:rPr>
            </a:b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thetech.org/bowersinstitute</a:t>
            </a:r>
            <a:endParaRPr sz="1400" i="0">
              <a:solidFill>
                <a:schemeClr val="dk1"/>
              </a:solidFill>
              <a:latin typeface="Arial"/>
              <a:ea typeface="Arial"/>
              <a:cs typeface="Arial"/>
              <a:sym typeface="Arial"/>
            </a:endParaRPr>
          </a:p>
        </p:txBody>
      </p:sp>
      <p:sp>
        <p:nvSpPr>
          <p:cNvPr id="1108" name="Google Shape;1108;p6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53</a:t>
            </a:fld>
            <a:endParaRPr>
              <a:latin typeface="Arial"/>
              <a:ea typeface="Arial"/>
              <a:cs typeface="Arial"/>
              <a:sym typeface="Aria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7380</Words>
  <Application>Microsoft Office PowerPoint</Application>
  <PresentationFormat>Widescreen</PresentationFormat>
  <Paragraphs>561</Paragraphs>
  <Slides>53</Slides>
  <Notes>53</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53</vt:i4>
      </vt:variant>
    </vt:vector>
  </HeadingPairs>
  <TitlesOfParts>
    <vt:vector size="63" baseType="lpstr">
      <vt:lpstr>Sorts Mill Goudy</vt:lpstr>
      <vt:lpstr>Lato Black</vt:lpstr>
      <vt:lpstr>Arial</vt:lpstr>
      <vt:lpstr>Calibri</vt:lpstr>
      <vt:lpstr>Gill Sans</vt:lpstr>
      <vt:lpstr>ClassicFrameVTI</vt:lpstr>
      <vt:lpstr>1_ClassicFrameVTI</vt:lpstr>
      <vt:lpstr>2_ClassicFrameVTI</vt:lpstr>
      <vt:lpstr>3_ClassicFrameVTI</vt:lpstr>
      <vt:lpstr>4_ClassicFrameVTI</vt:lpstr>
      <vt:lpstr>MÓDULO 5</vt:lpstr>
      <vt:lpstr>BIENVENIDO AL MÓDULO 5</vt:lpstr>
      <vt:lpstr>ESTRUCTURA DEL MÓDULO</vt:lpstr>
      <vt:lpstr>PowerPoint Presentation</vt:lpstr>
      <vt:lpstr>FINALIDAD y OBJETIVOS DEL MÓDULO</vt:lpstr>
      <vt:lpstr>UNIDAD 1</vt:lpstr>
      <vt:lpstr>El aprendizaje más eficaz se produce cuando los adultos participan activamente en el proceso y ven la importancia que tiene para sus vidas.</vt:lpstr>
      <vt:lpstr>Comprendiendo la brecha digital en la enseñanza para adultos</vt:lpstr>
      <vt:lpstr>Comprendiendo la brecha digital en la enseñanza para adultos</vt:lpstr>
      <vt:lpstr>¿Qué hace que el aprendizaje sea eficaz para las personas mayores?</vt:lpstr>
      <vt:lpstr>El papel del educador en el fomento de la alfabetización digital</vt:lpstr>
      <vt:lpstr>PowerPoint Presentation</vt:lpstr>
      <vt:lpstr>PowerPoint Presentation</vt:lpstr>
      <vt:lpstr>PowerPoint Presentation</vt:lpstr>
      <vt:lpstr>UNIDAD 2</vt:lpstr>
      <vt:lpstr>PowerPoint Presentation</vt:lpstr>
      <vt:lpstr>El papel de los formadores de adultos en la incorporación del enfoque PC</vt:lpstr>
      <vt:lpstr>PowerPoint Presentation</vt:lpstr>
      <vt:lpstr>PowerPoint Presentation</vt:lpstr>
      <vt:lpstr>UNIDAD 3</vt:lpstr>
      <vt:lpstr>PowerPoint Presentation</vt:lpstr>
      <vt:lpstr>PowerPoint Presentation</vt:lpstr>
      <vt:lpstr>PowerPoint Presentation</vt:lpstr>
      <vt:lpstr>Adaptando el Pensamiento Computacional a alumnos adultos diversos</vt:lpstr>
      <vt:lpstr>Métodos para adaptar los conceptos a las diversas necesidades de los alumnos </vt:lpstr>
      <vt:lpstr>Métodos para adaptar los conceptos a las diversas necesidades de los alumnos </vt:lpstr>
      <vt:lpstr>Ejemplo práctico 1: Agrupación de información</vt:lpstr>
      <vt:lpstr>Ejemplo práctico 1: Agrupación de información</vt:lpstr>
      <vt:lpstr>Ejemplo práctico 1: Agrupación de información</vt:lpstr>
      <vt:lpstr>PowerPoint Presentation</vt:lpstr>
      <vt:lpstr>Métodos de Relevancia cultural para satisfacer las diversas necesidades de los alumnos </vt:lpstr>
      <vt:lpstr>PowerPoint Presentation</vt:lpstr>
      <vt:lpstr>Ejemplos prácticos de Relevancia cultural</vt:lpstr>
      <vt:lpstr>Ejemplos prácticos de Relevancia cultural</vt:lpstr>
      <vt:lpstr>Ejemplos prácticos de Relevancia cultural</vt:lpstr>
      <vt:lpstr>Métodos de estilos de aprendizaje y las preferencias para satisfacer las diversas necesidades de los alumnos </vt:lpstr>
      <vt:lpstr>PowerPoint Presentation</vt:lpstr>
      <vt:lpstr>UNIDAD 4</vt:lpstr>
      <vt:lpstr>PowerPoint Presentation</vt:lpstr>
      <vt:lpstr>PowerPoint Presentation</vt:lpstr>
      <vt:lpstr>PowerPoint Presentation</vt:lpstr>
      <vt:lpstr>PowerPoint Presentation</vt:lpstr>
      <vt:lpstr>PowerPoint Presentation</vt:lpstr>
      <vt:lpstr>PowerPoint Presentation</vt:lpstr>
      <vt:lpstr>EJERCICIOS PRÁCTICOS</vt:lpstr>
      <vt:lpstr>Ideas para talleres prácticos que demuestren los principios del Pensamiento Computacional</vt:lpstr>
      <vt:lpstr>Taller 1</vt:lpstr>
      <vt:lpstr>Taller 2</vt:lpstr>
      <vt:lpstr>Taller 3</vt:lpstr>
      <vt:lpstr>RESUMEN</vt:lpstr>
      <vt:lpstr>PowerPoint Presentation</vt:lpstr>
      <vt:lpstr>GLOSARIO</vt:lpstr>
      <vt:lpstr>REFERENCIAS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Aldona</dc:creator>
  <cp:lastModifiedBy>User05</cp:lastModifiedBy>
  <cp:revision>4</cp:revision>
  <dcterms:modified xsi:type="dcterms:W3CDTF">2025-09-15T09:32:01Z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E65AA5A5-0AF6-4426-8B7D-8CCF4333EF72</vt:lpwstr>
  </property>
  <property fmtid="{D5CDD505-2E9C-101B-9397-08002B2CF9AE}" pid="3" name="ArticulatePath">
    <vt:lpwstr>COMPseniors - OERs Module 5</vt:lpwstr>
  </property>
</Properties>
</file>