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7" r:id="rId5"/>
    <p:sldMasterId id="2147483669" r:id="rId6"/>
    <p:sldMasterId id="214748367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Lst>
  <p:sldSz cy="6858000" cx="12192000"/>
  <p:notesSz cx="6858000" cy="9144000"/>
  <p:embeddedFontLst>
    <p:embeddedFont>
      <p:font typeface="Sorts Mill Goudy"/>
      <p:regular r:id="rId61"/>
      <p:italic r:id="rId62"/>
    </p:embeddedFont>
    <p:embeddedFont>
      <p:font typeface="Gill Sans"/>
      <p:regular r:id="rId63"/>
      <p:bold r:id="rId6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5" roundtripDataSignature="AMtx7mibOpRWjbsZB93tlCPyq0Y1ILDbs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0E4A021-31DA-4B50-BEEB-B4CA2A14A93A}">
  <a:tblStyle styleId="{00E4A021-31DA-4B50-BEEB-B4CA2A14A93A}" styleName="Table_0">
    <a:wholeTbl>
      <a:tcTxStyle b="off" i="off">
        <a:font>
          <a:latin typeface="Arial"/>
          <a:ea typeface="Arial"/>
          <a:cs typeface="Arial"/>
        </a:font>
        <a:schemeClr val="dk1"/>
      </a:tcTxStyle>
      <a:tcStyle>
        <a:tcBdr>
          <a:left>
            <a:ln cap="flat" cmpd="sng" w="12700">
              <a:solidFill>
                <a:schemeClr val="accent6"/>
              </a:solidFill>
              <a:prstDash val="solid"/>
              <a:round/>
              <a:headEnd len="sm" w="sm" type="none"/>
              <a:tailEnd len="sm" w="sm" type="none"/>
            </a:ln>
          </a:left>
          <a:right>
            <a:ln cap="flat" cmpd="sng" w="12700">
              <a:solidFill>
                <a:schemeClr val="accent6"/>
              </a:solidFill>
              <a:prstDash val="solid"/>
              <a:round/>
              <a:headEnd len="sm" w="sm" type="none"/>
              <a:tailEnd len="sm" w="sm" type="none"/>
            </a:ln>
          </a:right>
          <a:top>
            <a:ln cap="flat" cmpd="sng" w="12700">
              <a:solidFill>
                <a:schemeClr val="accent6"/>
              </a:solidFill>
              <a:prstDash val="solid"/>
              <a:round/>
              <a:headEnd len="sm" w="sm" type="none"/>
              <a:tailEnd len="sm" w="sm" type="none"/>
            </a:ln>
          </a:top>
          <a:bottom>
            <a:ln cap="flat" cmpd="sng" w="12700">
              <a:solidFill>
                <a:schemeClr val="accent6"/>
              </a:solidFill>
              <a:prstDash val="solid"/>
              <a:round/>
              <a:headEnd len="sm" w="sm" type="none"/>
              <a:tailEnd len="sm" w="sm" type="none"/>
            </a:ln>
          </a:bottom>
          <a:insideH>
            <a:ln cap="flat" cmpd="sng" w="12700">
              <a:solidFill>
                <a:schemeClr val="accent6"/>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chemeClr val="lt1"/>
          </a:solidFill>
        </a:fill>
      </a:tcStyle>
    </a:wholeTbl>
    <a:band1H>
      <a:tcTxStyle b="off" i="off"/>
      <a:tcStyle>
        <a:fill>
          <a:solidFill>
            <a:srgbClr val="FAF0ED"/>
          </a:solidFill>
        </a:fill>
      </a:tcStyle>
    </a:band1H>
    <a:band2H>
      <a:tcTxStyle b="off" i="off"/>
    </a:band2H>
    <a:band1V>
      <a:tcTxStyle b="off" i="off"/>
      <a:tcStyle>
        <a:fill>
          <a:solidFill>
            <a:srgbClr val="FAF0ED"/>
          </a:solidFill>
        </a:fill>
      </a:tcStyle>
    </a:band1V>
    <a:band2V>
      <a:tcTxStyle b="off" i="off"/>
    </a:band2V>
    <a:lastCol>
      <a:tcTxStyle b="on" i="off"/>
    </a:lastCol>
    <a:firstCol>
      <a:tcTxStyle b="on" i="off"/>
    </a:firstCol>
    <a:lastRow>
      <a:tcTxStyle b="on" i="off"/>
      <a:tcStyle>
        <a:tcBdr>
          <a:top>
            <a:ln cap="flat" cmpd="sng" w="50800">
              <a:solidFill>
                <a:schemeClr val="accent6"/>
              </a:solidFill>
              <a:prstDash val="solid"/>
              <a:round/>
              <a:headEnd len="sm" w="sm" type="none"/>
              <a:tailEnd len="sm" w="sm" type="none"/>
            </a:ln>
          </a:top>
        </a:tcBdr>
        <a:fill>
          <a:solidFill>
            <a:schemeClr val="lt1"/>
          </a:solidFill>
        </a:fill>
      </a:tcStyle>
    </a:lastRow>
    <a:seCell>
      <a:tcTxStyle b="off" i="off"/>
    </a:seCell>
    <a:swCell>
      <a:tcTxStyle b="off" i="off"/>
    </a:swCell>
    <a:firstRow>
      <a:tcTxStyle b="on" i="off">
        <a:font>
          <a:latin typeface="Arial"/>
          <a:ea typeface="Arial"/>
          <a:cs typeface="Arial"/>
        </a:font>
        <a:schemeClr val="lt1"/>
      </a:tcTxStyle>
      <a:tcStyle>
        <a:fill>
          <a:solidFill>
            <a:schemeClr val="accent6"/>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slide" Target="slides/slide34.xml"/><Relationship Id="rId41" Type="http://schemas.openxmlformats.org/officeDocument/2006/relationships/slide" Target="slides/slide33.xml"/><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1" Type="http://schemas.openxmlformats.org/officeDocument/2006/relationships/theme" Target="theme/theme5.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SortsMillGoudy-italic.fntdata"/><Relationship Id="rId61" Type="http://schemas.openxmlformats.org/officeDocument/2006/relationships/font" Target="fonts/SortsMillGoudy-regular.fntdata"/><Relationship Id="rId20" Type="http://schemas.openxmlformats.org/officeDocument/2006/relationships/slide" Target="slides/slide12.xml"/><Relationship Id="rId64" Type="http://schemas.openxmlformats.org/officeDocument/2006/relationships/font" Target="fonts/GillSans-bold.fntdata"/><Relationship Id="rId63" Type="http://schemas.openxmlformats.org/officeDocument/2006/relationships/font" Target="fonts/GillSans-regular.fntdata"/><Relationship Id="rId22" Type="http://schemas.openxmlformats.org/officeDocument/2006/relationships/slide" Target="slides/slide14.xml"/><Relationship Id="rId21" Type="http://schemas.openxmlformats.org/officeDocument/2006/relationships/slide" Target="slides/slide13.xml"/><Relationship Id="rId65" Type="http://customschemas.google.com/relationships/presentationmetadata" Target="metadata"/><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5" name="Google Shape;40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1: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6" name="Google Shape;416;p11: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13: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p13: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7" name="Google Shape;427;p13: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428" name="Google Shape;428;p13: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4" name="Google Shape;44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45" name="Google Shape;445;p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1" name="Google Shape;46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462" name="Google Shape;462;p1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1" name="Google Shape;47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72" name="Google Shape;472;p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0" name="Google Shape;48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9" name="Google Shape;48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490" name="Google Shape;490;p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8" name="Google Shape;498;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00" name="Google Shape;500;p7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8" name="Google Shape;508;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9" name="Google Shape;509;p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10" name="Google Shape;510;p7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8" name="Google Shape;518;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9" name="Google Shape;519;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520" name="Google Shape;520;p7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8" name="Google Shape;52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
        <p:nvSpPr>
          <p:cNvPr id="578" name="Google Shape;57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6" name="Google Shape;606;p7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07" name="Google Shape;607;p7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6" name="Google Shape;61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17" name="Google Shape;617;p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4" name="Google Shape;62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6" name="Google Shape;63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2" name="Google Shape;65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8" name="Google Shape;668;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9" name="Google Shape;669;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670" name="Google Shape;670;p7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8" name="Google Shape;678;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7" name="Google Shape;68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5" name="Google Shape;69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9" name="Google Shape;70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5" name="Google Shape;725;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26" name="Google Shape;726;p2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4" name="Google Shape;73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5" name="Google Shape;735;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36" name="Google Shape;736;p30: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4" name="Google Shape;74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5" name="Google Shape;745;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46" name="Google Shape;746;p3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7" name="Google Shape;75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8" name="Google Shape;758;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59" name="Google Shape;759;p32: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0" name="Google Shape;77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1" name="Google Shape;77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772" name="Google Shape;772;p33: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83" name="Google Shape;783;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9" name="Google Shape;79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00" name="Google Shape;80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01" name="Google Shape;801;p34: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9" name="Google Shape;80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0" name="Google Shape;810;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11" name="Google Shape;811;p3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9" name="Google Shape;819;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20" name="Google Shape;820;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21" name="Google Shape;821;p36: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8" name="Google Shape;838;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9" name="Google Shape;839;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40" name="Google Shape;840;p3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7" name="Google Shape;857;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58" name="Google Shape;858;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59" name="Google Shape;859;p3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6" name="Google Shape;87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7" name="Google Shape;877;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878" name="Google Shape;878;p3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04" name="Google Shape;904;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5" name="Google Shape;915;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16" name="Google Shape;916;p8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917" name="Google Shape;917;p81: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5" name="Google Shape;925;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38" name="Google Shape;938;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8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3" name="Google Shape;953;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p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69" name="Google Shape;969;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78" name="Google Shape;978;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8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02" name="Google Shape;1002;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9" name="Shape 1009"/>
        <p:cNvGrpSpPr/>
        <p:nvPr/>
      </p:nvGrpSpPr>
      <p:grpSpPr>
        <a:xfrm>
          <a:off x="0" y="0"/>
          <a:ext cx="0" cy="0"/>
          <a:chOff x="0" y="0"/>
          <a:chExt cx="0" cy="0"/>
        </a:xfrm>
      </p:grpSpPr>
      <p:sp>
        <p:nvSpPr>
          <p:cNvPr id="1010" name="Google Shape;1010;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11" name="Google Shape;101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0" name="Google Shape;1020;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1" name="Google Shape;1021;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22" name="Google Shape;1022;p45: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0" name="Google Shape;1030;p8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1" name="Google Shape;1031;p8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32" name="Google Shape;1032;p87: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0" name="Google Shape;1040;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1" name="Google Shape;1041;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42" name="Google Shape;1042;p8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0" name="Google Shape;1050;p8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1" name="Google Shape;1051;p8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52" name="Google Shape;1052;p89: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17: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0" name="Google Shape;1060;p17: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1" name="Google Shape;1061;p17: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062" name="Google Shape;1062;p17: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0" name="Google Shape;107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1" name="Google Shape;1071;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
        <p:nvSpPr>
          <p:cNvPr id="1072" name="Google Shape;1072;p18:notes"/>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p20:notes"/>
          <p:cNvSpPr/>
          <p:nvPr>
            <p:ph idx="2" type="sldImg"/>
          </p:nvPr>
        </p:nvSpPr>
        <p:spPr>
          <a:xfrm>
            <a:off x="420688" y="1241425"/>
            <a:ext cx="5959475" cy="3352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1" name="Google Shape;1081;p20:notes"/>
          <p:cNvSpPr txBox="1"/>
          <p:nvPr>
            <p:ph idx="1" type="body"/>
          </p:nvPr>
        </p:nvSpPr>
        <p:spPr>
          <a:xfrm>
            <a:off x="680085" y="4780250"/>
            <a:ext cx="5440680" cy="39111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2" name="Google Shape;1082;p20:notes"/>
          <p:cNvSpPr txBox="1"/>
          <p:nvPr>
            <p:ph idx="12" type="sldNum"/>
          </p:nvPr>
        </p:nvSpPr>
        <p:spPr>
          <a:xfrm>
            <a:off x="3852241" y="9434615"/>
            <a:ext cx="2947035" cy="498373"/>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
        <p:nvSpPr>
          <p:cNvPr id="1083" name="Google Shape;1083;p20:notes"/>
          <p:cNvSpPr txBox="1"/>
          <p:nvPr>
            <p:ph idx="10" type="dt"/>
          </p:nvPr>
        </p:nvSpPr>
        <p:spPr>
          <a:xfrm>
            <a:off x="3852241" y="0"/>
            <a:ext cx="2947035" cy="498374"/>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0" i="0" lang="en-US" sz="1200" u="none" cap="none" strike="noStrike">
                <a:solidFill>
                  <a:srgbClr val="000000"/>
                </a:solidFill>
                <a:latin typeface="Calibri"/>
                <a:ea typeface="Calibri"/>
                <a:cs typeface="Calibri"/>
                <a:sym typeface="Calibri"/>
              </a:rPr>
              <a:t>26/11/2024</a:t>
            </a:r>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03" name="Google Shape;1103;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5" name="Shape 15"/>
        <p:cNvGrpSpPr/>
        <p:nvPr/>
      </p:nvGrpSpPr>
      <p:grpSpPr>
        <a:xfrm>
          <a:off x="0" y="0"/>
          <a:ext cx="0" cy="0"/>
          <a:chOff x="0" y="0"/>
          <a:chExt cx="0" cy="0"/>
        </a:xfrm>
      </p:grpSpPr>
      <p:sp>
        <p:nvSpPr>
          <p:cNvPr id="16" name="Google Shape;16;p6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 name="Google Shape;17;p62"/>
          <p:cNvSpPr/>
          <p:nvPr>
            <p:ph idx="2" type="pic"/>
          </p:nvPr>
        </p:nvSpPr>
        <p:spPr>
          <a:xfrm>
            <a:off x="680720" y="685799"/>
            <a:ext cx="10830560" cy="5486401"/>
          </a:xfrm>
          <a:prstGeom prst="rect">
            <a:avLst/>
          </a:prstGeom>
          <a:noFill/>
          <a:ln>
            <a:noFill/>
          </a:ln>
        </p:spPr>
      </p:sp>
      <p:sp>
        <p:nvSpPr>
          <p:cNvPr id="18" name="Google Shape;18;p62"/>
          <p:cNvSpPr txBox="1"/>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6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0" name="Shape 20"/>
        <p:cNvGrpSpPr/>
        <p:nvPr/>
      </p:nvGrpSpPr>
      <p:grpSpPr>
        <a:xfrm>
          <a:off x="0" y="0"/>
          <a:ext cx="0" cy="0"/>
          <a:chOff x="0" y="0"/>
          <a:chExt cx="0" cy="0"/>
        </a:xfrm>
      </p:grpSpPr>
      <p:sp>
        <p:nvSpPr>
          <p:cNvPr id="21" name="Google Shape;21;p63"/>
          <p:cNvSpPr/>
          <p:nvPr/>
        </p:nvSpPr>
        <p:spPr>
          <a:xfrm>
            <a:off x="-1" y="0"/>
            <a:ext cx="12192001" cy="68580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 name="Google Shape;22;p63"/>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3" name="Google Shape;23;p63"/>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3"/>
          <p:cNvSpPr/>
          <p:nvPr>
            <p:ph idx="2" type="pic"/>
          </p:nvPr>
        </p:nvSpPr>
        <p:spPr>
          <a:xfrm>
            <a:off x="1279525" y="2155389"/>
            <a:ext cx="2003425" cy="2002536"/>
          </a:xfrm>
          <a:prstGeom prst="rect">
            <a:avLst/>
          </a:prstGeom>
          <a:noFill/>
          <a:ln>
            <a:noFill/>
          </a:ln>
        </p:spPr>
      </p:sp>
      <p:sp>
        <p:nvSpPr>
          <p:cNvPr id="26" name="Google Shape;26;p63"/>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63"/>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63"/>
          <p:cNvSpPr/>
          <p:nvPr>
            <p:ph idx="4" type="pic"/>
          </p:nvPr>
        </p:nvSpPr>
        <p:spPr>
          <a:xfrm>
            <a:off x="3804132" y="2155389"/>
            <a:ext cx="2003425" cy="2002536"/>
          </a:xfrm>
          <a:prstGeom prst="rect">
            <a:avLst/>
          </a:prstGeom>
          <a:noFill/>
          <a:ln>
            <a:noFill/>
          </a:ln>
        </p:spPr>
      </p:sp>
      <p:sp>
        <p:nvSpPr>
          <p:cNvPr id="29" name="Google Shape;29;p63"/>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3"/>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63"/>
          <p:cNvSpPr/>
          <p:nvPr>
            <p:ph idx="7" type="pic"/>
          </p:nvPr>
        </p:nvSpPr>
        <p:spPr>
          <a:xfrm>
            <a:off x="6332269" y="2155389"/>
            <a:ext cx="2003425" cy="2002536"/>
          </a:xfrm>
          <a:prstGeom prst="rect">
            <a:avLst/>
          </a:prstGeom>
          <a:noFill/>
          <a:ln>
            <a:noFill/>
          </a:ln>
        </p:spPr>
      </p:sp>
      <p:sp>
        <p:nvSpPr>
          <p:cNvPr id="32" name="Google Shape;32;p63"/>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3"/>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63"/>
          <p:cNvSpPr/>
          <p:nvPr>
            <p:ph idx="13" type="pic"/>
          </p:nvPr>
        </p:nvSpPr>
        <p:spPr>
          <a:xfrm>
            <a:off x="8858607" y="2155389"/>
            <a:ext cx="2003425" cy="2002536"/>
          </a:xfrm>
          <a:prstGeom prst="rect">
            <a:avLst/>
          </a:prstGeom>
          <a:noFill/>
          <a:ln>
            <a:noFill/>
          </a:ln>
        </p:spPr>
      </p:sp>
      <p:sp>
        <p:nvSpPr>
          <p:cNvPr id="35" name="Google Shape;35;p63"/>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63"/>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3"/>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63"/>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39" name="Shape 39"/>
        <p:cNvGrpSpPr/>
        <p:nvPr/>
      </p:nvGrpSpPr>
      <p:grpSpPr>
        <a:xfrm>
          <a:off x="0" y="0"/>
          <a:ext cx="0" cy="0"/>
          <a:chOff x="0" y="0"/>
          <a:chExt cx="0" cy="0"/>
        </a:xfrm>
      </p:grpSpPr>
      <p:sp>
        <p:nvSpPr>
          <p:cNvPr id="40" name="Google Shape;40;p65"/>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1" name="Google Shape;41;p65"/>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5"/>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3" name="Shape 43"/>
        <p:cNvGrpSpPr/>
        <p:nvPr/>
      </p:nvGrpSpPr>
      <p:grpSpPr>
        <a:xfrm>
          <a:off x="0" y="0"/>
          <a:ext cx="0" cy="0"/>
          <a:chOff x="0" y="0"/>
          <a:chExt cx="0" cy="0"/>
        </a:xfrm>
      </p:grpSpPr>
      <p:sp>
        <p:nvSpPr>
          <p:cNvPr id="44" name="Google Shape;44;p68"/>
          <p:cNvSpPr/>
          <p:nvPr/>
        </p:nvSpPr>
        <p:spPr>
          <a:xfrm>
            <a:off x="4076700" y="685798"/>
            <a:ext cx="4076700" cy="5486401"/>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45" name="Google Shape;45;p68"/>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68"/>
          <p:cNvSpPr/>
          <p:nvPr>
            <p:ph idx="2" type="pic"/>
          </p:nvPr>
        </p:nvSpPr>
        <p:spPr>
          <a:xfrm>
            <a:off x="0" y="0"/>
            <a:ext cx="3390900" cy="6858000"/>
          </a:xfrm>
          <a:prstGeom prst="rect">
            <a:avLst/>
          </a:prstGeom>
          <a:noFill/>
          <a:ln>
            <a:noFill/>
          </a:ln>
        </p:spPr>
      </p:sp>
      <p:sp>
        <p:nvSpPr>
          <p:cNvPr id="47" name="Google Shape;47;p6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68"/>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68"/>
          <p:cNvSpPr/>
          <p:nvPr>
            <p:ph idx="3" type="pic"/>
          </p:nvPr>
        </p:nvSpPr>
        <p:spPr>
          <a:xfrm>
            <a:off x="8801100" y="0"/>
            <a:ext cx="3390900" cy="6858000"/>
          </a:xfrm>
          <a:prstGeom prst="rect">
            <a:avLst/>
          </a:prstGeom>
          <a:noFill/>
          <a:ln>
            <a:noFill/>
          </a:ln>
        </p:spPr>
      </p:sp>
      <p:sp>
        <p:nvSpPr>
          <p:cNvPr id="50" name="Google Shape;50;p6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6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52" name="Shape 52"/>
        <p:cNvGrpSpPr/>
        <p:nvPr/>
      </p:nvGrpSpPr>
      <p:grpSpPr>
        <a:xfrm>
          <a:off x="0" y="0"/>
          <a:ext cx="0" cy="0"/>
          <a:chOff x="0" y="0"/>
          <a:chExt cx="0" cy="0"/>
        </a:xfrm>
      </p:grpSpPr>
      <p:sp>
        <p:nvSpPr>
          <p:cNvPr id="53" name="Google Shape;53;p66"/>
          <p:cNvSpPr/>
          <p:nvPr/>
        </p:nvSpPr>
        <p:spPr>
          <a:xfrm>
            <a:off x="0" y="0"/>
            <a:ext cx="8153400" cy="6857999"/>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4" name="Google Shape;54;p66"/>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55" name="Google Shape;55;p66"/>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6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66"/>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66"/>
          <p:cNvSpPr/>
          <p:nvPr>
            <p:ph idx="2" type="pic"/>
          </p:nvPr>
        </p:nvSpPr>
        <p:spPr>
          <a:xfrm>
            <a:off x="8839200" y="685800"/>
            <a:ext cx="2667000" cy="2400300"/>
          </a:xfrm>
          <a:prstGeom prst="rect">
            <a:avLst/>
          </a:prstGeom>
          <a:noFill/>
          <a:ln>
            <a:noFill/>
          </a:ln>
        </p:spPr>
      </p:sp>
      <p:sp>
        <p:nvSpPr>
          <p:cNvPr id="59" name="Google Shape;59;p66"/>
          <p:cNvSpPr/>
          <p:nvPr>
            <p:ph idx="3" type="pic"/>
          </p:nvPr>
        </p:nvSpPr>
        <p:spPr>
          <a:xfrm>
            <a:off x="8839200" y="3764738"/>
            <a:ext cx="2667000" cy="2404872"/>
          </a:xfrm>
          <a:prstGeom prst="rect">
            <a:avLst/>
          </a:prstGeom>
          <a:noFill/>
          <a:ln>
            <a:noFill/>
          </a:ln>
        </p:spPr>
      </p:sp>
      <p:sp>
        <p:nvSpPr>
          <p:cNvPr id="60" name="Google Shape;60;p6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6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62" name="Shape 62"/>
        <p:cNvGrpSpPr/>
        <p:nvPr/>
      </p:nvGrpSpPr>
      <p:grpSpPr>
        <a:xfrm>
          <a:off x="0" y="0"/>
          <a:ext cx="0" cy="0"/>
          <a:chOff x="0" y="0"/>
          <a:chExt cx="0" cy="0"/>
        </a:xfrm>
      </p:grpSpPr>
      <p:sp>
        <p:nvSpPr>
          <p:cNvPr id="63" name="Google Shape;63;p67"/>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4" name="Google Shape;64;p67"/>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65" name="Google Shape;65;p67"/>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6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67"/>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67"/>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67"/>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0" name="Google Shape;70;p67"/>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67"/>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2" name="Google Shape;72;p67"/>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 name="Google Shape;73;p6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6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75" name="Shape 75"/>
        <p:cNvGrpSpPr/>
        <p:nvPr/>
      </p:nvGrpSpPr>
      <p:grpSpPr>
        <a:xfrm>
          <a:off x="0" y="0"/>
          <a:ext cx="0" cy="0"/>
          <a:chOff x="0" y="0"/>
          <a:chExt cx="0" cy="0"/>
        </a:xfrm>
      </p:grpSpPr>
      <p:sp>
        <p:nvSpPr>
          <p:cNvPr id="76" name="Google Shape;76;p73"/>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77" name="Google Shape;77;p73"/>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7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73"/>
          <p:cNvSpPr/>
          <p:nvPr>
            <p:ph idx="2" type="pic"/>
          </p:nvPr>
        </p:nvSpPr>
        <p:spPr>
          <a:xfrm>
            <a:off x="0" y="0"/>
            <a:ext cx="6781800" cy="6858000"/>
          </a:xfrm>
          <a:prstGeom prst="rect">
            <a:avLst/>
          </a:prstGeom>
          <a:solidFill>
            <a:schemeClr val="dk2"/>
          </a:solidFill>
          <a:ln>
            <a:noFill/>
          </a:ln>
        </p:spPr>
      </p:sp>
      <p:sp>
        <p:nvSpPr>
          <p:cNvPr id="80" name="Google Shape;80;p73"/>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7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7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83" name="Shape 83"/>
        <p:cNvGrpSpPr/>
        <p:nvPr/>
      </p:nvGrpSpPr>
      <p:grpSpPr>
        <a:xfrm>
          <a:off x="0" y="0"/>
          <a:ext cx="0" cy="0"/>
          <a:chOff x="0" y="0"/>
          <a:chExt cx="0" cy="0"/>
        </a:xfrm>
      </p:grpSpPr>
      <p:sp>
        <p:nvSpPr>
          <p:cNvPr id="84" name="Google Shape;84;p74"/>
          <p:cNvSpPr/>
          <p:nvPr/>
        </p:nvSpPr>
        <p:spPr>
          <a:xfrm>
            <a:off x="685800" y="685801"/>
            <a:ext cx="7467601" cy="5486400"/>
          </a:xfrm>
          <a:prstGeom prst="rect">
            <a:avLst/>
          </a:prstGeom>
          <a:solidFill>
            <a:srgbClr val="537272">
              <a:alpha val="2352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85" name="Google Shape;85;p74"/>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7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74"/>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74"/>
          <p:cNvSpPr/>
          <p:nvPr>
            <p:ph idx="2" type="pic"/>
          </p:nvPr>
        </p:nvSpPr>
        <p:spPr>
          <a:xfrm>
            <a:off x="8153400" y="685799"/>
            <a:ext cx="3397250" cy="5486401"/>
          </a:xfrm>
          <a:prstGeom prst="rect">
            <a:avLst/>
          </a:prstGeom>
          <a:noFill/>
          <a:ln>
            <a:noFill/>
          </a:ln>
        </p:spPr>
      </p:sp>
      <p:sp>
        <p:nvSpPr>
          <p:cNvPr id="89" name="Google Shape;89;p7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7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97" name="Shape 97"/>
        <p:cNvGrpSpPr/>
        <p:nvPr/>
      </p:nvGrpSpPr>
      <p:grpSpPr>
        <a:xfrm>
          <a:off x="0" y="0"/>
          <a:ext cx="0" cy="0"/>
          <a:chOff x="0" y="0"/>
          <a:chExt cx="0" cy="0"/>
        </a:xfrm>
      </p:grpSpPr>
      <p:sp>
        <p:nvSpPr>
          <p:cNvPr id="98" name="Google Shape;98;p22"/>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99" name="Google Shape;99;p22"/>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00" name="Google Shape;100;p22"/>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22"/>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3" name="Google Shape;103;p22"/>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22"/>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5" name="Google Shape;105;p22"/>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22"/>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 name="Google Shape;107;p22"/>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2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2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110" name="Shape 110"/>
        <p:cNvGrpSpPr/>
        <p:nvPr/>
      </p:nvGrpSpPr>
      <p:grpSpPr>
        <a:xfrm>
          <a:off x="0" y="0"/>
          <a:ext cx="0" cy="0"/>
          <a:chOff x="0" y="0"/>
          <a:chExt cx="0" cy="0"/>
        </a:xfrm>
      </p:grpSpPr>
      <p:sp>
        <p:nvSpPr>
          <p:cNvPr id="111" name="Google Shape;111;p25"/>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2" name="Google Shape;112;p2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13" name="Google Shape;113;p2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2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2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25"/>
          <p:cNvSpPr/>
          <p:nvPr>
            <p:ph idx="2" type="pic"/>
          </p:nvPr>
        </p:nvSpPr>
        <p:spPr>
          <a:xfrm>
            <a:off x="8839200" y="685800"/>
            <a:ext cx="2667000" cy="2400300"/>
          </a:xfrm>
          <a:prstGeom prst="rect">
            <a:avLst/>
          </a:prstGeom>
          <a:noFill/>
          <a:ln>
            <a:noFill/>
          </a:ln>
        </p:spPr>
      </p:sp>
      <p:sp>
        <p:nvSpPr>
          <p:cNvPr id="117" name="Google Shape;117;p25"/>
          <p:cNvSpPr/>
          <p:nvPr>
            <p:ph idx="3" type="pic"/>
          </p:nvPr>
        </p:nvSpPr>
        <p:spPr>
          <a:xfrm>
            <a:off x="8839200" y="3764738"/>
            <a:ext cx="2667000" cy="2404872"/>
          </a:xfrm>
          <a:prstGeom prst="rect">
            <a:avLst/>
          </a:prstGeom>
          <a:noFill/>
          <a:ln>
            <a:noFill/>
          </a:ln>
        </p:spPr>
      </p:sp>
      <p:sp>
        <p:nvSpPr>
          <p:cNvPr id="118" name="Google Shape;118;p2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2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120" name="Shape 120"/>
        <p:cNvGrpSpPr/>
        <p:nvPr/>
      </p:nvGrpSpPr>
      <p:grpSpPr>
        <a:xfrm>
          <a:off x="0" y="0"/>
          <a:ext cx="0" cy="0"/>
          <a:chOff x="0" y="0"/>
          <a:chExt cx="0" cy="0"/>
        </a:xfrm>
      </p:grpSpPr>
      <p:sp>
        <p:nvSpPr>
          <p:cNvPr id="121" name="Google Shape;121;p42"/>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2" name="Google Shape;122;p42"/>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4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42"/>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4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p4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127" name="Shape 127"/>
        <p:cNvGrpSpPr/>
        <p:nvPr/>
      </p:nvGrpSpPr>
      <p:grpSpPr>
        <a:xfrm>
          <a:off x="0" y="0"/>
          <a:ext cx="0" cy="0"/>
          <a:chOff x="0" y="0"/>
          <a:chExt cx="0" cy="0"/>
        </a:xfrm>
      </p:grpSpPr>
      <p:sp>
        <p:nvSpPr>
          <p:cNvPr id="128" name="Google Shape;128;p48"/>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29" name="Google Shape;129;p48"/>
          <p:cNvSpPr/>
          <p:nvPr>
            <p:ph idx="2" type="pic"/>
          </p:nvPr>
        </p:nvSpPr>
        <p:spPr>
          <a:xfrm>
            <a:off x="680720" y="685799"/>
            <a:ext cx="10830560" cy="5486401"/>
          </a:xfrm>
          <a:prstGeom prst="rect">
            <a:avLst/>
          </a:prstGeom>
          <a:noFill/>
          <a:ln>
            <a:noFill/>
          </a:ln>
        </p:spPr>
      </p:sp>
      <p:sp>
        <p:nvSpPr>
          <p:cNvPr id="130" name="Google Shape;130;p48"/>
          <p:cNvSpPr txBox="1"/>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48"/>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132" name="Shape 132"/>
        <p:cNvGrpSpPr/>
        <p:nvPr/>
      </p:nvGrpSpPr>
      <p:grpSpPr>
        <a:xfrm>
          <a:off x="0" y="0"/>
          <a:ext cx="0" cy="0"/>
          <a:chOff x="0" y="0"/>
          <a:chExt cx="0" cy="0"/>
        </a:xfrm>
      </p:grpSpPr>
      <p:sp>
        <p:nvSpPr>
          <p:cNvPr id="133" name="Google Shape;133;p49"/>
          <p:cNvSpPr/>
          <p:nvPr/>
        </p:nvSpPr>
        <p:spPr>
          <a:xfrm>
            <a:off x="-1" y="0"/>
            <a:ext cx="12192001" cy="68580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4" name="Google Shape;134;p49"/>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35" name="Google Shape;135;p49"/>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4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49"/>
          <p:cNvSpPr/>
          <p:nvPr>
            <p:ph idx="2" type="pic"/>
          </p:nvPr>
        </p:nvSpPr>
        <p:spPr>
          <a:xfrm>
            <a:off x="1279525" y="2155389"/>
            <a:ext cx="2003425" cy="2002536"/>
          </a:xfrm>
          <a:prstGeom prst="rect">
            <a:avLst/>
          </a:prstGeom>
          <a:noFill/>
          <a:ln>
            <a:noFill/>
          </a:ln>
        </p:spPr>
      </p:sp>
      <p:sp>
        <p:nvSpPr>
          <p:cNvPr id="138" name="Google Shape;138;p49"/>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 name="Google Shape;139;p49"/>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 name="Google Shape;140;p49"/>
          <p:cNvSpPr/>
          <p:nvPr>
            <p:ph idx="4" type="pic"/>
          </p:nvPr>
        </p:nvSpPr>
        <p:spPr>
          <a:xfrm>
            <a:off x="3804132" y="2155389"/>
            <a:ext cx="2003425" cy="2002536"/>
          </a:xfrm>
          <a:prstGeom prst="rect">
            <a:avLst/>
          </a:prstGeom>
          <a:noFill/>
          <a:ln>
            <a:noFill/>
          </a:ln>
        </p:spPr>
      </p:sp>
      <p:sp>
        <p:nvSpPr>
          <p:cNvPr id="141" name="Google Shape;141;p49"/>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49"/>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49"/>
          <p:cNvSpPr/>
          <p:nvPr>
            <p:ph idx="7" type="pic"/>
          </p:nvPr>
        </p:nvSpPr>
        <p:spPr>
          <a:xfrm>
            <a:off x="6332269" y="2155389"/>
            <a:ext cx="2003425" cy="2002536"/>
          </a:xfrm>
          <a:prstGeom prst="rect">
            <a:avLst/>
          </a:prstGeom>
          <a:noFill/>
          <a:ln>
            <a:noFill/>
          </a:ln>
        </p:spPr>
      </p:sp>
      <p:sp>
        <p:nvSpPr>
          <p:cNvPr id="144" name="Google Shape;144;p49"/>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49"/>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49"/>
          <p:cNvSpPr/>
          <p:nvPr>
            <p:ph idx="13" type="pic"/>
          </p:nvPr>
        </p:nvSpPr>
        <p:spPr>
          <a:xfrm>
            <a:off x="8858607" y="2155389"/>
            <a:ext cx="2003425" cy="2002536"/>
          </a:xfrm>
          <a:prstGeom prst="rect">
            <a:avLst/>
          </a:prstGeom>
          <a:noFill/>
          <a:ln>
            <a:noFill/>
          </a:ln>
        </p:spPr>
      </p:sp>
      <p:sp>
        <p:nvSpPr>
          <p:cNvPr id="147" name="Google Shape;147;p49"/>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49"/>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49"/>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49"/>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151" name="Shape 151"/>
        <p:cNvGrpSpPr/>
        <p:nvPr/>
      </p:nvGrpSpPr>
      <p:grpSpPr>
        <a:xfrm>
          <a:off x="0" y="0"/>
          <a:ext cx="0" cy="0"/>
          <a:chOff x="0" y="0"/>
          <a:chExt cx="0" cy="0"/>
        </a:xfrm>
      </p:grpSpPr>
      <p:sp>
        <p:nvSpPr>
          <p:cNvPr id="152" name="Google Shape;152;p50"/>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3" name="Google Shape;153;p50"/>
          <p:cNvSpPr/>
          <p:nvPr>
            <p:ph idx="2" type="pic"/>
          </p:nvPr>
        </p:nvSpPr>
        <p:spPr>
          <a:xfrm>
            <a:off x="0" y="0"/>
            <a:ext cx="12192000" cy="6858000"/>
          </a:xfrm>
          <a:prstGeom prst="rect">
            <a:avLst/>
          </a:prstGeom>
          <a:noFill/>
          <a:ln>
            <a:noFill/>
          </a:ln>
        </p:spPr>
      </p:sp>
      <p:sp>
        <p:nvSpPr>
          <p:cNvPr id="154" name="Google Shape;154;p50"/>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50"/>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156" name="Shape 156"/>
        <p:cNvGrpSpPr/>
        <p:nvPr/>
      </p:nvGrpSpPr>
      <p:grpSpPr>
        <a:xfrm>
          <a:off x="0" y="0"/>
          <a:ext cx="0" cy="0"/>
          <a:chOff x="0" y="0"/>
          <a:chExt cx="0" cy="0"/>
        </a:xfrm>
      </p:grpSpPr>
      <p:sp>
        <p:nvSpPr>
          <p:cNvPr id="157" name="Google Shape;157;p51"/>
          <p:cNvSpPr/>
          <p:nvPr/>
        </p:nvSpPr>
        <p:spPr>
          <a:xfrm>
            <a:off x="4076700" y="685798"/>
            <a:ext cx="4076700" cy="5486401"/>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58" name="Google Shape;158;p51"/>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p51"/>
          <p:cNvSpPr/>
          <p:nvPr>
            <p:ph idx="2" type="pic"/>
          </p:nvPr>
        </p:nvSpPr>
        <p:spPr>
          <a:xfrm>
            <a:off x="0" y="0"/>
            <a:ext cx="3390900" cy="6858000"/>
          </a:xfrm>
          <a:prstGeom prst="rect">
            <a:avLst/>
          </a:prstGeom>
          <a:noFill/>
          <a:ln>
            <a:noFill/>
          </a:ln>
        </p:spPr>
      </p:sp>
      <p:sp>
        <p:nvSpPr>
          <p:cNvPr id="160" name="Google Shape;160;p5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51"/>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51"/>
          <p:cNvSpPr/>
          <p:nvPr>
            <p:ph idx="3" type="pic"/>
          </p:nvPr>
        </p:nvSpPr>
        <p:spPr>
          <a:xfrm>
            <a:off x="8801100" y="0"/>
            <a:ext cx="3390900" cy="6858000"/>
          </a:xfrm>
          <a:prstGeom prst="rect">
            <a:avLst/>
          </a:prstGeom>
          <a:noFill/>
          <a:ln>
            <a:noFill/>
          </a:ln>
        </p:spPr>
      </p:sp>
      <p:sp>
        <p:nvSpPr>
          <p:cNvPr id="163" name="Google Shape;163;p5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5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165" name="Shape 165"/>
        <p:cNvGrpSpPr/>
        <p:nvPr/>
      </p:nvGrpSpPr>
      <p:grpSpPr>
        <a:xfrm>
          <a:off x="0" y="0"/>
          <a:ext cx="0" cy="0"/>
          <a:chOff x="0" y="0"/>
          <a:chExt cx="0" cy="0"/>
        </a:xfrm>
      </p:grpSpPr>
      <p:sp>
        <p:nvSpPr>
          <p:cNvPr id="166" name="Google Shape;166;p52"/>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7" name="Google Shape;167;p52"/>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68" name="Google Shape;168;p52"/>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5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p52"/>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1" name="Google Shape;171;p52"/>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52"/>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3" name="Google Shape;173;p52"/>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4" name="Google Shape;174;p5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5" name="Google Shape;175;p5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176" name="Shape 176"/>
        <p:cNvGrpSpPr/>
        <p:nvPr/>
      </p:nvGrpSpPr>
      <p:grpSpPr>
        <a:xfrm>
          <a:off x="0" y="0"/>
          <a:ext cx="0" cy="0"/>
          <a:chOff x="0" y="0"/>
          <a:chExt cx="0" cy="0"/>
        </a:xfrm>
      </p:grpSpPr>
      <p:sp>
        <p:nvSpPr>
          <p:cNvPr id="177" name="Google Shape;177;p54"/>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8" name="Google Shape;178;p54"/>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79" name="Google Shape;179;p54"/>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0" name="Google Shape;180;p5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54"/>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54"/>
          <p:cNvSpPr/>
          <p:nvPr>
            <p:ph idx="2" type="pic"/>
          </p:nvPr>
        </p:nvSpPr>
        <p:spPr>
          <a:xfrm>
            <a:off x="8839200" y="685800"/>
            <a:ext cx="2667000" cy="2400300"/>
          </a:xfrm>
          <a:prstGeom prst="rect">
            <a:avLst/>
          </a:prstGeom>
          <a:noFill/>
          <a:ln>
            <a:noFill/>
          </a:ln>
        </p:spPr>
      </p:sp>
      <p:sp>
        <p:nvSpPr>
          <p:cNvPr id="183" name="Google Shape;183;p54"/>
          <p:cNvSpPr/>
          <p:nvPr>
            <p:ph idx="3" type="pic"/>
          </p:nvPr>
        </p:nvSpPr>
        <p:spPr>
          <a:xfrm>
            <a:off x="8839200" y="3726638"/>
            <a:ext cx="2667000" cy="2445558"/>
          </a:xfrm>
          <a:prstGeom prst="rect">
            <a:avLst/>
          </a:prstGeom>
          <a:noFill/>
          <a:ln>
            <a:noFill/>
          </a:ln>
        </p:spPr>
      </p:sp>
      <p:sp>
        <p:nvSpPr>
          <p:cNvPr id="184" name="Google Shape;184;p5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5" name="Google Shape;185;p5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186" name="Shape 186"/>
        <p:cNvGrpSpPr/>
        <p:nvPr/>
      </p:nvGrpSpPr>
      <p:grpSpPr>
        <a:xfrm>
          <a:off x="0" y="0"/>
          <a:ext cx="0" cy="0"/>
          <a:chOff x="0" y="0"/>
          <a:chExt cx="0" cy="0"/>
        </a:xfrm>
      </p:grpSpPr>
      <p:sp>
        <p:nvSpPr>
          <p:cNvPr id="187" name="Google Shape;187;p55"/>
          <p:cNvSpPr/>
          <p:nvPr/>
        </p:nvSpPr>
        <p:spPr>
          <a:xfrm>
            <a:off x="685800" y="685801"/>
            <a:ext cx="7467601" cy="54864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88" name="Google Shape;188;p55"/>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p5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p55"/>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55"/>
          <p:cNvSpPr/>
          <p:nvPr>
            <p:ph idx="2" type="pic"/>
          </p:nvPr>
        </p:nvSpPr>
        <p:spPr>
          <a:xfrm>
            <a:off x="8153400" y="685799"/>
            <a:ext cx="3397250" cy="5486401"/>
          </a:xfrm>
          <a:prstGeom prst="rect">
            <a:avLst/>
          </a:prstGeom>
          <a:noFill/>
          <a:ln>
            <a:noFill/>
          </a:ln>
        </p:spPr>
      </p:sp>
      <p:sp>
        <p:nvSpPr>
          <p:cNvPr id="192" name="Google Shape;192;p5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p5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194" name="Shape 194"/>
        <p:cNvGrpSpPr/>
        <p:nvPr/>
      </p:nvGrpSpPr>
      <p:grpSpPr>
        <a:xfrm>
          <a:off x="0" y="0"/>
          <a:ext cx="0" cy="0"/>
          <a:chOff x="0" y="0"/>
          <a:chExt cx="0" cy="0"/>
        </a:xfrm>
      </p:grpSpPr>
      <p:sp>
        <p:nvSpPr>
          <p:cNvPr id="195" name="Google Shape;195;p56"/>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196" name="Google Shape;196;p56"/>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p5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8" name="Google Shape;198;p56"/>
          <p:cNvSpPr/>
          <p:nvPr>
            <p:ph idx="2" type="pic"/>
          </p:nvPr>
        </p:nvSpPr>
        <p:spPr>
          <a:xfrm>
            <a:off x="0" y="0"/>
            <a:ext cx="6781800" cy="6858000"/>
          </a:xfrm>
          <a:prstGeom prst="rect">
            <a:avLst/>
          </a:prstGeom>
          <a:solidFill>
            <a:schemeClr val="dk2"/>
          </a:solidFill>
          <a:ln>
            <a:noFill/>
          </a:ln>
        </p:spPr>
      </p:sp>
      <p:sp>
        <p:nvSpPr>
          <p:cNvPr id="199" name="Google Shape;199;p56"/>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0" name="Google Shape;200;p5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1" name="Google Shape;201;p5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08" name="Shape 208"/>
        <p:cNvGrpSpPr/>
        <p:nvPr/>
      </p:nvGrpSpPr>
      <p:grpSpPr>
        <a:xfrm>
          <a:off x="0" y="0"/>
          <a:ext cx="0" cy="0"/>
          <a:chOff x="0" y="0"/>
          <a:chExt cx="0" cy="0"/>
        </a:xfrm>
      </p:grpSpPr>
      <p:sp>
        <p:nvSpPr>
          <p:cNvPr id="209" name="Google Shape;209;p24"/>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0" name="Google Shape;210;p24"/>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24"/>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24"/>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24"/>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4" name="Google Shape;214;p2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215" name="Shape 215"/>
        <p:cNvGrpSpPr/>
        <p:nvPr/>
      </p:nvGrpSpPr>
      <p:grpSpPr>
        <a:xfrm>
          <a:off x="0" y="0"/>
          <a:ext cx="0" cy="0"/>
          <a:chOff x="0" y="0"/>
          <a:chExt cx="0" cy="0"/>
        </a:xfrm>
      </p:grpSpPr>
      <p:sp>
        <p:nvSpPr>
          <p:cNvPr id="216" name="Google Shape;216;p57"/>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17" name="Google Shape;217;p57"/>
          <p:cNvSpPr/>
          <p:nvPr>
            <p:ph idx="2" type="pic"/>
          </p:nvPr>
        </p:nvSpPr>
        <p:spPr>
          <a:xfrm>
            <a:off x="680720" y="685799"/>
            <a:ext cx="10830560" cy="5486401"/>
          </a:xfrm>
          <a:prstGeom prst="rect">
            <a:avLst/>
          </a:prstGeom>
          <a:noFill/>
          <a:ln>
            <a:noFill/>
          </a:ln>
        </p:spPr>
      </p:sp>
      <p:sp>
        <p:nvSpPr>
          <p:cNvPr id="218" name="Google Shape;218;p57"/>
          <p:cNvSpPr txBox="1"/>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9" name="Google Shape;219;p57"/>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220" name="Shape 220"/>
        <p:cNvGrpSpPr/>
        <p:nvPr/>
      </p:nvGrpSpPr>
      <p:grpSpPr>
        <a:xfrm>
          <a:off x="0" y="0"/>
          <a:ext cx="0" cy="0"/>
          <a:chOff x="0" y="0"/>
          <a:chExt cx="0" cy="0"/>
        </a:xfrm>
      </p:grpSpPr>
      <p:sp>
        <p:nvSpPr>
          <p:cNvPr id="221" name="Google Shape;221;p58"/>
          <p:cNvSpPr/>
          <p:nvPr/>
        </p:nvSpPr>
        <p:spPr>
          <a:xfrm>
            <a:off x="-1" y="0"/>
            <a:ext cx="12192001" cy="68580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2" name="Google Shape;222;p58"/>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23" name="Google Shape;223;p58"/>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4" name="Google Shape;224;p5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5" name="Google Shape;225;p58"/>
          <p:cNvSpPr/>
          <p:nvPr>
            <p:ph idx="2" type="pic"/>
          </p:nvPr>
        </p:nvSpPr>
        <p:spPr>
          <a:xfrm>
            <a:off x="1279525" y="2155389"/>
            <a:ext cx="2003425" cy="2002536"/>
          </a:xfrm>
          <a:prstGeom prst="rect">
            <a:avLst/>
          </a:prstGeom>
          <a:noFill/>
          <a:ln>
            <a:noFill/>
          </a:ln>
        </p:spPr>
      </p:sp>
      <p:sp>
        <p:nvSpPr>
          <p:cNvPr id="226" name="Google Shape;226;p58"/>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7" name="Google Shape;227;p58"/>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58"/>
          <p:cNvSpPr/>
          <p:nvPr>
            <p:ph idx="4" type="pic"/>
          </p:nvPr>
        </p:nvSpPr>
        <p:spPr>
          <a:xfrm>
            <a:off x="3804132" y="2155389"/>
            <a:ext cx="2003425" cy="2002536"/>
          </a:xfrm>
          <a:prstGeom prst="rect">
            <a:avLst/>
          </a:prstGeom>
          <a:noFill/>
          <a:ln>
            <a:noFill/>
          </a:ln>
        </p:spPr>
      </p:sp>
      <p:sp>
        <p:nvSpPr>
          <p:cNvPr id="229" name="Google Shape;229;p58"/>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0" name="Google Shape;230;p58"/>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1" name="Google Shape;231;p58"/>
          <p:cNvSpPr/>
          <p:nvPr>
            <p:ph idx="7" type="pic"/>
          </p:nvPr>
        </p:nvSpPr>
        <p:spPr>
          <a:xfrm>
            <a:off x="6332269" y="2155389"/>
            <a:ext cx="2003425" cy="2002536"/>
          </a:xfrm>
          <a:prstGeom prst="rect">
            <a:avLst/>
          </a:prstGeom>
          <a:noFill/>
          <a:ln>
            <a:noFill/>
          </a:ln>
        </p:spPr>
      </p:sp>
      <p:sp>
        <p:nvSpPr>
          <p:cNvPr id="232" name="Google Shape;232;p58"/>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58"/>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4" name="Google Shape;234;p58"/>
          <p:cNvSpPr/>
          <p:nvPr>
            <p:ph idx="13" type="pic"/>
          </p:nvPr>
        </p:nvSpPr>
        <p:spPr>
          <a:xfrm>
            <a:off x="8858607" y="2155389"/>
            <a:ext cx="2003425" cy="2002536"/>
          </a:xfrm>
          <a:prstGeom prst="rect">
            <a:avLst/>
          </a:prstGeom>
          <a:noFill/>
          <a:ln>
            <a:noFill/>
          </a:ln>
        </p:spPr>
      </p:sp>
      <p:sp>
        <p:nvSpPr>
          <p:cNvPr id="235" name="Google Shape;235;p58"/>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6" name="Google Shape;236;p58"/>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7" name="Google Shape;237;p58"/>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8" name="Google Shape;238;p58"/>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239" name="Shape 239"/>
        <p:cNvGrpSpPr/>
        <p:nvPr/>
      </p:nvGrpSpPr>
      <p:grpSpPr>
        <a:xfrm>
          <a:off x="0" y="0"/>
          <a:ext cx="0" cy="0"/>
          <a:chOff x="0" y="0"/>
          <a:chExt cx="0" cy="0"/>
        </a:xfrm>
      </p:grpSpPr>
      <p:sp>
        <p:nvSpPr>
          <p:cNvPr id="240" name="Google Shape;240;p69"/>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1" name="Google Shape;241;p69"/>
          <p:cNvSpPr/>
          <p:nvPr>
            <p:ph idx="2" type="pic"/>
          </p:nvPr>
        </p:nvSpPr>
        <p:spPr>
          <a:xfrm>
            <a:off x="0" y="0"/>
            <a:ext cx="12192000" cy="6858000"/>
          </a:xfrm>
          <a:prstGeom prst="rect">
            <a:avLst/>
          </a:prstGeom>
          <a:noFill/>
          <a:ln>
            <a:noFill/>
          </a:ln>
        </p:spPr>
      </p:sp>
      <p:sp>
        <p:nvSpPr>
          <p:cNvPr id="242" name="Google Shape;242;p69"/>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69"/>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244" name="Shape 244"/>
        <p:cNvGrpSpPr/>
        <p:nvPr/>
      </p:nvGrpSpPr>
      <p:grpSpPr>
        <a:xfrm>
          <a:off x="0" y="0"/>
          <a:ext cx="0" cy="0"/>
          <a:chOff x="0" y="0"/>
          <a:chExt cx="0" cy="0"/>
        </a:xfrm>
      </p:grpSpPr>
      <p:sp>
        <p:nvSpPr>
          <p:cNvPr id="245" name="Google Shape;245;p70"/>
          <p:cNvSpPr/>
          <p:nvPr/>
        </p:nvSpPr>
        <p:spPr>
          <a:xfrm>
            <a:off x="0" y="0"/>
            <a:ext cx="8153400" cy="6857999"/>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6" name="Google Shape;246;p70"/>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47" name="Google Shape;247;p70"/>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p7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9" name="Google Shape;249;p70"/>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0" name="Google Shape;250;p70"/>
          <p:cNvSpPr/>
          <p:nvPr>
            <p:ph idx="2" type="pic"/>
          </p:nvPr>
        </p:nvSpPr>
        <p:spPr>
          <a:xfrm>
            <a:off x="8839200" y="685800"/>
            <a:ext cx="2667000" cy="2400300"/>
          </a:xfrm>
          <a:prstGeom prst="rect">
            <a:avLst/>
          </a:prstGeom>
          <a:noFill/>
          <a:ln>
            <a:noFill/>
          </a:ln>
        </p:spPr>
      </p:sp>
      <p:sp>
        <p:nvSpPr>
          <p:cNvPr id="251" name="Google Shape;251;p70"/>
          <p:cNvSpPr/>
          <p:nvPr>
            <p:ph idx="3" type="pic"/>
          </p:nvPr>
        </p:nvSpPr>
        <p:spPr>
          <a:xfrm>
            <a:off x="8839200" y="3764738"/>
            <a:ext cx="2667000" cy="2404872"/>
          </a:xfrm>
          <a:prstGeom prst="rect">
            <a:avLst/>
          </a:prstGeom>
          <a:noFill/>
          <a:ln>
            <a:noFill/>
          </a:ln>
        </p:spPr>
      </p:sp>
      <p:sp>
        <p:nvSpPr>
          <p:cNvPr id="252" name="Google Shape;252;p7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3" name="Google Shape;253;p7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254" name="Shape 254"/>
        <p:cNvGrpSpPr/>
        <p:nvPr/>
      </p:nvGrpSpPr>
      <p:grpSpPr>
        <a:xfrm>
          <a:off x="0" y="0"/>
          <a:ext cx="0" cy="0"/>
          <a:chOff x="0" y="0"/>
          <a:chExt cx="0" cy="0"/>
        </a:xfrm>
      </p:grpSpPr>
      <p:sp>
        <p:nvSpPr>
          <p:cNvPr id="255" name="Google Shape;255;p71"/>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56" name="Google Shape;256;p71"/>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7" name="Google Shape;257;p7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8" name="Google Shape;258;p71"/>
          <p:cNvSpPr/>
          <p:nvPr>
            <p:ph idx="2" type="pic"/>
          </p:nvPr>
        </p:nvSpPr>
        <p:spPr>
          <a:xfrm>
            <a:off x="0" y="0"/>
            <a:ext cx="6781800" cy="6858000"/>
          </a:xfrm>
          <a:prstGeom prst="rect">
            <a:avLst/>
          </a:prstGeom>
          <a:solidFill>
            <a:schemeClr val="dk2"/>
          </a:solidFill>
          <a:ln>
            <a:noFill/>
          </a:ln>
        </p:spPr>
      </p:sp>
      <p:sp>
        <p:nvSpPr>
          <p:cNvPr id="259" name="Google Shape;259;p71"/>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7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1" name="Google Shape;261;p7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262" name="Shape 262"/>
        <p:cNvGrpSpPr/>
        <p:nvPr/>
      </p:nvGrpSpPr>
      <p:grpSpPr>
        <a:xfrm>
          <a:off x="0" y="0"/>
          <a:ext cx="0" cy="0"/>
          <a:chOff x="0" y="0"/>
          <a:chExt cx="0" cy="0"/>
        </a:xfrm>
      </p:grpSpPr>
      <p:sp>
        <p:nvSpPr>
          <p:cNvPr id="263" name="Google Shape;263;p72"/>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4" name="Google Shape;264;p72"/>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65" name="Google Shape;265;p72"/>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6" name="Google Shape;266;p72"/>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7" name="Google Shape;267;p72"/>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8" name="Google Shape;268;p72"/>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72"/>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0" name="Google Shape;270;p72"/>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72"/>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72" name="Google Shape;272;p72"/>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3" name="Google Shape;273;p72"/>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4" name="Google Shape;274;p7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5" name="Shape 275"/>
        <p:cNvGrpSpPr/>
        <p:nvPr/>
      </p:nvGrpSpPr>
      <p:grpSpPr>
        <a:xfrm>
          <a:off x="0" y="0"/>
          <a:ext cx="0" cy="0"/>
          <a:chOff x="0" y="0"/>
          <a:chExt cx="0" cy="0"/>
        </a:xfrm>
      </p:grpSpPr>
      <p:sp>
        <p:nvSpPr>
          <p:cNvPr id="276" name="Google Shape;276;p90"/>
          <p:cNvSpPr/>
          <p:nvPr/>
        </p:nvSpPr>
        <p:spPr>
          <a:xfrm>
            <a:off x="4076700" y="685798"/>
            <a:ext cx="4076700" cy="5486401"/>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77" name="Google Shape;277;p90"/>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8" name="Google Shape;278;p90"/>
          <p:cNvSpPr/>
          <p:nvPr>
            <p:ph idx="2" type="pic"/>
          </p:nvPr>
        </p:nvSpPr>
        <p:spPr>
          <a:xfrm>
            <a:off x="0" y="0"/>
            <a:ext cx="3390900" cy="6858000"/>
          </a:xfrm>
          <a:prstGeom prst="rect">
            <a:avLst/>
          </a:prstGeom>
          <a:noFill/>
          <a:ln>
            <a:noFill/>
          </a:ln>
        </p:spPr>
      </p:sp>
      <p:sp>
        <p:nvSpPr>
          <p:cNvPr id="279" name="Google Shape;279;p9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0" name="Google Shape;280;p90"/>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90"/>
          <p:cNvSpPr/>
          <p:nvPr>
            <p:ph idx="3" type="pic"/>
          </p:nvPr>
        </p:nvSpPr>
        <p:spPr>
          <a:xfrm>
            <a:off x="8801100" y="0"/>
            <a:ext cx="3390900" cy="6858000"/>
          </a:xfrm>
          <a:prstGeom prst="rect">
            <a:avLst/>
          </a:prstGeom>
          <a:noFill/>
          <a:ln>
            <a:noFill/>
          </a:ln>
        </p:spPr>
      </p:sp>
      <p:sp>
        <p:nvSpPr>
          <p:cNvPr id="282" name="Google Shape;282;p9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3" name="Google Shape;283;p9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284" name="Shape 284"/>
        <p:cNvGrpSpPr/>
        <p:nvPr/>
      </p:nvGrpSpPr>
      <p:grpSpPr>
        <a:xfrm>
          <a:off x="0" y="0"/>
          <a:ext cx="0" cy="0"/>
          <a:chOff x="0" y="0"/>
          <a:chExt cx="0" cy="0"/>
        </a:xfrm>
      </p:grpSpPr>
      <p:sp>
        <p:nvSpPr>
          <p:cNvPr id="285" name="Google Shape;285;p91"/>
          <p:cNvSpPr/>
          <p:nvPr/>
        </p:nvSpPr>
        <p:spPr>
          <a:xfrm>
            <a:off x="685800" y="685801"/>
            <a:ext cx="7467601" cy="5486400"/>
          </a:xfrm>
          <a:prstGeom prst="rect">
            <a:avLst/>
          </a:prstGeom>
          <a:solidFill>
            <a:srgbClr val="537272">
              <a:alpha val="2392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286" name="Google Shape;286;p91"/>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7" name="Google Shape;287;p9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8" name="Google Shape;288;p91"/>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91"/>
          <p:cNvSpPr/>
          <p:nvPr>
            <p:ph idx="2" type="pic"/>
          </p:nvPr>
        </p:nvSpPr>
        <p:spPr>
          <a:xfrm>
            <a:off x="8153400" y="685799"/>
            <a:ext cx="3397250" cy="5486401"/>
          </a:xfrm>
          <a:prstGeom prst="rect">
            <a:avLst/>
          </a:prstGeom>
          <a:noFill/>
          <a:ln>
            <a:noFill/>
          </a:ln>
        </p:spPr>
      </p:sp>
      <p:sp>
        <p:nvSpPr>
          <p:cNvPr id="290" name="Google Shape;290;p9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1" name="Google Shape;291;p9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scala de tiempo" type="obj">
  <p:cSld name="OBJECT">
    <p:spTree>
      <p:nvGrpSpPr>
        <p:cNvPr id="298" name="Shape 298"/>
        <p:cNvGrpSpPr/>
        <p:nvPr/>
      </p:nvGrpSpPr>
      <p:grpSpPr>
        <a:xfrm>
          <a:off x="0" y="0"/>
          <a:ext cx="0" cy="0"/>
          <a:chOff x="0" y="0"/>
          <a:chExt cx="0" cy="0"/>
        </a:xfrm>
      </p:grpSpPr>
      <p:sp>
        <p:nvSpPr>
          <p:cNvPr id="299" name="Google Shape;299;p47"/>
          <p:cNvSpPr/>
          <p:nvPr/>
        </p:nvSpPr>
        <p:spPr>
          <a:xfrm>
            <a:off x="-1" y="-1"/>
            <a:ext cx="12192001" cy="6858000"/>
          </a:xfrm>
          <a:custGeom>
            <a:rect b="b" l="l" r="r" t="t"/>
            <a:pathLst>
              <a:path extrusionOk="0" h="6858000" w="12192001">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0" name="Google Shape;300;p47"/>
          <p:cNvSpPr txBox="1"/>
          <p:nvPr>
            <p:ph type="title"/>
          </p:nvPr>
        </p:nvSpPr>
        <p:spPr>
          <a:xfrm>
            <a:off x="1371600" y="1129086"/>
            <a:ext cx="9486900" cy="725118"/>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1" name="Google Shape;301;p4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2" name="Google Shape;302;p47"/>
          <p:cNvSpPr txBox="1"/>
          <p:nvPr>
            <p:ph idx="1" type="body"/>
          </p:nvPr>
        </p:nvSpPr>
        <p:spPr>
          <a:xfrm>
            <a:off x="1341581" y="1835732"/>
            <a:ext cx="9563100" cy="4322759"/>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3" name="Google Shape;303;p4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4" name="Google Shape;304;p4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p:cSld name="Título">
    <p:spTree>
      <p:nvGrpSpPr>
        <p:cNvPr id="305" name="Shape 305"/>
        <p:cNvGrpSpPr/>
        <p:nvPr/>
      </p:nvGrpSpPr>
      <p:grpSpPr>
        <a:xfrm>
          <a:off x="0" y="0"/>
          <a:ext cx="0" cy="0"/>
          <a:chOff x="0" y="0"/>
          <a:chExt cx="0" cy="0"/>
        </a:xfrm>
      </p:grpSpPr>
      <p:sp>
        <p:nvSpPr>
          <p:cNvPr id="306" name="Google Shape;306;p92"/>
          <p:cNvSpPr/>
          <p:nvPr/>
        </p:nvSpPr>
        <p:spPr>
          <a:xfrm>
            <a:off x="0" y="0"/>
            <a:ext cx="12192000" cy="6858000"/>
          </a:xfrm>
          <a:custGeom>
            <a:rect b="b" l="l" r="r" t="t"/>
            <a:pathLst>
              <a:path extrusionOk="0" h="6858000" w="1219200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07" name="Google Shape;307;p92"/>
          <p:cNvSpPr/>
          <p:nvPr>
            <p:ph idx="2" type="pic"/>
          </p:nvPr>
        </p:nvSpPr>
        <p:spPr>
          <a:xfrm>
            <a:off x="680720" y="685799"/>
            <a:ext cx="10830560" cy="5486401"/>
          </a:xfrm>
          <a:prstGeom prst="rect">
            <a:avLst/>
          </a:prstGeom>
          <a:noFill/>
          <a:ln>
            <a:noFill/>
          </a:ln>
        </p:spPr>
      </p:sp>
      <p:sp>
        <p:nvSpPr>
          <p:cNvPr id="308" name="Google Shape;308;p92"/>
          <p:cNvSpPr txBox="1"/>
          <p:nvPr>
            <p:ph type="title"/>
          </p:nvPr>
        </p:nvSpPr>
        <p:spPr>
          <a:xfrm>
            <a:off x="680720" y="3813048"/>
            <a:ext cx="10830560" cy="2359152"/>
          </a:xfrm>
          <a:prstGeom prst="rect">
            <a:avLst/>
          </a:prstGeom>
          <a:gradFill>
            <a:gsLst>
              <a:gs pos="0">
                <a:srgbClr val="000000">
                  <a:alpha val="0"/>
                </a:srgbClr>
              </a:gs>
              <a:gs pos="61000">
                <a:srgbClr val="000000">
                  <a:alpha val="51372"/>
                </a:srgbClr>
              </a:gs>
              <a:gs pos="100000">
                <a:srgbClr val="000000">
                  <a:alpha val="44313"/>
                </a:srgbClr>
              </a:gs>
            </a:gsLst>
            <a:lin ang="5400000" scaled="0"/>
          </a:gradFill>
          <a:ln>
            <a:noFill/>
          </a:ln>
        </p:spPr>
        <p:txBody>
          <a:bodyPr anchorCtr="0" anchor="ctr" bIns="91425" lIns="91425" spcFirstLastPara="1" rIns="91425" wrap="square" tIns="4570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9" name="Google Shape;309;p92"/>
          <p:cNvSpPr txBox="1"/>
          <p:nvPr>
            <p:ph idx="1" type="body"/>
          </p:nvPr>
        </p:nvSpPr>
        <p:spPr>
          <a:xfrm>
            <a:off x="1371598" y="5271713"/>
            <a:ext cx="9486902" cy="644994"/>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rgbClr val="FFFFFF"/>
              </a:buClr>
              <a:buSzPts val="1680"/>
              <a:buNone/>
              <a:defRPr i="1" sz="2400">
                <a:solidFill>
                  <a:srgbClr val="FFFFFF"/>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quipo">
  <p:cSld name="Equipo">
    <p:bg>
      <p:bgPr>
        <a:solidFill>
          <a:schemeClr val="lt1"/>
        </a:solidFill>
      </p:bgPr>
    </p:bg>
    <p:spTree>
      <p:nvGrpSpPr>
        <p:cNvPr id="310" name="Shape 310"/>
        <p:cNvGrpSpPr/>
        <p:nvPr/>
      </p:nvGrpSpPr>
      <p:grpSpPr>
        <a:xfrm>
          <a:off x="0" y="0"/>
          <a:ext cx="0" cy="0"/>
          <a:chOff x="0" y="0"/>
          <a:chExt cx="0" cy="0"/>
        </a:xfrm>
      </p:grpSpPr>
      <p:sp>
        <p:nvSpPr>
          <p:cNvPr id="311" name="Google Shape;311;p93"/>
          <p:cNvSpPr/>
          <p:nvPr/>
        </p:nvSpPr>
        <p:spPr>
          <a:xfrm>
            <a:off x="-1" y="0"/>
            <a:ext cx="12192001" cy="68580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2" name="Google Shape;312;p93"/>
          <p:cNvSpPr/>
          <p:nvPr/>
        </p:nvSpPr>
        <p:spPr>
          <a:xfrm>
            <a:off x="685799" y="685801"/>
            <a:ext cx="10820401" cy="548639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13" name="Google Shape;313;p93"/>
          <p:cNvSpPr txBox="1"/>
          <p:nvPr>
            <p:ph type="title"/>
          </p:nvPr>
        </p:nvSpPr>
        <p:spPr>
          <a:xfrm>
            <a:off x="1279525" y="1128712"/>
            <a:ext cx="9582507" cy="737575"/>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4" name="Google Shape;314;p9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5" name="Google Shape;315;p93"/>
          <p:cNvSpPr/>
          <p:nvPr>
            <p:ph idx="2" type="pic"/>
          </p:nvPr>
        </p:nvSpPr>
        <p:spPr>
          <a:xfrm>
            <a:off x="1279525" y="2155389"/>
            <a:ext cx="2003425" cy="2002536"/>
          </a:xfrm>
          <a:prstGeom prst="rect">
            <a:avLst/>
          </a:prstGeom>
          <a:noFill/>
          <a:ln>
            <a:noFill/>
          </a:ln>
        </p:spPr>
      </p:sp>
      <p:sp>
        <p:nvSpPr>
          <p:cNvPr id="316" name="Google Shape;316;p93"/>
          <p:cNvSpPr txBox="1"/>
          <p:nvPr>
            <p:ph idx="1" type="body"/>
          </p:nvPr>
        </p:nvSpPr>
        <p:spPr>
          <a:xfrm>
            <a:off x="1265795"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7" name="Google Shape;317;p93"/>
          <p:cNvSpPr txBox="1"/>
          <p:nvPr>
            <p:ph idx="3" type="body"/>
          </p:nvPr>
        </p:nvSpPr>
        <p:spPr>
          <a:xfrm>
            <a:off x="1258339"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93"/>
          <p:cNvSpPr/>
          <p:nvPr>
            <p:ph idx="4" type="pic"/>
          </p:nvPr>
        </p:nvSpPr>
        <p:spPr>
          <a:xfrm>
            <a:off x="3804132" y="2155389"/>
            <a:ext cx="2003425" cy="2002536"/>
          </a:xfrm>
          <a:prstGeom prst="rect">
            <a:avLst/>
          </a:prstGeom>
          <a:noFill/>
          <a:ln>
            <a:noFill/>
          </a:ln>
        </p:spPr>
      </p:sp>
      <p:sp>
        <p:nvSpPr>
          <p:cNvPr id="319" name="Google Shape;319;p93"/>
          <p:cNvSpPr txBox="1"/>
          <p:nvPr>
            <p:ph idx="5" type="body"/>
          </p:nvPr>
        </p:nvSpPr>
        <p:spPr>
          <a:xfrm>
            <a:off x="3803650" y="4446588"/>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0" name="Google Shape;320;p93"/>
          <p:cNvSpPr txBox="1"/>
          <p:nvPr>
            <p:ph idx="6" type="body"/>
          </p:nvPr>
        </p:nvSpPr>
        <p:spPr>
          <a:xfrm>
            <a:off x="3796194" y="5031761"/>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1" name="Google Shape;321;p93"/>
          <p:cNvSpPr/>
          <p:nvPr>
            <p:ph idx="7" type="pic"/>
          </p:nvPr>
        </p:nvSpPr>
        <p:spPr>
          <a:xfrm>
            <a:off x="6332269" y="2155389"/>
            <a:ext cx="2003425" cy="2002536"/>
          </a:xfrm>
          <a:prstGeom prst="rect">
            <a:avLst/>
          </a:prstGeom>
          <a:noFill/>
          <a:ln>
            <a:noFill/>
          </a:ln>
        </p:spPr>
      </p:sp>
      <p:sp>
        <p:nvSpPr>
          <p:cNvPr id="322" name="Google Shape;322;p93"/>
          <p:cNvSpPr txBox="1"/>
          <p:nvPr>
            <p:ph idx="8" type="body"/>
          </p:nvPr>
        </p:nvSpPr>
        <p:spPr>
          <a:xfrm>
            <a:off x="6333721"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3" name="Google Shape;323;p93"/>
          <p:cNvSpPr txBox="1"/>
          <p:nvPr>
            <p:ph idx="9" type="body"/>
          </p:nvPr>
        </p:nvSpPr>
        <p:spPr>
          <a:xfrm>
            <a:off x="6326265"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4" name="Google Shape;324;p93"/>
          <p:cNvSpPr/>
          <p:nvPr>
            <p:ph idx="13" type="pic"/>
          </p:nvPr>
        </p:nvSpPr>
        <p:spPr>
          <a:xfrm>
            <a:off x="8858607" y="2155389"/>
            <a:ext cx="2003425" cy="2002536"/>
          </a:xfrm>
          <a:prstGeom prst="rect">
            <a:avLst/>
          </a:prstGeom>
          <a:noFill/>
          <a:ln>
            <a:noFill/>
          </a:ln>
        </p:spPr>
      </p:sp>
      <p:sp>
        <p:nvSpPr>
          <p:cNvPr id="325" name="Google Shape;325;p93"/>
          <p:cNvSpPr txBox="1"/>
          <p:nvPr>
            <p:ph idx="14" type="body"/>
          </p:nvPr>
        </p:nvSpPr>
        <p:spPr>
          <a:xfrm>
            <a:off x="8863792" y="4445636"/>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680"/>
              <a:buNone/>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6" name="Google Shape;326;p93"/>
          <p:cNvSpPr txBox="1"/>
          <p:nvPr>
            <p:ph idx="15" type="body"/>
          </p:nvPr>
        </p:nvSpPr>
        <p:spPr>
          <a:xfrm>
            <a:off x="8856336" y="5030809"/>
            <a:ext cx="2011363" cy="545126"/>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7" name="Google Shape;327;p93"/>
          <p:cNvSpPr txBox="1"/>
          <p:nvPr>
            <p:ph idx="10" type="dt"/>
          </p:nvPr>
        </p:nvSpPr>
        <p:spPr>
          <a:xfrm rot="5400000">
            <a:off x="9782174" y="3224214"/>
            <a:ext cx="4114800" cy="40957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8" name="Google Shape;328;p93"/>
          <p:cNvSpPr txBox="1"/>
          <p:nvPr>
            <p:ph idx="12" type="sldNum"/>
          </p:nvPr>
        </p:nvSpPr>
        <p:spPr>
          <a:xfrm>
            <a:off x="11506200" y="6356350"/>
            <a:ext cx="685800" cy="365125"/>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ct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lto de sección">
  <p:cSld name="Salto de sección">
    <p:spTree>
      <p:nvGrpSpPr>
        <p:cNvPr id="329" name="Shape 329"/>
        <p:cNvGrpSpPr/>
        <p:nvPr/>
      </p:nvGrpSpPr>
      <p:grpSpPr>
        <a:xfrm>
          <a:off x="0" y="0"/>
          <a:ext cx="0" cy="0"/>
          <a:chOff x="0" y="0"/>
          <a:chExt cx="0" cy="0"/>
        </a:xfrm>
      </p:grpSpPr>
      <p:sp>
        <p:nvSpPr>
          <p:cNvPr id="330" name="Google Shape;330;p94"/>
          <p:cNvSpPr/>
          <p:nvPr/>
        </p:nvSpPr>
        <p:spPr>
          <a:xfrm>
            <a:off x="7467600" y="1732305"/>
            <a:ext cx="3390900" cy="3482992"/>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1" name="Google Shape;331;p94"/>
          <p:cNvSpPr/>
          <p:nvPr>
            <p:ph idx="2" type="pic"/>
          </p:nvPr>
        </p:nvSpPr>
        <p:spPr>
          <a:xfrm>
            <a:off x="0" y="0"/>
            <a:ext cx="12192000" cy="6858000"/>
          </a:xfrm>
          <a:prstGeom prst="rect">
            <a:avLst/>
          </a:prstGeom>
          <a:noFill/>
          <a:ln>
            <a:noFill/>
          </a:ln>
        </p:spPr>
      </p:sp>
      <p:sp>
        <p:nvSpPr>
          <p:cNvPr id="332" name="Google Shape;332;p94"/>
          <p:cNvSpPr txBox="1"/>
          <p:nvPr>
            <p:ph type="title"/>
          </p:nvPr>
        </p:nvSpPr>
        <p:spPr>
          <a:xfrm>
            <a:off x="7750629" y="2057400"/>
            <a:ext cx="2804191" cy="1775012"/>
          </a:xfrm>
          <a:prstGeom prst="rect">
            <a:avLst/>
          </a:prstGeom>
          <a:noFill/>
          <a:ln>
            <a:noFill/>
          </a:ln>
        </p:spPr>
        <p:txBody>
          <a:bodyPr anchorCtr="0" anchor="b" bIns="45700" lIns="91425" spcFirstLastPara="1" rIns="91425" wrap="square" tIns="4570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3" name="Google Shape;333;p94"/>
          <p:cNvSpPr txBox="1"/>
          <p:nvPr>
            <p:ph idx="1" type="body"/>
          </p:nvPr>
        </p:nvSpPr>
        <p:spPr>
          <a:xfrm>
            <a:off x="7831744" y="3986140"/>
            <a:ext cx="2663825" cy="976312"/>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400"/>
              <a:buNone/>
              <a:defRPr i="1" sz="2000">
                <a:solidFill>
                  <a:schemeClr val="lt1"/>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roducción">
  <p:cSld name="Introducción">
    <p:spTree>
      <p:nvGrpSpPr>
        <p:cNvPr id="334" name="Shape 334"/>
        <p:cNvGrpSpPr/>
        <p:nvPr/>
      </p:nvGrpSpPr>
      <p:grpSpPr>
        <a:xfrm>
          <a:off x="0" y="0"/>
          <a:ext cx="0" cy="0"/>
          <a:chOff x="0" y="0"/>
          <a:chExt cx="0" cy="0"/>
        </a:xfrm>
      </p:grpSpPr>
      <p:sp>
        <p:nvSpPr>
          <p:cNvPr id="335" name="Google Shape;335;p95"/>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6" name="Google Shape;336;p95"/>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37" name="Google Shape;337;p95"/>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8" name="Google Shape;338;p95"/>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95"/>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0" name="Google Shape;340;p95"/>
          <p:cNvSpPr/>
          <p:nvPr>
            <p:ph idx="2" type="pic"/>
          </p:nvPr>
        </p:nvSpPr>
        <p:spPr>
          <a:xfrm>
            <a:off x="8839200" y="685800"/>
            <a:ext cx="2667000" cy="2400300"/>
          </a:xfrm>
          <a:prstGeom prst="rect">
            <a:avLst/>
          </a:prstGeom>
          <a:noFill/>
          <a:ln>
            <a:noFill/>
          </a:ln>
        </p:spPr>
      </p:sp>
      <p:sp>
        <p:nvSpPr>
          <p:cNvPr id="341" name="Google Shape;341;p95"/>
          <p:cNvSpPr/>
          <p:nvPr>
            <p:ph idx="3" type="pic"/>
          </p:nvPr>
        </p:nvSpPr>
        <p:spPr>
          <a:xfrm>
            <a:off x="8839200" y="3764738"/>
            <a:ext cx="2667000" cy="2404872"/>
          </a:xfrm>
          <a:prstGeom prst="rect">
            <a:avLst/>
          </a:prstGeom>
          <a:noFill/>
          <a:ln>
            <a:noFill/>
          </a:ln>
        </p:spPr>
      </p:sp>
      <p:sp>
        <p:nvSpPr>
          <p:cNvPr id="342" name="Google Shape;342;p95"/>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3" name="Google Shape;343;p9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tres">
  <p:cSld name="Contenido tres">
    <p:spTree>
      <p:nvGrpSpPr>
        <p:cNvPr id="344" name="Shape 344"/>
        <p:cNvGrpSpPr/>
        <p:nvPr/>
      </p:nvGrpSpPr>
      <p:grpSpPr>
        <a:xfrm>
          <a:off x="0" y="0"/>
          <a:ext cx="0" cy="0"/>
          <a:chOff x="0" y="0"/>
          <a:chExt cx="0" cy="0"/>
        </a:xfrm>
      </p:grpSpPr>
      <p:sp>
        <p:nvSpPr>
          <p:cNvPr id="345" name="Google Shape;345;p96"/>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6" name="Google Shape;346;p96"/>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47" name="Google Shape;347;p96"/>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8" name="Google Shape;348;p9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9" name="Google Shape;349;p96"/>
          <p:cNvSpPr txBox="1"/>
          <p:nvPr>
            <p:ph idx="1" type="body"/>
          </p:nvPr>
        </p:nvSpPr>
        <p:spPr>
          <a:xfrm>
            <a:off x="1301829" y="2353490"/>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0" name="Google Shape;350;p96"/>
          <p:cNvSpPr txBox="1"/>
          <p:nvPr>
            <p:ph idx="2" type="body"/>
          </p:nvPr>
        </p:nvSpPr>
        <p:spPr>
          <a:xfrm>
            <a:off x="1301829" y="3152910"/>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1" name="Google Shape;351;p96"/>
          <p:cNvSpPr txBox="1"/>
          <p:nvPr>
            <p:ph idx="3" type="body"/>
          </p:nvPr>
        </p:nvSpPr>
        <p:spPr>
          <a:xfrm>
            <a:off x="4651922"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2" name="Google Shape;352;p96"/>
          <p:cNvSpPr txBox="1"/>
          <p:nvPr>
            <p:ph idx="4" type="body"/>
          </p:nvPr>
        </p:nvSpPr>
        <p:spPr>
          <a:xfrm>
            <a:off x="4651923"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3" name="Google Shape;353;p96"/>
          <p:cNvSpPr txBox="1"/>
          <p:nvPr>
            <p:ph idx="5" type="body"/>
          </p:nvPr>
        </p:nvSpPr>
        <p:spPr>
          <a:xfrm>
            <a:off x="8002016" y="2351313"/>
            <a:ext cx="2888156"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4" name="Google Shape;354;p96"/>
          <p:cNvSpPr txBox="1"/>
          <p:nvPr>
            <p:ph idx="6" type="body"/>
          </p:nvPr>
        </p:nvSpPr>
        <p:spPr>
          <a:xfrm>
            <a:off x="8002017" y="3150733"/>
            <a:ext cx="2888155" cy="2607811"/>
          </a:xfrm>
          <a:prstGeom prst="rect">
            <a:avLst/>
          </a:prstGeom>
          <a:noFill/>
          <a:ln>
            <a:noFill/>
          </a:ln>
        </p:spPr>
        <p:txBody>
          <a:bodyPr anchorCtr="0" anchor="t" bIns="45700" lIns="91425" spcFirstLastPara="1" rIns="91425" wrap="square" tIns="45700">
            <a:normAutofit/>
          </a:bodyPr>
          <a:lstStyle>
            <a:lvl1pPr indent="-299720" lvl="0" marL="45720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indent="-299719" lvl="1" marL="9144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indent="-299719" lvl="2" marL="13716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indent="-299719" lvl="3" marL="18288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indent="-299720" lvl="4" marL="228600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5" name="Google Shape;355;p9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6" name="Google Shape;356;p9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57" name="Shape 357"/>
        <p:cNvGrpSpPr/>
        <p:nvPr/>
      </p:nvGrpSpPr>
      <p:grpSpPr>
        <a:xfrm>
          <a:off x="0" y="0"/>
          <a:ext cx="0" cy="0"/>
          <a:chOff x="0" y="0"/>
          <a:chExt cx="0" cy="0"/>
        </a:xfrm>
      </p:grpSpPr>
      <p:sp>
        <p:nvSpPr>
          <p:cNvPr id="358" name="Google Shape;358;p97"/>
          <p:cNvSpPr/>
          <p:nvPr/>
        </p:nvSpPr>
        <p:spPr>
          <a:xfrm>
            <a:off x="4076700" y="685798"/>
            <a:ext cx="4076700" cy="5486401"/>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59" name="Google Shape;359;p97"/>
          <p:cNvSpPr txBox="1"/>
          <p:nvPr>
            <p:ph type="title"/>
          </p:nvPr>
        </p:nvSpPr>
        <p:spPr>
          <a:xfrm>
            <a:off x="4640239" y="904683"/>
            <a:ext cx="3043238" cy="1128258"/>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0" name="Google Shape;360;p97"/>
          <p:cNvSpPr/>
          <p:nvPr>
            <p:ph idx="2" type="pic"/>
          </p:nvPr>
        </p:nvSpPr>
        <p:spPr>
          <a:xfrm>
            <a:off x="0" y="0"/>
            <a:ext cx="3390900" cy="6858000"/>
          </a:xfrm>
          <a:prstGeom prst="rect">
            <a:avLst/>
          </a:prstGeom>
          <a:noFill/>
          <a:ln>
            <a:noFill/>
          </a:ln>
        </p:spPr>
      </p:sp>
      <p:sp>
        <p:nvSpPr>
          <p:cNvPr id="361" name="Google Shape;361;p97"/>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2" name="Google Shape;362;p97"/>
          <p:cNvSpPr txBox="1"/>
          <p:nvPr>
            <p:ph idx="1" type="body"/>
          </p:nvPr>
        </p:nvSpPr>
        <p:spPr>
          <a:xfrm>
            <a:off x="4640238" y="2290117"/>
            <a:ext cx="3043238" cy="3442290"/>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3" name="Google Shape;363;p97"/>
          <p:cNvSpPr/>
          <p:nvPr>
            <p:ph idx="3" type="pic"/>
          </p:nvPr>
        </p:nvSpPr>
        <p:spPr>
          <a:xfrm>
            <a:off x="8801100" y="0"/>
            <a:ext cx="3390900" cy="6858000"/>
          </a:xfrm>
          <a:prstGeom prst="rect">
            <a:avLst/>
          </a:prstGeom>
          <a:noFill/>
          <a:ln>
            <a:noFill/>
          </a:ln>
        </p:spPr>
      </p:sp>
      <p:sp>
        <p:nvSpPr>
          <p:cNvPr id="364" name="Google Shape;364;p97"/>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5" name="Google Shape;365;p9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chemeClr val="lt1"/>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contenidos">
  <p:cSld name="Dos contenidos">
    <p:spTree>
      <p:nvGrpSpPr>
        <p:cNvPr id="366" name="Shape 366"/>
        <p:cNvGrpSpPr/>
        <p:nvPr/>
      </p:nvGrpSpPr>
      <p:grpSpPr>
        <a:xfrm>
          <a:off x="0" y="0"/>
          <a:ext cx="0" cy="0"/>
          <a:chOff x="0" y="0"/>
          <a:chExt cx="0" cy="0"/>
        </a:xfrm>
      </p:grpSpPr>
      <p:sp>
        <p:nvSpPr>
          <p:cNvPr id="367" name="Google Shape;367;p98"/>
          <p:cNvSpPr/>
          <p:nvPr/>
        </p:nvSpPr>
        <p:spPr>
          <a:xfrm>
            <a:off x="-21620" y="-17460"/>
            <a:ext cx="12213620" cy="6875460"/>
          </a:xfrm>
          <a:custGeom>
            <a:rect b="b" l="l" r="r" t="t"/>
            <a:pathLst>
              <a:path extrusionOk="0" h="6875460" w="1221362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8" name="Google Shape;368;p98"/>
          <p:cNvSpPr/>
          <p:nvPr/>
        </p:nvSpPr>
        <p:spPr>
          <a:xfrm>
            <a:off x="685800" y="685802"/>
            <a:ext cx="10820400" cy="146957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69" name="Google Shape;369;p98"/>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0" name="Google Shape;370;p98"/>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1" name="Google Shape;371;p98"/>
          <p:cNvSpPr txBox="1"/>
          <p:nvPr>
            <p:ph idx="1" type="body"/>
          </p:nvPr>
        </p:nvSpPr>
        <p:spPr>
          <a:xfrm>
            <a:off x="1301828" y="2353490"/>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2" name="Google Shape;372;p98"/>
          <p:cNvSpPr txBox="1"/>
          <p:nvPr>
            <p:ph idx="2" type="body"/>
          </p:nvPr>
        </p:nvSpPr>
        <p:spPr>
          <a:xfrm>
            <a:off x="1301829" y="3152910"/>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3" name="Google Shape;373;p98"/>
          <p:cNvSpPr txBox="1"/>
          <p:nvPr>
            <p:ph idx="3" type="body"/>
          </p:nvPr>
        </p:nvSpPr>
        <p:spPr>
          <a:xfrm>
            <a:off x="6276148" y="2351313"/>
            <a:ext cx="4614023" cy="683565"/>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680"/>
              <a:buNone/>
              <a:defRPr b="1" sz="2400"/>
            </a:lvl1pPr>
            <a:lvl2pPr indent="-228600" lvl="1" marL="914400" algn="l">
              <a:lnSpc>
                <a:spcPct val="100000"/>
              </a:lnSpc>
              <a:spcBef>
                <a:spcPts val="500"/>
              </a:spcBef>
              <a:spcAft>
                <a:spcPts val="0"/>
              </a:spcAft>
              <a:buClr>
                <a:schemeClr val="dk2"/>
              </a:buClr>
              <a:buSzPts val="1400"/>
              <a:buNone/>
              <a:defRPr b="1" sz="2000"/>
            </a:lvl2pPr>
            <a:lvl3pPr indent="-228600" lvl="2" marL="1371600" algn="l">
              <a:lnSpc>
                <a:spcPct val="100000"/>
              </a:lnSpc>
              <a:spcBef>
                <a:spcPts val="500"/>
              </a:spcBef>
              <a:spcAft>
                <a:spcPts val="0"/>
              </a:spcAft>
              <a:buClr>
                <a:schemeClr val="dk2"/>
              </a:buClr>
              <a:buSzPts val="1260"/>
              <a:buNone/>
              <a:defRPr b="1" sz="1800"/>
            </a:lvl3pPr>
            <a:lvl4pPr indent="-228600" lvl="3" marL="1828800" algn="l">
              <a:lnSpc>
                <a:spcPct val="100000"/>
              </a:lnSpc>
              <a:spcBef>
                <a:spcPts val="500"/>
              </a:spcBef>
              <a:spcAft>
                <a:spcPts val="0"/>
              </a:spcAft>
              <a:buClr>
                <a:schemeClr val="dk2"/>
              </a:buClr>
              <a:buSzPts val="1120"/>
              <a:buNone/>
              <a:defRPr b="1" sz="1600"/>
            </a:lvl4pPr>
            <a:lvl5pPr indent="-228600" lvl="4" marL="2286000" algn="l">
              <a:lnSpc>
                <a:spcPct val="100000"/>
              </a:lnSpc>
              <a:spcBef>
                <a:spcPts val="500"/>
              </a:spcBef>
              <a:spcAft>
                <a:spcPts val="0"/>
              </a:spcAft>
              <a:buClr>
                <a:schemeClr val="dk2"/>
              </a:buClr>
              <a:buSzPts val="112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4" name="Google Shape;374;p98"/>
          <p:cNvSpPr txBox="1"/>
          <p:nvPr>
            <p:ph idx="4" type="body"/>
          </p:nvPr>
        </p:nvSpPr>
        <p:spPr>
          <a:xfrm>
            <a:off x="6276149" y="3150733"/>
            <a:ext cx="4614022" cy="2607811"/>
          </a:xfrm>
          <a:prstGeom prst="rect">
            <a:avLst/>
          </a:prstGeom>
          <a:noFill/>
          <a:ln>
            <a:noFill/>
          </a:ln>
        </p:spPr>
        <p:txBody>
          <a:bodyPr anchorCtr="0" anchor="t" bIns="45700" lIns="91425" spcFirstLastPara="1" rIns="91425" wrap="square" tIns="45700">
            <a:normAutofit/>
          </a:bodyPr>
          <a:lstStyle>
            <a:lvl1pPr indent="-308610" lvl="0" marL="45720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indent="-308610" lvl="2" marL="13716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indent="-308610" lvl="3" marL="18288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indent="-308610" lvl="4" marL="228600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5" name="Google Shape;375;p98"/>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6" name="Google Shape;376;p9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sumen">
  <p:cSld name="Resumen">
    <p:spTree>
      <p:nvGrpSpPr>
        <p:cNvPr id="377" name="Shape 377"/>
        <p:cNvGrpSpPr/>
        <p:nvPr/>
      </p:nvGrpSpPr>
      <p:grpSpPr>
        <a:xfrm>
          <a:off x="0" y="0"/>
          <a:ext cx="0" cy="0"/>
          <a:chOff x="0" y="0"/>
          <a:chExt cx="0" cy="0"/>
        </a:xfrm>
      </p:grpSpPr>
      <p:sp>
        <p:nvSpPr>
          <p:cNvPr id="378" name="Google Shape;378;p99"/>
          <p:cNvSpPr/>
          <p:nvPr/>
        </p:nvSpPr>
        <p:spPr>
          <a:xfrm>
            <a:off x="0" y="0"/>
            <a:ext cx="8153400" cy="6857999"/>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79" name="Google Shape;379;p99"/>
          <p:cNvSpPr/>
          <p:nvPr/>
        </p:nvSpPr>
        <p:spPr>
          <a:xfrm>
            <a:off x="685800" y="685800"/>
            <a:ext cx="6781800" cy="5486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80" name="Google Shape;380;p99"/>
          <p:cNvSpPr txBox="1"/>
          <p:nvPr>
            <p:ph type="title"/>
          </p:nvPr>
        </p:nvSpPr>
        <p:spPr>
          <a:xfrm>
            <a:off x="1317170" y="974829"/>
            <a:ext cx="5600700" cy="919286"/>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1" name="Google Shape;381;p99"/>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2" name="Google Shape;382;p99"/>
          <p:cNvSpPr txBox="1"/>
          <p:nvPr>
            <p:ph idx="1" type="body"/>
          </p:nvPr>
        </p:nvSpPr>
        <p:spPr>
          <a:xfrm>
            <a:off x="1309853" y="2135939"/>
            <a:ext cx="5600700" cy="374723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indent="-308610" lvl="1" marL="914400" algn="l">
              <a:lnSpc>
                <a:spcPct val="100000"/>
              </a:lnSpc>
              <a:spcBef>
                <a:spcPts val="500"/>
              </a:spcBef>
              <a:spcAft>
                <a:spcPts val="0"/>
              </a:spcAft>
              <a:buClr>
                <a:schemeClr val="dk2"/>
              </a:buClr>
              <a:buSzPts val="1260"/>
              <a:buChar char="•"/>
              <a:defRPr sz="1800"/>
            </a:lvl2pPr>
            <a:lvl3pPr indent="-308610" lvl="2" marL="1371600" algn="l">
              <a:lnSpc>
                <a:spcPct val="100000"/>
              </a:lnSpc>
              <a:spcBef>
                <a:spcPts val="500"/>
              </a:spcBef>
              <a:spcAft>
                <a:spcPts val="0"/>
              </a:spcAft>
              <a:buClr>
                <a:schemeClr val="dk2"/>
              </a:buClr>
              <a:buSzPts val="1260"/>
              <a:buChar char="•"/>
              <a:defRPr/>
            </a:lvl3pPr>
            <a:lvl4pPr indent="-308610" lvl="3" marL="1828800" algn="l">
              <a:lnSpc>
                <a:spcPct val="100000"/>
              </a:lnSpc>
              <a:spcBef>
                <a:spcPts val="500"/>
              </a:spcBef>
              <a:spcAft>
                <a:spcPts val="0"/>
              </a:spcAft>
              <a:buClr>
                <a:schemeClr val="dk2"/>
              </a:buClr>
              <a:buSzPts val="1260"/>
              <a:buChar char="•"/>
              <a:defRPr/>
            </a:lvl4pPr>
            <a:lvl5pPr indent="-308610" lvl="4" marL="2286000" algn="l">
              <a:lnSpc>
                <a:spcPct val="100000"/>
              </a:lnSpc>
              <a:spcBef>
                <a:spcPts val="500"/>
              </a:spcBef>
              <a:spcAft>
                <a:spcPts val="0"/>
              </a:spcAft>
              <a:buClr>
                <a:schemeClr val="dk2"/>
              </a:buClr>
              <a:buSzPts val="126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3" name="Google Shape;383;p99"/>
          <p:cNvSpPr/>
          <p:nvPr>
            <p:ph idx="2" type="pic"/>
          </p:nvPr>
        </p:nvSpPr>
        <p:spPr>
          <a:xfrm>
            <a:off x="8839200" y="685800"/>
            <a:ext cx="2667000" cy="2400300"/>
          </a:xfrm>
          <a:prstGeom prst="rect">
            <a:avLst/>
          </a:prstGeom>
          <a:noFill/>
          <a:ln>
            <a:noFill/>
          </a:ln>
        </p:spPr>
      </p:sp>
      <p:sp>
        <p:nvSpPr>
          <p:cNvPr id="384" name="Google Shape;384;p99"/>
          <p:cNvSpPr/>
          <p:nvPr>
            <p:ph idx="3" type="pic"/>
          </p:nvPr>
        </p:nvSpPr>
        <p:spPr>
          <a:xfrm>
            <a:off x="8839200" y="3726638"/>
            <a:ext cx="2667000" cy="2445558"/>
          </a:xfrm>
          <a:prstGeom prst="rect">
            <a:avLst/>
          </a:prstGeom>
          <a:noFill/>
          <a:ln>
            <a:noFill/>
          </a:ln>
        </p:spPr>
      </p:sp>
      <p:sp>
        <p:nvSpPr>
          <p:cNvPr id="385" name="Google Shape;385;p99"/>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6" name="Google Shape;386;p9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a">
  <p:cSld name="Tabla">
    <p:spTree>
      <p:nvGrpSpPr>
        <p:cNvPr id="387" name="Shape 387"/>
        <p:cNvGrpSpPr/>
        <p:nvPr/>
      </p:nvGrpSpPr>
      <p:grpSpPr>
        <a:xfrm>
          <a:off x="0" y="0"/>
          <a:ext cx="0" cy="0"/>
          <a:chOff x="0" y="0"/>
          <a:chExt cx="0" cy="0"/>
        </a:xfrm>
      </p:grpSpPr>
      <p:sp>
        <p:nvSpPr>
          <p:cNvPr id="388" name="Google Shape;388;p100"/>
          <p:cNvSpPr/>
          <p:nvPr/>
        </p:nvSpPr>
        <p:spPr>
          <a:xfrm>
            <a:off x="685800" y="685801"/>
            <a:ext cx="7467601" cy="5486400"/>
          </a:xfrm>
          <a:prstGeom prst="rect">
            <a:avLst/>
          </a:prstGeom>
          <a:solidFill>
            <a:srgbClr val="537272">
              <a:alpha val="24313"/>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89" name="Google Shape;389;p100"/>
          <p:cNvSpPr txBox="1"/>
          <p:nvPr>
            <p:ph type="title"/>
          </p:nvPr>
        </p:nvSpPr>
        <p:spPr>
          <a:xfrm>
            <a:off x="1360714" y="944564"/>
            <a:ext cx="6106886" cy="87335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0" name="Google Shape;390;p10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1" name="Google Shape;391;p100"/>
          <p:cNvSpPr txBox="1"/>
          <p:nvPr>
            <p:ph idx="1" type="body"/>
          </p:nvPr>
        </p:nvSpPr>
        <p:spPr>
          <a:xfrm>
            <a:off x="1371600" y="2057400"/>
            <a:ext cx="6096000" cy="3429000"/>
          </a:xfrm>
          <a:prstGeom prst="rect">
            <a:avLst/>
          </a:prstGeom>
          <a:noFill/>
          <a:ln>
            <a:noFill/>
          </a:ln>
        </p:spPr>
        <p:txBody>
          <a:bodyPr anchorCtr="0" anchor="t" bIns="45700" lIns="91425" spcFirstLastPara="1" rIns="91425" wrap="square" tIns="45700">
            <a:normAutofit/>
          </a:bodyPr>
          <a:lstStyle>
            <a:lvl1pPr indent="-317500" lvl="0" marL="457200" algn="l">
              <a:lnSpc>
                <a:spcPct val="100000"/>
              </a:lnSpc>
              <a:spcBef>
                <a:spcPts val="1000"/>
              </a:spcBef>
              <a:spcAft>
                <a:spcPts val="0"/>
              </a:spcAft>
              <a:buClr>
                <a:schemeClr val="dk2"/>
              </a:buClr>
              <a:buSzPts val="1400"/>
              <a:buChar char="•"/>
              <a:defRPr sz="2000"/>
            </a:lvl1pPr>
            <a:lvl2pPr indent="-308610" lvl="1" marL="914400" algn="l">
              <a:lnSpc>
                <a:spcPct val="100000"/>
              </a:lnSpc>
              <a:spcBef>
                <a:spcPts val="500"/>
              </a:spcBef>
              <a:spcAft>
                <a:spcPts val="0"/>
              </a:spcAft>
              <a:buClr>
                <a:schemeClr val="dk2"/>
              </a:buClr>
              <a:buSzPts val="1260"/>
              <a:buChar char="•"/>
              <a:defRPr sz="1800"/>
            </a:lvl2pPr>
            <a:lvl3pPr indent="-299719" lvl="2" marL="1371600" algn="l">
              <a:lnSpc>
                <a:spcPct val="100000"/>
              </a:lnSpc>
              <a:spcBef>
                <a:spcPts val="500"/>
              </a:spcBef>
              <a:spcAft>
                <a:spcPts val="0"/>
              </a:spcAft>
              <a:buClr>
                <a:schemeClr val="dk2"/>
              </a:buClr>
              <a:buSzPts val="1120"/>
              <a:buChar char="•"/>
              <a:defRPr sz="1600"/>
            </a:lvl3pPr>
            <a:lvl4pPr indent="-290830" lvl="3" marL="1828800" algn="l">
              <a:lnSpc>
                <a:spcPct val="100000"/>
              </a:lnSpc>
              <a:spcBef>
                <a:spcPts val="500"/>
              </a:spcBef>
              <a:spcAft>
                <a:spcPts val="0"/>
              </a:spcAft>
              <a:buClr>
                <a:schemeClr val="dk2"/>
              </a:buClr>
              <a:buSzPts val="980"/>
              <a:buChar char="•"/>
              <a:defRPr sz="1400"/>
            </a:lvl4pPr>
            <a:lvl5pPr indent="-290829" lvl="4" marL="2286000" algn="l">
              <a:lnSpc>
                <a:spcPct val="100000"/>
              </a:lnSpc>
              <a:spcBef>
                <a:spcPts val="500"/>
              </a:spcBef>
              <a:spcAft>
                <a:spcPts val="0"/>
              </a:spcAft>
              <a:buClr>
                <a:schemeClr val="dk2"/>
              </a:buClr>
              <a:buSzPts val="98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2" name="Google Shape;392;p100"/>
          <p:cNvSpPr/>
          <p:nvPr>
            <p:ph idx="2" type="pic"/>
          </p:nvPr>
        </p:nvSpPr>
        <p:spPr>
          <a:xfrm>
            <a:off x="8153400" y="685799"/>
            <a:ext cx="3397250" cy="5486401"/>
          </a:xfrm>
          <a:prstGeom prst="rect">
            <a:avLst/>
          </a:prstGeom>
          <a:noFill/>
          <a:ln>
            <a:noFill/>
          </a:ln>
        </p:spPr>
      </p:sp>
      <p:sp>
        <p:nvSpPr>
          <p:cNvPr id="393" name="Google Shape;393;p100"/>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4" name="Google Shape;394;p10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p15:guide id="1" orient="horz" pos="216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ierre">
  <p:cSld name="Cierre">
    <p:spTree>
      <p:nvGrpSpPr>
        <p:cNvPr id="395" name="Shape 395"/>
        <p:cNvGrpSpPr/>
        <p:nvPr/>
      </p:nvGrpSpPr>
      <p:grpSpPr>
        <a:xfrm>
          <a:off x="0" y="0"/>
          <a:ext cx="0" cy="0"/>
          <a:chOff x="0" y="0"/>
          <a:chExt cx="0" cy="0"/>
        </a:xfrm>
      </p:grpSpPr>
      <p:sp>
        <p:nvSpPr>
          <p:cNvPr id="396" name="Google Shape;396;p101"/>
          <p:cNvSpPr/>
          <p:nvPr/>
        </p:nvSpPr>
        <p:spPr>
          <a:xfrm>
            <a:off x="7467600" y="685800"/>
            <a:ext cx="4038600" cy="5486400"/>
          </a:xfrm>
          <a:prstGeom prst="rect">
            <a:avLst/>
          </a:prstGeom>
          <a:solidFill>
            <a:srgbClr val="53727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Gill Sans"/>
              <a:ea typeface="Gill Sans"/>
              <a:cs typeface="Gill Sans"/>
              <a:sym typeface="Gill Sans"/>
            </a:endParaRPr>
          </a:p>
        </p:txBody>
      </p:sp>
      <p:sp>
        <p:nvSpPr>
          <p:cNvPr id="397" name="Google Shape;397;p101"/>
          <p:cNvSpPr txBox="1"/>
          <p:nvPr>
            <p:ph type="title"/>
          </p:nvPr>
        </p:nvSpPr>
        <p:spPr>
          <a:xfrm>
            <a:off x="7858124" y="1112837"/>
            <a:ext cx="3221037" cy="2011362"/>
          </a:xfrm>
          <a:prstGeom prst="rect">
            <a:avLst/>
          </a:prstGeom>
          <a:noFill/>
          <a:ln>
            <a:noFill/>
          </a:ln>
        </p:spPr>
        <p:txBody>
          <a:bodyPr anchorCtr="0" anchor="b" bIns="45700" lIns="91425" spcFirstLastPara="1" rIns="91425" wrap="square" tIns="4570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8" name="Google Shape;398;p10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9" name="Google Shape;399;p101"/>
          <p:cNvSpPr/>
          <p:nvPr>
            <p:ph idx="2" type="pic"/>
          </p:nvPr>
        </p:nvSpPr>
        <p:spPr>
          <a:xfrm>
            <a:off x="0" y="0"/>
            <a:ext cx="6781800" cy="6858000"/>
          </a:xfrm>
          <a:prstGeom prst="rect">
            <a:avLst/>
          </a:prstGeom>
          <a:solidFill>
            <a:schemeClr val="dk2"/>
          </a:solidFill>
          <a:ln>
            <a:noFill/>
          </a:ln>
        </p:spPr>
      </p:sp>
      <p:sp>
        <p:nvSpPr>
          <p:cNvPr id="400" name="Google Shape;400;p101"/>
          <p:cNvSpPr txBox="1"/>
          <p:nvPr>
            <p:ph idx="1" type="body"/>
          </p:nvPr>
        </p:nvSpPr>
        <p:spPr>
          <a:xfrm>
            <a:off x="7895432" y="3429000"/>
            <a:ext cx="3221037" cy="2316163"/>
          </a:xfrm>
          <a:prstGeom prst="rect">
            <a:avLst/>
          </a:prstGeom>
          <a:noFill/>
          <a:ln>
            <a:noFill/>
          </a:ln>
        </p:spPr>
        <p:txBody>
          <a:bodyPr anchorCtr="0" anchor="t" bIns="45700" lIns="91425" spcFirstLastPara="1" rIns="91425" wrap="square" tIns="45700">
            <a:normAutofit/>
          </a:bodyPr>
          <a:lstStyle>
            <a:lvl1pPr indent="-228600" lvl="0" marL="457200" algn="ctr">
              <a:lnSpc>
                <a:spcPct val="100000"/>
              </a:lnSpc>
              <a:spcBef>
                <a:spcPts val="1000"/>
              </a:spcBef>
              <a:spcAft>
                <a:spcPts val="0"/>
              </a:spcAft>
              <a:buClr>
                <a:schemeClr val="lt1"/>
              </a:buClr>
              <a:buSzPts val="1260"/>
              <a:buNone/>
              <a:defRPr i="1" sz="1800">
                <a:solidFill>
                  <a:schemeClr val="lt1"/>
                </a:solidFill>
                <a:latin typeface="Sorts Mill Goudy"/>
                <a:ea typeface="Sorts Mill Goudy"/>
                <a:cs typeface="Sorts Mill Goudy"/>
                <a:sym typeface="Sorts Mill Goudy"/>
              </a:defRPr>
            </a:lvl1pPr>
            <a:lvl2pPr indent="-317500" lvl="1" marL="9144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2pPr>
            <a:lvl3pPr indent="-317500" lvl="2" marL="13716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3pPr>
            <a:lvl4pPr indent="-317500" lvl="3" marL="18288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4pPr>
            <a:lvl5pPr indent="-317500" lvl="4" marL="2286000" algn="l">
              <a:lnSpc>
                <a:spcPct val="100000"/>
              </a:lnSpc>
              <a:spcBef>
                <a:spcPts val="500"/>
              </a:spcBef>
              <a:spcAft>
                <a:spcPts val="0"/>
              </a:spcAft>
              <a:buClr>
                <a:schemeClr val="lt1"/>
              </a:buClr>
              <a:buSzPts val="1400"/>
              <a:buChar char="•"/>
              <a:defRPr i="1" sz="2000">
                <a:solidFill>
                  <a:schemeClr val="lt1"/>
                </a:solidFill>
                <a:latin typeface="Sorts Mill Goudy"/>
                <a:ea typeface="Sorts Mill Goudy"/>
                <a:cs typeface="Sorts Mill Goudy"/>
                <a:sym typeface="Sorts Mill Goudy"/>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1" name="Google Shape;401;p10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2" name="Google Shape;402;p10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5.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slideLayout" Target="../slideLayouts/slideLayout10.xml"/><Relationship Id="rId3" Type="http://schemas.openxmlformats.org/officeDocument/2006/relationships/slideLayout" Target="../slideLayouts/slideLayout11.xml"/><Relationship Id="rId4" Type="http://schemas.openxmlformats.org/officeDocument/2006/relationships/slideLayout" Target="../slideLayouts/slideLayout12.xml"/><Relationship Id="rId11" Type="http://schemas.openxmlformats.org/officeDocument/2006/relationships/slideLayout" Target="../slideLayouts/slideLayout19.xml"/><Relationship Id="rId10" Type="http://schemas.openxmlformats.org/officeDocument/2006/relationships/slideLayout" Target="../slideLayouts/slideLayout18.xml"/><Relationship Id="rId12" Type="http://schemas.openxmlformats.org/officeDocument/2006/relationships/theme" Target="../theme/theme4.xml"/><Relationship Id="rId9" Type="http://schemas.openxmlformats.org/officeDocument/2006/relationships/slideLayout" Target="../slideLayouts/slideLayout17.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10" Type="http://schemas.openxmlformats.org/officeDocument/2006/relationships/theme" Target="../theme/theme2.xml"/><Relationship Id="rId9" Type="http://schemas.openxmlformats.org/officeDocument/2006/relationships/slideLayout" Target="../slideLayouts/slideLayout28.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2" Type="http://schemas.openxmlformats.org/officeDocument/2006/relationships/theme" Target="../theme/theme1.xml"/><Relationship Id="rId9" Type="http://schemas.openxmlformats.org/officeDocument/2006/relationships/slideLayout" Target="../slideLayouts/slideLayout37.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61"/>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6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2" name="Google Shape;12;p61"/>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13" name="Google Shape;13;p6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14" name="Google Shape;14;p6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sp>
        <p:nvSpPr>
          <p:cNvPr id="92" name="Google Shape;92;p21"/>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3" name="Google Shape;93;p21"/>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4" name="Google Shape;94;p21"/>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95" name="Google Shape;95;p21"/>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96" name="Google Shape;96;p2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2" name="Shape 202"/>
        <p:cNvGrpSpPr/>
        <p:nvPr/>
      </p:nvGrpSpPr>
      <p:grpSpPr>
        <a:xfrm>
          <a:off x="0" y="0"/>
          <a:ext cx="0" cy="0"/>
          <a:chOff x="0" y="0"/>
          <a:chExt cx="0" cy="0"/>
        </a:xfrm>
      </p:grpSpPr>
      <p:sp>
        <p:nvSpPr>
          <p:cNvPr id="203" name="Google Shape;203;p23"/>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4" name="Google Shape;204;p23"/>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5" name="Google Shape;205;p23"/>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06" name="Google Shape;206;p23"/>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07" name="Google Shape;207;p2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2" name="Shape 292"/>
        <p:cNvGrpSpPr/>
        <p:nvPr/>
      </p:nvGrpSpPr>
      <p:grpSpPr>
        <a:xfrm>
          <a:off x="0" y="0"/>
          <a:ext cx="0" cy="0"/>
          <a:chOff x="0" y="0"/>
          <a:chExt cx="0" cy="0"/>
        </a:xfrm>
      </p:grpSpPr>
      <p:sp>
        <p:nvSpPr>
          <p:cNvPr id="293" name="Google Shape;293;p46"/>
          <p:cNvSpPr txBox="1"/>
          <p:nvPr>
            <p:ph type="title"/>
          </p:nvPr>
        </p:nvSpPr>
        <p:spPr>
          <a:xfrm>
            <a:off x="1371600" y="685800"/>
            <a:ext cx="9486900" cy="1371600"/>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2"/>
              </a:buClr>
              <a:buSzPts val="3600"/>
              <a:buFont typeface="Sorts Mill Goudy"/>
              <a:buNone/>
              <a:defRPr b="0" i="0" sz="3600" u="none" cap="none" strike="noStrike">
                <a:solidFill>
                  <a:schemeClr val="dk2"/>
                </a:solidFill>
                <a:latin typeface="Sorts Mill Goudy"/>
                <a:ea typeface="Sorts Mill Goudy"/>
                <a:cs typeface="Sorts Mill Goudy"/>
                <a:sym typeface="Sorts Mill Goud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94" name="Google Shape;294;p46"/>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95" name="Google Shape;295;p46"/>
          <p:cNvSpPr txBox="1"/>
          <p:nvPr>
            <p:ph idx="1" type="body"/>
          </p:nvPr>
        </p:nvSpPr>
        <p:spPr>
          <a:xfrm>
            <a:off x="1371599" y="2254103"/>
            <a:ext cx="9486901" cy="3918098"/>
          </a:xfrm>
          <a:prstGeom prst="rect">
            <a:avLst/>
          </a:prstGeom>
          <a:noFill/>
          <a:ln>
            <a:noFill/>
          </a:ln>
        </p:spPr>
        <p:txBody>
          <a:bodyPr anchorCtr="0" anchor="t" bIns="45700" lIns="91425" spcFirstLastPara="1" rIns="91425" wrap="square" tIns="45700">
            <a:normAutofit/>
          </a:bodyPr>
          <a:lstStyle>
            <a:lvl1pPr indent="-335280" lvl="0" marL="457200" marR="0" rtl="0" algn="l">
              <a:lnSpc>
                <a:spcPct val="100000"/>
              </a:lnSpc>
              <a:spcBef>
                <a:spcPts val="1000"/>
              </a:spcBef>
              <a:spcAft>
                <a:spcPts val="0"/>
              </a:spcAft>
              <a:buClr>
                <a:schemeClr val="dk2"/>
              </a:buClr>
              <a:buSzPts val="1680"/>
              <a:buFont typeface="Arial"/>
              <a:buChar char="•"/>
              <a:defRPr b="0" i="0" sz="2400" u="none" cap="none" strike="noStrike">
                <a:solidFill>
                  <a:schemeClr val="dk2"/>
                </a:solidFill>
                <a:latin typeface="Sorts Mill Goudy"/>
                <a:ea typeface="Sorts Mill Goudy"/>
                <a:cs typeface="Sorts Mill Goudy"/>
                <a:sym typeface="Sorts Mill Goudy"/>
              </a:defRPr>
            </a:lvl1pPr>
            <a:lvl2pPr indent="-317500" lvl="1" marL="914400" marR="0" rtl="0" algn="l">
              <a:lnSpc>
                <a:spcPct val="100000"/>
              </a:lnSpc>
              <a:spcBef>
                <a:spcPts val="500"/>
              </a:spcBef>
              <a:spcAft>
                <a:spcPts val="0"/>
              </a:spcAft>
              <a:buClr>
                <a:schemeClr val="dk2"/>
              </a:buClr>
              <a:buSzPts val="1400"/>
              <a:buFont typeface="Arial"/>
              <a:buChar char="•"/>
              <a:defRPr b="0" i="0" sz="2000" u="none" cap="none" strike="noStrike">
                <a:solidFill>
                  <a:schemeClr val="dk2"/>
                </a:solidFill>
                <a:latin typeface="Sorts Mill Goudy"/>
                <a:ea typeface="Sorts Mill Goudy"/>
                <a:cs typeface="Sorts Mill Goudy"/>
                <a:sym typeface="Sorts Mill Goudy"/>
              </a:defRPr>
            </a:lvl2pPr>
            <a:lvl3pPr indent="-308610" lvl="2" marL="1371600" marR="0" rtl="0" algn="l">
              <a:lnSpc>
                <a:spcPct val="100000"/>
              </a:lnSpc>
              <a:spcBef>
                <a:spcPts val="500"/>
              </a:spcBef>
              <a:spcAft>
                <a:spcPts val="0"/>
              </a:spcAft>
              <a:buClr>
                <a:schemeClr val="dk2"/>
              </a:buClr>
              <a:buSzPts val="1260"/>
              <a:buFont typeface="Arial"/>
              <a:buChar char="•"/>
              <a:defRPr b="0" i="0" sz="1800" u="none" cap="none" strike="noStrike">
                <a:solidFill>
                  <a:schemeClr val="dk2"/>
                </a:solidFill>
                <a:latin typeface="Sorts Mill Goudy"/>
                <a:ea typeface="Sorts Mill Goudy"/>
                <a:cs typeface="Sorts Mill Goudy"/>
                <a:sym typeface="Sorts Mill Goudy"/>
              </a:defRPr>
            </a:lvl3pPr>
            <a:lvl4pPr indent="-299719" lvl="3" marL="18288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4pPr>
            <a:lvl5pPr indent="-299720" lvl="4" marL="2286000" marR="0" rtl="0" algn="l">
              <a:lnSpc>
                <a:spcPct val="100000"/>
              </a:lnSpc>
              <a:spcBef>
                <a:spcPts val="500"/>
              </a:spcBef>
              <a:spcAft>
                <a:spcPts val="0"/>
              </a:spcAft>
              <a:buClr>
                <a:schemeClr val="dk2"/>
              </a:buClr>
              <a:buSzPts val="1120"/>
              <a:buFont typeface="Arial"/>
              <a:buChar char="•"/>
              <a:defRPr b="0" i="0" sz="1600" u="none" cap="none" strike="noStrike">
                <a:solidFill>
                  <a:schemeClr val="dk2"/>
                </a:solidFill>
                <a:latin typeface="Sorts Mill Goudy"/>
                <a:ea typeface="Sorts Mill Goudy"/>
                <a:cs typeface="Sorts Mill Goudy"/>
                <a:sym typeface="Sorts Mill Goudy"/>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9pPr>
          </a:lstStyle>
          <a:p/>
        </p:txBody>
      </p:sp>
      <p:sp>
        <p:nvSpPr>
          <p:cNvPr id="296" name="Google Shape;296;p46"/>
          <p:cNvSpPr txBox="1"/>
          <p:nvPr>
            <p:ph idx="10" type="dt"/>
          </p:nvPr>
        </p:nvSpPr>
        <p:spPr>
          <a:xfrm rot="5400000">
            <a:off x="9800022" y="3223751"/>
            <a:ext cx="4114801" cy="410501"/>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537272"/>
                </a:solidFill>
                <a:latin typeface="Gill Sans"/>
                <a:ea typeface="Gill Sans"/>
                <a:cs typeface="Gill Sans"/>
                <a:sym typeface="Gill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Gill Sans"/>
                <a:ea typeface="Gill Sans"/>
                <a:cs typeface="Gill Sans"/>
                <a:sym typeface="Gill Sans"/>
              </a:defRPr>
            </a:lvl9pPr>
          </a:lstStyle>
          <a:p/>
        </p:txBody>
      </p:sp>
      <p:sp>
        <p:nvSpPr>
          <p:cNvPr id="297" name="Google Shape;297;p4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537272"/>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9.png"/><Relationship Id="rId4" Type="http://schemas.openxmlformats.org/officeDocument/2006/relationships/image" Target="../media/image17.png"/><Relationship Id="rId5" Type="http://schemas.openxmlformats.org/officeDocument/2006/relationships/image" Target="../media/image5.png"/><Relationship Id="rId6"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7.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1.jp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34.png"/><Relationship Id="rId5" Type="http://schemas.openxmlformats.org/officeDocument/2006/relationships/image" Target="../media/image15.png"/><Relationship Id="rId6"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34.png"/><Relationship Id="rId4" Type="http://schemas.openxmlformats.org/officeDocument/2006/relationships/image" Target="../media/image15.png"/><Relationship Id="rId5"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8.jpg"/><Relationship Id="rId4" Type="http://schemas.openxmlformats.org/officeDocument/2006/relationships/image" Target="../media/image20.png"/><Relationship Id="rId5"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8.jp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8.jp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29.png"/><Relationship Id="rId4" Type="http://schemas.openxmlformats.org/officeDocument/2006/relationships/image" Target="../media/image25.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29.png"/><Relationship Id="rId4" Type="http://schemas.openxmlformats.org/officeDocument/2006/relationships/image" Target="../media/image37.png"/><Relationship Id="rId5" Type="http://schemas.openxmlformats.org/officeDocument/2006/relationships/image" Target="../media/image39.png"/><Relationship Id="rId6" Type="http://schemas.openxmlformats.org/officeDocument/2006/relationships/image" Target="../media/image26.png"/><Relationship Id="rId7"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49.png"/><Relationship Id="rId6" Type="http://schemas.openxmlformats.org/officeDocument/2006/relationships/image" Target="../media/image33.png"/><Relationship Id="rId7" Type="http://schemas.openxmlformats.org/officeDocument/2006/relationships/image" Target="../media/image4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4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2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42.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47.png"/><Relationship Id="rId4" Type="http://schemas.openxmlformats.org/officeDocument/2006/relationships/image" Target="../media/image41.png"/><Relationship Id="rId5" Type="http://schemas.openxmlformats.org/officeDocument/2006/relationships/image" Target="../media/image3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35.png"/><Relationship Id="rId4" Type="http://schemas.openxmlformats.org/officeDocument/2006/relationships/image" Target="../media/image45.png"/><Relationship Id="rId5"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4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image" Target="../media/image4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4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 Id="rId3" Type="http://schemas.openxmlformats.org/officeDocument/2006/relationships/image" Target="../media/image18.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 Id="rId3" Type="http://schemas.openxmlformats.org/officeDocument/2006/relationships/image" Target="../media/image1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7.xml"/><Relationship Id="rId3" Type="http://schemas.openxmlformats.org/officeDocument/2006/relationships/image" Target="../media/image18.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 Id="rId3" Type="http://schemas.openxmlformats.org/officeDocument/2006/relationships/image" Target="../media/image18.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 Id="rId3" Type="http://schemas.openxmlformats.org/officeDocument/2006/relationships/image" Target="../media/image48.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6" name="Shape 406"/>
        <p:cNvGrpSpPr/>
        <p:nvPr/>
      </p:nvGrpSpPr>
      <p:grpSpPr>
        <a:xfrm>
          <a:off x="0" y="0"/>
          <a:ext cx="0" cy="0"/>
          <a:chOff x="0" y="0"/>
          <a:chExt cx="0" cy="0"/>
        </a:xfrm>
      </p:grpSpPr>
      <p:pic>
        <p:nvPicPr>
          <p:cNvPr descr="Imagen que contiene persona, tabla, hombre, interior&#10;&#10;Descripción generada automáticamente" id="407" name="Google Shape;407;p1"/>
          <p:cNvPicPr preferRelativeResize="0"/>
          <p:nvPr>
            <p:ph idx="2" type="pic"/>
          </p:nvPr>
        </p:nvPicPr>
        <p:blipFill rotWithShape="1">
          <a:blip r:embed="rId3">
            <a:alphaModFix amt="54000"/>
          </a:blip>
          <a:srcRect b="12023" l="0" r="0" t="12024"/>
          <a:stretch/>
        </p:blipFill>
        <p:spPr>
          <a:xfrm>
            <a:off x="680720" y="697991"/>
            <a:ext cx="10830560" cy="5486401"/>
          </a:xfrm>
          <a:prstGeom prst="rect">
            <a:avLst/>
          </a:prstGeom>
          <a:noFill/>
          <a:ln>
            <a:noFill/>
          </a:ln>
        </p:spPr>
      </p:pic>
      <p:sp>
        <p:nvSpPr>
          <p:cNvPr id="408" name="Google Shape;408;p1"/>
          <p:cNvSpPr txBox="1"/>
          <p:nvPr>
            <p:ph type="title"/>
          </p:nvPr>
        </p:nvSpPr>
        <p:spPr>
          <a:xfrm>
            <a:off x="680720" y="3305808"/>
            <a:ext cx="10830560" cy="2878584"/>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anchorCtr="0" anchor="ctr" bIns="91425" lIns="91425" spcFirstLastPara="1" rIns="91425" wrap="square" tIns="45700">
            <a:normAutofit/>
          </a:bodyPr>
          <a:lstStyle/>
          <a:p>
            <a:pPr indent="0" lvl="0" marL="0" rtl="0" algn="ctr">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MODULE 5</a:t>
            </a:r>
            <a:endParaRPr>
              <a:latin typeface="Arial"/>
              <a:ea typeface="Arial"/>
              <a:cs typeface="Arial"/>
              <a:sym typeface="Arial"/>
            </a:endParaRPr>
          </a:p>
        </p:txBody>
      </p:sp>
      <p:sp>
        <p:nvSpPr>
          <p:cNvPr id="409" name="Google Shape;409;p1"/>
          <p:cNvSpPr txBox="1"/>
          <p:nvPr>
            <p:ph idx="1" type="body"/>
          </p:nvPr>
        </p:nvSpPr>
        <p:spPr>
          <a:xfrm>
            <a:off x="1376728" y="4990359"/>
            <a:ext cx="9486902" cy="644994"/>
          </a:xfrm>
          <a:prstGeom prst="rect">
            <a:avLst/>
          </a:prstGeom>
          <a:noFill/>
          <a:ln>
            <a:noFill/>
          </a:ln>
        </p:spPr>
        <p:txBody>
          <a:bodyPr anchorCtr="0" anchor="t" bIns="45700" lIns="91425" spcFirstLastPara="1" rIns="91425" wrap="square" tIns="45700">
            <a:noAutofit/>
          </a:bodyPr>
          <a:lstStyle/>
          <a:p>
            <a:pPr indent="-228600" lvl="0" marL="457200" rtl="0" algn="ctr">
              <a:lnSpc>
                <a:spcPct val="100000"/>
              </a:lnSpc>
              <a:spcBef>
                <a:spcPts val="1000"/>
              </a:spcBef>
              <a:spcAft>
                <a:spcPts val="0"/>
              </a:spcAft>
              <a:buClr>
                <a:srgbClr val="FFFFFF"/>
              </a:buClr>
              <a:buSzPts val="1680"/>
              <a:buNone/>
            </a:pPr>
            <a:r>
              <a:rPr lang="en-US">
                <a:latin typeface="Arial"/>
                <a:ea typeface="Arial"/>
                <a:cs typeface="Arial"/>
                <a:sym typeface="Arial"/>
              </a:rPr>
              <a:t>Computational thinking as an inclusion tool  for disadvantaged adults</a:t>
            </a:r>
            <a:endParaRPr>
              <a:latin typeface="Arial"/>
              <a:ea typeface="Arial"/>
              <a:cs typeface="Arial"/>
              <a:sym typeface="Arial"/>
            </a:endParaRPr>
          </a:p>
        </p:txBody>
      </p:sp>
      <p:pic>
        <p:nvPicPr>
          <p:cNvPr id="410" name="Google Shape;410;p1"/>
          <p:cNvPicPr preferRelativeResize="0"/>
          <p:nvPr/>
        </p:nvPicPr>
        <p:blipFill rotWithShape="1">
          <a:blip r:embed="rId4">
            <a:alphaModFix/>
          </a:blip>
          <a:srcRect b="0" l="0" r="0" t="0"/>
          <a:stretch/>
        </p:blipFill>
        <p:spPr>
          <a:xfrm>
            <a:off x="855014" y="877790"/>
            <a:ext cx="985308" cy="344858"/>
          </a:xfrm>
          <a:prstGeom prst="rect">
            <a:avLst/>
          </a:prstGeom>
          <a:noFill/>
          <a:ln>
            <a:noFill/>
          </a:ln>
        </p:spPr>
      </p:pic>
      <p:pic>
        <p:nvPicPr>
          <p:cNvPr descr="Blue text on a black background&#10;&#10;Description automatically generated" id="411" name="Google Shape;411;p1"/>
          <p:cNvPicPr preferRelativeResize="0"/>
          <p:nvPr/>
        </p:nvPicPr>
        <p:blipFill rotWithShape="1">
          <a:blip r:embed="rId5">
            <a:alphaModFix/>
          </a:blip>
          <a:srcRect b="0" l="0" r="0" t="0"/>
          <a:stretch/>
        </p:blipFill>
        <p:spPr>
          <a:xfrm>
            <a:off x="2014616" y="877789"/>
            <a:ext cx="1647906" cy="344857"/>
          </a:xfrm>
          <a:prstGeom prst="rect">
            <a:avLst/>
          </a:prstGeom>
          <a:noFill/>
          <a:ln>
            <a:noFill/>
          </a:ln>
        </p:spPr>
      </p:pic>
      <p:sp>
        <p:nvSpPr>
          <p:cNvPr id="412" name="Google Shape;412;p1"/>
          <p:cNvSpPr txBox="1"/>
          <p:nvPr/>
        </p:nvSpPr>
        <p:spPr>
          <a:xfrm>
            <a:off x="680720" y="6389288"/>
            <a:ext cx="10878919" cy="92333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800"/>
              <a:buFont typeface="Arial"/>
              <a:buNone/>
            </a:pPr>
            <a:r>
              <a:rPr b="0" i="0" lang="en-US" sz="800" u="none" cap="none" strike="noStrike">
                <a:solidFill>
                  <a:schemeClr val="lt1"/>
                </a:solidFill>
                <a:latin typeface="Arial"/>
                <a:ea typeface="Arial"/>
                <a:cs typeface="Arial"/>
                <a:sym typeface="Arial"/>
              </a:rPr>
              <a:t>The COMPutational Seniors project is co-funded by the European Union. The views and opinions expressed in this document commit only to the author(s) and do not necessarily reflect those of the European Union or the Spanish Service for the Internationalization of Education (SEPIE). Neither the European Union nor the SEPIE National Agency can be held responsible for them.</a:t>
            </a:r>
            <a:endParaRPr b="0" i="0" sz="8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chemeClr val="dk1"/>
                </a:solidFill>
                <a:latin typeface="Arial"/>
                <a:ea typeface="Arial"/>
                <a:cs typeface="Arial"/>
                <a:sym typeface="Arial"/>
              </a:rPr>
            </a:br>
            <a:endParaRPr b="0" i="0" sz="1800" u="none" cap="none" strike="noStrike">
              <a:solidFill>
                <a:schemeClr val="dk1"/>
              </a:solidFill>
              <a:latin typeface="Arial"/>
              <a:ea typeface="Arial"/>
              <a:cs typeface="Arial"/>
              <a:sym typeface="Arial"/>
            </a:endParaRPr>
          </a:p>
        </p:txBody>
      </p:sp>
      <p:pic>
        <p:nvPicPr>
          <p:cNvPr descr="A logo with a head and gears in the middle&#10;&#10;Description automatically generated" id="413" name="Google Shape;413;p1"/>
          <p:cNvPicPr preferRelativeResize="0"/>
          <p:nvPr/>
        </p:nvPicPr>
        <p:blipFill rotWithShape="1">
          <a:blip r:embed="rId6">
            <a:alphaModFix/>
          </a:blip>
          <a:srcRect b="0" l="0" r="0" t="0"/>
          <a:stretch/>
        </p:blipFill>
        <p:spPr>
          <a:xfrm>
            <a:off x="951132" y="1339123"/>
            <a:ext cx="1406984" cy="141764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17" name="Shape 417"/>
        <p:cNvGrpSpPr/>
        <p:nvPr/>
      </p:nvGrpSpPr>
      <p:grpSpPr>
        <a:xfrm>
          <a:off x="0" y="0"/>
          <a:ext cx="0" cy="0"/>
          <a:chOff x="0" y="0"/>
          <a:chExt cx="0" cy="0"/>
        </a:xfrm>
      </p:grpSpPr>
      <p:sp>
        <p:nvSpPr>
          <p:cNvPr id="418" name="Google Shape;418;p11"/>
          <p:cNvSpPr txBox="1"/>
          <p:nvPr/>
        </p:nvSpPr>
        <p:spPr>
          <a:xfrm>
            <a:off x="4004905" y="986597"/>
            <a:ext cx="7527830" cy="4094897"/>
          </a:xfrm>
          <a:prstGeom prst="rect">
            <a:avLst/>
          </a:prstGeom>
          <a:noFill/>
          <a:ln>
            <a:noFill/>
          </a:ln>
        </p:spPr>
        <p:txBody>
          <a:bodyPr anchorCtr="0" anchor="t" bIns="45700" lIns="91425" spcFirstLastPara="1" rIns="91425" wrap="square" tIns="45700">
            <a:normAutofit/>
          </a:bodyPr>
          <a:lstStyle/>
          <a:p>
            <a:pPr indent="0" lvl="0" marL="0" marR="0" rtl="0" algn="just">
              <a:lnSpc>
                <a:spcPct val="107000"/>
              </a:lnSpc>
              <a:spcBef>
                <a:spcPts val="1000"/>
              </a:spcBef>
              <a:spcAft>
                <a:spcPts val="0"/>
              </a:spcAft>
              <a:buClr>
                <a:srgbClr val="293737"/>
              </a:buClr>
              <a:buSzPts val="1680"/>
              <a:buFont typeface="Arial"/>
              <a:buNone/>
            </a:pPr>
            <a:r>
              <a:rPr b="0" i="0" lang="en-US" sz="1800" u="none" cap="none" strike="noStrike">
                <a:solidFill>
                  <a:srgbClr val="000000"/>
                </a:solidFill>
                <a:latin typeface="Arial"/>
                <a:ea typeface="Arial"/>
                <a:cs typeface="Arial"/>
                <a:sym typeface="Arial"/>
              </a:rPr>
              <a:t>In this module, we will explore how Computational Thinking can serve as a powerful tool for fostering digital inclusion among disadvantaged adults. As technology becomes more embedded in daily life, CT offers a structured way to help learners navigate digital challenges with confidence and independence.</a:t>
            </a:r>
            <a:endParaRPr/>
          </a:p>
          <a:p>
            <a:pPr indent="0" lvl="0" marL="0" marR="0" rtl="0" algn="just">
              <a:lnSpc>
                <a:spcPct val="107000"/>
              </a:lnSpc>
              <a:spcBef>
                <a:spcPts val="1800"/>
              </a:spcBef>
              <a:spcAft>
                <a:spcPts val="0"/>
              </a:spcAft>
              <a:buClr>
                <a:srgbClr val="293737"/>
              </a:buClr>
              <a:buSzPts val="1680"/>
              <a:buFont typeface="Arial"/>
              <a:buNone/>
            </a:pPr>
            <a:r>
              <a:rPr b="0" i="0" lang="en-US" sz="1800" u="none" cap="none" strike="noStrike">
                <a:solidFill>
                  <a:srgbClr val="000000"/>
                </a:solidFill>
                <a:latin typeface="Arial"/>
                <a:ea typeface="Arial"/>
                <a:cs typeface="Arial"/>
                <a:sym typeface="Arial"/>
              </a:rPr>
              <a:t>We will look at how to support digital literacy in older adults by understanding the digital divide, addressing learning barriers, and adapting teaching strategies to their needs. </a:t>
            </a:r>
            <a:endParaRPr/>
          </a:p>
          <a:p>
            <a:pPr indent="0" lvl="0" marL="0" marR="0" rtl="0" algn="just">
              <a:lnSpc>
                <a:spcPct val="107000"/>
              </a:lnSpc>
              <a:spcBef>
                <a:spcPts val="1800"/>
              </a:spcBef>
              <a:spcAft>
                <a:spcPts val="800"/>
              </a:spcAft>
              <a:buClr>
                <a:srgbClr val="293737"/>
              </a:buClr>
              <a:buSzPts val="1680"/>
              <a:buFont typeface="Arial"/>
              <a:buNone/>
            </a:pPr>
            <a:r>
              <a:rPr b="0" i="0" lang="en-US" sz="1800" u="none" cap="none" strike="noStrike">
                <a:solidFill>
                  <a:srgbClr val="000000"/>
                </a:solidFill>
                <a:latin typeface="Arial"/>
                <a:ea typeface="Arial"/>
                <a:cs typeface="Arial"/>
                <a:sym typeface="Arial"/>
              </a:rPr>
              <a:t>You will also learn how to tailor CT instruction to diverse learning styles and cultural contexts, making it inclusive and relevant for all adult learners.</a:t>
            </a:r>
            <a:endParaRPr/>
          </a:p>
        </p:txBody>
      </p:sp>
      <p:pic>
        <p:nvPicPr>
          <p:cNvPr descr="Imagen que contiene electrónica, circuito&#10;&#10;Descripción generada automáticamente" id="419" name="Google Shape;419;p11"/>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420" name="Google Shape;420;p11"/>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Use this module to design inclusive CT activities that help </a:t>
            </a:r>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disadvantaged adults overcome digital barriers and participate </a:t>
            </a:r>
            <a:endParaRPr/>
          </a:p>
          <a:p>
            <a:pPr indent="0" lvl="0" marL="0" marR="0" rtl="0" algn="ctr">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more confidently in today’s tech-driven world.</a:t>
            </a:r>
            <a:endParaRPr b="0" i="0" sz="1800" u="none" cap="none" strike="noStrike">
              <a:solidFill>
                <a:srgbClr val="000000"/>
              </a:solidFill>
              <a:latin typeface="Arial"/>
              <a:ea typeface="Arial"/>
              <a:cs typeface="Arial"/>
              <a:sym typeface="Arial"/>
            </a:endParaRPr>
          </a:p>
        </p:txBody>
      </p:sp>
      <p:pic>
        <p:nvPicPr>
          <p:cNvPr descr="Imagen que contiene firmar, dibujo, reloj, señal&#10;&#10;El contenido generado por IA puede ser incorrecto." id="421" name="Google Shape;421;p11"/>
          <p:cNvPicPr preferRelativeResize="0"/>
          <p:nvPr/>
        </p:nvPicPr>
        <p:blipFill rotWithShape="1">
          <a:blip r:embed="rId4">
            <a:alphaModFix/>
          </a:blip>
          <a:srcRect b="0" l="0" r="0" t="0"/>
          <a:stretch/>
        </p:blipFill>
        <p:spPr>
          <a:xfrm>
            <a:off x="11003003" y="5189190"/>
            <a:ext cx="1059463" cy="1059463"/>
          </a:xfrm>
          <a:prstGeom prst="rect">
            <a:avLst/>
          </a:prstGeom>
          <a:noFill/>
          <a:ln>
            <a:noFill/>
          </a:ln>
        </p:spPr>
      </p:pic>
      <p:sp>
        <p:nvSpPr>
          <p:cNvPr id="422" name="Google Shape;422;p1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
        <p:nvSpPr>
          <p:cNvPr id="423" name="Google Shape;423;p11"/>
          <p:cNvSpPr txBox="1"/>
          <p:nvPr>
            <p:ph type="title"/>
          </p:nvPr>
        </p:nvSpPr>
        <p:spPr>
          <a:xfrm>
            <a:off x="3083940" y="342899"/>
            <a:ext cx="6339459" cy="643697"/>
          </a:xfrm>
          <a:prstGeom prst="rect">
            <a:avLst/>
          </a:prstGeom>
          <a:noFill/>
          <a:ln>
            <a:noFill/>
          </a:ln>
        </p:spPr>
        <p:txBody>
          <a:bodyPr anchorCtr="0" anchor="b" bIns="45700" lIns="91425" spcFirstLastPara="1" rIns="91425" wrap="square" tIns="45700">
            <a:noAutofit/>
          </a:bodyPr>
          <a:lstStyle/>
          <a:p>
            <a:pPr indent="-50800" lvl="0" marL="228600" rtl="0" algn="ctr">
              <a:lnSpc>
                <a:spcPct val="100000"/>
              </a:lnSpc>
              <a:spcBef>
                <a:spcPts val="0"/>
              </a:spcBef>
              <a:spcAft>
                <a:spcPts val="0"/>
              </a:spcAft>
              <a:buSzPts val="2400"/>
              <a:buNone/>
            </a:pPr>
            <a:r>
              <a:rPr b="1" lang="en-US">
                <a:solidFill>
                  <a:schemeClr val="dk1"/>
                </a:solidFill>
                <a:latin typeface="Arial"/>
                <a:ea typeface="Arial"/>
                <a:cs typeface="Arial"/>
                <a:sym typeface="Arial"/>
              </a:rPr>
              <a:t>WELCOME TO MODULE 5</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429" name="Shape 429"/>
        <p:cNvGrpSpPr/>
        <p:nvPr/>
      </p:nvGrpSpPr>
      <p:grpSpPr>
        <a:xfrm>
          <a:off x="0" y="0"/>
          <a:ext cx="0" cy="0"/>
          <a:chOff x="0" y="0"/>
          <a:chExt cx="0" cy="0"/>
        </a:xfrm>
      </p:grpSpPr>
      <p:sp>
        <p:nvSpPr>
          <p:cNvPr id="430" name="Google Shape;430;p13"/>
          <p:cNvSpPr/>
          <p:nvPr/>
        </p:nvSpPr>
        <p:spPr>
          <a:xfrm>
            <a:off x="0" y="-329"/>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31" name="Google Shape;431;p13"/>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432" name="Google Shape;432;p13"/>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STRUCTURE OF THE MODULE</a:t>
            </a:r>
            <a:endParaRPr b="1">
              <a:latin typeface="Arial"/>
              <a:ea typeface="Arial"/>
              <a:cs typeface="Arial"/>
              <a:sym typeface="Arial"/>
            </a:endParaRPr>
          </a:p>
        </p:txBody>
      </p:sp>
      <p:sp>
        <p:nvSpPr>
          <p:cNvPr id="433" name="Google Shape;433;p13"/>
          <p:cNvSpPr txBox="1"/>
          <p:nvPr/>
        </p:nvSpPr>
        <p:spPr>
          <a:xfrm>
            <a:off x="688800" y="1322466"/>
            <a:ext cx="4794000" cy="73713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1. Digital literacy for seniors: overcoming the challenges of technological advancement</a:t>
            </a:r>
            <a:endParaRPr/>
          </a:p>
          <a:p>
            <a:pPr indent="0" lvl="0" marL="0" marR="0" rtl="0" algn="l">
              <a:lnSpc>
                <a:spcPct val="100000"/>
              </a:lnSpc>
              <a:spcBef>
                <a:spcPts val="0"/>
              </a:spcBef>
              <a:spcAft>
                <a:spcPts val="0"/>
              </a:spcAft>
              <a:buClr>
                <a:srgbClr val="000000"/>
              </a:buClr>
              <a:buSzPts val="2099"/>
              <a:buFont typeface="Arial"/>
              <a:buNone/>
            </a:pPr>
            <a:r>
              <a:t/>
            </a:r>
            <a:endParaRPr b="1" i="0" sz="2099" u="none" cap="none" strike="noStrike">
              <a:solidFill>
                <a:srgbClr val="678877"/>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99"/>
              <a:buFont typeface="Arial"/>
              <a:buNone/>
            </a:pPr>
            <a:r>
              <a:t/>
            </a:r>
            <a:endParaRPr b="1" i="0" sz="1400" u="none" cap="none" strike="noStrike">
              <a:solidFill>
                <a:srgbClr val="678877"/>
              </a:solidFill>
              <a:latin typeface="Arial"/>
              <a:ea typeface="Arial"/>
              <a:cs typeface="Arial"/>
              <a:sym typeface="Arial"/>
            </a:endParaRPr>
          </a:p>
        </p:txBody>
      </p:sp>
      <p:sp>
        <p:nvSpPr>
          <p:cNvPr id="434" name="Google Shape;434;p13"/>
          <p:cNvSpPr txBox="1"/>
          <p:nvPr/>
        </p:nvSpPr>
        <p:spPr>
          <a:xfrm>
            <a:off x="872662" y="2401811"/>
            <a:ext cx="4702638" cy="945684"/>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Understanding the digital gap in senior education</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What makes learning effective for seniors?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The educator’s role in promoting digital literacy</a:t>
            </a:r>
            <a:endParaRPr b="0" i="0" sz="1400" u="none" cap="none" strike="noStrike">
              <a:solidFill>
                <a:srgbClr val="000000"/>
              </a:solidFill>
              <a:latin typeface="Arial"/>
              <a:ea typeface="Arial"/>
              <a:cs typeface="Arial"/>
              <a:sym typeface="Arial"/>
            </a:endParaRPr>
          </a:p>
        </p:txBody>
      </p:sp>
      <p:sp>
        <p:nvSpPr>
          <p:cNvPr id="435" name="Google Shape;435;p13"/>
          <p:cNvSpPr txBox="1"/>
          <p:nvPr/>
        </p:nvSpPr>
        <p:spPr>
          <a:xfrm>
            <a:off x="688800" y="3639658"/>
            <a:ext cx="4794000" cy="799611"/>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2. The role of adult trainers in incorporating the CT approach</a:t>
            </a:r>
            <a:endParaRPr/>
          </a:p>
        </p:txBody>
      </p:sp>
      <p:sp>
        <p:nvSpPr>
          <p:cNvPr id="436" name="Google Shape;436;p13"/>
          <p:cNvSpPr txBox="1"/>
          <p:nvPr/>
        </p:nvSpPr>
        <p:spPr>
          <a:xfrm>
            <a:off x="6251398" y="1322466"/>
            <a:ext cx="4550714" cy="709997"/>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3. Adapting Computational Thinking for diverse adult learners</a:t>
            </a:r>
            <a:endParaRPr/>
          </a:p>
          <a:p>
            <a:pPr indent="0" lvl="0" marL="0" marR="0" rtl="0" algn="l">
              <a:lnSpc>
                <a:spcPct val="100000"/>
              </a:lnSpc>
              <a:spcBef>
                <a:spcPts val="0"/>
              </a:spcBef>
              <a:spcAft>
                <a:spcPts val="0"/>
              </a:spcAft>
              <a:buClr>
                <a:srgbClr val="000000"/>
              </a:buClr>
              <a:buSzPts val="2099"/>
              <a:buFont typeface="Arial"/>
              <a:buNone/>
            </a:pPr>
            <a:r>
              <a:t/>
            </a:r>
            <a:endParaRPr b="1" i="0" sz="2099" u="none" cap="none" strike="noStrike">
              <a:solidFill>
                <a:srgbClr val="678877"/>
              </a:solidFill>
              <a:latin typeface="Arial"/>
              <a:ea typeface="Arial"/>
              <a:cs typeface="Arial"/>
              <a:sym typeface="Arial"/>
            </a:endParaRPr>
          </a:p>
        </p:txBody>
      </p:sp>
      <p:sp>
        <p:nvSpPr>
          <p:cNvPr id="437" name="Google Shape;437;p13"/>
          <p:cNvSpPr txBox="1"/>
          <p:nvPr/>
        </p:nvSpPr>
        <p:spPr>
          <a:xfrm>
            <a:off x="872662" y="4379109"/>
            <a:ext cx="47026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Facilitating digital literacy, not just computer skills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Addressing the unique needs of adult learners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Promoting active and meaningful engagement</a:t>
            </a:r>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13"/>
          <p:cNvSpPr txBox="1"/>
          <p:nvPr/>
        </p:nvSpPr>
        <p:spPr>
          <a:xfrm>
            <a:off x="6435260" y="2170163"/>
            <a:ext cx="5045538" cy="799611"/>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How to adapt Computational Thinking for diverse adult learners</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Methods for tailoring concepts to meet the diverse needs of learners </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Examples of hands-on activities</a:t>
            </a:r>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a:p>
            <a:pPr indent="-209550" lvl="0" marL="285750" marR="0" rtl="0" algn="l">
              <a:lnSpc>
                <a:spcPct val="100000"/>
              </a:lnSpc>
              <a:spcBef>
                <a:spcPts val="0"/>
              </a:spcBef>
              <a:spcAft>
                <a:spcPts val="0"/>
              </a:spcAft>
              <a:buClr>
                <a:srgbClr val="7F7F7F"/>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439" name="Google Shape;439;p13"/>
          <p:cNvSpPr txBox="1"/>
          <p:nvPr/>
        </p:nvSpPr>
        <p:spPr>
          <a:xfrm>
            <a:off x="6251398" y="3664529"/>
            <a:ext cx="4170257" cy="418500"/>
          </a:xfrm>
          <a:prstGeom prst="rect">
            <a:avLst/>
          </a:prstGeom>
          <a:noFill/>
          <a:ln>
            <a:noFill/>
          </a:ln>
        </p:spPr>
        <p:txBody>
          <a:bodyPr anchorCtr="0" anchor="t" bIns="60925" lIns="121875" spcFirstLastPara="1" rIns="121875" wrap="square" tIns="60925">
            <a:noAutofit/>
          </a:bodyPr>
          <a:lstStyle/>
          <a:p>
            <a:pPr indent="0" lvl="0" marL="0" marR="0" rtl="0" algn="l">
              <a:lnSpc>
                <a:spcPct val="100000"/>
              </a:lnSpc>
              <a:spcBef>
                <a:spcPts val="0"/>
              </a:spcBef>
              <a:spcAft>
                <a:spcPts val="0"/>
              </a:spcAft>
              <a:buClr>
                <a:srgbClr val="000000"/>
              </a:buClr>
              <a:buSzPts val="2099"/>
              <a:buFont typeface="Arial"/>
              <a:buNone/>
            </a:pPr>
            <a:r>
              <a:rPr b="1" i="0" lang="en-US" sz="2099" u="none" cap="none" strike="noStrike">
                <a:solidFill>
                  <a:srgbClr val="678877"/>
                </a:solidFill>
                <a:latin typeface="Arial"/>
                <a:ea typeface="Arial"/>
                <a:cs typeface="Arial"/>
                <a:sym typeface="Arial"/>
              </a:rPr>
              <a:t>Unit 4. Case studies and activities</a:t>
            </a:r>
            <a:endParaRPr b="0" i="0" sz="1400" u="none" cap="none" strike="noStrike">
              <a:solidFill>
                <a:srgbClr val="000000"/>
              </a:solidFill>
              <a:latin typeface="Arial"/>
              <a:ea typeface="Arial"/>
              <a:cs typeface="Arial"/>
              <a:sym typeface="Arial"/>
            </a:endParaRPr>
          </a:p>
        </p:txBody>
      </p:sp>
      <p:sp>
        <p:nvSpPr>
          <p:cNvPr id="440" name="Google Shape;440;p13"/>
          <p:cNvSpPr txBox="1"/>
          <p:nvPr/>
        </p:nvSpPr>
        <p:spPr>
          <a:xfrm>
            <a:off x="6435260" y="4115882"/>
            <a:ext cx="4702638" cy="606410"/>
          </a:xfrm>
          <a:prstGeom prst="rect">
            <a:avLst/>
          </a:prstGeom>
          <a:noFill/>
          <a:ln>
            <a:noFill/>
          </a:ln>
        </p:spPr>
        <p:txBody>
          <a:bodyPr anchorCtr="0" anchor="t" bIns="60925" lIns="121875" spcFirstLastPara="1" rIns="121875" wrap="square" tIns="60925">
            <a:noAutofit/>
          </a:bodyPr>
          <a:lstStyle/>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Real-world examples of CT</a:t>
            </a:r>
            <a:endParaRPr/>
          </a:p>
          <a:p>
            <a:pPr indent="-285750" lvl="0" marL="285750" marR="0" rtl="0" algn="l">
              <a:lnSpc>
                <a:spcPct val="100000"/>
              </a:lnSpc>
              <a:spcBef>
                <a:spcPts val="0"/>
              </a:spcBef>
              <a:spcAft>
                <a:spcPts val="0"/>
              </a:spcAft>
              <a:buClr>
                <a:srgbClr val="7F7F7F"/>
              </a:buClr>
              <a:buSzPts val="1200"/>
              <a:buFont typeface="Arial"/>
              <a:buChar char="-"/>
            </a:pPr>
            <a:r>
              <a:rPr b="0" i="0" lang="en-US" sz="1400" u="none" cap="none" strike="noStrike">
                <a:solidFill>
                  <a:srgbClr val="000000"/>
                </a:solidFill>
                <a:latin typeface="Arial"/>
                <a:ea typeface="Arial"/>
                <a:cs typeface="Arial"/>
                <a:sym typeface="Arial"/>
              </a:rPr>
              <a:t>Interactive exercises to explore and apply what you have learn in this unit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46" name="Shape 446"/>
        <p:cNvGrpSpPr/>
        <p:nvPr/>
      </p:nvGrpSpPr>
      <p:grpSpPr>
        <a:xfrm>
          <a:off x="0" y="0"/>
          <a:ext cx="0" cy="0"/>
          <a:chOff x="0" y="0"/>
          <a:chExt cx="0" cy="0"/>
        </a:xfrm>
      </p:grpSpPr>
      <p:sp>
        <p:nvSpPr>
          <p:cNvPr id="447" name="Google Shape;447;p2"/>
          <p:cNvSpPr/>
          <p:nvPr/>
        </p:nvSpPr>
        <p:spPr>
          <a:xfrm>
            <a:off x="917964" y="2096904"/>
            <a:ext cx="3687287" cy="243143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A5A5A5"/>
              </a:buClr>
              <a:buSzPts val="2000"/>
              <a:buFont typeface="Gill Sans"/>
              <a:buNone/>
            </a:pPr>
            <a:r>
              <a:rPr b="0" i="0" lang="en-US" sz="2000" u="none" cap="none" strike="noStrike">
                <a:solidFill>
                  <a:srgbClr val="A5A5A5"/>
                </a:solidFill>
                <a:latin typeface="Gill Sans"/>
                <a:ea typeface="Gill Sans"/>
                <a:cs typeface="Gill Sans"/>
                <a:sym typeface="Gill Sans"/>
              </a:rPr>
              <a:t>At the end of the course, the learner will be able to…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rgbClr val="000000"/>
              </a:buClr>
              <a:buSzPts val="4000"/>
              <a:buFont typeface="Gill Sans"/>
              <a:buNone/>
            </a:pPr>
            <a:r>
              <a:rPr b="0" i="0" lang="en-US" sz="4000" u="none" cap="none" strike="noStrike">
                <a:solidFill>
                  <a:srgbClr val="000000"/>
                </a:solidFill>
                <a:latin typeface="Gill Sans"/>
                <a:ea typeface="Gill Sans"/>
                <a:cs typeface="Gill Sans"/>
                <a:sym typeface="Gill Sans"/>
              </a:rPr>
              <a:t>Learning outcomes</a:t>
            </a:r>
            <a:endParaRPr b="0" i="0" sz="40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Gill Sans"/>
              <a:buNone/>
            </a:pPr>
            <a:r>
              <a:t/>
            </a:r>
            <a:endParaRPr b="0" i="0" sz="800" u="none" cap="none" strike="noStrike">
              <a:solidFill>
                <a:schemeClr val="dk1"/>
              </a:solidFill>
              <a:latin typeface="Gill Sans"/>
              <a:ea typeface="Gill Sans"/>
              <a:cs typeface="Gill Sans"/>
              <a:sym typeface="Gill Sans"/>
            </a:endParaRPr>
          </a:p>
          <a:p>
            <a:pPr indent="0" lvl="0" marL="0" marR="0" rtl="0" algn="l">
              <a:lnSpc>
                <a:spcPct val="100000"/>
              </a:lnSpc>
              <a:spcBef>
                <a:spcPts val="0"/>
              </a:spcBef>
              <a:spcAft>
                <a:spcPts val="0"/>
              </a:spcAft>
              <a:buClr>
                <a:schemeClr val="dk1"/>
              </a:buClr>
              <a:buSzPts val="800"/>
              <a:buFont typeface="Gill Sans"/>
              <a:buNone/>
            </a:pPr>
            <a:br>
              <a:rPr b="0" i="0" lang="en-US" sz="800" u="none" cap="none" strike="noStrike">
                <a:solidFill>
                  <a:schemeClr val="dk1"/>
                </a:solidFill>
                <a:latin typeface="Gill Sans"/>
                <a:ea typeface="Gill Sans"/>
                <a:cs typeface="Gill Sans"/>
                <a:sym typeface="Gill Sans"/>
              </a:rPr>
            </a:br>
            <a:endParaRPr b="0" i="0" sz="800" u="none" cap="none" strike="noStrike">
              <a:solidFill>
                <a:schemeClr val="dk1"/>
              </a:solidFill>
              <a:latin typeface="Gill Sans"/>
              <a:ea typeface="Gill Sans"/>
              <a:cs typeface="Gill Sans"/>
              <a:sym typeface="Gill Sans"/>
            </a:endParaRPr>
          </a:p>
        </p:txBody>
      </p:sp>
      <p:grpSp>
        <p:nvGrpSpPr>
          <p:cNvPr id="448" name="Google Shape;448;p2"/>
          <p:cNvGrpSpPr/>
          <p:nvPr/>
        </p:nvGrpSpPr>
        <p:grpSpPr>
          <a:xfrm>
            <a:off x="4505326" y="1120259"/>
            <a:ext cx="6544340" cy="4651891"/>
            <a:chOff x="0" y="34755"/>
            <a:chExt cx="6302895" cy="4092481"/>
          </a:xfrm>
        </p:grpSpPr>
        <p:sp>
          <p:nvSpPr>
            <p:cNvPr id="449" name="Google Shape;449;p2"/>
            <p:cNvSpPr/>
            <p:nvPr/>
          </p:nvSpPr>
          <p:spPr>
            <a:xfrm>
              <a:off x="0" y="34755"/>
              <a:ext cx="6302895" cy="917280"/>
            </a:xfrm>
            <a:prstGeom prst="roundRect">
              <a:avLst>
                <a:gd fmla="val 16667" name="adj"/>
              </a:avLst>
            </a:prstGeom>
            <a:solidFill>
              <a:srgbClr val="83B8DF"/>
            </a:solidFill>
            <a:ln cap="flat" cmpd="sng" w="12700">
              <a:solidFill>
                <a:srgbClr val="F9ECE5"/>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0" name="Google Shape;450;p2"/>
            <p:cNvSpPr txBox="1"/>
            <p:nvPr/>
          </p:nvSpPr>
          <p:spPr>
            <a:xfrm>
              <a:off x="44778" y="79533"/>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Gill Sans"/>
                  <a:ea typeface="Gill Sans"/>
                  <a:cs typeface="Gill Sans"/>
                  <a:sym typeface="Gill Sans"/>
                </a:rPr>
                <a:t>Understand the potential of computational thinking as a tool for social inclusion and empowerment of disadvantaged adults.</a:t>
              </a:r>
              <a:endParaRPr b="0" i="0" sz="1800" u="none" cap="none" strike="noStrike">
                <a:solidFill>
                  <a:schemeClr val="lt1"/>
                </a:solidFill>
                <a:latin typeface="Gill Sans"/>
                <a:ea typeface="Gill Sans"/>
                <a:cs typeface="Gill Sans"/>
                <a:sym typeface="Gill Sans"/>
              </a:endParaRPr>
            </a:p>
          </p:txBody>
        </p:sp>
        <p:sp>
          <p:nvSpPr>
            <p:cNvPr id="451" name="Google Shape;451;p2"/>
            <p:cNvSpPr/>
            <p:nvPr/>
          </p:nvSpPr>
          <p:spPr>
            <a:xfrm>
              <a:off x="0" y="1093156"/>
              <a:ext cx="6302895" cy="917280"/>
            </a:xfrm>
            <a:prstGeom prst="roundRect">
              <a:avLst>
                <a:gd fmla="val 16667" name="adj"/>
              </a:avLst>
            </a:prstGeom>
            <a:solidFill>
              <a:srgbClr val="E1A28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2" name="Google Shape;452;p2"/>
            <p:cNvSpPr txBox="1"/>
            <p:nvPr/>
          </p:nvSpPr>
          <p:spPr>
            <a:xfrm>
              <a:off x="44778" y="11379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Gill Sans"/>
                  <a:ea typeface="Gill Sans"/>
                  <a:cs typeface="Gill Sans"/>
                  <a:sym typeface="Gill Sans"/>
                </a:rPr>
                <a:t>Determine how to adapt computational thinking concepts to meet the specific needs of disadvantaged or marginalized groups.</a:t>
              </a:r>
              <a:endParaRPr b="0" i="0" sz="1800" u="none" cap="none" strike="noStrike">
                <a:solidFill>
                  <a:schemeClr val="lt1"/>
                </a:solidFill>
                <a:latin typeface="Gill Sans"/>
                <a:ea typeface="Gill Sans"/>
                <a:cs typeface="Gill Sans"/>
                <a:sym typeface="Gill Sans"/>
              </a:endParaRPr>
            </a:p>
          </p:txBody>
        </p:sp>
        <p:sp>
          <p:nvSpPr>
            <p:cNvPr id="453" name="Google Shape;453;p2"/>
            <p:cNvSpPr/>
            <p:nvPr/>
          </p:nvSpPr>
          <p:spPr>
            <a:xfrm>
              <a:off x="0" y="2151556"/>
              <a:ext cx="6302895" cy="917280"/>
            </a:xfrm>
            <a:prstGeom prst="roundRect">
              <a:avLst>
                <a:gd fmla="val 16667" name="adj"/>
              </a:avLst>
            </a:prstGeom>
            <a:solidFill>
              <a:srgbClr val="00206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4" name="Google Shape;454;p2"/>
            <p:cNvSpPr txBox="1"/>
            <p:nvPr/>
          </p:nvSpPr>
          <p:spPr>
            <a:xfrm>
              <a:off x="44778" y="2196334"/>
              <a:ext cx="6213339" cy="827724"/>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Gill Sans"/>
                  <a:ea typeface="Gill Sans"/>
                  <a:cs typeface="Gill Sans"/>
                  <a:sym typeface="Gill Sans"/>
                </a:rPr>
                <a:t>Identify the role of computational thinking in closing digital gap and providing new opportunities for employment and personal development of adult learners.</a:t>
              </a:r>
              <a:endParaRPr b="0" i="0" sz="1800" u="none" cap="none" strike="noStrike">
                <a:solidFill>
                  <a:schemeClr val="lt1"/>
                </a:solidFill>
                <a:latin typeface="Gill Sans"/>
                <a:ea typeface="Gill Sans"/>
                <a:cs typeface="Gill Sans"/>
                <a:sym typeface="Gill Sans"/>
              </a:endParaRPr>
            </a:p>
          </p:txBody>
        </p:sp>
        <p:sp>
          <p:nvSpPr>
            <p:cNvPr id="455" name="Google Shape;455;p2"/>
            <p:cNvSpPr/>
            <p:nvPr/>
          </p:nvSpPr>
          <p:spPr>
            <a:xfrm>
              <a:off x="0" y="3209956"/>
              <a:ext cx="6302895" cy="917280"/>
            </a:xfrm>
            <a:prstGeom prst="roundRect">
              <a:avLst>
                <a:gd fmla="val 16667" name="adj"/>
              </a:avLst>
            </a:prstGeom>
            <a:solidFill>
              <a:srgbClr val="0070C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6" name="Google Shape;456;p2"/>
            <p:cNvSpPr txBox="1"/>
            <p:nvPr/>
          </p:nvSpPr>
          <p:spPr>
            <a:xfrm>
              <a:off x="44778" y="3254734"/>
              <a:ext cx="6213339" cy="872502"/>
            </a:xfrm>
            <a:prstGeom prst="rect">
              <a:avLst/>
            </a:prstGeom>
            <a:noFill/>
            <a:ln>
              <a:noFill/>
            </a:ln>
          </p:spPr>
          <p:txBody>
            <a:bodyPr anchorCtr="0" anchor="ctr" bIns="68575" lIns="68575" spcFirstLastPara="1" rIns="68575" wrap="square" tIns="6857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Gill Sans"/>
                  <a:ea typeface="Gill Sans"/>
                  <a:cs typeface="Gill Sans"/>
                  <a:sym typeface="Gill Sans"/>
                </a:rPr>
                <a:t>Demonstrate how to design inclusive educational approaches that make computational thinking accessible to all adult learners, regardless of their background.</a:t>
              </a:r>
              <a:endParaRPr b="0" i="0" sz="1800" u="none" cap="none" strike="noStrike">
                <a:solidFill>
                  <a:schemeClr val="lt1"/>
                </a:solidFill>
                <a:latin typeface="Gill Sans"/>
                <a:ea typeface="Gill Sans"/>
                <a:cs typeface="Gill Sans"/>
                <a:sym typeface="Gill Sans"/>
              </a:endParaRPr>
            </a:p>
          </p:txBody>
        </p:sp>
      </p:grpSp>
      <p:sp>
        <p:nvSpPr>
          <p:cNvPr id="457" name="Google Shape;457;p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14"/>
          <p:cNvSpPr txBox="1"/>
          <p:nvPr>
            <p:ph type="title"/>
          </p:nvPr>
        </p:nvSpPr>
        <p:spPr>
          <a:xfrm>
            <a:off x="1274064" y="964889"/>
            <a:ext cx="5605272" cy="914400"/>
          </a:xfrm>
          <a:prstGeom prst="rect">
            <a:avLst/>
          </a:prstGeom>
          <a:noFill/>
          <a:ln>
            <a:noFill/>
          </a:ln>
        </p:spPr>
        <p:txBody>
          <a:bodyPr anchorCtr="0" anchor="b" bIns="45700" lIns="91425" spcFirstLastPara="1" rIns="91425" wrap="square" tIns="45700">
            <a:noAutofit/>
          </a:bodyPr>
          <a:lstStyle/>
          <a:p>
            <a:pPr indent="-228600" lvl="0" marL="228600" rtl="0" algn="l">
              <a:lnSpc>
                <a:spcPct val="100000"/>
              </a:lnSpc>
              <a:spcBef>
                <a:spcPts val="0"/>
              </a:spcBef>
              <a:spcAft>
                <a:spcPts val="0"/>
              </a:spcAft>
              <a:buSzPts val="2400"/>
              <a:buNone/>
            </a:pPr>
            <a:r>
              <a:rPr b="1" lang="en-US">
                <a:latin typeface="Arial"/>
                <a:ea typeface="Arial"/>
                <a:cs typeface="Arial"/>
                <a:sym typeface="Arial"/>
              </a:rPr>
              <a:t>MODULE AIM and OBJECTIVES</a:t>
            </a:r>
            <a:endParaRPr>
              <a:latin typeface="Arial"/>
              <a:ea typeface="Arial"/>
              <a:cs typeface="Arial"/>
              <a:sym typeface="Arial"/>
            </a:endParaRPr>
          </a:p>
        </p:txBody>
      </p:sp>
      <p:sp>
        <p:nvSpPr>
          <p:cNvPr id="465" name="Google Shape;465;p14"/>
          <p:cNvSpPr txBox="1"/>
          <p:nvPr>
            <p:ph idx="1" type="body"/>
          </p:nvPr>
        </p:nvSpPr>
        <p:spPr>
          <a:xfrm>
            <a:off x="1309853" y="2135829"/>
            <a:ext cx="5600700" cy="3642347"/>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1000"/>
              </a:spcBef>
              <a:spcAft>
                <a:spcPts val="0"/>
              </a:spcAft>
              <a:buSzPts val="1260"/>
              <a:buNone/>
            </a:pPr>
            <a:r>
              <a:rPr b="1" lang="en-US" sz="1600">
                <a:latin typeface="Arial"/>
                <a:ea typeface="Arial"/>
                <a:cs typeface="Arial"/>
                <a:sym typeface="Arial"/>
              </a:rPr>
              <a:t>AIM: </a:t>
            </a:r>
            <a:r>
              <a:rPr lang="en-US" sz="1600">
                <a:latin typeface="Arial"/>
                <a:ea typeface="Arial"/>
                <a:cs typeface="Arial"/>
                <a:sym typeface="Arial"/>
              </a:rPr>
              <a:t>To explore how Computational Thinking can be used as a tool to foster digital inclusion among disadvantaged adult learners by promoting essential digital, cognitive and collaborative skills.</a:t>
            </a:r>
            <a:endParaRPr/>
          </a:p>
          <a:p>
            <a:pPr indent="0" lvl="0" marL="0" rtl="0" algn="just">
              <a:lnSpc>
                <a:spcPct val="100000"/>
              </a:lnSpc>
              <a:spcBef>
                <a:spcPts val="1000"/>
              </a:spcBef>
              <a:spcAft>
                <a:spcPts val="0"/>
              </a:spcAft>
              <a:buSzPts val="1260"/>
              <a:buNone/>
            </a:pPr>
            <a:r>
              <a:rPr b="1" lang="en-US" sz="1600">
                <a:latin typeface="Arial"/>
                <a:ea typeface="Arial"/>
                <a:cs typeface="Arial"/>
                <a:sym typeface="Arial"/>
              </a:rPr>
              <a:t>OBJECTIVES:</a:t>
            </a:r>
            <a:endParaRPr>
              <a:latin typeface="Arial"/>
              <a:ea typeface="Arial"/>
              <a:cs typeface="Arial"/>
              <a:sym typeface="Arial"/>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Understand the importance of digital literacy for disadvantaged adults and its link to CT.</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Identify inclusive strategies trainers can adopt to support CT development in adult education.</a:t>
            </a:r>
            <a:endParaRPr/>
          </a:p>
          <a:p>
            <a:pPr indent="-330200" lvl="0" marL="457200" rtl="0" algn="just">
              <a:lnSpc>
                <a:spcPct val="100000"/>
              </a:lnSpc>
              <a:spcBef>
                <a:spcPts val="1000"/>
              </a:spcBef>
              <a:spcAft>
                <a:spcPts val="0"/>
              </a:spcAft>
              <a:buSzPts val="1600"/>
              <a:buAutoNum type="arabicPeriod"/>
            </a:pPr>
            <a:r>
              <a:rPr lang="en-US" sz="1600">
                <a:latin typeface="Arial"/>
                <a:ea typeface="Arial"/>
                <a:cs typeface="Arial"/>
                <a:sym typeface="Arial"/>
              </a:rPr>
              <a:t>Explore how CT can be adapted to diverse learning needs and contribute to bridging the digital divide.</a:t>
            </a:r>
            <a:endParaRPr sz="1600">
              <a:solidFill>
                <a:schemeClr val="dk2"/>
              </a:solidFill>
              <a:latin typeface="Arial"/>
              <a:ea typeface="Arial"/>
              <a:cs typeface="Arial"/>
              <a:sym typeface="Arial"/>
            </a:endParaRPr>
          </a:p>
        </p:txBody>
      </p:sp>
      <p:pic>
        <p:nvPicPr>
          <p:cNvPr id="466" name="Google Shape;466;p14"/>
          <p:cNvPicPr preferRelativeResize="0"/>
          <p:nvPr>
            <p:ph idx="2" type="pic"/>
          </p:nvPr>
        </p:nvPicPr>
        <p:blipFill rotWithShape="1">
          <a:blip r:embed="rId3">
            <a:alphaModFix/>
          </a:blip>
          <a:srcRect b="0" l="30342" r="30344" t="0"/>
          <a:stretch/>
        </p:blipFill>
        <p:spPr>
          <a:xfrm>
            <a:off x="8140700" y="-1"/>
            <a:ext cx="4051300" cy="6858001"/>
          </a:xfrm>
          <a:prstGeom prst="rect">
            <a:avLst/>
          </a:prstGeom>
          <a:noFill/>
          <a:ln>
            <a:noFill/>
          </a:ln>
        </p:spPr>
      </p:pic>
      <p:sp>
        <p:nvSpPr>
          <p:cNvPr id="467" name="Google Shape;467;p1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a:t>
            </a:fld>
            <a:endParaRPr>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3" name="Shape 473"/>
        <p:cNvGrpSpPr/>
        <p:nvPr/>
      </p:nvGrpSpPr>
      <p:grpSpPr>
        <a:xfrm>
          <a:off x="0" y="0"/>
          <a:ext cx="0" cy="0"/>
          <a:chOff x="0" y="0"/>
          <a:chExt cx="0" cy="0"/>
        </a:xfrm>
      </p:grpSpPr>
      <p:pic>
        <p:nvPicPr>
          <p:cNvPr id="474" name="Google Shape;474;p4"/>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475" name="Google Shape;475;p4"/>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1</a:t>
            </a:r>
            <a:endParaRPr>
              <a:latin typeface="Arial"/>
              <a:ea typeface="Arial"/>
              <a:cs typeface="Arial"/>
              <a:sym typeface="Arial"/>
            </a:endParaRPr>
          </a:p>
        </p:txBody>
      </p:sp>
      <p:sp>
        <p:nvSpPr>
          <p:cNvPr id="476" name="Google Shape;476;p4"/>
          <p:cNvSpPr txBox="1"/>
          <p:nvPr>
            <p:ph idx="1" type="body"/>
          </p:nvPr>
        </p:nvSpPr>
        <p:spPr>
          <a:xfrm>
            <a:off x="7583424" y="3641816"/>
            <a:ext cx="3169920" cy="1649512"/>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Arial"/>
                <a:ea typeface="Arial"/>
                <a:cs typeface="Arial"/>
                <a:sym typeface="Arial"/>
              </a:rPr>
              <a:t>Digital literacy for seniors: overcoming the challenges of technological advancement</a:t>
            </a:r>
            <a:endParaRPr>
              <a:latin typeface="Arial"/>
              <a:ea typeface="Arial"/>
              <a:cs typeface="Arial"/>
              <a:sym typeface="Arial"/>
            </a:endParaRPr>
          </a:p>
        </p:txBody>
      </p:sp>
      <p:sp>
        <p:nvSpPr>
          <p:cNvPr id="477" name="Google Shape;477;p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Arial"/>
                <a:ea typeface="Arial"/>
                <a:cs typeface="Arial"/>
                <a:sym typeface="Arial"/>
              </a:rPr>
              <a:t>‹#›</a:t>
            </a:fld>
            <a:endParaRPr b="0" i="0" sz="9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12"/>
          <p:cNvSpPr txBox="1"/>
          <p:nvPr>
            <p:ph type="title"/>
          </p:nvPr>
        </p:nvSpPr>
        <p:spPr>
          <a:xfrm>
            <a:off x="4640238" y="1670304"/>
            <a:ext cx="2943186" cy="3024816"/>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2"/>
              </a:buClr>
              <a:buSzPts val="1800"/>
              <a:buFont typeface="Sorts Mill Goudy"/>
              <a:buNone/>
            </a:pPr>
            <a:r>
              <a:rPr i="1" lang="en-US" sz="2400">
                <a:latin typeface="Arial"/>
                <a:ea typeface="Arial"/>
                <a:cs typeface="Arial"/>
                <a:sym typeface="Arial"/>
              </a:rPr>
              <a:t>The most effective learning occurs when adults are actively engaged in the process and see the relevance to their lives</a:t>
            </a:r>
            <a:endParaRPr sz="2400">
              <a:latin typeface="Arial"/>
              <a:ea typeface="Arial"/>
              <a:cs typeface="Arial"/>
              <a:sym typeface="Arial"/>
            </a:endParaRPr>
          </a:p>
        </p:txBody>
      </p:sp>
      <p:pic>
        <p:nvPicPr>
          <p:cNvPr descr="Icono&#10;&#10;Descripción generada automáticamente" id="483" name="Google Shape;483;p12"/>
          <p:cNvPicPr preferRelativeResize="0"/>
          <p:nvPr/>
        </p:nvPicPr>
        <p:blipFill rotWithShape="1">
          <a:blip r:embed="rId3">
            <a:alphaModFix/>
          </a:blip>
          <a:srcRect b="0" l="0" r="0" t="0"/>
          <a:stretch/>
        </p:blipFill>
        <p:spPr>
          <a:xfrm>
            <a:off x="8932814" y="2401151"/>
            <a:ext cx="2344188" cy="2344188"/>
          </a:xfrm>
          <a:prstGeom prst="rect">
            <a:avLst/>
          </a:prstGeom>
          <a:noFill/>
          <a:ln>
            <a:noFill/>
          </a:ln>
        </p:spPr>
      </p:pic>
      <p:pic>
        <p:nvPicPr>
          <p:cNvPr id="484" name="Google Shape;484;p12"/>
          <p:cNvPicPr preferRelativeResize="0"/>
          <p:nvPr>
            <p:ph idx="2" type="pic"/>
          </p:nvPr>
        </p:nvPicPr>
        <p:blipFill rotWithShape="1">
          <a:blip r:embed="rId4">
            <a:alphaModFix/>
          </a:blip>
          <a:srcRect b="0" l="25278" r="25277" t="0"/>
          <a:stretch/>
        </p:blipFill>
        <p:spPr>
          <a:xfrm>
            <a:off x="0" y="0"/>
            <a:ext cx="3390900" cy="6858000"/>
          </a:xfrm>
          <a:prstGeom prst="rect">
            <a:avLst/>
          </a:prstGeom>
          <a:noFill/>
          <a:ln>
            <a:noFill/>
          </a:ln>
        </p:spPr>
      </p:pic>
      <p:sp>
        <p:nvSpPr>
          <p:cNvPr id="485" name="Google Shape;485;p1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dk1"/>
                </a:solidFill>
                <a:latin typeface="Arial"/>
                <a:ea typeface="Arial"/>
                <a:cs typeface="Arial"/>
                <a:sym typeface="Arial"/>
              </a:rPr>
              <a:t>‹#›</a:t>
            </a:fld>
            <a:endParaRPr>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1" name="Shape 491"/>
        <p:cNvGrpSpPr/>
        <p:nvPr/>
      </p:nvGrpSpPr>
      <p:grpSpPr>
        <a:xfrm>
          <a:off x="0" y="0"/>
          <a:ext cx="0" cy="0"/>
          <a:chOff x="0" y="0"/>
          <a:chExt cx="0" cy="0"/>
        </a:xfrm>
      </p:grpSpPr>
      <p:sp>
        <p:nvSpPr>
          <p:cNvPr id="492" name="Google Shape;492;p5"/>
          <p:cNvSpPr txBox="1"/>
          <p:nvPr>
            <p:ph type="title"/>
          </p:nvPr>
        </p:nvSpPr>
        <p:spPr>
          <a:xfrm>
            <a:off x="1274064" y="1003799"/>
            <a:ext cx="6118957" cy="914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b="1" lang="en-US">
                <a:latin typeface="Arial"/>
                <a:ea typeface="Arial"/>
                <a:cs typeface="Arial"/>
                <a:sym typeface="Arial"/>
              </a:rPr>
              <a:t>Understanding the digital gap in senior education</a:t>
            </a:r>
            <a:endParaRPr/>
          </a:p>
        </p:txBody>
      </p:sp>
      <p:sp>
        <p:nvSpPr>
          <p:cNvPr id="493" name="Google Shape;493;p5"/>
          <p:cNvSpPr txBox="1"/>
          <p:nvPr>
            <p:ph idx="1" type="body"/>
          </p:nvPr>
        </p:nvSpPr>
        <p:spPr>
          <a:xfrm>
            <a:off x="1048512" y="2050120"/>
            <a:ext cx="5998464" cy="3581806"/>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211"/>
              <a:buNone/>
            </a:pPr>
            <a:r>
              <a:rPr lang="en-US" sz="1600">
                <a:latin typeface="Arial"/>
                <a:ea typeface="Arial"/>
                <a:cs typeface="Arial"/>
                <a:sym typeface="Arial"/>
              </a:rPr>
              <a:t>In today's rapidly changing world, digital skills are becoming essential in every aspect of life. Senior citizens who are often excluded from technological progress, can feel lost and isolated. </a:t>
            </a:r>
            <a:endParaRPr sz="1600">
              <a:latin typeface="Arial"/>
              <a:ea typeface="Arial"/>
              <a:cs typeface="Arial"/>
              <a:sym typeface="Arial"/>
            </a:endParaRPr>
          </a:p>
          <a:p>
            <a:pPr indent="0" lvl="0" marL="0" rtl="0" algn="just">
              <a:lnSpc>
                <a:spcPct val="100000"/>
              </a:lnSpc>
              <a:spcBef>
                <a:spcPts val="0"/>
              </a:spcBef>
              <a:spcAft>
                <a:spcPts val="0"/>
              </a:spcAft>
              <a:buSzPts val="1211"/>
              <a:buNone/>
            </a:pPr>
            <a:r>
              <a:t/>
            </a:r>
            <a:endParaRPr sz="1600">
              <a:latin typeface="Arial"/>
              <a:ea typeface="Arial"/>
              <a:cs typeface="Arial"/>
              <a:sym typeface="Arial"/>
            </a:endParaRPr>
          </a:p>
          <a:p>
            <a:pPr indent="0" lvl="0" marL="0" rtl="0" algn="just">
              <a:lnSpc>
                <a:spcPct val="100000"/>
              </a:lnSpc>
              <a:spcBef>
                <a:spcPts val="0"/>
              </a:spcBef>
              <a:spcAft>
                <a:spcPts val="0"/>
              </a:spcAft>
              <a:buSzPts val="1211"/>
              <a:buNone/>
            </a:pPr>
            <a:r>
              <a:rPr lang="en-US" sz="1600">
                <a:latin typeface="Arial"/>
                <a:ea typeface="Arial"/>
                <a:cs typeface="Arial"/>
                <a:sym typeface="Arial"/>
              </a:rPr>
              <a:t>Many senior citizens are aware that the world is changing, that technological and scientific progress is creating completely new tools and methods of using them and that the ways of reacting to reality that senior citizens have learned and developed may have become useless. </a:t>
            </a:r>
            <a:endParaRPr sz="1600">
              <a:latin typeface="Arial"/>
              <a:ea typeface="Arial"/>
              <a:cs typeface="Arial"/>
              <a:sym typeface="Arial"/>
            </a:endParaRPr>
          </a:p>
          <a:p>
            <a:pPr indent="0" lvl="0" marL="0" rtl="0" algn="just">
              <a:lnSpc>
                <a:spcPct val="100000"/>
              </a:lnSpc>
              <a:spcBef>
                <a:spcPts val="0"/>
              </a:spcBef>
              <a:spcAft>
                <a:spcPts val="0"/>
              </a:spcAft>
              <a:buSzPts val="1211"/>
              <a:buNone/>
            </a:pPr>
            <a:r>
              <a:t/>
            </a:r>
            <a:endParaRPr sz="1600">
              <a:latin typeface="Arial"/>
              <a:ea typeface="Arial"/>
              <a:cs typeface="Arial"/>
              <a:sym typeface="Arial"/>
            </a:endParaRPr>
          </a:p>
          <a:p>
            <a:pPr indent="0" lvl="0" marL="0" rtl="0" algn="just">
              <a:lnSpc>
                <a:spcPct val="100000"/>
              </a:lnSpc>
              <a:spcBef>
                <a:spcPts val="0"/>
              </a:spcBef>
              <a:spcAft>
                <a:spcPts val="0"/>
              </a:spcAft>
              <a:buSzPts val="1211"/>
              <a:buNone/>
            </a:pPr>
            <a:r>
              <a:rPr lang="en-US" sz="1600">
                <a:latin typeface="Arial"/>
                <a:ea typeface="Arial"/>
                <a:cs typeface="Arial"/>
                <a:sym typeface="Arial"/>
              </a:rPr>
              <a:t>Hence the need for knowledge on how to find one's way in this reality, taking into account the individual circumstances of each person.</a:t>
            </a:r>
            <a:endParaRPr sz="1600">
              <a:latin typeface="Arial"/>
              <a:ea typeface="Arial"/>
              <a:cs typeface="Arial"/>
              <a:sym typeface="Arial"/>
            </a:endParaRPr>
          </a:p>
        </p:txBody>
      </p:sp>
      <p:pic>
        <p:nvPicPr>
          <p:cNvPr id="494" name="Google Shape;494;p5"/>
          <p:cNvPicPr preferRelativeResize="0"/>
          <p:nvPr>
            <p:ph idx="2" type="pic"/>
          </p:nvPr>
        </p:nvPicPr>
        <p:blipFill rotWithShape="1">
          <a:blip r:embed="rId3">
            <a:alphaModFix/>
          </a:blip>
          <a:srcRect b="0" l="0" r="0" t="0"/>
          <a:stretch/>
        </p:blipFill>
        <p:spPr>
          <a:xfrm>
            <a:off x="8315727" y="1676244"/>
            <a:ext cx="3583581" cy="3505511"/>
          </a:xfrm>
          <a:prstGeom prst="rect">
            <a:avLst/>
          </a:prstGeom>
          <a:noFill/>
          <a:ln>
            <a:noFill/>
          </a:ln>
        </p:spPr>
      </p:pic>
      <p:sp>
        <p:nvSpPr>
          <p:cNvPr id="495" name="Google Shape;495;p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1" name="Shape 501"/>
        <p:cNvGrpSpPr/>
        <p:nvPr/>
      </p:nvGrpSpPr>
      <p:grpSpPr>
        <a:xfrm>
          <a:off x="0" y="0"/>
          <a:ext cx="0" cy="0"/>
          <a:chOff x="0" y="0"/>
          <a:chExt cx="0" cy="0"/>
        </a:xfrm>
      </p:grpSpPr>
      <p:sp>
        <p:nvSpPr>
          <p:cNvPr id="502" name="Google Shape;502;p75"/>
          <p:cNvSpPr txBox="1"/>
          <p:nvPr>
            <p:ph idx="1" type="body"/>
          </p:nvPr>
        </p:nvSpPr>
        <p:spPr>
          <a:xfrm>
            <a:off x="981716" y="2024495"/>
            <a:ext cx="6272524" cy="4048733"/>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211"/>
              <a:buNone/>
            </a:pPr>
            <a:r>
              <a:rPr lang="en-US" sz="1600">
                <a:latin typeface="Arial"/>
                <a:ea typeface="Arial"/>
                <a:cs typeface="Arial"/>
                <a:sym typeface="Arial"/>
              </a:rPr>
              <a:t>The educational opportunities available to senior citizens develop their passions and interests. Although it also responds to technical and civilizational progress, this is only a small fraction of the activities aimed at preparing older people for the progressive digitalization and the increasing importance of modern technologies in everyday life.</a:t>
            </a:r>
            <a:endParaRPr sz="1600">
              <a:latin typeface="Arial"/>
              <a:ea typeface="Arial"/>
              <a:cs typeface="Arial"/>
              <a:sym typeface="Arial"/>
            </a:endParaRPr>
          </a:p>
          <a:p>
            <a:pPr indent="0" lvl="0" marL="0" rtl="0" algn="just">
              <a:lnSpc>
                <a:spcPct val="100000"/>
              </a:lnSpc>
              <a:spcBef>
                <a:spcPts val="0"/>
              </a:spcBef>
              <a:spcAft>
                <a:spcPts val="0"/>
              </a:spcAft>
              <a:buSzPts val="1211"/>
              <a:buNone/>
            </a:pPr>
            <a:r>
              <a:t/>
            </a:r>
            <a:endParaRPr sz="1600">
              <a:latin typeface="Arial"/>
              <a:ea typeface="Arial"/>
              <a:cs typeface="Arial"/>
              <a:sym typeface="Arial"/>
            </a:endParaRPr>
          </a:p>
          <a:p>
            <a:pPr indent="0" lvl="0" marL="0" rtl="0" algn="just">
              <a:lnSpc>
                <a:spcPct val="100000"/>
              </a:lnSpc>
              <a:spcBef>
                <a:spcPts val="0"/>
              </a:spcBef>
              <a:spcAft>
                <a:spcPts val="0"/>
              </a:spcAft>
              <a:buSzPts val="1211"/>
              <a:buNone/>
            </a:pPr>
            <a:r>
              <a:rPr lang="en-US" sz="1600">
                <a:latin typeface="Arial"/>
                <a:ea typeface="Arial"/>
                <a:cs typeface="Arial"/>
                <a:sym typeface="Arial"/>
              </a:rPr>
              <a:t>Although each new generation of older people is better prepared in terms of digital competence, it is not difficult to see that technological progress is far ahead of the cognitive abilities of senior citizens. This is due to the psycho-physical conditions that determine the ageing process. </a:t>
            </a:r>
            <a:endParaRPr sz="1600">
              <a:latin typeface="Arial"/>
              <a:ea typeface="Arial"/>
              <a:cs typeface="Arial"/>
              <a:sym typeface="Arial"/>
            </a:endParaRPr>
          </a:p>
          <a:p>
            <a:pPr indent="0" lvl="0" marL="0" rtl="0" algn="just">
              <a:lnSpc>
                <a:spcPct val="100000"/>
              </a:lnSpc>
              <a:spcBef>
                <a:spcPts val="0"/>
              </a:spcBef>
              <a:spcAft>
                <a:spcPts val="0"/>
              </a:spcAft>
              <a:buSzPts val="1211"/>
              <a:buNone/>
            </a:pPr>
            <a:r>
              <a:t/>
            </a:r>
            <a:endParaRPr sz="1600">
              <a:latin typeface="Arial"/>
              <a:ea typeface="Arial"/>
              <a:cs typeface="Arial"/>
              <a:sym typeface="Arial"/>
            </a:endParaRPr>
          </a:p>
          <a:p>
            <a:pPr indent="0" lvl="0" marL="0" rtl="0" algn="just">
              <a:lnSpc>
                <a:spcPct val="100000"/>
              </a:lnSpc>
              <a:spcBef>
                <a:spcPts val="0"/>
              </a:spcBef>
              <a:spcAft>
                <a:spcPts val="0"/>
              </a:spcAft>
              <a:buSzPts val="1211"/>
              <a:buNone/>
            </a:pPr>
            <a:r>
              <a:rPr lang="en-US" sz="1600">
                <a:latin typeface="Arial"/>
                <a:ea typeface="Arial"/>
                <a:cs typeface="Arial"/>
                <a:sym typeface="Arial"/>
              </a:rPr>
              <a:t>That is why it is so important – especially in non-formal and informal education of adults, including seniors – to adapt methods and forms of education to the conditions and perception abilities of older people. </a:t>
            </a:r>
            <a:endParaRPr sz="1600">
              <a:latin typeface="Arial"/>
              <a:ea typeface="Arial"/>
              <a:cs typeface="Arial"/>
              <a:sym typeface="Arial"/>
            </a:endParaRPr>
          </a:p>
        </p:txBody>
      </p:sp>
      <p:pic>
        <p:nvPicPr>
          <p:cNvPr id="503" name="Google Shape;503;p75"/>
          <p:cNvPicPr preferRelativeResize="0"/>
          <p:nvPr>
            <p:ph idx="2" type="pic"/>
          </p:nvPr>
        </p:nvPicPr>
        <p:blipFill rotWithShape="1">
          <a:blip r:embed="rId3">
            <a:alphaModFix/>
          </a:blip>
          <a:srcRect b="0" l="0" r="0" t="0"/>
          <a:stretch/>
        </p:blipFill>
        <p:spPr>
          <a:xfrm>
            <a:off x="8315727" y="1676244"/>
            <a:ext cx="3583581" cy="3505511"/>
          </a:xfrm>
          <a:prstGeom prst="rect">
            <a:avLst/>
          </a:prstGeom>
          <a:noFill/>
          <a:ln>
            <a:noFill/>
          </a:ln>
        </p:spPr>
      </p:pic>
      <p:sp>
        <p:nvSpPr>
          <p:cNvPr id="504" name="Google Shape;504;p7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505" name="Google Shape;505;p75"/>
          <p:cNvSpPr txBox="1"/>
          <p:nvPr>
            <p:ph type="title"/>
          </p:nvPr>
        </p:nvSpPr>
        <p:spPr>
          <a:xfrm>
            <a:off x="1274064" y="1003799"/>
            <a:ext cx="6118957" cy="914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b="1" lang="en-US">
                <a:latin typeface="Arial"/>
                <a:ea typeface="Arial"/>
                <a:cs typeface="Arial"/>
                <a:sym typeface="Arial"/>
              </a:rPr>
              <a:t>Understanding the digital gap in senior education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1" name="Shape 511"/>
        <p:cNvGrpSpPr/>
        <p:nvPr/>
      </p:nvGrpSpPr>
      <p:grpSpPr>
        <a:xfrm>
          <a:off x="0" y="0"/>
          <a:ext cx="0" cy="0"/>
          <a:chOff x="0" y="0"/>
          <a:chExt cx="0" cy="0"/>
        </a:xfrm>
      </p:grpSpPr>
      <p:sp>
        <p:nvSpPr>
          <p:cNvPr id="512" name="Google Shape;512;p76"/>
          <p:cNvSpPr txBox="1"/>
          <p:nvPr>
            <p:ph idx="1" type="body"/>
          </p:nvPr>
        </p:nvSpPr>
        <p:spPr>
          <a:xfrm>
            <a:off x="1176788" y="1841615"/>
            <a:ext cx="6122880" cy="4048733"/>
          </a:xfrm>
          <a:prstGeom prst="rect">
            <a:avLst/>
          </a:prstGeom>
          <a:noFill/>
          <a:ln>
            <a:noFill/>
          </a:ln>
        </p:spPr>
        <p:txBody>
          <a:bodyPr anchorCtr="0" anchor="t" bIns="45700" lIns="91425" spcFirstLastPara="1" rIns="91425" wrap="square" tIns="45700">
            <a:noAutofit/>
          </a:bodyPr>
          <a:lstStyle/>
          <a:p>
            <a:pPr indent="-9525" lvl="0" marL="9525" rtl="0" algn="just">
              <a:lnSpc>
                <a:spcPct val="100000"/>
              </a:lnSpc>
              <a:spcBef>
                <a:spcPts val="1000"/>
              </a:spcBef>
              <a:spcAft>
                <a:spcPts val="0"/>
              </a:spcAft>
              <a:buSzPts val="1260"/>
              <a:buNone/>
            </a:pPr>
            <a:r>
              <a:rPr lang="en-US" sz="1600">
                <a:latin typeface="Arial"/>
                <a:ea typeface="Arial"/>
                <a:cs typeface="Arial"/>
                <a:sym typeface="Arial"/>
              </a:rPr>
              <a:t>Adults learn effectively through practice, experience and independent problem solving. The effectiveness of this method of adult learning is emphasized by geragogy (educational gerontology, pedagogy of ageing), which emphasises the use of methods in adult education that differ from those commonly used in pedagogy. </a:t>
            </a:r>
            <a:endParaRPr sz="1600">
              <a:latin typeface="Arial"/>
              <a:ea typeface="Arial"/>
              <a:cs typeface="Arial"/>
              <a:sym typeface="Arial"/>
            </a:endParaRPr>
          </a:p>
          <a:p>
            <a:pPr indent="-9525" lvl="0" marL="9525" rtl="0" algn="just">
              <a:lnSpc>
                <a:spcPct val="100000"/>
              </a:lnSpc>
              <a:spcBef>
                <a:spcPts val="1000"/>
              </a:spcBef>
              <a:spcAft>
                <a:spcPts val="0"/>
              </a:spcAft>
              <a:buSzPts val="1260"/>
              <a:buNone/>
            </a:pPr>
            <a:r>
              <a:rPr lang="en-US" sz="1600">
                <a:latin typeface="Arial"/>
                <a:ea typeface="Arial"/>
                <a:cs typeface="Arial"/>
                <a:sym typeface="Arial"/>
              </a:rPr>
              <a:t>The aim is to use methods that are suitable for the proper adaptation to old age and the objective cognitive changes and life functions that are characteristic of it. The older adults are, the more experienced they are, the more often they are affected by short-term memory problems. The preferred method of educating adults, and in particular the elderly, are active methods and individualized forms of learning, which allow them to adjust the pace of learning to their own circumstances and to draw on their own life experience. </a:t>
            </a:r>
            <a:endParaRPr>
              <a:latin typeface="Arial"/>
              <a:ea typeface="Arial"/>
              <a:cs typeface="Arial"/>
              <a:sym typeface="Arial"/>
            </a:endParaRPr>
          </a:p>
          <a:p>
            <a:pPr indent="-9525" lvl="0" marL="9525" rtl="0" algn="l">
              <a:lnSpc>
                <a:spcPct val="100000"/>
              </a:lnSpc>
              <a:spcBef>
                <a:spcPts val="1000"/>
              </a:spcBef>
              <a:spcAft>
                <a:spcPts val="0"/>
              </a:spcAft>
              <a:buSzPts val="1260"/>
              <a:buNone/>
            </a:pPr>
            <a:r>
              <a:t/>
            </a:r>
            <a:endParaRPr>
              <a:latin typeface="Arial"/>
              <a:ea typeface="Arial"/>
              <a:cs typeface="Arial"/>
              <a:sym typeface="Arial"/>
            </a:endParaRPr>
          </a:p>
        </p:txBody>
      </p:sp>
      <p:pic>
        <p:nvPicPr>
          <p:cNvPr id="513" name="Google Shape;513;p76"/>
          <p:cNvPicPr preferRelativeResize="0"/>
          <p:nvPr>
            <p:ph idx="2" type="pic"/>
          </p:nvPr>
        </p:nvPicPr>
        <p:blipFill rotWithShape="1">
          <a:blip r:embed="rId3">
            <a:alphaModFix/>
          </a:blip>
          <a:srcRect b="0" l="0" r="0" t="0"/>
          <a:stretch/>
        </p:blipFill>
        <p:spPr>
          <a:xfrm>
            <a:off x="8315727" y="1676244"/>
            <a:ext cx="3583581" cy="3505511"/>
          </a:xfrm>
          <a:prstGeom prst="rect">
            <a:avLst/>
          </a:prstGeom>
          <a:noFill/>
          <a:ln>
            <a:noFill/>
          </a:ln>
        </p:spPr>
      </p:pic>
      <p:sp>
        <p:nvSpPr>
          <p:cNvPr id="514" name="Google Shape;514;p7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515" name="Google Shape;515;p76"/>
          <p:cNvSpPr txBox="1"/>
          <p:nvPr>
            <p:ph type="title"/>
          </p:nvPr>
        </p:nvSpPr>
        <p:spPr>
          <a:xfrm>
            <a:off x="1274065" y="1003799"/>
            <a:ext cx="5894832" cy="914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b="1" lang="en-US">
                <a:latin typeface="Arial"/>
                <a:ea typeface="Arial"/>
                <a:cs typeface="Arial"/>
                <a:sym typeface="Arial"/>
              </a:rPr>
              <a:t>What makes learning effective for seniors?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1" name="Shape 521"/>
        <p:cNvGrpSpPr/>
        <p:nvPr/>
      </p:nvGrpSpPr>
      <p:grpSpPr>
        <a:xfrm>
          <a:off x="0" y="0"/>
          <a:ext cx="0" cy="0"/>
          <a:chOff x="0" y="0"/>
          <a:chExt cx="0" cy="0"/>
        </a:xfrm>
      </p:grpSpPr>
      <p:sp>
        <p:nvSpPr>
          <p:cNvPr id="522" name="Google Shape;522;p77"/>
          <p:cNvSpPr txBox="1"/>
          <p:nvPr>
            <p:ph idx="1" type="body"/>
          </p:nvPr>
        </p:nvSpPr>
        <p:spPr>
          <a:xfrm>
            <a:off x="1176788" y="1997258"/>
            <a:ext cx="6122880" cy="4048733"/>
          </a:xfrm>
          <a:prstGeom prst="rect">
            <a:avLst/>
          </a:prstGeom>
          <a:noFill/>
          <a:ln>
            <a:noFill/>
          </a:ln>
        </p:spPr>
        <p:txBody>
          <a:bodyPr anchorCtr="0" anchor="t" bIns="45700" lIns="91425" spcFirstLastPara="1" rIns="91425" wrap="square" tIns="45700">
            <a:noAutofit/>
          </a:bodyPr>
          <a:lstStyle/>
          <a:p>
            <a:pPr indent="-9525" lvl="0" marL="9525" rtl="0" algn="just">
              <a:lnSpc>
                <a:spcPct val="100000"/>
              </a:lnSpc>
              <a:spcBef>
                <a:spcPts val="1000"/>
              </a:spcBef>
              <a:spcAft>
                <a:spcPts val="0"/>
              </a:spcAft>
              <a:buSzPts val="1260"/>
              <a:buNone/>
            </a:pPr>
            <a:r>
              <a:rPr lang="en-US" sz="1600">
                <a:latin typeface="Arial"/>
                <a:ea typeface="Arial"/>
                <a:cs typeface="Arial"/>
                <a:sym typeface="Arial"/>
              </a:rPr>
              <a:t>The ubiquity of digital technologies is changing the nature of the problems that adults, including seniors, face on a daily basis. When searching for solutions, they have to analyse complex information, compare a lot of different data and use technological devices. This is where computational thinking comes in handy, teaching logical reasoning and enabling effective problem solving in various areas of life.</a:t>
            </a:r>
            <a:endParaRPr sz="1600">
              <a:latin typeface="Arial"/>
              <a:ea typeface="Arial"/>
              <a:cs typeface="Arial"/>
              <a:sym typeface="Arial"/>
            </a:endParaRPr>
          </a:p>
          <a:p>
            <a:pPr indent="-9525" lvl="0" marL="9525" rtl="0" algn="just">
              <a:lnSpc>
                <a:spcPct val="100000"/>
              </a:lnSpc>
              <a:spcBef>
                <a:spcPts val="1000"/>
              </a:spcBef>
              <a:spcAft>
                <a:spcPts val="0"/>
              </a:spcAft>
              <a:buSzPts val="1260"/>
              <a:buNone/>
            </a:pPr>
            <a:r>
              <a:rPr lang="en-US" sz="1600">
                <a:latin typeface="Arial"/>
                <a:ea typeface="Arial"/>
                <a:cs typeface="Arial"/>
                <a:sym typeface="Arial"/>
              </a:rPr>
              <a:t>In such an education, as described above, the role of the educator must also change: from a teacher, lecturer, expert to a trainer, and even more so - a mentor, tutor, facilitator using such methods - known from pedagogy and andragogy - which are able to ensure the durability of the educational effects of older people. </a:t>
            </a:r>
            <a:endParaRPr sz="1600">
              <a:latin typeface="Arial"/>
              <a:ea typeface="Arial"/>
              <a:cs typeface="Arial"/>
              <a:sym typeface="Arial"/>
            </a:endParaRPr>
          </a:p>
          <a:p>
            <a:pPr indent="-9525" lvl="0" marL="9525" rtl="0" algn="l">
              <a:lnSpc>
                <a:spcPct val="100000"/>
              </a:lnSpc>
              <a:spcBef>
                <a:spcPts val="1000"/>
              </a:spcBef>
              <a:spcAft>
                <a:spcPts val="0"/>
              </a:spcAft>
              <a:buSzPts val="1260"/>
              <a:buNone/>
            </a:pPr>
            <a:r>
              <a:t/>
            </a:r>
            <a:endParaRPr sz="1600">
              <a:latin typeface="Arial"/>
              <a:ea typeface="Arial"/>
              <a:cs typeface="Arial"/>
              <a:sym typeface="Arial"/>
            </a:endParaRPr>
          </a:p>
        </p:txBody>
      </p:sp>
      <p:pic>
        <p:nvPicPr>
          <p:cNvPr id="523" name="Google Shape;523;p77"/>
          <p:cNvPicPr preferRelativeResize="0"/>
          <p:nvPr>
            <p:ph idx="2" type="pic"/>
          </p:nvPr>
        </p:nvPicPr>
        <p:blipFill rotWithShape="1">
          <a:blip r:embed="rId3">
            <a:alphaModFix/>
          </a:blip>
          <a:srcRect b="0" l="0" r="0" t="0"/>
          <a:stretch/>
        </p:blipFill>
        <p:spPr>
          <a:xfrm>
            <a:off x="8315727" y="1676244"/>
            <a:ext cx="3583581" cy="3505511"/>
          </a:xfrm>
          <a:prstGeom prst="rect">
            <a:avLst/>
          </a:prstGeom>
          <a:noFill/>
          <a:ln>
            <a:noFill/>
          </a:ln>
        </p:spPr>
      </p:pic>
      <p:sp>
        <p:nvSpPr>
          <p:cNvPr id="524" name="Google Shape;524;p7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525" name="Google Shape;525;p77"/>
          <p:cNvSpPr txBox="1"/>
          <p:nvPr>
            <p:ph type="title"/>
          </p:nvPr>
        </p:nvSpPr>
        <p:spPr>
          <a:xfrm>
            <a:off x="1274064" y="1003799"/>
            <a:ext cx="6118957" cy="9144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b="1" lang="en-US">
                <a:latin typeface="Arial"/>
                <a:ea typeface="Arial"/>
                <a:cs typeface="Arial"/>
                <a:sym typeface="Arial"/>
              </a:rPr>
              <a:t>The educator’s role in promoting digital literacy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529" name="Shape 529"/>
        <p:cNvGrpSpPr/>
        <p:nvPr/>
      </p:nvGrpSpPr>
      <p:grpSpPr>
        <a:xfrm>
          <a:off x="0" y="0"/>
          <a:ext cx="0" cy="0"/>
          <a:chOff x="0" y="0"/>
          <a:chExt cx="0" cy="0"/>
        </a:xfrm>
      </p:grpSpPr>
      <p:sp>
        <p:nvSpPr>
          <p:cNvPr id="530" name="Google Shape;530;p15"/>
          <p:cNvSpPr txBox="1"/>
          <p:nvPr/>
        </p:nvSpPr>
        <p:spPr>
          <a:xfrm>
            <a:off x="696348" y="1306530"/>
            <a:ext cx="5509380" cy="73866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The theory of adult learning outlines a set of desired outcomes that focus on enhancing the learning process and addressing the needs and experiences of adult learners.</a:t>
            </a:r>
            <a:endParaRPr/>
          </a:p>
        </p:txBody>
      </p:sp>
      <p:sp>
        <p:nvSpPr>
          <p:cNvPr id="531" name="Google Shape;531;p15"/>
          <p:cNvSpPr txBox="1"/>
          <p:nvPr/>
        </p:nvSpPr>
        <p:spPr>
          <a:xfrm>
            <a:off x="696348" y="427978"/>
            <a:ext cx="9410820"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rgbClr val="243131"/>
              </a:buClr>
              <a:buSzPts val="1260"/>
              <a:buFont typeface="Arial"/>
              <a:buNone/>
            </a:pPr>
            <a:r>
              <a:rPr b="1" i="0" lang="en-US" sz="2400" u="none" cap="none" strike="noStrike">
                <a:solidFill>
                  <a:srgbClr val="000000"/>
                </a:solidFill>
                <a:latin typeface="Arial"/>
                <a:ea typeface="Arial"/>
                <a:cs typeface="Arial"/>
                <a:sym typeface="Arial"/>
              </a:rPr>
              <a:t>Desired outcomes of adult learning</a:t>
            </a:r>
            <a:endParaRPr/>
          </a:p>
        </p:txBody>
      </p:sp>
      <p:grpSp>
        <p:nvGrpSpPr>
          <p:cNvPr id="532" name="Google Shape;532;p15"/>
          <p:cNvGrpSpPr/>
          <p:nvPr/>
        </p:nvGrpSpPr>
        <p:grpSpPr>
          <a:xfrm>
            <a:off x="1482921" y="2261058"/>
            <a:ext cx="3964460" cy="1151003"/>
            <a:chOff x="2022119" y="1555771"/>
            <a:chExt cx="3964460" cy="1151003"/>
          </a:xfrm>
        </p:grpSpPr>
        <p:sp>
          <p:nvSpPr>
            <p:cNvPr id="533" name="Google Shape;533;p15"/>
            <p:cNvSpPr/>
            <p:nvPr/>
          </p:nvSpPr>
          <p:spPr>
            <a:xfrm>
              <a:off x="2235627" y="1691640"/>
              <a:ext cx="1770176" cy="877810"/>
            </a:xfrm>
            <a:custGeom>
              <a:rect b="b" l="l" r="r" t="t"/>
              <a:pathLst>
                <a:path extrusionOk="0" h="21600" w="2160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34" name="Google Shape;534;p15"/>
            <p:cNvSpPr/>
            <p:nvPr/>
          </p:nvSpPr>
          <p:spPr>
            <a:xfrm>
              <a:off x="2022119" y="1555771"/>
              <a:ext cx="3964460" cy="1151003"/>
            </a:xfrm>
            <a:custGeom>
              <a:rect b="b" l="l" r="r" t="t"/>
              <a:pathLst>
                <a:path extrusionOk="0" h="21600" w="21597">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35" name="Google Shape;535;p15"/>
          <p:cNvSpPr txBox="1"/>
          <p:nvPr/>
        </p:nvSpPr>
        <p:spPr>
          <a:xfrm>
            <a:off x="1696429" y="2813070"/>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01</a:t>
            </a:r>
            <a:endParaRPr b="0" i="0" sz="1400" u="none" cap="none" strike="noStrike">
              <a:solidFill>
                <a:srgbClr val="678877"/>
              </a:solidFill>
              <a:latin typeface="Arial"/>
              <a:ea typeface="Arial"/>
              <a:cs typeface="Arial"/>
              <a:sym typeface="Arial"/>
            </a:endParaRPr>
          </a:p>
        </p:txBody>
      </p:sp>
      <p:sp>
        <p:nvSpPr>
          <p:cNvPr id="536" name="Google Shape;536;p15"/>
          <p:cNvSpPr txBox="1"/>
          <p:nvPr/>
        </p:nvSpPr>
        <p:spPr>
          <a:xfrm>
            <a:off x="3296823" y="2300942"/>
            <a:ext cx="2150558" cy="400069"/>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Self-knowledge</a:t>
            </a:r>
            <a:endParaRPr b="0" i="0" sz="1200" u="none" cap="none" strike="noStrike">
              <a:solidFill>
                <a:srgbClr val="000000"/>
              </a:solidFill>
              <a:latin typeface="Arial"/>
              <a:ea typeface="Arial"/>
              <a:cs typeface="Arial"/>
              <a:sym typeface="Arial"/>
            </a:endParaRPr>
          </a:p>
        </p:txBody>
      </p:sp>
      <p:sp>
        <p:nvSpPr>
          <p:cNvPr id="537" name="Google Shape;537;p15"/>
          <p:cNvSpPr txBox="1"/>
          <p:nvPr/>
        </p:nvSpPr>
        <p:spPr>
          <a:xfrm>
            <a:off x="3466605" y="2715530"/>
            <a:ext cx="1842308" cy="577042"/>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Understanding adults' needs and goals promotes self-awareness and growth</a:t>
            </a:r>
            <a:endParaRPr b="0" i="0" sz="1100" u="none" cap="none" strike="noStrike">
              <a:solidFill>
                <a:srgbClr val="000000"/>
              </a:solidFill>
              <a:latin typeface="Arial"/>
              <a:ea typeface="Arial"/>
              <a:cs typeface="Arial"/>
              <a:sym typeface="Arial"/>
            </a:endParaRPr>
          </a:p>
        </p:txBody>
      </p:sp>
      <p:grpSp>
        <p:nvGrpSpPr>
          <p:cNvPr id="538" name="Google Shape;538;p15"/>
          <p:cNvGrpSpPr/>
          <p:nvPr/>
        </p:nvGrpSpPr>
        <p:grpSpPr>
          <a:xfrm>
            <a:off x="1482921" y="3699714"/>
            <a:ext cx="3964460" cy="1151003"/>
            <a:chOff x="2022119" y="1555771"/>
            <a:chExt cx="3964460" cy="1151003"/>
          </a:xfrm>
        </p:grpSpPr>
        <p:sp>
          <p:nvSpPr>
            <p:cNvPr id="539" name="Google Shape;539;p15"/>
            <p:cNvSpPr/>
            <p:nvPr/>
          </p:nvSpPr>
          <p:spPr>
            <a:xfrm>
              <a:off x="2235627" y="1691640"/>
              <a:ext cx="1770176" cy="877810"/>
            </a:xfrm>
            <a:custGeom>
              <a:rect b="b" l="l" r="r" t="t"/>
              <a:pathLst>
                <a:path extrusionOk="0" h="21600" w="2160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40" name="Google Shape;540;p15"/>
            <p:cNvSpPr/>
            <p:nvPr/>
          </p:nvSpPr>
          <p:spPr>
            <a:xfrm>
              <a:off x="2022119" y="1555771"/>
              <a:ext cx="3964460" cy="1151003"/>
            </a:xfrm>
            <a:custGeom>
              <a:rect b="b" l="l" r="r" t="t"/>
              <a:pathLst>
                <a:path extrusionOk="0" h="21600" w="21597">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41" name="Google Shape;541;p15"/>
          <p:cNvSpPr txBox="1"/>
          <p:nvPr/>
        </p:nvSpPr>
        <p:spPr>
          <a:xfrm>
            <a:off x="1696429" y="4251726"/>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02</a:t>
            </a:r>
            <a:endParaRPr b="0" i="0" sz="1400" u="none" cap="none" strike="noStrike">
              <a:solidFill>
                <a:srgbClr val="678877"/>
              </a:solidFill>
              <a:latin typeface="Arial"/>
              <a:ea typeface="Arial"/>
              <a:cs typeface="Arial"/>
              <a:sym typeface="Arial"/>
            </a:endParaRPr>
          </a:p>
        </p:txBody>
      </p:sp>
      <p:sp>
        <p:nvSpPr>
          <p:cNvPr id="542" name="Google Shape;542;p15"/>
          <p:cNvSpPr txBox="1"/>
          <p:nvPr/>
        </p:nvSpPr>
        <p:spPr>
          <a:xfrm>
            <a:off x="3296823" y="3739598"/>
            <a:ext cx="2150558" cy="400069"/>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Global citizenship</a:t>
            </a:r>
            <a:endParaRPr b="0" i="0" sz="1200" u="none" cap="none" strike="noStrike">
              <a:solidFill>
                <a:srgbClr val="000000"/>
              </a:solidFill>
              <a:latin typeface="Arial"/>
              <a:ea typeface="Arial"/>
              <a:cs typeface="Arial"/>
              <a:sym typeface="Arial"/>
            </a:endParaRPr>
          </a:p>
        </p:txBody>
      </p:sp>
      <p:sp>
        <p:nvSpPr>
          <p:cNvPr id="543" name="Google Shape;543;p15"/>
          <p:cNvSpPr txBox="1"/>
          <p:nvPr/>
        </p:nvSpPr>
        <p:spPr>
          <a:xfrm>
            <a:off x="3466605" y="4154186"/>
            <a:ext cx="1842308" cy="577042"/>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Learn to respect differing views, promote empathy, and support others</a:t>
            </a:r>
            <a:endParaRPr b="0" i="0" sz="1100" u="none" cap="none" strike="noStrike">
              <a:solidFill>
                <a:srgbClr val="000000"/>
              </a:solidFill>
              <a:latin typeface="Arial"/>
              <a:ea typeface="Arial"/>
              <a:cs typeface="Arial"/>
              <a:sym typeface="Arial"/>
            </a:endParaRPr>
          </a:p>
        </p:txBody>
      </p:sp>
      <p:grpSp>
        <p:nvGrpSpPr>
          <p:cNvPr id="544" name="Google Shape;544;p15"/>
          <p:cNvGrpSpPr/>
          <p:nvPr/>
        </p:nvGrpSpPr>
        <p:grpSpPr>
          <a:xfrm>
            <a:off x="1482921" y="5138370"/>
            <a:ext cx="3964460" cy="1193097"/>
            <a:chOff x="2022119" y="1555771"/>
            <a:chExt cx="3964460" cy="1193097"/>
          </a:xfrm>
        </p:grpSpPr>
        <p:sp>
          <p:nvSpPr>
            <p:cNvPr id="545" name="Google Shape;545;p15"/>
            <p:cNvSpPr/>
            <p:nvPr/>
          </p:nvSpPr>
          <p:spPr>
            <a:xfrm>
              <a:off x="2235627" y="1691640"/>
              <a:ext cx="1770176" cy="877810"/>
            </a:xfrm>
            <a:custGeom>
              <a:rect b="b" l="l" r="r" t="t"/>
              <a:pathLst>
                <a:path extrusionOk="0" h="21600" w="2160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46" name="Google Shape;546;p15"/>
            <p:cNvSpPr/>
            <p:nvPr/>
          </p:nvSpPr>
          <p:spPr>
            <a:xfrm>
              <a:off x="2022119" y="1555771"/>
              <a:ext cx="3964460" cy="1193097"/>
            </a:xfrm>
            <a:custGeom>
              <a:rect b="b" l="l" r="r" t="t"/>
              <a:pathLst>
                <a:path extrusionOk="0" h="21600" w="21597">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47" name="Google Shape;547;p15"/>
          <p:cNvSpPr txBox="1"/>
          <p:nvPr/>
        </p:nvSpPr>
        <p:spPr>
          <a:xfrm>
            <a:off x="1696429" y="5690382"/>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03</a:t>
            </a:r>
            <a:endParaRPr b="0" i="0" sz="1400" u="none" cap="none" strike="noStrike">
              <a:solidFill>
                <a:srgbClr val="678877"/>
              </a:solidFill>
              <a:latin typeface="Arial"/>
              <a:ea typeface="Arial"/>
              <a:cs typeface="Arial"/>
              <a:sym typeface="Arial"/>
            </a:endParaRPr>
          </a:p>
        </p:txBody>
      </p:sp>
      <p:sp>
        <p:nvSpPr>
          <p:cNvPr id="548" name="Google Shape;548;p15"/>
          <p:cNvSpPr txBox="1"/>
          <p:nvPr/>
        </p:nvSpPr>
        <p:spPr>
          <a:xfrm>
            <a:off x="3296823" y="5178256"/>
            <a:ext cx="2150558" cy="400069"/>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Positive attitude</a:t>
            </a:r>
            <a:endParaRPr b="0" i="0" sz="1200" u="none" cap="none" strike="noStrike">
              <a:solidFill>
                <a:srgbClr val="000000"/>
              </a:solidFill>
              <a:latin typeface="Arial"/>
              <a:ea typeface="Arial"/>
              <a:cs typeface="Arial"/>
              <a:sym typeface="Arial"/>
            </a:endParaRPr>
          </a:p>
        </p:txBody>
      </p:sp>
      <p:sp>
        <p:nvSpPr>
          <p:cNvPr id="549" name="Google Shape;549;p15"/>
          <p:cNvSpPr txBox="1"/>
          <p:nvPr/>
        </p:nvSpPr>
        <p:spPr>
          <a:xfrm>
            <a:off x="3466605" y="5592844"/>
            <a:ext cx="1842308" cy="738623"/>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Embracing change builds resilience and turns every moment into a learning opportunity</a:t>
            </a:r>
            <a:endParaRPr b="0" i="0" sz="1100" u="none" cap="none" strike="noStrike">
              <a:solidFill>
                <a:srgbClr val="000000"/>
              </a:solidFill>
              <a:latin typeface="Arial"/>
              <a:ea typeface="Arial"/>
              <a:cs typeface="Arial"/>
              <a:sym typeface="Arial"/>
            </a:endParaRPr>
          </a:p>
        </p:txBody>
      </p:sp>
      <p:grpSp>
        <p:nvGrpSpPr>
          <p:cNvPr id="550" name="Google Shape;550;p15"/>
          <p:cNvGrpSpPr/>
          <p:nvPr/>
        </p:nvGrpSpPr>
        <p:grpSpPr>
          <a:xfrm>
            <a:off x="6744620" y="804803"/>
            <a:ext cx="3964460" cy="1151003"/>
            <a:chOff x="2022119" y="1555771"/>
            <a:chExt cx="3964460" cy="1151003"/>
          </a:xfrm>
        </p:grpSpPr>
        <p:sp>
          <p:nvSpPr>
            <p:cNvPr id="551" name="Google Shape;551;p15"/>
            <p:cNvSpPr/>
            <p:nvPr/>
          </p:nvSpPr>
          <p:spPr>
            <a:xfrm>
              <a:off x="2235627" y="1691640"/>
              <a:ext cx="1770176" cy="877810"/>
            </a:xfrm>
            <a:custGeom>
              <a:rect b="b" l="l" r="r" t="t"/>
              <a:pathLst>
                <a:path extrusionOk="0" h="21600" w="2160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52" name="Google Shape;552;p15"/>
            <p:cNvSpPr/>
            <p:nvPr/>
          </p:nvSpPr>
          <p:spPr>
            <a:xfrm>
              <a:off x="2022119" y="1555771"/>
              <a:ext cx="3964460" cy="1151003"/>
            </a:xfrm>
            <a:custGeom>
              <a:rect b="b" l="l" r="r" t="t"/>
              <a:pathLst>
                <a:path extrusionOk="0" h="21600" w="21597">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53" name="Google Shape;553;p15"/>
          <p:cNvSpPr txBox="1"/>
          <p:nvPr/>
        </p:nvSpPr>
        <p:spPr>
          <a:xfrm>
            <a:off x="6958128" y="1356815"/>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04</a:t>
            </a:r>
            <a:endParaRPr b="0" i="0" sz="1400" u="none" cap="none" strike="noStrike">
              <a:solidFill>
                <a:srgbClr val="678877"/>
              </a:solidFill>
              <a:latin typeface="Arial"/>
              <a:ea typeface="Arial"/>
              <a:cs typeface="Arial"/>
              <a:sym typeface="Arial"/>
            </a:endParaRPr>
          </a:p>
        </p:txBody>
      </p:sp>
      <p:sp>
        <p:nvSpPr>
          <p:cNvPr id="554" name="Google Shape;554;p15"/>
          <p:cNvSpPr txBox="1"/>
          <p:nvPr/>
        </p:nvSpPr>
        <p:spPr>
          <a:xfrm>
            <a:off x="8558522" y="844687"/>
            <a:ext cx="2150558" cy="400069"/>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Seeking truth</a:t>
            </a:r>
            <a:endParaRPr b="0" i="0" sz="1200" u="none" cap="none" strike="noStrike">
              <a:solidFill>
                <a:srgbClr val="000000"/>
              </a:solidFill>
              <a:latin typeface="Arial"/>
              <a:ea typeface="Arial"/>
              <a:cs typeface="Arial"/>
              <a:sym typeface="Arial"/>
            </a:endParaRPr>
          </a:p>
        </p:txBody>
      </p:sp>
      <p:sp>
        <p:nvSpPr>
          <p:cNvPr id="555" name="Google Shape;555;p15"/>
          <p:cNvSpPr txBox="1"/>
          <p:nvPr/>
        </p:nvSpPr>
        <p:spPr>
          <a:xfrm>
            <a:off x="8558522" y="1259275"/>
            <a:ext cx="2150558" cy="577042"/>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Mature adults focus on understanding the root cause of a situation to find lasting solutions</a:t>
            </a:r>
            <a:endParaRPr b="0" i="0" sz="1100" u="none" cap="none" strike="noStrike">
              <a:solidFill>
                <a:srgbClr val="000000"/>
              </a:solidFill>
              <a:latin typeface="Arial"/>
              <a:ea typeface="Arial"/>
              <a:cs typeface="Arial"/>
              <a:sym typeface="Arial"/>
            </a:endParaRPr>
          </a:p>
        </p:txBody>
      </p:sp>
      <p:grpSp>
        <p:nvGrpSpPr>
          <p:cNvPr id="556" name="Google Shape;556;p15"/>
          <p:cNvGrpSpPr/>
          <p:nvPr/>
        </p:nvGrpSpPr>
        <p:grpSpPr>
          <a:xfrm>
            <a:off x="6744620" y="2261058"/>
            <a:ext cx="3964460" cy="1151003"/>
            <a:chOff x="2022119" y="1555771"/>
            <a:chExt cx="3964460" cy="1151003"/>
          </a:xfrm>
        </p:grpSpPr>
        <p:sp>
          <p:nvSpPr>
            <p:cNvPr id="557" name="Google Shape;557;p15"/>
            <p:cNvSpPr/>
            <p:nvPr/>
          </p:nvSpPr>
          <p:spPr>
            <a:xfrm>
              <a:off x="2235627" y="1691640"/>
              <a:ext cx="1770176" cy="877810"/>
            </a:xfrm>
            <a:custGeom>
              <a:rect b="b" l="l" r="r" t="t"/>
              <a:pathLst>
                <a:path extrusionOk="0" h="21600" w="2160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58" name="Google Shape;558;p15"/>
            <p:cNvSpPr/>
            <p:nvPr/>
          </p:nvSpPr>
          <p:spPr>
            <a:xfrm>
              <a:off x="2022119" y="1555771"/>
              <a:ext cx="3964460" cy="1151003"/>
            </a:xfrm>
            <a:custGeom>
              <a:rect b="b" l="l" r="r" t="t"/>
              <a:pathLst>
                <a:path extrusionOk="0" h="21600" w="21597">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59" name="Google Shape;559;p15"/>
          <p:cNvSpPr txBox="1"/>
          <p:nvPr/>
        </p:nvSpPr>
        <p:spPr>
          <a:xfrm>
            <a:off x="6958128" y="2813070"/>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05</a:t>
            </a:r>
            <a:endParaRPr b="0" i="0" sz="1400" u="none" cap="none" strike="noStrike">
              <a:solidFill>
                <a:srgbClr val="678877"/>
              </a:solidFill>
              <a:latin typeface="Arial"/>
              <a:ea typeface="Arial"/>
              <a:cs typeface="Arial"/>
              <a:sym typeface="Arial"/>
            </a:endParaRPr>
          </a:p>
        </p:txBody>
      </p:sp>
      <p:sp>
        <p:nvSpPr>
          <p:cNvPr id="560" name="Google Shape;560;p15"/>
          <p:cNvSpPr txBox="1"/>
          <p:nvPr/>
        </p:nvSpPr>
        <p:spPr>
          <a:xfrm>
            <a:off x="8558522" y="2300948"/>
            <a:ext cx="2150558" cy="400069"/>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Personality</a:t>
            </a:r>
            <a:endParaRPr b="0" i="0" sz="1200" u="none" cap="none" strike="noStrike">
              <a:solidFill>
                <a:srgbClr val="000000"/>
              </a:solidFill>
              <a:latin typeface="Arial"/>
              <a:ea typeface="Arial"/>
              <a:cs typeface="Arial"/>
              <a:sym typeface="Arial"/>
            </a:endParaRPr>
          </a:p>
        </p:txBody>
      </p:sp>
      <p:sp>
        <p:nvSpPr>
          <p:cNvPr id="561" name="Google Shape;561;p15"/>
          <p:cNvSpPr txBox="1"/>
          <p:nvPr/>
        </p:nvSpPr>
        <p:spPr>
          <a:xfrm>
            <a:off x="8558522" y="2715537"/>
            <a:ext cx="2150558" cy="600125"/>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Focus on their own strengths and learn skills that align with their goals to reach their full potential</a:t>
            </a:r>
            <a:endParaRPr b="0" i="0" sz="1200" u="none" cap="none" strike="noStrike">
              <a:solidFill>
                <a:srgbClr val="000000"/>
              </a:solidFill>
              <a:latin typeface="Arial"/>
              <a:ea typeface="Arial"/>
              <a:cs typeface="Arial"/>
              <a:sym typeface="Arial"/>
            </a:endParaRPr>
          </a:p>
        </p:txBody>
      </p:sp>
      <p:grpSp>
        <p:nvGrpSpPr>
          <p:cNvPr id="562" name="Google Shape;562;p15"/>
          <p:cNvGrpSpPr/>
          <p:nvPr/>
        </p:nvGrpSpPr>
        <p:grpSpPr>
          <a:xfrm>
            <a:off x="6744620" y="3717313"/>
            <a:ext cx="3964460" cy="1151003"/>
            <a:chOff x="2022119" y="1555771"/>
            <a:chExt cx="3964460" cy="1151003"/>
          </a:xfrm>
        </p:grpSpPr>
        <p:sp>
          <p:nvSpPr>
            <p:cNvPr id="563" name="Google Shape;563;p15"/>
            <p:cNvSpPr/>
            <p:nvPr/>
          </p:nvSpPr>
          <p:spPr>
            <a:xfrm>
              <a:off x="2235627" y="1691640"/>
              <a:ext cx="1770176" cy="877810"/>
            </a:xfrm>
            <a:custGeom>
              <a:rect b="b" l="l" r="r" t="t"/>
              <a:pathLst>
                <a:path extrusionOk="0" h="21600" w="2160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64" name="Google Shape;564;p15"/>
            <p:cNvSpPr/>
            <p:nvPr/>
          </p:nvSpPr>
          <p:spPr>
            <a:xfrm>
              <a:off x="2022119" y="1555771"/>
              <a:ext cx="3964460" cy="1151003"/>
            </a:xfrm>
            <a:custGeom>
              <a:rect b="b" l="l" r="r" t="t"/>
              <a:pathLst>
                <a:path extrusionOk="0" h="21600" w="21597">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65" name="Google Shape;565;p15"/>
          <p:cNvSpPr txBox="1"/>
          <p:nvPr/>
        </p:nvSpPr>
        <p:spPr>
          <a:xfrm>
            <a:off x="6958128" y="4269325"/>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06</a:t>
            </a:r>
            <a:endParaRPr b="0" i="0" sz="1400" u="none" cap="none" strike="noStrike">
              <a:solidFill>
                <a:srgbClr val="678877"/>
              </a:solidFill>
              <a:latin typeface="Arial"/>
              <a:ea typeface="Arial"/>
              <a:cs typeface="Arial"/>
              <a:sym typeface="Arial"/>
            </a:endParaRPr>
          </a:p>
        </p:txBody>
      </p:sp>
      <p:sp>
        <p:nvSpPr>
          <p:cNvPr id="566" name="Google Shape;566;p15"/>
          <p:cNvSpPr txBox="1"/>
          <p:nvPr/>
        </p:nvSpPr>
        <p:spPr>
          <a:xfrm>
            <a:off x="8558522" y="3757197"/>
            <a:ext cx="2150558" cy="400069"/>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Essential values</a:t>
            </a:r>
            <a:endParaRPr b="0" i="0" sz="1200" u="none" cap="none" strike="noStrike">
              <a:solidFill>
                <a:srgbClr val="000000"/>
              </a:solidFill>
              <a:latin typeface="Arial"/>
              <a:ea typeface="Arial"/>
              <a:cs typeface="Arial"/>
              <a:sym typeface="Arial"/>
            </a:endParaRPr>
          </a:p>
        </p:txBody>
      </p:sp>
      <p:sp>
        <p:nvSpPr>
          <p:cNvPr id="567" name="Google Shape;567;p15"/>
          <p:cNvSpPr txBox="1"/>
          <p:nvPr/>
        </p:nvSpPr>
        <p:spPr>
          <a:xfrm>
            <a:off x="8558522" y="4171785"/>
            <a:ext cx="2012090" cy="577042"/>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Adults should respect and understand the shared values that bind their society together</a:t>
            </a:r>
            <a:endParaRPr b="0" i="0" sz="1100" u="none" cap="none" strike="noStrike">
              <a:solidFill>
                <a:srgbClr val="000000"/>
              </a:solidFill>
              <a:latin typeface="Arial"/>
              <a:ea typeface="Arial"/>
              <a:cs typeface="Arial"/>
              <a:sym typeface="Arial"/>
            </a:endParaRPr>
          </a:p>
        </p:txBody>
      </p:sp>
      <p:grpSp>
        <p:nvGrpSpPr>
          <p:cNvPr id="568" name="Google Shape;568;p15"/>
          <p:cNvGrpSpPr/>
          <p:nvPr/>
        </p:nvGrpSpPr>
        <p:grpSpPr>
          <a:xfrm>
            <a:off x="6744620" y="5173568"/>
            <a:ext cx="3964460" cy="1157899"/>
            <a:chOff x="2022119" y="1555771"/>
            <a:chExt cx="3964460" cy="1157899"/>
          </a:xfrm>
        </p:grpSpPr>
        <p:sp>
          <p:nvSpPr>
            <p:cNvPr id="569" name="Google Shape;569;p15"/>
            <p:cNvSpPr/>
            <p:nvPr/>
          </p:nvSpPr>
          <p:spPr>
            <a:xfrm>
              <a:off x="2235627" y="1691640"/>
              <a:ext cx="1770176" cy="877810"/>
            </a:xfrm>
            <a:custGeom>
              <a:rect b="b" l="l" r="r" t="t"/>
              <a:pathLst>
                <a:path extrusionOk="0" h="21600" w="21600">
                  <a:moveTo>
                    <a:pt x="0" y="0"/>
                  </a:moveTo>
                  <a:lnTo>
                    <a:pt x="0" y="17660"/>
                  </a:lnTo>
                  <a:cubicBezTo>
                    <a:pt x="0" y="19833"/>
                    <a:pt x="876" y="21600"/>
                    <a:pt x="1954" y="21600"/>
                  </a:cubicBezTo>
                  <a:lnTo>
                    <a:pt x="21600" y="21600"/>
                  </a:lnTo>
                  <a:lnTo>
                    <a:pt x="21600" y="0"/>
                  </a:lnTo>
                  <a:lnTo>
                    <a:pt x="0" y="0"/>
                  </a:lnTo>
                  <a:close/>
                </a:path>
              </a:pathLst>
            </a:custGeom>
            <a:solidFill>
              <a:srgbClr val="D8D8D8"/>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70" name="Google Shape;570;p15"/>
            <p:cNvSpPr/>
            <p:nvPr/>
          </p:nvSpPr>
          <p:spPr>
            <a:xfrm>
              <a:off x="2022119" y="1555771"/>
              <a:ext cx="3964460" cy="1157899"/>
            </a:xfrm>
            <a:custGeom>
              <a:rect b="b" l="l" r="r" t="t"/>
              <a:pathLst>
                <a:path extrusionOk="0" h="21600" w="21597">
                  <a:moveTo>
                    <a:pt x="20728" y="0"/>
                  </a:moveTo>
                  <a:lnTo>
                    <a:pt x="872" y="0"/>
                  </a:lnTo>
                  <a:cubicBezTo>
                    <a:pt x="391" y="0"/>
                    <a:pt x="0" y="1348"/>
                    <a:pt x="0" y="3005"/>
                  </a:cubicBezTo>
                  <a:cubicBezTo>
                    <a:pt x="0" y="4662"/>
                    <a:pt x="391" y="6010"/>
                    <a:pt x="872" y="6010"/>
                  </a:cubicBezTo>
                  <a:lnTo>
                    <a:pt x="5398" y="6010"/>
                  </a:lnTo>
                  <a:cubicBezTo>
                    <a:pt x="5631" y="6010"/>
                    <a:pt x="5853" y="6329"/>
                    <a:pt x="6014" y="6893"/>
                  </a:cubicBezTo>
                  <a:lnTo>
                    <a:pt x="10027" y="20717"/>
                  </a:lnTo>
                  <a:cubicBezTo>
                    <a:pt x="10191" y="21281"/>
                    <a:pt x="10413" y="21600"/>
                    <a:pt x="10643" y="21600"/>
                  </a:cubicBezTo>
                  <a:lnTo>
                    <a:pt x="20725" y="21600"/>
                  </a:lnTo>
                  <a:cubicBezTo>
                    <a:pt x="21206" y="21600"/>
                    <a:pt x="21597" y="20252"/>
                    <a:pt x="21597" y="18595"/>
                  </a:cubicBezTo>
                  <a:lnTo>
                    <a:pt x="21597" y="3005"/>
                  </a:lnTo>
                  <a:cubicBezTo>
                    <a:pt x="21600" y="1348"/>
                    <a:pt x="21209" y="0"/>
                    <a:pt x="20728" y="0"/>
                  </a:cubicBezTo>
                  <a:close/>
                </a:path>
              </a:pathLst>
            </a:custGeom>
            <a:solidFill>
              <a:srgbClr val="C3D1D1"/>
            </a:solidFill>
            <a:ln>
              <a:noFill/>
            </a:ln>
          </p:spPr>
          <p:txBody>
            <a:bodyPr anchorCtr="0" anchor="ctr" bIns="38100" lIns="38100" spcFirstLastPara="1" rIns="38100" wrap="square" tIns="381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571" name="Google Shape;571;p15"/>
          <p:cNvSpPr txBox="1"/>
          <p:nvPr/>
        </p:nvSpPr>
        <p:spPr>
          <a:xfrm>
            <a:off x="6958128" y="5725580"/>
            <a:ext cx="547420" cy="461667"/>
          </a:xfrm>
          <a:prstGeom prst="rect">
            <a:avLst/>
          </a:prstGeom>
          <a:noFill/>
          <a:ln>
            <a:noFill/>
          </a:ln>
        </p:spPr>
        <p:txBody>
          <a:bodyPr anchorCtr="0" anchor="b" bIns="45700" lIns="0" spcFirstLastPara="1" rIns="0"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678877"/>
                </a:solidFill>
                <a:latin typeface="Arial"/>
                <a:ea typeface="Arial"/>
                <a:cs typeface="Arial"/>
                <a:sym typeface="Arial"/>
              </a:rPr>
              <a:t>07</a:t>
            </a:r>
            <a:endParaRPr b="0" i="0" sz="1400" u="none" cap="none" strike="noStrike">
              <a:solidFill>
                <a:srgbClr val="678877"/>
              </a:solidFill>
              <a:latin typeface="Arial"/>
              <a:ea typeface="Arial"/>
              <a:cs typeface="Arial"/>
              <a:sym typeface="Arial"/>
            </a:endParaRPr>
          </a:p>
        </p:txBody>
      </p:sp>
      <p:sp>
        <p:nvSpPr>
          <p:cNvPr id="572" name="Google Shape;572;p15"/>
          <p:cNvSpPr txBox="1"/>
          <p:nvPr/>
        </p:nvSpPr>
        <p:spPr>
          <a:xfrm>
            <a:off x="8558523" y="5213460"/>
            <a:ext cx="2150558" cy="400069"/>
          </a:xfrm>
          <a:prstGeom prst="rect">
            <a:avLst/>
          </a:prstGeom>
          <a:noFill/>
          <a:ln>
            <a:noFill/>
          </a:ln>
        </p:spPr>
        <p:txBody>
          <a:bodyPr anchorCtr="0" anchor="b" bIns="45700" lIns="0" spcFirstLastPara="1" rIns="0"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Social order</a:t>
            </a:r>
            <a:endParaRPr b="0" i="0" sz="1200" u="none" cap="none" strike="noStrike">
              <a:solidFill>
                <a:srgbClr val="000000"/>
              </a:solidFill>
              <a:latin typeface="Arial"/>
              <a:ea typeface="Arial"/>
              <a:cs typeface="Arial"/>
              <a:sym typeface="Arial"/>
            </a:endParaRPr>
          </a:p>
        </p:txBody>
      </p:sp>
      <p:sp>
        <p:nvSpPr>
          <p:cNvPr id="573" name="Google Shape;573;p15"/>
          <p:cNvSpPr txBox="1"/>
          <p:nvPr/>
        </p:nvSpPr>
        <p:spPr>
          <a:xfrm>
            <a:off x="8558522" y="5554896"/>
            <a:ext cx="2150558" cy="738623"/>
          </a:xfrm>
          <a:prstGeom prst="rect">
            <a:avLst/>
          </a:prstGeom>
          <a:noFill/>
          <a:ln>
            <a:noFill/>
          </a:ln>
        </p:spPr>
        <p:txBody>
          <a:bodyPr anchorCtr="0" anchor="t" bIns="45700" lIns="0" spcFirstLastPara="1" rIns="0"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Adults must contribute to society by understanding its rules and demonstrating intelligence for positive change</a:t>
            </a:r>
            <a:endParaRPr b="0" i="0" sz="1100" u="none" cap="none" strike="noStrike">
              <a:solidFill>
                <a:srgbClr val="000000"/>
              </a:solidFill>
              <a:latin typeface="Arial"/>
              <a:ea typeface="Arial"/>
              <a:cs typeface="Arial"/>
              <a:sym typeface="Arial"/>
            </a:endParaRPr>
          </a:p>
        </p:txBody>
      </p:sp>
      <p:sp>
        <p:nvSpPr>
          <p:cNvPr id="574" name="Google Shape;574;p1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1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t>‹#›</a:t>
            </a:fld>
            <a:endParaRPr/>
          </a:p>
        </p:txBody>
      </p:sp>
      <p:sp>
        <p:nvSpPr>
          <p:cNvPr id="581" name="Google Shape;581;p16"/>
          <p:cNvSpPr txBox="1"/>
          <p:nvPr/>
        </p:nvSpPr>
        <p:spPr>
          <a:xfrm>
            <a:off x="696348" y="586474"/>
            <a:ext cx="7483148" cy="683565"/>
          </a:xfrm>
          <a:prstGeom prst="rect">
            <a:avLst/>
          </a:prstGeom>
          <a:noFill/>
          <a:ln>
            <a:noFill/>
          </a:ln>
        </p:spPr>
        <p:txBody>
          <a:bodyPr anchorCtr="0" anchor="b" bIns="45700" lIns="91425" spcFirstLastPara="1" rIns="91425" wrap="square" tIns="45700">
            <a:normAutofit/>
          </a:bodyPr>
          <a:lstStyle/>
          <a:p>
            <a:pPr indent="0" lvl="0" marL="0" marR="0" rtl="0" algn="l">
              <a:lnSpc>
                <a:spcPct val="100000"/>
              </a:lnSpc>
              <a:spcBef>
                <a:spcPts val="0"/>
              </a:spcBef>
              <a:spcAft>
                <a:spcPts val="0"/>
              </a:spcAft>
              <a:buClr>
                <a:schemeClr val="dk2"/>
              </a:buClr>
              <a:buSzPts val="1120"/>
              <a:buFont typeface="Arial"/>
              <a:buNone/>
            </a:pPr>
            <a:r>
              <a:rPr b="1" i="0" lang="en-US" sz="2400" u="none" cap="none" strike="noStrike">
                <a:solidFill>
                  <a:schemeClr val="dk2"/>
                </a:solidFill>
                <a:latin typeface="Arial"/>
                <a:ea typeface="Arial"/>
                <a:cs typeface="Arial"/>
                <a:sym typeface="Arial"/>
              </a:rPr>
              <a:t>Differentiation in adult learning</a:t>
            </a:r>
            <a:endParaRPr/>
          </a:p>
        </p:txBody>
      </p:sp>
      <p:sp>
        <p:nvSpPr>
          <p:cNvPr id="582" name="Google Shape;582;p16"/>
          <p:cNvSpPr txBox="1"/>
          <p:nvPr/>
        </p:nvSpPr>
        <p:spPr>
          <a:xfrm>
            <a:off x="959480" y="1254124"/>
            <a:ext cx="10140980" cy="153888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CT can be adapted to support adult learners with diverse backgrounds, varying levels of digital literacy, and different learning styles. Not all learners have the same level of comfort with technology, and CT strategies should be accessible to everyone, regardless of their experience with digital tools. By differentiating instruction, you can ensure that learners engage with CT concepts in ways that align with their abilities. This flexibility fosters an inclusive learning environment where all adults, including those with limited digital literacy, can develop essential problem-solving and critical thinking skills.</a:t>
            </a:r>
            <a:endParaRPr/>
          </a:p>
          <a:p>
            <a:pPr indent="0" lvl="0" marL="0" marR="0" rtl="0" algn="l">
              <a:lnSpc>
                <a:spcPct val="100000"/>
              </a:lnSpc>
              <a:spcBef>
                <a:spcPts val="1200"/>
              </a:spcBef>
              <a:spcAft>
                <a:spcPts val="0"/>
              </a:spcAft>
              <a:buNone/>
            </a:pPr>
            <a:r>
              <a:rPr b="0" i="0" lang="en-US" sz="1400" u="none" cap="none" strike="noStrike">
                <a:solidFill>
                  <a:srgbClr val="000000"/>
                </a:solidFill>
                <a:latin typeface="Arial"/>
                <a:ea typeface="Arial"/>
                <a:cs typeface="Arial"/>
                <a:sym typeface="Arial"/>
              </a:rPr>
              <a:t>Key strategies for differentiation:</a:t>
            </a:r>
            <a:endParaRPr/>
          </a:p>
        </p:txBody>
      </p:sp>
      <p:sp>
        <p:nvSpPr>
          <p:cNvPr id="583" name="Google Shape;583;p16"/>
          <p:cNvSpPr/>
          <p:nvPr/>
        </p:nvSpPr>
        <p:spPr>
          <a:xfrm>
            <a:off x="1408978" y="5136775"/>
            <a:ext cx="9374044" cy="910232"/>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4" name="Google Shape;584;p16"/>
          <p:cNvSpPr txBox="1"/>
          <p:nvPr/>
        </p:nvSpPr>
        <p:spPr>
          <a:xfrm>
            <a:off x="2370653" y="5232559"/>
            <a:ext cx="7450694"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1200" u="none" cap="none" strike="noStrike">
                <a:solidFill>
                  <a:srgbClr val="000000"/>
                </a:solidFill>
                <a:latin typeface="Arial"/>
                <a:ea typeface="Arial"/>
                <a:cs typeface="Arial"/>
                <a:sym typeface="Arial"/>
              </a:rPr>
              <a:t>CT is a methodology that fosters inclusion by allowing educators to adapt learning strategies to different abilities, backgrounds and levels of experience. By adjusting instruction to individual needs, CT makes learning accessible for everyone, including those with low digital literacy or different learning styles.</a:t>
            </a:r>
            <a:endParaRPr b="0" i="0" sz="1200" u="none" cap="none" strike="noStrike">
              <a:solidFill>
                <a:srgbClr val="000000"/>
              </a:solidFill>
              <a:latin typeface="Arial"/>
              <a:ea typeface="Arial"/>
              <a:cs typeface="Arial"/>
              <a:sym typeface="Arial"/>
            </a:endParaRPr>
          </a:p>
        </p:txBody>
      </p:sp>
      <p:pic>
        <p:nvPicPr>
          <p:cNvPr descr="Icono&#10;&#10;Descripción generada automáticamente" id="585" name="Google Shape;585;p16"/>
          <p:cNvPicPr preferRelativeResize="0"/>
          <p:nvPr/>
        </p:nvPicPr>
        <p:blipFill rotWithShape="1">
          <a:blip r:embed="rId3">
            <a:alphaModFix/>
          </a:blip>
          <a:srcRect b="0" l="0" r="0" t="0"/>
          <a:stretch/>
        </p:blipFill>
        <p:spPr>
          <a:xfrm>
            <a:off x="670920" y="4750173"/>
            <a:ext cx="1218895" cy="1218895"/>
          </a:xfrm>
          <a:prstGeom prst="rect">
            <a:avLst/>
          </a:prstGeom>
          <a:noFill/>
          <a:ln>
            <a:noFill/>
          </a:ln>
        </p:spPr>
      </p:pic>
      <p:pic>
        <p:nvPicPr>
          <p:cNvPr descr="Icono&#10;&#10;Descripción generada automáticamente" id="586" name="Google Shape;586;p16"/>
          <p:cNvPicPr preferRelativeResize="0"/>
          <p:nvPr/>
        </p:nvPicPr>
        <p:blipFill rotWithShape="1">
          <a:blip r:embed="rId4">
            <a:alphaModFix/>
          </a:blip>
          <a:srcRect b="0" l="0" r="0" t="0"/>
          <a:stretch/>
        </p:blipFill>
        <p:spPr>
          <a:xfrm>
            <a:off x="10044965" y="4527327"/>
            <a:ext cx="1218895" cy="1218895"/>
          </a:xfrm>
          <a:prstGeom prst="rect">
            <a:avLst/>
          </a:prstGeom>
          <a:noFill/>
          <a:ln>
            <a:noFill/>
          </a:ln>
        </p:spPr>
      </p:pic>
      <p:sp>
        <p:nvSpPr>
          <p:cNvPr id="587" name="Google Shape;587;p16"/>
          <p:cNvSpPr/>
          <p:nvPr/>
        </p:nvSpPr>
        <p:spPr>
          <a:xfrm>
            <a:off x="1856805" y="2965306"/>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588" name="Google Shape;588;p16"/>
          <p:cNvSpPr/>
          <p:nvPr/>
        </p:nvSpPr>
        <p:spPr>
          <a:xfrm>
            <a:off x="4165907" y="2965306"/>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589" name="Google Shape;589;p16"/>
          <p:cNvSpPr/>
          <p:nvPr/>
        </p:nvSpPr>
        <p:spPr>
          <a:xfrm>
            <a:off x="6306815" y="2965306"/>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590" name="Google Shape;590;p16"/>
          <p:cNvSpPr/>
          <p:nvPr/>
        </p:nvSpPr>
        <p:spPr>
          <a:xfrm>
            <a:off x="8615917" y="2965306"/>
            <a:ext cx="1512000" cy="1512000"/>
          </a:xfrm>
          <a:prstGeom prst="rect">
            <a:avLst/>
          </a:prstGeom>
          <a:solidFill>
            <a:srgbClr val="AABEB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591" name="Google Shape;591;p16"/>
          <p:cNvSpPr txBox="1"/>
          <p:nvPr/>
        </p:nvSpPr>
        <p:spPr>
          <a:xfrm>
            <a:off x="1999543" y="3070449"/>
            <a:ext cx="1271806"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000" u="none" cap="none" strike="noStrike">
                <a:solidFill>
                  <a:schemeClr val="lt1"/>
                </a:solidFill>
                <a:latin typeface="Arial"/>
                <a:ea typeface="Arial"/>
                <a:cs typeface="Arial"/>
                <a:sym typeface="Arial"/>
              </a:rPr>
              <a:t>Assess individual needs</a:t>
            </a:r>
            <a:endParaRPr b="0" i="0" sz="1000" u="none" cap="none" strike="noStrike">
              <a:solidFill>
                <a:schemeClr val="lt1"/>
              </a:solidFill>
              <a:latin typeface="Arial"/>
              <a:ea typeface="Arial"/>
              <a:cs typeface="Arial"/>
              <a:sym typeface="Arial"/>
            </a:endParaRPr>
          </a:p>
        </p:txBody>
      </p:sp>
      <p:sp>
        <p:nvSpPr>
          <p:cNvPr id="592" name="Google Shape;592;p16"/>
          <p:cNvSpPr txBox="1"/>
          <p:nvPr/>
        </p:nvSpPr>
        <p:spPr>
          <a:xfrm>
            <a:off x="4293232" y="3070449"/>
            <a:ext cx="1271806"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000" u="none" cap="none" strike="noStrike">
                <a:solidFill>
                  <a:schemeClr val="lt1"/>
                </a:solidFill>
                <a:latin typeface="Arial"/>
                <a:ea typeface="Arial"/>
                <a:cs typeface="Arial"/>
                <a:sym typeface="Arial"/>
              </a:rPr>
              <a:t>Use multiple teaching methods</a:t>
            </a:r>
            <a:endParaRPr b="0" i="0" sz="1000" u="none" cap="none" strike="noStrike">
              <a:solidFill>
                <a:schemeClr val="lt1"/>
              </a:solidFill>
              <a:latin typeface="Arial"/>
              <a:ea typeface="Arial"/>
              <a:cs typeface="Arial"/>
              <a:sym typeface="Arial"/>
            </a:endParaRPr>
          </a:p>
        </p:txBody>
      </p:sp>
      <p:sp>
        <p:nvSpPr>
          <p:cNvPr id="593" name="Google Shape;593;p16"/>
          <p:cNvSpPr txBox="1"/>
          <p:nvPr/>
        </p:nvSpPr>
        <p:spPr>
          <a:xfrm>
            <a:off x="6416543" y="3070449"/>
            <a:ext cx="1271806"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000" u="none" cap="none" strike="noStrike">
                <a:solidFill>
                  <a:schemeClr val="lt1"/>
                </a:solidFill>
                <a:latin typeface="Arial"/>
                <a:ea typeface="Arial"/>
                <a:cs typeface="Arial"/>
                <a:sym typeface="Arial"/>
              </a:rPr>
              <a:t>Provide flexible options</a:t>
            </a:r>
            <a:endParaRPr b="0" i="0" sz="1000" u="none" cap="none" strike="noStrike">
              <a:solidFill>
                <a:schemeClr val="lt1"/>
              </a:solidFill>
              <a:latin typeface="Arial"/>
              <a:ea typeface="Arial"/>
              <a:cs typeface="Arial"/>
              <a:sym typeface="Arial"/>
            </a:endParaRPr>
          </a:p>
        </p:txBody>
      </p:sp>
      <p:sp>
        <p:nvSpPr>
          <p:cNvPr id="594" name="Google Shape;594;p16"/>
          <p:cNvSpPr txBox="1"/>
          <p:nvPr/>
        </p:nvSpPr>
        <p:spPr>
          <a:xfrm>
            <a:off x="8725645" y="3143601"/>
            <a:ext cx="1271806" cy="24622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000" u="none" cap="none" strike="noStrike">
                <a:solidFill>
                  <a:schemeClr val="lt1"/>
                </a:solidFill>
                <a:latin typeface="Arial"/>
                <a:ea typeface="Arial"/>
                <a:cs typeface="Arial"/>
                <a:sym typeface="Arial"/>
              </a:rPr>
              <a:t>Adjust pacing</a:t>
            </a:r>
            <a:endParaRPr b="0" i="0" sz="1000" u="none" cap="none" strike="noStrike">
              <a:solidFill>
                <a:schemeClr val="lt1"/>
              </a:solidFill>
              <a:latin typeface="Arial"/>
              <a:ea typeface="Arial"/>
              <a:cs typeface="Arial"/>
              <a:sym typeface="Arial"/>
            </a:endParaRPr>
          </a:p>
        </p:txBody>
      </p:sp>
      <p:sp>
        <p:nvSpPr>
          <p:cNvPr id="595" name="Google Shape;595;p16"/>
          <p:cNvSpPr txBox="1"/>
          <p:nvPr/>
        </p:nvSpPr>
        <p:spPr>
          <a:xfrm>
            <a:off x="1881016" y="3412441"/>
            <a:ext cx="1355904" cy="9002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chemeClr val="dk1"/>
                </a:solidFill>
                <a:latin typeface="Arial"/>
                <a:ea typeface="Arial"/>
                <a:cs typeface="Arial"/>
                <a:sym typeface="Arial"/>
              </a:rPr>
              <a:t>Understand their knowledge, goals, and challenges to tailor instruction effectively.</a:t>
            </a:r>
            <a:endParaRPr b="0" i="0" sz="1050" u="none" cap="none" strike="noStrike">
              <a:solidFill>
                <a:schemeClr val="dk1"/>
              </a:solidFill>
              <a:latin typeface="Arial"/>
              <a:ea typeface="Arial"/>
              <a:cs typeface="Arial"/>
              <a:sym typeface="Arial"/>
            </a:endParaRPr>
          </a:p>
        </p:txBody>
      </p:sp>
      <p:sp>
        <p:nvSpPr>
          <p:cNvPr id="596" name="Google Shape;596;p16"/>
          <p:cNvSpPr txBox="1"/>
          <p:nvPr/>
        </p:nvSpPr>
        <p:spPr>
          <a:xfrm>
            <a:off x="4171301" y="3412441"/>
            <a:ext cx="1423654" cy="9002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chemeClr val="dk1"/>
                </a:solidFill>
                <a:latin typeface="Arial"/>
                <a:ea typeface="Arial"/>
                <a:cs typeface="Arial"/>
                <a:sym typeface="Arial"/>
              </a:rPr>
              <a:t>Do visual, auditory, and hands-on activities to address different learning styles.</a:t>
            </a:r>
            <a:endParaRPr b="0" i="0" sz="1050" u="none" cap="none" strike="noStrike">
              <a:solidFill>
                <a:schemeClr val="dk1"/>
              </a:solidFill>
              <a:latin typeface="Arial"/>
              <a:ea typeface="Arial"/>
              <a:cs typeface="Arial"/>
              <a:sym typeface="Arial"/>
            </a:endParaRPr>
          </a:p>
        </p:txBody>
      </p:sp>
      <p:sp>
        <p:nvSpPr>
          <p:cNvPr id="597" name="Google Shape;597;p16"/>
          <p:cNvSpPr txBox="1"/>
          <p:nvPr/>
        </p:nvSpPr>
        <p:spPr>
          <a:xfrm>
            <a:off x="6295863" y="3412441"/>
            <a:ext cx="1512000" cy="9002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chemeClr val="dk1"/>
                </a:solidFill>
                <a:latin typeface="Arial"/>
                <a:ea typeface="Arial"/>
                <a:cs typeface="Arial"/>
                <a:sym typeface="Arial"/>
              </a:rPr>
              <a:t>Allow them to choose project topics or demonstrate understanding in diverse ways.</a:t>
            </a:r>
            <a:endParaRPr b="0" i="0" sz="1050" u="none" cap="none" strike="noStrike">
              <a:solidFill>
                <a:schemeClr val="dk1"/>
              </a:solidFill>
              <a:latin typeface="Arial"/>
              <a:ea typeface="Arial"/>
              <a:cs typeface="Arial"/>
              <a:sym typeface="Arial"/>
            </a:endParaRPr>
          </a:p>
        </p:txBody>
      </p:sp>
      <p:sp>
        <p:nvSpPr>
          <p:cNvPr id="598" name="Google Shape;598;p16"/>
          <p:cNvSpPr txBox="1"/>
          <p:nvPr/>
        </p:nvSpPr>
        <p:spPr>
          <a:xfrm>
            <a:off x="8615917" y="3412441"/>
            <a:ext cx="1429048" cy="10618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050" u="none" cap="none" strike="noStrike">
                <a:solidFill>
                  <a:schemeClr val="dk1"/>
                </a:solidFill>
                <a:latin typeface="Arial"/>
                <a:ea typeface="Arial"/>
                <a:cs typeface="Arial"/>
                <a:sym typeface="Arial"/>
              </a:rPr>
              <a:t>Offer flexibility in the pace of learning, giving students the opportunity to progress at their own speed.</a:t>
            </a:r>
            <a:endParaRPr b="0" i="0" sz="1050" u="none" cap="none" strike="noStrike">
              <a:solidFill>
                <a:schemeClr val="dk1"/>
              </a:solidFill>
              <a:latin typeface="Arial"/>
              <a:ea typeface="Arial"/>
              <a:cs typeface="Arial"/>
              <a:sym typeface="Arial"/>
            </a:endParaRPr>
          </a:p>
        </p:txBody>
      </p:sp>
      <p:sp>
        <p:nvSpPr>
          <p:cNvPr id="599" name="Google Shape;599;p16"/>
          <p:cNvSpPr/>
          <p:nvPr/>
        </p:nvSpPr>
        <p:spPr>
          <a:xfrm>
            <a:off x="1748496" y="3061090"/>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0" name="Google Shape;600;p16"/>
          <p:cNvSpPr/>
          <p:nvPr/>
        </p:nvSpPr>
        <p:spPr>
          <a:xfrm>
            <a:off x="4048273" y="3061090"/>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1" name="Google Shape;601;p16"/>
          <p:cNvSpPr/>
          <p:nvPr/>
        </p:nvSpPr>
        <p:spPr>
          <a:xfrm>
            <a:off x="6218092" y="3061090"/>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02" name="Google Shape;602;p16"/>
          <p:cNvSpPr/>
          <p:nvPr/>
        </p:nvSpPr>
        <p:spPr>
          <a:xfrm>
            <a:off x="8532965" y="3061090"/>
            <a:ext cx="1512000" cy="151200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pic>
        <p:nvPicPr>
          <p:cNvPr id="609" name="Google Shape;609;p78"/>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10" name="Google Shape;610;p78"/>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2</a:t>
            </a:r>
            <a:endParaRPr>
              <a:latin typeface="Arial"/>
              <a:ea typeface="Arial"/>
              <a:cs typeface="Arial"/>
              <a:sym typeface="Arial"/>
            </a:endParaRPr>
          </a:p>
        </p:txBody>
      </p:sp>
      <p:sp>
        <p:nvSpPr>
          <p:cNvPr id="611" name="Google Shape;611;p78"/>
          <p:cNvSpPr txBox="1"/>
          <p:nvPr>
            <p:ph idx="1" type="body"/>
          </p:nvPr>
        </p:nvSpPr>
        <p:spPr>
          <a:xfrm>
            <a:off x="7693152" y="3751849"/>
            <a:ext cx="2962656" cy="1131437"/>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en-US">
                <a:latin typeface="Arial"/>
                <a:ea typeface="Arial"/>
                <a:cs typeface="Arial"/>
                <a:sym typeface="Arial"/>
              </a:rPr>
              <a:t>The role of adult trainers in incorporating the CT approach</a:t>
            </a:r>
            <a:endParaRPr>
              <a:latin typeface="Arial"/>
              <a:ea typeface="Arial"/>
              <a:cs typeface="Arial"/>
              <a:sym typeface="Arial"/>
            </a:endParaRPr>
          </a:p>
        </p:txBody>
      </p:sp>
      <p:sp>
        <p:nvSpPr>
          <p:cNvPr id="612" name="Google Shape;612;p78"/>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6"/>
          <p:cNvSpPr txBox="1"/>
          <p:nvPr>
            <p:ph idx="1" type="body"/>
          </p:nvPr>
        </p:nvSpPr>
        <p:spPr>
          <a:xfrm>
            <a:off x="1309853" y="1607826"/>
            <a:ext cx="5600700" cy="3642347"/>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260"/>
              <a:buNone/>
            </a:pPr>
            <a:r>
              <a:rPr lang="en-US" sz="2000">
                <a:latin typeface="Arial"/>
                <a:ea typeface="Arial"/>
                <a:cs typeface="Arial"/>
                <a:sym typeface="Arial"/>
              </a:rPr>
              <a:t>Trainers and educators </a:t>
            </a:r>
            <a:r>
              <a:rPr b="1" lang="en-US" sz="2000">
                <a:latin typeface="Arial"/>
                <a:ea typeface="Arial"/>
                <a:cs typeface="Arial"/>
                <a:sym typeface="Arial"/>
              </a:rPr>
              <a:t>play a vital role </a:t>
            </a:r>
            <a:r>
              <a:rPr lang="en-US" sz="2000">
                <a:latin typeface="Arial"/>
                <a:ea typeface="Arial"/>
                <a:cs typeface="Arial"/>
                <a:sym typeface="Arial"/>
              </a:rPr>
              <a:t>in bridging the digital divide for senior citizens and empowering them to actively participate in today's digital world. </a:t>
            </a:r>
            <a:endParaRPr sz="2000">
              <a:latin typeface="Arial"/>
              <a:ea typeface="Arial"/>
              <a:cs typeface="Arial"/>
              <a:sym typeface="Arial"/>
            </a:endParaRPr>
          </a:p>
          <a:p>
            <a:pPr indent="0" lvl="0" marL="0" rtl="0" algn="just">
              <a:lnSpc>
                <a:spcPct val="100000"/>
              </a:lnSpc>
              <a:spcBef>
                <a:spcPts val="0"/>
              </a:spcBef>
              <a:spcAft>
                <a:spcPts val="0"/>
              </a:spcAft>
              <a:buSzPts val="1260"/>
              <a:buNone/>
            </a:pPr>
            <a:r>
              <a:t/>
            </a:r>
            <a:endParaRPr sz="2000">
              <a:latin typeface="Arial"/>
              <a:ea typeface="Arial"/>
              <a:cs typeface="Arial"/>
              <a:sym typeface="Arial"/>
            </a:endParaRPr>
          </a:p>
          <a:p>
            <a:pPr indent="0" lvl="0" marL="0" rtl="0" algn="just">
              <a:lnSpc>
                <a:spcPct val="100000"/>
              </a:lnSpc>
              <a:spcBef>
                <a:spcPts val="0"/>
              </a:spcBef>
              <a:spcAft>
                <a:spcPts val="0"/>
              </a:spcAft>
              <a:buSzPts val="1260"/>
              <a:buNone/>
            </a:pPr>
            <a:r>
              <a:rPr lang="en-US" sz="2000">
                <a:latin typeface="Arial"/>
                <a:ea typeface="Arial"/>
                <a:cs typeface="Arial"/>
                <a:sym typeface="Arial"/>
              </a:rPr>
              <a:t>Their responsibilities extend beyond simple technical instruction. They must foster genuine digital literacy and employ a pedagogical approach informed by Computational Thinking.</a:t>
            </a:r>
            <a:endParaRPr sz="2000">
              <a:latin typeface="Arial"/>
              <a:ea typeface="Arial"/>
              <a:cs typeface="Arial"/>
              <a:sym typeface="Arial"/>
            </a:endParaRPr>
          </a:p>
        </p:txBody>
      </p:sp>
      <p:pic>
        <p:nvPicPr>
          <p:cNvPr id="620" name="Google Shape;620;p6"/>
          <p:cNvPicPr preferRelativeResize="0"/>
          <p:nvPr>
            <p:ph idx="2" type="pic"/>
          </p:nvPr>
        </p:nvPicPr>
        <p:blipFill rotWithShape="1">
          <a:blip r:embed="rId3">
            <a:alphaModFix/>
          </a:blip>
          <a:srcRect b="0" l="30341" r="30343" t="0"/>
          <a:stretch/>
        </p:blipFill>
        <p:spPr>
          <a:xfrm>
            <a:off x="8140700" y="-1"/>
            <a:ext cx="4051300" cy="6858001"/>
          </a:xfrm>
          <a:prstGeom prst="rect">
            <a:avLst/>
          </a:prstGeom>
          <a:noFill/>
          <a:ln>
            <a:noFill/>
          </a:ln>
        </p:spPr>
      </p:pic>
      <p:sp>
        <p:nvSpPr>
          <p:cNvPr id="621" name="Google Shape;621;p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a:t>
            </a:fld>
            <a:endParaRPr>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7"/>
          <p:cNvSpPr txBox="1"/>
          <p:nvPr>
            <p:ph type="title"/>
          </p:nvPr>
        </p:nvSpPr>
        <p:spPr>
          <a:xfrm>
            <a:off x="1301828" y="1109662"/>
            <a:ext cx="9588343" cy="615316"/>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11111"/>
              <a:buFont typeface="Sorts Mill Goudy"/>
              <a:buNone/>
            </a:pPr>
            <a:r>
              <a:rPr lang="en-US">
                <a:latin typeface="Arial"/>
                <a:ea typeface="Arial"/>
                <a:cs typeface="Arial"/>
                <a:sym typeface="Arial"/>
              </a:rPr>
              <a:t>The role of adult trainers in incorporating the CT approach</a:t>
            </a:r>
            <a:endParaRPr>
              <a:latin typeface="Arial"/>
              <a:ea typeface="Arial"/>
              <a:cs typeface="Arial"/>
              <a:sym typeface="Arial"/>
            </a:endParaRPr>
          </a:p>
        </p:txBody>
      </p:sp>
      <p:sp>
        <p:nvSpPr>
          <p:cNvPr id="627" name="Google Shape;627;p7"/>
          <p:cNvSpPr txBox="1"/>
          <p:nvPr>
            <p:ph idx="1" type="body"/>
          </p:nvPr>
        </p:nvSpPr>
        <p:spPr>
          <a:xfrm>
            <a:off x="951551" y="2171863"/>
            <a:ext cx="2992929" cy="1141202"/>
          </a:xfrm>
          <a:prstGeom prst="rect">
            <a:avLst/>
          </a:prstGeom>
          <a:noFill/>
          <a:ln>
            <a:noFill/>
          </a:ln>
        </p:spPr>
        <p:txBody>
          <a:bodyPr anchorCtr="0" anchor="b" bIns="45700" lIns="91425" spcFirstLastPara="1" rIns="91425" wrap="square" tIns="45700">
            <a:noAutofit/>
          </a:bodyPr>
          <a:lstStyle/>
          <a:p>
            <a:pPr indent="-9525" lvl="0" marL="9525" rtl="0" algn="ctr">
              <a:lnSpc>
                <a:spcPct val="100000"/>
              </a:lnSpc>
              <a:spcBef>
                <a:spcPts val="0"/>
              </a:spcBef>
              <a:spcAft>
                <a:spcPts val="0"/>
              </a:spcAft>
              <a:buSzPts val="1680"/>
              <a:buNone/>
            </a:pPr>
            <a:r>
              <a:rPr lang="en-US" sz="2000">
                <a:solidFill>
                  <a:srgbClr val="678877"/>
                </a:solidFill>
                <a:latin typeface="Arial"/>
                <a:ea typeface="Arial"/>
                <a:cs typeface="Arial"/>
                <a:sym typeface="Arial"/>
              </a:rPr>
              <a:t>Facilitating digital literacy, not just computer skills</a:t>
            </a:r>
            <a:endParaRPr sz="2000">
              <a:solidFill>
                <a:srgbClr val="678877"/>
              </a:solidFill>
              <a:latin typeface="Arial"/>
              <a:ea typeface="Arial"/>
              <a:cs typeface="Arial"/>
              <a:sym typeface="Arial"/>
            </a:endParaRPr>
          </a:p>
        </p:txBody>
      </p:sp>
      <p:sp>
        <p:nvSpPr>
          <p:cNvPr id="628" name="Google Shape;628;p7"/>
          <p:cNvSpPr txBox="1"/>
          <p:nvPr>
            <p:ph idx="2" type="body"/>
          </p:nvPr>
        </p:nvSpPr>
        <p:spPr>
          <a:xfrm>
            <a:off x="1089154" y="3384720"/>
            <a:ext cx="2717723" cy="1677958"/>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1000"/>
              </a:spcBef>
              <a:spcAft>
                <a:spcPts val="0"/>
              </a:spcAft>
              <a:buSzPts val="1120"/>
              <a:buNone/>
            </a:pPr>
            <a:r>
              <a:rPr lang="en-US" sz="1800">
                <a:latin typeface="Arial"/>
                <a:ea typeface="Arial"/>
                <a:cs typeface="Arial"/>
                <a:sym typeface="Arial"/>
              </a:rPr>
              <a:t>The focus shouldn't solely be on </a:t>
            </a:r>
            <a:r>
              <a:rPr i="1" lang="en-US" sz="1800">
                <a:latin typeface="Arial"/>
                <a:ea typeface="Arial"/>
                <a:cs typeface="Arial"/>
                <a:sym typeface="Arial"/>
              </a:rPr>
              <a:t>how</a:t>
            </a:r>
            <a:r>
              <a:rPr lang="en-US" sz="1800">
                <a:latin typeface="Arial"/>
                <a:ea typeface="Arial"/>
                <a:cs typeface="Arial"/>
                <a:sym typeface="Arial"/>
              </a:rPr>
              <a:t> to use technology, but on </a:t>
            </a:r>
            <a:r>
              <a:rPr i="1" lang="en-US" sz="1800">
                <a:latin typeface="Arial"/>
                <a:ea typeface="Arial"/>
                <a:cs typeface="Arial"/>
                <a:sym typeface="Arial"/>
              </a:rPr>
              <a:t>why</a:t>
            </a:r>
            <a:r>
              <a:rPr lang="en-US" sz="1800">
                <a:latin typeface="Arial"/>
                <a:ea typeface="Arial"/>
                <a:cs typeface="Arial"/>
                <a:sym typeface="Arial"/>
              </a:rPr>
              <a:t> and </a:t>
            </a:r>
            <a:r>
              <a:rPr i="1" lang="en-US" sz="1800">
                <a:latin typeface="Arial"/>
                <a:ea typeface="Arial"/>
                <a:cs typeface="Arial"/>
                <a:sym typeface="Arial"/>
              </a:rPr>
              <a:t>when</a:t>
            </a:r>
            <a:r>
              <a:rPr lang="en-US" sz="1800">
                <a:latin typeface="Arial"/>
                <a:ea typeface="Arial"/>
                <a:cs typeface="Arial"/>
                <a:sym typeface="Arial"/>
              </a:rPr>
              <a:t>. </a:t>
            </a:r>
            <a:endParaRPr sz="1800">
              <a:latin typeface="Arial"/>
              <a:ea typeface="Arial"/>
              <a:cs typeface="Arial"/>
              <a:sym typeface="Arial"/>
            </a:endParaRPr>
          </a:p>
        </p:txBody>
      </p:sp>
      <p:sp>
        <p:nvSpPr>
          <p:cNvPr id="629" name="Google Shape;629;p7"/>
          <p:cNvSpPr txBox="1"/>
          <p:nvPr>
            <p:ph idx="3" type="body"/>
          </p:nvPr>
        </p:nvSpPr>
        <p:spPr>
          <a:xfrm>
            <a:off x="4119428" y="2249534"/>
            <a:ext cx="3053803" cy="1034628"/>
          </a:xfrm>
          <a:prstGeom prst="rect">
            <a:avLst/>
          </a:prstGeom>
          <a:noFill/>
          <a:ln>
            <a:noFill/>
          </a:ln>
        </p:spPr>
        <p:txBody>
          <a:bodyPr anchorCtr="0" anchor="b" bIns="45700" lIns="91425" spcFirstLastPara="1" rIns="91425" wrap="square" tIns="45700">
            <a:noAutofit/>
          </a:bodyPr>
          <a:lstStyle/>
          <a:p>
            <a:pPr indent="-9525" lvl="0" marL="9525" rtl="0" algn="ctr">
              <a:lnSpc>
                <a:spcPct val="100000"/>
              </a:lnSpc>
              <a:spcBef>
                <a:spcPts val="1000"/>
              </a:spcBef>
              <a:spcAft>
                <a:spcPts val="0"/>
              </a:spcAft>
              <a:buSzPts val="1680"/>
              <a:buNone/>
            </a:pPr>
            <a:r>
              <a:rPr lang="en-US" sz="2000">
                <a:solidFill>
                  <a:srgbClr val="678877"/>
                </a:solidFill>
                <a:latin typeface="Arial"/>
                <a:ea typeface="Arial"/>
                <a:cs typeface="Arial"/>
                <a:sym typeface="Arial"/>
              </a:rPr>
              <a:t>Addressing the unique needs of adult learners, especially seniors</a:t>
            </a:r>
            <a:endParaRPr sz="2000">
              <a:solidFill>
                <a:srgbClr val="678877"/>
              </a:solidFill>
              <a:latin typeface="Arial"/>
              <a:ea typeface="Arial"/>
              <a:cs typeface="Arial"/>
              <a:sym typeface="Arial"/>
            </a:endParaRPr>
          </a:p>
        </p:txBody>
      </p:sp>
      <p:sp>
        <p:nvSpPr>
          <p:cNvPr id="630" name="Google Shape;630;p7"/>
          <p:cNvSpPr txBox="1"/>
          <p:nvPr>
            <p:ph idx="4" type="body"/>
          </p:nvPr>
        </p:nvSpPr>
        <p:spPr>
          <a:xfrm>
            <a:off x="4202252" y="3298752"/>
            <a:ext cx="2888155" cy="1849894"/>
          </a:xfrm>
          <a:prstGeom prst="rect">
            <a:avLst/>
          </a:prstGeom>
          <a:noFill/>
          <a:ln>
            <a:noFill/>
          </a:ln>
        </p:spPr>
        <p:txBody>
          <a:bodyPr anchorCtr="0" anchor="t" bIns="45700" lIns="91425" spcFirstLastPara="1" rIns="91425" wrap="square" tIns="45700">
            <a:normAutofit lnSpcReduction="10000"/>
          </a:bodyPr>
          <a:lstStyle/>
          <a:p>
            <a:pPr indent="0" lvl="0" marL="0" rtl="0" algn="just">
              <a:lnSpc>
                <a:spcPct val="100000"/>
              </a:lnSpc>
              <a:spcBef>
                <a:spcPts val="1000"/>
              </a:spcBef>
              <a:spcAft>
                <a:spcPts val="0"/>
              </a:spcAft>
              <a:buSzPts val="1120"/>
              <a:buNone/>
            </a:pPr>
            <a:r>
              <a:rPr lang="en-US" sz="1800">
                <a:latin typeface="Arial"/>
                <a:ea typeface="Arial"/>
                <a:cs typeface="Arial"/>
                <a:sym typeface="Arial"/>
              </a:rPr>
              <a:t>Trainers need to adapt their teaching methods, taking into account the specific challenges faced by adult learners, especially senior ones.</a:t>
            </a:r>
            <a:endParaRPr sz="1800">
              <a:latin typeface="Arial"/>
              <a:ea typeface="Arial"/>
              <a:cs typeface="Arial"/>
              <a:sym typeface="Arial"/>
            </a:endParaRPr>
          </a:p>
        </p:txBody>
      </p:sp>
      <p:sp>
        <p:nvSpPr>
          <p:cNvPr id="631" name="Google Shape;631;p7"/>
          <p:cNvSpPr txBox="1"/>
          <p:nvPr>
            <p:ph idx="5" type="body"/>
          </p:nvPr>
        </p:nvSpPr>
        <p:spPr>
          <a:xfrm>
            <a:off x="7703502" y="2425066"/>
            <a:ext cx="3266059" cy="683565"/>
          </a:xfrm>
          <a:prstGeom prst="rect">
            <a:avLst/>
          </a:prstGeom>
          <a:noFill/>
          <a:ln>
            <a:noFill/>
          </a:ln>
        </p:spPr>
        <p:txBody>
          <a:bodyPr anchorCtr="0" anchor="b" bIns="45700" lIns="91425" spcFirstLastPara="1" rIns="91425" wrap="square" tIns="45700">
            <a:noAutofit/>
          </a:bodyPr>
          <a:lstStyle/>
          <a:p>
            <a:pPr indent="-9525" lvl="0" marL="85725" rtl="0" algn="ctr">
              <a:lnSpc>
                <a:spcPct val="100000"/>
              </a:lnSpc>
              <a:spcBef>
                <a:spcPts val="1000"/>
              </a:spcBef>
              <a:spcAft>
                <a:spcPts val="0"/>
              </a:spcAft>
              <a:buSzPts val="1680"/>
              <a:buNone/>
            </a:pPr>
            <a:r>
              <a:rPr lang="en-US" sz="2000">
                <a:solidFill>
                  <a:srgbClr val="678877"/>
                </a:solidFill>
                <a:latin typeface="Arial"/>
                <a:ea typeface="Arial"/>
                <a:cs typeface="Arial"/>
                <a:sym typeface="Arial"/>
              </a:rPr>
              <a:t>Promoting active and meaningful engagement</a:t>
            </a:r>
            <a:endParaRPr sz="2000">
              <a:solidFill>
                <a:srgbClr val="678877"/>
              </a:solidFill>
              <a:latin typeface="Arial"/>
              <a:ea typeface="Arial"/>
              <a:cs typeface="Arial"/>
              <a:sym typeface="Arial"/>
            </a:endParaRPr>
          </a:p>
        </p:txBody>
      </p:sp>
      <p:sp>
        <p:nvSpPr>
          <p:cNvPr id="632" name="Google Shape;632;p7"/>
          <p:cNvSpPr txBox="1"/>
          <p:nvPr>
            <p:ph idx="6" type="body"/>
          </p:nvPr>
        </p:nvSpPr>
        <p:spPr>
          <a:xfrm>
            <a:off x="7613015" y="3410601"/>
            <a:ext cx="3447033" cy="2607811"/>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en-US" sz="1800">
                <a:latin typeface="Arial"/>
                <a:ea typeface="Arial"/>
                <a:cs typeface="Arial"/>
                <a:sym typeface="Arial"/>
              </a:rPr>
              <a:t>By fostering active learning not passive activity like simply listening to a lecture or watching a demonstration, trainers can ensure that seniors not only acquire digital skills but also develop the confidence and competence to use technology meaningfully in their daily lives.</a:t>
            </a:r>
            <a:endParaRPr>
              <a:latin typeface="Arial"/>
              <a:ea typeface="Arial"/>
              <a:cs typeface="Arial"/>
              <a:sym typeface="Arial"/>
            </a:endParaRPr>
          </a:p>
          <a:p>
            <a:pPr indent="0" lvl="0" marL="0" rtl="0" algn="l">
              <a:lnSpc>
                <a:spcPct val="100000"/>
              </a:lnSpc>
              <a:spcBef>
                <a:spcPts val="0"/>
              </a:spcBef>
              <a:spcAft>
                <a:spcPts val="0"/>
              </a:spcAft>
              <a:buSzPts val="1120"/>
              <a:buNone/>
            </a:pPr>
            <a:r>
              <a:t/>
            </a:r>
            <a:endParaRPr sz="1800">
              <a:latin typeface="Arial"/>
              <a:ea typeface="Arial"/>
              <a:cs typeface="Arial"/>
              <a:sym typeface="Arial"/>
            </a:endParaRPr>
          </a:p>
          <a:p>
            <a:pPr indent="-157480" lvl="0" marL="228600" rtl="0" algn="l">
              <a:lnSpc>
                <a:spcPct val="100000"/>
              </a:lnSpc>
              <a:spcBef>
                <a:spcPts val="0"/>
              </a:spcBef>
              <a:spcAft>
                <a:spcPts val="0"/>
              </a:spcAft>
              <a:buClr>
                <a:schemeClr val="dk2"/>
              </a:buClr>
              <a:buSzPts val="1120"/>
              <a:buNone/>
            </a:pPr>
            <a:r>
              <a:t/>
            </a:r>
            <a:endParaRPr sz="1800">
              <a:latin typeface="Arial"/>
              <a:ea typeface="Arial"/>
              <a:cs typeface="Arial"/>
              <a:sym typeface="Arial"/>
            </a:endParaRPr>
          </a:p>
        </p:txBody>
      </p:sp>
      <p:sp>
        <p:nvSpPr>
          <p:cNvPr id="633" name="Google Shape;633;p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37" name="Shape 637"/>
        <p:cNvGrpSpPr/>
        <p:nvPr/>
      </p:nvGrpSpPr>
      <p:grpSpPr>
        <a:xfrm>
          <a:off x="0" y="0"/>
          <a:ext cx="0" cy="0"/>
          <a:chOff x="0" y="0"/>
          <a:chExt cx="0" cy="0"/>
        </a:xfrm>
      </p:grpSpPr>
      <p:sp>
        <p:nvSpPr>
          <p:cNvPr id="638" name="Google Shape;638;p9"/>
          <p:cNvSpPr txBox="1"/>
          <p:nvPr>
            <p:ph idx="1" type="body"/>
          </p:nvPr>
        </p:nvSpPr>
        <p:spPr>
          <a:xfrm>
            <a:off x="371589" y="55577"/>
            <a:ext cx="7819002" cy="580809"/>
          </a:xfrm>
          <a:prstGeom prst="rect">
            <a:avLst/>
          </a:prstGeom>
          <a:noFill/>
          <a:ln>
            <a:noFill/>
          </a:ln>
        </p:spPr>
        <p:txBody>
          <a:bodyPr anchorCtr="0" anchor="b" bIns="45700" lIns="91425" spcFirstLastPara="1" rIns="91425" wrap="square" tIns="45700">
            <a:noAutofit/>
          </a:bodyPr>
          <a:lstStyle/>
          <a:p>
            <a:pPr indent="-9525" lvl="0" marL="9525" rtl="0" algn="l">
              <a:lnSpc>
                <a:spcPct val="100000"/>
              </a:lnSpc>
              <a:spcBef>
                <a:spcPts val="1000"/>
              </a:spcBef>
              <a:spcAft>
                <a:spcPts val="0"/>
              </a:spcAft>
              <a:buSzPts val="1680"/>
              <a:buNone/>
            </a:pPr>
            <a:r>
              <a:rPr lang="en-US">
                <a:solidFill>
                  <a:schemeClr val="dk1"/>
                </a:solidFill>
                <a:latin typeface="Arial"/>
                <a:ea typeface="Arial"/>
                <a:cs typeface="Arial"/>
                <a:sym typeface="Arial"/>
              </a:rPr>
              <a:t>Addressing the unique needs of adult learners</a:t>
            </a:r>
            <a:endParaRPr>
              <a:solidFill>
                <a:schemeClr val="dk1"/>
              </a:solidFill>
              <a:latin typeface="Arial"/>
              <a:ea typeface="Arial"/>
              <a:cs typeface="Arial"/>
              <a:sym typeface="Arial"/>
            </a:endParaRPr>
          </a:p>
        </p:txBody>
      </p:sp>
      <p:sp>
        <p:nvSpPr>
          <p:cNvPr id="639" name="Google Shape;639;p9"/>
          <p:cNvSpPr txBox="1"/>
          <p:nvPr>
            <p:ph idx="2" type="body"/>
          </p:nvPr>
        </p:nvSpPr>
        <p:spPr>
          <a:xfrm>
            <a:off x="410598" y="681508"/>
            <a:ext cx="7598735" cy="74894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120"/>
              <a:buNone/>
            </a:pPr>
            <a:r>
              <a:rPr lang="en-US" sz="1800">
                <a:latin typeface="Arial"/>
                <a:ea typeface="Arial"/>
                <a:cs typeface="Arial"/>
                <a:sym typeface="Arial"/>
              </a:rPr>
              <a:t>Trainers need to adapt their teaching methods, taking into account the specific challenges faced by adult learners, especially seniors:</a:t>
            </a:r>
            <a:endParaRPr sz="1800">
              <a:latin typeface="Arial"/>
              <a:ea typeface="Arial"/>
              <a:cs typeface="Arial"/>
              <a:sym typeface="Arial"/>
            </a:endParaRPr>
          </a:p>
        </p:txBody>
      </p:sp>
      <p:pic>
        <p:nvPicPr>
          <p:cNvPr id="640" name="Google Shape;640;p9"/>
          <p:cNvPicPr preferRelativeResize="0"/>
          <p:nvPr/>
        </p:nvPicPr>
        <p:blipFill rotWithShape="1">
          <a:blip r:embed="rId3">
            <a:alphaModFix/>
          </a:blip>
          <a:srcRect b="0" l="20556" r="20555" t="0"/>
          <a:stretch/>
        </p:blipFill>
        <p:spPr>
          <a:xfrm>
            <a:off x="8153400" y="0"/>
            <a:ext cx="4038600" cy="6858000"/>
          </a:xfrm>
          <a:prstGeom prst="rect">
            <a:avLst/>
          </a:prstGeom>
          <a:noFill/>
          <a:ln>
            <a:noFill/>
          </a:ln>
        </p:spPr>
      </p:pic>
      <p:sp>
        <p:nvSpPr>
          <p:cNvPr id="641" name="Google Shape;641;p9"/>
          <p:cNvSpPr txBox="1"/>
          <p:nvPr/>
        </p:nvSpPr>
        <p:spPr>
          <a:xfrm>
            <a:off x="410597" y="1772856"/>
            <a:ext cx="2254249"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Pace and patience</a:t>
            </a:r>
            <a:endParaRPr b="0" i="0" sz="2000" u="none" cap="none" strike="noStrike">
              <a:solidFill>
                <a:srgbClr val="000000"/>
              </a:solidFill>
              <a:latin typeface="Arial"/>
              <a:ea typeface="Arial"/>
              <a:cs typeface="Arial"/>
              <a:sym typeface="Arial"/>
            </a:endParaRPr>
          </a:p>
        </p:txBody>
      </p:sp>
      <p:sp>
        <p:nvSpPr>
          <p:cNvPr id="642" name="Google Shape;642;p9"/>
          <p:cNvSpPr txBox="1"/>
          <p:nvPr/>
        </p:nvSpPr>
        <p:spPr>
          <a:xfrm>
            <a:off x="2590116" y="1711281"/>
            <a:ext cx="5328000" cy="324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Learning should be gradual and adapted to individual learning paces. Trainers need to be patient, providing ample time for practice and repetition.</a:t>
            </a:r>
            <a:endParaRPr b="0" i="0" sz="1400" u="none" cap="none" strike="noStrike">
              <a:solidFill>
                <a:srgbClr val="000000"/>
              </a:solidFill>
              <a:latin typeface="Arial"/>
              <a:ea typeface="Arial"/>
              <a:cs typeface="Arial"/>
              <a:sym typeface="Arial"/>
            </a:endParaRPr>
          </a:p>
        </p:txBody>
      </p:sp>
      <p:sp>
        <p:nvSpPr>
          <p:cNvPr id="643" name="Google Shape;643;p9"/>
          <p:cNvSpPr txBox="1"/>
          <p:nvPr/>
        </p:nvSpPr>
        <p:spPr>
          <a:xfrm>
            <a:off x="423468" y="2842769"/>
            <a:ext cx="225424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Multimodal learning</a:t>
            </a:r>
            <a:endParaRPr b="0" i="0" sz="2000" u="none" cap="none" strike="noStrike">
              <a:solidFill>
                <a:srgbClr val="000000"/>
              </a:solidFill>
              <a:latin typeface="Arial"/>
              <a:ea typeface="Arial"/>
              <a:cs typeface="Arial"/>
              <a:sym typeface="Arial"/>
            </a:endParaRPr>
          </a:p>
        </p:txBody>
      </p:sp>
      <p:sp>
        <p:nvSpPr>
          <p:cNvPr id="644" name="Google Shape;644;p9"/>
          <p:cNvSpPr txBox="1"/>
          <p:nvPr/>
        </p:nvSpPr>
        <p:spPr>
          <a:xfrm>
            <a:off x="2590116" y="2743127"/>
            <a:ext cx="5328000" cy="324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Utilize a variety of learning methods (visual aids, hands-on activities, group discussions) to cater to different learning styles and address potential age-related cognitive changes.</a:t>
            </a:r>
            <a:endParaRPr b="0" i="0" sz="1400" u="none" cap="none" strike="noStrike">
              <a:solidFill>
                <a:srgbClr val="000000"/>
              </a:solidFill>
              <a:latin typeface="Arial"/>
              <a:ea typeface="Arial"/>
              <a:cs typeface="Arial"/>
              <a:sym typeface="Arial"/>
            </a:endParaRPr>
          </a:p>
        </p:txBody>
      </p:sp>
      <p:sp>
        <p:nvSpPr>
          <p:cNvPr id="645" name="Google Shape;645;p9"/>
          <p:cNvSpPr txBox="1"/>
          <p:nvPr/>
        </p:nvSpPr>
        <p:spPr>
          <a:xfrm>
            <a:off x="371589" y="3981059"/>
            <a:ext cx="225424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Accessibility and inclusivity</a:t>
            </a:r>
            <a:endParaRPr b="0" i="0" sz="2000" u="none" cap="none" strike="noStrike">
              <a:solidFill>
                <a:srgbClr val="000000"/>
              </a:solidFill>
              <a:latin typeface="Arial"/>
              <a:ea typeface="Arial"/>
              <a:cs typeface="Arial"/>
              <a:sym typeface="Arial"/>
            </a:endParaRPr>
          </a:p>
        </p:txBody>
      </p:sp>
      <p:sp>
        <p:nvSpPr>
          <p:cNvPr id="646" name="Google Shape;646;p9"/>
          <p:cNvSpPr txBox="1"/>
          <p:nvPr/>
        </p:nvSpPr>
        <p:spPr>
          <a:xfrm>
            <a:off x="2590116" y="3956553"/>
            <a:ext cx="5328000" cy="3240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Ensure all materials are accessible, using clear fonts, appropriate audio levels, and providing alternative formats (large print, audio versions) as needed.</a:t>
            </a:r>
            <a:endParaRPr b="0" i="0" sz="1600" u="none" cap="none" strike="noStrike">
              <a:solidFill>
                <a:srgbClr val="000000"/>
              </a:solidFill>
              <a:latin typeface="Arial"/>
              <a:ea typeface="Arial"/>
              <a:cs typeface="Arial"/>
              <a:sym typeface="Arial"/>
            </a:endParaRPr>
          </a:p>
        </p:txBody>
      </p:sp>
      <p:sp>
        <p:nvSpPr>
          <p:cNvPr id="647" name="Google Shape;647;p9"/>
          <p:cNvSpPr txBox="1"/>
          <p:nvPr/>
        </p:nvSpPr>
        <p:spPr>
          <a:xfrm>
            <a:off x="371589" y="5186109"/>
            <a:ext cx="225424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Addressing fears and anxieties</a:t>
            </a:r>
            <a:endParaRPr b="0" i="0" sz="2000" u="none" cap="none" strike="noStrike">
              <a:solidFill>
                <a:srgbClr val="000000"/>
              </a:solidFill>
              <a:latin typeface="Arial"/>
              <a:ea typeface="Arial"/>
              <a:cs typeface="Arial"/>
              <a:sym typeface="Arial"/>
            </a:endParaRPr>
          </a:p>
        </p:txBody>
      </p:sp>
      <p:sp>
        <p:nvSpPr>
          <p:cNvPr id="648" name="Google Shape;648;p9"/>
          <p:cNvSpPr txBox="1"/>
          <p:nvPr/>
        </p:nvSpPr>
        <p:spPr>
          <a:xfrm>
            <a:off x="2590116" y="5013082"/>
            <a:ext cx="5328000" cy="10771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Many adult learners (especially seniors) approach technology with apprehension. Trainers must create a safe and supportive learning environment that encourages exploration and experimentation without judgment.</a:t>
            </a:r>
            <a:endParaRPr b="0" i="0" sz="1400" u="none" cap="none" strike="noStrike">
              <a:solidFill>
                <a:srgbClr val="000000"/>
              </a:solidFill>
              <a:latin typeface="Arial"/>
              <a:ea typeface="Arial"/>
              <a:cs typeface="Arial"/>
              <a:sym typeface="Arial"/>
            </a:endParaRPr>
          </a:p>
        </p:txBody>
      </p:sp>
      <p:sp>
        <p:nvSpPr>
          <p:cNvPr id="649" name="Google Shape;649;p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a:t>
            </a:fld>
            <a:endParaRPr>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53" name="Shape 653"/>
        <p:cNvGrpSpPr/>
        <p:nvPr/>
      </p:nvGrpSpPr>
      <p:grpSpPr>
        <a:xfrm>
          <a:off x="0" y="0"/>
          <a:ext cx="0" cy="0"/>
          <a:chOff x="0" y="0"/>
          <a:chExt cx="0" cy="0"/>
        </a:xfrm>
      </p:grpSpPr>
      <p:sp>
        <p:nvSpPr>
          <p:cNvPr id="654" name="Google Shape;654;p10"/>
          <p:cNvSpPr txBox="1"/>
          <p:nvPr>
            <p:ph idx="1" type="body"/>
          </p:nvPr>
        </p:nvSpPr>
        <p:spPr>
          <a:xfrm>
            <a:off x="371589" y="55577"/>
            <a:ext cx="7819002" cy="580809"/>
          </a:xfrm>
          <a:prstGeom prst="rect">
            <a:avLst/>
          </a:prstGeom>
          <a:noFill/>
          <a:ln>
            <a:noFill/>
          </a:ln>
        </p:spPr>
        <p:txBody>
          <a:bodyPr anchorCtr="0" anchor="b" bIns="45700" lIns="91425" spcFirstLastPara="1" rIns="91425" wrap="square" tIns="45700">
            <a:noAutofit/>
          </a:bodyPr>
          <a:lstStyle/>
          <a:p>
            <a:pPr indent="-9525" lvl="0" marL="85725" rtl="0" algn="l">
              <a:lnSpc>
                <a:spcPct val="100000"/>
              </a:lnSpc>
              <a:spcBef>
                <a:spcPts val="1000"/>
              </a:spcBef>
              <a:spcAft>
                <a:spcPts val="0"/>
              </a:spcAft>
              <a:buSzPts val="1680"/>
              <a:buNone/>
            </a:pPr>
            <a:r>
              <a:rPr lang="en-US">
                <a:solidFill>
                  <a:schemeClr val="dk1"/>
                </a:solidFill>
                <a:latin typeface="Arial"/>
                <a:ea typeface="Arial"/>
                <a:cs typeface="Arial"/>
                <a:sym typeface="Arial"/>
              </a:rPr>
              <a:t>Promoting active and meaningful engagement</a:t>
            </a:r>
            <a:endParaRPr>
              <a:solidFill>
                <a:schemeClr val="dk1"/>
              </a:solidFill>
              <a:latin typeface="Arial"/>
              <a:ea typeface="Arial"/>
              <a:cs typeface="Arial"/>
              <a:sym typeface="Arial"/>
            </a:endParaRPr>
          </a:p>
        </p:txBody>
      </p:sp>
      <p:sp>
        <p:nvSpPr>
          <p:cNvPr id="655" name="Google Shape;655;p10"/>
          <p:cNvSpPr txBox="1"/>
          <p:nvPr>
            <p:ph idx="2" type="body"/>
          </p:nvPr>
        </p:nvSpPr>
        <p:spPr>
          <a:xfrm>
            <a:off x="410598" y="681508"/>
            <a:ext cx="7598735" cy="74894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120"/>
              <a:buNone/>
            </a:pPr>
            <a:r>
              <a:rPr lang="en-US" sz="1800">
                <a:latin typeface="Arial"/>
                <a:ea typeface="Arial"/>
                <a:cs typeface="Arial"/>
                <a:sym typeface="Arial"/>
              </a:rPr>
              <a:t>Digital competence training should not be seen as a passive activity. Trainers need to:</a:t>
            </a:r>
            <a:endParaRPr>
              <a:latin typeface="Arial"/>
              <a:ea typeface="Arial"/>
              <a:cs typeface="Arial"/>
              <a:sym typeface="Arial"/>
            </a:endParaRPr>
          </a:p>
        </p:txBody>
      </p:sp>
      <p:pic>
        <p:nvPicPr>
          <p:cNvPr id="656" name="Google Shape;656;p10"/>
          <p:cNvPicPr preferRelativeResize="0"/>
          <p:nvPr/>
        </p:nvPicPr>
        <p:blipFill rotWithShape="1">
          <a:blip r:embed="rId3">
            <a:alphaModFix/>
          </a:blip>
          <a:srcRect b="0" l="20556" r="20555" t="0"/>
          <a:stretch/>
        </p:blipFill>
        <p:spPr>
          <a:xfrm>
            <a:off x="8153400" y="0"/>
            <a:ext cx="4038600" cy="6858000"/>
          </a:xfrm>
          <a:prstGeom prst="rect">
            <a:avLst/>
          </a:prstGeom>
          <a:noFill/>
          <a:ln>
            <a:noFill/>
          </a:ln>
        </p:spPr>
      </p:pic>
      <p:sp>
        <p:nvSpPr>
          <p:cNvPr id="657" name="Google Shape;657;p10"/>
          <p:cNvSpPr txBox="1"/>
          <p:nvPr/>
        </p:nvSpPr>
        <p:spPr>
          <a:xfrm>
            <a:off x="410598" y="1886377"/>
            <a:ext cx="225424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Contextualize learning</a:t>
            </a:r>
            <a:endParaRPr b="1" i="0" sz="2000" u="none" cap="none" strike="noStrike">
              <a:solidFill>
                <a:srgbClr val="000000"/>
              </a:solidFill>
              <a:latin typeface="Arial"/>
              <a:ea typeface="Arial"/>
              <a:cs typeface="Arial"/>
              <a:sym typeface="Arial"/>
            </a:endParaRPr>
          </a:p>
        </p:txBody>
      </p:sp>
      <p:sp>
        <p:nvSpPr>
          <p:cNvPr id="658" name="Google Shape;658;p10"/>
          <p:cNvSpPr txBox="1"/>
          <p:nvPr/>
        </p:nvSpPr>
        <p:spPr>
          <a:xfrm>
            <a:off x="2591989" y="1701711"/>
            <a:ext cx="5328000" cy="10772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Relate digital skills to adult learners' interests and daily lives. For example, show how using the internet can help them connect with family, access healthcare information, or engage in hobbies.</a:t>
            </a:r>
            <a:endParaRPr b="0" i="0" sz="1600" u="none" cap="none" strike="noStrike">
              <a:solidFill>
                <a:srgbClr val="000000"/>
              </a:solidFill>
              <a:latin typeface="Arial"/>
              <a:ea typeface="Arial"/>
              <a:cs typeface="Arial"/>
              <a:sym typeface="Arial"/>
            </a:endParaRPr>
          </a:p>
        </p:txBody>
      </p:sp>
      <p:sp>
        <p:nvSpPr>
          <p:cNvPr id="659" name="Google Shape;659;p10"/>
          <p:cNvSpPr txBox="1"/>
          <p:nvPr/>
        </p:nvSpPr>
        <p:spPr>
          <a:xfrm>
            <a:off x="423467" y="3071658"/>
            <a:ext cx="225424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Encourage collaboration</a:t>
            </a:r>
            <a:endParaRPr b="0" i="0" sz="2000" u="none" cap="none" strike="noStrike">
              <a:solidFill>
                <a:srgbClr val="000000"/>
              </a:solidFill>
              <a:latin typeface="Arial"/>
              <a:ea typeface="Arial"/>
              <a:cs typeface="Arial"/>
              <a:sym typeface="Arial"/>
            </a:endParaRPr>
          </a:p>
        </p:txBody>
      </p:sp>
      <p:sp>
        <p:nvSpPr>
          <p:cNvPr id="660" name="Google Shape;660;p10"/>
          <p:cNvSpPr txBox="1"/>
          <p:nvPr/>
        </p:nvSpPr>
        <p:spPr>
          <a:xfrm>
            <a:off x="2591989" y="3010103"/>
            <a:ext cx="532800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Promote peer-to-peer learning and group activities. This can help build confidence and provide mutual support among learners.</a:t>
            </a:r>
            <a:endParaRPr b="0" i="0" sz="1400" u="none" cap="none" strike="noStrike">
              <a:solidFill>
                <a:srgbClr val="000000"/>
              </a:solidFill>
              <a:latin typeface="Arial"/>
              <a:ea typeface="Arial"/>
              <a:cs typeface="Arial"/>
              <a:sym typeface="Arial"/>
            </a:endParaRPr>
          </a:p>
        </p:txBody>
      </p:sp>
      <p:sp>
        <p:nvSpPr>
          <p:cNvPr id="661" name="Google Shape;661;p10"/>
          <p:cNvSpPr txBox="1"/>
          <p:nvPr/>
        </p:nvSpPr>
        <p:spPr>
          <a:xfrm>
            <a:off x="423467" y="4166526"/>
            <a:ext cx="2254249"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Celebrate successes</a:t>
            </a:r>
            <a:endParaRPr b="0" i="0" sz="2000" u="none" cap="none" strike="noStrike">
              <a:solidFill>
                <a:srgbClr val="000000"/>
              </a:solidFill>
              <a:latin typeface="Arial"/>
              <a:ea typeface="Arial"/>
              <a:cs typeface="Arial"/>
              <a:sym typeface="Arial"/>
            </a:endParaRPr>
          </a:p>
        </p:txBody>
      </p:sp>
      <p:sp>
        <p:nvSpPr>
          <p:cNvPr id="662" name="Google Shape;662;p10"/>
          <p:cNvSpPr txBox="1"/>
          <p:nvPr/>
        </p:nvSpPr>
        <p:spPr>
          <a:xfrm>
            <a:off x="2591989" y="4104971"/>
            <a:ext cx="532800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Regularly acknowledge and celebrate adult learners' progress, fostering the sense of accomplishment and encouraging continued learning.</a:t>
            </a:r>
            <a:endParaRPr b="0" i="0" sz="1400" u="none" cap="none" strike="noStrike">
              <a:solidFill>
                <a:srgbClr val="000000"/>
              </a:solidFill>
              <a:latin typeface="Arial"/>
              <a:ea typeface="Arial"/>
              <a:cs typeface="Arial"/>
              <a:sym typeface="Arial"/>
            </a:endParaRPr>
          </a:p>
        </p:txBody>
      </p:sp>
      <p:sp>
        <p:nvSpPr>
          <p:cNvPr id="663" name="Google Shape;663;p10"/>
          <p:cNvSpPr txBox="1"/>
          <p:nvPr/>
        </p:nvSpPr>
        <p:spPr>
          <a:xfrm>
            <a:off x="423468" y="5255866"/>
            <a:ext cx="1828686"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Ongoing support</a:t>
            </a:r>
            <a:endParaRPr b="0" i="0" sz="2000" u="none" cap="none" strike="noStrike">
              <a:solidFill>
                <a:srgbClr val="000000"/>
              </a:solidFill>
              <a:latin typeface="Arial"/>
              <a:ea typeface="Arial"/>
              <a:cs typeface="Arial"/>
              <a:sym typeface="Arial"/>
            </a:endParaRPr>
          </a:p>
        </p:txBody>
      </p:sp>
      <p:sp>
        <p:nvSpPr>
          <p:cNvPr id="664" name="Google Shape;664;p10"/>
          <p:cNvSpPr txBox="1"/>
          <p:nvPr/>
        </p:nvSpPr>
        <p:spPr>
          <a:xfrm>
            <a:off x="2591989" y="5194311"/>
            <a:ext cx="532800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Provide ongoing support and resources beyond the initial training program. This might include online help, regular workshops, or community-based support groups.</a:t>
            </a:r>
            <a:endParaRPr b="0" i="0" sz="1600" u="none" cap="none" strike="noStrike">
              <a:solidFill>
                <a:srgbClr val="000000"/>
              </a:solidFill>
              <a:latin typeface="Arial"/>
              <a:ea typeface="Arial"/>
              <a:cs typeface="Arial"/>
              <a:sym typeface="Arial"/>
            </a:endParaRPr>
          </a:p>
        </p:txBody>
      </p:sp>
      <p:sp>
        <p:nvSpPr>
          <p:cNvPr id="665" name="Google Shape;665;p1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a:t>
            </a:fld>
            <a:endParaRPr>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id="672" name="Google Shape;672;p79"/>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673" name="Google Shape;673;p79"/>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3</a:t>
            </a:r>
            <a:endParaRPr>
              <a:latin typeface="Arial"/>
              <a:ea typeface="Arial"/>
              <a:cs typeface="Arial"/>
              <a:sym typeface="Arial"/>
            </a:endParaRPr>
          </a:p>
        </p:txBody>
      </p:sp>
      <p:sp>
        <p:nvSpPr>
          <p:cNvPr id="674" name="Google Shape;674;p79"/>
          <p:cNvSpPr txBox="1"/>
          <p:nvPr>
            <p:ph idx="1" type="body"/>
          </p:nvPr>
        </p:nvSpPr>
        <p:spPr>
          <a:xfrm>
            <a:off x="7831739" y="3751849"/>
            <a:ext cx="2663825" cy="1131437"/>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SzPts val="1400"/>
              <a:buNone/>
            </a:pPr>
            <a:r>
              <a:rPr lang="en-US">
                <a:solidFill>
                  <a:schemeClr val="lt1"/>
                </a:solidFill>
                <a:latin typeface="Arial"/>
                <a:ea typeface="Arial"/>
                <a:cs typeface="Arial"/>
                <a:sym typeface="Arial"/>
              </a:rPr>
              <a:t>Adapting Computational Thinking for diverse </a:t>
            </a:r>
            <a:r>
              <a:rPr lang="en-US">
                <a:latin typeface="Arial"/>
                <a:ea typeface="Arial"/>
                <a:cs typeface="Arial"/>
                <a:sym typeface="Arial"/>
              </a:rPr>
              <a:t>a</a:t>
            </a:r>
            <a:r>
              <a:rPr lang="en-US">
                <a:solidFill>
                  <a:schemeClr val="lt1"/>
                </a:solidFill>
                <a:latin typeface="Arial"/>
                <a:ea typeface="Arial"/>
                <a:cs typeface="Arial"/>
                <a:sym typeface="Arial"/>
              </a:rPr>
              <a:t>dult learners</a:t>
            </a:r>
            <a:endParaRPr>
              <a:solidFill>
                <a:schemeClr val="lt1"/>
              </a:solidFill>
              <a:latin typeface="Arial"/>
              <a:ea typeface="Arial"/>
              <a:cs typeface="Arial"/>
              <a:sym typeface="Arial"/>
            </a:endParaRPr>
          </a:p>
        </p:txBody>
      </p:sp>
      <p:sp>
        <p:nvSpPr>
          <p:cNvPr id="675" name="Google Shape;675;p79"/>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79" name="Shape 679"/>
        <p:cNvGrpSpPr/>
        <p:nvPr/>
      </p:nvGrpSpPr>
      <p:grpSpPr>
        <a:xfrm>
          <a:off x="0" y="0"/>
          <a:ext cx="0" cy="0"/>
          <a:chOff x="0" y="0"/>
          <a:chExt cx="0" cy="0"/>
        </a:xfrm>
      </p:grpSpPr>
      <p:sp>
        <p:nvSpPr>
          <p:cNvPr id="680" name="Google Shape;680;p53"/>
          <p:cNvSpPr txBox="1"/>
          <p:nvPr>
            <p:ph idx="2" type="body"/>
          </p:nvPr>
        </p:nvSpPr>
        <p:spPr>
          <a:xfrm>
            <a:off x="4127088" y="893475"/>
            <a:ext cx="7363800" cy="3056100"/>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en-US" sz="1800">
                <a:latin typeface="Arial"/>
                <a:ea typeface="Arial"/>
                <a:cs typeface="Arial"/>
                <a:sym typeface="Arial"/>
              </a:rPr>
              <a:t>This unit focuses on adapting CT instruction to meet the diverse needs of adult learners. </a:t>
            </a:r>
            <a:endParaRPr sz="1800">
              <a:latin typeface="Arial"/>
              <a:ea typeface="Arial"/>
              <a:cs typeface="Arial"/>
              <a:sym typeface="Arial"/>
            </a:endParaRPr>
          </a:p>
          <a:p>
            <a:pPr indent="0" lvl="0" marL="0" rtl="0" algn="l">
              <a:lnSpc>
                <a:spcPct val="100000"/>
              </a:lnSpc>
              <a:spcBef>
                <a:spcPts val="0"/>
              </a:spcBef>
              <a:spcAft>
                <a:spcPts val="0"/>
              </a:spcAft>
              <a:buSzPts val="1120"/>
              <a:buNone/>
            </a:pPr>
            <a:r>
              <a:t/>
            </a:r>
            <a:endParaRPr sz="1800">
              <a:latin typeface="Arial"/>
              <a:ea typeface="Arial"/>
              <a:cs typeface="Arial"/>
              <a:sym typeface="Arial"/>
            </a:endParaRPr>
          </a:p>
          <a:p>
            <a:pPr indent="0" lvl="0" marL="0" rtl="0" algn="just">
              <a:lnSpc>
                <a:spcPct val="100000"/>
              </a:lnSpc>
              <a:spcBef>
                <a:spcPts val="0"/>
              </a:spcBef>
              <a:spcAft>
                <a:spcPts val="0"/>
              </a:spcAft>
              <a:buSzPts val="1120"/>
              <a:buNone/>
            </a:pPr>
            <a:r>
              <a:rPr lang="en-US" sz="1800">
                <a:latin typeface="Arial"/>
                <a:ea typeface="Arial"/>
                <a:cs typeface="Arial"/>
                <a:sym typeface="Arial"/>
              </a:rPr>
              <a:t>We will explore strategies for tailoring CT concepts, incorporating cultural relevance, and accommodating different learning styles to create engaging and effective learning experiences for all.</a:t>
            </a:r>
            <a:endParaRPr sz="1800">
              <a:latin typeface="Arial"/>
              <a:ea typeface="Arial"/>
              <a:cs typeface="Arial"/>
              <a:sym typeface="Arial"/>
            </a:endParaRPr>
          </a:p>
          <a:p>
            <a:pPr indent="0" lvl="0" marL="0" rtl="0" algn="l">
              <a:lnSpc>
                <a:spcPct val="100000"/>
              </a:lnSpc>
              <a:spcBef>
                <a:spcPts val="0"/>
              </a:spcBef>
              <a:spcAft>
                <a:spcPts val="0"/>
              </a:spcAft>
              <a:buSzPts val="1120"/>
              <a:buNone/>
            </a:pPr>
            <a:r>
              <a:t/>
            </a:r>
            <a:endParaRPr sz="1800">
              <a:latin typeface="Arial"/>
              <a:ea typeface="Arial"/>
              <a:cs typeface="Arial"/>
              <a:sym typeface="Arial"/>
            </a:endParaRPr>
          </a:p>
          <a:p>
            <a:pPr indent="0" lvl="0" marL="0" rtl="0" algn="just">
              <a:lnSpc>
                <a:spcPct val="100000"/>
              </a:lnSpc>
              <a:spcBef>
                <a:spcPts val="0"/>
              </a:spcBef>
              <a:spcAft>
                <a:spcPts val="0"/>
              </a:spcAft>
              <a:buSzPts val="1120"/>
              <a:buNone/>
            </a:pPr>
            <a:r>
              <a:rPr lang="en-US" sz="1800">
                <a:latin typeface="Arial"/>
                <a:ea typeface="Arial"/>
                <a:cs typeface="Arial"/>
                <a:sym typeface="Arial"/>
              </a:rPr>
              <a:t>We will explore how to make CT accessible and relevant for all adult learners, regardless of their background, learning style, or prior experience with technology.</a:t>
            </a:r>
            <a:endParaRPr>
              <a:latin typeface="Arial"/>
              <a:ea typeface="Arial"/>
              <a:cs typeface="Arial"/>
              <a:sym typeface="Arial"/>
            </a:endParaRPr>
          </a:p>
          <a:p>
            <a:pPr indent="0" lvl="0" marL="0" rtl="0" algn="l">
              <a:lnSpc>
                <a:spcPct val="100000"/>
              </a:lnSpc>
              <a:spcBef>
                <a:spcPts val="0"/>
              </a:spcBef>
              <a:spcAft>
                <a:spcPts val="0"/>
              </a:spcAft>
              <a:buSzPts val="1120"/>
              <a:buNone/>
            </a:pPr>
            <a:r>
              <a:t/>
            </a:r>
            <a:endParaRPr sz="1800">
              <a:latin typeface="Arial"/>
              <a:ea typeface="Arial"/>
              <a:cs typeface="Arial"/>
              <a:sym typeface="Arial"/>
            </a:endParaRPr>
          </a:p>
          <a:p>
            <a:pPr indent="0" lvl="0" marL="0" rtl="0" algn="l">
              <a:lnSpc>
                <a:spcPct val="100000"/>
              </a:lnSpc>
              <a:spcBef>
                <a:spcPts val="0"/>
              </a:spcBef>
              <a:spcAft>
                <a:spcPts val="0"/>
              </a:spcAft>
              <a:buClr>
                <a:schemeClr val="dk2"/>
              </a:buClr>
              <a:buSzPts val="1120"/>
              <a:buNone/>
            </a:pPr>
            <a:r>
              <a:t/>
            </a:r>
            <a:endParaRPr sz="1800">
              <a:latin typeface="Arial"/>
              <a:ea typeface="Arial"/>
              <a:cs typeface="Arial"/>
              <a:sym typeface="Arial"/>
            </a:endParaRPr>
          </a:p>
        </p:txBody>
      </p:sp>
      <p:pic>
        <p:nvPicPr>
          <p:cNvPr descr="Imagen que contiene electrónica, circuito&#10;&#10;Descripción generada automáticamente" id="681" name="Google Shape;681;p53"/>
          <p:cNvPicPr preferRelativeResize="0"/>
          <p:nvPr/>
        </p:nvPicPr>
        <p:blipFill rotWithShape="1">
          <a:blip r:embed="rId3">
            <a:alphaModFix/>
          </a:blip>
          <a:srcRect b="0" l="6035" r="6035" t="0"/>
          <a:stretch/>
        </p:blipFill>
        <p:spPr>
          <a:xfrm>
            <a:off x="0" y="0"/>
            <a:ext cx="3390900" cy="6858000"/>
          </a:xfrm>
          <a:prstGeom prst="rect">
            <a:avLst/>
          </a:prstGeom>
          <a:noFill/>
          <a:ln>
            <a:noFill/>
          </a:ln>
        </p:spPr>
      </p:pic>
      <p:sp>
        <p:nvSpPr>
          <p:cNvPr id="682" name="Google Shape;682;p53"/>
          <p:cNvSpPr/>
          <p:nvPr/>
        </p:nvSpPr>
        <p:spPr>
          <a:xfrm>
            <a:off x="4127088" y="5136775"/>
            <a:ext cx="7283464" cy="125057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The best teachers are those who show their students how to think, </a:t>
            </a:r>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chemeClr val="dk1"/>
                </a:solidFill>
                <a:latin typeface="Arial"/>
                <a:ea typeface="Arial"/>
                <a:cs typeface="Arial"/>
                <a:sym typeface="Arial"/>
              </a:rPr>
              <a:t>not what to think</a:t>
            </a:r>
            <a:endParaRPr b="0" i="0" sz="1600" u="none" cap="none" strike="noStrike">
              <a:solidFill>
                <a:schemeClr val="dk1"/>
              </a:solidFill>
              <a:latin typeface="Arial"/>
              <a:ea typeface="Arial"/>
              <a:cs typeface="Arial"/>
              <a:sym typeface="Arial"/>
            </a:endParaRPr>
          </a:p>
        </p:txBody>
      </p:sp>
      <p:sp>
        <p:nvSpPr>
          <p:cNvPr id="683" name="Google Shape;683;p5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pic>
        <p:nvPicPr>
          <p:cNvPr descr="A light bulb with a black background&#10;&#10;AI-generated content may be incorrect." id="684" name="Google Shape;684;p53"/>
          <p:cNvPicPr preferRelativeResize="0"/>
          <p:nvPr/>
        </p:nvPicPr>
        <p:blipFill rotWithShape="1">
          <a:blip r:embed="rId4">
            <a:alphaModFix/>
          </a:blip>
          <a:srcRect b="0" l="0" r="0" t="0"/>
          <a:stretch/>
        </p:blipFill>
        <p:spPr>
          <a:xfrm>
            <a:off x="10863197" y="4668041"/>
            <a:ext cx="1094709" cy="109470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88" name="Shape 688"/>
        <p:cNvGrpSpPr/>
        <p:nvPr/>
      </p:nvGrpSpPr>
      <p:grpSpPr>
        <a:xfrm>
          <a:off x="0" y="0"/>
          <a:ext cx="0" cy="0"/>
          <a:chOff x="0" y="0"/>
          <a:chExt cx="0" cy="0"/>
        </a:xfrm>
      </p:grpSpPr>
      <p:sp>
        <p:nvSpPr>
          <p:cNvPr id="689" name="Google Shape;689;p26"/>
          <p:cNvSpPr txBox="1"/>
          <p:nvPr/>
        </p:nvSpPr>
        <p:spPr>
          <a:xfrm>
            <a:off x="476770" y="360617"/>
            <a:ext cx="5814769"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How to adapt Computational Thinking for diverse adult learners</a:t>
            </a:r>
            <a:endParaRPr b="1" i="0" sz="2400" u="none" cap="none" strike="noStrike">
              <a:solidFill>
                <a:srgbClr val="000000"/>
              </a:solidFill>
              <a:latin typeface="Arial"/>
              <a:ea typeface="Arial"/>
              <a:cs typeface="Arial"/>
              <a:sym typeface="Arial"/>
            </a:endParaRPr>
          </a:p>
        </p:txBody>
      </p:sp>
      <p:pic>
        <p:nvPicPr>
          <p:cNvPr id="690" name="Google Shape;690;p26"/>
          <p:cNvPicPr preferRelativeResize="0"/>
          <p:nvPr/>
        </p:nvPicPr>
        <p:blipFill rotWithShape="1">
          <a:blip r:embed="rId3">
            <a:alphaModFix/>
          </a:blip>
          <a:srcRect b="0" l="0" r="0" t="0"/>
          <a:stretch/>
        </p:blipFill>
        <p:spPr>
          <a:xfrm>
            <a:off x="7345936" y="-20656"/>
            <a:ext cx="4846064" cy="6878656"/>
          </a:xfrm>
          <a:prstGeom prst="rect">
            <a:avLst/>
          </a:prstGeom>
          <a:noFill/>
          <a:ln>
            <a:noFill/>
          </a:ln>
        </p:spPr>
      </p:pic>
      <p:sp>
        <p:nvSpPr>
          <p:cNvPr id="691" name="Google Shape;691;p26"/>
          <p:cNvSpPr txBox="1"/>
          <p:nvPr/>
        </p:nvSpPr>
        <p:spPr>
          <a:xfrm>
            <a:off x="476770" y="1981634"/>
            <a:ext cx="6343800" cy="31863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3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As you see from the previous modules, Computational Thinking is a powerful problem-solving approach, but its effectiveness hinges on accessibility and relevance for all adult learners.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6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60"/>
              </a:spcBef>
              <a:spcAft>
                <a:spcPts val="30"/>
              </a:spcAft>
              <a:buClr>
                <a:srgbClr val="000000"/>
              </a:buClr>
              <a:buSzPts val="2000"/>
              <a:buFont typeface="Arial"/>
              <a:buNone/>
            </a:pPr>
            <a:r>
              <a:rPr b="0" i="0" lang="en-US" sz="2000" u="none" cap="none" strike="noStrike">
                <a:solidFill>
                  <a:srgbClr val="000000"/>
                </a:solidFill>
                <a:latin typeface="Arial"/>
                <a:ea typeface="Arial"/>
                <a:cs typeface="Arial"/>
                <a:sym typeface="Arial"/>
              </a:rPr>
              <a:t>To ensure inclusivity and maximize impact, you must tailor CT concepts and activities to meet the diverse needs of our adult learners, especially if you, as a trainer work with disadvantaged adults (e.g. economic, social, educational, etc. ).</a:t>
            </a:r>
            <a:endParaRPr b="0" i="0" sz="1400" u="none" cap="none" strike="noStrike">
              <a:solidFill>
                <a:srgbClr val="000000"/>
              </a:solidFill>
              <a:latin typeface="Arial"/>
              <a:ea typeface="Arial"/>
              <a:cs typeface="Arial"/>
              <a:sym typeface="Arial"/>
            </a:endParaRPr>
          </a:p>
        </p:txBody>
      </p:sp>
      <p:sp>
        <p:nvSpPr>
          <p:cNvPr id="692" name="Google Shape;692;p2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696" name="Shape 696"/>
        <p:cNvGrpSpPr/>
        <p:nvPr/>
      </p:nvGrpSpPr>
      <p:grpSpPr>
        <a:xfrm>
          <a:off x="0" y="0"/>
          <a:ext cx="0" cy="0"/>
          <a:chOff x="0" y="0"/>
          <a:chExt cx="0" cy="0"/>
        </a:xfrm>
      </p:grpSpPr>
      <p:sp>
        <p:nvSpPr>
          <p:cNvPr id="697" name="Google Shape;697;p27"/>
          <p:cNvSpPr txBox="1"/>
          <p:nvPr/>
        </p:nvSpPr>
        <p:spPr>
          <a:xfrm>
            <a:off x="476770" y="360617"/>
            <a:ext cx="5814769" cy="8309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Arial"/>
                <a:ea typeface="Arial"/>
                <a:cs typeface="Arial"/>
                <a:sym typeface="Arial"/>
              </a:rPr>
              <a:t>How to adapt Computational Thinking for diverse adult learners</a:t>
            </a:r>
            <a:endParaRPr b="1" i="0" sz="2400" u="none" cap="none" strike="noStrike">
              <a:solidFill>
                <a:srgbClr val="000000"/>
              </a:solidFill>
              <a:latin typeface="Arial"/>
              <a:ea typeface="Arial"/>
              <a:cs typeface="Arial"/>
              <a:sym typeface="Arial"/>
            </a:endParaRPr>
          </a:p>
        </p:txBody>
      </p:sp>
      <p:pic>
        <p:nvPicPr>
          <p:cNvPr id="698" name="Google Shape;698;p27"/>
          <p:cNvPicPr preferRelativeResize="0"/>
          <p:nvPr/>
        </p:nvPicPr>
        <p:blipFill rotWithShape="1">
          <a:blip r:embed="rId3">
            <a:alphaModFix/>
          </a:blip>
          <a:srcRect b="0" l="0" r="0" t="0"/>
          <a:stretch/>
        </p:blipFill>
        <p:spPr>
          <a:xfrm>
            <a:off x="7345936" y="-20656"/>
            <a:ext cx="4846064" cy="6878656"/>
          </a:xfrm>
          <a:prstGeom prst="rect">
            <a:avLst/>
          </a:prstGeom>
          <a:noFill/>
          <a:ln>
            <a:noFill/>
          </a:ln>
        </p:spPr>
      </p:pic>
      <p:sp>
        <p:nvSpPr>
          <p:cNvPr id="699" name="Google Shape;699;p27"/>
          <p:cNvSpPr txBox="1"/>
          <p:nvPr/>
        </p:nvSpPr>
        <p:spPr>
          <a:xfrm>
            <a:off x="463141" y="1684552"/>
            <a:ext cx="6590687"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30"/>
              </a:spcBef>
              <a:spcAft>
                <a:spcPts val="30"/>
              </a:spcAft>
              <a:buClr>
                <a:srgbClr val="000000"/>
              </a:buClr>
              <a:buSzPts val="2000"/>
              <a:buFont typeface="Arial"/>
              <a:buNone/>
            </a:pPr>
            <a:r>
              <a:rPr b="0" i="0" lang="en-US" sz="2000" u="none" cap="none" strike="noStrike">
                <a:solidFill>
                  <a:srgbClr val="000000"/>
                </a:solidFill>
                <a:latin typeface="Arial"/>
                <a:ea typeface="Arial"/>
                <a:cs typeface="Arial"/>
                <a:sym typeface="Arial"/>
              </a:rPr>
              <a:t>To do this you should take into consideration at least the following aspects:</a:t>
            </a:r>
            <a:endParaRPr b="0" i="0" sz="2000" u="none" cap="none" strike="noStrike">
              <a:solidFill>
                <a:srgbClr val="000000"/>
              </a:solidFill>
              <a:latin typeface="Arial"/>
              <a:ea typeface="Arial"/>
              <a:cs typeface="Arial"/>
              <a:sym typeface="Arial"/>
            </a:endParaRPr>
          </a:p>
        </p:txBody>
      </p:sp>
      <p:pic>
        <p:nvPicPr>
          <p:cNvPr id="700" name="Google Shape;700;p27"/>
          <p:cNvPicPr preferRelativeResize="0"/>
          <p:nvPr/>
        </p:nvPicPr>
        <p:blipFill rotWithShape="1">
          <a:blip r:embed="rId4">
            <a:alphaModFix/>
          </a:blip>
          <a:srcRect b="0" l="0" r="0" t="0"/>
          <a:stretch/>
        </p:blipFill>
        <p:spPr>
          <a:xfrm>
            <a:off x="553584" y="2758016"/>
            <a:ext cx="805522" cy="805522"/>
          </a:xfrm>
          <a:prstGeom prst="rect">
            <a:avLst/>
          </a:prstGeom>
          <a:noFill/>
          <a:ln>
            <a:noFill/>
          </a:ln>
        </p:spPr>
      </p:pic>
      <p:sp>
        <p:nvSpPr>
          <p:cNvPr id="701" name="Google Shape;701;p27"/>
          <p:cNvSpPr txBox="1"/>
          <p:nvPr/>
        </p:nvSpPr>
        <p:spPr>
          <a:xfrm>
            <a:off x="1768540" y="5396955"/>
            <a:ext cx="3644275" cy="8360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1000"/>
              </a:spcBef>
              <a:spcAft>
                <a:spcPts val="30"/>
              </a:spcAft>
              <a:buClr>
                <a:srgbClr val="000000"/>
              </a:buClr>
              <a:buSzPts val="2000"/>
              <a:buFont typeface="Arial"/>
              <a:buNone/>
            </a:pPr>
            <a:r>
              <a:rPr b="0" i="0" lang="en-US" sz="2000" u="none" cap="none" strike="noStrike">
                <a:solidFill>
                  <a:srgbClr val="000000"/>
                </a:solidFill>
                <a:latin typeface="Arial"/>
                <a:ea typeface="Arial"/>
                <a:cs typeface="Arial"/>
                <a:sym typeface="Arial"/>
              </a:rPr>
              <a:t>Learning styles and preferences</a:t>
            </a:r>
            <a:endParaRPr b="0" i="0" sz="1400" u="none" cap="none" strike="noStrike">
              <a:solidFill>
                <a:srgbClr val="000000"/>
              </a:solidFill>
              <a:latin typeface="Arial"/>
              <a:ea typeface="Arial"/>
              <a:cs typeface="Arial"/>
              <a:sym typeface="Arial"/>
            </a:endParaRPr>
          </a:p>
        </p:txBody>
      </p:sp>
      <p:sp>
        <p:nvSpPr>
          <p:cNvPr id="702" name="Google Shape;702;p27"/>
          <p:cNvSpPr txBox="1"/>
          <p:nvPr/>
        </p:nvSpPr>
        <p:spPr>
          <a:xfrm>
            <a:off x="1702607" y="2896623"/>
            <a:ext cx="3411757" cy="52830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1000"/>
              </a:spcBef>
              <a:spcAft>
                <a:spcPts val="30"/>
              </a:spcAft>
              <a:buClr>
                <a:srgbClr val="000000"/>
              </a:buClr>
              <a:buSzPts val="2000"/>
              <a:buFont typeface="Arial"/>
              <a:buNone/>
            </a:pPr>
            <a:r>
              <a:rPr b="0" i="0" lang="en-US" sz="2000" u="none" cap="none" strike="noStrike">
                <a:solidFill>
                  <a:srgbClr val="000000"/>
                </a:solidFill>
                <a:latin typeface="Arial"/>
                <a:ea typeface="Arial"/>
                <a:cs typeface="Arial"/>
                <a:sym typeface="Arial"/>
              </a:rPr>
              <a:t>Tailoring concepts</a:t>
            </a:r>
            <a:endParaRPr b="0" i="0" sz="1400" u="none" cap="none" strike="noStrike">
              <a:solidFill>
                <a:srgbClr val="000000"/>
              </a:solidFill>
              <a:latin typeface="Arial"/>
              <a:ea typeface="Arial"/>
              <a:cs typeface="Arial"/>
              <a:sym typeface="Arial"/>
            </a:endParaRPr>
          </a:p>
        </p:txBody>
      </p:sp>
      <p:sp>
        <p:nvSpPr>
          <p:cNvPr id="703" name="Google Shape;703;p27"/>
          <p:cNvSpPr txBox="1"/>
          <p:nvPr/>
        </p:nvSpPr>
        <p:spPr>
          <a:xfrm>
            <a:off x="1710623" y="4146789"/>
            <a:ext cx="4627889" cy="52830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1000"/>
              </a:spcBef>
              <a:spcAft>
                <a:spcPts val="30"/>
              </a:spcAft>
              <a:buClr>
                <a:srgbClr val="000000"/>
              </a:buClr>
              <a:buSzPts val="2000"/>
              <a:buFont typeface="Arial"/>
              <a:buNone/>
            </a:pPr>
            <a:r>
              <a:rPr b="0" i="0" lang="en-US" sz="2000" u="none" cap="none" strike="noStrike">
                <a:solidFill>
                  <a:srgbClr val="000000"/>
                </a:solidFill>
                <a:latin typeface="Arial"/>
                <a:ea typeface="Arial"/>
                <a:cs typeface="Arial"/>
                <a:sym typeface="Arial"/>
              </a:rPr>
              <a:t>Cultural relevance</a:t>
            </a:r>
            <a:endParaRPr b="0" i="0" sz="1400" u="none" cap="none" strike="noStrike">
              <a:solidFill>
                <a:srgbClr val="000000"/>
              </a:solidFill>
              <a:latin typeface="Arial"/>
              <a:ea typeface="Arial"/>
              <a:cs typeface="Arial"/>
              <a:sym typeface="Arial"/>
            </a:endParaRPr>
          </a:p>
        </p:txBody>
      </p:sp>
      <p:pic>
        <p:nvPicPr>
          <p:cNvPr id="704" name="Google Shape;704;p27"/>
          <p:cNvPicPr preferRelativeResize="0"/>
          <p:nvPr/>
        </p:nvPicPr>
        <p:blipFill rotWithShape="1">
          <a:blip r:embed="rId5">
            <a:alphaModFix/>
          </a:blip>
          <a:srcRect b="0" l="0" r="0" t="0"/>
          <a:stretch/>
        </p:blipFill>
        <p:spPr>
          <a:xfrm flipH="1">
            <a:off x="553584" y="4097223"/>
            <a:ext cx="805522" cy="805522"/>
          </a:xfrm>
          <a:prstGeom prst="rect">
            <a:avLst/>
          </a:prstGeom>
          <a:noFill/>
          <a:ln>
            <a:noFill/>
          </a:ln>
        </p:spPr>
      </p:pic>
      <p:pic>
        <p:nvPicPr>
          <p:cNvPr id="705" name="Google Shape;705;p27"/>
          <p:cNvPicPr preferRelativeResize="0"/>
          <p:nvPr/>
        </p:nvPicPr>
        <p:blipFill rotWithShape="1">
          <a:blip r:embed="rId6">
            <a:alphaModFix/>
          </a:blip>
          <a:srcRect b="0" l="0" r="0" t="0"/>
          <a:stretch/>
        </p:blipFill>
        <p:spPr>
          <a:xfrm>
            <a:off x="601971" y="5436431"/>
            <a:ext cx="757135" cy="757135"/>
          </a:xfrm>
          <a:prstGeom prst="rect">
            <a:avLst/>
          </a:prstGeom>
          <a:noFill/>
          <a:ln>
            <a:noFill/>
          </a:ln>
        </p:spPr>
      </p:pic>
      <p:sp>
        <p:nvSpPr>
          <p:cNvPr id="706" name="Google Shape;706;p2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28"/>
          <p:cNvSpPr txBox="1"/>
          <p:nvPr>
            <p:ph type="title"/>
          </p:nvPr>
        </p:nvSpPr>
        <p:spPr>
          <a:xfrm>
            <a:off x="1090280" y="1290208"/>
            <a:ext cx="10011440" cy="615316"/>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11111"/>
              <a:buFont typeface="Sorts Mill Goudy"/>
              <a:buNone/>
            </a:pPr>
            <a:r>
              <a:rPr b="1" lang="en-US">
                <a:latin typeface="Arial"/>
                <a:ea typeface="Arial"/>
                <a:cs typeface="Arial"/>
                <a:sym typeface="Arial"/>
              </a:rPr>
              <a:t>Adapting Computational Thinking for diverse adult learners</a:t>
            </a:r>
            <a:endParaRPr b="1">
              <a:latin typeface="Arial"/>
              <a:ea typeface="Arial"/>
              <a:cs typeface="Arial"/>
              <a:sym typeface="Arial"/>
            </a:endParaRPr>
          </a:p>
        </p:txBody>
      </p:sp>
      <p:sp>
        <p:nvSpPr>
          <p:cNvPr id="712" name="Google Shape;712;p28"/>
          <p:cNvSpPr txBox="1"/>
          <p:nvPr>
            <p:ph idx="1" type="body"/>
          </p:nvPr>
        </p:nvSpPr>
        <p:spPr>
          <a:xfrm>
            <a:off x="1196295" y="2043346"/>
            <a:ext cx="2888156"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30"/>
              </a:spcBef>
              <a:spcAft>
                <a:spcPts val="30"/>
              </a:spcAft>
              <a:buSzPts val="1680"/>
              <a:buNone/>
            </a:pPr>
            <a:r>
              <a:rPr lang="en-US" sz="2000">
                <a:latin typeface="Arial"/>
                <a:ea typeface="Arial"/>
                <a:cs typeface="Arial"/>
                <a:sym typeface="Arial"/>
              </a:rPr>
              <a:t>Tailoring concepts</a:t>
            </a:r>
            <a:endParaRPr sz="2000">
              <a:latin typeface="Arial"/>
              <a:ea typeface="Arial"/>
              <a:cs typeface="Arial"/>
              <a:sym typeface="Arial"/>
            </a:endParaRPr>
          </a:p>
        </p:txBody>
      </p:sp>
      <p:sp>
        <p:nvSpPr>
          <p:cNvPr id="713" name="Google Shape;713;p28"/>
          <p:cNvSpPr txBox="1"/>
          <p:nvPr>
            <p:ph idx="2" type="body"/>
          </p:nvPr>
        </p:nvSpPr>
        <p:spPr>
          <a:xfrm>
            <a:off x="1196296" y="2968775"/>
            <a:ext cx="2888155" cy="2041660"/>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1120"/>
              <a:buNone/>
            </a:pPr>
            <a:r>
              <a:rPr lang="en-US">
                <a:latin typeface="Arial"/>
                <a:ea typeface="Arial"/>
                <a:cs typeface="Arial"/>
                <a:sym typeface="Arial"/>
              </a:rPr>
              <a:t>It means </a:t>
            </a:r>
            <a:r>
              <a:rPr b="1" lang="en-US">
                <a:latin typeface="Arial"/>
                <a:ea typeface="Arial"/>
                <a:cs typeface="Arial"/>
                <a:sym typeface="Arial"/>
              </a:rPr>
              <a:t>to simplify complex concepts </a:t>
            </a:r>
            <a:r>
              <a:rPr lang="en-US">
                <a:latin typeface="Arial"/>
                <a:ea typeface="Arial"/>
                <a:cs typeface="Arial"/>
                <a:sym typeface="Arial"/>
              </a:rPr>
              <a:t>that are crucial for making CT accessible to diverse adult learners.</a:t>
            </a:r>
            <a:endParaRPr>
              <a:latin typeface="Arial"/>
              <a:ea typeface="Arial"/>
              <a:cs typeface="Arial"/>
              <a:sym typeface="Arial"/>
            </a:endParaRPr>
          </a:p>
        </p:txBody>
      </p:sp>
      <p:sp>
        <p:nvSpPr>
          <p:cNvPr id="714" name="Google Shape;714;p28"/>
          <p:cNvSpPr txBox="1"/>
          <p:nvPr>
            <p:ph idx="3" type="body"/>
          </p:nvPr>
        </p:nvSpPr>
        <p:spPr>
          <a:xfrm>
            <a:off x="4643763" y="2043346"/>
            <a:ext cx="2888156" cy="683565"/>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30"/>
              </a:spcBef>
              <a:spcAft>
                <a:spcPts val="30"/>
              </a:spcAft>
              <a:buSzPts val="1680"/>
              <a:buNone/>
            </a:pPr>
            <a:r>
              <a:rPr lang="en-US" sz="2000">
                <a:latin typeface="Arial"/>
                <a:ea typeface="Arial"/>
                <a:cs typeface="Arial"/>
                <a:sym typeface="Arial"/>
              </a:rPr>
              <a:t>Cultural relevance</a:t>
            </a:r>
            <a:endParaRPr sz="2000">
              <a:latin typeface="Arial"/>
              <a:ea typeface="Arial"/>
              <a:cs typeface="Arial"/>
              <a:sym typeface="Arial"/>
            </a:endParaRPr>
          </a:p>
        </p:txBody>
      </p:sp>
      <p:sp>
        <p:nvSpPr>
          <p:cNvPr id="715" name="Google Shape;715;p28"/>
          <p:cNvSpPr txBox="1"/>
          <p:nvPr>
            <p:ph idx="4" type="body"/>
          </p:nvPr>
        </p:nvSpPr>
        <p:spPr>
          <a:xfrm>
            <a:off x="4542194" y="2968775"/>
            <a:ext cx="3091295" cy="2450222"/>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120"/>
              <a:buNone/>
            </a:pPr>
            <a:r>
              <a:rPr lang="en-US">
                <a:latin typeface="Arial"/>
                <a:ea typeface="Arial"/>
                <a:cs typeface="Arial"/>
                <a:sym typeface="Arial"/>
              </a:rPr>
              <a:t>It means </a:t>
            </a:r>
            <a:r>
              <a:rPr b="1" lang="en-US">
                <a:latin typeface="Arial"/>
                <a:ea typeface="Arial"/>
                <a:cs typeface="Arial"/>
                <a:sym typeface="Arial"/>
              </a:rPr>
              <a:t>to incorporate culturally relevant examples and contexts </a:t>
            </a:r>
            <a:r>
              <a:rPr lang="en-US">
                <a:latin typeface="Arial"/>
                <a:ea typeface="Arial"/>
                <a:cs typeface="Arial"/>
                <a:sym typeface="Arial"/>
              </a:rPr>
              <a:t>that are essential for making CT meaningful and engaging for diverse adult learners. </a:t>
            </a:r>
            <a:endParaRPr>
              <a:latin typeface="Arial"/>
              <a:ea typeface="Arial"/>
              <a:cs typeface="Arial"/>
              <a:sym typeface="Arial"/>
            </a:endParaRPr>
          </a:p>
          <a:p>
            <a:pPr indent="-157480" lvl="0" marL="228600" rtl="0" algn="just">
              <a:lnSpc>
                <a:spcPct val="100000"/>
              </a:lnSpc>
              <a:spcBef>
                <a:spcPts val="0"/>
              </a:spcBef>
              <a:spcAft>
                <a:spcPts val="0"/>
              </a:spcAft>
              <a:buClr>
                <a:schemeClr val="dk2"/>
              </a:buClr>
              <a:buSzPts val="1120"/>
              <a:buNone/>
            </a:pPr>
            <a:r>
              <a:t/>
            </a:r>
            <a:endParaRPr>
              <a:latin typeface="Arial"/>
              <a:ea typeface="Arial"/>
              <a:cs typeface="Arial"/>
              <a:sym typeface="Arial"/>
            </a:endParaRPr>
          </a:p>
        </p:txBody>
      </p:sp>
      <p:sp>
        <p:nvSpPr>
          <p:cNvPr id="716" name="Google Shape;716;p28"/>
          <p:cNvSpPr txBox="1"/>
          <p:nvPr>
            <p:ph idx="5" type="body"/>
          </p:nvPr>
        </p:nvSpPr>
        <p:spPr>
          <a:xfrm>
            <a:off x="7892288" y="2269699"/>
            <a:ext cx="3301524" cy="683565"/>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30"/>
              </a:spcBef>
              <a:spcAft>
                <a:spcPts val="30"/>
              </a:spcAft>
              <a:buSzPts val="1680"/>
              <a:buNone/>
            </a:pPr>
            <a:r>
              <a:rPr lang="en-US" sz="2000">
                <a:latin typeface="Arial"/>
                <a:ea typeface="Arial"/>
                <a:cs typeface="Arial"/>
                <a:sym typeface="Arial"/>
              </a:rPr>
              <a:t>Learning styles and preferences</a:t>
            </a:r>
            <a:endParaRPr sz="2000">
              <a:latin typeface="Arial"/>
              <a:ea typeface="Arial"/>
              <a:cs typeface="Arial"/>
              <a:sym typeface="Arial"/>
            </a:endParaRPr>
          </a:p>
        </p:txBody>
      </p:sp>
      <p:sp>
        <p:nvSpPr>
          <p:cNvPr id="717" name="Google Shape;717;p28"/>
          <p:cNvSpPr txBox="1"/>
          <p:nvPr>
            <p:ph idx="6" type="body"/>
          </p:nvPr>
        </p:nvSpPr>
        <p:spPr>
          <a:xfrm>
            <a:off x="8098973" y="2968775"/>
            <a:ext cx="2888155" cy="2245789"/>
          </a:xfrm>
          <a:prstGeom prst="rect">
            <a:avLst/>
          </a:prstGeom>
          <a:noFill/>
          <a:ln>
            <a:noFill/>
          </a:ln>
        </p:spPr>
        <p:txBody>
          <a:bodyPr anchorCtr="0" anchor="t" bIns="45700" lIns="91425" spcFirstLastPara="1" rIns="91425" wrap="square" tIns="45700">
            <a:normAutofit/>
          </a:bodyPr>
          <a:lstStyle/>
          <a:p>
            <a:pPr indent="0" lvl="0" marL="0" rtl="0" algn="just">
              <a:lnSpc>
                <a:spcPct val="100000"/>
              </a:lnSpc>
              <a:spcBef>
                <a:spcPts val="0"/>
              </a:spcBef>
              <a:spcAft>
                <a:spcPts val="0"/>
              </a:spcAft>
              <a:buSzPts val="969"/>
              <a:buNone/>
            </a:pPr>
            <a:r>
              <a:rPr lang="en-US">
                <a:latin typeface="Arial"/>
                <a:ea typeface="Arial"/>
                <a:cs typeface="Arial"/>
                <a:sym typeface="Arial"/>
              </a:rPr>
              <a:t>It means </a:t>
            </a:r>
            <a:r>
              <a:rPr b="1" lang="en-US">
                <a:latin typeface="Arial"/>
                <a:ea typeface="Arial"/>
                <a:cs typeface="Arial"/>
                <a:sym typeface="Arial"/>
              </a:rPr>
              <a:t>to recognise diverse learning styles </a:t>
            </a:r>
            <a:r>
              <a:rPr lang="en-US">
                <a:latin typeface="Arial"/>
                <a:ea typeface="Arial"/>
                <a:cs typeface="Arial"/>
                <a:sym typeface="Arial"/>
              </a:rPr>
              <a:t>that are key for effective CT education in the learning process for adult learners. </a:t>
            </a:r>
            <a:endParaRPr>
              <a:latin typeface="Arial"/>
              <a:ea typeface="Arial"/>
              <a:cs typeface="Arial"/>
              <a:sym typeface="Arial"/>
            </a:endParaRPr>
          </a:p>
        </p:txBody>
      </p:sp>
      <p:pic>
        <p:nvPicPr>
          <p:cNvPr id="718" name="Google Shape;718;p28"/>
          <p:cNvPicPr preferRelativeResize="0"/>
          <p:nvPr/>
        </p:nvPicPr>
        <p:blipFill rotWithShape="1">
          <a:blip r:embed="rId3">
            <a:alphaModFix/>
          </a:blip>
          <a:srcRect b="0" l="0" r="0" t="0"/>
          <a:stretch/>
        </p:blipFill>
        <p:spPr>
          <a:xfrm>
            <a:off x="2312542" y="4804783"/>
            <a:ext cx="631278" cy="631278"/>
          </a:xfrm>
          <a:prstGeom prst="rect">
            <a:avLst/>
          </a:prstGeom>
          <a:noFill/>
          <a:ln>
            <a:noFill/>
          </a:ln>
        </p:spPr>
      </p:pic>
      <p:pic>
        <p:nvPicPr>
          <p:cNvPr id="719" name="Google Shape;719;p28"/>
          <p:cNvPicPr preferRelativeResize="0"/>
          <p:nvPr/>
        </p:nvPicPr>
        <p:blipFill rotWithShape="1">
          <a:blip r:embed="rId4">
            <a:alphaModFix/>
          </a:blip>
          <a:srcRect b="0" l="0" r="0" t="0"/>
          <a:stretch/>
        </p:blipFill>
        <p:spPr>
          <a:xfrm flipH="1">
            <a:off x="5785837" y="4836520"/>
            <a:ext cx="604008" cy="604008"/>
          </a:xfrm>
          <a:prstGeom prst="rect">
            <a:avLst/>
          </a:prstGeom>
          <a:noFill/>
          <a:ln>
            <a:noFill/>
          </a:ln>
        </p:spPr>
      </p:pic>
      <p:pic>
        <p:nvPicPr>
          <p:cNvPr id="720" name="Google Shape;720;p28"/>
          <p:cNvPicPr preferRelativeResize="0"/>
          <p:nvPr/>
        </p:nvPicPr>
        <p:blipFill rotWithShape="1">
          <a:blip r:embed="rId5">
            <a:alphaModFix/>
          </a:blip>
          <a:srcRect b="0" l="0" r="0" t="0"/>
          <a:stretch/>
        </p:blipFill>
        <p:spPr>
          <a:xfrm>
            <a:off x="9263229" y="4876419"/>
            <a:ext cx="559642" cy="559642"/>
          </a:xfrm>
          <a:prstGeom prst="rect">
            <a:avLst/>
          </a:prstGeom>
          <a:noFill/>
          <a:ln>
            <a:noFill/>
          </a:ln>
        </p:spPr>
      </p:pic>
      <p:sp>
        <p:nvSpPr>
          <p:cNvPr id="721" name="Google Shape;721;p2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sp>
        <p:nvSpPr>
          <p:cNvPr id="728" name="Google Shape;728;p29"/>
          <p:cNvSpPr txBox="1"/>
          <p:nvPr>
            <p:ph type="title"/>
          </p:nvPr>
        </p:nvSpPr>
        <p:spPr>
          <a:xfrm>
            <a:off x="980596" y="836578"/>
            <a:ext cx="6196779" cy="953311"/>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The methods for </a:t>
            </a:r>
            <a:r>
              <a:rPr b="1" lang="en-US">
                <a:latin typeface="Arial"/>
                <a:ea typeface="Arial"/>
                <a:cs typeface="Arial"/>
                <a:sym typeface="Arial"/>
              </a:rPr>
              <a:t>tailoring concepts </a:t>
            </a:r>
            <a:r>
              <a:rPr lang="en-US">
                <a:latin typeface="Arial"/>
                <a:ea typeface="Arial"/>
                <a:cs typeface="Arial"/>
                <a:sym typeface="Arial"/>
              </a:rPr>
              <a:t>to meet the diverse needs of learners </a:t>
            </a:r>
            <a:endParaRPr>
              <a:latin typeface="Arial"/>
              <a:ea typeface="Arial"/>
              <a:cs typeface="Arial"/>
              <a:sym typeface="Arial"/>
            </a:endParaRPr>
          </a:p>
        </p:txBody>
      </p:sp>
      <p:sp>
        <p:nvSpPr>
          <p:cNvPr id="729" name="Google Shape;729;p29"/>
          <p:cNvSpPr txBox="1"/>
          <p:nvPr>
            <p:ph idx="1" type="body"/>
          </p:nvPr>
        </p:nvSpPr>
        <p:spPr>
          <a:xfrm>
            <a:off x="980596" y="1951004"/>
            <a:ext cx="6196779" cy="4060690"/>
          </a:xfrm>
          <a:prstGeom prst="rect">
            <a:avLst/>
          </a:prstGeom>
          <a:noFill/>
          <a:ln>
            <a:noFill/>
          </a:ln>
        </p:spPr>
        <p:txBody>
          <a:bodyPr anchorCtr="0" anchor="t" bIns="45700" lIns="91425" spcFirstLastPara="1" rIns="91425" wrap="square" tIns="45700">
            <a:normAutofit fontScale="55000" lnSpcReduction="20000"/>
          </a:bodyPr>
          <a:lstStyle/>
          <a:p>
            <a:pPr indent="0" lvl="0" marL="87313" rtl="0" algn="l">
              <a:lnSpc>
                <a:spcPct val="100000"/>
              </a:lnSpc>
              <a:spcBef>
                <a:spcPts val="1000"/>
              </a:spcBef>
              <a:spcAft>
                <a:spcPts val="0"/>
              </a:spcAft>
              <a:buSzPct val="69421"/>
              <a:buNone/>
            </a:pPr>
            <a:r>
              <a:rPr b="1" lang="en-US" sz="3300">
                <a:latin typeface="Arial"/>
                <a:ea typeface="Arial"/>
                <a:cs typeface="Arial"/>
                <a:sym typeface="Arial"/>
              </a:rPr>
              <a:t>Chunking information</a:t>
            </a:r>
            <a:endParaRPr b="1" sz="3300">
              <a:latin typeface="Arial"/>
              <a:ea typeface="Arial"/>
              <a:cs typeface="Arial"/>
              <a:sym typeface="Arial"/>
            </a:endParaRPr>
          </a:p>
          <a:p>
            <a:pPr indent="0" lvl="0" marL="87313" rtl="0" algn="just">
              <a:lnSpc>
                <a:spcPct val="100000"/>
              </a:lnSpc>
              <a:spcBef>
                <a:spcPts val="1000"/>
              </a:spcBef>
              <a:spcAft>
                <a:spcPts val="0"/>
              </a:spcAft>
              <a:buSzPct val="69421"/>
              <a:buNone/>
            </a:pPr>
            <a:r>
              <a:rPr lang="en-US" sz="3300">
                <a:latin typeface="Arial"/>
                <a:ea typeface="Arial"/>
                <a:cs typeface="Arial"/>
                <a:sym typeface="Arial"/>
              </a:rPr>
              <a:t>Break down complex concepts into smaller, manageable chunks. Instead of presenting the whole algorithm at once, introduce it step-by-step, allowing learners to grasp each part before moving on.</a:t>
            </a:r>
            <a:endParaRPr sz="3300">
              <a:latin typeface="Arial"/>
              <a:ea typeface="Arial"/>
              <a:cs typeface="Arial"/>
              <a:sym typeface="Arial"/>
            </a:endParaRPr>
          </a:p>
          <a:p>
            <a:pPr indent="0" lvl="0" marL="87313" rtl="0" algn="just">
              <a:lnSpc>
                <a:spcPct val="100000"/>
              </a:lnSpc>
              <a:spcBef>
                <a:spcPts val="1000"/>
              </a:spcBef>
              <a:spcAft>
                <a:spcPts val="0"/>
              </a:spcAft>
              <a:buSzPct val="69421"/>
              <a:buNone/>
            </a:pPr>
            <a:r>
              <a:rPr b="1" lang="en-US" sz="3300">
                <a:latin typeface="Arial"/>
                <a:ea typeface="Arial"/>
                <a:cs typeface="Arial"/>
                <a:sym typeface="Arial"/>
              </a:rPr>
              <a:t>Visual aids</a:t>
            </a:r>
            <a:endParaRPr>
              <a:latin typeface="Arial"/>
              <a:ea typeface="Arial"/>
              <a:cs typeface="Arial"/>
              <a:sym typeface="Arial"/>
            </a:endParaRPr>
          </a:p>
          <a:p>
            <a:pPr indent="0" lvl="0" marL="87313" rtl="0" algn="just">
              <a:lnSpc>
                <a:spcPct val="100000"/>
              </a:lnSpc>
              <a:spcBef>
                <a:spcPts val="1000"/>
              </a:spcBef>
              <a:spcAft>
                <a:spcPts val="0"/>
              </a:spcAft>
              <a:buSzPct val="69421"/>
              <a:buNone/>
            </a:pPr>
            <a:r>
              <a:rPr lang="en-US" sz="3300">
                <a:latin typeface="Arial"/>
                <a:ea typeface="Arial"/>
                <a:cs typeface="Arial"/>
                <a:sym typeface="Arial"/>
              </a:rPr>
              <a:t>Use visual aids like diagrams, flowcharts, and animations to illustrate abstract concepts. Visual learners will particularly benefit from these representations.</a:t>
            </a:r>
            <a:endParaRPr sz="3300">
              <a:latin typeface="Arial"/>
              <a:ea typeface="Arial"/>
              <a:cs typeface="Arial"/>
              <a:sym typeface="Arial"/>
            </a:endParaRPr>
          </a:p>
          <a:p>
            <a:pPr indent="0" lvl="0" marL="87313" rtl="0" algn="just">
              <a:lnSpc>
                <a:spcPct val="100000"/>
              </a:lnSpc>
              <a:spcBef>
                <a:spcPts val="1000"/>
              </a:spcBef>
              <a:spcAft>
                <a:spcPts val="0"/>
              </a:spcAft>
              <a:buSzPct val="69421"/>
              <a:buNone/>
            </a:pPr>
            <a:r>
              <a:rPr b="1" lang="en-US" sz="3300">
                <a:latin typeface="Arial"/>
                <a:ea typeface="Arial"/>
                <a:cs typeface="Arial"/>
                <a:sym typeface="Arial"/>
              </a:rPr>
              <a:t>Analogies and real-world examples</a:t>
            </a:r>
            <a:endParaRPr b="1" sz="3300">
              <a:latin typeface="Arial"/>
              <a:ea typeface="Arial"/>
              <a:cs typeface="Arial"/>
              <a:sym typeface="Arial"/>
            </a:endParaRPr>
          </a:p>
          <a:p>
            <a:pPr indent="0" lvl="0" marL="87313" rtl="0" algn="just">
              <a:lnSpc>
                <a:spcPct val="100000"/>
              </a:lnSpc>
              <a:spcBef>
                <a:spcPts val="1000"/>
              </a:spcBef>
              <a:spcAft>
                <a:spcPts val="0"/>
              </a:spcAft>
              <a:buSzPct val="69421"/>
              <a:buNone/>
            </a:pPr>
            <a:r>
              <a:rPr lang="en-US" sz="3300">
                <a:latin typeface="Arial"/>
                <a:ea typeface="Arial"/>
                <a:cs typeface="Arial"/>
                <a:sym typeface="Arial"/>
              </a:rPr>
              <a:t>Relate </a:t>
            </a:r>
            <a:r>
              <a:rPr lang="en-US" sz="3300">
                <a:solidFill>
                  <a:schemeClr val="dk1"/>
                </a:solidFill>
                <a:latin typeface="Arial"/>
                <a:ea typeface="Arial"/>
                <a:cs typeface="Arial"/>
                <a:sym typeface="Arial"/>
              </a:rPr>
              <a:t>Computational Thinking </a:t>
            </a:r>
            <a:r>
              <a:rPr lang="en-US" sz="3300">
                <a:latin typeface="Arial"/>
                <a:ea typeface="Arial"/>
                <a:cs typeface="Arial"/>
                <a:sym typeface="Arial"/>
              </a:rPr>
              <a:t> concepts to familiar real-world situations. For example, explain algorithms using the analogy of a recipe or a set of instructions for assembling furniture.</a:t>
            </a:r>
            <a:endParaRPr sz="3300">
              <a:latin typeface="Arial"/>
              <a:ea typeface="Arial"/>
              <a:cs typeface="Arial"/>
              <a:sym typeface="Arial"/>
            </a:endParaRPr>
          </a:p>
        </p:txBody>
      </p:sp>
      <p:pic>
        <p:nvPicPr>
          <p:cNvPr descr="A person holding his hand to his face&#10;&#10;Description automatically generated" id="730" name="Google Shape;730;p29"/>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731" name="Google Shape;731;p2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sp>
        <p:nvSpPr>
          <p:cNvPr id="738" name="Google Shape;738;p30"/>
          <p:cNvSpPr txBox="1"/>
          <p:nvPr>
            <p:ph idx="1" type="body"/>
          </p:nvPr>
        </p:nvSpPr>
        <p:spPr>
          <a:xfrm>
            <a:off x="872772" y="1873183"/>
            <a:ext cx="6412425" cy="4099600"/>
          </a:xfrm>
          <a:prstGeom prst="rect">
            <a:avLst/>
          </a:prstGeom>
          <a:noFill/>
          <a:ln>
            <a:noFill/>
          </a:ln>
        </p:spPr>
        <p:txBody>
          <a:bodyPr anchorCtr="0" anchor="t" bIns="45700" lIns="91425" spcFirstLastPara="1" rIns="91425" wrap="square" tIns="45700">
            <a:normAutofit fontScale="70000" lnSpcReduction="20000"/>
          </a:bodyPr>
          <a:lstStyle/>
          <a:p>
            <a:pPr indent="0" lvl="0" marL="87313" rtl="0" algn="l">
              <a:lnSpc>
                <a:spcPct val="100000"/>
              </a:lnSpc>
              <a:spcBef>
                <a:spcPts val="1000"/>
              </a:spcBef>
              <a:spcAft>
                <a:spcPts val="0"/>
              </a:spcAft>
              <a:buSzPct val="69230"/>
              <a:buNone/>
            </a:pPr>
            <a:r>
              <a:rPr b="1" lang="en-US" sz="2600">
                <a:latin typeface="Arial"/>
                <a:ea typeface="Arial"/>
                <a:cs typeface="Arial"/>
                <a:sym typeface="Arial"/>
              </a:rPr>
              <a:t>Storytelling and narrative</a:t>
            </a:r>
            <a:endParaRPr b="1" sz="2600">
              <a:latin typeface="Arial"/>
              <a:ea typeface="Arial"/>
              <a:cs typeface="Arial"/>
              <a:sym typeface="Arial"/>
            </a:endParaRPr>
          </a:p>
          <a:p>
            <a:pPr indent="0" lvl="0" marL="87313" rtl="0" algn="just">
              <a:lnSpc>
                <a:spcPct val="100000"/>
              </a:lnSpc>
              <a:spcBef>
                <a:spcPts val="1000"/>
              </a:spcBef>
              <a:spcAft>
                <a:spcPts val="0"/>
              </a:spcAft>
              <a:buSzPct val="69230"/>
              <a:buNone/>
            </a:pPr>
            <a:r>
              <a:rPr lang="en-US" sz="2600">
                <a:latin typeface="Arial"/>
                <a:ea typeface="Arial"/>
                <a:cs typeface="Arial"/>
                <a:sym typeface="Arial"/>
              </a:rPr>
              <a:t>Use storytelling techniques to make complex concepts more engaging and memorable. A narrative can help learners connect with the information on an emotional level, improving understanding and retention.</a:t>
            </a:r>
            <a:endParaRPr sz="2600">
              <a:latin typeface="Arial"/>
              <a:ea typeface="Arial"/>
              <a:cs typeface="Arial"/>
              <a:sym typeface="Arial"/>
            </a:endParaRPr>
          </a:p>
          <a:p>
            <a:pPr indent="0" lvl="0" marL="87313" rtl="0" algn="just">
              <a:lnSpc>
                <a:spcPct val="100000"/>
              </a:lnSpc>
              <a:spcBef>
                <a:spcPts val="1000"/>
              </a:spcBef>
              <a:spcAft>
                <a:spcPts val="0"/>
              </a:spcAft>
              <a:buSzPct val="69230"/>
              <a:buNone/>
            </a:pPr>
            <a:r>
              <a:rPr b="1" lang="en-US" sz="2600">
                <a:latin typeface="Arial"/>
                <a:ea typeface="Arial"/>
                <a:cs typeface="Arial"/>
                <a:sym typeface="Arial"/>
              </a:rPr>
              <a:t>Hands-on activities</a:t>
            </a:r>
            <a:endParaRPr b="1" sz="2600">
              <a:latin typeface="Arial"/>
              <a:ea typeface="Arial"/>
              <a:cs typeface="Arial"/>
              <a:sym typeface="Arial"/>
            </a:endParaRPr>
          </a:p>
          <a:p>
            <a:pPr indent="0" lvl="0" marL="87313" rtl="0" algn="just">
              <a:lnSpc>
                <a:spcPct val="100000"/>
              </a:lnSpc>
              <a:spcBef>
                <a:spcPts val="1000"/>
              </a:spcBef>
              <a:spcAft>
                <a:spcPts val="0"/>
              </a:spcAft>
              <a:buSzPct val="69230"/>
              <a:buNone/>
            </a:pPr>
            <a:r>
              <a:rPr lang="en-US" sz="2600">
                <a:latin typeface="Arial"/>
                <a:ea typeface="Arial"/>
                <a:cs typeface="Arial"/>
                <a:sym typeface="Arial"/>
              </a:rPr>
              <a:t>Engage learners through hands-on activities that allow them to experience </a:t>
            </a:r>
            <a:r>
              <a:rPr lang="en-US" sz="2600">
                <a:solidFill>
                  <a:schemeClr val="dk1"/>
                </a:solidFill>
                <a:latin typeface="Arial"/>
                <a:ea typeface="Arial"/>
                <a:cs typeface="Arial"/>
                <a:sym typeface="Arial"/>
              </a:rPr>
              <a:t>Computational Thinking</a:t>
            </a:r>
            <a:r>
              <a:rPr lang="en-US" sz="2600">
                <a:latin typeface="Arial"/>
                <a:ea typeface="Arial"/>
                <a:cs typeface="Arial"/>
                <a:sym typeface="Arial"/>
              </a:rPr>
              <a:t> concepts in a tangible way. Creating interactive stories using block-based programming or designing flowcharts for </a:t>
            </a:r>
            <a:r>
              <a:rPr b="1" lang="en-US" sz="2600">
                <a:latin typeface="Arial"/>
                <a:ea typeface="Arial"/>
                <a:cs typeface="Arial"/>
                <a:sym typeface="Arial"/>
              </a:rPr>
              <a:t>everyday tasks </a:t>
            </a:r>
            <a:r>
              <a:rPr lang="en-US" sz="2600">
                <a:latin typeface="Arial"/>
                <a:ea typeface="Arial"/>
                <a:cs typeface="Arial"/>
                <a:sym typeface="Arial"/>
              </a:rPr>
              <a:t>can make the concepts more relatable.</a:t>
            </a:r>
            <a:endParaRPr sz="2600">
              <a:latin typeface="Arial"/>
              <a:ea typeface="Arial"/>
              <a:cs typeface="Arial"/>
              <a:sym typeface="Arial"/>
            </a:endParaRPr>
          </a:p>
          <a:p>
            <a:pPr indent="0" lvl="0" marL="87313" rtl="0" algn="just">
              <a:lnSpc>
                <a:spcPct val="100000"/>
              </a:lnSpc>
              <a:spcBef>
                <a:spcPts val="1000"/>
              </a:spcBef>
              <a:spcAft>
                <a:spcPts val="0"/>
              </a:spcAft>
              <a:buSzPct val="69230"/>
              <a:buNone/>
            </a:pPr>
            <a:r>
              <a:rPr b="1" lang="en-US" sz="2600">
                <a:latin typeface="Arial"/>
                <a:ea typeface="Arial"/>
                <a:cs typeface="Arial"/>
                <a:sym typeface="Arial"/>
              </a:rPr>
              <a:t>Use of different modalities:</a:t>
            </a:r>
            <a:r>
              <a:rPr lang="en-US" sz="2600">
                <a:latin typeface="Arial"/>
                <a:ea typeface="Arial"/>
                <a:cs typeface="Arial"/>
                <a:sym typeface="Arial"/>
              </a:rPr>
              <a:t> Provide the use of various learning modalities to cater to different learning styles. Include visual, auditory and kinesthetic activities to enable maximum engagement.</a:t>
            </a:r>
            <a:endParaRPr sz="2600">
              <a:latin typeface="Arial"/>
              <a:ea typeface="Arial"/>
              <a:cs typeface="Arial"/>
              <a:sym typeface="Arial"/>
            </a:endParaRPr>
          </a:p>
          <a:p>
            <a:pPr indent="0" lvl="0" marL="87313" rtl="0" algn="l">
              <a:lnSpc>
                <a:spcPct val="100000"/>
              </a:lnSpc>
              <a:spcBef>
                <a:spcPts val="1000"/>
              </a:spcBef>
              <a:spcAft>
                <a:spcPts val="0"/>
              </a:spcAft>
              <a:buSzPct val="75000"/>
              <a:buNone/>
            </a:pPr>
            <a:r>
              <a:t/>
            </a:r>
            <a:endParaRPr sz="2400">
              <a:latin typeface="Arial"/>
              <a:ea typeface="Arial"/>
              <a:cs typeface="Arial"/>
              <a:sym typeface="Arial"/>
            </a:endParaRPr>
          </a:p>
          <a:p>
            <a:pPr indent="0" lvl="0" marL="87313" rtl="0" algn="l">
              <a:lnSpc>
                <a:spcPct val="100000"/>
              </a:lnSpc>
              <a:spcBef>
                <a:spcPts val="1000"/>
              </a:spcBef>
              <a:spcAft>
                <a:spcPts val="0"/>
              </a:spcAft>
              <a:buSzPct val="78260"/>
              <a:buNone/>
            </a:pPr>
            <a:r>
              <a:t/>
            </a:r>
            <a:endParaRPr sz="2300">
              <a:latin typeface="Arial"/>
              <a:ea typeface="Arial"/>
              <a:cs typeface="Arial"/>
              <a:sym typeface="Arial"/>
            </a:endParaRPr>
          </a:p>
        </p:txBody>
      </p:sp>
      <p:pic>
        <p:nvPicPr>
          <p:cNvPr descr="A person holding his hand to his face&#10;&#10;Description automatically generated" id="739" name="Google Shape;739;p30"/>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740" name="Google Shape;740;p3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741" name="Google Shape;741;p30"/>
          <p:cNvSpPr txBox="1"/>
          <p:nvPr>
            <p:ph type="title"/>
          </p:nvPr>
        </p:nvSpPr>
        <p:spPr>
          <a:xfrm>
            <a:off x="980596" y="836578"/>
            <a:ext cx="6196779" cy="953311"/>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The methods for </a:t>
            </a:r>
            <a:r>
              <a:rPr b="1" lang="en-US">
                <a:latin typeface="Arial"/>
                <a:ea typeface="Arial"/>
                <a:cs typeface="Arial"/>
                <a:sym typeface="Arial"/>
              </a:rPr>
              <a:t>tailoring concepts </a:t>
            </a:r>
            <a:r>
              <a:rPr lang="en-US">
                <a:latin typeface="Arial"/>
                <a:ea typeface="Arial"/>
                <a:cs typeface="Arial"/>
                <a:sym typeface="Arial"/>
              </a:rPr>
              <a:t>to meet the diverse needs of learners </a:t>
            </a:r>
            <a:endParaRPr>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7" name="Shape 747"/>
        <p:cNvGrpSpPr/>
        <p:nvPr/>
      </p:nvGrpSpPr>
      <p:grpSpPr>
        <a:xfrm>
          <a:off x="0" y="0"/>
          <a:ext cx="0" cy="0"/>
          <a:chOff x="0" y="0"/>
          <a:chExt cx="0" cy="0"/>
        </a:xfrm>
      </p:grpSpPr>
      <p:sp>
        <p:nvSpPr>
          <p:cNvPr id="748" name="Google Shape;748;p31"/>
          <p:cNvSpPr txBox="1"/>
          <p:nvPr>
            <p:ph type="title"/>
          </p:nvPr>
        </p:nvSpPr>
        <p:spPr>
          <a:xfrm>
            <a:off x="980596" y="836578"/>
            <a:ext cx="6196779" cy="61284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Practical example for chunking information</a:t>
            </a:r>
            <a:endParaRPr>
              <a:latin typeface="Arial"/>
              <a:ea typeface="Arial"/>
              <a:cs typeface="Arial"/>
              <a:sym typeface="Arial"/>
            </a:endParaRPr>
          </a:p>
        </p:txBody>
      </p:sp>
      <p:sp>
        <p:nvSpPr>
          <p:cNvPr id="749" name="Google Shape;749;p31"/>
          <p:cNvSpPr txBox="1"/>
          <p:nvPr>
            <p:ph idx="1" type="body"/>
          </p:nvPr>
        </p:nvSpPr>
        <p:spPr>
          <a:xfrm>
            <a:off x="937766" y="1449421"/>
            <a:ext cx="6412425" cy="2808531"/>
          </a:xfrm>
          <a:prstGeom prst="rect">
            <a:avLst/>
          </a:prstGeom>
          <a:noFill/>
          <a:ln>
            <a:noFill/>
          </a:ln>
        </p:spPr>
        <p:txBody>
          <a:bodyPr anchorCtr="0" anchor="t" bIns="45700" lIns="91425" spcFirstLastPara="1" rIns="91425" wrap="square" tIns="45700">
            <a:noAutofit/>
          </a:bodyPr>
          <a:lstStyle/>
          <a:p>
            <a:pPr indent="0" lvl="1" marL="0" rtl="0" algn="l">
              <a:lnSpc>
                <a:spcPct val="100000"/>
              </a:lnSpc>
              <a:spcBef>
                <a:spcPts val="500"/>
              </a:spcBef>
              <a:spcAft>
                <a:spcPts val="0"/>
              </a:spcAft>
              <a:buSzPts val="1400"/>
              <a:buNone/>
            </a:pPr>
            <a:r>
              <a:rPr b="1" lang="en-US" sz="1600">
                <a:latin typeface="Arial"/>
                <a:ea typeface="Arial"/>
                <a:cs typeface="Arial"/>
                <a:sym typeface="Arial"/>
              </a:rPr>
              <a:t>The core idea: Comparing Adjacent Pairs</a:t>
            </a:r>
            <a:endParaRPr>
              <a:latin typeface="Arial"/>
              <a:ea typeface="Arial"/>
              <a:cs typeface="Arial"/>
              <a:sym typeface="Arial"/>
            </a:endParaRPr>
          </a:p>
          <a:p>
            <a:pPr indent="0" lvl="1" marL="0" rtl="0" algn="just">
              <a:lnSpc>
                <a:spcPct val="100000"/>
              </a:lnSpc>
              <a:spcBef>
                <a:spcPts val="500"/>
              </a:spcBef>
              <a:spcAft>
                <a:spcPts val="0"/>
              </a:spcAft>
              <a:buSzPts val="1400"/>
              <a:buNone/>
            </a:pPr>
            <a:r>
              <a:rPr lang="en-US" sz="1600">
                <a:latin typeface="Arial"/>
                <a:ea typeface="Arial"/>
                <a:cs typeface="Arial"/>
                <a:sym typeface="Arial"/>
              </a:rPr>
              <a:t>Imagine you have a deck of cards unsorted by number, which you have to arrange in order from the smallest to the largest. The simplest way to sort them would be to compare pairs of adjacent cards. If the order is wrong (a larger card is before a smaller one), you swap them. You repeat this process for all pairs, going through the whole deck.</a:t>
            </a:r>
            <a:endParaRPr>
              <a:latin typeface="Arial"/>
              <a:ea typeface="Arial"/>
              <a:cs typeface="Arial"/>
              <a:sym typeface="Arial"/>
            </a:endParaRPr>
          </a:p>
          <a:p>
            <a:pPr indent="0" lvl="1" marL="0" rtl="0" algn="just">
              <a:lnSpc>
                <a:spcPct val="100000"/>
              </a:lnSpc>
              <a:spcBef>
                <a:spcPts val="500"/>
              </a:spcBef>
              <a:spcAft>
                <a:spcPts val="0"/>
              </a:spcAft>
              <a:buSzPts val="1400"/>
              <a:buNone/>
            </a:pPr>
            <a:r>
              <a:t/>
            </a:r>
            <a:endParaRPr sz="600">
              <a:latin typeface="Arial"/>
              <a:ea typeface="Arial"/>
              <a:cs typeface="Arial"/>
              <a:sym typeface="Arial"/>
            </a:endParaRPr>
          </a:p>
          <a:p>
            <a:pPr indent="0" lvl="1" marL="0" rtl="0" algn="just">
              <a:lnSpc>
                <a:spcPct val="100000"/>
              </a:lnSpc>
              <a:spcBef>
                <a:spcPts val="500"/>
              </a:spcBef>
              <a:spcAft>
                <a:spcPts val="0"/>
              </a:spcAft>
              <a:buSzPts val="1400"/>
              <a:buNone/>
            </a:pPr>
            <a:r>
              <a:rPr b="1" lang="en-US" sz="1600">
                <a:latin typeface="Arial"/>
                <a:ea typeface="Arial"/>
                <a:cs typeface="Arial"/>
                <a:sym typeface="Arial"/>
              </a:rPr>
              <a:t>Visual Aid</a:t>
            </a:r>
            <a:endParaRPr>
              <a:latin typeface="Arial"/>
              <a:ea typeface="Arial"/>
              <a:cs typeface="Arial"/>
              <a:sym typeface="Arial"/>
            </a:endParaRPr>
          </a:p>
          <a:p>
            <a:pPr indent="0" lvl="1" marL="0" rtl="0" algn="just">
              <a:lnSpc>
                <a:spcPct val="100000"/>
              </a:lnSpc>
              <a:spcBef>
                <a:spcPts val="0"/>
              </a:spcBef>
              <a:spcAft>
                <a:spcPts val="0"/>
              </a:spcAft>
              <a:buSzPts val="1400"/>
              <a:buNone/>
            </a:pPr>
            <a:r>
              <a:rPr b="1" lang="en-US" sz="1600">
                <a:latin typeface="Arial"/>
                <a:ea typeface="Arial"/>
                <a:cs typeface="Arial"/>
                <a:sym typeface="Arial"/>
              </a:rPr>
              <a:t>Step 1 compare two unsorted cards</a:t>
            </a:r>
            <a:endParaRPr>
              <a:latin typeface="Arial"/>
              <a:ea typeface="Arial"/>
              <a:cs typeface="Arial"/>
              <a:sym typeface="Arial"/>
            </a:endParaRPr>
          </a:p>
          <a:p>
            <a:pPr indent="0" lvl="1" marL="0" rtl="0" algn="just">
              <a:lnSpc>
                <a:spcPct val="100000"/>
              </a:lnSpc>
              <a:spcBef>
                <a:spcPts val="0"/>
              </a:spcBef>
              <a:spcAft>
                <a:spcPts val="0"/>
              </a:spcAft>
              <a:buSzPts val="1400"/>
              <a:buNone/>
            </a:pPr>
            <a:r>
              <a:rPr lang="en-US" sz="1600">
                <a:latin typeface="Arial"/>
                <a:ea typeface="Arial"/>
                <a:cs typeface="Arial"/>
                <a:sym typeface="Arial"/>
              </a:rPr>
              <a:t>Show an image of two unsorted cards (e.g., a 7 and a 3). </a:t>
            </a:r>
            <a:br>
              <a:rPr lang="en-US" sz="1600">
                <a:latin typeface="Arial"/>
                <a:ea typeface="Arial"/>
                <a:cs typeface="Arial"/>
                <a:sym typeface="Arial"/>
              </a:rPr>
            </a:br>
            <a:r>
              <a:rPr lang="en-US" sz="1600">
                <a:latin typeface="Arial"/>
                <a:ea typeface="Arial"/>
                <a:cs typeface="Arial"/>
                <a:sym typeface="Arial"/>
              </a:rPr>
              <a:t>Then, show the cards swapped to the correct order (3 and 7).</a:t>
            </a:r>
            <a:endParaRPr sz="1600">
              <a:latin typeface="Arial"/>
              <a:ea typeface="Arial"/>
              <a:cs typeface="Arial"/>
              <a:sym typeface="Arial"/>
            </a:endParaRPr>
          </a:p>
        </p:txBody>
      </p:sp>
      <p:pic>
        <p:nvPicPr>
          <p:cNvPr descr="A person holding his hand to his face&#10;&#10;Description automatically generated" id="750" name="Google Shape;750;p31"/>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pic>
        <p:nvPicPr>
          <p:cNvPr id="751" name="Google Shape;751;p31"/>
          <p:cNvPicPr preferRelativeResize="0"/>
          <p:nvPr/>
        </p:nvPicPr>
        <p:blipFill rotWithShape="1">
          <a:blip r:embed="rId4">
            <a:alphaModFix/>
          </a:blip>
          <a:srcRect b="0" l="0" r="0" t="0"/>
          <a:stretch/>
        </p:blipFill>
        <p:spPr>
          <a:xfrm>
            <a:off x="1214060" y="4409819"/>
            <a:ext cx="2326808" cy="1617530"/>
          </a:xfrm>
          <a:prstGeom prst="rect">
            <a:avLst/>
          </a:prstGeom>
          <a:noFill/>
          <a:ln>
            <a:noFill/>
          </a:ln>
        </p:spPr>
      </p:pic>
      <p:sp>
        <p:nvSpPr>
          <p:cNvPr id="752" name="Google Shape;752;p31"/>
          <p:cNvSpPr txBox="1"/>
          <p:nvPr/>
        </p:nvSpPr>
        <p:spPr>
          <a:xfrm>
            <a:off x="3540868" y="5007113"/>
            <a:ext cx="64594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vs</a:t>
            </a:r>
            <a:endParaRPr b="0" i="0" sz="2400" u="none" cap="none" strike="noStrike">
              <a:solidFill>
                <a:srgbClr val="000000"/>
              </a:solidFill>
              <a:latin typeface="Arial"/>
              <a:ea typeface="Arial"/>
              <a:cs typeface="Arial"/>
              <a:sym typeface="Arial"/>
            </a:endParaRPr>
          </a:p>
        </p:txBody>
      </p:sp>
      <p:pic>
        <p:nvPicPr>
          <p:cNvPr id="753" name="Google Shape;753;p31"/>
          <p:cNvPicPr preferRelativeResize="0"/>
          <p:nvPr/>
        </p:nvPicPr>
        <p:blipFill rotWithShape="1">
          <a:blip r:embed="rId5">
            <a:alphaModFix/>
          </a:blip>
          <a:srcRect b="0" l="0" r="0" t="0"/>
          <a:stretch/>
        </p:blipFill>
        <p:spPr>
          <a:xfrm>
            <a:off x="4186808" y="4426625"/>
            <a:ext cx="2262004" cy="1622642"/>
          </a:xfrm>
          <a:prstGeom prst="rect">
            <a:avLst/>
          </a:prstGeom>
          <a:noFill/>
          <a:ln>
            <a:noFill/>
          </a:ln>
        </p:spPr>
      </p:pic>
      <p:sp>
        <p:nvSpPr>
          <p:cNvPr id="754" name="Google Shape;754;p31"/>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32"/>
          <p:cNvSpPr txBox="1"/>
          <p:nvPr>
            <p:ph idx="1" type="body"/>
          </p:nvPr>
        </p:nvSpPr>
        <p:spPr>
          <a:xfrm>
            <a:off x="980595" y="1387611"/>
            <a:ext cx="6412425" cy="648990"/>
          </a:xfrm>
          <a:prstGeom prst="rect">
            <a:avLst/>
          </a:prstGeom>
          <a:noFill/>
          <a:ln>
            <a:noFill/>
          </a:ln>
        </p:spPr>
        <p:txBody>
          <a:bodyPr anchorCtr="0" anchor="t" bIns="45700" lIns="91425" spcFirstLastPara="1" rIns="91425" wrap="square" tIns="45700">
            <a:normAutofit fontScale="92500" lnSpcReduction="10000"/>
          </a:bodyPr>
          <a:lstStyle/>
          <a:p>
            <a:pPr indent="0" lvl="1" marL="0" rtl="0" algn="l">
              <a:lnSpc>
                <a:spcPct val="100000"/>
              </a:lnSpc>
              <a:spcBef>
                <a:spcPts val="500"/>
              </a:spcBef>
              <a:spcAft>
                <a:spcPts val="0"/>
              </a:spcAft>
              <a:buSzPct val="94594"/>
              <a:buNone/>
            </a:pPr>
            <a:r>
              <a:rPr b="1" lang="en-US" sz="1600">
                <a:latin typeface="Arial"/>
                <a:ea typeface="Arial"/>
                <a:cs typeface="Arial"/>
                <a:sym typeface="Arial"/>
              </a:rPr>
              <a:t>Step 2 compare two unsorted cards</a:t>
            </a:r>
            <a:endParaRPr>
              <a:latin typeface="Arial"/>
              <a:ea typeface="Arial"/>
              <a:cs typeface="Arial"/>
              <a:sym typeface="Arial"/>
            </a:endParaRPr>
          </a:p>
          <a:p>
            <a:pPr indent="0" lvl="1" marL="0" rtl="0" algn="l">
              <a:lnSpc>
                <a:spcPct val="100000"/>
              </a:lnSpc>
              <a:spcBef>
                <a:spcPts val="500"/>
              </a:spcBef>
              <a:spcAft>
                <a:spcPts val="0"/>
              </a:spcAft>
              <a:buSzPct val="94594"/>
              <a:buNone/>
            </a:pPr>
            <a:r>
              <a:rPr lang="en-US" sz="1600">
                <a:latin typeface="Arial"/>
                <a:ea typeface="Arial"/>
                <a:cs typeface="Arial"/>
                <a:sym typeface="Arial"/>
              </a:rPr>
              <a:t>We have a small list of numbers: [8, 2, 4, 5, 10]. </a:t>
            </a:r>
            <a:endParaRPr sz="1600">
              <a:latin typeface="Arial"/>
              <a:ea typeface="Arial"/>
              <a:cs typeface="Arial"/>
              <a:sym typeface="Arial"/>
            </a:endParaRPr>
          </a:p>
        </p:txBody>
      </p:sp>
      <p:pic>
        <p:nvPicPr>
          <p:cNvPr descr="A person holding his hand to his face&#10;&#10;Description automatically generated" id="762" name="Google Shape;762;p32"/>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763" name="Google Shape;763;p32"/>
          <p:cNvSpPr txBox="1"/>
          <p:nvPr/>
        </p:nvSpPr>
        <p:spPr>
          <a:xfrm>
            <a:off x="980594" y="3671666"/>
            <a:ext cx="6412425" cy="1028370"/>
          </a:xfrm>
          <a:prstGeom prst="rect">
            <a:avLst/>
          </a:prstGeom>
          <a:noFill/>
          <a:ln>
            <a:noFill/>
          </a:ln>
        </p:spPr>
        <p:txBody>
          <a:bodyPr anchorCtr="0" anchor="t" bIns="45700" lIns="91425" spcFirstLastPara="1" rIns="91425" wrap="square" tIns="45700">
            <a:normAutofit/>
          </a:bodyPr>
          <a:lstStyle/>
          <a:p>
            <a:pPr indent="0" lvl="1" marL="0" marR="0" rtl="0" algn="l">
              <a:lnSpc>
                <a:spcPct val="100000"/>
              </a:lnSpc>
              <a:spcBef>
                <a:spcPts val="500"/>
              </a:spcBef>
              <a:spcAft>
                <a:spcPts val="0"/>
              </a:spcAft>
              <a:buClr>
                <a:srgbClr val="243131"/>
              </a:buClr>
              <a:buSzPts val="1400"/>
              <a:buFont typeface="Arial"/>
              <a:buNone/>
            </a:pPr>
            <a:r>
              <a:rPr b="0" i="0" lang="en-US" sz="1600" u="none" cap="none" strike="noStrike">
                <a:solidFill>
                  <a:srgbClr val="243131"/>
                </a:solidFill>
                <a:latin typeface="Arial"/>
                <a:ea typeface="Arial"/>
                <a:cs typeface="Arial"/>
                <a:sym typeface="Arial"/>
              </a:rPr>
              <a:t>We’ll make one pass through the list, comparing adjacent pairs and swapping them if needed:</a:t>
            </a:r>
            <a:endParaRPr b="0" i="0" sz="1600" u="none" cap="none" strike="noStrike">
              <a:solidFill>
                <a:srgbClr val="243131"/>
              </a:solidFill>
              <a:latin typeface="Arial"/>
              <a:ea typeface="Arial"/>
              <a:cs typeface="Arial"/>
              <a:sym typeface="Arial"/>
            </a:endParaRPr>
          </a:p>
        </p:txBody>
      </p:sp>
      <p:sp>
        <p:nvSpPr>
          <p:cNvPr id="764" name="Google Shape;764;p32"/>
          <p:cNvSpPr/>
          <p:nvPr/>
        </p:nvSpPr>
        <p:spPr>
          <a:xfrm>
            <a:off x="1009907" y="4251209"/>
            <a:ext cx="6383111" cy="1846659"/>
          </a:xfrm>
          <a:prstGeom prst="rect">
            <a:avLst/>
          </a:prstGeom>
          <a:noFill/>
          <a:ln>
            <a:noFill/>
          </a:ln>
        </p:spPr>
        <p:txBody>
          <a:bodyPr anchorCtr="0" anchor="t" bIns="45700" lIns="91425" spcFirstLastPara="1" rIns="91425" wrap="square" tIns="45700">
            <a:spAutoFit/>
          </a:bodyPr>
          <a:lstStyle/>
          <a:p>
            <a:pPr indent="-174625" lvl="1" marL="174625" marR="0" rtl="0" algn="l">
              <a:lnSpc>
                <a:spcPct val="100000"/>
              </a:lnSpc>
              <a:spcBef>
                <a:spcPts val="0"/>
              </a:spcBef>
              <a:spcAft>
                <a:spcPts val="0"/>
              </a:spcAft>
              <a:buClr>
                <a:srgbClr val="000000"/>
              </a:buClr>
              <a:buSzPts val="1600"/>
              <a:buFont typeface="Arial"/>
              <a:buChar char="•"/>
            </a:pPr>
            <a:r>
              <a:rPr b="0" i="0" lang="en-US" sz="1600" u="none" cap="none" strike="noStrike">
                <a:solidFill>
                  <a:schemeClr val="dk2"/>
                </a:solidFill>
                <a:latin typeface="Arial"/>
                <a:ea typeface="Arial"/>
                <a:cs typeface="Arial"/>
                <a:sym typeface="Arial"/>
              </a:rPr>
              <a:t>Compare 8 and 2. Swap them: [2, 8, </a:t>
            </a:r>
            <a:r>
              <a:rPr b="0" i="0" lang="en-US" sz="1600" u="none" cap="none" strike="noStrike">
                <a:solidFill>
                  <a:srgbClr val="000000"/>
                </a:solidFill>
                <a:latin typeface="Arial"/>
                <a:ea typeface="Arial"/>
                <a:cs typeface="Arial"/>
                <a:sym typeface="Arial"/>
              </a:rPr>
              <a:t>4, 5, 10</a:t>
            </a:r>
            <a:r>
              <a:rPr b="0" i="0" lang="en-US" sz="1600" u="none" cap="none" strike="noStrike">
                <a:solidFill>
                  <a:schemeClr val="dk2"/>
                </a:solidFill>
                <a:latin typeface="Arial"/>
                <a:ea typeface="Arial"/>
                <a:cs typeface="Arial"/>
                <a:sym typeface="Arial"/>
              </a:rPr>
              <a:t>]</a:t>
            </a:r>
            <a:endParaRPr b="0" i="0" sz="1600" u="none" cap="none" strike="noStrike">
              <a:solidFill>
                <a:schemeClr val="dk2"/>
              </a:solidFill>
              <a:latin typeface="Arial"/>
              <a:ea typeface="Arial"/>
              <a:cs typeface="Arial"/>
              <a:sym typeface="Arial"/>
            </a:endParaRPr>
          </a:p>
          <a:p>
            <a:pPr indent="0" lvl="1" marL="0" marR="0" rtl="0" algn="just">
              <a:lnSpc>
                <a:spcPct val="100000"/>
              </a:lnSpc>
              <a:spcBef>
                <a:spcPts val="0"/>
              </a:spcBef>
              <a:spcAft>
                <a:spcPts val="0"/>
              </a:spcAft>
              <a:buClr>
                <a:srgbClr val="000000"/>
              </a:buClr>
              <a:buSzPts val="1800"/>
              <a:buFont typeface="Arial"/>
              <a:buNone/>
            </a:pPr>
            <a:r>
              <a:rPr b="0" i="0" lang="en-US" sz="1800" u="none" cap="none" strike="noStrike">
                <a:solidFill>
                  <a:schemeClr val="dk2"/>
                </a:solidFill>
                <a:latin typeface="Arial"/>
                <a:ea typeface="Arial"/>
                <a:cs typeface="Arial"/>
                <a:sym typeface="Arial"/>
              </a:rPr>
              <a:t>A</a:t>
            </a:r>
            <a:r>
              <a:rPr b="0" i="0" lang="en-US" sz="1600" u="none" cap="none" strike="noStrike">
                <a:solidFill>
                  <a:srgbClr val="000000"/>
                </a:solidFill>
                <a:latin typeface="Arial"/>
                <a:ea typeface="Arial"/>
                <a:cs typeface="Arial"/>
                <a:sym typeface="Arial"/>
              </a:rPr>
              <a:t>fter one pass, the largest number (10) is in its correct position. However, the rest of the list is still unsorted. We need to repeat this process, making multiple passes through the list.</a:t>
            </a:r>
            <a:endParaRPr b="0" i="0" sz="1800" u="none" cap="none" strike="noStrike">
              <a:solidFill>
                <a:srgbClr val="000000"/>
              </a:solidFill>
              <a:latin typeface="Arial"/>
              <a:ea typeface="Arial"/>
              <a:cs typeface="Arial"/>
              <a:sym typeface="Arial"/>
            </a:endParaRPr>
          </a:p>
          <a:p>
            <a:pPr indent="-174625" lvl="1" marL="174625" marR="0" rtl="0" algn="just">
              <a:lnSpc>
                <a:spcPct val="100000"/>
              </a:lnSpc>
              <a:spcBef>
                <a:spcPts val="0"/>
              </a:spcBef>
              <a:spcAft>
                <a:spcPts val="0"/>
              </a:spcAft>
              <a:buClr>
                <a:srgbClr val="000000"/>
              </a:buClr>
              <a:buSzPts val="1600"/>
              <a:buFont typeface="Arial"/>
              <a:buChar char="•"/>
            </a:pPr>
            <a:r>
              <a:rPr b="0" i="0" lang="en-US" sz="1600" u="none" cap="none" strike="noStrike">
                <a:solidFill>
                  <a:schemeClr val="dk2"/>
                </a:solidFill>
                <a:latin typeface="Arial"/>
                <a:ea typeface="Arial"/>
                <a:cs typeface="Arial"/>
                <a:sym typeface="Arial"/>
              </a:rPr>
              <a:t>Compare 8 and 4. Swap them: [2, 4, </a:t>
            </a:r>
            <a:r>
              <a:rPr b="0" i="0" lang="en-US" sz="1600" u="none" cap="none" strike="noStrike">
                <a:solidFill>
                  <a:srgbClr val="000000"/>
                </a:solidFill>
                <a:latin typeface="Arial"/>
                <a:ea typeface="Arial"/>
                <a:cs typeface="Arial"/>
                <a:sym typeface="Arial"/>
              </a:rPr>
              <a:t>8, 5, 10</a:t>
            </a:r>
            <a:r>
              <a:rPr b="0" i="0" lang="en-US" sz="1600" u="none" cap="none" strike="noStrike">
                <a:solidFill>
                  <a:schemeClr val="dk2"/>
                </a:solidFill>
                <a:latin typeface="Arial"/>
                <a:ea typeface="Arial"/>
                <a:cs typeface="Arial"/>
                <a:sym typeface="Arial"/>
              </a:rPr>
              <a:t>]</a:t>
            </a:r>
            <a:endParaRPr b="0" i="0" sz="1600" u="none" cap="none" strike="noStrike">
              <a:solidFill>
                <a:schemeClr val="dk2"/>
              </a:solidFill>
              <a:latin typeface="Arial"/>
              <a:ea typeface="Arial"/>
              <a:cs typeface="Arial"/>
              <a:sym typeface="Arial"/>
            </a:endParaRPr>
          </a:p>
          <a:p>
            <a:pPr indent="-174625" lvl="1" marL="174625" marR="0" rtl="0" algn="just">
              <a:lnSpc>
                <a:spcPct val="100000"/>
              </a:lnSpc>
              <a:spcBef>
                <a:spcPts val="0"/>
              </a:spcBef>
              <a:spcAft>
                <a:spcPts val="0"/>
              </a:spcAft>
              <a:buClr>
                <a:srgbClr val="000000"/>
              </a:buClr>
              <a:buSzPts val="1600"/>
              <a:buFont typeface="Arial"/>
              <a:buChar char="•"/>
            </a:pPr>
            <a:r>
              <a:rPr b="0" i="0" lang="en-US" sz="1600" u="none" cap="none" strike="noStrike">
                <a:solidFill>
                  <a:schemeClr val="dk2"/>
                </a:solidFill>
                <a:latin typeface="Arial"/>
                <a:ea typeface="Arial"/>
                <a:cs typeface="Arial"/>
                <a:sym typeface="Arial"/>
              </a:rPr>
              <a:t>Compare 8 and 5. Swap them: [2, 4, 5, 8, 10]</a:t>
            </a:r>
            <a:endParaRPr b="0" i="0" sz="1600" u="none" cap="none" strike="noStrike">
              <a:solidFill>
                <a:schemeClr val="dk2"/>
              </a:solidFill>
              <a:latin typeface="Arial"/>
              <a:ea typeface="Arial"/>
              <a:cs typeface="Arial"/>
              <a:sym typeface="Arial"/>
            </a:endParaRPr>
          </a:p>
          <a:p>
            <a:pPr indent="-174625" lvl="1" marL="174625" marR="0" rtl="0" algn="l">
              <a:lnSpc>
                <a:spcPct val="100000"/>
              </a:lnSpc>
              <a:spcBef>
                <a:spcPts val="0"/>
              </a:spcBef>
              <a:spcAft>
                <a:spcPts val="0"/>
              </a:spcAft>
              <a:buClr>
                <a:srgbClr val="000000"/>
              </a:buClr>
              <a:buSzPts val="1600"/>
              <a:buFont typeface="Arial"/>
              <a:buChar char="•"/>
            </a:pPr>
            <a:r>
              <a:rPr b="0" i="0" lang="en-US" sz="1600" u="none" cap="none" strike="noStrike">
                <a:solidFill>
                  <a:schemeClr val="dk2"/>
                </a:solidFill>
                <a:latin typeface="Arial"/>
                <a:ea typeface="Arial"/>
                <a:cs typeface="Arial"/>
                <a:sym typeface="Arial"/>
              </a:rPr>
              <a:t>Compare 8 and 10. No swap needed: [2, 4, 2, 8,10]</a:t>
            </a:r>
            <a:endParaRPr b="0" i="0" sz="1600" u="none" cap="none" strike="noStrike">
              <a:solidFill>
                <a:schemeClr val="dk2"/>
              </a:solidFill>
              <a:latin typeface="Arial"/>
              <a:ea typeface="Arial"/>
              <a:cs typeface="Arial"/>
              <a:sym typeface="Arial"/>
            </a:endParaRPr>
          </a:p>
        </p:txBody>
      </p:sp>
      <p:pic>
        <p:nvPicPr>
          <p:cNvPr id="765" name="Google Shape;765;p32"/>
          <p:cNvPicPr preferRelativeResize="0"/>
          <p:nvPr/>
        </p:nvPicPr>
        <p:blipFill rotWithShape="1">
          <a:blip r:embed="rId4">
            <a:alphaModFix/>
          </a:blip>
          <a:srcRect b="0" l="0" r="0" t="0"/>
          <a:stretch/>
        </p:blipFill>
        <p:spPr>
          <a:xfrm>
            <a:off x="980594" y="1986573"/>
            <a:ext cx="5878672" cy="1704321"/>
          </a:xfrm>
          <a:prstGeom prst="rect">
            <a:avLst/>
          </a:prstGeom>
          <a:noFill/>
          <a:ln>
            <a:noFill/>
          </a:ln>
        </p:spPr>
      </p:pic>
      <p:sp>
        <p:nvSpPr>
          <p:cNvPr id="766" name="Google Shape;766;p3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767" name="Google Shape;767;p32"/>
          <p:cNvSpPr txBox="1"/>
          <p:nvPr>
            <p:ph type="title"/>
          </p:nvPr>
        </p:nvSpPr>
        <p:spPr>
          <a:xfrm>
            <a:off x="980596" y="836578"/>
            <a:ext cx="6196779" cy="61284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Practical example for chunking information</a:t>
            </a:r>
            <a:endParaRPr>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33"/>
          <p:cNvSpPr txBox="1"/>
          <p:nvPr>
            <p:ph idx="1" type="body"/>
          </p:nvPr>
        </p:nvSpPr>
        <p:spPr>
          <a:xfrm>
            <a:off x="980595" y="1387612"/>
            <a:ext cx="6412425" cy="1003164"/>
          </a:xfrm>
          <a:prstGeom prst="rect">
            <a:avLst/>
          </a:prstGeom>
          <a:noFill/>
          <a:ln>
            <a:noFill/>
          </a:ln>
        </p:spPr>
        <p:txBody>
          <a:bodyPr anchorCtr="0" anchor="t" bIns="45700" lIns="91425" spcFirstLastPara="1" rIns="91425" wrap="square" tIns="45700">
            <a:noAutofit/>
          </a:bodyPr>
          <a:lstStyle/>
          <a:p>
            <a:pPr indent="0" lvl="0" marL="0" rtl="0" algn="just">
              <a:lnSpc>
                <a:spcPct val="100000"/>
              </a:lnSpc>
              <a:spcBef>
                <a:spcPts val="0"/>
              </a:spcBef>
              <a:spcAft>
                <a:spcPts val="0"/>
              </a:spcAft>
              <a:buSzPts val="1260"/>
              <a:buNone/>
            </a:pPr>
            <a:r>
              <a:rPr lang="en-US" sz="1600">
                <a:latin typeface="Arial"/>
                <a:ea typeface="Arial"/>
                <a:cs typeface="Arial"/>
                <a:sym typeface="Arial"/>
              </a:rPr>
              <a:t>Show the steps for a second and a third pass, highlighting how with each pass, more numbers move to their correct positions. Show how fewer comparisons are needed in subsequent passes as the largest numbers bubble up.</a:t>
            </a:r>
            <a:endParaRPr sz="1600">
              <a:latin typeface="Arial"/>
              <a:ea typeface="Arial"/>
              <a:cs typeface="Arial"/>
              <a:sym typeface="Arial"/>
            </a:endParaRPr>
          </a:p>
        </p:txBody>
      </p:sp>
      <p:pic>
        <p:nvPicPr>
          <p:cNvPr descr="A person holding his hand to his face&#10;&#10;Description automatically generated" id="775" name="Google Shape;775;p33"/>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776" name="Google Shape;776;p33"/>
          <p:cNvSpPr txBox="1"/>
          <p:nvPr/>
        </p:nvSpPr>
        <p:spPr>
          <a:xfrm>
            <a:off x="980594" y="4052409"/>
            <a:ext cx="6412425" cy="1028370"/>
          </a:xfrm>
          <a:prstGeom prst="rect">
            <a:avLst/>
          </a:prstGeom>
          <a:noFill/>
          <a:ln>
            <a:noFill/>
          </a:ln>
        </p:spPr>
        <p:txBody>
          <a:bodyPr anchorCtr="0" anchor="t" bIns="45700" lIns="91425" spcFirstLastPara="1" rIns="91425" wrap="square" tIns="45700">
            <a:normAutofit/>
          </a:bodyPr>
          <a:lstStyle/>
          <a:p>
            <a:pPr indent="0" lvl="0" marL="0" marR="0" rtl="0" algn="just">
              <a:lnSpc>
                <a:spcPct val="100000"/>
              </a:lnSpc>
              <a:spcBef>
                <a:spcPts val="0"/>
              </a:spcBef>
              <a:spcAft>
                <a:spcPts val="0"/>
              </a:spcAft>
              <a:buClr>
                <a:srgbClr val="243131"/>
              </a:buClr>
              <a:buSzPts val="1260"/>
              <a:buFont typeface="Arial"/>
              <a:buNone/>
            </a:pPr>
            <a:r>
              <a:rPr b="0" i="0" lang="en-US" sz="1600" u="none" cap="none" strike="noStrike">
                <a:solidFill>
                  <a:srgbClr val="243131"/>
                </a:solidFill>
                <a:latin typeface="Arial"/>
                <a:ea typeface="Arial"/>
                <a:cs typeface="Arial"/>
                <a:sym typeface="Arial"/>
              </a:rPr>
              <a:t>Once the basic steps are understood, you can introduce the full algorithm or relate it to similar sorting mechanisms learners might already be familiar with (e.g., sorting physical objects).</a:t>
            </a:r>
            <a:endParaRPr b="0" i="0" sz="1400" u="none" cap="none" strike="noStrike">
              <a:solidFill>
                <a:srgbClr val="000000"/>
              </a:solidFill>
              <a:latin typeface="Arial"/>
              <a:ea typeface="Arial"/>
              <a:cs typeface="Arial"/>
              <a:sym typeface="Arial"/>
            </a:endParaRPr>
          </a:p>
        </p:txBody>
      </p:sp>
      <p:pic>
        <p:nvPicPr>
          <p:cNvPr id="777" name="Google Shape;777;p33"/>
          <p:cNvPicPr preferRelativeResize="0"/>
          <p:nvPr/>
        </p:nvPicPr>
        <p:blipFill rotWithShape="1">
          <a:blip r:embed="rId4">
            <a:alphaModFix/>
          </a:blip>
          <a:srcRect b="0" l="0" r="0" t="0"/>
          <a:stretch/>
        </p:blipFill>
        <p:spPr>
          <a:xfrm>
            <a:off x="980594" y="2390776"/>
            <a:ext cx="5715480" cy="1686839"/>
          </a:xfrm>
          <a:prstGeom prst="rect">
            <a:avLst/>
          </a:prstGeom>
          <a:noFill/>
          <a:ln>
            <a:noFill/>
          </a:ln>
        </p:spPr>
      </p:pic>
      <p:sp>
        <p:nvSpPr>
          <p:cNvPr id="778" name="Google Shape;778;p33"/>
          <p:cNvSpPr txBox="1"/>
          <p:nvPr/>
        </p:nvSpPr>
        <p:spPr>
          <a:xfrm>
            <a:off x="980593" y="4885209"/>
            <a:ext cx="6412425" cy="1028370"/>
          </a:xfrm>
          <a:prstGeom prst="rect">
            <a:avLst/>
          </a:prstGeom>
          <a:noFill/>
          <a:ln>
            <a:noFill/>
          </a:ln>
        </p:spPr>
        <p:txBody>
          <a:bodyPr anchorCtr="0" anchor="t" bIns="45700" lIns="91425" spcFirstLastPara="1" rIns="91425" wrap="square" tIns="45700">
            <a:noAutofit/>
          </a:bodyPr>
          <a:lstStyle/>
          <a:p>
            <a:pPr indent="-9525" lvl="0" marL="9525" marR="0" rtl="0" algn="just">
              <a:lnSpc>
                <a:spcPct val="100000"/>
              </a:lnSpc>
              <a:spcBef>
                <a:spcPts val="0"/>
              </a:spcBef>
              <a:spcAft>
                <a:spcPts val="0"/>
              </a:spcAft>
              <a:buClr>
                <a:srgbClr val="243131"/>
              </a:buClr>
              <a:buSzPts val="1260"/>
              <a:buFont typeface="Arial"/>
              <a:buNone/>
            </a:pPr>
            <a:r>
              <a:rPr b="0" i="0" lang="en-US" sz="1600" u="none" cap="none" strike="noStrike">
                <a:solidFill>
                  <a:srgbClr val="243131"/>
                </a:solidFill>
                <a:latin typeface="Arial"/>
                <a:ea typeface="Arial"/>
                <a:cs typeface="Arial"/>
                <a:sym typeface="Arial"/>
              </a:rPr>
              <a:t>By breaking down the sort into these smaller, logical steps, adult learners can build a solid understanding of the concept before tackling its full complexity. The visual aids at each step ensure understanding and make the process less abstract and daunting. This approach is applicable to numerous other CT concepts.</a:t>
            </a:r>
            <a:endParaRPr b="0" i="0" sz="1400" u="none" cap="none" strike="noStrike">
              <a:solidFill>
                <a:srgbClr val="000000"/>
              </a:solidFill>
              <a:latin typeface="Arial"/>
              <a:ea typeface="Arial"/>
              <a:cs typeface="Arial"/>
              <a:sym typeface="Arial"/>
            </a:endParaRPr>
          </a:p>
        </p:txBody>
      </p:sp>
      <p:sp>
        <p:nvSpPr>
          <p:cNvPr id="779" name="Google Shape;779;p3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780" name="Google Shape;780;p33"/>
          <p:cNvSpPr txBox="1"/>
          <p:nvPr>
            <p:ph type="title"/>
          </p:nvPr>
        </p:nvSpPr>
        <p:spPr>
          <a:xfrm>
            <a:off x="980596" y="836578"/>
            <a:ext cx="6196779" cy="61284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Practical example for chunking information</a:t>
            </a:r>
            <a:endParaRPr>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80"/>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786" name="Google Shape;786;p80"/>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787" name="Google Shape;787;p80"/>
          <p:cNvSpPr txBox="1"/>
          <p:nvPr>
            <p:ph idx="1" type="body"/>
          </p:nvPr>
        </p:nvSpPr>
        <p:spPr>
          <a:xfrm>
            <a:off x="156604" y="770796"/>
            <a:ext cx="8343000" cy="425400"/>
          </a:xfrm>
          <a:prstGeom prst="rect">
            <a:avLst/>
          </a:prstGeom>
          <a:noFill/>
          <a:ln>
            <a:noFill/>
          </a:ln>
        </p:spPr>
        <p:txBody>
          <a:bodyPr anchorCtr="0" anchor="b" bIns="45700" lIns="91425" spcFirstLastPara="1" rIns="91425" wrap="square" tIns="45700">
            <a:noAutofit/>
          </a:bodyPr>
          <a:lstStyle/>
          <a:p>
            <a:pPr indent="-534988" lvl="0" marL="534988" rtl="0" algn="l">
              <a:lnSpc>
                <a:spcPct val="100000"/>
              </a:lnSpc>
              <a:spcBef>
                <a:spcPts val="0"/>
              </a:spcBef>
              <a:spcAft>
                <a:spcPts val="0"/>
              </a:spcAft>
              <a:buSzPts val="1680"/>
              <a:buFont typeface="Arial"/>
              <a:buAutoNum type="arabicPeriod"/>
            </a:pPr>
            <a:r>
              <a:rPr lang="en-US" sz="1800">
                <a:latin typeface="Arial"/>
                <a:ea typeface="Arial"/>
                <a:cs typeface="Arial"/>
                <a:sym typeface="Arial"/>
              </a:rPr>
              <a:t>Decomposition</a:t>
            </a:r>
            <a:endParaRPr sz="2000">
              <a:latin typeface="Arial"/>
              <a:ea typeface="Arial"/>
              <a:cs typeface="Arial"/>
              <a:sym typeface="Arial"/>
            </a:endParaRPr>
          </a:p>
        </p:txBody>
      </p:sp>
      <p:sp>
        <p:nvSpPr>
          <p:cNvPr id="788" name="Google Shape;788;p80"/>
          <p:cNvSpPr txBox="1"/>
          <p:nvPr>
            <p:ph idx="1" type="body"/>
          </p:nvPr>
        </p:nvSpPr>
        <p:spPr>
          <a:xfrm>
            <a:off x="749063" y="1065161"/>
            <a:ext cx="8342877" cy="1758606"/>
          </a:xfrm>
          <a:prstGeom prst="rect">
            <a:avLst/>
          </a:prstGeom>
          <a:noFill/>
          <a:ln>
            <a:noFill/>
          </a:ln>
        </p:spPr>
        <p:txBody>
          <a:bodyPr anchorCtr="0" anchor="b" bIns="45700" lIns="91425" spcFirstLastPara="1" rIns="91425" wrap="square" tIns="45700">
            <a:noAutofit/>
          </a:bodyPr>
          <a:lstStyle/>
          <a:p>
            <a:pPr indent="-153988" lvl="0" marL="174625" rtl="0" algn="l">
              <a:lnSpc>
                <a:spcPct val="100000"/>
              </a:lnSpc>
              <a:spcBef>
                <a:spcPts val="1000"/>
              </a:spcBef>
              <a:spcAft>
                <a:spcPts val="0"/>
              </a:spcAft>
              <a:buSzPts val="1680"/>
              <a:buFont typeface="Arial"/>
              <a:buChar char="•"/>
            </a:pPr>
            <a:r>
              <a:rPr lang="en-US" sz="1400">
                <a:latin typeface="Arial"/>
                <a:ea typeface="Arial"/>
                <a:cs typeface="Arial"/>
                <a:sym typeface="Arial"/>
              </a:rPr>
              <a:t>Planning a meal</a:t>
            </a:r>
            <a:r>
              <a:rPr b="0" lang="en-US" sz="1400">
                <a:latin typeface="Arial"/>
                <a:ea typeface="Arial"/>
                <a:cs typeface="Arial"/>
                <a:sym typeface="Arial"/>
              </a:rPr>
              <a:t>: Breaking down the task of preparing a meal into smaller subtasks: making a shopping list (data gathering), checking the pantry for ingredients (data analysis), following a recipe (algorithm), chopping vegetables (subroutine), cooking the meal (process), and cleaning up (post-process).</a:t>
            </a:r>
            <a:endParaRPr>
              <a:latin typeface="Arial"/>
              <a:ea typeface="Arial"/>
              <a:cs typeface="Arial"/>
              <a:sym typeface="Arial"/>
            </a:endParaRPr>
          </a:p>
          <a:p>
            <a:pPr indent="-153988" lvl="0" marL="174625" rtl="0" algn="l">
              <a:lnSpc>
                <a:spcPct val="100000"/>
              </a:lnSpc>
              <a:spcBef>
                <a:spcPts val="1000"/>
              </a:spcBef>
              <a:spcAft>
                <a:spcPts val="0"/>
              </a:spcAft>
              <a:buSzPts val="1680"/>
              <a:buFont typeface="Arial"/>
              <a:buChar char="•"/>
            </a:pPr>
            <a:r>
              <a:rPr lang="en-US" sz="1400">
                <a:latin typeface="Arial"/>
                <a:ea typeface="Arial"/>
                <a:cs typeface="Arial"/>
                <a:sym typeface="Arial"/>
              </a:rPr>
              <a:t>Organizing a closet</a:t>
            </a:r>
            <a:r>
              <a:rPr b="0" lang="en-US" sz="1400">
                <a:latin typeface="Arial"/>
                <a:ea typeface="Arial"/>
                <a:cs typeface="Arial"/>
                <a:sym typeface="Arial"/>
              </a:rPr>
              <a:t>: Dividing the task into steps such as sorting items by type (categorization), removing unwanted items (data filtering), grouping similar items (clustering), and arranging them neatly on shelves (spatial organization).</a:t>
            </a:r>
            <a:endParaRPr b="0" sz="1400">
              <a:latin typeface="Arial"/>
              <a:ea typeface="Arial"/>
              <a:cs typeface="Arial"/>
              <a:sym typeface="Arial"/>
            </a:endParaRPr>
          </a:p>
        </p:txBody>
      </p:sp>
      <p:sp>
        <p:nvSpPr>
          <p:cNvPr id="789" name="Google Shape;789;p80"/>
          <p:cNvSpPr/>
          <p:nvPr/>
        </p:nvSpPr>
        <p:spPr>
          <a:xfrm>
            <a:off x="224473" y="-6"/>
            <a:ext cx="99063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Examples of hands-on activities: daily tasks viewed </a:t>
            </a:r>
            <a:br>
              <a:rPr b="0" i="0" lang="en-US" sz="2400" u="none" cap="none" strike="noStrike">
                <a:solidFill>
                  <a:srgbClr val="000000"/>
                </a:solidFill>
                <a:latin typeface="Arial"/>
                <a:ea typeface="Arial"/>
                <a:cs typeface="Arial"/>
                <a:sym typeface="Arial"/>
              </a:rPr>
            </a:br>
            <a:r>
              <a:rPr b="0" i="0" lang="en-US" sz="2400" u="none" cap="none" strike="noStrike">
                <a:solidFill>
                  <a:srgbClr val="000000"/>
                </a:solidFill>
                <a:latin typeface="Arial"/>
                <a:ea typeface="Arial"/>
                <a:cs typeface="Arial"/>
                <a:sym typeface="Arial"/>
              </a:rPr>
              <a:t>through the lens of CT method</a:t>
            </a:r>
            <a:endParaRPr b="0" i="0" sz="2400" u="none" cap="none" strike="noStrike">
              <a:solidFill>
                <a:srgbClr val="000000"/>
              </a:solidFill>
              <a:latin typeface="Arial"/>
              <a:ea typeface="Arial"/>
              <a:cs typeface="Arial"/>
              <a:sym typeface="Arial"/>
            </a:endParaRPr>
          </a:p>
        </p:txBody>
      </p:sp>
      <p:sp>
        <p:nvSpPr>
          <p:cNvPr id="790" name="Google Shape;790;p80"/>
          <p:cNvSpPr txBox="1"/>
          <p:nvPr>
            <p:ph idx="1" type="body"/>
          </p:nvPr>
        </p:nvSpPr>
        <p:spPr>
          <a:xfrm>
            <a:off x="224477" y="2690728"/>
            <a:ext cx="8342877" cy="425411"/>
          </a:xfrm>
          <a:prstGeom prst="rect">
            <a:avLst/>
          </a:prstGeom>
          <a:noFill/>
          <a:ln>
            <a:noFill/>
          </a:ln>
        </p:spPr>
        <p:txBody>
          <a:bodyPr anchorCtr="0" anchor="b" bIns="45700" lIns="91425" spcFirstLastPara="1" rIns="91425" wrap="square" tIns="45700">
            <a:noAutofit/>
          </a:bodyPr>
          <a:lstStyle/>
          <a:p>
            <a:pPr indent="-457200" lvl="0" marL="457200" rtl="0" algn="l">
              <a:lnSpc>
                <a:spcPct val="100000"/>
              </a:lnSpc>
              <a:spcBef>
                <a:spcPts val="0"/>
              </a:spcBef>
              <a:spcAft>
                <a:spcPts val="0"/>
              </a:spcAft>
              <a:buSzPts val="1680"/>
              <a:buFont typeface="Arial"/>
              <a:buAutoNum type="arabicPeriod" startAt="2"/>
            </a:pPr>
            <a:r>
              <a:rPr lang="en-US" sz="1800">
                <a:latin typeface="Arial"/>
                <a:ea typeface="Arial"/>
                <a:cs typeface="Arial"/>
                <a:sym typeface="Arial"/>
              </a:rPr>
              <a:t>Pattern Recognition</a:t>
            </a:r>
            <a:endParaRPr sz="1800">
              <a:latin typeface="Arial"/>
              <a:ea typeface="Arial"/>
              <a:cs typeface="Arial"/>
              <a:sym typeface="Arial"/>
            </a:endParaRPr>
          </a:p>
        </p:txBody>
      </p:sp>
      <p:sp>
        <p:nvSpPr>
          <p:cNvPr id="791" name="Google Shape;791;p80"/>
          <p:cNvSpPr txBox="1"/>
          <p:nvPr>
            <p:ph idx="1" type="body"/>
          </p:nvPr>
        </p:nvSpPr>
        <p:spPr>
          <a:xfrm>
            <a:off x="749063" y="3012870"/>
            <a:ext cx="9405954" cy="1198672"/>
          </a:xfrm>
          <a:prstGeom prst="rect">
            <a:avLst/>
          </a:prstGeom>
          <a:noFill/>
          <a:ln>
            <a:noFill/>
          </a:ln>
        </p:spPr>
        <p:txBody>
          <a:bodyPr anchorCtr="0" anchor="b" bIns="45700" lIns="91425" spcFirstLastPara="1" rIns="91425" wrap="square" tIns="45700">
            <a:noAutofit/>
          </a:bodyPr>
          <a:lstStyle/>
          <a:p>
            <a:pPr indent="-174625" lvl="0" marL="174625" rtl="0" algn="l">
              <a:lnSpc>
                <a:spcPct val="100000"/>
              </a:lnSpc>
              <a:spcBef>
                <a:spcPts val="1000"/>
              </a:spcBef>
              <a:spcAft>
                <a:spcPts val="0"/>
              </a:spcAft>
              <a:buSzPts val="1680"/>
              <a:buFont typeface="Arial"/>
              <a:buChar char="•"/>
            </a:pPr>
            <a:r>
              <a:rPr lang="en-US" sz="1400">
                <a:latin typeface="Arial"/>
                <a:ea typeface="Arial"/>
                <a:cs typeface="Arial"/>
                <a:sym typeface="Arial"/>
              </a:rPr>
              <a:t>Identifying a traffic pattern</a:t>
            </a:r>
            <a:r>
              <a:rPr b="0" lang="en-US" sz="1400">
                <a:latin typeface="Arial"/>
                <a:ea typeface="Arial"/>
                <a:cs typeface="Arial"/>
                <a:sym typeface="Arial"/>
              </a:rPr>
              <a:t>: Recognizing recurring patterns in daily commutes, such as rush hour congestion or slower traffic on certain days of the week, to predict commute times and plan accordingly.</a:t>
            </a:r>
            <a:endParaRPr>
              <a:latin typeface="Arial"/>
              <a:ea typeface="Arial"/>
              <a:cs typeface="Arial"/>
              <a:sym typeface="Arial"/>
            </a:endParaRPr>
          </a:p>
          <a:p>
            <a:pPr indent="-174625" lvl="0" marL="174625" rtl="0" algn="l">
              <a:lnSpc>
                <a:spcPct val="100000"/>
              </a:lnSpc>
              <a:spcBef>
                <a:spcPts val="1000"/>
              </a:spcBef>
              <a:spcAft>
                <a:spcPts val="0"/>
              </a:spcAft>
              <a:buSzPts val="1680"/>
              <a:buFont typeface="Arial"/>
              <a:buChar char="•"/>
            </a:pPr>
            <a:r>
              <a:rPr lang="en-US" sz="1400">
                <a:latin typeface="Arial"/>
                <a:ea typeface="Arial"/>
                <a:cs typeface="Arial"/>
                <a:sym typeface="Arial"/>
              </a:rPr>
              <a:t>Noticing weather patterns</a:t>
            </a:r>
            <a:r>
              <a:rPr b="0" lang="en-US" sz="1400">
                <a:latin typeface="Arial"/>
                <a:ea typeface="Arial"/>
                <a:cs typeface="Arial"/>
                <a:sym typeface="Arial"/>
              </a:rPr>
              <a:t>: Observing daily weather changes to identify recurring patterns (e.g., rain on weekends, sunny mornings) and anticipate future weather conditions.</a:t>
            </a:r>
            <a:endParaRPr b="0" sz="1400">
              <a:latin typeface="Arial"/>
              <a:ea typeface="Arial"/>
              <a:cs typeface="Arial"/>
              <a:sym typeface="Arial"/>
            </a:endParaRPr>
          </a:p>
        </p:txBody>
      </p:sp>
      <p:sp>
        <p:nvSpPr>
          <p:cNvPr id="792" name="Google Shape;792;p80"/>
          <p:cNvSpPr txBox="1"/>
          <p:nvPr>
            <p:ph idx="1" type="body"/>
          </p:nvPr>
        </p:nvSpPr>
        <p:spPr>
          <a:xfrm>
            <a:off x="224477" y="4184782"/>
            <a:ext cx="8342877" cy="425411"/>
          </a:xfrm>
          <a:prstGeom prst="rect">
            <a:avLst/>
          </a:prstGeom>
          <a:noFill/>
          <a:ln>
            <a:noFill/>
          </a:ln>
        </p:spPr>
        <p:txBody>
          <a:bodyPr anchorCtr="0" anchor="b" bIns="45700" lIns="91425" spcFirstLastPara="1" rIns="91425" wrap="square" tIns="45700">
            <a:noAutofit/>
          </a:bodyPr>
          <a:lstStyle/>
          <a:p>
            <a:pPr indent="-447675" lvl="0" marL="447675" rtl="0" algn="l">
              <a:lnSpc>
                <a:spcPct val="100000"/>
              </a:lnSpc>
              <a:spcBef>
                <a:spcPts val="1000"/>
              </a:spcBef>
              <a:spcAft>
                <a:spcPts val="0"/>
              </a:spcAft>
              <a:buSzPts val="1680"/>
              <a:buFont typeface="Arial"/>
              <a:buAutoNum type="arabicPeriod" startAt="3"/>
            </a:pPr>
            <a:r>
              <a:rPr lang="en-US" sz="1800">
                <a:latin typeface="Arial"/>
                <a:ea typeface="Arial"/>
                <a:cs typeface="Arial"/>
                <a:sym typeface="Arial"/>
              </a:rPr>
              <a:t>Abstraction</a:t>
            </a:r>
            <a:endParaRPr sz="1800">
              <a:latin typeface="Arial"/>
              <a:ea typeface="Arial"/>
              <a:cs typeface="Arial"/>
              <a:sym typeface="Arial"/>
            </a:endParaRPr>
          </a:p>
        </p:txBody>
      </p:sp>
      <p:sp>
        <p:nvSpPr>
          <p:cNvPr id="793" name="Google Shape;793;p80"/>
          <p:cNvSpPr txBox="1"/>
          <p:nvPr>
            <p:ph idx="1" type="body"/>
          </p:nvPr>
        </p:nvSpPr>
        <p:spPr>
          <a:xfrm>
            <a:off x="544584" y="4480164"/>
            <a:ext cx="10208760" cy="1198672"/>
          </a:xfrm>
          <a:prstGeom prst="rect">
            <a:avLst/>
          </a:prstGeom>
          <a:noFill/>
          <a:ln>
            <a:noFill/>
          </a:ln>
        </p:spPr>
        <p:txBody>
          <a:bodyPr anchorCtr="0" anchor="b" bIns="45700" lIns="91425" spcFirstLastPara="1" rIns="91425" wrap="square" tIns="45700">
            <a:noAutofit/>
          </a:bodyPr>
          <a:lstStyle/>
          <a:p>
            <a:pPr indent="-185738" lvl="0" marL="360363" rtl="0" algn="l">
              <a:lnSpc>
                <a:spcPct val="100000"/>
              </a:lnSpc>
              <a:spcBef>
                <a:spcPts val="1000"/>
              </a:spcBef>
              <a:spcAft>
                <a:spcPts val="0"/>
              </a:spcAft>
              <a:buSzPts val="1680"/>
              <a:buFont typeface="Arial"/>
              <a:buChar char="•"/>
            </a:pPr>
            <a:r>
              <a:rPr lang="en-US" sz="1400">
                <a:latin typeface="Arial"/>
                <a:ea typeface="Arial"/>
                <a:cs typeface="Arial"/>
                <a:sym typeface="Arial"/>
              </a:rPr>
              <a:t>Summarizing a news article</a:t>
            </a:r>
            <a:r>
              <a:rPr b="0" lang="en-US" sz="1400">
                <a:latin typeface="Arial"/>
                <a:ea typeface="Arial"/>
                <a:cs typeface="Arial"/>
                <a:sym typeface="Arial"/>
              </a:rPr>
              <a:t>: Extracting the main points from a news article, ignoring unnecessary details, to grasp the central message.</a:t>
            </a:r>
            <a:endParaRPr>
              <a:latin typeface="Arial"/>
              <a:ea typeface="Arial"/>
              <a:cs typeface="Arial"/>
              <a:sym typeface="Arial"/>
            </a:endParaRPr>
          </a:p>
          <a:p>
            <a:pPr indent="-185738" lvl="0" marL="360363" rtl="0" algn="l">
              <a:lnSpc>
                <a:spcPct val="100000"/>
              </a:lnSpc>
              <a:spcBef>
                <a:spcPts val="1000"/>
              </a:spcBef>
              <a:spcAft>
                <a:spcPts val="0"/>
              </a:spcAft>
              <a:buSzPts val="1680"/>
              <a:buFont typeface="Arial"/>
              <a:buChar char="•"/>
            </a:pPr>
            <a:r>
              <a:rPr lang="en-US" sz="1400">
                <a:latin typeface="Arial"/>
                <a:ea typeface="Arial"/>
                <a:cs typeface="Arial"/>
                <a:sym typeface="Arial"/>
              </a:rPr>
              <a:t>Creating a mental to-do list</a:t>
            </a:r>
            <a:r>
              <a:rPr b="0" lang="en-US" sz="1400">
                <a:latin typeface="Arial"/>
                <a:ea typeface="Arial"/>
                <a:cs typeface="Arial"/>
                <a:sym typeface="Arial"/>
              </a:rPr>
              <a:t>: Representing tasks needed to be done today as a simplified list, focusing on essential information rather than granular details.</a:t>
            </a:r>
            <a:endParaRPr b="0" sz="1400">
              <a:latin typeface="Arial"/>
              <a:ea typeface="Arial"/>
              <a:cs typeface="Arial"/>
              <a:sym typeface="Arial"/>
            </a:endParaRPr>
          </a:p>
        </p:txBody>
      </p:sp>
      <p:sp>
        <p:nvSpPr>
          <p:cNvPr id="794" name="Google Shape;794;p80"/>
          <p:cNvSpPr txBox="1"/>
          <p:nvPr>
            <p:ph idx="1" type="body"/>
          </p:nvPr>
        </p:nvSpPr>
        <p:spPr>
          <a:xfrm>
            <a:off x="318511" y="5597203"/>
            <a:ext cx="8342877" cy="425411"/>
          </a:xfrm>
          <a:prstGeom prst="rect">
            <a:avLst/>
          </a:prstGeom>
          <a:noFill/>
          <a:ln>
            <a:noFill/>
          </a:ln>
        </p:spPr>
        <p:txBody>
          <a:bodyPr anchorCtr="0" anchor="b" bIns="45700" lIns="91425" spcFirstLastPara="1" rIns="91425" wrap="square" tIns="45700">
            <a:noAutofit/>
          </a:bodyPr>
          <a:lstStyle/>
          <a:p>
            <a:pPr indent="-447675" lvl="0" marL="447675" rtl="0" algn="l">
              <a:lnSpc>
                <a:spcPct val="100000"/>
              </a:lnSpc>
              <a:spcBef>
                <a:spcPts val="1000"/>
              </a:spcBef>
              <a:spcAft>
                <a:spcPts val="0"/>
              </a:spcAft>
              <a:buSzPts val="1680"/>
              <a:buFont typeface="Arial"/>
              <a:buAutoNum type="arabicPeriod" startAt="4"/>
            </a:pPr>
            <a:r>
              <a:rPr lang="en-US" sz="1800">
                <a:latin typeface="Arial"/>
                <a:ea typeface="Arial"/>
                <a:cs typeface="Arial"/>
                <a:sym typeface="Arial"/>
              </a:rPr>
              <a:t>Algorithms</a:t>
            </a:r>
            <a:endParaRPr sz="1800">
              <a:latin typeface="Arial"/>
              <a:ea typeface="Arial"/>
              <a:cs typeface="Arial"/>
              <a:sym typeface="Arial"/>
            </a:endParaRPr>
          </a:p>
        </p:txBody>
      </p:sp>
      <p:sp>
        <p:nvSpPr>
          <p:cNvPr id="795" name="Google Shape;795;p80"/>
          <p:cNvSpPr txBox="1"/>
          <p:nvPr>
            <p:ph idx="1" type="body"/>
          </p:nvPr>
        </p:nvSpPr>
        <p:spPr>
          <a:xfrm>
            <a:off x="499788" y="6028346"/>
            <a:ext cx="10753509" cy="656298"/>
          </a:xfrm>
          <a:prstGeom prst="rect">
            <a:avLst/>
          </a:prstGeom>
          <a:noFill/>
          <a:ln>
            <a:noFill/>
          </a:ln>
        </p:spPr>
        <p:txBody>
          <a:bodyPr anchorCtr="0" anchor="b" bIns="45700" lIns="91425" spcFirstLastPara="1" rIns="91425" wrap="square" tIns="45700">
            <a:noAutofit/>
          </a:bodyPr>
          <a:lstStyle/>
          <a:p>
            <a:pPr indent="-153988" lvl="0" marL="360363" rtl="0" algn="l">
              <a:lnSpc>
                <a:spcPct val="100000"/>
              </a:lnSpc>
              <a:spcBef>
                <a:spcPts val="1000"/>
              </a:spcBef>
              <a:spcAft>
                <a:spcPts val="0"/>
              </a:spcAft>
              <a:buSzPts val="1680"/>
              <a:buFont typeface="Arial"/>
              <a:buChar char="•"/>
            </a:pPr>
            <a:r>
              <a:rPr lang="en-US" sz="1400">
                <a:latin typeface="Arial"/>
                <a:ea typeface="Arial"/>
                <a:cs typeface="Arial"/>
                <a:sym typeface="Arial"/>
              </a:rPr>
              <a:t>Following a workout routine</a:t>
            </a:r>
            <a:r>
              <a:rPr b="0" lang="en-US" sz="1400">
                <a:latin typeface="Arial"/>
                <a:ea typeface="Arial"/>
                <a:cs typeface="Arial"/>
                <a:sym typeface="Arial"/>
              </a:rPr>
              <a:t>: Executing a series of exercises in a specific order, representing a sequence of steps (an algorithm).</a:t>
            </a:r>
            <a:endParaRPr>
              <a:latin typeface="Arial"/>
              <a:ea typeface="Arial"/>
              <a:cs typeface="Arial"/>
              <a:sym typeface="Arial"/>
            </a:endParaRPr>
          </a:p>
          <a:p>
            <a:pPr indent="-153988" lvl="0" marL="360363" rtl="0" algn="l">
              <a:lnSpc>
                <a:spcPct val="100000"/>
              </a:lnSpc>
              <a:spcBef>
                <a:spcPts val="1000"/>
              </a:spcBef>
              <a:spcAft>
                <a:spcPts val="0"/>
              </a:spcAft>
              <a:buSzPts val="1680"/>
              <a:buFont typeface="Arial"/>
              <a:buChar char="•"/>
            </a:pPr>
            <a:r>
              <a:rPr lang="en-US" sz="1400">
                <a:latin typeface="Arial"/>
                <a:ea typeface="Arial"/>
                <a:cs typeface="Arial"/>
                <a:sym typeface="Arial"/>
              </a:rPr>
              <a:t>Baking a cake</a:t>
            </a:r>
            <a:r>
              <a:rPr b="0" lang="en-US" sz="1400">
                <a:latin typeface="Arial"/>
                <a:ea typeface="Arial"/>
                <a:cs typeface="Arial"/>
                <a:sym typeface="Arial"/>
              </a:rPr>
              <a:t>: Following a precise recipe (algorithm), a sequence of steps, to achieve a desired outcome.</a:t>
            </a:r>
            <a:endParaRPr b="0" sz="1400">
              <a:latin typeface="Arial"/>
              <a:ea typeface="Arial"/>
              <a:cs typeface="Arial"/>
              <a:sym typeface="Arial"/>
            </a:endParaRPr>
          </a:p>
        </p:txBody>
      </p:sp>
      <p:sp>
        <p:nvSpPr>
          <p:cNvPr id="796" name="Google Shape;796;p8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34"/>
          <p:cNvSpPr txBox="1"/>
          <p:nvPr>
            <p:ph type="title"/>
          </p:nvPr>
        </p:nvSpPr>
        <p:spPr>
          <a:xfrm>
            <a:off x="980596" y="836578"/>
            <a:ext cx="6448904" cy="953311"/>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The methods for </a:t>
            </a:r>
            <a:r>
              <a:rPr b="1" lang="en-US">
                <a:latin typeface="Arial"/>
                <a:ea typeface="Arial"/>
                <a:cs typeface="Arial"/>
                <a:sym typeface="Arial"/>
              </a:rPr>
              <a:t>Cultural relevance </a:t>
            </a:r>
            <a:r>
              <a:rPr lang="en-US">
                <a:latin typeface="Arial"/>
                <a:ea typeface="Arial"/>
                <a:cs typeface="Arial"/>
                <a:sym typeface="Arial"/>
              </a:rPr>
              <a:t>to meet the diverse needs of learners </a:t>
            </a:r>
            <a:endParaRPr>
              <a:latin typeface="Arial"/>
              <a:ea typeface="Arial"/>
              <a:cs typeface="Arial"/>
              <a:sym typeface="Arial"/>
            </a:endParaRPr>
          </a:p>
        </p:txBody>
      </p:sp>
      <p:sp>
        <p:nvSpPr>
          <p:cNvPr id="804" name="Google Shape;804;p34"/>
          <p:cNvSpPr txBox="1"/>
          <p:nvPr>
            <p:ph idx="1" type="body"/>
          </p:nvPr>
        </p:nvSpPr>
        <p:spPr>
          <a:xfrm>
            <a:off x="980596" y="1951004"/>
            <a:ext cx="6196779" cy="4060690"/>
          </a:xfrm>
          <a:prstGeom prst="rect">
            <a:avLst/>
          </a:prstGeom>
          <a:noFill/>
          <a:ln>
            <a:noFill/>
          </a:ln>
        </p:spPr>
        <p:txBody>
          <a:bodyPr anchorCtr="0" anchor="t" bIns="45700" lIns="91425" spcFirstLastPara="1" rIns="91425" wrap="square" tIns="45700">
            <a:normAutofit/>
          </a:bodyPr>
          <a:lstStyle/>
          <a:p>
            <a:pPr indent="-9525" lvl="0" marL="9525" rtl="0" algn="l">
              <a:lnSpc>
                <a:spcPct val="100000"/>
              </a:lnSpc>
              <a:spcBef>
                <a:spcPts val="1000"/>
              </a:spcBef>
              <a:spcAft>
                <a:spcPts val="0"/>
              </a:spcAft>
              <a:buSzPts val="1260"/>
              <a:buNone/>
            </a:pPr>
            <a:r>
              <a:rPr b="1" lang="en-US">
                <a:latin typeface="Arial"/>
                <a:ea typeface="Arial"/>
                <a:cs typeface="Arial"/>
                <a:sym typeface="Arial"/>
              </a:rPr>
              <a:t>Selecting relevant scenarios</a:t>
            </a:r>
            <a:endParaRPr b="1">
              <a:latin typeface="Arial"/>
              <a:ea typeface="Arial"/>
              <a:cs typeface="Arial"/>
              <a:sym typeface="Arial"/>
            </a:endParaRPr>
          </a:p>
          <a:p>
            <a:pPr indent="-9525" lvl="0" marL="9525" rtl="0" algn="just">
              <a:lnSpc>
                <a:spcPct val="100000"/>
              </a:lnSpc>
              <a:spcBef>
                <a:spcPts val="1000"/>
              </a:spcBef>
              <a:spcAft>
                <a:spcPts val="0"/>
              </a:spcAft>
              <a:buSzPts val="1260"/>
              <a:buNone/>
            </a:pPr>
            <a:r>
              <a:rPr lang="en-US">
                <a:latin typeface="Arial"/>
                <a:ea typeface="Arial"/>
                <a:cs typeface="Arial"/>
                <a:sym typeface="Arial"/>
              </a:rPr>
              <a:t>Use examples and scenarios from learners' everyday lives, cultural traditions, and community contexts. For example, use a traditional game or a local festival as a basis for computational thinking.</a:t>
            </a:r>
            <a:endParaRPr>
              <a:latin typeface="Arial"/>
              <a:ea typeface="Arial"/>
              <a:cs typeface="Arial"/>
              <a:sym typeface="Arial"/>
            </a:endParaRPr>
          </a:p>
          <a:p>
            <a:pPr indent="-9525" lvl="0" marL="9525" rtl="0" algn="just">
              <a:lnSpc>
                <a:spcPct val="100000"/>
              </a:lnSpc>
              <a:spcBef>
                <a:spcPts val="1000"/>
              </a:spcBef>
              <a:spcAft>
                <a:spcPts val="0"/>
              </a:spcAft>
              <a:buSzPts val="1260"/>
              <a:buNone/>
            </a:pPr>
            <a:r>
              <a:rPr b="1" lang="en-US">
                <a:latin typeface="Arial"/>
                <a:ea typeface="Arial"/>
                <a:cs typeface="Arial"/>
                <a:sym typeface="Arial"/>
              </a:rPr>
              <a:t>Using diverse characters and settings</a:t>
            </a:r>
            <a:endParaRPr b="1">
              <a:latin typeface="Arial"/>
              <a:ea typeface="Arial"/>
              <a:cs typeface="Arial"/>
              <a:sym typeface="Arial"/>
            </a:endParaRPr>
          </a:p>
          <a:p>
            <a:pPr indent="-9525" lvl="0" marL="9525" rtl="0" algn="just">
              <a:lnSpc>
                <a:spcPct val="100000"/>
              </a:lnSpc>
              <a:spcBef>
                <a:spcPts val="1000"/>
              </a:spcBef>
              <a:spcAft>
                <a:spcPts val="0"/>
              </a:spcAft>
              <a:buSzPts val="1260"/>
              <a:buNone/>
            </a:pPr>
            <a:r>
              <a:rPr lang="en-US">
                <a:latin typeface="Arial"/>
                <a:ea typeface="Arial"/>
                <a:cs typeface="Arial"/>
                <a:sym typeface="Arial"/>
              </a:rPr>
              <a:t>Feature characters and settings that reflect the learners' diverse backgrounds and experiences. This helps learners relate to the material and feel a sense of ownership.</a:t>
            </a:r>
            <a:endParaRPr>
              <a:latin typeface="Arial"/>
              <a:ea typeface="Arial"/>
              <a:cs typeface="Arial"/>
              <a:sym typeface="Arial"/>
            </a:endParaRPr>
          </a:p>
          <a:p>
            <a:pPr indent="-9525" lvl="0" marL="9525" rtl="0" algn="l">
              <a:lnSpc>
                <a:spcPct val="100000"/>
              </a:lnSpc>
              <a:spcBef>
                <a:spcPts val="1000"/>
              </a:spcBef>
              <a:spcAft>
                <a:spcPts val="0"/>
              </a:spcAft>
              <a:buSzPts val="1260"/>
              <a:buNone/>
            </a:pPr>
            <a:r>
              <a:t/>
            </a:r>
            <a:endParaRPr>
              <a:latin typeface="Arial"/>
              <a:ea typeface="Arial"/>
              <a:cs typeface="Arial"/>
              <a:sym typeface="Arial"/>
            </a:endParaRPr>
          </a:p>
        </p:txBody>
      </p:sp>
      <p:pic>
        <p:nvPicPr>
          <p:cNvPr id="805" name="Google Shape;805;p34"/>
          <p:cNvPicPr preferRelativeResize="0"/>
          <p:nvPr>
            <p:ph idx="2" type="pic"/>
          </p:nvPr>
        </p:nvPicPr>
        <p:blipFill rotWithShape="1">
          <a:blip r:embed="rId3">
            <a:alphaModFix/>
          </a:blip>
          <a:srcRect b="0" l="0" r="0" t="0"/>
          <a:stretch/>
        </p:blipFill>
        <p:spPr>
          <a:xfrm>
            <a:off x="8277224" y="1562101"/>
            <a:ext cx="3819525" cy="3781424"/>
          </a:xfrm>
          <a:prstGeom prst="rect">
            <a:avLst/>
          </a:prstGeom>
          <a:noFill/>
          <a:ln>
            <a:noFill/>
          </a:ln>
        </p:spPr>
      </p:pic>
      <p:sp>
        <p:nvSpPr>
          <p:cNvPr id="806" name="Google Shape;806;p3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35"/>
          <p:cNvSpPr txBox="1"/>
          <p:nvPr>
            <p:ph type="title"/>
          </p:nvPr>
        </p:nvSpPr>
        <p:spPr>
          <a:xfrm>
            <a:off x="980596" y="836578"/>
            <a:ext cx="6448904" cy="953311"/>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The methods for </a:t>
            </a:r>
            <a:r>
              <a:rPr b="1" lang="en-US">
                <a:latin typeface="Arial"/>
                <a:ea typeface="Arial"/>
                <a:cs typeface="Arial"/>
                <a:sym typeface="Arial"/>
              </a:rPr>
              <a:t>Cultural relevance </a:t>
            </a:r>
            <a:r>
              <a:rPr lang="en-US">
                <a:latin typeface="Arial"/>
                <a:ea typeface="Arial"/>
                <a:cs typeface="Arial"/>
                <a:sym typeface="Arial"/>
              </a:rPr>
              <a:t>to meet the diverse needs of learners </a:t>
            </a:r>
            <a:endParaRPr>
              <a:latin typeface="Arial"/>
              <a:ea typeface="Arial"/>
              <a:cs typeface="Arial"/>
              <a:sym typeface="Arial"/>
            </a:endParaRPr>
          </a:p>
        </p:txBody>
      </p:sp>
      <p:sp>
        <p:nvSpPr>
          <p:cNvPr id="814" name="Google Shape;814;p35"/>
          <p:cNvSpPr txBox="1"/>
          <p:nvPr>
            <p:ph idx="1" type="body"/>
          </p:nvPr>
        </p:nvSpPr>
        <p:spPr>
          <a:xfrm>
            <a:off x="980596" y="1874804"/>
            <a:ext cx="6196779" cy="4060690"/>
          </a:xfrm>
          <a:prstGeom prst="rect">
            <a:avLst/>
          </a:prstGeom>
          <a:noFill/>
          <a:ln>
            <a:noFill/>
          </a:ln>
        </p:spPr>
        <p:txBody>
          <a:bodyPr anchorCtr="0" anchor="t" bIns="45700" lIns="91425" spcFirstLastPara="1" rIns="91425" wrap="square" tIns="45700">
            <a:normAutofit/>
          </a:bodyPr>
          <a:lstStyle/>
          <a:p>
            <a:pPr indent="-9525" lvl="0" marL="9525" rtl="0" algn="l">
              <a:lnSpc>
                <a:spcPct val="100000"/>
              </a:lnSpc>
              <a:spcBef>
                <a:spcPts val="1000"/>
              </a:spcBef>
              <a:spcAft>
                <a:spcPts val="0"/>
              </a:spcAft>
              <a:buSzPts val="1260"/>
              <a:buNone/>
            </a:pPr>
            <a:r>
              <a:rPr b="1" lang="en-US">
                <a:latin typeface="Arial"/>
                <a:ea typeface="Arial"/>
                <a:cs typeface="Arial"/>
                <a:sym typeface="Arial"/>
              </a:rPr>
              <a:t>Incorporating indigenous knowledge systems</a:t>
            </a:r>
            <a:endParaRPr b="1">
              <a:latin typeface="Arial"/>
              <a:ea typeface="Arial"/>
              <a:cs typeface="Arial"/>
              <a:sym typeface="Arial"/>
            </a:endParaRPr>
          </a:p>
          <a:p>
            <a:pPr indent="-9525" lvl="0" marL="9525" rtl="0" algn="just">
              <a:lnSpc>
                <a:spcPct val="100000"/>
              </a:lnSpc>
              <a:spcBef>
                <a:spcPts val="1000"/>
              </a:spcBef>
              <a:spcAft>
                <a:spcPts val="0"/>
              </a:spcAft>
              <a:buSzPts val="1260"/>
              <a:buNone/>
            </a:pPr>
            <a:r>
              <a:rPr lang="en-US">
                <a:latin typeface="Arial"/>
                <a:ea typeface="Arial"/>
                <a:cs typeface="Arial"/>
                <a:sym typeface="Arial"/>
              </a:rPr>
              <a:t>Draw connections between CT principles and traditional knowledge systems relevant to learners’ cultural heritage. This can demonstrate the universality of CT principles and highlight the value of indigenous knowledge.</a:t>
            </a:r>
            <a:endParaRPr>
              <a:latin typeface="Arial"/>
              <a:ea typeface="Arial"/>
              <a:cs typeface="Arial"/>
              <a:sym typeface="Arial"/>
            </a:endParaRPr>
          </a:p>
          <a:p>
            <a:pPr indent="0" lvl="0" marL="0" rtl="0" algn="l">
              <a:lnSpc>
                <a:spcPct val="100000"/>
              </a:lnSpc>
              <a:spcBef>
                <a:spcPts val="1000"/>
              </a:spcBef>
              <a:spcAft>
                <a:spcPts val="0"/>
              </a:spcAft>
              <a:buSzPts val="1260"/>
              <a:buNone/>
            </a:pPr>
            <a:r>
              <a:rPr b="1" lang="en-US">
                <a:latin typeface="Arial"/>
                <a:ea typeface="Arial"/>
                <a:cs typeface="Arial"/>
                <a:sym typeface="Arial"/>
              </a:rPr>
              <a:t>Translation and localization</a:t>
            </a:r>
            <a:endParaRPr b="1">
              <a:latin typeface="Arial"/>
              <a:ea typeface="Arial"/>
              <a:cs typeface="Arial"/>
              <a:sym typeface="Arial"/>
            </a:endParaRPr>
          </a:p>
          <a:p>
            <a:pPr indent="0" lvl="0" marL="0" rtl="0" algn="just">
              <a:lnSpc>
                <a:spcPct val="100000"/>
              </a:lnSpc>
              <a:spcBef>
                <a:spcPts val="1000"/>
              </a:spcBef>
              <a:spcAft>
                <a:spcPts val="0"/>
              </a:spcAft>
              <a:buSzPts val="1260"/>
              <a:buNone/>
            </a:pPr>
            <a:r>
              <a:rPr lang="en-US">
                <a:latin typeface="Arial"/>
                <a:ea typeface="Arial"/>
                <a:cs typeface="Arial"/>
                <a:sym typeface="Arial"/>
              </a:rPr>
              <a:t>If learners speak a different language than the primary instruction language, provide translated materials or employ bilingual instructors.</a:t>
            </a:r>
            <a:endParaRPr>
              <a:latin typeface="Arial"/>
              <a:ea typeface="Arial"/>
              <a:cs typeface="Arial"/>
              <a:sym typeface="Arial"/>
            </a:endParaRPr>
          </a:p>
          <a:p>
            <a:pPr indent="-9525" lvl="0" marL="9525" rtl="0" algn="l">
              <a:lnSpc>
                <a:spcPct val="100000"/>
              </a:lnSpc>
              <a:spcBef>
                <a:spcPts val="1000"/>
              </a:spcBef>
              <a:spcAft>
                <a:spcPts val="0"/>
              </a:spcAft>
              <a:buSzPts val="1260"/>
              <a:buNone/>
            </a:pPr>
            <a:r>
              <a:t/>
            </a:r>
            <a:endParaRPr>
              <a:latin typeface="Arial"/>
              <a:ea typeface="Arial"/>
              <a:cs typeface="Arial"/>
              <a:sym typeface="Arial"/>
            </a:endParaRPr>
          </a:p>
        </p:txBody>
      </p:sp>
      <p:pic>
        <p:nvPicPr>
          <p:cNvPr id="815" name="Google Shape;815;p35"/>
          <p:cNvPicPr preferRelativeResize="0"/>
          <p:nvPr>
            <p:ph idx="2" type="pic"/>
          </p:nvPr>
        </p:nvPicPr>
        <p:blipFill rotWithShape="1">
          <a:blip r:embed="rId3">
            <a:alphaModFix/>
          </a:blip>
          <a:srcRect b="0" l="0" r="0" t="0"/>
          <a:stretch/>
        </p:blipFill>
        <p:spPr>
          <a:xfrm>
            <a:off x="8277224" y="1562101"/>
            <a:ext cx="3819525" cy="3781424"/>
          </a:xfrm>
          <a:prstGeom prst="rect">
            <a:avLst/>
          </a:prstGeom>
          <a:noFill/>
          <a:ln>
            <a:noFill/>
          </a:ln>
        </p:spPr>
      </p:pic>
      <p:sp>
        <p:nvSpPr>
          <p:cNvPr id="816" name="Google Shape;816;p3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36"/>
          <p:cNvSpPr txBox="1"/>
          <p:nvPr>
            <p:ph type="title"/>
          </p:nvPr>
        </p:nvSpPr>
        <p:spPr>
          <a:xfrm>
            <a:off x="980595" y="759871"/>
            <a:ext cx="6196779" cy="61284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Practical example for </a:t>
            </a:r>
            <a:r>
              <a:rPr b="1" lang="en-US">
                <a:latin typeface="Arial"/>
                <a:ea typeface="Arial"/>
                <a:cs typeface="Arial"/>
                <a:sym typeface="Arial"/>
              </a:rPr>
              <a:t>Cultural relevance </a:t>
            </a:r>
            <a:endParaRPr>
              <a:latin typeface="Arial"/>
              <a:ea typeface="Arial"/>
              <a:cs typeface="Arial"/>
              <a:sym typeface="Arial"/>
            </a:endParaRPr>
          </a:p>
        </p:txBody>
      </p:sp>
      <p:sp>
        <p:nvSpPr>
          <p:cNvPr id="824" name="Google Shape;824;p36"/>
          <p:cNvSpPr txBox="1"/>
          <p:nvPr>
            <p:ph idx="1" type="body"/>
          </p:nvPr>
        </p:nvSpPr>
        <p:spPr>
          <a:xfrm>
            <a:off x="872771" y="1445912"/>
            <a:ext cx="6412425" cy="1012690"/>
          </a:xfrm>
          <a:prstGeom prst="rect">
            <a:avLst/>
          </a:prstGeom>
          <a:noFill/>
          <a:ln>
            <a:noFill/>
          </a:ln>
        </p:spPr>
        <p:txBody>
          <a:bodyPr anchorCtr="0" anchor="t" bIns="45700" lIns="91425" spcFirstLastPara="1" rIns="91425" wrap="square" tIns="45700">
            <a:noAutofit/>
          </a:bodyPr>
          <a:lstStyle/>
          <a:p>
            <a:pPr indent="-9525" lvl="0" marL="9525" rtl="0" algn="just">
              <a:lnSpc>
                <a:spcPct val="100000"/>
              </a:lnSpc>
              <a:spcBef>
                <a:spcPts val="0"/>
              </a:spcBef>
              <a:spcAft>
                <a:spcPts val="0"/>
              </a:spcAft>
              <a:buSzPts val="1260"/>
              <a:buNone/>
            </a:pPr>
            <a:r>
              <a:rPr lang="en-US" sz="1600">
                <a:latin typeface="Arial"/>
                <a:ea typeface="Arial"/>
                <a:cs typeface="Arial"/>
                <a:sym typeface="Arial"/>
              </a:rPr>
              <a:t>To make Computational Thinking concepts relatable and engaging for diverse learners, we need to ground them in familiar contexts. Here are some real-life examples based on  cultural traditions and community settings:</a:t>
            </a:r>
            <a:endParaRPr sz="1600">
              <a:latin typeface="Arial"/>
              <a:ea typeface="Arial"/>
              <a:cs typeface="Arial"/>
              <a:sym typeface="Arial"/>
            </a:endParaRPr>
          </a:p>
        </p:txBody>
      </p:sp>
      <p:pic>
        <p:nvPicPr>
          <p:cNvPr id="825" name="Google Shape;825;p36"/>
          <p:cNvPicPr preferRelativeResize="0"/>
          <p:nvPr>
            <p:ph idx="2" type="pic"/>
          </p:nvPr>
        </p:nvPicPr>
        <p:blipFill rotWithShape="1">
          <a:blip r:embed="rId3">
            <a:alphaModFix/>
          </a:blip>
          <a:srcRect b="0" l="0" r="0" t="0"/>
          <a:stretch/>
        </p:blipFill>
        <p:spPr>
          <a:xfrm>
            <a:off x="8413989" y="1639416"/>
            <a:ext cx="3579168" cy="3579168"/>
          </a:xfrm>
          <a:prstGeom prst="rect">
            <a:avLst/>
          </a:prstGeom>
          <a:noFill/>
          <a:ln>
            <a:noFill/>
          </a:ln>
        </p:spPr>
      </p:pic>
      <p:sp>
        <p:nvSpPr>
          <p:cNvPr id="826" name="Google Shape;826;p36"/>
          <p:cNvSpPr txBox="1"/>
          <p:nvPr/>
        </p:nvSpPr>
        <p:spPr>
          <a:xfrm>
            <a:off x="980595" y="2470458"/>
            <a:ext cx="6086291" cy="47170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1000"/>
              </a:spcBef>
              <a:spcAft>
                <a:spcPts val="0"/>
              </a:spcAft>
              <a:buClr>
                <a:srgbClr val="243131"/>
              </a:buClr>
              <a:buSzPts val="1260"/>
              <a:buFont typeface="Arial"/>
              <a:buNone/>
            </a:pPr>
            <a:r>
              <a:rPr b="1" i="0" lang="en-US" sz="2000" u="none" cap="none" strike="noStrike">
                <a:solidFill>
                  <a:srgbClr val="243131"/>
                </a:solidFill>
                <a:latin typeface="Arial"/>
                <a:ea typeface="Arial"/>
                <a:cs typeface="Arial"/>
                <a:sym typeface="Arial"/>
              </a:rPr>
              <a:t>Everyday life scenarios</a:t>
            </a:r>
            <a:endParaRPr b="0" i="0" sz="2000" u="none" cap="none" strike="noStrike">
              <a:solidFill>
                <a:srgbClr val="243131"/>
              </a:solidFill>
              <a:latin typeface="Arial"/>
              <a:ea typeface="Arial"/>
              <a:cs typeface="Arial"/>
              <a:sym typeface="Arial"/>
            </a:endParaRPr>
          </a:p>
        </p:txBody>
      </p:sp>
      <p:sp>
        <p:nvSpPr>
          <p:cNvPr id="827" name="Google Shape;827;p36"/>
          <p:cNvSpPr/>
          <p:nvPr/>
        </p:nvSpPr>
        <p:spPr>
          <a:xfrm>
            <a:off x="800100" y="4098809"/>
            <a:ext cx="1674875" cy="20312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Cooking recipe</a:t>
            </a:r>
            <a:endParaRPr b="1"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Explain algorithms using the analogy of a cooking recipe. Each step in the recipe is an instruction, and the order of steps is crucial for the final outcome. This is applicable across cultures, as most people have experience with following recipes.</a:t>
            </a:r>
            <a:endParaRPr b="0" i="0" sz="1400" u="none" cap="none" strike="noStrike">
              <a:solidFill>
                <a:srgbClr val="000000"/>
              </a:solidFill>
              <a:latin typeface="Arial"/>
              <a:ea typeface="Arial"/>
              <a:cs typeface="Arial"/>
              <a:sym typeface="Arial"/>
            </a:endParaRPr>
          </a:p>
        </p:txBody>
      </p:sp>
      <p:pic>
        <p:nvPicPr>
          <p:cNvPr id="828" name="Google Shape;828;p36"/>
          <p:cNvPicPr preferRelativeResize="0"/>
          <p:nvPr>
            <p:ph idx="2" type="pic"/>
          </p:nvPr>
        </p:nvPicPr>
        <p:blipFill rotWithShape="1">
          <a:blip r:embed="rId4">
            <a:alphaModFix/>
          </a:blip>
          <a:srcRect b="6369" l="0" r="0" t="6372"/>
          <a:stretch/>
        </p:blipFill>
        <p:spPr>
          <a:xfrm>
            <a:off x="1074738" y="3143171"/>
            <a:ext cx="836901" cy="730250"/>
          </a:xfrm>
          <a:prstGeom prst="rect">
            <a:avLst/>
          </a:prstGeom>
          <a:noFill/>
          <a:ln>
            <a:noFill/>
          </a:ln>
        </p:spPr>
      </p:pic>
      <p:pic>
        <p:nvPicPr>
          <p:cNvPr id="829" name="Google Shape;829;p36"/>
          <p:cNvPicPr preferRelativeResize="0"/>
          <p:nvPr>
            <p:ph idx="2" type="pic"/>
          </p:nvPr>
        </p:nvPicPr>
        <p:blipFill rotWithShape="1">
          <a:blip r:embed="rId5">
            <a:alphaModFix/>
          </a:blip>
          <a:srcRect b="0" l="0" r="0" t="0"/>
          <a:stretch/>
        </p:blipFill>
        <p:spPr>
          <a:xfrm>
            <a:off x="2872284" y="3143171"/>
            <a:ext cx="730250" cy="730250"/>
          </a:xfrm>
          <a:prstGeom prst="rect">
            <a:avLst/>
          </a:prstGeom>
          <a:noFill/>
          <a:ln>
            <a:noFill/>
          </a:ln>
        </p:spPr>
      </p:pic>
      <p:sp>
        <p:nvSpPr>
          <p:cNvPr id="830" name="Google Shape;830;p36"/>
          <p:cNvSpPr/>
          <p:nvPr/>
        </p:nvSpPr>
        <p:spPr>
          <a:xfrm>
            <a:off x="2583558" y="4098809"/>
            <a:ext cx="1581150" cy="18697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Planning a route</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Use map navigation as an example of graph traversal. The map is a graph, roads are edges, and intersections are nodes. Finding the shortest route from home to work involves searching the graph to find the optimal path.</a:t>
            </a:r>
            <a:endParaRPr b="0" i="0" sz="1050" u="none" cap="none" strike="noStrike">
              <a:solidFill>
                <a:srgbClr val="000000"/>
              </a:solidFill>
              <a:latin typeface="Arial"/>
              <a:ea typeface="Arial"/>
              <a:cs typeface="Arial"/>
              <a:sym typeface="Arial"/>
            </a:endParaRPr>
          </a:p>
        </p:txBody>
      </p:sp>
      <p:pic>
        <p:nvPicPr>
          <p:cNvPr id="831" name="Google Shape;831;p36"/>
          <p:cNvPicPr preferRelativeResize="0"/>
          <p:nvPr>
            <p:ph idx="2" type="pic"/>
          </p:nvPr>
        </p:nvPicPr>
        <p:blipFill rotWithShape="1">
          <a:blip r:embed="rId6">
            <a:alphaModFix/>
          </a:blip>
          <a:srcRect b="0" l="0" r="0" t="0"/>
          <a:stretch/>
        </p:blipFill>
        <p:spPr>
          <a:xfrm>
            <a:off x="4584512" y="3143171"/>
            <a:ext cx="730250" cy="730250"/>
          </a:xfrm>
          <a:prstGeom prst="rect">
            <a:avLst/>
          </a:prstGeom>
          <a:noFill/>
          <a:ln>
            <a:noFill/>
          </a:ln>
        </p:spPr>
      </p:pic>
      <p:sp>
        <p:nvSpPr>
          <p:cNvPr id="832" name="Google Shape;832;p36"/>
          <p:cNvSpPr/>
          <p:nvPr/>
        </p:nvSpPr>
        <p:spPr>
          <a:xfrm>
            <a:off x="4367015" y="4098809"/>
            <a:ext cx="1581150" cy="17081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Managing finances</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Analyse a personal budget or a simple expense tracking sheet to illustrate data analysis concepts. Learners can calculate totals, averages, and identify trends in their spending habits.</a:t>
            </a:r>
            <a:endParaRPr b="0" i="0" sz="1050" u="none" cap="none" strike="noStrike">
              <a:solidFill>
                <a:srgbClr val="000000"/>
              </a:solidFill>
              <a:latin typeface="Arial"/>
              <a:ea typeface="Arial"/>
              <a:cs typeface="Arial"/>
              <a:sym typeface="Arial"/>
            </a:endParaRPr>
          </a:p>
        </p:txBody>
      </p:sp>
      <p:pic>
        <p:nvPicPr>
          <p:cNvPr id="833" name="Google Shape;833;p36"/>
          <p:cNvPicPr preferRelativeResize="0"/>
          <p:nvPr>
            <p:ph idx="2" type="pic"/>
          </p:nvPr>
        </p:nvPicPr>
        <p:blipFill rotWithShape="1">
          <a:blip r:embed="rId7">
            <a:alphaModFix/>
          </a:blip>
          <a:srcRect b="0" l="0" r="0" t="0"/>
          <a:stretch/>
        </p:blipFill>
        <p:spPr>
          <a:xfrm>
            <a:off x="6336636" y="3120848"/>
            <a:ext cx="730250" cy="730250"/>
          </a:xfrm>
          <a:prstGeom prst="rect">
            <a:avLst/>
          </a:prstGeom>
          <a:noFill/>
          <a:ln>
            <a:noFill/>
          </a:ln>
        </p:spPr>
      </p:pic>
      <p:sp>
        <p:nvSpPr>
          <p:cNvPr id="834" name="Google Shape;834;p36"/>
          <p:cNvSpPr/>
          <p:nvPr/>
        </p:nvSpPr>
        <p:spPr>
          <a:xfrm>
            <a:off x="5948165" y="4098809"/>
            <a:ext cx="1538485"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Scheduling appointments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Explain scheduling algorithms using the context of planning a busy day with multiple appointments. Learners explore different approaches to optimizing the schedule and minimizing conflicts.</a:t>
            </a:r>
            <a:endParaRPr b="0" i="0" sz="1050" u="none" cap="none" strike="noStrike">
              <a:solidFill>
                <a:srgbClr val="000000"/>
              </a:solidFill>
              <a:latin typeface="Arial"/>
              <a:ea typeface="Arial"/>
              <a:cs typeface="Arial"/>
              <a:sym typeface="Arial"/>
            </a:endParaRPr>
          </a:p>
        </p:txBody>
      </p:sp>
      <p:sp>
        <p:nvSpPr>
          <p:cNvPr id="835" name="Google Shape;835;p3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sp>
        <p:nvSpPr>
          <p:cNvPr id="842" name="Google Shape;842;p37"/>
          <p:cNvSpPr txBox="1"/>
          <p:nvPr>
            <p:ph type="title"/>
          </p:nvPr>
        </p:nvSpPr>
        <p:spPr>
          <a:xfrm>
            <a:off x="980595" y="759871"/>
            <a:ext cx="6196779" cy="61284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Practical example for </a:t>
            </a:r>
            <a:r>
              <a:rPr b="1" lang="en-US">
                <a:latin typeface="Arial"/>
                <a:ea typeface="Arial"/>
                <a:cs typeface="Arial"/>
                <a:sym typeface="Arial"/>
              </a:rPr>
              <a:t>Cultural relevance </a:t>
            </a:r>
            <a:endParaRPr>
              <a:latin typeface="Arial"/>
              <a:ea typeface="Arial"/>
              <a:cs typeface="Arial"/>
              <a:sym typeface="Arial"/>
            </a:endParaRPr>
          </a:p>
        </p:txBody>
      </p:sp>
      <p:sp>
        <p:nvSpPr>
          <p:cNvPr id="843" name="Google Shape;843;p37"/>
          <p:cNvSpPr txBox="1"/>
          <p:nvPr>
            <p:ph idx="1" type="body"/>
          </p:nvPr>
        </p:nvSpPr>
        <p:spPr>
          <a:xfrm>
            <a:off x="872771" y="1445912"/>
            <a:ext cx="6412425" cy="1012690"/>
          </a:xfrm>
          <a:prstGeom prst="rect">
            <a:avLst/>
          </a:prstGeom>
          <a:noFill/>
          <a:ln>
            <a:noFill/>
          </a:ln>
        </p:spPr>
        <p:txBody>
          <a:bodyPr anchorCtr="0" anchor="t" bIns="45700" lIns="91425" spcFirstLastPara="1" rIns="91425" wrap="square" tIns="45700">
            <a:noAutofit/>
          </a:bodyPr>
          <a:lstStyle/>
          <a:p>
            <a:pPr indent="-9525" lvl="0" marL="9525" rtl="0" algn="just">
              <a:lnSpc>
                <a:spcPct val="100000"/>
              </a:lnSpc>
              <a:spcBef>
                <a:spcPts val="0"/>
              </a:spcBef>
              <a:spcAft>
                <a:spcPts val="0"/>
              </a:spcAft>
              <a:buSzPts val="1260"/>
              <a:buNone/>
            </a:pPr>
            <a:r>
              <a:rPr lang="en-US" sz="1600">
                <a:latin typeface="Arial"/>
                <a:ea typeface="Arial"/>
                <a:cs typeface="Arial"/>
                <a:sym typeface="Arial"/>
              </a:rPr>
              <a:t>To make Computational Thinking concepts relatable and engaging for diverse learners, we need to ground them in familiar contexts. Here are examples drawing from everyday life, cultural traditions, and community settings:</a:t>
            </a:r>
            <a:endParaRPr sz="1600">
              <a:latin typeface="Arial"/>
              <a:ea typeface="Arial"/>
              <a:cs typeface="Arial"/>
              <a:sym typeface="Arial"/>
            </a:endParaRPr>
          </a:p>
        </p:txBody>
      </p:sp>
      <p:pic>
        <p:nvPicPr>
          <p:cNvPr id="844" name="Google Shape;844;p37"/>
          <p:cNvPicPr preferRelativeResize="0"/>
          <p:nvPr>
            <p:ph idx="2" type="pic"/>
          </p:nvPr>
        </p:nvPicPr>
        <p:blipFill rotWithShape="1">
          <a:blip r:embed="rId3">
            <a:alphaModFix/>
          </a:blip>
          <a:srcRect b="0" l="0" r="0" t="0"/>
          <a:stretch/>
        </p:blipFill>
        <p:spPr>
          <a:xfrm>
            <a:off x="8413989" y="1639416"/>
            <a:ext cx="3579168" cy="3579168"/>
          </a:xfrm>
          <a:prstGeom prst="rect">
            <a:avLst/>
          </a:prstGeom>
          <a:noFill/>
          <a:ln>
            <a:noFill/>
          </a:ln>
        </p:spPr>
      </p:pic>
      <p:sp>
        <p:nvSpPr>
          <p:cNvPr id="845" name="Google Shape;845;p37"/>
          <p:cNvSpPr txBox="1"/>
          <p:nvPr/>
        </p:nvSpPr>
        <p:spPr>
          <a:xfrm>
            <a:off x="980595" y="2470458"/>
            <a:ext cx="6086291" cy="471709"/>
          </a:xfrm>
          <a:prstGeom prst="rect">
            <a:avLst/>
          </a:prstGeom>
          <a:noFill/>
          <a:ln>
            <a:noFill/>
          </a:ln>
        </p:spPr>
        <p:txBody>
          <a:bodyPr anchorCtr="0" anchor="t" bIns="45700" lIns="91425" spcFirstLastPara="1" rIns="91425" wrap="square" tIns="45700">
            <a:noAutofit/>
          </a:bodyPr>
          <a:lstStyle/>
          <a:p>
            <a:pPr indent="-9525" lvl="0" marL="9525" marR="0" rtl="0" algn="l">
              <a:lnSpc>
                <a:spcPct val="100000"/>
              </a:lnSpc>
              <a:spcBef>
                <a:spcPts val="1000"/>
              </a:spcBef>
              <a:spcAft>
                <a:spcPts val="0"/>
              </a:spcAft>
              <a:buClr>
                <a:srgbClr val="243131"/>
              </a:buClr>
              <a:buSzPts val="1260"/>
              <a:buFont typeface="Arial"/>
              <a:buNone/>
            </a:pPr>
            <a:r>
              <a:rPr b="1" i="0" lang="en-US" sz="2000" u="none" cap="none" strike="noStrike">
                <a:solidFill>
                  <a:srgbClr val="243131"/>
                </a:solidFill>
                <a:latin typeface="Arial"/>
                <a:ea typeface="Arial"/>
                <a:cs typeface="Arial"/>
                <a:sym typeface="Arial"/>
              </a:rPr>
              <a:t>Cultural traditions</a:t>
            </a:r>
            <a:endParaRPr b="0" i="0" sz="2000" u="none" cap="none" strike="noStrike">
              <a:solidFill>
                <a:srgbClr val="243131"/>
              </a:solidFill>
              <a:latin typeface="Arial"/>
              <a:ea typeface="Arial"/>
              <a:cs typeface="Arial"/>
              <a:sym typeface="Arial"/>
            </a:endParaRPr>
          </a:p>
        </p:txBody>
      </p:sp>
      <p:sp>
        <p:nvSpPr>
          <p:cNvPr id="846" name="Google Shape;846;p37"/>
          <p:cNvSpPr/>
          <p:nvPr/>
        </p:nvSpPr>
        <p:spPr>
          <a:xfrm>
            <a:off x="800101" y="4098809"/>
            <a:ext cx="1581150" cy="15465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Weaving patterns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Analyse traditional weaving patterns to illustrate concepts of pattern recognition and repetition. This could be adapted to other craft traditions, like quilting, knitting, or pottery</a:t>
            </a:r>
            <a:endParaRPr b="0" i="0" sz="1050" u="none" cap="none" strike="noStrike">
              <a:solidFill>
                <a:srgbClr val="000000"/>
              </a:solidFill>
              <a:latin typeface="Arial"/>
              <a:ea typeface="Arial"/>
              <a:cs typeface="Arial"/>
              <a:sym typeface="Arial"/>
            </a:endParaRPr>
          </a:p>
        </p:txBody>
      </p:sp>
      <p:pic>
        <p:nvPicPr>
          <p:cNvPr id="847" name="Google Shape;847;p37"/>
          <p:cNvPicPr preferRelativeResize="0"/>
          <p:nvPr>
            <p:ph idx="2" type="pic"/>
          </p:nvPr>
        </p:nvPicPr>
        <p:blipFill rotWithShape="1">
          <a:blip r:embed="rId4">
            <a:alphaModFix/>
          </a:blip>
          <a:srcRect b="0" l="0" r="0" t="0"/>
          <a:stretch/>
        </p:blipFill>
        <p:spPr>
          <a:xfrm>
            <a:off x="1128063" y="3143171"/>
            <a:ext cx="730250" cy="730250"/>
          </a:xfrm>
          <a:prstGeom prst="rect">
            <a:avLst/>
          </a:prstGeom>
          <a:noFill/>
          <a:ln>
            <a:noFill/>
          </a:ln>
        </p:spPr>
      </p:pic>
      <p:pic>
        <p:nvPicPr>
          <p:cNvPr id="848" name="Google Shape;848;p37"/>
          <p:cNvPicPr preferRelativeResize="0"/>
          <p:nvPr>
            <p:ph idx="2" type="pic"/>
          </p:nvPr>
        </p:nvPicPr>
        <p:blipFill rotWithShape="1">
          <a:blip r:embed="rId5">
            <a:alphaModFix/>
          </a:blip>
          <a:srcRect b="0" l="0" r="0" t="0"/>
          <a:stretch/>
        </p:blipFill>
        <p:spPr>
          <a:xfrm>
            <a:off x="2872284" y="3143171"/>
            <a:ext cx="730250" cy="730250"/>
          </a:xfrm>
          <a:prstGeom prst="rect">
            <a:avLst/>
          </a:prstGeom>
          <a:noFill/>
          <a:ln>
            <a:noFill/>
          </a:ln>
        </p:spPr>
      </p:pic>
      <p:sp>
        <p:nvSpPr>
          <p:cNvPr id="849" name="Google Shape;849;p37"/>
          <p:cNvSpPr/>
          <p:nvPr/>
        </p:nvSpPr>
        <p:spPr>
          <a:xfrm>
            <a:off x="2583558" y="4098809"/>
            <a:ext cx="1581150" cy="154653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Traditional games (game design and logic)</a:t>
            </a:r>
            <a:br>
              <a:rPr b="1" i="0" lang="en-US" sz="1050" u="none" cap="none" strike="noStrike">
                <a:solidFill>
                  <a:srgbClr val="000000"/>
                </a:solidFill>
                <a:latin typeface="Arial"/>
                <a:ea typeface="Arial"/>
                <a:cs typeface="Arial"/>
                <a:sym typeface="Arial"/>
              </a:rPr>
            </a:br>
            <a:r>
              <a:rPr b="0" i="0" lang="en-US" sz="1050" u="none" cap="none" strike="noStrike">
                <a:solidFill>
                  <a:srgbClr val="000000"/>
                </a:solidFill>
                <a:latin typeface="Arial"/>
                <a:ea typeface="Arial"/>
                <a:cs typeface="Arial"/>
                <a:sym typeface="Arial"/>
              </a:rPr>
              <a:t>Use rules and strategies from traditional games (e.g., Mancala, Checkers, Go) to teach game design principles and logical reasoning. </a:t>
            </a:r>
            <a:endParaRPr b="0" i="0" sz="1400" u="none" cap="none" strike="noStrike">
              <a:solidFill>
                <a:srgbClr val="000000"/>
              </a:solidFill>
              <a:latin typeface="Arial"/>
              <a:ea typeface="Arial"/>
              <a:cs typeface="Arial"/>
              <a:sym typeface="Arial"/>
            </a:endParaRPr>
          </a:p>
        </p:txBody>
      </p:sp>
      <p:pic>
        <p:nvPicPr>
          <p:cNvPr id="850" name="Google Shape;850;p37"/>
          <p:cNvPicPr preferRelativeResize="0"/>
          <p:nvPr>
            <p:ph idx="2" type="pic"/>
          </p:nvPr>
        </p:nvPicPr>
        <p:blipFill rotWithShape="1">
          <a:blip r:embed="rId6">
            <a:alphaModFix/>
          </a:blip>
          <a:srcRect b="0" l="0" r="0" t="0"/>
          <a:stretch/>
        </p:blipFill>
        <p:spPr>
          <a:xfrm>
            <a:off x="4584512" y="3143171"/>
            <a:ext cx="730250" cy="730250"/>
          </a:xfrm>
          <a:prstGeom prst="rect">
            <a:avLst/>
          </a:prstGeom>
          <a:noFill/>
          <a:ln>
            <a:noFill/>
          </a:ln>
        </p:spPr>
      </p:pic>
      <p:sp>
        <p:nvSpPr>
          <p:cNvPr id="851" name="Google Shape;851;p37"/>
          <p:cNvSpPr/>
          <p:nvPr/>
        </p:nvSpPr>
        <p:spPr>
          <a:xfrm>
            <a:off x="4367015" y="4098809"/>
            <a:ext cx="1581150"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Storytelling and folktales (sequencing and storytelling)</a:t>
            </a:r>
            <a:br>
              <a:rPr b="1" i="0" lang="en-US" sz="1050" u="none" cap="none" strike="noStrike">
                <a:solidFill>
                  <a:srgbClr val="000000"/>
                </a:solidFill>
                <a:latin typeface="Arial"/>
                <a:ea typeface="Arial"/>
                <a:cs typeface="Arial"/>
                <a:sym typeface="Arial"/>
              </a:rPr>
            </a:br>
            <a:r>
              <a:rPr b="0" i="0" lang="en-US" sz="1050" u="none" cap="none" strike="noStrike">
                <a:solidFill>
                  <a:srgbClr val="000000"/>
                </a:solidFill>
                <a:latin typeface="Arial"/>
                <a:ea typeface="Arial"/>
                <a:cs typeface="Arial"/>
                <a:sym typeface="Arial"/>
              </a:rPr>
              <a:t>Analyze the structure and sequencing of events in folktales or myths to explain concepts of narrative and storytelling. This helps learners see the logical flow in a familiar and engaging way.</a:t>
            </a:r>
            <a:endParaRPr b="0" i="0" sz="1400" u="none" cap="none" strike="noStrike">
              <a:solidFill>
                <a:srgbClr val="000000"/>
              </a:solidFill>
              <a:latin typeface="Arial"/>
              <a:ea typeface="Arial"/>
              <a:cs typeface="Arial"/>
              <a:sym typeface="Arial"/>
            </a:endParaRPr>
          </a:p>
        </p:txBody>
      </p:sp>
      <p:pic>
        <p:nvPicPr>
          <p:cNvPr id="852" name="Google Shape;852;p37"/>
          <p:cNvPicPr preferRelativeResize="0"/>
          <p:nvPr>
            <p:ph idx="2" type="pic"/>
          </p:nvPr>
        </p:nvPicPr>
        <p:blipFill rotWithShape="1">
          <a:blip r:embed="rId7">
            <a:alphaModFix/>
          </a:blip>
          <a:srcRect b="0" l="0" r="0" t="0"/>
          <a:stretch/>
        </p:blipFill>
        <p:spPr>
          <a:xfrm>
            <a:off x="6336636" y="3120848"/>
            <a:ext cx="730250" cy="730250"/>
          </a:xfrm>
          <a:prstGeom prst="rect">
            <a:avLst/>
          </a:prstGeom>
          <a:noFill/>
          <a:ln>
            <a:noFill/>
          </a:ln>
        </p:spPr>
      </p:pic>
      <p:sp>
        <p:nvSpPr>
          <p:cNvPr id="853" name="Google Shape;853;p37"/>
          <p:cNvSpPr/>
          <p:nvPr/>
        </p:nvSpPr>
        <p:spPr>
          <a:xfrm>
            <a:off x="5948165" y="4098809"/>
            <a:ext cx="1538485" cy="20312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Traditional music  and/or dances (rhythm and patterns)</a:t>
            </a:r>
            <a:endParaRPr b="1"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Explore the rhythmic and melodic patterns in traditional music or the steps and sequences in traditional dances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to illustrate concepts of pattern recognition and repetition.</a:t>
            </a:r>
            <a:endParaRPr b="0" i="0" sz="1400" u="none" cap="none" strike="noStrike">
              <a:solidFill>
                <a:srgbClr val="000000"/>
              </a:solidFill>
              <a:latin typeface="Arial"/>
              <a:ea typeface="Arial"/>
              <a:cs typeface="Arial"/>
              <a:sym typeface="Arial"/>
            </a:endParaRPr>
          </a:p>
        </p:txBody>
      </p:sp>
      <p:sp>
        <p:nvSpPr>
          <p:cNvPr id="854" name="Google Shape;854;p3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0" name="Shape 860"/>
        <p:cNvGrpSpPr/>
        <p:nvPr/>
      </p:nvGrpSpPr>
      <p:grpSpPr>
        <a:xfrm>
          <a:off x="0" y="0"/>
          <a:ext cx="0" cy="0"/>
          <a:chOff x="0" y="0"/>
          <a:chExt cx="0" cy="0"/>
        </a:xfrm>
      </p:grpSpPr>
      <p:sp>
        <p:nvSpPr>
          <p:cNvPr id="861" name="Google Shape;861;p38"/>
          <p:cNvSpPr txBox="1"/>
          <p:nvPr>
            <p:ph type="title"/>
          </p:nvPr>
        </p:nvSpPr>
        <p:spPr>
          <a:xfrm>
            <a:off x="980595" y="759871"/>
            <a:ext cx="6196779" cy="612843"/>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Practical example for </a:t>
            </a:r>
            <a:r>
              <a:rPr b="1" lang="en-US">
                <a:latin typeface="Arial"/>
                <a:ea typeface="Arial"/>
                <a:cs typeface="Arial"/>
                <a:sym typeface="Arial"/>
              </a:rPr>
              <a:t>Cultural relevance </a:t>
            </a:r>
            <a:endParaRPr>
              <a:latin typeface="Arial"/>
              <a:ea typeface="Arial"/>
              <a:cs typeface="Arial"/>
              <a:sym typeface="Arial"/>
            </a:endParaRPr>
          </a:p>
        </p:txBody>
      </p:sp>
      <p:sp>
        <p:nvSpPr>
          <p:cNvPr id="862" name="Google Shape;862;p38"/>
          <p:cNvSpPr txBox="1"/>
          <p:nvPr>
            <p:ph idx="1" type="body"/>
          </p:nvPr>
        </p:nvSpPr>
        <p:spPr>
          <a:xfrm>
            <a:off x="872771" y="1445912"/>
            <a:ext cx="6412425" cy="1012690"/>
          </a:xfrm>
          <a:prstGeom prst="rect">
            <a:avLst/>
          </a:prstGeom>
          <a:noFill/>
          <a:ln>
            <a:noFill/>
          </a:ln>
        </p:spPr>
        <p:txBody>
          <a:bodyPr anchorCtr="0" anchor="t" bIns="45700" lIns="91425" spcFirstLastPara="1" rIns="91425" wrap="square" tIns="45700">
            <a:noAutofit/>
          </a:bodyPr>
          <a:lstStyle/>
          <a:p>
            <a:pPr indent="-9525" lvl="0" marL="9525" rtl="0" algn="just">
              <a:lnSpc>
                <a:spcPct val="100000"/>
              </a:lnSpc>
              <a:spcBef>
                <a:spcPts val="0"/>
              </a:spcBef>
              <a:spcAft>
                <a:spcPts val="0"/>
              </a:spcAft>
              <a:buSzPts val="1260"/>
              <a:buNone/>
            </a:pPr>
            <a:r>
              <a:rPr lang="en-US" sz="1600">
                <a:latin typeface="Arial"/>
                <a:ea typeface="Arial"/>
                <a:cs typeface="Arial"/>
                <a:sym typeface="Arial"/>
              </a:rPr>
              <a:t>To make Computational Thinking concepts relatable and engaging for diverse learners, we need to ground them in familiar contexts. Here are real-life examples based on cultural traditions and community settings:</a:t>
            </a:r>
            <a:endParaRPr sz="1600">
              <a:latin typeface="Arial"/>
              <a:ea typeface="Arial"/>
              <a:cs typeface="Arial"/>
              <a:sym typeface="Arial"/>
            </a:endParaRPr>
          </a:p>
        </p:txBody>
      </p:sp>
      <p:pic>
        <p:nvPicPr>
          <p:cNvPr id="863" name="Google Shape;863;p38"/>
          <p:cNvPicPr preferRelativeResize="0"/>
          <p:nvPr>
            <p:ph idx="2" type="pic"/>
          </p:nvPr>
        </p:nvPicPr>
        <p:blipFill rotWithShape="1">
          <a:blip r:embed="rId3">
            <a:alphaModFix/>
          </a:blip>
          <a:srcRect b="0" l="0" r="0" t="0"/>
          <a:stretch/>
        </p:blipFill>
        <p:spPr>
          <a:xfrm>
            <a:off x="8413989" y="1639416"/>
            <a:ext cx="3579168" cy="3579168"/>
          </a:xfrm>
          <a:prstGeom prst="rect">
            <a:avLst/>
          </a:prstGeom>
          <a:noFill/>
          <a:ln>
            <a:noFill/>
          </a:ln>
        </p:spPr>
      </p:pic>
      <p:sp>
        <p:nvSpPr>
          <p:cNvPr id="864" name="Google Shape;864;p38"/>
          <p:cNvSpPr txBox="1"/>
          <p:nvPr/>
        </p:nvSpPr>
        <p:spPr>
          <a:xfrm>
            <a:off x="980595" y="2470458"/>
            <a:ext cx="6086291" cy="471709"/>
          </a:xfrm>
          <a:prstGeom prst="rect">
            <a:avLst/>
          </a:prstGeom>
          <a:noFill/>
          <a:ln>
            <a:noFill/>
          </a:ln>
        </p:spPr>
        <p:txBody>
          <a:bodyPr anchorCtr="0" anchor="t" bIns="45700" lIns="91425" spcFirstLastPara="1" rIns="91425" wrap="square" tIns="45700">
            <a:noAutofit/>
          </a:bodyPr>
          <a:lstStyle/>
          <a:p>
            <a:pPr indent="-9525" lvl="0" marL="9525" marR="0" rtl="0" algn="l">
              <a:lnSpc>
                <a:spcPct val="100000"/>
              </a:lnSpc>
              <a:spcBef>
                <a:spcPts val="1000"/>
              </a:spcBef>
              <a:spcAft>
                <a:spcPts val="0"/>
              </a:spcAft>
              <a:buClr>
                <a:srgbClr val="243131"/>
              </a:buClr>
              <a:buSzPts val="1260"/>
              <a:buFont typeface="Arial"/>
              <a:buNone/>
            </a:pPr>
            <a:r>
              <a:rPr b="1" i="0" lang="en-US" sz="2000" u="none" cap="none" strike="noStrike">
                <a:solidFill>
                  <a:srgbClr val="243131"/>
                </a:solidFill>
                <a:latin typeface="Arial"/>
                <a:ea typeface="Arial"/>
                <a:cs typeface="Arial"/>
                <a:sym typeface="Arial"/>
              </a:rPr>
              <a:t>Community contexts</a:t>
            </a:r>
            <a:endParaRPr b="0" i="0" sz="2000" u="none" cap="none" strike="noStrike">
              <a:solidFill>
                <a:srgbClr val="243131"/>
              </a:solidFill>
              <a:latin typeface="Arial"/>
              <a:ea typeface="Arial"/>
              <a:cs typeface="Arial"/>
              <a:sym typeface="Arial"/>
            </a:endParaRPr>
          </a:p>
        </p:txBody>
      </p:sp>
      <p:sp>
        <p:nvSpPr>
          <p:cNvPr id="865" name="Google Shape;865;p38"/>
          <p:cNvSpPr/>
          <p:nvPr/>
        </p:nvSpPr>
        <p:spPr>
          <a:xfrm>
            <a:off x="730504" y="3915188"/>
            <a:ext cx="1783457"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Community events planning</a:t>
            </a:r>
            <a:br>
              <a:rPr b="1" i="0" lang="en-US" sz="1050" u="none" cap="none" strike="noStrike">
                <a:solidFill>
                  <a:srgbClr val="000000"/>
                </a:solidFill>
                <a:latin typeface="Arial"/>
                <a:ea typeface="Arial"/>
                <a:cs typeface="Arial"/>
                <a:sym typeface="Arial"/>
              </a:rPr>
            </a:br>
            <a:r>
              <a:rPr b="0" i="0" lang="en-US" sz="1050" u="none" cap="none" strike="noStrike">
                <a:solidFill>
                  <a:srgbClr val="000000"/>
                </a:solidFill>
                <a:latin typeface="Arial"/>
                <a:ea typeface="Arial"/>
                <a:cs typeface="Arial"/>
                <a:sym typeface="Arial"/>
              </a:rPr>
              <a:t>Discuss project management concepts using the context of planning a community event, like a festival. </a:t>
            </a:r>
            <a:br>
              <a:rPr b="0" i="0" lang="en-US" sz="1050" u="none" cap="none" strike="noStrike">
                <a:solidFill>
                  <a:srgbClr val="000000"/>
                </a:solidFill>
                <a:latin typeface="Arial"/>
                <a:ea typeface="Arial"/>
                <a:cs typeface="Arial"/>
                <a:sym typeface="Arial"/>
              </a:rPr>
            </a:br>
            <a:r>
              <a:rPr b="0" i="0" lang="en-US" sz="1050" u="none" cap="none" strike="noStrike">
                <a:solidFill>
                  <a:srgbClr val="000000"/>
                </a:solidFill>
                <a:latin typeface="Arial"/>
                <a:ea typeface="Arial"/>
                <a:cs typeface="Arial"/>
                <a:sym typeface="Arial"/>
              </a:rPr>
              <a:t>Adult learners can explore the tasks involved, dependencies, and scheduling to complete the project successfully.</a:t>
            </a:r>
            <a:endParaRPr b="0" i="0" sz="1400" u="none" cap="none" strike="noStrike">
              <a:solidFill>
                <a:srgbClr val="000000"/>
              </a:solidFill>
              <a:latin typeface="Arial"/>
              <a:ea typeface="Arial"/>
              <a:cs typeface="Arial"/>
              <a:sym typeface="Arial"/>
            </a:endParaRPr>
          </a:p>
        </p:txBody>
      </p:sp>
      <p:pic>
        <p:nvPicPr>
          <p:cNvPr id="866" name="Google Shape;866;p38"/>
          <p:cNvPicPr preferRelativeResize="0"/>
          <p:nvPr>
            <p:ph idx="2" type="pic"/>
          </p:nvPr>
        </p:nvPicPr>
        <p:blipFill rotWithShape="1">
          <a:blip r:embed="rId4">
            <a:alphaModFix/>
          </a:blip>
          <a:srcRect b="0" l="0" r="0" t="0"/>
          <a:stretch/>
        </p:blipFill>
        <p:spPr>
          <a:xfrm>
            <a:off x="1257107" y="3143171"/>
            <a:ext cx="730250" cy="730250"/>
          </a:xfrm>
          <a:prstGeom prst="rect">
            <a:avLst/>
          </a:prstGeom>
          <a:noFill/>
          <a:ln>
            <a:noFill/>
          </a:ln>
        </p:spPr>
      </p:pic>
      <p:pic>
        <p:nvPicPr>
          <p:cNvPr id="867" name="Google Shape;867;p38"/>
          <p:cNvPicPr preferRelativeResize="0"/>
          <p:nvPr>
            <p:ph idx="2" type="pic"/>
          </p:nvPr>
        </p:nvPicPr>
        <p:blipFill rotWithShape="1">
          <a:blip r:embed="rId5">
            <a:alphaModFix/>
          </a:blip>
          <a:srcRect b="0" l="0" r="0" t="0"/>
          <a:stretch/>
        </p:blipFill>
        <p:spPr>
          <a:xfrm>
            <a:off x="2858247" y="3143171"/>
            <a:ext cx="730250" cy="730250"/>
          </a:xfrm>
          <a:prstGeom prst="rect">
            <a:avLst/>
          </a:prstGeom>
          <a:noFill/>
          <a:ln>
            <a:noFill/>
          </a:ln>
        </p:spPr>
      </p:pic>
      <p:sp>
        <p:nvSpPr>
          <p:cNvPr id="868" name="Google Shape;868;p38"/>
          <p:cNvSpPr/>
          <p:nvPr/>
        </p:nvSpPr>
        <p:spPr>
          <a:xfrm>
            <a:off x="2432797" y="3948887"/>
            <a:ext cx="1581150" cy="18697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Public transportation routing (optimization)</a:t>
            </a:r>
            <a:br>
              <a:rPr b="1" i="0" lang="en-US" sz="1050" u="none" cap="none" strike="noStrike">
                <a:solidFill>
                  <a:srgbClr val="000000"/>
                </a:solidFill>
                <a:latin typeface="Arial"/>
                <a:ea typeface="Arial"/>
                <a:cs typeface="Arial"/>
                <a:sym typeface="Arial"/>
              </a:rPr>
            </a:br>
            <a:r>
              <a:rPr b="0" i="0" lang="en-US" sz="1050" u="none" cap="none" strike="noStrike">
                <a:solidFill>
                  <a:srgbClr val="000000"/>
                </a:solidFill>
                <a:latin typeface="Arial"/>
                <a:ea typeface="Arial"/>
                <a:cs typeface="Arial"/>
                <a:sym typeface="Arial"/>
              </a:rPr>
              <a:t>Analyze public transportation routes to illustrate optimization problems. Adult learners can find the shortest route, the most efficient route, or the route that minimizes transfers.</a:t>
            </a:r>
            <a:endParaRPr b="0" i="0" sz="1400" u="none" cap="none" strike="noStrike">
              <a:solidFill>
                <a:srgbClr val="000000"/>
              </a:solidFill>
              <a:latin typeface="Arial"/>
              <a:ea typeface="Arial"/>
              <a:cs typeface="Arial"/>
              <a:sym typeface="Arial"/>
            </a:endParaRPr>
          </a:p>
        </p:txBody>
      </p:sp>
      <p:pic>
        <p:nvPicPr>
          <p:cNvPr id="869" name="Google Shape;869;p38"/>
          <p:cNvPicPr preferRelativeResize="0"/>
          <p:nvPr>
            <p:ph idx="2" type="pic"/>
          </p:nvPr>
        </p:nvPicPr>
        <p:blipFill rotWithShape="1">
          <a:blip r:embed="rId6">
            <a:alphaModFix/>
          </a:blip>
          <a:srcRect b="0" l="0" r="0" t="0"/>
          <a:stretch/>
        </p:blipFill>
        <p:spPr>
          <a:xfrm>
            <a:off x="4512105" y="3143171"/>
            <a:ext cx="730250" cy="730250"/>
          </a:xfrm>
          <a:prstGeom prst="rect">
            <a:avLst/>
          </a:prstGeom>
          <a:noFill/>
          <a:ln>
            <a:noFill/>
          </a:ln>
        </p:spPr>
      </p:pic>
      <p:sp>
        <p:nvSpPr>
          <p:cNvPr id="870" name="Google Shape;870;p38"/>
          <p:cNvSpPr/>
          <p:nvPr/>
        </p:nvSpPr>
        <p:spPr>
          <a:xfrm>
            <a:off x="3981704" y="3915189"/>
            <a:ext cx="1791053" cy="20312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Recycling and waste management (data collection and analysis)</a:t>
            </a:r>
            <a:br>
              <a:rPr b="1" i="0" lang="en-US" sz="1050" u="none" cap="none" strike="noStrike">
                <a:solidFill>
                  <a:srgbClr val="000000"/>
                </a:solidFill>
                <a:latin typeface="Arial"/>
                <a:ea typeface="Arial"/>
                <a:cs typeface="Arial"/>
                <a:sym typeface="Arial"/>
              </a:rPr>
            </a:br>
            <a:r>
              <a:rPr b="0" i="0" lang="en-US" sz="1050" u="none" cap="none" strike="noStrike">
                <a:solidFill>
                  <a:srgbClr val="000000"/>
                </a:solidFill>
                <a:latin typeface="Arial"/>
                <a:ea typeface="Arial"/>
                <a:cs typeface="Arial"/>
                <a:sym typeface="Arial"/>
              </a:rPr>
              <a:t>Use data on community recycling or waste management to illustrate data collection and analysis techniques. Learners can identify trends, make predictions, and propose solutions for improving waste management.</a:t>
            </a:r>
            <a:endParaRPr b="0" i="0" sz="1400" u="none" cap="none" strike="noStrike">
              <a:solidFill>
                <a:srgbClr val="000000"/>
              </a:solidFill>
              <a:latin typeface="Arial"/>
              <a:ea typeface="Arial"/>
              <a:cs typeface="Arial"/>
              <a:sym typeface="Arial"/>
            </a:endParaRPr>
          </a:p>
        </p:txBody>
      </p:sp>
      <p:pic>
        <p:nvPicPr>
          <p:cNvPr id="871" name="Google Shape;871;p38"/>
          <p:cNvPicPr preferRelativeResize="0"/>
          <p:nvPr>
            <p:ph idx="2" type="pic"/>
          </p:nvPr>
        </p:nvPicPr>
        <p:blipFill rotWithShape="1">
          <a:blip r:embed="rId7">
            <a:alphaModFix/>
          </a:blip>
          <a:srcRect b="0" l="0" r="0" t="0"/>
          <a:stretch/>
        </p:blipFill>
        <p:spPr>
          <a:xfrm>
            <a:off x="6252006" y="3143171"/>
            <a:ext cx="730250" cy="730250"/>
          </a:xfrm>
          <a:prstGeom prst="rect">
            <a:avLst/>
          </a:prstGeom>
          <a:noFill/>
          <a:ln>
            <a:noFill/>
          </a:ln>
        </p:spPr>
      </p:pic>
      <p:sp>
        <p:nvSpPr>
          <p:cNvPr id="872" name="Google Shape;872;p38"/>
          <p:cNvSpPr/>
          <p:nvPr/>
        </p:nvSpPr>
        <p:spPr>
          <a:xfrm>
            <a:off x="5772758" y="3918248"/>
            <a:ext cx="1688746" cy="203128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1" i="0" lang="en-US" sz="1050" u="none" cap="none" strike="noStrike">
                <a:solidFill>
                  <a:srgbClr val="000000"/>
                </a:solidFill>
                <a:latin typeface="Arial"/>
                <a:ea typeface="Arial"/>
                <a:cs typeface="Arial"/>
                <a:sym typeface="Arial"/>
              </a:rPr>
              <a:t>Community gardens (planning and resource allocation)</a:t>
            </a:r>
            <a:br>
              <a:rPr b="1" i="0" lang="en-US" sz="1050" u="none" cap="none" strike="noStrike">
                <a:solidFill>
                  <a:srgbClr val="000000"/>
                </a:solidFill>
                <a:latin typeface="Arial"/>
                <a:ea typeface="Arial"/>
                <a:cs typeface="Arial"/>
                <a:sym typeface="Arial"/>
              </a:rPr>
            </a:br>
            <a:r>
              <a:rPr b="0" i="0" lang="en-US" sz="1050" u="none" cap="none" strike="noStrike">
                <a:solidFill>
                  <a:srgbClr val="000000"/>
                </a:solidFill>
                <a:latin typeface="Arial"/>
                <a:ea typeface="Arial"/>
                <a:cs typeface="Arial"/>
                <a:sym typeface="Arial"/>
              </a:rPr>
              <a:t>Design with Adult learners a community garden layout, considering factors like sunlight, water availability, and plant spacing. This introduces concepts of resource allocation and optimization.</a:t>
            </a:r>
            <a:endParaRPr b="0" i="0" sz="1400" u="none" cap="none" strike="noStrike">
              <a:solidFill>
                <a:srgbClr val="000000"/>
              </a:solidFill>
              <a:latin typeface="Arial"/>
              <a:ea typeface="Arial"/>
              <a:cs typeface="Arial"/>
              <a:sym typeface="Arial"/>
            </a:endParaRPr>
          </a:p>
        </p:txBody>
      </p:sp>
      <p:sp>
        <p:nvSpPr>
          <p:cNvPr id="873" name="Google Shape;873;p3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9" name="Shape 879"/>
        <p:cNvGrpSpPr/>
        <p:nvPr/>
      </p:nvGrpSpPr>
      <p:grpSpPr>
        <a:xfrm>
          <a:off x="0" y="0"/>
          <a:ext cx="0" cy="0"/>
          <a:chOff x="0" y="0"/>
          <a:chExt cx="0" cy="0"/>
        </a:xfrm>
      </p:grpSpPr>
      <p:sp>
        <p:nvSpPr>
          <p:cNvPr id="880" name="Google Shape;880;p39"/>
          <p:cNvSpPr txBox="1"/>
          <p:nvPr>
            <p:ph type="title"/>
          </p:nvPr>
        </p:nvSpPr>
        <p:spPr>
          <a:xfrm>
            <a:off x="778732" y="799161"/>
            <a:ext cx="6870242" cy="953311"/>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latin typeface="Arial"/>
                <a:ea typeface="Arial"/>
                <a:cs typeface="Arial"/>
                <a:sym typeface="Arial"/>
              </a:rPr>
              <a:t>The methods of </a:t>
            </a:r>
            <a:r>
              <a:rPr b="1" lang="en-US">
                <a:latin typeface="Arial"/>
                <a:ea typeface="Arial"/>
                <a:cs typeface="Arial"/>
                <a:sym typeface="Arial"/>
              </a:rPr>
              <a:t>learning styles and preferences</a:t>
            </a:r>
            <a:r>
              <a:rPr lang="en-US">
                <a:latin typeface="Arial"/>
                <a:ea typeface="Arial"/>
                <a:cs typeface="Arial"/>
                <a:sym typeface="Arial"/>
              </a:rPr>
              <a:t> </a:t>
            </a:r>
            <a:br>
              <a:rPr lang="en-US">
                <a:latin typeface="Arial"/>
                <a:ea typeface="Arial"/>
                <a:cs typeface="Arial"/>
                <a:sym typeface="Arial"/>
              </a:rPr>
            </a:br>
            <a:r>
              <a:rPr lang="en-US">
                <a:latin typeface="Arial"/>
                <a:ea typeface="Arial"/>
                <a:cs typeface="Arial"/>
                <a:sym typeface="Arial"/>
              </a:rPr>
              <a:t>to meet the diverse needs of learners </a:t>
            </a:r>
            <a:endParaRPr>
              <a:latin typeface="Arial"/>
              <a:ea typeface="Arial"/>
              <a:cs typeface="Arial"/>
              <a:sym typeface="Arial"/>
            </a:endParaRPr>
          </a:p>
        </p:txBody>
      </p:sp>
      <p:sp>
        <p:nvSpPr>
          <p:cNvPr id="881" name="Google Shape;881;p39"/>
          <p:cNvSpPr txBox="1"/>
          <p:nvPr>
            <p:ph idx="1" type="body"/>
          </p:nvPr>
        </p:nvSpPr>
        <p:spPr>
          <a:xfrm>
            <a:off x="809604" y="1817467"/>
            <a:ext cx="6526362" cy="981120"/>
          </a:xfrm>
          <a:prstGeom prst="rect">
            <a:avLst/>
          </a:prstGeom>
          <a:noFill/>
          <a:ln>
            <a:noFill/>
          </a:ln>
        </p:spPr>
        <p:txBody>
          <a:bodyPr anchorCtr="0" anchor="t" bIns="45700" lIns="91425" spcFirstLastPara="1" rIns="91425" wrap="square" tIns="45700">
            <a:noAutofit/>
          </a:bodyPr>
          <a:lstStyle/>
          <a:p>
            <a:pPr indent="-9525" lvl="0" marL="9525" rtl="0" algn="just">
              <a:lnSpc>
                <a:spcPct val="100000"/>
              </a:lnSpc>
              <a:spcBef>
                <a:spcPts val="1000"/>
              </a:spcBef>
              <a:spcAft>
                <a:spcPts val="0"/>
              </a:spcAft>
              <a:buSzPts val="1260"/>
              <a:buNone/>
            </a:pPr>
            <a:r>
              <a:rPr lang="en-US" sz="1600">
                <a:latin typeface="Arial"/>
                <a:ea typeface="Arial"/>
                <a:cs typeface="Arial"/>
                <a:sym typeface="Arial"/>
              </a:rPr>
              <a:t>To recognise diverse learning styles of learners and use a variety of activities and teaching methods to meet different preferences of learners is a key element for effective CT education.</a:t>
            </a:r>
            <a:endParaRPr>
              <a:latin typeface="Arial"/>
              <a:ea typeface="Arial"/>
              <a:cs typeface="Arial"/>
              <a:sym typeface="Arial"/>
            </a:endParaRPr>
          </a:p>
          <a:p>
            <a:pPr indent="-9525" lvl="0" marL="9525" rtl="0" algn="l">
              <a:lnSpc>
                <a:spcPct val="100000"/>
              </a:lnSpc>
              <a:spcBef>
                <a:spcPts val="1000"/>
              </a:spcBef>
              <a:spcAft>
                <a:spcPts val="0"/>
              </a:spcAft>
              <a:buSzPts val="1260"/>
              <a:buNone/>
            </a:pPr>
            <a:r>
              <a:t/>
            </a:r>
            <a:endParaRPr sz="1600">
              <a:latin typeface="Arial"/>
              <a:ea typeface="Arial"/>
              <a:cs typeface="Arial"/>
              <a:sym typeface="Arial"/>
            </a:endParaRPr>
          </a:p>
          <a:p>
            <a:pPr indent="-9525" lvl="0" marL="9525" rtl="0" algn="l">
              <a:lnSpc>
                <a:spcPct val="100000"/>
              </a:lnSpc>
              <a:spcBef>
                <a:spcPts val="1000"/>
              </a:spcBef>
              <a:spcAft>
                <a:spcPts val="0"/>
              </a:spcAft>
              <a:buSzPts val="1260"/>
              <a:buNone/>
            </a:pPr>
            <a:r>
              <a:t/>
            </a:r>
            <a:endParaRPr sz="1600">
              <a:latin typeface="Arial"/>
              <a:ea typeface="Arial"/>
              <a:cs typeface="Arial"/>
              <a:sym typeface="Arial"/>
            </a:endParaRPr>
          </a:p>
        </p:txBody>
      </p:sp>
      <p:pic>
        <p:nvPicPr>
          <p:cNvPr id="882" name="Google Shape;882;p39"/>
          <p:cNvPicPr preferRelativeResize="0"/>
          <p:nvPr>
            <p:ph idx="2" type="pic"/>
          </p:nvPr>
        </p:nvPicPr>
        <p:blipFill rotWithShape="1">
          <a:blip r:embed="rId3">
            <a:alphaModFix/>
          </a:blip>
          <a:srcRect b="0" l="0" r="0" t="0"/>
          <a:stretch/>
        </p:blipFill>
        <p:spPr>
          <a:xfrm>
            <a:off x="8296274" y="1562101"/>
            <a:ext cx="3781424" cy="3781424"/>
          </a:xfrm>
          <a:prstGeom prst="rect">
            <a:avLst/>
          </a:prstGeom>
          <a:noFill/>
          <a:ln>
            <a:noFill/>
          </a:ln>
        </p:spPr>
      </p:pic>
      <p:sp>
        <p:nvSpPr>
          <p:cNvPr id="883" name="Google Shape;883;p39"/>
          <p:cNvSpPr/>
          <p:nvPr/>
        </p:nvSpPr>
        <p:spPr>
          <a:xfrm>
            <a:off x="822094" y="3519690"/>
            <a:ext cx="1429866" cy="1366635"/>
          </a:xfrm>
          <a:prstGeom prst="rect">
            <a:avLst/>
          </a:prstGeom>
          <a:solidFill>
            <a:srgbClr val="D5E7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D5E7F4"/>
              </a:solidFill>
              <a:latin typeface="Arial"/>
              <a:ea typeface="Arial"/>
              <a:cs typeface="Arial"/>
              <a:sym typeface="Arial"/>
            </a:endParaRPr>
          </a:p>
        </p:txBody>
      </p:sp>
      <p:sp>
        <p:nvSpPr>
          <p:cNvPr id="884" name="Google Shape;884;p39"/>
          <p:cNvSpPr/>
          <p:nvPr/>
        </p:nvSpPr>
        <p:spPr>
          <a:xfrm>
            <a:off x="739960" y="3635175"/>
            <a:ext cx="1412690" cy="132735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5" name="Google Shape;885;p39"/>
          <p:cNvSpPr txBox="1"/>
          <p:nvPr/>
        </p:nvSpPr>
        <p:spPr>
          <a:xfrm>
            <a:off x="913192" y="3945992"/>
            <a:ext cx="135590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Emphasize visual aids, diagrams, flowcharts, and mind maps</a:t>
            </a:r>
            <a:endParaRPr b="0" i="0" sz="1400" u="none" cap="none" strike="noStrike">
              <a:solidFill>
                <a:srgbClr val="000000"/>
              </a:solidFill>
              <a:latin typeface="Arial"/>
              <a:ea typeface="Arial"/>
              <a:cs typeface="Arial"/>
              <a:sym typeface="Arial"/>
            </a:endParaRPr>
          </a:p>
        </p:txBody>
      </p:sp>
      <p:sp>
        <p:nvSpPr>
          <p:cNvPr id="886" name="Google Shape;886;p39"/>
          <p:cNvSpPr/>
          <p:nvPr/>
        </p:nvSpPr>
        <p:spPr>
          <a:xfrm>
            <a:off x="2459107" y="3519690"/>
            <a:ext cx="1429866" cy="1366635"/>
          </a:xfrm>
          <a:prstGeom prst="rect">
            <a:avLst/>
          </a:prstGeom>
          <a:solidFill>
            <a:srgbClr val="D5E7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D5E7F4"/>
              </a:solidFill>
              <a:latin typeface="Arial"/>
              <a:ea typeface="Arial"/>
              <a:cs typeface="Arial"/>
              <a:sym typeface="Arial"/>
            </a:endParaRPr>
          </a:p>
        </p:txBody>
      </p:sp>
      <p:sp>
        <p:nvSpPr>
          <p:cNvPr id="887" name="Google Shape;887;p39"/>
          <p:cNvSpPr/>
          <p:nvPr/>
        </p:nvSpPr>
        <p:spPr>
          <a:xfrm>
            <a:off x="2359797" y="3635175"/>
            <a:ext cx="1412690" cy="132735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88" name="Google Shape;888;p39"/>
          <p:cNvSpPr/>
          <p:nvPr/>
        </p:nvSpPr>
        <p:spPr>
          <a:xfrm>
            <a:off x="4097367" y="3551957"/>
            <a:ext cx="1429866" cy="1366635"/>
          </a:xfrm>
          <a:prstGeom prst="rect">
            <a:avLst/>
          </a:prstGeom>
          <a:solidFill>
            <a:srgbClr val="D5E7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D5E7F4"/>
              </a:solidFill>
              <a:latin typeface="Arial"/>
              <a:ea typeface="Arial"/>
              <a:cs typeface="Arial"/>
              <a:sym typeface="Arial"/>
            </a:endParaRPr>
          </a:p>
        </p:txBody>
      </p:sp>
      <p:sp>
        <p:nvSpPr>
          <p:cNvPr id="889" name="Google Shape;889;p39"/>
          <p:cNvSpPr/>
          <p:nvPr/>
        </p:nvSpPr>
        <p:spPr>
          <a:xfrm>
            <a:off x="5852113" y="3551956"/>
            <a:ext cx="1429866" cy="1366635"/>
          </a:xfrm>
          <a:prstGeom prst="rect">
            <a:avLst/>
          </a:prstGeom>
          <a:solidFill>
            <a:srgbClr val="D5E7F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D5E7F4"/>
              </a:solidFill>
              <a:latin typeface="Arial"/>
              <a:ea typeface="Arial"/>
              <a:cs typeface="Arial"/>
              <a:sym typeface="Arial"/>
            </a:endParaRPr>
          </a:p>
        </p:txBody>
      </p:sp>
      <p:sp>
        <p:nvSpPr>
          <p:cNvPr id="890" name="Google Shape;890;p39"/>
          <p:cNvSpPr/>
          <p:nvPr/>
        </p:nvSpPr>
        <p:spPr>
          <a:xfrm>
            <a:off x="4047712" y="3642503"/>
            <a:ext cx="1412690" cy="132735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1" name="Google Shape;891;p39"/>
          <p:cNvSpPr/>
          <p:nvPr/>
        </p:nvSpPr>
        <p:spPr>
          <a:xfrm>
            <a:off x="5813725" y="3642503"/>
            <a:ext cx="1412690" cy="1327350"/>
          </a:xfrm>
          <a:prstGeom prst="rect">
            <a:avLst/>
          </a:prstGeom>
          <a:no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92" name="Google Shape;892;p39"/>
          <p:cNvSpPr txBox="1"/>
          <p:nvPr/>
        </p:nvSpPr>
        <p:spPr>
          <a:xfrm>
            <a:off x="2474060" y="3833458"/>
            <a:ext cx="1399959" cy="11695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Use verbal explanations, discussions, and audio recordings, explain their problem-solving strategies verbally.</a:t>
            </a:r>
            <a:endParaRPr b="0" i="0" sz="1400" u="none" cap="none" strike="noStrike">
              <a:solidFill>
                <a:srgbClr val="000000"/>
              </a:solidFill>
              <a:latin typeface="Arial"/>
              <a:ea typeface="Arial"/>
              <a:cs typeface="Arial"/>
              <a:sym typeface="Arial"/>
            </a:endParaRPr>
          </a:p>
        </p:txBody>
      </p:sp>
      <p:sp>
        <p:nvSpPr>
          <p:cNvPr id="893" name="Google Shape;893;p39"/>
          <p:cNvSpPr txBox="1"/>
          <p:nvPr/>
        </p:nvSpPr>
        <p:spPr>
          <a:xfrm>
            <a:off x="4213853" y="3961381"/>
            <a:ext cx="1177297"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US" sz="1000" u="none" cap="none" strike="noStrike">
                <a:solidFill>
                  <a:srgbClr val="000000"/>
                </a:solidFill>
                <a:latin typeface="Arial"/>
                <a:ea typeface="Arial"/>
                <a:cs typeface="Arial"/>
                <a:sym typeface="Arial"/>
              </a:rPr>
              <a:t>Involving hands-on activities, engaging in role-playing exercises.</a:t>
            </a:r>
            <a:endParaRPr b="0" i="0" sz="1400" u="none" cap="none" strike="noStrike">
              <a:solidFill>
                <a:srgbClr val="000000"/>
              </a:solidFill>
              <a:latin typeface="Arial"/>
              <a:ea typeface="Arial"/>
              <a:cs typeface="Arial"/>
              <a:sym typeface="Arial"/>
            </a:endParaRPr>
          </a:p>
        </p:txBody>
      </p:sp>
      <p:sp>
        <p:nvSpPr>
          <p:cNvPr id="894" name="Google Shape;894;p39"/>
          <p:cNvSpPr txBox="1"/>
          <p:nvPr/>
        </p:nvSpPr>
        <p:spPr>
          <a:xfrm>
            <a:off x="5980062" y="3936846"/>
            <a:ext cx="1355904"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50"/>
              <a:buFont typeface="Arial"/>
              <a:buNone/>
            </a:pPr>
            <a:r>
              <a:rPr b="0" i="0" lang="en-US" sz="1050" u="none" cap="none" strike="noStrike">
                <a:solidFill>
                  <a:srgbClr val="000000"/>
                </a:solidFill>
                <a:latin typeface="Arial"/>
                <a:ea typeface="Arial"/>
                <a:cs typeface="Arial"/>
                <a:sym typeface="Arial"/>
              </a:rPr>
              <a:t>Use written instructions, worksheets, and presentations. </a:t>
            </a:r>
            <a:endParaRPr b="0" i="0" sz="1400" u="none" cap="none" strike="noStrike">
              <a:solidFill>
                <a:srgbClr val="000000"/>
              </a:solidFill>
              <a:latin typeface="Arial"/>
              <a:ea typeface="Arial"/>
              <a:cs typeface="Arial"/>
              <a:sym typeface="Arial"/>
            </a:endParaRPr>
          </a:p>
        </p:txBody>
      </p:sp>
      <p:sp>
        <p:nvSpPr>
          <p:cNvPr id="895" name="Google Shape;895;p39"/>
          <p:cNvSpPr txBox="1"/>
          <p:nvPr/>
        </p:nvSpPr>
        <p:spPr>
          <a:xfrm>
            <a:off x="872689" y="5075062"/>
            <a:ext cx="6633011" cy="725521"/>
          </a:xfrm>
          <a:prstGeom prst="rect">
            <a:avLst/>
          </a:prstGeom>
          <a:noFill/>
          <a:ln>
            <a:noFill/>
          </a:ln>
        </p:spPr>
        <p:txBody>
          <a:bodyPr anchorCtr="0" anchor="t" bIns="45700" lIns="91425" spcFirstLastPara="1" rIns="91425" wrap="square" tIns="45700">
            <a:noAutofit/>
          </a:bodyPr>
          <a:lstStyle/>
          <a:p>
            <a:pPr indent="-9525" lvl="0" marL="9525" marR="0" rtl="0" algn="l">
              <a:lnSpc>
                <a:spcPct val="100000"/>
              </a:lnSpc>
              <a:spcBef>
                <a:spcPts val="1000"/>
              </a:spcBef>
              <a:spcAft>
                <a:spcPts val="0"/>
              </a:spcAft>
              <a:buClr>
                <a:srgbClr val="243131"/>
              </a:buClr>
              <a:buSzPts val="1260"/>
              <a:buFont typeface="Arial"/>
              <a:buNone/>
            </a:pPr>
            <a:r>
              <a:rPr b="0" i="0" lang="en-US" sz="1600" u="none" cap="none" strike="noStrike">
                <a:solidFill>
                  <a:srgbClr val="243131"/>
                </a:solidFill>
                <a:latin typeface="Arial"/>
                <a:ea typeface="Arial"/>
                <a:cs typeface="Arial"/>
                <a:sym typeface="Arial"/>
              </a:rPr>
              <a:t>Offer both individual and collaborative learning opportunities. </a:t>
            </a:r>
            <a:br>
              <a:rPr b="0" i="0" lang="en-US" sz="1600" u="none" cap="none" strike="noStrike">
                <a:solidFill>
                  <a:srgbClr val="243131"/>
                </a:solidFill>
                <a:latin typeface="Arial"/>
                <a:ea typeface="Arial"/>
                <a:cs typeface="Arial"/>
                <a:sym typeface="Arial"/>
              </a:rPr>
            </a:br>
            <a:r>
              <a:rPr b="0" i="0" lang="en-US" sz="1600" u="none" cap="none" strike="noStrike">
                <a:solidFill>
                  <a:srgbClr val="243131"/>
                </a:solidFill>
                <a:latin typeface="Arial"/>
                <a:ea typeface="Arial"/>
                <a:cs typeface="Arial"/>
                <a:sym typeface="Arial"/>
              </a:rPr>
              <a:t>Some adult learners are better in individual work, while others thrive in group settings.</a:t>
            </a:r>
            <a:endParaRPr b="0" i="0" sz="1400" u="none" cap="none" strike="noStrike">
              <a:solidFill>
                <a:srgbClr val="000000"/>
              </a:solidFill>
              <a:latin typeface="Arial"/>
              <a:ea typeface="Arial"/>
              <a:cs typeface="Arial"/>
              <a:sym typeface="Arial"/>
            </a:endParaRPr>
          </a:p>
          <a:p>
            <a:pPr indent="-9525" lvl="0" marL="9525" marR="0" rtl="0" algn="l">
              <a:lnSpc>
                <a:spcPct val="100000"/>
              </a:lnSpc>
              <a:spcBef>
                <a:spcPts val="1000"/>
              </a:spcBef>
              <a:spcAft>
                <a:spcPts val="0"/>
              </a:spcAft>
              <a:buClr>
                <a:srgbClr val="243131"/>
              </a:buClr>
              <a:buSzPts val="1260"/>
              <a:buFont typeface="Arial"/>
              <a:buNone/>
            </a:pPr>
            <a:r>
              <a:t/>
            </a:r>
            <a:endParaRPr b="0" i="0" sz="1600" u="none" cap="none" strike="noStrike">
              <a:solidFill>
                <a:srgbClr val="243131"/>
              </a:solidFill>
              <a:latin typeface="Arial"/>
              <a:ea typeface="Arial"/>
              <a:cs typeface="Arial"/>
              <a:sym typeface="Arial"/>
            </a:endParaRPr>
          </a:p>
        </p:txBody>
      </p:sp>
      <p:sp>
        <p:nvSpPr>
          <p:cNvPr id="896" name="Google Shape;896;p39"/>
          <p:cNvSpPr txBox="1"/>
          <p:nvPr/>
        </p:nvSpPr>
        <p:spPr>
          <a:xfrm>
            <a:off x="822094" y="2835060"/>
            <a:ext cx="6196779" cy="407159"/>
          </a:xfrm>
          <a:prstGeom prst="rect">
            <a:avLst/>
          </a:prstGeom>
          <a:noFill/>
          <a:ln>
            <a:noFill/>
          </a:ln>
        </p:spPr>
        <p:txBody>
          <a:bodyPr anchorCtr="0" anchor="t" bIns="45700" lIns="91425" spcFirstLastPara="1" rIns="91425" wrap="square" tIns="45700">
            <a:noAutofit/>
          </a:bodyPr>
          <a:lstStyle/>
          <a:p>
            <a:pPr indent="-9525" lvl="0" marL="9525" marR="0" rtl="0" algn="l">
              <a:lnSpc>
                <a:spcPct val="100000"/>
              </a:lnSpc>
              <a:spcBef>
                <a:spcPts val="1000"/>
              </a:spcBef>
              <a:spcAft>
                <a:spcPts val="0"/>
              </a:spcAft>
              <a:buClr>
                <a:srgbClr val="243131"/>
              </a:buClr>
              <a:buSzPts val="1260"/>
              <a:buFont typeface="Arial"/>
              <a:buNone/>
            </a:pPr>
            <a:r>
              <a:rPr b="1" i="0" lang="en-US" sz="1600" u="none" cap="none" strike="noStrike">
                <a:solidFill>
                  <a:srgbClr val="243131"/>
                </a:solidFill>
                <a:latin typeface="Arial"/>
                <a:ea typeface="Arial"/>
                <a:cs typeface="Arial"/>
                <a:sym typeface="Arial"/>
              </a:rPr>
              <a:t>The most common learning styles:</a:t>
            </a:r>
            <a:endParaRPr b="0" i="0" sz="1400" u="none" cap="none" strike="noStrike">
              <a:solidFill>
                <a:srgbClr val="000000"/>
              </a:solidFill>
              <a:latin typeface="Arial"/>
              <a:ea typeface="Arial"/>
              <a:cs typeface="Arial"/>
              <a:sym typeface="Arial"/>
            </a:endParaRPr>
          </a:p>
          <a:p>
            <a:pPr indent="-9525" lvl="0" marL="9525" marR="0" rtl="0" algn="l">
              <a:lnSpc>
                <a:spcPct val="100000"/>
              </a:lnSpc>
              <a:spcBef>
                <a:spcPts val="1000"/>
              </a:spcBef>
              <a:spcAft>
                <a:spcPts val="0"/>
              </a:spcAft>
              <a:buClr>
                <a:srgbClr val="243131"/>
              </a:buClr>
              <a:buSzPts val="1260"/>
              <a:buFont typeface="Arial"/>
              <a:buNone/>
            </a:pPr>
            <a:r>
              <a:t/>
            </a:r>
            <a:endParaRPr b="0" i="0" sz="1600" u="none" cap="none" strike="noStrike">
              <a:solidFill>
                <a:srgbClr val="243131"/>
              </a:solidFill>
              <a:latin typeface="Arial"/>
              <a:ea typeface="Arial"/>
              <a:cs typeface="Arial"/>
              <a:sym typeface="Arial"/>
            </a:endParaRPr>
          </a:p>
          <a:p>
            <a:pPr indent="-9525" lvl="0" marL="9525" marR="0" rtl="0" algn="l">
              <a:lnSpc>
                <a:spcPct val="100000"/>
              </a:lnSpc>
              <a:spcBef>
                <a:spcPts val="1000"/>
              </a:spcBef>
              <a:spcAft>
                <a:spcPts val="0"/>
              </a:spcAft>
              <a:buClr>
                <a:srgbClr val="243131"/>
              </a:buClr>
              <a:buSzPts val="1260"/>
              <a:buFont typeface="Arial"/>
              <a:buNone/>
            </a:pPr>
            <a:r>
              <a:t/>
            </a:r>
            <a:endParaRPr b="0" i="0" sz="1800" u="none" cap="none" strike="noStrike">
              <a:solidFill>
                <a:srgbClr val="243131"/>
              </a:solidFill>
              <a:latin typeface="Arial"/>
              <a:ea typeface="Arial"/>
              <a:cs typeface="Arial"/>
              <a:sym typeface="Arial"/>
            </a:endParaRPr>
          </a:p>
        </p:txBody>
      </p:sp>
      <p:sp>
        <p:nvSpPr>
          <p:cNvPr id="897" name="Google Shape;897;p3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898" name="Google Shape;898;p39"/>
          <p:cNvSpPr txBox="1"/>
          <p:nvPr/>
        </p:nvSpPr>
        <p:spPr>
          <a:xfrm>
            <a:off x="1044477" y="3667473"/>
            <a:ext cx="1271806"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chemeClr val="dk1"/>
                </a:solidFill>
                <a:latin typeface="Arial"/>
                <a:ea typeface="Arial"/>
                <a:cs typeface="Arial"/>
                <a:sym typeface="Arial"/>
              </a:rPr>
              <a:t>Visual learners</a:t>
            </a:r>
            <a:endParaRPr b="0" i="0" sz="1000" u="none" cap="none" strike="noStrike">
              <a:solidFill>
                <a:schemeClr val="dk1"/>
              </a:solidFill>
              <a:latin typeface="Arial"/>
              <a:ea typeface="Arial"/>
              <a:cs typeface="Arial"/>
              <a:sym typeface="Arial"/>
            </a:endParaRPr>
          </a:p>
        </p:txBody>
      </p:sp>
      <p:sp>
        <p:nvSpPr>
          <p:cNvPr id="899" name="Google Shape;899;p39"/>
          <p:cNvSpPr txBox="1"/>
          <p:nvPr/>
        </p:nvSpPr>
        <p:spPr>
          <a:xfrm>
            <a:off x="2636188" y="3653775"/>
            <a:ext cx="1271806"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Auditory learners</a:t>
            </a:r>
            <a:endParaRPr b="0" i="0" sz="1000" u="none" cap="none" strike="noStrike">
              <a:solidFill>
                <a:srgbClr val="000000"/>
              </a:solidFill>
              <a:latin typeface="Arial"/>
              <a:ea typeface="Arial"/>
              <a:cs typeface="Arial"/>
              <a:sym typeface="Arial"/>
            </a:endParaRPr>
          </a:p>
        </p:txBody>
      </p:sp>
      <p:sp>
        <p:nvSpPr>
          <p:cNvPr id="900" name="Google Shape;900;p39"/>
          <p:cNvSpPr txBox="1"/>
          <p:nvPr/>
        </p:nvSpPr>
        <p:spPr>
          <a:xfrm>
            <a:off x="4147022" y="3688086"/>
            <a:ext cx="1387267"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Kinesthetic learners</a:t>
            </a:r>
            <a:endParaRPr b="0" i="0" sz="1000" u="none" cap="none" strike="noStrike">
              <a:solidFill>
                <a:srgbClr val="000000"/>
              </a:solidFill>
              <a:latin typeface="Arial"/>
              <a:ea typeface="Arial"/>
              <a:cs typeface="Arial"/>
              <a:sym typeface="Arial"/>
            </a:endParaRPr>
          </a:p>
        </p:txBody>
      </p:sp>
      <p:sp>
        <p:nvSpPr>
          <p:cNvPr id="901" name="Google Shape;901;p39"/>
          <p:cNvSpPr txBox="1"/>
          <p:nvPr/>
        </p:nvSpPr>
        <p:spPr>
          <a:xfrm>
            <a:off x="5887612" y="3697263"/>
            <a:ext cx="1415825"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1" i="0" lang="en-US" sz="1000" u="none" cap="none" strike="noStrike">
                <a:solidFill>
                  <a:srgbClr val="000000"/>
                </a:solidFill>
                <a:latin typeface="Arial"/>
                <a:ea typeface="Arial"/>
                <a:cs typeface="Arial"/>
                <a:sym typeface="Arial"/>
              </a:rPr>
              <a:t>Read/write learners</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40"/>
          <p:cNvSpPr/>
          <p:nvPr/>
        </p:nvSpPr>
        <p:spPr>
          <a:xfrm>
            <a:off x="0" y="0"/>
            <a:ext cx="12191999" cy="6858000"/>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Gill Sans"/>
              <a:ea typeface="Gill Sans"/>
              <a:cs typeface="Gill Sans"/>
              <a:sym typeface="Gill Sans"/>
            </a:endParaRPr>
          </a:p>
        </p:txBody>
      </p:sp>
      <p:pic>
        <p:nvPicPr>
          <p:cNvPr descr="Electronic components on a white background" id="907" name="Google Shape;907;p40"/>
          <p:cNvPicPr preferRelativeResize="0"/>
          <p:nvPr>
            <p:ph idx="2" type="body"/>
          </p:nvPr>
        </p:nvPicPr>
        <p:blipFill rotWithShape="1">
          <a:blip r:embed="rId3">
            <a:alphaModFix/>
          </a:blip>
          <a:srcRect b="0" l="0" r="0" t="15728"/>
          <a:stretch/>
        </p:blipFill>
        <p:spPr>
          <a:xfrm>
            <a:off x="-1" y="0"/>
            <a:ext cx="12191999" cy="6858000"/>
          </a:xfrm>
          <a:prstGeom prst="rect">
            <a:avLst/>
          </a:prstGeom>
          <a:noFill/>
          <a:ln>
            <a:noFill/>
          </a:ln>
        </p:spPr>
      </p:pic>
      <p:sp>
        <p:nvSpPr>
          <p:cNvPr id="908" name="Google Shape;908;p40"/>
          <p:cNvSpPr txBox="1"/>
          <p:nvPr>
            <p:ph idx="1" type="body"/>
          </p:nvPr>
        </p:nvSpPr>
        <p:spPr>
          <a:xfrm>
            <a:off x="410599" y="1747648"/>
            <a:ext cx="7477626" cy="1162049"/>
          </a:xfrm>
          <a:prstGeom prst="rect">
            <a:avLst/>
          </a:prstGeom>
          <a:noFill/>
          <a:ln>
            <a:noFill/>
          </a:ln>
        </p:spPr>
        <p:txBody>
          <a:bodyPr anchorCtr="0" anchor="b" bIns="45700" lIns="91425" spcFirstLastPara="1" rIns="91425" wrap="square" tIns="45700">
            <a:noAutofit/>
          </a:bodyPr>
          <a:lstStyle/>
          <a:p>
            <a:pPr indent="0" lvl="0" marL="0" rtl="0" algn="just">
              <a:lnSpc>
                <a:spcPct val="100000"/>
              </a:lnSpc>
              <a:spcBef>
                <a:spcPts val="0"/>
              </a:spcBef>
              <a:spcAft>
                <a:spcPts val="0"/>
              </a:spcAft>
              <a:buSzPts val="1680"/>
              <a:buNone/>
            </a:pPr>
            <a:r>
              <a:rPr b="0" lang="en-US" sz="1800">
                <a:latin typeface="Arial"/>
                <a:ea typeface="Arial"/>
                <a:cs typeface="Arial"/>
                <a:sym typeface="Arial"/>
              </a:rPr>
              <a:t>These are some real-life examples taken from everyday situations, cultural traditions, and community settings that can be use for explaining Computational Thinking concepts to adult learners. </a:t>
            </a:r>
            <a:endParaRPr sz="2000">
              <a:latin typeface="Arial"/>
              <a:ea typeface="Arial"/>
              <a:cs typeface="Arial"/>
              <a:sym typeface="Arial"/>
            </a:endParaRPr>
          </a:p>
        </p:txBody>
      </p:sp>
      <p:sp>
        <p:nvSpPr>
          <p:cNvPr id="909" name="Google Shape;909;p40"/>
          <p:cNvSpPr txBox="1"/>
          <p:nvPr>
            <p:ph idx="1" type="body"/>
          </p:nvPr>
        </p:nvSpPr>
        <p:spPr>
          <a:xfrm>
            <a:off x="443935" y="2935821"/>
            <a:ext cx="7444290" cy="1470064"/>
          </a:xfrm>
          <a:prstGeom prst="rect">
            <a:avLst/>
          </a:prstGeom>
          <a:noFill/>
          <a:ln>
            <a:noFill/>
          </a:ln>
        </p:spPr>
        <p:txBody>
          <a:bodyPr anchorCtr="0" anchor="b" bIns="45700" lIns="91425" spcFirstLastPara="1" rIns="91425" wrap="square" tIns="45700">
            <a:noAutofit/>
          </a:bodyPr>
          <a:lstStyle/>
          <a:p>
            <a:pPr indent="-9525" lvl="0" marL="9525" rtl="0" algn="just">
              <a:lnSpc>
                <a:spcPct val="100000"/>
              </a:lnSpc>
              <a:spcBef>
                <a:spcPts val="1000"/>
              </a:spcBef>
              <a:spcAft>
                <a:spcPts val="0"/>
              </a:spcAft>
              <a:buSzPts val="1680"/>
              <a:buNone/>
            </a:pPr>
            <a:r>
              <a:rPr b="0" lang="en-US" sz="1800">
                <a:latin typeface="Arial"/>
                <a:ea typeface="Arial"/>
                <a:cs typeface="Arial"/>
                <a:sym typeface="Arial"/>
              </a:rPr>
              <a:t>It is important to remember to adapt these examples to the specific cultural and community context of adult learners. The aim of this approach is to make the abstract concepts of Computational Thinking relevant, engaging, and accessible for learners.</a:t>
            </a:r>
            <a:endParaRPr b="0" sz="1800">
              <a:latin typeface="Arial"/>
              <a:ea typeface="Arial"/>
              <a:cs typeface="Arial"/>
              <a:sym typeface="Arial"/>
            </a:endParaRPr>
          </a:p>
        </p:txBody>
      </p:sp>
      <p:sp>
        <p:nvSpPr>
          <p:cNvPr id="910" name="Google Shape;910;p40"/>
          <p:cNvSpPr/>
          <p:nvPr/>
        </p:nvSpPr>
        <p:spPr>
          <a:xfrm>
            <a:off x="443935" y="689974"/>
            <a:ext cx="7095976"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Adapting Computational Thinking for diverse adult learners</a:t>
            </a:r>
            <a:endParaRPr b="0" i="0" sz="2400" u="none" cap="none" strike="noStrike">
              <a:solidFill>
                <a:srgbClr val="000000"/>
              </a:solidFill>
              <a:latin typeface="Arial"/>
              <a:ea typeface="Arial"/>
              <a:cs typeface="Arial"/>
              <a:sym typeface="Arial"/>
            </a:endParaRPr>
          </a:p>
        </p:txBody>
      </p:sp>
      <p:sp>
        <p:nvSpPr>
          <p:cNvPr id="911" name="Google Shape;911;p40"/>
          <p:cNvSpPr txBox="1"/>
          <p:nvPr>
            <p:ph idx="1" type="body"/>
          </p:nvPr>
        </p:nvSpPr>
        <p:spPr>
          <a:xfrm>
            <a:off x="443935" y="4432009"/>
            <a:ext cx="7444290" cy="1460537"/>
          </a:xfrm>
          <a:prstGeom prst="rect">
            <a:avLst/>
          </a:prstGeom>
          <a:noFill/>
          <a:ln>
            <a:noFill/>
          </a:ln>
        </p:spPr>
        <p:txBody>
          <a:bodyPr anchorCtr="0" anchor="b" bIns="45700" lIns="91425" spcFirstLastPara="1" rIns="91425" wrap="square" tIns="45700">
            <a:noAutofit/>
          </a:bodyPr>
          <a:lstStyle/>
          <a:p>
            <a:pPr indent="-9525" lvl="0" marL="9525" rtl="0" algn="just">
              <a:lnSpc>
                <a:spcPct val="100000"/>
              </a:lnSpc>
              <a:spcBef>
                <a:spcPts val="1000"/>
              </a:spcBef>
              <a:spcAft>
                <a:spcPts val="0"/>
              </a:spcAft>
              <a:buSzPts val="1680"/>
              <a:buNone/>
            </a:pPr>
            <a:r>
              <a:rPr b="0" lang="en-US" sz="1800">
                <a:latin typeface="Arial"/>
                <a:ea typeface="Arial"/>
                <a:cs typeface="Arial"/>
                <a:sym typeface="Arial"/>
              </a:rPr>
              <a:t>By thoughtfully tailoring CT concepts, incorporating cultural relevance, and addressing diverse learning styles, trainers and/or educators can create inclusive and engaging learning experiences that empower all adult learners to develop essential Computational Thinking skills. </a:t>
            </a:r>
            <a:endParaRPr sz="2000">
              <a:latin typeface="Arial"/>
              <a:ea typeface="Arial"/>
              <a:cs typeface="Arial"/>
              <a:sym typeface="Arial"/>
            </a:endParaRPr>
          </a:p>
        </p:txBody>
      </p:sp>
      <p:sp>
        <p:nvSpPr>
          <p:cNvPr id="912" name="Google Shape;912;p4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pic>
        <p:nvPicPr>
          <p:cNvPr id="919" name="Google Shape;919;p81"/>
          <p:cNvPicPr preferRelativeResize="0"/>
          <p:nvPr>
            <p:ph idx="2" type="pic"/>
          </p:nvPr>
        </p:nvPicPr>
        <p:blipFill rotWithShape="1">
          <a:blip r:embed="rId3">
            <a:alphaModFix amt="30000"/>
          </a:blip>
          <a:srcRect b="7813" l="0" r="0" t="7812"/>
          <a:stretch/>
        </p:blipFill>
        <p:spPr>
          <a:xfrm>
            <a:off x="0" y="0"/>
            <a:ext cx="12192000" cy="6858000"/>
          </a:xfrm>
          <a:prstGeom prst="rect">
            <a:avLst/>
          </a:prstGeom>
          <a:noFill/>
          <a:ln>
            <a:noFill/>
          </a:ln>
        </p:spPr>
      </p:pic>
      <p:sp>
        <p:nvSpPr>
          <p:cNvPr id="920" name="Google Shape;920;p81"/>
          <p:cNvSpPr txBox="1"/>
          <p:nvPr>
            <p:ph type="title"/>
          </p:nvPr>
        </p:nvSpPr>
        <p:spPr>
          <a:xfrm>
            <a:off x="7279767" y="3242339"/>
            <a:ext cx="3767769" cy="373322"/>
          </a:xfrm>
          <a:prstGeom prst="rect">
            <a:avLst/>
          </a:prstGeom>
          <a:noFill/>
          <a:ln>
            <a:noFill/>
          </a:ln>
        </p:spPr>
        <p:txBody>
          <a:bodyPr anchorCtr="0" anchor="b" bIns="45700" lIns="91425" spcFirstLastPara="1" rIns="91425" wrap="square" tIns="45700">
            <a:noAutofit/>
          </a:bodyPr>
          <a:lstStyle/>
          <a:p>
            <a:pPr indent="0" lvl="0" marL="0" rtl="0" algn="ctr">
              <a:lnSpc>
                <a:spcPct val="100000"/>
              </a:lnSpc>
              <a:spcBef>
                <a:spcPts val="0"/>
              </a:spcBef>
              <a:spcAft>
                <a:spcPts val="0"/>
              </a:spcAft>
              <a:buClr>
                <a:schemeClr val="lt1"/>
              </a:buClr>
              <a:buSzPts val="2700"/>
              <a:buFont typeface="Sorts Mill Goudy"/>
              <a:buNone/>
            </a:pPr>
            <a:r>
              <a:rPr b="1" lang="en-US" sz="2700">
                <a:latin typeface="Arial"/>
                <a:ea typeface="Arial"/>
                <a:cs typeface="Arial"/>
                <a:sym typeface="Arial"/>
              </a:rPr>
              <a:t>UNIT 4</a:t>
            </a:r>
            <a:endParaRPr>
              <a:latin typeface="Arial"/>
              <a:ea typeface="Arial"/>
              <a:cs typeface="Arial"/>
              <a:sym typeface="Arial"/>
            </a:endParaRPr>
          </a:p>
        </p:txBody>
      </p:sp>
      <p:sp>
        <p:nvSpPr>
          <p:cNvPr id="921" name="Google Shape;921;p81"/>
          <p:cNvSpPr txBox="1"/>
          <p:nvPr>
            <p:ph idx="1" type="body"/>
          </p:nvPr>
        </p:nvSpPr>
        <p:spPr>
          <a:xfrm>
            <a:off x="7827264" y="3615661"/>
            <a:ext cx="2657856" cy="1248947"/>
          </a:xfrm>
          <a:prstGeom prst="rect">
            <a:avLst/>
          </a:prstGeom>
          <a:no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lt1"/>
              </a:buClr>
              <a:buSzPts val="1400"/>
              <a:buNone/>
            </a:pPr>
            <a:r>
              <a:rPr lang="en-US">
                <a:latin typeface="Arial"/>
                <a:ea typeface="Arial"/>
                <a:cs typeface="Arial"/>
                <a:sym typeface="Arial"/>
              </a:rPr>
              <a:t>Case study and activities </a:t>
            </a:r>
            <a:endParaRPr>
              <a:latin typeface="Arial"/>
              <a:ea typeface="Arial"/>
              <a:cs typeface="Arial"/>
              <a:sym typeface="Arial"/>
            </a:endParaRPr>
          </a:p>
        </p:txBody>
      </p:sp>
      <p:sp>
        <p:nvSpPr>
          <p:cNvPr id="922" name="Google Shape;922;p81"/>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900"/>
              <a:buFont typeface="Arial"/>
              <a:buNone/>
            </a:pPr>
            <a:fld id="{00000000-1234-1234-1234-123412341234}" type="slidenum">
              <a:rPr b="0" i="0" lang="en-US" sz="900" u="none" cap="none" strike="noStrike">
                <a:solidFill>
                  <a:srgbClr val="537272"/>
                </a:solidFill>
                <a:latin typeface="Gill Sans"/>
                <a:ea typeface="Gill Sans"/>
                <a:cs typeface="Gill Sans"/>
                <a:sym typeface="Gill Sans"/>
              </a:rPr>
              <a:t>‹#›</a:t>
            </a:fld>
            <a:endParaRPr b="0" i="0" sz="900" u="none" cap="none" strike="noStrike">
              <a:solidFill>
                <a:srgbClr val="537272"/>
              </a:solidFill>
              <a:latin typeface="Gill Sans"/>
              <a:ea typeface="Gill Sans"/>
              <a:cs typeface="Gill Sans"/>
              <a:sym typeface="Gill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26" name="Shape 926"/>
        <p:cNvGrpSpPr/>
        <p:nvPr/>
      </p:nvGrpSpPr>
      <p:grpSpPr>
        <a:xfrm>
          <a:off x="0" y="0"/>
          <a:ext cx="0" cy="0"/>
          <a:chOff x="0" y="0"/>
          <a:chExt cx="0" cy="0"/>
        </a:xfrm>
      </p:grpSpPr>
      <p:sp>
        <p:nvSpPr>
          <p:cNvPr id="927" name="Google Shape;927;p82"/>
          <p:cNvSpPr txBox="1"/>
          <p:nvPr>
            <p:ph idx="1" type="body"/>
          </p:nvPr>
        </p:nvSpPr>
        <p:spPr>
          <a:xfrm>
            <a:off x="346150" y="231960"/>
            <a:ext cx="8661663" cy="683565"/>
          </a:xfrm>
          <a:prstGeom prst="rect">
            <a:avLst/>
          </a:prstGeom>
          <a:noFill/>
          <a:ln>
            <a:noFill/>
          </a:ln>
        </p:spPr>
        <p:txBody>
          <a:bodyPr anchorCtr="0" anchor="b" bIns="45700" lIns="91425" spcFirstLastPara="1" rIns="91425" wrap="square" tIns="45700">
            <a:normAutofit fontScale="85000" lnSpcReduction="20000"/>
          </a:bodyPr>
          <a:lstStyle/>
          <a:p>
            <a:pPr indent="0" lvl="0" marL="0" rtl="0" algn="l">
              <a:lnSpc>
                <a:spcPct val="100000"/>
              </a:lnSpc>
              <a:spcBef>
                <a:spcPts val="600"/>
              </a:spcBef>
              <a:spcAft>
                <a:spcPts val="0"/>
              </a:spcAft>
              <a:buClr>
                <a:schemeClr val="accent3"/>
              </a:buClr>
              <a:buSzPct val="82352"/>
              <a:buNone/>
            </a:pPr>
            <a:r>
              <a:rPr lang="en-US">
                <a:solidFill>
                  <a:srgbClr val="D06C3C"/>
                </a:solidFill>
                <a:latin typeface="Arial"/>
                <a:ea typeface="Arial"/>
                <a:cs typeface="Arial"/>
                <a:sym typeface="Arial"/>
              </a:rPr>
              <a:t>Case Study 1. How to choose an online banking service using Computational Thinking methods? </a:t>
            </a:r>
            <a:endParaRPr>
              <a:latin typeface="Arial"/>
              <a:ea typeface="Arial"/>
              <a:cs typeface="Arial"/>
              <a:sym typeface="Arial"/>
            </a:endParaRPr>
          </a:p>
        </p:txBody>
      </p:sp>
      <p:sp>
        <p:nvSpPr>
          <p:cNvPr id="928" name="Google Shape;928;p82"/>
          <p:cNvSpPr txBox="1"/>
          <p:nvPr>
            <p:ph idx="2" type="body"/>
          </p:nvPr>
        </p:nvSpPr>
        <p:spPr>
          <a:xfrm>
            <a:off x="511520" y="1107690"/>
            <a:ext cx="10850386" cy="181514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600"/>
              </a:spcBef>
              <a:spcAft>
                <a:spcPts val="0"/>
              </a:spcAft>
              <a:buSzPts val="1120"/>
              <a:buNone/>
            </a:pPr>
            <a:r>
              <a:rPr b="1" lang="en-US" sz="2000">
                <a:latin typeface="Arial"/>
                <a:ea typeface="Arial"/>
                <a:cs typeface="Arial"/>
                <a:sym typeface="Arial"/>
              </a:rPr>
              <a:t>Background:</a:t>
            </a:r>
            <a:endParaRPr sz="2000">
              <a:latin typeface="Arial"/>
              <a:ea typeface="Arial"/>
              <a:cs typeface="Arial"/>
              <a:sym typeface="Arial"/>
            </a:endParaRPr>
          </a:p>
          <a:p>
            <a:pPr indent="0" lvl="0" marL="0" rtl="0" algn="l">
              <a:lnSpc>
                <a:spcPct val="100000"/>
              </a:lnSpc>
              <a:spcBef>
                <a:spcPts val="600"/>
              </a:spcBef>
              <a:spcAft>
                <a:spcPts val="0"/>
              </a:spcAft>
              <a:buSzPts val="1120"/>
              <a:buNone/>
            </a:pPr>
            <a:r>
              <a:rPr lang="en-US">
                <a:latin typeface="Arial"/>
                <a:ea typeface="Arial"/>
                <a:cs typeface="Arial"/>
                <a:sym typeface="Arial"/>
              </a:rPr>
              <a:t>In this case study we would like to demonstrate how can apply computational thinking (CT) methods to effectively select an online banking service that meets our financial needs and preferences. We will outline how we can use CT techniques to navigate the decision-making process of choosing an online banking service.</a:t>
            </a:r>
            <a:endParaRPr>
              <a:latin typeface="Arial"/>
              <a:ea typeface="Arial"/>
              <a:cs typeface="Arial"/>
              <a:sym typeface="Arial"/>
            </a:endParaRPr>
          </a:p>
          <a:p>
            <a:pPr indent="0" lvl="0" marL="0" rtl="0" algn="l">
              <a:lnSpc>
                <a:spcPct val="100000"/>
              </a:lnSpc>
              <a:spcBef>
                <a:spcPts val="0"/>
              </a:spcBef>
              <a:spcAft>
                <a:spcPts val="0"/>
              </a:spcAft>
              <a:buSzPts val="1120"/>
              <a:buNone/>
            </a:pPr>
            <a:r>
              <a:t/>
            </a:r>
            <a:endParaRPr>
              <a:latin typeface="Arial"/>
              <a:ea typeface="Arial"/>
              <a:cs typeface="Arial"/>
              <a:sym typeface="Arial"/>
            </a:endParaRPr>
          </a:p>
          <a:p>
            <a:pPr indent="0" lvl="0" marL="0" rtl="0" algn="l">
              <a:lnSpc>
                <a:spcPct val="100000"/>
              </a:lnSpc>
              <a:spcBef>
                <a:spcPts val="0"/>
              </a:spcBef>
              <a:spcAft>
                <a:spcPts val="0"/>
              </a:spcAft>
              <a:buSzPts val="1120"/>
              <a:buNone/>
            </a:pPr>
            <a:r>
              <a:rPr b="1" lang="en-US">
                <a:latin typeface="Arial"/>
                <a:ea typeface="Arial"/>
                <a:cs typeface="Arial"/>
                <a:sym typeface="Arial"/>
              </a:rPr>
              <a:t>Let's see step-by-step process using Computational Thinking</a:t>
            </a:r>
            <a:endParaRPr b="1">
              <a:latin typeface="Arial"/>
              <a:ea typeface="Arial"/>
              <a:cs typeface="Arial"/>
              <a:sym typeface="Arial"/>
            </a:endParaRPr>
          </a:p>
        </p:txBody>
      </p:sp>
      <p:sp>
        <p:nvSpPr>
          <p:cNvPr id="929" name="Google Shape;929;p82"/>
          <p:cNvSpPr txBox="1"/>
          <p:nvPr>
            <p:ph idx="2" type="body"/>
          </p:nvPr>
        </p:nvSpPr>
        <p:spPr>
          <a:xfrm>
            <a:off x="1021169" y="3841670"/>
            <a:ext cx="4532670" cy="2825733"/>
          </a:xfrm>
          <a:prstGeom prst="rect">
            <a:avLst/>
          </a:prstGeom>
          <a:noFill/>
          <a:ln>
            <a:noFill/>
          </a:ln>
        </p:spPr>
        <p:txBody>
          <a:bodyPr anchorCtr="0" anchor="t" bIns="45700" lIns="91425" spcFirstLastPara="1" rIns="91425" wrap="square" tIns="45700">
            <a:normAutofit/>
          </a:bodyPr>
          <a:lstStyle/>
          <a:p>
            <a:pPr indent="-174625" lvl="0" marL="174625" rtl="0" algn="l">
              <a:lnSpc>
                <a:spcPct val="110000"/>
              </a:lnSpc>
              <a:spcBef>
                <a:spcPts val="600"/>
              </a:spcBef>
              <a:spcAft>
                <a:spcPts val="0"/>
              </a:spcAft>
              <a:buSzPts val="1120"/>
              <a:buChar char="•"/>
            </a:pPr>
            <a:r>
              <a:rPr b="1" lang="en-US">
                <a:latin typeface="Arial"/>
                <a:ea typeface="Arial"/>
                <a:cs typeface="Arial"/>
                <a:sym typeface="Arial"/>
              </a:rPr>
              <a:t>Identify the Decision</a:t>
            </a:r>
            <a:r>
              <a:rPr lang="en-US">
                <a:latin typeface="Arial"/>
                <a:ea typeface="Arial"/>
                <a:cs typeface="Arial"/>
                <a:sym typeface="Arial"/>
              </a:rPr>
              <a:t>: </a:t>
            </a:r>
            <a:br>
              <a:rPr lang="en-US">
                <a:latin typeface="Arial"/>
                <a:ea typeface="Arial"/>
                <a:cs typeface="Arial"/>
                <a:sym typeface="Arial"/>
              </a:rPr>
            </a:br>
            <a:r>
              <a:rPr lang="en-US">
                <a:latin typeface="Arial"/>
                <a:ea typeface="Arial"/>
                <a:cs typeface="Arial"/>
                <a:sym typeface="Arial"/>
              </a:rPr>
              <a:t>The primary task is to choose an online banking service.</a:t>
            </a:r>
            <a:endParaRPr>
              <a:latin typeface="Arial"/>
              <a:ea typeface="Arial"/>
              <a:cs typeface="Arial"/>
              <a:sym typeface="Arial"/>
            </a:endParaRPr>
          </a:p>
          <a:p>
            <a:pPr indent="-174625" lvl="0" marL="174625" rtl="0" algn="l">
              <a:lnSpc>
                <a:spcPct val="110000"/>
              </a:lnSpc>
              <a:spcBef>
                <a:spcPts val="600"/>
              </a:spcBef>
              <a:spcAft>
                <a:spcPts val="0"/>
              </a:spcAft>
              <a:buSzPts val="1120"/>
              <a:buChar char="•"/>
            </a:pPr>
            <a:r>
              <a:rPr b="1" lang="en-US">
                <a:latin typeface="Arial"/>
                <a:ea typeface="Arial"/>
                <a:cs typeface="Arial"/>
                <a:sym typeface="Arial"/>
              </a:rPr>
              <a:t>Break Down the Problem</a:t>
            </a:r>
            <a:r>
              <a:rPr lang="en-US">
                <a:latin typeface="Arial"/>
                <a:ea typeface="Arial"/>
                <a:cs typeface="Arial"/>
                <a:sym typeface="Arial"/>
              </a:rPr>
              <a:t>: Consider factors such as fees, security features, customer support, mobile app functionality, and interest rates. This step involves listing all possible criteria that are important for selecting a banking service.</a:t>
            </a:r>
            <a:endParaRPr>
              <a:latin typeface="Arial"/>
              <a:ea typeface="Arial"/>
              <a:cs typeface="Arial"/>
              <a:sym typeface="Arial"/>
            </a:endParaRPr>
          </a:p>
          <a:p>
            <a:pPr indent="0" lvl="0" marL="0" rtl="0" algn="l">
              <a:lnSpc>
                <a:spcPct val="100000"/>
              </a:lnSpc>
              <a:spcBef>
                <a:spcPts val="0"/>
              </a:spcBef>
              <a:spcAft>
                <a:spcPts val="0"/>
              </a:spcAft>
              <a:buSzPts val="1120"/>
              <a:buNone/>
            </a:pPr>
            <a:r>
              <a:t/>
            </a:r>
            <a:endParaRPr b="1">
              <a:latin typeface="Arial"/>
              <a:ea typeface="Arial"/>
              <a:cs typeface="Arial"/>
              <a:sym typeface="Arial"/>
            </a:endParaRPr>
          </a:p>
        </p:txBody>
      </p:sp>
      <p:sp>
        <p:nvSpPr>
          <p:cNvPr id="930" name="Google Shape;930;p82"/>
          <p:cNvSpPr txBox="1"/>
          <p:nvPr>
            <p:ph idx="2" type="body"/>
          </p:nvPr>
        </p:nvSpPr>
        <p:spPr>
          <a:xfrm>
            <a:off x="6845450" y="3915801"/>
            <a:ext cx="5080662" cy="2825733"/>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110000"/>
              </a:lnSpc>
              <a:spcBef>
                <a:spcPts val="600"/>
              </a:spcBef>
              <a:spcAft>
                <a:spcPts val="0"/>
              </a:spcAft>
              <a:buSzPts val="1120"/>
              <a:buNone/>
            </a:pPr>
            <a:r>
              <a:rPr b="1" lang="en-US">
                <a:latin typeface="Arial"/>
                <a:ea typeface="Arial"/>
                <a:cs typeface="Arial"/>
                <a:sym typeface="Arial"/>
              </a:rPr>
              <a:t>Example factors to be consider:</a:t>
            </a:r>
            <a:endParaRPr b="1">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lang="en-US">
                <a:latin typeface="Arial"/>
                <a:ea typeface="Arial"/>
                <a:cs typeface="Arial"/>
                <a:sym typeface="Arial"/>
              </a:rPr>
              <a:t>Monthly maintenance fees</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lang="en-US">
                <a:latin typeface="Arial"/>
                <a:ea typeface="Arial"/>
                <a:cs typeface="Arial"/>
                <a:sym typeface="Arial"/>
              </a:rPr>
              <a:t>ATM access and network</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lang="en-US">
                <a:latin typeface="Arial"/>
                <a:ea typeface="Arial"/>
                <a:cs typeface="Arial"/>
                <a:sym typeface="Arial"/>
              </a:rPr>
              <a:t>Interest rates on savings and loans</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lang="en-US">
                <a:latin typeface="Arial"/>
                <a:ea typeface="Arial"/>
                <a:cs typeface="Arial"/>
                <a:sym typeface="Arial"/>
              </a:rPr>
              <a:t>Security measures (e.g., two-factor authentication)</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lang="en-US">
                <a:latin typeface="Arial"/>
                <a:ea typeface="Arial"/>
                <a:cs typeface="Arial"/>
                <a:sym typeface="Arial"/>
              </a:rPr>
              <a:t>Customer service options (chat, phone, email)</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lang="en-US">
                <a:latin typeface="Arial"/>
                <a:ea typeface="Arial"/>
                <a:cs typeface="Arial"/>
                <a:sym typeface="Arial"/>
              </a:rPr>
              <a:t>Availability of features like budgeting tools</a:t>
            </a:r>
            <a:endParaRPr>
              <a:latin typeface="Arial"/>
              <a:ea typeface="Arial"/>
              <a:cs typeface="Arial"/>
              <a:sym typeface="Arial"/>
            </a:endParaRPr>
          </a:p>
          <a:p>
            <a:pPr indent="0" lvl="0" marL="0" rtl="0" algn="l">
              <a:lnSpc>
                <a:spcPct val="100000"/>
              </a:lnSpc>
              <a:spcBef>
                <a:spcPts val="0"/>
              </a:spcBef>
              <a:spcAft>
                <a:spcPts val="0"/>
              </a:spcAft>
              <a:buSzPts val="1120"/>
              <a:buNone/>
            </a:pPr>
            <a:r>
              <a:t/>
            </a:r>
            <a:endParaRPr b="1">
              <a:latin typeface="Arial"/>
              <a:ea typeface="Arial"/>
              <a:cs typeface="Arial"/>
              <a:sym typeface="Arial"/>
            </a:endParaRPr>
          </a:p>
        </p:txBody>
      </p:sp>
      <p:sp>
        <p:nvSpPr>
          <p:cNvPr id="931" name="Google Shape;931;p82"/>
          <p:cNvSpPr/>
          <p:nvPr/>
        </p:nvSpPr>
        <p:spPr>
          <a:xfrm>
            <a:off x="5787957" y="4581727"/>
            <a:ext cx="906714" cy="612843"/>
          </a:xfrm>
          <a:prstGeom prst="rightArrow">
            <a:avLst>
              <a:gd fmla="val 50000" name="adj1"/>
              <a:gd fmla="val 50000" name="adj2"/>
            </a:avLst>
          </a:prstGeom>
          <a:solidFill>
            <a:schemeClr val="accent3"/>
          </a:solidFill>
          <a:ln cap="flat" cmpd="sng" w="25400">
            <a:solidFill>
              <a:srgbClr val="964A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pic>
        <p:nvPicPr>
          <p:cNvPr id="932" name="Google Shape;932;p82"/>
          <p:cNvPicPr preferRelativeResize="0"/>
          <p:nvPr/>
        </p:nvPicPr>
        <p:blipFill rotWithShape="1">
          <a:blip r:embed="rId3">
            <a:alphaModFix/>
          </a:blip>
          <a:srcRect b="0" l="0" r="0" t="0"/>
          <a:stretch/>
        </p:blipFill>
        <p:spPr>
          <a:xfrm>
            <a:off x="241082" y="3385539"/>
            <a:ext cx="910527" cy="877193"/>
          </a:xfrm>
          <a:prstGeom prst="rect">
            <a:avLst/>
          </a:prstGeom>
          <a:noFill/>
          <a:ln>
            <a:noFill/>
          </a:ln>
        </p:spPr>
      </p:pic>
      <p:sp>
        <p:nvSpPr>
          <p:cNvPr id="933" name="Google Shape;933;p82"/>
          <p:cNvSpPr txBox="1"/>
          <p:nvPr>
            <p:ph idx="2" type="body"/>
          </p:nvPr>
        </p:nvSpPr>
        <p:spPr>
          <a:xfrm>
            <a:off x="1108718" y="3385539"/>
            <a:ext cx="4532670" cy="374193"/>
          </a:xfrm>
          <a:prstGeom prst="rect">
            <a:avLst/>
          </a:prstGeom>
          <a:noFill/>
          <a:ln>
            <a:noFill/>
          </a:ln>
        </p:spPr>
        <p:txBody>
          <a:bodyPr anchorCtr="0" anchor="t" bIns="45700" lIns="91425" spcFirstLastPara="1" rIns="91425" wrap="square" tIns="45700">
            <a:noAutofit/>
          </a:bodyPr>
          <a:lstStyle/>
          <a:p>
            <a:pPr indent="0" lvl="0" marL="0" rtl="0" algn="l">
              <a:lnSpc>
                <a:spcPct val="110000"/>
              </a:lnSpc>
              <a:spcBef>
                <a:spcPts val="600"/>
              </a:spcBef>
              <a:spcAft>
                <a:spcPts val="0"/>
              </a:spcAft>
              <a:buSzPts val="1120"/>
              <a:buNone/>
            </a:pPr>
            <a:r>
              <a:rPr b="1" lang="en-US" sz="2000">
                <a:latin typeface="Arial"/>
                <a:ea typeface="Arial"/>
                <a:cs typeface="Arial"/>
                <a:sym typeface="Arial"/>
              </a:rPr>
              <a:t>Problem Decomposition:</a:t>
            </a:r>
            <a:endParaRPr b="1" sz="2000">
              <a:latin typeface="Arial"/>
              <a:ea typeface="Arial"/>
              <a:cs typeface="Arial"/>
              <a:sym typeface="Arial"/>
            </a:endParaRPr>
          </a:p>
        </p:txBody>
      </p:sp>
      <p:pic>
        <p:nvPicPr>
          <p:cNvPr descr="Icono&#10;&#10;Descripción generada automáticamente" id="934" name="Google Shape;934;p82"/>
          <p:cNvPicPr preferRelativeResize="0"/>
          <p:nvPr/>
        </p:nvPicPr>
        <p:blipFill rotWithShape="1">
          <a:blip r:embed="rId4">
            <a:alphaModFix/>
          </a:blip>
          <a:srcRect b="0" l="0" r="0" t="0"/>
          <a:stretch/>
        </p:blipFill>
        <p:spPr>
          <a:xfrm>
            <a:off x="10370317" y="260656"/>
            <a:ext cx="1335200" cy="1335200"/>
          </a:xfrm>
          <a:prstGeom prst="rect">
            <a:avLst/>
          </a:prstGeom>
          <a:noFill/>
          <a:ln>
            <a:noFill/>
          </a:ln>
        </p:spPr>
      </p:pic>
      <p:sp>
        <p:nvSpPr>
          <p:cNvPr id="935" name="Google Shape;935;p82"/>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39" name="Shape 939"/>
        <p:cNvGrpSpPr/>
        <p:nvPr/>
      </p:nvGrpSpPr>
      <p:grpSpPr>
        <a:xfrm>
          <a:off x="0" y="0"/>
          <a:ext cx="0" cy="0"/>
          <a:chOff x="0" y="0"/>
          <a:chExt cx="0" cy="0"/>
        </a:xfrm>
      </p:grpSpPr>
      <p:sp>
        <p:nvSpPr>
          <p:cNvPr id="940" name="Google Shape;940;p83"/>
          <p:cNvSpPr txBox="1"/>
          <p:nvPr>
            <p:ph idx="2" type="body"/>
          </p:nvPr>
        </p:nvSpPr>
        <p:spPr>
          <a:xfrm>
            <a:off x="1101787" y="4867832"/>
            <a:ext cx="10643737" cy="1532114"/>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Focus on Key Criteria</a:t>
            </a:r>
            <a:r>
              <a:rPr lang="en-US">
                <a:latin typeface="Arial"/>
                <a:ea typeface="Arial"/>
                <a:cs typeface="Arial"/>
                <a:sym typeface="Arial"/>
              </a:rPr>
              <a:t>: </a:t>
            </a:r>
            <a:br>
              <a:rPr lang="en-US">
                <a:latin typeface="Arial"/>
                <a:ea typeface="Arial"/>
                <a:cs typeface="Arial"/>
                <a:sym typeface="Arial"/>
              </a:rPr>
            </a:br>
            <a:r>
              <a:rPr lang="en-US">
                <a:latin typeface="Arial"/>
                <a:ea typeface="Arial"/>
                <a:cs typeface="Arial"/>
                <a:sym typeface="Arial"/>
              </a:rPr>
              <a:t>From the detailed list of factors, prioritize the most critical ones that align with personal financial goals and needs. For example, if personal budgeting tools are essential, those banks offering robust budgeting features should be emphasized.</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Simplify Choices</a:t>
            </a:r>
            <a:r>
              <a:rPr lang="en-US">
                <a:latin typeface="Arial"/>
                <a:ea typeface="Arial"/>
                <a:cs typeface="Arial"/>
                <a:sym typeface="Arial"/>
              </a:rPr>
              <a:t>: </a:t>
            </a:r>
            <a:br>
              <a:rPr lang="en-US">
                <a:latin typeface="Arial"/>
                <a:ea typeface="Arial"/>
                <a:cs typeface="Arial"/>
                <a:sym typeface="Arial"/>
              </a:rPr>
            </a:br>
            <a:r>
              <a:rPr lang="en-US">
                <a:latin typeface="Arial"/>
                <a:ea typeface="Arial"/>
                <a:cs typeface="Arial"/>
                <a:sym typeface="Arial"/>
              </a:rPr>
              <a:t>Narrow down options to a manageable number. Perhaps create a shortlist of three to five banks based on the initial research.</a:t>
            </a:r>
            <a:endParaRPr>
              <a:latin typeface="Arial"/>
              <a:ea typeface="Arial"/>
              <a:cs typeface="Arial"/>
              <a:sym typeface="Arial"/>
            </a:endParaRPr>
          </a:p>
        </p:txBody>
      </p:sp>
      <p:sp>
        <p:nvSpPr>
          <p:cNvPr id="941" name="Google Shape;941;p83"/>
          <p:cNvSpPr txBox="1"/>
          <p:nvPr>
            <p:ph idx="2" type="body"/>
          </p:nvPr>
        </p:nvSpPr>
        <p:spPr>
          <a:xfrm>
            <a:off x="6558483" y="1439074"/>
            <a:ext cx="5080662" cy="2825733"/>
          </a:xfrm>
          <a:prstGeom prst="rect">
            <a:avLst/>
          </a:prstGeom>
          <a:noFill/>
          <a:ln>
            <a:noFill/>
          </a:ln>
        </p:spPr>
        <p:txBody>
          <a:bodyPr anchorCtr="0" anchor="t" bIns="45700" lIns="91425" spcFirstLastPara="1" rIns="91425" wrap="square" tIns="45700">
            <a:normAutofit/>
          </a:bodyPr>
          <a:lstStyle/>
          <a:p>
            <a:pPr indent="0" lvl="0" marL="157480" rtl="0" algn="l">
              <a:lnSpc>
                <a:spcPct val="100000"/>
              </a:lnSpc>
              <a:spcBef>
                <a:spcPts val="1000"/>
              </a:spcBef>
              <a:spcAft>
                <a:spcPts val="0"/>
              </a:spcAft>
              <a:buSzPts val="1120"/>
              <a:buNone/>
            </a:pPr>
            <a:r>
              <a:rPr b="1" lang="en-US">
                <a:latin typeface="Arial"/>
                <a:ea typeface="Arial"/>
                <a:cs typeface="Arial"/>
                <a:sym typeface="Arial"/>
              </a:rPr>
              <a:t>Data Sources you can use:</a:t>
            </a:r>
            <a:endParaRPr b="1">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lang="en-US">
                <a:latin typeface="Arial"/>
                <a:ea typeface="Arial"/>
                <a:cs typeface="Arial"/>
                <a:sym typeface="Arial"/>
              </a:rPr>
              <a:t>Bank websites</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lang="en-US">
                <a:latin typeface="Arial"/>
                <a:ea typeface="Arial"/>
                <a:cs typeface="Arial"/>
                <a:sym typeface="Arial"/>
              </a:rPr>
              <a:t>User reviews on forums or social media platforms</a:t>
            </a:r>
            <a:endParaRPr>
              <a:latin typeface="Arial"/>
              <a:ea typeface="Arial"/>
              <a:cs typeface="Arial"/>
              <a:sym typeface="Arial"/>
            </a:endParaRPr>
          </a:p>
          <a:p>
            <a:pPr indent="0" lvl="0" marL="0" rtl="0" algn="l">
              <a:lnSpc>
                <a:spcPct val="100000"/>
              </a:lnSpc>
              <a:spcBef>
                <a:spcPts val="0"/>
              </a:spcBef>
              <a:spcAft>
                <a:spcPts val="0"/>
              </a:spcAft>
              <a:buSzPts val="1120"/>
              <a:buNone/>
            </a:pPr>
            <a:r>
              <a:t/>
            </a:r>
            <a:endParaRPr b="1">
              <a:latin typeface="Arial"/>
              <a:ea typeface="Arial"/>
              <a:cs typeface="Arial"/>
              <a:sym typeface="Arial"/>
            </a:endParaRPr>
          </a:p>
        </p:txBody>
      </p:sp>
      <p:sp>
        <p:nvSpPr>
          <p:cNvPr id="942" name="Google Shape;942;p83"/>
          <p:cNvSpPr/>
          <p:nvPr/>
        </p:nvSpPr>
        <p:spPr>
          <a:xfrm>
            <a:off x="5389823" y="2361916"/>
            <a:ext cx="906714" cy="612843"/>
          </a:xfrm>
          <a:prstGeom prst="rightArrow">
            <a:avLst>
              <a:gd fmla="val 50000" name="adj1"/>
              <a:gd fmla="val 50000" name="adj2"/>
            </a:avLst>
          </a:prstGeom>
          <a:solidFill>
            <a:schemeClr val="accent3"/>
          </a:solidFill>
          <a:ln cap="flat" cmpd="sng" w="25400">
            <a:solidFill>
              <a:srgbClr val="964A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43" name="Google Shape;943;p83"/>
          <p:cNvSpPr txBox="1"/>
          <p:nvPr>
            <p:ph idx="2" type="body"/>
          </p:nvPr>
        </p:nvSpPr>
        <p:spPr>
          <a:xfrm>
            <a:off x="1222208" y="961414"/>
            <a:ext cx="4532670" cy="37419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00"/>
              </a:spcBef>
              <a:spcAft>
                <a:spcPts val="0"/>
              </a:spcAft>
              <a:buSzPts val="1120"/>
              <a:buNone/>
            </a:pPr>
            <a:r>
              <a:rPr b="1" lang="en-US" sz="2000">
                <a:latin typeface="Arial"/>
                <a:ea typeface="Arial"/>
                <a:cs typeface="Arial"/>
                <a:sym typeface="Arial"/>
              </a:rPr>
              <a:t>Pattern Recognition:</a:t>
            </a:r>
            <a:endParaRPr b="1" sz="2000">
              <a:latin typeface="Arial"/>
              <a:ea typeface="Arial"/>
              <a:cs typeface="Arial"/>
              <a:sym typeface="Arial"/>
            </a:endParaRPr>
          </a:p>
        </p:txBody>
      </p:sp>
      <p:pic>
        <p:nvPicPr>
          <p:cNvPr id="944" name="Google Shape;944;p83"/>
          <p:cNvPicPr preferRelativeResize="0"/>
          <p:nvPr/>
        </p:nvPicPr>
        <p:blipFill rotWithShape="1">
          <a:blip r:embed="rId3">
            <a:alphaModFix/>
          </a:blip>
          <a:srcRect b="0" l="0" r="0" t="0"/>
          <a:stretch/>
        </p:blipFill>
        <p:spPr>
          <a:xfrm>
            <a:off x="187388" y="896880"/>
            <a:ext cx="914399" cy="877453"/>
          </a:xfrm>
          <a:prstGeom prst="rect">
            <a:avLst/>
          </a:prstGeom>
          <a:noFill/>
          <a:ln>
            <a:noFill/>
          </a:ln>
        </p:spPr>
      </p:pic>
      <p:sp>
        <p:nvSpPr>
          <p:cNvPr id="945" name="Google Shape;945;p83"/>
          <p:cNvSpPr txBox="1"/>
          <p:nvPr>
            <p:ph idx="2" type="body"/>
          </p:nvPr>
        </p:nvSpPr>
        <p:spPr>
          <a:xfrm>
            <a:off x="1222208" y="4380138"/>
            <a:ext cx="4532670" cy="37419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00"/>
              </a:spcBef>
              <a:spcAft>
                <a:spcPts val="0"/>
              </a:spcAft>
              <a:buSzPts val="1120"/>
              <a:buNone/>
            </a:pPr>
            <a:r>
              <a:rPr b="1" lang="en-US" sz="2000">
                <a:latin typeface="Arial"/>
                <a:ea typeface="Arial"/>
                <a:cs typeface="Arial"/>
                <a:sym typeface="Arial"/>
              </a:rPr>
              <a:t>Abstraction:</a:t>
            </a:r>
            <a:endParaRPr b="1" sz="2000">
              <a:latin typeface="Arial"/>
              <a:ea typeface="Arial"/>
              <a:cs typeface="Arial"/>
              <a:sym typeface="Arial"/>
            </a:endParaRPr>
          </a:p>
        </p:txBody>
      </p:sp>
      <p:pic>
        <p:nvPicPr>
          <p:cNvPr id="946" name="Google Shape;946;p83"/>
          <p:cNvPicPr preferRelativeResize="0"/>
          <p:nvPr/>
        </p:nvPicPr>
        <p:blipFill rotWithShape="1">
          <a:blip r:embed="rId4">
            <a:alphaModFix/>
          </a:blip>
          <a:srcRect b="0" l="0" r="0" t="0"/>
          <a:stretch/>
        </p:blipFill>
        <p:spPr>
          <a:xfrm>
            <a:off x="213792" y="4357816"/>
            <a:ext cx="1008416" cy="982887"/>
          </a:xfrm>
          <a:prstGeom prst="rect">
            <a:avLst/>
          </a:prstGeom>
          <a:noFill/>
          <a:ln>
            <a:noFill/>
          </a:ln>
        </p:spPr>
      </p:pic>
      <p:sp>
        <p:nvSpPr>
          <p:cNvPr id="947" name="Google Shape;947;p83"/>
          <p:cNvSpPr txBox="1"/>
          <p:nvPr>
            <p:ph idx="2" type="body"/>
          </p:nvPr>
        </p:nvSpPr>
        <p:spPr>
          <a:xfrm>
            <a:off x="1187940" y="1439074"/>
            <a:ext cx="3939937" cy="2825733"/>
          </a:xfrm>
          <a:prstGeom prst="rect">
            <a:avLst/>
          </a:prstGeom>
          <a:noFill/>
          <a:ln>
            <a:noFill/>
          </a:ln>
        </p:spPr>
        <p:txBody>
          <a:bodyPr anchorCtr="0" anchor="t" bIns="45700" lIns="91425" spcFirstLastPara="1" rIns="91425" wrap="square" tIns="45700">
            <a:normAutofit/>
          </a:bodyPr>
          <a:lstStyle/>
          <a:p>
            <a:pPr indent="-184150" lvl="0" marL="184150" rtl="0" algn="l">
              <a:lnSpc>
                <a:spcPct val="100000"/>
              </a:lnSpc>
              <a:spcBef>
                <a:spcPts val="1000"/>
              </a:spcBef>
              <a:spcAft>
                <a:spcPts val="0"/>
              </a:spcAft>
              <a:buSzPts val="1120"/>
              <a:buChar char="•"/>
            </a:pPr>
            <a:r>
              <a:rPr b="1" lang="en-US">
                <a:latin typeface="Arial"/>
                <a:ea typeface="Arial"/>
                <a:cs typeface="Arial"/>
                <a:sym typeface="Arial"/>
              </a:rPr>
              <a:t>Research and Compare</a:t>
            </a:r>
            <a:r>
              <a:rPr lang="en-US">
                <a:latin typeface="Arial"/>
                <a:ea typeface="Arial"/>
                <a:cs typeface="Arial"/>
                <a:sym typeface="Arial"/>
              </a:rPr>
              <a:t>: </a:t>
            </a:r>
            <a:br>
              <a:rPr lang="en-US">
                <a:latin typeface="Arial"/>
                <a:ea typeface="Arial"/>
                <a:cs typeface="Arial"/>
                <a:sym typeface="Arial"/>
              </a:rPr>
            </a:br>
            <a:r>
              <a:rPr lang="en-US">
                <a:latin typeface="Arial"/>
                <a:ea typeface="Arial"/>
                <a:cs typeface="Arial"/>
                <a:sym typeface="Arial"/>
              </a:rPr>
              <a:t>Gather information on different online banking services. Look for reviews, ratings, and comparisons across various platforms.</a:t>
            </a:r>
            <a:endParaRPr>
              <a:latin typeface="Arial"/>
              <a:ea typeface="Arial"/>
              <a:cs typeface="Arial"/>
              <a:sym typeface="Arial"/>
            </a:endParaRPr>
          </a:p>
          <a:p>
            <a:pPr indent="-184150" lvl="0" marL="184150" rtl="0" algn="l">
              <a:lnSpc>
                <a:spcPct val="100000"/>
              </a:lnSpc>
              <a:spcBef>
                <a:spcPts val="1000"/>
              </a:spcBef>
              <a:spcAft>
                <a:spcPts val="0"/>
              </a:spcAft>
              <a:buSzPts val="1120"/>
              <a:buChar char="•"/>
            </a:pPr>
            <a:r>
              <a:rPr b="1" lang="en-US">
                <a:latin typeface="Arial"/>
                <a:ea typeface="Arial"/>
                <a:cs typeface="Arial"/>
                <a:sym typeface="Arial"/>
              </a:rPr>
              <a:t>Identify Patterns</a:t>
            </a:r>
            <a:r>
              <a:rPr lang="en-US">
                <a:latin typeface="Arial"/>
                <a:ea typeface="Arial"/>
                <a:cs typeface="Arial"/>
                <a:sym typeface="Arial"/>
              </a:rPr>
              <a:t>: </a:t>
            </a:r>
            <a:br>
              <a:rPr lang="en-US">
                <a:latin typeface="Arial"/>
                <a:ea typeface="Arial"/>
                <a:cs typeface="Arial"/>
                <a:sym typeface="Arial"/>
              </a:rPr>
            </a:br>
            <a:r>
              <a:rPr lang="en-US">
                <a:latin typeface="Arial"/>
                <a:ea typeface="Arial"/>
                <a:cs typeface="Arial"/>
                <a:sym typeface="Arial"/>
              </a:rPr>
              <a:t>Analyze the data for trends, such as common features available among top-rated banks or frequently mentioned customer service experiences.</a:t>
            </a:r>
            <a:endParaRPr>
              <a:latin typeface="Arial"/>
              <a:ea typeface="Arial"/>
              <a:cs typeface="Arial"/>
              <a:sym typeface="Arial"/>
            </a:endParaRPr>
          </a:p>
          <a:p>
            <a:pPr indent="0" lvl="0" marL="0" rtl="0" algn="l">
              <a:lnSpc>
                <a:spcPct val="100000"/>
              </a:lnSpc>
              <a:spcBef>
                <a:spcPts val="0"/>
              </a:spcBef>
              <a:spcAft>
                <a:spcPts val="0"/>
              </a:spcAft>
              <a:buSzPts val="1120"/>
              <a:buNone/>
            </a:pPr>
            <a:r>
              <a:t/>
            </a:r>
            <a:endParaRPr b="1">
              <a:latin typeface="Arial"/>
              <a:ea typeface="Arial"/>
              <a:cs typeface="Arial"/>
              <a:sym typeface="Arial"/>
            </a:endParaRPr>
          </a:p>
        </p:txBody>
      </p:sp>
      <p:pic>
        <p:nvPicPr>
          <p:cNvPr descr="Icono&#10;&#10;Descripción generada automáticamente" id="948" name="Google Shape;948;p83"/>
          <p:cNvPicPr preferRelativeResize="0"/>
          <p:nvPr/>
        </p:nvPicPr>
        <p:blipFill rotWithShape="1">
          <a:blip r:embed="rId5">
            <a:alphaModFix/>
          </a:blip>
          <a:srcRect b="0" l="0" r="0" t="0"/>
          <a:stretch/>
        </p:blipFill>
        <p:spPr>
          <a:xfrm>
            <a:off x="10370317" y="260656"/>
            <a:ext cx="1335200" cy="1335200"/>
          </a:xfrm>
          <a:prstGeom prst="rect">
            <a:avLst/>
          </a:prstGeom>
          <a:noFill/>
          <a:ln>
            <a:noFill/>
          </a:ln>
        </p:spPr>
      </p:pic>
      <p:sp>
        <p:nvSpPr>
          <p:cNvPr id="949" name="Google Shape;949;p8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950" name="Google Shape;950;p83"/>
          <p:cNvSpPr txBox="1"/>
          <p:nvPr>
            <p:ph idx="1" type="body"/>
          </p:nvPr>
        </p:nvSpPr>
        <p:spPr>
          <a:xfrm>
            <a:off x="346150" y="231960"/>
            <a:ext cx="8661663" cy="683565"/>
          </a:xfrm>
          <a:prstGeom prst="rect">
            <a:avLst/>
          </a:prstGeom>
          <a:noFill/>
          <a:ln>
            <a:noFill/>
          </a:ln>
        </p:spPr>
        <p:txBody>
          <a:bodyPr anchorCtr="0" anchor="b" bIns="45700" lIns="91425" spcFirstLastPara="1" rIns="91425" wrap="square" tIns="45700">
            <a:normAutofit fontScale="85000" lnSpcReduction="20000"/>
          </a:bodyPr>
          <a:lstStyle/>
          <a:p>
            <a:pPr indent="0" lvl="0" marL="0" rtl="0" algn="l">
              <a:lnSpc>
                <a:spcPct val="100000"/>
              </a:lnSpc>
              <a:spcBef>
                <a:spcPts val="600"/>
              </a:spcBef>
              <a:spcAft>
                <a:spcPts val="0"/>
              </a:spcAft>
              <a:buClr>
                <a:schemeClr val="accent3"/>
              </a:buClr>
              <a:buSzPct val="82352"/>
              <a:buNone/>
            </a:pPr>
            <a:r>
              <a:rPr lang="en-US">
                <a:solidFill>
                  <a:srgbClr val="D06C3C"/>
                </a:solidFill>
                <a:latin typeface="Arial"/>
                <a:ea typeface="Arial"/>
                <a:cs typeface="Arial"/>
                <a:sym typeface="Arial"/>
              </a:rPr>
              <a:t>Case Study 1. How to choose an online banking service using Computational Thinking methods? </a:t>
            </a:r>
            <a:endParaRPr>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54" name="Shape 954"/>
        <p:cNvGrpSpPr/>
        <p:nvPr/>
      </p:nvGrpSpPr>
      <p:grpSpPr>
        <a:xfrm>
          <a:off x="0" y="0"/>
          <a:ext cx="0" cy="0"/>
          <a:chOff x="0" y="0"/>
          <a:chExt cx="0" cy="0"/>
        </a:xfrm>
      </p:grpSpPr>
      <p:sp>
        <p:nvSpPr>
          <p:cNvPr id="955" name="Google Shape;955;p84"/>
          <p:cNvSpPr txBox="1"/>
          <p:nvPr>
            <p:ph idx="2" type="body"/>
          </p:nvPr>
        </p:nvSpPr>
        <p:spPr>
          <a:xfrm>
            <a:off x="1101787" y="5095454"/>
            <a:ext cx="10643737" cy="1532114"/>
          </a:xfrm>
          <a:prstGeom prst="rect">
            <a:avLst/>
          </a:prstGeom>
          <a:noFill/>
          <a:ln>
            <a:noFill/>
          </a:ln>
        </p:spPr>
        <p:txBody>
          <a:bodyPr anchorCtr="0" anchor="t" bIns="45700" lIns="91425" spcFirstLastPara="1" rIns="91425" wrap="square" tIns="45700">
            <a:noAutofit/>
          </a:bodyPr>
          <a:lstStyle/>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Analyze Results</a:t>
            </a:r>
            <a:r>
              <a:rPr lang="en-US">
                <a:latin typeface="Arial"/>
                <a:ea typeface="Arial"/>
                <a:cs typeface="Arial"/>
                <a:sym typeface="Arial"/>
              </a:rPr>
              <a:t>: </a:t>
            </a:r>
            <a:br>
              <a:rPr lang="en-US">
                <a:latin typeface="Arial"/>
                <a:ea typeface="Arial"/>
                <a:cs typeface="Arial"/>
                <a:sym typeface="Arial"/>
              </a:rPr>
            </a:br>
            <a:r>
              <a:rPr lang="en-US">
                <a:latin typeface="Arial"/>
                <a:ea typeface="Arial"/>
                <a:cs typeface="Arial"/>
                <a:sym typeface="Arial"/>
              </a:rPr>
              <a:t>Review the total scores and qualitative factors to make an informed decision.</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Select a Bank</a:t>
            </a:r>
            <a:r>
              <a:rPr lang="en-US">
                <a:latin typeface="Arial"/>
                <a:ea typeface="Arial"/>
                <a:cs typeface="Arial"/>
                <a:sym typeface="Arial"/>
              </a:rPr>
              <a:t>: </a:t>
            </a:r>
            <a:br>
              <a:rPr lang="en-US">
                <a:latin typeface="Arial"/>
                <a:ea typeface="Arial"/>
                <a:cs typeface="Arial"/>
                <a:sym typeface="Arial"/>
              </a:rPr>
            </a:br>
            <a:r>
              <a:rPr lang="en-US">
                <a:latin typeface="Arial"/>
                <a:ea typeface="Arial"/>
                <a:cs typeface="Arial"/>
                <a:sym typeface="Arial"/>
              </a:rPr>
              <a:t>Choose the online banking service with the highest score alongside any other critical qualitative considerations.</a:t>
            </a:r>
            <a:endParaRPr>
              <a:latin typeface="Arial"/>
              <a:ea typeface="Arial"/>
              <a:cs typeface="Arial"/>
              <a:sym typeface="Arial"/>
            </a:endParaRPr>
          </a:p>
        </p:txBody>
      </p:sp>
      <p:sp>
        <p:nvSpPr>
          <p:cNvPr id="956" name="Google Shape;956;p84"/>
          <p:cNvSpPr txBox="1"/>
          <p:nvPr>
            <p:ph idx="2" type="body"/>
          </p:nvPr>
        </p:nvSpPr>
        <p:spPr>
          <a:xfrm>
            <a:off x="6558483" y="1439074"/>
            <a:ext cx="5080662" cy="535641"/>
          </a:xfrm>
          <a:prstGeom prst="rect">
            <a:avLst/>
          </a:prstGeom>
          <a:noFill/>
          <a:ln>
            <a:noFill/>
          </a:ln>
        </p:spPr>
        <p:txBody>
          <a:bodyPr anchorCtr="0" anchor="t" bIns="45700" lIns="91425" spcFirstLastPara="1" rIns="91425" wrap="square" tIns="45700">
            <a:normAutofit/>
          </a:bodyPr>
          <a:lstStyle/>
          <a:p>
            <a:pPr indent="-299720" lvl="0" marL="457200" rtl="0" algn="l">
              <a:lnSpc>
                <a:spcPct val="100000"/>
              </a:lnSpc>
              <a:spcBef>
                <a:spcPts val="1000"/>
              </a:spcBef>
              <a:spcAft>
                <a:spcPts val="0"/>
              </a:spcAft>
              <a:buClr>
                <a:schemeClr val="dk2"/>
              </a:buClr>
              <a:buSzPts val="1120"/>
              <a:buChar char="•"/>
            </a:pPr>
            <a:r>
              <a:rPr b="1" lang="en-US">
                <a:solidFill>
                  <a:schemeClr val="dk1"/>
                </a:solidFill>
                <a:latin typeface="Arial"/>
                <a:ea typeface="Arial"/>
                <a:cs typeface="Arial"/>
                <a:sym typeface="Arial"/>
              </a:rPr>
              <a:t>Sample Evaluation Table:</a:t>
            </a:r>
            <a:endParaRPr b="1">
              <a:solidFill>
                <a:schemeClr val="dk1"/>
              </a:solidFill>
              <a:latin typeface="Arial"/>
              <a:ea typeface="Arial"/>
              <a:cs typeface="Arial"/>
              <a:sym typeface="Arial"/>
            </a:endParaRPr>
          </a:p>
        </p:txBody>
      </p:sp>
      <p:sp>
        <p:nvSpPr>
          <p:cNvPr id="957" name="Google Shape;957;p84"/>
          <p:cNvSpPr/>
          <p:nvPr/>
        </p:nvSpPr>
        <p:spPr>
          <a:xfrm>
            <a:off x="5603094" y="2521613"/>
            <a:ext cx="906714" cy="612843"/>
          </a:xfrm>
          <a:prstGeom prst="rightArrow">
            <a:avLst>
              <a:gd fmla="val 50000" name="adj1"/>
              <a:gd fmla="val 50000" name="adj2"/>
            </a:avLst>
          </a:prstGeom>
          <a:solidFill>
            <a:schemeClr val="accent3"/>
          </a:solidFill>
          <a:ln cap="flat" cmpd="sng" w="25400">
            <a:solidFill>
              <a:srgbClr val="964A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958" name="Google Shape;958;p84"/>
          <p:cNvSpPr txBox="1"/>
          <p:nvPr>
            <p:ph idx="2" type="body"/>
          </p:nvPr>
        </p:nvSpPr>
        <p:spPr>
          <a:xfrm>
            <a:off x="1222208" y="961414"/>
            <a:ext cx="4532670" cy="37419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00"/>
              </a:spcBef>
              <a:spcAft>
                <a:spcPts val="0"/>
              </a:spcAft>
              <a:buSzPts val="1120"/>
              <a:buNone/>
            </a:pPr>
            <a:r>
              <a:rPr b="1" lang="en-US" sz="2000">
                <a:solidFill>
                  <a:schemeClr val="dk1"/>
                </a:solidFill>
                <a:latin typeface="Arial"/>
                <a:ea typeface="Arial"/>
                <a:cs typeface="Arial"/>
                <a:sym typeface="Arial"/>
              </a:rPr>
              <a:t>Algorithmic Thinking:</a:t>
            </a:r>
            <a:endParaRPr b="1" sz="2000">
              <a:solidFill>
                <a:schemeClr val="dk1"/>
              </a:solidFill>
              <a:latin typeface="Arial"/>
              <a:ea typeface="Arial"/>
              <a:cs typeface="Arial"/>
              <a:sym typeface="Arial"/>
            </a:endParaRPr>
          </a:p>
        </p:txBody>
      </p:sp>
      <p:pic>
        <p:nvPicPr>
          <p:cNvPr id="959" name="Google Shape;959;p84"/>
          <p:cNvPicPr preferRelativeResize="0"/>
          <p:nvPr/>
        </p:nvPicPr>
        <p:blipFill rotWithShape="1">
          <a:blip r:embed="rId3">
            <a:alphaModFix/>
          </a:blip>
          <a:srcRect b="0" l="0" r="0" t="0"/>
          <a:stretch/>
        </p:blipFill>
        <p:spPr>
          <a:xfrm>
            <a:off x="187388" y="921507"/>
            <a:ext cx="914399" cy="828198"/>
          </a:xfrm>
          <a:prstGeom prst="rect">
            <a:avLst/>
          </a:prstGeom>
          <a:noFill/>
          <a:ln>
            <a:noFill/>
          </a:ln>
        </p:spPr>
      </p:pic>
      <p:sp>
        <p:nvSpPr>
          <p:cNvPr id="960" name="Google Shape;960;p84"/>
          <p:cNvSpPr txBox="1"/>
          <p:nvPr>
            <p:ph idx="2" type="body"/>
          </p:nvPr>
        </p:nvSpPr>
        <p:spPr>
          <a:xfrm>
            <a:off x="1222208" y="4567248"/>
            <a:ext cx="4532670" cy="37419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00"/>
              </a:spcBef>
              <a:spcAft>
                <a:spcPts val="0"/>
              </a:spcAft>
              <a:buSzPts val="1120"/>
              <a:buNone/>
            </a:pPr>
            <a:r>
              <a:rPr b="1" lang="en-US" sz="2000">
                <a:solidFill>
                  <a:schemeClr val="dk1"/>
                </a:solidFill>
                <a:latin typeface="Arial"/>
                <a:ea typeface="Arial"/>
                <a:cs typeface="Arial"/>
                <a:sym typeface="Arial"/>
              </a:rPr>
              <a:t>Decision Making:</a:t>
            </a:r>
            <a:endParaRPr b="1" sz="2000">
              <a:solidFill>
                <a:schemeClr val="dk1"/>
              </a:solidFill>
              <a:latin typeface="Arial"/>
              <a:ea typeface="Arial"/>
              <a:cs typeface="Arial"/>
              <a:sym typeface="Arial"/>
            </a:endParaRPr>
          </a:p>
        </p:txBody>
      </p:sp>
      <p:pic>
        <p:nvPicPr>
          <p:cNvPr id="961" name="Google Shape;961;p84"/>
          <p:cNvPicPr preferRelativeResize="0"/>
          <p:nvPr/>
        </p:nvPicPr>
        <p:blipFill rotWithShape="1">
          <a:blip r:embed="rId4">
            <a:alphaModFix/>
          </a:blip>
          <a:srcRect b="0" l="0" r="0" t="0"/>
          <a:stretch/>
        </p:blipFill>
        <p:spPr>
          <a:xfrm>
            <a:off x="213792" y="4630236"/>
            <a:ext cx="1008416" cy="925855"/>
          </a:xfrm>
          <a:prstGeom prst="rect">
            <a:avLst/>
          </a:prstGeom>
          <a:noFill/>
          <a:ln>
            <a:noFill/>
          </a:ln>
        </p:spPr>
      </p:pic>
      <p:sp>
        <p:nvSpPr>
          <p:cNvPr id="962" name="Google Shape;962;p84"/>
          <p:cNvSpPr txBox="1"/>
          <p:nvPr>
            <p:ph idx="2" type="body"/>
          </p:nvPr>
        </p:nvSpPr>
        <p:spPr>
          <a:xfrm>
            <a:off x="1187940" y="1439074"/>
            <a:ext cx="4329001" cy="3128174"/>
          </a:xfrm>
          <a:prstGeom prst="rect">
            <a:avLst/>
          </a:prstGeom>
          <a:noFill/>
          <a:ln>
            <a:noFill/>
          </a:ln>
        </p:spPr>
        <p:txBody>
          <a:bodyPr anchorCtr="0" anchor="t" bIns="45700" lIns="91425" spcFirstLastPara="1" rIns="91425" wrap="square" tIns="45700">
            <a:normAutofit fontScale="85000" lnSpcReduction="20000"/>
          </a:bodyPr>
          <a:lstStyle/>
          <a:p>
            <a:pPr indent="-298450" lvl="0" marL="324000" rtl="0" algn="l">
              <a:lnSpc>
                <a:spcPct val="100000"/>
              </a:lnSpc>
              <a:spcBef>
                <a:spcPts val="1200"/>
              </a:spcBef>
              <a:spcAft>
                <a:spcPts val="0"/>
              </a:spcAft>
              <a:buSzPct val="69349"/>
              <a:buChar char="•"/>
            </a:pPr>
            <a:r>
              <a:rPr b="1" lang="en-US" sz="1900">
                <a:latin typeface="Arial"/>
                <a:ea typeface="Arial"/>
                <a:cs typeface="Arial"/>
                <a:sym typeface="Arial"/>
              </a:rPr>
              <a:t>Create a Decision-Making Process</a:t>
            </a:r>
            <a:r>
              <a:rPr lang="en-US" sz="1900">
                <a:latin typeface="Arial"/>
                <a:ea typeface="Arial"/>
                <a:cs typeface="Arial"/>
                <a:sym typeface="Arial"/>
              </a:rPr>
              <a:t>: </a:t>
            </a:r>
            <a:br>
              <a:rPr lang="en-US" sz="1900">
                <a:latin typeface="Arial"/>
                <a:ea typeface="Arial"/>
                <a:cs typeface="Arial"/>
                <a:sym typeface="Arial"/>
              </a:rPr>
            </a:br>
            <a:r>
              <a:rPr lang="en-US" sz="1900">
                <a:latin typeface="Arial"/>
                <a:ea typeface="Arial"/>
                <a:cs typeface="Arial"/>
                <a:sym typeface="Arial"/>
              </a:rPr>
              <a:t>Develop a systematic approach for evaluating the shortlisted banks. </a:t>
            </a:r>
            <a:br>
              <a:rPr lang="en-US" sz="1900">
                <a:latin typeface="Arial"/>
                <a:ea typeface="Arial"/>
                <a:cs typeface="Arial"/>
                <a:sym typeface="Arial"/>
              </a:rPr>
            </a:br>
            <a:endParaRPr sz="1900">
              <a:latin typeface="Arial"/>
              <a:ea typeface="Arial"/>
              <a:cs typeface="Arial"/>
              <a:sym typeface="Arial"/>
            </a:endParaRPr>
          </a:p>
          <a:p>
            <a:pPr indent="0" lvl="0" marL="0" rtl="0" algn="l">
              <a:lnSpc>
                <a:spcPct val="100000"/>
              </a:lnSpc>
              <a:spcBef>
                <a:spcPts val="600"/>
              </a:spcBef>
              <a:spcAft>
                <a:spcPts val="0"/>
              </a:spcAft>
              <a:buSzPct val="69349"/>
              <a:buNone/>
            </a:pPr>
            <a:r>
              <a:rPr lang="en-US" sz="1900">
                <a:latin typeface="Arial"/>
                <a:ea typeface="Arial"/>
                <a:cs typeface="Arial"/>
                <a:sym typeface="Arial"/>
              </a:rPr>
              <a:t>This could involve:</a:t>
            </a:r>
            <a:endParaRPr>
              <a:latin typeface="Arial"/>
              <a:ea typeface="Arial"/>
              <a:cs typeface="Arial"/>
              <a:sym typeface="Arial"/>
            </a:endParaRPr>
          </a:p>
          <a:p>
            <a:pPr indent="-299719" lvl="0" marL="457200" rtl="0" algn="l">
              <a:lnSpc>
                <a:spcPct val="100000"/>
              </a:lnSpc>
              <a:spcBef>
                <a:spcPts val="600"/>
              </a:spcBef>
              <a:spcAft>
                <a:spcPts val="0"/>
              </a:spcAft>
              <a:buSzPct val="69349"/>
              <a:buChar char="•"/>
            </a:pPr>
            <a:r>
              <a:rPr lang="en-US" sz="1900">
                <a:latin typeface="Arial"/>
                <a:ea typeface="Arial"/>
                <a:cs typeface="Arial"/>
                <a:sym typeface="Arial"/>
              </a:rPr>
              <a:t>Scoring banks based on the established criteria (e.g., 1-10 for each factor).</a:t>
            </a:r>
            <a:endParaRPr>
              <a:latin typeface="Arial"/>
              <a:ea typeface="Arial"/>
              <a:cs typeface="Arial"/>
              <a:sym typeface="Arial"/>
            </a:endParaRPr>
          </a:p>
          <a:p>
            <a:pPr indent="-299719" lvl="0" marL="457200" rtl="0" algn="l">
              <a:lnSpc>
                <a:spcPct val="100000"/>
              </a:lnSpc>
              <a:spcBef>
                <a:spcPts val="600"/>
              </a:spcBef>
              <a:spcAft>
                <a:spcPts val="0"/>
              </a:spcAft>
              <a:buSzPct val="69349"/>
              <a:buChar char="•"/>
            </a:pPr>
            <a:r>
              <a:rPr lang="en-US" sz="1900">
                <a:latin typeface="Arial"/>
                <a:ea typeface="Arial"/>
                <a:cs typeface="Arial"/>
                <a:sym typeface="Arial"/>
              </a:rPr>
              <a:t>Weighting certain criteria higher based on personal importance (e.g., security features may have a higher weight than monthly fees).</a:t>
            </a:r>
            <a:endParaRPr>
              <a:latin typeface="Arial"/>
              <a:ea typeface="Arial"/>
              <a:cs typeface="Arial"/>
              <a:sym typeface="Arial"/>
            </a:endParaRPr>
          </a:p>
          <a:p>
            <a:pPr indent="-299719" lvl="0" marL="457200" rtl="0" algn="l">
              <a:lnSpc>
                <a:spcPct val="100000"/>
              </a:lnSpc>
              <a:spcBef>
                <a:spcPts val="600"/>
              </a:spcBef>
              <a:spcAft>
                <a:spcPts val="0"/>
              </a:spcAft>
              <a:buSzPct val="69349"/>
              <a:buChar char="•"/>
            </a:pPr>
            <a:r>
              <a:rPr lang="en-US" sz="1900">
                <a:latin typeface="Arial"/>
                <a:ea typeface="Arial"/>
                <a:cs typeface="Arial"/>
                <a:sym typeface="Arial"/>
              </a:rPr>
              <a:t>Calculate the overall score for each bank.</a:t>
            </a:r>
            <a:endParaRPr>
              <a:latin typeface="Arial"/>
              <a:ea typeface="Arial"/>
              <a:cs typeface="Arial"/>
              <a:sym typeface="Arial"/>
            </a:endParaRPr>
          </a:p>
          <a:p>
            <a:pPr indent="0" lvl="0" marL="0" rtl="0" algn="l">
              <a:lnSpc>
                <a:spcPct val="100000"/>
              </a:lnSpc>
              <a:spcBef>
                <a:spcPts val="0"/>
              </a:spcBef>
              <a:spcAft>
                <a:spcPts val="0"/>
              </a:spcAft>
              <a:buSzPct val="82352"/>
              <a:buNone/>
            </a:pPr>
            <a:r>
              <a:t/>
            </a:r>
            <a:endParaRPr b="1">
              <a:latin typeface="Arial"/>
              <a:ea typeface="Arial"/>
              <a:cs typeface="Arial"/>
              <a:sym typeface="Arial"/>
            </a:endParaRPr>
          </a:p>
        </p:txBody>
      </p:sp>
      <p:graphicFrame>
        <p:nvGraphicFramePr>
          <p:cNvPr id="963" name="Google Shape;963;p84"/>
          <p:cNvGraphicFramePr/>
          <p:nvPr/>
        </p:nvGraphicFramePr>
        <p:xfrm>
          <a:off x="6721813" y="2128728"/>
          <a:ext cx="3000000" cy="3000000"/>
        </p:xfrm>
        <a:graphic>
          <a:graphicData uri="http://schemas.openxmlformats.org/drawingml/2006/table">
            <a:tbl>
              <a:tblPr bandRow="1" firstRow="1">
                <a:noFill/>
                <a:tableStyleId>{00E4A021-31DA-4B50-BEEB-B4CA2A14A93A}</a:tableStyleId>
              </a:tblPr>
              <a:tblGrid>
                <a:gridCol w="879475"/>
                <a:gridCol w="879475"/>
                <a:gridCol w="879475"/>
                <a:gridCol w="879475"/>
                <a:gridCol w="879475"/>
                <a:gridCol w="879475"/>
              </a:tblGrid>
              <a:tr h="424925">
                <a:tc>
                  <a:txBody>
                    <a:bodyPr/>
                    <a:lstStyle/>
                    <a:p>
                      <a:pPr indent="0" lvl="0" marL="0" marR="0" rtl="0" algn="ctr">
                        <a:lnSpc>
                          <a:spcPct val="100000"/>
                        </a:lnSpc>
                        <a:spcBef>
                          <a:spcPts val="0"/>
                        </a:spcBef>
                        <a:spcAft>
                          <a:spcPts val="0"/>
                        </a:spcAft>
                        <a:buClr>
                          <a:srgbClr val="000000"/>
                        </a:buClr>
                        <a:buSzPts val="1200"/>
                        <a:buFont typeface="Arial"/>
                        <a:buNone/>
                      </a:pPr>
                      <a:r>
                        <a:rPr b="1" i="0" lang="en-US" sz="1200" u="none" cap="none" strike="noStrike">
                          <a:solidFill>
                            <a:schemeClr val="lt1"/>
                          </a:solidFill>
                          <a:latin typeface="Sorts Mill Goudy"/>
                          <a:ea typeface="Sorts Mill Goudy"/>
                          <a:cs typeface="Sorts Mill Goudy"/>
                          <a:sym typeface="Sorts Mill Goudy"/>
                        </a:rPr>
                        <a:t>Bank</a:t>
                      </a:r>
                      <a:endParaRPr sz="1200" u="none" cap="none" strike="noStrike">
                        <a:latin typeface="Sorts Mill Goudy"/>
                        <a:ea typeface="Sorts Mill Goudy"/>
                        <a:cs typeface="Sorts Mill Goudy"/>
                        <a:sym typeface="Sorts Mill Goudy"/>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Sorts Mill Goudy"/>
                          <a:ea typeface="Sorts Mill Goudy"/>
                          <a:cs typeface="Sorts Mill Goudy"/>
                          <a:sym typeface="Sorts Mill Goudy"/>
                        </a:rPr>
                        <a:t>Fees</a:t>
                      </a:r>
                      <a:endParaRPr sz="1200" u="none" cap="none" strike="noStrike">
                        <a:latin typeface="Sorts Mill Goudy"/>
                        <a:ea typeface="Sorts Mill Goudy"/>
                        <a:cs typeface="Sorts Mill Goudy"/>
                        <a:sym typeface="Sorts Mill Goudy"/>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Sorts Mill Goudy"/>
                          <a:ea typeface="Sorts Mill Goudy"/>
                          <a:cs typeface="Sorts Mill Goudy"/>
                          <a:sym typeface="Sorts Mill Goudy"/>
                        </a:rPr>
                        <a:t>Security</a:t>
                      </a:r>
                      <a:endParaRPr sz="1200" u="none" cap="none" strike="noStrike">
                        <a:latin typeface="Sorts Mill Goudy"/>
                        <a:ea typeface="Sorts Mill Goudy"/>
                        <a:cs typeface="Sorts Mill Goudy"/>
                        <a:sym typeface="Sorts Mill Goudy"/>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Sorts Mill Goudy"/>
                          <a:ea typeface="Sorts Mill Goudy"/>
                          <a:cs typeface="Sorts Mill Goudy"/>
                          <a:sym typeface="Sorts Mill Goudy"/>
                        </a:rPr>
                        <a:t>Customer Support</a:t>
                      </a:r>
                      <a:endParaRPr sz="1200" u="none" cap="none" strike="noStrike">
                        <a:latin typeface="Sorts Mill Goudy"/>
                        <a:ea typeface="Sorts Mill Goudy"/>
                        <a:cs typeface="Sorts Mill Goudy"/>
                        <a:sym typeface="Sorts Mill Goudy"/>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Sorts Mill Goudy"/>
                          <a:ea typeface="Sorts Mill Goudy"/>
                          <a:cs typeface="Sorts Mill Goudy"/>
                          <a:sym typeface="Sorts Mill Goudy"/>
                        </a:rPr>
                        <a:t>Features</a:t>
                      </a:r>
                      <a:endParaRPr sz="1200" u="none" cap="none" strike="noStrike">
                        <a:latin typeface="Sorts Mill Goudy"/>
                        <a:ea typeface="Sorts Mill Goudy"/>
                        <a:cs typeface="Sorts Mill Goudy"/>
                        <a:sym typeface="Sorts Mill Goudy"/>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200"/>
                        <a:buFont typeface="Arial"/>
                        <a:buNone/>
                      </a:pPr>
                      <a:r>
                        <a:rPr lang="en-US" sz="1200" u="none" cap="none" strike="noStrike">
                          <a:latin typeface="Sorts Mill Goudy"/>
                          <a:ea typeface="Sorts Mill Goudy"/>
                          <a:cs typeface="Sorts Mill Goudy"/>
                          <a:sym typeface="Sorts Mill Goudy"/>
                        </a:rPr>
                        <a:t>Total Score</a:t>
                      </a:r>
                      <a:endParaRPr sz="1200" u="none" cap="none" strike="noStrike">
                        <a:latin typeface="Sorts Mill Goudy"/>
                        <a:ea typeface="Sorts Mill Goudy"/>
                        <a:cs typeface="Sorts Mill Goudy"/>
                        <a:sym typeface="Sorts Mill Goudy"/>
                      </a:endParaRPr>
                    </a:p>
                  </a:txBody>
                  <a:tcPr marT="45725" marB="45725" marR="91450" marL="91450" anchor="ctr"/>
                </a:tc>
              </a:tr>
              <a:tr h="31160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Bank A</a:t>
                      </a:r>
                      <a:endParaRPr sz="1600" u="none" cap="none" strike="noStrike">
                        <a:latin typeface="Sorts Mill Goudy"/>
                        <a:ea typeface="Sorts Mill Goudy"/>
                        <a:cs typeface="Sorts Mill Goudy"/>
                        <a:sym typeface="Sorts Mill Goudy"/>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8</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9</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7</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9</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33</a:t>
                      </a:r>
                      <a:endParaRPr sz="1400" u="none" cap="none" strike="noStrike"/>
                    </a:p>
                  </a:txBody>
                  <a:tcPr marT="45725" marB="45725" marR="91450" marL="91450" anchor="ctr"/>
                </a:tc>
              </a:tr>
              <a:tr h="31160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Bank B</a:t>
                      </a:r>
                      <a:endParaRPr sz="1600" u="none" cap="none" strike="noStrike">
                        <a:latin typeface="Sorts Mill Goudy"/>
                        <a:ea typeface="Sorts Mill Goudy"/>
                        <a:cs typeface="Sorts Mill Goudy"/>
                        <a:sym typeface="Sorts Mill Goudy"/>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6</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8</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9</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6</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29</a:t>
                      </a:r>
                      <a:endParaRPr sz="1400" u="none" cap="none" strike="noStrike"/>
                    </a:p>
                  </a:txBody>
                  <a:tcPr marT="45725" marB="45725" marR="91450" marL="91450" anchor="ctr"/>
                </a:tc>
              </a:tr>
              <a:tr h="311600">
                <a:tc>
                  <a:txBody>
                    <a:bodyPr/>
                    <a:lstStyle/>
                    <a:p>
                      <a:pPr indent="0" lvl="0" marL="0" marR="0" rtl="0" algn="l">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Bank C</a:t>
                      </a:r>
                      <a:endParaRPr sz="1600" u="none" cap="none" strike="noStrike">
                        <a:latin typeface="Sorts Mill Goudy"/>
                        <a:ea typeface="Sorts Mill Goudy"/>
                        <a:cs typeface="Sorts Mill Goudy"/>
                        <a:sym typeface="Sorts Mill Goudy"/>
                      </a:endParaRPr>
                    </a:p>
                  </a:txBody>
                  <a:tcPr marT="45725" marB="45725" marR="91450" marL="91450"/>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7</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7</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8</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8</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1600"/>
                        <a:buFont typeface="Arial"/>
                        <a:buNone/>
                      </a:pPr>
                      <a:r>
                        <a:rPr lang="en-US" sz="1600" u="none" cap="none" strike="noStrike">
                          <a:latin typeface="Sorts Mill Goudy"/>
                          <a:ea typeface="Sorts Mill Goudy"/>
                          <a:cs typeface="Sorts Mill Goudy"/>
                          <a:sym typeface="Sorts Mill Goudy"/>
                        </a:rPr>
                        <a:t>30</a:t>
                      </a:r>
                      <a:endParaRPr sz="1400" u="none" cap="none" strike="noStrike"/>
                    </a:p>
                  </a:txBody>
                  <a:tcPr marT="45725" marB="45725" marR="91450" marL="91450" anchor="ctr"/>
                </a:tc>
              </a:tr>
            </a:tbl>
          </a:graphicData>
        </a:graphic>
      </p:graphicFrame>
      <p:pic>
        <p:nvPicPr>
          <p:cNvPr descr="Icono&#10;&#10;Descripción generada automáticamente" id="964" name="Google Shape;964;p84"/>
          <p:cNvPicPr preferRelativeResize="0"/>
          <p:nvPr/>
        </p:nvPicPr>
        <p:blipFill rotWithShape="1">
          <a:blip r:embed="rId5">
            <a:alphaModFix/>
          </a:blip>
          <a:srcRect b="0" l="0" r="0" t="0"/>
          <a:stretch/>
        </p:blipFill>
        <p:spPr>
          <a:xfrm>
            <a:off x="10370317" y="260656"/>
            <a:ext cx="1335200" cy="1335200"/>
          </a:xfrm>
          <a:prstGeom prst="rect">
            <a:avLst/>
          </a:prstGeom>
          <a:noFill/>
          <a:ln>
            <a:noFill/>
          </a:ln>
        </p:spPr>
      </p:pic>
      <p:sp>
        <p:nvSpPr>
          <p:cNvPr id="965" name="Google Shape;965;p84"/>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966" name="Google Shape;966;p84"/>
          <p:cNvSpPr txBox="1"/>
          <p:nvPr>
            <p:ph idx="1" type="body"/>
          </p:nvPr>
        </p:nvSpPr>
        <p:spPr>
          <a:xfrm>
            <a:off x="346150" y="231960"/>
            <a:ext cx="8661663" cy="683565"/>
          </a:xfrm>
          <a:prstGeom prst="rect">
            <a:avLst/>
          </a:prstGeom>
          <a:noFill/>
          <a:ln>
            <a:noFill/>
          </a:ln>
        </p:spPr>
        <p:txBody>
          <a:bodyPr anchorCtr="0" anchor="b" bIns="45700" lIns="91425" spcFirstLastPara="1" rIns="91425" wrap="square" tIns="45700">
            <a:normAutofit fontScale="85000" lnSpcReduction="20000"/>
          </a:bodyPr>
          <a:lstStyle/>
          <a:p>
            <a:pPr indent="0" lvl="0" marL="0" rtl="0" algn="l">
              <a:lnSpc>
                <a:spcPct val="100000"/>
              </a:lnSpc>
              <a:spcBef>
                <a:spcPts val="600"/>
              </a:spcBef>
              <a:spcAft>
                <a:spcPts val="0"/>
              </a:spcAft>
              <a:buClr>
                <a:schemeClr val="accent3"/>
              </a:buClr>
              <a:buSzPct val="82352"/>
              <a:buNone/>
            </a:pPr>
            <a:r>
              <a:rPr lang="en-US">
                <a:solidFill>
                  <a:srgbClr val="D06C3C"/>
                </a:solidFill>
                <a:latin typeface="Arial"/>
                <a:ea typeface="Arial"/>
                <a:cs typeface="Arial"/>
                <a:sym typeface="Arial"/>
              </a:rPr>
              <a:t>Case Study 1. How to choose an online banking service using Computational Thinking methods? </a:t>
            </a:r>
            <a:endParaRPr>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bg>
      <p:bgPr>
        <a:solidFill>
          <a:schemeClr val="lt1"/>
        </a:solidFill>
      </p:bgPr>
    </p:bg>
    <p:spTree>
      <p:nvGrpSpPr>
        <p:cNvPr id="970" name="Shape 970"/>
        <p:cNvGrpSpPr/>
        <p:nvPr/>
      </p:nvGrpSpPr>
      <p:grpSpPr>
        <a:xfrm>
          <a:off x="0" y="0"/>
          <a:ext cx="0" cy="0"/>
          <a:chOff x="0" y="0"/>
          <a:chExt cx="0" cy="0"/>
        </a:xfrm>
      </p:grpSpPr>
      <p:sp>
        <p:nvSpPr>
          <p:cNvPr id="971" name="Google Shape;971;p85"/>
          <p:cNvSpPr txBox="1"/>
          <p:nvPr>
            <p:ph idx="2" type="body"/>
          </p:nvPr>
        </p:nvSpPr>
        <p:spPr>
          <a:xfrm>
            <a:off x="511519" y="1716311"/>
            <a:ext cx="10276451" cy="1587078"/>
          </a:xfrm>
          <a:prstGeom prst="rect">
            <a:avLst/>
          </a:prstGeom>
          <a:noFill/>
          <a:ln>
            <a:noFill/>
          </a:ln>
        </p:spPr>
        <p:txBody>
          <a:bodyPr anchorCtr="0" anchor="t" bIns="45700" lIns="91425" spcFirstLastPara="1" rIns="91425" wrap="square" tIns="45700">
            <a:normAutofit/>
          </a:bodyPr>
          <a:lstStyle/>
          <a:p>
            <a:pPr indent="0" lvl="0" marL="157480" rtl="0" algn="l">
              <a:lnSpc>
                <a:spcPct val="100000"/>
              </a:lnSpc>
              <a:spcBef>
                <a:spcPts val="1000"/>
              </a:spcBef>
              <a:spcAft>
                <a:spcPts val="0"/>
              </a:spcAft>
              <a:buSzPts val="1120"/>
              <a:buNone/>
            </a:pPr>
            <a:r>
              <a:rPr lang="en-US">
                <a:latin typeface="Arial"/>
                <a:ea typeface="Arial"/>
                <a:cs typeface="Arial"/>
                <a:sym typeface="Arial"/>
              </a:rPr>
              <a:t>By applying computational thinking methods, adults can systematically select an online banking service that best fits their needs. This structured approach not only enhances decision-making efficiency but also empowers individuals to make informed choices based on their unique financial situations. </a:t>
            </a:r>
            <a:endParaRPr>
              <a:latin typeface="Arial"/>
              <a:ea typeface="Arial"/>
              <a:cs typeface="Arial"/>
              <a:sym typeface="Arial"/>
            </a:endParaRPr>
          </a:p>
          <a:p>
            <a:pPr indent="0" lvl="0" marL="157480" rtl="0" algn="l">
              <a:lnSpc>
                <a:spcPct val="100000"/>
              </a:lnSpc>
              <a:spcBef>
                <a:spcPts val="1000"/>
              </a:spcBef>
              <a:spcAft>
                <a:spcPts val="0"/>
              </a:spcAft>
              <a:buSzPts val="1120"/>
              <a:buNone/>
            </a:pPr>
            <a:r>
              <a:rPr lang="en-US">
                <a:latin typeface="Arial"/>
                <a:ea typeface="Arial"/>
                <a:cs typeface="Arial"/>
                <a:sym typeface="Arial"/>
              </a:rPr>
              <a:t>This case study illustrates how computational thinking can be a practical tool for navigating decisions in personal finance.</a:t>
            </a:r>
            <a:endParaRPr>
              <a:latin typeface="Arial"/>
              <a:ea typeface="Arial"/>
              <a:cs typeface="Arial"/>
              <a:sym typeface="Arial"/>
            </a:endParaRPr>
          </a:p>
        </p:txBody>
      </p:sp>
      <p:sp>
        <p:nvSpPr>
          <p:cNvPr id="972" name="Google Shape;972;p85"/>
          <p:cNvSpPr txBox="1"/>
          <p:nvPr>
            <p:ph idx="2" type="body"/>
          </p:nvPr>
        </p:nvSpPr>
        <p:spPr>
          <a:xfrm>
            <a:off x="696346" y="1243515"/>
            <a:ext cx="4532670" cy="37419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120"/>
              <a:buNone/>
            </a:pPr>
            <a:r>
              <a:rPr b="1" lang="en-US" sz="2000">
                <a:solidFill>
                  <a:schemeClr val="dk1"/>
                </a:solidFill>
                <a:latin typeface="Arial"/>
                <a:ea typeface="Arial"/>
                <a:cs typeface="Arial"/>
                <a:sym typeface="Arial"/>
              </a:rPr>
              <a:t>Conclusion</a:t>
            </a:r>
            <a:endParaRPr b="1" sz="2000">
              <a:solidFill>
                <a:schemeClr val="dk1"/>
              </a:solidFill>
              <a:latin typeface="Arial"/>
              <a:ea typeface="Arial"/>
              <a:cs typeface="Arial"/>
              <a:sym typeface="Arial"/>
            </a:endParaRPr>
          </a:p>
        </p:txBody>
      </p:sp>
      <p:pic>
        <p:nvPicPr>
          <p:cNvPr descr="Icono&#10;&#10;Descripción generada automáticamente" id="973" name="Google Shape;973;p85"/>
          <p:cNvPicPr preferRelativeResize="0"/>
          <p:nvPr/>
        </p:nvPicPr>
        <p:blipFill rotWithShape="1">
          <a:blip r:embed="rId3">
            <a:alphaModFix/>
          </a:blip>
          <a:srcRect b="0" l="0" r="0" t="0"/>
          <a:stretch/>
        </p:blipFill>
        <p:spPr>
          <a:xfrm>
            <a:off x="10370317" y="260656"/>
            <a:ext cx="1335200" cy="1335200"/>
          </a:xfrm>
          <a:prstGeom prst="rect">
            <a:avLst/>
          </a:prstGeom>
          <a:noFill/>
          <a:ln>
            <a:noFill/>
          </a:ln>
        </p:spPr>
      </p:pic>
      <p:sp>
        <p:nvSpPr>
          <p:cNvPr id="974" name="Google Shape;974;p8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
        <p:nvSpPr>
          <p:cNvPr id="975" name="Google Shape;975;p85"/>
          <p:cNvSpPr txBox="1"/>
          <p:nvPr/>
        </p:nvSpPr>
        <p:spPr>
          <a:xfrm>
            <a:off x="346150" y="231960"/>
            <a:ext cx="8661663" cy="683565"/>
          </a:xfrm>
          <a:prstGeom prst="rect">
            <a:avLst/>
          </a:prstGeom>
          <a:noFill/>
          <a:ln>
            <a:noFill/>
          </a:ln>
        </p:spPr>
        <p:txBody>
          <a:bodyPr anchorCtr="0" anchor="b" bIns="45700" lIns="91425" spcFirstLastPara="1" rIns="91425" wrap="square" tIns="45700">
            <a:normAutofit fontScale="85000" lnSpcReduction="20000"/>
          </a:bodyPr>
          <a:lstStyle/>
          <a:p>
            <a:pPr indent="0" lvl="0" marL="0" marR="0" rtl="0" algn="l">
              <a:lnSpc>
                <a:spcPct val="100000"/>
              </a:lnSpc>
              <a:spcBef>
                <a:spcPts val="600"/>
              </a:spcBef>
              <a:spcAft>
                <a:spcPts val="0"/>
              </a:spcAft>
              <a:buClr>
                <a:schemeClr val="accent3"/>
              </a:buClr>
              <a:buSzPct val="82352"/>
              <a:buFont typeface="Arial"/>
              <a:buNone/>
            </a:pPr>
            <a:r>
              <a:rPr b="1" i="0" lang="en-US" sz="2400" u="none" cap="none" strike="noStrike">
                <a:solidFill>
                  <a:srgbClr val="D06C3C"/>
                </a:solidFill>
                <a:latin typeface="Arial"/>
                <a:ea typeface="Arial"/>
                <a:cs typeface="Arial"/>
                <a:sym typeface="Arial"/>
              </a:rPr>
              <a:t>Case Study 1. How to choose an online banking service using Computational Thinking methods? </a:t>
            </a:r>
            <a:endParaRPr b="1" i="0" sz="2400" u="none" cap="none" strike="noStrike">
              <a:solidFill>
                <a:schemeClr val="dk2"/>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979" name="Shape 979"/>
        <p:cNvGrpSpPr/>
        <p:nvPr/>
      </p:nvGrpSpPr>
      <p:grpSpPr>
        <a:xfrm>
          <a:off x="0" y="0"/>
          <a:ext cx="0" cy="0"/>
          <a:chOff x="0" y="0"/>
          <a:chExt cx="0" cy="0"/>
        </a:xfrm>
      </p:grpSpPr>
      <p:sp>
        <p:nvSpPr>
          <p:cNvPr id="980" name="Google Shape;980;p43"/>
          <p:cNvSpPr txBox="1"/>
          <p:nvPr>
            <p:ph idx="1" type="body"/>
          </p:nvPr>
        </p:nvSpPr>
        <p:spPr>
          <a:xfrm>
            <a:off x="433701" y="270050"/>
            <a:ext cx="10461278" cy="41547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lang="en-US" sz="1800">
                <a:solidFill>
                  <a:srgbClr val="D06C3C"/>
                </a:solidFill>
                <a:latin typeface="Arial"/>
                <a:ea typeface="Arial"/>
                <a:cs typeface="Arial"/>
                <a:sym typeface="Arial"/>
              </a:rPr>
              <a:t>Case Study 2. Board Game „Rummikub” as a example  to enhance CT in seniors</a:t>
            </a:r>
            <a:endParaRPr sz="1800">
              <a:solidFill>
                <a:srgbClr val="D06C3C"/>
              </a:solidFill>
              <a:latin typeface="Arial"/>
              <a:ea typeface="Arial"/>
              <a:cs typeface="Arial"/>
              <a:sym typeface="Arial"/>
            </a:endParaRPr>
          </a:p>
        </p:txBody>
      </p:sp>
      <p:sp>
        <p:nvSpPr>
          <p:cNvPr id="981" name="Google Shape;981;p43"/>
          <p:cNvSpPr txBox="1"/>
          <p:nvPr>
            <p:ph idx="2" type="body"/>
          </p:nvPr>
        </p:nvSpPr>
        <p:spPr>
          <a:xfrm>
            <a:off x="307242" y="734293"/>
            <a:ext cx="8817303" cy="995155"/>
          </a:xfrm>
          <a:prstGeom prst="rect">
            <a:avLst/>
          </a:prstGeom>
          <a:noFill/>
          <a:ln>
            <a:noFill/>
          </a:ln>
        </p:spPr>
        <p:txBody>
          <a:bodyPr anchorCtr="0" anchor="t" bIns="45700" lIns="91425" spcFirstLastPara="1" rIns="91425" wrap="square" tIns="45700">
            <a:noAutofit/>
          </a:bodyPr>
          <a:lstStyle/>
          <a:p>
            <a:pPr indent="0" lvl="0" marL="157480" rtl="0" algn="l">
              <a:lnSpc>
                <a:spcPct val="100000"/>
              </a:lnSpc>
              <a:spcBef>
                <a:spcPts val="600"/>
              </a:spcBef>
              <a:spcAft>
                <a:spcPts val="0"/>
              </a:spcAft>
              <a:buSzPts val="1120"/>
              <a:buNone/>
            </a:pPr>
            <a:r>
              <a:rPr b="1" lang="en-US" sz="1400">
                <a:latin typeface="Arial"/>
                <a:ea typeface="Arial"/>
                <a:cs typeface="Arial"/>
                <a:sym typeface="Arial"/>
              </a:rPr>
              <a:t>Objective:</a:t>
            </a:r>
            <a:r>
              <a:rPr lang="en-US" sz="1400">
                <a:latin typeface="Arial"/>
                <a:ea typeface="Arial"/>
                <a:cs typeface="Arial"/>
                <a:sym typeface="Arial"/>
              </a:rPr>
              <a:t> To learn how board games can be utilized as a tool to promote computational thinking (CT) skills among seniors, fostering critical thinking, problem-solving, and social interaction.</a:t>
            </a:r>
            <a:endParaRPr>
              <a:latin typeface="Arial"/>
              <a:ea typeface="Arial"/>
              <a:cs typeface="Arial"/>
              <a:sym typeface="Arial"/>
            </a:endParaRPr>
          </a:p>
          <a:p>
            <a:pPr indent="0" lvl="0" marL="157480" rtl="0" algn="l">
              <a:lnSpc>
                <a:spcPct val="100000"/>
              </a:lnSpc>
              <a:spcBef>
                <a:spcPts val="600"/>
              </a:spcBef>
              <a:spcAft>
                <a:spcPts val="0"/>
              </a:spcAft>
              <a:buSzPts val="1120"/>
              <a:buNone/>
            </a:pPr>
            <a:r>
              <a:rPr b="1" lang="en-US" sz="1400">
                <a:latin typeface="Arial"/>
                <a:ea typeface="Arial"/>
                <a:cs typeface="Arial"/>
                <a:sym typeface="Arial"/>
              </a:rPr>
              <a:t>Background:</a:t>
            </a:r>
            <a:r>
              <a:rPr lang="en-US" sz="1400">
                <a:latin typeface="Arial"/>
                <a:ea typeface="Arial"/>
                <a:cs typeface="Arial"/>
                <a:sym typeface="Arial"/>
              </a:rPr>
              <a:t> Engaging seniors in board games invites cognitive activity, encourages strategic thinking, and facilitates social connections, which are essential for mental wellness.</a:t>
            </a:r>
            <a:endParaRPr>
              <a:latin typeface="Arial"/>
              <a:ea typeface="Arial"/>
              <a:cs typeface="Arial"/>
              <a:sym typeface="Arial"/>
            </a:endParaRPr>
          </a:p>
          <a:p>
            <a:pPr indent="-228600" lvl="0" marL="457200" rtl="0" algn="l">
              <a:lnSpc>
                <a:spcPct val="100000"/>
              </a:lnSpc>
              <a:spcBef>
                <a:spcPts val="1000"/>
              </a:spcBef>
              <a:spcAft>
                <a:spcPts val="0"/>
              </a:spcAft>
              <a:buClr>
                <a:schemeClr val="dk2"/>
              </a:buClr>
              <a:buSzPts val="1120"/>
              <a:buNone/>
            </a:pPr>
            <a:r>
              <a:t/>
            </a:r>
            <a:endParaRPr>
              <a:latin typeface="Arial"/>
              <a:ea typeface="Arial"/>
              <a:cs typeface="Arial"/>
              <a:sym typeface="Arial"/>
            </a:endParaRPr>
          </a:p>
        </p:txBody>
      </p:sp>
      <p:sp>
        <p:nvSpPr>
          <p:cNvPr id="982" name="Google Shape;982;p43"/>
          <p:cNvSpPr txBox="1"/>
          <p:nvPr>
            <p:ph idx="2" type="body"/>
          </p:nvPr>
        </p:nvSpPr>
        <p:spPr>
          <a:xfrm>
            <a:off x="307242" y="1817609"/>
            <a:ext cx="8700571" cy="676166"/>
          </a:xfrm>
          <a:prstGeom prst="rect">
            <a:avLst/>
          </a:prstGeom>
          <a:noFill/>
          <a:ln>
            <a:noFill/>
          </a:ln>
        </p:spPr>
        <p:txBody>
          <a:bodyPr anchorCtr="0" anchor="t" bIns="45700" lIns="91425" spcFirstLastPara="1" rIns="91425" wrap="square" tIns="45700">
            <a:noAutofit/>
          </a:bodyPr>
          <a:lstStyle/>
          <a:p>
            <a:pPr indent="0" lvl="0" marL="157480" rtl="0" algn="l">
              <a:lnSpc>
                <a:spcPct val="100000"/>
              </a:lnSpc>
              <a:spcBef>
                <a:spcPts val="1000"/>
              </a:spcBef>
              <a:spcAft>
                <a:spcPts val="0"/>
              </a:spcAft>
              <a:buSzPts val="1120"/>
              <a:buNone/>
            </a:pPr>
            <a:r>
              <a:rPr b="1" lang="en-US" sz="1400">
                <a:latin typeface="Arial"/>
                <a:ea typeface="Arial"/>
                <a:cs typeface="Arial"/>
                <a:sym typeface="Arial"/>
              </a:rPr>
              <a:t>Rummikub</a:t>
            </a:r>
            <a:r>
              <a:rPr lang="en-US" sz="1400">
                <a:latin typeface="Arial"/>
                <a:ea typeface="Arial"/>
                <a:cs typeface="Arial"/>
                <a:sym typeface="Arial"/>
              </a:rPr>
              <a:t> is a classic tile-based game that combines elements of strategy and luck. Players aim to form numbered sets and runs of tiles, making it ideal for illustrating computational thinking concepts.</a:t>
            </a:r>
            <a:endParaRPr>
              <a:latin typeface="Arial"/>
              <a:ea typeface="Arial"/>
              <a:cs typeface="Arial"/>
              <a:sym typeface="Arial"/>
            </a:endParaRPr>
          </a:p>
          <a:p>
            <a:pPr indent="0" lvl="0" marL="157480" rtl="0" algn="l">
              <a:lnSpc>
                <a:spcPct val="100000"/>
              </a:lnSpc>
              <a:spcBef>
                <a:spcPts val="1000"/>
              </a:spcBef>
              <a:spcAft>
                <a:spcPts val="0"/>
              </a:spcAft>
              <a:buSzPts val="1120"/>
              <a:buNone/>
            </a:pPr>
            <a:r>
              <a:t/>
            </a:r>
            <a:endParaRPr>
              <a:latin typeface="Arial"/>
              <a:ea typeface="Arial"/>
              <a:cs typeface="Arial"/>
              <a:sym typeface="Arial"/>
            </a:endParaRPr>
          </a:p>
          <a:p>
            <a:pPr indent="-228600" lvl="0" marL="457200" rtl="0" algn="l">
              <a:lnSpc>
                <a:spcPct val="100000"/>
              </a:lnSpc>
              <a:spcBef>
                <a:spcPts val="1000"/>
              </a:spcBef>
              <a:spcAft>
                <a:spcPts val="0"/>
              </a:spcAft>
              <a:buClr>
                <a:schemeClr val="dk2"/>
              </a:buClr>
              <a:buSzPts val="1120"/>
              <a:buNone/>
            </a:pPr>
            <a:r>
              <a:t/>
            </a:r>
            <a:endParaRPr>
              <a:latin typeface="Arial"/>
              <a:ea typeface="Arial"/>
              <a:cs typeface="Arial"/>
              <a:sym typeface="Arial"/>
            </a:endParaRPr>
          </a:p>
        </p:txBody>
      </p:sp>
      <p:sp>
        <p:nvSpPr>
          <p:cNvPr id="983" name="Google Shape;983;p43"/>
          <p:cNvSpPr/>
          <p:nvPr/>
        </p:nvSpPr>
        <p:spPr>
          <a:xfrm>
            <a:off x="2125092" y="2937906"/>
            <a:ext cx="2952745" cy="826699"/>
          </a:xfrm>
          <a:prstGeom prst="rect">
            <a:avLst/>
          </a:prstGeom>
          <a:solidFill>
            <a:srgbClr val="D8D8D8">
              <a:alpha val="38039"/>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Players must break the game down into smaller tasks, such as focusing on their hand of tiles and determining possible moves.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84" name="Google Shape;984;p43"/>
          <p:cNvSpPr/>
          <p:nvPr/>
        </p:nvSpPr>
        <p:spPr>
          <a:xfrm>
            <a:off x="5275262" y="2948764"/>
            <a:ext cx="3615819" cy="826700"/>
          </a:xfrm>
          <a:prstGeom prst="rect">
            <a:avLst/>
          </a:prstGeom>
          <a:solidFill>
            <a:srgbClr val="678877">
              <a:alpha val="38039"/>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Each turn involves deciding which tiles to play, requiring players to analyze their options based on current board configurations.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85" name="Google Shape;985;p43"/>
          <p:cNvSpPr txBox="1"/>
          <p:nvPr/>
        </p:nvSpPr>
        <p:spPr>
          <a:xfrm>
            <a:off x="2513466" y="2493505"/>
            <a:ext cx="2175996" cy="338514"/>
          </a:xfrm>
          <a:prstGeom prst="rect">
            <a:avLst/>
          </a:prstGeom>
          <a:noFill/>
          <a:ln>
            <a:noFill/>
          </a:ln>
        </p:spPr>
        <p:txBody>
          <a:bodyPr anchorCtr="0" anchor="t" bIns="45700" lIns="91425" spcFirstLastPara="1" rIns="91425" wrap="square" tIns="45700">
            <a:spAutoFit/>
          </a:bodyPr>
          <a:lstStyle/>
          <a:p>
            <a:pPr indent="0" lvl="1"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678877"/>
                </a:solidFill>
                <a:latin typeface="Arial"/>
                <a:ea typeface="Arial"/>
                <a:cs typeface="Arial"/>
                <a:sym typeface="Arial"/>
              </a:rPr>
              <a:t>Skill Development</a:t>
            </a:r>
            <a:r>
              <a:rPr b="0" i="0" lang="en-US" sz="1600" u="none" cap="none" strike="noStrike">
                <a:solidFill>
                  <a:srgbClr val="678877"/>
                </a:solidFill>
                <a:latin typeface="Arial"/>
                <a:ea typeface="Arial"/>
                <a:cs typeface="Arial"/>
                <a:sym typeface="Arial"/>
              </a:rPr>
              <a:t> </a:t>
            </a:r>
            <a:endParaRPr b="0" i="0" sz="1600" u="none" cap="none" strike="noStrike">
              <a:solidFill>
                <a:srgbClr val="678877"/>
              </a:solidFill>
              <a:latin typeface="Arial"/>
              <a:ea typeface="Arial"/>
              <a:cs typeface="Arial"/>
              <a:sym typeface="Arial"/>
            </a:endParaRPr>
          </a:p>
        </p:txBody>
      </p:sp>
      <p:sp>
        <p:nvSpPr>
          <p:cNvPr id="986" name="Google Shape;986;p43"/>
          <p:cNvSpPr txBox="1"/>
          <p:nvPr/>
        </p:nvSpPr>
        <p:spPr>
          <a:xfrm>
            <a:off x="6163907" y="2493505"/>
            <a:ext cx="1838528" cy="338514"/>
          </a:xfrm>
          <a:prstGeom prst="rect">
            <a:avLst/>
          </a:prstGeom>
          <a:noFill/>
          <a:ln>
            <a:noFill/>
          </a:ln>
        </p:spPr>
        <p:txBody>
          <a:bodyPr anchorCtr="0" anchor="t" bIns="45700" lIns="91425" spcFirstLastPara="1" rIns="91425" wrap="square" tIns="45700">
            <a:spAutoFit/>
          </a:bodyPr>
          <a:lstStyle/>
          <a:p>
            <a:pPr indent="0" lvl="1"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678877"/>
                </a:solidFill>
                <a:latin typeface="Arial"/>
                <a:ea typeface="Arial"/>
                <a:cs typeface="Arial"/>
                <a:sym typeface="Arial"/>
              </a:rPr>
              <a:t>Game Mechanics</a:t>
            </a:r>
            <a:endParaRPr b="0" i="0" sz="1600" u="none" cap="none" strike="noStrike">
              <a:solidFill>
                <a:srgbClr val="678877"/>
              </a:solidFill>
              <a:latin typeface="Arial"/>
              <a:ea typeface="Arial"/>
              <a:cs typeface="Arial"/>
              <a:sym typeface="Arial"/>
            </a:endParaRPr>
          </a:p>
        </p:txBody>
      </p:sp>
      <p:sp>
        <p:nvSpPr>
          <p:cNvPr id="987" name="Google Shape;987;p43"/>
          <p:cNvSpPr/>
          <p:nvPr/>
        </p:nvSpPr>
        <p:spPr>
          <a:xfrm>
            <a:off x="300275" y="2937905"/>
            <a:ext cx="1620426" cy="826700"/>
          </a:xfrm>
          <a:prstGeom prst="rect">
            <a:avLst/>
          </a:prstGeom>
          <a:solidFill>
            <a:srgbClr val="D8D8D8">
              <a:alpha val="3803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Decomposition</a:t>
            </a:r>
            <a:endParaRPr b="1" i="0" sz="1600" u="none" cap="none" strike="noStrike">
              <a:solidFill>
                <a:srgbClr val="000000"/>
              </a:solidFill>
              <a:latin typeface="Arial"/>
              <a:ea typeface="Arial"/>
              <a:cs typeface="Arial"/>
              <a:sym typeface="Arial"/>
            </a:endParaRPr>
          </a:p>
        </p:txBody>
      </p:sp>
      <p:sp>
        <p:nvSpPr>
          <p:cNvPr id="988" name="Google Shape;988;p43"/>
          <p:cNvSpPr txBox="1"/>
          <p:nvPr/>
        </p:nvSpPr>
        <p:spPr>
          <a:xfrm>
            <a:off x="191224" y="2493505"/>
            <a:ext cx="1838528" cy="338514"/>
          </a:xfrm>
          <a:prstGeom prst="rect">
            <a:avLst/>
          </a:prstGeom>
          <a:noFill/>
          <a:ln>
            <a:noFill/>
          </a:ln>
        </p:spPr>
        <p:txBody>
          <a:bodyPr anchorCtr="0" anchor="t" bIns="45700" lIns="91425" spcFirstLastPara="1" rIns="91425" wrap="square" tIns="45700">
            <a:spAutoFit/>
          </a:bodyPr>
          <a:lstStyle/>
          <a:p>
            <a:pPr indent="0" lvl="1"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678877"/>
                </a:solidFill>
                <a:latin typeface="Arial"/>
                <a:ea typeface="Arial"/>
                <a:cs typeface="Arial"/>
                <a:sym typeface="Arial"/>
              </a:rPr>
              <a:t>CT phase</a:t>
            </a:r>
            <a:endParaRPr b="1" i="0" sz="1600" u="none" cap="none" strike="noStrike">
              <a:solidFill>
                <a:srgbClr val="678877"/>
              </a:solidFill>
              <a:latin typeface="Arial"/>
              <a:ea typeface="Arial"/>
              <a:cs typeface="Arial"/>
              <a:sym typeface="Arial"/>
            </a:endParaRPr>
          </a:p>
        </p:txBody>
      </p:sp>
      <p:sp>
        <p:nvSpPr>
          <p:cNvPr id="989" name="Google Shape;989;p43"/>
          <p:cNvSpPr/>
          <p:nvPr/>
        </p:nvSpPr>
        <p:spPr>
          <a:xfrm>
            <a:off x="2125092" y="3889701"/>
            <a:ext cx="2952745" cy="818745"/>
          </a:xfrm>
          <a:prstGeom prst="rect">
            <a:avLst/>
          </a:prstGeom>
          <a:solidFill>
            <a:srgbClr val="D8D8D8">
              <a:alpha val="38039"/>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Seniors learn to identify patterns within their tiles, such as recognizing numerical sequences or matching colors.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90" name="Google Shape;990;p43"/>
          <p:cNvSpPr/>
          <p:nvPr/>
        </p:nvSpPr>
        <p:spPr>
          <a:xfrm>
            <a:off x="300275" y="3881595"/>
            <a:ext cx="1620426" cy="807137"/>
          </a:xfrm>
          <a:prstGeom prst="rect">
            <a:avLst/>
          </a:prstGeom>
          <a:solidFill>
            <a:srgbClr val="D8D8D8">
              <a:alpha val="3803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Pattern Recognition</a:t>
            </a:r>
            <a:endParaRPr b="0" i="0" sz="1600" u="none" cap="none" strike="noStrike">
              <a:solidFill>
                <a:srgbClr val="000000"/>
              </a:solidFill>
              <a:latin typeface="Arial"/>
              <a:ea typeface="Arial"/>
              <a:cs typeface="Arial"/>
              <a:sym typeface="Arial"/>
            </a:endParaRPr>
          </a:p>
        </p:txBody>
      </p:sp>
      <p:sp>
        <p:nvSpPr>
          <p:cNvPr id="991" name="Google Shape;991;p43"/>
          <p:cNvSpPr/>
          <p:nvPr/>
        </p:nvSpPr>
        <p:spPr>
          <a:xfrm>
            <a:off x="5275262" y="3892124"/>
            <a:ext cx="3615818" cy="807137"/>
          </a:xfrm>
          <a:prstGeom prst="rect">
            <a:avLst/>
          </a:prstGeom>
          <a:solidFill>
            <a:srgbClr val="678877">
              <a:alpha val="38039"/>
            </a:srgbClr>
          </a:solidFill>
          <a:ln>
            <a:noFill/>
          </a:ln>
        </p:spPr>
        <p:txBody>
          <a:bodyPr anchorCtr="0" anchor="ctr" bIns="45700" lIns="91425" spcFirstLastPara="1" rIns="91425" wrap="square" tIns="45700">
            <a:noAutofit/>
          </a:bodyPr>
          <a:lstStyle/>
          <a:p>
            <a:pPr indent="0" lvl="1"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As players become familiar with common combinations, they begin to anticipate opponents' moves and potential strategies, enhancing their ability to recognize patterns in gameplay.</a:t>
            </a:r>
            <a:endParaRPr b="0" i="0" sz="1200" u="none" cap="none" strike="noStrike">
              <a:solidFill>
                <a:srgbClr val="000000"/>
              </a:solidFill>
              <a:latin typeface="Arial"/>
              <a:ea typeface="Arial"/>
              <a:cs typeface="Arial"/>
              <a:sym typeface="Arial"/>
            </a:endParaRPr>
          </a:p>
        </p:txBody>
      </p:sp>
      <p:sp>
        <p:nvSpPr>
          <p:cNvPr id="992" name="Google Shape;992;p43"/>
          <p:cNvSpPr/>
          <p:nvPr/>
        </p:nvSpPr>
        <p:spPr>
          <a:xfrm>
            <a:off x="300678" y="4805722"/>
            <a:ext cx="1619620" cy="914142"/>
          </a:xfrm>
          <a:prstGeom prst="rect">
            <a:avLst/>
          </a:prstGeom>
          <a:solidFill>
            <a:srgbClr val="D8D8D8">
              <a:alpha val="3803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Abstraction</a:t>
            </a:r>
            <a:endParaRPr b="0" i="0" sz="1600" u="none" cap="none" strike="noStrike">
              <a:solidFill>
                <a:srgbClr val="000000"/>
              </a:solidFill>
              <a:latin typeface="Arial"/>
              <a:ea typeface="Arial"/>
              <a:cs typeface="Arial"/>
              <a:sym typeface="Arial"/>
            </a:endParaRPr>
          </a:p>
        </p:txBody>
      </p:sp>
      <p:sp>
        <p:nvSpPr>
          <p:cNvPr id="993" name="Google Shape;993;p43"/>
          <p:cNvSpPr/>
          <p:nvPr/>
        </p:nvSpPr>
        <p:spPr>
          <a:xfrm>
            <a:off x="300678" y="5845217"/>
            <a:ext cx="1619620" cy="816865"/>
          </a:xfrm>
          <a:prstGeom prst="rect">
            <a:avLst/>
          </a:prstGeom>
          <a:solidFill>
            <a:srgbClr val="D8D8D8">
              <a:alpha val="38039"/>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Algorithms</a:t>
            </a:r>
            <a:endParaRPr b="0" i="0" sz="1600" u="none" cap="none" strike="noStrike">
              <a:solidFill>
                <a:srgbClr val="000000"/>
              </a:solidFill>
              <a:latin typeface="Arial"/>
              <a:ea typeface="Arial"/>
              <a:cs typeface="Arial"/>
              <a:sym typeface="Arial"/>
            </a:endParaRPr>
          </a:p>
        </p:txBody>
      </p:sp>
      <p:sp>
        <p:nvSpPr>
          <p:cNvPr id="994" name="Google Shape;994;p43"/>
          <p:cNvSpPr/>
          <p:nvPr/>
        </p:nvSpPr>
        <p:spPr>
          <a:xfrm>
            <a:off x="2125091" y="4804100"/>
            <a:ext cx="2952746" cy="925750"/>
          </a:xfrm>
          <a:prstGeom prst="rect">
            <a:avLst/>
          </a:prstGeom>
          <a:solidFill>
            <a:srgbClr val="D8D8D8">
              <a:alpha val="38039"/>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Abstraction involves focusing on the significant elements of the game (like tile values) while ignoring less relevant details (like the playful design of the tiles).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95" name="Google Shape;995;p43"/>
          <p:cNvSpPr/>
          <p:nvPr/>
        </p:nvSpPr>
        <p:spPr>
          <a:xfrm>
            <a:off x="2125091" y="5824398"/>
            <a:ext cx="2952747" cy="818745"/>
          </a:xfrm>
          <a:prstGeom prst="rect">
            <a:avLst/>
          </a:prstGeom>
          <a:solidFill>
            <a:srgbClr val="D8D8D8">
              <a:alpha val="38039"/>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1"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As players decide how to play their tiles, they create sequences of actions (strategies) that lead to winning outcomes.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996" name="Google Shape;996;p43"/>
          <p:cNvSpPr/>
          <p:nvPr/>
        </p:nvSpPr>
        <p:spPr>
          <a:xfrm>
            <a:off x="5275262" y="4814603"/>
            <a:ext cx="3615818" cy="904156"/>
          </a:xfrm>
          <a:prstGeom prst="rect">
            <a:avLst/>
          </a:prstGeom>
          <a:solidFill>
            <a:srgbClr val="678877">
              <a:alpha val="38039"/>
            </a:srgbClr>
          </a:solidFill>
          <a:ln>
            <a:noFill/>
          </a:ln>
        </p:spPr>
        <p:txBody>
          <a:bodyPr anchorCtr="0" anchor="ctr" bIns="45700" lIns="91425" spcFirstLastPara="1" rIns="91425" wrap="square" tIns="45700">
            <a:noAutofit/>
          </a:bodyPr>
          <a:lstStyle/>
          <a:p>
            <a:pPr indent="0" lvl="1"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Players must prioritize which tiles to retain or discard based on potential plays, enabling them to simplify complex decisions into actionable strategies.</a:t>
            </a:r>
            <a:endParaRPr b="0" i="0" sz="1400" u="none" cap="none" strike="noStrike">
              <a:solidFill>
                <a:srgbClr val="000000"/>
              </a:solidFill>
              <a:latin typeface="Arial"/>
              <a:ea typeface="Arial"/>
              <a:cs typeface="Arial"/>
              <a:sym typeface="Arial"/>
            </a:endParaRPr>
          </a:p>
        </p:txBody>
      </p:sp>
      <p:sp>
        <p:nvSpPr>
          <p:cNvPr id="997" name="Google Shape;997;p43"/>
          <p:cNvSpPr/>
          <p:nvPr/>
        </p:nvSpPr>
        <p:spPr>
          <a:xfrm>
            <a:off x="5275262" y="5824398"/>
            <a:ext cx="3615818" cy="807137"/>
          </a:xfrm>
          <a:prstGeom prst="rect">
            <a:avLst/>
          </a:prstGeom>
          <a:solidFill>
            <a:srgbClr val="678877">
              <a:alpha val="38039"/>
            </a:srgbClr>
          </a:solidFill>
          <a:ln>
            <a:noFill/>
          </a:ln>
        </p:spPr>
        <p:txBody>
          <a:bodyPr anchorCtr="0" anchor="ctr" bIns="45700" lIns="91425" spcFirstLastPara="1" rIns="91425" wrap="square" tIns="45700">
            <a:noAutofit/>
          </a:bodyPr>
          <a:lstStyle/>
          <a:p>
            <a:pPr indent="0" lvl="1"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Players develop algorithms by systematically evaluating and executing their plays based on current game constraints, fostering logical reasoning.</a:t>
            </a:r>
            <a:endParaRPr b="0" i="0" sz="1400" u="none" cap="none" strike="noStrike">
              <a:solidFill>
                <a:srgbClr val="000000"/>
              </a:solidFill>
              <a:latin typeface="Arial"/>
              <a:ea typeface="Arial"/>
              <a:cs typeface="Arial"/>
              <a:sym typeface="Arial"/>
            </a:endParaRPr>
          </a:p>
        </p:txBody>
      </p:sp>
      <p:pic>
        <p:nvPicPr>
          <p:cNvPr id="998" name="Google Shape;998;p43"/>
          <p:cNvPicPr preferRelativeResize="0"/>
          <p:nvPr/>
        </p:nvPicPr>
        <p:blipFill rotWithShape="1">
          <a:blip r:embed="rId3">
            <a:alphaModFix/>
          </a:blip>
          <a:srcRect b="0" l="0" r="0" t="0"/>
          <a:stretch/>
        </p:blipFill>
        <p:spPr>
          <a:xfrm>
            <a:off x="9251004" y="0"/>
            <a:ext cx="2940996" cy="6858000"/>
          </a:xfrm>
          <a:prstGeom prst="rect">
            <a:avLst/>
          </a:prstGeom>
          <a:noFill/>
          <a:ln>
            <a:noFill/>
          </a:ln>
        </p:spPr>
      </p:pic>
      <p:sp>
        <p:nvSpPr>
          <p:cNvPr id="999" name="Google Shape;999;p43"/>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a:t>
            </a:fld>
            <a:endParaRPr>
              <a:solidFill>
                <a:schemeClr val="lt1"/>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003" name="Shape 1003"/>
        <p:cNvGrpSpPr/>
        <p:nvPr/>
      </p:nvGrpSpPr>
      <p:grpSpPr>
        <a:xfrm>
          <a:off x="0" y="0"/>
          <a:ext cx="0" cy="0"/>
          <a:chOff x="0" y="0"/>
          <a:chExt cx="0" cy="0"/>
        </a:xfrm>
      </p:grpSpPr>
      <p:sp>
        <p:nvSpPr>
          <p:cNvPr id="1004" name="Google Shape;1004;p86"/>
          <p:cNvSpPr txBox="1"/>
          <p:nvPr>
            <p:ph idx="2" type="body"/>
          </p:nvPr>
        </p:nvSpPr>
        <p:spPr>
          <a:xfrm>
            <a:off x="307243" y="844021"/>
            <a:ext cx="8904852" cy="3135853"/>
          </a:xfrm>
          <a:prstGeom prst="rect">
            <a:avLst/>
          </a:prstGeom>
          <a:noFill/>
          <a:ln>
            <a:noFill/>
          </a:ln>
        </p:spPr>
        <p:txBody>
          <a:bodyPr anchorCtr="0" anchor="t" bIns="45700" lIns="91425" spcFirstLastPara="1" rIns="91425" wrap="square" tIns="45700">
            <a:noAutofit/>
          </a:bodyPr>
          <a:lstStyle/>
          <a:p>
            <a:pPr indent="0" lvl="0" marL="157480" rtl="0" algn="l">
              <a:lnSpc>
                <a:spcPct val="100000"/>
              </a:lnSpc>
              <a:spcBef>
                <a:spcPts val="1000"/>
              </a:spcBef>
              <a:spcAft>
                <a:spcPts val="0"/>
              </a:spcAft>
              <a:buSzPts val="1120"/>
              <a:buNone/>
            </a:pPr>
            <a:r>
              <a:rPr b="1" lang="en-US" sz="1800">
                <a:latin typeface="Arial"/>
                <a:ea typeface="Arial"/>
                <a:cs typeface="Arial"/>
                <a:sym typeface="Arial"/>
              </a:rPr>
              <a:t>Outcomes:</a:t>
            </a:r>
            <a:endParaRPr sz="1800">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Cognitive Engagement</a:t>
            </a:r>
            <a:r>
              <a:rPr lang="en-US">
                <a:latin typeface="Arial"/>
                <a:ea typeface="Arial"/>
                <a:cs typeface="Arial"/>
                <a:sym typeface="Arial"/>
              </a:rPr>
              <a:t>: The game stimulates mental faculties, helping to maintain cognitive health and prevent decline in seniors.</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Social Interaction</a:t>
            </a:r>
            <a:r>
              <a:rPr lang="en-US">
                <a:latin typeface="Arial"/>
                <a:ea typeface="Arial"/>
                <a:cs typeface="Arial"/>
                <a:sym typeface="Arial"/>
              </a:rPr>
              <a:t>: Playing in groups fosters communication, collaboration, and relationship-building, which are key to emotional wellbeing.</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Strategic Thinking</a:t>
            </a:r>
            <a:r>
              <a:rPr lang="en-US">
                <a:latin typeface="Arial"/>
                <a:ea typeface="Arial"/>
                <a:cs typeface="Arial"/>
                <a:sym typeface="Arial"/>
              </a:rPr>
              <a:t>: Seniors enhance their critical thinking and decision-making abilities as they analyze their gameplay and adapt to opponents.</a:t>
            </a:r>
            <a:endParaRPr>
              <a:latin typeface="Arial"/>
              <a:ea typeface="Arial"/>
              <a:cs typeface="Arial"/>
              <a:sym typeface="Arial"/>
            </a:endParaRPr>
          </a:p>
          <a:p>
            <a:pPr indent="-299720" lvl="0" marL="457200" rtl="0" algn="l">
              <a:lnSpc>
                <a:spcPct val="100000"/>
              </a:lnSpc>
              <a:spcBef>
                <a:spcPts val="1000"/>
              </a:spcBef>
              <a:spcAft>
                <a:spcPts val="0"/>
              </a:spcAft>
              <a:buClr>
                <a:schemeClr val="dk2"/>
              </a:buClr>
              <a:buSzPts val="1120"/>
              <a:buChar char="•"/>
            </a:pPr>
            <a:r>
              <a:rPr b="1" lang="en-US">
                <a:latin typeface="Arial"/>
                <a:ea typeface="Arial"/>
                <a:cs typeface="Arial"/>
                <a:sym typeface="Arial"/>
              </a:rPr>
              <a:t>Enjoyment and Motivation</a:t>
            </a:r>
            <a:r>
              <a:rPr lang="en-US">
                <a:latin typeface="Arial"/>
                <a:ea typeface="Arial"/>
                <a:cs typeface="Arial"/>
                <a:sym typeface="Arial"/>
              </a:rPr>
              <a:t>: The enjoyable nature of board games encourages continued participation and learning, making computational thinking accessible and fun.</a:t>
            </a:r>
            <a:endParaRPr>
              <a:latin typeface="Arial"/>
              <a:ea typeface="Arial"/>
              <a:cs typeface="Arial"/>
              <a:sym typeface="Arial"/>
            </a:endParaRPr>
          </a:p>
          <a:p>
            <a:pPr indent="0" lvl="0" marL="157480" rtl="0" algn="l">
              <a:lnSpc>
                <a:spcPct val="100000"/>
              </a:lnSpc>
              <a:spcBef>
                <a:spcPts val="1000"/>
              </a:spcBef>
              <a:spcAft>
                <a:spcPts val="0"/>
              </a:spcAft>
              <a:buSzPts val="1120"/>
              <a:buNone/>
            </a:pPr>
            <a:r>
              <a:t/>
            </a:r>
            <a:endParaRPr>
              <a:latin typeface="Arial"/>
              <a:ea typeface="Arial"/>
              <a:cs typeface="Arial"/>
              <a:sym typeface="Arial"/>
            </a:endParaRPr>
          </a:p>
        </p:txBody>
      </p:sp>
      <p:sp>
        <p:nvSpPr>
          <p:cNvPr id="1005" name="Google Shape;1005;p86"/>
          <p:cNvSpPr txBox="1"/>
          <p:nvPr>
            <p:ph idx="2" type="body"/>
          </p:nvPr>
        </p:nvSpPr>
        <p:spPr>
          <a:xfrm>
            <a:off x="307242" y="3979874"/>
            <a:ext cx="8904853" cy="1828187"/>
          </a:xfrm>
          <a:prstGeom prst="rect">
            <a:avLst/>
          </a:prstGeom>
          <a:noFill/>
          <a:ln>
            <a:noFill/>
          </a:ln>
        </p:spPr>
        <p:txBody>
          <a:bodyPr anchorCtr="0" anchor="t" bIns="45700" lIns="91425" spcFirstLastPara="1" rIns="91425" wrap="square" tIns="45700">
            <a:noAutofit/>
          </a:bodyPr>
          <a:lstStyle/>
          <a:p>
            <a:pPr indent="0" lvl="0" marL="157480" rtl="0" algn="l">
              <a:lnSpc>
                <a:spcPct val="100000"/>
              </a:lnSpc>
              <a:spcBef>
                <a:spcPts val="1000"/>
              </a:spcBef>
              <a:spcAft>
                <a:spcPts val="0"/>
              </a:spcAft>
              <a:buSzPts val="1120"/>
              <a:buNone/>
            </a:pPr>
            <a:r>
              <a:rPr b="1" lang="en-US" sz="1800">
                <a:latin typeface="Arial"/>
                <a:ea typeface="Arial"/>
                <a:cs typeface="Arial"/>
                <a:sym typeface="Arial"/>
              </a:rPr>
              <a:t>Conclusion:</a:t>
            </a:r>
            <a:r>
              <a:rPr lang="en-US" sz="1800">
                <a:latin typeface="Arial"/>
                <a:ea typeface="Arial"/>
                <a:cs typeface="Arial"/>
                <a:sym typeface="Arial"/>
              </a:rPr>
              <a:t> </a:t>
            </a:r>
            <a:endParaRPr sz="1800">
              <a:latin typeface="Arial"/>
              <a:ea typeface="Arial"/>
              <a:cs typeface="Arial"/>
              <a:sym typeface="Arial"/>
            </a:endParaRPr>
          </a:p>
          <a:p>
            <a:pPr indent="0" lvl="0" marL="157480" rtl="0" algn="l">
              <a:lnSpc>
                <a:spcPct val="100000"/>
              </a:lnSpc>
              <a:spcBef>
                <a:spcPts val="1000"/>
              </a:spcBef>
              <a:spcAft>
                <a:spcPts val="0"/>
              </a:spcAft>
              <a:buSzPts val="1120"/>
              <a:buNone/>
            </a:pPr>
            <a:r>
              <a:rPr lang="en-US">
                <a:latin typeface="Arial"/>
                <a:ea typeface="Arial"/>
                <a:cs typeface="Arial"/>
                <a:sym typeface="Arial"/>
              </a:rPr>
              <a:t>This case study demonstrates how board games like Rummikub can effectively promote computational thinking skills among seniors. By engaging them in strategic gameplay, seniors can enhance their cognitive capabilities while enjoying a social experience. This approach not only contributes to their mental agility but also reinforces the importance of lifelong learning and interaction within the community.</a:t>
            </a:r>
            <a:endParaRPr>
              <a:latin typeface="Arial"/>
              <a:ea typeface="Arial"/>
              <a:cs typeface="Arial"/>
              <a:sym typeface="Arial"/>
            </a:endParaRPr>
          </a:p>
          <a:p>
            <a:pPr indent="0" lvl="0" marL="157480" rtl="0" algn="l">
              <a:lnSpc>
                <a:spcPct val="100000"/>
              </a:lnSpc>
              <a:spcBef>
                <a:spcPts val="1000"/>
              </a:spcBef>
              <a:spcAft>
                <a:spcPts val="0"/>
              </a:spcAft>
              <a:buSzPts val="1120"/>
              <a:buNone/>
            </a:pPr>
            <a:r>
              <a:t/>
            </a:r>
            <a:endParaRPr sz="1800">
              <a:latin typeface="Arial"/>
              <a:ea typeface="Arial"/>
              <a:cs typeface="Arial"/>
              <a:sym typeface="Arial"/>
            </a:endParaRPr>
          </a:p>
          <a:p>
            <a:pPr indent="-228600" lvl="0" marL="457200" rtl="0" algn="l">
              <a:lnSpc>
                <a:spcPct val="100000"/>
              </a:lnSpc>
              <a:spcBef>
                <a:spcPts val="1000"/>
              </a:spcBef>
              <a:spcAft>
                <a:spcPts val="0"/>
              </a:spcAft>
              <a:buClr>
                <a:schemeClr val="dk2"/>
              </a:buClr>
              <a:buSzPts val="1120"/>
              <a:buNone/>
            </a:pPr>
            <a:r>
              <a:t/>
            </a:r>
            <a:endParaRPr sz="1800">
              <a:latin typeface="Arial"/>
              <a:ea typeface="Arial"/>
              <a:cs typeface="Arial"/>
              <a:sym typeface="Arial"/>
            </a:endParaRPr>
          </a:p>
        </p:txBody>
      </p:sp>
      <p:pic>
        <p:nvPicPr>
          <p:cNvPr id="1006" name="Google Shape;1006;p86"/>
          <p:cNvPicPr preferRelativeResize="0"/>
          <p:nvPr/>
        </p:nvPicPr>
        <p:blipFill rotWithShape="1">
          <a:blip r:embed="rId3">
            <a:alphaModFix/>
          </a:blip>
          <a:srcRect b="0" l="0" r="0" t="0"/>
          <a:stretch/>
        </p:blipFill>
        <p:spPr>
          <a:xfrm>
            <a:off x="9212095" y="0"/>
            <a:ext cx="2979905" cy="6858000"/>
          </a:xfrm>
          <a:prstGeom prst="rect">
            <a:avLst/>
          </a:prstGeom>
          <a:noFill/>
          <a:ln>
            <a:noFill/>
          </a:ln>
        </p:spPr>
      </p:pic>
      <p:sp>
        <p:nvSpPr>
          <p:cNvPr id="1007" name="Google Shape;1007;p86"/>
          <p:cNvSpPr txBox="1"/>
          <p:nvPr>
            <p:ph idx="1" type="body"/>
          </p:nvPr>
        </p:nvSpPr>
        <p:spPr>
          <a:xfrm>
            <a:off x="433701" y="270050"/>
            <a:ext cx="10461278" cy="415475"/>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680"/>
              <a:buNone/>
            </a:pPr>
            <a:r>
              <a:rPr lang="en-US" sz="1800">
                <a:solidFill>
                  <a:srgbClr val="D06C3C"/>
                </a:solidFill>
                <a:latin typeface="Arial"/>
                <a:ea typeface="Arial"/>
                <a:cs typeface="Arial"/>
                <a:sym typeface="Arial"/>
              </a:rPr>
              <a:t>Case Study 2. Board Game „Rummikub” as a example  to enhance CT in seniors</a:t>
            </a:r>
            <a:endParaRPr sz="1800">
              <a:solidFill>
                <a:srgbClr val="D06C3C"/>
              </a:solidFill>
              <a:latin typeface="Arial"/>
              <a:ea typeface="Arial"/>
              <a:cs typeface="Arial"/>
              <a:sym typeface="Arial"/>
            </a:endParaRPr>
          </a:p>
        </p:txBody>
      </p:sp>
      <p:sp>
        <p:nvSpPr>
          <p:cNvPr id="1008" name="Google Shape;1008;p86"/>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solidFill>
                  <a:schemeClr val="lt1"/>
                </a:solidFill>
                <a:latin typeface="Arial"/>
                <a:ea typeface="Arial"/>
                <a:cs typeface="Arial"/>
                <a:sym typeface="Arial"/>
              </a:rPr>
              <a:t>‹#›</a:t>
            </a:fld>
            <a:endParaRPr>
              <a:solidFill>
                <a:schemeClr val="lt1"/>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2" name="Shape 1012"/>
        <p:cNvGrpSpPr/>
        <p:nvPr/>
      </p:nvGrpSpPr>
      <p:grpSpPr>
        <a:xfrm>
          <a:off x="0" y="0"/>
          <a:ext cx="0" cy="0"/>
          <a:chOff x="0" y="0"/>
          <a:chExt cx="0" cy="0"/>
        </a:xfrm>
      </p:grpSpPr>
      <p:pic>
        <p:nvPicPr>
          <p:cNvPr descr="Molecular model and digital tablet on counter in lab" id="1013" name="Google Shape;1013;p44"/>
          <p:cNvPicPr preferRelativeResize="0"/>
          <p:nvPr>
            <p:ph idx="2" type="pic"/>
          </p:nvPr>
        </p:nvPicPr>
        <p:blipFill rotWithShape="1">
          <a:blip r:embed="rId3">
            <a:alphaModFix/>
          </a:blip>
          <a:srcRect b="7802" l="0" r="0" t="7802"/>
          <a:stretch/>
        </p:blipFill>
        <p:spPr>
          <a:xfrm>
            <a:off x="0" y="0"/>
            <a:ext cx="12192000" cy="6858000"/>
          </a:xfrm>
          <a:prstGeom prst="rect">
            <a:avLst/>
          </a:prstGeom>
          <a:noFill/>
          <a:ln>
            <a:noFill/>
          </a:ln>
        </p:spPr>
      </p:pic>
      <p:sp>
        <p:nvSpPr>
          <p:cNvPr id="1014" name="Google Shape;1014;p44"/>
          <p:cNvSpPr/>
          <p:nvPr/>
        </p:nvSpPr>
        <p:spPr>
          <a:xfrm>
            <a:off x="6458741" y="4083079"/>
            <a:ext cx="5093533" cy="1775012"/>
          </a:xfrm>
          <a:prstGeom prst="rect">
            <a:avLst/>
          </a:prstGeom>
          <a:solidFill>
            <a:srgbClr val="F4F4F6"/>
          </a:solidFill>
          <a:ln cap="flat" cmpd="sng" w="25400">
            <a:solidFill>
              <a:srgbClr val="153A5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15" name="Google Shape;1015;p44"/>
          <p:cNvSpPr txBox="1"/>
          <p:nvPr>
            <p:ph type="title"/>
          </p:nvPr>
        </p:nvSpPr>
        <p:spPr>
          <a:xfrm>
            <a:off x="7614442" y="2339502"/>
            <a:ext cx="2804191" cy="1775012"/>
          </a:xfrm>
          <a:prstGeom prst="rect">
            <a:avLst/>
          </a:prstGeom>
          <a:noFill/>
          <a:ln>
            <a:noFill/>
          </a:ln>
        </p:spPr>
        <p:txBody>
          <a:bodyPr anchorCtr="0" anchor="b" bIns="45700" lIns="91425" spcFirstLastPara="1" rIns="91425" wrap="square" tIns="45700">
            <a:normAutofit/>
          </a:bodyPr>
          <a:lstStyle/>
          <a:p>
            <a:pPr indent="0" lvl="0" marL="0" rtl="0" algn="ctr">
              <a:lnSpc>
                <a:spcPct val="100000"/>
              </a:lnSpc>
              <a:spcBef>
                <a:spcPts val="0"/>
              </a:spcBef>
              <a:spcAft>
                <a:spcPts val="0"/>
              </a:spcAft>
              <a:buClr>
                <a:schemeClr val="lt1"/>
              </a:buClr>
              <a:buSzPts val="3200"/>
              <a:buFont typeface="Sorts Mill Goudy"/>
              <a:buNone/>
            </a:pPr>
            <a:r>
              <a:rPr b="1" lang="en-US">
                <a:solidFill>
                  <a:schemeClr val="dk1"/>
                </a:solidFill>
                <a:latin typeface="Arial"/>
                <a:ea typeface="Arial"/>
                <a:cs typeface="Arial"/>
                <a:sym typeface="Arial"/>
              </a:rPr>
              <a:t>PRACTICAL EXERCISES</a:t>
            </a:r>
            <a:endParaRPr>
              <a:solidFill>
                <a:schemeClr val="dk1"/>
              </a:solidFill>
              <a:latin typeface="Arial"/>
              <a:ea typeface="Arial"/>
              <a:cs typeface="Arial"/>
              <a:sym typeface="Arial"/>
            </a:endParaRPr>
          </a:p>
        </p:txBody>
      </p:sp>
      <p:sp>
        <p:nvSpPr>
          <p:cNvPr id="1016" name="Google Shape;1016;p44"/>
          <p:cNvSpPr txBox="1"/>
          <p:nvPr>
            <p:ph idx="1" type="body"/>
          </p:nvPr>
        </p:nvSpPr>
        <p:spPr>
          <a:xfrm>
            <a:off x="5958869" y="4237320"/>
            <a:ext cx="5593405" cy="1860184"/>
          </a:xfrm>
          <a:prstGeom prst="rect">
            <a:avLst/>
          </a:prstGeom>
          <a:noFill/>
          <a:ln>
            <a:noFill/>
          </a:ln>
        </p:spPr>
        <p:txBody>
          <a:bodyPr anchorCtr="0" anchor="t" bIns="45700" lIns="91425" spcFirstLastPara="1" rIns="91425" wrap="square" tIns="45700">
            <a:noAutofit/>
          </a:bodyPr>
          <a:lstStyle/>
          <a:p>
            <a:pPr indent="-228600" lvl="0" marL="457200" rtl="0" algn="ctr">
              <a:lnSpc>
                <a:spcPct val="100000"/>
              </a:lnSpc>
              <a:spcBef>
                <a:spcPts val="1000"/>
              </a:spcBef>
              <a:spcAft>
                <a:spcPts val="0"/>
              </a:spcAft>
              <a:buClr>
                <a:schemeClr val="lt1"/>
              </a:buClr>
              <a:buSzPts val="1400"/>
              <a:buNone/>
            </a:pPr>
            <a:r>
              <a:rPr lang="en-US" sz="1800">
                <a:solidFill>
                  <a:schemeClr val="dk1"/>
                </a:solidFill>
                <a:latin typeface="Arial"/>
                <a:ea typeface="Arial"/>
                <a:cs typeface="Arial"/>
                <a:sym typeface="Arial"/>
              </a:rPr>
              <a:t>Examples of hands-on workshop ideas demonstrating computational thinking principles, tailored for adult learners and emphasizing active participation</a:t>
            </a:r>
            <a:endParaRPr sz="1800">
              <a:solidFill>
                <a:schemeClr val="dk1"/>
              </a:solidFill>
              <a:latin typeface="Arial"/>
              <a:ea typeface="Arial"/>
              <a:cs typeface="Arial"/>
              <a:sym typeface="Arial"/>
            </a:endParaRPr>
          </a:p>
        </p:txBody>
      </p:sp>
      <p:sp>
        <p:nvSpPr>
          <p:cNvPr id="1017" name="Google Shape;1017;p44"/>
          <p:cNvSpPr txBox="1"/>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9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p45"/>
          <p:cNvSpPr txBox="1"/>
          <p:nvPr>
            <p:ph type="title"/>
          </p:nvPr>
        </p:nvSpPr>
        <p:spPr>
          <a:xfrm>
            <a:off x="1089236" y="1034355"/>
            <a:ext cx="5933355" cy="78794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1000"/>
              </a:spcBef>
              <a:spcAft>
                <a:spcPts val="0"/>
              </a:spcAft>
              <a:buSzPts val="2400"/>
              <a:buNone/>
            </a:pPr>
            <a:r>
              <a:rPr lang="en-US">
                <a:solidFill>
                  <a:schemeClr val="dk1"/>
                </a:solidFill>
                <a:latin typeface="Arial"/>
                <a:ea typeface="Arial"/>
                <a:cs typeface="Arial"/>
                <a:sym typeface="Arial"/>
              </a:rPr>
              <a:t>Hands-on workshop ideas demonstrating computational thinking principles</a:t>
            </a:r>
            <a:endParaRPr>
              <a:solidFill>
                <a:schemeClr val="dk1"/>
              </a:solidFill>
              <a:latin typeface="Arial"/>
              <a:ea typeface="Arial"/>
              <a:cs typeface="Arial"/>
              <a:sym typeface="Arial"/>
            </a:endParaRPr>
          </a:p>
        </p:txBody>
      </p:sp>
      <p:sp>
        <p:nvSpPr>
          <p:cNvPr id="1025" name="Google Shape;1025;p45"/>
          <p:cNvSpPr txBox="1"/>
          <p:nvPr>
            <p:ph idx="1" type="body"/>
          </p:nvPr>
        </p:nvSpPr>
        <p:spPr>
          <a:xfrm>
            <a:off x="992901" y="1863153"/>
            <a:ext cx="6206507" cy="3642704"/>
          </a:xfrm>
          <a:prstGeom prst="rect">
            <a:avLst/>
          </a:prstGeom>
          <a:noFill/>
          <a:ln>
            <a:noFill/>
          </a:ln>
        </p:spPr>
        <p:txBody>
          <a:bodyPr anchorCtr="0" anchor="t" bIns="45700" lIns="91425" spcFirstLastPara="1" rIns="91425" wrap="square" tIns="45700">
            <a:noAutofit/>
          </a:bodyPr>
          <a:lstStyle/>
          <a:p>
            <a:pPr indent="-9525" lvl="0" marL="87313" rtl="0" algn="just">
              <a:lnSpc>
                <a:spcPct val="100000"/>
              </a:lnSpc>
              <a:spcBef>
                <a:spcPts val="1000"/>
              </a:spcBef>
              <a:spcAft>
                <a:spcPts val="0"/>
              </a:spcAft>
              <a:buSzPts val="1260"/>
              <a:buNone/>
            </a:pPr>
            <a:r>
              <a:rPr lang="en-US">
                <a:latin typeface="Arial"/>
                <a:ea typeface="Arial"/>
                <a:cs typeface="Arial"/>
                <a:sym typeface="Arial"/>
              </a:rPr>
              <a:t>In this section there are three examples of hands-on workshop ideas demonstrating computational thinking principles, tailored for adult learners and emphasizing active participation.</a:t>
            </a:r>
            <a:endParaRPr>
              <a:latin typeface="Arial"/>
              <a:ea typeface="Arial"/>
              <a:cs typeface="Arial"/>
              <a:sym typeface="Arial"/>
            </a:endParaRPr>
          </a:p>
          <a:p>
            <a:pPr indent="-9525" lvl="0" marL="87313" rtl="0" algn="just">
              <a:lnSpc>
                <a:spcPct val="100000"/>
              </a:lnSpc>
              <a:spcBef>
                <a:spcPts val="1000"/>
              </a:spcBef>
              <a:spcAft>
                <a:spcPts val="0"/>
              </a:spcAft>
              <a:buSzPts val="1260"/>
              <a:buNone/>
            </a:pPr>
            <a:r>
              <a:rPr lang="en-US">
                <a:latin typeface="Arial"/>
                <a:ea typeface="Arial"/>
                <a:cs typeface="Arial"/>
                <a:sym typeface="Arial"/>
              </a:rPr>
              <a:t>These workshops emphasize active participation, visual aids, and real-world applications to make computational thinking concepts more engaging and accessible for adult learners. </a:t>
            </a:r>
            <a:endParaRPr>
              <a:latin typeface="Arial"/>
              <a:ea typeface="Arial"/>
              <a:cs typeface="Arial"/>
              <a:sym typeface="Arial"/>
            </a:endParaRPr>
          </a:p>
          <a:p>
            <a:pPr indent="-9525" lvl="0" marL="87313" rtl="0" algn="just">
              <a:lnSpc>
                <a:spcPct val="100000"/>
              </a:lnSpc>
              <a:spcBef>
                <a:spcPts val="1000"/>
              </a:spcBef>
              <a:spcAft>
                <a:spcPts val="0"/>
              </a:spcAft>
              <a:buSzPts val="1260"/>
              <a:buNone/>
            </a:pPr>
            <a:r>
              <a:rPr lang="en-US">
                <a:latin typeface="Arial"/>
                <a:ea typeface="Arial"/>
                <a:cs typeface="Arial"/>
                <a:sym typeface="Arial"/>
              </a:rPr>
              <a:t>Remember to adapt the complexity and materials to your specific audience's needs and prior knowledge. Post-workshop discussions are crucial for reinforcing learning and fostering critical thinking.</a:t>
            </a:r>
            <a:endParaRPr>
              <a:latin typeface="Arial"/>
              <a:ea typeface="Arial"/>
              <a:cs typeface="Arial"/>
              <a:sym typeface="Arial"/>
            </a:endParaRPr>
          </a:p>
          <a:p>
            <a:pPr indent="-9525" lvl="0" marL="87313" rtl="0" algn="l">
              <a:lnSpc>
                <a:spcPct val="100000"/>
              </a:lnSpc>
              <a:spcBef>
                <a:spcPts val="1000"/>
              </a:spcBef>
              <a:spcAft>
                <a:spcPts val="0"/>
              </a:spcAft>
              <a:buSzPts val="1260"/>
              <a:buNone/>
            </a:pPr>
            <a:r>
              <a:t/>
            </a:r>
            <a:endParaRPr>
              <a:latin typeface="Arial"/>
              <a:ea typeface="Arial"/>
              <a:cs typeface="Arial"/>
              <a:sym typeface="Arial"/>
            </a:endParaRPr>
          </a:p>
        </p:txBody>
      </p:sp>
      <p:pic>
        <p:nvPicPr>
          <p:cNvPr descr="A person holding his hand to his face&#10;&#10;Description automatically generated" id="1026" name="Google Shape;1026;p45"/>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1027" name="Google Shape;1027;p45"/>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87"/>
          <p:cNvSpPr txBox="1"/>
          <p:nvPr>
            <p:ph type="title"/>
          </p:nvPr>
        </p:nvSpPr>
        <p:spPr>
          <a:xfrm>
            <a:off x="1293519" y="838429"/>
            <a:ext cx="5605272" cy="49426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SzPts val="2400"/>
              <a:buNone/>
            </a:pPr>
            <a:r>
              <a:rPr b="1" lang="en-US">
                <a:latin typeface="Arial"/>
                <a:ea typeface="Arial"/>
                <a:cs typeface="Arial"/>
                <a:sym typeface="Arial"/>
              </a:rPr>
              <a:t>Workshop 1</a:t>
            </a:r>
            <a:endParaRPr>
              <a:latin typeface="Arial"/>
              <a:ea typeface="Arial"/>
              <a:cs typeface="Arial"/>
              <a:sym typeface="Arial"/>
            </a:endParaRPr>
          </a:p>
        </p:txBody>
      </p:sp>
      <p:sp>
        <p:nvSpPr>
          <p:cNvPr id="1035" name="Google Shape;1035;p87"/>
          <p:cNvSpPr txBox="1"/>
          <p:nvPr>
            <p:ph idx="1" type="body"/>
          </p:nvPr>
        </p:nvSpPr>
        <p:spPr>
          <a:xfrm>
            <a:off x="992901" y="1332689"/>
            <a:ext cx="6206507" cy="4786009"/>
          </a:xfrm>
          <a:prstGeom prst="rect">
            <a:avLst/>
          </a:prstGeom>
          <a:noFill/>
          <a:ln>
            <a:noFill/>
          </a:ln>
        </p:spPr>
        <p:txBody>
          <a:bodyPr anchorCtr="0" anchor="t" bIns="45700" lIns="91425" spcFirstLastPara="1" rIns="91425" wrap="square" tIns="45700">
            <a:noAutofit/>
          </a:bodyPr>
          <a:lstStyle/>
          <a:p>
            <a:pPr indent="-9525" lvl="0" marL="9525" rtl="0" algn="l">
              <a:lnSpc>
                <a:spcPct val="100000"/>
              </a:lnSpc>
              <a:spcBef>
                <a:spcPts val="1000"/>
              </a:spcBef>
              <a:spcAft>
                <a:spcPts val="0"/>
              </a:spcAft>
              <a:buSzPts val="1260"/>
              <a:buNone/>
            </a:pPr>
            <a:r>
              <a:rPr b="1" lang="en-US" sz="1600">
                <a:latin typeface="Arial"/>
                <a:ea typeface="Arial"/>
                <a:cs typeface="Arial"/>
                <a:sym typeface="Arial"/>
              </a:rPr>
              <a:t>Workshop 1: Recipe redesign (Decomposition, Algorithm Design, Evaluation)</a:t>
            </a:r>
            <a:endParaRPr sz="900">
              <a:latin typeface="Arial"/>
              <a:ea typeface="Arial"/>
              <a:cs typeface="Arial"/>
              <a:sym typeface="Arial"/>
            </a:endParaRPr>
          </a:p>
          <a:p>
            <a:pPr indent="0" lvl="0" marL="0" rtl="0" algn="l">
              <a:lnSpc>
                <a:spcPct val="100000"/>
              </a:lnSpc>
              <a:spcBef>
                <a:spcPts val="600"/>
              </a:spcBef>
              <a:spcAft>
                <a:spcPts val="0"/>
              </a:spcAft>
              <a:buSzPts val="1260"/>
              <a:buNone/>
            </a:pPr>
            <a:r>
              <a:rPr b="1" lang="en-US" sz="1400">
                <a:latin typeface="Arial"/>
                <a:ea typeface="Arial"/>
                <a:cs typeface="Arial"/>
                <a:sym typeface="Arial"/>
              </a:rPr>
              <a:t>Objective:</a:t>
            </a:r>
            <a:r>
              <a:rPr lang="en-US" sz="1400">
                <a:latin typeface="Arial"/>
                <a:ea typeface="Arial"/>
                <a:cs typeface="Arial"/>
                <a:sym typeface="Arial"/>
              </a:rPr>
              <a:t> To understand algorithm design and decomposition through recipe modification.</a:t>
            </a:r>
            <a:endParaRPr>
              <a:latin typeface="Arial"/>
              <a:ea typeface="Arial"/>
              <a:cs typeface="Arial"/>
              <a:sym typeface="Arial"/>
            </a:endParaRPr>
          </a:p>
          <a:p>
            <a:pPr indent="0" lvl="0" marL="0" rtl="0" algn="l">
              <a:lnSpc>
                <a:spcPct val="100000"/>
              </a:lnSpc>
              <a:spcBef>
                <a:spcPts val="600"/>
              </a:spcBef>
              <a:spcAft>
                <a:spcPts val="0"/>
              </a:spcAft>
              <a:buSzPts val="1260"/>
              <a:buNone/>
            </a:pPr>
            <a:r>
              <a:rPr b="1" lang="en-US" sz="1400">
                <a:latin typeface="Arial"/>
                <a:ea typeface="Arial"/>
                <a:cs typeface="Arial"/>
                <a:sym typeface="Arial"/>
              </a:rPr>
              <a:t>Materials:</a:t>
            </a:r>
            <a:r>
              <a:rPr lang="en-US" sz="1400">
                <a:latin typeface="Arial"/>
                <a:ea typeface="Arial"/>
                <a:cs typeface="Arial"/>
                <a:sym typeface="Arial"/>
              </a:rPr>
              <a:t> Various recipes (simple to complex), whiteboards or large paper, markers.</a:t>
            </a:r>
            <a:endParaRPr>
              <a:latin typeface="Arial"/>
              <a:ea typeface="Arial"/>
              <a:cs typeface="Arial"/>
              <a:sym typeface="Arial"/>
            </a:endParaRPr>
          </a:p>
          <a:p>
            <a:pPr indent="0" lvl="0" marL="0" rtl="0" algn="l">
              <a:lnSpc>
                <a:spcPct val="100000"/>
              </a:lnSpc>
              <a:spcBef>
                <a:spcPts val="600"/>
              </a:spcBef>
              <a:spcAft>
                <a:spcPts val="0"/>
              </a:spcAft>
              <a:buSzPts val="1260"/>
              <a:buNone/>
            </a:pPr>
            <a:r>
              <a:rPr b="1" lang="en-US" sz="1400">
                <a:latin typeface="Arial"/>
                <a:ea typeface="Arial"/>
                <a:cs typeface="Arial"/>
                <a:sym typeface="Arial"/>
              </a:rPr>
              <a:t>Activity:</a:t>
            </a:r>
            <a:endParaRPr sz="1400">
              <a:latin typeface="Arial"/>
              <a:ea typeface="Arial"/>
              <a:cs typeface="Arial"/>
              <a:sym typeface="Arial"/>
            </a:endParaRPr>
          </a:p>
          <a:p>
            <a:pPr indent="-80010" lvl="0" marL="0" rtl="0" algn="l">
              <a:lnSpc>
                <a:spcPct val="100000"/>
              </a:lnSpc>
              <a:spcBef>
                <a:spcPts val="600"/>
              </a:spcBef>
              <a:spcAft>
                <a:spcPts val="0"/>
              </a:spcAft>
              <a:buSzPts val="1260"/>
              <a:buFont typeface="Arial"/>
              <a:buAutoNum type="arabicPeriod"/>
            </a:pPr>
            <a:r>
              <a:rPr b="1" lang="en-US" sz="1400">
                <a:latin typeface="Arial"/>
                <a:ea typeface="Arial"/>
                <a:cs typeface="Arial"/>
                <a:sym typeface="Arial"/>
              </a:rPr>
              <a:t>Introduction:</a:t>
            </a:r>
            <a:r>
              <a:rPr lang="en-US" sz="1400">
                <a:latin typeface="Arial"/>
                <a:ea typeface="Arial"/>
                <a:cs typeface="Arial"/>
                <a:sym typeface="Arial"/>
              </a:rPr>
              <a:t>  Briefly discuss algorithms and decomposition.</a:t>
            </a:r>
            <a:endParaRPr>
              <a:latin typeface="Arial"/>
              <a:ea typeface="Arial"/>
              <a:cs typeface="Arial"/>
              <a:sym typeface="Arial"/>
            </a:endParaRPr>
          </a:p>
          <a:p>
            <a:pPr indent="-80010" lvl="0" marL="0" rtl="0" algn="l">
              <a:lnSpc>
                <a:spcPct val="100000"/>
              </a:lnSpc>
              <a:spcBef>
                <a:spcPts val="600"/>
              </a:spcBef>
              <a:spcAft>
                <a:spcPts val="0"/>
              </a:spcAft>
              <a:buSzPts val="1260"/>
              <a:buFont typeface="Arial"/>
              <a:buAutoNum type="arabicPeriod"/>
            </a:pPr>
            <a:r>
              <a:rPr b="1" lang="en-US" sz="1400">
                <a:latin typeface="Arial"/>
                <a:ea typeface="Arial"/>
                <a:cs typeface="Arial"/>
                <a:sym typeface="Arial"/>
              </a:rPr>
              <a:t>Recipe selection:</a:t>
            </a:r>
            <a:r>
              <a:rPr lang="en-US" sz="1400">
                <a:latin typeface="Arial"/>
                <a:ea typeface="Arial"/>
                <a:cs typeface="Arial"/>
                <a:sym typeface="Arial"/>
              </a:rPr>
              <a:t> Participants choose a recipe.</a:t>
            </a:r>
            <a:endParaRPr>
              <a:latin typeface="Arial"/>
              <a:ea typeface="Arial"/>
              <a:cs typeface="Arial"/>
              <a:sym typeface="Arial"/>
            </a:endParaRPr>
          </a:p>
          <a:p>
            <a:pPr indent="-80010" lvl="0" marL="0" rtl="0" algn="l">
              <a:lnSpc>
                <a:spcPct val="100000"/>
              </a:lnSpc>
              <a:spcBef>
                <a:spcPts val="600"/>
              </a:spcBef>
              <a:spcAft>
                <a:spcPts val="0"/>
              </a:spcAft>
              <a:buSzPts val="1260"/>
              <a:buFont typeface="Arial"/>
              <a:buAutoNum type="arabicPeriod"/>
            </a:pPr>
            <a:r>
              <a:rPr b="1" lang="en-US" sz="1400">
                <a:latin typeface="Arial"/>
                <a:ea typeface="Arial"/>
                <a:cs typeface="Arial"/>
                <a:sym typeface="Arial"/>
              </a:rPr>
              <a:t>Decomposition:</a:t>
            </a:r>
            <a:r>
              <a:rPr lang="en-US" sz="1400">
                <a:latin typeface="Arial"/>
                <a:ea typeface="Arial"/>
                <a:cs typeface="Arial"/>
                <a:sym typeface="Arial"/>
              </a:rPr>
              <a:t> Break down the recipe into individual steps (decomposition).</a:t>
            </a:r>
            <a:endParaRPr>
              <a:latin typeface="Arial"/>
              <a:ea typeface="Arial"/>
              <a:cs typeface="Arial"/>
              <a:sym typeface="Arial"/>
            </a:endParaRPr>
          </a:p>
          <a:p>
            <a:pPr indent="-80010" lvl="0" marL="0" rtl="0" algn="l">
              <a:lnSpc>
                <a:spcPct val="100000"/>
              </a:lnSpc>
              <a:spcBef>
                <a:spcPts val="600"/>
              </a:spcBef>
              <a:spcAft>
                <a:spcPts val="0"/>
              </a:spcAft>
              <a:buSzPts val="1260"/>
              <a:buFont typeface="Arial"/>
              <a:buAutoNum type="arabicPeriod"/>
            </a:pPr>
            <a:r>
              <a:rPr b="1" lang="en-US" sz="1400">
                <a:latin typeface="Arial"/>
                <a:ea typeface="Arial"/>
                <a:cs typeface="Arial"/>
                <a:sym typeface="Arial"/>
              </a:rPr>
              <a:t>Algorithm Design:</a:t>
            </a:r>
            <a:r>
              <a:rPr lang="en-US" sz="1400">
                <a:latin typeface="Arial"/>
                <a:ea typeface="Arial"/>
                <a:cs typeface="Arial"/>
                <a:sym typeface="Arial"/>
              </a:rPr>
              <a:t> Write the steps as a clear algorithm, including conditions (e.g., "If the oven is preheated, then proceed to step 4"). Use flowcharts for visual representation.</a:t>
            </a:r>
            <a:endParaRPr>
              <a:latin typeface="Arial"/>
              <a:ea typeface="Arial"/>
              <a:cs typeface="Arial"/>
              <a:sym typeface="Arial"/>
            </a:endParaRPr>
          </a:p>
          <a:p>
            <a:pPr indent="-80010" lvl="0" marL="0" rtl="0" algn="l">
              <a:lnSpc>
                <a:spcPct val="100000"/>
              </a:lnSpc>
              <a:spcBef>
                <a:spcPts val="600"/>
              </a:spcBef>
              <a:spcAft>
                <a:spcPts val="0"/>
              </a:spcAft>
              <a:buSzPts val="1260"/>
              <a:buFont typeface="Arial"/>
              <a:buAutoNum type="arabicPeriod"/>
            </a:pPr>
            <a:r>
              <a:rPr b="1" lang="en-US" sz="1400">
                <a:latin typeface="Arial"/>
                <a:ea typeface="Arial"/>
                <a:cs typeface="Arial"/>
                <a:sym typeface="Arial"/>
              </a:rPr>
              <a:t>Recipe redesign:</a:t>
            </a:r>
            <a:r>
              <a:rPr lang="en-US" sz="1400">
                <a:latin typeface="Arial"/>
                <a:ea typeface="Arial"/>
                <a:cs typeface="Arial"/>
                <a:sym typeface="Arial"/>
              </a:rPr>
              <a:t> Modify the recipe (e.g., substituting ingredients, adjusting cooking times). Re-write the algorithm to reflect the changes.</a:t>
            </a:r>
            <a:endParaRPr>
              <a:latin typeface="Arial"/>
              <a:ea typeface="Arial"/>
              <a:cs typeface="Arial"/>
              <a:sym typeface="Arial"/>
            </a:endParaRPr>
          </a:p>
          <a:p>
            <a:pPr indent="-80010" lvl="0" marL="0" rtl="0" algn="l">
              <a:lnSpc>
                <a:spcPct val="100000"/>
              </a:lnSpc>
              <a:spcBef>
                <a:spcPts val="600"/>
              </a:spcBef>
              <a:spcAft>
                <a:spcPts val="0"/>
              </a:spcAft>
              <a:buSzPts val="1260"/>
              <a:buFont typeface="Arial"/>
              <a:buAutoNum type="arabicPeriod"/>
            </a:pPr>
            <a:r>
              <a:rPr b="1" lang="en-US" sz="1400">
                <a:latin typeface="Arial"/>
                <a:ea typeface="Arial"/>
                <a:cs typeface="Arial"/>
                <a:sym typeface="Arial"/>
              </a:rPr>
              <a:t>Evaluation:</a:t>
            </a:r>
            <a:r>
              <a:rPr lang="en-US" sz="1400">
                <a:latin typeface="Arial"/>
                <a:ea typeface="Arial"/>
                <a:cs typeface="Arial"/>
                <a:sym typeface="Arial"/>
              </a:rPr>
              <a:t> Discuss the feasibility of the modified recipe and algorithm. What worked well? What could be improved?</a:t>
            </a:r>
            <a:endParaRPr>
              <a:latin typeface="Arial"/>
              <a:ea typeface="Arial"/>
              <a:cs typeface="Arial"/>
              <a:sym typeface="Arial"/>
            </a:endParaRPr>
          </a:p>
        </p:txBody>
      </p:sp>
      <p:pic>
        <p:nvPicPr>
          <p:cNvPr descr="A person holding his hand to his face&#10;&#10;Description automatically generated" id="1036" name="Google Shape;1036;p87"/>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1037" name="Google Shape;1037;p87"/>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88"/>
          <p:cNvSpPr txBox="1"/>
          <p:nvPr>
            <p:ph type="title"/>
          </p:nvPr>
        </p:nvSpPr>
        <p:spPr>
          <a:xfrm>
            <a:off x="1293519" y="838429"/>
            <a:ext cx="5605272" cy="49426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SzPts val="2400"/>
              <a:buNone/>
            </a:pPr>
            <a:r>
              <a:rPr b="1" lang="en-US">
                <a:latin typeface="Arial"/>
                <a:ea typeface="Arial"/>
                <a:cs typeface="Arial"/>
                <a:sym typeface="Arial"/>
              </a:rPr>
              <a:t>Workshop 2</a:t>
            </a:r>
            <a:endParaRPr>
              <a:latin typeface="Arial"/>
              <a:ea typeface="Arial"/>
              <a:cs typeface="Arial"/>
              <a:sym typeface="Arial"/>
            </a:endParaRPr>
          </a:p>
        </p:txBody>
      </p:sp>
      <p:sp>
        <p:nvSpPr>
          <p:cNvPr id="1045" name="Google Shape;1045;p88"/>
          <p:cNvSpPr txBox="1"/>
          <p:nvPr>
            <p:ph idx="1" type="body"/>
          </p:nvPr>
        </p:nvSpPr>
        <p:spPr>
          <a:xfrm>
            <a:off x="992901" y="1332689"/>
            <a:ext cx="6206507" cy="4786009"/>
          </a:xfrm>
          <a:prstGeom prst="rect">
            <a:avLst/>
          </a:prstGeom>
          <a:noFill/>
          <a:ln>
            <a:noFill/>
          </a:ln>
        </p:spPr>
        <p:txBody>
          <a:bodyPr anchorCtr="0" anchor="t" bIns="45700" lIns="91425" spcFirstLastPara="1" rIns="91425" wrap="square" tIns="45700">
            <a:noAutofit/>
          </a:bodyPr>
          <a:lstStyle/>
          <a:p>
            <a:pPr indent="-9525" lvl="0" marL="9525" rtl="0" algn="l">
              <a:lnSpc>
                <a:spcPct val="100000"/>
              </a:lnSpc>
              <a:spcBef>
                <a:spcPts val="1000"/>
              </a:spcBef>
              <a:spcAft>
                <a:spcPts val="0"/>
              </a:spcAft>
              <a:buSzPts val="1260"/>
              <a:buNone/>
            </a:pPr>
            <a:r>
              <a:rPr b="1" lang="en-US" sz="1600">
                <a:latin typeface="Arial"/>
                <a:ea typeface="Arial"/>
                <a:cs typeface="Arial"/>
                <a:sym typeface="Arial"/>
              </a:rPr>
              <a:t>Workshop 2: City planning challenge (Abstraction, Pattern Recognition, Algorithm Design)</a:t>
            </a:r>
            <a:endParaRPr sz="1600">
              <a:latin typeface="Arial"/>
              <a:ea typeface="Arial"/>
              <a:cs typeface="Arial"/>
              <a:sym typeface="Arial"/>
            </a:endParaRPr>
          </a:p>
          <a:p>
            <a:pPr indent="0" lvl="0" marL="0" rtl="0" algn="l">
              <a:lnSpc>
                <a:spcPct val="100000"/>
              </a:lnSpc>
              <a:spcBef>
                <a:spcPts val="0"/>
              </a:spcBef>
              <a:spcAft>
                <a:spcPts val="0"/>
              </a:spcAft>
              <a:buSzPts val="1260"/>
              <a:buNone/>
            </a:pPr>
            <a:r>
              <a:t/>
            </a:r>
            <a:endParaRPr b="1" sz="1400">
              <a:latin typeface="Arial"/>
              <a:ea typeface="Arial"/>
              <a:cs typeface="Arial"/>
              <a:sym typeface="Arial"/>
            </a:endParaRPr>
          </a:p>
          <a:p>
            <a:pPr indent="0" lvl="0" marL="0" rtl="0" algn="l">
              <a:lnSpc>
                <a:spcPct val="100000"/>
              </a:lnSpc>
              <a:spcBef>
                <a:spcPts val="0"/>
              </a:spcBef>
              <a:spcAft>
                <a:spcPts val="0"/>
              </a:spcAft>
              <a:buSzPts val="1260"/>
              <a:buNone/>
            </a:pPr>
            <a:r>
              <a:rPr b="1" lang="en-US" sz="1400">
                <a:latin typeface="Arial"/>
                <a:ea typeface="Arial"/>
                <a:cs typeface="Arial"/>
                <a:sym typeface="Arial"/>
              </a:rPr>
              <a:t>Objective:</a:t>
            </a:r>
            <a:r>
              <a:rPr lang="en-US" sz="1400">
                <a:latin typeface="Arial"/>
                <a:ea typeface="Arial"/>
                <a:cs typeface="Arial"/>
                <a:sym typeface="Arial"/>
              </a:rPr>
              <a:t> To practice abstraction, pattern recognition, and algorithm design through urban planning.</a:t>
            </a:r>
            <a:endParaRPr>
              <a:latin typeface="Arial"/>
              <a:ea typeface="Arial"/>
              <a:cs typeface="Arial"/>
              <a:sym typeface="Arial"/>
            </a:endParaRPr>
          </a:p>
          <a:p>
            <a:pPr indent="0" lvl="0" marL="0" rtl="0" algn="l">
              <a:lnSpc>
                <a:spcPct val="100000"/>
              </a:lnSpc>
              <a:spcBef>
                <a:spcPts val="0"/>
              </a:spcBef>
              <a:spcAft>
                <a:spcPts val="0"/>
              </a:spcAft>
              <a:buSzPts val="1260"/>
              <a:buNone/>
            </a:pPr>
            <a:r>
              <a:rPr b="1" lang="en-US" sz="1400">
                <a:latin typeface="Arial"/>
                <a:ea typeface="Arial"/>
                <a:cs typeface="Arial"/>
                <a:sym typeface="Arial"/>
              </a:rPr>
              <a:t>Materials:</a:t>
            </a:r>
            <a:r>
              <a:rPr lang="en-US" sz="1400">
                <a:latin typeface="Arial"/>
                <a:ea typeface="Arial"/>
                <a:cs typeface="Arial"/>
                <a:sym typeface="Arial"/>
              </a:rPr>
              <a:t> Maps of a city (or a simplified city grid), building blocks or cutouts representing different building types (residential, commercial, industrial), colored markers.</a:t>
            </a:r>
            <a:endParaRPr sz="1400">
              <a:latin typeface="Arial"/>
              <a:ea typeface="Arial"/>
              <a:cs typeface="Arial"/>
              <a:sym typeface="Arial"/>
            </a:endParaRPr>
          </a:p>
          <a:p>
            <a:pPr indent="0" lvl="0" marL="0" rtl="0" algn="l">
              <a:lnSpc>
                <a:spcPct val="100000"/>
              </a:lnSpc>
              <a:spcBef>
                <a:spcPts val="0"/>
              </a:spcBef>
              <a:spcAft>
                <a:spcPts val="0"/>
              </a:spcAft>
              <a:buSzPts val="1260"/>
              <a:buNone/>
            </a:pPr>
            <a:r>
              <a:rPr b="1" lang="en-US" sz="1400">
                <a:latin typeface="Arial"/>
                <a:ea typeface="Arial"/>
                <a:cs typeface="Arial"/>
                <a:sym typeface="Arial"/>
              </a:rPr>
              <a:t>Activity:</a:t>
            </a:r>
            <a:endParaRPr sz="1400">
              <a:latin typeface="Arial"/>
              <a:ea typeface="Arial"/>
              <a:cs typeface="Arial"/>
              <a:sym typeface="Arial"/>
            </a:endParaRPr>
          </a:p>
          <a:p>
            <a:pPr indent="-80010" lvl="0" marL="0" rtl="0" algn="l">
              <a:lnSpc>
                <a:spcPct val="100000"/>
              </a:lnSpc>
              <a:spcBef>
                <a:spcPts val="0"/>
              </a:spcBef>
              <a:spcAft>
                <a:spcPts val="0"/>
              </a:spcAft>
              <a:buSzPts val="1260"/>
              <a:buFont typeface="Arial"/>
              <a:buAutoNum type="arabicPeriod"/>
            </a:pPr>
            <a:r>
              <a:rPr b="1" lang="en-US" sz="1400">
                <a:latin typeface="Arial"/>
                <a:ea typeface="Arial"/>
                <a:cs typeface="Arial"/>
                <a:sym typeface="Arial"/>
              </a:rPr>
              <a:t>Introduction:</a:t>
            </a:r>
            <a:r>
              <a:rPr lang="en-US" sz="1400">
                <a:latin typeface="Arial"/>
                <a:ea typeface="Arial"/>
                <a:cs typeface="Arial"/>
                <a:sym typeface="Arial"/>
              </a:rPr>
              <a:t> Discuss abstraction (simplifying complex systems) and pattern recognition.</a:t>
            </a:r>
            <a:endParaRPr>
              <a:latin typeface="Arial"/>
              <a:ea typeface="Arial"/>
              <a:cs typeface="Arial"/>
              <a:sym typeface="Arial"/>
            </a:endParaRPr>
          </a:p>
          <a:p>
            <a:pPr indent="-80010" lvl="0" marL="0" rtl="0" algn="l">
              <a:lnSpc>
                <a:spcPct val="100000"/>
              </a:lnSpc>
              <a:spcBef>
                <a:spcPts val="0"/>
              </a:spcBef>
              <a:spcAft>
                <a:spcPts val="0"/>
              </a:spcAft>
              <a:buSzPts val="1260"/>
              <a:buFont typeface="Arial"/>
              <a:buAutoNum type="arabicPeriod"/>
            </a:pPr>
            <a:r>
              <a:rPr b="1" lang="en-US" sz="1400">
                <a:latin typeface="Arial"/>
                <a:ea typeface="Arial"/>
                <a:cs typeface="Arial"/>
                <a:sym typeface="Arial"/>
              </a:rPr>
              <a:t>City analysis:</a:t>
            </a:r>
            <a:r>
              <a:rPr lang="en-US" sz="1400">
                <a:latin typeface="Arial"/>
                <a:ea typeface="Arial"/>
                <a:cs typeface="Arial"/>
                <a:sym typeface="Arial"/>
              </a:rPr>
              <a:t> Examine the provided map. Identify patterns in land use, transportation networks, and population density.</a:t>
            </a:r>
            <a:endParaRPr>
              <a:latin typeface="Arial"/>
              <a:ea typeface="Arial"/>
              <a:cs typeface="Arial"/>
              <a:sym typeface="Arial"/>
            </a:endParaRPr>
          </a:p>
          <a:p>
            <a:pPr indent="-80010" lvl="0" marL="0" rtl="0" algn="l">
              <a:lnSpc>
                <a:spcPct val="100000"/>
              </a:lnSpc>
              <a:spcBef>
                <a:spcPts val="0"/>
              </a:spcBef>
              <a:spcAft>
                <a:spcPts val="0"/>
              </a:spcAft>
              <a:buSzPts val="1260"/>
              <a:buFont typeface="Arial"/>
              <a:buAutoNum type="arabicPeriod"/>
            </a:pPr>
            <a:r>
              <a:rPr b="1" lang="en-US" sz="1400">
                <a:latin typeface="Arial"/>
                <a:ea typeface="Arial"/>
                <a:cs typeface="Arial"/>
                <a:sym typeface="Arial"/>
              </a:rPr>
              <a:t>Abstraction:</a:t>
            </a:r>
            <a:r>
              <a:rPr lang="en-US" sz="1400">
                <a:latin typeface="Arial"/>
                <a:ea typeface="Arial"/>
                <a:cs typeface="Arial"/>
                <a:sym typeface="Arial"/>
              </a:rPr>
              <a:t> Decide which features to include in a simplified model of the city.</a:t>
            </a:r>
            <a:endParaRPr>
              <a:latin typeface="Arial"/>
              <a:ea typeface="Arial"/>
              <a:cs typeface="Arial"/>
              <a:sym typeface="Arial"/>
            </a:endParaRPr>
          </a:p>
          <a:p>
            <a:pPr indent="-80010" lvl="0" marL="0" rtl="0" algn="l">
              <a:lnSpc>
                <a:spcPct val="100000"/>
              </a:lnSpc>
              <a:spcBef>
                <a:spcPts val="0"/>
              </a:spcBef>
              <a:spcAft>
                <a:spcPts val="0"/>
              </a:spcAft>
              <a:buSzPts val="1260"/>
              <a:buFont typeface="Arial"/>
              <a:buAutoNum type="arabicPeriod"/>
            </a:pPr>
            <a:r>
              <a:rPr b="1" lang="en-US" sz="1400">
                <a:latin typeface="Arial"/>
                <a:ea typeface="Arial"/>
                <a:cs typeface="Arial"/>
                <a:sym typeface="Arial"/>
              </a:rPr>
              <a:t>Algorithm Design:</a:t>
            </a:r>
            <a:r>
              <a:rPr lang="en-US" sz="1400">
                <a:latin typeface="Arial"/>
                <a:ea typeface="Arial"/>
                <a:cs typeface="Arial"/>
                <a:sym typeface="Arial"/>
              </a:rPr>
              <a:t> Develop a simple algorithm for allocating different building types to different zones in the model city based on patterns observed.</a:t>
            </a:r>
            <a:endParaRPr>
              <a:latin typeface="Arial"/>
              <a:ea typeface="Arial"/>
              <a:cs typeface="Arial"/>
              <a:sym typeface="Arial"/>
            </a:endParaRPr>
          </a:p>
          <a:p>
            <a:pPr indent="-80010" lvl="0" marL="0" rtl="0" algn="l">
              <a:lnSpc>
                <a:spcPct val="100000"/>
              </a:lnSpc>
              <a:spcBef>
                <a:spcPts val="0"/>
              </a:spcBef>
              <a:spcAft>
                <a:spcPts val="0"/>
              </a:spcAft>
              <a:buSzPts val="1260"/>
              <a:buFont typeface="Arial"/>
              <a:buAutoNum type="arabicPeriod"/>
            </a:pPr>
            <a:r>
              <a:rPr b="1" lang="en-US" sz="1400">
                <a:latin typeface="Arial"/>
                <a:ea typeface="Arial"/>
                <a:cs typeface="Arial"/>
                <a:sym typeface="Arial"/>
              </a:rPr>
              <a:t>City building:</a:t>
            </a:r>
            <a:r>
              <a:rPr lang="en-US" sz="1400">
                <a:latin typeface="Arial"/>
                <a:ea typeface="Arial"/>
                <a:cs typeface="Arial"/>
                <a:sym typeface="Arial"/>
              </a:rPr>
              <a:t> Use building blocks to create a model city based on the algorithm.</a:t>
            </a:r>
            <a:endParaRPr>
              <a:latin typeface="Arial"/>
              <a:ea typeface="Arial"/>
              <a:cs typeface="Arial"/>
              <a:sym typeface="Arial"/>
            </a:endParaRPr>
          </a:p>
          <a:p>
            <a:pPr indent="-80010" lvl="0" marL="0" rtl="0" algn="l">
              <a:lnSpc>
                <a:spcPct val="100000"/>
              </a:lnSpc>
              <a:spcBef>
                <a:spcPts val="0"/>
              </a:spcBef>
              <a:spcAft>
                <a:spcPts val="0"/>
              </a:spcAft>
              <a:buSzPts val="1260"/>
              <a:buFont typeface="Arial"/>
              <a:buAutoNum type="arabicPeriod"/>
            </a:pPr>
            <a:r>
              <a:rPr b="1" lang="en-US" sz="1400">
                <a:latin typeface="Arial"/>
                <a:ea typeface="Arial"/>
                <a:cs typeface="Arial"/>
                <a:sym typeface="Arial"/>
              </a:rPr>
              <a:t>Evaluation:</a:t>
            </a:r>
            <a:r>
              <a:rPr lang="en-US" sz="1400">
                <a:latin typeface="Arial"/>
                <a:ea typeface="Arial"/>
                <a:cs typeface="Arial"/>
                <a:sym typeface="Arial"/>
              </a:rPr>
              <a:t> Evaluate the model city. Does it effectively reflect the observed patterns? Are there any areas for improvement in the algorithm or city design?</a:t>
            </a:r>
            <a:endParaRPr>
              <a:latin typeface="Arial"/>
              <a:ea typeface="Arial"/>
              <a:cs typeface="Arial"/>
              <a:sym typeface="Arial"/>
            </a:endParaRPr>
          </a:p>
        </p:txBody>
      </p:sp>
      <p:pic>
        <p:nvPicPr>
          <p:cNvPr descr="A person holding his hand to his face&#10;&#10;Description automatically generated" id="1046" name="Google Shape;1046;p88"/>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1047" name="Google Shape;1047;p8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p89"/>
          <p:cNvSpPr txBox="1"/>
          <p:nvPr>
            <p:ph type="title"/>
          </p:nvPr>
        </p:nvSpPr>
        <p:spPr>
          <a:xfrm>
            <a:off x="1293519" y="838429"/>
            <a:ext cx="5605272" cy="494260"/>
          </a:xfrm>
          <a:prstGeom prst="rect">
            <a:avLst/>
          </a:prstGeom>
          <a:noFill/>
          <a:ln>
            <a:noFill/>
          </a:ln>
        </p:spPr>
        <p:txBody>
          <a:bodyPr anchorCtr="0" anchor="b" bIns="45700" lIns="91425" spcFirstLastPara="1" rIns="91425" wrap="square" tIns="45700">
            <a:noAutofit/>
          </a:bodyPr>
          <a:lstStyle/>
          <a:p>
            <a:pPr indent="-228600" lvl="0" marL="228600" rtl="0" algn="ctr">
              <a:lnSpc>
                <a:spcPct val="100000"/>
              </a:lnSpc>
              <a:spcBef>
                <a:spcPts val="0"/>
              </a:spcBef>
              <a:spcAft>
                <a:spcPts val="0"/>
              </a:spcAft>
              <a:buSzPts val="2400"/>
              <a:buNone/>
            </a:pPr>
            <a:r>
              <a:rPr b="1" lang="en-US">
                <a:latin typeface="Arial"/>
                <a:ea typeface="Arial"/>
                <a:cs typeface="Arial"/>
                <a:sym typeface="Arial"/>
              </a:rPr>
              <a:t>Workshop 3</a:t>
            </a:r>
            <a:endParaRPr>
              <a:latin typeface="Arial"/>
              <a:ea typeface="Arial"/>
              <a:cs typeface="Arial"/>
              <a:sym typeface="Arial"/>
            </a:endParaRPr>
          </a:p>
        </p:txBody>
      </p:sp>
      <p:sp>
        <p:nvSpPr>
          <p:cNvPr id="1055" name="Google Shape;1055;p89"/>
          <p:cNvSpPr txBox="1"/>
          <p:nvPr>
            <p:ph idx="1" type="body"/>
          </p:nvPr>
        </p:nvSpPr>
        <p:spPr>
          <a:xfrm>
            <a:off x="992901" y="1332689"/>
            <a:ext cx="6206507" cy="4786009"/>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1000"/>
              </a:spcBef>
              <a:spcAft>
                <a:spcPts val="0"/>
              </a:spcAft>
              <a:buSzPts val="1260"/>
              <a:buNone/>
            </a:pPr>
            <a:r>
              <a:rPr b="1" lang="en-US" sz="1600">
                <a:latin typeface="Arial"/>
                <a:ea typeface="Arial"/>
                <a:cs typeface="Arial"/>
                <a:sym typeface="Arial"/>
              </a:rPr>
              <a:t>Workshop 3: Image filtering (Abstraction, Algorithm Design)</a:t>
            </a:r>
            <a:endParaRPr sz="1600">
              <a:latin typeface="Arial"/>
              <a:ea typeface="Arial"/>
              <a:cs typeface="Arial"/>
              <a:sym typeface="Arial"/>
            </a:endParaRPr>
          </a:p>
          <a:p>
            <a:pPr indent="0" lvl="0" marL="0" rtl="0" algn="l">
              <a:lnSpc>
                <a:spcPct val="100000"/>
              </a:lnSpc>
              <a:spcBef>
                <a:spcPts val="0"/>
              </a:spcBef>
              <a:spcAft>
                <a:spcPts val="0"/>
              </a:spcAft>
              <a:buSzPts val="1260"/>
              <a:buNone/>
            </a:pPr>
            <a:r>
              <a:t/>
            </a:r>
            <a:endParaRPr b="1" sz="1400">
              <a:latin typeface="Arial"/>
              <a:ea typeface="Arial"/>
              <a:cs typeface="Arial"/>
              <a:sym typeface="Arial"/>
            </a:endParaRPr>
          </a:p>
          <a:p>
            <a:pPr indent="0" lvl="0" marL="0" rtl="0" algn="l">
              <a:lnSpc>
                <a:spcPct val="100000"/>
              </a:lnSpc>
              <a:spcBef>
                <a:spcPts val="600"/>
              </a:spcBef>
              <a:spcAft>
                <a:spcPts val="0"/>
              </a:spcAft>
              <a:buSzPts val="1260"/>
              <a:buNone/>
            </a:pPr>
            <a:r>
              <a:rPr b="1" lang="en-US" sz="1400">
                <a:latin typeface="Arial"/>
                <a:ea typeface="Arial"/>
                <a:cs typeface="Arial"/>
                <a:sym typeface="Arial"/>
              </a:rPr>
              <a:t>Objective:</a:t>
            </a:r>
            <a:r>
              <a:rPr lang="en-US" sz="1400">
                <a:latin typeface="Arial"/>
                <a:ea typeface="Arial"/>
                <a:cs typeface="Arial"/>
                <a:sym typeface="Arial"/>
              </a:rPr>
              <a:t> To understand image filtering through a simplified simulation.</a:t>
            </a:r>
            <a:endParaRPr>
              <a:latin typeface="Arial"/>
              <a:ea typeface="Arial"/>
              <a:cs typeface="Arial"/>
              <a:sym typeface="Arial"/>
            </a:endParaRPr>
          </a:p>
          <a:p>
            <a:pPr indent="0" lvl="0" marL="0" rtl="0" algn="l">
              <a:lnSpc>
                <a:spcPct val="100000"/>
              </a:lnSpc>
              <a:spcBef>
                <a:spcPts val="600"/>
              </a:spcBef>
              <a:spcAft>
                <a:spcPts val="0"/>
              </a:spcAft>
              <a:buSzPts val="1260"/>
              <a:buNone/>
            </a:pPr>
            <a:r>
              <a:rPr b="1" lang="en-US" sz="1400">
                <a:latin typeface="Arial"/>
                <a:ea typeface="Arial"/>
                <a:cs typeface="Arial"/>
                <a:sym typeface="Arial"/>
              </a:rPr>
              <a:t>Materials:</a:t>
            </a:r>
            <a:r>
              <a:rPr lang="en-US" sz="1400">
                <a:latin typeface="Arial"/>
                <a:ea typeface="Arial"/>
                <a:cs typeface="Arial"/>
                <a:sym typeface="Arial"/>
              </a:rPr>
              <a:t> Simple grid drawings (e.g., 5x5 grid representing pixels), colored pencils or markers.</a:t>
            </a:r>
            <a:endParaRPr>
              <a:latin typeface="Arial"/>
              <a:ea typeface="Arial"/>
              <a:cs typeface="Arial"/>
              <a:sym typeface="Arial"/>
            </a:endParaRPr>
          </a:p>
          <a:p>
            <a:pPr indent="0" lvl="0" marL="0" rtl="0" algn="l">
              <a:lnSpc>
                <a:spcPct val="100000"/>
              </a:lnSpc>
              <a:spcBef>
                <a:spcPts val="600"/>
              </a:spcBef>
              <a:spcAft>
                <a:spcPts val="0"/>
              </a:spcAft>
              <a:buSzPts val="1260"/>
              <a:buNone/>
            </a:pPr>
            <a:r>
              <a:rPr b="1" lang="en-US" sz="1400">
                <a:latin typeface="Arial"/>
                <a:ea typeface="Arial"/>
                <a:cs typeface="Arial"/>
                <a:sym typeface="Arial"/>
              </a:rPr>
              <a:t>Activity:</a:t>
            </a:r>
            <a:endParaRPr sz="1400">
              <a:latin typeface="Arial"/>
              <a:ea typeface="Arial"/>
              <a:cs typeface="Arial"/>
              <a:sym typeface="Arial"/>
            </a:endParaRPr>
          </a:p>
          <a:p>
            <a:pPr indent="-88900" lvl="1" marL="25400" rtl="0" algn="l">
              <a:lnSpc>
                <a:spcPct val="100000"/>
              </a:lnSpc>
              <a:spcBef>
                <a:spcPts val="600"/>
              </a:spcBef>
              <a:spcAft>
                <a:spcPts val="0"/>
              </a:spcAft>
              <a:buSzPts val="1400"/>
              <a:buFont typeface="Arial"/>
              <a:buAutoNum type="arabicPeriod"/>
            </a:pPr>
            <a:r>
              <a:rPr b="1" lang="en-US" sz="1400">
                <a:latin typeface="Arial"/>
                <a:ea typeface="Arial"/>
                <a:cs typeface="Arial"/>
                <a:sym typeface="Arial"/>
              </a:rPr>
              <a:t>Introduction:</a:t>
            </a:r>
            <a:r>
              <a:rPr lang="en-US" sz="1400">
                <a:latin typeface="Arial"/>
                <a:ea typeface="Arial"/>
                <a:cs typeface="Arial"/>
                <a:sym typeface="Arial"/>
              </a:rPr>
              <a:t> Discuss the concept of image filtering (e.g., blurring, sharpening) as a process applied to individual pixels.</a:t>
            </a:r>
            <a:endParaRPr>
              <a:latin typeface="Arial"/>
              <a:ea typeface="Arial"/>
              <a:cs typeface="Arial"/>
              <a:sym typeface="Arial"/>
            </a:endParaRPr>
          </a:p>
          <a:p>
            <a:pPr indent="-88900" lvl="1" marL="25400" rtl="0" algn="l">
              <a:lnSpc>
                <a:spcPct val="100000"/>
              </a:lnSpc>
              <a:spcBef>
                <a:spcPts val="600"/>
              </a:spcBef>
              <a:spcAft>
                <a:spcPts val="0"/>
              </a:spcAft>
              <a:buSzPts val="1400"/>
              <a:buFont typeface="Arial"/>
              <a:buAutoNum type="arabicPeriod"/>
            </a:pPr>
            <a:r>
              <a:rPr b="1" lang="en-US" sz="1400">
                <a:latin typeface="Arial"/>
                <a:ea typeface="Arial"/>
                <a:cs typeface="Arial"/>
                <a:sym typeface="Arial"/>
              </a:rPr>
              <a:t>Abstraction:</a:t>
            </a:r>
            <a:r>
              <a:rPr lang="en-US" sz="1400">
                <a:latin typeface="Arial"/>
                <a:ea typeface="Arial"/>
                <a:cs typeface="Arial"/>
                <a:sym typeface="Arial"/>
              </a:rPr>
              <a:t> Represent images with simple grid drawings. Each cell/pixel has a color.</a:t>
            </a:r>
            <a:endParaRPr>
              <a:latin typeface="Arial"/>
              <a:ea typeface="Arial"/>
              <a:cs typeface="Arial"/>
              <a:sym typeface="Arial"/>
            </a:endParaRPr>
          </a:p>
          <a:p>
            <a:pPr indent="-88900" lvl="1" marL="25400" rtl="0" algn="l">
              <a:lnSpc>
                <a:spcPct val="100000"/>
              </a:lnSpc>
              <a:spcBef>
                <a:spcPts val="600"/>
              </a:spcBef>
              <a:spcAft>
                <a:spcPts val="0"/>
              </a:spcAft>
              <a:buSzPts val="1400"/>
              <a:buFont typeface="Arial"/>
              <a:buAutoNum type="arabicPeriod"/>
            </a:pPr>
            <a:r>
              <a:rPr b="1" lang="en-US" sz="1400">
                <a:latin typeface="Arial"/>
                <a:ea typeface="Arial"/>
                <a:cs typeface="Arial"/>
                <a:sym typeface="Arial"/>
              </a:rPr>
              <a:t>Algorithm Design:</a:t>
            </a:r>
            <a:r>
              <a:rPr lang="en-US" sz="1400">
                <a:latin typeface="Arial"/>
                <a:ea typeface="Arial"/>
                <a:cs typeface="Arial"/>
                <a:sym typeface="Arial"/>
              </a:rPr>
              <a:t> Develop a simple algorithm for blurring an image (e.g., averaging the color of adjacent pixels).</a:t>
            </a:r>
            <a:endParaRPr>
              <a:latin typeface="Arial"/>
              <a:ea typeface="Arial"/>
              <a:cs typeface="Arial"/>
              <a:sym typeface="Arial"/>
            </a:endParaRPr>
          </a:p>
          <a:p>
            <a:pPr indent="-88900" lvl="1" marL="25400" rtl="0" algn="l">
              <a:lnSpc>
                <a:spcPct val="100000"/>
              </a:lnSpc>
              <a:spcBef>
                <a:spcPts val="600"/>
              </a:spcBef>
              <a:spcAft>
                <a:spcPts val="0"/>
              </a:spcAft>
              <a:buSzPts val="1400"/>
              <a:buFont typeface="Arial"/>
              <a:buAutoNum type="arabicPeriod"/>
            </a:pPr>
            <a:r>
              <a:rPr b="1" lang="en-US" sz="1400">
                <a:latin typeface="Arial"/>
                <a:ea typeface="Arial"/>
                <a:cs typeface="Arial"/>
                <a:sym typeface="Arial"/>
              </a:rPr>
              <a:t>Image filtering:</a:t>
            </a:r>
            <a:r>
              <a:rPr lang="en-US" sz="1400">
                <a:latin typeface="Arial"/>
                <a:ea typeface="Arial"/>
                <a:cs typeface="Arial"/>
                <a:sym typeface="Arial"/>
              </a:rPr>
              <a:t> Apply the algorithm to the grid drawing using colored pencils/markers.</a:t>
            </a:r>
            <a:endParaRPr>
              <a:latin typeface="Arial"/>
              <a:ea typeface="Arial"/>
              <a:cs typeface="Arial"/>
              <a:sym typeface="Arial"/>
            </a:endParaRPr>
          </a:p>
          <a:p>
            <a:pPr indent="-88900" lvl="1" marL="25400" rtl="0" algn="l">
              <a:lnSpc>
                <a:spcPct val="100000"/>
              </a:lnSpc>
              <a:spcBef>
                <a:spcPts val="600"/>
              </a:spcBef>
              <a:spcAft>
                <a:spcPts val="0"/>
              </a:spcAft>
              <a:buSzPts val="1400"/>
              <a:buFont typeface="Arial"/>
              <a:buAutoNum type="arabicPeriod"/>
            </a:pPr>
            <a:r>
              <a:rPr b="1" lang="en-US" sz="1400">
                <a:latin typeface="Arial"/>
                <a:ea typeface="Arial"/>
                <a:cs typeface="Arial"/>
                <a:sym typeface="Arial"/>
              </a:rPr>
              <a:t>Evaluation:</a:t>
            </a:r>
            <a:r>
              <a:rPr lang="en-US" sz="1400">
                <a:latin typeface="Arial"/>
                <a:ea typeface="Arial"/>
                <a:cs typeface="Arial"/>
                <a:sym typeface="Arial"/>
              </a:rPr>
              <a:t> Compare the original image to the filtered image. Discuss the effect of the algorithm.</a:t>
            </a:r>
            <a:endParaRPr>
              <a:latin typeface="Arial"/>
              <a:ea typeface="Arial"/>
              <a:cs typeface="Arial"/>
              <a:sym typeface="Arial"/>
            </a:endParaRPr>
          </a:p>
        </p:txBody>
      </p:sp>
      <p:pic>
        <p:nvPicPr>
          <p:cNvPr descr="A person holding his hand to his face&#10;&#10;Description automatically generated" id="1056" name="Google Shape;1056;p89"/>
          <p:cNvPicPr preferRelativeResize="0"/>
          <p:nvPr>
            <p:ph idx="2" type="pic"/>
          </p:nvPr>
        </p:nvPicPr>
        <p:blipFill rotWithShape="1">
          <a:blip r:embed="rId3">
            <a:alphaModFix/>
          </a:blip>
          <a:srcRect b="5000" l="0" r="0" t="5000"/>
          <a:stretch/>
        </p:blipFill>
        <p:spPr>
          <a:xfrm>
            <a:off x="8215147" y="1639416"/>
            <a:ext cx="3976853" cy="3579168"/>
          </a:xfrm>
          <a:prstGeom prst="rect">
            <a:avLst/>
          </a:prstGeom>
          <a:noFill/>
          <a:ln>
            <a:noFill/>
          </a:ln>
        </p:spPr>
      </p:pic>
      <p:sp>
        <p:nvSpPr>
          <p:cNvPr id="1057" name="Google Shape;1057;p89"/>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17"/>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5" name="Google Shape;1065;p17"/>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66" name="Google Shape;1066;p17"/>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SUMMARY</a:t>
            </a:r>
            <a:endParaRPr b="1">
              <a:latin typeface="Arial"/>
              <a:ea typeface="Arial"/>
              <a:cs typeface="Arial"/>
              <a:sym typeface="Arial"/>
            </a:endParaRPr>
          </a:p>
        </p:txBody>
      </p:sp>
      <p:sp>
        <p:nvSpPr>
          <p:cNvPr id="1067" name="Google Shape;1067;p17"/>
          <p:cNvSpPr txBox="1"/>
          <p:nvPr/>
        </p:nvSpPr>
        <p:spPr>
          <a:xfrm>
            <a:off x="1060450" y="1384299"/>
            <a:ext cx="10071100" cy="440120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This module explored how Computational Thinking can be used as a tool for digital inclusion, particularly for disadvantaged or low-skilled adults who face barriers in accessing and using technology.</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We examined the role of CT in supporting digital literacy and autonomy, with a focus on older adults and those with limited prior digital experience. </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The module introduced practical strategies to adapt CT instruction to different learning styles, cultural contexts and accessibility needs.</a:t>
            </a:r>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You also saw how CT activities can help learners build confidence, navigate everyday digital tasks, and engage more fully in society. Through inclusive practices and real-life examples, the module highlighted how CT can support not only digital skills, but also equity, empowerment, and lifelong learning.</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3" name="Shape 1073"/>
        <p:cNvGrpSpPr/>
        <p:nvPr/>
      </p:nvGrpSpPr>
      <p:grpSpPr>
        <a:xfrm>
          <a:off x="0" y="0"/>
          <a:ext cx="0" cy="0"/>
          <a:chOff x="0" y="0"/>
          <a:chExt cx="0" cy="0"/>
        </a:xfrm>
      </p:grpSpPr>
      <p:pic>
        <p:nvPicPr>
          <p:cNvPr descr="Teacher assisting student" id="1074" name="Google Shape;1074;p18"/>
          <p:cNvPicPr preferRelativeResize="0"/>
          <p:nvPr>
            <p:ph idx="2" type="pic"/>
          </p:nvPr>
        </p:nvPicPr>
        <p:blipFill rotWithShape="1">
          <a:blip r:embed="rId3">
            <a:alphaModFix/>
          </a:blip>
          <a:srcRect b="0" l="17037" r="17035" t="0"/>
          <a:stretch/>
        </p:blipFill>
        <p:spPr>
          <a:xfrm>
            <a:off x="0" y="0"/>
            <a:ext cx="6781800" cy="6858000"/>
          </a:xfrm>
          <a:prstGeom prst="rect">
            <a:avLst/>
          </a:prstGeom>
          <a:solidFill>
            <a:schemeClr val="dk2"/>
          </a:solidFill>
          <a:ln>
            <a:noFill/>
          </a:ln>
        </p:spPr>
      </p:pic>
      <p:sp>
        <p:nvSpPr>
          <p:cNvPr id="1075" name="Google Shape;1075;p18"/>
          <p:cNvSpPr txBox="1"/>
          <p:nvPr>
            <p:ph idx="11" type="ftr"/>
          </p:nvPr>
        </p:nvSpPr>
        <p:spPr>
          <a:xfrm>
            <a:off x="1333500" y="6310974"/>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COMPUTATIONAL SENIORS </a:t>
            </a:r>
            <a:endParaRPr/>
          </a:p>
        </p:txBody>
      </p:sp>
      <p:sp>
        <p:nvSpPr>
          <p:cNvPr id="1076" name="Google Shape;1076;p18"/>
          <p:cNvSpPr txBox="1"/>
          <p:nvPr>
            <p:ph idx="1" type="body"/>
          </p:nvPr>
        </p:nvSpPr>
        <p:spPr>
          <a:xfrm>
            <a:off x="7895303" y="3078797"/>
            <a:ext cx="3221037" cy="2316163"/>
          </a:xfrm>
          <a:prstGeom prst="rect">
            <a:avLst/>
          </a:prstGeom>
          <a:noFill/>
          <a:ln>
            <a:noFill/>
          </a:ln>
        </p:spPr>
        <p:txBody>
          <a:bodyPr anchorCtr="0" anchor="t" bIns="45700" lIns="91425" spcFirstLastPara="1" rIns="91425" wrap="square" tIns="45700">
            <a:normAutofit/>
          </a:bodyPr>
          <a:lstStyle/>
          <a:p>
            <a:pPr indent="-228600" lvl="0" marL="228600" rtl="0" algn="ctr">
              <a:lnSpc>
                <a:spcPct val="100000"/>
              </a:lnSpc>
              <a:spcBef>
                <a:spcPts val="1000"/>
              </a:spcBef>
              <a:spcAft>
                <a:spcPts val="0"/>
              </a:spcAft>
              <a:buClr>
                <a:schemeClr val="lt1"/>
              </a:buClr>
              <a:buSzPts val="1260"/>
              <a:buNone/>
            </a:pPr>
            <a:br>
              <a:rPr lang="en-US"/>
            </a:br>
            <a:endParaRPr/>
          </a:p>
        </p:txBody>
      </p:sp>
      <p:sp>
        <p:nvSpPr>
          <p:cNvPr id="1077" name="Google Shape;1077;p18"/>
          <p:cNvSpPr txBox="1"/>
          <p:nvPr/>
        </p:nvSpPr>
        <p:spPr>
          <a:xfrm>
            <a:off x="7706091" y="1580542"/>
            <a:ext cx="3599459" cy="413959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CALL TO ACTION:</a:t>
            </a:r>
            <a:endParaRPr/>
          </a:p>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1" i="0" lang="en-US" sz="1800" u="none" cap="none" strike="noStrike">
                <a:solidFill>
                  <a:schemeClr val="lt1"/>
                </a:solidFill>
                <a:latin typeface="Arial"/>
                <a:ea typeface="Arial"/>
                <a:cs typeface="Arial"/>
                <a:sym typeface="Arial"/>
              </a:rPr>
              <a:t>Reflect on what you’ve learned:</a:t>
            </a:r>
            <a:endParaRPr/>
          </a:p>
          <a:p>
            <a:pPr indent="0" lvl="0" marL="0" marR="0" rtl="0" algn="l">
              <a:lnSpc>
                <a:spcPct val="100000"/>
              </a:lnSpc>
              <a:spcBef>
                <a:spcPts val="0"/>
              </a:spcBef>
              <a:spcAft>
                <a:spcPts val="0"/>
              </a:spcAft>
              <a:buNone/>
            </a:pPr>
            <a:r>
              <a:t/>
            </a:r>
            <a:endParaRPr b="0" i="1" sz="1400" u="none" cap="none" strike="noStrike">
              <a:solidFill>
                <a:schemeClr val="lt1"/>
              </a:solidFill>
              <a:latin typeface="Arial"/>
              <a:ea typeface="Arial"/>
              <a:cs typeface="Arial"/>
              <a:sym typeface="Arial"/>
            </a:endParaRPr>
          </a:p>
          <a:p>
            <a:pPr indent="-285750" lvl="0" marL="285750" marR="0" rtl="0" algn="l">
              <a:lnSpc>
                <a:spcPct val="100000"/>
              </a:lnSpc>
              <a:spcBef>
                <a:spcPts val="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How can storytelling and visual narratives support Computational Thinking development?</a:t>
            </a:r>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What are effective ways to design and implement CT activities using storytelling?</a:t>
            </a:r>
            <a:endParaRPr/>
          </a:p>
          <a:p>
            <a:pPr indent="-285750" lvl="0" marL="285750" marR="0" rtl="0" algn="l">
              <a:lnSpc>
                <a:spcPct val="100000"/>
              </a:lnSpc>
              <a:spcBef>
                <a:spcPts val="1200"/>
              </a:spcBef>
              <a:spcAft>
                <a:spcPts val="0"/>
              </a:spcAft>
              <a:buClr>
                <a:schemeClr val="lt1"/>
              </a:buClr>
              <a:buSzPts val="1400"/>
              <a:buFont typeface="Arial"/>
              <a:buChar char="•"/>
            </a:pPr>
            <a:r>
              <a:rPr b="0" i="1" lang="en-US" sz="1400" u="none" cap="none" strike="noStrike">
                <a:solidFill>
                  <a:schemeClr val="lt1"/>
                </a:solidFill>
                <a:latin typeface="Arial"/>
                <a:ea typeface="Arial"/>
                <a:cs typeface="Arial"/>
                <a:sym typeface="Arial"/>
              </a:rPr>
              <a:t>How can trainers support adult learners in creating and sharing digital stories?</a:t>
            </a:r>
            <a:endParaRPr/>
          </a:p>
          <a:p>
            <a:pPr indent="0" lvl="0" marL="0" marR="0" rtl="0" algn="ctr">
              <a:lnSpc>
                <a:spcPct val="100000"/>
              </a:lnSpc>
              <a:spcBef>
                <a:spcPts val="1200"/>
              </a:spcBef>
              <a:spcAft>
                <a:spcPts val="0"/>
              </a:spcAft>
              <a:buNone/>
            </a:pPr>
            <a:r>
              <a:t/>
            </a:r>
            <a:endParaRPr b="1" i="0" sz="1800" u="none" cap="none" strike="noStrike">
              <a:solidFill>
                <a:schemeClr val="lt1"/>
              </a:solidFill>
              <a:latin typeface="Arial"/>
              <a:ea typeface="Arial"/>
              <a:cs typeface="Arial"/>
              <a:sym typeface="Arial"/>
            </a:endParaRPr>
          </a:p>
          <a:p>
            <a:pPr indent="0" lvl="0" marL="0" marR="0" rtl="0" algn="l">
              <a:lnSpc>
                <a:spcPct val="100000"/>
              </a:lnSpc>
              <a:spcBef>
                <a:spcPts val="60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8" name="Google Shape;1078;p18"/>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20"/>
          <p:cNvSpPr/>
          <p:nvPr/>
        </p:nvSpPr>
        <p:spPr>
          <a:xfrm>
            <a:off x="0" y="0"/>
            <a:ext cx="12192000" cy="6858000"/>
          </a:xfrm>
          <a:prstGeom prst="rect">
            <a:avLst/>
          </a:prstGeom>
          <a:solidFill>
            <a:srgbClr val="D2DD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86" name="Google Shape;1086;p20"/>
          <p:cNvSpPr/>
          <p:nvPr/>
        </p:nvSpPr>
        <p:spPr>
          <a:xfrm>
            <a:off x="304800" y="241299"/>
            <a:ext cx="11582400" cy="637540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087" name="Google Shape;1087;p20"/>
          <p:cNvSpPr txBox="1"/>
          <p:nvPr>
            <p:ph type="title"/>
          </p:nvPr>
        </p:nvSpPr>
        <p:spPr>
          <a:xfrm>
            <a:off x="695400" y="116977"/>
            <a:ext cx="10801200" cy="1143000"/>
          </a:xfrm>
          <a:prstGeom prst="rect">
            <a:avLst/>
          </a:prstGeom>
          <a:noFill/>
          <a:ln>
            <a:noFill/>
          </a:ln>
        </p:spPr>
        <p:txBody>
          <a:bodyPr anchorCtr="0" anchor="ctr" bIns="60975" lIns="121950" spcFirstLastPara="1" rIns="121950" wrap="square" tIns="60975">
            <a:noAutofit/>
          </a:bodyPr>
          <a:lstStyle/>
          <a:p>
            <a:pPr indent="0" lvl="0" marL="0" rtl="0" algn="ctr">
              <a:lnSpc>
                <a:spcPct val="100000"/>
              </a:lnSpc>
              <a:spcBef>
                <a:spcPts val="0"/>
              </a:spcBef>
              <a:spcAft>
                <a:spcPts val="0"/>
              </a:spcAft>
              <a:buClr>
                <a:schemeClr val="dk1"/>
              </a:buClr>
              <a:buSzPts val="3600"/>
              <a:buFont typeface="Lato Black"/>
              <a:buNone/>
            </a:pPr>
            <a:r>
              <a:rPr b="1" lang="en-US">
                <a:latin typeface="Arial"/>
                <a:ea typeface="Arial"/>
                <a:cs typeface="Arial"/>
                <a:sym typeface="Arial"/>
              </a:rPr>
              <a:t>GLOSSARY</a:t>
            </a:r>
            <a:endParaRPr b="1">
              <a:latin typeface="Arial"/>
              <a:ea typeface="Arial"/>
              <a:cs typeface="Arial"/>
              <a:sym typeface="Arial"/>
            </a:endParaRPr>
          </a:p>
        </p:txBody>
      </p:sp>
      <p:sp>
        <p:nvSpPr>
          <p:cNvPr id="1088" name="Google Shape;1088;p20"/>
          <p:cNvSpPr txBox="1"/>
          <p:nvPr/>
        </p:nvSpPr>
        <p:spPr>
          <a:xfrm>
            <a:off x="688800" y="136855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Computational Thinking or CT: </a:t>
            </a:r>
            <a:r>
              <a:rPr b="0" i="0" lang="en-US" sz="1400" u="none" cap="none" strike="noStrike">
                <a:solidFill>
                  <a:srgbClr val="000000"/>
                </a:solidFill>
                <a:latin typeface="Arial"/>
                <a:ea typeface="Arial"/>
                <a:cs typeface="Arial"/>
                <a:sym typeface="Arial"/>
              </a:rPr>
              <a:t>Solving problems like a computer would, step-by-step. </a:t>
            </a:r>
            <a:endParaRPr b="0" i="0" sz="1000" u="none" cap="none" strike="noStrike">
              <a:solidFill>
                <a:srgbClr val="000000"/>
              </a:solidFill>
              <a:latin typeface="Arial"/>
              <a:ea typeface="Arial"/>
              <a:cs typeface="Arial"/>
              <a:sym typeface="Arial"/>
            </a:endParaRPr>
          </a:p>
        </p:txBody>
      </p:sp>
      <p:sp>
        <p:nvSpPr>
          <p:cNvPr id="1089" name="Google Shape;1089;p20"/>
          <p:cNvSpPr txBox="1"/>
          <p:nvPr/>
        </p:nvSpPr>
        <p:spPr>
          <a:xfrm>
            <a:off x="688800" y="175420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Decomposition: </a:t>
            </a:r>
            <a:r>
              <a:rPr b="0" i="0" lang="en-US" sz="1400" u="none" cap="none" strike="noStrike">
                <a:solidFill>
                  <a:srgbClr val="000000"/>
                </a:solidFill>
                <a:latin typeface="Arial"/>
                <a:ea typeface="Arial"/>
                <a:cs typeface="Arial"/>
                <a:sym typeface="Arial"/>
              </a:rPr>
              <a:t>Breaking a big problem into smaller parts. </a:t>
            </a:r>
            <a:endParaRPr b="0" i="0" sz="1000" u="none" cap="none" strike="noStrike">
              <a:solidFill>
                <a:srgbClr val="000000"/>
              </a:solidFill>
              <a:latin typeface="Arial"/>
              <a:ea typeface="Arial"/>
              <a:cs typeface="Arial"/>
              <a:sym typeface="Arial"/>
            </a:endParaRPr>
          </a:p>
        </p:txBody>
      </p:sp>
      <p:sp>
        <p:nvSpPr>
          <p:cNvPr id="1090" name="Google Shape;1090;p20"/>
          <p:cNvSpPr txBox="1"/>
          <p:nvPr/>
        </p:nvSpPr>
        <p:spPr>
          <a:xfrm>
            <a:off x="688800" y="213986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Abstraction: </a:t>
            </a:r>
            <a:r>
              <a:rPr b="0" i="0" lang="en-US" sz="1400" u="none" cap="none" strike="noStrike">
                <a:solidFill>
                  <a:srgbClr val="000000"/>
                </a:solidFill>
                <a:latin typeface="Arial"/>
                <a:ea typeface="Arial"/>
                <a:cs typeface="Arial"/>
                <a:sym typeface="Arial"/>
              </a:rPr>
              <a:t>Focusing only on the important details.</a:t>
            </a:r>
            <a:endParaRPr b="0" i="0" sz="1000" u="none" cap="none" strike="noStrike">
              <a:solidFill>
                <a:srgbClr val="000000"/>
              </a:solidFill>
              <a:latin typeface="Arial"/>
              <a:ea typeface="Arial"/>
              <a:cs typeface="Arial"/>
              <a:sym typeface="Arial"/>
            </a:endParaRPr>
          </a:p>
        </p:txBody>
      </p:sp>
      <p:sp>
        <p:nvSpPr>
          <p:cNvPr id="1091" name="Google Shape;1091;p20"/>
          <p:cNvSpPr txBox="1"/>
          <p:nvPr/>
        </p:nvSpPr>
        <p:spPr>
          <a:xfrm>
            <a:off x="688800" y="252551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Pattern Recognition: </a:t>
            </a:r>
            <a:r>
              <a:rPr b="0" i="0" lang="en-US" sz="1400" u="none" cap="none" strike="noStrike">
                <a:solidFill>
                  <a:srgbClr val="000000"/>
                </a:solidFill>
                <a:latin typeface="Arial"/>
                <a:ea typeface="Arial"/>
                <a:cs typeface="Arial"/>
                <a:sym typeface="Arial"/>
              </a:rPr>
              <a:t>Spotting trends or things that repeat.</a:t>
            </a:r>
            <a:endParaRPr b="0" i="0" sz="1000" u="none" cap="none" strike="noStrike">
              <a:solidFill>
                <a:srgbClr val="000000"/>
              </a:solidFill>
              <a:latin typeface="Arial"/>
              <a:ea typeface="Arial"/>
              <a:cs typeface="Arial"/>
              <a:sym typeface="Arial"/>
            </a:endParaRPr>
          </a:p>
        </p:txBody>
      </p:sp>
      <p:sp>
        <p:nvSpPr>
          <p:cNvPr id="1092" name="Google Shape;1092;p20"/>
          <p:cNvSpPr txBox="1"/>
          <p:nvPr/>
        </p:nvSpPr>
        <p:spPr>
          <a:xfrm>
            <a:off x="688800" y="291117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Algorithm: </a:t>
            </a:r>
            <a:r>
              <a:rPr b="0" i="0" lang="en-US" sz="1400" u="none" cap="none" strike="noStrike">
                <a:solidFill>
                  <a:srgbClr val="000000"/>
                </a:solidFill>
                <a:latin typeface="Arial"/>
                <a:ea typeface="Arial"/>
                <a:cs typeface="Arial"/>
                <a:sym typeface="Arial"/>
              </a:rPr>
              <a:t>A set of instructions to complete a task.</a:t>
            </a:r>
            <a:endParaRPr b="0" i="0" sz="1000" u="none" cap="none" strike="noStrike">
              <a:solidFill>
                <a:srgbClr val="000000"/>
              </a:solidFill>
              <a:latin typeface="Arial"/>
              <a:ea typeface="Arial"/>
              <a:cs typeface="Arial"/>
              <a:sym typeface="Arial"/>
            </a:endParaRPr>
          </a:p>
        </p:txBody>
      </p:sp>
      <p:sp>
        <p:nvSpPr>
          <p:cNvPr id="1093" name="Google Shape;1093;p20"/>
          <p:cNvSpPr txBox="1"/>
          <p:nvPr/>
        </p:nvSpPr>
        <p:spPr>
          <a:xfrm>
            <a:off x="688800" y="368248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Unplugged Activities: </a:t>
            </a:r>
            <a:r>
              <a:rPr b="0" i="0" lang="en-US" sz="1400" u="none" cap="none" strike="noStrike">
                <a:solidFill>
                  <a:srgbClr val="000000"/>
                </a:solidFill>
                <a:latin typeface="Arial"/>
                <a:ea typeface="Arial"/>
                <a:cs typeface="Arial"/>
                <a:sym typeface="Arial"/>
              </a:rPr>
              <a:t>Learning CT without screens using games, puzzles, etc.</a:t>
            </a:r>
            <a:endParaRPr b="0" i="0" sz="1000" u="none" cap="none" strike="noStrike">
              <a:solidFill>
                <a:srgbClr val="000000"/>
              </a:solidFill>
              <a:latin typeface="Arial"/>
              <a:ea typeface="Arial"/>
              <a:cs typeface="Arial"/>
              <a:sym typeface="Arial"/>
            </a:endParaRPr>
          </a:p>
        </p:txBody>
      </p:sp>
      <p:sp>
        <p:nvSpPr>
          <p:cNvPr id="1094" name="Google Shape;1094;p20"/>
          <p:cNvSpPr txBox="1"/>
          <p:nvPr/>
        </p:nvSpPr>
        <p:spPr>
          <a:xfrm>
            <a:off x="688800" y="406813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Debugging: </a:t>
            </a:r>
            <a:r>
              <a:rPr b="0" i="0" lang="en-US" sz="1400" u="none" cap="none" strike="noStrike">
                <a:solidFill>
                  <a:srgbClr val="000000"/>
                </a:solidFill>
                <a:latin typeface="Arial"/>
                <a:ea typeface="Arial"/>
                <a:cs typeface="Arial"/>
                <a:sym typeface="Arial"/>
              </a:rPr>
              <a:t>Finding and fixing errors in a process.</a:t>
            </a:r>
            <a:endParaRPr b="0" i="0" sz="1000" u="none" cap="none" strike="noStrike">
              <a:solidFill>
                <a:srgbClr val="000000"/>
              </a:solidFill>
              <a:latin typeface="Arial"/>
              <a:ea typeface="Arial"/>
              <a:cs typeface="Arial"/>
              <a:sym typeface="Arial"/>
            </a:endParaRPr>
          </a:p>
        </p:txBody>
      </p:sp>
      <p:sp>
        <p:nvSpPr>
          <p:cNvPr id="1095" name="Google Shape;1095;p20"/>
          <p:cNvSpPr txBox="1"/>
          <p:nvPr/>
        </p:nvSpPr>
        <p:spPr>
          <a:xfrm>
            <a:off x="688800" y="445379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Soft Skills: </a:t>
            </a:r>
            <a:r>
              <a:rPr b="0" i="0" lang="en-US" sz="1400" u="none" cap="none" strike="noStrike">
                <a:solidFill>
                  <a:srgbClr val="000000"/>
                </a:solidFill>
                <a:latin typeface="Arial"/>
                <a:ea typeface="Arial"/>
                <a:cs typeface="Arial"/>
                <a:sym typeface="Arial"/>
              </a:rPr>
              <a:t>Non-technical abilities that help people work well with others and adapt to challenges.</a:t>
            </a:r>
            <a:endParaRPr b="0" i="0" sz="1000" u="none" cap="none" strike="noStrike">
              <a:solidFill>
                <a:srgbClr val="000000"/>
              </a:solidFill>
              <a:latin typeface="Arial"/>
              <a:ea typeface="Arial"/>
              <a:cs typeface="Arial"/>
              <a:sym typeface="Arial"/>
            </a:endParaRPr>
          </a:p>
        </p:txBody>
      </p:sp>
      <p:sp>
        <p:nvSpPr>
          <p:cNvPr id="1096" name="Google Shape;1096;p20"/>
          <p:cNvSpPr txBox="1"/>
          <p:nvPr/>
        </p:nvSpPr>
        <p:spPr>
          <a:xfrm>
            <a:off x="688800" y="483944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Gamification: </a:t>
            </a:r>
            <a:r>
              <a:rPr b="0" i="0" lang="en-US" sz="1400" u="none" cap="none" strike="noStrike">
                <a:solidFill>
                  <a:srgbClr val="000000"/>
                </a:solidFill>
                <a:latin typeface="Arial"/>
                <a:ea typeface="Arial"/>
                <a:cs typeface="Arial"/>
                <a:sym typeface="Arial"/>
              </a:rPr>
              <a:t>Using game elements (like points or challenges) in learning.</a:t>
            </a:r>
            <a:endParaRPr b="0" i="0" sz="1000" u="none" cap="none" strike="noStrike">
              <a:solidFill>
                <a:srgbClr val="000000"/>
              </a:solidFill>
              <a:latin typeface="Arial"/>
              <a:ea typeface="Arial"/>
              <a:cs typeface="Arial"/>
              <a:sym typeface="Arial"/>
            </a:endParaRPr>
          </a:p>
        </p:txBody>
      </p:sp>
      <p:sp>
        <p:nvSpPr>
          <p:cNvPr id="1097" name="Google Shape;1097;p20"/>
          <p:cNvSpPr txBox="1"/>
          <p:nvPr/>
        </p:nvSpPr>
        <p:spPr>
          <a:xfrm>
            <a:off x="688800" y="5225100"/>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Digital Literacy: </a:t>
            </a:r>
            <a:r>
              <a:rPr b="0" i="0" lang="en-US" sz="1400" u="none" cap="none" strike="noStrike">
                <a:solidFill>
                  <a:srgbClr val="000000"/>
                </a:solidFill>
                <a:latin typeface="Arial"/>
                <a:ea typeface="Arial"/>
                <a:cs typeface="Arial"/>
                <a:sym typeface="Arial"/>
              </a:rPr>
              <a:t>Knowing how to use digital tools safely and effectively.</a:t>
            </a:r>
            <a:endParaRPr b="0" i="0" sz="1000" u="none" cap="none" strike="noStrike">
              <a:solidFill>
                <a:srgbClr val="000000"/>
              </a:solidFill>
              <a:latin typeface="Arial"/>
              <a:ea typeface="Arial"/>
              <a:cs typeface="Arial"/>
              <a:sym typeface="Arial"/>
            </a:endParaRPr>
          </a:p>
        </p:txBody>
      </p:sp>
      <p:sp>
        <p:nvSpPr>
          <p:cNvPr id="1098" name="Google Shape;1098;p20"/>
          <p:cNvSpPr txBox="1"/>
          <p:nvPr/>
        </p:nvSpPr>
        <p:spPr>
          <a:xfrm>
            <a:off x="688800" y="561075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Inclusion: </a:t>
            </a:r>
            <a:r>
              <a:rPr b="0" i="0" lang="en-US" sz="1400" u="none" cap="none" strike="noStrike">
                <a:solidFill>
                  <a:srgbClr val="000000"/>
                </a:solidFill>
                <a:latin typeface="Arial"/>
                <a:ea typeface="Arial"/>
                <a:cs typeface="Arial"/>
                <a:sym typeface="Arial"/>
              </a:rPr>
              <a:t>Making learning accessible to everyone, no matter their background.</a:t>
            </a:r>
            <a:endParaRPr b="0" i="0" sz="1000" u="none" cap="none" strike="noStrike">
              <a:solidFill>
                <a:srgbClr val="000000"/>
              </a:solidFill>
              <a:latin typeface="Arial"/>
              <a:ea typeface="Arial"/>
              <a:cs typeface="Arial"/>
              <a:sym typeface="Arial"/>
            </a:endParaRPr>
          </a:p>
        </p:txBody>
      </p:sp>
      <p:sp>
        <p:nvSpPr>
          <p:cNvPr id="1099" name="Google Shape;1099;p20"/>
          <p:cNvSpPr txBox="1"/>
          <p:nvPr/>
        </p:nvSpPr>
        <p:spPr>
          <a:xfrm>
            <a:off x="688800" y="5996406"/>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Scaffolding: </a:t>
            </a:r>
            <a:r>
              <a:rPr b="0" i="0" lang="en-US" sz="1400" u="none" cap="none" strike="noStrike">
                <a:solidFill>
                  <a:srgbClr val="000000"/>
                </a:solidFill>
                <a:latin typeface="Arial"/>
                <a:ea typeface="Arial"/>
                <a:cs typeface="Arial"/>
                <a:sym typeface="Arial"/>
              </a:rPr>
              <a:t>Supporting learners step-by-step so they can gradually do more on their own.</a:t>
            </a:r>
            <a:endParaRPr b="0" i="0" sz="1000" u="none" cap="none" strike="noStrike">
              <a:solidFill>
                <a:srgbClr val="000000"/>
              </a:solidFill>
              <a:latin typeface="Arial"/>
              <a:ea typeface="Arial"/>
              <a:cs typeface="Arial"/>
              <a:sym typeface="Arial"/>
            </a:endParaRPr>
          </a:p>
        </p:txBody>
      </p:sp>
      <p:sp>
        <p:nvSpPr>
          <p:cNvPr id="1100" name="Google Shape;1100;p20"/>
          <p:cNvSpPr txBox="1"/>
          <p:nvPr/>
        </p:nvSpPr>
        <p:spPr>
          <a:xfrm>
            <a:off x="688800" y="3296825"/>
            <a:ext cx="9890300" cy="324000"/>
          </a:xfrm>
          <a:prstGeom prst="rect">
            <a:avLst/>
          </a:prstGeom>
          <a:noFill/>
          <a:ln>
            <a:noFill/>
          </a:ln>
        </p:spPr>
        <p:txBody>
          <a:bodyPr anchorCtr="0" anchor="t" bIns="60925" lIns="121875" spcFirstLastPara="1" rIns="121875" wrap="square" tIns="60925">
            <a:noAutofit/>
          </a:bodyPr>
          <a:lstStyle/>
          <a:p>
            <a:pPr indent="0" lvl="0" marL="0" marR="0" rtl="0" algn="just">
              <a:lnSpc>
                <a:spcPct val="100000"/>
              </a:lnSpc>
              <a:spcBef>
                <a:spcPts val="0"/>
              </a:spcBef>
              <a:spcAft>
                <a:spcPts val="0"/>
              </a:spcAft>
              <a:buClr>
                <a:srgbClr val="000000"/>
              </a:buClr>
              <a:buSzPts val="2099"/>
              <a:buFont typeface="Arial"/>
              <a:buNone/>
            </a:pPr>
            <a:r>
              <a:rPr b="1" i="0" lang="en-US" sz="1400" u="none" cap="none" strike="noStrike">
                <a:solidFill>
                  <a:srgbClr val="678877"/>
                </a:solidFill>
                <a:latin typeface="Arial"/>
                <a:ea typeface="Arial"/>
                <a:cs typeface="Arial"/>
                <a:sym typeface="Arial"/>
              </a:rPr>
              <a:t>Iteration: </a:t>
            </a:r>
            <a:r>
              <a:rPr b="0" i="0" lang="en-US" sz="1400" u="none" cap="none" strike="noStrike">
                <a:solidFill>
                  <a:srgbClr val="000000"/>
                </a:solidFill>
                <a:latin typeface="Arial"/>
                <a:ea typeface="Arial"/>
                <a:cs typeface="Arial"/>
                <a:sym typeface="Arial"/>
              </a:rPr>
              <a:t>Repeating a process to improve it.</a:t>
            </a:r>
            <a:endParaRPr b="0" i="0" sz="1000" u="none" cap="none" strike="noStrike">
              <a:solidFill>
                <a:srgbClr val="00000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Sp="0">
  <p:cSld>
    <p:spTree>
      <p:nvGrpSpPr>
        <p:cNvPr id="1104" name="Shape 1104"/>
        <p:cNvGrpSpPr/>
        <p:nvPr/>
      </p:nvGrpSpPr>
      <p:grpSpPr>
        <a:xfrm>
          <a:off x="0" y="0"/>
          <a:ext cx="0" cy="0"/>
          <a:chOff x="0" y="0"/>
          <a:chExt cx="0" cy="0"/>
        </a:xfrm>
      </p:grpSpPr>
      <p:sp>
        <p:nvSpPr>
          <p:cNvPr id="1105" name="Google Shape;1105;p60"/>
          <p:cNvSpPr txBox="1"/>
          <p:nvPr>
            <p:ph idx="11" type="ftr"/>
          </p:nvPr>
        </p:nvSpPr>
        <p:spPr>
          <a:xfrm rot="5400000">
            <a:off x="-1708136" y="3223750"/>
            <a:ext cx="4114800" cy="410501"/>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TEXTO DE EJEMPLO PARA EL PIE DE PÁGINA</a:t>
            </a:r>
            <a:endParaRPr/>
          </a:p>
        </p:txBody>
      </p:sp>
      <p:sp>
        <p:nvSpPr>
          <p:cNvPr id="1106" name="Google Shape;1106;p60"/>
          <p:cNvSpPr txBox="1"/>
          <p:nvPr>
            <p:ph type="title"/>
          </p:nvPr>
        </p:nvSpPr>
        <p:spPr>
          <a:xfrm>
            <a:off x="0" y="450349"/>
            <a:ext cx="5011885" cy="67088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2"/>
              </a:buClr>
              <a:buSzPts val="2800"/>
              <a:buFont typeface="Sorts Mill Goudy"/>
              <a:buNone/>
            </a:pPr>
            <a:r>
              <a:rPr b="1" lang="en-US" sz="2800">
                <a:solidFill>
                  <a:schemeClr val="dk2"/>
                </a:solidFill>
                <a:latin typeface="Arial"/>
                <a:ea typeface="Arial"/>
                <a:cs typeface="Arial"/>
                <a:sym typeface="Arial"/>
              </a:rPr>
              <a:t>REFERENCES</a:t>
            </a:r>
            <a:endParaRPr b="1">
              <a:solidFill>
                <a:schemeClr val="dk2"/>
              </a:solidFill>
              <a:latin typeface="Arial"/>
              <a:ea typeface="Arial"/>
              <a:cs typeface="Arial"/>
              <a:sym typeface="Arial"/>
            </a:endParaRPr>
          </a:p>
        </p:txBody>
      </p:sp>
      <p:sp>
        <p:nvSpPr>
          <p:cNvPr id="1107" name="Google Shape;1107;p60"/>
          <p:cNvSpPr txBox="1"/>
          <p:nvPr>
            <p:ph idx="1" type="body"/>
          </p:nvPr>
        </p:nvSpPr>
        <p:spPr>
          <a:xfrm>
            <a:off x="668338" y="1158875"/>
            <a:ext cx="10634662" cy="3646589"/>
          </a:xfrm>
          <a:prstGeom prst="rect">
            <a:avLst/>
          </a:prstGeom>
          <a:noFill/>
          <a:ln>
            <a:noFill/>
          </a:ln>
        </p:spPr>
        <p:txBody>
          <a:bodyPr anchorCtr="0" anchor="b" bIns="45700" lIns="91425" spcFirstLastPara="1" rIns="91425" wrap="square" tIns="45700">
            <a:normAutofit/>
          </a:bodyPr>
          <a:lstStyle/>
          <a:p>
            <a:pPr indent="-9525" lvl="0" marL="9525" rtl="0" algn="l">
              <a:lnSpc>
                <a:spcPct val="100000"/>
              </a:lnSpc>
              <a:spcBef>
                <a:spcPts val="1000"/>
              </a:spcBef>
              <a:spcAft>
                <a:spcPts val="0"/>
              </a:spcAft>
              <a:buSzPts val="1260"/>
              <a:buNone/>
            </a:pPr>
            <a:r>
              <a:rPr i="0" lang="en-US" sz="1400">
                <a:solidFill>
                  <a:schemeClr val="dk1"/>
                </a:solidFill>
                <a:latin typeface="Arial"/>
                <a:ea typeface="Arial"/>
                <a:cs typeface="Arial"/>
                <a:sym typeface="Arial"/>
              </a:rPr>
              <a:t>Mills K., Coenraad M., Ruiz P., Burke Q., Weisgrau J. (2021). Computational Thinking for an Inclusive World: A Resource for Educators to Learn and Lead , Digital Promise, December 2021</a:t>
            </a:r>
            <a:endParaRPr>
              <a:latin typeface="Arial"/>
              <a:ea typeface="Arial"/>
              <a:cs typeface="Arial"/>
              <a:sym typeface="Arial"/>
            </a:endParaRPr>
          </a:p>
          <a:p>
            <a:pPr indent="-9525" lvl="0" marL="9525" rtl="0" algn="l">
              <a:lnSpc>
                <a:spcPct val="100000"/>
              </a:lnSpc>
              <a:spcBef>
                <a:spcPts val="1000"/>
              </a:spcBef>
              <a:spcAft>
                <a:spcPts val="0"/>
              </a:spcAft>
              <a:buSzPts val="1260"/>
              <a:buNone/>
            </a:pPr>
            <a:r>
              <a:rPr i="0" lang="en-US" sz="1400">
                <a:solidFill>
                  <a:schemeClr val="dk1"/>
                </a:solidFill>
                <a:latin typeface="Arial"/>
                <a:ea typeface="Arial"/>
                <a:cs typeface="Arial"/>
                <a:sym typeface="Arial"/>
              </a:rPr>
              <a:t>Porzak R., Psomos P.  Computer-based thinking in the work of teachers and schools, Lubelska Akademia WSEI, 2023</a:t>
            </a:r>
            <a:endParaRPr i="0" sz="1400">
              <a:solidFill>
                <a:schemeClr val="dk1"/>
              </a:solidFill>
              <a:latin typeface="Arial"/>
              <a:ea typeface="Arial"/>
              <a:cs typeface="Arial"/>
              <a:sym typeface="Arial"/>
            </a:endParaRPr>
          </a:p>
          <a:p>
            <a:pPr indent="-9525" lvl="0" marL="9525" rtl="0" algn="l">
              <a:lnSpc>
                <a:spcPct val="100000"/>
              </a:lnSpc>
              <a:spcBef>
                <a:spcPts val="1000"/>
              </a:spcBef>
              <a:spcAft>
                <a:spcPts val="0"/>
              </a:spcAft>
              <a:buSzPts val="1260"/>
              <a:buNone/>
            </a:pPr>
            <a:r>
              <a:rPr i="0" lang="en-US" sz="1400">
                <a:solidFill>
                  <a:schemeClr val="dk1"/>
                </a:solidFill>
                <a:latin typeface="Arial"/>
                <a:ea typeface="Arial"/>
                <a:cs typeface="Arial"/>
                <a:sym typeface="Arial"/>
              </a:rPr>
              <a:t>Computational Thinking Competencies, ISTE, 2025</a:t>
            </a:r>
            <a:endParaRPr>
              <a:latin typeface="Arial"/>
              <a:ea typeface="Arial"/>
              <a:cs typeface="Arial"/>
              <a:sym typeface="Arial"/>
            </a:endParaRPr>
          </a:p>
          <a:p>
            <a:pPr indent="-9525" lvl="0" marL="9525" rtl="0" algn="l">
              <a:lnSpc>
                <a:spcPct val="100000"/>
              </a:lnSpc>
              <a:spcBef>
                <a:spcPts val="1000"/>
              </a:spcBef>
              <a:spcAft>
                <a:spcPts val="0"/>
              </a:spcAft>
              <a:buSzPts val="1260"/>
              <a:buNone/>
            </a:pPr>
            <a:r>
              <a:rPr i="0" lang="en-US" sz="1400">
                <a:solidFill>
                  <a:schemeClr val="dk1"/>
                </a:solidFill>
                <a:latin typeface="Arial"/>
                <a:ea typeface="Arial"/>
                <a:cs typeface="Arial"/>
                <a:sym typeface="Arial"/>
              </a:rPr>
              <a:t>Gałuszka  G. ‘Wirtualna jesień życia. Rozważania o roli gier cyfrowych w życiu osób starszych’ (Virtual autumn of life. Reflections on the role of digital games in the lives of the elderly), Wydawnictwo AGH, Kraków 2023, available at: https://www.wydawnictwo.agh.edu.pl/produkt/1364-wirtualna-jesien-zycia</a:t>
            </a:r>
            <a:endParaRPr i="0" sz="1400">
              <a:solidFill>
                <a:schemeClr val="dk1"/>
              </a:solidFill>
              <a:latin typeface="Arial"/>
              <a:ea typeface="Arial"/>
              <a:cs typeface="Arial"/>
              <a:sym typeface="Arial"/>
            </a:endParaRPr>
          </a:p>
          <a:p>
            <a:pPr indent="-9525" lvl="0" marL="9525" rtl="0" algn="l">
              <a:lnSpc>
                <a:spcPct val="100000"/>
              </a:lnSpc>
              <a:spcBef>
                <a:spcPts val="1000"/>
              </a:spcBef>
              <a:spcAft>
                <a:spcPts val="0"/>
              </a:spcAft>
              <a:buSzPts val="1260"/>
              <a:buNone/>
            </a:pPr>
            <a:r>
              <a:rPr i="0" lang="en-US" sz="1400">
                <a:solidFill>
                  <a:schemeClr val="dk1"/>
                </a:solidFill>
                <a:latin typeface="Arial"/>
                <a:ea typeface="Arial"/>
                <a:cs typeface="Arial"/>
                <a:sym typeface="Arial"/>
              </a:rPr>
              <a:t>Kwiatkowski J. Methodological basis for educating senior citizens in digital competences using gaming: A guide for educators. Fundacja Małopolska Izba Samorządowa, 2024</a:t>
            </a:r>
            <a:br>
              <a:rPr i="0" lang="en-US" sz="1400">
                <a:solidFill>
                  <a:schemeClr val="dk1"/>
                </a:solidFill>
                <a:latin typeface="Arial"/>
                <a:ea typeface="Arial"/>
                <a:cs typeface="Arial"/>
                <a:sym typeface="Arial"/>
              </a:rPr>
            </a:br>
            <a:endParaRPr i="0" sz="1400">
              <a:solidFill>
                <a:schemeClr val="dk1"/>
              </a:solidFill>
              <a:latin typeface="Arial"/>
              <a:ea typeface="Arial"/>
              <a:cs typeface="Arial"/>
              <a:sym typeface="Arial"/>
            </a:endParaRPr>
          </a:p>
          <a:p>
            <a:pPr indent="-9525" lvl="0" marL="9525" rtl="0" algn="l">
              <a:lnSpc>
                <a:spcPct val="100000"/>
              </a:lnSpc>
              <a:spcBef>
                <a:spcPts val="1000"/>
              </a:spcBef>
              <a:spcAft>
                <a:spcPts val="0"/>
              </a:spcAft>
              <a:buSzPts val="1260"/>
              <a:buNone/>
            </a:pPr>
            <a:r>
              <a:rPr i="0" lang="en-US" sz="1400">
                <a:solidFill>
                  <a:schemeClr val="dk1"/>
                </a:solidFill>
                <a:latin typeface="Arial"/>
                <a:ea typeface="Arial"/>
                <a:cs typeface="Arial"/>
                <a:sym typeface="Arial"/>
              </a:rPr>
              <a:t>thetech.org/bowersinstitute</a:t>
            </a:r>
            <a:endParaRPr i="0" sz="1400">
              <a:solidFill>
                <a:schemeClr val="dk1"/>
              </a:solidFill>
              <a:latin typeface="Arial"/>
              <a:ea typeface="Arial"/>
              <a:cs typeface="Arial"/>
              <a:sym typeface="Arial"/>
            </a:endParaRPr>
          </a:p>
        </p:txBody>
      </p:sp>
      <p:sp>
        <p:nvSpPr>
          <p:cNvPr id="1108" name="Google Shape;1108;p60"/>
          <p:cNvSpPr txBox="1"/>
          <p:nvPr>
            <p:ph idx="12" type="sldNum"/>
          </p:nvPr>
        </p:nvSpPr>
        <p:spPr>
          <a:xfrm>
            <a:off x="11116340" y="6356350"/>
            <a:ext cx="871868"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900"/>
              <a:buNone/>
            </a:pPr>
            <a:fld id="{00000000-1234-1234-1234-123412341234}" type="slidenum">
              <a:rPr lang="en-US">
                <a:latin typeface="Arial"/>
                <a:ea typeface="Arial"/>
                <a:cs typeface="Arial"/>
                <a:sym typeface="Arial"/>
              </a:rPr>
              <a:t>‹#›</a:t>
            </a:fld>
            <a:endParaRPr>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3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Aldona</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E65AA5A5-0AF6-4426-8B7D-8CCF4333EF72</vt:lpwstr>
  </property>
  <property fmtid="{D5CDD505-2E9C-101B-9397-08002B2CF9AE}" pid="3" name="ArticulatePath">
    <vt:lpwstr>COMPseniors - OERs Module 5</vt:lpwstr>
  </property>
</Properties>
</file>