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 id="214748367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Lst>
  <p:sldSz cy="6858000" cx="12192000"/>
  <p:notesSz cx="6858000" cy="9144000"/>
  <p:embeddedFontLst>
    <p:embeddedFont>
      <p:font typeface="Sorts Mill Goudy"/>
      <p:regular r:id="rId55"/>
      <p:italic r:id="rId56"/>
    </p:embeddedFont>
    <p:embeddedFont>
      <p:font typeface="Gill Sans"/>
      <p:regular r:id="rId57"/>
      <p:bold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9" roundtripDataSignature="AMtx7miqL8Fe954BycbjRhidhpif7/Llx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4AAA5A0-86EF-4A84-BDE1-3D169192BD68}">
  <a:tblStyle styleId="{34AAA5A0-86EF-4A84-BDE1-3D169192BD68}" styleName="Table_0">
    <a:wholeTbl>
      <a:tcTxStyle b="off" i="off">
        <a:font>
          <a:latin typeface="Arial"/>
          <a:ea typeface="Arial"/>
          <a:cs typeface="Arial"/>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font" Target="fonts/SortsMillGoudy-regular.fntdata"/><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font" Target="fonts/GillSans-regular.fntdata"/><Relationship Id="rId12" Type="http://schemas.openxmlformats.org/officeDocument/2006/relationships/slide" Target="slides/slide5.xml"/><Relationship Id="rId56" Type="http://schemas.openxmlformats.org/officeDocument/2006/relationships/font" Target="fonts/SortsMillGoudy-italic.fntdata"/><Relationship Id="rId15" Type="http://schemas.openxmlformats.org/officeDocument/2006/relationships/slide" Target="slides/slide8.xml"/><Relationship Id="rId59" Type="http://customschemas.google.com/relationships/presentationmetadata" Target="metadata"/><Relationship Id="rId14" Type="http://schemas.openxmlformats.org/officeDocument/2006/relationships/slide" Target="slides/slide7.xml"/><Relationship Id="rId58" Type="http://schemas.openxmlformats.org/officeDocument/2006/relationships/font" Target="fonts/GillSans-bold.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l-G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6" name="Google Shape;31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7" name="Google Shape;327;p2: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8" name="Google Shape;338;p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l-GR"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339" name="Google Shape;339;p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l-GR"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5" name="Google Shape;35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
        <p:nvSpPr>
          <p:cNvPr id="356" name="Google Shape;356;p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l-GR"/>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
        <p:nvSpPr>
          <p:cNvPr id="376" name="Google Shape;376;p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l-GR"/>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5" name="Google Shape;38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
        <p:nvSpPr>
          <p:cNvPr id="386" name="Google Shape;386;p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l-GR"/>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Arial"/>
              <a:ea typeface="Arial"/>
              <a:cs typeface="Arial"/>
              <a:sym typeface="Arial"/>
            </a:endParaRPr>
          </a:p>
        </p:txBody>
      </p:sp>
      <p:sp>
        <p:nvSpPr>
          <p:cNvPr id="395" name="Google Shape;39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l-G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2" name="Google Shape;42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3" name="Google Shape;44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6" name="Google Shape;46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9" name="Google Shape;49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39700" lvl="0" marL="457200" rtl="0" algn="l">
              <a:lnSpc>
                <a:spcPct val="100000"/>
              </a:lnSpc>
              <a:spcBef>
                <a:spcPts val="0"/>
              </a:spcBef>
              <a:spcAft>
                <a:spcPts val="0"/>
              </a:spcAft>
              <a:buSzPts val="1400"/>
              <a:buFont typeface="Arial"/>
              <a:buNone/>
            </a:pPr>
            <a:r>
              <a:t/>
            </a:r>
            <a:endParaRPr/>
          </a:p>
          <a:p>
            <a:pPr indent="0" lvl="0" marL="0" rtl="0" algn="l">
              <a:lnSpc>
                <a:spcPct val="100000"/>
              </a:lnSpc>
              <a:spcBef>
                <a:spcPts val="0"/>
              </a:spcBef>
              <a:spcAft>
                <a:spcPts val="0"/>
              </a:spcAft>
              <a:buSzPts val="1400"/>
              <a:buNone/>
            </a:pPr>
            <a:r>
              <a:t/>
            </a:r>
            <a:endParaRPr/>
          </a:p>
        </p:txBody>
      </p:sp>
      <p:sp>
        <p:nvSpPr>
          <p:cNvPr id="532" name="Google Shape;53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39700" lvl="0" marL="457200" rtl="0" algn="l">
              <a:lnSpc>
                <a:spcPct val="100000"/>
              </a:lnSpc>
              <a:spcBef>
                <a:spcPts val="0"/>
              </a:spcBef>
              <a:spcAft>
                <a:spcPts val="0"/>
              </a:spcAft>
              <a:buSzPts val="1400"/>
              <a:buFont typeface="Arial"/>
              <a:buNone/>
            </a:pPr>
            <a:r>
              <a:t/>
            </a:r>
            <a:endParaRPr/>
          </a:p>
          <a:p>
            <a:pPr indent="0" lvl="0" marL="0" rtl="0" algn="l">
              <a:lnSpc>
                <a:spcPct val="100000"/>
              </a:lnSpc>
              <a:spcBef>
                <a:spcPts val="0"/>
              </a:spcBef>
              <a:spcAft>
                <a:spcPts val="0"/>
              </a:spcAft>
              <a:buSzPts val="1400"/>
              <a:buNone/>
            </a:pPr>
            <a:r>
              <a:t/>
            </a:r>
            <a:endParaRPr/>
          </a:p>
        </p:txBody>
      </p:sp>
      <p:sp>
        <p:nvSpPr>
          <p:cNvPr id="542" name="Google Shape;54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39700" lvl="0" marL="457200" rtl="0" algn="l">
              <a:lnSpc>
                <a:spcPct val="100000"/>
              </a:lnSpc>
              <a:spcBef>
                <a:spcPts val="0"/>
              </a:spcBef>
              <a:spcAft>
                <a:spcPts val="0"/>
              </a:spcAft>
              <a:buSzPts val="1400"/>
              <a:buFont typeface="Arial"/>
              <a:buNone/>
            </a:pPr>
            <a:r>
              <a:t/>
            </a:r>
            <a:endParaRPr/>
          </a:p>
          <a:p>
            <a:pPr indent="0" lvl="0" marL="0" rtl="0" algn="l">
              <a:lnSpc>
                <a:spcPct val="100000"/>
              </a:lnSpc>
              <a:spcBef>
                <a:spcPts val="0"/>
              </a:spcBef>
              <a:spcAft>
                <a:spcPts val="0"/>
              </a:spcAft>
              <a:buSzPts val="1400"/>
              <a:buNone/>
            </a:pPr>
            <a:r>
              <a:t/>
            </a:r>
            <a:endParaRPr/>
          </a:p>
        </p:txBody>
      </p:sp>
      <p:sp>
        <p:nvSpPr>
          <p:cNvPr id="576" name="Google Shape;57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5" name="Google Shape;59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6" name="Google Shape;59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
        <p:nvSpPr>
          <p:cNvPr id="597" name="Google Shape;597;p1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l-GR"/>
              <a:t>26/11/2024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6" name="Google Shape;60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
        <p:nvSpPr>
          <p:cNvPr id="607" name="Google Shape;607;p1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l-GR"/>
              <a:t>26/11/2024</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5" name="Google Shape;61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3" name="Google Shape;64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1" name="Google Shape;67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9" name="Google Shape;69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7" name="Google Shape;72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5" name="Google Shape;75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3" name="Google Shape;78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5" name="Google Shape;79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0" name="Google Shape;820;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1" name="Google Shape;821;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
        <p:nvSpPr>
          <p:cNvPr id="822" name="Google Shape;822;p2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l-GR"/>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1" name="Google Shape;83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0" name="Shape 840"/>
        <p:cNvGrpSpPr/>
        <p:nvPr/>
      </p:nvGrpSpPr>
      <p:grpSpPr>
        <a:xfrm>
          <a:off x="0" y="0"/>
          <a:ext cx="0" cy="0"/>
          <a:chOff x="0" y="0"/>
          <a:chExt cx="0" cy="0"/>
        </a:xfrm>
      </p:grpSpPr>
      <p:sp>
        <p:nvSpPr>
          <p:cNvPr id="841" name="Google Shape;841;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2" name="Google Shape;84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l-GR"/>
              <a:t>Answers are: </a:t>
            </a:r>
            <a:endParaRPr/>
          </a:p>
          <a:p>
            <a:pPr indent="0" lvl="0" marL="0" rtl="0" algn="l">
              <a:lnSpc>
                <a:spcPct val="100000"/>
              </a:lnSpc>
              <a:spcBef>
                <a:spcPts val="0"/>
              </a:spcBef>
              <a:spcAft>
                <a:spcPts val="0"/>
              </a:spcAft>
              <a:buSzPts val="1400"/>
              <a:buNone/>
            </a:pPr>
            <a:r>
              <a:rPr lang="el-GR"/>
              <a:t>1-a</a:t>
            </a:r>
            <a:endParaRPr/>
          </a:p>
          <a:p>
            <a:pPr indent="0" lvl="0" marL="0" rtl="0" algn="l">
              <a:lnSpc>
                <a:spcPct val="100000"/>
              </a:lnSpc>
              <a:spcBef>
                <a:spcPts val="0"/>
              </a:spcBef>
              <a:spcAft>
                <a:spcPts val="0"/>
              </a:spcAft>
              <a:buSzPts val="1400"/>
              <a:buNone/>
            </a:pPr>
            <a:r>
              <a:rPr lang="el-GR"/>
              <a:t>2-b</a:t>
            </a:r>
            <a:endParaRPr/>
          </a:p>
          <a:p>
            <a:pPr indent="0" lvl="0" marL="0" rtl="0" algn="l">
              <a:lnSpc>
                <a:spcPct val="100000"/>
              </a:lnSpc>
              <a:spcBef>
                <a:spcPts val="0"/>
              </a:spcBef>
              <a:spcAft>
                <a:spcPts val="0"/>
              </a:spcAft>
              <a:buSzPts val="1400"/>
              <a:buNone/>
            </a:pPr>
            <a:r>
              <a:rPr lang="el-GR"/>
              <a:t>3-c</a:t>
            </a:r>
            <a:endParaRPr/>
          </a:p>
          <a:p>
            <a:pPr indent="0" lvl="0" marL="0" rtl="0" algn="l">
              <a:lnSpc>
                <a:spcPct val="100000"/>
              </a:lnSpc>
              <a:spcBef>
                <a:spcPts val="0"/>
              </a:spcBef>
              <a:spcAft>
                <a:spcPts val="0"/>
              </a:spcAft>
              <a:buSzPts val="1400"/>
              <a:buNone/>
            </a:pPr>
            <a:r>
              <a:rPr lang="el-GR"/>
              <a:t>4-a</a:t>
            </a:r>
            <a:endParaRPr/>
          </a:p>
          <a:p>
            <a:pPr indent="0" lvl="0" marL="0" rtl="0" algn="l">
              <a:lnSpc>
                <a:spcPct val="100000"/>
              </a:lnSpc>
              <a:spcBef>
                <a:spcPts val="0"/>
              </a:spcBef>
              <a:spcAft>
                <a:spcPts val="0"/>
              </a:spcAft>
              <a:buSzPts val="1400"/>
              <a:buNone/>
            </a:pPr>
            <a:r>
              <a:rPr lang="el-GR"/>
              <a:t>5-b</a:t>
            </a:r>
            <a:endParaRPr/>
          </a:p>
          <a:p>
            <a:pPr indent="0" lvl="0" marL="0" rtl="0" algn="l">
              <a:lnSpc>
                <a:spcPct val="100000"/>
              </a:lnSpc>
              <a:spcBef>
                <a:spcPts val="0"/>
              </a:spcBef>
              <a:spcAft>
                <a:spcPts val="0"/>
              </a:spcAft>
              <a:buSzPts val="1400"/>
              <a:buNone/>
            </a:pPr>
            <a:r>
              <a:t/>
            </a:r>
            <a:endParaRPr/>
          </a:p>
        </p:txBody>
      </p:sp>
      <p:sp>
        <p:nvSpPr>
          <p:cNvPr id="855" name="Google Shape;855;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5" name="Google Shape;865;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6" name="Google Shape;866;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
        <p:nvSpPr>
          <p:cNvPr id="867" name="Google Shape;867;p2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l-GR"/>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5" name="Google Shape;87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0" name="Google Shape;89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5" name="Google Shape;90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2" name="Google Shape;922;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4" name="Google Shape;93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4" name="Google Shape;94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7" name="Google Shape;957;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7" name="Google Shape;96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1" name="Google Shape;981;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5" name="Google Shape;995;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6" name="Google Shape;996;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
        <p:nvSpPr>
          <p:cNvPr id="997" name="Google Shape;997;p3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l-GR"/>
              <a:t>26/11/2024</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5" name="Google Shape;100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3" name="Google Shape;1013;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l-GR"/>
              <a:t>Answers are: </a:t>
            </a:r>
            <a:endParaRPr/>
          </a:p>
          <a:p>
            <a:pPr indent="0" lvl="0" marL="0" rtl="0" algn="l">
              <a:lnSpc>
                <a:spcPct val="100000"/>
              </a:lnSpc>
              <a:spcBef>
                <a:spcPts val="0"/>
              </a:spcBef>
              <a:spcAft>
                <a:spcPts val="0"/>
              </a:spcAft>
              <a:buSzPts val="1400"/>
              <a:buNone/>
            </a:pPr>
            <a:r>
              <a:rPr lang="el-GR"/>
              <a:t>1-b</a:t>
            </a:r>
            <a:endParaRPr/>
          </a:p>
          <a:p>
            <a:pPr indent="0" lvl="0" marL="0" rtl="0" algn="l">
              <a:lnSpc>
                <a:spcPct val="100000"/>
              </a:lnSpc>
              <a:spcBef>
                <a:spcPts val="0"/>
              </a:spcBef>
              <a:spcAft>
                <a:spcPts val="0"/>
              </a:spcAft>
              <a:buSzPts val="1400"/>
              <a:buNone/>
            </a:pPr>
            <a:r>
              <a:rPr lang="el-GR"/>
              <a:t>2-c</a:t>
            </a:r>
            <a:endParaRPr/>
          </a:p>
          <a:p>
            <a:pPr indent="0" lvl="0" marL="0" rtl="0" algn="l">
              <a:lnSpc>
                <a:spcPct val="100000"/>
              </a:lnSpc>
              <a:spcBef>
                <a:spcPts val="0"/>
              </a:spcBef>
              <a:spcAft>
                <a:spcPts val="0"/>
              </a:spcAft>
              <a:buSzPts val="1400"/>
              <a:buNone/>
            </a:pPr>
            <a:r>
              <a:rPr lang="el-GR"/>
              <a:t>3-a</a:t>
            </a:r>
            <a:endParaRPr/>
          </a:p>
          <a:p>
            <a:pPr indent="0" lvl="0" marL="0" rtl="0" algn="l">
              <a:lnSpc>
                <a:spcPct val="100000"/>
              </a:lnSpc>
              <a:spcBef>
                <a:spcPts val="0"/>
              </a:spcBef>
              <a:spcAft>
                <a:spcPts val="0"/>
              </a:spcAft>
              <a:buSzPts val="1400"/>
              <a:buNone/>
            </a:pPr>
            <a:r>
              <a:rPr lang="el-GR"/>
              <a:t>4-c</a:t>
            </a:r>
            <a:endParaRPr/>
          </a:p>
          <a:p>
            <a:pPr indent="0" lvl="0" marL="0" rtl="0" algn="l">
              <a:lnSpc>
                <a:spcPct val="100000"/>
              </a:lnSpc>
              <a:spcBef>
                <a:spcPts val="0"/>
              </a:spcBef>
              <a:spcAft>
                <a:spcPts val="0"/>
              </a:spcAft>
              <a:buSzPts val="1400"/>
              <a:buNone/>
            </a:pPr>
            <a:r>
              <a:rPr lang="el-GR"/>
              <a:t>5-a</a:t>
            </a:r>
            <a:endParaRPr/>
          </a:p>
          <a:p>
            <a:pPr indent="0" lvl="0" marL="0" rtl="0" algn="l">
              <a:lnSpc>
                <a:spcPct val="100000"/>
              </a:lnSpc>
              <a:spcBef>
                <a:spcPts val="0"/>
              </a:spcBef>
              <a:spcAft>
                <a:spcPts val="0"/>
              </a:spcAft>
              <a:buSzPts val="1400"/>
              <a:buNone/>
            </a:pPr>
            <a:r>
              <a:t/>
            </a:r>
            <a:endParaRPr/>
          </a:p>
        </p:txBody>
      </p:sp>
      <p:sp>
        <p:nvSpPr>
          <p:cNvPr id="1021" name="Google Shape;102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0" name="Google Shape;103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p4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1" name="Google Shape;1041;p4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2" name="Google Shape;1042;p4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l-GR"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043" name="Google Shape;1043;p4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l-GR"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1" name="Google Shape;1051;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2" name="Google Shape;1052;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
        <p:nvSpPr>
          <p:cNvPr id="1053" name="Google Shape;1053;p4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l-GR"/>
              <a:t>26/11/2024</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p4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2" name="Google Shape;1062;p4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3" name="Google Shape;1063;p45: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
        <p:nvSpPr>
          <p:cNvPr id="1064" name="Google Shape;1064;p45: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l-GR"/>
              <a:t>26/11/2024</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4" name="Google Shape;1084;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 name="Shape 15"/>
        <p:cNvGrpSpPr/>
        <p:nvPr/>
      </p:nvGrpSpPr>
      <p:grpSpPr>
        <a:xfrm>
          <a:off x="0" y="0"/>
          <a:ext cx="0" cy="0"/>
          <a:chOff x="0" y="0"/>
          <a:chExt cx="0" cy="0"/>
        </a:xfrm>
      </p:grpSpPr>
      <p:sp>
        <p:nvSpPr>
          <p:cNvPr id="16" name="Google Shape;16;p48"/>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 name="Google Shape;17;p48"/>
          <p:cNvSpPr/>
          <p:nvPr>
            <p:ph idx="2" type="pic"/>
          </p:nvPr>
        </p:nvSpPr>
        <p:spPr>
          <a:xfrm>
            <a:off x="680720" y="685799"/>
            <a:ext cx="10830560" cy="5486401"/>
          </a:xfrm>
          <a:prstGeom prst="rect">
            <a:avLst/>
          </a:prstGeom>
          <a:noFill/>
          <a:ln>
            <a:noFill/>
          </a:ln>
        </p:spPr>
      </p:sp>
      <p:sp>
        <p:nvSpPr>
          <p:cNvPr id="18" name="Google Shape;18;p48"/>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8"/>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0" name="Shape 20"/>
        <p:cNvGrpSpPr/>
        <p:nvPr/>
      </p:nvGrpSpPr>
      <p:grpSpPr>
        <a:xfrm>
          <a:off x="0" y="0"/>
          <a:ext cx="0" cy="0"/>
          <a:chOff x="0" y="0"/>
          <a:chExt cx="0" cy="0"/>
        </a:xfrm>
      </p:grpSpPr>
      <p:sp>
        <p:nvSpPr>
          <p:cNvPr id="21" name="Google Shape;21;p49"/>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 name="Google Shape;22;p49"/>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 name="Google Shape;23;p49"/>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9"/>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 name="Google Shape;26;p49"/>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49"/>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 name="Google Shape;28;p49"/>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49"/>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 name="Google Shape;30;p49"/>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4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33" name="Shape 33"/>
        <p:cNvGrpSpPr/>
        <p:nvPr/>
      </p:nvGrpSpPr>
      <p:grpSpPr>
        <a:xfrm>
          <a:off x="0" y="0"/>
          <a:ext cx="0" cy="0"/>
          <a:chOff x="0" y="0"/>
          <a:chExt cx="0" cy="0"/>
        </a:xfrm>
      </p:grpSpPr>
      <p:sp>
        <p:nvSpPr>
          <p:cNvPr id="34" name="Google Shape;34;p52"/>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5" name="Google Shape;35;p52"/>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6" name="Google Shape;36;p52"/>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2"/>
          <p:cNvSpPr/>
          <p:nvPr>
            <p:ph idx="2" type="pic"/>
          </p:nvPr>
        </p:nvSpPr>
        <p:spPr>
          <a:xfrm>
            <a:off x="1279525" y="2155389"/>
            <a:ext cx="2003425" cy="2002536"/>
          </a:xfrm>
          <a:prstGeom prst="rect">
            <a:avLst/>
          </a:prstGeom>
          <a:noFill/>
          <a:ln>
            <a:noFill/>
          </a:ln>
        </p:spPr>
      </p:sp>
      <p:sp>
        <p:nvSpPr>
          <p:cNvPr id="39" name="Google Shape;39;p52"/>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52"/>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52"/>
          <p:cNvSpPr/>
          <p:nvPr>
            <p:ph idx="4" type="pic"/>
          </p:nvPr>
        </p:nvSpPr>
        <p:spPr>
          <a:xfrm>
            <a:off x="3804132" y="2155389"/>
            <a:ext cx="2003425" cy="2002536"/>
          </a:xfrm>
          <a:prstGeom prst="rect">
            <a:avLst/>
          </a:prstGeom>
          <a:noFill/>
          <a:ln>
            <a:noFill/>
          </a:ln>
        </p:spPr>
      </p:sp>
      <p:sp>
        <p:nvSpPr>
          <p:cNvPr id="42" name="Google Shape;42;p52"/>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52"/>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52"/>
          <p:cNvSpPr/>
          <p:nvPr>
            <p:ph idx="7" type="pic"/>
          </p:nvPr>
        </p:nvSpPr>
        <p:spPr>
          <a:xfrm>
            <a:off x="6332269" y="2155389"/>
            <a:ext cx="2003425" cy="2002536"/>
          </a:xfrm>
          <a:prstGeom prst="rect">
            <a:avLst/>
          </a:prstGeom>
          <a:noFill/>
          <a:ln>
            <a:noFill/>
          </a:ln>
        </p:spPr>
      </p:sp>
      <p:sp>
        <p:nvSpPr>
          <p:cNvPr id="45" name="Google Shape;45;p52"/>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52"/>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52"/>
          <p:cNvSpPr/>
          <p:nvPr>
            <p:ph idx="13" type="pic"/>
          </p:nvPr>
        </p:nvSpPr>
        <p:spPr>
          <a:xfrm>
            <a:off x="8858607" y="2155389"/>
            <a:ext cx="2003425" cy="2002536"/>
          </a:xfrm>
          <a:prstGeom prst="rect">
            <a:avLst/>
          </a:prstGeom>
          <a:noFill/>
          <a:ln>
            <a:noFill/>
          </a:ln>
        </p:spPr>
      </p:sp>
      <p:sp>
        <p:nvSpPr>
          <p:cNvPr id="48" name="Google Shape;48;p52"/>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52"/>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52"/>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52"/>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52" name="Shape 52"/>
        <p:cNvGrpSpPr/>
        <p:nvPr/>
      </p:nvGrpSpPr>
      <p:grpSpPr>
        <a:xfrm>
          <a:off x="0" y="0"/>
          <a:ext cx="0" cy="0"/>
          <a:chOff x="0" y="0"/>
          <a:chExt cx="0" cy="0"/>
        </a:xfrm>
      </p:grpSpPr>
      <p:sp>
        <p:nvSpPr>
          <p:cNvPr id="53" name="Google Shape;53;p53"/>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4" name="Google Shape;54;p53"/>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5" name="Google Shape;55;p53"/>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5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53"/>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53"/>
          <p:cNvSpPr/>
          <p:nvPr>
            <p:ph idx="2" type="pic"/>
          </p:nvPr>
        </p:nvSpPr>
        <p:spPr>
          <a:xfrm>
            <a:off x="8839200" y="685800"/>
            <a:ext cx="2667000" cy="2400300"/>
          </a:xfrm>
          <a:prstGeom prst="rect">
            <a:avLst/>
          </a:prstGeom>
          <a:noFill/>
          <a:ln>
            <a:noFill/>
          </a:ln>
        </p:spPr>
      </p:sp>
      <p:sp>
        <p:nvSpPr>
          <p:cNvPr id="59" name="Google Shape;59;p53"/>
          <p:cNvSpPr/>
          <p:nvPr>
            <p:ph idx="3" type="pic"/>
          </p:nvPr>
        </p:nvSpPr>
        <p:spPr>
          <a:xfrm>
            <a:off x="8839200" y="3764738"/>
            <a:ext cx="2667000" cy="2404872"/>
          </a:xfrm>
          <a:prstGeom prst="rect">
            <a:avLst/>
          </a:prstGeom>
          <a:noFill/>
          <a:ln>
            <a:noFill/>
          </a:ln>
        </p:spPr>
      </p:sp>
      <p:sp>
        <p:nvSpPr>
          <p:cNvPr id="60" name="Google Shape;60;p5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5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62" name="Shape 62"/>
        <p:cNvGrpSpPr/>
        <p:nvPr/>
      </p:nvGrpSpPr>
      <p:grpSpPr>
        <a:xfrm>
          <a:off x="0" y="0"/>
          <a:ext cx="0" cy="0"/>
          <a:chOff x="0" y="0"/>
          <a:chExt cx="0" cy="0"/>
        </a:xfrm>
      </p:grpSpPr>
      <p:sp>
        <p:nvSpPr>
          <p:cNvPr id="63" name="Google Shape;63;p54"/>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4" name="Google Shape;64;p54"/>
          <p:cNvSpPr/>
          <p:nvPr>
            <p:ph idx="2" type="pic"/>
          </p:nvPr>
        </p:nvSpPr>
        <p:spPr>
          <a:xfrm>
            <a:off x="0" y="0"/>
            <a:ext cx="12192000" cy="6858000"/>
          </a:xfrm>
          <a:prstGeom prst="rect">
            <a:avLst/>
          </a:prstGeom>
          <a:noFill/>
          <a:ln>
            <a:noFill/>
          </a:ln>
        </p:spPr>
      </p:sp>
      <p:sp>
        <p:nvSpPr>
          <p:cNvPr id="65" name="Google Shape;65;p54"/>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54"/>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67" name="Shape 67"/>
        <p:cNvGrpSpPr/>
        <p:nvPr/>
      </p:nvGrpSpPr>
      <p:grpSpPr>
        <a:xfrm>
          <a:off x="0" y="0"/>
          <a:ext cx="0" cy="0"/>
          <a:chOff x="0" y="0"/>
          <a:chExt cx="0" cy="0"/>
        </a:xfrm>
      </p:grpSpPr>
      <p:sp>
        <p:nvSpPr>
          <p:cNvPr id="68" name="Google Shape;68;p55"/>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9" name="Google Shape;69;p55"/>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5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55"/>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5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5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74" name="Shape 74"/>
        <p:cNvGrpSpPr/>
        <p:nvPr/>
      </p:nvGrpSpPr>
      <p:grpSpPr>
        <a:xfrm>
          <a:off x="0" y="0"/>
          <a:ext cx="0" cy="0"/>
          <a:chOff x="0" y="0"/>
          <a:chExt cx="0" cy="0"/>
        </a:xfrm>
      </p:grpSpPr>
      <p:sp>
        <p:nvSpPr>
          <p:cNvPr id="75" name="Google Shape;75;p5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6" name="Google Shape;76;p5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7" name="Google Shape;77;p5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5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56"/>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0" name="Google Shape;80;p56"/>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56"/>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2" name="Google Shape;82;p56"/>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5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5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85" name="Shape 85"/>
        <p:cNvGrpSpPr/>
        <p:nvPr/>
      </p:nvGrpSpPr>
      <p:grpSpPr>
        <a:xfrm>
          <a:off x="0" y="0"/>
          <a:ext cx="0" cy="0"/>
          <a:chOff x="0" y="0"/>
          <a:chExt cx="0" cy="0"/>
        </a:xfrm>
      </p:grpSpPr>
      <p:sp>
        <p:nvSpPr>
          <p:cNvPr id="86" name="Google Shape;86;p57"/>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7" name="Google Shape;87;p5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57"/>
          <p:cNvSpPr/>
          <p:nvPr>
            <p:ph idx="2" type="pic"/>
          </p:nvPr>
        </p:nvSpPr>
        <p:spPr>
          <a:xfrm>
            <a:off x="0" y="0"/>
            <a:ext cx="3390900" cy="6858000"/>
          </a:xfrm>
          <a:prstGeom prst="rect">
            <a:avLst/>
          </a:prstGeom>
          <a:noFill/>
          <a:ln>
            <a:noFill/>
          </a:ln>
        </p:spPr>
      </p:sp>
      <p:sp>
        <p:nvSpPr>
          <p:cNvPr id="89" name="Google Shape;89;p5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5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57"/>
          <p:cNvSpPr/>
          <p:nvPr>
            <p:ph idx="3" type="pic"/>
          </p:nvPr>
        </p:nvSpPr>
        <p:spPr>
          <a:xfrm>
            <a:off x="8801100" y="0"/>
            <a:ext cx="3390900" cy="6858000"/>
          </a:xfrm>
          <a:prstGeom prst="rect">
            <a:avLst/>
          </a:prstGeom>
          <a:noFill/>
          <a:ln>
            <a:noFill/>
          </a:ln>
        </p:spPr>
      </p:sp>
      <p:sp>
        <p:nvSpPr>
          <p:cNvPr id="92" name="Google Shape;92;p5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5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94" name="Shape 94"/>
        <p:cNvGrpSpPr/>
        <p:nvPr/>
      </p:nvGrpSpPr>
      <p:grpSpPr>
        <a:xfrm>
          <a:off x="0" y="0"/>
          <a:ext cx="0" cy="0"/>
          <a:chOff x="0" y="0"/>
          <a:chExt cx="0" cy="0"/>
        </a:xfrm>
      </p:grpSpPr>
      <p:sp>
        <p:nvSpPr>
          <p:cNvPr id="95" name="Google Shape;95;p58"/>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6" name="Google Shape;96;p58"/>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7" name="Google Shape;97;p58"/>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5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58"/>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58"/>
          <p:cNvSpPr/>
          <p:nvPr>
            <p:ph idx="2" type="pic"/>
          </p:nvPr>
        </p:nvSpPr>
        <p:spPr>
          <a:xfrm>
            <a:off x="8839200" y="685800"/>
            <a:ext cx="2667000" cy="2400300"/>
          </a:xfrm>
          <a:prstGeom prst="rect">
            <a:avLst/>
          </a:prstGeom>
          <a:noFill/>
          <a:ln>
            <a:noFill/>
          </a:ln>
        </p:spPr>
      </p:sp>
      <p:sp>
        <p:nvSpPr>
          <p:cNvPr id="101" name="Google Shape;101;p58"/>
          <p:cNvSpPr/>
          <p:nvPr>
            <p:ph idx="3" type="pic"/>
          </p:nvPr>
        </p:nvSpPr>
        <p:spPr>
          <a:xfrm>
            <a:off x="8839200" y="3726638"/>
            <a:ext cx="2667000" cy="2445558"/>
          </a:xfrm>
          <a:prstGeom prst="rect">
            <a:avLst/>
          </a:prstGeom>
          <a:noFill/>
          <a:ln>
            <a:noFill/>
          </a:ln>
        </p:spPr>
      </p:sp>
      <p:sp>
        <p:nvSpPr>
          <p:cNvPr id="102" name="Google Shape;102;p5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5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04" name="Shape 104"/>
        <p:cNvGrpSpPr/>
        <p:nvPr/>
      </p:nvGrpSpPr>
      <p:grpSpPr>
        <a:xfrm>
          <a:off x="0" y="0"/>
          <a:ext cx="0" cy="0"/>
          <a:chOff x="0" y="0"/>
          <a:chExt cx="0" cy="0"/>
        </a:xfrm>
      </p:grpSpPr>
      <p:sp>
        <p:nvSpPr>
          <p:cNvPr id="105" name="Google Shape;105;p59"/>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6" name="Google Shape;106;p59"/>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5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59"/>
          <p:cNvSpPr/>
          <p:nvPr>
            <p:ph idx="2" type="pic"/>
          </p:nvPr>
        </p:nvSpPr>
        <p:spPr>
          <a:xfrm>
            <a:off x="0" y="0"/>
            <a:ext cx="6781800" cy="6858000"/>
          </a:xfrm>
          <a:prstGeom prst="rect">
            <a:avLst/>
          </a:prstGeom>
          <a:solidFill>
            <a:schemeClr val="dk2"/>
          </a:solidFill>
          <a:ln>
            <a:noFill/>
          </a:ln>
        </p:spPr>
      </p:sp>
      <p:sp>
        <p:nvSpPr>
          <p:cNvPr id="109" name="Google Shape;109;p59"/>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5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5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12" name="Shape 112"/>
        <p:cNvGrpSpPr/>
        <p:nvPr/>
      </p:nvGrpSpPr>
      <p:grpSpPr>
        <a:xfrm>
          <a:off x="0" y="0"/>
          <a:ext cx="0" cy="0"/>
          <a:chOff x="0" y="0"/>
          <a:chExt cx="0" cy="0"/>
        </a:xfrm>
      </p:grpSpPr>
      <p:sp>
        <p:nvSpPr>
          <p:cNvPr id="113" name="Google Shape;113;p60"/>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4" name="Google Shape;114;p60"/>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6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60"/>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60"/>
          <p:cNvSpPr/>
          <p:nvPr>
            <p:ph idx="2" type="pic"/>
          </p:nvPr>
        </p:nvSpPr>
        <p:spPr>
          <a:xfrm>
            <a:off x="8153400" y="685799"/>
            <a:ext cx="3397250" cy="5486401"/>
          </a:xfrm>
          <a:prstGeom prst="rect">
            <a:avLst/>
          </a:prstGeom>
          <a:noFill/>
          <a:ln>
            <a:noFill/>
          </a:ln>
        </p:spPr>
      </p:sp>
      <p:sp>
        <p:nvSpPr>
          <p:cNvPr id="118" name="Google Shape;118;p6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6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126" name="Shape 126"/>
        <p:cNvGrpSpPr/>
        <p:nvPr/>
      </p:nvGrpSpPr>
      <p:grpSpPr>
        <a:xfrm>
          <a:off x="0" y="0"/>
          <a:ext cx="0" cy="0"/>
          <a:chOff x="0" y="0"/>
          <a:chExt cx="0" cy="0"/>
        </a:xfrm>
      </p:grpSpPr>
      <p:sp>
        <p:nvSpPr>
          <p:cNvPr id="127" name="Google Shape;127;p51"/>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8" name="Google Shape;128;p51"/>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5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51"/>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5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5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33" name="Shape 133"/>
        <p:cNvGrpSpPr/>
        <p:nvPr/>
      </p:nvGrpSpPr>
      <p:grpSpPr>
        <a:xfrm>
          <a:off x="0" y="0"/>
          <a:ext cx="0" cy="0"/>
          <a:chOff x="0" y="0"/>
          <a:chExt cx="0" cy="0"/>
        </a:xfrm>
      </p:grpSpPr>
      <p:sp>
        <p:nvSpPr>
          <p:cNvPr id="134" name="Google Shape;134;p61"/>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35" name="Google Shape;135;p61"/>
          <p:cNvSpPr/>
          <p:nvPr>
            <p:ph idx="2" type="pic"/>
          </p:nvPr>
        </p:nvSpPr>
        <p:spPr>
          <a:xfrm>
            <a:off x="680720" y="685799"/>
            <a:ext cx="10830560" cy="5486401"/>
          </a:xfrm>
          <a:prstGeom prst="rect">
            <a:avLst/>
          </a:prstGeom>
          <a:noFill/>
          <a:ln>
            <a:noFill/>
          </a:ln>
        </p:spPr>
      </p:sp>
      <p:sp>
        <p:nvSpPr>
          <p:cNvPr id="136" name="Google Shape;136;p61"/>
          <p:cNvSpPr txBox="1"/>
          <p:nvPr>
            <p:ph type="title"/>
          </p:nvPr>
        </p:nvSpPr>
        <p:spPr>
          <a:xfrm>
            <a:off x="680720" y="3813048"/>
            <a:ext cx="10830560" cy="2359152"/>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61"/>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138" name="Shape 138"/>
        <p:cNvGrpSpPr/>
        <p:nvPr/>
      </p:nvGrpSpPr>
      <p:grpSpPr>
        <a:xfrm>
          <a:off x="0" y="0"/>
          <a:ext cx="0" cy="0"/>
          <a:chOff x="0" y="0"/>
          <a:chExt cx="0" cy="0"/>
        </a:xfrm>
      </p:grpSpPr>
      <p:sp>
        <p:nvSpPr>
          <p:cNvPr id="139" name="Google Shape;139;p62"/>
          <p:cNvSpPr/>
          <p:nvPr/>
        </p:nvSpPr>
        <p:spPr>
          <a:xfrm>
            <a:off x="-1" y="0"/>
            <a:ext cx="12192001" cy="68580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0" name="Google Shape;140;p62"/>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1" name="Google Shape;141;p62"/>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6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62"/>
          <p:cNvSpPr/>
          <p:nvPr>
            <p:ph idx="2" type="pic"/>
          </p:nvPr>
        </p:nvSpPr>
        <p:spPr>
          <a:xfrm>
            <a:off x="1279525" y="2155389"/>
            <a:ext cx="2003425" cy="2002536"/>
          </a:xfrm>
          <a:prstGeom prst="rect">
            <a:avLst/>
          </a:prstGeom>
          <a:noFill/>
          <a:ln>
            <a:noFill/>
          </a:ln>
        </p:spPr>
      </p:sp>
      <p:sp>
        <p:nvSpPr>
          <p:cNvPr id="144" name="Google Shape;144;p62"/>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62"/>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62"/>
          <p:cNvSpPr/>
          <p:nvPr>
            <p:ph idx="4" type="pic"/>
          </p:nvPr>
        </p:nvSpPr>
        <p:spPr>
          <a:xfrm>
            <a:off x="3804132" y="2155389"/>
            <a:ext cx="2003425" cy="2002536"/>
          </a:xfrm>
          <a:prstGeom prst="rect">
            <a:avLst/>
          </a:prstGeom>
          <a:noFill/>
          <a:ln>
            <a:noFill/>
          </a:ln>
        </p:spPr>
      </p:sp>
      <p:sp>
        <p:nvSpPr>
          <p:cNvPr id="147" name="Google Shape;147;p62"/>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62"/>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62"/>
          <p:cNvSpPr/>
          <p:nvPr>
            <p:ph idx="7" type="pic"/>
          </p:nvPr>
        </p:nvSpPr>
        <p:spPr>
          <a:xfrm>
            <a:off x="6332269" y="2155389"/>
            <a:ext cx="2003425" cy="2002536"/>
          </a:xfrm>
          <a:prstGeom prst="rect">
            <a:avLst/>
          </a:prstGeom>
          <a:noFill/>
          <a:ln>
            <a:noFill/>
          </a:ln>
        </p:spPr>
      </p:sp>
      <p:sp>
        <p:nvSpPr>
          <p:cNvPr id="150" name="Google Shape;150;p62"/>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62"/>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62"/>
          <p:cNvSpPr/>
          <p:nvPr>
            <p:ph idx="13" type="pic"/>
          </p:nvPr>
        </p:nvSpPr>
        <p:spPr>
          <a:xfrm>
            <a:off x="8858607" y="2155389"/>
            <a:ext cx="2003425" cy="2002536"/>
          </a:xfrm>
          <a:prstGeom prst="rect">
            <a:avLst/>
          </a:prstGeom>
          <a:noFill/>
          <a:ln>
            <a:noFill/>
          </a:ln>
        </p:spPr>
      </p:sp>
      <p:sp>
        <p:nvSpPr>
          <p:cNvPr id="153" name="Google Shape;153;p62"/>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62"/>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62"/>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62"/>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157" name="Shape 157"/>
        <p:cNvGrpSpPr/>
        <p:nvPr/>
      </p:nvGrpSpPr>
      <p:grpSpPr>
        <a:xfrm>
          <a:off x="0" y="0"/>
          <a:ext cx="0" cy="0"/>
          <a:chOff x="0" y="0"/>
          <a:chExt cx="0" cy="0"/>
        </a:xfrm>
      </p:grpSpPr>
      <p:sp>
        <p:nvSpPr>
          <p:cNvPr id="158" name="Google Shape;158;p63"/>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9" name="Google Shape;159;p63"/>
          <p:cNvSpPr/>
          <p:nvPr>
            <p:ph idx="2" type="pic"/>
          </p:nvPr>
        </p:nvSpPr>
        <p:spPr>
          <a:xfrm>
            <a:off x="0" y="0"/>
            <a:ext cx="12192000" cy="6858000"/>
          </a:xfrm>
          <a:prstGeom prst="rect">
            <a:avLst/>
          </a:prstGeom>
          <a:noFill/>
          <a:ln>
            <a:noFill/>
          </a:ln>
        </p:spPr>
      </p:sp>
      <p:sp>
        <p:nvSpPr>
          <p:cNvPr id="160" name="Google Shape;160;p63"/>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63"/>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162" name="Shape 162"/>
        <p:cNvGrpSpPr/>
        <p:nvPr/>
      </p:nvGrpSpPr>
      <p:grpSpPr>
        <a:xfrm>
          <a:off x="0" y="0"/>
          <a:ext cx="0" cy="0"/>
          <a:chOff x="0" y="0"/>
          <a:chExt cx="0" cy="0"/>
        </a:xfrm>
      </p:grpSpPr>
      <p:sp>
        <p:nvSpPr>
          <p:cNvPr id="163" name="Google Shape;163;p64"/>
          <p:cNvSpPr/>
          <p:nvPr/>
        </p:nvSpPr>
        <p:spPr>
          <a:xfrm>
            <a:off x="0" y="0"/>
            <a:ext cx="8153400" cy="6857999"/>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4" name="Google Shape;164;p64"/>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5" name="Google Shape;165;p64"/>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6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64"/>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64"/>
          <p:cNvSpPr/>
          <p:nvPr>
            <p:ph idx="2" type="pic"/>
          </p:nvPr>
        </p:nvSpPr>
        <p:spPr>
          <a:xfrm>
            <a:off x="8839200" y="685800"/>
            <a:ext cx="2667000" cy="2400300"/>
          </a:xfrm>
          <a:prstGeom prst="rect">
            <a:avLst/>
          </a:prstGeom>
          <a:noFill/>
          <a:ln>
            <a:noFill/>
          </a:ln>
        </p:spPr>
      </p:sp>
      <p:sp>
        <p:nvSpPr>
          <p:cNvPr id="169" name="Google Shape;169;p64"/>
          <p:cNvSpPr/>
          <p:nvPr>
            <p:ph idx="3" type="pic"/>
          </p:nvPr>
        </p:nvSpPr>
        <p:spPr>
          <a:xfrm>
            <a:off x="8839200" y="3764738"/>
            <a:ext cx="2667000" cy="2404872"/>
          </a:xfrm>
          <a:prstGeom prst="rect">
            <a:avLst/>
          </a:prstGeom>
          <a:noFill/>
          <a:ln>
            <a:noFill/>
          </a:ln>
        </p:spPr>
      </p:sp>
      <p:sp>
        <p:nvSpPr>
          <p:cNvPr id="170" name="Google Shape;170;p6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6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72" name="Shape 172"/>
        <p:cNvGrpSpPr/>
        <p:nvPr/>
      </p:nvGrpSpPr>
      <p:grpSpPr>
        <a:xfrm>
          <a:off x="0" y="0"/>
          <a:ext cx="0" cy="0"/>
          <a:chOff x="0" y="0"/>
          <a:chExt cx="0" cy="0"/>
        </a:xfrm>
      </p:grpSpPr>
      <p:sp>
        <p:nvSpPr>
          <p:cNvPr id="173" name="Google Shape;173;p65"/>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4" name="Google Shape;174;p65"/>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p6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65"/>
          <p:cNvSpPr/>
          <p:nvPr>
            <p:ph idx="2" type="pic"/>
          </p:nvPr>
        </p:nvSpPr>
        <p:spPr>
          <a:xfrm>
            <a:off x="0" y="0"/>
            <a:ext cx="6781800" cy="6858000"/>
          </a:xfrm>
          <a:prstGeom prst="rect">
            <a:avLst/>
          </a:prstGeom>
          <a:solidFill>
            <a:schemeClr val="dk2"/>
          </a:solidFill>
          <a:ln>
            <a:noFill/>
          </a:ln>
        </p:spPr>
      </p:sp>
      <p:sp>
        <p:nvSpPr>
          <p:cNvPr id="177" name="Google Shape;177;p65"/>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 name="Google Shape;178;p6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p6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180" name="Shape 180"/>
        <p:cNvGrpSpPr/>
        <p:nvPr/>
      </p:nvGrpSpPr>
      <p:grpSpPr>
        <a:xfrm>
          <a:off x="0" y="0"/>
          <a:ext cx="0" cy="0"/>
          <a:chOff x="0" y="0"/>
          <a:chExt cx="0" cy="0"/>
        </a:xfrm>
      </p:grpSpPr>
      <p:sp>
        <p:nvSpPr>
          <p:cNvPr id="181" name="Google Shape;181;p6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2" name="Google Shape;182;p6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3" name="Google Shape;183;p6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 name="Google Shape;184;p6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6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6" name="Google Shape;186;p6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7" name="Google Shape;187;p6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8" name="Google Shape;188;p6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 name="Google Shape;189;p6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90" name="Google Shape;190;p6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6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6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93" name="Shape 193"/>
        <p:cNvGrpSpPr/>
        <p:nvPr/>
      </p:nvGrpSpPr>
      <p:grpSpPr>
        <a:xfrm>
          <a:off x="0" y="0"/>
          <a:ext cx="0" cy="0"/>
          <a:chOff x="0" y="0"/>
          <a:chExt cx="0" cy="0"/>
        </a:xfrm>
      </p:grpSpPr>
      <p:sp>
        <p:nvSpPr>
          <p:cNvPr id="194" name="Google Shape;194;p67"/>
          <p:cNvSpPr/>
          <p:nvPr/>
        </p:nvSpPr>
        <p:spPr>
          <a:xfrm>
            <a:off x="4076700" y="685798"/>
            <a:ext cx="4076700" cy="5486401"/>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95" name="Google Shape;195;p6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p67"/>
          <p:cNvSpPr/>
          <p:nvPr>
            <p:ph idx="2" type="pic"/>
          </p:nvPr>
        </p:nvSpPr>
        <p:spPr>
          <a:xfrm>
            <a:off x="0" y="0"/>
            <a:ext cx="3390900" cy="6858000"/>
          </a:xfrm>
          <a:prstGeom prst="rect">
            <a:avLst/>
          </a:prstGeom>
          <a:noFill/>
          <a:ln>
            <a:noFill/>
          </a:ln>
        </p:spPr>
      </p:sp>
      <p:sp>
        <p:nvSpPr>
          <p:cNvPr id="197" name="Google Shape;197;p6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6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9" name="Google Shape;199;p67"/>
          <p:cNvSpPr/>
          <p:nvPr>
            <p:ph idx="3" type="pic"/>
          </p:nvPr>
        </p:nvSpPr>
        <p:spPr>
          <a:xfrm>
            <a:off x="8801100" y="0"/>
            <a:ext cx="3390900" cy="6858000"/>
          </a:xfrm>
          <a:prstGeom prst="rect">
            <a:avLst/>
          </a:prstGeom>
          <a:noFill/>
          <a:ln>
            <a:noFill/>
          </a:ln>
        </p:spPr>
      </p:sp>
      <p:sp>
        <p:nvSpPr>
          <p:cNvPr id="200" name="Google Shape;200;p6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6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202" name="Shape 202"/>
        <p:cNvGrpSpPr/>
        <p:nvPr/>
      </p:nvGrpSpPr>
      <p:grpSpPr>
        <a:xfrm>
          <a:off x="0" y="0"/>
          <a:ext cx="0" cy="0"/>
          <a:chOff x="0" y="0"/>
          <a:chExt cx="0" cy="0"/>
        </a:xfrm>
      </p:grpSpPr>
      <p:sp>
        <p:nvSpPr>
          <p:cNvPr id="203" name="Google Shape;203;p68"/>
          <p:cNvSpPr/>
          <p:nvPr/>
        </p:nvSpPr>
        <p:spPr>
          <a:xfrm>
            <a:off x="685800" y="685801"/>
            <a:ext cx="7467601" cy="54864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04" name="Google Shape;204;p68"/>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5" name="Google Shape;205;p6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68"/>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 name="Google Shape;207;p68"/>
          <p:cNvSpPr/>
          <p:nvPr>
            <p:ph idx="2" type="pic"/>
          </p:nvPr>
        </p:nvSpPr>
        <p:spPr>
          <a:xfrm>
            <a:off x="8153400" y="685799"/>
            <a:ext cx="3397250" cy="5486401"/>
          </a:xfrm>
          <a:prstGeom prst="rect">
            <a:avLst/>
          </a:prstGeom>
          <a:noFill/>
          <a:ln>
            <a:noFill/>
          </a:ln>
        </p:spPr>
      </p:sp>
      <p:sp>
        <p:nvSpPr>
          <p:cNvPr id="208" name="Google Shape;208;p6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6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16" name="Shape 216"/>
        <p:cNvGrpSpPr/>
        <p:nvPr/>
      </p:nvGrpSpPr>
      <p:grpSpPr>
        <a:xfrm>
          <a:off x="0" y="0"/>
          <a:ext cx="0" cy="0"/>
          <a:chOff x="0" y="0"/>
          <a:chExt cx="0" cy="0"/>
        </a:xfrm>
      </p:grpSpPr>
      <p:sp>
        <p:nvSpPr>
          <p:cNvPr id="217" name="Google Shape;217;p71"/>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8" name="Google Shape;218;p71"/>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9" name="Google Shape;219;p71"/>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7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1" name="Google Shape;221;p71"/>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2" name="Google Shape;222;p71"/>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3" name="Google Shape;223;p71"/>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4" name="Google Shape;224;p71"/>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5" name="Google Shape;225;p71"/>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26" name="Google Shape;226;p71"/>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7" name="Google Shape;227;p7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8" name="Google Shape;228;p7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229" name="Shape 229"/>
        <p:cNvGrpSpPr/>
        <p:nvPr/>
      </p:nvGrpSpPr>
      <p:grpSpPr>
        <a:xfrm>
          <a:off x="0" y="0"/>
          <a:ext cx="0" cy="0"/>
          <a:chOff x="0" y="0"/>
          <a:chExt cx="0" cy="0"/>
        </a:xfrm>
      </p:grpSpPr>
      <p:sp>
        <p:nvSpPr>
          <p:cNvPr id="230" name="Google Shape;230;p72"/>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1" name="Google Shape;231;p72"/>
          <p:cNvSpPr/>
          <p:nvPr>
            <p:ph idx="2" type="pic"/>
          </p:nvPr>
        </p:nvSpPr>
        <p:spPr>
          <a:xfrm>
            <a:off x="680720" y="685799"/>
            <a:ext cx="10830560" cy="5486401"/>
          </a:xfrm>
          <a:prstGeom prst="rect">
            <a:avLst/>
          </a:prstGeom>
          <a:noFill/>
          <a:ln>
            <a:noFill/>
          </a:ln>
        </p:spPr>
      </p:sp>
      <p:sp>
        <p:nvSpPr>
          <p:cNvPr id="232" name="Google Shape;232;p72"/>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3" name="Google Shape;233;p72"/>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34" name="Shape 234"/>
        <p:cNvGrpSpPr/>
        <p:nvPr/>
      </p:nvGrpSpPr>
      <p:grpSpPr>
        <a:xfrm>
          <a:off x="0" y="0"/>
          <a:ext cx="0" cy="0"/>
          <a:chOff x="0" y="0"/>
          <a:chExt cx="0" cy="0"/>
        </a:xfrm>
      </p:grpSpPr>
      <p:sp>
        <p:nvSpPr>
          <p:cNvPr id="235" name="Google Shape;235;p73"/>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6" name="Google Shape;236;p73"/>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7" name="Google Shape;237;p73"/>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p7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9" name="Google Shape;239;p73"/>
          <p:cNvSpPr/>
          <p:nvPr>
            <p:ph idx="2" type="pic"/>
          </p:nvPr>
        </p:nvSpPr>
        <p:spPr>
          <a:xfrm>
            <a:off x="1279525" y="2155389"/>
            <a:ext cx="2003425" cy="2002536"/>
          </a:xfrm>
          <a:prstGeom prst="rect">
            <a:avLst/>
          </a:prstGeom>
          <a:noFill/>
          <a:ln>
            <a:noFill/>
          </a:ln>
        </p:spPr>
      </p:sp>
      <p:sp>
        <p:nvSpPr>
          <p:cNvPr id="240" name="Google Shape;240;p73"/>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 name="Google Shape;241;p73"/>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 name="Google Shape;242;p73"/>
          <p:cNvSpPr/>
          <p:nvPr>
            <p:ph idx="4" type="pic"/>
          </p:nvPr>
        </p:nvSpPr>
        <p:spPr>
          <a:xfrm>
            <a:off x="3804132" y="2155389"/>
            <a:ext cx="2003425" cy="2002536"/>
          </a:xfrm>
          <a:prstGeom prst="rect">
            <a:avLst/>
          </a:prstGeom>
          <a:noFill/>
          <a:ln>
            <a:noFill/>
          </a:ln>
        </p:spPr>
      </p:sp>
      <p:sp>
        <p:nvSpPr>
          <p:cNvPr id="243" name="Google Shape;243;p73"/>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4" name="Google Shape;244;p73"/>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5" name="Google Shape;245;p73"/>
          <p:cNvSpPr/>
          <p:nvPr>
            <p:ph idx="7" type="pic"/>
          </p:nvPr>
        </p:nvSpPr>
        <p:spPr>
          <a:xfrm>
            <a:off x="6332269" y="2155389"/>
            <a:ext cx="2003425" cy="2002536"/>
          </a:xfrm>
          <a:prstGeom prst="rect">
            <a:avLst/>
          </a:prstGeom>
          <a:noFill/>
          <a:ln>
            <a:noFill/>
          </a:ln>
        </p:spPr>
      </p:sp>
      <p:sp>
        <p:nvSpPr>
          <p:cNvPr id="246" name="Google Shape;246;p73"/>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7" name="Google Shape;247;p73"/>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8" name="Google Shape;248;p73"/>
          <p:cNvSpPr/>
          <p:nvPr>
            <p:ph idx="13" type="pic"/>
          </p:nvPr>
        </p:nvSpPr>
        <p:spPr>
          <a:xfrm>
            <a:off x="8858607" y="2155389"/>
            <a:ext cx="2003425" cy="2002536"/>
          </a:xfrm>
          <a:prstGeom prst="rect">
            <a:avLst/>
          </a:prstGeom>
          <a:noFill/>
          <a:ln>
            <a:noFill/>
          </a:ln>
        </p:spPr>
      </p:sp>
      <p:sp>
        <p:nvSpPr>
          <p:cNvPr id="249" name="Google Shape;249;p73"/>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0" name="Google Shape;250;p73"/>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1" name="Google Shape;251;p73"/>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2" name="Google Shape;252;p73"/>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253" name="Shape 253"/>
        <p:cNvGrpSpPr/>
        <p:nvPr/>
      </p:nvGrpSpPr>
      <p:grpSpPr>
        <a:xfrm>
          <a:off x="0" y="0"/>
          <a:ext cx="0" cy="0"/>
          <a:chOff x="0" y="0"/>
          <a:chExt cx="0" cy="0"/>
        </a:xfrm>
      </p:grpSpPr>
      <p:sp>
        <p:nvSpPr>
          <p:cNvPr id="254" name="Google Shape;254;p74"/>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5" name="Google Shape;255;p74"/>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6" name="Google Shape;256;p74"/>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7" name="Google Shape;257;p7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8" name="Google Shape;258;p74"/>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9" name="Google Shape;259;p74"/>
          <p:cNvSpPr/>
          <p:nvPr>
            <p:ph idx="2" type="pic"/>
          </p:nvPr>
        </p:nvSpPr>
        <p:spPr>
          <a:xfrm>
            <a:off x="8839200" y="685800"/>
            <a:ext cx="2667000" cy="2400300"/>
          </a:xfrm>
          <a:prstGeom prst="rect">
            <a:avLst/>
          </a:prstGeom>
          <a:noFill/>
          <a:ln>
            <a:noFill/>
          </a:ln>
        </p:spPr>
      </p:sp>
      <p:sp>
        <p:nvSpPr>
          <p:cNvPr id="260" name="Google Shape;260;p74"/>
          <p:cNvSpPr/>
          <p:nvPr>
            <p:ph idx="3" type="pic"/>
          </p:nvPr>
        </p:nvSpPr>
        <p:spPr>
          <a:xfrm>
            <a:off x="8839200" y="3764738"/>
            <a:ext cx="2667000" cy="2404872"/>
          </a:xfrm>
          <a:prstGeom prst="rect">
            <a:avLst/>
          </a:prstGeom>
          <a:noFill/>
          <a:ln>
            <a:noFill/>
          </a:ln>
        </p:spPr>
      </p:sp>
      <p:sp>
        <p:nvSpPr>
          <p:cNvPr id="261" name="Google Shape;261;p7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2" name="Google Shape;262;p7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263" name="Shape 263"/>
        <p:cNvGrpSpPr/>
        <p:nvPr/>
      </p:nvGrpSpPr>
      <p:grpSpPr>
        <a:xfrm>
          <a:off x="0" y="0"/>
          <a:ext cx="0" cy="0"/>
          <a:chOff x="0" y="0"/>
          <a:chExt cx="0" cy="0"/>
        </a:xfrm>
      </p:grpSpPr>
      <p:sp>
        <p:nvSpPr>
          <p:cNvPr id="264" name="Google Shape;264;p75"/>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5" name="Google Shape;265;p75"/>
          <p:cNvSpPr/>
          <p:nvPr>
            <p:ph idx="2" type="pic"/>
          </p:nvPr>
        </p:nvSpPr>
        <p:spPr>
          <a:xfrm>
            <a:off x="0" y="0"/>
            <a:ext cx="12192000" cy="6858000"/>
          </a:xfrm>
          <a:prstGeom prst="rect">
            <a:avLst/>
          </a:prstGeom>
          <a:noFill/>
          <a:ln>
            <a:noFill/>
          </a:ln>
        </p:spPr>
      </p:sp>
      <p:sp>
        <p:nvSpPr>
          <p:cNvPr id="266" name="Google Shape;266;p75"/>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7" name="Google Shape;267;p75"/>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268" name="Shape 268"/>
        <p:cNvGrpSpPr/>
        <p:nvPr/>
      </p:nvGrpSpPr>
      <p:grpSpPr>
        <a:xfrm>
          <a:off x="0" y="0"/>
          <a:ext cx="0" cy="0"/>
          <a:chOff x="0" y="0"/>
          <a:chExt cx="0" cy="0"/>
        </a:xfrm>
      </p:grpSpPr>
      <p:sp>
        <p:nvSpPr>
          <p:cNvPr id="269" name="Google Shape;269;p7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0" name="Google Shape;270;p7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1" name="Google Shape;271;p7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2" name="Google Shape;272;p7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3" name="Google Shape;273;p76"/>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4" name="Google Shape;274;p76"/>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5" name="Google Shape;275;p76"/>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6" name="Google Shape;276;p76"/>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7" name="Google Shape;277;p7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8" name="Google Shape;278;p7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79" name="Shape 279"/>
        <p:cNvGrpSpPr/>
        <p:nvPr/>
      </p:nvGrpSpPr>
      <p:grpSpPr>
        <a:xfrm>
          <a:off x="0" y="0"/>
          <a:ext cx="0" cy="0"/>
          <a:chOff x="0" y="0"/>
          <a:chExt cx="0" cy="0"/>
        </a:xfrm>
      </p:grpSpPr>
      <p:sp>
        <p:nvSpPr>
          <p:cNvPr id="280" name="Google Shape;280;p77"/>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1" name="Google Shape;281;p7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2" name="Google Shape;282;p77"/>
          <p:cNvSpPr/>
          <p:nvPr>
            <p:ph idx="2" type="pic"/>
          </p:nvPr>
        </p:nvSpPr>
        <p:spPr>
          <a:xfrm>
            <a:off x="0" y="0"/>
            <a:ext cx="3390900" cy="6858000"/>
          </a:xfrm>
          <a:prstGeom prst="rect">
            <a:avLst/>
          </a:prstGeom>
          <a:noFill/>
          <a:ln>
            <a:noFill/>
          </a:ln>
        </p:spPr>
      </p:sp>
      <p:sp>
        <p:nvSpPr>
          <p:cNvPr id="283" name="Google Shape;283;p7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4" name="Google Shape;284;p7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5" name="Google Shape;285;p77"/>
          <p:cNvSpPr/>
          <p:nvPr>
            <p:ph idx="3" type="pic"/>
          </p:nvPr>
        </p:nvSpPr>
        <p:spPr>
          <a:xfrm>
            <a:off x="8801100" y="0"/>
            <a:ext cx="3390900" cy="6858000"/>
          </a:xfrm>
          <a:prstGeom prst="rect">
            <a:avLst/>
          </a:prstGeom>
          <a:noFill/>
          <a:ln>
            <a:noFill/>
          </a:ln>
        </p:spPr>
      </p:sp>
      <p:sp>
        <p:nvSpPr>
          <p:cNvPr id="286" name="Google Shape;286;p7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7" name="Google Shape;287;p7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288" name="Shape 288"/>
        <p:cNvGrpSpPr/>
        <p:nvPr/>
      </p:nvGrpSpPr>
      <p:grpSpPr>
        <a:xfrm>
          <a:off x="0" y="0"/>
          <a:ext cx="0" cy="0"/>
          <a:chOff x="0" y="0"/>
          <a:chExt cx="0" cy="0"/>
        </a:xfrm>
      </p:grpSpPr>
      <p:sp>
        <p:nvSpPr>
          <p:cNvPr id="289" name="Google Shape;289;p78"/>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0" name="Google Shape;290;p78"/>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1" name="Google Shape;291;p78"/>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2" name="Google Shape;292;p7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3" name="Google Shape;293;p78"/>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4" name="Google Shape;294;p78"/>
          <p:cNvSpPr/>
          <p:nvPr>
            <p:ph idx="2" type="pic"/>
          </p:nvPr>
        </p:nvSpPr>
        <p:spPr>
          <a:xfrm>
            <a:off x="8839200" y="685800"/>
            <a:ext cx="2667000" cy="2400300"/>
          </a:xfrm>
          <a:prstGeom prst="rect">
            <a:avLst/>
          </a:prstGeom>
          <a:noFill/>
          <a:ln>
            <a:noFill/>
          </a:ln>
        </p:spPr>
      </p:sp>
      <p:sp>
        <p:nvSpPr>
          <p:cNvPr id="295" name="Google Shape;295;p78"/>
          <p:cNvSpPr/>
          <p:nvPr>
            <p:ph idx="3" type="pic"/>
          </p:nvPr>
        </p:nvSpPr>
        <p:spPr>
          <a:xfrm>
            <a:off x="8839200" y="3726638"/>
            <a:ext cx="2667000" cy="2445558"/>
          </a:xfrm>
          <a:prstGeom prst="rect">
            <a:avLst/>
          </a:prstGeom>
          <a:noFill/>
          <a:ln>
            <a:noFill/>
          </a:ln>
        </p:spPr>
      </p:sp>
      <p:sp>
        <p:nvSpPr>
          <p:cNvPr id="296" name="Google Shape;296;p7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7" name="Google Shape;297;p7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298" name="Shape 298"/>
        <p:cNvGrpSpPr/>
        <p:nvPr/>
      </p:nvGrpSpPr>
      <p:grpSpPr>
        <a:xfrm>
          <a:off x="0" y="0"/>
          <a:ext cx="0" cy="0"/>
          <a:chOff x="0" y="0"/>
          <a:chExt cx="0" cy="0"/>
        </a:xfrm>
      </p:grpSpPr>
      <p:sp>
        <p:nvSpPr>
          <p:cNvPr id="299" name="Google Shape;299;p79"/>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0" name="Google Shape;300;p79"/>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1" name="Google Shape;301;p7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79"/>
          <p:cNvSpPr/>
          <p:nvPr>
            <p:ph idx="2" type="pic"/>
          </p:nvPr>
        </p:nvSpPr>
        <p:spPr>
          <a:xfrm>
            <a:off x="0" y="0"/>
            <a:ext cx="6781800" cy="6858000"/>
          </a:xfrm>
          <a:prstGeom prst="rect">
            <a:avLst/>
          </a:prstGeom>
          <a:solidFill>
            <a:schemeClr val="dk2"/>
          </a:solidFill>
          <a:ln>
            <a:noFill/>
          </a:ln>
        </p:spPr>
      </p:sp>
      <p:sp>
        <p:nvSpPr>
          <p:cNvPr id="303" name="Google Shape;303;p79"/>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4" name="Google Shape;304;p7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5" name="Google Shape;305;p7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306" name="Shape 306"/>
        <p:cNvGrpSpPr/>
        <p:nvPr/>
      </p:nvGrpSpPr>
      <p:grpSpPr>
        <a:xfrm>
          <a:off x="0" y="0"/>
          <a:ext cx="0" cy="0"/>
          <a:chOff x="0" y="0"/>
          <a:chExt cx="0" cy="0"/>
        </a:xfrm>
      </p:grpSpPr>
      <p:sp>
        <p:nvSpPr>
          <p:cNvPr id="307" name="Google Shape;307;p80"/>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8" name="Google Shape;308;p80"/>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9" name="Google Shape;309;p8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0" name="Google Shape;310;p80"/>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1" name="Google Shape;311;p80"/>
          <p:cNvSpPr/>
          <p:nvPr>
            <p:ph idx="2" type="pic"/>
          </p:nvPr>
        </p:nvSpPr>
        <p:spPr>
          <a:xfrm>
            <a:off x="8153400" y="685799"/>
            <a:ext cx="3397250" cy="5486401"/>
          </a:xfrm>
          <a:prstGeom prst="rect">
            <a:avLst/>
          </a:prstGeom>
          <a:noFill/>
          <a:ln>
            <a:noFill/>
          </a:ln>
        </p:spPr>
      </p:sp>
      <p:sp>
        <p:nvSpPr>
          <p:cNvPr id="312" name="Google Shape;312;p8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3" name="Google Shape;313;p8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0"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11" Type="http://schemas.openxmlformats.org/officeDocument/2006/relationships/theme" Target="../theme/theme3.xml"/><Relationship Id="rId10" Type="http://schemas.openxmlformats.org/officeDocument/2006/relationships/slideLayout" Target="../slideLayouts/slideLayout30.xml"/><Relationship Id="rId9" Type="http://schemas.openxmlformats.org/officeDocument/2006/relationships/slideLayout" Target="../slideLayouts/slideLayout29.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7"/>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 name="Google Shape;12;p47"/>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3" name="Google Shape;13;p4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4" name="Google Shape;14;p4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 name="Shape 120"/>
        <p:cNvGrpSpPr/>
        <p:nvPr/>
      </p:nvGrpSpPr>
      <p:grpSpPr>
        <a:xfrm>
          <a:off x="0" y="0"/>
          <a:ext cx="0" cy="0"/>
          <a:chOff x="0" y="0"/>
          <a:chExt cx="0" cy="0"/>
        </a:xfrm>
      </p:grpSpPr>
      <p:sp>
        <p:nvSpPr>
          <p:cNvPr id="121" name="Google Shape;121;p50"/>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2" name="Google Shape;122;p5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3" name="Google Shape;123;p50"/>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24" name="Google Shape;124;p5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5" name="Google Shape;125;p5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0" name="Shape 210"/>
        <p:cNvGrpSpPr/>
        <p:nvPr/>
      </p:nvGrpSpPr>
      <p:grpSpPr>
        <a:xfrm>
          <a:off x="0" y="0"/>
          <a:ext cx="0" cy="0"/>
          <a:chOff x="0" y="0"/>
          <a:chExt cx="0" cy="0"/>
        </a:xfrm>
      </p:grpSpPr>
      <p:sp>
        <p:nvSpPr>
          <p:cNvPr id="211" name="Google Shape;211;p70"/>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2" name="Google Shape;212;p7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13" name="Google Shape;213;p70"/>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214" name="Google Shape;214;p7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15" name="Google Shape;215;p7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l-GR"/>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6.png"/><Relationship Id="rId4" Type="http://schemas.openxmlformats.org/officeDocument/2006/relationships/image" Target="../media/image9.png"/><Relationship Id="rId5" Type="http://schemas.openxmlformats.org/officeDocument/2006/relationships/image" Target="../media/image3.png"/><Relationship Id="rId6"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3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5.png"/><Relationship Id="rId5" Type="http://schemas.openxmlformats.org/officeDocument/2006/relationships/image" Target="../media/image10.png"/><Relationship Id="rId6" Type="http://schemas.openxmlformats.org/officeDocument/2006/relationships/image" Target="../media/image17.png"/><Relationship Id="rId7" Type="http://schemas.openxmlformats.org/officeDocument/2006/relationships/image" Target="../media/image19.png"/><Relationship Id="rId8"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5.jpg"/><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image" Target="../media/image30.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3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27.png"/><Relationship Id="rId4" Type="http://schemas.openxmlformats.org/officeDocument/2006/relationships/image" Target="../media/image6.png"/><Relationship Id="rId5"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7.png"/><Relationship Id="rId4" Type="http://schemas.openxmlformats.org/officeDocument/2006/relationships/image" Target="../media/image32.png"/><Relationship Id="rId5"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7.png"/><Relationship Id="rId4" Type="http://schemas.openxmlformats.org/officeDocument/2006/relationships/image" Target="../media/image26.png"/><Relationship Id="rId5"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43.png"/><Relationship Id="rId5"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27.png"/><Relationship Id="rId4" Type="http://schemas.openxmlformats.org/officeDocument/2006/relationships/image" Target="../media/image42.png"/><Relationship Id="rId5"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27.png"/><Relationship Id="rId4" Type="http://schemas.openxmlformats.org/officeDocument/2006/relationships/image" Target="../media/image35.png"/><Relationship Id="rId5"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51.jp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1.png"/><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5.jpg"/><Relationship Id="rId4" Type="http://schemas.openxmlformats.org/officeDocument/2006/relationships/hyperlink" Target="https://kahoot.com/" TargetMode="External"/><Relationship Id="rId5" Type="http://schemas.openxmlformats.org/officeDocument/2006/relationships/hyperlink" Target="https://scratch.mit.edu/" TargetMode="External"/><Relationship Id="rId6" Type="http://schemas.openxmlformats.org/officeDocument/2006/relationships/hyperlink" Target="https://padlet.com/" TargetMode="External"/><Relationship Id="rId7" Type="http://schemas.openxmlformats.org/officeDocument/2006/relationships/hyperlink" Target="https://code.org/"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8.xml"/><Relationship Id="rId3" Type="http://schemas.openxmlformats.org/officeDocument/2006/relationships/image" Target="../media/image52.jp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3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47.jpg"/><Relationship Id="rId4" Type="http://schemas.openxmlformats.org/officeDocument/2006/relationships/image" Target="../media/image72.png"/><Relationship Id="rId5" Type="http://schemas.openxmlformats.org/officeDocument/2006/relationships/image" Target="../media/image4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 Id="rId3" Type="http://schemas.openxmlformats.org/officeDocument/2006/relationships/image" Target="../media/image5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64.png"/><Relationship Id="rId4" Type="http://schemas.openxmlformats.org/officeDocument/2006/relationships/image" Target="../media/image12.png"/><Relationship Id="rId5" Type="http://schemas.openxmlformats.org/officeDocument/2006/relationships/image" Target="../media/image5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0.png"/><Relationship Id="rId4" Type="http://schemas.openxmlformats.org/officeDocument/2006/relationships/image" Target="../media/image6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6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59.png"/><Relationship Id="rId4" Type="http://schemas.openxmlformats.org/officeDocument/2006/relationships/image" Target="../media/image53.png"/><Relationship Id="rId5" Type="http://schemas.openxmlformats.org/officeDocument/2006/relationships/image" Target="../media/image4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6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70.png"/><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7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37.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5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5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hyperlink" Target="about:blank" TargetMode="External"/><Relationship Id="rId4" Type="http://schemas.openxmlformats.org/officeDocument/2006/relationships/hyperlink" Target="https://h5p.org/h5p/embed/1519586" TargetMode="External"/><Relationship Id="rId5" Type="http://schemas.openxmlformats.org/officeDocument/2006/relationships/image" Target="../media/image69.png"/><Relationship Id="rId6" Type="http://schemas.openxmlformats.org/officeDocument/2006/relationships/image" Target="../media/image68.png"/><Relationship Id="rId7" Type="http://schemas.openxmlformats.org/officeDocument/2006/relationships/image" Target="../media/image6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5.xml"/><Relationship Id="rId3" Type="http://schemas.openxmlformats.org/officeDocument/2006/relationships/image" Target="../media/image66.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7" name="Shape 317"/>
        <p:cNvGrpSpPr/>
        <p:nvPr/>
      </p:nvGrpSpPr>
      <p:grpSpPr>
        <a:xfrm>
          <a:off x="0" y="0"/>
          <a:ext cx="0" cy="0"/>
          <a:chOff x="0" y="0"/>
          <a:chExt cx="0" cy="0"/>
        </a:xfrm>
      </p:grpSpPr>
      <p:pic>
        <p:nvPicPr>
          <p:cNvPr descr="Imagen que contiene persona, tabla, hombre, interior&#10;&#10;Descripción generada automáticamente" id="318" name="Google Shape;318;p1"/>
          <p:cNvPicPr preferRelativeResize="0"/>
          <p:nvPr>
            <p:ph idx="2" type="pic"/>
          </p:nvPr>
        </p:nvPicPr>
        <p:blipFill rotWithShape="1">
          <a:blip r:embed="rId3">
            <a:alphaModFix amt="54000"/>
          </a:blip>
          <a:srcRect b="12023" l="0" r="0" t="12024"/>
          <a:stretch/>
        </p:blipFill>
        <p:spPr>
          <a:xfrm>
            <a:off x="680720" y="685799"/>
            <a:ext cx="10830560" cy="5486401"/>
          </a:xfrm>
          <a:prstGeom prst="rect">
            <a:avLst/>
          </a:prstGeom>
          <a:noFill/>
          <a:ln>
            <a:noFill/>
          </a:ln>
        </p:spPr>
      </p:pic>
      <p:sp>
        <p:nvSpPr>
          <p:cNvPr id="319" name="Google Shape;319;p1"/>
          <p:cNvSpPr txBox="1"/>
          <p:nvPr>
            <p:ph type="title"/>
          </p:nvPr>
        </p:nvSpPr>
        <p:spPr>
          <a:xfrm>
            <a:off x="680720" y="3293616"/>
            <a:ext cx="10830560" cy="2878584"/>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Gill Sans"/>
              <a:buNone/>
            </a:pPr>
            <a:r>
              <a:rPr lang="el-GR" sz="4800">
                <a:latin typeface="Arial"/>
                <a:ea typeface="Arial"/>
                <a:cs typeface="Arial"/>
                <a:sym typeface="Arial"/>
              </a:rPr>
              <a:t>ΜΑΘΗΜΑ 4</a:t>
            </a:r>
            <a:endParaRPr>
              <a:latin typeface="Arial"/>
              <a:ea typeface="Arial"/>
              <a:cs typeface="Arial"/>
              <a:sym typeface="Arial"/>
            </a:endParaRPr>
          </a:p>
        </p:txBody>
      </p:sp>
      <p:sp>
        <p:nvSpPr>
          <p:cNvPr id="320" name="Google Shape;320;p1"/>
          <p:cNvSpPr txBox="1"/>
          <p:nvPr>
            <p:ph idx="1" type="body"/>
          </p:nvPr>
        </p:nvSpPr>
        <p:spPr>
          <a:xfrm>
            <a:off x="766618" y="5026935"/>
            <a:ext cx="10576060" cy="644994"/>
          </a:xfrm>
          <a:prstGeom prst="rect">
            <a:avLst/>
          </a:prstGeom>
          <a:noFill/>
          <a:ln>
            <a:noFill/>
          </a:ln>
        </p:spPr>
        <p:txBody>
          <a:bodyPr anchorCtr="0" anchor="t" bIns="45700" lIns="91425" spcFirstLastPara="1" rIns="91425" wrap="square" tIns="45700">
            <a:noAutofit/>
          </a:bodyPr>
          <a:lstStyle/>
          <a:p>
            <a:pPr indent="-228600" lvl="0" marL="228600" rtl="0" algn="ctr">
              <a:lnSpc>
                <a:spcPct val="100000"/>
              </a:lnSpc>
              <a:spcBef>
                <a:spcPts val="0"/>
              </a:spcBef>
              <a:spcAft>
                <a:spcPts val="0"/>
              </a:spcAft>
              <a:buSzPts val="2800"/>
              <a:buNone/>
            </a:pPr>
            <a:r>
              <a:rPr lang="el-GR">
                <a:latin typeface="Arial"/>
                <a:ea typeface="Arial"/>
                <a:cs typeface="Arial"/>
                <a:sym typeface="Arial"/>
              </a:rPr>
              <a:t>Στρατηγικές διδασκαλίας. Πώς μπορούμε να χρησιμοποιήσουμε τον προγραμματισμό για να βελτιώσουμε τις οριζόντιες δεξιότητες του 21ου αιώνα</a:t>
            </a:r>
            <a:endParaRPr>
              <a:latin typeface="Arial"/>
              <a:ea typeface="Arial"/>
              <a:cs typeface="Arial"/>
              <a:sym typeface="Arial"/>
            </a:endParaRPr>
          </a:p>
        </p:txBody>
      </p:sp>
      <p:pic>
        <p:nvPicPr>
          <p:cNvPr id="321" name="Google Shape;321;p1"/>
          <p:cNvPicPr preferRelativeResize="0"/>
          <p:nvPr/>
        </p:nvPicPr>
        <p:blipFill rotWithShape="1">
          <a:blip r:embed="rId4">
            <a:alphaModFix/>
          </a:blip>
          <a:srcRect b="0" l="0" r="0" t="0"/>
          <a:stretch/>
        </p:blipFill>
        <p:spPr>
          <a:xfrm>
            <a:off x="855014" y="877790"/>
            <a:ext cx="985308" cy="344858"/>
          </a:xfrm>
          <a:prstGeom prst="rect">
            <a:avLst/>
          </a:prstGeom>
          <a:noFill/>
          <a:ln>
            <a:noFill/>
          </a:ln>
        </p:spPr>
      </p:pic>
      <p:pic>
        <p:nvPicPr>
          <p:cNvPr descr="Blue text on a black background&#10;&#10;Description automatically generated" id="322" name="Google Shape;322;p1"/>
          <p:cNvPicPr preferRelativeResize="0"/>
          <p:nvPr/>
        </p:nvPicPr>
        <p:blipFill rotWithShape="1">
          <a:blip r:embed="rId5">
            <a:alphaModFix/>
          </a:blip>
          <a:srcRect b="0" l="0" r="0" t="0"/>
          <a:stretch/>
        </p:blipFill>
        <p:spPr>
          <a:xfrm>
            <a:off x="2014616" y="877789"/>
            <a:ext cx="1647906" cy="344857"/>
          </a:xfrm>
          <a:prstGeom prst="rect">
            <a:avLst/>
          </a:prstGeom>
          <a:noFill/>
          <a:ln>
            <a:noFill/>
          </a:ln>
        </p:spPr>
      </p:pic>
      <p:pic>
        <p:nvPicPr>
          <p:cNvPr descr="A logo with a head and gears in the middle&#10;&#10;Description automatically generated" id="323" name="Google Shape;323;p1"/>
          <p:cNvPicPr preferRelativeResize="0"/>
          <p:nvPr/>
        </p:nvPicPr>
        <p:blipFill rotWithShape="1">
          <a:blip r:embed="rId6">
            <a:alphaModFix/>
          </a:blip>
          <a:srcRect b="0" l="0" r="0" t="0"/>
          <a:stretch/>
        </p:blipFill>
        <p:spPr>
          <a:xfrm>
            <a:off x="951132" y="1339123"/>
            <a:ext cx="1406984" cy="1417646"/>
          </a:xfrm>
          <a:prstGeom prst="rect">
            <a:avLst/>
          </a:prstGeom>
          <a:noFill/>
          <a:ln>
            <a:noFill/>
          </a:ln>
        </p:spPr>
      </p:pic>
      <p:sp>
        <p:nvSpPr>
          <p:cNvPr id="324" name="Google Shape;324;p1"/>
          <p:cNvSpPr txBox="1"/>
          <p:nvPr/>
        </p:nvSpPr>
        <p:spPr>
          <a:xfrm>
            <a:off x="680720" y="6326942"/>
            <a:ext cx="10878919" cy="70784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0" i="0" lang="el-GR" sz="1000" u="none" cap="none" strike="noStrike">
                <a:solidFill>
                  <a:schemeClr val="lt1"/>
                </a:solidFill>
                <a:latin typeface="Arial"/>
                <a:ea typeface="Arial"/>
                <a:cs typeface="Arial"/>
                <a:sym typeface="Arial"/>
              </a:rPr>
              <a:t>Το έργο Computational Seniors συγχρηματοδοτείται από την Ευρωπαϊκή Ένωση. Οι απόψεις και οι απόψεις που εκφράζονται σε αυτό το έγγραφο δεσμεύονται μόνο για τους συγγραφείς και δεν αντικατοπτρίζουν απαραίτητα εκείνες της Ευρωπαϊκής Ένωσης ή της Ισπανικής Υπηρεσίας για τη Διεθνοποίηση της Εκπαίδευσης (SEPIE). Ούτε η Ευρωπαϊκή Ένωση ούτε ο Εθνικός Οργανισμός SEPIE μπορούν να θεωρηθούν υπεύθυνοι για αυτά.</a:t>
            </a:r>
            <a:endParaRPr b="0" i="0" sz="10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28" name="Shape 328"/>
        <p:cNvGrpSpPr/>
        <p:nvPr/>
      </p:nvGrpSpPr>
      <p:grpSpPr>
        <a:xfrm>
          <a:off x="0" y="0"/>
          <a:ext cx="0" cy="0"/>
          <a:chOff x="0" y="0"/>
          <a:chExt cx="0" cy="0"/>
        </a:xfrm>
      </p:grpSpPr>
      <p:sp>
        <p:nvSpPr>
          <p:cNvPr id="329" name="Google Shape;329;p2"/>
          <p:cNvSpPr txBox="1"/>
          <p:nvPr/>
        </p:nvSpPr>
        <p:spPr>
          <a:xfrm>
            <a:off x="4004905" y="986597"/>
            <a:ext cx="7527830" cy="4094897"/>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just">
              <a:lnSpc>
                <a:spcPct val="107000"/>
              </a:lnSpc>
              <a:spcBef>
                <a:spcPts val="1000"/>
              </a:spcBef>
              <a:spcAft>
                <a:spcPts val="0"/>
              </a:spcAft>
              <a:buClr>
                <a:srgbClr val="293737"/>
              </a:buClr>
              <a:buSzPct val="100900"/>
              <a:buFont typeface="Arial"/>
              <a:buNone/>
            </a:pPr>
            <a:r>
              <a:rPr b="0" i="0" lang="el-GR" sz="1800" u="none" cap="none" strike="noStrike">
                <a:solidFill>
                  <a:srgbClr val="000000"/>
                </a:solidFill>
                <a:latin typeface="Arial"/>
                <a:ea typeface="Arial"/>
                <a:cs typeface="Arial"/>
                <a:sym typeface="Arial"/>
              </a:rPr>
              <a:t>Σε αυτό το μάθημα, θα διερευνήσουμε πώς η Υπολογιστική Σκέψη μπορεί να χρησιμοποιηθεί ως στρατηγική για την προώθηση της ανάπτυξης οριζόντων δεξιοτήτων μεταξύ ενηλίκων με χαμηλά προσόντα. Σε έναν ταχέως μεταβαλλόμενο, ψηφιακά καθοδηγούμενο κόσμο, αυτές οι διαπροσωπικές και γνωστικές δεξιότητες, όπως η προσαρμοστικότητα, η επίλυση προβλημάτων, η επικοινωνία και η συνεργασία, είναι όλο και πιο απαραίτητες για την προσωπική ανάπτυξη και την απασχολησιμότητα.</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1800"/>
              </a:spcBef>
              <a:spcAft>
                <a:spcPts val="800"/>
              </a:spcAft>
              <a:buClr>
                <a:srgbClr val="293737"/>
              </a:buClr>
              <a:buSzPct val="100900"/>
              <a:buFont typeface="Arial"/>
              <a:buNone/>
            </a:pPr>
            <a:r>
              <a:rPr b="0" i="0" lang="el-GR" sz="1800" u="none" cap="none" strike="noStrike">
                <a:solidFill>
                  <a:srgbClr val="000000"/>
                </a:solidFill>
                <a:latin typeface="Arial"/>
                <a:ea typeface="Arial"/>
                <a:cs typeface="Arial"/>
                <a:sym typeface="Arial"/>
              </a:rPr>
              <a:t>Μέσα από δραστηριότητες βασισμένες στην ΥΣ και παιδαγωγικές προσεγγίσεις, θα εξετάσουμε πώς οι εκπαιδευτές μπορούν να υποστηρίξουν τους μαθητές στην ενίσχυση αυτών των ικανοτήτων με ουσιαστικούς, δομημένους τρόπους. Η ενότητα εισάγει επίσης προσβάσιμες μεθόδους για την αξιολόγηση της ανάπτυξης οριζόντιων δεξιοτήτων σε περιβάλλοντα μάθησης που βασίζονται στην ΥΣ.</a:t>
            </a:r>
            <a:endParaRPr b="0" i="0" sz="1800" u="none" cap="none" strike="noStrike">
              <a:solidFill>
                <a:srgbClr val="000000"/>
              </a:solidFill>
              <a:latin typeface="Arial"/>
              <a:ea typeface="Arial"/>
              <a:cs typeface="Arial"/>
              <a:sym typeface="Arial"/>
            </a:endParaRPr>
          </a:p>
        </p:txBody>
      </p:sp>
      <p:pic>
        <p:nvPicPr>
          <p:cNvPr descr="Imagen que contiene electrónica, circuito&#10;&#10;Descripción generada automáticamente" id="330" name="Google Shape;330;p2"/>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331" name="Google Shape;331;p2"/>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1" lang="el-GR" sz="1600" u="none" cap="none" strike="noStrike">
                <a:solidFill>
                  <a:srgbClr val="000000"/>
                </a:solidFill>
                <a:latin typeface="Arial"/>
                <a:ea typeface="Arial"/>
                <a:cs typeface="Arial"/>
                <a:sym typeface="Arial"/>
              </a:rPr>
              <a:t>Χρησιμοποιήστε αυτό το μάθημα για να υποστηρίξετε την ανάπτυξη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0" i="1" lang="el-GR" sz="1600" u="none" cap="none" strike="noStrike">
                <a:solidFill>
                  <a:srgbClr val="000000"/>
                </a:solidFill>
                <a:latin typeface="Arial"/>
                <a:ea typeface="Arial"/>
                <a:cs typeface="Arial"/>
                <a:sym typeface="Arial"/>
              </a:rPr>
              <a:t>και την αξιολόγηση βασικών οριζόντιων δεξιοτήτων μέσω πλαισίων υπολογιστικής σκέψης προσαρμοσμένων για ενήλικες με χαμηλά προσόντα</a:t>
            </a:r>
            <a:endParaRPr b="0" i="0" sz="16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332" name="Google Shape;332;p2"/>
          <p:cNvPicPr preferRelativeResize="0"/>
          <p:nvPr/>
        </p:nvPicPr>
        <p:blipFill rotWithShape="1">
          <a:blip r:embed="rId4">
            <a:alphaModFix/>
          </a:blip>
          <a:srcRect b="0" l="0" r="0" t="0"/>
          <a:stretch/>
        </p:blipFill>
        <p:spPr>
          <a:xfrm>
            <a:off x="11003003" y="5136775"/>
            <a:ext cx="1059463" cy="1059463"/>
          </a:xfrm>
          <a:prstGeom prst="rect">
            <a:avLst/>
          </a:prstGeom>
          <a:noFill/>
          <a:ln>
            <a:noFill/>
          </a:ln>
        </p:spPr>
      </p:pic>
      <p:sp>
        <p:nvSpPr>
          <p:cNvPr id="333" name="Google Shape;333;p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334" name="Google Shape;334;p2"/>
          <p:cNvSpPr txBox="1"/>
          <p:nvPr>
            <p:ph type="title"/>
          </p:nvPr>
        </p:nvSpPr>
        <p:spPr>
          <a:xfrm>
            <a:off x="4127088" y="342900"/>
            <a:ext cx="6245808" cy="643697"/>
          </a:xfrm>
          <a:prstGeom prst="rect">
            <a:avLst/>
          </a:prstGeom>
          <a:noFill/>
          <a:ln>
            <a:noFill/>
          </a:ln>
        </p:spPr>
        <p:txBody>
          <a:bodyPr anchorCtr="0" anchor="b" bIns="45700" lIns="91425" spcFirstLastPara="1" rIns="91425" wrap="square" tIns="45700">
            <a:noAutofit/>
          </a:bodyPr>
          <a:lstStyle/>
          <a:p>
            <a:pPr indent="-50800" lvl="0" marL="228600" rtl="0" algn="ctr">
              <a:lnSpc>
                <a:spcPct val="100000"/>
              </a:lnSpc>
              <a:spcBef>
                <a:spcPts val="0"/>
              </a:spcBef>
              <a:spcAft>
                <a:spcPts val="0"/>
              </a:spcAft>
              <a:buSzPts val="2400"/>
              <a:buNone/>
            </a:pPr>
            <a:r>
              <a:rPr b="1" lang="el-GR">
                <a:solidFill>
                  <a:schemeClr val="dk1"/>
                </a:solidFill>
                <a:latin typeface="Arial"/>
                <a:ea typeface="Arial"/>
                <a:cs typeface="Arial"/>
                <a:sym typeface="Arial"/>
              </a:rPr>
              <a:t>ΚΑΛΩΣ ΗΡΘΑΤΕ ΣΤΟ ΜΑΘΗΜΑ 4</a:t>
            </a:r>
            <a:endParaRPr b="1">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40" name="Shape 340"/>
        <p:cNvGrpSpPr/>
        <p:nvPr/>
      </p:nvGrpSpPr>
      <p:grpSpPr>
        <a:xfrm>
          <a:off x="0" y="0"/>
          <a:ext cx="0" cy="0"/>
          <a:chOff x="0" y="0"/>
          <a:chExt cx="0" cy="0"/>
        </a:xfrm>
      </p:grpSpPr>
      <p:sp>
        <p:nvSpPr>
          <p:cNvPr id="341" name="Google Shape;341;p3"/>
          <p:cNvSpPr/>
          <p:nvPr/>
        </p:nvSpPr>
        <p:spPr>
          <a:xfrm>
            <a:off x="0" y="-85604"/>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342" name="Google Shape;342;p3"/>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343" name="Google Shape;343;p3"/>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None/>
            </a:pPr>
            <a:r>
              <a:rPr b="1" lang="el-GR">
                <a:latin typeface="Arial"/>
                <a:ea typeface="Arial"/>
                <a:cs typeface="Arial"/>
                <a:sym typeface="Arial"/>
              </a:rPr>
              <a:t>ΔΟΜΗ ΤΟΥ ΜΑΘΗΜΑΤΟΣ</a:t>
            </a:r>
            <a:endParaRPr b="1">
              <a:latin typeface="Arial"/>
              <a:ea typeface="Arial"/>
              <a:cs typeface="Arial"/>
              <a:sym typeface="Arial"/>
            </a:endParaRPr>
          </a:p>
        </p:txBody>
      </p:sp>
      <p:sp>
        <p:nvSpPr>
          <p:cNvPr id="344" name="Google Shape;344;p3"/>
          <p:cNvSpPr txBox="1"/>
          <p:nvPr/>
        </p:nvSpPr>
        <p:spPr>
          <a:xfrm>
            <a:off x="688800" y="1322466"/>
            <a:ext cx="4794000" cy="73713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00"/>
              <a:buFont typeface="Arial"/>
              <a:buNone/>
            </a:pPr>
            <a:r>
              <a:rPr b="1" i="0" lang="el-GR" sz="2000" u="none" cap="none" strike="noStrike">
                <a:solidFill>
                  <a:srgbClr val="678877"/>
                </a:solidFill>
                <a:latin typeface="Arial"/>
                <a:ea typeface="Arial"/>
                <a:cs typeface="Arial"/>
                <a:sym typeface="Arial"/>
              </a:rPr>
              <a:t>Ενότητα 1. Οριζόντιες δεξιότητες. Διαπροσωπικές ικανότητες του 21ου αιώνα</a:t>
            </a:r>
            <a:endParaRPr b="1" i="0" sz="2000" u="none" cap="none" strike="noStrike">
              <a:solidFill>
                <a:srgbClr val="678877"/>
              </a:solidFill>
              <a:latin typeface="Arial"/>
              <a:ea typeface="Arial"/>
              <a:cs typeface="Arial"/>
              <a:sym typeface="Arial"/>
            </a:endParaRPr>
          </a:p>
        </p:txBody>
      </p:sp>
      <p:sp>
        <p:nvSpPr>
          <p:cNvPr id="345" name="Google Shape;345;p3"/>
          <p:cNvSpPr txBox="1"/>
          <p:nvPr/>
        </p:nvSpPr>
        <p:spPr>
          <a:xfrm>
            <a:off x="872662" y="2333487"/>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l-GR" sz="1400" u="none" cap="none" strike="noStrike">
                <a:solidFill>
                  <a:srgbClr val="000000"/>
                </a:solidFill>
                <a:latin typeface="Arial"/>
                <a:ea typeface="Arial"/>
                <a:cs typeface="Arial"/>
                <a:sym typeface="Arial"/>
              </a:rPr>
              <a:t>Τι είναι και γιατί είναι ζωτικής σημασίας για τους ενήλικες εκπαιδευόμενους </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Πώς μπορεί να χρησιμοποιηθεί η ΥΣ για τη βελτίωση των οριζόντιων δεξιοτήτων</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Προκλήσεις στη διδασκαλία της ΥΣ σε ενήλικες χαμηλής ειδίκευσης και εφαρμογή στον πραγματικό κόσμο</a:t>
            </a:r>
            <a:endParaRPr b="0" i="0" sz="1400" u="none" cap="none" strike="noStrike">
              <a:solidFill>
                <a:srgbClr val="000000"/>
              </a:solidFill>
              <a:latin typeface="Arial"/>
              <a:ea typeface="Arial"/>
              <a:cs typeface="Arial"/>
              <a:sym typeface="Arial"/>
            </a:endParaRPr>
          </a:p>
        </p:txBody>
      </p:sp>
      <p:sp>
        <p:nvSpPr>
          <p:cNvPr id="346" name="Google Shape;346;p3"/>
          <p:cNvSpPr txBox="1"/>
          <p:nvPr/>
        </p:nvSpPr>
        <p:spPr>
          <a:xfrm>
            <a:off x="688800" y="3884790"/>
            <a:ext cx="4886500" cy="799611"/>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00"/>
              <a:buFont typeface="Arial"/>
              <a:buNone/>
            </a:pPr>
            <a:r>
              <a:rPr b="1" i="0" lang="el-GR" sz="2000" u="none" cap="none" strike="noStrike">
                <a:solidFill>
                  <a:srgbClr val="678877"/>
                </a:solidFill>
                <a:latin typeface="Arial"/>
                <a:ea typeface="Arial"/>
                <a:cs typeface="Arial"/>
                <a:sym typeface="Arial"/>
              </a:rPr>
              <a:t>Ενότητα 2. Στρατηγικές ανάπτυξης Οριζόντιων Δεξιοτήτων μέσω της Υπολογιστικής Σκέψης</a:t>
            </a:r>
            <a:endParaRPr b="1" i="0" sz="2000" u="none" cap="none" strike="noStrike">
              <a:solidFill>
                <a:srgbClr val="678877"/>
              </a:solidFill>
              <a:latin typeface="Arial"/>
              <a:ea typeface="Arial"/>
              <a:cs typeface="Arial"/>
              <a:sym typeface="Arial"/>
            </a:endParaRPr>
          </a:p>
        </p:txBody>
      </p:sp>
      <p:sp>
        <p:nvSpPr>
          <p:cNvPr id="347" name="Google Shape;347;p3"/>
          <p:cNvSpPr txBox="1"/>
          <p:nvPr/>
        </p:nvSpPr>
        <p:spPr>
          <a:xfrm>
            <a:off x="6251398" y="1322466"/>
            <a:ext cx="4794000" cy="709997"/>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00"/>
              <a:buFont typeface="Arial"/>
              <a:buNone/>
            </a:pPr>
            <a:r>
              <a:rPr b="1" i="0" lang="el-GR" sz="2000" u="none" cap="none" strike="noStrike">
                <a:solidFill>
                  <a:srgbClr val="678877"/>
                </a:solidFill>
                <a:latin typeface="Arial"/>
                <a:ea typeface="Arial"/>
                <a:cs typeface="Arial"/>
                <a:sym typeface="Arial"/>
              </a:rPr>
              <a:t>Ενότητα 3. Αξιολόγηση της ανάπτυξης Οριζόντιων Δεξιοτήτων σε δραστηριότητες ΥΣ</a:t>
            </a:r>
            <a:endParaRPr b="1" i="0" sz="2000" u="none" cap="none" strike="noStrike">
              <a:solidFill>
                <a:srgbClr val="678877"/>
              </a:solidFill>
              <a:latin typeface="Arial"/>
              <a:ea typeface="Arial"/>
              <a:cs typeface="Arial"/>
              <a:sym typeface="Arial"/>
            </a:endParaRPr>
          </a:p>
        </p:txBody>
      </p:sp>
      <p:sp>
        <p:nvSpPr>
          <p:cNvPr id="348" name="Google Shape;348;p3"/>
          <p:cNvSpPr txBox="1"/>
          <p:nvPr/>
        </p:nvSpPr>
        <p:spPr>
          <a:xfrm>
            <a:off x="872662" y="4957843"/>
            <a:ext cx="47026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l-GR" sz="1400" u="none" cap="none" strike="noStrike">
                <a:solidFill>
                  <a:srgbClr val="000000"/>
                </a:solidFill>
                <a:latin typeface="Arial"/>
                <a:ea typeface="Arial"/>
                <a:cs typeface="Arial"/>
                <a:sym typeface="Arial"/>
              </a:rPr>
              <a:t>Χρήση ΥΣ για την ενίσχυση των οριζόντιων δεξιοτήτων σε ενήλικες μαθητές χαμηλής ειδίκευσης </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Προσαρμογή στρατηγικών ΥΣ για διαφορετικά επίπεδα μάθησης</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Παραδείγματα μαθήματος και βέλτιστες πρακτικές</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Online και offline εργαλεία για εκμάθηση ΥΣ</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3"/>
          <p:cNvSpPr txBox="1"/>
          <p:nvPr/>
        </p:nvSpPr>
        <p:spPr>
          <a:xfrm>
            <a:off x="6435260" y="2543785"/>
            <a:ext cx="50455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l-GR" sz="1400" u="none" cap="none" strike="noStrike">
                <a:solidFill>
                  <a:srgbClr val="000000"/>
                </a:solidFill>
                <a:latin typeface="Arial"/>
                <a:ea typeface="Arial"/>
                <a:cs typeface="Arial"/>
                <a:sym typeface="Arial"/>
              </a:rPr>
              <a:t>Αξιολόγηση των οριζόντιων δεξιοτήτων και της σημασίας τους</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Παρατήρηση, προφορική ανατροφοδότηση και άλλες μέθοδοι αξιολόγησης</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Προκλήσεις κατά την αξιολόγηση της ανάπτυξης μη τεχνικών δεξιοτήτων</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3"/>
          <p:cNvSpPr txBox="1"/>
          <p:nvPr/>
        </p:nvSpPr>
        <p:spPr>
          <a:xfrm>
            <a:off x="6251398" y="3936395"/>
            <a:ext cx="4702638"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00"/>
              <a:buFont typeface="Arial"/>
              <a:buNone/>
            </a:pPr>
            <a:r>
              <a:rPr b="1" i="0" lang="el-GR" sz="2000" u="none" cap="none" strike="noStrike">
                <a:solidFill>
                  <a:srgbClr val="678877"/>
                </a:solidFill>
                <a:latin typeface="Arial"/>
                <a:ea typeface="Arial"/>
                <a:cs typeface="Arial"/>
                <a:sym typeface="Arial"/>
              </a:rPr>
              <a:t>Ενότητα 4. Μελέτες περίπτωσης και δραστηριότητες</a:t>
            </a:r>
            <a:endParaRPr b="0" i="0" sz="2000" u="none" cap="none" strike="noStrike">
              <a:solidFill>
                <a:srgbClr val="000000"/>
              </a:solidFill>
              <a:latin typeface="Arial"/>
              <a:ea typeface="Arial"/>
              <a:cs typeface="Arial"/>
              <a:sym typeface="Arial"/>
            </a:endParaRPr>
          </a:p>
        </p:txBody>
      </p:sp>
      <p:sp>
        <p:nvSpPr>
          <p:cNvPr id="351" name="Google Shape;351;p3"/>
          <p:cNvSpPr txBox="1"/>
          <p:nvPr/>
        </p:nvSpPr>
        <p:spPr>
          <a:xfrm>
            <a:off x="6435260" y="4751238"/>
            <a:ext cx="4702638" cy="606410"/>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l-GR" sz="1400" u="none" cap="none" strike="noStrike">
                <a:solidFill>
                  <a:srgbClr val="000000"/>
                </a:solidFill>
                <a:latin typeface="Arial"/>
                <a:ea typeface="Arial"/>
                <a:cs typeface="Arial"/>
                <a:sym typeface="Arial"/>
              </a:rPr>
              <a:t>Πραγματικά παραδείγματα ΥΣ</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Διαδραστικές ασκήσεις για να εξερευνήσετε και να εφαρμόσετε όσα έχετε μάθει σε αυτή την ενότητα</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357" name="Shape 357"/>
        <p:cNvGrpSpPr/>
        <p:nvPr/>
      </p:nvGrpSpPr>
      <p:grpSpPr>
        <a:xfrm>
          <a:off x="0" y="0"/>
          <a:ext cx="0" cy="0"/>
          <a:chOff x="0" y="0"/>
          <a:chExt cx="0" cy="0"/>
        </a:xfrm>
      </p:grpSpPr>
      <p:sp>
        <p:nvSpPr>
          <p:cNvPr id="358" name="Google Shape;358;p4"/>
          <p:cNvSpPr/>
          <p:nvPr/>
        </p:nvSpPr>
        <p:spPr>
          <a:xfrm>
            <a:off x="917964" y="2096904"/>
            <a:ext cx="3687287" cy="243143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l-GR" sz="2000" u="none" cap="none" strike="noStrike">
                <a:solidFill>
                  <a:srgbClr val="A5A5A5"/>
                </a:solidFill>
                <a:latin typeface="Arial"/>
                <a:ea typeface="Arial"/>
                <a:cs typeface="Arial"/>
                <a:sym typeface="Arial"/>
              </a:rPr>
              <a:t>Στο τέλος αυτού του μαθήματος, εσείς, ως εκπαιδευτικός, θα είστε σε θέση να...</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l-GR" sz="4000" u="none" cap="none" strike="noStrike">
                <a:solidFill>
                  <a:srgbClr val="000000"/>
                </a:solidFill>
                <a:latin typeface="Arial"/>
                <a:ea typeface="Arial"/>
                <a:cs typeface="Arial"/>
                <a:sym typeface="Arial"/>
              </a:rPr>
              <a:t>Μαθησιακά αποτελέσματα</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br>
              <a:rPr b="0" i="0" lang="el-GR" sz="800" u="none" cap="none" strike="noStrike">
                <a:solidFill>
                  <a:schemeClr val="dk1"/>
                </a:solidFill>
                <a:latin typeface="Arial"/>
                <a:ea typeface="Arial"/>
                <a:cs typeface="Arial"/>
                <a:sym typeface="Arial"/>
              </a:rPr>
            </a:br>
            <a:endParaRPr b="0" i="0" sz="800" u="none" cap="none" strike="noStrike">
              <a:solidFill>
                <a:schemeClr val="dk1"/>
              </a:solidFill>
              <a:latin typeface="Arial"/>
              <a:ea typeface="Arial"/>
              <a:cs typeface="Arial"/>
              <a:sym typeface="Arial"/>
            </a:endParaRPr>
          </a:p>
        </p:txBody>
      </p:sp>
      <p:grpSp>
        <p:nvGrpSpPr>
          <p:cNvPr id="359" name="Google Shape;359;p4"/>
          <p:cNvGrpSpPr/>
          <p:nvPr/>
        </p:nvGrpSpPr>
        <p:grpSpPr>
          <a:xfrm>
            <a:off x="4813445" y="853559"/>
            <a:ext cx="6302895" cy="5150881"/>
            <a:chOff x="0" y="34755"/>
            <a:chExt cx="6302895" cy="5150881"/>
          </a:xfrm>
        </p:grpSpPr>
        <p:sp>
          <p:nvSpPr>
            <p:cNvPr id="360" name="Google Shape;360;p4"/>
            <p:cNvSpPr/>
            <p:nvPr/>
          </p:nvSpPr>
          <p:spPr>
            <a:xfrm>
              <a:off x="0" y="34755"/>
              <a:ext cx="6302895" cy="917280"/>
            </a:xfrm>
            <a:prstGeom prst="roundRect">
              <a:avLst>
                <a:gd fmla="val 16667" name="adj"/>
              </a:avLst>
            </a:prstGeom>
            <a:solidFill>
              <a:srgbClr val="83B8DF"/>
            </a:solidFill>
            <a:ln cap="flat" cmpd="sng" w="12700">
              <a:solidFill>
                <a:srgbClr val="F9ECE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61" name="Google Shape;361;p4"/>
            <p:cNvSpPr txBox="1"/>
            <p:nvPr/>
          </p:nvSpPr>
          <p:spPr>
            <a:xfrm>
              <a:off x="44778" y="79533"/>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rgbClr val="000000"/>
                </a:buClr>
                <a:buSzPts val="1200"/>
                <a:buFont typeface="Arial"/>
                <a:buNone/>
              </a:pPr>
              <a:r>
                <a:rPr b="0" i="0" lang="el-GR" sz="1200" u="none" cap="none" strike="noStrike">
                  <a:solidFill>
                    <a:schemeClr val="lt1"/>
                  </a:solidFill>
                  <a:latin typeface="Arial"/>
                  <a:ea typeface="Arial"/>
                  <a:cs typeface="Arial"/>
                  <a:sym typeface="Arial"/>
                </a:rPr>
                <a:t>Εξηγήσετε πώς η ΥΣ ενισχύει τις οριζόντιες δεξιότητες του 21ου αιώνα, όπως η κριτική σκέψη, η προσαρμοστικότητα, η συνεργασία, η δημιουργικότητα και η επικοινωνία.</a:t>
              </a:r>
              <a:endParaRPr b="0" i="0" sz="1200" u="none" cap="none" strike="noStrike">
                <a:solidFill>
                  <a:srgbClr val="000000"/>
                </a:solidFill>
                <a:latin typeface="Arial"/>
                <a:ea typeface="Arial"/>
                <a:cs typeface="Arial"/>
                <a:sym typeface="Arial"/>
              </a:endParaRPr>
            </a:p>
          </p:txBody>
        </p:sp>
        <p:sp>
          <p:nvSpPr>
            <p:cNvPr id="362" name="Google Shape;362;p4"/>
            <p:cNvSpPr/>
            <p:nvPr/>
          </p:nvSpPr>
          <p:spPr>
            <a:xfrm>
              <a:off x="0" y="1093156"/>
              <a:ext cx="6302895" cy="917280"/>
            </a:xfrm>
            <a:prstGeom prst="roundRect">
              <a:avLst>
                <a:gd fmla="val 16667" name="adj"/>
              </a:avLst>
            </a:prstGeom>
            <a:solidFill>
              <a:srgbClr val="E1A28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63" name="Google Shape;363;p4"/>
            <p:cNvSpPr txBox="1"/>
            <p:nvPr/>
          </p:nvSpPr>
          <p:spPr>
            <a:xfrm>
              <a:off x="44778" y="11379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rgbClr val="000000"/>
                </a:buClr>
                <a:buSzPts val="1200"/>
                <a:buFont typeface="Arial"/>
                <a:buNone/>
              </a:pPr>
              <a:r>
                <a:rPr b="0" i="0" lang="el-GR" sz="1200" u="none" cap="none" strike="noStrike">
                  <a:solidFill>
                    <a:schemeClr val="lt1"/>
                  </a:solidFill>
                  <a:latin typeface="Arial"/>
                  <a:ea typeface="Arial"/>
                  <a:cs typeface="Arial"/>
                  <a:sym typeface="Arial"/>
                </a:rPr>
                <a:t>Εφαρμόσετε στρατηγικές διδασκαλίας που βασίζονται στην ΥΣ για να βοηθήσετε τους ενήλικες εκπαιδευόμενους χαμηλής ειδίκευσης να αναπτύξουν δεξιότητες επίλυσης προβλημάτων και δομημένης σκέψης.</a:t>
              </a:r>
              <a:endParaRPr b="0" i="0" sz="1200" u="none" cap="none" strike="noStrike">
                <a:solidFill>
                  <a:srgbClr val="000000"/>
                </a:solidFill>
                <a:latin typeface="Arial"/>
                <a:ea typeface="Arial"/>
                <a:cs typeface="Arial"/>
                <a:sym typeface="Arial"/>
              </a:endParaRPr>
            </a:p>
          </p:txBody>
        </p:sp>
        <p:sp>
          <p:nvSpPr>
            <p:cNvPr id="364" name="Google Shape;364;p4"/>
            <p:cNvSpPr/>
            <p:nvPr/>
          </p:nvSpPr>
          <p:spPr>
            <a:xfrm>
              <a:off x="0" y="2151556"/>
              <a:ext cx="6302895" cy="917280"/>
            </a:xfrm>
            <a:prstGeom prst="roundRect">
              <a:avLst>
                <a:gd fmla="val 16667" name="adj"/>
              </a:avLst>
            </a:prstGeom>
            <a:solidFill>
              <a:srgbClr val="00206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65" name="Google Shape;365;p4"/>
            <p:cNvSpPr txBox="1"/>
            <p:nvPr/>
          </p:nvSpPr>
          <p:spPr>
            <a:xfrm>
              <a:off x="44778" y="21963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chemeClr val="lt1"/>
                </a:buClr>
                <a:buSzPts val="1800"/>
                <a:buFont typeface="Gill Sans"/>
                <a:buNone/>
              </a:pPr>
              <a:r>
                <a:t/>
              </a:r>
              <a:endParaRPr b="0" i="0" sz="1600" u="none" cap="none" strike="noStrike">
                <a:solidFill>
                  <a:srgbClr val="000000"/>
                </a:solidFill>
                <a:latin typeface="Arial"/>
                <a:ea typeface="Arial"/>
                <a:cs typeface="Arial"/>
                <a:sym typeface="Arial"/>
              </a:endParaRPr>
            </a:p>
          </p:txBody>
        </p:sp>
        <p:sp>
          <p:nvSpPr>
            <p:cNvPr id="366" name="Google Shape;366;p4"/>
            <p:cNvSpPr/>
            <p:nvPr/>
          </p:nvSpPr>
          <p:spPr>
            <a:xfrm>
              <a:off x="0" y="3209956"/>
              <a:ext cx="6302895" cy="917280"/>
            </a:xfrm>
            <a:prstGeom prst="roundRect">
              <a:avLst>
                <a:gd fmla="val 16667" name="adj"/>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67" name="Google Shape;367;p4"/>
            <p:cNvSpPr txBox="1"/>
            <p:nvPr/>
          </p:nvSpPr>
          <p:spPr>
            <a:xfrm>
              <a:off x="44778" y="32547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rgbClr val="000000"/>
                </a:buClr>
                <a:buSzPts val="1200"/>
                <a:buFont typeface="Arial"/>
                <a:buNone/>
              </a:pPr>
              <a:r>
                <a:rPr b="0" i="0" lang="el-GR" sz="1200" u="none" cap="none" strike="noStrike">
                  <a:solidFill>
                    <a:schemeClr val="lt1"/>
                  </a:solidFill>
                  <a:latin typeface="Arial"/>
                  <a:ea typeface="Arial"/>
                  <a:cs typeface="Arial"/>
                  <a:sym typeface="Arial"/>
                </a:rPr>
                <a:t>Αξιολογήσετε τις οριζόντιες δεξιότητες σε δραστηριότητες ΥΣ χρησιμοποιώντας παρατήρηση και ανατροφοδότηση (μη παραδοσιακές μέθοδοι)</a:t>
              </a:r>
              <a:endParaRPr b="0" i="0" sz="1200" u="none" cap="none" strike="noStrike">
                <a:solidFill>
                  <a:schemeClr val="lt1"/>
                </a:solidFill>
                <a:latin typeface="Arial"/>
                <a:ea typeface="Arial"/>
                <a:cs typeface="Arial"/>
                <a:sym typeface="Arial"/>
              </a:endParaRPr>
            </a:p>
          </p:txBody>
        </p:sp>
        <p:sp>
          <p:nvSpPr>
            <p:cNvPr id="368" name="Google Shape;368;p4"/>
            <p:cNvSpPr/>
            <p:nvPr/>
          </p:nvSpPr>
          <p:spPr>
            <a:xfrm>
              <a:off x="0" y="4268356"/>
              <a:ext cx="6302895" cy="917280"/>
            </a:xfrm>
            <a:prstGeom prst="roundRect">
              <a:avLst>
                <a:gd fmla="val 16667" name="adj"/>
              </a:avLst>
            </a:prstGeom>
            <a:solidFill>
              <a:srgbClr val="67887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69" name="Google Shape;369;p4"/>
            <p:cNvSpPr txBox="1"/>
            <p:nvPr/>
          </p:nvSpPr>
          <p:spPr>
            <a:xfrm>
              <a:off x="44778" y="4313134"/>
              <a:ext cx="6213339" cy="827724"/>
            </a:xfrm>
            <a:prstGeom prst="rect">
              <a:avLst/>
            </a:prstGeom>
            <a:noFill/>
            <a:ln>
              <a:noFill/>
            </a:ln>
          </p:spPr>
          <p:txBody>
            <a:bodyPr anchorCtr="0" anchor="ctr" bIns="60950" lIns="60950" spcFirstLastPara="1" rIns="60950" wrap="square" tIns="60950">
              <a:noAutofit/>
            </a:bodyPr>
            <a:lstStyle/>
            <a:p>
              <a:pPr indent="0" lvl="0" marL="0" marR="0" rtl="0" algn="l">
                <a:lnSpc>
                  <a:spcPct val="150000"/>
                </a:lnSpc>
                <a:spcBef>
                  <a:spcPts val="0"/>
                </a:spcBef>
                <a:spcAft>
                  <a:spcPts val="0"/>
                </a:spcAft>
                <a:buClr>
                  <a:srgbClr val="000000"/>
                </a:buClr>
                <a:buSzPts val="1200"/>
                <a:buFont typeface="Arial"/>
                <a:buNone/>
              </a:pPr>
              <a:r>
                <a:rPr b="0" i="0" lang="el-GR" sz="1200" u="none" cap="none" strike="noStrike">
                  <a:solidFill>
                    <a:srgbClr val="FFFFFF"/>
                  </a:solidFill>
                  <a:latin typeface="Arial"/>
                  <a:ea typeface="Arial"/>
                  <a:cs typeface="Arial"/>
                  <a:sym typeface="Arial"/>
                </a:rPr>
                <a:t>Παρέχετε εποικοδομητική ανατροφοδότηση και πρακτική καθοδήγηση για να βοηθήσετε τους ενήλικες εκπαιδευόμενους να αναγνωρίσουν και να ενισχύσουν τις δεξιότητές τους μέσω των αρχών ΥΣ</a:t>
              </a:r>
              <a:endParaRPr b="0" i="0" sz="1200" u="none" cap="none" strike="noStrike">
                <a:solidFill>
                  <a:srgbClr val="000000"/>
                </a:solidFill>
                <a:latin typeface="Arial"/>
                <a:ea typeface="Arial"/>
                <a:cs typeface="Arial"/>
                <a:sym typeface="Arial"/>
              </a:endParaRPr>
            </a:p>
          </p:txBody>
        </p:sp>
        <p:sp>
          <p:nvSpPr>
            <p:cNvPr id="370" name="Google Shape;370;p4"/>
            <p:cNvSpPr txBox="1"/>
            <p:nvPr/>
          </p:nvSpPr>
          <p:spPr>
            <a:xfrm>
              <a:off x="44778" y="2171709"/>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50000"/>
                </a:lnSpc>
                <a:spcBef>
                  <a:spcPts val="0"/>
                </a:spcBef>
                <a:spcAft>
                  <a:spcPts val="0"/>
                </a:spcAft>
                <a:buClr>
                  <a:srgbClr val="000000"/>
                </a:buClr>
                <a:buSzPts val="1200"/>
                <a:buFont typeface="Arial"/>
                <a:buNone/>
              </a:pPr>
              <a:r>
                <a:rPr b="0" i="0" lang="el-GR" sz="1200" u="none" cap="none" strike="noStrike">
                  <a:solidFill>
                    <a:schemeClr val="lt1"/>
                  </a:solidFill>
                  <a:latin typeface="Arial"/>
                  <a:ea typeface="Arial"/>
                  <a:cs typeface="Arial"/>
                  <a:sym typeface="Arial"/>
                </a:rPr>
                <a:t>Σχεδιάσετε και προσαρμόσετε μη ψηφιακές δραστηριότητες ΥΣ που ενθαρρύνουν τη λογική συλλογιστική, την ομαδική εργασία και την ανθεκτικότητα στην εκπαίδευση ενηλίκων.</a:t>
              </a:r>
              <a:endParaRPr b="0" i="0" sz="1200" u="none" cap="none" strike="noStrike">
                <a:solidFill>
                  <a:srgbClr val="000000"/>
                </a:solidFill>
                <a:latin typeface="Arial"/>
                <a:ea typeface="Arial"/>
                <a:cs typeface="Arial"/>
                <a:sym typeface="Arial"/>
              </a:endParaRPr>
            </a:p>
          </p:txBody>
        </p:sp>
      </p:grpSp>
      <p:sp>
        <p:nvSpPr>
          <p:cNvPr id="371" name="Google Shape;371;p4"/>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5"/>
          <p:cNvSpPr txBox="1"/>
          <p:nvPr>
            <p:ph type="title"/>
          </p:nvPr>
        </p:nvSpPr>
        <p:spPr>
          <a:xfrm>
            <a:off x="1043635" y="940928"/>
            <a:ext cx="5605272" cy="548200"/>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el-GR" sz="2000">
                <a:latin typeface="Arial"/>
                <a:ea typeface="Arial"/>
                <a:cs typeface="Arial"/>
                <a:sym typeface="Arial"/>
              </a:rPr>
              <a:t>ΣΚΟΠΟΣ και ΣΤΟΧΟΙ ΤΟΥ ΜΑΘΗΜΑΤΟΣ</a:t>
            </a:r>
            <a:endParaRPr sz="2000">
              <a:latin typeface="Arial"/>
              <a:ea typeface="Arial"/>
              <a:cs typeface="Arial"/>
              <a:sym typeface="Arial"/>
            </a:endParaRPr>
          </a:p>
        </p:txBody>
      </p:sp>
      <p:sp>
        <p:nvSpPr>
          <p:cNvPr id="379" name="Google Shape;379;p5"/>
          <p:cNvSpPr txBox="1"/>
          <p:nvPr>
            <p:ph idx="1" type="body"/>
          </p:nvPr>
        </p:nvSpPr>
        <p:spPr>
          <a:xfrm>
            <a:off x="1043635" y="1628024"/>
            <a:ext cx="6121094" cy="4379237"/>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1000"/>
              </a:spcBef>
              <a:spcAft>
                <a:spcPts val="0"/>
              </a:spcAft>
              <a:buSzPts val="1260"/>
              <a:buNone/>
            </a:pPr>
            <a:r>
              <a:rPr b="1" lang="el-GR" sz="1600">
                <a:solidFill>
                  <a:schemeClr val="accent3"/>
                </a:solidFill>
                <a:latin typeface="Arial"/>
                <a:ea typeface="Arial"/>
                <a:cs typeface="Arial"/>
                <a:sym typeface="Arial"/>
              </a:rPr>
              <a:t>ΣΚΟΠΟΣ: </a:t>
            </a:r>
            <a:endParaRPr b="1" sz="1600">
              <a:solidFill>
                <a:schemeClr val="accent3"/>
              </a:solidFill>
              <a:latin typeface="Arial"/>
              <a:ea typeface="Arial"/>
              <a:cs typeface="Arial"/>
              <a:sym typeface="Arial"/>
            </a:endParaRPr>
          </a:p>
          <a:p>
            <a:pPr indent="0" lvl="0" marL="0" rtl="0" algn="just">
              <a:lnSpc>
                <a:spcPct val="100000"/>
              </a:lnSpc>
              <a:spcBef>
                <a:spcPts val="1000"/>
              </a:spcBef>
              <a:spcAft>
                <a:spcPts val="0"/>
              </a:spcAft>
              <a:buSzPts val="1260"/>
              <a:buNone/>
            </a:pPr>
            <a:r>
              <a:rPr lang="el-GR" sz="1400">
                <a:latin typeface="Arial"/>
                <a:ea typeface="Arial"/>
                <a:cs typeface="Arial"/>
                <a:sym typeface="Arial"/>
              </a:rPr>
              <a:t>Να διερευνήσετε πώς οι στρατηγικές υπολογιστικής σκέψης μπορούν να υποστηρίξουν την ανάπτυξη οριζόντιων δεξιοτήτων του 21ου αιώνα σε ενήλικες εκπαιδευόμενους χαμηλής ειδίκευσης μέσω δομημένων δραστηριοτήτων πραγματικής ζωής.</a:t>
            </a:r>
            <a:endParaRPr/>
          </a:p>
          <a:p>
            <a:pPr indent="0" lvl="0" marL="0" rtl="0" algn="just">
              <a:lnSpc>
                <a:spcPct val="100000"/>
              </a:lnSpc>
              <a:spcBef>
                <a:spcPts val="1000"/>
              </a:spcBef>
              <a:spcAft>
                <a:spcPts val="0"/>
              </a:spcAft>
              <a:buSzPts val="1260"/>
              <a:buNone/>
            </a:pPr>
            <a:r>
              <a:rPr b="1" lang="el-GR" sz="1600">
                <a:solidFill>
                  <a:schemeClr val="accent3"/>
                </a:solidFill>
                <a:latin typeface="Arial"/>
                <a:ea typeface="Arial"/>
                <a:cs typeface="Arial"/>
                <a:sym typeface="Arial"/>
              </a:rPr>
              <a:t>ΣΤΟΧΟΙ:</a:t>
            </a:r>
            <a:endParaRPr>
              <a:solidFill>
                <a:schemeClr val="accent3"/>
              </a:solidFill>
              <a:latin typeface="Arial"/>
              <a:ea typeface="Arial"/>
              <a:cs typeface="Arial"/>
              <a:sym typeface="Arial"/>
            </a:endParaRPr>
          </a:p>
          <a:p>
            <a:pPr indent="-330200" lvl="0" marL="457200" rtl="0" algn="just">
              <a:lnSpc>
                <a:spcPct val="100000"/>
              </a:lnSpc>
              <a:spcBef>
                <a:spcPts val="1000"/>
              </a:spcBef>
              <a:spcAft>
                <a:spcPts val="0"/>
              </a:spcAft>
              <a:buSzPts val="1600"/>
              <a:buAutoNum type="arabicPeriod"/>
            </a:pPr>
            <a:r>
              <a:rPr lang="el-GR" sz="1400">
                <a:latin typeface="Arial"/>
                <a:ea typeface="Arial"/>
                <a:cs typeface="Arial"/>
                <a:sym typeface="Arial"/>
              </a:rPr>
              <a:t>Να κατανοήσετε τη σχέση μεταξύ ΥΣ και βασικών οριζόντιων δεξιοτήτων όπως η επικοινωνία, η προσαρμοστικότητα και η επίλυση προβλημάτων.</a:t>
            </a:r>
            <a:br>
              <a:rPr lang="el-GR" sz="1400">
                <a:latin typeface="Arial"/>
                <a:ea typeface="Arial"/>
                <a:cs typeface="Arial"/>
                <a:sym typeface="Arial"/>
              </a:rPr>
            </a:br>
            <a:r>
              <a:rPr lang="el-GR" sz="1400">
                <a:latin typeface="Arial"/>
                <a:ea typeface="Arial"/>
                <a:cs typeface="Arial"/>
                <a:sym typeface="Arial"/>
              </a:rPr>
              <a:t>Να προσδιορίσετε τις προκλήσεις και τις λύσεις κατά τη διδασκαλία της ΥΣ για την ανάπτυξη οριζόντιων δεξιοτήτων στην εκπαίδευση ενηλίκων.</a:t>
            </a:r>
            <a:br>
              <a:rPr lang="el-GR" sz="1400">
                <a:latin typeface="Arial"/>
                <a:ea typeface="Arial"/>
                <a:cs typeface="Arial"/>
                <a:sym typeface="Arial"/>
              </a:rPr>
            </a:br>
            <a:r>
              <a:rPr lang="el-GR" sz="1400">
                <a:latin typeface="Arial"/>
                <a:ea typeface="Arial"/>
                <a:cs typeface="Arial"/>
                <a:sym typeface="Arial"/>
              </a:rPr>
              <a:t>Να εφαρμόσετε στρατηγικές διδασκαλίας βασισμένες στην ΥΣ για να αξιολογήσετε και να ενισχύσετε τις οριζόντιων δεξιότητες χρησιμοποιώντας πρακτικές δραστηριότητες χαμηλής τεχνολογίας.</a:t>
            </a:r>
            <a:endParaRPr/>
          </a:p>
          <a:p>
            <a:pPr indent="-228600" lvl="0" marL="457200" rtl="0" algn="just">
              <a:lnSpc>
                <a:spcPct val="100000"/>
              </a:lnSpc>
              <a:spcBef>
                <a:spcPts val="1000"/>
              </a:spcBef>
              <a:spcAft>
                <a:spcPts val="0"/>
              </a:spcAft>
              <a:buSzPts val="1600"/>
              <a:buNone/>
            </a:pPr>
            <a:r>
              <a:t/>
            </a:r>
            <a:endParaRPr sz="1600">
              <a:latin typeface="Arial"/>
              <a:ea typeface="Arial"/>
              <a:cs typeface="Arial"/>
              <a:sym typeface="Arial"/>
            </a:endParaRPr>
          </a:p>
          <a:p>
            <a:pPr indent="0" lvl="0" marL="0" rtl="0" algn="l">
              <a:lnSpc>
                <a:spcPct val="100000"/>
              </a:lnSpc>
              <a:spcBef>
                <a:spcPts val="1000"/>
              </a:spcBef>
              <a:spcAft>
                <a:spcPts val="0"/>
              </a:spcAft>
              <a:buClr>
                <a:schemeClr val="dk2"/>
              </a:buClr>
              <a:buSzPts val="1120"/>
              <a:buFont typeface="Arial"/>
              <a:buNone/>
            </a:pPr>
            <a:r>
              <a:t/>
            </a:r>
            <a:endParaRPr sz="1600">
              <a:solidFill>
                <a:schemeClr val="dk2"/>
              </a:solidFill>
              <a:latin typeface="Arial"/>
              <a:ea typeface="Arial"/>
              <a:cs typeface="Arial"/>
              <a:sym typeface="Arial"/>
            </a:endParaRPr>
          </a:p>
        </p:txBody>
      </p:sp>
      <p:pic>
        <p:nvPicPr>
          <p:cNvPr id="380" name="Google Shape;380;p5"/>
          <p:cNvPicPr preferRelativeResize="0"/>
          <p:nvPr>
            <p:ph idx="2" type="pic"/>
          </p:nvPr>
        </p:nvPicPr>
        <p:blipFill rotWithShape="1">
          <a:blip r:embed="rId3">
            <a:alphaModFix/>
          </a:blip>
          <a:srcRect b="0" l="30341" r="30343" t="0"/>
          <a:stretch/>
        </p:blipFill>
        <p:spPr>
          <a:xfrm>
            <a:off x="8140700" y="-1"/>
            <a:ext cx="4051300" cy="6858001"/>
          </a:xfrm>
          <a:prstGeom prst="rect">
            <a:avLst/>
          </a:prstGeom>
          <a:noFill/>
          <a:ln>
            <a:noFill/>
          </a:ln>
        </p:spPr>
      </p:pic>
      <p:sp>
        <p:nvSpPr>
          <p:cNvPr id="381" name="Google Shape;381;p5"/>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7" name="Shape 387"/>
        <p:cNvGrpSpPr/>
        <p:nvPr/>
      </p:nvGrpSpPr>
      <p:grpSpPr>
        <a:xfrm>
          <a:off x="0" y="0"/>
          <a:ext cx="0" cy="0"/>
          <a:chOff x="0" y="0"/>
          <a:chExt cx="0" cy="0"/>
        </a:xfrm>
      </p:grpSpPr>
      <p:pic>
        <p:nvPicPr>
          <p:cNvPr id="388" name="Google Shape;388;p6"/>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389" name="Google Shape;389;p6"/>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390" name="Google Shape;390;p6"/>
          <p:cNvSpPr txBox="1"/>
          <p:nvPr/>
        </p:nvSpPr>
        <p:spPr>
          <a:xfrm>
            <a:off x="7280212" y="1997725"/>
            <a:ext cx="3767769" cy="10156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700"/>
              <a:buFont typeface="Sorts Mill Goudy"/>
              <a:buNone/>
            </a:pPr>
            <a:r>
              <a:rPr b="1" i="0" lang="el-GR" sz="2800" u="none" cap="none" strike="noStrike">
                <a:solidFill>
                  <a:schemeClr val="lt1"/>
                </a:solidFill>
                <a:latin typeface="Arial"/>
                <a:ea typeface="Arial"/>
                <a:cs typeface="Arial"/>
                <a:sym typeface="Arial"/>
              </a:rPr>
              <a:t>ΕΝΟΤΗΤΑ 1</a:t>
            </a:r>
            <a:endParaRPr b="0" i="0" sz="2800" u="none" cap="none" strike="noStrike">
              <a:solidFill>
                <a:schemeClr val="lt1"/>
              </a:solidFill>
              <a:latin typeface="Arial"/>
              <a:ea typeface="Arial"/>
              <a:cs typeface="Arial"/>
              <a:sym typeface="Arial"/>
            </a:endParaRPr>
          </a:p>
        </p:txBody>
      </p:sp>
      <p:sp>
        <p:nvSpPr>
          <p:cNvPr id="391" name="Google Shape;391;p6"/>
          <p:cNvSpPr txBox="1"/>
          <p:nvPr/>
        </p:nvSpPr>
        <p:spPr>
          <a:xfrm>
            <a:off x="7465926" y="3366007"/>
            <a:ext cx="3396342" cy="20790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1" lang="el-GR" sz="2200" u="none" cap="none" strike="noStrike">
                <a:solidFill>
                  <a:schemeClr val="lt1"/>
                </a:solidFill>
                <a:latin typeface="Arial"/>
                <a:ea typeface="Arial"/>
                <a:cs typeface="Arial"/>
                <a:sym typeface="Arial"/>
              </a:rPr>
              <a:t>Οριζόντιες δεξιότητες. Διαπροσωπικές ικανότητες του 21ου αιώνα</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l-GR"/>
              <a:t>‹#›</a:t>
            </a:fld>
            <a:endParaRPr/>
          </a:p>
        </p:txBody>
      </p:sp>
      <p:sp>
        <p:nvSpPr>
          <p:cNvPr id="398" name="Google Shape;398;p7"/>
          <p:cNvSpPr txBox="1"/>
          <p:nvPr/>
        </p:nvSpPr>
        <p:spPr>
          <a:xfrm>
            <a:off x="954785" y="783043"/>
            <a:ext cx="7483148"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chemeClr val="dk2"/>
              </a:buClr>
              <a:buSzPts val="1120"/>
              <a:buFont typeface="Arial"/>
              <a:buNone/>
            </a:pPr>
            <a:r>
              <a:rPr b="1" i="0" lang="el-GR" sz="2400" u="none" cap="none" strike="noStrike">
                <a:solidFill>
                  <a:schemeClr val="dk2"/>
                </a:solidFill>
                <a:latin typeface="Arial"/>
                <a:ea typeface="Arial"/>
                <a:cs typeface="Arial"/>
                <a:sym typeface="Arial"/>
              </a:rPr>
              <a:t>Τι είναι οι οριζόντιες δεξιότητες του 21ου αιώνα;</a:t>
            </a:r>
            <a:endParaRPr b="1" i="0" sz="2400" u="none" cap="none" strike="noStrike">
              <a:solidFill>
                <a:schemeClr val="dk2"/>
              </a:solidFill>
              <a:latin typeface="Arial"/>
              <a:ea typeface="Arial"/>
              <a:cs typeface="Arial"/>
              <a:sym typeface="Arial"/>
            </a:endParaRPr>
          </a:p>
        </p:txBody>
      </p:sp>
      <p:sp>
        <p:nvSpPr>
          <p:cNvPr id="399" name="Google Shape;399;p7"/>
          <p:cNvSpPr txBox="1"/>
          <p:nvPr/>
        </p:nvSpPr>
        <p:spPr>
          <a:xfrm>
            <a:off x="954785" y="1570209"/>
            <a:ext cx="10140980" cy="11695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Οι οριζόντιες δεξιότητες είναι ένας συνδυασμός γνωστικών, κοινωνικών και συναισθηματικών ικανοτήτων που επιτρέπουν στα άτομα να εργάζονται δυναμικά, να συνεργάζονται αποτελεσματικά με άλλους και να προσαρμόζονται στις αλλαγές. </a:t>
            </a:r>
            <a:r>
              <a:rPr b="1" i="0" lang="el-GR" sz="1400" u="none" cap="none" strike="noStrike">
                <a:solidFill>
                  <a:srgbClr val="000000"/>
                </a:solidFill>
                <a:latin typeface="Arial"/>
                <a:ea typeface="Arial"/>
                <a:cs typeface="Arial"/>
                <a:sym typeface="Arial"/>
              </a:rPr>
              <a:t>Η απόκτηση αυτών των ικανοτήτων είναι καίριας σημασίας για τη διά βίου μάθηση, την απασχολησιμότητα και την προσωπική ανάπτυξη</a:t>
            </a:r>
            <a:r>
              <a:rPr b="0" i="0" lang="el-GR" sz="1400" u="none" cap="none" strike="noStrike">
                <a:solidFill>
                  <a:srgbClr val="000000"/>
                </a:solidFill>
                <a:latin typeface="Arial"/>
                <a:ea typeface="Arial"/>
                <a:cs typeface="Arial"/>
                <a:sym typeface="Arial"/>
              </a:rPr>
              <a:t>, ιδίως για ενήλικες εκπαιδευόμενους χαμηλής ειδίκευσης.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Βασικά χαρακτηριστικά:</a:t>
            </a:r>
            <a:endParaRPr b="0" i="0" sz="1400" u="none" cap="none" strike="noStrike">
              <a:solidFill>
                <a:srgbClr val="000000"/>
              </a:solidFill>
              <a:latin typeface="Arial"/>
              <a:ea typeface="Arial"/>
              <a:cs typeface="Arial"/>
              <a:sym typeface="Arial"/>
            </a:endParaRPr>
          </a:p>
        </p:txBody>
      </p:sp>
      <p:sp>
        <p:nvSpPr>
          <p:cNvPr id="400" name="Google Shape;400;p7"/>
          <p:cNvSpPr/>
          <p:nvPr/>
        </p:nvSpPr>
        <p:spPr>
          <a:xfrm>
            <a:off x="1408977" y="5306712"/>
            <a:ext cx="9374044" cy="77634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1" name="Google Shape;401;p7"/>
          <p:cNvSpPr txBox="1"/>
          <p:nvPr/>
        </p:nvSpPr>
        <p:spPr>
          <a:xfrm>
            <a:off x="1748495" y="5308008"/>
            <a:ext cx="8495887"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Μπορείτε να χρησιμοποιήσετε την ΥΣ για να βοηθήσετε τους ενήλικες χαμηλής ειδίκευσης να αναπτύξουν οριζόντιες δεξιότητες βήμα προς βήμα, δίνοντάς τους τη δυνατότητα να ξεπεράσουν τις προκλήσεις και να επιτύχουν σε πραγματικές καταστάσεις.</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402" name="Google Shape;402;p7"/>
          <p:cNvPicPr preferRelativeResize="0"/>
          <p:nvPr/>
        </p:nvPicPr>
        <p:blipFill rotWithShape="1">
          <a:blip r:embed="rId3">
            <a:alphaModFix/>
          </a:blip>
          <a:srcRect b="0" l="0" r="0" t="0"/>
          <a:stretch/>
        </p:blipFill>
        <p:spPr>
          <a:xfrm>
            <a:off x="670919" y="4920110"/>
            <a:ext cx="1218895" cy="1218895"/>
          </a:xfrm>
          <a:prstGeom prst="rect">
            <a:avLst/>
          </a:prstGeom>
          <a:noFill/>
          <a:ln>
            <a:noFill/>
          </a:ln>
        </p:spPr>
      </p:pic>
      <p:sp>
        <p:nvSpPr>
          <p:cNvPr id="403" name="Google Shape;403;p7"/>
          <p:cNvSpPr/>
          <p:nvPr/>
        </p:nvSpPr>
        <p:spPr>
          <a:xfrm>
            <a:off x="1856804" y="2880983"/>
            <a:ext cx="1977003" cy="1977003"/>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04" name="Google Shape;404;p7"/>
          <p:cNvSpPr/>
          <p:nvPr/>
        </p:nvSpPr>
        <p:spPr>
          <a:xfrm>
            <a:off x="4165906" y="2884272"/>
            <a:ext cx="1977003" cy="1977003"/>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05" name="Google Shape;405;p7"/>
          <p:cNvSpPr/>
          <p:nvPr/>
        </p:nvSpPr>
        <p:spPr>
          <a:xfrm>
            <a:off x="6306814" y="2884272"/>
            <a:ext cx="1977003" cy="1977003"/>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06" name="Google Shape;406;p7"/>
          <p:cNvSpPr/>
          <p:nvPr/>
        </p:nvSpPr>
        <p:spPr>
          <a:xfrm>
            <a:off x="8615916" y="2884272"/>
            <a:ext cx="1977003" cy="1977003"/>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407" name="Google Shape;407;p7"/>
          <p:cNvSpPr txBox="1"/>
          <p:nvPr/>
        </p:nvSpPr>
        <p:spPr>
          <a:xfrm>
            <a:off x="2221477" y="3035602"/>
            <a:ext cx="1271806"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l-GR" sz="1200" u="none" cap="none" strike="noStrike">
                <a:solidFill>
                  <a:schemeClr val="lt1"/>
                </a:solidFill>
                <a:latin typeface="Arial"/>
                <a:ea typeface="Arial"/>
                <a:cs typeface="Arial"/>
                <a:sym typeface="Arial"/>
              </a:rPr>
              <a:t>Μεταβιβάσιμες</a:t>
            </a:r>
            <a:endParaRPr b="0" i="0" sz="1200" u="none" cap="none" strike="noStrike">
              <a:solidFill>
                <a:schemeClr val="lt1"/>
              </a:solidFill>
              <a:latin typeface="Arial"/>
              <a:ea typeface="Arial"/>
              <a:cs typeface="Arial"/>
              <a:sym typeface="Arial"/>
            </a:endParaRPr>
          </a:p>
        </p:txBody>
      </p:sp>
      <p:sp>
        <p:nvSpPr>
          <p:cNvPr id="408" name="Google Shape;408;p7"/>
          <p:cNvSpPr txBox="1"/>
          <p:nvPr/>
        </p:nvSpPr>
        <p:spPr>
          <a:xfrm>
            <a:off x="6312951" y="2985235"/>
            <a:ext cx="1882143"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l-GR" sz="1200" u="none" cap="none" strike="noStrike">
                <a:solidFill>
                  <a:schemeClr val="lt1"/>
                </a:solidFill>
                <a:latin typeface="Arial"/>
                <a:ea typeface="Arial"/>
                <a:cs typeface="Arial"/>
                <a:sym typeface="Arial"/>
              </a:rPr>
              <a:t>Απαραίτητες για την απασχολησιμότητα</a:t>
            </a:r>
            <a:endParaRPr b="0" i="0" sz="1200" u="none" cap="none" strike="noStrike">
              <a:solidFill>
                <a:schemeClr val="lt1"/>
              </a:solidFill>
              <a:latin typeface="Arial"/>
              <a:ea typeface="Arial"/>
              <a:cs typeface="Arial"/>
              <a:sym typeface="Arial"/>
            </a:endParaRPr>
          </a:p>
        </p:txBody>
      </p:sp>
      <p:sp>
        <p:nvSpPr>
          <p:cNvPr id="409" name="Google Shape;409;p7"/>
          <p:cNvSpPr txBox="1"/>
          <p:nvPr/>
        </p:nvSpPr>
        <p:spPr>
          <a:xfrm>
            <a:off x="4165906" y="3000812"/>
            <a:ext cx="1803038"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l-GR" sz="1200" u="none" cap="none" strike="noStrike">
                <a:solidFill>
                  <a:schemeClr val="lt1"/>
                </a:solidFill>
                <a:latin typeface="Arial"/>
                <a:ea typeface="Arial"/>
                <a:cs typeface="Arial"/>
                <a:sym typeface="Arial"/>
              </a:rPr>
              <a:t>Κρίσιμες στην εκπαίδευση ενηλίκων</a:t>
            </a:r>
            <a:endParaRPr b="0" i="0" sz="1200" u="none" cap="none" strike="noStrike">
              <a:solidFill>
                <a:schemeClr val="lt1"/>
              </a:solidFill>
              <a:latin typeface="Arial"/>
              <a:ea typeface="Arial"/>
              <a:cs typeface="Arial"/>
              <a:sym typeface="Arial"/>
            </a:endParaRPr>
          </a:p>
        </p:txBody>
      </p:sp>
      <p:sp>
        <p:nvSpPr>
          <p:cNvPr id="410" name="Google Shape;410;p7"/>
          <p:cNvSpPr txBox="1"/>
          <p:nvPr/>
        </p:nvSpPr>
        <p:spPr>
          <a:xfrm>
            <a:off x="8615916" y="2985498"/>
            <a:ext cx="18747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l-GR" sz="1200" u="none" cap="none" strike="noStrike">
                <a:solidFill>
                  <a:schemeClr val="lt1"/>
                </a:solidFill>
                <a:latin typeface="Arial"/>
                <a:ea typeface="Arial"/>
                <a:cs typeface="Arial"/>
                <a:sym typeface="Arial"/>
              </a:rPr>
              <a:t>Υποστηρίζουν την επίλυση προβλημάτων στην καθημερινή ζωή</a:t>
            </a:r>
            <a:endParaRPr b="0" i="0" sz="1200" u="none" cap="none" strike="noStrike">
              <a:solidFill>
                <a:schemeClr val="lt1"/>
              </a:solidFill>
              <a:latin typeface="Arial"/>
              <a:ea typeface="Arial"/>
              <a:cs typeface="Arial"/>
              <a:sym typeface="Arial"/>
            </a:endParaRPr>
          </a:p>
        </p:txBody>
      </p:sp>
      <p:sp>
        <p:nvSpPr>
          <p:cNvPr id="411" name="Google Shape;411;p7"/>
          <p:cNvSpPr txBox="1"/>
          <p:nvPr/>
        </p:nvSpPr>
        <p:spPr>
          <a:xfrm>
            <a:off x="2150645" y="3575279"/>
            <a:ext cx="1355904"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l-GR" sz="1050" u="none" cap="none" strike="noStrike">
                <a:solidFill>
                  <a:schemeClr val="dk1"/>
                </a:solidFill>
                <a:latin typeface="Arial"/>
                <a:ea typeface="Arial"/>
                <a:cs typeface="Arial"/>
                <a:sym typeface="Arial"/>
              </a:rPr>
              <a:t>Χρήσιμες σε όλες τις θέσεις εργασίας, τις βιομηχανίες και τις καταστάσεις ζωής</a:t>
            </a:r>
            <a:endParaRPr b="0" i="0" sz="1050" u="none" cap="none" strike="noStrike">
              <a:solidFill>
                <a:schemeClr val="dk1"/>
              </a:solidFill>
              <a:latin typeface="Arial"/>
              <a:ea typeface="Arial"/>
              <a:cs typeface="Arial"/>
              <a:sym typeface="Arial"/>
            </a:endParaRPr>
          </a:p>
        </p:txBody>
      </p:sp>
      <p:sp>
        <p:nvSpPr>
          <p:cNvPr id="412" name="Google Shape;412;p7"/>
          <p:cNvSpPr txBox="1"/>
          <p:nvPr/>
        </p:nvSpPr>
        <p:spPr>
          <a:xfrm>
            <a:off x="6559134" y="3575279"/>
            <a:ext cx="1423654" cy="10618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l-GR" sz="1050" u="none" cap="none" strike="noStrike">
                <a:solidFill>
                  <a:schemeClr val="dk1"/>
                </a:solidFill>
                <a:latin typeface="Arial"/>
                <a:ea typeface="Arial"/>
                <a:cs typeface="Arial"/>
                <a:sym typeface="Arial"/>
              </a:rPr>
              <a:t>Το 85% της επιτυχίας της σταδιοδρομίας εξαρτάται από τις οριζόντιες, όχι από τις τεχνικές δεξιότητες</a:t>
            </a:r>
            <a:endParaRPr b="0" i="0" sz="1050" u="none" cap="none" strike="noStrike">
              <a:solidFill>
                <a:schemeClr val="dk1"/>
              </a:solidFill>
              <a:latin typeface="Arial"/>
              <a:ea typeface="Arial"/>
              <a:cs typeface="Arial"/>
              <a:sym typeface="Arial"/>
            </a:endParaRPr>
          </a:p>
        </p:txBody>
      </p:sp>
      <p:sp>
        <p:nvSpPr>
          <p:cNvPr id="413" name="Google Shape;413;p7"/>
          <p:cNvSpPr txBox="1"/>
          <p:nvPr/>
        </p:nvSpPr>
        <p:spPr>
          <a:xfrm>
            <a:off x="4342400" y="3575279"/>
            <a:ext cx="1512000" cy="10618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l-GR" sz="1050" u="none" cap="none" strike="noStrike">
                <a:solidFill>
                  <a:schemeClr val="dk1"/>
                </a:solidFill>
                <a:latin typeface="Arial"/>
                <a:ea typeface="Arial"/>
                <a:cs typeface="Arial"/>
                <a:sym typeface="Arial"/>
              </a:rPr>
              <a:t>Οι ενήλικες με ισχυρές οριζόντιες δεξιότητες μαθαίνουν πιο αποτελεσματικά και διατηρούν τη γνώση περισσότερο</a:t>
            </a:r>
            <a:endParaRPr b="0" i="0" sz="1050" u="none" cap="none" strike="noStrike">
              <a:solidFill>
                <a:schemeClr val="dk1"/>
              </a:solidFill>
              <a:latin typeface="Arial"/>
              <a:ea typeface="Arial"/>
              <a:cs typeface="Arial"/>
              <a:sym typeface="Arial"/>
            </a:endParaRPr>
          </a:p>
        </p:txBody>
      </p:sp>
      <p:sp>
        <p:nvSpPr>
          <p:cNvPr id="414" name="Google Shape;414;p7"/>
          <p:cNvSpPr txBox="1"/>
          <p:nvPr/>
        </p:nvSpPr>
        <p:spPr>
          <a:xfrm>
            <a:off x="8633780" y="3575279"/>
            <a:ext cx="1874767" cy="12234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l-GR" sz="1050" u="none" cap="none" strike="noStrike">
                <a:solidFill>
                  <a:schemeClr val="dk1"/>
                </a:solidFill>
                <a:latin typeface="Arial"/>
                <a:ea typeface="Arial"/>
                <a:cs typeface="Arial"/>
                <a:sym typeface="Arial"/>
              </a:rPr>
              <a:t>Βοηθήστε τους ενήλικες να λαμβάνουν τεκμηριωμένες αποφάσεις, να επικοινωνούν αποτελεσματικά και να διαχειρίζονται προσωπικές προκλήσεις σε καθημερινές καταστάσεις</a:t>
            </a:r>
            <a:endParaRPr b="0" i="0" sz="1050" u="none" cap="none" strike="noStrike">
              <a:solidFill>
                <a:schemeClr val="dk1"/>
              </a:solidFill>
              <a:latin typeface="Arial"/>
              <a:ea typeface="Arial"/>
              <a:cs typeface="Arial"/>
              <a:sym typeface="Arial"/>
            </a:endParaRPr>
          </a:p>
        </p:txBody>
      </p:sp>
      <p:sp>
        <p:nvSpPr>
          <p:cNvPr id="415" name="Google Shape;415;p7"/>
          <p:cNvSpPr/>
          <p:nvPr/>
        </p:nvSpPr>
        <p:spPr>
          <a:xfrm>
            <a:off x="1748495" y="2976767"/>
            <a:ext cx="1977003" cy="1977003"/>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6" name="Google Shape;416;p7"/>
          <p:cNvSpPr/>
          <p:nvPr/>
        </p:nvSpPr>
        <p:spPr>
          <a:xfrm>
            <a:off x="4048272" y="2976767"/>
            <a:ext cx="1977003" cy="1977003"/>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7" name="Google Shape;417;p7"/>
          <p:cNvSpPr/>
          <p:nvPr/>
        </p:nvSpPr>
        <p:spPr>
          <a:xfrm>
            <a:off x="6218091" y="2976767"/>
            <a:ext cx="1977003" cy="1977003"/>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8" name="Google Shape;418;p7"/>
          <p:cNvSpPr/>
          <p:nvPr/>
        </p:nvSpPr>
        <p:spPr>
          <a:xfrm>
            <a:off x="8539089" y="2976781"/>
            <a:ext cx="1977000" cy="197700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Icono&#10;&#10;Descripción generada automáticamente" id="419" name="Google Shape;419;p7"/>
          <p:cNvPicPr preferRelativeResize="0"/>
          <p:nvPr/>
        </p:nvPicPr>
        <p:blipFill rotWithShape="1">
          <a:blip r:embed="rId4">
            <a:alphaModFix/>
          </a:blip>
          <a:srcRect b="0" l="0" r="0" t="0"/>
          <a:stretch/>
        </p:blipFill>
        <p:spPr>
          <a:xfrm>
            <a:off x="10378284" y="5003947"/>
            <a:ext cx="738056" cy="73805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23" name="Shape 423"/>
        <p:cNvGrpSpPr/>
        <p:nvPr/>
      </p:nvGrpSpPr>
      <p:grpSpPr>
        <a:xfrm>
          <a:off x="0" y="0"/>
          <a:ext cx="0" cy="0"/>
          <a:chOff x="0" y="0"/>
          <a:chExt cx="0" cy="0"/>
        </a:xfrm>
      </p:grpSpPr>
      <p:sp>
        <p:nvSpPr>
          <p:cNvPr id="424" name="Google Shape;424;p8"/>
          <p:cNvSpPr/>
          <p:nvPr/>
        </p:nvSpPr>
        <p:spPr>
          <a:xfrm>
            <a:off x="236367" y="1343595"/>
            <a:ext cx="11719266" cy="1255927"/>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25" name="Google Shape;425;p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426" name="Google Shape;426;p8"/>
          <p:cNvSpPr txBox="1"/>
          <p:nvPr/>
        </p:nvSpPr>
        <p:spPr>
          <a:xfrm>
            <a:off x="481082" y="1494505"/>
            <a:ext cx="11229837" cy="954107"/>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l-GR" sz="1400" u="none" cap="none" strike="noStrike">
                <a:solidFill>
                  <a:schemeClr val="dk1"/>
                </a:solidFill>
                <a:latin typeface="Arial"/>
                <a:ea typeface="Arial"/>
                <a:cs typeface="Arial"/>
                <a:sym typeface="Arial"/>
              </a:rPr>
              <a:t>Οι οριζόντιες δεξιότητες είναι απαραίτητες για ενήλικες μαθητές χαμηλής ειδίκευσης, </a:t>
            </a:r>
            <a:r>
              <a:rPr b="0" i="0" lang="el-GR" sz="1400" u="none" cap="none" strike="noStrike">
                <a:solidFill>
                  <a:schemeClr val="dk1"/>
                </a:solidFill>
                <a:latin typeface="Arial"/>
                <a:ea typeface="Arial"/>
                <a:cs typeface="Arial"/>
                <a:sym typeface="Arial"/>
              </a:rPr>
              <a:t>καθώς τους εξοπλίζουν με τα εργαλεία για να χειριστούν καθημερινές προκλήσεις, να οικοδομήσουν εμπιστοσύνη και να βελτιώσουν την ετοιμότητα για εργασία. Αυτές οι μη τεχνικές δεξιότητες επιτρέπουν στους μαθητές να παραμένουν ευέλικτοι σε ποικίλες καταστάσεις, να επιλύουν προβλήματα λογικά και να επικοινωνούν αποτελεσματικά τόσο σε προσωπικό όσο και σε επαγγελματικό πλαίσιο.</a:t>
            </a:r>
            <a:endParaRPr b="0" i="0" sz="1400" u="none" cap="none" strike="noStrike">
              <a:solidFill>
                <a:schemeClr val="dk1"/>
              </a:solidFill>
              <a:latin typeface="Arial"/>
              <a:ea typeface="Arial"/>
              <a:cs typeface="Arial"/>
              <a:sym typeface="Arial"/>
            </a:endParaRPr>
          </a:p>
        </p:txBody>
      </p:sp>
      <p:sp>
        <p:nvSpPr>
          <p:cNvPr id="427" name="Google Shape;427;p8"/>
          <p:cNvSpPr txBox="1"/>
          <p:nvPr/>
        </p:nvSpPr>
        <p:spPr>
          <a:xfrm>
            <a:off x="394473" y="367165"/>
            <a:ext cx="11561160" cy="683565"/>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lnSpc>
                <a:spcPct val="100000"/>
              </a:lnSpc>
              <a:spcBef>
                <a:spcPts val="0"/>
              </a:spcBef>
              <a:spcAft>
                <a:spcPts val="0"/>
              </a:spcAft>
              <a:buClr>
                <a:srgbClr val="243131"/>
              </a:buClr>
              <a:buSzPct val="56756"/>
              <a:buFont typeface="Arial"/>
              <a:buNone/>
            </a:pPr>
            <a:r>
              <a:rPr b="1" i="0" lang="el-GR" sz="2400" u="none" cap="none" strike="noStrike">
                <a:solidFill>
                  <a:srgbClr val="000000"/>
                </a:solidFill>
                <a:latin typeface="Arial"/>
                <a:ea typeface="Arial"/>
                <a:cs typeface="Arial"/>
                <a:sym typeface="Arial"/>
              </a:rPr>
              <a:t>Γιατί οι οριζόντιες δεξιότητες είναι ζωτικής σημασίας για τους ενήλικες εκπαιδευόμενους;</a:t>
            </a:r>
            <a:endParaRPr b="1" i="0" sz="2400" u="none" cap="none" strike="noStrike">
              <a:solidFill>
                <a:srgbClr val="000000"/>
              </a:solidFill>
              <a:latin typeface="Arial"/>
              <a:ea typeface="Arial"/>
              <a:cs typeface="Arial"/>
              <a:sym typeface="Arial"/>
            </a:endParaRPr>
          </a:p>
        </p:txBody>
      </p:sp>
      <p:grpSp>
        <p:nvGrpSpPr>
          <p:cNvPr id="428" name="Google Shape;428;p8"/>
          <p:cNvGrpSpPr/>
          <p:nvPr/>
        </p:nvGrpSpPr>
        <p:grpSpPr>
          <a:xfrm>
            <a:off x="653504" y="2795755"/>
            <a:ext cx="10694133" cy="1215179"/>
            <a:chOff x="660403" y="3259397"/>
            <a:chExt cx="10694133" cy="1215179"/>
          </a:xfrm>
        </p:grpSpPr>
        <p:pic>
          <p:nvPicPr>
            <p:cNvPr descr="Icono&#10;&#10;Descripción generada automáticamente" id="429" name="Google Shape;429;p8"/>
            <p:cNvPicPr preferRelativeResize="0"/>
            <p:nvPr/>
          </p:nvPicPr>
          <p:blipFill rotWithShape="1">
            <a:blip r:embed="rId3">
              <a:alphaModFix/>
            </a:blip>
            <a:srcRect b="0" l="0" r="0" t="0"/>
            <a:stretch/>
          </p:blipFill>
          <p:spPr>
            <a:xfrm>
              <a:off x="660403" y="3259397"/>
              <a:ext cx="983264" cy="983264"/>
            </a:xfrm>
            <a:prstGeom prst="rect">
              <a:avLst/>
            </a:prstGeom>
            <a:noFill/>
            <a:ln>
              <a:noFill/>
            </a:ln>
          </p:spPr>
        </p:pic>
        <p:pic>
          <p:nvPicPr>
            <p:cNvPr descr="Icono&#10;&#10;Descripción generada automáticamente" id="430" name="Google Shape;430;p8"/>
            <p:cNvPicPr preferRelativeResize="0"/>
            <p:nvPr/>
          </p:nvPicPr>
          <p:blipFill rotWithShape="1">
            <a:blip r:embed="rId3">
              <a:alphaModFix/>
            </a:blip>
            <a:srcRect b="0" l="0" r="0" t="0"/>
            <a:stretch/>
          </p:blipFill>
          <p:spPr>
            <a:xfrm>
              <a:off x="4592291" y="3259397"/>
              <a:ext cx="983264" cy="983264"/>
            </a:xfrm>
            <a:prstGeom prst="rect">
              <a:avLst/>
            </a:prstGeom>
            <a:noFill/>
            <a:ln>
              <a:noFill/>
            </a:ln>
          </p:spPr>
        </p:pic>
        <p:pic>
          <p:nvPicPr>
            <p:cNvPr descr="Icono&#10;&#10;Descripción generada automáticamente" id="431" name="Google Shape;431;p8"/>
            <p:cNvPicPr preferRelativeResize="0"/>
            <p:nvPr/>
          </p:nvPicPr>
          <p:blipFill rotWithShape="1">
            <a:blip r:embed="rId3">
              <a:alphaModFix/>
            </a:blip>
            <a:srcRect b="0" l="0" r="0" t="0"/>
            <a:stretch/>
          </p:blipFill>
          <p:spPr>
            <a:xfrm>
              <a:off x="8175843" y="3259397"/>
              <a:ext cx="983264" cy="983264"/>
            </a:xfrm>
            <a:prstGeom prst="rect">
              <a:avLst/>
            </a:prstGeom>
            <a:noFill/>
            <a:ln>
              <a:noFill/>
            </a:ln>
          </p:spPr>
        </p:pic>
        <p:sp>
          <p:nvSpPr>
            <p:cNvPr id="432" name="Google Shape;432;p8"/>
            <p:cNvSpPr txBox="1"/>
            <p:nvPr/>
          </p:nvSpPr>
          <p:spPr>
            <a:xfrm>
              <a:off x="1599599" y="3273976"/>
              <a:ext cx="2934636"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Βελτιώνουν την καθημερινή λήψη αποφάσεων βοηθώντας τους να διαχειρίζονται τις οικιακές εργασίες, τους προϋπολογισμούς ή τις προκλήσεις με καλύτερη αποτελεσματικότητα.</a:t>
              </a:r>
              <a:endParaRPr b="0" i="0" sz="1200" u="none" cap="none" strike="noStrike">
                <a:solidFill>
                  <a:srgbClr val="000000"/>
                </a:solidFill>
                <a:latin typeface="Arial"/>
                <a:ea typeface="Arial"/>
                <a:cs typeface="Arial"/>
                <a:sym typeface="Arial"/>
              </a:endParaRPr>
            </a:p>
          </p:txBody>
        </p:sp>
        <p:sp>
          <p:nvSpPr>
            <p:cNvPr id="433" name="Google Shape;433;p8"/>
            <p:cNvSpPr txBox="1"/>
            <p:nvPr/>
          </p:nvSpPr>
          <p:spPr>
            <a:xfrm>
              <a:off x="5532013" y="3273976"/>
              <a:ext cx="23400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Προωθούν την προσωπική ανάπτυξη ενθαρρύνοντας την ανεξαρτησία, την ανθεκτικότητα και τις καλύτερες αλληλεπιδράσεις με τους άλλους.</a:t>
              </a:r>
              <a:endParaRPr b="0" i="0" sz="1200" u="none" cap="none" strike="noStrike">
                <a:solidFill>
                  <a:srgbClr val="000000"/>
                </a:solidFill>
                <a:latin typeface="Arial"/>
                <a:ea typeface="Arial"/>
                <a:cs typeface="Arial"/>
                <a:sym typeface="Arial"/>
              </a:endParaRPr>
            </a:p>
          </p:txBody>
        </p:sp>
        <p:sp>
          <p:nvSpPr>
            <p:cNvPr id="434" name="Google Shape;434;p8"/>
            <p:cNvSpPr txBox="1"/>
            <p:nvPr/>
          </p:nvSpPr>
          <p:spPr>
            <a:xfrm>
              <a:off x="9086536" y="3273976"/>
              <a:ext cx="2268000" cy="1200329"/>
            </a:xfrm>
            <a:prstGeom prst="rect">
              <a:avLst/>
            </a:prstGeom>
            <a:noFill/>
            <a:ln>
              <a:noFill/>
            </a:ln>
          </p:spPr>
          <p:txBody>
            <a:bodyPr anchorCtr="0" anchor="t" bIns="45700" lIns="91425" spcFirstLastPara="1" rIns="0"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Βελτιώνουν τις επαγγελματικές δεξιότητες βοηθώντας τους μαθητές να αποκτήσουν εμπιστοσύνη στις συνεντεύξεις, την ομαδική εργασία και τη διαχείριση ευθυνών.</a:t>
              </a:r>
              <a:endParaRPr b="0" i="0" sz="1200" u="none" cap="none" strike="noStrike">
                <a:solidFill>
                  <a:srgbClr val="000000"/>
                </a:solidFill>
                <a:latin typeface="Arial"/>
                <a:ea typeface="Arial"/>
                <a:cs typeface="Arial"/>
                <a:sym typeface="Arial"/>
              </a:endParaRPr>
            </a:p>
          </p:txBody>
        </p:sp>
      </p:grpSp>
      <p:grpSp>
        <p:nvGrpSpPr>
          <p:cNvPr id="435" name="Google Shape;435;p8"/>
          <p:cNvGrpSpPr/>
          <p:nvPr/>
        </p:nvGrpSpPr>
        <p:grpSpPr>
          <a:xfrm>
            <a:off x="8621818" y="4965849"/>
            <a:ext cx="1753651" cy="1755626"/>
            <a:chOff x="7589918" y="4743432"/>
            <a:chExt cx="1753651" cy="1755626"/>
          </a:xfrm>
        </p:grpSpPr>
        <p:pic>
          <p:nvPicPr>
            <p:cNvPr id="436" name="Google Shape;436;p8"/>
            <p:cNvPicPr preferRelativeResize="0"/>
            <p:nvPr/>
          </p:nvPicPr>
          <p:blipFill rotWithShape="1">
            <a:blip r:embed="rId4">
              <a:alphaModFix/>
            </a:blip>
            <a:srcRect b="0" l="0" r="0" t="0"/>
            <a:stretch/>
          </p:blipFill>
          <p:spPr>
            <a:xfrm>
              <a:off x="7589918" y="4745407"/>
              <a:ext cx="1753651" cy="1753651"/>
            </a:xfrm>
            <a:prstGeom prst="rect">
              <a:avLst/>
            </a:prstGeom>
            <a:noFill/>
            <a:ln>
              <a:noFill/>
            </a:ln>
          </p:spPr>
        </p:pic>
        <p:sp>
          <p:nvSpPr>
            <p:cNvPr id="437" name="Google Shape;437;p8"/>
            <p:cNvSpPr/>
            <p:nvPr/>
          </p:nvSpPr>
          <p:spPr>
            <a:xfrm>
              <a:off x="7974946" y="4743432"/>
              <a:ext cx="319314" cy="36512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438" name="Google Shape;438;p8"/>
          <p:cNvSpPr/>
          <p:nvPr/>
        </p:nvSpPr>
        <p:spPr>
          <a:xfrm>
            <a:off x="2257236" y="5135479"/>
            <a:ext cx="6668560" cy="1121545"/>
          </a:xfrm>
          <a:prstGeom prst="cloudCallout">
            <a:avLst>
              <a:gd fmla="val 53455" name="adj1"/>
              <a:gd fmla="val 24754" name="adj2"/>
            </a:avLst>
          </a:prstGeom>
          <a:solidFill>
            <a:srgbClr val="F0F0F0"/>
          </a:solidFill>
          <a:ln cap="flat" cmpd="sng" w="25400">
            <a:solidFill>
              <a:srgbClr val="39B67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39" name="Google Shape;439;p8"/>
          <p:cNvSpPr txBox="1"/>
          <p:nvPr/>
        </p:nvSpPr>
        <p:spPr>
          <a:xfrm>
            <a:off x="2987427" y="5409397"/>
            <a:ext cx="4952378" cy="523220"/>
          </a:xfrm>
          <a:prstGeom prst="rect">
            <a:avLst/>
          </a:prstGeom>
          <a:solidFill>
            <a:srgbClr val="F0F0F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l-GR" sz="1400" u="none" cap="none" strike="noStrike">
                <a:solidFill>
                  <a:schemeClr val="dk1"/>
                </a:solidFill>
                <a:latin typeface="Arial"/>
                <a:ea typeface="Arial"/>
                <a:cs typeface="Arial"/>
                <a:sym typeface="Arial"/>
              </a:rPr>
              <a:t>Εξετάστε πώς μπορείτε να ενσωματώσετε ευκαιρίες για τους μαθητές να εφαρμόσουν πρακτικές οριζόντιες δεξιότητες.</a:t>
            </a:r>
            <a:endParaRPr b="0" i="0" sz="1400" u="none" cap="none" strike="noStrike">
              <a:solidFill>
                <a:schemeClr val="dk1"/>
              </a:solidFill>
              <a:latin typeface="Arial"/>
              <a:ea typeface="Arial"/>
              <a:cs typeface="Arial"/>
              <a:sym typeface="Arial"/>
            </a:endParaRPr>
          </a:p>
        </p:txBody>
      </p:sp>
      <p:sp>
        <p:nvSpPr>
          <p:cNvPr id="440" name="Google Shape;440;p8"/>
          <p:cNvSpPr txBox="1"/>
          <p:nvPr/>
        </p:nvSpPr>
        <p:spPr>
          <a:xfrm>
            <a:off x="460408" y="4153152"/>
            <a:ext cx="11271183" cy="954107"/>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chemeClr val="dk1"/>
                </a:solidFill>
                <a:latin typeface="Arial"/>
                <a:ea typeface="Arial"/>
                <a:cs typeface="Arial"/>
                <a:sym typeface="Arial"/>
              </a:rPr>
              <a:t>Αρχικά συνδεδεμένη με την επιστήμη των υπολογιστών, η ΥΣ αναγνωρίζεται τώρα ως βασική οριζόντια δεξιότητα. Βοηθά τους μαθητές να αντιμετωπίσουν τις προκλήσεις βήμα προς βήμα, να εντοπίσουν μοτίβα και να αναπτύξουν δομημένες λύσεις. Με την ενσωμάτωση της ΥΣ, οι μαθητές μπορούν να γίνουν πιο σίγουροι για την επίλυση προβλημάτων, να προσαρμοστούν σε νέες καταστάσεις και να σκεφτούν δημιουργικά, όλες τις βασικές δεξιότητες για επιτυχία στον 21ο αιώνα.</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44" name="Shape 444"/>
        <p:cNvGrpSpPr/>
        <p:nvPr/>
      </p:nvGrpSpPr>
      <p:grpSpPr>
        <a:xfrm>
          <a:off x="0" y="0"/>
          <a:ext cx="0" cy="0"/>
          <a:chOff x="0" y="0"/>
          <a:chExt cx="0" cy="0"/>
        </a:xfrm>
      </p:grpSpPr>
      <p:sp>
        <p:nvSpPr>
          <p:cNvPr id="445" name="Google Shape;445;p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446" name="Google Shape;446;p9"/>
          <p:cNvSpPr txBox="1"/>
          <p:nvPr/>
        </p:nvSpPr>
        <p:spPr>
          <a:xfrm>
            <a:off x="385393" y="216901"/>
            <a:ext cx="9410820" cy="683565"/>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lnSpc>
                <a:spcPct val="100000"/>
              </a:lnSpc>
              <a:spcBef>
                <a:spcPts val="0"/>
              </a:spcBef>
              <a:spcAft>
                <a:spcPts val="0"/>
              </a:spcAft>
              <a:buClr>
                <a:srgbClr val="243131"/>
              </a:buClr>
              <a:buSzPct val="56756"/>
              <a:buFont typeface="Arial"/>
              <a:buNone/>
            </a:pPr>
            <a:r>
              <a:rPr b="1" i="0" lang="el-GR" sz="2400" u="none" cap="none" strike="noStrike">
                <a:solidFill>
                  <a:srgbClr val="000000"/>
                </a:solidFill>
                <a:latin typeface="Arial"/>
                <a:ea typeface="Arial"/>
                <a:cs typeface="Arial"/>
                <a:sym typeface="Arial"/>
              </a:rPr>
              <a:t>Πώς η ΥΣ ευθυγραμμίζεται με τις οριζόντιες δεξιότητες του 21ου αιώνα</a:t>
            </a:r>
            <a:endParaRPr b="1" i="0" sz="2400" u="none" cap="none" strike="noStrike">
              <a:solidFill>
                <a:srgbClr val="000000"/>
              </a:solidFill>
              <a:latin typeface="Arial"/>
              <a:ea typeface="Arial"/>
              <a:cs typeface="Arial"/>
              <a:sym typeface="Arial"/>
            </a:endParaRPr>
          </a:p>
        </p:txBody>
      </p:sp>
      <p:sp>
        <p:nvSpPr>
          <p:cNvPr id="447" name="Google Shape;447;p9"/>
          <p:cNvSpPr txBox="1"/>
          <p:nvPr/>
        </p:nvSpPr>
        <p:spPr>
          <a:xfrm>
            <a:off x="246094" y="1134560"/>
            <a:ext cx="11582995" cy="73866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ΥΣ παρέχει ένα δομημένο πλαίσιο για την ανάπτυξη βασικών οριζόντιων δεξιοτήτων του 21ου αιώνα. Με την εφαρμογή στρατηγικών ΥΣ, οι μαθητές ενισχύουν τη γνωστική ευελιξία, τη δομημένη σκέψη και την προσαρμοστικότητα, οι οποίες είναι το κλειδί για την επιτυχία στη μάθηση και την εργασία.</a:t>
            </a:r>
            <a:endParaRPr b="0" i="0" sz="1400" u="none" cap="none" strike="noStrike">
              <a:solidFill>
                <a:srgbClr val="000000"/>
              </a:solidFill>
              <a:latin typeface="Arial"/>
              <a:ea typeface="Arial"/>
              <a:cs typeface="Arial"/>
              <a:sym typeface="Arial"/>
            </a:endParaRPr>
          </a:p>
        </p:txBody>
      </p:sp>
      <p:sp>
        <p:nvSpPr>
          <p:cNvPr id="448" name="Google Shape;448;p9"/>
          <p:cNvSpPr/>
          <p:nvPr/>
        </p:nvSpPr>
        <p:spPr>
          <a:xfrm>
            <a:off x="897186" y="5170428"/>
            <a:ext cx="10397629" cy="111551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Icono&#10;&#10;Descripción generada automáticamente" id="449" name="Google Shape;449;p9"/>
          <p:cNvPicPr preferRelativeResize="0"/>
          <p:nvPr/>
        </p:nvPicPr>
        <p:blipFill rotWithShape="1">
          <a:blip r:embed="rId3">
            <a:alphaModFix/>
          </a:blip>
          <a:srcRect b="0" l="0" r="0" t="0"/>
          <a:stretch/>
        </p:blipFill>
        <p:spPr>
          <a:xfrm>
            <a:off x="10772408" y="4795701"/>
            <a:ext cx="1044812" cy="1044812"/>
          </a:xfrm>
          <a:prstGeom prst="rect">
            <a:avLst/>
          </a:prstGeom>
          <a:noFill/>
          <a:ln>
            <a:noFill/>
          </a:ln>
        </p:spPr>
      </p:pic>
      <p:pic>
        <p:nvPicPr>
          <p:cNvPr descr="Icono&#10;&#10;Descripción generada automáticamente" id="450" name="Google Shape;450;p9"/>
          <p:cNvPicPr preferRelativeResize="0"/>
          <p:nvPr/>
        </p:nvPicPr>
        <p:blipFill rotWithShape="1">
          <a:blip r:embed="rId4">
            <a:alphaModFix/>
          </a:blip>
          <a:srcRect b="0" l="0" r="0" t="0"/>
          <a:stretch/>
        </p:blipFill>
        <p:spPr>
          <a:xfrm>
            <a:off x="246094" y="5074108"/>
            <a:ext cx="1211838" cy="1211838"/>
          </a:xfrm>
          <a:prstGeom prst="rect">
            <a:avLst/>
          </a:prstGeom>
          <a:noFill/>
          <a:ln>
            <a:noFill/>
          </a:ln>
        </p:spPr>
      </p:pic>
      <p:sp>
        <p:nvSpPr>
          <p:cNvPr id="451" name="Google Shape;451;p9"/>
          <p:cNvSpPr txBox="1"/>
          <p:nvPr/>
        </p:nvSpPr>
        <p:spPr>
          <a:xfrm>
            <a:off x="1641231" y="5307549"/>
            <a:ext cx="9015045"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ΥΣ υποστηρίζει φυσικά οριζόντιες δεξιότητες όπως δομημένη σκέψη, προσαρμοστικότητα και ομαδική εργασία. Η ενσωμάτωση της ΥΣ στην εκπαίδευσή σας </a:t>
            </a:r>
            <a:r>
              <a:rPr b="1" i="0" lang="el-GR" sz="1400" u="none" cap="none" strike="noStrike">
                <a:solidFill>
                  <a:srgbClr val="000000"/>
                </a:solidFill>
                <a:latin typeface="Arial"/>
                <a:ea typeface="Arial"/>
                <a:cs typeface="Arial"/>
                <a:sym typeface="Arial"/>
              </a:rPr>
              <a:t>βοηθά τους ενήλικες μαθητές χαμηλής ειδίκευσης </a:t>
            </a:r>
            <a:r>
              <a:rPr b="0" i="0" lang="el-GR" sz="1400" u="none" cap="none" strike="noStrike">
                <a:solidFill>
                  <a:srgbClr val="000000"/>
                </a:solidFill>
                <a:latin typeface="Arial"/>
                <a:ea typeface="Arial"/>
                <a:cs typeface="Arial"/>
                <a:sym typeface="Arial"/>
              </a:rPr>
              <a:t>να οικοδομήσουν εμπιστοσύνη, να βελτιώσουν την επίλυση προβλημάτων και </a:t>
            </a:r>
            <a:r>
              <a:rPr b="1" i="0" lang="el-GR" sz="1400" u="none" cap="none" strike="noStrike">
                <a:solidFill>
                  <a:srgbClr val="000000"/>
                </a:solidFill>
                <a:latin typeface="Arial"/>
                <a:ea typeface="Arial"/>
                <a:cs typeface="Arial"/>
                <a:sym typeface="Arial"/>
              </a:rPr>
              <a:t>να αναπτύξουν δεξιότητες για την καθημερινή ζωή</a:t>
            </a:r>
            <a:r>
              <a:rPr b="0" i="0" lang="el-GR" sz="1400" u="none" cap="none" strike="noStrike">
                <a:solidFill>
                  <a:srgbClr val="000000"/>
                </a:solidFill>
                <a:latin typeface="Arial"/>
                <a:ea typeface="Arial"/>
                <a:cs typeface="Arial"/>
                <a:sym typeface="Arial"/>
              </a:rPr>
              <a:t>.</a:t>
            </a:r>
            <a:endParaRPr b="1" i="0" sz="1400" u="none" cap="none" strike="noStrike">
              <a:solidFill>
                <a:srgbClr val="000000"/>
              </a:solidFill>
              <a:latin typeface="Arial"/>
              <a:ea typeface="Arial"/>
              <a:cs typeface="Arial"/>
              <a:sym typeface="Arial"/>
            </a:endParaRPr>
          </a:p>
        </p:txBody>
      </p:sp>
      <p:grpSp>
        <p:nvGrpSpPr>
          <p:cNvPr id="452" name="Google Shape;452;p9"/>
          <p:cNvGrpSpPr/>
          <p:nvPr/>
        </p:nvGrpSpPr>
        <p:grpSpPr>
          <a:xfrm>
            <a:off x="614804" y="2175541"/>
            <a:ext cx="10771623" cy="747054"/>
            <a:chOff x="614804" y="2264029"/>
            <a:chExt cx="10771623" cy="747054"/>
          </a:xfrm>
        </p:grpSpPr>
        <p:sp>
          <p:nvSpPr>
            <p:cNvPr id="453" name="Google Shape;453;p9"/>
            <p:cNvSpPr txBox="1"/>
            <p:nvPr/>
          </p:nvSpPr>
          <p:spPr>
            <a:xfrm>
              <a:off x="614804" y="2264029"/>
              <a:ext cx="324000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l-GR" sz="1600" u="none" cap="none" strike="noStrike">
                  <a:solidFill>
                    <a:srgbClr val="000000"/>
                  </a:solidFill>
                  <a:latin typeface="Arial"/>
                  <a:ea typeface="Arial"/>
                  <a:cs typeface="Arial"/>
                  <a:sym typeface="Arial"/>
                </a:rPr>
                <a:t>Η ΥΣ χτίζει ένα λογικό πλαίσιο σκέψης</a:t>
              </a:r>
              <a:endParaRPr b="0" i="0" sz="1600" u="none" cap="none" strike="noStrike">
                <a:solidFill>
                  <a:srgbClr val="000000"/>
                </a:solidFill>
                <a:latin typeface="Arial"/>
                <a:ea typeface="Arial"/>
                <a:cs typeface="Arial"/>
                <a:sym typeface="Arial"/>
              </a:endParaRPr>
            </a:p>
          </p:txBody>
        </p:sp>
        <p:sp>
          <p:nvSpPr>
            <p:cNvPr id="454" name="Google Shape;454;p9"/>
            <p:cNvSpPr txBox="1"/>
            <p:nvPr/>
          </p:nvSpPr>
          <p:spPr>
            <a:xfrm>
              <a:off x="5287969" y="2272419"/>
              <a:ext cx="6098458"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ΥΣ ενθαρρύνει τη λογική συλλογιστική και τη βήμα προς βήμα επίλυση προβλημάτων, η οποία υποστηρίζει δεξιότητες όπως η κριτική σκέψη και η λήψη αποφάσεων.</a:t>
              </a:r>
              <a:endParaRPr b="0" i="0" sz="1400" u="none" cap="none" strike="noStrike">
                <a:solidFill>
                  <a:srgbClr val="000000"/>
                </a:solidFill>
                <a:latin typeface="Arial"/>
                <a:ea typeface="Arial"/>
                <a:cs typeface="Arial"/>
                <a:sym typeface="Arial"/>
              </a:endParaRPr>
            </a:p>
          </p:txBody>
        </p:sp>
      </p:grpSp>
      <p:grpSp>
        <p:nvGrpSpPr>
          <p:cNvPr id="455" name="Google Shape;455;p9"/>
          <p:cNvGrpSpPr/>
          <p:nvPr/>
        </p:nvGrpSpPr>
        <p:grpSpPr>
          <a:xfrm>
            <a:off x="614804" y="3029017"/>
            <a:ext cx="10771623" cy="830997"/>
            <a:chOff x="614804" y="3048448"/>
            <a:chExt cx="10771623" cy="830997"/>
          </a:xfrm>
        </p:grpSpPr>
        <p:sp>
          <p:nvSpPr>
            <p:cNvPr id="456" name="Google Shape;456;p9"/>
            <p:cNvSpPr txBox="1"/>
            <p:nvPr/>
          </p:nvSpPr>
          <p:spPr>
            <a:xfrm>
              <a:off x="5287969" y="3074838"/>
              <a:ext cx="6098458"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εφαρμογή αρχών ΥΣ όπως η αφαίρεση διδάσκει στους μαθητές να προσαρμόσουν την προσέγγισή τους, ενισχύοντας την ανθεκτικότητα και την ευελιξία.</a:t>
              </a:r>
              <a:endParaRPr b="0" i="0" sz="1400" u="none" cap="none" strike="noStrike">
                <a:solidFill>
                  <a:srgbClr val="000000"/>
                </a:solidFill>
                <a:latin typeface="Arial"/>
                <a:ea typeface="Arial"/>
                <a:cs typeface="Arial"/>
                <a:sym typeface="Arial"/>
              </a:endParaRPr>
            </a:p>
          </p:txBody>
        </p:sp>
        <p:sp>
          <p:nvSpPr>
            <p:cNvPr id="457" name="Google Shape;457;p9"/>
            <p:cNvSpPr txBox="1"/>
            <p:nvPr/>
          </p:nvSpPr>
          <p:spPr>
            <a:xfrm>
              <a:off x="614804" y="3048448"/>
              <a:ext cx="3240000"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l-GR" sz="1600" u="none" cap="none" strike="noStrike">
                  <a:solidFill>
                    <a:srgbClr val="000000"/>
                  </a:solidFill>
                  <a:latin typeface="Arial"/>
                  <a:ea typeface="Arial"/>
                  <a:cs typeface="Arial"/>
                  <a:sym typeface="Arial"/>
                </a:rPr>
                <a:t>Η ΥΣ</a:t>
              </a:r>
              <a:r>
                <a:rPr b="0" i="0" lang="el-GR" sz="1600" u="none" cap="none" strike="noStrike">
                  <a:solidFill>
                    <a:srgbClr val="000000"/>
                  </a:solidFill>
                  <a:latin typeface="Arial"/>
                  <a:ea typeface="Arial"/>
                  <a:cs typeface="Arial"/>
                  <a:sym typeface="Arial"/>
                </a:rPr>
                <a:t> </a:t>
              </a:r>
              <a:r>
                <a:rPr b="1" i="0" lang="el-GR" sz="1600" u="none" cap="none" strike="noStrike">
                  <a:solidFill>
                    <a:srgbClr val="000000"/>
                  </a:solidFill>
                  <a:latin typeface="Arial"/>
                  <a:ea typeface="Arial"/>
                  <a:cs typeface="Arial"/>
                  <a:sym typeface="Arial"/>
                </a:rPr>
                <a:t>ενθαρρύνει την προσαρμοστικότητα και την ανάπτυξη</a:t>
              </a:r>
              <a:endParaRPr b="0" i="0" sz="1600" u="none" cap="none" strike="noStrike">
                <a:solidFill>
                  <a:srgbClr val="000000"/>
                </a:solidFill>
                <a:latin typeface="Arial"/>
                <a:ea typeface="Arial"/>
                <a:cs typeface="Arial"/>
                <a:sym typeface="Arial"/>
              </a:endParaRPr>
            </a:p>
          </p:txBody>
        </p:sp>
      </p:grpSp>
      <p:grpSp>
        <p:nvGrpSpPr>
          <p:cNvPr id="458" name="Google Shape;458;p9"/>
          <p:cNvGrpSpPr/>
          <p:nvPr/>
        </p:nvGrpSpPr>
        <p:grpSpPr>
          <a:xfrm>
            <a:off x="614804" y="3918493"/>
            <a:ext cx="11096087" cy="747054"/>
            <a:chOff x="614804" y="3874248"/>
            <a:chExt cx="11096087" cy="747054"/>
          </a:xfrm>
        </p:grpSpPr>
        <p:sp>
          <p:nvSpPr>
            <p:cNvPr id="459" name="Google Shape;459;p9"/>
            <p:cNvSpPr txBox="1"/>
            <p:nvPr/>
          </p:nvSpPr>
          <p:spPr>
            <a:xfrm>
              <a:off x="5287969" y="3882638"/>
              <a:ext cx="6422922"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Οι μέθοδοι ΥΣ, όπως η αλγοριθμική σκέψη και η αναγνώριση προτύπων, βοηθούν τους μαθητές να οργανώνουν τις σκέψεις, να αρθρώνουν ιδέες με σαφήνεια και να εργάζονται αποτελεσματικά σε ομάδες.</a:t>
              </a:r>
              <a:endParaRPr b="0" i="0" sz="1400" u="none" cap="none" strike="noStrike">
                <a:solidFill>
                  <a:srgbClr val="000000"/>
                </a:solidFill>
                <a:latin typeface="Arial"/>
                <a:ea typeface="Arial"/>
                <a:cs typeface="Arial"/>
                <a:sym typeface="Arial"/>
              </a:endParaRPr>
            </a:p>
          </p:txBody>
        </p:sp>
        <p:sp>
          <p:nvSpPr>
            <p:cNvPr id="460" name="Google Shape;460;p9"/>
            <p:cNvSpPr txBox="1"/>
            <p:nvPr/>
          </p:nvSpPr>
          <p:spPr>
            <a:xfrm>
              <a:off x="614804" y="3874248"/>
              <a:ext cx="324000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l-GR" sz="1600" u="none" cap="none" strike="noStrike">
                  <a:solidFill>
                    <a:srgbClr val="000000"/>
                  </a:solidFill>
                  <a:latin typeface="Arial"/>
                  <a:ea typeface="Arial"/>
                  <a:cs typeface="Arial"/>
                  <a:sym typeface="Arial"/>
                </a:rPr>
                <a:t>Η ΥΣ</a:t>
              </a:r>
              <a:r>
                <a:rPr b="0" i="0" lang="el-GR" sz="1600" u="none" cap="none" strike="noStrike">
                  <a:solidFill>
                    <a:srgbClr val="000000"/>
                  </a:solidFill>
                  <a:latin typeface="Arial"/>
                  <a:ea typeface="Arial"/>
                  <a:cs typeface="Arial"/>
                  <a:sym typeface="Arial"/>
                </a:rPr>
                <a:t> </a:t>
              </a:r>
              <a:r>
                <a:rPr b="1" i="0" lang="el-GR" sz="1600" u="none" cap="none" strike="noStrike">
                  <a:solidFill>
                    <a:srgbClr val="000000"/>
                  </a:solidFill>
                  <a:latin typeface="Arial"/>
                  <a:ea typeface="Arial"/>
                  <a:cs typeface="Arial"/>
                  <a:sym typeface="Arial"/>
                </a:rPr>
                <a:t>ενισχύει την επικοινωνία και τη συνεργασία</a:t>
              </a:r>
              <a:endParaRPr b="1" i="0" sz="1600" u="none" cap="none" strike="noStrike">
                <a:solidFill>
                  <a:srgbClr val="000000"/>
                </a:solidFill>
                <a:latin typeface="Arial"/>
                <a:ea typeface="Arial"/>
                <a:cs typeface="Arial"/>
                <a:sym typeface="Arial"/>
              </a:endParaRPr>
            </a:p>
          </p:txBody>
        </p:sp>
      </p:grpSp>
      <p:pic>
        <p:nvPicPr>
          <p:cNvPr descr="Icono&#10;&#10;Descripción generada automáticamente" id="461" name="Google Shape;461;p9"/>
          <p:cNvPicPr preferRelativeResize="0"/>
          <p:nvPr/>
        </p:nvPicPr>
        <p:blipFill rotWithShape="1">
          <a:blip r:embed="rId5">
            <a:alphaModFix/>
          </a:blip>
          <a:srcRect b="0" l="0" r="0" t="0"/>
          <a:stretch/>
        </p:blipFill>
        <p:spPr>
          <a:xfrm>
            <a:off x="4201019" y="2158961"/>
            <a:ext cx="600254" cy="600254"/>
          </a:xfrm>
          <a:prstGeom prst="rect">
            <a:avLst/>
          </a:prstGeom>
          <a:noFill/>
          <a:ln>
            <a:noFill/>
          </a:ln>
        </p:spPr>
      </p:pic>
      <p:pic>
        <p:nvPicPr>
          <p:cNvPr descr="Icono&#10;&#10;Descripción generada automáticamente" id="462" name="Google Shape;462;p9"/>
          <p:cNvPicPr preferRelativeResize="0"/>
          <p:nvPr/>
        </p:nvPicPr>
        <p:blipFill rotWithShape="1">
          <a:blip r:embed="rId5">
            <a:alphaModFix/>
          </a:blip>
          <a:srcRect b="0" l="0" r="0" t="0"/>
          <a:stretch/>
        </p:blipFill>
        <p:spPr>
          <a:xfrm>
            <a:off x="4201019" y="3044232"/>
            <a:ext cx="600254" cy="600254"/>
          </a:xfrm>
          <a:prstGeom prst="rect">
            <a:avLst/>
          </a:prstGeom>
          <a:noFill/>
          <a:ln>
            <a:noFill/>
          </a:ln>
        </p:spPr>
      </p:pic>
      <p:pic>
        <p:nvPicPr>
          <p:cNvPr descr="Icono&#10;&#10;Descripción generada automáticamente" id="463" name="Google Shape;463;p9"/>
          <p:cNvPicPr preferRelativeResize="0"/>
          <p:nvPr/>
        </p:nvPicPr>
        <p:blipFill rotWithShape="1">
          <a:blip r:embed="rId5">
            <a:alphaModFix/>
          </a:blip>
          <a:srcRect b="0" l="0" r="0" t="0"/>
          <a:stretch/>
        </p:blipFill>
        <p:spPr>
          <a:xfrm>
            <a:off x="4201019" y="3886071"/>
            <a:ext cx="600254" cy="60025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67" name="Shape 467"/>
        <p:cNvGrpSpPr/>
        <p:nvPr/>
      </p:nvGrpSpPr>
      <p:grpSpPr>
        <a:xfrm>
          <a:off x="0" y="0"/>
          <a:ext cx="0" cy="0"/>
          <a:chOff x="0" y="0"/>
          <a:chExt cx="0" cy="0"/>
        </a:xfrm>
      </p:grpSpPr>
      <p:sp>
        <p:nvSpPr>
          <p:cNvPr id="468" name="Google Shape;468;p10"/>
          <p:cNvSpPr/>
          <p:nvPr/>
        </p:nvSpPr>
        <p:spPr>
          <a:xfrm>
            <a:off x="323451" y="3827817"/>
            <a:ext cx="11505638" cy="1718646"/>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69" name="Google Shape;469;p1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470" name="Google Shape;470;p10"/>
          <p:cNvSpPr txBox="1"/>
          <p:nvPr/>
        </p:nvSpPr>
        <p:spPr>
          <a:xfrm>
            <a:off x="385393" y="216901"/>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l-GR" sz="2400" u="none" cap="none" strike="noStrike">
                <a:solidFill>
                  <a:srgbClr val="000000"/>
                </a:solidFill>
                <a:latin typeface="Arial"/>
                <a:ea typeface="Arial"/>
                <a:cs typeface="Arial"/>
                <a:sym typeface="Arial"/>
              </a:rPr>
              <a:t>Οριζόντιες δεξιότητες που μπορούν να βελτιωθούν με ΥΣ</a:t>
            </a:r>
            <a:endParaRPr b="1" i="0" sz="2400" u="none" cap="none" strike="noStrike">
              <a:solidFill>
                <a:srgbClr val="000000"/>
              </a:solidFill>
              <a:latin typeface="Arial"/>
              <a:ea typeface="Arial"/>
              <a:cs typeface="Arial"/>
              <a:sym typeface="Arial"/>
            </a:endParaRPr>
          </a:p>
        </p:txBody>
      </p:sp>
      <p:sp>
        <p:nvSpPr>
          <p:cNvPr id="471" name="Google Shape;471;p10"/>
          <p:cNvSpPr/>
          <p:nvPr/>
        </p:nvSpPr>
        <p:spPr>
          <a:xfrm rot="-2700000">
            <a:off x="7580207" y="2108094"/>
            <a:ext cx="2304256" cy="840360"/>
          </a:xfrm>
          <a:custGeom>
            <a:rect b="b" l="l" r="r" t="t"/>
            <a:pathLst>
              <a:path extrusionOk="0" h="840360" w="2304256">
                <a:moveTo>
                  <a:pt x="2296636" y="794641"/>
                </a:moveTo>
                <a:cubicBezTo>
                  <a:pt x="2300844" y="794641"/>
                  <a:pt x="2304256" y="798053"/>
                  <a:pt x="2304256" y="802261"/>
                </a:cubicBezTo>
                <a:lnTo>
                  <a:pt x="2304256" y="832740"/>
                </a:lnTo>
                <a:cubicBezTo>
                  <a:pt x="2304256" y="836948"/>
                  <a:pt x="2300844" y="840360"/>
                  <a:pt x="2296636" y="840360"/>
                </a:cubicBezTo>
                <a:lnTo>
                  <a:pt x="1283552" y="840360"/>
                </a:lnTo>
                <a:lnTo>
                  <a:pt x="1297725" y="814850"/>
                </a:lnTo>
                <a:cubicBezTo>
                  <a:pt x="1309371" y="786927"/>
                  <a:pt x="1314072" y="758513"/>
                  <a:pt x="1311827" y="729608"/>
                </a:cubicBezTo>
                <a:cubicBezTo>
                  <a:pt x="1309582" y="700703"/>
                  <a:pt x="1300461" y="671376"/>
                  <a:pt x="1284465" y="641629"/>
                </a:cubicBezTo>
                <a:cubicBezTo>
                  <a:pt x="1268469" y="611882"/>
                  <a:pt x="1245738" y="582275"/>
                  <a:pt x="1216271" y="552809"/>
                </a:cubicBezTo>
                <a:cubicBezTo>
                  <a:pt x="1205608" y="542145"/>
                  <a:pt x="1195294" y="532112"/>
                  <a:pt x="1185332" y="522711"/>
                </a:cubicBezTo>
                <a:cubicBezTo>
                  <a:pt x="1175369" y="513310"/>
                  <a:pt x="1164915" y="504259"/>
                  <a:pt x="1153971" y="495560"/>
                </a:cubicBezTo>
                <a:lnTo>
                  <a:pt x="1270574" y="378957"/>
                </a:lnTo>
                <a:lnTo>
                  <a:pt x="1464210" y="572593"/>
                </a:lnTo>
                <a:cubicBezTo>
                  <a:pt x="1469823" y="578206"/>
                  <a:pt x="1477891" y="578697"/>
                  <a:pt x="1488415" y="574067"/>
                </a:cubicBezTo>
                <a:cubicBezTo>
                  <a:pt x="1498939" y="569437"/>
                  <a:pt x="1512620" y="558702"/>
                  <a:pt x="1529458" y="541864"/>
                </a:cubicBezTo>
                <a:cubicBezTo>
                  <a:pt x="1537877" y="533445"/>
                  <a:pt x="1544752" y="525868"/>
                  <a:pt x="1550084" y="519133"/>
                </a:cubicBezTo>
                <a:cubicBezTo>
                  <a:pt x="1555416" y="512398"/>
                  <a:pt x="1559135" y="506434"/>
                  <a:pt x="1561239" y="501242"/>
                </a:cubicBezTo>
                <a:cubicBezTo>
                  <a:pt x="1563344" y="496051"/>
                  <a:pt x="1564116" y="491491"/>
                  <a:pt x="1563555" y="487562"/>
                </a:cubicBezTo>
                <a:cubicBezTo>
                  <a:pt x="1562994" y="483633"/>
                  <a:pt x="1561450" y="480405"/>
                  <a:pt x="1558924" y="477880"/>
                </a:cubicBezTo>
                <a:lnTo>
                  <a:pt x="1300882" y="219838"/>
                </a:lnTo>
                <a:cubicBezTo>
                  <a:pt x="1291341" y="210296"/>
                  <a:pt x="1281939" y="205806"/>
                  <a:pt x="1272679" y="206368"/>
                </a:cubicBezTo>
                <a:cubicBezTo>
                  <a:pt x="1263418" y="206929"/>
                  <a:pt x="1253174" y="212822"/>
                  <a:pt x="1241949" y="224047"/>
                </a:cubicBezTo>
                <a:lnTo>
                  <a:pt x="1005375" y="460621"/>
                </a:lnTo>
                <a:cubicBezTo>
                  <a:pt x="994431" y="471565"/>
                  <a:pt x="988678" y="480827"/>
                  <a:pt x="988117" y="488404"/>
                </a:cubicBezTo>
                <a:cubicBezTo>
                  <a:pt x="987556" y="495981"/>
                  <a:pt x="991344" y="503839"/>
                  <a:pt x="999482" y="511977"/>
                </a:cubicBezTo>
                <a:cubicBezTo>
                  <a:pt x="1011269" y="523763"/>
                  <a:pt x="1024669" y="535480"/>
                  <a:pt x="1039683" y="547126"/>
                </a:cubicBezTo>
                <a:cubicBezTo>
                  <a:pt x="1054697" y="558772"/>
                  <a:pt x="1070342" y="572734"/>
                  <a:pt x="1086619" y="589010"/>
                </a:cubicBezTo>
                <a:cubicBezTo>
                  <a:pt x="1107105" y="609497"/>
                  <a:pt x="1122680" y="628720"/>
                  <a:pt x="1133344" y="646681"/>
                </a:cubicBezTo>
                <a:cubicBezTo>
                  <a:pt x="1144009" y="664641"/>
                  <a:pt x="1150182" y="681760"/>
                  <a:pt x="1151866" y="698037"/>
                </a:cubicBezTo>
                <a:cubicBezTo>
                  <a:pt x="1153550" y="714313"/>
                  <a:pt x="1151235" y="729819"/>
                  <a:pt x="1144921" y="744552"/>
                </a:cubicBezTo>
                <a:cubicBezTo>
                  <a:pt x="1138606" y="759285"/>
                  <a:pt x="1128714" y="773386"/>
                  <a:pt x="1115243" y="786857"/>
                </a:cubicBezTo>
                <a:cubicBezTo>
                  <a:pt x="1099528" y="802572"/>
                  <a:pt x="1083532" y="813517"/>
                  <a:pt x="1067255" y="819691"/>
                </a:cubicBezTo>
                <a:cubicBezTo>
                  <a:pt x="1050978" y="825865"/>
                  <a:pt x="1034492" y="828040"/>
                  <a:pt x="1017794" y="826216"/>
                </a:cubicBezTo>
                <a:cubicBezTo>
                  <a:pt x="1001096" y="824392"/>
                  <a:pt x="984398" y="818499"/>
                  <a:pt x="967701" y="808536"/>
                </a:cubicBezTo>
                <a:cubicBezTo>
                  <a:pt x="951003" y="798574"/>
                  <a:pt x="934516" y="785453"/>
                  <a:pt x="918239" y="769177"/>
                </a:cubicBezTo>
                <a:cubicBezTo>
                  <a:pt x="899437" y="750374"/>
                  <a:pt x="884914" y="732625"/>
                  <a:pt x="874671" y="715927"/>
                </a:cubicBezTo>
                <a:cubicBezTo>
                  <a:pt x="864428" y="699229"/>
                  <a:pt x="856570" y="684215"/>
                  <a:pt x="851098" y="670885"/>
                </a:cubicBezTo>
                <a:cubicBezTo>
                  <a:pt x="845625" y="657555"/>
                  <a:pt x="841626" y="646400"/>
                  <a:pt x="839101" y="637420"/>
                </a:cubicBezTo>
                <a:cubicBezTo>
                  <a:pt x="836575" y="628440"/>
                  <a:pt x="833909" y="622547"/>
                  <a:pt x="831103" y="619740"/>
                </a:cubicBezTo>
                <a:cubicBezTo>
                  <a:pt x="828858" y="617495"/>
                  <a:pt x="826192" y="616232"/>
                  <a:pt x="823104" y="615951"/>
                </a:cubicBezTo>
                <a:cubicBezTo>
                  <a:pt x="820017" y="615671"/>
                  <a:pt x="816159" y="616583"/>
                  <a:pt x="811529" y="618688"/>
                </a:cubicBezTo>
                <a:cubicBezTo>
                  <a:pt x="806898" y="620793"/>
                  <a:pt x="801566" y="624300"/>
                  <a:pt x="795532" y="629211"/>
                </a:cubicBezTo>
                <a:cubicBezTo>
                  <a:pt x="789498" y="634122"/>
                  <a:pt x="782553" y="640507"/>
                  <a:pt x="774696" y="648365"/>
                </a:cubicBezTo>
                <a:cubicBezTo>
                  <a:pt x="767399" y="655661"/>
                  <a:pt x="761225" y="662116"/>
                  <a:pt x="756174" y="667728"/>
                </a:cubicBezTo>
                <a:cubicBezTo>
                  <a:pt x="751122" y="673341"/>
                  <a:pt x="747193" y="678252"/>
                  <a:pt x="744387" y="682461"/>
                </a:cubicBezTo>
                <a:cubicBezTo>
                  <a:pt x="741581" y="686671"/>
                  <a:pt x="739476" y="690599"/>
                  <a:pt x="738073" y="694248"/>
                </a:cubicBezTo>
                <a:cubicBezTo>
                  <a:pt x="736669" y="697896"/>
                  <a:pt x="736108" y="701965"/>
                  <a:pt x="736389" y="706455"/>
                </a:cubicBezTo>
                <a:cubicBezTo>
                  <a:pt x="736670" y="710946"/>
                  <a:pt x="739055" y="718663"/>
                  <a:pt x="743545" y="729608"/>
                </a:cubicBezTo>
                <a:cubicBezTo>
                  <a:pt x="748035" y="740553"/>
                  <a:pt x="754700" y="753672"/>
                  <a:pt x="763540" y="768966"/>
                </a:cubicBezTo>
                <a:cubicBezTo>
                  <a:pt x="772380" y="784261"/>
                  <a:pt x="783325" y="800538"/>
                  <a:pt x="796374" y="817796"/>
                </a:cubicBezTo>
                <a:lnTo>
                  <a:pt x="816152"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72" name="Google Shape;472;p10"/>
          <p:cNvSpPr txBox="1"/>
          <p:nvPr/>
        </p:nvSpPr>
        <p:spPr>
          <a:xfrm>
            <a:off x="8117833" y="3867564"/>
            <a:ext cx="1678380" cy="584775"/>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l-GR" sz="1600" u="none" cap="none" strike="noStrike">
                <a:solidFill>
                  <a:srgbClr val="4BAEEF"/>
                </a:solidFill>
                <a:latin typeface="Arial"/>
                <a:ea typeface="Arial"/>
                <a:cs typeface="Arial"/>
                <a:sym typeface="Arial"/>
              </a:rPr>
              <a:t>Συνεργασία και ομαδικότητα</a:t>
            </a:r>
            <a:endParaRPr b="1" i="0" sz="1600" u="none" cap="none" strike="noStrike">
              <a:solidFill>
                <a:srgbClr val="4BAEEF"/>
              </a:solidFill>
              <a:latin typeface="Arial"/>
              <a:ea typeface="Arial"/>
              <a:cs typeface="Arial"/>
              <a:sym typeface="Arial"/>
            </a:endParaRPr>
          </a:p>
        </p:txBody>
      </p:sp>
      <p:sp>
        <p:nvSpPr>
          <p:cNvPr id="473" name="Google Shape;473;p10"/>
          <p:cNvSpPr/>
          <p:nvPr/>
        </p:nvSpPr>
        <p:spPr>
          <a:xfrm>
            <a:off x="8117834" y="4449942"/>
            <a:ext cx="1678380" cy="1015663"/>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rgbClr val="595959"/>
                </a:solidFill>
                <a:latin typeface="Arial"/>
                <a:ea typeface="Arial"/>
                <a:cs typeface="Arial"/>
                <a:sym typeface="Arial"/>
              </a:rPr>
              <a:t>Εφαρμογή αλγοριθμικής σκέψης για τον εξορθολογισμό των ομαδικών εργασιών και ρόλων.</a:t>
            </a:r>
            <a:endParaRPr b="0" i="0" sz="1200" u="none" cap="none" strike="noStrike">
              <a:solidFill>
                <a:srgbClr val="595959"/>
              </a:solidFill>
              <a:latin typeface="Arial"/>
              <a:ea typeface="Arial"/>
              <a:cs typeface="Arial"/>
              <a:sym typeface="Arial"/>
            </a:endParaRPr>
          </a:p>
        </p:txBody>
      </p:sp>
      <p:sp>
        <p:nvSpPr>
          <p:cNvPr id="474" name="Google Shape;474;p10"/>
          <p:cNvSpPr/>
          <p:nvPr/>
        </p:nvSpPr>
        <p:spPr>
          <a:xfrm rot="-2700000">
            <a:off x="3784449" y="2108095"/>
            <a:ext cx="2304256" cy="840360"/>
          </a:xfrm>
          <a:custGeom>
            <a:rect b="b" l="l" r="r" t="t"/>
            <a:pathLst>
              <a:path extrusionOk="0" h="840360" w="2304256">
                <a:moveTo>
                  <a:pt x="2296636" y="794641"/>
                </a:moveTo>
                <a:cubicBezTo>
                  <a:pt x="2300844" y="794641"/>
                  <a:pt x="2304256" y="798053"/>
                  <a:pt x="2304256" y="802261"/>
                </a:cubicBezTo>
                <a:lnTo>
                  <a:pt x="2304256" y="832740"/>
                </a:lnTo>
                <a:cubicBezTo>
                  <a:pt x="2304256" y="836948"/>
                  <a:pt x="2300844" y="840360"/>
                  <a:pt x="2296636" y="840360"/>
                </a:cubicBezTo>
                <a:lnTo>
                  <a:pt x="1263523" y="840360"/>
                </a:lnTo>
                <a:lnTo>
                  <a:pt x="1273565" y="795321"/>
                </a:lnTo>
                <a:cubicBezTo>
                  <a:pt x="1274267" y="773572"/>
                  <a:pt x="1270759" y="751402"/>
                  <a:pt x="1263042" y="728811"/>
                </a:cubicBezTo>
                <a:cubicBezTo>
                  <a:pt x="1255324" y="706220"/>
                  <a:pt x="1243047" y="684260"/>
                  <a:pt x="1226209" y="662932"/>
                </a:cubicBezTo>
                <a:lnTo>
                  <a:pt x="1227471" y="661669"/>
                </a:lnTo>
                <a:cubicBezTo>
                  <a:pt x="1247396" y="673736"/>
                  <a:pt x="1267392" y="681945"/>
                  <a:pt x="1287457" y="686295"/>
                </a:cubicBezTo>
                <a:cubicBezTo>
                  <a:pt x="1307522" y="690645"/>
                  <a:pt x="1327236" y="691276"/>
                  <a:pt x="1346600" y="688189"/>
                </a:cubicBezTo>
                <a:cubicBezTo>
                  <a:pt x="1365964" y="685102"/>
                  <a:pt x="1384906" y="678507"/>
                  <a:pt x="1403428" y="668404"/>
                </a:cubicBezTo>
                <a:cubicBezTo>
                  <a:pt x="1421950" y="658302"/>
                  <a:pt x="1439490" y="644972"/>
                  <a:pt x="1456047" y="628414"/>
                </a:cubicBezTo>
                <a:cubicBezTo>
                  <a:pt x="1477375" y="607086"/>
                  <a:pt x="1492950" y="584355"/>
                  <a:pt x="1502772" y="560220"/>
                </a:cubicBezTo>
                <a:cubicBezTo>
                  <a:pt x="1512594" y="536086"/>
                  <a:pt x="1516383" y="511250"/>
                  <a:pt x="1514138" y="485712"/>
                </a:cubicBezTo>
                <a:cubicBezTo>
                  <a:pt x="1511893" y="460175"/>
                  <a:pt x="1503685" y="434146"/>
                  <a:pt x="1489513" y="407626"/>
                </a:cubicBezTo>
                <a:cubicBezTo>
                  <a:pt x="1475340" y="381106"/>
                  <a:pt x="1455065" y="354657"/>
                  <a:pt x="1428685" y="328277"/>
                </a:cubicBezTo>
                <a:cubicBezTo>
                  <a:pt x="1408480" y="308072"/>
                  <a:pt x="1387993" y="291093"/>
                  <a:pt x="1367226" y="277342"/>
                </a:cubicBezTo>
                <a:cubicBezTo>
                  <a:pt x="1346460" y="263591"/>
                  <a:pt x="1326956" y="252647"/>
                  <a:pt x="1308715" y="244508"/>
                </a:cubicBezTo>
                <a:cubicBezTo>
                  <a:pt x="1290473" y="236370"/>
                  <a:pt x="1274337" y="230617"/>
                  <a:pt x="1260305" y="227249"/>
                </a:cubicBezTo>
                <a:cubicBezTo>
                  <a:pt x="1246274" y="223882"/>
                  <a:pt x="1236522" y="222128"/>
                  <a:pt x="1231049" y="221987"/>
                </a:cubicBezTo>
                <a:cubicBezTo>
                  <a:pt x="1225577" y="221847"/>
                  <a:pt x="1221087" y="222268"/>
                  <a:pt x="1217579" y="223250"/>
                </a:cubicBezTo>
                <a:cubicBezTo>
                  <a:pt x="1214071" y="224232"/>
                  <a:pt x="1210353" y="225846"/>
                  <a:pt x="1206424" y="228091"/>
                </a:cubicBezTo>
                <a:cubicBezTo>
                  <a:pt x="1202495" y="230336"/>
                  <a:pt x="1198075" y="233634"/>
                  <a:pt x="1193164" y="237984"/>
                </a:cubicBezTo>
                <a:cubicBezTo>
                  <a:pt x="1188253" y="242333"/>
                  <a:pt x="1182289" y="248016"/>
                  <a:pt x="1175274" y="255032"/>
                </a:cubicBezTo>
                <a:cubicBezTo>
                  <a:pt x="1166855" y="263451"/>
                  <a:pt x="1160260" y="270607"/>
                  <a:pt x="1155489" y="276500"/>
                </a:cubicBezTo>
                <a:cubicBezTo>
                  <a:pt x="1150718" y="282394"/>
                  <a:pt x="1147491" y="287305"/>
                  <a:pt x="1145807" y="291234"/>
                </a:cubicBezTo>
                <a:cubicBezTo>
                  <a:pt x="1144123" y="295162"/>
                  <a:pt x="1143632" y="298460"/>
                  <a:pt x="1144334" y="301126"/>
                </a:cubicBezTo>
                <a:cubicBezTo>
                  <a:pt x="1145035" y="303792"/>
                  <a:pt x="1146509" y="306247"/>
                  <a:pt x="1148754" y="308492"/>
                </a:cubicBezTo>
                <a:cubicBezTo>
                  <a:pt x="1152121" y="311860"/>
                  <a:pt x="1159628" y="314877"/>
                  <a:pt x="1171275" y="317543"/>
                </a:cubicBezTo>
                <a:cubicBezTo>
                  <a:pt x="1182921" y="320209"/>
                  <a:pt x="1196461" y="324068"/>
                  <a:pt x="1211896" y="329119"/>
                </a:cubicBezTo>
                <a:cubicBezTo>
                  <a:pt x="1227331" y="334170"/>
                  <a:pt x="1243678" y="340976"/>
                  <a:pt x="1260937" y="349535"/>
                </a:cubicBezTo>
                <a:cubicBezTo>
                  <a:pt x="1278196" y="358094"/>
                  <a:pt x="1294122" y="369670"/>
                  <a:pt x="1308714" y="384263"/>
                </a:cubicBezTo>
                <a:cubicBezTo>
                  <a:pt x="1321624" y="397173"/>
                  <a:pt x="1331095" y="410152"/>
                  <a:pt x="1337129" y="423201"/>
                </a:cubicBezTo>
                <a:cubicBezTo>
                  <a:pt x="1343162" y="436251"/>
                  <a:pt x="1346179" y="448809"/>
                  <a:pt x="1346179" y="460876"/>
                </a:cubicBezTo>
                <a:cubicBezTo>
                  <a:pt x="1346179" y="472944"/>
                  <a:pt x="1343583" y="484660"/>
                  <a:pt x="1338391" y="496026"/>
                </a:cubicBezTo>
                <a:cubicBezTo>
                  <a:pt x="1333200" y="507391"/>
                  <a:pt x="1325973" y="517705"/>
                  <a:pt x="1316713" y="526965"/>
                </a:cubicBezTo>
                <a:cubicBezTo>
                  <a:pt x="1304645" y="539033"/>
                  <a:pt x="1291385" y="547802"/>
                  <a:pt x="1276933" y="553275"/>
                </a:cubicBezTo>
                <a:cubicBezTo>
                  <a:pt x="1262480" y="558747"/>
                  <a:pt x="1247466" y="560711"/>
                  <a:pt x="1231891" y="559168"/>
                </a:cubicBezTo>
                <a:cubicBezTo>
                  <a:pt x="1216316" y="557625"/>
                  <a:pt x="1200320" y="552433"/>
                  <a:pt x="1183903" y="543593"/>
                </a:cubicBezTo>
                <a:cubicBezTo>
                  <a:pt x="1167486" y="534753"/>
                  <a:pt x="1151139" y="522195"/>
                  <a:pt x="1134863" y="505918"/>
                </a:cubicBezTo>
                <a:lnTo>
                  <a:pt x="1087295" y="458351"/>
                </a:lnTo>
                <a:cubicBezTo>
                  <a:pt x="1083928" y="454983"/>
                  <a:pt x="1080490" y="452668"/>
                  <a:pt x="1076982" y="451405"/>
                </a:cubicBezTo>
                <a:cubicBezTo>
                  <a:pt x="1073474" y="450142"/>
                  <a:pt x="1069545" y="450142"/>
                  <a:pt x="1065195" y="451405"/>
                </a:cubicBezTo>
                <a:cubicBezTo>
                  <a:pt x="1060846" y="452668"/>
                  <a:pt x="1055724" y="455544"/>
                  <a:pt x="1049831" y="460034"/>
                </a:cubicBezTo>
                <a:cubicBezTo>
                  <a:pt x="1043937" y="464524"/>
                  <a:pt x="1036922" y="470839"/>
                  <a:pt x="1028783" y="478977"/>
                </a:cubicBezTo>
                <a:cubicBezTo>
                  <a:pt x="1020084" y="487677"/>
                  <a:pt x="1013348" y="495114"/>
                  <a:pt x="1008578" y="501287"/>
                </a:cubicBezTo>
                <a:cubicBezTo>
                  <a:pt x="1003807" y="507462"/>
                  <a:pt x="1000720" y="512934"/>
                  <a:pt x="999317" y="517705"/>
                </a:cubicBezTo>
                <a:cubicBezTo>
                  <a:pt x="997913" y="522475"/>
                  <a:pt x="997984" y="526614"/>
                  <a:pt x="999527" y="530123"/>
                </a:cubicBezTo>
                <a:cubicBezTo>
                  <a:pt x="1001071" y="533631"/>
                  <a:pt x="1003667" y="537208"/>
                  <a:pt x="1007315" y="540857"/>
                </a:cubicBezTo>
                <a:lnTo>
                  <a:pt x="1054461" y="588003"/>
                </a:lnTo>
                <a:cubicBezTo>
                  <a:pt x="1074386" y="607928"/>
                  <a:pt x="1089751" y="627222"/>
                  <a:pt x="1100555" y="645884"/>
                </a:cubicBezTo>
                <a:cubicBezTo>
                  <a:pt x="1111359" y="664546"/>
                  <a:pt x="1118024" y="682296"/>
                  <a:pt x="1120550" y="699134"/>
                </a:cubicBezTo>
                <a:cubicBezTo>
                  <a:pt x="1123076" y="715972"/>
                  <a:pt x="1121743" y="731898"/>
                  <a:pt x="1116551" y="746912"/>
                </a:cubicBezTo>
                <a:cubicBezTo>
                  <a:pt x="1111360" y="761926"/>
                  <a:pt x="1102450" y="775747"/>
                  <a:pt x="1089821" y="788375"/>
                </a:cubicBezTo>
                <a:cubicBezTo>
                  <a:pt x="1078315" y="799881"/>
                  <a:pt x="1065827" y="808300"/>
                  <a:pt x="1052356" y="813632"/>
                </a:cubicBezTo>
                <a:cubicBezTo>
                  <a:pt x="1038886" y="818964"/>
                  <a:pt x="1024714" y="820788"/>
                  <a:pt x="1009840" y="819104"/>
                </a:cubicBezTo>
                <a:cubicBezTo>
                  <a:pt x="994967" y="817421"/>
                  <a:pt x="979813" y="812509"/>
                  <a:pt x="964378" y="804371"/>
                </a:cubicBezTo>
                <a:cubicBezTo>
                  <a:pt x="948943" y="796233"/>
                  <a:pt x="933508" y="784446"/>
                  <a:pt x="918074" y="769011"/>
                </a:cubicBezTo>
                <a:cubicBezTo>
                  <a:pt x="899832" y="750770"/>
                  <a:pt x="885450" y="732599"/>
                  <a:pt x="874926" y="714498"/>
                </a:cubicBezTo>
                <a:cubicBezTo>
                  <a:pt x="864402" y="696397"/>
                  <a:pt x="855983" y="679840"/>
                  <a:pt x="849669" y="664826"/>
                </a:cubicBezTo>
                <a:cubicBezTo>
                  <a:pt x="843355" y="649812"/>
                  <a:pt x="838654" y="636974"/>
                  <a:pt x="835567" y="626310"/>
                </a:cubicBezTo>
                <a:cubicBezTo>
                  <a:pt x="832480" y="615646"/>
                  <a:pt x="829534" y="608910"/>
                  <a:pt x="826727" y="606104"/>
                </a:cubicBezTo>
                <a:cubicBezTo>
                  <a:pt x="822237" y="601614"/>
                  <a:pt x="816274" y="600842"/>
                  <a:pt x="808837" y="603789"/>
                </a:cubicBezTo>
                <a:cubicBezTo>
                  <a:pt x="801400" y="606735"/>
                  <a:pt x="790947" y="614944"/>
                  <a:pt x="777476" y="628414"/>
                </a:cubicBezTo>
                <a:cubicBezTo>
                  <a:pt x="769338" y="636553"/>
                  <a:pt x="762603" y="643708"/>
                  <a:pt x="757271" y="649883"/>
                </a:cubicBezTo>
                <a:cubicBezTo>
                  <a:pt x="751939" y="656057"/>
                  <a:pt x="747869" y="661529"/>
                  <a:pt x="745063" y="666299"/>
                </a:cubicBezTo>
                <a:cubicBezTo>
                  <a:pt x="742257" y="671070"/>
                  <a:pt x="740082" y="675490"/>
                  <a:pt x="738538" y="679559"/>
                </a:cubicBezTo>
                <a:cubicBezTo>
                  <a:pt x="736995" y="683629"/>
                  <a:pt x="736364" y="688049"/>
                  <a:pt x="736644" y="692820"/>
                </a:cubicBezTo>
                <a:cubicBezTo>
                  <a:pt x="736925" y="697590"/>
                  <a:pt x="739030" y="706150"/>
                  <a:pt x="742958" y="718497"/>
                </a:cubicBezTo>
                <a:cubicBezTo>
                  <a:pt x="746887" y="730845"/>
                  <a:pt x="753131" y="745227"/>
                  <a:pt x="761691" y="761645"/>
                </a:cubicBezTo>
                <a:cubicBezTo>
                  <a:pt x="770250" y="778062"/>
                  <a:pt x="781335" y="795742"/>
                  <a:pt x="794946" y="814684"/>
                </a:cubicBezTo>
                <a:lnTo>
                  <a:pt x="81696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rgbClr val="26679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75" name="Google Shape;475;p10"/>
          <p:cNvSpPr txBox="1"/>
          <p:nvPr/>
        </p:nvSpPr>
        <p:spPr>
          <a:xfrm>
            <a:off x="4319077" y="3867564"/>
            <a:ext cx="1678380" cy="584775"/>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l-GR" sz="1600" u="none" cap="none" strike="noStrike">
                <a:solidFill>
                  <a:srgbClr val="1A4564"/>
                </a:solidFill>
                <a:latin typeface="Arial"/>
                <a:ea typeface="Arial"/>
                <a:cs typeface="Arial"/>
                <a:sym typeface="Arial"/>
              </a:rPr>
              <a:t>Δημιουργικότητα και καινοτομία</a:t>
            </a:r>
            <a:endParaRPr b="1" i="0" sz="1600" u="none" cap="none" strike="noStrike">
              <a:solidFill>
                <a:srgbClr val="1A4564"/>
              </a:solidFill>
              <a:latin typeface="Arial"/>
              <a:ea typeface="Arial"/>
              <a:cs typeface="Arial"/>
              <a:sym typeface="Arial"/>
            </a:endParaRPr>
          </a:p>
        </p:txBody>
      </p:sp>
      <p:sp>
        <p:nvSpPr>
          <p:cNvPr id="476" name="Google Shape;476;p10"/>
          <p:cNvSpPr/>
          <p:nvPr/>
        </p:nvSpPr>
        <p:spPr>
          <a:xfrm>
            <a:off x="4319078" y="4449942"/>
            <a:ext cx="1678380" cy="1015663"/>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rgbClr val="595959"/>
                </a:solidFill>
                <a:latin typeface="Arial"/>
                <a:ea typeface="Arial"/>
                <a:cs typeface="Arial"/>
                <a:sym typeface="Arial"/>
              </a:rPr>
              <a:t>Χρήση αφαίρεσης για να σκεφτούμε έξω από το κουτί και να αναπτύξουμε μοναδικές λύσεις.</a:t>
            </a:r>
            <a:endParaRPr b="0" i="0" sz="1200" u="none" cap="none" strike="noStrike">
              <a:solidFill>
                <a:srgbClr val="595959"/>
              </a:solidFill>
              <a:latin typeface="Arial"/>
              <a:ea typeface="Arial"/>
              <a:cs typeface="Arial"/>
              <a:sym typeface="Arial"/>
            </a:endParaRPr>
          </a:p>
        </p:txBody>
      </p:sp>
      <p:sp>
        <p:nvSpPr>
          <p:cNvPr id="477" name="Google Shape;477;p10"/>
          <p:cNvSpPr/>
          <p:nvPr/>
        </p:nvSpPr>
        <p:spPr>
          <a:xfrm rot="-2700000">
            <a:off x="1886570" y="2108095"/>
            <a:ext cx="2304256" cy="840360"/>
          </a:xfrm>
          <a:custGeom>
            <a:rect b="b" l="l" r="r" t="t"/>
            <a:pathLst>
              <a:path extrusionOk="0" h="840360" w="2304256">
                <a:moveTo>
                  <a:pt x="2296636" y="794641"/>
                </a:moveTo>
                <a:cubicBezTo>
                  <a:pt x="2300844" y="794641"/>
                  <a:pt x="2304256" y="798053"/>
                  <a:pt x="2304256" y="802261"/>
                </a:cubicBezTo>
                <a:lnTo>
                  <a:pt x="2304256" y="832740"/>
                </a:lnTo>
                <a:cubicBezTo>
                  <a:pt x="2304256" y="836948"/>
                  <a:pt x="2300844" y="840360"/>
                  <a:pt x="2296636" y="840360"/>
                </a:cubicBezTo>
                <a:lnTo>
                  <a:pt x="1011311" y="840360"/>
                </a:lnTo>
                <a:lnTo>
                  <a:pt x="894721" y="723769"/>
                </a:lnTo>
                <a:lnTo>
                  <a:pt x="1023531" y="722086"/>
                </a:lnTo>
                <a:cubicBezTo>
                  <a:pt x="1087235" y="722366"/>
                  <a:pt x="1140766" y="720191"/>
                  <a:pt x="1184124" y="715561"/>
                </a:cubicBezTo>
                <a:cubicBezTo>
                  <a:pt x="1227481" y="710930"/>
                  <a:pt x="1264385" y="704055"/>
                  <a:pt x="1294833" y="694934"/>
                </a:cubicBezTo>
                <a:cubicBezTo>
                  <a:pt x="1325282" y="685814"/>
                  <a:pt x="1350750" y="674378"/>
                  <a:pt x="1371236" y="660627"/>
                </a:cubicBezTo>
                <a:cubicBezTo>
                  <a:pt x="1391722" y="646876"/>
                  <a:pt x="1410805" y="631161"/>
                  <a:pt x="1428485" y="613481"/>
                </a:cubicBezTo>
                <a:cubicBezTo>
                  <a:pt x="1448690" y="593275"/>
                  <a:pt x="1464125" y="570965"/>
                  <a:pt x="1474789" y="546550"/>
                </a:cubicBezTo>
                <a:cubicBezTo>
                  <a:pt x="1485453" y="522135"/>
                  <a:pt x="1490154" y="496527"/>
                  <a:pt x="1488891" y="469726"/>
                </a:cubicBezTo>
                <a:cubicBezTo>
                  <a:pt x="1487628" y="442926"/>
                  <a:pt x="1479981" y="415354"/>
                  <a:pt x="1465950" y="387010"/>
                </a:cubicBezTo>
                <a:cubicBezTo>
                  <a:pt x="1451918" y="358666"/>
                  <a:pt x="1430730" y="330322"/>
                  <a:pt x="1402386" y="301978"/>
                </a:cubicBezTo>
                <a:cubicBezTo>
                  <a:pt x="1384425" y="284018"/>
                  <a:pt x="1365483" y="268442"/>
                  <a:pt x="1345558" y="255253"/>
                </a:cubicBezTo>
                <a:cubicBezTo>
                  <a:pt x="1325633" y="242063"/>
                  <a:pt x="1306339" y="231048"/>
                  <a:pt x="1287677" y="222208"/>
                </a:cubicBezTo>
                <a:cubicBezTo>
                  <a:pt x="1269015" y="213368"/>
                  <a:pt x="1252388" y="206843"/>
                  <a:pt x="1237795" y="202634"/>
                </a:cubicBezTo>
                <a:cubicBezTo>
                  <a:pt x="1223202" y="198425"/>
                  <a:pt x="1212468" y="196250"/>
                  <a:pt x="1205592" y="196109"/>
                </a:cubicBezTo>
                <a:cubicBezTo>
                  <a:pt x="1198717" y="195969"/>
                  <a:pt x="1193384" y="196390"/>
                  <a:pt x="1189596" y="197372"/>
                </a:cubicBezTo>
                <a:cubicBezTo>
                  <a:pt x="1185807" y="198354"/>
                  <a:pt x="1181879" y="200038"/>
                  <a:pt x="1177810" y="202423"/>
                </a:cubicBezTo>
                <a:cubicBezTo>
                  <a:pt x="1173740" y="204809"/>
                  <a:pt x="1169320" y="207966"/>
                  <a:pt x="1164550" y="211895"/>
                </a:cubicBezTo>
                <a:cubicBezTo>
                  <a:pt x="1159779" y="215824"/>
                  <a:pt x="1154166" y="221015"/>
                  <a:pt x="1147712" y="227470"/>
                </a:cubicBezTo>
                <a:cubicBezTo>
                  <a:pt x="1138170" y="237011"/>
                  <a:pt x="1130453" y="245430"/>
                  <a:pt x="1124559" y="252727"/>
                </a:cubicBezTo>
                <a:cubicBezTo>
                  <a:pt x="1118666" y="260023"/>
                  <a:pt x="1114316" y="266197"/>
                  <a:pt x="1111510" y="271249"/>
                </a:cubicBezTo>
                <a:cubicBezTo>
                  <a:pt x="1108704" y="276300"/>
                  <a:pt x="1107371" y="280580"/>
                  <a:pt x="1107511" y="284088"/>
                </a:cubicBezTo>
                <a:cubicBezTo>
                  <a:pt x="1107651" y="287596"/>
                  <a:pt x="1108984" y="290612"/>
                  <a:pt x="1111510" y="293138"/>
                </a:cubicBezTo>
                <a:cubicBezTo>
                  <a:pt x="1115158" y="296786"/>
                  <a:pt x="1122384" y="299663"/>
                  <a:pt x="1133189" y="301768"/>
                </a:cubicBezTo>
                <a:cubicBezTo>
                  <a:pt x="1143993" y="303872"/>
                  <a:pt x="1156832" y="307170"/>
                  <a:pt x="1171706" y="311660"/>
                </a:cubicBezTo>
                <a:cubicBezTo>
                  <a:pt x="1186579" y="316150"/>
                  <a:pt x="1202505" y="322675"/>
                  <a:pt x="1219483" y="331234"/>
                </a:cubicBezTo>
                <a:cubicBezTo>
                  <a:pt x="1236462" y="339793"/>
                  <a:pt x="1253230" y="352352"/>
                  <a:pt x="1269787" y="368909"/>
                </a:cubicBezTo>
                <a:cubicBezTo>
                  <a:pt x="1281573" y="380696"/>
                  <a:pt x="1290063" y="392693"/>
                  <a:pt x="1295254" y="404900"/>
                </a:cubicBezTo>
                <a:cubicBezTo>
                  <a:pt x="1300446" y="417108"/>
                  <a:pt x="1302831" y="429175"/>
                  <a:pt x="1302410" y="441102"/>
                </a:cubicBezTo>
                <a:cubicBezTo>
                  <a:pt x="1301990" y="453029"/>
                  <a:pt x="1299113" y="464605"/>
                  <a:pt x="1293781" y="475830"/>
                </a:cubicBezTo>
                <a:cubicBezTo>
                  <a:pt x="1288449" y="487055"/>
                  <a:pt x="1281153" y="497299"/>
                  <a:pt x="1271892" y="506559"/>
                </a:cubicBezTo>
                <a:cubicBezTo>
                  <a:pt x="1261789" y="516662"/>
                  <a:pt x="1249932" y="526134"/>
                  <a:pt x="1236321" y="534973"/>
                </a:cubicBezTo>
                <a:cubicBezTo>
                  <a:pt x="1222711" y="543813"/>
                  <a:pt x="1206013" y="551671"/>
                  <a:pt x="1186228" y="558547"/>
                </a:cubicBezTo>
                <a:cubicBezTo>
                  <a:pt x="1166444" y="565422"/>
                  <a:pt x="1142730" y="571175"/>
                  <a:pt x="1115088" y="575806"/>
                </a:cubicBezTo>
                <a:cubicBezTo>
                  <a:pt x="1087446" y="580436"/>
                  <a:pt x="1054401" y="583172"/>
                  <a:pt x="1015954" y="584014"/>
                </a:cubicBezTo>
                <a:lnTo>
                  <a:pt x="820634" y="590749"/>
                </a:lnTo>
                <a:cubicBezTo>
                  <a:pt x="809128" y="591030"/>
                  <a:pt x="799165" y="591872"/>
                  <a:pt x="790746" y="593275"/>
                </a:cubicBezTo>
                <a:cubicBezTo>
                  <a:pt x="782327" y="594678"/>
                  <a:pt x="774400" y="596853"/>
                  <a:pt x="766963" y="599800"/>
                </a:cubicBezTo>
                <a:cubicBezTo>
                  <a:pt x="759526" y="602746"/>
                  <a:pt x="752089" y="607096"/>
                  <a:pt x="744652" y="612849"/>
                </a:cubicBezTo>
                <a:cubicBezTo>
                  <a:pt x="737216" y="618602"/>
                  <a:pt x="728867" y="626109"/>
                  <a:pt x="719606" y="635370"/>
                </a:cubicBezTo>
                <a:cubicBezTo>
                  <a:pt x="709784" y="645192"/>
                  <a:pt x="702417" y="653822"/>
                  <a:pt x="697506" y="661259"/>
                </a:cubicBezTo>
                <a:cubicBezTo>
                  <a:pt x="692595" y="668695"/>
                  <a:pt x="689929" y="675431"/>
                  <a:pt x="689508" y="681464"/>
                </a:cubicBezTo>
                <a:cubicBezTo>
                  <a:pt x="689087" y="687498"/>
                  <a:pt x="690560" y="693321"/>
                  <a:pt x="693928" y="698933"/>
                </a:cubicBezTo>
                <a:cubicBezTo>
                  <a:pt x="697296" y="704546"/>
                  <a:pt x="702066" y="710439"/>
                  <a:pt x="708240" y="716613"/>
                </a:cubicBezTo>
                <a:lnTo>
                  <a:pt x="83198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78" name="Google Shape;478;p10"/>
          <p:cNvSpPr txBox="1"/>
          <p:nvPr/>
        </p:nvSpPr>
        <p:spPr>
          <a:xfrm>
            <a:off x="2419699" y="3867564"/>
            <a:ext cx="1678380" cy="584775"/>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l-GR" sz="1600" u="none" cap="none" strike="noStrike">
                <a:solidFill>
                  <a:srgbClr val="678877"/>
                </a:solidFill>
                <a:latin typeface="Arial"/>
                <a:ea typeface="Arial"/>
                <a:cs typeface="Arial"/>
                <a:sym typeface="Arial"/>
              </a:rPr>
              <a:t>Επίλυση προβλημάτων</a:t>
            </a:r>
            <a:endParaRPr b="1" i="0" sz="1600" u="none" cap="none" strike="noStrike">
              <a:solidFill>
                <a:srgbClr val="678877"/>
              </a:solidFill>
              <a:latin typeface="Arial"/>
              <a:ea typeface="Arial"/>
              <a:cs typeface="Arial"/>
              <a:sym typeface="Arial"/>
            </a:endParaRPr>
          </a:p>
        </p:txBody>
      </p:sp>
      <p:sp>
        <p:nvSpPr>
          <p:cNvPr id="479" name="Google Shape;479;p10"/>
          <p:cNvSpPr/>
          <p:nvPr/>
        </p:nvSpPr>
        <p:spPr>
          <a:xfrm>
            <a:off x="2419700" y="4449942"/>
            <a:ext cx="1678380" cy="1015663"/>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rgbClr val="595959"/>
                </a:solidFill>
                <a:latin typeface="Arial"/>
                <a:ea typeface="Arial"/>
                <a:cs typeface="Arial"/>
                <a:sym typeface="Arial"/>
              </a:rPr>
              <a:t>Εφαρμογή στρατηγικών ΥΣ (αναγνώριση προτύπων, αλγόριθμοι) για την ανάλυση προκλήσεων.</a:t>
            </a:r>
            <a:endParaRPr b="0" i="0" sz="1200" u="none" cap="none" strike="noStrike">
              <a:solidFill>
                <a:srgbClr val="595959"/>
              </a:solidFill>
              <a:latin typeface="Arial"/>
              <a:ea typeface="Arial"/>
              <a:cs typeface="Arial"/>
              <a:sym typeface="Arial"/>
            </a:endParaRPr>
          </a:p>
        </p:txBody>
      </p:sp>
      <p:sp>
        <p:nvSpPr>
          <p:cNvPr id="480" name="Google Shape;480;p10"/>
          <p:cNvSpPr/>
          <p:nvPr/>
        </p:nvSpPr>
        <p:spPr>
          <a:xfrm rot="-2700000">
            <a:off x="9478087" y="2108094"/>
            <a:ext cx="2304256" cy="840360"/>
          </a:xfrm>
          <a:custGeom>
            <a:rect b="b" l="l" r="r" t="t"/>
            <a:pathLst>
              <a:path extrusionOk="0" h="840360" w="2304256">
                <a:moveTo>
                  <a:pt x="1115242" y="605847"/>
                </a:moveTo>
                <a:cubicBezTo>
                  <a:pt x="1128432" y="619037"/>
                  <a:pt x="1137763" y="632157"/>
                  <a:pt x="1143235" y="645206"/>
                </a:cubicBezTo>
                <a:cubicBezTo>
                  <a:pt x="1148707" y="658255"/>
                  <a:pt x="1150532" y="671305"/>
                  <a:pt x="1148708" y="684354"/>
                </a:cubicBezTo>
                <a:cubicBezTo>
                  <a:pt x="1146883" y="697404"/>
                  <a:pt x="1141832" y="710593"/>
                  <a:pt x="1133553" y="723924"/>
                </a:cubicBezTo>
                <a:cubicBezTo>
                  <a:pt x="1125275" y="737254"/>
                  <a:pt x="1113979" y="751075"/>
                  <a:pt x="1099667" y="765387"/>
                </a:cubicBezTo>
                <a:cubicBezTo>
                  <a:pt x="1085916" y="779138"/>
                  <a:pt x="1071534" y="790153"/>
                  <a:pt x="1056520" y="798432"/>
                </a:cubicBezTo>
                <a:cubicBezTo>
                  <a:pt x="1041506" y="806711"/>
                  <a:pt x="1026422" y="811972"/>
                  <a:pt x="1011268" y="814217"/>
                </a:cubicBezTo>
                <a:cubicBezTo>
                  <a:pt x="996113" y="816462"/>
                  <a:pt x="981310" y="815130"/>
                  <a:pt x="966858" y="810219"/>
                </a:cubicBezTo>
                <a:cubicBezTo>
                  <a:pt x="952405" y="805307"/>
                  <a:pt x="938724" y="796397"/>
                  <a:pt x="925815" y="783488"/>
                </a:cubicBezTo>
                <a:cubicBezTo>
                  <a:pt x="912625" y="770298"/>
                  <a:pt x="903505" y="756267"/>
                  <a:pt x="898453" y="741393"/>
                </a:cubicBezTo>
                <a:cubicBezTo>
                  <a:pt x="893402" y="726520"/>
                  <a:pt x="893472" y="709892"/>
                  <a:pt x="898663" y="691510"/>
                </a:cubicBezTo>
                <a:cubicBezTo>
                  <a:pt x="903856" y="673129"/>
                  <a:pt x="914800" y="652222"/>
                  <a:pt x="931498" y="628789"/>
                </a:cubicBezTo>
                <a:cubicBezTo>
                  <a:pt x="948195" y="605356"/>
                  <a:pt x="971558" y="578626"/>
                  <a:pt x="1001586" y="548598"/>
                </a:cubicBezTo>
                <a:cubicBezTo>
                  <a:pt x="1011408" y="550562"/>
                  <a:pt x="1021441" y="553159"/>
                  <a:pt x="1031684" y="556386"/>
                </a:cubicBezTo>
                <a:cubicBezTo>
                  <a:pt x="1041927" y="559613"/>
                  <a:pt x="1051960" y="563612"/>
                  <a:pt x="1061782" y="568383"/>
                </a:cubicBezTo>
                <a:cubicBezTo>
                  <a:pt x="1071603" y="573153"/>
                  <a:pt x="1081005" y="578626"/>
                  <a:pt x="1089985" y="584800"/>
                </a:cubicBezTo>
                <a:cubicBezTo>
                  <a:pt x="1098966" y="590974"/>
                  <a:pt x="1107385" y="597990"/>
                  <a:pt x="1115242" y="605847"/>
                </a:cubicBezTo>
                <a:close/>
                <a:moveTo>
                  <a:pt x="2296636" y="794641"/>
                </a:moveTo>
                <a:cubicBezTo>
                  <a:pt x="2300844" y="794641"/>
                  <a:pt x="2304256" y="798053"/>
                  <a:pt x="2304256" y="802261"/>
                </a:cubicBezTo>
                <a:lnTo>
                  <a:pt x="2304256" y="832740"/>
                </a:lnTo>
                <a:cubicBezTo>
                  <a:pt x="2304256" y="836948"/>
                  <a:pt x="2300844" y="840360"/>
                  <a:pt x="2296636" y="840360"/>
                </a:cubicBezTo>
                <a:lnTo>
                  <a:pt x="1236483" y="840360"/>
                </a:lnTo>
                <a:lnTo>
                  <a:pt x="1276466" y="788118"/>
                </a:lnTo>
                <a:cubicBezTo>
                  <a:pt x="1290498" y="762301"/>
                  <a:pt x="1298285" y="736131"/>
                  <a:pt x="1299829" y="709611"/>
                </a:cubicBezTo>
                <a:cubicBezTo>
                  <a:pt x="1301372" y="683091"/>
                  <a:pt x="1296110" y="656221"/>
                  <a:pt x="1284043" y="629000"/>
                </a:cubicBezTo>
                <a:cubicBezTo>
                  <a:pt x="1271976" y="601778"/>
                  <a:pt x="1252191" y="574416"/>
                  <a:pt x="1224689" y="546914"/>
                </a:cubicBezTo>
                <a:cubicBezTo>
                  <a:pt x="1212342" y="534567"/>
                  <a:pt x="1199783" y="523832"/>
                  <a:pt x="1187014" y="514712"/>
                </a:cubicBezTo>
                <a:cubicBezTo>
                  <a:pt x="1174245" y="505591"/>
                  <a:pt x="1161757" y="497733"/>
                  <a:pt x="1149550" y="491139"/>
                </a:cubicBezTo>
                <a:cubicBezTo>
                  <a:pt x="1137342" y="484544"/>
                  <a:pt x="1125275" y="479212"/>
                  <a:pt x="1113348" y="475143"/>
                </a:cubicBezTo>
                <a:cubicBezTo>
                  <a:pt x="1101421" y="471073"/>
                  <a:pt x="1090406" y="467916"/>
                  <a:pt x="1080303" y="465671"/>
                </a:cubicBezTo>
                <a:cubicBezTo>
                  <a:pt x="1101912" y="444623"/>
                  <a:pt x="1124503" y="426804"/>
                  <a:pt x="1148076" y="412211"/>
                </a:cubicBezTo>
                <a:cubicBezTo>
                  <a:pt x="1171650" y="397618"/>
                  <a:pt x="1195573" y="388006"/>
                  <a:pt x="1219848" y="383376"/>
                </a:cubicBezTo>
                <a:cubicBezTo>
                  <a:pt x="1244123" y="378745"/>
                  <a:pt x="1268327" y="380078"/>
                  <a:pt x="1292462" y="387374"/>
                </a:cubicBezTo>
                <a:cubicBezTo>
                  <a:pt x="1316596" y="394671"/>
                  <a:pt x="1340029" y="409685"/>
                  <a:pt x="1362761" y="432416"/>
                </a:cubicBezTo>
                <a:cubicBezTo>
                  <a:pt x="1376231" y="445887"/>
                  <a:pt x="1387246" y="458585"/>
                  <a:pt x="1395805" y="470512"/>
                </a:cubicBezTo>
                <a:cubicBezTo>
                  <a:pt x="1404364" y="482439"/>
                  <a:pt x="1411310" y="493314"/>
                  <a:pt x="1416642" y="503135"/>
                </a:cubicBezTo>
                <a:cubicBezTo>
                  <a:pt x="1421974" y="512958"/>
                  <a:pt x="1426394" y="521447"/>
                  <a:pt x="1429902" y="528603"/>
                </a:cubicBezTo>
                <a:cubicBezTo>
                  <a:pt x="1433410" y="535759"/>
                  <a:pt x="1436848" y="541021"/>
                  <a:pt x="1440215" y="544389"/>
                </a:cubicBezTo>
                <a:cubicBezTo>
                  <a:pt x="1443021" y="547195"/>
                  <a:pt x="1446108" y="548879"/>
                  <a:pt x="1449476" y="549440"/>
                </a:cubicBezTo>
                <a:cubicBezTo>
                  <a:pt x="1452844" y="550002"/>
                  <a:pt x="1456702" y="549229"/>
                  <a:pt x="1461052" y="547125"/>
                </a:cubicBezTo>
                <a:cubicBezTo>
                  <a:pt x="1465402" y="545020"/>
                  <a:pt x="1470664" y="541302"/>
                  <a:pt x="1476838" y="535970"/>
                </a:cubicBezTo>
                <a:cubicBezTo>
                  <a:pt x="1483012" y="530638"/>
                  <a:pt x="1490448" y="523622"/>
                  <a:pt x="1499148" y="514922"/>
                </a:cubicBezTo>
                <a:cubicBezTo>
                  <a:pt x="1504761" y="509309"/>
                  <a:pt x="1509391" y="504399"/>
                  <a:pt x="1513040" y="500189"/>
                </a:cubicBezTo>
                <a:cubicBezTo>
                  <a:pt x="1516688" y="495980"/>
                  <a:pt x="1519494" y="492191"/>
                  <a:pt x="1521458" y="488823"/>
                </a:cubicBezTo>
                <a:cubicBezTo>
                  <a:pt x="1523423" y="485456"/>
                  <a:pt x="1524966" y="482088"/>
                  <a:pt x="1526089" y="478721"/>
                </a:cubicBezTo>
                <a:cubicBezTo>
                  <a:pt x="1527211" y="475353"/>
                  <a:pt x="1527632" y="471705"/>
                  <a:pt x="1527352" y="467776"/>
                </a:cubicBezTo>
                <a:cubicBezTo>
                  <a:pt x="1527071" y="463847"/>
                  <a:pt x="1524967" y="457393"/>
                  <a:pt x="1521038" y="448412"/>
                </a:cubicBezTo>
                <a:cubicBezTo>
                  <a:pt x="1517109" y="439432"/>
                  <a:pt x="1511496" y="429329"/>
                  <a:pt x="1504199" y="418104"/>
                </a:cubicBezTo>
                <a:cubicBezTo>
                  <a:pt x="1496903" y="406878"/>
                  <a:pt x="1488484" y="395232"/>
                  <a:pt x="1478942" y="383165"/>
                </a:cubicBezTo>
                <a:cubicBezTo>
                  <a:pt x="1469401" y="371098"/>
                  <a:pt x="1459298" y="359732"/>
                  <a:pt x="1448634" y="349068"/>
                </a:cubicBezTo>
                <a:cubicBezTo>
                  <a:pt x="1414958" y="315392"/>
                  <a:pt x="1381352" y="290767"/>
                  <a:pt x="1347817" y="275192"/>
                </a:cubicBezTo>
                <a:cubicBezTo>
                  <a:pt x="1314281" y="259616"/>
                  <a:pt x="1281237" y="250847"/>
                  <a:pt x="1248683" y="248882"/>
                </a:cubicBezTo>
                <a:cubicBezTo>
                  <a:pt x="1216130" y="246918"/>
                  <a:pt x="1184208" y="250636"/>
                  <a:pt x="1152917" y="260037"/>
                </a:cubicBezTo>
                <a:cubicBezTo>
                  <a:pt x="1121627" y="269439"/>
                  <a:pt x="1091739" y="282347"/>
                  <a:pt x="1063255" y="298765"/>
                </a:cubicBezTo>
                <a:cubicBezTo>
                  <a:pt x="1034771" y="315182"/>
                  <a:pt x="1007830" y="333984"/>
                  <a:pt x="982433" y="355172"/>
                </a:cubicBezTo>
                <a:cubicBezTo>
                  <a:pt x="957035" y="376360"/>
                  <a:pt x="933673" y="397618"/>
                  <a:pt x="912345" y="418946"/>
                </a:cubicBezTo>
                <a:cubicBezTo>
                  <a:pt x="886807" y="444484"/>
                  <a:pt x="863655" y="469600"/>
                  <a:pt x="842888" y="494296"/>
                </a:cubicBezTo>
                <a:cubicBezTo>
                  <a:pt x="822121" y="518991"/>
                  <a:pt x="804651" y="543617"/>
                  <a:pt x="790479" y="568172"/>
                </a:cubicBezTo>
                <a:cubicBezTo>
                  <a:pt x="776308" y="592728"/>
                  <a:pt x="765854" y="617072"/>
                  <a:pt x="759119" y="641207"/>
                </a:cubicBezTo>
                <a:cubicBezTo>
                  <a:pt x="752384" y="665342"/>
                  <a:pt x="750489" y="689686"/>
                  <a:pt x="753436" y="714242"/>
                </a:cubicBezTo>
                <a:cubicBezTo>
                  <a:pt x="756383" y="738797"/>
                  <a:pt x="764381" y="763353"/>
                  <a:pt x="777431" y="787908"/>
                </a:cubicBezTo>
                <a:lnTo>
                  <a:pt x="81776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1" name="Google Shape;481;p10"/>
          <p:cNvSpPr txBox="1"/>
          <p:nvPr/>
        </p:nvSpPr>
        <p:spPr>
          <a:xfrm>
            <a:off x="10017213" y="3990674"/>
            <a:ext cx="1678380" cy="338554"/>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l-GR" sz="1600" u="none" cap="none" strike="noStrike">
                <a:solidFill>
                  <a:schemeClr val="accent6"/>
                </a:solidFill>
                <a:latin typeface="Arial"/>
                <a:ea typeface="Arial"/>
                <a:cs typeface="Arial"/>
                <a:sym typeface="Arial"/>
              </a:rPr>
              <a:t>Επικοινωνία</a:t>
            </a:r>
            <a:endParaRPr b="1" i="0" sz="1600" u="none" cap="none" strike="noStrike">
              <a:solidFill>
                <a:schemeClr val="accent6"/>
              </a:solidFill>
              <a:latin typeface="Arial"/>
              <a:ea typeface="Arial"/>
              <a:cs typeface="Arial"/>
              <a:sym typeface="Arial"/>
            </a:endParaRPr>
          </a:p>
        </p:txBody>
      </p:sp>
      <p:sp>
        <p:nvSpPr>
          <p:cNvPr id="482" name="Google Shape;482;p10"/>
          <p:cNvSpPr/>
          <p:nvPr/>
        </p:nvSpPr>
        <p:spPr>
          <a:xfrm>
            <a:off x="10017214" y="4542275"/>
            <a:ext cx="1678380" cy="830997"/>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rgbClr val="595959"/>
                </a:solidFill>
                <a:latin typeface="Arial"/>
                <a:ea typeface="Arial"/>
                <a:cs typeface="Arial"/>
                <a:sym typeface="Arial"/>
              </a:rPr>
              <a:t>Δόμηση των σκέψειων με σαφήνεια και λογική χρησιμοποιώντας τις αρχές της ΥΣ.</a:t>
            </a:r>
            <a:endParaRPr b="0" i="0" sz="1200" u="none" cap="none" strike="noStrike">
              <a:solidFill>
                <a:srgbClr val="595959"/>
              </a:solidFill>
              <a:latin typeface="Arial"/>
              <a:ea typeface="Arial"/>
              <a:cs typeface="Arial"/>
              <a:sym typeface="Arial"/>
            </a:endParaRPr>
          </a:p>
        </p:txBody>
      </p:sp>
      <p:sp>
        <p:nvSpPr>
          <p:cNvPr id="483" name="Google Shape;483;p10"/>
          <p:cNvSpPr/>
          <p:nvPr/>
        </p:nvSpPr>
        <p:spPr>
          <a:xfrm rot="-2700000">
            <a:off x="5682328" y="2108094"/>
            <a:ext cx="2304256" cy="840360"/>
          </a:xfrm>
          <a:custGeom>
            <a:rect b="b" l="l" r="r" t="t"/>
            <a:pathLst>
              <a:path extrusionOk="0" h="840360" w="2304256">
                <a:moveTo>
                  <a:pt x="1325076" y="430091"/>
                </a:moveTo>
                <a:lnTo>
                  <a:pt x="1325918" y="430933"/>
                </a:lnTo>
                <a:lnTo>
                  <a:pt x="1075453" y="681398"/>
                </a:lnTo>
                <a:lnTo>
                  <a:pt x="931067" y="537012"/>
                </a:lnTo>
                <a:close/>
                <a:moveTo>
                  <a:pt x="2296636" y="794641"/>
                </a:moveTo>
                <a:cubicBezTo>
                  <a:pt x="2300844" y="794641"/>
                  <a:pt x="2304256" y="798053"/>
                  <a:pt x="2304256" y="802261"/>
                </a:cubicBezTo>
                <a:lnTo>
                  <a:pt x="2304256" y="832740"/>
                </a:lnTo>
                <a:cubicBezTo>
                  <a:pt x="2304256" y="836948"/>
                  <a:pt x="2300844" y="840360"/>
                  <a:pt x="2296636" y="840360"/>
                </a:cubicBezTo>
                <a:lnTo>
                  <a:pt x="1230596" y="840360"/>
                </a:lnTo>
                <a:lnTo>
                  <a:pt x="1230362" y="836307"/>
                </a:lnTo>
                <a:lnTo>
                  <a:pt x="1181953" y="787898"/>
                </a:lnTo>
                <a:lnTo>
                  <a:pt x="1509873" y="459979"/>
                </a:lnTo>
                <a:cubicBezTo>
                  <a:pt x="1512960" y="456892"/>
                  <a:pt x="1514222" y="452822"/>
                  <a:pt x="1513661" y="447771"/>
                </a:cubicBezTo>
                <a:cubicBezTo>
                  <a:pt x="1513100" y="442720"/>
                  <a:pt x="1510574" y="436405"/>
                  <a:pt x="1506084" y="428828"/>
                </a:cubicBezTo>
                <a:cubicBezTo>
                  <a:pt x="1501594" y="421251"/>
                  <a:pt x="1494648" y="412060"/>
                  <a:pt x="1485247" y="401256"/>
                </a:cubicBezTo>
                <a:cubicBezTo>
                  <a:pt x="1475846" y="390452"/>
                  <a:pt x="1463989" y="377893"/>
                  <a:pt x="1449677" y="363581"/>
                </a:cubicBezTo>
                <a:cubicBezTo>
                  <a:pt x="1436487" y="350392"/>
                  <a:pt x="1424981" y="339447"/>
                  <a:pt x="1415159" y="330747"/>
                </a:cubicBezTo>
                <a:cubicBezTo>
                  <a:pt x="1405337" y="322047"/>
                  <a:pt x="1396778" y="315313"/>
                  <a:pt x="1389481" y="310542"/>
                </a:cubicBezTo>
                <a:cubicBezTo>
                  <a:pt x="1382185" y="305771"/>
                  <a:pt x="1375941" y="302614"/>
                  <a:pt x="1370749" y="301070"/>
                </a:cubicBezTo>
                <a:cubicBezTo>
                  <a:pt x="1365557" y="299527"/>
                  <a:pt x="1360997" y="299316"/>
                  <a:pt x="1357068" y="300439"/>
                </a:cubicBezTo>
                <a:lnTo>
                  <a:pt x="889393" y="429670"/>
                </a:lnTo>
                <a:cubicBezTo>
                  <a:pt x="881255" y="432196"/>
                  <a:pt x="873888" y="434932"/>
                  <a:pt x="867293" y="437879"/>
                </a:cubicBezTo>
                <a:cubicBezTo>
                  <a:pt x="860698" y="440825"/>
                  <a:pt x="854244" y="444474"/>
                  <a:pt x="847930" y="448824"/>
                </a:cubicBezTo>
                <a:cubicBezTo>
                  <a:pt x="841615" y="453173"/>
                  <a:pt x="834950" y="458435"/>
                  <a:pt x="827934" y="464609"/>
                </a:cubicBezTo>
                <a:cubicBezTo>
                  <a:pt x="820919" y="470783"/>
                  <a:pt x="812921" y="478360"/>
                  <a:pt x="803940" y="487341"/>
                </a:cubicBezTo>
                <a:cubicBezTo>
                  <a:pt x="792996" y="498285"/>
                  <a:pt x="784717" y="507546"/>
                  <a:pt x="779104" y="515123"/>
                </a:cubicBezTo>
                <a:cubicBezTo>
                  <a:pt x="773492" y="522700"/>
                  <a:pt x="769984" y="529295"/>
                  <a:pt x="768581" y="534908"/>
                </a:cubicBezTo>
                <a:cubicBezTo>
                  <a:pt x="767178" y="540520"/>
                  <a:pt x="767528" y="545361"/>
                  <a:pt x="769633" y="549430"/>
                </a:cubicBezTo>
                <a:cubicBezTo>
                  <a:pt x="771738" y="553500"/>
                  <a:pt x="774754" y="557499"/>
                  <a:pt x="778684" y="561428"/>
                </a:cubicBezTo>
                <a:lnTo>
                  <a:pt x="987053" y="769797"/>
                </a:lnTo>
                <a:lnTo>
                  <a:pt x="916491"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4" name="Google Shape;484;p10"/>
          <p:cNvSpPr txBox="1"/>
          <p:nvPr/>
        </p:nvSpPr>
        <p:spPr>
          <a:xfrm>
            <a:off x="6218455" y="3744453"/>
            <a:ext cx="1678380" cy="830997"/>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l-GR" sz="1600" u="none" cap="none" strike="noStrike">
                <a:solidFill>
                  <a:schemeClr val="accent4"/>
                </a:solidFill>
                <a:latin typeface="Arial"/>
                <a:ea typeface="Arial"/>
                <a:cs typeface="Arial"/>
                <a:sym typeface="Arial"/>
              </a:rPr>
              <a:t>Προσαρμοστικότητα και ανθεκτικότητα</a:t>
            </a:r>
            <a:endParaRPr b="1" i="0" sz="1600" u="none" cap="none" strike="noStrike">
              <a:solidFill>
                <a:schemeClr val="accent4"/>
              </a:solidFill>
              <a:latin typeface="Arial"/>
              <a:ea typeface="Arial"/>
              <a:cs typeface="Arial"/>
              <a:sym typeface="Arial"/>
            </a:endParaRPr>
          </a:p>
        </p:txBody>
      </p:sp>
      <p:sp>
        <p:nvSpPr>
          <p:cNvPr id="485" name="Google Shape;485;p10"/>
          <p:cNvSpPr/>
          <p:nvPr/>
        </p:nvSpPr>
        <p:spPr>
          <a:xfrm>
            <a:off x="6218456" y="4542275"/>
            <a:ext cx="1678380" cy="830997"/>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rgbClr val="595959"/>
                </a:solidFill>
                <a:latin typeface="Arial"/>
                <a:ea typeface="Arial"/>
                <a:cs typeface="Arial"/>
                <a:sym typeface="Arial"/>
              </a:rPr>
              <a:t>Μάθηση μέσω δοκιμής και λάθους και προσαρμογή στρατηγικών.</a:t>
            </a:r>
            <a:endParaRPr b="0" i="0" sz="1200" u="none" cap="none" strike="noStrike">
              <a:solidFill>
                <a:srgbClr val="595959"/>
              </a:solidFill>
              <a:latin typeface="Arial"/>
              <a:ea typeface="Arial"/>
              <a:cs typeface="Arial"/>
              <a:sym typeface="Arial"/>
            </a:endParaRPr>
          </a:p>
        </p:txBody>
      </p:sp>
      <p:sp>
        <p:nvSpPr>
          <p:cNvPr id="486" name="Google Shape;486;p10"/>
          <p:cNvSpPr/>
          <p:nvPr/>
        </p:nvSpPr>
        <p:spPr>
          <a:xfrm rot="-2700000">
            <a:off x="-11309" y="2108095"/>
            <a:ext cx="2304256" cy="840360"/>
          </a:xfrm>
          <a:custGeom>
            <a:rect b="b" l="l" r="r" t="t"/>
            <a:pathLst>
              <a:path extrusionOk="0" h="840360" w="2304256">
                <a:moveTo>
                  <a:pt x="2296636" y="794641"/>
                </a:moveTo>
                <a:cubicBezTo>
                  <a:pt x="2300844" y="794641"/>
                  <a:pt x="2304256" y="798053"/>
                  <a:pt x="2304256" y="802261"/>
                </a:cubicBezTo>
                <a:lnTo>
                  <a:pt x="2304256" y="832740"/>
                </a:lnTo>
                <a:cubicBezTo>
                  <a:pt x="2304256" y="836948"/>
                  <a:pt x="2300844" y="840360"/>
                  <a:pt x="2296636" y="840360"/>
                </a:cubicBezTo>
                <a:lnTo>
                  <a:pt x="1036567" y="840360"/>
                </a:lnTo>
                <a:lnTo>
                  <a:pt x="1469725" y="407202"/>
                </a:lnTo>
                <a:cubicBezTo>
                  <a:pt x="1472250" y="404677"/>
                  <a:pt x="1473794" y="402010"/>
                  <a:pt x="1474355" y="399204"/>
                </a:cubicBezTo>
                <a:cubicBezTo>
                  <a:pt x="1474916" y="396398"/>
                  <a:pt x="1474004" y="392820"/>
                  <a:pt x="1471619" y="388470"/>
                </a:cubicBezTo>
                <a:cubicBezTo>
                  <a:pt x="1469234" y="384120"/>
                  <a:pt x="1464954" y="378437"/>
                  <a:pt x="1458780" y="371421"/>
                </a:cubicBezTo>
                <a:cubicBezTo>
                  <a:pt x="1452606" y="364406"/>
                  <a:pt x="1444187" y="355566"/>
                  <a:pt x="1433523" y="344902"/>
                </a:cubicBezTo>
                <a:cubicBezTo>
                  <a:pt x="1424823" y="336202"/>
                  <a:pt x="1417667" y="329186"/>
                  <a:pt x="1412055" y="323854"/>
                </a:cubicBezTo>
                <a:cubicBezTo>
                  <a:pt x="1406442" y="318522"/>
                  <a:pt x="1401741" y="314383"/>
                  <a:pt x="1397953" y="311436"/>
                </a:cubicBezTo>
                <a:cubicBezTo>
                  <a:pt x="1394164" y="308489"/>
                  <a:pt x="1390867" y="306315"/>
                  <a:pt x="1388060" y="304911"/>
                </a:cubicBezTo>
                <a:cubicBezTo>
                  <a:pt x="1385254" y="303508"/>
                  <a:pt x="1382588" y="302666"/>
                  <a:pt x="1380062" y="302386"/>
                </a:cubicBezTo>
                <a:lnTo>
                  <a:pt x="1187268" y="261133"/>
                </a:lnTo>
                <a:cubicBezTo>
                  <a:pt x="1181655" y="260010"/>
                  <a:pt x="1176884" y="259449"/>
                  <a:pt x="1172955" y="259449"/>
                </a:cubicBezTo>
                <a:cubicBezTo>
                  <a:pt x="1169026" y="259449"/>
                  <a:pt x="1164957" y="260431"/>
                  <a:pt x="1160748" y="262396"/>
                </a:cubicBezTo>
                <a:cubicBezTo>
                  <a:pt x="1156538" y="264360"/>
                  <a:pt x="1152118" y="267377"/>
                  <a:pt x="1147488" y="271446"/>
                </a:cubicBezTo>
                <a:cubicBezTo>
                  <a:pt x="1142857" y="275515"/>
                  <a:pt x="1137175" y="280917"/>
                  <a:pt x="1130439" y="287653"/>
                </a:cubicBezTo>
                <a:cubicBezTo>
                  <a:pt x="1119775" y="298317"/>
                  <a:pt x="1111918" y="307016"/>
                  <a:pt x="1106866" y="313751"/>
                </a:cubicBezTo>
                <a:cubicBezTo>
                  <a:pt x="1101815" y="320487"/>
                  <a:pt x="1099289" y="326240"/>
                  <a:pt x="1099289" y="331010"/>
                </a:cubicBezTo>
                <a:cubicBezTo>
                  <a:pt x="1099289" y="335781"/>
                  <a:pt x="1101675" y="339850"/>
                  <a:pt x="1106445" y="343218"/>
                </a:cubicBezTo>
                <a:cubicBezTo>
                  <a:pt x="1111216" y="346586"/>
                  <a:pt x="1118372" y="349953"/>
                  <a:pt x="1127914" y="353321"/>
                </a:cubicBezTo>
                <a:lnTo>
                  <a:pt x="1263880" y="392469"/>
                </a:lnTo>
                <a:lnTo>
                  <a:pt x="909441" y="746908"/>
                </a:lnTo>
                <a:lnTo>
                  <a:pt x="807992" y="645460"/>
                </a:lnTo>
                <a:cubicBezTo>
                  <a:pt x="805466" y="642934"/>
                  <a:pt x="802450" y="641461"/>
                  <a:pt x="798942" y="641040"/>
                </a:cubicBezTo>
                <a:cubicBezTo>
                  <a:pt x="795434" y="640619"/>
                  <a:pt x="791224" y="641320"/>
                  <a:pt x="786313" y="643144"/>
                </a:cubicBezTo>
                <a:cubicBezTo>
                  <a:pt x="781402" y="644968"/>
                  <a:pt x="775860" y="648266"/>
                  <a:pt x="769686" y="653037"/>
                </a:cubicBezTo>
                <a:cubicBezTo>
                  <a:pt x="763512" y="657807"/>
                  <a:pt x="756356" y="664262"/>
                  <a:pt x="748217" y="672400"/>
                </a:cubicBezTo>
                <a:cubicBezTo>
                  <a:pt x="740360" y="680258"/>
                  <a:pt x="734116" y="687344"/>
                  <a:pt x="729485" y="693658"/>
                </a:cubicBezTo>
                <a:cubicBezTo>
                  <a:pt x="724855" y="699972"/>
                  <a:pt x="721697" y="705515"/>
                  <a:pt x="720014" y="710286"/>
                </a:cubicBezTo>
                <a:cubicBezTo>
                  <a:pt x="718330" y="715057"/>
                  <a:pt x="717769" y="719126"/>
                  <a:pt x="718330" y="722493"/>
                </a:cubicBezTo>
                <a:cubicBezTo>
                  <a:pt x="718891" y="725861"/>
                  <a:pt x="720294" y="728667"/>
                  <a:pt x="722539" y="730912"/>
                </a:cubicBezTo>
                <a:lnTo>
                  <a:pt x="831987" y="840360"/>
                </a:lnTo>
                <a:lnTo>
                  <a:pt x="7620" y="840360"/>
                </a:lnTo>
                <a:cubicBezTo>
                  <a:pt x="3412" y="840360"/>
                  <a:pt x="0" y="836948"/>
                  <a:pt x="0" y="832740"/>
                </a:cubicBezTo>
                <a:lnTo>
                  <a:pt x="0" y="802261"/>
                </a:lnTo>
                <a:cubicBezTo>
                  <a:pt x="0" y="798053"/>
                  <a:pt x="3412" y="794641"/>
                  <a:pt x="7620" y="794641"/>
                </a:cubicBezTo>
                <a:lnTo>
                  <a:pt x="412607" y="794641"/>
                </a:lnTo>
                <a:lnTo>
                  <a:pt x="406959" y="733581"/>
                </a:lnTo>
                <a:cubicBezTo>
                  <a:pt x="402330" y="489636"/>
                  <a:pt x="522147" y="256787"/>
                  <a:pt x="729636" y="119522"/>
                </a:cubicBezTo>
                <a:cubicBezTo>
                  <a:pt x="966766" y="-37351"/>
                  <a:pt x="1274002" y="-40003"/>
                  <a:pt x="1513805" y="112753"/>
                </a:cubicBezTo>
                <a:cubicBezTo>
                  <a:pt x="1723632" y="246414"/>
                  <a:pt x="1847452" y="477160"/>
                  <a:pt x="1847036" y="721150"/>
                </a:cubicBezTo>
                <a:lnTo>
                  <a:pt x="1841516" y="794641"/>
                </a:ln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7" name="Google Shape;487;p10"/>
          <p:cNvSpPr txBox="1"/>
          <p:nvPr/>
        </p:nvSpPr>
        <p:spPr>
          <a:xfrm>
            <a:off x="520321" y="3990674"/>
            <a:ext cx="1678380" cy="338554"/>
          </a:xfrm>
          <a:prstGeom prst="rect">
            <a:avLst/>
          </a:prstGeom>
          <a:noFill/>
          <a:ln>
            <a:noFill/>
          </a:ln>
        </p:spPr>
        <p:txBody>
          <a:bodyPr anchorCtr="0" anchor="b" bIns="45700" lIns="0"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l-GR" sz="1600" u="none" cap="none" strike="noStrike">
                <a:solidFill>
                  <a:srgbClr val="7F7F7F"/>
                </a:solidFill>
                <a:latin typeface="Arial"/>
                <a:ea typeface="Arial"/>
                <a:cs typeface="Arial"/>
                <a:sym typeface="Arial"/>
              </a:rPr>
              <a:t>Κριτική σκέψη</a:t>
            </a:r>
            <a:endParaRPr b="1" i="0" sz="1600" u="none" cap="none" strike="noStrike">
              <a:solidFill>
                <a:srgbClr val="7F7F7F"/>
              </a:solidFill>
              <a:latin typeface="Arial"/>
              <a:ea typeface="Arial"/>
              <a:cs typeface="Arial"/>
              <a:sym typeface="Arial"/>
            </a:endParaRPr>
          </a:p>
        </p:txBody>
      </p:sp>
      <p:sp>
        <p:nvSpPr>
          <p:cNvPr id="488" name="Google Shape;488;p10"/>
          <p:cNvSpPr/>
          <p:nvPr/>
        </p:nvSpPr>
        <p:spPr>
          <a:xfrm>
            <a:off x="520322" y="4449942"/>
            <a:ext cx="1678380" cy="1015663"/>
          </a:xfrm>
          <a:prstGeom prst="rect">
            <a:avLst/>
          </a:prstGeom>
          <a:noFill/>
          <a:ln>
            <a:noFill/>
          </a:ln>
        </p:spPr>
        <p:txBody>
          <a:bodyPr anchorCtr="0" anchor="t" bIns="45700" lIns="0"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rgbClr val="595959"/>
                </a:solidFill>
                <a:latin typeface="Arial"/>
                <a:ea typeface="Arial"/>
                <a:cs typeface="Arial"/>
                <a:sym typeface="Arial"/>
              </a:rPr>
              <a:t>Χρήση αποσύνθεσης και λογικής συλλογιστικής για την ανάλυση και επίλυση προβλημάτων.</a:t>
            </a:r>
            <a:endParaRPr b="0" i="0" sz="1200" u="none" cap="none" strike="noStrike">
              <a:solidFill>
                <a:srgbClr val="595959"/>
              </a:solidFill>
              <a:latin typeface="Arial"/>
              <a:ea typeface="Arial"/>
              <a:cs typeface="Arial"/>
              <a:sym typeface="Arial"/>
            </a:endParaRPr>
          </a:p>
        </p:txBody>
      </p:sp>
      <p:sp>
        <p:nvSpPr>
          <p:cNvPr id="489" name="Google Shape;489;p10"/>
          <p:cNvSpPr txBox="1"/>
          <p:nvPr/>
        </p:nvSpPr>
        <p:spPr>
          <a:xfrm>
            <a:off x="246094" y="1134560"/>
            <a:ext cx="1158299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Οι βασικές οριζόντιες δεξιότητες του 21ου αιώνα που μπορούν να αναπτυχθούν μέσω της ΥΣ, ιδίως για ενήλικες εκπαιδευόμενους χαμηλής ειδίκευσης, είναι:</a:t>
            </a:r>
            <a:endParaRPr b="0" i="0" sz="1400" u="none" cap="none" strike="noStrike">
              <a:solidFill>
                <a:srgbClr val="000000"/>
              </a:solidFill>
              <a:latin typeface="Arial"/>
              <a:ea typeface="Arial"/>
              <a:cs typeface="Arial"/>
              <a:sym typeface="Arial"/>
            </a:endParaRPr>
          </a:p>
        </p:txBody>
      </p:sp>
      <p:pic>
        <p:nvPicPr>
          <p:cNvPr id="490" name="Google Shape;490;p10"/>
          <p:cNvPicPr preferRelativeResize="0"/>
          <p:nvPr/>
        </p:nvPicPr>
        <p:blipFill rotWithShape="1">
          <a:blip r:embed="rId3">
            <a:alphaModFix/>
          </a:blip>
          <a:srcRect b="0" l="0" r="0" t="0"/>
          <a:stretch/>
        </p:blipFill>
        <p:spPr>
          <a:xfrm>
            <a:off x="10948590" y="2958195"/>
            <a:ext cx="609524" cy="609524"/>
          </a:xfrm>
          <a:prstGeom prst="rect">
            <a:avLst/>
          </a:prstGeom>
          <a:noFill/>
          <a:ln>
            <a:noFill/>
          </a:ln>
        </p:spPr>
      </p:pic>
      <p:pic>
        <p:nvPicPr>
          <p:cNvPr descr="Forma&#10;&#10;Descripción generada automáticamente con confianza baja" id="491" name="Google Shape;491;p10"/>
          <p:cNvPicPr preferRelativeResize="0"/>
          <p:nvPr/>
        </p:nvPicPr>
        <p:blipFill rotWithShape="1">
          <a:blip r:embed="rId4">
            <a:alphaModFix/>
          </a:blip>
          <a:srcRect b="0" l="0" r="0" t="0"/>
          <a:stretch/>
        </p:blipFill>
        <p:spPr>
          <a:xfrm>
            <a:off x="9047086" y="2875258"/>
            <a:ext cx="743281" cy="743281"/>
          </a:xfrm>
          <a:prstGeom prst="rect">
            <a:avLst/>
          </a:prstGeom>
          <a:noFill/>
          <a:ln>
            <a:noFill/>
          </a:ln>
        </p:spPr>
      </p:pic>
      <p:pic>
        <p:nvPicPr>
          <p:cNvPr descr="Forma&#10;&#10;Descripción generada automáticamente con confianza baja" id="492" name="Google Shape;492;p10"/>
          <p:cNvPicPr preferRelativeResize="0"/>
          <p:nvPr/>
        </p:nvPicPr>
        <p:blipFill rotWithShape="1">
          <a:blip r:embed="rId5">
            <a:alphaModFix/>
          </a:blip>
          <a:srcRect b="0" l="0" r="0" t="0"/>
          <a:stretch/>
        </p:blipFill>
        <p:spPr>
          <a:xfrm>
            <a:off x="5221356" y="2868593"/>
            <a:ext cx="766005" cy="766005"/>
          </a:xfrm>
          <a:prstGeom prst="rect">
            <a:avLst/>
          </a:prstGeom>
          <a:noFill/>
          <a:ln>
            <a:noFill/>
          </a:ln>
        </p:spPr>
      </p:pic>
      <p:pic>
        <p:nvPicPr>
          <p:cNvPr descr="Forma&#10;&#10;Descripción generada automáticamente con confianza baja" id="493" name="Google Shape;493;p10"/>
          <p:cNvPicPr preferRelativeResize="0"/>
          <p:nvPr/>
        </p:nvPicPr>
        <p:blipFill rotWithShape="1">
          <a:blip r:embed="rId6">
            <a:alphaModFix/>
          </a:blip>
          <a:srcRect b="0" l="0" r="0" t="0"/>
          <a:stretch/>
        </p:blipFill>
        <p:spPr>
          <a:xfrm>
            <a:off x="1423501" y="2818638"/>
            <a:ext cx="738130" cy="738130"/>
          </a:xfrm>
          <a:prstGeom prst="rect">
            <a:avLst/>
          </a:prstGeom>
          <a:noFill/>
          <a:ln>
            <a:noFill/>
          </a:ln>
        </p:spPr>
      </p:pic>
      <p:pic>
        <p:nvPicPr>
          <p:cNvPr descr="Forma&#10;&#10;Descripción generada automáticamente con confianza baja" id="494" name="Google Shape;494;p10"/>
          <p:cNvPicPr preferRelativeResize="0"/>
          <p:nvPr/>
        </p:nvPicPr>
        <p:blipFill rotWithShape="1">
          <a:blip r:embed="rId7">
            <a:alphaModFix/>
          </a:blip>
          <a:srcRect b="0" l="0" r="0" t="0"/>
          <a:stretch/>
        </p:blipFill>
        <p:spPr>
          <a:xfrm>
            <a:off x="3319853" y="2833897"/>
            <a:ext cx="743281" cy="743281"/>
          </a:xfrm>
          <a:prstGeom prst="rect">
            <a:avLst/>
          </a:prstGeom>
          <a:noFill/>
          <a:ln>
            <a:noFill/>
          </a:ln>
        </p:spPr>
      </p:pic>
      <p:pic>
        <p:nvPicPr>
          <p:cNvPr descr="Forma&#10;&#10;Descripción generada automáticamente con confianza baja" id="495" name="Google Shape;495;p10"/>
          <p:cNvPicPr preferRelativeResize="0"/>
          <p:nvPr/>
        </p:nvPicPr>
        <p:blipFill rotWithShape="1">
          <a:blip r:embed="rId8">
            <a:alphaModFix/>
          </a:blip>
          <a:srcRect b="0" l="0" r="0" t="0"/>
          <a:stretch/>
        </p:blipFill>
        <p:spPr>
          <a:xfrm>
            <a:off x="7149206" y="2833897"/>
            <a:ext cx="796858" cy="796858"/>
          </a:xfrm>
          <a:prstGeom prst="rect">
            <a:avLst/>
          </a:prstGeom>
          <a:noFill/>
          <a:ln>
            <a:noFill/>
          </a:ln>
        </p:spPr>
      </p:pic>
      <p:sp>
        <p:nvSpPr>
          <p:cNvPr id="496" name="Google Shape;496;p10"/>
          <p:cNvSpPr txBox="1"/>
          <p:nvPr/>
        </p:nvSpPr>
        <p:spPr>
          <a:xfrm>
            <a:off x="371251" y="5865408"/>
            <a:ext cx="11449499" cy="73866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Ως εκπαιδευτές, </a:t>
            </a:r>
            <a:r>
              <a:rPr b="1" i="0" lang="el-GR" sz="1400" u="none" cap="none" strike="noStrike">
                <a:solidFill>
                  <a:srgbClr val="000000"/>
                </a:solidFill>
                <a:latin typeface="Arial"/>
                <a:ea typeface="Arial"/>
                <a:cs typeface="Arial"/>
                <a:sym typeface="Arial"/>
              </a:rPr>
              <a:t>ο ρόλος σας είναι να δημιουργήσετε ευκαιρίες όπου οι μαθητές μπορούν να εξασκήσουν και να εφαρμόσουν αυτές τις δεξιότητες </a:t>
            </a:r>
            <a:r>
              <a:rPr b="0" i="0" lang="el-GR" sz="1400" u="none" cap="none" strike="noStrike">
                <a:solidFill>
                  <a:srgbClr val="000000"/>
                </a:solidFill>
                <a:latin typeface="Arial"/>
                <a:ea typeface="Arial"/>
                <a:cs typeface="Arial"/>
                <a:sym typeface="Arial"/>
              </a:rPr>
              <a:t>σε σενάρια πραγματικού κόσμου. Η διδασκαλία οριζόντιων δεξιοτήτων μπορεί να ενδυναμώσει τους μαθητές σας να κάνουν βήματα προς τη δια βίου επιτυχία.</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00" name="Shape 500"/>
        <p:cNvGrpSpPr/>
        <p:nvPr/>
      </p:nvGrpSpPr>
      <p:grpSpPr>
        <a:xfrm>
          <a:off x="0" y="0"/>
          <a:ext cx="0" cy="0"/>
          <a:chOff x="0" y="0"/>
          <a:chExt cx="0" cy="0"/>
        </a:xfrm>
      </p:grpSpPr>
      <p:sp>
        <p:nvSpPr>
          <p:cNvPr id="501" name="Google Shape;501;p11"/>
          <p:cNvSpPr/>
          <p:nvPr/>
        </p:nvSpPr>
        <p:spPr>
          <a:xfrm>
            <a:off x="894192" y="1838680"/>
            <a:ext cx="4559584" cy="994869"/>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2" name="Google Shape;502;p1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503" name="Google Shape;503;p11"/>
          <p:cNvSpPr txBox="1"/>
          <p:nvPr/>
        </p:nvSpPr>
        <p:spPr>
          <a:xfrm>
            <a:off x="1037825" y="1863582"/>
            <a:ext cx="4272318" cy="461665"/>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l-GR" sz="1200" u="none" cap="none" strike="noStrike">
                <a:solidFill>
                  <a:srgbClr val="678877"/>
                </a:solidFill>
                <a:latin typeface="Arial"/>
                <a:ea typeface="Arial"/>
                <a:cs typeface="Arial"/>
                <a:sym typeface="Arial"/>
              </a:rPr>
              <a:t>Δυσκολία συσχέτισης της ΥΣ με τις πραγματικές οριζόντιες δεξιότητες</a:t>
            </a:r>
            <a:endParaRPr b="1" i="0" sz="1200" u="none" cap="none" strike="noStrike">
              <a:solidFill>
                <a:srgbClr val="678877"/>
              </a:solidFill>
              <a:latin typeface="Arial"/>
              <a:ea typeface="Arial"/>
              <a:cs typeface="Arial"/>
              <a:sym typeface="Arial"/>
            </a:endParaRPr>
          </a:p>
        </p:txBody>
      </p:sp>
      <p:sp>
        <p:nvSpPr>
          <p:cNvPr id="504" name="Google Shape;504;p11"/>
          <p:cNvSpPr txBox="1"/>
          <p:nvPr/>
        </p:nvSpPr>
        <p:spPr>
          <a:xfrm>
            <a:off x="696348" y="427978"/>
            <a:ext cx="9410820" cy="683565"/>
          </a:xfrm>
          <a:prstGeom prst="rect">
            <a:avLst/>
          </a:prstGeom>
          <a:noFill/>
          <a:ln>
            <a:noFill/>
          </a:ln>
        </p:spPr>
        <p:txBody>
          <a:bodyPr anchorCtr="0" anchor="b" bIns="45700" lIns="91425" spcFirstLastPara="1" rIns="91425" wrap="square" tIns="45700">
            <a:normAutofit fontScale="92500"/>
          </a:bodyPr>
          <a:lstStyle/>
          <a:p>
            <a:pPr indent="0" lvl="0" marL="0" marR="0" rtl="0" algn="l">
              <a:lnSpc>
                <a:spcPct val="100000"/>
              </a:lnSpc>
              <a:spcBef>
                <a:spcPts val="0"/>
              </a:spcBef>
              <a:spcAft>
                <a:spcPts val="0"/>
              </a:spcAft>
              <a:buClr>
                <a:srgbClr val="243131"/>
              </a:buClr>
              <a:buSzPct val="56756"/>
              <a:buFont typeface="Arial"/>
              <a:buNone/>
            </a:pPr>
            <a:r>
              <a:rPr b="1" i="0" lang="el-GR" sz="2400" u="none" cap="none" strike="noStrike">
                <a:solidFill>
                  <a:srgbClr val="000000"/>
                </a:solidFill>
                <a:latin typeface="Arial"/>
                <a:ea typeface="Arial"/>
                <a:cs typeface="Arial"/>
                <a:sym typeface="Arial"/>
              </a:rPr>
              <a:t>Προκλήσεις στη διδασκαλία της ΥΣ σε ενήλικες χαμηλής ειδίκευσης</a:t>
            </a:r>
            <a:endParaRPr b="1" i="0" sz="2400" u="none" cap="none" strike="noStrike">
              <a:solidFill>
                <a:srgbClr val="000000"/>
              </a:solidFill>
              <a:latin typeface="Arial"/>
              <a:ea typeface="Arial"/>
              <a:cs typeface="Arial"/>
              <a:sym typeface="Arial"/>
            </a:endParaRPr>
          </a:p>
        </p:txBody>
      </p:sp>
      <p:sp>
        <p:nvSpPr>
          <p:cNvPr id="505" name="Google Shape;505;p11"/>
          <p:cNvSpPr/>
          <p:nvPr/>
        </p:nvSpPr>
        <p:spPr>
          <a:xfrm>
            <a:off x="894192" y="2958203"/>
            <a:ext cx="4559584" cy="994869"/>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6" name="Google Shape;506;p11"/>
          <p:cNvSpPr/>
          <p:nvPr/>
        </p:nvSpPr>
        <p:spPr>
          <a:xfrm>
            <a:off x="894192" y="4077726"/>
            <a:ext cx="4559584" cy="994869"/>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7" name="Google Shape;507;p11"/>
          <p:cNvSpPr/>
          <p:nvPr/>
        </p:nvSpPr>
        <p:spPr>
          <a:xfrm>
            <a:off x="894192" y="5216760"/>
            <a:ext cx="4559584" cy="994869"/>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8" name="Google Shape;508;p11"/>
          <p:cNvSpPr/>
          <p:nvPr/>
        </p:nvSpPr>
        <p:spPr>
          <a:xfrm>
            <a:off x="6413218" y="1838680"/>
            <a:ext cx="5005351" cy="994869"/>
          </a:xfrm>
          <a:prstGeom prst="rect">
            <a:avLst/>
          </a:prstGeom>
          <a:solidFill>
            <a:srgbClr val="678877">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09" name="Google Shape;509;p11"/>
          <p:cNvSpPr/>
          <p:nvPr/>
        </p:nvSpPr>
        <p:spPr>
          <a:xfrm>
            <a:off x="6413218" y="2958203"/>
            <a:ext cx="5005351" cy="994869"/>
          </a:xfrm>
          <a:prstGeom prst="rect">
            <a:avLst/>
          </a:prstGeom>
          <a:solidFill>
            <a:srgbClr val="678877">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10" name="Google Shape;510;p11"/>
          <p:cNvSpPr/>
          <p:nvPr/>
        </p:nvSpPr>
        <p:spPr>
          <a:xfrm>
            <a:off x="6413218" y="4077726"/>
            <a:ext cx="5005351" cy="994869"/>
          </a:xfrm>
          <a:prstGeom prst="rect">
            <a:avLst/>
          </a:prstGeom>
          <a:solidFill>
            <a:srgbClr val="678877">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511" name="Google Shape;511;p11"/>
          <p:cNvSpPr/>
          <p:nvPr/>
        </p:nvSpPr>
        <p:spPr>
          <a:xfrm>
            <a:off x="6413218" y="5216760"/>
            <a:ext cx="5005351" cy="994869"/>
          </a:xfrm>
          <a:prstGeom prst="rect">
            <a:avLst/>
          </a:prstGeom>
          <a:solidFill>
            <a:srgbClr val="678877">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pic>
        <p:nvPicPr>
          <p:cNvPr descr="Icono&#10;&#10;Descripción generada automáticamente" id="512" name="Google Shape;512;p11"/>
          <p:cNvPicPr preferRelativeResize="0"/>
          <p:nvPr/>
        </p:nvPicPr>
        <p:blipFill rotWithShape="1">
          <a:blip r:embed="rId3">
            <a:alphaModFix/>
          </a:blip>
          <a:srcRect b="0" l="0" r="0" t="0"/>
          <a:stretch/>
        </p:blipFill>
        <p:spPr>
          <a:xfrm>
            <a:off x="5534893" y="1946913"/>
            <a:ext cx="793970" cy="793970"/>
          </a:xfrm>
          <a:prstGeom prst="rect">
            <a:avLst/>
          </a:prstGeom>
          <a:noFill/>
          <a:ln>
            <a:noFill/>
          </a:ln>
        </p:spPr>
      </p:pic>
      <p:pic>
        <p:nvPicPr>
          <p:cNvPr descr="Icono&#10;&#10;Descripción generada automáticamente" id="513" name="Google Shape;513;p11"/>
          <p:cNvPicPr preferRelativeResize="0"/>
          <p:nvPr/>
        </p:nvPicPr>
        <p:blipFill rotWithShape="1">
          <a:blip r:embed="rId3">
            <a:alphaModFix/>
          </a:blip>
          <a:srcRect b="0" l="0" r="0" t="0"/>
          <a:stretch/>
        </p:blipFill>
        <p:spPr>
          <a:xfrm>
            <a:off x="5534893" y="3032014"/>
            <a:ext cx="793970" cy="793970"/>
          </a:xfrm>
          <a:prstGeom prst="rect">
            <a:avLst/>
          </a:prstGeom>
          <a:noFill/>
          <a:ln>
            <a:noFill/>
          </a:ln>
        </p:spPr>
      </p:pic>
      <p:pic>
        <p:nvPicPr>
          <p:cNvPr descr="Icono&#10;&#10;Descripción generada automáticamente" id="514" name="Google Shape;514;p11"/>
          <p:cNvPicPr preferRelativeResize="0"/>
          <p:nvPr/>
        </p:nvPicPr>
        <p:blipFill rotWithShape="1">
          <a:blip r:embed="rId3">
            <a:alphaModFix/>
          </a:blip>
          <a:srcRect b="0" l="0" r="0" t="0"/>
          <a:stretch/>
        </p:blipFill>
        <p:spPr>
          <a:xfrm>
            <a:off x="5534893" y="4151537"/>
            <a:ext cx="793970" cy="793970"/>
          </a:xfrm>
          <a:prstGeom prst="rect">
            <a:avLst/>
          </a:prstGeom>
          <a:noFill/>
          <a:ln>
            <a:noFill/>
          </a:ln>
        </p:spPr>
      </p:pic>
      <p:pic>
        <p:nvPicPr>
          <p:cNvPr descr="Icono&#10;&#10;Descripción generada automáticamente" id="515" name="Google Shape;515;p11"/>
          <p:cNvPicPr preferRelativeResize="0"/>
          <p:nvPr/>
        </p:nvPicPr>
        <p:blipFill rotWithShape="1">
          <a:blip r:embed="rId3">
            <a:alphaModFix/>
          </a:blip>
          <a:srcRect b="0" l="0" r="0" t="0"/>
          <a:stretch/>
        </p:blipFill>
        <p:spPr>
          <a:xfrm>
            <a:off x="5534893" y="5290571"/>
            <a:ext cx="793970" cy="793970"/>
          </a:xfrm>
          <a:prstGeom prst="rect">
            <a:avLst/>
          </a:prstGeom>
          <a:noFill/>
          <a:ln>
            <a:noFill/>
          </a:ln>
        </p:spPr>
      </p:pic>
      <p:sp>
        <p:nvSpPr>
          <p:cNvPr id="516" name="Google Shape;516;p11"/>
          <p:cNvSpPr txBox="1"/>
          <p:nvPr/>
        </p:nvSpPr>
        <p:spPr>
          <a:xfrm>
            <a:off x="2554141" y="1395940"/>
            <a:ext cx="148385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l-GR" sz="1600" u="sng" cap="none" strike="noStrike">
                <a:solidFill>
                  <a:srgbClr val="678877"/>
                </a:solidFill>
                <a:latin typeface="Arial"/>
                <a:ea typeface="Arial"/>
                <a:cs typeface="Arial"/>
                <a:sym typeface="Arial"/>
              </a:rPr>
              <a:t>Προκλήσεις</a:t>
            </a:r>
            <a:endParaRPr b="1" i="0" sz="1600" u="sng" cap="none" strike="noStrike">
              <a:solidFill>
                <a:srgbClr val="678877"/>
              </a:solidFill>
              <a:latin typeface="Arial"/>
              <a:ea typeface="Arial"/>
              <a:cs typeface="Arial"/>
              <a:sym typeface="Arial"/>
            </a:endParaRPr>
          </a:p>
        </p:txBody>
      </p:sp>
      <p:sp>
        <p:nvSpPr>
          <p:cNvPr id="517" name="Google Shape;517;p11"/>
          <p:cNvSpPr txBox="1"/>
          <p:nvPr/>
        </p:nvSpPr>
        <p:spPr>
          <a:xfrm>
            <a:off x="8071946" y="1395940"/>
            <a:ext cx="1483852" cy="338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l-GR" sz="1600" u="sng" cap="none" strike="noStrike">
                <a:solidFill>
                  <a:srgbClr val="678877"/>
                </a:solidFill>
                <a:latin typeface="Arial"/>
                <a:ea typeface="Arial"/>
                <a:cs typeface="Arial"/>
                <a:sym typeface="Arial"/>
              </a:rPr>
              <a:t>Λύσεις</a:t>
            </a:r>
            <a:endParaRPr b="1" i="0" sz="1600" u="sng" cap="none" strike="noStrike">
              <a:solidFill>
                <a:srgbClr val="678877"/>
              </a:solidFill>
              <a:latin typeface="Arial"/>
              <a:ea typeface="Arial"/>
              <a:cs typeface="Arial"/>
              <a:sym typeface="Arial"/>
            </a:endParaRPr>
          </a:p>
        </p:txBody>
      </p:sp>
      <p:sp>
        <p:nvSpPr>
          <p:cNvPr id="518" name="Google Shape;518;p11"/>
          <p:cNvSpPr txBox="1"/>
          <p:nvPr/>
        </p:nvSpPr>
        <p:spPr>
          <a:xfrm>
            <a:off x="1016137" y="2265281"/>
            <a:ext cx="4315695" cy="461665"/>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Οι μαθητές δεν μπορούσαν να δουν πώς οι έννοιες ΥΣ συνδέονται με οριζόντιες δεξιότητες όπως η κριτική σκέψη ή η συνεργασία.</a:t>
            </a:r>
            <a:endParaRPr b="0" i="0" sz="1200" u="none" cap="none" strike="noStrike">
              <a:solidFill>
                <a:srgbClr val="000000"/>
              </a:solidFill>
              <a:latin typeface="Arial"/>
              <a:ea typeface="Arial"/>
              <a:cs typeface="Arial"/>
              <a:sym typeface="Arial"/>
            </a:endParaRPr>
          </a:p>
        </p:txBody>
      </p:sp>
      <p:sp>
        <p:nvSpPr>
          <p:cNvPr id="519" name="Google Shape;519;p11"/>
          <p:cNvSpPr txBox="1"/>
          <p:nvPr/>
        </p:nvSpPr>
        <p:spPr>
          <a:xfrm>
            <a:off x="894192" y="2976626"/>
            <a:ext cx="4559584" cy="461665"/>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l-GR" sz="1200" u="none" cap="none" strike="noStrike">
                <a:solidFill>
                  <a:srgbClr val="678877"/>
                </a:solidFill>
                <a:latin typeface="Arial"/>
                <a:ea typeface="Arial"/>
                <a:cs typeface="Arial"/>
                <a:sym typeface="Arial"/>
              </a:rPr>
              <a:t>Χαμηλή εμπιστοσύνη στην επίλυση προβλημάτων και την επικοινωνία</a:t>
            </a:r>
            <a:endParaRPr b="1" i="0" sz="1200" u="none" cap="none" strike="noStrike">
              <a:solidFill>
                <a:srgbClr val="678877"/>
              </a:solidFill>
              <a:latin typeface="Arial"/>
              <a:ea typeface="Arial"/>
              <a:cs typeface="Arial"/>
              <a:sym typeface="Arial"/>
            </a:endParaRPr>
          </a:p>
        </p:txBody>
      </p:sp>
      <p:sp>
        <p:nvSpPr>
          <p:cNvPr id="520" name="Google Shape;520;p11"/>
          <p:cNvSpPr txBox="1"/>
          <p:nvPr/>
        </p:nvSpPr>
        <p:spPr>
          <a:xfrm>
            <a:off x="923609" y="4088886"/>
            <a:ext cx="4524079" cy="276999"/>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l-GR" sz="1200" u="none" cap="none" strike="noStrike">
                <a:solidFill>
                  <a:srgbClr val="678877"/>
                </a:solidFill>
                <a:latin typeface="Arial"/>
                <a:ea typeface="Arial"/>
                <a:cs typeface="Arial"/>
                <a:sym typeface="Arial"/>
              </a:rPr>
              <a:t>Αντίσταση σε νέους τρόπους σκέψης</a:t>
            </a:r>
            <a:endParaRPr b="1" i="0" sz="1200" u="none" cap="none" strike="noStrike">
              <a:solidFill>
                <a:srgbClr val="678877"/>
              </a:solidFill>
              <a:latin typeface="Arial"/>
              <a:ea typeface="Arial"/>
              <a:cs typeface="Arial"/>
              <a:sym typeface="Arial"/>
            </a:endParaRPr>
          </a:p>
        </p:txBody>
      </p:sp>
      <p:sp>
        <p:nvSpPr>
          <p:cNvPr id="521" name="Google Shape;521;p11"/>
          <p:cNvSpPr txBox="1"/>
          <p:nvPr/>
        </p:nvSpPr>
        <p:spPr>
          <a:xfrm>
            <a:off x="923610" y="5216761"/>
            <a:ext cx="4524078" cy="276999"/>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l-GR" sz="1200" u="none" cap="none" strike="noStrike">
                <a:solidFill>
                  <a:srgbClr val="678877"/>
                </a:solidFill>
                <a:latin typeface="Arial"/>
                <a:ea typeface="Arial"/>
                <a:cs typeface="Arial"/>
                <a:sym typeface="Arial"/>
              </a:rPr>
              <a:t>Εμπόδια συνεργασίας</a:t>
            </a:r>
            <a:endParaRPr b="1" i="0" sz="1200" u="none" cap="none" strike="noStrike">
              <a:solidFill>
                <a:srgbClr val="678877"/>
              </a:solidFill>
              <a:latin typeface="Arial"/>
              <a:ea typeface="Arial"/>
              <a:cs typeface="Arial"/>
              <a:sym typeface="Arial"/>
            </a:endParaRPr>
          </a:p>
        </p:txBody>
      </p:sp>
      <p:sp>
        <p:nvSpPr>
          <p:cNvPr id="522" name="Google Shape;522;p11"/>
          <p:cNvSpPr txBox="1"/>
          <p:nvPr/>
        </p:nvSpPr>
        <p:spPr>
          <a:xfrm>
            <a:off x="894192" y="3345281"/>
            <a:ext cx="4559584" cy="646331"/>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Πολλοί ενήλικες χαμηλής ειδίκευσης δεν έχουν εμπιστοσύνη στην ικανότητά τους να λύνουν προβλήματα ή να εκφράζουν ιδέες με σαφήνεια.</a:t>
            </a:r>
            <a:endParaRPr b="0" i="0" sz="1200" u="none" cap="none" strike="noStrike">
              <a:solidFill>
                <a:srgbClr val="000000"/>
              </a:solidFill>
              <a:latin typeface="Arial"/>
              <a:ea typeface="Arial"/>
              <a:cs typeface="Arial"/>
              <a:sym typeface="Arial"/>
            </a:endParaRPr>
          </a:p>
        </p:txBody>
      </p:sp>
      <p:sp>
        <p:nvSpPr>
          <p:cNvPr id="523" name="Google Shape;523;p11"/>
          <p:cNvSpPr txBox="1"/>
          <p:nvPr/>
        </p:nvSpPr>
        <p:spPr>
          <a:xfrm>
            <a:off x="923608" y="4450851"/>
            <a:ext cx="4524077" cy="461665"/>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Οι ενήλικες με περιορισμένη έκθεση σε δομημένη σκέψη μπορεί να βρουν τις έννοιες της ΥΣ συντριπτικές.</a:t>
            </a:r>
            <a:endParaRPr b="0" i="0" sz="1200" u="none" cap="none" strike="noStrike">
              <a:solidFill>
                <a:srgbClr val="000000"/>
              </a:solidFill>
              <a:latin typeface="Arial"/>
              <a:ea typeface="Arial"/>
              <a:cs typeface="Arial"/>
              <a:sym typeface="Arial"/>
            </a:endParaRPr>
          </a:p>
        </p:txBody>
      </p:sp>
      <p:sp>
        <p:nvSpPr>
          <p:cNvPr id="524" name="Google Shape;524;p11"/>
          <p:cNvSpPr txBox="1"/>
          <p:nvPr/>
        </p:nvSpPr>
        <p:spPr>
          <a:xfrm>
            <a:off x="923608" y="5485288"/>
            <a:ext cx="4524077" cy="646331"/>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Οι μαθητές μπορεί να δυσκολεύονται με την ομαδική εργασία, να έχουν προβλήματα επίλυσης συγκρούσεων ή δίκαιης κατανομής καθηκόντων.</a:t>
            </a:r>
            <a:endParaRPr b="0" i="0" sz="1200" u="none" cap="none" strike="noStrike">
              <a:solidFill>
                <a:srgbClr val="000000"/>
              </a:solidFill>
              <a:latin typeface="Arial"/>
              <a:ea typeface="Arial"/>
              <a:cs typeface="Arial"/>
              <a:sym typeface="Arial"/>
            </a:endParaRPr>
          </a:p>
        </p:txBody>
      </p:sp>
      <p:sp>
        <p:nvSpPr>
          <p:cNvPr id="525" name="Google Shape;525;p11"/>
          <p:cNvSpPr txBox="1"/>
          <p:nvPr/>
        </p:nvSpPr>
        <p:spPr>
          <a:xfrm>
            <a:off x="6636101" y="2012949"/>
            <a:ext cx="4559584" cy="646331"/>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chemeClr val="dk1"/>
                </a:solidFill>
                <a:latin typeface="Arial"/>
                <a:ea typeface="Arial"/>
                <a:cs typeface="Arial"/>
                <a:sym typeface="Arial"/>
              </a:rPr>
              <a:t>Χρησιμοποιήστε καθημερινά παραδείγματα που σχετίζονται ειδικά με τους μαθητές σας. Ρωτήστε τους για την καθημερινή τους ζωή και δείξτε τους πώς εφαρμόζεται η ΥΣ.0</a:t>
            </a:r>
            <a:endParaRPr b="0" i="0" sz="1200" u="none" cap="none" strike="noStrike">
              <a:solidFill>
                <a:schemeClr val="dk1"/>
              </a:solidFill>
              <a:latin typeface="Arial"/>
              <a:ea typeface="Arial"/>
              <a:cs typeface="Arial"/>
              <a:sym typeface="Arial"/>
            </a:endParaRPr>
          </a:p>
        </p:txBody>
      </p:sp>
      <p:sp>
        <p:nvSpPr>
          <p:cNvPr id="526" name="Google Shape;526;p11"/>
          <p:cNvSpPr txBox="1"/>
          <p:nvPr/>
        </p:nvSpPr>
        <p:spPr>
          <a:xfrm>
            <a:off x="6524539" y="3040139"/>
            <a:ext cx="4782708" cy="830997"/>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chemeClr val="dk1"/>
                </a:solidFill>
                <a:latin typeface="Arial"/>
                <a:ea typeface="Arial"/>
                <a:cs typeface="Arial"/>
                <a:sym typeface="Arial"/>
              </a:rPr>
              <a:t>Χρησιμοποιήστε πρόσθετη διδκτική στήριξηγια να χτίσετε σιγουριά σταδιακά. Ξεκινήστε με δομημένες δραστηριότητες που προσφέρουν σαφή καθοδήγηση και σταδιακά μειώνουν την υποστήριξη, επιτρέποντάς τους να εξασκούνται σε ένα ασφαλές περιβάλλον χαμηλής πίεσης.</a:t>
            </a:r>
            <a:endParaRPr b="0" i="0" sz="1200" u="none" cap="none" strike="noStrike">
              <a:solidFill>
                <a:schemeClr val="dk1"/>
              </a:solidFill>
              <a:latin typeface="Arial"/>
              <a:ea typeface="Arial"/>
              <a:cs typeface="Arial"/>
              <a:sym typeface="Arial"/>
            </a:endParaRPr>
          </a:p>
        </p:txBody>
      </p:sp>
      <p:sp>
        <p:nvSpPr>
          <p:cNvPr id="527" name="Google Shape;527;p11"/>
          <p:cNvSpPr txBox="1"/>
          <p:nvPr/>
        </p:nvSpPr>
        <p:spPr>
          <a:xfrm>
            <a:off x="6636101" y="4251995"/>
            <a:ext cx="4559584" cy="646331"/>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chemeClr val="dk1"/>
                </a:solidFill>
                <a:latin typeface="Arial"/>
                <a:ea typeface="Arial"/>
                <a:cs typeface="Arial"/>
                <a:sym typeface="Arial"/>
              </a:rPr>
              <a:t>Τονίστε ότι η ΥΣ είναι ένας τρόπος σκέψης που βελτιώνει την επίλυση προβλημάτων και την ομαδική εργασία και όχι κάτι που απαιτεί τεχνικές δεξιότητες ή τεχνολογικές γνώσεις.</a:t>
            </a:r>
            <a:endParaRPr b="0" i="0" sz="1200" u="none" cap="none" strike="noStrike">
              <a:solidFill>
                <a:schemeClr val="dk1"/>
              </a:solidFill>
              <a:latin typeface="Arial"/>
              <a:ea typeface="Arial"/>
              <a:cs typeface="Arial"/>
              <a:sym typeface="Arial"/>
            </a:endParaRPr>
          </a:p>
        </p:txBody>
      </p:sp>
      <p:sp>
        <p:nvSpPr>
          <p:cNvPr id="528" name="Google Shape;528;p11"/>
          <p:cNvSpPr txBox="1"/>
          <p:nvPr/>
        </p:nvSpPr>
        <p:spPr>
          <a:xfrm>
            <a:off x="6636101" y="5298974"/>
            <a:ext cx="4559584" cy="830997"/>
          </a:xfrm>
          <a:prstGeom prst="rect">
            <a:avLst/>
          </a:prstGeom>
          <a:noFill/>
          <a:ln>
            <a:noFill/>
          </a:ln>
        </p:spPr>
        <p:txBody>
          <a:bodyPr anchorCtr="0" anchor="t" bIns="45700" lIns="0" spcFirstLastPara="1" rIns="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chemeClr val="dk1"/>
                </a:solidFill>
                <a:latin typeface="Arial"/>
                <a:ea typeface="Arial"/>
                <a:cs typeface="Arial"/>
                <a:sym typeface="Arial"/>
              </a:rPr>
              <a:t>Διευκολύνετε τις ομαδικές εργασίες με σαφείς ρόλους και οδηγίες βήμα προς βήμα. Χρησιμοποιήστε μικρές δομημένες δραστηριότητες για να δημιουργήσετε σταδιακά ομαδική εργασία και να ενθαρρύνετε την ανοιχτή επικοινωνία.</a:t>
            </a:r>
            <a:endParaRPr b="0" i="0" sz="1200" u="none" cap="none" strike="noStrike">
              <a:solidFill>
                <a:schemeClr val="dk1"/>
              </a:solidFill>
              <a:latin typeface="Arial"/>
              <a:ea typeface="Arial"/>
              <a:cs typeface="Arial"/>
              <a:sym typeface="Arial"/>
            </a:endParaRPr>
          </a:p>
        </p:txBody>
      </p:sp>
      <p:pic>
        <p:nvPicPr>
          <p:cNvPr descr="Icono&#10;&#10;Descripción generada automáticamente" id="529" name="Google Shape;529;p11"/>
          <p:cNvPicPr preferRelativeResize="0"/>
          <p:nvPr/>
        </p:nvPicPr>
        <p:blipFill rotWithShape="1">
          <a:blip r:embed="rId4">
            <a:alphaModFix/>
          </a:blip>
          <a:srcRect b="0" l="0" r="0" t="0"/>
          <a:stretch/>
        </p:blipFill>
        <p:spPr>
          <a:xfrm>
            <a:off x="10495945" y="309038"/>
            <a:ext cx="1240790" cy="124079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33" name="Shape 533"/>
        <p:cNvGrpSpPr/>
        <p:nvPr/>
      </p:nvGrpSpPr>
      <p:grpSpPr>
        <a:xfrm>
          <a:off x="0" y="0"/>
          <a:ext cx="0" cy="0"/>
          <a:chOff x="0" y="0"/>
          <a:chExt cx="0" cy="0"/>
        </a:xfrm>
      </p:grpSpPr>
      <p:sp>
        <p:nvSpPr>
          <p:cNvPr id="534" name="Google Shape;534;p12"/>
          <p:cNvSpPr txBox="1"/>
          <p:nvPr/>
        </p:nvSpPr>
        <p:spPr>
          <a:xfrm>
            <a:off x="1046946" y="1671851"/>
            <a:ext cx="6591335" cy="192360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l-GR" sz="1800" u="none" cap="none" strike="noStrike">
                <a:solidFill>
                  <a:srgbClr val="678877"/>
                </a:solidFill>
                <a:latin typeface="Arial"/>
                <a:ea typeface="Arial"/>
                <a:cs typeface="Arial"/>
                <a:sym typeface="Arial"/>
              </a:rPr>
              <a:t>Βελτίωση της καθημερινής διαχείρισης του χρόνου</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600"/>
              <a:buFont typeface="Arial"/>
              <a:buNone/>
            </a:pPr>
            <a:r>
              <a:rPr b="0" i="0" lang="el-GR" sz="1600" u="none" cap="none" strike="noStrike">
                <a:solidFill>
                  <a:srgbClr val="000000"/>
                </a:solidFill>
                <a:latin typeface="Arial"/>
                <a:ea typeface="Arial"/>
                <a:cs typeface="Arial"/>
                <a:sym typeface="Arial"/>
              </a:rPr>
              <a:t>Μπορείτε να βοηθήσετε τους μαθητές να αναγνωρίσουν μοτίβα στις καθημερινές τους ρουτίνες για να αποφύγουν τις συνήθειες σπατάλης χρόνου και να επικεντρωθούν σε βασικές εργασίες εφαρμόζοντας την αφαίρεση. Με ένα καθημερινό πρόγραμμα, οι ενήλικες μαθητές ενισχύουν την οργάνωση και την προσαρμοστικότητα, διευκολύνοντας τη διαχείριση των ευθυνών στο σπίτι και την εργασία.</a:t>
            </a:r>
            <a:endParaRPr b="0" i="0" sz="1600" u="none" cap="none" strike="noStrike">
              <a:solidFill>
                <a:srgbClr val="000000"/>
              </a:solidFill>
              <a:latin typeface="Arial"/>
              <a:ea typeface="Arial"/>
              <a:cs typeface="Arial"/>
              <a:sym typeface="Arial"/>
            </a:endParaRPr>
          </a:p>
        </p:txBody>
      </p:sp>
      <p:pic>
        <p:nvPicPr>
          <p:cNvPr descr="Icono&#10;&#10;Descripción generada automáticamente" id="535" name="Google Shape;535;p12"/>
          <p:cNvPicPr preferRelativeResize="0"/>
          <p:nvPr/>
        </p:nvPicPr>
        <p:blipFill rotWithShape="1">
          <a:blip r:embed="rId3">
            <a:alphaModFix/>
          </a:blip>
          <a:srcRect b="0" l="0" r="0" t="0"/>
          <a:stretch/>
        </p:blipFill>
        <p:spPr>
          <a:xfrm>
            <a:off x="1046946" y="3582490"/>
            <a:ext cx="2344188" cy="2344188"/>
          </a:xfrm>
          <a:prstGeom prst="rect">
            <a:avLst/>
          </a:prstGeom>
          <a:noFill/>
          <a:ln>
            <a:noFill/>
          </a:ln>
        </p:spPr>
      </p:pic>
      <p:pic>
        <p:nvPicPr>
          <p:cNvPr descr="A person holding his hand to his face&#10;&#10;Description automatically generated" id="536" name="Google Shape;536;p12"/>
          <p:cNvPicPr preferRelativeResize="0"/>
          <p:nvPr/>
        </p:nvPicPr>
        <p:blipFill rotWithShape="1">
          <a:blip r:embed="rId4">
            <a:alphaModFix/>
          </a:blip>
          <a:srcRect b="5000" l="0" r="0" t="5000"/>
          <a:stretch/>
        </p:blipFill>
        <p:spPr>
          <a:xfrm>
            <a:off x="8288299" y="1515538"/>
            <a:ext cx="2672309" cy="2066952"/>
          </a:xfrm>
          <a:prstGeom prst="rect">
            <a:avLst/>
          </a:prstGeom>
          <a:noFill/>
          <a:ln>
            <a:noFill/>
          </a:ln>
        </p:spPr>
      </p:pic>
      <p:sp>
        <p:nvSpPr>
          <p:cNvPr id="537" name="Google Shape;537;p12"/>
          <p:cNvSpPr txBox="1"/>
          <p:nvPr/>
        </p:nvSpPr>
        <p:spPr>
          <a:xfrm>
            <a:off x="4430233" y="3942051"/>
            <a:ext cx="6591335" cy="266226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l-GR" sz="1800" u="none" cap="none" strike="noStrike">
                <a:solidFill>
                  <a:srgbClr val="678877"/>
                </a:solidFill>
                <a:latin typeface="Arial"/>
                <a:ea typeface="Arial"/>
                <a:cs typeface="Arial"/>
                <a:sym typeface="Arial"/>
              </a:rPr>
              <a:t>Δημιουργία δεξιοτήτων σχεδιασμού</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600"/>
              <a:buFont typeface="Arial"/>
              <a:buNone/>
            </a:pPr>
            <a:r>
              <a:rPr b="0" i="0" lang="el-GR" sz="1600" u="none" cap="none" strike="noStrike">
                <a:solidFill>
                  <a:srgbClr val="000000"/>
                </a:solidFill>
                <a:latin typeface="Arial"/>
                <a:ea typeface="Arial"/>
                <a:cs typeface="Arial"/>
                <a:sym typeface="Arial"/>
              </a:rPr>
              <a:t>Μπορείτε να υποστηρίξετε τους μαθητές στην ανάπτυξη δεξιοτήτων επίλυσης προβλημάτων και οργάνωσης καθοδηγώντας τους στον προγραμματισμό γευμάτων. Ενθαρρύνετέ τα να σπάσουν τη διαδικασία σε βήματα, όπως ο προϋπολογισμός, τα ψώνια παντοπωλείου και η προετοιμασία γευμάτων. Η χρήση της αποσύνθεσης μπορεί να τους βοηθήσει να διαχειριστούν αποτελεσματικά τους πόρους, να προσαρμοστούν σε απροσδόκητες αλλαγές και να βελτιώσουν την κριτική σκέψη, τον προγραμματισμό και την προσαρμοστικότητα στην καθημερινή ζωή.</a:t>
            </a:r>
            <a:endParaRPr b="0" i="0" sz="1600" u="none" cap="none" strike="noStrike">
              <a:solidFill>
                <a:srgbClr val="000000"/>
              </a:solidFill>
              <a:latin typeface="Arial"/>
              <a:ea typeface="Arial"/>
              <a:cs typeface="Arial"/>
              <a:sym typeface="Arial"/>
            </a:endParaRPr>
          </a:p>
        </p:txBody>
      </p:sp>
      <p:sp>
        <p:nvSpPr>
          <p:cNvPr id="538" name="Google Shape;538;p1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539" name="Google Shape;539;p12"/>
          <p:cNvSpPr txBox="1"/>
          <p:nvPr/>
        </p:nvSpPr>
        <p:spPr>
          <a:xfrm>
            <a:off x="696348" y="427978"/>
            <a:ext cx="9956412" cy="683565"/>
          </a:xfrm>
          <a:prstGeom prst="rect">
            <a:avLst/>
          </a:prstGeom>
          <a:noFill/>
          <a:ln>
            <a:noFill/>
          </a:ln>
        </p:spPr>
        <p:txBody>
          <a:bodyPr anchorCtr="0" anchor="b" bIns="45700" lIns="91425" spcFirstLastPara="1" rIns="91425" wrap="square" tIns="45700">
            <a:normAutofit fontScale="92500"/>
          </a:bodyPr>
          <a:lstStyle/>
          <a:p>
            <a:pPr indent="0" lvl="0" marL="0" marR="0" rtl="0" algn="l">
              <a:lnSpc>
                <a:spcPct val="100000"/>
              </a:lnSpc>
              <a:spcBef>
                <a:spcPts val="0"/>
              </a:spcBef>
              <a:spcAft>
                <a:spcPts val="0"/>
              </a:spcAft>
              <a:buClr>
                <a:srgbClr val="243131"/>
              </a:buClr>
              <a:buSzPct val="56756"/>
              <a:buFont typeface="Arial"/>
              <a:buNone/>
            </a:pPr>
            <a:r>
              <a:rPr b="1" i="0" lang="el-GR" sz="2400" u="none" cap="none" strike="noStrike">
                <a:solidFill>
                  <a:srgbClr val="000000"/>
                </a:solidFill>
                <a:latin typeface="Arial"/>
                <a:ea typeface="Arial"/>
                <a:cs typeface="Arial"/>
                <a:sym typeface="Arial"/>
              </a:rPr>
              <a:t>Πραγματικές εφαρμογές της ΥΣ στην ανάπτυξη οριζόντιων δεξιοτήτων</a:t>
            </a:r>
            <a:endParaRPr b="1" i="0" sz="2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43" name="Shape 543"/>
        <p:cNvGrpSpPr/>
        <p:nvPr/>
      </p:nvGrpSpPr>
      <p:grpSpPr>
        <a:xfrm>
          <a:off x="0" y="0"/>
          <a:ext cx="0" cy="0"/>
          <a:chOff x="0" y="0"/>
          <a:chExt cx="0" cy="0"/>
        </a:xfrm>
      </p:grpSpPr>
      <p:grpSp>
        <p:nvGrpSpPr>
          <p:cNvPr id="544" name="Google Shape;544;p13"/>
          <p:cNvGrpSpPr/>
          <p:nvPr/>
        </p:nvGrpSpPr>
        <p:grpSpPr>
          <a:xfrm>
            <a:off x="4539915" y="1946132"/>
            <a:ext cx="3112169" cy="3894651"/>
            <a:chOff x="4539915" y="1481674"/>
            <a:chExt cx="3112169" cy="3894651"/>
          </a:xfrm>
        </p:grpSpPr>
        <p:sp>
          <p:nvSpPr>
            <p:cNvPr id="545" name="Google Shape;545;p13"/>
            <p:cNvSpPr/>
            <p:nvPr/>
          </p:nvSpPr>
          <p:spPr>
            <a:xfrm>
              <a:off x="4539915"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678877"/>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6" name="Google Shape;546;p13"/>
            <p:cNvSpPr/>
            <p:nvPr/>
          </p:nvSpPr>
          <p:spPr>
            <a:xfrm>
              <a:off x="4634618"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AABEB4"/>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7" name="Google Shape;547;p13"/>
            <p:cNvSpPr/>
            <p:nvPr/>
          </p:nvSpPr>
          <p:spPr>
            <a:xfrm>
              <a:off x="4782591" y="2221539"/>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rgbClr val="678877"/>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8" name="Google Shape;548;p13"/>
            <p:cNvSpPr/>
            <p:nvPr/>
          </p:nvSpPr>
          <p:spPr>
            <a:xfrm>
              <a:off x="4906888" y="2144593"/>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9" name="Google Shape;549;p13"/>
            <p:cNvSpPr/>
            <p:nvPr/>
          </p:nvSpPr>
          <p:spPr>
            <a:xfrm>
              <a:off x="5012541" y="1481674"/>
              <a:ext cx="1918915" cy="857504"/>
            </a:xfrm>
            <a:custGeom>
              <a:rect b="b" l="l" r="r" t="t"/>
              <a:pathLst>
                <a:path extrusionOk="0" h="21302" w="2160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0" y="16347"/>
                    <a:pt x="16570" y="15112"/>
                    <a:pt x="14618" y="14788"/>
                  </a:cubicBezTo>
                  <a:close/>
                  <a:moveTo>
                    <a:pt x="10800" y="5025"/>
                  </a:moveTo>
                  <a:cubicBezTo>
                    <a:pt x="10387" y="5025"/>
                    <a:pt x="10047" y="4290"/>
                    <a:pt x="10047" y="3363"/>
                  </a:cubicBezTo>
                  <a:cubicBezTo>
                    <a:pt x="10047" y="2437"/>
                    <a:pt x="10380" y="1702"/>
                    <a:pt x="10800" y="1702"/>
                  </a:cubicBezTo>
                  <a:cubicBezTo>
                    <a:pt x="11220" y="1702"/>
                    <a:pt x="11553" y="2437"/>
                    <a:pt x="11553" y="3363"/>
                  </a:cubicBezTo>
                  <a:cubicBezTo>
                    <a:pt x="11553" y="4290"/>
                    <a:pt x="11213" y="5025"/>
                    <a:pt x="10800" y="5025"/>
                  </a:cubicBezTo>
                  <a:close/>
                </a:path>
              </a:pathLst>
            </a:custGeom>
            <a:solidFill>
              <a:srgbClr val="7F7F7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550" name="Google Shape;550;p13"/>
          <p:cNvGrpSpPr/>
          <p:nvPr/>
        </p:nvGrpSpPr>
        <p:grpSpPr>
          <a:xfrm>
            <a:off x="8079146" y="1946132"/>
            <a:ext cx="3106250" cy="3894651"/>
            <a:chOff x="8079146" y="1481674"/>
            <a:chExt cx="3106250" cy="3894651"/>
          </a:xfrm>
        </p:grpSpPr>
        <p:sp>
          <p:nvSpPr>
            <p:cNvPr id="551" name="Google Shape;551;p13"/>
            <p:cNvSpPr/>
            <p:nvPr/>
          </p:nvSpPr>
          <p:spPr>
            <a:xfrm>
              <a:off x="8079146"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266796"/>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2" name="Google Shape;552;p13"/>
            <p:cNvSpPr/>
            <p:nvPr/>
          </p:nvSpPr>
          <p:spPr>
            <a:xfrm>
              <a:off x="8173848"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ABD0EA"/>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3" name="Google Shape;553;p13"/>
            <p:cNvSpPr/>
            <p:nvPr/>
          </p:nvSpPr>
          <p:spPr>
            <a:xfrm>
              <a:off x="8315902" y="2221539"/>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rgbClr val="266796"/>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4" name="Google Shape;554;p13"/>
            <p:cNvSpPr/>
            <p:nvPr/>
          </p:nvSpPr>
          <p:spPr>
            <a:xfrm>
              <a:off x="8440200" y="2144593"/>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5" name="Google Shape;555;p13"/>
            <p:cNvSpPr/>
            <p:nvPr/>
          </p:nvSpPr>
          <p:spPr>
            <a:xfrm>
              <a:off x="8551771" y="1481674"/>
              <a:ext cx="1918915" cy="857504"/>
            </a:xfrm>
            <a:custGeom>
              <a:rect b="b" l="l" r="r" t="t"/>
              <a:pathLst>
                <a:path extrusionOk="0" h="21302" w="2160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0" y="16347"/>
                    <a:pt x="16570" y="15112"/>
                    <a:pt x="14618" y="14788"/>
                  </a:cubicBezTo>
                  <a:close/>
                  <a:moveTo>
                    <a:pt x="10800" y="5025"/>
                  </a:moveTo>
                  <a:cubicBezTo>
                    <a:pt x="10387" y="5025"/>
                    <a:pt x="10047" y="4290"/>
                    <a:pt x="10047" y="3363"/>
                  </a:cubicBezTo>
                  <a:cubicBezTo>
                    <a:pt x="10047" y="2437"/>
                    <a:pt x="10380" y="1702"/>
                    <a:pt x="10800" y="1702"/>
                  </a:cubicBezTo>
                  <a:cubicBezTo>
                    <a:pt x="11213" y="1702"/>
                    <a:pt x="11553" y="2437"/>
                    <a:pt x="11553" y="3363"/>
                  </a:cubicBezTo>
                  <a:cubicBezTo>
                    <a:pt x="11553" y="4290"/>
                    <a:pt x="11213" y="5025"/>
                    <a:pt x="10800" y="5025"/>
                  </a:cubicBezTo>
                  <a:close/>
                </a:path>
              </a:pathLst>
            </a:custGeom>
            <a:solidFill>
              <a:srgbClr val="7F7F7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556" name="Google Shape;556;p13"/>
          <p:cNvGrpSpPr/>
          <p:nvPr/>
        </p:nvGrpSpPr>
        <p:grpSpPr>
          <a:xfrm>
            <a:off x="1006604" y="1946132"/>
            <a:ext cx="3106250" cy="3894651"/>
            <a:chOff x="1006604" y="1481674"/>
            <a:chExt cx="3106250" cy="3894651"/>
          </a:xfrm>
        </p:grpSpPr>
        <p:sp>
          <p:nvSpPr>
            <p:cNvPr id="557" name="Google Shape;557;p13"/>
            <p:cNvSpPr/>
            <p:nvPr/>
          </p:nvSpPr>
          <p:spPr>
            <a:xfrm>
              <a:off x="1006604"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837F6D"/>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8" name="Google Shape;558;p13"/>
            <p:cNvSpPr/>
            <p:nvPr/>
          </p:nvSpPr>
          <p:spPr>
            <a:xfrm>
              <a:off x="1101307"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CAC8C0"/>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9" name="Google Shape;559;p13"/>
            <p:cNvSpPr/>
            <p:nvPr/>
          </p:nvSpPr>
          <p:spPr>
            <a:xfrm>
              <a:off x="1243361" y="2221539"/>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rgbClr val="837F6D"/>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0" name="Google Shape;560;p13"/>
            <p:cNvSpPr/>
            <p:nvPr/>
          </p:nvSpPr>
          <p:spPr>
            <a:xfrm>
              <a:off x="1367658" y="2144593"/>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1" name="Google Shape;561;p13"/>
            <p:cNvSpPr/>
            <p:nvPr/>
          </p:nvSpPr>
          <p:spPr>
            <a:xfrm>
              <a:off x="1479230" y="1481674"/>
              <a:ext cx="1918915" cy="857504"/>
            </a:xfrm>
            <a:custGeom>
              <a:rect b="b" l="l" r="r" t="t"/>
              <a:pathLst>
                <a:path extrusionOk="0" h="21302" w="2160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7" y="16347"/>
                    <a:pt x="16576" y="15112"/>
                    <a:pt x="14618" y="14788"/>
                  </a:cubicBezTo>
                  <a:close/>
                  <a:moveTo>
                    <a:pt x="10807" y="5025"/>
                  </a:moveTo>
                  <a:cubicBezTo>
                    <a:pt x="10394" y="5025"/>
                    <a:pt x="10054" y="4290"/>
                    <a:pt x="10054" y="3363"/>
                  </a:cubicBezTo>
                  <a:cubicBezTo>
                    <a:pt x="10054" y="2437"/>
                    <a:pt x="10387" y="1702"/>
                    <a:pt x="10807" y="1702"/>
                  </a:cubicBezTo>
                  <a:cubicBezTo>
                    <a:pt x="11226" y="1702"/>
                    <a:pt x="11560" y="2437"/>
                    <a:pt x="11560" y="3363"/>
                  </a:cubicBezTo>
                  <a:cubicBezTo>
                    <a:pt x="11560" y="4290"/>
                    <a:pt x="11220" y="5025"/>
                    <a:pt x="10807" y="5025"/>
                  </a:cubicBezTo>
                  <a:close/>
                </a:path>
              </a:pathLst>
            </a:custGeom>
            <a:solidFill>
              <a:srgbClr val="7F7F7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562" name="Google Shape;562;p1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563" name="Google Shape;563;p13"/>
          <p:cNvSpPr txBox="1"/>
          <p:nvPr/>
        </p:nvSpPr>
        <p:spPr>
          <a:xfrm>
            <a:off x="475914" y="1192062"/>
            <a:ext cx="10992167" cy="70763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ΥΣ στην καθημερινή ζωή</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Στόχος:</a:t>
            </a:r>
            <a:r>
              <a:rPr b="0" i="0" lang="el-GR" sz="1400" u="none" cap="none" strike="noStrike">
                <a:solidFill>
                  <a:srgbClr val="000000"/>
                </a:solidFill>
                <a:latin typeface="Arial"/>
                <a:ea typeface="Arial"/>
                <a:cs typeface="Arial"/>
                <a:sym typeface="Arial"/>
              </a:rPr>
              <a:t> Βοηθήστε τους μαθητές να αναγνωρίσουν και να εφαρμόσουν στρατηγικές ΥΣ κατά την επίλυση πραγματικών προβλημάτων.</a:t>
            </a:r>
            <a:endParaRPr b="0" i="0" sz="1400" u="none" cap="none" strike="noStrike">
              <a:solidFill>
                <a:srgbClr val="000000"/>
              </a:solidFill>
              <a:latin typeface="Arial"/>
              <a:ea typeface="Arial"/>
              <a:cs typeface="Arial"/>
              <a:sym typeface="Arial"/>
            </a:endParaRPr>
          </a:p>
        </p:txBody>
      </p:sp>
      <p:sp>
        <p:nvSpPr>
          <p:cNvPr id="564" name="Google Shape;564;p13"/>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l-GR" sz="2400" u="none" cap="none" strike="noStrike">
                <a:solidFill>
                  <a:srgbClr val="000000"/>
                </a:solidFill>
                <a:latin typeface="Arial"/>
                <a:ea typeface="Arial"/>
                <a:cs typeface="Arial"/>
                <a:sym typeface="Arial"/>
              </a:rPr>
              <a:t>Δραστηριότητα: Εφαρμογή ΥΣ σε καθημερινές προκλήσεις</a:t>
            </a:r>
            <a:endParaRPr b="1" i="0" sz="2400" u="none" cap="none" strike="noStrike">
              <a:solidFill>
                <a:srgbClr val="000000"/>
              </a:solidFill>
              <a:latin typeface="Arial"/>
              <a:ea typeface="Arial"/>
              <a:cs typeface="Arial"/>
              <a:sym typeface="Arial"/>
            </a:endParaRPr>
          </a:p>
        </p:txBody>
      </p:sp>
      <p:sp>
        <p:nvSpPr>
          <p:cNvPr id="565" name="Google Shape;565;p13"/>
          <p:cNvSpPr txBox="1"/>
          <p:nvPr/>
        </p:nvSpPr>
        <p:spPr>
          <a:xfrm>
            <a:off x="1475116" y="2931581"/>
            <a:ext cx="218326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1. Επιλέξτε μια κοινή καθημερινή πρόκληση</a:t>
            </a:r>
            <a:endParaRPr b="0" i="0" sz="1400" u="none" cap="none" strike="noStrike">
              <a:solidFill>
                <a:srgbClr val="000000"/>
              </a:solidFill>
              <a:latin typeface="Arial"/>
              <a:ea typeface="Arial"/>
              <a:cs typeface="Arial"/>
              <a:sym typeface="Arial"/>
            </a:endParaRPr>
          </a:p>
        </p:txBody>
      </p:sp>
      <p:sp>
        <p:nvSpPr>
          <p:cNvPr id="566" name="Google Shape;566;p13"/>
          <p:cNvSpPr txBox="1"/>
          <p:nvPr/>
        </p:nvSpPr>
        <p:spPr>
          <a:xfrm>
            <a:off x="5010890" y="2931581"/>
            <a:ext cx="218326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2. Καθοδηγήστε τους μαθητές στα βήματα ΥΣ</a:t>
            </a:r>
            <a:endParaRPr b="0" i="0" sz="1400" u="none" cap="none" strike="noStrike">
              <a:solidFill>
                <a:srgbClr val="000000"/>
              </a:solidFill>
              <a:latin typeface="Arial"/>
              <a:ea typeface="Arial"/>
              <a:cs typeface="Arial"/>
              <a:sym typeface="Arial"/>
            </a:endParaRPr>
          </a:p>
        </p:txBody>
      </p:sp>
      <p:sp>
        <p:nvSpPr>
          <p:cNvPr id="567" name="Google Shape;567;p13"/>
          <p:cNvSpPr txBox="1"/>
          <p:nvPr/>
        </p:nvSpPr>
        <p:spPr>
          <a:xfrm>
            <a:off x="8551771" y="2931581"/>
            <a:ext cx="218326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3. Προβληματιστείτε και συζητήστε</a:t>
            </a:r>
            <a:endParaRPr b="0" i="0" sz="1400" u="none" cap="none" strike="noStrike">
              <a:solidFill>
                <a:srgbClr val="000000"/>
              </a:solidFill>
              <a:latin typeface="Arial"/>
              <a:ea typeface="Arial"/>
              <a:cs typeface="Arial"/>
              <a:sym typeface="Arial"/>
            </a:endParaRPr>
          </a:p>
        </p:txBody>
      </p:sp>
      <p:sp>
        <p:nvSpPr>
          <p:cNvPr id="568" name="Google Shape;568;p13"/>
          <p:cNvSpPr txBox="1"/>
          <p:nvPr/>
        </p:nvSpPr>
        <p:spPr>
          <a:xfrm>
            <a:off x="1475288" y="3531747"/>
            <a:ext cx="2004890" cy="1754326"/>
          </a:xfrm>
          <a:prstGeom prst="rect">
            <a:avLst/>
          </a:prstGeom>
          <a:noFill/>
          <a:ln>
            <a:noFill/>
          </a:ln>
        </p:spPr>
        <p:txBody>
          <a:bodyPr anchorCtr="0" anchor="t" bIns="45700" lIns="91425" spcFirstLastPara="1" rIns="91425" wrap="square" tIns="45700">
            <a:spAutoFit/>
          </a:bodyPr>
          <a:lstStyle/>
          <a:p>
            <a:pPr indent="-107950" lvl="0" marL="285750" marR="0" rtl="0" algn="l">
              <a:lnSpc>
                <a:spcPct val="100000"/>
              </a:lnSpc>
              <a:spcBef>
                <a:spcPts val="0"/>
              </a:spcBef>
              <a:spcAft>
                <a:spcPts val="0"/>
              </a:spcAft>
              <a:buClr>
                <a:srgbClr val="000000"/>
              </a:buClr>
              <a:buSzPts val="1200"/>
              <a:buFont typeface="Arial"/>
              <a:buChar char="•"/>
            </a:pPr>
            <a:r>
              <a:rPr b="0" i="0" lang="el-GR" sz="1200" u="none" cap="none" strike="noStrike">
                <a:solidFill>
                  <a:srgbClr val="000000"/>
                </a:solidFill>
                <a:latin typeface="Arial"/>
                <a:ea typeface="Arial"/>
                <a:cs typeface="Arial"/>
                <a:sym typeface="Arial"/>
              </a:rPr>
              <a:t>Διαχείριση εξόδων νοικοκυριού.</a:t>
            </a:r>
            <a:br>
              <a:rPr b="0" i="0" lang="el-GR" sz="1200" u="none" cap="none" strike="noStrike">
                <a:solidFill>
                  <a:srgbClr val="000000"/>
                </a:solidFill>
                <a:latin typeface="Arial"/>
                <a:ea typeface="Arial"/>
                <a:cs typeface="Arial"/>
                <a:sym typeface="Arial"/>
              </a:rPr>
            </a:br>
            <a:r>
              <a:rPr b="0" i="0" lang="el-GR" sz="1200" u="none" cap="none" strike="noStrike">
                <a:solidFill>
                  <a:srgbClr val="000000"/>
                </a:solidFill>
                <a:latin typeface="Arial"/>
                <a:ea typeface="Arial"/>
                <a:cs typeface="Arial"/>
                <a:sym typeface="Arial"/>
              </a:rPr>
              <a:t>Οργάνωση προσωπικού ή εργασιακού προγράμματος.</a:t>
            </a:r>
            <a:br>
              <a:rPr b="0" i="0" lang="el-GR" sz="1200" u="none" cap="none" strike="noStrike">
                <a:solidFill>
                  <a:srgbClr val="000000"/>
                </a:solidFill>
                <a:latin typeface="Arial"/>
                <a:ea typeface="Arial"/>
                <a:cs typeface="Arial"/>
                <a:sym typeface="Arial"/>
              </a:rPr>
            </a:br>
            <a:r>
              <a:rPr b="0" i="0" lang="el-GR" sz="1200" u="none" cap="none" strike="noStrike">
                <a:solidFill>
                  <a:srgbClr val="000000"/>
                </a:solidFill>
                <a:latin typeface="Arial"/>
                <a:ea typeface="Arial"/>
                <a:cs typeface="Arial"/>
                <a:sym typeface="Arial"/>
              </a:rPr>
              <a:t>Σχεδιασμός επίσκεψης στο παντοπωλείο με προϋπολογισμό.</a:t>
            </a:r>
            <a:endParaRPr b="0" i="0" sz="1200" u="none" cap="none" strike="noStrike">
              <a:solidFill>
                <a:srgbClr val="000000"/>
              </a:solidFill>
              <a:latin typeface="Arial"/>
              <a:ea typeface="Arial"/>
              <a:cs typeface="Arial"/>
              <a:sym typeface="Arial"/>
            </a:endParaRPr>
          </a:p>
        </p:txBody>
      </p:sp>
      <p:sp>
        <p:nvSpPr>
          <p:cNvPr id="569" name="Google Shape;569;p13"/>
          <p:cNvSpPr txBox="1"/>
          <p:nvPr/>
        </p:nvSpPr>
        <p:spPr>
          <a:xfrm>
            <a:off x="4847953" y="3408707"/>
            <a:ext cx="2487311" cy="2123658"/>
          </a:xfrm>
          <a:prstGeom prst="rect">
            <a:avLst/>
          </a:prstGeom>
          <a:noFill/>
          <a:ln>
            <a:noFill/>
          </a:ln>
        </p:spPr>
        <p:txBody>
          <a:bodyPr anchorCtr="0" anchor="t" bIns="45700" lIns="91425" spcFirstLastPara="1" rIns="91425" wrap="square" tIns="45700">
            <a:spAutoFit/>
          </a:bodyPr>
          <a:lstStyle/>
          <a:p>
            <a:pPr indent="-107950" lvl="0" marL="285750" marR="0" rtl="0" algn="l">
              <a:lnSpc>
                <a:spcPct val="100000"/>
              </a:lnSpc>
              <a:spcBef>
                <a:spcPts val="0"/>
              </a:spcBef>
              <a:spcAft>
                <a:spcPts val="0"/>
              </a:spcAft>
              <a:buClr>
                <a:srgbClr val="000000"/>
              </a:buClr>
              <a:buSzPts val="1200"/>
              <a:buFont typeface="Arial"/>
              <a:buChar char="•"/>
            </a:pPr>
            <a:r>
              <a:rPr b="1" i="0" lang="el-GR" sz="1200" u="none" cap="none" strike="noStrike">
                <a:solidFill>
                  <a:srgbClr val="678877"/>
                </a:solidFill>
                <a:latin typeface="Arial"/>
                <a:ea typeface="Arial"/>
                <a:cs typeface="Arial"/>
                <a:sym typeface="Arial"/>
              </a:rPr>
              <a:t>Α</a:t>
            </a:r>
            <a:r>
              <a:rPr b="1" i="0" lang="el-GR" sz="1200" u="none" cap="none" strike="noStrike">
                <a:solidFill>
                  <a:srgbClr val="000000"/>
                </a:solidFill>
                <a:latin typeface="Arial"/>
                <a:ea typeface="Arial"/>
                <a:cs typeface="Arial"/>
                <a:sym typeface="Arial"/>
              </a:rPr>
              <a:t>: </a:t>
            </a:r>
            <a:r>
              <a:rPr b="0" i="0" lang="el-GR" sz="1200" u="none" cap="none" strike="noStrike">
                <a:solidFill>
                  <a:srgbClr val="000000"/>
                </a:solidFill>
                <a:latin typeface="Arial"/>
                <a:ea typeface="Arial"/>
                <a:cs typeface="Arial"/>
                <a:sym typeface="Arial"/>
              </a:rPr>
              <a:t>Χωρίστε την πρόκληση σε μικρότερες εργασίες.</a:t>
            </a:r>
            <a:endParaRPr b="0" i="0" sz="1400" u="none" cap="none" strike="noStrike">
              <a:solidFill>
                <a:srgbClr val="000000"/>
              </a:solidFill>
              <a:latin typeface="Arial"/>
              <a:ea typeface="Arial"/>
              <a:cs typeface="Arial"/>
              <a:sym typeface="Arial"/>
            </a:endParaRPr>
          </a:p>
          <a:p>
            <a:pPr indent="-107950" lvl="0" marL="285750" marR="0" rtl="0" algn="l">
              <a:lnSpc>
                <a:spcPct val="100000"/>
              </a:lnSpc>
              <a:spcBef>
                <a:spcPts val="0"/>
              </a:spcBef>
              <a:spcAft>
                <a:spcPts val="0"/>
              </a:spcAft>
              <a:buClr>
                <a:srgbClr val="000000"/>
              </a:buClr>
              <a:buSzPts val="1200"/>
              <a:buFont typeface="Arial"/>
              <a:buChar char="•"/>
            </a:pPr>
            <a:r>
              <a:rPr b="1" i="0" lang="el-GR" sz="1200" u="none" cap="none" strike="noStrike">
                <a:solidFill>
                  <a:srgbClr val="678877"/>
                </a:solidFill>
                <a:latin typeface="Arial"/>
                <a:ea typeface="Arial"/>
                <a:cs typeface="Arial"/>
                <a:sym typeface="Arial"/>
              </a:rPr>
              <a:t>ΑΠ</a:t>
            </a:r>
            <a:r>
              <a:rPr b="1" i="0" lang="el-GR" sz="1200" u="none" cap="none" strike="noStrike">
                <a:solidFill>
                  <a:srgbClr val="000000"/>
                </a:solidFill>
                <a:latin typeface="Arial"/>
                <a:ea typeface="Arial"/>
                <a:cs typeface="Arial"/>
                <a:sym typeface="Arial"/>
              </a:rPr>
              <a:t>: </a:t>
            </a:r>
            <a:r>
              <a:rPr b="0" i="0" lang="el-GR" sz="1200" u="none" cap="none" strike="noStrike">
                <a:solidFill>
                  <a:srgbClr val="000000"/>
                </a:solidFill>
                <a:latin typeface="Arial"/>
                <a:ea typeface="Arial"/>
                <a:cs typeface="Arial"/>
                <a:sym typeface="Arial"/>
              </a:rPr>
              <a:t>Εντοπισμός επαναλαμβανόμενων καταστάσεων ή προβλημάτων.</a:t>
            </a:r>
            <a:endParaRPr b="0" i="0" sz="1400" u="none" cap="none" strike="noStrike">
              <a:solidFill>
                <a:srgbClr val="000000"/>
              </a:solidFill>
              <a:latin typeface="Arial"/>
              <a:ea typeface="Arial"/>
              <a:cs typeface="Arial"/>
              <a:sym typeface="Arial"/>
            </a:endParaRPr>
          </a:p>
          <a:p>
            <a:pPr indent="-107950" lvl="0" marL="285750" marR="0" rtl="0" algn="l">
              <a:lnSpc>
                <a:spcPct val="100000"/>
              </a:lnSpc>
              <a:spcBef>
                <a:spcPts val="0"/>
              </a:spcBef>
              <a:spcAft>
                <a:spcPts val="0"/>
              </a:spcAft>
              <a:buClr>
                <a:srgbClr val="000000"/>
              </a:buClr>
              <a:buSzPts val="1200"/>
              <a:buFont typeface="Arial"/>
              <a:buChar char="•"/>
            </a:pPr>
            <a:r>
              <a:rPr b="1" i="0" lang="el-GR" sz="1200" u="none" cap="none" strike="noStrike">
                <a:solidFill>
                  <a:srgbClr val="678877"/>
                </a:solidFill>
                <a:latin typeface="Arial"/>
                <a:ea typeface="Arial"/>
                <a:cs typeface="Arial"/>
                <a:sym typeface="Arial"/>
              </a:rPr>
              <a:t>ΑΦ</a:t>
            </a:r>
            <a:r>
              <a:rPr b="1" i="0" lang="el-GR" sz="1200" u="none" cap="none" strike="noStrike">
                <a:solidFill>
                  <a:srgbClr val="000000"/>
                </a:solidFill>
                <a:latin typeface="Arial"/>
                <a:ea typeface="Arial"/>
                <a:cs typeface="Arial"/>
                <a:sym typeface="Arial"/>
              </a:rPr>
              <a:t>: </a:t>
            </a:r>
            <a:r>
              <a:rPr b="0" i="0" lang="el-GR" sz="1200" u="none" cap="none" strike="noStrike">
                <a:solidFill>
                  <a:srgbClr val="000000"/>
                </a:solidFill>
                <a:latin typeface="Arial"/>
                <a:ea typeface="Arial"/>
                <a:cs typeface="Arial"/>
                <a:sym typeface="Arial"/>
              </a:rPr>
              <a:t>Εστιάστε μόνο σε ό, τι είναι απαραίτητο για την επίλυση του προβλήματος.</a:t>
            </a:r>
            <a:endParaRPr b="0" i="0" sz="1400" u="none" cap="none" strike="noStrike">
              <a:solidFill>
                <a:srgbClr val="000000"/>
              </a:solidFill>
              <a:latin typeface="Arial"/>
              <a:ea typeface="Arial"/>
              <a:cs typeface="Arial"/>
              <a:sym typeface="Arial"/>
            </a:endParaRPr>
          </a:p>
          <a:p>
            <a:pPr indent="-107950" lvl="0" marL="285750" marR="0" rtl="0" algn="l">
              <a:lnSpc>
                <a:spcPct val="100000"/>
              </a:lnSpc>
              <a:spcBef>
                <a:spcPts val="0"/>
              </a:spcBef>
              <a:spcAft>
                <a:spcPts val="0"/>
              </a:spcAft>
              <a:buClr>
                <a:srgbClr val="000000"/>
              </a:buClr>
              <a:buSzPts val="1200"/>
              <a:buFont typeface="Arial"/>
              <a:buChar char="•"/>
            </a:pPr>
            <a:r>
              <a:rPr b="1" i="0" lang="el-GR" sz="1200" u="none" cap="none" strike="noStrike">
                <a:solidFill>
                  <a:srgbClr val="678877"/>
                </a:solidFill>
                <a:latin typeface="Arial"/>
                <a:ea typeface="Arial"/>
                <a:cs typeface="Arial"/>
                <a:sym typeface="Arial"/>
              </a:rPr>
              <a:t>ΑΛ</a:t>
            </a:r>
            <a:r>
              <a:rPr b="0" i="0" lang="el-GR" sz="1200" u="none" cap="none" strike="noStrike">
                <a:solidFill>
                  <a:srgbClr val="000000"/>
                </a:solidFill>
                <a:latin typeface="Arial"/>
                <a:ea typeface="Arial"/>
                <a:cs typeface="Arial"/>
                <a:sym typeface="Arial"/>
              </a:rPr>
              <a:t>: Αναπτύξτε μια απλή, δομημένη προσέγγιση για την αντιμετώπισή του.</a:t>
            </a:r>
            <a:endParaRPr b="0" i="0" sz="1200" u="none" cap="none" strike="noStrike">
              <a:solidFill>
                <a:srgbClr val="000000"/>
              </a:solidFill>
              <a:latin typeface="Arial"/>
              <a:ea typeface="Arial"/>
              <a:cs typeface="Arial"/>
              <a:sym typeface="Arial"/>
            </a:endParaRPr>
          </a:p>
        </p:txBody>
      </p:sp>
      <p:sp>
        <p:nvSpPr>
          <p:cNvPr id="570" name="Google Shape;570;p13"/>
          <p:cNvSpPr txBox="1"/>
          <p:nvPr/>
        </p:nvSpPr>
        <p:spPr>
          <a:xfrm>
            <a:off x="7847635" y="6190488"/>
            <a:ext cx="2050305"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l-GR" sz="1200" u="none" cap="none" strike="noStrike">
                <a:solidFill>
                  <a:srgbClr val="678877"/>
                </a:solidFill>
                <a:latin typeface="Arial"/>
                <a:ea typeface="Arial"/>
                <a:cs typeface="Arial"/>
                <a:sym typeface="Arial"/>
              </a:rPr>
              <a:t>Α</a:t>
            </a:r>
            <a:r>
              <a:rPr b="0" i="0" lang="el-GR" sz="1200" u="none" cap="none" strike="noStrike">
                <a:solidFill>
                  <a:srgbClr val="000000"/>
                </a:solidFill>
                <a:latin typeface="Arial"/>
                <a:ea typeface="Arial"/>
                <a:cs typeface="Arial"/>
                <a:sym typeface="Arial"/>
              </a:rPr>
              <a:t>: Αποσύνθεση</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l-GR" sz="1200" u="none" cap="none" strike="noStrike">
                <a:solidFill>
                  <a:srgbClr val="678877"/>
                </a:solidFill>
                <a:latin typeface="Arial"/>
                <a:ea typeface="Arial"/>
                <a:cs typeface="Arial"/>
                <a:sym typeface="Arial"/>
              </a:rPr>
              <a:t>ΑΠ</a:t>
            </a:r>
            <a:r>
              <a:rPr b="0" i="0" lang="el-GR" sz="1200" u="none" cap="none" strike="noStrike">
                <a:solidFill>
                  <a:srgbClr val="000000"/>
                </a:solidFill>
                <a:latin typeface="Arial"/>
                <a:ea typeface="Arial"/>
                <a:cs typeface="Arial"/>
                <a:sym typeface="Arial"/>
              </a:rPr>
              <a:t>: Αναγνώριση προτύπων</a:t>
            </a:r>
            <a:endParaRPr b="0" i="0" sz="1200" u="none" cap="none" strike="noStrike">
              <a:solidFill>
                <a:srgbClr val="000000"/>
              </a:solidFill>
              <a:latin typeface="Arial"/>
              <a:ea typeface="Arial"/>
              <a:cs typeface="Arial"/>
              <a:sym typeface="Arial"/>
            </a:endParaRPr>
          </a:p>
        </p:txBody>
      </p:sp>
      <p:sp>
        <p:nvSpPr>
          <p:cNvPr id="571" name="Google Shape;571;p13"/>
          <p:cNvSpPr txBox="1"/>
          <p:nvPr/>
        </p:nvSpPr>
        <p:spPr>
          <a:xfrm>
            <a:off x="9887703" y="6190488"/>
            <a:ext cx="126000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l-GR" sz="1200" u="none" cap="none" strike="noStrike">
                <a:solidFill>
                  <a:srgbClr val="678877"/>
                </a:solidFill>
                <a:latin typeface="Arial"/>
                <a:ea typeface="Arial"/>
                <a:cs typeface="Arial"/>
                <a:sym typeface="Arial"/>
              </a:rPr>
              <a:t>ΑΦ</a:t>
            </a:r>
            <a:r>
              <a:rPr b="0" i="0" lang="el-GR" sz="1200" u="none" cap="none" strike="noStrike">
                <a:solidFill>
                  <a:srgbClr val="000000"/>
                </a:solidFill>
                <a:latin typeface="Arial"/>
                <a:ea typeface="Arial"/>
                <a:cs typeface="Arial"/>
                <a:sym typeface="Arial"/>
              </a:rPr>
              <a:t>: Αφαίρεση</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l-GR" sz="1200" u="none" cap="none" strike="noStrike">
                <a:solidFill>
                  <a:srgbClr val="678877"/>
                </a:solidFill>
                <a:latin typeface="Arial"/>
                <a:ea typeface="Arial"/>
                <a:cs typeface="Arial"/>
                <a:sym typeface="Arial"/>
              </a:rPr>
              <a:t>ΑΛ</a:t>
            </a:r>
            <a:r>
              <a:rPr b="0" i="0" lang="el-GR" sz="1200" u="none" cap="none" strike="noStrike">
                <a:solidFill>
                  <a:srgbClr val="000000"/>
                </a:solidFill>
                <a:latin typeface="Arial"/>
                <a:ea typeface="Arial"/>
                <a:cs typeface="Arial"/>
                <a:sym typeface="Arial"/>
              </a:rPr>
              <a:t>: Αλγόριθμος</a:t>
            </a:r>
            <a:endParaRPr b="0" i="0" sz="1200" u="none" cap="none" strike="noStrike">
              <a:solidFill>
                <a:srgbClr val="000000"/>
              </a:solidFill>
              <a:latin typeface="Arial"/>
              <a:ea typeface="Arial"/>
              <a:cs typeface="Arial"/>
              <a:sym typeface="Arial"/>
            </a:endParaRPr>
          </a:p>
        </p:txBody>
      </p:sp>
      <p:sp>
        <p:nvSpPr>
          <p:cNvPr id="572" name="Google Shape;572;p13"/>
          <p:cNvSpPr/>
          <p:nvPr/>
        </p:nvSpPr>
        <p:spPr>
          <a:xfrm>
            <a:off x="7847635" y="6138280"/>
            <a:ext cx="3403173" cy="540000"/>
          </a:xfrm>
          <a:prstGeom prst="rect">
            <a:avLst/>
          </a:prstGeom>
          <a:noFill/>
          <a:ln cap="flat" cmpd="sng" w="952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73" name="Google Shape;573;p13"/>
          <p:cNvSpPr txBox="1"/>
          <p:nvPr/>
        </p:nvSpPr>
        <p:spPr>
          <a:xfrm>
            <a:off x="8560789" y="3531747"/>
            <a:ext cx="2004890" cy="2123658"/>
          </a:xfrm>
          <a:prstGeom prst="rect">
            <a:avLst/>
          </a:prstGeom>
          <a:noFill/>
          <a:ln>
            <a:noFill/>
          </a:ln>
        </p:spPr>
        <p:txBody>
          <a:bodyPr anchorCtr="0" anchor="t" bIns="45700" lIns="91425" spcFirstLastPara="1" rIns="91425" wrap="square" tIns="45700">
            <a:spAutoFit/>
          </a:bodyPr>
          <a:lstStyle/>
          <a:p>
            <a:pPr indent="-107950" lvl="0" marL="285750" marR="0" rtl="0" algn="l">
              <a:lnSpc>
                <a:spcPct val="100000"/>
              </a:lnSpc>
              <a:spcBef>
                <a:spcPts val="0"/>
              </a:spcBef>
              <a:spcAft>
                <a:spcPts val="0"/>
              </a:spcAft>
              <a:buClr>
                <a:srgbClr val="000000"/>
              </a:buClr>
              <a:buSzPts val="1200"/>
              <a:buFont typeface="Arial"/>
              <a:buChar char="•"/>
            </a:pPr>
            <a:r>
              <a:rPr b="0" i="0" lang="el-GR" sz="1200" u="none" cap="none" strike="noStrike">
                <a:solidFill>
                  <a:srgbClr val="000000"/>
                </a:solidFill>
                <a:latin typeface="Arial"/>
                <a:ea typeface="Arial"/>
                <a:cs typeface="Arial"/>
                <a:sym typeface="Arial"/>
              </a:rPr>
              <a:t>Πώς η ΥΣ απλοποίησε την πρόκληση;</a:t>
            </a:r>
            <a:br>
              <a:rPr b="0" i="0" lang="el-GR" sz="1200" u="none" cap="none" strike="noStrike">
                <a:solidFill>
                  <a:srgbClr val="000000"/>
                </a:solidFill>
                <a:latin typeface="Arial"/>
                <a:ea typeface="Arial"/>
                <a:cs typeface="Arial"/>
                <a:sym typeface="Arial"/>
              </a:rPr>
            </a:br>
            <a:r>
              <a:rPr b="0" i="0" lang="el-GR" sz="1200" u="none" cap="none" strike="noStrike">
                <a:solidFill>
                  <a:srgbClr val="000000"/>
                </a:solidFill>
                <a:latin typeface="Arial"/>
                <a:ea typeface="Arial"/>
                <a:cs typeface="Arial"/>
                <a:sym typeface="Arial"/>
              </a:rPr>
              <a:t>Ποιες οριζόντιες δεξιότητες εξάσκησαν;</a:t>
            </a:r>
            <a:br>
              <a:rPr b="0" i="0" lang="el-GR" sz="1200" u="none" cap="none" strike="noStrike">
                <a:solidFill>
                  <a:srgbClr val="000000"/>
                </a:solidFill>
                <a:latin typeface="Arial"/>
                <a:ea typeface="Arial"/>
                <a:cs typeface="Arial"/>
                <a:sym typeface="Arial"/>
              </a:rPr>
            </a:br>
            <a:r>
              <a:rPr b="0" i="0" lang="el-GR" sz="1200" u="none" cap="none" strike="noStrike">
                <a:solidFill>
                  <a:srgbClr val="000000"/>
                </a:solidFill>
                <a:latin typeface="Arial"/>
                <a:ea typeface="Arial"/>
                <a:cs typeface="Arial"/>
                <a:sym typeface="Arial"/>
              </a:rPr>
              <a:t>Πώς μπορούν να εφαρμόσουν αυτή την προσέγγιση σε άλλους τομείς της ζωής;</a:t>
            </a:r>
            <a:br>
              <a:rPr b="0" i="0" lang="el-GR" sz="1200" u="none" cap="none" strike="noStrike">
                <a:solidFill>
                  <a:srgbClr val="000000"/>
                </a:solidFill>
                <a:latin typeface="Arial"/>
                <a:ea typeface="Arial"/>
                <a:cs typeface="Arial"/>
                <a:sym typeface="Arial"/>
              </a:rPr>
            </a:br>
            <a:r>
              <a:rPr b="0" i="0" lang="el-GR" sz="1200" u="none" cap="none" strike="noStrike">
                <a:solidFill>
                  <a:srgbClr val="000000"/>
                </a:solidFill>
                <a:latin typeface="Arial"/>
                <a:ea typeface="Arial"/>
                <a:cs typeface="Arial"/>
                <a:sym typeface="Arial"/>
              </a:rPr>
              <a:t>Ποιο μέρος της διαδικασίας ήταν το πιο δύσκολο;</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77" name="Shape 577"/>
        <p:cNvGrpSpPr/>
        <p:nvPr/>
      </p:nvGrpSpPr>
      <p:grpSpPr>
        <a:xfrm>
          <a:off x="0" y="0"/>
          <a:ext cx="0" cy="0"/>
          <a:chOff x="0" y="0"/>
          <a:chExt cx="0" cy="0"/>
        </a:xfrm>
      </p:grpSpPr>
      <p:sp>
        <p:nvSpPr>
          <p:cNvPr id="578" name="Google Shape;578;p14"/>
          <p:cNvSpPr/>
          <p:nvPr/>
        </p:nvSpPr>
        <p:spPr>
          <a:xfrm>
            <a:off x="364054" y="5104266"/>
            <a:ext cx="11188220" cy="1091820"/>
          </a:xfrm>
          <a:prstGeom prst="rect">
            <a:avLst/>
          </a:prstGeom>
          <a:solidFill>
            <a:srgbClr val="D4DADA"/>
          </a:solidFill>
          <a:ln>
            <a:noFill/>
          </a:ln>
        </p:spPr>
        <p:txBody>
          <a:bodyPr anchorCtr="0" anchor="ctr" bIns="45700" lIns="648000" spcFirstLastPara="1" rIns="648000"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l-GR" sz="1400" u="none" cap="none" strike="noStrike">
                <a:solidFill>
                  <a:schemeClr val="dk1"/>
                </a:solidFill>
                <a:latin typeface="Arial"/>
                <a:ea typeface="Arial"/>
                <a:cs typeface="Arial"/>
                <a:sym typeface="Arial"/>
              </a:rPr>
              <a:t>Οι καθημερινές εργασίες είναι ο τέλειος τρόπος για να εισαγάγετε την ΥΣ σε ενήλικες μαθητές χαμηλής ειδίκευσης. Κρατήστε τις δραστηριότητες απλές, σχετικές και επικεντρωμένες στη σκέψη </a:t>
            </a:r>
            <a:r>
              <a:rPr b="1" i="0" lang="el-GR" sz="1400" u="none" cap="none" strike="noStrike">
                <a:solidFill>
                  <a:schemeClr val="dk1"/>
                </a:solidFill>
                <a:latin typeface="Arial"/>
                <a:ea typeface="Arial"/>
                <a:cs typeface="Arial"/>
                <a:sym typeface="Arial"/>
              </a:rPr>
              <a:t>βήμα προς βήμα </a:t>
            </a:r>
            <a:r>
              <a:rPr b="0" i="0" lang="el-GR" sz="1400" u="none" cap="none" strike="noStrike">
                <a:solidFill>
                  <a:schemeClr val="dk1"/>
                </a:solidFill>
                <a:latin typeface="Arial"/>
                <a:ea typeface="Arial"/>
                <a:cs typeface="Arial"/>
                <a:sym typeface="Arial"/>
              </a:rPr>
              <a:t>για να βοηθήσετε τους μαθητές να αποκτήσουν εμπιστοσύνη στις ικανότητες οριζόντιων δεξιοτήτων τους.</a:t>
            </a:r>
            <a:endParaRPr b="0" i="0" sz="1400" u="none" cap="none" strike="noStrike">
              <a:solidFill>
                <a:schemeClr val="dk1"/>
              </a:solidFill>
              <a:latin typeface="Arial"/>
              <a:ea typeface="Arial"/>
              <a:cs typeface="Arial"/>
              <a:sym typeface="Arial"/>
            </a:endParaRPr>
          </a:p>
        </p:txBody>
      </p:sp>
      <p:sp>
        <p:nvSpPr>
          <p:cNvPr id="579" name="Google Shape;579;p1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580" name="Google Shape;580;p14"/>
          <p:cNvSpPr txBox="1"/>
          <p:nvPr/>
        </p:nvSpPr>
        <p:spPr>
          <a:xfrm>
            <a:off x="775787" y="1999454"/>
            <a:ext cx="5665956" cy="2739211"/>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Noto Sans Symbols"/>
              <a:buChar char="✔"/>
            </a:pPr>
            <a:r>
              <a:rPr b="0" i="0" lang="el-GR" sz="1400" u="none" cap="none" strike="noStrike">
                <a:solidFill>
                  <a:srgbClr val="000000"/>
                </a:solidFill>
                <a:latin typeface="Arial"/>
                <a:ea typeface="Arial"/>
                <a:cs typeface="Arial"/>
                <a:sym typeface="Arial"/>
              </a:rPr>
              <a:t>Ξεκινήστε με οικεία, πραγματικά παραδείγματα πριν εισαγάγετε έννοιες.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2400"/>
              </a:spcBef>
              <a:spcAft>
                <a:spcPts val="0"/>
              </a:spcAft>
              <a:buClr>
                <a:srgbClr val="000000"/>
              </a:buClr>
              <a:buSzPts val="1400"/>
              <a:buFont typeface="Noto Sans Symbols"/>
              <a:buChar char="✔"/>
            </a:pPr>
            <a:r>
              <a:rPr b="0" i="0" lang="el-GR" sz="1400" u="none" cap="none" strike="noStrike">
                <a:solidFill>
                  <a:srgbClr val="000000"/>
                </a:solidFill>
                <a:latin typeface="Arial"/>
                <a:ea typeface="Arial"/>
                <a:cs typeface="Arial"/>
                <a:sym typeface="Arial"/>
              </a:rPr>
              <a:t>Χρησιμοποιήστε απλή γλώσσα και αποφύγετε τεχνικούς όρους για να διατηρήσετε την ΥΣ προσβάσιμη.</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2400"/>
              </a:spcBef>
              <a:spcAft>
                <a:spcPts val="0"/>
              </a:spcAft>
              <a:buClr>
                <a:srgbClr val="000000"/>
              </a:buClr>
              <a:buSzPts val="1400"/>
              <a:buFont typeface="Noto Sans Symbols"/>
              <a:buChar char="✔"/>
            </a:pPr>
            <a:r>
              <a:rPr b="0" i="0" lang="el-GR" sz="1400" u="none" cap="none" strike="noStrike">
                <a:solidFill>
                  <a:srgbClr val="000000"/>
                </a:solidFill>
                <a:latin typeface="Arial"/>
                <a:ea typeface="Arial"/>
                <a:cs typeface="Arial"/>
                <a:sym typeface="Arial"/>
              </a:rPr>
              <a:t>Ενθαρρύνετε τους μαθητές να μιλήσουν μέσω της διαδικασίας σκέψης τους για να ενισχύσουν τη δομημένη σκέψη.</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2400"/>
              </a:spcBef>
              <a:spcAft>
                <a:spcPts val="0"/>
              </a:spcAft>
              <a:buClr>
                <a:srgbClr val="000000"/>
              </a:buClr>
              <a:buSzPts val="1400"/>
              <a:buFont typeface="Noto Sans Symbols"/>
              <a:buChar char="✔"/>
            </a:pPr>
            <a:r>
              <a:rPr b="0" i="0" lang="el-GR" sz="1400" u="none" cap="none" strike="noStrike">
                <a:solidFill>
                  <a:srgbClr val="000000"/>
                </a:solidFill>
                <a:latin typeface="Arial"/>
                <a:ea typeface="Arial"/>
                <a:cs typeface="Arial"/>
                <a:sym typeface="Arial"/>
              </a:rPr>
              <a:t>Ενισχύστε ότι η ΥΣ αφορά τη σκέψη, όχι την τεχνολογία, και μπορεί να εφαρμοστεί σε καθημερινές καταστάσεις.</a:t>
            </a:r>
            <a:endParaRPr b="0" i="0" sz="1400" u="none" cap="none" strike="noStrike">
              <a:solidFill>
                <a:srgbClr val="000000"/>
              </a:solidFill>
              <a:latin typeface="Arial"/>
              <a:ea typeface="Arial"/>
              <a:cs typeface="Arial"/>
              <a:sym typeface="Arial"/>
            </a:endParaRPr>
          </a:p>
        </p:txBody>
      </p:sp>
      <p:sp>
        <p:nvSpPr>
          <p:cNvPr id="581" name="Google Shape;581;p14"/>
          <p:cNvSpPr txBox="1"/>
          <p:nvPr/>
        </p:nvSpPr>
        <p:spPr>
          <a:xfrm>
            <a:off x="475914" y="1328542"/>
            <a:ext cx="10992167" cy="384464"/>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Συμβουλές για την εισαγωγή της ΥΣ στους μαθητές</a:t>
            </a:r>
            <a:endParaRPr b="1" i="0" sz="1400" u="none" cap="none" strike="noStrike">
              <a:solidFill>
                <a:srgbClr val="000000"/>
              </a:solidFill>
              <a:latin typeface="Arial"/>
              <a:ea typeface="Arial"/>
              <a:cs typeface="Arial"/>
              <a:sym typeface="Arial"/>
            </a:endParaRPr>
          </a:p>
        </p:txBody>
      </p:sp>
      <p:pic>
        <p:nvPicPr>
          <p:cNvPr descr="Icono&#10;&#10;Descripción generada automáticamente" id="582" name="Google Shape;582;p14"/>
          <p:cNvPicPr preferRelativeResize="0"/>
          <p:nvPr/>
        </p:nvPicPr>
        <p:blipFill rotWithShape="1">
          <a:blip r:embed="rId3">
            <a:alphaModFix/>
          </a:blip>
          <a:srcRect b="0" l="0" r="0" t="0"/>
          <a:stretch/>
        </p:blipFill>
        <p:spPr>
          <a:xfrm>
            <a:off x="10922171" y="4558356"/>
            <a:ext cx="1091820" cy="1091820"/>
          </a:xfrm>
          <a:prstGeom prst="rect">
            <a:avLst/>
          </a:prstGeom>
          <a:noFill/>
          <a:ln>
            <a:noFill/>
          </a:ln>
        </p:spPr>
      </p:pic>
      <p:grpSp>
        <p:nvGrpSpPr>
          <p:cNvPr id="583" name="Google Shape;583;p14"/>
          <p:cNvGrpSpPr/>
          <p:nvPr/>
        </p:nvGrpSpPr>
        <p:grpSpPr>
          <a:xfrm>
            <a:off x="7333598" y="1274444"/>
            <a:ext cx="3588573" cy="3608862"/>
            <a:chOff x="6972747" y="576904"/>
            <a:chExt cx="3949424" cy="4142280"/>
          </a:xfrm>
        </p:grpSpPr>
        <p:pic>
          <p:nvPicPr>
            <p:cNvPr descr="Imagen que contiene Texto&#10;&#10;Descripción generada automáticamente" id="584" name="Google Shape;584;p14"/>
            <p:cNvPicPr preferRelativeResize="0"/>
            <p:nvPr/>
          </p:nvPicPr>
          <p:blipFill rotWithShape="1">
            <a:blip r:embed="rId4">
              <a:alphaModFix/>
            </a:blip>
            <a:srcRect b="0" l="0" r="0" t="0"/>
            <a:stretch/>
          </p:blipFill>
          <p:spPr>
            <a:xfrm>
              <a:off x="6972747" y="769760"/>
              <a:ext cx="3949424" cy="3949424"/>
            </a:xfrm>
            <a:prstGeom prst="rect">
              <a:avLst/>
            </a:prstGeom>
            <a:noFill/>
            <a:ln>
              <a:noFill/>
            </a:ln>
          </p:spPr>
        </p:pic>
        <p:sp>
          <p:nvSpPr>
            <p:cNvPr id="585" name="Google Shape;585;p14"/>
            <p:cNvSpPr/>
            <p:nvPr/>
          </p:nvSpPr>
          <p:spPr>
            <a:xfrm>
              <a:off x="7067022" y="2008817"/>
              <a:ext cx="477672" cy="58104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6" name="Google Shape;586;p14"/>
            <p:cNvSpPr/>
            <p:nvPr/>
          </p:nvSpPr>
          <p:spPr>
            <a:xfrm>
              <a:off x="9629496" y="638999"/>
              <a:ext cx="477672" cy="58104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7" name="Google Shape;587;p14"/>
            <p:cNvSpPr/>
            <p:nvPr/>
          </p:nvSpPr>
          <p:spPr>
            <a:xfrm>
              <a:off x="10275833" y="1137425"/>
              <a:ext cx="477672" cy="57558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8" name="Google Shape;588;p14"/>
            <p:cNvSpPr/>
            <p:nvPr/>
          </p:nvSpPr>
          <p:spPr>
            <a:xfrm>
              <a:off x="7474523" y="1677872"/>
              <a:ext cx="477672" cy="58104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Un dibujo animado&#10;&#10;Descripción generada automáticamente con confianza baja" id="589" name="Google Shape;589;p14"/>
            <p:cNvPicPr preferRelativeResize="0"/>
            <p:nvPr/>
          </p:nvPicPr>
          <p:blipFill rotWithShape="1">
            <a:blip r:embed="rId5">
              <a:alphaModFix/>
            </a:blip>
            <a:srcRect b="0" l="0" r="0" t="0"/>
            <a:stretch/>
          </p:blipFill>
          <p:spPr>
            <a:xfrm>
              <a:off x="7272769" y="1836690"/>
              <a:ext cx="634921" cy="634921"/>
            </a:xfrm>
            <a:prstGeom prst="rect">
              <a:avLst/>
            </a:prstGeom>
            <a:noFill/>
            <a:ln>
              <a:noFill/>
            </a:ln>
          </p:spPr>
        </p:pic>
        <p:pic>
          <p:nvPicPr>
            <p:cNvPr descr="Un dibujo animado con letras&#10;&#10;Descripción generada automáticamente con confianza baja" id="590" name="Google Shape;590;p14"/>
            <p:cNvPicPr preferRelativeResize="0"/>
            <p:nvPr/>
          </p:nvPicPr>
          <p:blipFill rotWithShape="1">
            <a:blip r:embed="rId6">
              <a:alphaModFix/>
            </a:blip>
            <a:srcRect b="0" l="0" r="0" t="0"/>
            <a:stretch/>
          </p:blipFill>
          <p:spPr>
            <a:xfrm rot="766612">
              <a:off x="9762098" y="3043293"/>
              <a:ext cx="621013" cy="621013"/>
            </a:xfrm>
            <a:prstGeom prst="rect">
              <a:avLst/>
            </a:prstGeom>
            <a:noFill/>
            <a:ln>
              <a:noFill/>
            </a:ln>
          </p:spPr>
        </p:pic>
        <p:pic>
          <p:nvPicPr>
            <p:cNvPr descr="Imagen que contiene dibujo&#10;&#10;Descripción generada automáticamente" id="591" name="Google Shape;591;p14"/>
            <p:cNvPicPr preferRelativeResize="0"/>
            <p:nvPr/>
          </p:nvPicPr>
          <p:blipFill rotWithShape="1">
            <a:blip r:embed="rId7">
              <a:alphaModFix/>
            </a:blip>
            <a:srcRect b="0" l="0" r="0" t="0"/>
            <a:stretch/>
          </p:blipFill>
          <p:spPr>
            <a:xfrm rot="1446764">
              <a:off x="9635406" y="666680"/>
              <a:ext cx="558868" cy="558868"/>
            </a:xfrm>
            <a:prstGeom prst="rect">
              <a:avLst/>
            </a:prstGeom>
            <a:noFill/>
            <a:ln>
              <a:noFill/>
            </a:ln>
          </p:spPr>
        </p:pic>
      </p:grpSp>
      <p:sp>
        <p:nvSpPr>
          <p:cNvPr id="592" name="Google Shape;592;p14"/>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l-GR" sz="2400" u="none" cap="none" strike="noStrike">
                <a:solidFill>
                  <a:srgbClr val="000000"/>
                </a:solidFill>
                <a:latin typeface="Arial"/>
                <a:ea typeface="Arial"/>
                <a:cs typeface="Arial"/>
                <a:sym typeface="Arial"/>
              </a:rPr>
              <a:t>Δραστηριότητα: Εφαρμογή ΥΣ σε καθημερινές προκλήσεις</a:t>
            </a:r>
            <a:endParaRPr b="1" i="0" sz="2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pic>
        <p:nvPicPr>
          <p:cNvPr id="599" name="Google Shape;599;p15"/>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600" name="Google Shape;600;p15"/>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601" name="Google Shape;601;p15"/>
          <p:cNvSpPr txBox="1"/>
          <p:nvPr/>
        </p:nvSpPr>
        <p:spPr>
          <a:xfrm>
            <a:off x="7245922" y="1906285"/>
            <a:ext cx="3767769" cy="10156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700"/>
              <a:buFont typeface="Sorts Mill Goudy"/>
              <a:buNone/>
            </a:pPr>
            <a:r>
              <a:rPr b="1" i="0" lang="el-GR" sz="2800" u="none" cap="none" strike="noStrike">
                <a:solidFill>
                  <a:schemeClr val="lt1"/>
                </a:solidFill>
                <a:latin typeface="Arial"/>
                <a:ea typeface="Arial"/>
                <a:cs typeface="Arial"/>
                <a:sym typeface="Arial"/>
              </a:rPr>
              <a:t>ΕΝΟΤΗΤΑ 2</a:t>
            </a:r>
            <a:endParaRPr b="0" i="0" sz="2800" u="none" cap="none" strike="noStrike">
              <a:solidFill>
                <a:schemeClr val="lt1"/>
              </a:solidFill>
              <a:latin typeface="Arial"/>
              <a:ea typeface="Arial"/>
              <a:cs typeface="Arial"/>
              <a:sym typeface="Arial"/>
            </a:endParaRPr>
          </a:p>
        </p:txBody>
      </p:sp>
      <p:sp>
        <p:nvSpPr>
          <p:cNvPr id="602" name="Google Shape;602;p15"/>
          <p:cNvSpPr txBox="1"/>
          <p:nvPr/>
        </p:nvSpPr>
        <p:spPr>
          <a:xfrm>
            <a:off x="7431636" y="3274567"/>
            <a:ext cx="3396342" cy="20790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1" lang="el-GR" sz="2200" u="none" cap="none" strike="noStrike">
                <a:solidFill>
                  <a:schemeClr val="lt1"/>
                </a:solidFill>
                <a:latin typeface="Arial"/>
                <a:ea typeface="Arial"/>
                <a:cs typeface="Arial"/>
                <a:sym typeface="Arial"/>
              </a:rPr>
              <a:t>Στρατηγικές ανάπτυξης Οριζόντιων Δεξιοτήτων μέσω της Υπολογιστικής Σκέψης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08" name="Shape 608"/>
        <p:cNvGrpSpPr/>
        <p:nvPr/>
      </p:nvGrpSpPr>
      <p:grpSpPr>
        <a:xfrm>
          <a:off x="0" y="0"/>
          <a:ext cx="0" cy="0"/>
          <a:chOff x="0" y="0"/>
          <a:chExt cx="0" cy="0"/>
        </a:xfrm>
      </p:grpSpPr>
      <p:sp>
        <p:nvSpPr>
          <p:cNvPr id="609" name="Google Shape;609;p16"/>
          <p:cNvSpPr txBox="1"/>
          <p:nvPr>
            <p:ph idx="1" type="body"/>
          </p:nvPr>
        </p:nvSpPr>
        <p:spPr>
          <a:xfrm>
            <a:off x="481195" y="1763696"/>
            <a:ext cx="7183629" cy="4759935"/>
          </a:xfrm>
          <a:prstGeom prst="rect">
            <a:avLst/>
          </a:prstGeom>
          <a:noFill/>
          <a:ln>
            <a:noFill/>
          </a:ln>
        </p:spPr>
        <p:txBody>
          <a:bodyPr anchorCtr="0" anchor="t" bIns="45700" lIns="91425" spcFirstLastPara="1" rIns="91425" wrap="square" tIns="45700">
            <a:normAutofit lnSpcReduction="10000"/>
          </a:bodyPr>
          <a:lstStyle/>
          <a:p>
            <a:pPr indent="0" lvl="0" marL="0" rtl="0" algn="just">
              <a:lnSpc>
                <a:spcPct val="100000"/>
              </a:lnSpc>
              <a:spcBef>
                <a:spcPts val="0"/>
              </a:spcBef>
              <a:spcAft>
                <a:spcPts val="1200"/>
              </a:spcAft>
              <a:buSzPts val="1362"/>
              <a:buNone/>
            </a:pPr>
            <a:r>
              <a:rPr lang="el-GR" sz="1600">
                <a:latin typeface="Arial"/>
                <a:ea typeface="Arial"/>
                <a:cs typeface="Arial"/>
                <a:sym typeface="Arial"/>
              </a:rPr>
              <a:t>Σε αυτή την ενότητα, θα επικεντρωθούμε σε πρακτικούς τρόπους ανάπτυξης οριζόντιων δεξιοτήτων σε ενήλικες μαθητές χαμηλής ειδίκευσης που χρησιμοποιούν ΥΣ. Θα διερευνήσετε δομημένες, βήμα προς βήμα προσεγγίσεις που θα ενθαρρύνουν τους μαθητές σας να σκέφτονται κριτικά, να επιλύουν αποτελεσματικά προβλήματα και να συνεργάζονται χωρίς την ανάγκη τεχνολογίας.</a:t>
            </a:r>
            <a:br>
              <a:rPr lang="el-GR" sz="1600">
                <a:latin typeface="Arial"/>
                <a:ea typeface="Arial"/>
                <a:cs typeface="Arial"/>
                <a:sym typeface="Arial"/>
              </a:rPr>
            </a:br>
            <a:r>
              <a:rPr lang="el-GR" sz="1600">
                <a:latin typeface="Arial"/>
                <a:ea typeface="Arial"/>
                <a:cs typeface="Arial"/>
                <a:sym typeface="Arial"/>
              </a:rPr>
              <a:t>Η ΥΣ μπορεί να σας βοηθήσει να δημιουργήσετε συναρπαστικές μαθησιακές εμπειρίες όπου οι ενήλικες μαθητές μπορούν να εφαρμόσουν δομημένη σκέψη στις καθημερινές προκλήσεις. Καθοδηγώντας τους μαθητές σας μέσα από σαφείς, λογικές διαδικασίες, μπορείτε να τους βοηθήσετε να οικοδομήσουν εμπιστοσύνη, προσαρμοστικότητα και επικοινωνιακές δεξιότητες που είναι βασικές για τη δια βίου μάθηση και την απασχολησιμότητα.</a:t>
            </a:r>
            <a:br>
              <a:rPr lang="el-GR" sz="1600">
                <a:latin typeface="Arial"/>
                <a:ea typeface="Arial"/>
                <a:cs typeface="Arial"/>
                <a:sym typeface="Arial"/>
              </a:rPr>
            </a:br>
            <a:r>
              <a:rPr lang="el-GR" sz="1600">
                <a:latin typeface="Arial"/>
                <a:ea typeface="Arial"/>
                <a:cs typeface="Arial"/>
                <a:sym typeface="Arial"/>
              </a:rPr>
              <a:t>Σε όλη αυτή την ενότητα, θα εισαχθείτε σε συγκεκριμένες στρατηγικές ΥΣ που ενισχύουν κάθε οριζόντια δεξιότητα, μαζί με προσαρμόσιμες μεθόδους διδασκαλίας για να κάνετε την ΥΣ προσβάσιμη για διαφορετικά επίπεδα μάθησης. </a:t>
            </a:r>
            <a:br>
              <a:rPr lang="el-GR" sz="1600">
                <a:latin typeface="Arial"/>
                <a:ea typeface="Arial"/>
                <a:cs typeface="Arial"/>
                <a:sym typeface="Arial"/>
              </a:rPr>
            </a:br>
            <a:r>
              <a:rPr lang="el-GR" sz="1600">
                <a:latin typeface="Arial"/>
                <a:ea typeface="Arial"/>
                <a:cs typeface="Arial"/>
                <a:sym typeface="Arial"/>
              </a:rPr>
              <a:t>Μέχρι το τέλος, θα έχετε πρακτικές τεχνικές για να ενσωματώσετε την ΥΣ στα μαθήματά σας με τρόπο που να είναι σχετικός, ελκυστικός και εύκολος στην εφαρμογή.</a:t>
            </a:r>
            <a:endParaRPr sz="1600">
              <a:latin typeface="Arial"/>
              <a:ea typeface="Arial"/>
              <a:cs typeface="Arial"/>
              <a:sym typeface="Arial"/>
            </a:endParaRPr>
          </a:p>
        </p:txBody>
      </p:sp>
      <p:pic>
        <p:nvPicPr>
          <p:cNvPr id="610" name="Google Shape;610;p16"/>
          <p:cNvPicPr preferRelativeResize="0"/>
          <p:nvPr>
            <p:ph idx="2" type="pic"/>
          </p:nvPr>
        </p:nvPicPr>
        <p:blipFill rotWithShape="1">
          <a:blip r:embed="rId3">
            <a:alphaModFix/>
          </a:blip>
          <a:srcRect b="0" l="30342" r="30344" t="0"/>
          <a:stretch/>
        </p:blipFill>
        <p:spPr>
          <a:xfrm>
            <a:off x="8140700" y="-1"/>
            <a:ext cx="4051300" cy="6858001"/>
          </a:xfrm>
          <a:prstGeom prst="rect">
            <a:avLst/>
          </a:prstGeom>
          <a:noFill/>
          <a:ln>
            <a:noFill/>
          </a:ln>
        </p:spPr>
      </p:pic>
      <p:sp>
        <p:nvSpPr>
          <p:cNvPr id="611" name="Google Shape;611;p16"/>
          <p:cNvSpPr txBox="1"/>
          <p:nvPr/>
        </p:nvSpPr>
        <p:spPr>
          <a:xfrm>
            <a:off x="481193" y="646340"/>
            <a:ext cx="7183629" cy="926284"/>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243131"/>
              </a:buClr>
              <a:buSzPts val="1260"/>
              <a:buFont typeface="Arial"/>
              <a:buNone/>
            </a:pPr>
            <a:r>
              <a:rPr b="1" i="0" lang="el-GR" sz="2800" u="none" cap="none" strike="noStrike">
                <a:solidFill>
                  <a:schemeClr val="dk1"/>
                </a:solidFill>
                <a:latin typeface="Arial"/>
                <a:ea typeface="Arial"/>
                <a:cs typeface="Arial"/>
                <a:sym typeface="Arial"/>
              </a:rPr>
              <a:t>Χρήση ΥΣ για την ενίσχυση των οριζόντιων δεξιοτήτων σε ενήλικες μαθητές χαμηλής ειδίκευσης</a:t>
            </a:r>
            <a:endParaRPr b="1" i="0" sz="2800" u="none" cap="none" strike="noStrike">
              <a:solidFill>
                <a:schemeClr val="dk1"/>
              </a:solidFill>
              <a:latin typeface="Arial"/>
              <a:ea typeface="Arial"/>
              <a:cs typeface="Arial"/>
              <a:sym typeface="Arial"/>
            </a:endParaRPr>
          </a:p>
        </p:txBody>
      </p:sp>
      <p:sp>
        <p:nvSpPr>
          <p:cNvPr id="612" name="Google Shape;612;p1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6" name="Shape 616"/>
        <p:cNvGrpSpPr/>
        <p:nvPr/>
      </p:nvGrpSpPr>
      <p:grpSpPr>
        <a:xfrm>
          <a:off x="0" y="0"/>
          <a:ext cx="0" cy="0"/>
          <a:chOff x="0" y="0"/>
          <a:chExt cx="0" cy="0"/>
        </a:xfrm>
      </p:grpSpPr>
      <p:pic>
        <p:nvPicPr>
          <p:cNvPr id="617" name="Google Shape;617;p17"/>
          <p:cNvPicPr preferRelativeResize="0"/>
          <p:nvPr/>
        </p:nvPicPr>
        <p:blipFill rotWithShape="1">
          <a:blip r:embed="rId3">
            <a:alphaModFix/>
          </a:blip>
          <a:srcRect b="0" l="0" r="0" t="0"/>
          <a:stretch/>
        </p:blipFill>
        <p:spPr>
          <a:xfrm>
            <a:off x="7235886" y="228376"/>
            <a:ext cx="4591821" cy="1121522"/>
          </a:xfrm>
          <a:prstGeom prst="rect">
            <a:avLst/>
          </a:prstGeom>
          <a:noFill/>
          <a:ln>
            <a:noFill/>
          </a:ln>
        </p:spPr>
      </p:pic>
      <p:sp>
        <p:nvSpPr>
          <p:cNvPr id="618" name="Google Shape;618;p17"/>
          <p:cNvSpPr txBox="1"/>
          <p:nvPr/>
        </p:nvSpPr>
        <p:spPr>
          <a:xfrm>
            <a:off x="1390590" y="504165"/>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l-GR" sz="2800" u="none" cap="none" strike="noStrike">
                <a:solidFill>
                  <a:schemeClr val="dk1"/>
                </a:solidFill>
                <a:latin typeface="Arial"/>
                <a:ea typeface="Arial"/>
                <a:cs typeface="Arial"/>
                <a:sym typeface="Arial"/>
              </a:rPr>
              <a:t>Ανάπτυξη κριτικής σκέψης με ΥΣ</a:t>
            </a:r>
            <a:endParaRPr b="1" i="0" sz="2800" u="none" cap="none" strike="noStrike">
              <a:solidFill>
                <a:schemeClr val="dk1"/>
              </a:solidFill>
              <a:latin typeface="Arial"/>
              <a:ea typeface="Arial"/>
              <a:cs typeface="Arial"/>
              <a:sym typeface="Arial"/>
            </a:endParaRPr>
          </a:p>
        </p:txBody>
      </p:sp>
      <p:sp>
        <p:nvSpPr>
          <p:cNvPr id="619" name="Google Shape;619;p17"/>
          <p:cNvSpPr/>
          <p:nvPr/>
        </p:nvSpPr>
        <p:spPr>
          <a:xfrm>
            <a:off x="7178726" y="177421"/>
            <a:ext cx="864000" cy="1186479"/>
          </a:xfrm>
          <a:prstGeom prst="rect">
            <a:avLst/>
          </a:prstGeom>
          <a:noFill/>
          <a:ln cap="flat" cmpd="sng" w="25400">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0" name="Google Shape;620;p17"/>
          <p:cNvSpPr/>
          <p:nvPr/>
        </p:nvSpPr>
        <p:spPr>
          <a:xfrm>
            <a:off x="507483" y="5625503"/>
            <a:ext cx="10850378"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1" name="Google Shape;621;p17"/>
          <p:cNvSpPr txBox="1"/>
          <p:nvPr/>
        </p:nvSpPr>
        <p:spPr>
          <a:xfrm>
            <a:off x="1551294" y="5673395"/>
            <a:ext cx="8925636"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l-GR" sz="1600" u="none" cap="none" strike="noStrike">
                <a:solidFill>
                  <a:srgbClr val="000000"/>
                </a:solidFill>
                <a:latin typeface="Arial"/>
                <a:ea typeface="Arial"/>
                <a:cs typeface="Arial"/>
                <a:sym typeface="Arial"/>
              </a:rPr>
              <a:t>Η κριτική σκέψη αναπτύσσεται καλύτερα μέσω ανοιχτών συζητήσεων και ασκήσεων επίλυσης προβλημάτων. </a:t>
            </a:r>
            <a:r>
              <a:rPr b="1" i="0" lang="el-GR" sz="1600" u="none" cap="none" strike="noStrike">
                <a:solidFill>
                  <a:srgbClr val="000000"/>
                </a:solidFill>
                <a:latin typeface="Arial"/>
                <a:ea typeface="Arial"/>
                <a:cs typeface="Arial"/>
                <a:sym typeface="Arial"/>
              </a:rPr>
              <a:t>Ενθαρρύνετε τους μαθητές να κάνουν ερωτήσεις «γιατί» και «πώς» </a:t>
            </a:r>
            <a:r>
              <a:rPr b="0" i="0" lang="el-GR" sz="1600" u="none" cap="none" strike="noStrike">
                <a:solidFill>
                  <a:srgbClr val="000000"/>
                </a:solidFill>
                <a:latin typeface="Arial"/>
                <a:ea typeface="Arial"/>
                <a:cs typeface="Arial"/>
                <a:sym typeface="Arial"/>
              </a:rPr>
              <a:t>σχετικά με καθημερινές καταστάσεις για να τους βοηθήσουν να σχηματίσουν ανεξάρτητες κρίσεις.</a:t>
            </a:r>
            <a:endParaRPr b="0" i="0" sz="1600" u="none" cap="none" strike="noStrike">
              <a:solidFill>
                <a:srgbClr val="000000"/>
              </a:solidFill>
              <a:latin typeface="Arial"/>
              <a:ea typeface="Arial"/>
              <a:cs typeface="Arial"/>
              <a:sym typeface="Arial"/>
            </a:endParaRPr>
          </a:p>
        </p:txBody>
      </p:sp>
      <p:pic>
        <p:nvPicPr>
          <p:cNvPr descr="Icono&#10;&#10;Descripción generada automáticamente" id="622" name="Google Shape;622;p17"/>
          <p:cNvPicPr preferRelativeResize="0"/>
          <p:nvPr/>
        </p:nvPicPr>
        <p:blipFill rotWithShape="1">
          <a:blip r:embed="rId4">
            <a:alphaModFix/>
          </a:blip>
          <a:srcRect b="0" l="0" r="0" t="0"/>
          <a:stretch/>
        </p:blipFill>
        <p:spPr>
          <a:xfrm>
            <a:off x="10811972" y="5314766"/>
            <a:ext cx="974014" cy="974014"/>
          </a:xfrm>
          <a:prstGeom prst="rect">
            <a:avLst/>
          </a:prstGeom>
          <a:noFill/>
          <a:ln>
            <a:noFill/>
          </a:ln>
        </p:spPr>
      </p:pic>
      <p:sp>
        <p:nvSpPr>
          <p:cNvPr id="623" name="Google Shape;623;p17"/>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ΠΩΣ ΜΠΟΡΕΙΤΕ ΝΑ ΕΦΑΡΜΟΣΕΤΕ ΥΣ</a:t>
            </a:r>
            <a:endParaRPr b="1" i="0" sz="1400" u="none" cap="none" strike="noStrike">
              <a:solidFill>
                <a:schemeClr val="lt1"/>
              </a:solidFill>
              <a:latin typeface="Arial"/>
              <a:ea typeface="Arial"/>
              <a:cs typeface="Arial"/>
              <a:sym typeface="Arial"/>
            </a:endParaRPr>
          </a:p>
        </p:txBody>
      </p:sp>
      <p:sp>
        <p:nvSpPr>
          <p:cNvPr id="624" name="Google Shape;624;p17"/>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5" name="Google Shape;625;p17"/>
          <p:cNvSpPr txBox="1"/>
          <p:nvPr/>
        </p:nvSpPr>
        <p:spPr>
          <a:xfrm>
            <a:off x="7326522" y="3095116"/>
            <a:ext cx="3818917"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Προσδιορίστε λογικές συνδέσεις, ασυνέπειες ή προκαταλήψεις στη συλλογιστική.</a:t>
            </a:r>
            <a:endParaRPr b="0" i="0" sz="1100" u="none" cap="none" strike="noStrike">
              <a:solidFill>
                <a:srgbClr val="000000"/>
              </a:solidFill>
              <a:latin typeface="Arial"/>
              <a:ea typeface="Arial"/>
              <a:cs typeface="Arial"/>
              <a:sym typeface="Arial"/>
            </a:endParaRPr>
          </a:p>
        </p:txBody>
      </p:sp>
      <p:sp>
        <p:nvSpPr>
          <p:cNvPr id="626" name="Google Shape;626;p17"/>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7" name="Google Shape;627;p17"/>
          <p:cNvSpPr txBox="1"/>
          <p:nvPr/>
        </p:nvSpPr>
        <p:spPr>
          <a:xfrm>
            <a:off x="7326522" y="2356107"/>
            <a:ext cx="3818917"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Αναλύστε τα ορίσματα ή τις πληροφορίες σε μέρη για να τα αναλύσετε ξεχωριστά.</a:t>
            </a:r>
            <a:endParaRPr b="0" i="0" sz="1100" u="none" cap="none" strike="noStrike">
              <a:solidFill>
                <a:srgbClr val="000000"/>
              </a:solidFill>
              <a:latin typeface="Arial"/>
              <a:ea typeface="Arial"/>
              <a:cs typeface="Arial"/>
              <a:sym typeface="Arial"/>
            </a:endParaRPr>
          </a:p>
        </p:txBody>
      </p:sp>
      <p:sp>
        <p:nvSpPr>
          <p:cNvPr id="628" name="Google Shape;628;p17"/>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Αποσύνθεση</a:t>
            </a:r>
            <a:endParaRPr b="1" i="0" sz="1400" u="none" cap="none" strike="noStrike">
              <a:solidFill>
                <a:schemeClr val="lt1"/>
              </a:solidFill>
              <a:latin typeface="Arial"/>
              <a:ea typeface="Arial"/>
              <a:cs typeface="Arial"/>
              <a:sym typeface="Arial"/>
            </a:endParaRPr>
          </a:p>
        </p:txBody>
      </p:sp>
      <p:sp>
        <p:nvSpPr>
          <p:cNvPr id="629" name="Google Shape;629;p17"/>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30" name="Google Shape;630;p17"/>
          <p:cNvSpPr txBox="1"/>
          <p:nvPr/>
        </p:nvSpPr>
        <p:spPr>
          <a:xfrm>
            <a:off x="7326522" y="3834125"/>
            <a:ext cx="3818917"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Επικεντρωθείτε σε σχετικές λεπτομέρειες, ενώ φιλτράρετε τις περιττές πληροφορίες στη λήψη αποφάσεων.</a:t>
            </a:r>
            <a:endParaRPr b="0" i="0" sz="1100" u="none" cap="none" strike="noStrike">
              <a:solidFill>
                <a:srgbClr val="000000"/>
              </a:solidFill>
              <a:latin typeface="Arial"/>
              <a:ea typeface="Arial"/>
              <a:cs typeface="Arial"/>
              <a:sym typeface="Arial"/>
            </a:endParaRPr>
          </a:p>
        </p:txBody>
      </p:sp>
      <p:sp>
        <p:nvSpPr>
          <p:cNvPr id="631" name="Google Shape;631;p17"/>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Αφαίρεση</a:t>
            </a:r>
            <a:endParaRPr b="1" i="0" sz="1400" u="none" cap="none" strike="noStrike">
              <a:solidFill>
                <a:schemeClr val="lt1"/>
              </a:solidFill>
              <a:latin typeface="Arial"/>
              <a:ea typeface="Arial"/>
              <a:cs typeface="Arial"/>
              <a:sym typeface="Arial"/>
            </a:endParaRPr>
          </a:p>
        </p:txBody>
      </p:sp>
      <p:sp>
        <p:nvSpPr>
          <p:cNvPr id="632" name="Google Shape;632;p17"/>
          <p:cNvSpPr txBox="1"/>
          <p:nvPr/>
        </p:nvSpPr>
        <p:spPr>
          <a:xfrm>
            <a:off x="459605" y="3959401"/>
            <a:ext cx="6261807" cy="160043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Παράδειγμα:</a:t>
            </a:r>
            <a:r>
              <a:rPr b="0" i="0" lang="el-GR" sz="1400" u="none" cap="none" strike="noStrike">
                <a:solidFill>
                  <a:srgbClr val="000000"/>
                </a:solidFill>
                <a:latin typeface="Arial"/>
                <a:ea typeface="Arial"/>
                <a:cs typeface="Arial"/>
                <a:sym typeface="Arial"/>
              </a:rPr>
              <a:t> Όταν σχεδιάζουν μια επίσκεψη στο παντοπωλείο με περιορισμένο προϋπολογισμό, οι μαθητές μπορούν να χρησιμοποιήσουν την ΥΣ για να αναλύσουν τα έξοδά τους, να επικεντρωθούν σε βασικά είδη, να συγκρίνουν τις τιμές και να αποφασίσουν τι ταιριάζει στον προϋπολογισμό τους. Αυτό τους βοηθά να λαμβάνουν εκπαιδευμένες αποφάσεις αγοράς αντί να αγοράζουν παρορμητικά και να ξεμένουν από χρήματα πριν από τον επόμενο μισθό τους.</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633" name="Google Shape;633;p17"/>
          <p:cNvPicPr preferRelativeResize="0"/>
          <p:nvPr/>
        </p:nvPicPr>
        <p:blipFill rotWithShape="1">
          <a:blip r:embed="rId5">
            <a:alphaModFix/>
          </a:blip>
          <a:srcRect b="0" l="0" r="0" t="0"/>
          <a:stretch/>
        </p:blipFill>
        <p:spPr>
          <a:xfrm>
            <a:off x="72864" y="211027"/>
            <a:ext cx="1269841" cy="1269841"/>
          </a:xfrm>
          <a:prstGeom prst="rect">
            <a:avLst/>
          </a:prstGeom>
          <a:noFill/>
          <a:ln>
            <a:noFill/>
          </a:ln>
        </p:spPr>
      </p:pic>
      <p:sp>
        <p:nvSpPr>
          <p:cNvPr id="634" name="Google Shape;634;p17"/>
          <p:cNvSpPr/>
          <p:nvPr/>
        </p:nvSpPr>
        <p:spPr>
          <a:xfrm>
            <a:off x="507483" y="1657200"/>
            <a:ext cx="6093724" cy="221215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35" name="Google Shape;635;p17"/>
          <p:cNvSpPr txBox="1"/>
          <p:nvPr/>
        </p:nvSpPr>
        <p:spPr>
          <a:xfrm>
            <a:off x="507483" y="1769561"/>
            <a:ext cx="6093724" cy="190821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κριτική σκέψη είναι η ικανότητα ανάλυσης καταστάσεων, αξιολόγησης πληροφοριών και λήψης λογικών αποφάσεων. </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Πολλοί ενήλικες μαθητές χαμηλής ειδίκευσης αγωνίζονται με την επίλυση προβλημάτων επειδή βασίζονται στη διαίσθηση και όχι στη δομημένη σκέψη. </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Η ΥΣ βοηθά τους μαθητές να αναπτύξουν μια λογική και συστηματική προσέγγιση για την αξιολόγηση καταστάσεων, τη μείωση των εικασιών και τη βελτίωση της λήψης αποφάσεων.</a:t>
            </a:r>
            <a:endParaRPr b="0" i="0" sz="1400" u="none" cap="none" strike="noStrike">
              <a:solidFill>
                <a:srgbClr val="000000"/>
              </a:solidFill>
              <a:latin typeface="Arial"/>
              <a:ea typeface="Arial"/>
              <a:cs typeface="Arial"/>
              <a:sym typeface="Arial"/>
            </a:endParaRPr>
          </a:p>
        </p:txBody>
      </p:sp>
      <p:sp>
        <p:nvSpPr>
          <p:cNvPr id="636" name="Google Shape;636;p17"/>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Αναγνώριση προτύπων</a:t>
            </a:r>
            <a:endParaRPr b="1" i="0" sz="1400" u="none" cap="none" strike="noStrike">
              <a:solidFill>
                <a:schemeClr val="lt1"/>
              </a:solidFill>
              <a:latin typeface="Arial"/>
              <a:ea typeface="Arial"/>
              <a:cs typeface="Arial"/>
              <a:sym typeface="Arial"/>
            </a:endParaRPr>
          </a:p>
        </p:txBody>
      </p:sp>
      <p:sp>
        <p:nvSpPr>
          <p:cNvPr id="637" name="Google Shape;637;p17"/>
          <p:cNvSpPr/>
          <p:nvPr/>
        </p:nvSpPr>
        <p:spPr>
          <a:xfrm>
            <a:off x="7111537" y="4361067"/>
            <a:ext cx="4246324" cy="783382"/>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38" name="Google Shape;638;p17"/>
          <p:cNvSpPr txBox="1"/>
          <p:nvPr/>
        </p:nvSpPr>
        <p:spPr>
          <a:xfrm>
            <a:off x="7326522" y="4573134"/>
            <a:ext cx="3818917" cy="6001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Διδάξτε στους μαθητές να δημιουργήσουν δομημένο συλλογισμό για να συγκρίνουν επιλογές και να φτάσουν σε καλά μελετημένα συμπεράσματα</a:t>
            </a:r>
            <a:endParaRPr b="0" i="0" sz="1100" u="none" cap="none" strike="noStrike">
              <a:solidFill>
                <a:srgbClr val="000000"/>
              </a:solidFill>
              <a:latin typeface="Arial"/>
              <a:ea typeface="Arial"/>
              <a:cs typeface="Arial"/>
              <a:sym typeface="Arial"/>
            </a:endParaRPr>
          </a:p>
        </p:txBody>
      </p:sp>
      <p:sp>
        <p:nvSpPr>
          <p:cNvPr id="639" name="Google Shape;639;p17"/>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Αλγόριθμοι</a:t>
            </a:r>
            <a:endParaRPr b="1" i="0" sz="1400" u="none" cap="none" strike="noStrike">
              <a:solidFill>
                <a:schemeClr val="lt1"/>
              </a:solidFill>
              <a:latin typeface="Arial"/>
              <a:ea typeface="Arial"/>
              <a:cs typeface="Arial"/>
              <a:sym typeface="Arial"/>
            </a:endParaRPr>
          </a:p>
        </p:txBody>
      </p:sp>
      <p:sp>
        <p:nvSpPr>
          <p:cNvPr id="640" name="Google Shape;640;p1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44" name="Shape 644"/>
        <p:cNvGrpSpPr/>
        <p:nvPr/>
      </p:nvGrpSpPr>
      <p:grpSpPr>
        <a:xfrm>
          <a:off x="0" y="0"/>
          <a:ext cx="0" cy="0"/>
          <a:chOff x="0" y="0"/>
          <a:chExt cx="0" cy="0"/>
        </a:xfrm>
      </p:grpSpPr>
      <p:pic>
        <p:nvPicPr>
          <p:cNvPr id="645" name="Google Shape;645;p18"/>
          <p:cNvPicPr preferRelativeResize="0"/>
          <p:nvPr/>
        </p:nvPicPr>
        <p:blipFill rotWithShape="1">
          <a:blip r:embed="rId3">
            <a:alphaModFix/>
          </a:blip>
          <a:srcRect b="0" l="0" r="0" t="0"/>
          <a:stretch/>
        </p:blipFill>
        <p:spPr>
          <a:xfrm>
            <a:off x="7235886" y="228376"/>
            <a:ext cx="4591821" cy="1121522"/>
          </a:xfrm>
          <a:prstGeom prst="rect">
            <a:avLst/>
          </a:prstGeom>
          <a:noFill/>
          <a:ln>
            <a:noFill/>
          </a:ln>
        </p:spPr>
      </p:pic>
      <p:pic>
        <p:nvPicPr>
          <p:cNvPr descr="Imagen que contiene dibujo, señal&#10;&#10;Descripción generada automáticamente" id="646" name="Google Shape;646;p18"/>
          <p:cNvPicPr preferRelativeResize="0"/>
          <p:nvPr/>
        </p:nvPicPr>
        <p:blipFill rotWithShape="1">
          <a:blip r:embed="rId4">
            <a:alphaModFix/>
          </a:blip>
          <a:srcRect b="0" l="0" r="0" t="0"/>
          <a:stretch/>
        </p:blipFill>
        <p:spPr>
          <a:xfrm>
            <a:off x="72863" y="185871"/>
            <a:ext cx="1269841" cy="1269841"/>
          </a:xfrm>
          <a:prstGeom prst="rect">
            <a:avLst/>
          </a:prstGeom>
          <a:noFill/>
          <a:ln>
            <a:noFill/>
          </a:ln>
        </p:spPr>
      </p:pic>
      <p:sp>
        <p:nvSpPr>
          <p:cNvPr id="647" name="Google Shape;647;p18"/>
          <p:cNvSpPr/>
          <p:nvPr/>
        </p:nvSpPr>
        <p:spPr>
          <a:xfrm>
            <a:off x="7954103" y="177421"/>
            <a:ext cx="792000" cy="1186479"/>
          </a:xfrm>
          <a:prstGeom prst="rect">
            <a:avLst/>
          </a:prstGeom>
          <a:no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48" name="Google Shape;648;p18"/>
          <p:cNvSpPr/>
          <p:nvPr/>
        </p:nvSpPr>
        <p:spPr>
          <a:xfrm>
            <a:off x="847790" y="5699376"/>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49" name="Google Shape;649;p18"/>
          <p:cNvSpPr txBox="1"/>
          <p:nvPr/>
        </p:nvSpPr>
        <p:spPr>
          <a:xfrm>
            <a:off x="1633181" y="5747268"/>
            <a:ext cx="8925636"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l-GR" sz="1600" u="none" cap="none" strike="noStrike">
                <a:solidFill>
                  <a:srgbClr val="000000"/>
                </a:solidFill>
                <a:latin typeface="Arial"/>
                <a:ea typeface="Arial"/>
                <a:cs typeface="Arial"/>
                <a:sym typeface="Arial"/>
              </a:rPr>
              <a:t>Ενθαρρύνετε τους μαθητές </a:t>
            </a:r>
            <a:r>
              <a:rPr b="1" i="0" lang="el-GR" sz="1600" u="none" cap="none" strike="noStrike">
                <a:solidFill>
                  <a:srgbClr val="000000"/>
                </a:solidFill>
                <a:latin typeface="Arial"/>
                <a:ea typeface="Arial"/>
                <a:cs typeface="Arial"/>
                <a:sym typeface="Arial"/>
              </a:rPr>
              <a:t>να προσεγγίζουν κάθε πρόκληση με δομημένη νοοτροπία</a:t>
            </a:r>
            <a:r>
              <a:rPr b="0" i="0" lang="el-GR" sz="1600" u="none" cap="none" strike="noStrike">
                <a:solidFill>
                  <a:srgbClr val="000000"/>
                </a:solidFill>
                <a:latin typeface="Arial"/>
                <a:ea typeface="Arial"/>
                <a:cs typeface="Arial"/>
                <a:sym typeface="Arial"/>
              </a:rPr>
              <a:t>, ενισχύοντας ότι τα περισσότερα προβλήματα μπορούν να λυθούν όταν αναλύονται σε βήματα αντί να αποφεύγονται.</a:t>
            </a:r>
            <a:endParaRPr b="0" i="0" sz="1600" u="none" cap="none" strike="noStrike">
              <a:solidFill>
                <a:srgbClr val="000000"/>
              </a:solidFill>
              <a:latin typeface="Arial"/>
              <a:ea typeface="Arial"/>
              <a:cs typeface="Arial"/>
              <a:sym typeface="Arial"/>
            </a:endParaRPr>
          </a:p>
        </p:txBody>
      </p:sp>
      <p:sp>
        <p:nvSpPr>
          <p:cNvPr id="650" name="Google Shape;650;p18"/>
          <p:cNvSpPr txBox="1"/>
          <p:nvPr/>
        </p:nvSpPr>
        <p:spPr>
          <a:xfrm>
            <a:off x="1390590" y="504168"/>
            <a:ext cx="5528825" cy="824076"/>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243131"/>
              </a:buClr>
              <a:buSzPts val="1260"/>
              <a:buFont typeface="Arial"/>
              <a:buNone/>
            </a:pPr>
            <a:r>
              <a:rPr b="1" i="0" lang="el-GR" sz="2800" u="none" cap="none" strike="noStrike">
                <a:solidFill>
                  <a:schemeClr val="dk1"/>
                </a:solidFill>
                <a:latin typeface="Arial"/>
                <a:ea typeface="Arial"/>
                <a:cs typeface="Arial"/>
                <a:sym typeface="Arial"/>
              </a:rPr>
              <a:t>Ανάπτυξη δεξιοτήτων επίλυσης προβλημάτων με </a:t>
            </a:r>
            <a:r>
              <a:rPr b="1" i="0" lang="el-GR" sz="2800" u="none" cap="none" strike="noStrike">
                <a:solidFill>
                  <a:srgbClr val="243131"/>
                </a:solidFill>
                <a:latin typeface="Arial"/>
                <a:ea typeface="Arial"/>
                <a:cs typeface="Arial"/>
                <a:sym typeface="Arial"/>
              </a:rPr>
              <a:t>ΥΣ</a:t>
            </a:r>
            <a:endParaRPr b="1" i="0" sz="2800" u="none" cap="none" strike="noStrike">
              <a:solidFill>
                <a:schemeClr val="dk1"/>
              </a:solidFill>
              <a:latin typeface="Arial"/>
              <a:ea typeface="Arial"/>
              <a:cs typeface="Arial"/>
              <a:sym typeface="Arial"/>
            </a:endParaRPr>
          </a:p>
        </p:txBody>
      </p:sp>
      <p:sp>
        <p:nvSpPr>
          <p:cNvPr id="651" name="Google Shape;651;p18"/>
          <p:cNvSpPr/>
          <p:nvPr/>
        </p:nvSpPr>
        <p:spPr>
          <a:xfrm>
            <a:off x="507482" y="1657200"/>
            <a:ext cx="6306146"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52" name="Google Shape;652;p18"/>
          <p:cNvSpPr txBox="1"/>
          <p:nvPr/>
        </p:nvSpPr>
        <p:spPr>
          <a:xfrm>
            <a:off x="559592" y="1765379"/>
            <a:ext cx="6201927" cy="21852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επίλυση προβλημάτων επιτρέπει στους μαθητές να αντιμετωπίζουν τις προκλήσεις λογικά και συστηματικά, αντί να αντιδρούν παρορμητικά. Πολλοί ενήλικες μαθητές χαμηλής ειδίκευσης μπορεί να δυσκολεύονται με την επίλυση προβλημάτων επειδή αισθάνονται συγκλονισμένοι από περίπλοκα ζητήματα ή έχουν συνηθίσει να λαμβάνουν γρήγορες αποφάσεις χωρίς μια καλά μελετημένη προσέγγιση. </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Η ΥΣ παρέχει ένα βήμα προς βήμα πλαίσιο που τους βοηθά να σπάσουν τις προκλήσεις, να αναλύσουν τις επιλογές και να αναπτύξουν πρακτικές λύσεις, καθιστώντας τα προβλήματα πιο διαχειρίσιμα και λιγότερο αγχωτικά.</a:t>
            </a:r>
            <a:endParaRPr b="0" i="0" sz="1400" u="none" cap="none" strike="noStrike">
              <a:solidFill>
                <a:srgbClr val="000000"/>
              </a:solidFill>
              <a:latin typeface="Arial"/>
              <a:ea typeface="Arial"/>
              <a:cs typeface="Arial"/>
              <a:sym typeface="Arial"/>
            </a:endParaRPr>
          </a:p>
        </p:txBody>
      </p:sp>
      <p:sp>
        <p:nvSpPr>
          <p:cNvPr id="653" name="Google Shape;653;p18"/>
          <p:cNvSpPr txBox="1"/>
          <p:nvPr/>
        </p:nvSpPr>
        <p:spPr>
          <a:xfrm>
            <a:off x="452890" y="4061823"/>
            <a:ext cx="6446225" cy="160043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Παράδειγμα:</a:t>
            </a:r>
            <a:r>
              <a:rPr b="0" i="0" lang="el-GR" sz="1400" u="none" cap="none" strike="noStrike">
                <a:solidFill>
                  <a:srgbClr val="000000"/>
                </a:solidFill>
                <a:latin typeface="Arial"/>
                <a:ea typeface="Arial"/>
                <a:cs typeface="Arial"/>
                <a:sym typeface="Arial"/>
              </a:rPr>
              <a:t> Ένας μαθητής που αγωνίζεται να προετοιμάσει υγιεινά γεύματα με περιορισμένα συστατικά μπορεί να εφαρμόσει ΥΣ για να σπάσει το πρόβλημα, να εντοπίσει κοινούς συνδυασμούς τροφίμων που λειτουργούν και να σχεδιάσει τα γεύματα χρησιμοποιώντας αυτό που έχει αντί να επικεντρωθεί σε αυτό που λείπει. Δομώντας την προσέγγισή τους και αναγνωρίζοντας τα πρότυπα στην προετοιμασία των γευμάτων, μπορούν να δημιουργήσουν θρεπτικά γεύματα ελαχιστοποιώντας παράλληλα τη σπατάλη τροφίμων.</a:t>
            </a:r>
            <a:endParaRPr b="0" i="0" sz="1400" u="none" cap="none" strike="noStrike">
              <a:solidFill>
                <a:srgbClr val="000000"/>
              </a:solidFill>
              <a:latin typeface="Arial"/>
              <a:ea typeface="Arial"/>
              <a:cs typeface="Arial"/>
              <a:sym typeface="Arial"/>
            </a:endParaRPr>
          </a:p>
        </p:txBody>
      </p:sp>
      <p:sp>
        <p:nvSpPr>
          <p:cNvPr id="654" name="Google Shape;654;p18"/>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ΠΩΣ ΜΠΟΡΕΙΤΕ ΝΑ ΕΦΑΡΜΟΣΕΤΕ ΥΣ</a:t>
            </a:r>
            <a:endParaRPr b="1" i="0" sz="1400" u="none" cap="none" strike="noStrike">
              <a:solidFill>
                <a:schemeClr val="lt1"/>
              </a:solidFill>
              <a:latin typeface="Arial"/>
              <a:ea typeface="Arial"/>
              <a:cs typeface="Arial"/>
              <a:sym typeface="Arial"/>
            </a:endParaRPr>
          </a:p>
        </p:txBody>
      </p:sp>
      <p:sp>
        <p:nvSpPr>
          <p:cNvPr id="655" name="Google Shape;655;p18"/>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56" name="Google Shape;656;p18"/>
          <p:cNvSpPr txBox="1"/>
          <p:nvPr/>
        </p:nvSpPr>
        <p:spPr>
          <a:xfrm>
            <a:off x="7326522" y="3095116"/>
            <a:ext cx="3818917"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Αναγνωρίστε προηγούμενα λάθη ή προβλήματα για να τα αποτρέψετε από το να συμβούν ξανά.</a:t>
            </a:r>
            <a:endParaRPr b="0" i="0" sz="1100" u="none" cap="none" strike="noStrike">
              <a:solidFill>
                <a:srgbClr val="000000"/>
              </a:solidFill>
              <a:latin typeface="Arial"/>
              <a:ea typeface="Arial"/>
              <a:cs typeface="Arial"/>
              <a:sym typeface="Arial"/>
            </a:endParaRPr>
          </a:p>
        </p:txBody>
      </p:sp>
      <p:sp>
        <p:nvSpPr>
          <p:cNvPr id="657" name="Google Shape;657;p18"/>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58" name="Google Shape;658;p18"/>
          <p:cNvSpPr txBox="1"/>
          <p:nvPr/>
        </p:nvSpPr>
        <p:spPr>
          <a:xfrm>
            <a:off x="7326522" y="2356107"/>
            <a:ext cx="3818917"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Χωρίστε μια πρόκληση σε μικρότερα βήματα για να εντοπίσετε βασικούς τομείς που χρειάζονται λύσεις.</a:t>
            </a:r>
            <a:endParaRPr b="0" i="0" sz="1100" u="none" cap="none" strike="noStrike">
              <a:solidFill>
                <a:srgbClr val="000000"/>
              </a:solidFill>
              <a:latin typeface="Arial"/>
              <a:ea typeface="Arial"/>
              <a:cs typeface="Arial"/>
              <a:sym typeface="Arial"/>
            </a:endParaRPr>
          </a:p>
        </p:txBody>
      </p:sp>
      <p:sp>
        <p:nvSpPr>
          <p:cNvPr id="659" name="Google Shape;659;p18"/>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Αποσύνθεση</a:t>
            </a:r>
            <a:endParaRPr b="1" i="0" sz="1400" u="none" cap="none" strike="noStrike">
              <a:solidFill>
                <a:schemeClr val="lt1"/>
              </a:solidFill>
              <a:latin typeface="Arial"/>
              <a:ea typeface="Arial"/>
              <a:cs typeface="Arial"/>
              <a:sym typeface="Arial"/>
            </a:endParaRPr>
          </a:p>
        </p:txBody>
      </p:sp>
      <p:sp>
        <p:nvSpPr>
          <p:cNvPr id="660" name="Google Shape;660;p18"/>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61" name="Google Shape;661;p18"/>
          <p:cNvSpPr txBox="1"/>
          <p:nvPr/>
        </p:nvSpPr>
        <p:spPr>
          <a:xfrm>
            <a:off x="7167306" y="3834125"/>
            <a:ext cx="4246324"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Φιλτράρετε τους περισπασμούς και εστιάστε μόνο στις συγκεκριμένες πτυχές του προβλήματος που επηρεάζουν τη λύση.</a:t>
            </a:r>
            <a:endParaRPr b="0" i="0" sz="1100" u="none" cap="none" strike="noStrike">
              <a:solidFill>
                <a:srgbClr val="000000"/>
              </a:solidFill>
              <a:latin typeface="Arial"/>
              <a:ea typeface="Arial"/>
              <a:cs typeface="Arial"/>
              <a:sym typeface="Arial"/>
            </a:endParaRPr>
          </a:p>
        </p:txBody>
      </p:sp>
      <p:sp>
        <p:nvSpPr>
          <p:cNvPr id="662" name="Google Shape;662;p18"/>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Αφαίρεση</a:t>
            </a:r>
            <a:endParaRPr b="1" i="0" sz="1400" u="none" cap="none" strike="noStrike">
              <a:solidFill>
                <a:schemeClr val="lt1"/>
              </a:solidFill>
              <a:latin typeface="Arial"/>
              <a:ea typeface="Arial"/>
              <a:cs typeface="Arial"/>
              <a:sym typeface="Arial"/>
            </a:endParaRPr>
          </a:p>
        </p:txBody>
      </p:sp>
      <p:sp>
        <p:nvSpPr>
          <p:cNvPr id="663" name="Google Shape;663;p18"/>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Αναγνώριση προτύπων</a:t>
            </a:r>
            <a:endParaRPr b="1" i="0" sz="1400" u="none" cap="none" strike="noStrike">
              <a:solidFill>
                <a:schemeClr val="lt1"/>
              </a:solidFill>
              <a:latin typeface="Arial"/>
              <a:ea typeface="Arial"/>
              <a:cs typeface="Arial"/>
              <a:sym typeface="Arial"/>
            </a:endParaRPr>
          </a:p>
        </p:txBody>
      </p:sp>
      <p:sp>
        <p:nvSpPr>
          <p:cNvPr id="664" name="Google Shape;664;p18"/>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65" name="Google Shape;665;p18"/>
          <p:cNvSpPr txBox="1"/>
          <p:nvPr/>
        </p:nvSpPr>
        <p:spPr>
          <a:xfrm>
            <a:off x="7326522" y="4573134"/>
            <a:ext cx="3818917"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Διδάξτε τους να δημιουργήσουν μια ακολουθία ενεργειών για την επίλυση ενός προβλήματος.</a:t>
            </a:r>
            <a:endParaRPr b="0" i="0" sz="1100" u="none" cap="none" strike="noStrike">
              <a:solidFill>
                <a:srgbClr val="000000"/>
              </a:solidFill>
              <a:latin typeface="Arial"/>
              <a:ea typeface="Arial"/>
              <a:cs typeface="Arial"/>
              <a:sym typeface="Arial"/>
            </a:endParaRPr>
          </a:p>
        </p:txBody>
      </p:sp>
      <p:sp>
        <p:nvSpPr>
          <p:cNvPr id="666" name="Google Shape;666;p18"/>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Αλγόριθμοι</a:t>
            </a:r>
            <a:endParaRPr b="1" i="0" sz="1400" u="none" cap="none" strike="noStrike">
              <a:solidFill>
                <a:schemeClr val="lt1"/>
              </a:solidFill>
              <a:latin typeface="Arial"/>
              <a:ea typeface="Arial"/>
              <a:cs typeface="Arial"/>
              <a:sym typeface="Arial"/>
            </a:endParaRPr>
          </a:p>
        </p:txBody>
      </p:sp>
      <p:sp>
        <p:nvSpPr>
          <p:cNvPr id="667" name="Google Shape;667;p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cono&#10;&#10;Descripción generada automáticamente" id="668" name="Google Shape;668;p18"/>
          <p:cNvPicPr preferRelativeResize="0"/>
          <p:nvPr/>
        </p:nvPicPr>
        <p:blipFill rotWithShape="1">
          <a:blip r:embed="rId5">
            <a:alphaModFix/>
          </a:blip>
          <a:srcRect b="0" l="0" r="0" t="0"/>
          <a:stretch/>
        </p:blipFill>
        <p:spPr>
          <a:xfrm>
            <a:off x="10811972" y="5314766"/>
            <a:ext cx="974014" cy="97401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72" name="Shape 672"/>
        <p:cNvGrpSpPr/>
        <p:nvPr/>
      </p:nvGrpSpPr>
      <p:grpSpPr>
        <a:xfrm>
          <a:off x="0" y="0"/>
          <a:ext cx="0" cy="0"/>
          <a:chOff x="0" y="0"/>
          <a:chExt cx="0" cy="0"/>
        </a:xfrm>
      </p:grpSpPr>
      <p:pic>
        <p:nvPicPr>
          <p:cNvPr id="673" name="Google Shape;673;p19"/>
          <p:cNvPicPr preferRelativeResize="0"/>
          <p:nvPr/>
        </p:nvPicPr>
        <p:blipFill rotWithShape="1">
          <a:blip r:embed="rId3">
            <a:alphaModFix/>
          </a:blip>
          <a:srcRect b="0" l="0" r="0" t="0"/>
          <a:stretch/>
        </p:blipFill>
        <p:spPr>
          <a:xfrm>
            <a:off x="7235886" y="228376"/>
            <a:ext cx="4591821" cy="1121522"/>
          </a:xfrm>
          <a:prstGeom prst="rect">
            <a:avLst/>
          </a:prstGeom>
          <a:noFill/>
          <a:ln>
            <a:noFill/>
          </a:ln>
        </p:spPr>
      </p:pic>
      <p:pic>
        <p:nvPicPr>
          <p:cNvPr descr="Imagen que contiene dibujo&#10;&#10;Descripción generada automáticamente" id="674" name="Google Shape;674;p19"/>
          <p:cNvPicPr preferRelativeResize="0"/>
          <p:nvPr/>
        </p:nvPicPr>
        <p:blipFill rotWithShape="1">
          <a:blip r:embed="rId4">
            <a:alphaModFix/>
          </a:blip>
          <a:srcRect b="0" l="0" r="0" t="0"/>
          <a:stretch/>
        </p:blipFill>
        <p:spPr>
          <a:xfrm>
            <a:off x="70409" y="211027"/>
            <a:ext cx="1269841" cy="1269841"/>
          </a:xfrm>
          <a:prstGeom prst="rect">
            <a:avLst/>
          </a:prstGeom>
          <a:noFill/>
          <a:ln>
            <a:noFill/>
          </a:ln>
        </p:spPr>
      </p:pic>
      <p:sp>
        <p:nvSpPr>
          <p:cNvPr id="675" name="Google Shape;675;p19"/>
          <p:cNvSpPr/>
          <p:nvPr/>
        </p:nvSpPr>
        <p:spPr>
          <a:xfrm>
            <a:off x="8747897" y="177421"/>
            <a:ext cx="720000" cy="1186479"/>
          </a:xfrm>
          <a:prstGeom prst="rect">
            <a:avLst/>
          </a:prstGeom>
          <a:noFill/>
          <a:ln cap="flat" cmpd="sng" w="25400">
            <a:solidFill>
              <a:srgbClr val="26679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6" name="Google Shape;676;p19"/>
          <p:cNvSpPr/>
          <p:nvPr/>
        </p:nvSpPr>
        <p:spPr>
          <a:xfrm>
            <a:off x="791397" y="5568353"/>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77" name="Google Shape;677;p19"/>
          <p:cNvSpPr txBox="1"/>
          <p:nvPr/>
        </p:nvSpPr>
        <p:spPr>
          <a:xfrm>
            <a:off x="1608633" y="5616245"/>
            <a:ext cx="8925636"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l-GR" sz="1600" u="none" cap="none" strike="noStrike">
                <a:solidFill>
                  <a:srgbClr val="000000"/>
                </a:solidFill>
                <a:latin typeface="Arial"/>
                <a:ea typeface="Arial"/>
                <a:cs typeface="Arial"/>
                <a:sym typeface="Arial"/>
              </a:rPr>
              <a:t>Ενθαρρύνετε τους μαθητές </a:t>
            </a:r>
            <a:r>
              <a:rPr b="1" i="0" lang="el-GR" sz="1600" u="none" cap="none" strike="noStrike">
                <a:solidFill>
                  <a:srgbClr val="000000"/>
                </a:solidFill>
                <a:latin typeface="Arial"/>
                <a:ea typeface="Arial"/>
                <a:cs typeface="Arial"/>
                <a:sym typeface="Arial"/>
              </a:rPr>
              <a:t>να διερευνήσουν πολλαπλές λύσεις σε ένα πρόβλημα </a:t>
            </a:r>
            <a:r>
              <a:rPr b="0" i="0" lang="el-GR" sz="1600" u="none" cap="none" strike="noStrike">
                <a:solidFill>
                  <a:srgbClr val="000000"/>
                </a:solidFill>
                <a:latin typeface="Arial"/>
                <a:ea typeface="Arial"/>
                <a:cs typeface="Arial"/>
                <a:sym typeface="Arial"/>
              </a:rPr>
              <a:t>αντί να συμβιβάζονται με την πρώτη ιδέα που έρχεται στο μυαλό. Τονίστε ότι η ΥΣ επιτρέπει τη δημιουργική επίλυση προβλημάτων πέρα από τις παραδοσιακές μεθόδους.</a:t>
            </a:r>
            <a:endParaRPr b="0" i="0" sz="1600" u="none" cap="none" strike="noStrike">
              <a:solidFill>
                <a:srgbClr val="000000"/>
              </a:solidFill>
              <a:latin typeface="Arial"/>
              <a:ea typeface="Arial"/>
              <a:cs typeface="Arial"/>
              <a:sym typeface="Arial"/>
            </a:endParaRPr>
          </a:p>
        </p:txBody>
      </p:sp>
      <p:sp>
        <p:nvSpPr>
          <p:cNvPr id="678" name="Google Shape;678;p19"/>
          <p:cNvSpPr txBox="1"/>
          <p:nvPr/>
        </p:nvSpPr>
        <p:spPr>
          <a:xfrm>
            <a:off x="1390590" y="504165"/>
            <a:ext cx="5210617" cy="835701"/>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243131"/>
              </a:buClr>
              <a:buSzPts val="1260"/>
              <a:buFont typeface="Arial"/>
              <a:buNone/>
            </a:pPr>
            <a:r>
              <a:rPr b="1" i="0" lang="el-GR" sz="2800" u="none" cap="none" strike="noStrike">
                <a:solidFill>
                  <a:schemeClr val="dk1"/>
                </a:solidFill>
                <a:latin typeface="Arial"/>
                <a:ea typeface="Arial"/>
                <a:cs typeface="Arial"/>
                <a:sym typeface="Arial"/>
              </a:rPr>
              <a:t>Ανάπτυξη δημιουργικότητας και καινοτομίας με ΥΣ</a:t>
            </a:r>
            <a:endParaRPr b="1" i="0" sz="2800" u="none" cap="none" strike="noStrike">
              <a:solidFill>
                <a:schemeClr val="dk1"/>
              </a:solidFill>
              <a:latin typeface="Arial"/>
              <a:ea typeface="Arial"/>
              <a:cs typeface="Arial"/>
              <a:sym typeface="Arial"/>
            </a:endParaRPr>
          </a:p>
        </p:txBody>
      </p:sp>
      <p:sp>
        <p:nvSpPr>
          <p:cNvPr id="679" name="Google Shape;679;p19"/>
          <p:cNvSpPr/>
          <p:nvPr/>
        </p:nvSpPr>
        <p:spPr>
          <a:xfrm>
            <a:off x="507483" y="1657200"/>
            <a:ext cx="6222056"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80" name="Google Shape;680;p19"/>
          <p:cNvSpPr txBox="1"/>
          <p:nvPr/>
        </p:nvSpPr>
        <p:spPr>
          <a:xfrm>
            <a:off x="507483" y="1759697"/>
            <a:ext cx="6222056" cy="21852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δημιουργικότητα αφορά την εξεύρεση νέων λύσεων, την ευέλικτη σκέψη και την προσέγγιση των προκλήσεων διαφορετικά, ενώ η καινοτομία περιλαμβάνει την εφαρμογή αυτών των δημιουργικών ιδεών με πρακτικούς τρόπους. Πολλοί ενήλικες εκπαιδευόμενοι χαμηλής ειδίκευσης μπορεί να δυσκολεύονται με αυτές τις δεξιότητες επειδή τείνουν να βασίζονται σε οικείες προσεγγίσεις ή μπορεί να διστάζουν να δοκιμάσουν εναλλακτικές μεθόδους. </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Η ΥΣ βοηθά στην ανάπτυξη της δημιουργικότητας και της καινοτομίας ενθαρρύνοντας τον δομημένο πειραματισμό, αναγνωρίζοντας χρήσιμα πρότυπα και βελτιώνοντας τις ιδέες σε εφαρμόσιμες λύσεις.</a:t>
            </a:r>
            <a:endParaRPr b="0" i="0" sz="1400" u="none" cap="none" strike="noStrike">
              <a:solidFill>
                <a:srgbClr val="000000"/>
              </a:solidFill>
              <a:latin typeface="Arial"/>
              <a:ea typeface="Arial"/>
              <a:cs typeface="Arial"/>
              <a:sym typeface="Arial"/>
            </a:endParaRPr>
          </a:p>
        </p:txBody>
      </p:sp>
      <p:sp>
        <p:nvSpPr>
          <p:cNvPr id="681" name="Google Shape;681;p19"/>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ΠΩΣ ΜΠΟΡΕΙΤΕ ΝΑ ΕΦΑΡΜΟΣΕΤΕ ΥΣ</a:t>
            </a:r>
            <a:endParaRPr b="1" i="0" sz="1400" u="none" cap="none" strike="noStrike">
              <a:solidFill>
                <a:schemeClr val="lt1"/>
              </a:solidFill>
              <a:latin typeface="Arial"/>
              <a:ea typeface="Arial"/>
              <a:cs typeface="Arial"/>
              <a:sym typeface="Arial"/>
            </a:endParaRPr>
          </a:p>
        </p:txBody>
      </p:sp>
      <p:sp>
        <p:nvSpPr>
          <p:cNvPr id="682" name="Google Shape;682;p19"/>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83" name="Google Shape;683;p19"/>
          <p:cNvSpPr txBox="1"/>
          <p:nvPr/>
        </p:nvSpPr>
        <p:spPr>
          <a:xfrm>
            <a:off x="7326522" y="3095116"/>
            <a:ext cx="3961294"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Προσδιορίστε συνδέσεις μεταξύ άσχετων ιδεών για να εμπνεύσετε καινοτόμες λύσεις.</a:t>
            </a:r>
            <a:endParaRPr b="0" i="0" sz="1100" u="none" cap="none" strike="noStrike">
              <a:solidFill>
                <a:srgbClr val="000000"/>
              </a:solidFill>
              <a:latin typeface="Arial"/>
              <a:ea typeface="Arial"/>
              <a:cs typeface="Arial"/>
              <a:sym typeface="Arial"/>
            </a:endParaRPr>
          </a:p>
        </p:txBody>
      </p:sp>
      <p:sp>
        <p:nvSpPr>
          <p:cNvPr id="684" name="Google Shape;684;p19"/>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85" name="Google Shape;685;p19"/>
          <p:cNvSpPr txBox="1"/>
          <p:nvPr/>
        </p:nvSpPr>
        <p:spPr>
          <a:xfrm>
            <a:off x="7326522" y="2356107"/>
            <a:ext cx="3961294"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Αναλύστε μια δημιουργική διαδικασία σε μεμονωμένα βήματα, όπως καταιγισμό ιδεών, βελτίωση και δοκιμή ιδεών.</a:t>
            </a:r>
            <a:endParaRPr b="0" i="0" sz="1100" u="none" cap="none" strike="noStrike">
              <a:solidFill>
                <a:srgbClr val="000000"/>
              </a:solidFill>
              <a:latin typeface="Arial"/>
              <a:ea typeface="Arial"/>
              <a:cs typeface="Arial"/>
              <a:sym typeface="Arial"/>
            </a:endParaRPr>
          </a:p>
        </p:txBody>
      </p:sp>
      <p:sp>
        <p:nvSpPr>
          <p:cNvPr id="686" name="Google Shape;686;p19"/>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Αποσύνθεση</a:t>
            </a:r>
            <a:endParaRPr b="1" i="0" sz="1400" u="none" cap="none" strike="noStrike">
              <a:solidFill>
                <a:schemeClr val="lt1"/>
              </a:solidFill>
              <a:latin typeface="Arial"/>
              <a:ea typeface="Arial"/>
              <a:cs typeface="Arial"/>
              <a:sym typeface="Arial"/>
            </a:endParaRPr>
          </a:p>
        </p:txBody>
      </p:sp>
      <p:sp>
        <p:nvSpPr>
          <p:cNvPr id="687" name="Google Shape;687;p19"/>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88" name="Google Shape;688;p19"/>
          <p:cNvSpPr txBox="1"/>
          <p:nvPr/>
        </p:nvSpPr>
        <p:spPr>
          <a:xfrm>
            <a:off x="7326522" y="3834125"/>
            <a:ext cx="3961294"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Αφαιρέστε την άκαμπτη σκέψη για να επιτρέψετε αντισυμβατικές ιδέες.</a:t>
            </a:r>
            <a:endParaRPr b="0" i="0" sz="1100" u="none" cap="none" strike="noStrike">
              <a:solidFill>
                <a:srgbClr val="000000"/>
              </a:solidFill>
              <a:latin typeface="Arial"/>
              <a:ea typeface="Arial"/>
              <a:cs typeface="Arial"/>
              <a:sym typeface="Arial"/>
            </a:endParaRPr>
          </a:p>
        </p:txBody>
      </p:sp>
      <p:sp>
        <p:nvSpPr>
          <p:cNvPr id="689" name="Google Shape;689;p19"/>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Αφαίρεση</a:t>
            </a:r>
            <a:endParaRPr b="1" i="0" sz="1400" u="none" cap="none" strike="noStrike">
              <a:solidFill>
                <a:schemeClr val="lt1"/>
              </a:solidFill>
              <a:latin typeface="Arial"/>
              <a:ea typeface="Arial"/>
              <a:cs typeface="Arial"/>
              <a:sym typeface="Arial"/>
            </a:endParaRPr>
          </a:p>
        </p:txBody>
      </p:sp>
      <p:sp>
        <p:nvSpPr>
          <p:cNvPr id="690" name="Google Shape;690;p19"/>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Αναγνώριση προτύπων</a:t>
            </a:r>
            <a:endParaRPr b="1" i="0" sz="1400" u="none" cap="none" strike="noStrike">
              <a:solidFill>
                <a:schemeClr val="lt1"/>
              </a:solidFill>
              <a:latin typeface="Arial"/>
              <a:ea typeface="Arial"/>
              <a:cs typeface="Arial"/>
              <a:sym typeface="Arial"/>
            </a:endParaRPr>
          </a:p>
        </p:txBody>
      </p:sp>
      <p:sp>
        <p:nvSpPr>
          <p:cNvPr id="691" name="Google Shape;691;p19"/>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92" name="Google Shape;692;p19"/>
          <p:cNvSpPr txBox="1"/>
          <p:nvPr/>
        </p:nvSpPr>
        <p:spPr>
          <a:xfrm>
            <a:off x="7326522" y="4573134"/>
            <a:ext cx="3961294"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Αναπτύξτε δομημένα βήματα για να δοκιμάσετε και να βελτιώσετε συστηματικά καινοτόμες ιδέες.</a:t>
            </a:r>
            <a:endParaRPr b="0" i="0" sz="1100" u="none" cap="none" strike="noStrike">
              <a:solidFill>
                <a:srgbClr val="000000"/>
              </a:solidFill>
              <a:latin typeface="Arial"/>
              <a:ea typeface="Arial"/>
              <a:cs typeface="Arial"/>
              <a:sym typeface="Arial"/>
            </a:endParaRPr>
          </a:p>
        </p:txBody>
      </p:sp>
      <p:sp>
        <p:nvSpPr>
          <p:cNvPr id="693" name="Google Shape;693;p19"/>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Αλγόριθμοι</a:t>
            </a:r>
            <a:endParaRPr b="1" i="0" sz="1400" u="none" cap="none" strike="noStrike">
              <a:solidFill>
                <a:schemeClr val="lt1"/>
              </a:solidFill>
              <a:latin typeface="Arial"/>
              <a:ea typeface="Arial"/>
              <a:cs typeface="Arial"/>
              <a:sym typeface="Arial"/>
            </a:endParaRPr>
          </a:p>
        </p:txBody>
      </p:sp>
      <p:sp>
        <p:nvSpPr>
          <p:cNvPr id="694" name="Google Shape;694;p19"/>
          <p:cNvSpPr txBox="1"/>
          <p:nvPr/>
        </p:nvSpPr>
        <p:spPr>
          <a:xfrm>
            <a:off x="452890" y="4134040"/>
            <a:ext cx="6393680" cy="11695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Παράδειγμα:</a:t>
            </a:r>
            <a:r>
              <a:rPr b="0" i="0" lang="el-GR" sz="1400" u="none" cap="none" strike="noStrike">
                <a:solidFill>
                  <a:srgbClr val="000000"/>
                </a:solidFill>
                <a:latin typeface="Arial"/>
                <a:ea typeface="Arial"/>
                <a:cs typeface="Arial"/>
                <a:sym typeface="Arial"/>
              </a:rPr>
              <a:t> Ένας μαθητής που προσπαθεί να οργανώσει το χώρο σε ένα μικρό σπίτι μπορεί να εφαρμόσει ΥΣ χωρίζοντας την εργασία σε κατηγορίες όπως βασικά έναντι μη βασικών αντικειμένων, αναγνωρίζοντας μοτίβα σε ακατάστατες περιοχές και εξερευνώντας πολλαπλές καινοτόμες λύσεις αποθήκευσης για μεγιστοποίηση του χώρου.</a:t>
            </a:r>
            <a:endParaRPr b="0" i="0" sz="1400" u="none" cap="none" strike="noStrike">
              <a:solidFill>
                <a:srgbClr val="000000"/>
              </a:solidFill>
              <a:latin typeface="Arial"/>
              <a:ea typeface="Arial"/>
              <a:cs typeface="Arial"/>
              <a:sym typeface="Arial"/>
            </a:endParaRPr>
          </a:p>
        </p:txBody>
      </p:sp>
      <p:sp>
        <p:nvSpPr>
          <p:cNvPr id="695" name="Google Shape;695;p1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cono&#10;&#10;Descripción generada automáticamente" id="696" name="Google Shape;696;p19"/>
          <p:cNvPicPr preferRelativeResize="0"/>
          <p:nvPr/>
        </p:nvPicPr>
        <p:blipFill rotWithShape="1">
          <a:blip r:embed="rId5">
            <a:alphaModFix/>
          </a:blip>
          <a:srcRect b="0" l="0" r="0" t="0"/>
          <a:stretch/>
        </p:blipFill>
        <p:spPr>
          <a:xfrm>
            <a:off x="10811972" y="5314766"/>
            <a:ext cx="974014" cy="97401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00" name="Shape 700"/>
        <p:cNvGrpSpPr/>
        <p:nvPr/>
      </p:nvGrpSpPr>
      <p:grpSpPr>
        <a:xfrm>
          <a:off x="0" y="0"/>
          <a:ext cx="0" cy="0"/>
          <a:chOff x="0" y="0"/>
          <a:chExt cx="0" cy="0"/>
        </a:xfrm>
      </p:grpSpPr>
      <p:pic>
        <p:nvPicPr>
          <p:cNvPr id="701" name="Google Shape;701;p20"/>
          <p:cNvPicPr preferRelativeResize="0"/>
          <p:nvPr/>
        </p:nvPicPr>
        <p:blipFill rotWithShape="1">
          <a:blip r:embed="rId3">
            <a:alphaModFix/>
          </a:blip>
          <a:srcRect b="0" l="0" r="0" t="0"/>
          <a:stretch/>
        </p:blipFill>
        <p:spPr>
          <a:xfrm>
            <a:off x="7235886" y="228376"/>
            <a:ext cx="4591821" cy="1121522"/>
          </a:xfrm>
          <a:prstGeom prst="rect">
            <a:avLst/>
          </a:prstGeom>
          <a:noFill/>
          <a:ln>
            <a:noFill/>
          </a:ln>
        </p:spPr>
      </p:pic>
      <p:pic>
        <p:nvPicPr>
          <p:cNvPr descr="Icono&#10;&#10;Descripción generada automáticamente" id="702" name="Google Shape;702;p20"/>
          <p:cNvPicPr preferRelativeResize="0"/>
          <p:nvPr/>
        </p:nvPicPr>
        <p:blipFill rotWithShape="1">
          <a:blip r:embed="rId4">
            <a:alphaModFix/>
          </a:blip>
          <a:srcRect b="0" l="0" r="0" t="0"/>
          <a:stretch/>
        </p:blipFill>
        <p:spPr>
          <a:xfrm>
            <a:off x="72863" y="211027"/>
            <a:ext cx="1269841" cy="1269841"/>
          </a:xfrm>
          <a:prstGeom prst="rect">
            <a:avLst/>
          </a:prstGeom>
          <a:noFill/>
          <a:ln>
            <a:noFill/>
          </a:ln>
        </p:spPr>
      </p:pic>
      <p:sp>
        <p:nvSpPr>
          <p:cNvPr id="703" name="Google Shape;703;p20"/>
          <p:cNvSpPr/>
          <p:nvPr/>
        </p:nvSpPr>
        <p:spPr>
          <a:xfrm>
            <a:off x="9535050" y="177421"/>
            <a:ext cx="720000" cy="1186479"/>
          </a:xfrm>
          <a:prstGeom prst="rect">
            <a:avLst/>
          </a:prstGeom>
          <a:noFill/>
          <a:ln cap="flat" cmpd="sng" w="25400">
            <a:solidFill>
              <a:srgbClr val="837F6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4" name="Google Shape;704;p20"/>
          <p:cNvSpPr/>
          <p:nvPr/>
        </p:nvSpPr>
        <p:spPr>
          <a:xfrm>
            <a:off x="791397" y="5651227"/>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5" name="Google Shape;705;p20"/>
          <p:cNvSpPr txBox="1"/>
          <p:nvPr/>
        </p:nvSpPr>
        <p:spPr>
          <a:xfrm>
            <a:off x="1576788" y="5699119"/>
            <a:ext cx="8925636"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l-GR" sz="1600" u="none" cap="none" strike="noStrike">
                <a:solidFill>
                  <a:srgbClr val="000000"/>
                </a:solidFill>
                <a:latin typeface="Arial"/>
                <a:ea typeface="Arial"/>
                <a:cs typeface="Arial"/>
                <a:sym typeface="Arial"/>
              </a:rPr>
              <a:t>Ενισχύστε την ιδέα ότι τα λάθη δεν είναι αποτυχίες αλλά ευκαιρίες για μάθηση. Ενθαρρύνετε τους μαθητές </a:t>
            </a:r>
            <a:r>
              <a:rPr b="1" i="0" lang="el-GR" sz="1600" u="none" cap="none" strike="noStrike">
                <a:solidFill>
                  <a:srgbClr val="000000"/>
                </a:solidFill>
                <a:latin typeface="Arial"/>
                <a:ea typeface="Arial"/>
                <a:cs typeface="Arial"/>
                <a:sym typeface="Arial"/>
              </a:rPr>
              <a:t>να αντιμετωπίζουν τις προκλήσεις με νοοτροπία επίλυσης προβλημάτων </a:t>
            </a:r>
            <a:r>
              <a:rPr b="0" i="0" lang="el-GR" sz="1600" u="none" cap="none" strike="noStrike">
                <a:solidFill>
                  <a:srgbClr val="000000"/>
                </a:solidFill>
                <a:latin typeface="Arial"/>
                <a:ea typeface="Arial"/>
                <a:cs typeface="Arial"/>
                <a:sym typeface="Arial"/>
              </a:rPr>
              <a:t>και όχι απογοήτευση.</a:t>
            </a:r>
            <a:endParaRPr b="0" i="0" sz="1600" u="none" cap="none" strike="noStrike">
              <a:solidFill>
                <a:srgbClr val="000000"/>
              </a:solidFill>
              <a:latin typeface="Arial"/>
              <a:ea typeface="Arial"/>
              <a:cs typeface="Arial"/>
              <a:sym typeface="Arial"/>
            </a:endParaRPr>
          </a:p>
        </p:txBody>
      </p:sp>
      <p:sp>
        <p:nvSpPr>
          <p:cNvPr id="706" name="Google Shape;706;p20"/>
          <p:cNvSpPr txBox="1"/>
          <p:nvPr/>
        </p:nvSpPr>
        <p:spPr>
          <a:xfrm>
            <a:off x="1390590" y="485117"/>
            <a:ext cx="5460586" cy="85274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243131"/>
              </a:buClr>
              <a:buSzPts val="1260"/>
              <a:buFont typeface="Arial"/>
              <a:buNone/>
            </a:pPr>
            <a:r>
              <a:rPr b="1" i="0" lang="el-GR" sz="2800" u="none" cap="none" strike="noStrike">
                <a:solidFill>
                  <a:schemeClr val="dk1"/>
                </a:solidFill>
                <a:latin typeface="Arial"/>
                <a:ea typeface="Arial"/>
                <a:cs typeface="Arial"/>
                <a:sym typeface="Arial"/>
              </a:rPr>
              <a:t>Ανάπτυξη προσαρμοστικότητας και ανθεκτικότητας με ΥΣ</a:t>
            </a:r>
            <a:endParaRPr b="1" i="0" sz="2800" u="none" cap="none" strike="noStrike">
              <a:solidFill>
                <a:schemeClr val="dk1"/>
              </a:solidFill>
              <a:latin typeface="Arial"/>
              <a:ea typeface="Arial"/>
              <a:cs typeface="Arial"/>
              <a:sym typeface="Arial"/>
            </a:endParaRPr>
          </a:p>
        </p:txBody>
      </p:sp>
      <p:sp>
        <p:nvSpPr>
          <p:cNvPr id="707" name="Google Shape;707;p20"/>
          <p:cNvSpPr/>
          <p:nvPr/>
        </p:nvSpPr>
        <p:spPr>
          <a:xfrm>
            <a:off x="507483" y="1657200"/>
            <a:ext cx="6093724"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8" name="Google Shape;708;p20"/>
          <p:cNvSpPr txBox="1"/>
          <p:nvPr/>
        </p:nvSpPr>
        <p:spPr>
          <a:xfrm>
            <a:off x="507483" y="1865290"/>
            <a:ext cx="6093724" cy="190821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προσαρμοστικότητα και η ανθεκτικότητα είναι ουσιαστικής σημασίας για την αντιμετώπιση των αλλαγών και των δυσκολιών. </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Πολλοί ενήλικες μαθητές χαμηλής ειδίκευσης αγωνίζονται με τη μετάβαση σε διαφορετικές συνθήκες επειδή βασίζονται σε σταθερές ρουτίνες. </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Η ΥΣ βοηθά διδάσκοντάς τους πώς να προσαρμόζουν τις στρατηγικές τους με βάση την ανατροφοδότηση και τις νέες πληροφορίες, αντί να αισθάνονται αποθαρρυμένοι όταν τα πράγματα δεν πάνε όπως έχουν προγραμματιστεί.</a:t>
            </a:r>
            <a:endParaRPr b="0" i="0" sz="1400" u="none" cap="none" strike="noStrike">
              <a:solidFill>
                <a:srgbClr val="000000"/>
              </a:solidFill>
              <a:latin typeface="Arial"/>
              <a:ea typeface="Arial"/>
              <a:cs typeface="Arial"/>
              <a:sym typeface="Arial"/>
            </a:endParaRPr>
          </a:p>
        </p:txBody>
      </p:sp>
      <p:sp>
        <p:nvSpPr>
          <p:cNvPr id="709" name="Google Shape;709;p20"/>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ΠΩΣ ΜΠΟΡΕΙΤΕ ΝΑ ΕΦΑΡΜΟΣΕΤΕ ΥΣ</a:t>
            </a:r>
            <a:endParaRPr b="1" i="0" sz="1400" u="none" cap="none" strike="noStrike">
              <a:solidFill>
                <a:schemeClr val="lt1"/>
              </a:solidFill>
              <a:latin typeface="Arial"/>
              <a:ea typeface="Arial"/>
              <a:cs typeface="Arial"/>
              <a:sym typeface="Arial"/>
            </a:endParaRPr>
          </a:p>
        </p:txBody>
      </p:sp>
      <p:sp>
        <p:nvSpPr>
          <p:cNvPr id="710" name="Google Shape;710;p20"/>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11" name="Google Shape;711;p20"/>
          <p:cNvSpPr txBox="1"/>
          <p:nvPr/>
        </p:nvSpPr>
        <p:spPr>
          <a:xfrm>
            <a:off x="7111536" y="3095116"/>
            <a:ext cx="4246324"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Αναγνωρίστε τις επιτυχημένες στρατηγικές του παρελθόντος για να προσαρμοστείτε στις νέες προκλήσεις.</a:t>
            </a:r>
            <a:endParaRPr b="0" i="0" sz="1100" u="none" cap="none" strike="noStrike">
              <a:solidFill>
                <a:srgbClr val="000000"/>
              </a:solidFill>
              <a:latin typeface="Arial"/>
              <a:ea typeface="Arial"/>
              <a:cs typeface="Arial"/>
              <a:sym typeface="Arial"/>
            </a:endParaRPr>
          </a:p>
        </p:txBody>
      </p:sp>
      <p:sp>
        <p:nvSpPr>
          <p:cNvPr id="712" name="Google Shape;712;p20"/>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13" name="Google Shape;713;p20"/>
          <p:cNvSpPr txBox="1"/>
          <p:nvPr/>
        </p:nvSpPr>
        <p:spPr>
          <a:xfrm>
            <a:off x="7111537" y="2356107"/>
            <a:ext cx="4246323"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Αναλύστε τις αποτυχίες προσδιορίζοντας ποιοι συγκεκριμένοι παράγοντες χρειάζονται προσαρμογή.</a:t>
            </a:r>
            <a:endParaRPr b="0" i="0" sz="1100" u="none" cap="none" strike="noStrike">
              <a:solidFill>
                <a:srgbClr val="000000"/>
              </a:solidFill>
              <a:latin typeface="Arial"/>
              <a:ea typeface="Arial"/>
              <a:cs typeface="Arial"/>
              <a:sym typeface="Arial"/>
            </a:endParaRPr>
          </a:p>
        </p:txBody>
      </p:sp>
      <p:sp>
        <p:nvSpPr>
          <p:cNvPr id="714" name="Google Shape;714;p20"/>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Αποσύνθεση</a:t>
            </a:r>
            <a:endParaRPr b="1" i="0" sz="1400" u="none" cap="none" strike="noStrike">
              <a:solidFill>
                <a:schemeClr val="lt1"/>
              </a:solidFill>
              <a:latin typeface="Arial"/>
              <a:ea typeface="Arial"/>
              <a:cs typeface="Arial"/>
              <a:sym typeface="Arial"/>
            </a:endParaRPr>
          </a:p>
        </p:txBody>
      </p:sp>
      <p:sp>
        <p:nvSpPr>
          <p:cNvPr id="715" name="Google Shape;715;p20"/>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16" name="Google Shape;716;p20"/>
          <p:cNvSpPr txBox="1"/>
          <p:nvPr/>
        </p:nvSpPr>
        <p:spPr>
          <a:xfrm>
            <a:off x="7111536" y="3834125"/>
            <a:ext cx="4176280"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Επικεντρωθείτε στους βασικούς στόχους, παραμένοντας ευέλικτοι με την προσέγγιση.</a:t>
            </a:r>
            <a:endParaRPr b="0" i="0" sz="1100" u="none" cap="none" strike="noStrike">
              <a:solidFill>
                <a:srgbClr val="000000"/>
              </a:solidFill>
              <a:latin typeface="Arial"/>
              <a:ea typeface="Arial"/>
              <a:cs typeface="Arial"/>
              <a:sym typeface="Arial"/>
            </a:endParaRPr>
          </a:p>
        </p:txBody>
      </p:sp>
      <p:sp>
        <p:nvSpPr>
          <p:cNvPr id="717" name="Google Shape;717;p20"/>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Αφαίρεση</a:t>
            </a:r>
            <a:endParaRPr b="1" i="0" sz="1400" u="none" cap="none" strike="noStrike">
              <a:solidFill>
                <a:schemeClr val="lt1"/>
              </a:solidFill>
              <a:latin typeface="Arial"/>
              <a:ea typeface="Arial"/>
              <a:cs typeface="Arial"/>
              <a:sym typeface="Arial"/>
            </a:endParaRPr>
          </a:p>
        </p:txBody>
      </p:sp>
      <p:sp>
        <p:nvSpPr>
          <p:cNvPr id="718" name="Google Shape;718;p20"/>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Αναγνώριση προτύπων</a:t>
            </a:r>
            <a:endParaRPr b="1" i="0" sz="1400" u="none" cap="none" strike="noStrike">
              <a:solidFill>
                <a:schemeClr val="lt1"/>
              </a:solidFill>
              <a:latin typeface="Arial"/>
              <a:ea typeface="Arial"/>
              <a:cs typeface="Arial"/>
              <a:sym typeface="Arial"/>
            </a:endParaRPr>
          </a:p>
        </p:txBody>
      </p:sp>
      <p:sp>
        <p:nvSpPr>
          <p:cNvPr id="719" name="Google Shape;719;p20"/>
          <p:cNvSpPr/>
          <p:nvPr/>
        </p:nvSpPr>
        <p:spPr>
          <a:xfrm>
            <a:off x="7111537" y="4361066"/>
            <a:ext cx="4246324" cy="839733"/>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0" name="Google Shape;720;p20"/>
          <p:cNvSpPr txBox="1"/>
          <p:nvPr/>
        </p:nvSpPr>
        <p:spPr>
          <a:xfrm>
            <a:off x="7111536" y="4573134"/>
            <a:ext cx="4246324" cy="6001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Εφαρμόστε επανάληψη, δοκιμάζοντας διαφορετικές προσεγγίσεις, προσαρμόζοντας με βάση την ανατροφοδότηση για βελτίωση με την πάροδο του χρόνου.</a:t>
            </a:r>
            <a:endParaRPr b="0" i="0" sz="1100" u="none" cap="none" strike="noStrike">
              <a:solidFill>
                <a:srgbClr val="000000"/>
              </a:solidFill>
              <a:latin typeface="Arial"/>
              <a:ea typeface="Arial"/>
              <a:cs typeface="Arial"/>
              <a:sym typeface="Arial"/>
            </a:endParaRPr>
          </a:p>
        </p:txBody>
      </p:sp>
      <p:sp>
        <p:nvSpPr>
          <p:cNvPr id="721" name="Google Shape;721;p20"/>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Αλγόριθμοι</a:t>
            </a:r>
            <a:endParaRPr b="1" i="0" sz="1400" u="none" cap="none" strike="noStrike">
              <a:solidFill>
                <a:schemeClr val="lt1"/>
              </a:solidFill>
              <a:latin typeface="Arial"/>
              <a:ea typeface="Arial"/>
              <a:cs typeface="Arial"/>
              <a:sym typeface="Arial"/>
            </a:endParaRPr>
          </a:p>
        </p:txBody>
      </p:sp>
      <p:sp>
        <p:nvSpPr>
          <p:cNvPr id="722" name="Google Shape;722;p20"/>
          <p:cNvSpPr txBox="1"/>
          <p:nvPr/>
        </p:nvSpPr>
        <p:spPr>
          <a:xfrm>
            <a:off x="452890" y="4134040"/>
            <a:ext cx="6261807" cy="13849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Παράδειγμα:</a:t>
            </a:r>
            <a:r>
              <a:rPr b="0" i="0" lang="el-GR" sz="1400" u="none" cap="none" strike="noStrike">
                <a:solidFill>
                  <a:srgbClr val="000000"/>
                </a:solidFill>
                <a:latin typeface="Arial"/>
                <a:ea typeface="Arial"/>
                <a:cs typeface="Arial"/>
                <a:sym typeface="Arial"/>
              </a:rPr>
              <a:t> Όταν αντιμετωπίζουν αλλαγές της τελευταίας στιγμής σε μια βάρδια εργασίας ή οικογενειακό πρόγραμμα, οι μαθητές μπορούν να εφαρμόσουν ΥΣ αναλύοντας τις δεσμεύσεις τους, αναγνωρίζοντας ευέλικτες επιλογές και προσαρμόζοντας τα σχέδιά τους χωρίς να αισθάνονται άγχος. Εάν εφαρμόζουν μικρές προσαρμογές με την πάροδο του χρόνου, χτίζουν ανθεκτικότητα και εμπιστοσύνη στο χειρισμό απροσδόκητων προκλήσεων.</a:t>
            </a:r>
            <a:endParaRPr b="0" i="0" sz="1400" u="none" cap="none" strike="noStrike">
              <a:solidFill>
                <a:srgbClr val="000000"/>
              </a:solidFill>
              <a:latin typeface="Arial"/>
              <a:ea typeface="Arial"/>
              <a:cs typeface="Arial"/>
              <a:sym typeface="Arial"/>
            </a:endParaRPr>
          </a:p>
        </p:txBody>
      </p:sp>
      <p:sp>
        <p:nvSpPr>
          <p:cNvPr id="723" name="Google Shape;723;p2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cono&#10;&#10;Descripción generada automáticamente" id="724" name="Google Shape;724;p20"/>
          <p:cNvPicPr preferRelativeResize="0"/>
          <p:nvPr/>
        </p:nvPicPr>
        <p:blipFill rotWithShape="1">
          <a:blip r:embed="rId5">
            <a:alphaModFix/>
          </a:blip>
          <a:srcRect b="0" l="0" r="0" t="0"/>
          <a:stretch/>
        </p:blipFill>
        <p:spPr>
          <a:xfrm>
            <a:off x="10811972" y="5314766"/>
            <a:ext cx="974014" cy="97401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28" name="Shape 728"/>
        <p:cNvGrpSpPr/>
        <p:nvPr/>
      </p:nvGrpSpPr>
      <p:grpSpPr>
        <a:xfrm>
          <a:off x="0" y="0"/>
          <a:ext cx="0" cy="0"/>
          <a:chOff x="0" y="0"/>
          <a:chExt cx="0" cy="0"/>
        </a:xfrm>
      </p:grpSpPr>
      <p:pic>
        <p:nvPicPr>
          <p:cNvPr id="729" name="Google Shape;729;p21"/>
          <p:cNvPicPr preferRelativeResize="0"/>
          <p:nvPr/>
        </p:nvPicPr>
        <p:blipFill rotWithShape="1">
          <a:blip r:embed="rId3">
            <a:alphaModFix/>
          </a:blip>
          <a:srcRect b="0" l="0" r="0" t="0"/>
          <a:stretch/>
        </p:blipFill>
        <p:spPr>
          <a:xfrm>
            <a:off x="7235886" y="228376"/>
            <a:ext cx="4591821" cy="1121522"/>
          </a:xfrm>
          <a:prstGeom prst="rect">
            <a:avLst/>
          </a:prstGeom>
          <a:noFill/>
          <a:ln>
            <a:noFill/>
          </a:ln>
        </p:spPr>
      </p:pic>
      <p:pic>
        <p:nvPicPr>
          <p:cNvPr descr="Un dibujo de un perro&#10;&#10;Descripción generada automáticamente con confianza media" id="730" name="Google Shape;730;p21"/>
          <p:cNvPicPr preferRelativeResize="0"/>
          <p:nvPr/>
        </p:nvPicPr>
        <p:blipFill rotWithShape="1">
          <a:blip r:embed="rId4">
            <a:alphaModFix/>
          </a:blip>
          <a:srcRect b="0" l="0" r="0" t="0"/>
          <a:stretch/>
        </p:blipFill>
        <p:spPr>
          <a:xfrm>
            <a:off x="64730" y="215812"/>
            <a:ext cx="1269841" cy="1269841"/>
          </a:xfrm>
          <a:prstGeom prst="rect">
            <a:avLst/>
          </a:prstGeom>
          <a:noFill/>
          <a:ln>
            <a:noFill/>
          </a:ln>
        </p:spPr>
      </p:pic>
      <p:sp>
        <p:nvSpPr>
          <p:cNvPr id="731" name="Google Shape;731;p21"/>
          <p:cNvSpPr/>
          <p:nvPr/>
        </p:nvSpPr>
        <p:spPr>
          <a:xfrm>
            <a:off x="10322197" y="177421"/>
            <a:ext cx="720000" cy="1186479"/>
          </a:xfrm>
          <a:prstGeom prst="rect">
            <a:avLst/>
          </a:prstGeom>
          <a:noFill/>
          <a:ln cap="flat" cmpd="sng" w="254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2" name="Google Shape;732;p21"/>
          <p:cNvSpPr/>
          <p:nvPr/>
        </p:nvSpPr>
        <p:spPr>
          <a:xfrm>
            <a:off x="791397" y="5697403"/>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3" name="Google Shape;733;p21"/>
          <p:cNvSpPr txBox="1"/>
          <p:nvPr/>
        </p:nvSpPr>
        <p:spPr>
          <a:xfrm>
            <a:off x="1576788" y="5745295"/>
            <a:ext cx="8925636"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l-GR" sz="1600" u="none" cap="none" strike="noStrike">
                <a:solidFill>
                  <a:srgbClr val="000000"/>
                </a:solidFill>
                <a:latin typeface="Arial"/>
                <a:ea typeface="Arial"/>
                <a:cs typeface="Arial"/>
                <a:sym typeface="Arial"/>
              </a:rPr>
              <a:t>Ενθαρρύνετε τη δομημένη ομαδική εργασία </a:t>
            </a:r>
            <a:r>
              <a:rPr b="0" i="0" lang="el-GR" sz="1600" u="none" cap="none" strike="noStrike">
                <a:solidFill>
                  <a:srgbClr val="000000"/>
                </a:solidFill>
                <a:latin typeface="Arial"/>
                <a:ea typeface="Arial"/>
                <a:cs typeface="Arial"/>
                <a:sym typeface="Arial"/>
              </a:rPr>
              <a:t>αναθέτοντας ρόλους και έχοντας τους μαθητές να εναλλάσσουν τις ευθύνες σε ομαδικές δραστηριότητες. Αυτό τους βοηθά να δουν την αξία της οργάνωσης και της συνεργασίας σε πραγματικές εργασίες.</a:t>
            </a:r>
            <a:endParaRPr b="0" i="0" sz="1600" u="none" cap="none" strike="noStrike">
              <a:solidFill>
                <a:srgbClr val="000000"/>
              </a:solidFill>
              <a:latin typeface="Arial"/>
              <a:ea typeface="Arial"/>
              <a:cs typeface="Arial"/>
              <a:sym typeface="Arial"/>
            </a:endParaRPr>
          </a:p>
        </p:txBody>
      </p:sp>
      <p:sp>
        <p:nvSpPr>
          <p:cNvPr id="734" name="Google Shape;734;p21"/>
          <p:cNvSpPr txBox="1"/>
          <p:nvPr/>
        </p:nvSpPr>
        <p:spPr>
          <a:xfrm>
            <a:off x="1390590" y="485117"/>
            <a:ext cx="5460586" cy="85274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243131"/>
              </a:buClr>
              <a:buSzPts val="1260"/>
              <a:buFont typeface="Arial"/>
              <a:buNone/>
            </a:pPr>
            <a:r>
              <a:rPr b="1" i="0" lang="el-GR" sz="2800" u="none" cap="none" strike="noStrike">
                <a:solidFill>
                  <a:schemeClr val="dk1"/>
                </a:solidFill>
                <a:latin typeface="Arial"/>
                <a:ea typeface="Arial"/>
                <a:cs typeface="Arial"/>
                <a:sym typeface="Arial"/>
              </a:rPr>
              <a:t>Ανάπτυξη συνεργασίας και ομαδικής εργασίας με ΥΣ</a:t>
            </a:r>
            <a:endParaRPr b="1" i="0" sz="2800" u="none" cap="none" strike="noStrike">
              <a:solidFill>
                <a:schemeClr val="dk1"/>
              </a:solidFill>
              <a:latin typeface="Arial"/>
              <a:ea typeface="Arial"/>
              <a:cs typeface="Arial"/>
              <a:sym typeface="Arial"/>
            </a:endParaRPr>
          </a:p>
        </p:txBody>
      </p:sp>
      <p:sp>
        <p:nvSpPr>
          <p:cNvPr id="735" name="Google Shape;735;p21"/>
          <p:cNvSpPr/>
          <p:nvPr/>
        </p:nvSpPr>
        <p:spPr>
          <a:xfrm>
            <a:off x="507482" y="1657200"/>
            <a:ext cx="6343693"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6" name="Google Shape;736;p21"/>
          <p:cNvSpPr txBox="1"/>
          <p:nvPr/>
        </p:nvSpPr>
        <p:spPr>
          <a:xfrm>
            <a:off x="549790" y="1753983"/>
            <a:ext cx="6259077" cy="21852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συνεργασία περιλαμβάνει τη συνεργασία με άλλους για την επίτευξη ενός κοινού στόχου, ενώ η ομαδική εργασία απαιτεί συντονισμένες προσπάθειες, προσαρμογή σε διαφορετικούς ρόλους και επίλυση προβλημάτων από κοινού. Πολλοί ενήλικες μαθητές χαμηλής ειδίκευσης μπορεί να δυσκολεύονται με την ομαδική εργασία λόγω ασαφών ρόλων, δυσκολίας στην οργάνωση εργασιών ή έλλειψης εμπιστοσύνης στις ομαδικές ρυθμίσεις.</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Η ΥΣ</a:t>
            </a:r>
            <a:r>
              <a:rPr b="1" i="0" lang="el-GR" sz="1400" u="none" cap="none" strike="noStrike">
                <a:solidFill>
                  <a:srgbClr val="000000"/>
                </a:solidFill>
                <a:latin typeface="Arial"/>
                <a:ea typeface="Arial"/>
                <a:cs typeface="Arial"/>
                <a:sym typeface="Arial"/>
              </a:rPr>
              <a:t> </a:t>
            </a:r>
            <a:r>
              <a:rPr b="0" i="0" lang="el-GR" sz="1400" u="none" cap="none" strike="noStrike">
                <a:solidFill>
                  <a:srgbClr val="000000"/>
                </a:solidFill>
                <a:latin typeface="Arial"/>
                <a:ea typeface="Arial"/>
                <a:cs typeface="Arial"/>
                <a:sym typeface="Arial"/>
              </a:rPr>
              <a:t>βοηθά παρέχοντας μια καλά μελετημένη προσέγγιση στην ομαδική εργασία, διασφαλίζοντας ότι τα καθήκοντα κατανέμονται λογικά, οι ρόλοι είναι καλά καθορισμένοι και οι αποφάσεις λαμβάνονται αποτελεσματικά.</a:t>
            </a:r>
            <a:endParaRPr b="0" i="0" sz="1400" u="none" cap="none" strike="noStrike">
              <a:solidFill>
                <a:srgbClr val="000000"/>
              </a:solidFill>
              <a:latin typeface="Arial"/>
              <a:ea typeface="Arial"/>
              <a:cs typeface="Arial"/>
              <a:sym typeface="Arial"/>
            </a:endParaRPr>
          </a:p>
        </p:txBody>
      </p:sp>
      <p:sp>
        <p:nvSpPr>
          <p:cNvPr id="737" name="Google Shape;737;p21"/>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ΠΩΣ ΜΠΟΡΕΙΤΕ ΝΑ ΕΦΑΡΜΟΣΕΤΕ ΥΣ</a:t>
            </a:r>
            <a:endParaRPr b="1" i="0" sz="1400" u="none" cap="none" strike="noStrike">
              <a:solidFill>
                <a:schemeClr val="lt1"/>
              </a:solidFill>
              <a:latin typeface="Arial"/>
              <a:ea typeface="Arial"/>
              <a:cs typeface="Arial"/>
              <a:sym typeface="Arial"/>
            </a:endParaRPr>
          </a:p>
        </p:txBody>
      </p:sp>
      <p:sp>
        <p:nvSpPr>
          <p:cNvPr id="738" name="Google Shape;738;p21"/>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9" name="Google Shape;739;p21"/>
          <p:cNvSpPr txBox="1"/>
          <p:nvPr/>
        </p:nvSpPr>
        <p:spPr>
          <a:xfrm>
            <a:off x="7111537" y="3095116"/>
            <a:ext cx="4246323"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Προσδιορίστε τα δυνατά σημεία και τις προηγούμενες εμπειρίες για να αναθέσετε αποτελεσματικά ρόλους.</a:t>
            </a:r>
            <a:endParaRPr b="0" i="0" sz="1100" u="none" cap="none" strike="noStrike">
              <a:solidFill>
                <a:srgbClr val="000000"/>
              </a:solidFill>
              <a:latin typeface="Arial"/>
              <a:ea typeface="Arial"/>
              <a:cs typeface="Arial"/>
              <a:sym typeface="Arial"/>
            </a:endParaRPr>
          </a:p>
        </p:txBody>
      </p:sp>
      <p:sp>
        <p:nvSpPr>
          <p:cNvPr id="740" name="Google Shape;740;p21"/>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1" name="Google Shape;741;p21"/>
          <p:cNvSpPr txBox="1"/>
          <p:nvPr/>
        </p:nvSpPr>
        <p:spPr>
          <a:xfrm>
            <a:off x="7111537" y="2356107"/>
            <a:ext cx="4246324"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Βοηθήστε τους μαθητές να σπάσουν μεγάλα έργα σε διαχειρίσιμες εργασίες, ώστε κανείς να μην αισθάνεται συγκλονισμένος.</a:t>
            </a:r>
            <a:endParaRPr b="0" i="0" sz="1100" u="none" cap="none" strike="noStrike">
              <a:solidFill>
                <a:srgbClr val="000000"/>
              </a:solidFill>
              <a:latin typeface="Arial"/>
              <a:ea typeface="Arial"/>
              <a:cs typeface="Arial"/>
              <a:sym typeface="Arial"/>
            </a:endParaRPr>
          </a:p>
        </p:txBody>
      </p:sp>
      <p:sp>
        <p:nvSpPr>
          <p:cNvPr id="742" name="Google Shape;742;p21"/>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Αποσύνθεση</a:t>
            </a:r>
            <a:endParaRPr b="1" i="0" sz="1400" u="none" cap="none" strike="noStrike">
              <a:solidFill>
                <a:schemeClr val="lt1"/>
              </a:solidFill>
              <a:latin typeface="Arial"/>
              <a:ea typeface="Arial"/>
              <a:cs typeface="Arial"/>
              <a:sym typeface="Arial"/>
            </a:endParaRPr>
          </a:p>
        </p:txBody>
      </p:sp>
      <p:sp>
        <p:nvSpPr>
          <p:cNvPr id="743" name="Google Shape;743;p21"/>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4" name="Google Shape;744;p21"/>
          <p:cNvSpPr txBox="1"/>
          <p:nvPr/>
        </p:nvSpPr>
        <p:spPr>
          <a:xfrm>
            <a:off x="7111536" y="3834125"/>
            <a:ext cx="4246324"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Επικεντρωθείτε σε κοινούς στόχους, προσαρμόζοντας παράλληλα τις ατομικές προσεγγίσεις ώστε να ταιριάζουν στην ομάδα.</a:t>
            </a:r>
            <a:endParaRPr b="0" i="0" sz="1100" u="none" cap="none" strike="noStrike">
              <a:solidFill>
                <a:srgbClr val="000000"/>
              </a:solidFill>
              <a:latin typeface="Arial"/>
              <a:ea typeface="Arial"/>
              <a:cs typeface="Arial"/>
              <a:sym typeface="Arial"/>
            </a:endParaRPr>
          </a:p>
        </p:txBody>
      </p:sp>
      <p:sp>
        <p:nvSpPr>
          <p:cNvPr id="745" name="Google Shape;745;p21"/>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Αφαίρεση</a:t>
            </a:r>
            <a:endParaRPr b="1" i="0" sz="1400" u="none" cap="none" strike="noStrike">
              <a:solidFill>
                <a:schemeClr val="lt1"/>
              </a:solidFill>
              <a:latin typeface="Arial"/>
              <a:ea typeface="Arial"/>
              <a:cs typeface="Arial"/>
              <a:sym typeface="Arial"/>
            </a:endParaRPr>
          </a:p>
        </p:txBody>
      </p:sp>
      <p:sp>
        <p:nvSpPr>
          <p:cNvPr id="746" name="Google Shape;746;p21"/>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Αναγνώριση προτύπων</a:t>
            </a:r>
            <a:endParaRPr b="1" i="0" sz="1400" u="none" cap="none" strike="noStrike">
              <a:solidFill>
                <a:schemeClr val="lt1"/>
              </a:solidFill>
              <a:latin typeface="Arial"/>
              <a:ea typeface="Arial"/>
              <a:cs typeface="Arial"/>
              <a:sym typeface="Arial"/>
            </a:endParaRPr>
          </a:p>
        </p:txBody>
      </p:sp>
      <p:sp>
        <p:nvSpPr>
          <p:cNvPr id="747" name="Google Shape;747;p21"/>
          <p:cNvSpPr/>
          <p:nvPr/>
        </p:nvSpPr>
        <p:spPr>
          <a:xfrm>
            <a:off x="7111537" y="4361066"/>
            <a:ext cx="4246324" cy="812231"/>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8" name="Google Shape;748;p21"/>
          <p:cNvSpPr txBox="1"/>
          <p:nvPr/>
        </p:nvSpPr>
        <p:spPr>
          <a:xfrm>
            <a:off x="7111538" y="4573134"/>
            <a:ext cx="4246322" cy="6001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Διδάξτε στους μαθητές να δομούν εργασίες έτσι ώστε όλοι σε μια ομάδα να έχουν σαφή ρόλο και βήματα που πρέπει να ακολουθήσουν.</a:t>
            </a:r>
            <a:endParaRPr b="0" i="0" sz="1100" u="none" cap="none" strike="noStrike">
              <a:solidFill>
                <a:srgbClr val="000000"/>
              </a:solidFill>
              <a:latin typeface="Arial"/>
              <a:ea typeface="Arial"/>
              <a:cs typeface="Arial"/>
              <a:sym typeface="Arial"/>
            </a:endParaRPr>
          </a:p>
        </p:txBody>
      </p:sp>
      <p:sp>
        <p:nvSpPr>
          <p:cNvPr id="749" name="Google Shape;749;p21"/>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Αλγόριθμοι</a:t>
            </a:r>
            <a:endParaRPr b="1" i="0" sz="1400" u="none" cap="none" strike="noStrike">
              <a:solidFill>
                <a:schemeClr val="lt1"/>
              </a:solidFill>
              <a:latin typeface="Arial"/>
              <a:ea typeface="Arial"/>
              <a:cs typeface="Arial"/>
              <a:sym typeface="Arial"/>
            </a:endParaRPr>
          </a:p>
        </p:txBody>
      </p:sp>
      <p:sp>
        <p:nvSpPr>
          <p:cNvPr id="750" name="Google Shape;750;p21"/>
          <p:cNvSpPr txBox="1"/>
          <p:nvPr/>
        </p:nvSpPr>
        <p:spPr>
          <a:xfrm>
            <a:off x="459605" y="4063398"/>
            <a:ext cx="6518671" cy="160043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Παράδειγμα:</a:t>
            </a:r>
            <a:r>
              <a:rPr b="0" i="0" lang="el-GR" sz="1400" u="none" cap="none" strike="noStrike">
                <a:solidFill>
                  <a:srgbClr val="000000"/>
                </a:solidFill>
                <a:latin typeface="Arial"/>
                <a:ea typeface="Arial"/>
                <a:cs typeface="Arial"/>
                <a:sym typeface="Arial"/>
              </a:rPr>
              <a:t> Όταν σχεδιάζουν έναν καθαρισμό κοινότητας, οι μαθητές μπορούν να χρησιμοποιήσουν την ΥΣ για να αναλύσουν εργασίες όπως η οργάνωση προμηθειών, η ανάθεση ρόλων και ο καθορισμός χρονοδιαγράμματος. Εάν οι μαθητές δομήσουν τις ευθύνες και προσαρμοστούν με βάση τα δυνατά σημεία της ομάδας, προωθούν μια πιο παραγωγική και συνεργατική προσπάθεια, βελτιώνοντας τόσο την ομαδική εργασία όσο και τις δεξιότητες επίλυσης προβλημάτων.</a:t>
            </a:r>
            <a:endParaRPr b="0" i="0" sz="1400" u="none" cap="none" strike="noStrike">
              <a:solidFill>
                <a:srgbClr val="000000"/>
              </a:solidFill>
              <a:latin typeface="Arial"/>
              <a:ea typeface="Arial"/>
              <a:cs typeface="Arial"/>
              <a:sym typeface="Arial"/>
            </a:endParaRPr>
          </a:p>
        </p:txBody>
      </p:sp>
      <p:sp>
        <p:nvSpPr>
          <p:cNvPr id="751" name="Google Shape;751;p2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cono&#10;&#10;Descripción generada automáticamente" id="752" name="Google Shape;752;p21"/>
          <p:cNvPicPr preferRelativeResize="0"/>
          <p:nvPr/>
        </p:nvPicPr>
        <p:blipFill rotWithShape="1">
          <a:blip r:embed="rId5">
            <a:alphaModFix/>
          </a:blip>
          <a:srcRect b="0" l="0" r="0" t="0"/>
          <a:stretch/>
        </p:blipFill>
        <p:spPr>
          <a:xfrm>
            <a:off x="10811972" y="5314766"/>
            <a:ext cx="974014" cy="97401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56" name="Shape 756"/>
        <p:cNvGrpSpPr/>
        <p:nvPr/>
      </p:nvGrpSpPr>
      <p:grpSpPr>
        <a:xfrm>
          <a:off x="0" y="0"/>
          <a:ext cx="0" cy="0"/>
          <a:chOff x="0" y="0"/>
          <a:chExt cx="0" cy="0"/>
        </a:xfrm>
      </p:grpSpPr>
      <p:pic>
        <p:nvPicPr>
          <p:cNvPr id="757" name="Google Shape;757;p22"/>
          <p:cNvPicPr preferRelativeResize="0"/>
          <p:nvPr/>
        </p:nvPicPr>
        <p:blipFill rotWithShape="1">
          <a:blip r:embed="rId3">
            <a:alphaModFix/>
          </a:blip>
          <a:srcRect b="0" l="0" r="0" t="0"/>
          <a:stretch/>
        </p:blipFill>
        <p:spPr>
          <a:xfrm>
            <a:off x="7235886" y="228376"/>
            <a:ext cx="4591821" cy="1121522"/>
          </a:xfrm>
          <a:prstGeom prst="rect">
            <a:avLst/>
          </a:prstGeom>
          <a:noFill/>
          <a:ln>
            <a:noFill/>
          </a:ln>
        </p:spPr>
      </p:pic>
      <p:pic>
        <p:nvPicPr>
          <p:cNvPr descr="Un dibujo de un perro&#10;&#10;Descripción generada automáticamente con confianza baja" id="758" name="Google Shape;758;p22"/>
          <p:cNvPicPr preferRelativeResize="0"/>
          <p:nvPr/>
        </p:nvPicPr>
        <p:blipFill rotWithShape="1">
          <a:blip r:embed="rId4">
            <a:alphaModFix/>
          </a:blip>
          <a:srcRect b="0" l="0" r="0" t="0"/>
          <a:stretch/>
        </p:blipFill>
        <p:spPr>
          <a:xfrm>
            <a:off x="52972" y="211027"/>
            <a:ext cx="1269841" cy="1269841"/>
          </a:xfrm>
          <a:prstGeom prst="rect">
            <a:avLst/>
          </a:prstGeom>
          <a:noFill/>
          <a:ln>
            <a:noFill/>
          </a:ln>
        </p:spPr>
      </p:pic>
      <p:sp>
        <p:nvSpPr>
          <p:cNvPr id="759" name="Google Shape;759;p22"/>
          <p:cNvSpPr/>
          <p:nvPr/>
        </p:nvSpPr>
        <p:spPr>
          <a:xfrm>
            <a:off x="11109339" y="177421"/>
            <a:ext cx="720000" cy="1186479"/>
          </a:xfrm>
          <a:prstGeom prst="rect">
            <a:avLst/>
          </a:prstGeom>
          <a:noFill/>
          <a:ln cap="flat" cmpd="sng" w="25400">
            <a:solidFill>
              <a:srgbClr val="E1A28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0" name="Google Shape;760;p22"/>
          <p:cNvSpPr/>
          <p:nvPr/>
        </p:nvSpPr>
        <p:spPr>
          <a:xfrm>
            <a:off x="791397" y="5640253"/>
            <a:ext cx="10496419" cy="926781"/>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1" name="Google Shape;761;p22"/>
          <p:cNvSpPr txBox="1"/>
          <p:nvPr/>
        </p:nvSpPr>
        <p:spPr>
          <a:xfrm>
            <a:off x="1576788" y="5688145"/>
            <a:ext cx="8925636"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l-GR" sz="1600" u="none" cap="none" strike="noStrike">
                <a:solidFill>
                  <a:srgbClr val="000000"/>
                </a:solidFill>
                <a:latin typeface="Arial"/>
                <a:ea typeface="Arial"/>
                <a:cs typeface="Arial"/>
                <a:sym typeface="Arial"/>
              </a:rPr>
              <a:t>Ενθαρρύνετε τους μαθητές </a:t>
            </a:r>
            <a:r>
              <a:rPr b="1" i="0" lang="el-GR" sz="1600" u="none" cap="none" strike="noStrike">
                <a:solidFill>
                  <a:srgbClr val="000000"/>
                </a:solidFill>
                <a:latin typeface="Arial"/>
                <a:ea typeface="Arial"/>
                <a:cs typeface="Arial"/>
                <a:sym typeface="Arial"/>
              </a:rPr>
              <a:t>να σταματήσουν και να δομήσουν τις σκέψεις τους πριν μιλήσουν</a:t>
            </a:r>
            <a:r>
              <a:rPr b="0" i="0" lang="el-GR" sz="1600" u="none" cap="none" strike="noStrike">
                <a:solidFill>
                  <a:srgbClr val="000000"/>
                </a:solidFill>
                <a:latin typeface="Arial"/>
                <a:ea typeface="Arial"/>
                <a:cs typeface="Arial"/>
                <a:sym typeface="Arial"/>
              </a:rPr>
              <a:t>. Διδάξτε τους να οργανώνουν τις πληροφορίες λογικά, ακριβώς όπως θα έκαναν όταν λύνουν ένα πρόβλημα βήμα προς βήμα.</a:t>
            </a:r>
            <a:endParaRPr b="0" i="0" sz="1600" u="none" cap="none" strike="noStrike">
              <a:solidFill>
                <a:srgbClr val="000000"/>
              </a:solidFill>
              <a:latin typeface="Arial"/>
              <a:ea typeface="Arial"/>
              <a:cs typeface="Arial"/>
              <a:sym typeface="Arial"/>
            </a:endParaRPr>
          </a:p>
        </p:txBody>
      </p:sp>
      <p:sp>
        <p:nvSpPr>
          <p:cNvPr id="762" name="Google Shape;762;p22"/>
          <p:cNvSpPr txBox="1"/>
          <p:nvPr/>
        </p:nvSpPr>
        <p:spPr>
          <a:xfrm>
            <a:off x="1390590" y="485117"/>
            <a:ext cx="5460586" cy="85274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243131"/>
              </a:buClr>
              <a:buSzPts val="1260"/>
              <a:buFont typeface="Arial"/>
              <a:buNone/>
            </a:pPr>
            <a:r>
              <a:rPr b="1" i="0" lang="el-GR" sz="2800" u="none" cap="none" strike="noStrike">
                <a:solidFill>
                  <a:schemeClr val="dk1"/>
                </a:solidFill>
                <a:latin typeface="Arial"/>
                <a:ea typeface="Arial"/>
                <a:cs typeface="Arial"/>
                <a:sym typeface="Arial"/>
              </a:rPr>
              <a:t>Ανάπτυξη δεξιοτήτων επικοινωνίας με ΥΣ</a:t>
            </a:r>
            <a:endParaRPr b="1" i="0" sz="2800" u="none" cap="none" strike="noStrike">
              <a:solidFill>
                <a:schemeClr val="dk1"/>
              </a:solidFill>
              <a:latin typeface="Arial"/>
              <a:ea typeface="Arial"/>
              <a:cs typeface="Arial"/>
              <a:sym typeface="Arial"/>
            </a:endParaRPr>
          </a:p>
        </p:txBody>
      </p:sp>
      <p:sp>
        <p:nvSpPr>
          <p:cNvPr id="763" name="Google Shape;763;p22"/>
          <p:cNvSpPr/>
          <p:nvPr/>
        </p:nvSpPr>
        <p:spPr>
          <a:xfrm>
            <a:off x="507483" y="1657200"/>
            <a:ext cx="6093724" cy="237356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4" name="Google Shape;764;p22"/>
          <p:cNvSpPr txBox="1"/>
          <p:nvPr/>
        </p:nvSpPr>
        <p:spPr>
          <a:xfrm>
            <a:off x="507483" y="1766120"/>
            <a:ext cx="6093723" cy="21852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επικοινωνία είναι η ικανότητα να εκφράζουμε τις ιδέες με σαφήνεια, να κατανοούμε τους άλλους και να προσαρμόζουμε τα μηνύματα σε διαφορετικές καταστάσεις. Περιλαμβάνει ενεργητική ακρόαση και εμπιστοσύνη στην παροχή πληροφοριών. Πολλοί ενήλικες μαθητές χαμηλής ειδίκευσης μπορεί να δυσκολεύονται με την επικοινωνία λόγω δυσκολίας στην οργάνωση σκέψεων ή στη χρήση ασαφών εξηγήσεων.</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Η ΥΣβοηθά ενθαρρύνοντας τη δομημένη σκέψη και εστιάζοντας σε βασικές πληροφορίες, επιτρέποντας στους μαθητές να επικοινωνούν πιο αποτελεσματικά σε συνομιλίες και καθημερινές αλληλεπιδράσεις.</a:t>
            </a:r>
            <a:endParaRPr b="0" i="0" sz="1400" u="none" cap="none" strike="noStrike">
              <a:solidFill>
                <a:srgbClr val="000000"/>
              </a:solidFill>
              <a:latin typeface="Arial"/>
              <a:ea typeface="Arial"/>
              <a:cs typeface="Arial"/>
              <a:sym typeface="Arial"/>
            </a:endParaRPr>
          </a:p>
        </p:txBody>
      </p:sp>
      <p:sp>
        <p:nvSpPr>
          <p:cNvPr id="765" name="Google Shape;765;p22"/>
          <p:cNvSpPr/>
          <p:nvPr/>
        </p:nvSpPr>
        <p:spPr>
          <a:xfrm>
            <a:off x="7111537" y="1657200"/>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ΠΩΣ ΜΠΟΡΕΙΤΕ ΝΑ ΕΦΑΡΜΟΣΕΤΕ ΥΣ</a:t>
            </a:r>
            <a:endParaRPr b="1" i="0" sz="1400" u="none" cap="none" strike="noStrike">
              <a:solidFill>
                <a:schemeClr val="lt1"/>
              </a:solidFill>
              <a:latin typeface="Arial"/>
              <a:ea typeface="Arial"/>
              <a:cs typeface="Arial"/>
              <a:sym typeface="Arial"/>
            </a:endParaRPr>
          </a:p>
        </p:txBody>
      </p:sp>
      <p:sp>
        <p:nvSpPr>
          <p:cNvPr id="766" name="Google Shape;766;p22"/>
          <p:cNvSpPr/>
          <p:nvPr/>
        </p:nvSpPr>
        <p:spPr>
          <a:xfrm>
            <a:off x="7111537" y="2883049"/>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7" name="Google Shape;767;p22"/>
          <p:cNvSpPr txBox="1"/>
          <p:nvPr/>
        </p:nvSpPr>
        <p:spPr>
          <a:xfrm>
            <a:off x="7260126" y="3095116"/>
            <a:ext cx="4176280"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Προσδιορίστε αποτελεσματικά στυλ επικοινωνίας με βάση προηγούμενες αλληλεπιδράσεις.</a:t>
            </a:r>
            <a:endParaRPr b="0" i="0" sz="1100" u="none" cap="none" strike="noStrike">
              <a:solidFill>
                <a:srgbClr val="000000"/>
              </a:solidFill>
              <a:latin typeface="Arial"/>
              <a:ea typeface="Arial"/>
              <a:cs typeface="Arial"/>
              <a:sym typeface="Arial"/>
            </a:endParaRPr>
          </a:p>
        </p:txBody>
      </p:sp>
      <p:sp>
        <p:nvSpPr>
          <p:cNvPr id="768" name="Google Shape;768;p22"/>
          <p:cNvSpPr/>
          <p:nvPr/>
        </p:nvSpPr>
        <p:spPr>
          <a:xfrm>
            <a:off x="7111537" y="2144040"/>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9" name="Google Shape;769;p22"/>
          <p:cNvSpPr txBox="1"/>
          <p:nvPr/>
        </p:nvSpPr>
        <p:spPr>
          <a:xfrm>
            <a:off x="7260126" y="2356107"/>
            <a:ext cx="4107391"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Αναλύστε τις σκέψεις σε βασικά σημεία πριν τις εκφράσετε.</a:t>
            </a:r>
            <a:endParaRPr b="0" i="0" sz="1100" u="none" cap="none" strike="noStrike">
              <a:solidFill>
                <a:srgbClr val="000000"/>
              </a:solidFill>
              <a:latin typeface="Arial"/>
              <a:ea typeface="Arial"/>
              <a:cs typeface="Arial"/>
              <a:sym typeface="Arial"/>
            </a:endParaRPr>
          </a:p>
        </p:txBody>
      </p:sp>
      <p:sp>
        <p:nvSpPr>
          <p:cNvPr id="770" name="Google Shape;770;p22"/>
          <p:cNvSpPr/>
          <p:nvPr/>
        </p:nvSpPr>
        <p:spPr>
          <a:xfrm>
            <a:off x="8106771" y="2046490"/>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Αποσύνθεση</a:t>
            </a:r>
            <a:endParaRPr b="1" i="0" sz="1400" u="none" cap="none" strike="noStrike">
              <a:solidFill>
                <a:schemeClr val="lt1"/>
              </a:solidFill>
              <a:latin typeface="Arial"/>
              <a:ea typeface="Arial"/>
              <a:cs typeface="Arial"/>
              <a:sym typeface="Arial"/>
            </a:endParaRPr>
          </a:p>
        </p:txBody>
      </p:sp>
      <p:sp>
        <p:nvSpPr>
          <p:cNvPr id="771" name="Google Shape;771;p22"/>
          <p:cNvSpPr/>
          <p:nvPr/>
        </p:nvSpPr>
        <p:spPr>
          <a:xfrm>
            <a:off x="7111537" y="3622058"/>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2" name="Google Shape;772;p22"/>
          <p:cNvSpPr txBox="1"/>
          <p:nvPr/>
        </p:nvSpPr>
        <p:spPr>
          <a:xfrm>
            <a:off x="7260126" y="3834125"/>
            <a:ext cx="4176280"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Καθοδηγήστε τους μαθητές να εστιάζουν στις πιο σημαντικές λεπτομέρειες όταν εξηγούν ιδέες ή γράφουν μηνύματα</a:t>
            </a:r>
            <a:endParaRPr b="0" i="0" sz="1100" u="none" cap="none" strike="noStrike">
              <a:solidFill>
                <a:srgbClr val="000000"/>
              </a:solidFill>
              <a:latin typeface="Arial"/>
              <a:ea typeface="Arial"/>
              <a:cs typeface="Arial"/>
              <a:sym typeface="Arial"/>
            </a:endParaRPr>
          </a:p>
        </p:txBody>
      </p:sp>
      <p:sp>
        <p:nvSpPr>
          <p:cNvPr id="773" name="Google Shape;773;p22"/>
          <p:cNvSpPr/>
          <p:nvPr/>
        </p:nvSpPr>
        <p:spPr>
          <a:xfrm>
            <a:off x="8106771" y="3524508"/>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Αφαίρεση</a:t>
            </a:r>
            <a:endParaRPr b="1" i="0" sz="1400" u="none" cap="none" strike="noStrike">
              <a:solidFill>
                <a:schemeClr val="lt1"/>
              </a:solidFill>
              <a:latin typeface="Arial"/>
              <a:ea typeface="Arial"/>
              <a:cs typeface="Arial"/>
              <a:sym typeface="Arial"/>
            </a:endParaRPr>
          </a:p>
        </p:txBody>
      </p:sp>
      <p:sp>
        <p:nvSpPr>
          <p:cNvPr id="774" name="Google Shape;774;p22"/>
          <p:cNvSpPr/>
          <p:nvPr/>
        </p:nvSpPr>
        <p:spPr>
          <a:xfrm>
            <a:off x="8106771" y="2785499"/>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Αναγνώριση προτύπων</a:t>
            </a:r>
            <a:endParaRPr b="1" i="0" sz="1400" u="none" cap="none" strike="noStrike">
              <a:solidFill>
                <a:schemeClr val="lt1"/>
              </a:solidFill>
              <a:latin typeface="Arial"/>
              <a:ea typeface="Arial"/>
              <a:cs typeface="Arial"/>
              <a:sym typeface="Arial"/>
            </a:endParaRPr>
          </a:p>
        </p:txBody>
      </p:sp>
      <p:sp>
        <p:nvSpPr>
          <p:cNvPr id="775" name="Google Shape;775;p22"/>
          <p:cNvSpPr/>
          <p:nvPr/>
        </p:nvSpPr>
        <p:spPr>
          <a:xfrm>
            <a:off x="7111537" y="4361067"/>
            <a:ext cx="4246324" cy="710524"/>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6" name="Google Shape;776;p22"/>
          <p:cNvSpPr txBox="1"/>
          <p:nvPr/>
        </p:nvSpPr>
        <p:spPr>
          <a:xfrm>
            <a:off x="7260127" y="4573134"/>
            <a:ext cx="4176279"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l-GR" sz="1100" u="none" cap="none" strike="noStrike">
                <a:solidFill>
                  <a:srgbClr val="000000"/>
                </a:solidFill>
                <a:latin typeface="Arial"/>
                <a:ea typeface="Arial"/>
                <a:cs typeface="Arial"/>
                <a:sym typeface="Arial"/>
              </a:rPr>
              <a:t>Βοηθήστε τους μαθητές να δομήσουν τις συνομιλίες λογικά, διασφαλίζοντας ότι το μήνυμά τους είναι εύκολα κατανοητό.</a:t>
            </a:r>
            <a:endParaRPr b="0" i="0" sz="1100" u="none" cap="none" strike="noStrike">
              <a:solidFill>
                <a:srgbClr val="000000"/>
              </a:solidFill>
              <a:latin typeface="Arial"/>
              <a:ea typeface="Arial"/>
              <a:cs typeface="Arial"/>
              <a:sym typeface="Arial"/>
            </a:endParaRPr>
          </a:p>
        </p:txBody>
      </p:sp>
      <p:sp>
        <p:nvSpPr>
          <p:cNvPr id="777" name="Google Shape;777;p22"/>
          <p:cNvSpPr/>
          <p:nvPr/>
        </p:nvSpPr>
        <p:spPr>
          <a:xfrm>
            <a:off x="8106771" y="4263517"/>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Αλγόριθμοι</a:t>
            </a:r>
            <a:endParaRPr b="1" i="0" sz="1400" u="none" cap="none" strike="noStrike">
              <a:solidFill>
                <a:schemeClr val="lt1"/>
              </a:solidFill>
              <a:latin typeface="Arial"/>
              <a:ea typeface="Arial"/>
              <a:cs typeface="Arial"/>
              <a:sym typeface="Arial"/>
            </a:endParaRPr>
          </a:p>
        </p:txBody>
      </p:sp>
      <p:sp>
        <p:nvSpPr>
          <p:cNvPr id="778" name="Google Shape;778;p22"/>
          <p:cNvSpPr txBox="1"/>
          <p:nvPr/>
        </p:nvSpPr>
        <p:spPr>
          <a:xfrm>
            <a:off x="452890" y="4134040"/>
            <a:ext cx="6261807" cy="13849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Παράδειγμα:</a:t>
            </a:r>
            <a:r>
              <a:rPr b="0" i="0" lang="el-GR" sz="1400" u="none" cap="none" strike="noStrike">
                <a:solidFill>
                  <a:srgbClr val="000000"/>
                </a:solidFill>
                <a:latin typeface="Arial"/>
                <a:ea typeface="Arial"/>
                <a:cs typeface="Arial"/>
                <a:sym typeface="Arial"/>
              </a:rPr>
              <a:t> Ένας μαθητής που ετοιμάζεται να ζητήσει αλλαγή προγράμματος στην εργασία μπορεί να χρησιμοποιήσει την ΥΣ αναλύοντας τα βασικά σημεία του, αναγνωρίζοντας τον καλύτερο τρόπο παρουσίασης του αιτήματός του και δομώντας λογικά την εξήγησή του. Οι μαθητές μπορούν να επικοινωνούν με μεγαλύτερη σαφήνεια όταν εστιάζουν σε σχετικές λεπτομέρειες και οργανώνουν τις σκέψεις τους.</a:t>
            </a:r>
            <a:endParaRPr b="0" i="0" sz="1400" u="none" cap="none" strike="noStrike">
              <a:solidFill>
                <a:srgbClr val="000000"/>
              </a:solidFill>
              <a:latin typeface="Arial"/>
              <a:ea typeface="Arial"/>
              <a:cs typeface="Arial"/>
              <a:sym typeface="Arial"/>
            </a:endParaRPr>
          </a:p>
        </p:txBody>
      </p:sp>
      <p:sp>
        <p:nvSpPr>
          <p:cNvPr id="779" name="Google Shape;779;p2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pic>
        <p:nvPicPr>
          <p:cNvPr descr="Icono&#10;&#10;Descripción generada automáticamente" id="780" name="Google Shape;780;p22"/>
          <p:cNvPicPr preferRelativeResize="0"/>
          <p:nvPr/>
        </p:nvPicPr>
        <p:blipFill rotWithShape="1">
          <a:blip r:embed="rId5">
            <a:alphaModFix/>
          </a:blip>
          <a:srcRect b="0" l="0" r="0" t="0"/>
          <a:stretch/>
        </p:blipFill>
        <p:spPr>
          <a:xfrm>
            <a:off x="10811972" y="5314766"/>
            <a:ext cx="974014" cy="97401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84" name="Shape 784"/>
        <p:cNvGrpSpPr/>
        <p:nvPr/>
      </p:nvGrpSpPr>
      <p:grpSpPr>
        <a:xfrm>
          <a:off x="0" y="0"/>
          <a:ext cx="0" cy="0"/>
          <a:chOff x="0" y="0"/>
          <a:chExt cx="0" cy="0"/>
        </a:xfrm>
      </p:grpSpPr>
      <p:sp>
        <p:nvSpPr>
          <p:cNvPr id="785" name="Google Shape;785;p23"/>
          <p:cNvSpPr/>
          <p:nvPr/>
        </p:nvSpPr>
        <p:spPr>
          <a:xfrm>
            <a:off x="419101" y="5294520"/>
            <a:ext cx="11226678" cy="1384995"/>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Imagen que contiene Interfaz de usuario gráfica&#10;&#10;Descripción generada automáticamente" id="786" name="Google Shape;786;p23"/>
          <p:cNvPicPr preferRelativeResize="0"/>
          <p:nvPr/>
        </p:nvPicPr>
        <p:blipFill rotWithShape="1">
          <a:blip r:embed="rId3">
            <a:alphaModFix/>
          </a:blip>
          <a:srcRect b="0" l="0" r="0" t="0"/>
          <a:stretch/>
        </p:blipFill>
        <p:spPr>
          <a:xfrm>
            <a:off x="9488672" y="161416"/>
            <a:ext cx="2703328" cy="2486250"/>
          </a:xfrm>
          <a:prstGeom prst="rect">
            <a:avLst/>
          </a:prstGeom>
          <a:noFill/>
          <a:ln>
            <a:noFill/>
          </a:ln>
        </p:spPr>
      </p:pic>
      <p:sp>
        <p:nvSpPr>
          <p:cNvPr id="787" name="Google Shape;787;p23"/>
          <p:cNvSpPr txBox="1"/>
          <p:nvPr>
            <p:ph idx="1" type="body"/>
          </p:nvPr>
        </p:nvSpPr>
        <p:spPr>
          <a:xfrm>
            <a:off x="419101" y="535674"/>
            <a:ext cx="9535667"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lang="el-GR" sz="2800">
                <a:solidFill>
                  <a:schemeClr val="dk1"/>
                </a:solidFill>
                <a:latin typeface="Arial"/>
                <a:ea typeface="Arial"/>
                <a:cs typeface="Arial"/>
                <a:sym typeface="Arial"/>
              </a:rPr>
              <a:t>Προσαρμογή στρατηγικών ΥΣ για διαφορετικά επίπεδα μάθησης</a:t>
            </a:r>
            <a:endParaRPr b="1" sz="2800">
              <a:solidFill>
                <a:schemeClr val="dk1"/>
              </a:solidFill>
              <a:latin typeface="Arial"/>
              <a:ea typeface="Arial"/>
              <a:cs typeface="Arial"/>
              <a:sym typeface="Arial"/>
            </a:endParaRPr>
          </a:p>
        </p:txBody>
      </p:sp>
      <p:sp>
        <p:nvSpPr>
          <p:cNvPr id="788" name="Google Shape;788;p2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l-GR"/>
              <a:t>‹#›</a:t>
            </a:fld>
            <a:endParaRPr/>
          </a:p>
        </p:txBody>
      </p:sp>
      <p:sp>
        <p:nvSpPr>
          <p:cNvPr id="789" name="Google Shape;789;p23"/>
          <p:cNvSpPr txBox="1"/>
          <p:nvPr/>
        </p:nvSpPr>
        <p:spPr>
          <a:xfrm>
            <a:off x="285750" y="1390213"/>
            <a:ext cx="9375494" cy="11695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Ως εκπαιδευτής, </a:t>
            </a:r>
            <a:r>
              <a:rPr b="1" i="0" lang="el-GR" sz="1400" u="none" cap="none" strike="noStrike">
                <a:solidFill>
                  <a:srgbClr val="000000"/>
                </a:solidFill>
                <a:latin typeface="Arial"/>
                <a:ea typeface="Arial"/>
                <a:cs typeface="Arial"/>
                <a:sym typeface="Arial"/>
              </a:rPr>
              <a:t>πρέπει να προσαρμόσετε τα μαθήματα που βασίζονται στην ΥΣ </a:t>
            </a:r>
            <a:r>
              <a:rPr b="0" i="0" lang="el-GR" sz="1400" u="none" cap="none" strike="noStrike">
                <a:solidFill>
                  <a:srgbClr val="000000"/>
                </a:solidFill>
                <a:latin typeface="Arial"/>
                <a:ea typeface="Arial"/>
                <a:cs typeface="Arial"/>
                <a:sym typeface="Arial"/>
              </a:rPr>
              <a:t>ώστε να ταιριάζουν στις ικανότητες των μαθητών σας. Οι ενήλικες χαμηλής ειδίκευσης μπορεί να χρειάζονται απλοποιημένες εξηγήσεις, πιο δομημένη καθοδήγηση και δραστηριότητες βήμα προς βήμα, ενώ οι πιο έμπειροι μαθητές μπορούν να χειριστούν ανεξάρτητες ασκήσεις επίλυσης προβλημάτων και κριτικής σκέψης. Η προσαρμογή της στρατηγικής επιτρέπει σε </a:t>
            </a:r>
            <a:r>
              <a:rPr b="1" i="0" lang="el-GR" sz="1400" u="none" cap="none" strike="noStrike">
                <a:solidFill>
                  <a:srgbClr val="000000"/>
                </a:solidFill>
                <a:latin typeface="Arial"/>
                <a:ea typeface="Arial"/>
                <a:cs typeface="Arial"/>
                <a:sym typeface="Arial"/>
              </a:rPr>
              <a:t>όλους τους μαθητές να ασχοληθούν με την ΥΣ </a:t>
            </a:r>
            <a:r>
              <a:rPr b="0" i="0" lang="el-GR" sz="1400" u="none" cap="none" strike="noStrike">
                <a:solidFill>
                  <a:srgbClr val="000000"/>
                </a:solidFill>
                <a:latin typeface="Arial"/>
                <a:ea typeface="Arial"/>
                <a:cs typeface="Arial"/>
                <a:sym typeface="Arial"/>
              </a:rPr>
              <a:t>με τρόπο που είναι πρακτικός και σχετικός με την καθημερινή τους ζωή.</a:t>
            </a:r>
            <a:endParaRPr b="0" i="0" sz="1400" u="none" cap="none" strike="noStrike">
              <a:solidFill>
                <a:srgbClr val="000000"/>
              </a:solidFill>
              <a:latin typeface="Arial"/>
              <a:ea typeface="Arial"/>
              <a:cs typeface="Arial"/>
              <a:sym typeface="Arial"/>
            </a:endParaRPr>
          </a:p>
        </p:txBody>
      </p:sp>
      <p:sp>
        <p:nvSpPr>
          <p:cNvPr id="790" name="Google Shape;790;p23"/>
          <p:cNvSpPr txBox="1"/>
          <p:nvPr/>
        </p:nvSpPr>
        <p:spPr>
          <a:xfrm>
            <a:off x="546221" y="2750883"/>
            <a:ext cx="5508835" cy="212365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l-GR" sz="1200" u="sng" cap="none" strike="noStrike">
                <a:solidFill>
                  <a:schemeClr val="accent1"/>
                </a:solidFill>
                <a:latin typeface="Arial"/>
                <a:ea typeface="Arial"/>
                <a:cs typeface="Arial"/>
                <a:sym typeface="Arial"/>
              </a:rPr>
              <a:t>Για μαθητές με περιορισμένη εμπειρία:</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200"/>
              <a:buFont typeface="Arial"/>
              <a:buChar char="•"/>
            </a:pPr>
            <a:r>
              <a:rPr b="0" i="0" lang="el-GR" sz="1200" u="none" cap="none" strike="noStrike">
                <a:solidFill>
                  <a:srgbClr val="000000"/>
                </a:solidFill>
                <a:latin typeface="Arial"/>
                <a:ea typeface="Arial"/>
                <a:cs typeface="Arial"/>
                <a:sym typeface="Arial"/>
              </a:rPr>
              <a:t>Ξεκινήστε με καθοδηγούμενες, πρακτικές ασκήσεις χρησιμοποιώντας οικείες καταστάσεις. Αντί να εξηγούν την αποσύνθεση με αφηρημένους όρους, ζητήστε από τους μαθητές να την εφαρμόσουν αναλύοντας μια οικιακή δουλειά, όπως η προετοιμασία ενός γεύματος σε μεμονωμένα βήματα.</a:t>
            </a:r>
            <a:br>
              <a:rPr b="0" i="0" lang="el-GR" sz="1200" u="none" cap="none" strike="noStrike">
                <a:solidFill>
                  <a:srgbClr val="000000"/>
                </a:solidFill>
                <a:latin typeface="Arial"/>
                <a:ea typeface="Arial"/>
                <a:cs typeface="Arial"/>
                <a:sym typeface="Arial"/>
              </a:rPr>
            </a:br>
            <a:r>
              <a:rPr b="0" i="0" lang="el-GR" sz="1200" u="none" cap="none" strike="noStrike">
                <a:solidFill>
                  <a:srgbClr val="000000"/>
                </a:solidFill>
                <a:latin typeface="Arial"/>
                <a:ea typeface="Arial"/>
                <a:cs typeface="Arial"/>
                <a:sym typeface="Arial"/>
              </a:rPr>
              <a:t>Χρησιμοποιήστε οπτικά βοηθήματα, παραδείγματα πραγματικού κόσμου και ομαδικές συζητήσεις για να ενισχύσετε τις έννοιες πριν περιμένετε από τους μαθητές να τις εφαρμόσουν ανεξάρτητα.</a:t>
            </a:r>
            <a:br>
              <a:rPr b="0" i="0" lang="el-GR" sz="1200" u="none" cap="none" strike="noStrike">
                <a:solidFill>
                  <a:srgbClr val="000000"/>
                </a:solidFill>
                <a:latin typeface="Arial"/>
                <a:ea typeface="Arial"/>
                <a:cs typeface="Arial"/>
                <a:sym typeface="Arial"/>
              </a:rPr>
            </a:br>
            <a:r>
              <a:rPr b="0" i="0" lang="el-GR" sz="1200" u="none" cap="none" strike="noStrike">
                <a:solidFill>
                  <a:srgbClr val="000000"/>
                </a:solidFill>
                <a:latin typeface="Arial"/>
                <a:ea typeface="Arial"/>
                <a:cs typeface="Arial"/>
                <a:sym typeface="Arial"/>
              </a:rPr>
              <a:t>Δώστε σαφείς οδηγίες και παραδείγματα, δείχνοντας πώς να προσεγγίσετε τα προβλήματα πριν οι μαθητές προσπαθήσουν μόνοι τους.</a:t>
            </a:r>
            <a:endParaRPr b="0" i="0" sz="1200" u="none" cap="none" strike="noStrike">
              <a:solidFill>
                <a:srgbClr val="000000"/>
              </a:solidFill>
              <a:latin typeface="Arial"/>
              <a:ea typeface="Arial"/>
              <a:cs typeface="Arial"/>
              <a:sym typeface="Arial"/>
            </a:endParaRPr>
          </a:p>
        </p:txBody>
      </p:sp>
      <p:sp>
        <p:nvSpPr>
          <p:cNvPr id="791" name="Google Shape;791;p23"/>
          <p:cNvSpPr txBox="1"/>
          <p:nvPr/>
        </p:nvSpPr>
        <p:spPr>
          <a:xfrm>
            <a:off x="6123874" y="2750883"/>
            <a:ext cx="5521905" cy="24929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l-GR" sz="1200" u="sng" cap="none" strike="noStrike">
                <a:solidFill>
                  <a:schemeClr val="accent1"/>
                </a:solidFill>
                <a:latin typeface="Arial"/>
                <a:ea typeface="Arial"/>
                <a:cs typeface="Arial"/>
                <a:sym typeface="Arial"/>
              </a:rPr>
              <a:t>Για μαθητές με μεγαλύτερη εμπειρία:</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200"/>
              <a:buFont typeface="Arial"/>
              <a:buChar char="•"/>
            </a:pPr>
            <a:r>
              <a:rPr b="0" i="0" lang="el-GR" sz="1200" u="none" cap="none" strike="noStrike">
                <a:solidFill>
                  <a:srgbClr val="000000"/>
                </a:solidFill>
                <a:latin typeface="Arial"/>
                <a:ea typeface="Arial"/>
                <a:cs typeface="Arial"/>
                <a:sym typeface="Arial"/>
              </a:rPr>
              <a:t>Εισάγετε εργασίες ανοιχτού τύπου που απαιτούν ανάλυση και λήψη αποφάσεων. Για παράδειγμα, αντί να τους δώσετε ένα δομημένο σχέδιο προϋπολογισμού, ζητήστε τους να αναπτύξουν το δικό τους δίνοντας προτεραιότητα στα έξοδα και αναγνωρίζοντας τα μοτίβα δαπανών.</a:t>
            </a:r>
            <a:br>
              <a:rPr b="0" i="0" lang="el-GR" sz="1200" u="none" cap="none" strike="noStrike">
                <a:solidFill>
                  <a:srgbClr val="000000"/>
                </a:solidFill>
                <a:latin typeface="Arial"/>
                <a:ea typeface="Arial"/>
                <a:cs typeface="Arial"/>
                <a:sym typeface="Arial"/>
              </a:rPr>
            </a:br>
            <a:r>
              <a:rPr b="0" i="0" lang="el-GR" sz="1200" u="none" cap="none" strike="noStrike">
                <a:solidFill>
                  <a:srgbClr val="000000"/>
                </a:solidFill>
                <a:latin typeface="Arial"/>
                <a:ea typeface="Arial"/>
                <a:cs typeface="Arial"/>
                <a:sym typeface="Arial"/>
              </a:rPr>
              <a:t>Ενθαρρύνετε τη συνεργασία μεταξύ ομοτίμων, βάζοντάς τους να συνεργαστούν σε προκλήσεις, όπως η διοργάνωση μιας εκδήλωσης, όπου πρέπει να αναθέσουν ρόλους, να δομήσουν εργασίες και να προσαρμόσουν τα σχέδια όταν προκύπτουν προβλήματα.</a:t>
            </a:r>
            <a:br>
              <a:rPr b="0" i="0" lang="el-GR" sz="1200" u="none" cap="none" strike="noStrike">
                <a:solidFill>
                  <a:srgbClr val="000000"/>
                </a:solidFill>
                <a:latin typeface="Arial"/>
                <a:ea typeface="Arial"/>
                <a:cs typeface="Arial"/>
                <a:sym typeface="Arial"/>
              </a:rPr>
            </a:br>
            <a:r>
              <a:rPr b="0" i="0" lang="el-GR" sz="1200" u="none" cap="none" strike="noStrike">
                <a:solidFill>
                  <a:srgbClr val="000000"/>
                </a:solidFill>
                <a:latin typeface="Arial"/>
                <a:ea typeface="Arial"/>
                <a:cs typeface="Arial"/>
                <a:sym typeface="Arial"/>
              </a:rPr>
              <a:t>Επιτρέψτε στους μαθητές να δοκιμάσουν διαφορετικές λύσεις, να προβληματιστούν σχετικά με τα αποτελέσματα και να κάνουν βελτιώσεις, ενισχύοντας την προσαρμοστικότητα.</a:t>
            </a:r>
            <a:endParaRPr b="0" i="0" sz="1200" u="none" cap="none" strike="noStrike">
              <a:solidFill>
                <a:srgbClr val="000000"/>
              </a:solidFill>
              <a:latin typeface="Arial"/>
              <a:ea typeface="Arial"/>
              <a:cs typeface="Arial"/>
              <a:sym typeface="Arial"/>
            </a:endParaRPr>
          </a:p>
        </p:txBody>
      </p:sp>
      <p:sp>
        <p:nvSpPr>
          <p:cNvPr id="792" name="Google Shape;792;p23"/>
          <p:cNvSpPr txBox="1"/>
          <p:nvPr/>
        </p:nvSpPr>
        <p:spPr>
          <a:xfrm>
            <a:off x="419101" y="5344153"/>
            <a:ext cx="11226678"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l-GR" sz="1200" u="sng" cap="none" strike="noStrike">
                <a:solidFill>
                  <a:srgbClr val="678877"/>
                </a:solidFill>
                <a:latin typeface="Arial"/>
                <a:ea typeface="Arial"/>
                <a:cs typeface="Arial"/>
                <a:sym typeface="Arial"/>
              </a:rPr>
              <a:t>Ανεξάρτητα από το επίπεδο δεξιοτήτων:</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200"/>
              <a:buFont typeface="Arial"/>
              <a:buChar char="•"/>
            </a:pPr>
            <a:r>
              <a:rPr b="0" i="0" lang="el-GR" sz="1200" u="none" cap="none" strike="noStrike">
                <a:solidFill>
                  <a:srgbClr val="000000"/>
                </a:solidFill>
                <a:latin typeface="Arial"/>
                <a:ea typeface="Arial"/>
                <a:cs typeface="Arial"/>
                <a:sym typeface="Arial"/>
              </a:rPr>
              <a:t>Κρατήστε τα μαθήματα διαδραστικά και </a:t>
            </a:r>
            <a:r>
              <a:rPr b="1" i="0" lang="el-GR" sz="1200" u="none" cap="none" strike="noStrike">
                <a:solidFill>
                  <a:srgbClr val="000000"/>
                </a:solidFill>
                <a:latin typeface="Arial"/>
                <a:ea typeface="Arial"/>
                <a:cs typeface="Arial"/>
                <a:sym typeface="Arial"/>
              </a:rPr>
              <a:t>επικεντρωμένα σε πραγματικές εφαρμογές </a:t>
            </a:r>
            <a:r>
              <a:rPr b="0" i="0" lang="el-GR" sz="1200" u="none" cap="none" strike="noStrike">
                <a:solidFill>
                  <a:srgbClr val="000000"/>
                </a:solidFill>
                <a:latin typeface="Arial"/>
                <a:ea typeface="Arial"/>
                <a:cs typeface="Arial"/>
                <a:sym typeface="Arial"/>
              </a:rPr>
              <a:t>για να βοηθήσετε τους μαθητές να δουν την αξία της ΥΣ.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200"/>
              <a:buFont typeface="Arial"/>
              <a:buChar char="•"/>
            </a:pPr>
            <a:r>
              <a:rPr b="0" i="0" lang="el-GR" sz="1200" u="none" cap="none" strike="noStrike">
                <a:solidFill>
                  <a:srgbClr val="000000"/>
                </a:solidFill>
                <a:latin typeface="Arial"/>
                <a:ea typeface="Arial"/>
                <a:cs typeface="Arial"/>
                <a:sym typeface="Arial"/>
              </a:rPr>
              <a:t>Παρέχετε πολλαπλά σημεία εισόδου σε ένα πρόβλημα, προσφέροντας σταδιακή υποστήριξη και </a:t>
            </a:r>
            <a:r>
              <a:rPr b="1" i="0" lang="el-GR" sz="1200" u="none" cap="none" strike="noStrike">
                <a:solidFill>
                  <a:srgbClr val="000000"/>
                </a:solidFill>
                <a:latin typeface="Arial"/>
                <a:ea typeface="Arial"/>
                <a:cs typeface="Arial"/>
                <a:sym typeface="Arial"/>
              </a:rPr>
              <a:t>προσαρμόζοντας την πολυπλοκότητα με βάση την πρόοδο</a:t>
            </a:r>
            <a:r>
              <a:rPr b="0" i="0" lang="el-GR" sz="12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200"/>
              <a:buFont typeface="Arial"/>
              <a:buChar char="•"/>
            </a:pPr>
            <a:r>
              <a:rPr b="1" i="0" lang="el-GR" sz="1200" u="none" cap="none" strike="noStrike">
                <a:solidFill>
                  <a:srgbClr val="000000"/>
                </a:solidFill>
                <a:latin typeface="Arial"/>
                <a:ea typeface="Arial"/>
                <a:cs typeface="Arial"/>
                <a:sym typeface="Arial"/>
              </a:rPr>
              <a:t>Βεβαιωθείτε ότι όλοι οι μαθητές αναπτύσσουν εμπιστοσύνη </a:t>
            </a:r>
            <a:r>
              <a:rPr b="0" i="0" lang="el-GR" sz="1200" u="none" cap="none" strike="noStrike">
                <a:solidFill>
                  <a:srgbClr val="000000"/>
                </a:solidFill>
                <a:latin typeface="Arial"/>
                <a:ea typeface="Arial"/>
                <a:cs typeface="Arial"/>
                <a:sym typeface="Arial"/>
              </a:rPr>
              <a:t>στην επίλυση προβλημάτων, την προσαρμοστικότητα και τη δομημένη σκέψη με ρυθμό που λειτουργεί για αυτούς.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96" name="Shape 796"/>
        <p:cNvGrpSpPr/>
        <p:nvPr/>
      </p:nvGrpSpPr>
      <p:grpSpPr>
        <a:xfrm>
          <a:off x="0" y="0"/>
          <a:ext cx="0" cy="0"/>
          <a:chOff x="0" y="0"/>
          <a:chExt cx="0" cy="0"/>
        </a:xfrm>
      </p:grpSpPr>
      <p:sp>
        <p:nvSpPr>
          <p:cNvPr id="797" name="Google Shape;797;p24"/>
          <p:cNvSpPr txBox="1"/>
          <p:nvPr/>
        </p:nvSpPr>
        <p:spPr>
          <a:xfrm>
            <a:off x="536691" y="1418687"/>
            <a:ext cx="8881630" cy="89255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Στόχος δραστηριότητας: </a:t>
            </a:r>
            <a:r>
              <a:rPr b="0" i="0" lang="el-GR" sz="1400" u="none" cap="none" strike="noStrike">
                <a:solidFill>
                  <a:srgbClr val="000000"/>
                </a:solidFill>
                <a:latin typeface="Arial"/>
                <a:ea typeface="Arial"/>
                <a:cs typeface="Arial"/>
                <a:sym typeface="Arial"/>
              </a:rPr>
              <a:t>Βοηθήστε τους μαθητές να εφαρμόσουν στρατηγικές ΥΣ για την επίλυση καθημερινών προκλήσεων ενισχύοντας παράλληλα τις οριζόντιες δεξιότητες.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Σενάριο: </a:t>
            </a:r>
            <a:r>
              <a:rPr b="0" i="0" lang="el-GR" sz="1400" u="none" cap="none" strike="noStrike">
                <a:solidFill>
                  <a:srgbClr val="000000"/>
                </a:solidFill>
                <a:latin typeface="Arial"/>
                <a:ea typeface="Arial"/>
                <a:cs typeface="Arial"/>
                <a:sym typeface="Arial"/>
              </a:rPr>
              <a:t>Οι φοιτητές πρέπει να διαχειριστούν έναν οικογενειακό προϋπολογισμό με περιορισμένο εισόδημα.</a:t>
            </a:r>
            <a:endParaRPr b="0" i="0" sz="1400" u="none" cap="none" strike="noStrike">
              <a:solidFill>
                <a:srgbClr val="000000"/>
              </a:solidFill>
              <a:latin typeface="Arial"/>
              <a:ea typeface="Arial"/>
              <a:cs typeface="Arial"/>
              <a:sym typeface="Arial"/>
            </a:endParaRPr>
          </a:p>
        </p:txBody>
      </p:sp>
      <p:sp>
        <p:nvSpPr>
          <p:cNvPr id="798" name="Google Shape;798;p24"/>
          <p:cNvSpPr/>
          <p:nvPr/>
        </p:nvSpPr>
        <p:spPr>
          <a:xfrm>
            <a:off x="1624631" y="5485033"/>
            <a:ext cx="9491709" cy="1127365"/>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99" name="Google Shape;799;p2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l-GR"/>
              <a:t>‹#›</a:t>
            </a:fld>
            <a:endParaRPr/>
          </a:p>
        </p:txBody>
      </p:sp>
      <p:sp>
        <p:nvSpPr>
          <p:cNvPr id="800" name="Google Shape;800;p24"/>
          <p:cNvSpPr txBox="1"/>
          <p:nvPr>
            <p:ph idx="1" type="body"/>
          </p:nvPr>
        </p:nvSpPr>
        <p:spPr>
          <a:xfrm>
            <a:off x="536690" y="531060"/>
            <a:ext cx="8987972"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lang="el-GR" sz="2800">
                <a:solidFill>
                  <a:schemeClr val="dk1"/>
                </a:solidFill>
                <a:latin typeface="Arial"/>
                <a:ea typeface="Arial"/>
                <a:cs typeface="Arial"/>
                <a:sym typeface="Arial"/>
              </a:rPr>
              <a:t>Παράδειγμα μαθήματος: Επίλυση καθημερινών προβλημάτων με ΥΣ</a:t>
            </a:r>
            <a:endParaRPr sz="2800">
              <a:solidFill>
                <a:schemeClr val="dk1"/>
              </a:solidFill>
              <a:latin typeface="Arial"/>
              <a:ea typeface="Arial"/>
              <a:cs typeface="Arial"/>
              <a:sym typeface="Arial"/>
            </a:endParaRPr>
          </a:p>
        </p:txBody>
      </p:sp>
      <p:sp>
        <p:nvSpPr>
          <p:cNvPr id="801" name="Google Shape;801;p24"/>
          <p:cNvSpPr txBox="1"/>
          <p:nvPr/>
        </p:nvSpPr>
        <p:spPr>
          <a:xfrm>
            <a:off x="2706535" y="5571662"/>
            <a:ext cx="7327900"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Ο προϋπολογισμός είναι ένα πρόβλημα που αντιμετωπίζουν πολλοί ενήλικες καθημερινά. Η εφαρμογή των αρχών ΥΣ βοηθά τους μαθητές να </a:t>
            </a:r>
            <a:r>
              <a:rPr b="1" i="0" lang="el-GR" sz="1400" u="none" cap="none" strike="noStrike">
                <a:solidFill>
                  <a:srgbClr val="000000"/>
                </a:solidFill>
                <a:latin typeface="Arial"/>
                <a:ea typeface="Arial"/>
                <a:cs typeface="Arial"/>
                <a:sym typeface="Arial"/>
              </a:rPr>
              <a:t>αποκτήσουν πρακτικές οριζόντιες δεξιότητες που μπορούν να χρησιμοποιήσουν πέρα από την τάξη</a:t>
            </a:r>
            <a:r>
              <a:rPr b="0" i="0" lang="el-GR" sz="1400" u="none" cap="none" strike="noStrike">
                <a:solidFill>
                  <a:srgbClr val="000000"/>
                </a:solidFill>
                <a:latin typeface="Arial"/>
                <a:ea typeface="Arial"/>
                <a:cs typeface="Arial"/>
                <a:sym typeface="Arial"/>
              </a:rPr>
              <a:t>, καθιστώντας τις οικονομικές αποφάσεις λιγότερο αγχωτικές και πιο διαχειρίσιμες.</a:t>
            </a:r>
            <a:endParaRPr b="0" i="0" sz="1400" u="none" cap="none" strike="noStrike">
              <a:solidFill>
                <a:srgbClr val="000000"/>
              </a:solidFill>
              <a:latin typeface="Arial"/>
              <a:ea typeface="Arial"/>
              <a:cs typeface="Arial"/>
              <a:sym typeface="Arial"/>
            </a:endParaRPr>
          </a:p>
        </p:txBody>
      </p:sp>
      <p:sp>
        <p:nvSpPr>
          <p:cNvPr id="802" name="Google Shape;802;p24"/>
          <p:cNvSpPr/>
          <p:nvPr/>
        </p:nvSpPr>
        <p:spPr>
          <a:xfrm>
            <a:off x="640126" y="2516447"/>
            <a:ext cx="2578610" cy="2496308"/>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ΒΗΜΑ 1</a:t>
            </a:r>
            <a:r>
              <a:rPr b="1" i="0" lang="el-GR" sz="1200" u="none" cap="none" strike="noStrike">
                <a:solidFill>
                  <a:schemeClr val="lt1"/>
                </a:solidFill>
                <a:latin typeface="Arial"/>
                <a:ea typeface="Arial"/>
                <a:cs typeface="Arial"/>
                <a:sym typeface="Arial"/>
              </a:rPr>
              <a:t>: Προσδιορίστε την πρόκληση</a:t>
            </a:r>
            <a:endParaRPr b="1" i="0" sz="1600" u="none" cap="none" strike="noStrike">
              <a:solidFill>
                <a:schemeClr val="lt1"/>
              </a:solidFill>
              <a:latin typeface="Arial"/>
              <a:ea typeface="Arial"/>
              <a:cs typeface="Arial"/>
              <a:sym typeface="Arial"/>
            </a:endParaRPr>
          </a:p>
        </p:txBody>
      </p:sp>
      <p:sp>
        <p:nvSpPr>
          <p:cNvPr id="803" name="Google Shape;803;p24"/>
          <p:cNvSpPr/>
          <p:nvPr/>
        </p:nvSpPr>
        <p:spPr>
          <a:xfrm>
            <a:off x="786431" y="3141855"/>
            <a:ext cx="2286000" cy="1712673"/>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ctr">
              <a:lnSpc>
                <a:spcPct val="100000"/>
              </a:lnSpc>
              <a:spcBef>
                <a:spcPts val="0"/>
              </a:spcBef>
              <a:spcAft>
                <a:spcPts val="0"/>
              </a:spcAft>
              <a:buClr>
                <a:srgbClr val="000000"/>
              </a:buClr>
              <a:buSzPts val="1000"/>
              <a:buFont typeface="Arial"/>
              <a:buNone/>
            </a:pPr>
            <a:r>
              <a:rPr b="0" i="0" lang="el-GR" sz="1000" u="none" cap="none" strike="noStrike">
                <a:solidFill>
                  <a:schemeClr val="dk1"/>
                </a:solidFill>
                <a:latin typeface="Arial"/>
                <a:ea typeface="Arial"/>
                <a:cs typeface="Arial"/>
                <a:sym typeface="Arial"/>
              </a:rPr>
              <a:t>Οι μαθητές πρέπει να προβληματιστούν σχετικά με τις κοινές προκλήσεις του προϋπολογισμού και να συζητήσουν τι καθιστά δύσκολη τη διαχείριση των χρημάτων. Μπορείτε να τους ζητήσετε ερωτήσεις όπως: Ποιες είναι οι μεγαλύτερες οικονομικές σας δυσκολίες; Ποια έξοδα σας εκπλήσσουν συχνά;</a:t>
            </a:r>
            <a:endParaRPr b="0" i="0" sz="1000" u="none" cap="none" strike="noStrike">
              <a:solidFill>
                <a:schemeClr val="dk1"/>
              </a:solidFill>
              <a:latin typeface="Arial"/>
              <a:ea typeface="Arial"/>
              <a:cs typeface="Arial"/>
              <a:sym typeface="Arial"/>
            </a:endParaRPr>
          </a:p>
        </p:txBody>
      </p:sp>
      <p:sp>
        <p:nvSpPr>
          <p:cNvPr id="804" name="Google Shape;804;p24"/>
          <p:cNvSpPr/>
          <p:nvPr/>
        </p:nvSpPr>
        <p:spPr>
          <a:xfrm>
            <a:off x="3365041" y="2516447"/>
            <a:ext cx="2578610" cy="2496308"/>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ΒΗΜΑ 2</a:t>
            </a:r>
            <a:r>
              <a:rPr b="1" i="0" lang="el-GR" sz="1200" u="none" cap="none" strike="noStrike">
                <a:solidFill>
                  <a:schemeClr val="lt1"/>
                </a:solidFill>
                <a:latin typeface="Arial"/>
                <a:ea typeface="Arial"/>
                <a:cs typeface="Arial"/>
                <a:sym typeface="Arial"/>
              </a:rPr>
              <a:t>: Εφαρμογή στρατηγικών ΥΣ</a:t>
            </a:r>
            <a:endParaRPr b="1" i="0" sz="1600" u="none" cap="none" strike="noStrike">
              <a:solidFill>
                <a:schemeClr val="lt1"/>
              </a:solidFill>
              <a:latin typeface="Arial"/>
              <a:ea typeface="Arial"/>
              <a:cs typeface="Arial"/>
              <a:sym typeface="Arial"/>
            </a:endParaRPr>
          </a:p>
        </p:txBody>
      </p:sp>
      <p:sp>
        <p:nvSpPr>
          <p:cNvPr id="805" name="Google Shape;805;p24"/>
          <p:cNvSpPr/>
          <p:nvPr/>
        </p:nvSpPr>
        <p:spPr>
          <a:xfrm>
            <a:off x="3511346" y="3141855"/>
            <a:ext cx="2286000" cy="1712673"/>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ctr">
              <a:lnSpc>
                <a:spcPct val="100000"/>
              </a:lnSpc>
              <a:spcBef>
                <a:spcPts val="0"/>
              </a:spcBef>
              <a:spcAft>
                <a:spcPts val="0"/>
              </a:spcAft>
              <a:buClr>
                <a:srgbClr val="000000"/>
              </a:buClr>
              <a:buSzPts val="1000"/>
              <a:buFont typeface="Arial"/>
              <a:buNone/>
            </a:pPr>
            <a:r>
              <a:rPr b="0" i="0" lang="el-GR" sz="1000" u="none" cap="none" strike="noStrike">
                <a:solidFill>
                  <a:schemeClr val="dk1"/>
                </a:solidFill>
                <a:latin typeface="Arial"/>
                <a:ea typeface="Arial"/>
                <a:cs typeface="Arial"/>
                <a:sym typeface="Arial"/>
              </a:rPr>
              <a:t>Οι μαθητές αναλύουν τη διαδικασία προϋπολογισμού χρησιμοποιώντας τις αρχές ΥΣ.  Για παράδειγμα, χρησιμοποιήστε την αποσύνθεση για να απαριθμήσετε τα έξοδα και να διαχωρίσετε τα βασικά από τα μη απαραίτητα και χρησιμοποιήστε την αναγνώριση μοτίβων για να προσδιορίσετε τις συνήθειες δαπανών και τα επαναλαμβανόμενα κόστη.</a:t>
            </a:r>
            <a:endParaRPr b="0" i="0" sz="1000" u="none" cap="none" strike="noStrike">
              <a:solidFill>
                <a:schemeClr val="dk1"/>
              </a:solidFill>
              <a:latin typeface="Arial"/>
              <a:ea typeface="Arial"/>
              <a:cs typeface="Arial"/>
              <a:sym typeface="Arial"/>
            </a:endParaRPr>
          </a:p>
        </p:txBody>
      </p:sp>
      <p:sp>
        <p:nvSpPr>
          <p:cNvPr id="806" name="Google Shape;806;p24"/>
          <p:cNvSpPr/>
          <p:nvPr/>
        </p:nvSpPr>
        <p:spPr>
          <a:xfrm>
            <a:off x="6089956" y="2516447"/>
            <a:ext cx="2578610" cy="2496308"/>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ΒΗΜΑ 3</a:t>
            </a:r>
            <a:r>
              <a:rPr b="1" i="0" lang="el-GR" sz="1200" u="none" cap="none" strike="noStrike">
                <a:solidFill>
                  <a:schemeClr val="lt1"/>
                </a:solidFill>
                <a:latin typeface="Arial"/>
                <a:ea typeface="Arial"/>
                <a:cs typeface="Arial"/>
                <a:sym typeface="Arial"/>
              </a:rPr>
              <a:t>: Πρακτική εφαρμογή</a:t>
            </a:r>
            <a:endParaRPr b="1" i="0" sz="1600" u="none" cap="none" strike="noStrike">
              <a:solidFill>
                <a:schemeClr val="lt1"/>
              </a:solidFill>
              <a:latin typeface="Arial"/>
              <a:ea typeface="Arial"/>
              <a:cs typeface="Arial"/>
              <a:sym typeface="Arial"/>
            </a:endParaRPr>
          </a:p>
        </p:txBody>
      </p:sp>
      <p:sp>
        <p:nvSpPr>
          <p:cNvPr id="807" name="Google Shape;807;p24"/>
          <p:cNvSpPr/>
          <p:nvPr/>
        </p:nvSpPr>
        <p:spPr>
          <a:xfrm>
            <a:off x="6204030" y="3141855"/>
            <a:ext cx="2318231" cy="1712673"/>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ctr">
              <a:lnSpc>
                <a:spcPct val="100000"/>
              </a:lnSpc>
              <a:spcBef>
                <a:spcPts val="0"/>
              </a:spcBef>
              <a:spcAft>
                <a:spcPts val="0"/>
              </a:spcAft>
              <a:buClr>
                <a:srgbClr val="000000"/>
              </a:buClr>
              <a:buSzPts val="1000"/>
              <a:buFont typeface="Arial"/>
              <a:buNone/>
            </a:pPr>
            <a:r>
              <a:rPr b="0" i="0" lang="el-GR" sz="1000" u="none" cap="none" strike="noStrike">
                <a:solidFill>
                  <a:schemeClr val="dk1"/>
                </a:solidFill>
                <a:latin typeface="Arial"/>
                <a:ea typeface="Arial"/>
                <a:cs typeface="Arial"/>
                <a:sym typeface="Arial"/>
              </a:rPr>
              <a:t>Οι μαθητές δημιουργούν ένα εβδομαδιαίο σχέδιο προϋπολογισμού χρησιμοποιώντας ένα καθορισμένο εισόδημα. Σε ομάδες, κατηγοριοποιούν τα έξοδα, συγκρίνουν το κόστος και προσαρμόζονται για το απροσδόκητο κόστος που εισάγετε. Εξασκούνται στην προσαρμογή του προϋπολογισμού τους όταν αντιμετωπίζουν προκλήσεις όπως ένα ιατρικό νομοσχέδιο.</a:t>
            </a:r>
            <a:endParaRPr b="0" i="0" sz="1000" u="none" cap="none" strike="noStrike">
              <a:solidFill>
                <a:schemeClr val="dk1"/>
              </a:solidFill>
              <a:latin typeface="Arial"/>
              <a:ea typeface="Arial"/>
              <a:cs typeface="Arial"/>
              <a:sym typeface="Arial"/>
            </a:endParaRPr>
          </a:p>
        </p:txBody>
      </p:sp>
      <p:sp>
        <p:nvSpPr>
          <p:cNvPr id="808" name="Google Shape;808;p24"/>
          <p:cNvSpPr/>
          <p:nvPr/>
        </p:nvSpPr>
        <p:spPr>
          <a:xfrm>
            <a:off x="8826959" y="2516447"/>
            <a:ext cx="2578610" cy="2496308"/>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chemeClr val="lt1"/>
                </a:solidFill>
                <a:latin typeface="Arial"/>
                <a:ea typeface="Arial"/>
                <a:cs typeface="Arial"/>
                <a:sym typeface="Arial"/>
              </a:rPr>
              <a:t>ΒΗΜΑ 4</a:t>
            </a:r>
            <a:r>
              <a:rPr b="1" i="0" lang="el-GR" sz="1200" u="none" cap="none" strike="noStrike">
                <a:solidFill>
                  <a:schemeClr val="lt1"/>
                </a:solidFill>
                <a:latin typeface="Arial"/>
                <a:ea typeface="Arial"/>
                <a:cs typeface="Arial"/>
                <a:sym typeface="Arial"/>
              </a:rPr>
              <a:t>: Προβληματιστείτε και συζητήστε</a:t>
            </a:r>
            <a:endParaRPr b="1" i="0" sz="1600" u="none" cap="none" strike="noStrike">
              <a:solidFill>
                <a:schemeClr val="lt1"/>
              </a:solidFill>
              <a:latin typeface="Arial"/>
              <a:ea typeface="Arial"/>
              <a:cs typeface="Arial"/>
              <a:sym typeface="Arial"/>
            </a:endParaRPr>
          </a:p>
        </p:txBody>
      </p:sp>
      <p:sp>
        <p:nvSpPr>
          <p:cNvPr id="809" name="Google Shape;809;p24"/>
          <p:cNvSpPr/>
          <p:nvPr/>
        </p:nvSpPr>
        <p:spPr>
          <a:xfrm>
            <a:off x="8961176" y="3141855"/>
            <a:ext cx="2286000" cy="1712673"/>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ctr">
              <a:lnSpc>
                <a:spcPct val="100000"/>
              </a:lnSpc>
              <a:spcBef>
                <a:spcPts val="0"/>
              </a:spcBef>
              <a:spcAft>
                <a:spcPts val="0"/>
              </a:spcAft>
              <a:buClr>
                <a:srgbClr val="000000"/>
              </a:buClr>
              <a:buSzPts val="1000"/>
              <a:buFont typeface="Arial"/>
              <a:buNone/>
            </a:pPr>
            <a:r>
              <a:rPr b="0" i="0" lang="el-GR" sz="1000" u="none" cap="none" strike="noStrike">
                <a:solidFill>
                  <a:schemeClr val="dk1"/>
                </a:solidFill>
                <a:latin typeface="Arial"/>
                <a:ea typeface="Arial"/>
                <a:cs typeface="Arial"/>
                <a:sym typeface="Arial"/>
              </a:rPr>
              <a:t>Οι μαθητές συζητούν πώς η ΥΣ τους βοήθησε να προσεγγίσουν διαφορετικά τον προϋπολογισμό. Μπορείτε να ρωτήσετε:</a:t>
            </a:r>
            <a:endParaRPr b="0" i="0" sz="1400" u="none" cap="none" strike="noStrike">
              <a:solidFill>
                <a:srgbClr val="000000"/>
              </a:solidFill>
              <a:latin typeface="Arial"/>
              <a:ea typeface="Arial"/>
              <a:cs typeface="Arial"/>
              <a:sym typeface="Arial"/>
            </a:endParaRPr>
          </a:p>
          <a:p>
            <a:pPr indent="-171450" lvl="0" marL="171450" marR="0" rtl="0" algn="just">
              <a:lnSpc>
                <a:spcPct val="100000"/>
              </a:lnSpc>
              <a:spcBef>
                <a:spcPts val="0"/>
              </a:spcBef>
              <a:spcAft>
                <a:spcPts val="0"/>
              </a:spcAft>
              <a:buClr>
                <a:srgbClr val="000000"/>
              </a:buClr>
              <a:buSzPts val="1000"/>
              <a:buFont typeface="Arial"/>
              <a:buChar char="•"/>
            </a:pPr>
            <a:r>
              <a:rPr b="0" i="0" lang="el-GR" sz="1000" u="none" cap="none" strike="noStrike">
                <a:solidFill>
                  <a:schemeClr val="dk1"/>
                </a:solidFill>
                <a:latin typeface="Arial"/>
                <a:ea typeface="Arial"/>
                <a:cs typeface="Arial"/>
                <a:sym typeface="Arial"/>
              </a:rPr>
              <a:t>Πώς βοήθησε το σπάσιμο του προβλήματος σε βήματα; </a:t>
            </a:r>
            <a:br>
              <a:rPr b="0" i="0" lang="el-GR" sz="1000" u="none" cap="none" strike="noStrike">
                <a:solidFill>
                  <a:schemeClr val="dk1"/>
                </a:solidFill>
                <a:latin typeface="Arial"/>
                <a:ea typeface="Arial"/>
                <a:cs typeface="Arial"/>
                <a:sym typeface="Arial"/>
              </a:rPr>
            </a:br>
            <a:r>
              <a:rPr b="0" i="0" lang="el-GR" sz="1000" u="none" cap="none" strike="noStrike">
                <a:solidFill>
                  <a:schemeClr val="dk1"/>
                </a:solidFill>
                <a:latin typeface="Arial"/>
                <a:ea typeface="Arial"/>
                <a:cs typeface="Arial"/>
                <a:sym typeface="Arial"/>
              </a:rPr>
              <a:t>Πώς μπορεί αυτή η προσέγγιση να βοηθήσει σε άλλους τομείς της ζωής;</a:t>
            </a:r>
            <a:endParaRPr b="0" i="0" sz="1000" u="none" cap="none" strike="noStrike">
              <a:solidFill>
                <a:schemeClr val="dk1"/>
              </a:solidFill>
              <a:latin typeface="Arial"/>
              <a:ea typeface="Arial"/>
              <a:cs typeface="Arial"/>
              <a:sym typeface="Arial"/>
            </a:endParaRPr>
          </a:p>
        </p:txBody>
      </p:sp>
      <p:pic>
        <p:nvPicPr>
          <p:cNvPr descr="Interfaz de usuario gráfica&#10;&#10;Descripción generada automáticamente con confianza baja" id="810" name="Google Shape;810;p24"/>
          <p:cNvPicPr preferRelativeResize="0"/>
          <p:nvPr/>
        </p:nvPicPr>
        <p:blipFill rotWithShape="1">
          <a:blip r:embed="rId3">
            <a:alphaModFix/>
          </a:blip>
          <a:srcRect b="0" l="0" r="0" t="0"/>
          <a:stretch/>
        </p:blipFill>
        <p:spPr>
          <a:xfrm>
            <a:off x="9524662" y="306936"/>
            <a:ext cx="1993900" cy="1993900"/>
          </a:xfrm>
          <a:prstGeom prst="rect">
            <a:avLst/>
          </a:prstGeom>
          <a:noFill/>
          <a:ln>
            <a:noFill/>
          </a:ln>
        </p:spPr>
      </p:pic>
      <p:grpSp>
        <p:nvGrpSpPr>
          <p:cNvPr id="811" name="Google Shape;811;p24"/>
          <p:cNvGrpSpPr/>
          <p:nvPr/>
        </p:nvGrpSpPr>
        <p:grpSpPr>
          <a:xfrm rot="-2395580">
            <a:off x="817312" y="5270150"/>
            <a:ext cx="1156470" cy="975575"/>
            <a:chOff x="7719060" y="1397635"/>
            <a:chExt cx="2267268" cy="1912623"/>
          </a:xfrm>
        </p:grpSpPr>
        <p:sp>
          <p:nvSpPr>
            <p:cNvPr id="812" name="Google Shape;812;p24"/>
            <p:cNvSpPr/>
            <p:nvPr/>
          </p:nvSpPr>
          <p:spPr>
            <a:xfrm>
              <a:off x="7923849" y="1397635"/>
              <a:ext cx="2062479" cy="1912623"/>
            </a:xfrm>
            <a:custGeom>
              <a:rect b="b" l="l" r="r" t="t"/>
              <a:pathLst>
                <a:path extrusionOk="0" h="21600" w="21600">
                  <a:moveTo>
                    <a:pt x="984" y="21600"/>
                  </a:moveTo>
                  <a:lnTo>
                    <a:pt x="2168" y="15418"/>
                  </a:lnTo>
                  <a:lnTo>
                    <a:pt x="18700" y="16135"/>
                  </a:lnTo>
                  <a:lnTo>
                    <a:pt x="21600" y="1778"/>
                  </a:lnTo>
                  <a:lnTo>
                    <a:pt x="20190" y="0"/>
                  </a:lnTo>
                  <a:lnTo>
                    <a:pt x="0" y="9394"/>
                  </a:lnTo>
                  <a:close/>
                </a:path>
              </a:pathLst>
            </a:custGeom>
            <a:solidFill>
              <a:srgbClr val="33443B"/>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3" name="Google Shape;813;p24"/>
            <p:cNvSpPr/>
            <p:nvPr/>
          </p:nvSpPr>
          <p:spPr>
            <a:xfrm>
              <a:off x="7719060" y="1397635"/>
              <a:ext cx="2128522" cy="1912623"/>
            </a:xfrm>
            <a:custGeom>
              <a:rect b="b" l="l" r="r" t="t"/>
              <a:pathLst>
                <a:path extrusionOk="0" h="21600" w="21600">
                  <a:moveTo>
                    <a:pt x="0" y="3657"/>
                  </a:moveTo>
                  <a:lnTo>
                    <a:pt x="2990" y="21600"/>
                  </a:lnTo>
                  <a:lnTo>
                    <a:pt x="3570" y="13740"/>
                  </a:lnTo>
                  <a:lnTo>
                    <a:pt x="18739" y="14300"/>
                  </a:lnTo>
                  <a:lnTo>
                    <a:pt x="21600" y="0"/>
                  </a:lnTo>
                  <a:close/>
                </a:path>
              </a:pathLst>
            </a:custGeom>
            <a:solidFill>
              <a:srgbClr val="678877"/>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nvGrpSpPr>
            <p:cNvPr id="814" name="Google Shape;814;p24"/>
            <p:cNvGrpSpPr/>
            <p:nvPr/>
          </p:nvGrpSpPr>
          <p:grpSpPr>
            <a:xfrm>
              <a:off x="8021170" y="1892701"/>
              <a:ext cx="1597179" cy="530420"/>
              <a:chOff x="332934" y="2914035"/>
              <a:chExt cx="3081657" cy="530420"/>
            </a:xfrm>
          </p:grpSpPr>
          <p:sp>
            <p:nvSpPr>
              <p:cNvPr id="815" name="Google Shape;815;p24"/>
              <p:cNvSpPr txBox="1"/>
              <p:nvPr/>
            </p:nvSpPr>
            <p:spPr>
              <a:xfrm>
                <a:off x="415321" y="2914035"/>
                <a:ext cx="2999270" cy="482718"/>
              </a:xfrm>
              <a:prstGeom prst="rect">
                <a:avLst/>
              </a:prstGeom>
              <a:noFill/>
              <a:ln>
                <a:noFill/>
              </a:ln>
            </p:spPr>
            <p:txBody>
              <a:bodyPr anchorCtr="0" anchor="b" bIns="45700" lIns="0" spcFirstLastPara="1" rIns="0"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1" i="0" lang="el-GR" sz="1000" u="none" cap="none" strike="noStrike">
                    <a:solidFill>
                      <a:schemeClr val="lt1"/>
                    </a:solidFill>
                    <a:latin typeface="Arial"/>
                    <a:ea typeface="Arial"/>
                    <a:cs typeface="Arial"/>
                    <a:sym typeface="Arial"/>
                  </a:rPr>
                  <a:t>ΘΥΜΗΘΕΙΤΕ</a:t>
                </a:r>
                <a:endParaRPr b="1" i="0" sz="1000" u="none" cap="none" strike="noStrike">
                  <a:solidFill>
                    <a:schemeClr val="lt1"/>
                  </a:solidFill>
                  <a:latin typeface="Arial"/>
                  <a:ea typeface="Arial"/>
                  <a:cs typeface="Arial"/>
                  <a:sym typeface="Arial"/>
                </a:endParaRPr>
              </a:p>
            </p:txBody>
          </p:sp>
          <p:sp>
            <p:nvSpPr>
              <p:cNvPr id="816" name="Google Shape;816;p24"/>
              <p:cNvSpPr txBox="1"/>
              <p:nvPr/>
            </p:nvSpPr>
            <p:spPr>
              <a:xfrm>
                <a:off x="332934" y="3191053"/>
                <a:ext cx="2999272" cy="253402"/>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grpSp>
      </p:grpSp>
      <p:pic>
        <p:nvPicPr>
          <p:cNvPr descr="Icono&#10;&#10;Descripción generada automáticamente" id="817" name="Google Shape;817;p24"/>
          <p:cNvPicPr preferRelativeResize="0"/>
          <p:nvPr/>
        </p:nvPicPr>
        <p:blipFill rotWithShape="1">
          <a:blip r:embed="rId4">
            <a:alphaModFix/>
          </a:blip>
          <a:srcRect b="0" l="0" r="0" t="0"/>
          <a:stretch/>
        </p:blipFill>
        <p:spPr>
          <a:xfrm>
            <a:off x="1395547" y="5992745"/>
            <a:ext cx="568908" cy="56890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pic>
        <p:nvPicPr>
          <p:cNvPr id="824" name="Google Shape;824;p25"/>
          <p:cNvPicPr preferRelativeResize="0"/>
          <p:nvPr/>
        </p:nvPicPr>
        <p:blipFill rotWithShape="1">
          <a:blip r:embed="rId3">
            <a:alphaModFix/>
          </a:blip>
          <a:srcRect b="0" l="0" r="0" t="0"/>
          <a:stretch/>
        </p:blipFill>
        <p:spPr>
          <a:xfrm>
            <a:off x="7972529" y="2177048"/>
            <a:ext cx="3655364" cy="3655364"/>
          </a:xfrm>
          <a:prstGeom prst="rect">
            <a:avLst/>
          </a:prstGeom>
          <a:noFill/>
          <a:ln>
            <a:noFill/>
          </a:ln>
        </p:spPr>
      </p:pic>
      <p:pic>
        <p:nvPicPr>
          <p:cNvPr descr="Icono&#10;&#10;Descripción generada automáticamente" id="825" name="Google Shape;825;p25"/>
          <p:cNvPicPr preferRelativeResize="0"/>
          <p:nvPr/>
        </p:nvPicPr>
        <p:blipFill rotWithShape="1">
          <a:blip r:embed="rId4">
            <a:alphaModFix/>
          </a:blip>
          <a:srcRect b="0" l="0" r="0" t="0"/>
          <a:stretch/>
        </p:blipFill>
        <p:spPr>
          <a:xfrm>
            <a:off x="10276424" y="1121010"/>
            <a:ext cx="1351469" cy="1351469"/>
          </a:xfrm>
          <a:prstGeom prst="rect">
            <a:avLst/>
          </a:prstGeom>
          <a:noFill/>
          <a:ln>
            <a:noFill/>
          </a:ln>
        </p:spPr>
      </p:pic>
      <p:sp>
        <p:nvSpPr>
          <p:cNvPr id="826" name="Google Shape;826;p25"/>
          <p:cNvSpPr txBox="1"/>
          <p:nvPr>
            <p:ph type="title"/>
          </p:nvPr>
        </p:nvSpPr>
        <p:spPr>
          <a:xfrm>
            <a:off x="823729" y="652749"/>
            <a:ext cx="6540469" cy="76405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2400"/>
              <a:buNone/>
            </a:pPr>
            <a:r>
              <a:rPr b="1" lang="el-GR" sz="2800">
                <a:solidFill>
                  <a:schemeClr val="dk1"/>
                </a:solidFill>
                <a:latin typeface="Arial"/>
                <a:ea typeface="Arial"/>
                <a:cs typeface="Arial"/>
                <a:sym typeface="Arial"/>
              </a:rPr>
              <a:t>Καλές πρακτικές</a:t>
            </a:r>
            <a:endParaRPr b="1" sz="2800">
              <a:solidFill>
                <a:schemeClr val="dk1"/>
              </a:solidFill>
              <a:latin typeface="Arial"/>
              <a:ea typeface="Arial"/>
              <a:cs typeface="Arial"/>
              <a:sym typeface="Arial"/>
            </a:endParaRPr>
          </a:p>
        </p:txBody>
      </p:sp>
      <p:sp>
        <p:nvSpPr>
          <p:cNvPr id="827" name="Google Shape;827;p25"/>
          <p:cNvSpPr txBox="1"/>
          <p:nvPr/>
        </p:nvSpPr>
        <p:spPr>
          <a:xfrm>
            <a:off x="809214" y="1560700"/>
            <a:ext cx="6540469" cy="4644551"/>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243131"/>
              </a:buClr>
              <a:buSzPts val="1200"/>
              <a:buFont typeface="Arial"/>
              <a:buNone/>
            </a:pPr>
            <a:r>
              <a:rPr b="0" i="0" lang="el-GR" sz="1200" u="none" cap="none" strike="noStrike">
                <a:solidFill>
                  <a:srgbClr val="243131"/>
                </a:solidFill>
                <a:latin typeface="Arial"/>
                <a:ea typeface="Arial"/>
                <a:cs typeface="Arial"/>
                <a:sym typeface="Arial"/>
              </a:rPr>
              <a:t>Ως εκπαιδευτής, ο ρόλος σας είναι να δημιουργήσετε μια διαδραστική και δομημένη αναπτυξιακή εμπειρία όπου οι μαθητές μπορούν να εφαρμόσουν τις αρχές ΥΣ για να αναπτύξουν βασικές οριζόντιες δεξιότητες. Διατηρώντας τα μαθήματα πρακτικά και προσαρμόσιμα εξασφαλίζει ότι όλοι οι μαθητές, ανεξάρτητα από το επίπεδο δεξιοτήτων, μπορούν να επωφεληθούν από τη δομημένη σκέψη, την επίλυση προβλημάτων και τη συνεργασία.</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800"/>
              </a:spcBef>
              <a:spcAft>
                <a:spcPts val="0"/>
              </a:spcAft>
              <a:buClr>
                <a:srgbClr val="688878"/>
              </a:buClr>
              <a:buSzPts val="1200"/>
              <a:buFont typeface="Arial"/>
              <a:buChar char="•"/>
            </a:pPr>
            <a:r>
              <a:rPr b="1" i="0" lang="el-GR" sz="1200" u="none" cap="none" strike="noStrike">
                <a:solidFill>
                  <a:srgbClr val="688878"/>
                </a:solidFill>
                <a:latin typeface="Arial"/>
                <a:ea typeface="Arial"/>
                <a:cs typeface="Arial"/>
                <a:sym typeface="Arial"/>
              </a:rPr>
              <a:t>Κάντε τα μαθήματα σχετικά με την καθημερινή ζωή:</a:t>
            </a:r>
            <a:r>
              <a:rPr b="0" i="0" lang="el-GR" sz="1200" u="none" cap="none" strike="noStrike">
                <a:solidFill>
                  <a:srgbClr val="688878"/>
                </a:solidFill>
                <a:latin typeface="Arial"/>
                <a:ea typeface="Arial"/>
                <a:cs typeface="Arial"/>
                <a:sym typeface="Arial"/>
              </a:rPr>
              <a:t> </a:t>
            </a:r>
            <a:r>
              <a:rPr b="0" i="0" lang="el-GR" sz="1200" u="none" cap="none" strike="noStrike">
                <a:solidFill>
                  <a:schemeClr val="dk1"/>
                </a:solidFill>
                <a:latin typeface="Arial"/>
                <a:ea typeface="Arial"/>
                <a:cs typeface="Arial"/>
                <a:sym typeface="Arial"/>
              </a:rPr>
              <a:t>Χρησιμοποιήστε σχετικά παραδείγματα και καθημερινά σενάρια για να βοηθήσετε τους μαθητές να δουν την αξία της ΥΣ στη διαχείριση πραγματικών προκλήσεων.</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688878"/>
              </a:buClr>
              <a:buSzPts val="1200"/>
              <a:buFont typeface="Arial"/>
              <a:buChar char="•"/>
            </a:pPr>
            <a:r>
              <a:rPr b="1" i="0" lang="el-GR" sz="1200" u="none" cap="none" strike="noStrike">
                <a:solidFill>
                  <a:srgbClr val="688878"/>
                </a:solidFill>
                <a:latin typeface="Arial"/>
                <a:ea typeface="Arial"/>
                <a:cs typeface="Arial"/>
                <a:sym typeface="Arial"/>
              </a:rPr>
              <a:t>Ενθαρρύνετε τη δοκιμή και το λάθος: </a:t>
            </a:r>
            <a:r>
              <a:rPr b="0" i="0" lang="el-GR" sz="1200" u="none" cap="none" strike="noStrike">
                <a:solidFill>
                  <a:schemeClr val="dk1"/>
                </a:solidFill>
                <a:latin typeface="Arial"/>
                <a:ea typeface="Arial"/>
                <a:cs typeface="Arial"/>
                <a:sym typeface="Arial"/>
              </a:rPr>
              <a:t>Ενισχύστε την ιδέα ότι τα λάθη είναι μέρος της μάθησης. Καθοδηγήστε τους μαθητές να αναλύσουν τι πήγε στραβά, να προσαρμόσουν την προσέγγισή τους και να προσπαθήσουν ξανά.</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688878"/>
              </a:buClr>
              <a:buSzPts val="1200"/>
              <a:buFont typeface="Arial"/>
              <a:buChar char="•"/>
            </a:pPr>
            <a:r>
              <a:rPr b="1" i="0" lang="el-GR" sz="1200" u="none" cap="none" strike="noStrike">
                <a:solidFill>
                  <a:srgbClr val="688878"/>
                </a:solidFill>
                <a:latin typeface="Arial"/>
                <a:ea typeface="Arial"/>
                <a:cs typeface="Arial"/>
                <a:sym typeface="Arial"/>
              </a:rPr>
              <a:t>Προσαρμόστε τις δραστηριότητες με βάση την αφοσίωση των μαθητών:</a:t>
            </a:r>
            <a:r>
              <a:rPr b="0" i="0" lang="el-GR" sz="1200" u="none" cap="none" strike="noStrike">
                <a:solidFill>
                  <a:srgbClr val="688878"/>
                </a:solidFill>
                <a:latin typeface="Arial"/>
                <a:ea typeface="Arial"/>
                <a:cs typeface="Arial"/>
                <a:sym typeface="Arial"/>
              </a:rPr>
              <a:t> </a:t>
            </a:r>
            <a:r>
              <a:rPr b="0" i="0" lang="el-GR" sz="1200" u="none" cap="none" strike="noStrike">
                <a:solidFill>
                  <a:schemeClr val="dk1"/>
                </a:solidFill>
                <a:latin typeface="Arial"/>
                <a:ea typeface="Arial"/>
                <a:cs typeface="Arial"/>
                <a:sym typeface="Arial"/>
              </a:rPr>
              <a:t>Παρακολουθήστε τη συμμετοχή και τροποποιήστε την πολυπλοκότητα των εργασιών ανάλογα με τις ανάγκες. Σταδιακή μείωση της καθοδήγησης καθώς οι μαθητές χτίζουν αυτοπεποίθηση.</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688878"/>
              </a:buClr>
              <a:buSzPts val="1200"/>
              <a:buFont typeface="Arial"/>
              <a:buChar char="•"/>
            </a:pPr>
            <a:r>
              <a:rPr b="1" i="0" lang="el-GR" sz="1200" u="none" cap="none" strike="noStrike">
                <a:solidFill>
                  <a:srgbClr val="688878"/>
                </a:solidFill>
                <a:latin typeface="Arial"/>
                <a:ea typeface="Arial"/>
                <a:cs typeface="Arial"/>
                <a:sym typeface="Arial"/>
              </a:rPr>
              <a:t>Χρησιμοποιήστε δομημένες συζητήσεις:</a:t>
            </a:r>
            <a:r>
              <a:rPr b="0" i="0" lang="el-GR" sz="1200" u="none" cap="none" strike="noStrike">
                <a:solidFill>
                  <a:srgbClr val="688878"/>
                </a:solidFill>
                <a:latin typeface="Arial"/>
                <a:ea typeface="Arial"/>
                <a:cs typeface="Arial"/>
                <a:sym typeface="Arial"/>
              </a:rPr>
              <a:t> </a:t>
            </a:r>
            <a:r>
              <a:rPr b="0" i="0" lang="el-GR" sz="1200" u="none" cap="none" strike="noStrike">
                <a:solidFill>
                  <a:schemeClr val="dk1"/>
                </a:solidFill>
                <a:latin typeface="Arial"/>
                <a:ea typeface="Arial"/>
                <a:cs typeface="Arial"/>
                <a:sym typeface="Arial"/>
              </a:rPr>
              <a:t>Διευκόλυνετε συνομιλίες όπου οι μαθητές εξηγούν τη συλλογιστική τους, αναγνωρίζουν μοτίβα και εξερευνούν διαφορετικές προσεγγίσεις.</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688878"/>
              </a:buClr>
              <a:buSzPts val="1200"/>
              <a:buFont typeface="Arial"/>
              <a:buChar char="•"/>
            </a:pPr>
            <a:r>
              <a:rPr b="1" i="0" lang="el-GR" sz="1200" u="none" cap="none" strike="noStrike">
                <a:solidFill>
                  <a:srgbClr val="688878"/>
                </a:solidFill>
                <a:latin typeface="Arial"/>
                <a:ea typeface="Arial"/>
                <a:cs typeface="Arial"/>
                <a:sym typeface="Arial"/>
              </a:rPr>
              <a:t>Υποστηρίξτε την ανεξάρτητη σκέψη:</a:t>
            </a:r>
            <a:r>
              <a:rPr b="0" i="0" lang="el-GR" sz="1200" u="none" cap="none" strike="noStrike">
                <a:solidFill>
                  <a:srgbClr val="688878"/>
                </a:solidFill>
                <a:latin typeface="Arial"/>
                <a:ea typeface="Arial"/>
                <a:cs typeface="Arial"/>
                <a:sym typeface="Arial"/>
              </a:rPr>
              <a:t> </a:t>
            </a:r>
            <a:r>
              <a:rPr b="0" i="0" lang="el-GR" sz="1200" u="none" cap="none" strike="noStrike">
                <a:solidFill>
                  <a:schemeClr val="dk1"/>
                </a:solidFill>
                <a:latin typeface="Arial"/>
                <a:ea typeface="Arial"/>
                <a:cs typeface="Arial"/>
                <a:sym typeface="Arial"/>
              </a:rPr>
              <a:t>Ξεκινήστε με καθοδηγούμενες ασκήσεις και, στη συνέχεια, ενθαρρύνετε τους μαθητές να αναλάβουν την κυριότητα των εργασιών επίλυσης προβλημάτων, λαμβάνοντας αποφάσεις με λιγότερο άμεση διδασκαλία. </a:t>
            </a:r>
            <a:endParaRPr b="0" i="0" sz="1200" u="none" cap="none" strike="noStrike">
              <a:solidFill>
                <a:srgbClr val="243131"/>
              </a:solidFill>
              <a:latin typeface="Arial"/>
              <a:ea typeface="Arial"/>
              <a:cs typeface="Arial"/>
              <a:sym typeface="Arial"/>
            </a:endParaRPr>
          </a:p>
          <a:p>
            <a:pPr indent="0" lvl="0" marL="0" marR="0" rtl="0" algn="just">
              <a:lnSpc>
                <a:spcPct val="100000"/>
              </a:lnSpc>
              <a:spcBef>
                <a:spcPts val="600"/>
              </a:spcBef>
              <a:spcAft>
                <a:spcPts val="1800"/>
              </a:spcAft>
              <a:buClr>
                <a:srgbClr val="243131"/>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828" name="Google Shape;828;p2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26"/>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Electronic components on a white background" id="834" name="Google Shape;834;p26"/>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835" name="Google Shape;835;p26"/>
          <p:cNvSpPr txBox="1"/>
          <p:nvPr>
            <p:ph idx="1" type="body"/>
          </p:nvPr>
        </p:nvSpPr>
        <p:spPr>
          <a:xfrm>
            <a:off x="536691" y="531060"/>
            <a:ext cx="7542438"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lang="el-GR" sz="2800">
                <a:solidFill>
                  <a:schemeClr val="dk1"/>
                </a:solidFill>
                <a:latin typeface="Arial"/>
                <a:ea typeface="Arial"/>
                <a:cs typeface="Arial"/>
                <a:sym typeface="Arial"/>
              </a:rPr>
              <a:t>Offline εργαλεία και δραστηριότητες για την εκμάθηση ΥΣ</a:t>
            </a:r>
            <a:endParaRPr sz="2800">
              <a:solidFill>
                <a:schemeClr val="dk1"/>
              </a:solidFill>
              <a:latin typeface="Arial"/>
              <a:ea typeface="Arial"/>
              <a:cs typeface="Arial"/>
              <a:sym typeface="Arial"/>
            </a:endParaRPr>
          </a:p>
        </p:txBody>
      </p:sp>
      <p:sp>
        <p:nvSpPr>
          <p:cNvPr id="836" name="Google Shape;836;p26"/>
          <p:cNvSpPr txBox="1"/>
          <p:nvPr/>
        </p:nvSpPr>
        <p:spPr>
          <a:xfrm>
            <a:off x="596900" y="1399157"/>
            <a:ext cx="7662356" cy="1356743"/>
          </a:xfrm>
          <a:prstGeom prst="rect">
            <a:avLst/>
          </a:prstGeom>
          <a:noFill/>
          <a:ln>
            <a:noFill/>
          </a:ln>
        </p:spPr>
        <p:txBody>
          <a:bodyPr anchorCtr="0" anchor="t" bIns="45700" lIns="91425" spcFirstLastPara="1" rIns="91425" wrap="square" tIns="45700">
            <a:normAutofit fontScale="85000" lnSpcReduction="20000"/>
          </a:bodyPr>
          <a:lstStyle/>
          <a:p>
            <a:pPr indent="0" lvl="0" marL="0" marR="0" rtl="0" algn="just">
              <a:lnSpc>
                <a:spcPct val="100000"/>
              </a:lnSpc>
              <a:spcBef>
                <a:spcPts val="1000"/>
              </a:spcBef>
              <a:spcAft>
                <a:spcPts val="0"/>
              </a:spcAft>
              <a:buClr>
                <a:schemeClr val="dk2"/>
              </a:buClr>
              <a:buSzPct val="141176"/>
              <a:buFont typeface="Arial"/>
              <a:buNone/>
            </a:pPr>
            <a:r>
              <a:rPr b="0" i="0" lang="el-GR" sz="1400" u="none" cap="none" strike="noStrike">
                <a:solidFill>
                  <a:schemeClr val="dk1"/>
                </a:solidFill>
                <a:latin typeface="Arial"/>
                <a:ea typeface="Arial"/>
                <a:cs typeface="Arial"/>
                <a:sym typeface="Arial"/>
              </a:rPr>
              <a:t>Ως εκπαιδευτής, μπορείτε να ενθαρρύνετε την ομαδική εργασία και τη δομημένη σκέψη χρησιμοποιώντας εργαλεία εκτός σύνδεσης που προωθούν την επίλυση προβλημάτων, την επικοινωνία και τη λογική αλληλουχία. Αυτές οι μέθοδοι βοηθούν τους ενήλικες εκπαιδευόμενους χαμηλής ειδίκευσης να συμμετάσχουν σε μάθηση βασισμένη στην ΥΣ χωρίς να βασίζονται στην τεχνολογία.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800"/>
              </a:spcAft>
              <a:buClr>
                <a:schemeClr val="dk2"/>
              </a:buClr>
              <a:buSzPct val="141176"/>
              <a:buFont typeface="Arial"/>
              <a:buNone/>
            </a:pPr>
            <a:r>
              <a:rPr b="0" i="0" lang="el-GR" sz="1400" u="none" cap="none" strike="noStrike">
                <a:solidFill>
                  <a:schemeClr val="dk1"/>
                </a:solidFill>
                <a:latin typeface="Arial"/>
                <a:ea typeface="Arial"/>
                <a:cs typeface="Arial"/>
                <a:sym typeface="Arial"/>
              </a:rPr>
              <a:t>Ακολουθούν μερικά εργαλεία και δραστηριότητες που μπορείτε να χρησιμοποιήσετε για συνεργασία δομής: </a:t>
            </a:r>
            <a:endParaRPr b="0" i="0" sz="1400" u="none" cap="none" strike="noStrike">
              <a:solidFill>
                <a:schemeClr val="dk1"/>
              </a:solidFill>
              <a:latin typeface="Arial"/>
              <a:ea typeface="Arial"/>
              <a:cs typeface="Arial"/>
              <a:sym typeface="Arial"/>
            </a:endParaRPr>
          </a:p>
        </p:txBody>
      </p:sp>
      <p:sp>
        <p:nvSpPr>
          <p:cNvPr id="837" name="Google Shape;837;p26"/>
          <p:cNvSpPr txBox="1"/>
          <p:nvPr/>
        </p:nvSpPr>
        <p:spPr>
          <a:xfrm>
            <a:off x="650991" y="2755900"/>
            <a:ext cx="4454409" cy="3323987"/>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000"/>
              <a:buFont typeface="Arial"/>
              <a:buAutoNum type="arabicPeriod"/>
            </a:pPr>
            <a:r>
              <a:rPr b="1" i="0" lang="el-GR" sz="1000" u="none" cap="none" strike="noStrike">
                <a:solidFill>
                  <a:srgbClr val="000000"/>
                </a:solidFill>
                <a:latin typeface="Arial"/>
                <a:ea typeface="Arial"/>
                <a:cs typeface="Arial"/>
                <a:sym typeface="Arial"/>
              </a:rPr>
              <a:t>Πίνακες εργασιών: </a:t>
            </a:r>
            <a:r>
              <a:rPr b="0" i="0" lang="el-GR" sz="1000" u="none" cap="none" strike="noStrike">
                <a:solidFill>
                  <a:srgbClr val="000000"/>
                </a:solidFill>
                <a:latin typeface="Arial"/>
                <a:ea typeface="Arial"/>
                <a:cs typeface="Arial"/>
                <a:sym typeface="Arial"/>
              </a:rPr>
              <a:t>Χρησιμοποιήστε πίνακα, χαρτί ή αυτοκόλλητες σημειώσεις για να οργανώσετε οπτικά ομαδικές εργασίες. Βοηθά τους μαθητές να αναλύσουν προβλήματα, να αναθέσουν ρόλους και να παρακολουθήσουν την πρόοδο.</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000"/>
              <a:buFont typeface="Arial"/>
              <a:buAutoNum type="arabicPeriod"/>
            </a:pPr>
            <a:r>
              <a:rPr b="1" i="0" lang="el-GR" sz="1000" u="none" cap="none" strike="noStrike">
                <a:solidFill>
                  <a:srgbClr val="000000"/>
                </a:solidFill>
                <a:latin typeface="Arial"/>
                <a:ea typeface="Arial"/>
                <a:cs typeface="Arial"/>
                <a:sym typeface="Arial"/>
              </a:rPr>
              <a:t>Πρότυπα συζήτησης: </a:t>
            </a:r>
            <a:r>
              <a:rPr b="0" i="0" lang="el-GR" sz="1000" u="none" cap="none" strike="noStrike">
                <a:solidFill>
                  <a:srgbClr val="000000"/>
                </a:solidFill>
                <a:latin typeface="Arial"/>
                <a:ea typeface="Arial"/>
                <a:cs typeface="Arial"/>
                <a:sym typeface="Arial"/>
              </a:rPr>
              <a:t>Παρέχετε δομημένα φύλλα εργασίας με καθοδηγούμενες ερωτήσεις. Ενθαρρύνει τους μαθητές να αναλύουν προβλήματα, να εντοπίζουν μοτίβα και να σκέφτονται μαζί λύσεις.</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000"/>
              <a:buFont typeface="Arial"/>
              <a:buAutoNum type="arabicPeriod"/>
            </a:pPr>
            <a:r>
              <a:rPr b="1" i="0" lang="el-GR" sz="1000" u="none" cap="none" strike="noStrike">
                <a:solidFill>
                  <a:srgbClr val="000000"/>
                </a:solidFill>
                <a:latin typeface="Arial"/>
                <a:ea typeface="Arial"/>
                <a:cs typeface="Arial"/>
                <a:sym typeface="Arial"/>
              </a:rPr>
              <a:t>Ομαδικές δραστηριότητες βάσει ρόλων: </a:t>
            </a:r>
            <a:r>
              <a:rPr b="0" i="0" lang="el-GR" sz="1000" u="none" cap="none" strike="noStrike">
                <a:solidFill>
                  <a:srgbClr val="000000"/>
                </a:solidFill>
                <a:latin typeface="Arial"/>
                <a:ea typeface="Arial"/>
                <a:cs typeface="Arial"/>
                <a:sym typeface="Arial"/>
              </a:rPr>
              <a:t>Αναθέστε συγκεκριμένους ρόλους. Εξασφαλίζει την ομαδική εργασία δίνοντας σε κάθε μαθητή μια σαφή ευθύνη.</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000"/>
              <a:buFont typeface="Arial"/>
              <a:buAutoNum type="arabicPeriod"/>
            </a:pPr>
            <a:r>
              <a:rPr b="1" i="0" lang="el-GR" sz="1000" u="none" cap="none" strike="noStrike">
                <a:solidFill>
                  <a:srgbClr val="000000"/>
                </a:solidFill>
                <a:latin typeface="Arial"/>
                <a:ea typeface="Arial"/>
                <a:cs typeface="Arial"/>
                <a:sym typeface="Arial"/>
              </a:rPr>
              <a:t>Φυσικές κάρτες: </a:t>
            </a:r>
            <a:r>
              <a:rPr b="0" i="0" lang="el-GR" sz="1000" u="none" cap="none" strike="noStrike">
                <a:solidFill>
                  <a:srgbClr val="000000"/>
                </a:solidFill>
                <a:latin typeface="Arial"/>
                <a:ea typeface="Arial"/>
                <a:cs typeface="Arial"/>
                <a:sym typeface="Arial"/>
              </a:rPr>
              <a:t>Χρησιμοποιήστε κάρτες με διαφορετικές εργασίες ή ιδέες που οι μαθητές πρέπει να οργανώσουν σε λογικές ακολουθίες. Ενισχύει την αλληλουχία, την κατηγοριοποίηση και την ανάλυση προβλημάτων.</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000"/>
              <a:buFont typeface="Arial"/>
              <a:buAutoNum type="arabicPeriod"/>
            </a:pPr>
            <a:r>
              <a:rPr b="1" i="0" lang="el-GR" sz="1000" u="none" cap="none" strike="noStrike">
                <a:solidFill>
                  <a:srgbClr val="000000"/>
                </a:solidFill>
                <a:latin typeface="Arial"/>
                <a:ea typeface="Arial"/>
                <a:cs typeface="Arial"/>
                <a:sym typeface="Arial"/>
              </a:rPr>
              <a:t>Διαγράμματα ροής και γραφήματα: </a:t>
            </a:r>
            <a:r>
              <a:rPr b="0" i="0" lang="el-GR" sz="1000" u="none" cap="none" strike="noStrike">
                <a:solidFill>
                  <a:srgbClr val="000000"/>
                </a:solidFill>
                <a:latin typeface="Arial"/>
                <a:ea typeface="Arial"/>
                <a:cs typeface="Arial"/>
                <a:sym typeface="Arial"/>
              </a:rPr>
              <a:t>Παρέχετε προκατασκευασμένα πρότυπα για τους μαθητές να χαρτογραφήσουν τις διαδικασίες. Βοηθά στην οπτικοποίηση δομημένης ομαδικής εργασίας και βημάτων επίλυσης προβλημάτων.</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000"/>
              <a:buFont typeface="Arial"/>
              <a:buAutoNum type="arabicPeriod"/>
            </a:pPr>
            <a:r>
              <a:rPr b="1" i="0" lang="el-GR" sz="1000" u="none" cap="none" strike="noStrike">
                <a:solidFill>
                  <a:srgbClr val="000000"/>
                </a:solidFill>
                <a:latin typeface="Arial"/>
                <a:ea typeface="Arial"/>
                <a:cs typeface="Arial"/>
                <a:sym typeface="Arial"/>
              </a:rPr>
              <a:t>Συνεργατική αφήγηση: </a:t>
            </a:r>
            <a:r>
              <a:rPr b="0" i="0" lang="el-GR" sz="1000" u="none" cap="none" strike="noStrike">
                <a:solidFill>
                  <a:srgbClr val="000000"/>
                </a:solidFill>
                <a:latin typeface="Arial"/>
                <a:ea typeface="Arial"/>
                <a:cs typeface="Arial"/>
                <a:sym typeface="Arial"/>
              </a:rPr>
              <a:t>Ζητήστε από τις ομάδες να δημιουργήσουν ένα πραγματικό σενάριο βήμα προς βήμα. Ενθαρρύνει τη λογική συλλογιστική, τη δομημένη σκέψη και την επικοινωνία.</a:t>
            </a:r>
            <a:endParaRPr b="0" i="0" sz="1400" u="none" cap="none" strike="noStrike">
              <a:solidFill>
                <a:srgbClr val="000000"/>
              </a:solidFill>
              <a:latin typeface="Arial"/>
              <a:ea typeface="Arial"/>
              <a:cs typeface="Arial"/>
              <a:sym typeface="Arial"/>
            </a:endParaRPr>
          </a:p>
        </p:txBody>
      </p:sp>
      <p:sp>
        <p:nvSpPr>
          <p:cNvPr id="838" name="Google Shape;838;p26"/>
          <p:cNvSpPr txBox="1"/>
          <p:nvPr/>
        </p:nvSpPr>
        <p:spPr>
          <a:xfrm>
            <a:off x="5130800" y="2755900"/>
            <a:ext cx="4686300" cy="3170099"/>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000"/>
              <a:buFont typeface="Arial"/>
              <a:buAutoNum type="arabicPeriod" startAt="7"/>
            </a:pPr>
            <a:r>
              <a:rPr b="1" i="0" lang="el-GR" sz="1000" u="none" cap="none" strike="noStrike">
                <a:solidFill>
                  <a:srgbClr val="000000"/>
                </a:solidFill>
                <a:latin typeface="Arial"/>
                <a:ea typeface="Arial"/>
                <a:cs typeface="Arial"/>
                <a:sym typeface="Arial"/>
              </a:rPr>
              <a:t>Ομαδικές προκλήσεις: </a:t>
            </a:r>
            <a:r>
              <a:rPr b="0" i="0" lang="el-GR" sz="1000" u="none" cap="none" strike="noStrike">
                <a:solidFill>
                  <a:srgbClr val="000000"/>
                </a:solidFill>
                <a:latin typeface="Arial"/>
                <a:ea typeface="Arial"/>
                <a:cs typeface="Arial"/>
                <a:sym typeface="Arial"/>
              </a:rPr>
              <a:t>Δώστε στους μαθητές πραγματικά προβλήματα ζωής για επίλυση σε ομάδες. Βελτιώνει τη συνεργασία, την επίλυση προβλημάτων και την προσαρμοστικότητα.</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000"/>
              <a:buFont typeface="Arial"/>
              <a:buAutoNum type="arabicPeriod" startAt="7"/>
            </a:pPr>
            <a:r>
              <a:rPr b="1" i="0" lang="el-GR" sz="1000" u="none" cap="none" strike="noStrike">
                <a:solidFill>
                  <a:srgbClr val="000000"/>
                </a:solidFill>
                <a:latin typeface="Arial"/>
                <a:ea typeface="Arial"/>
                <a:cs typeface="Arial"/>
                <a:sym typeface="Arial"/>
              </a:rPr>
              <a:t>Δόμηση εργασιών: </a:t>
            </a:r>
            <a:r>
              <a:rPr b="0" i="0" lang="el-GR" sz="1000" u="none" cap="none" strike="noStrike">
                <a:solidFill>
                  <a:srgbClr val="000000"/>
                </a:solidFill>
                <a:latin typeface="Arial"/>
                <a:ea typeface="Arial"/>
                <a:cs typeface="Arial"/>
                <a:sym typeface="Arial"/>
              </a:rPr>
              <a:t>Χρησιμοποιήστε τουβλάκια ή καθημερινά υλικά για να χτίσετε κάτι ακολουθώντας τις οδηγίες που δημιουργήθηκαν από την ομάδα. Αναπτύσσει αλληλουχία, αλγόριθμους και ομαδική εργασία.</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000"/>
              <a:buFont typeface="Arial"/>
              <a:buAutoNum type="arabicPeriod" startAt="7"/>
            </a:pPr>
            <a:r>
              <a:rPr b="1" i="0" lang="el-GR" sz="1000" u="none" cap="none" strike="noStrike">
                <a:solidFill>
                  <a:srgbClr val="000000"/>
                </a:solidFill>
                <a:latin typeface="Arial"/>
                <a:ea typeface="Arial"/>
                <a:cs typeface="Arial"/>
                <a:sym typeface="Arial"/>
              </a:rPr>
              <a:t>Δραστηριότητες κατηγοριοποίησης: </a:t>
            </a:r>
            <a:r>
              <a:rPr b="0" i="0" lang="el-GR" sz="1000" u="none" cap="none" strike="noStrike">
                <a:solidFill>
                  <a:srgbClr val="000000"/>
                </a:solidFill>
                <a:latin typeface="Arial"/>
                <a:ea typeface="Arial"/>
                <a:cs typeface="Arial"/>
                <a:sym typeface="Arial"/>
              </a:rPr>
              <a:t>Δώστε στους μαθητές ένα σύνολο αντικειμένων, ιδεών ή εννοιών για να ομαδοποιηθούν λογικά. Ενισχύει την αναγνώριση προτύπων και τη λήψη αποφάσεων στην επίλυση προβλημάτων.</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000"/>
              <a:buFont typeface="Arial"/>
              <a:buAutoNum type="arabicPeriod" startAt="7"/>
            </a:pPr>
            <a:r>
              <a:rPr b="1" i="0" lang="el-GR" sz="1000" u="none" cap="none" strike="noStrike">
                <a:solidFill>
                  <a:srgbClr val="000000"/>
                </a:solidFill>
                <a:latin typeface="Arial"/>
                <a:ea typeface="Arial"/>
                <a:cs typeface="Arial"/>
                <a:sym typeface="Arial"/>
              </a:rPr>
              <a:t>Λήψη αποφάσεων: </a:t>
            </a:r>
            <a:r>
              <a:rPr b="0" i="0" lang="el-GR" sz="1000" u="none" cap="none" strike="noStrike">
                <a:solidFill>
                  <a:srgbClr val="000000"/>
                </a:solidFill>
                <a:latin typeface="Arial"/>
                <a:ea typeface="Arial"/>
                <a:cs typeface="Arial"/>
                <a:sym typeface="Arial"/>
              </a:rPr>
              <a:t>Παρουσιάστε πραγματικά διλήμματα όπου οι μαθητές πρέπει να ζυγίσουν τις επιλογές και να εξηγήσουν τις επιλογές τους. Βοηθά στην ανάπτυξη δομημένου συλλογισμού και προσαρμοστικότητας.</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000"/>
              <a:buFont typeface="Arial"/>
              <a:buAutoNum type="arabicPeriod" startAt="7"/>
            </a:pPr>
            <a:r>
              <a:rPr b="1" i="0" lang="el-GR" sz="1000" u="none" cap="none" strike="noStrike">
                <a:solidFill>
                  <a:srgbClr val="000000"/>
                </a:solidFill>
                <a:latin typeface="Arial"/>
                <a:ea typeface="Arial"/>
                <a:cs typeface="Arial"/>
                <a:sym typeface="Arial"/>
              </a:rPr>
              <a:t>Ασκήσεις σχεδιασμού:</a:t>
            </a:r>
            <a:r>
              <a:rPr b="0" i="0" lang="el-GR" sz="1000" u="none" cap="none" strike="noStrike">
                <a:solidFill>
                  <a:srgbClr val="000000"/>
                </a:solidFill>
                <a:latin typeface="Arial"/>
                <a:ea typeface="Arial"/>
                <a:cs typeface="Arial"/>
                <a:sym typeface="Arial"/>
              </a:rPr>
              <a:t> Ζητήστε από τους μαθητές να περιγράψουν τη διαδικασία επίτευξης. Βελτιώνει τη δομημένη σκέψη και την επίλυση προβλημάτων.</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000"/>
              <a:buFont typeface="Arial"/>
              <a:buAutoNum type="arabicPeriod" startAt="7"/>
            </a:pPr>
            <a:r>
              <a:rPr b="1" i="0" lang="el-GR" sz="1000" u="none" cap="none" strike="noStrike">
                <a:solidFill>
                  <a:srgbClr val="000000"/>
                </a:solidFill>
                <a:latin typeface="Arial"/>
                <a:ea typeface="Arial"/>
                <a:cs typeface="Arial"/>
                <a:sym typeface="Arial"/>
              </a:rPr>
              <a:t>Διαπραγμάτευση: </a:t>
            </a:r>
            <a:r>
              <a:rPr b="0" i="0" lang="el-GR" sz="1000" u="none" cap="none" strike="noStrike">
                <a:solidFill>
                  <a:srgbClr val="000000"/>
                </a:solidFill>
                <a:latin typeface="Arial"/>
                <a:ea typeface="Arial"/>
                <a:cs typeface="Arial"/>
                <a:sym typeface="Arial"/>
              </a:rPr>
              <a:t>Αναθέστε στους μαθητές διαφορετικές προοπτικές σε ένα πρόβλημα, για παράδειγμα συναδέλφους που επιλύουν μια διένεξη προγραμματισμού. Βοηθά στην εξάσκηση της ομαδικής εργασίας, της επικοινωνίας και της επίλυσης προβλημάτων.</a:t>
            </a:r>
            <a:endParaRPr b="0" i="0" sz="1400" u="none" cap="none" strike="noStrike">
              <a:solidFill>
                <a:srgbClr val="000000"/>
              </a:solidFill>
              <a:latin typeface="Arial"/>
              <a:ea typeface="Arial"/>
              <a:cs typeface="Arial"/>
              <a:sym typeface="Arial"/>
            </a:endParaRPr>
          </a:p>
        </p:txBody>
      </p:sp>
      <p:sp>
        <p:nvSpPr>
          <p:cNvPr id="839" name="Google Shape;839;p2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3" name="Shape 843"/>
        <p:cNvGrpSpPr/>
        <p:nvPr/>
      </p:nvGrpSpPr>
      <p:grpSpPr>
        <a:xfrm>
          <a:off x="0" y="0"/>
          <a:ext cx="0" cy="0"/>
          <a:chOff x="0" y="0"/>
          <a:chExt cx="0" cy="0"/>
        </a:xfrm>
      </p:grpSpPr>
      <p:sp>
        <p:nvSpPr>
          <p:cNvPr id="844" name="Google Shape;844;p27"/>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Electronic components on a white background" id="845" name="Google Shape;845;p27"/>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846" name="Google Shape;846;p27"/>
          <p:cNvSpPr txBox="1"/>
          <p:nvPr>
            <p:ph idx="1" type="body"/>
          </p:nvPr>
        </p:nvSpPr>
        <p:spPr>
          <a:xfrm>
            <a:off x="596899" y="457095"/>
            <a:ext cx="7244494" cy="683565"/>
          </a:xfrm>
          <a:prstGeom prst="rect">
            <a:avLst/>
          </a:prstGeom>
          <a:noFill/>
          <a:ln>
            <a:noFill/>
          </a:ln>
        </p:spPr>
        <p:txBody>
          <a:bodyPr anchorCtr="0" anchor="b" bIns="45700" lIns="91425" spcFirstLastPara="1" rIns="91425" wrap="square" tIns="45700">
            <a:normAutofit fontScale="92500"/>
          </a:bodyPr>
          <a:lstStyle/>
          <a:p>
            <a:pPr indent="0" lvl="0" marL="0" rtl="0" algn="l">
              <a:lnSpc>
                <a:spcPct val="100000"/>
              </a:lnSpc>
              <a:spcBef>
                <a:spcPts val="0"/>
              </a:spcBef>
              <a:spcAft>
                <a:spcPts val="0"/>
              </a:spcAft>
              <a:buSzPct val="64864"/>
              <a:buNone/>
            </a:pPr>
            <a:r>
              <a:rPr lang="el-GR" sz="2800">
                <a:solidFill>
                  <a:schemeClr val="dk1"/>
                </a:solidFill>
                <a:latin typeface="Arial"/>
                <a:ea typeface="Arial"/>
                <a:cs typeface="Arial"/>
                <a:sym typeface="Arial"/>
              </a:rPr>
              <a:t>Διαδικτυακά εργαλεία για την εκμάθηση ΥΣ</a:t>
            </a:r>
            <a:endParaRPr sz="2800">
              <a:solidFill>
                <a:schemeClr val="dk1"/>
              </a:solidFill>
              <a:latin typeface="Arial"/>
              <a:ea typeface="Arial"/>
              <a:cs typeface="Arial"/>
              <a:sym typeface="Arial"/>
            </a:endParaRPr>
          </a:p>
        </p:txBody>
      </p:sp>
      <p:sp>
        <p:nvSpPr>
          <p:cNvPr id="847" name="Google Shape;847;p27"/>
          <p:cNvSpPr txBox="1"/>
          <p:nvPr/>
        </p:nvSpPr>
        <p:spPr>
          <a:xfrm>
            <a:off x="596899" y="1086722"/>
            <a:ext cx="7697094" cy="1633742"/>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1000"/>
              </a:spcBef>
              <a:spcAft>
                <a:spcPts val="0"/>
              </a:spcAft>
              <a:buClr>
                <a:schemeClr val="dk2"/>
              </a:buClr>
              <a:buSzPts val="1680"/>
              <a:buFont typeface="Arial"/>
              <a:buNone/>
            </a:pPr>
            <a:r>
              <a:rPr b="0" i="0" lang="el-GR" sz="1200" u="none" cap="none" strike="noStrike">
                <a:solidFill>
                  <a:schemeClr val="dk1"/>
                </a:solidFill>
                <a:latin typeface="Arial"/>
                <a:ea typeface="Arial"/>
                <a:cs typeface="Arial"/>
                <a:sym typeface="Arial"/>
              </a:rPr>
              <a:t>Ως εκπαιδευτής, μπορείτε να βελτιώσετε τις οριζόντιες δεξιότητες χρησιμοποιώντας διαδικτυακά εργαλεία που υποστηρίζουν τη διαδραστική μάθηση. Αυτές οι πλατφόρμες μπορούν να είναι ιδιαίτερα αποτελεσματικές για τη συμμετοχή ενηλίκων εκπαιδευομένων χαμηλής ειδίκευσης, προσφέροντας μια οπτική και προσαρμόσιμη μαθησιακή εμπειρία. Τα διαδικτυακά περιβάλλοντα βοηθούν επίσης τους εκπαιδευτές να παρέχουν ευέλικτη πρόσβαση σε περιεχόμενο και να παρακολουθούν αποτελεσματικότερα την πρόοδο των εκπαιδευομένων.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800"/>
              </a:spcAft>
              <a:buClr>
                <a:schemeClr val="dk2"/>
              </a:buClr>
              <a:buSzPts val="1680"/>
              <a:buFont typeface="Arial"/>
              <a:buNone/>
            </a:pPr>
            <a:r>
              <a:rPr b="0" i="0" lang="el-GR" sz="1200" u="none" cap="none" strike="noStrike">
                <a:solidFill>
                  <a:schemeClr val="dk1"/>
                </a:solidFill>
                <a:latin typeface="Arial"/>
                <a:ea typeface="Arial"/>
                <a:cs typeface="Arial"/>
                <a:sym typeface="Arial"/>
              </a:rPr>
              <a:t>Ακολουθούν μερικά εργαλεία και πλατφόρμες που μπορείτε να χρησιμοποιήσετε για να υποστηρίξετε τη συνεργατική και δομημένη μάθηση ΥΣ:</a:t>
            </a:r>
            <a:endParaRPr b="0" i="0" sz="1400" u="none" cap="none" strike="noStrike">
              <a:solidFill>
                <a:schemeClr val="dk1"/>
              </a:solidFill>
              <a:latin typeface="Arial"/>
              <a:ea typeface="Arial"/>
              <a:cs typeface="Arial"/>
              <a:sym typeface="Arial"/>
            </a:endParaRPr>
          </a:p>
        </p:txBody>
      </p:sp>
      <p:sp>
        <p:nvSpPr>
          <p:cNvPr id="848" name="Google Shape;848;p27"/>
          <p:cNvSpPr txBox="1"/>
          <p:nvPr/>
        </p:nvSpPr>
        <p:spPr>
          <a:xfrm>
            <a:off x="596898" y="3003781"/>
            <a:ext cx="4454409" cy="1323439"/>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000"/>
              <a:buFont typeface="Arial"/>
              <a:buAutoNum type="arabicPeriod"/>
            </a:pPr>
            <a:r>
              <a:rPr b="1" i="0" lang="el-GR" sz="1000" u="none" cap="none" strike="noStrike">
                <a:solidFill>
                  <a:srgbClr val="000000"/>
                </a:solidFill>
                <a:latin typeface="Arial"/>
                <a:ea typeface="Arial"/>
                <a:cs typeface="Arial"/>
                <a:sym typeface="Arial"/>
              </a:rPr>
              <a:t>Kahoot!: </a:t>
            </a:r>
            <a:r>
              <a:rPr b="0" i="0" lang="el-GR" sz="1000" u="none" cap="none" strike="noStrike">
                <a:solidFill>
                  <a:srgbClr val="000000"/>
                </a:solidFill>
                <a:latin typeface="Arial"/>
                <a:ea typeface="Arial"/>
                <a:cs typeface="Arial"/>
                <a:sym typeface="Arial"/>
              </a:rPr>
              <a:t>Το Kahoot! είναι μια διαδικτυακή εφαρμογή όπου μπορείτε να δημιουργήσετε κουίζ που μοιάζουν με παιχνίδια. Οι μαθητές μπορούν να χρησιμοποιήσουν τα smartphones, τα tablet, τους φορητούς υπολογιστές ή τους επιτραπέζιους υπολογιστές της τάξης ως βομβητές. Είναι ένα εξαιρετικό εργαλείο για μια διασκεδαστική, διαδραστική αξιολόγηση. Είναι δωρεάν για χρήση και πολλοί εκπαιδευτές το χρησιμοποιούν ως εργαλείο αναθεώρησης της ύλης την πρώτη ημέρα ή για να ελέγξουν το περιεχόμενο πριν από μια εξέταση.  </a:t>
            </a:r>
            <a:r>
              <a:rPr b="0" i="0" lang="el-GR" sz="1000" u="sng" cap="none" strike="noStrike">
                <a:solidFill>
                  <a:srgbClr val="000000"/>
                </a:solidFill>
                <a:latin typeface="Arial"/>
                <a:ea typeface="Arial"/>
                <a:cs typeface="Arial"/>
                <a:sym typeface="Arial"/>
                <a:hlinkClick r:id="rId4">
                  <a:extLst>
                    <a:ext uri="{A12FA001-AC4F-418D-AE19-62706E023703}">
                      <ahyp:hlinkClr val="tx"/>
                    </a:ext>
                  </a:extLst>
                </a:hlinkClick>
              </a:rPr>
              <a:t>Σύνδεσμος</a:t>
            </a:r>
            <a:endParaRPr b="0" i="0" sz="1000" u="none" cap="none" strike="noStrike">
              <a:solidFill>
                <a:srgbClr val="000000"/>
              </a:solidFill>
              <a:latin typeface="Arial"/>
              <a:ea typeface="Arial"/>
              <a:cs typeface="Arial"/>
              <a:sym typeface="Arial"/>
            </a:endParaRPr>
          </a:p>
        </p:txBody>
      </p:sp>
      <p:sp>
        <p:nvSpPr>
          <p:cNvPr id="849" name="Google Shape;849;p2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850" name="Google Shape;850;p27"/>
          <p:cNvSpPr txBox="1"/>
          <p:nvPr/>
        </p:nvSpPr>
        <p:spPr>
          <a:xfrm>
            <a:off x="596899" y="4632058"/>
            <a:ext cx="4454409" cy="1631216"/>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000"/>
              <a:buFont typeface="Arial"/>
              <a:buAutoNum type="arabicPeriod" startAt="2"/>
            </a:pPr>
            <a:r>
              <a:rPr b="1" i="0" lang="el-GR" sz="1000" u="none" cap="none" strike="noStrike">
                <a:solidFill>
                  <a:srgbClr val="000000"/>
                </a:solidFill>
                <a:latin typeface="Arial"/>
                <a:ea typeface="Arial"/>
                <a:cs typeface="Arial"/>
                <a:sym typeface="Arial"/>
              </a:rPr>
              <a:t>Scratch: </a:t>
            </a:r>
            <a:r>
              <a:rPr b="0" i="0" lang="el-GR" sz="1000" u="none" cap="none" strike="noStrike">
                <a:solidFill>
                  <a:srgbClr val="000000"/>
                </a:solidFill>
                <a:latin typeface="Arial"/>
                <a:ea typeface="Arial"/>
                <a:cs typeface="Arial"/>
                <a:sym typeface="Arial"/>
              </a:rPr>
              <a:t>Το Scratch είναι μια δωρεάν, φιλική προς τους αρχάριους πλατφόρμα προγραμματισμού που χρησιμοποιεί οπτικά μπλοκ για τη δημιουργία διαδραστικών ιστοριών, κινούμενων εικόνων και παιχνιδιών. Είναι ιδανικό για την εισαγωγή εννοιών υπολογιστικής σκέψης όπως η αλληλουχία, οι βρόχοι και οι προϋποθέσεις χωρίς να απαιτείται προηγούμενη εμπειρία κωδικοποίησης. Οι μαθητές μπορούν να συνεργαστούν, να μοιραστούν έργα και να αναπτύξουν λογική συλλογιστική ενώ είναι δημιουργικοί. Ιδιαίτερα χρήσιμο για ενήλικες εκπαιδευόμενους χαμηλής ειδίκευσης λόγω της απλότητας και της ελκυστικής μορφής του. </a:t>
            </a:r>
            <a:r>
              <a:rPr b="0" i="0" lang="el-GR" sz="1000" u="sng" cap="none" strike="noStrike">
                <a:solidFill>
                  <a:srgbClr val="000000"/>
                </a:solidFill>
                <a:latin typeface="Arial"/>
                <a:ea typeface="Arial"/>
                <a:cs typeface="Arial"/>
                <a:sym typeface="Arial"/>
                <a:hlinkClick r:id="rId5">
                  <a:extLst>
                    <a:ext uri="{A12FA001-AC4F-418D-AE19-62706E023703}">
                      <ahyp:hlinkClr val="tx"/>
                    </a:ext>
                  </a:extLst>
                </a:hlinkClick>
              </a:rPr>
              <a:t>Σύνδεσμος</a:t>
            </a:r>
            <a:endParaRPr b="0" i="0" sz="1000" u="none" cap="none" strike="noStrike">
              <a:solidFill>
                <a:srgbClr val="000000"/>
              </a:solidFill>
              <a:latin typeface="Arial"/>
              <a:ea typeface="Arial"/>
              <a:cs typeface="Arial"/>
              <a:sym typeface="Arial"/>
            </a:endParaRPr>
          </a:p>
        </p:txBody>
      </p:sp>
      <p:sp>
        <p:nvSpPr>
          <p:cNvPr id="851" name="Google Shape;851;p27"/>
          <p:cNvSpPr txBox="1"/>
          <p:nvPr/>
        </p:nvSpPr>
        <p:spPr>
          <a:xfrm>
            <a:off x="5051308" y="3003781"/>
            <a:ext cx="4454409" cy="1477328"/>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000"/>
              <a:buFont typeface="Arial"/>
              <a:buAutoNum type="arabicPeriod" startAt="3"/>
            </a:pPr>
            <a:r>
              <a:rPr b="1" i="0" lang="el-GR" sz="1000" u="none" cap="none" strike="noStrike">
                <a:solidFill>
                  <a:srgbClr val="000000"/>
                </a:solidFill>
                <a:latin typeface="Arial"/>
                <a:ea typeface="Arial"/>
                <a:cs typeface="Arial"/>
                <a:sym typeface="Arial"/>
              </a:rPr>
              <a:t>Padlet: </a:t>
            </a:r>
            <a:r>
              <a:rPr b="0" i="0" lang="el-GR" sz="1000" u="none" cap="none" strike="noStrike">
                <a:solidFill>
                  <a:srgbClr val="000000"/>
                </a:solidFill>
                <a:latin typeface="Arial"/>
                <a:ea typeface="Arial"/>
                <a:cs typeface="Arial"/>
                <a:sym typeface="Arial"/>
              </a:rPr>
              <a:t>Το Padlet είναι ένας πίνακας ψηφιακής συνεργασίας όπου οι μαθητές μπορούν να δημοσιεύουν κείμενο, εικόνες, βίντεο ή συνδέσμους σε πραγματικό χρόνο. Επιτρέπει τον καταιγισμό ιδεών, τον προγραμματισμό και την ανταλλαγή σχολίων σχετικά με διαδικασίες επίλυσης προβλημάτων ή ιδέες έργων. Οι εκπαιδευτές μπορούν να δομήσουν δραστηριότητες ΥΣ όπως χαρτογράφηση διαδικασιών, προγραμματισμό ροής αλγορίθμων ή ανακλαστικό ημερολόγιο. Είναι εύκολο στη χρήση και εξαιρετικά οπτικό, καθιστώντας το περιεκτικό και ελκυστικό. </a:t>
            </a:r>
            <a:r>
              <a:rPr b="0" i="0" lang="el-GR" sz="1000" u="sng" cap="none" strike="noStrike">
                <a:solidFill>
                  <a:srgbClr val="000000"/>
                </a:solidFill>
                <a:latin typeface="Arial"/>
                <a:ea typeface="Arial"/>
                <a:cs typeface="Arial"/>
                <a:sym typeface="Arial"/>
                <a:hlinkClick r:id="rId6">
                  <a:extLst>
                    <a:ext uri="{A12FA001-AC4F-418D-AE19-62706E023703}">
                      <ahyp:hlinkClr val="tx"/>
                    </a:ext>
                  </a:extLst>
                </a:hlinkClick>
              </a:rPr>
              <a:t>Σύνδεσμος</a:t>
            </a:r>
            <a:endParaRPr b="0" i="0" sz="1000" u="none" cap="none" strike="noStrike">
              <a:solidFill>
                <a:srgbClr val="000000"/>
              </a:solidFill>
              <a:latin typeface="Arial"/>
              <a:ea typeface="Arial"/>
              <a:cs typeface="Arial"/>
              <a:sym typeface="Arial"/>
            </a:endParaRPr>
          </a:p>
        </p:txBody>
      </p:sp>
      <p:sp>
        <p:nvSpPr>
          <p:cNvPr id="852" name="Google Shape;852;p27"/>
          <p:cNvSpPr txBox="1"/>
          <p:nvPr/>
        </p:nvSpPr>
        <p:spPr>
          <a:xfrm>
            <a:off x="5051308" y="4788885"/>
            <a:ext cx="4454409" cy="1323439"/>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1000"/>
              <a:buFont typeface="Arial"/>
              <a:buAutoNum type="arabicPeriod" startAt="4"/>
            </a:pPr>
            <a:r>
              <a:rPr b="1" i="0" lang="el-GR" sz="1000" u="none" cap="none" strike="noStrike">
                <a:solidFill>
                  <a:srgbClr val="000000"/>
                </a:solidFill>
                <a:latin typeface="Arial"/>
                <a:ea typeface="Arial"/>
                <a:cs typeface="Arial"/>
                <a:sym typeface="Arial"/>
              </a:rPr>
              <a:t>Code.org: </a:t>
            </a:r>
            <a:r>
              <a:rPr b="0" i="0" lang="el-GR" sz="1000" u="none" cap="none" strike="noStrike">
                <a:solidFill>
                  <a:srgbClr val="000000"/>
                </a:solidFill>
                <a:latin typeface="Arial"/>
                <a:ea typeface="Arial"/>
                <a:cs typeface="Arial"/>
                <a:sym typeface="Arial"/>
              </a:rPr>
              <a:t>Το Code.org παρέχει διαδραστικά μαθήματα κωδικοποίησης, μαθήματα και έργα προσαρμοσμένα σε διαφορετικά επίπεδα, συμπεριλαμβανομένων των απόλυτων αρχαρίων. Οι δραστηριότητες επικεντρώνονται στην επίλυση προβλημάτων, τη λογική και τους αλγορίθμους, όλα τα βασικά στοιχεία της υπολογιστικής σκέψης. Η οπτική του προσέγγιση και τα μαθήματα με θέμα τον πραγματικό κόσμο το καθιστούν προσβάσιμο και σχετικό για ενήλικες εκπαιδευόμενους. </a:t>
            </a:r>
            <a:r>
              <a:rPr b="0" i="0" lang="el-GR" sz="1000" u="sng" cap="none" strike="noStrike">
                <a:solidFill>
                  <a:srgbClr val="000000"/>
                </a:solidFill>
                <a:latin typeface="Arial"/>
                <a:ea typeface="Arial"/>
                <a:cs typeface="Arial"/>
                <a:sym typeface="Arial"/>
                <a:hlinkClick r:id="rId7">
                  <a:extLst>
                    <a:ext uri="{A12FA001-AC4F-418D-AE19-62706E023703}">
                      <ahyp:hlinkClr val="tx"/>
                    </a:ext>
                  </a:extLst>
                </a:hlinkClick>
              </a:rPr>
              <a:t>Σύνδεσμος</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856" name="Shape 856"/>
        <p:cNvGrpSpPr/>
        <p:nvPr/>
      </p:nvGrpSpPr>
      <p:grpSpPr>
        <a:xfrm>
          <a:off x="0" y="0"/>
          <a:ext cx="0" cy="0"/>
          <a:chOff x="0" y="0"/>
          <a:chExt cx="0" cy="0"/>
        </a:xfrm>
      </p:grpSpPr>
      <p:pic>
        <p:nvPicPr>
          <p:cNvPr id="857" name="Google Shape;857;p69"/>
          <p:cNvPicPr preferRelativeResize="0"/>
          <p:nvPr/>
        </p:nvPicPr>
        <p:blipFill rotWithShape="1">
          <a:blip r:embed="rId3">
            <a:alphaModFix/>
          </a:blip>
          <a:srcRect b="0" l="0" r="0" t="0"/>
          <a:stretch/>
        </p:blipFill>
        <p:spPr>
          <a:xfrm>
            <a:off x="0" y="2004550"/>
            <a:ext cx="12192000" cy="4853449"/>
          </a:xfrm>
          <a:prstGeom prst="rect">
            <a:avLst/>
          </a:prstGeom>
          <a:noFill/>
          <a:ln>
            <a:noFill/>
          </a:ln>
        </p:spPr>
      </p:pic>
      <p:sp>
        <p:nvSpPr>
          <p:cNvPr id="858" name="Google Shape;858;p69"/>
          <p:cNvSpPr/>
          <p:nvPr/>
        </p:nvSpPr>
        <p:spPr>
          <a:xfrm>
            <a:off x="0" y="2004550"/>
            <a:ext cx="12192000" cy="4853449"/>
          </a:xfrm>
          <a:prstGeom prst="rect">
            <a:avLst/>
          </a:prstGeom>
          <a:solidFill>
            <a:srgbClr val="7F7F7F">
              <a:alpha val="7254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859" name="Google Shape;859;p69"/>
          <p:cNvSpPr txBox="1"/>
          <p:nvPr>
            <p:ph idx="1" type="body"/>
          </p:nvPr>
        </p:nvSpPr>
        <p:spPr>
          <a:xfrm>
            <a:off x="533275" y="640825"/>
            <a:ext cx="9237900" cy="10557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Clr>
                <a:schemeClr val="accent3"/>
              </a:buClr>
              <a:buSzPts val="1680"/>
              <a:buNone/>
            </a:pPr>
            <a:r>
              <a:rPr lang="el-GR" sz="2800">
                <a:solidFill>
                  <a:srgbClr val="678877"/>
                </a:solidFill>
                <a:latin typeface="Arial"/>
                <a:ea typeface="Arial"/>
                <a:cs typeface="Arial"/>
                <a:sym typeface="Arial"/>
              </a:rPr>
              <a:t>Παρακολουθείτε; </a:t>
            </a:r>
            <a:r>
              <a:rPr b="0" lang="el-GR" sz="2800">
                <a:latin typeface="Arial"/>
                <a:ea typeface="Arial"/>
                <a:cs typeface="Arial"/>
                <a:sym typeface="Arial"/>
              </a:rPr>
              <a:t>Δοκιμάστε αυτήν τη γρήγορη ερώτηση για να ενισχύσετε όσα έχετε μάθει</a:t>
            </a:r>
            <a:endParaRPr b="0" sz="3000"/>
          </a:p>
        </p:txBody>
      </p:sp>
      <p:sp>
        <p:nvSpPr>
          <p:cNvPr id="860" name="Google Shape;860;p69"/>
          <p:cNvSpPr txBox="1"/>
          <p:nvPr/>
        </p:nvSpPr>
        <p:spPr>
          <a:xfrm>
            <a:off x="656764" y="2251118"/>
            <a:ext cx="10878471" cy="43626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i="0" lang="el-GR" sz="3000" u="none" cap="none" strike="noStrike">
                <a:solidFill>
                  <a:srgbClr val="FFFFFF"/>
                </a:solidFill>
                <a:latin typeface="Arial"/>
                <a:ea typeface="Arial"/>
                <a:cs typeface="Arial"/>
                <a:sym typeface="Arial"/>
              </a:rPr>
              <a:t>Ποια ήπια δεξιότητα μπορεί να ενισχυθεί όταν οι ενήλικες μαθητές χρησιμοποιούν ΥΣ για να οργανώσουν εργασίες και να ορίσουν ρόλους ομάδας σε ένα κοινοτικό έργο;</a:t>
            </a:r>
            <a:endParaRPr b="1" i="0" sz="3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500"/>
              <a:buFont typeface="Arial"/>
              <a:buNone/>
            </a:pPr>
            <a:r>
              <a:rPr b="0" i="0" lang="el-GR" sz="2500" u="none" cap="none" strike="noStrike">
                <a:solidFill>
                  <a:srgbClr val="FFFFFF"/>
                </a:solidFill>
                <a:latin typeface="Arial"/>
                <a:ea typeface="Arial"/>
                <a:cs typeface="Arial"/>
                <a:sym typeface="Arial"/>
              </a:rPr>
              <a:t>Α) Ανεξαρτησία  </a:t>
            </a:r>
            <a:endParaRPr/>
          </a:p>
          <a:p>
            <a:pPr indent="0" lvl="0" marL="0" marR="0" rtl="0" algn="l">
              <a:lnSpc>
                <a:spcPct val="150000"/>
              </a:lnSpc>
              <a:spcBef>
                <a:spcPts val="800"/>
              </a:spcBef>
              <a:spcAft>
                <a:spcPts val="0"/>
              </a:spcAft>
              <a:buNone/>
            </a:pPr>
            <a:r>
              <a:rPr b="0" i="0" lang="el-GR" sz="2500" u="none" cap="none" strike="noStrike">
                <a:solidFill>
                  <a:srgbClr val="FFFFFF"/>
                </a:solidFill>
                <a:latin typeface="Arial"/>
                <a:ea typeface="Arial"/>
                <a:cs typeface="Arial"/>
                <a:sym typeface="Arial"/>
              </a:rPr>
              <a:t>Β) Δημιουργικότητα</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2500"/>
              <a:buFont typeface="Arial"/>
              <a:buNone/>
            </a:pPr>
            <a:r>
              <a:rPr b="0" i="0" lang="el-GR" sz="2500" u="none" cap="none" strike="noStrike">
                <a:solidFill>
                  <a:srgbClr val="FFFFFF"/>
                </a:solidFill>
                <a:latin typeface="Arial"/>
                <a:ea typeface="Arial"/>
                <a:cs typeface="Arial"/>
                <a:sym typeface="Arial"/>
              </a:rPr>
              <a:t>Γ) Ομαδική εργασία και συνεργασία</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2500"/>
              <a:buFont typeface="Arial"/>
              <a:buNone/>
            </a:pPr>
            <a:r>
              <a:rPr b="0" i="0" lang="el-GR" sz="2500" u="none" cap="none" strike="noStrike">
                <a:solidFill>
                  <a:srgbClr val="FFFFFF"/>
                </a:solidFill>
                <a:latin typeface="Arial"/>
                <a:ea typeface="Arial"/>
                <a:cs typeface="Arial"/>
                <a:sym typeface="Arial"/>
              </a:rPr>
              <a:t>Δ) Οικονομικός σχεδιασμός</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861" name="Google Shape;861;p69"/>
          <p:cNvPicPr preferRelativeResize="0"/>
          <p:nvPr/>
        </p:nvPicPr>
        <p:blipFill rotWithShape="1">
          <a:blip r:embed="rId4">
            <a:alphaModFix/>
          </a:blip>
          <a:srcRect b="0" l="0" r="0" t="0"/>
          <a:stretch/>
        </p:blipFill>
        <p:spPr>
          <a:xfrm>
            <a:off x="10041536" y="207562"/>
            <a:ext cx="1658817" cy="1658817"/>
          </a:xfrm>
          <a:prstGeom prst="rect">
            <a:avLst/>
          </a:prstGeom>
          <a:noFill/>
          <a:ln>
            <a:noFill/>
          </a:ln>
        </p:spPr>
      </p:pic>
      <p:sp>
        <p:nvSpPr>
          <p:cNvPr id="862" name="Google Shape;862;p69"/>
          <p:cNvSpPr txBox="1"/>
          <p:nvPr/>
        </p:nvSpPr>
        <p:spPr>
          <a:xfrm>
            <a:off x="11116340" y="6356350"/>
            <a:ext cx="8718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8" name="Shape 868"/>
        <p:cNvGrpSpPr/>
        <p:nvPr/>
      </p:nvGrpSpPr>
      <p:grpSpPr>
        <a:xfrm>
          <a:off x="0" y="0"/>
          <a:ext cx="0" cy="0"/>
          <a:chOff x="0" y="0"/>
          <a:chExt cx="0" cy="0"/>
        </a:xfrm>
      </p:grpSpPr>
      <p:pic>
        <p:nvPicPr>
          <p:cNvPr id="869" name="Google Shape;869;p28"/>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870" name="Google Shape;870;p28"/>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7F7F7F"/>
                </a:solidFill>
                <a:latin typeface="Gill Sans"/>
                <a:ea typeface="Gill Sans"/>
                <a:cs typeface="Gill Sans"/>
                <a:sym typeface="Gill Sans"/>
              </a:rPr>
              <a:t>‹#›</a:t>
            </a:fld>
            <a:endParaRPr b="0" i="0" sz="900" u="none" cap="none" strike="noStrike">
              <a:solidFill>
                <a:srgbClr val="7F7F7F"/>
              </a:solidFill>
              <a:latin typeface="Gill Sans"/>
              <a:ea typeface="Gill Sans"/>
              <a:cs typeface="Gill Sans"/>
              <a:sym typeface="Gill Sans"/>
            </a:endParaRPr>
          </a:p>
        </p:txBody>
      </p:sp>
      <p:sp>
        <p:nvSpPr>
          <p:cNvPr id="871" name="Google Shape;871;p28"/>
          <p:cNvSpPr txBox="1"/>
          <p:nvPr/>
        </p:nvSpPr>
        <p:spPr>
          <a:xfrm>
            <a:off x="7280212" y="2020585"/>
            <a:ext cx="3767769" cy="10156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700"/>
              <a:buFont typeface="Sorts Mill Goudy"/>
              <a:buNone/>
            </a:pPr>
            <a:r>
              <a:rPr b="1" i="0" lang="el-GR" sz="2800" u="none" cap="none" strike="noStrike">
                <a:solidFill>
                  <a:schemeClr val="lt1"/>
                </a:solidFill>
                <a:latin typeface="Arial"/>
                <a:ea typeface="Arial"/>
                <a:cs typeface="Arial"/>
                <a:sym typeface="Arial"/>
              </a:rPr>
              <a:t>ΕΝΟΤΗΤΑ 3</a:t>
            </a:r>
            <a:endParaRPr b="0" i="0" sz="2800" u="none" cap="none" strike="noStrike">
              <a:solidFill>
                <a:schemeClr val="lt1"/>
              </a:solidFill>
              <a:latin typeface="Arial"/>
              <a:ea typeface="Arial"/>
              <a:cs typeface="Arial"/>
              <a:sym typeface="Arial"/>
            </a:endParaRPr>
          </a:p>
        </p:txBody>
      </p:sp>
      <p:sp>
        <p:nvSpPr>
          <p:cNvPr id="872" name="Google Shape;872;p28"/>
          <p:cNvSpPr txBox="1"/>
          <p:nvPr/>
        </p:nvSpPr>
        <p:spPr>
          <a:xfrm>
            <a:off x="7465926" y="3388867"/>
            <a:ext cx="3396342" cy="20790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1" lang="el-GR" sz="2200" u="none" cap="none" strike="noStrike">
                <a:solidFill>
                  <a:schemeClr val="lt1"/>
                </a:solidFill>
                <a:latin typeface="Arial"/>
                <a:ea typeface="Arial"/>
                <a:cs typeface="Arial"/>
                <a:sym typeface="Arial"/>
              </a:rPr>
              <a:t>Αξιολόγηση της ανάπτυξης Οριζόντιων Δεξιοτήτων σε δραστηριότητες ΥΣ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29"/>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1800"/>
              <a:buFont typeface="Sorts Mill Goudy"/>
              <a:buNone/>
            </a:pPr>
            <a:r>
              <a:rPr lang="el-GR"/>
              <a:t>ADD A SENTENCE</a:t>
            </a:r>
            <a:endParaRPr/>
          </a:p>
        </p:txBody>
      </p:sp>
      <p:sp>
        <p:nvSpPr>
          <p:cNvPr id="878" name="Google Shape;878;p29"/>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0"/>
              </a:spcBef>
              <a:spcAft>
                <a:spcPts val="0"/>
              </a:spcAft>
              <a:buClr>
                <a:schemeClr val="dk2"/>
              </a:buClr>
              <a:buSzPts val="1120"/>
              <a:buNone/>
            </a:pPr>
            <a:r>
              <a:rPr lang="el-GR">
                <a:latin typeface="Gill Sans"/>
                <a:ea typeface="Gill Sans"/>
                <a:cs typeface="Gill Sans"/>
                <a:sym typeface="Gill Sans"/>
              </a:rPr>
              <a:t>Add text</a:t>
            </a:r>
            <a:endParaRPr>
              <a:latin typeface="Gill Sans"/>
              <a:ea typeface="Gill Sans"/>
              <a:cs typeface="Gill Sans"/>
              <a:sym typeface="Gill Sans"/>
            </a:endParaRPr>
          </a:p>
        </p:txBody>
      </p:sp>
      <p:sp>
        <p:nvSpPr>
          <p:cNvPr id="879" name="Google Shape;879;p29"/>
          <p:cNvSpPr/>
          <p:nvPr/>
        </p:nvSpPr>
        <p:spPr>
          <a:xfrm>
            <a:off x="4056023" y="429658"/>
            <a:ext cx="4471032" cy="602622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Adult listening in class" id="880" name="Google Shape;880;p29"/>
          <p:cNvPicPr preferRelativeResize="0"/>
          <p:nvPr/>
        </p:nvPicPr>
        <p:blipFill rotWithShape="1">
          <a:blip r:embed="rId3">
            <a:alphaModFix/>
          </a:blip>
          <a:srcRect b="0" l="30085" r="19933" t="1517"/>
          <a:stretch/>
        </p:blipFill>
        <p:spPr>
          <a:xfrm>
            <a:off x="6955497" y="0"/>
            <a:ext cx="5236504" cy="6878656"/>
          </a:xfrm>
          <a:prstGeom prst="rect">
            <a:avLst/>
          </a:prstGeom>
          <a:noFill/>
          <a:ln>
            <a:noFill/>
          </a:ln>
        </p:spPr>
      </p:pic>
      <p:sp>
        <p:nvSpPr>
          <p:cNvPr id="881" name="Google Shape;881;p29"/>
          <p:cNvSpPr txBox="1"/>
          <p:nvPr/>
        </p:nvSpPr>
        <p:spPr>
          <a:xfrm>
            <a:off x="340859" y="264907"/>
            <a:ext cx="6281613" cy="683565"/>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243131"/>
              </a:buClr>
              <a:buSzPts val="1260"/>
              <a:buFont typeface="Arial"/>
              <a:buNone/>
            </a:pPr>
            <a:r>
              <a:rPr b="1" i="0" lang="el-GR" sz="2800" u="none" cap="none" strike="noStrike">
                <a:solidFill>
                  <a:schemeClr val="dk1"/>
                </a:solidFill>
                <a:latin typeface="Arial"/>
                <a:ea typeface="Arial"/>
                <a:cs typeface="Arial"/>
                <a:sym typeface="Arial"/>
              </a:rPr>
              <a:t>Αξιολόγηση οριζόντιων δεξιοτήτων</a:t>
            </a:r>
            <a:endParaRPr b="1" i="0" sz="2800" u="none" cap="none" strike="noStrike">
              <a:solidFill>
                <a:schemeClr val="dk1"/>
              </a:solidFill>
              <a:latin typeface="Arial"/>
              <a:ea typeface="Arial"/>
              <a:cs typeface="Arial"/>
              <a:sym typeface="Arial"/>
            </a:endParaRPr>
          </a:p>
        </p:txBody>
      </p:sp>
      <p:sp>
        <p:nvSpPr>
          <p:cNvPr id="882" name="Google Shape;882;p29"/>
          <p:cNvSpPr txBox="1"/>
          <p:nvPr/>
        </p:nvSpPr>
        <p:spPr>
          <a:xfrm>
            <a:off x="340859" y="1116986"/>
            <a:ext cx="6096000" cy="353943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Οι οριζόντιες δεξιότητες αναπτύσσονται με την πάροδο του χρόνου, καθιστώντας την αξιολόγηση απαραίτητη για την παρακολούθηση της προόδου. Ως εκπαιδευτής, πρέπει να παρατηρήσετε πώς οι μαθητές εφαρμόζουν την ΥΣ σε πραγματικές καταστάσεις για να προσαρμόσουν τις στρατηγικές διδασκαλίας και να υποστηρίξουν την ανάπτυξη δεξιοτήτων.</a:t>
            </a:r>
            <a:br>
              <a:rPr b="0" i="0" lang="el-GR"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Αυτή η ενότητα εισάγει πρακτικές, χαμηλής τεχνολογίας μεθόδους για την αξιολόγηση ενηλίκων εκπαιδευομένων χαμηλής ειδίκευσης, συμπεριλαμβανομένης της παρατήρησης, της αυτοαξιολόγησης και της ανατροφοδότησης από ομοτίμους. Θα εξερευνήσετε επίσης ρουμπρίκες και λίστες ελέγχου για να μετρήσετε την πρόοδο χωρίς επίσημες δοκιμές.</a:t>
            </a:r>
            <a:br>
              <a:rPr b="0" i="0" lang="el-GR"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Σε αντίθεση με τις τεχνικές δεξιότητες, οι οριζόντιες δεξιότητες δεν έχουν σαφείς σωστές ή λάθος απαντήσεις. Η αξιολόγηση θα πρέπει να επικεντρώνεται στην πρόοδο, βοηθώντας τους μαθητές να αναγνωρίσουν την ανάπτυξή τους και να βελτιώσουν τις οριζόντιες δεξιότητές τους.</a:t>
            </a:r>
            <a:endParaRPr b="0" i="0" sz="1400" u="none" cap="none" strike="noStrike">
              <a:solidFill>
                <a:srgbClr val="000000"/>
              </a:solidFill>
              <a:latin typeface="Arial"/>
              <a:ea typeface="Arial"/>
              <a:cs typeface="Arial"/>
              <a:sym typeface="Arial"/>
            </a:endParaRPr>
          </a:p>
        </p:txBody>
      </p:sp>
      <p:sp>
        <p:nvSpPr>
          <p:cNvPr id="883" name="Google Shape;883;p29"/>
          <p:cNvSpPr/>
          <p:nvPr/>
        </p:nvSpPr>
        <p:spPr>
          <a:xfrm>
            <a:off x="791426" y="5004047"/>
            <a:ext cx="5365863" cy="128723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Icono&#10;&#10;Descripción generada automáticamente" id="884" name="Google Shape;884;p29"/>
          <p:cNvPicPr preferRelativeResize="0"/>
          <p:nvPr/>
        </p:nvPicPr>
        <p:blipFill rotWithShape="1">
          <a:blip r:embed="rId4">
            <a:alphaModFix/>
          </a:blip>
          <a:srcRect b="0" l="0" r="0" t="0"/>
          <a:stretch/>
        </p:blipFill>
        <p:spPr>
          <a:xfrm>
            <a:off x="311523" y="5283373"/>
            <a:ext cx="710975" cy="710975"/>
          </a:xfrm>
          <a:prstGeom prst="rect">
            <a:avLst/>
          </a:prstGeom>
          <a:noFill/>
          <a:ln>
            <a:noFill/>
          </a:ln>
        </p:spPr>
      </p:pic>
      <p:sp>
        <p:nvSpPr>
          <p:cNvPr id="885" name="Google Shape;885;p29"/>
          <p:cNvSpPr txBox="1"/>
          <p:nvPr/>
        </p:nvSpPr>
        <p:spPr>
          <a:xfrm>
            <a:off x="1109182" y="5139833"/>
            <a:ext cx="4730350"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Η αξιολόγηση των οριζόντιων δεξιοτήτων δεν έχει να κάνει με την επιτυχία ή την αποτυχία, αλλά με την </a:t>
            </a:r>
            <a:r>
              <a:rPr b="1" i="0" lang="el-GR" sz="1200" u="none" cap="none" strike="noStrike">
                <a:solidFill>
                  <a:srgbClr val="000000"/>
                </a:solidFill>
                <a:latin typeface="Arial"/>
                <a:ea typeface="Arial"/>
                <a:cs typeface="Arial"/>
                <a:sym typeface="Arial"/>
              </a:rPr>
              <a:t>ανάπτυξη και την πρόοδο</a:t>
            </a:r>
            <a:r>
              <a:rPr b="0" i="0" lang="el-GR" sz="1200" u="none" cap="none" strike="noStrike">
                <a:solidFill>
                  <a:srgbClr val="000000"/>
                </a:solidFill>
                <a:latin typeface="Arial"/>
                <a:ea typeface="Arial"/>
                <a:cs typeface="Arial"/>
                <a:sym typeface="Arial"/>
              </a:rPr>
              <a:t>. Επικεντρωθείτε στον τρόπο με τον οποίο οι μαθητές εφαρμόζουν την ΥΣ σε πραγματικές καταστάσεις και </a:t>
            </a:r>
            <a:r>
              <a:rPr b="1" i="0" lang="el-GR" sz="1200" u="none" cap="none" strike="noStrike">
                <a:solidFill>
                  <a:srgbClr val="000000"/>
                </a:solidFill>
                <a:latin typeface="Arial"/>
                <a:ea typeface="Arial"/>
                <a:cs typeface="Arial"/>
                <a:sym typeface="Arial"/>
              </a:rPr>
              <a:t>χρησιμοποιήστε την αξιολόγηση ως εργαλείο</a:t>
            </a:r>
            <a:r>
              <a:rPr b="0" i="0" lang="el-GR" sz="1200" u="none" cap="none" strike="noStrike">
                <a:solidFill>
                  <a:srgbClr val="000000"/>
                </a:solidFill>
                <a:latin typeface="Arial"/>
                <a:ea typeface="Arial"/>
                <a:cs typeface="Arial"/>
                <a:sym typeface="Arial"/>
              </a:rPr>
              <a:t> για να καθοδηγήσετε και να ενθαρρύνετε τη βελτίωση.</a:t>
            </a:r>
            <a:endParaRPr b="0" i="0" sz="1200" u="none" cap="none" strike="noStrike">
              <a:solidFill>
                <a:srgbClr val="000000"/>
              </a:solidFill>
              <a:latin typeface="Arial"/>
              <a:ea typeface="Arial"/>
              <a:cs typeface="Arial"/>
              <a:sym typeface="Arial"/>
            </a:endParaRPr>
          </a:p>
        </p:txBody>
      </p:sp>
      <p:pic>
        <p:nvPicPr>
          <p:cNvPr descr="Icono&#10;&#10;Descripción generada automáticamente" id="886" name="Google Shape;886;p29"/>
          <p:cNvPicPr preferRelativeResize="0"/>
          <p:nvPr/>
        </p:nvPicPr>
        <p:blipFill rotWithShape="1">
          <a:blip r:embed="rId5">
            <a:alphaModFix/>
          </a:blip>
          <a:srcRect b="0" l="0" r="0" t="0"/>
          <a:stretch/>
        </p:blipFill>
        <p:spPr>
          <a:xfrm>
            <a:off x="5839532" y="4489253"/>
            <a:ext cx="971956" cy="971956"/>
          </a:xfrm>
          <a:prstGeom prst="rect">
            <a:avLst/>
          </a:prstGeom>
          <a:noFill/>
          <a:ln>
            <a:noFill/>
          </a:ln>
        </p:spPr>
      </p:pic>
      <p:sp>
        <p:nvSpPr>
          <p:cNvPr id="887" name="Google Shape;887;p2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30"/>
          <p:cNvSpPr txBox="1"/>
          <p:nvPr>
            <p:ph type="title"/>
          </p:nvPr>
        </p:nvSpPr>
        <p:spPr>
          <a:xfrm>
            <a:off x="0" y="313508"/>
            <a:ext cx="5966673" cy="851261"/>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Font typeface="Sorts Mill Goudy"/>
              <a:buNone/>
            </a:pPr>
            <a:r>
              <a:rPr lang="el-GR">
                <a:solidFill>
                  <a:schemeClr val="lt1"/>
                </a:solidFill>
              </a:rPr>
              <a:t>SUMMARY LAYOUT</a:t>
            </a:r>
            <a:endParaRPr/>
          </a:p>
        </p:txBody>
      </p:sp>
      <p:sp>
        <p:nvSpPr>
          <p:cNvPr id="893" name="Google Shape;893;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sp>
        <p:nvSpPr>
          <p:cNvPr id="894" name="Google Shape;894;p30"/>
          <p:cNvSpPr/>
          <p:nvPr/>
        </p:nvSpPr>
        <p:spPr>
          <a:xfrm>
            <a:off x="0" y="2565401"/>
            <a:ext cx="12192000" cy="1155700"/>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5" name="Google Shape;895;p30"/>
          <p:cNvSpPr txBox="1"/>
          <p:nvPr/>
        </p:nvSpPr>
        <p:spPr>
          <a:xfrm>
            <a:off x="355600" y="1138799"/>
            <a:ext cx="11303000" cy="107721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l-GR" sz="1600" u="none" cap="none" strike="noStrike">
                <a:solidFill>
                  <a:srgbClr val="000000"/>
                </a:solidFill>
                <a:latin typeface="Arial"/>
                <a:ea typeface="Arial"/>
                <a:cs typeface="Arial"/>
                <a:sym typeface="Arial"/>
              </a:rPr>
              <a:t>Οι οριζόντιες δεξιότητες όπως η επίλυση προβλημάτων και η προσαρμοστικότητα χρειάζονται χρόνο για να αναπτυχθούν. Χωρίς αξιολόγηση, οι μαθητές μπορεί να δυσκολευτούν να αναγνωρίσουν την πρόοδό τους και μπορεί να χάσετε ευκαιρίες για παροχή υποστήριξης. Η δομημένη αξιολόγηση διασφαλίζει ότι οι μαθητές εφαρμόζουν ενεργά τις αρχές της ΥΣ στην καθημερινή τους ζωή και μπορεί να σας βοηθήσει να </a:t>
            </a:r>
            <a:r>
              <a:rPr b="1" i="0" lang="el-GR" sz="1600" u="none" cap="none" strike="noStrike">
                <a:solidFill>
                  <a:srgbClr val="000000"/>
                </a:solidFill>
                <a:latin typeface="Arial"/>
                <a:ea typeface="Arial"/>
                <a:cs typeface="Arial"/>
                <a:sym typeface="Arial"/>
              </a:rPr>
              <a:t>προσαρμόσετε τις στρατηγικές διδασκαλίας σας για μεγαλύτερο αντίκτυπο</a:t>
            </a:r>
            <a:r>
              <a:rPr b="0" i="0" lang="el-GR" sz="1600" u="none" cap="none" strike="noStrike">
                <a:solidFill>
                  <a:srgbClr val="000000"/>
                </a:solidFill>
                <a:latin typeface="Arial"/>
                <a:ea typeface="Arial"/>
                <a:cs typeface="Arial"/>
                <a:sym typeface="Arial"/>
              </a:rPr>
              <a:t>.</a:t>
            </a:r>
            <a:endParaRPr b="1" i="0" sz="1600" u="none" cap="none" strike="noStrike">
              <a:solidFill>
                <a:srgbClr val="000000"/>
              </a:solidFill>
              <a:latin typeface="Arial"/>
              <a:ea typeface="Arial"/>
              <a:cs typeface="Arial"/>
              <a:sym typeface="Arial"/>
            </a:endParaRPr>
          </a:p>
        </p:txBody>
      </p:sp>
      <p:sp>
        <p:nvSpPr>
          <p:cNvPr id="896" name="Google Shape;896;p30"/>
          <p:cNvSpPr txBox="1"/>
          <p:nvPr/>
        </p:nvSpPr>
        <p:spPr>
          <a:xfrm>
            <a:off x="440065" y="2722684"/>
            <a:ext cx="9058057"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l-GR" sz="1600" u="none" cap="none" strike="noStrike">
                <a:solidFill>
                  <a:srgbClr val="000000"/>
                </a:solidFill>
                <a:latin typeface="Arial"/>
                <a:ea typeface="Arial"/>
                <a:cs typeface="Arial"/>
                <a:sym typeface="Arial"/>
              </a:rPr>
              <a:t>Οι οριζόντιες δεξιότητες αναπτύσσονται μέσω της πρακτικής και της εμπειρίας. </a:t>
            </a:r>
            <a:r>
              <a:rPr b="0" i="0" lang="el-GR" sz="1600" u="none" cap="none" strike="noStrike">
                <a:solidFill>
                  <a:srgbClr val="000000"/>
                </a:solidFill>
                <a:latin typeface="Arial"/>
                <a:ea typeface="Arial"/>
                <a:cs typeface="Arial"/>
                <a:sym typeface="Arial"/>
              </a:rPr>
              <a:t>Η αξιολόγηση θα πρέπει να επικεντρώνεται στην πρόοδο με την πάροδο του χρόνου, βοηθώντας τους μαθητές να δουν τη βελτίωσή τους και όχι απλώς να μετρούν την απόδοση.</a:t>
            </a:r>
            <a:endParaRPr b="0" i="0" sz="1600" u="none" cap="none" strike="noStrike">
              <a:solidFill>
                <a:srgbClr val="000000"/>
              </a:solidFill>
              <a:latin typeface="Arial"/>
              <a:ea typeface="Arial"/>
              <a:cs typeface="Arial"/>
              <a:sym typeface="Arial"/>
            </a:endParaRPr>
          </a:p>
        </p:txBody>
      </p:sp>
      <p:sp>
        <p:nvSpPr>
          <p:cNvPr id="897" name="Google Shape;897;p30"/>
          <p:cNvSpPr txBox="1"/>
          <p:nvPr/>
        </p:nvSpPr>
        <p:spPr>
          <a:xfrm>
            <a:off x="355600" y="4959489"/>
            <a:ext cx="1917700"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l-GR" sz="1600" u="none" cap="none" strike="noStrike">
                <a:solidFill>
                  <a:srgbClr val="000000"/>
                </a:solidFill>
                <a:latin typeface="Arial"/>
                <a:ea typeface="Arial"/>
                <a:cs typeface="Arial"/>
                <a:sym typeface="Arial"/>
              </a:rPr>
              <a:t>Τι πρέπει να αξιολογηθεί;</a:t>
            </a:r>
            <a:endParaRPr b="0" i="0" sz="1600" u="none" cap="none" strike="noStrike">
              <a:solidFill>
                <a:srgbClr val="000000"/>
              </a:solidFill>
              <a:latin typeface="Arial"/>
              <a:ea typeface="Arial"/>
              <a:cs typeface="Arial"/>
              <a:sym typeface="Arial"/>
            </a:endParaRPr>
          </a:p>
        </p:txBody>
      </p:sp>
      <p:sp>
        <p:nvSpPr>
          <p:cNvPr id="898" name="Google Shape;898;p30"/>
          <p:cNvSpPr txBox="1"/>
          <p:nvPr/>
        </p:nvSpPr>
        <p:spPr>
          <a:xfrm>
            <a:off x="2832100" y="3985394"/>
            <a:ext cx="8649986" cy="252376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l-GR" sz="1200" u="none" cap="none" strike="noStrike">
                <a:solidFill>
                  <a:srgbClr val="000000"/>
                </a:solidFill>
                <a:latin typeface="Arial"/>
                <a:ea typeface="Arial"/>
                <a:cs typeface="Arial"/>
                <a:sym typeface="Arial"/>
              </a:rPr>
              <a:t>Επίλυση προβλημάτων: </a:t>
            </a:r>
            <a:r>
              <a:rPr b="0" i="0" lang="el-GR" sz="1200" u="none" cap="none" strike="noStrike">
                <a:solidFill>
                  <a:srgbClr val="000000"/>
                </a:solidFill>
                <a:latin typeface="Arial"/>
                <a:ea typeface="Arial"/>
                <a:cs typeface="Arial"/>
                <a:sym typeface="Arial"/>
              </a:rPr>
              <a:t>Μπορούν οι μαθητές να αναλύσουν τις προκλήσεις και να εφαρμόσουν δομημένες προσεγγίσεις για να βρουν λύσεις;</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rPr b="1" i="0" lang="el-GR" sz="1200" u="none" cap="none" strike="noStrike">
                <a:solidFill>
                  <a:srgbClr val="000000"/>
                </a:solidFill>
                <a:latin typeface="Arial"/>
                <a:ea typeface="Arial"/>
                <a:cs typeface="Arial"/>
                <a:sym typeface="Arial"/>
              </a:rPr>
              <a:t>Κριτική σκέψη: </a:t>
            </a:r>
            <a:r>
              <a:rPr b="0" i="0" lang="el-GR" sz="1200" u="none" cap="none" strike="noStrike">
                <a:solidFill>
                  <a:srgbClr val="000000"/>
                </a:solidFill>
                <a:latin typeface="Arial"/>
                <a:ea typeface="Arial"/>
                <a:cs typeface="Arial"/>
                <a:sym typeface="Arial"/>
              </a:rPr>
              <a:t>Αναλύουν τις καταστάσεις λογικά και αξιολογούν διαφορετικές επιλογές;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rPr b="1" i="0" lang="el-GR" sz="1200" u="none" cap="none" strike="noStrike">
                <a:solidFill>
                  <a:srgbClr val="000000"/>
                </a:solidFill>
                <a:latin typeface="Arial"/>
                <a:ea typeface="Arial"/>
                <a:cs typeface="Arial"/>
                <a:sym typeface="Arial"/>
              </a:rPr>
              <a:t>Προσαρμοστικότητα και ανθεκτικότητα:</a:t>
            </a:r>
            <a:r>
              <a:rPr b="0" i="0" lang="el-GR" sz="1200" u="none" cap="none" strike="noStrike">
                <a:solidFill>
                  <a:srgbClr val="000000"/>
                </a:solidFill>
                <a:latin typeface="Arial"/>
                <a:ea typeface="Arial"/>
                <a:cs typeface="Arial"/>
                <a:sym typeface="Arial"/>
              </a:rPr>
              <a:t> Είναι σε θέση να προσαρμόσουν την προσέγγισή τους με βάση νέες πληροφορίες ή προκλήσεις;</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rPr b="1" i="0" lang="el-GR" sz="1200" u="none" cap="none" strike="noStrike">
                <a:solidFill>
                  <a:srgbClr val="000000"/>
                </a:solidFill>
                <a:latin typeface="Arial"/>
                <a:ea typeface="Arial"/>
                <a:cs typeface="Arial"/>
                <a:sym typeface="Arial"/>
              </a:rPr>
              <a:t>Δημιουργικότητα και καινοτομία:</a:t>
            </a:r>
            <a:r>
              <a:rPr b="0" i="0" lang="el-GR" sz="1200" u="none" cap="none" strike="noStrike">
                <a:solidFill>
                  <a:srgbClr val="000000"/>
                </a:solidFill>
                <a:latin typeface="Arial"/>
                <a:ea typeface="Arial"/>
                <a:cs typeface="Arial"/>
                <a:sym typeface="Arial"/>
              </a:rPr>
              <a:t> Χρησιμοποιούν την ΥΣ για να δημιουργήσουν νέες ιδέες και να διερευνήσουν εναλλακτικές λύσεις;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rPr b="1" i="0" lang="el-GR" sz="1200" u="none" cap="none" strike="noStrike">
                <a:solidFill>
                  <a:srgbClr val="000000"/>
                </a:solidFill>
                <a:latin typeface="Arial"/>
                <a:ea typeface="Arial"/>
                <a:cs typeface="Arial"/>
                <a:sym typeface="Arial"/>
              </a:rPr>
              <a:t>Συνεργασία και ομαδικότητα:</a:t>
            </a:r>
            <a:r>
              <a:rPr b="0" i="0" lang="el-GR" sz="1200" u="none" cap="none" strike="noStrike">
                <a:solidFill>
                  <a:srgbClr val="000000"/>
                </a:solidFill>
                <a:latin typeface="Arial"/>
                <a:ea typeface="Arial"/>
                <a:cs typeface="Arial"/>
                <a:sym typeface="Arial"/>
              </a:rPr>
              <a:t> Συνεργάζονται αποτελεσματικά με άλλους και οργανώνουν ομαδικές εργασίες;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rPr b="1" i="0" lang="el-GR" sz="1200" u="none" cap="none" strike="noStrike">
                <a:solidFill>
                  <a:srgbClr val="000000"/>
                </a:solidFill>
                <a:latin typeface="Arial"/>
                <a:ea typeface="Arial"/>
                <a:cs typeface="Arial"/>
                <a:sym typeface="Arial"/>
              </a:rPr>
              <a:t>Επικοινωνία:</a:t>
            </a:r>
            <a:r>
              <a:rPr b="0" i="0" lang="el-GR" sz="1200" u="none" cap="none" strike="noStrike">
                <a:solidFill>
                  <a:srgbClr val="000000"/>
                </a:solidFill>
                <a:latin typeface="Arial"/>
                <a:ea typeface="Arial"/>
                <a:cs typeface="Arial"/>
                <a:sym typeface="Arial"/>
              </a:rPr>
              <a:t> Μπορούν να εξηγήσουν με σαφήνεια τη συλλογιστική τους και να δομήσουν τις σκέψεις τους λογικά;</a:t>
            </a:r>
            <a:endParaRPr b="0" i="0" sz="1200" u="none" cap="none" strike="noStrike">
              <a:solidFill>
                <a:srgbClr val="000000"/>
              </a:solidFill>
              <a:latin typeface="Arial"/>
              <a:ea typeface="Arial"/>
              <a:cs typeface="Arial"/>
              <a:sym typeface="Arial"/>
            </a:endParaRPr>
          </a:p>
        </p:txBody>
      </p:sp>
      <p:sp>
        <p:nvSpPr>
          <p:cNvPr id="899" name="Google Shape;899;p30"/>
          <p:cNvSpPr/>
          <p:nvPr/>
        </p:nvSpPr>
        <p:spPr>
          <a:xfrm>
            <a:off x="2413147" y="4174658"/>
            <a:ext cx="279106" cy="2154436"/>
          </a:xfrm>
          <a:prstGeom prst="rightBrace">
            <a:avLst>
              <a:gd fmla="val 8333" name="adj1"/>
              <a:gd fmla="val 50000" name="adj2"/>
            </a:avLst>
          </a:prstGeom>
          <a:noFill/>
          <a:ln cap="flat" cmpd="sng" w="57150">
            <a:solidFill>
              <a:srgbClr val="D4DA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pic>
        <p:nvPicPr>
          <p:cNvPr descr="Imagen que contiene firmar, dibujo, calle, palo&#10;&#10;Descripción generada automáticamente" id="900" name="Google Shape;900;p30"/>
          <p:cNvPicPr preferRelativeResize="0"/>
          <p:nvPr/>
        </p:nvPicPr>
        <p:blipFill rotWithShape="1">
          <a:blip r:embed="rId3">
            <a:alphaModFix/>
          </a:blip>
          <a:srcRect b="0" l="0" r="0" t="0"/>
          <a:stretch/>
        </p:blipFill>
        <p:spPr>
          <a:xfrm>
            <a:off x="9938186" y="1988111"/>
            <a:ext cx="2050022" cy="2050022"/>
          </a:xfrm>
          <a:prstGeom prst="rect">
            <a:avLst/>
          </a:prstGeom>
          <a:noFill/>
          <a:ln>
            <a:noFill/>
          </a:ln>
        </p:spPr>
      </p:pic>
      <p:sp>
        <p:nvSpPr>
          <p:cNvPr id="901" name="Google Shape;901;p30"/>
          <p:cNvSpPr txBox="1"/>
          <p:nvPr/>
        </p:nvSpPr>
        <p:spPr>
          <a:xfrm>
            <a:off x="440065" y="31350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l-GR" sz="2800" u="none" cap="none" strike="noStrike">
                <a:solidFill>
                  <a:schemeClr val="dk1"/>
                </a:solidFill>
                <a:latin typeface="Arial"/>
                <a:ea typeface="Arial"/>
                <a:cs typeface="Arial"/>
                <a:sym typeface="Arial"/>
              </a:rPr>
              <a:t>Γιατί είναι σημαντική η αξιολόγηση</a:t>
            </a:r>
            <a:endParaRPr b="1" i="0" sz="2800" u="none" cap="none" strike="noStrike">
              <a:solidFill>
                <a:schemeClr val="dk1"/>
              </a:solidFill>
              <a:latin typeface="Arial"/>
              <a:ea typeface="Arial"/>
              <a:cs typeface="Arial"/>
              <a:sym typeface="Arial"/>
            </a:endParaRPr>
          </a:p>
        </p:txBody>
      </p:sp>
      <p:sp>
        <p:nvSpPr>
          <p:cNvPr id="902" name="Google Shape;902;p3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06" name="Shape 906"/>
        <p:cNvGrpSpPr/>
        <p:nvPr/>
      </p:nvGrpSpPr>
      <p:grpSpPr>
        <a:xfrm>
          <a:off x="0" y="0"/>
          <a:ext cx="0" cy="0"/>
          <a:chOff x="0" y="0"/>
          <a:chExt cx="0" cy="0"/>
        </a:xfrm>
      </p:grpSpPr>
      <p:sp>
        <p:nvSpPr>
          <p:cNvPr id="907" name="Google Shape;907;p31"/>
          <p:cNvSpPr/>
          <p:nvPr/>
        </p:nvSpPr>
        <p:spPr>
          <a:xfrm>
            <a:off x="652386" y="5651143"/>
            <a:ext cx="10892530" cy="95823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08" name="Google Shape;908;p31"/>
          <p:cNvSpPr txBox="1"/>
          <p:nvPr/>
        </p:nvSpPr>
        <p:spPr>
          <a:xfrm>
            <a:off x="487874" y="1028548"/>
            <a:ext cx="8264240" cy="13849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παρατήρηση των μαθητών σε διαφορετικές καταστάσεις επίλυσης προβλημάτων είναι ένας από τους πιο αποτελεσματικούς τρόπους αξιολόγησης των οριζόντιων δεξιοτήτων. Οι ενήλικες χαμηλής ειδίκευσης μπορεί να δυσκολεύονται με τις παραδοσιακές αξιολογήσεις, όπως οι γραπτές εξετάσεις, οπότε πρέπει να </a:t>
            </a:r>
            <a:r>
              <a:rPr b="1" i="0" lang="el-GR" sz="1400" u="none" cap="none" strike="noStrike">
                <a:solidFill>
                  <a:srgbClr val="000000"/>
                </a:solidFill>
                <a:latin typeface="Arial"/>
                <a:ea typeface="Arial"/>
                <a:cs typeface="Arial"/>
                <a:sym typeface="Arial"/>
              </a:rPr>
              <a:t>εστιάσετε στον τρόπο με τον οποίο οι μαθητές αντιμετωπίζουν τις προκλήσεις </a:t>
            </a:r>
            <a:r>
              <a:rPr b="0" i="0" lang="el-GR" sz="1400" u="none" cap="none" strike="noStrike">
                <a:solidFill>
                  <a:srgbClr val="000000"/>
                </a:solidFill>
                <a:latin typeface="Arial"/>
                <a:ea typeface="Arial"/>
                <a:cs typeface="Arial"/>
                <a:sym typeface="Arial"/>
              </a:rPr>
              <a:t>και όχι μόνο στο τελικό αποτέλεσμα. Ο στόχος είναι να παρακολουθείται η πρόοδος στις οριζόντιες δεξιότητες μέσω δομημένης παρατήρησης με την πάροδο του χρόνου.</a:t>
            </a:r>
            <a:endParaRPr b="0" i="0" sz="1400" u="none" cap="none" strike="noStrike">
              <a:solidFill>
                <a:srgbClr val="000000"/>
              </a:solidFill>
              <a:latin typeface="Arial"/>
              <a:ea typeface="Arial"/>
              <a:cs typeface="Arial"/>
              <a:sym typeface="Arial"/>
            </a:endParaRPr>
          </a:p>
        </p:txBody>
      </p:sp>
      <p:sp>
        <p:nvSpPr>
          <p:cNvPr id="909" name="Google Shape;909;p31"/>
          <p:cNvSpPr txBox="1"/>
          <p:nvPr/>
        </p:nvSpPr>
        <p:spPr>
          <a:xfrm>
            <a:off x="487874" y="232461"/>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l-GR" sz="2800" u="none" cap="none" strike="noStrike">
                <a:solidFill>
                  <a:schemeClr val="dk1"/>
                </a:solidFill>
                <a:latin typeface="Arial"/>
                <a:ea typeface="Arial"/>
                <a:cs typeface="Arial"/>
                <a:sym typeface="Arial"/>
              </a:rPr>
              <a:t>Αξιολόγηση βάσει παρατήρησης</a:t>
            </a:r>
            <a:endParaRPr b="1" i="0" sz="2800" u="none" cap="none" strike="noStrike">
              <a:solidFill>
                <a:schemeClr val="dk1"/>
              </a:solidFill>
              <a:latin typeface="Arial"/>
              <a:ea typeface="Arial"/>
              <a:cs typeface="Arial"/>
              <a:sym typeface="Arial"/>
            </a:endParaRPr>
          </a:p>
        </p:txBody>
      </p:sp>
      <p:sp>
        <p:nvSpPr>
          <p:cNvPr id="910" name="Google Shape;910;p31"/>
          <p:cNvSpPr txBox="1"/>
          <p:nvPr/>
        </p:nvSpPr>
        <p:spPr>
          <a:xfrm>
            <a:off x="344180" y="2600191"/>
            <a:ext cx="5919692" cy="2893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l-GR" sz="1400" u="sng" cap="none" strike="noStrike">
                <a:solidFill>
                  <a:srgbClr val="678877"/>
                </a:solidFill>
                <a:latin typeface="Arial"/>
                <a:ea typeface="Arial"/>
                <a:cs typeface="Arial"/>
                <a:sym typeface="Arial"/>
              </a:rPr>
              <a:t>Τι να ψάξετε:</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Arial"/>
              <a:buChar char="•"/>
            </a:pPr>
            <a:r>
              <a:rPr b="0" i="0" lang="el-GR" sz="1400" u="none" cap="none" strike="noStrike">
                <a:solidFill>
                  <a:srgbClr val="000000"/>
                </a:solidFill>
                <a:latin typeface="Arial"/>
                <a:ea typeface="Arial"/>
                <a:cs typeface="Arial"/>
                <a:sym typeface="Arial"/>
              </a:rPr>
              <a:t>Οι μαθητές χωρίζουν τις εργασίες σε βήματα; Η παρατήρηση της αποσύνθεσης βοηθά τους εκπαιδευτές να δουν αν οι μαθητές μπορούν να λύσουν περίπλοκα ζητήματα απλοποιώντας τα.</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Αναγνωρίζουν μοτίβα σε λάθη ή επιτυχίες; Ο εντοπισμός μοτίβων δείχνει αν προσαρμόζουν τη σκέψη τους με βάση την εμπειρία.</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Μπορούν να εξηγήσουν το σκεπτικό τους; Οι ισχυρές δεξιότητες επικοινωνίας επιδεικνύονται όταν οι μαθητές αρθρώνουν τη διαδικασία σκέψης τους με σαφήνεια.</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Προσαρμόζονται όταν αντιμετωπίζουν προκλήσεις; Οι ανθεκτικοί μαθητές τροποποιούν την προσέγγισή τους αντί να τα παρατάνε όταν ένα πρόβλημα γίνεται δύσκολο.</a:t>
            </a:r>
            <a:endParaRPr b="0" i="0" sz="1400" u="none" cap="none" strike="noStrike">
              <a:solidFill>
                <a:srgbClr val="000000"/>
              </a:solidFill>
              <a:latin typeface="Arial"/>
              <a:ea typeface="Arial"/>
              <a:cs typeface="Arial"/>
              <a:sym typeface="Arial"/>
            </a:endParaRPr>
          </a:p>
        </p:txBody>
      </p:sp>
      <p:sp>
        <p:nvSpPr>
          <p:cNvPr id="911" name="Google Shape;911;p31"/>
          <p:cNvSpPr txBox="1"/>
          <p:nvPr/>
        </p:nvSpPr>
        <p:spPr>
          <a:xfrm>
            <a:off x="6537956" y="2600191"/>
            <a:ext cx="5257803" cy="278537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l-GR" sz="1400" u="sng" cap="none" strike="noStrike">
                <a:solidFill>
                  <a:srgbClr val="678877"/>
                </a:solidFill>
                <a:latin typeface="Arial"/>
                <a:ea typeface="Arial"/>
                <a:cs typeface="Arial"/>
                <a:sym typeface="Arial"/>
              </a:rPr>
              <a:t>Πώς να δομήσετε τις παρατηρήσεις: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200"/>
              <a:buFont typeface="Noto Sans Symbols"/>
              <a:buChar char="✔"/>
            </a:pPr>
            <a:r>
              <a:rPr b="0" i="0" lang="el-GR" sz="1200" u="none" cap="none" strike="noStrike">
                <a:solidFill>
                  <a:srgbClr val="000000"/>
                </a:solidFill>
                <a:latin typeface="Arial"/>
                <a:ea typeface="Arial"/>
                <a:cs typeface="Arial"/>
                <a:sym typeface="Arial"/>
              </a:rPr>
              <a:t>Κρατήστε μια απλή λίστα ελέγχου για να παρακολουθείτε την πρόοδο των μαθητών σε πολλές δραστηριότητες.</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200"/>
              <a:buFont typeface="Noto Sans Symbols"/>
              <a:buChar char="✔"/>
            </a:pPr>
            <a:r>
              <a:rPr b="0" i="0" lang="el-GR" sz="1200" u="none" cap="none" strike="noStrike">
                <a:solidFill>
                  <a:srgbClr val="000000"/>
                </a:solidFill>
                <a:latin typeface="Arial"/>
                <a:ea typeface="Arial"/>
                <a:cs typeface="Arial"/>
                <a:sym typeface="Arial"/>
              </a:rPr>
              <a:t>Παρατηρήστε τους μαθητές σε διαφορετικά πλαίσια, όπως ομαδική εργασία, ατομική επίλυση προβλημάτων ή λήψη αποφάσεων στην πραγματική ζωή.</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200"/>
              <a:buFont typeface="Noto Sans Symbols"/>
              <a:buChar char="✔"/>
            </a:pPr>
            <a:r>
              <a:rPr b="0" i="0" lang="el-GR" sz="1200" u="none" cap="none" strike="noStrike">
                <a:solidFill>
                  <a:srgbClr val="000000"/>
                </a:solidFill>
                <a:latin typeface="Arial"/>
                <a:ea typeface="Arial"/>
                <a:cs typeface="Arial"/>
                <a:sym typeface="Arial"/>
              </a:rPr>
              <a:t>Παρέχετε άμεση, συγκεκριμένη ανατροφοδότηση με βάση αυτό που παρατηρήθηκε, βοηθώντας τους μαθητές να συνδέσουν τις ενέργειές τους με τα αποτελέσματα.</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200"/>
              <a:buFont typeface="Noto Sans Symbols"/>
              <a:buChar char="✔"/>
            </a:pPr>
            <a:r>
              <a:rPr b="0" i="0" lang="el-GR" sz="1200" u="none" cap="none" strike="noStrike">
                <a:solidFill>
                  <a:srgbClr val="000000"/>
                </a:solidFill>
                <a:latin typeface="Arial"/>
                <a:ea typeface="Arial"/>
                <a:cs typeface="Arial"/>
                <a:sym typeface="Arial"/>
              </a:rPr>
              <a:t>Ενθαρρύνετε τους μαθητές να προβληματιστούν σχετικά με την απόδοσή τους κάνοντας ερωτήσεις όπως: «</a:t>
            </a:r>
            <a:r>
              <a:rPr b="0" i="1" lang="el-GR" sz="1200" u="none" cap="none" strike="noStrike">
                <a:solidFill>
                  <a:srgbClr val="000000"/>
                </a:solidFill>
                <a:latin typeface="Arial"/>
                <a:ea typeface="Arial"/>
                <a:cs typeface="Arial"/>
                <a:sym typeface="Arial"/>
              </a:rPr>
              <a:t>Ποια στρατηγική λειτούργησε καλύτερα; Πώς θα βελτιωνόσασταν την επόμενη φορά;»</a:t>
            </a:r>
            <a:endParaRPr b="0" i="1" sz="1200" u="none" cap="none" strike="noStrike">
              <a:solidFill>
                <a:srgbClr val="000000"/>
              </a:solidFill>
              <a:latin typeface="Arial"/>
              <a:ea typeface="Arial"/>
              <a:cs typeface="Arial"/>
              <a:sym typeface="Arial"/>
            </a:endParaRPr>
          </a:p>
        </p:txBody>
      </p:sp>
      <p:pic>
        <p:nvPicPr>
          <p:cNvPr descr="Interfaz de usuario gráfica, Aplicación, Icono&#10;&#10;Descripción generada automáticamente" id="912" name="Google Shape;912;p31"/>
          <p:cNvPicPr preferRelativeResize="0"/>
          <p:nvPr/>
        </p:nvPicPr>
        <p:blipFill rotWithShape="1">
          <a:blip r:embed="rId3">
            <a:alphaModFix/>
          </a:blip>
          <a:srcRect b="0" l="0" r="0" t="0"/>
          <a:stretch/>
        </p:blipFill>
        <p:spPr>
          <a:xfrm>
            <a:off x="9117871" y="119741"/>
            <a:ext cx="2808279" cy="2808279"/>
          </a:xfrm>
          <a:prstGeom prst="rect">
            <a:avLst/>
          </a:prstGeom>
          <a:noFill/>
          <a:ln>
            <a:noFill/>
          </a:ln>
        </p:spPr>
      </p:pic>
      <p:pic>
        <p:nvPicPr>
          <p:cNvPr descr="Icono&#10;&#10;Descripción generada automáticamente" id="913" name="Google Shape;913;p31"/>
          <p:cNvPicPr preferRelativeResize="0"/>
          <p:nvPr/>
        </p:nvPicPr>
        <p:blipFill rotWithShape="1">
          <a:blip r:embed="rId4">
            <a:alphaModFix/>
          </a:blip>
          <a:srcRect b="0" l="0" r="0" t="0"/>
          <a:stretch/>
        </p:blipFill>
        <p:spPr>
          <a:xfrm>
            <a:off x="6485705" y="3063640"/>
            <a:ext cx="391081" cy="391081"/>
          </a:xfrm>
          <a:prstGeom prst="rect">
            <a:avLst/>
          </a:prstGeom>
          <a:noFill/>
          <a:ln>
            <a:noFill/>
          </a:ln>
        </p:spPr>
      </p:pic>
      <p:pic>
        <p:nvPicPr>
          <p:cNvPr descr="Icono&#10;&#10;Descripción generada automáticamente" id="914" name="Google Shape;914;p31"/>
          <p:cNvPicPr preferRelativeResize="0"/>
          <p:nvPr/>
        </p:nvPicPr>
        <p:blipFill rotWithShape="1">
          <a:blip r:embed="rId4">
            <a:alphaModFix/>
          </a:blip>
          <a:srcRect b="0" l="0" r="0" t="0"/>
          <a:stretch/>
        </p:blipFill>
        <p:spPr>
          <a:xfrm>
            <a:off x="6485705" y="3489741"/>
            <a:ext cx="391081" cy="391081"/>
          </a:xfrm>
          <a:prstGeom prst="rect">
            <a:avLst/>
          </a:prstGeom>
          <a:noFill/>
          <a:ln>
            <a:noFill/>
          </a:ln>
        </p:spPr>
      </p:pic>
      <p:pic>
        <p:nvPicPr>
          <p:cNvPr descr="Icono&#10;&#10;Descripción generada automáticamente" id="915" name="Google Shape;915;p31"/>
          <p:cNvPicPr preferRelativeResize="0"/>
          <p:nvPr/>
        </p:nvPicPr>
        <p:blipFill rotWithShape="1">
          <a:blip r:embed="rId4">
            <a:alphaModFix/>
          </a:blip>
          <a:srcRect b="0" l="0" r="0" t="0"/>
          <a:stretch/>
        </p:blipFill>
        <p:spPr>
          <a:xfrm>
            <a:off x="6485705" y="4099268"/>
            <a:ext cx="391081" cy="391081"/>
          </a:xfrm>
          <a:prstGeom prst="rect">
            <a:avLst/>
          </a:prstGeom>
          <a:noFill/>
          <a:ln>
            <a:noFill/>
          </a:ln>
        </p:spPr>
      </p:pic>
      <p:pic>
        <p:nvPicPr>
          <p:cNvPr descr="Icono&#10;&#10;Descripción generada automáticamente" id="916" name="Google Shape;916;p31"/>
          <p:cNvPicPr preferRelativeResize="0"/>
          <p:nvPr/>
        </p:nvPicPr>
        <p:blipFill rotWithShape="1">
          <a:blip r:embed="rId4">
            <a:alphaModFix/>
          </a:blip>
          <a:srcRect b="0" l="0" r="0" t="0"/>
          <a:stretch/>
        </p:blipFill>
        <p:spPr>
          <a:xfrm>
            <a:off x="6485705" y="4742418"/>
            <a:ext cx="391081" cy="391081"/>
          </a:xfrm>
          <a:prstGeom prst="rect">
            <a:avLst/>
          </a:prstGeom>
          <a:noFill/>
          <a:ln>
            <a:noFill/>
          </a:ln>
        </p:spPr>
      </p:pic>
      <p:sp>
        <p:nvSpPr>
          <p:cNvPr id="917" name="Google Shape;917;p31"/>
          <p:cNvSpPr txBox="1"/>
          <p:nvPr/>
        </p:nvSpPr>
        <p:spPr>
          <a:xfrm>
            <a:off x="1407362" y="5679939"/>
            <a:ext cx="9582761" cy="95410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παρατήρηση σας επιτρέπει να </a:t>
            </a:r>
            <a:r>
              <a:rPr b="1" i="0" lang="el-GR" sz="1400" u="none" cap="none" strike="noStrike">
                <a:solidFill>
                  <a:srgbClr val="000000"/>
                </a:solidFill>
                <a:latin typeface="Arial"/>
                <a:ea typeface="Arial"/>
                <a:cs typeface="Arial"/>
                <a:sym typeface="Arial"/>
              </a:rPr>
              <a:t>παρέχετε καθοδήγηση σε πραγματικό χρόνο</a:t>
            </a:r>
            <a:r>
              <a:rPr b="0" i="0" lang="el-GR" sz="1400" u="none" cap="none" strike="noStrike">
                <a:solidFill>
                  <a:srgbClr val="000000"/>
                </a:solidFill>
                <a:latin typeface="Arial"/>
                <a:ea typeface="Arial"/>
                <a:cs typeface="Arial"/>
                <a:sym typeface="Arial"/>
              </a:rPr>
              <a:t> και να προσαρμόζετε τις μεθόδους διδασκαλίας για να συναντάτε τους μαθητές όπου βρίσκονται. Επικεντρωθείτε σε μικρές βελτιώσεις και ενθαρρύνετε τους μαθητές να προβληματιστούν σχετικά με τις στρατηγικές τους, ενισχύοντας την ιδέα ότι η δομημένη σκέψη οδηγεί σε καλύτερα αποτελέσματα.</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918" name="Google Shape;918;p31"/>
          <p:cNvPicPr preferRelativeResize="0"/>
          <p:nvPr/>
        </p:nvPicPr>
        <p:blipFill rotWithShape="1">
          <a:blip r:embed="rId5">
            <a:alphaModFix/>
          </a:blip>
          <a:srcRect b="0" l="0" r="0" t="0"/>
          <a:stretch/>
        </p:blipFill>
        <p:spPr>
          <a:xfrm>
            <a:off x="184170" y="5341367"/>
            <a:ext cx="1096975" cy="1096975"/>
          </a:xfrm>
          <a:prstGeom prst="rect">
            <a:avLst/>
          </a:prstGeom>
          <a:noFill/>
          <a:ln>
            <a:noFill/>
          </a:ln>
        </p:spPr>
      </p:pic>
      <p:sp>
        <p:nvSpPr>
          <p:cNvPr id="919" name="Google Shape;919;p3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23" name="Shape 923"/>
        <p:cNvGrpSpPr/>
        <p:nvPr/>
      </p:nvGrpSpPr>
      <p:grpSpPr>
        <a:xfrm>
          <a:off x="0" y="0"/>
          <a:ext cx="0" cy="0"/>
          <a:chOff x="0" y="0"/>
          <a:chExt cx="0" cy="0"/>
        </a:xfrm>
      </p:grpSpPr>
      <p:sp>
        <p:nvSpPr>
          <p:cNvPr id="924" name="Google Shape;924;p32"/>
          <p:cNvSpPr txBox="1"/>
          <p:nvPr/>
        </p:nvSpPr>
        <p:spPr>
          <a:xfrm>
            <a:off x="558800" y="406704"/>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l-GR" sz="2800" u="none" cap="none" strike="noStrike">
                <a:solidFill>
                  <a:schemeClr val="dk1"/>
                </a:solidFill>
                <a:latin typeface="Arial"/>
                <a:ea typeface="Arial"/>
                <a:cs typeface="Arial"/>
                <a:sym typeface="Arial"/>
              </a:rPr>
              <a:t>Τεχνικές αυτοαξιολόγησης</a:t>
            </a:r>
            <a:endParaRPr b="1" i="0" sz="2800" u="none" cap="none" strike="noStrike">
              <a:solidFill>
                <a:schemeClr val="dk1"/>
              </a:solidFill>
              <a:latin typeface="Arial"/>
              <a:ea typeface="Arial"/>
              <a:cs typeface="Arial"/>
              <a:sym typeface="Arial"/>
            </a:endParaRPr>
          </a:p>
        </p:txBody>
      </p:sp>
      <p:sp>
        <p:nvSpPr>
          <p:cNvPr id="925" name="Google Shape;925;p32"/>
          <p:cNvSpPr txBox="1"/>
          <p:nvPr/>
        </p:nvSpPr>
        <p:spPr>
          <a:xfrm>
            <a:off x="495300" y="1152929"/>
            <a:ext cx="10579100" cy="13849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αυτοαξιολόγηση είναι μια βασική προσέγγιση για την ενίσχυση της ανάπτυξης οριζόντιων δεξιοτήτων. </a:t>
            </a:r>
            <a:r>
              <a:rPr b="1" i="0" lang="el-GR" sz="1400" u="none" cap="none" strike="noStrike">
                <a:solidFill>
                  <a:srgbClr val="000000"/>
                </a:solidFill>
                <a:latin typeface="Arial"/>
                <a:ea typeface="Arial"/>
                <a:cs typeface="Arial"/>
                <a:sym typeface="Arial"/>
              </a:rPr>
              <a:t>Ο προβληματισμός επιτρέπει στους μαθητές να αναγνωρίσουν την πρόοδό τους, </a:t>
            </a:r>
            <a:r>
              <a:rPr b="0" i="0" lang="el-GR" sz="1400" u="none" cap="none" strike="noStrike">
                <a:solidFill>
                  <a:srgbClr val="000000"/>
                </a:solidFill>
                <a:latin typeface="Arial"/>
                <a:ea typeface="Arial"/>
                <a:cs typeface="Arial"/>
                <a:sym typeface="Arial"/>
              </a:rPr>
              <a:t>να βελτιώσουν τις διαδικασίες σκέψης τους και να οικοδομήσουν εμπιστοσύνη στις ικανότητές τους. Στην εκπαίδευση που βασίζεται στην ΥΣ, </a:t>
            </a:r>
            <a:r>
              <a:rPr b="1" i="0" lang="el-GR" sz="1400" u="none" cap="none" strike="noStrike">
                <a:solidFill>
                  <a:srgbClr val="000000"/>
                </a:solidFill>
                <a:latin typeface="Arial"/>
                <a:ea typeface="Arial"/>
                <a:cs typeface="Arial"/>
                <a:sym typeface="Arial"/>
              </a:rPr>
              <a:t>η αυτοαξιολόγηση βοηθά τους μαθητές να αποκτήσουν μεγαλύτερη επίγνωση του τρόπου με τον οποίο αντιμετωπίζουν τις προκλήσεις </a:t>
            </a:r>
            <a:r>
              <a:rPr b="0" i="0" lang="el-GR" sz="1400" u="none" cap="none" strike="noStrike">
                <a:solidFill>
                  <a:srgbClr val="000000"/>
                </a:solidFill>
                <a:latin typeface="Arial"/>
                <a:ea typeface="Arial"/>
                <a:cs typeface="Arial"/>
                <a:sym typeface="Arial"/>
              </a:rPr>
              <a:t>και ανταποκρίνονται στις μεταβαλλόμενες συνθήκες. Ωστόσο, ο παραδοσιακός γραπτός αυτοστοχασμός μπορεί να μην είναι αποτελεσματικός για όλους τους μαθητές. Η χρήση λεκτικών και πρακτικών προσεγγίσεων διασφαλίζει ότι η αξιολόγηση παραμένει προσβάσιμη και πρακτική.</a:t>
            </a:r>
            <a:endParaRPr b="0" i="0" sz="1400" u="none" cap="none" strike="noStrike">
              <a:solidFill>
                <a:srgbClr val="000000"/>
              </a:solidFill>
              <a:latin typeface="Arial"/>
              <a:ea typeface="Arial"/>
              <a:cs typeface="Arial"/>
              <a:sym typeface="Arial"/>
            </a:endParaRPr>
          </a:p>
        </p:txBody>
      </p:sp>
      <p:sp>
        <p:nvSpPr>
          <p:cNvPr id="926" name="Google Shape;926;p32"/>
          <p:cNvSpPr txBox="1"/>
          <p:nvPr/>
        </p:nvSpPr>
        <p:spPr>
          <a:xfrm>
            <a:off x="558800" y="4946540"/>
            <a:ext cx="4572000" cy="13849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Αντί να κάνετε ευρείες ερωτήσεις όπως </a:t>
            </a:r>
            <a:r>
              <a:rPr b="0" i="1" lang="el-GR" sz="1400" u="none" cap="none" strike="noStrike">
                <a:solidFill>
                  <a:srgbClr val="000000"/>
                </a:solidFill>
                <a:latin typeface="Arial"/>
                <a:ea typeface="Arial"/>
                <a:cs typeface="Arial"/>
                <a:sym typeface="Arial"/>
              </a:rPr>
              <a:t>«Τι μάθατε;»</a:t>
            </a:r>
            <a:r>
              <a:rPr b="0" i="0" lang="el-GR" sz="1400" u="none" cap="none" strike="noStrike">
                <a:solidFill>
                  <a:srgbClr val="000000"/>
                </a:solidFill>
                <a:latin typeface="Arial"/>
                <a:ea typeface="Arial"/>
                <a:cs typeface="Arial"/>
                <a:sym typeface="Arial"/>
              </a:rPr>
              <a:t>, καθοδηγήστε τους μαθητές με συγκεκριμένες προτροπές που ενθαρρύνουν τον βαθύτερο προβληματισμό. Κρατήστε τις συζητήσεις πρακτικές και σχετικές με την καθημερινή τους ζωή για να κάνετε την αυτοαξιολόγηση ουσιαστική.</a:t>
            </a:r>
            <a:endParaRPr b="0" i="0" sz="1400" u="none" cap="none" strike="noStrike">
              <a:solidFill>
                <a:srgbClr val="000000"/>
              </a:solidFill>
              <a:latin typeface="Arial"/>
              <a:ea typeface="Arial"/>
              <a:cs typeface="Arial"/>
              <a:sym typeface="Arial"/>
            </a:endParaRPr>
          </a:p>
        </p:txBody>
      </p:sp>
      <p:sp>
        <p:nvSpPr>
          <p:cNvPr id="927" name="Google Shape;927;p32"/>
          <p:cNvSpPr txBox="1"/>
          <p:nvPr/>
        </p:nvSpPr>
        <p:spPr>
          <a:xfrm>
            <a:off x="6451602" y="4838818"/>
            <a:ext cx="5181598"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Παράδειγμα:</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Εάν ένας μαθητής μοιράζεται πώς διαχειρίστηκε το χρόνο του για μια κουραστική μέρα, ρωτήστε:</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1" lang="el-GR" sz="1400" u="none" cap="none" strike="noStrike">
                <a:solidFill>
                  <a:srgbClr val="000000"/>
                </a:solidFill>
                <a:latin typeface="Arial"/>
                <a:ea typeface="Arial"/>
                <a:cs typeface="Arial"/>
                <a:sym typeface="Arial"/>
              </a:rPr>
              <a:t>«Ποιο μέρος του σχεδίου σας λειτούργησε καλύτερα και γιατί;»</a:t>
            </a:r>
            <a:br>
              <a:rPr b="0" i="1" lang="el-GR" sz="1400" u="none" cap="none" strike="noStrike">
                <a:solidFill>
                  <a:srgbClr val="000000"/>
                </a:solidFill>
                <a:latin typeface="Arial"/>
                <a:ea typeface="Arial"/>
                <a:cs typeface="Arial"/>
                <a:sym typeface="Arial"/>
              </a:rPr>
            </a:br>
            <a:r>
              <a:rPr b="0" i="1" lang="el-GR" sz="1400" u="none" cap="none" strike="noStrike">
                <a:solidFill>
                  <a:srgbClr val="000000"/>
                </a:solidFill>
                <a:latin typeface="Arial"/>
                <a:ea typeface="Arial"/>
                <a:cs typeface="Arial"/>
                <a:sym typeface="Arial"/>
              </a:rPr>
              <a:t>«Αν έπρεπε να το κάνετε ξανά, πώς θα προσαρμόζατε το πρόγραμμά σας;»</a:t>
            </a:r>
            <a:br>
              <a:rPr b="0" i="1" lang="el-GR" sz="1400" u="none" cap="none" strike="noStrike">
                <a:solidFill>
                  <a:srgbClr val="000000"/>
                </a:solidFill>
                <a:latin typeface="Arial"/>
                <a:ea typeface="Arial"/>
                <a:cs typeface="Arial"/>
                <a:sym typeface="Arial"/>
              </a:rPr>
            </a:br>
            <a:r>
              <a:rPr b="0" i="1" lang="el-GR" sz="1400" u="none" cap="none" strike="noStrike">
                <a:solidFill>
                  <a:srgbClr val="000000"/>
                </a:solidFill>
                <a:latin typeface="Arial"/>
                <a:ea typeface="Arial"/>
                <a:cs typeface="Arial"/>
                <a:sym typeface="Arial"/>
              </a:rPr>
              <a:t>«Πώς σας βοήθησε να παραμείνετε σε καλό δρόμο το σπάσιμο των εργασιών σε βήματα;»</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928" name="Google Shape;928;p32"/>
          <p:cNvPicPr preferRelativeResize="0"/>
          <p:nvPr/>
        </p:nvPicPr>
        <p:blipFill rotWithShape="1">
          <a:blip r:embed="rId3">
            <a:alphaModFix/>
          </a:blip>
          <a:srcRect b="0" l="0" r="0" t="0"/>
          <a:stretch/>
        </p:blipFill>
        <p:spPr>
          <a:xfrm>
            <a:off x="5524541" y="5264655"/>
            <a:ext cx="533320" cy="533320"/>
          </a:xfrm>
          <a:prstGeom prst="rect">
            <a:avLst/>
          </a:prstGeom>
          <a:noFill/>
          <a:ln>
            <a:noFill/>
          </a:ln>
        </p:spPr>
      </p:pic>
      <p:sp>
        <p:nvSpPr>
          <p:cNvPr id="929" name="Google Shape;929;p32"/>
          <p:cNvSpPr txBox="1"/>
          <p:nvPr/>
        </p:nvSpPr>
        <p:spPr>
          <a:xfrm>
            <a:off x="495300" y="2600584"/>
            <a:ext cx="8255000" cy="224676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Μέθοδοι αυτοαξιολόγησης χαμηλής τεχνολογίας: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l-GR" sz="1400" u="none" cap="none" strike="noStrike">
                <a:solidFill>
                  <a:srgbClr val="000000"/>
                </a:solidFill>
                <a:latin typeface="Arial"/>
                <a:ea typeface="Arial"/>
                <a:cs typeface="Arial"/>
                <a:sym typeface="Arial"/>
              </a:rPr>
              <a:t>Αφήγηση ιστοριών και λεκτικός προβληματισμός:  </a:t>
            </a:r>
            <a:r>
              <a:rPr b="0" i="0" lang="el-GR" sz="1400" u="none" cap="none" strike="noStrike">
                <a:solidFill>
                  <a:srgbClr val="000000"/>
                </a:solidFill>
                <a:latin typeface="Arial"/>
                <a:ea typeface="Arial"/>
                <a:cs typeface="Arial"/>
                <a:sym typeface="Arial"/>
              </a:rPr>
              <a:t>Ζητήστε από τους μαθητές να μοιραστούν μια πραγματική κατάσταση όπου εφάρμοσαν ΥΣ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l-GR" sz="1400" u="none" cap="none" strike="noStrike">
                <a:solidFill>
                  <a:srgbClr val="000000"/>
                </a:solidFill>
                <a:latin typeface="Arial"/>
                <a:ea typeface="Arial"/>
                <a:cs typeface="Arial"/>
                <a:sym typeface="Arial"/>
              </a:rPr>
              <a:t>Πρακτική επίδειξη</a:t>
            </a:r>
            <a:r>
              <a:rPr b="0" i="0" lang="el-GR" sz="1400" u="none" cap="none" strike="noStrike">
                <a:solidFill>
                  <a:srgbClr val="000000"/>
                </a:solidFill>
                <a:latin typeface="Arial"/>
                <a:ea typeface="Arial"/>
                <a:cs typeface="Arial"/>
                <a:sym typeface="Arial"/>
              </a:rPr>
              <a:t>: Αντί να εξηγούν με λόγια, βάλτε τους μαθητές να περπατήσουν την προσέγγισή τους βήμα προς βήμα</a:t>
            </a:r>
            <a:endParaRPr b="0" i="0" sz="1400" u="none" cap="none" strike="noStrike">
              <a:solidFill>
                <a:srgbClr val="000000"/>
              </a:solidFill>
              <a:latin typeface="Arial"/>
              <a:ea typeface="Arial"/>
              <a:cs typeface="Arial"/>
              <a:sym typeface="Arial"/>
            </a:endParaRPr>
          </a:p>
          <a:p>
            <a:pPr indent="-196850" lvl="0" marL="285750" marR="0" rtl="0" algn="just">
              <a:lnSpc>
                <a:spcPct val="100000"/>
              </a:lnSpc>
              <a:spcBef>
                <a:spcPts val="0"/>
              </a:spcBef>
              <a:spcAft>
                <a:spcPts val="0"/>
              </a:spcAft>
              <a:buClr>
                <a:srgbClr val="000000"/>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l-GR" sz="1400" u="none" cap="none" strike="noStrike">
                <a:solidFill>
                  <a:srgbClr val="000000"/>
                </a:solidFill>
                <a:latin typeface="Arial"/>
                <a:ea typeface="Arial"/>
                <a:cs typeface="Arial"/>
                <a:sym typeface="Arial"/>
              </a:rPr>
              <a:t>Ερωτήσεις καθοδηγούμενης συζήτησης: </a:t>
            </a:r>
            <a:r>
              <a:rPr b="0" i="0" lang="el-GR" sz="1400" u="none" cap="none" strike="noStrike">
                <a:solidFill>
                  <a:srgbClr val="000000"/>
                </a:solidFill>
                <a:latin typeface="Arial"/>
                <a:ea typeface="Arial"/>
                <a:cs typeface="Arial"/>
                <a:sym typeface="Arial"/>
              </a:rPr>
              <a:t>Καθοδηγήστε μια συζήτηση όπου οι μαθητές αναλύουν την προσέγγισή τους σε μια εργασία</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930" name="Google Shape;930;p32"/>
          <p:cNvPicPr preferRelativeResize="0"/>
          <p:nvPr/>
        </p:nvPicPr>
        <p:blipFill rotWithShape="1">
          <a:blip r:embed="rId4">
            <a:alphaModFix/>
          </a:blip>
          <a:srcRect b="0" l="0" r="0" t="0"/>
          <a:stretch/>
        </p:blipFill>
        <p:spPr>
          <a:xfrm>
            <a:off x="9137651" y="2482733"/>
            <a:ext cx="2051584" cy="2051584"/>
          </a:xfrm>
          <a:prstGeom prst="rect">
            <a:avLst/>
          </a:prstGeom>
          <a:noFill/>
          <a:ln>
            <a:noFill/>
          </a:ln>
        </p:spPr>
      </p:pic>
      <p:sp>
        <p:nvSpPr>
          <p:cNvPr id="931" name="Google Shape;931;p3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35" name="Shape 935"/>
        <p:cNvGrpSpPr/>
        <p:nvPr/>
      </p:nvGrpSpPr>
      <p:grpSpPr>
        <a:xfrm>
          <a:off x="0" y="0"/>
          <a:ext cx="0" cy="0"/>
          <a:chOff x="0" y="0"/>
          <a:chExt cx="0" cy="0"/>
        </a:xfrm>
      </p:grpSpPr>
      <p:sp>
        <p:nvSpPr>
          <p:cNvPr id="936" name="Google Shape;936;p33"/>
          <p:cNvSpPr txBox="1"/>
          <p:nvPr/>
        </p:nvSpPr>
        <p:spPr>
          <a:xfrm>
            <a:off x="495300" y="212186"/>
            <a:ext cx="9410820" cy="683565"/>
          </a:xfrm>
          <a:prstGeom prst="rect">
            <a:avLst/>
          </a:prstGeom>
          <a:noFill/>
          <a:ln>
            <a:noFill/>
          </a:ln>
        </p:spPr>
        <p:txBody>
          <a:bodyPr anchorCtr="0" anchor="b" bIns="45700" lIns="91425" spcFirstLastPara="1" rIns="91425" wrap="square" tIns="45700">
            <a:normAutofit fontScale="92500"/>
          </a:bodyPr>
          <a:lstStyle/>
          <a:p>
            <a:pPr indent="0" lvl="0" marL="0" marR="0" rtl="0" algn="l">
              <a:lnSpc>
                <a:spcPct val="100000"/>
              </a:lnSpc>
              <a:spcBef>
                <a:spcPts val="0"/>
              </a:spcBef>
              <a:spcAft>
                <a:spcPts val="0"/>
              </a:spcAft>
              <a:buClr>
                <a:srgbClr val="243131"/>
              </a:buClr>
              <a:buSzPct val="48648"/>
              <a:buFont typeface="Arial"/>
              <a:buNone/>
            </a:pPr>
            <a:r>
              <a:rPr b="1" i="0" lang="el-GR" sz="2800" u="none" cap="none" strike="noStrike">
                <a:solidFill>
                  <a:schemeClr val="dk1"/>
                </a:solidFill>
                <a:latin typeface="Arial"/>
                <a:ea typeface="Arial"/>
                <a:cs typeface="Arial"/>
                <a:sym typeface="Arial"/>
              </a:rPr>
              <a:t>Ομαδική αξιολόγηση και ανατροφοδότηση από ομοτίμους</a:t>
            </a:r>
            <a:endParaRPr b="1" i="0" sz="2800" u="none" cap="none" strike="noStrike">
              <a:solidFill>
                <a:schemeClr val="dk1"/>
              </a:solidFill>
              <a:latin typeface="Arial"/>
              <a:ea typeface="Arial"/>
              <a:cs typeface="Arial"/>
              <a:sym typeface="Arial"/>
            </a:endParaRPr>
          </a:p>
        </p:txBody>
      </p:sp>
      <p:sp>
        <p:nvSpPr>
          <p:cNvPr id="937" name="Google Shape;937;p33"/>
          <p:cNvSpPr txBox="1"/>
          <p:nvPr/>
        </p:nvSpPr>
        <p:spPr>
          <a:xfrm>
            <a:off x="333935" y="927719"/>
            <a:ext cx="11362765" cy="203132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αξιολόγηση των οριζόντιων δεξιοτήτων μέσω ομαδικών δραστηριοτήτων και ανατροφοδότησης από ομοτίμους μπορεί να σας δώσει μια διαφορετική προοπτική για το πώς οι μαθητές σας συνεργάζονται, επικοινωνούν και εφαρμόζουν στρατηγικές ΥΣ σε πραγματικό χρόνο. Οι ομαδικές αξιολογήσεις επισημαίνουν τον τρόπο με τον οποίο οι μαθητές εργάζονται σε ομαδικό περιβάλλον, δίνοντάς σας μια σαφέστερη εικόνα της ανάπτυξης των οριζόντιων δεξιοτήτων τους.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Οι παραδοσιακές αξιολογήσεις μπορεί να αισθάνονται εκφοβιστικές ή αποσυνδεδεμένες από τις καθημερινές εμπειρίες για ενήλικες εκπαιδευόμενους χαμηλής ειδίκευσης. Αντ 'αυτού, </a:t>
            </a:r>
            <a:r>
              <a:rPr b="1" i="0" lang="el-GR" sz="1400" u="none" cap="none" strike="noStrike">
                <a:solidFill>
                  <a:srgbClr val="000000"/>
                </a:solidFill>
                <a:latin typeface="Arial"/>
                <a:ea typeface="Arial"/>
                <a:cs typeface="Arial"/>
                <a:sym typeface="Arial"/>
              </a:rPr>
              <a:t>η αξιολόγηση από ομοτίμους ενθαρρύνει την ενεργό συμμετοχή και ενισχύει την αυτογνωσία</a:t>
            </a:r>
            <a:r>
              <a:rPr b="0" i="0" lang="el-GR" sz="1400" u="none" cap="none" strike="noStrike">
                <a:solidFill>
                  <a:srgbClr val="000000"/>
                </a:solidFill>
                <a:latin typeface="Arial"/>
                <a:ea typeface="Arial"/>
                <a:cs typeface="Arial"/>
                <a:sym typeface="Arial"/>
              </a:rPr>
              <a:t>. Οι μαθητές μπορούν να μάθουν να αναγνωρίζουν τα δυνατά τους σημεία και τους τομείς ανάπτυξης αναλύοντας πώς οι άλλοι αντιμετωπίζουν τις προκλήσεις.</a:t>
            </a:r>
            <a:endParaRPr b="0" i="0" sz="1400" u="none" cap="none" strike="noStrike">
              <a:solidFill>
                <a:srgbClr val="000000"/>
              </a:solidFill>
              <a:latin typeface="Arial"/>
              <a:ea typeface="Arial"/>
              <a:cs typeface="Arial"/>
              <a:sym typeface="Arial"/>
            </a:endParaRPr>
          </a:p>
        </p:txBody>
      </p:sp>
      <p:sp>
        <p:nvSpPr>
          <p:cNvPr id="938" name="Google Shape;938;p33"/>
          <p:cNvSpPr txBox="1"/>
          <p:nvPr/>
        </p:nvSpPr>
        <p:spPr>
          <a:xfrm>
            <a:off x="342900" y="3060126"/>
            <a:ext cx="8373920" cy="214674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Πώς να δομήσετε τα σχόλια από ομοτίμους: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l-GR" sz="1400" u="none" cap="none" strike="noStrike">
                <a:solidFill>
                  <a:srgbClr val="000000"/>
                </a:solidFill>
                <a:latin typeface="Arial"/>
                <a:ea typeface="Arial"/>
                <a:cs typeface="Arial"/>
                <a:sym typeface="Arial"/>
              </a:rPr>
              <a:t>Συζητήσεις σε ζεύγη:  </a:t>
            </a:r>
            <a:r>
              <a:rPr b="0" i="0" lang="el-GR" sz="1400" u="none" cap="none" strike="noStrike">
                <a:solidFill>
                  <a:srgbClr val="000000"/>
                </a:solidFill>
                <a:latin typeface="Arial"/>
                <a:ea typeface="Arial"/>
                <a:cs typeface="Arial"/>
                <a:sym typeface="Arial"/>
              </a:rPr>
              <a:t>Ζητήστε από τους μαθητές να εξηγήσουν την προσέγγισή τους για την επίλυση ενός προβλήματος σε έναν συνομήλικο.</a:t>
            </a:r>
            <a:endParaRPr b="0" i="0" sz="1400" u="none" cap="none" strike="noStrike">
              <a:solidFill>
                <a:srgbClr val="000000"/>
              </a:solidFill>
              <a:latin typeface="Arial"/>
              <a:ea typeface="Arial"/>
              <a:cs typeface="Arial"/>
              <a:sym typeface="Arial"/>
            </a:endParaRPr>
          </a:p>
          <a:p>
            <a:pPr indent="-219075" lvl="0" marL="285750" marR="0" rtl="0" algn="just">
              <a:lnSpc>
                <a:spcPct val="100000"/>
              </a:lnSpc>
              <a:spcBef>
                <a:spcPts val="0"/>
              </a:spcBef>
              <a:spcAft>
                <a:spcPts val="0"/>
              </a:spcAft>
              <a:buClr>
                <a:srgbClr val="000000"/>
              </a:buClr>
              <a:buSzPts val="1050"/>
              <a:buFont typeface="Noto Sans Symbols"/>
              <a:buNone/>
            </a:pPr>
            <a:r>
              <a:t/>
            </a:r>
            <a:endParaRPr b="0" i="0" sz="105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l-GR" sz="1400" u="none" cap="none" strike="noStrike">
                <a:solidFill>
                  <a:srgbClr val="000000"/>
                </a:solidFill>
                <a:latin typeface="Arial"/>
                <a:ea typeface="Arial"/>
                <a:cs typeface="Arial"/>
                <a:sym typeface="Arial"/>
              </a:rPr>
              <a:t>Συνεργασία μικρών ομάδων</a:t>
            </a:r>
            <a:r>
              <a:rPr b="0" i="0" lang="el-GR" sz="1400" u="none" cap="none" strike="noStrike">
                <a:solidFill>
                  <a:srgbClr val="000000"/>
                </a:solidFill>
                <a:latin typeface="Arial"/>
                <a:ea typeface="Arial"/>
                <a:cs typeface="Arial"/>
                <a:sym typeface="Arial"/>
              </a:rPr>
              <a:t>: Αναθέστε μια εργασία που απαιτεί από τους μαθητές να συγκρίνουν τις μεθόδους τους και να προσδιορίσουν μαζί την πιο αποτελεσματική προσέγγιση.</a:t>
            </a:r>
            <a:endParaRPr b="0" i="0" sz="1400" u="none" cap="none" strike="noStrike">
              <a:solidFill>
                <a:srgbClr val="000000"/>
              </a:solidFill>
              <a:latin typeface="Arial"/>
              <a:ea typeface="Arial"/>
              <a:cs typeface="Arial"/>
              <a:sym typeface="Arial"/>
            </a:endParaRPr>
          </a:p>
          <a:p>
            <a:pPr indent="-219075" lvl="0" marL="285750" marR="0" rtl="0" algn="just">
              <a:lnSpc>
                <a:spcPct val="100000"/>
              </a:lnSpc>
              <a:spcBef>
                <a:spcPts val="0"/>
              </a:spcBef>
              <a:spcAft>
                <a:spcPts val="0"/>
              </a:spcAft>
              <a:buClr>
                <a:srgbClr val="000000"/>
              </a:buClr>
              <a:buSzPts val="1050"/>
              <a:buFont typeface="Noto Sans Symbols"/>
              <a:buNone/>
            </a:pPr>
            <a:r>
              <a:t/>
            </a:r>
            <a:endParaRPr b="0" i="0" sz="105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400"/>
              <a:buFont typeface="Noto Sans Symbols"/>
              <a:buChar char="❑"/>
            </a:pPr>
            <a:r>
              <a:rPr b="1" i="0" lang="el-GR" sz="1400" u="none" cap="none" strike="noStrike">
                <a:solidFill>
                  <a:srgbClr val="000000"/>
                </a:solidFill>
                <a:latin typeface="Arial"/>
                <a:ea typeface="Arial"/>
                <a:cs typeface="Arial"/>
                <a:sym typeface="Arial"/>
              </a:rPr>
              <a:t>Καθοδηγούμενη αναθεώρηση: </a:t>
            </a:r>
            <a:r>
              <a:rPr b="0" i="0" lang="el-GR" sz="1400" u="none" cap="none" strike="noStrike">
                <a:solidFill>
                  <a:srgbClr val="000000"/>
                </a:solidFill>
                <a:latin typeface="Arial"/>
                <a:ea typeface="Arial"/>
                <a:cs typeface="Arial"/>
                <a:sym typeface="Arial"/>
              </a:rPr>
              <a:t>Καθοδηγήστε τους εκπαιδευόμενους μέσω ενός δομημένου προβληματισμού σχετικά με την ομαδική εργασιακή τους εμπειρία.</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939" name="Google Shape;939;p33"/>
          <p:cNvPicPr preferRelativeResize="0"/>
          <p:nvPr/>
        </p:nvPicPr>
        <p:blipFill rotWithShape="1">
          <a:blip r:embed="rId3">
            <a:alphaModFix/>
          </a:blip>
          <a:srcRect b="0" l="0" r="0" t="0"/>
          <a:stretch/>
        </p:blipFill>
        <p:spPr>
          <a:xfrm>
            <a:off x="9149840" y="2870087"/>
            <a:ext cx="2057740" cy="2057740"/>
          </a:xfrm>
          <a:prstGeom prst="rect">
            <a:avLst/>
          </a:prstGeom>
          <a:noFill/>
          <a:ln>
            <a:noFill/>
          </a:ln>
        </p:spPr>
      </p:pic>
      <p:sp>
        <p:nvSpPr>
          <p:cNvPr id="940" name="Google Shape;940;p33"/>
          <p:cNvSpPr txBox="1"/>
          <p:nvPr/>
        </p:nvSpPr>
        <p:spPr>
          <a:xfrm>
            <a:off x="342900" y="5286878"/>
            <a:ext cx="11353800" cy="12464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Κάντε την ανατροφοδότηση από ομοτίμους εποικοδομητική και υποστηρικτική μοντελοποιώντας τεχνικές θετικής ανατροφοδότησης. Ξεκινήστε με αυτό που λειτούργησε καλά και, στη συνέχεια, εισαγάγετε πτυχές για να βελτιώσετε.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Για παράδειγμα, αντί να πείτε </a:t>
            </a:r>
            <a:r>
              <a:rPr b="0" i="1" lang="el-GR" sz="1400" u="none" cap="none" strike="noStrike">
                <a:solidFill>
                  <a:srgbClr val="000000"/>
                </a:solidFill>
                <a:latin typeface="Arial"/>
                <a:ea typeface="Arial"/>
                <a:cs typeface="Arial"/>
                <a:sym typeface="Arial"/>
              </a:rPr>
              <a:t>«Δεν επικοινωνήσατε ξεκάθαρα», </a:t>
            </a:r>
            <a:r>
              <a:rPr b="0" i="0" lang="el-GR" sz="1400" u="none" cap="none" strike="noStrike">
                <a:solidFill>
                  <a:srgbClr val="000000"/>
                </a:solidFill>
                <a:latin typeface="Arial"/>
                <a:ea typeface="Arial"/>
                <a:cs typeface="Arial"/>
                <a:sym typeface="Arial"/>
              </a:rPr>
              <a:t>ενθαρρύνετε τους μαθητές να πουν: </a:t>
            </a:r>
            <a:r>
              <a:rPr b="0" i="1" lang="el-GR" sz="1400" u="none" cap="none" strike="noStrike">
                <a:solidFill>
                  <a:srgbClr val="000000"/>
                </a:solidFill>
                <a:latin typeface="Arial"/>
                <a:ea typeface="Arial"/>
                <a:cs typeface="Arial"/>
                <a:sym typeface="Arial"/>
              </a:rPr>
              <a:t>«Η εξήγησή σας ήταν χρήσιμη, αλλά η προσθήκη ενός παραδείγματος θα μπορούσε να την κάνει πιο ξεκάθαρη»</a:t>
            </a:r>
            <a:r>
              <a:rPr b="0" i="0" lang="el-GR" sz="1400" u="none" cap="none" strike="noStrike">
                <a:solidFill>
                  <a:srgbClr val="000000"/>
                </a:solidFill>
                <a:latin typeface="Arial"/>
                <a:ea typeface="Arial"/>
                <a:cs typeface="Arial"/>
                <a:sym typeface="Arial"/>
              </a:rPr>
              <a:t>. Αυτό χτίζει δεξιότητες εμπιστοσύνης και συνεργασίας, ενισχύοντας παράλληλα τη δομημένη σκέψη.</a:t>
            </a:r>
            <a:endParaRPr b="0" i="0" sz="1400" u="none" cap="none" strike="noStrike">
              <a:solidFill>
                <a:srgbClr val="000000"/>
              </a:solidFill>
              <a:latin typeface="Arial"/>
              <a:ea typeface="Arial"/>
              <a:cs typeface="Arial"/>
              <a:sym typeface="Arial"/>
            </a:endParaRPr>
          </a:p>
        </p:txBody>
      </p:sp>
      <p:sp>
        <p:nvSpPr>
          <p:cNvPr id="941" name="Google Shape;941;p3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45" name="Shape 945"/>
        <p:cNvGrpSpPr/>
        <p:nvPr/>
      </p:nvGrpSpPr>
      <p:grpSpPr>
        <a:xfrm>
          <a:off x="0" y="0"/>
          <a:ext cx="0" cy="0"/>
          <a:chOff x="0" y="0"/>
          <a:chExt cx="0" cy="0"/>
        </a:xfrm>
      </p:grpSpPr>
      <p:sp>
        <p:nvSpPr>
          <p:cNvPr id="946" name="Google Shape;946;p34"/>
          <p:cNvSpPr/>
          <p:nvPr/>
        </p:nvSpPr>
        <p:spPr>
          <a:xfrm>
            <a:off x="652386" y="5672716"/>
            <a:ext cx="10892530" cy="95823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47" name="Google Shape;947;p34"/>
          <p:cNvSpPr txBox="1"/>
          <p:nvPr/>
        </p:nvSpPr>
        <p:spPr>
          <a:xfrm>
            <a:off x="495300" y="2813682"/>
            <a:ext cx="11532108" cy="276998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l-GR" sz="1200" u="sng" cap="none" strike="noStrike">
                <a:solidFill>
                  <a:srgbClr val="000000"/>
                </a:solidFill>
                <a:latin typeface="Arial"/>
                <a:ea typeface="Arial"/>
                <a:cs typeface="Arial"/>
                <a:sym typeface="Arial"/>
              </a:rPr>
              <a:t>Παράδειγμα</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Χρησιμοποιήστε το "Παρατήρησα ότι..." δηλώσεις για συγκεκριμένες παρατηρήσεις. Αντί για γενικό έπαινο ή κριτική, πείτε:</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1" lang="el-GR" sz="1200" u="none" cap="none" strike="noStrike">
                <a:solidFill>
                  <a:srgbClr val="000000"/>
                </a:solidFill>
                <a:latin typeface="Arial"/>
                <a:ea typeface="Arial"/>
                <a:cs typeface="Arial"/>
                <a:sym typeface="Arial"/>
              </a:rPr>
              <a:t>«Παρατήρησα ότι ξεκινήσατε σπάζοντας την εργασία σε βήματα. Αυτό βοήθησε να διατηρηθεί η ομάδα οργανωμένη».</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1" lang="el-GR" sz="1200" u="none" cap="none" strike="noStrike">
                <a:solidFill>
                  <a:srgbClr val="000000"/>
                </a:solidFill>
                <a:latin typeface="Arial"/>
                <a:ea typeface="Arial"/>
                <a:cs typeface="Arial"/>
                <a:sym typeface="Arial"/>
              </a:rPr>
              <a:t>«Παρατήρησα ότι προσαρμόσατε την προσέγγισή σας αφού ακούσατε μια νέα ιδέα. Αυτό έδειξε προσαρμοστικότητα».</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Επικεντρωθείτε στην ανάπτυξη, όχι μόνο στα αποτελέσματα. Ενθαρρύνετε τους μαθητές να δουν βελτίωση με την πάροδο του χρόνου και όχι μόνο να αξιολογούν την επιτυχία ή την αποτυχία. Ρωτήστε:</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1" lang="el-GR" sz="1200" u="none" cap="none" strike="noStrike">
                <a:solidFill>
                  <a:srgbClr val="000000"/>
                </a:solidFill>
                <a:latin typeface="Arial"/>
                <a:ea typeface="Arial"/>
                <a:cs typeface="Arial"/>
                <a:sym typeface="Arial"/>
              </a:rPr>
              <a:t>«Τι κάνατε διαφορετικά αυτή τη φορά σε σύγκριση με την τελευταία δραστηριότητα;»</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1" lang="el-GR" sz="1200" u="none" cap="none" strike="noStrike">
                <a:solidFill>
                  <a:srgbClr val="000000"/>
                </a:solidFill>
                <a:latin typeface="Arial"/>
                <a:ea typeface="Arial"/>
                <a:cs typeface="Arial"/>
                <a:sym typeface="Arial"/>
              </a:rPr>
              <a:t>«Πώς άλλαξε η προσέγγισή σας μετά τη λήψη σχολίων;»</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Ενθαρρύνετε τον αυτο-προβληματισμό πριν δώσετε εξωτερική ανατροφοδότηση. Αντί να διορθώνετε αμέσως τους μαθητές, ζητήστε τους να προβληματιστούν για τη δική τους εργασία:</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00"/>
              <a:buFont typeface="Arial"/>
              <a:buNone/>
            </a:pPr>
            <a:r>
              <a:rPr b="0" i="1" lang="el-GR" sz="1200" u="none" cap="none" strike="noStrike">
                <a:solidFill>
                  <a:srgbClr val="000000"/>
                </a:solidFill>
                <a:latin typeface="Arial"/>
                <a:ea typeface="Arial"/>
                <a:cs typeface="Arial"/>
                <a:sym typeface="Arial"/>
              </a:rPr>
              <a:t>«Ποιο μέρος αυτής της εργασίας αισθάνθηκε ευκολότερο για εσάς;»</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1" lang="el-GR" sz="1200" u="none" cap="none" strike="noStrike">
                <a:solidFill>
                  <a:srgbClr val="000000"/>
                </a:solidFill>
                <a:latin typeface="Arial"/>
                <a:ea typeface="Arial"/>
                <a:cs typeface="Arial"/>
                <a:sym typeface="Arial"/>
              </a:rPr>
              <a:t>«Αν μπορούσατε να το επαναλάβετε αυτό, τι θα αλλάζατε;»</a:t>
            </a:r>
            <a:endParaRPr b="0" i="0" sz="1200" u="none" cap="none" strike="noStrike">
              <a:solidFill>
                <a:srgbClr val="000000"/>
              </a:solidFill>
              <a:latin typeface="Arial"/>
              <a:ea typeface="Arial"/>
              <a:cs typeface="Arial"/>
              <a:sym typeface="Arial"/>
            </a:endParaRPr>
          </a:p>
        </p:txBody>
      </p:sp>
      <p:sp>
        <p:nvSpPr>
          <p:cNvPr id="948" name="Google Shape;948;p34"/>
          <p:cNvSpPr txBox="1"/>
          <p:nvPr/>
        </p:nvSpPr>
        <p:spPr>
          <a:xfrm>
            <a:off x="495300" y="988766"/>
            <a:ext cx="9410820" cy="175432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Η ανατροφοδότηση είναι απαραίτητη για την ανάπτυξη οριζόντιων δεξιοτήτων, επειδή βοηθά τους μαθητές να κατανοήσουν όχι μόνο τι έκαναν, αλλά πώς μπορούν να βελτιωθούν. Στην εκπαίδευση που βασίζεται στην ΥΣ, η προφορική ανατροφοδότηση θα πρέπει να είναι δομημένη, εστιάζοντας στη διαδικασία πάνω από τα αποτελέσματα για να ενθαρρύνει τη συνεχή μάθηση. Για τους ενήλικες μαθητές χαμηλής ειδίκευσης, η εποικοδομητική λεκτική ανατροφοδότηση χτίζει εμπιστοσύνη, ενισχύει τη δομημένη σκέψη και τους βοηθά να αναγνωρίσουν την πρόοδό τους.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br>
              <a:rPr b="0" i="0" lang="el-GR" sz="1200" u="none" cap="none" strike="noStrike">
                <a:solidFill>
                  <a:srgbClr val="000000"/>
                </a:solidFill>
                <a:latin typeface="Arial"/>
                <a:ea typeface="Arial"/>
                <a:cs typeface="Arial"/>
                <a:sym typeface="Arial"/>
              </a:rPr>
            </a:br>
            <a:r>
              <a:rPr b="0" i="0" lang="el-GR" sz="1200" u="none" cap="none" strike="noStrike">
                <a:solidFill>
                  <a:srgbClr val="000000"/>
                </a:solidFill>
                <a:latin typeface="Arial"/>
                <a:ea typeface="Arial"/>
                <a:cs typeface="Arial"/>
                <a:sym typeface="Arial"/>
              </a:rPr>
              <a:t>Αντί απλώς να επισημαίνετε λάθη, θα πρέπει να επισημάνετε συγκεκριμένες συμπεριφορές, να καθοδηγήσετε τους μαθητές στην αυτοαξιολόγηση και να τους βοηθήσετε να δουν πώς εξελίσσεται η προσέγγισή τους στην επίλυση προβλημάτων, την επικοινωνία ή την ομαδική εργασία με την πάροδο του χρόνου.</a:t>
            </a:r>
            <a:endParaRPr b="0" i="0" sz="1200" u="none" cap="none" strike="noStrike">
              <a:solidFill>
                <a:srgbClr val="000000"/>
              </a:solidFill>
              <a:latin typeface="Arial"/>
              <a:ea typeface="Arial"/>
              <a:cs typeface="Arial"/>
              <a:sym typeface="Arial"/>
            </a:endParaRPr>
          </a:p>
        </p:txBody>
      </p:sp>
      <p:sp>
        <p:nvSpPr>
          <p:cNvPr id="949" name="Google Shape;949;p34"/>
          <p:cNvSpPr txBox="1"/>
          <p:nvPr/>
        </p:nvSpPr>
        <p:spPr>
          <a:xfrm>
            <a:off x="495300" y="268257"/>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l-GR" sz="2800" u="none" cap="none" strike="noStrike">
                <a:solidFill>
                  <a:schemeClr val="dk1"/>
                </a:solidFill>
                <a:latin typeface="Arial"/>
                <a:ea typeface="Arial"/>
                <a:cs typeface="Arial"/>
                <a:sym typeface="Arial"/>
              </a:rPr>
              <a:t>Λεκτική ανατροφοδότηση</a:t>
            </a:r>
            <a:endParaRPr b="1" i="0" sz="2800" u="none" cap="none" strike="noStrike">
              <a:solidFill>
                <a:schemeClr val="dk1"/>
              </a:solidFill>
              <a:latin typeface="Arial"/>
              <a:ea typeface="Arial"/>
              <a:cs typeface="Arial"/>
              <a:sym typeface="Arial"/>
            </a:endParaRPr>
          </a:p>
        </p:txBody>
      </p:sp>
      <p:sp>
        <p:nvSpPr>
          <p:cNvPr id="950" name="Google Shape;950;p34"/>
          <p:cNvSpPr txBox="1"/>
          <p:nvPr/>
        </p:nvSpPr>
        <p:spPr>
          <a:xfrm>
            <a:off x="1436499" y="5782499"/>
            <a:ext cx="9324304" cy="73866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Κάντε τα σχόλια έγκαιρα και σχετικά. </a:t>
            </a:r>
            <a:r>
              <a:rPr b="0" i="0" lang="el-GR" sz="1400" u="none" cap="none" strike="noStrike">
                <a:solidFill>
                  <a:srgbClr val="000000"/>
                </a:solidFill>
                <a:latin typeface="Arial"/>
                <a:ea typeface="Arial"/>
                <a:cs typeface="Arial"/>
                <a:sym typeface="Arial"/>
              </a:rPr>
              <a:t>Αντί να περιμένετε μέχρι το τέλος μιας δραστηριότητας, παρέχετε προφορική ανατροφοδότηση σε πραγματικό χρόνο καθώς οι μαθητές εργάζονται. Αυτό διατηρεί την ανατροφοδότηση εφαρμόσιμη και άμεσα εφαρμόσιμη, βοηθώντας τους μαθητές να προσαρμοστούν και να βελτιωθούν επί τόπου.</a:t>
            </a:r>
            <a:endParaRPr b="0" i="0" sz="1400" u="none" cap="none" strike="noStrike">
              <a:solidFill>
                <a:srgbClr val="000000"/>
              </a:solidFill>
              <a:latin typeface="Arial"/>
              <a:ea typeface="Arial"/>
              <a:cs typeface="Arial"/>
              <a:sym typeface="Arial"/>
            </a:endParaRPr>
          </a:p>
        </p:txBody>
      </p:sp>
      <p:pic>
        <p:nvPicPr>
          <p:cNvPr descr="Una caricatura de una persona&#10;&#10;El contenido generado por IA puede ser incorrecto." id="951" name="Google Shape;951;p34"/>
          <p:cNvPicPr preferRelativeResize="0"/>
          <p:nvPr/>
        </p:nvPicPr>
        <p:blipFill rotWithShape="1">
          <a:blip r:embed="rId3">
            <a:alphaModFix/>
          </a:blip>
          <a:srcRect b="0" l="0" r="0" t="0"/>
          <a:stretch/>
        </p:blipFill>
        <p:spPr>
          <a:xfrm>
            <a:off x="10296995" y="411578"/>
            <a:ext cx="1361171" cy="1361171"/>
          </a:xfrm>
          <a:prstGeom prst="rect">
            <a:avLst/>
          </a:prstGeom>
          <a:noFill/>
          <a:ln>
            <a:noFill/>
          </a:ln>
        </p:spPr>
      </p:pic>
      <p:pic>
        <p:nvPicPr>
          <p:cNvPr descr="Un dibujo de un perro&#10;&#10;El contenido generado por IA puede ser incorrecto." id="952" name="Google Shape;952;p34"/>
          <p:cNvPicPr preferRelativeResize="0"/>
          <p:nvPr/>
        </p:nvPicPr>
        <p:blipFill rotWithShape="1">
          <a:blip r:embed="rId4">
            <a:alphaModFix/>
          </a:blip>
          <a:srcRect b="0" l="0" r="0" t="0"/>
          <a:stretch/>
        </p:blipFill>
        <p:spPr>
          <a:xfrm>
            <a:off x="211149" y="5672716"/>
            <a:ext cx="871869" cy="871869"/>
          </a:xfrm>
          <a:prstGeom prst="rect">
            <a:avLst/>
          </a:prstGeom>
          <a:noFill/>
          <a:ln>
            <a:noFill/>
          </a:ln>
        </p:spPr>
      </p:pic>
      <p:pic>
        <p:nvPicPr>
          <p:cNvPr descr="Icono&#10;&#10;El contenido generado por IA puede ser incorrecto." id="953" name="Google Shape;953;p34"/>
          <p:cNvPicPr preferRelativeResize="0"/>
          <p:nvPr/>
        </p:nvPicPr>
        <p:blipFill rotWithShape="1">
          <a:blip r:embed="rId5">
            <a:alphaModFix/>
          </a:blip>
          <a:srcRect b="0" l="0" r="0" t="0"/>
          <a:stretch/>
        </p:blipFill>
        <p:spPr>
          <a:xfrm>
            <a:off x="10977581" y="5246696"/>
            <a:ext cx="1049827" cy="1049827"/>
          </a:xfrm>
          <a:prstGeom prst="rect">
            <a:avLst/>
          </a:prstGeom>
          <a:noFill/>
          <a:ln>
            <a:noFill/>
          </a:ln>
        </p:spPr>
      </p:pic>
      <p:sp>
        <p:nvSpPr>
          <p:cNvPr id="954" name="Google Shape;954;p3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58" name="Shape 958"/>
        <p:cNvGrpSpPr/>
        <p:nvPr/>
      </p:nvGrpSpPr>
      <p:grpSpPr>
        <a:xfrm>
          <a:off x="0" y="0"/>
          <a:ext cx="0" cy="0"/>
          <a:chOff x="0" y="0"/>
          <a:chExt cx="0" cy="0"/>
        </a:xfrm>
      </p:grpSpPr>
      <p:sp>
        <p:nvSpPr>
          <p:cNvPr id="959" name="Google Shape;959;p35"/>
          <p:cNvSpPr/>
          <p:nvPr/>
        </p:nvSpPr>
        <p:spPr>
          <a:xfrm>
            <a:off x="432359" y="2743200"/>
            <a:ext cx="11327282" cy="368682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0" name="Google Shape;960;p35"/>
          <p:cNvSpPr txBox="1"/>
          <p:nvPr/>
        </p:nvSpPr>
        <p:spPr>
          <a:xfrm>
            <a:off x="495300" y="186070"/>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l-GR" sz="2800" u="none" cap="none" strike="noStrike">
                <a:solidFill>
                  <a:schemeClr val="dk1"/>
                </a:solidFill>
                <a:latin typeface="Arial"/>
                <a:ea typeface="Arial"/>
                <a:cs typeface="Arial"/>
                <a:sym typeface="Arial"/>
              </a:rPr>
              <a:t>Ρουμπρίκες και λίστες ελέγχου</a:t>
            </a:r>
            <a:endParaRPr b="1" i="0" sz="2800" u="none" cap="none" strike="noStrike">
              <a:solidFill>
                <a:schemeClr val="dk1"/>
              </a:solidFill>
              <a:latin typeface="Arial"/>
              <a:ea typeface="Arial"/>
              <a:cs typeface="Arial"/>
              <a:sym typeface="Arial"/>
            </a:endParaRPr>
          </a:p>
        </p:txBody>
      </p:sp>
      <p:sp>
        <p:nvSpPr>
          <p:cNvPr id="961" name="Google Shape;961;p35"/>
          <p:cNvSpPr txBox="1"/>
          <p:nvPr/>
        </p:nvSpPr>
        <p:spPr>
          <a:xfrm>
            <a:off x="458318" y="922867"/>
            <a:ext cx="10617300" cy="3216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Η αξιολόγηση των οριζόντιων δεξιοτήτων στην εκπαίδευση που βασίζεται στην ΥΣ απαιτεί μια δομημένη αλλά ευέλικτη προσέγγιση. Δεδομένου ότι αυτές οι δεξιότητες αναπτύσσονται σταδιακά, εσείς ως εκπαιδευτής χρειάζεστε </a:t>
            </a:r>
            <a:r>
              <a:rPr b="1" i="0" lang="el-GR" sz="1200" u="none" cap="none" strike="noStrike">
                <a:solidFill>
                  <a:srgbClr val="000000"/>
                </a:solidFill>
                <a:latin typeface="Arial"/>
                <a:ea typeface="Arial"/>
                <a:cs typeface="Arial"/>
                <a:sym typeface="Arial"/>
              </a:rPr>
              <a:t>σαφείς και πρακτικούς τρόπους για να παρακολουθείτε την πρόοδο με την πάροδο του χρόνου</a:t>
            </a:r>
            <a:r>
              <a:rPr b="0" i="0" lang="el-GR" sz="1200" u="none" cap="none" strike="noStrike">
                <a:solidFill>
                  <a:srgbClr val="000000"/>
                </a:solidFill>
                <a:latin typeface="Arial"/>
                <a:ea typeface="Arial"/>
                <a:cs typeface="Arial"/>
                <a:sym typeface="Arial"/>
              </a:rPr>
              <a:t>. Οι ρουμπρίκες και οι λίστες ελέγχου παρέχουν έναν αποτελεσματικό τρόπο αξιολόγησης των οριζόντιων δεξιοτήτων χωρίς να βασίζονται σε παραδοσιακές μεθόδους δοκιμών.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Μια καλά σχεδιασμένη ρουμπρίκα βοηθά τους εκπαιδευτές να παρατηρούν και να αξιολογούν τις δεξιότητες με συνέπεια, ενώ οι λίστες ελέγχου διασφαλίζουν ότι οι μαθητές κατανοούν τι αναμένεται και μπορούν να προβληματιστούν για την πρόοδό τους. Για ενήλικες μαθητές χαμηλής ειδίκευσης, </a:t>
            </a:r>
            <a:r>
              <a:rPr b="1" i="0" lang="el-GR" sz="1200" u="none" cap="none" strike="noStrike">
                <a:solidFill>
                  <a:srgbClr val="000000"/>
                </a:solidFill>
                <a:latin typeface="Arial"/>
                <a:ea typeface="Arial"/>
                <a:cs typeface="Arial"/>
                <a:sym typeface="Arial"/>
              </a:rPr>
              <a:t>τα οπτικά και απλά εργαλεία αξιολόγησης λειτουργούν καλύτερα</a:t>
            </a:r>
            <a:r>
              <a:rPr b="0" i="0" lang="el-GR" sz="1200" u="none" cap="none" strike="noStrike">
                <a:solidFill>
                  <a:srgbClr val="000000"/>
                </a:solidFill>
                <a:latin typeface="Arial"/>
                <a:ea typeface="Arial"/>
                <a:cs typeface="Arial"/>
                <a:sym typeface="Arial"/>
              </a:rPr>
              <a:t>, ενισχύοντας τη δομημένη σκέψη χωρίς να τους κατακλύζουν με επίσημη αξιολόγηση.</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1" i="0" lang="el-GR" sz="1200" u="none" cap="none" strike="noStrike">
                <a:solidFill>
                  <a:srgbClr val="000000"/>
                </a:solidFill>
                <a:latin typeface="Arial"/>
                <a:ea typeface="Arial"/>
                <a:cs typeface="Arial"/>
                <a:sym typeface="Arial"/>
              </a:rPr>
              <a:t>Πώς να δημιουργήσετε μια ρουμπρίκα οριζόντιων δεξιοτήτων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Μια επικεφαλίδα θα πρέπει να καθορίζει τις βασικές δεξιότητες ΥΣ και να περιγράφει πώς φαίνεται η αποτελεσματική εφαρμογή σε διαφορετικά επίπεδα επάρκειας. Μπορείτε να προσαρμόσετε την πολυπλοκότητα με βάση τα επίπεδα μάθησης των μαθητών.</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t/>
            </a:r>
            <a:endParaRPr b="0" i="1"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l-GR" sz="1200" u="none" cap="none" strike="noStrike">
                <a:solidFill>
                  <a:srgbClr val="000000"/>
                </a:solidFill>
                <a:latin typeface="Arial"/>
                <a:ea typeface="Arial"/>
                <a:cs typeface="Arial"/>
                <a:sym typeface="Arial"/>
              </a:rPr>
              <a:t>Παράδειγμα</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Αντί να βαθμολογείτε έναν μαθητή ως απλά «καλό» ή «κακό» στην επίλυση προβλημάτων, χρησιμοποιήστε μια ρουμπρίκα όπως αυτή:</a:t>
            </a:r>
            <a:endParaRPr b="0" i="0" sz="1400" u="none" cap="none" strike="noStrike">
              <a:solidFill>
                <a:srgbClr val="000000"/>
              </a:solidFill>
              <a:latin typeface="Arial"/>
              <a:ea typeface="Arial"/>
              <a:cs typeface="Arial"/>
              <a:sym typeface="Arial"/>
            </a:endParaRPr>
          </a:p>
        </p:txBody>
      </p:sp>
      <p:graphicFrame>
        <p:nvGraphicFramePr>
          <p:cNvPr id="962" name="Google Shape;962;p35"/>
          <p:cNvGraphicFramePr/>
          <p:nvPr/>
        </p:nvGraphicFramePr>
        <p:xfrm>
          <a:off x="2032000" y="4527554"/>
          <a:ext cx="3000000" cy="3000000"/>
        </p:xfrm>
        <a:graphic>
          <a:graphicData uri="http://schemas.openxmlformats.org/drawingml/2006/table">
            <a:tbl>
              <a:tblPr bandRow="1" firstRow="1">
                <a:noFill/>
                <a:tableStyleId>{34AAA5A0-86EF-4A84-BDE1-3D169192BD68}</a:tableStyleId>
              </a:tblPr>
              <a:tblGrid>
                <a:gridCol w="2032000"/>
                <a:gridCol w="2032000"/>
                <a:gridCol w="2032000"/>
                <a:gridCol w="2032000"/>
              </a:tblGrid>
              <a:tr h="370850">
                <a:tc>
                  <a:txBody>
                    <a:bodyPr/>
                    <a:lstStyle/>
                    <a:p>
                      <a:pPr indent="0" lvl="0" marL="0" marR="0" rtl="0" algn="ctr">
                        <a:lnSpc>
                          <a:spcPct val="100000"/>
                        </a:lnSpc>
                        <a:spcBef>
                          <a:spcPts val="0"/>
                        </a:spcBef>
                        <a:spcAft>
                          <a:spcPts val="0"/>
                        </a:spcAft>
                        <a:buClr>
                          <a:srgbClr val="000000"/>
                        </a:buClr>
                        <a:buSzPts val="1200"/>
                        <a:buFont typeface="Arial"/>
                        <a:buNone/>
                      </a:pPr>
                      <a:r>
                        <a:rPr lang="el-GR" sz="1200" u="none" cap="none" strike="noStrike">
                          <a:solidFill>
                            <a:schemeClr val="lt1"/>
                          </a:solidFill>
                          <a:latin typeface="Arial"/>
                          <a:ea typeface="Arial"/>
                          <a:cs typeface="Arial"/>
                          <a:sym typeface="Arial"/>
                        </a:rPr>
                        <a:t>Οριζόντια δεξιότητα</a:t>
                      </a:r>
                      <a:endParaRPr sz="1200" u="none" cap="none" strike="noStrike">
                        <a:solidFill>
                          <a:schemeClr val="lt1"/>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1A456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l-GR" sz="1200" u="none" cap="none" strike="noStrike">
                          <a:solidFill>
                            <a:schemeClr val="lt1"/>
                          </a:solidFill>
                          <a:latin typeface="Arial"/>
                          <a:ea typeface="Arial"/>
                          <a:cs typeface="Arial"/>
                          <a:sym typeface="Arial"/>
                        </a:rPr>
                        <a:t>Αναδυόμενες</a:t>
                      </a:r>
                      <a:endParaRPr sz="1200" u="none" cap="none" strike="noStrike">
                        <a:solidFill>
                          <a:schemeClr val="lt1"/>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1A456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l-GR" sz="1200" u="none" cap="none" strike="noStrike">
                          <a:solidFill>
                            <a:schemeClr val="lt1"/>
                          </a:solidFill>
                          <a:latin typeface="Arial"/>
                          <a:ea typeface="Arial"/>
                          <a:cs typeface="Arial"/>
                          <a:sym typeface="Arial"/>
                        </a:rPr>
                        <a:t>Αναπτυσσόμενες</a:t>
                      </a:r>
                      <a:endParaRPr sz="1200" u="none" cap="none" strike="noStrike">
                        <a:solidFill>
                          <a:schemeClr val="lt1"/>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1A456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l-GR" sz="1200" u="none" cap="none" strike="noStrike">
                          <a:solidFill>
                            <a:schemeClr val="lt1"/>
                          </a:solidFill>
                          <a:latin typeface="Arial"/>
                          <a:ea typeface="Arial"/>
                          <a:cs typeface="Arial"/>
                          <a:sym typeface="Arial"/>
                        </a:rPr>
                        <a:t>Έμπειρες</a:t>
                      </a:r>
                      <a:endParaRPr sz="1200" u="none" cap="none" strike="noStrike">
                        <a:solidFill>
                          <a:schemeClr val="lt1"/>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1A4564"/>
                    </a:solidFill>
                  </a:tcPr>
                </a:tc>
              </a:tr>
              <a:tr h="370850">
                <a:tc>
                  <a:txBody>
                    <a:bodyPr/>
                    <a:lstStyle/>
                    <a:p>
                      <a:pPr indent="0" lvl="0" marL="0" marR="0" rtl="0" algn="ctr">
                        <a:lnSpc>
                          <a:spcPct val="100000"/>
                        </a:lnSpc>
                        <a:spcBef>
                          <a:spcPts val="0"/>
                        </a:spcBef>
                        <a:spcAft>
                          <a:spcPts val="0"/>
                        </a:spcAft>
                        <a:buClr>
                          <a:srgbClr val="000000"/>
                        </a:buClr>
                        <a:buSzPts val="1200"/>
                        <a:buFont typeface="Arial"/>
                        <a:buNone/>
                      </a:pPr>
                      <a:r>
                        <a:rPr lang="el-GR" sz="1200" u="none" cap="none" strike="noStrike">
                          <a:latin typeface="Arial"/>
                          <a:ea typeface="Arial"/>
                          <a:cs typeface="Arial"/>
                          <a:sym typeface="Arial"/>
                        </a:rPr>
                        <a:t>Επίλυση προβλημάτων</a:t>
                      </a:r>
                      <a:endParaRPr sz="1200" u="none" cap="none" strike="noStrike">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1"/>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l-GR" sz="1200" u="none" cap="none" strike="noStrike">
                          <a:latin typeface="Arial"/>
                          <a:ea typeface="Arial"/>
                          <a:cs typeface="Arial"/>
                          <a:sym typeface="Arial"/>
                        </a:rPr>
                        <a:t>Αγωνίζονται να σπάσουν τα προβλήματα σε βήματα και συχνά μαντεύει λύσεις.</a:t>
                      </a:r>
                      <a:endParaRPr sz="1200" u="none" cap="none" strike="noStrike">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chemeClr val="dk1"/>
                          </a:solidFill>
                          <a:latin typeface="Arial"/>
                          <a:ea typeface="Arial"/>
                          <a:cs typeface="Arial"/>
                          <a:sym typeface="Arial"/>
                        </a:rPr>
                        <a:t>Μπορεί να σπάσει τις εργασίες σε βήματα, αλλά χρειάζεται βοήθεια για την οργάνωσή τους λογικά.</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chemeClr val="dk1"/>
                          </a:solidFill>
                          <a:latin typeface="Arial"/>
                          <a:ea typeface="Arial"/>
                          <a:cs typeface="Arial"/>
                          <a:sym typeface="Arial"/>
                        </a:rPr>
                        <a:t>Εφαρμόζει ανεξάρτητα δομημένα βήματα για την αποτελεσματική επίλυση των προκλήσεων.</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200"/>
                        <a:buFont typeface="Arial"/>
                        <a:buNone/>
                      </a:pPr>
                      <a:r>
                        <a:rPr lang="el-GR" sz="1200" u="none" cap="none" strike="noStrike">
                          <a:latin typeface="Arial"/>
                          <a:ea typeface="Arial"/>
                          <a:cs typeface="Arial"/>
                          <a:sym typeface="Arial"/>
                        </a:rPr>
                        <a:t>Επικοινωνία</a:t>
                      </a:r>
                      <a:endParaRPr sz="1200" u="none" cap="none" strike="noStrike">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chemeClr val="dk1"/>
                          </a:solidFill>
                          <a:latin typeface="Arial"/>
                          <a:ea typeface="Arial"/>
                          <a:cs typeface="Arial"/>
                          <a:sym typeface="Arial"/>
                        </a:rPr>
                        <a:t>Δυσκολεύεται να δομήσει τις σκέψεις με σαφήνεια.</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chemeClr val="dk1"/>
                          </a:solidFill>
                          <a:latin typeface="Arial"/>
                          <a:ea typeface="Arial"/>
                          <a:cs typeface="Arial"/>
                          <a:sym typeface="Arial"/>
                        </a:rPr>
                        <a:t>Μπορεί να εξηγήσει τη συλλογιστική, αλλά χρειάζεται προτροπή.</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chemeClr val="dk1"/>
                          </a:solidFill>
                          <a:latin typeface="Arial"/>
                          <a:ea typeface="Arial"/>
                          <a:cs typeface="Arial"/>
                          <a:sym typeface="Arial"/>
                        </a:rPr>
                        <a:t>Εκφράζει ιδέες λογικά και συνοπτικά.</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pic>
        <p:nvPicPr>
          <p:cNvPr descr="Icono&#10;&#10;El contenido generado por IA puede ser incorrecto." id="963" name="Google Shape;963;p35"/>
          <p:cNvPicPr preferRelativeResize="0"/>
          <p:nvPr/>
        </p:nvPicPr>
        <p:blipFill rotWithShape="1">
          <a:blip r:embed="rId3">
            <a:alphaModFix/>
          </a:blip>
          <a:srcRect b="0" l="0" r="0" t="0"/>
          <a:stretch/>
        </p:blipFill>
        <p:spPr>
          <a:xfrm>
            <a:off x="10929229" y="136525"/>
            <a:ext cx="976702" cy="976702"/>
          </a:xfrm>
          <a:prstGeom prst="rect">
            <a:avLst/>
          </a:prstGeom>
          <a:noFill/>
          <a:ln>
            <a:noFill/>
          </a:ln>
        </p:spPr>
      </p:pic>
      <p:sp>
        <p:nvSpPr>
          <p:cNvPr id="964" name="Google Shape;964;p3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68" name="Shape 968"/>
        <p:cNvGrpSpPr/>
        <p:nvPr/>
      </p:nvGrpSpPr>
      <p:grpSpPr>
        <a:xfrm>
          <a:off x="0" y="0"/>
          <a:ext cx="0" cy="0"/>
          <a:chOff x="0" y="0"/>
          <a:chExt cx="0" cy="0"/>
        </a:xfrm>
      </p:grpSpPr>
      <p:sp>
        <p:nvSpPr>
          <p:cNvPr id="969" name="Google Shape;969;p36"/>
          <p:cNvSpPr/>
          <p:nvPr/>
        </p:nvSpPr>
        <p:spPr>
          <a:xfrm>
            <a:off x="432359" y="1251059"/>
            <a:ext cx="11327282" cy="3686822"/>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70" name="Google Shape;970;p36"/>
          <p:cNvSpPr/>
          <p:nvPr/>
        </p:nvSpPr>
        <p:spPr>
          <a:xfrm>
            <a:off x="8026400" y="2652459"/>
            <a:ext cx="3378200" cy="1576641"/>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71" name="Google Shape;971;p36"/>
          <p:cNvSpPr txBox="1"/>
          <p:nvPr/>
        </p:nvSpPr>
        <p:spPr>
          <a:xfrm>
            <a:off x="495300" y="1251059"/>
            <a:ext cx="10617200" cy="126188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Πώς να δημιουργήσετε μια λίστα ελέγχου οριζόντιων δεξιοτήτων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Μια λίστα ελέγχου θα πρέπει να περιγράφει βασικές δεξιότητες και συμπεριφορές που δείχνουν πρόοδο. Κρατήστε το απλό, χρησιμοποιώντας παρατηρήσιμες ενέργειες που μπορείτε εύκολα να παρακολουθείτε κατά τη διάρκεια δραστηριοτήτων.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400"/>
              <a:buFont typeface="Arial"/>
              <a:buNone/>
            </a:pPr>
            <a:r>
              <a:rPr b="1" i="0" lang="el-GR" sz="1400" u="none" cap="none" strike="noStrike">
                <a:solidFill>
                  <a:srgbClr val="000000"/>
                </a:solidFill>
                <a:latin typeface="Arial"/>
                <a:ea typeface="Arial"/>
                <a:cs typeface="Arial"/>
                <a:sym typeface="Arial"/>
              </a:rPr>
              <a:t>Παράδειγμα</a:t>
            </a:r>
            <a:endParaRPr b="1" i="0" sz="1400" u="none" cap="none" strike="noStrike">
              <a:solidFill>
                <a:srgbClr val="000000"/>
              </a:solidFill>
              <a:latin typeface="Arial"/>
              <a:ea typeface="Arial"/>
              <a:cs typeface="Arial"/>
              <a:sym typeface="Arial"/>
            </a:endParaRPr>
          </a:p>
        </p:txBody>
      </p:sp>
      <p:graphicFrame>
        <p:nvGraphicFramePr>
          <p:cNvPr id="972" name="Google Shape;972;p36"/>
          <p:cNvGraphicFramePr/>
          <p:nvPr/>
        </p:nvGraphicFramePr>
        <p:xfrm>
          <a:off x="1325700" y="2652459"/>
          <a:ext cx="3000000" cy="3000000"/>
        </p:xfrm>
        <a:graphic>
          <a:graphicData uri="http://schemas.openxmlformats.org/drawingml/2006/table">
            <a:tbl>
              <a:tblPr bandRow="1" firstRow="1">
                <a:noFill/>
                <a:tableStyleId>{34AAA5A0-86EF-4A84-BDE1-3D169192BD68}</a:tableStyleId>
              </a:tblPr>
              <a:tblGrid>
                <a:gridCol w="2286000"/>
                <a:gridCol w="3978000"/>
              </a:tblGrid>
              <a:tr h="370850">
                <a:tc>
                  <a:txBody>
                    <a:bodyPr/>
                    <a:lstStyle/>
                    <a:p>
                      <a:pPr indent="0" lvl="0" marL="0" marR="0" rtl="0" algn="ctr">
                        <a:lnSpc>
                          <a:spcPct val="100000"/>
                        </a:lnSpc>
                        <a:spcBef>
                          <a:spcPts val="0"/>
                        </a:spcBef>
                        <a:spcAft>
                          <a:spcPts val="0"/>
                        </a:spcAft>
                        <a:buClr>
                          <a:srgbClr val="000000"/>
                        </a:buClr>
                        <a:buSzPts val="1400"/>
                        <a:buFont typeface="Arial"/>
                        <a:buNone/>
                      </a:pPr>
                      <a:r>
                        <a:rPr lang="el-GR" sz="1400" u="none" cap="none" strike="noStrike">
                          <a:solidFill>
                            <a:schemeClr val="lt1"/>
                          </a:solidFill>
                          <a:latin typeface="Arial"/>
                          <a:ea typeface="Arial"/>
                          <a:cs typeface="Arial"/>
                          <a:sym typeface="Arial"/>
                        </a:rPr>
                        <a:t>Οριζόντια δεξιότητα</a:t>
                      </a:r>
                      <a:endParaRPr sz="1400" u="none" cap="none" strike="noStrike">
                        <a:solidFill>
                          <a:schemeClr val="lt1"/>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1A4564"/>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l-GR" sz="1400" u="none" cap="none" strike="noStrike">
                          <a:solidFill>
                            <a:schemeClr val="lt1"/>
                          </a:solidFill>
                          <a:latin typeface="Arial"/>
                          <a:ea typeface="Arial"/>
                          <a:cs typeface="Arial"/>
                          <a:sym typeface="Arial"/>
                        </a:rPr>
                        <a:t>Παρατήρηση για παρακολούθηση</a:t>
                      </a:r>
                      <a:endParaRPr sz="1400" u="none" cap="none" strike="noStrike">
                        <a:solidFill>
                          <a:schemeClr val="lt1"/>
                        </a:solidFill>
                        <a:latin typeface="Arial"/>
                        <a:ea typeface="Arial"/>
                        <a:cs typeface="Arial"/>
                        <a:sym typeface="Arial"/>
                      </a:endParaRPr>
                    </a:p>
                  </a:txBody>
                  <a:tcPr marT="45725" marB="45725"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1A4564"/>
                    </a:solidFill>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l-GR" sz="1400" u="none" cap="none" strike="noStrike">
                          <a:latin typeface="Arial"/>
                          <a:ea typeface="Arial"/>
                          <a:cs typeface="Arial"/>
                          <a:sym typeface="Arial"/>
                        </a:rPr>
                        <a:t>Επίλυση προβλημάτων</a:t>
                      </a:r>
                      <a:endParaRPr sz="1400" u="none" cap="none" strike="noStrike">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1"/>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l-GR" sz="1200" u="none" cap="none" strike="noStrike">
                          <a:latin typeface="Arial"/>
                          <a:ea typeface="Arial"/>
                          <a:cs typeface="Arial"/>
                          <a:sym typeface="Arial"/>
                        </a:rPr>
                        <a:t>Αναλύει τις εργασίες σε βήματα ανεξάρτητα</a:t>
                      </a:r>
                      <a:endParaRPr sz="1200" u="none" cap="none" strike="noStrike">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l-GR" sz="1400" u="none" cap="none" strike="noStrike">
                          <a:latin typeface="Arial"/>
                          <a:ea typeface="Arial"/>
                          <a:cs typeface="Arial"/>
                          <a:sym typeface="Arial"/>
                        </a:rPr>
                        <a:t>Κριτική σκέψη</a:t>
                      </a:r>
                      <a:endParaRPr sz="1400" u="none" cap="none" strike="noStrike">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chemeClr val="dk1"/>
                          </a:solidFill>
                          <a:latin typeface="Arial"/>
                          <a:ea typeface="Arial"/>
                          <a:cs typeface="Arial"/>
                          <a:sym typeface="Arial"/>
                        </a:rPr>
                        <a:t>Αξιολογεί διαφορετικές λύσεις πριν αποφασίσει</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l-GR" sz="1400" u="none" cap="none" strike="noStrike">
                          <a:latin typeface="Arial"/>
                          <a:ea typeface="Arial"/>
                          <a:cs typeface="Arial"/>
                          <a:sym typeface="Arial"/>
                        </a:rPr>
                        <a:t>Συνεργασία</a:t>
                      </a:r>
                      <a:endParaRPr sz="1400" u="none" cap="none" strike="noStrike">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chemeClr val="dk1"/>
                          </a:solidFill>
                          <a:latin typeface="Arial"/>
                          <a:ea typeface="Arial"/>
                          <a:cs typeface="Arial"/>
                          <a:sym typeface="Arial"/>
                        </a:rPr>
                        <a:t>Συμβάλλει ενεργά στις ομαδικές εργασίες</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70850">
                <a:tc>
                  <a:txBody>
                    <a:bodyPr/>
                    <a:lstStyle/>
                    <a:p>
                      <a:pPr indent="0" lvl="0" marL="0" marR="0" rtl="0" algn="ctr">
                        <a:lnSpc>
                          <a:spcPct val="100000"/>
                        </a:lnSpc>
                        <a:spcBef>
                          <a:spcPts val="0"/>
                        </a:spcBef>
                        <a:spcAft>
                          <a:spcPts val="0"/>
                        </a:spcAft>
                        <a:buClr>
                          <a:srgbClr val="000000"/>
                        </a:buClr>
                        <a:buSzPts val="1400"/>
                        <a:buFont typeface="Arial"/>
                        <a:buNone/>
                      </a:pPr>
                      <a:r>
                        <a:rPr lang="el-GR" sz="1400" u="none" cap="none" strike="noStrike">
                          <a:latin typeface="Arial"/>
                          <a:ea typeface="Arial"/>
                          <a:cs typeface="Arial"/>
                          <a:sym typeface="Arial"/>
                        </a:rPr>
                        <a:t>Επικοινωνία</a:t>
                      </a:r>
                      <a:endParaRPr sz="1400" u="none" cap="none" strike="noStrike">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5E7F4"/>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l-GR" sz="1200" u="none" cap="none" strike="noStrike">
                          <a:solidFill>
                            <a:schemeClr val="dk1"/>
                          </a:solidFill>
                          <a:latin typeface="Arial"/>
                          <a:ea typeface="Arial"/>
                          <a:cs typeface="Arial"/>
                          <a:sym typeface="Arial"/>
                        </a:rPr>
                        <a:t>Εξηγεί τις ιδέες με σαφήνεια και λογική</a:t>
                      </a:r>
                      <a:endParaRPr b="0" i="0" sz="1200" u="none" cap="none" strike="noStrike">
                        <a:solidFill>
                          <a:schemeClr val="dk1"/>
                        </a:solidFill>
                        <a:latin typeface="Arial"/>
                        <a:ea typeface="Arial"/>
                        <a:cs typeface="Arial"/>
                        <a:sym typeface="Arial"/>
                      </a:endParaRPr>
                    </a:p>
                  </a:txBody>
                  <a:tcPr marT="45725" marB="45725" marR="91450" marL="9145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973" name="Google Shape;973;p36"/>
          <p:cNvSpPr txBox="1"/>
          <p:nvPr/>
        </p:nvSpPr>
        <p:spPr>
          <a:xfrm>
            <a:off x="8324850" y="2747910"/>
            <a:ext cx="2781300" cy="13849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Μπορείτε να χρησιμοποιήσετε αυτήν τη λίστα ελέγχου κατά τη διάρκεια δραστηριοτήτων, ελέγχοντας τις δεξιότητες που επιδεικνύουν οι μαθητές σας και επιλέγοντας τομείς βελτίωσης.</a:t>
            </a:r>
            <a:endParaRPr b="0" i="0" sz="1400" u="none" cap="none" strike="noStrike">
              <a:solidFill>
                <a:srgbClr val="000000"/>
              </a:solidFill>
              <a:latin typeface="Arial"/>
              <a:ea typeface="Arial"/>
              <a:cs typeface="Arial"/>
              <a:sym typeface="Arial"/>
            </a:endParaRPr>
          </a:p>
        </p:txBody>
      </p:sp>
      <p:pic>
        <p:nvPicPr>
          <p:cNvPr descr="Icono&#10;&#10;El contenido generado por IA puede ser incorrecto." id="974" name="Google Shape;974;p36"/>
          <p:cNvPicPr preferRelativeResize="0"/>
          <p:nvPr/>
        </p:nvPicPr>
        <p:blipFill rotWithShape="1">
          <a:blip r:embed="rId3">
            <a:alphaModFix/>
          </a:blip>
          <a:srcRect b="0" l="0" r="0" t="0"/>
          <a:stretch/>
        </p:blipFill>
        <p:spPr>
          <a:xfrm>
            <a:off x="10974339" y="2374977"/>
            <a:ext cx="794190" cy="794190"/>
          </a:xfrm>
          <a:prstGeom prst="rect">
            <a:avLst/>
          </a:prstGeom>
          <a:noFill/>
          <a:ln>
            <a:noFill/>
          </a:ln>
        </p:spPr>
      </p:pic>
      <p:sp>
        <p:nvSpPr>
          <p:cNvPr id="975" name="Google Shape;975;p36"/>
          <p:cNvSpPr txBox="1"/>
          <p:nvPr/>
        </p:nvSpPr>
        <p:spPr>
          <a:xfrm>
            <a:off x="432359" y="5184600"/>
            <a:ext cx="11327281" cy="10310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Για να διασφαλίσετε ότι οι αξιολογήσεις παραμένουν σχετικές και υποστηρικτικές, θα πρέπει να ενσωματώσετε την ανατροφοδότηση φυσικά στα μαθήματα. Αντί για επίσημη βαθμολόγηση, παρέχετε ανεπίσημη αλλά συγκεκριμένη ανατροφοδότηση χρησιμοποιώντας παρατηρήσεις.</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Ενθαρρύνετε τους μαθητές να παρακολουθούν τη δική τους πρόοδο εξετάζοντας τη λίστα ελέγχου τους στο τέλος μιας συνεδρίας, βοηθώντας τους να αναλάβουν την κυριότητα της ανάπτυξης δεξιοτήτων τους.</a:t>
            </a:r>
            <a:endParaRPr b="0" i="0" sz="1400" u="none" cap="none" strike="noStrike">
              <a:solidFill>
                <a:srgbClr val="000000"/>
              </a:solidFill>
              <a:latin typeface="Arial"/>
              <a:ea typeface="Arial"/>
              <a:cs typeface="Arial"/>
              <a:sym typeface="Arial"/>
            </a:endParaRPr>
          </a:p>
        </p:txBody>
      </p:sp>
      <p:sp>
        <p:nvSpPr>
          <p:cNvPr id="976" name="Google Shape;976;p3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977" name="Google Shape;977;p36"/>
          <p:cNvSpPr txBox="1"/>
          <p:nvPr/>
        </p:nvSpPr>
        <p:spPr>
          <a:xfrm>
            <a:off x="495300" y="186070"/>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l-GR" sz="2800" u="none" cap="none" strike="noStrike">
                <a:solidFill>
                  <a:schemeClr val="dk1"/>
                </a:solidFill>
                <a:latin typeface="Arial"/>
                <a:ea typeface="Arial"/>
                <a:cs typeface="Arial"/>
                <a:sym typeface="Arial"/>
              </a:rPr>
              <a:t>Ρουμπρίκες και λίστες ελέγχου</a:t>
            </a:r>
            <a:endParaRPr b="1" i="0" sz="2800" u="none" cap="none" strike="noStrike">
              <a:solidFill>
                <a:schemeClr val="dk1"/>
              </a:solidFill>
              <a:latin typeface="Arial"/>
              <a:ea typeface="Arial"/>
              <a:cs typeface="Arial"/>
              <a:sym typeface="Arial"/>
            </a:endParaRPr>
          </a:p>
        </p:txBody>
      </p:sp>
      <p:pic>
        <p:nvPicPr>
          <p:cNvPr descr="Icono&#10;&#10;El contenido generado por IA puede ser incorrecto." id="978" name="Google Shape;978;p36"/>
          <p:cNvPicPr preferRelativeResize="0"/>
          <p:nvPr/>
        </p:nvPicPr>
        <p:blipFill rotWithShape="1">
          <a:blip r:embed="rId4">
            <a:alphaModFix/>
          </a:blip>
          <a:srcRect b="0" l="0" r="0" t="0"/>
          <a:stretch/>
        </p:blipFill>
        <p:spPr>
          <a:xfrm>
            <a:off x="10929229" y="136525"/>
            <a:ext cx="976702" cy="97670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82" name="Shape 982"/>
        <p:cNvGrpSpPr/>
        <p:nvPr/>
      </p:nvGrpSpPr>
      <p:grpSpPr>
        <a:xfrm>
          <a:off x="0" y="0"/>
          <a:ext cx="0" cy="0"/>
          <a:chOff x="0" y="0"/>
          <a:chExt cx="0" cy="0"/>
        </a:xfrm>
      </p:grpSpPr>
      <p:sp>
        <p:nvSpPr>
          <p:cNvPr id="983" name="Google Shape;983;p37"/>
          <p:cNvSpPr txBox="1"/>
          <p:nvPr/>
        </p:nvSpPr>
        <p:spPr>
          <a:xfrm>
            <a:off x="495300" y="1251059"/>
            <a:ext cx="11163300" cy="530914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l-GR" sz="1200" u="none" cap="none" strike="noStrike">
                <a:solidFill>
                  <a:srgbClr val="000000"/>
                </a:solidFill>
                <a:latin typeface="Arial"/>
                <a:ea typeface="Arial"/>
                <a:cs typeface="Arial"/>
                <a:sym typeface="Arial"/>
              </a:rPr>
              <a:t>Η αξιολόγηση των οριζόντιων δεξιοτήτων μπορεί να είναι δύσκολη επειδή αναπτύσσονται σταδιακά και είναι πιο δύσκολο να μετρηθούν σε σύγκριση με τις τεχνικές δεξιότητες. Η αξιολόγηση δεξιοτήτων όπως η επίλυση προβλημάτων και η επικοινωνία απαιτεί την παρατήρηση συμπεριφορών και την πρόοδο με την πάροδο του χρόνου. Για τους εκπαιδευτές που εργάζονται με ενήλικες χαμηλής ειδίκευσης, </a:t>
            </a:r>
            <a:r>
              <a:rPr b="1" i="0" lang="el-GR" sz="1200" u="none" cap="none" strike="noStrike">
                <a:solidFill>
                  <a:srgbClr val="000000"/>
                </a:solidFill>
                <a:latin typeface="Arial"/>
                <a:ea typeface="Arial"/>
                <a:cs typeface="Arial"/>
                <a:sym typeface="Arial"/>
              </a:rPr>
              <a:t>είναι σημαντικό να δημιουργηθούν αξιολογήσεις</a:t>
            </a:r>
            <a:r>
              <a:rPr b="0" i="0" lang="el-GR" sz="1200" u="none" cap="none" strike="noStrike">
                <a:solidFill>
                  <a:srgbClr val="000000"/>
                </a:solidFill>
                <a:latin typeface="Arial"/>
                <a:ea typeface="Arial"/>
                <a:cs typeface="Arial"/>
                <a:sym typeface="Arial"/>
              </a:rPr>
              <a:t> που είναι ενθαρρυντικές και αντανακλαστικές παρά επικριτικές.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1" i="0" lang="el-GR" sz="1200" u="none" cap="none" strike="noStrike">
                <a:solidFill>
                  <a:srgbClr val="000000"/>
                </a:solidFill>
                <a:latin typeface="Arial"/>
                <a:ea typeface="Arial"/>
                <a:cs typeface="Arial"/>
                <a:sym typeface="Arial"/>
              </a:rPr>
              <a:t>Τι κάνει δύσκολη την αξιολόγηση οριζόντιων δεξιοτήτων;</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0"/>
              <a:buFont typeface="Arial"/>
              <a:buNone/>
            </a:pPr>
            <a:r>
              <a:t/>
            </a:r>
            <a:endParaRPr b="1" i="0" sz="1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200"/>
              <a:buFont typeface="Arial"/>
              <a:buNone/>
            </a:pPr>
            <a:r>
              <a:rPr b="1" i="0" lang="el-GR" sz="1200" u="none" cap="none" strike="noStrike">
                <a:solidFill>
                  <a:srgbClr val="000000"/>
                </a:solidFill>
                <a:latin typeface="Arial"/>
                <a:ea typeface="Arial"/>
                <a:cs typeface="Arial"/>
                <a:sym typeface="Arial"/>
              </a:rPr>
              <a:t>Πώς να ξεπεραστούν αυτές οι προκλήσεις</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200"/>
              <a:buFont typeface="Noto Sans Symbols"/>
              <a:buChar char="✔"/>
            </a:pPr>
            <a:r>
              <a:rPr b="1" i="0" lang="el-GR" sz="1200" u="none" cap="none" strike="noStrike">
                <a:solidFill>
                  <a:srgbClr val="000000"/>
                </a:solidFill>
                <a:latin typeface="Arial"/>
                <a:ea typeface="Arial"/>
                <a:cs typeface="Arial"/>
                <a:sym typeface="Arial"/>
              </a:rPr>
              <a:t>Χρησιμοποιήστε πολλαπλές μεθόδους αξιολόγησης: </a:t>
            </a:r>
            <a:r>
              <a:rPr b="0" i="0" lang="el-GR" sz="1200" u="none" cap="none" strike="noStrike">
                <a:solidFill>
                  <a:srgbClr val="000000"/>
                </a:solidFill>
                <a:latin typeface="Arial"/>
                <a:ea typeface="Arial"/>
                <a:cs typeface="Arial"/>
                <a:sym typeface="Arial"/>
              </a:rPr>
              <a:t>Συνδυάστε την παρατήρηση, την ανατροφοδότηση από τους συνομηλίκους και τις καθοδηγούμενες συζητήσεις για να δημιουργήσετε μια πιο ολιστική άποψη της προόδου των μαθητών. Αυτό βοηθά στην καταγραφή διαφορετικών πτυχών της ανάπτυξης οριζόντιων δεξιοτήτων.</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1200"/>
              </a:spcBef>
              <a:spcAft>
                <a:spcPts val="0"/>
              </a:spcAft>
              <a:buClr>
                <a:srgbClr val="000000"/>
              </a:buClr>
              <a:buSzPts val="1200"/>
              <a:buFont typeface="Noto Sans Symbols"/>
              <a:buChar char="✔"/>
            </a:pPr>
            <a:r>
              <a:rPr b="1" i="0" lang="el-GR" sz="1200" u="none" cap="none" strike="noStrike">
                <a:solidFill>
                  <a:srgbClr val="000000"/>
                </a:solidFill>
                <a:latin typeface="Arial"/>
                <a:ea typeface="Arial"/>
                <a:cs typeface="Arial"/>
                <a:sym typeface="Arial"/>
              </a:rPr>
              <a:t>Τακτική ενίσχυση της προόδου: </a:t>
            </a:r>
            <a:r>
              <a:rPr b="0" i="0" lang="el-GR" sz="1200" u="none" cap="none" strike="noStrike">
                <a:solidFill>
                  <a:srgbClr val="000000"/>
                </a:solidFill>
                <a:latin typeface="Arial"/>
                <a:ea typeface="Arial"/>
                <a:cs typeface="Arial"/>
                <a:sym typeface="Arial"/>
              </a:rPr>
              <a:t>Αναγνωρίστε τις μικρές βελτιώσεις, ακόμα κι αν φαίνονται ήσσονος σημασίας. Δείξτε στους μαθητές πώς η ικανότητά τους να λύνουν προβλήματα, να επικοινωνούν ή να προσαρμόζονται έχει βελτιωθεί με την πάροδο του χρόνου για να χτίσουν την αυτοπεποίθησή τους.</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600"/>
              </a:spcBef>
              <a:spcAft>
                <a:spcPts val="0"/>
              </a:spcAft>
              <a:buClr>
                <a:srgbClr val="000000"/>
              </a:buClr>
              <a:buSzPts val="1200"/>
              <a:buFont typeface="Noto Sans Symbols"/>
              <a:buChar char="✔"/>
            </a:pPr>
            <a:r>
              <a:rPr b="1" i="0" lang="el-GR" sz="1200" u="none" cap="none" strike="noStrike">
                <a:solidFill>
                  <a:srgbClr val="000000"/>
                </a:solidFill>
                <a:latin typeface="Arial"/>
                <a:ea typeface="Arial"/>
                <a:cs typeface="Arial"/>
                <a:sym typeface="Arial"/>
              </a:rPr>
              <a:t>Εστίαση σε πρακτικές εφαρμογές:</a:t>
            </a:r>
            <a:r>
              <a:rPr b="0" i="0" lang="el-GR" sz="1200" u="none" cap="none" strike="noStrike">
                <a:solidFill>
                  <a:srgbClr val="000000"/>
                </a:solidFill>
                <a:latin typeface="Arial"/>
                <a:ea typeface="Arial"/>
                <a:cs typeface="Arial"/>
                <a:sym typeface="Arial"/>
              </a:rPr>
              <a:t> Αντί για αφηρημένες αξιολογήσεις, συσχετίστε τις αξιολογήσεις με πραγματικές εργασίες που βιώνουν καθημερινά οι μαθητές. Για παράδειγμα, μετρήστε τις δεξιότητες επίλυσης προβλημάτων μέσω ασκήσεων προϋπολογισμού ή τις δεξιότητες ομαδικής εργασίας μέσω ομαδικών δραστηριοτήτων.</a:t>
            </a:r>
            <a:endParaRPr b="0" i="0" sz="1400" u="none" cap="none" strike="noStrike">
              <a:solidFill>
                <a:srgbClr val="000000"/>
              </a:solidFill>
              <a:latin typeface="Arial"/>
              <a:ea typeface="Arial"/>
              <a:cs typeface="Arial"/>
              <a:sym typeface="Arial"/>
            </a:endParaRPr>
          </a:p>
        </p:txBody>
      </p:sp>
      <p:sp>
        <p:nvSpPr>
          <p:cNvPr id="984" name="Google Shape;984;p37"/>
          <p:cNvSpPr txBox="1"/>
          <p:nvPr/>
        </p:nvSpPr>
        <p:spPr>
          <a:xfrm>
            <a:off x="495300" y="332367"/>
            <a:ext cx="9410820" cy="683565"/>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lnSpc>
                <a:spcPct val="100000"/>
              </a:lnSpc>
              <a:spcBef>
                <a:spcPts val="0"/>
              </a:spcBef>
              <a:spcAft>
                <a:spcPts val="0"/>
              </a:spcAft>
              <a:buClr>
                <a:srgbClr val="243131"/>
              </a:buClr>
              <a:buSzPct val="56756"/>
              <a:buFont typeface="Arial"/>
              <a:buNone/>
            </a:pPr>
            <a:r>
              <a:rPr b="1" i="0" lang="el-GR" sz="2400" u="none" cap="none" strike="noStrike">
                <a:solidFill>
                  <a:schemeClr val="dk1"/>
                </a:solidFill>
                <a:latin typeface="Arial"/>
                <a:ea typeface="Arial"/>
                <a:cs typeface="Arial"/>
                <a:sym typeface="Arial"/>
              </a:rPr>
              <a:t>Προκλήσεις κατά την αξιολόγηση της ανάπτυξης μη τεχνικών δεξιοτήτων</a:t>
            </a:r>
            <a:endParaRPr b="1" i="0" sz="2400" u="none" cap="none" strike="noStrike">
              <a:solidFill>
                <a:schemeClr val="dk1"/>
              </a:solidFill>
              <a:latin typeface="Arial"/>
              <a:ea typeface="Arial"/>
              <a:cs typeface="Arial"/>
              <a:sym typeface="Arial"/>
            </a:endParaRPr>
          </a:p>
        </p:txBody>
      </p:sp>
      <p:sp>
        <p:nvSpPr>
          <p:cNvPr id="985" name="Google Shape;985;p37"/>
          <p:cNvSpPr/>
          <p:nvPr/>
        </p:nvSpPr>
        <p:spPr>
          <a:xfrm>
            <a:off x="690926" y="2591501"/>
            <a:ext cx="3309574" cy="1482811"/>
          </a:xfrm>
          <a:prstGeom prst="rect">
            <a:avLst/>
          </a:prstGeom>
          <a:solidFill>
            <a:srgbClr val="678877"/>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200"/>
              <a:buFont typeface="Arial"/>
              <a:buNone/>
            </a:pPr>
            <a:r>
              <a:rPr b="1" i="0" lang="el-GR" sz="1200" u="none" cap="none" strike="noStrike">
                <a:solidFill>
                  <a:schemeClr val="lt1"/>
                </a:solidFill>
                <a:latin typeface="Arial"/>
                <a:ea typeface="Arial"/>
                <a:cs typeface="Arial"/>
                <a:sym typeface="Arial"/>
              </a:rPr>
              <a:t>Οι οριζόντιες δεξιότητες είναι υποκειμενικές</a:t>
            </a:r>
            <a:endParaRPr b="1" i="0" sz="1200" u="none" cap="none" strike="noStrike">
              <a:solidFill>
                <a:schemeClr val="lt1"/>
              </a:solidFill>
              <a:latin typeface="Arial"/>
              <a:ea typeface="Arial"/>
              <a:cs typeface="Arial"/>
              <a:sym typeface="Arial"/>
            </a:endParaRPr>
          </a:p>
        </p:txBody>
      </p:sp>
      <p:sp>
        <p:nvSpPr>
          <p:cNvPr id="986" name="Google Shape;986;p37"/>
          <p:cNvSpPr/>
          <p:nvPr/>
        </p:nvSpPr>
        <p:spPr>
          <a:xfrm>
            <a:off x="856405" y="3133786"/>
            <a:ext cx="2978617" cy="832424"/>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000"/>
              <a:buFont typeface="Arial"/>
              <a:buNone/>
            </a:pPr>
            <a:r>
              <a:rPr b="0" i="0" lang="el-GR" sz="1000" u="none" cap="none" strike="noStrike">
                <a:solidFill>
                  <a:schemeClr val="dk1"/>
                </a:solidFill>
                <a:latin typeface="Arial"/>
                <a:ea typeface="Arial"/>
                <a:cs typeface="Arial"/>
                <a:sym typeface="Arial"/>
              </a:rPr>
              <a:t>Δεν υπάρχει σωστή απάντηση όσον αφορά τις οριζόντιες δεξιότητες, καθιστώντας δυσκολότερη την ποσοτικοποίηση της προόδου. Πρέπει να εξετάσετε τις αλλαγές συμπεριφοράς και όχι τα οριστικά αποτελέσματα.</a:t>
            </a:r>
            <a:endParaRPr b="0" i="0" sz="1000" u="none" cap="none" strike="noStrike">
              <a:solidFill>
                <a:schemeClr val="dk1"/>
              </a:solidFill>
              <a:latin typeface="Arial"/>
              <a:ea typeface="Arial"/>
              <a:cs typeface="Arial"/>
              <a:sym typeface="Arial"/>
            </a:endParaRPr>
          </a:p>
        </p:txBody>
      </p:sp>
      <p:sp>
        <p:nvSpPr>
          <p:cNvPr id="987" name="Google Shape;987;p37"/>
          <p:cNvSpPr/>
          <p:nvPr/>
        </p:nvSpPr>
        <p:spPr>
          <a:xfrm>
            <a:off x="4442325" y="2591501"/>
            <a:ext cx="3309574" cy="1482811"/>
          </a:xfrm>
          <a:prstGeom prst="rect">
            <a:avLst/>
          </a:prstGeom>
          <a:solidFill>
            <a:srgbClr val="678877"/>
          </a:solidFill>
          <a:ln>
            <a:noFill/>
          </a:ln>
        </p:spPr>
        <p:txBody>
          <a:bodyPr anchorCtr="0" anchor="t" bIns="45700" lIns="36000" spcFirstLastPara="1" rIns="36000" wrap="square" tIns="72000">
            <a:noAutofit/>
          </a:bodyPr>
          <a:lstStyle/>
          <a:p>
            <a:pPr indent="0" lvl="0" marL="0" marR="0" rtl="0" algn="ctr">
              <a:lnSpc>
                <a:spcPct val="100000"/>
              </a:lnSpc>
              <a:spcBef>
                <a:spcPts val="0"/>
              </a:spcBef>
              <a:spcAft>
                <a:spcPts val="0"/>
              </a:spcAft>
              <a:buClr>
                <a:srgbClr val="000000"/>
              </a:buClr>
              <a:buSzPts val="1200"/>
              <a:buFont typeface="Arial"/>
              <a:buNone/>
            </a:pPr>
            <a:r>
              <a:rPr b="1" i="0" lang="el-GR" sz="1200" u="none" cap="none" strike="noStrike">
                <a:solidFill>
                  <a:schemeClr val="lt1"/>
                </a:solidFill>
                <a:latin typeface="Arial"/>
                <a:ea typeface="Arial"/>
                <a:cs typeface="Arial"/>
                <a:sym typeface="Arial"/>
              </a:rPr>
              <a:t>Οι μαθητές μπορεί να μην αναγνωρίζουν την πρόοδό τους</a:t>
            </a:r>
            <a:endParaRPr b="1" i="0" sz="1200" u="none" cap="none" strike="noStrike">
              <a:solidFill>
                <a:schemeClr val="lt1"/>
              </a:solidFill>
              <a:latin typeface="Arial"/>
              <a:ea typeface="Arial"/>
              <a:cs typeface="Arial"/>
              <a:sym typeface="Arial"/>
            </a:endParaRPr>
          </a:p>
        </p:txBody>
      </p:sp>
      <p:sp>
        <p:nvSpPr>
          <p:cNvPr id="988" name="Google Shape;988;p37"/>
          <p:cNvSpPr/>
          <p:nvPr/>
        </p:nvSpPr>
        <p:spPr>
          <a:xfrm>
            <a:off x="4610453" y="3133786"/>
            <a:ext cx="2978617" cy="832424"/>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000"/>
              <a:buFont typeface="Arial"/>
              <a:buNone/>
            </a:pPr>
            <a:r>
              <a:rPr b="0" i="0" lang="el-GR" sz="1000" u="none" cap="none" strike="noStrike">
                <a:solidFill>
                  <a:schemeClr val="dk1"/>
                </a:solidFill>
                <a:latin typeface="Arial"/>
                <a:ea typeface="Arial"/>
                <a:cs typeface="Arial"/>
                <a:sym typeface="Arial"/>
              </a:rPr>
              <a:t>Χωρίς δομημένο προβληματισμό, οι μαθητές μπορεί να αισθάνονται ότι δεν βελτιώνονται, ακόμα και όταν βελτιώνονται. Η τακτική ανατροφοδότηση είναι απαραίτητη για να τους βοηθήσει να παρακολουθούν την πρόοδο.</a:t>
            </a:r>
            <a:endParaRPr b="0" i="0" sz="1000" u="none" cap="none" strike="noStrike">
              <a:solidFill>
                <a:schemeClr val="dk1"/>
              </a:solidFill>
              <a:latin typeface="Arial"/>
              <a:ea typeface="Arial"/>
              <a:cs typeface="Arial"/>
              <a:sym typeface="Arial"/>
            </a:endParaRPr>
          </a:p>
        </p:txBody>
      </p:sp>
      <p:sp>
        <p:nvSpPr>
          <p:cNvPr id="989" name="Google Shape;989;p37"/>
          <p:cNvSpPr/>
          <p:nvPr/>
        </p:nvSpPr>
        <p:spPr>
          <a:xfrm>
            <a:off x="8193723" y="2591501"/>
            <a:ext cx="3309574" cy="1482811"/>
          </a:xfrm>
          <a:prstGeom prst="rect">
            <a:avLst/>
          </a:prstGeom>
          <a:solidFill>
            <a:srgbClr val="678877"/>
          </a:solidFill>
          <a:ln>
            <a:noFill/>
          </a:ln>
        </p:spPr>
        <p:txBody>
          <a:bodyPr anchorCtr="0" anchor="t" bIns="45700" lIns="36000" spcFirstLastPara="1" rIns="36000" wrap="square" tIns="72000">
            <a:noAutofit/>
          </a:bodyPr>
          <a:lstStyle/>
          <a:p>
            <a:pPr indent="0" lvl="0" marL="0" marR="0" rtl="0" algn="ctr">
              <a:lnSpc>
                <a:spcPct val="100000"/>
              </a:lnSpc>
              <a:spcBef>
                <a:spcPts val="0"/>
              </a:spcBef>
              <a:spcAft>
                <a:spcPts val="0"/>
              </a:spcAft>
              <a:buClr>
                <a:srgbClr val="000000"/>
              </a:buClr>
              <a:buSzPts val="1200"/>
              <a:buFont typeface="Arial"/>
              <a:buNone/>
            </a:pPr>
            <a:r>
              <a:rPr b="1" i="0" lang="el-GR" sz="1200" u="none" cap="none" strike="noStrike">
                <a:solidFill>
                  <a:schemeClr val="lt1"/>
                </a:solidFill>
                <a:latin typeface="Arial"/>
                <a:ea typeface="Arial"/>
                <a:cs typeface="Arial"/>
                <a:sym typeface="Arial"/>
              </a:rPr>
              <a:t>Οι ενήλικες με χαμηλές δεξιότητες μπορεί να μην έχουν αυτοπεποίθηση</a:t>
            </a:r>
            <a:endParaRPr b="1" i="0" sz="1200" u="none" cap="none" strike="noStrike">
              <a:solidFill>
                <a:schemeClr val="lt1"/>
              </a:solidFill>
              <a:latin typeface="Arial"/>
              <a:ea typeface="Arial"/>
              <a:cs typeface="Arial"/>
              <a:sym typeface="Arial"/>
            </a:endParaRPr>
          </a:p>
        </p:txBody>
      </p:sp>
      <p:sp>
        <p:nvSpPr>
          <p:cNvPr id="990" name="Google Shape;990;p37"/>
          <p:cNvSpPr/>
          <p:nvPr/>
        </p:nvSpPr>
        <p:spPr>
          <a:xfrm>
            <a:off x="8361851" y="3133786"/>
            <a:ext cx="2978617" cy="832424"/>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000"/>
              <a:buFont typeface="Arial"/>
              <a:buNone/>
            </a:pPr>
            <a:r>
              <a:rPr b="0" i="0" lang="el-GR" sz="1000" u="none" cap="none" strike="noStrike">
                <a:solidFill>
                  <a:schemeClr val="dk1"/>
                </a:solidFill>
                <a:latin typeface="Arial"/>
                <a:ea typeface="Arial"/>
                <a:cs typeface="Arial"/>
                <a:sym typeface="Arial"/>
              </a:rPr>
              <a:t>Μερικοί μαθητές μπορεί να διστάζουν να συμμετάσχουν ή να φοβούνται να κάνουν λάθη. Εάν οι αξιολογήσεις μοιάζουν με δοκιμές, μπορεί να απεμπλακούν αντί να τις δουν ως ευκαιρίες βελτίωσης.</a:t>
            </a:r>
            <a:endParaRPr b="0" i="0" sz="1000" u="none" cap="none" strike="noStrike">
              <a:solidFill>
                <a:schemeClr val="dk1"/>
              </a:solidFill>
              <a:latin typeface="Arial"/>
              <a:ea typeface="Arial"/>
              <a:cs typeface="Arial"/>
              <a:sym typeface="Arial"/>
            </a:endParaRPr>
          </a:p>
        </p:txBody>
      </p:sp>
      <p:pic>
        <p:nvPicPr>
          <p:cNvPr descr="Icono&#10;&#10;El contenido generado por IA puede ser incorrecto." id="991" name="Google Shape;991;p37"/>
          <p:cNvPicPr preferRelativeResize="0"/>
          <p:nvPr/>
        </p:nvPicPr>
        <p:blipFill rotWithShape="1">
          <a:blip r:embed="rId3">
            <a:alphaModFix/>
          </a:blip>
          <a:srcRect b="0" l="0" r="0" t="0"/>
          <a:stretch/>
        </p:blipFill>
        <p:spPr>
          <a:xfrm>
            <a:off x="10605522" y="167000"/>
            <a:ext cx="1014301" cy="1014301"/>
          </a:xfrm>
          <a:prstGeom prst="rect">
            <a:avLst/>
          </a:prstGeom>
          <a:noFill/>
          <a:ln>
            <a:noFill/>
          </a:ln>
        </p:spPr>
      </p:pic>
      <p:sp>
        <p:nvSpPr>
          <p:cNvPr id="992" name="Google Shape;992;p3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pic>
        <p:nvPicPr>
          <p:cNvPr id="999" name="Google Shape;999;p38"/>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1000" name="Google Shape;1000;p38"/>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1001" name="Google Shape;1001;p38"/>
          <p:cNvSpPr txBox="1"/>
          <p:nvPr/>
        </p:nvSpPr>
        <p:spPr>
          <a:xfrm>
            <a:off x="7280212" y="2100595"/>
            <a:ext cx="3767769" cy="101565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700"/>
              <a:buFont typeface="Sorts Mill Goudy"/>
              <a:buNone/>
            </a:pPr>
            <a:r>
              <a:rPr b="1" i="0" lang="el-GR" sz="2800" u="none" cap="none" strike="noStrike">
                <a:solidFill>
                  <a:schemeClr val="lt1"/>
                </a:solidFill>
                <a:latin typeface="Arial"/>
                <a:ea typeface="Arial"/>
                <a:cs typeface="Arial"/>
                <a:sym typeface="Arial"/>
              </a:rPr>
              <a:t>ΕΝΟΤΗΤΑ 4</a:t>
            </a:r>
            <a:endParaRPr b="0" i="0" sz="2800" u="none" cap="none" strike="noStrike">
              <a:solidFill>
                <a:schemeClr val="lt1"/>
              </a:solidFill>
              <a:latin typeface="Arial"/>
              <a:ea typeface="Arial"/>
              <a:cs typeface="Arial"/>
              <a:sym typeface="Arial"/>
            </a:endParaRPr>
          </a:p>
        </p:txBody>
      </p:sp>
      <p:sp>
        <p:nvSpPr>
          <p:cNvPr id="1002" name="Google Shape;1002;p38"/>
          <p:cNvSpPr txBox="1"/>
          <p:nvPr/>
        </p:nvSpPr>
        <p:spPr>
          <a:xfrm>
            <a:off x="7465926" y="3468877"/>
            <a:ext cx="3396342" cy="207906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1" lang="el-GR" sz="2200" u="none" cap="none" strike="noStrike">
                <a:solidFill>
                  <a:schemeClr val="lt1"/>
                </a:solidFill>
                <a:latin typeface="Arial"/>
                <a:ea typeface="Arial"/>
                <a:cs typeface="Arial"/>
                <a:sym typeface="Arial"/>
              </a:rPr>
              <a:t>Μελέτες περίπτωσης και δραστηριότητες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06" name="Shape 1006"/>
        <p:cNvGrpSpPr/>
        <p:nvPr/>
      </p:nvGrpSpPr>
      <p:grpSpPr>
        <a:xfrm>
          <a:off x="0" y="0"/>
          <a:ext cx="0" cy="0"/>
          <a:chOff x="0" y="0"/>
          <a:chExt cx="0" cy="0"/>
        </a:xfrm>
      </p:grpSpPr>
      <p:sp>
        <p:nvSpPr>
          <p:cNvPr id="1007" name="Google Shape;1007;p39"/>
          <p:cNvSpPr txBox="1"/>
          <p:nvPr>
            <p:ph idx="1" type="body"/>
          </p:nvPr>
        </p:nvSpPr>
        <p:spPr>
          <a:xfrm>
            <a:off x="486483" y="610042"/>
            <a:ext cx="9560342"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accent3"/>
              </a:buClr>
              <a:buSzPts val="1680"/>
              <a:buNone/>
            </a:pPr>
            <a:r>
              <a:rPr lang="el-GR" sz="2800">
                <a:solidFill>
                  <a:srgbClr val="678877"/>
                </a:solidFill>
                <a:latin typeface="Arial"/>
                <a:ea typeface="Arial"/>
                <a:cs typeface="Arial"/>
                <a:sym typeface="Arial"/>
              </a:rPr>
              <a:t>Μελέτη περίπτωσης: </a:t>
            </a:r>
            <a:r>
              <a:rPr lang="el-GR" sz="2800">
                <a:solidFill>
                  <a:srgbClr val="000000"/>
                </a:solidFill>
                <a:latin typeface="Arial"/>
                <a:ea typeface="Arial"/>
                <a:cs typeface="Arial"/>
                <a:sym typeface="Arial"/>
              </a:rPr>
              <a:t>Διδασκαλία οριζόντιων δεξιοτήτων στην ανάπτυξη του ενήλικου εργατικού δυναμικού</a:t>
            </a:r>
            <a:endParaRPr sz="2800">
              <a:solidFill>
                <a:srgbClr val="000000"/>
              </a:solidFill>
              <a:latin typeface="Arial"/>
              <a:ea typeface="Arial"/>
              <a:cs typeface="Arial"/>
              <a:sym typeface="Arial"/>
            </a:endParaRPr>
          </a:p>
        </p:txBody>
      </p:sp>
      <p:sp>
        <p:nvSpPr>
          <p:cNvPr id="1008" name="Google Shape;1008;p39"/>
          <p:cNvSpPr txBox="1"/>
          <p:nvPr/>
        </p:nvSpPr>
        <p:spPr>
          <a:xfrm>
            <a:off x="491646" y="1674922"/>
            <a:ext cx="10230633" cy="396005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l-GR" sz="1400" u="none" cap="none" strike="noStrike">
                <a:solidFill>
                  <a:srgbClr val="678877"/>
                </a:solidFill>
                <a:latin typeface="Arial"/>
                <a:ea typeface="Arial"/>
                <a:cs typeface="Arial"/>
                <a:sym typeface="Arial"/>
              </a:rPr>
              <a:t>Υπόβαθρο</a:t>
            </a:r>
            <a:endParaRPr b="1"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Μια μελέτη που διεξήχθη το 2020 εξέτασε την κατάρτιση ανάπτυξης εργατικού δυναμικού ενηλίκων στις ΗΠΑ για να αξιολογήσει πώς η δομημένη κατάρτιση οριζόντιων δεξιοτήτων μπορεί να βελτιώσει την επίλυση προβλημάτων, τη συνεργασία και την επικοινωνία στο χώρο εργασίας. Η μελέτη συνέκρινε πολλαπλά προγράμματα κατάρτισης που ενσωμάτωσαν μεθόδους δομημένης σκέψης (βασικό στοιχείο της ΥΣ) για να βοηθήσουν τους εκπαιδευόμενους να αναπτύξουν πρακτικές δεξιότητες απασχολησιμότητας.</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Ο στόχος ήταν να καθοριστεί εάν οι μέθοδοι μάθησης βήμα προς βήμα, παρόμοιες με τις αρχές ΥΣ όπως η αποσύνθεση, η αναγνώριση προτύπων και η δομημένη συλλογιστική, θα μπορούσαν να ενισχύσουν την ικανότητα των ενήλικων εκπαιδευομένων να εφαρμόζουν οριζόντιες δεξιότητες σε πραγματικές εργασιακές ρυθμίσεις.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l-GR" sz="1400" u="none" cap="none" strike="noStrike">
                <a:solidFill>
                  <a:srgbClr val="678877"/>
                </a:solidFill>
                <a:latin typeface="Arial"/>
                <a:ea typeface="Arial"/>
                <a:cs typeface="Arial"/>
                <a:sym typeface="Arial"/>
              </a:rPr>
              <a:t>Εφαρμογή</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Η μελέτη διεξήχθη σε προγράμματα κατάρτισης εργατικού δυναμικού, εστιάζοντας στην δομημένη ανάπτυξη οριζόντιων δεξιοτήτων. Οι εκπαιδευτές καθοδήγησαν τους μαθητές μέσω βήμα προς βήμα επίλυσης προβλημάτων, ασκήσεων ομαδικής εργασίας και δομημένων συζητήσεων. Οι μαθητές εξασκήθηκαν στην ανάλυση των προκλήσεων στο χώρο εργασίας, στην αναγνώριση μοτίβων και στην προσαρμογή στην ανατροφοδότηση. Απλές, δομημένες δραστηριότητες βοήθησαν στην οικοδόμηση εμπιστοσύνης και λογικής σκέψης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1009" name="Google Shape;1009;p39"/>
          <p:cNvPicPr preferRelativeResize="0"/>
          <p:nvPr/>
        </p:nvPicPr>
        <p:blipFill rotWithShape="1">
          <a:blip r:embed="rId3">
            <a:alphaModFix/>
          </a:blip>
          <a:srcRect b="0" l="0" r="0" t="0"/>
          <a:stretch/>
        </p:blipFill>
        <p:spPr>
          <a:xfrm>
            <a:off x="10370317" y="260656"/>
            <a:ext cx="1335200" cy="1335200"/>
          </a:xfrm>
          <a:prstGeom prst="rect">
            <a:avLst/>
          </a:prstGeom>
          <a:noFill/>
          <a:ln>
            <a:noFill/>
          </a:ln>
        </p:spPr>
      </p:pic>
      <p:sp>
        <p:nvSpPr>
          <p:cNvPr id="1010" name="Google Shape;1010;p3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14" name="Shape 1014"/>
        <p:cNvGrpSpPr/>
        <p:nvPr/>
      </p:nvGrpSpPr>
      <p:grpSpPr>
        <a:xfrm>
          <a:off x="0" y="0"/>
          <a:ext cx="0" cy="0"/>
          <a:chOff x="0" y="0"/>
          <a:chExt cx="0" cy="0"/>
        </a:xfrm>
      </p:grpSpPr>
      <p:sp>
        <p:nvSpPr>
          <p:cNvPr id="1015" name="Google Shape;1015;p40"/>
          <p:cNvSpPr txBox="1"/>
          <p:nvPr/>
        </p:nvSpPr>
        <p:spPr>
          <a:xfrm>
            <a:off x="491646" y="1549662"/>
            <a:ext cx="10731675" cy="470898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l-GR" sz="1400" u="none" cap="none" strike="noStrike">
                <a:solidFill>
                  <a:srgbClr val="678877"/>
                </a:solidFill>
                <a:latin typeface="Arial"/>
                <a:ea typeface="Arial"/>
                <a:cs typeface="Arial"/>
                <a:sym typeface="Arial"/>
              </a:rPr>
              <a:t>Αποτελέσματα</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Τα αποτελέσματα έδειξαν ότι οι εκπαιδευόμενοι που συμμετείχαν σε δομημένη εκπαίδευση οριζόντιων δεξιοτήτων με βάση την ΥΣ παρουσίασαν σημαντική βελτίωση στην επίλυση προβλημάτων, την προσαρμοστικότητα και τη συνεργασία. Πολλοί μαθητές έγιναν πιο σίγουροι για την εξάλειψη των προκλήσεων στο χώρο εργασίας και τη διάρθρωση των διαδικασιών λήψης αποφάσεων. Οι παρατηρήσεις και οι αυτοαξιολογήσεις αποκάλυψαν ότι οι συμμετέχοντες ήταν πιο πιθανό να εφαρμόσουν στρατηγικές κριτικής σκέψης όταν αντιμετώπιζαν άγνωστες καταστάσεις. Οι εργοδότες και οι εκπαιδευτές ανέφεραν επίσης αξιοσημείωτη αύξηση της ικανότητας των μαθητών να επικοινωνούν το σκεπτικό τους και να εργάζονται αποτελεσματικά σε ομάδες.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l-GR" sz="1400" u="none" cap="none" strike="noStrike">
                <a:solidFill>
                  <a:srgbClr val="678877"/>
                </a:solidFill>
                <a:latin typeface="Arial"/>
                <a:ea typeface="Arial"/>
                <a:cs typeface="Arial"/>
                <a:sym typeface="Arial"/>
              </a:rPr>
              <a:t>Προκλήσεις</a:t>
            </a:r>
            <a:endParaRPr b="1" i="0" sz="1400" u="none" cap="none" strike="noStrike">
              <a:solidFill>
                <a:srgbClr val="678877"/>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Μία από τις κύριες προκλήσεις ήταν ο αρχικός δισταγμός μεταξύ των μαθητών, καθώς πολλοί δεν είχαν εμπιστοσύνη στις ικανότητες επίλυσης προβλημάτων. Μερικοί δυσκολεύτηκαν να σπάσουν τα προβλήματα σε βήματα ή να αρθρώσουν τη συλλογιστική τους. Για να αντιμετωπιστεί αυτό, οι εκπαιδευτές έπρεπε να ενισχύσουν τις έννοιες μέσω επαναλαμβανόμενης πρακτικής και πραγματικών παραδειγμάτων. Μια άλλη πρόκληση ήταν η διατήρηση της δέσμευσης, καθώς ορισμένοι μαθητές χρειάζονταν περισσότερο χρόνο για να προσαρμοστούν σε μεθόδους δομημένης σκέψης. Η παροχή συνεχούς υποστήριξης, θετικής ενίσχυσης και σχετικών σεναρίων βοήθησε τους μαθητές να οικοδομήσουν σταδιακά την αυτοπεποίθησή τους και να εφαρμόσουν αποτελεσματικά τις αρχές της ΥΣ.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1" i="0" lang="el-GR" sz="1400" u="none" cap="none" strike="noStrike">
                <a:solidFill>
                  <a:srgbClr val="678877"/>
                </a:solidFill>
                <a:latin typeface="Arial"/>
                <a:ea typeface="Arial"/>
                <a:cs typeface="Arial"/>
                <a:sym typeface="Arial"/>
              </a:rPr>
              <a:t>Συμπέρασμα</a:t>
            </a:r>
            <a:endParaRPr b="1" i="0" sz="1400" u="none" cap="none" strike="noStrike">
              <a:solidFill>
                <a:srgbClr val="678877"/>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Αυτή η μελέτη περίπτωσης υπογραμμίζει πώς η δομημένη, βήμα προς βήμα εκπαίδευση οριζόντιων δεξιοτήτων, η οποία αντικατοπτρίζει τις αρχές της Υπολογιστικής Σκέψης, μπορεί να βελτιώσει σημαντικά τις οριζόντιες δεξιότητες σε ενήλικες μαθητές. Η μελέτη επιβεβαιώνει ότι οι ενήλικες χαμηλής ειδίκευσης επωφελούνται από δομημένες αξιολογήσεις και καθοδηγούμενους προβληματισμούς, ενισχύοντας την ανάγκη για πρακτικές, πραγματικές εφαρμογές στην κατάρτιση.</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1016" name="Google Shape;1016;p40"/>
          <p:cNvPicPr preferRelativeResize="0"/>
          <p:nvPr/>
        </p:nvPicPr>
        <p:blipFill rotWithShape="1">
          <a:blip r:embed="rId3">
            <a:alphaModFix/>
          </a:blip>
          <a:srcRect b="0" l="0" r="0" t="0"/>
          <a:stretch/>
        </p:blipFill>
        <p:spPr>
          <a:xfrm>
            <a:off x="10370317" y="260656"/>
            <a:ext cx="1335200" cy="1335200"/>
          </a:xfrm>
          <a:prstGeom prst="rect">
            <a:avLst/>
          </a:prstGeom>
          <a:noFill/>
          <a:ln>
            <a:noFill/>
          </a:ln>
        </p:spPr>
      </p:pic>
      <p:sp>
        <p:nvSpPr>
          <p:cNvPr id="1017" name="Google Shape;1017;p4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1018" name="Google Shape;1018;p40"/>
          <p:cNvSpPr txBox="1"/>
          <p:nvPr>
            <p:ph idx="1" type="body"/>
          </p:nvPr>
        </p:nvSpPr>
        <p:spPr>
          <a:xfrm>
            <a:off x="486483" y="610042"/>
            <a:ext cx="9560342"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accent3"/>
              </a:buClr>
              <a:buSzPts val="1680"/>
              <a:buNone/>
            </a:pPr>
            <a:r>
              <a:rPr lang="el-GR" sz="2800">
                <a:solidFill>
                  <a:srgbClr val="678877"/>
                </a:solidFill>
                <a:latin typeface="Arial"/>
                <a:ea typeface="Arial"/>
                <a:cs typeface="Arial"/>
                <a:sym typeface="Arial"/>
              </a:rPr>
              <a:t>Μελέτη περίπτωσης: </a:t>
            </a:r>
            <a:r>
              <a:rPr lang="el-GR" sz="2800">
                <a:solidFill>
                  <a:srgbClr val="000000"/>
                </a:solidFill>
                <a:latin typeface="Arial"/>
                <a:ea typeface="Arial"/>
                <a:cs typeface="Arial"/>
                <a:sym typeface="Arial"/>
              </a:rPr>
              <a:t>Διδασκαλία οριζόντιων δεξιοτήτων στην ανάπτυξη του ενήλικου εργατικού δυναμικού</a:t>
            </a:r>
            <a:endParaRPr sz="2800">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22" name="Shape 1022"/>
        <p:cNvGrpSpPr/>
        <p:nvPr/>
      </p:nvGrpSpPr>
      <p:grpSpPr>
        <a:xfrm>
          <a:off x="0" y="0"/>
          <a:ext cx="0" cy="0"/>
          <a:chOff x="0" y="0"/>
          <a:chExt cx="0" cy="0"/>
        </a:xfrm>
      </p:grpSpPr>
      <p:sp>
        <p:nvSpPr>
          <p:cNvPr id="1023" name="Google Shape;1023;p41"/>
          <p:cNvSpPr txBox="1"/>
          <p:nvPr>
            <p:ph idx="1" type="body"/>
          </p:nvPr>
        </p:nvSpPr>
        <p:spPr>
          <a:xfrm>
            <a:off x="413840" y="206780"/>
            <a:ext cx="7418596"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accent3"/>
              </a:buClr>
              <a:buSzPts val="1680"/>
              <a:buNone/>
            </a:pPr>
            <a:r>
              <a:rPr lang="el-GR" sz="2800">
                <a:solidFill>
                  <a:srgbClr val="678877"/>
                </a:solidFill>
                <a:latin typeface="Arial"/>
                <a:ea typeface="Arial"/>
                <a:cs typeface="Arial"/>
                <a:sym typeface="Arial"/>
              </a:rPr>
              <a:t>Δραστηριότητα 1: </a:t>
            </a:r>
            <a:r>
              <a:rPr lang="el-GR" sz="2800">
                <a:solidFill>
                  <a:schemeClr val="dk1"/>
                </a:solidFill>
                <a:latin typeface="Arial"/>
                <a:ea typeface="Arial"/>
                <a:cs typeface="Arial"/>
                <a:sym typeface="Arial"/>
              </a:rPr>
              <a:t>Σειρά από ερωτήσεις</a:t>
            </a:r>
            <a:endParaRPr sz="2800">
              <a:solidFill>
                <a:schemeClr val="dk1"/>
              </a:solidFill>
              <a:latin typeface="Arial"/>
              <a:ea typeface="Arial"/>
              <a:cs typeface="Arial"/>
              <a:sym typeface="Arial"/>
            </a:endParaRPr>
          </a:p>
        </p:txBody>
      </p:sp>
      <p:pic>
        <p:nvPicPr>
          <p:cNvPr descr="Un dibujo de un perro&#10;&#10;Descripción generada automáticamente con confianza media" id="1024" name="Google Shape;1024;p41"/>
          <p:cNvPicPr preferRelativeResize="0"/>
          <p:nvPr/>
        </p:nvPicPr>
        <p:blipFill rotWithShape="1">
          <a:blip r:embed="rId3">
            <a:alphaModFix/>
          </a:blip>
          <a:srcRect b="0" l="0" r="0" t="0"/>
          <a:stretch/>
        </p:blipFill>
        <p:spPr>
          <a:xfrm>
            <a:off x="10041536" y="207562"/>
            <a:ext cx="1658817" cy="1658817"/>
          </a:xfrm>
          <a:prstGeom prst="rect">
            <a:avLst/>
          </a:prstGeom>
          <a:noFill/>
          <a:ln>
            <a:noFill/>
          </a:ln>
        </p:spPr>
      </p:pic>
      <p:sp>
        <p:nvSpPr>
          <p:cNvPr id="1025" name="Google Shape;1025;p41"/>
          <p:cNvSpPr txBox="1"/>
          <p:nvPr/>
        </p:nvSpPr>
        <p:spPr>
          <a:xfrm>
            <a:off x="413840" y="1036970"/>
            <a:ext cx="6140647" cy="577594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l-GR" sz="1400" u="none" cap="none" strike="noStrike">
                <a:solidFill>
                  <a:srgbClr val="678877"/>
                </a:solidFill>
                <a:latin typeface="Arial"/>
                <a:ea typeface="Arial"/>
                <a:cs typeface="Arial"/>
                <a:sym typeface="Arial"/>
              </a:rPr>
              <a:t>1. Ποιο από τα παρακάτω είναι ένας αποτελεσματικός τρόπος αξιολόγησης των οριζόντιων δεξιοτήτων χωρίς τη χρήση γραπτών δοκιμασιών;</a:t>
            </a:r>
            <a:endParaRPr b="1" i="0" sz="1400" u="none" cap="none" strike="noStrike">
              <a:solidFill>
                <a:srgbClr val="678877"/>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el-GR" sz="1400" u="none" cap="none" strike="noStrike">
                <a:solidFill>
                  <a:srgbClr val="000000"/>
                </a:solidFill>
                <a:latin typeface="Arial"/>
                <a:ea typeface="Arial"/>
                <a:cs typeface="Arial"/>
                <a:sym typeface="Arial"/>
              </a:rPr>
              <a:t>Παρατήρηση εάν οι μαθητές απομνημονεύουν έννοιες ΥΣ</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Συζητήσεις μεταξύ συνομηλίκων όπου οι μαθητές εξηγούν την προσέγγισή τους στην επίλυση προβλημάτων</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Εξετάσεις πολλαπλής επιλογής σχετικά με τους ορισμούς της ομαδικής εργασίας</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1" i="0" lang="el-GR" sz="1400" u="none" cap="none" strike="noStrike">
                <a:solidFill>
                  <a:srgbClr val="678877"/>
                </a:solidFill>
                <a:latin typeface="Arial"/>
                <a:ea typeface="Arial"/>
                <a:cs typeface="Arial"/>
                <a:sym typeface="Arial"/>
              </a:rPr>
              <a:t>2. Γιατί είναι σημαντική η ανατροφοδότηση κατά την αξιολόγηση των οριζόντιων δεξιοτήτων;</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el-GR" sz="1400" u="none" cap="none" strike="noStrike">
                <a:solidFill>
                  <a:srgbClr val="000000"/>
                </a:solidFill>
                <a:latin typeface="Arial"/>
                <a:ea typeface="Arial"/>
                <a:cs typeface="Arial"/>
                <a:sym typeface="Arial"/>
              </a:rPr>
              <a:t>Εξαλείφει την ανάγκη για αξιολόγηση βάσει παρατήρησης</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Διασφαλίζει ότι οι μαθητές ολοκληρώνουν τις εργασίες τους γρηγορότερα</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Βοηθά τους μαθητές να προβληματιστούν σχετικά με την πρόοδό τους και να βελτιώσουν τη διαδικασία σκέψης τους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1" i="0" lang="el-GR" sz="1400" u="none" cap="none" strike="noStrike">
                <a:solidFill>
                  <a:srgbClr val="678877"/>
                </a:solidFill>
                <a:latin typeface="Arial"/>
                <a:ea typeface="Arial"/>
                <a:cs typeface="Arial"/>
                <a:sym typeface="Arial"/>
              </a:rPr>
              <a:t>3. Ποιος είναι ο κύριος στόχος της αξιολόγησης των οριζόντιων δεξιοτήτων στην εκπαίδευση που βασίζεται στην ΥΣ;</a:t>
            </a:r>
            <a:endParaRPr b="1" i="0" sz="1400" u="none" cap="none" strike="noStrike">
              <a:solidFill>
                <a:srgbClr val="678877"/>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el-GR" sz="1400" u="none" cap="none" strike="noStrike">
                <a:solidFill>
                  <a:srgbClr val="000000"/>
                </a:solidFill>
                <a:latin typeface="Arial"/>
                <a:ea typeface="Arial"/>
                <a:cs typeface="Arial"/>
                <a:sym typeface="Arial"/>
              </a:rPr>
              <a:t>Η παρακολούθηση της προόδου στην επίλυση προβλημάτων, την προσαρμοστικότητα και την ομαδική εργασία με την πάροδο του χρόνου</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Να επικεντρωθούμε μόνο στις τεχνικές δεξιότητες και όχι στις οριζόντιες δεξιότητες</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Να καθορίσει ποιοι μαθητές πρέπει να περάσουν ή να αποτύχουν στο μάθημα</a:t>
            </a:r>
            <a:endParaRPr b="0" i="0" sz="1400" u="none" cap="none" strike="noStrike">
              <a:solidFill>
                <a:srgbClr val="000000"/>
              </a:solidFill>
              <a:latin typeface="Arial"/>
              <a:ea typeface="Arial"/>
              <a:cs typeface="Arial"/>
              <a:sym typeface="Arial"/>
            </a:endParaRPr>
          </a:p>
        </p:txBody>
      </p:sp>
      <p:sp>
        <p:nvSpPr>
          <p:cNvPr id="1026" name="Google Shape;1026;p41"/>
          <p:cNvSpPr txBox="1"/>
          <p:nvPr/>
        </p:nvSpPr>
        <p:spPr>
          <a:xfrm>
            <a:off x="6694263" y="2045374"/>
            <a:ext cx="4858011" cy="449353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l-GR" sz="1400" u="none" cap="none" strike="noStrike">
                <a:solidFill>
                  <a:srgbClr val="678877"/>
                </a:solidFill>
                <a:latin typeface="Arial"/>
                <a:ea typeface="Arial"/>
                <a:cs typeface="Arial"/>
                <a:sym typeface="Arial"/>
              </a:rPr>
              <a:t>4. Ποιος είναι ο καλύτερος τρόπος για να παρακολουθείτε τη βελτίωση επίλυσης προβλημάτων ενός μαθητή;</a:t>
            </a:r>
            <a:endParaRPr b="1" i="0" sz="1400" u="none" cap="none" strike="noStrike">
              <a:solidFill>
                <a:srgbClr val="678877"/>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el-GR" sz="1400" u="none" cap="none" strike="noStrike">
                <a:solidFill>
                  <a:srgbClr val="000000"/>
                </a:solidFill>
                <a:latin typeface="Arial"/>
                <a:ea typeface="Arial"/>
                <a:cs typeface="Arial"/>
                <a:sym typeface="Arial"/>
              </a:rPr>
              <a:t>Δίνοντας μια τελική εξέταση στους ορισμούς της Υπολογιστικής Σκέψης</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Ζητώντας τους να γράψουν ένα δοκίμιο σχετικά με τις έννοιες της ΥΣ </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Παρατηρώντας πώς αναλύουν τις προκλήσεις και προσαρμόζουν τις στρατηγικές τους</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1" i="0" lang="el-GR" sz="1400" u="none" cap="none" strike="noStrike">
                <a:solidFill>
                  <a:srgbClr val="678877"/>
                </a:solidFill>
                <a:latin typeface="Arial"/>
                <a:ea typeface="Arial"/>
                <a:cs typeface="Arial"/>
                <a:sym typeface="Arial"/>
              </a:rPr>
              <a:t>5. Πώς μπορούν οι εκπαιδευτές να βοηθήσουν τους ενήλικες μαθητές χαμηλής ειδίκευσης να αναγνωρίσουν τη δική τους πρόοδος</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el-GR" sz="1400" u="none" cap="none" strike="noStrike">
                <a:solidFill>
                  <a:srgbClr val="000000"/>
                </a:solidFill>
                <a:latin typeface="Arial"/>
                <a:ea typeface="Arial"/>
                <a:cs typeface="Arial"/>
                <a:sym typeface="Arial"/>
              </a:rPr>
              <a:t>Χρησιμοποιώντας δομημένες λίστες ελέγχου, συζητήσεις από ομοτίμους και καθοδηγούμενους προβληματισμούς</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Διορθώνοντας μόνο λάθη χωρίς να προσφέρετε λεκτική ανατροφοδότηση</a:t>
            </a:r>
            <a:br>
              <a:rPr b="0" i="0" lang="el-GR" sz="1400" u="none" cap="none" strike="noStrike">
                <a:solidFill>
                  <a:srgbClr val="000000"/>
                </a:solidFill>
                <a:latin typeface="Arial"/>
                <a:ea typeface="Arial"/>
                <a:cs typeface="Arial"/>
                <a:sym typeface="Arial"/>
              </a:rPr>
            </a:br>
            <a:r>
              <a:rPr b="0" i="0" lang="el-GR" sz="1400" u="none" cap="none" strike="noStrike">
                <a:solidFill>
                  <a:srgbClr val="000000"/>
                </a:solidFill>
                <a:latin typeface="Arial"/>
                <a:ea typeface="Arial"/>
                <a:cs typeface="Arial"/>
                <a:sym typeface="Arial"/>
              </a:rPr>
              <a:t>Εστιάζοντας στην απομνημόνευση και όχι σε πραγματικές εφαρμογές</a:t>
            </a:r>
            <a:endParaRPr b="0" i="0" sz="1400" u="none" cap="none" strike="noStrike">
              <a:solidFill>
                <a:srgbClr val="000000"/>
              </a:solidFill>
              <a:latin typeface="Arial"/>
              <a:ea typeface="Arial"/>
              <a:cs typeface="Arial"/>
              <a:sym typeface="Arial"/>
            </a:endParaRPr>
          </a:p>
        </p:txBody>
      </p:sp>
      <p:sp>
        <p:nvSpPr>
          <p:cNvPr id="1027" name="Google Shape;1027;p4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31" name="Shape 1031"/>
        <p:cNvGrpSpPr/>
        <p:nvPr/>
      </p:nvGrpSpPr>
      <p:grpSpPr>
        <a:xfrm>
          <a:off x="0" y="0"/>
          <a:ext cx="0" cy="0"/>
          <a:chOff x="0" y="0"/>
          <a:chExt cx="0" cy="0"/>
        </a:xfrm>
      </p:grpSpPr>
      <p:sp>
        <p:nvSpPr>
          <p:cNvPr id="1032" name="Google Shape;1032;p42"/>
          <p:cNvSpPr txBox="1"/>
          <p:nvPr>
            <p:ph idx="1" type="body"/>
          </p:nvPr>
        </p:nvSpPr>
        <p:spPr>
          <a:xfrm>
            <a:off x="696347" y="586474"/>
            <a:ext cx="6203217"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accent3"/>
              </a:buClr>
              <a:buSzPts val="1680"/>
              <a:buNone/>
            </a:pPr>
            <a:r>
              <a:rPr lang="el-GR" sz="2800">
                <a:solidFill>
                  <a:srgbClr val="678877"/>
                </a:solidFill>
                <a:latin typeface="Arial"/>
                <a:ea typeface="Arial"/>
                <a:cs typeface="Arial"/>
                <a:sym typeface="Arial"/>
              </a:rPr>
              <a:t>Δραστηριότητα 2: </a:t>
            </a:r>
            <a:r>
              <a:rPr lang="el-GR" sz="2800">
                <a:solidFill>
                  <a:schemeClr val="dk1"/>
                </a:solidFill>
                <a:latin typeface="Arial"/>
                <a:ea typeface="Arial"/>
                <a:cs typeface="Arial"/>
                <a:sym typeface="Arial"/>
              </a:rPr>
              <a:t>Σταυρόλεξα</a:t>
            </a:r>
            <a:endParaRPr sz="2800">
              <a:solidFill>
                <a:schemeClr val="dk1"/>
              </a:solidFill>
              <a:latin typeface="Arial"/>
              <a:ea typeface="Arial"/>
              <a:cs typeface="Arial"/>
              <a:sym typeface="Arial"/>
            </a:endParaRPr>
          </a:p>
        </p:txBody>
      </p:sp>
      <p:sp>
        <p:nvSpPr>
          <p:cNvPr id="1033" name="Google Shape;1033;p4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1034" name="Google Shape;1034;p42">
            <a:hlinkClick r:id="rId3"/>
          </p:cNvPr>
          <p:cNvSpPr txBox="1"/>
          <p:nvPr/>
        </p:nvSpPr>
        <p:spPr>
          <a:xfrm>
            <a:off x="7913585" y="3099117"/>
            <a:ext cx="2538355" cy="136447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Arial"/>
              <a:buNone/>
            </a:pPr>
            <a:r>
              <a:rPr b="0" i="0" lang="el-GR" sz="2000" u="none" cap="none" strike="noStrike">
                <a:solidFill>
                  <a:schemeClr val="dk1"/>
                </a:solidFill>
                <a:latin typeface="Arial"/>
                <a:ea typeface="Arial"/>
                <a:cs typeface="Arial"/>
                <a:sym typeface="Arial"/>
              </a:rPr>
              <a:t>Παίξτε online στον παρακάτω</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800"/>
              </a:spcBef>
              <a:spcAft>
                <a:spcPts val="0"/>
              </a:spcAft>
              <a:buClr>
                <a:srgbClr val="000000"/>
              </a:buClr>
              <a:buSzPts val="3600"/>
              <a:buFont typeface="Arial"/>
              <a:buNone/>
            </a:pPr>
            <a:r>
              <a:rPr b="1" i="0" lang="el-GR" sz="3600" u="sng" cap="none" strike="noStrike">
                <a:solidFill>
                  <a:schemeClr val="dk1"/>
                </a:solidFill>
                <a:latin typeface="Arial"/>
                <a:ea typeface="Arial"/>
                <a:cs typeface="Arial"/>
                <a:sym typeface="Arial"/>
                <a:hlinkClick r:id="rId4">
                  <a:extLst>
                    <a:ext uri="{A12FA001-AC4F-418D-AE19-62706E023703}">
                      <ahyp:hlinkClr val="tx"/>
                    </a:ext>
                  </a:extLst>
                </a:hlinkClick>
              </a:rPr>
              <a:t>ΣΥΝΔΕΣΜΟ</a:t>
            </a:r>
            <a:endParaRPr b="1" i="0" sz="3600" u="none" cap="none" strike="noStrike">
              <a:solidFill>
                <a:schemeClr val="dk1"/>
              </a:solidFill>
              <a:latin typeface="Arial"/>
              <a:ea typeface="Arial"/>
              <a:cs typeface="Arial"/>
              <a:sym typeface="Arial"/>
            </a:endParaRPr>
          </a:p>
        </p:txBody>
      </p:sp>
      <p:sp>
        <p:nvSpPr>
          <p:cNvPr id="1035" name="Google Shape;1035;p42"/>
          <p:cNvSpPr txBox="1"/>
          <p:nvPr/>
        </p:nvSpPr>
        <p:spPr>
          <a:xfrm>
            <a:off x="610774" y="1497047"/>
            <a:ext cx="905392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l-GR" sz="1400" u="none" cap="none" strike="noStrike">
                <a:solidFill>
                  <a:srgbClr val="000000"/>
                </a:solidFill>
                <a:latin typeface="Arial"/>
                <a:ea typeface="Arial"/>
                <a:cs typeface="Arial"/>
                <a:sym typeface="Arial"/>
              </a:rPr>
              <a:t>Λύστε το σταυρόλεξο συμπληρώνοντας τις λέξεις που ταιριάζουν με κάθε ένδειξη. Όλες οι απαντήσεις σχετίζονται με τις μεθόδους αξιολόγησης και τις βασικές οριζόντιες δεξιότητες αυτής της ενότητας.</a:t>
            </a:r>
            <a:endParaRPr b="0" i="0" sz="1400" u="none" cap="none" strike="noStrike">
              <a:solidFill>
                <a:srgbClr val="000000"/>
              </a:solidFill>
              <a:latin typeface="Arial"/>
              <a:ea typeface="Arial"/>
              <a:cs typeface="Arial"/>
              <a:sym typeface="Arial"/>
            </a:endParaRPr>
          </a:p>
        </p:txBody>
      </p:sp>
      <p:pic>
        <p:nvPicPr>
          <p:cNvPr descr="Icono&#10;&#10;El contenido generado por IA puede ser incorrecto." id="1036" name="Google Shape;1036;p42"/>
          <p:cNvPicPr preferRelativeResize="0"/>
          <p:nvPr/>
        </p:nvPicPr>
        <p:blipFill rotWithShape="1">
          <a:blip r:embed="rId5">
            <a:alphaModFix/>
          </a:blip>
          <a:srcRect b="0" l="0" r="0" t="0"/>
          <a:stretch/>
        </p:blipFill>
        <p:spPr>
          <a:xfrm>
            <a:off x="8647940" y="4655382"/>
            <a:ext cx="743671" cy="743671"/>
          </a:xfrm>
          <a:prstGeom prst="rect">
            <a:avLst/>
          </a:prstGeom>
          <a:noFill/>
          <a:ln>
            <a:noFill/>
          </a:ln>
        </p:spPr>
      </p:pic>
      <p:pic>
        <p:nvPicPr>
          <p:cNvPr descr="Imagen que contiene Interfaz de usuario gráfica&#10;&#10;El contenido generado por IA puede ser incorrecto." id="1037" name="Google Shape;1037;p42"/>
          <p:cNvPicPr preferRelativeResize="0"/>
          <p:nvPr/>
        </p:nvPicPr>
        <p:blipFill rotWithShape="1">
          <a:blip r:embed="rId6">
            <a:alphaModFix/>
          </a:blip>
          <a:srcRect b="0" l="0" r="0" t="0"/>
          <a:stretch/>
        </p:blipFill>
        <p:spPr>
          <a:xfrm>
            <a:off x="10054496" y="296667"/>
            <a:ext cx="1441157" cy="1441157"/>
          </a:xfrm>
          <a:prstGeom prst="rect">
            <a:avLst/>
          </a:prstGeom>
          <a:noFill/>
          <a:ln>
            <a:noFill/>
          </a:ln>
        </p:spPr>
      </p:pic>
      <p:pic>
        <p:nvPicPr>
          <p:cNvPr id="1038" name="Google Shape;1038;p42"/>
          <p:cNvPicPr preferRelativeResize="0"/>
          <p:nvPr/>
        </p:nvPicPr>
        <p:blipFill rotWithShape="1">
          <a:blip r:embed="rId7">
            <a:alphaModFix/>
          </a:blip>
          <a:srcRect b="5369" l="6482" r="40276" t="15184"/>
          <a:stretch/>
        </p:blipFill>
        <p:spPr>
          <a:xfrm>
            <a:off x="3060700" y="2052651"/>
            <a:ext cx="4546600" cy="42401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43"/>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46" name="Google Shape;1046;p43"/>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47" name="Google Shape;1047;p43"/>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None/>
            </a:pPr>
            <a:r>
              <a:rPr b="1" lang="el-GR">
                <a:latin typeface="Arial"/>
                <a:ea typeface="Arial"/>
                <a:cs typeface="Arial"/>
                <a:sym typeface="Arial"/>
              </a:rPr>
              <a:t>ΠΕΡΙΛΗΨΗ</a:t>
            </a:r>
            <a:endParaRPr b="1">
              <a:latin typeface="Arial"/>
              <a:ea typeface="Arial"/>
              <a:cs typeface="Arial"/>
              <a:sym typeface="Arial"/>
            </a:endParaRPr>
          </a:p>
        </p:txBody>
      </p:sp>
      <p:sp>
        <p:nvSpPr>
          <p:cNvPr id="1048" name="Google Shape;1048;p43"/>
          <p:cNvSpPr txBox="1"/>
          <p:nvPr/>
        </p:nvSpPr>
        <p:spPr>
          <a:xfrm>
            <a:off x="1060450" y="1384299"/>
            <a:ext cx="10071100" cy="501675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el-GR" sz="2000" u="none" cap="none" strike="noStrike">
                <a:solidFill>
                  <a:srgbClr val="000000"/>
                </a:solidFill>
                <a:latin typeface="Arial"/>
                <a:ea typeface="Arial"/>
                <a:cs typeface="Arial"/>
                <a:sym typeface="Arial"/>
              </a:rPr>
              <a:t>Αυτή η ενότητα διερεύνησε πώς η Υπολογιστική Σκέψη μπορεί να υποστηρίξει την ανάπτυξη οριζόντιων δεξιοτήτων σε ενήλικες εκπαιδευόμενους, καθιστώντας τη δομημένη σκέψη πιο προσιτή και σχετική.</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br>
              <a:rPr b="0" i="0" lang="el-GR" sz="2000" u="none" cap="none" strike="noStrike">
                <a:solidFill>
                  <a:srgbClr val="000000"/>
                </a:solidFill>
                <a:latin typeface="Arial"/>
                <a:ea typeface="Arial"/>
                <a:cs typeface="Arial"/>
                <a:sym typeface="Arial"/>
              </a:rPr>
            </a:br>
            <a:r>
              <a:rPr b="0" i="0" lang="el-GR" sz="2000" u="none" cap="none" strike="noStrike">
                <a:solidFill>
                  <a:srgbClr val="000000"/>
                </a:solidFill>
                <a:latin typeface="Arial"/>
                <a:ea typeface="Arial"/>
                <a:cs typeface="Arial"/>
                <a:sym typeface="Arial"/>
              </a:rPr>
              <a:t>Μάθατε πώς να αναγνωρίζετε βασικές διαπροσωπικές ικανότητες, όπως η επικοινωνία και η συνεργασία, και είδατε πώς οι βασικές αρχές της ΥΣ, όπως η αποσύνθεση και η αναγνώριση προτύπων, μπορούν να βοηθήσουν στη βελτίωσή τους μέσω καθημερινών δραστηριοτήτων.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br>
              <a:rPr b="0" i="0" lang="el-GR" sz="2000" u="none" cap="none" strike="noStrike">
                <a:solidFill>
                  <a:srgbClr val="000000"/>
                </a:solidFill>
                <a:latin typeface="Arial"/>
                <a:ea typeface="Arial"/>
                <a:cs typeface="Arial"/>
                <a:sym typeface="Arial"/>
              </a:rPr>
            </a:br>
            <a:r>
              <a:rPr b="0" i="0" lang="el-GR" sz="2000" u="none" cap="none" strike="noStrike">
                <a:solidFill>
                  <a:srgbClr val="000000"/>
                </a:solidFill>
                <a:latin typeface="Arial"/>
                <a:ea typeface="Arial"/>
                <a:cs typeface="Arial"/>
                <a:sym typeface="Arial"/>
              </a:rPr>
              <a:t>Εξετάσαμε επίσης τις πρακτικές προκλήσεις που μπορεί να αντιμετωπίσουν οι ενήλικες χαμηλής ειδίκευσης στη μάθηση με βάση την ΥΣ και συζητήσαμε πώς να τις ξεπεράσουμε με απλές προσεγγίσεις που βασίζονται στην πραγματική ζωή.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br>
              <a:rPr b="0" i="0" lang="el-GR" sz="2000" u="none" cap="none" strike="noStrike">
                <a:solidFill>
                  <a:srgbClr val="000000"/>
                </a:solidFill>
                <a:latin typeface="Arial"/>
                <a:ea typeface="Arial"/>
                <a:cs typeface="Arial"/>
                <a:sym typeface="Arial"/>
              </a:rPr>
            </a:br>
            <a:r>
              <a:rPr b="0" i="0" lang="el-GR" sz="2000" u="none" cap="none" strike="noStrike">
                <a:solidFill>
                  <a:srgbClr val="000000"/>
                </a:solidFill>
                <a:latin typeface="Arial"/>
                <a:ea typeface="Arial"/>
                <a:cs typeface="Arial"/>
                <a:sym typeface="Arial"/>
              </a:rPr>
              <a:t>Σε όλη την ενότητα, παραδείγματα και δραστηριότητες έδειξαν πώς η ΥΣ μπορεί να προσαρμοστεί για να αναπτύξει βασικές δεξιότητες του 21ου αιώνα που ενισχύουν την εμπιστοσύνη και τη συμμετοχή των μαθητών τόσο στη μάθηση όσο και στη ζωή.</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4" name="Shape 1054"/>
        <p:cNvGrpSpPr/>
        <p:nvPr/>
      </p:nvGrpSpPr>
      <p:grpSpPr>
        <a:xfrm>
          <a:off x="0" y="0"/>
          <a:ext cx="0" cy="0"/>
          <a:chOff x="0" y="0"/>
          <a:chExt cx="0" cy="0"/>
        </a:xfrm>
      </p:grpSpPr>
      <p:pic>
        <p:nvPicPr>
          <p:cNvPr descr="Teacher assisting student" id="1055" name="Google Shape;1055;p44"/>
          <p:cNvPicPr preferRelativeResize="0"/>
          <p:nvPr>
            <p:ph idx="2" type="pic"/>
          </p:nvPr>
        </p:nvPicPr>
        <p:blipFill rotWithShape="1">
          <a:blip r:embed="rId3">
            <a:alphaModFix/>
          </a:blip>
          <a:srcRect b="0" l="17037" r="17035" t="0"/>
          <a:stretch/>
        </p:blipFill>
        <p:spPr>
          <a:xfrm>
            <a:off x="0" y="0"/>
            <a:ext cx="6781800" cy="6858000"/>
          </a:xfrm>
          <a:prstGeom prst="rect">
            <a:avLst/>
          </a:prstGeom>
          <a:solidFill>
            <a:schemeClr val="dk2"/>
          </a:solidFill>
          <a:ln>
            <a:noFill/>
          </a:ln>
        </p:spPr>
      </p:pic>
      <p:sp>
        <p:nvSpPr>
          <p:cNvPr id="1056" name="Google Shape;1056;p44"/>
          <p:cNvSpPr txBox="1"/>
          <p:nvPr>
            <p:ph idx="11" type="ftr"/>
          </p:nvPr>
        </p:nvSpPr>
        <p:spPr>
          <a:xfrm>
            <a:off x="1333500" y="6310974"/>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l-GR"/>
              <a:t>COMPUTATIONAL SENIORS </a:t>
            </a:r>
            <a:endParaRPr/>
          </a:p>
        </p:txBody>
      </p:sp>
      <p:sp>
        <p:nvSpPr>
          <p:cNvPr id="1057" name="Google Shape;1057;p44"/>
          <p:cNvSpPr txBox="1"/>
          <p:nvPr>
            <p:ph idx="1" type="body"/>
          </p:nvPr>
        </p:nvSpPr>
        <p:spPr>
          <a:xfrm>
            <a:off x="7895303" y="3078797"/>
            <a:ext cx="3221037" cy="2316163"/>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1000"/>
              </a:spcBef>
              <a:spcAft>
                <a:spcPts val="0"/>
              </a:spcAft>
              <a:buClr>
                <a:schemeClr val="lt1"/>
              </a:buClr>
              <a:buSzPts val="1260"/>
              <a:buNone/>
            </a:pPr>
            <a:br>
              <a:rPr lang="el-GR"/>
            </a:br>
            <a:endParaRPr/>
          </a:p>
        </p:txBody>
      </p:sp>
      <p:sp>
        <p:nvSpPr>
          <p:cNvPr id="1058" name="Google Shape;1058;p44"/>
          <p:cNvSpPr txBox="1"/>
          <p:nvPr/>
        </p:nvSpPr>
        <p:spPr>
          <a:xfrm>
            <a:off x="7706091" y="1182231"/>
            <a:ext cx="3599459" cy="449353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l-GR" sz="2800" u="none" cap="none" strike="noStrike">
                <a:solidFill>
                  <a:schemeClr val="lt1"/>
                </a:solidFill>
                <a:latin typeface="Arial"/>
                <a:ea typeface="Arial"/>
                <a:cs typeface="Arial"/>
                <a:sym typeface="Arial"/>
              </a:rPr>
              <a:t>ΠΡΟΣΚΛΗΣΗ ΣΕ ΔΡΑΣΗ:</a:t>
            </a:r>
            <a:endParaRPr b="0"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l-GR" sz="1800" u="none" cap="none" strike="noStrike">
                <a:solidFill>
                  <a:schemeClr val="lt1"/>
                </a:solidFill>
                <a:latin typeface="Arial"/>
                <a:ea typeface="Arial"/>
                <a:cs typeface="Arial"/>
                <a:sym typeface="Arial"/>
              </a:rPr>
              <a:t>Αναλογιστείτε τι έχετε μάθει:</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1"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1" lang="el-GR" sz="1400" u="none" cap="none" strike="noStrike">
                <a:solidFill>
                  <a:schemeClr val="lt1"/>
                </a:solidFill>
                <a:latin typeface="Arial"/>
                <a:ea typeface="Arial"/>
                <a:cs typeface="Arial"/>
                <a:sym typeface="Arial"/>
              </a:rPr>
              <a:t>Ποιες είναι οι βασικές οριζόντιες δεξιότητες του 21ου αιώνα και γιατί είναι απαραίτητες για τους ενήλικες εκπαιδευόμενους;</a:t>
            </a:r>
            <a:br>
              <a:rPr b="0" i="1" lang="el-GR" sz="1400" u="none" cap="none" strike="noStrike">
                <a:solidFill>
                  <a:schemeClr val="lt1"/>
                </a:solidFill>
                <a:latin typeface="Arial"/>
                <a:ea typeface="Arial"/>
                <a:cs typeface="Arial"/>
                <a:sym typeface="Arial"/>
              </a:rPr>
            </a:br>
            <a:r>
              <a:rPr b="0" i="1" lang="el-GR" sz="1400" u="none" cap="none" strike="noStrike">
                <a:solidFill>
                  <a:schemeClr val="lt1"/>
                </a:solidFill>
                <a:latin typeface="Arial"/>
                <a:ea typeface="Arial"/>
                <a:cs typeface="Arial"/>
                <a:sym typeface="Arial"/>
              </a:rPr>
              <a:t>Πώς μπορεί η υπολογιστική σκέψη να υποστηρίξει την ανάπτυξη διαπροσωπικών ικανοτήτων;</a:t>
            </a:r>
            <a:br>
              <a:rPr b="0" i="1" lang="el-GR" sz="1400" u="none" cap="none" strike="noStrike">
                <a:solidFill>
                  <a:schemeClr val="lt1"/>
                </a:solidFill>
                <a:latin typeface="Arial"/>
                <a:ea typeface="Arial"/>
                <a:cs typeface="Arial"/>
                <a:sym typeface="Arial"/>
              </a:rPr>
            </a:br>
            <a:r>
              <a:rPr b="0" i="1" lang="el-GR" sz="1400" u="none" cap="none" strike="noStrike">
                <a:solidFill>
                  <a:schemeClr val="lt1"/>
                </a:solidFill>
                <a:latin typeface="Arial"/>
                <a:ea typeface="Arial"/>
                <a:cs typeface="Arial"/>
                <a:sym typeface="Arial"/>
              </a:rPr>
              <a:t>Ποια εργαλεία και στρατηγικές μπορείτε να χρησιμοποιήσετε για να αξιολογήσετε και να προωθήσετε τις οριζόντιες δεξιότητες στις δραστηριότητες ΥΣ;</a:t>
            </a:r>
            <a:endParaRPr b="1" i="0" sz="1800" u="none" cap="none" strike="noStrike">
              <a:solidFill>
                <a:schemeClr val="lt1"/>
              </a:solidFill>
              <a:latin typeface="Arial"/>
              <a:ea typeface="Arial"/>
              <a:cs typeface="Arial"/>
              <a:sym typeface="Arial"/>
            </a:endParaRPr>
          </a:p>
        </p:txBody>
      </p:sp>
      <p:sp>
        <p:nvSpPr>
          <p:cNvPr id="1059" name="Google Shape;1059;p44"/>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sp>
        <p:nvSpPr>
          <p:cNvPr id="1066" name="Google Shape;1066;p45"/>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67" name="Google Shape;1067;p45"/>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68" name="Google Shape;1068;p45"/>
          <p:cNvSpPr txBox="1"/>
          <p:nvPr>
            <p:ph type="title"/>
          </p:nvPr>
        </p:nvSpPr>
        <p:spPr>
          <a:xfrm>
            <a:off x="695400" y="537594"/>
            <a:ext cx="10801200" cy="618846"/>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l-GR">
                <a:latin typeface="Arial"/>
                <a:ea typeface="Arial"/>
                <a:cs typeface="Arial"/>
                <a:sym typeface="Arial"/>
              </a:rPr>
              <a:t>ΓΛΩΣΣΑΡΙ</a:t>
            </a:r>
            <a:endParaRPr b="1">
              <a:latin typeface="Arial"/>
              <a:ea typeface="Arial"/>
              <a:cs typeface="Arial"/>
              <a:sym typeface="Arial"/>
            </a:endParaRPr>
          </a:p>
        </p:txBody>
      </p:sp>
      <p:sp>
        <p:nvSpPr>
          <p:cNvPr id="1069" name="Google Shape;1069;p45"/>
          <p:cNvSpPr txBox="1"/>
          <p:nvPr/>
        </p:nvSpPr>
        <p:spPr>
          <a:xfrm>
            <a:off x="688800" y="1304189"/>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l-GR" sz="1400" u="none" cap="none" strike="noStrike">
                <a:solidFill>
                  <a:srgbClr val="678877"/>
                </a:solidFill>
                <a:latin typeface="Arial"/>
                <a:ea typeface="Arial"/>
                <a:cs typeface="Arial"/>
                <a:sym typeface="Arial"/>
              </a:rPr>
              <a:t>Υπολογιστική σκέψη ή ΥΣ: </a:t>
            </a:r>
            <a:r>
              <a:rPr b="0" i="0" lang="el-GR" sz="1400" u="none" cap="none" strike="noStrike">
                <a:solidFill>
                  <a:schemeClr val="dk1"/>
                </a:solidFill>
                <a:latin typeface="Arial"/>
                <a:ea typeface="Arial"/>
                <a:cs typeface="Arial"/>
                <a:sym typeface="Arial"/>
              </a:rPr>
              <a:t>Επίλυση προβλημάτων όπως ένας υπολογιστής, βήμα προς βήμα. </a:t>
            </a:r>
            <a:endParaRPr b="0" i="0" sz="1000" u="none" cap="none" strike="noStrike">
              <a:solidFill>
                <a:schemeClr val="dk1"/>
              </a:solidFill>
              <a:latin typeface="Arial"/>
              <a:ea typeface="Arial"/>
              <a:cs typeface="Arial"/>
              <a:sym typeface="Arial"/>
            </a:endParaRPr>
          </a:p>
        </p:txBody>
      </p:sp>
      <p:sp>
        <p:nvSpPr>
          <p:cNvPr id="1070" name="Google Shape;1070;p45"/>
          <p:cNvSpPr txBox="1"/>
          <p:nvPr/>
        </p:nvSpPr>
        <p:spPr>
          <a:xfrm>
            <a:off x="688800" y="1681017"/>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l-GR" sz="1400" u="none" cap="none" strike="noStrike">
                <a:solidFill>
                  <a:srgbClr val="678877"/>
                </a:solidFill>
                <a:latin typeface="Arial"/>
                <a:ea typeface="Arial"/>
                <a:cs typeface="Arial"/>
                <a:sym typeface="Arial"/>
              </a:rPr>
              <a:t>Αποσύνθεση: </a:t>
            </a:r>
            <a:r>
              <a:rPr b="0" i="0" lang="el-GR" sz="1400" u="none" cap="none" strike="noStrike">
                <a:solidFill>
                  <a:schemeClr val="dk1"/>
                </a:solidFill>
                <a:latin typeface="Arial"/>
                <a:ea typeface="Arial"/>
                <a:cs typeface="Arial"/>
                <a:sym typeface="Arial"/>
              </a:rPr>
              <a:t>Σπάζοντας ένα μεγάλο πρόβλημα σε μικρότερα μέρη.</a:t>
            </a:r>
            <a:endParaRPr b="0" i="0" sz="1000" u="none" cap="none" strike="noStrike">
              <a:solidFill>
                <a:schemeClr val="dk1"/>
              </a:solidFill>
              <a:latin typeface="Arial"/>
              <a:ea typeface="Arial"/>
              <a:cs typeface="Arial"/>
              <a:sym typeface="Arial"/>
            </a:endParaRPr>
          </a:p>
        </p:txBody>
      </p:sp>
      <p:sp>
        <p:nvSpPr>
          <p:cNvPr id="1071" name="Google Shape;1071;p45"/>
          <p:cNvSpPr txBox="1"/>
          <p:nvPr/>
        </p:nvSpPr>
        <p:spPr>
          <a:xfrm>
            <a:off x="688800" y="2064352"/>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l-GR" sz="1400" u="none" cap="none" strike="noStrike">
                <a:solidFill>
                  <a:srgbClr val="678877"/>
                </a:solidFill>
                <a:latin typeface="Arial"/>
                <a:ea typeface="Arial"/>
                <a:cs typeface="Arial"/>
                <a:sym typeface="Arial"/>
              </a:rPr>
              <a:t>Αφαίρεση: </a:t>
            </a:r>
            <a:r>
              <a:rPr b="0" i="0" lang="el-GR" sz="1400" u="none" cap="none" strike="noStrike">
                <a:solidFill>
                  <a:schemeClr val="dk1"/>
                </a:solidFill>
                <a:latin typeface="Arial"/>
                <a:ea typeface="Arial"/>
                <a:cs typeface="Arial"/>
                <a:sym typeface="Arial"/>
              </a:rPr>
              <a:t>Εστιάζοντας μόνο στις σημαντικές λεπτομέρειες.</a:t>
            </a:r>
            <a:endParaRPr b="0" i="0" sz="1000" u="none" cap="none" strike="noStrike">
              <a:solidFill>
                <a:schemeClr val="dk1"/>
              </a:solidFill>
              <a:latin typeface="Arial"/>
              <a:ea typeface="Arial"/>
              <a:cs typeface="Arial"/>
              <a:sym typeface="Arial"/>
            </a:endParaRPr>
          </a:p>
        </p:txBody>
      </p:sp>
      <p:sp>
        <p:nvSpPr>
          <p:cNvPr id="1072" name="Google Shape;1072;p45"/>
          <p:cNvSpPr txBox="1"/>
          <p:nvPr/>
        </p:nvSpPr>
        <p:spPr>
          <a:xfrm>
            <a:off x="695400" y="2442739"/>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l-GR" sz="1400" u="none" cap="none" strike="noStrike">
                <a:solidFill>
                  <a:srgbClr val="678877"/>
                </a:solidFill>
                <a:latin typeface="Arial"/>
                <a:ea typeface="Arial"/>
                <a:cs typeface="Arial"/>
                <a:sym typeface="Arial"/>
              </a:rPr>
              <a:t>Αναγνώριση προτύπων: </a:t>
            </a:r>
            <a:r>
              <a:rPr b="0" i="0" lang="el-GR" sz="1400" u="none" cap="none" strike="noStrike">
                <a:solidFill>
                  <a:schemeClr val="dk1"/>
                </a:solidFill>
                <a:latin typeface="Arial"/>
                <a:ea typeface="Arial"/>
                <a:cs typeface="Arial"/>
                <a:sym typeface="Arial"/>
              </a:rPr>
              <a:t>Εντοπισμός τάσεων ή πραγμάτων που επαναλαμβάνονται.</a:t>
            </a:r>
            <a:endParaRPr b="0" i="0" sz="1000" u="none" cap="none" strike="noStrike">
              <a:solidFill>
                <a:schemeClr val="dk1"/>
              </a:solidFill>
              <a:latin typeface="Arial"/>
              <a:ea typeface="Arial"/>
              <a:cs typeface="Arial"/>
              <a:sym typeface="Arial"/>
            </a:endParaRPr>
          </a:p>
        </p:txBody>
      </p:sp>
      <p:sp>
        <p:nvSpPr>
          <p:cNvPr id="1073" name="Google Shape;1073;p45"/>
          <p:cNvSpPr txBox="1"/>
          <p:nvPr/>
        </p:nvSpPr>
        <p:spPr>
          <a:xfrm>
            <a:off x="688800" y="2829578"/>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l-GR" sz="1400" u="none" cap="none" strike="noStrike">
                <a:solidFill>
                  <a:srgbClr val="678877"/>
                </a:solidFill>
                <a:latin typeface="Arial"/>
                <a:ea typeface="Arial"/>
                <a:cs typeface="Arial"/>
                <a:sym typeface="Arial"/>
              </a:rPr>
              <a:t>Αλγόριθμος: </a:t>
            </a:r>
            <a:r>
              <a:rPr b="0" i="0" lang="el-GR" sz="1400" u="none" cap="none" strike="noStrike">
                <a:solidFill>
                  <a:schemeClr val="dk1"/>
                </a:solidFill>
                <a:latin typeface="Arial"/>
                <a:ea typeface="Arial"/>
                <a:cs typeface="Arial"/>
                <a:sym typeface="Arial"/>
              </a:rPr>
              <a:t>Ένα σύνολο οδηγιών για την ολοκλήρωση μιας εργασίας.</a:t>
            </a:r>
            <a:endParaRPr b="0" i="0" sz="1000" u="none" cap="none" strike="noStrike">
              <a:solidFill>
                <a:schemeClr val="dk1"/>
              </a:solidFill>
              <a:latin typeface="Arial"/>
              <a:ea typeface="Arial"/>
              <a:cs typeface="Arial"/>
              <a:sym typeface="Arial"/>
            </a:endParaRPr>
          </a:p>
        </p:txBody>
      </p:sp>
      <p:sp>
        <p:nvSpPr>
          <p:cNvPr id="1074" name="Google Shape;1074;p45"/>
          <p:cNvSpPr txBox="1"/>
          <p:nvPr/>
        </p:nvSpPr>
        <p:spPr>
          <a:xfrm>
            <a:off x="688800" y="3555741"/>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l-GR" sz="1400" u="none" cap="none" strike="noStrike">
                <a:solidFill>
                  <a:srgbClr val="678877"/>
                </a:solidFill>
                <a:latin typeface="Arial"/>
                <a:ea typeface="Arial"/>
                <a:cs typeface="Arial"/>
                <a:sym typeface="Arial"/>
              </a:rPr>
              <a:t>Μη συνδεδεμένες Δραστηριότητες: </a:t>
            </a:r>
            <a:r>
              <a:rPr b="0" i="0" lang="el-GR" sz="1400" u="none" cap="none" strike="noStrike">
                <a:solidFill>
                  <a:schemeClr val="dk1"/>
                </a:solidFill>
                <a:latin typeface="Arial"/>
                <a:ea typeface="Arial"/>
                <a:cs typeface="Arial"/>
                <a:sym typeface="Arial"/>
              </a:rPr>
              <a:t>Εκμάθηση ΥΣ χωρίς οθόνες χρησιμοποιώντας παιχνίδια, παζλ κ.λπ.</a:t>
            </a:r>
            <a:endParaRPr b="0" i="0" sz="1000" u="none" cap="none" strike="noStrike">
              <a:solidFill>
                <a:schemeClr val="dk1"/>
              </a:solidFill>
              <a:latin typeface="Arial"/>
              <a:ea typeface="Arial"/>
              <a:cs typeface="Arial"/>
              <a:sym typeface="Arial"/>
            </a:endParaRPr>
          </a:p>
        </p:txBody>
      </p:sp>
      <p:sp>
        <p:nvSpPr>
          <p:cNvPr id="1075" name="Google Shape;1075;p45"/>
          <p:cNvSpPr txBox="1"/>
          <p:nvPr/>
        </p:nvSpPr>
        <p:spPr>
          <a:xfrm>
            <a:off x="688800" y="3934774"/>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l-GR" sz="1400" u="none" cap="none" strike="noStrike">
                <a:solidFill>
                  <a:srgbClr val="678877"/>
                </a:solidFill>
                <a:latin typeface="Arial"/>
                <a:ea typeface="Arial"/>
                <a:cs typeface="Arial"/>
                <a:sym typeface="Arial"/>
              </a:rPr>
              <a:t>Εντοπισμός σφαλμάτων: </a:t>
            </a:r>
            <a:r>
              <a:rPr b="0" i="0" lang="el-GR" sz="1400" u="none" cap="none" strike="noStrike">
                <a:solidFill>
                  <a:schemeClr val="dk1"/>
                </a:solidFill>
                <a:latin typeface="Arial"/>
                <a:ea typeface="Arial"/>
                <a:cs typeface="Arial"/>
                <a:sym typeface="Arial"/>
              </a:rPr>
              <a:t>Εύρεση και διόρθωση σφαλμάτων σε μια διαδικασία.</a:t>
            </a:r>
            <a:endParaRPr b="0" i="0" sz="1000" u="none" cap="none" strike="noStrike">
              <a:solidFill>
                <a:schemeClr val="dk1"/>
              </a:solidFill>
              <a:latin typeface="Arial"/>
              <a:ea typeface="Arial"/>
              <a:cs typeface="Arial"/>
              <a:sym typeface="Arial"/>
            </a:endParaRPr>
          </a:p>
        </p:txBody>
      </p:sp>
      <p:sp>
        <p:nvSpPr>
          <p:cNvPr id="1076" name="Google Shape;1076;p45"/>
          <p:cNvSpPr txBox="1"/>
          <p:nvPr/>
        </p:nvSpPr>
        <p:spPr>
          <a:xfrm>
            <a:off x="695400" y="4266619"/>
            <a:ext cx="9896900" cy="276532"/>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l-GR" sz="1400" u="none" cap="none" strike="noStrike">
                <a:solidFill>
                  <a:srgbClr val="678877"/>
                </a:solidFill>
                <a:latin typeface="Arial"/>
                <a:ea typeface="Arial"/>
                <a:cs typeface="Arial"/>
                <a:sym typeface="Arial"/>
              </a:rPr>
              <a:t>Οριζόντιες δεξιότητες: </a:t>
            </a:r>
            <a:r>
              <a:rPr b="0" i="0" lang="el-GR" sz="1400" u="none" cap="none" strike="noStrike">
                <a:solidFill>
                  <a:schemeClr val="dk1"/>
                </a:solidFill>
                <a:latin typeface="Arial"/>
                <a:ea typeface="Arial"/>
                <a:cs typeface="Arial"/>
                <a:sym typeface="Arial"/>
              </a:rPr>
              <a:t>Μη τεχνικές ικανότητες που βοηθούν τους ανθρώπους να συνεργάζονται καλά με τους άλλους και να προσαρμόζονται στις προκλήσεις.</a:t>
            </a:r>
            <a:endParaRPr b="0" i="0" sz="1000" u="none" cap="none" strike="noStrike">
              <a:solidFill>
                <a:schemeClr val="dk1"/>
              </a:solidFill>
              <a:latin typeface="Arial"/>
              <a:ea typeface="Arial"/>
              <a:cs typeface="Arial"/>
              <a:sym typeface="Arial"/>
            </a:endParaRPr>
          </a:p>
        </p:txBody>
      </p:sp>
      <p:sp>
        <p:nvSpPr>
          <p:cNvPr id="1077" name="Google Shape;1077;p45"/>
          <p:cNvSpPr txBox="1"/>
          <p:nvPr/>
        </p:nvSpPr>
        <p:spPr>
          <a:xfrm>
            <a:off x="688800" y="483944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l-GR" sz="1400" u="none" cap="none" strike="noStrike">
                <a:solidFill>
                  <a:srgbClr val="678877"/>
                </a:solidFill>
                <a:latin typeface="Arial"/>
                <a:ea typeface="Arial"/>
                <a:cs typeface="Arial"/>
                <a:sym typeface="Arial"/>
              </a:rPr>
              <a:t>Παιχνιδοποίηση: </a:t>
            </a:r>
            <a:r>
              <a:rPr b="0" i="0" lang="el-GR" sz="1400" u="none" cap="none" strike="noStrike">
                <a:solidFill>
                  <a:schemeClr val="dk1"/>
                </a:solidFill>
                <a:latin typeface="Arial"/>
                <a:ea typeface="Arial"/>
                <a:cs typeface="Arial"/>
                <a:sym typeface="Arial"/>
              </a:rPr>
              <a:t>Χρήση στοιχείων παιχνιδιού (όπως πόντοι ή προκλήσεις) στη μάθηση.</a:t>
            </a:r>
            <a:endParaRPr b="0" i="0" sz="1000" u="none" cap="none" strike="noStrike">
              <a:solidFill>
                <a:schemeClr val="dk1"/>
              </a:solidFill>
              <a:latin typeface="Arial"/>
              <a:ea typeface="Arial"/>
              <a:cs typeface="Arial"/>
              <a:sym typeface="Arial"/>
            </a:endParaRPr>
          </a:p>
        </p:txBody>
      </p:sp>
      <p:sp>
        <p:nvSpPr>
          <p:cNvPr id="1078" name="Google Shape;1078;p45"/>
          <p:cNvSpPr txBox="1"/>
          <p:nvPr/>
        </p:nvSpPr>
        <p:spPr>
          <a:xfrm>
            <a:off x="688800" y="5225100"/>
            <a:ext cx="11198400" cy="26435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l-GR" sz="1400" u="none" cap="none" strike="noStrike">
                <a:solidFill>
                  <a:srgbClr val="678877"/>
                </a:solidFill>
                <a:latin typeface="Arial"/>
                <a:ea typeface="Arial"/>
                <a:cs typeface="Arial"/>
                <a:sym typeface="Arial"/>
              </a:rPr>
              <a:t>Ψηφιακός γραμματισμός: </a:t>
            </a:r>
            <a:r>
              <a:rPr b="0" i="0" lang="el-GR" sz="1400" u="none" cap="none" strike="noStrike">
                <a:solidFill>
                  <a:schemeClr val="dk1"/>
                </a:solidFill>
                <a:latin typeface="Arial"/>
                <a:ea typeface="Arial"/>
                <a:cs typeface="Arial"/>
                <a:sym typeface="Arial"/>
              </a:rPr>
              <a:t>Γνωρίζοντας πώς να χρησιμοποιείτε τα ψηφιακά εργαλεία με ασφάλεια και αποτελεσματικότητα.</a:t>
            </a:r>
            <a:endParaRPr b="0" i="0" sz="1000" u="none" cap="none" strike="noStrike">
              <a:solidFill>
                <a:schemeClr val="dk1"/>
              </a:solidFill>
              <a:latin typeface="Arial"/>
              <a:ea typeface="Arial"/>
              <a:cs typeface="Arial"/>
              <a:sym typeface="Arial"/>
            </a:endParaRPr>
          </a:p>
        </p:txBody>
      </p:sp>
      <p:sp>
        <p:nvSpPr>
          <p:cNvPr id="1079" name="Google Shape;1079;p45"/>
          <p:cNvSpPr txBox="1"/>
          <p:nvPr/>
        </p:nvSpPr>
        <p:spPr>
          <a:xfrm>
            <a:off x="688800" y="561075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l-GR" sz="1400" u="none" cap="none" strike="noStrike">
                <a:solidFill>
                  <a:srgbClr val="678877"/>
                </a:solidFill>
                <a:latin typeface="Arial"/>
                <a:ea typeface="Arial"/>
                <a:cs typeface="Arial"/>
                <a:sym typeface="Arial"/>
              </a:rPr>
              <a:t>Συμπερίληψη: </a:t>
            </a:r>
            <a:r>
              <a:rPr b="0" i="0" lang="el-GR" sz="1400" u="none" cap="none" strike="noStrike">
                <a:solidFill>
                  <a:schemeClr val="dk1"/>
                </a:solidFill>
                <a:latin typeface="Arial"/>
                <a:ea typeface="Arial"/>
                <a:cs typeface="Arial"/>
                <a:sym typeface="Arial"/>
              </a:rPr>
              <a:t>Κάνοντας τη μάθηση προσβάσιμη σε όλους, ανεξάρτητα από το υπόβαθρό τους.</a:t>
            </a:r>
            <a:endParaRPr b="0" i="0" sz="1000" u="none" cap="none" strike="noStrike">
              <a:solidFill>
                <a:schemeClr val="dk1"/>
              </a:solidFill>
              <a:latin typeface="Arial"/>
              <a:ea typeface="Arial"/>
              <a:cs typeface="Arial"/>
              <a:sym typeface="Arial"/>
            </a:endParaRPr>
          </a:p>
        </p:txBody>
      </p:sp>
      <p:sp>
        <p:nvSpPr>
          <p:cNvPr id="1080" name="Google Shape;1080;p45"/>
          <p:cNvSpPr txBox="1"/>
          <p:nvPr/>
        </p:nvSpPr>
        <p:spPr>
          <a:xfrm>
            <a:off x="688800" y="5996406"/>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l-GR" sz="1400" u="none" cap="none" strike="noStrike">
                <a:solidFill>
                  <a:srgbClr val="678877"/>
                </a:solidFill>
                <a:latin typeface="Arial"/>
                <a:ea typeface="Arial"/>
                <a:cs typeface="Arial"/>
                <a:sym typeface="Arial"/>
              </a:rPr>
              <a:t>Πρόσθετη διδακτική στήριξη: </a:t>
            </a:r>
            <a:r>
              <a:rPr b="0" i="0" lang="el-GR" sz="1400" u="none" cap="none" strike="noStrike">
                <a:solidFill>
                  <a:schemeClr val="dk1"/>
                </a:solidFill>
                <a:latin typeface="Arial"/>
                <a:ea typeface="Arial"/>
                <a:cs typeface="Arial"/>
                <a:sym typeface="Arial"/>
              </a:rPr>
              <a:t>Υποστηρίξτε τους μαθητές βήμα-βήμα, ώστε να μπορούν σταδιακά να κάνουν περισσότερα μόνοι τους.</a:t>
            </a:r>
            <a:endParaRPr b="0" i="0" sz="1000" u="none" cap="none" strike="noStrike">
              <a:solidFill>
                <a:schemeClr val="dk1"/>
              </a:solidFill>
              <a:latin typeface="Arial"/>
              <a:ea typeface="Arial"/>
              <a:cs typeface="Arial"/>
              <a:sym typeface="Arial"/>
            </a:endParaRPr>
          </a:p>
        </p:txBody>
      </p:sp>
      <p:sp>
        <p:nvSpPr>
          <p:cNvPr id="1081" name="Google Shape;1081;p45"/>
          <p:cNvSpPr txBox="1"/>
          <p:nvPr/>
        </p:nvSpPr>
        <p:spPr>
          <a:xfrm>
            <a:off x="688800" y="3193287"/>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l-GR" sz="1400" u="none" cap="none" strike="noStrike">
                <a:solidFill>
                  <a:srgbClr val="678877"/>
                </a:solidFill>
                <a:latin typeface="Arial"/>
                <a:ea typeface="Arial"/>
                <a:cs typeface="Arial"/>
                <a:sym typeface="Arial"/>
              </a:rPr>
              <a:t>Επανάληψη: </a:t>
            </a:r>
            <a:r>
              <a:rPr b="0" i="0" lang="el-GR" sz="1400" u="none" cap="none" strike="noStrike">
                <a:solidFill>
                  <a:schemeClr val="dk1"/>
                </a:solidFill>
                <a:latin typeface="Arial"/>
                <a:ea typeface="Arial"/>
                <a:cs typeface="Arial"/>
                <a:sym typeface="Arial"/>
              </a:rPr>
              <a:t>Επανάληψη μιας διαδικασίας για τη βελτίωσή της.</a:t>
            </a:r>
            <a:endParaRPr b="0" i="0" sz="1000" u="none" cap="none" strike="noStrike">
              <a:solidFill>
                <a:schemeClr val="dk1"/>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85" name="Shape 1085"/>
        <p:cNvGrpSpPr/>
        <p:nvPr/>
      </p:nvGrpSpPr>
      <p:grpSpPr>
        <a:xfrm>
          <a:off x="0" y="0"/>
          <a:ext cx="0" cy="0"/>
          <a:chOff x="0" y="0"/>
          <a:chExt cx="0" cy="0"/>
        </a:xfrm>
      </p:grpSpPr>
      <p:sp>
        <p:nvSpPr>
          <p:cNvPr id="1086" name="Google Shape;1086;p46"/>
          <p:cNvSpPr txBox="1"/>
          <p:nvPr>
            <p:ph idx="1" type="body"/>
          </p:nvPr>
        </p:nvSpPr>
        <p:spPr>
          <a:xfrm>
            <a:off x="826154" y="1476732"/>
            <a:ext cx="10539692" cy="4879618"/>
          </a:xfrm>
          <a:prstGeom prst="rect">
            <a:avLst/>
          </a:prstGeom>
          <a:noFill/>
          <a:ln>
            <a:noFill/>
          </a:ln>
        </p:spPr>
        <p:txBody>
          <a:bodyPr anchorCtr="0" anchor="b" bIns="45700" lIns="91425" spcFirstLastPara="1" rIns="91425" wrap="square" tIns="45700">
            <a:normAutofit fontScale="92500"/>
          </a:bodyPr>
          <a:lstStyle/>
          <a:p>
            <a:pPr indent="0" lvl="0" marL="0" rtl="0" algn="l">
              <a:lnSpc>
                <a:spcPct val="100000"/>
              </a:lnSpc>
              <a:spcBef>
                <a:spcPts val="0"/>
              </a:spcBef>
              <a:spcAft>
                <a:spcPts val="0"/>
              </a:spcAft>
              <a:buClr>
                <a:schemeClr val="dk2"/>
              </a:buClr>
              <a:buSzPct val="113513"/>
              <a:buNone/>
            </a:pPr>
            <a:r>
              <a:rPr b="0" lang="el-GR" sz="1600">
                <a:latin typeface="Arial"/>
                <a:ea typeface="Arial"/>
                <a:cs typeface="Arial"/>
                <a:sym typeface="Arial"/>
              </a:rPr>
              <a:t>Organisation for Economic Co-operation and Development (OECD). (2019). Future of education and skills 2030: Conceptual learning framework. </a:t>
            </a:r>
            <a:endParaRPr/>
          </a:p>
          <a:p>
            <a:pPr indent="0" lvl="0" marL="0" rtl="0" algn="l">
              <a:lnSpc>
                <a:spcPct val="100000"/>
              </a:lnSpc>
              <a:spcBef>
                <a:spcPts val="600"/>
              </a:spcBef>
              <a:spcAft>
                <a:spcPts val="0"/>
              </a:spcAft>
              <a:buClr>
                <a:schemeClr val="dk2"/>
              </a:buClr>
              <a:buSzPct val="113513"/>
              <a:buNone/>
            </a:pPr>
            <a:r>
              <a:rPr b="0" lang="el-GR" sz="1600">
                <a:latin typeface="Arial"/>
                <a:ea typeface="Arial"/>
                <a:cs typeface="Arial"/>
                <a:sym typeface="Arial"/>
              </a:rPr>
              <a:t>World Economic Forum. (2020). The future of jobs report 2020. </a:t>
            </a:r>
            <a:endParaRPr/>
          </a:p>
          <a:p>
            <a:pPr indent="0" lvl="0" marL="0" rtl="0" algn="l">
              <a:lnSpc>
                <a:spcPct val="100000"/>
              </a:lnSpc>
              <a:spcBef>
                <a:spcPts val="600"/>
              </a:spcBef>
              <a:spcAft>
                <a:spcPts val="0"/>
              </a:spcAft>
              <a:buClr>
                <a:schemeClr val="dk2"/>
              </a:buClr>
              <a:buSzPct val="113513"/>
              <a:buNone/>
            </a:pPr>
            <a:r>
              <a:rPr b="0" lang="el-GR" sz="1600">
                <a:latin typeface="Arial"/>
                <a:ea typeface="Arial"/>
                <a:cs typeface="Arial"/>
                <a:sym typeface="Arial"/>
              </a:rPr>
              <a:t>Harvard Business Review. (2021). The skills of the future: What employers want in the changing workforce. </a:t>
            </a:r>
            <a:endParaRPr/>
          </a:p>
          <a:p>
            <a:pPr indent="0" lvl="0" marL="0" rtl="0" algn="l">
              <a:lnSpc>
                <a:spcPct val="100000"/>
              </a:lnSpc>
              <a:spcBef>
                <a:spcPts val="600"/>
              </a:spcBef>
              <a:spcAft>
                <a:spcPts val="0"/>
              </a:spcAft>
              <a:buClr>
                <a:schemeClr val="dk2"/>
              </a:buClr>
              <a:buSzPct val="113513"/>
              <a:buNone/>
            </a:pPr>
            <a:r>
              <a:rPr b="0" lang="el-GR" sz="1600">
                <a:latin typeface="Arial"/>
                <a:ea typeface="Arial"/>
                <a:cs typeface="Arial"/>
                <a:sym typeface="Arial"/>
              </a:rPr>
              <a:t>United Nations Educational, Scientific and Cultural Organization (UNESCO). (2022). Soft skills development in adult learning programs. </a:t>
            </a:r>
            <a:endParaRPr/>
          </a:p>
          <a:p>
            <a:pPr indent="0" lvl="0" marL="0" rtl="0" algn="l">
              <a:lnSpc>
                <a:spcPct val="100000"/>
              </a:lnSpc>
              <a:spcBef>
                <a:spcPts val="600"/>
              </a:spcBef>
              <a:spcAft>
                <a:spcPts val="0"/>
              </a:spcAft>
              <a:buClr>
                <a:schemeClr val="dk2"/>
              </a:buClr>
              <a:buSzPct val="113513"/>
              <a:buNone/>
            </a:pPr>
            <a:r>
              <a:rPr b="0" lang="el-GR" sz="1600">
                <a:latin typeface="Arial"/>
                <a:ea typeface="Arial"/>
                <a:cs typeface="Arial"/>
                <a:sym typeface="Arial"/>
              </a:rPr>
              <a:t>Hanson, K. (2020). Employability: A comparative case study examining teaching soft skills in adult workforce development training</a:t>
            </a:r>
            <a:endParaRPr/>
          </a:p>
          <a:p>
            <a:pPr indent="0" lvl="0" marL="0" rtl="0" algn="l">
              <a:lnSpc>
                <a:spcPct val="100000"/>
              </a:lnSpc>
              <a:spcBef>
                <a:spcPts val="600"/>
              </a:spcBef>
              <a:spcAft>
                <a:spcPts val="0"/>
              </a:spcAft>
              <a:buClr>
                <a:schemeClr val="dk2"/>
              </a:buClr>
              <a:buSzPct val="113513"/>
              <a:buNone/>
            </a:pPr>
            <a:r>
              <a:rPr b="0" lang="el-GR" sz="1600">
                <a:latin typeface="Arial"/>
                <a:ea typeface="Arial"/>
                <a:cs typeface="Arial"/>
                <a:sym typeface="Arial"/>
              </a:rPr>
              <a:t>Roman-Gonzalez, M., Moreno-León, J., &amp; Robles, G. (2017). Development of Computational Thinking Test Using Item Response Theory (IRT). Computers &amp; Education.</a:t>
            </a:r>
            <a:endParaRPr/>
          </a:p>
          <a:p>
            <a:pPr indent="0" lvl="0" marL="0" rtl="0" algn="l">
              <a:lnSpc>
                <a:spcPct val="100000"/>
              </a:lnSpc>
              <a:spcBef>
                <a:spcPts val="600"/>
              </a:spcBef>
              <a:spcAft>
                <a:spcPts val="0"/>
              </a:spcAft>
              <a:buClr>
                <a:schemeClr val="dk2"/>
              </a:buClr>
              <a:buSzPct val="113513"/>
              <a:buNone/>
            </a:pPr>
            <a:r>
              <a:rPr b="0" lang="el-GR" sz="1600">
                <a:latin typeface="Arial"/>
                <a:ea typeface="Arial"/>
                <a:cs typeface="Arial"/>
                <a:sym typeface="Arial"/>
              </a:rPr>
              <a:t>Grover, S., &amp; Pea, R. (2013). Computational Thinking in K–12: A Review of the State of the Field. Educational Researcher.</a:t>
            </a:r>
            <a:endParaRPr/>
          </a:p>
          <a:p>
            <a:pPr indent="0" lvl="0" marL="0" rtl="0" algn="l">
              <a:lnSpc>
                <a:spcPct val="100000"/>
              </a:lnSpc>
              <a:spcBef>
                <a:spcPts val="600"/>
              </a:spcBef>
              <a:spcAft>
                <a:spcPts val="0"/>
              </a:spcAft>
              <a:buClr>
                <a:schemeClr val="dk2"/>
              </a:buClr>
              <a:buSzPct val="113513"/>
              <a:buNone/>
            </a:pPr>
            <a:r>
              <a:rPr b="0" lang="el-GR" sz="1600">
                <a:latin typeface="Arial"/>
                <a:ea typeface="Arial"/>
                <a:cs typeface="Arial"/>
                <a:sym typeface="Arial"/>
              </a:rPr>
              <a:t>Shute, V. J., Sun, C., &amp; Asbell-Clarke, J. (2017). Demystifying Computational Thinking. Educational Research Review.</a:t>
            </a:r>
            <a:endParaRPr/>
          </a:p>
          <a:p>
            <a:pPr indent="0" lvl="0" marL="0" rtl="0" algn="l">
              <a:lnSpc>
                <a:spcPct val="100000"/>
              </a:lnSpc>
              <a:spcBef>
                <a:spcPts val="600"/>
              </a:spcBef>
              <a:spcAft>
                <a:spcPts val="0"/>
              </a:spcAft>
              <a:buClr>
                <a:schemeClr val="dk2"/>
              </a:buClr>
              <a:buSzPct val="113513"/>
              <a:buNone/>
            </a:pPr>
            <a:r>
              <a:rPr b="0" lang="el-GR" sz="1600">
                <a:latin typeface="Arial"/>
                <a:ea typeface="Arial"/>
                <a:cs typeface="Arial"/>
                <a:sym typeface="Arial"/>
              </a:rPr>
              <a:t>Brennan, K., &amp; Resnick, M. (2012). New Frameworks for Studying and Assessing the Development of Computational Thinking. Proceedings of the 2012 Annual Meeting of the American Educational Research Association, Vancouver, Canada.</a:t>
            </a:r>
            <a:endParaRPr/>
          </a:p>
          <a:p>
            <a:pPr indent="0" lvl="0" marL="0" rtl="0" algn="l">
              <a:lnSpc>
                <a:spcPct val="100000"/>
              </a:lnSpc>
              <a:spcBef>
                <a:spcPts val="600"/>
              </a:spcBef>
              <a:spcAft>
                <a:spcPts val="0"/>
              </a:spcAft>
              <a:buClr>
                <a:schemeClr val="dk2"/>
              </a:buClr>
              <a:buSzPct val="113513"/>
              <a:buNone/>
            </a:pPr>
            <a:r>
              <a:rPr b="0" lang="el-GR" sz="1600">
                <a:latin typeface="Arial"/>
                <a:ea typeface="Arial"/>
                <a:cs typeface="Arial"/>
                <a:sym typeface="Arial"/>
              </a:rPr>
              <a:t>Wing, J. M. (2006). Computational Thinking. Communications of the ACM</a:t>
            </a:r>
            <a:endParaRPr/>
          </a:p>
          <a:p>
            <a:pPr indent="0" lvl="0" marL="0" rtl="0" algn="l">
              <a:lnSpc>
                <a:spcPct val="100000"/>
              </a:lnSpc>
              <a:spcBef>
                <a:spcPts val="600"/>
              </a:spcBef>
              <a:spcAft>
                <a:spcPts val="600"/>
              </a:spcAft>
              <a:buClr>
                <a:schemeClr val="dk2"/>
              </a:buClr>
              <a:buSzPct val="113513"/>
              <a:buNone/>
            </a:pPr>
            <a:r>
              <a:rPr b="0" lang="el-GR" sz="1600">
                <a:latin typeface="Arial"/>
                <a:ea typeface="Arial"/>
                <a:cs typeface="Arial"/>
                <a:sym typeface="Arial"/>
              </a:rPr>
              <a:t>Lee, J. (2023). Leverage Large Language Models to Assess Soft Skills in Lifelong Learning. Times Higher Education. </a:t>
            </a:r>
            <a:endParaRPr/>
          </a:p>
        </p:txBody>
      </p:sp>
      <p:sp>
        <p:nvSpPr>
          <p:cNvPr id="1087" name="Google Shape;1087;p46"/>
          <p:cNvSpPr txBox="1"/>
          <p:nvPr>
            <p:ph type="title"/>
          </p:nvPr>
        </p:nvSpPr>
        <p:spPr>
          <a:xfrm>
            <a:off x="826154" y="630653"/>
            <a:ext cx="5011885" cy="6708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2"/>
              </a:buClr>
              <a:buSzPts val="2800"/>
              <a:buFont typeface="Sorts Mill Goudy"/>
              <a:buNone/>
            </a:pPr>
            <a:r>
              <a:rPr b="1" lang="el-GR" sz="2800">
                <a:solidFill>
                  <a:schemeClr val="dk2"/>
                </a:solidFill>
                <a:latin typeface="Arial"/>
                <a:ea typeface="Arial"/>
                <a:cs typeface="Arial"/>
                <a:sym typeface="Arial"/>
              </a:rPr>
              <a:t>ΒΙΒΛΙΟΓΡΑΦΙΑ</a:t>
            </a:r>
            <a:endParaRPr b="1">
              <a:solidFill>
                <a:schemeClr val="dk2"/>
              </a:solidFill>
              <a:latin typeface="Arial"/>
              <a:ea typeface="Arial"/>
              <a:cs typeface="Arial"/>
              <a:sym typeface="Arial"/>
            </a:endParaRPr>
          </a:p>
        </p:txBody>
      </p:sp>
      <p:sp>
        <p:nvSpPr>
          <p:cNvPr id="1088" name="Google Shape;1088;p4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l-GR"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theme/theme1.xml><?xml version="1.0" encoding="utf-8"?>
<a:theme xmlns:a="http://schemas.openxmlformats.org/drawingml/2006/main" xmlns:r="http://schemas.openxmlformats.org/officeDocument/2006/relationships"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3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Χριστίνα</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779C659C-7F59-4349-AB1C-748B314CACC4</vt:lpwstr>
  </property>
  <property fmtid="{D5CDD505-2E9C-101B-9397-08002B2CF9AE}" pid="3" name="ArticulatePath">
    <vt:lpwstr>COMPseniors - OERs Module 3</vt:lpwstr>
  </property>
</Properties>
</file>