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 id="214748367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Lst>
  <p:sldSz cy="6858000" cx="12192000"/>
  <p:notesSz cx="6858000" cy="9144000"/>
  <p:embeddedFontLst>
    <p:embeddedFont>
      <p:font typeface="Sorts Mill Goudy"/>
      <p:regular r:id="rId55"/>
      <p:italic r:id="rId56"/>
    </p:embeddedFont>
    <p:embeddedFont>
      <p:font typeface="Gill Sans"/>
      <p:regular r:id="rId57"/>
      <p:bold r:id="rId58"/>
    </p:embeddedFont>
    <p:embeddedFont>
      <p:font typeface="Open Sans"/>
      <p:regular r:id="rId59"/>
      <p:bold r:id="rId60"/>
      <p:italic r:id="rId61"/>
      <p:boldItalic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3" roundtripDataSignature="AMtx7mjyjajyy59eRY6vet8Zfz8BhNkq/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C39DE25-63AB-4A99-B0EC-9BB549661F5D}">
  <a:tblStyle styleId="{9C39DE25-63AB-4A99-B0EC-9BB549661F5D}" styleName="Table_0">
    <a:wholeTbl>
      <a:tcTxStyle b="off" i="off">
        <a:font>
          <a:latin typeface="Arial"/>
          <a:ea typeface="Arial"/>
          <a:cs typeface="Arial"/>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OpenSans-boldItalic.fntdata"/><Relationship Id="rId61" Type="http://schemas.openxmlformats.org/officeDocument/2006/relationships/font" Target="fonts/OpenSans-italic.fntdata"/><Relationship Id="rId20" Type="http://schemas.openxmlformats.org/officeDocument/2006/relationships/slide" Target="slides/slide13.xml"/><Relationship Id="rId63" Type="http://customschemas.google.com/relationships/presentationmetadata" Target="metadata"/><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60" Type="http://schemas.openxmlformats.org/officeDocument/2006/relationships/font" Target="fonts/OpenSans-bold.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font" Target="fonts/SortsMillGoudy-regular.fntdata"/><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font" Target="fonts/GillSans-regular.fntdata"/><Relationship Id="rId12" Type="http://schemas.openxmlformats.org/officeDocument/2006/relationships/slide" Target="slides/slide5.xml"/><Relationship Id="rId56" Type="http://schemas.openxmlformats.org/officeDocument/2006/relationships/font" Target="fonts/SortsMillGoudy-italic.fntdata"/><Relationship Id="rId15" Type="http://schemas.openxmlformats.org/officeDocument/2006/relationships/slide" Target="slides/slide8.xml"/><Relationship Id="rId59" Type="http://schemas.openxmlformats.org/officeDocument/2006/relationships/font" Target="fonts/OpenSans-regular.fntdata"/><Relationship Id="rId14" Type="http://schemas.openxmlformats.org/officeDocument/2006/relationships/slide" Target="slides/slide7.xml"/><Relationship Id="rId58" Type="http://schemas.openxmlformats.org/officeDocument/2006/relationships/font" Target="fonts/GillSans-bold.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6" name="Google Shape;31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7" name="Google Shape;327;p2: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p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8" name="Google Shape;338;p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339" name="Google Shape;339;p3: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5" name="Google Shape;35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56" name="Google Shape;356;p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4" name="Google Shape;37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5" name="Google Shape;37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76" name="Google Shape;376;p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4" name="Google Shape;38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5" name="Google Shape;38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86" name="Google Shape;386;p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 name="Google Shape;39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Arial"/>
              <a:ea typeface="Arial"/>
              <a:cs typeface="Arial"/>
              <a:sym typeface="Arial"/>
            </a:endParaRPr>
          </a:p>
        </p:txBody>
      </p:sp>
      <p:sp>
        <p:nvSpPr>
          <p:cNvPr id="395" name="Google Shape;39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2" name="Google Shape;42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3" name="Google Shape;44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6" name="Google Shape;46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9" name="Google Shape;49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39700" lvl="0" marL="457200" rtl="0" algn="l">
              <a:lnSpc>
                <a:spcPct val="100000"/>
              </a:lnSpc>
              <a:spcBef>
                <a:spcPts val="0"/>
              </a:spcBef>
              <a:spcAft>
                <a:spcPts val="0"/>
              </a:spcAft>
              <a:buSzPts val="1400"/>
              <a:buFont typeface="Arial"/>
              <a:buNone/>
            </a:pPr>
            <a:r>
              <a:t/>
            </a:r>
            <a:endParaRPr/>
          </a:p>
          <a:p>
            <a:pPr indent="0" lvl="0" marL="0" rtl="0" algn="l">
              <a:lnSpc>
                <a:spcPct val="100000"/>
              </a:lnSpc>
              <a:spcBef>
                <a:spcPts val="0"/>
              </a:spcBef>
              <a:spcAft>
                <a:spcPts val="0"/>
              </a:spcAft>
              <a:buSzPts val="1400"/>
              <a:buNone/>
            </a:pPr>
            <a:r>
              <a:t/>
            </a:r>
            <a:endParaRPr/>
          </a:p>
        </p:txBody>
      </p:sp>
      <p:sp>
        <p:nvSpPr>
          <p:cNvPr id="532" name="Google Shape;53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39700" lvl="0" marL="457200" rtl="0" algn="l">
              <a:lnSpc>
                <a:spcPct val="100000"/>
              </a:lnSpc>
              <a:spcBef>
                <a:spcPts val="0"/>
              </a:spcBef>
              <a:spcAft>
                <a:spcPts val="0"/>
              </a:spcAft>
              <a:buSzPts val="1400"/>
              <a:buFont typeface="Arial"/>
              <a:buNone/>
            </a:pPr>
            <a:r>
              <a:t/>
            </a:r>
            <a:endParaRPr/>
          </a:p>
          <a:p>
            <a:pPr indent="0" lvl="0" marL="0" rtl="0" algn="l">
              <a:lnSpc>
                <a:spcPct val="100000"/>
              </a:lnSpc>
              <a:spcBef>
                <a:spcPts val="0"/>
              </a:spcBef>
              <a:spcAft>
                <a:spcPts val="0"/>
              </a:spcAft>
              <a:buSzPts val="1400"/>
              <a:buNone/>
            </a:pPr>
            <a:r>
              <a:t/>
            </a:r>
            <a:endParaRPr/>
          </a:p>
        </p:txBody>
      </p:sp>
      <p:sp>
        <p:nvSpPr>
          <p:cNvPr id="542" name="Google Shape;54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39700" lvl="0" marL="457200" rtl="0" algn="l">
              <a:lnSpc>
                <a:spcPct val="100000"/>
              </a:lnSpc>
              <a:spcBef>
                <a:spcPts val="0"/>
              </a:spcBef>
              <a:spcAft>
                <a:spcPts val="0"/>
              </a:spcAft>
              <a:buSzPts val="1400"/>
              <a:buFont typeface="Arial"/>
              <a:buNone/>
            </a:pPr>
            <a:r>
              <a:t/>
            </a:r>
            <a:endParaRPr/>
          </a:p>
          <a:p>
            <a:pPr indent="0" lvl="0" marL="0" rtl="0" algn="l">
              <a:lnSpc>
                <a:spcPct val="100000"/>
              </a:lnSpc>
              <a:spcBef>
                <a:spcPts val="0"/>
              </a:spcBef>
              <a:spcAft>
                <a:spcPts val="0"/>
              </a:spcAft>
              <a:buSzPts val="1400"/>
              <a:buNone/>
            </a:pPr>
            <a:r>
              <a:t/>
            </a:r>
            <a:endParaRPr/>
          </a:p>
        </p:txBody>
      </p:sp>
      <p:sp>
        <p:nvSpPr>
          <p:cNvPr id="576" name="Google Shape;57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5" name="Google Shape;59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6" name="Google Shape;59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97" name="Google Shape;597;p1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5" name="Google Shape;60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6" name="Google Shape;606;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07" name="Google Shape;607;p1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5" name="Google Shape;61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4" name="Google Shape;64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2" name="Google Shape;67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0" name="Google Shape;70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8" name="Google Shape;72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6" name="Google Shape;75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4" name="Google Shape;78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6" name="Google Shape;79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5" name="Google Shape;815;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6" name="Google Shape;816;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17" name="Google Shape;817;p2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6" name="Google Shape;82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7" name="Google Shape;83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p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Answers are: </a:t>
            </a:r>
            <a:endParaRPr/>
          </a:p>
          <a:p>
            <a:pPr indent="0" lvl="0" marL="0" rtl="0" algn="l">
              <a:lnSpc>
                <a:spcPct val="100000"/>
              </a:lnSpc>
              <a:spcBef>
                <a:spcPts val="0"/>
              </a:spcBef>
              <a:spcAft>
                <a:spcPts val="0"/>
              </a:spcAft>
              <a:buSzPts val="1400"/>
              <a:buNone/>
            </a:pPr>
            <a:r>
              <a:rPr lang="en-US"/>
              <a:t>1-a</a:t>
            </a:r>
            <a:endParaRPr/>
          </a:p>
          <a:p>
            <a:pPr indent="0" lvl="0" marL="0" rtl="0" algn="l">
              <a:lnSpc>
                <a:spcPct val="100000"/>
              </a:lnSpc>
              <a:spcBef>
                <a:spcPts val="0"/>
              </a:spcBef>
              <a:spcAft>
                <a:spcPts val="0"/>
              </a:spcAft>
              <a:buSzPts val="1400"/>
              <a:buNone/>
            </a:pPr>
            <a:r>
              <a:rPr lang="en-US"/>
              <a:t>2-b</a:t>
            </a:r>
            <a:endParaRPr/>
          </a:p>
          <a:p>
            <a:pPr indent="0" lvl="0" marL="0" rtl="0" algn="l">
              <a:lnSpc>
                <a:spcPct val="100000"/>
              </a:lnSpc>
              <a:spcBef>
                <a:spcPts val="0"/>
              </a:spcBef>
              <a:spcAft>
                <a:spcPts val="0"/>
              </a:spcAft>
              <a:buSzPts val="1400"/>
              <a:buNone/>
            </a:pPr>
            <a:r>
              <a:rPr lang="en-US"/>
              <a:t>3-c</a:t>
            </a:r>
            <a:endParaRPr/>
          </a:p>
          <a:p>
            <a:pPr indent="0" lvl="0" marL="0" rtl="0" algn="l">
              <a:lnSpc>
                <a:spcPct val="100000"/>
              </a:lnSpc>
              <a:spcBef>
                <a:spcPts val="0"/>
              </a:spcBef>
              <a:spcAft>
                <a:spcPts val="0"/>
              </a:spcAft>
              <a:buSzPts val="1400"/>
              <a:buNone/>
            </a:pPr>
            <a:r>
              <a:rPr lang="en-US"/>
              <a:t>4-a</a:t>
            </a:r>
            <a:endParaRPr/>
          </a:p>
          <a:p>
            <a:pPr indent="0" lvl="0" marL="0" rtl="0" algn="l">
              <a:lnSpc>
                <a:spcPct val="100000"/>
              </a:lnSpc>
              <a:spcBef>
                <a:spcPts val="0"/>
              </a:spcBef>
              <a:spcAft>
                <a:spcPts val="0"/>
              </a:spcAft>
              <a:buSzPts val="1400"/>
              <a:buNone/>
            </a:pPr>
            <a:r>
              <a:rPr lang="en-US"/>
              <a:t>5-b</a:t>
            </a:r>
            <a:endParaRPr/>
          </a:p>
          <a:p>
            <a:pPr indent="0" lvl="0" marL="0" rtl="0" algn="l">
              <a:lnSpc>
                <a:spcPct val="100000"/>
              </a:lnSpc>
              <a:spcBef>
                <a:spcPts val="0"/>
              </a:spcBef>
              <a:spcAft>
                <a:spcPts val="0"/>
              </a:spcAft>
              <a:buSzPts val="1400"/>
              <a:buNone/>
            </a:pPr>
            <a:r>
              <a:t/>
            </a:r>
            <a:endParaRPr/>
          </a:p>
        </p:txBody>
      </p:sp>
      <p:sp>
        <p:nvSpPr>
          <p:cNvPr id="850" name="Google Shape;850;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1" name="Google Shape;861;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2" name="Google Shape;862;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63" name="Google Shape;863;p2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1" name="Google Shape;87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6" name="Google Shape;886;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1" name="Google Shape;90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8" name="Google Shape;918;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0" name="Google Shape;930;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0" name="Google Shape;940;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3" name="Google Shape;953;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3" name="Google Shape;963;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7" name="Google Shape;97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4" name="Google Shape;994;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5" name="Google Shape;995;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996" name="Google Shape;996;p3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4" name="Google Shape;1004;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2" name="Google Shape;1012;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Answers are: </a:t>
            </a:r>
            <a:endParaRPr/>
          </a:p>
          <a:p>
            <a:pPr indent="0" lvl="0" marL="0" rtl="0" algn="l">
              <a:lnSpc>
                <a:spcPct val="100000"/>
              </a:lnSpc>
              <a:spcBef>
                <a:spcPts val="0"/>
              </a:spcBef>
              <a:spcAft>
                <a:spcPts val="0"/>
              </a:spcAft>
              <a:buSzPts val="1400"/>
              <a:buNone/>
            </a:pPr>
            <a:r>
              <a:rPr lang="en-US"/>
              <a:t>1-b</a:t>
            </a:r>
            <a:endParaRPr/>
          </a:p>
          <a:p>
            <a:pPr indent="0" lvl="0" marL="0" rtl="0" algn="l">
              <a:lnSpc>
                <a:spcPct val="100000"/>
              </a:lnSpc>
              <a:spcBef>
                <a:spcPts val="0"/>
              </a:spcBef>
              <a:spcAft>
                <a:spcPts val="0"/>
              </a:spcAft>
              <a:buSzPts val="1400"/>
              <a:buNone/>
            </a:pPr>
            <a:r>
              <a:rPr lang="en-US"/>
              <a:t>2-c</a:t>
            </a:r>
            <a:endParaRPr/>
          </a:p>
          <a:p>
            <a:pPr indent="0" lvl="0" marL="0" rtl="0" algn="l">
              <a:lnSpc>
                <a:spcPct val="100000"/>
              </a:lnSpc>
              <a:spcBef>
                <a:spcPts val="0"/>
              </a:spcBef>
              <a:spcAft>
                <a:spcPts val="0"/>
              </a:spcAft>
              <a:buSzPts val="1400"/>
              <a:buNone/>
            </a:pPr>
            <a:r>
              <a:rPr lang="en-US"/>
              <a:t>3-a</a:t>
            </a:r>
            <a:endParaRPr/>
          </a:p>
          <a:p>
            <a:pPr indent="0" lvl="0" marL="0" rtl="0" algn="l">
              <a:lnSpc>
                <a:spcPct val="100000"/>
              </a:lnSpc>
              <a:spcBef>
                <a:spcPts val="0"/>
              </a:spcBef>
              <a:spcAft>
                <a:spcPts val="0"/>
              </a:spcAft>
              <a:buSzPts val="1400"/>
              <a:buNone/>
            </a:pPr>
            <a:r>
              <a:rPr lang="en-US"/>
              <a:t>4-c</a:t>
            </a:r>
            <a:endParaRPr/>
          </a:p>
          <a:p>
            <a:pPr indent="0" lvl="0" marL="0" rtl="0" algn="l">
              <a:lnSpc>
                <a:spcPct val="100000"/>
              </a:lnSpc>
              <a:spcBef>
                <a:spcPts val="0"/>
              </a:spcBef>
              <a:spcAft>
                <a:spcPts val="0"/>
              </a:spcAft>
              <a:buSzPts val="1400"/>
              <a:buNone/>
            </a:pPr>
            <a:r>
              <a:rPr lang="en-US"/>
              <a:t>5-a</a:t>
            </a:r>
            <a:endParaRPr/>
          </a:p>
          <a:p>
            <a:pPr indent="0" lvl="0" marL="0" rtl="0" algn="l">
              <a:lnSpc>
                <a:spcPct val="100000"/>
              </a:lnSpc>
              <a:spcBef>
                <a:spcPts val="0"/>
              </a:spcBef>
              <a:spcAft>
                <a:spcPts val="0"/>
              </a:spcAft>
              <a:buSzPts val="1400"/>
              <a:buNone/>
            </a:pPr>
            <a:r>
              <a:t/>
            </a:r>
            <a:endParaRPr/>
          </a:p>
        </p:txBody>
      </p:sp>
      <p:sp>
        <p:nvSpPr>
          <p:cNvPr id="1020" name="Google Shape;1020;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9" name="Google Shape;1029;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p4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0" name="Google Shape;1040;p4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1" name="Google Shape;1041;p4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042" name="Google Shape;1042;p43: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0" name="Google Shape;1050;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1" name="Google Shape;1051;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52" name="Google Shape;1052;p4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p4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1" name="Google Shape;1061;p4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2" name="Google Shape;1062;p45: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063" name="Google Shape;1063;p45: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3" name="Google Shape;1083;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 name="Shape 15"/>
        <p:cNvGrpSpPr/>
        <p:nvPr/>
      </p:nvGrpSpPr>
      <p:grpSpPr>
        <a:xfrm>
          <a:off x="0" y="0"/>
          <a:ext cx="0" cy="0"/>
          <a:chOff x="0" y="0"/>
          <a:chExt cx="0" cy="0"/>
        </a:xfrm>
      </p:grpSpPr>
      <p:sp>
        <p:nvSpPr>
          <p:cNvPr id="16" name="Google Shape;16;p48"/>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 name="Google Shape;17;p48"/>
          <p:cNvSpPr/>
          <p:nvPr>
            <p:ph idx="2" type="pic"/>
          </p:nvPr>
        </p:nvSpPr>
        <p:spPr>
          <a:xfrm>
            <a:off x="680720" y="685799"/>
            <a:ext cx="10830560" cy="5486401"/>
          </a:xfrm>
          <a:prstGeom prst="rect">
            <a:avLst/>
          </a:prstGeom>
          <a:noFill/>
          <a:ln>
            <a:noFill/>
          </a:ln>
        </p:spPr>
      </p:sp>
      <p:sp>
        <p:nvSpPr>
          <p:cNvPr id="18" name="Google Shape;18;p48"/>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8"/>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0" name="Shape 20"/>
        <p:cNvGrpSpPr/>
        <p:nvPr/>
      </p:nvGrpSpPr>
      <p:grpSpPr>
        <a:xfrm>
          <a:off x="0" y="0"/>
          <a:ext cx="0" cy="0"/>
          <a:chOff x="0" y="0"/>
          <a:chExt cx="0" cy="0"/>
        </a:xfrm>
      </p:grpSpPr>
      <p:sp>
        <p:nvSpPr>
          <p:cNvPr id="21" name="Google Shape;21;p49"/>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 name="Google Shape;22;p49"/>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 name="Google Shape;23;p49"/>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9"/>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 name="Google Shape;26;p49"/>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49"/>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8" name="Google Shape;28;p49"/>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49"/>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 name="Google Shape;30;p49"/>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4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33" name="Shape 33"/>
        <p:cNvGrpSpPr/>
        <p:nvPr/>
      </p:nvGrpSpPr>
      <p:grpSpPr>
        <a:xfrm>
          <a:off x="0" y="0"/>
          <a:ext cx="0" cy="0"/>
          <a:chOff x="0" y="0"/>
          <a:chExt cx="0" cy="0"/>
        </a:xfrm>
      </p:grpSpPr>
      <p:sp>
        <p:nvSpPr>
          <p:cNvPr id="34" name="Google Shape;34;p52"/>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5" name="Google Shape;35;p52"/>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6" name="Google Shape;36;p52"/>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2"/>
          <p:cNvSpPr/>
          <p:nvPr>
            <p:ph idx="2" type="pic"/>
          </p:nvPr>
        </p:nvSpPr>
        <p:spPr>
          <a:xfrm>
            <a:off x="1279525" y="2155389"/>
            <a:ext cx="2003425" cy="2002536"/>
          </a:xfrm>
          <a:prstGeom prst="rect">
            <a:avLst/>
          </a:prstGeom>
          <a:noFill/>
          <a:ln>
            <a:noFill/>
          </a:ln>
        </p:spPr>
      </p:sp>
      <p:sp>
        <p:nvSpPr>
          <p:cNvPr id="39" name="Google Shape;39;p52"/>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52"/>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52"/>
          <p:cNvSpPr/>
          <p:nvPr>
            <p:ph idx="4" type="pic"/>
          </p:nvPr>
        </p:nvSpPr>
        <p:spPr>
          <a:xfrm>
            <a:off x="3804132" y="2155389"/>
            <a:ext cx="2003425" cy="2002536"/>
          </a:xfrm>
          <a:prstGeom prst="rect">
            <a:avLst/>
          </a:prstGeom>
          <a:noFill/>
          <a:ln>
            <a:noFill/>
          </a:ln>
        </p:spPr>
      </p:sp>
      <p:sp>
        <p:nvSpPr>
          <p:cNvPr id="42" name="Google Shape;42;p52"/>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52"/>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52"/>
          <p:cNvSpPr/>
          <p:nvPr>
            <p:ph idx="7" type="pic"/>
          </p:nvPr>
        </p:nvSpPr>
        <p:spPr>
          <a:xfrm>
            <a:off x="6332269" y="2155389"/>
            <a:ext cx="2003425" cy="2002536"/>
          </a:xfrm>
          <a:prstGeom prst="rect">
            <a:avLst/>
          </a:prstGeom>
          <a:noFill/>
          <a:ln>
            <a:noFill/>
          </a:ln>
        </p:spPr>
      </p:sp>
      <p:sp>
        <p:nvSpPr>
          <p:cNvPr id="45" name="Google Shape;45;p52"/>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52"/>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52"/>
          <p:cNvSpPr/>
          <p:nvPr>
            <p:ph idx="13" type="pic"/>
          </p:nvPr>
        </p:nvSpPr>
        <p:spPr>
          <a:xfrm>
            <a:off x="8858607" y="2155389"/>
            <a:ext cx="2003425" cy="2002536"/>
          </a:xfrm>
          <a:prstGeom prst="rect">
            <a:avLst/>
          </a:prstGeom>
          <a:noFill/>
          <a:ln>
            <a:noFill/>
          </a:ln>
        </p:spPr>
      </p:sp>
      <p:sp>
        <p:nvSpPr>
          <p:cNvPr id="48" name="Google Shape;48;p52"/>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52"/>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52"/>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52"/>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52" name="Shape 52"/>
        <p:cNvGrpSpPr/>
        <p:nvPr/>
      </p:nvGrpSpPr>
      <p:grpSpPr>
        <a:xfrm>
          <a:off x="0" y="0"/>
          <a:ext cx="0" cy="0"/>
          <a:chOff x="0" y="0"/>
          <a:chExt cx="0" cy="0"/>
        </a:xfrm>
      </p:grpSpPr>
      <p:sp>
        <p:nvSpPr>
          <p:cNvPr id="53" name="Google Shape;53;p53"/>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4" name="Google Shape;54;p53"/>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5" name="Google Shape;55;p53"/>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5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53"/>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53"/>
          <p:cNvSpPr/>
          <p:nvPr>
            <p:ph idx="2" type="pic"/>
          </p:nvPr>
        </p:nvSpPr>
        <p:spPr>
          <a:xfrm>
            <a:off x="8839200" y="685800"/>
            <a:ext cx="2667000" cy="2400300"/>
          </a:xfrm>
          <a:prstGeom prst="rect">
            <a:avLst/>
          </a:prstGeom>
          <a:noFill/>
          <a:ln>
            <a:noFill/>
          </a:ln>
        </p:spPr>
      </p:sp>
      <p:sp>
        <p:nvSpPr>
          <p:cNvPr id="59" name="Google Shape;59;p53"/>
          <p:cNvSpPr/>
          <p:nvPr>
            <p:ph idx="3" type="pic"/>
          </p:nvPr>
        </p:nvSpPr>
        <p:spPr>
          <a:xfrm>
            <a:off x="8839200" y="3764738"/>
            <a:ext cx="2667000" cy="2404872"/>
          </a:xfrm>
          <a:prstGeom prst="rect">
            <a:avLst/>
          </a:prstGeom>
          <a:noFill/>
          <a:ln>
            <a:noFill/>
          </a:ln>
        </p:spPr>
      </p:sp>
      <p:sp>
        <p:nvSpPr>
          <p:cNvPr id="60" name="Google Shape;60;p5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5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62" name="Shape 62"/>
        <p:cNvGrpSpPr/>
        <p:nvPr/>
      </p:nvGrpSpPr>
      <p:grpSpPr>
        <a:xfrm>
          <a:off x="0" y="0"/>
          <a:ext cx="0" cy="0"/>
          <a:chOff x="0" y="0"/>
          <a:chExt cx="0" cy="0"/>
        </a:xfrm>
      </p:grpSpPr>
      <p:sp>
        <p:nvSpPr>
          <p:cNvPr id="63" name="Google Shape;63;p54"/>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4" name="Google Shape;64;p54"/>
          <p:cNvSpPr/>
          <p:nvPr>
            <p:ph idx="2" type="pic"/>
          </p:nvPr>
        </p:nvSpPr>
        <p:spPr>
          <a:xfrm>
            <a:off x="0" y="0"/>
            <a:ext cx="12192000" cy="6858000"/>
          </a:xfrm>
          <a:prstGeom prst="rect">
            <a:avLst/>
          </a:prstGeom>
          <a:noFill/>
          <a:ln>
            <a:noFill/>
          </a:ln>
        </p:spPr>
      </p:sp>
      <p:sp>
        <p:nvSpPr>
          <p:cNvPr id="65" name="Google Shape;65;p54"/>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54"/>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67" name="Shape 67"/>
        <p:cNvGrpSpPr/>
        <p:nvPr/>
      </p:nvGrpSpPr>
      <p:grpSpPr>
        <a:xfrm>
          <a:off x="0" y="0"/>
          <a:ext cx="0" cy="0"/>
          <a:chOff x="0" y="0"/>
          <a:chExt cx="0" cy="0"/>
        </a:xfrm>
      </p:grpSpPr>
      <p:sp>
        <p:nvSpPr>
          <p:cNvPr id="68" name="Google Shape;68;p55"/>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9" name="Google Shape;69;p55"/>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5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55"/>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5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5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74" name="Shape 74"/>
        <p:cNvGrpSpPr/>
        <p:nvPr/>
      </p:nvGrpSpPr>
      <p:grpSpPr>
        <a:xfrm>
          <a:off x="0" y="0"/>
          <a:ext cx="0" cy="0"/>
          <a:chOff x="0" y="0"/>
          <a:chExt cx="0" cy="0"/>
        </a:xfrm>
      </p:grpSpPr>
      <p:sp>
        <p:nvSpPr>
          <p:cNvPr id="75" name="Google Shape;75;p5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6" name="Google Shape;76;p5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7" name="Google Shape;77;p5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5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56"/>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0" name="Google Shape;80;p56"/>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56"/>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2" name="Google Shape;82;p56"/>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5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5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85" name="Shape 85"/>
        <p:cNvGrpSpPr/>
        <p:nvPr/>
      </p:nvGrpSpPr>
      <p:grpSpPr>
        <a:xfrm>
          <a:off x="0" y="0"/>
          <a:ext cx="0" cy="0"/>
          <a:chOff x="0" y="0"/>
          <a:chExt cx="0" cy="0"/>
        </a:xfrm>
      </p:grpSpPr>
      <p:sp>
        <p:nvSpPr>
          <p:cNvPr id="86" name="Google Shape;86;p57"/>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87" name="Google Shape;87;p57"/>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57"/>
          <p:cNvSpPr/>
          <p:nvPr>
            <p:ph idx="2" type="pic"/>
          </p:nvPr>
        </p:nvSpPr>
        <p:spPr>
          <a:xfrm>
            <a:off x="0" y="0"/>
            <a:ext cx="3390900" cy="6858000"/>
          </a:xfrm>
          <a:prstGeom prst="rect">
            <a:avLst/>
          </a:prstGeom>
          <a:noFill/>
          <a:ln>
            <a:noFill/>
          </a:ln>
        </p:spPr>
      </p:sp>
      <p:sp>
        <p:nvSpPr>
          <p:cNvPr id="89" name="Google Shape;89;p5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57"/>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57"/>
          <p:cNvSpPr/>
          <p:nvPr>
            <p:ph idx="3" type="pic"/>
          </p:nvPr>
        </p:nvSpPr>
        <p:spPr>
          <a:xfrm>
            <a:off x="8801100" y="0"/>
            <a:ext cx="3390900" cy="6858000"/>
          </a:xfrm>
          <a:prstGeom prst="rect">
            <a:avLst/>
          </a:prstGeom>
          <a:noFill/>
          <a:ln>
            <a:noFill/>
          </a:ln>
        </p:spPr>
      </p:sp>
      <p:sp>
        <p:nvSpPr>
          <p:cNvPr id="92" name="Google Shape;92;p5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5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94" name="Shape 94"/>
        <p:cNvGrpSpPr/>
        <p:nvPr/>
      </p:nvGrpSpPr>
      <p:grpSpPr>
        <a:xfrm>
          <a:off x="0" y="0"/>
          <a:ext cx="0" cy="0"/>
          <a:chOff x="0" y="0"/>
          <a:chExt cx="0" cy="0"/>
        </a:xfrm>
      </p:grpSpPr>
      <p:sp>
        <p:nvSpPr>
          <p:cNvPr id="95" name="Google Shape;95;p58"/>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6" name="Google Shape;96;p58"/>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7" name="Google Shape;97;p58"/>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5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58"/>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p58"/>
          <p:cNvSpPr/>
          <p:nvPr>
            <p:ph idx="2" type="pic"/>
          </p:nvPr>
        </p:nvSpPr>
        <p:spPr>
          <a:xfrm>
            <a:off x="8839200" y="685800"/>
            <a:ext cx="2667000" cy="2400300"/>
          </a:xfrm>
          <a:prstGeom prst="rect">
            <a:avLst/>
          </a:prstGeom>
          <a:noFill/>
          <a:ln>
            <a:noFill/>
          </a:ln>
        </p:spPr>
      </p:sp>
      <p:sp>
        <p:nvSpPr>
          <p:cNvPr id="101" name="Google Shape;101;p58"/>
          <p:cNvSpPr/>
          <p:nvPr>
            <p:ph idx="3" type="pic"/>
          </p:nvPr>
        </p:nvSpPr>
        <p:spPr>
          <a:xfrm>
            <a:off x="8839200" y="3726638"/>
            <a:ext cx="2667000" cy="2445558"/>
          </a:xfrm>
          <a:prstGeom prst="rect">
            <a:avLst/>
          </a:prstGeom>
          <a:noFill/>
          <a:ln>
            <a:noFill/>
          </a:ln>
        </p:spPr>
      </p:sp>
      <p:sp>
        <p:nvSpPr>
          <p:cNvPr id="102" name="Google Shape;102;p5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5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104" name="Shape 104"/>
        <p:cNvGrpSpPr/>
        <p:nvPr/>
      </p:nvGrpSpPr>
      <p:grpSpPr>
        <a:xfrm>
          <a:off x="0" y="0"/>
          <a:ext cx="0" cy="0"/>
          <a:chOff x="0" y="0"/>
          <a:chExt cx="0" cy="0"/>
        </a:xfrm>
      </p:grpSpPr>
      <p:sp>
        <p:nvSpPr>
          <p:cNvPr id="105" name="Google Shape;105;p59"/>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06" name="Google Shape;106;p59"/>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5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59"/>
          <p:cNvSpPr/>
          <p:nvPr>
            <p:ph idx="2" type="pic"/>
          </p:nvPr>
        </p:nvSpPr>
        <p:spPr>
          <a:xfrm>
            <a:off x="0" y="0"/>
            <a:ext cx="6781800" cy="6858000"/>
          </a:xfrm>
          <a:prstGeom prst="rect">
            <a:avLst/>
          </a:prstGeom>
          <a:solidFill>
            <a:schemeClr val="dk2"/>
          </a:solidFill>
          <a:ln>
            <a:noFill/>
          </a:ln>
        </p:spPr>
      </p:sp>
      <p:sp>
        <p:nvSpPr>
          <p:cNvPr id="109" name="Google Shape;109;p59"/>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 name="Google Shape;110;p5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5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112" name="Shape 112"/>
        <p:cNvGrpSpPr/>
        <p:nvPr/>
      </p:nvGrpSpPr>
      <p:grpSpPr>
        <a:xfrm>
          <a:off x="0" y="0"/>
          <a:ext cx="0" cy="0"/>
          <a:chOff x="0" y="0"/>
          <a:chExt cx="0" cy="0"/>
        </a:xfrm>
      </p:grpSpPr>
      <p:sp>
        <p:nvSpPr>
          <p:cNvPr id="113" name="Google Shape;113;p60"/>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4" name="Google Shape;114;p60"/>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6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60"/>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60"/>
          <p:cNvSpPr/>
          <p:nvPr>
            <p:ph idx="2" type="pic"/>
          </p:nvPr>
        </p:nvSpPr>
        <p:spPr>
          <a:xfrm>
            <a:off x="8153400" y="685799"/>
            <a:ext cx="3397250" cy="5486401"/>
          </a:xfrm>
          <a:prstGeom prst="rect">
            <a:avLst/>
          </a:prstGeom>
          <a:noFill/>
          <a:ln>
            <a:noFill/>
          </a:ln>
        </p:spPr>
      </p:sp>
      <p:sp>
        <p:nvSpPr>
          <p:cNvPr id="118" name="Google Shape;118;p6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6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126" name="Shape 126"/>
        <p:cNvGrpSpPr/>
        <p:nvPr/>
      </p:nvGrpSpPr>
      <p:grpSpPr>
        <a:xfrm>
          <a:off x="0" y="0"/>
          <a:ext cx="0" cy="0"/>
          <a:chOff x="0" y="0"/>
          <a:chExt cx="0" cy="0"/>
        </a:xfrm>
      </p:grpSpPr>
      <p:sp>
        <p:nvSpPr>
          <p:cNvPr id="127" name="Google Shape;127;p51"/>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8" name="Google Shape;128;p51"/>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5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51"/>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p5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5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33" name="Shape 133"/>
        <p:cNvGrpSpPr/>
        <p:nvPr/>
      </p:nvGrpSpPr>
      <p:grpSpPr>
        <a:xfrm>
          <a:off x="0" y="0"/>
          <a:ext cx="0" cy="0"/>
          <a:chOff x="0" y="0"/>
          <a:chExt cx="0" cy="0"/>
        </a:xfrm>
      </p:grpSpPr>
      <p:sp>
        <p:nvSpPr>
          <p:cNvPr id="134" name="Google Shape;134;p61"/>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35" name="Google Shape;135;p61"/>
          <p:cNvSpPr/>
          <p:nvPr>
            <p:ph idx="2" type="pic"/>
          </p:nvPr>
        </p:nvSpPr>
        <p:spPr>
          <a:xfrm>
            <a:off x="680720" y="685799"/>
            <a:ext cx="10830560" cy="5486401"/>
          </a:xfrm>
          <a:prstGeom prst="rect">
            <a:avLst/>
          </a:prstGeom>
          <a:noFill/>
          <a:ln>
            <a:noFill/>
          </a:ln>
        </p:spPr>
      </p:sp>
      <p:sp>
        <p:nvSpPr>
          <p:cNvPr id="136" name="Google Shape;136;p61"/>
          <p:cNvSpPr txBox="1"/>
          <p:nvPr>
            <p:ph type="title"/>
          </p:nvPr>
        </p:nvSpPr>
        <p:spPr>
          <a:xfrm>
            <a:off x="680720" y="3813048"/>
            <a:ext cx="10830560" cy="2359152"/>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61"/>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138" name="Shape 138"/>
        <p:cNvGrpSpPr/>
        <p:nvPr/>
      </p:nvGrpSpPr>
      <p:grpSpPr>
        <a:xfrm>
          <a:off x="0" y="0"/>
          <a:ext cx="0" cy="0"/>
          <a:chOff x="0" y="0"/>
          <a:chExt cx="0" cy="0"/>
        </a:xfrm>
      </p:grpSpPr>
      <p:sp>
        <p:nvSpPr>
          <p:cNvPr id="139" name="Google Shape;139;p62"/>
          <p:cNvSpPr/>
          <p:nvPr/>
        </p:nvSpPr>
        <p:spPr>
          <a:xfrm>
            <a:off x="-1" y="0"/>
            <a:ext cx="12192001" cy="6858000"/>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0" name="Google Shape;140;p62"/>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1" name="Google Shape;141;p62"/>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6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62"/>
          <p:cNvSpPr/>
          <p:nvPr>
            <p:ph idx="2" type="pic"/>
          </p:nvPr>
        </p:nvSpPr>
        <p:spPr>
          <a:xfrm>
            <a:off x="1279525" y="2155389"/>
            <a:ext cx="2003425" cy="2002536"/>
          </a:xfrm>
          <a:prstGeom prst="rect">
            <a:avLst/>
          </a:prstGeom>
          <a:noFill/>
          <a:ln>
            <a:noFill/>
          </a:ln>
        </p:spPr>
      </p:sp>
      <p:sp>
        <p:nvSpPr>
          <p:cNvPr id="144" name="Google Shape;144;p62"/>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 name="Google Shape;145;p62"/>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62"/>
          <p:cNvSpPr/>
          <p:nvPr>
            <p:ph idx="4" type="pic"/>
          </p:nvPr>
        </p:nvSpPr>
        <p:spPr>
          <a:xfrm>
            <a:off x="3804132" y="2155389"/>
            <a:ext cx="2003425" cy="2002536"/>
          </a:xfrm>
          <a:prstGeom prst="rect">
            <a:avLst/>
          </a:prstGeom>
          <a:noFill/>
          <a:ln>
            <a:noFill/>
          </a:ln>
        </p:spPr>
      </p:sp>
      <p:sp>
        <p:nvSpPr>
          <p:cNvPr id="147" name="Google Shape;147;p62"/>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62"/>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62"/>
          <p:cNvSpPr/>
          <p:nvPr>
            <p:ph idx="7" type="pic"/>
          </p:nvPr>
        </p:nvSpPr>
        <p:spPr>
          <a:xfrm>
            <a:off x="6332269" y="2155389"/>
            <a:ext cx="2003425" cy="2002536"/>
          </a:xfrm>
          <a:prstGeom prst="rect">
            <a:avLst/>
          </a:prstGeom>
          <a:noFill/>
          <a:ln>
            <a:noFill/>
          </a:ln>
        </p:spPr>
      </p:sp>
      <p:sp>
        <p:nvSpPr>
          <p:cNvPr id="150" name="Google Shape;150;p62"/>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62"/>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62"/>
          <p:cNvSpPr/>
          <p:nvPr>
            <p:ph idx="13" type="pic"/>
          </p:nvPr>
        </p:nvSpPr>
        <p:spPr>
          <a:xfrm>
            <a:off x="8858607" y="2155389"/>
            <a:ext cx="2003425" cy="2002536"/>
          </a:xfrm>
          <a:prstGeom prst="rect">
            <a:avLst/>
          </a:prstGeom>
          <a:noFill/>
          <a:ln>
            <a:noFill/>
          </a:ln>
        </p:spPr>
      </p:sp>
      <p:sp>
        <p:nvSpPr>
          <p:cNvPr id="153" name="Google Shape;153;p62"/>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62"/>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62"/>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62"/>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157" name="Shape 157"/>
        <p:cNvGrpSpPr/>
        <p:nvPr/>
      </p:nvGrpSpPr>
      <p:grpSpPr>
        <a:xfrm>
          <a:off x="0" y="0"/>
          <a:ext cx="0" cy="0"/>
          <a:chOff x="0" y="0"/>
          <a:chExt cx="0" cy="0"/>
        </a:xfrm>
      </p:grpSpPr>
      <p:sp>
        <p:nvSpPr>
          <p:cNvPr id="158" name="Google Shape;158;p63"/>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9" name="Google Shape;159;p63"/>
          <p:cNvSpPr/>
          <p:nvPr>
            <p:ph idx="2" type="pic"/>
          </p:nvPr>
        </p:nvSpPr>
        <p:spPr>
          <a:xfrm>
            <a:off x="0" y="0"/>
            <a:ext cx="12192000" cy="6858000"/>
          </a:xfrm>
          <a:prstGeom prst="rect">
            <a:avLst/>
          </a:prstGeom>
          <a:noFill/>
          <a:ln>
            <a:noFill/>
          </a:ln>
        </p:spPr>
      </p:sp>
      <p:sp>
        <p:nvSpPr>
          <p:cNvPr id="160" name="Google Shape;160;p63"/>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63"/>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162" name="Shape 162"/>
        <p:cNvGrpSpPr/>
        <p:nvPr/>
      </p:nvGrpSpPr>
      <p:grpSpPr>
        <a:xfrm>
          <a:off x="0" y="0"/>
          <a:ext cx="0" cy="0"/>
          <a:chOff x="0" y="0"/>
          <a:chExt cx="0" cy="0"/>
        </a:xfrm>
      </p:grpSpPr>
      <p:sp>
        <p:nvSpPr>
          <p:cNvPr id="163" name="Google Shape;163;p64"/>
          <p:cNvSpPr/>
          <p:nvPr/>
        </p:nvSpPr>
        <p:spPr>
          <a:xfrm>
            <a:off x="0" y="0"/>
            <a:ext cx="8153400" cy="6857999"/>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4" name="Google Shape;164;p64"/>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5" name="Google Shape;165;p64"/>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6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64"/>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 name="Google Shape;168;p64"/>
          <p:cNvSpPr/>
          <p:nvPr>
            <p:ph idx="2" type="pic"/>
          </p:nvPr>
        </p:nvSpPr>
        <p:spPr>
          <a:xfrm>
            <a:off x="8839200" y="685800"/>
            <a:ext cx="2667000" cy="2400300"/>
          </a:xfrm>
          <a:prstGeom prst="rect">
            <a:avLst/>
          </a:prstGeom>
          <a:noFill/>
          <a:ln>
            <a:noFill/>
          </a:ln>
        </p:spPr>
      </p:sp>
      <p:sp>
        <p:nvSpPr>
          <p:cNvPr id="169" name="Google Shape;169;p64"/>
          <p:cNvSpPr/>
          <p:nvPr>
            <p:ph idx="3" type="pic"/>
          </p:nvPr>
        </p:nvSpPr>
        <p:spPr>
          <a:xfrm>
            <a:off x="8839200" y="3764738"/>
            <a:ext cx="2667000" cy="2404872"/>
          </a:xfrm>
          <a:prstGeom prst="rect">
            <a:avLst/>
          </a:prstGeom>
          <a:noFill/>
          <a:ln>
            <a:noFill/>
          </a:ln>
        </p:spPr>
      </p:sp>
      <p:sp>
        <p:nvSpPr>
          <p:cNvPr id="170" name="Google Shape;170;p6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6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172" name="Shape 172"/>
        <p:cNvGrpSpPr/>
        <p:nvPr/>
      </p:nvGrpSpPr>
      <p:grpSpPr>
        <a:xfrm>
          <a:off x="0" y="0"/>
          <a:ext cx="0" cy="0"/>
          <a:chOff x="0" y="0"/>
          <a:chExt cx="0" cy="0"/>
        </a:xfrm>
      </p:grpSpPr>
      <p:sp>
        <p:nvSpPr>
          <p:cNvPr id="173" name="Google Shape;173;p65"/>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4" name="Google Shape;174;p65"/>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p6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65"/>
          <p:cNvSpPr/>
          <p:nvPr>
            <p:ph idx="2" type="pic"/>
          </p:nvPr>
        </p:nvSpPr>
        <p:spPr>
          <a:xfrm>
            <a:off x="0" y="0"/>
            <a:ext cx="6781800" cy="6858000"/>
          </a:xfrm>
          <a:prstGeom prst="rect">
            <a:avLst/>
          </a:prstGeom>
          <a:solidFill>
            <a:schemeClr val="dk2"/>
          </a:solidFill>
          <a:ln>
            <a:noFill/>
          </a:ln>
        </p:spPr>
      </p:sp>
      <p:sp>
        <p:nvSpPr>
          <p:cNvPr id="177" name="Google Shape;177;p65"/>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8" name="Google Shape;178;p6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p6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180" name="Shape 180"/>
        <p:cNvGrpSpPr/>
        <p:nvPr/>
      </p:nvGrpSpPr>
      <p:grpSpPr>
        <a:xfrm>
          <a:off x="0" y="0"/>
          <a:ext cx="0" cy="0"/>
          <a:chOff x="0" y="0"/>
          <a:chExt cx="0" cy="0"/>
        </a:xfrm>
      </p:grpSpPr>
      <p:sp>
        <p:nvSpPr>
          <p:cNvPr id="181" name="Google Shape;181;p6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2" name="Google Shape;182;p6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3" name="Google Shape;183;p6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 name="Google Shape;184;p6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66"/>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6" name="Google Shape;186;p66"/>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7" name="Google Shape;187;p66"/>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8" name="Google Shape;188;p66"/>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9" name="Google Shape;189;p66"/>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0" name="Google Shape;190;p66"/>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 name="Google Shape;191;p6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 name="Google Shape;192;p6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93" name="Shape 193"/>
        <p:cNvGrpSpPr/>
        <p:nvPr/>
      </p:nvGrpSpPr>
      <p:grpSpPr>
        <a:xfrm>
          <a:off x="0" y="0"/>
          <a:ext cx="0" cy="0"/>
          <a:chOff x="0" y="0"/>
          <a:chExt cx="0" cy="0"/>
        </a:xfrm>
      </p:grpSpPr>
      <p:sp>
        <p:nvSpPr>
          <p:cNvPr id="194" name="Google Shape;194;p67"/>
          <p:cNvSpPr/>
          <p:nvPr/>
        </p:nvSpPr>
        <p:spPr>
          <a:xfrm>
            <a:off x="4076700" y="685798"/>
            <a:ext cx="4076700" cy="5486401"/>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95" name="Google Shape;195;p67"/>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6" name="Google Shape;196;p67"/>
          <p:cNvSpPr/>
          <p:nvPr>
            <p:ph idx="2" type="pic"/>
          </p:nvPr>
        </p:nvSpPr>
        <p:spPr>
          <a:xfrm>
            <a:off x="0" y="0"/>
            <a:ext cx="3390900" cy="6858000"/>
          </a:xfrm>
          <a:prstGeom prst="rect">
            <a:avLst/>
          </a:prstGeom>
          <a:noFill/>
          <a:ln>
            <a:noFill/>
          </a:ln>
        </p:spPr>
      </p:sp>
      <p:sp>
        <p:nvSpPr>
          <p:cNvPr id="197" name="Google Shape;197;p6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67"/>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9" name="Google Shape;199;p67"/>
          <p:cNvSpPr/>
          <p:nvPr>
            <p:ph idx="3" type="pic"/>
          </p:nvPr>
        </p:nvSpPr>
        <p:spPr>
          <a:xfrm>
            <a:off x="8801100" y="0"/>
            <a:ext cx="3390900" cy="6858000"/>
          </a:xfrm>
          <a:prstGeom prst="rect">
            <a:avLst/>
          </a:prstGeom>
          <a:noFill/>
          <a:ln>
            <a:noFill/>
          </a:ln>
        </p:spPr>
      </p:sp>
      <p:sp>
        <p:nvSpPr>
          <p:cNvPr id="200" name="Google Shape;200;p6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 name="Google Shape;201;p6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202" name="Shape 202"/>
        <p:cNvGrpSpPr/>
        <p:nvPr/>
      </p:nvGrpSpPr>
      <p:grpSpPr>
        <a:xfrm>
          <a:off x="0" y="0"/>
          <a:ext cx="0" cy="0"/>
          <a:chOff x="0" y="0"/>
          <a:chExt cx="0" cy="0"/>
        </a:xfrm>
      </p:grpSpPr>
      <p:sp>
        <p:nvSpPr>
          <p:cNvPr id="203" name="Google Shape;203;p68"/>
          <p:cNvSpPr/>
          <p:nvPr/>
        </p:nvSpPr>
        <p:spPr>
          <a:xfrm>
            <a:off x="685800" y="685801"/>
            <a:ext cx="7467601" cy="5486400"/>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04" name="Google Shape;204;p68"/>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5" name="Google Shape;205;p6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68"/>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 name="Google Shape;207;p68"/>
          <p:cNvSpPr/>
          <p:nvPr>
            <p:ph idx="2" type="pic"/>
          </p:nvPr>
        </p:nvSpPr>
        <p:spPr>
          <a:xfrm>
            <a:off x="8153400" y="685799"/>
            <a:ext cx="3397250" cy="5486401"/>
          </a:xfrm>
          <a:prstGeom prst="rect">
            <a:avLst/>
          </a:prstGeom>
          <a:noFill/>
          <a:ln>
            <a:noFill/>
          </a:ln>
        </p:spPr>
      </p:sp>
      <p:sp>
        <p:nvSpPr>
          <p:cNvPr id="208" name="Google Shape;208;p6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 name="Google Shape;209;p6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16" name="Shape 216"/>
        <p:cNvGrpSpPr/>
        <p:nvPr/>
      </p:nvGrpSpPr>
      <p:grpSpPr>
        <a:xfrm>
          <a:off x="0" y="0"/>
          <a:ext cx="0" cy="0"/>
          <a:chOff x="0" y="0"/>
          <a:chExt cx="0" cy="0"/>
        </a:xfrm>
      </p:grpSpPr>
      <p:sp>
        <p:nvSpPr>
          <p:cNvPr id="217" name="Google Shape;217;p71"/>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8" name="Google Shape;218;p71"/>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9" name="Google Shape;219;p71"/>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p7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1" name="Google Shape;221;p71"/>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2" name="Google Shape;222;p71"/>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3" name="Google Shape;223;p71"/>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4" name="Google Shape;224;p71"/>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5" name="Google Shape;225;p71"/>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6" name="Google Shape;226;p71"/>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7" name="Google Shape;227;p7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8" name="Google Shape;228;p7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229" name="Shape 229"/>
        <p:cNvGrpSpPr/>
        <p:nvPr/>
      </p:nvGrpSpPr>
      <p:grpSpPr>
        <a:xfrm>
          <a:off x="0" y="0"/>
          <a:ext cx="0" cy="0"/>
          <a:chOff x="0" y="0"/>
          <a:chExt cx="0" cy="0"/>
        </a:xfrm>
      </p:grpSpPr>
      <p:sp>
        <p:nvSpPr>
          <p:cNvPr id="230" name="Google Shape;230;p72"/>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1" name="Google Shape;231;p72"/>
          <p:cNvSpPr/>
          <p:nvPr>
            <p:ph idx="2" type="pic"/>
          </p:nvPr>
        </p:nvSpPr>
        <p:spPr>
          <a:xfrm>
            <a:off x="680720" y="685799"/>
            <a:ext cx="10830560" cy="5486401"/>
          </a:xfrm>
          <a:prstGeom prst="rect">
            <a:avLst/>
          </a:prstGeom>
          <a:noFill/>
          <a:ln>
            <a:noFill/>
          </a:ln>
        </p:spPr>
      </p:sp>
      <p:sp>
        <p:nvSpPr>
          <p:cNvPr id="232" name="Google Shape;232;p72"/>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3" name="Google Shape;233;p72"/>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34" name="Shape 234"/>
        <p:cNvGrpSpPr/>
        <p:nvPr/>
      </p:nvGrpSpPr>
      <p:grpSpPr>
        <a:xfrm>
          <a:off x="0" y="0"/>
          <a:ext cx="0" cy="0"/>
          <a:chOff x="0" y="0"/>
          <a:chExt cx="0" cy="0"/>
        </a:xfrm>
      </p:grpSpPr>
      <p:sp>
        <p:nvSpPr>
          <p:cNvPr id="235" name="Google Shape;235;p73"/>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6" name="Google Shape;236;p73"/>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7" name="Google Shape;237;p73"/>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8" name="Google Shape;238;p7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9" name="Google Shape;239;p73"/>
          <p:cNvSpPr/>
          <p:nvPr>
            <p:ph idx="2" type="pic"/>
          </p:nvPr>
        </p:nvSpPr>
        <p:spPr>
          <a:xfrm>
            <a:off x="1279525" y="2155389"/>
            <a:ext cx="2003425" cy="2002536"/>
          </a:xfrm>
          <a:prstGeom prst="rect">
            <a:avLst/>
          </a:prstGeom>
          <a:noFill/>
          <a:ln>
            <a:noFill/>
          </a:ln>
        </p:spPr>
      </p:sp>
      <p:sp>
        <p:nvSpPr>
          <p:cNvPr id="240" name="Google Shape;240;p73"/>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1" name="Google Shape;241;p73"/>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2" name="Google Shape;242;p73"/>
          <p:cNvSpPr/>
          <p:nvPr>
            <p:ph idx="4" type="pic"/>
          </p:nvPr>
        </p:nvSpPr>
        <p:spPr>
          <a:xfrm>
            <a:off x="3804132" y="2155389"/>
            <a:ext cx="2003425" cy="2002536"/>
          </a:xfrm>
          <a:prstGeom prst="rect">
            <a:avLst/>
          </a:prstGeom>
          <a:noFill/>
          <a:ln>
            <a:noFill/>
          </a:ln>
        </p:spPr>
      </p:sp>
      <p:sp>
        <p:nvSpPr>
          <p:cNvPr id="243" name="Google Shape;243;p73"/>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4" name="Google Shape;244;p73"/>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5" name="Google Shape;245;p73"/>
          <p:cNvSpPr/>
          <p:nvPr>
            <p:ph idx="7" type="pic"/>
          </p:nvPr>
        </p:nvSpPr>
        <p:spPr>
          <a:xfrm>
            <a:off x="6332269" y="2155389"/>
            <a:ext cx="2003425" cy="2002536"/>
          </a:xfrm>
          <a:prstGeom prst="rect">
            <a:avLst/>
          </a:prstGeom>
          <a:noFill/>
          <a:ln>
            <a:noFill/>
          </a:ln>
        </p:spPr>
      </p:sp>
      <p:sp>
        <p:nvSpPr>
          <p:cNvPr id="246" name="Google Shape;246;p73"/>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7" name="Google Shape;247;p73"/>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8" name="Google Shape;248;p73"/>
          <p:cNvSpPr/>
          <p:nvPr>
            <p:ph idx="13" type="pic"/>
          </p:nvPr>
        </p:nvSpPr>
        <p:spPr>
          <a:xfrm>
            <a:off x="8858607" y="2155389"/>
            <a:ext cx="2003425" cy="2002536"/>
          </a:xfrm>
          <a:prstGeom prst="rect">
            <a:avLst/>
          </a:prstGeom>
          <a:noFill/>
          <a:ln>
            <a:noFill/>
          </a:ln>
        </p:spPr>
      </p:sp>
      <p:sp>
        <p:nvSpPr>
          <p:cNvPr id="249" name="Google Shape;249;p73"/>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0" name="Google Shape;250;p73"/>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1" name="Google Shape;251;p73"/>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2" name="Google Shape;252;p73"/>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253" name="Shape 253"/>
        <p:cNvGrpSpPr/>
        <p:nvPr/>
      </p:nvGrpSpPr>
      <p:grpSpPr>
        <a:xfrm>
          <a:off x="0" y="0"/>
          <a:ext cx="0" cy="0"/>
          <a:chOff x="0" y="0"/>
          <a:chExt cx="0" cy="0"/>
        </a:xfrm>
      </p:grpSpPr>
      <p:sp>
        <p:nvSpPr>
          <p:cNvPr id="254" name="Google Shape;254;p74"/>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5" name="Google Shape;255;p74"/>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6" name="Google Shape;256;p74"/>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7" name="Google Shape;257;p7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8" name="Google Shape;258;p74"/>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9" name="Google Shape;259;p74"/>
          <p:cNvSpPr/>
          <p:nvPr>
            <p:ph idx="2" type="pic"/>
          </p:nvPr>
        </p:nvSpPr>
        <p:spPr>
          <a:xfrm>
            <a:off x="8839200" y="685800"/>
            <a:ext cx="2667000" cy="2400300"/>
          </a:xfrm>
          <a:prstGeom prst="rect">
            <a:avLst/>
          </a:prstGeom>
          <a:noFill/>
          <a:ln>
            <a:noFill/>
          </a:ln>
        </p:spPr>
      </p:sp>
      <p:sp>
        <p:nvSpPr>
          <p:cNvPr id="260" name="Google Shape;260;p74"/>
          <p:cNvSpPr/>
          <p:nvPr>
            <p:ph idx="3" type="pic"/>
          </p:nvPr>
        </p:nvSpPr>
        <p:spPr>
          <a:xfrm>
            <a:off x="8839200" y="3764738"/>
            <a:ext cx="2667000" cy="2404872"/>
          </a:xfrm>
          <a:prstGeom prst="rect">
            <a:avLst/>
          </a:prstGeom>
          <a:noFill/>
          <a:ln>
            <a:noFill/>
          </a:ln>
        </p:spPr>
      </p:sp>
      <p:sp>
        <p:nvSpPr>
          <p:cNvPr id="261" name="Google Shape;261;p7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2" name="Google Shape;262;p7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263" name="Shape 263"/>
        <p:cNvGrpSpPr/>
        <p:nvPr/>
      </p:nvGrpSpPr>
      <p:grpSpPr>
        <a:xfrm>
          <a:off x="0" y="0"/>
          <a:ext cx="0" cy="0"/>
          <a:chOff x="0" y="0"/>
          <a:chExt cx="0" cy="0"/>
        </a:xfrm>
      </p:grpSpPr>
      <p:sp>
        <p:nvSpPr>
          <p:cNvPr id="264" name="Google Shape;264;p75"/>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5" name="Google Shape;265;p75"/>
          <p:cNvSpPr/>
          <p:nvPr>
            <p:ph idx="2" type="pic"/>
          </p:nvPr>
        </p:nvSpPr>
        <p:spPr>
          <a:xfrm>
            <a:off x="0" y="0"/>
            <a:ext cx="12192000" cy="6858000"/>
          </a:xfrm>
          <a:prstGeom prst="rect">
            <a:avLst/>
          </a:prstGeom>
          <a:noFill/>
          <a:ln>
            <a:noFill/>
          </a:ln>
        </p:spPr>
      </p:sp>
      <p:sp>
        <p:nvSpPr>
          <p:cNvPr id="266" name="Google Shape;266;p75"/>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7" name="Google Shape;267;p75"/>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268" name="Shape 268"/>
        <p:cNvGrpSpPr/>
        <p:nvPr/>
      </p:nvGrpSpPr>
      <p:grpSpPr>
        <a:xfrm>
          <a:off x="0" y="0"/>
          <a:ext cx="0" cy="0"/>
          <a:chOff x="0" y="0"/>
          <a:chExt cx="0" cy="0"/>
        </a:xfrm>
      </p:grpSpPr>
      <p:sp>
        <p:nvSpPr>
          <p:cNvPr id="269" name="Google Shape;269;p7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70" name="Google Shape;270;p7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71" name="Google Shape;271;p7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2" name="Google Shape;272;p7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3" name="Google Shape;273;p76"/>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4" name="Google Shape;274;p76"/>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5" name="Google Shape;275;p76"/>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6" name="Google Shape;276;p76"/>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7" name="Google Shape;277;p7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8" name="Google Shape;278;p7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79" name="Shape 279"/>
        <p:cNvGrpSpPr/>
        <p:nvPr/>
      </p:nvGrpSpPr>
      <p:grpSpPr>
        <a:xfrm>
          <a:off x="0" y="0"/>
          <a:ext cx="0" cy="0"/>
          <a:chOff x="0" y="0"/>
          <a:chExt cx="0" cy="0"/>
        </a:xfrm>
      </p:grpSpPr>
      <p:sp>
        <p:nvSpPr>
          <p:cNvPr id="280" name="Google Shape;280;p77"/>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81" name="Google Shape;281;p77"/>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2" name="Google Shape;282;p77"/>
          <p:cNvSpPr/>
          <p:nvPr>
            <p:ph idx="2" type="pic"/>
          </p:nvPr>
        </p:nvSpPr>
        <p:spPr>
          <a:xfrm>
            <a:off x="0" y="0"/>
            <a:ext cx="3390900" cy="6858000"/>
          </a:xfrm>
          <a:prstGeom prst="rect">
            <a:avLst/>
          </a:prstGeom>
          <a:noFill/>
          <a:ln>
            <a:noFill/>
          </a:ln>
        </p:spPr>
      </p:sp>
      <p:sp>
        <p:nvSpPr>
          <p:cNvPr id="283" name="Google Shape;283;p7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4" name="Google Shape;284;p77"/>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5" name="Google Shape;285;p77"/>
          <p:cNvSpPr/>
          <p:nvPr>
            <p:ph idx="3" type="pic"/>
          </p:nvPr>
        </p:nvSpPr>
        <p:spPr>
          <a:xfrm>
            <a:off x="8801100" y="0"/>
            <a:ext cx="3390900" cy="6858000"/>
          </a:xfrm>
          <a:prstGeom prst="rect">
            <a:avLst/>
          </a:prstGeom>
          <a:noFill/>
          <a:ln>
            <a:noFill/>
          </a:ln>
        </p:spPr>
      </p:sp>
      <p:sp>
        <p:nvSpPr>
          <p:cNvPr id="286" name="Google Shape;286;p7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7" name="Google Shape;287;p7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288" name="Shape 288"/>
        <p:cNvGrpSpPr/>
        <p:nvPr/>
      </p:nvGrpSpPr>
      <p:grpSpPr>
        <a:xfrm>
          <a:off x="0" y="0"/>
          <a:ext cx="0" cy="0"/>
          <a:chOff x="0" y="0"/>
          <a:chExt cx="0" cy="0"/>
        </a:xfrm>
      </p:grpSpPr>
      <p:sp>
        <p:nvSpPr>
          <p:cNvPr id="289" name="Google Shape;289;p78"/>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0" name="Google Shape;290;p78"/>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1" name="Google Shape;291;p78"/>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2" name="Google Shape;292;p7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3" name="Google Shape;293;p78"/>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4" name="Google Shape;294;p78"/>
          <p:cNvSpPr/>
          <p:nvPr>
            <p:ph idx="2" type="pic"/>
          </p:nvPr>
        </p:nvSpPr>
        <p:spPr>
          <a:xfrm>
            <a:off x="8839200" y="685800"/>
            <a:ext cx="2667000" cy="2400300"/>
          </a:xfrm>
          <a:prstGeom prst="rect">
            <a:avLst/>
          </a:prstGeom>
          <a:noFill/>
          <a:ln>
            <a:noFill/>
          </a:ln>
        </p:spPr>
      </p:sp>
      <p:sp>
        <p:nvSpPr>
          <p:cNvPr id="295" name="Google Shape;295;p78"/>
          <p:cNvSpPr/>
          <p:nvPr>
            <p:ph idx="3" type="pic"/>
          </p:nvPr>
        </p:nvSpPr>
        <p:spPr>
          <a:xfrm>
            <a:off x="8839200" y="3726638"/>
            <a:ext cx="2667000" cy="2445558"/>
          </a:xfrm>
          <a:prstGeom prst="rect">
            <a:avLst/>
          </a:prstGeom>
          <a:noFill/>
          <a:ln>
            <a:noFill/>
          </a:ln>
        </p:spPr>
      </p:sp>
      <p:sp>
        <p:nvSpPr>
          <p:cNvPr id="296" name="Google Shape;296;p7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7" name="Google Shape;297;p7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298" name="Shape 298"/>
        <p:cNvGrpSpPr/>
        <p:nvPr/>
      </p:nvGrpSpPr>
      <p:grpSpPr>
        <a:xfrm>
          <a:off x="0" y="0"/>
          <a:ext cx="0" cy="0"/>
          <a:chOff x="0" y="0"/>
          <a:chExt cx="0" cy="0"/>
        </a:xfrm>
      </p:grpSpPr>
      <p:sp>
        <p:nvSpPr>
          <p:cNvPr id="299" name="Google Shape;299;p79"/>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0" name="Google Shape;300;p79"/>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1" name="Google Shape;301;p7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79"/>
          <p:cNvSpPr/>
          <p:nvPr>
            <p:ph idx="2" type="pic"/>
          </p:nvPr>
        </p:nvSpPr>
        <p:spPr>
          <a:xfrm>
            <a:off x="0" y="0"/>
            <a:ext cx="6781800" cy="6858000"/>
          </a:xfrm>
          <a:prstGeom prst="rect">
            <a:avLst/>
          </a:prstGeom>
          <a:solidFill>
            <a:schemeClr val="dk2"/>
          </a:solidFill>
          <a:ln>
            <a:noFill/>
          </a:ln>
        </p:spPr>
      </p:sp>
      <p:sp>
        <p:nvSpPr>
          <p:cNvPr id="303" name="Google Shape;303;p79"/>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4" name="Google Shape;304;p7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5" name="Google Shape;305;p7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306" name="Shape 306"/>
        <p:cNvGrpSpPr/>
        <p:nvPr/>
      </p:nvGrpSpPr>
      <p:grpSpPr>
        <a:xfrm>
          <a:off x="0" y="0"/>
          <a:ext cx="0" cy="0"/>
          <a:chOff x="0" y="0"/>
          <a:chExt cx="0" cy="0"/>
        </a:xfrm>
      </p:grpSpPr>
      <p:sp>
        <p:nvSpPr>
          <p:cNvPr id="307" name="Google Shape;307;p80"/>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8" name="Google Shape;308;p80"/>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9" name="Google Shape;309;p8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0" name="Google Shape;310;p80"/>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1" name="Google Shape;311;p80"/>
          <p:cNvSpPr/>
          <p:nvPr>
            <p:ph idx="2" type="pic"/>
          </p:nvPr>
        </p:nvSpPr>
        <p:spPr>
          <a:xfrm>
            <a:off x="8153400" y="685799"/>
            <a:ext cx="3397250" cy="5486401"/>
          </a:xfrm>
          <a:prstGeom prst="rect">
            <a:avLst/>
          </a:prstGeom>
          <a:noFill/>
          <a:ln>
            <a:noFill/>
          </a:ln>
        </p:spPr>
      </p:sp>
      <p:sp>
        <p:nvSpPr>
          <p:cNvPr id="312" name="Google Shape;312;p8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3" name="Google Shape;313;p8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0"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11" Type="http://schemas.openxmlformats.org/officeDocument/2006/relationships/theme" Target="../theme/theme3.xml"/><Relationship Id="rId10" Type="http://schemas.openxmlformats.org/officeDocument/2006/relationships/slideLayout" Target="../slideLayouts/slideLayout30.xml"/><Relationship Id="rId9" Type="http://schemas.openxmlformats.org/officeDocument/2006/relationships/slideLayout" Target="../slideLayouts/slideLayout29.xml"/><Relationship Id="rId5" Type="http://schemas.openxmlformats.org/officeDocument/2006/relationships/slideLayout" Target="../slideLayouts/slideLayout25.xml"/><Relationship Id="rId6" Type="http://schemas.openxmlformats.org/officeDocument/2006/relationships/slideLayout" Target="../slideLayouts/slideLayout26.xml"/><Relationship Id="rId7" Type="http://schemas.openxmlformats.org/officeDocument/2006/relationships/slideLayout" Target="../slideLayouts/slideLayout27.xml"/><Relationship Id="rId8"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7"/>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 name="Google Shape;12;p47"/>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3" name="Google Shape;13;p4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4" name="Google Shape;14;p4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0" name="Shape 120"/>
        <p:cNvGrpSpPr/>
        <p:nvPr/>
      </p:nvGrpSpPr>
      <p:grpSpPr>
        <a:xfrm>
          <a:off x="0" y="0"/>
          <a:ext cx="0" cy="0"/>
          <a:chOff x="0" y="0"/>
          <a:chExt cx="0" cy="0"/>
        </a:xfrm>
      </p:grpSpPr>
      <p:sp>
        <p:nvSpPr>
          <p:cNvPr id="121" name="Google Shape;121;p50"/>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2" name="Google Shape;122;p5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3" name="Google Shape;123;p50"/>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24" name="Google Shape;124;p5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5" name="Google Shape;125;p5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0" name="Shape 210"/>
        <p:cNvGrpSpPr/>
        <p:nvPr/>
      </p:nvGrpSpPr>
      <p:grpSpPr>
        <a:xfrm>
          <a:off x="0" y="0"/>
          <a:ext cx="0" cy="0"/>
          <a:chOff x="0" y="0"/>
          <a:chExt cx="0" cy="0"/>
        </a:xfrm>
      </p:grpSpPr>
      <p:sp>
        <p:nvSpPr>
          <p:cNvPr id="211" name="Google Shape;211;p70"/>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2" name="Google Shape;212;p7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13" name="Google Shape;213;p70"/>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214" name="Google Shape;214;p7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15" name="Google Shape;215;p7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4.png"/><Relationship Id="rId4" Type="http://schemas.openxmlformats.org/officeDocument/2006/relationships/image" Target="../media/image15.png"/><Relationship Id="rId5" Type="http://schemas.openxmlformats.org/officeDocument/2006/relationships/image" Target="../media/image35.png"/><Relationship Id="rId6" Type="http://schemas.openxmlformats.org/officeDocument/2006/relationships/image" Target="../media/image3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5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23.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14.png"/><Relationship Id="rId8"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2.jpg"/><Relationship Id="rId4" Type="http://schemas.openxmlformats.org/officeDocument/2006/relationships/image" Target="../media/image2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3.png"/><Relationship Id="rId4" Type="http://schemas.openxmlformats.org/officeDocument/2006/relationships/image" Target="../media/image28.png"/><Relationship Id="rId5" Type="http://schemas.openxmlformats.org/officeDocument/2006/relationships/image" Target="../media/image19.png"/><Relationship Id="rId6" Type="http://schemas.openxmlformats.org/officeDocument/2006/relationships/image" Target="../media/image17.png"/><Relationship Id="rId7"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5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5.png"/><Relationship Id="rId4" Type="http://schemas.openxmlformats.org/officeDocument/2006/relationships/image" Target="../media/image1.png"/><Relationship Id="rId5"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48.png"/><Relationship Id="rId4" Type="http://schemas.openxmlformats.org/officeDocument/2006/relationships/image" Target="../media/image25.png"/><Relationship Id="rId5"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31.png"/><Relationship Id="rId4" Type="http://schemas.openxmlformats.org/officeDocument/2006/relationships/image" Target="../media/image25.png"/><Relationship Id="rId5"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34.png"/><Relationship Id="rId4" Type="http://schemas.openxmlformats.org/officeDocument/2006/relationships/image" Target="../media/image25.png"/><Relationship Id="rId5"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71.png"/><Relationship Id="rId4" Type="http://schemas.openxmlformats.org/officeDocument/2006/relationships/image" Target="../media/image25.png"/><Relationship Id="rId5"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32.png"/><Relationship Id="rId4" Type="http://schemas.openxmlformats.org/officeDocument/2006/relationships/image" Target="../media/image25.png"/><Relationship Id="rId5"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7.png"/><Relationship Id="rId4" Type="http://schemas.openxmlformats.org/officeDocument/2006/relationships/image" Target="../media/image3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6.png"/><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4.jpg"/><Relationship Id="rId4" Type="http://schemas.openxmlformats.org/officeDocument/2006/relationships/hyperlink" Target="https://kahoot.com/" TargetMode="External"/><Relationship Id="rId5" Type="http://schemas.openxmlformats.org/officeDocument/2006/relationships/hyperlink" Target="https://scratch.mit.edu/" TargetMode="External"/><Relationship Id="rId6" Type="http://schemas.openxmlformats.org/officeDocument/2006/relationships/hyperlink" Target="https://padlet.com/" TargetMode="External"/><Relationship Id="rId7" Type="http://schemas.openxmlformats.org/officeDocument/2006/relationships/hyperlink" Target="https://code.org/"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8.xml"/><Relationship Id="rId3" Type="http://schemas.openxmlformats.org/officeDocument/2006/relationships/image" Target="../media/image63.jp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39.jpg"/><Relationship Id="rId4" Type="http://schemas.openxmlformats.org/officeDocument/2006/relationships/image" Target="../media/image46.png"/><Relationship Id="rId5" Type="http://schemas.openxmlformats.org/officeDocument/2006/relationships/image" Target="../media/image4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 Id="rId3" Type="http://schemas.openxmlformats.org/officeDocument/2006/relationships/image" Target="../media/image4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3.png"/><Relationship Id="rId4" Type="http://schemas.openxmlformats.org/officeDocument/2006/relationships/image" Target="../media/image13.png"/><Relationship Id="rId5" Type="http://schemas.openxmlformats.org/officeDocument/2006/relationships/image" Target="../media/image4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9.png"/><Relationship Id="rId4" Type="http://schemas.openxmlformats.org/officeDocument/2006/relationships/image" Target="../media/image6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6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6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5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57.png"/><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5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hyperlink" Target="about:blank" TargetMode="External"/><Relationship Id="rId4" Type="http://schemas.openxmlformats.org/officeDocument/2006/relationships/hyperlink" Target="https://h5p.org/h5p/embed/1519586" TargetMode="External"/><Relationship Id="rId5" Type="http://schemas.openxmlformats.org/officeDocument/2006/relationships/image" Target="../media/image69.png"/><Relationship Id="rId6" Type="http://schemas.openxmlformats.org/officeDocument/2006/relationships/image" Target="../media/image64.png"/><Relationship Id="rId7" Type="http://schemas.openxmlformats.org/officeDocument/2006/relationships/image" Target="../media/image6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5.xml"/><Relationship Id="rId3" Type="http://schemas.openxmlformats.org/officeDocument/2006/relationships/image" Target="../media/image72.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7" name="Shape 317"/>
        <p:cNvGrpSpPr/>
        <p:nvPr/>
      </p:nvGrpSpPr>
      <p:grpSpPr>
        <a:xfrm>
          <a:off x="0" y="0"/>
          <a:ext cx="0" cy="0"/>
          <a:chOff x="0" y="0"/>
          <a:chExt cx="0" cy="0"/>
        </a:xfrm>
      </p:grpSpPr>
      <p:pic>
        <p:nvPicPr>
          <p:cNvPr descr="Imagen que contiene persona, tabla, hombre, interior&#10;&#10;Descripción generada automáticamente" id="318" name="Google Shape;318;p1"/>
          <p:cNvPicPr preferRelativeResize="0"/>
          <p:nvPr>
            <p:ph idx="2" type="pic"/>
          </p:nvPr>
        </p:nvPicPr>
        <p:blipFill rotWithShape="1">
          <a:blip r:embed="rId3">
            <a:alphaModFix amt="54000"/>
          </a:blip>
          <a:srcRect b="12023" l="0" r="0" t="12024"/>
          <a:stretch/>
        </p:blipFill>
        <p:spPr>
          <a:xfrm>
            <a:off x="680720" y="685799"/>
            <a:ext cx="10830560" cy="5486401"/>
          </a:xfrm>
          <a:prstGeom prst="rect">
            <a:avLst/>
          </a:prstGeom>
          <a:noFill/>
          <a:ln>
            <a:noFill/>
          </a:ln>
        </p:spPr>
      </p:pic>
      <p:sp>
        <p:nvSpPr>
          <p:cNvPr id="319" name="Google Shape;319;p1"/>
          <p:cNvSpPr txBox="1"/>
          <p:nvPr>
            <p:ph type="title"/>
          </p:nvPr>
        </p:nvSpPr>
        <p:spPr>
          <a:xfrm>
            <a:off x="680720" y="3293616"/>
            <a:ext cx="10830560" cy="2878584"/>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Gill Sans"/>
              <a:buNone/>
            </a:pPr>
            <a:r>
              <a:rPr lang="en-US" sz="4800">
                <a:latin typeface="Arial"/>
                <a:ea typeface="Arial"/>
                <a:cs typeface="Arial"/>
                <a:sym typeface="Arial"/>
              </a:rPr>
              <a:t>MODULE 4</a:t>
            </a:r>
            <a:endParaRPr>
              <a:latin typeface="Arial"/>
              <a:ea typeface="Arial"/>
              <a:cs typeface="Arial"/>
              <a:sym typeface="Arial"/>
            </a:endParaRPr>
          </a:p>
        </p:txBody>
      </p:sp>
      <p:sp>
        <p:nvSpPr>
          <p:cNvPr id="320" name="Google Shape;320;p1"/>
          <p:cNvSpPr txBox="1"/>
          <p:nvPr>
            <p:ph idx="1" type="body"/>
          </p:nvPr>
        </p:nvSpPr>
        <p:spPr>
          <a:xfrm>
            <a:off x="1376728" y="5026935"/>
            <a:ext cx="9486902" cy="644994"/>
          </a:xfrm>
          <a:prstGeom prst="rect">
            <a:avLst/>
          </a:prstGeom>
          <a:noFill/>
          <a:ln>
            <a:noFill/>
          </a:ln>
        </p:spPr>
        <p:txBody>
          <a:bodyPr anchorCtr="0" anchor="t" bIns="45700" lIns="91425" spcFirstLastPara="1" rIns="91425" wrap="square" tIns="45700">
            <a:normAutofit fontScale="55000" lnSpcReduction="20000"/>
          </a:bodyPr>
          <a:lstStyle/>
          <a:p>
            <a:pPr indent="-228600" lvl="0" marL="228600" rtl="0" algn="ctr">
              <a:lnSpc>
                <a:spcPct val="100000"/>
              </a:lnSpc>
              <a:spcBef>
                <a:spcPts val="0"/>
              </a:spcBef>
              <a:spcAft>
                <a:spcPts val="0"/>
              </a:spcAft>
              <a:buClr>
                <a:srgbClr val="FFFFFF"/>
              </a:buClr>
              <a:buSzPct val="127272"/>
              <a:buNone/>
            </a:pPr>
            <a:r>
              <a:rPr lang="en-US" sz="4000">
                <a:latin typeface="Arial"/>
                <a:ea typeface="Arial"/>
                <a:cs typeface="Arial"/>
                <a:sym typeface="Arial"/>
              </a:rPr>
              <a:t>Teaching strategies. How can we use programming to improve 21st century soft Skills</a:t>
            </a:r>
            <a:endParaRPr>
              <a:latin typeface="Arial"/>
              <a:ea typeface="Arial"/>
              <a:cs typeface="Arial"/>
              <a:sym typeface="Arial"/>
            </a:endParaRPr>
          </a:p>
        </p:txBody>
      </p:sp>
      <p:pic>
        <p:nvPicPr>
          <p:cNvPr id="321" name="Google Shape;321;p1"/>
          <p:cNvPicPr preferRelativeResize="0"/>
          <p:nvPr/>
        </p:nvPicPr>
        <p:blipFill rotWithShape="1">
          <a:blip r:embed="rId4">
            <a:alphaModFix/>
          </a:blip>
          <a:srcRect b="0" l="0" r="0" t="0"/>
          <a:stretch/>
        </p:blipFill>
        <p:spPr>
          <a:xfrm>
            <a:off x="855014" y="877790"/>
            <a:ext cx="985308" cy="344858"/>
          </a:xfrm>
          <a:prstGeom prst="rect">
            <a:avLst/>
          </a:prstGeom>
          <a:noFill/>
          <a:ln>
            <a:noFill/>
          </a:ln>
        </p:spPr>
      </p:pic>
      <p:pic>
        <p:nvPicPr>
          <p:cNvPr descr="Blue text on a black background&#10;&#10;Description automatically generated" id="322" name="Google Shape;322;p1"/>
          <p:cNvPicPr preferRelativeResize="0"/>
          <p:nvPr/>
        </p:nvPicPr>
        <p:blipFill rotWithShape="1">
          <a:blip r:embed="rId5">
            <a:alphaModFix/>
          </a:blip>
          <a:srcRect b="0" l="0" r="0" t="0"/>
          <a:stretch/>
        </p:blipFill>
        <p:spPr>
          <a:xfrm>
            <a:off x="2014616" y="877789"/>
            <a:ext cx="1647906" cy="344857"/>
          </a:xfrm>
          <a:prstGeom prst="rect">
            <a:avLst/>
          </a:prstGeom>
          <a:noFill/>
          <a:ln>
            <a:noFill/>
          </a:ln>
        </p:spPr>
      </p:pic>
      <p:sp>
        <p:nvSpPr>
          <p:cNvPr id="323" name="Google Shape;323;p1"/>
          <p:cNvSpPr txBox="1"/>
          <p:nvPr/>
        </p:nvSpPr>
        <p:spPr>
          <a:xfrm>
            <a:off x="680720" y="6389288"/>
            <a:ext cx="10878919" cy="92333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800"/>
              <a:buFont typeface="Arial"/>
              <a:buNone/>
            </a:pPr>
            <a:r>
              <a:rPr b="0" i="0" lang="en-US" sz="800" u="none" cap="none" strike="noStrike">
                <a:solidFill>
                  <a:schemeClr val="lt1"/>
                </a:solidFill>
                <a:latin typeface="Open Sans"/>
                <a:ea typeface="Open Sans"/>
                <a:cs typeface="Open Sans"/>
                <a:sym typeface="Open Sans"/>
              </a:rPr>
              <a:t>The COMPutational Seniors project is co-funded by the European Union. The views and opinions expressed in this document commit only to the author(s) and do not necessarily reflect those of the European Union or the Spanish Service for the Internationalization of Education (SEPIE). Neither the European Union nor the SEPIE National Agency can be held responsible for them.</a:t>
            </a:r>
            <a:endParaRPr b="0" i="0" sz="800" u="none" cap="none" strike="noStrike">
              <a:solidFill>
                <a:schemeClr val="lt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800"/>
              <a:buFont typeface="Arial"/>
              <a:buNone/>
            </a:pPr>
            <a:br>
              <a:rPr b="0" i="0" lang="en-US" sz="1800" u="none" cap="none" strike="noStrike">
                <a:solidFill>
                  <a:schemeClr val="dk1"/>
                </a:solidFill>
                <a:latin typeface="Gill Sans"/>
                <a:ea typeface="Gill Sans"/>
                <a:cs typeface="Gill Sans"/>
                <a:sym typeface="Gill Sans"/>
              </a:rPr>
            </a:br>
            <a:endParaRPr b="0" i="0" sz="1800" u="none" cap="none" strike="noStrike">
              <a:solidFill>
                <a:schemeClr val="dk1"/>
              </a:solidFill>
              <a:latin typeface="Gill Sans"/>
              <a:ea typeface="Gill Sans"/>
              <a:cs typeface="Gill Sans"/>
              <a:sym typeface="Gill Sans"/>
            </a:endParaRPr>
          </a:p>
        </p:txBody>
      </p:sp>
      <p:pic>
        <p:nvPicPr>
          <p:cNvPr descr="A logo with a head and gears in the middle&#10;&#10;Description automatically generated" id="324" name="Google Shape;324;p1"/>
          <p:cNvPicPr preferRelativeResize="0"/>
          <p:nvPr/>
        </p:nvPicPr>
        <p:blipFill rotWithShape="1">
          <a:blip r:embed="rId6">
            <a:alphaModFix/>
          </a:blip>
          <a:srcRect b="0" l="0" r="0" t="0"/>
          <a:stretch/>
        </p:blipFill>
        <p:spPr>
          <a:xfrm>
            <a:off x="951132" y="1339123"/>
            <a:ext cx="1406984" cy="14176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28" name="Shape 328"/>
        <p:cNvGrpSpPr/>
        <p:nvPr/>
      </p:nvGrpSpPr>
      <p:grpSpPr>
        <a:xfrm>
          <a:off x="0" y="0"/>
          <a:ext cx="0" cy="0"/>
          <a:chOff x="0" y="0"/>
          <a:chExt cx="0" cy="0"/>
        </a:xfrm>
      </p:grpSpPr>
      <p:sp>
        <p:nvSpPr>
          <p:cNvPr id="329" name="Google Shape;329;p2"/>
          <p:cNvSpPr txBox="1"/>
          <p:nvPr/>
        </p:nvSpPr>
        <p:spPr>
          <a:xfrm>
            <a:off x="4004905" y="986597"/>
            <a:ext cx="7527830" cy="4094897"/>
          </a:xfrm>
          <a:prstGeom prst="rect">
            <a:avLst/>
          </a:prstGeom>
          <a:noFill/>
          <a:ln>
            <a:noFill/>
          </a:ln>
        </p:spPr>
        <p:txBody>
          <a:bodyPr anchorCtr="0" anchor="t" bIns="45700" lIns="91425" spcFirstLastPara="1" rIns="91425" wrap="square" tIns="45700">
            <a:normAutofit/>
          </a:bodyPr>
          <a:lstStyle/>
          <a:p>
            <a:pPr indent="0" lvl="0" marL="0" marR="0" rtl="0" algn="just">
              <a:lnSpc>
                <a:spcPct val="107000"/>
              </a:lnSpc>
              <a:spcBef>
                <a:spcPts val="1000"/>
              </a:spcBef>
              <a:spcAft>
                <a:spcPts val="0"/>
              </a:spcAft>
              <a:buClr>
                <a:srgbClr val="293737"/>
              </a:buClr>
              <a:buSzPts val="1680"/>
              <a:buFont typeface="Arial"/>
              <a:buNone/>
            </a:pPr>
            <a:r>
              <a:rPr b="0" i="0" lang="en-US" sz="1800" u="none" cap="none" strike="noStrike">
                <a:solidFill>
                  <a:srgbClr val="000000"/>
                </a:solidFill>
                <a:latin typeface="Arial"/>
                <a:ea typeface="Arial"/>
                <a:cs typeface="Arial"/>
                <a:sym typeface="Arial"/>
              </a:rPr>
              <a:t>In this module, we will explore how Computational Thinking can be used as a strategy to foster the development of soft skills among low-qualified adults. In a fast-changing, digitally driven world, these interpersonal and cognitive skills, such as adaptability, problem-solving, communication and collaboration, are increasingly essential for personal growth and employability.</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800"/>
              </a:spcAft>
              <a:buClr>
                <a:srgbClr val="293737"/>
              </a:buClr>
              <a:buSzPts val="1680"/>
              <a:buFont typeface="Arial"/>
              <a:buNone/>
            </a:pPr>
            <a:r>
              <a:rPr b="0" i="0" lang="en-US" sz="1800" u="none" cap="none" strike="noStrike">
                <a:solidFill>
                  <a:srgbClr val="000000"/>
                </a:solidFill>
                <a:latin typeface="Arial"/>
                <a:ea typeface="Arial"/>
                <a:cs typeface="Arial"/>
                <a:sym typeface="Arial"/>
              </a:rPr>
              <a:t>Through CT-based activities and pedagogical approaches, we will examine how trainers can support learners in strengthening these competencies in meaningful, structured ways. The module also introduces accessible methods to assess the development of soft skills within CT-based learning environments. </a:t>
            </a:r>
            <a:endParaRPr b="0" i="0" sz="1400" u="none" cap="none" strike="noStrike">
              <a:solidFill>
                <a:srgbClr val="000000"/>
              </a:solidFill>
              <a:latin typeface="Arial"/>
              <a:ea typeface="Arial"/>
              <a:cs typeface="Arial"/>
              <a:sym typeface="Arial"/>
            </a:endParaRPr>
          </a:p>
        </p:txBody>
      </p:sp>
      <p:pic>
        <p:nvPicPr>
          <p:cNvPr descr="Imagen que contiene electrónica, circuito&#10;&#10;Descripción generada automáticamente" id="330" name="Google Shape;330;p2"/>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331" name="Google Shape;331;p2"/>
          <p:cNvSpPr/>
          <p:nvPr/>
        </p:nvSpPr>
        <p:spPr>
          <a:xfrm>
            <a:off x="4127088" y="5136775"/>
            <a:ext cx="7283464" cy="125057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Use this module to support the development and assessment of essential soft skills through Computational Thinking frameworks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tailored for low-qualified adults </a:t>
            </a:r>
            <a:endParaRPr b="0" i="0" sz="1800" u="none" cap="none" strike="noStrike">
              <a:solidFill>
                <a:srgbClr val="000000"/>
              </a:solidFill>
              <a:latin typeface="Arial"/>
              <a:ea typeface="Arial"/>
              <a:cs typeface="Arial"/>
              <a:sym typeface="Arial"/>
            </a:endParaRPr>
          </a:p>
        </p:txBody>
      </p:sp>
      <p:pic>
        <p:nvPicPr>
          <p:cNvPr descr="Imagen que contiene firmar, dibujo, reloj, señal&#10;&#10;El contenido generado por IA puede ser incorrecto." id="332" name="Google Shape;332;p2"/>
          <p:cNvPicPr preferRelativeResize="0"/>
          <p:nvPr/>
        </p:nvPicPr>
        <p:blipFill rotWithShape="1">
          <a:blip r:embed="rId4">
            <a:alphaModFix/>
          </a:blip>
          <a:srcRect b="0" l="0" r="0" t="0"/>
          <a:stretch/>
        </p:blipFill>
        <p:spPr>
          <a:xfrm>
            <a:off x="11003003" y="5189190"/>
            <a:ext cx="1059463" cy="1059463"/>
          </a:xfrm>
          <a:prstGeom prst="rect">
            <a:avLst/>
          </a:prstGeom>
          <a:noFill/>
          <a:ln>
            <a:noFill/>
          </a:ln>
        </p:spPr>
      </p:pic>
      <p:sp>
        <p:nvSpPr>
          <p:cNvPr id="333" name="Google Shape;333;p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334" name="Google Shape;334;p2"/>
          <p:cNvSpPr txBox="1"/>
          <p:nvPr>
            <p:ph type="title"/>
          </p:nvPr>
        </p:nvSpPr>
        <p:spPr>
          <a:xfrm>
            <a:off x="3083940" y="342899"/>
            <a:ext cx="6339459" cy="643697"/>
          </a:xfrm>
          <a:prstGeom prst="rect">
            <a:avLst/>
          </a:prstGeom>
          <a:noFill/>
          <a:ln>
            <a:noFill/>
          </a:ln>
        </p:spPr>
        <p:txBody>
          <a:bodyPr anchorCtr="0" anchor="b" bIns="45700" lIns="91425" spcFirstLastPara="1" rIns="91425" wrap="square" tIns="45700">
            <a:noAutofit/>
          </a:bodyPr>
          <a:lstStyle/>
          <a:p>
            <a:pPr indent="-50800" lvl="0" marL="228600" rtl="0" algn="ctr">
              <a:lnSpc>
                <a:spcPct val="100000"/>
              </a:lnSpc>
              <a:spcBef>
                <a:spcPts val="0"/>
              </a:spcBef>
              <a:spcAft>
                <a:spcPts val="0"/>
              </a:spcAft>
              <a:buSzPts val="2400"/>
              <a:buNone/>
            </a:pPr>
            <a:r>
              <a:rPr b="1" lang="en-US">
                <a:solidFill>
                  <a:schemeClr val="dk1"/>
                </a:solidFill>
                <a:latin typeface="Arial"/>
                <a:ea typeface="Arial"/>
                <a:cs typeface="Arial"/>
                <a:sym typeface="Arial"/>
              </a:rPr>
              <a:t>WELCOME TO MODULE 4</a:t>
            </a:r>
            <a:endParaRPr b="1">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40" name="Shape 340"/>
        <p:cNvGrpSpPr/>
        <p:nvPr/>
      </p:nvGrpSpPr>
      <p:grpSpPr>
        <a:xfrm>
          <a:off x="0" y="0"/>
          <a:ext cx="0" cy="0"/>
          <a:chOff x="0" y="0"/>
          <a:chExt cx="0" cy="0"/>
        </a:xfrm>
      </p:grpSpPr>
      <p:sp>
        <p:nvSpPr>
          <p:cNvPr id="341" name="Google Shape;341;p3"/>
          <p:cNvSpPr/>
          <p:nvPr/>
        </p:nvSpPr>
        <p:spPr>
          <a:xfrm>
            <a:off x="0" y="-329"/>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342" name="Google Shape;342;p3"/>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343" name="Google Shape;343;p3"/>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STRUCTURE OF THE MODULE</a:t>
            </a:r>
            <a:endParaRPr b="1">
              <a:latin typeface="Arial"/>
              <a:ea typeface="Arial"/>
              <a:cs typeface="Arial"/>
              <a:sym typeface="Arial"/>
            </a:endParaRPr>
          </a:p>
        </p:txBody>
      </p:sp>
      <p:sp>
        <p:nvSpPr>
          <p:cNvPr id="344" name="Google Shape;344;p3"/>
          <p:cNvSpPr txBox="1"/>
          <p:nvPr/>
        </p:nvSpPr>
        <p:spPr>
          <a:xfrm>
            <a:off x="688800" y="1322466"/>
            <a:ext cx="4794000" cy="73713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1. Soft Skills. 21st Century interpersonal competencies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99"/>
              <a:buFont typeface="Arial"/>
              <a:buNone/>
            </a:pPr>
            <a:r>
              <a:t/>
            </a:r>
            <a:endParaRPr b="1" i="0" sz="1400" u="none" cap="none" strike="noStrike">
              <a:solidFill>
                <a:srgbClr val="678877"/>
              </a:solidFill>
              <a:latin typeface="Arial"/>
              <a:ea typeface="Arial"/>
              <a:cs typeface="Arial"/>
              <a:sym typeface="Arial"/>
            </a:endParaRPr>
          </a:p>
        </p:txBody>
      </p:sp>
      <p:sp>
        <p:nvSpPr>
          <p:cNvPr id="345" name="Google Shape;345;p3"/>
          <p:cNvSpPr txBox="1"/>
          <p:nvPr/>
        </p:nvSpPr>
        <p:spPr>
          <a:xfrm>
            <a:off x="872662" y="2170163"/>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What are they and why are they crucial for adult learners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How CT can be used to improve soft skills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Challenges in teaching CT to low skill adults and real-world application</a:t>
            </a:r>
            <a:endParaRPr b="0" i="0" sz="1400" u="none" cap="none" strike="noStrike">
              <a:solidFill>
                <a:srgbClr val="000000"/>
              </a:solidFill>
              <a:latin typeface="Arial"/>
              <a:ea typeface="Arial"/>
              <a:cs typeface="Arial"/>
              <a:sym typeface="Arial"/>
            </a:endParaRPr>
          </a:p>
        </p:txBody>
      </p:sp>
      <p:sp>
        <p:nvSpPr>
          <p:cNvPr id="346" name="Google Shape;346;p3"/>
          <p:cNvSpPr txBox="1"/>
          <p:nvPr/>
        </p:nvSpPr>
        <p:spPr>
          <a:xfrm>
            <a:off x="688800" y="3639658"/>
            <a:ext cx="4886500" cy="799611"/>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2. Strategies to develop Soft Skills through Computational Thinking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99"/>
              <a:buFont typeface="Arial"/>
              <a:buNone/>
            </a:pPr>
            <a:r>
              <a:t/>
            </a:r>
            <a:endParaRPr b="1" i="0" sz="2099" u="none" cap="none" strike="noStrike">
              <a:solidFill>
                <a:srgbClr val="678877"/>
              </a:solidFill>
              <a:latin typeface="Arial"/>
              <a:ea typeface="Arial"/>
              <a:cs typeface="Arial"/>
              <a:sym typeface="Arial"/>
            </a:endParaRPr>
          </a:p>
        </p:txBody>
      </p:sp>
      <p:sp>
        <p:nvSpPr>
          <p:cNvPr id="347" name="Google Shape;347;p3"/>
          <p:cNvSpPr txBox="1"/>
          <p:nvPr/>
        </p:nvSpPr>
        <p:spPr>
          <a:xfrm>
            <a:off x="6251398" y="1322466"/>
            <a:ext cx="4170257" cy="709997"/>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3. Assessment of Soft Skills development in CT activities</a:t>
            </a:r>
            <a:endParaRPr b="0" i="0" sz="1400" u="none" cap="none" strike="noStrike">
              <a:solidFill>
                <a:srgbClr val="000000"/>
              </a:solidFill>
              <a:latin typeface="Arial"/>
              <a:ea typeface="Arial"/>
              <a:cs typeface="Arial"/>
              <a:sym typeface="Arial"/>
            </a:endParaRPr>
          </a:p>
        </p:txBody>
      </p:sp>
      <p:sp>
        <p:nvSpPr>
          <p:cNvPr id="348" name="Google Shape;348;p3"/>
          <p:cNvSpPr txBox="1"/>
          <p:nvPr/>
        </p:nvSpPr>
        <p:spPr>
          <a:xfrm>
            <a:off x="872662" y="4379109"/>
            <a:ext cx="47026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Using CT to strengthen soft skills in low-skill adult students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Adapting CT strategies for different learning  levels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Lesson examples and best practices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Online and offline tools for CT learning</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3"/>
          <p:cNvSpPr txBox="1"/>
          <p:nvPr/>
        </p:nvSpPr>
        <p:spPr>
          <a:xfrm>
            <a:off x="6435260" y="2170163"/>
            <a:ext cx="50455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Assessing soft skills and its importance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Observation, verbal feedback and other assessments methods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Challenges when assessing soft skills development</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3"/>
          <p:cNvSpPr txBox="1"/>
          <p:nvPr/>
        </p:nvSpPr>
        <p:spPr>
          <a:xfrm>
            <a:off x="6251398" y="3664529"/>
            <a:ext cx="4702638"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4. Case studies and activities</a:t>
            </a:r>
            <a:endParaRPr b="0" i="0" sz="1400" u="none" cap="none" strike="noStrike">
              <a:solidFill>
                <a:srgbClr val="000000"/>
              </a:solidFill>
              <a:latin typeface="Arial"/>
              <a:ea typeface="Arial"/>
              <a:cs typeface="Arial"/>
              <a:sym typeface="Arial"/>
            </a:endParaRPr>
          </a:p>
        </p:txBody>
      </p:sp>
      <p:sp>
        <p:nvSpPr>
          <p:cNvPr id="351" name="Google Shape;351;p3"/>
          <p:cNvSpPr txBox="1"/>
          <p:nvPr/>
        </p:nvSpPr>
        <p:spPr>
          <a:xfrm>
            <a:off x="6435260" y="4115882"/>
            <a:ext cx="4702638" cy="606410"/>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Real-world examples of CT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Interactive exercises to explore and apply what you have learn in this unit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57" name="Shape 357"/>
        <p:cNvGrpSpPr/>
        <p:nvPr/>
      </p:nvGrpSpPr>
      <p:grpSpPr>
        <a:xfrm>
          <a:off x="0" y="0"/>
          <a:ext cx="0" cy="0"/>
          <a:chOff x="0" y="0"/>
          <a:chExt cx="0" cy="0"/>
        </a:xfrm>
      </p:grpSpPr>
      <p:sp>
        <p:nvSpPr>
          <p:cNvPr id="358" name="Google Shape;358;p4"/>
          <p:cNvSpPr/>
          <p:nvPr/>
        </p:nvSpPr>
        <p:spPr>
          <a:xfrm>
            <a:off x="917964" y="2096904"/>
            <a:ext cx="3687287" cy="243143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A5A5A5"/>
              </a:buClr>
              <a:buSzPts val="2000"/>
              <a:buFont typeface="Gill Sans"/>
              <a:buNone/>
            </a:pPr>
            <a:r>
              <a:rPr b="0" i="0" lang="en-US" sz="2000" u="none" cap="none" strike="noStrike">
                <a:solidFill>
                  <a:srgbClr val="A5A5A5"/>
                </a:solidFill>
                <a:latin typeface="Arial"/>
                <a:ea typeface="Arial"/>
                <a:cs typeface="Arial"/>
                <a:sym typeface="Arial"/>
              </a:rPr>
              <a:t>At the end of this course, you, as an educator, will be able to…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Gill Sans"/>
              <a:buNone/>
            </a:pPr>
            <a:r>
              <a:rPr b="0" i="0" lang="en-US" sz="4000" u="none" cap="none" strike="noStrike">
                <a:solidFill>
                  <a:srgbClr val="000000"/>
                </a:solidFill>
                <a:latin typeface="Arial"/>
                <a:ea typeface="Arial"/>
                <a:cs typeface="Arial"/>
                <a:sym typeface="Arial"/>
              </a:rPr>
              <a:t>Learning outcomes</a:t>
            </a:r>
            <a:endParaRPr b="0" i="0" sz="4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br>
              <a:rPr b="0" i="0" lang="en-US" sz="800" u="none" cap="none" strike="noStrike">
                <a:solidFill>
                  <a:schemeClr val="dk1"/>
                </a:solidFill>
                <a:latin typeface="Arial"/>
                <a:ea typeface="Arial"/>
                <a:cs typeface="Arial"/>
                <a:sym typeface="Arial"/>
              </a:rPr>
            </a:br>
            <a:endParaRPr b="0" i="0" sz="800" u="none" cap="none" strike="noStrike">
              <a:solidFill>
                <a:schemeClr val="dk1"/>
              </a:solidFill>
              <a:latin typeface="Arial"/>
              <a:ea typeface="Arial"/>
              <a:cs typeface="Arial"/>
              <a:sym typeface="Arial"/>
            </a:endParaRPr>
          </a:p>
        </p:txBody>
      </p:sp>
      <p:grpSp>
        <p:nvGrpSpPr>
          <p:cNvPr id="359" name="Google Shape;359;p4"/>
          <p:cNvGrpSpPr/>
          <p:nvPr/>
        </p:nvGrpSpPr>
        <p:grpSpPr>
          <a:xfrm>
            <a:off x="4813445" y="853559"/>
            <a:ext cx="6302895" cy="5150881"/>
            <a:chOff x="0" y="34755"/>
            <a:chExt cx="6302895" cy="5150881"/>
          </a:xfrm>
        </p:grpSpPr>
        <p:sp>
          <p:nvSpPr>
            <p:cNvPr id="360" name="Google Shape;360;p4"/>
            <p:cNvSpPr/>
            <p:nvPr/>
          </p:nvSpPr>
          <p:spPr>
            <a:xfrm>
              <a:off x="0" y="34755"/>
              <a:ext cx="6302895" cy="917280"/>
            </a:xfrm>
            <a:prstGeom prst="roundRect">
              <a:avLst>
                <a:gd fmla="val 16667" name="adj"/>
              </a:avLst>
            </a:prstGeom>
            <a:solidFill>
              <a:srgbClr val="83B8DF"/>
            </a:solidFill>
            <a:ln cap="flat" cmpd="sng" w="12700">
              <a:solidFill>
                <a:srgbClr val="F9ECE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61" name="Google Shape;361;p4"/>
            <p:cNvSpPr txBox="1"/>
            <p:nvPr/>
          </p:nvSpPr>
          <p:spPr>
            <a:xfrm>
              <a:off x="44778" y="79533"/>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0" i="0" lang="en-US" sz="1600" u="none" cap="none" strike="noStrike">
                  <a:solidFill>
                    <a:schemeClr val="lt1"/>
                  </a:solidFill>
                  <a:latin typeface="Arial"/>
                  <a:ea typeface="Arial"/>
                  <a:cs typeface="Arial"/>
                  <a:sym typeface="Arial"/>
                </a:rPr>
                <a:t>Explain how CT enhances 21st-century soft skills like critical thinking, adaptability, collaboration, creativity, and communication.</a:t>
              </a:r>
              <a:endParaRPr b="0" i="0" sz="1600" u="none" cap="none" strike="noStrike">
                <a:solidFill>
                  <a:srgbClr val="000000"/>
                </a:solidFill>
                <a:latin typeface="Arial"/>
                <a:ea typeface="Arial"/>
                <a:cs typeface="Arial"/>
                <a:sym typeface="Arial"/>
              </a:endParaRPr>
            </a:p>
          </p:txBody>
        </p:sp>
        <p:sp>
          <p:nvSpPr>
            <p:cNvPr id="362" name="Google Shape;362;p4"/>
            <p:cNvSpPr/>
            <p:nvPr/>
          </p:nvSpPr>
          <p:spPr>
            <a:xfrm>
              <a:off x="0" y="1093156"/>
              <a:ext cx="6302895" cy="917280"/>
            </a:xfrm>
            <a:prstGeom prst="roundRect">
              <a:avLst>
                <a:gd fmla="val 16667" name="adj"/>
              </a:avLst>
            </a:prstGeom>
            <a:solidFill>
              <a:srgbClr val="E1A28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63" name="Google Shape;363;p4"/>
            <p:cNvSpPr txBox="1"/>
            <p:nvPr/>
          </p:nvSpPr>
          <p:spPr>
            <a:xfrm>
              <a:off x="44778" y="11379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0" i="0" lang="en-US" sz="1600" u="none" cap="none" strike="noStrike">
                  <a:solidFill>
                    <a:schemeClr val="lt1"/>
                  </a:solidFill>
                  <a:latin typeface="Arial"/>
                  <a:ea typeface="Arial"/>
                  <a:cs typeface="Arial"/>
                  <a:sym typeface="Arial"/>
                </a:rPr>
                <a:t>Apply CT-based teaching strategies to help low-skill adult learners develop problem-solving and structured thinking skills.</a:t>
              </a:r>
              <a:endParaRPr b="0" i="0" sz="1600" u="none" cap="none" strike="noStrike">
                <a:solidFill>
                  <a:srgbClr val="000000"/>
                </a:solidFill>
                <a:latin typeface="Arial"/>
                <a:ea typeface="Arial"/>
                <a:cs typeface="Arial"/>
                <a:sym typeface="Arial"/>
              </a:endParaRPr>
            </a:p>
          </p:txBody>
        </p:sp>
        <p:sp>
          <p:nvSpPr>
            <p:cNvPr id="364" name="Google Shape;364;p4"/>
            <p:cNvSpPr/>
            <p:nvPr/>
          </p:nvSpPr>
          <p:spPr>
            <a:xfrm>
              <a:off x="0" y="2151556"/>
              <a:ext cx="6302895" cy="917280"/>
            </a:xfrm>
            <a:prstGeom prst="roundRect">
              <a:avLst>
                <a:gd fmla="val 16667" name="adj"/>
              </a:avLst>
            </a:prstGeom>
            <a:solidFill>
              <a:srgbClr val="00206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65" name="Google Shape;365;p4"/>
            <p:cNvSpPr txBox="1"/>
            <p:nvPr/>
          </p:nvSpPr>
          <p:spPr>
            <a:xfrm>
              <a:off x="44778" y="21963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t/>
              </a:r>
              <a:endParaRPr b="0" i="0" sz="1600" u="none" cap="none" strike="noStrike">
                <a:solidFill>
                  <a:srgbClr val="000000"/>
                </a:solidFill>
                <a:latin typeface="Arial"/>
                <a:ea typeface="Arial"/>
                <a:cs typeface="Arial"/>
                <a:sym typeface="Arial"/>
              </a:endParaRPr>
            </a:p>
          </p:txBody>
        </p:sp>
        <p:sp>
          <p:nvSpPr>
            <p:cNvPr id="366" name="Google Shape;366;p4"/>
            <p:cNvSpPr/>
            <p:nvPr/>
          </p:nvSpPr>
          <p:spPr>
            <a:xfrm>
              <a:off x="0" y="3209956"/>
              <a:ext cx="6302895" cy="917280"/>
            </a:xfrm>
            <a:prstGeom prst="roundRect">
              <a:avLst>
                <a:gd fmla="val 16667" name="adj"/>
              </a:avLst>
            </a:prstGeom>
            <a:solidFill>
              <a:srgbClr val="0070C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67" name="Google Shape;367;p4"/>
            <p:cNvSpPr txBox="1"/>
            <p:nvPr/>
          </p:nvSpPr>
          <p:spPr>
            <a:xfrm>
              <a:off x="44778" y="32547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0" i="0" lang="en-US" sz="1600" u="none" cap="none" strike="noStrike">
                  <a:solidFill>
                    <a:schemeClr val="lt1"/>
                  </a:solidFill>
                  <a:latin typeface="Arial"/>
                  <a:ea typeface="Arial"/>
                  <a:cs typeface="Arial"/>
                  <a:sym typeface="Arial"/>
                </a:rPr>
                <a:t>Assess soft skills in CT activities using observation and feedback (nontraditional methods)</a:t>
              </a:r>
              <a:endParaRPr b="0" i="0" sz="1600" u="none" cap="none" strike="noStrike">
                <a:solidFill>
                  <a:schemeClr val="lt1"/>
                </a:solidFill>
                <a:latin typeface="Arial"/>
                <a:ea typeface="Arial"/>
                <a:cs typeface="Arial"/>
                <a:sym typeface="Arial"/>
              </a:endParaRPr>
            </a:p>
          </p:txBody>
        </p:sp>
        <p:sp>
          <p:nvSpPr>
            <p:cNvPr id="368" name="Google Shape;368;p4"/>
            <p:cNvSpPr/>
            <p:nvPr/>
          </p:nvSpPr>
          <p:spPr>
            <a:xfrm>
              <a:off x="0" y="4268356"/>
              <a:ext cx="6302895" cy="917280"/>
            </a:xfrm>
            <a:prstGeom prst="roundRect">
              <a:avLst>
                <a:gd fmla="val 16667" name="adj"/>
              </a:avLst>
            </a:prstGeom>
            <a:solidFill>
              <a:srgbClr val="678877"/>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69" name="Google Shape;369;p4"/>
            <p:cNvSpPr txBox="1"/>
            <p:nvPr/>
          </p:nvSpPr>
          <p:spPr>
            <a:xfrm>
              <a:off x="44778" y="4313134"/>
              <a:ext cx="6213339" cy="827724"/>
            </a:xfrm>
            <a:prstGeom prst="rect">
              <a:avLst/>
            </a:prstGeom>
            <a:noFill/>
            <a:ln>
              <a:noFill/>
            </a:ln>
          </p:spPr>
          <p:txBody>
            <a:bodyPr anchorCtr="0" anchor="ctr" bIns="60950" lIns="60950" spcFirstLastPara="1" rIns="60950" wrap="square" tIns="60950">
              <a:noAutofit/>
            </a:bodyPr>
            <a:lstStyle/>
            <a:p>
              <a:pPr indent="0" lvl="0" marL="0" marR="0" rtl="0" algn="l">
                <a:lnSpc>
                  <a:spcPct val="150000"/>
                </a:lnSpc>
                <a:spcBef>
                  <a:spcPts val="0"/>
                </a:spcBef>
                <a:spcAft>
                  <a:spcPts val="0"/>
                </a:spcAft>
                <a:buClr>
                  <a:srgbClr val="FFFFFF"/>
                </a:buClr>
                <a:buSzPts val="1800"/>
                <a:buFont typeface="Gill Sans"/>
                <a:buNone/>
              </a:pPr>
              <a:r>
                <a:rPr b="0" i="0" lang="en-US" sz="1600" u="none" cap="none" strike="noStrike">
                  <a:solidFill>
                    <a:srgbClr val="FFFFFF"/>
                  </a:solidFill>
                  <a:latin typeface="Arial"/>
                  <a:ea typeface="Arial"/>
                  <a:cs typeface="Arial"/>
                  <a:sym typeface="Arial"/>
                </a:rPr>
                <a:t>Provide constructive feedback and practical guidance to help adult learners recognize and strengthen their skills through CT principles</a:t>
              </a:r>
              <a:endParaRPr b="0" i="0" sz="1600" u="none" cap="none" strike="noStrike">
                <a:solidFill>
                  <a:srgbClr val="000000"/>
                </a:solidFill>
                <a:latin typeface="Arial"/>
                <a:ea typeface="Arial"/>
                <a:cs typeface="Arial"/>
                <a:sym typeface="Arial"/>
              </a:endParaRPr>
            </a:p>
          </p:txBody>
        </p:sp>
        <p:sp>
          <p:nvSpPr>
            <p:cNvPr id="370" name="Google Shape;370;p4"/>
            <p:cNvSpPr txBox="1"/>
            <p:nvPr/>
          </p:nvSpPr>
          <p:spPr>
            <a:xfrm>
              <a:off x="44778" y="2171709"/>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0" i="0" lang="en-US" sz="1600" u="none" cap="none" strike="noStrike">
                  <a:solidFill>
                    <a:schemeClr val="lt1"/>
                  </a:solidFill>
                  <a:latin typeface="Arial"/>
                  <a:ea typeface="Arial"/>
                  <a:cs typeface="Arial"/>
                  <a:sym typeface="Arial"/>
                </a:rPr>
                <a:t>Design and adapt non-digital CT activities that encourage logical reasoning, teamwork, and resilience in adult education.</a:t>
              </a:r>
              <a:endParaRPr b="0" i="0" sz="1600" u="none" cap="none" strike="noStrike">
                <a:solidFill>
                  <a:srgbClr val="000000"/>
                </a:solidFill>
                <a:latin typeface="Arial"/>
                <a:ea typeface="Arial"/>
                <a:cs typeface="Arial"/>
                <a:sym typeface="Arial"/>
              </a:endParaRPr>
            </a:p>
          </p:txBody>
        </p:sp>
      </p:grpSp>
      <p:sp>
        <p:nvSpPr>
          <p:cNvPr id="371" name="Google Shape;371;p4"/>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5"/>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p>
            <a:pPr indent="-228600" lvl="0" marL="228600" rtl="0" algn="l">
              <a:lnSpc>
                <a:spcPct val="100000"/>
              </a:lnSpc>
              <a:spcBef>
                <a:spcPts val="0"/>
              </a:spcBef>
              <a:spcAft>
                <a:spcPts val="0"/>
              </a:spcAft>
              <a:buSzPts val="2400"/>
              <a:buNone/>
            </a:pPr>
            <a:r>
              <a:rPr b="1" lang="en-US">
                <a:latin typeface="Arial"/>
                <a:ea typeface="Arial"/>
                <a:cs typeface="Arial"/>
                <a:sym typeface="Arial"/>
              </a:rPr>
              <a:t>MODULE AIM and OBJECTIVES</a:t>
            </a:r>
            <a:endParaRPr>
              <a:latin typeface="Arial"/>
              <a:ea typeface="Arial"/>
              <a:cs typeface="Arial"/>
              <a:sym typeface="Arial"/>
            </a:endParaRPr>
          </a:p>
        </p:txBody>
      </p:sp>
      <p:sp>
        <p:nvSpPr>
          <p:cNvPr id="379" name="Google Shape;379;p5"/>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1000"/>
              </a:spcBef>
              <a:spcAft>
                <a:spcPts val="0"/>
              </a:spcAft>
              <a:buSzPts val="1260"/>
              <a:buNone/>
            </a:pPr>
            <a:r>
              <a:rPr b="1" lang="en-US" sz="1600">
                <a:latin typeface="Arial"/>
                <a:ea typeface="Arial"/>
                <a:cs typeface="Arial"/>
                <a:sym typeface="Arial"/>
              </a:rPr>
              <a:t>AIM: </a:t>
            </a:r>
            <a:r>
              <a:rPr lang="en-US" sz="1600">
                <a:latin typeface="Arial"/>
                <a:ea typeface="Arial"/>
                <a:cs typeface="Arial"/>
                <a:sym typeface="Arial"/>
              </a:rPr>
              <a:t>To explore how Computational Thinking strategies can support the development of 21st-century soft skills in low-skill adult learners through structured, real-life activities.</a:t>
            </a:r>
            <a:endParaRPr/>
          </a:p>
          <a:p>
            <a:pPr indent="0" lvl="0" marL="0" rtl="0" algn="just">
              <a:lnSpc>
                <a:spcPct val="100000"/>
              </a:lnSpc>
              <a:spcBef>
                <a:spcPts val="1000"/>
              </a:spcBef>
              <a:spcAft>
                <a:spcPts val="0"/>
              </a:spcAft>
              <a:buSzPts val="1260"/>
              <a:buNone/>
            </a:pPr>
            <a:r>
              <a:rPr b="1" lang="en-US" sz="1600">
                <a:latin typeface="Arial"/>
                <a:ea typeface="Arial"/>
                <a:cs typeface="Arial"/>
                <a:sym typeface="Arial"/>
              </a:rPr>
              <a:t>OBJECTIVES:</a:t>
            </a:r>
            <a:endParaRPr>
              <a:latin typeface="Arial"/>
              <a:ea typeface="Arial"/>
              <a:cs typeface="Arial"/>
              <a:sym typeface="Arial"/>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Understand the relationship between CT and key soft skills such as communication, adaptability and problem-solving.</a:t>
            </a:r>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Identify challenges and solutions when teaching CT for soft skill development in adult education.</a:t>
            </a:r>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Apply CT-based teaching strategies to assess and reinforce soft skills using practical, low-tech activities.</a:t>
            </a:r>
            <a:endParaRPr/>
          </a:p>
          <a:p>
            <a:pPr indent="-228600" lvl="0" marL="457200" rtl="0" algn="just">
              <a:lnSpc>
                <a:spcPct val="100000"/>
              </a:lnSpc>
              <a:spcBef>
                <a:spcPts val="1000"/>
              </a:spcBef>
              <a:spcAft>
                <a:spcPts val="0"/>
              </a:spcAft>
              <a:buSzPts val="1600"/>
              <a:buNone/>
            </a:pPr>
            <a:r>
              <a:t/>
            </a:r>
            <a:endParaRPr sz="1600">
              <a:latin typeface="Arial"/>
              <a:ea typeface="Arial"/>
              <a:cs typeface="Arial"/>
              <a:sym typeface="Arial"/>
            </a:endParaRPr>
          </a:p>
          <a:p>
            <a:pPr indent="0" lvl="0" marL="0" rtl="0" algn="l">
              <a:lnSpc>
                <a:spcPct val="100000"/>
              </a:lnSpc>
              <a:spcBef>
                <a:spcPts val="1000"/>
              </a:spcBef>
              <a:spcAft>
                <a:spcPts val="0"/>
              </a:spcAft>
              <a:buClr>
                <a:schemeClr val="dk2"/>
              </a:buClr>
              <a:buSzPts val="1120"/>
              <a:buFont typeface="Arial"/>
              <a:buNone/>
            </a:pPr>
            <a:r>
              <a:t/>
            </a:r>
            <a:endParaRPr sz="1600">
              <a:solidFill>
                <a:schemeClr val="dk2"/>
              </a:solidFill>
              <a:latin typeface="Arial"/>
              <a:ea typeface="Arial"/>
              <a:cs typeface="Arial"/>
              <a:sym typeface="Arial"/>
            </a:endParaRPr>
          </a:p>
        </p:txBody>
      </p:sp>
      <p:pic>
        <p:nvPicPr>
          <p:cNvPr id="380" name="Google Shape;380;p5"/>
          <p:cNvPicPr preferRelativeResize="0"/>
          <p:nvPr>
            <p:ph idx="2" type="pic"/>
          </p:nvPr>
        </p:nvPicPr>
        <p:blipFill rotWithShape="1">
          <a:blip r:embed="rId3">
            <a:alphaModFix/>
          </a:blip>
          <a:srcRect b="0" l="30341" r="30343" t="0"/>
          <a:stretch/>
        </p:blipFill>
        <p:spPr>
          <a:xfrm>
            <a:off x="8140700" y="-1"/>
            <a:ext cx="4051300" cy="6858001"/>
          </a:xfrm>
          <a:prstGeom prst="rect">
            <a:avLst/>
          </a:prstGeom>
          <a:noFill/>
          <a:ln>
            <a:noFill/>
          </a:ln>
        </p:spPr>
      </p:pic>
      <p:sp>
        <p:nvSpPr>
          <p:cNvPr id="381" name="Google Shape;381;p5"/>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chemeClr val="lt1"/>
                </a:solidFill>
                <a:latin typeface="Gill Sans"/>
                <a:ea typeface="Gill Sans"/>
                <a:cs typeface="Gill Sans"/>
                <a:sym typeface="Gill Sans"/>
              </a:rPr>
              <a:t>‹#›</a:t>
            </a:fld>
            <a:endParaRPr b="0" i="0" sz="900" u="none" cap="none" strike="noStrike">
              <a:solidFill>
                <a:schemeClr val="lt1"/>
              </a:solidFill>
              <a:latin typeface="Gill Sans"/>
              <a:ea typeface="Gill Sans"/>
              <a:cs typeface="Gill Sans"/>
              <a:sym typeface="Gill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7" name="Shape 387"/>
        <p:cNvGrpSpPr/>
        <p:nvPr/>
      </p:nvGrpSpPr>
      <p:grpSpPr>
        <a:xfrm>
          <a:off x="0" y="0"/>
          <a:ext cx="0" cy="0"/>
          <a:chOff x="0" y="0"/>
          <a:chExt cx="0" cy="0"/>
        </a:xfrm>
      </p:grpSpPr>
      <p:pic>
        <p:nvPicPr>
          <p:cNvPr id="388" name="Google Shape;388;p6"/>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389" name="Google Shape;389;p6"/>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1</a:t>
            </a:r>
            <a:endParaRPr>
              <a:latin typeface="Arial"/>
              <a:ea typeface="Arial"/>
              <a:cs typeface="Arial"/>
              <a:sym typeface="Arial"/>
            </a:endParaRPr>
          </a:p>
        </p:txBody>
      </p:sp>
      <p:sp>
        <p:nvSpPr>
          <p:cNvPr id="390" name="Google Shape;390;p6"/>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Soft Skills. 21st Century interpersonal competencies</a:t>
            </a:r>
            <a:endParaRPr>
              <a:latin typeface="Arial"/>
              <a:ea typeface="Arial"/>
              <a:cs typeface="Arial"/>
              <a:sym typeface="Arial"/>
            </a:endParaRPr>
          </a:p>
        </p:txBody>
      </p:sp>
      <p:sp>
        <p:nvSpPr>
          <p:cNvPr id="391" name="Google Shape;391;p6"/>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398" name="Google Shape;398;p7"/>
          <p:cNvSpPr txBox="1"/>
          <p:nvPr/>
        </p:nvSpPr>
        <p:spPr>
          <a:xfrm>
            <a:off x="846660" y="650132"/>
            <a:ext cx="7483148"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chemeClr val="dk2"/>
              </a:buClr>
              <a:buSzPts val="1120"/>
              <a:buFont typeface="Arial"/>
              <a:buNone/>
            </a:pPr>
            <a:r>
              <a:rPr b="1" i="0" lang="en-US" sz="2400" u="none" cap="none" strike="noStrike">
                <a:solidFill>
                  <a:schemeClr val="dk2"/>
                </a:solidFill>
                <a:latin typeface="Arial"/>
                <a:ea typeface="Arial"/>
                <a:cs typeface="Arial"/>
                <a:sym typeface="Arial"/>
              </a:rPr>
              <a:t>What are 21</a:t>
            </a:r>
            <a:r>
              <a:rPr b="1" baseline="30000" i="0" lang="en-US" sz="2400" u="none" cap="none" strike="noStrike">
                <a:solidFill>
                  <a:schemeClr val="dk2"/>
                </a:solidFill>
                <a:latin typeface="Arial"/>
                <a:ea typeface="Arial"/>
                <a:cs typeface="Arial"/>
                <a:sym typeface="Arial"/>
              </a:rPr>
              <a:t>st</a:t>
            </a:r>
            <a:r>
              <a:rPr b="1" i="0" lang="en-US" sz="2400" u="none" cap="none" strike="noStrike">
                <a:solidFill>
                  <a:schemeClr val="dk2"/>
                </a:solidFill>
                <a:latin typeface="Arial"/>
                <a:ea typeface="Arial"/>
                <a:cs typeface="Arial"/>
                <a:sym typeface="Arial"/>
              </a:rPr>
              <a:t> century soft skills? </a:t>
            </a:r>
            <a:endParaRPr b="0" i="0" sz="1400" u="none" cap="none" strike="noStrike">
              <a:solidFill>
                <a:srgbClr val="000000"/>
              </a:solidFill>
              <a:latin typeface="Arial"/>
              <a:ea typeface="Arial"/>
              <a:cs typeface="Arial"/>
              <a:sym typeface="Arial"/>
            </a:endParaRPr>
          </a:p>
        </p:txBody>
      </p:sp>
      <p:sp>
        <p:nvSpPr>
          <p:cNvPr id="399" name="Google Shape;399;p7"/>
          <p:cNvSpPr txBox="1"/>
          <p:nvPr/>
        </p:nvSpPr>
        <p:spPr>
          <a:xfrm>
            <a:off x="975360" y="1584607"/>
            <a:ext cx="10140980"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Soft skills are a combination of cognitive, social, and emotional competencies that enable individuals to work through dynamic, work effectively with others, and adapt to change. </a:t>
            </a:r>
            <a:r>
              <a:rPr b="1" i="0" lang="en-US" sz="1600" u="none" cap="none" strike="noStrike">
                <a:solidFill>
                  <a:srgbClr val="000000"/>
                </a:solidFill>
                <a:latin typeface="Arial"/>
                <a:ea typeface="Arial"/>
                <a:cs typeface="Arial"/>
                <a:sym typeface="Arial"/>
              </a:rPr>
              <a:t>Mastering these competencies is key for lifelong learning, employability, and personal development</a:t>
            </a:r>
            <a:r>
              <a:rPr b="0" i="0" lang="en-US" sz="1600" u="none" cap="none" strike="noStrike">
                <a:solidFill>
                  <a:srgbClr val="000000"/>
                </a:solidFill>
                <a:latin typeface="Arial"/>
                <a:ea typeface="Arial"/>
                <a:cs typeface="Arial"/>
                <a:sym typeface="Arial"/>
              </a:rPr>
              <a:t>, particularly for low-skill adult learners.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Key characteristics: </a:t>
            </a:r>
            <a:endParaRPr b="0" i="0" sz="1400" u="none" cap="none" strike="noStrike">
              <a:solidFill>
                <a:srgbClr val="000000"/>
              </a:solidFill>
              <a:latin typeface="Arial"/>
              <a:ea typeface="Arial"/>
              <a:cs typeface="Arial"/>
              <a:sym typeface="Arial"/>
            </a:endParaRPr>
          </a:p>
        </p:txBody>
      </p:sp>
      <p:sp>
        <p:nvSpPr>
          <p:cNvPr id="400" name="Google Shape;400;p7"/>
          <p:cNvSpPr/>
          <p:nvPr/>
        </p:nvSpPr>
        <p:spPr>
          <a:xfrm>
            <a:off x="1408978" y="5136775"/>
            <a:ext cx="9374044" cy="776345"/>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1" name="Google Shape;401;p7"/>
          <p:cNvSpPr txBox="1"/>
          <p:nvPr/>
        </p:nvSpPr>
        <p:spPr>
          <a:xfrm>
            <a:off x="2370653" y="5232559"/>
            <a:ext cx="7450694"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You can use CT to help low-skill adults build soft skills step by step, empowering them to overcome challenges and succeed in real-life situations.</a:t>
            </a:r>
            <a:endParaRPr b="0" i="0" sz="1600" u="none" cap="none" strike="noStrike">
              <a:solidFill>
                <a:srgbClr val="000000"/>
              </a:solidFill>
              <a:latin typeface="Arial"/>
              <a:ea typeface="Arial"/>
              <a:cs typeface="Arial"/>
              <a:sym typeface="Arial"/>
            </a:endParaRPr>
          </a:p>
        </p:txBody>
      </p:sp>
      <p:pic>
        <p:nvPicPr>
          <p:cNvPr descr="Icono&#10;&#10;Descripción generada automáticamente" id="402" name="Google Shape;402;p7"/>
          <p:cNvPicPr preferRelativeResize="0"/>
          <p:nvPr/>
        </p:nvPicPr>
        <p:blipFill rotWithShape="1">
          <a:blip r:embed="rId3">
            <a:alphaModFix/>
          </a:blip>
          <a:srcRect b="0" l="0" r="0" t="0"/>
          <a:stretch/>
        </p:blipFill>
        <p:spPr>
          <a:xfrm>
            <a:off x="670920" y="4750173"/>
            <a:ext cx="1218895" cy="1218895"/>
          </a:xfrm>
          <a:prstGeom prst="rect">
            <a:avLst/>
          </a:prstGeom>
          <a:noFill/>
          <a:ln>
            <a:noFill/>
          </a:ln>
        </p:spPr>
      </p:pic>
      <p:pic>
        <p:nvPicPr>
          <p:cNvPr descr="Icono&#10;&#10;Descripción generada automáticamente" id="403" name="Google Shape;403;p7"/>
          <p:cNvPicPr preferRelativeResize="0"/>
          <p:nvPr/>
        </p:nvPicPr>
        <p:blipFill rotWithShape="1">
          <a:blip r:embed="rId4">
            <a:alphaModFix/>
          </a:blip>
          <a:srcRect b="0" l="0" r="0" t="0"/>
          <a:stretch/>
        </p:blipFill>
        <p:spPr>
          <a:xfrm>
            <a:off x="10044965" y="4527327"/>
            <a:ext cx="1218895" cy="1218895"/>
          </a:xfrm>
          <a:prstGeom prst="rect">
            <a:avLst/>
          </a:prstGeom>
          <a:noFill/>
          <a:ln>
            <a:noFill/>
          </a:ln>
        </p:spPr>
      </p:pic>
      <p:sp>
        <p:nvSpPr>
          <p:cNvPr id="404" name="Google Shape;404;p7"/>
          <p:cNvSpPr/>
          <p:nvPr/>
        </p:nvSpPr>
        <p:spPr>
          <a:xfrm>
            <a:off x="1856805" y="3103092"/>
            <a:ext cx="1512000" cy="1512000"/>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405" name="Google Shape;405;p7"/>
          <p:cNvSpPr/>
          <p:nvPr/>
        </p:nvSpPr>
        <p:spPr>
          <a:xfrm>
            <a:off x="4165907" y="3103092"/>
            <a:ext cx="1512000" cy="1512000"/>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406" name="Google Shape;406;p7"/>
          <p:cNvSpPr/>
          <p:nvPr/>
        </p:nvSpPr>
        <p:spPr>
          <a:xfrm>
            <a:off x="6306815" y="3103092"/>
            <a:ext cx="1512000" cy="1512000"/>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407" name="Google Shape;407;p7"/>
          <p:cNvSpPr/>
          <p:nvPr/>
        </p:nvSpPr>
        <p:spPr>
          <a:xfrm>
            <a:off x="8615917" y="3103092"/>
            <a:ext cx="1512000" cy="1512000"/>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408" name="Google Shape;408;p7"/>
          <p:cNvSpPr txBox="1"/>
          <p:nvPr/>
        </p:nvSpPr>
        <p:spPr>
          <a:xfrm>
            <a:off x="1987017" y="3258339"/>
            <a:ext cx="1271806" cy="24622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lt1"/>
                </a:solidFill>
                <a:latin typeface="Arial"/>
                <a:ea typeface="Arial"/>
                <a:cs typeface="Arial"/>
                <a:sym typeface="Arial"/>
              </a:rPr>
              <a:t>Transferable</a:t>
            </a:r>
            <a:endParaRPr b="0" i="0" sz="1000" u="none" cap="none" strike="noStrike">
              <a:solidFill>
                <a:schemeClr val="lt1"/>
              </a:solidFill>
              <a:latin typeface="Arial"/>
              <a:ea typeface="Arial"/>
              <a:cs typeface="Arial"/>
              <a:sym typeface="Arial"/>
            </a:endParaRPr>
          </a:p>
        </p:txBody>
      </p:sp>
      <p:sp>
        <p:nvSpPr>
          <p:cNvPr id="409" name="Google Shape;409;p7"/>
          <p:cNvSpPr txBox="1"/>
          <p:nvPr/>
        </p:nvSpPr>
        <p:spPr>
          <a:xfrm>
            <a:off x="6389334" y="3207972"/>
            <a:ext cx="1271806"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lt1"/>
                </a:solidFill>
                <a:latin typeface="Arial"/>
                <a:ea typeface="Arial"/>
                <a:cs typeface="Arial"/>
                <a:sym typeface="Arial"/>
              </a:rPr>
              <a:t>Essential for employability</a:t>
            </a:r>
            <a:endParaRPr b="0" i="0" sz="1000" u="none" cap="none" strike="noStrike">
              <a:solidFill>
                <a:schemeClr val="lt1"/>
              </a:solidFill>
              <a:latin typeface="Arial"/>
              <a:ea typeface="Arial"/>
              <a:cs typeface="Arial"/>
              <a:sym typeface="Arial"/>
            </a:endParaRPr>
          </a:p>
        </p:txBody>
      </p:sp>
      <p:sp>
        <p:nvSpPr>
          <p:cNvPr id="410" name="Google Shape;410;p7"/>
          <p:cNvSpPr txBox="1"/>
          <p:nvPr/>
        </p:nvSpPr>
        <p:spPr>
          <a:xfrm>
            <a:off x="4246847" y="3223009"/>
            <a:ext cx="1271806"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lt1"/>
                </a:solidFill>
                <a:latin typeface="Arial"/>
                <a:ea typeface="Arial"/>
                <a:cs typeface="Arial"/>
                <a:sym typeface="Arial"/>
              </a:rPr>
              <a:t>Critical in adult education</a:t>
            </a:r>
            <a:endParaRPr b="0" i="0" sz="1000" u="none" cap="none" strike="noStrike">
              <a:solidFill>
                <a:schemeClr val="lt1"/>
              </a:solidFill>
              <a:latin typeface="Arial"/>
              <a:ea typeface="Arial"/>
              <a:cs typeface="Arial"/>
              <a:sym typeface="Arial"/>
            </a:endParaRPr>
          </a:p>
        </p:txBody>
      </p:sp>
      <p:sp>
        <p:nvSpPr>
          <p:cNvPr id="411" name="Google Shape;411;p7"/>
          <p:cNvSpPr txBox="1"/>
          <p:nvPr/>
        </p:nvSpPr>
        <p:spPr>
          <a:xfrm>
            <a:off x="8725645" y="3208235"/>
            <a:ext cx="1271806"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lt1"/>
                </a:solidFill>
                <a:latin typeface="Arial"/>
                <a:ea typeface="Arial"/>
                <a:cs typeface="Arial"/>
                <a:sym typeface="Arial"/>
              </a:rPr>
              <a:t>Support problem-solving in daily life </a:t>
            </a:r>
            <a:endParaRPr b="0" i="0" sz="1000" u="none" cap="none" strike="noStrike">
              <a:solidFill>
                <a:schemeClr val="lt1"/>
              </a:solidFill>
              <a:latin typeface="Arial"/>
              <a:ea typeface="Arial"/>
              <a:cs typeface="Arial"/>
              <a:sym typeface="Arial"/>
            </a:endParaRPr>
          </a:p>
        </p:txBody>
      </p:sp>
      <p:sp>
        <p:nvSpPr>
          <p:cNvPr id="412" name="Google Shape;412;p7"/>
          <p:cNvSpPr txBox="1"/>
          <p:nvPr/>
        </p:nvSpPr>
        <p:spPr>
          <a:xfrm>
            <a:off x="1881016" y="3575279"/>
            <a:ext cx="1355904" cy="57708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chemeClr val="dk1"/>
                </a:solidFill>
                <a:latin typeface="Arial"/>
                <a:ea typeface="Arial"/>
                <a:cs typeface="Arial"/>
                <a:sym typeface="Arial"/>
              </a:rPr>
              <a:t>Useful across all jobs, industries, and life situations </a:t>
            </a:r>
            <a:endParaRPr b="0" i="0" sz="1050" u="none" cap="none" strike="noStrike">
              <a:solidFill>
                <a:schemeClr val="dk1"/>
              </a:solidFill>
              <a:latin typeface="Arial"/>
              <a:ea typeface="Arial"/>
              <a:cs typeface="Arial"/>
              <a:sym typeface="Arial"/>
            </a:endParaRPr>
          </a:p>
        </p:txBody>
      </p:sp>
      <p:sp>
        <p:nvSpPr>
          <p:cNvPr id="413" name="Google Shape;413;p7"/>
          <p:cNvSpPr txBox="1"/>
          <p:nvPr/>
        </p:nvSpPr>
        <p:spPr>
          <a:xfrm>
            <a:off x="6312951" y="3575279"/>
            <a:ext cx="1423654"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chemeClr val="dk1"/>
                </a:solidFill>
                <a:latin typeface="Arial"/>
                <a:ea typeface="Arial"/>
                <a:cs typeface="Arial"/>
                <a:sym typeface="Arial"/>
              </a:rPr>
              <a:t>85% of career success depends on soft skills, not technical skills </a:t>
            </a:r>
            <a:endParaRPr b="0" i="0" sz="1400" u="none" cap="none" strike="noStrike">
              <a:solidFill>
                <a:srgbClr val="000000"/>
              </a:solidFill>
              <a:latin typeface="Arial"/>
              <a:ea typeface="Arial"/>
              <a:cs typeface="Arial"/>
              <a:sym typeface="Arial"/>
            </a:endParaRPr>
          </a:p>
        </p:txBody>
      </p:sp>
      <p:sp>
        <p:nvSpPr>
          <p:cNvPr id="414" name="Google Shape;414;p7"/>
          <p:cNvSpPr txBox="1"/>
          <p:nvPr/>
        </p:nvSpPr>
        <p:spPr>
          <a:xfrm>
            <a:off x="4143109" y="3575279"/>
            <a:ext cx="1512000"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chemeClr val="dk1"/>
                </a:solidFill>
                <a:latin typeface="Arial"/>
                <a:ea typeface="Arial"/>
                <a:cs typeface="Arial"/>
                <a:sym typeface="Arial"/>
              </a:rPr>
              <a:t>Adults with strong soft skills learn more effectively and retain knowledge longer </a:t>
            </a:r>
            <a:endParaRPr b="0" i="0" sz="1050" u="none" cap="none" strike="noStrike">
              <a:solidFill>
                <a:schemeClr val="dk1"/>
              </a:solidFill>
              <a:latin typeface="Arial"/>
              <a:ea typeface="Arial"/>
              <a:cs typeface="Arial"/>
              <a:sym typeface="Arial"/>
            </a:endParaRPr>
          </a:p>
        </p:txBody>
      </p:sp>
      <p:sp>
        <p:nvSpPr>
          <p:cNvPr id="415" name="Google Shape;415;p7"/>
          <p:cNvSpPr txBox="1"/>
          <p:nvPr/>
        </p:nvSpPr>
        <p:spPr>
          <a:xfrm>
            <a:off x="8586889" y="3575279"/>
            <a:ext cx="1512000" cy="10618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chemeClr val="dk1"/>
                </a:solidFill>
                <a:latin typeface="Arial"/>
                <a:ea typeface="Arial"/>
                <a:cs typeface="Arial"/>
                <a:sym typeface="Arial"/>
              </a:rPr>
              <a:t>Help adults make informed decisions, communicate effectively and manage personal challenges in everyday situations </a:t>
            </a:r>
            <a:endParaRPr b="0" i="0" sz="1050" u="none" cap="none" strike="noStrike">
              <a:solidFill>
                <a:schemeClr val="dk1"/>
              </a:solidFill>
              <a:latin typeface="Arial"/>
              <a:ea typeface="Arial"/>
              <a:cs typeface="Arial"/>
              <a:sym typeface="Arial"/>
            </a:endParaRPr>
          </a:p>
        </p:txBody>
      </p:sp>
      <p:sp>
        <p:nvSpPr>
          <p:cNvPr id="416" name="Google Shape;416;p7"/>
          <p:cNvSpPr/>
          <p:nvPr/>
        </p:nvSpPr>
        <p:spPr>
          <a:xfrm>
            <a:off x="1748496" y="3198876"/>
            <a:ext cx="1512000" cy="1512000"/>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7" name="Google Shape;417;p7"/>
          <p:cNvSpPr/>
          <p:nvPr/>
        </p:nvSpPr>
        <p:spPr>
          <a:xfrm>
            <a:off x="4048273" y="3198876"/>
            <a:ext cx="1512000" cy="1512000"/>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8" name="Google Shape;418;p7"/>
          <p:cNvSpPr/>
          <p:nvPr/>
        </p:nvSpPr>
        <p:spPr>
          <a:xfrm>
            <a:off x="6218092" y="3198876"/>
            <a:ext cx="1512000" cy="1512000"/>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9" name="Google Shape;419;p7"/>
          <p:cNvSpPr/>
          <p:nvPr/>
        </p:nvSpPr>
        <p:spPr>
          <a:xfrm>
            <a:off x="8532965" y="3198876"/>
            <a:ext cx="1512000" cy="1512000"/>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23" name="Shape 423"/>
        <p:cNvGrpSpPr/>
        <p:nvPr/>
      </p:nvGrpSpPr>
      <p:grpSpPr>
        <a:xfrm>
          <a:off x="0" y="0"/>
          <a:ext cx="0" cy="0"/>
          <a:chOff x="0" y="0"/>
          <a:chExt cx="0" cy="0"/>
        </a:xfrm>
      </p:grpSpPr>
      <p:sp>
        <p:nvSpPr>
          <p:cNvPr id="424" name="Google Shape;424;p8"/>
          <p:cNvSpPr/>
          <p:nvPr/>
        </p:nvSpPr>
        <p:spPr>
          <a:xfrm>
            <a:off x="236367" y="1616256"/>
            <a:ext cx="11719266" cy="983265"/>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425" name="Google Shape;425;p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426" name="Google Shape;426;p8"/>
          <p:cNvSpPr txBox="1"/>
          <p:nvPr/>
        </p:nvSpPr>
        <p:spPr>
          <a:xfrm>
            <a:off x="805543" y="1738556"/>
            <a:ext cx="10580914" cy="738664"/>
          </a:xfrm>
          <a:prstGeom prst="rect">
            <a:avLst/>
          </a:prstGeom>
          <a:noFill/>
          <a:ln>
            <a:noFill/>
          </a:ln>
        </p:spPr>
        <p:txBody>
          <a:bodyPr anchorCtr="0" anchor="t" bIns="45700" lIns="0" spcFirstLastPara="1" rIns="0"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Soft skills are essential for low-skill adult students </a:t>
            </a:r>
            <a:r>
              <a:rPr b="0" i="0" lang="en-US" sz="1400" u="none" cap="none" strike="noStrike">
                <a:solidFill>
                  <a:schemeClr val="dk1"/>
                </a:solidFill>
                <a:latin typeface="Arial"/>
                <a:ea typeface="Arial"/>
                <a:cs typeface="Arial"/>
                <a:sym typeface="Arial"/>
              </a:rPr>
              <a:t>as they equip them with the tools to handle everyday challenges, build confidence, and improve job readiness. These non-technical skills enable learners stay flexible in varying situations, solve problems logically and communicate effectively in both personal and professional contexts.</a:t>
            </a:r>
            <a:endParaRPr b="0" i="0" sz="1400" u="none" cap="none" strike="noStrike">
              <a:solidFill>
                <a:schemeClr val="dk1"/>
              </a:solidFill>
              <a:latin typeface="Arial"/>
              <a:ea typeface="Arial"/>
              <a:cs typeface="Arial"/>
              <a:sym typeface="Arial"/>
            </a:endParaRPr>
          </a:p>
        </p:txBody>
      </p:sp>
      <p:sp>
        <p:nvSpPr>
          <p:cNvPr id="427" name="Google Shape;427;p8"/>
          <p:cNvSpPr txBox="1"/>
          <p:nvPr/>
        </p:nvSpPr>
        <p:spPr>
          <a:xfrm>
            <a:off x="696348" y="600976"/>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rgbClr val="000000"/>
                </a:solidFill>
                <a:latin typeface="Arial"/>
                <a:ea typeface="Arial"/>
                <a:cs typeface="Arial"/>
                <a:sym typeface="Arial"/>
              </a:rPr>
              <a:t>Why are soft skills crucial for adult learners ?</a:t>
            </a:r>
            <a:endParaRPr b="0" i="0" sz="1400" u="none" cap="none" strike="noStrike">
              <a:solidFill>
                <a:srgbClr val="000000"/>
              </a:solidFill>
              <a:latin typeface="Arial"/>
              <a:ea typeface="Arial"/>
              <a:cs typeface="Arial"/>
              <a:sym typeface="Arial"/>
            </a:endParaRPr>
          </a:p>
        </p:txBody>
      </p:sp>
      <p:grpSp>
        <p:nvGrpSpPr>
          <p:cNvPr id="428" name="Google Shape;428;p8"/>
          <p:cNvGrpSpPr/>
          <p:nvPr/>
        </p:nvGrpSpPr>
        <p:grpSpPr>
          <a:xfrm>
            <a:off x="676364" y="2795755"/>
            <a:ext cx="10694133" cy="983264"/>
            <a:chOff x="660403" y="3259397"/>
            <a:chExt cx="10694133" cy="983264"/>
          </a:xfrm>
        </p:grpSpPr>
        <p:pic>
          <p:nvPicPr>
            <p:cNvPr descr="Icono&#10;&#10;Descripción generada automáticamente" id="429" name="Google Shape;429;p8"/>
            <p:cNvPicPr preferRelativeResize="0"/>
            <p:nvPr/>
          </p:nvPicPr>
          <p:blipFill rotWithShape="1">
            <a:blip r:embed="rId3">
              <a:alphaModFix/>
            </a:blip>
            <a:srcRect b="0" l="0" r="0" t="0"/>
            <a:stretch/>
          </p:blipFill>
          <p:spPr>
            <a:xfrm>
              <a:off x="660403" y="3259397"/>
              <a:ext cx="983264" cy="983264"/>
            </a:xfrm>
            <a:prstGeom prst="rect">
              <a:avLst/>
            </a:prstGeom>
            <a:noFill/>
            <a:ln>
              <a:noFill/>
            </a:ln>
          </p:spPr>
        </p:pic>
        <p:pic>
          <p:nvPicPr>
            <p:cNvPr descr="Icono&#10;&#10;Descripción generada automáticamente" id="430" name="Google Shape;430;p8"/>
            <p:cNvPicPr preferRelativeResize="0"/>
            <p:nvPr/>
          </p:nvPicPr>
          <p:blipFill rotWithShape="1">
            <a:blip r:embed="rId3">
              <a:alphaModFix/>
            </a:blip>
            <a:srcRect b="0" l="0" r="0" t="0"/>
            <a:stretch/>
          </p:blipFill>
          <p:spPr>
            <a:xfrm>
              <a:off x="4592291" y="3259397"/>
              <a:ext cx="983264" cy="983264"/>
            </a:xfrm>
            <a:prstGeom prst="rect">
              <a:avLst/>
            </a:prstGeom>
            <a:noFill/>
            <a:ln>
              <a:noFill/>
            </a:ln>
          </p:spPr>
        </p:pic>
        <p:pic>
          <p:nvPicPr>
            <p:cNvPr descr="Icono&#10;&#10;Descripción generada automáticamente" id="431" name="Google Shape;431;p8"/>
            <p:cNvPicPr preferRelativeResize="0"/>
            <p:nvPr/>
          </p:nvPicPr>
          <p:blipFill rotWithShape="1">
            <a:blip r:embed="rId3">
              <a:alphaModFix/>
            </a:blip>
            <a:srcRect b="0" l="0" r="0" t="0"/>
            <a:stretch/>
          </p:blipFill>
          <p:spPr>
            <a:xfrm>
              <a:off x="8175843" y="3259397"/>
              <a:ext cx="983264" cy="983264"/>
            </a:xfrm>
            <a:prstGeom prst="rect">
              <a:avLst/>
            </a:prstGeom>
            <a:noFill/>
            <a:ln>
              <a:noFill/>
            </a:ln>
          </p:spPr>
        </p:pic>
        <p:sp>
          <p:nvSpPr>
            <p:cNvPr id="432" name="Google Shape;432;p8"/>
            <p:cNvSpPr txBox="1"/>
            <p:nvPr/>
          </p:nvSpPr>
          <p:spPr>
            <a:xfrm>
              <a:off x="1599599" y="3273976"/>
              <a:ext cx="2934636"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Improve daily decision-making by helping them manage household tasks, budgets, or challenges with better efficiency.</a:t>
              </a:r>
              <a:endParaRPr b="0" i="0" sz="1400" u="none" cap="none" strike="noStrike">
                <a:solidFill>
                  <a:srgbClr val="000000"/>
                </a:solidFill>
                <a:latin typeface="Arial"/>
                <a:ea typeface="Arial"/>
                <a:cs typeface="Arial"/>
                <a:sym typeface="Arial"/>
              </a:endParaRPr>
            </a:p>
          </p:txBody>
        </p:sp>
        <p:sp>
          <p:nvSpPr>
            <p:cNvPr id="433" name="Google Shape;433;p8"/>
            <p:cNvSpPr txBox="1"/>
            <p:nvPr/>
          </p:nvSpPr>
          <p:spPr>
            <a:xfrm>
              <a:off x="5532013" y="3273976"/>
              <a:ext cx="2340000"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Foster personal growth by encouraging independence, resilience, and better interactions with others.</a:t>
              </a:r>
              <a:endParaRPr b="0" i="0" sz="1400" u="none" cap="none" strike="noStrike">
                <a:solidFill>
                  <a:srgbClr val="000000"/>
                </a:solidFill>
                <a:latin typeface="Arial"/>
                <a:ea typeface="Arial"/>
                <a:cs typeface="Arial"/>
                <a:sym typeface="Arial"/>
              </a:endParaRPr>
            </a:p>
          </p:txBody>
        </p:sp>
        <p:sp>
          <p:nvSpPr>
            <p:cNvPr id="434" name="Google Shape;434;p8"/>
            <p:cNvSpPr txBox="1"/>
            <p:nvPr/>
          </p:nvSpPr>
          <p:spPr>
            <a:xfrm>
              <a:off x="9086536" y="3273976"/>
              <a:ext cx="2268000" cy="954107"/>
            </a:xfrm>
            <a:prstGeom prst="rect">
              <a:avLst/>
            </a:prstGeom>
            <a:noFill/>
            <a:ln>
              <a:noFill/>
            </a:ln>
          </p:spPr>
          <p:txBody>
            <a:bodyPr anchorCtr="0" anchor="t" bIns="45700" lIns="91425" spcFirstLastPara="1" rIns="0"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Improve job skills by helping learners gain confidence in interviews, teamwork, and managing responsibilities.</a:t>
              </a:r>
              <a:endParaRPr b="0" i="0" sz="1400" u="none" cap="none" strike="noStrike">
                <a:solidFill>
                  <a:srgbClr val="000000"/>
                </a:solidFill>
                <a:latin typeface="Arial"/>
                <a:ea typeface="Arial"/>
                <a:cs typeface="Arial"/>
                <a:sym typeface="Arial"/>
              </a:endParaRPr>
            </a:p>
          </p:txBody>
        </p:sp>
      </p:grpSp>
      <p:grpSp>
        <p:nvGrpSpPr>
          <p:cNvPr id="435" name="Google Shape;435;p8"/>
          <p:cNvGrpSpPr/>
          <p:nvPr/>
        </p:nvGrpSpPr>
        <p:grpSpPr>
          <a:xfrm>
            <a:off x="8621818" y="4965849"/>
            <a:ext cx="1753651" cy="1755626"/>
            <a:chOff x="7589918" y="4743432"/>
            <a:chExt cx="1753651" cy="1755626"/>
          </a:xfrm>
        </p:grpSpPr>
        <p:pic>
          <p:nvPicPr>
            <p:cNvPr id="436" name="Google Shape;436;p8"/>
            <p:cNvPicPr preferRelativeResize="0"/>
            <p:nvPr/>
          </p:nvPicPr>
          <p:blipFill rotWithShape="1">
            <a:blip r:embed="rId4">
              <a:alphaModFix/>
            </a:blip>
            <a:srcRect b="0" l="0" r="0" t="0"/>
            <a:stretch/>
          </p:blipFill>
          <p:spPr>
            <a:xfrm>
              <a:off x="7589918" y="4745407"/>
              <a:ext cx="1753651" cy="1753651"/>
            </a:xfrm>
            <a:prstGeom prst="rect">
              <a:avLst/>
            </a:prstGeom>
            <a:noFill/>
            <a:ln>
              <a:noFill/>
            </a:ln>
          </p:spPr>
        </p:pic>
        <p:sp>
          <p:nvSpPr>
            <p:cNvPr id="437" name="Google Shape;437;p8"/>
            <p:cNvSpPr/>
            <p:nvPr/>
          </p:nvSpPr>
          <p:spPr>
            <a:xfrm>
              <a:off x="7974946" y="4743432"/>
              <a:ext cx="319314" cy="3651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438" name="Google Shape;438;p8"/>
          <p:cNvSpPr/>
          <p:nvPr/>
        </p:nvSpPr>
        <p:spPr>
          <a:xfrm>
            <a:off x="2257236" y="5135479"/>
            <a:ext cx="6668560" cy="1121545"/>
          </a:xfrm>
          <a:prstGeom prst="cloudCallout">
            <a:avLst>
              <a:gd fmla="val 53455" name="adj1"/>
              <a:gd fmla="val 24754" name="adj2"/>
            </a:avLst>
          </a:prstGeom>
          <a:solidFill>
            <a:srgbClr val="F0F0F0"/>
          </a:solidFill>
          <a:ln cap="flat" cmpd="sng" w="25400">
            <a:solidFill>
              <a:srgbClr val="39B67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39" name="Google Shape;439;p8"/>
          <p:cNvSpPr txBox="1"/>
          <p:nvPr/>
        </p:nvSpPr>
        <p:spPr>
          <a:xfrm>
            <a:off x="3408961" y="5439854"/>
            <a:ext cx="4453404" cy="523220"/>
          </a:xfrm>
          <a:prstGeom prst="rect">
            <a:avLst/>
          </a:prstGeom>
          <a:solidFill>
            <a:srgbClr val="F0F0F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Consider how you can integrate opportunities for learners to apply soft skills practically.</a:t>
            </a:r>
            <a:endParaRPr b="0" i="0" sz="1400" u="none" cap="none" strike="noStrike">
              <a:solidFill>
                <a:schemeClr val="dk1"/>
              </a:solidFill>
              <a:latin typeface="Arial"/>
              <a:ea typeface="Arial"/>
              <a:cs typeface="Arial"/>
              <a:sym typeface="Arial"/>
            </a:endParaRPr>
          </a:p>
        </p:txBody>
      </p:sp>
      <p:sp>
        <p:nvSpPr>
          <p:cNvPr id="440" name="Google Shape;440;p8"/>
          <p:cNvSpPr txBox="1"/>
          <p:nvPr/>
        </p:nvSpPr>
        <p:spPr>
          <a:xfrm>
            <a:off x="460409" y="3986341"/>
            <a:ext cx="11271183" cy="738664"/>
          </a:xfrm>
          <a:prstGeom prst="rect">
            <a:avLst/>
          </a:prstGeom>
          <a:noFill/>
          <a:ln>
            <a:noFill/>
          </a:ln>
        </p:spPr>
        <p:txBody>
          <a:bodyPr anchorCtr="0" anchor="t" bIns="45700" lIns="0" spcFirstLastPara="1" rIns="0"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Originally linked to computer science, CT is now recognized as a key soft skill. It helps learners confront challenges step by step, identify patterns, and develop structured solutions. By integrating CT, students can become more confident problem-solvers, adapt to new situations and think creatively, all key skills for success in the 21</a:t>
            </a:r>
            <a:r>
              <a:rPr b="0" baseline="30000" i="0" lang="en-US" sz="1400" u="none" cap="none" strike="noStrike">
                <a:solidFill>
                  <a:schemeClr val="dk1"/>
                </a:solidFill>
                <a:latin typeface="Arial"/>
                <a:ea typeface="Arial"/>
                <a:cs typeface="Arial"/>
                <a:sym typeface="Arial"/>
              </a:rPr>
              <a:t>st</a:t>
            </a:r>
            <a:r>
              <a:rPr b="0" i="0" lang="en-US" sz="1400" u="none" cap="none" strike="noStrike">
                <a:solidFill>
                  <a:schemeClr val="dk1"/>
                </a:solidFill>
                <a:latin typeface="Arial"/>
                <a:ea typeface="Arial"/>
                <a:cs typeface="Arial"/>
                <a:sym typeface="Arial"/>
              </a:rPr>
              <a:t> century.</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44" name="Shape 444"/>
        <p:cNvGrpSpPr/>
        <p:nvPr/>
      </p:nvGrpSpPr>
      <p:grpSpPr>
        <a:xfrm>
          <a:off x="0" y="0"/>
          <a:ext cx="0" cy="0"/>
          <a:chOff x="0" y="0"/>
          <a:chExt cx="0" cy="0"/>
        </a:xfrm>
      </p:grpSpPr>
      <p:sp>
        <p:nvSpPr>
          <p:cNvPr id="445" name="Google Shape;445;p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446" name="Google Shape;446;p9"/>
          <p:cNvSpPr txBox="1"/>
          <p:nvPr/>
        </p:nvSpPr>
        <p:spPr>
          <a:xfrm>
            <a:off x="385393" y="216901"/>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rgbClr val="000000"/>
                </a:solidFill>
                <a:latin typeface="Arial"/>
                <a:ea typeface="Arial"/>
                <a:cs typeface="Arial"/>
                <a:sym typeface="Arial"/>
              </a:rPr>
              <a:t>How CT aligns with 21</a:t>
            </a:r>
            <a:r>
              <a:rPr b="1" baseline="30000" i="0" lang="en-US" sz="2400" u="none" cap="none" strike="noStrike">
                <a:solidFill>
                  <a:srgbClr val="000000"/>
                </a:solidFill>
                <a:latin typeface="Arial"/>
                <a:ea typeface="Arial"/>
                <a:cs typeface="Arial"/>
                <a:sym typeface="Arial"/>
              </a:rPr>
              <a:t>st</a:t>
            </a:r>
            <a:r>
              <a:rPr b="1" i="0" lang="en-US" sz="2400" u="none" cap="none" strike="noStrike">
                <a:solidFill>
                  <a:srgbClr val="000000"/>
                </a:solidFill>
                <a:latin typeface="Arial"/>
                <a:ea typeface="Arial"/>
                <a:cs typeface="Arial"/>
                <a:sym typeface="Arial"/>
              </a:rPr>
              <a:t> century soft skills</a:t>
            </a:r>
            <a:endParaRPr b="0" i="0" sz="1400" u="none" cap="none" strike="noStrike">
              <a:solidFill>
                <a:srgbClr val="000000"/>
              </a:solidFill>
              <a:latin typeface="Arial"/>
              <a:ea typeface="Arial"/>
              <a:cs typeface="Arial"/>
              <a:sym typeface="Arial"/>
            </a:endParaRPr>
          </a:p>
        </p:txBody>
      </p:sp>
      <p:sp>
        <p:nvSpPr>
          <p:cNvPr id="447" name="Google Shape;447;p9"/>
          <p:cNvSpPr txBox="1"/>
          <p:nvPr/>
        </p:nvSpPr>
        <p:spPr>
          <a:xfrm>
            <a:off x="246094" y="1134560"/>
            <a:ext cx="11582995" cy="52322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CT provides a structured framework for developing essential 21</a:t>
            </a:r>
            <a:r>
              <a:rPr b="0" baseline="30000" i="0" lang="en-US" sz="1400" u="none" cap="none" strike="noStrike">
                <a:solidFill>
                  <a:srgbClr val="000000"/>
                </a:solidFill>
                <a:latin typeface="Arial"/>
                <a:ea typeface="Arial"/>
                <a:cs typeface="Arial"/>
                <a:sym typeface="Arial"/>
              </a:rPr>
              <a:t>st</a:t>
            </a:r>
            <a:r>
              <a:rPr b="0" i="0" lang="en-US" sz="1400" u="none" cap="none" strike="noStrike">
                <a:solidFill>
                  <a:srgbClr val="000000"/>
                </a:solidFill>
                <a:latin typeface="Arial"/>
                <a:ea typeface="Arial"/>
                <a:cs typeface="Arial"/>
                <a:sym typeface="Arial"/>
              </a:rPr>
              <a:t> century soft skills. By applying CT strategies, students strengthen cognitive flexibility, structured thinking, and adaptability, which are key to success in learning and work.</a:t>
            </a:r>
            <a:endParaRPr b="0" i="0" sz="1400" u="none" cap="none" strike="noStrike">
              <a:solidFill>
                <a:srgbClr val="000000"/>
              </a:solidFill>
              <a:latin typeface="Arial"/>
              <a:ea typeface="Arial"/>
              <a:cs typeface="Arial"/>
              <a:sym typeface="Arial"/>
            </a:endParaRPr>
          </a:p>
        </p:txBody>
      </p:sp>
      <p:sp>
        <p:nvSpPr>
          <p:cNvPr id="448" name="Google Shape;448;p9"/>
          <p:cNvSpPr/>
          <p:nvPr/>
        </p:nvSpPr>
        <p:spPr>
          <a:xfrm>
            <a:off x="897186" y="5170429"/>
            <a:ext cx="10397629" cy="101290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Icono&#10;&#10;Descripción generada automáticamente" id="449" name="Google Shape;449;p9"/>
          <p:cNvPicPr preferRelativeResize="0"/>
          <p:nvPr/>
        </p:nvPicPr>
        <p:blipFill rotWithShape="1">
          <a:blip r:embed="rId3">
            <a:alphaModFix/>
          </a:blip>
          <a:srcRect b="0" l="0" r="0" t="0"/>
          <a:stretch/>
        </p:blipFill>
        <p:spPr>
          <a:xfrm>
            <a:off x="10772408" y="4795701"/>
            <a:ext cx="1044812" cy="1044812"/>
          </a:xfrm>
          <a:prstGeom prst="rect">
            <a:avLst/>
          </a:prstGeom>
          <a:noFill/>
          <a:ln>
            <a:noFill/>
          </a:ln>
        </p:spPr>
      </p:pic>
      <p:pic>
        <p:nvPicPr>
          <p:cNvPr descr="Icono&#10;&#10;Descripción generada automáticamente" id="450" name="Google Shape;450;p9"/>
          <p:cNvPicPr preferRelativeResize="0"/>
          <p:nvPr/>
        </p:nvPicPr>
        <p:blipFill rotWithShape="1">
          <a:blip r:embed="rId4">
            <a:alphaModFix/>
          </a:blip>
          <a:srcRect b="0" l="0" r="0" t="0"/>
          <a:stretch/>
        </p:blipFill>
        <p:spPr>
          <a:xfrm>
            <a:off x="246094" y="5074108"/>
            <a:ext cx="1211838" cy="1211838"/>
          </a:xfrm>
          <a:prstGeom prst="rect">
            <a:avLst/>
          </a:prstGeom>
          <a:noFill/>
          <a:ln>
            <a:noFill/>
          </a:ln>
        </p:spPr>
      </p:pic>
      <p:sp>
        <p:nvSpPr>
          <p:cNvPr id="451" name="Google Shape;451;p9"/>
          <p:cNvSpPr txBox="1"/>
          <p:nvPr/>
        </p:nvSpPr>
        <p:spPr>
          <a:xfrm>
            <a:off x="1647518" y="5307549"/>
            <a:ext cx="8896965"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CT naturally supports soft skills like structured thinking, adaptability, and teamwork. Incorporating CT into your training</a:t>
            </a:r>
            <a:r>
              <a:rPr b="1" i="0" lang="en-US" sz="1400" u="none" cap="none" strike="noStrike">
                <a:solidFill>
                  <a:srgbClr val="000000"/>
                </a:solidFill>
                <a:latin typeface="Arial"/>
                <a:ea typeface="Arial"/>
                <a:cs typeface="Arial"/>
                <a:sym typeface="Arial"/>
              </a:rPr>
              <a:t> helps low-skill adult learners </a:t>
            </a:r>
            <a:r>
              <a:rPr b="0" i="0" lang="en-US" sz="1400" u="none" cap="none" strike="noStrike">
                <a:solidFill>
                  <a:srgbClr val="000000"/>
                </a:solidFill>
                <a:latin typeface="Arial"/>
                <a:ea typeface="Arial"/>
                <a:cs typeface="Arial"/>
                <a:sym typeface="Arial"/>
              </a:rPr>
              <a:t>build</a:t>
            </a:r>
            <a:r>
              <a:rPr b="1" i="0" lang="en-US" sz="1400" u="none" cap="none" strike="noStrike">
                <a:solidFill>
                  <a:srgbClr val="000000"/>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confidence, improve problem-solving, and </a:t>
            </a:r>
            <a:r>
              <a:rPr b="1" i="0" lang="en-US" sz="1400" u="none" cap="none" strike="noStrike">
                <a:solidFill>
                  <a:srgbClr val="000000"/>
                </a:solidFill>
                <a:latin typeface="Arial"/>
                <a:ea typeface="Arial"/>
                <a:cs typeface="Arial"/>
                <a:sym typeface="Arial"/>
              </a:rPr>
              <a:t>develop skills for everyday life.</a:t>
            </a:r>
            <a:endParaRPr b="1" i="0" sz="1400" u="none" cap="none" strike="noStrike">
              <a:solidFill>
                <a:srgbClr val="000000"/>
              </a:solidFill>
              <a:latin typeface="Arial"/>
              <a:ea typeface="Arial"/>
              <a:cs typeface="Arial"/>
              <a:sym typeface="Arial"/>
            </a:endParaRPr>
          </a:p>
        </p:txBody>
      </p:sp>
      <p:grpSp>
        <p:nvGrpSpPr>
          <p:cNvPr id="452" name="Google Shape;452;p9"/>
          <p:cNvGrpSpPr/>
          <p:nvPr/>
        </p:nvGrpSpPr>
        <p:grpSpPr>
          <a:xfrm>
            <a:off x="614804" y="2175541"/>
            <a:ext cx="10771623" cy="584775"/>
            <a:chOff x="614804" y="2264029"/>
            <a:chExt cx="10771623" cy="584775"/>
          </a:xfrm>
        </p:grpSpPr>
        <p:sp>
          <p:nvSpPr>
            <p:cNvPr id="453" name="Google Shape;453;p9"/>
            <p:cNvSpPr txBox="1"/>
            <p:nvPr/>
          </p:nvSpPr>
          <p:spPr>
            <a:xfrm>
              <a:off x="614804" y="2264029"/>
              <a:ext cx="3240000"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CT builds a logical framework for thinking</a:t>
              </a:r>
              <a:endParaRPr b="0" i="0" sz="1600" u="none" cap="none" strike="noStrike">
                <a:solidFill>
                  <a:srgbClr val="000000"/>
                </a:solidFill>
                <a:latin typeface="Arial"/>
                <a:ea typeface="Arial"/>
                <a:cs typeface="Arial"/>
                <a:sym typeface="Arial"/>
              </a:endParaRPr>
            </a:p>
          </p:txBody>
        </p:sp>
        <p:sp>
          <p:nvSpPr>
            <p:cNvPr id="454" name="Google Shape;454;p9"/>
            <p:cNvSpPr txBox="1"/>
            <p:nvPr/>
          </p:nvSpPr>
          <p:spPr>
            <a:xfrm>
              <a:off x="5287969" y="2272419"/>
              <a:ext cx="609845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CT encourages logical reasoning and step-by-step problem-solving, which supports skills like critical thinking and decision-making.</a:t>
              </a:r>
              <a:endParaRPr b="0" i="0" sz="1400" u="none" cap="none" strike="noStrike">
                <a:solidFill>
                  <a:srgbClr val="000000"/>
                </a:solidFill>
                <a:latin typeface="Arial"/>
                <a:ea typeface="Arial"/>
                <a:cs typeface="Arial"/>
                <a:sym typeface="Arial"/>
              </a:endParaRPr>
            </a:p>
          </p:txBody>
        </p:sp>
      </p:grpSp>
      <p:grpSp>
        <p:nvGrpSpPr>
          <p:cNvPr id="455" name="Google Shape;455;p9"/>
          <p:cNvGrpSpPr/>
          <p:nvPr/>
        </p:nvGrpSpPr>
        <p:grpSpPr>
          <a:xfrm>
            <a:off x="614804" y="3029017"/>
            <a:ext cx="10771623" cy="584775"/>
            <a:chOff x="614804" y="3048448"/>
            <a:chExt cx="10771623" cy="584775"/>
          </a:xfrm>
        </p:grpSpPr>
        <p:sp>
          <p:nvSpPr>
            <p:cNvPr id="456" name="Google Shape;456;p9"/>
            <p:cNvSpPr txBox="1"/>
            <p:nvPr/>
          </p:nvSpPr>
          <p:spPr>
            <a:xfrm>
              <a:off x="5287969" y="3074838"/>
              <a:ext cx="609845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Applying CT principles like abstraction teaches students to adjust their approach, reinforcing resilience and flexibility.</a:t>
              </a:r>
              <a:endParaRPr b="0" i="0" sz="1400" u="none" cap="none" strike="noStrike">
                <a:solidFill>
                  <a:srgbClr val="000000"/>
                </a:solidFill>
                <a:latin typeface="Arial"/>
                <a:ea typeface="Arial"/>
                <a:cs typeface="Arial"/>
                <a:sym typeface="Arial"/>
              </a:endParaRPr>
            </a:p>
          </p:txBody>
        </p:sp>
        <p:sp>
          <p:nvSpPr>
            <p:cNvPr id="457" name="Google Shape;457;p9"/>
            <p:cNvSpPr txBox="1"/>
            <p:nvPr/>
          </p:nvSpPr>
          <p:spPr>
            <a:xfrm>
              <a:off x="614804" y="3048448"/>
              <a:ext cx="3240000"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CT encourages adaptability and growth</a:t>
              </a:r>
              <a:endParaRPr b="0" i="0" sz="1600" u="none" cap="none" strike="noStrike">
                <a:solidFill>
                  <a:srgbClr val="000000"/>
                </a:solidFill>
                <a:latin typeface="Arial"/>
                <a:ea typeface="Arial"/>
                <a:cs typeface="Arial"/>
                <a:sym typeface="Arial"/>
              </a:endParaRPr>
            </a:p>
          </p:txBody>
        </p:sp>
      </p:grpSp>
      <p:grpSp>
        <p:nvGrpSpPr>
          <p:cNvPr id="458" name="Google Shape;458;p9"/>
          <p:cNvGrpSpPr/>
          <p:nvPr/>
        </p:nvGrpSpPr>
        <p:grpSpPr>
          <a:xfrm>
            <a:off x="614804" y="3918493"/>
            <a:ext cx="11096087" cy="540000"/>
            <a:chOff x="614804" y="3874248"/>
            <a:chExt cx="11096087" cy="540000"/>
          </a:xfrm>
        </p:grpSpPr>
        <p:sp>
          <p:nvSpPr>
            <p:cNvPr id="459" name="Google Shape;459;p9"/>
            <p:cNvSpPr txBox="1"/>
            <p:nvPr/>
          </p:nvSpPr>
          <p:spPr>
            <a:xfrm>
              <a:off x="5287969" y="3882638"/>
              <a:ext cx="642292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CT methods, such as algorithmic thinking and pattern recognition, help learners organize thoughts, articulate ideas clearly, and work effectively in teams.</a:t>
              </a:r>
              <a:endParaRPr b="0" i="0" sz="1400" u="none" cap="none" strike="noStrike">
                <a:solidFill>
                  <a:srgbClr val="000000"/>
                </a:solidFill>
                <a:latin typeface="Arial"/>
                <a:ea typeface="Arial"/>
                <a:cs typeface="Arial"/>
                <a:sym typeface="Arial"/>
              </a:endParaRPr>
            </a:p>
          </p:txBody>
        </p:sp>
        <p:sp>
          <p:nvSpPr>
            <p:cNvPr id="460" name="Google Shape;460;p9"/>
            <p:cNvSpPr txBox="1"/>
            <p:nvPr/>
          </p:nvSpPr>
          <p:spPr>
            <a:xfrm>
              <a:off x="614804" y="3874248"/>
              <a:ext cx="3240000" cy="540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CT enhances communication and collaboration</a:t>
              </a:r>
              <a:endParaRPr b="0" i="0" sz="1400" u="none" cap="none" strike="noStrike">
                <a:solidFill>
                  <a:srgbClr val="000000"/>
                </a:solidFill>
                <a:latin typeface="Arial"/>
                <a:ea typeface="Arial"/>
                <a:cs typeface="Arial"/>
                <a:sym typeface="Arial"/>
              </a:endParaRPr>
            </a:p>
          </p:txBody>
        </p:sp>
      </p:grpSp>
      <p:pic>
        <p:nvPicPr>
          <p:cNvPr descr="Icono&#10;&#10;Descripción generada automáticamente" id="461" name="Google Shape;461;p9"/>
          <p:cNvPicPr preferRelativeResize="0"/>
          <p:nvPr/>
        </p:nvPicPr>
        <p:blipFill rotWithShape="1">
          <a:blip r:embed="rId5">
            <a:alphaModFix/>
          </a:blip>
          <a:srcRect b="0" l="0" r="0" t="0"/>
          <a:stretch/>
        </p:blipFill>
        <p:spPr>
          <a:xfrm>
            <a:off x="4201019" y="2158961"/>
            <a:ext cx="600254" cy="600254"/>
          </a:xfrm>
          <a:prstGeom prst="rect">
            <a:avLst/>
          </a:prstGeom>
          <a:noFill/>
          <a:ln>
            <a:noFill/>
          </a:ln>
        </p:spPr>
      </p:pic>
      <p:pic>
        <p:nvPicPr>
          <p:cNvPr descr="Icono&#10;&#10;Descripción generada automáticamente" id="462" name="Google Shape;462;p9"/>
          <p:cNvPicPr preferRelativeResize="0"/>
          <p:nvPr/>
        </p:nvPicPr>
        <p:blipFill rotWithShape="1">
          <a:blip r:embed="rId5">
            <a:alphaModFix/>
          </a:blip>
          <a:srcRect b="0" l="0" r="0" t="0"/>
          <a:stretch/>
        </p:blipFill>
        <p:spPr>
          <a:xfrm>
            <a:off x="4201019" y="3044232"/>
            <a:ext cx="600254" cy="600254"/>
          </a:xfrm>
          <a:prstGeom prst="rect">
            <a:avLst/>
          </a:prstGeom>
          <a:noFill/>
          <a:ln>
            <a:noFill/>
          </a:ln>
        </p:spPr>
      </p:pic>
      <p:pic>
        <p:nvPicPr>
          <p:cNvPr descr="Icono&#10;&#10;Descripción generada automáticamente" id="463" name="Google Shape;463;p9"/>
          <p:cNvPicPr preferRelativeResize="0"/>
          <p:nvPr/>
        </p:nvPicPr>
        <p:blipFill rotWithShape="1">
          <a:blip r:embed="rId5">
            <a:alphaModFix/>
          </a:blip>
          <a:srcRect b="0" l="0" r="0" t="0"/>
          <a:stretch/>
        </p:blipFill>
        <p:spPr>
          <a:xfrm>
            <a:off x="4201019" y="3886071"/>
            <a:ext cx="600254" cy="60025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67" name="Shape 467"/>
        <p:cNvGrpSpPr/>
        <p:nvPr/>
      </p:nvGrpSpPr>
      <p:grpSpPr>
        <a:xfrm>
          <a:off x="0" y="0"/>
          <a:ext cx="0" cy="0"/>
          <a:chOff x="0" y="0"/>
          <a:chExt cx="0" cy="0"/>
        </a:xfrm>
      </p:grpSpPr>
      <p:sp>
        <p:nvSpPr>
          <p:cNvPr id="468" name="Google Shape;468;p10"/>
          <p:cNvSpPr/>
          <p:nvPr/>
        </p:nvSpPr>
        <p:spPr>
          <a:xfrm>
            <a:off x="323451" y="3827817"/>
            <a:ext cx="11505638" cy="1718646"/>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469" name="Google Shape;469;p1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470" name="Google Shape;470;p10"/>
          <p:cNvSpPr txBox="1"/>
          <p:nvPr/>
        </p:nvSpPr>
        <p:spPr>
          <a:xfrm>
            <a:off x="385393" y="216901"/>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rgbClr val="000000"/>
                </a:solidFill>
                <a:latin typeface="Arial"/>
                <a:ea typeface="Arial"/>
                <a:cs typeface="Arial"/>
                <a:sym typeface="Arial"/>
              </a:rPr>
              <a:t>Soft skills that can be improve with CT</a:t>
            </a:r>
            <a:endParaRPr b="1" i="0" sz="2400" u="none" cap="none" strike="noStrike">
              <a:solidFill>
                <a:srgbClr val="000000"/>
              </a:solidFill>
              <a:latin typeface="Arial"/>
              <a:ea typeface="Arial"/>
              <a:cs typeface="Arial"/>
              <a:sym typeface="Arial"/>
            </a:endParaRPr>
          </a:p>
        </p:txBody>
      </p:sp>
      <p:sp>
        <p:nvSpPr>
          <p:cNvPr id="471" name="Google Shape;471;p10"/>
          <p:cNvSpPr/>
          <p:nvPr/>
        </p:nvSpPr>
        <p:spPr>
          <a:xfrm rot="-2700000">
            <a:off x="7580207" y="2108094"/>
            <a:ext cx="2304256" cy="840360"/>
          </a:xfrm>
          <a:custGeom>
            <a:rect b="b" l="l" r="r" t="t"/>
            <a:pathLst>
              <a:path extrusionOk="0" h="840360" w="2304256">
                <a:moveTo>
                  <a:pt x="2296636" y="794641"/>
                </a:moveTo>
                <a:cubicBezTo>
                  <a:pt x="2300844" y="794641"/>
                  <a:pt x="2304256" y="798053"/>
                  <a:pt x="2304256" y="802261"/>
                </a:cubicBezTo>
                <a:lnTo>
                  <a:pt x="2304256" y="832740"/>
                </a:lnTo>
                <a:cubicBezTo>
                  <a:pt x="2304256" y="836948"/>
                  <a:pt x="2300844" y="840360"/>
                  <a:pt x="2296636" y="840360"/>
                </a:cubicBezTo>
                <a:lnTo>
                  <a:pt x="1283552" y="840360"/>
                </a:lnTo>
                <a:lnTo>
                  <a:pt x="1297725" y="814850"/>
                </a:lnTo>
                <a:cubicBezTo>
                  <a:pt x="1309371" y="786927"/>
                  <a:pt x="1314072" y="758513"/>
                  <a:pt x="1311827" y="729608"/>
                </a:cubicBezTo>
                <a:cubicBezTo>
                  <a:pt x="1309582" y="700703"/>
                  <a:pt x="1300461" y="671376"/>
                  <a:pt x="1284465" y="641629"/>
                </a:cubicBezTo>
                <a:cubicBezTo>
                  <a:pt x="1268469" y="611882"/>
                  <a:pt x="1245738" y="582275"/>
                  <a:pt x="1216271" y="552809"/>
                </a:cubicBezTo>
                <a:cubicBezTo>
                  <a:pt x="1205608" y="542145"/>
                  <a:pt x="1195294" y="532112"/>
                  <a:pt x="1185332" y="522711"/>
                </a:cubicBezTo>
                <a:cubicBezTo>
                  <a:pt x="1175369" y="513310"/>
                  <a:pt x="1164915" y="504259"/>
                  <a:pt x="1153971" y="495560"/>
                </a:cubicBezTo>
                <a:lnTo>
                  <a:pt x="1270574" y="378957"/>
                </a:lnTo>
                <a:lnTo>
                  <a:pt x="1464210" y="572593"/>
                </a:lnTo>
                <a:cubicBezTo>
                  <a:pt x="1469823" y="578206"/>
                  <a:pt x="1477891" y="578697"/>
                  <a:pt x="1488415" y="574067"/>
                </a:cubicBezTo>
                <a:cubicBezTo>
                  <a:pt x="1498939" y="569437"/>
                  <a:pt x="1512620" y="558702"/>
                  <a:pt x="1529458" y="541864"/>
                </a:cubicBezTo>
                <a:cubicBezTo>
                  <a:pt x="1537877" y="533445"/>
                  <a:pt x="1544752" y="525868"/>
                  <a:pt x="1550084" y="519133"/>
                </a:cubicBezTo>
                <a:cubicBezTo>
                  <a:pt x="1555416" y="512398"/>
                  <a:pt x="1559135" y="506434"/>
                  <a:pt x="1561239" y="501242"/>
                </a:cubicBezTo>
                <a:cubicBezTo>
                  <a:pt x="1563344" y="496051"/>
                  <a:pt x="1564116" y="491491"/>
                  <a:pt x="1563555" y="487562"/>
                </a:cubicBezTo>
                <a:cubicBezTo>
                  <a:pt x="1562994" y="483633"/>
                  <a:pt x="1561450" y="480405"/>
                  <a:pt x="1558924" y="477880"/>
                </a:cubicBezTo>
                <a:lnTo>
                  <a:pt x="1300882" y="219838"/>
                </a:lnTo>
                <a:cubicBezTo>
                  <a:pt x="1291341" y="210296"/>
                  <a:pt x="1281939" y="205806"/>
                  <a:pt x="1272679" y="206368"/>
                </a:cubicBezTo>
                <a:cubicBezTo>
                  <a:pt x="1263418" y="206929"/>
                  <a:pt x="1253174" y="212822"/>
                  <a:pt x="1241949" y="224047"/>
                </a:cubicBezTo>
                <a:lnTo>
                  <a:pt x="1005375" y="460621"/>
                </a:lnTo>
                <a:cubicBezTo>
                  <a:pt x="994431" y="471565"/>
                  <a:pt x="988678" y="480827"/>
                  <a:pt x="988117" y="488404"/>
                </a:cubicBezTo>
                <a:cubicBezTo>
                  <a:pt x="987556" y="495981"/>
                  <a:pt x="991344" y="503839"/>
                  <a:pt x="999482" y="511977"/>
                </a:cubicBezTo>
                <a:cubicBezTo>
                  <a:pt x="1011269" y="523763"/>
                  <a:pt x="1024669" y="535480"/>
                  <a:pt x="1039683" y="547126"/>
                </a:cubicBezTo>
                <a:cubicBezTo>
                  <a:pt x="1054697" y="558772"/>
                  <a:pt x="1070342" y="572734"/>
                  <a:pt x="1086619" y="589010"/>
                </a:cubicBezTo>
                <a:cubicBezTo>
                  <a:pt x="1107105" y="609497"/>
                  <a:pt x="1122680" y="628720"/>
                  <a:pt x="1133344" y="646681"/>
                </a:cubicBezTo>
                <a:cubicBezTo>
                  <a:pt x="1144009" y="664641"/>
                  <a:pt x="1150182" y="681760"/>
                  <a:pt x="1151866" y="698037"/>
                </a:cubicBezTo>
                <a:cubicBezTo>
                  <a:pt x="1153550" y="714313"/>
                  <a:pt x="1151235" y="729819"/>
                  <a:pt x="1144921" y="744552"/>
                </a:cubicBezTo>
                <a:cubicBezTo>
                  <a:pt x="1138606" y="759285"/>
                  <a:pt x="1128714" y="773386"/>
                  <a:pt x="1115243" y="786857"/>
                </a:cubicBezTo>
                <a:cubicBezTo>
                  <a:pt x="1099528" y="802572"/>
                  <a:pt x="1083532" y="813517"/>
                  <a:pt x="1067255" y="819691"/>
                </a:cubicBezTo>
                <a:cubicBezTo>
                  <a:pt x="1050978" y="825865"/>
                  <a:pt x="1034492" y="828040"/>
                  <a:pt x="1017794" y="826216"/>
                </a:cubicBezTo>
                <a:cubicBezTo>
                  <a:pt x="1001096" y="824392"/>
                  <a:pt x="984398" y="818499"/>
                  <a:pt x="967701" y="808536"/>
                </a:cubicBezTo>
                <a:cubicBezTo>
                  <a:pt x="951003" y="798574"/>
                  <a:pt x="934516" y="785453"/>
                  <a:pt x="918239" y="769177"/>
                </a:cubicBezTo>
                <a:cubicBezTo>
                  <a:pt x="899437" y="750374"/>
                  <a:pt x="884914" y="732625"/>
                  <a:pt x="874671" y="715927"/>
                </a:cubicBezTo>
                <a:cubicBezTo>
                  <a:pt x="864428" y="699229"/>
                  <a:pt x="856570" y="684215"/>
                  <a:pt x="851098" y="670885"/>
                </a:cubicBezTo>
                <a:cubicBezTo>
                  <a:pt x="845625" y="657555"/>
                  <a:pt x="841626" y="646400"/>
                  <a:pt x="839101" y="637420"/>
                </a:cubicBezTo>
                <a:cubicBezTo>
                  <a:pt x="836575" y="628440"/>
                  <a:pt x="833909" y="622547"/>
                  <a:pt x="831103" y="619740"/>
                </a:cubicBezTo>
                <a:cubicBezTo>
                  <a:pt x="828858" y="617495"/>
                  <a:pt x="826192" y="616232"/>
                  <a:pt x="823104" y="615951"/>
                </a:cubicBezTo>
                <a:cubicBezTo>
                  <a:pt x="820017" y="615671"/>
                  <a:pt x="816159" y="616583"/>
                  <a:pt x="811529" y="618688"/>
                </a:cubicBezTo>
                <a:cubicBezTo>
                  <a:pt x="806898" y="620793"/>
                  <a:pt x="801566" y="624300"/>
                  <a:pt x="795532" y="629211"/>
                </a:cubicBezTo>
                <a:cubicBezTo>
                  <a:pt x="789498" y="634122"/>
                  <a:pt x="782553" y="640507"/>
                  <a:pt x="774696" y="648365"/>
                </a:cubicBezTo>
                <a:cubicBezTo>
                  <a:pt x="767399" y="655661"/>
                  <a:pt x="761225" y="662116"/>
                  <a:pt x="756174" y="667728"/>
                </a:cubicBezTo>
                <a:cubicBezTo>
                  <a:pt x="751122" y="673341"/>
                  <a:pt x="747193" y="678252"/>
                  <a:pt x="744387" y="682461"/>
                </a:cubicBezTo>
                <a:cubicBezTo>
                  <a:pt x="741581" y="686671"/>
                  <a:pt x="739476" y="690599"/>
                  <a:pt x="738073" y="694248"/>
                </a:cubicBezTo>
                <a:cubicBezTo>
                  <a:pt x="736669" y="697896"/>
                  <a:pt x="736108" y="701965"/>
                  <a:pt x="736389" y="706455"/>
                </a:cubicBezTo>
                <a:cubicBezTo>
                  <a:pt x="736670" y="710946"/>
                  <a:pt x="739055" y="718663"/>
                  <a:pt x="743545" y="729608"/>
                </a:cubicBezTo>
                <a:cubicBezTo>
                  <a:pt x="748035" y="740553"/>
                  <a:pt x="754700" y="753672"/>
                  <a:pt x="763540" y="768966"/>
                </a:cubicBezTo>
                <a:cubicBezTo>
                  <a:pt x="772380" y="784261"/>
                  <a:pt x="783325" y="800538"/>
                  <a:pt x="796374" y="817796"/>
                </a:cubicBezTo>
                <a:lnTo>
                  <a:pt x="816152"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72" name="Google Shape;472;p10"/>
          <p:cNvSpPr txBox="1"/>
          <p:nvPr/>
        </p:nvSpPr>
        <p:spPr>
          <a:xfrm>
            <a:off x="8117833" y="3873445"/>
            <a:ext cx="1678380" cy="584775"/>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4BAEEF"/>
                </a:solidFill>
                <a:latin typeface="Arial"/>
                <a:ea typeface="Arial"/>
                <a:cs typeface="Arial"/>
                <a:sym typeface="Arial"/>
              </a:rPr>
              <a:t>Collaboration and teamwork</a:t>
            </a:r>
            <a:endParaRPr b="0" i="0" sz="1400" u="none" cap="none" strike="noStrike">
              <a:solidFill>
                <a:srgbClr val="000000"/>
              </a:solidFill>
              <a:latin typeface="Arial"/>
              <a:ea typeface="Arial"/>
              <a:cs typeface="Arial"/>
              <a:sym typeface="Arial"/>
            </a:endParaRPr>
          </a:p>
        </p:txBody>
      </p:sp>
      <p:sp>
        <p:nvSpPr>
          <p:cNvPr id="473" name="Google Shape;473;p10"/>
          <p:cNvSpPr/>
          <p:nvPr/>
        </p:nvSpPr>
        <p:spPr>
          <a:xfrm>
            <a:off x="8117834" y="4431114"/>
            <a:ext cx="1678380" cy="646331"/>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595959"/>
                </a:solidFill>
                <a:latin typeface="Arial"/>
                <a:ea typeface="Arial"/>
                <a:cs typeface="Arial"/>
                <a:sym typeface="Arial"/>
              </a:rPr>
              <a:t>Applying algorithmic thinking to streamline group tasks and roles.</a:t>
            </a:r>
            <a:endParaRPr b="0" i="0" sz="1400" u="none" cap="none" strike="noStrike">
              <a:solidFill>
                <a:srgbClr val="000000"/>
              </a:solidFill>
              <a:latin typeface="Arial"/>
              <a:ea typeface="Arial"/>
              <a:cs typeface="Arial"/>
              <a:sym typeface="Arial"/>
            </a:endParaRPr>
          </a:p>
        </p:txBody>
      </p:sp>
      <p:sp>
        <p:nvSpPr>
          <p:cNvPr id="474" name="Google Shape;474;p10"/>
          <p:cNvSpPr/>
          <p:nvPr/>
        </p:nvSpPr>
        <p:spPr>
          <a:xfrm rot="-2700000">
            <a:off x="3784449" y="2108095"/>
            <a:ext cx="2304256" cy="840360"/>
          </a:xfrm>
          <a:custGeom>
            <a:rect b="b" l="l" r="r" t="t"/>
            <a:pathLst>
              <a:path extrusionOk="0" h="840360" w="2304256">
                <a:moveTo>
                  <a:pt x="2296636" y="794641"/>
                </a:moveTo>
                <a:cubicBezTo>
                  <a:pt x="2300844" y="794641"/>
                  <a:pt x="2304256" y="798053"/>
                  <a:pt x="2304256" y="802261"/>
                </a:cubicBezTo>
                <a:lnTo>
                  <a:pt x="2304256" y="832740"/>
                </a:lnTo>
                <a:cubicBezTo>
                  <a:pt x="2304256" y="836948"/>
                  <a:pt x="2300844" y="840360"/>
                  <a:pt x="2296636" y="840360"/>
                </a:cubicBezTo>
                <a:lnTo>
                  <a:pt x="1263523" y="840360"/>
                </a:lnTo>
                <a:lnTo>
                  <a:pt x="1273565" y="795321"/>
                </a:lnTo>
                <a:cubicBezTo>
                  <a:pt x="1274267" y="773572"/>
                  <a:pt x="1270759" y="751402"/>
                  <a:pt x="1263042" y="728811"/>
                </a:cubicBezTo>
                <a:cubicBezTo>
                  <a:pt x="1255324" y="706220"/>
                  <a:pt x="1243047" y="684260"/>
                  <a:pt x="1226209" y="662932"/>
                </a:cubicBezTo>
                <a:lnTo>
                  <a:pt x="1227471" y="661669"/>
                </a:lnTo>
                <a:cubicBezTo>
                  <a:pt x="1247396" y="673736"/>
                  <a:pt x="1267392" y="681945"/>
                  <a:pt x="1287457" y="686295"/>
                </a:cubicBezTo>
                <a:cubicBezTo>
                  <a:pt x="1307522" y="690645"/>
                  <a:pt x="1327236" y="691276"/>
                  <a:pt x="1346600" y="688189"/>
                </a:cubicBezTo>
                <a:cubicBezTo>
                  <a:pt x="1365964" y="685102"/>
                  <a:pt x="1384906" y="678507"/>
                  <a:pt x="1403428" y="668404"/>
                </a:cubicBezTo>
                <a:cubicBezTo>
                  <a:pt x="1421950" y="658302"/>
                  <a:pt x="1439490" y="644972"/>
                  <a:pt x="1456047" y="628414"/>
                </a:cubicBezTo>
                <a:cubicBezTo>
                  <a:pt x="1477375" y="607086"/>
                  <a:pt x="1492950" y="584355"/>
                  <a:pt x="1502772" y="560220"/>
                </a:cubicBezTo>
                <a:cubicBezTo>
                  <a:pt x="1512594" y="536086"/>
                  <a:pt x="1516383" y="511250"/>
                  <a:pt x="1514138" y="485712"/>
                </a:cubicBezTo>
                <a:cubicBezTo>
                  <a:pt x="1511893" y="460175"/>
                  <a:pt x="1503685" y="434146"/>
                  <a:pt x="1489513" y="407626"/>
                </a:cubicBezTo>
                <a:cubicBezTo>
                  <a:pt x="1475340" y="381106"/>
                  <a:pt x="1455065" y="354657"/>
                  <a:pt x="1428685" y="328277"/>
                </a:cubicBezTo>
                <a:cubicBezTo>
                  <a:pt x="1408480" y="308072"/>
                  <a:pt x="1387993" y="291093"/>
                  <a:pt x="1367226" y="277342"/>
                </a:cubicBezTo>
                <a:cubicBezTo>
                  <a:pt x="1346460" y="263591"/>
                  <a:pt x="1326956" y="252647"/>
                  <a:pt x="1308715" y="244508"/>
                </a:cubicBezTo>
                <a:cubicBezTo>
                  <a:pt x="1290473" y="236370"/>
                  <a:pt x="1274337" y="230617"/>
                  <a:pt x="1260305" y="227249"/>
                </a:cubicBezTo>
                <a:cubicBezTo>
                  <a:pt x="1246274" y="223882"/>
                  <a:pt x="1236522" y="222128"/>
                  <a:pt x="1231049" y="221987"/>
                </a:cubicBezTo>
                <a:cubicBezTo>
                  <a:pt x="1225577" y="221847"/>
                  <a:pt x="1221087" y="222268"/>
                  <a:pt x="1217579" y="223250"/>
                </a:cubicBezTo>
                <a:cubicBezTo>
                  <a:pt x="1214071" y="224232"/>
                  <a:pt x="1210353" y="225846"/>
                  <a:pt x="1206424" y="228091"/>
                </a:cubicBezTo>
                <a:cubicBezTo>
                  <a:pt x="1202495" y="230336"/>
                  <a:pt x="1198075" y="233634"/>
                  <a:pt x="1193164" y="237984"/>
                </a:cubicBezTo>
                <a:cubicBezTo>
                  <a:pt x="1188253" y="242333"/>
                  <a:pt x="1182289" y="248016"/>
                  <a:pt x="1175274" y="255032"/>
                </a:cubicBezTo>
                <a:cubicBezTo>
                  <a:pt x="1166855" y="263451"/>
                  <a:pt x="1160260" y="270607"/>
                  <a:pt x="1155489" y="276500"/>
                </a:cubicBezTo>
                <a:cubicBezTo>
                  <a:pt x="1150718" y="282394"/>
                  <a:pt x="1147491" y="287305"/>
                  <a:pt x="1145807" y="291234"/>
                </a:cubicBezTo>
                <a:cubicBezTo>
                  <a:pt x="1144123" y="295162"/>
                  <a:pt x="1143632" y="298460"/>
                  <a:pt x="1144334" y="301126"/>
                </a:cubicBezTo>
                <a:cubicBezTo>
                  <a:pt x="1145035" y="303792"/>
                  <a:pt x="1146509" y="306247"/>
                  <a:pt x="1148754" y="308492"/>
                </a:cubicBezTo>
                <a:cubicBezTo>
                  <a:pt x="1152121" y="311860"/>
                  <a:pt x="1159628" y="314877"/>
                  <a:pt x="1171275" y="317543"/>
                </a:cubicBezTo>
                <a:cubicBezTo>
                  <a:pt x="1182921" y="320209"/>
                  <a:pt x="1196461" y="324068"/>
                  <a:pt x="1211896" y="329119"/>
                </a:cubicBezTo>
                <a:cubicBezTo>
                  <a:pt x="1227331" y="334170"/>
                  <a:pt x="1243678" y="340976"/>
                  <a:pt x="1260937" y="349535"/>
                </a:cubicBezTo>
                <a:cubicBezTo>
                  <a:pt x="1278196" y="358094"/>
                  <a:pt x="1294122" y="369670"/>
                  <a:pt x="1308714" y="384263"/>
                </a:cubicBezTo>
                <a:cubicBezTo>
                  <a:pt x="1321624" y="397173"/>
                  <a:pt x="1331095" y="410152"/>
                  <a:pt x="1337129" y="423201"/>
                </a:cubicBezTo>
                <a:cubicBezTo>
                  <a:pt x="1343162" y="436251"/>
                  <a:pt x="1346179" y="448809"/>
                  <a:pt x="1346179" y="460876"/>
                </a:cubicBezTo>
                <a:cubicBezTo>
                  <a:pt x="1346179" y="472944"/>
                  <a:pt x="1343583" y="484660"/>
                  <a:pt x="1338391" y="496026"/>
                </a:cubicBezTo>
                <a:cubicBezTo>
                  <a:pt x="1333200" y="507391"/>
                  <a:pt x="1325973" y="517705"/>
                  <a:pt x="1316713" y="526965"/>
                </a:cubicBezTo>
                <a:cubicBezTo>
                  <a:pt x="1304645" y="539033"/>
                  <a:pt x="1291385" y="547802"/>
                  <a:pt x="1276933" y="553275"/>
                </a:cubicBezTo>
                <a:cubicBezTo>
                  <a:pt x="1262480" y="558747"/>
                  <a:pt x="1247466" y="560711"/>
                  <a:pt x="1231891" y="559168"/>
                </a:cubicBezTo>
                <a:cubicBezTo>
                  <a:pt x="1216316" y="557625"/>
                  <a:pt x="1200320" y="552433"/>
                  <a:pt x="1183903" y="543593"/>
                </a:cubicBezTo>
                <a:cubicBezTo>
                  <a:pt x="1167486" y="534753"/>
                  <a:pt x="1151139" y="522195"/>
                  <a:pt x="1134863" y="505918"/>
                </a:cubicBezTo>
                <a:lnTo>
                  <a:pt x="1087295" y="458351"/>
                </a:lnTo>
                <a:cubicBezTo>
                  <a:pt x="1083928" y="454983"/>
                  <a:pt x="1080490" y="452668"/>
                  <a:pt x="1076982" y="451405"/>
                </a:cubicBezTo>
                <a:cubicBezTo>
                  <a:pt x="1073474" y="450142"/>
                  <a:pt x="1069545" y="450142"/>
                  <a:pt x="1065195" y="451405"/>
                </a:cubicBezTo>
                <a:cubicBezTo>
                  <a:pt x="1060846" y="452668"/>
                  <a:pt x="1055724" y="455544"/>
                  <a:pt x="1049831" y="460034"/>
                </a:cubicBezTo>
                <a:cubicBezTo>
                  <a:pt x="1043937" y="464524"/>
                  <a:pt x="1036922" y="470839"/>
                  <a:pt x="1028783" y="478977"/>
                </a:cubicBezTo>
                <a:cubicBezTo>
                  <a:pt x="1020084" y="487677"/>
                  <a:pt x="1013348" y="495114"/>
                  <a:pt x="1008578" y="501287"/>
                </a:cubicBezTo>
                <a:cubicBezTo>
                  <a:pt x="1003807" y="507462"/>
                  <a:pt x="1000720" y="512934"/>
                  <a:pt x="999317" y="517705"/>
                </a:cubicBezTo>
                <a:cubicBezTo>
                  <a:pt x="997913" y="522475"/>
                  <a:pt x="997984" y="526614"/>
                  <a:pt x="999527" y="530123"/>
                </a:cubicBezTo>
                <a:cubicBezTo>
                  <a:pt x="1001071" y="533631"/>
                  <a:pt x="1003667" y="537208"/>
                  <a:pt x="1007315" y="540857"/>
                </a:cubicBezTo>
                <a:lnTo>
                  <a:pt x="1054461" y="588003"/>
                </a:lnTo>
                <a:cubicBezTo>
                  <a:pt x="1074386" y="607928"/>
                  <a:pt x="1089751" y="627222"/>
                  <a:pt x="1100555" y="645884"/>
                </a:cubicBezTo>
                <a:cubicBezTo>
                  <a:pt x="1111359" y="664546"/>
                  <a:pt x="1118024" y="682296"/>
                  <a:pt x="1120550" y="699134"/>
                </a:cubicBezTo>
                <a:cubicBezTo>
                  <a:pt x="1123076" y="715972"/>
                  <a:pt x="1121743" y="731898"/>
                  <a:pt x="1116551" y="746912"/>
                </a:cubicBezTo>
                <a:cubicBezTo>
                  <a:pt x="1111360" y="761926"/>
                  <a:pt x="1102450" y="775747"/>
                  <a:pt x="1089821" y="788375"/>
                </a:cubicBezTo>
                <a:cubicBezTo>
                  <a:pt x="1078315" y="799881"/>
                  <a:pt x="1065827" y="808300"/>
                  <a:pt x="1052356" y="813632"/>
                </a:cubicBezTo>
                <a:cubicBezTo>
                  <a:pt x="1038886" y="818964"/>
                  <a:pt x="1024714" y="820788"/>
                  <a:pt x="1009840" y="819104"/>
                </a:cubicBezTo>
                <a:cubicBezTo>
                  <a:pt x="994967" y="817421"/>
                  <a:pt x="979813" y="812509"/>
                  <a:pt x="964378" y="804371"/>
                </a:cubicBezTo>
                <a:cubicBezTo>
                  <a:pt x="948943" y="796233"/>
                  <a:pt x="933508" y="784446"/>
                  <a:pt x="918074" y="769011"/>
                </a:cubicBezTo>
                <a:cubicBezTo>
                  <a:pt x="899832" y="750770"/>
                  <a:pt x="885450" y="732599"/>
                  <a:pt x="874926" y="714498"/>
                </a:cubicBezTo>
                <a:cubicBezTo>
                  <a:pt x="864402" y="696397"/>
                  <a:pt x="855983" y="679840"/>
                  <a:pt x="849669" y="664826"/>
                </a:cubicBezTo>
                <a:cubicBezTo>
                  <a:pt x="843355" y="649812"/>
                  <a:pt x="838654" y="636974"/>
                  <a:pt x="835567" y="626310"/>
                </a:cubicBezTo>
                <a:cubicBezTo>
                  <a:pt x="832480" y="615646"/>
                  <a:pt x="829534" y="608910"/>
                  <a:pt x="826727" y="606104"/>
                </a:cubicBezTo>
                <a:cubicBezTo>
                  <a:pt x="822237" y="601614"/>
                  <a:pt x="816274" y="600842"/>
                  <a:pt x="808837" y="603789"/>
                </a:cubicBezTo>
                <a:cubicBezTo>
                  <a:pt x="801400" y="606735"/>
                  <a:pt x="790947" y="614944"/>
                  <a:pt x="777476" y="628414"/>
                </a:cubicBezTo>
                <a:cubicBezTo>
                  <a:pt x="769338" y="636553"/>
                  <a:pt x="762603" y="643708"/>
                  <a:pt x="757271" y="649883"/>
                </a:cubicBezTo>
                <a:cubicBezTo>
                  <a:pt x="751939" y="656057"/>
                  <a:pt x="747869" y="661529"/>
                  <a:pt x="745063" y="666299"/>
                </a:cubicBezTo>
                <a:cubicBezTo>
                  <a:pt x="742257" y="671070"/>
                  <a:pt x="740082" y="675490"/>
                  <a:pt x="738538" y="679559"/>
                </a:cubicBezTo>
                <a:cubicBezTo>
                  <a:pt x="736995" y="683629"/>
                  <a:pt x="736364" y="688049"/>
                  <a:pt x="736644" y="692820"/>
                </a:cubicBezTo>
                <a:cubicBezTo>
                  <a:pt x="736925" y="697590"/>
                  <a:pt x="739030" y="706150"/>
                  <a:pt x="742958" y="718497"/>
                </a:cubicBezTo>
                <a:cubicBezTo>
                  <a:pt x="746887" y="730845"/>
                  <a:pt x="753131" y="745227"/>
                  <a:pt x="761691" y="761645"/>
                </a:cubicBezTo>
                <a:cubicBezTo>
                  <a:pt x="770250" y="778062"/>
                  <a:pt x="781335" y="795742"/>
                  <a:pt x="794946" y="814684"/>
                </a:cubicBezTo>
                <a:lnTo>
                  <a:pt x="816967"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rgbClr val="26679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75" name="Google Shape;475;p10"/>
          <p:cNvSpPr txBox="1"/>
          <p:nvPr/>
        </p:nvSpPr>
        <p:spPr>
          <a:xfrm>
            <a:off x="4319077" y="3873445"/>
            <a:ext cx="1678380" cy="584775"/>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1A4564"/>
                </a:solidFill>
                <a:latin typeface="Arial"/>
                <a:ea typeface="Arial"/>
                <a:cs typeface="Arial"/>
                <a:sym typeface="Arial"/>
              </a:rPr>
              <a:t>Creativity and innovation </a:t>
            </a:r>
            <a:endParaRPr b="0" i="0" sz="1400" u="none" cap="none" strike="noStrike">
              <a:solidFill>
                <a:srgbClr val="000000"/>
              </a:solidFill>
              <a:latin typeface="Arial"/>
              <a:ea typeface="Arial"/>
              <a:cs typeface="Arial"/>
              <a:sym typeface="Arial"/>
            </a:endParaRPr>
          </a:p>
        </p:txBody>
      </p:sp>
      <p:sp>
        <p:nvSpPr>
          <p:cNvPr id="476" name="Google Shape;476;p10"/>
          <p:cNvSpPr/>
          <p:nvPr/>
        </p:nvSpPr>
        <p:spPr>
          <a:xfrm>
            <a:off x="4319078" y="4431114"/>
            <a:ext cx="1678380" cy="830997"/>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595959"/>
                </a:solidFill>
                <a:latin typeface="Arial"/>
                <a:ea typeface="Arial"/>
                <a:cs typeface="Arial"/>
                <a:sym typeface="Arial"/>
              </a:rPr>
              <a:t>Using abstraction to think outside the box and develop unique solutions.</a:t>
            </a:r>
            <a:endParaRPr b="0" i="0" sz="1400" u="none" cap="none" strike="noStrike">
              <a:solidFill>
                <a:srgbClr val="000000"/>
              </a:solidFill>
              <a:latin typeface="Arial"/>
              <a:ea typeface="Arial"/>
              <a:cs typeface="Arial"/>
              <a:sym typeface="Arial"/>
            </a:endParaRPr>
          </a:p>
        </p:txBody>
      </p:sp>
      <p:sp>
        <p:nvSpPr>
          <p:cNvPr id="477" name="Google Shape;477;p10"/>
          <p:cNvSpPr/>
          <p:nvPr/>
        </p:nvSpPr>
        <p:spPr>
          <a:xfrm rot="-2700000">
            <a:off x="1886570" y="2108095"/>
            <a:ext cx="2304256" cy="840360"/>
          </a:xfrm>
          <a:custGeom>
            <a:rect b="b" l="l" r="r" t="t"/>
            <a:pathLst>
              <a:path extrusionOk="0" h="840360" w="2304256">
                <a:moveTo>
                  <a:pt x="2296636" y="794641"/>
                </a:moveTo>
                <a:cubicBezTo>
                  <a:pt x="2300844" y="794641"/>
                  <a:pt x="2304256" y="798053"/>
                  <a:pt x="2304256" y="802261"/>
                </a:cubicBezTo>
                <a:lnTo>
                  <a:pt x="2304256" y="832740"/>
                </a:lnTo>
                <a:cubicBezTo>
                  <a:pt x="2304256" y="836948"/>
                  <a:pt x="2300844" y="840360"/>
                  <a:pt x="2296636" y="840360"/>
                </a:cubicBezTo>
                <a:lnTo>
                  <a:pt x="1011311" y="840360"/>
                </a:lnTo>
                <a:lnTo>
                  <a:pt x="894721" y="723769"/>
                </a:lnTo>
                <a:lnTo>
                  <a:pt x="1023531" y="722086"/>
                </a:lnTo>
                <a:cubicBezTo>
                  <a:pt x="1087235" y="722366"/>
                  <a:pt x="1140766" y="720191"/>
                  <a:pt x="1184124" y="715561"/>
                </a:cubicBezTo>
                <a:cubicBezTo>
                  <a:pt x="1227481" y="710930"/>
                  <a:pt x="1264385" y="704055"/>
                  <a:pt x="1294833" y="694934"/>
                </a:cubicBezTo>
                <a:cubicBezTo>
                  <a:pt x="1325282" y="685814"/>
                  <a:pt x="1350750" y="674378"/>
                  <a:pt x="1371236" y="660627"/>
                </a:cubicBezTo>
                <a:cubicBezTo>
                  <a:pt x="1391722" y="646876"/>
                  <a:pt x="1410805" y="631161"/>
                  <a:pt x="1428485" y="613481"/>
                </a:cubicBezTo>
                <a:cubicBezTo>
                  <a:pt x="1448690" y="593275"/>
                  <a:pt x="1464125" y="570965"/>
                  <a:pt x="1474789" y="546550"/>
                </a:cubicBezTo>
                <a:cubicBezTo>
                  <a:pt x="1485453" y="522135"/>
                  <a:pt x="1490154" y="496527"/>
                  <a:pt x="1488891" y="469726"/>
                </a:cubicBezTo>
                <a:cubicBezTo>
                  <a:pt x="1487628" y="442926"/>
                  <a:pt x="1479981" y="415354"/>
                  <a:pt x="1465950" y="387010"/>
                </a:cubicBezTo>
                <a:cubicBezTo>
                  <a:pt x="1451918" y="358666"/>
                  <a:pt x="1430730" y="330322"/>
                  <a:pt x="1402386" y="301978"/>
                </a:cubicBezTo>
                <a:cubicBezTo>
                  <a:pt x="1384425" y="284018"/>
                  <a:pt x="1365483" y="268442"/>
                  <a:pt x="1345558" y="255253"/>
                </a:cubicBezTo>
                <a:cubicBezTo>
                  <a:pt x="1325633" y="242063"/>
                  <a:pt x="1306339" y="231048"/>
                  <a:pt x="1287677" y="222208"/>
                </a:cubicBezTo>
                <a:cubicBezTo>
                  <a:pt x="1269015" y="213368"/>
                  <a:pt x="1252388" y="206843"/>
                  <a:pt x="1237795" y="202634"/>
                </a:cubicBezTo>
                <a:cubicBezTo>
                  <a:pt x="1223202" y="198425"/>
                  <a:pt x="1212468" y="196250"/>
                  <a:pt x="1205592" y="196109"/>
                </a:cubicBezTo>
                <a:cubicBezTo>
                  <a:pt x="1198717" y="195969"/>
                  <a:pt x="1193384" y="196390"/>
                  <a:pt x="1189596" y="197372"/>
                </a:cubicBezTo>
                <a:cubicBezTo>
                  <a:pt x="1185807" y="198354"/>
                  <a:pt x="1181879" y="200038"/>
                  <a:pt x="1177810" y="202423"/>
                </a:cubicBezTo>
                <a:cubicBezTo>
                  <a:pt x="1173740" y="204809"/>
                  <a:pt x="1169320" y="207966"/>
                  <a:pt x="1164550" y="211895"/>
                </a:cubicBezTo>
                <a:cubicBezTo>
                  <a:pt x="1159779" y="215824"/>
                  <a:pt x="1154166" y="221015"/>
                  <a:pt x="1147712" y="227470"/>
                </a:cubicBezTo>
                <a:cubicBezTo>
                  <a:pt x="1138170" y="237011"/>
                  <a:pt x="1130453" y="245430"/>
                  <a:pt x="1124559" y="252727"/>
                </a:cubicBezTo>
                <a:cubicBezTo>
                  <a:pt x="1118666" y="260023"/>
                  <a:pt x="1114316" y="266197"/>
                  <a:pt x="1111510" y="271249"/>
                </a:cubicBezTo>
                <a:cubicBezTo>
                  <a:pt x="1108704" y="276300"/>
                  <a:pt x="1107371" y="280580"/>
                  <a:pt x="1107511" y="284088"/>
                </a:cubicBezTo>
                <a:cubicBezTo>
                  <a:pt x="1107651" y="287596"/>
                  <a:pt x="1108984" y="290612"/>
                  <a:pt x="1111510" y="293138"/>
                </a:cubicBezTo>
                <a:cubicBezTo>
                  <a:pt x="1115158" y="296786"/>
                  <a:pt x="1122384" y="299663"/>
                  <a:pt x="1133189" y="301768"/>
                </a:cubicBezTo>
                <a:cubicBezTo>
                  <a:pt x="1143993" y="303872"/>
                  <a:pt x="1156832" y="307170"/>
                  <a:pt x="1171706" y="311660"/>
                </a:cubicBezTo>
                <a:cubicBezTo>
                  <a:pt x="1186579" y="316150"/>
                  <a:pt x="1202505" y="322675"/>
                  <a:pt x="1219483" y="331234"/>
                </a:cubicBezTo>
                <a:cubicBezTo>
                  <a:pt x="1236462" y="339793"/>
                  <a:pt x="1253230" y="352352"/>
                  <a:pt x="1269787" y="368909"/>
                </a:cubicBezTo>
                <a:cubicBezTo>
                  <a:pt x="1281573" y="380696"/>
                  <a:pt x="1290063" y="392693"/>
                  <a:pt x="1295254" y="404900"/>
                </a:cubicBezTo>
                <a:cubicBezTo>
                  <a:pt x="1300446" y="417108"/>
                  <a:pt x="1302831" y="429175"/>
                  <a:pt x="1302410" y="441102"/>
                </a:cubicBezTo>
                <a:cubicBezTo>
                  <a:pt x="1301990" y="453029"/>
                  <a:pt x="1299113" y="464605"/>
                  <a:pt x="1293781" y="475830"/>
                </a:cubicBezTo>
                <a:cubicBezTo>
                  <a:pt x="1288449" y="487055"/>
                  <a:pt x="1281153" y="497299"/>
                  <a:pt x="1271892" y="506559"/>
                </a:cubicBezTo>
                <a:cubicBezTo>
                  <a:pt x="1261789" y="516662"/>
                  <a:pt x="1249932" y="526134"/>
                  <a:pt x="1236321" y="534973"/>
                </a:cubicBezTo>
                <a:cubicBezTo>
                  <a:pt x="1222711" y="543813"/>
                  <a:pt x="1206013" y="551671"/>
                  <a:pt x="1186228" y="558547"/>
                </a:cubicBezTo>
                <a:cubicBezTo>
                  <a:pt x="1166444" y="565422"/>
                  <a:pt x="1142730" y="571175"/>
                  <a:pt x="1115088" y="575806"/>
                </a:cubicBezTo>
                <a:cubicBezTo>
                  <a:pt x="1087446" y="580436"/>
                  <a:pt x="1054401" y="583172"/>
                  <a:pt x="1015954" y="584014"/>
                </a:cubicBezTo>
                <a:lnTo>
                  <a:pt x="820634" y="590749"/>
                </a:lnTo>
                <a:cubicBezTo>
                  <a:pt x="809128" y="591030"/>
                  <a:pt x="799165" y="591872"/>
                  <a:pt x="790746" y="593275"/>
                </a:cubicBezTo>
                <a:cubicBezTo>
                  <a:pt x="782327" y="594678"/>
                  <a:pt x="774400" y="596853"/>
                  <a:pt x="766963" y="599800"/>
                </a:cubicBezTo>
                <a:cubicBezTo>
                  <a:pt x="759526" y="602746"/>
                  <a:pt x="752089" y="607096"/>
                  <a:pt x="744652" y="612849"/>
                </a:cubicBezTo>
                <a:cubicBezTo>
                  <a:pt x="737216" y="618602"/>
                  <a:pt x="728867" y="626109"/>
                  <a:pt x="719606" y="635370"/>
                </a:cubicBezTo>
                <a:cubicBezTo>
                  <a:pt x="709784" y="645192"/>
                  <a:pt x="702417" y="653822"/>
                  <a:pt x="697506" y="661259"/>
                </a:cubicBezTo>
                <a:cubicBezTo>
                  <a:pt x="692595" y="668695"/>
                  <a:pt x="689929" y="675431"/>
                  <a:pt x="689508" y="681464"/>
                </a:cubicBezTo>
                <a:cubicBezTo>
                  <a:pt x="689087" y="687498"/>
                  <a:pt x="690560" y="693321"/>
                  <a:pt x="693928" y="698933"/>
                </a:cubicBezTo>
                <a:cubicBezTo>
                  <a:pt x="697296" y="704546"/>
                  <a:pt x="702066" y="710439"/>
                  <a:pt x="708240" y="716613"/>
                </a:cubicBezTo>
                <a:lnTo>
                  <a:pt x="831987"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78" name="Google Shape;478;p10"/>
          <p:cNvSpPr txBox="1"/>
          <p:nvPr/>
        </p:nvSpPr>
        <p:spPr>
          <a:xfrm>
            <a:off x="2419699" y="3996555"/>
            <a:ext cx="1678380" cy="338554"/>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678877"/>
                </a:solidFill>
                <a:latin typeface="Arial"/>
                <a:ea typeface="Arial"/>
                <a:cs typeface="Arial"/>
                <a:sym typeface="Arial"/>
              </a:rPr>
              <a:t>Problem-solving </a:t>
            </a:r>
            <a:endParaRPr b="0" i="0" sz="1400" u="none" cap="none" strike="noStrike">
              <a:solidFill>
                <a:srgbClr val="000000"/>
              </a:solidFill>
              <a:latin typeface="Arial"/>
              <a:ea typeface="Arial"/>
              <a:cs typeface="Arial"/>
              <a:sym typeface="Arial"/>
            </a:endParaRPr>
          </a:p>
        </p:txBody>
      </p:sp>
      <p:sp>
        <p:nvSpPr>
          <p:cNvPr id="479" name="Google Shape;479;p10"/>
          <p:cNvSpPr/>
          <p:nvPr/>
        </p:nvSpPr>
        <p:spPr>
          <a:xfrm>
            <a:off x="2419700" y="4468770"/>
            <a:ext cx="1678380" cy="830997"/>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595959"/>
                </a:solidFill>
                <a:latin typeface="Arial"/>
                <a:ea typeface="Arial"/>
                <a:cs typeface="Arial"/>
                <a:sym typeface="Arial"/>
              </a:rPr>
              <a:t> Applying CT strategies (pattern recognition, algorithms) to break down challenges.</a:t>
            </a:r>
            <a:endParaRPr b="0" i="0" sz="1400" u="none" cap="none" strike="noStrike">
              <a:solidFill>
                <a:srgbClr val="000000"/>
              </a:solidFill>
              <a:latin typeface="Arial"/>
              <a:ea typeface="Arial"/>
              <a:cs typeface="Arial"/>
              <a:sym typeface="Arial"/>
            </a:endParaRPr>
          </a:p>
        </p:txBody>
      </p:sp>
      <p:sp>
        <p:nvSpPr>
          <p:cNvPr id="480" name="Google Shape;480;p10"/>
          <p:cNvSpPr/>
          <p:nvPr/>
        </p:nvSpPr>
        <p:spPr>
          <a:xfrm rot="-2700000">
            <a:off x="9478087" y="2108094"/>
            <a:ext cx="2304256" cy="840360"/>
          </a:xfrm>
          <a:custGeom>
            <a:rect b="b" l="l" r="r" t="t"/>
            <a:pathLst>
              <a:path extrusionOk="0" h="840360" w="2304256">
                <a:moveTo>
                  <a:pt x="1115242" y="605847"/>
                </a:moveTo>
                <a:cubicBezTo>
                  <a:pt x="1128432" y="619037"/>
                  <a:pt x="1137763" y="632157"/>
                  <a:pt x="1143235" y="645206"/>
                </a:cubicBezTo>
                <a:cubicBezTo>
                  <a:pt x="1148707" y="658255"/>
                  <a:pt x="1150532" y="671305"/>
                  <a:pt x="1148708" y="684354"/>
                </a:cubicBezTo>
                <a:cubicBezTo>
                  <a:pt x="1146883" y="697404"/>
                  <a:pt x="1141832" y="710593"/>
                  <a:pt x="1133553" y="723924"/>
                </a:cubicBezTo>
                <a:cubicBezTo>
                  <a:pt x="1125275" y="737254"/>
                  <a:pt x="1113979" y="751075"/>
                  <a:pt x="1099667" y="765387"/>
                </a:cubicBezTo>
                <a:cubicBezTo>
                  <a:pt x="1085916" y="779138"/>
                  <a:pt x="1071534" y="790153"/>
                  <a:pt x="1056520" y="798432"/>
                </a:cubicBezTo>
                <a:cubicBezTo>
                  <a:pt x="1041506" y="806711"/>
                  <a:pt x="1026422" y="811972"/>
                  <a:pt x="1011268" y="814217"/>
                </a:cubicBezTo>
                <a:cubicBezTo>
                  <a:pt x="996113" y="816462"/>
                  <a:pt x="981310" y="815130"/>
                  <a:pt x="966858" y="810219"/>
                </a:cubicBezTo>
                <a:cubicBezTo>
                  <a:pt x="952405" y="805307"/>
                  <a:pt x="938724" y="796397"/>
                  <a:pt x="925815" y="783488"/>
                </a:cubicBezTo>
                <a:cubicBezTo>
                  <a:pt x="912625" y="770298"/>
                  <a:pt x="903505" y="756267"/>
                  <a:pt x="898453" y="741393"/>
                </a:cubicBezTo>
                <a:cubicBezTo>
                  <a:pt x="893402" y="726520"/>
                  <a:pt x="893472" y="709892"/>
                  <a:pt x="898663" y="691510"/>
                </a:cubicBezTo>
                <a:cubicBezTo>
                  <a:pt x="903856" y="673129"/>
                  <a:pt x="914800" y="652222"/>
                  <a:pt x="931498" y="628789"/>
                </a:cubicBezTo>
                <a:cubicBezTo>
                  <a:pt x="948195" y="605356"/>
                  <a:pt x="971558" y="578626"/>
                  <a:pt x="1001586" y="548598"/>
                </a:cubicBezTo>
                <a:cubicBezTo>
                  <a:pt x="1011408" y="550562"/>
                  <a:pt x="1021441" y="553159"/>
                  <a:pt x="1031684" y="556386"/>
                </a:cubicBezTo>
                <a:cubicBezTo>
                  <a:pt x="1041927" y="559613"/>
                  <a:pt x="1051960" y="563612"/>
                  <a:pt x="1061782" y="568383"/>
                </a:cubicBezTo>
                <a:cubicBezTo>
                  <a:pt x="1071603" y="573153"/>
                  <a:pt x="1081005" y="578626"/>
                  <a:pt x="1089985" y="584800"/>
                </a:cubicBezTo>
                <a:cubicBezTo>
                  <a:pt x="1098966" y="590974"/>
                  <a:pt x="1107385" y="597990"/>
                  <a:pt x="1115242" y="605847"/>
                </a:cubicBezTo>
                <a:close/>
                <a:moveTo>
                  <a:pt x="2296636" y="794641"/>
                </a:moveTo>
                <a:cubicBezTo>
                  <a:pt x="2300844" y="794641"/>
                  <a:pt x="2304256" y="798053"/>
                  <a:pt x="2304256" y="802261"/>
                </a:cubicBezTo>
                <a:lnTo>
                  <a:pt x="2304256" y="832740"/>
                </a:lnTo>
                <a:cubicBezTo>
                  <a:pt x="2304256" y="836948"/>
                  <a:pt x="2300844" y="840360"/>
                  <a:pt x="2296636" y="840360"/>
                </a:cubicBezTo>
                <a:lnTo>
                  <a:pt x="1236483" y="840360"/>
                </a:lnTo>
                <a:lnTo>
                  <a:pt x="1276466" y="788118"/>
                </a:lnTo>
                <a:cubicBezTo>
                  <a:pt x="1290498" y="762301"/>
                  <a:pt x="1298285" y="736131"/>
                  <a:pt x="1299829" y="709611"/>
                </a:cubicBezTo>
                <a:cubicBezTo>
                  <a:pt x="1301372" y="683091"/>
                  <a:pt x="1296110" y="656221"/>
                  <a:pt x="1284043" y="629000"/>
                </a:cubicBezTo>
                <a:cubicBezTo>
                  <a:pt x="1271976" y="601778"/>
                  <a:pt x="1252191" y="574416"/>
                  <a:pt x="1224689" y="546914"/>
                </a:cubicBezTo>
                <a:cubicBezTo>
                  <a:pt x="1212342" y="534567"/>
                  <a:pt x="1199783" y="523832"/>
                  <a:pt x="1187014" y="514712"/>
                </a:cubicBezTo>
                <a:cubicBezTo>
                  <a:pt x="1174245" y="505591"/>
                  <a:pt x="1161757" y="497733"/>
                  <a:pt x="1149550" y="491139"/>
                </a:cubicBezTo>
                <a:cubicBezTo>
                  <a:pt x="1137342" y="484544"/>
                  <a:pt x="1125275" y="479212"/>
                  <a:pt x="1113348" y="475143"/>
                </a:cubicBezTo>
                <a:cubicBezTo>
                  <a:pt x="1101421" y="471073"/>
                  <a:pt x="1090406" y="467916"/>
                  <a:pt x="1080303" y="465671"/>
                </a:cubicBezTo>
                <a:cubicBezTo>
                  <a:pt x="1101912" y="444623"/>
                  <a:pt x="1124503" y="426804"/>
                  <a:pt x="1148076" y="412211"/>
                </a:cubicBezTo>
                <a:cubicBezTo>
                  <a:pt x="1171650" y="397618"/>
                  <a:pt x="1195573" y="388006"/>
                  <a:pt x="1219848" y="383376"/>
                </a:cubicBezTo>
                <a:cubicBezTo>
                  <a:pt x="1244123" y="378745"/>
                  <a:pt x="1268327" y="380078"/>
                  <a:pt x="1292462" y="387374"/>
                </a:cubicBezTo>
                <a:cubicBezTo>
                  <a:pt x="1316596" y="394671"/>
                  <a:pt x="1340029" y="409685"/>
                  <a:pt x="1362761" y="432416"/>
                </a:cubicBezTo>
                <a:cubicBezTo>
                  <a:pt x="1376231" y="445887"/>
                  <a:pt x="1387246" y="458585"/>
                  <a:pt x="1395805" y="470512"/>
                </a:cubicBezTo>
                <a:cubicBezTo>
                  <a:pt x="1404364" y="482439"/>
                  <a:pt x="1411310" y="493314"/>
                  <a:pt x="1416642" y="503135"/>
                </a:cubicBezTo>
                <a:cubicBezTo>
                  <a:pt x="1421974" y="512958"/>
                  <a:pt x="1426394" y="521447"/>
                  <a:pt x="1429902" y="528603"/>
                </a:cubicBezTo>
                <a:cubicBezTo>
                  <a:pt x="1433410" y="535759"/>
                  <a:pt x="1436848" y="541021"/>
                  <a:pt x="1440215" y="544389"/>
                </a:cubicBezTo>
                <a:cubicBezTo>
                  <a:pt x="1443021" y="547195"/>
                  <a:pt x="1446108" y="548879"/>
                  <a:pt x="1449476" y="549440"/>
                </a:cubicBezTo>
                <a:cubicBezTo>
                  <a:pt x="1452844" y="550002"/>
                  <a:pt x="1456702" y="549229"/>
                  <a:pt x="1461052" y="547125"/>
                </a:cubicBezTo>
                <a:cubicBezTo>
                  <a:pt x="1465402" y="545020"/>
                  <a:pt x="1470664" y="541302"/>
                  <a:pt x="1476838" y="535970"/>
                </a:cubicBezTo>
                <a:cubicBezTo>
                  <a:pt x="1483012" y="530638"/>
                  <a:pt x="1490448" y="523622"/>
                  <a:pt x="1499148" y="514922"/>
                </a:cubicBezTo>
                <a:cubicBezTo>
                  <a:pt x="1504761" y="509309"/>
                  <a:pt x="1509391" y="504399"/>
                  <a:pt x="1513040" y="500189"/>
                </a:cubicBezTo>
                <a:cubicBezTo>
                  <a:pt x="1516688" y="495980"/>
                  <a:pt x="1519494" y="492191"/>
                  <a:pt x="1521458" y="488823"/>
                </a:cubicBezTo>
                <a:cubicBezTo>
                  <a:pt x="1523423" y="485456"/>
                  <a:pt x="1524966" y="482088"/>
                  <a:pt x="1526089" y="478721"/>
                </a:cubicBezTo>
                <a:cubicBezTo>
                  <a:pt x="1527211" y="475353"/>
                  <a:pt x="1527632" y="471705"/>
                  <a:pt x="1527352" y="467776"/>
                </a:cubicBezTo>
                <a:cubicBezTo>
                  <a:pt x="1527071" y="463847"/>
                  <a:pt x="1524967" y="457393"/>
                  <a:pt x="1521038" y="448412"/>
                </a:cubicBezTo>
                <a:cubicBezTo>
                  <a:pt x="1517109" y="439432"/>
                  <a:pt x="1511496" y="429329"/>
                  <a:pt x="1504199" y="418104"/>
                </a:cubicBezTo>
                <a:cubicBezTo>
                  <a:pt x="1496903" y="406878"/>
                  <a:pt x="1488484" y="395232"/>
                  <a:pt x="1478942" y="383165"/>
                </a:cubicBezTo>
                <a:cubicBezTo>
                  <a:pt x="1469401" y="371098"/>
                  <a:pt x="1459298" y="359732"/>
                  <a:pt x="1448634" y="349068"/>
                </a:cubicBezTo>
                <a:cubicBezTo>
                  <a:pt x="1414958" y="315392"/>
                  <a:pt x="1381352" y="290767"/>
                  <a:pt x="1347817" y="275192"/>
                </a:cubicBezTo>
                <a:cubicBezTo>
                  <a:pt x="1314281" y="259616"/>
                  <a:pt x="1281237" y="250847"/>
                  <a:pt x="1248683" y="248882"/>
                </a:cubicBezTo>
                <a:cubicBezTo>
                  <a:pt x="1216130" y="246918"/>
                  <a:pt x="1184208" y="250636"/>
                  <a:pt x="1152917" y="260037"/>
                </a:cubicBezTo>
                <a:cubicBezTo>
                  <a:pt x="1121627" y="269439"/>
                  <a:pt x="1091739" y="282347"/>
                  <a:pt x="1063255" y="298765"/>
                </a:cubicBezTo>
                <a:cubicBezTo>
                  <a:pt x="1034771" y="315182"/>
                  <a:pt x="1007830" y="333984"/>
                  <a:pt x="982433" y="355172"/>
                </a:cubicBezTo>
                <a:cubicBezTo>
                  <a:pt x="957035" y="376360"/>
                  <a:pt x="933673" y="397618"/>
                  <a:pt x="912345" y="418946"/>
                </a:cubicBezTo>
                <a:cubicBezTo>
                  <a:pt x="886807" y="444484"/>
                  <a:pt x="863655" y="469600"/>
                  <a:pt x="842888" y="494296"/>
                </a:cubicBezTo>
                <a:cubicBezTo>
                  <a:pt x="822121" y="518991"/>
                  <a:pt x="804651" y="543617"/>
                  <a:pt x="790479" y="568172"/>
                </a:cubicBezTo>
                <a:cubicBezTo>
                  <a:pt x="776308" y="592728"/>
                  <a:pt x="765854" y="617072"/>
                  <a:pt x="759119" y="641207"/>
                </a:cubicBezTo>
                <a:cubicBezTo>
                  <a:pt x="752384" y="665342"/>
                  <a:pt x="750489" y="689686"/>
                  <a:pt x="753436" y="714242"/>
                </a:cubicBezTo>
                <a:cubicBezTo>
                  <a:pt x="756383" y="738797"/>
                  <a:pt x="764381" y="763353"/>
                  <a:pt x="777431" y="787908"/>
                </a:cubicBezTo>
                <a:lnTo>
                  <a:pt x="817767"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1" name="Google Shape;481;p10"/>
          <p:cNvSpPr txBox="1"/>
          <p:nvPr/>
        </p:nvSpPr>
        <p:spPr>
          <a:xfrm>
            <a:off x="10017213" y="3996555"/>
            <a:ext cx="1678380" cy="338554"/>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accent6"/>
                </a:solidFill>
                <a:latin typeface="Arial"/>
                <a:ea typeface="Arial"/>
                <a:cs typeface="Arial"/>
                <a:sym typeface="Arial"/>
              </a:rPr>
              <a:t>Communication</a:t>
            </a:r>
            <a:endParaRPr b="0" i="0" sz="1400" u="none" cap="none" strike="noStrike">
              <a:solidFill>
                <a:srgbClr val="000000"/>
              </a:solidFill>
              <a:latin typeface="Arial"/>
              <a:ea typeface="Arial"/>
              <a:cs typeface="Arial"/>
              <a:sym typeface="Arial"/>
            </a:endParaRPr>
          </a:p>
        </p:txBody>
      </p:sp>
      <p:sp>
        <p:nvSpPr>
          <p:cNvPr id="482" name="Google Shape;482;p10"/>
          <p:cNvSpPr/>
          <p:nvPr/>
        </p:nvSpPr>
        <p:spPr>
          <a:xfrm>
            <a:off x="10017214" y="4468770"/>
            <a:ext cx="1678380" cy="646331"/>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595959"/>
                </a:solidFill>
                <a:latin typeface="Arial"/>
                <a:ea typeface="Arial"/>
                <a:cs typeface="Arial"/>
                <a:sym typeface="Arial"/>
              </a:rPr>
              <a:t>Structuring thoughts clearly and logically using CT principles.</a:t>
            </a:r>
            <a:endParaRPr b="0" i="0" sz="1400" u="none" cap="none" strike="noStrike">
              <a:solidFill>
                <a:srgbClr val="000000"/>
              </a:solidFill>
              <a:latin typeface="Arial"/>
              <a:ea typeface="Arial"/>
              <a:cs typeface="Arial"/>
              <a:sym typeface="Arial"/>
            </a:endParaRPr>
          </a:p>
        </p:txBody>
      </p:sp>
      <p:sp>
        <p:nvSpPr>
          <p:cNvPr id="483" name="Google Shape;483;p10"/>
          <p:cNvSpPr/>
          <p:nvPr/>
        </p:nvSpPr>
        <p:spPr>
          <a:xfrm rot="-2700000">
            <a:off x="5682328" y="2108094"/>
            <a:ext cx="2304256" cy="840360"/>
          </a:xfrm>
          <a:custGeom>
            <a:rect b="b" l="l" r="r" t="t"/>
            <a:pathLst>
              <a:path extrusionOk="0" h="840360" w="2304256">
                <a:moveTo>
                  <a:pt x="1325076" y="430091"/>
                </a:moveTo>
                <a:lnTo>
                  <a:pt x="1325918" y="430933"/>
                </a:lnTo>
                <a:lnTo>
                  <a:pt x="1075453" y="681398"/>
                </a:lnTo>
                <a:lnTo>
                  <a:pt x="931067" y="537012"/>
                </a:lnTo>
                <a:close/>
                <a:moveTo>
                  <a:pt x="2296636" y="794641"/>
                </a:moveTo>
                <a:cubicBezTo>
                  <a:pt x="2300844" y="794641"/>
                  <a:pt x="2304256" y="798053"/>
                  <a:pt x="2304256" y="802261"/>
                </a:cubicBezTo>
                <a:lnTo>
                  <a:pt x="2304256" y="832740"/>
                </a:lnTo>
                <a:cubicBezTo>
                  <a:pt x="2304256" y="836948"/>
                  <a:pt x="2300844" y="840360"/>
                  <a:pt x="2296636" y="840360"/>
                </a:cubicBezTo>
                <a:lnTo>
                  <a:pt x="1230596" y="840360"/>
                </a:lnTo>
                <a:lnTo>
                  <a:pt x="1230362" y="836307"/>
                </a:lnTo>
                <a:lnTo>
                  <a:pt x="1181953" y="787898"/>
                </a:lnTo>
                <a:lnTo>
                  <a:pt x="1509873" y="459979"/>
                </a:lnTo>
                <a:cubicBezTo>
                  <a:pt x="1512960" y="456892"/>
                  <a:pt x="1514222" y="452822"/>
                  <a:pt x="1513661" y="447771"/>
                </a:cubicBezTo>
                <a:cubicBezTo>
                  <a:pt x="1513100" y="442720"/>
                  <a:pt x="1510574" y="436405"/>
                  <a:pt x="1506084" y="428828"/>
                </a:cubicBezTo>
                <a:cubicBezTo>
                  <a:pt x="1501594" y="421251"/>
                  <a:pt x="1494648" y="412060"/>
                  <a:pt x="1485247" y="401256"/>
                </a:cubicBezTo>
                <a:cubicBezTo>
                  <a:pt x="1475846" y="390452"/>
                  <a:pt x="1463989" y="377893"/>
                  <a:pt x="1449677" y="363581"/>
                </a:cubicBezTo>
                <a:cubicBezTo>
                  <a:pt x="1436487" y="350392"/>
                  <a:pt x="1424981" y="339447"/>
                  <a:pt x="1415159" y="330747"/>
                </a:cubicBezTo>
                <a:cubicBezTo>
                  <a:pt x="1405337" y="322047"/>
                  <a:pt x="1396778" y="315313"/>
                  <a:pt x="1389481" y="310542"/>
                </a:cubicBezTo>
                <a:cubicBezTo>
                  <a:pt x="1382185" y="305771"/>
                  <a:pt x="1375941" y="302614"/>
                  <a:pt x="1370749" y="301070"/>
                </a:cubicBezTo>
                <a:cubicBezTo>
                  <a:pt x="1365557" y="299527"/>
                  <a:pt x="1360997" y="299316"/>
                  <a:pt x="1357068" y="300439"/>
                </a:cubicBezTo>
                <a:lnTo>
                  <a:pt x="889393" y="429670"/>
                </a:lnTo>
                <a:cubicBezTo>
                  <a:pt x="881255" y="432196"/>
                  <a:pt x="873888" y="434932"/>
                  <a:pt x="867293" y="437879"/>
                </a:cubicBezTo>
                <a:cubicBezTo>
                  <a:pt x="860698" y="440825"/>
                  <a:pt x="854244" y="444474"/>
                  <a:pt x="847930" y="448824"/>
                </a:cubicBezTo>
                <a:cubicBezTo>
                  <a:pt x="841615" y="453173"/>
                  <a:pt x="834950" y="458435"/>
                  <a:pt x="827934" y="464609"/>
                </a:cubicBezTo>
                <a:cubicBezTo>
                  <a:pt x="820919" y="470783"/>
                  <a:pt x="812921" y="478360"/>
                  <a:pt x="803940" y="487341"/>
                </a:cubicBezTo>
                <a:cubicBezTo>
                  <a:pt x="792996" y="498285"/>
                  <a:pt x="784717" y="507546"/>
                  <a:pt x="779104" y="515123"/>
                </a:cubicBezTo>
                <a:cubicBezTo>
                  <a:pt x="773492" y="522700"/>
                  <a:pt x="769984" y="529295"/>
                  <a:pt x="768581" y="534908"/>
                </a:cubicBezTo>
                <a:cubicBezTo>
                  <a:pt x="767178" y="540520"/>
                  <a:pt x="767528" y="545361"/>
                  <a:pt x="769633" y="549430"/>
                </a:cubicBezTo>
                <a:cubicBezTo>
                  <a:pt x="771738" y="553500"/>
                  <a:pt x="774754" y="557499"/>
                  <a:pt x="778684" y="561428"/>
                </a:cubicBezTo>
                <a:lnTo>
                  <a:pt x="987053" y="769797"/>
                </a:lnTo>
                <a:lnTo>
                  <a:pt x="916491"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4" name="Google Shape;484;p10"/>
          <p:cNvSpPr txBox="1"/>
          <p:nvPr/>
        </p:nvSpPr>
        <p:spPr>
          <a:xfrm>
            <a:off x="6218455" y="3873445"/>
            <a:ext cx="1678380" cy="584775"/>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accent4"/>
                </a:solidFill>
                <a:latin typeface="Arial"/>
                <a:ea typeface="Arial"/>
                <a:cs typeface="Arial"/>
                <a:sym typeface="Arial"/>
              </a:rPr>
              <a:t>Adaptability and resilience</a:t>
            </a:r>
            <a:endParaRPr b="0" i="0" sz="1400" u="none" cap="none" strike="noStrike">
              <a:solidFill>
                <a:srgbClr val="000000"/>
              </a:solidFill>
              <a:latin typeface="Arial"/>
              <a:ea typeface="Arial"/>
              <a:cs typeface="Arial"/>
              <a:sym typeface="Arial"/>
            </a:endParaRPr>
          </a:p>
        </p:txBody>
      </p:sp>
      <p:sp>
        <p:nvSpPr>
          <p:cNvPr id="485" name="Google Shape;485;p10"/>
          <p:cNvSpPr/>
          <p:nvPr/>
        </p:nvSpPr>
        <p:spPr>
          <a:xfrm>
            <a:off x="6218456" y="4431114"/>
            <a:ext cx="1678380" cy="646331"/>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595959"/>
                </a:solidFill>
                <a:latin typeface="Arial"/>
                <a:ea typeface="Arial"/>
                <a:cs typeface="Arial"/>
                <a:sym typeface="Arial"/>
              </a:rPr>
              <a:t>Learning through trial-and-error and adjusting strategies.</a:t>
            </a:r>
            <a:endParaRPr b="0" i="0" sz="1400" u="none" cap="none" strike="noStrike">
              <a:solidFill>
                <a:srgbClr val="000000"/>
              </a:solidFill>
              <a:latin typeface="Arial"/>
              <a:ea typeface="Arial"/>
              <a:cs typeface="Arial"/>
              <a:sym typeface="Arial"/>
            </a:endParaRPr>
          </a:p>
        </p:txBody>
      </p:sp>
      <p:sp>
        <p:nvSpPr>
          <p:cNvPr id="486" name="Google Shape;486;p10"/>
          <p:cNvSpPr/>
          <p:nvPr/>
        </p:nvSpPr>
        <p:spPr>
          <a:xfrm rot="-2700000">
            <a:off x="-11309" y="2108095"/>
            <a:ext cx="2304256" cy="840360"/>
          </a:xfrm>
          <a:custGeom>
            <a:rect b="b" l="l" r="r" t="t"/>
            <a:pathLst>
              <a:path extrusionOk="0" h="840360" w="2304256">
                <a:moveTo>
                  <a:pt x="2296636" y="794641"/>
                </a:moveTo>
                <a:cubicBezTo>
                  <a:pt x="2300844" y="794641"/>
                  <a:pt x="2304256" y="798053"/>
                  <a:pt x="2304256" y="802261"/>
                </a:cubicBezTo>
                <a:lnTo>
                  <a:pt x="2304256" y="832740"/>
                </a:lnTo>
                <a:cubicBezTo>
                  <a:pt x="2304256" y="836948"/>
                  <a:pt x="2300844" y="840360"/>
                  <a:pt x="2296636" y="840360"/>
                </a:cubicBezTo>
                <a:lnTo>
                  <a:pt x="1036567" y="840360"/>
                </a:lnTo>
                <a:lnTo>
                  <a:pt x="1469725" y="407202"/>
                </a:lnTo>
                <a:cubicBezTo>
                  <a:pt x="1472250" y="404677"/>
                  <a:pt x="1473794" y="402010"/>
                  <a:pt x="1474355" y="399204"/>
                </a:cubicBezTo>
                <a:cubicBezTo>
                  <a:pt x="1474916" y="396398"/>
                  <a:pt x="1474004" y="392820"/>
                  <a:pt x="1471619" y="388470"/>
                </a:cubicBezTo>
                <a:cubicBezTo>
                  <a:pt x="1469234" y="384120"/>
                  <a:pt x="1464954" y="378437"/>
                  <a:pt x="1458780" y="371421"/>
                </a:cubicBezTo>
                <a:cubicBezTo>
                  <a:pt x="1452606" y="364406"/>
                  <a:pt x="1444187" y="355566"/>
                  <a:pt x="1433523" y="344902"/>
                </a:cubicBezTo>
                <a:cubicBezTo>
                  <a:pt x="1424823" y="336202"/>
                  <a:pt x="1417667" y="329186"/>
                  <a:pt x="1412055" y="323854"/>
                </a:cubicBezTo>
                <a:cubicBezTo>
                  <a:pt x="1406442" y="318522"/>
                  <a:pt x="1401741" y="314383"/>
                  <a:pt x="1397953" y="311436"/>
                </a:cubicBezTo>
                <a:cubicBezTo>
                  <a:pt x="1394164" y="308489"/>
                  <a:pt x="1390867" y="306315"/>
                  <a:pt x="1388060" y="304911"/>
                </a:cubicBezTo>
                <a:cubicBezTo>
                  <a:pt x="1385254" y="303508"/>
                  <a:pt x="1382588" y="302666"/>
                  <a:pt x="1380062" y="302386"/>
                </a:cubicBezTo>
                <a:lnTo>
                  <a:pt x="1187268" y="261133"/>
                </a:lnTo>
                <a:cubicBezTo>
                  <a:pt x="1181655" y="260010"/>
                  <a:pt x="1176884" y="259449"/>
                  <a:pt x="1172955" y="259449"/>
                </a:cubicBezTo>
                <a:cubicBezTo>
                  <a:pt x="1169026" y="259449"/>
                  <a:pt x="1164957" y="260431"/>
                  <a:pt x="1160748" y="262396"/>
                </a:cubicBezTo>
                <a:cubicBezTo>
                  <a:pt x="1156538" y="264360"/>
                  <a:pt x="1152118" y="267377"/>
                  <a:pt x="1147488" y="271446"/>
                </a:cubicBezTo>
                <a:cubicBezTo>
                  <a:pt x="1142857" y="275515"/>
                  <a:pt x="1137175" y="280917"/>
                  <a:pt x="1130439" y="287653"/>
                </a:cubicBezTo>
                <a:cubicBezTo>
                  <a:pt x="1119775" y="298317"/>
                  <a:pt x="1111918" y="307016"/>
                  <a:pt x="1106866" y="313751"/>
                </a:cubicBezTo>
                <a:cubicBezTo>
                  <a:pt x="1101815" y="320487"/>
                  <a:pt x="1099289" y="326240"/>
                  <a:pt x="1099289" y="331010"/>
                </a:cubicBezTo>
                <a:cubicBezTo>
                  <a:pt x="1099289" y="335781"/>
                  <a:pt x="1101675" y="339850"/>
                  <a:pt x="1106445" y="343218"/>
                </a:cubicBezTo>
                <a:cubicBezTo>
                  <a:pt x="1111216" y="346586"/>
                  <a:pt x="1118372" y="349953"/>
                  <a:pt x="1127914" y="353321"/>
                </a:cubicBezTo>
                <a:lnTo>
                  <a:pt x="1263880" y="392469"/>
                </a:lnTo>
                <a:lnTo>
                  <a:pt x="909441" y="746908"/>
                </a:lnTo>
                <a:lnTo>
                  <a:pt x="807992" y="645460"/>
                </a:lnTo>
                <a:cubicBezTo>
                  <a:pt x="805466" y="642934"/>
                  <a:pt x="802450" y="641461"/>
                  <a:pt x="798942" y="641040"/>
                </a:cubicBezTo>
                <a:cubicBezTo>
                  <a:pt x="795434" y="640619"/>
                  <a:pt x="791224" y="641320"/>
                  <a:pt x="786313" y="643144"/>
                </a:cubicBezTo>
                <a:cubicBezTo>
                  <a:pt x="781402" y="644968"/>
                  <a:pt x="775860" y="648266"/>
                  <a:pt x="769686" y="653037"/>
                </a:cubicBezTo>
                <a:cubicBezTo>
                  <a:pt x="763512" y="657807"/>
                  <a:pt x="756356" y="664262"/>
                  <a:pt x="748217" y="672400"/>
                </a:cubicBezTo>
                <a:cubicBezTo>
                  <a:pt x="740360" y="680258"/>
                  <a:pt x="734116" y="687344"/>
                  <a:pt x="729485" y="693658"/>
                </a:cubicBezTo>
                <a:cubicBezTo>
                  <a:pt x="724855" y="699972"/>
                  <a:pt x="721697" y="705515"/>
                  <a:pt x="720014" y="710286"/>
                </a:cubicBezTo>
                <a:cubicBezTo>
                  <a:pt x="718330" y="715057"/>
                  <a:pt x="717769" y="719126"/>
                  <a:pt x="718330" y="722493"/>
                </a:cubicBezTo>
                <a:cubicBezTo>
                  <a:pt x="718891" y="725861"/>
                  <a:pt x="720294" y="728667"/>
                  <a:pt x="722539" y="730912"/>
                </a:cubicBezTo>
                <a:lnTo>
                  <a:pt x="831987"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7" name="Google Shape;487;p10"/>
          <p:cNvSpPr txBox="1"/>
          <p:nvPr/>
        </p:nvSpPr>
        <p:spPr>
          <a:xfrm>
            <a:off x="520321" y="3996555"/>
            <a:ext cx="1678380" cy="338554"/>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7F7F7F"/>
                </a:solidFill>
                <a:latin typeface="Arial"/>
                <a:ea typeface="Arial"/>
                <a:cs typeface="Arial"/>
                <a:sym typeface="Arial"/>
              </a:rPr>
              <a:t>Critical thinking</a:t>
            </a:r>
            <a:endParaRPr b="0" i="0" sz="1400" u="none" cap="none" strike="noStrike">
              <a:solidFill>
                <a:srgbClr val="000000"/>
              </a:solidFill>
              <a:latin typeface="Arial"/>
              <a:ea typeface="Arial"/>
              <a:cs typeface="Arial"/>
              <a:sym typeface="Arial"/>
            </a:endParaRPr>
          </a:p>
        </p:txBody>
      </p:sp>
      <p:sp>
        <p:nvSpPr>
          <p:cNvPr id="488" name="Google Shape;488;p10"/>
          <p:cNvSpPr/>
          <p:nvPr/>
        </p:nvSpPr>
        <p:spPr>
          <a:xfrm>
            <a:off x="520322" y="4468770"/>
            <a:ext cx="1678380" cy="830997"/>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595959"/>
                </a:solidFill>
                <a:latin typeface="Arial"/>
                <a:ea typeface="Arial"/>
                <a:cs typeface="Arial"/>
                <a:sym typeface="Arial"/>
              </a:rPr>
              <a:t>Using decomposition and logical reasoning to analyze and solve problems.</a:t>
            </a:r>
            <a:endParaRPr b="0" i="0" sz="1400" u="none" cap="none" strike="noStrike">
              <a:solidFill>
                <a:srgbClr val="000000"/>
              </a:solidFill>
              <a:latin typeface="Arial"/>
              <a:ea typeface="Arial"/>
              <a:cs typeface="Arial"/>
              <a:sym typeface="Arial"/>
            </a:endParaRPr>
          </a:p>
        </p:txBody>
      </p:sp>
      <p:sp>
        <p:nvSpPr>
          <p:cNvPr id="489" name="Google Shape;489;p10"/>
          <p:cNvSpPr txBox="1"/>
          <p:nvPr/>
        </p:nvSpPr>
        <p:spPr>
          <a:xfrm>
            <a:off x="246094" y="1134560"/>
            <a:ext cx="1158299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The key 21</a:t>
            </a:r>
            <a:r>
              <a:rPr b="0" baseline="30000" i="0" lang="en-US" sz="1400" u="none" cap="none" strike="noStrike">
                <a:solidFill>
                  <a:srgbClr val="000000"/>
                </a:solidFill>
                <a:latin typeface="Arial"/>
                <a:ea typeface="Arial"/>
                <a:cs typeface="Arial"/>
                <a:sym typeface="Arial"/>
              </a:rPr>
              <a:t>st</a:t>
            </a:r>
            <a:r>
              <a:rPr b="0" i="0" lang="en-US" sz="1400" u="none" cap="none" strike="noStrike">
                <a:solidFill>
                  <a:srgbClr val="000000"/>
                </a:solidFill>
                <a:latin typeface="Arial"/>
                <a:ea typeface="Arial"/>
                <a:cs typeface="Arial"/>
                <a:sym typeface="Arial"/>
              </a:rPr>
              <a:t> century soft skills that can be developed through CT, particularly for low-skill adult learners, are: </a:t>
            </a:r>
            <a:endParaRPr b="0" i="0" sz="1400" u="none" cap="none" strike="noStrike">
              <a:solidFill>
                <a:srgbClr val="000000"/>
              </a:solidFill>
              <a:latin typeface="Arial"/>
              <a:ea typeface="Arial"/>
              <a:cs typeface="Arial"/>
              <a:sym typeface="Arial"/>
            </a:endParaRPr>
          </a:p>
        </p:txBody>
      </p:sp>
      <p:pic>
        <p:nvPicPr>
          <p:cNvPr id="490" name="Google Shape;490;p10"/>
          <p:cNvPicPr preferRelativeResize="0"/>
          <p:nvPr/>
        </p:nvPicPr>
        <p:blipFill rotWithShape="1">
          <a:blip r:embed="rId3">
            <a:alphaModFix/>
          </a:blip>
          <a:srcRect b="0" l="0" r="0" t="0"/>
          <a:stretch/>
        </p:blipFill>
        <p:spPr>
          <a:xfrm>
            <a:off x="10948590" y="2958195"/>
            <a:ext cx="609524" cy="609524"/>
          </a:xfrm>
          <a:prstGeom prst="rect">
            <a:avLst/>
          </a:prstGeom>
          <a:noFill/>
          <a:ln>
            <a:noFill/>
          </a:ln>
        </p:spPr>
      </p:pic>
      <p:pic>
        <p:nvPicPr>
          <p:cNvPr descr="Forma&#10;&#10;Descripción generada automáticamente con confianza baja" id="491" name="Google Shape;491;p10"/>
          <p:cNvPicPr preferRelativeResize="0"/>
          <p:nvPr/>
        </p:nvPicPr>
        <p:blipFill rotWithShape="1">
          <a:blip r:embed="rId4">
            <a:alphaModFix/>
          </a:blip>
          <a:srcRect b="0" l="0" r="0" t="0"/>
          <a:stretch/>
        </p:blipFill>
        <p:spPr>
          <a:xfrm>
            <a:off x="9047086" y="2875258"/>
            <a:ext cx="743281" cy="743281"/>
          </a:xfrm>
          <a:prstGeom prst="rect">
            <a:avLst/>
          </a:prstGeom>
          <a:noFill/>
          <a:ln>
            <a:noFill/>
          </a:ln>
        </p:spPr>
      </p:pic>
      <p:pic>
        <p:nvPicPr>
          <p:cNvPr descr="Forma&#10;&#10;Descripción generada automáticamente con confianza baja" id="492" name="Google Shape;492;p10"/>
          <p:cNvPicPr preferRelativeResize="0"/>
          <p:nvPr/>
        </p:nvPicPr>
        <p:blipFill rotWithShape="1">
          <a:blip r:embed="rId5">
            <a:alphaModFix/>
          </a:blip>
          <a:srcRect b="0" l="0" r="0" t="0"/>
          <a:stretch/>
        </p:blipFill>
        <p:spPr>
          <a:xfrm>
            <a:off x="5221356" y="2868593"/>
            <a:ext cx="766005" cy="766005"/>
          </a:xfrm>
          <a:prstGeom prst="rect">
            <a:avLst/>
          </a:prstGeom>
          <a:noFill/>
          <a:ln>
            <a:noFill/>
          </a:ln>
        </p:spPr>
      </p:pic>
      <p:pic>
        <p:nvPicPr>
          <p:cNvPr descr="Forma&#10;&#10;Descripción generada automáticamente con confianza baja" id="493" name="Google Shape;493;p10"/>
          <p:cNvPicPr preferRelativeResize="0"/>
          <p:nvPr/>
        </p:nvPicPr>
        <p:blipFill rotWithShape="1">
          <a:blip r:embed="rId6">
            <a:alphaModFix/>
          </a:blip>
          <a:srcRect b="0" l="0" r="0" t="0"/>
          <a:stretch/>
        </p:blipFill>
        <p:spPr>
          <a:xfrm>
            <a:off x="1423501" y="2818638"/>
            <a:ext cx="738130" cy="738130"/>
          </a:xfrm>
          <a:prstGeom prst="rect">
            <a:avLst/>
          </a:prstGeom>
          <a:noFill/>
          <a:ln>
            <a:noFill/>
          </a:ln>
        </p:spPr>
      </p:pic>
      <p:pic>
        <p:nvPicPr>
          <p:cNvPr descr="Forma&#10;&#10;Descripción generada automáticamente con confianza baja" id="494" name="Google Shape;494;p10"/>
          <p:cNvPicPr preferRelativeResize="0"/>
          <p:nvPr/>
        </p:nvPicPr>
        <p:blipFill rotWithShape="1">
          <a:blip r:embed="rId7">
            <a:alphaModFix/>
          </a:blip>
          <a:srcRect b="0" l="0" r="0" t="0"/>
          <a:stretch/>
        </p:blipFill>
        <p:spPr>
          <a:xfrm>
            <a:off x="3319853" y="2833897"/>
            <a:ext cx="743281" cy="743281"/>
          </a:xfrm>
          <a:prstGeom prst="rect">
            <a:avLst/>
          </a:prstGeom>
          <a:noFill/>
          <a:ln>
            <a:noFill/>
          </a:ln>
        </p:spPr>
      </p:pic>
      <p:pic>
        <p:nvPicPr>
          <p:cNvPr descr="Forma&#10;&#10;Descripción generada automáticamente con confianza baja" id="495" name="Google Shape;495;p10"/>
          <p:cNvPicPr preferRelativeResize="0"/>
          <p:nvPr/>
        </p:nvPicPr>
        <p:blipFill rotWithShape="1">
          <a:blip r:embed="rId8">
            <a:alphaModFix/>
          </a:blip>
          <a:srcRect b="0" l="0" r="0" t="0"/>
          <a:stretch/>
        </p:blipFill>
        <p:spPr>
          <a:xfrm>
            <a:off x="7149206" y="2833897"/>
            <a:ext cx="796858" cy="796858"/>
          </a:xfrm>
          <a:prstGeom prst="rect">
            <a:avLst/>
          </a:prstGeom>
          <a:noFill/>
          <a:ln>
            <a:noFill/>
          </a:ln>
        </p:spPr>
      </p:pic>
      <p:sp>
        <p:nvSpPr>
          <p:cNvPr id="496" name="Google Shape;496;p10"/>
          <p:cNvSpPr txBox="1"/>
          <p:nvPr/>
        </p:nvSpPr>
        <p:spPr>
          <a:xfrm>
            <a:off x="371251" y="5865408"/>
            <a:ext cx="11449499" cy="52322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As trainers, </a:t>
            </a:r>
            <a:r>
              <a:rPr b="1" i="0" lang="en-US" sz="1400" u="none" cap="none" strike="noStrike">
                <a:solidFill>
                  <a:srgbClr val="000000"/>
                </a:solidFill>
                <a:latin typeface="Arial"/>
                <a:ea typeface="Arial"/>
                <a:cs typeface="Arial"/>
                <a:sym typeface="Arial"/>
              </a:rPr>
              <a:t>your role is to create opportunities where students can practice and apply these skills </a:t>
            </a:r>
            <a:r>
              <a:rPr b="0" i="0" lang="en-US" sz="1400" u="none" cap="none" strike="noStrike">
                <a:solidFill>
                  <a:srgbClr val="000000"/>
                </a:solidFill>
                <a:latin typeface="Arial"/>
                <a:ea typeface="Arial"/>
                <a:cs typeface="Arial"/>
                <a:sym typeface="Arial"/>
              </a:rPr>
              <a:t>in real-world scenarios. Teaching soft skills can empower your students to take steps toward lifelong success.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00" name="Shape 500"/>
        <p:cNvGrpSpPr/>
        <p:nvPr/>
      </p:nvGrpSpPr>
      <p:grpSpPr>
        <a:xfrm>
          <a:off x="0" y="0"/>
          <a:ext cx="0" cy="0"/>
          <a:chOff x="0" y="0"/>
          <a:chExt cx="0" cy="0"/>
        </a:xfrm>
      </p:grpSpPr>
      <p:sp>
        <p:nvSpPr>
          <p:cNvPr id="501" name="Google Shape;501;p11"/>
          <p:cNvSpPr/>
          <p:nvPr/>
        </p:nvSpPr>
        <p:spPr>
          <a:xfrm>
            <a:off x="1220421" y="1838680"/>
            <a:ext cx="4315415" cy="941593"/>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02" name="Google Shape;502;p1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503" name="Google Shape;503;p11"/>
          <p:cNvSpPr txBox="1"/>
          <p:nvPr/>
        </p:nvSpPr>
        <p:spPr>
          <a:xfrm>
            <a:off x="1413635" y="1934855"/>
            <a:ext cx="3628115" cy="276999"/>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678877"/>
                </a:solidFill>
                <a:latin typeface="Arial"/>
                <a:ea typeface="Arial"/>
                <a:cs typeface="Arial"/>
                <a:sym typeface="Arial"/>
              </a:rPr>
              <a:t>Difficulty relating CT to real life soft skills </a:t>
            </a:r>
            <a:endParaRPr b="0" i="0" sz="1400" u="none" cap="none" strike="noStrike">
              <a:solidFill>
                <a:srgbClr val="000000"/>
              </a:solidFill>
              <a:latin typeface="Arial"/>
              <a:ea typeface="Arial"/>
              <a:cs typeface="Arial"/>
              <a:sym typeface="Arial"/>
            </a:endParaRPr>
          </a:p>
        </p:txBody>
      </p:sp>
      <p:sp>
        <p:nvSpPr>
          <p:cNvPr id="504" name="Google Shape;504;p11"/>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rgbClr val="000000"/>
                </a:solidFill>
                <a:latin typeface="Arial"/>
                <a:ea typeface="Arial"/>
                <a:cs typeface="Arial"/>
                <a:sym typeface="Arial"/>
              </a:rPr>
              <a:t>Challenges in teaching CT to low skill adults </a:t>
            </a:r>
            <a:endParaRPr b="1" i="0" sz="2400" u="none" cap="none" strike="noStrike">
              <a:solidFill>
                <a:srgbClr val="000000"/>
              </a:solidFill>
              <a:latin typeface="Arial"/>
              <a:ea typeface="Arial"/>
              <a:cs typeface="Arial"/>
              <a:sym typeface="Arial"/>
            </a:endParaRPr>
          </a:p>
        </p:txBody>
      </p:sp>
      <p:sp>
        <p:nvSpPr>
          <p:cNvPr id="505" name="Google Shape;505;p11"/>
          <p:cNvSpPr/>
          <p:nvPr/>
        </p:nvSpPr>
        <p:spPr>
          <a:xfrm>
            <a:off x="1220421" y="2958203"/>
            <a:ext cx="4315415" cy="941593"/>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06" name="Google Shape;506;p11"/>
          <p:cNvSpPr/>
          <p:nvPr/>
        </p:nvSpPr>
        <p:spPr>
          <a:xfrm>
            <a:off x="1220421" y="4077726"/>
            <a:ext cx="4315415" cy="941593"/>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07" name="Google Shape;507;p11"/>
          <p:cNvSpPr/>
          <p:nvPr/>
        </p:nvSpPr>
        <p:spPr>
          <a:xfrm>
            <a:off x="1220421" y="5216760"/>
            <a:ext cx="4315415" cy="941593"/>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08" name="Google Shape;508;p11"/>
          <p:cNvSpPr/>
          <p:nvPr/>
        </p:nvSpPr>
        <p:spPr>
          <a:xfrm>
            <a:off x="6657387" y="1838680"/>
            <a:ext cx="4315415" cy="941593"/>
          </a:xfrm>
          <a:prstGeom prst="rect">
            <a:avLst/>
          </a:prstGeom>
          <a:solidFill>
            <a:srgbClr val="678877">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09" name="Google Shape;509;p11"/>
          <p:cNvSpPr/>
          <p:nvPr/>
        </p:nvSpPr>
        <p:spPr>
          <a:xfrm>
            <a:off x="6657387" y="2958203"/>
            <a:ext cx="4315415" cy="941593"/>
          </a:xfrm>
          <a:prstGeom prst="rect">
            <a:avLst/>
          </a:prstGeom>
          <a:solidFill>
            <a:srgbClr val="678877">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10" name="Google Shape;510;p11"/>
          <p:cNvSpPr/>
          <p:nvPr/>
        </p:nvSpPr>
        <p:spPr>
          <a:xfrm>
            <a:off x="6657387" y="4077726"/>
            <a:ext cx="4315415" cy="941593"/>
          </a:xfrm>
          <a:prstGeom prst="rect">
            <a:avLst/>
          </a:prstGeom>
          <a:solidFill>
            <a:srgbClr val="678877">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11" name="Google Shape;511;p11"/>
          <p:cNvSpPr/>
          <p:nvPr/>
        </p:nvSpPr>
        <p:spPr>
          <a:xfrm>
            <a:off x="6657387" y="5216760"/>
            <a:ext cx="4315415" cy="941593"/>
          </a:xfrm>
          <a:prstGeom prst="rect">
            <a:avLst/>
          </a:prstGeom>
          <a:solidFill>
            <a:srgbClr val="678877">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pic>
        <p:nvPicPr>
          <p:cNvPr descr="Icono&#10;&#10;Descripción generada automáticamente" id="512" name="Google Shape;512;p11"/>
          <p:cNvPicPr preferRelativeResize="0"/>
          <p:nvPr/>
        </p:nvPicPr>
        <p:blipFill rotWithShape="1">
          <a:blip r:embed="rId3">
            <a:alphaModFix/>
          </a:blip>
          <a:srcRect b="0" l="0" r="0" t="0"/>
          <a:stretch/>
        </p:blipFill>
        <p:spPr>
          <a:xfrm>
            <a:off x="5699015" y="1946913"/>
            <a:ext cx="793970" cy="793970"/>
          </a:xfrm>
          <a:prstGeom prst="rect">
            <a:avLst/>
          </a:prstGeom>
          <a:noFill/>
          <a:ln>
            <a:noFill/>
          </a:ln>
        </p:spPr>
      </p:pic>
      <p:pic>
        <p:nvPicPr>
          <p:cNvPr descr="Icono&#10;&#10;Descripción generada automáticamente" id="513" name="Google Shape;513;p11"/>
          <p:cNvPicPr preferRelativeResize="0"/>
          <p:nvPr/>
        </p:nvPicPr>
        <p:blipFill rotWithShape="1">
          <a:blip r:embed="rId3">
            <a:alphaModFix/>
          </a:blip>
          <a:srcRect b="0" l="0" r="0" t="0"/>
          <a:stretch/>
        </p:blipFill>
        <p:spPr>
          <a:xfrm>
            <a:off x="5699015" y="3032014"/>
            <a:ext cx="793970" cy="793970"/>
          </a:xfrm>
          <a:prstGeom prst="rect">
            <a:avLst/>
          </a:prstGeom>
          <a:noFill/>
          <a:ln>
            <a:noFill/>
          </a:ln>
        </p:spPr>
      </p:pic>
      <p:pic>
        <p:nvPicPr>
          <p:cNvPr descr="Icono&#10;&#10;Descripción generada automáticamente" id="514" name="Google Shape;514;p11"/>
          <p:cNvPicPr preferRelativeResize="0"/>
          <p:nvPr/>
        </p:nvPicPr>
        <p:blipFill rotWithShape="1">
          <a:blip r:embed="rId3">
            <a:alphaModFix/>
          </a:blip>
          <a:srcRect b="0" l="0" r="0" t="0"/>
          <a:stretch/>
        </p:blipFill>
        <p:spPr>
          <a:xfrm>
            <a:off x="5699015" y="4151537"/>
            <a:ext cx="793970" cy="793970"/>
          </a:xfrm>
          <a:prstGeom prst="rect">
            <a:avLst/>
          </a:prstGeom>
          <a:noFill/>
          <a:ln>
            <a:noFill/>
          </a:ln>
        </p:spPr>
      </p:pic>
      <p:pic>
        <p:nvPicPr>
          <p:cNvPr descr="Icono&#10;&#10;Descripción generada automáticamente" id="515" name="Google Shape;515;p11"/>
          <p:cNvPicPr preferRelativeResize="0"/>
          <p:nvPr/>
        </p:nvPicPr>
        <p:blipFill rotWithShape="1">
          <a:blip r:embed="rId3">
            <a:alphaModFix/>
          </a:blip>
          <a:srcRect b="0" l="0" r="0" t="0"/>
          <a:stretch/>
        </p:blipFill>
        <p:spPr>
          <a:xfrm>
            <a:off x="5699015" y="5290571"/>
            <a:ext cx="793970" cy="793970"/>
          </a:xfrm>
          <a:prstGeom prst="rect">
            <a:avLst/>
          </a:prstGeom>
          <a:noFill/>
          <a:ln>
            <a:noFill/>
          </a:ln>
        </p:spPr>
      </p:pic>
      <p:sp>
        <p:nvSpPr>
          <p:cNvPr id="516" name="Google Shape;516;p11"/>
          <p:cNvSpPr txBox="1"/>
          <p:nvPr/>
        </p:nvSpPr>
        <p:spPr>
          <a:xfrm>
            <a:off x="2636202" y="1395940"/>
            <a:ext cx="1483852"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sng" cap="none" strike="noStrike">
                <a:solidFill>
                  <a:srgbClr val="678877"/>
                </a:solidFill>
                <a:latin typeface="Arial"/>
                <a:ea typeface="Arial"/>
                <a:cs typeface="Arial"/>
                <a:sym typeface="Arial"/>
              </a:rPr>
              <a:t>Challenges</a:t>
            </a:r>
            <a:endParaRPr b="1" i="0" sz="1600" u="sng" cap="none" strike="noStrike">
              <a:solidFill>
                <a:srgbClr val="678877"/>
              </a:solidFill>
              <a:latin typeface="Arial"/>
              <a:ea typeface="Arial"/>
              <a:cs typeface="Arial"/>
              <a:sym typeface="Arial"/>
            </a:endParaRPr>
          </a:p>
        </p:txBody>
      </p:sp>
      <p:sp>
        <p:nvSpPr>
          <p:cNvPr id="517" name="Google Shape;517;p11"/>
          <p:cNvSpPr txBox="1"/>
          <p:nvPr/>
        </p:nvSpPr>
        <p:spPr>
          <a:xfrm>
            <a:off x="8071946" y="1395940"/>
            <a:ext cx="1483852"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sng" cap="none" strike="noStrike">
                <a:solidFill>
                  <a:srgbClr val="678877"/>
                </a:solidFill>
                <a:latin typeface="Arial"/>
                <a:ea typeface="Arial"/>
                <a:cs typeface="Arial"/>
                <a:sym typeface="Arial"/>
              </a:rPr>
              <a:t>Solutions</a:t>
            </a:r>
            <a:endParaRPr b="1" i="0" sz="1600" u="sng" cap="none" strike="noStrike">
              <a:solidFill>
                <a:srgbClr val="678877"/>
              </a:solidFill>
              <a:latin typeface="Arial"/>
              <a:ea typeface="Arial"/>
              <a:cs typeface="Arial"/>
              <a:sym typeface="Arial"/>
            </a:endParaRPr>
          </a:p>
        </p:txBody>
      </p:sp>
      <p:sp>
        <p:nvSpPr>
          <p:cNvPr id="518" name="Google Shape;518;p11"/>
          <p:cNvSpPr txBox="1"/>
          <p:nvPr/>
        </p:nvSpPr>
        <p:spPr>
          <a:xfrm>
            <a:off x="1413634" y="2183220"/>
            <a:ext cx="3940507" cy="461665"/>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Learners could not see how CT concepts connect to soft skills like critical thinking or collaboration.</a:t>
            </a:r>
            <a:endParaRPr b="0" i="0" sz="1400" u="none" cap="none" strike="noStrike">
              <a:solidFill>
                <a:srgbClr val="000000"/>
              </a:solidFill>
              <a:latin typeface="Arial"/>
              <a:ea typeface="Arial"/>
              <a:cs typeface="Arial"/>
              <a:sym typeface="Arial"/>
            </a:endParaRPr>
          </a:p>
        </p:txBody>
      </p:sp>
      <p:sp>
        <p:nvSpPr>
          <p:cNvPr id="519" name="Google Shape;519;p11"/>
          <p:cNvSpPr txBox="1"/>
          <p:nvPr/>
        </p:nvSpPr>
        <p:spPr>
          <a:xfrm>
            <a:off x="1413635" y="3058687"/>
            <a:ext cx="4023338" cy="276999"/>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678877"/>
                </a:solidFill>
                <a:latin typeface="Arial"/>
                <a:ea typeface="Arial"/>
                <a:cs typeface="Arial"/>
                <a:sym typeface="Arial"/>
              </a:rPr>
              <a:t>Low confidence in problem-solving and communication</a:t>
            </a:r>
            <a:endParaRPr b="0" i="0" sz="1400" u="none" cap="none" strike="noStrike">
              <a:solidFill>
                <a:srgbClr val="000000"/>
              </a:solidFill>
              <a:latin typeface="Arial"/>
              <a:ea typeface="Arial"/>
              <a:cs typeface="Arial"/>
              <a:sym typeface="Arial"/>
            </a:endParaRPr>
          </a:p>
        </p:txBody>
      </p:sp>
      <p:sp>
        <p:nvSpPr>
          <p:cNvPr id="520" name="Google Shape;520;p11"/>
          <p:cNvSpPr txBox="1"/>
          <p:nvPr/>
        </p:nvSpPr>
        <p:spPr>
          <a:xfrm>
            <a:off x="1413635" y="4185726"/>
            <a:ext cx="3628115" cy="276999"/>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678877"/>
                </a:solidFill>
                <a:latin typeface="Arial"/>
                <a:ea typeface="Arial"/>
                <a:cs typeface="Arial"/>
                <a:sym typeface="Arial"/>
              </a:rPr>
              <a:t>Resistance to new ways of thinking</a:t>
            </a:r>
            <a:endParaRPr b="0" i="0" sz="1400" u="none" cap="none" strike="noStrike">
              <a:solidFill>
                <a:srgbClr val="000000"/>
              </a:solidFill>
              <a:latin typeface="Arial"/>
              <a:ea typeface="Arial"/>
              <a:cs typeface="Arial"/>
              <a:sym typeface="Arial"/>
            </a:endParaRPr>
          </a:p>
        </p:txBody>
      </p:sp>
      <p:sp>
        <p:nvSpPr>
          <p:cNvPr id="521" name="Google Shape;521;p11"/>
          <p:cNvSpPr txBox="1"/>
          <p:nvPr/>
        </p:nvSpPr>
        <p:spPr>
          <a:xfrm>
            <a:off x="1413635" y="5318045"/>
            <a:ext cx="3628115" cy="276999"/>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678877"/>
                </a:solidFill>
                <a:latin typeface="Arial"/>
                <a:ea typeface="Arial"/>
                <a:cs typeface="Arial"/>
                <a:sym typeface="Arial"/>
              </a:rPr>
              <a:t>Collaboration barriers</a:t>
            </a:r>
            <a:endParaRPr b="0" i="0" sz="1400" u="none" cap="none" strike="noStrike">
              <a:solidFill>
                <a:srgbClr val="000000"/>
              </a:solidFill>
              <a:latin typeface="Arial"/>
              <a:ea typeface="Arial"/>
              <a:cs typeface="Arial"/>
              <a:sym typeface="Arial"/>
            </a:endParaRPr>
          </a:p>
        </p:txBody>
      </p:sp>
      <p:sp>
        <p:nvSpPr>
          <p:cNvPr id="522" name="Google Shape;522;p11"/>
          <p:cNvSpPr txBox="1"/>
          <p:nvPr/>
        </p:nvSpPr>
        <p:spPr>
          <a:xfrm>
            <a:off x="1413634" y="3321835"/>
            <a:ext cx="3836791" cy="461665"/>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Many low-skill adults lack confidence in their ability to solve problems or express ideas clearly.</a:t>
            </a:r>
            <a:endParaRPr b="0" i="0" sz="1400" u="none" cap="none" strike="noStrike">
              <a:solidFill>
                <a:srgbClr val="000000"/>
              </a:solidFill>
              <a:latin typeface="Arial"/>
              <a:ea typeface="Arial"/>
              <a:cs typeface="Arial"/>
              <a:sym typeface="Arial"/>
            </a:endParaRPr>
          </a:p>
        </p:txBody>
      </p:sp>
      <p:sp>
        <p:nvSpPr>
          <p:cNvPr id="523" name="Google Shape;523;p11"/>
          <p:cNvSpPr txBox="1"/>
          <p:nvPr/>
        </p:nvSpPr>
        <p:spPr>
          <a:xfrm>
            <a:off x="1413635" y="4450851"/>
            <a:ext cx="3836790" cy="461665"/>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Adults with limited exposure to structured thinking may find CT concepts overwhelming.</a:t>
            </a:r>
            <a:endParaRPr b="0" i="0" sz="1400" u="none" cap="none" strike="noStrike">
              <a:solidFill>
                <a:srgbClr val="000000"/>
              </a:solidFill>
              <a:latin typeface="Arial"/>
              <a:ea typeface="Arial"/>
              <a:cs typeface="Arial"/>
              <a:sym typeface="Arial"/>
            </a:endParaRPr>
          </a:p>
        </p:txBody>
      </p:sp>
      <p:sp>
        <p:nvSpPr>
          <p:cNvPr id="524" name="Google Shape;524;p11"/>
          <p:cNvSpPr txBox="1"/>
          <p:nvPr/>
        </p:nvSpPr>
        <p:spPr>
          <a:xfrm>
            <a:off x="1413635" y="5565298"/>
            <a:ext cx="3628114" cy="461665"/>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Srudents may struggle with teamwork, having problems resolving conflicts or dividing tasks fairly.</a:t>
            </a:r>
            <a:endParaRPr b="0" i="0" sz="1200" u="none" cap="none" strike="noStrike">
              <a:solidFill>
                <a:srgbClr val="000000"/>
              </a:solidFill>
              <a:latin typeface="Arial"/>
              <a:ea typeface="Arial"/>
              <a:cs typeface="Arial"/>
              <a:sym typeface="Arial"/>
            </a:endParaRPr>
          </a:p>
        </p:txBody>
      </p:sp>
      <p:sp>
        <p:nvSpPr>
          <p:cNvPr id="525" name="Google Shape;525;p11"/>
          <p:cNvSpPr txBox="1"/>
          <p:nvPr/>
        </p:nvSpPr>
        <p:spPr>
          <a:xfrm>
            <a:off x="6999814" y="1969629"/>
            <a:ext cx="3628115" cy="646331"/>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Use everyday examples that relate specifically to your students. Ask them about their daily life and show them how CT applies. </a:t>
            </a:r>
            <a:endParaRPr b="0" i="0" sz="1400" u="none" cap="none" strike="noStrike">
              <a:solidFill>
                <a:srgbClr val="000000"/>
              </a:solidFill>
              <a:latin typeface="Arial"/>
              <a:ea typeface="Arial"/>
              <a:cs typeface="Arial"/>
              <a:sym typeface="Arial"/>
            </a:endParaRPr>
          </a:p>
        </p:txBody>
      </p:sp>
      <p:sp>
        <p:nvSpPr>
          <p:cNvPr id="526" name="Google Shape;526;p11"/>
          <p:cNvSpPr txBox="1"/>
          <p:nvPr/>
        </p:nvSpPr>
        <p:spPr>
          <a:xfrm>
            <a:off x="6835153" y="3013500"/>
            <a:ext cx="3957435" cy="830997"/>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Use scaffolding techniques to build confidence gradually. Start with structured activities that offer clear guidance and gradually reduce support, allowing them to practice in a safe, low-pressure environment.</a:t>
            </a:r>
            <a:endParaRPr b="0" i="0" sz="1200" u="none" cap="none" strike="noStrike">
              <a:solidFill>
                <a:schemeClr val="dk1"/>
              </a:solidFill>
              <a:latin typeface="Arial"/>
              <a:ea typeface="Arial"/>
              <a:cs typeface="Arial"/>
              <a:sym typeface="Arial"/>
            </a:endParaRPr>
          </a:p>
        </p:txBody>
      </p:sp>
      <p:sp>
        <p:nvSpPr>
          <p:cNvPr id="527" name="Google Shape;527;p11"/>
          <p:cNvSpPr txBox="1"/>
          <p:nvPr/>
        </p:nvSpPr>
        <p:spPr>
          <a:xfrm>
            <a:off x="6835153" y="4219522"/>
            <a:ext cx="3957435" cy="646331"/>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Emphasize that CT is a way of thinking that improves problem-solving and teamwork and not something requiring technical skills or technology knowledge.</a:t>
            </a:r>
            <a:endParaRPr b="0" i="0" sz="1200" u="none" cap="none" strike="noStrike">
              <a:solidFill>
                <a:schemeClr val="dk1"/>
              </a:solidFill>
              <a:latin typeface="Arial"/>
              <a:ea typeface="Arial"/>
              <a:cs typeface="Arial"/>
              <a:sym typeface="Arial"/>
            </a:endParaRPr>
          </a:p>
        </p:txBody>
      </p:sp>
      <p:sp>
        <p:nvSpPr>
          <p:cNvPr id="528" name="Google Shape;528;p11"/>
          <p:cNvSpPr txBox="1"/>
          <p:nvPr/>
        </p:nvSpPr>
        <p:spPr>
          <a:xfrm>
            <a:off x="6835153" y="5364390"/>
            <a:ext cx="3957435" cy="646331"/>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Facilitate group tasks with clear roles and step-by-step instructions. Use small structured activities to build teamwork gradually and encourage open communication.</a:t>
            </a:r>
            <a:endParaRPr b="0" i="0" sz="1200" u="none" cap="none" strike="noStrike">
              <a:solidFill>
                <a:schemeClr val="dk1"/>
              </a:solidFill>
              <a:latin typeface="Arial"/>
              <a:ea typeface="Arial"/>
              <a:cs typeface="Arial"/>
              <a:sym typeface="Arial"/>
            </a:endParaRPr>
          </a:p>
        </p:txBody>
      </p:sp>
      <p:pic>
        <p:nvPicPr>
          <p:cNvPr descr="Icono&#10;&#10;Descripción generada automáticamente" id="529" name="Google Shape;529;p11"/>
          <p:cNvPicPr preferRelativeResize="0"/>
          <p:nvPr/>
        </p:nvPicPr>
        <p:blipFill rotWithShape="1">
          <a:blip r:embed="rId4">
            <a:alphaModFix/>
          </a:blip>
          <a:srcRect b="0" l="0" r="0" t="0"/>
          <a:stretch/>
        </p:blipFill>
        <p:spPr>
          <a:xfrm>
            <a:off x="10495945" y="309038"/>
            <a:ext cx="1240790" cy="124079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33" name="Shape 533"/>
        <p:cNvGrpSpPr/>
        <p:nvPr/>
      </p:nvGrpSpPr>
      <p:grpSpPr>
        <a:xfrm>
          <a:off x="0" y="0"/>
          <a:ext cx="0" cy="0"/>
          <a:chOff x="0" y="0"/>
          <a:chExt cx="0" cy="0"/>
        </a:xfrm>
      </p:grpSpPr>
      <p:sp>
        <p:nvSpPr>
          <p:cNvPr id="534" name="Google Shape;534;p12"/>
          <p:cNvSpPr txBox="1"/>
          <p:nvPr/>
        </p:nvSpPr>
        <p:spPr>
          <a:xfrm>
            <a:off x="1046946" y="1671851"/>
            <a:ext cx="6591335" cy="16773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678877"/>
                </a:solidFill>
                <a:latin typeface="Arial"/>
                <a:ea typeface="Arial"/>
                <a:cs typeface="Arial"/>
                <a:sym typeface="Arial"/>
              </a:rPr>
              <a:t>Improving daily time management</a:t>
            </a:r>
            <a:endParaRPr b="0" i="0" sz="1800" u="none" cap="none" strike="noStrike">
              <a:solidFill>
                <a:srgbClr val="678877"/>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You can help students recognize patterns in their daily routines to avoid time wasting habits and focus on essential tasks by applying abstraction. With a daily schedule, adult students strengthen organization and adaptability, making it easier to manage responsibilities at home and work.</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535" name="Google Shape;535;p12"/>
          <p:cNvPicPr preferRelativeResize="0"/>
          <p:nvPr/>
        </p:nvPicPr>
        <p:blipFill rotWithShape="1">
          <a:blip r:embed="rId3">
            <a:alphaModFix/>
          </a:blip>
          <a:srcRect b="0" l="0" r="0" t="0"/>
          <a:stretch/>
        </p:blipFill>
        <p:spPr>
          <a:xfrm>
            <a:off x="1046946" y="3582490"/>
            <a:ext cx="2344188" cy="2344188"/>
          </a:xfrm>
          <a:prstGeom prst="rect">
            <a:avLst/>
          </a:prstGeom>
          <a:noFill/>
          <a:ln>
            <a:noFill/>
          </a:ln>
        </p:spPr>
      </p:pic>
      <p:pic>
        <p:nvPicPr>
          <p:cNvPr descr="A person holding his hand to his face&#10;&#10;Description automatically generated" id="536" name="Google Shape;536;p12"/>
          <p:cNvPicPr preferRelativeResize="0"/>
          <p:nvPr/>
        </p:nvPicPr>
        <p:blipFill rotWithShape="1">
          <a:blip r:embed="rId4">
            <a:alphaModFix/>
          </a:blip>
          <a:srcRect b="5000" l="0" r="0" t="5000"/>
          <a:stretch/>
        </p:blipFill>
        <p:spPr>
          <a:xfrm>
            <a:off x="8288299" y="1515538"/>
            <a:ext cx="2672309" cy="2066952"/>
          </a:xfrm>
          <a:prstGeom prst="rect">
            <a:avLst/>
          </a:prstGeom>
          <a:noFill/>
          <a:ln>
            <a:noFill/>
          </a:ln>
        </p:spPr>
      </p:pic>
      <p:sp>
        <p:nvSpPr>
          <p:cNvPr id="537" name="Google Shape;537;p12"/>
          <p:cNvSpPr txBox="1"/>
          <p:nvPr/>
        </p:nvSpPr>
        <p:spPr>
          <a:xfrm>
            <a:off x="4430233" y="3942051"/>
            <a:ext cx="6591335" cy="192360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678877"/>
                </a:solidFill>
                <a:latin typeface="Arial"/>
                <a:ea typeface="Arial"/>
                <a:cs typeface="Arial"/>
                <a:sym typeface="Arial"/>
              </a:rPr>
              <a:t>Building planning skills</a:t>
            </a:r>
            <a:endParaRPr b="0" i="0" sz="1800" u="none" cap="none" strike="noStrike">
              <a:solidFill>
                <a:srgbClr val="678877"/>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You can support students in developing problem-solving and organization skills by guiding them through meal planning. Encourage them to break the process into steps, such as budgeting, grocery shopping, and meal preparation. Using decomposition can help them manage resources efficiently, adapt to unexpected changes, and improve critical thinking, planning, and adaptability in daily life.</a:t>
            </a:r>
            <a:endParaRPr b="0" i="0" sz="1400" u="none" cap="none" strike="noStrike">
              <a:solidFill>
                <a:srgbClr val="000000"/>
              </a:solidFill>
              <a:latin typeface="Arial"/>
              <a:ea typeface="Arial"/>
              <a:cs typeface="Arial"/>
              <a:sym typeface="Arial"/>
            </a:endParaRPr>
          </a:p>
        </p:txBody>
      </p:sp>
      <p:sp>
        <p:nvSpPr>
          <p:cNvPr id="538" name="Google Shape;538;p1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539" name="Google Shape;539;p12"/>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rgbClr val="000000"/>
                </a:solidFill>
                <a:latin typeface="Arial"/>
                <a:ea typeface="Arial"/>
                <a:cs typeface="Arial"/>
                <a:sym typeface="Arial"/>
              </a:rPr>
              <a:t>Real-world applications of CT in soft skills development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43" name="Shape 543"/>
        <p:cNvGrpSpPr/>
        <p:nvPr/>
      </p:nvGrpSpPr>
      <p:grpSpPr>
        <a:xfrm>
          <a:off x="0" y="0"/>
          <a:ext cx="0" cy="0"/>
          <a:chOff x="0" y="0"/>
          <a:chExt cx="0" cy="0"/>
        </a:xfrm>
      </p:grpSpPr>
      <p:grpSp>
        <p:nvGrpSpPr>
          <p:cNvPr id="544" name="Google Shape;544;p13"/>
          <p:cNvGrpSpPr/>
          <p:nvPr/>
        </p:nvGrpSpPr>
        <p:grpSpPr>
          <a:xfrm>
            <a:off x="4539915" y="1946132"/>
            <a:ext cx="3112169" cy="3894651"/>
            <a:chOff x="4539915" y="1481674"/>
            <a:chExt cx="3112169" cy="3894651"/>
          </a:xfrm>
        </p:grpSpPr>
        <p:sp>
          <p:nvSpPr>
            <p:cNvPr id="545" name="Google Shape;545;p13"/>
            <p:cNvSpPr/>
            <p:nvPr/>
          </p:nvSpPr>
          <p:spPr>
            <a:xfrm>
              <a:off x="4539915"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678877"/>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6" name="Google Shape;546;p13"/>
            <p:cNvSpPr/>
            <p:nvPr/>
          </p:nvSpPr>
          <p:spPr>
            <a:xfrm>
              <a:off x="4634618"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AABEB4"/>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7" name="Google Shape;547;p13"/>
            <p:cNvSpPr/>
            <p:nvPr/>
          </p:nvSpPr>
          <p:spPr>
            <a:xfrm>
              <a:off x="4782591" y="2221539"/>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rgbClr val="678877"/>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8" name="Google Shape;548;p13"/>
            <p:cNvSpPr/>
            <p:nvPr/>
          </p:nvSpPr>
          <p:spPr>
            <a:xfrm>
              <a:off x="4906888" y="2144593"/>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9" name="Google Shape;549;p13"/>
            <p:cNvSpPr/>
            <p:nvPr/>
          </p:nvSpPr>
          <p:spPr>
            <a:xfrm>
              <a:off x="5012541" y="1481674"/>
              <a:ext cx="1918915" cy="857504"/>
            </a:xfrm>
            <a:custGeom>
              <a:rect b="b" l="l" r="r" t="t"/>
              <a:pathLst>
                <a:path extrusionOk="0" h="21302" w="21600">
                  <a:moveTo>
                    <a:pt x="14618" y="14788"/>
                  </a:moveTo>
                  <a:cubicBezTo>
                    <a:pt x="13698" y="14641"/>
                    <a:pt x="13738" y="11627"/>
                    <a:pt x="14658" y="11597"/>
                  </a:cubicBezTo>
                  <a:cubicBezTo>
                    <a:pt x="14671" y="11597"/>
                    <a:pt x="14691" y="11597"/>
                    <a:pt x="14704" y="11597"/>
                  </a:cubicBezTo>
                  <a:cubicBezTo>
                    <a:pt x="16303" y="11597"/>
                    <a:pt x="16903" y="8951"/>
                    <a:pt x="16403" y="8510"/>
                  </a:cubicBezTo>
                  <a:cubicBezTo>
                    <a:pt x="15904" y="8069"/>
                    <a:pt x="12805" y="6304"/>
                    <a:pt x="12805" y="3657"/>
                  </a:cubicBezTo>
                  <a:cubicBezTo>
                    <a:pt x="12805" y="2525"/>
                    <a:pt x="12432" y="1584"/>
                    <a:pt x="12013" y="893"/>
                  </a:cubicBezTo>
                  <a:cubicBezTo>
                    <a:pt x="11293" y="-298"/>
                    <a:pt x="10314" y="-298"/>
                    <a:pt x="9594" y="893"/>
                  </a:cubicBezTo>
                  <a:cubicBezTo>
                    <a:pt x="9174" y="1584"/>
                    <a:pt x="8801" y="2525"/>
                    <a:pt x="8801" y="3657"/>
                  </a:cubicBezTo>
                  <a:cubicBezTo>
                    <a:pt x="8801" y="6304"/>
                    <a:pt x="5703" y="8069"/>
                    <a:pt x="5203" y="8510"/>
                  </a:cubicBezTo>
                  <a:cubicBezTo>
                    <a:pt x="4704" y="8951"/>
                    <a:pt x="5303" y="11597"/>
                    <a:pt x="6902" y="11597"/>
                  </a:cubicBezTo>
                  <a:cubicBezTo>
                    <a:pt x="6916" y="11597"/>
                    <a:pt x="6936" y="11597"/>
                    <a:pt x="6949" y="11597"/>
                  </a:cubicBezTo>
                  <a:cubicBezTo>
                    <a:pt x="7868" y="11627"/>
                    <a:pt x="7908" y="14641"/>
                    <a:pt x="6989" y="14788"/>
                  </a:cubicBezTo>
                  <a:cubicBezTo>
                    <a:pt x="5037" y="15097"/>
                    <a:pt x="620" y="16347"/>
                    <a:pt x="0" y="21302"/>
                  </a:cubicBezTo>
                  <a:lnTo>
                    <a:pt x="10800" y="21302"/>
                  </a:lnTo>
                  <a:lnTo>
                    <a:pt x="21600" y="21302"/>
                  </a:lnTo>
                  <a:cubicBezTo>
                    <a:pt x="20980" y="16347"/>
                    <a:pt x="16570" y="15112"/>
                    <a:pt x="14618" y="14788"/>
                  </a:cubicBezTo>
                  <a:close/>
                  <a:moveTo>
                    <a:pt x="10800" y="5025"/>
                  </a:moveTo>
                  <a:cubicBezTo>
                    <a:pt x="10387" y="5025"/>
                    <a:pt x="10047" y="4290"/>
                    <a:pt x="10047" y="3363"/>
                  </a:cubicBezTo>
                  <a:cubicBezTo>
                    <a:pt x="10047" y="2437"/>
                    <a:pt x="10380" y="1702"/>
                    <a:pt x="10800" y="1702"/>
                  </a:cubicBezTo>
                  <a:cubicBezTo>
                    <a:pt x="11220" y="1702"/>
                    <a:pt x="11553" y="2437"/>
                    <a:pt x="11553" y="3363"/>
                  </a:cubicBezTo>
                  <a:cubicBezTo>
                    <a:pt x="11553" y="4290"/>
                    <a:pt x="11213" y="5025"/>
                    <a:pt x="10800" y="5025"/>
                  </a:cubicBezTo>
                  <a:close/>
                </a:path>
              </a:pathLst>
            </a:custGeom>
            <a:solidFill>
              <a:srgbClr val="7F7F7F"/>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550" name="Google Shape;550;p13"/>
          <p:cNvGrpSpPr/>
          <p:nvPr/>
        </p:nvGrpSpPr>
        <p:grpSpPr>
          <a:xfrm>
            <a:off x="8079146" y="1946132"/>
            <a:ext cx="3106250" cy="3894651"/>
            <a:chOff x="8079146" y="1481674"/>
            <a:chExt cx="3106250" cy="3894651"/>
          </a:xfrm>
        </p:grpSpPr>
        <p:sp>
          <p:nvSpPr>
            <p:cNvPr id="551" name="Google Shape;551;p13"/>
            <p:cNvSpPr/>
            <p:nvPr/>
          </p:nvSpPr>
          <p:spPr>
            <a:xfrm>
              <a:off x="8079146"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266796"/>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2" name="Google Shape;552;p13"/>
            <p:cNvSpPr/>
            <p:nvPr/>
          </p:nvSpPr>
          <p:spPr>
            <a:xfrm>
              <a:off x="8173848"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ABD0EA"/>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3" name="Google Shape;553;p13"/>
            <p:cNvSpPr/>
            <p:nvPr/>
          </p:nvSpPr>
          <p:spPr>
            <a:xfrm>
              <a:off x="8315902" y="2221539"/>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rgbClr val="266796"/>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4" name="Google Shape;554;p13"/>
            <p:cNvSpPr/>
            <p:nvPr/>
          </p:nvSpPr>
          <p:spPr>
            <a:xfrm>
              <a:off x="8440200" y="2144593"/>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5" name="Google Shape;555;p13"/>
            <p:cNvSpPr/>
            <p:nvPr/>
          </p:nvSpPr>
          <p:spPr>
            <a:xfrm>
              <a:off x="8551771" y="1481674"/>
              <a:ext cx="1918915" cy="857504"/>
            </a:xfrm>
            <a:custGeom>
              <a:rect b="b" l="l" r="r" t="t"/>
              <a:pathLst>
                <a:path extrusionOk="0" h="21302" w="21600">
                  <a:moveTo>
                    <a:pt x="14618" y="14788"/>
                  </a:moveTo>
                  <a:cubicBezTo>
                    <a:pt x="13698" y="14641"/>
                    <a:pt x="13738" y="11627"/>
                    <a:pt x="14658" y="11597"/>
                  </a:cubicBezTo>
                  <a:cubicBezTo>
                    <a:pt x="14671" y="11597"/>
                    <a:pt x="14691" y="11597"/>
                    <a:pt x="14704" y="11597"/>
                  </a:cubicBezTo>
                  <a:cubicBezTo>
                    <a:pt x="16303" y="11597"/>
                    <a:pt x="16903" y="8951"/>
                    <a:pt x="16403" y="8510"/>
                  </a:cubicBezTo>
                  <a:cubicBezTo>
                    <a:pt x="15904" y="8069"/>
                    <a:pt x="12805" y="6304"/>
                    <a:pt x="12805" y="3657"/>
                  </a:cubicBezTo>
                  <a:cubicBezTo>
                    <a:pt x="12805" y="2525"/>
                    <a:pt x="12432" y="1584"/>
                    <a:pt x="12013" y="893"/>
                  </a:cubicBezTo>
                  <a:cubicBezTo>
                    <a:pt x="11293" y="-298"/>
                    <a:pt x="10314" y="-298"/>
                    <a:pt x="9594" y="893"/>
                  </a:cubicBezTo>
                  <a:cubicBezTo>
                    <a:pt x="9174" y="1584"/>
                    <a:pt x="8801" y="2525"/>
                    <a:pt x="8801" y="3657"/>
                  </a:cubicBezTo>
                  <a:cubicBezTo>
                    <a:pt x="8801" y="6304"/>
                    <a:pt x="5703" y="8069"/>
                    <a:pt x="5203" y="8510"/>
                  </a:cubicBezTo>
                  <a:cubicBezTo>
                    <a:pt x="4704" y="8951"/>
                    <a:pt x="5303" y="11597"/>
                    <a:pt x="6902" y="11597"/>
                  </a:cubicBezTo>
                  <a:cubicBezTo>
                    <a:pt x="6916" y="11597"/>
                    <a:pt x="6936" y="11597"/>
                    <a:pt x="6949" y="11597"/>
                  </a:cubicBezTo>
                  <a:cubicBezTo>
                    <a:pt x="7868" y="11627"/>
                    <a:pt x="7908" y="14641"/>
                    <a:pt x="6989" y="14788"/>
                  </a:cubicBezTo>
                  <a:cubicBezTo>
                    <a:pt x="5037" y="15097"/>
                    <a:pt x="620" y="16347"/>
                    <a:pt x="0" y="21302"/>
                  </a:cubicBezTo>
                  <a:lnTo>
                    <a:pt x="10800" y="21302"/>
                  </a:lnTo>
                  <a:lnTo>
                    <a:pt x="21600" y="21302"/>
                  </a:lnTo>
                  <a:cubicBezTo>
                    <a:pt x="20980" y="16347"/>
                    <a:pt x="16570" y="15112"/>
                    <a:pt x="14618" y="14788"/>
                  </a:cubicBezTo>
                  <a:close/>
                  <a:moveTo>
                    <a:pt x="10800" y="5025"/>
                  </a:moveTo>
                  <a:cubicBezTo>
                    <a:pt x="10387" y="5025"/>
                    <a:pt x="10047" y="4290"/>
                    <a:pt x="10047" y="3363"/>
                  </a:cubicBezTo>
                  <a:cubicBezTo>
                    <a:pt x="10047" y="2437"/>
                    <a:pt x="10380" y="1702"/>
                    <a:pt x="10800" y="1702"/>
                  </a:cubicBezTo>
                  <a:cubicBezTo>
                    <a:pt x="11213" y="1702"/>
                    <a:pt x="11553" y="2437"/>
                    <a:pt x="11553" y="3363"/>
                  </a:cubicBezTo>
                  <a:cubicBezTo>
                    <a:pt x="11553" y="4290"/>
                    <a:pt x="11213" y="5025"/>
                    <a:pt x="10800" y="5025"/>
                  </a:cubicBezTo>
                  <a:close/>
                </a:path>
              </a:pathLst>
            </a:custGeom>
            <a:solidFill>
              <a:srgbClr val="7F7F7F"/>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556" name="Google Shape;556;p13"/>
          <p:cNvGrpSpPr/>
          <p:nvPr/>
        </p:nvGrpSpPr>
        <p:grpSpPr>
          <a:xfrm>
            <a:off x="1006604" y="1946132"/>
            <a:ext cx="3106250" cy="3894651"/>
            <a:chOff x="1006604" y="1481674"/>
            <a:chExt cx="3106250" cy="3894651"/>
          </a:xfrm>
        </p:grpSpPr>
        <p:sp>
          <p:nvSpPr>
            <p:cNvPr id="557" name="Google Shape;557;p13"/>
            <p:cNvSpPr/>
            <p:nvPr/>
          </p:nvSpPr>
          <p:spPr>
            <a:xfrm>
              <a:off x="1006604"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837F6D"/>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8" name="Google Shape;558;p13"/>
            <p:cNvSpPr/>
            <p:nvPr/>
          </p:nvSpPr>
          <p:spPr>
            <a:xfrm>
              <a:off x="1101307"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CAC8C0"/>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9" name="Google Shape;559;p13"/>
            <p:cNvSpPr/>
            <p:nvPr/>
          </p:nvSpPr>
          <p:spPr>
            <a:xfrm>
              <a:off x="1243361" y="2221539"/>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rgbClr val="837F6D"/>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0" name="Google Shape;560;p13"/>
            <p:cNvSpPr/>
            <p:nvPr/>
          </p:nvSpPr>
          <p:spPr>
            <a:xfrm>
              <a:off x="1367658" y="2144593"/>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1" name="Google Shape;561;p13"/>
            <p:cNvSpPr/>
            <p:nvPr/>
          </p:nvSpPr>
          <p:spPr>
            <a:xfrm>
              <a:off x="1479230" y="1481674"/>
              <a:ext cx="1918915" cy="857504"/>
            </a:xfrm>
            <a:custGeom>
              <a:rect b="b" l="l" r="r" t="t"/>
              <a:pathLst>
                <a:path extrusionOk="0" h="21302" w="21600">
                  <a:moveTo>
                    <a:pt x="14618" y="14788"/>
                  </a:moveTo>
                  <a:cubicBezTo>
                    <a:pt x="13698" y="14641"/>
                    <a:pt x="13738" y="11627"/>
                    <a:pt x="14658" y="11597"/>
                  </a:cubicBezTo>
                  <a:cubicBezTo>
                    <a:pt x="14671" y="11597"/>
                    <a:pt x="14691" y="11597"/>
                    <a:pt x="14704" y="11597"/>
                  </a:cubicBezTo>
                  <a:cubicBezTo>
                    <a:pt x="16303" y="11597"/>
                    <a:pt x="16903" y="8951"/>
                    <a:pt x="16403" y="8510"/>
                  </a:cubicBezTo>
                  <a:cubicBezTo>
                    <a:pt x="15904" y="8069"/>
                    <a:pt x="12805" y="6304"/>
                    <a:pt x="12805" y="3657"/>
                  </a:cubicBezTo>
                  <a:cubicBezTo>
                    <a:pt x="12805" y="2525"/>
                    <a:pt x="12432" y="1584"/>
                    <a:pt x="12013" y="893"/>
                  </a:cubicBezTo>
                  <a:cubicBezTo>
                    <a:pt x="11293" y="-298"/>
                    <a:pt x="10314" y="-298"/>
                    <a:pt x="9594" y="893"/>
                  </a:cubicBezTo>
                  <a:cubicBezTo>
                    <a:pt x="9174" y="1584"/>
                    <a:pt x="8801" y="2525"/>
                    <a:pt x="8801" y="3657"/>
                  </a:cubicBezTo>
                  <a:cubicBezTo>
                    <a:pt x="8801" y="6304"/>
                    <a:pt x="5703" y="8069"/>
                    <a:pt x="5203" y="8510"/>
                  </a:cubicBezTo>
                  <a:cubicBezTo>
                    <a:pt x="4704" y="8951"/>
                    <a:pt x="5303" y="11597"/>
                    <a:pt x="6902" y="11597"/>
                  </a:cubicBezTo>
                  <a:cubicBezTo>
                    <a:pt x="6916" y="11597"/>
                    <a:pt x="6936" y="11597"/>
                    <a:pt x="6949" y="11597"/>
                  </a:cubicBezTo>
                  <a:cubicBezTo>
                    <a:pt x="7868" y="11627"/>
                    <a:pt x="7908" y="14641"/>
                    <a:pt x="6989" y="14788"/>
                  </a:cubicBezTo>
                  <a:cubicBezTo>
                    <a:pt x="5037" y="15097"/>
                    <a:pt x="620" y="16347"/>
                    <a:pt x="0" y="21302"/>
                  </a:cubicBezTo>
                  <a:lnTo>
                    <a:pt x="10800" y="21302"/>
                  </a:lnTo>
                  <a:lnTo>
                    <a:pt x="21600" y="21302"/>
                  </a:lnTo>
                  <a:cubicBezTo>
                    <a:pt x="20987" y="16347"/>
                    <a:pt x="16576" y="15112"/>
                    <a:pt x="14618" y="14788"/>
                  </a:cubicBezTo>
                  <a:close/>
                  <a:moveTo>
                    <a:pt x="10807" y="5025"/>
                  </a:moveTo>
                  <a:cubicBezTo>
                    <a:pt x="10394" y="5025"/>
                    <a:pt x="10054" y="4290"/>
                    <a:pt x="10054" y="3363"/>
                  </a:cubicBezTo>
                  <a:cubicBezTo>
                    <a:pt x="10054" y="2437"/>
                    <a:pt x="10387" y="1702"/>
                    <a:pt x="10807" y="1702"/>
                  </a:cubicBezTo>
                  <a:cubicBezTo>
                    <a:pt x="11226" y="1702"/>
                    <a:pt x="11560" y="2437"/>
                    <a:pt x="11560" y="3363"/>
                  </a:cubicBezTo>
                  <a:cubicBezTo>
                    <a:pt x="11560" y="4290"/>
                    <a:pt x="11220" y="5025"/>
                    <a:pt x="10807" y="5025"/>
                  </a:cubicBezTo>
                  <a:close/>
                </a:path>
              </a:pathLst>
            </a:custGeom>
            <a:solidFill>
              <a:srgbClr val="7F7F7F"/>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562" name="Google Shape;562;p1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563" name="Google Shape;563;p13"/>
          <p:cNvSpPr txBox="1"/>
          <p:nvPr/>
        </p:nvSpPr>
        <p:spPr>
          <a:xfrm>
            <a:off x="475914" y="1192062"/>
            <a:ext cx="10992167" cy="70763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CT in everyday life</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Objective:</a:t>
            </a:r>
            <a:r>
              <a:rPr b="0" i="0" lang="en-US" sz="1400" u="none" cap="none" strike="noStrike">
                <a:solidFill>
                  <a:srgbClr val="000000"/>
                </a:solidFill>
                <a:latin typeface="Arial"/>
                <a:ea typeface="Arial"/>
                <a:cs typeface="Arial"/>
                <a:sym typeface="Arial"/>
              </a:rPr>
              <a:t> Help students recognize and apply CT strategies when solving real-world problems.</a:t>
            </a:r>
            <a:endParaRPr b="0" i="0" sz="1400" u="none" cap="none" strike="noStrike">
              <a:solidFill>
                <a:srgbClr val="000000"/>
              </a:solidFill>
              <a:latin typeface="Arial"/>
              <a:ea typeface="Arial"/>
              <a:cs typeface="Arial"/>
              <a:sym typeface="Arial"/>
            </a:endParaRPr>
          </a:p>
        </p:txBody>
      </p:sp>
      <p:sp>
        <p:nvSpPr>
          <p:cNvPr id="564" name="Google Shape;564;p13"/>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rgbClr val="000000"/>
                </a:solidFill>
                <a:latin typeface="Arial"/>
                <a:ea typeface="Arial"/>
                <a:cs typeface="Arial"/>
                <a:sym typeface="Arial"/>
              </a:rPr>
              <a:t>Activity: Applying CT to everyday challenges</a:t>
            </a:r>
            <a:endParaRPr b="0" i="0" sz="1400" u="none" cap="none" strike="noStrike">
              <a:solidFill>
                <a:srgbClr val="000000"/>
              </a:solidFill>
              <a:latin typeface="Arial"/>
              <a:ea typeface="Arial"/>
              <a:cs typeface="Arial"/>
              <a:sym typeface="Arial"/>
            </a:endParaRPr>
          </a:p>
        </p:txBody>
      </p:sp>
      <p:sp>
        <p:nvSpPr>
          <p:cNvPr id="565" name="Google Shape;565;p13"/>
          <p:cNvSpPr txBox="1"/>
          <p:nvPr/>
        </p:nvSpPr>
        <p:spPr>
          <a:xfrm>
            <a:off x="1545454" y="2931581"/>
            <a:ext cx="218326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1. Choose a common daily challenge</a:t>
            </a:r>
            <a:endParaRPr b="0" i="0" sz="1400" u="none" cap="none" strike="noStrike">
              <a:solidFill>
                <a:srgbClr val="000000"/>
              </a:solidFill>
              <a:latin typeface="Arial"/>
              <a:ea typeface="Arial"/>
              <a:cs typeface="Arial"/>
              <a:sym typeface="Arial"/>
            </a:endParaRPr>
          </a:p>
        </p:txBody>
      </p:sp>
      <p:sp>
        <p:nvSpPr>
          <p:cNvPr id="566" name="Google Shape;566;p13"/>
          <p:cNvSpPr txBox="1"/>
          <p:nvPr/>
        </p:nvSpPr>
        <p:spPr>
          <a:xfrm>
            <a:off x="5198458" y="2931581"/>
            <a:ext cx="218326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2. Guide learners through CT steps</a:t>
            </a:r>
            <a:endParaRPr b="0" i="0" sz="1400" u="none" cap="none" strike="noStrike">
              <a:solidFill>
                <a:srgbClr val="000000"/>
              </a:solidFill>
              <a:latin typeface="Arial"/>
              <a:ea typeface="Arial"/>
              <a:cs typeface="Arial"/>
              <a:sym typeface="Arial"/>
            </a:endParaRPr>
          </a:p>
        </p:txBody>
      </p:sp>
      <p:sp>
        <p:nvSpPr>
          <p:cNvPr id="567" name="Google Shape;567;p13"/>
          <p:cNvSpPr txBox="1"/>
          <p:nvPr/>
        </p:nvSpPr>
        <p:spPr>
          <a:xfrm>
            <a:off x="8551771" y="3039303"/>
            <a:ext cx="218326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3. Reflect and discuss</a:t>
            </a:r>
            <a:endParaRPr b="0" i="0" sz="1400" u="none" cap="none" strike="noStrike">
              <a:solidFill>
                <a:srgbClr val="000000"/>
              </a:solidFill>
              <a:latin typeface="Arial"/>
              <a:ea typeface="Arial"/>
              <a:cs typeface="Arial"/>
              <a:sym typeface="Arial"/>
            </a:endParaRPr>
          </a:p>
        </p:txBody>
      </p:sp>
      <p:sp>
        <p:nvSpPr>
          <p:cNvPr id="568" name="Google Shape;568;p13"/>
          <p:cNvSpPr txBox="1"/>
          <p:nvPr/>
        </p:nvSpPr>
        <p:spPr>
          <a:xfrm>
            <a:off x="1475288" y="3531747"/>
            <a:ext cx="2004890" cy="1200329"/>
          </a:xfrm>
          <a:prstGeom prst="rect">
            <a:avLst/>
          </a:prstGeom>
          <a:noFill/>
          <a:ln>
            <a:noFill/>
          </a:ln>
        </p:spPr>
        <p:txBody>
          <a:bodyPr anchorCtr="0" anchor="t" bIns="45700" lIns="91425" spcFirstLastPara="1" rIns="91425" wrap="square" tIns="45700">
            <a:spAutoFit/>
          </a:bodyPr>
          <a:lstStyle/>
          <a:p>
            <a:pPr indent="-107950" lvl="0" marL="285750" marR="0" rtl="0" algn="l">
              <a:lnSpc>
                <a:spcPct val="100000"/>
              </a:lnSpc>
              <a:spcBef>
                <a:spcPts val="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Managing household expenses.</a:t>
            </a:r>
            <a:endParaRPr b="0" i="0" sz="1400" u="none" cap="none" strike="noStrike">
              <a:solidFill>
                <a:srgbClr val="000000"/>
              </a:solidFill>
              <a:latin typeface="Arial"/>
              <a:ea typeface="Arial"/>
              <a:cs typeface="Arial"/>
              <a:sym typeface="Arial"/>
            </a:endParaRPr>
          </a:p>
          <a:p>
            <a:pPr indent="-107950" lvl="0" marL="285750" marR="0" rtl="0" algn="l">
              <a:lnSpc>
                <a:spcPct val="100000"/>
              </a:lnSpc>
              <a:spcBef>
                <a:spcPts val="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Organizing a personal or work schedule.</a:t>
            </a:r>
            <a:endParaRPr b="0" i="0" sz="1400" u="none" cap="none" strike="noStrike">
              <a:solidFill>
                <a:srgbClr val="000000"/>
              </a:solidFill>
              <a:latin typeface="Arial"/>
              <a:ea typeface="Arial"/>
              <a:cs typeface="Arial"/>
              <a:sym typeface="Arial"/>
            </a:endParaRPr>
          </a:p>
          <a:p>
            <a:pPr indent="-107950" lvl="0" marL="285750" marR="0" rtl="0" algn="l">
              <a:lnSpc>
                <a:spcPct val="100000"/>
              </a:lnSpc>
              <a:spcBef>
                <a:spcPts val="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Planning a grocery trip on a budget.</a:t>
            </a:r>
            <a:endParaRPr b="0" i="0" sz="1400" u="none" cap="none" strike="noStrike">
              <a:solidFill>
                <a:srgbClr val="000000"/>
              </a:solidFill>
              <a:latin typeface="Arial"/>
              <a:ea typeface="Arial"/>
              <a:cs typeface="Arial"/>
              <a:sym typeface="Arial"/>
            </a:endParaRPr>
          </a:p>
        </p:txBody>
      </p:sp>
      <p:sp>
        <p:nvSpPr>
          <p:cNvPr id="569" name="Google Shape;569;p13"/>
          <p:cNvSpPr txBox="1"/>
          <p:nvPr/>
        </p:nvSpPr>
        <p:spPr>
          <a:xfrm>
            <a:off x="4997140" y="3531747"/>
            <a:ext cx="2183262" cy="1938992"/>
          </a:xfrm>
          <a:prstGeom prst="rect">
            <a:avLst/>
          </a:prstGeom>
          <a:noFill/>
          <a:ln>
            <a:noFill/>
          </a:ln>
        </p:spPr>
        <p:txBody>
          <a:bodyPr anchorCtr="0" anchor="t" bIns="45700" lIns="91425" spcFirstLastPara="1" rIns="91425" wrap="square" tIns="45700">
            <a:spAutoFit/>
          </a:bodyPr>
          <a:lstStyle/>
          <a:p>
            <a:pPr indent="-107950" lvl="0" marL="285750" marR="0" rtl="0" algn="l">
              <a:lnSpc>
                <a:spcPct val="100000"/>
              </a:lnSpc>
              <a:spcBef>
                <a:spcPts val="0"/>
              </a:spcBef>
              <a:spcAft>
                <a:spcPts val="0"/>
              </a:spcAft>
              <a:buClr>
                <a:srgbClr val="000000"/>
              </a:buClr>
              <a:buSzPts val="1200"/>
              <a:buFont typeface="Arial"/>
              <a:buChar char="•"/>
            </a:pPr>
            <a:r>
              <a:rPr b="1" i="0" lang="en-US" sz="1200" u="none" cap="none" strike="noStrike">
                <a:solidFill>
                  <a:srgbClr val="678877"/>
                </a:solidFill>
                <a:latin typeface="Arial"/>
                <a:ea typeface="Arial"/>
                <a:cs typeface="Arial"/>
                <a:sym typeface="Arial"/>
              </a:rPr>
              <a:t>D</a:t>
            </a:r>
            <a:r>
              <a:rPr b="1" i="0" lang="en-US" sz="1200" u="none" cap="none" strike="noStrike">
                <a:solidFill>
                  <a:srgbClr val="000000"/>
                </a:solidFill>
                <a:latin typeface="Arial"/>
                <a:ea typeface="Arial"/>
                <a:cs typeface="Arial"/>
                <a:sym typeface="Arial"/>
              </a:rPr>
              <a:t>: </a:t>
            </a:r>
            <a:r>
              <a:rPr b="0" i="0" lang="en-US" sz="1200" u="none" cap="none" strike="noStrike">
                <a:solidFill>
                  <a:srgbClr val="000000"/>
                </a:solidFill>
                <a:latin typeface="Arial"/>
                <a:ea typeface="Arial"/>
                <a:cs typeface="Arial"/>
                <a:sym typeface="Arial"/>
              </a:rPr>
              <a:t>Break the challenge into smaller tasks.</a:t>
            </a:r>
            <a:endParaRPr b="0" i="0" sz="1400" u="none" cap="none" strike="noStrike">
              <a:solidFill>
                <a:srgbClr val="000000"/>
              </a:solidFill>
              <a:latin typeface="Arial"/>
              <a:ea typeface="Arial"/>
              <a:cs typeface="Arial"/>
              <a:sym typeface="Arial"/>
            </a:endParaRPr>
          </a:p>
          <a:p>
            <a:pPr indent="-107950" lvl="0" marL="285750" marR="0" rtl="0" algn="l">
              <a:lnSpc>
                <a:spcPct val="100000"/>
              </a:lnSpc>
              <a:spcBef>
                <a:spcPts val="0"/>
              </a:spcBef>
              <a:spcAft>
                <a:spcPts val="0"/>
              </a:spcAft>
              <a:buClr>
                <a:srgbClr val="000000"/>
              </a:buClr>
              <a:buSzPts val="1200"/>
              <a:buFont typeface="Arial"/>
              <a:buChar char="•"/>
            </a:pPr>
            <a:r>
              <a:rPr b="1" i="0" lang="en-US" sz="1200" u="none" cap="none" strike="noStrike">
                <a:solidFill>
                  <a:srgbClr val="678877"/>
                </a:solidFill>
                <a:latin typeface="Arial"/>
                <a:ea typeface="Arial"/>
                <a:cs typeface="Arial"/>
                <a:sym typeface="Arial"/>
              </a:rPr>
              <a:t>PR</a:t>
            </a:r>
            <a:r>
              <a:rPr b="1" i="0" lang="en-US" sz="1200" u="none" cap="none" strike="noStrike">
                <a:solidFill>
                  <a:srgbClr val="000000"/>
                </a:solidFill>
                <a:latin typeface="Arial"/>
                <a:ea typeface="Arial"/>
                <a:cs typeface="Arial"/>
                <a:sym typeface="Arial"/>
              </a:rPr>
              <a:t>: </a:t>
            </a:r>
            <a:r>
              <a:rPr b="0" i="0" lang="en-US" sz="1200" u="none" cap="none" strike="noStrike">
                <a:solidFill>
                  <a:srgbClr val="000000"/>
                </a:solidFill>
                <a:latin typeface="Arial"/>
                <a:ea typeface="Arial"/>
                <a:cs typeface="Arial"/>
                <a:sym typeface="Arial"/>
              </a:rPr>
              <a:t>Identify repeating situations or problems.</a:t>
            </a:r>
            <a:endParaRPr b="0" i="0" sz="1400" u="none" cap="none" strike="noStrike">
              <a:solidFill>
                <a:srgbClr val="000000"/>
              </a:solidFill>
              <a:latin typeface="Arial"/>
              <a:ea typeface="Arial"/>
              <a:cs typeface="Arial"/>
              <a:sym typeface="Arial"/>
            </a:endParaRPr>
          </a:p>
          <a:p>
            <a:pPr indent="-107950" lvl="0" marL="285750" marR="0" rtl="0" algn="l">
              <a:lnSpc>
                <a:spcPct val="100000"/>
              </a:lnSpc>
              <a:spcBef>
                <a:spcPts val="0"/>
              </a:spcBef>
              <a:spcAft>
                <a:spcPts val="0"/>
              </a:spcAft>
              <a:buClr>
                <a:srgbClr val="000000"/>
              </a:buClr>
              <a:buSzPts val="1200"/>
              <a:buFont typeface="Arial"/>
              <a:buChar char="•"/>
            </a:pPr>
            <a:r>
              <a:rPr b="1" i="0" lang="en-US" sz="1200" u="none" cap="none" strike="noStrike">
                <a:solidFill>
                  <a:srgbClr val="678877"/>
                </a:solidFill>
                <a:latin typeface="Arial"/>
                <a:ea typeface="Arial"/>
                <a:cs typeface="Arial"/>
                <a:sym typeface="Arial"/>
              </a:rPr>
              <a:t>AB</a:t>
            </a:r>
            <a:r>
              <a:rPr b="1" i="0" lang="en-US" sz="1200" u="none" cap="none" strike="noStrike">
                <a:solidFill>
                  <a:srgbClr val="000000"/>
                </a:solidFill>
                <a:latin typeface="Arial"/>
                <a:ea typeface="Arial"/>
                <a:cs typeface="Arial"/>
                <a:sym typeface="Arial"/>
              </a:rPr>
              <a:t>: </a:t>
            </a:r>
            <a:r>
              <a:rPr b="0" i="0" lang="en-US" sz="1200" u="none" cap="none" strike="noStrike">
                <a:solidFill>
                  <a:srgbClr val="000000"/>
                </a:solidFill>
                <a:latin typeface="Arial"/>
                <a:ea typeface="Arial"/>
                <a:cs typeface="Arial"/>
                <a:sym typeface="Arial"/>
              </a:rPr>
              <a:t>Focus only on what’s necessary to solve the problem.</a:t>
            </a:r>
            <a:endParaRPr b="0" i="0" sz="1400" u="none" cap="none" strike="noStrike">
              <a:solidFill>
                <a:srgbClr val="000000"/>
              </a:solidFill>
              <a:latin typeface="Arial"/>
              <a:ea typeface="Arial"/>
              <a:cs typeface="Arial"/>
              <a:sym typeface="Arial"/>
            </a:endParaRPr>
          </a:p>
          <a:p>
            <a:pPr indent="-107950" lvl="0" marL="285750" marR="0" rtl="0" algn="l">
              <a:lnSpc>
                <a:spcPct val="100000"/>
              </a:lnSpc>
              <a:spcBef>
                <a:spcPts val="0"/>
              </a:spcBef>
              <a:spcAft>
                <a:spcPts val="0"/>
              </a:spcAft>
              <a:buClr>
                <a:srgbClr val="000000"/>
              </a:buClr>
              <a:buSzPts val="1200"/>
              <a:buFont typeface="Arial"/>
              <a:buChar char="•"/>
            </a:pPr>
            <a:r>
              <a:rPr b="1" i="0" lang="en-US" sz="1200" u="none" cap="none" strike="noStrike">
                <a:solidFill>
                  <a:srgbClr val="678877"/>
                </a:solidFill>
                <a:latin typeface="Arial"/>
                <a:ea typeface="Arial"/>
                <a:cs typeface="Arial"/>
                <a:sym typeface="Arial"/>
              </a:rPr>
              <a:t>AL</a:t>
            </a:r>
            <a:r>
              <a:rPr b="0" i="0" lang="en-US" sz="1200" u="none" cap="none" strike="noStrike">
                <a:solidFill>
                  <a:srgbClr val="000000"/>
                </a:solidFill>
                <a:latin typeface="Arial"/>
                <a:ea typeface="Arial"/>
                <a:cs typeface="Arial"/>
                <a:sym typeface="Arial"/>
              </a:rPr>
              <a:t>: Develop a simple, structured approach to address it.</a:t>
            </a:r>
            <a:endParaRPr b="0" i="0" sz="1400" u="none" cap="none" strike="noStrike">
              <a:solidFill>
                <a:srgbClr val="000000"/>
              </a:solidFill>
              <a:latin typeface="Arial"/>
              <a:ea typeface="Arial"/>
              <a:cs typeface="Arial"/>
              <a:sym typeface="Arial"/>
            </a:endParaRPr>
          </a:p>
        </p:txBody>
      </p:sp>
      <p:sp>
        <p:nvSpPr>
          <p:cNvPr id="570" name="Google Shape;570;p13"/>
          <p:cNvSpPr txBox="1"/>
          <p:nvPr/>
        </p:nvSpPr>
        <p:spPr>
          <a:xfrm>
            <a:off x="8153689" y="6190488"/>
            <a:ext cx="1744251"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678877"/>
                </a:solidFill>
                <a:latin typeface="Arial"/>
                <a:ea typeface="Arial"/>
                <a:cs typeface="Arial"/>
                <a:sym typeface="Arial"/>
              </a:rPr>
              <a:t>D</a:t>
            </a:r>
            <a:r>
              <a:rPr b="0" i="0" lang="en-US" sz="1200" u="none" cap="none" strike="noStrike">
                <a:solidFill>
                  <a:srgbClr val="000000"/>
                </a:solidFill>
                <a:latin typeface="Arial"/>
                <a:ea typeface="Arial"/>
                <a:cs typeface="Arial"/>
                <a:sym typeface="Arial"/>
              </a:rPr>
              <a:t>: Decomposition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678877"/>
                </a:solidFill>
                <a:latin typeface="Arial"/>
                <a:ea typeface="Arial"/>
                <a:cs typeface="Arial"/>
                <a:sym typeface="Arial"/>
              </a:rPr>
              <a:t>PR</a:t>
            </a:r>
            <a:r>
              <a:rPr b="0" i="0" lang="en-US" sz="1200" u="none" cap="none" strike="noStrike">
                <a:solidFill>
                  <a:srgbClr val="000000"/>
                </a:solidFill>
                <a:latin typeface="Arial"/>
                <a:ea typeface="Arial"/>
                <a:cs typeface="Arial"/>
                <a:sym typeface="Arial"/>
              </a:rPr>
              <a:t>: Pattern recognition</a:t>
            </a:r>
            <a:endParaRPr b="0" i="0" sz="1400" u="none" cap="none" strike="noStrike">
              <a:solidFill>
                <a:srgbClr val="000000"/>
              </a:solidFill>
              <a:latin typeface="Arial"/>
              <a:ea typeface="Arial"/>
              <a:cs typeface="Arial"/>
              <a:sym typeface="Arial"/>
            </a:endParaRPr>
          </a:p>
        </p:txBody>
      </p:sp>
      <p:sp>
        <p:nvSpPr>
          <p:cNvPr id="571" name="Google Shape;571;p13"/>
          <p:cNvSpPr txBox="1"/>
          <p:nvPr/>
        </p:nvSpPr>
        <p:spPr>
          <a:xfrm>
            <a:off x="9887703" y="6190488"/>
            <a:ext cx="126000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678877"/>
                </a:solidFill>
                <a:latin typeface="Arial"/>
                <a:ea typeface="Arial"/>
                <a:cs typeface="Arial"/>
                <a:sym typeface="Arial"/>
              </a:rPr>
              <a:t>AB</a:t>
            </a:r>
            <a:r>
              <a:rPr b="0" i="0" lang="en-US" sz="1200" u="none" cap="none" strike="noStrike">
                <a:solidFill>
                  <a:srgbClr val="000000"/>
                </a:solidFill>
                <a:latin typeface="Arial"/>
                <a:ea typeface="Arial"/>
                <a:cs typeface="Arial"/>
                <a:sym typeface="Arial"/>
              </a:rPr>
              <a:t>: Abstraction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678877"/>
                </a:solidFill>
                <a:latin typeface="Arial"/>
                <a:ea typeface="Arial"/>
                <a:cs typeface="Arial"/>
                <a:sym typeface="Arial"/>
              </a:rPr>
              <a:t>AL</a:t>
            </a:r>
            <a:r>
              <a:rPr b="0" i="0" lang="en-US" sz="1200" u="none" cap="none" strike="noStrike">
                <a:solidFill>
                  <a:srgbClr val="000000"/>
                </a:solidFill>
                <a:latin typeface="Arial"/>
                <a:ea typeface="Arial"/>
                <a:cs typeface="Arial"/>
                <a:sym typeface="Arial"/>
              </a:rPr>
              <a:t>: Algorithm</a:t>
            </a:r>
            <a:endParaRPr b="0" i="0" sz="1400" u="none" cap="none" strike="noStrike">
              <a:solidFill>
                <a:srgbClr val="000000"/>
              </a:solidFill>
              <a:latin typeface="Arial"/>
              <a:ea typeface="Arial"/>
              <a:cs typeface="Arial"/>
              <a:sym typeface="Arial"/>
            </a:endParaRPr>
          </a:p>
        </p:txBody>
      </p:sp>
      <p:sp>
        <p:nvSpPr>
          <p:cNvPr id="572" name="Google Shape;572;p13"/>
          <p:cNvSpPr/>
          <p:nvPr/>
        </p:nvSpPr>
        <p:spPr>
          <a:xfrm>
            <a:off x="8010808" y="6138280"/>
            <a:ext cx="3240000" cy="540000"/>
          </a:xfrm>
          <a:prstGeom prst="rect">
            <a:avLst/>
          </a:prstGeom>
          <a:noFill/>
          <a:ln cap="flat" cmpd="sng" w="952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73" name="Google Shape;573;p13"/>
          <p:cNvSpPr txBox="1"/>
          <p:nvPr/>
        </p:nvSpPr>
        <p:spPr>
          <a:xfrm>
            <a:off x="8560789" y="3531747"/>
            <a:ext cx="2004890" cy="1938992"/>
          </a:xfrm>
          <a:prstGeom prst="rect">
            <a:avLst/>
          </a:prstGeom>
          <a:noFill/>
          <a:ln>
            <a:noFill/>
          </a:ln>
        </p:spPr>
        <p:txBody>
          <a:bodyPr anchorCtr="0" anchor="t" bIns="45700" lIns="91425" spcFirstLastPara="1" rIns="91425" wrap="square" tIns="45700">
            <a:spAutoFit/>
          </a:bodyPr>
          <a:lstStyle/>
          <a:p>
            <a:pPr indent="-107950" lvl="0" marL="285750" marR="0" rtl="0" algn="l">
              <a:lnSpc>
                <a:spcPct val="100000"/>
              </a:lnSpc>
              <a:spcBef>
                <a:spcPts val="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How did CT simplify the challenge?</a:t>
            </a:r>
            <a:endParaRPr b="0" i="0" sz="1400" u="none" cap="none" strike="noStrike">
              <a:solidFill>
                <a:srgbClr val="000000"/>
              </a:solidFill>
              <a:latin typeface="Arial"/>
              <a:ea typeface="Arial"/>
              <a:cs typeface="Arial"/>
              <a:sym typeface="Arial"/>
            </a:endParaRPr>
          </a:p>
          <a:p>
            <a:pPr indent="-107950" lvl="0" marL="285750" marR="0" rtl="0" algn="l">
              <a:lnSpc>
                <a:spcPct val="100000"/>
              </a:lnSpc>
              <a:spcBef>
                <a:spcPts val="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What soft skills did they practice?</a:t>
            </a:r>
            <a:endParaRPr b="0" i="0" sz="1400" u="none" cap="none" strike="noStrike">
              <a:solidFill>
                <a:srgbClr val="000000"/>
              </a:solidFill>
              <a:latin typeface="Arial"/>
              <a:ea typeface="Arial"/>
              <a:cs typeface="Arial"/>
              <a:sym typeface="Arial"/>
            </a:endParaRPr>
          </a:p>
          <a:p>
            <a:pPr indent="-107950" lvl="0" marL="285750" marR="0" rtl="0" algn="l">
              <a:lnSpc>
                <a:spcPct val="100000"/>
              </a:lnSpc>
              <a:spcBef>
                <a:spcPts val="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How can they apply this approach in other areas of life?</a:t>
            </a:r>
            <a:endParaRPr b="0" i="0" sz="1400" u="none" cap="none" strike="noStrike">
              <a:solidFill>
                <a:srgbClr val="000000"/>
              </a:solidFill>
              <a:latin typeface="Arial"/>
              <a:ea typeface="Arial"/>
              <a:cs typeface="Arial"/>
              <a:sym typeface="Arial"/>
            </a:endParaRPr>
          </a:p>
          <a:p>
            <a:pPr indent="-107950" lvl="0" marL="285750" marR="0" rtl="0" algn="l">
              <a:lnSpc>
                <a:spcPct val="100000"/>
              </a:lnSpc>
              <a:spcBef>
                <a:spcPts val="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Which part of the process was the most challenging?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77" name="Shape 577"/>
        <p:cNvGrpSpPr/>
        <p:nvPr/>
      </p:nvGrpSpPr>
      <p:grpSpPr>
        <a:xfrm>
          <a:off x="0" y="0"/>
          <a:ext cx="0" cy="0"/>
          <a:chOff x="0" y="0"/>
          <a:chExt cx="0" cy="0"/>
        </a:xfrm>
      </p:grpSpPr>
      <p:sp>
        <p:nvSpPr>
          <p:cNvPr id="578" name="Google Shape;578;p14"/>
          <p:cNvSpPr/>
          <p:nvPr/>
        </p:nvSpPr>
        <p:spPr>
          <a:xfrm>
            <a:off x="364054" y="5104266"/>
            <a:ext cx="11188220" cy="1091820"/>
          </a:xfrm>
          <a:prstGeom prst="rect">
            <a:avLst/>
          </a:prstGeom>
          <a:solidFill>
            <a:srgbClr val="D4DADA"/>
          </a:solidFill>
          <a:ln>
            <a:noFill/>
          </a:ln>
        </p:spPr>
        <p:txBody>
          <a:bodyPr anchorCtr="0" anchor="ctr" bIns="45700" lIns="648000" spcFirstLastPara="1" rIns="648000"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Everyday tasks are the perfect way to introduce CT to low-skill adult learners. Keep activities simple, relatable, and focused on </a:t>
            </a:r>
            <a:r>
              <a:rPr b="1" i="0" lang="en-US" sz="1400" u="none" cap="none" strike="noStrike">
                <a:solidFill>
                  <a:schemeClr val="dk1"/>
                </a:solidFill>
                <a:latin typeface="Arial"/>
                <a:ea typeface="Arial"/>
                <a:cs typeface="Arial"/>
                <a:sym typeface="Arial"/>
              </a:rPr>
              <a:t>step-by-step thinking</a:t>
            </a:r>
            <a:r>
              <a:rPr b="0" i="0" lang="en-US" sz="1400" u="none" cap="none" strike="noStrike">
                <a:solidFill>
                  <a:schemeClr val="dk1"/>
                </a:solidFill>
                <a:latin typeface="Arial"/>
                <a:ea typeface="Arial"/>
                <a:cs typeface="Arial"/>
                <a:sym typeface="Arial"/>
              </a:rPr>
              <a:t> to help students gain confidence in their soft skills abilities.</a:t>
            </a:r>
            <a:endParaRPr b="0" i="0" sz="1400" u="none" cap="none" strike="noStrike">
              <a:solidFill>
                <a:srgbClr val="000000"/>
              </a:solidFill>
              <a:latin typeface="Arial"/>
              <a:ea typeface="Arial"/>
              <a:cs typeface="Arial"/>
              <a:sym typeface="Arial"/>
            </a:endParaRPr>
          </a:p>
        </p:txBody>
      </p:sp>
      <p:sp>
        <p:nvSpPr>
          <p:cNvPr id="579" name="Google Shape;579;p1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580" name="Google Shape;580;p14"/>
          <p:cNvSpPr txBox="1"/>
          <p:nvPr/>
        </p:nvSpPr>
        <p:spPr>
          <a:xfrm>
            <a:off x="775787" y="1999454"/>
            <a:ext cx="5665956" cy="2523768"/>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Start with familiar, real-life examples before introducing concepts.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24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Use simple language and avoid technical terms to keep CT accessible.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24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Encourage students to talk through their thought process to reinforce structured thinking.</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24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Reinforce that CT is about thinking, not technology, and can be applied to everyday situations.</a:t>
            </a:r>
            <a:endParaRPr b="0" i="0" sz="1400" u="none" cap="none" strike="noStrike">
              <a:solidFill>
                <a:srgbClr val="000000"/>
              </a:solidFill>
              <a:latin typeface="Arial"/>
              <a:ea typeface="Arial"/>
              <a:cs typeface="Arial"/>
              <a:sym typeface="Arial"/>
            </a:endParaRPr>
          </a:p>
        </p:txBody>
      </p:sp>
      <p:sp>
        <p:nvSpPr>
          <p:cNvPr id="581" name="Google Shape;581;p14"/>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rgbClr val="000000"/>
                </a:solidFill>
                <a:latin typeface="Arial"/>
                <a:ea typeface="Arial"/>
                <a:cs typeface="Arial"/>
                <a:sym typeface="Arial"/>
              </a:rPr>
              <a:t>Activity: Applying CT to everyday challenges</a:t>
            </a:r>
            <a:endParaRPr b="0" i="0" sz="1400" u="none" cap="none" strike="noStrike">
              <a:solidFill>
                <a:srgbClr val="000000"/>
              </a:solidFill>
              <a:latin typeface="Arial"/>
              <a:ea typeface="Arial"/>
              <a:cs typeface="Arial"/>
              <a:sym typeface="Arial"/>
            </a:endParaRPr>
          </a:p>
        </p:txBody>
      </p:sp>
      <p:sp>
        <p:nvSpPr>
          <p:cNvPr id="582" name="Google Shape;582;p14"/>
          <p:cNvSpPr txBox="1"/>
          <p:nvPr/>
        </p:nvSpPr>
        <p:spPr>
          <a:xfrm>
            <a:off x="475914" y="1328542"/>
            <a:ext cx="10992167" cy="384464"/>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Tips for introducing CT to students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583" name="Google Shape;583;p14"/>
          <p:cNvPicPr preferRelativeResize="0"/>
          <p:nvPr/>
        </p:nvPicPr>
        <p:blipFill rotWithShape="1">
          <a:blip r:embed="rId3">
            <a:alphaModFix/>
          </a:blip>
          <a:srcRect b="0" l="0" r="0" t="0"/>
          <a:stretch/>
        </p:blipFill>
        <p:spPr>
          <a:xfrm>
            <a:off x="10922171" y="4558356"/>
            <a:ext cx="1091820" cy="1091820"/>
          </a:xfrm>
          <a:prstGeom prst="rect">
            <a:avLst/>
          </a:prstGeom>
          <a:noFill/>
          <a:ln>
            <a:noFill/>
          </a:ln>
        </p:spPr>
      </p:pic>
      <p:grpSp>
        <p:nvGrpSpPr>
          <p:cNvPr id="584" name="Google Shape;584;p14"/>
          <p:cNvGrpSpPr/>
          <p:nvPr/>
        </p:nvGrpSpPr>
        <p:grpSpPr>
          <a:xfrm>
            <a:off x="6972747" y="576904"/>
            <a:ext cx="3949424" cy="4142280"/>
            <a:chOff x="6972747" y="576904"/>
            <a:chExt cx="3949424" cy="4142280"/>
          </a:xfrm>
        </p:grpSpPr>
        <p:pic>
          <p:nvPicPr>
            <p:cNvPr descr="Imagen que contiene Texto&#10;&#10;Descripción generada automáticamente" id="585" name="Google Shape;585;p14"/>
            <p:cNvPicPr preferRelativeResize="0"/>
            <p:nvPr/>
          </p:nvPicPr>
          <p:blipFill rotWithShape="1">
            <a:blip r:embed="rId4">
              <a:alphaModFix/>
            </a:blip>
            <a:srcRect b="0" l="0" r="0" t="0"/>
            <a:stretch/>
          </p:blipFill>
          <p:spPr>
            <a:xfrm>
              <a:off x="6972747" y="769760"/>
              <a:ext cx="3949424" cy="3949424"/>
            </a:xfrm>
            <a:prstGeom prst="rect">
              <a:avLst/>
            </a:prstGeom>
            <a:noFill/>
            <a:ln>
              <a:noFill/>
            </a:ln>
          </p:spPr>
        </p:pic>
        <p:sp>
          <p:nvSpPr>
            <p:cNvPr id="586" name="Google Shape;586;p14"/>
            <p:cNvSpPr/>
            <p:nvPr/>
          </p:nvSpPr>
          <p:spPr>
            <a:xfrm>
              <a:off x="7067022" y="2008817"/>
              <a:ext cx="477672" cy="58104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7" name="Google Shape;587;p14"/>
            <p:cNvSpPr/>
            <p:nvPr/>
          </p:nvSpPr>
          <p:spPr>
            <a:xfrm>
              <a:off x="9629496" y="638999"/>
              <a:ext cx="477672" cy="58104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8" name="Google Shape;588;p14"/>
            <p:cNvSpPr/>
            <p:nvPr/>
          </p:nvSpPr>
          <p:spPr>
            <a:xfrm>
              <a:off x="10275833" y="1137425"/>
              <a:ext cx="477672" cy="57558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9" name="Google Shape;589;p14"/>
            <p:cNvSpPr/>
            <p:nvPr/>
          </p:nvSpPr>
          <p:spPr>
            <a:xfrm>
              <a:off x="7474523" y="1677872"/>
              <a:ext cx="477672" cy="58104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Un dibujo animado&#10;&#10;Descripción generada automáticamente con confianza baja" id="590" name="Google Shape;590;p14"/>
            <p:cNvPicPr preferRelativeResize="0"/>
            <p:nvPr/>
          </p:nvPicPr>
          <p:blipFill rotWithShape="1">
            <a:blip r:embed="rId5">
              <a:alphaModFix/>
            </a:blip>
            <a:srcRect b="0" l="0" r="0" t="0"/>
            <a:stretch/>
          </p:blipFill>
          <p:spPr>
            <a:xfrm>
              <a:off x="7272769" y="1836690"/>
              <a:ext cx="634921" cy="634921"/>
            </a:xfrm>
            <a:prstGeom prst="rect">
              <a:avLst/>
            </a:prstGeom>
            <a:noFill/>
            <a:ln>
              <a:noFill/>
            </a:ln>
          </p:spPr>
        </p:pic>
        <p:pic>
          <p:nvPicPr>
            <p:cNvPr descr="Un dibujo animado con letras&#10;&#10;Descripción generada automáticamente con confianza baja" id="591" name="Google Shape;591;p14"/>
            <p:cNvPicPr preferRelativeResize="0"/>
            <p:nvPr/>
          </p:nvPicPr>
          <p:blipFill rotWithShape="1">
            <a:blip r:embed="rId6">
              <a:alphaModFix/>
            </a:blip>
            <a:srcRect b="0" l="0" r="0" t="0"/>
            <a:stretch/>
          </p:blipFill>
          <p:spPr>
            <a:xfrm rot="766612">
              <a:off x="9762098" y="3043293"/>
              <a:ext cx="621013" cy="621013"/>
            </a:xfrm>
            <a:prstGeom prst="rect">
              <a:avLst/>
            </a:prstGeom>
            <a:noFill/>
            <a:ln>
              <a:noFill/>
            </a:ln>
          </p:spPr>
        </p:pic>
        <p:pic>
          <p:nvPicPr>
            <p:cNvPr descr="Imagen que contiene dibujo&#10;&#10;Descripción generada automáticamente" id="592" name="Google Shape;592;p14"/>
            <p:cNvPicPr preferRelativeResize="0"/>
            <p:nvPr/>
          </p:nvPicPr>
          <p:blipFill rotWithShape="1">
            <a:blip r:embed="rId7">
              <a:alphaModFix/>
            </a:blip>
            <a:srcRect b="0" l="0" r="0" t="0"/>
            <a:stretch/>
          </p:blipFill>
          <p:spPr>
            <a:xfrm rot="1446764">
              <a:off x="9635406" y="666680"/>
              <a:ext cx="558868" cy="558868"/>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pic>
        <p:nvPicPr>
          <p:cNvPr id="599" name="Google Shape;599;p15"/>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600" name="Google Shape;600;p15"/>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2</a:t>
            </a:r>
            <a:endParaRPr>
              <a:latin typeface="Arial"/>
              <a:ea typeface="Arial"/>
              <a:cs typeface="Arial"/>
              <a:sym typeface="Arial"/>
            </a:endParaRPr>
          </a:p>
        </p:txBody>
      </p:sp>
      <p:sp>
        <p:nvSpPr>
          <p:cNvPr id="601" name="Google Shape;601;p15"/>
          <p:cNvSpPr txBox="1"/>
          <p:nvPr>
            <p:ph idx="1" type="body"/>
          </p:nvPr>
        </p:nvSpPr>
        <p:spPr>
          <a:xfrm>
            <a:off x="7827264" y="3615661"/>
            <a:ext cx="2657856" cy="1248947"/>
          </a:xfrm>
          <a:prstGeom prst="rect">
            <a:avLst/>
          </a:prstGeom>
          <a:noFill/>
          <a:ln>
            <a:noFill/>
          </a:ln>
        </p:spPr>
        <p:txBody>
          <a:bodyPr anchorCtr="0" anchor="t" bIns="45700" lIns="91425" spcFirstLastPara="1" rIns="91425" wrap="square" tIns="45700">
            <a:normAutofit fontScale="92500" lnSpcReduction="10000"/>
          </a:bodyPr>
          <a:lstStyle/>
          <a:p>
            <a:pPr indent="0" lvl="0" marL="0" rtl="0" algn="ctr">
              <a:lnSpc>
                <a:spcPct val="100000"/>
              </a:lnSpc>
              <a:spcBef>
                <a:spcPts val="0"/>
              </a:spcBef>
              <a:spcAft>
                <a:spcPts val="0"/>
              </a:spcAft>
              <a:buClr>
                <a:schemeClr val="lt1"/>
              </a:buClr>
              <a:buSzPct val="75675"/>
              <a:buNone/>
            </a:pPr>
            <a:r>
              <a:rPr lang="en-US">
                <a:latin typeface="Arial"/>
                <a:ea typeface="Arial"/>
                <a:cs typeface="Arial"/>
                <a:sym typeface="Arial"/>
              </a:rPr>
              <a:t>Strategies to develop Soft Skills through Computational Thinking</a:t>
            </a:r>
            <a:endParaRPr>
              <a:latin typeface="Arial"/>
              <a:ea typeface="Arial"/>
              <a:cs typeface="Arial"/>
              <a:sym typeface="Arial"/>
            </a:endParaRPr>
          </a:p>
        </p:txBody>
      </p:sp>
      <p:sp>
        <p:nvSpPr>
          <p:cNvPr id="602" name="Google Shape;602;p15"/>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08" name="Shape 608"/>
        <p:cNvGrpSpPr/>
        <p:nvPr/>
      </p:nvGrpSpPr>
      <p:grpSpPr>
        <a:xfrm>
          <a:off x="0" y="0"/>
          <a:ext cx="0" cy="0"/>
          <a:chOff x="0" y="0"/>
          <a:chExt cx="0" cy="0"/>
        </a:xfrm>
      </p:grpSpPr>
      <p:sp>
        <p:nvSpPr>
          <p:cNvPr id="609" name="Google Shape;609;p16"/>
          <p:cNvSpPr txBox="1"/>
          <p:nvPr>
            <p:ph idx="1" type="body"/>
          </p:nvPr>
        </p:nvSpPr>
        <p:spPr>
          <a:xfrm>
            <a:off x="481195" y="1763696"/>
            <a:ext cx="7183629" cy="4759935"/>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SzPts val="1260"/>
              <a:buNone/>
            </a:pPr>
            <a:r>
              <a:rPr lang="en-US" sz="1600">
                <a:latin typeface="Arial"/>
                <a:ea typeface="Arial"/>
                <a:cs typeface="Arial"/>
                <a:sym typeface="Arial"/>
              </a:rPr>
              <a:t>In this unit, we will focus on practical ways to develop soft skills in low-skill adult students using CT. You will explore structured, step-by-step approaches that will encourage your students to think critically, solve problems effectively, and work in collaboration, all without the need of technology.</a:t>
            </a:r>
            <a:endParaRPr/>
          </a:p>
          <a:p>
            <a:pPr indent="0" lvl="0" marL="0" rtl="0" algn="just">
              <a:lnSpc>
                <a:spcPct val="100000"/>
              </a:lnSpc>
              <a:spcBef>
                <a:spcPts val="1200"/>
              </a:spcBef>
              <a:spcAft>
                <a:spcPts val="0"/>
              </a:spcAft>
              <a:buSzPts val="1260"/>
              <a:buNone/>
            </a:pPr>
            <a:r>
              <a:rPr lang="en-US" sz="1600">
                <a:latin typeface="Arial"/>
                <a:ea typeface="Arial"/>
                <a:cs typeface="Arial"/>
                <a:sym typeface="Arial"/>
              </a:rPr>
              <a:t>CT can help you create engaging learning experiences where adult students can apply structured thinking to everyday challenges. By guiding your students through clear, logical processes, you can help them build confidence, adaptability, and communication skills that are key for lifelong learning and employability.</a:t>
            </a:r>
            <a:endParaRPr/>
          </a:p>
          <a:p>
            <a:pPr indent="0" lvl="0" marL="0" rtl="0" algn="just">
              <a:lnSpc>
                <a:spcPct val="100000"/>
              </a:lnSpc>
              <a:spcBef>
                <a:spcPts val="1200"/>
              </a:spcBef>
              <a:spcAft>
                <a:spcPts val="0"/>
              </a:spcAft>
              <a:buSzPts val="1260"/>
              <a:buNone/>
            </a:pPr>
            <a:r>
              <a:rPr lang="en-US" sz="1600">
                <a:latin typeface="Arial"/>
                <a:ea typeface="Arial"/>
                <a:cs typeface="Arial"/>
                <a:sym typeface="Arial"/>
              </a:rPr>
              <a:t>Throughout this unit, you will be introduced to specific CT strategies that reinforce each soft skill, along with adaptable teaching methods to make CT accessible for different learning levels. </a:t>
            </a:r>
            <a:endParaRPr/>
          </a:p>
          <a:p>
            <a:pPr indent="0" lvl="0" marL="0" rtl="0" algn="just">
              <a:lnSpc>
                <a:spcPct val="100000"/>
              </a:lnSpc>
              <a:spcBef>
                <a:spcPts val="1200"/>
              </a:spcBef>
              <a:spcAft>
                <a:spcPts val="1200"/>
              </a:spcAft>
              <a:buSzPts val="1260"/>
              <a:buNone/>
            </a:pPr>
            <a:r>
              <a:rPr lang="en-US" sz="1600">
                <a:latin typeface="Arial"/>
                <a:ea typeface="Arial"/>
                <a:cs typeface="Arial"/>
                <a:sym typeface="Arial"/>
              </a:rPr>
              <a:t>By the end, you will have practical techniques to integrate CT into your lessons in a way that is relevant, engaging and easy to implement.</a:t>
            </a:r>
            <a:endParaRPr/>
          </a:p>
        </p:txBody>
      </p:sp>
      <p:pic>
        <p:nvPicPr>
          <p:cNvPr id="610" name="Google Shape;610;p16"/>
          <p:cNvPicPr preferRelativeResize="0"/>
          <p:nvPr>
            <p:ph idx="2" type="pic"/>
          </p:nvPr>
        </p:nvPicPr>
        <p:blipFill rotWithShape="1">
          <a:blip r:embed="rId3">
            <a:alphaModFix/>
          </a:blip>
          <a:srcRect b="0" l="30342" r="30344" t="0"/>
          <a:stretch/>
        </p:blipFill>
        <p:spPr>
          <a:xfrm>
            <a:off x="8140700" y="-1"/>
            <a:ext cx="4051300" cy="6858001"/>
          </a:xfrm>
          <a:prstGeom prst="rect">
            <a:avLst/>
          </a:prstGeom>
          <a:noFill/>
          <a:ln>
            <a:noFill/>
          </a:ln>
        </p:spPr>
      </p:pic>
      <p:sp>
        <p:nvSpPr>
          <p:cNvPr id="611" name="Google Shape;611;p16"/>
          <p:cNvSpPr txBox="1"/>
          <p:nvPr/>
        </p:nvSpPr>
        <p:spPr>
          <a:xfrm>
            <a:off x="481193" y="646340"/>
            <a:ext cx="7183629" cy="926284"/>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Using CT to strengthen soft skills in low-skill adult students </a:t>
            </a:r>
            <a:endParaRPr b="0" i="0" sz="1400" u="none" cap="none" strike="noStrike">
              <a:solidFill>
                <a:srgbClr val="000000"/>
              </a:solidFill>
              <a:latin typeface="Arial"/>
              <a:ea typeface="Arial"/>
              <a:cs typeface="Arial"/>
              <a:sym typeface="Arial"/>
            </a:endParaRPr>
          </a:p>
        </p:txBody>
      </p:sp>
      <p:sp>
        <p:nvSpPr>
          <p:cNvPr id="612" name="Google Shape;612;p1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6" name="Shape 616"/>
        <p:cNvGrpSpPr/>
        <p:nvPr/>
      </p:nvGrpSpPr>
      <p:grpSpPr>
        <a:xfrm>
          <a:off x="0" y="0"/>
          <a:ext cx="0" cy="0"/>
          <a:chOff x="0" y="0"/>
          <a:chExt cx="0" cy="0"/>
        </a:xfrm>
      </p:grpSpPr>
      <p:sp>
        <p:nvSpPr>
          <p:cNvPr id="617" name="Google Shape;617;p17"/>
          <p:cNvSpPr txBox="1"/>
          <p:nvPr/>
        </p:nvSpPr>
        <p:spPr>
          <a:xfrm>
            <a:off x="1390590" y="504165"/>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Developing critical thinking with CT</a:t>
            </a:r>
            <a:endParaRPr b="0" i="0" sz="1400" u="none" cap="none" strike="noStrike">
              <a:solidFill>
                <a:srgbClr val="000000"/>
              </a:solidFill>
              <a:latin typeface="Arial"/>
              <a:ea typeface="Arial"/>
              <a:cs typeface="Arial"/>
              <a:sym typeface="Arial"/>
            </a:endParaRPr>
          </a:p>
        </p:txBody>
      </p:sp>
      <p:pic>
        <p:nvPicPr>
          <p:cNvPr id="618" name="Google Shape;618;p17"/>
          <p:cNvPicPr preferRelativeResize="0"/>
          <p:nvPr/>
        </p:nvPicPr>
        <p:blipFill rotWithShape="1">
          <a:blip r:embed="rId3">
            <a:alphaModFix/>
          </a:blip>
          <a:srcRect b="0" l="0" r="0" t="0"/>
          <a:stretch/>
        </p:blipFill>
        <p:spPr>
          <a:xfrm>
            <a:off x="7274495" y="334988"/>
            <a:ext cx="4547841" cy="1028912"/>
          </a:xfrm>
          <a:prstGeom prst="rect">
            <a:avLst/>
          </a:prstGeom>
          <a:noFill/>
          <a:ln>
            <a:noFill/>
          </a:ln>
        </p:spPr>
      </p:pic>
      <p:sp>
        <p:nvSpPr>
          <p:cNvPr id="619" name="Google Shape;619;p17"/>
          <p:cNvSpPr/>
          <p:nvPr/>
        </p:nvSpPr>
        <p:spPr>
          <a:xfrm>
            <a:off x="7178726" y="177421"/>
            <a:ext cx="864000" cy="1186479"/>
          </a:xfrm>
          <a:prstGeom prst="rect">
            <a:avLst/>
          </a:prstGeom>
          <a:noFill/>
          <a:ln cap="flat" cmpd="sng" w="25400">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0" name="Google Shape;620;p17"/>
          <p:cNvSpPr/>
          <p:nvPr/>
        </p:nvSpPr>
        <p:spPr>
          <a:xfrm>
            <a:off x="507483" y="5476913"/>
            <a:ext cx="10850378"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1" name="Google Shape;621;p17"/>
          <p:cNvSpPr txBox="1"/>
          <p:nvPr/>
        </p:nvSpPr>
        <p:spPr>
          <a:xfrm>
            <a:off x="1551294" y="5524805"/>
            <a:ext cx="8925636"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Critical thinking is best developed through open discussions and problem-solving exercises. </a:t>
            </a:r>
            <a:r>
              <a:rPr b="1" i="0" lang="en-US" sz="1600" u="none" cap="none" strike="noStrike">
                <a:solidFill>
                  <a:srgbClr val="000000"/>
                </a:solidFill>
                <a:latin typeface="Arial"/>
                <a:ea typeface="Arial"/>
                <a:cs typeface="Arial"/>
                <a:sym typeface="Arial"/>
              </a:rPr>
              <a:t>Encourage students to ask "why" and "how" </a:t>
            </a:r>
            <a:r>
              <a:rPr b="0" i="0" lang="en-US" sz="1600" u="none" cap="none" strike="noStrike">
                <a:solidFill>
                  <a:srgbClr val="000000"/>
                </a:solidFill>
                <a:latin typeface="Arial"/>
                <a:ea typeface="Arial"/>
                <a:cs typeface="Arial"/>
                <a:sym typeface="Arial"/>
              </a:rPr>
              <a:t>questions about everyday situations to help them form independent judgments.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622" name="Google Shape;622;p17"/>
          <p:cNvPicPr preferRelativeResize="0"/>
          <p:nvPr/>
        </p:nvPicPr>
        <p:blipFill rotWithShape="1">
          <a:blip r:embed="rId4">
            <a:alphaModFix/>
          </a:blip>
          <a:srcRect b="0" l="0" r="0" t="0"/>
          <a:stretch/>
        </p:blipFill>
        <p:spPr>
          <a:xfrm>
            <a:off x="10678368" y="5184799"/>
            <a:ext cx="1218895" cy="1218895"/>
          </a:xfrm>
          <a:prstGeom prst="rect">
            <a:avLst/>
          </a:prstGeom>
          <a:noFill/>
          <a:ln>
            <a:noFill/>
          </a:ln>
        </p:spPr>
      </p:pic>
      <p:sp>
        <p:nvSpPr>
          <p:cNvPr id="623" name="Google Shape;623;p17"/>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HOW YOU CAN APPLY CT</a:t>
            </a:r>
            <a:endParaRPr b="0" i="0" sz="1400" u="none" cap="none" strike="noStrike">
              <a:solidFill>
                <a:srgbClr val="000000"/>
              </a:solidFill>
              <a:latin typeface="Arial"/>
              <a:ea typeface="Arial"/>
              <a:cs typeface="Arial"/>
              <a:sym typeface="Arial"/>
            </a:endParaRPr>
          </a:p>
        </p:txBody>
      </p:sp>
      <p:sp>
        <p:nvSpPr>
          <p:cNvPr id="624" name="Google Shape;624;p17"/>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5" name="Google Shape;625;p17"/>
          <p:cNvSpPr txBox="1"/>
          <p:nvPr/>
        </p:nvSpPr>
        <p:spPr>
          <a:xfrm>
            <a:off x="7326522" y="3095116"/>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Identify logical connections, inconsistencies, or biases in reasoning.</a:t>
            </a:r>
            <a:endParaRPr b="0" i="0" sz="1400" u="none" cap="none" strike="noStrike">
              <a:solidFill>
                <a:srgbClr val="000000"/>
              </a:solidFill>
              <a:latin typeface="Arial"/>
              <a:ea typeface="Arial"/>
              <a:cs typeface="Arial"/>
              <a:sym typeface="Arial"/>
            </a:endParaRPr>
          </a:p>
        </p:txBody>
      </p:sp>
      <p:sp>
        <p:nvSpPr>
          <p:cNvPr id="626" name="Google Shape;626;p17"/>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7" name="Google Shape;627;p17"/>
          <p:cNvSpPr txBox="1"/>
          <p:nvPr/>
        </p:nvSpPr>
        <p:spPr>
          <a:xfrm>
            <a:off x="7326522" y="2356107"/>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Break down arguments or information into parts to analyze them separately.</a:t>
            </a:r>
            <a:endParaRPr b="0" i="0" sz="1400" u="none" cap="none" strike="noStrike">
              <a:solidFill>
                <a:srgbClr val="000000"/>
              </a:solidFill>
              <a:latin typeface="Arial"/>
              <a:ea typeface="Arial"/>
              <a:cs typeface="Arial"/>
              <a:sym typeface="Arial"/>
            </a:endParaRPr>
          </a:p>
        </p:txBody>
      </p:sp>
      <p:sp>
        <p:nvSpPr>
          <p:cNvPr id="628" name="Google Shape;628;p17"/>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Decomposition</a:t>
            </a:r>
            <a:endParaRPr b="0" i="0" sz="1400" u="none" cap="none" strike="noStrike">
              <a:solidFill>
                <a:srgbClr val="000000"/>
              </a:solidFill>
              <a:latin typeface="Arial"/>
              <a:ea typeface="Arial"/>
              <a:cs typeface="Arial"/>
              <a:sym typeface="Arial"/>
            </a:endParaRPr>
          </a:p>
        </p:txBody>
      </p:sp>
      <p:sp>
        <p:nvSpPr>
          <p:cNvPr id="629" name="Google Shape;629;p17"/>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30" name="Google Shape;630;p17"/>
          <p:cNvSpPr txBox="1"/>
          <p:nvPr/>
        </p:nvSpPr>
        <p:spPr>
          <a:xfrm>
            <a:off x="7326522" y="3834125"/>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Focus on relevant details while filtering out unnecessary information in decision-making.</a:t>
            </a:r>
            <a:endParaRPr b="0" i="0" sz="1400" u="none" cap="none" strike="noStrike">
              <a:solidFill>
                <a:srgbClr val="000000"/>
              </a:solidFill>
              <a:latin typeface="Arial"/>
              <a:ea typeface="Arial"/>
              <a:cs typeface="Arial"/>
              <a:sym typeface="Arial"/>
            </a:endParaRPr>
          </a:p>
        </p:txBody>
      </p:sp>
      <p:sp>
        <p:nvSpPr>
          <p:cNvPr id="631" name="Google Shape;631;p17"/>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Abstraction</a:t>
            </a:r>
            <a:endParaRPr b="0" i="0" sz="1400" u="none" cap="none" strike="noStrike">
              <a:solidFill>
                <a:srgbClr val="000000"/>
              </a:solidFill>
              <a:latin typeface="Arial"/>
              <a:ea typeface="Arial"/>
              <a:cs typeface="Arial"/>
              <a:sym typeface="Arial"/>
            </a:endParaRPr>
          </a:p>
        </p:txBody>
      </p:sp>
      <p:sp>
        <p:nvSpPr>
          <p:cNvPr id="632" name="Google Shape;632;p17"/>
          <p:cNvSpPr txBox="1"/>
          <p:nvPr/>
        </p:nvSpPr>
        <p:spPr>
          <a:xfrm>
            <a:off x="452890" y="4134040"/>
            <a:ext cx="6261807" cy="116955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Example:</a:t>
            </a:r>
            <a:r>
              <a:rPr b="0" i="0" lang="en-US" sz="1400" u="none" cap="none" strike="noStrike">
                <a:solidFill>
                  <a:srgbClr val="000000"/>
                </a:solidFill>
                <a:latin typeface="Arial"/>
                <a:ea typeface="Arial"/>
                <a:cs typeface="Arial"/>
                <a:sym typeface="Arial"/>
              </a:rPr>
              <a:t> When planning a weekly grocery trip on a tight budget, learners can use CT to break down their expenses, focus on essential items, compare prices, and decide what fits within their budget. This helps them make educated purchasing decisions instead of buying impulsively and running out of money before their next paycheck.</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633" name="Google Shape;633;p17"/>
          <p:cNvPicPr preferRelativeResize="0"/>
          <p:nvPr/>
        </p:nvPicPr>
        <p:blipFill rotWithShape="1">
          <a:blip r:embed="rId5">
            <a:alphaModFix/>
          </a:blip>
          <a:srcRect b="0" l="0" r="0" t="0"/>
          <a:stretch/>
        </p:blipFill>
        <p:spPr>
          <a:xfrm>
            <a:off x="72864" y="211027"/>
            <a:ext cx="1269841" cy="1269841"/>
          </a:xfrm>
          <a:prstGeom prst="rect">
            <a:avLst/>
          </a:prstGeom>
          <a:noFill/>
          <a:ln>
            <a:noFill/>
          </a:ln>
        </p:spPr>
      </p:pic>
      <p:sp>
        <p:nvSpPr>
          <p:cNvPr id="634" name="Google Shape;634;p17"/>
          <p:cNvSpPr/>
          <p:nvPr/>
        </p:nvSpPr>
        <p:spPr>
          <a:xfrm>
            <a:off x="507483" y="1657200"/>
            <a:ext cx="6093724" cy="237356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35" name="Google Shape;635;p17"/>
          <p:cNvSpPr txBox="1"/>
          <p:nvPr/>
        </p:nvSpPr>
        <p:spPr>
          <a:xfrm>
            <a:off x="791397" y="1868576"/>
            <a:ext cx="5525897" cy="190821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Critical thinking is the ability to analyze situations, evaluate information, and make logical decisions.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Many low-skill adult learners struggle with problem-solving because they rely on intuition rather than structured thinking.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CT helps learners develop a logical and systematic approach to evaluating situations, reducing guesswork and improving decision-making.</a:t>
            </a:r>
            <a:endParaRPr b="0" i="0" sz="1400" u="none" cap="none" strike="noStrike">
              <a:solidFill>
                <a:srgbClr val="000000"/>
              </a:solidFill>
              <a:latin typeface="Arial"/>
              <a:ea typeface="Arial"/>
              <a:cs typeface="Arial"/>
              <a:sym typeface="Arial"/>
            </a:endParaRPr>
          </a:p>
        </p:txBody>
      </p:sp>
      <p:sp>
        <p:nvSpPr>
          <p:cNvPr id="636" name="Google Shape;636;p17"/>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Pattern recognition</a:t>
            </a:r>
            <a:endParaRPr b="0" i="0" sz="1400" u="none" cap="none" strike="noStrike">
              <a:solidFill>
                <a:srgbClr val="000000"/>
              </a:solidFill>
              <a:latin typeface="Arial"/>
              <a:ea typeface="Arial"/>
              <a:cs typeface="Arial"/>
              <a:sym typeface="Arial"/>
            </a:endParaRPr>
          </a:p>
        </p:txBody>
      </p:sp>
      <p:sp>
        <p:nvSpPr>
          <p:cNvPr id="637" name="Google Shape;637;p17"/>
          <p:cNvSpPr/>
          <p:nvPr/>
        </p:nvSpPr>
        <p:spPr>
          <a:xfrm>
            <a:off x="7111537" y="4361067"/>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38" name="Google Shape;638;p17"/>
          <p:cNvSpPr txBox="1"/>
          <p:nvPr/>
        </p:nvSpPr>
        <p:spPr>
          <a:xfrm>
            <a:off x="7326522" y="4573134"/>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Teach students to create structured reasoning to compare options and get to well-thought conclusions</a:t>
            </a:r>
            <a:endParaRPr b="0" i="0" sz="1400" u="none" cap="none" strike="noStrike">
              <a:solidFill>
                <a:srgbClr val="000000"/>
              </a:solidFill>
              <a:latin typeface="Arial"/>
              <a:ea typeface="Arial"/>
              <a:cs typeface="Arial"/>
              <a:sym typeface="Arial"/>
            </a:endParaRPr>
          </a:p>
        </p:txBody>
      </p:sp>
      <p:sp>
        <p:nvSpPr>
          <p:cNvPr id="639" name="Google Shape;639;p17"/>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Algorithms</a:t>
            </a:r>
            <a:endParaRPr b="0" i="0" sz="1400" u="none" cap="none" strike="noStrike">
              <a:solidFill>
                <a:srgbClr val="000000"/>
              </a:solidFill>
              <a:latin typeface="Arial"/>
              <a:ea typeface="Arial"/>
              <a:cs typeface="Arial"/>
              <a:sym typeface="Arial"/>
            </a:endParaRPr>
          </a:p>
        </p:txBody>
      </p:sp>
      <p:sp>
        <p:nvSpPr>
          <p:cNvPr id="640" name="Google Shape;640;p17"/>
          <p:cNvSpPr txBox="1"/>
          <p:nvPr/>
        </p:nvSpPr>
        <p:spPr>
          <a:xfrm>
            <a:off x="5853820" y="-664253"/>
            <a:ext cx="741180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Develop structured reasoning to compare options and form well-thought-out conclusions.</a:t>
            </a:r>
            <a:endParaRPr b="0" i="0" sz="1400" u="none" cap="none" strike="noStrike">
              <a:solidFill>
                <a:srgbClr val="000000"/>
              </a:solidFill>
              <a:latin typeface="Arial"/>
              <a:ea typeface="Arial"/>
              <a:cs typeface="Arial"/>
              <a:sym typeface="Arial"/>
            </a:endParaRPr>
          </a:p>
        </p:txBody>
      </p:sp>
      <p:sp>
        <p:nvSpPr>
          <p:cNvPr id="641" name="Google Shape;641;p1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45" name="Shape 645"/>
        <p:cNvGrpSpPr/>
        <p:nvPr/>
      </p:nvGrpSpPr>
      <p:grpSpPr>
        <a:xfrm>
          <a:off x="0" y="0"/>
          <a:ext cx="0" cy="0"/>
          <a:chOff x="0" y="0"/>
          <a:chExt cx="0" cy="0"/>
        </a:xfrm>
      </p:grpSpPr>
      <p:pic>
        <p:nvPicPr>
          <p:cNvPr descr="Imagen que contiene dibujo, señal&#10;&#10;Descripción generada automáticamente" id="646" name="Google Shape;646;p18"/>
          <p:cNvPicPr preferRelativeResize="0"/>
          <p:nvPr/>
        </p:nvPicPr>
        <p:blipFill rotWithShape="1">
          <a:blip r:embed="rId3">
            <a:alphaModFix/>
          </a:blip>
          <a:srcRect b="0" l="0" r="0" t="0"/>
          <a:stretch/>
        </p:blipFill>
        <p:spPr>
          <a:xfrm>
            <a:off x="72863" y="185871"/>
            <a:ext cx="1269841" cy="1269841"/>
          </a:xfrm>
          <a:prstGeom prst="rect">
            <a:avLst/>
          </a:prstGeom>
          <a:noFill/>
          <a:ln>
            <a:noFill/>
          </a:ln>
        </p:spPr>
      </p:pic>
      <p:pic>
        <p:nvPicPr>
          <p:cNvPr id="647" name="Google Shape;647;p18"/>
          <p:cNvPicPr preferRelativeResize="0"/>
          <p:nvPr/>
        </p:nvPicPr>
        <p:blipFill rotWithShape="1">
          <a:blip r:embed="rId4">
            <a:alphaModFix/>
          </a:blip>
          <a:srcRect b="0" l="0" r="0" t="0"/>
          <a:stretch/>
        </p:blipFill>
        <p:spPr>
          <a:xfrm>
            <a:off x="7274495" y="334988"/>
            <a:ext cx="4547841" cy="1028912"/>
          </a:xfrm>
          <a:prstGeom prst="rect">
            <a:avLst/>
          </a:prstGeom>
          <a:noFill/>
          <a:ln>
            <a:noFill/>
          </a:ln>
        </p:spPr>
      </p:pic>
      <p:sp>
        <p:nvSpPr>
          <p:cNvPr id="648" name="Google Shape;648;p18"/>
          <p:cNvSpPr/>
          <p:nvPr/>
        </p:nvSpPr>
        <p:spPr>
          <a:xfrm>
            <a:off x="8011253" y="177421"/>
            <a:ext cx="792000" cy="1186479"/>
          </a:xfrm>
          <a:prstGeom prst="rect">
            <a:avLst/>
          </a:prstGeom>
          <a:no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49" name="Google Shape;649;p18"/>
          <p:cNvSpPr/>
          <p:nvPr/>
        </p:nvSpPr>
        <p:spPr>
          <a:xfrm>
            <a:off x="791397" y="5476913"/>
            <a:ext cx="10496419"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50" name="Google Shape;650;p18"/>
          <p:cNvSpPr txBox="1"/>
          <p:nvPr/>
        </p:nvSpPr>
        <p:spPr>
          <a:xfrm>
            <a:off x="1576788" y="5647637"/>
            <a:ext cx="892563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Encourage students to </a:t>
            </a:r>
            <a:r>
              <a:rPr b="1" i="0" lang="en-US" sz="1600" u="none" cap="none" strike="noStrike">
                <a:solidFill>
                  <a:srgbClr val="000000"/>
                </a:solidFill>
                <a:latin typeface="Arial"/>
                <a:ea typeface="Arial"/>
                <a:cs typeface="Arial"/>
                <a:sym typeface="Arial"/>
              </a:rPr>
              <a:t>approach every challenge with a structured mindset</a:t>
            </a:r>
            <a:r>
              <a:rPr b="0" i="0" lang="en-US" sz="1600" u="none" cap="none" strike="noStrike">
                <a:solidFill>
                  <a:srgbClr val="000000"/>
                </a:solidFill>
                <a:latin typeface="Arial"/>
                <a:ea typeface="Arial"/>
                <a:cs typeface="Arial"/>
                <a:sym typeface="Arial"/>
              </a:rPr>
              <a:t>, reinforcing that most problems can be solved when broken down into steps rather than avoided.</a:t>
            </a:r>
            <a:endParaRPr b="0" i="0" sz="1400" u="none" cap="none" strike="noStrike">
              <a:solidFill>
                <a:srgbClr val="000000"/>
              </a:solidFill>
              <a:latin typeface="Arial"/>
              <a:ea typeface="Arial"/>
              <a:cs typeface="Arial"/>
              <a:sym typeface="Arial"/>
            </a:endParaRPr>
          </a:p>
        </p:txBody>
      </p:sp>
      <p:sp>
        <p:nvSpPr>
          <p:cNvPr id="651" name="Google Shape;651;p18"/>
          <p:cNvSpPr txBox="1"/>
          <p:nvPr/>
        </p:nvSpPr>
        <p:spPr>
          <a:xfrm>
            <a:off x="1390590" y="504168"/>
            <a:ext cx="5528825" cy="824076"/>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Developing problem-solving skills with CT </a:t>
            </a:r>
            <a:endParaRPr b="0" i="0" sz="1400" u="none" cap="none" strike="noStrike">
              <a:solidFill>
                <a:srgbClr val="000000"/>
              </a:solidFill>
              <a:latin typeface="Arial"/>
              <a:ea typeface="Arial"/>
              <a:cs typeface="Arial"/>
              <a:sym typeface="Arial"/>
            </a:endParaRPr>
          </a:p>
        </p:txBody>
      </p:sp>
      <p:sp>
        <p:nvSpPr>
          <p:cNvPr id="652" name="Google Shape;652;p18"/>
          <p:cNvSpPr/>
          <p:nvPr/>
        </p:nvSpPr>
        <p:spPr>
          <a:xfrm>
            <a:off x="507483" y="1657200"/>
            <a:ext cx="6093724" cy="237356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53" name="Google Shape;653;p18"/>
          <p:cNvSpPr txBox="1"/>
          <p:nvPr/>
        </p:nvSpPr>
        <p:spPr>
          <a:xfrm>
            <a:off x="791397" y="1868576"/>
            <a:ext cx="5525897" cy="196977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Problem-solving allows students to confront challenges logically and systematically, rather than reacting impulsively. Many low-skill adult learners may struggle with problem-solving because they feel overwhelmed by complicated issues or are used to making quick decisions without a well-thought approach.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CT provides a step-by-step framework that helps them break down challenges, analyze options, and develop practical solutions, making problems more manageable and less stressful. </a:t>
            </a:r>
            <a:endParaRPr b="0" i="0" sz="1400" u="none" cap="none" strike="noStrike">
              <a:solidFill>
                <a:srgbClr val="000000"/>
              </a:solidFill>
              <a:latin typeface="Arial"/>
              <a:ea typeface="Arial"/>
              <a:cs typeface="Arial"/>
              <a:sym typeface="Arial"/>
            </a:endParaRPr>
          </a:p>
        </p:txBody>
      </p:sp>
      <p:sp>
        <p:nvSpPr>
          <p:cNvPr id="654" name="Google Shape;654;p18"/>
          <p:cNvSpPr txBox="1"/>
          <p:nvPr/>
        </p:nvSpPr>
        <p:spPr>
          <a:xfrm>
            <a:off x="452890" y="4134040"/>
            <a:ext cx="6446225" cy="116955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Example:</a:t>
            </a:r>
            <a:r>
              <a:rPr b="0" i="0" lang="en-US" sz="1400" u="none" cap="none" strike="noStrike">
                <a:solidFill>
                  <a:srgbClr val="000000"/>
                </a:solidFill>
                <a:latin typeface="Arial"/>
                <a:ea typeface="Arial"/>
                <a:cs typeface="Arial"/>
                <a:sym typeface="Arial"/>
              </a:rPr>
              <a:t> A student struggling to prepare healthy meals with limited ingredients can apply CT to break down the problem, identify common food combinations that work, and plan meals using what they have instead of focusing on what’s missing. By structuring their approach and recognizing patterns in meal preparation, they can create nutritious meals while minimizing food waste.</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655" name="Google Shape;655;p18"/>
          <p:cNvPicPr preferRelativeResize="0"/>
          <p:nvPr/>
        </p:nvPicPr>
        <p:blipFill rotWithShape="1">
          <a:blip r:embed="rId5">
            <a:alphaModFix/>
          </a:blip>
          <a:srcRect b="0" l="0" r="0" t="0"/>
          <a:stretch/>
        </p:blipFill>
        <p:spPr>
          <a:xfrm>
            <a:off x="10678368" y="5184799"/>
            <a:ext cx="1218895" cy="1218895"/>
          </a:xfrm>
          <a:prstGeom prst="rect">
            <a:avLst/>
          </a:prstGeom>
          <a:noFill/>
          <a:ln>
            <a:noFill/>
          </a:ln>
        </p:spPr>
      </p:pic>
      <p:sp>
        <p:nvSpPr>
          <p:cNvPr id="656" name="Google Shape;656;p18"/>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HOW YOU CAN APPLY CT</a:t>
            </a:r>
            <a:endParaRPr b="0" i="0" sz="1400" u="none" cap="none" strike="noStrike">
              <a:solidFill>
                <a:srgbClr val="000000"/>
              </a:solidFill>
              <a:latin typeface="Arial"/>
              <a:ea typeface="Arial"/>
              <a:cs typeface="Arial"/>
              <a:sym typeface="Arial"/>
            </a:endParaRPr>
          </a:p>
        </p:txBody>
      </p:sp>
      <p:sp>
        <p:nvSpPr>
          <p:cNvPr id="657" name="Google Shape;657;p18"/>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58" name="Google Shape;658;p18"/>
          <p:cNvSpPr txBox="1"/>
          <p:nvPr/>
        </p:nvSpPr>
        <p:spPr>
          <a:xfrm>
            <a:off x="7326522" y="3095116"/>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Recognize previous mistakes or problems to prevent them from happening again.</a:t>
            </a:r>
            <a:endParaRPr b="0" i="0" sz="1400" u="none" cap="none" strike="noStrike">
              <a:solidFill>
                <a:srgbClr val="000000"/>
              </a:solidFill>
              <a:latin typeface="Arial"/>
              <a:ea typeface="Arial"/>
              <a:cs typeface="Arial"/>
              <a:sym typeface="Arial"/>
            </a:endParaRPr>
          </a:p>
        </p:txBody>
      </p:sp>
      <p:sp>
        <p:nvSpPr>
          <p:cNvPr id="659" name="Google Shape;659;p18"/>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60" name="Google Shape;660;p18"/>
          <p:cNvSpPr txBox="1"/>
          <p:nvPr/>
        </p:nvSpPr>
        <p:spPr>
          <a:xfrm>
            <a:off x="7326522" y="2356107"/>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Divide a challenge into smaller steps to identify key areas needing solutions.</a:t>
            </a:r>
            <a:endParaRPr b="0" i="0" sz="1400" u="none" cap="none" strike="noStrike">
              <a:solidFill>
                <a:srgbClr val="000000"/>
              </a:solidFill>
              <a:latin typeface="Arial"/>
              <a:ea typeface="Arial"/>
              <a:cs typeface="Arial"/>
              <a:sym typeface="Arial"/>
            </a:endParaRPr>
          </a:p>
        </p:txBody>
      </p:sp>
      <p:sp>
        <p:nvSpPr>
          <p:cNvPr id="661" name="Google Shape;661;p18"/>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Decomposition</a:t>
            </a:r>
            <a:endParaRPr b="0" i="0" sz="1400" u="none" cap="none" strike="noStrike">
              <a:solidFill>
                <a:srgbClr val="000000"/>
              </a:solidFill>
              <a:latin typeface="Arial"/>
              <a:ea typeface="Arial"/>
              <a:cs typeface="Arial"/>
              <a:sym typeface="Arial"/>
            </a:endParaRPr>
          </a:p>
        </p:txBody>
      </p:sp>
      <p:sp>
        <p:nvSpPr>
          <p:cNvPr id="662" name="Google Shape;662;p18"/>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63" name="Google Shape;663;p18"/>
          <p:cNvSpPr txBox="1"/>
          <p:nvPr/>
        </p:nvSpPr>
        <p:spPr>
          <a:xfrm>
            <a:off x="7326522" y="3834125"/>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Filter out distractions and focus only on the specific aspects of the problem that impact the solution.</a:t>
            </a:r>
            <a:endParaRPr b="0" i="0" sz="1400" u="none" cap="none" strike="noStrike">
              <a:solidFill>
                <a:srgbClr val="000000"/>
              </a:solidFill>
              <a:latin typeface="Arial"/>
              <a:ea typeface="Arial"/>
              <a:cs typeface="Arial"/>
              <a:sym typeface="Arial"/>
            </a:endParaRPr>
          </a:p>
        </p:txBody>
      </p:sp>
      <p:sp>
        <p:nvSpPr>
          <p:cNvPr id="664" name="Google Shape;664;p18"/>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Abstraction</a:t>
            </a:r>
            <a:endParaRPr b="0" i="0" sz="1400" u="none" cap="none" strike="noStrike">
              <a:solidFill>
                <a:srgbClr val="000000"/>
              </a:solidFill>
              <a:latin typeface="Arial"/>
              <a:ea typeface="Arial"/>
              <a:cs typeface="Arial"/>
              <a:sym typeface="Arial"/>
            </a:endParaRPr>
          </a:p>
        </p:txBody>
      </p:sp>
      <p:sp>
        <p:nvSpPr>
          <p:cNvPr id="665" name="Google Shape;665;p18"/>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Pattern recognition</a:t>
            </a:r>
            <a:endParaRPr b="0" i="0" sz="1400" u="none" cap="none" strike="noStrike">
              <a:solidFill>
                <a:srgbClr val="000000"/>
              </a:solidFill>
              <a:latin typeface="Arial"/>
              <a:ea typeface="Arial"/>
              <a:cs typeface="Arial"/>
              <a:sym typeface="Arial"/>
            </a:endParaRPr>
          </a:p>
        </p:txBody>
      </p:sp>
      <p:sp>
        <p:nvSpPr>
          <p:cNvPr id="666" name="Google Shape;666;p18"/>
          <p:cNvSpPr/>
          <p:nvPr/>
        </p:nvSpPr>
        <p:spPr>
          <a:xfrm>
            <a:off x="7111537" y="4361067"/>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67" name="Google Shape;667;p18"/>
          <p:cNvSpPr txBox="1"/>
          <p:nvPr/>
        </p:nvSpPr>
        <p:spPr>
          <a:xfrm>
            <a:off x="7326522" y="4573134"/>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Teach them to create a sequence of actions to solve a problem.</a:t>
            </a:r>
            <a:endParaRPr b="0" i="0" sz="1400" u="none" cap="none" strike="noStrike">
              <a:solidFill>
                <a:srgbClr val="000000"/>
              </a:solidFill>
              <a:latin typeface="Arial"/>
              <a:ea typeface="Arial"/>
              <a:cs typeface="Arial"/>
              <a:sym typeface="Arial"/>
            </a:endParaRPr>
          </a:p>
        </p:txBody>
      </p:sp>
      <p:sp>
        <p:nvSpPr>
          <p:cNvPr id="668" name="Google Shape;668;p18"/>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Algorithms</a:t>
            </a:r>
            <a:endParaRPr b="0" i="0" sz="1400" u="none" cap="none" strike="noStrike">
              <a:solidFill>
                <a:srgbClr val="000000"/>
              </a:solidFill>
              <a:latin typeface="Arial"/>
              <a:ea typeface="Arial"/>
              <a:cs typeface="Arial"/>
              <a:sym typeface="Arial"/>
            </a:endParaRPr>
          </a:p>
        </p:txBody>
      </p:sp>
      <p:sp>
        <p:nvSpPr>
          <p:cNvPr id="669" name="Google Shape;669;p1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73" name="Shape 673"/>
        <p:cNvGrpSpPr/>
        <p:nvPr/>
      </p:nvGrpSpPr>
      <p:grpSpPr>
        <a:xfrm>
          <a:off x="0" y="0"/>
          <a:ext cx="0" cy="0"/>
          <a:chOff x="0" y="0"/>
          <a:chExt cx="0" cy="0"/>
        </a:xfrm>
      </p:grpSpPr>
      <p:pic>
        <p:nvPicPr>
          <p:cNvPr descr="Imagen que contiene dibujo&#10;&#10;Descripción generada automáticamente" id="674" name="Google Shape;674;p19"/>
          <p:cNvPicPr preferRelativeResize="0"/>
          <p:nvPr/>
        </p:nvPicPr>
        <p:blipFill rotWithShape="1">
          <a:blip r:embed="rId3">
            <a:alphaModFix/>
          </a:blip>
          <a:srcRect b="0" l="0" r="0" t="0"/>
          <a:stretch/>
        </p:blipFill>
        <p:spPr>
          <a:xfrm>
            <a:off x="70409" y="211027"/>
            <a:ext cx="1269841" cy="1269841"/>
          </a:xfrm>
          <a:prstGeom prst="rect">
            <a:avLst/>
          </a:prstGeom>
          <a:noFill/>
          <a:ln>
            <a:noFill/>
          </a:ln>
        </p:spPr>
      </p:pic>
      <p:pic>
        <p:nvPicPr>
          <p:cNvPr id="675" name="Google Shape;675;p19"/>
          <p:cNvPicPr preferRelativeResize="0"/>
          <p:nvPr/>
        </p:nvPicPr>
        <p:blipFill rotWithShape="1">
          <a:blip r:embed="rId4">
            <a:alphaModFix/>
          </a:blip>
          <a:srcRect b="0" l="0" r="0" t="0"/>
          <a:stretch/>
        </p:blipFill>
        <p:spPr>
          <a:xfrm>
            <a:off x="7274495" y="334988"/>
            <a:ext cx="4547841" cy="1028912"/>
          </a:xfrm>
          <a:prstGeom prst="rect">
            <a:avLst/>
          </a:prstGeom>
          <a:noFill/>
          <a:ln>
            <a:noFill/>
          </a:ln>
        </p:spPr>
      </p:pic>
      <p:sp>
        <p:nvSpPr>
          <p:cNvPr id="676" name="Google Shape;676;p19"/>
          <p:cNvSpPr/>
          <p:nvPr/>
        </p:nvSpPr>
        <p:spPr>
          <a:xfrm>
            <a:off x="8816477" y="177421"/>
            <a:ext cx="720000" cy="1186479"/>
          </a:xfrm>
          <a:prstGeom prst="rect">
            <a:avLst/>
          </a:prstGeom>
          <a:noFill/>
          <a:ln cap="flat" cmpd="sng" w="25400">
            <a:solidFill>
              <a:srgbClr val="26679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7" name="Google Shape;677;p19"/>
          <p:cNvSpPr/>
          <p:nvPr/>
        </p:nvSpPr>
        <p:spPr>
          <a:xfrm>
            <a:off x="791397" y="5476913"/>
            <a:ext cx="10496419"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8" name="Google Shape;678;p19"/>
          <p:cNvSpPr txBox="1"/>
          <p:nvPr/>
        </p:nvSpPr>
        <p:spPr>
          <a:xfrm>
            <a:off x="1608633" y="5524805"/>
            <a:ext cx="8925636"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Encourage students to </a:t>
            </a:r>
            <a:r>
              <a:rPr b="1" i="0" lang="en-US" sz="1600" u="none" cap="none" strike="noStrike">
                <a:solidFill>
                  <a:srgbClr val="000000"/>
                </a:solidFill>
                <a:latin typeface="Arial"/>
                <a:ea typeface="Arial"/>
                <a:cs typeface="Arial"/>
                <a:sym typeface="Arial"/>
              </a:rPr>
              <a:t>explore multiple solutions to a problem</a:t>
            </a:r>
            <a:r>
              <a:rPr b="0" i="0" lang="en-US" sz="1600" u="none" cap="none" strike="noStrike">
                <a:solidFill>
                  <a:srgbClr val="000000"/>
                </a:solidFill>
                <a:latin typeface="Arial"/>
                <a:ea typeface="Arial"/>
                <a:cs typeface="Arial"/>
                <a:sym typeface="Arial"/>
              </a:rPr>
              <a:t> instead of settling for the first idea that comes to mind. Emphasize that CT allows for creative problem-solving beyond traditional methods.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679" name="Google Shape;679;p19"/>
          <p:cNvPicPr preferRelativeResize="0"/>
          <p:nvPr/>
        </p:nvPicPr>
        <p:blipFill rotWithShape="1">
          <a:blip r:embed="rId5">
            <a:alphaModFix/>
          </a:blip>
          <a:srcRect b="0" l="0" r="0" t="0"/>
          <a:stretch/>
        </p:blipFill>
        <p:spPr>
          <a:xfrm>
            <a:off x="10654892" y="4867465"/>
            <a:ext cx="1218895" cy="1218895"/>
          </a:xfrm>
          <a:prstGeom prst="rect">
            <a:avLst/>
          </a:prstGeom>
          <a:noFill/>
          <a:ln>
            <a:noFill/>
          </a:ln>
        </p:spPr>
      </p:pic>
      <p:sp>
        <p:nvSpPr>
          <p:cNvPr id="680" name="Google Shape;680;p19"/>
          <p:cNvSpPr txBox="1"/>
          <p:nvPr/>
        </p:nvSpPr>
        <p:spPr>
          <a:xfrm>
            <a:off x="1390590" y="504165"/>
            <a:ext cx="5210617" cy="835701"/>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Developing creativity and innovation with CT</a:t>
            </a:r>
            <a:endParaRPr b="0" i="0" sz="1400" u="none" cap="none" strike="noStrike">
              <a:solidFill>
                <a:srgbClr val="000000"/>
              </a:solidFill>
              <a:latin typeface="Arial"/>
              <a:ea typeface="Arial"/>
              <a:cs typeface="Arial"/>
              <a:sym typeface="Arial"/>
            </a:endParaRPr>
          </a:p>
        </p:txBody>
      </p:sp>
      <p:sp>
        <p:nvSpPr>
          <p:cNvPr id="681" name="Google Shape;681;p19"/>
          <p:cNvSpPr/>
          <p:nvPr/>
        </p:nvSpPr>
        <p:spPr>
          <a:xfrm>
            <a:off x="507483" y="1657200"/>
            <a:ext cx="6093724" cy="237356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82" name="Google Shape;682;p19"/>
          <p:cNvSpPr txBox="1"/>
          <p:nvPr/>
        </p:nvSpPr>
        <p:spPr>
          <a:xfrm>
            <a:off x="791397" y="1868576"/>
            <a:ext cx="5525897" cy="196977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Creativity is about finding new solutions, thinking flexibly and approaching challenges differently, while innovation involves applying those creative ideas in practical ways. Many low-skill adult learners may struggle with these skills because they tend to rely on familiar approaches or may hesitate to try out alternative methods.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CT helps develop creativity and innovation by encouraging structured experimentation, recognizing useful patterns and refining ideas into workable solutions.</a:t>
            </a:r>
            <a:endParaRPr b="0" i="0" sz="1400" u="none" cap="none" strike="noStrike">
              <a:solidFill>
                <a:srgbClr val="000000"/>
              </a:solidFill>
              <a:latin typeface="Arial"/>
              <a:ea typeface="Arial"/>
              <a:cs typeface="Arial"/>
              <a:sym typeface="Arial"/>
            </a:endParaRPr>
          </a:p>
        </p:txBody>
      </p:sp>
      <p:sp>
        <p:nvSpPr>
          <p:cNvPr id="683" name="Google Shape;683;p19"/>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HOW YOU CAN APPLY CT</a:t>
            </a:r>
            <a:endParaRPr b="0" i="0" sz="1400" u="none" cap="none" strike="noStrike">
              <a:solidFill>
                <a:srgbClr val="000000"/>
              </a:solidFill>
              <a:latin typeface="Arial"/>
              <a:ea typeface="Arial"/>
              <a:cs typeface="Arial"/>
              <a:sym typeface="Arial"/>
            </a:endParaRPr>
          </a:p>
        </p:txBody>
      </p:sp>
      <p:sp>
        <p:nvSpPr>
          <p:cNvPr id="684" name="Google Shape;684;p19"/>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85" name="Google Shape;685;p19"/>
          <p:cNvSpPr txBox="1"/>
          <p:nvPr/>
        </p:nvSpPr>
        <p:spPr>
          <a:xfrm>
            <a:off x="7326522" y="3095116"/>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Identify connections between unrelated ideas to inspire innovative solutions.</a:t>
            </a:r>
            <a:endParaRPr b="0" i="0" sz="1400" u="none" cap="none" strike="noStrike">
              <a:solidFill>
                <a:srgbClr val="000000"/>
              </a:solidFill>
              <a:latin typeface="Arial"/>
              <a:ea typeface="Arial"/>
              <a:cs typeface="Arial"/>
              <a:sym typeface="Arial"/>
            </a:endParaRPr>
          </a:p>
        </p:txBody>
      </p:sp>
      <p:sp>
        <p:nvSpPr>
          <p:cNvPr id="686" name="Google Shape;686;p19"/>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87" name="Google Shape;687;p19"/>
          <p:cNvSpPr txBox="1"/>
          <p:nvPr/>
        </p:nvSpPr>
        <p:spPr>
          <a:xfrm>
            <a:off x="7326522" y="2356107"/>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Break down a creative process into individual steps, such as brainstorming, refining and testing ideas.</a:t>
            </a:r>
            <a:endParaRPr b="0" i="0" sz="1400" u="none" cap="none" strike="noStrike">
              <a:solidFill>
                <a:srgbClr val="000000"/>
              </a:solidFill>
              <a:latin typeface="Arial"/>
              <a:ea typeface="Arial"/>
              <a:cs typeface="Arial"/>
              <a:sym typeface="Arial"/>
            </a:endParaRPr>
          </a:p>
        </p:txBody>
      </p:sp>
      <p:sp>
        <p:nvSpPr>
          <p:cNvPr id="688" name="Google Shape;688;p19"/>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Decomposition</a:t>
            </a:r>
            <a:endParaRPr b="0" i="0" sz="1400" u="none" cap="none" strike="noStrike">
              <a:solidFill>
                <a:srgbClr val="000000"/>
              </a:solidFill>
              <a:latin typeface="Arial"/>
              <a:ea typeface="Arial"/>
              <a:cs typeface="Arial"/>
              <a:sym typeface="Arial"/>
            </a:endParaRPr>
          </a:p>
        </p:txBody>
      </p:sp>
      <p:sp>
        <p:nvSpPr>
          <p:cNvPr id="689" name="Google Shape;689;p19"/>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90" name="Google Shape;690;p19"/>
          <p:cNvSpPr txBox="1"/>
          <p:nvPr/>
        </p:nvSpPr>
        <p:spPr>
          <a:xfrm>
            <a:off x="7326522" y="3834125"/>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Remove rigid thinking to allow for unconventional ideas.</a:t>
            </a:r>
            <a:endParaRPr b="0" i="0" sz="1400" u="none" cap="none" strike="noStrike">
              <a:solidFill>
                <a:srgbClr val="000000"/>
              </a:solidFill>
              <a:latin typeface="Arial"/>
              <a:ea typeface="Arial"/>
              <a:cs typeface="Arial"/>
              <a:sym typeface="Arial"/>
            </a:endParaRPr>
          </a:p>
        </p:txBody>
      </p:sp>
      <p:sp>
        <p:nvSpPr>
          <p:cNvPr id="691" name="Google Shape;691;p19"/>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Abstraction</a:t>
            </a:r>
            <a:endParaRPr b="0" i="0" sz="1400" u="none" cap="none" strike="noStrike">
              <a:solidFill>
                <a:srgbClr val="000000"/>
              </a:solidFill>
              <a:latin typeface="Arial"/>
              <a:ea typeface="Arial"/>
              <a:cs typeface="Arial"/>
              <a:sym typeface="Arial"/>
            </a:endParaRPr>
          </a:p>
        </p:txBody>
      </p:sp>
      <p:sp>
        <p:nvSpPr>
          <p:cNvPr id="692" name="Google Shape;692;p19"/>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Pattern recognition</a:t>
            </a:r>
            <a:endParaRPr b="0" i="0" sz="1400" u="none" cap="none" strike="noStrike">
              <a:solidFill>
                <a:srgbClr val="000000"/>
              </a:solidFill>
              <a:latin typeface="Arial"/>
              <a:ea typeface="Arial"/>
              <a:cs typeface="Arial"/>
              <a:sym typeface="Arial"/>
            </a:endParaRPr>
          </a:p>
        </p:txBody>
      </p:sp>
      <p:sp>
        <p:nvSpPr>
          <p:cNvPr id="693" name="Google Shape;693;p19"/>
          <p:cNvSpPr/>
          <p:nvPr/>
        </p:nvSpPr>
        <p:spPr>
          <a:xfrm>
            <a:off x="7111537" y="4361067"/>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94" name="Google Shape;694;p19"/>
          <p:cNvSpPr txBox="1"/>
          <p:nvPr/>
        </p:nvSpPr>
        <p:spPr>
          <a:xfrm>
            <a:off x="7326522" y="4573134"/>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Develop structured steps to test and refine innovative ideas systematically.</a:t>
            </a:r>
            <a:endParaRPr b="0" i="0" sz="1400" u="none" cap="none" strike="noStrike">
              <a:solidFill>
                <a:srgbClr val="000000"/>
              </a:solidFill>
              <a:latin typeface="Arial"/>
              <a:ea typeface="Arial"/>
              <a:cs typeface="Arial"/>
              <a:sym typeface="Arial"/>
            </a:endParaRPr>
          </a:p>
        </p:txBody>
      </p:sp>
      <p:sp>
        <p:nvSpPr>
          <p:cNvPr id="695" name="Google Shape;695;p19"/>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Algorithms</a:t>
            </a:r>
            <a:endParaRPr b="0" i="0" sz="1400" u="none" cap="none" strike="noStrike">
              <a:solidFill>
                <a:srgbClr val="000000"/>
              </a:solidFill>
              <a:latin typeface="Arial"/>
              <a:ea typeface="Arial"/>
              <a:cs typeface="Arial"/>
              <a:sym typeface="Arial"/>
            </a:endParaRPr>
          </a:p>
        </p:txBody>
      </p:sp>
      <p:sp>
        <p:nvSpPr>
          <p:cNvPr id="696" name="Google Shape;696;p19"/>
          <p:cNvSpPr txBox="1"/>
          <p:nvPr/>
        </p:nvSpPr>
        <p:spPr>
          <a:xfrm>
            <a:off x="452890" y="4134040"/>
            <a:ext cx="6261807" cy="95410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Example:</a:t>
            </a:r>
            <a:r>
              <a:rPr b="0" i="0" lang="en-US" sz="1400" u="none" cap="none" strike="noStrike">
                <a:solidFill>
                  <a:srgbClr val="000000"/>
                </a:solidFill>
                <a:latin typeface="Arial"/>
                <a:ea typeface="Arial"/>
                <a:cs typeface="Arial"/>
                <a:sym typeface="Arial"/>
              </a:rPr>
              <a:t> A student trying to organize space in a small home can apply CT by breaking the task into categories like essential vs non-essential items, recognizing patterns in cluttered areas, and exploring multiple innovative storage solutions to maximize space. </a:t>
            </a:r>
            <a:endParaRPr b="0" i="0" sz="1400" u="none" cap="none" strike="noStrike">
              <a:solidFill>
                <a:srgbClr val="000000"/>
              </a:solidFill>
              <a:latin typeface="Arial"/>
              <a:ea typeface="Arial"/>
              <a:cs typeface="Arial"/>
              <a:sym typeface="Arial"/>
            </a:endParaRPr>
          </a:p>
        </p:txBody>
      </p:sp>
      <p:sp>
        <p:nvSpPr>
          <p:cNvPr id="697" name="Google Shape;697;p1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01" name="Shape 701"/>
        <p:cNvGrpSpPr/>
        <p:nvPr/>
      </p:nvGrpSpPr>
      <p:grpSpPr>
        <a:xfrm>
          <a:off x="0" y="0"/>
          <a:ext cx="0" cy="0"/>
          <a:chOff x="0" y="0"/>
          <a:chExt cx="0" cy="0"/>
        </a:xfrm>
      </p:grpSpPr>
      <p:pic>
        <p:nvPicPr>
          <p:cNvPr descr="Icono&#10;&#10;Descripción generada automáticamente" id="702" name="Google Shape;702;p20"/>
          <p:cNvPicPr preferRelativeResize="0"/>
          <p:nvPr/>
        </p:nvPicPr>
        <p:blipFill rotWithShape="1">
          <a:blip r:embed="rId3">
            <a:alphaModFix/>
          </a:blip>
          <a:srcRect b="0" l="0" r="0" t="0"/>
          <a:stretch/>
        </p:blipFill>
        <p:spPr>
          <a:xfrm>
            <a:off x="72863" y="211027"/>
            <a:ext cx="1269841" cy="1269841"/>
          </a:xfrm>
          <a:prstGeom prst="rect">
            <a:avLst/>
          </a:prstGeom>
          <a:noFill/>
          <a:ln>
            <a:noFill/>
          </a:ln>
        </p:spPr>
      </p:pic>
      <p:pic>
        <p:nvPicPr>
          <p:cNvPr id="703" name="Google Shape;703;p20"/>
          <p:cNvPicPr preferRelativeResize="0"/>
          <p:nvPr/>
        </p:nvPicPr>
        <p:blipFill rotWithShape="1">
          <a:blip r:embed="rId4">
            <a:alphaModFix/>
          </a:blip>
          <a:srcRect b="0" l="0" r="0" t="0"/>
          <a:stretch/>
        </p:blipFill>
        <p:spPr>
          <a:xfrm>
            <a:off x="7274495" y="334988"/>
            <a:ext cx="4547841" cy="1028912"/>
          </a:xfrm>
          <a:prstGeom prst="rect">
            <a:avLst/>
          </a:prstGeom>
          <a:noFill/>
          <a:ln>
            <a:noFill/>
          </a:ln>
        </p:spPr>
      </p:pic>
      <p:sp>
        <p:nvSpPr>
          <p:cNvPr id="704" name="Google Shape;704;p20"/>
          <p:cNvSpPr/>
          <p:nvPr/>
        </p:nvSpPr>
        <p:spPr>
          <a:xfrm>
            <a:off x="9580770" y="177421"/>
            <a:ext cx="720000" cy="1186479"/>
          </a:xfrm>
          <a:prstGeom prst="rect">
            <a:avLst/>
          </a:prstGeom>
          <a:noFill/>
          <a:ln cap="flat" cmpd="sng" w="25400">
            <a:solidFill>
              <a:srgbClr val="837F6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05" name="Google Shape;705;p20"/>
          <p:cNvSpPr/>
          <p:nvPr/>
        </p:nvSpPr>
        <p:spPr>
          <a:xfrm>
            <a:off x="791397" y="5476913"/>
            <a:ext cx="10496419"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06" name="Google Shape;706;p20"/>
          <p:cNvSpPr txBox="1"/>
          <p:nvPr/>
        </p:nvSpPr>
        <p:spPr>
          <a:xfrm>
            <a:off x="1608633" y="5647916"/>
            <a:ext cx="892563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Reinforce the idea that mistakes are not failures but opportunities for learning. Encourage students to </a:t>
            </a:r>
            <a:r>
              <a:rPr b="1" i="0" lang="en-US" sz="1600" u="none" cap="none" strike="noStrike">
                <a:solidFill>
                  <a:srgbClr val="000000"/>
                </a:solidFill>
                <a:latin typeface="Arial"/>
                <a:ea typeface="Arial"/>
                <a:cs typeface="Arial"/>
                <a:sym typeface="Arial"/>
              </a:rPr>
              <a:t>confront challenges with a problem-solving mindset</a:t>
            </a:r>
            <a:r>
              <a:rPr b="0" i="0" lang="en-US" sz="1600" u="none" cap="none" strike="noStrike">
                <a:solidFill>
                  <a:srgbClr val="000000"/>
                </a:solidFill>
                <a:latin typeface="Arial"/>
                <a:ea typeface="Arial"/>
                <a:cs typeface="Arial"/>
                <a:sym typeface="Arial"/>
              </a:rPr>
              <a:t> rather than frustration.</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07" name="Google Shape;707;p20"/>
          <p:cNvPicPr preferRelativeResize="0"/>
          <p:nvPr/>
        </p:nvPicPr>
        <p:blipFill rotWithShape="1">
          <a:blip r:embed="rId5">
            <a:alphaModFix/>
          </a:blip>
          <a:srcRect b="0" l="0" r="0" t="0"/>
          <a:stretch/>
        </p:blipFill>
        <p:spPr>
          <a:xfrm>
            <a:off x="10654892" y="4867465"/>
            <a:ext cx="1218895" cy="1218895"/>
          </a:xfrm>
          <a:prstGeom prst="rect">
            <a:avLst/>
          </a:prstGeom>
          <a:noFill/>
          <a:ln>
            <a:noFill/>
          </a:ln>
        </p:spPr>
      </p:pic>
      <p:sp>
        <p:nvSpPr>
          <p:cNvPr id="708" name="Google Shape;708;p20"/>
          <p:cNvSpPr txBox="1"/>
          <p:nvPr/>
        </p:nvSpPr>
        <p:spPr>
          <a:xfrm>
            <a:off x="1390590" y="485117"/>
            <a:ext cx="5460586" cy="852742"/>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Developing adaptability and resilience with CT</a:t>
            </a:r>
            <a:endParaRPr b="0" i="0" sz="1400" u="none" cap="none" strike="noStrike">
              <a:solidFill>
                <a:srgbClr val="000000"/>
              </a:solidFill>
              <a:latin typeface="Arial"/>
              <a:ea typeface="Arial"/>
              <a:cs typeface="Arial"/>
              <a:sym typeface="Arial"/>
            </a:endParaRPr>
          </a:p>
        </p:txBody>
      </p:sp>
      <p:sp>
        <p:nvSpPr>
          <p:cNvPr id="709" name="Google Shape;709;p20"/>
          <p:cNvSpPr/>
          <p:nvPr/>
        </p:nvSpPr>
        <p:spPr>
          <a:xfrm>
            <a:off x="507483" y="1657200"/>
            <a:ext cx="6093724" cy="237356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10" name="Google Shape;710;p20"/>
          <p:cNvSpPr txBox="1"/>
          <p:nvPr/>
        </p:nvSpPr>
        <p:spPr>
          <a:xfrm>
            <a:off x="791397" y="1868576"/>
            <a:ext cx="5525897" cy="190821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Adaptability and resilience are essential for responding change and tackling difficulties.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Many low-skill adult students struggle with shifting to different conditions because they rely on fixed routines.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CT helps by teaching them how to adjust strategies based on feedback and new information, rather than feeling discouraged when things don’t go as planned.</a:t>
            </a:r>
            <a:endParaRPr b="0" i="0" sz="1400" u="none" cap="none" strike="noStrike">
              <a:solidFill>
                <a:srgbClr val="000000"/>
              </a:solidFill>
              <a:latin typeface="Arial"/>
              <a:ea typeface="Arial"/>
              <a:cs typeface="Arial"/>
              <a:sym typeface="Arial"/>
            </a:endParaRPr>
          </a:p>
        </p:txBody>
      </p:sp>
      <p:sp>
        <p:nvSpPr>
          <p:cNvPr id="711" name="Google Shape;711;p20"/>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HOW YOU CAN APPLY CT</a:t>
            </a:r>
            <a:endParaRPr b="0" i="0" sz="1400" u="none" cap="none" strike="noStrike">
              <a:solidFill>
                <a:srgbClr val="000000"/>
              </a:solidFill>
              <a:latin typeface="Arial"/>
              <a:ea typeface="Arial"/>
              <a:cs typeface="Arial"/>
              <a:sym typeface="Arial"/>
            </a:endParaRPr>
          </a:p>
        </p:txBody>
      </p:sp>
      <p:sp>
        <p:nvSpPr>
          <p:cNvPr id="712" name="Google Shape;712;p20"/>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13" name="Google Shape;713;p20"/>
          <p:cNvSpPr txBox="1"/>
          <p:nvPr/>
        </p:nvSpPr>
        <p:spPr>
          <a:xfrm>
            <a:off x="7326522" y="3095116"/>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Recognize past successful strategies to adapt to new challenges.</a:t>
            </a:r>
            <a:endParaRPr b="0" i="0" sz="1400" u="none" cap="none" strike="noStrike">
              <a:solidFill>
                <a:srgbClr val="000000"/>
              </a:solidFill>
              <a:latin typeface="Arial"/>
              <a:ea typeface="Arial"/>
              <a:cs typeface="Arial"/>
              <a:sym typeface="Arial"/>
            </a:endParaRPr>
          </a:p>
        </p:txBody>
      </p:sp>
      <p:sp>
        <p:nvSpPr>
          <p:cNvPr id="714" name="Google Shape;714;p20"/>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15" name="Google Shape;715;p20"/>
          <p:cNvSpPr txBox="1"/>
          <p:nvPr/>
        </p:nvSpPr>
        <p:spPr>
          <a:xfrm>
            <a:off x="7326522" y="2356107"/>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Analyze setbacks by identifying which specific factors need adjustment.</a:t>
            </a:r>
            <a:endParaRPr b="0" i="0" sz="1400" u="none" cap="none" strike="noStrike">
              <a:solidFill>
                <a:srgbClr val="000000"/>
              </a:solidFill>
              <a:latin typeface="Arial"/>
              <a:ea typeface="Arial"/>
              <a:cs typeface="Arial"/>
              <a:sym typeface="Arial"/>
            </a:endParaRPr>
          </a:p>
        </p:txBody>
      </p:sp>
      <p:sp>
        <p:nvSpPr>
          <p:cNvPr id="716" name="Google Shape;716;p20"/>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Decomposition</a:t>
            </a:r>
            <a:endParaRPr b="0" i="0" sz="1400" u="none" cap="none" strike="noStrike">
              <a:solidFill>
                <a:srgbClr val="000000"/>
              </a:solidFill>
              <a:latin typeface="Arial"/>
              <a:ea typeface="Arial"/>
              <a:cs typeface="Arial"/>
              <a:sym typeface="Arial"/>
            </a:endParaRPr>
          </a:p>
        </p:txBody>
      </p:sp>
      <p:sp>
        <p:nvSpPr>
          <p:cNvPr id="717" name="Google Shape;717;p20"/>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18" name="Google Shape;718;p20"/>
          <p:cNvSpPr txBox="1"/>
          <p:nvPr/>
        </p:nvSpPr>
        <p:spPr>
          <a:xfrm>
            <a:off x="7326522" y="3834125"/>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Focus on core objectives while remaining flexible with the approach.</a:t>
            </a:r>
            <a:endParaRPr b="0" i="0" sz="1400" u="none" cap="none" strike="noStrike">
              <a:solidFill>
                <a:srgbClr val="000000"/>
              </a:solidFill>
              <a:latin typeface="Arial"/>
              <a:ea typeface="Arial"/>
              <a:cs typeface="Arial"/>
              <a:sym typeface="Arial"/>
            </a:endParaRPr>
          </a:p>
        </p:txBody>
      </p:sp>
      <p:sp>
        <p:nvSpPr>
          <p:cNvPr id="719" name="Google Shape;719;p20"/>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Abstraction</a:t>
            </a:r>
            <a:endParaRPr b="0" i="0" sz="1400" u="none" cap="none" strike="noStrike">
              <a:solidFill>
                <a:srgbClr val="000000"/>
              </a:solidFill>
              <a:latin typeface="Arial"/>
              <a:ea typeface="Arial"/>
              <a:cs typeface="Arial"/>
              <a:sym typeface="Arial"/>
            </a:endParaRPr>
          </a:p>
        </p:txBody>
      </p:sp>
      <p:sp>
        <p:nvSpPr>
          <p:cNvPr id="720" name="Google Shape;720;p20"/>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Pattern recognition</a:t>
            </a:r>
            <a:endParaRPr b="0" i="0" sz="1400" u="none" cap="none" strike="noStrike">
              <a:solidFill>
                <a:srgbClr val="000000"/>
              </a:solidFill>
              <a:latin typeface="Arial"/>
              <a:ea typeface="Arial"/>
              <a:cs typeface="Arial"/>
              <a:sym typeface="Arial"/>
            </a:endParaRPr>
          </a:p>
        </p:txBody>
      </p:sp>
      <p:sp>
        <p:nvSpPr>
          <p:cNvPr id="721" name="Google Shape;721;p20"/>
          <p:cNvSpPr/>
          <p:nvPr/>
        </p:nvSpPr>
        <p:spPr>
          <a:xfrm>
            <a:off x="7111537" y="4361067"/>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2" name="Google Shape;722;p20"/>
          <p:cNvSpPr txBox="1"/>
          <p:nvPr/>
        </p:nvSpPr>
        <p:spPr>
          <a:xfrm>
            <a:off x="7326522" y="4573134"/>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Apply iteration, testing different approaches, adjusting based on feedback to improve over time.</a:t>
            </a:r>
            <a:endParaRPr b="0" i="0" sz="1400" u="none" cap="none" strike="noStrike">
              <a:solidFill>
                <a:srgbClr val="000000"/>
              </a:solidFill>
              <a:latin typeface="Arial"/>
              <a:ea typeface="Arial"/>
              <a:cs typeface="Arial"/>
              <a:sym typeface="Arial"/>
            </a:endParaRPr>
          </a:p>
        </p:txBody>
      </p:sp>
      <p:sp>
        <p:nvSpPr>
          <p:cNvPr id="723" name="Google Shape;723;p20"/>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Algorithms</a:t>
            </a:r>
            <a:endParaRPr b="0" i="0" sz="1400" u="none" cap="none" strike="noStrike">
              <a:solidFill>
                <a:srgbClr val="000000"/>
              </a:solidFill>
              <a:latin typeface="Arial"/>
              <a:ea typeface="Arial"/>
              <a:cs typeface="Arial"/>
              <a:sym typeface="Arial"/>
            </a:endParaRPr>
          </a:p>
        </p:txBody>
      </p:sp>
      <p:sp>
        <p:nvSpPr>
          <p:cNvPr id="724" name="Google Shape;724;p20"/>
          <p:cNvSpPr txBox="1"/>
          <p:nvPr/>
        </p:nvSpPr>
        <p:spPr>
          <a:xfrm>
            <a:off x="452890" y="4134040"/>
            <a:ext cx="6261807" cy="116955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Example:</a:t>
            </a:r>
            <a:r>
              <a:rPr b="0" i="0" lang="en-US" sz="1400" u="none" cap="none" strike="noStrike">
                <a:solidFill>
                  <a:srgbClr val="000000"/>
                </a:solidFill>
                <a:latin typeface="Arial"/>
                <a:ea typeface="Arial"/>
                <a:cs typeface="Arial"/>
                <a:sym typeface="Arial"/>
              </a:rPr>
              <a:t> When facing last-minute changes to a work shift or family schedule, students can apply CT by breaking down their commitments, recognizing flexible options, and adjusting their plans without feeling stressed. If they practicing small adjustments over time, they build resilience and confidence in handling unexpected challenges.</a:t>
            </a:r>
            <a:endParaRPr b="0" i="0" sz="1400" u="none" cap="none" strike="noStrike">
              <a:solidFill>
                <a:srgbClr val="000000"/>
              </a:solidFill>
              <a:latin typeface="Arial"/>
              <a:ea typeface="Arial"/>
              <a:cs typeface="Arial"/>
              <a:sym typeface="Arial"/>
            </a:endParaRPr>
          </a:p>
        </p:txBody>
      </p:sp>
      <p:sp>
        <p:nvSpPr>
          <p:cNvPr id="725" name="Google Shape;725;p2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29" name="Shape 729"/>
        <p:cNvGrpSpPr/>
        <p:nvPr/>
      </p:nvGrpSpPr>
      <p:grpSpPr>
        <a:xfrm>
          <a:off x="0" y="0"/>
          <a:ext cx="0" cy="0"/>
          <a:chOff x="0" y="0"/>
          <a:chExt cx="0" cy="0"/>
        </a:xfrm>
      </p:grpSpPr>
      <p:pic>
        <p:nvPicPr>
          <p:cNvPr descr="Un dibujo de un perro&#10;&#10;Descripción generada automáticamente con confianza media" id="730" name="Google Shape;730;p21"/>
          <p:cNvPicPr preferRelativeResize="0"/>
          <p:nvPr/>
        </p:nvPicPr>
        <p:blipFill rotWithShape="1">
          <a:blip r:embed="rId3">
            <a:alphaModFix/>
          </a:blip>
          <a:srcRect b="0" l="0" r="0" t="0"/>
          <a:stretch/>
        </p:blipFill>
        <p:spPr>
          <a:xfrm>
            <a:off x="64730" y="215812"/>
            <a:ext cx="1269841" cy="1269841"/>
          </a:xfrm>
          <a:prstGeom prst="rect">
            <a:avLst/>
          </a:prstGeom>
          <a:noFill/>
          <a:ln>
            <a:noFill/>
          </a:ln>
        </p:spPr>
      </p:pic>
      <p:pic>
        <p:nvPicPr>
          <p:cNvPr id="731" name="Google Shape;731;p21"/>
          <p:cNvPicPr preferRelativeResize="0"/>
          <p:nvPr/>
        </p:nvPicPr>
        <p:blipFill rotWithShape="1">
          <a:blip r:embed="rId4">
            <a:alphaModFix/>
          </a:blip>
          <a:srcRect b="0" l="0" r="0" t="0"/>
          <a:stretch/>
        </p:blipFill>
        <p:spPr>
          <a:xfrm>
            <a:off x="7274495" y="334988"/>
            <a:ext cx="4547841" cy="1028912"/>
          </a:xfrm>
          <a:prstGeom prst="rect">
            <a:avLst/>
          </a:prstGeom>
          <a:noFill/>
          <a:ln>
            <a:noFill/>
          </a:ln>
        </p:spPr>
      </p:pic>
      <p:sp>
        <p:nvSpPr>
          <p:cNvPr id="732" name="Google Shape;732;p21"/>
          <p:cNvSpPr/>
          <p:nvPr/>
        </p:nvSpPr>
        <p:spPr>
          <a:xfrm>
            <a:off x="10345057" y="177421"/>
            <a:ext cx="720000" cy="1186479"/>
          </a:xfrm>
          <a:prstGeom prst="rect">
            <a:avLst/>
          </a:prstGeom>
          <a:noFill/>
          <a:ln cap="flat" cmpd="sng" w="254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3" name="Google Shape;733;p21"/>
          <p:cNvSpPr/>
          <p:nvPr/>
        </p:nvSpPr>
        <p:spPr>
          <a:xfrm>
            <a:off x="791397" y="5476913"/>
            <a:ext cx="10496419"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4" name="Google Shape;734;p21"/>
          <p:cNvSpPr txBox="1"/>
          <p:nvPr/>
        </p:nvSpPr>
        <p:spPr>
          <a:xfrm>
            <a:off x="1608633" y="5647916"/>
            <a:ext cx="892563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Encourage structured teamwork </a:t>
            </a:r>
            <a:r>
              <a:rPr b="0" i="0" lang="en-US" sz="1600" u="none" cap="none" strike="noStrike">
                <a:solidFill>
                  <a:srgbClr val="000000"/>
                </a:solidFill>
                <a:latin typeface="Arial"/>
                <a:ea typeface="Arial"/>
                <a:cs typeface="Arial"/>
                <a:sym typeface="Arial"/>
              </a:rPr>
              <a:t>by assigning roles and having students rotate responsibilities in group activities. This helps them see the value of organization and collaboration in real-life tasks.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35" name="Google Shape;735;p21"/>
          <p:cNvPicPr preferRelativeResize="0"/>
          <p:nvPr/>
        </p:nvPicPr>
        <p:blipFill rotWithShape="1">
          <a:blip r:embed="rId5">
            <a:alphaModFix/>
          </a:blip>
          <a:srcRect b="0" l="0" r="0" t="0"/>
          <a:stretch/>
        </p:blipFill>
        <p:spPr>
          <a:xfrm>
            <a:off x="10654892" y="4867465"/>
            <a:ext cx="1218895" cy="1218895"/>
          </a:xfrm>
          <a:prstGeom prst="rect">
            <a:avLst/>
          </a:prstGeom>
          <a:noFill/>
          <a:ln>
            <a:noFill/>
          </a:ln>
        </p:spPr>
      </p:pic>
      <p:sp>
        <p:nvSpPr>
          <p:cNvPr id="736" name="Google Shape;736;p21"/>
          <p:cNvSpPr txBox="1"/>
          <p:nvPr/>
        </p:nvSpPr>
        <p:spPr>
          <a:xfrm>
            <a:off x="1390590" y="485117"/>
            <a:ext cx="5460586" cy="852742"/>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Developing collaboration and teamwork with CT</a:t>
            </a:r>
            <a:endParaRPr b="0" i="0" sz="1400" u="none" cap="none" strike="noStrike">
              <a:solidFill>
                <a:srgbClr val="000000"/>
              </a:solidFill>
              <a:latin typeface="Arial"/>
              <a:ea typeface="Arial"/>
              <a:cs typeface="Arial"/>
              <a:sym typeface="Arial"/>
            </a:endParaRPr>
          </a:p>
        </p:txBody>
      </p:sp>
      <p:sp>
        <p:nvSpPr>
          <p:cNvPr id="737" name="Google Shape;737;p21"/>
          <p:cNvSpPr/>
          <p:nvPr/>
        </p:nvSpPr>
        <p:spPr>
          <a:xfrm>
            <a:off x="507483" y="1657200"/>
            <a:ext cx="6093724" cy="237356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8" name="Google Shape;738;p21"/>
          <p:cNvSpPr txBox="1"/>
          <p:nvPr/>
        </p:nvSpPr>
        <p:spPr>
          <a:xfrm>
            <a:off x="791397" y="1868576"/>
            <a:ext cx="5525897" cy="196977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Collaboration involves working with others to achieve a common goal, while teamwork requires coordinating efforts, adapting to different roles, and solving problems together. Many low-skill adult learners may struggle with teamwork due to unclear roles, difficulty organizing tasks, or lack of confidence in group settings.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CT helps by providing a well-thought approach to teamwork, ensuring tasks are broken down logically, roles are well-defined, and decisions are made efficiently. </a:t>
            </a:r>
            <a:endParaRPr b="0" i="0" sz="1400" u="none" cap="none" strike="noStrike">
              <a:solidFill>
                <a:srgbClr val="000000"/>
              </a:solidFill>
              <a:latin typeface="Arial"/>
              <a:ea typeface="Arial"/>
              <a:cs typeface="Arial"/>
              <a:sym typeface="Arial"/>
            </a:endParaRPr>
          </a:p>
        </p:txBody>
      </p:sp>
      <p:sp>
        <p:nvSpPr>
          <p:cNvPr id="739" name="Google Shape;739;p21"/>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HOW YOU CAN APPLY CT</a:t>
            </a:r>
            <a:endParaRPr b="0" i="0" sz="1400" u="none" cap="none" strike="noStrike">
              <a:solidFill>
                <a:srgbClr val="000000"/>
              </a:solidFill>
              <a:latin typeface="Arial"/>
              <a:ea typeface="Arial"/>
              <a:cs typeface="Arial"/>
              <a:sym typeface="Arial"/>
            </a:endParaRPr>
          </a:p>
        </p:txBody>
      </p:sp>
      <p:sp>
        <p:nvSpPr>
          <p:cNvPr id="740" name="Google Shape;740;p21"/>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1" name="Google Shape;741;p21"/>
          <p:cNvSpPr txBox="1"/>
          <p:nvPr/>
        </p:nvSpPr>
        <p:spPr>
          <a:xfrm>
            <a:off x="7326522" y="3095116"/>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Identify strengths and past experiences to assign roles effectively.</a:t>
            </a:r>
            <a:endParaRPr b="0" i="0" sz="1400" u="none" cap="none" strike="noStrike">
              <a:solidFill>
                <a:srgbClr val="000000"/>
              </a:solidFill>
              <a:latin typeface="Arial"/>
              <a:ea typeface="Arial"/>
              <a:cs typeface="Arial"/>
              <a:sym typeface="Arial"/>
            </a:endParaRPr>
          </a:p>
        </p:txBody>
      </p:sp>
      <p:sp>
        <p:nvSpPr>
          <p:cNvPr id="742" name="Google Shape;742;p21"/>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3" name="Google Shape;743;p21"/>
          <p:cNvSpPr txBox="1"/>
          <p:nvPr/>
        </p:nvSpPr>
        <p:spPr>
          <a:xfrm>
            <a:off x="7326522" y="2356107"/>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Help students break large projects into manageable assignments so no one feels overwhelmed.</a:t>
            </a:r>
            <a:endParaRPr b="0" i="0" sz="1400" u="none" cap="none" strike="noStrike">
              <a:solidFill>
                <a:srgbClr val="000000"/>
              </a:solidFill>
              <a:latin typeface="Arial"/>
              <a:ea typeface="Arial"/>
              <a:cs typeface="Arial"/>
              <a:sym typeface="Arial"/>
            </a:endParaRPr>
          </a:p>
        </p:txBody>
      </p:sp>
      <p:sp>
        <p:nvSpPr>
          <p:cNvPr id="744" name="Google Shape;744;p21"/>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Decomposition</a:t>
            </a:r>
            <a:endParaRPr b="0" i="0" sz="1400" u="none" cap="none" strike="noStrike">
              <a:solidFill>
                <a:srgbClr val="000000"/>
              </a:solidFill>
              <a:latin typeface="Arial"/>
              <a:ea typeface="Arial"/>
              <a:cs typeface="Arial"/>
              <a:sym typeface="Arial"/>
            </a:endParaRPr>
          </a:p>
        </p:txBody>
      </p:sp>
      <p:sp>
        <p:nvSpPr>
          <p:cNvPr id="745" name="Google Shape;745;p21"/>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6" name="Google Shape;746;p21"/>
          <p:cNvSpPr txBox="1"/>
          <p:nvPr/>
        </p:nvSpPr>
        <p:spPr>
          <a:xfrm>
            <a:off x="7326522" y="3834125"/>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Focus on shared goals while adapting individual approaches to fit the team.</a:t>
            </a:r>
            <a:endParaRPr b="0" i="0" sz="1400" u="none" cap="none" strike="noStrike">
              <a:solidFill>
                <a:srgbClr val="000000"/>
              </a:solidFill>
              <a:latin typeface="Arial"/>
              <a:ea typeface="Arial"/>
              <a:cs typeface="Arial"/>
              <a:sym typeface="Arial"/>
            </a:endParaRPr>
          </a:p>
        </p:txBody>
      </p:sp>
      <p:sp>
        <p:nvSpPr>
          <p:cNvPr id="747" name="Google Shape;747;p21"/>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Abstraction</a:t>
            </a:r>
            <a:endParaRPr b="0" i="0" sz="1400" u="none" cap="none" strike="noStrike">
              <a:solidFill>
                <a:srgbClr val="000000"/>
              </a:solidFill>
              <a:latin typeface="Arial"/>
              <a:ea typeface="Arial"/>
              <a:cs typeface="Arial"/>
              <a:sym typeface="Arial"/>
            </a:endParaRPr>
          </a:p>
        </p:txBody>
      </p:sp>
      <p:sp>
        <p:nvSpPr>
          <p:cNvPr id="748" name="Google Shape;748;p21"/>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Pattern recognition</a:t>
            </a:r>
            <a:endParaRPr b="0" i="0" sz="1400" u="none" cap="none" strike="noStrike">
              <a:solidFill>
                <a:srgbClr val="000000"/>
              </a:solidFill>
              <a:latin typeface="Arial"/>
              <a:ea typeface="Arial"/>
              <a:cs typeface="Arial"/>
              <a:sym typeface="Arial"/>
            </a:endParaRPr>
          </a:p>
        </p:txBody>
      </p:sp>
      <p:sp>
        <p:nvSpPr>
          <p:cNvPr id="749" name="Google Shape;749;p21"/>
          <p:cNvSpPr/>
          <p:nvPr/>
        </p:nvSpPr>
        <p:spPr>
          <a:xfrm>
            <a:off x="7111537" y="4361067"/>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50" name="Google Shape;750;p21"/>
          <p:cNvSpPr txBox="1"/>
          <p:nvPr/>
        </p:nvSpPr>
        <p:spPr>
          <a:xfrm>
            <a:off x="7326522" y="4573134"/>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Teach students to structure tasks so everyone in a group has a clear role and steps to follow.</a:t>
            </a:r>
            <a:endParaRPr b="0" i="0" sz="1400" u="none" cap="none" strike="noStrike">
              <a:solidFill>
                <a:srgbClr val="000000"/>
              </a:solidFill>
              <a:latin typeface="Arial"/>
              <a:ea typeface="Arial"/>
              <a:cs typeface="Arial"/>
              <a:sym typeface="Arial"/>
            </a:endParaRPr>
          </a:p>
        </p:txBody>
      </p:sp>
      <p:sp>
        <p:nvSpPr>
          <p:cNvPr id="751" name="Google Shape;751;p21"/>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Algorithms</a:t>
            </a:r>
            <a:endParaRPr b="0" i="0" sz="1400" u="none" cap="none" strike="noStrike">
              <a:solidFill>
                <a:srgbClr val="000000"/>
              </a:solidFill>
              <a:latin typeface="Arial"/>
              <a:ea typeface="Arial"/>
              <a:cs typeface="Arial"/>
              <a:sym typeface="Arial"/>
            </a:endParaRPr>
          </a:p>
        </p:txBody>
      </p:sp>
      <p:sp>
        <p:nvSpPr>
          <p:cNvPr id="752" name="Google Shape;752;p21"/>
          <p:cNvSpPr txBox="1"/>
          <p:nvPr/>
        </p:nvSpPr>
        <p:spPr>
          <a:xfrm>
            <a:off x="452890" y="4134040"/>
            <a:ext cx="6261807" cy="116955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Example:</a:t>
            </a:r>
            <a:r>
              <a:rPr b="0" i="0" lang="en-US" sz="1400" u="none" cap="none" strike="noStrike">
                <a:solidFill>
                  <a:srgbClr val="000000"/>
                </a:solidFill>
                <a:latin typeface="Arial"/>
                <a:ea typeface="Arial"/>
                <a:cs typeface="Arial"/>
                <a:sym typeface="Arial"/>
              </a:rPr>
              <a:t> When planning a community cleanup, students can use CT to break down tasks such as organizing supplies, assigning roles, and setting a timeline. If students structure responsibilities and adjust based on group strengths, they promote a more productive and cooperative effort, improving both teamwork and problem-solving skills.</a:t>
            </a:r>
            <a:endParaRPr b="0" i="0" sz="1400" u="none" cap="none" strike="noStrike">
              <a:solidFill>
                <a:srgbClr val="000000"/>
              </a:solidFill>
              <a:latin typeface="Arial"/>
              <a:ea typeface="Arial"/>
              <a:cs typeface="Arial"/>
              <a:sym typeface="Arial"/>
            </a:endParaRPr>
          </a:p>
        </p:txBody>
      </p:sp>
      <p:sp>
        <p:nvSpPr>
          <p:cNvPr id="753" name="Google Shape;753;p2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57" name="Shape 757"/>
        <p:cNvGrpSpPr/>
        <p:nvPr/>
      </p:nvGrpSpPr>
      <p:grpSpPr>
        <a:xfrm>
          <a:off x="0" y="0"/>
          <a:ext cx="0" cy="0"/>
          <a:chOff x="0" y="0"/>
          <a:chExt cx="0" cy="0"/>
        </a:xfrm>
      </p:grpSpPr>
      <p:pic>
        <p:nvPicPr>
          <p:cNvPr descr="Un dibujo de un perro&#10;&#10;Descripción generada automáticamente con confianza baja" id="758" name="Google Shape;758;p22"/>
          <p:cNvPicPr preferRelativeResize="0"/>
          <p:nvPr/>
        </p:nvPicPr>
        <p:blipFill rotWithShape="1">
          <a:blip r:embed="rId3">
            <a:alphaModFix/>
          </a:blip>
          <a:srcRect b="0" l="0" r="0" t="0"/>
          <a:stretch/>
        </p:blipFill>
        <p:spPr>
          <a:xfrm>
            <a:off x="52972" y="211027"/>
            <a:ext cx="1269841" cy="1269841"/>
          </a:xfrm>
          <a:prstGeom prst="rect">
            <a:avLst/>
          </a:prstGeom>
          <a:noFill/>
          <a:ln>
            <a:noFill/>
          </a:ln>
        </p:spPr>
      </p:pic>
      <p:pic>
        <p:nvPicPr>
          <p:cNvPr id="759" name="Google Shape;759;p22"/>
          <p:cNvPicPr preferRelativeResize="0"/>
          <p:nvPr/>
        </p:nvPicPr>
        <p:blipFill rotWithShape="1">
          <a:blip r:embed="rId4">
            <a:alphaModFix/>
          </a:blip>
          <a:srcRect b="0" l="0" r="0" t="0"/>
          <a:stretch/>
        </p:blipFill>
        <p:spPr>
          <a:xfrm>
            <a:off x="7274495" y="334988"/>
            <a:ext cx="4547841" cy="1028912"/>
          </a:xfrm>
          <a:prstGeom prst="rect">
            <a:avLst/>
          </a:prstGeom>
          <a:noFill/>
          <a:ln>
            <a:noFill/>
          </a:ln>
        </p:spPr>
      </p:pic>
      <p:sp>
        <p:nvSpPr>
          <p:cNvPr id="760" name="Google Shape;760;p22"/>
          <p:cNvSpPr/>
          <p:nvPr/>
        </p:nvSpPr>
        <p:spPr>
          <a:xfrm>
            <a:off x="11109339" y="177421"/>
            <a:ext cx="720000" cy="1186479"/>
          </a:xfrm>
          <a:prstGeom prst="rect">
            <a:avLst/>
          </a:prstGeom>
          <a:noFill/>
          <a:ln cap="flat" cmpd="sng" w="25400">
            <a:solidFill>
              <a:srgbClr val="E1A28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1" name="Google Shape;761;p22"/>
          <p:cNvSpPr/>
          <p:nvPr/>
        </p:nvSpPr>
        <p:spPr>
          <a:xfrm>
            <a:off x="791397" y="5476913"/>
            <a:ext cx="10496419"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2" name="Google Shape;762;p22"/>
          <p:cNvSpPr txBox="1"/>
          <p:nvPr/>
        </p:nvSpPr>
        <p:spPr>
          <a:xfrm>
            <a:off x="1608633" y="5647916"/>
            <a:ext cx="892563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Encourage students to </a:t>
            </a:r>
            <a:r>
              <a:rPr b="1" i="0" lang="en-US" sz="1600" u="none" cap="none" strike="noStrike">
                <a:solidFill>
                  <a:srgbClr val="000000"/>
                </a:solidFill>
                <a:latin typeface="Arial"/>
                <a:ea typeface="Arial"/>
                <a:cs typeface="Arial"/>
                <a:sym typeface="Arial"/>
              </a:rPr>
              <a:t>pause and structure their thoughts before speaking</a:t>
            </a:r>
            <a:r>
              <a:rPr b="0" i="0" lang="en-US" sz="1600" u="none" cap="none" strike="noStrike">
                <a:solidFill>
                  <a:srgbClr val="000000"/>
                </a:solidFill>
                <a:latin typeface="Arial"/>
                <a:ea typeface="Arial"/>
                <a:cs typeface="Arial"/>
                <a:sym typeface="Arial"/>
              </a:rPr>
              <a:t>. Teach them to organize information logically, just like they would when solving a problem step by step.</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63" name="Google Shape;763;p22"/>
          <p:cNvPicPr preferRelativeResize="0"/>
          <p:nvPr/>
        </p:nvPicPr>
        <p:blipFill rotWithShape="1">
          <a:blip r:embed="rId5">
            <a:alphaModFix/>
          </a:blip>
          <a:srcRect b="0" l="0" r="0" t="0"/>
          <a:stretch/>
        </p:blipFill>
        <p:spPr>
          <a:xfrm>
            <a:off x="10654892" y="4867465"/>
            <a:ext cx="1218895" cy="1218895"/>
          </a:xfrm>
          <a:prstGeom prst="rect">
            <a:avLst/>
          </a:prstGeom>
          <a:noFill/>
          <a:ln>
            <a:noFill/>
          </a:ln>
        </p:spPr>
      </p:pic>
      <p:sp>
        <p:nvSpPr>
          <p:cNvPr id="764" name="Google Shape;764;p22"/>
          <p:cNvSpPr txBox="1"/>
          <p:nvPr/>
        </p:nvSpPr>
        <p:spPr>
          <a:xfrm>
            <a:off x="1390590" y="485117"/>
            <a:ext cx="5460586" cy="852742"/>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Developing communication skills with CT</a:t>
            </a:r>
            <a:endParaRPr b="0" i="0" sz="1400" u="none" cap="none" strike="noStrike">
              <a:solidFill>
                <a:srgbClr val="000000"/>
              </a:solidFill>
              <a:latin typeface="Arial"/>
              <a:ea typeface="Arial"/>
              <a:cs typeface="Arial"/>
              <a:sym typeface="Arial"/>
            </a:endParaRPr>
          </a:p>
        </p:txBody>
      </p:sp>
      <p:sp>
        <p:nvSpPr>
          <p:cNvPr id="765" name="Google Shape;765;p22"/>
          <p:cNvSpPr/>
          <p:nvPr/>
        </p:nvSpPr>
        <p:spPr>
          <a:xfrm>
            <a:off x="507483" y="1657200"/>
            <a:ext cx="6093724" cy="237356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6" name="Google Shape;766;p22"/>
          <p:cNvSpPr txBox="1"/>
          <p:nvPr/>
        </p:nvSpPr>
        <p:spPr>
          <a:xfrm>
            <a:off x="791397" y="1868576"/>
            <a:ext cx="5525897" cy="196977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Communication is the ability to express ideas clearly, understand others and adapt messages to different situations. It involves active listening and confidence in delivering information. Many low-skill adult learners may struggle with communication due to difficulty organizing thoughts or using unclear explanations.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CT helps by encouraging structured thinking and focusing on key information, allowing students to communicate more effectively in conversations and daily interactions.</a:t>
            </a:r>
            <a:endParaRPr b="0" i="0" sz="1400" u="none" cap="none" strike="noStrike">
              <a:solidFill>
                <a:srgbClr val="000000"/>
              </a:solidFill>
              <a:latin typeface="Arial"/>
              <a:ea typeface="Arial"/>
              <a:cs typeface="Arial"/>
              <a:sym typeface="Arial"/>
            </a:endParaRPr>
          </a:p>
        </p:txBody>
      </p:sp>
      <p:sp>
        <p:nvSpPr>
          <p:cNvPr id="767" name="Google Shape;767;p22"/>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HOW YOU CAN APPLY CT</a:t>
            </a:r>
            <a:endParaRPr b="0" i="0" sz="1400" u="none" cap="none" strike="noStrike">
              <a:solidFill>
                <a:srgbClr val="000000"/>
              </a:solidFill>
              <a:latin typeface="Arial"/>
              <a:ea typeface="Arial"/>
              <a:cs typeface="Arial"/>
              <a:sym typeface="Arial"/>
            </a:endParaRPr>
          </a:p>
        </p:txBody>
      </p:sp>
      <p:sp>
        <p:nvSpPr>
          <p:cNvPr id="768" name="Google Shape;768;p22"/>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9" name="Google Shape;769;p22"/>
          <p:cNvSpPr txBox="1"/>
          <p:nvPr/>
        </p:nvSpPr>
        <p:spPr>
          <a:xfrm>
            <a:off x="7326522" y="3095116"/>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Identify effective communication styles based on past interactions.</a:t>
            </a:r>
            <a:endParaRPr b="0" i="0" sz="1400" u="none" cap="none" strike="noStrike">
              <a:solidFill>
                <a:srgbClr val="000000"/>
              </a:solidFill>
              <a:latin typeface="Arial"/>
              <a:ea typeface="Arial"/>
              <a:cs typeface="Arial"/>
              <a:sym typeface="Arial"/>
            </a:endParaRPr>
          </a:p>
        </p:txBody>
      </p:sp>
      <p:sp>
        <p:nvSpPr>
          <p:cNvPr id="770" name="Google Shape;770;p22"/>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71" name="Google Shape;771;p22"/>
          <p:cNvSpPr txBox="1"/>
          <p:nvPr/>
        </p:nvSpPr>
        <p:spPr>
          <a:xfrm>
            <a:off x="7326522" y="2356107"/>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Break down thoughts into key points before expressing them.</a:t>
            </a:r>
            <a:endParaRPr b="0" i="0" sz="1400" u="none" cap="none" strike="noStrike">
              <a:solidFill>
                <a:srgbClr val="000000"/>
              </a:solidFill>
              <a:latin typeface="Arial"/>
              <a:ea typeface="Arial"/>
              <a:cs typeface="Arial"/>
              <a:sym typeface="Arial"/>
            </a:endParaRPr>
          </a:p>
        </p:txBody>
      </p:sp>
      <p:sp>
        <p:nvSpPr>
          <p:cNvPr id="772" name="Google Shape;772;p22"/>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Decomposition</a:t>
            </a:r>
            <a:endParaRPr b="0" i="0" sz="1400" u="none" cap="none" strike="noStrike">
              <a:solidFill>
                <a:srgbClr val="000000"/>
              </a:solidFill>
              <a:latin typeface="Arial"/>
              <a:ea typeface="Arial"/>
              <a:cs typeface="Arial"/>
              <a:sym typeface="Arial"/>
            </a:endParaRPr>
          </a:p>
        </p:txBody>
      </p:sp>
      <p:sp>
        <p:nvSpPr>
          <p:cNvPr id="773" name="Google Shape;773;p22"/>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74" name="Google Shape;774;p22"/>
          <p:cNvSpPr txBox="1"/>
          <p:nvPr/>
        </p:nvSpPr>
        <p:spPr>
          <a:xfrm>
            <a:off x="7326522" y="3834125"/>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Guide students in focusing on the most important details when explaining ideas or writing messages</a:t>
            </a:r>
            <a:endParaRPr b="0" i="0" sz="1400" u="none" cap="none" strike="noStrike">
              <a:solidFill>
                <a:srgbClr val="000000"/>
              </a:solidFill>
              <a:latin typeface="Arial"/>
              <a:ea typeface="Arial"/>
              <a:cs typeface="Arial"/>
              <a:sym typeface="Arial"/>
            </a:endParaRPr>
          </a:p>
        </p:txBody>
      </p:sp>
      <p:sp>
        <p:nvSpPr>
          <p:cNvPr id="775" name="Google Shape;775;p22"/>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Abstraction</a:t>
            </a:r>
            <a:endParaRPr b="0" i="0" sz="1400" u="none" cap="none" strike="noStrike">
              <a:solidFill>
                <a:srgbClr val="000000"/>
              </a:solidFill>
              <a:latin typeface="Arial"/>
              <a:ea typeface="Arial"/>
              <a:cs typeface="Arial"/>
              <a:sym typeface="Arial"/>
            </a:endParaRPr>
          </a:p>
        </p:txBody>
      </p:sp>
      <p:sp>
        <p:nvSpPr>
          <p:cNvPr id="776" name="Google Shape;776;p22"/>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Pattern recognition</a:t>
            </a:r>
            <a:endParaRPr b="0" i="0" sz="1400" u="none" cap="none" strike="noStrike">
              <a:solidFill>
                <a:srgbClr val="000000"/>
              </a:solidFill>
              <a:latin typeface="Arial"/>
              <a:ea typeface="Arial"/>
              <a:cs typeface="Arial"/>
              <a:sym typeface="Arial"/>
            </a:endParaRPr>
          </a:p>
        </p:txBody>
      </p:sp>
      <p:sp>
        <p:nvSpPr>
          <p:cNvPr id="777" name="Google Shape;777;p22"/>
          <p:cNvSpPr/>
          <p:nvPr/>
        </p:nvSpPr>
        <p:spPr>
          <a:xfrm>
            <a:off x="7111537" y="4361067"/>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78" name="Google Shape;778;p22"/>
          <p:cNvSpPr txBox="1"/>
          <p:nvPr/>
        </p:nvSpPr>
        <p:spPr>
          <a:xfrm>
            <a:off x="7326522" y="4573134"/>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Help students structure conversations logically, ensuring that their message is easy to understand.</a:t>
            </a:r>
            <a:endParaRPr b="0" i="0" sz="1400" u="none" cap="none" strike="noStrike">
              <a:solidFill>
                <a:srgbClr val="000000"/>
              </a:solidFill>
              <a:latin typeface="Arial"/>
              <a:ea typeface="Arial"/>
              <a:cs typeface="Arial"/>
              <a:sym typeface="Arial"/>
            </a:endParaRPr>
          </a:p>
        </p:txBody>
      </p:sp>
      <p:sp>
        <p:nvSpPr>
          <p:cNvPr id="779" name="Google Shape;779;p22"/>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Algorithms</a:t>
            </a:r>
            <a:endParaRPr b="0" i="0" sz="1400" u="none" cap="none" strike="noStrike">
              <a:solidFill>
                <a:srgbClr val="000000"/>
              </a:solidFill>
              <a:latin typeface="Arial"/>
              <a:ea typeface="Arial"/>
              <a:cs typeface="Arial"/>
              <a:sym typeface="Arial"/>
            </a:endParaRPr>
          </a:p>
        </p:txBody>
      </p:sp>
      <p:sp>
        <p:nvSpPr>
          <p:cNvPr id="780" name="Google Shape;780;p22"/>
          <p:cNvSpPr txBox="1"/>
          <p:nvPr/>
        </p:nvSpPr>
        <p:spPr>
          <a:xfrm>
            <a:off x="452890" y="4134040"/>
            <a:ext cx="6261807" cy="95410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Example:</a:t>
            </a:r>
            <a:r>
              <a:rPr b="0" i="0" lang="en-US" sz="1400" u="none" cap="none" strike="noStrike">
                <a:solidFill>
                  <a:srgbClr val="000000"/>
                </a:solidFill>
                <a:latin typeface="Arial"/>
                <a:ea typeface="Arial"/>
                <a:cs typeface="Arial"/>
                <a:sym typeface="Arial"/>
              </a:rPr>
              <a:t> A student preparing to request a schedule change at work can use CT by breaking down their key points, recognizing the best way to present their request, and structuring their explanation logically. Students can communicate more clearly when focusing on relevant details and organizing their thoughts.</a:t>
            </a:r>
            <a:endParaRPr b="0" i="0" sz="1400" u="none" cap="none" strike="noStrike">
              <a:solidFill>
                <a:srgbClr val="000000"/>
              </a:solidFill>
              <a:latin typeface="Arial"/>
              <a:ea typeface="Arial"/>
              <a:cs typeface="Arial"/>
              <a:sym typeface="Arial"/>
            </a:endParaRPr>
          </a:p>
        </p:txBody>
      </p:sp>
      <p:sp>
        <p:nvSpPr>
          <p:cNvPr id="781" name="Google Shape;781;p2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85" name="Shape 785"/>
        <p:cNvGrpSpPr/>
        <p:nvPr/>
      </p:nvGrpSpPr>
      <p:grpSpPr>
        <a:xfrm>
          <a:off x="0" y="0"/>
          <a:ext cx="0" cy="0"/>
          <a:chOff x="0" y="0"/>
          <a:chExt cx="0" cy="0"/>
        </a:xfrm>
      </p:grpSpPr>
      <p:sp>
        <p:nvSpPr>
          <p:cNvPr id="786" name="Google Shape;786;p23"/>
          <p:cNvSpPr/>
          <p:nvPr/>
        </p:nvSpPr>
        <p:spPr>
          <a:xfrm>
            <a:off x="419101" y="5293215"/>
            <a:ext cx="11226678" cy="1298085"/>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Imagen que contiene Interfaz de usuario gráfica&#10;&#10;Descripción generada automáticamente" id="787" name="Google Shape;787;p23"/>
          <p:cNvPicPr preferRelativeResize="0"/>
          <p:nvPr/>
        </p:nvPicPr>
        <p:blipFill rotWithShape="1">
          <a:blip r:embed="rId3">
            <a:alphaModFix/>
          </a:blip>
          <a:srcRect b="0" l="0" r="0" t="0"/>
          <a:stretch/>
        </p:blipFill>
        <p:spPr>
          <a:xfrm>
            <a:off x="9488672" y="161416"/>
            <a:ext cx="2703328" cy="2486250"/>
          </a:xfrm>
          <a:prstGeom prst="rect">
            <a:avLst/>
          </a:prstGeom>
          <a:noFill/>
          <a:ln>
            <a:noFill/>
          </a:ln>
        </p:spPr>
      </p:pic>
      <p:sp>
        <p:nvSpPr>
          <p:cNvPr id="788" name="Google Shape;788;p23"/>
          <p:cNvSpPr txBox="1"/>
          <p:nvPr>
            <p:ph idx="1" type="body"/>
          </p:nvPr>
        </p:nvSpPr>
        <p:spPr>
          <a:xfrm>
            <a:off x="543948" y="5356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b="1" lang="en-US" sz="2400">
                <a:solidFill>
                  <a:schemeClr val="dk1"/>
                </a:solidFill>
                <a:latin typeface="Arial"/>
                <a:ea typeface="Arial"/>
                <a:cs typeface="Arial"/>
                <a:sym typeface="Arial"/>
              </a:rPr>
              <a:t>Adapting CT strategies for different learning  levels</a:t>
            </a:r>
            <a:endParaRPr/>
          </a:p>
        </p:txBody>
      </p:sp>
      <p:sp>
        <p:nvSpPr>
          <p:cNvPr id="789" name="Google Shape;789;p2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790" name="Google Shape;790;p23"/>
          <p:cNvSpPr txBox="1"/>
          <p:nvPr/>
        </p:nvSpPr>
        <p:spPr>
          <a:xfrm>
            <a:off x="587165" y="1519103"/>
            <a:ext cx="9140155" cy="95410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As a trainer, </a:t>
            </a:r>
            <a:r>
              <a:rPr b="1" i="0" lang="en-US" sz="1400" u="none" cap="none" strike="noStrike">
                <a:solidFill>
                  <a:srgbClr val="000000"/>
                </a:solidFill>
                <a:latin typeface="Arial"/>
                <a:ea typeface="Arial"/>
                <a:cs typeface="Arial"/>
                <a:sym typeface="Arial"/>
              </a:rPr>
              <a:t>you must adapt CT-based lessons to fit the abilities of your students</a:t>
            </a:r>
            <a:r>
              <a:rPr b="0" i="0" lang="en-US" sz="1400" u="none" cap="none" strike="noStrike">
                <a:solidFill>
                  <a:srgbClr val="000000"/>
                </a:solidFill>
                <a:latin typeface="Arial"/>
                <a:ea typeface="Arial"/>
                <a:cs typeface="Arial"/>
                <a:sym typeface="Arial"/>
              </a:rPr>
              <a:t>. Low-skill adults may need simplified explanations, more structured guidance, and step-by-step activities, while more experienced students can handle independent problem-solving and critical thinking exercises. Adapting the strategy allows that </a:t>
            </a:r>
            <a:r>
              <a:rPr b="1" i="0" lang="en-US" sz="1400" u="none" cap="none" strike="noStrike">
                <a:solidFill>
                  <a:srgbClr val="000000"/>
                </a:solidFill>
                <a:latin typeface="Arial"/>
                <a:ea typeface="Arial"/>
                <a:cs typeface="Arial"/>
                <a:sym typeface="Arial"/>
              </a:rPr>
              <a:t>all students can engage with CT </a:t>
            </a:r>
            <a:r>
              <a:rPr b="0" i="0" lang="en-US" sz="1400" u="none" cap="none" strike="noStrike">
                <a:solidFill>
                  <a:srgbClr val="000000"/>
                </a:solidFill>
                <a:latin typeface="Arial"/>
                <a:ea typeface="Arial"/>
                <a:cs typeface="Arial"/>
                <a:sym typeface="Arial"/>
              </a:rPr>
              <a:t>in a way that is practical and relevant to their daily lives.</a:t>
            </a:r>
            <a:endParaRPr b="0" i="0" sz="1400" u="none" cap="none" strike="noStrike">
              <a:solidFill>
                <a:srgbClr val="000000"/>
              </a:solidFill>
              <a:latin typeface="Arial"/>
              <a:ea typeface="Arial"/>
              <a:cs typeface="Arial"/>
              <a:sym typeface="Arial"/>
            </a:endParaRPr>
          </a:p>
        </p:txBody>
      </p:sp>
      <p:sp>
        <p:nvSpPr>
          <p:cNvPr id="791" name="Google Shape;791;p23"/>
          <p:cNvSpPr txBox="1"/>
          <p:nvPr/>
        </p:nvSpPr>
        <p:spPr>
          <a:xfrm>
            <a:off x="546221" y="2612334"/>
            <a:ext cx="5508835" cy="26776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sng" cap="none" strike="noStrike">
                <a:solidFill>
                  <a:schemeClr val="accent1"/>
                </a:solidFill>
                <a:latin typeface="Arial"/>
                <a:ea typeface="Arial"/>
                <a:cs typeface="Arial"/>
                <a:sym typeface="Arial"/>
              </a:rPr>
              <a:t>For students with limited experience: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Start with guided, hands-on exercises using familiar situations. Instead of explaining decomposition in abstract terms, have students apply it by breaking down a household chore, like preparing a meal into individual steps.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Use visual aids, real-world examples, and group discussions to reinforce concepts before expecting students to apply them independently.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Provide clear instructions and examples, demonstrating how to approach problems before students try on their own.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2" name="Google Shape;792;p23"/>
          <p:cNvSpPr txBox="1"/>
          <p:nvPr/>
        </p:nvSpPr>
        <p:spPr>
          <a:xfrm>
            <a:off x="6123874" y="2612334"/>
            <a:ext cx="5521905" cy="24622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sng" cap="none" strike="noStrike">
                <a:solidFill>
                  <a:schemeClr val="accent1"/>
                </a:solidFill>
                <a:latin typeface="Arial"/>
                <a:ea typeface="Arial"/>
                <a:cs typeface="Arial"/>
                <a:sym typeface="Arial"/>
              </a:rPr>
              <a:t>For students with more experience: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Introduce open-ended tasks that require analysis and decision-making. For example, instead of giving them a structured budget plan, ask them to develop their own by prioritizing expenses and recognizing spending patterns.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Encourage peer collaboration by having them work together on challenges, such as organizing an event, where they must assign roles, structure tasks and adjust plans when problems arise.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Allow students to test different solutions, reflect on outcomes, and make improvements, reinforcing adaptability.</a:t>
            </a:r>
            <a:endParaRPr b="0" i="0" sz="1400" u="none" cap="none" strike="noStrike">
              <a:solidFill>
                <a:srgbClr val="000000"/>
              </a:solidFill>
              <a:latin typeface="Arial"/>
              <a:ea typeface="Arial"/>
              <a:cs typeface="Arial"/>
              <a:sym typeface="Arial"/>
            </a:endParaRPr>
          </a:p>
        </p:txBody>
      </p:sp>
      <p:sp>
        <p:nvSpPr>
          <p:cNvPr id="793" name="Google Shape;793;p23"/>
          <p:cNvSpPr txBox="1"/>
          <p:nvPr/>
        </p:nvSpPr>
        <p:spPr>
          <a:xfrm>
            <a:off x="587165" y="5357482"/>
            <a:ext cx="11495652" cy="116955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sng" cap="none" strike="noStrike">
                <a:solidFill>
                  <a:srgbClr val="678877"/>
                </a:solidFill>
                <a:latin typeface="Arial"/>
                <a:ea typeface="Arial"/>
                <a:cs typeface="Arial"/>
                <a:sym typeface="Arial"/>
              </a:rPr>
              <a:t>Regardless of skill level: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Keep lessons interactive and </a:t>
            </a:r>
            <a:r>
              <a:rPr b="1" i="0" lang="en-US" sz="1400" u="none" cap="none" strike="noStrike">
                <a:solidFill>
                  <a:srgbClr val="000000"/>
                </a:solidFill>
                <a:latin typeface="Arial"/>
                <a:ea typeface="Arial"/>
                <a:cs typeface="Arial"/>
                <a:sym typeface="Arial"/>
              </a:rPr>
              <a:t>focused on real-world applications </a:t>
            </a:r>
            <a:r>
              <a:rPr b="0" i="0" lang="en-US" sz="1400" u="none" cap="none" strike="noStrike">
                <a:solidFill>
                  <a:srgbClr val="000000"/>
                </a:solidFill>
                <a:latin typeface="Arial"/>
                <a:ea typeface="Arial"/>
                <a:cs typeface="Arial"/>
                <a:sym typeface="Arial"/>
              </a:rPr>
              <a:t>to help students see the value of CT.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Provide multiple entry points into a problem, offering gradual support and </a:t>
            </a:r>
            <a:r>
              <a:rPr b="1" i="0" lang="en-US" sz="1400" u="none" cap="none" strike="noStrike">
                <a:solidFill>
                  <a:srgbClr val="000000"/>
                </a:solidFill>
                <a:latin typeface="Arial"/>
                <a:ea typeface="Arial"/>
                <a:cs typeface="Arial"/>
                <a:sym typeface="Arial"/>
              </a:rPr>
              <a:t>adjusting complexity based on progress</a:t>
            </a:r>
            <a:r>
              <a:rPr b="0" i="0" lang="en-US"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en-US" sz="1400" u="none" cap="none" strike="noStrike">
                <a:solidFill>
                  <a:srgbClr val="000000"/>
                </a:solidFill>
                <a:latin typeface="Arial"/>
                <a:ea typeface="Arial"/>
                <a:cs typeface="Arial"/>
                <a:sym typeface="Arial"/>
              </a:rPr>
              <a:t>Ensure all students develop confidence </a:t>
            </a:r>
            <a:r>
              <a:rPr b="0" i="0" lang="en-US" sz="1400" u="none" cap="none" strike="noStrike">
                <a:solidFill>
                  <a:srgbClr val="000000"/>
                </a:solidFill>
                <a:latin typeface="Arial"/>
                <a:ea typeface="Arial"/>
                <a:cs typeface="Arial"/>
                <a:sym typeface="Arial"/>
              </a:rPr>
              <a:t>in problem-solving, adaptability and structured thinking at a pace that works for them.</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97" name="Shape 797"/>
        <p:cNvGrpSpPr/>
        <p:nvPr/>
      </p:nvGrpSpPr>
      <p:grpSpPr>
        <a:xfrm>
          <a:off x="0" y="0"/>
          <a:ext cx="0" cy="0"/>
          <a:chOff x="0" y="0"/>
          <a:chExt cx="0" cy="0"/>
        </a:xfrm>
      </p:grpSpPr>
      <p:sp>
        <p:nvSpPr>
          <p:cNvPr id="798" name="Google Shape;798;p24"/>
          <p:cNvSpPr txBox="1"/>
          <p:nvPr/>
        </p:nvSpPr>
        <p:spPr>
          <a:xfrm>
            <a:off x="611924" y="1498697"/>
            <a:ext cx="10781557" cy="67710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Activity objective: </a:t>
            </a:r>
            <a:r>
              <a:rPr b="0" i="0" lang="en-US" sz="1400" u="none" cap="none" strike="noStrike">
                <a:solidFill>
                  <a:srgbClr val="000000"/>
                </a:solidFill>
                <a:latin typeface="Arial"/>
                <a:ea typeface="Arial"/>
                <a:cs typeface="Arial"/>
                <a:sym typeface="Arial"/>
              </a:rPr>
              <a:t>Help students apply CT strategies to solve a daily challenges while reinforcing soft skills.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Scenario: </a:t>
            </a:r>
            <a:r>
              <a:rPr b="0" i="0" lang="en-US" sz="1400" u="none" cap="none" strike="noStrike">
                <a:solidFill>
                  <a:srgbClr val="000000"/>
                </a:solidFill>
                <a:latin typeface="Arial"/>
                <a:ea typeface="Arial"/>
                <a:cs typeface="Arial"/>
                <a:sym typeface="Arial"/>
              </a:rPr>
              <a:t>Students needs to manage a household budget on a tight income.</a:t>
            </a:r>
            <a:endParaRPr b="0" i="0" sz="1400" u="none" cap="none" strike="noStrike">
              <a:solidFill>
                <a:srgbClr val="000000"/>
              </a:solidFill>
              <a:latin typeface="Arial"/>
              <a:ea typeface="Arial"/>
              <a:cs typeface="Arial"/>
              <a:sym typeface="Arial"/>
            </a:endParaRPr>
          </a:p>
        </p:txBody>
      </p:sp>
      <p:sp>
        <p:nvSpPr>
          <p:cNvPr id="799" name="Google Shape;799;p24"/>
          <p:cNvSpPr/>
          <p:nvPr/>
        </p:nvSpPr>
        <p:spPr>
          <a:xfrm>
            <a:off x="1624631" y="5215629"/>
            <a:ext cx="9491709" cy="1271039"/>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00" name="Google Shape;800;p2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pic>
        <p:nvPicPr>
          <p:cNvPr id="801" name="Google Shape;801;p24"/>
          <p:cNvPicPr preferRelativeResize="0"/>
          <p:nvPr/>
        </p:nvPicPr>
        <p:blipFill rotWithShape="1">
          <a:blip r:embed="rId3">
            <a:alphaModFix/>
          </a:blip>
          <a:srcRect b="0" l="0" r="0" t="0"/>
          <a:stretch/>
        </p:blipFill>
        <p:spPr>
          <a:xfrm>
            <a:off x="611924" y="4854528"/>
            <a:ext cx="1436817" cy="1802552"/>
          </a:xfrm>
          <a:prstGeom prst="rect">
            <a:avLst/>
          </a:prstGeom>
          <a:noFill/>
          <a:ln>
            <a:noFill/>
          </a:ln>
        </p:spPr>
      </p:pic>
      <p:sp>
        <p:nvSpPr>
          <p:cNvPr id="802" name="Google Shape;802;p24"/>
          <p:cNvSpPr txBox="1"/>
          <p:nvPr>
            <p:ph idx="1" type="body"/>
          </p:nvPr>
        </p:nvSpPr>
        <p:spPr>
          <a:xfrm>
            <a:off x="536690" y="531060"/>
            <a:ext cx="8023109"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dk2"/>
              </a:buClr>
              <a:buSzPts val="1680"/>
              <a:buNone/>
            </a:pPr>
            <a:r>
              <a:rPr lang="en-US">
                <a:solidFill>
                  <a:schemeClr val="dk1"/>
                </a:solidFill>
                <a:latin typeface="Arial"/>
                <a:ea typeface="Arial"/>
                <a:cs typeface="Arial"/>
                <a:sym typeface="Arial"/>
              </a:rPr>
              <a:t>Lesson example: Solving everyday problems with CT</a:t>
            </a:r>
            <a:endParaRPr/>
          </a:p>
        </p:txBody>
      </p:sp>
      <p:sp>
        <p:nvSpPr>
          <p:cNvPr id="803" name="Google Shape;803;p24"/>
          <p:cNvSpPr txBox="1"/>
          <p:nvPr/>
        </p:nvSpPr>
        <p:spPr>
          <a:xfrm>
            <a:off x="2706535" y="5481816"/>
            <a:ext cx="7327900"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Budgeting is a problem many adults face daily. Applying CT principles help students </a:t>
            </a:r>
            <a:r>
              <a:rPr b="1" i="0" lang="en-US" sz="1400" u="none" cap="none" strike="noStrike">
                <a:solidFill>
                  <a:srgbClr val="000000"/>
                </a:solidFill>
                <a:latin typeface="Arial"/>
                <a:ea typeface="Arial"/>
                <a:cs typeface="Arial"/>
                <a:sym typeface="Arial"/>
              </a:rPr>
              <a:t>gain practical soft skills they can use beyond the classroom</a:t>
            </a:r>
            <a:r>
              <a:rPr b="0" i="0" lang="en-US" sz="1400" u="none" cap="none" strike="noStrike">
                <a:solidFill>
                  <a:srgbClr val="000000"/>
                </a:solidFill>
                <a:latin typeface="Arial"/>
                <a:ea typeface="Arial"/>
                <a:cs typeface="Arial"/>
                <a:sym typeface="Arial"/>
              </a:rPr>
              <a:t>, making financial decisions less stressful and more manageable.</a:t>
            </a:r>
            <a:endParaRPr b="0" i="0" sz="1400" u="none" cap="none" strike="noStrike">
              <a:solidFill>
                <a:srgbClr val="000000"/>
              </a:solidFill>
              <a:latin typeface="Arial"/>
              <a:ea typeface="Arial"/>
              <a:cs typeface="Arial"/>
              <a:sym typeface="Arial"/>
            </a:endParaRPr>
          </a:p>
        </p:txBody>
      </p:sp>
      <p:sp>
        <p:nvSpPr>
          <p:cNvPr id="804" name="Google Shape;804;p24"/>
          <p:cNvSpPr/>
          <p:nvPr/>
        </p:nvSpPr>
        <p:spPr>
          <a:xfrm>
            <a:off x="640126" y="2516447"/>
            <a:ext cx="2578610" cy="2132565"/>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STEP 1</a:t>
            </a:r>
            <a:r>
              <a:rPr b="1" i="0" lang="en-US" sz="1200" u="none" cap="none" strike="noStrike">
                <a:solidFill>
                  <a:schemeClr val="lt1"/>
                </a:solidFill>
                <a:latin typeface="Arial"/>
                <a:ea typeface="Arial"/>
                <a:cs typeface="Arial"/>
                <a:sym typeface="Arial"/>
              </a:rPr>
              <a:t>: Identify the challenge </a:t>
            </a:r>
            <a:endParaRPr b="1" i="0" sz="1600" u="none" cap="none" strike="noStrike">
              <a:solidFill>
                <a:schemeClr val="lt1"/>
              </a:solidFill>
              <a:latin typeface="Arial"/>
              <a:ea typeface="Arial"/>
              <a:cs typeface="Arial"/>
              <a:sym typeface="Arial"/>
            </a:endParaRPr>
          </a:p>
        </p:txBody>
      </p:sp>
      <p:sp>
        <p:nvSpPr>
          <p:cNvPr id="805" name="Google Shape;805;p24"/>
          <p:cNvSpPr/>
          <p:nvPr/>
        </p:nvSpPr>
        <p:spPr>
          <a:xfrm>
            <a:off x="786431" y="3058731"/>
            <a:ext cx="2286000" cy="1417631"/>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Students need to reflect on common budgeting challenges and discuss what makes managing money difficult. You can prompt them with questions like: What are your biggest financial struggles? What expenses often surprise you?</a:t>
            </a:r>
            <a:endParaRPr b="0" i="0" sz="1100" u="none" cap="none" strike="noStrike">
              <a:solidFill>
                <a:schemeClr val="dk1"/>
              </a:solidFill>
              <a:latin typeface="Arial"/>
              <a:ea typeface="Arial"/>
              <a:cs typeface="Arial"/>
              <a:sym typeface="Arial"/>
            </a:endParaRPr>
          </a:p>
        </p:txBody>
      </p:sp>
      <p:sp>
        <p:nvSpPr>
          <p:cNvPr id="806" name="Google Shape;806;p24"/>
          <p:cNvSpPr/>
          <p:nvPr/>
        </p:nvSpPr>
        <p:spPr>
          <a:xfrm>
            <a:off x="3365041" y="2516447"/>
            <a:ext cx="2578610" cy="2132565"/>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STEP 2</a:t>
            </a:r>
            <a:r>
              <a:rPr b="1" i="0" lang="en-US" sz="1200" u="none" cap="none" strike="noStrike">
                <a:solidFill>
                  <a:schemeClr val="lt1"/>
                </a:solidFill>
                <a:latin typeface="Arial"/>
                <a:ea typeface="Arial"/>
                <a:cs typeface="Arial"/>
                <a:sym typeface="Arial"/>
              </a:rPr>
              <a:t>: Apply CT strategies </a:t>
            </a:r>
            <a:endParaRPr b="1" i="0" sz="1600" u="none" cap="none" strike="noStrike">
              <a:solidFill>
                <a:schemeClr val="lt1"/>
              </a:solidFill>
              <a:latin typeface="Arial"/>
              <a:ea typeface="Arial"/>
              <a:cs typeface="Arial"/>
              <a:sym typeface="Arial"/>
            </a:endParaRPr>
          </a:p>
        </p:txBody>
      </p:sp>
      <p:sp>
        <p:nvSpPr>
          <p:cNvPr id="807" name="Google Shape;807;p24"/>
          <p:cNvSpPr/>
          <p:nvPr/>
        </p:nvSpPr>
        <p:spPr>
          <a:xfrm>
            <a:off x="3511346" y="3058731"/>
            <a:ext cx="2286000" cy="1417631"/>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Students break down the budgeting process using CT principles.  Example, use decomposition to list expenses and separate essentials from nonessentials and use pattern recognition to identify spending habits and recurring costs.</a:t>
            </a:r>
            <a:endParaRPr b="0" i="0" sz="1400" u="none" cap="none" strike="noStrike">
              <a:solidFill>
                <a:srgbClr val="000000"/>
              </a:solidFill>
              <a:latin typeface="Arial"/>
              <a:ea typeface="Arial"/>
              <a:cs typeface="Arial"/>
              <a:sym typeface="Arial"/>
            </a:endParaRPr>
          </a:p>
        </p:txBody>
      </p:sp>
      <p:sp>
        <p:nvSpPr>
          <p:cNvPr id="808" name="Google Shape;808;p24"/>
          <p:cNvSpPr/>
          <p:nvPr/>
        </p:nvSpPr>
        <p:spPr>
          <a:xfrm>
            <a:off x="6089956" y="2516447"/>
            <a:ext cx="2578610" cy="2132565"/>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STEP 3</a:t>
            </a:r>
            <a:r>
              <a:rPr b="1" i="0" lang="en-US" sz="1200" u="none" cap="none" strike="noStrike">
                <a:solidFill>
                  <a:schemeClr val="lt1"/>
                </a:solidFill>
                <a:latin typeface="Arial"/>
                <a:ea typeface="Arial"/>
                <a:cs typeface="Arial"/>
                <a:sym typeface="Arial"/>
              </a:rPr>
              <a:t>: Practical application</a:t>
            </a:r>
            <a:endParaRPr b="1" i="0" sz="1600" u="none" cap="none" strike="noStrike">
              <a:solidFill>
                <a:schemeClr val="lt1"/>
              </a:solidFill>
              <a:latin typeface="Arial"/>
              <a:ea typeface="Arial"/>
              <a:cs typeface="Arial"/>
              <a:sym typeface="Arial"/>
            </a:endParaRPr>
          </a:p>
        </p:txBody>
      </p:sp>
      <p:sp>
        <p:nvSpPr>
          <p:cNvPr id="809" name="Google Shape;809;p24"/>
          <p:cNvSpPr/>
          <p:nvPr/>
        </p:nvSpPr>
        <p:spPr>
          <a:xfrm>
            <a:off x="6236261" y="3058731"/>
            <a:ext cx="2286000" cy="1417631"/>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Students create a weekly budget plan using a set income. In groups, they categorize expenses, compare costs, and adjust for surprise costs introduced by you. They practice adapting their budget when faced with challenges like a medical bill.</a:t>
            </a:r>
            <a:endParaRPr b="0" i="0" sz="1100" u="none" cap="none" strike="noStrike">
              <a:solidFill>
                <a:schemeClr val="dk1"/>
              </a:solidFill>
              <a:latin typeface="Arial"/>
              <a:ea typeface="Arial"/>
              <a:cs typeface="Arial"/>
              <a:sym typeface="Arial"/>
            </a:endParaRPr>
          </a:p>
        </p:txBody>
      </p:sp>
      <p:sp>
        <p:nvSpPr>
          <p:cNvPr id="810" name="Google Shape;810;p24"/>
          <p:cNvSpPr/>
          <p:nvPr/>
        </p:nvSpPr>
        <p:spPr>
          <a:xfrm>
            <a:off x="8826959" y="2516447"/>
            <a:ext cx="2578610" cy="2132565"/>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STEP 4</a:t>
            </a:r>
            <a:r>
              <a:rPr b="1" i="0" lang="en-US" sz="1200" u="none" cap="none" strike="noStrike">
                <a:solidFill>
                  <a:schemeClr val="lt1"/>
                </a:solidFill>
                <a:latin typeface="Arial"/>
                <a:ea typeface="Arial"/>
                <a:cs typeface="Arial"/>
                <a:sym typeface="Arial"/>
              </a:rPr>
              <a:t>: Reflect and discuss</a:t>
            </a:r>
            <a:endParaRPr b="1" i="0" sz="1600" u="none" cap="none" strike="noStrike">
              <a:solidFill>
                <a:schemeClr val="lt1"/>
              </a:solidFill>
              <a:latin typeface="Arial"/>
              <a:ea typeface="Arial"/>
              <a:cs typeface="Arial"/>
              <a:sym typeface="Arial"/>
            </a:endParaRPr>
          </a:p>
        </p:txBody>
      </p:sp>
      <p:sp>
        <p:nvSpPr>
          <p:cNvPr id="811" name="Google Shape;811;p24"/>
          <p:cNvSpPr/>
          <p:nvPr/>
        </p:nvSpPr>
        <p:spPr>
          <a:xfrm>
            <a:off x="8961176" y="3058731"/>
            <a:ext cx="2286000" cy="1417631"/>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Students discuss how CT helped them approach budgeting differently. You can ask: </a:t>
            </a:r>
            <a:endParaRPr b="0" i="0" sz="1400" u="none" cap="none" strike="noStrike">
              <a:solidFill>
                <a:srgbClr val="000000"/>
              </a:solidFill>
              <a:latin typeface="Arial"/>
              <a:ea typeface="Arial"/>
              <a:cs typeface="Arial"/>
              <a:sym typeface="Arial"/>
            </a:endParaRPr>
          </a:p>
          <a:p>
            <a:pPr indent="-171450" lvl="0" marL="171450" marR="0" rtl="0" algn="just">
              <a:lnSpc>
                <a:spcPct val="100000"/>
              </a:lnSpc>
              <a:spcBef>
                <a:spcPts val="0"/>
              </a:spcBef>
              <a:spcAft>
                <a:spcPts val="0"/>
              </a:spcAft>
              <a:buClr>
                <a:srgbClr val="000000"/>
              </a:buClr>
              <a:buSzPts val="1100"/>
              <a:buFont typeface="Arial"/>
              <a:buChar char="•"/>
            </a:pPr>
            <a:r>
              <a:rPr b="0" i="0" lang="en-US" sz="1100" u="none" cap="none" strike="noStrike">
                <a:solidFill>
                  <a:schemeClr val="dk1"/>
                </a:solidFill>
                <a:latin typeface="Arial"/>
                <a:ea typeface="Arial"/>
                <a:cs typeface="Arial"/>
                <a:sym typeface="Arial"/>
              </a:rPr>
              <a:t>How did breaking the problem into steps help? </a:t>
            </a:r>
            <a:endParaRPr b="0" i="0" sz="1400" u="none" cap="none" strike="noStrike">
              <a:solidFill>
                <a:srgbClr val="000000"/>
              </a:solidFill>
              <a:latin typeface="Arial"/>
              <a:ea typeface="Arial"/>
              <a:cs typeface="Arial"/>
              <a:sym typeface="Arial"/>
            </a:endParaRPr>
          </a:p>
          <a:p>
            <a:pPr indent="-171450" lvl="0" marL="171450" marR="0" rtl="0" algn="just">
              <a:lnSpc>
                <a:spcPct val="100000"/>
              </a:lnSpc>
              <a:spcBef>
                <a:spcPts val="0"/>
              </a:spcBef>
              <a:spcAft>
                <a:spcPts val="0"/>
              </a:spcAft>
              <a:buClr>
                <a:srgbClr val="000000"/>
              </a:buClr>
              <a:buSzPts val="1100"/>
              <a:buFont typeface="Arial"/>
              <a:buChar char="•"/>
            </a:pPr>
            <a:r>
              <a:rPr b="0" i="0" lang="en-US" sz="1100" u="none" cap="none" strike="noStrike">
                <a:solidFill>
                  <a:schemeClr val="dk1"/>
                </a:solidFill>
                <a:latin typeface="Arial"/>
                <a:ea typeface="Arial"/>
                <a:cs typeface="Arial"/>
                <a:sym typeface="Arial"/>
              </a:rPr>
              <a:t>How can this approach help in other areas of life?</a:t>
            </a:r>
            <a:endParaRPr b="0" i="0" sz="1100" u="none" cap="none" strike="noStrike">
              <a:solidFill>
                <a:schemeClr val="dk1"/>
              </a:solidFill>
              <a:latin typeface="Arial"/>
              <a:ea typeface="Arial"/>
              <a:cs typeface="Arial"/>
              <a:sym typeface="Arial"/>
            </a:endParaRPr>
          </a:p>
        </p:txBody>
      </p:sp>
      <p:pic>
        <p:nvPicPr>
          <p:cNvPr descr="Interfaz de usuario gráfica&#10;&#10;Descripción generada automáticamente con confianza baja" id="812" name="Google Shape;812;p24"/>
          <p:cNvPicPr preferRelativeResize="0"/>
          <p:nvPr/>
        </p:nvPicPr>
        <p:blipFill rotWithShape="1">
          <a:blip r:embed="rId4">
            <a:alphaModFix/>
          </a:blip>
          <a:srcRect b="0" l="0" r="0" t="0"/>
          <a:stretch/>
        </p:blipFill>
        <p:spPr>
          <a:xfrm>
            <a:off x="9524662" y="306936"/>
            <a:ext cx="1993900" cy="19939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pic>
        <p:nvPicPr>
          <p:cNvPr id="819" name="Google Shape;819;p25"/>
          <p:cNvPicPr preferRelativeResize="0"/>
          <p:nvPr/>
        </p:nvPicPr>
        <p:blipFill rotWithShape="1">
          <a:blip r:embed="rId3">
            <a:alphaModFix/>
          </a:blip>
          <a:srcRect b="0" l="0" r="0" t="0"/>
          <a:stretch/>
        </p:blipFill>
        <p:spPr>
          <a:xfrm>
            <a:off x="7972529" y="2177048"/>
            <a:ext cx="3655364" cy="3655364"/>
          </a:xfrm>
          <a:prstGeom prst="rect">
            <a:avLst/>
          </a:prstGeom>
          <a:noFill/>
          <a:ln>
            <a:noFill/>
          </a:ln>
        </p:spPr>
      </p:pic>
      <p:pic>
        <p:nvPicPr>
          <p:cNvPr descr="Icono&#10;&#10;Descripción generada automáticamente" id="820" name="Google Shape;820;p25"/>
          <p:cNvPicPr preferRelativeResize="0"/>
          <p:nvPr/>
        </p:nvPicPr>
        <p:blipFill rotWithShape="1">
          <a:blip r:embed="rId4">
            <a:alphaModFix/>
          </a:blip>
          <a:srcRect b="0" l="0" r="0" t="0"/>
          <a:stretch/>
        </p:blipFill>
        <p:spPr>
          <a:xfrm>
            <a:off x="10276424" y="1121010"/>
            <a:ext cx="1351469" cy="1351469"/>
          </a:xfrm>
          <a:prstGeom prst="rect">
            <a:avLst/>
          </a:prstGeom>
          <a:noFill/>
          <a:ln>
            <a:noFill/>
          </a:ln>
        </p:spPr>
      </p:pic>
      <p:sp>
        <p:nvSpPr>
          <p:cNvPr id="821" name="Google Shape;821;p25"/>
          <p:cNvSpPr txBox="1"/>
          <p:nvPr>
            <p:ph type="title"/>
          </p:nvPr>
        </p:nvSpPr>
        <p:spPr>
          <a:xfrm>
            <a:off x="823729" y="652749"/>
            <a:ext cx="6540469" cy="76405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dk2"/>
              </a:buClr>
              <a:buSzPts val="2400"/>
              <a:buFont typeface="Sorts Mill Goudy"/>
              <a:buNone/>
            </a:pPr>
            <a:r>
              <a:rPr b="1" lang="en-US">
                <a:solidFill>
                  <a:schemeClr val="dk1"/>
                </a:solidFill>
                <a:latin typeface="Arial"/>
                <a:ea typeface="Arial"/>
                <a:cs typeface="Arial"/>
                <a:sym typeface="Arial"/>
              </a:rPr>
              <a:t>Best practices</a:t>
            </a:r>
            <a:endParaRPr/>
          </a:p>
        </p:txBody>
      </p:sp>
      <p:sp>
        <p:nvSpPr>
          <p:cNvPr id="822" name="Google Shape;822;p25"/>
          <p:cNvSpPr txBox="1"/>
          <p:nvPr/>
        </p:nvSpPr>
        <p:spPr>
          <a:xfrm>
            <a:off x="809214" y="1560700"/>
            <a:ext cx="6540469" cy="4410113"/>
          </a:xfrm>
          <a:prstGeom prst="rect">
            <a:avLst/>
          </a:prstGeom>
          <a:noFill/>
          <a:ln>
            <a:noFill/>
          </a:ln>
        </p:spPr>
        <p:txBody>
          <a:bodyPr anchorCtr="0" anchor="t" bIns="45700" lIns="91425" spcFirstLastPara="1" rIns="91425" wrap="square" tIns="45700">
            <a:normAutofit fontScale="92500"/>
          </a:bodyPr>
          <a:lstStyle/>
          <a:p>
            <a:pPr indent="0" lvl="0" marL="0" marR="0" rtl="0" algn="just">
              <a:lnSpc>
                <a:spcPct val="100000"/>
              </a:lnSpc>
              <a:spcBef>
                <a:spcPts val="0"/>
              </a:spcBef>
              <a:spcAft>
                <a:spcPts val="0"/>
              </a:spcAft>
              <a:buClr>
                <a:srgbClr val="243131"/>
              </a:buClr>
              <a:buSzPct val="108108"/>
              <a:buFont typeface="Arial"/>
              <a:buNone/>
            </a:pPr>
            <a:r>
              <a:rPr b="0" i="0" lang="en-US" sz="1400" u="none" cap="none" strike="noStrike">
                <a:solidFill>
                  <a:srgbClr val="243131"/>
                </a:solidFill>
                <a:latin typeface="Arial"/>
                <a:ea typeface="Arial"/>
                <a:cs typeface="Arial"/>
                <a:sym typeface="Arial"/>
              </a:rPr>
              <a:t>As a trainer, your role is to craft an interactive and structured developmental experience where students can apply CT principles to develop essential soft skills. Keeping lessons practical and adaptable secures that all students, regardless of skill level, can benefit from structured thinking, problem-solving and collaboration.</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800"/>
              </a:spcBef>
              <a:spcAft>
                <a:spcPts val="0"/>
              </a:spcAft>
              <a:buClr>
                <a:srgbClr val="688878"/>
              </a:buClr>
              <a:buSzPct val="108108"/>
              <a:buFont typeface="Arial"/>
              <a:buChar char="•"/>
            </a:pPr>
            <a:r>
              <a:rPr b="1" i="0" lang="en-US" sz="1400" u="none" cap="none" strike="noStrike">
                <a:solidFill>
                  <a:srgbClr val="688878"/>
                </a:solidFill>
                <a:latin typeface="Arial"/>
                <a:ea typeface="Arial"/>
                <a:cs typeface="Arial"/>
                <a:sym typeface="Arial"/>
              </a:rPr>
              <a:t>Make lessons relevant to daily life:</a:t>
            </a:r>
            <a:r>
              <a:rPr b="0" i="0" lang="en-US" sz="1400" u="none" cap="none" strike="noStrike">
                <a:solidFill>
                  <a:srgbClr val="688878"/>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Use relatable examples and everyday scenarios to help students see the value of CT in managing real-world challenges.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688878"/>
              </a:buClr>
              <a:buSzPct val="108108"/>
              <a:buFont typeface="Arial"/>
              <a:buChar char="•"/>
            </a:pPr>
            <a:r>
              <a:rPr b="1" i="0" lang="en-US" sz="1400" u="none" cap="none" strike="noStrike">
                <a:solidFill>
                  <a:srgbClr val="688878"/>
                </a:solidFill>
                <a:latin typeface="Arial"/>
                <a:ea typeface="Arial"/>
                <a:cs typeface="Arial"/>
                <a:sym typeface="Arial"/>
              </a:rPr>
              <a:t>Encourage trial and error: </a:t>
            </a:r>
            <a:r>
              <a:rPr b="0" i="0" lang="en-US" sz="1400" u="none" cap="none" strike="noStrike">
                <a:solidFill>
                  <a:schemeClr val="dk1"/>
                </a:solidFill>
                <a:latin typeface="Arial"/>
                <a:ea typeface="Arial"/>
                <a:cs typeface="Arial"/>
                <a:sym typeface="Arial"/>
              </a:rPr>
              <a:t>Reinforce the idea that mistakes are part of learning. Guide students to analyse what went wrong, adjust their approach and try again.</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688878"/>
              </a:buClr>
              <a:buSzPct val="108108"/>
              <a:buFont typeface="Arial"/>
              <a:buChar char="•"/>
            </a:pPr>
            <a:r>
              <a:rPr b="1" i="0" lang="en-US" sz="1400" u="none" cap="none" strike="noStrike">
                <a:solidFill>
                  <a:srgbClr val="688878"/>
                </a:solidFill>
                <a:latin typeface="Arial"/>
                <a:ea typeface="Arial"/>
                <a:cs typeface="Arial"/>
                <a:sym typeface="Arial"/>
              </a:rPr>
              <a:t>Adjust activities based on student engagement:</a:t>
            </a:r>
            <a:r>
              <a:rPr b="0" i="0" lang="en-US" sz="1400" u="none" cap="none" strike="noStrike">
                <a:solidFill>
                  <a:srgbClr val="688878"/>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Monitor participation and modify the complexity of tasks as needed. Gradually reduce guidance as students build confidence.</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688878"/>
              </a:buClr>
              <a:buSzPct val="108108"/>
              <a:buFont typeface="Arial"/>
              <a:buChar char="•"/>
            </a:pPr>
            <a:r>
              <a:rPr b="1" i="0" lang="en-US" sz="1400" u="none" cap="none" strike="noStrike">
                <a:solidFill>
                  <a:srgbClr val="688878"/>
                </a:solidFill>
                <a:latin typeface="Arial"/>
                <a:ea typeface="Arial"/>
                <a:cs typeface="Arial"/>
                <a:sym typeface="Arial"/>
              </a:rPr>
              <a:t>Use structured discussions:</a:t>
            </a:r>
            <a:r>
              <a:rPr b="0" i="0" lang="en-US" sz="1400" u="none" cap="none" strike="noStrike">
                <a:solidFill>
                  <a:srgbClr val="688878"/>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Facilitate conversations where students explain their reasoning, recognize patterns, and explore different approaches.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688878"/>
              </a:buClr>
              <a:buSzPct val="108108"/>
              <a:buFont typeface="Arial"/>
              <a:buChar char="•"/>
            </a:pPr>
            <a:r>
              <a:rPr b="1" i="0" lang="en-US" sz="1400" u="none" cap="none" strike="noStrike">
                <a:solidFill>
                  <a:srgbClr val="688878"/>
                </a:solidFill>
                <a:latin typeface="Arial"/>
                <a:ea typeface="Arial"/>
                <a:cs typeface="Arial"/>
                <a:sym typeface="Arial"/>
              </a:rPr>
              <a:t>Support independent thinking:</a:t>
            </a:r>
            <a:r>
              <a:rPr b="0" i="0" lang="en-US" sz="1400" u="none" cap="none" strike="noStrike">
                <a:solidFill>
                  <a:srgbClr val="688878"/>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Start with guided exercises, then encourage students to take ownership of problem-solving tasks, making decisions with less direct instruction.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243131"/>
              </a:buClr>
              <a:buSzPct val="108108"/>
              <a:buFont typeface="Arial"/>
              <a:buNone/>
            </a:pPr>
            <a:r>
              <a:t/>
            </a:r>
            <a:endParaRPr b="0" i="0" sz="1400" u="none" cap="none" strike="noStrike">
              <a:solidFill>
                <a:srgbClr val="243131"/>
              </a:solidFill>
              <a:latin typeface="Arial"/>
              <a:ea typeface="Arial"/>
              <a:cs typeface="Arial"/>
              <a:sym typeface="Arial"/>
            </a:endParaRPr>
          </a:p>
          <a:p>
            <a:pPr indent="0" lvl="0" marL="0" marR="0" rtl="0" algn="just">
              <a:lnSpc>
                <a:spcPct val="100000"/>
              </a:lnSpc>
              <a:spcBef>
                <a:spcPts val="1800"/>
              </a:spcBef>
              <a:spcAft>
                <a:spcPts val="1800"/>
              </a:spcAft>
              <a:buClr>
                <a:srgbClr val="243131"/>
              </a:buClr>
              <a:buSzPct val="108108"/>
              <a:buFont typeface="Arial"/>
              <a:buNone/>
            </a:pPr>
            <a:r>
              <a:t/>
            </a:r>
            <a:endParaRPr b="0" i="0" sz="1400" u="none" cap="none" strike="noStrike">
              <a:solidFill>
                <a:schemeClr val="dk1"/>
              </a:solidFill>
              <a:latin typeface="Arial"/>
              <a:ea typeface="Arial"/>
              <a:cs typeface="Arial"/>
              <a:sym typeface="Arial"/>
            </a:endParaRPr>
          </a:p>
        </p:txBody>
      </p:sp>
      <p:sp>
        <p:nvSpPr>
          <p:cNvPr id="823" name="Google Shape;823;p2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26"/>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pic>
        <p:nvPicPr>
          <p:cNvPr descr="Electronic components on a white background" id="829" name="Google Shape;829;p26"/>
          <p:cNvPicPr preferRelativeResize="0"/>
          <p:nvPr>
            <p:ph idx="2" type="body"/>
          </p:nvPr>
        </p:nvPicPr>
        <p:blipFill rotWithShape="1">
          <a:blip r:embed="rId3">
            <a:alphaModFix/>
          </a:blip>
          <a:srcRect b="0" l="0" r="0" t="15728"/>
          <a:stretch/>
        </p:blipFill>
        <p:spPr>
          <a:xfrm>
            <a:off x="1" y="0"/>
            <a:ext cx="12191999" cy="6858000"/>
          </a:xfrm>
          <a:prstGeom prst="rect">
            <a:avLst/>
          </a:prstGeom>
          <a:noFill/>
          <a:ln>
            <a:noFill/>
          </a:ln>
        </p:spPr>
      </p:pic>
      <p:sp>
        <p:nvSpPr>
          <p:cNvPr id="830" name="Google Shape;830;p26"/>
          <p:cNvSpPr txBox="1"/>
          <p:nvPr>
            <p:ph idx="1" type="body"/>
          </p:nvPr>
        </p:nvSpPr>
        <p:spPr>
          <a:xfrm>
            <a:off x="536691" y="531060"/>
            <a:ext cx="7244494"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dk2"/>
              </a:buClr>
              <a:buSzPts val="1680"/>
              <a:buNone/>
            </a:pPr>
            <a:r>
              <a:rPr lang="en-US">
                <a:solidFill>
                  <a:schemeClr val="dk1"/>
                </a:solidFill>
                <a:latin typeface="Arial"/>
                <a:ea typeface="Arial"/>
                <a:cs typeface="Arial"/>
                <a:sym typeface="Arial"/>
              </a:rPr>
              <a:t>Offline tools and activities for CT learning</a:t>
            </a:r>
            <a:endParaRPr/>
          </a:p>
        </p:txBody>
      </p:sp>
      <p:sp>
        <p:nvSpPr>
          <p:cNvPr id="831" name="Google Shape;831;p26"/>
          <p:cNvSpPr txBox="1"/>
          <p:nvPr/>
        </p:nvSpPr>
        <p:spPr>
          <a:xfrm>
            <a:off x="596900" y="1399157"/>
            <a:ext cx="7662356" cy="1356743"/>
          </a:xfrm>
          <a:prstGeom prst="rect">
            <a:avLst/>
          </a:prstGeom>
          <a:noFill/>
          <a:ln>
            <a:noFill/>
          </a:ln>
        </p:spPr>
        <p:txBody>
          <a:bodyPr anchorCtr="0" anchor="t" bIns="45700" lIns="91425" spcFirstLastPara="1" rIns="91425" wrap="square" tIns="45700">
            <a:normAutofit lnSpcReduction="10000"/>
          </a:bodyPr>
          <a:lstStyle/>
          <a:p>
            <a:pPr indent="0" lvl="0" marL="0" marR="0" rtl="0" algn="just">
              <a:lnSpc>
                <a:spcPct val="100000"/>
              </a:lnSpc>
              <a:spcBef>
                <a:spcPts val="1000"/>
              </a:spcBef>
              <a:spcAft>
                <a:spcPts val="0"/>
              </a:spcAft>
              <a:buClr>
                <a:schemeClr val="dk2"/>
              </a:buClr>
              <a:buSzPts val="1680"/>
              <a:buFont typeface="Arial"/>
              <a:buNone/>
            </a:pPr>
            <a:r>
              <a:rPr b="0" i="0" lang="en-US" sz="1400" u="none" cap="none" strike="noStrike">
                <a:solidFill>
                  <a:schemeClr val="dk1"/>
                </a:solidFill>
                <a:latin typeface="Arial"/>
                <a:ea typeface="Arial"/>
                <a:cs typeface="Arial"/>
                <a:sym typeface="Arial"/>
              </a:rPr>
              <a:t>As a trainer, you can encourage teamwork and structured thinking using offline tools that promote problem-solving, communication and logical sequencing. These methods help low-skill adult learners engage in CT based learning without relying on technology.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800"/>
              </a:spcAft>
              <a:buClr>
                <a:schemeClr val="dk2"/>
              </a:buClr>
              <a:buSzPts val="1680"/>
              <a:buFont typeface="Arial"/>
              <a:buNone/>
            </a:pPr>
            <a:r>
              <a:rPr b="0" i="0" lang="en-US" sz="1400" u="none" cap="none" strike="noStrike">
                <a:solidFill>
                  <a:schemeClr val="dk1"/>
                </a:solidFill>
                <a:latin typeface="Arial"/>
                <a:ea typeface="Arial"/>
                <a:cs typeface="Arial"/>
                <a:sym typeface="Arial"/>
              </a:rPr>
              <a:t>Here are a few tools and activities you can use for structure collaboration: </a:t>
            </a:r>
            <a:endParaRPr b="0" i="0" sz="1400" u="none" cap="none" strike="noStrike">
              <a:solidFill>
                <a:schemeClr val="dk1"/>
              </a:solidFill>
              <a:latin typeface="Arial"/>
              <a:ea typeface="Arial"/>
              <a:cs typeface="Arial"/>
              <a:sym typeface="Arial"/>
            </a:endParaRPr>
          </a:p>
        </p:txBody>
      </p:sp>
      <p:sp>
        <p:nvSpPr>
          <p:cNvPr id="832" name="Google Shape;832;p26"/>
          <p:cNvSpPr txBox="1"/>
          <p:nvPr/>
        </p:nvSpPr>
        <p:spPr>
          <a:xfrm>
            <a:off x="650991" y="2755900"/>
            <a:ext cx="4454409" cy="341632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200"/>
              <a:buFont typeface="Arial"/>
              <a:buAutoNum type="arabicPeriod"/>
            </a:pPr>
            <a:r>
              <a:rPr b="1" i="0" lang="en-US" sz="1200" u="none" cap="none" strike="noStrike">
                <a:solidFill>
                  <a:srgbClr val="000000"/>
                </a:solidFill>
                <a:latin typeface="Arial"/>
                <a:ea typeface="Arial"/>
                <a:cs typeface="Arial"/>
                <a:sym typeface="Arial"/>
              </a:rPr>
              <a:t>Task boards: </a:t>
            </a:r>
            <a:r>
              <a:rPr b="0" i="0" lang="en-US" sz="1200" u="none" cap="none" strike="noStrike">
                <a:solidFill>
                  <a:srgbClr val="000000"/>
                </a:solidFill>
                <a:latin typeface="Arial"/>
                <a:ea typeface="Arial"/>
                <a:cs typeface="Arial"/>
                <a:sym typeface="Arial"/>
              </a:rPr>
              <a:t>Use a whiteboard, paper or sticky notes to visually organize group tasks. Helps students break down problems, assign roles and track progress.</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a:pPr>
            <a:r>
              <a:rPr b="1" i="0" lang="en-US" sz="1200" u="none" cap="none" strike="noStrike">
                <a:solidFill>
                  <a:srgbClr val="000000"/>
                </a:solidFill>
                <a:latin typeface="Arial"/>
                <a:ea typeface="Arial"/>
                <a:cs typeface="Arial"/>
                <a:sym typeface="Arial"/>
              </a:rPr>
              <a:t>Discussion templates: </a:t>
            </a:r>
            <a:r>
              <a:rPr b="0" i="0" lang="en-US" sz="1200" u="none" cap="none" strike="noStrike">
                <a:solidFill>
                  <a:srgbClr val="000000"/>
                </a:solidFill>
                <a:latin typeface="Arial"/>
                <a:ea typeface="Arial"/>
                <a:cs typeface="Arial"/>
                <a:sym typeface="Arial"/>
              </a:rPr>
              <a:t>Provide structured worksheets with guided questions. Encourages students to analyze problems, identify patterns and brainstorm solutions together.</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a:pPr>
            <a:r>
              <a:rPr b="1" i="0" lang="en-US" sz="1200" u="none" cap="none" strike="noStrike">
                <a:solidFill>
                  <a:srgbClr val="000000"/>
                </a:solidFill>
                <a:latin typeface="Arial"/>
                <a:ea typeface="Arial"/>
                <a:cs typeface="Arial"/>
                <a:sym typeface="Arial"/>
              </a:rPr>
              <a:t>Role-based group activities: </a:t>
            </a:r>
            <a:r>
              <a:rPr b="0" i="0" lang="en-US" sz="1200" u="none" cap="none" strike="noStrike">
                <a:solidFill>
                  <a:srgbClr val="000000"/>
                </a:solidFill>
                <a:latin typeface="Arial"/>
                <a:ea typeface="Arial"/>
                <a:cs typeface="Arial"/>
                <a:sym typeface="Arial"/>
              </a:rPr>
              <a:t>Assign specific roles. Ensures teamwork by giving each student a clear responsibility.</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a:pPr>
            <a:r>
              <a:rPr b="1" i="0" lang="en-US" sz="1200" u="none" cap="none" strike="noStrike">
                <a:solidFill>
                  <a:srgbClr val="000000"/>
                </a:solidFill>
                <a:latin typeface="Arial"/>
                <a:ea typeface="Arial"/>
                <a:cs typeface="Arial"/>
                <a:sym typeface="Arial"/>
              </a:rPr>
              <a:t>Physical cards: </a:t>
            </a:r>
            <a:r>
              <a:rPr b="0" i="0" lang="en-US" sz="1200" u="none" cap="none" strike="noStrike">
                <a:solidFill>
                  <a:srgbClr val="000000"/>
                </a:solidFill>
                <a:latin typeface="Arial"/>
                <a:ea typeface="Arial"/>
                <a:cs typeface="Arial"/>
                <a:sym typeface="Arial"/>
              </a:rPr>
              <a:t>Use cards with different tasks or ideas that students must organize into logical sequences. Reinforces sequencing, categorization and problem breakdown.</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a:pPr>
            <a:r>
              <a:rPr b="1" i="0" lang="en-US" sz="1200" u="none" cap="none" strike="noStrike">
                <a:solidFill>
                  <a:srgbClr val="000000"/>
                </a:solidFill>
                <a:latin typeface="Arial"/>
                <a:ea typeface="Arial"/>
                <a:cs typeface="Arial"/>
                <a:sym typeface="Arial"/>
              </a:rPr>
              <a:t>Flowcharts and diagrams: </a:t>
            </a:r>
            <a:r>
              <a:rPr b="0" i="0" lang="en-US" sz="1200" u="none" cap="none" strike="noStrike">
                <a:solidFill>
                  <a:srgbClr val="000000"/>
                </a:solidFill>
                <a:latin typeface="Arial"/>
                <a:ea typeface="Arial"/>
                <a:cs typeface="Arial"/>
                <a:sym typeface="Arial"/>
              </a:rPr>
              <a:t>Provide pre-made templates for students to map out processes. Helps visualize structured teamwork and problem-solving steps.</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a:pPr>
            <a:r>
              <a:rPr b="1" i="0" lang="en-US" sz="1200" u="none" cap="none" strike="noStrike">
                <a:solidFill>
                  <a:srgbClr val="000000"/>
                </a:solidFill>
                <a:latin typeface="Arial"/>
                <a:ea typeface="Arial"/>
                <a:cs typeface="Arial"/>
                <a:sym typeface="Arial"/>
              </a:rPr>
              <a:t>Collaborative storytelling: </a:t>
            </a:r>
            <a:r>
              <a:rPr b="0" i="0" lang="en-US" sz="1200" u="none" cap="none" strike="noStrike">
                <a:solidFill>
                  <a:srgbClr val="000000"/>
                </a:solidFill>
                <a:latin typeface="Arial"/>
                <a:ea typeface="Arial"/>
                <a:cs typeface="Arial"/>
                <a:sym typeface="Arial"/>
              </a:rPr>
              <a:t>Have groups create a real-world scenario step by step. Encourages logical reasoning, structured thinking and communication.</a:t>
            </a:r>
            <a:endParaRPr b="0" i="0" sz="1400" u="none" cap="none" strike="noStrike">
              <a:solidFill>
                <a:srgbClr val="000000"/>
              </a:solidFill>
              <a:latin typeface="Arial"/>
              <a:ea typeface="Arial"/>
              <a:cs typeface="Arial"/>
              <a:sym typeface="Arial"/>
            </a:endParaRPr>
          </a:p>
        </p:txBody>
      </p:sp>
      <p:sp>
        <p:nvSpPr>
          <p:cNvPr id="833" name="Google Shape;833;p26"/>
          <p:cNvSpPr txBox="1"/>
          <p:nvPr/>
        </p:nvSpPr>
        <p:spPr>
          <a:xfrm>
            <a:off x="5130800" y="2755900"/>
            <a:ext cx="4686300" cy="341632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200"/>
              <a:buFont typeface="Arial"/>
              <a:buAutoNum type="arabicPeriod" startAt="7"/>
            </a:pPr>
            <a:r>
              <a:rPr b="1" i="0" lang="en-US" sz="1200" u="none" cap="none" strike="noStrike">
                <a:solidFill>
                  <a:srgbClr val="000000"/>
                </a:solidFill>
                <a:latin typeface="Arial"/>
                <a:ea typeface="Arial"/>
                <a:cs typeface="Arial"/>
                <a:sym typeface="Arial"/>
              </a:rPr>
              <a:t>Team challenges: </a:t>
            </a:r>
            <a:r>
              <a:rPr b="0" i="0" lang="en-US" sz="1200" u="none" cap="none" strike="noStrike">
                <a:solidFill>
                  <a:srgbClr val="000000"/>
                </a:solidFill>
                <a:latin typeface="Arial"/>
                <a:ea typeface="Arial"/>
                <a:cs typeface="Arial"/>
                <a:sym typeface="Arial"/>
              </a:rPr>
              <a:t>Give students real life problems to solve in teams. Improves collaboration, problem-solving and adaptability.</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startAt="7"/>
            </a:pPr>
            <a:r>
              <a:rPr b="1" i="0" lang="en-US" sz="1200" u="none" cap="none" strike="noStrike">
                <a:solidFill>
                  <a:srgbClr val="000000"/>
                </a:solidFill>
                <a:latin typeface="Arial"/>
                <a:ea typeface="Arial"/>
                <a:cs typeface="Arial"/>
                <a:sym typeface="Arial"/>
              </a:rPr>
              <a:t>Building tasks: </a:t>
            </a:r>
            <a:r>
              <a:rPr b="0" i="0" lang="en-US" sz="1200" u="none" cap="none" strike="noStrike">
                <a:solidFill>
                  <a:srgbClr val="000000"/>
                </a:solidFill>
                <a:latin typeface="Arial"/>
                <a:ea typeface="Arial"/>
                <a:cs typeface="Arial"/>
                <a:sym typeface="Arial"/>
              </a:rPr>
              <a:t>Use blocks or everyday materials to build something following team-created instructions. Develops sequencing, algorithms and teamwork.</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startAt="7"/>
            </a:pPr>
            <a:r>
              <a:rPr b="1" i="0" lang="en-US" sz="1200" u="none" cap="none" strike="noStrike">
                <a:solidFill>
                  <a:srgbClr val="000000"/>
                </a:solidFill>
                <a:latin typeface="Arial"/>
                <a:ea typeface="Arial"/>
                <a:cs typeface="Arial"/>
                <a:sym typeface="Arial"/>
              </a:rPr>
              <a:t>Categorization activities: </a:t>
            </a:r>
            <a:r>
              <a:rPr b="0" i="0" lang="en-US" sz="1200" u="none" cap="none" strike="noStrike">
                <a:solidFill>
                  <a:srgbClr val="000000"/>
                </a:solidFill>
                <a:latin typeface="Arial"/>
                <a:ea typeface="Arial"/>
                <a:cs typeface="Arial"/>
                <a:sym typeface="Arial"/>
              </a:rPr>
              <a:t>Give students a set of items, ideas or concepts to group logically. Reinforces pattern recognition and decision-making in problem-solving.</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startAt="7"/>
            </a:pPr>
            <a:r>
              <a:rPr b="1" i="0" lang="en-US" sz="1200" u="none" cap="none" strike="noStrike">
                <a:solidFill>
                  <a:srgbClr val="000000"/>
                </a:solidFill>
                <a:latin typeface="Arial"/>
                <a:ea typeface="Arial"/>
                <a:cs typeface="Arial"/>
                <a:sym typeface="Arial"/>
              </a:rPr>
              <a:t>Decision-making: </a:t>
            </a:r>
            <a:r>
              <a:rPr b="0" i="0" lang="en-US" sz="1200" u="none" cap="none" strike="noStrike">
                <a:solidFill>
                  <a:srgbClr val="000000"/>
                </a:solidFill>
                <a:latin typeface="Arial"/>
                <a:ea typeface="Arial"/>
                <a:cs typeface="Arial"/>
                <a:sym typeface="Arial"/>
              </a:rPr>
              <a:t>Present real-life dilemmas where students must weigh options and explain their choices. Helps develop structured reasoning and adaptability.</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startAt="7"/>
            </a:pPr>
            <a:r>
              <a:rPr b="1" i="0" lang="en-US" sz="1200" u="none" cap="none" strike="noStrike">
                <a:solidFill>
                  <a:srgbClr val="000000"/>
                </a:solidFill>
                <a:latin typeface="Arial"/>
                <a:ea typeface="Arial"/>
                <a:cs typeface="Arial"/>
                <a:sym typeface="Arial"/>
              </a:rPr>
              <a:t>Planning exercises:</a:t>
            </a:r>
            <a:r>
              <a:rPr b="0" i="0" lang="en-US" sz="1200" u="none" cap="none" strike="noStrike">
                <a:solidFill>
                  <a:srgbClr val="000000"/>
                </a:solidFill>
                <a:latin typeface="Arial"/>
                <a:ea typeface="Arial"/>
                <a:cs typeface="Arial"/>
                <a:sym typeface="Arial"/>
              </a:rPr>
              <a:t> Ask students to outline the process for achieving. Improves structured thinking and problem-solving.</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startAt="7"/>
            </a:pPr>
            <a:r>
              <a:rPr b="1" i="0" lang="en-US" sz="1200" u="none" cap="none" strike="noStrike">
                <a:solidFill>
                  <a:srgbClr val="000000"/>
                </a:solidFill>
                <a:latin typeface="Arial"/>
                <a:ea typeface="Arial"/>
                <a:cs typeface="Arial"/>
                <a:sym typeface="Arial"/>
              </a:rPr>
              <a:t>Negotiation: </a:t>
            </a:r>
            <a:r>
              <a:rPr b="0" i="0" lang="en-US" sz="1200" u="none" cap="none" strike="noStrike">
                <a:solidFill>
                  <a:srgbClr val="000000"/>
                </a:solidFill>
                <a:latin typeface="Arial"/>
                <a:ea typeface="Arial"/>
                <a:cs typeface="Arial"/>
                <a:sym typeface="Arial"/>
              </a:rPr>
              <a:t>Assign students different perspectives in a problem, for example coworkers resolving a scheduling conflict. Helps practice teamwork, communication and problem-solving.</a:t>
            </a:r>
            <a:endParaRPr b="0" i="0" sz="1400" u="none" cap="none" strike="noStrike">
              <a:solidFill>
                <a:srgbClr val="000000"/>
              </a:solidFill>
              <a:latin typeface="Arial"/>
              <a:ea typeface="Arial"/>
              <a:cs typeface="Arial"/>
              <a:sym typeface="Arial"/>
            </a:endParaRPr>
          </a:p>
        </p:txBody>
      </p:sp>
      <p:sp>
        <p:nvSpPr>
          <p:cNvPr id="834" name="Google Shape;834;p2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p27"/>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pic>
        <p:nvPicPr>
          <p:cNvPr descr="Electronic components on a white background" id="840" name="Google Shape;840;p27"/>
          <p:cNvPicPr preferRelativeResize="0"/>
          <p:nvPr>
            <p:ph idx="2" type="body"/>
          </p:nvPr>
        </p:nvPicPr>
        <p:blipFill rotWithShape="1">
          <a:blip r:embed="rId3">
            <a:alphaModFix/>
          </a:blip>
          <a:srcRect b="0" l="0" r="0" t="15728"/>
          <a:stretch/>
        </p:blipFill>
        <p:spPr>
          <a:xfrm>
            <a:off x="1" y="0"/>
            <a:ext cx="12191999" cy="6858000"/>
          </a:xfrm>
          <a:prstGeom prst="rect">
            <a:avLst/>
          </a:prstGeom>
          <a:noFill/>
          <a:ln>
            <a:noFill/>
          </a:ln>
        </p:spPr>
      </p:pic>
      <p:sp>
        <p:nvSpPr>
          <p:cNvPr id="841" name="Google Shape;841;p27"/>
          <p:cNvSpPr txBox="1"/>
          <p:nvPr>
            <p:ph idx="1" type="body"/>
          </p:nvPr>
        </p:nvSpPr>
        <p:spPr>
          <a:xfrm>
            <a:off x="536691" y="531060"/>
            <a:ext cx="7244494"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dk2"/>
              </a:buClr>
              <a:buSzPts val="1680"/>
              <a:buNone/>
            </a:pPr>
            <a:r>
              <a:rPr lang="en-US">
                <a:solidFill>
                  <a:schemeClr val="dk1"/>
                </a:solidFill>
                <a:latin typeface="Arial"/>
                <a:ea typeface="Arial"/>
                <a:cs typeface="Arial"/>
                <a:sym typeface="Arial"/>
              </a:rPr>
              <a:t>Online tools for CT learning</a:t>
            </a:r>
            <a:endParaRPr/>
          </a:p>
        </p:txBody>
      </p:sp>
      <p:sp>
        <p:nvSpPr>
          <p:cNvPr id="842" name="Google Shape;842;p27"/>
          <p:cNvSpPr txBox="1"/>
          <p:nvPr/>
        </p:nvSpPr>
        <p:spPr>
          <a:xfrm>
            <a:off x="596900" y="1399157"/>
            <a:ext cx="7697094" cy="1633742"/>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1000"/>
              </a:spcBef>
              <a:spcAft>
                <a:spcPts val="0"/>
              </a:spcAft>
              <a:buClr>
                <a:schemeClr val="dk2"/>
              </a:buClr>
              <a:buSzPts val="1680"/>
              <a:buFont typeface="Arial"/>
              <a:buNone/>
            </a:pPr>
            <a:r>
              <a:rPr b="0" i="0" lang="en-US" sz="1400" u="none" cap="none" strike="noStrike">
                <a:solidFill>
                  <a:schemeClr val="dk1"/>
                </a:solidFill>
                <a:latin typeface="Arial"/>
                <a:ea typeface="Arial"/>
                <a:cs typeface="Arial"/>
                <a:sym typeface="Arial"/>
              </a:rPr>
              <a:t>As a trainer, you can improve soft skills using online tools that support interactive learning. These platforms can be particularly effective for engaging low-skilled adult learners by offering a visual and adaptable learning experience. Online environments also help trainers provide flexible access to content and track learner progress more efficiently.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800"/>
              </a:spcAft>
              <a:buClr>
                <a:schemeClr val="dk2"/>
              </a:buClr>
              <a:buSzPts val="1680"/>
              <a:buFont typeface="Arial"/>
              <a:buNone/>
            </a:pPr>
            <a:r>
              <a:rPr b="0" i="0" lang="en-US" sz="1400" u="none" cap="none" strike="noStrike">
                <a:solidFill>
                  <a:schemeClr val="dk1"/>
                </a:solidFill>
                <a:latin typeface="Arial"/>
                <a:ea typeface="Arial"/>
                <a:cs typeface="Arial"/>
                <a:sym typeface="Arial"/>
              </a:rPr>
              <a:t>Here are a few tools and platforms you can use to support collaborative and structured CT learning:</a:t>
            </a:r>
            <a:endParaRPr b="0" i="0" sz="1400" u="none" cap="none" strike="noStrike">
              <a:solidFill>
                <a:schemeClr val="dk1"/>
              </a:solidFill>
              <a:latin typeface="Arial"/>
              <a:ea typeface="Arial"/>
              <a:cs typeface="Arial"/>
              <a:sym typeface="Arial"/>
            </a:endParaRPr>
          </a:p>
        </p:txBody>
      </p:sp>
      <p:sp>
        <p:nvSpPr>
          <p:cNvPr id="843" name="Google Shape;843;p27"/>
          <p:cNvSpPr txBox="1"/>
          <p:nvPr/>
        </p:nvSpPr>
        <p:spPr>
          <a:xfrm>
            <a:off x="596899" y="3139981"/>
            <a:ext cx="4454409" cy="1384995"/>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200"/>
              <a:buFont typeface="Arial"/>
              <a:buAutoNum type="arabicPeriod"/>
            </a:pPr>
            <a:r>
              <a:rPr b="1" i="0" lang="en-US" sz="1200" u="none" cap="none" strike="noStrike">
                <a:solidFill>
                  <a:srgbClr val="000000"/>
                </a:solidFill>
                <a:latin typeface="Arial"/>
                <a:ea typeface="Arial"/>
                <a:cs typeface="Arial"/>
                <a:sym typeface="Arial"/>
              </a:rPr>
              <a:t>Kahoot!: </a:t>
            </a:r>
            <a:r>
              <a:rPr b="0" i="0" lang="en-US" sz="1200" u="none" cap="none" strike="noStrike">
                <a:solidFill>
                  <a:srgbClr val="000000"/>
                </a:solidFill>
                <a:latin typeface="Arial"/>
                <a:ea typeface="Arial"/>
                <a:cs typeface="Arial"/>
                <a:sym typeface="Arial"/>
              </a:rPr>
              <a:t>Kahoot! is an online application where you can create game-show-like quizzes. Students can use their smartphones, tablets, laptops, or classroom desktop computers as buzzers. It's a great tool for a fun, interactive assessment. It's free to use and many trainers use it as a syllabus review tool on the first day or to review content before an exam.  </a:t>
            </a:r>
            <a:r>
              <a:rPr b="0" i="0" lang="en-US" sz="1200" u="sng" cap="none" strike="noStrike">
                <a:solidFill>
                  <a:srgbClr val="000000"/>
                </a:solidFill>
                <a:latin typeface="Arial"/>
                <a:ea typeface="Arial"/>
                <a:cs typeface="Arial"/>
                <a:sym typeface="Arial"/>
                <a:hlinkClick r:id="rId4">
                  <a:extLst>
                    <a:ext uri="{A12FA001-AC4F-418D-AE19-62706E023703}">
                      <ahyp:hlinkClr val="tx"/>
                    </a:ext>
                  </a:extLst>
                </a:hlinkClick>
              </a:rPr>
              <a:t>Link</a:t>
            </a:r>
            <a:endParaRPr b="0" i="0" sz="1200" u="none" cap="none" strike="noStrike">
              <a:solidFill>
                <a:srgbClr val="000000"/>
              </a:solidFill>
              <a:latin typeface="Arial"/>
              <a:ea typeface="Arial"/>
              <a:cs typeface="Arial"/>
              <a:sym typeface="Arial"/>
            </a:endParaRPr>
          </a:p>
        </p:txBody>
      </p:sp>
      <p:sp>
        <p:nvSpPr>
          <p:cNvPr id="844" name="Google Shape;844;p2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845" name="Google Shape;845;p27"/>
          <p:cNvSpPr txBox="1"/>
          <p:nvPr/>
        </p:nvSpPr>
        <p:spPr>
          <a:xfrm>
            <a:off x="596899" y="4632058"/>
            <a:ext cx="4454409" cy="1754326"/>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200"/>
              <a:buFont typeface="Arial"/>
              <a:buAutoNum type="arabicPeriod" startAt="2"/>
            </a:pPr>
            <a:r>
              <a:rPr b="1" i="0" lang="en-US" sz="1200" u="none" cap="none" strike="noStrike">
                <a:solidFill>
                  <a:srgbClr val="000000"/>
                </a:solidFill>
                <a:latin typeface="Arial"/>
                <a:ea typeface="Arial"/>
                <a:cs typeface="Arial"/>
                <a:sym typeface="Arial"/>
              </a:rPr>
              <a:t>Scratch: </a:t>
            </a:r>
            <a:r>
              <a:rPr b="0" i="0" lang="en-US" sz="1200" u="none" cap="none" strike="noStrike">
                <a:solidFill>
                  <a:srgbClr val="000000"/>
                </a:solidFill>
                <a:latin typeface="Arial"/>
                <a:ea typeface="Arial"/>
                <a:cs typeface="Arial"/>
                <a:sym typeface="Arial"/>
              </a:rPr>
              <a:t>Scratch is a free, beginner-friendly programming platform that uses visual blocks to create interactive stories, animations, and games. It’s ideal for introducing computational thinking concepts like sequencing, loops, and conditionals without needing prior coding experience. Learners can collaborate, share projects, and develop logical reasoning while being creative. Particularly useful for low-skilled adult learners due to its simplicity and engaging format. </a:t>
            </a:r>
            <a:r>
              <a:rPr b="0" i="0" lang="en-US" sz="1200" u="sng" cap="none" strike="noStrike">
                <a:solidFill>
                  <a:srgbClr val="000000"/>
                </a:solidFill>
                <a:latin typeface="Arial"/>
                <a:ea typeface="Arial"/>
                <a:cs typeface="Arial"/>
                <a:sym typeface="Arial"/>
                <a:hlinkClick r:id="rId5">
                  <a:extLst>
                    <a:ext uri="{A12FA001-AC4F-418D-AE19-62706E023703}">
                      <ahyp:hlinkClr val="tx"/>
                    </a:ext>
                  </a:extLst>
                </a:hlinkClick>
              </a:rPr>
              <a:t>Link</a:t>
            </a:r>
            <a:endParaRPr b="0" i="0" sz="1200" u="none" cap="none" strike="noStrike">
              <a:solidFill>
                <a:srgbClr val="000000"/>
              </a:solidFill>
              <a:latin typeface="Arial"/>
              <a:ea typeface="Arial"/>
              <a:cs typeface="Arial"/>
              <a:sym typeface="Arial"/>
            </a:endParaRPr>
          </a:p>
        </p:txBody>
      </p:sp>
      <p:sp>
        <p:nvSpPr>
          <p:cNvPr id="846" name="Google Shape;846;p27"/>
          <p:cNvSpPr txBox="1"/>
          <p:nvPr/>
        </p:nvSpPr>
        <p:spPr>
          <a:xfrm>
            <a:off x="5051308" y="3139981"/>
            <a:ext cx="4454409" cy="1384995"/>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200"/>
              <a:buFont typeface="Arial"/>
              <a:buAutoNum type="arabicPeriod" startAt="3"/>
            </a:pPr>
            <a:r>
              <a:rPr b="1" i="0" lang="en-US" sz="1200" u="none" cap="none" strike="noStrike">
                <a:solidFill>
                  <a:srgbClr val="000000"/>
                </a:solidFill>
                <a:latin typeface="Arial"/>
                <a:ea typeface="Arial"/>
                <a:cs typeface="Arial"/>
                <a:sym typeface="Arial"/>
              </a:rPr>
              <a:t>Padlet: </a:t>
            </a:r>
            <a:r>
              <a:rPr b="0" i="0" lang="en-US" sz="1200" u="none" cap="none" strike="noStrike">
                <a:solidFill>
                  <a:srgbClr val="000000"/>
                </a:solidFill>
                <a:latin typeface="Arial"/>
                <a:ea typeface="Arial"/>
                <a:cs typeface="Arial"/>
                <a:sym typeface="Arial"/>
              </a:rPr>
              <a:t>Padlet is a digital collaboration board where learners can post text, images, videos or links in real time. It allows for brainstorming, planning and sharing feedback on problem-solving processes or project ideas. Trainers can structure CT activities such as process mapping, algorithm flow planning, or reflective journaling. It’s easy to use and highly visual, making it inclusive and engaging. </a:t>
            </a:r>
            <a:r>
              <a:rPr b="0" i="0" lang="en-US" sz="1200" u="sng" cap="none" strike="noStrike">
                <a:solidFill>
                  <a:srgbClr val="000000"/>
                </a:solidFill>
                <a:latin typeface="Arial"/>
                <a:ea typeface="Arial"/>
                <a:cs typeface="Arial"/>
                <a:sym typeface="Arial"/>
                <a:hlinkClick r:id="rId6">
                  <a:extLst>
                    <a:ext uri="{A12FA001-AC4F-418D-AE19-62706E023703}">
                      <ahyp:hlinkClr val="tx"/>
                    </a:ext>
                  </a:extLst>
                </a:hlinkClick>
              </a:rPr>
              <a:t>Link</a:t>
            </a:r>
            <a:endParaRPr b="0" i="0" sz="1200" u="none" cap="none" strike="noStrike">
              <a:solidFill>
                <a:srgbClr val="000000"/>
              </a:solidFill>
              <a:latin typeface="Arial"/>
              <a:ea typeface="Arial"/>
              <a:cs typeface="Arial"/>
              <a:sym typeface="Arial"/>
            </a:endParaRPr>
          </a:p>
        </p:txBody>
      </p:sp>
      <p:sp>
        <p:nvSpPr>
          <p:cNvPr id="847" name="Google Shape;847;p27"/>
          <p:cNvSpPr txBox="1"/>
          <p:nvPr/>
        </p:nvSpPr>
        <p:spPr>
          <a:xfrm>
            <a:off x="5051308" y="4632058"/>
            <a:ext cx="4454409" cy="1384995"/>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200"/>
              <a:buFont typeface="Arial"/>
              <a:buAutoNum type="arabicPeriod" startAt="4"/>
            </a:pPr>
            <a:r>
              <a:rPr b="1" i="0" lang="en-US" sz="1200" u="none" cap="none" strike="noStrike">
                <a:solidFill>
                  <a:srgbClr val="000000"/>
                </a:solidFill>
                <a:latin typeface="Arial"/>
                <a:ea typeface="Arial"/>
                <a:cs typeface="Arial"/>
                <a:sym typeface="Arial"/>
              </a:rPr>
              <a:t>Code.org: </a:t>
            </a:r>
            <a:r>
              <a:rPr b="0" i="0" lang="en-US" sz="1200" u="none" cap="none" strike="noStrike">
                <a:solidFill>
                  <a:srgbClr val="000000"/>
                </a:solidFill>
                <a:latin typeface="Arial"/>
                <a:ea typeface="Arial"/>
                <a:cs typeface="Arial"/>
                <a:sym typeface="Arial"/>
              </a:rPr>
              <a:t>Code.org provides interactive coding tutorials, lessons, and projects tailored to different levels, including absolute beginners. Activities focus on problem-solving, logic and algorithms, all core elements of computational thinking. Its visual-based approach and real-world themed lessons make it accessible and relevant for adult learners. </a:t>
            </a:r>
            <a:r>
              <a:rPr b="0" i="0" lang="en-US" sz="1200" u="sng" cap="none" strike="noStrike">
                <a:solidFill>
                  <a:srgbClr val="000000"/>
                </a:solidFill>
                <a:latin typeface="Arial"/>
                <a:ea typeface="Arial"/>
                <a:cs typeface="Arial"/>
                <a:sym typeface="Arial"/>
                <a:hlinkClick r:id="rId7">
                  <a:extLst>
                    <a:ext uri="{A12FA001-AC4F-418D-AE19-62706E023703}">
                      <ahyp:hlinkClr val="tx"/>
                    </a:ext>
                  </a:extLst>
                </a:hlinkClick>
              </a:rPr>
              <a:t>Link</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851" name="Shape 851"/>
        <p:cNvGrpSpPr/>
        <p:nvPr/>
      </p:nvGrpSpPr>
      <p:grpSpPr>
        <a:xfrm>
          <a:off x="0" y="0"/>
          <a:ext cx="0" cy="0"/>
          <a:chOff x="0" y="0"/>
          <a:chExt cx="0" cy="0"/>
        </a:xfrm>
      </p:grpSpPr>
      <p:pic>
        <p:nvPicPr>
          <p:cNvPr id="852" name="Google Shape;852;p69"/>
          <p:cNvPicPr preferRelativeResize="0"/>
          <p:nvPr/>
        </p:nvPicPr>
        <p:blipFill rotWithShape="1">
          <a:blip r:embed="rId3">
            <a:alphaModFix/>
          </a:blip>
          <a:srcRect b="0" l="0" r="0" t="0"/>
          <a:stretch/>
        </p:blipFill>
        <p:spPr>
          <a:xfrm>
            <a:off x="12192" y="2004550"/>
            <a:ext cx="12192000" cy="4853449"/>
          </a:xfrm>
          <a:prstGeom prst="rect">
            <a:avLst/>
          </a:prstGeom>
          <a:noFill/>
          <a:ln>
            <a:noFill/>
          </a:ln>
        </p:spPr>
      </p:pic>
      <p:sp>
        <p:nvSpPr>
          <p:cNvPr id="853" name="Google Shape;853;p69"/>
          <p:cNvSpPr/>
          <p:nvPr/>
        </p:nvSpPr>
        <p:spPr>
          <a:xfrm>
            <a:off x="12192" y="2004550"/>
            <a:ext cx="12192000" cy="4853449"/>
          </a:xfrm>
          <a:prstGeom prst="rect">
            <a:avLst/>
          </a:prstGeom>
          <a:solidFill>
            <a:srgbClr val="7F7F7F">
              <a:alpha val="7254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54" name="Google Shape;854;p69"/>
          <p:cNvSpPr txBox="1"/>
          <p:nvPr/>
        </p:nvSpPr>
        <p:spPr>
          <a:xfrm>
            <a:off x="11128532" y="6356350"/>
            <a:ext cx="8718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855" name="Google Shape;855;p69"/>
          <p:cNvSpPr txBox="1"/>
          <p:nvPr>
            <p:ph idx="1" type="body"/>
          </p:nvPr>
        </p:nvSpPr>
        <p:spPr>
          <a:xfrm>
            <a:off x="533275" y="573590"/>
            <a:ext cx="9237900" cy="1055700"/>
          </a:xfrm>
          <a:prstGeom prst="rect">
            <a:avLst/>
          </a:prstGeom>
          <a:noFill/>
          <a:ln>
            <a:noFill/>
          </a:ln>
        </p:spPr>
        <p:txBody>
          <a:bodyPr anchorCtr="0" anchor="b" bIns="45700" lIns="91425" spcFirstLastPara="1" rIns="91425" wrap="square" tIns="45700">
            <a:noAutofit/>
          </a:bodyPr>
          <a:lstStyle/>
          <a:p>
            <a:pPr indent="0" lvl="0" marL="0" rtl="0" algn="l">
              <a:lnSpc>
                <a:spcPct val="80000"/>
              </a:lnSpc>
              <a:spcBef>
                <a:spcPts val="0"/>
              </a:spcBef>
              <a:spcAft>
                <a:spcPts val="0"/>
              </a:spcAft>
              <a:buClr>
                <a:schemeClr val="accent3"/>
              </a:buClr>
              <a:buSzPts val="1680"/>
              <a:buNone/>
            </a:pPr>
            <a:r>
              <a:rPr lang="en-US" sz="2800">
                <a:solidFill>
                  <a:srgbClr val="678877"/>
                </a:solidFill>
                <a:latin typeface="Arial"/>
                <a:ea typeface="Arial"/>
                <a:cs typeface="Arial"/>
                <a:sym typeface="Arial"/>
              </a:rPr>
              <a:t>Are you following along? </a:t>
            </a:r>
            <a:r>
              <a:rPr b="0" lang="en-US" sz="2800">
                <a:latin typeface="Arial"/>
                <a:ea typeface="Arial"/>
                <a:cs typeface="Arial"/>
                <a:sym typeface="Arial"/>
              </a:rPr>
              <a:t>Try this quick question to reinforce what you’ve learned</a:t>
            </a:r>
            <a:endParaRPr b="0" sz="3000"/>
          </a:p>
        </p:txBody>
      </p:sp>
      <p:sp>
        <p:nvSpPr>
          <p:cNvPr id="856" name="Google Shape;856;p69"/>
          <p:cNvSpPr txBox="1"/>
          <p:nvPr/>
        </p:nvSpPr>
        <p:spPr>
          <a:xfrm>
            <a:off x="778684" y="2403627"/>
            <a:ext cx="10634631" cy="376509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rgbClr val="FFFFFF"/>
                </a:solidFill>
                <a:latin typeface="Arial"/>
                <a:ea typeface="Arial"/>
                <a:cs typeface="Arial"/>
                <a:sym typeface="Arial"/>
              </a:rPr>
              <a:t>Which soft skill can be strengthened when adult learners use CT to organize tasks and define group roles in a community project?</a:t>
            </a:r>
            <a:endParaRPr b="1" i="0" sz="20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None/>
            </a:pPr>
            <a:r>
              <a:rPr b="0" i="0" lang="en-US" sz="2500" u="none" cap="none" strike="noStrike">
                <a:solidFill>
                  <a:srgbClr val="FFFFFF"/>
                </a:solidFill>
                <a:latin typeface="Arial"/>
                <a:ea typeface="Arial"/>
                <a:cs typeface="Arial"/>
                <a:sym typeface="Arial"/>
              </a:rPr>
              <a:t>A) Independence</a:t>
            </a:r>
            <a:endParaRPr/>
          </a:p>
          <a:p>
            <a:pPr indent="0" lvl="0" marL="0" marR="0" rtl="0" algn="l">
              <a:lnSpc>
                <a:spcPct val="150000"/>
              </a:lnSpc>
              <a:spcBef>
                <a:spcPts val="800"/>
              </a:spcBef>
              <a:spcAft>
                <a:spcPts val="0"/>
              </a:spcAft>
              <a:buNone/>
            </a:pPr>
            <a:r>
              <a:rPr b="0" i="0" lang="en-US" sz="2500" u="none" cap="none" strike="noStrike">
                <a:solidFill>
                  <a:srgbClr val="FFFFFF"/>
                </a:solidFill>
                <a:latin typeface="Arial"/>
                <a:ea typeface="Arial"/>
                <a:cs typeface="Arial"/>
                <a:sym typeface="Arial"/>
              </a:rPr>
              <a:t>B) Creativity</a:t>
            </a:r>
            <a:endParaRPr/>
          </a:p>
          <a:p>
            <a:pPr indent="0" lvl="0" marL="0" marR="0" rtl="0" algn="l">
              <a:lnSpc>
                <a:spcPct val="150000"/>
              </a:lnSpc>
              <a:spcBef>
                <a:spcPts val="800"/>
              </a:spcBef>
              <a:spcAft>
                <a:spcPts val="0"/>
              </a:spcAft>
              <a:buNone/>
            </a:pPr>
            <a:r>
              <a:rPr b="0" i="0" lang="en-US" sz="2500" u="none" cap="none" strike="noStrike">
                <a:solidFill>
                  <a:srgbClr val="FFFFFF"/>
                </a:solidFill>
                <a:latin typeface="Arial"/>
                <a:ea typeface="Arial"/>
                <a:cs typeface="Arial"/>
                <a:sym typeface="Arial"/>
              </a:rPr>
              <a:t>C) Teamwork and collaboration</a:t>
            </a:r>
            <a:endParaRPr/>
          </a:p>
          <a:p>
            <a:pPr indent="0" lvl="0" marL="0" marR="0" rtl="0" algn="l">
              <a:lnSpc>
                <a:spcPct val="150000"/>
              </a:lnSpc>
              <a:spcBef>
                <a:spcPts val="800"/>
              </a:spcBef>
              <a:spcAft>
                <a:spcPts val="0"/>
              </a:spcAft>
              <a:buNone/>
            </a:pPr>
            <a:r>
              <a:rPr b="0" i="0" lang="en-US" sz="2500" u="none" cap="none" strike="noStrike">
                <a:solidFill>
                  <a:srgbClr val="FFFFFF"/>
                </a:solidFill>
                <a:latin typeface="Arial"/>
                <a:ea typeface="Arial"/>
                <a:cs typeface="Arial"/>
                <a:sym typeface="Arial"/>
              </a:rPr>
              <a:t>D) Financial planning</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857" name="Google Shape;857;p69"/>
          <p:cNvPicPr preferRelativeResize="0"/>
          <p:nvPr/>
        </p:nvPicPr>
        <p:blipFill rotWithShape="1">
          <a:blip r:embed="rId4">
            <a:alphaModFix/>
          </a:blip>
          <a:srcRect b="0" l="0" r="0" t="0"/>
          <a:stretch/>
        </p:blipFill>
        <p:spPr>
          <a:xfrm>
            <a:off x="10041536" y="207562"/>
            <a:ext cx="1658817" cy="1658817"/>
          </a:xfrm>
          <a:prstGeom prst="rect">
            <a:avLst/>
          </a:prstGeom>
          <a:noFill/>
          <a:ln>
            <a:noFill/>
          </a:ln>
        </p:spPr>
      </p:pic>
      <p:sp>
        <p:nvSpPr>
          <p:cNvPr id="858" name="Google Shape;858;p69"/>
          <p:cNvSpPr txBox="1"/>
          <p:nvPr/>
        </p:nvSpPr>
        <p:spPr>
          <a:xfrm>
            <a:off x="11116340" y="6356350"/>
            <a:ext cx="8718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pic>
        <p:nvPicPr>
          <p:cNvPr id="865" name="Google Shape;865;p28"/>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866" name="Google Shape;866;p28"/>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3</a:t>
            </a:r>
            <a:endParaRPr>
              <a:latin typeface="Arial"/>
              <a:ea typeface="Arial"/>
              <a:cs typeface="Arial"/>
              <a:sym typeface="Arial"/>
            </a:endParaRPr>
          </a:p>
        </p:txBody>
      </p:sp>
      <p:sp>
        <p:nvSpPr>
          <p:cNvPr id="867" name="Google Shape;867;p28"/>
          <p:cNvSpPr txBox="1"/>
          <p:nvPr>
            <p:ph idx="1" type="body"/>
          </p:nvPr>
        </p:nvSpPr>
        <p:spPr>
          <a:xfrm>
            <a:off x="7827264" y="3615661"/>
            <a:ext cx="2657856"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Assessment of Soft Skills development in CT activities</a:t>
            </a:r>
            <a:endParaRPr/>
          </a:p>
        </p:txBody>
      </p:sp>
      <p:sp>
        <p:nvSpPr>
          <p:cNvPr id="868" name="Google Shape;868;p28"/>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7F7F7F"/>
                </a:solidFill>
                <a:latin typeface="Gill Sans"/>
                <a:ea typeface="Gill Sans"/>
                <a:cs typeface="Gill Sans"/>
                <a:sym typeface="Gill Sans"/>
              </a:rPr>
              <a:t>‹#›</a:t>
            </a:fld>
            <a:endParaRPr b="0" i="0" sz="900" u="none" cap="none" strike="noStrike">
              <a:solidFill>
                <a:srgbClr val="7F7F7F"/>
              </a:solidFill>
              <a:latin typeface="Gill Sans"/>
              <a:ea typeface="Gill Sans"/>
              <a:cs typeface="Gill Sans"/>
              <a:sym typeface="Gill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29"/>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1800"/>
              <a:buFont typeface="Sorts Mill Goudy"/>
              <a:buNone/>
            </a:pPr>
            <a:r>
              <a:rPr lang="en-US"/>
              <a:t>ADD A SENTENCE</a:t>
            </a:r>
            <a:endParaRPr/>
          </a:p>
        </p:txBody>
      </p:sp>
      <p:sp>
        <p:nvSpPr>
          <p:cNvPr id="874" name="Google Shape;874;p29"/>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p>
            <a:pPr indent="-228600" lvl="0" marL="228600" rtl="0" algn="ctr">
              <a:lnSpc>
                <a:spcPct val="100000"/>
              </a:lnSpc>
              <a:spcBef>
                <a:spcPts val="0"/>
              </a:spcBef>
              <a:spcAft>
                <a:spcPts val="0"/>
              </a:spcAft>
              <a:buClr>
                <a:schemeClr val="dk2"/>
              </a:buClr>
              <a:buSzPts val="1120"/>
              <a:buNone/>
            </a:pPr>
            <a:r>
              <a:rPr lang="en-US">
                <a:latin typeface="Gill Sans"/>
                <a:ea typeface="Gill Sans"/>
                <a:cs typeface="Gill Sans"/>
                <a:sym typeface="Gill Sans"/>
              </a:rPr>
              <a:t>Add text</a:t>
            </a:r>
            <a:endParaRPr>
              <a:latin typeface="Gill Sans"/>
              <a:ea typeface="Gill Sans"/>
              <a:cs typeface="Gill Sans"/>
              <a:sym typeface="Gill Sans"/>
            </a:endParaRPr>
          </a:p>
        </p:txBody>
      </p:sp>
      <p:sp>
        <p:nvSpPr>
          <p:cNvPr id="875" name="Google Shape;875;p29"/>
          <p:cNvSpPr/>
          <p:nvPr/>
        </p:nvSpPr>
        <p:spPr>
          <a:xfrm>
            <a:off x="4056023" y="429658"/>
            <a:ext cx="4471032" cy="602622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pic>
        <p:nvPicPr>
          <p:cNvPr descr="Adult listening in class" id="876" name="Google Shape;876;p29"/>
          <p:cNvPicPr preferRelativeResize="0"/>
          <p:nvPr/>
        </p:nvPicPr>
        <p:blipFill rotWithShape="1">
          <a:blip r:embed="rId3">
            <a:alphaModFix/>
          </a:blip>
          <a:srcRect b="0" l="30085" r="19933" t="1517"/>
          <a:stretch/>
        </p:blipFill>
        <p:spPr>
          <a:xfrm>
            <a:off x="6955497" y="0"/>
            <a:ext cx="5236504" cy="6878656"/>
          </a:xfrm>
          <a:prstGeom prst="rect">
            <a:avLst/>
          </a:prstGeom>
          <a:noFill/>
          <a:ln>
            <a:noFill/>
          </a:ln>
        </p:spPr>
      </p:pic>
      <p:sp>
        <p:nvSpPr>
          <p:cNvPr id="877" name="Google Shape;877;p29"/>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Assessing soft skills</a:t>
            </a:r>
            <a:endParaRPr b="0" i="0" sz="1400" u="none" cap="none" strike="noStrike">
              <a:solidFill>
                <a:srgbClr val="000000"/>
              </a:solidFill>
              <a:latin typeface="Arial"/>
              <a:ea typeface="Arial"/>
              <a:cs typeface="Arial"/>
              <a:sym typeface="Arial"/>
            </a:endParaRPr>
          </a:p>
        </p:txBody>
      </p:sp>
      <p:sp>
        <p:nvSpPr>
          <p:cNvPr id="878" name="Google Shape;878;p29"/>
          <p:cNvSpPr txBox="1"/>
          <p:nvPr/>
        </p:nvSpPr>
        <p:spPr>
          <a:xfrm>
            <a:off x="391077" y="1531562"/>
            <a:ext cx="6096000" cy="267765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Soft skills develop over time, making assessment essential for tracking progress. As a trainer, you need to observe how learners apply CT in real-world situations to adjust teaching strategies and support skill development.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This unit introduces practical, low-tech methods for assessing low-skill adult learners, including observation, self-assessment and peer feedback. You will also explore rubrics and checklists to measure progress without formal testing.</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Unlike technical skills, soft skills have no clear right or wrong answers. Assessment should focus on progress, helping students recognize their growth and improve their soft skills. </a:t>
            </a:r>
            <a:endParaRPr b="0" i="0" sz="1400" u="none" cap="none" strike="noStrike">
              <a:solidFill>
                <a:srgbClr val="000000"/>
              </a:solidFill>
              <a:latin typeface="Arial"/>
              <a:ea typeface="Arial"/>
              <a:cs typeface="Arial"/>
              <a:sym typeface="Arial"/>
            </a:endParaRPr>
          </a:p>
        </p:txBody>
      </p:sp>
      <p:sp>
        <p:nvSpPr>
          <p:cNvPr id="879" name="Google Shape;879;p29"/>
          <p:cNvSpPr/>
          <p:nvPr/>
        </p:nvSpPr>
        <p:spPr>
          <a:xfrm>
            <a:off x="756146" y="4767890"/>
            <a:ext cx="5365863" cy="1061603"/>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Icono&#10;&#10;Descripción generada automáticamente" id="880" name="Google Shape;880;p29"/>
          <p:cNvPicPr preferRelativeResize="0"/>
          <p:nvPr/>
        </p:nvPicPr>
        <p:blipFill rotWithShape="1">
          <a:blip r:embed="rId4">
            <a:alphaModFix/>
          </a:blip>
          <a:srcRect b="0" l="0" r="0" t="0"/>
          <a:stretch/>
        </p:blipFill>
        <p:spPr>
          <a:xfrm>
            <a:off x="340860" y="4907132"/>
            <a:ext cx="710975" cy="710975"/>
          </a:xfrm>
          <a:prstGeom prst="rect">
            <a:avLst/>
          </a:prstGeom>
          <a:noFill/>
          <a:ln>
            <a:noFill/>
          </a:ln>
        </p:spPr>
      </p:pic>
      <p:sp>
        <p:nvSpPr>
          <p:cNvPr id="881" name="Google Shape;881;p29"/>
          <p:cNvSpPr txBox="1"/>
          <p:nvPr/>
        </p:nvSpPr>
        <p:spPr>
          <a:xfrm>
            <a:off x="1203562" y="4821638"/>
            <a:ext cx="4471031" cy="9541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Assessing soft skills is not about pass or fail, it’s about </a:t>
            </a:r>
            <a:r>
              <a:rPr b="1" i="0" lang="en-US" sz="1400" u="none" cap="none" strike="noStrike">
                <a:solidFill>
                  <a:srgbClr val="000000"/>
                </a:solidFill>
                <a:latin typeface="Arial"/>
                <a:ea typeface="Arial"/>
                <a:cs typeface="Arial"/>
                <a:sym typeface="Arial"/>
              </a:rPr>
              <a:t>growth and progress</a:t>
            </a:r>
            <a:r>
              <a:rPr b="0" i="0" lang="en-US" sz="1400" u="none" cap="none" strike="noStrike">
                <a:solidFill>
                  <a:srgbClr val="000000"/>
                </a:solidFill>
                <a:latin typeface="Arial"/>
                <a:ea typeface="Arial"/>
                <a:cs typeface="Arial"/>
                <a:sym typeface="Arial"/>
              </a:rPr>
              <a:t>. Focus on how students apply CT in real-life situations and </a:t>
            </a:r>
            <a:r>
              <a:rPr b="1" i="0" lang="en-US" sz="1400" u="none" cap="none" strike="noStrike">
                <a:solidFill>
                  <a:srgbClr val="000000"/>
                </a:solidFill>
                <a:latin typeface="Arial"/>
                <a:ea typeface="Arial"/>
                <a:cs typeface="Arial"/>
                <a:sym typeface="Arial"/>
              </a:rPr>
              <a:t>use assessment as a tool </a:t>
            </a:r>
            <a:r>
              <a:rPr b="0" i="0" lang="en-US" sz="1400" u="none" cap="none" strike="noStrike">
                <a:solidFill>
                  <a:srgbClr val="000000"/>
                </a:solidFill>
                <a:latin typeface="Arial"/>
                <a:ea typeface="Arial"/>
                <a:cs typeface="Arial"/>
                <a:sym typeface="Arial"/>
              </a:rPr>
              <a:t>to guide and encourage improvement</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882" name="Google Shape;882;p29"/>
          <p:cNvPicPr preferRelativeResize="0"/>
          <p:nvPr/>
        </p:nvPicPr>
        <p:blipFill rotWithShape="1">
          <a:blip r:embed="rId5">
            <a:alphaModFix/>
          </a:blip>
          <a:srcRect b="0" l="0" r="0" t="0"/>
          <a:stretch/>
        </p:blipFill>
        <p:spPr>
          <a:xfrm>
            <a:off x="5746968" y="4209218"/>
            <a:ext cx="971956" cy="971956"/>
          </a:xfrm>
          <a:prstGeom prst="rect">
            <a:avLst/>
          </a:prstGeom>
          <a:noFill/>
          <a:ln>
            <a:noFill/>
          </a:ln>
        </p:spPr>
      </p:pic>
      <p:sp>
        <p:nvSpPr>
          <p:cNvPr id="883" name="Google Shape;883;p2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30"/>
          <p:cNvSpPr txBox="1"/>
          <p:nvPr>
            <p:ph type="title"/>
          </p:nvPr>
        </p:nvSpPr>
        <p:spPr>
          <a:xfrm>
            <a:off x="0" y="313508"/>
            <a:ext cx="5966673" cy="851261"/>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Font typeface="Sorts Mill Goudy"/>
              <a:buNone/>
            </a:pPr>
            <a:r>
              <a:rPr lang="en-US">
                <a:solidFill>
                  <a:schemeClr val="lt1"/>
                </a:solidFill>
              </a:rPr>
              <a:t>SUMMARY LAYOUT</a:t>
            </a:r>
            <a:endParaRPr/>
          </a:p>
        </p:txBody>
      </p:sp>
      <p:sp>
        <p:nvSpPr>
          <p:cNvPr id="889" name="Google Shape;889;p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sp>
        <p:nvSpPr>
          <p:cNvPr id="890" name="Google Shape;890;p30"/>
          <p:cNvSpPr/>
          <p:nvPr/>
        </p:nvSpPr>
        <p:spPr>
          <a:xfrm>
            <a:off x="0" y="2565401"/>
            <a:ext cx="12192000" cy="1155700"/>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1" name="Google Shape;891;p30"/>
          <p:cNvSpPr txBox="1"/>
          <p:nvPr/>
        </p:nvSpPr>
        <p:spPr>
          <a:xfrm>
            <a:off x="355600" y="1314397"/>
            <a:ext cx="11303000"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Soft skills like problem-solving and adaptability take time to develop. Without assessment, students may struggle to recognize their progress, and you may miss opportunities to provide support. Structured evaluation secures that students actively apply CT principles in their daily lives and can help you </a:t>
            </a:r>
            <a:r>
              <a:rPr b="1" i="0" lang="en-US" sz="1600" u="none" cap="none" strike="noStrike">
                <a:solidFill>
                  <a:srgbClr val="000000"/>
                </a:solidFill>
                <a:latin typeface="Arial"/>
                <a:ea typeface="Arial"/>
                <a:cs typeface="Arial"/>
                <a:sym typeface="Arial"/>
              </a:rPr>
              <a:t>adjust your teaching strategies for bigger impact. </a:t>
            </a:r>
            <a:endParaRPr b="1" i="0" sz="1600" u="none" cap="none" strike="noStrike">
              <a:solidFill>
                <a:srgbClr val="000000"/>
              </a:solidFill>
              <a:latin typeface="Arial"/>
              <a:ea typeface="Arial"/>
              <a:cs typeface="Arial"/>
              <a:sym typeface="Arial"/>
            </a:endParaRPr>
          </a:p>
        </p:txBody>
      </p:sp>
      <p:sp>
        <p:nvSpPr>
          <p:cNvPr id="892" name="Google Shape;892;p30"/>
          <p:cNvSpPr txBox="1"/>
          <p:nvPr/>
        </p:nvSpPr>
        <p:spPr>
          <a:xfrm>
            <a:off x="568542" y="2850864"/>
            <a:ext cx="9058057"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Soft skills grow through practice and experience</a:t>
            </a:r>
            <a:r>
              <a:rPr b="0" i="0" lang="en-US" sz="1600" u="none" cap="none" strike="noStrike">
                <a:solidFill>
                  <a:srgbClr val="000000"/>
                </a:solidFill>
                <a:latin typeface="Arial"/>
                <a:ea typeface="Arial"/>
                <a:cs typeface="Arial"/>
                <a:sym typeface="Arial"/>
              </a:rPr>
              <a:t>. Assessment should focus on progress over time, helping students see their improvement rather than just measuring performance.</a:t>
            </a:r>
            <a:endParaRPr b="0" i="0" sz="1600" u="none" cap="none" strike="noStrike">
              <a:solidFill>
                <a:srgbClr val="000000"/>
              </a:solidFill>
              <a:latin typeface="Arial"/>
              <a:ea typeface="Arial"/>
              <a:cs typeface="Arial"/>
              <a:sym typeface="Arial"/>
            </a:endParaRPr>
          </a:p>
        </p:txBody>
      </p:sp>
      <p:sp>
        <p:nvSpPr>
          <p:cNvPr id="893" name="Google Shape;893;p30"/>
          <p:cNvSpPr txBox="1"/>
          <p:nvPr/>
        </p:nvSpPr>
        <p:spPr>
          <a:xfrm>
            <a:off x="355600" y="4959489"/>
            <a:ext cx="1917700"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What should be assess?</a:t>
            </a:r>
            <a:endParaRPr b="0" i="0" sz="1600" u="none" cap="none" strike="noStrike">
              <a:solidFill>
                <a:srgbClr val="000000"/>
              </a:solidFill>
              <a:latin typeface="Arial"/>
              <a:ea typeface="Arial"/>
              <a:cs typeface="Arial"/>
              <a:sym typeface="Arial"/>
            </a:endParaRPr>
          </a:p>
        </p:txBody>
      </p:sp>
      <p:sp>
        <p:nvSpPr>
          <p:cNvPr id="894" name="Google Shape;894;p30"/>
          <p:cNvSpPr txBox="1"/>
          <p:nvPr/>
        </p:nvSpPr>
        <p:spPr>
          <a:xfrm>
            <a:off x="2832100" y="4174658"/>
            <a:ext cx="9004300" cy="215443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Problem-solving: </a:t>
            </a:r>
            <a:r>
              <a:rPr b="0" i="0" lang="en-US" sz="1400" u="none" cap="none" strike="noStrike">
                <a:solidFill>
                  <a:srgbClr val="000000"/>
                </a:solidFill>
                <a:latin typeface="Arial"/>
                <a:ea typeface="Arial"/>
                <a:cs typeface="Arial"/>
                <a:sym typeface="Arial"/>
              </a:rPr>
              <a:t>Can students break down challenges and apply structured approaches to find solutions?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Critical thinking: </a:t>
            </a:r>
            <a:r>
              <a:rPr b="0" i="0" lang="en-US" sz="1400" u="none" cap="none" strike="noStrike">
                <a:solidFill>
                  <a:srgbClr val="000000"/>
                </a:solidFill>
                <a:latin typeface="Arial"/>
                <a:ea typeface="Arial"/>
                <a:cs typeface="Arial"/>
                <a:sym typeface="Arial"/>
              </a:rPr>
              <a:t>Do they analyze situations logically and evaluate different options?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Adaptability and resilience:</a:t>
            </a:r>
            <a:r>
              <a:rPr b="0" i="0" lang="en-US" sz="1400" u="none" cap="none" strike="noStrike">
                <a:solidFill>
                  <a:srgbClr val="000000"/>
                </a:solidFill>
                <a:latin typeface="Arial"/>
                <a:ea typeface="Arial"/>
                <a:cs typeface="Arial"/>
                <a:sym typeface="Arial"/>
              </a:rPr>
              <a:t> Are they able to adjust their approach based on new information or challenges?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Creativity and innovation:</a:t>
            </a:r>
            <a:r>
              <a:rPr b="0" i="0" lang="en-US" sz="1400" u="none" cap="none" strike="noStrike">
                <a:solidFill>
                  <a:srgbClr val="000000"/>
                </a:solidFill>
                <a:latin typeface="Arial"/>
                <a:ea typeface="Arial"/>
                <a:cs typeface="Arial"/>
                <a:sym typeface="Arial"/>
              </a:rPr>
              <a:t> Do they use CT to generate new ideas and explore alternative solutions?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Collaboration and teamwork:</a:t>
            </a:r>
            <a:r>
              <a:rPr b="0" i="0" lang="en-US" sz="1400" u="none" cap="none" strike="noStrike">
                <a:solidFill>
                  <a:srgbClr val="000000"/>
                </a:solidFill>
                <a:latin typeface="Arial"/>
                <a:ea typeface="Arial"/>
                <a:cs typeface="Arial"/>
                <a:sym typeface="Arial"/>
              </a:rPr>
              <a:t> Are they effectively working with others and organizing group tasks?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Communication:</a:t>
            </a:r>
            <a:r>
              <a:rPr b="0" i="0" lang="en-US" sz="1400" u="none" cap="none" strike="noStrike">
                <a:solidFill>
                  <a:srgbClr val="000000"/>
                </a:solidFill>
                <a:latin typeface="Arial"/>
                <a:ea typeface="Arial"/>
                <a:cs typeface="Arial"/>
                <a:sym typeface="Arial"/>
              </a:rPr>
              <a:t> Can they clearly explain their reasoning and structure their thoughts logically?</a:t>
            </a:r>
            <a:endParaRPr b="0" i="0" sz="1400" u="none" cap="none" strike="noStrike">
              <a:solidFill>
                <a:srgbClr val="000000"/>
              </a:solidFill>
              <a:latin typeface="Arial"/>
              <a:ea typeface="Arial"/>
              <a:cs typeface="Arial"/>
              <a:sym typeface="Arial"/>
            </a:endParaRPr>
          </a:p>
        </p:txBody>
      </p:sp>
      <p:sp>
        <p:nvSpPr>
          <p:cNvPr id="895" name="Google Shape;895;p30"/>
          <p:cNvSpPr/>
          <p:nvPr/>
        </p:nvSpPr>
        <p:spPr>
          <a:xfrm>
            <a:off x="2413147" y="4174658"/>
            <a:ext cx="279106" cy="2154436"/>
          </a:xfrm>
          <a:prstGeom prst="rightBrace">
            <a:avLst>
              <a:gd fmla="val 8333" name="adj1"/>
              <a:gd fmla="val 50000" name="adj2"/>
            </a:avLst>
          </a:prstGeom>
          <a:noFill/>
          <a:ln cap="flat" cmpd="sng" w="57150">
            <a:solidFill>
              <a:srgbClr val="D4DA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descr="Imagen que contiene firmar, dibujo, calle, palo&#10;&#10;Descripción generada automáticamente" id="896" name="Google Shape;896;p30"/>
          <p:cNvPicPr preferRelativeResize="0"/>
          <p:nvPr/>
        </p:nvPicPr>
        <p:blipFill rotWithShape="1">
          <a:blip r:embed="rId3">
            <a:alphaModFix/>
          </a:blip>
          <a:srcRect b="0" l="0" r="0" t="0"/>
          <a:stretch/>
        </p:blipFill>
        <p:spPr>
          <a:xfrm>
            <a:off x="9938186" y="1988111"/>
            <a:ext cx="2050022" cy="2050022"/>
          </a:xfrm>
          <a:prstGeom prst="rect">
            <a:avLst/>
          </a:prstGeom>
          <a:noFill/>
          <a:ln>
            <a:noFill/>
          </a:ln>
        </p:spPr>
      </p:pic>
      <p:sp>
        <p:nvSpPr>
          <p:cNvPr id="897" name="Google Shape;897;p30"/>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Why assessment matters</a:t>
            </a:r>
            <a:endParaRPr b="0" i="0" sz="1400" u="none" cap="none" strike="noStrike">
              <a:solidFill>
                <a:srgbClr val="000000"/>
              </a:solidFill>
              <a:latin typeface="Arial"/>
              <a:ea typeface="Arial"/>
              <a:cs typeface="Arial"/>
              <a:sym typeface="Arial"/>
            </a:endParaRPr>
          </a:p>
        </p:txBody>
      </p:sp>
      <p:sp>
        <p:nvSpPr>
          <p:cNvPr id="898" name="Google Shape;898;p3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02" name="Shape 902"/>
        <p:cNvGrpSpPr/>
        <p:nvPr/>
      </p:nvGrpSpPr>
      <p:grpSpPr>
        <a:xfrm>
          <a:off x="0" y="0"/>
          <a:ext cx="0" cy="0"/>
          <a:chOff x="0" y="0"/>
          <a:chExt cx="0" cy="0"/>
        </a:xfrm>
      </p:grpSpPr>
      <p:sp>
        <p:nvSpPr>
          <p:cNvPr id="903" name="Google Shape;903;p31"/>
          <p:cNvSpPr/>
          <p:nvPr/>
        </p:nvSpPr>
        <p:spPr>
          <a:xfrm>
            <a:off x="652386" y="5651143"/>
            <a:ext cx="10892530" cy="95823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4" name="Google Shape;904;p31"/>
          <p:cNvSpPr txBox="1"/>
          <p:nvPr/>
        </p:nvSpPr>
        <p:spPr>
          <a:xfrm>
            <a:off x="487874" y="1249559"/>
            <a:ext cx="8264240" cy="95410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Observing students in different problem-solving situations is one of the most effective ways to assess soft skills. Low-skill adults may struggle with traditional assessments like written tests, so you must</a:t>
            </a:r>
            <a:r>
              <a:rPr b="1" i="0" lang="en-US" sz="1400" u="none" cap="none" strike="noStrike">
                <a:solidFill>
                  <a:srgbClr val="000000"/>
                </a:solidFill>
                <a:latin typeface="Arial"/>
                <a:ea typeface="Arial"/>
                <a:cs typeface="Arial"/>
                <a:sym typeface="Arial"/>
              </a:rPr>
              <a:t> focus on how students confront challenges</a:t>
            </a:r>
            <a:r>
              <a:rPr b="0" i="0" lang="en-US" sz="1400" u="none" cap="none" strike="noStrike">
                <a:solidFill>
                  <a:srgbClr val="000000"/>
                </a:solidFill>
                <a:latin typeface="Arial"/>
                <a:ea typeface="Arial"/>
                <a:cs typeface="Arial"/>
                <a:sym typeface="Arial"/>
              </a:rPr>
              <a:t> rather than just the final outcome. The goal is to track progress in soft skills through structured observation over time.</a:t>
            </a:r>
            <a:endParaRPr b="0" i="0" sz="1400" u="none" cap="none" strike="noStrike">
              <a:solidFill>
                <a:srgbClr val="000000"/>
              </a:solidFill>
              <a:latin typeface="Arial"/>
              <a:ea typeface="Arial"/>
              <a:cs typeface="Arial"/>
              <a:sym typeface="Arial"/>
            </a:endParaRPr>
          </a:p>
        </p:txBody>
      </p:sp>
      <p:sp>
        <p:nvSpPr>
          <p:cNvPr id="905" name="Google Shape;905;p31"/>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Observation based assessment</a:t>
            </a:r>
            <a:endParaRPr b="0" i="0" sz="1400" u="none" cap="none" strike="noStrike">
              <a:solidFill>
                <a:srgbClr val="000000"/>
              </a:solidFill>
              <a:latin typeface="Arial"/>
              <a:ea typeface="Arial"/>
              <a:cs typeface="Arial"/>
              <a:sym typeface="Arial"/>
            </a:endParaRPr>
          </a:p>
        </p:txBody>
      </p:sp>
      <p:sp>
        <p:nvSpPr>
          <p:cNvPr id="906" name="Google Shape;906;p31"/>
          <p:cNvSpPr txBox="1"/>
          <p:nvPr/>
        </p:nvSpPr>
        <p:spPr>
          <a:xfrm>
            <a:off x="344180" y="2600191"/>
            <a:ext cx="5919692" cy="26776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sng" cap="none" strike="noStrike">
                <a:solidFill>
                  <a:srgbClr val="678877"/>
                </a:solidFill>
                <a:latin typeface="Arial"/>
                <a:ea typeface="Arial"/>
                <a:cs typeface="Arial"/>
                <a:sym typeface="Arial"/>
              </a:rPr>
              <a:t>What to look for: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Are students breaking tasks into steps? Observing decomposition helps trainers see if students can solve complicated issues by simplifying them.</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Do they recognize patterns in mistakes or successes? Identifying patterns shows whether they adjust their thinking based on experience.</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Can they explain their reasoning? Strong communication skills are demonstrated when students articulate their thought process clearly.</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Are they adapting when they encounter challenges? Resilient learners modify their approach instead of giving up when a problem becomes difficult.</a:t>
            </a:r>
            <a:endParaRPr b="0" i="0" sz="1400" u="none" cap="none" strike="noStrike">
              <a:solidFill>
                <a:srgbClr val="000000"/>
              </a:solidFill>
              <a:latin typeface="Arial"/>
              <a:ea typeface="Arial"/>
              <a:cs typeface="Arial"/>
              <a:sym typeface="Arial"/>
            </a:endParaRPr>
          </a:p>
        </p:txBody>
      </p:sp>
      <p:sp>
        <p:nvSpPr>
          <p:cNvPr id="907" name="Google Shape;907;p31"/>
          <p:cNvSpPr txBox="1"/>
          <p:nvPr/>
        </p:nvSpPr>
        <p:spPr>
          <a:xfrm>
            <a:off x="6537956" y="2600191"/>
            <a:ext cx="5257803" cy="290848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sng" cap="none" strike="noStrike">
                <a:solidFill>
                  <a:srgbClr val="678877"/>
                </a:solidFill>
                <a:latin typeface="Arial"/>
                <a:ea typeface="Arial"/>
                <a:cs typeface="Arial"/>
                <a:sym typeface="Arial"/>
              </a:rPr>
              <a:t>How to structure observations: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Keep a simple checklist to track student progress across multiple activities.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Observe students in different contexts, such as group work, individual problem-solving or real-life decision-making.</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Provide immediate, specific feedback based on what was observed, helping students connect their actions to outcomes.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Encourage students to reflect on their performance by asking questions like: “</a:t>
            </a:r>
            <a:r>
              <a:rPr b="0" i="1" lang="en-US" sz="1400" u="none" cap="none" strike="noStrike">
                <a:solidFill>
                  <a:srgbClr val="000000"/>
                </a:solidFill>
                <a:latin typeface="Arial"/>
                <a:ea typeface="Arial"/>
                <a:cs typeface="Arial"/>
                <a:sym typeface="Arial"/>
              </a:rPr>
              <a:t>What strategy worked best? How would you improve next time?”</a:t>
            </a:r>
            <a:endParaRPr b="0" i="0" sz="1400" u="none" cap="none" strike="noStrike">
              <a:solidFill>
                <a:srgbClr val="000000"/>
              </a:solidFill>
              <a:latin typeface="Arial"/>
              <a:ea typeface="Arial"/>
              <a:cs typeface="Arial"/>
              <a:sym typeface="Arial"/>
            </a:endParaRPr>
          </a:p>
        </p:txBody>
      </p:sp>
      <p:pic>
        <p:nvPicPr>
          <p:cNvPr descr="Interfaz de usuario gráfica, Aplicación, Icono&#10;&#10;Descripción generada automáticamente" id="908" name="Google Shape;908;p31"/>
          <p:cNvPicPr preferRelativeResize="0"/>
          <p:nvPr/>
        </p:nvPicPr>
        <p:blipFill rotWithShape="1">
          <a:blip r:embed="rId3">
            <a:alphaModFix/>
          </a:blip>
          <a:srcRect b="0" l="0" r="0" t="0"/>
          <a:stretch/>
        </p:blipFill>
        <p:spPr>
          <a:xfrm>
            <a:off x="9117871" y="119741"/>
            <a:ext cx="2808279" cy="2808279"/>
          </a:xfrm>
          <a:prstGeom prst="rect">
            <a:avLst/>
          </a:prstGeom>
          <a:noFill/>
          <a:ln>
            <a:noFill/>
          </a:ln>
        </p:spPr>
      </p:pic>
      <p:pic>
        <p:nvPicPr>
          <p:cNvPr descr="Icono&#10;&#10;Descripción generada automáticamente" id="909" name="Google Shape;909;p31"/>
          <p:cNvPicPr preferRelativeResize="0"/>
          <p:nvPr/>
        </p:nvPicPr>
        <p:blipFill rotWithShape="1">
          <a:blip r:embed="rId4">
            <a:alphaModFix/>
          </a:blip>
          <a:srcRect b="0" l="0" r="0" t="0"/>
          <a:stretch/>
        </p:blipFill>
        <p:spPr>
          <a:xfrm>
            <a:off x="6485705" y="3063640"/>
            <a:ext cx="391081" cy="391081"/>
          </a:xfrm>
          <a:prstGeom prst="rect">
            <a:avLst/>
          </a:prstGeom>
          <a:noFill/>
          <a:ln>
            <a:noFill/>
          </a:ln>
        </p:spPr>
      </p:pic>
      <p:pic>
        <p:nvPicPr>
          <p:cNvPr descr="Icono&#10;&#10;Descripción generada automáticamente" id="910" name="Google Shape;910;p31"/>
          <p:cNvPicPr preferRelativeResize="0"/>
          <p:nvPr/>
        </p:nvPicPr>
        <p:blipFill rotWithShape="1">
          <a:blip r:embed="rId4">
            <a:alphaModFix/>
          </a:blip>
          <a:srcRect b="0" l="0" r="0" t="0"/>
          <a:stretch/>
        </p:blipFill>
        <p:spPr>
          <a:xfrm>
            <a:off x="6485705" y="3584071"/>
            <a:ext cx="391081" cy="391081"/>
          </a:xfrm>
          <a:prstGeom prst="rect">
            <a:avLst/>
          </a:prstGeom>
          <a:noFill/>
          <a:ln>
            <a:noFill/>
          </a:ln>
        </p:spPr>
      </p:pic>
      <p:pic>
        <p:nvPicPr>
          <p:cNvPr descr="Icono&#10;&#10;Descripción generada automáticamente" id="911" name="Google Shape;911;p31"/>
          <p:cNvPicPr preferRelativeResize="0"/>
          <p:nvPr/>
        </p:nvPicPr>
        <p:blipFill rotWithShape="1">
          <a:blip r:embed="rId4">
            <a:alphaModFix/>
          </a:blip>
          <a:srcRect b="0" l="0" r="0" t="0"/>
          <a:stretch/>
        </p:blipFill>
        <p:spPr>
          <a:xfrm>
            <a:off x="6485705" y="4099268"/>
            <a:ext cx="391081" cy="391081"/>
          </a:xfrm>
          <a:prstGeom prst="rect">
            <a:avLst/>
          </a:prstGeom>
          <a:noFill/>
          <a:ln>
            <a:noFill/>
          </a:ln>
        </p:spPr>
      </p:pic>
      <p:pic>
        <p:nvPicPr>
          <p:cNvPr descr="Icono&#10;&#10;Descripción generada automáticamente" id="912" name="Google Shape;912;p31"/>
          <p:cNvPicPr preferRelativeResize="0"/>
          <p:nvPr/>
        </p:nvPicPr>
        <p:blipFill rotWithShape="1">
          <a:blip r:embed="rId4">
            <a:alphaModFix/>
          </a:blip>
          <a:srcRect b="0" l="0" r="0" t="0"/>
          <a:stretch/>
        </p:blipFill>
        <p:spPr>
          <a:xfrm>
            <a:off x="6485705" y="4798940"/>
            <a:ext cx="391081" cy="391081"/>
          </a:xfrm>
          <a:prstGeom prst="rect">
            <a:avLst/>
          </a:prstGeom>
          <a:noFill/>
          <a:ln>
            <a:noFill/>
          </a:ln>
        </p:spPr>
      </p:pic>
      <p:sp>
        <p:nvSpPr>
          <p:cNvPr id="913" name="Google Shape;913;p31"/>
          <p:cNvSpPr txBox="1"/>
          <p:nvPr/>
        </p:nvSpPr>
        <p:spPr>
          <a:xfrm>
            <a:off x="1307271" y="5760926"/>
            <a:ext cx="9582761"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Observation </a:t>
            </a:r>
            <a:r>
              <a:rPr b="1" i="0" lang="en-US" sz="1400" u="none" cap="none" strike="noStrike">
                <a:solidFill>
                  <a:srgbClr val="000000"/>
                </a:solidFill>
                <a:latin typeface="Arial"/>
                <a:ea typeface="Arial"/>
                <a:cs typeface="Arial"/>
                <a:sym typeface="Arial"/>
              </a:rPr>
              <a:t>allows you to provide real-time guidance </a:t>
            </a:r>
            <a:r>
              <a:rPr b="0" i="0" lang="en-US" sz="1400" u="none" cap="none" strike="noStrike">
                <a:solidFill>
                  <a:srgbClr val="000000"/>
                </a:solidFill>
                <a:latin typeface="Arial"/>
                <a:ea typeface="Arial"/>
                <a:cs typeface="Arial"/>
                <a:sym typeface="Arial"/>
              </a:rPr>
              <a:t>and adjust teaching methods to meet students where they are. Focus on small improvements and encourage students to reflect on their strategies, reinforcing the idea that structured thinking leads to better outcomes.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914" name="Google Shape;914;p31"/>
          <p:cNvPicPr preferRelativeResize="0"/>
          <p:nvPr/>
        </p:nvPicPr>
        <p:blipFill rotWithShape="1">
          <a:blip r:embed="rId5">
            <a:alphaModFix/>
          </a:blip>
          <a:srcRect b="0" l="0" r="0" t="0"/>
          <a:stretch/>
        </p:blipFill>
        <p:spPr>
          <a:xfrm>
            <a:off x="184170" y="5341367"/>
            <a:ext cx="1096975" cy="1096975"/>
          </a:xfrm>
          <a:prstGeom prst="rect">
            <a:avLst/>
          </a:prstGeom>
          <a:noFill/>
          <a:ln>
            <a:noFill/>
          </a:ln>
        </p:spPr>
      </p:pic>
      <p:sp>
        <p:nvSpPr>
          <p:cNvPr id="915" name="Google Shape;915;p3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19" name="Shape 919"/>
        <p:cNvGrpSpPr/>
        <p:nvPr/>
      </p:nvGrpSpPr>
      <p:grpSpPr>
        <a:xfrm>
          <a:off x="0" y="0"/>
          <a:ext cx="0" cy="0"/>
          <a:chOff x="0" y="0"/>
          <a:chExt cx="0" cy="0"/>
        </a:xfrm>
      </p:grpSpPr>
      <p:sp>
        <p:nvSpPr>
          <p:cNvPr id="920" name="Google Shape;920;p32"/>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Self assessment techniques</a:t>
            </a:r>
            <a:endParaRPr b="0" i="0" sz="1400" u="none" cap="none" strike="noStrike">
              <a:solidFill>
                <a:srgbClr val="000000"/>
              </a:solidFill>
              <a:latin typeface="Arial"/>
              <a:ea typeface="Arial"/>
              <a:cs typeface="Arial"/>
              <a:sym typeface="Arial"/>
            </a:endParaRPr>
          </a:p>
        </p:txBody>
      </p:sp>
      <p:sp>
        <p:nvSpPr>
          <p:cNvPr id="921" name="Google Shape;921;p32"/>
          <p:cNvSpPr txBox="1"/>
          <p:nvPr/>
        </p:nvSpPr>
        <p:spPr>
          <a:xfrm>
            <a:off x="495300" y="1251059"/>
            <a:ext cx="10579100" cy="95410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Self-assessment is a key approach for reinforcing soft skill development. </a:t>
            </a:r>
            <a:r>
              <a:rPr b="1" i="0" lang="en-US" sz="1400" u="none" cap="none" strike="noStrike">
                <a:solidFill>
                  <a:srgbClr val="000000"/>
                </a:solidFill>
                <a:latin typeface="Arial"/>
                <a:ea typeface="Arial"/>
                <a:cs typeface="Arial"/>
                <a:sym typeface="Arial"/>
              </a:rPr>
              <a:t>Reflection allows students to recognize their progress</a:t>
            </a:r>
            <a:r>
              <a:rPr b="0" i="0" lang="en-US" sz="1400" u="none" cap="none" strike="noStrike">
                <a:solidFill>
                  <a:srgbClr val="000000"/>
                </a:solidFill>
                <a:latin typeface="Arial"/>
                <a:ea typeface="Arial"/>
                <a:cs typeface="Arial"/>
                <a:sym typeface="Arial"/>
              </a:rPr>
              <a:t>, refine their thought processes and build confidence in their abilities. In CT-based training, </a:t>
            </a:r>
            <a:r>
              <a:rPr b="1" i="0" lang="en-US" sz="1400" u="none" cap="none" strike="noStrike">
                <a:solidFill>
                  <a:srgbClr val="000000"/>
                </a:solidFill>
                <a:latin typeface="Arial"/>
                <a:ea typeface="Arial"/>
                <a:cs typeface="Arial"/>
                <a:sym typeface="Arial"/>
              </a:rPr>
              <a:t>self-assessment helps learners become more aware of how they confront challenges</a:t>
            </a:r>
            <a:r>
              <a:rPr b="0" i="0" lang="en-US" sz="1400" u="none" cap="none" strike="noStrike">
                <a:solidFill>
                  <a:srgbClr val="000000"/>
                </a:solidFill>
                <a:latin typeface="Arial"/>
                <a:ea typeface="Arial"/>
                <a:cs typeface="Arial"/>
                <a:sym typeface="Arial"/>
              </a:rPr>
              <a:t> and respond to changing conditions. However, traditional written self-reflection may not be effective for all learners. Using verbal and hands-on approaches ensures that assessment remains accessible and practical.</a:t>
            </a:r>
            <a:endParaRPr b="0" i="0" sz="1400" u="none" cap="none" strike="noStrike">
              <a:solidFill>
                <a:srgbClr val="000000"/>
              </a:solidFill>
              <a:latin typeface="Arial"/>
              <a:ea typeface="Arial"/>
              <a:cs typeface="Arial"/>
              <a:sym typeface="Arial"/>
            </a:endParaRPr>
          </a:p>
        </p:txBody>
      </p:sp>
      <p:sp>
        <p:nvSpPr>
          <p:cNvPr id="922" name="Google Shape;922;p32"/>
          <p:cNvSpPr txBox="1"/>
          <p:nvPr/>
        </p:nvSpPr>
        <p:spPr>
          <a:xfrm>
            <a:off x="558800" y="4832240"/>
            <a:ext cx="4572000" cy="116955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Instead of asking broad questions like </a:t>
            </a:r>
            <a:r>
              <a:rPr b="0" i="1" lang="en-US" sz="1400" u="none" cap="none" strike="noStrike">
                <a:solidFill>
                  <a:srgbClr val="000000"/>
                </a:solidFill>
                <a:latin typeface="Arial"/>
                <a:ea typeface="Arial"/>
                <a:cs typeface="Arial"/>
                <a:sym typeface="Arial"/>
              </a:rPr>
              <a:t>“What did you learn?”</a:t>
            </a:r>
            <a:r>
              <a:rPr b="0" i="0" lang="en-US" sz="1400" u="none" cap="none" strike="noStrike">
                <a:solidFill>
                  <a:srgbClr val="000000"/>
                </a:solidFill>
                <a:latin typeface="Arial"/>
                <a:ea typeface="Arial"/>
                <a:cs typeface="Arial"/>
                <a:sym typeface="Arial"/>
              </a:rPr>
              <a:t>, guide students with specific prompts that encourage deeper reflection. Keep discussions practical and relevant to their daily lives to make self-assessment meaningful.</a:t>
            </a:r>
            <a:endParaRPr b="0" i="0" sz="1400" u="none" cap="none" strike="noStrike">
              <a:solidFill>
                <a:srgbClr val="000000"/>
              </a:solidFill>
              <a:latin typeface="Arial"/>
              <a:ea typeface="Arial"/>
              <a:cs typeface="Arial"/>
              <a:sym typeface="Arial"/>
            </a:endParaRPr>
          </a:p>
        </p:txBody>
      </p:sp>
      <p:sp>
        <p:nvSpPr>
          <p:cNvPr id="923" name="Google Shape;923;p32"/>
          <p:cNvSpPr txBox="1"/>
          <p:nvPr/>
        </p:nvSpPr>
        <p:spPr>
          <a:xfrm>
            <a:off x="6451602" y="4724518"/>
            <a:ext cx="5181598" cy="138499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Example:</a:t>
            </a:r>
            <a:br>
              <a:rPr b="0" i="0" lang="en-US" sz="1400" u="none" cap="none" strike="noStrike">
                <a:solidFill>
                  <a:srgbClr val="000000"/>
                </a:solidFill>
                <a:latin typeface="Arial"/>
                <a:ea typeface="Arial"/>
                <a:cs typeface="Arial"/>
                <a:sym typeface="Arial"/>
              </a:rPr>
            </a:br>
            <a:r>
              <a:rPr b="0" i="0" lang="en-US" sz="1400" u="none" cap="none" strike="noStrike">
                <a:solidFill>
                  <a:srgbClr val="000000"/>
                </a:solidFill>
                <a:latin typeface="Arial"/>
                <a:ea typeface="Arial"/>
                <a:cs typeface="Arial"/>
                <a:sym typeface="Arial"/>
              </a:rPr>
              <a:t>If a student shares how they managed their time for a busy day, ask: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“What part of your plan worked best and why?”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“If you had to do it again, how would you adjust your schedule?”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“How did breaking tasks into steps help you stay on track?”</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924" name="Google Shape;924;p32"/>
          <p:cNvPicPr preferRelativeResize="0"/>
          <p:nvPr/>
        </p:nvPicPr>
        <p:blipFill rotWithShape="1">
          <a:blip r:embed="rId3">
            <a:alphaModFix/>
          </a:blip>
          <a:srcRect b="0" l="0" r="0" t="0"/>
          <a:stretch/>
        </p:blipFill>
        <p:spPr>
          <a:xfrm>
            <a:off x="5524541" y="5150355"/>
            <a:ext cx="533320" cy="533320"/>
          </a:xfrm>
          <a:prstGeom prst="rect">
            <a:avLst/>
          </a:prstGeom>
          <a:noFill/>
          <a:ln>
            <a:noFill/>
          </a:ln>
        </p:spPr>
      </p:pic>
      <p:sp>
        <p:nvSpPr>
          <p:cNvPr id="925" name="Google Shape;925;p32"/>
          <p:cNvSpPr txBox="1"/>
          <p:nvPr/>
        </p:nvSpPr>
        <p:spPr>
          <a:xfrm>
            <a:off x="495300" y="2600584"/>
            <a:ext cx="8255000" cy="181588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Low-tech methods for self assessment: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Storytelling and verbal reflection:  </a:t>
            </a:r>
            <a:r>
              <a:rPr b="0" i="0" lang="en-US" sz="1400" u="none" cap="none" strike="noStrike">
                <a:solidFill>
                  <a:srgbClr val="000000"/>
                </a:solidFill>
                <a:latin typeface="Arial"/>
                <a:ea typeface="Arial"/>
                <a:cs typeface="Arial"/>
                <a:sym typeface="Arial"/>
              </a:rPr>
              <a:t>Ask students to share a real-life situation where they applied CT</a:t>
            </a:r>
            <a:endParaRPr b="0" i="0" sz="1400" u="none" cap="none" strike="noStrike">
              <a:solidFill>
                <a:srgbClr val="000000"/>
              </a:solidFill>
              <a:latin typeface="Arial"/>
              <a:ea typeface="Arial"/>
              <a:cs typeface="Arial"/>
              <a:sym typeface="Arial"/>
            </a:endParaRPr>
          </a:p>
          <a:p>
            <a:pPr indent="-196850" lvl="0" marL="285750" marR="0" rtl="0" algn="just">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Hands-on demonstration</a:t>
            </a:r>
            <a:r>
              <a:rPr b="0" i="0" lang="en-US" sz="1400" u="none" cap="none" strike="noStrike">
                <a:solidFill>
                  <a:srgbClr val="000000"/>
                </a:solidFill>
                <a:latin typeface="Arial"/>
                <a:ea typeface="Arial"/>
                <a:cs typeface="Arial"/>
                <a:sym typeface="Arial"/>
              </a:rPr>
              <a:t>: Instead of explaining in words, have students walk through their approach step-by-step</a:t>
            </a:r>
            <a:endParaRPr b="0" i="0" sz="1400" u="none" cap="none" strike="noStrike">
              <a:solidFill>
                <a:srgbClr val="000000"/>
              </a:solidFill>
              <a:latin typeface="Arial"/>
              <a:ea typeface="Arial"/>
              <a:cs typeface="Arial"/>
              <a:sym typeface="Arial"/>
            </a:endParaRPr>
          </a:p>
          <a:p>
            <a:pPr indent="-196850" lvl="0" marL="285750" marR="0" rtl="0" algn="just">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Guided discussion questions: </a:t>
            </a:r>
            <a:r>
              <a:rPr b="0" i="0" lang="en-US" sz="1400" u="none" cap="none" strike="noStrike">
                <a:solidFill>
                  <a:srgbClr val="000000"/>
                </a:solidFill>
                <a:latin typeface="Arial"/>
                <a:ea typeface="Arial"/>
                <a:cs typeface="Arial"/>
                <a:sym typeface="Arial"/>
              </a:rPr>
              <a:t>Lead a conversation where students analyze their approach to a task</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926" name="Google Shape;926;p32"/>
          <p:cNvPicPr preferRelativeResize="0"/>
          <p:nvPr/>
        </p:nvPicPr>
        <p:blipFill rotWithShape="1">
          <a:blip r:embed="rId4">
            <a:alphaModFix/>
          </a:blip>
          <a:srcRect b="0" l="0" r="0" t="0"/>
          <a:stretch/>
        </p:blipFill>
        <p:spPr>
          <a:xfrm>
            <a:off x="9137651" y="2482733"/>
            <a:ext cx="2051584" cy="2051584"/>
          </a:xfrm>
          <a:prstGeom prst="rect">
            <a:avLst/>
          </a:prstGeom>
          <a:noFill/>
          <a:ln>
            <a:noFill/>
          </a:ln>
        </p:spPr>
      </p:pic>
      <p:sp>
        <p:nvSpPr>
          <p:cNvPr id="927" name="Google Shape;927;p3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31" name="Shape 931"/>
        <p:cNvGrpSpPr/>
        <p:nvPr/>
      </p:nvGrpSpPr>
      <p:grpSpPr>
        <a:xfrm>
          <a:off x="0" y="0"/>
          <a:ext cx="0" cy="0"/>
          <a:chOff x="0" y="0"/>
          <a:chExt cx="0" cy="0"/>
        </a:xfrm>
      </p:grpSpPr>
      <p:sp>
        <p:nvSpPr>
          <p:cNvPr id="932" name="Google Shape;932;p33"/>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Group assessment and peer feedback</a:t>
            </a:r>
            <a:endParaRPr b="0" i="0" sz="1400" u="none" cap="none" strike="noStrike">
              <a:solidFill>
                <a:srgbClr val="000000"/>
              </a:solidFill>
              <a:latin typeface="Arial"/>
              <a:ea typeface="Arial"/>
              <a:cs typeface="Arial"/>
              <a:sym typeface="Arial"/>
            </a:endParaRPr>
          </a:p>
        </p:txBody>
      </p:sp>
      <p:sp>
        <p:nvSpPr>
          <p:cNvPr id="933" name="Google Shape;933;p33"/>
          <p:cNvSpPr txBox="1"/>
          <p:nvPr/>
        </p:nvSpPr>
        <p:spPr>
          <a:xfrm>
            <a:off x="495300" y="1251059"/>
            <a:ext cx="10579100" cy="160043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Assessing soft skills through group activities and peer feedback can give you a different perspective into how your students collaborate, communicate and apply CT strategies in real-time. Group evaluations highlight how students work in a team setting, giving you a clearer picture of their soft skills development.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Traditional assessments can feel intimidating or disconnected from daily experiences for low-skill adult learners. Instead, </a:t>
            </a:r>
            <a:r>
              <a:rPr b="1" i="0" lang="en-US" sz="1400" u="none" cap="none" strike="noStrike">
                <a:solidFill>
                  <a:srgbClr val="000000"/>
                </a:solidFill>
                <a:latin typeface="Arial"/>
                <a:ea typeface="Arial"/>
                <a:cs typeface="Arial"/>
                <a:sym typeface="Arial"/>
              </a:rPr>
              <a:t>peer assessment encourages active engagement and reinforces self-awareness</a:t>
            </a:r>
            <a:r>
              <a:rPr b="0" i="0" lang="en-US" sz="1400" u="none" cap="none" strike="noStrike">
                <a:solidFill>
                  <a:srgbClr val="000000"/>
                </a:solidFill>
                <a:latin typeface="Arial"/>
                <a:ea typeface="Arial"/>
                <a:cs typeface="Arial"/>
                <a:sym typeface="Arial"/>
              </a:rPr>
              <a:t>. Students can learn to recognize their strengths and areas for growth by analyzing how others confront challenges.</a:t>
            </a:r>
            <a:endParaRPr b="0" i="0" sz="1400" u="none" cap="none" strike="noStrike">
              <a:solidFill>
                <a:srgbClr val="000000"/>
              </a:solidFill>
              <a:latin typeface="Arial"/>
              <a:ea typeface="Arial"/>
              <a:cs typeface="Arial"/>
              <a:sym typeface="Arial"/>
            </a:endParaRPr>
          </a:p>
        </p:txBody>
      </p:sp>
      <p:sp>
        <p:nvSpPr>
          <p:cNvPr id="934" name="Google Shape;934;p33"/>
          <p:cNvSpPr txBox="1"/>
          <p:nvPr/>
        </p:nvSpPr>
        <p:spPr>
          <a:xfrm>
            <a:off x="495300" y="2991013"/>
            <a:ext cx="8255000" cy="181588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How to structure peer feedback:</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Paired discussions:  </a:t>
            </a:r>
            <a:r>
              <a:rPr b="0" i="0" lang="en-US" sz="1400" u="none" cap="none" strike="noStrike">
                <a:solidFill>
                  <a:srgbClr val="000000"/>
                </a:solidFill>
                <a:latin typeface="Arial"/>
                <a:ea typeface="Arial"/>
                <a:cs typeface="Arial"/>
                <a:sym typeface="Arial"/>
              </a:rPr>
              <a:t>Have students explain their approach to solving a problem to a peer.</a:t>
            </a:r>
            <a:endParaRPr b="0" i="0" sz="1400" u="none" cap="none" strike="noStrike">
              <a:solidFill>
                <a:srgbClr val="000000"/>
              </a:solidFill>
              <a:latin typeface="Arial"/>
              <a:ea typeface="Arial"/>
              <a:cs typeface="Arial"/>
              <a:sym typeface="Arial"/>
            </a:endParaRPr>
          </a:p>
          <a:p>
            <a:pPr indent="-196850" lvl="0" marL="285750" marR="0" rtl="0" algn="just">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Small group collaboration</a:t>
            </a:r>
            <a:r>
              <a:rPr b="0" i="0" lang="en-US" sz="1400" u="none" cap="none" strike="noStrike">
                <a:solidFill>
                  <a:srgbClr val="000000"/>
                </a:solidFill>
                <a:latin typeface="Arial"/>
                <a:ea typeface="Arial"/>
                <a:cs typeface="Arial"/>
                <a:sym typeface="Arial"/>
              </a:rPr>
              <a:t>: Assign a task that requires students to compare their methods and identify the most effective approach together.</a:t>
            </a:r>
            <a:endParaRPr b="0" i="0" sz="1400" u="none" cap="none" strike="noStrike">
              <a:solidFill>
                <a:srgbClr val="000000"/>
              </a:solidFill>
              <a:latin typeface="Arial"/>
              <a:ea typeface="Arial"/>
              <a:cs typeface="Arial"/>
              <a:sym typeface="Arial"/>
            </a:endParaRPr>
          </a:p>
          <a:p>
            <a:pPr indent="-196850" lvl="0" marL="285750" marR="0" rtl="0" algn="just">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Guided review: </a:t>
            </a:r>
            <a:r>
              <a:rPr b="0" i="0" lang="en-US" sz="1400" u="none" cap="none" strike="noStrike">
                <a:solidFill>
                  <a:srgbClr val="000000"/>
                </a:solidFill>
                <a:latin typeface="Arial"/>
                <a:ea typeface="Arial"/>
                <a:cs typeface="Arial"/>
                <a:sym typeface="Arial"/>
              </a:rPr>
              <a:t>Guide learners through a structured reflection on their group work experience</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935" name="Google Shape;935;p33"/>
          <p:cNvPicPr preferRelativeResize="0"/>
          <p:nvPr/>
        </p:nvPicPr>
        <p:blipFill rotWithShape="1">
          <a:blip r:embed="rId3">
            <a:alphaModFix/>
          </a:blip>
          <a:srcRect b="0" l="0" r="0" t="0"/>
          <a:stretch/>
        </p:blipFill>
        <p:spPr>
          <a:xfrm>
            <a:off x="9016660" y="2749155"/>
            <a:ext cx="2057740" cy="2057740"/>
          </a:xfrm>
          <a:prstGeom prst="rect">
            <a:avLst/>
          </a:prstGeom>
          <a:noFill/>
          <a:ln>
            <a:noFill/>
          </a:ln>
        </p:spPr>
      </p:pic>
      <p:sp>
        <p:nvSpPr>
          <p:cNvPr id="936" name="Google Shape;936;p33"/>
          <p:cNvSpPr txBox="1"/>
          <p:nvPr/>
        </p:nvSpPr>
        <p:spPr>
          <a:xfrm>
            <a:off x="495300" y="5162203"/>
            <a:ext cx="10579100" cy="103105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Make peer feedback constructive and supportive by modeling positive feedback techniques. Start with what worked well, then introduce aspects to refine.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For example, instead of saying </a:t>
            </a:r>
            <a:r>
              <a:rPr b="0" i="1" lang="en-US" sz="1400" u="none" cap="none" strike="noStrike">
                <a:solidFill>
                  <a:srgbClr val="000000"/>
                </a:solidFill>
                <a:latin typeface="Arial"/>
                <a:ea typeface="Arial"/>
                <a:cs typeface="Arial"/>
                <a:sym typeface="Arial"/>
              </a:rPr>
              <a:t>"You didn’t communicate clearly,"</a:t>
            </a:r>
            <a:r>
              <a:rPr b="0" i="0" lang="en-US" sz="1400" u="none" cap="none" strike="noStrike">
                <a:solidFill>
                  <a:srgbClr val="000000"/>
                </a:solidFill>
                <a:latin typeface="Arial"/>
                <a:ea typeface="Arial"/>
                <a:cs typeface="Arial"/>
                <a:sym typeface="Arial"/>
              </a:rPr>
              <a:t> encourage learners to say, </a:t>
            </a:r>
            <a:r>
              <a:rPr b="0" i="1" lang="en-US" sz="1400" u="none" cap="none" strike="noStrike">
                <a:solidFill>
                  <a:srgbClr val="000000"/>
                </a:solidFill>
                <a:latin typeface="Arial"/>
                <a:ea typeface="Arial"/>
                <a:cs typeface="Arial"/>
                <a:sym typeface="Arial"/>
              </a:rPr>
              <a:t>"Your explanation was helpful, but adding an example could make it clearer."</a:t>
            </a:r>
            <a:r>
              <a:rPr b="0" i="0" lang="en-US" sz="1400" u="none" cap="none" strike="noStrike">
                <a:solidFill>
                  <a:srgbClr val="000000"/>
                </a:solidFill>
                <a:latin typeface="Arial"/>
                <a:ea typeface="Arial"/>
                <a:cs typeface="Arial"/>
                <a:sym typeface="Arial"/>
              </a:rPr>
              <a:t> This builds confidence and collaboration skills while reinforcing structured thinking.</a:t>
            </a:r>
            <a:endParaRPr b="0" i="0" sz="1400" u="none" cap="none" strike="noStrike">
              <a:solidFill>
                <a:srgbClr val="000000"/>
              </a:solidFill>
              <a:latin typeface="Arial"/>
              <a:ea typeface="Arial"/>
              <a:cs typeface="Arial"/>
              <a:sym typeface="Arial"/>
            </a:endParaRPr>
          </a:p>
        </p:txBody>
      </p:sp>
      <p:sp>
        <p:nvSpPr>
          <p:cNvPr id="937" name="Google Shape;937;p3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41" name="Shape 941"/>
        <p:cNvGrpSpPr/>
        <p:nvPr/>
      </p:nvGrpSpPr>
      <p:grpSpPr>
        <a:xfrm>
          <a:off x="0" y="0"/>
          <a:ext cx="0" cy="0"/>
          <a:chOff x="0" y="0"/>
          <a:chExt cx="0" cy="0"/>
        </a:xfrm>
      </p:grpSpPr>
      <p:sp>
        <p:nvSpPr>
          <p:cNvPr id="942" name="Google Shape;942;p34"/>
          <p:cNvSpPr/>
          <p:nvPr/>
        </p:nvSpPr>
        <p:spPr>
          <a:xfrm>
            <a:off x="652386" y="5741296"/>
            <a:ext cx="10892530" cy="95823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43" name="Google Shape;943;p34"/>
          <p:cNvSpPr txBox="1"/>
          <p:nvPr/>
        </p:nvSpPr>
        <p:spPr>
          <a:xfrm>
            <a:off x="495300" y="2902113"/>
            <a:ext cx="11140052" cy="270843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sng" cap="none" strike="noStrike">
                <a:solidFill>
                  <a:srgbClr val="000000"/>
                </a:solidFill>
                <a:latin typeface="Arial"/>
                <a:ea typeface="Arial"/>
                <a:cs typeface="Arial"/>
                <a:sym typeface="Arial"/>
              </a:rPr>
              <a:t>Example</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Use "I noticed that..." statements to make feedback specific. Instead of general praise or criticism, say: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"I noticed that you started by breaking the task into steps. That helped keep the group organized."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"I noticed that you adjusted your approach after hearing a new idea. That showed adaptability.“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Focus on growth, not just results. Encourage students to see improvement over time rather than just evaluating success or failure. Ask: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"What did you do differently this time compared to the last activity?"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"How did your approach change after receiving feedback?"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Encourage self-reflection before giving external feedback. Instead of immediately correcting students, ask them to reflect on their own work: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"What part of this task felt easiest for you?"</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"If you could redo this, what would you change?"</a:t>
            </a:r>
            <a:endParaRPr b="0" i="0" sz="1400" u="none" cap="none" strike="noStrike">
              <a:solidFill>
                <a:srgbClr val="000000"/>
              </a:solidFill>
              <a:latin typeface="Arial"/>
              <a:ea typeface="Arial"/>
              <a:cs typeface="Arial"/>
              <a:sym typeface="Arial"/>
            </a:endParaRPr>
          </a:p>
        </p:txBody>
      </p:sp>
      <p:sp>
        <p:nvSpPr>
          <p:cNvPr id="944" name="Google Shape;944;p34"/>
          <p:cNvSpPr txBox="1"/>
          <p:nvPr/>
        </p:nvSpPr>
        <p:spPr>
          <a:xfrm>
            <a:off x="495300" y="1251059"/>
            <a:ext cx="9791700" cy="160043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Feedback is essential for soft skill development because it helps students understand not just what they did, but how they can improve. In CT-based training, verbal feedback should be structured, focusing on process over results to encourage continuous learning. For low-skill adult learners, constructive verbal feedback builds confidence, reinforces structured thinking and helps them recognize their progress.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Instead of just pointing out mistakes, you should highlight specific behaviors, guide students in self-assessment and help them see how their approach to problem-solving, communication or teamwork is evolving over time.</a:t>
            </a:r>
            <a:endParaRPr b="0" i="0" sz="1400" u="none" cap="none" strike="noStrike">
              <a:solidFill>
                <a:srgbClr val="000000"/>
              </a:solidFill>
              <a:latin typeface="Arial"/>
              <a:ea typeface="Arial"/>
              <a:cs typeface="Arial"/>
              <a:sym typeface="Arial"/>
            </a:endParaRPr>
          </a:p>
        </p:txBody>
      </p:sp>
      <p:sp>
        <p:nvSpPr>
          <p:cNvPr id="945" name="Google Shape;945;p34"/>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Verbal feedback</a:t>
            </a:r>
            <a:endParaRPr b="0" i="0" sz="1400" u="none" cap="none" strike="noStrike">
              <a:solidFill>
                <a:srgbClr val="000000"/>
              </a:solidFill>
              <a:latin typeface="Arial"/>
              <a:ea typeface="Arial"/>
              <a:cs typeface="Arial"/>
              <a:sym typeface="Arial"/>
            </a:endParaRPr>
          </a:p>
        </p:txBody>
      </p:sp>
      <p:sp>
        <p:nvSpPr>
          <p:cNvPr id="946" name="Google Shape;946;p34"/>
          <p:cNvSpPr txBox="1"/>
          <p:nvPr/>
        </p:nvSpPr>
        <p:spPr>
          <a:xfrm>
            <a:off x="1436499" y="5851079"/>
            <a:ext cx="9324304"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Make feedback timely and relevant</a:t>
            </a:r>
            <a:r>
              <a:rPr b="0" i="0" lang="en-US" sz="1400" u="none" cap="none" strike="noStrike">
                <a:solidFill>
                  <a:srgbClr val="000000"/>
                </a:solidFill>
                <a:latin typeface="Arial"/>
                <a:ea typeface="Arial"/>
                <a:cs typeface="Arial"/>
                <a:sym typeface="Arial"/>
              </a:rPr>
              <a:t>. Instead of waiting until the end of an activity, provide real-time verbal feedback as students are working. This keeps feedback actionable and immediately applicable, helping students adjust and improve on the spot.</a:t>
            </a:r>
            <a:endParaRPr b="0" i="0" sz="1400" u="none" cap="none" strike="noStrike">
              <a:solidFill>
                <a:srgbClr val="000000"/>
              </a:solidFill>
              <a:latin typeface="Arial"/>
              <a:ea typeface="Arial"/>
              <a:cs typeface="Arial"/>
              <a:sym typeface="Arial"/>
            </a:endParaRPr>
          </a:p>
        </p:txBody>
      </p:sp>
      <p:pic>
        <p:nvPicPr>
          <p:cNvPr descr="Una caricatura de una persona&#10;&#10;El contenido generado por IA puede ser incorrecto." id="947" name="Google Shape;947;p34"/>
          <p:cNvPicPr preferRelativeResize="0"/>
          <p:nvPr/>
        </p:nvPicPr>
        <p:blipFill rotWithShape="1">
          <a:blip r:embed="rId3">
            <a:alphaModFix/>
          </a:blip>
          <a:srcRect b="0" l="0" r="0" t="0"/>
          <a:stretch/>
        </p:blipFill>
        <p:spPr>
          <a:xfrm>
            <a:off x="10393814" y="215443"/>
            <a:ext cx="1361171" cy="1361171"/>
          </a:xfrm>
          <a:prstGeom prst="rect">
            <a:avLst/>
          </a:prstGeom>
          <a:noFill/>
          <a:ln>
            <a:noFill/>
          </a:ln>
        </p:spPr>
      </p:pic>
      <p:pic>
        <p:nvPicPr>
          <p:cNvPr descr="Un dibujo de un perro&#10;&#10;El contenido generado por IA puede ser incorrecto." id="948" name="Google Shape;948;p34"/>
          <p:cNvPicPr preferRelativeResize="0"/>
          <p:nvPr/>
        </p:nvPicPr>
        <p:blipFill rotWithShape="1">
          <a:blip r:embed="rId4">
            <a:alphaModFix/>
          </a:blip>
          <a:srcRect b="0" l="0" r="0" t="0"/>
          <a:stretch/>
        </p:blipFill>
        <p:spPr>
          <a:xfrm>
            <a:off x="96771" y="5649700"/>
            <a:ext cx="1049826" cy="1049826"/>
          </a:xfrm>
          <a:prstGeom prst="rect">
            <a:avLst/>
          </a:prstGeom>
          <a:noFill/>
          <a:ln>
            <a:noFill/>
          </a:ln>
        </p:spPr>
      </p:pic>
      <p:pic>
        <p:nvPicPr>
          <p:cNvPr descr="Icono&#10;&#10;El contenido generado por IA puede ser incorrecto." id="949" name="Google Shape;949;p34"/>
          <p:cNvPicPr preferRelativeResize="0"/>
          <p:nvPr/>
        </p:nvPicPr>
        <p:blipFill rotWithShape="1">
          <a:blip r:embed="rId5">
            <a:alphaModFix/>
          </a:blip>
          <a:srcRect b="0" l="0" r="0" t="0"/>
          <a:stretch/>
        </p:blipFill>
        <p:spPr>
          <a:xfrm>
            <a:off x="10977581" y="5315276"/>
            <a:ext cx="1049827" cy="1049827"/>
          </a:xfrm>
          <a:prstGeom prst="rect">
            <a:avLst/>
          </a:prstGeom>
          <a:noFill/>
          <a:ln>
            <a:noFill/>
          </a:ln>
        </p:spPr>
      </p:pic>
      <p:sp>
        <p:nvSpPr>
          <p:cNvPr id="950" name="Google Shape;950;p3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54" name="Shape 954"/>
        <p:cNvGrpSpPr/>
        <p:nvPr/>
      </p:nvGrpSpPr>
      <p:grpSpPr>
        <a:xfrm>
          <a:off x="0" y="0"/>
          <a:ext cx="0" cy="0"/>
          <a:chOff x="0" y="0"/>
          <a:chExt cx="0" cy="0"/>
        </a:xfrm>
      </p:grpSpPr>
      <p:sp>
        <p:nvSpPr>
          <p:cNvPr id="955" name="Google Shape;955;p35"/>
          <p:cNvSpPr/>
          <p:nvPr/>
        </p:nvSpPr>
        <p:spPr>
          <a:xfrm>
            <a:off x="432359" y="2743200"/>
            <a:ext cx="11327282" cy="368682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56" name="Google Shape;956;p35"/>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Rubrics and checklists</a:t>
            </a:r>
            <a:endParaRPr b="0" i="0" sz="1400" u="none" cap="none" strike="noStrike">
              <a:solidFill>
                <a:srgbClr val="000000"/>
              </a:solidFill>
              <a:latin typeface="Arial"/>
              <a:ea typeface="Arial"/>
              <a:cs typeface="Arial"/>
              <a:sym typeface="Arial"/>
            </a:endParaRPr>
          </a:p>
        </p:txBody>
      </p:sp>
      <p:sp>
        <p:nvSpPr>
          <p:cNvPr id="957" name="Google Shape;957;p35"/>
          <p:cNvSpPr txBox="1"/>
          <p:nvPr/>
        </p:nvSpPr>
        <p:spPr>
          <a:xfrm>
            <a:off x="495300" y="1251059"/>
            <a:ext cx="10617200" cy="327782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Assessing soft skills in CT-based training requires a structured yet flexible approach. Since these skills develop gradually, you as a trainer need </a:t>
            </a:r>
            <a:r>
              <a:rPr b="1" i="0" lang="en-US" sz="1400" u="none" cap="none" strike="noStrike">
                <a:solidFill>
                  <a:srgbClr val="000000"/>
                </a:solidFill>
                <a:latin typeface="Arial"/>
                <a:ea typeface="Arial"/>
                <a:cs typeface="Arial"/>
                <a:sym typeface="Arial"/>
              </a:rPr>
              <a:t>clear and practical ways to track progress over time</a:t>
            </a:r>
            <a:r>
              <a:rPr b="0" i="0" lang="en-US" sz="1400" u="none" cap="none" strike="noStrike">
                <a:solidFill>
                  <a:srgbClr val="000000"/>
                </a:solidFill>
                <a:latin typeface="Arial"/>
                <a:ea typeface="Arial"/>
                <a:cs typeface="Arial"/>
                <a:sym typeface="Arial"/>
              </a:rPr>
              <a:t>. Rubrics and checklists provide an effective way to evaluate soft skills without relying on traditional testing methods.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 well-designed rubric helps trainers observe and assess skills consistently, while checklists ensure that students understand what’s expected and can reflect on their progress. For low-skill adult students, </a:t>
            </a:r>
            <a:r>
              <a:rPr b="1" i="0" lang="en-US" sz="1400" u="none" cap="none" strike="noStrike">
                <a:solidFill>
                  <a:srgbClr val="000000"/>
                </a:solidFill>
                <a:latin typeface="Arial"/>
                <a:ea typeface="Arial"/>
                <a:cs typeface="Arial"/>
                <a:sym typeface="Arial"/>
              </a:rPr>
              <a:t>visual and simple assessment tools work best</a:t>
            </a:r>
            <a:r>
              <a:rPr b="0" i="0" lang="en-US" sz="1400" u="none" cap="none" strike="noStrike">
                <a:solidFill>
                  <a:srgbClr val="000000"/>
                </a:solidFill>
                <a:latin typeface="Arial"/>
                <a:ea typeface="Arial"/>
                <a:cs typeface="Arial"/>
                <a:sym typeface="Arial"/>
              </a:rPr>
              <a:t>, reinforcing structured thinking without overwhelming them with formal evaluation.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How to create a soft skills rubric</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 rubric should define key CT skills and describe what effective application looks like at different levels of proficiency. You can adapt the complexity based on students’ learning levels.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Example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Instead of marking a student as simply "good" or "bad" at problem-solving, use a rubric like this:</a:t>
            </a:r>
            <a:endParaRPr b="0" i="0" sz="1400" u="none" cap="none" strike="noStrike">
              <a:solidFill>
                <a:srgbClr val="000000"/>
              </a:solidFill>
              <a:latin typeface="Arial"/>
              <a:ea typeface="Arial"/>
              <a:cs typeface="Arial"/>
              <a:sym typeface="Arial"/>
            </a:endParaRPr>
          </a:p>
        </p:txBody>
      </p:sp>
      <p:graphicFrame>
        <p:nvGraphicFramePr>
          <p:cNvPr id="958" name="Google Shape;958;p35"/>
          <p:cNvGraphicFramePr/>
          <p:nvPr/>
        </p:nvGraphicFramePr>
        <p:xfrm>
          <a:off x="2032000" y="4758266"/>
          <a:ext cx="3000000" cy="3000000"/>
        </p:xfrm>
        <a:graphic>
          <a:graphicData uri="http://schemas.openxmlformats.org/drawingml/2006/table">
            <a:tbl>
              <a:tblPr bandRow="1" firstRow="1">
                <a:noFill/>
                <a:tableStyleId>{9C39DE25-63AB-4A99-B0EC-9BB549661F5D}</a:tableStyleId>
              </a:tblPr>
              <a:tblGrid>
                <a:gridCol w="2032000"/>
                <a:gridCol w="2032000"/>
                <a:gridCol w="2032000"/>
                <a:gridCol w="2032000"/>
              </a:tblGrid>
              <a:tr h="3708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lt1"/>
                          </a:solidFill>
                          <a:latin typeface="Arial"/>
                          <a:ea typeface="Arial"/>
                          <a:cs typeface="Arial"/>
                          <a:sym typeface="Arial"/>
                        </a:rPr>
                        <a:t>Soft skill</a:t>
                      </a:r>
                      <a:endParaRPr sz="1400" u="none" cap="none" strike="noStrike"/>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1A4564"/>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lt1"/>
                          </a:solidFill>
                          <a:latin typeface="Arial"/>
                          <a:ea typeface="Arial"/>
                          <a:cs typeface="Arial"/>
                          <a:sym typeface="Arial"/>
                        </a:rPr>
                        <a:t>Emerging</a:t>
                      </a:r>
                      <a:endParaRPr sz="1400" u="none" cap="none" strike="noStrike"/>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1A4564"/>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lt1"/>
                          </a:solidFill>
                          <a:latin typeface="Arial"/>
                          <a:ea typeface="Arial"/>
                          <a:cs typeface="Arial"/>
                          <a:sym typeface="Arial"/>
                        </a:rPr>
                        <a:t>Developing</a:t>
                      </a:r>
                      <a:endParaRPr sz="1400" u="none" cap="none" strike="noStrike"/>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1A4564"/>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lt1"/>
                          </a:solidFill>
                          <a:latin typeface="Arial"/>
                          <a:ea typeface="Arial"/>
                          <a:cs typeface="Arial"/>
                          <a:sym typeface="Arial"/>
                        </a:rPr>
                        <a:t>Proficient</a:t>
                      </a:r>
                      <a:endParaRPr sz="1400" u="none" cap="none" strike="noStrike"/>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1A4564"/>
                    </a:solidFill>
                  </a:tcPr>
                </a:tc>
              </a:tr>
              <a:tr h="3708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Problem-solving</a:t>
                      </a:r>
                      <a:endParaRPr sz="1400" u="none" cap="none" strike="noStrike"/>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1"/>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Struggles to break problems into steps and often guesses solutions.</a:t>
                      </a:r>
                      <a:endParaRPr sz="1200" u="none" cap="none" strike="noStrike">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Can break tasks into steps but needs help organizing them logically.</a:t>
                      </a:r>
                      <a:endParaRPr b="0" i="0" sz="12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Independently applies structured steps to solve challenges effectively.</a:t>
                      </a:r>
                      <a:endParaRPr b="0" i="0" sz="12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Communication</a:t>
                      </a:r>
                      <a:endParaRPr sz="1400" u="none" cap="none" strike="noStrike"/>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Has difficulty structuring thoughts clearly.</a:t>
                      </a:r>
                      <a:endParaRPr b="0" i="0" sz="12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Can explain reasoning but needs prompting.</a:t>
                      </a:r>
                      <a:endParaRPr b="0" i="0" sz="12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Expresses ideas logically and concisely.</a:t>
                      </a:r>
                      <a:endParaRPr b="0" i="0" sz="12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pic>
        <p:nvPicPr>
          <p:cNvPr descr="Icono&#10;&#10;El contenido generado por IA puede ser incorrecto." id="959" name="Google Shape;959;p35"/>
          <p:cNvPicPr preferRelativeResize="0"/>
          <p:nvPr/>
        </p:nvPicPr>
        <p:blipFill rotWithShape="1">
          <a:blip r:embed="rId3">
            <a:alphaModFix/>
          </a:blip>
          <a:srcRect b="0" l="0" r="0" t="0"/>
          <a:stretch/>
        </p:blipFill>
        <p:spPr>
          <a:xfrm>
            <a:off x="10756980" y="134841"/>
            <a:ext cx="976702" cy="976702"/>
          </a:xfrm>
          <a:prstGeom prst="rect">
            <a:avLst/>
          </a:prstGeom>
          <a:noFill/>
          <a:ln>
            <a:noFill/>
          </a:ln>
        </p:spPr>
      </p:pic>
      <p:sp>
        <p:nvSpPr>
          <p:cNvPr id="960" name="Google Shape;960;p3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64" name="Shape 964"/>
        <p:cNvGrpSpPr/>
        <p:nvPr/>
      </p:nvGrpSpPr>
      <p:grpSpPr>
        <a:xfrm>
          <a:off x="0" y="0"/>
          <a:ext cx="0" cy="0"/>
          <a:chOff x="0" y="0"/>
          <a:chExt cx="0" cy="0"/>
        </a:xfrm>
      </p:grpSpPr>
      <p:sp>
        <p:nvSpPr>
          <p:cNvPr id="965" name="Google Shape;965;p36"/>
          <p:cNvSpPr/>
          <p:nvPr/>
        </p:nvSpPr>
        <p:spPr>
          <a:xfrm>
            <a:off x="432359" y="1251059"/>
            <a:ext cx="11327282" cy="368682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6" name="Google Shape;966;p36"/>
          <p:cNvSpPr/>
          <p:nvPr/>
        </p:nvSpPr>
        <p:spPr>
          <a:xfrm>
            <a:off x="8026400" y="2652459"/>
            <a:ext cx="3378200" cy="1576641"/>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7" name="Google Shape;967;p36"/>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Rubrics and checklists</a:t>
            </a:r>
            <a:endParaRPr b="0" i="0" sz="1400" u="none" cap="none" strike="noStrike">
              <a:solidFill>
                <a:srgbClr val="000000"/>
              </a:solidFill>
              <a:latin typeface="Arial"/>
              <a:ea typeface="Arial"/>
              <a:cs typeface="Arial"/>
              <a:sym typeface="Arial"/>
            </a:endParaRPr>
          </a:p>
        </p:txBody>
      </p:sp>
      <p:sp>
        <p:nvSpPr>
          <p:cNvPr id="968" name="Google Shape;968;p36"/>
          <p:cNvSpPr txBox="1"/>
          <p:nvPr/>
        </p:nvSpPr>
        <p:spPr>
          <a:xfrm>
            <a:off x="495300" y="1251059"/>
            <a:ext cx="10617200" cy="126188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How to create a soft skills checklist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 checklist should outline key skills and behaviors that indicate progress. Keep it simple, using observable actions that you can easily track during activities.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Example</a:t>
            </a:r>
            <a:endParaRPr b="0" i="0" sz="1400" u="none" cap="none" strike="noStrike">
              <a:solidFill>
                <a:srgbClr val="000000"/>
              </a:solidFill>
              <a:latin typeface="Arial"/>
              <a:ea typeface="Arial"/>
              <a:cs typeface="Arial"/>
              <a:sym typeface="Arial"/>
            </a:endParaRPr>
          </a:p>
        </p:txBody>
      </p:sp>
      <p:pic>
        <p:nvPicPr>
          <p:cNvPr descr="Icono&#10;&#10;El contenido generado por IA puede ser incorrecto." id="969" name="Google Shape;969;p36"/>
          <p:cNvPicPr preferRelativeResize="0"/>
          <p:nvPr/>
        </p:nvPicPr>
        <p:blipFill rotWithShape="1">
          <a:blip r:embed="rId3">
            <a:alphaModFix/>
          </a:blip>
          <a:srcRect b="0" l="0" r="0" t="0"/>
          <a:stretch/>
        </p:blipFill>
        <p:spPr>
          <a:xfrm>
            <a:off x="10756980" y="134841"/>
            <a:ext cx="976702" cy="976702"/>
          </a:xfrm>
          <a:prstGeom prst="rect">
            <a:avLst/>
          </a:prstGeom>
          <a:noFill/>
          <a:ln>
            <a:noFill/>
          </a:ln>
        </p:spPr>
      </p:pic>
      <p:graphicFrame>
        <p:nvGraphicFramePr>
          <p:cNvPr id="970" name="Google Shape;970;p36"/>
          <p:cNvGraphicFramePr/>
          <p:nvPr/>
        </p:nvGraphicFramePr>
        <p:xfrm>
          <a:off x="1325700" y="2652459"/>
          <a:ext cx="3000000" cy="3000000"/>
        </p:xfrm>
        <a:graphic>
          <a:graphicData uri="http://schemas.openxmlformats.org/drawingml/2006/table">
            <a:tbl>
              <a:tblPr bandRow="1" firstRow="1">
                <a:noFill/>
                <a:tableStyleId>{9C39DE25-63AB-4A99-B0EC-9BB549661F5D}</a:tableStyleId>
              </a:tblPr>
              <a:tblGrid>
                <a:gridCol w="2286000"/>
                <a:gridCol w="3978000"/>
              </a:tblGrid>
              <a:tr h="3708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lt1"/>
                          </a:solidFill>
                          <a:latin typeface="Arial"/>
                          <a:ea typeface="Arial"/>
                          <a:cs typeface="Arial"/>
                          <a:sym typeface="Arial"/>
                        </a:rPr>
                        <a:t>Soft skill</a:t>
                      </a:r>
                      <a:endParaRPr sz="1400" u="none" cap="none" strike="noStrike"/>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1A4564"/>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lt1"/>
                          </a:solidFill>
                          <a:latin typeface="Arial"/>
                          <a:ea typeface="Arial"/>
                          <a:cs typeface="Arial"/>
                          <a:sym typeface="Arial"/>
                        </a:rPr>
                        <a:t>Observation to track</a:t>
                      </a:r>
                      <a:endParaRPr sz="1400" u="none" cap="none" strike="noStrike"/>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1A4564"/>
                    </a:solidFill>
                  </a:tcPr>
                </a:tc>
              </a:tr>
              <a:tr h="3708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Problem-solving</a:t>
                      </a:r>
                      <a:endParaRPr sz="1400" u="none" cap="none" strike="noStrike"/>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1"/>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Breaks tasks into steps independently</a:t>
                      </a:r>
                      <a:endParaRPr sz="1200" u="none" cap="none" strike="noStrike">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Critical thinking</a:t>
                      </a:r>
                      <a:endParaRPr sz="1400" u="none" cap="none" strike="noStrike"/>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Evaluates different solutions before deciding</a:t>
                      </a:r>
                      <a:endParaRPr b="0" i="0" sz="12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Collaboration</a:t>
                      </a:r>
                      <a:endParaRPr sz="1400" u="none" cap="none" strike="noStrike"/>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Contributes actively to group tasks</a:t>
                      </a:r>
                      <a:endParaRPr b="0" i="0" sz="12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Communication</a:t>
                      </a:r>
                      <a:endParaRPr sz="1400" u="none" cap="none" strike="noStrike"/>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Explains ideas clearly and logically</a:t>
                      </a:r>
                      <a:endParaRPr b="0" i="0" sz="12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971" name="Google Shape;971;p36"/>
          <p:cNvSpPr txBox="1"/>
          <p:nvPr/>
        </p:nvSpPr>
        <p:spPr>
          <a:xfrm>
            <a:off x="8331200" y="2951946"/>
            <a:ext cx="2781300" cy="95410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You can use this checklist during activities, checking off skills your students demonstrate and selecting areas for improvement.</a:t>
            </a:r>
            <a:endParaRPr b="0" i="0" sz="1400" u="none" cap="none" strike="noStrike">
              <a:solidFill>
                <a:srgbClr val="000000"/>
              </a:solidFill>
              <a:latin typeface="Arial"/>
              <a:ea typeface="Arial"/>
              <a:cs typeface="Arial"/>
              <a:sym typeface="Arial"/>
            </a:endParaRPr>
          </a:p>
        </p:txBody>
      </p:sp>
      <p:pic>
        <p:nvPicPr>
          <p:cNvPr descr="Icono&#10;&#10;El contenido generado por IA puede ser incorrecto." id="972" name="Google Shape;972;p36"/>
          <p:cNvPicPr preferRelativeResize="0"/>
          <p:nvPr/>
        </p:nvPicPr>
        <p:blipFill rotWithShape="1">
          <a:blip r:embed="rId4">
            <a:alphaModFix/>
          </a:blip>
          <a:srcRect b="0" l="0" r="0" t="0"/>
          <a:stretch/>
        </p:blipFill>
        <p:spPr>
          <a:xfrm>
            <a:off x="10891927" y="2405108"/>
            <a:ext cx="794190" cy="794190"/>
          </a:xfrm>
          <a:prstGeom prst="rect">
            <a:avLst/>
          </a:prstGeom>
          <a:noFill/>
          <a:ln>
            <a:noFill/>
          </a:ln>
        </p:spPr>
      </p:pic>
      <p:sp>
        <p:nvSpPr>
          <p:cNvPr id="973" name="Google Shape;973;p36"/>
          <p:cNvSpPr txBox="1"/>
          <p:nvPr/>
        </p:nvSpPr>
        <p:spPr>
          <a:xfrm>
            <a:off x="495300" y="5178991"/>
            <a:ext cx="10617200" cy="103105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To ensure assessments remain relevant and supportive, you should integrate feedback naturally into lessons. Instead of formal grading, provide informal but specific feedback using observations.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Encourage students to track their own progress by reviewing their checklist at the end of a session, helping them take ownership of their skill development.</a:t>
            </a:r>
            <a:endParaRPr b="0" i="0" sz="1400" u="none" cap="none" strike="noStrike">
              <a:solidFill>
                <a:srgbClr val="000000"/>
              </a:solidFill>
              <a:latin typeface="Arial"/>
              <a:ea typeface="Arial"/>
              <a:cs typeface="Arial"/>
              <a:sym typeface="Arial"/>
            </a:endParaRPr>
          </a:p>
        </p:txBody>
      </p:sp>
      <p:sp>
        <p:nvSpPr>
          <p:cNvPr id="974" name="Google Shape;974;p3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78" name="Shape 978"/>
        <p:cNvGrpSpPr/>
        <p:nvPr/>
      </p:nvGrpSpPr>
      <p:grpSpPr>
        <a:xfrm>
          <a:off x="0" y="0"/>
          <a:ext cx="0" cy="0"/>
          <a:chOff x="0" y="0"/>
          <a:chExt cx="0" cy="0"/>
        </a:xfrm>
      </p:grpSpPr>
      <p:sp>
        <p:nvSpPr>
          <p:cNvPr id="979" name="Google Shape;979;p37"/>
          <p:cNvSpPr txBox="1"/>
          <p:nvPr/>
        </p:nvSpPr>
        <p:spPr>
          <a:xfrm>
            <a:off x="495300" y="1251059"/>
            <a:ext cx="11163300" cy="513986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Assessing soft skills can be challenging because they develop gradually and are harder to measure compared to technical skills. Evaluating skills like problem-solving and communication requires observing behaviors and progress over time. For trainers working with low-skill adults, </a:t>
            </a:r>
            <a:r>
              <a:rPr b="1" i="0" lang="en-US" sz="1400" u="none" cap="none" strike="noStrike">
                <a:solidFill>
                  <a:srgbClr val="000000"/>
                </a:solidFill>
                <a:latin typeface="Arial"/>
                <a:ea typeface="Arial"/>
                <a:cs typeface="Arial"/>
                <a:sym typeface="Arial"/>
              </a:rPr>
              <a:t>it’s crucial to create assessments that are encouraging and reflective </a:t>
            </a:r>
            <a:r>
              <a:rPr b="0" i="0" lang="en-US" sz="1400" u="none" cap="none" strike="noStrike">
                <a:solidFill>
                  <a:srgbClr val="000000"/>
                </a:solidFill>
                <a:latin typeface="Arial"/>
                <a:ea typeface="Arial"/>
                <a:cs typeface="Arial"/>
                <a:sym typeface="Arial"/>
              </a:rPr>
              <a:t>rather than judgmental.</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What makes soft skill assessment difficult?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How to overcome these challenges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Use multiple assessment methods: </a:t>
            </a:r>
            <a:r>
              <a:rPr b="0" i="0" lang="en-US" sz="1400" u="none" cap="none" strike="noStrike">
                <a:solidFill>
                  <a:srgbClr val="000000"/>
                </a:solidFill>
                <a:latin typeface="Arial"/>
                <a:ea typeface="Arial"/>
                <a:cs typeface="Arial"/>
                <a:sym typeface="Arial"/>
              </a:rPr>
              <a:t>Combine observation, peer feedback and guided discussions to create a more holistic view of student progress. This helps capture different aspects of soft skill development.</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Reinforce progress regularly: </a:t>
            </a:r>
            <a:r>
              <a:rPr b="0" i="0" lang="en-US" sz="1400" u="none" cap="none" strike="noStrike">
                <a:solidFill>
                  <a:srgbClr val="000000"/>
                </a:solidFill>
                <a:latin typeface="Arial"/>
                <a:ea typeface="Arial"/>
                <a:cs typeface="Arial"/>
                <a:sym typeface="Arial"/>
              </a:rPr>
              <a:t>Acknowledge small improvements, even if they seem minor. Show students how their ability to solve problems, communicate or adapt has improved over time to build their confidence.</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Focus on practical applications:</a:t>
            </a:r>
            <a:r>
              <a:rPr b="0" i="0" lang="en-US" sz="1400" u="none" cap="none" strike="noStrike">
                <a:solidFill>
                  <a:srgbClr val="000000"/>
                </a:solidFill>
                <a:latin typeface="Arial"/>
                <a:ea typeface="Arial"/>
                <a:cs typeface="Arial"/>
                <a:sym typeface="Arial"/>
              </a:rPr>
              <a:t> Instead of abstract evaluations, relate assessments to real-life tasks students experience daily. For example, measure problem-solving skills through budgeting exercises or teamwork skills through group activities.</a:t>
            </a:r>
            <a:endParaRPr b="0" i="0" sz="1400" u="none" cap="none" strike="noStrike">
              <a:solidFill>
                <a:srgbClr val="000000"/>
              </a:solidFill>
              <a:latin typeface="Arial"/>
              <a:ea typeface="Arial"/>
              <a:cs typeface="Arial"/>
              <a:sym typeface="Arial"/>
            </a:endParaRPr>
          </a:p>
        </p:txBody>
      </p:sp>
      <p:sp>
        <p:nvSpPr>
          <p:cNvPr id="980" name="Google Shape;980;p37"/>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Challenges when assessing soft skills development</a:t>
            </a:r>
            <a:endParaRPr b="0" i="0" sz="1400" u="none" cap="none" strike="noStrike">
              <a:solidFill>
                <a:srgbClr val="000000"/>
              </a:solidFill>
              <a:latin typeface="Arial"/>
              <a:ea typeface="Arial"/>
              <a:cs typeface="Arial"/>
              <a:sym typeface="Arial"/>
            </a:endParaRPr>
          </a:p>
        </p:txBody>
      </p:sp>
      <p:grpSp>
        <p:nvGrpSpPr>
          <p:cNvPr id="981" name="Google Shape;981;p37"/>
          <p:cNvGrpSpPr/>
          <p:nvPr/>
        </p:nvGrpSpPr>
        <p:grpSpPr>
          <a:xfrm>
            <a:off x="919526" y="2581916"/>
            <a:ext cx="2880000" cy="1628481"/>
            <a:chOff x="640126" y="2658116"/>
            <a:chExt cx="2880000" cy="1628481"/>
          </a:xfrm>
        </p:grpSpPr>
        <p:sp>
          <p:nvSpPr>
            <p:cNvPr id="982" name="Google Shape;982;p37"/>
            <p:cNvSpPr/>
            <p:nvPr/>
          </p:nvSpPr>
          <p:spPr>
            <a:xfrm>
              <a:off x="640126" y="2658116"/>
              <a:ext cx="2880000" cy="1628481"/>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Soft skills are subjective</a:t>
              </a:r>
              <a:endParaRPr b="0" i="0" sz="1400" u="none" cap="none" strike="noStrike">
                <a:solidFill>
                  <a:srgbClr val="000000"/>
                </a:solidFill>
                <a:latin typeface="Arial"/>
                <a:ea typeface="Arial"/>
                <a:cs typeface="Arial"/>
                <a:sym typeface="Arial"/>
              </a:endParaRPr>
            </a:p>
          </p:txBody>
        </p:sp>
        <p:sp>
          <p:nvSpPr>
            <p:cNvPr id="983" name="Google Shape;983;p37"/>
            <p:cNvSpPr/>
            <p:nvPr/>
          </p:nvSpPr>
          <p:spPr>
            <a:xfrm>
              <a:off x="784126" y="3200401"/>
              <a:ext cx="2592000" cy="940526"/>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There is no correct answer when it comes to soft skills, making progress harder to quantify. You must look at behavioral changes rather than definitive results.</a:t>
              </a:r>
              <a:endParaRPr b="0" i="0" sz="1400" u="none" cap="none" strike="noStrike">
                <a:solidFill>
                  <a:srgbClr val="000000"/>
                </a:solidFill>
                <a:latin typeface="Arial"/>
                <a:ea typeface="Arial"/>
                <a:cs typeface="Arial"/>
                <a:sym typeface="Arial"/>
              </a:endParaRPr>
            </a:p>
          </p:txBody>
        </p:sp>
      </p:grpSp>
      <p:grpSp>
        <p:nvGrpSpPr>
          <p:cNvPr id="984" name="Google Shape;984;p37"/>
          <p:cNvGrpSpPr/>
          <p:nvPr/>
        </p:nvGrpSpPr>
        <p:grpSpPr>
          <a:xfrm>
            <a:off x="4670925" y="2581916"/>
            <a:ext cx="2880000" cy="1628481"/>
            <a:chOff x="4158026" y="2658116"/>
            <a:chExt cx="2880000" cy="1628481"/>
          </a:xfrm>
        </p:grpSpPr>
        <p:sp>
          <p:nvSpPr>
            <p:cNvPr id="985" name="Google Shape;985;p37"/>
            <p:cNvSpPr/>
            <p:nvPr/>
          </p:nvSpPr>
          <p:spPr>
            <a:xfrm>
              <a:off x="4158026" y="2658116"/>
              <a:ext cx="2880000" cy="1628481"/>
            </a:xfrm>
            <a:prstGeom prst="rect">
              <a:avLst/>
            </a:prstGeom>
            <a:solidFill>
              <a:srgbClr val="678877"/>
            </a:solidFill>
            <a:ln>
              <a:noFill/>
            </a:ln>
          </p:spPr>
          <p:txBody>
            <a:bodyPr anchorCtr="0" anchor="t" bIns="45700" lIns="36000" spcFirstLastPara="1" rIns="36000" wrap="square" tIns="720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Students may not recognize their progress</a:t>
              </a:r>
              <a:endParaRPr b="0" i="0" sz="1400" u="none" cap="none" strike="noStrike">
                <a:solidFill>
                  <a:srgbClr val="000000"/>
                </a:solidFill>
                <a:latin typeface="Arial"/>
                <a:ea typeface="Arial"/>
                <a:cs typeface="Arial"/>
                <a:sym typeface="Arial"/>
              </a:endParaRPr>
            </a:p>
          </p:txBody>
        </p:sp>
        <p:sp>
          <p:nvSpPr>
            <p:cNvPr id="986" name="Google Shape;986;p37"/>
            <p:cNvSpPr/>
            <p:nvPr/>
          </p:nvSpPr>
          <p:spPr>
            <a:xfrm>
              <a:off x="4304331" y="3200401"/>
              <a:ext cx="2592000" cy="940526"/>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Without structured reflection, students may feel they aren’t improving, even when they are. Regular feedback is essential to help them track progress.</a:t>
              </a:r>
              <a:endParaRPr b="0" i="0" sz="1400" u="none" cap="none" strike="noStrike">
                <a:solidFill>
                  <a:srgbClr val="000000"/>
                </a:solidFill>
                <a:latin typeface="Arial"/>
                <a:ea typeface="Arial"/>
                <a:cs typeface="Arial"/>
                <a:sym typeface="Arial"/>
              </a:endParaRPr>
            </a:p>
          </p:txBody>
        </p:sp>
      </p:grpSp>
      <p:grpSp>
        <p:nvGrpSpPr>
          <p:cNvPr id="987" name="Google Shape;987;p37"/>
          <p:cNvGrpSpPr/>
          <p:nvPr/>
        </p:nvGrpSpPr>
        <p:grpSpPr>
          <a:xfrm>
            <a:off x="8422323" y="2581916"/>
            <a:ext cx="2880000" cy="1628481"/>
            <a:chOff x="8168323" y="2658116"/>
            <a:chExt cx="2880000" cy="1628481"/>
          </a:xfrm>
        </p:grpSpPr>
        <p:sp>
          <p:nvSpPr>
            <p:cNvPr id="988" name="Google Shape;988;p37"/>
            <p:cNvSpPr/>
            <p:nvPr/>
          </p:nvSpPr>
          <p:spPr>
            <a:xfrm>
              <a:off x="8168323" y="2658116"/>
              <a:ext cx="2880000" cy="1628481"/>
            </a:xfrm>
            <a:prstGeom prst="rect">
              <a:avLst/>
            </a:prstGeom>
            <a:solidFill>
              <a:srgbClr val="678877"/>
            </a:solidFill>
            <a:ln>
              <a:noFill/>
            </a:ln>
          </p:spPr>
          <p:txBody>
            <a:bodyPr anchorCtr="0" anchor="t" bIns="45700" lIns="36000" spcFirstLastPara="1" rIns="36000" wrap="square" tIns="720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Low skills adults may lack confidence</a:t>
              </a:r>
              <a:endParaRPr b="0" i="0" sz="1400" u="none" cap="none" strike="noStrike">
                <a:solidFill>
                  <a:srgbClr val="000000"/>
                </a:solidFill>
                <a:latin typeface="Arial"/>
                <a:ea typeface="Arial"/>
                <a:cs typeface="Arial"/>
                <a:sym typeface="Arial"/>
              </a:endParaRPr>
            </a:p>
          </p:txBody>
        </p:sp>
        <p:sp>
          <p:nvSpPr>
            <p:cNvPr id="989" name="Google Shape;989;p37"/>
            <p:cNvSpPr/>
            <p:nvPr/>
          </p:nvSpPr>
          <p:spPr>
            <a:xfrm>
              <a:off x="8314628" y="3200401"/>
              <a:ext cx="2592000" cy="940526"/>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Some students may hesitate to participate or fear making mistakes. If assessments feel like tests, they may disengage instead of seeing them as opportunities for improvement.</a:t>
              </a:r>
              <a:endParaRPr b="0" i="0" sz="1400" u="none" cap="none" strike="noStrike">
                <a:solidFill>
                  <a:srgbClr val="000000"/>
                </a:solidFill>
                <a:latin typeface="Arial"/>
                <a:ea typeface="Arial"/>
                <a:cs typeface="Arial"/>
                <a:sym typeface="Arial"/>
              </a:endParaRPr>
            </a:p>
          </p:txBody>
        </p:sp>
      </p:grpSp>
      <p:pic>
        <p:nvPicPr>
          <p:cNvPr descr="Icono&#10;&#10;El contenido generado por IA puede ser incorrecto." id="990" name="Google Shape;990;p37"/>
          <p:cNvPicPr preferRelativeResize="0"/>
          <p:nvPr/>
        </p:nvPicPr>
        <p:blipFill rotWithShape="1">
          <a:blip r:embed="rId3">
            <a:alphaModFix/>
          </a:blip>
          <a:srcRect b="0" l="0" r="0" t="0"/>
          <a:stretch/>
        </p:blipFill>
        <p:spPr>
          <a:xfrm>
            <a:off x="10605522" y="167000"/>
            <a:ext cx="1014301" cy="1014301"/>
          </a:xfrm>
          <a:prstGeom prst="rect">
            <a:avLst/>
          </a:prstGeom>
          <a:noFill/>
          <a:ln>
            <a:noFill/>
          </a:ln>
        </p:spPr>
      </p:pic>
      <p:sp>
        <p:nvSpPr>
          <p:cNvPr id="991" name="Google Shape;991;p3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pic>
        <p:nvPicPr>
          <p:cNvPr id="998" name="Google Shape;998;p38"/>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999" name="Google Shape;999;p38"/>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4</a:t>
            </a:r>
            <a:endParaRPr>
              <a:latin typeface="Arial"/>
              <a:ea typeface="Arial"/>
              <a:cs typeface="Arial"/>
              <a:sym typeface="Arial"/>
            </a:endParaRPr>
          </a:p>
        </p:txBody>
      </p:sp>
      <p:sp>
        <p:nvSpPr>
          <p:cNvPr id="1000" name="Google Shape;1000;p38"/>
          <p:cNvSpPr txBox="1"/>
          <p:nvPr>
            <p:ph idx="1" type="body"/>
          </p:nvPr>
        </p:nvSpPr>
        <p:spPr>
          <a:xfrm>
            <a:off x="7827264" y="3615661"/>
            <a:ext cx="2657856"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Case study and activities </a:t>
            </a:r>
            <a:endParaRPr>
              <a:latin typeface="Arial"/>
              <a:ea typeface="Arial"/>
              <a:cs typeface="Arial"/>
              <a:sym typeface="Arial"/>
            </a:endParaRPr>
          </a:p>
        </p:txBody>
      </p:sp>
      <p:sp>
        <p:nvSpPr>
          <p:cNvPr id="1001" name="Google Shape;1001;p38"/>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1005" name="Shape 1005"/>
        <p:cNvGrpSpPr/>
        <p:nvPr/>
      </p:nvGrpSpPr>
      <p:grpSpPr>
        <a:xfrm>
          <a:off x="0" y="0"/>
          <a:ext cx="0" cy="0"/>
          <a:chOff x="0" y="0"/>
          <a:chExt cx="0" cy="0"/>
        </a:xfrm>
      </p:grpSpPr>
      <p:sp>
        <p:nvSpPr>
          <p:cNvPr id="1006" name="Google Shape;1006;p39"/>
          <p:cNvSpPr txBox="1"/>
          <p:nvPr>
            <p:ph idx="1" type="body"/>
          </p:nvPr>
        </p:nvSpPr>
        <p:spPr>
          <a:xfrm>
            <a:off x="696347" y="586474"/>
            <a:ext cx="8873538" cy="683565"/>
          </a:xfrm>
          <a:prstGeom prst="rect">
            <a:avLst/>
          </a:prstGeom>
          <a:noFill/>
          <a:ln>
            <a:noFill/>
          </a:ln>
        </p:spPr>
        <p:txBody>
          <a:bodyPr anchorCtr="0" anchor="b" bIns="45700" lIns="91425" spcFirstLastPara="1" rIns="91425" wrap="square" tIns="45700">
            <a:normAutofit fontScale="92500"/>
          </a:bodyPr>
          <a:lstStyle/>
          <a:p>
            <a:pPr indent="0" lvl="0" marL="0" rtl="0" algn="l">
              <a:lnSpc>
                <a:spcPct val="100000"/>
              </a:lnSpc>
              <a:spcBef>
                <a:spcPts val="0"/>
              </a:spcBef>
              <a:spcAft>
                <a:spcPts val="0"/>
              </a:spcAft>
              <a:buClr>
                <a:schemeClr val="accent3"/>
              </a:buClr>
              <a:buSzPct val="75675"/>
              <a:buNone/>
            </a:pPr>
            <a:r>
              <a:rPr lang="en-US">
                <a:solidFill>
                  <a:srgbClr val="678877"/>
                </a:solidFill>
                <a:latin typeface="Arial"/>
                <a:ea typeface="Arial"/>
                <a:cs typeface="Arial"/>
                <a:sym typeface="Arial"/>
              </a:rPr>
              <a:t>Case Study: </a:t>
            </a:r>
            <a:r>
              <a:rPr lang="en-US">
                <a:solidFill>
                  <a:srgbClr val="000000"/>
                </a:solidFill>
                <a:latin typeface="Arial"/>
                <a:ea typeface="Arial"/>
                <a:cs typeface="Arial"/>
                <a:sym typeface="Arial"/>
              </a:rPr>
              <a:t>Teaching soft skills in adult workforce development</a:t>
            </a:r>
            <a:endParaRPr>
              <a:solidFill>
                <a:srgbClr val="000000"/>
              </a:solidFill>
              <a:latin typeface="Arial"/>
              <a:ea typeface="Arial"/>
              <a:cs typeface="Arial"/>
              <a:sym typeface="Arial"/>
            </a:endParaRPr>
          </a:p>
        </p:txBody>
      </p:sp>
      <p:sp>
        <p:nvSpPr>
          <p:cNvPr id="1007" name="Google Shape;1007;p39"/>
          <p:cNvSpPr txBox="1"/>
          <p:nvPr/>
        </p:nvSpPr>
        <p:spPr>
          <a:xfrm>
            <a:off x="491646" y="1674922"/>
            <a:ext cx="10230633" cy="352917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Background</a:t>
            </a:r>
            <a:endParaRPr b="1"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 study conducted in 2020 examined adult workforce development training in the U.S. to assess how structured soft skills training can improve problem-solving, collaboration, and communication in workplace settings. The study compared multiple training programs that integrated structured thinking methods (a core element of CT) to help learners develop practical employability skills.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The goal was to determine whether step-by-step learning methods, similar to CT principles like decomposition, pattern recognition, and structured reasoning, could enhance adult learners’ ability to apply soft skills in real-world job settings.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Implementation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The study was conducted in workforce training programs, focusing on structured soft skills development. Trainers guided students through step-by-step problem-solving, teamwork exercises, and structured discussions. Students practiced breaking down workplace challenges, recognizing patterns, and adapting to feedback. Simple, structured activities helped build confidence and logical thinking</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1008" name="Google Shape;1008;p39"/>
          <p:cNvPicPr preferRelativeResize="0"/>
          <p:nvPr/>
        </p:nvPicPr>
        <p:blipFill rotWithShape="1">
          <a:blip r:embed="rId3">
            <a:alphaModFix/>
          </a:blip>
          <a:srcRect b="0" l="0" r="0" t="0"/>
          <a:stretch/>
        </p:blipFill>
        <p:spPr>
          <a:xfrm>
            <a:off x="10370317" y="260656"/>
            <a:ext cx="1335200" cy="1335200"/>
          </a:xfrm>
          <a:prstGeom prst="rect">
            <a:avLst/>
          </a:prstGeom>
          <a:noFill/>
          <a:ln>
            <a:noFill/>
          </a:ln>
        </p:spPr>
      </p:pic>
      <p:sp>
        <p:nvSpPr>
          <p:cNvPr id="1009" name="Google Shape;1009;p3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1013" name="Shape 1013"/>
        <p:cNvGrpSpPr/>
        <p:nvPr/>
      </p:nvGrpSpPr>
      <p:grpSpPr>
        <a:xfrm>
          <a:off x="0" y="0"/>
          <a:ext cx="0" cy="0"/>
          <a:chOff x="0" y="0"/>
          <a:chExt cx="0" cy="0"/>
        </a:xfrm>
      </p:grpSpPr>
      <p:sp>
        <p:nvSpPr>
          <p:cNvPr id="1014" name="Google Shape;1014;p40"/>
          <p:cNvSpPr txBox="1"/>
          <p:nvPr/>
        </p:nvSpPr>
        <p:spPr>
          <a:xfrm>
            <a:off x="491646" y="1549662"/>
            <a:ext cx="10731675" cy="41652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Outcomes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The results showed that learners who participated in structured CT-based soft skills training demonstrated significant improvement in problem-solving, adaptability and collaboration. Many students became more confident in breaking down workplace challenges and structuring their decision-making processes. Observations and self-assessments revealed that participants were more likely to apply critical thinking strategies when faced with unfamiliar situations. Employers and trainers also reported noticeable growth in students' ability to communicate their reasoning and work effectively in teams.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Challenges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One of the primary challenges was the initial hesitation among students, as many lacked confidence in their problem-solving abilities. Some struggled with breaking problems into steps or articulating their reasoning. To address this, trainers had to reinforce concepts through repeated practice and real-life examples. Another challenge was maintaining engagement, as some learners needed more time to adjust to structured thinking methods. Providing ongoing support, positive reinforcement, and relatable scenarios helped learners gradually build their confidence and apply CT principles effectively.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Conclusion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This case study highlights how structured, step-by-step soft skills training, which mirrors Computational Thinking principles, can significantly improve soft skills in adult students. The study confirms that low-skill adults benefit from structured assessments and guided reflections, reinforcing the need for practical, real-world applications in training.</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1015" name="Google Shape;1015;p40"/>
          <p:cNvPicPr preferRelativeResize="0"/>
          <p:nvPr/>
        </p:nvPicPr>
        <p:blipFill rotWithShape="1">
          <a:blip r:embed="rId3">
            <a:alphaModFix/>
          </a:blip>
          <a:srcRect b="0" l="0" r="0" t="0"/>
          <a:stretch/>
        </p:blipFill>
        <p:spPr>
          <a:xfrm>
            <a:off x="10370317" y="260656"/>
            <a:ext cx="1335200" cy="1335200"/>
          </a:xfrm>
          <a:prstGeom prst="rect">
            <a:avLst/>
          </a:prstGeom>
          <a:noFill/>
          <a:ln>
            <a:noFill/>
          </a:ln>
        </p:spPr>
      </p:pic>
      <p:sp>
        <p:nvSpPr>
          <p:cNvPr id="1016" name="Google Shape;1016;p40"/>
          <p:cNvSpPr txBox="1"/>
          <p:nvPr/>
        </p:nvSpPr>
        <p:spPr>
          <a:xfrm>
            <a:off x="696347" y="586474"/>
            <a:ext cx="8873538" cy="683565"/>
          </a:xfrm>
          <a:prstGeom prst="rect">
            <a:avLst/>
          </a:prstGeom>
          <a:noFill/>
          <a:ln>
            <a:noFill/>
          </a:ln>
        </p:spPr>
        <p:txBody>
          <a:bodyPr anchorCtr="0" anchor="b" bIns="45700" lIns="91425" spcFirstLastPara="1" rIns="91425" wrap="square" tIns="45700">
            <a:normAutofit fontScale="92500"/>
          </a:bodyPr>
          <a:lstStyle/>
          <a:p>
            <a:pPr indent="0" lvl="0" marL="0" marR="0" rtl="0" algn="l">
              <a:lnSpc>
                <a:spcPct val="100000"/>
              </a:lnSpc>
              <a:spcBef>
                <a:spcPts val="0"/>
              </a:spcBef>
              <a:spcAft>
                <a:spcPts val="0"/>
              </a:spcAft>
              <a:buClr>
                <a:schemeClr val="accent3"/>
              </a:buClr>
              <a:buSzPct val="75675"/>
              <a:buFont typeface="Arial"/>
              <a:buNone/>
            </a:pPr>
            <a:r>
              <a:rPr b="1" i="0" lang="en-US" sz="2400" u="none" cap="none" strike="noStrike">
                <a:solidFill>
                  <a:srgbClr val="678877"/>
                </a:solidFill>
                <a:latin typeface="Arial"/>
                <a:ea typeface="Arial"/>
                <a:cs typeface="Arial"/>
                <a:sym typeface="Arial"/>
              </a:rPr>
              <a:t>Case Study: </a:t>
            </a:r>
            <a:r>
              <a:rPr b="1" i="0" lang="en-US" sz="2400" u="none" cap="none" strike="noStrike">
                <a:solidFill>
                  <a:srgbClr val="000000"/>
                </a:solidFill>
                <a:latin typeface="Arial"/>
                <a:ea typeface="Arial"/>
                <a:cs typeface="Arial"/>
                <a:sym typeface="Arial"/>
              </a:rPr>
              <a:t>Teaching soft skills in adult workforce development</a:t>
            </a:r>
            <a:endParaRPr b="1" i="0" sz="2400" u="none" cap="none" strike="noStrike">
              <a:solidFill>
                <a:srgbClr val="000000"/>
              </a:solidFill>
              <a:latin typeface="Arial"/>
              <a:ea typeface="Arial"/>
              <a:cs typeface="Arial"/>
              <a:sym typeface="Arial"/>
            </a:endParaRPr>
          </a:p>
        </p:txBody>
      </p:sp>
      <p:sp>
        <p:nvSpPr>
          <p:cNvPr id="1017" name="Google Shape;1017;p4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1021" name="Shape 1021"/>
        <p:cNvGrpSpPr/>
        <p:nvPr/>
      </p:nvGrpSpPr>
      <p:grpSpPr>
        <a:xfrm>
          <a:off x="0" y="0"/>
          <a:ext cx="0" cy="0"/>
          <a:chOff x="0" y="0"/>
          <a:chExt cx="0" cy="0"/>
        </a:xfrm>
      </p:grpSpPr>
      <p:sp>
        <p:nvSpPr>
          <p:cNvPr id="1022" name="Google Shape;1022;p41"/>
          <p:cNvSpPr txBox="1"/>
          <p:nvPr>
            <p:ph idx="1" type="body"/>
          </p:nvPr>
        </p:nvSpPr>
        <p:spPr>
          <a:xfrm>
            <a:off x="696347" y="586474"/>
            <a:ext cx="422188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lang="en-US" sz="2200">
                <a:solidFill>
                  <a:srgbClr val="678877"/>
                </a:solidFill>
                <a:latin typeface="Arial"/>
                <a:ea typeface="Arial"/>
                <a:cs typeface="Arial"/>
                <a:sym typeface="Arial"/>
              </a:rPr>
              <a:t>Activity 1: </a:t>
            </a:r>
            <a:r>
              <a:rPr lang="en-US" sz="2200">
                <a:solidFill>
                  <a:schemeClr val="dk1"/>
                </a:solidFill>
                <a:latin typeface="Arial"/>
                <a:ea typeface="Arial"/>
                <a:cs typeface="Arial"/>
                <a:sym typeface="Arial"/>
              </a:rPr>
              <a:t>Quiz</a:t>
            </a:r>
            <a:endParaRPr/>
          </a:p>
        </p:txBody>
      </p:sp>
      <p:pic>
        <p:nvPicPr>
          <p:cNvPr descr="Un dibujo de un perro&#10;&#10;Descripción generada automáticamente con confianza media" id="1023" name="Google Shape;1023;p41"/>
          <p:cNvPicPr preferRelativeResize="0"/>
          <p:nvPr/>
        </p:nvPicPr>
        <p:blipFill rotWithShape="1">
          <a:blip r:embed="rId3">
            <a:alphaModFix/>
          </a:blip>
          <a:srcRect b="0" l="0" r="0" t="0"/>
          <a:stretch/>
        </p:blipFill>
        <p:spPr>
          <a:xfrm>
            <a:off x="10041536" y="207562"/>
            <a:ext cx="1658817" cy="1658817"/>
          </a:xfrm>
          <a:prstGeom prst="rect">
            <a:avLst/>
          </a:prstGeom>
          <a:noFill/>
          <a:ln>
            <a:noFill/>
          </a:ln>
        </p:spPr>
      </p:pic>
      <p:sp>
        <p:nvSpPr>
          <p:cNvPr id="1024" name="Google Shape;1024;p41"/>
          <p:cNvSpPr txBox="1"/>
          <p:nvPr/>
        </p:nvSpPr>
        <p:spPr>
          <a:xfrm>
            <a:off x="491647" y="1963020"/>
            <a:ext cx="5909153" cy="45961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1. Which of the following is an effective way to assess soft skills without using written tests?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Observing if students memorize CT concepts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Peer discussions where students explain their problem-solving approach</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Giving multiple-choice exams on teamwork definitions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2. Why is feedback important when assessing soft skills?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It eliminates the need for observation-based assessment</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It ensures that learners complete their tasks faster</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It helps learners reflect on their progress and improve their thinking process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3. What is the main goal of assessing soft skills in CT-based training?</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To track progress in problem-solving, adaptability, and teamwork over time</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To focus only on technical skills rather than soft skills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To determine which students should pass or fail the course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5" name="Google Shape;1025;p41"/>
          <p:cNvSpPr txBox="1"/>
          <p:nvPr/>
        </p:nvSpPr>
        <p:spPr>
          <a:xfrm>
            <a:off x="6842342" y="1963020"/>
            <a:ext cx="4858011" cy="406265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4. What is the best way to track a student problem-solving improvement?</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Giving them a final exam on Computational Thinking definitions</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Asking them to write an essay about CT concepts</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Observing how they break down challenges and adjust their strategies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5. How can trainers help low-skill adult students recognize their own progress?</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By using structured checklists, peer discussions, and guided reflections</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By only correcting mistakes without offering verbal feedback</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By focusing on memorization rather than real-world applications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6" name="Google Shape;1026;p4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1030" name="Shape 1030"/>
        <p:cNvGrpSpPr/>
        <p:nvPr/>
      </p:nvGrpSpPr>
      <p:grpSpPr>
        <a:xfrm>
          <a:off x="0" y="0"/>
          <a:ext cx="0" cy="0"/>
          <a:chOff x="0" y="0"/>
          <a:chExt cx="0" cy="0"/>
        </a:xfrm>
      </p:grpSpPr>
      <p:sp>
        <p:nvSpPr>
          <p:cNvPr id="1031" name="Google Shape;1031;p42"/>
          <p:cNvSpPr txBox="1"/>
          <p:nvPr>
            <p:ph idx="1" type="body"/>
          </p:nvPr>
        </p:nvSpPr>
        <p:spPr>
          <a:xfrm>
            <a:off x="696347" y="586474"/>
            <a:ext cx="422188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lang="en-US" sz="2200">
                <a:solidFill>
                  <a:srgbClr val="678877"/>
                </a:solidFill>
                <a:latin typeface="Arial"/>
                <a:ea typeface="Arial"/>
                <a:cs typeface="Arial"/>
                <a:sym typeface="Arial"/>
              </a:rPr>
              <a:t>Activity 2: </a:t>
            </a:r>
            <a:r>
              <a:rPr lang="en-US" sz="2200">
                <a:solidFill>
                  <a:schemeClr val="dk1"/>
                </a:solidFill>
                <a:latin typeface="Arial"/>
                <a:ea typeface="Arial"/>
                <a:cs typeface="Arial"/>
                <a:sym typeface="Arial"/>
              </a:rPr>
              <a:t>Crosswords</a:t>
            </a:r>
            <a:endParaRPr sz="2200">
              <a:solidFill>
                <a:schemeClr val="dk1"/>
              </a:solidFill>
              <a:latin typeface="Arial"/>
              <a:ea typeface="Arial"/>
              <a:cs typeface="Arial"/>
              <a:sym typeface="Arial"/>
            </a:endParaRPr>
          </a:p>
        </p:txBody>
      </p:sp>
      <p:sp>
        <p:nvSpPr>
          <p:cNvPr id="1032" name="Google Shape;1032;p4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1033" name="Google Shape;1033;p42">
            <a:hlinkClick r:id="rId3"/>
          </p:cNvPr>
          <p:cNvSpPr txBox="1"/>
          <p:nvPr/>
        </p:nvSpPr>
        <p:spPr>
          <a:xfrm>
            <a:off x="8190368" y="3069574"/>
            <a:ext cx="1658817" cy="153888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Play online in the following </a:t>
            </a:r>
            <a:r>
              <a:rPr b="1" i="0" lang="en-US" sz="5400" u="sng" cap="none" strike="noStrike">
                <a:solidFill>
                  <a:schemeClr val="dk1"/>
                </a:solidFill>
                <a:latin typeface="Arial"/>
                <a:ea typeface="Arial"/>
                <a:cs typeface="Arial"/>
                <a:sym typeface="Arial"/>
                <a:hlinkClick r:id="rId4">
                  <a:extLst>
                    <a:ext uri="{A12FA001-AC4F-418D-AE19-62706E023703}">
                      <ahyp:hlinkClr val="tx"/>
                    </a:ext>
                  </a:extLst>
                </a:hlinkClick>
              </a:rPr>
              <a:t>LINK</a:t>
            </a:r>
            <a:endParaRPr b="1" i="0" sz="5400" u="none" cap="none" strike="noStrike">
              <a:solidFill>
                <a:schemeClr val="dk1"/>
              </a:solidFill>
              <a:latin typeface="Arial"/>
              <a:ea typeface="Arial"/>
              <a:cs typeface="Arial"/>
              <a:sym typeface="Arial"/>
            </a:endParaRPr>
          </a:p>
        </p:txBody>
      </p:sp>
      <p:sp>
        <p:nvSpPr>
          <p:cNvPr id="1034" name="Google Shape;1034;p42"/>
          <p:cNvSpPr txBox="1"/>
          <p:nvPr/>
        </p:nvSpPr>
        <p:spPr>
          <a:xfrm>
            <a:off x="610774" y="1497047"/>
            <a:ext cx="905392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Solve the crossword by filling in the words that match each clue. All answers relate to assessment methods and key soft skills from this module.</a:t>
            </a:r>
            <a:endParaRPr b="0" i="0" sz="1400" u="none" cap="none" strike="noStrike">
              <a:solidFill>
                <a:srgbClr val="000000"/>
              </a:solidFill>
              <a:latin typeface="Arial"/>
              <a:ea typeface="Arial"/>
              <a:cs typeface="Arial"/>
              <a:sym typeface="Arial"/>
            </a:endParaRPr>
          </a:p>
        </p:txBody>
      </p:sp>
      <p:pic>
        <p:nvPicPr>
          <p:cNvPr descr="Icono&#10;&#10;El contenido generado por IA puede ser incorrecto." id="1035" name="Google Shape;1035;p42"/>
          <p:cNvPicPr preferRelativeResize="0"/>
          <p:nvPr/>
        </p:nvPicPr>
        <p:blipFill rotWithShape="1">
          <a:blip r:embed="rId5">
            <a:alphaModFix/>
          </a:blip>
          <a:srcRect b="0" l="0" r="0" t="0"/>
          <a:stretch/>
        </p:blipFill>
        <p:spPr>
          <a:xfrm>
            <a:off x="8647940" y="4655382"/>
            <a:ext cx="743671" cy="743671"/>
          </a:xfrm>
          <a:prstGeom prst="rect">
            <a:avLst/>
          </a:prstGeom>
          <a:noFill/>
          <a:ln>
            <a:noFill/>
          </a:ln>
        </p:spPr>
      </p:pic>
      <p:pic>
        <p:nvPicPr>
          <p:cNvPr descr="Imagen que contiene Interfaz de usuario gráfica&#10;&#10;El contenido generado por IA puede ser incorrecto." id="1036" name="Google Shape;1036;p42"/>
          <p:cNvPicPr preferRelativeResize="0"/>
          <p:nvPr/>
        </p:nvPicPr>
        <p:blipFill rotWithShape="1">
          <a:blip r:embed="rId6">
            <a:alphaModFix/>
          </a:blip>
          <a:srcRect b="0" l="0" r="0" t="0"/>
          <a:stretch/>
        </p:blipFill>
        <p:spPr>
          <a:xfrm>
            <a:off x="10054496" y="296667"/>
            <a:ext cx="1441157" cy="1441157"/>
          </a:xfrm>
          <a:prstGeom prst="rect">
            <a:avLst/>
          </a:prstGeom>
          <a:noFill/>
          <a:ln>
            <a:noFill/>
          </a:ln>
        </p:spPr>
      </p:pic>
      <p:pic>
        <p:nvPicPr>
          <p:cNvPr id="1037" name="Google Shape;1037;p42"/>
          <p:cNvPicPr preferRelativeResize="0"/>
          <p:nvPr/>
        </p:nvPicPr>
        <p:blipFill rotWithShape="1">
          <a:blip r:embed="rId7">
            <a:alphaModFix/>
          </a:blip>
          <a:srcRect b="5369" l="6482" r="40276" t="15184"/>
          <a:stretch/>
        </p:blipFill>
        <p:spPr>
          <a:xfrm>
            <a:off x="3060700" y="2052651"/>
            <a:ext cx="4546600" cy="424019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sp>
        <p:nvSpPr>
          <p:cNvPr id="1044" name="Google Shape;1044;p43"/>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45" name="Google Shape;1045;p43"/>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46" name="Google Shape;1046;p43"/>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SUMMARY</a:t>
            </a:r>
            <a:endParaRPr b="1">
              <a:latin typeface="Arial"/>
              <a:ea typeface="Arial"/>
              <a:cs typeface="Arial"/>
              <a:sym typeface="Arial"/>
            </a:endParaRPr>
          </a:p>
        </p:txBody>
      </p:sp>
      <p:sp>
        <p:nvSpPr>
          <p:cNvPr id="1047" name="Google Shape;1047;p43"/>
          <p:cNvSpPr txBox="1"/>
          <p:nvPr/>
        </p:nvSpPr>
        <p:spPr>
          <a:xfrm>
            <a:off x="1060450" y="1384299"/>
            <a:ext cx="10071100" cy="409342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This module explored how Computational Thinking can support the development of soft skills in adult learners by making structured thinking more accessible and relatable.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You learned how to identify key interpersonal competencies, such as communication and collaboration, and saw how CT core principles like decomposition and pattern recognition can help improve them through everyday activities.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We also looked at practical challenges that low-skilled adults may face in CT-based learning and discussed how to overcome them with simple real-life-based approaches.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Throughout the module, examples and activities showed how CT can be adapted to develop essential 21st-century skills that enhance learners' confidence and participation in both learning and life.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pic>
        <p:nvPicPr>
          <p:cNvPr descr="Teacher assisting student" id="1054" name="Google Shape;1054;p44"/>
          <p:cNvPicPr preferRelativeResize="0"/>
          <p:nvPr>
            <p:ph idx="2" type="pic"/>
          </p:nvPr>
        </p:nvPicPr>
        <p:blipFill rotWithShape="1">
          <a:blip r:embed="rId3">
            <a:alphaModFix/>
          </a:blip>
          <a:srcRect b="0" l="17037" r="17035" t="0"/>
          <a:stretch/>
        </p:blipFill>
        <p:spPr>
          <a:xfrm>
            <a:off x="0" y="0"/>
            <a:ext cx="6781800" cy="6858000"/>
          </a:xfrm>
          <a:prstGeom prst="rect">
            <a:avLst/>
          </a:prstGeom>
          <a:solidFill>
            <a:schemeClr val="dk2"/>
          </a:solidFill>
          <a:ln>
            <a:noFill/>
          </a:ln>
        </p:spPr>
      </p:pic>
      <p:sp>
        <p:nvSpPr>
          <p:cNvPr id="1055" name="Google Shape;1055;p44"/>
          <p:cNvSpPr txBox="1"/>
          <p:nvPr>
            <p:ph idx="11" type="ftr"/>
          </p:nvPr>
        </p:nvSpPr>
        <p:spPr>
          <a:xfrm>
            <a:off x="1333500" y="6310974"/>
            <a:ext cx="4114800" cy="41050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COMPUTATIONAL SENIORS </a:t>
            </a:r>
            <a:endParaRPr/>
          </a:p>
        </p:txBody>
      </p:sp>
      <p:sp>
        <p:nvSpPr>
          <p:cNvPr id="1056" name="Google Shape;1056;p44"/>
          <p:cNvSpPr txBox="1"/>
          <p:nvPr>
            <p:ph idx="1" type="body"/>
          </p:nvPr>
        </p:nvSpPr>
        <p:spPr>
          <a:xfrm>
            <a:off x="7895303" y="3078797"/>
            <a:ext cx="3221037" cy="2316163"/>
          </a:xfrm>
          <a:prstGeom prst="rect">
            <a:avLst/>
          </a:prstGeom>
          <a:noFill/>
          <a:ln>
            <a:noFill/>
          </a:ln>
        </p:spPr>
        <p:txBody>
          <a:bodyPr anchorCtr="0" anchor="t" bIns="45700" lIns="91425" spcFirstLastPara="1" rIns="91425" wrap="square" tIns="45700">
            <a:normAutofit/>
          </a:bodyPr>
          <a:lstStyle/>
          <a:p>
            <a:pPr indent="-228600" lvl="0" marL="228600" rtl="0" algn="ctr">
              <a:lnSpc>
                <a:spcPct val="100000"/>
              </a:lnSpc>
              <a:spcBef>
                <a:spcPts val="1000"/>
              </a:spcBef>
              <a:spcAft>
                <a:spcPts val="0"/>
              </a:spcAft>
              <a:buClr>
                <a:schemeClr val="lt1"/>
              </a:buClr>
              <a:buSzPts val="1260"/>
              <a:buNone/>
            </a:pPr>
            <a:br>
              <a:rPr lang="en-US"/>
            </a:br>
            <a:endParaRPr/>
          </a:p>
        </p:txBody>
      </p:sp>
      <p:sp>
        <p:nvSpPr>
          <p:cNvPr id="1057" name="Google Shape;1057;p44"/>
          <p:cNvSpPr txBox="1"/>
          <p:nvPr/>
        </p:nvSpPr>
        <p:spPr>
          <a:xfrm>
            <a:off x="7706091" y="1580542"/>
            <a:ext cx="3599459" cy="435503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Arial"/>
                <a:ea typeface="Arial"/>
                <a:cs typeface="Arial"/>
                <a:sym typeface="Arial"/>
              </a:rPr>
              <a:t>CALL TO ACTION: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Reflect on what you’ve learned: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What are the key 21st-century soft skills, and why are they essential for adult learners?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How can computational thinking support the development of interpersonal competencies?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What tools and strategies can you use to assess and promote soft skills in CT activities?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120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8" name="Google Shape;1058;p44"/>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sp>
        <p:nvSpPr>
          <p:cNvPr id="1065" name="Google Shape;1065;p45"/>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66" name="Google Shape;1066;p45"/>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67" name="Google Shape;1067;p45"/>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GLOSSARY</a:t>
            </a:r>
            <a:endParaRPr b="1">
              <a:latin typeface="Arial"/>
              <a:ea typeface="Arial"/>
              <a:cs typeface="Arial"/>
              <a:sym typeface="Arial"/>
            </a:endParaRPr>
          </a:p>
        </p:txBody>
      </p:sp>
      <p:sp>
        <p:nvSpPr>
          <p:cNvPr id="1068" name="Google Shape;1068;p45"/>
          <p:cNvSpPr txBox="1"/>
          <p:nvPr/>
        </p:nvSpPr>
        <p:spPr>
          <a:xfrm>
            <a:off x="688800" y="136855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Computational Thinking or CT: </a:t>
            </a:r>
            <a:r>
              <a:rPr b="0" i="0" lang="en-US" sz="1400" u="none" cap="none" strike="noStrike">
                <a:solidFill>
                  <a:srgbClr val="000000"/>
                </a:solidFill>
                <a:latin typeface="Arial"/>
                <a:ea typeface="Arial"/>
                <a:cs typeface="Arial"/>
                <a:sym typeface="Arial"/>
              </a:rPr>
              <a:t>Solving problems like a computer would, step-by-step. </a:t>
            </a:r>
            <a:endParaRPr b="0" i="0" sz="1000" u="none" cap="none" strike="noStrike">
              <a:solidFill>
                <a:srgbClr val="000000"/>
              </a:solidFill>
              <a:latin typeface="Arial"/>
              <a:ea typeface="Arial"/>
              <a:cs typeface="Arial"/>
              <a:sym typeface="Arial"/>
            </a:endParaRPr>
          </a:p>
        </p:txBody>
      </p:sp>
      <p:sp>
        <p:nvSpPr>
          <p:cNvPr id="1069" name="Google Shape;1069;p45"/>
          <p:cNvSpPr txBox="1"/>
          <p:nvPr/>
        </p:nvSpPr>
        <p:spPr>
          <a:xfrm>
            <a:off x="688800" y="175420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Decomposition: </a:t>
            </a:r>
            <a:r>
              <a:rPr b="0" i="0" lang="en-US" sz="1400" u="none" cap="none" strike="noStrike">
                <a:solidFill>
                  <a:srgbClr val="000000"/>
                </a:solidFill>
                <a:latin typeface="Arial"/>
                <a:ea typeface="Arial"/>
                <a:cs typeface="Arial"/>
                <a:sym typeface="Arial"/>
              </a:rPr>
              <a:t>Breaking a big problem into smaller parts. </a:t>
            </a:r>
            <a:endParaRPr b="0" i="0" sz="1000" u="none" cap="none" strike="noStrike">
              <a:solidFill>
                <a:srgbClr val="000000"/>
              </a:solidFill>
              <a:latin typeface="Arial"/>
              <a:ea typeface="Arial"/>
              <a:cs typeface="Arial"/>
              <a:sym typeface="Arial"/>
            </a:endParaRPr>
          </a:p>
        </p:txBody>
      </p:sp>
      <p:sp>
        <p:nvSpPr>
          <p:cNvPr id="1070" name="Google Shape;1070;p45"/>
          <p:cNvSpPr txBox="1"/>
          <p:nvPr/>
        </p:nvSpPr>
        <p:spPr>
          <a:xfrm>
            <a:off x="688800" y="213986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Abstraction: </a:t>
            </a:r>
            <a:r>
              <a:rPr b="0" i="0" lang="en-US" sz="1400" u="none" cap="none" strike="noStrike">
                <a:solidFill>
                  <a:srgbClr val="000000"/>
                </a:solidFill>
                <a:latin typeface="Arial"/>
                <a:ea typeface="Arial"/>
                <a:cs typeface="Arial"/>
                <a:sym typeface="Arial"/>
              </a:rPr>
              <a:t>Focusing only on the important details.</a:t>
            </a:r>
            <a:endParaRPr b="0" i="0" sz="1000" u="none" cap="none" strike="noStrike">
              <a:solidFill>
                <a:srgbClr val="000000"/>
              </a:solidFill>
              <a:latin typeface="Arial"/>
              <a:ea typeface="Arial"/>
              <a:cs typeface="Arial"/>
              <a:sym typeface="Arial"/>
            </a:endParaRPr>
          </a:p>
        </p:txBody>
      </p:sp>
      <p:sp>
        <p:nvSpPr>
          <p:cNvPr id="1071" name="Google Shape;1071;p45"/>
          <p:cNvSpPr txBox="1"/>
          <p:nvPr/>
        </p:nvSpPr>
        <p:spPr>
          <a:xfrm>
            <a:off x="688800" y="252551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Pattern Recognition: </a:t>
            </a:r>
            <a:r>
              <a:rPr b="0" i="0" lang="en-US" sz="1400" u="none" cap="none" strike="noStrike">
                <a:solidFill>
                  <a:srgbClr val="000000"/>
                </a:solidFill>
                <a:latin typeface="Arial"/>
                <a:ea typeface="Arial"/>
                <a:cs typeface="Arial"/>
                <a:sym typeface="Arial"/>
              </a:rPr>
              <a:t>Spotting trends or things that repeat.</a:t>
            </a:r>
            <a:endParaRPr b="0" i="0" sz="1000" u="none" cap="none" strike="noStrike">
              <a:solidFill>
                <a:srgbClr val="000000"/>
              </a:solidFill>
              <a:latin typeface="Arial"/>
              <a:ea typeface="Arial"/>
              <a:cs typeface="Arial"/>
              <a:sym typeface="Arial"/>
            </a:endParaRPr>
          </a:p>
        </p:txBody>
      </p:sp>
      <p:sp>
        <p:nvSpPr>
          <p:cNvPr id="1072" name="Google Shape;1072;p45"/>
          <p:cNvSpPr txBox="1"/>
          <p:nvPr/>
        </p:nvSpPr>
        <p:spPr>
          <a:xfrm>
            <a:off x="688800" y="291117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Algorithm: </a:t>
            </a:r>
            <a:r>
              <a:rPr b="0" i="0" lang="en-US" sz="1400" u="none" cap="none" strike="noStrike">
                <a:solidFill>
                  <a:srgbClr val="000000"/>
                </a:solidFill>
                <a:latin typeface="Arial"/>
                <a:ea typeface="Arial"/>
                <a:cs typeface="Arial"/>
                <a:sym typeface="Arial"/>
              </a:rPr>
              <a:t>A set of instructions to complete a task.</a:t>
            </a:r>
            <a:endParaRPr b="0" i="0" sz="1000" u="none" cap="none" strike="noStrike">
              <a:solidFill>
                <a:srgbClr val="000000"/>
              </a:solidFill>
              <a:latin typeface="Arial"/>
              <a:ea typeface="Arial"/>
              <a:cs typeface="Arial"/>
              <a:sym typeface="Arial"/>
            </a:endParaRPr>
          </a:p>
        </p:txBody>
      </p:sp>
      <p:sp>
        <p:nvSpPr>
          <p:cNvPr id="1073" name="Google Shape;1073;p45"/>
          <p:cNvSpPr txBox="1"/>
          <p:nvPr/>
        </p:nvSpPr>
        <p:spPr>
          <a:xfrm>
            <a:off x="688800" y="368248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Unplugged Activities: </a:t>
            </a:r>
            <a:r>
              <a:rPr b="0" i="0" lang="en-US" sz="1400" u="none" cap="none" strike="noStrike">
                <a:solidFill>
                  <a:srgbClr val="000000"/>
                </a:solidFill>
                <a:latin typeface="Arial"/>
                <a:ea typeface="Arial"/>
                <a:cs typeface="Arial"/>
                <a:sym typeface="Arial"/>
              </a:rPr>
              <a:t>Learning CT without screens using games, puzzles, etc.</a:t>
            </a:r>
            <a:endParaRPr b="0" i="0" sz="1000" u="none" cap="none" strike="noStrike">
              <a:solidFill>
                <a:srgbClr val="000000"/>
              </a:solidFill>
              <a:latin typeface="Arial"/>
              <a:ea typeface="Arial"/>
              <a:cs typeface="Arial"/>
              <a:sym typeface="Arial"/>
            </a:endParaRPr>
          </a:p>
        </p:txBody>
      </p:sp>
      <p:sp>
        <p:nvSpPr>
          <p:cNvPr id="1074" name="Google Shape;1074;p45"/>
          <p:cNvSpPr txBox="1"/>
          <p:nvPr/>
        </p:nvSpPr>
        <p:spPr>
          <a:xfrm>
            <a:off x="688800" y="406813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Debugging: </a:t>
            </a:r>
            <a:r>
              <a:rPr b="0" i="0" lang="en-US" sz="1400" u="none" cap="none" strike="noStrike">
                <a:solidFill>
                  <a:srgbClr val="000000"/>
                </a:solidFill>
                <a:latin typeface="Arial"/>
                <a:ea typeface="Arial"/>
                <a:cs typeface="Arial"/>
                <a:sym typeface="Arial"/>
              </a:rPr>
              <a:t>Finding and fixing errors in a process.</a:t>
            </a:r>
            <a:endParaRPr b="0" i="0" sz="1000" u="none" cap="none" strike="noStrike">
              <a:solidFill>
                <a:srgbClr val="000000"/>
              </a:solidFill>
              <a:latin typeface="Arial"/>
              <a:ea typeface="Arial"/>
              <a:cs typeface="Arial"/>
              <a:sym typeface="Arial"/>
            </a:endParaRPr>
          </a:p>
        </p:txBody>
      </p:sp>
      <p:sp>
        <p:nvSpPr>
          <p:cNvPr id="1075" name="Google Shape;1075;p45"/>
          <p:cNvSpPr txBox="1"/>
          <p:nvPr/>
        </p:nvSpPr>
        <p:spPr>
          <a:xfrm>
            <a:off x="688800" y="445379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Soft Skills: </a:t>
            </a:r>
            <a:r>
              <a:rPr b="0" i="0" lang="en-US" sz="1400" u="none" cap="none" strike="noStrike">
                <a:solidFill>
                  <a:srgbClr val="000000"/>
                </a:solidFill>
                <a:latin typeface="Arial"/>
                <a:ea typeface="Arial"/>
                <a:cs typeface="Arial"/>
                <a:sym typeface="Arial"/>
              </a:rPr>
              <a:t>Non-technical abilities that help people work well with others and adapt to challenges.</a:t>
            </a:r>
            <a:endParaRPr b="0" i="0" sz="1000" u="none" cap="none" strike="noStrike">
              <a:solidFill>
                <a:srgbClr val="000000"/>
              </a:solidFill>
              <a:latin typeface="Arial"/>
              <a:ea typeface="Arial"/>
              <a:cs typeface="Arial"/>
              <a:sym typeface="Arial"/>
            </a:endParaRPr>
          </a:p>
        </p:txBody>
      </p:sp>
      <p:sp>
        <p:nvSpPr>
          <p:cNvPr id="1076" name="Google Shape;1076;p45"/>
          <p:cNvSpPr txBox="1"/>
          <p:nvPr/>
        </p:nvSpPr>
        <p:spPr>
          <a:xfrm>
            <a:off x="688800" y="483944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Gamification: </a:t>
            </a:r>
            <a:r>
              <a:rPr b="0" i="0" lang="en-US" sz="1400" u="none" cap="none" strike="noStrike">
                <a:solidFill>
                  <a:srgbClr val="000000"/>
                </a:solidFill>
                <a:latin typeface="Arial"/>
                <a:ea typeface="Arial"/>
                <a:cs typeface="Arial"/>
                <a:sym typeface="Arial"/>
              </a:rPr>
              <a:t>Using game elements (like points or challenges) in learning.</a:t>
            </a:r>
            <a:endParaRPr b="0" i="0" sz="1000" u="none" cap="none" strike="noStrike">
              <a:solidFill>
                <a:srgbClr val="000000"/>
              </a:solidFill>
              <a:latin typeface="Arial"/>
              <a:ea typeface="Arial"/>
              <a:cs typeface="Arial"/>
              <a:sym typeface="Arial"/>
            </a:endParaRPr>
          </a:p>
        </p:txBody>
      </p:sp>
      <p:sp>
        <p:nvSpPr>
          <p:cNvPr id="1077" name="Google Shape;1077;p45"/>
          <p:cNvSpPr txBox="1"/>
          <p:nvPr/>
        </p:nvSpPr>
        <p:spPr>
          <a:xfrm>
            <a:off x="688800" y="522510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Digital Literacy: </a:t>
            </a:r>
            <a:r>
              <a:rPr b="0" i="0" lang="en-US" sz="1400" u="none" cap="none" strike="noStrike">
                <a:solidFill>
                  <a:srgbClr val="000000"/>
                </a:solidFill>
                <a:latin typeface="Arial"/>
                <a:ea typeface="Arial"/>
                <a:cs typeface="Arial"/>
                <a:sym typeface="Arial"/>
              </a:rPr>
              <a:t>Knowing how to use digital tools safely and effectively.</a:t>
            </a:r>
            <a:endParaRPr b="0" i="0" sz="1000" u="none" cap="none" strike="noStrike">
              <a:solidFill>
                <a:srgbClr val="000000"/>
              </a:solidFill>
              <a:latin typeface="Arial"/>
              <a:ea typeface="Arial"/>
              <a:cs typeface="Arial"/>
              <a:sym typeface="Arial"/>
            </a:endParaRPr>
          </a:p>
        </p:txBody>
      </p:sp>
      <p:sp>
        <p:nvSpPr>
          <p:cNvPr id="1078" name="Google Shape;1078;p45"/>
          <p:cNvSpPr txBox="1"/>
          <p:nvPr/>
        </p:nvSpPr>
        <p:spPr>
          <a:xfrm>
            <a:off x="688800" y="561075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Inclusion: </a:t>
            </a:r>
            <a:r>
              <a:rPr b="0" i="0" lang="en-US" sz="1400" u="none" cap="none" strike="noStrike">
                <a:solidFill>
                  <a:srgbClr val="000000"/>
                </a:solidFill>
                <a:latin typeface="Arial"/>
                <a:ea typeface="Arial"/>
                <a:cs typeface="Arial"/>
                <a:sym typeface="Arial"/>
              </a:rPr>
              <a:t>Making learning accessible to everyone, no matter their background.</a:t>
            </a:r>
            <a:endParaRPr b="0" i="0" sz="1000" u="none" cap="none" strike="noStrike">
              <a:solidFill>
                <a:srgbClr val="000000"/>
              </a:solidFill>
              <a:latin typeface="Arial"/>
              <a:ea typeface="Arial"/>
              <a:cs typeface="Arial"/>
              <a:sym typeface="Arial"/>
            </a:endParaRPr>
          </a:p>
        </p:txBody>
      </p:sp>
      <p:sp>
        <p:nvSpPr>
          <p:cNvPr id="1079" name="Google Shape;1079;p45"/>
          <p:cNvSpPr txBox="1"/>
          <p:nvPr/>
        </p:nvSpPr>
        <p:spPr>
          <a:xfrm>
            <a:off x="688800" y="5996406"/>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Scaffolding: </a:t>
            </a:r>
            <a:r>
              <a:rPr b="0" i="0" lang="en-US" sz="1400" u="none" cap="none" strike="noStrike">
                <a:solidFill>
                  <a:srgbClr val="000000"/>
                </a:solidFill>
                <a:latin typeface="Arial"/>
                <a:ea typeface="Arial"/>
                <a:cs typeface="Arial"/>
                <a:sym typeface="Arial"/>
              </a:rPr>
              <a:t>Supporting learners step-by-step so they can gradually do more on their own.</a:t>
            </a:r>
            <a:endParaRPr b="0" i="0" sz="1000" u="none" cap="none" strike="noStrike">
              <a:solidFill>
                <a:srgbClr val="000000"/>
              </a:solidFill>
              <a:latin typeface="Arial"/>
              <a:ea typeface="Arial"/>
              <a:cs typeface="Arial"/>
              <a:sym typeface="Arial"/>
            </a:endParaRPr>
          </a:p>
        </p:txBody>
      </p:sp>
      <p:sp>
        <p:nvSpPr>
          <p:cNvPr id="1080" name="Google Shape;1080;p45"/>
          <p:cNvSpPr txBox="1"/>
          <p:nvPr/>
        </p:nvSpPr>
        <p:spPr>
          <a:xfrm>
            <a:off x="688800" y="329682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Iteration: </a:t>
            </a:r>
            <a:r>
              <a:rPr b="0" i="0" lang="en-US" sz="1400" u="none" cap="none" strike="noStrike">
                <a:solidFill>
                  <a:srgbClr val="000000"/>
                </a:solidFill>
                <a:latin typeface="Arial"/>
                <a:ea typeface="Arial"/>
                <a:cs typeface="Arial"/>
                <a:sym typeface="Arial"/>
              </a:rPr>
              <a:t>Repeating a process to improve it.</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84" name="Shape 1084"/>
        <p:cNvGrpSpPr/>
        <p:nvPr/>
      </p:nvGrpSpPr>
      <p:grpSpPr>
        <a:xfrm>
          <a:off x="0" y="0"/>
          <a:ext cx="0" cy="0"/>
          <a:chOff x="0" y="0"/>
          <a:chExt cx="0" cy="0"/>
        </a:xfrm>
      </p:grpSpPr>
      <p:sp>
        <p:nvSpPr>
          <p:cNvPr id="1085" name="Google Shape;1085;p46"/>
          <p:cNvSpPr txBox="1"/>
          <p:nvPr>
            <p:ph idx="1" type="body"/>
          </p:nvPr>
        </p:nvSpPr>
        <p:spPr>
          <a:xfrm>
            <a:off x="826154" y="1476732"/>
            <a:ext cx="10539692" cy="4879618"/>
          </a:xfrm>
          <a:prstGeom prst="rect">
            <a:avLst/>
          </a:prstGeom>
          <a:noFill/>
          <a:ln>
            <a:noFill/>
          </a:ln>
        </p:spPr>
        <p:txBody>
          <a:bodyPr anchorCtr="0" anchor="b" bIns="45700" lIns="91425" spcFirstLastPara="1" rIns="91425" wrap="square" tIns="45700">
            <a:normAutofit fontScale="92500"/>
          </a:bodyPr>
          <a:lstStyle/>
          <a:p>
            <a:pPr indent="0" lvl="0" marL="0" rtl="0" algn="l">
              <a:lnSpc>
                <a:spcPct val="100000"/>
              </a:lnSpc>
              <a:spcBef>
                <a:spcPts val="0"/>
              </a:spcBef>
              <a:spcAft>
                <a:spcPts val="0"/>
              </a:spcAft>
              <a:buClr>
                <a:schemeClr val="dk2"/>
              </a:buClr>
              <a:buSzPct val="113513"/>
              <a:buNone/>
            </a:pPr>
            <a:r>
              <a:rPr b="0" lang="en-US" sz="1600">
                <a:latin typeface="Arial"/>
                <a:ea typeface="Arial"/>
                <a:cs typeface="Arial"/>
                <a:sym typeface="Arial"/>
              </a:rPr>
              <a:t>Organisation for Economic Co-operation and Development (OECD). (2019). Future of education and skills 2030: Conceptual learning framework. </a:t>
            </a:r>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World Economic Forum. (2020). The future of jobs report 2020. </a:t>
            </a:r>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Harvard Business Review. (2021). The skills of the future: What employers want in the changing workforce. </a:t>
            </a:r>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United Nations Educational, Scientific and Cultural Organization (UNESCO). (2022). Soft skills development in adult learning programs. </a:t>
            </a:r>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Hanson, K. (2020). Employability: A comparative case study examining teaching soft skills in adult workforce development training</a:t>
            </a:r>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Roman-Gonzalez, M., Moreno-León, J., &amp; Robles, G. (2017). Development of Computational Thinking Test Using Item Response Theory (IRT). Computers &amp; Education.</a:t>
            </a:r>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Grover, S., &amp; Pea, R. (2013). Computational Thinking in K–12: A Review of the State of the Field. Educational Researcher.</a:t>
            </a:r>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Shute, V. J., Sun, C., &amp; Asbell-Clarke, J. (2017). Demystifying Computational Thinking. Educational Research Review.</a:t>
            </a:r>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Brennan, K., &amp; Resnick, M. (2012). New Frameworks for Studying and Assessing the Development of Computational Thinking. Proceedings of the 2012 Annual Meeting of the American Educational Research Association, Vancouver, Canada.</a:t>
            </a:r>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Wing, J. M. (2006). Computational Thinking. Communications of the ACM</a:t>
            </a:r>
            <a:endParaRPr/>
          </a:p>
          <a:p>
            <a:pPr indent="0" lvl="0" marL="0" rtl="0" algn="l">
              <a:lnSpc>
                <a:spcPct val="100000"/>
              </a:lnSpc>
              <a:spcBef>
                <a:spcPts val="600"/>
              </a:spcBef>
              <a:spcAft>
                <a:spcPts val="600"/>
              </a:spcAft>
              <a:buClr>
                <a:schemeClr val="dk2"/>
              </a:buClr>
              <a:buSzPct val="113513"/>
              <a:buNone/>
            </a:pPr>
            <a:r>
              <a:rPr b="0" lang="en-US" sz="1600">
                <a:latin typeface="Arial"/>
                <a:ea typeface="Arial"/>
                <a:cs typeface="Arial"/>
                <a:sym typeface="Arial"/>
              </a:rPr>
              <a:t>Lee, J. (2023). Leverage Large Language Models to Assess Soft Skills in Lifelong Learning. Times Higher Education. </a:t>
            </a:r>
            <a:endParaRPr/>
          </a:p>
        </p:txBody>
      </p:sp>
      <p:sp>
        <p:nvSpPr>
          <p:cNvPr id="1086" name="Google Shape;1086;p46"/>
          <p:cNvSpPr txBox="1"/>
          <p:nvPr>
            <p:ph type="title"/>
          </p:nvPr>
        </p:nvSpPr>
        <p:spPr>
          <a:xfrm>
            <a:off x="826154" y="630653"/>
            <a:ext cx="5011885" cy="67088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2"/>
              </a:buClr>
              <a:buSzPts val="2800"/>
              <a:buFont typeface="Sorts Mill Goudy"/>
              <a:buNone/>
            </a:pPr>
            <a:r>
              <a:rPr b="1" lang="en-US" sz="2800">
                <a:solidFill>
                  <a:schemeClr val="dk2"/>
                </a:solidFill>
                <a:latin typeface="Arial"/>
                <a:ea typeface="Arial"/>
                <a:cs typeface="Arial"/>
                <a:sym typeface="Arial"/>
              </a:rPr>
              <a:t>REFERENCES</a:t>
            </a:r>
            <a:endParaRPr b="1">
              <a:solidFill>
                <a:schemeClr val="dk2"/>
              </a:solidFill>
              <a:latin typeface="Arial"/>
              <a:ea typeface="Arial"/>
              <a:cs typeface="Arial"/>
              <a:sym typeface="Arial"/>
            </a:endParaRPr>
          </a:p>
        </p:txBody>
      </p:sp>
      <p:sp>
        <p:nvSpPr>
          <p:cNvPr id="1087" name="Google Shape;1087;p4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779C659C-7F59-4349-AB1C-748B314CACC4</vt:lpwstr>
  </property>
  <property fmtid="{D5CDD505-2E9C-101B-9397-08002B2CF9AE}" pid="3" name="ArticulatePath">
    <vt:lpwstr>COMPseniors - OERs Module 3</vt:lpwstr>
  </property>
</Properties>
</file>