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4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1" r:id="rId3"/>
    <p:sldMasterId id="2147483682" r:id="rId4"/>
  </p:sldMasterIdLst>
  <p:notesMasterIdLst>
    <p:notesMasterId r:id="rId5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311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12192000" cy="6858000"/>
  <p:notesSz cx="6858000" cy="9144000"/>
  <p:embeddedFontLst>
    <p:embeddedFont>
      <p:font typeface="Gill Sans" panose="020B0604020202020204" charset="0"/>
      <p:regular r:id="rId53"/>
      <p:bold r:id="rId54"/>
    </p:embeddedFont>
    <p:embeddedFont>
      <p:font typeface="Lato Black" panose="020F0A02020204030203" pitchFamily="34" charset="0"/>
      <p:bold r:id="rId55"/>
    </p:embeddedFont>
    <p:embeddedFont>
      <p:font typeface="Open Sans" pitchFamily="2" charset="0"/>
      <p:regular r:id="rId56"/>
      <p:bold r:id="rId57"/>
      <p:italic r:id="rId58"/>
      <p:boldItalic r:id="rId59"/>
    </p:embeddedFont>
    <p:embeddedFont>
      <p:font typeface="Sorts Mill Goudy" panose="020B0604020202020204" charset="0"/>
      <p:regular r:id="rId60"/>
      <p:italic r:id="rId61"/>
    </p:embeddedFont>
  </p:embeddedFontLst>
  <p:custDataLst>
    <p:tags r:id="rId6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3" roundtripDataSignature="AMtx7mjCsLlDVKvpIopYH/CnRluY9uvy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4D4A89-3F3B-466F-8C7D-93D8B4CCB120}">
  <a:tblStyle styleId="{BF4D4A89-3F3B-466F-8C7D-93D8B4CCB12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3.fntdata"/><Relationship Id="rId63" Type="http://customschemas.google.com/relationships/presentationmetadata" Target="meta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4.fntdata"/><Relationship Id="rId64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7.fntdata"/><Relationship Id="rId67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2.fntdata"/><Relationship Id="rId6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9" name="Google Shape;3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3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0" name="Google Shape;340;p3:notes"/>
          <p:cNvSpPr txBox="1">
            <a:spLocks noGrp="1"/>
          </p:cNvSpPr>
          <p:nvPr>
            <p:ph type="sldNum" idx="12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:notes"/>
          <p:cNvSpPr txBox="1">
            <a:spLocks noGrp="1"/>
          </p:cNvSpPr>
          <p:nvPr>
            <p:ph type="dt" idx="10"/>
          </p:nvPr>
        </p:nvSpPr>
        <p:spPr>
          <a:xfrm>
            <a:off x="3852241" y="0"/>
            <a:ext cx="2947035" cy="49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26/11/2024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26/11/2024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7" name="Google Shape;37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378" name="Google Shape;378;p5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7" name="Google Shape;38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388" name="Google Shape;388;p6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5773533615_0_17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4" name="Google Shape;424;g35773533615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5773533615_0_25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5" name="Google Shape;445;g3577353361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5773533615_0_33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5" name="Google Shape;465;g35773533615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5773533615_0_43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8" name="Google Shape;498;g35773533615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5773533615_0_52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139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g35773533615_0_5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5773533615_0_591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139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35773533615_0_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773533615_0_685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139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g35773533615_0_6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4" name="Google Shape;59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5" name="Google Shape;59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596" name="Google Shape;596;p15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5773533615_0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4" name="Google Shape;604;g35773533615_0_764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g35773533615_0_764:notes"/>
          <p:cNvSpPr txBox="1"/>
          <p:nvPr/>
        </p:nvSpPr>
        <p:spPr>
          <a:xfrm>
            <a:off x="3884760" y="868536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6" name="Google Shape;606;g35773533615_0_764:notes"/>
          <p:cNvSpPr txBox="1"/>
          <p:nvPr/>
        </p:nvSpPr>
        <p:spPr>
          <a:xfrm>
            <a:off x="3884760" y="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26/11/2024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5773533615_0_83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4" name="Google Shape;614;g35773533615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5773533615_0_91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3" name="Google Shape;643;g35773533615_0_9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5773533615_0_100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1" name="Google Shape;671;g35773533615_0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5773533615_0_109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9" name="Google Shape;699;g35773533615_0_1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5773533615_0_117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7" name="Google Shape;727;g35773533615_0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5773533615_0_126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5" name="Google Shape;755;g35773533615_0_1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5773533615_0_134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83" name="Google Shape;783;g35773533615_0_1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35773533615_0_142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95" name="Google Shape;795;g35773533615_0_1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5773533615_0_1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4" name="Google Shape;814;g35773533615_0_1499:notes"/>
          <p:cNvSpPr txBox="1">
            <a:spLocks noGrp="1"/>
          </p:cNvSpPr>
          <p:nvPr>
            <p:ph type="body" idx="1"/>
          </p:nvPr>
        </p:nvSpPr>
        <p:spPr>
          <a:xfrm>
            <a:off x="685800" y="4400640"/>
            <a:ext cx="54861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b="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g35773533615_0_1499:notes"/>
          <p:cNvSpPr txBox="1"/>
          <p:nvPr/>
        </p:nvSpPr>
        <p:spPr>
          <a:xfrm>
            <a:off x="3884760" y="868536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6" name="Google Shape;816;g35773533615_0_1499:notes"/>
          <p:cNvSpPr txBox="1"/>
          <p:nvPr/>
        </p:nvSpPr>
        <p:spPr>
          <a:xfrm>
            <a:off x="3884760" y="0"/>
            <a:ext cx="2971500" cy="4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26/11/2024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35773533615_0_156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5" name="Google Shape;825;g35773533615_0_1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6" name="Google Shape;8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7" name="Google Shape;4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9" name="Google Shape;84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0" name="Google Shape;850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851" name="Google Shape;851;p28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5773533615_0_163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9" name="Google Shape;859;g35773533615_0_1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g35773533615_0_170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4" name="Google Shape;874;g35773533615_0_1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35773533615_0_1781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9" name="Google Shape;889;g35773533615_0_1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5773533615_0_1858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6" name="Google Shape;906;g35773533615_0_1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5773533615_0_193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8" name="Google Shape;918;g35773533615_0_19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5773533615_0_200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8" name="Google Shape;928;g35773533615_0_20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35773533615_0_207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1" name="Google Shape;941;g35773533615_0_2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5773533615_0_2143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1" name="Google Shape;951;g35773533615_0_2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5773533615_0_2217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5" name="Google Shape;965;g35773533615_0_2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2" name="Google Shape;98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3" name="Google Shape;983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  <p:sp>
        <p:nvSpPr>
          <p:cNvPr id="984" name="Google Shape;984;p38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5773533615_0_2294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2" name="Google Shape;992;g35773533615_0_2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35773533615_0_236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0" name="Google Shape;1000;g35773533615_0_2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5773533615_0_2430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8" name="Google Shape;1008;g35773533615_0_2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5773533615_0_2499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700" cy="48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7" name="Google Shape;1017;g35773533615_0_2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4700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8" name="Google Shape;1028;p43:notes"/>
          <p:cNvSpPr txBox="1">
            <a:spLocks noGrp="1"/>
          </p:cNvSpPr>
          <p:nvPr>
            <p:ph type="body" idx="1"/>
          </p:nvPr>
        </p:nvSpPr>
        <p:spPr>
          <a:xfrm>
            <a:off x="680085" y="4780250"/>
            <a:ext cx="5440680" cy="3911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9" name="Google Shape;1029;p43:notes"/>
          <p:cNvSpPr txBox="1">
            <a:spLocks noGrp="1"/>
          </p:cNvSpPr>
          <p:nvPr>
            <p:ph type="sldNum" idx="12"/>
          </p:nvPr>
        </p:nvSpPr>
        <p:spPr>
          <a:xfrm>
            <a:off x="3852241" y="9434615"/>
            <a:ext cx="2947035" cy="498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43:notes"/>
          <p:cNvSpPr txBox="1">
            <a:spLocks noGrp="1"/>
          </p:cNvSpPr>
          <p:nvPr>
            <p:ph type="dt" idx="10"/>
          </p:nvPr>
        </p:nvSpPr>
        <p:spPr>
          <a:xfrm>
            <a:off x="3852241" y="0"/>
            <a:ext cx="2947035" cy="498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26/11/2024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8" name="Google Shape;1038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9" name="Google Shape;1039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  <p:sp>
        <p:nvSpPr>
          <p:cNvPr id="1040" name="Google Shape;1040;p4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9" name="Google Shape;1049;p9:notes"/>
          <p:cNvSpPr txBox="1">
            <a:spLocks noGrp="1"/>
          </p:cNvSpPr>
          <p:nvPr>
            <p:ph type="body" idx="1"/>
          </p:nvPr>
        </p:nvSpPr>
        <p:spPr>
          <a:xfrm>
            <a:off x="685800" y="4400555"/>
            <a:ext cx="5486400" cy="3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0" name="Google Shape;105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  <p:sp>
        <p:nvSpPr>
          <p:cNvPr id="1051" name="Google Shape;1051;p9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26/11/2024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1" name="Google Shape;107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" name="Google Shape;17;p48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48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980"/>
                </a:srgbClr>
              </a:gs>
              <a:gs pos="100000">
                <a:srgbClr val="000000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8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9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" name="Google Shape;22;p49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23;p49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9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" name="Google Shape;26;p49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49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49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9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49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3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" name="Google Shape;35;p53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" name="Google Shape;36;p53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3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3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3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5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4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" name="Google Shape;45;p5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54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4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cala de tiempo" type="obj">
  <p:cSld name="OBJEC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5"/>
          <p:cNvSpPr/>
          <p:nvPr/>
        </p:nvSpPr>
        <p:spPr>
          <a:xfrm>
            <a:off x="-1" y="-1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685800" y="685801"/>
                </a:moveTo>
                <a:lnTo>
                  <a:pt x="685800" y="6172200"/>
                </a:lnTo>
                <a:lnTo>
                  <a:pt x="11506201" y="6172200"/>
                </a:lnTo>
                <a:lnTo>
                  <a:pt x="11506201" y="685801"/>
                </a:lnTo>
                <a:lnTo>
                  <a:pt x="685800" y="685801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" name="Google Shape;50;p55"/>
          <p:cNvSpPr txBox="1">
            <a:spLocks noGrp="1"/>
          </p:cNvSpPr>
          <p:nvPr>
            <p:ph type="title"/>
          </p:nvPr>
        </p:nvSpPr>
        <p:spPr>
          <a:xfrm>
            <a:off x="1371600" y="112908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5"/>
          <p:cNvSpPr txBox="1">
            <a:spLocks noGrp="1"/>
          </p:cNvSpPr>
          <p:nvPr>
            <p:ph type="body" idx="1"/>
          </p:nvPr>
        </p:nvSpPr>
        <p:spPr>
          <a:xfrm>
            <a:off x="1341581" y="1835732"/>
            <a:ext cx="956310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5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9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8" name="Google Shape;58;p59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9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61" name="Google Shape;61;p59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5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2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" name="Google Shape;66;p52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7" name="Google Shape;67;p52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2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52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52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2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52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52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2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52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52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52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52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52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>
  <p:cSld name="Dos contenido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5" name="Google Shape;85;p5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" name="Google Shape;86;p5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5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6"/>
          <p:cNvSpPr txBox="1">
            <a:spLocks noGrp="1"/>
          </p:cNvSpPr>
          <p:nvPr>
            <p:ph type="body" idx="1"/>
          </p:nvPr>
        </p:nvSpPr>
        <p:spPr>
          <a:xfrm>
            <a:off x="1301828" y="2353490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9" name="Google Shape;89;p5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56"/>
          <p:cNvSpPr txBox="1">
            <a:spLocks noGrp="1"/>
          </p:cNvSpPr>
          <p:nvPr>
            <p:ph type="body" idx="3"/>
          </p:nvPr>
        </p:nvSpPr>
        <p:spPr>
          <a:xfrm>
            <a:off x="6276148" y="2351313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1" name="Google Shape;91;p56"/>
          <p:cNvSpPr txBox="1">
            <a:spLocks noGrp="1"/>
          </p:cNvSpPr>
          <p:nvPr>
            <p:ph type="body" idx="4"/>
          </p:nvPr>
        </p:nvSpPr>
        <p:spPr>
          <a:xfrm>
            <a:off x="6276149" y="3150733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7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" name="Google Shape;96;p57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7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5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7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57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5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n">
  <p:cSld name="Resumen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8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5" name="Google Shape;105;p58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" name="Google Shape;106;p58"/>
          <p:cNvSpPr txBox="1">
            <a:spLocks noGrp="1"/>
          </p:cNvSpPr>
          <p:nvPr>
            <p:ph type="title"/>
          </p:nvPr>
        </p:nvSpPr>
        <p:spPr>
          <a:xfrm>
            <a:off x="1317170" y="974829"/>
            <a:ext cx="5600700" cy="91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8"/>
          <p:cNvSpPr txBox="1">
            <a:spLocks noGrp="1"/>
          </p:cNvSpPr>
          <p:nvPr>
            <p:ph type="body" idx="1"/>
          </p:nvPr>
        </p:nvSpPr>
        <p:spPr>
          <a:xfrm>
            <a:off x="1309853" y="2135939"/>
            <a:ext cx="5600700" cy="374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58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58"/>
          <p:cNvSpPr>
            <a:spLocks noGrp="1"/>
          </p:cNvSpPr>
          <p:nvPr>
            <p:ph type="pic" idx="3"/>
          </p:nvPr>
        </p:nvSpPr>
        <p:spPr>
          <a:xfrm>
            <a:off x="8839200" y="3726638"/>
            <a:ext cx="2667000" cy="2445558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5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5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0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5" name="Google Shape;115;p60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6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60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60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6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6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cala de tiempo" type="obj">
  <p:cSld name="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1"/>
          <p:cNvSpPr/>
          <p:nvPr/>
        </p:nvSpPr>
        <p:spPr>
          <a:xfrm>
            <a:off x="-1" y="-1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192001" h="6858000" extrusionOk="0">
                <a:moveTo>
                  <a:pt x="0" y="0"/>
                </a:moveTo>
                <a:lnTo>
                  <a:pt x="12192001" y="0"/>
                </a:lnTo>
                <a:lnTo>
                  <a:pt x="12192001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685800" y="685801"/>
                </a:moveTo>
                <a:lnTo>
                  <a:pt x="685800" y="6172200"/>
                </a:lnTo>
                <a:lnTo>
                  <a:pt x="11506201" y="6172200"/>
                </a:lnTo>
                <a:lnTo>
                  <a:pt x="11506201" y="685801"/>
                </a:lnTo>
                <a:lnTo>
                  <a:pt x="685800" y="685801"/>
                </a:lnTo>
                <a:close/>
              </a:path>
            </a:pathLst>
          </a:cu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" name="Google Shape;129;p51"/>
          <p:cNvSpPr txBox="1">
            <a:spLocks noGrp="1"/>
          </p:cNvSpPr>
          <p:nvPr>
            <p:ph type="title"/>
          </p:nvPr>
        </p:nvSpPr>
        <p:spPr>
          <a:xfrm>
            <a:off x="1371600" y="1129086"/>
            <a:ext cx="9486900" cy="72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5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51"/>
          <p:cNvSpPr txBox="1">
            <a:spLocks noGrp="1"/>
          </p:cNvSpPr>
          <p:nvPr>
            <p:ph type="body" idx="1"/>
          </p:nvPr>
        </p:nvSpPr>
        <p:spPr>
          <a:xfrm>
            <a:off x="1341581" y="1835732"/>
            <a:ext cx="9563100" cy="4322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5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3727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5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1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6" name="Google Shape;136;p61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61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588"/>
                </a:srgbClr>
              </a:gs>
              <a:gs pos="100000">
                <a:srgbClr val="000000">
                  <a:alpha val="4352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61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2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62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2" name="Google Shape;142;p62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62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62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62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62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62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62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62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62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51" name="Google Shape;151;p62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62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62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62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62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62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62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3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0" name="Google Shape;160;p6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63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63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4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64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6" name="Google Shape;166;p64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6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4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64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64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6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6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5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" name="Google Shape;175;p65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6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65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178" name="Google Shape;178;p65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6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6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3" name="Google Shape;183;p6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4" name="Google Shape;184;p6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6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6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7" name="Google Shape;187;p6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6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9" name="Google Shape;189;p6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6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1" name="Google Shape;191;p6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6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6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7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" name="Google Shape;196;p67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67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6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67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67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6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8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" name="Google Shape;205;p68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6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68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68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p6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6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" name="Google Shape;219;p11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0" name="Google Shape;220;p11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1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11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11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11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11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11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11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1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11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11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11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11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11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11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11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12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2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1372"/>
                </a:srgbClr>
              </a:gs>
              <a:gs pos="100000">
                <a:srgbClr val="000000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2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3" name="Google Shape;243;p1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3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14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4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4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14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1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1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1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2" name="Google Shape;262;p1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1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4" name="Google Shape;264;p1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1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6" name="Google Shape;266;p1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1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17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7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3" name="Google Shape;273;p1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7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17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1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>
  <p:cSld name="Dos contenidos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1" name="Google Shape;281;p18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8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8"/>
          <p:cNvSpPr txBox="1">
            <a:spLocks noGrp="1"/>
          </p:cNvSpPr>
          <p:nvPr>
            <p:ph type="body" idx="1"/>
          </p:nvPr>
        </p:nvSpPr>
        <p:spPr>
          <a:xfrm>
            <a:off x="1301828" y="2353490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18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18"/>
          <p:cNvSpPr txBox="1">
            <a:spLocks noGrp="1"/>
          </p:cNvSpPr>
          <p:nvPr>
            <p:ph type="body" idx="3"/>
          </p:nvPr>
        </p:nvSpPr>
        <p:spPr>
          <a:xfrm>
            <a:off x="6276148" y="2351313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body" idx="4"/>
          </p:nvPr>
        </p:nvSpPr>
        <p:spPr>
          <a:xfrm>
            <a:off x="6276149" y="3150733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18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n">
  <p:cSld name="Resumen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2" name="Google Shape;292;p19"/>
          <p:cNvSpPr txBox="1">
            <a:spLocks noGrp="1"/>
          </p:cNvSpPr>
          <p:nvPr>
            <p:ph type="title"/>
          </p:nvPr>
        </p:nvSpPr>
        <p:spPr>
          <a:xfrm>
            <a:off x="1317170" y="974829"/>
            <a:ext cx="5600700" cy="91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1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9"/>
          <p:cNvSpPr txBox="1">
            <a:spLocks noGrp="1"/>
          </p:cNvSpPr>
          <p:nvPr>
            <p:ph type="body" idx="1"/>
          </p:nvPr>
        </p:nvSpPr>
        <p:spPr>
          <a:xfrm>
            <a:off x="1309853" y="2135939"/>
            <a:ext cx="5600700" cy="374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19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19"/>
          <p:cNvSpPr>
            <a:spLocks noGrp="1"/>
          </p:cNvSpPr>
          <p:nvPr>
            <p:ph type="pic" idx="3"/>
          </p:nvPr>
        </p:nvSpPr>
        <p:spPr>
          <a:xfrm>
            <a:off x="8839200" y="3726638"/>
            <a:ext cx="2667000" cy="2445558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1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0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20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2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20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304" name="Google Shape;304;p20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2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2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431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9" name="Google Shape;309;p21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2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21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21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2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2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tres">
  <p:cSld name="Contenido tres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6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6"/>
          <p:cNvSpPr txBox="1">
            <a:spLocks noGrp="1"/>
          </p:cNvSpPr>
          <p:nvPr>
            <p:ph type="body" idx="1"/>
          </p:nvPr>
        </p:nvSpPr>
        <p:spPr>
          <a:xfrm>
            <a:off x="1301829" y="2353490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5" name="Google Shape;215;p6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6"/>
          <p:cNvSpPr txBox="1">
            <a:spLocks noGrp="1"/>
          </p:cNvSpPr>
          <p:nvPr>
            <p:ph type="body" idx="3"/>
          </p:nvPr>
        </p:nvSpPr>
        <p:spPr>
          <a:xfrm>
            <a:off x="4651922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6"/>
          <p:cNvSpPr txBox="1">
            <a:spLocks noGrp="1"/>
          </p:cNvSpPr>
          <p:nvPr>
            <p:ph type="body" idx="4"/>
          </p:nvPr>
        </p:nvSpPr>
        <p:spPr>
          <a:xfrm>
            <a:off x="4651923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6"/>
          <p:cNvSpPr txBox="1">
            <a:spLocks noGrp="1"/>
          </p:cNvSpPr>
          <p:nvPr>
            <p:ph type="body" idx="5"/>
          </p:nvPr>
        </p:nvSpPr>
        <p:spPr>
          <a:xfrm>
            <a:off x="8002016" y="2351313"/>
            <a:ext cx="2888156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9" name="Google Shape;219;p6"/>
          <p:cNvSpPr txBox="1">
            <a:spLocks noGrp="1"/>
          </p:cNvSpPr>
          <p:nvPr>
            <p:ph type="body" idx="6"/>
          </p:nvPr>
        </p:nvSpPr>
        <p:spPr>
          <a:xfrm>
            <a:off x="8002017" y="3150733"/>
            <a:ext cx="2888155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9972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29972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44495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">
  <p:cSld name="Título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685800" y="685800"/>
                </a:moveTo>
                <a:lnTo>
                  <a:pt x="685800" y="6172200"/>
                </a:lnTo>
                <a:lnTo>
                  <a:pt x="11506200" y="6172200"/>
                </a:lnTo>
                <a:lnTo>
                  <a:pt x="11506200" y="6858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4" name="Google Shape;224;p8"/>
          <p:cNvSpPr>
            <a:spLocks noGrp="1"/>
          </p:cNvSpPr>
          <p:nvPr>
            <p:ph type="pic" idx="2"/>
          </p:nvPr>
        </p:nvSpPr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680720" y="3813048"/>
            <a:ext cx="10830560" cy="23591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980"/>
                </a:srgbClr>
              </a:gs>
              <a:gs pos="100000">
                <a:srgbClr val="000000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Sorts Mill Goudy"/>
              <a:buNone/>
              <a:defRPr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8"/>
          <p:cNvSpPr txBox="1">
            <a:spLocks noGrp="1"/>
          </p:cNvSpPr>
          <p:nvPr>
            <p:ph type="body" idx="1"/>
          </p:nvPr>
        </p:nvSpPr>
        <p:spPr>
          <a:xfrm>
            <a:off x="1371598" y="5271713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80"/>
              <a:buNone/>
              <a:defRPr sz="2400" i="1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4288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quipo">
  <p:cSld name="Equipo"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0"/>
          <p:cNvSpPr/>
          <p:nvPr/>
        </p:nvSpPr>
        <p:spPr>
          <a:xfrm>
            <a:off x="685799" y="685801"/>
            <a:ext cx="10820401" cy="548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p10"/>
          <p:cNvSpPr txBox="1">
            <a:spLocks noGrp="1"/>
          </p:cNvSpPr>
          <p:nvPr>
            <p:ph type="title"/>
          </p:nvPr>
        </p:nvSpPr>
        <p:spPr>
          <a:xfrm>
            <a:off x="1279525" y="1128712"/>
            <a:ext cx="9582507" cy="73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Sorts Mill Goudy"/>
              <a:buNone/>
              <a:defRPr sz="32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10"/>
          <p:cNvSpPr>
            <a:spLocks noGrp="1"/>
          </p:cNvSpPr>
          <p:nvPr>
            <p:ph type="pic" idx="2"/>
          </p:nvPr>
        </p:nvSpPr>
        <p:spPr>
          <a:xfrm>
            <a:off x="1279525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10"/>
          <p:cNvSpPr txBox="1">
            <a:spLocks noGrp="1"/>
          </p:cNvSpPr>
          <p:nvPr>
            <p:ph type="body" idx="1"/>
          </p:nvPr>
        </p:nvSpPr>
        <p:spPr>
          <a:xfrm>
            <a:off x="1265795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10"/>
          <p:cNvSpPr txBox="1">
            <a:spLocks noGrp="1"/>
          </p:cNvSpPr>
          <p:nvPr>
            <p:ph type="body" idx="3"/>
          </p:nvPr>
        </p:nvSpPr>
        <p:spPr>
          <a:xfrm>
            <a:off x="1258339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10"/>
          <p:cNvSpPr>
            <a:spLocks noGrp="1"/>
          </p:cNvSpPr>
          <p:nvPr>
            <p:ph type="pic" idx="4"/>
          </p:nvPr>
        </p:nvSpPr>
        <p:spPr>
          <a:xfrm>
            <a:off x="3804132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10"/>
          <p:cNvSpPr txBox="1">
            <a:spLocks noGrp="1"/>
          </p:cNvSpPr>
          <p:nvPr>
            <p:ph type="body" idx="5"/>
          </p:nvPr>
        </p:nvSpPr>
        <p:spPr>
          <a:xfrm>
            <a:off x="3803650" y="4446588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10"/>
          <p:cNvSpPr txBox="1">
            <a:spLocks noGrp="1"/>
          </p:cNvSpPr>
          <p:nvPr>
            <p:ph type="body" idx="6"/>
          </p:nvPr>
        </p:nvSpPr>
        <p:spPr>
          <a:xfrm>
            <a:off x="3796194" y="5031761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10"/>
          <p:cNvSpPr>
            <a:spLocks noGrp="1"/>
          </p:cNvSpPr>
          <p:nvPr>
            <p:ph type="pic" idx="7"/>
          </p:nvPr>
        </p:nvSpPr>
        <p:spPr>
          <a:xfrm>
            <a:off x="6332269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0"/>
          <p:cNvSpPr txBox="1">
            <a:spLocks noGrp="1"/>
          </p:cNvSpPr>
          <p:nvPr>
            <p:ph type="body" idx="8"/>
          </p:nvPr>
        </p:nvSpPr>
        <p:spPr>
          <a:xfrm>
            <a:off x="6333721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10"/>
          <p:cNvSpPr txBox="1">
            <a:spLocks noGrp="1"/>
          </p:cNvSpPr>
          <p:nvPr>
            <p:ph type="body" idx="9"/>
          </p:nvPr>
        </p:nvSpPr>
        <p:spPr>
          <a:xfrm>
            <a:off x="6326265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10"/>
          <p:cNvSpPr>
            <a:spLocks noGrp="1"/>
          </p:cNvSpPr>
          <p:nvPr>
            <p:ph type="pic" idx="13"/>
          </p:nvPr>
        </p:nvSpPr>
        <p:spPr>
          <a:xfrm>
            <a:off x="8858607" y="2155389"/>
            <a:ext cx="2003425" cy="2002536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10"/>
          <p:cNvSpPr txBox="1">
            <a:spLocks noGrp="1"/>
          </p:cNvSpPr>
          <p:nvPr>
            <p:ph type="body" idx="14"/>
          </p:nvPr>
        </p:nvSpPr>
        <p:spPr>
          <a:xfrm>
            <a:off x="8863792" y="4445636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10"/>
          <p:cNvSpPr txBox="1">
            <a:spLocks noGrp="1"/>
          </p:cNvSpPr>
          <p:nvPr>
            <p:ph type="body" idx="15"/>
          </p:nvPr>
        </p:nvSpPr>
        <p:spPr>
          <a:xfrm>
            <a:off x="8856336" y="5030809"/>
            <a:ext cx="2011363" cy="54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10"/>
          <p:cNvSpPr txBox="1">
            <a:spLocks noGrp="1"/>
          </p:cNvSpPr>
          <p:nvPr>
            <p:ph type="dt" idx="10"/>
          </p:nvPr>
        </p:nvSpPr>
        <p:spPr>
          <a:xfrm rot="5400000">
            <a:off x="9782174" y="3224214"/>
            <a:ext cx="41148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0"/>
          <p:cNvSpPr txBox="1">
            <a:spLocks noGrp="1"/>
          </p:cNvSpPr>
          <p:nvPr>
            <p:ph type="sldNum" idx="12"/>
          </p:nvPr>
        </p:nvSpPr>
        <p:spPr>
          <a:xfrm>
            <a:off x="11506200" y="635635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18375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ducción">
  <p:cSld name="Introducció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11"/>
          <p:cNvSpPr txBox="1">
            <a:spLocks noGrp="1"/>
          </p:cNvSpPr>
          <p:nvPr>
            <p:ph type="title"/>
          </p:nvPr>
        </p:nvSpPr>
        <p:spPr>
          <a:xfrm>
            <a:off x="1274064" y="964889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11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11"/>
          <p:cNvSpPr txBox="1">
            <a:spLocks noGrp="1"/>
          </p:cNvSpPr>
          <p:nvPr>
            <p:ph type="body" idx="1"/>
          </p:nvPr>
        </p:nvSpPr>
        <p:spPr>
          <a:xfrm>
            <a:off x="1309853" y="2135829"/>
            <a:ext cx="5600700" cy="364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43131"/>
              </a:buClr>
              <a:buSzPts val="1260"/>
              <a:buNone/>
              <a:defRPr sz="18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43131"/>
              </a:buClr>
              <a:buSzPts val="1400"/>
              <a:buChar char="•"/>
              <a:defRPr sz="2000">
                <a:solidFill>
                  <a:srgbClr val="24313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11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11"/>
          <p:cNvSpPr>
            <a:spLocks noGrp="1"/>
          </p:cNvSpPr>
          <p:nvPr>
            <p:ph type="pic" idx="3"/>
          </p:nvPr>
        </p:nvSpPr>
        <p:spPr>
          <a:xfrm>
            <a:off x="8839200" y="3764738"/>
            <a:ext cx="2667000" cy="2404872"/>
          </a:xfrm>
          <a:prstGeom prst="rect">
            <a:avLst/>
          </a:prstGeom>
          <a:noFill/>
          <a:ln>
            <a:noFill/>
          </a:ln>
        </p:spPr>
      </p:sp>
      <p:sp>
        <p:nvSpPr>
          <p:cNvPr id="254" name="Google Shape;254;p11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1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67651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lto de sección">
  <p:cSld name="Salto de sección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"/>
          <p:cNvSpPr/>
          <p:nvPr/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12"/>
          <p:cNvSpPr txBox="1">
            <a:spLocks noGrp="1"/>
          </p:cNvSpPr>
          <p:nvPr>
            <p:ph type="title"/>
          </p:nvPr>
        </p:nvSpPr>
        <p:spPr>
          <a:xfrm>
            <a:off x="7750629" y="2057400"/>
            <a:ext cx="2804191" cy="1775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2"/>
          <p:cNvSpPr txBox="1">
            <a:spLocks noGrp="1"/>
          </p:cNvSpPr>
          <p:nvPr>
            <p:ph type="body" idx="1"/>
          </p:nvPr>
        </p:nvSpPr>
        <p:spPr>
          <a:xfrm>
            <a:off x="7831744" y="3986140"/>
            <a:ext cx="2663825" cy="97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4630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contenidos">
  <p:cSld name="Dos contenidos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"/>
          <p:cNvSpPr/>
          <p:nvPr/>
        </p:nvSpPr>
        <p:spPr>
          <a:xfrm>
            <a:off x="-21620" y="-17460"/>
            <a:ext cx="12213620" cy="6875460"/>
          </a:xfrm>
          <a:custGeom>
            <a:avLst/>
            <a:gdLst/>
            <a:ahLst/>
            <a:cxnLst/>
            <a:rect l="l" t="t" r="r" b="b"/>
            <a:pathLst>
              <a:path w="12213620" h="6875460" extrusionOk="0">
                <a:moveTo>
                  <a:pt x="0" y="0"/>
                </a:moveTo>
                <a:lnTo>
                  <a:pt x="12213620" y="0"/>
                </a:lnTo>
                <a:lnTo>
                  <a:pt x="12213620" y="6875460"/>
                </a:lnTo>
                <a:lnTo>
                  <a:pt x="0" y="6875460"/>
                </a:lnTo>
                <a:lnTo>
                  <a:pt x="0" y="0"/>
                </a:lnTo>
                <a:close/>
                <a:moveTo>
                  <a:pt x="707419" y="703262"/>
                </a:moveTo>
                <a:lnTo>
                  <a:pt x="707419" y="6189658"/>
                </a:lnTo>
                <a:lnTo>
                  <a:pt x="11527819" y="6189658"/>
                </a:lnTo>
                <a:lnTo>
                  <a:pt x="11527819" y="703262"/>
                </a:lnTo>
                <a:lnTo>
                  <a:pt x="707419" y="703262"/>
                </a:lnTo>
                <a:close/>
              </a:path>
            </a:pathLst>
          </a:cu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685800" y="685802"/>
            <a:ext cx="10820400" cy="146957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4" name="Google Shape;264;p13"/>
          <p:cNvSpPr txBox="1">
            <a:spLocks noGrp="1"/>
          </p:cNvSpPr>
          <p:nvPr>
            <p:ph type="title"/>
          </p:nvPr>
        </p:nvSpPr>
        <p:spPr>
          <a:xfrm>
            <a:off x="1301828" y="1109662"/>
            <a:ext cx="9588343" cy="615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Sorts Mill Goudy"/>
              <a:buNone/>
              <a:defRPr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13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13"/>
          <p:cNvSpPr txBox="1">
            <a:spLocks noGrp="1"/>
          </p:cNvSpPr>
          <p:nvPr>
            <p:ph type="body" idx="1"/>
          </p:nvPr>
        </p:nvSpPr>
        <p:spPr>
          <a:xfrm>
            <a:off x="1301828" y="2353490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7" name="Google Shape;267;p13"/>
          <p:cNvSpPr txBox="1">
            <a:spLocks noGrp="1"/>
          </p:cNvSpPr>
          <p:nvPr>
            <p:ph type="body" idx="2"/>
          </p:nvPr>
        </p:nvSpPr>
        <p:spPr>
          <a:xfrm>
            <a:off x="1301829" y="3152910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13"/>
          <p:cNvSpPr txBox="1">
            <a:spLocks noGrp="1"/>
          </p:cNvSpPr>
          <p:nvPr>
            <p:ph type="body" idx="3"/>
          </p:nvPr>
        </p:nvSpPr>
        <p:spPr>
          <a:xfrm>
            <a:off x="6276148" y="2351313"/>
            <a:ext cx="4614023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body" idx="4"/>
          </p:nvPr>
        </p:nvSpPr>
        <p:spPr>
          <a:xfrm>
            <a:off x="6276149" y="3150733"/>
            <a:ext cx="4614022" cy="260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861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98280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"/>
          <p:cNvSpPr/>
          <p:nvPr/>
        </p:nvSpPr>
        <p:spPr>
          <a:xfrm>
            <a:off x="4076700" y="685798"/>
            <a:ext cx="4076700" cy="5486401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4" name="Google Shape;274;p14"/>
          <p:cNvSpPr txBox="1">
            <a:spLocks noGrp="1"/>
          </p:cNvSpPr>
          <p:nvPr>
            <p:ph type="title"/>
          </p:nvPr>
        </p:nvSpPr>
        <p:spPr>
          <a:xfrm>
            <a:off x="4640239" y="904683"/>
            <a:ext cx="3043238" cy="1128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rts Mill Goudy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4"/>
          <p:cNvSpPr>
            <a:spLocks noGrp="1"/>
          </p:cNvSpPr>
          <p:nvPr>
            <p:ph type="pic" idx="2"/>
          </p:nvPr>
        </p:nvSpPr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14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4"/>
          <p:cNvSpPr txBox="1">
            <a:spLocks noGrp="1"/>
          </p:cNvSpPr>
          <p:nvPr>
            <p:ph type="body" idx="1"/>
          </p:nvPr>
        </p:nvSpPr>
        <p:spPr>
          <a:xfrm>
            <a:off x="4640238" y="2290117"/>
            <a:ext cx="3043238" cy="344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None/>
              <a:defRPr sz="16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4"/>
          <p:cNvSpPr>
            <a:spLocks noGrp="1"/>
          </p:cNvSpPr>
          <p:nvPr>
            <p:ph type="pic" idx="3"/>
          </p:nvPr>
        </p:nvSpPr>
        <p:spPr>
          <a:xfrm>
            <a:off x="8801100" y="0"/>
            <a:ext cx="33909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14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9624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umen">
  <p:cSld name="Resumen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/>
          <p:nvPr/>
        </p:nvSpPr>
        <p:spPr>
          <a:xfrm>
            <a:off x="0" y="0"/>
            <a:ext cx="8153400" cy="6857999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685800" y="685800"/>
            <a:ext cx="6781800" cy="5486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4" name="Google Shape;284;p15"/>
          <p:cNvSpPr txBox="1">
            <a:spLocks noGrp="1"/>
          </p:cNvSpPr>
          <p:nvPr>
            <p:ph type="title"/>
          </p:nvPr>
        </p:nvSpPr>
        <p:spPr>
          <a:xfrm>
            <a:off x="1317170" y="974829"/>
            <a:ext cx="5600700" cy="919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5"/>
          <p:cNvSpPr txBox="1">
            <a:spLocks noGrp="1"/>
          </p:cNvSpPr>
          <p:nvPr>
            <p:ph type="body" idx="1"/>
          </p:nvPr>
        </p:nvSpPr>
        <p:spPr>
          <a:xfrm>
            <a:off x="1309853" y="2135939"/>
            <a:ext cx="5600700" cy="374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60"/>
              <a:buNone/>
              <a:defRPr sz="1800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3pPr>
            <a:lvl4pPr marL="1828800" lvl="3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4pPr>
            <a:lvl5pPr marL="2286000" lvl="4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>
            <a:spLocks noGrp="1"/>
          </p:cNvSpPr>
          <p:nvPr>
            <p:ph type="pic" idx="2"/>
          </p:nvPr>
        </p:nvSpPr>
        <p:spPr>
          <a:xfrm>
            <a:off x="8839200" y="685800"/>
            <a:ext cx="2667000" cy="2400300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15"/>
          <p:cNvSpPr>
            <a:spLocks noGrp="1"/>
          </p:cNvSpPr>
          <p:nvPr>
            <p:ph type="pic" idx="3"/>
          </p:nvPr>
        </p:nvSpPr>
        <p:spPr>
          <a:xfrm>
            <a:off x="8839200" y="3726638"/>
            <a:ext cx="2667000" cy="2445558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1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4294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erre">
  <p:cSld name="Cierre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"/>
          <p:cNvSpPr/>
          <p:nvPr/>
        </p:nvSpPr>
        <p:spPr>
          <a:xfrm>
            <a:off x="7467600" y="685800"/>
            <a:ext cx="4038600" cy="5486400"/>
          </a:xfrm>
          <a:prstGeom prst="rect">
            <a:avLst/>
          </a:prstGeom>
          <a:solidFill>
            <a:srgbClr val="5372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3" name="Google Shape;293;p16"/>
          <p:cNvSpPr txBox="1">
            <a:spLocks noGrp="1"/>
          </p:cNvSpPr>
          <p:nvPr>
            <p:ph type="title"/>
          </p:nvPr>
        </p:nvSpPr>
        <p:spPr>
          <a:xfrm>
            <a:off x="7858124" y="1112837"/>
            <a:ext cx="3221037" cy="20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rts Mill Goudy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16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16"/>
          <p:cNvSpPr>
            <a:spLocks noGrp="1"/>
          </p:cNvSpPr>
          <p:nvPr>
            <p:ph type="pic" idx="2"/>
          </p:nvPr>
        </p:nvSpPr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296" name="Google Shape;296;p16"/>
          <p:cNvSpPr txBox="1">
            <a:spLocks noGrp="1"/>
          </p:cNvSpPr>
          <p:nvPr>
            <p:ph type="body" idx="1"/>
          </p:nvPr>
        </p:nvSpPr>
        <p:spPr>
          <a:xfrm>
            <a:off x="7895432" y="3429000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  <a:defRPr sz="18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lvl="1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2000" i="1">
                <a:solidFill>
                  <a:schemeClr val="lt1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p16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1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33226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a">
  <p:cSld name="Tabla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9"/>
          <p:cNvSpPr/>
          <p:nvPr/>
        </p:nvSpPr>
        <p:spPr>
          <a:xfrm>
            <a:off x="685800" y="685801"/>
            <a:ext cx="7467601" cy="5486400"/>
          </a:xfrm>
          <a:prstGeom prst="rect">
            <a:avLst/>
          </a:prstGeom>
          <a:solidFill>
            <a:srgbClr val="537272">
              <a:alpha val="23921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1" name="Google Shape;301;p19"/>
          <p:cNvSpPr txBox="1">
            <a:spLocks noGrp="1"/>
          </p:cNvSpPr>
          <p:nvPr>
            <p:ph type="title"/>
          </p:nvPr>
        </p:nvSpPr>
        <p:spPr>
          <a:xfrm>
            <a:off x="1360714" y="944564"/>
            <a:ext cx="6106886" cy="87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rts Mill Goud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9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19"/>
          <p:cNvSpPr txBox="1">
            <a:spLocks noGrp="1"/>
          </p:cNvSpPr>
          <p:nvPr>
            <p:ph type="body" idx="1"/>
          </p:nvPr>
        </p:nvSpPr>
        <p:spPr>
          <a:xfrm>
            <a:off x="1371600" y="2057400"/>
            <a:ext cx="60960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2000"/>
            </a:lvl1pPr>
            <a:lvl2pPr marL="914400" lvl="1" indent="-30861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Char char="•"/>
              <a:defRPr sz="1800"/>
            </a:lvl2pPr>
            <a:lvl3pPr marL="1371600" lvl="2" indent="-29971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Char char="•"/>
              <a:defRPr sz="1600"/>
            </a:lvl3pPr>
            <a:lvl4pPr marL="1828800" lvl="3" indent="-2908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4pPr>
            <a:lvl5pPr marL="2286000" lvl="4" indent="-29082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8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19"/>
          <p:cNvSpPr>
            <a:spLocks noGrp="1"/>
          </p:cNvSpPr>
          <p:nvPr>
            <p:ph type="pic" idx="2"/>
          </p:nvPr>
        </p:nvSpPr>
        <p:spPr>
          <a:xfrm>
            <a:off x="8153400" y="685799"/>
            <a:ext cx="3397250" cy="5486401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19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19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029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7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47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3" name="Google Shape;13;p47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0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5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4" name="Google Shape;124;p50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5" name="Google Shape;125;p5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6" name="Google Shape;126;p5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3" name="Google Shape;213;p10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4" name="Google Shape;214;p10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5" name="Google Shape;215;p10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16" name="Google Shape;216;p10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Sorts Mill Goudy"/>
              <a:buNone/>
              <a:defRPr sz="3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5" name="Google Shape;205;p5"/>
          <p:cNvSpPr txBox="1">
            <a:spLocks noGrp="1"/>
          </p:cNvSpPr>
          <p:nvPr>
            <p:ph type="ftr" idx="11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6" name="Google Shape;206;p5"/>
          <p:cNvSpPr txBox="1"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352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2pPr>
            <a:lvl3pPr marL="1371600" marR="0" lvl="2" indent="-30861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6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3pPr>
            <a:lvl4pPr marL="1828800" marR="0" lvl="3" indent="-29971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4pPr>
            <a:lvl5pPr marL="2286000" marR="0" lvl="4" indent="-29972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Sorts Mill Goudy"/>
                <a:ea typeface="Sorts Mill Goudy"/>
                <a:cs typeface="Sorts Mill Goudy"/>
                <a:sym typeface="Sorts Mill Goudy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7" name="Google Shape;207;p5"/>
          <p:cNvSpPr txBox="1">
            <a:spLocks noGrp="1"/>
          </p:cNvSpPr>
          <p:nvPr>
            <p:ph type="dt" idx="10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08" name="Google Shape;208;p5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95635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272">
          <p15:clr>
            <a:srgbClr val="F26B43"/>
          </p15:clr>
        </p15:guide>
        <p15:guide id="4" pos="340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pos="3000">
          <p15:clr>
            <a:srgbClr val="F26B43"/>
          </p15:clr>
        </p15:guide>
        <p15:guide id="7" pos="2568">
          <p15:clr>
            <a:srgbClr val="F26B43"/>
          </p15:clr>
        </p15:guide>
        <p15:guide id="8" pos="2136">
          <p15:clr>
            <a:srgbClr val="F26B43"/>
          </p15:clr>
        </p15:guide>
        <p15:guide id="9" pos="432">
          <p15:clr>
            <a:srgbClr val="F26B43"/>
          </p15:clr>
        </p15:guide>
        <p15:guide id="10" pos="864">
          <p15:clr>
            <a:srgbClr val="F26B43"/>
          </p15:clr>
        </p15:guide>
        <p15:guide id="11" pos="1296">
          <p15:clr>
            <a:srgbClr val="F26B43"/>
          </p15:clr>
        </p15:guide>
        <p15:guide id="12" pos="1728">
          <p15:clr>
            <a:srgbClr val="F26B43"/>
          </p15:clr>
        </p15:guide>
        <p15:guide id="13" pos="7248">
          <p15:clr>
            <a:srgbClr val="F26B43"/>
          </p15:clr>
        </p15:guide>
        <p15:guide id="14" pos="6840">
          <p15:clr>
            <a:srgbClr val="F26B43"/>
          </p15:clr>
        </p15:guide>
        <p15:guide id="15" pos="6408">
          <p15:clr>
            <a:srgbClr val="F26B43"/>
          </p15:clr>
        </p15:guide>
        <p15:guide id="16" pos="6000">
          <p15:clr>
            <a:srgbClr val="F26B43"/>
          </p15:clr>
        </p15:guide>
        <p15:guide id="17" pos="5568">
          <p15:clr>
            <a:srgbClr val="F26B43"/>
          </p15:clr>
        </p15:guide>
        <p15:guide id="18" pos="5136">
          <p15:clr>
            <a:srgbClr val="F26B43"/>
          </p15:clr>
        </p15:guide>
        <p15:guide id="19" pos="4704">
          <p15:clr>
            <a:srgbClr val="F26B43"/>
          </p15:clr>
        </p15:guide>
        <p15:guide id="20" orient="horz" pos="3888">
          <p15:clr>
            <a:srgbClr val="F26B43"/>
          </p15:clr>
        </p15:guide>
        <p15:guide id="21" orient="horz" pos="3456">
          <p15:clr>
            <a:srgbClr val="F26B43"/>
          </p15:clr>
        </p15:guide>
        <p15:guide id="22" orient="horz" pos="864">
          <p15:clr>
            <a:srgbClr val="F26B43"/>
          </p15:clr>
        </p15:guide>
        <p15:guide id="23" orient="horz" pos="1296">
          <p15:clr>
            <a:srgbClr val="F26B43"/>
          </p15:clr>
        </p15:guide>
        <p15:guide id="24" orient="horz" pos="1728">
          <p15:clr>
            <a:srgbClr val="F26B43"/>
          </p15:clr>
        </p15:guide>
        <p15:guide id="25" orient="horz" pos="3024">
          <p15:clr>
            <a:srgbClr val="F26B43"/>
          </p15:clr>
        </p15:guide>
        <p15:guide id="26" orient="horz" pos="25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hyperlink" Target="https://code.org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dlet.com/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kahoot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4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h5p.org/h5p/embed/1519586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1" descr="Imagen que contiene persona, tabla, hombre, interior&#10;&#10;Descripción generada automáticament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4000"/>
          </a:blip>
          <a:srcRect t="12024" b="12023"/>
          <a:stretch/>
        </p:blipFill>
        <p:spPr>
          <a:xfrm>
            <a:off x="680720" y="685799"/>
            <a:ext cx="10830560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"/>
          <p:cNvSpPr txBox="1">
            <a:spLocks noGrp="1"/>
          </p:cNvSpPr>
          <p:nvPr>
            <p:ph type="title"/>
          </p:nvPr>
        </p:nvSpPr>
        <p:spPr>
          <a:xfrm>
            <a:off x="680720" y="3293616"/>
            <a:ext cx="10830560" cy="287858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61000">
                <a:srgbClr val="000000">
                  <a:alpha val="50980"/>
                </a:srgbClr>
              </a:gs>
              <a:gs pos="100000">
                <a:srgbClr val="000000">
                  <a:alpha val="43921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91425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ill Sans"/>
              <a:buNone/>
            </a:pPr>
            <a:r>
              <a:rPr lang="en-US" sz="4800">
                <a:latin typeface="Arial"/>
                <a:ea typeface="Arial"/>
                <a:cs typeface="Arial"/>
                <a:sym typeface="Arial"/>
              </a:rPr>
              <a:t>MODUŁ 4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"/>
          <p:cNvSpPr txBox="1">
            <a:spLocks noGrp="1"/>
          </p:cNvSpPr>
          <p:nvPr>
            <p:ph type="body" idx="1"/>
          </p:nvPr>
        </p:nvSpPr>
        <p:spPr>
          <a:xfrm>
            <a:off x="1376728" y="5026935"/>
            <a:ext cx="9486902" cy="64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2286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27272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Strategie nauczania. Jak wykorzystać programowanie aby udoskonalić miękkie umiejętności w XXI wieku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5014" y="877790"/>
            <a:ext cx="985308" cy="344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" descr="Blue text on a black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4616" y="877789"/>
            <a:ext cx="1647906" cy="344857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"/>
          <p:cNvSpPr txBox="1"/>
          <p:nvPr/>
        </p:nvSpPr>
        <p:spPr>
          <a:xfrm>
            <a:off x="680720" y="6389288"/>
            <a:ext cx="1087891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Projekt COMPutational Seniors jest współfinansowany przez Unię Europejską. Poglądy i opinie wyrażone w niniejszym dokumencie są wyłącznie poglądami i opiniami autora (autorów) i nie muszą odzwierciedlać poglądów Unii Europejskiej ani Hiszpańskiej Służby ds. Internacjonalizacji Edukacji (SEPIE). Ani Unia Europejska, ani agencja krajowa SEPIE nie ponoszą za nie odpowiedzialności.</a:t>
            </a: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p1" descr="A logo with a head and gears in the midd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1132" y="1339123"/>
            <a:ext cx="1406984" cy="1417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"/>
          <p:cNvSpPr txBox="1"/>
          <p:nvPr/>
        </p:nvSpPr>
        <p:spPr>
          <a:xfrm>
            <a:off x="4004905" y="986597"/>
            <a:ext cx="7527830" cy="4094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tym module zbadamy, w jaki sposób myślenie komputacyjne może być wykorzystywane jako strategia wspierania rozwoju umiejętności miękkich wśród nisko wykwalifikowanych dorosłych. W szybko zmieniającym się, napędzanym cyfrowo świecie, te 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interpersonalne i poznawcze, takie jak zdolność adaptacji, rozwiązywanie problemów, komunikacja i współpraca, są coraz bardziej istotne dla rozwoju osobistego i szans na zatrudnienie.</a:t>
            </a:r>
            <a:endParaRPr/>
          </a:p>
          <a:p>
            <a:pPr marL="0" marR="0" lvl="0" indent="0" algn="just" rtl="0">
              <a:lnSpc>
                <a:spcPct val="107000"/>
              </a:lnSpc>
              <a:spcBef>
                <a:spcPts val="1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Poprzez działania oparte na CT i podejściach pedagogicznych zbadamy, w jaki sposób trenerzy mogą wspierać uczestników we wzmacnianiu tych kompetencji w znaczący, ustrukturyzowany sposób. Moduł wprowadza również dostępne metody oceny rozwoju umiejętności miękkich w środowiskach uczenia się opartych na CT.</a:t>
            </a:r>
            <a:endParaRPr/>
          </a:p>
        </p:txBody>
      </p:sp>
      <p:pic>
        <p:nvPicPr>
          <p:cNvPr id="332" name="Google Shape;332;p2" descr="Imagen que contiene electrónica, circuit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 l="6035" r="6035"/>
          <a:stretch/>
        </p:blipFill>
        <p:spPr>
          <a:xfrm>
            <a:off x="0" y="0"/>
            <a:ext cx="33909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"/>
          <p:cNvSpPr/>
          <p:nvPr/>
        </p:nvSpPr>
        <p:spPr>
          <a:xfrm>
            <a:off x="4127088" y="5136775"/>
            <a:ext cx="7283464" cy="1250577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Skorzystaj z tego modułu, aby wspierać rozwój i ocenę podstawowych umiejętności miękkich za pomocą ram myślenia obliczeniowego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dostosowanych do potrzeb osób dorosłych o niskich kwalifikacjach</a:t>
            </a: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id="334" name="Google Shape;334;p2" descr="Imagen que contiene firmar, dibujo, reloj, señal&#10;&#10;El contenido generado por IA puede ser incorrec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3003" y="5189190"/>
            <a:ext cx="1059463" cy="1059463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2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6" name="Google Shape;336;p2"/>
          <p:cNvSpPr txBox="1">
            <a:spLocks noGrp="1"/>
          </p:cNvSpPr>
          <p:nvPr>
            <p:ph type="title"/>
          </p:nvPr>
        </p:nvSpPr>
        <p:spPr>
          <a:xfrm>
            <a:off x="3083940" y="342899"/>
            <a:ext cx="6339459" cy="643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lvl="0" indent="-50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WITAMY w MODULE 4</a:t>
            </a:r>
            <a:endParaRPr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"/>
          <p:cNvSpPr/>
          <p:nvPr/>
        </p:nvSpPr>
        <p:spPr>
          <a:xfrm>
            <a:off x="0" y="-329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"/>
          <p:cNvSpPr/>
          <p:nvPr/>
        </p:nvSpPr>
        <p:spPr>
          <a:xfrm>
            <a:off x="304800" y="241299"/>
            <a:ext cx="11582400" cy="6375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"/>
          <p:cNvSpPr txBox="1">
            <a:spLocks noGrp="1"/>
          </p:cNvSpPr>
          <p:nvPr>
            <p:ph type="title"/>
          </p:nvPr>
        </p:nvSpPr>
        <p:spPr>
          <a:xfrm>
            <a:off x="695400" y="116977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STRUKTURA MODUŁU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"/>
          <p:cNvSpPr txBox="1"/>
          <p:nvPr/>
        </p:nvSpPr>
        <p:spPr>
          <a:xfrm>
            <a:off x="735050" y="1093662"/>
            <a:ext cx="4794000" cy="737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1. Umiejętności miękkie. Kompetencje interpersonalne 21 wieku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endParaRPr sz="20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"/>
          <p:cNvSpPr txBox="1"/>
          <p:nvPr/>
        </p:nvSpPr>
        <p:spPr>
          <a:xfrm>
            <a:off x="872662" y="2072420"/>
            <a:ext cx="5070938" cy="94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Czym one są i dlaczego mają kluczowe znaczenie dla dorosłych słuchaczy </a:t>
            </a:r>
            <a:endParaRPr/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jaki sposób CT mogą być wykorzystywane do poprawy umiejętności miękkich</a:t>
            </a:r>
            <a:endParaRPr/>
          </a:p>
          <a:p>
            <a:pPr marL="4572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Wyzwania związane z nauczaniem CT osób dorosłych o niskich umiejętnościach i jej zastosowanie w świecie rzeczywistym</a:t>
            </a:r>
            <a:endParaRPr/>
          </a:p>
        </p:txBody>
      </p:sp>
      <p:sp>
        <p:nvSpPr>
          <p:cNvPr id="348" name="Google Shape;348;p3"/>
          <p:cNvSpPr txBox="1"/>
          <p:nvPr/>
        </p:nvSpPr>
        <p:spPr>
          <a:xfrm>
            <a:off x="735050" y="3778769"/>
            <a:ext cx="5315554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2. Strategie rozwijania kompetencji miękkich poprzez myślenie komputacyjne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endParaRPr sz="20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"/>
          <p:cNvSpPr txBox="1"/>
          <p:nvPr/>
        </p:nvSpPr>
        <p:spPr>
          <a:xfrm>
            <a:off x="6446698" y="1057241"/>
            <a:ext cx="5245202" cy="709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3. Ocena rozwoju umiejętności miękkich z wykorzystaniem CT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"/>
          <p:cNvSpPr txBox="1"/>
          <p:nvPr/>
        </p:nvSpPr>
        <p:spPr>
          <a:xfrm>
            <a:off x="872662" y="4640541"/>
            <a:ext cx="4702638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CT do wzmocnienia umiejętności miękkich u dorosłych o niskich umiejętnościach 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Dostosowanie strategii CT do różnych poziomów nauczania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Przykłady lekcji i najlepsze praktyki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Narzędzia online i offline do nauki CT</a:t>
            </a:r>
            <a:endParaRPr/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"/>
          <p:cNvSpPr txBox="1"/>
          <p:nvPr/>
        </p:nvSpPr>
        <p:spPr>
          <a:xfrm>
            <a:off x="6546530" y="2106489"/>
            <a:ext cx="5045538" cy="79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umiejętności miękkich i jej znaczenie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Obserwacja, werbalna informacja zwrotna i inne metody oceny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Wyzwania związane z oceną rozwoju umiejętności miękkich</a:t>
            </a:r>
            <a:endParaRPr/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"/>
          <p:cNvSpPr txBox="1"/>
          <p:nvPr/>
        </p:nvSpPr>
        <p:spPr>
          <a:xfrm>
            <a:off x="6546530" y="3630543"/>
            <a:ext cx="4702638" cy="4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Część 4. Studia przypadku i ćwiczenia praktyczne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3"/>
          <p:cNvSpPr txBox="1"/>
          <p:nvPr/>
        </p:nvSpPr>
        <p:spPr>
          <a:xfrm>
            <a:off x="6617652" y="4423421"/>
            <a:ext cx="4702500" cy="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Przykłady CT</a:t>
            </a:r>
            <a:endParaRPr/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Char char="-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Interaktywne ćwiczenia do zbadania i zastosowania tego, czego nauczyłeś się w tym module</a:t>
            </a:r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"/>
          <p:cNvSpPr/>
          <p:nvPr/>
        </p:nvSpPr>
        <p:spPr>
          <a:xfrm>
            <a:off x="991116" y="2370600"/>
            <a:ext cx="3687287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 koniec tego kursu, jako edukator będziesz potrafić…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Oczekiwane efekty nauczania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Gill Sans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Gill Sans"/>
              <a:buNone/>
            </a:pPr>
            <a:br>
              <a:rPr lang="en-US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1" name="Google Shape;361;p4"/>
          <p:cNvGrpSpPr/>
          <p:nvPr/>
        </p:nvGrpSpPr>
        <p:grpSpPr>
          <a:xfrm>
            <a:off x="4813445" y="853559"/>
            <a:ext cx="6302895" cy="5150881"/>
            <a:chOff x="0" y="34755"/>
            <a:chExt cx="6302895" cy="5150881"/>
          </a:xfrm>
        </p:grpSpPr>
        <p:sp>
          <p:nvSpPr>
            <p:cNvPr id="362" name="Google Shape;362;p4"/>
            <p:cNvSpPr/>
            <p:nvPr/>
          </p:nvSpPr>
          <p:spPr>
            <a:xfrm>
              <a:off x="0" y="34755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83B8DF"/>
            </a:solidFill>
            <a:ln w="12700" cap="flat" cmpd="sng">
              <a:solidFill>
                <a:srgbClr val="F9ECE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"/>
            <p:cNvSpPr txBox="1"/>
            <p:nvPr/>
          </p:nvSpPr>
          <p:spPr>
            <a:xfrm>
              <a:off x="44778" y="79533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Gill Sans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Wyjaśnić, w jaki sposób myślenie komputacyjne (CT) wzmacnia umiejętności interpersonalne XXI wieku, takie jak myślenie krytyczne, zdolność adaptacji, współpraca, kreatywność i komunikacja.</a:t>
              </a:r>
              <a:endParaRPr/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0" y="10931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E1A28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"/>
            <p:cNvSpPr txBox="1"/>
            <p:nvPr/>
          </p:nvSpPr>
          <p:spPr>
            <a:xfrm>
              <a:off x="44778" y="11379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Gill Sans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Zastosować strategie nauczania oparte na CT w celu pomocy dorosłym uczestnikom o niskich umiejętnościach w rozwijaniu umiejętności rozwiązywania problemów i myślenia strukturalnego.</a:t>
              </a:r>
              <a:endParaRPr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0" y="21515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00206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"/>
            <p:cNvSpPr txBox="1"/>
            <p:nvPr/>
          </p:nvSpPr>
          <p:spPr>
            <a:xfrm>
              <a:off x="44778" y="21963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Gill Sans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0" y="32099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0070C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"/>
            <p:cNvSpPr txBox="1"/>
            <p:nvPr/>
          </p:nvSpPr>
          <p:spPr>
            <a:xfrm>
              <a:off x="44778" y="32547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Oceniać kompetencje interpersonalne w zakresie działań CT poprzez obserwację i informację zwrotną (metody niestandardowe).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0" y="4268356"/>
              <a:ext cx="6302895" cy="917280"/>
            </a:xfrm>
            <a:prstGeom prst="roundRect">
              <a:avLst>
                <a:gd name="adj" fmla="val 16667"/>
              </a:avLst>
            </a:prstGeom>
            <a:solidFill>
              <a:srgbClr val="67887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"/>
            <p:cNvSpPr txBox="1"/>
            <p:nvPr/>
          </p:nvSpPr>
          <p:spPr>
            <a:xfrm>
              <a:off x="44778" y="4313134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Udzielać konstruktywnych informacji zwrotnych i praktycznych wskazówek, które pomogą dorosłym </a:t>
              </a:r>
              <a:r>
                <a:rPr lang="en-US"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uczestnikom rozpoznać </a:t>
              </a: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 wzmocnić swoje umiejętności dzięki zasadom CT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"/>
            <p:cNvSpPr txBox="1"/>
            <p:nvPr/>
          </p:nvSpPr>
          <p:spPr>
            <a:xfrm>
              <a:off x="44778" y="2171709"/>
              <a:ext cx="6213339" cy="8277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Projektować i dostosowywać niedigitalne działania oparte na CT, które zachęcają do logicznego rozumowania, pracy zespołowej i adaptacji w edukacji dorosłych.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3" name="Google Shape;373;p4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4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"/>
          <p:cNvSpPr txBox="1">
            <a:spLocks noGrp="1"/>
          </p:cNvSpPr>
          <p:nvPr>
            <p:ph type="title"/>
          </p:nvPr>
        </p:nvSpPr>
        <p:spPr>
          <a:xfrm>
            <a:off x="1089238" y="731425"/>
            <a:ext cx="560527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CELE I ZAŁOŻENIA MODUŁU</a:t>
            </a:r>
            <a:endParaRPr sz="2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5"/>
          <p:cNvSpPr txBox="1">
            <a:spLocks noGrp="1"/>
          </p:cNvSpPr>
          <p:nvPr>
            <p:ph type="body" idx="1"/>
          </p:nvPr>
        </p:nvSpPr>
        <p:spPr>
          <a:xfrm>
            <a:off x="938784" y="1717540"/>
            <a:ext cx="6327648" cy="4264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en-US" sz="16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CEL:</a:t>
            </a:r>
            <a:r>
              <a:rPr lang="en-US"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Zbadanie, w jaki sposób strategie myślenia komputacyjnego mogą wspierać rozwój umiejętności miękkich XXI wieku u dorosłych o niskich umiejętnościach poprzez ustrukturyzowane, rzeczywiste działania.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60"/>
              <a:buNone/>
            </a:pPr>
            <a:r>
              <a:rPr lang="en-US" sz="16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ZAŁOŻENIA:</a:t>
            </a:r>
            <a:endParaRPr/>
          </a:p>
          <a:p>
            <a:pPr marL="457200" lvl="0" indent="-3238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Zrozumienie związku między myśleniem komputacyjnym a kluczowymi umiejętnościami miękkimi, takimi jak komunikacja, zdolność adaptacji i rozwiązywanie problemów.</a:t>
            </a:r>
            <a:endParaRPr/>
          </a:p>
          <a:p>
            <a:pPr marL="457200" lvl="0" indent="-3238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Zidentyfikowanie wyzwań i rozwiązań podczas nauczania CT dla rozwoju umiejętności miękkich w edukacji dorosłych.</a:t>
            </a:r>
            <a:endParaRPr/>
          </a:p>
          <a:p>
            <a:pPr marL="457200" lvl="0" indent="-32385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600">
                <a:latin typeface="Arial"/>
                <a:ea typeface="Arial"/>
                <a:cs typeface="Arial"/>
                <a:sym typeface="Arial"/>
              </a:rPr>
              <a:t>Zastosowanie strategii nauczania opartych na CT w celu oceny i wzmocnienia umiejętności miękkich przy użyciu praktycznych, zaawansowanych technologicznie działań.</a:t>
            </a:r>
            <a:endParaRPr/>
          </a:p>
          <a:p>
            <a:pPr marL="4572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20"/>
              <a:buFont typeface="Arial"/>
              <a:buNone/>
            </a:pPr>
            <a:endParaRPr sz="1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0341" r="30343"/>
          <a:stretch/>
        </p:blipFill>
        <p:spPr>
          <a:xfrm>
            <a:off x="8140700" y="-1"/>
            <a:ext cx="40513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5</a:t>
            </a:fld>
            <a:endParaRPr sz="900" b="0" i="0" u="none" strike="noStrike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"/>
          <p:cNvSpPr txBox="1">
            <a:spLocks noGrp="1"/>
          </p:cNvSpPr>
          <p:nvPr>
            <p:ph type="title"/>
          </p:nvPr>
        </p:nvSpPr>
        <p:spPr>
          <a:xfrm>
            <a:off x="7279767" y="324233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en-US" sz="2700" b="1">
                <a:latin typeface="Arial"/>
                <a:ea typeface="Arial"/>
                <a:cs typeface="Arial"/>
                <a:sym typeface="Arial"/>
              </a:rPr>
              <a:t>CZĘŚĆ 1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6"/>
          <p:cNvSpPr txBox="1">
            <a:spLocks noGrp="1"/>
          </p:cNvSpPr>
          <p:nvPr>
            <p:ph type="body" idx="1"/>
          </p:nvPr>
        </p:nvSpPr>
        <p:spPr>
          <a:xfrm>
            <a:off x="7546848" y="3615661"/>
            <a:ext cx="3218688" cy="12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Umiejętności miękkie. Kompetencje interpersonalne XXI wieku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6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6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400" name="Google Shape;400;p7"/>
          <p:cNvSpPr txBox="1"/>
          <p:nvPr/>
        </p:nvSpPr>
        <p:spPr>
          <a:xfrm>
            <a:off x="846660" y="650132"/>
            <a:ext cx="7483148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Jakie są umiejętności miękkie XXI wieku?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7"/>
          <p:cNvSpPr txBox="1"/>
          <p:nvPr/>
        </p:nvSpPr>
        <p:spPr>
          <a:xfrm>
            <a:off x="892402" y="1342793"/>
            <a:ext cx="10371458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miękkie stanowią połączenie kompetencji poznawczych, społecznych i emocjonalnych, które pozwalają jednostkom radzić sobie z dynamicznie zmieniającymi się warunkami, skutecznie współpracować z innymi i dostosowywać się do zmian.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Opanowanie tych kompetencji jest kluczem do uczenia się przez całe życie, zatrudnienia i rozwoju osobistego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zwłaszcza w przypadku dorosłych uczestników o niskich kwalifikacjach.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Kluczowe cechy: </a:t>
            </a:r>
            <a:endParaRPr/>
          </a:p>
        </p:txBody>
      </p:sp>
      <p:sp>
        <p:nvSpPr>
          <p:cNvPr id="402" name="Google Shape;402;p7"/>
          <p:cNvSpPr/>
          <p:nvPr/>
        </p:nvSpPr>
        <p:spPr>
          <a:xfrm>
            <a:off x="1408978" y="5136775"/>
            <a:ext cx="9374044" cy="77634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7"/>
          <p:cNvSpPr txBox="1"/>
          <p:nvPr/>
        </p:nvSpPr>
        <p:spPr>
          <a:xfrm>
            <a:off x="2063885" y="5166447"/>
            <a:ext cx="806423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 pomocą CT możesz pomóc dorosłym o niskich kwalifikacjach rozwijać umiejętności społeczne krok po kroku, dając im siłę do pokonywania wyzwań i odnoszenia sukcesów w sytuacjach z życia codziennego.</a:t>
            </a:r>
            <a:endParaRPr/>
          </a:p>
        </p:txBody>
      </p:sp>
      <p:pic>
        <p:nvPicPr>
          <p:cNvPr id="404" name="Google Shape;404;p7" descr="Icon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920" y="4750173"/>
            <a:ext cx="1218895" cy="121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7" descr="Icon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2418" y="4884533"/>
            <a:ext cx="738057" cy="776345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7"/>
          <p:cNvSpPr/>
          <p:nvPr/>
        </p:nvSpPr>
        <p:spPr>
          <a:xfrm>
            <a:off x="1856805" y="3092938"/>
            <a:ext cx="1641326" cy="1583114"/>
          </a:xfrm>
          <a:prstGeom prst="rect">
            <a:avLst/>
          </a:prstGeom>
          <a:solidFill>
            <a:srgbClr val="AAB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7"/>
          <p:cNvSpPr/>
          <p:nvPr/>
        </p:nvSpPr>
        <p:spPr>
          <a:xfrm>
            <a:off x="4165907" y="3092938"/>
            <a:ext cx="1671908" cy="1583114"/>
          </a:xfrm>
          <a:prstGeom prst="rect">
            <a:avLst/>
          </a:prstGeom>
          <a:solidFill>
            <a:srgbClr val="AAB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7"/>
          <p:cNvSpPr/>
          <p:nvPr/>
        </p:nvSpPr>
        <p:spPr>
          <a:xfrm>
            <a:off x="6306814" y="3069157"/>
            <a:ext cx="1646895" cy="1606895"/>
          </a:xfrm>
          <a:prstGeom prst="rect">
            <a:avLst/>
          </a:prstGeom>
          <a:solidFill>
            <a:srgbClr val="AAB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7"/>
          <p:cNvSpPr/>
          <p:nvPr/>
        </p:nvSpPr>
        <p:spPr>
          <a:xfrm>
            <a:off x="8615917" y="3044573"/>
            <a:ext cx="1792546" cy="1631480"/>
          </a:xfrm>
          <a:prstGeom prst="rect">
            <a:avLst/>
          </a:prstGeom>
          <a:solidFill>
            <a:srgbClr val="AABE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7"/>
          <p:cNvSpPr txBox="1"/>
          <p:nvPr/>
        </p:nvSpPr>
        <p:spPr>
          <a:xfrm>
            <a:off x="1987017" y="3319299"/>
            <a:ext cx="1271806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Transferowalne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7"/>
          <p:cNvSpPr txBox="1"/>
          <p:nvPr/>
        </p:nvSpPr>
        <p:spPr>
          <a:xfrm>
            <a:off x="6389334" y="3268932"/>
            <a:ext cx="127180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Niezbędne dla zatrudnienia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7"/>
          <p:cNvSpPr txBox="1"/>
          <p:nvPr/>
        </p:nvSpPr>
        <p:spPr>
          <a:xfrm>
            <a:off x="4160339" y="3277177"/>
            <a:ext cx="14538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Kluczowe w edukacji dorosłych</a:t>
            </a:r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7"/>
          <p:cNvSpPr txBox="1"/>
          <p:nvPr/>
        </p:nvSpPr>
        <p:spPr>
          <a:xfrm>
            <a:off x="8586889" y="3210340"/>
            <a:ext cx="1752020" cy="507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Wspierają rozwiązywanie problemów w prawdziwym życiu</a:t>
            </a: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"/>
          <p:cNvSpPr txBox="1"/>
          <p:nvPr/>
        </p:nvSpPr>
        <p:spPr>
          <a:xfrm>
            <a:off x="1881016" y="3636239"/>
            <a:ext cx="135590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Przydatne w każdej pracy, branży i sytuacji życiowej </a:t>
            </a:r>
            <a:endParaRPr/>
          </a:p>
        </p:txBody>
      </p:sp>
      <p:sp>
        <p:nvSpPr>
          <p:cNvPr id="415" name="Google Shape;415;p7"/>
          <p:cNvSpPr txBox="1"/>
          <p:nvPr/>
        </p:nvSpPr>
        <p:spPr>
          <a:xfrm>
            <a:off x="6410302" y="3673263"/>
            <a:ext cx="1423654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85% sukcesu zawodowego zależy od umiejętności interpersonalnych, a nie technicznych</a:t>
            </a:r>
            <a:endParaRPr/>
          </a:p>
        </p:txBody>
      </p:sp>
      <p:sp>
        <p:nvSpPr>
          <p:cNvPr id="416" name="Google Shape;416;p7"/>
          <p:cNvSpPr txBox="1"/>
          <p:nvPr/>
        </p:nvSpPr>
        <p:spPr>
          <a:xfrm>
            <a:off x="4221125" y="3644293"/>
            <a:ext cx="15120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Dorośli z silnymi umiejętnościami interpersonalnymi uczą się skuteczniej i dłużej zachowują wiedzę</a:t>
            </a:r>
            <a:endParaRPr/>
          </a:p>
        </p:txBody>
      </p:sp>
      <p:sp>
        <p:nvSpPr>
          <p:cNvPr id="417" name="Google Shape;417;p7"/>
          <p:cNvSpPr txBox="1"/>
          <p:nvPr/>
        </p:nvSpPr>
        <p:spPr>
          <a:xfrm>
            <a:off x="8586889" y="3636239"/>
            <a:ext cx="173561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Pomagają dorosłym podejmować świadome decyzje, skutecznie się komunikować i radzić sobie z osobistymi wyzwaniami w codziennych sytuacjach </a:t>
            </a:r>
            <a:endParaRPr/>
          </a:p>
        </p:txBody>
      </p:sp>
      <p:sp>
        <p:nvSpPr>
          <p:cNvPr id="418" name="Google Shape;418;p7"/>
          <p:cNvSpPr/>
          <p:nvPr/>
        </p:nvSpPr>
        <p:spPr>
          <a:xfrm>
            <a:off x="1748495" y="3211470"/>
            <a:ext cx="1637569" cy="1560366"/>
          </a:xfrm>
          <a:prstGeom prst="rect">
            <a:avLst/>
          </a:prstGeom>
          <a:noFill/>
          <a:ln w="25400" cap="flat" cmpd="sng">
            <a:solidFill>
              <a:srgbClr val="153A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7"/>
          <p:cNvSpPr/>
          <p:nvPr/>
        </p:nvSpPr>
        <p:spPr>
          <a:xfrm>
            <a:off x="4048272" y="3211470"/>
            <a:ext cx="1679285" cy="1560366"/>
          </a:xfrm>
          <a:prstGeom prst="rect">
            <a:avLst/>
          </a:prstGeom>
          <a:noFill/>
          <a:ln w="25400" cap="flat" cmpd="sng">
            <a:solidFill>
              <a:srgbClr val="153A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7"/>
          <p:cNvSpPr/>
          <p:nvPr/>
        </p:nvSpPr>
        <p:spPr>
          <a:xfrm>
            <a:off x="6218091" y="3211470"/>
            <a:ext cx="1632129" cy="1560366"/>
          </a:xfrm>
          <a:prstGeom prst="rect">
            <a:avLst/>
          </a:prstGeom>
          <a:noFill/>
          <a:ln w="25400" cap="flat" cmpd="sng">
            <a:solidFill>
              <a:srgbClr val="153A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7"/>
          <p:cNvSpPr/>
          <p:nvPr/>
        </p:nvSpPr>
        <p:spPr>
          <a:xfrm>
            <a:off x="8532965" y="3211470"/>
            <a:ext cx="1730978" cy="1560366"/>
          </a:xfrm>
          <a:prstGeom prst="rect">
            <a:avLst/>
          </a:prstGeom>
          <a:noFill/>
          <a:ln w="25400" cap="flat" cmpd="sng">
            <a:solidFill>
              <a:srgbClr val="153A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5773533615_0_177"/>
          <p:cNvSpPr/>
          <p:nvPr/>
        </p:nvSpPr>
        <p:spPr>
          <a:xfrm>
            <a:off x="2257236" y="5135479"/>
            <a:ext cx="6668560" cy="1121545"/>
          </a:xfrm>
          <a:prstGeom prst="cloudCallout">
            <a:avLst>
              <a:gd name="adj1" fmla="val 53455"/>
              <a:gd name="adj2" fmla="val 24754"/>
            </a:avLst>
          </a:prstGeom>
          <a:solidFill>
            <a:srgbClr val="F0F0F0"/>
          </a:solidFill>
          <a:ln w="25400" cap="flat" cmpd="sng">
            <a:solidFill>
              <a:srgbClr val="39B6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g35773533615_0_177"/>
          <p:cNvSpPr/>
          <p:nvPr/>
        </p:nvSpPr>
        <p:spPr>
          <a:xfrm>
            <a:off x="236520" y="1456110"/>
            <a:ext cx="11719200" cy="1145100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g35773533615_0_177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29" name="Google Shape;429;g35773533615_0_177"/>
          <p:cNvSpPr/>
          <p:nvPr/>
        </p:nvSpPr>
        <p:spPr>
          <a:xfrm>
            <a:off x="460440" y="1556460"/>
            <a:ext cx="11085116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interpersonalne są niezwykle istotne dla dorosłych uczestników o niskich kwalifikacjach, ponieważ dają im narzędzia do radzenia sobie z codziennymi wyzwaniami, budowania pewności siebie i zwiększania gotowości do pracy. Dzięki tym umiejętnościom pozatechnicznym osoby uczące się zachowują elastyczność w różnych sytuacjach, potrafią logicznie rozwiązywać problemy i skutecznie komunikować się zarówno w kontekście osobistym, jak i zawodowym.</a:t>
            </a:r>
            <a:endParaRPr/>
          </a:p>
        </p:txBody>
      </p:sp>
      <p:sp>
        <p:nvSpPr>
          <p:cNvPr id="430" name="Google Shape;430;g35773533615_0_177"/>
          <p:cNvSpPr/>
          <p:nvPr/>
        </p:nvSpPr>
        <p:spPr>
          <a:xfrm>
            <a:off x="356597" y="58371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Dlaczego umiejętności miękkie są kluczowe dla dorosłych uczących się 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1" name="Google Shape;431;g35773533615_0_177"/>
          <p:cNvGrpSpPr/>
          <p:nvPr/>
        </p:nvGrpSpPr>
        <p:grpSpPr>
          <a:xfrm>
            <a:off x="356597" y="2766600"/>
            <a:ext cx="10998040" cy="1414500"/>
            <a:chOff x="648000" y="2810160"/>
            <a:chExt cx="10693860" cy="1414500"/>
          </a:xfrm>
        </p:grpSpPr>
        <p:pic>
          <p:nvPicPr>
            <p:cNvPr id="432" name="Google Shape;432;g35773533615_0_1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48000" y="2810160"/>
              <a:ext cx="982800" cy="982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g35773533615_0_1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79920" y="2810160"/>
              <a:ext cx="982800" cy="982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4" name="Google Shape;434;g35773533615_0_1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18859" y="2810160"/>
              <a:ext cx="982800" cy="98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g35773533615_0_177"/>
            <p:cNvSpPr/>
            <p:nvPr/>
          </p:nvSpPr>
          <p:spPr>
            <a:xfrm>
              <a:off x="1587240" y="2824560"/>
              <a:ext cx="2934300" cy="85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Usprawniają codzienne podejmowanie decyzji, pomagając zarządzać obowiązkami domowymi, budżetem lub wyzwaniami z większą efektywnością</a:t>
              </a: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g35773533615_0_177"/>
            <p:cNvSpPr/>
            <p:nvPr/>
          </p:nvSpPr>
          <p:spPr>
            <a:xfrm>
              <a:off x="5519520" y="2824560"/>
              <a:ext cx="2339700" cy="11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Wyjaśniają możliwość podejmowania decyzji,  obowiązkowych działań z większym skutkiem, budżetem lub wyzwaniami.</a:t>
              </a:r>
              <a:endParaRPr/>
            </a:p>
          </p:txBody>
        </p:sp>
        <p:sp>
          <p:nvSpPr>
            <p:cNvPr id="437" name="Google Shape;437;g35773533615_0_177"/>
            <p:cNvSpPr/>
            <p:nvPr/>
          </p:nvSpPr>
          <p:spPr>
            <a:xfrm>
              <a:off x="8961299" y="2824560"/>
              <a:ext cx="2380561" cy="14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0" bIns="45700" anchor="t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Poprawiają umiejętności zawodowe, pomagając uczącym się zdobyć pewność siebie podczas rozmów kwalifikacyjnych, pracy zespołowej i zarządzania obowiązkami</a:t>
              </a: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grpSp>
        <p:nvGrpSpPr>
          <p:cNvPr id="438" name="Google Shape;438;g35773533615_0_177"/>
          <p:cNvGrpSpPr/>
          <p:nvPr/>
        </p:nvGrpSpPr>
        <p:grpSpPr>
          <a:xfrm>
            <a:off x="8621640" y="4965840"/>
            <a:ext cx="1753201" cy="1755361"/>
            <a:chOff x="8621640" y="4965840"/>
            <a:chExt cx="1753201" cy="1755361"/>
          </a:xfrm>
        </p:grpSpPr>
        <p:pic>
          <p:nvPicPr>
            <p:cNvPr id="439" name="Google Shape;439;g35773533615_0_1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21640" y="4968000"/>
              <a:ext cx="1753201" cy="17532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Google Shape;440;g35773533615_0_177"/>
            <p:cNvSpPr/>
            <p:nvPr/>
          </p:nvSpPr>
          <p:spPr>
            <a:xfrm>
              <a:off x="9006840" y="4965840"/>
              <a:ext cx="318900" cy="364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1" name="Google Shape;441;g35773533615_0_177"/>
          <p:cNvSpPr/>
          <p:nvPr/>
        </p:nvSpPr>
        <p:spPr>
          <a:xfrm>
            <a:off x="3184513" y="5321184"/>
            <a:ext cx="4453200" cy="73110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Zastanów się, w jaki sposób możesz zintegrować możliwości umożliwiające uczącym się praktyczne zastosowanie umiejętności interpersonalnych.</a:t>
            </a:r>
            <a:endParaRPr/>
          </a:p>
        </p:txBody>
      </p:sp>
      <p:sp>
        <p:nvSpPr>
          <p:cNvPr id="442" name="Google Shape;442;g35773533615_0_177"/>
          <p:cNvSpPr/>
          <p:nvPr/>
        </p:nvSpPr>
        <p:spPr>
          <a:xfrm>
            <a:off x="460440" y="3986280"/>
            <a:ext cx="112710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Początkowo kojarzona z informatyką, CT jest obecnie uznawana za kluczową umiejętność interpersonalną. Pomaga uczestnikom stawiać czoła wyzwaniom krok po kroku, identyfikować wzorce i wypracowywać ustrukturyzowane rozwiązania. Dzięki integrowaniu CT uczestników mogą stać się pewniejszymi siebie specjalistami w rozwiązywaniu problemów, przystosowywać się do nowych sytuacji i myśleć kreatywnie — a wszystkie te umiejętności są kluczowe dla osiągnięcia sukcesu w XXI wieku.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5773533615_0_256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8" name="Google Shape;448;g35773533615_0_256"/>
          <p:cNvSpPr/>
          <p:nvPr/>
        </p:nvSpPr>
        <p:spPr>
          <a:xfrm>
            <a:off x="363497" y="42920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jaki sposób myslenie komputacyjne wpisuje się w kompetencje miękkie XXI wieku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g35773533615_0_256"/>
          <p:cNvSpPr/>
          <p:nvPr/>
        </p:nvSpPr>
        <p:spPr>
          <a:xfrm>
            <a:off x="363497" y="1271949"/>
            <a:ext cx="11248721" cy="606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zapewnia uporządkowane ramy dla rozwoju niezbędnych umiejętności miękkich XXI wieku. Dzięki zastosowaniu strategii CT uczestnicy wzmacniają elastyczność poznawczą, uporządkowane myślenie i zdolność adaptacji, które są kluczem do sukcesu w nauce i pracy.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g35773533615_0_256"/>
          <p:cNvSpPr/>
          <p:nvPr/>
        </p:nvSpPr>
        <p:spPr>
          <a:xfrm>
            <a:off x="897210" y="5084881"/>
            <a:ext cx="10397100" cy="12114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1" name="Google Shape;451;g35773533615_0_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34360" y="4759861"/>
            <a:ext cx="1044360" cy="104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g35773533615_0_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240" y="5074200"/>
            <a:ext cx="1211400" cy="1211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g35773533615_0_256"/>
          <p:cNvSpPr/>
          <p:nvPr/>
        </p:nvSpPr>
        <p:spPr>
          <a:xfrm>
            <a:off x="1457640" y="5218381"/>
            <a:ext cx="908652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naturalnie wspiera umiejętności miękkie, takie jak myślenie strukturalne, zdolność adaptacji i praca zespołowa. Włączenie CT do szkolenia pomaga dorosłym uczestnikom o niskich kwalifikacjach zbudować pewność siebie, poprawić umiejętność rozwiązywania problemów i rozwinąć umiejętności przydatne w życiu codziennym</a:t>
            </a:r>
            <a:endParaRPr/>
          </a:p>
        </p:txBody>
      </p:sp>
      <p:sp>
        <p:nvSpPr>
          <p:cNvPr id="454" name="Google Shape;454;g35773533615_0_256"/>
          <p:cNvSpPr/>
          <p:nvPr/>
        </p:nvSpPr>
        <p:spPr>
          <a:xfrm>
            <a:off x="614880" y="2345226"/>
            <a:ext cx="3239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buduje logiczne ramy dla myślenia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g35773533615_0_256"/>
          <p:cNvSpPr/>
          <p:nvPr/>
        </p:nvSpPr>
        <p:spPr>
          <a:xfrm>
            <a:off x="5288040" y="2268876"/>
            <a:ext cx="60981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zachęca do logicznego rozumowania i rozwiązywania problemów krok po kroku, co rozwija takie umiejętności, jak myślenie krytyczne i podejmowanie decyzji.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g35773533615_0_256"/>
          <p:cNvSpPr/>
          <p:nvPr/>
        </p:nvSpPr>
        <p:spPr>
          <a:xfrm>
            <a:off x="5288040" y="3182526"/>
            <a:ext cx="60981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Stosowanie zasad CT, takich jak abstrahowanie, uczy  dostosowywania swojego podejścia, wzmacniając odporność i elastyczność.</a:t>
            </a:r>
            <a:endParaRPr/>
          </a:p>
        </p:txBody>
      </p:sp>
      <p:sp>
        <p:nvSpPr>
          <p:cNvPr id="457" name="Google Shape;457;g35773533615_0_256"/>
          <p:cNvSpPr/>
          <p:nvPr/>
        </p:nvSpPr>
        <p:spPr>
          <a:xfrm>
            <a:off x="614880" y="3152376"/>
            <a:ext cx="3239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zachęca do adaptacji i rozwoju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g35773533615_0_256"/>
          <p:cNvSpPr/>
          <p:nvPr/>
        </p:nvSpPr>
        <p:spPr>
          <a:xfrm>
            <a:off x="5288040" y="4004076"/>
            <a:ext cx="64224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Metody CT, takie jak myślenie algorytmiczne i rozpoznawanie wzorców, pomagają uczącym się organizować myśli, jasno formułować idee i skutecznie pracować w zespole.</a:t>
            </a:r>
            <a:endParaRPr/>
          </a:p>
        </p:txBody>
      </p:sp>
      <p:sp>
        <p:nvSpPr>
          <p:cNvPr id="459" name="Google Shape;459;g35773533615_0_256"/>
          <p:cNvSpPr/>
          <p:nvPr/>
        </p:nvSpPr>
        <p:spPr>
          <a:xfrm>
            <a:off x="614880" y="4080426"/>
            <a:ext cx="32397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wzmacnia komunikację i współpracę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g35773533615_0_2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0840" y="2334546"/>
            <a:ext cx="599761" cy="59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35773533615_0_2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0840" y="3141696"/>
            <a:ext cx="599761" cy="59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g35773533615_0_2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0840" y="4069746"/>
            <a:ext cx="599761" cy="599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5773533615_0_339"/>
          <p:cNvSpPr/>
          <p:nvPr/>
        </p:nvSpPr>
        <p:spPr>
          <a:xfrm>
            <a:off x="323280" y="3827880"/>
            <a:ext cx="11505300" cy="1827600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35773533615_0_339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9" name="Google Shape;469;g35773533615_0_339"/>
          <p:cNvSpPr/>
          <p:nvPr/>
        </p:nvSpPr>
        <p:spPr>
          <a:xfrm>
            <a:off x="413689" y="476147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miękkie mogą zostać ulepszone dzięki stosowaniu myślenia komputacyjnego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35773533615_0_339"/>
          <p:cNvSpPr/>
          <p:nvPr/>
        </p:nvSpPr>
        <p:spPr>
          <a:xfrm rot="-2700000">
            <a:off x="757975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83552" y="840360"/>
                </a:lnTo>
                <a:lnTo>
                  <a:pt x="1297725" y="814850"/>
                </a:lnTo>
                <a:cubicBezTo>
                  <a:pt x="1309371" y="786927"/>
                  <a:pt x="1314072" y="758513"/>
                  <a:pt x="1311827" y="729608"/>
                </a:cubicBezTo>
                <a:cubicBezTo>
                  <a:pt x="1309582" y="700703"/>
                  <a:pt x="1300461" y="671376"/>
                  <a:pt x="1284465" y="641629"/>
                </a:cubicBezTo>
                <a:cubicBezTo>
                  <a:pt x="1268469" y="611882"/>
                  <a:pt x="1245738" y="582275"/>
                  <a:pt x="1216271" y="552809"/>
                </a:cubicBezTo>
                <a:cubicBezTo>
                  <a:pt x="1205608" y="542145"/>
                  <a:pt x="1195294" y="532112"/>
                  <a:pt x="1185332" y="522711"/>
                </a:cubicBezTo>
                <a:cubicBezTo>
                  <a:pt x="1175369" y="513310"/>
                  <a:pt x="1164915" y="504259"/>
                  <a:pt x="1153971" y="495560"/>
                </a:cubicBezTo>
                <a:lnTo>
                  <a:pt x="1270574" y="378957"/>
                </a:lnTo>
                <a:lnTo>
                  <a:pt x="1464210" y="572593"/>
                </a:lnTo>
                <a:cubicBezTo>
                  <a:pt x="1469823" y="578206"/>
                  <a:pt x="1477891" y="578697"/>
                  <a:pt x="1488415" y="574067"/>
                </a:cubicBezTo>
                <a:cubicBezTo>
                  <a:pt x="1498939" y="569437"/>
                  <a:pt x="1512620" y="558702"/>
                  <a:pt x="1529458" y="541864"/>
                </a:cubicBezTo>
                <a:cubicBezTo>
                  <a:pt x="1537877" y="533445"/>
                  <a:pt x="1544752" y="525868"/>
                  <a:pt x="1550084" y="519133"/>
                </a:cubicBezTo>
                <a:cubicBezTo>
                  <a:pt x="1555416" y="512398"/>
                  <a:pt x="1559135" y="506434"/>
                  <a:pt x="1561239" y="501242"/>
                </a:cubicBezTo>
                <a:cubicBezTo>
                  <a:pt x="1563344" y="496051"/>
                  <a:pt x="1564116" y="491491"/>
                  <a:pt x="1563555" y="487562"/>
                </a:cubicBezTo>
                <a:cubicBezTo>
                  <a:pt x="1562994" y="483633"/>
                  <a:pt x="1561450" y="480405"/>
                  <a:pt x="1558924" y="477880"/>
                </a:cubicBezTo>
                <a:lnTo>
                  <a:pt x="1300882" y="219838"/>
                </a:lnTo>
                <a:cubicBezTo>
                  <a:pt x="1291341" y="210296"/>
                  <a:pt x="1281939" y="205806"/>
                  <a:pt x="1272679" y="206368"/>
                </a:cubicBezTo>
                <a:cubicBezTo>
                  <a:pt x="1263418" y="206929"/>
                  <a:pt x="1253174" y="212822"/>
                  <a:pt x="1241949" y="224047"/>
                </a:cubicBezTo>
                <a:lnTo>
                  <a:pt x="1005375" y="460621"/>
                </a:lnTo>
                <a:cubicBezTo>
                  <a:pt x="994431" y="471565"/>
                  <a:pt x="988678" y="480827"/>
                  <a:pt x="988117" y="488404"/>
                </a:cubicBezTo>
                <a:cubicBezTo>
                  <a:pt x="987556" y="495981"/>
                  <a:pt x="991344" y="503839"/>
                  <a:pt x="999482" y="511977"/>
                </a:cubicBezTo>
                <a:cubicBezTo>
                  <a:pt x="1011269" y="523763"/>
                  <a:pt x="1024669" y="535480"/>
                  <a:pt x="1039683" y="547126"/>
                </a:cubicBezTo>
                <a:cubicBezTo>
                  <a:pt x="1054697" y="558772"/>
                  <a:pt x="1070342" y="572734"/>
                  <a:pt x="1086619" y="589010"/>
                </a:cubicBezTo>
                <a:cubicBezTo>
                  <a:pt x="1107105" y="609497"/>
                  <a:pt x="1122680" y="628720"/>
                  <a:pt x="1133344" y="646681"/>
                </a:cubicBezTo>
                <a:cubicBezTo>
                  <a:pt x="1144009" y="664641"/>
                  <a:pt x="1150182" y="681760"/>
                  <a:pt x="1151866" y="698037"/>
                </a:cubicBezTo>
                <a:cubicBezTo>
                  <a:pt x="1153550" y="714313"/>
                  <a:pt x="1151235" y="729819"/>
                  <a:pt x="1144921" y="744552"/>
                </a:cubicBezTo>
                <a:cubicBezTo>
                  <a:pt x="1138606" y="759285"/>
                  <a:pt x="1128714" y="773386"/>
                  <a:pt x="1115243" y="786857"/>
                </a:cubicBezTo>
                <a:cubicBezTo>
                  <a:pt x="1099528" y="802572"/>
                  <a:pt x="1083532" y="813517"/>
                  <a:pt x="1067255" y="819691"/>
                </a:cubicBezTo>
                <a:cubicBezTo>
                  <a:pt x="1050978" y="825865"/>
                  <a:pt x="1034492" y="828040"/>
                  <a:pt x="1017794" y="826216"/>
                </a:cubicBezTo>
                <a:cubicBezTo>
                  <a:pt x="1001096" y="824392"/>
                  <a:pt x="984398" y="818499"/>
                  <a:pt x="967701" y="808536"/>
                </a:cubicBezTo>
                <a:cubicBezTo>
                  <a:pt x="951003" y="798574"/>
                  <a:pt x="934516" y="785453"/>
                  <a:pt x="918239" y="769177"/>
                </a:cubicBezTo>
                <a:cubicBezTo>
                  <a:pt x="899437" y="750374"/>
                  <a:pt x="884914" y="732625"/>
                  <a:pt x="874671" y="715927"/>
                </a:cubicBezTo>
                <a:cubicBezTo>
                  <a:pt x="864428" y="699229"/>
                  <a:pt x="856570" y="684215"/>
                  <a:pt x="851098" y="670885"/>
                </a:cubicBezTo>
                <a:cubicBezTo>
                  <a:pt x="845625" y="657555"/>
                  <a:pt x="841626" y="646400"/>
                  <a:pt x="839101" y="637420"/>
                </a:cubicBezTo>
                <a:cubicBezTo>
                  <a:pt x="836575" y="628440"/>
                  <a:pt x="833909" y="622547"/>
                  <a:pt x="831103" y="619740"/>
                </a:cubicBezTo>
                <a:cubicBezTo>
                  <a:pt x="828858" y="617495"/>
                  <a:pt x="826192" y="616232"/>
                  <a:pt x="823104" y="615951"/>
                </a:cubicBezTo>
                <a:cubicBezTo>
                  <a:pt x="820017" y="615671"/>
                  <a:pt x="816159" y="616583"/>
                  <a:pt x="811529" y="618688"/>
                </a:cubicBezTo>
                <a:cubicBezTo>
                  <a:pt x="806898" y="620793"/>
                  <a:pt x="801566" y="624300"/>
                  <a:pt x="795532" y="629211"/>
                </a:cubicBezTo>
                <a:cubicBezTo>
                  <a:pt x="789498" y="634122"/>
                  <a:pt x="782553" y="640507"/>
                  <a:pt x="774696" y="648365"/>
                </a:cubicBezTo>
                <a:cubicBezTo>
                  <a:pt x="767399" y="655661"/>
                  <a:pt x="761225" y="662116"/>
                  <a:pt x="756174" y="667728"/>
                </a:cubicBezTo>
                <a:cubicBezTo>
                  <a:pt x="751122" y="673341"/>
                  <a:pt x="747193" y="678252"/>
                  <a:pt x="744387" y="682461"/>
                </a:cubicBezTo>
                <a:cubicBezTo>
                  <a:pt x="741581" y="686671"/>
                  <a:pt x="739476" y="690599"/>
                  <a:pt x="738073" y="694248"/>
                </a:cubicBezTo>
                <a:cubicBezTo>
                  <a:pt x="736669" y="697896"/>
                  <a:pt x="736108" y="701965"/>
                  <a:pt x="736389" y="706455"/>
                </a:cubicBezTo>
                <a:cubicBezTo>
                  <a:pt x="736670" y="710946"/>
                  <a:pt x="739055" y="718663"/>
                  <a:pt x="743545" y="729608"/>
                </a:cubicBezTo>
                <a:cubicBezTo>
                  <a:pt x="748035" y="740553"/>
                  <a:pt x="754700" y="753672"/>
                  <a:pt x="763540" y="768966"/>
                </a:cubicBezTo>
                <a:cubicBezTo>
                  <a:pt x="772380" y="784261"/>
                  <a:pt x="783325" y="800538"/>
                  <a:pt x="796374" y="817796"/>
                </a:cubicBezTo>
                <a:lnTo>
                  <a:pt x="816152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ACDA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35773533615_0_339"/>
          <p:cNvSpPr/>
          <p:nvPr/>
        </p:nvSpPr>
        <p:spPr>
          <a:xfrm>
            <a:off x="8118000" y="3871785"/>
            <a:ext cx="1677900" cy="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4BAEEF"/>
                </a:solidFill>
                <a:latin typeface="Arial"/>
                <a:ea typeface="Arial"/>
                <a:cs typeface="Arial"/>
                <a:sym typeface="Arial"/>
              </a:rPr>
              <a:t>Współpraca i praca zespołowa</a:t>
            </a:r>
            <a:endParaRPr sz="1400" b="0" i="0" u="none" strike="noStrike" cap="none">
              <a:solidFill>
                <a:srgbClr val="4BAE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35773533615_0_339"/>
          <p:cNvSpPr/>
          <p:nvPr/>
        </p:nvSpPr>
        <p:spPr>
          <a:xfrm>
            <a:off x="8118000" y="4431240"/>
            <a:ext cx="16779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Zastosowanie myślenia algorytmicznego w celu usprawnienia zadań i ról grupowych.</a:t>
            </a:r>
            <a:endParaRPr/>
          </a:p>
        </p:txBody>
      </p:sp>
      <p:sp>
        <p:nvSpPr>
          <p:cNvPr id="473" name="Google Shape;473;g35773533615_0_339"/>
          <p:cNvSpPr/>
          <p:nvPr/>
        </p:nvSpPr>
        <p:spPr>
          <a:xfrm rot="-2700000">
            <a:off x="378391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63523" y="840360"/>
                </a:lnTo>
                <a:lnTo>
                  <a:pt x="1273565" y="795321"/>
                </a:lnTo>
                <a:cubicBezTo>
                  <a:pt x="1274267" y="773572"/>
                  <a:pt x="1270759" y="751402"/>
                  <a:pt x="1263042" y="728811"/>
                </a:cubicBezTo>
                <a:cubicBezTo>
                  <a:pt x="1255324" y="706220"/>
                  <a:pt x="1243047" y="684260"/>
                  <a:pt x="1226209" y="662932"/>
                </a:cubicBezTo>
                <a:lnTo>
                  <a:pt x="1227471" y="661669"/>
                </a:lnTo>
                <a:cubicBezTo>
                  <a:pt x="1247396" y="673736"/>
                  <a:pt x="1267392" y="681945"/>
                  <a:pt x="1287457" y="686295"/>
                </a:cubicBezTo>
                <a:cubicBezTo>
                  <a:pt x="1307522" y="690645"/>
                  <a:pt x="1327236" y="691276"/>
                  <a:pt x="1346600" y="688189"/>
                </a:cubicBezTo>
                <a:cubicBezTo>
                  <a:pt x="1365964" y="685102"/>
                  <a:pt x="1384906" y="678507"/>
                  <a:pt x="1403428" y="668404"/>
                </a:cubicBezTo>
                <a:cubicBezTo>
                  <a:pt x="1421950" y="658302"/>
                  <a:pt x="1439490" y="644972"/>
                  <a:pt x="1456047" y="628414"/>
                </a:cubicBezTo>
                <a:cubicBezTo>
                  <a:pt x="1477375" y="607086"/>
                  <a:pt x="1492950" y="584355"/>
                  <a:pt x="1502772" y="560220"/>
                </a:cubicBezTo>
                <a:cubicBezTo>
                  <a:pt x="1512594" y="536086"/>
                  <a:pt x="1516383" y="511250"/>
                  <a:pt x="1514138" y="485712"/>
                </a:cubicBezTo>
                <a:cubicBezTo>
                  <a:pt x="1511893" y="460175"/>
                  <a:pt x="1503685" y="434146"/>
                  <a:pt x="1489513" y="407626"/>
                </a:cubicBezTo>
                <a:cubicBezTo>
                  <a:pt x="1475340" y="381106"/>
                  <a:pt x="1455065" y="354657"/>
                  <a:pt x="1428685" y="328277"/>
                </a:cubicBezTo>
                <a:cubicBezTo>
                  <a:pt x="1408480" y="308072"/>
                  <a:pt x="1387993" y="291093"/>
                  <a:pt x="1367226" y="277342"/>
                </a:cubicBezTo>
                <a:cubicBezTo>
                  <a:pt x="1346460" y="263591"/>
                  <a:pt x="1326956" y="252647"/>
                  <a:pt x="1308715" y="244508"/>
                </a:cubicBezTo>
                <a:cubicBezTo>
                  <a:pt x="1290473" y="236370"/>
                  <a:pt x="1274337" y="230617"/>
                  <a:pt x="1260305" y="227249"/>
                </a:cubicBezTo>
                <a:cubicBezTo>
                  <a:pt x="1246274" y="223882"/>
                  <a:pt x="1236522" y="222128"/>
                  <a:pt x="1231049" y="221987"/>
                </a:cubicBezTo>
                <a:cubicBezTo>
                  <a:pt x="1225577" y="221847"/>
                  <a:pt x="1221087" y="222268"/>
                  <a:pt x="1217579" y="223250"/>
                </a:cubicBezTo>
                <a:cubicBezTo>
                  <a:pt x="1214071" y="224232"/>
                  <a:pt x="1210353" y="225846"/>
                  <a:pt x="1206424" y="228091"/>
                </a:cubicBezTo>
                <a:cubicBezTo>
                  <a:pt x="1202495" y="230336"/>
                  <a:pt x="1198075" y="233634"/>
                  <a:pt x="1193164" y="237984"/>
                </a:cubicBezTo>
                <a:cubicBezTo>
                  <a:pt x="1188253" y="242333"/>
                  <a:pt x="1182289" y="248016"/>
                  <a:pt x="1175274" y="255032"/>
                </a:cubicBezTo>
                <a:cubicBezTo>
                  <a:pt x="1166855" y="263451"/>
                  <a:pt x="1160260" y="270607"/>
                  <a:pt x="1155489" y="276500"/>
                </a:cubicBezTo>
                <a:cubicBezTo>
                  <a:pt x="1150718" y="282394"/>
                  <a:pt x="1147491" y="287305"/>
                  <a:pt x="1145807" y="291234"/>
                </a:cubicBezTo>
                <a:cubicBezTo>
                  <a:pt x="1144123" y="295162"/>
                  <a:pt x="1143632" y="298460"/>
                  <a:pt x="1144334" y="301126"/>
                </a:cubicBezTo>
                <a:cubicBezTo>
                  <a:pt x="1145035" y="303792"/>
                  <a:pt x="1146509" y="306247"/>
                  <a:pt x="1148754" y="308492"/>
                </a:cubicBezTo>
                <a:cubicBezTo>
                  <a:pt x="1152121" y="311860"/>
                  <a:pt x="1159628" y="314877"/>
                  <a:pt x="1171275" y="317543"/>
                </a:cubicBezTo>
                <a:cubicBezTo>
                  <a:pt x="1182921" y="320209"/>
                  <a:pt x="1196461" y="324068"/>
                  <a:pt x="1211896" y="329119"/>
                </a:cubicBezTo>
                <a:cubicBezTo>
                  <a:pt x="1227331" y="334170"/>
                  <a:pt x="1243678" y="340976"/>
                  <a:pt x="1260937" y="349535"/>
                </a:cubicBezTo>
                <a:cubicBezTo>
                  <a:pt x="1278196" y="358094"/>
                  <a:pt x="1294122" y="369670"/>
                  <a:pt x="1308714" y="384263"/>
                </a:cubicBezTo>
                <a:cubicBezTo>
                  <a:pt x="1321624" y="397173"/>
                  <a:pt x="1331095" y="410152"/>
                  <a:pt x="1337129" y="423201"/>
                </a:cubicBezTo>
                <a:cubicBezTo>
                  <a:pt x="1343162" y="436251"/>
                  <a:pt x="1346179" y="448809"/>
                  <a:pt x="1346179" y="460876"/>
                </a:cubicBezTo>
                <a:cubicBezTo>
                  <a:pt x="1346179" y="472944"/>
                  <a:pt x="1343583" y="484660"/>
                  <a:pt x="1338391" y="496026"/>
                </a:cubicBezTo>
                <a:cubicBezTo>
                  <a:pt x="1333200" y="507391"/>
                  <a:pt x="1325973" y="517705"/>
                  <a:pt x="1316713" y="526965"/>
                </a:cubicBezTo>
                <a:cubicBezTo>
                  <a:pt x="1304645" y="539033"/>
                  <a:pt x="1291385" y="547802"/>
                  <a:pt x="1276933" y="553275"/>
                </a:cubicBezTo>
                <a:cubicBezTo>
                  <a:pt x="1262480" y="558747"/>
                  <a:pt x="1247466" y="560711"/>
                  <a:pt x="1231891" y="559168"/>
                </a:cubicBezTo>
                <a:cubicBezTo>
                  <a:pt x="1216316" y="557625"/>
                  <a:pt x="1200320" y="552433"/>
                  <a:pt x="1183903" y="543593"/>
                </a:cubicBezTo>
                <a:cubicBezTo>
                  <a:pt x="1167486" y="534753"/>
                  <a:pt x="1151139" y="522195"/>
                  <a:pt x="1134863" y="505918"/>
                </a:cubicBezTo>
                <a:lnTo>
                  <a:pt x="1087295" y="458351"/>
                </a:lnTo>
                <a:cubicBezTo>
                  <a:pt x="1083928" y="454983"/>
                  <a:pt x="1080490" y="452668"/>
                  <a:pt x="1076982" y="451405"/>
                </a:cubicBezTo>
                <a:cubicBezTo>
                  <a:pt x="1073474" y="450142"/>
                  <a:pt x="1069545" y="450142"/>
                  <a:pt x="1065195" y="451405"/>
                </a:cubicBezTo>
                <a:cubicBezTo>
                  <a:pt x="1060846" y="452668"/>
                  <a:pt x="1055724" y="455544"/>
                  <a:pt x="1049831" y="460034"/>
                </a:cubicBezTo>
                <a:cubicBezTo>
                  <a:pt x="1043937" y="464524"/>
                  <a:pt x="1036922" y="470839"/>
                  <a:pt x="1028783" y="478977"/>
                </a:cubicBezTo>
                <a:cubicBezTo>
                  <a:pt x="1020084" y="487677"/>
                  <a:pt x="1013348" y="495114"/>
                  <a:pt x="1008578" y="501287"/>
                </a:cubicBezTo>
                <a:cubicBezTo>
                  <a:pt x="1003807" y="507462"/>
                  <a:pt x="1000720" y="512934"/>
                  <a:pt x="999317" y="517705"/>
                </a:cubicBezTo>
                <a:cubicBezTo>
                  <a:pt x="997913" y="522475"/>
                  <a:pt x="997984" y="526614"/>
                  <a:pt x="999527" y="530123"/>
                </a:cubicBezTo>
                <a:cubicBezTo>
                  <a:pt x="1001071" y="533631"/>
                  <a:pt x="1003667" y="537208"/>
                  <a:pt x="1007315" y="540857"/>
                </a:cubicBezTo>
                <a:lnTo>
                  <a:pt x="1054461" y="588003"/>
                </a:lnTo>
                <a:cubicBezTo>
                  <a:pt x="1074386" y="607928"/>
                  <a:pt x="1089751" y="627222"/>
                  <a:pt x="1100555" y="645884"/>
                </a:cubicBezTo>
                <a:cubicBezTo>
                  <a:pt x="1111359" y="664546"/>
                  <a:pt x="1118024" y="682296"/>
                  <a:pt x="1120550" y="699134"/>
                </a:cubicBezTo>
                <a:cubicBezTo>
                  <a:pt x="1123076" y="715972"/>
                  <a:pt x="1121743" y="731898"/>
                  <a:pt x="1116551" y="746912"/>
                </a:cubicBezTo>
                <a:cubicBezTo>
                  <a:pt x="1111360" y="761926"/>
                  <a:pt x="1102450" y="775747"/>
                  <a:pt x="1089821" y="788375"/>
                </a:cubicBezTo>
                <a:cubicBezTo>
                  <a:pt x="1078315" y="799881"/>
                  <a:pt x="1065827" y="808300"/>
                  <a:pt x="1052356" y="813632"/>
                </a:cubicBezTo>
                <a:cubicBezTo>
                  <a:pt x="1038886" y="818964"/>
                  <a:pt x="1024714" y="820788"/>
                  <a:pt x="1009840" y="819104"/>
                </a:cubicBezTo>
                <a:cubicBezTo>
                  <a:pt x="994967" y="817421"/>
                  <a:pt x="979813" y="812509"/>
                  <a:pt x="964378" y="804371"/>
                </a:cubicBezTo>
                <a:cubicBezTo>
                  <a:pt x="948943" y="796233"/>
                  <a:pt x="933508" y="784446"/>
                  <a:pt x="918074" y="769011"/>
                </a:cubicBezTo>
                <a:cubicBezTo>
                  <a:pt x="899832" y="750770"/>
                  <a:pt x="885450" y="732599"/>
                  <a:pt x="874926" y="714498"/>
                </a:cubicBezTo>
                <a:cubicBezTo>
                  <a:pt x="864402" y="696397"/>
                  <a:pt x="855983" y="679840"/>
                  <a:pt x="849669" y="664826"/>
                </a:cubicBezTo>
                <a:cubicBezTo>
                  <a:pt x="843355" y="649812"/>
                  <a:pt x="838654" y="636974"/>
                  <a:pt x="835567" y="626310"/>
                </a:cubicBezTo>
                <a:cubicBezTo>
                  <a:pt x="832480" y="615646"/>
                  <a:pt x="829534" y="608910"/>
                  <a:pt x="826727" y="606104"/>
                </a:cubicBezTo>
                <a:cubicBezTo>
                  <a:pt x="822237" y="601614"/>
                  <a:pt x="816274" y="600842"/>
                  <a:pt x="808837" y="603789"/>
                </a:cubicBezTo>
                <a:cubicBezTo>
                  <a:pt x="801400" y="606735"/>
                  <a:pt x="790947" y="614944"/>
                  <a:pt x="777476" y="628414"/>
                </a:cubicBezTo>
                <a:cubicBezTo>
                  <a:pt x="769338" y="636553"/>
                  <a:pt x="762603" y="643708"/>
                  <a:pt x="757271" y="649883"/>
                </a:cubicBezTo>
                <a:cubicBezTo>
                  <a:pt x="751939" y="656057"/>
                  <a:pt x="747869" y="661529"/>
                  <a:pt x="745063" y="666299"/>
                </a:cubicBezTo>
                <a:cubicBezTo>
                  <a:pt x="742257" y="671070"/>
                  <a:pt x="740082" y="675490"/>
                  <a:pt x="738538" y="679559"/>
                </a:cubicBezTo>
                <a:cubicBezTo>
                  <a:pt x="736995" y="683629"/>
                  <a:pt x="736364" y="688049"/>
                  <a:pt x="736644" y="692820"/>
                </a:cubicBezTo>
                <a:cubicBezTo>
                  <a:pt x="736925" y="697590"/>
                  <a:pt x="739030" y="706150"/>
                  <a:pt x="742958" y="718497"/>
                </a:cubicBezTo>
                <a:cubicBezTo>
                  <a:pt x="746887" y="730845"/>
                  <a:pt x="753131" y="745227"/>
                  <a:pt x="761691" y="761645"/>
                </a:cubicBezTo>
                <a:cubicBezTo>
                  <a:pt x="770250" y="778062"/>
                  <a:pt x="781335" y="795742"/>
                  <a:pt x="794946" y="814684"/>
                </a:cubicBezTo>
                <a:lnTo>
                  <a:pt x="8169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26679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g35773533615_0_339"/>
          <p:cNvSpPr/>
          <p:nvPr/>
        </p:nvSpPr>
        <p:spPr>
          <a:xfrm>
            <a:off x="4318920" y="3781080"/>
            <a:ext cx="16779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1D4564"/>
                </a:solidFill>
                <a:latin typeface="Arial"/>
                <a:ea typeface="Arial"/>
                <a:cs typeface="Arial"/>
                <a:sym typeface="Arial"/>
              </a:rPr>
              <a:t>Kreatywność i innowacyjność </a:t>
            </a:r>
            <a:endParaRPr sz="1400" b="0" i="0" u="none" strike="noStrike" cap="none">
              <a:solidFill>
                <a:srgbClr val="1D45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g35773533615_0_339"/>
          <p:cNvSpPr/>
          <p:nvPr/>
        </p:nvSpPr>
        <p:spPr>
          <a:xfrm>
            <a:off x="4309890" y="4392225"/>
            <a:ext cx="176604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abstrahowania do myślenia nieszablonowego i opracowywania unikalnych rozwiązań.</a:t>
            </a:r>
            <a:endParaRPr/>
          </a:p>
        </p:txBody>
      </p:sp>
      <p:sp>
        <p:nvSpPr>
          <p:cNvPr id="476" name="Google Shape;476;g35773533615_0_339"/>
          <p:cNvSpPr/>
          <p:nvPr/>
        </p:nvSpPr>
        <p:spPr>
          <a:xfrm rot="-2700000">
            <a:off x="188635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11311" y="840360"/>
                </a:lnTo>
                <a:lnTo>
                  <a:pt x="894721" y="723769"/>
                </a:lnTo>
                <a:lnTo>
                  <a:pt x="1023531" y="722086"/>
                </a:lnTo>
                <a:cubicBezTo>
                  <a:pt x="1087235" y="722366"/>
                  <a:pt x="1140766" y="720191"/>
                  <a:pt x="1184124" y="715561"/>
                </a:cubicBezTo>
                <a:cubicBezTo>
                  <a:pt x="1227481" y="710930"/>
                  <a:pt x="1264385" y="704055"/>
                  <a:pt x="1294833" y="694934"/>
                </a:cubicBezTo>
                <a:cubicBezTo>
                  <a:pt x="1325282" y="685814"/>
                  <a:pt x="1350750" y="674378"/>
                  <a:pt x="1371236" y="660627"/>
                </a:cubicBezTo>
                <a:cubicBezTo>
                  <a:pt x="1391722" y="646876"/>
                  <a:pt x="1410805" y="631161"/>
                  <a:pt x="1428485" y="613481"/>
                </a:cubicBezTo>
                <a:cubicBezTo>
                  <a:pt x="1448690" y="593275"/>
                  <a:pt x="1464125" y="570965"/>
                  <a:pt x="1474789" y="546550"/>
                </a:cubicBezTo>
                <a:cubicBezTo>
                  <a:pt x="1485453" y="522135"/>
                  <a:pt x="1490154" y="496527"/>
                  <a:pt x="1488891" y="469726"/>
                </a:cubicBezTo>
                <a:cubicBezTo>
                  <a:pt x="1487628" y="442926"/>
                  <a:pt x="1479981" y="415354"/>
                  <a:pt x="1465950" y="387010"/>
                </a:cubicBezTo>
                <a:cubicBezTo>
                  <a:pt x="1451918" y="358666"/>
                  <a:pt x="1430730" y="330322"/>
                  <a:pt x="1402386" y="301978"/>
                </a:cubicBezTo>
                <a:cubicBezTo>
                  <a:pt x="1384425" y="284018"/>
                  <a:pt x="1365483" y="268442"/>
                  <a:pt x="1345558" y="255253"/>
                </a:cubicBezTo>
                <a:cubicBezTo>
                  <a:pt x="1325633" y="242063"/>
                  <a:pt x="1306339" y="231048"/>
                  <a:pt x="1287677" y="222208"/>
                </a:cubicBezTo>
                <a:cubicBezTo>
                  <a:pt x="1269015" y="213368"/>
                  <a:pt x="1252388" y="206843"/>
                  <a:pt x="1237795" y="202634"/>
                </a:cubicBezTo>
                <a:cubicBezTo>
                  <a:pt x="1223202" y="198425"/>
                  <a:pt x="1212468" y="196250"/>
                  <a:pt x="1205592" y="196109"/>
                </a:cubicBezTo>
                <a:cubicBezTo>
                  <a:pt x="1198717" y="195969"/>
                  <a:pt x="1193384" y="196390"/>
                  <a:pt x="1189596" y="197372"/>
                </a:cubicBezTo>
                <a:cubicBezTo>
                  <a:pt x="1185807" y="198354"/>
                  <a:pt x="1181879" y="200038"/>
                  <a:pt x="1177810" y="202423"/>
                </a:cubicBezTo>
                <a:cubicBezTo>
                  <a:pt x="1173740" y="204809"/>
                  <a:pt x="1169320" y="207966"/>
                  <a:pt x="1164550" y="211895"/>
                </a:cubicBezTo>
                <a:cubicBezTo>
                  <a:pt x="1159779" y="215824"/>
                  <a:pt x="1154166" y="221015"/>
                  <a:pt x="1147712" y="227470"/>
                </a:cubicBezTo>
                <a:cubicBezTo>
                  <a:pt x="1138170" y="237011"/>
                  <a:pt x="1130453" y="245430"/>
                  <a:pt x="1124559" y="252727"/>
                </a:cubicBezTo>
                <a:cubicBezTo>
                  <a:pt x="1118666" y="260023"/>
                  <a:pt x="1114316" y="266197"/>
                  <a:pt x="1111510" y="271249"/>
                </a:cubicBezTo>
                <a:cubicBezTo>
                  <a:pt x="1108704" y="276300"/>
                  <a:pt x="1107371" y="280580"/>
                  <a:pt x="1107511" y="284088"/>
                </a:cubicBezTo>
                <a:cubicBezTo>
                  <a:pt x="1107651" y="287596"/>
                  <a:pt x="1108984" y="290612"/>
                  <a:pt x="1111510" y="293138"/>
                </a:cubicBezTo>
                <a:cubicBezTo>
                  <a:pt x="1115158" y="296786"/>
                  <a:pt x="1122384" y="299663"/>
                  <a:pt x="1133189" y="301768"/>
                </a:cubicBezTo>
                <a:cubicBezTo>
                  <a:pt x="1143993" y="303872"/>
                  <a:pt x="1156832" y="307170"/>
                  <a:pt x="1171706" y="311660"/>
                </a:cubicBezTo>
                <a:cubicBezTo>
                  <a:pt x="1186579" y="316150"/>
                  <a:pt x="1202505" y="322675"/>
                  <a:pt x="1219483" y="331234"/>
                </a:cubicBezTo>
                <a:cubicBezTo>
                  <a:pt x="1236462" y="339793"/>
                  <a:pt x="1253230" y="352352"/>
                  <a:pt x="1269787" y="368909"/>
                </a:cubicBezTo>
                <a:cubicBezTo>
                  <a:pt x="1281573" y="380696"/>
                  <a:pt x="1290063" y="392693"/>
                  <a:pt x="1295254" y="404900"/>
                </a:cubicBezTo>
                <a:cubicBezTo>
                  <a:pt x="1300446" y="417108"/>
                  <a:pt x="1302831" y="429175"/>
                  <a:pt x="1302410" y="441102"/>
                </a:cubicBezTo>
                <a:cubicBezTo>
                  <a:pt x="1301990" y="453029"/>
                  <a:pt x="1299113" y="464605"/>
                  <a:pt x="1293781" y="475830"/>
                </a:cubicBezTo>
                <a:cubicBezTo>
                  <a:pt x="1288449" y="487055"/>
                  <a:pt x="1281153" y="497299"/>
                  <a:pt x="1271892" y="506559"/>
                </a:cubicBezTo>
                <a:cubicBezTo>
                  <a:pt x="1261789" y="516662"/>
                  <a:pt x="1249932" y="526134"/>
                  <a:pt x="1236321" y="534973"/>
                </a:cubicBezTo>
                <a:cubicBezTo>
                  <a:pt x="1222711" y="543813"/>
                  <a:pt x="1206013" y="551671"/>
                  <a:pt x="1186228" y="558547"/>
                </a:cubicBezTo>
                <a:cubicBezTo>
                  <a:pt x="1166444" y="565422"/>
                  <a:pt x="1142730" y="571175"/>
                  <a:pt x="1115088" y="575806"/>
                </a:cubicBezTo>
                <a:cubicBezTo>
                  <a:pt x="1087446" y="580436"/>
                  <a:pt x="1054401" y="583172"/>
                  <a:pt x="1015954" y="584014"/>
                </a:cubicBezTo>
                <a:lnTo>
                  <a:pt x="820634" y="590749"/>
                </a:lnTo>
                <a:cubicBezTo>
                  <a:pt x="809128" y="591030"/>
                  <a:pt x="799165" y="591872"/>
                  <a:pt x="790746" y="593275"/>
                </a:cubicBezTo>
                <a:cubicBezTo>
                  <a:pt x="782327" y="594678"/>
                  <a:pt x="774400" y="596853"/>
                  <a:pt x="766963" y="599800"/>
                </a:cubicBezTo>
                <a:cubicBezTo>
                  <a:pt x="759526" y="602746"/>
                  <a:pt x="752089" y="607096"/>
                  <a:pt x="744652" y="612849"/>
                </a:cubicBezTo>
                <a:cubicBezTo>
                  <a:pt x="737216" y="618602"/>
                  <a:pt x="728867" y="626109"/>
                  <a:pt x="719606" y="635370"/>
                </a:cubicBezTo>
                <a:cubicBezTo>
                  <a:pt x="709784" y="645192"/>
                  <a:pt x="702417" y="653822"/>
                  <a:pt x="697506" y="661259"/>
                </a:cubicBezTo>
                <a:cubicBezTo>
                  <a:pt x="692595" y="668695"/>
                  <a:pt x="689929" y="675431"/>
                  <a:pt x="689508" y="681464"/>
                </a:cubicBezTo>
                <a:cubicBezTo>
                  <a:pt x="689087" y="687498"/>
                  <a:pt x="690560" y="693321"/>
                  <a:pt x="693928" y="698933"/>
                </a:cubicBezTo>
                <a:cubicBezTo>
                  <a:pt x="697296" y="704546"/>
                  <a:pt x="702066" y="710439"/>
                  <a:pt x="708240" y="716613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6788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5773533615_0_339"/>
          <p:cNvSpPr/>
          <p:nvPr/>
        </p:nvSpPr>
        <p:spPr>
          <a:xfrm>
            <a:off x="2449905" y="3854152"/>
            <a:ext cx="16779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Rozwiązywanie problemów</a:t>
            </a:r>
            <a:endParaRPr sz="14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g35773533615_0_339"/>
          <p:cNvSpPr/>
          <p:nvPr/>
        </p:nvSpPr>
        <p:spPr>
          <a:xfrm>
            <a:off x="2419560" y="4468680"/>
            <a:ext cx="16779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Zastosowanie strategii CT (rozpoznawanie wzorców, algorytmy) w celu rozwiązania problemów.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g35773533615_0_339"/>
          <p:cNvSpPr/>
          <p:nvPr/>
        </p:nvSpPr>
        <p:spPr>
          <a:xfrm rot="-2700000">
            <a:off x="947767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1115242" y="605847"/>
                </a:moveTo>
                <a:cubicBezTo>
                  <a:pt x="1128432" y="619037"/>
                  <a:pt x="1137763" y="632157"/>
                  <a:pt x="1143235" y="645206"/>
                </a:cubicBezTo>
                <a:cubicBezTo>
                  <a:pt x="1148707" y="658255"/>
                  <a:pt x="1150532" y="671305"/>
                  <a:pt x="1148708" y="684354"/>
                </a:cubicBezTo>
                <a:cubicBezTo>
                  <a:pt x="1146883" y="697404"/>
                  <a:pt x="1141832" y="710593"/>
                  <a:pt x="1133553" y="723924"/>
                </a:cubicBezTo>
                <a:cubicBezTo>
                  <a:pt x="1125275" y="737254"/>
                  <a:pt x="1113979" y="751075"/>
                  <a:pt x="1099667" y="765387"/>
                </a:cubicBezTo>
                <a:cubicBezTo>
                  <a:pt x="1085916" y="779138"/>
                  <a:pt x="1071534" y="790153"/>
                  <a:pt x="1056520" y="798432"/>
                </a:cubicBezTo>
                <a:cubicBezTo>
                  <a:pt x="1041506" y="806711"/>
                  <a:pt x="1026422" y="811972"/>
                  <a:pt x="1011268" y="814217"/>
                </a:cubicBezTo>
                <a:cubicBezTo>
                  <a:pt x="996113" y="816462"/>
                  <a:pt x="981310" y="815130"/>
                  <a:pt x="966858" y="810219"/>
                </a:cubicBezTo>
                <a:cubicBezTo>
                  <a:pt x="952405" y="805307"/>
                  <a:pt x="938724" y="796397"/>
                  <a:pt x="925815" y="783488"/>
                </a:cubicBezTo>
                <a:cubicBezTo>
                  <a:pt x="912625" y="770298"/>
                  <a:pt x="903505" y="756267"/>
                  <a:pt x="898453" y="741393"/>
                </a:cubicBezTo>
                <a:cubicBezTo>
                  <a:pt x="893402" y="726520"/>
                  <a:pt x="893472" y="709892"/>
                  <a:pt x="898663" y="691510"/>
                </a:cubicBezTo>
                <a:cubicBezTo>
                  <a:pt x="903856" y="673129"/>
                  <a:pt x="914800" y="652222"/>
                  <a:pt x="931498" y="628789"/>
                </a:cubicBezTo>
                <a:cubicBezTo>
                  <a:pt x="948195" y="605356"/>
                  <a:pt x="971558" y="578626"/>
                  <a:pt x="1001586" y="548598"/>
                </a:cubicBezTo>
                <a:cubicBezTo>
                  <a:pt x="1011408" y="550562"/>
                  <a:pt x="1021441" y="553159"/>
                  <a:pt x="1031684" y="556386"/>
                </a:cubicBezTo>
                <a:cubicBezTo>
                  <a:pt x="1041927" y="559613"/>
                  <a:pt x="1051960" y="563612"/>
                  <a:pt x="1061782" y="568383"/>
                </a:cubicBezTo>
                <a:cubicBezTo>
                  <a:pt x="1071603" y="573153"/>
                  <a:pt x="1081005" y="578626"/>
                  <a:pt x="1089985" y="584800"/>
                </a:cubicBezTo>
                <a:cubicBezTo>
                  <a:pt x="1098966" y="590974"/>
                  <a:pt x="1107385" y="597990"/>
                  <a:pt x="1115242" y="605847"/>
                </a:cubicBez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6483" y="840360"/>
                </a:lnTo>
                <a:lnTo>
                  <a:pt x="1276466" y="788118"/>
                </a:lnTo>
                <a:cubicBezTo>
                  <a:pt x="1290498" y="762301"/>
                  <a:pt x="1298285" y="736131"/>
                  <a:pt x="1299829" y="709611"/>
                </a:cubicBezTo>
                <a:cubicBezTo>
                  <a:pt x="1301372" y="683091"/>
                  <a:pt x="1296110" y="656221"/>
                  <a:pt x="1284043" y="629000"/>
                </a:cubicBezTo>
                <a:cubicBezTo>
                  <a:pt x="1271976" y="601778"/>
                  <a:pt x="1252191" y="574416"/>
                  <a:pt x="1224689" y="546914"/>
                </a:cubicBezTo>
                <a:cubicBezTo>
                  <a:pt x="1212342" y="534567"/>
                  <a:pt x="1199783" y="523832"/>
                  <a:pt x="1187014" y="514712"/>
                </a:cubicBezTo>
                <a:cubicBezTo>
                  <a:pt x="1174245" y="505591"/>
                  <a:pt x="1161757" y="497733"/>
                  <a:pt x="1149550" y="491139"/>
                </a:cubicBezTo>
                <a:cubicBezTo>
                  <a:pt x="1137342" y="484544"/>
                  <a:pt x="1125275" y="479212"/>
                  <a:pt x="1113348" y="475143"/>
                </a:cubicBezTo>
                <a:cubicBezTo>
                  <a:pt x="1101421" y="471073"/>
                  <a:pt x="1090406" y="467916"/>
                  <a:pt x="1080303" y="465671"/>
                </a:cubicBezTo>
                <a:cubicBezTo>
                  <a:pt x="1101912" y="444623"/>
                  <a:pt x="1124503" y="426804"/>
                  <a:pt x="1148076" y="412211"/>
                </a:cubicBezTo>
                <a:cubicBezTo>
                  <a:pt x="1171650" y="397618"/>
                  <a:pt x="1195573" y="388006"/>
                  <a:pt x="1219848" y="383376"/>
                </a:cubicBezTo>
                <a:cubicBezTo>
                  <a:pt x="1244123" y="378745"/>
                  <a:pt x="1268327" y="380078"/>
                  <a:pt x="1292462" y="387374"/>
                </a:cubicBezTo>
                <a:cubicBezTo>
                  <a:pt x="1316596" y="394671"/>
                  <a:pt x="1340029" y="409685"/>
                  <a:pt x="1362761" y="432416"/>
                </a:cubicBezTo>
                <a:cubicBezTo>
                  <a:pt x="1376231" y="445887"/>
                  <a:pt x="1387246" y="458585"/>
                  <a:pt x="1395805" y="470512"/>
                </a:cubicBezTo>
                <a:cubicBezTo>
                  <a:pt x="1404364" y="482439"/>
                  <a:pt x="1411310" y="493314"/>
                  <a:pt x="1416642" y="503135"/>
                </a:cubicBezTo>
                <a:cubicBezTo>
                  <a:pt x="1421974" y="512958"/>
                  <a:pt x="1426394" y="521447"/>
                  <a:pt x="1429902" y="528603"/>
                </a:cubicBezTo>
                <a:cubicBezTo>
                  <a:pt x="1433410" y="535759"/>
                  <a:pt x="1436848" y="541021"/>
                  <a:pt x="1440215" y="544389"/>
                </a:cubicBezTo>
                <a:cubicBezTo>
                  <a:pt x="1443021" y="547195"/>
                  <a:pt x="1446108" y="548879"/>
                  <a:pt x="1449476" y="549440"/>
                </a:cubicBezTo>
                <a:cubicBezTo>
                  <a:pt x="1452844" y="550002"/>
                  <a:pt x="1456702" y="549229"/>
                  <a:pt x="1461052" y="547125"/>
                </a:cubicBezTo>
                <a:cubicBezTo>
                  <a:pt x="1465402" y="545020"/>
                  <a:pt x="1470664" y="541302"/>
                  <a:pt x="1476838" y="535970"/>
                </a:cubicBezTo>
                <a:cubicBezTo>
                  <a:pt x="1483012" y="530638"/>
                  <a:pt x="1490448" y="523622"/>
                  <a:pt x="1499148" y="514922"/>
                </a:cubicBezTo>
                <a:cubicBezTo>
                  <a:pt x="1504761" y="509309"/>
                  <a:pt x="1509391" y="504399"/>
                  <a:pt x="1513040" y="500189"/>
                </a:cubicBezTo>
                <a:cubicBezTo>
                  <a:pt x="1516688" y="495980"/>
                  <a:pt x="1519494" y="492191"/>
                  <a:pt x="1521458" y="488823"/>
                </a:cubicBezTo>
                <a:cubicBezTo>
                  <a:pt x="1523423" y="485456"/>
                  <a:pt x="1524966" y="482088"/>
                  <a:pt x="1526089" y="478721"/>
                </a:cubicBezTo>
                <a:cubicBezTo>
                  <a:pt x="1527211" y="475353"/>
                  <a:pt x="1527632" y="471705"/>
                  <a:pt x="1527352" y="467776"/>
                </a:cubicBezTo>
                <a:cubicBezTo>
                  <a:pt x="1527071" y="463847"/>
                  <a:pt x="1524967" y="457393"/>
                  <a:pt x="1521038" y="448412"/>
                </a:cubicBezTo>
                <a:cubicBezTo>
                  <a:pt x="1517109" y="439432"/>
                  <a:pt x="1511496" y="429329"/>
                  <a:pt x="1504199" y="418104"/>
                </a:cubicBezTo>
                <a:cubicBezTo>
                  <a:pt x="1496903" y="406878"/>
                  <a:pt x="1488484" y="395232"/>
                  <a:pt x="1478942" y="383165"/>
                </a:cubicBezTo>
                <a:cubicBezTo>
                  <a:pt x="1469401" y="371098"/>
                  <a:pt x="1459298" y="359732"/>
                  <a:pt x="1448634" y="349068"/>
                </a:cubicBezTo>
                <a:cubicBezTo>
                  <a:pt x="1414958" y="315392"/>
                  <a:pt x="1381352" y="290767"/>
                  <a:pt x="1347817" y="275192"/>
                </a:cubicBezTo>
                <a:cubicBezTo>
                  <a:pt x="1314281" y="259616"/>
                  <a:pt x="1281237" y="250847"/>
                  <a:pt x="1248683" y="248882"/>
                </a:cubicBezTo>
                <a:cubicBezTo>
                  <a:pt x="1216130" y="246918"/>
                  <a:pt x="1184208" y="250636"/>
                  <a:pt x="1152917" y="260037"/>
                </a:cubicBezTo>
                <a:cubicBezTo>
                  <a:pt x="1121627" y="269439"/>
                  <a:pt x="1091739" y="282347"/>
                  <a:pt x="1063255" y="298765"/>
                </a:cubicBezTo>
                <a:cubicBezTo>
                  <a:pt x="1034771" y="315182"/>
                  <a:pt x="1007830" y="333984"/>
                  <a:pt x="982433" y="355172"/>
                </a:cubicBezTo>
                <a:cubicBezTo>
                  <a:pt x="957035" y="376360"/>
                  <a:pt x="933673" y="397618"/>
                  <a:pt x="912345" y="418946"/>
                </a:cubicBezTo>
                <a:cubicBezTo>
                  <a:pt x="886807" y="444484"/>
                  <a:pt x="863655" y="469600"/>
                  <a:pt x="842888" y="494296"/>
                </a:cubicBezTo>
                <a:cubicBezTo>
                  <a:pt x="822121" y="518991"/>
                  <a:pt x="804651" y="543617"/>
                  <a:pt x="790479" y="568172"/>
                </a:cubicBezTo>
                <a:cubicBezTo>
                  <a:pt x="776308" y="592728"/>
                  <a:pt x="765854" y="617072"/>
                  <a:pt x="759119" y="641207"/>
                </a:cubicBezTo>
                <a:cubicBezTo>
                  <a:pt x="752384" y="665342"/>
                  <a:pt x="750489" y="689686"/>
                  <a:pt x="753436" y="714242"/>
                </a:cubicBezTo>
                <a:cubicBezTo>
                  <a:pt x="756383" y="738797"/>
                  <a:pt x="764381" y="763353"/>
                  <a:pt x="777431" y="787908"/>
                </a:cubicBezTo>
                <a:lnTo>
                  <a:pt x="8177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E2A3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g35773533615_0_339"/>
          <p:cNvSpPr/>
          <p:nvPr/>
        </p:nvSpPr>
        <p:spPr>
          <a:xfrm>
            <a:off x="10024832" y="3960074"/>
            <a:ext cx="16779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D06C3C"/>
                </a:solidFill>
                <a:latin typeface="Arial"/>
                <a:ea typeface="Arial"/>
                <a:cs typeface="Arial"/>
                <a:sym typeface="Arial"/>
              </a:rPr>
              <a:t>Komunikacja</a:t>
            </a:r>
            <a:endParaRPr sz="1400" b="0" i="0" u="none" strike="noStrike" cap="none">
              <a:solidFill>
                <a:srgbClr val="D06C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g35773533615_0_339"/>
          <p:cNvSpPr/>
          <p:nvPr/>
        </p:nvSpPr>
        <p:spPr>
          <a:xfrm>
            <a:off x="10017360" y="4468680"/>
            <a:ext cx="167790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Strukturyzacja myśli w sposób jasny i logiczny, przy wykorzystaniu zasad CT.</a:t>
            </a:r>
            <a:endParaRPr/>
          </a:p>
        </p:txBody>
      </p:sp>
      <p:sp>
        <p:nvSpPr>
          <p:cNvPr id="482" name="Google Shape;482;g35773533615_0_339"/>
          <p:cNvSpPr/>
          <p:nvPr/>
        </p:nvSpPr>
        <p:spPr>
          <a:xfrm rot="-2700000">
            <a:off x="568183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1325076" y="430091"/>
                </a:moveTo>
                <a:lnTo>
                  <a:pt x="1325918" y="430933"/>
                </a:lnTo>
                <a:lnTo>
                  <a:pt x="1075453" y="681398"/>
                </a:lnTo>
                <a:lnTo>
                  <a:pt x="931067" y="537012"/>
                </a:ln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0596" y="840360"/>
                </a:lnTo>
                <a:lnTo>
                  <a:pt x="1230362" y="836307"/>
                </a:lnTo>
                <a:lnTo>
                  <a:pt x="1181953" y="787898"/>
                </a:lnTo>
                <a:lnTo>
                  <a:pt x="1509873" y="459979"/>
                </a:lnTo>
                <a:cubicBezTo>
                  <a:pt x="1512960" y="456892"/>
                  <a:pt x="1514222" y="452822"/>
                  <a:pt x="1513661" y="447771"/>
                </a:cubicBezTo>
                <a:cubicBezTo>
                  <a:pt x="1513100" y="442720"/>
                  <a:pt x="1510574" y="436405"/>
                  <a:pt x="1506084" y="428828"/>
                </a:cubicBezTo>
                <a:cubicBezTo>
                  <a:pt x="1501594" y="421251"/>
                  <a:pt x="1494648" y="412060"/>
                  <a:pt x="1485247" y="401256"/>
                </a:cubicBezTo>
                <a:cubicBezTo>
                  <a:pt x="1475846" y="390452"/>
                  <a:pt x="1463989" y="377893"/>
                  <a:pt x="1449677" y="363581"/>
                </a:cubicBezTo>
                <a:cubicBezTo>
                  <a:pt x="1436487" y="350392"/>
                  <a:pt x="1424981" y="339447"/>
                  <a:pt x="1415159" y="330747"/>
                </a:cubicBezTo>
                <a:cubicBezTo>
                  <a:pt x="1405337" y="322047"/>
                  <a:pt x="1396778" y="315313"/>
                  <a:pt x="1389481" y="310542"/>
                </a:cubicBezTo>
                <a:cubicBezTo>
                  <a:pt x="1382185" y="305771"/>
                  <a:pt x="1375941" y="302614"/>
                  <a:pt x="1370749" y="301070"/>
                </a:cubicBezTo>
                <a:cubicBezTo>
                  <a:pt x="1365557" y="299527"/>
                  <a:pt x="1360997" y="299316"/>
                  <a:pt x="1357068" y="300439"/>
                </a:cubicBezTo>
                <a:lnTo>
                  <a:pt x="889393" y="429670"/>
                </a:lnTo>
                <a:cubicBezTo>
                  <a:pt x="881255" y="432196"/>
                  <a:pt x="873888" y="434932"/>
                  <a:pt x="867293" y="437879"/>
                </a:cubicBezTo>
                <a:cubicBezTo>
                  <a:pt x="860698" y="440825"/>
                  <a:pt x="854244" y="444474"/>
                  <a:pt x="847930" y="448824"/>
                </a:cubicBezTo>
                <a:cubicBezTo>
                  <a:pt x="841615" y="453173"/>
                  <a:pt x="834950" y="458435"/>
                  <a:pt x="827934" y="464609"/>
                </a:cubicBezTo>
                <a:cubicBezTo>
                  <a:pt x="820919" y="470783"/>
                  <a:pt x="812921" y="478360"/>
                  <a:pt x="803940" y="487341"/>
                </a:cubicBezTo>
                <a:cubicBezTo>
                  <a:pt x="792996" y="498285"/>
                  <a:pt x="784717" y="507546"/>
                  <a:pt x="779104" y="515123"/>
                </a:cubicBezTo>
                <a:cubicBezTo>
                  <a:pt x="773492" y="522700"/>
                  <a:pt x="769984" y="529295"/>
                  <a:pt x="768581" y="534908"/>
                </a:cubicBezTo>
                <a:cubicBezTo>
                  <a:pt x="767178" y="540520"/>
                  <a:pt x="767528" y="545361"/>
                  <a:pt x="769633" y="549430"/>
                </a:cubicBezTo>
                <a:cubicBezTo>
                  <a:pt x="771738" y="553500"/>
                  <a:pt x="774754" y="557499"/>
                  <a:pt x="778684" y="561428"/>
                </a:cubicBezTo>
                <a:lnTo>
                  <a:pt x="987053" y="769797"/>
                </a:lnTo>
                <a:lnTo>
                  <a:pt x="916491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A9A6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g35773533615_0_339"/>
          <p:cNvSpPr/>
          <p:nvPr/>
        </p:nvSpPr>
        <p:spPr>
          <a:xfrm>
            <a:off x="6213630" y="3815967"/>
            <a:ext cx="16779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A9A698"/>
                </a:solidFill>
                <a:latin typeface="Arial"/>
                <a:ea typeface="Arial"/>
                <a:cs typeface="Arial"/>
                <a:sym typeface="Arial"/>
              </a:rPr>
              <a:t>Adaptacyjność i odporność</a:t>
            </a:r>
            <a:endParaRPr sz="1400" b="0" i="0" u="none" strike="noStrike" cap="none">
              <a:solidFill>
                <a:srgbClr val="A9A69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35773533615_0_339"/>
          <p:cNvSpPr/>
          <p:nvPr/>
        </p:nvSpPr>
        <p:spPr>
          <a:xfrm>
            <a:off x="6218280" y="4431240"/>
            <a:ext cx="1677900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Uczenie się poprzez próby i błędy oraz dostosowywanie strategii.</a:t>
            </a:r>
            <a:endParaRPr/>
          </a:p>
        </p:txBody>
      </p:sp>
      <p:sp>
        <p:nvSpPr>
          <p:cNvPr id="485" name="Google Shape;485;g35773533615_0_339"/>
          <p:cNvSpPr/>
          <p:nvPr/>
        </p:nvSpPr>
        <p:spPr>
          <a:xfrm rot="-2700000">
            <a:off x="-11205" y="2107542"/>
            <a:ext cx="2305537" cy="840389"/>
          </a:xfrm>
          <a:custGeom>
            <a:avLst/>
            <a:gdLst/>
            <a:ahLst/>
            <a:cxnLst/>
            <a:rect l="l" t="t" r="r" b="b"/>
            <a:pathLst>
              <a:path w="2304256" h="880363" extrusionOk="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36567" y="840360"/>
                </a:lnTo>
                <a:lnTo>
                  <a:pt x="1469725" y="407202"/>
                </a:lnTo>
                <a:cubicBezTo>
                  <a:pt x="1472250" y="404677"/>
                  <a:pt x="1473794" y="402010"/>
                  <a:pt x="1474355" y="399204"/>
                </a:cubicBezTo>
                <a:cubicBezTo>
                  <a:pt x="1474916" y="396398"/>
                  <a:pt x="1474004" y="392820"/>
                  <a:pt x="1471619" y="388470"/>
                </a:cubicBezTo>
                <a:cubicBezTo>
                  <a:pt x="1469234" y="384120"/>
                  <a:pt x="1464954" y="378437"/>
                  <a:pt x="1458780" y="371421"/>
                </a:cubicBezTo>
                <a:cubicBezTo>
                  <a:pt x="1452606" y="364406"/>
                  <a:pt x="1444187" y="355566"/>
                  <a:pt x="1433523" y="344902"/>
                </a:cubicBezTo>
                <a:cubicBezTo>
                  <a:pt x="1424823" y="336202"/>
                  <a:pt x="1417667" y="329186"/>
                  <a:pt x="1412055" y="323854"/>
                </a:cubicBezTo>
                <a:cubicBezTo>
                  <a:pt x="1406442" y="318522"/>
                  <a:pt x="1401741" y="314383"/>
                  <a:pt x="1397953" y="311436"/>
                </a:cubicBezTo>
                <a:cubicBezTo>
                  <a:pt x="1394164" y="308489"/>
                  <a:pt x="1390867" y="306315"/>
                  <a:pt x="1388060" y="304911"/>
                </a:cubicBezTo>
                <a:cubicBezTo>
                  <a:pt x="1385254" y="303508"/>
                  <a:pt x="1382588" y="302666"/>
                  <a:pt x="1380062" y="302386"/>
                </a:cubicBezTo>
                <a:lnTo>
                  <a:pt x="1187268" y="261133"/>
                </a:lnTo>
                <a:cubicBezTo>
                  <a:pt x="1181655" y="260010"/>
                  <a:pt x="1176884" y="259449"/>
                  <a:pt x="1172955" y="259449"/>
                </a:cubicBezTo>
                <a:cubicBezTo>
                  <a:pt x="1169026" y="259449"/>
                  <a:pt x="1164957" y="260431"/>
                  <a:pt x="1160748" y="262396"/>
                </a:cubicBezTo>
                <a:cubicBezTo>
                  <a:pt x="1156538" y="264360"/>
                  <a:pt x="1152118" y="267377"/>
                  <a:pt x="1147488" y="271446"/>
                </a:cubicBezTo>
                <a:cubicBezTo>
                  <a:pt x="1142857" y="275515"/>
                  <a:pt x="1137175" y="280917"/>
                  <a:pt x="1130439" y="287653"/>
                </a:cubicBezTo>
                <a:cubicBezTo>
                  <a:pt x="1119775" y="298317"/>
                  <a:pt x="1111918" y="307016"/>
                  <a:pt x="1106866" y="313751"/>
                </a:cubicBezTo>
                <a:cubicBezTo>
                  <a:pt x="1101815" y="320487"/>
                  <a:pt x="1099289" y="326240"/>
                  <a:pt x="1099289" y="331010"/>
                </a:cubicBezTo>
                <a:cubicBezTo>
                  <a:pt x="1099289" y="335781"/>
                  <a:pt x="1101675" y="339850"/>
                  <a:pt x="1106445" y="343218"/>
                </a:cubicBezTo>
                <a:cubicBezTo>
                  <a:pt x="1111216" y="346586"/>
                  <a:pt x="1118372" y="349953"/>
                  <a:pt x="1127914" y="353321"/>
                </a:cubicBezTo>
                <a:lnTo>
                  <a:pt x="1263880" y="392469"/>
                </a:lnTo>
                <a:lnTo>
                  <a:pt x="909441" y="746908"/>
                </a:lnTo>
                <a:lnTo>
                  <a:pt x="807992" y="645460"/>
                </a:lnTo>
                <a:cubicBezTo>
                  <a:pt x="805466" y="642934"/>
                  <a:pt x="802450" y="641461"/>
                  <a:pt x="798942" y="641040"/>
                </a:cubicBezTo>
                <a:cubicBezTo>
                  <a:pt x="795434" y="640619"/>
                  <a:pt x="791224" y="641320"/>
                  <a:pt x="786313" y="643144"/>
                </a:cubicBezTo>
                <a:cubicBezTo>
                  <a:pt x="781402" y="644968"/>
                  <a:pt x="775860" y="648266"/>
                  <a:pt x="769686" y="653037"/>
                </a:cubicBezTo>
                <a:cubicBezTo>
                  <a:pt x="763512" y="657807"/>
                  <a:pt x="756356" y="664262"/>
                  <a:pt x="748217" y="672400"/>
                </a:cubicBezTo>
                <a:cubicBezTo>
                  <a:pt x="740360" y="680258"/>
                  <a:pt x="734116" y="687344"/>
                  <a:pt x="729485" y="693658"/>
                </a:cubicBezTo>
                <a:cubicBezTo>
                  <a:pt x="724855" y="699972"/>
                  <a:pt x="721697" y="705515"/>
                  <a:pt x="720014" y="710286"/>
                </a:cubicBezTo>
                <a:cubicBezTo>
                  <a:pt x="718330" y="715057"/>
                  <a:pt x="717769" y="719126"/>
                  <a:pt x="718330" y="722493"/>
                </a:cubicBezTo>
                <a:cubicBezTo>
                  <a:pt x="718891" y="725861"/>
                  <a:pt x="720294" y="728667"/>
                  <a:pt x="722539" y="730912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g35773533615_0_339"/>
          <p:cNvSpPr/>
          <p:nvPr/>
        </p:nvSpPr>
        <p:spPr>
          <a:xfrm>
            <a:off x="473760" y="3739290"/>
            <a:ext cx="1899360" cy="50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1" i="0" u="none" strike="noStrike" cap="none">
                <a:solidFill>
                  <a:srgbClr val="848484"/>
                </a:solidFill>
                <a:latin typeface="Arial"/>
                <a:ea typeface="Arial"/>
                <a:cs typeface="Arial"/>
                <a:sym typeface="Arial"/>
              </a:rPr>
              <a:t>Krytyczne myślenie</a:t>
            </a:r>
            <a:endParaRPr sz="1400" b="0" i="0" u="none" strike="noStrike" cap="none">
              <a:solidFill>
                <a:srgbClr val="84848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g35773533615_0_339"/>
          <p:cNvSpPr/>
          <p:nvPr/>
        </p:nvSpPr>
        <p:spPr>
          <a:xfrm>
            <a:off x="512728" y="4375397"/>
            <a:ext cx="1677900" cy="1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Analiza i rozwiązywanie problemów przy użyciu dekompozycji i logicznego rozumowania.</a:t>
            </a:r>
            <a:endParaRPr/>
          </a:p>
        </p:txBody>
      </p:sp>
      <p:sp>
        <p:nvSpPr>
          <p:cNvPr id="488" name="Google Shape;488;g35773533615_0_339"/>
          <p:cNvSpPr/>
          <p:nvPr/>
        </p:nvSpPr>
        <p:spPr>
          <a:xfrm>
            <a:off x="405240" y="1300637"/>
            <a:ext cx="115827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Kluczowe umiejętności interpersonalne XXI wieku, które można rozwinąć dzięki CT, zwłaszcza w przypadku dorosłych uczestników o niskich kwalifikacjach, to:</a:t>
            </a:r>
            <a:endParaRPr/>
          </a:p>
        </p:txBody>
      </p:sp>
      <p:pic>
        <p:nvPicPr>
          <p:cNvPr id="489" name="Google Shape;489;g35773533615_0_3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48680" y="2958120"/>
            <a:ext cx="609120" cy="609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35773533615_0_3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47160" y="2875320"/>
            <a:ext cx="743040" cy="74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g35773533615_0_3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21440" y="2868480"/>
            <a:ext cx="765720" cy="76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g35773533615_0_3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23440" y="2818800"/>
            <a:ext cx="737640" cy="737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g35773533615_0_3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19920" y="2833920"/>
            <a:ext cx="743040" cy="74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g35773533615_0_3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9240" y="2833920"/>
            <a:ext cx="796320" cy="79632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g35773533615_0_339"/>
          <p:cNvSpPr/>
          <p:nvPr/>
        </p:nvSpPr>
        <p:spPr>
          <a:xfrm>
            <a:off x="324337" y="5761965"/>
            <a:ext cx="114492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Jako trenerzy Waszą rolą jest stwarzanie uczestnikom możliwości ćwiczenia i stosowania nabytych umiejętności w sytuacjach z życia realnego. Nauczanie umiejętności interpersonalnych może pomóc uczestnikom podjąć kroki zmierzające do osiągnięcia sukcesu w życiu.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5773533615_0_430"/>
          <p:cNvSpPr/>
          <p:nvPr/>
        </p:nvSpPr>
        <p:spPr>
          <a:xfrm>
            <a:off x="893925" y="1780260"/>
            <a:ext cx="4640355" cy="1108963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35773533615_0_43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2" name="Google Shape;502;g35773533615_0_430"/>
          <p:cNvSpPr/>
          <p:nvPr/>
        </p:nvSpPr>
        <p:spPr>
          <a:xfrm>
            <a:off x="1041253" y="1868092"/>
            <a:ext cx="4477847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Trudności w powiązaniu CT z praktycznymi umiejętnościami interpersonalnymi </a:t>
            </a:r>
            <a:endParaRPr sz="12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g35773533615_0_430"/>
          <p:cNvSpPr/>
          <p:nvPr/>
        </p:nvSpPr>
        <p:spPr>
          <a:xfrm>
            <a:off x="615210" y="561944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Wyzwania w obszarze nauczania myslenia komputacyjnego dorosłych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g35773533615_0_430"/>
          <p:cNvSpPr/>
          <p:nvPr/>
        </p:nvSpPr>
        <p:spPr>
          <a:xfrm>
            <a:off x="893925" y="3076926"/>
            <a:ext cx="4625175" cy="988255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g35773533615_0_430"/>
          <p:cNvSpPr/>
          <p:nvPr/>
        </p:nvSpPr>
        <p:spPr>
          <a:xfrm>
            <a:off x="893925" y="4234800"/>
            <a:ext cx="4641375" cy="941400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g35773533615_0_430"/>
          <p:cNvSpPr/>
          <p:nvPr/>
        </p:nvSpPr>
        <p:spPr>
          <a:xfrm>
            <a:off x="893925" y="5412923"/>
            <a:ext cx="4625175" cy="941400"/>
          </a:xfrm>
          <a:prstGeom prst="rect">
            <a:avLst/>
          </a:prstGeom>
          <a:solidFill>
            <a:srgbClr val="D8D8D8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g35773533615_0_430"/>
          <p:cNvSpPr/>
          <p:nvPr/>
        </p:nvSpPr>
        <p:spPr>
          <a:xfrm>
            <a:off x="6657480" y="1838520"/>
            <a:ext cx="4458960" cy="941400"/>
          </a:xfrm>
          <a:prstGeom prst="rect">
            <a:avLst/>
          </a:prstGeom>
          <a:solidFill>
            <a:srgbClr val="678877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g35773533615_0_430"/>
          <p:cNvSpPr/>
          <p:nvPr/>
        </p:nvSpPr>
        <p:spPr>
          <a:xfrm>
            <a:off x="6656190" y="3079291"/>
            <a:ext cx="4460250" cy="941400"/>
          </a:xfrm>
          <a:prstGeom prst="rect">
            <a:avLst/>
          </a:prstGeom>
          <a:solidFill>
            <a:srgbClr val="678877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g35773533615_0_430"/>
          <p:cNvSpPr/>
          <p:nvPr/>
        </p:nvSpPr>
        <p:spPr>
          <a:xfrm>
            <a:off x="6657480" y="4219095"/>
            <a:ext cx="4458960" cy="941400"/>
          </a:xfrm>
          <a:prstGeom prst="rect">
            <a:avLst/>
          </a:prstGeom>
          <a:solidFill>
            <a:srgbClr val="678877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g35773533615_0_430"/>
          <p:cNvSpPr/>
          <p:nvPr/>
        </p:nvSpPr>
        <p:spPr>
          <a:xfrm>
            <a:off x="6657480" y="5367091"/>
            <a:ext cx="4458960" cy="941400"/>
          </a:xfrm>
          <a:prstGeom prst="rect">
            <a:avLst/>
          </a:prstGeom>
          <a:solidFill>
            <a:srgbClr val="678877">
              <a:alpha val="3803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Google Shape;511;g35773533615_0_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160" y="1946880"/>
            <a:ext cx="793440" cy="79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g35773533615_0_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4626" y="3127830"/>
            <a:ext cx="793440" cy="79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g35773533615_0_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160" y="4308780"/>
            <a:ext cx="793440" cy="79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g35773533615_0_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9160" y="5441071"/>
            <a:ext cx="793440" cy="79344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g35773533615_0_430"/>
          <p:cNvSpPr/>
          <p:nvPr/>
        </p:nvSpPr>
        <p:spPr>
          <a:xfrm>
            <a:off x="2413170" y="1317941"/>
            <a:ext cx="14835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sng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Wyzwanie</a:t>
            </a:r>
            <a:endParaRPr sz="16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35773533615_0_430"/>
          <p:cNvSpPr/>
          <p:nvPr/>
        </p:nvSpPr>
        <p:spPr>
          <a:xfrm>
            <a:off x="8071920" y="1396080"/>
            <a:ext cx="14835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sng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Rozwiązanie</a:t>
            </a:r>
            <a:endParaRPr sz="16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35773533615_0_430"/>
          <p:cNvSpPr/>
          <p:nvPr/>
        </p:nvSpPr>
        <p:spPr>
          <a:xfrm>
            <a:off x="1041252" y="2244342"/>
            <a:ext cx="4493028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Uczestnicy nie byli w stanie dostrzec, w jaki sposób koncepcje CT łączą się z umiejętnościami interpersonalnymi, takimi jak myślenie krytyczne czy współpraca.</a:t>
            </a:r>
            <a:endParaRPr/>
          </a:p>
        </p:txBody>
      </p:sp>
      <p:sp>
        <p:nvSpPr>
          <p:cNvPr id="518" name="Google Shape;518;g35773533615_0_430"/>
          <p:cNvSpPr/>
          <p:nvPr/>
        </p:nvSpPr>
        <p:spPr>
          <a:xfrm>
            <a:off x="1018320" y="3165158"/>
            <a:ext cx="4448124" cy="242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2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Niskie zaufanie do rozwiązywania problemów i komunikacji</a:t>
            </a:r>
            <a:endParaRPr sz="12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g35773533615_0_430"/>
          <p:cNvSpPr/>
          <p:nvPr/>
        </p:nvSpPr>
        <p:spPr>
          <a:xfrm>
            <a:off x="1018320" y="4257811"/>
            <a:ext cx="3912780" cy="29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Opór wobec nowych sposobów myślenia</a:t>
            </a:r>
            <a:endParaRPr sz="12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g35773533615_0_430"/>
          <p:cNvSpPr/>
          <p:nvPr/>
        </p:nvSpPr>
        <p:spPr>
          <a:xfrm>
            <a:off x="1041252" y="5428140"/>
            <a:ext cx="36276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Bariery współpracy</a:t>
            </a:r>
            <a:endParaRPr sz="12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g35773533615_0_430"/>
          <p:cNvSpPr/>
          <p:nvPr/>
        </p:nvSpPr>
        <p:spPr>
          <a:xfrm>
            <a:off x="988596" y="3496188"/>
            <a:ext cx="4477848" cy="49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Wielu dorosłym o niskich kwalifikacjach brakuje pewności siebie, jeśli chodzi o rozwiązywanie problemów i jasne wyrażanie idei.</a:t>
            </a:r>
            <a:endParaRPr/>
          </a:p>
        </p:txBody>
      </p:sp>
      <p:sp>
        <p:nvSpPr>
          <p:cNvPr id="522" name="Google Shape;522;g35773533615_0_430"/>
          <p:cNvSpPr/>
          <p:nvPr/>
        </p:nvSpPr>
        <p:spPr>
          <a:xfrm>
            <a:off x="1024331" y="4534749"/>
            <a:ext cx="4442113" cy="53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Dorośli, którzy mają ograniczony dostęp do myślenia strukturalnego, mogą uznać koncepcje CT za przytłaczające.</a:t>
            </a:r>
            <a:endParaRPr/>
          </a:p>
        </p:txBody>
      </p:sp>
      <p:sp>
        <p:nvSpPr>
          <p:cNvPr id="523" name="Google Shape;523;g35773533615_0_430"/>
          <p:cNvSpPr/>
          <p:nvPr/>
        </p:nvSpPr>
        <p:spPr>
          <a:xfrm>
            <a:off x="1041252" y="5729109"/>
            <a:ext cx="4477848" cy="566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Uczestnicy mogą mieć trudności z pracą zespołową, rozwiązywaniem konfliktów lub sprawiedliwym podziałem zadań.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g35773533615_0_430"/>
          <p:cNvSpPr/>
          <p:nvPr/>
        </p:nvSpPr>
        <p:spPr>
          <a:xfrm>
            <a:off x="7032814" y="2066242"/>
            <a:ext cx="3885411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Używaj codziennych przykładów, które odnoszą się konkretnie do Twoich uczestników. Zapytaj ich o ich codzienne życie i pokaż im, jak stosuje się CT.</a:t>
            </a:r>
            <a:endParaRPr/>
          </a:p>
        </p:txBody>
      </p:sp>
      <p:sp>
        <p:nvSpPr>
          <p:cNvPr id="525" name="Google Shape;525;g35773533615_0_430"/>
          <p:cNvSpPr/>
          <p:nvPr/>
        </p:nvSpPr>
        <p:spPr>
          <a:xfrm>
            <a:off x="6703593" y="3136801"/>
            <a:ext cx="4365444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Stosuj techniki scaffoldingu, aby stopniowo budować pewność siebie. Zacznij od zorganizowanych aktywności oferujących jasne wskazówki i stopniowo zmniejszaj wsparcie, umożliwiając dzieciom ćwiczenie w bezpiecznym środowisku bez presji.</a:t>
            </a:r>
            <a:endParaRPr/>
          </a:p>
        </p:txBody>
      </p:sp>
      <p:sp>
        <p:nvSpPr>
          <p:cNvPr id="526" name="Google Shape;526;g35773533615_0_430"/>
          <p:cNvSpPr/>
          <p:nvPr/>
        </p:nvSpPr>
        <p:spPr>
          <a:xfrm>
            <a:off x="6834960" y="4320062"/>
            <a:ext cx="4281120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Podkreśl, że CT to sposób myślenia, który usprawnia rozwiązywanie problemów i pracę zespołową, a nie coś, co wymaga umiejętności technicznych lub wiedzy technologicznej.</a:t>
            </a:r>
            <a:endParaRPr/>
          </a:p>
        </p:txBody>
      </p:sp>
      <p:sp>
        <p:nvSpPr>
          <p:cNvPr id="527" name="Google Shape;527;g35773533615_0_430"/>
          <p:cNvSpPr/>
          <p:nvPr/>
        </p:nvSpPr>
        <p:spPr>
          <a:xfrm>
            <a:off x="6835169" y="5428140"/>
            <a:ext cx="4233867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Inicjuj zadania grupowe dzięki jasno określonym rolom i instrukcjom krok po kroku. Wykorzystuj małe, ustrukturyzowane działania, aby stopniowo budować pracę zespołową i zachęcać do otwartej komunikacji.</a:t>
            </a:r>
            <a:endParaRPr/>
          </a:p>
        </p:txBody>
      </p:sp>
      <p:pic>
        <p:nvPicPr>
          <p:cNvPr id="528" name="Google Shape;528;g35773533615_0_4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95800" y="308880"/>
            <a:ext cx="1240561" cy="1240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773533615_0_521"/>
          <p:cNvSpPr/>
          <p:nvPr/>
        </p:nvSpPr>
        <p:spPr>
          <a:xfrm>
            <a:off x="1046880" y="1671840"/>
            <a:ext cx="6591000" cy="19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Poprawa codziennego zarządzania czasem</a:t>
            </a:r>
            <a:endParaRPr sz="18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Możesz pomóc uczącym się rozpoznawać wzorce w ich codziennych czynnościach, aby uniknąć nawyków marnowania czasu i skupić się na istotnych zadaniach, stosując abstrakcję. Dzięki codziennemu harmonogramowi dorośli uczestnicy rozwijają swoją organizację i zdolność adaptacji, co ułatwia im zarządzanie obowiązkami w domu i w pracy.</a:t>
            </a:r>
            <a:endParaRPr/>
          </a:p>
        </p:txBody>
      </p:sp>
      <p:pic>
        <p:nvPicPr>
          <p:cNvPr id="534" name="Google Shape;534;g35773533615_0_5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6880" y="3582360"/>
            <a:ext cx="2343959" cy="2343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g35773533615_0_521"/>
          <p:cNvPicPr preferRelativeResize="0"/>
          <p:nvPr/>
        </p:nvPicPr>
        <p:blipFill rotWithShape="1">
          <a:blip r:embed="rId4">
            <a:alphaModFix/>
          </a:blip>
          <a:srcRect t="5004" b="4995"/>
          <a:stretch/>
        </p:blipFill>
        <p:spPr>
          <a:xfrm>
            <a:off x="8288280" y="1515600"/>
            <a:ext cx="2671920" cy="2066761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g35773533615_0_521"/>
          <p:cNvSpPr/>
          <p:nvPr/>
        </p:nvSpPr>
        <p:spPr>
          <a:xfrm>
            <a:off x="4430160" y="3942000"/>
            <a:ext cx="6591000" cy="238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Budowanie umiejętności planowania</a:t>
            </a:r>
            <a:endParaRPr sz="18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Możesz wspierać uczących się w rozwijaniu umiejętności rozwiązywania problemów i organizacji, udzielając im wskazówek dotyczących planowania posiłków. Zachęcaj ich do dzielenia procesu na etapy, takie jak ustalanie budżetu, robienie zakupów spożywczych i przygotowywanie posiłków. Zastosowanie dekompozycji może pomóc im w efektywnym zarządzaniu zasobami, dostosowywaniu się do nieoczekiwanych zmian oraz poprawie krytycznego myślenia, planowania i zdolności adaptacyjnych w życiu codziennym.</a:t>
            </a:r>
            <a:endParaRPr/>
          </a:p>
        </p:txBody>
      </p:sp>
      <p:sp>
        <p:nvSpPr>
          <p:cNvPr id="537" name="Google Shape;537;g35773533615_0_521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12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38" name="Google Shape;538;g35773533615_0_521"/>
          <p:cNvSpPr/>
          <p:nvPr/>
        </p:nvSpPr>
        <p:spPr>
          <a:xfrm>
            <a:off x="696240" y="42804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Zastosowania myślenia komputacyjnego w świecie rzeczywistym w rozwoju umiejętności miękkich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" name="Google Shape;543;g35773533615_0_591"/>
          <p:cNvGrpSpPr/>
          <p:nvPr/>
        </p:nvGrpSpPr>
        <p:grpSpPr>
          <a:xfrm>
            <a:off x="4539960" y="1946160"/>
            <a:ext cx="3111822" cy="3894138"/>
            <a:chOff x="4539960" y="1946160"/>
            <a:chExt cx="3111822" cy="3894138"/>
          </a:xfrm>
        </p:grpSpPr>
        <p:sp>
          <p:nvSpPr>
            <p:cNvPr id="544" name="Google Shape;544;g35773533615_0_591"/>
            <p:cNvSpPr/>
            <p:nvPr/>
          </p:nvSpPr>
          <p:spPr>
            <a:xfrm>
              <a:off x="453996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67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g35773533615_0_591"/>
            <p:cNvSpPr/>
            <p:nvPr/>
          </p:nvSpPr>
          <p:spPr>
            <a:xfrm>
              <a:off x="463464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AABE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g35773533615_0_591"/>
            <p:cNvSpPr/>
            <p:nvPr/>
          </p:nvSpPr>
          <p:spPr>
            <a:xfrm>
              <a:off x="4782600" y="268596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6788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g35773533615_0_591"/>
            <p:cNvSpPr/>
            <p:nvPr/>
          </p:nvSpPr>
          <p:spPr>
            <a:xfrm>
              <a:off x="4906800" y="260892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g35773533615_0_591"/>
            <p:cNvSpPr/>
            <p:nvPr/>
          </p:nvSpPr>
          <p:spPr>
            <a:xfrm>
              <a:off x="5012640" y="1946160"/>
              <a:ext cx="1918458" cy="8571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20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g35773533615_0_591"/>
          <p:cNvGrpSpPr/>
          <p:nvPr/>
        </p:nvGrpSpPr>
        <p:grpSpPr>
          <a:xfrm>
            <a:off x="8079120" y="1946160"/>
            <a:ext cx="3106062" cy="3894138"/>
            <a:chOff x="8079120" y="1946160"/>
            <a:chExt cx="3106062" cy="3894138"/>
          </a:xfrm>
        </p:grpSpPr>
        <p:sp>
          <p:nvSpPr>
            <p:cNvPr id="550" name="Google Shape;550;g35773533615_0_591"/>
            <p:cNvSpPr/>
            <p:nvPr/>
          </p:nvSpPr>
          <p:spPr>
            <a:xfrm>
              <a:off x="807912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266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g35773533615_0_591"/>
            <p:cNvSpPr/>
            <p:nvPr/>
          </p:nvSpPr>
          <p:spPr>
            <a:xfrm>
              <a:off x="817380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ABD0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g35773533615_0_591"/>
            <p:cNvSpPr/>
            <p:nvPr/>
          </p:nvSpPr>
          <p:spPr>
            <a:xfrm>
              <a:off x="8316000" y="268596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2667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g35773533615_0_591"/>
            <p:cNvSpPr/>
            <p:nvPr/>
          </p:nvSpPr>
          <p:spPr>
            <a:xfrm>
              <a:off x="8440200" y="260892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g35773533615_0_591"/>
            <p:cNvSpPr/>
            <p:nvPr/>
          </p:nvSpPr>
          <p:spPr>
            <a:xfrm>
              <a:off x="8551800" y="1946160"/>
              <a:ext cx="1918458" cy="8571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0" y="16347"/>
                    <a:pt x="16570" y="15112"/>
                    <a:pt x="14618" y="14788"/>
                  </a:cubicBezTo>
                  <a:close/>
                  <a:moveTo>
                    <a:pt x="10800" y="5025"/>
                  </a:moveTo>
                  <a:cubicBezTo>
                    <a:pt x="10387" y="5025"/>
                    <a:pt x="10047" y="4290"/>
                    <a:pt x="10047" y="3363"/>
                  </a:cubicBezTo>
                  <a:cubicBezTo>
                    <a:pt x="10047" y="2437"/>
                    <a:pt x="10380" y="1702"/>
                    <a:pt x="10800" y="1702"/>
                  </a:cubicBezTo>
                  <a:cubicBezTo>
                    <a:pt x="11213" y="1702"/>
                    <a:pt x="11553" y="2437"/>
                    <a:pt x="11553" y="3363"/>
                  </a:cubicBezTo>
                  <a:cubicBezTo>
                    <a:pt x="11553" y="4290"/>
                    <a:pt x="11213" y="5025"/>
                    <a:pt x="10800" y="50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g35773533615_0_591"/>
          <p:cNvGrpSpPr/>
          <p:nvPr/>
        </p:nvGrpSpPr>
        <p:grpSpPr>
          <a:xfrm>
            <a:off x="1006560" y="1946160"/>
            <a:ext cx="3106062" cy="3894138"/>
            <a:chOff x="1006560" y="1946160"/>
            <a:chExt cx="3106062" cy="3894138"/>
          </a:xfrm>
        </p:grpSpPr>
        <p:sp>
          <p:nvSpPr>
            <p:cNvPr id="556" name="Google Shape;556;g35773533615_0_591"/>
            <p:cNvSpPr/>
            <p:nvPr/>
          </p:nvSpPr>
          <p:spPr>
            <a:xfrm>
              <a:off x="100656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837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g35773533615_0_591"/>
            <p:cNvSpPr/>
            <p:nvPr/>
          </p:nvSpPr>
          <p:spPr>
            <a:xfrm>
              <a:off x="1101240" y="2295360"/>
              <a:ext cx="2674458" cy="354493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0381" y="21600"/>
                  </a:moveTo>
                  <a:lnTo>
                    <a:pt x="1219" y="21600"/>
                  </a:lnTo>
                  <a:cubicBezTo>
                    <a:pt x="545" y="21600"/>
                    <a:pt x="0" y="21189"/>
                    <a:pt x="0" y="20680"/>
                  </a:cubicBezTo>
                  <a:lnTo>
                    <a:pt x="0" y="920"/>
                  </a:lnTo>
                  <a:cubicBezTo>
                    <a:pt x="0" y="411"/>
                    <a:pt x="545" y="0"/>
                    <a:pt x="1219" y="0"/>
                  </a:cubicBezTo>
                  <a:lnTo>
                    <a:pt x="20381" y="0"/>
                  </a:lnTo>
                  <a:cubicBezTo>
                    <a:pt x="21055" y="0"/>
                    <a:pt x="21600" y="411"/>
                    <a:pt x="21600" y="920"/>
                  </a:cubicBezTo>
                  <a:lnTo>
                    <a:pt x="21600" y="20680"/>
                  </a:lnTo>
                  <a:cubicBezTo>
                    <a:pt x="21595" y="21189"/>
                    <a:pt x="21050" y="21600"/>
                    <a:pt x="20381" y="21600"/>
                  </a:cubicBezTo>
                  <a:close/>
                </a:path>
              </a:pathLst>
            </a:custGeom>
            <a:solidFill>
              <a:srgbClr val="CAC8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g35773533615_0_591"/>
            <p:cNvSpPr/>
            <p:nvPr/>
          </p:nvSpPr>
          <p:spPr>
            <a:xfrm>
              <a:off x="1243440" y="268596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837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g35773533615_0_591"/>
            <p:cNvSpPr/>
            <p:nvPr/>
          </p:nvSpPr>
          <p:spPr>
            <a:xfrm>
              <a:off x="1367640" y="2608920"/>
              <a:ext cx="2744982" cy="30466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7194" y="0"/>
                  </a:lnTo>
                  <a:cubicBezTo>
                    <a:pt x="17194" y="0"/>
                    <a:pt x="17194" y="11652"/>
                    <a:pt x="21600" y="20467"/>
                  </a:cubicBezTo>
                  <a:lnTo>
                    <a:pt x="3498" y="21600"/>
                  </a:lnTo>
                  <a:cubicBezTo>
                    <a:pt x="3493" y="21600"/>
                    <a:pt x="0" y="19456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g35773533615_0_591"/>
            <p:cNvSpPr/>
            <p:nvPr/>
          </p:nvSpPr>
          <p:spPr>
            <a:xfrm>
              <a:off x="1479240" y="1946160"/>
              <a:ext cx="1918458" cy="85714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4618" y="14788"/>
                  </a:moveTo>
                  <a:cubicBezTo>
                    <a:pt x="13698" y="14641"/>
                    <a:pt x="13738" y="11627"/>
                    <a:pt x="14658" y="11597"/>
                  </a:cubicBezTo>
                  <a:cubicBezTo>
                    <a:pt x="14671" y="11597"/>
                    <a:pt x="14691" y="11597"/>
                    <a:pt x="14704" y="11597"/>
                  </a:cubicBezTo>
                  <a:cubicBezTo>
                    <a:pt x="16303" y="11597"/>
                    <a:pt x="16903" y="8951"/>
                    <a:pt x="16403" y="8510"/>
                  </a:cubicBezTo>
                  <a:cubicBezTo>
                    <a:pt x="15904" y="8069"/>
                    <a:pt x="12805" y="6304"/>
                    <a:pt x="12805" y="3657"/>
                  </a:cubicBezTo>
                  <a:cubicBezTo>
                    <a:pt x="12805" y="2525"/>
                    <a:pt x="12432" y="1584"/>
                    <a:pt x="12013" y="893"/>
                  </a:cubicBezTo>
                  <a:cubicBezTo>
                    <a:pt x="11293" y="-298"/>
                    <a:pt x="10314" y="-298"/>
                    <a:pt x="9594" y="893"/>
                  </a:cubicBezTo>
                  <a:cubicBezTo>
                    <a:pt x="9174" y="1584"/>
                    <a:pt x="8801" y="2525"/>
                    <a:pt x="8801" y="3657"/>
                  </a:cubicBezTo>
                  <a:cubicBezTo>
                    <a:pt x="8801" y="6304"/>
                    <a:pt x="5703" y="8069"/>
                    <a:pt x="5203" y="8510"/>
                  </a:cubicBezTo>
                  <a:cubicBezTo>
                    <a:pt x="4704" y="8951"/>
                    <a:pt x="5303" y="11597"/>
                    <a:pt x="6902" y="11597"/>
                  </a:cubicBezTo>
                  <a:cubicBezTo>
                    <a:pt x="6916" y="11597"/>
                    <a:pt x="6936" y="11597"/>
                    <a:pt x="6949" y="11597"/>
                  </a:cubicBezTo>
                  <a:cubicBezTo>
                    <a:pt x="7868" y="11627"/>
                    <a:pt x="7908" y="14641"/>
                    <a:pt x="6989" y="14788"/>
                  </a:cubicBezTo>
                  <a:cubicBezTo>
                    <a:pt x="5037" y="15097"/>
                    <a:pt x="620" y="16347"/>
                    <a:pt x="0" y="21302"/>
                  </a:cubicBezTo>
                  <a:lnTo>
                    <a:pt x="10800" y="21302"/>
                  </a:lnTo>
                  <a:lnTo>
                    <a:pt x="21600" y="21302"/>
                  </a:lnTo>
                  <a:cubicBezTo>
                    <a:pt x="20987" y="16347"/>
                    <a:pt x="16576" y="15112"/>
                    <a:pt x="14618" y="14788"/>
                  </a:cubicBezTo>
                  <a:close/>
                  <a:moveTo>
                    <a:pt x="10807" y="5025"/>
                  </a:moveTo>
                  <a:cubicBezTo>
                    <a:pt x="10394" y="5025"/>
                    <a:pt x="10054" y="4290"/>
                    <a:pt x="10054" y="3363"/>
                  </a:cubicBezTo>
                  <a:cubicBezTo>
                    <a:pt x="10054" y="2437"/>
                    <a:pt x="10387" y="1702"/>
                    <a:pt x="10807" y="1702"/>
                  </a:cubicBezTo>
                  <a:cubicBezTo>
                    <a:pt x="11226" y="1702"/>
                    <a:pt x="11560" y="2437"/>
                    <a:pt x="11560" y="3363"/>
                  </a:cubicBezTo>
                  <a:cubicBezTo>
                    <a:pt x="11560" y="4290"/>
                    <a:pt x="11220" y="5025"/>
                    <a:pt x="10807" y="50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1" name="Google Shape;561;g35773533615_0_591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13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2" name="Google Shape;562;g35773533615_0_591"/>
          <p:cNvSpPr/>
          <p:nvPr/>
        </p:nvSpPr>
        <p:spPr>
          <a:xfrm>
            <a:off x="783291" y="1132590"/>
            <a:ext cx="109920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komputacyjne w codziennym życiu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Cel: Pomoc uczącym się w rozpoznawaniu i stosowaniu strategii CT przy rozwiązywaniu rzeczywistych problemów.</a:t>
            </a:r>
            <a:endParaRPr/>
          </a:p>
        </p:txBody>
      </p:sp>
      <p:sp>
        <p:nvSpPr>
          <p:cNvPr id="563" name="Google Shape;563;g35773533615_0_591"/>
          <p:cNvSpPr/>
          <p:nvPr/>
        </p:nvSpPr>
        <p:spPr>
          <a:xfrm>
            <a:off x="696240" y="42804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Ćwiczenie: zastosowanie myślenia komputacyjnego do codziennych wyzwań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g35773533615_0_591"/>
          <p:cNvSpPr/>
          <p:nvPr/>
        </p:nvSpPr>
        <p:spPr>
          <a:xfrm>
            <a:off x="1514030" y="2818200"/>
            <a:ext cx="21831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Wybierz codzienne wyzwanie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g35773533615_0_591"/>
          <p:cNvSpPr/>
          <p:nvPr/>
        </p:nvSpPr>
        <p:spPr>
          <a:xfrm>
            <a:off x="5063541" y="2853184"/>
            <a:ext cx="21831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Przeprowadź przez kolejne kroki 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35773533615_0_591"/>
          <p:cNvSpPr/>
          <p:nvPr/>
        </p:nvSpPr>
        <p:spPr>
          <a:xfrm>
            <a:off x="8539020" y="2874068"/>
            <a:ext cx="21831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Refleksja i dyskusja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g35773533615_0_591"/>
          <p:cNvSpPr/>
          <p:nvPr/>
        </p:nvSpPr>
        <p:spPr>
          <a:xfrm>
            <a:off x="1459080" y="3381600"/>
            <a:ext cx="2004600" cy="19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Zarządzanie wydatkami domowymi.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Organizowanie harmonogramu osobistego i służbowego.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Zaplanuj wyprawę na zakupy spożywcze przy ograniczonym budżecie.</a:t>
            </a:r>
            <a:endParaRPr/>
          </a:p>
        </p:txBody>
      </p:sp>
      <p:sp>
        <p:nvSpPr>
          <p:cNvPr id="568" name="Google Shape;568;g35773533615_0_591"/>
          <p:cNvSpPr/>
          <p:nvPr/>
        </p:nvSpPr>
        <p:spPr>
          <a:xfrm>
            <a:off x="4910436" y="3336300"/>
            <a:ext cx="2410344" cy="17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D: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Podziel wyzwanie na mniejsze zadania.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RW: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Identyfikuj powtarzające się sytuacje lub problemy.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AB: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tylko na tym, co jest konieczne do rozwiązania problemu.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AL: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Opracuj proste, ustrukturyzowane podejście do rozwiązania tego problemu.</a:t>
            </a:r>
            <a:endParaRPr/>
          </a:p>
        </p:txBody>
      </p:sp>
      <p:sp>
        <p:nvSpPr>
          <p:cNvPr id="569" name="Google Shape;569;g35773533615_0_591"/>
          <p:cNvSpPr/>
          <p:nvPr/>
        </p:nvSpPr>
        <p:spPr>
          <a:xfrm>
            <a:off x="8010720" y="6036870"/>
            <a:ext cx="209592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1200" b="0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RW</a:t>
            </a:r>
            <a:r>
              <a:rPr lang="en-US" sz="1200" b="0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Rozpoznanie wzorców</a:t>
            </a:r>
            <a:endParaRPr/>
          </a:p>
        </p:txBody>
      </p:sp>
      <p:sp>
        <p:nvSpPr>
          <p:cNvPr id="570" name="Google Shape;570;g35773533615_0_591"/>
          <p:cNvSpPr/>
          <p:nvPr/>
        </p:nvSpPr>
        <p:spPr>
          <a:xfrm>
            <a:off x="10048569" y="6036870"/>
            <a:ext cx="1630978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AB</a:t>
            </a:r>
            <a:r>
              <a:rPr lang="en-US" sz="1200" b="0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AL</a:t>
            </a:r>
            <a:r>
              <a:rPr lang="en-US" sz="1200" b="0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Algorytm</a:t>
            </a:r>
            <a:endParaRPr/>
          </a:p>
        </p:txBody>
      </p:sp>
      <p:sp>
        <p:nvSpPr>
          <p:cNvPr id="571" name="Google Shape;571;g35773533615_0_591"/>
          <p:cNvSpPr/>
          <p:nvPr/>
        </p:nvSpPr>
        <p:spPr>
          <a:xfrm>
            <a:off x="8010720" y="5999427"/>
            <a:ext cx="3643016" cy="539700"/>
          </a:xfrm>
          <a:prstGeom prst="rect">
            <a:avLst/>
          </a:prstGeom>
          <a:noFill/>
          <a:ln w="9525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35773533615_0_591"/>
          <p:cNvSpPr/>
          <p:nvPr/>
        </p:nvSpPr>
        <p:spPr>
          <a:xfrm>
            <a:off x="8490276" y="3180045"/>
            <a:ext cx="2004600" cy="20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jaki sposób CT uprościło wyzwanie?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Jakie umiejętności interpersonalne ćwiczyli?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można zastosować to podejście w innych dziedzinach życia?</a:t>
            </a:r>
            <a:endParaRPr/>
          </a:p>
          <a:p>
            <a:pPr marL="285840" marR="0" lvl="0" indent="-10763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Która część procesu była najtrudniejsza?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5773533615_0_685"/>
          <p:cNvSpPr/>
          <p:nvPr/>
        </p:nvSpPr>
        <p:spPr>
          <a:xfrm>
            <a:off x="502200" y="4994712"/>
            <a:ext cx="11187600" cy="109140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648000" tIns="45700" rIns="6480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Codzienne zadania są doskonałym sposobem na wprowadzenie CT do nauki u dorosłych o niskich umiejętnościach. Zadbaj o to, aby ćwiczenia były proste, łatwe do zrozumienia i skupiały się na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myśleniu krok po kroku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aby pomóc uczestnikom nabrać pewności siebie w zakresie umiejętności interpersonalnych.</a:t>
            </a:r>
            <a:endParaRPr/>
          </a:p>
        </p:txBody>
      </p:sp>
      <p:sp>
        <p:nvSpPr>
          <p:cNvPr id="578" name="Google Shape;578;g35773533615_0_685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14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9" name="Google Shape;579;g35773533615_0_685"/>
          <p:cNvSpPr/>
          <p:nvPr/>
        </p:nvSpPr>
        <p:spPr>
          <a:xfrm>
            <a:off x="775800" y="1999440"/>
            <a:ext cx="5814072" cy="247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Zacznij od znanych, rzeczywistych przykładów, zanim wprowadzisz koncepcje.</a:t>
            </a:r>
            <a:endParaRPr/>
          </a:p>
          <a:p>
            <a:pPr marL="286111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Używaj prostego języka i unikaj terminów technicznych, aby CT było przystępne.</a:t>
            </a:r>
            <a:endParaRPr/>
          </a:p>
          <a:p>
            <a:pPr marL="286111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 do omawiania swojego procesu myślowego, aby wzmocnić myślenie strukturalne.</a:t>
            </a:r>
            <a:endParaRPr/>
          </a:p>
          <a:p>
            <a:pPr marL="286111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600"/>
              <a:buFont typeface="Noto Sans Symbols"/>
              <a:buChar char="✔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Podkreśl, że CT dotyczy myślenia, a nie technologii i że można ją stosować w codziennych sytuacjach.</a:t>
            </a:r>
            <a:endParaRPr/>
          </a:p>
        </p:txBody>
      </p:sp>
      <p:sp>
        <p:nvSpPr>
          <p:cNvPr id="580" name="Google Shape;580;g35773533615_0_685"/>
          <p:cNvSpPr/>
          <p:nvPr/>
        </p:nvSpPr>
        <p:spPr>
          <a:xfrm>
            <a:off x="639887" y="476102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Ćwiczenie: zastosowanie myslenia komputacyjnego do codziennych wyzwań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g35773533615_0_685"/>
          <p:cNvSpPr/>
          <p:nvPr/>
        </p:nvSpPr>
        <p:spPr>
          <a:xfrm>
            <a:off x="696240" y="1299360"/>
            <a:ext cx="109920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Porady: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2" name="Google Shape;582;g35773533615_0_6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16440" y="4475880"/>
            <a:ext cx="871500" cy="8752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3" name="Google Shape;583;g35773533615_0_685"/>
          <p:cNvGrpSpPr/>
          <p:nvPr/>
        </p:nvGrpSpPr>
        <p:grpSpPr>
          <a:xfrm>
            <a:off x="7204489" y="1111440"/>
            <a:ext cx="3402552" cy="3525000"/>
            <a:chOff x="6972840" y="515490"/>
            <a:chExt cx="3949201" cy="4203390"/>
          </a:xfrm>
        </p:grpSpPr>
        <p:pic>
          <p:nvPicPr>
            <p:cNvPr id="584" name="Google Shape;584;g35773533615_0_68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72840" y="709560"/>
              <a:ext cx="3949201" cy="4009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5" name="Google Shape;585;g35773533615_0_685"/>
            <p:cNvSpPr/>
            <p:nvPr/>
          </p:nvSpPr>
          <p:spPr>
            <a:xfrm>
              <a:off x="7067160" y="1967400"/>
              <a:ext cx="477300" cy="589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g35773533615_0_685"/>
            <p:cNvSpPr/>
            <p:nvPr/>
          </p:nvSpPr>
          <p:spPr>
            <a:xfrm>
              <a:off x="9629640" y="577080"/>
              <a:ext cx="477300" cy="589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g35773533615_0_685"/>
            <p:cNvSpPr/>
            <p:nvPr/>
          </p:nvSpPr>
          <p:spPr>
            <a:xfrm>
              <a:off x="10275840" y="1082880"/>
              <a:ext cx="477300" cy="583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g35773533615_0_685"/>
            <p:cNvSpPr/>
            <p:nvPr/>
          </p:nvSpPr>
          <p:spPr>
            <a:xfrm>
              <a:off x="7474680" y="1631520"/>
              <a:ext cx="477300" cy="589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89" name="Google Shape;589;g35773533615_0_68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272720" y="1792800"/>
              <a:ext cx="634680" cy="644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0" name="Google Shape;590;g35773533615_0_68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766799">
              <a:off x="9762120" y="3017880"/>
              <a:ext cx="620640" cy="63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1" name="Google Shape;591;g35773533615_0_68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446600">
              <a:off x="9635400" y="604800"/>
              <a:ext cx="558360" cy="567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15"/>
          <p:cNvSpPr txBox="1">
            <a:spLocks noGrp="1"/>
          </p:cNvSpPr>
          <p:nvPr>
            <p:ph type="title"/>
          </p:nvPr>
        </p:nvSpPr>
        <p:spPr>
          <a:xfrm>
            <a:off x="7348571" y="293753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en-US" sz="2700" b="1">
                <a:latin typeface="Arial"/>
                <a:ea typeface="Arial"/>
                <a:cs typeface="Arial"/>
                <a:sym typeface="Arial"/>
              </a:rPr>
              <a:t>CZĘŚĆ 2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5"/>
          <p:cNvSpPr txBox="1">
            <a:spLocks noGrp="1"/>
          </p:cNvSpPr>
          <p:nvPr>
            <p:ph type="body" idx="1"/>
          </p:nvPr>
        </p:nvSpPr>
        <p:spPr>
          <a:xfrm>
            <a:off x="7896068" y="3310861"/>
            <a:ext cx="2657856" cy="12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75675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Strategie rozwoju umiejętności miękkich z wykorzystaniem myślenia komputacyjnego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5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15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5773533615_0_764"/>
          <p:cNvSpPr txBox="1"/>
          <p:nvPr/>
        </p:nvSpPr>
        <p:spPr>
          <a:xfrm>
            <a:off x="481320" y="1763640"/>
            <a:ext cx="7183500" cy="47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tej części skupimy się na praktycznych sposobach rozwijania umiejętności interpersonalnych u dorosłych uczestników o niskich kwalifikacjach za pomocą CT. Poznasz ustrukturyzowane podejścia krok po kroku, które zachęcą Twoich uczestników do krytycznego myślenia, skutecznego rozwiązywania problemów i pracy zespołowej – i to wszystko bez konieczności korzystania z technologii.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pomoże Ci stworzyć angażujące doświadczenia edukacyjne, dzięki którym dorośli uczestnicy będą mogli stosować uporządkowane myślenie w codziennych wyzwaniach. Prowadząc uczestników przez jasne, logiczne procesy, możesz pomóc im budować pewność siebie, zdolność adaptacji i umiejętności komunikacyjne, które są kluczowe dla uczenia się przez całe życie i zatrudnienia.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tej części zapoznasz się ze szczegółowymi strategiami CT, które wzmacniają każdą z umiejętności miękkich, a także z elastycznymi metodami nauczania, które uczynią CT dostępnym dla różnych poziomów nauczania.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koniec będziesz znać praktyczne techniki włączania CT do swoich lekcji w sposób, który będzie istotny, angażujący i łatwy do wdrożenia.</a:t>
            </a:r>
            <a:endParaRPr/>
          </a:p>
        </p:txBody>
      </p:sp>
      <p:pic>
        <p:nvPicPr>
          <p:cNvPr id="609" name="Google Shape;609;g35773533615_0_764"/>
          <p:cNvPicPr preferRelativeResize="0"/>
          <p:nvPr/>
        </p:nvPicPr>
        <p:blipFill rotWithShape="1">
          <a:blip r:embed="rId3">
            <a:alphaModFix/>
          </a:blip>
          <a:srcRect l="30347" r="30347"/>
          <a:stretch/>
        </p:blipFill>
        <p:spPr>
          <a:xfrm>
            <a:off x="8140680" y="0"/>
            <a:ext cx="4051081" cy="6857638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g35773533615_0_764"/>
          <p:cNvSpPr/>
          <p:nvPr/>
        </p:nvSpPr>
        <p:spPr>
          <a:xfrm>
            <a:off x="481320" y="646200"/>
            <a:ext cx="7183500" cy="9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Wykorzystanie CT do wzmocnienia umiejętności interpersonalnych u dorosłych uczestników o niskich kwalifikacjach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g35773533615_0_764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16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Google Shape;616;g35773533615_0_831"/>
          <p:cNvPicPr preferRelativeResize="0"/>
          <p:nvPr/>
        </p:nvPicPr>
        <p:blipFill rotWithShape="1">
          <a:blip r:embed="rId3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g35773533615_0_831"/>
          <p:cNvSpPr/>
          <p:nvPr/>
        </p:nvSpPr>
        <p:spPr>
          <a:xfrm>
            <a:off x="1390680" y="229561"/>
            <a:ext cx="6089890" cy="117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myślenia krytycznego z wykorzystaniem myślenia komputacyjnego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g35773533615_0_831"/>
          <p:cNvSpPr/>
          <p:nvPr/>
        </p:nvSpPr>
        <p:spPr>
          <a:xfrm>
            <a:off x="7178760" y="177480"/>
            <a:ext cx="863700" cy="1186200"/>
          </a:xfrm>
          <a:prstGeom prst="rect">
            <a:avLst/>
          </a:prstGeom>
          <a:noFill/>
          <a:ln w="255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g35773533615_0_831"/>
          <p:cNvSpPr/>
          <p:nvPr/>
        </p:nvSpPr>
        <p:spPr>
          <a:xfrm>
            <a:off x="507600" y="5586768"/>
            <a:ext cx="10850100" cy="92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g35773533615_0_831"/>
          <p:cNvSpPr/>
          <p:nvPr/>
        </p:nvSpPr>
        <p:spPr>
          <a:xfrm>
            <a:off x="982494" y="5634648"/>
            <a:ext cx="9493746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krytyczne najlepiej rozwijać poprzez otwarte dyskusje i ćwiczenia rozwiązywania problemów.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 do zadawania pytań „dlaczego” i „jak”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kontekście codziennych sytuacji, aby pomóc im w formułowaniu niezależnych osądów.</a:t>
            </a:r>
            <a:endParaRPr/>
          </a:p>
        </p:txBody>
      </p:sp>
      <p:pic>
        <p:nvPicPr>
          <p:cNvPr id="621" name="Google Shape;621;g35773533615_0_8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g35773533615_0_831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WDROŻYĆ CT?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g35773533615_0_831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g35773533615_0_831"/>
          <p:cNvSpPr/>
          <p:nvPr/>
        </p:nvSpPr>
        <p:spPr>
          <a:xfrm>
            <a:off x="7326360" y="3095280"/>
            <a:ext cx="4030932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Zidentyfikuj powiązania logiczne, nieścisłości i błędy w rozumowaniu.</a:t>
            </a:r>
            <a:endParaRPr/>
          </a:p>
        </p:txBody>
      </p:sp>
      <p:sp>
        <p:nvSpPr>
          <p:cNvPr id="625" name="Google Shape;625;g35773533615_0_831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g35773533615_0_831"/>
          <p:cNvSpPr/>
          <p:nvPr/>
        </p:nvSpPr>
        <p:spPr>
          <a:xfrm>
            <a:off x="7326360" y="2356200"/>
            <a:ext cx="393827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Podziel argumenty lub informacje na części, aby móc je analizować oddzielnie.</a:t>
            </a:r>
            <a:endParaRPr/>
          </a:p>
        </p:txBody>
      </p:sp>
      <p:sp>
        <p:nvSpPr>
          <p:cNvPr id="627" name="Google Shape;627;g35773533615_0_831"/>
          <p:cNvSpPr/>
          <p:nvPr/>
        </p:nvSpPr>
        <p:spPr>
          <a:xfrm>
            <a:off x="8106840" y="20466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g35773533615_0_831"/>
          <p:cNvSpPr/>
          <p:nvPr/>
        </p:nvSpPr>
        <p:spPr>
          <a:xfrm>
            <a:off x="7111440" y="36219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g35773533615_0_831"/>
          <p:cNvSpPr/>
          <p:nvPr/>
        </p:nvSpPr>
        <p:spPr>
          <a:xfrm>
            <a:off x="7326360" y="383400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na istotnych szczegółach, odrzucając zbędne informacje podczas podejmowania decyzji.</a:t>
            </a:r>
            <a:endParaRPr/>
          </a:p>
        </p:txBody>
      </p:sp>
      <p:sp>
        <p:nvSpPr>
          <p:cNvPr id="630" name="Google Shape;630;g35773533615_0_831"/>
          <p:cNvSpPr/>
          <p:nvPr/>
        </p:nvSpPr>
        <p:spPr>
          <a:xfrm>
            <a:off x="8106840" y="35244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35773533615_0_831"/>
          <p:cNvSpPr/>
          <p:nvPr/>
        </p:nvSpPr>
        <p:spPr>
          <a:xfrm>
            <a:off x="452880" y="4133880"/>
            <a:ext cx="6261600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Planując cotygodniowe zakupy spożywcze przy ograniczonym budżecie, uczestnicy mogą użyć CT, aby rozbić wydatki, skupić się na najważniejszych artykułach, porównać ceny i zdecydować, co mieści się w ich budżecie. Pomaga im to podejmować świadome decyzje zakupowe zamiast kupować pod wpływem impulsu i tracić pieniądze przed następną wypłatą.</a:t>
            </a:r>
            <a:endParaRPr/>
          </a:p>
        </p:txBody>
      </p:sp>
      <p:pic>
        <p:nvPicPr>
          <p:cNvPr id="632" name="Google Shape;632;g35773533615_0_8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720" y="21096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g35773533615_0_831"/>
          <p:cNvSpPr/>
          <p:nvPr/>
        </p:nvSpPr>
        <p:spPr>
          <a:xfrm>
            <a:off x="507600" y="1657080"/>
            <a:ext cx="6093300" cy="237300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g35773533615_0_831"/>
          <p:cNvSpPr/>
          <p:nvPr/>
        </p:nvSpPr>
        <p:spPr>
          <a:xfrm>
            <a:off x="570180" y="1701600"/>
            <a:ext cx="5888986" cy="22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krytyczne to umiejętność analizowania sytuacji, oceniania informacji i podejmowania logicznych decyzji.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Wielu dorosłych uczestników o niskich kwalifikacjach ma trudności z rozwiązywaniem problemów, ponieważ polegają oni bardziej na intuicji niż na myśleniu strukturalnym.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pomaga uczestnikom rozwinąć logiczne i systematyczne podejście do oceny sytuacji, ograniczając domysły i usprawniając podejmowanie decyzji.</a:t>
            </a:r>
            <a:endParaRPr/>
          </a:p>
        </p:txBody>
      </p:sp>
      <p:sp>
        <p:nvSpPr>
          <p:cNvPr id="635" name="Google Shape;635;g35773533615_0_831"/>
          <p:cNvSpPr/>
          <p:nvPr/>
        </p:nvSpPr>
        <p:spPr>
          <a:xfrm>
            <a:off x="8106840" y="278532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Rozpoznanie wzorców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g35773533615_0_831"/>
          <p:cNvSpPr/>
          <p:nvPr/>
        </p:nvSpPr>
        <p:spPr>
          <a:xfrm>
            <a:off x="7111440" y="4361040"/>
            <a:ext cx="4245852" cy="858601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g35773533615_0_831"/>
          <p:cNvSpPr/>
          <p:nvPr/>
        </p:nvSpPr>
        <p:spPr>
          <a:xfrm>
            <a:off x="7326360" y="4544279"/>
            <a:ext cx="4082772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Naucz uczestników tworzenia uporządkowanego rozumowania w celu porównywania opcji i wyciągania przemyślanych wniosków</a:t>
            </a:r>
            <a:endParaRPr/>
          </a:p>
        </p:txBody>
      </p:sp>
      <p:sp>
        <p:nvSpPr>
          <p:cNvPr id="638" name="Google Shape;638;g35773533615_0_831"/>
          <p:cNvSpPr/>
          <p:nvPr/>
        </p:nvSpPr>
        <p:spPr>
          <a:xfrm>
            <a:off x="8106840" y="426348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g35773533615_0_831"/>
          <p:cNvSpPr/>
          <p:nvPr/>
        </p:nvSpPr>
        <p:spPr>
          <a:xfrm>
            <a:off x="5853960" y="-664200"/>
            <a:ext cx="7411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Develop structured reasoning to compare options and form well-thought-out conclusions.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g35773533615_0_831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17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g35773533615_0_9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20" y="18576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g35773533615_0_918"/>
          <p:cNvSpPr/>
          <p:nvPr/>
        </p:nvSpPr>
        <p:spPr>
          <a:xfrm>
            <a:off x="7950120" y="177480"/>
            <a:ext cx="791700" cy="1186200"/>
          </a:xfrm>
          <a:prstGeom prst="rect">
            <a:avLst/>
          </a:prstGeom>
          <a:noFill/>
          <a:ln w="25550" cap="flat" cmpd="sng">
            <a:solidFill>
              <a:srgbClr val="6788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g35773533615_0_918"/>
          <p:cNvSpPr/>
          <p:nvPr/>
        </p:nvSpPr>
        <p:spPr>
          <a:xfrm>
            <a:off x="706375" y="5706980"/>
            <a:ext cx="10779250" cy="86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g35773533615_0_918"/>
          <p:cNvSpPr/>
          <p:nvPr/>
        </p:nvSpPr>
        <p:spPr>
          <a:xfrm>
            <a:off x="1273117" y="5842351"/>
            <a:ext cx="9645766" cy="564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uczących się, aby podchodzili do każdego wyzwania w sposób uporządkowany, podkreślając, że większość problemów można rozwiązać, dzieląc je na etapy, a nie po prostu ich unikając.</a:t>
            </a:r>
            <a:endParaRPr/>
          </a:p>
        </p:txBody>
      </p:sp>
      <p:sp>
        <p:nvSpPr>
          <p:cNvPr id="649" name="Google Shape;649;g35773533615_0_918"/>
          <p:cNvSpPr/>
          <p:nvPr/>
        </p:nvSpPr>
        <p:spPr>
          <a:xfrm>
            <a:off x="1390680" y="504000"/>
            <a:ext cx="6391448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umiejętności rozwiązywania problemów z wykorzystaniem myślenia komputacyjnego 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g35773533615_0_918"/>
          <p:cNvSpPr/>
          <p:nvPr/>
        </p:nvSpPr>
        <p:spPr>
          <a:xfrm>
            <a:off x="578042" y="1418879"/>
            <a:ext cx="6269892" cy="2533381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g35773533615_0_918"/>
          <p:cNvSpPr/>
          <p:nvPr/>
        </p:nvSpPr>
        <p:spPr>
          <a:xfrm>
            <a:off x="578042" y="1464077"/>
            <a:ext cx="6163225" cy="20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Rozwiązywanie problemów pozwala uczącym się stawiać czoła wyzwaniom w sposób logiczny i systematyczny, zamiast reagować impulsywnie. Wielu dorosłych uczestników o niskich kwalifikacjach może mieć trudności z rozwiązywaniem problemów, ponieważ czują się przytłoczeni skomplikowanymi zagadnieniami lub są przyzwyczajeni do podejmowania szybkich decyzji bez przemyślanego podejścia.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zapewnia ramy postępowania krok po kroku, które pomagają rozłożyć wyzwania na czynniki pierwsze, przeanalizować opcje i opracować praktyczne rozwiązania, dzięki czemu problemy stają się łatwiejsze do opanowania i mniej stresujące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652" name="Google Shape;652;g35773533615_0_918"/>
          <p:cNvSpPr/>
          <p:nvPr/>
        </p:nvSpPr>
        <p:spPr>
          <a:xfrm>
            <a:off x="552669" y="4032258"/>
            <a:ext cx="6398514" cy="13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Uczący się, który ma problem z przygotowaniem zdrowych posiłków przy ograniczonej liczbie składników, może zastosować CT, aby rozłożyć problem na czynniki pierwsze, zidentyfikować popularne połączenia produktów spożywczych, które się sprawdzają, i zaplanować posiłki, wykorzystując to, co ma, zamiast skupiać się na tym, czego brakuje. Dzięki ustrukturyzowaniu swojego podejścia i rozpoznaniu wzorców w przygotowywaniu posiłków, mogą tworzyć pożywne posiłki, jednocześnie minimalizując marnowanie żywności.</a:t>
            </a:r>
            <a:endParaRPr/>
          </a:p>
        </p:txBody>
      </p:sp>
      <p:sp>
        <p:nvSpPr>
          <p:cNvPr id="653" name="Google Shape;653;g35773533615_0_918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WDROŻYĆ CT?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g35773533615_0_918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g35773533615_0_918"/>
          <p:cNvSpPr/>
          <p:nvPr/>
        </p:nvSpPr>
        <p:spPr>
          <a:xfrm>
            <a:off x="7326360" y="3104262"/>
            <a:ext cx="4030932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Rozpoznaj poprzednie błędy i problemy, aby zapobiec ich ponownemu wystąpieniu.</a:t>
            </a:r>
            <a:endParaRPr/>
          </a:p>
        </p:txBody>
      </p:sp>
      <p:sp>
        <p:nvSpPr>
          <p:cNvPr id="656" name="Google Shape;656;g35773533615_0_918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g35773533615_0_918"/>
          <p:cNvSpPr/>
          <p:nvPr/>
        </p:nvSpPr>
        <p:spPr>
          <a:xfrm>
            <a:off x="7326360" y="2356200"/>
            <a:ext cx="4121652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Podziel wyzwanie na mniejsze kroki, aby zidentyfikować kluczowe obszary wymagające rozwiązań.</a:t>
            </a:r>
            <a:endParaRPr/>
          </a:p>
        </p:txBody>
      </p:sp>
      <p:sp>
        <p:nvSpPr>
          <p:cNvPr id="658" name="Google Shape;658;g35773533615_0_918"/>
          <p:cNvSpPr/>
          <p:nvPr/>
        </p:nvSpPr>
        <p:spPr>
          <a:xfrm>
            <a:off x="8106840" y="20466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g35773533615_0_918"/>
          <p:cNvSpPr/>
          <p:nvPr/>
        </p:nvSpPr>
        <p:spPr>
          <a:xfrm>
            <a:off x="7111440" y="3621960"/>
            <a:ext cx="4245852" cy="76931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g35773533615_0_918"/>
          <p:cNvSpPr/>
          <p:nvPr/>
        </p:nvSpPr>
        <p:spPr>
          <a:xfrm>
            <a:off x="7274520" y="3881591"/>
            <a:ext cx="4243029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Wyeliminuj bodźce rozpraszające uwagę i skoncentruj się tylko na konkretnych aspektach problemu, które mają wpływ na rozwiązanie.</a:t>
            </a:r>
            <a:endParaRPr/>
          </a:p>
        </p:txBody>
      </p:sp>
      <p:sp>
        <p:nvSpPr>
          <p:cNvPr id="661" name="Google Shape;661;g35773533615_0_918"/>
          <p:cNvSpPr/>
          <p:nvPr/>
        </p:nvSpPr>
        <p:spPr>
          <a:xfrm>
            <a:off x="8106840" y="35244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g35773533615_0_918"/>
          <p:cNvSpPr/>
          <p:nvPr/>
        </p:nvSpPr>
        <p:spPr>
          <a:xfrm>
            <a:off x="8106840" y="278532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Rozpoznanie wzorców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g35773533615_0_918"/>
          <p:cNvSpPr/>
          <p:nvPr/>
        </p:nvSpPr>
        <p:spPr>
          <a:xfrm>
            <a:off x="7111440" y="442380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g35773533615_0_918"/>
          <p:cNvSpPr/>
          <p:nvPr/>
        </p:nvSpPr>
        <p:spPr>
          <a:xfrm>
            <a:off x="7326360" y="4675439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Naucz ich, jak tworzyć sekwencję działań w celu rozwiązania problemu.</a:t>
            </a:r>
            <a:endParaRPr/>
          </a:p>
        </p:txBody>
      </p:sp>
      <p:sp>
        <p:nvSpPr>
          <p:cNvPr id="665" name="Google Shape;665;g35773533615_0_918"/>
          <p:cNvSpPr/>
          <p:nvPr/>
        </p:nvSpPr>
        <p:spPr>
          <a:xfrm>
            <a:off x="8063448" y="4373219"/>
            <a:ext cx="2344224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g35773533615_0_918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18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7" name="Google Shape;667;g35773533615_0_918"/>
          <p:cNvPicPr preferRelativeResize="0"/>
          <p:nvPr/>
        </p:nvPicPr>
        <p:blipFill rotWithShape="1">
          <a:blip r:embed="rId4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g35773533615_0_9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g35773533615_0_10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60" y="21096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g35773533615_0_1004"/>
          <p:cNvSpPr/>
          <p:nvPr/>
        </p:nvSpPr>
        <p:spPr>
          <a:xfrm>
            <a:off x="8738784" y="189180"/>
            <a:ext cx="719700" cy="1186200"/>
          </a:xfrm>
          <a:prstGeom prst="rect">
            <a:avLst/>
          </a:prstGeom>
          <a:noFill/>
          <a:ln w="25550" cap="flat" cmpd="sng">
            <a:solidFill>
              <a:srgbClr val="2667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g35773533615_0_1004"/>
          <p:cNvSpPr/>
          <p:nvPr/>
        </p:nvSpPr>
        <p:spPr>
          <a:xfrm>
            <a:off x="699312" y="5662710"/>
            <a:ext cx="10756620" cy="92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g35773533615_0_1004"/>
          <p:cNvSpPr/>
          <p:nvPr/>
        </p:nvSpPr>
        <p:spPr>
          <a:xfrm>
            <a:off x="998811" y="5742574"/>
            <a:ext cx="10145949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 do poszukiwania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różnych rozwiązań danego problemu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zamiast zadowalania się pierwszym pomysłem, który przyjdzie im do głowy. Podkreśl, że CT pozwala na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kreatywne rozwiązywanie problemów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wykraczające poza tradycyjne metody.</a:t>
            </a:r>
            <a:endParaRPr/>
          </a:p>
        </p:txBody>
      </p:sp>
      <p:sp>
        <p:nvSpPr>
          <p:cNvPr id="677" name="Google Shape;677;g35773533615_0_1004"/>
          <p:cNvSpPr/>
          <p:nvPr/>
        </p:nvSpPr>
        <p:spPr>
          <a:xfrm>
            <a:off x="1370880" y="538380"/>
            <a:ext cx="5564777" cy="8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kreatywności przy wykorzystaniu myślenia komputacyjnego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g35773533615_0_1004"/>
          <p:cNvSpPr/>
          <p:nvPr/>
        </p:nvSpPr>
        <p:spPr>
          <a:xfrm>
            <a:off x="507600" y="1480320"/>
            <a:ext cx="6246768" cy="278316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g35773533615_0_1004"/>
          <p:cNvSpPr/>
          <p:nvPr/>
        </p:nvSpPr>
        <p:spPr>
          <a:xfrm>
            <a:off x="507600" y="1534980"/>
            <a:ext cx="6101464" cy="219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Kreatywność polega na znajdowaniu nowych rozwiązań, elastycznym myśleniu i nieszablonowym podejściu do wyzwań, podczas gdy innowacja polega na stosowaniu tych kreatywnych pomysłów w praktyce. Wielu dorosłych uczestników o niskich umiejętnościach może mieć trudności z nauką tych umiejętności, ponieważ zazwyczaj polegają na znanych podejściach lub mogą wahać się przed wypróbowywaniem alternatywnych metod.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pomaga rozwijać kreatywność i innowacyjność poprzez zachęcanie do eksperymentowania w sposób uporządkowany, rozpoznawania użytecznych wzorców i przekształcania pomysłów w praktyczne rozwiązania.</a:t>
            </a:r>
            <a:endParaRPr/>
          </a:p>
        </p:txBody>
      </p:sp>
      <p:sp>
        <p:nvSpPr>
          <p:cNvPr id="680" name="Google Shape;680;g35773533615_0_1004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WDROŻYĆ CT?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g35773533615_0_1004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g35773533615_0_1004"/>
          <p:cNvSpPr/>
          <p:nvPr/>
        </p:nvSpPr>
        <p:spPr>
          <a:xfrm>
            <a:off x="7326360" y="3095280"/>
            <a:ext cx="3818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Identyfikuj powiązania pomiędzy niezwiązanymi ze sobą pomysłami, aby inspirować innowacyjne rozwiązania.</a:t>
            </a:r>
            <a:endParaRPr/>
          </a:p>
        </p:txBody>
      </p:sp>
      <p:sp>
        <p:nvSpPr>
          <p:cNvPr id="683" name="Google Shape;683;g35773533615_0_1004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g35773533615_0_1004"/>
          <p:cNvSpPr/>
          <p:nvPr/>
        </p:nvSpPr>
        <p:spPr>
          <a:xfrm>
            <a:off x="7326360" y="2356200"/>
            <a:ext cx="393786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Podziel proces twórczy na pojedyncze kroki, takie jak burza mózgów, udoskonalanie i testowanie pomysłów.</a:t>
            </a:r>
            <a:endParaRPr/>
          </a:p>
        </p:txBody>
      </p:sp>
      <p:sp>
        <p:nvSpPr>
          <p:cNvPr id="685" name="Google Shape;685;g35773533615_0_1004"/>
          <p:cNvSpPr/>
          <p:nvPr/>
        </p:nvSpPr>
        <p:spPr>
          <a:xfrm>
            <a:off x="8106840" y="20466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g35773533615_0_1004"/>
          <p:cNvSpPr/>
          <p:nvPr/>
        </p:nvSpPr>
        <p:spPr>
          <a:xfrm>
            <a:off x="7111440" y="36219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g35773533615_0_1004"/>
          <p:cNvSpPr/>
          <p:nvPr/>
        </p:nvSpPr>
        <p:spPr>
          <a:xfrm>
            <a:off x="7326360" y="3834000"/>
            <a:ext cx="4030932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Zrezygnuj ze sztywnego myślenia i pozwól na niekonwencjonalne pomysły.</a:t>
            </a:r>
            <a:endParaRPr/>
          </a:p>
        </p:txBody>
      </p:sp>
      <p:sp>
        <p:nvSpPr>
          <p:cNvPr id="688" name="Google Shape;688;g35773533615_0_1004"/>
          <p:cNvSpPr/>
          <p:nvPr/>
        </p:nvSpPr>
        <p:spPr>
          <a:xfrm>
            <a:off x="8106840" y="35244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g35773533615_0_1004"/>
          <p:cNvSpPr/>
          <p:nvPr/>
        </p:nvSpPr>
        <p:spPr>
          <a:xfrm>
            <a:off x="8106840" y="278532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Rozpoznawanie wzorców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g35773533615_0_1004"/>
          <p:cNvSpPr/>
          <p:nvPr/>
        </p:nvSpPr>
        <p:spPr>
          <a:xfrm>
            <a:off x="7111440" y="4350584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g35773533615_0_1004"/>
          <p:cNvSpPr/>
          <p:nvPr/>
        </p:nvSpPr>
        <p:spPr>
          <a:xfrm>
            <a:off x="7386090" y="460140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Opracuj ustrukturyzowane kroki, aby systematycznie testować i udoskonalać innowacyjne pomysły.</a:t>
            </a:r>
            <a:endParaRPr/>
          </a:p>
        </p:txBody>
      </p:sp>
      <p:sp>
        <p:nvSpPr>
          <p:cNvPr id="692" name="Google Shape;692;g35773533615_0_1004"/>
          <p:cNvSpPr/>
          <p:nvPr/>
        </p:nvSpPr>
        <p:spPr>
          <a:xfrm>
            <a:off x="8106840" y="426348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g35773533615_0_1004"/>
          <p:cNvSpPr/>
          <p:nvPr/>
        </p:nvSpPr>
        <p:spPr>
          <a:xfrm>
            <a:off x="459600" y="4390530"/>
            <a:ext cx="6294768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Uczeń próbujący zorganizować przestrzeń w małym domu może zastosować CT, dzieląc zadanie na kategorie, takie jak przedmioty niezbędne i nieistotne, rozpoznając wzorce w zagraconych obszarach i korzystając z wielu innowacyjnych rozwiązań do przechowywania w celu maksymalizacji przestrzeni. </a:t>
            </a:r>
            <a:endParaRPr/>
          </a:p>
        </p:txBody>
      </p:sp>
      <p:sp>
        <p:nvSpPr>
          <p:cNvPr id="694" name="Google Shape;694;g35773533615_0_1004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19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95" name="Google Shape;695;g35773533615_0_1004"/>
          <p:cNvPicPr preferRelativeResize="0"/>
          <p:nvPr/>
        </p:nvPicPr>
        <p:blipFill rotWithShape="1">
          <a:blip r:embed="rId4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g35773533615_0_10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g35773533615_0_10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720" y="21096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g35773533615_0_1090"/>
          <p:cNvSpPr/>
          <p:nvPr/>
        </p:nvSpPr>
        <p:spPr>
          <a:xfrm>
            <a:off x="9458484" y="189372"/>
            <a:ext cx="719700" cy="1186200"/>
          </a:xfrm>
          <a:prstGeom prst="rect">
            <a:avLst/>
          </a:prstGeom>
          <a:noFill/>
          <a:ln w="25550" cap="flat" cmpd="sng">
            <a:solidFill>
              <a:srgbClr val="837F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g35773533615_0_1090"/>
          <p:cNvSpPr/>
          <p:nvPr/>
        </p:nvSpPr>
        <p:spPr>
          <a:xfrm>
            <a:off x="847950" y="5691106"/>
            <a:ext cx="10496100" cy="92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g35773533615_0_1090"/>
          <p:cNvSpPr/>
          <p:nvPr/>
        </p:nvSpPr>
        <p:spPr>
          <a:xfrm>
            <a:off x="1359418" y="5911903"/>
            <a:ext cx="9473165" cy="484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Wzmocnij przekonanie, że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błędy nie są porażkami, lecz okazjami do nauki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Zachęcaj uczących się, aby s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tawiali czoła wyzwaniom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 nastawieniem na rozwiązywanie problemów, a nie frustrację.</a:t>
            </a:r>
            <a:endParaRPr/>
          </a:p>
        </p:txBody>
      </p:sp>
      <p:sp>
        <p:nvSpPr>
          <p:cNvPr id="705" name="Google Shape;705;g35773533615_0_1090"/>
          <p:cNvSpPr/>
          <p:nvPr/>
        </p:nvSpPr>
        <p:spPr>
          <a:xfrm>
            <a:off x="1390680" y="485280"/>
            <a:ext cx="5460000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zdolności adaptacyjnych i odporności z wykorzystaniem myślenia komputacyjnego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g35773533615_0_1090"/>
          <p:cNvSpPr/>
          <p:nvPr/>
        </p:nvSpPr>
        <p:spPr>
          <a:xfrm>
            <a:off x="520440" y="1684949"/>
            <a:ext cx="6261600" cy="237300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g35773533615_0_1090"/>
          <p:cNvSpPr/>
          <p:nvPr/>
        </p:nvSpPr>
        <p:spPr>
          <a:xfrm>
            <a:off x="685634" y="1735027"/>
            <a:ext cx="5992978" cy="17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Umiejętność adaptacji i odporność są niezbędne do reagowania na zmiany i stawiania czoła trudnościom.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Wielu dorosłych uczestników o niskich kwalifikacjach ma trudności z przystosowaniem się do nowych warunków, ponieważ są uzależnieni od sztywnych schematów postępowania.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pomaga, ucząc dorosłych, jak dostosowywać strategie na podstawie opinii i nowych informacji, zamiast zniechęcać się, gdy sprawy nie idą zgodnie z planem.</a:t>
            </a:r>
            <a:endParaRPr/>
          </a:p>
        </p:txBody>
      </p:sp>
      <p:sp>
        <p:nvSpPr>
          <p:cNvPr id="708" name="Google Shape;708;g35773533615_0_1090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WDROŻYĆ CT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g35773533615_0_1090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g35773533615_0_1090"/>
          <p:cNvSpPr/>
          <p:nvPr/>
        </p:nvSpPr>
        <p:spPr>
          <a:xfrm>
            <a:off x="7326360" y="309528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Rozpoznaj  skuteczne strategie, aby dostosować się do nowych wyzwań.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g35773533615_0_1090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g35773533615_0_1090"/>
          <p:cNvSpPr/>
          <p:nvPr/>
        </p:nvSpPr>
        <p:spPr>
          <a:xfrm>
            <a:off x="7326360" y="235620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Przeanalizuj niepowodzenia, identyfikując konkretne czynniki wymagające dostosowania.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g35773533615_0_1090"/>
          <p:cNvSpPr/>
          <p:nvPr/>
        </p:nvSpPr>
        <p:spPr>
          <a:xfrm>
            <a:off x="8106840" y="2046600"/>
            <a:ext cx="2350394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g35773533615_0_1090"/>
          <p:cNvSpPr/>
          <p:nvPr/>
        </p:nvSpPr>
        <p:spPr>
          <a:xfrm>
            <a:off x="7111440" y="36219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g35773533615_0_1090"/>
          <p:cNvSpPr/>
          <p:nvPr/>
        </p:nvSpPr>
        <p:spPr>
          <a:xfrm>
            <a:off x="7326360" y="383400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na głównych celach, zachowując jednocześnie elastyczność w podejściu.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g35773533615_0_1090"/>
          <p:cNvSpPr/>
          <p:nvPr/>
        </p:nvSpPr>
        <p:spPr>
          <a:xfrm>
            <a:off x="8106840" y="3524400"/>
            <a:ext cx="2350394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g35773533615_0_1090"/>
          <p:cNvSpPr/>
          <p:nvPr/>
        </p:nvSpPr>
        <p:spPr>
          <a:xfrm>
            <a:off x="8106840" y="2785320"/>
            <a:ext cx="2350394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Rozpoznawanie wzorców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g35773533615_0_1090"/>
          <p:cNvSpPr/>
          <p:nvPr/>
        </p:nvSpPr>
        <p:spPr>
          <a:xfrm>
            <a:off x="7111440" y="4361040"/>
            <a:ext cx="4245852" cy="845640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35773533615_0_1090"/>
          <p:cNvSpPr/>
          <p:nvPr/>
        </p:nvSpPr>
        <p:spPr>
          <a:xfrm>
            <a:off x="7326360" y="4590959"/>
            <a:ext cx="38184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Stosuj iterację, testując różne podejścia, dostosowując je na podstawie informacji zwrotnych, aby z czasem wprowadzać ulepszenia.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g35773533615_0_1090"/>
          <p:cNvSpPr/>
          <p:nvPr/>
        </p:nvSpPr>
        <p:spPr>
          <a:xfrm>
            <a:off x="8106840" y="426348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g35773533615_0_1090"/>
          <p:cNvSpPr/>
          <p:nvPr/>
        </p:nvSpPr>
        <p:spPr>
          <a:xfrm>
            <a:off x="452880" y="4133880"/>
            <a:ext cx="6329160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Kiedy w ostatniej chwili trzeba zmienić godziny pracy lub harmonogram dnia rodzinnego, studenci mogą zastosować CT, dzieląc swoje zobowiązania na mniejsze, dostrzegając elastyczne opcje i dostosowując swoje plany, nie odczuwając przy tym stresu. Dzięki wprowadzaniu drobnych zmian na przestrzeni czasu, uczestnicy budują odporność i pewność siebie w radzeniu sobie z nieoczekiwanymi wyzwaniami.</a:t>
            </a:r>
            <a:endParaRPr/>
          </a:p>
        </p:txBody>
      </p:sp>
      <p:sp>
        <p:nvSpPr>
          <p:cNvPr id="722" name="Google Shape;722;g35773533615_0_109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20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23" name="Google Shape;723;g35773533615_0_1090"/>
          <p:cNvPicPr preferRelativeResize="0"/>
          <p:nvPr/>
        </p:nvPicPr>
        <p:blipFill rotWithShape="1">
          <a:blip r:embed="rId4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g35773533615_0_10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" name="Google Shape;729;g35773533615_0_11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00" y="21564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g35773533615_0_1176"/>
          <p:cNvSpPr/>
          <p:nvPr/>
        </p:nvSpPr>
        <p:spPr>
          <a:xfrm>
            <a:off x="10223040" y="175754"/>
            <a:ext cx="719700" cy="1186200"/>
          </a:xfrm>
          <a:prstGeom prst="rect">
            <a:avLst/>
          </a:prstGeom>
          <a:noFill/>
          <a:ln w="25550" cap="flat" cmpd="sng">
            <a:solidFill>
              <a:srgbClr val="ACDA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g35773533615_0_1176"/>
          <p:cNvSpPr/>
          <p:nvPr/>
        </p:nvSpPr>
        <p:spPr>
          <a:xfrm>
            <a:off x="678117" y="5607169"/>
            <a:ext cx="10779780" cy="912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g35773533615_0_1176"/>
          <p:cNvSpPr/>
          <p:nvPr/>
        </p:nvSpPr>
        <p:spPr>
          <a:xfrm>
            <a:off x="1136871" y="5819229"/>
            <a:ext cx="9862271" cy="56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do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zorganizowanej pracy zespołowej,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przydzielając uczestnikom role i umożliwiając im rotację obowiązków w ramach zajęć grupowych. Pomaga im to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dostrzec wartość organizacji i współpracy w zadaniach z życia realnego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733" name="Google Shape;733;g35773533615_0_1176"/>
          <p:cNvSpPr/>
          <p:nvPr/>
        </p:nvSpPr>
        <p:spPr>
          <a:xfrm>
            <a:off x="1390680" y="485280"/>
            <a:ext cx="5460000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współpracy i pracy zespołowej z wykorzystaniem myślenia komputacyjnego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g35773533615_0_1176"/>
          <p:cNvSpPr/>
          <p:nvPr/>
        </p:nvSpPr>
        <p:spPr>
          <a:xfrm>
            <a:off x="507599" y="1572601"/>
            <a:ext cx="6222384" cy="2377251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g35773533615_0_1176"/>
          <p:cNvSpPr/>
          <p:nvPr/>
        </p:nvSpPr>
        <p:spPr>
          <a:xfrm>
            <a:off x="584935" y="1665726"/>
            <a:ext cx="6067713" cy="2099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Współpraca polega na współdziałaniu z innymi w celu osiągnięcia wspólnego celu, natomiast praca zespołowa wymaga koordynowania wysiłków, dostosowywania się do różnych ról i wspólnego rozwiązywania problemów. Wielu dorosłych uczestników o niskich kwalifikacjach może mieć trudności z pracą zespołową ze względu na niejasne role, trudności w organizacji zadań lub brak pewności siebie w sytuacjach grupowych.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pomaga, zapewniając przemyślane podejście do pracy zespołowej, dbając o logiczny podział zadań, jasne określenie ról i efektywne podejmowanie decyzji.</a:t>
            </a:r>
            <a:endParaRPr/>
          </a:p>
        </p:txBody>
      </p:sp>
      <p:sp>
        <p:nvSpPr>
          <p:cNvPr id="736" name="Google Shape;736;g35773533615_0_1176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WDROZYĆ CT?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g35773533615_0_1176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g35773533615_0_1176"/>
          <p:cNvSpPr/>
          <p:nvPr/>
        </p:nvSpPr>
        <p:spPr>
          <a:xfrm>
            <a:off x="7326360" y="309528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Określ mocne strony i dotychczasowe doświadczenia, aby skutecznie przydzielać role.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g35773533615_0_1176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g35773533615_0_1176"/>
          <p:cNvSpPr/>
          <p:nvPr/>
        </p:nvSpPr>
        <p:spPr>
          <a:xfrm>
            <a:off x="7326360" y="2356200"/>
            <a:ext cx="38184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Pomóż uczestnikom podzielić duże projekty na łatwe do wykonania zadania, aby nikt nie czuł się przytłoczony.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g35773533615_0_1176"/>
          <p:cNvSpPr/>
          <p:nvPr/>
        </p:nvSpPr>
        <p:spPr>
          <a:xfrm>
            <a:off x="8106840" y="20466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g35773533615_0_1176"/>
          <p:cNvSpPr/>
          <p:nvPr/>
        </p:nvSpPr>
        <p:spPr>
          <a:xfrm>
            <a:off x="7111440" y="36219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g35773533615_0_1176"/>
          <p:cNvSpPr/>
          <p:nvPr/>
        </p:nvSpPr>
        <p:spPr>
          <a:xfrm>
            <a:off x="7326360" y="383400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na wspólnych celach, jednocześnie dostosowując indywidualne podejście do zespołu.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g35773533615_0_1176"/>
          <p:cNvSpPr/>
          <p:nvPr/>
        </p:nvSpPr>
        <p:spPr>
          <a:xfrm>
            <a:off x="8106840" y="35244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g35773533615_0_1176"/>
          <p:cNvSpPr/>
          <p:nvPr/>
        </p:nvSpPr>
        <p:spPr>
          <a:xfrm>
            <a:off x="8106840" y="278532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Rozpoznanie wzorców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g35773533615_0_1176"/>
          <p:cNvSpPr/>
          <p:nvPr/>
        </p:nvSpPr>
        <p:spPr>
          <a:xfrm>
            <a:off x="7111440" y="4361040"/>
            <a:ext cx="4245852" cy="822000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g35773533615_0_1176"/>
          <p:cNvSpPr/>
          <p:nvPr/>
        </p:nvSpPr>
        <p:spPr>
          <a:xfrm>
            <a:off x="7326360" y="4603019"/>
            <a:ext cx="3818400" cy="6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Naucz uczestników, jak organizować zadania, aby każdy w grupie miał jasno określoną rolę i kroki do wykonania.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g35773533615_0_1176"/>
          <p:cNvSpPr/>
          <p:nvPr/>
        </p:nvSpPr>
        <p:spPr>
          <a:xfrm>
            <a:off x="8106840" y="426348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g35773533615_0_1176"/>
          <p:cNvSpPr/>
          <p:nvPr/>
        </p:nvSpPr>
        <p:spPr>
          <a:xfrm>
            <a:off x="507600" y="4043602"/>
            <a:ext cx="6222384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Planując sprzątanie okolicy, uczestnicy mogą użyć CT do podziału zadań, np. zorganizowania zapasów, przypisania ról i ustalenia harmonogramu. Jeśli uczestnicy ustalą zakres obowiązków i dostosują go do mocnych stron grupy, będą bardziej produktywni i zespołowi, co przełoży się na poprawę zarówno pracy zespołowej, jak i umiejętności rozwiązywania problemów.</a:t>
            </a:r>
            <a:endParaRPr/>
          </a:p>
        </p:txBody>
      </p:sp>
      <p:sp>
        <p:nvSpPr>
          <p:cNvPr id="750" name="Google Shape;750;g35773533615_0_1176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21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51" name="Google Shape;751;g35773533615_0_1176"/>
          <p:cNvPicPr preferRelativeResize="0"/>
          <p:nvPr/>
        </p:nvPicPr>
        <p:blipFill rotWithShape="1">
          <a:blip r:embed="rId4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g35773533615_0_11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" name="Google Shape;757;g35773533615_0_12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20" y="210960"/>
            <a:ext cx="1269360" cy="12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g35773533615_0_1262"/>
          <p:cNvSpPr/>
          <p:nvPr/>
        </p:nvSpPr>
        <p:spPr>
          <a:xfrm>
            <a:off x="10997442" y="164760"/>
            <a:ext cx="719700" cy="1186200"/>
          </a:xfrm>
          <a:prstGeom prst="rect">
            <a:avLst/>
          </a:prstGeom>
          <a:noFill/>
          <a:ln w="25550" cap="flat" cmpd="sng">
            <a:solidFill>
              <a:srgbClr val="E1A2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g35773533615_0_1262"/>
          <p:cNvSpPr/>
          <p:nvPr/>
        </p:nvSpPr>
        <p:spPr>
          <a:xfrm>
            <a:off x="847950" y="5610389"/>
            <a:ext cx="10496100" cy="926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g35773533615_0_1262"/>
          <p:cNvSpPr/>
          <p:nvPr/>
        </p:nvSpPr>
        <p:spPr>
          <a:xfrm>
            <a:off x="1207851" y="5787810"/>
            <a:ext cx="9776297" cy="598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uczestników, aby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przed zabraniem głosu zatrzymali się i uporządkowali swoje myśli.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Naucz ich, jak organizować informacje logicznie, tak jak robią to przy rozwiązywaniu problemu krok po kroku.</a:t>
            </a:r>
            <a:endParaRPr/>
          </a:p>
        </p:txBody>
      </p:sp>
      <p:sp>
        <p:nvSpPr>
          <p:cNvPr id="761" name="Google Shape;761;g35773533615_0_1262"/>
          <p:cNvSpPr/>
          <p:nvPr/>
        </p:nvSpPr>
        <p:spPr>
          <a:xfrm>
            <a:off x="1390680" y="485280"/>
            <a:ext cx="5460000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Rozwijanie komunikacji w wykorzystaniem myślenia komputacyjnego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g35773533615_0_1262"/>
          <p:cNvSpPr/>
          <p:nvPr/>
        </p:nvSpPr>
        <p:spPr>
          <a:xfrm>
            <a:off x="507600" y="1657080"/>
            <a:ext cx="6261600" cy="2436750"/>
          </a:xfrm>
          <a:prstGeom prst="rect">
            <a:avLst/>
          </a:prstGeom>
          <a:solidFill>
            <a:srgbClr val="D4DAD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g35773533615_0_1262"/>
          <p:cNvSpPr/>
          <p:nvPr/>
        </p:nvSpPr>
        <p:spPr>
          <a:xfrm>
            <a:off x="741057" y="1758209"/>
            <a:ext cx="5790185" cy="2000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Komunikacja to umiejętność jasnego wyrażania myśli, rozumienia innych i dostosowywania komunikatów do różnych sytuacji. Polega na aktywnym słuchaniu i pewności siebie w przekazywaniu informacji. Wielu dorosłych uczestników o niskich umiejętnościach może mieć trudności z komunikacją ze względu na trudności w porządkowaniu myśli lub używaniu niejasnych wyjaśnień.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CT pomaga poprzez zachęcanie do myślenia strukturalnego i skupianie się na kluczowych informacjach, co pozwala uczestnikom na skuteczniejszą komunikację w rozmowach i codziennych interakcjach.</a:t>
            </a:r>
            <a:endParaRPr/>
          </a:p>
        </p:txBody>
      </p:sp>
      <p:sp>
        <p:nvSpPr>
          <p:cNvPr id="764" name="Google Shape;764;g35773533615_0_1262"/>
          <p:cNvSpPr/>
          <p:nvPr/>
        </p:nvSpPr>
        <p:spPr>
          <a:xfrm>
            <a:off x="7111440" y="1657080"/>
            <a:ext cx="4245900" cy="456900"/>
          </a:xfrm>
          <a:prstGeom prst="rect">
            <a:avLst/>
          </a:prstGeom>
          <a:solidFill>
            <a:srgbClr val="678877"/>
          </a:solidFill>
          <a:ln w="381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 WDROŻYĆ CT?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g35773533615_0_1262"/>
          <p:cNvSpPr/>
          <p:nvPr/>
        </p:nvSpPr>
        <p:spPr>
          <a:xfrm>
            <a:off x="7111440" y="288288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g35773533615_0_1262"/>
          <p:cNvSpPr/>
          <p:nvPr/>
        </p:nvSpPr>
        <p:spPr>
          <a:xfrm>
            <a:off x="7326360" y="3095280"/>
            <a:ext cx="38184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Określ skuteczne style komunikacji na podstawie wcześniejszych interakcji.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g35773533615_0_1262"/>
          <p:cNvSpPr/>
          <p:nvPr/>
        </p:nvSpPr>
        <p:spPr>
          <a:xfrm>
            <a:off x="7111440" y="21441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g35773533615_0_1262"/>
          <p:cNvSpPr/>
          <p:nvPr/>
        </p:nvSpPr>
        <p:spPr>
          <a:xfrm>
            <a:off x="7326360" y="2451300"/>
            <a:ext cx="3818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Rozbij myśli na punkty kluczowe zanim je wyrazisz.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g35773533615_0_1262"/>
          <p:cNvSpPr/>
          <p:nvPr/>
        </p:nvSpPr>
        <p:spPr>
          <a:xfrm>
            <a:off x="8106840" y="20466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Deckompozycja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g35773533615_0_1262"/>
          <p:cNvSpPr/>
          <p:nvPr/>
        </p:nvSpPr>
        <p:spPr>
          <a:xfrm>
            <a:off x="7111440" y="362196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35773533615_0_1262"/>
          <p:cNvSpPr/>
          <p:nvPr/>
        </p:nvSpPr>
        <p:spPr>
          <a:xfrm>
            <a:off x="7316812" y="3831390"/>
            <a:ext cx="4152278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Pomagaj innym słuchaczom skupić się na najważniejszych szczegółach podczas wyjaśniania idei lub pisania wiadomości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g35773533615_0_1262"/>
          <p:cNvSpPr/>
          <p:nvPr/>
        </p:nvSpPr>
        <p:spPr>
          <a:xfrm>
            <a:off x="8106840" y="352440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Abstrahowanie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g35773533615_0_1262"/>
          <p:cNvSpPr/>
          <p:nvPr/>
        </p:nvSpPr>
        <p:spPr>
          <a:xfrm>
            <a:off x="8106840" y="278532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Rozpoznaie wzorców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g35773533615_0_1262"/>
          <p:cNvSpPr/>
          <p:nvPr/>
        </p:nvSpPr>
        <p:spPr>
          <a:xfrm>
            <a:off x="7111440" y="4361040"/>
            <a:ext cx="4245852" cy="710279"/>
          </a:xfrm>
          <a:custGeom>
            <a:avLst/>
            <a:gdLst/>
            <a:ahLst/>
            <a:cxnLst/>
            <a:rect l="l" t="t" r="r" b="b"/>
            <a:pathLst>
              <a:path w="11796" h="1975" extrusionOk="0">
                <a:moveTo>
                  <a:pt x="328" y="0"/>
                </a:moveTo>
                <a:cubicBezTo>
                  <a:pt x="164" y="0"/>
                  <a:pt x="0" y="164"/>
                  <a:pt x="0" y="329"/>
                </a:cubicBezTo>
                <a:lnTo>
                  <a:pt x="0" y="1645"/>
                </a:lnTo>
                <a:cubicBezTo>
                  <a:pt x="0" y="1809"/>
                  <a:pt x="164" y="1974"/>
                  <a:pt x="328" y="1974"/>
                </a:cubicBezTo>
                <a:lnTo>
                  <a:pt x="11466" y="1974"/>
                </a:lnTo>
                <a:cubicBezTo>
                  <a:pt x="11630" y="1974"/>
                  <a:pt x="11795" y="1809"/>
                  <a:pt x="11795" y="1645"/>
                </a:cubicBezTo>
                <a:lnTo>
                  <a:pt x="11795" y="329"/>
                </a:lnTo>
                <a:cubicBezTo>
                  <a:pt x="11795" y="164"/>
                  <a:pt x="11630" y="0"/>
                  <a:pt x="11466" y="0"/>
                </a:cubicBezTo>
                <a:lnTo>
                  <a:pt x="328" y="0"/>
                </a:lnTo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g35773533615_0_1262"/>
          <p:cNvSpPr/>
          <p:nvPr/>
        </p:nvSpPr>
        <p:spPr>
          <a:xfrm>
            <a:off x="7226852" y="4590541"/>
            <a:ext cx="4245852" cy="440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Pomóż innym słuchaczom  logicznie ustrukturyzować rozmowę, dbając o to, aby ich przekaz był łatwy do zrozumienia.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g35773533615_0_1262"/>
          <p:cNvSpPr/>
          <p:nvPr/>
        </p:nvSpPr>
        <p:spPr>
          <a:xfrm>
            <a:off x="8106840" y="4263480"/>
            <a:ext cx="2242803" cy="344521"/>
          </a:xfrm>
          <a:custGeom>
            <a:avLst/>
            <a:gdLst/>
            <a:ahLst/>
            <a:cxnLst/>
            <a:rect l="l" t="t" r="r" b="b"/>
            <a:pathLst>
              <a:path w="6232" h="959" extrusionOk="0">
                <a:moveTo>
                  <a:pt x="159" y="0"/>
                </a:moveTo>
                <a:cubicBezTo>
                  <a:pt x="79" y="0"/>
                  <a:pt x="0" y="79"/>
                  <a:pt x="0" y="159"/>
                </a:cubicBezTo>
                <a:lnTo>
                  <a:pt x="0" y="798"/>
                </a:lnTo>
                <a:cubicBezTo>
                  <a:pt x="0" y="878"/>
                  <a:pt x="79" y="958"/>
                  <a:pt x="159" y="958"/>
                </a:cubicBezTo>
                <a:lnTo>
                  <a:pt x="6071" y="958"/>
                </a:lnTo>
                <a:cubicBezTo>
                  <a:pt x="6151" y="958"/>
                  <a:pt x="6231" y="878"/>
                  <a:pt x="6231" y="798"/>
                </a:cubicBezTo>
                <a:lnTo>
                  <a:pt x="6231" y="159"/>
                </a:lnTo>
                <a:cubicBezTo>
                  <a:pt x="6231" y="79"/>
                  <a:pt x="6151" y="0"/>
                  <a:pt x="6071" y="0"/>
                </a:cubicBezTo>
                <a:lnTo>
                  <a:pt x="159" y="0"/>
                </a:lnTo>
              </a:path>
            </a:pathLst>
          </a:custGeom>
          <a:solidFill>
            <a:srgbClr val="678877"/>
          </a:solidFill>
          <a:ln w="255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Budowanie algorytmów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g35773533615_0_1262"/>
          <p:cNvSpPr/>
          <p:nvPr/>
        </p:nvSpPr>
        <p:spPr>
          <a:xfrm>
            <a:off x="452880" y="4133880"/>
            <a:ext cx="6316320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Student przygotowujący się do złożenia wniosku o zmianę harmonogramu pracy może wykorzystać CT, rozbijając na czynniki pierwsze najważniejsze punkty, rozpoznając najlepszy sposób przedstawienia swojej prośby i logicznie strukturyzując swoje wyjaśnienie. Uczestnicy mogą komunikować się jaśniej, gdy koncentrują się na istotnych szczegółach i organizują swoje myśli.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g35773533615_0_1262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22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79" name="Google Shape;779;g35773533615_0_1262"/>
          <p:cNvPicPr preferRelativeResize="0"/>
          <p:nvPr/>
        </p:nvPicPr>
        <p:blipFill rotWithShape="1">
          <a:blip r:embed="rId4">
            <a:alphaModFix/>
          </a:blip>
          <a:srcRect b="31070"/>
          <a:stretch/>
        </p:blipFill>
        <p:spPr>
          <a:xfrm>
            <a:off x="7178760" y="317810"/>
            <a:ext cx="4559449" cy="101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g35773533615_0_126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19740" y="5282999"/>
            <a:ext cx="818469" cy="82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5773533615_0_1348"/>
          <p:cNvSpPr/>
          <p:nvPr/>
        </p:nvSpPr>
        <p:spPr>
          <a:xfrm>
            <a:off x="425930" y="5411254"/>
            <a:ext cx="11340141" cy="13753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6" name="Google Shape;786;g35773533615_0_13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88520" y="161280"/>
            <a:ext cx="2702880" cy="24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g35773533615_0_1348"/>
          <p:cNvSpPr txBox="1"/>
          <p:nvPr/>
        </p:nvSpPr>
        <p:spPr>
          <a:xfrm>
            <a:off x="457156" y="467816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Dostosowywanie strategii myślenia komputacyjnego do różnych poziomów nauczania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g35773533615_0_1348"/>
          <p:cNvSpPr/>
          <p:nvPr/>
        </p:nvSpPr>
        <p:spPr>
          <a:xfrm>
            <a:off x="425930" y="1264471"/>
            <a:ext cx="9307920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Jako trener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musisz dostosować lekcje oparte na CT do umiejętności dorosłych słuchaczy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Dorośli o niskich umiejętnościach mogą potrzebować uproszczonych wyjaśnień, bardziej ustrukturyzowanego przewodnictwa i ćwiczeń krok po kroku, podczas gdy bardziej doświadczeni uczestnicy poradzą sobie z samodzielnym rozwiązywaniem problemów i ćwiczeniami z zakresu myślenia krytycznego. Zastosowanie tej strategii pozwala wszystkim uczestnikom na zaangażowanie się w CT w sposób praktyczny i istotny dla ich codziennego życia.</a:t>
            </a:r>
            <a:endParaRPr/>
          </a:p>
        </p:txBody>
      </p:sp>
      <p:sp>
        <p:nvSpPr>
          <p:cNvPr id="789" name="Google Shape;789;g35773533615_0_1348"/>
          <p:cNvSpPr/>
          <p:nvPr/>
        </p:nvSpPr>
        <p:spPr>
          <a:xfrm>
            <a:off x="457156" y="2498551"/>
            <a:ext cx="5666383" cy="28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3487C9"/>
                </a:solidFill>
                <a:latin typeface="Arial"/>
                <a:ea typeface="Arial"/>
                <a:cs typeface="Arial"/>
                <a:sym typeface="Arial"/>
              </a:rPr>
              <a:t>Dla uczących się z niewielkim doświadeczniem:</a:t>
            </a:r>
            <a:endParaRPr sz="1400" b="0" i="0" u="none" strike="noStrike" cap="none">
              <a:solidFill>
                <a:srgbClr val="3487C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Zacznij od ćwiczeń praktycznych, pod okiem instruktora, wykorzystując znane sytuacje. Zamiast wyjaśniać rozkład w abstrakcyjnych terminach, poproś uczestników, aby zastosowali go w praktyce, rozbijając obowiązki domowe, np. przygotowywanie posiłku, na poszczególne kroki.</a:t>
            </a:r>
            <a:endParaRPr/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Stosuj pomoce wizualne, przykłady z życia wzięte oraz dyskusje grupowe, aby utrwalić wiedzę, zanim zaczniesz oczekiwać od uczestników samodzielnego jej zastosowania.</a:t>
            </a:r>
            <a:endParaRPr/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Podaj jasne instrukcje i przykłady, pokazując uczestnikom, jak podejść do problemów, zanim sami spróbują je rozwiązać.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g35773533615_0_1348"/>
          <p:cNvSpPr/>
          <p:nvPr/>
        </p:nvSpPr>
        <p:spPr>
          <a:xfrm>
            <a:off x="6096000" y="2498551"/>
            <a:ext cx="5722001" cy="28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3487C9"/>
                </a:solidFill>
                <a:latin typeface="Arial"/>
                <a:ea typeface="Arial"/>
                <a:cs typeface="Arial"/>
                <a:sym typeface="Arial"/>
              </a:rPr>
              <a:t>Dla uczących się z szerszym doświadczeniem:</a:t>
            </a:r>
            <a:endParaRPr sz="1400" b="0" i="0" u="none" strike="noStrike" cap="none">
              <a:solidFill>
                <a:srgbClr val="3487C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175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Wprowadź zadania otwarte, wymagające analizy i podejmowania decyzji. Na przykład zamiast dawać im szczegółowy plan budżetu, poproś ich, aby opracowali własny, uwzględniający priorytety wydatków i wzorce wydatków.</a:t>
            </a:r>
            <a:endParaRPr/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 do współpracy, każąc im wspólnie rozwiązywać problemy, np. organizując wydarzenie, w którym trzeba przydzielić role, ustalić strukturę zadań i dostosować plany w przypadku wystąpienia problemów.</a:t>
            </a:r>
            <a:endParaRPr/>
          </a:p>
          <a:p>
            <a:pPr marL="285840" marR="0" lvl="0" indent="-2854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Pozwól uczestnikom testować różne rozwiązania, zastanawiać się nad wynikami i wprowadzać ulepszenia, wzmacniając w ten sposób ich zdolność adaptacji.</a:t>
            </a:r>
            <a:endParaRPr/>
          </a:p>
        </p:txBody>
      </p:sp>
      <p:sp>
        <p:nvSpPr>
          <p:cNvPr id="791" name="Google Shape;791;g35773533615_0_1348"/>
          <p:cNvSpPr/>
          <p:nvPr/>
        </p:nvSpPr>
        <p:spPr>
          <a:xfrm>
            <a:off x="629655" y="5487600"/>
            <a:ext cx="11136415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Niezależnie od poziomu doswiadczenia:</a:t>
            </a:r>
            <a:endParaRPr sz="14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1759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"/>
              <a:buFont typeface="Noto Sans Symbols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Zadbaj o to, aby zajęcia były interaktywne i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skupiały się na praktycznych zastosowaniach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aby pomóc słuchaczom dostrzec wartość CT.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Zapewnij wiele punktów wejścia do problemu, oferując stopniowe wsparcie i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dostosowując złożoność na podstawie postępów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6111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Zadbaj o to, aby wszyscy uczestnicy rozwijali pewność siebie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rozwiązywaniu problemów, zdolność adaptacji i myślenie strukturalne w tempie, które im odpowiada.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g35773533615_0_1348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23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5773533615_0_1420"/>
          <p:cNvSpPr/>
          <p:nvPr/>
        </p:nvSpPr>
        <p:spPr>
          <a:xfrm>
            <a:off x="552420" y="1414157"/>
            <a:ext cx="107814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 zajęć: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Pomoc uczestnikom w stosowaniu strategii CT w rozwiązywaniu codziennych problemów, przy jednoczesnym rozwijaniu umiejętności interpersonalnych.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Scenariusz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Uczestnicy muszą zarządzać budżetem domowym przy ograniczonym dochodzie.</a:t>
            </a:r>
            <a:endParaRPr/>
          </a:p>
        </p:txBody>
      </p:sp>
      <p:sp>
        <p:nvSpPr>
          <p:cNvPr id="798" name="Google Shape;798;g35773533615_0_1420"/>
          <p:cNvSpPr/>
          <p:nvPr/>
        </p:nvSpPr>
        <p:spPr>
          <a:xfrm>
            <a:off x="1350300" y="5270159"/>
            <a:ext cx="9491400" cy="1252007"/>
          </a:xfrm>
          <a:prstGeom prst="rect">
            <a:avLst/>
          </a:prstGeom>
          <a:solidFill>
            <a:srgbClr val="708684">
              <a:alpha val="2901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g35773533615_0_142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00" name="Google Shape;800;g35773533615_0_1420"/>
          <p:cNvSpPr txBox="1"/>
          <p:nvPr/>
        </p:nvSpPr>
        <p:spPr>
          <a:xfrm>
            <a:off x="536760" y="531000"/>
            <a:ext cx="829008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 lekcji: Rozwiązywanie codziennych problemów z użyciem myślenia komputacyjnego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g35773533615_0_1420"/>
          <p:cNvSpPr/>
          <p:nvPr/>
        </p:nvSpPr>
        <p:spPr>
          <a:xfrm>
            <a:off x="1831773" y="5512677"/>
            <a:ext cx="8754893" cy="76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Budżetowanie to problem, z którym wielu dorosłych zmaga się codziennie. Stosowanie zasad CT pomaga uczestnikom nabyć praktyczne umiejętności interpersonalne, które mogą wykorzystać poza zajęciami, dzięki czemu podejmowanie decyzji finansowych staje się mniej stresujące i łatwiejsze do podjęcia.</a:t>
            </a:r>
            <a:endParaRPr/>
          </a:p>
        </p:txBody>
      </p:sp>
      <p:sp>
        <p:nvSpPr>
          <p:cNvPr id="802" name="Google Shape;802;g35773533615_0_1420"/>
          <p:cNvSpPr/>
          <p:nvPr/>
        </p:nvSpPr>
        <p:spPr>
          <a:xfrm>
            <a:off x="640080" y="2516399"/>
            <a:ext cx="2578200" cy="2268000"/>
          </a:xfrm>
          <a:prstGeom prst="rect">
            <a:avLst/>
          </a:prstGeom>
          <a:solidFill>
            <a:srgbClr val="678877"/>
          </a:solidFill>
          <a:ln>
            <a:noFill/>
          </a:ln>
        </p:spPr>
        <p:txBody>
          <a:bodyPr spcFirstLastPara="1" wrap="square" lIns="36000" tIns="72000" rIns="360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KROK 1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Identyfikacja zadania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g35773533615_0_1420"/>
          <p:cNvSpPr/>
          <p:nvPr/>
        </p:nvSpPr>
        <p:spPr>
          <a:xfrm>
            <a:off x="759180" y="3056159"/>
            <a:ext cx="2340000" cy="162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8000" tIns="36000" rIns="72000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Słuchacze muszą zastanowić się nad typowymi problemami związanymi z budżetowaniem i omówić, co utrudnia zarządzanie pieniędzmi. Możesz zachęcić ich pytaniami w rodzaju: Jakie są twoje największe problemy finansowe? Jakie wydatki często Cię zaskakują?</a:t>
            </a:r>
            <a:endParaRPr/>
          </a:p>
        </p:txBody>
      </p:sp>
      <p:sp>
        <p:nvSpPr>
          <p:cNvPr id="804" name="Google Shape;804;g35773533615_0_1420"/>
          <p:cNvSpPr/>
          <p:nvPr/>
        </p:nvSpPr>
        <p:spPr>
          <a:xfrm>
            <a:off x="3364920" y="2516399"/>
            <a:ext cx="2578200" cy="2268000"/>
          </a:xfrm>
          <a:prstGeom prst="rect">
            <a:avLst/>
          </a:prstGeom>
          <a:solidFill>
            <a:srgbClr val="678877"/>
          </a:solidFill>
          <a:ln>
            <a:noFill/>
          </a:ln>
        </p:spPr>
        <p:txBody>
          <a:bodyPr spcFirstLastPara="1" wrap="square" lIns="36000" tIns="72000" rIns="360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KROK 2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Wdrożenie CT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g35773533615_0_1420"/>
          <p:cNvSpPr/>
          <p:nvPr/>
        </p:nvSpPr>
        <p:spPr>
          <a:xfrm>
            <a:off x="3484020" y="3056159"/>
            <a:ext cx="2340000" cy="162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8000" tIns="36000" rIns="72000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Słuchacze omawiają proces budżetowania, stosując zasady CT.  Na przykład za pomocą dekompozycji możesz wypisać wydatki i oddzielić rzeczy niezbędne od zbędnych, a za pomocą rozpoznawania wzorców określić nawyki związane z wydawaniem pieniędzy i powtarzające się koszty.</a:t>
            </a:r>
            <a:endParaRPr/>
          </a:p>
        </p:txBody>
      </p:sp>
      <p:sp>
        <p:nvSpPr>
          <p:cNvPr id="806" name="Google Shape;806;g35773533615_0_1420"/>
          <p:cNvSpPr/>
          <p:nvPr/>
        </p:nvSpPr>
        <p:spPr>
          <a:xfrm>
            <a:off x="6090120" y="2516399"/>
            <a:ext cx="2578200" cy="2268000"/>
          </a:xfrm>
          <a:prstGeom prst="rect">
            <a:avLst/>
          </a:prstGeom>
          <a:solidFill>
            <a:srgbClr val="678877"/>
          </a:solidFill>
          <a:ln>
            <a:noFill/>
          </a:ln>
        </p:spPr>
        <p:txBody>
          <a:bodyPr spcFirstLastPara="1" wrap="square" lIns="36000" tIns="72000" rIns="360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KROK 3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Zastosowanie praktyczne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g35773533615_0_1420"/>
          <p:cNvSpPr/>
          <p:nvPr/>
        </p:nvSpPr>
        <p:spPr>
          <a:xfrm>
            <a:off x="6209220" y="3056159"/>
            <a:ext cx="2340000" cy="162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8000" tIns="36000" rIns="72000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Słuchacze tworzą tygodniowy plan budżetowy, korzystając z ustalonych dochodów. W grupach kategoryzują wydatki, porównują koszty i dostosowują je do nieprzewidzianych kosztów, które zostały przez Ciebie podane. Ćwiczą dostosowywanie swojego budżetu, gdy stają przed wyzwaniami, takimi jak rachunek za leczenie.</a:t>
            </a:r>
            <a:endParaRPr/>
          </a:p>
        </p:txBody>
      </p:sp>
      <p:sp>
        <p:nvSpPr>
          <p:cNvPr id="808" name="Google Shape;808;g35773533615_0_1420"/>
          <p:cNvSpPr/>
          <p:nvPr/>
        </p:nvSpPr>
        <p:spPr>
          <a:xfrm>
            <a:off x="8826840" y="2516400"/>
            <a:ext cx="2578200" cy="2268000"/>
          </a:xfrm>
          <a:prstGeom prst="rect">
            <a:avLst/>
          </a:prstGeom>
          <a:solidFill>
            <a:srgbClr val="678877"/>
          </a:solidFill>
          <a:ln>
            <a:noFill/>
          </a:ln>
        </p:spPr>
        <p:txBody>
          <a:bodyPr spcFirstLastPara="1" wrap="square" lIns="36000" tIns="72000" rIns="360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KROK 4</a:t>
            </a:r>
            <a:r>
              <a:rPr lang="en-US"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Refleksja i dyskusja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g35773533615_0_1420"/>
          <p:cNvSpPr/>
          <p:nvPr/>
        </p:nvSpPr>
        <p:spPr>
          <a:xfrm>
            <a:off x="8945940" y="3056159"/>
            <a:ext cx="2340000" cy="162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108000" tIns="36000" rIns="72000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Słuchacze dyskutują, w jaki sposób CT pomogło im podejść do budżetowania inaczej. Możesz zapytać: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podział problemu na etapy okazał się pomocny?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jaki sposób takie podejście może pomóc w innych dziedzinach życia?</a:t>
            </a:r>
            <a:endParaRPr/>
          </a:p>
        </p:txBody>
      </p:sp>
      <p:pic>
        <p:nvPicPr>
          <p:cNvPr id="810" name="Google Shape;810;g35773533615_0_14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4520" y="307080"/>
            <a:ext cx="1993680" cy="199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g35773533615_0_14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4342" y="4984450"/>
            <a:ext cx="1203324" cy="1491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g35773533615_0_14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2560" y="2176920"/>
            <a:ext cx="3655080" cy="365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g35773533615_0_14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76560" y="1121040"/>
            <a:ext cx="1351080" cy="1351080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g35773533615_0_1499"/>
          <p:cNvSpPr txBox="1"/>
          <p:nvPr/>
        </p:nvSpPr>
        <p:spPr>
          <a:xfrm>
            <a:off x="809280" y="357540"/>
            <a:ext cx="6540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Dobre praktyki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g35773533615_0_1499"/>
          <p:cNvSpPr/>
          <p:nvPr/>
        </p:nvSpPr>
        <p:spPr>
          <a:xfrm>
            <a:off x="809280" y="1336862"/>
            <a:ext cx="7021486" cy="5229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Jako trener Twoja rola polega na stworzeniu interaktywnego i ustrukturyzowanego doświadczenia rozwojowego, w ramach którego uczestnicy mogą stosować zasady CT w celu rozwijania podstawowych umiejętności interpersonalnych. Dzięki temu, że lekcje mają praktyczny i elastyczny charakter, wszyscy uczestnicy, niezależnie od poziomu umiejętności, mogą czerpać korzyści ze zorganizowanego myślenia, rozwiązywania problemów i współpracy.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Odnoszenie lekcji do codziennego życia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korzystanie z przykładów i scenariuszy z życia codziennego, aby pomóc uczestnikom dostrzec wartość CT w radzeniu sobie z wyzwaniami realnego świata.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Zachęcaj do prób i błędów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Wzmacniaj przekonanie, że błędy są częścią procesu uczenia się. Zachęć uczestników do przeanalizowania, co poszło nie tak, dostosowania podejścia i ponownej próby.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Dostosuj zajęcia do poziomu zaangażowania uczestników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monitoruj uczestnictwo i w razie potrzeby modyfikuj złożoność zadań. Stopniowo zmniejszaj zakres wskazówek, gdy uczestnicy nabiorą pewności siebie.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Prowadź dyskusje strukturalne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ułatwiaj rozmowy, w których uczestnicy wyjaśniają swoje rozumowanie, rozpoznają wzorce i badają różne podejścia.</a:t>
            </a:r>
            <a:endParaRPr/>
          </a:p>
          <a:p>
            <a:pPr marL="285750" marR="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Wspieraj niezależne myślenie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zacznij od ćwiczeń kierowanych, a następnie zachęcaj uczestników do przejmowania odpowiedzialności za zadania związane z rozwiązywaniem problemów i podejmowania decyzji przy mniejszej liczbie bezpośrednich instrukcji.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g35773533615_0_1499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25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5773533615_0_1567"/>
          <p:cNvSpPr/>
          <p:nvPr/>
        </p:nvSpPr>
        <p:spPr>
          <a:xfrm>
            <a:off x="0" y="0"/>
            <a:ext cx="12191700" cy="6857700"/>
          </a:xfrm>
          <a:prstGeom prst="rect">
            <a:avLst/>
          </a:prstGeom>
          <a:solidFill>
            <a:srgbClr val="FFFFFF"/>
          </a:solidFill>
          <a:ln w="12600" cap="flat" cmpd="sng">
            <a:solidFill>
              <a:srgbClr val="CE663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8" name="Google Shape;828;g35773533615_0_1567"/>
          <p:cNvPicPr preferRelativeResize="0"/>
          <p:nvPr/>
        </p:nvPicPr>
        <p:blipFill rotWithShape="1">
          <a:blip r:embed="rId3">
            <a:alphaModFix/>
          </a:blip>
          <a:srcRect t="15725"/>
          <a:stretch/>
        </p:blipFill>
        <p:spPr>
          <a:xfrm>
            <a:off x="0" y="0"/>
            <a:ext cx="12191759" cy="6857641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g35773533615_0_1567"/>
          <p:cNvSpPr txBox="1"/>
          <p:nvPr/>
        </p:nvSpPr>
        <p:spPr>
          <a:xfrm>
            <a:off x="596880" y="239170"/>
            <a:ext cx="7244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Narzędzia i ćwiczenia offline</a:t>
            </a:r>
            <a:endParaRPr/>
          </a:p>
        </p:txBody>
      </p:sp>
      <p:sp>
        <p:nvSpPr>
          <p:cNvPr id="830" name="Google Shape;830;g35773533615_0_1567"/>
          <p:cNvSpPr/>
          <p:nvPr/>
        </p:nvSpPr>
        <p:spPr>
          <a:xfrm>
            <a:off x="596880" y="990759"/>
            <a:ext cx="7817546" cy="13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Jako trener możesz zachęcać do pracy zespołowej i myślenia strukturalnego, korzystając z narzędzi offline, które promują rozwiązywanie problemów, komunikację i logiczne sekwencjonowanie. Metody te pomagają dorosłym uczestnikom o niskich umiejętnościach uczestniczyć w nauce opartej na CT bez polegania na technologii.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Oto kilka narzędzi i działań, których możesz użyć: </a:t>
            </a:r>
            <a:endParaRPr/>
          </a:p>
        </p:txBody>
      </p:sp>
      <p:sp>
        <p:nvSpPr>
          <p:cNvPr id="831" name="Google Shape;831;g35773533615_0_1567"/>
          <p:cNvSpPr/>
          <p:nvPr/>
        </p:nvSpPr>
        <p:spPr>
          <a:xfrm>
            <a:off x="596880" y="2548850"/>
            <a:ext cx="4453800" cy="4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Zadania tablicowe: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Użyj tablicy, papieru lub karteczek samoprzylepnych, aby wizualnie uporządkować zadania grupowe. Pomaga uczestnikom rozłożyć problemy na czynniki pierwsze, przydzielić role i śledzić postępy.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Szablony do dyskusji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Udostępnij ustrukturyzowane arkusze z pytaniami pomocniczymi. Zachęca uczestników do analizowania problemów, identyfikowania wzorców i wspólnego szukania rozwiązań.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Zajęcia grupowe oparte na rolach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Przypisz konkretne role. Zapewnia pracę zespołową poprzez jasne przypisanie każdemu uczestnikowi obowiązków.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Karty: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Użyj kart z różnymi zadaniami lub pomysłami, które uczestnicy muszą zorganizować w logiczne sekwencje. Wzmacnia sekwencjonowanie, kategoryzację i rozbicie problemu.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Schematy blokowe i diagramy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Udostępnij uczestnikom gotowe szablony, które pomogą im w mapowaniu procesów. Pomaga zwizualizować ustrukturyzowaną pracę zespołową i kroki rozwiązywania problemów.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Wspólne opowiadanie historii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Poproś grupy, aby krok po kroku stworzyły scenariusz z życia wzięty. Pobudza logiczne rozumowanie, myślenie strukturalne i komunikację.</a:t>
            </a:r>
            <a:endParaRPr/>
          </a:p>
        </p:txBody>
      </p:sp>
      <p:sp>
        <p:nvSpPr>
          <p:cNvPr id="832" name="Google Shape;832;g35773533615_0_1567"/>
          <p:cNvSpPr/>
          <p:nvPr/>
        </p:nvSpPr>
        <p:spPr>
          <a:xfrm>
            <a:off x="5081689" y="2548850"/>
            <a:ext cx="4740027" cy="41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Wyzwania zespołowe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Daj uczestnika prawdziwe problemy do rozwiązania w zespołach. Poprawia współpracę, rozwiązywanie problemów i zdolność adaptacji.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Zadania budowlane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Użyj klocków lub materiałów dostępnych na co dzień, aby zbudować coś według instrukcji opracowanych przez zespół. Rozwija umiejętności sekwencjonowania, algorytmów i pracy zespołowej.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Działania związane z kategoryzacją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Podaj uczestnikom zestaw elementów, pomysłów lub koncepcji, które należy logicznie pogrupować. Wzmacnia umiejętność rozpoznawania wzorców i podejmowania decyzji podczas rozwiązywania problemów.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Podejmowanie decyzji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Przedstaw uczestnikom dylematy z życia wzięte, w których muszą rozważyć opcje i wyjaśnić swoje wybory. Pomaga rozwijać rozumowanie strukturalne i zdolność adaptacji.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Ćwiczenia w planowaniu: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Poproś uczestników o nakreślenie procesu osiągania celów. Poprawia się uporządkowane myślenie i rozwiązywanie problemów.</a:t>
            </a:r>
            <a:endParaRPr/>
          </a:p>
          <a:p>
            <a:pPr marL="171450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Negocjacje: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Przypisz uczestnikom różne perspektywy rozwiązania problemu, na przykład współpracownicy rozwiązują konflikt w harmonogramie. Pomaga ćwiczyć pracę zespołową, komunikację i rozwiązywanie problemów.</a:t>
            </a:r>
            <a:endParaRPr/>
          </a:p>
        </p:txBody>
      </p:sp>
      <p:sp>
        <p:nvSpPr>
          <p:cNvPr id="833" name="Google Shape;833;g35773533615_0_1567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26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8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839" name="Google Shape;839;p8" descr="Electronic components on a white backgroun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 t="15728"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8"/>
          <p:cNvSpPr txBox="1">
            <a:spLocks noGrp="1"/>
          </p:cNvSpPr>
          <p:nvPr>
            <p:ph type="body" idx="1"/>
          </p:nvPr>
        </p:nvSpPr>
        <p:spPr>
          <a:xfrm>
            <a:off x="596899" y="357796"/>
            <a:ext cx="7077282" cy="683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27305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8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Narzędzia online do nauki CT</a:t>
            </a:r>
            <a:endParaRPr/>
          </a:p>
        </p:txBody>
      </p:sp>
      <p:sp>
        <p:nvSpPr>
          <p:cNvPr id="841" name="Google Shape;841;p8"/>
          <p:cNvSpPr txBox="1"/>
          <p:nvPr/>
        </p:nvSpPr>
        <p:spPr>
          <a:xfrm>
            <a:off x="596899" y="1166272"/>
            <a:ext cx="7953714" cy="1633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Jako trener możesz doskonalić umiejętności miękkie, korzystając z narzędzi online, które wspierają interaktywną naukę. Platformy te mogą być szczególnie skuteczne w angażowaniu dorosłych uczestników o niskich umiejętnościach, oferując wizualne i elastyczne doświadczenie edukacyjne. Środowiska online pomagają również trenerom zapewnić elastyczny dostęp do treści i skuteczniej śledzić postępy uczących się.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Oto kilka narzędzi i platform, które możesz wykorzystać do wspierania współpracy i ustrukturyzowanej nauki CT.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8"/>
          <p:cNvSpPr txBox="1"/>
          <p:nvPr/>
        </p:nvSpPr>
        <p:spPr>
          <a:xfrm>
            <a:off x="596899" y="3139981"/>
            <a:ext cx="469494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Kahoot!: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Kahoot! to aplikacja internetowa, w której można tworzyć quizy przypominające teleturnieje. Uczestnicy mogą używać swoich smartfonów, tabletów, laptopów lub komputerów stacjonarnych w klasie jako pilotów. Jest to doskonałe narzędzie do przeprowadzania zabawnych, interaktywnych ocen. Korzystanie z niego jest bezpłatne, a wielu trenerów używa go jako narzędzia do powtórzenia programu nauczania pierwszego dnia lub do powtórzenia materiału przed egzaminem. </a:t>
            </a:r>
            <a:r>
              <a:rPr lang="en-US" sz="12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8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27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44" name="Google Shape;844;p8"/>
          <p:cNvSpPr txBox="1"/>
          <p:nvPr/>
        </p:nvSpPr>
        <p:spPr>
          <a:xfrm>
            <a:off x="596898" y="4770578"/>
            <a:ext cx="4694949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Scratch: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Scratch to darmowa, przyjazna dla początkujących platforma programistyczna, która wykorzystuje wizualne bloki do tworzenia interaktywnych opowieści, animacji i gier. Jest idealna do wprowadzania pojęć z zakresu myślenia komputerowego, takich jak sekwencjonowanie, pętle i warunki, bez konieczności posiadania wcześniejszej wiedzy z zakresu kodowania. Uczestnicy mogą współpracować, dzielić się projektami i rozwijać logiczne rozumowanie, jednocześnie wykazując się kreatywnością. Ze względu na swoją prostotę i angażujący format jest szczególnie przydatna dla dorosłych uczestników o niskich umiejętnościach. </a:t>
            </a:r>
            <a:r>
              <a:rPr lang="en-US" sz="12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8"/>
          <p:cNvSpPr txBox="1"/>
          <p:nvPr/>
        </p:nvSpPr>
        <p:spPr>
          <a:xfrm>
            <a:off x="5510386" y="3098613"/>
            <a:ext cx="465501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 startAt="3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Padlet: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Padlet to cyfrowa tablica do współpracy, na której uczestnicy mogą w czasie rzeczywistym publikować teksty, obrazy, filmy lub linki. Umożliwia burzę mózgów, planowanie i dzielenie się opiniami na temat procesów rozwiązywania problemów lub pomysłów na projekty. Trenerzy mogą organizować działania związane z CT, takie jak mapowanie procesów, planowanie przebiegu algorytmów lub prowadzenie dziennika refleksji. Jest łatwa w użyciu i bardzo wizualna, dzięki czemu jest integracyjna i angażująca.  </a:t>
            </a:r>
            <a:r>
              <a:rPr lang="en-US" sz="12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8"/>
          <p:cNvSpPr txBox="1"/>
          <p:nvPr/>
        </p:nvSpPr>
        <p:spPr>
          <a:xfrm>
            <a:off x="5510386" y="4904350"/>
            <a:ext cx="4655018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 startAt="4"/>
            </a:pP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Code.org: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Code.org oferuje interaktywne samouczki, lekcje i projekty z zakresu kodowania dostosowane do różnych poziomów zaawansowania, w tym dla osób zupełnie początkujących. Zajęcia koncentrują się na rozwiązywaniu problemów, logice i algorytmach, czyli wszystkich podstawowych elementach myślenia komputerowego. Wizualne podejście i lekcje oparte na rzeczywistych sytuacjach sprawiają, że platforma jest przystępna i przydatna dla dorosłych uczestników.  </a:t>
            </a:r>
            <a:r>
              <a:rPr lang="en-US" sz="12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004550"/>
            <a:ext cx="12192000" cy="485344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"/>
          <p:cNvSpPr/>
          <p:nvPr/>
        </p:nvSpPr>
        <p:spPr>
          <a:xfrm>
            <a:off x="0" y="2004550"/>
            <a:ext cx="12192000" cy="4853449"/>
          </a:xfrm>
          <a:prstGeom prst="rect">
            <a:avLst/>
          </a:prstGeom>
          <a:solidFill>
            <a:srgbClr val="7F7F7F">
              <a:alpha val="7254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3"/>
          <p:cNvSpPr txBox="1">
            <a:spLocks noGrp="1"/>
          </p:cNvSpPr>
          <p:nvPr>
            <p:ph type="body" idx="1"/>
          </p:nvPr>
        </p:nvSpPr>
        <p:spPr>
          <a:xfrm>
            <a:off x="533275" y="640825"/>
            <a:ext cx="9237900" cy="10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80"/>
              <a:buNone/>
            </a:pPr>
            <a:r>
              <a:rPr lang="en-US" sz="2800" dirty="0" err="1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Czy</a:t>
            </a:r>
            <a:r>
              <a:rPr lang="en-US" sz="2800" dirty="0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nadążasz</a:t>
            </a:r>
            <a:r>
              <a:rPr lang="en-US" sz="2800" dirty="0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? </a:t>
            </a:r>
            <a:r>
              <a:rPr lang="pl-PL" sz="2800" b="0" dirty="0">
                <a:latin typeface="Arial"/>
                <a:ea typeface="Arial"/>
                <a:cs typeface="Arial"/>
                <a:sym typeface="Arial"/>
              </a:rPr>
              <a:t>Spróbuj odpowiedzieć na to krótkie pytanie, aby utrwalić zdobytą wiedzę.</a:t>
            </a:r>
            <a:endParaRPr sz="3000" b="0" dirty="0"/>
          </a:p>
        </p:txBody>
      </p:sp>
      <p:sp>
        <p:nvSpPr>
          <p:cNvPr id="502" name="Google Shape;502;p3"/>
          <p:cNvSpPr txBox="1"/>
          <p:nvPr/>
        </p:nvSpPr>
        <p:spPr>
          <a:xfrm>
            <a:off x="787464" y="2174404"/>
            <a:ext cx="10764776" cy="3747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pl-PL" sz="3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Którą umiejętność miękką można wzmocnić, gdy dorośli słuchacze wykorzystują CT do organizowania zadań i definiowania ról grupowych w projekcie społecznym?</a:t>
            </a:r>
            <a:endParaRPr kumimoji="0" lang="es-ES" sz="3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A) Niezależność</a:t>
            </a:r>
            <a:r>
              <a:rPr kumimoji="0" lang="es-E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B) Kreatywność</a:t>
            </a:r>
            <a:endParaRPr kumimoji="0" lang="es-ES" sz="2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pl-PL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C) Praca zespołowa i współpraca</a:t>
            </a:r>
            <a:endParaRPr kumimoji="0" lang="es-ES" sz="2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D)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Planowanie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finansowe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3" name="Google Shape;503;p3" descr="Un dibujo de un perr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41536" y="207562"/>
            <a:ext cx="1658817" cy="1658817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"/>
          <p:cNvSpPr txBox="1"/>
          <p:nvPr/>
        </p:nvSpPr>
        <p:spPr>
          <a:xfrm>
            <a:off x="11116340" y="6356350"/>
            <a:ext cx="871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537272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t>28</a:t>
            </a:fld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37272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2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28"/>
          <p:cNvSpPr txBox="1">
            <a:spLocks noGrp="1"/>
          </p:cNvSpPr>
          <p:nvPr>
            <p:ph type="title"/>
          </p:nvPr>
        </p:nvSpPr>
        <p:spPr>
          <a:xfrm>
            <a:off x="7279767" y="324233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en-US" sz="2700" b="1">
                <a:latin typeface="Arial"/>
                <a:ea typeface="Arial"/>
                <a:cs typeface="Arial"/>
                <a:sym typeface="Arial"/>
              </a:rPr>
              <a:t>CZĘŚĆ 3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28"/>
          <p:cNvSpPr txBox="1">
            <a:spLocks noGrp="1"/>
          </p:cNvSpPr>
          <p:nvPr>
            <p:ph type="body" idx="1"/>
          </p:nvPr>
        </p:nvSpPr>
        <p:spPr>
          <a:xfrm>
            <a:off x="7827264" y="3615661"/>
            <a:ext cx="2657856" cy="12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Ocena rozwoju umiejętności miękkich z wykorzystaniem CT</a:t>
            </a:r>
            <a:endParaRPr/>
          </a:p>
        </p:txBody>
      </p:sp>
      <p:sp>
        <p:nvSpPr>
          <p:cNvPr id="856" name="Google Shape;856;p28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7F7F7F"/>
                </a:solidFill>
                <a:latin typeface="Gill Sans"/>
                <a:ea typeface="Gill Sans"/>
                <a:cs typeface="Gill Sans"/>
                <a:sym typeface="Gill Sans"/>
              </a:rPr>
              <a:t>29</a:t>
            </a:fld>
            <a:endParaRPr sz="900" b="0" i="0" u="none" strike="noStrike" cap="none">
              <a:solidFill>
                <a:srgbClr val="7F7F7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5773533615_0_1638"/>
          <p:cNvSpPr txBox="1"/>
          <p:nvPr/>
        </p:nvSpPr>
        <p:spPr>
          <a:xfrm>
            <a:off x="4640400" y="904680"/>
            <a:ext cx="3042600" cy="11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A SENTENCE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g35773533615_0_1638"/>
          <p:cNvSpPr txBox="1"/>
          <p:nvPr/>
        </p:nvSpPr>
        <p:spPr>
          <a:xfrm>
            <a:off x="4640400" y="2289960"/>
            <a:ext cx="3042600" cy="34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24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Add text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g35773533615_0_1638"/>
          <p:cNvSpPr/>
          <p:nvPr/>
        </p:nvSpPr>
        <p:spPr>
          <a:xfrm>
            <a:off x="4056120" y="429480"/>
            <a:ext cx="4470900" cy="602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4" name="Google Shape;864;g35773533615_0_1638"/>
          <p:cNvPicPr preferRelativeResize="0"/>
          <p:nvPr/>
        </p:nvPicPr>
        <p:blipFill rotWithShape="1">
          <a:blip r:embed="rId3">
            <a:alphaModFix/>
          </a:blip>
          <a:srcRect l="30086" t="1516" r="19935"/>
          <a:stretch/>
        </p:blipFill>
        <p:spPr>
          <a:xfrm>
            <a:off x="6955560" y="0"/>
            <a:ext cx="5236200" cy="6878160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g35773533615_0_1638"/>
          <p:cNvSpPr/>
          <p:nvPr/>
        </p:nvSpPr>
        <p:spPr>
          <a:xfrm>
            <a:off x="390959" y="12410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umiejętności miękkich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g35773533615_0_1638"/>
          <p:cNvSpPr/>
          <p:nvPr/>
        </p:nvSpPr>
        <p:spPr>
          <a:xfrm>
            <a:off x="413365" y="958131"/>
            <a:ext cx="6334857" cy="3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Umiejętności miękkie rozwijają się z czasem, dlatego ocena jest niezbędna do śledzenia postępów. Jako trener musisz obserwować, w jaki sposób uczestnicy stosują CT w sytuacjach z życia codziennego, aby dostosować strategie nauczania i wspierać rozwój umiejętności.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tej jednostce przedstawiono praktyczne, niewymagające zaawansowanej technologii metody oceny dorosłych uczestników o niskich umiejętnościach, obejmujące obserwację, samoocenę i opinię rówieśników. Poznasz również kryteria oceniania i listy kontrolne, które pomogą Ci mierzyć postępy bez konieczności formalnego testowania.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przeciwieństwie do umiejętności technicznych, w kwestii umiejętności interpersonalnych nie ma jednoznacznych odpowiedzi: dobrych i złych. Ocenianie powinno koncentrować się na postępach, pomagając uczestnikom rozpoznawać swój rozwój i doskonalić umiejętności interpersonalne. </a:t>
            </a:r>
            <a:endParaRPr/>
          </a:p>
        </p:txBody>
      </p:sp>
      <p:sp>
        <p:nvSpPr>
          <p:cNvPr id="867" name="Google Shape;867;g35773533615_0_1638"/>
          <p:cNvSpPr/>
          <p:nvPr/>
        </p:nvSpPr>
        <p:spPr>
          <a:xfrm>
            <a:off x="805637" y="5651460"/>
            <a:ext cx="5735247" cy="10614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8" name="Google Shape;868;g35773533615_0_16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2139" y="5559998"/>
            <a:ext cx="710641" cy="710641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g35773533615_0_1638"/>
          <p:cNvSpPr/>
          <p:nvPr/>
        </p:nvSpPr>
        <p:spPr>
          <a:xfrm>
            <a:off x="992268" y="5716920"/>
            <a:ext cx="5154089" cy="10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Ocenianie umiejętności miękkich nie polega na zaliczeniu lub niezaliczeniu egzaminu, l</a:t>
            </a:r>
            <a:r>
              <a:rPr lang="en-U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ecz na rozwoju i postępie.</a:t>
            </a: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Skup się na tym, jak uczestnicy stosują CT w sytuacjach z życia codziennego i wykorzystują ocenę jako narzędzie do kierowania i zachęcania do doskonalenia</a:t>
            </a:r>
            <a:endParaRPr/>
          </a:p>
        </p:txBody>
      </p:sp>
      <p:pic>
        <p:nvPicPr>
          <p:cNvPr id="870" name="Google Shape;870;g35773533615_0_16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91254" y="5032676"/>
            <a:ext cx="971640" cy="971640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g35773533615_0_1638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30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5773533615_0_1709"/>
          <p:cNvSpPr txBox="1"/>
          <p:nvPr/>
        </p:nvSpPr>
        <p:spPr>
          <a:xfrm>
            <a:off x="0" y="313560"/>
            <a:ext cx="5966400" cy="8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SUMMARY LAYOUT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g35773533615_0_1709"/>
          <p:cNvSpPr/>
          <p:nvPr/>
        </p:nvSpPr>
        <p:spPr>
          <a:xfrm>
            <a:off x="0" y="0"/>
            <a:ext cx="12191700" cy="6857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g35773533615_0_1709"/>
          <p:cNvSpPr/>
          <p:nvPr/>
        </p:nvSpPr>
        <p:spPr>
          <a:xfrm>
            <a:off x="0" y="2254076"/>
            <a:ext cx="12191700" cy="1155300"/>
          </a:xfrm>
          <a:prstGeom prst="rect">
            <a:avLst/>
          </a:prstGeom>
          <a:solidFill>
            <a:srgbClr val="708684">
              <a:alpha val="2901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g35773533615_0_1709"/>
          <p:cNvSpPr/>
          <p:nvPr/>
        </p:nvSpPr>
        <p:spPr>
          <a:xfrm>
            <a:off x="355680" y="896122"/>
            <a:ext cx="11302500" cy="115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Rozwój umiejętności miękkich, takich jak rozwiązywanie problemów, zdolność adaptacji i komunikacja, wymaga czasu. Bez oceny uczestnicy mogą mieć trudności z rozpoznaniem swoich postępów, a Ty możesz tracić okazje do zapewnienia im wsparcia. Ustrukturyzowana ocena zapewnia, że ​​uczestnicy aktywnie stosują zasady CT w swoim codziennym życiu i może pomóc Ci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dostosować strategie nauczania, aby uzyskać większy wpływ. </a:t>
            </a:r>
            <a:endParaRPr/>
          </a:p>
        </p:txBody>
      </p:sp>
      <p:sp>
        <p:nvSpPr>
          <p:cNvPr id="880" name="Google Shape;880;g35773533615_0_1709"/>
          <p:cNvSpPr/>
          <p:nvPr/>
        </p:nvSpPr>
        <p:spPr>
          <a:xfrm>
            <a:off x="532080" y="2346204"/>
            <a:ext cx="9057600" cy="8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Umiejętności miękkie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rozwijają się poprzez praktykę i doświadczenie. Ocena powinna koncentrować się na postępach w czasie, pomagając uczestnikom dostrzec ich poprawę, a nie tylko mierząc ich wyniki.</a:t>
            </a:r>
            <a:endParaRPr/>
          </a:p>
        </p:txBody>
      </p:sp>
      <p:sp>
        <p:nvSpPr>
          <p:cNvPr id="881" name="Google Shape;881;g35773533615_0_1709"/>
          <p:cNvSpPr/>
          <p:nvPr/>
        </p:nvSpPr>
        <p:spPr>
          <a:xfrm>
            <a:off x="232989" y="4638347"/>
            <a:ext cx="1917300" cy="5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 powinno podlegać ocenie?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g35773533615_0_1709"/>
          <p:cNvSpPr/>
          <p:nvPr/>
        </p:nvSpPr>
        <p:spPr>
          <a:xfrm>
            <a:off x="2827814" y="3575486"/>
            <a:ext cx="9292849" cy="3145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Rozwiązywanie problemów: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uczestnicy potrafią rozbić wyzwania na mniejsze części i zastosować ustrukturyzowane podejście w celu znalezienia rozwiązań?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Myślenie krytyczne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Czy analizują sytuacje logicznie i oceniają różne opcje?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Elastyczność i odporność: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Czy potrafią modyfikować swoje podejście w zależności od nowych informacji lub wyzwań?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Kreatywność i innowacyjność: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wykorzystują CT do generowania nowych pomysłów i poszukiwania alternatywnych rozwiązań?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Współpraca i praca zespołowa: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potrafią efektywnie współpracować z innymi i organizować zadania grupowe?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Komunikacja: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Czy potrafią jasno wyjaśnić swój tok rozumowania i logicznie uporządkować swoje myśli?</a:t>
            </a:r>
            <a:endParaRPr/>
          </a:p>
        </p:txBody>
      </p:sp>
      <p:sp>
        <p:nvSpPr>
          <p:cNvPr id="883" name="Google Shape;883;g35773533615_0_1709"/>
          <p:cNvSpPr/>
          <p:nvPr/>
        </p:nvSpPr>
        <p:spPr>
          <a:xfrm>
            <a:off x="2383277" y="3901288"/>
            <a:ext cx="296323" cy="2455232"/>
          </a:xfrm>
          <a:custGeom>
            <a:avLst/>
            <a:gdLst/>
            <a:ahLst/>
            <a:cxnLst/>
            <a:rect l="l" t="t" r="r" b="b"/>
            <a:pathLst>
              <a:path w="776" h="16164" extrusionOk="0">
                <a:moveTo>
                  <a:pt x="0" y="0"/>
                </a:moveTo>
                <a:cubicBezTo>
                  <a:pt x="193" y="0"/>
                  <a:pt x="387" y="1154"/>
                  <a:pt x="387" y="2308"/>
                </a:cubicBezTo>
                <a:lnTo>
                  <a:pt x="387" y="11545"/>
                </a:lnTo>
                <a:cubicBezTo>
                  <a:pt x="387" y="12699"/>
                  <a:pt x="581" y="13854"/>
                  <a:pt x="775" y="13854"/>
                </a:cubicBezTo>
                <a:cubicBezTo>
                  <a:pt x="581" y="13854"/>
                  <a:pt x="387" y="15008"/>
                  <a:pt x="387" y="16163"/>
                </a:cubicBezTo>
                <a:lnTo>
                  <a:pt x="387" y="3676"/>
                </a:lnTo>
                <a:cubicBezTo>
                  <a:pt x="387" y="4830"/>
                  <a:pt x="193" y="5985"/>
                  <a:pt x="0" y="5985"/>
                </a:cubicBezTo>
              </a:path>
            </a:pathLst>
          </a:custGeom>
          <a:noFill/>
          <a:ln w="57225" cap="flat" cmpd="sng">
            <a:solidFill>
              <a:srgbClr val="D4DAD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4" name="Google Shape;884;g35773533615_0_17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4415" y="1676068"/>
            <a:ext cx="2049841" cy="2049841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g35773533615_0_1709"/>
          <p:cNvSpPr/>
          <p:nvPr/>
        </p:nvSpPr>
        <p:spPr>
          <a:xfrm>
            <a:off x="355680" y="12786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Dlaczego ocena jest ważna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g35773533615_0_1709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31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5773533615_0_1781"/>
          <p:cNvSpPr/>
          <p:nvPr/>
        </p:nvSpPr>
        <p:spPr>
          <a:xfrm>
            <a:off x="652320" y="5651280"/>
            <a:ext cx="10892100" cy="9579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g35773533615_0_1781"/>
          <p:cNvSpPr/>
          <p:nvPr/>
        </p:nvSpPr>
        <p:spPr>
          <a:xfrm>
            <a:off x="487800" y="875694"/>
            <a:ext cx="8539468" cy="160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Obserwowanie uczestników w różnych sytuacjach rozwiązywania problemów jest jedną z najskuteczniejszych metod oceny umiejętności interpersonalnych. Dorośli o niskich kwalifikacjach mogą mieć trudności ze zrozumieniem tradycyjnych metod oceniania, takich jak testy pisemne, dlatego należy skupić się na tym, w jaki sposób uczestnicy radzą sobie z wyzwaniami, a nie tylko na końcowym wyniku. Celem jest śledzenie postępów w zakresie umiejętności miękkich poprzez ustrukturyzowaną obserwację w czasie.</a:t>
            </a:r>
            <a:endParaRPr/>
          </a:p>
        </p:txBody>
      </p:sp>
      <p:sp>
        <p:nvSpPr>
          <p:cNvPr id="893" name="Google Shape;893;g35773533615_0_1781"/>
          <p:cNvSpPr/>
          <p:nvPr/>
        </p:nvSpPr>
        <p:spPr>
          <a:xfrm>
            <a:off x="487800" y="18186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oparta na obserwacji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g35773533615_0_1781"/>
          <p:cNvSpPr/>
          <p:nvPr/>
        </p:nvSpPr>
        <p:spPr>
          <a:xfrm>
            <a:off x="397348" y="2185501"/>
            <a:ext cx="5656954" cy="30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Na co zwrócić uwagę:</a:t>
            </a:r>
            <a:endParaRPr sz="14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uczestnicy dzielą zadania na etapy? Obserwacja rozkładu pomaga trenerom sprawdzić, czy uczestnicy potrafią rozwiązywać skomplikowane problemy, upraszczając je.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dostrzegają schematy w błędach i sukcesach? Rozpoznanie wzorców wskazuje, czy dostosowują swoje myślenie na podstawie doświadczeń.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potrafią wyjaśnić swoje rozumowanie? Wysokie umiejętności komunikacyjne ujawniają się, gdy uczestnicy jasno formułują swój proces myślowy.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Czy potrafią dostosować się do wyzwań? Odporni na stres uczestnicy modyfikują swoje podejście zamiast się poddawać, gdy problem staje się trudny.</a:t>
            </a:r>
            <a:endParaRPr/>
          </a:p>
        </p:txBody>
      </p:sp>
      <p:sp>
        <p:nvSpPr>
          <p:cNvPr id="895" name="Google Shape;895;g35773533615_0_1781"/>
          <p:cNvSpPr/>
          <p:nvPr/>
        </p:nvSpPr>
        <p:spPr>
          <a:xfrm>
            <a:off x="6479108" y="2217848"/>
            <a:ext cx="5621612" cy="2982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Jak ustrukturyzować obserwacje: </a:t>
            </a:r>
            <a:endParaRPr sz="1400" b="0" i="0" u="none" strike="noStrike" cap="none">
              <a:solidFill>
                <a:srgbClr val="678B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Prowadź prostą listę kontrolną, aby śledzić postępy uczestników w w różnych aktywnościach.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Obserwuj uczestników w różnych kontekstach, na przykład podczas pracy grupowej, samodzielnego rozwiązywania problemów lub podejmowania decyzji w życiu codziennym.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Udzielaj natychmiastowej i szczegółowej informacji zwrotnej na podstawie zaobserwowanych zdarzeń, pomagając uczestnikom powiązać swoje działania z wynikami.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✔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uczestnicy do refleksji nad swoimi osiągnięciami, zadając pytania takie jak: „Jaka strategia sprawdziła się najlepiej? Jak poprawiłbyś się następnym razem?”</a:t>
            </a:r>
            <a:endParaRPr/>
          </a:p>
        </p:txBody>
      </p:sp>
      <p:pic>
        <p:nvPicPr>
          <p:cNvPr id="896" name="Google Shape;896;g35773533615_0_17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9914" y="119880"/>
            <a:ext cx="2635805" cy="2256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g35773533615_0_17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1133" y="2642163"/>
            <a:ext cx="390600" cy="363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g35773533615_0_17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1133" y="3164633"/>
            <a:ext cx="390600" cy="3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g35773533615_0_17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3232" y="3748434"/>
            <a:ext cx="390600" cy="3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g35773533615_0_17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3232" y="4395727"/>
            <a:ext cx="390600" cy="3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g35773533615_0_1781"/>
          <p:cNvSpPr/>
          <p:nvPr/>
        </p:nvSpPr>
        <p:spPr>
          <a:xfrm>
            <a:off x="1307160" y="5761080"/>
            <a:ext cx="10132568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Obserwacja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pozwala na udzielanie wskazówek w czasie rzeczywistym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dostosowywanie metod nauczania do potrzeb uczestników. Skup się na drobnych usprawnieniach i zachęć uczestników do zastanowienia się nad swoimi strategiami, wzmacniając w ten sposób przekonanie, że uporządkowane myślenie prowadzi do lepszych wyników.</a:t>
            </a:r>
            <a:endParaRPr/>
          </a:p>
        </p:txBody>
      </p:sp>
      <p:pic>
        <p:nvPicPr>
          <p:cNvPr id="902" name="Google Shape;902;g35773533615_0_17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4320" y="5341320"/>
            <a:ext cx="1096561" cy="1096561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g35773533615_0_1781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32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5773533615_0_1858"/>
          <p:cNvSpPr/>
          <p:nvPr/>
        </p:nvSpPr>
        <p:spPr>
          <a:xfrm>
            <a:off x="454152" y="276539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Techniki samooceny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g35773533615_0_1858"/>
          <p:cNvSpPr/>
          <p:nvPr/>
        </p:nvSpPr>
        <p:spPr>
          <a:xfrm>
            <a:off x="495359" y="959939"/>
            <a:ext cx="11236197" cy="1333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Samoocena jest kluczowym podejściem do wzmacniania rozwoju umiejętności miękkich.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Refleksja pozwala słuchaczom dostrzec swoje postępy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udoskonalić procesy myślowe i zbudować pewność siebie co do swoich umiejętności. W szkoleniach opartych na CT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samoocena pomaga uczestnikom stać się bardziej świadomymi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tego, w jaki sposób stawiają czoła wyzwaniom i reagują na zmieniające się warunki. Jednak tradycyjna, pisemna autorefleksja może nie być skuteczna w przypadku wszystkich uczestników. Dzięki zastosowaniu podejścia werbalnego i praktycznego ocena pozostaje przystępna i praktyczna.</a:t>
            </a:r>
            <a:endParaRPr/>
          </a:p>
        </p:txBody>
      </p:sp>
      <p:sp>
        <p:nvSpPr>
          <p:cNvPr id="910" name="Google Shape;910;g35773533615_0_1858"/>
          <p:cNvSpPr/>
          <p:nvPr/>
        </p:nvSpPr>
        <p:spPr>
          <a:xfrm>
            <a:off x="558720" y="5319361"/>
            <a:ext cx="4600632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Zamiast zadawać ogólne pytania, takie jak „Czego się nauczyłeś?” udzielać uczestnikom wskazówek, które zachęcają ich do głębszej refleksji. Utrzymuj dyskusje w praktycznym tonie i odnoś je do codziennego życia, aby samoocena miała sens.</a:t>
            </a:r>
            <a:endParaRPr/>
          </a:p>
        </p:txBody>
      </p:sp>
      <p:sp>
        <p:nvSpPr>
          <p:cNvPr id="911" name="Google Shape;911;g35773533615_0_1858"/>
          <p:cNvSpPr/>
          <p:nvPr/>
        </p:nvSpPr>
        <p:spPr>
          <a:xfrm>
            <a:off x="5901288" y="4893061"/>
            <a:ext cx="6117104" cy="2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Jeśli uczeń podzieli się tym, jak zagospodarował czas w pracowitym dniu, zapytaj: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„Która część Twojego planu zadziałała najlepiej i dlaczego?” zapytał.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„Gdybyś miał to zrobić jeszcze raz, jak zmieniłbyś swój harmonogram?” zapytał.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„W jaki sposób podzielenie zadań na etapy pomogło Ci utrzymać się na właściwej drodze?”</a:t>
            </a:r>
            <a:endParaRPr/>
          </a:p>
        </p:txBody>
      </p:sp>
      <p:pic>
        <p:nvPicPr>
          <p:cNvPr id="912" name="Google Shape;912;g35773533615_0_18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63920" y="5631661"/>
            <a:ext cx="532800" cy="5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g35773533615_0_1858"/>
          <p:cNvSpPr/>
          <p:nvPr/>
        </p:nvSpPr>
        <p:spPr>
          <a:xfrm>
            <a:off x="495359" y="2609280"/>
            <a:ext cx="9184916" cy="22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Metody samooceny o niskim poziomie zaawansowania: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Opowiadanie historii i werbalna refleksja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Poproś uczestników o podzielenie się sytuacją z życia wziętą, w której zastosowali CT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Demonstracja praktyczna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Zamiast wyjaśniać słowami, poproś uczestników o przejście przez podejście krok po kroku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Pytania do dyskusji kierowanej: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Poprowadź rozmowę, w której uczestnicy analizują swoje podejście do zadania</a:t>
            </a:r>
            <a:endParaRPr/>
          </a:p>
        </p:txBody>
      </p:sp>
      <p:pic>
        <p:nvPicPr>
          <p:cNvPr id="914" name="Google Shape;914;g35773533615_0_18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80275" y="2395349"/>
            <a:ext cx="2051281" cy="2051281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g35773533615_0_1858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33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35773533615_0_1930"/>
          <p:cNvSpPr/>
          <p:nvPr/>
        </p:nvSpPr>
        <p:spPr>
          <a:xfrm>
            <a:off x="495360" y="14532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grupowa i informacja zwrotna od rówieśników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g35773533615_0_1930"/>
          <p:cNvSpPr/>
          <p:nvPr/>
        </p:nvSpPr>
        <p:spPr>
          <a:xfrm>
            <a:off x="495359" y="890670"/>
            <a:ext cx="11022189" cy="17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umiejętności miękkich poprzez działania grupowe i opinie kolegów może pomóc Ci spojrzeć na sposób, w jaki uczestnicy współpracują, komunikują się i stosują strategie CT w czasie rzeczywistym, z innej perspektywy. Ewaluacje grupowe podkreślają, jak uczestnicy pracują w zespole, dając jaśniejszy obraz rozwoju ich umiejętności interpersonalnych.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Tradycyjne oceny mogą wydawać się onieśmielające lub oderwane od codziennych doświadczeń dorosłych uczestników o niskim poziomie umiejętności. Zamiast tego ocena koleżeńska zachęca do aktywnego zaangażowania i wzmacnia samoświadomość. Uczestnicy mogą nauczyć się rozpoznawać swoje mocne strony i obszary wymagające rozwoju, analizując, jak inni radzą sobie z wyzwaniami.</a:t>
            </a:r>
            <a:endParaRPr/>
          </a:p>
        </p:txBody>
      </p:sp>
      <p:sp>
        <p:nvSpPr>
          <p:cNvPr id="922" name="Google Shape;922;g35773533615_0_1930"/>
          <p:cNvSpPr/>
          <p:nvPr/>
        </p:nvSpPr>
        <p:spPr>
          <a:xfrm>
            <a:off x="495360" y="3289696"/>
            <a:ext cx="8999430" cy="20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zorganizować wzajemną ocenę: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Dyskusja w parach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Współpraca w małych grupach: Przypisz zadanie, które wymaga od uczestników porównania swoich metod i wspólnego znalezienia najskuteczniejszego podejścia.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Noto Sans Symbols"/>
              <a:buChar char="❑"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Przegląd kierowany: prowadzenie uczestników przez ustrukturyzowaną refleksję na temat ich doświadczeń w pracy grupowej</a:t>
            </a:r>
            <a:endParaRPr/>
          </a:p>
        </p:txBody>
      </p:sp>
      <p:pic>
        <p:nvPicPr>
          <p:cNvPr id="923" name="Google Shape;923;g35773533615_0_19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9240" y="3141720"/>
            <a:ext cx="205740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g35773533615_0_1930"/>
          <p:cNvSpPr/>
          <p:nvPr/>
        </p:nvSpPr>
        <p:spPr>
          <a:xfrm>
            <a:off x="349710" y="5381520"/>
            <a:ext cx="11492581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Spraw, aby opinia grupy była konstruktywna i wspierająca, prezentując pozytywne techniki przekazywania informacji zwrotnej. Zacznij od tego, co się sprawdziło, a następnie dodaj aspekty, które można udoskonalić.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 przykład zamiast mówić „Nie przekazałeś jasno informacji”, zachęcaj uczestników, aby powiedzieli: „Twoje wyjaśnienie było pomocne, ale dodanie przykładu mogłoby je rozjaśnić”. Buduje to pewność siebie i umiejętność współpracy, jednocześnie wzmacniając uporządkowane myślenie.</a:t>
            </a:r>
            <a:endParaRPr/>
          </a:p>
        </p:txBody>
      </p:sp>
      <p:sp>
        <p:nvSpPr>
          <p:cNvPr id="925" name="Google Shape;925;g35773533615_0_193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34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5773533615_0_2000"/>
          <p:cNvSpPr/>
          <p:nvPr/>
        </p:nvSpPr>
        <p:spPr>
          <a:xfrm>
            <a:off x="652320" y="5637600"/>
            <a:ext cx="10892100" cy="11469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g35773533615_0_2000"/>
          <p:cNvSpPr/>
          <p:nvPr/>
        </p:nvSpPr>
        <p:spPr>
          <a:xfrm>
            <a:off x="402336" y="2960124"/>
            <a:ext cx="11789664" cy="28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Używaj stwierdzeń typu „Zauważyłem, że...”, aby sprecyzować opinię. Zamiast ogólnej pochwały lub krytyki.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„</a:t>
            </a: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Zauważyłem, że zacząłeś od podzielenia zadania na kroki. To pomogło utrzymać grupę w porządku”.</a:t>
            </a:r>
            <a:endParaRPr/>
          </a:p>
          <a:p>
            <a:pPr marL="0" marR="0" lvl="2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„Zauważyłem, że zmieniłeś swoje podejście po usłyszeniu nowego pomysłu. To pokazało zdolność adaptacji.”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na rozwoju, nie tylko na wynikach. Zachęcaj uczestników, aby z czasem dostrzegali poprawę, a nie tylko oceniali sukces lub porażkę. Zapytać: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„Co zrobiłeś tym razem inaczej w porównaniu do poprzedniego zadania?”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„Jak zmieniło się Twoje podejście po otrzymaniu informacji zwrotnej?”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do autorefleksji przed udzieleniem zewnętrznej informacji zwrotnej. Zamiast od razu poprawiać uczestników, poproś ich, aby zastanowili się nad własną pracą: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„Która część tego zadania była dla Ciebie najłatwiejsza?”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„Gdybyś mógł to zrobić jeszcze raz, co byś zmienił?”</a:t>
            </a:r>
            <a:endParaRPr/>
          </a:p>
        </p:txBody>
      </p:sp>
      <p:sp>
        <p:nvSpPr>
          <p:cNvPr id="932" name="Google Shape;932;g35773533615_0_2000"/>
          <p:cNvSpPr/>
          <p:nvPr/>
        </p:nvSpPr>
        <p:spPr>
          <a:xfrm>
            <a:off x="402336" y="964200"/>
            <a:ext cx="9811707" cy="19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Informacja zwrotna jest niezwykle istotna w rozwoju umiejętności miękkich, ponieważ pomaga uczestnikom nie tylko zrozumieć, co zrobili, ale także jak mogą się poprawić. W szkoleniach opartych na CT ustny feedback powinien być ustrukturyzowany i koncentrować się na procesie, a nie na wynikach, aby zachęcać do ciągłego uczenia się. W przypadku dorosłych uczestników o niskich umiejętnościach konstruktywna informacja zwrotna werbalna buduje pewność siebie, wzmacnia uporządkowane myślenie i pomaga im rozpoznawać swoje postępy.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Zamiast po prostu wytykać błędy, powinieneś podkreślać konkretne zachowania, zachęcać uczestników do samooceny i pomagać im dostrzec, jak ich podejście do rozwiązywania problemów, komunikacji i pracy zespołowej zmienia się z czasem.</a:t>
            </a:r>
            <a:endParaRPr/>
          </a:p>
        </p:txBody>
      </p:sp>
      <p:sp>
        <p:nvSpPr>
          <p:cNvPr id="933" name="Google Shape;933;g35773533615_0_2000"/>
          <p:cNvSpPr/>
          <p:nvPr/>
        </p:nvSpPr>
        <p:spPr>
          <a:xfrm>
            <a:off x="495360" y="17100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Werbalna informacja zwrotna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4" name="Google Shape;934;g35773533615_0_2000"/>
          <p:cNvSpPr/>
          <p:nvPr/>
        </p:nvSpPr>
        <p:spPr>
          <a:xfrm>
            <a:off x="1130370" y="5733594"/>
            <a:ext cx="993126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Udzielaj informacji zwrotnych w czasie rzeczywistym i merytorycznie.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Zamiast czekać do końca aktywności, udzielaj uczestnikom ustnych informacji zwrotnych na bieżąco, w miarę jak pracują. Dzięki temu informacje zwrotne są łatwe do wykorzystania i można je od razu zastosować, co pozwala uczestnikom na bieżąco dostosowywać się do sytuacji i doskonalić swoje umiejętności.</a:t>
            </a:r>
            <a:endParaRPr/>
          </a:p>
        </p:txBody>
      </p:sp>
      <p:pic>
        <p:nvPicPr>
          <p:cNvPr id="935" name="Google Shape;935;g35773533615_0_20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3920" y="215280"/>
            <a:ext cx="1360800" cy="13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g35773533615_0_20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38" y="5637600"/>
            <a:ext cx="1049400" cy="104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g35773533615_0_20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61630" y="5178810"/>
            <a:ext cx="1049400" cy="104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g35773533615_0_200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35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35773533615_0_2073"/>
          <p:cNvSpPr/>
          <p:nvPr/>
        </p:nvSpPr>
        <p:spPr>
          <a:xfrm>
            <a:off x="420168" y="2816352"/>
            <a:ext cx="11327100" cy="388147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g35773533615_0_2073"/>
          <p:cNvSpPr/>
          <p:nvPr/>
        </p:nvSpPr>
        <p:spPr>
          <a:xfrm>
            <a:off x="512064" y="66959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Rubryki i listy kontrolne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g35773533615_0_2073"/>
          <p:cNvSpPr/>
          <p:nvPr/>
        </p:nvSpPr>
        <p:spPr>
          <a:xfrm>
            <a:off x="512064" y="863175"/>
            <a:ext cx="10682007" cy="3499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umiejętności miękkich w szkoleniach opartych na CT wymaga ustrukturyzowanego, ale elastycznego podejścia. Ponieważ umiejętności te rozwijają się stopniowo, jako trener potrzebujesz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jasnych i praktycznych sposobów śledzenia postępów w czasie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Rubryki i listy kontrolne stanowią skuteczny sposób oceny umiejętności miękkich bez konieczności stosowania tradycyjnych metod testowania.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Dobrze zaprojektowana rubryka pomaga trenerom w spójnej obserwacji i ocenie umiejętności, a listy kontrolne zapewniają, że uczestnicy rozumieją, czego się od nich oczekuje, i mogą zastanowić się nad swoimi postępami. W przypadku dorosłych uczestników o niskich umiejętnościach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najlepiej sprawdzają się wizualne i proste narzędzia oceny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które wzmacniają uporządkowane myślenie, nie przytłaczając ich formalną oceną.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utworzyć rubrykę dla umiejętności miękkich?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Rubryka powinna definiować kluczowe umiejętności CT i opisywać, jak wygląda skuteczne stosowanie ich na różnych poziomach zaawansowania. Możesz dostosować poziom trudności do poziomu wiedzy uczestników.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Zamiast oceniać uczestnika po prostu jako „dobrego” lub „złego” w rozwiązywaniu problemów, użyj następującej rubryki:</a:t>
            </a:r>
            <a:endParaRPr/>
          </a:p>
        </p:txBody>
      </p:sp>
      <p:graphicFrame>
        <p:nvGraphicFramePr>
          <p:cNvPr id="946" name="Google Shape;946;g35773533615_0_2073"/>
          <p:cNvGraphicFramePr/>
          <p:nvPr/>
        </p:nvGraphicFramePr>
        <p:xfrm>
          <a:off x="1091248" y="458785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{BF4D4A89-3F3B-466F-8C7D-93D8B4CCB120}</a:tableStyleId>
              </a:tblPr>
              <a:tblGrid>
                <a:gridCol w="240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4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</a:rPr>
                        <a:t>Umiejętności miękkie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</a:rPr>
                        <a:t>Początkujący</a:t>
                      </a:r>
                      <a:endParaRPr/>
                    </a:p>
                  </a:txBody>
                  <a:tcPr marL="91450" marR="91450" marT="45725" marB="45725"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</a:rPr>
                        <a:t>Rozwijający</a:t>
                      </a:r>
                      <a:endParaRPr sz="14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Zaawansowany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Rozwiązywanie problemów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Trudności z podziałem problemów na etapy i częste zgadywanie rozwiązań.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Potrafi podzielić zadania na etapy, ale potrzebuje pomocy w logicznym uporządkowaniu ich.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Samodzielnie stosuje ustrukturyzowane kroki w celu skutecznego rozwiązywania problemów.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Komunikacja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 trudności z jasnym uporządkowaniem myśli.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Potrafi wyjaśnić swoje rozumowanie, ale potrzebuje podpowiedzi.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Wyraża swoje myśli w sposób logiczny i zwięzły.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47" name="Google Shape;947;g35773533615_0_20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94702" y="113374"/>
            <a:ext cx="976320" cy="97632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g35773533615_0_2073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36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5773533615_0_2143"/>
          <p:cNvSpPr/>
          <p:nvPr/>
        </p:nvSpPr>
        <p:spPr>
          <a:xfrm>
            <a:off x="432360" y="1111320"/>
            <a:ext cx="11327100" cy="3826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g35773533615_0_2143"/>
          <p:cNvSpPr/>
          <p:nvPr/>
        </p:nvSpPr>
        <p:spPr>
          <a:xfrm>
            <a:off x="8026560" y="2652480"/>
            <a:ext cx="3378000" cy="126654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g35773533615_0_2143"/>
          <p:cNvSpPr/>
          <p:nvPr/>
        </p:nvSpPr>
        <p:spPr>
          <a:xfrm>
            <a:off x="495360" y="1251000"/>
            <a:ext cx="10616700" cy="12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stworzyć listę kontrolną dla kompetencji miękkich?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Lista kontrolna powinna zawierać kluczowe umiejętności i zachowania, które świadczą o postępie. Postaw na prostotę, stosując obserwowalne działania, które możesz łatwo śledzić podczas aktywności.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Przykład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6" name="Google Shape;956;g35773533615_0_21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57160" y="135000"/>
            <a:ext cx="976320" cy="97632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7" name="Google Shape;957;g35773533615_0_2143"/>
          <p:cNvGraphicFramePr/>
          <p:nvPr/>
        </p:nvGraphicFramePr>
        <p:xfrm>
          <a:off x="944020" y="26524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{BF4D4A89-3F3B-466F-8C7D-93D8B4CCB120}</a:tableStyleId>
              </a:tblPr>
              <a:tblGrid>
                <a:gridCol w="211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4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</a:rPr>
                        <a:t>Umiejętności</a:t>
                      </a: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miękkie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Obserwacje</a:t>
                      </a:r>
                      <a:endParaRPr sz="14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A45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0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Rozwiązywanie problemów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Dzieli zadania na niezależne kroki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Myślenie</a:t>
                      </a: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krytyczne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Ocenia różne rozwiązania przed podjęciem decyzji.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Współpraca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Aktywnie uczestniczy w zadaniach grupowych.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Komunikacja</a:t>
                      </a:r>
                      <a:endParaRPr sz="14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E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Wyraźnie i logicznie wyjaśnia pomysły.</a:t>
                      </a:r>
                      <a:endParaRPr sz="12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A5A5A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58" name="Google Shape;958;g35773533615_0_2143"/>
          <p:cNvSpPr/>
          <p:nvPr/>
        </p:nvSpPr>
        <p:spPr>
          <a:xfrm>
            <a:off x="8122596" y="2821021"/>
            <a:ext cx="2989524" cy="1135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Możesz korzystać z tej listy kontrolnej podczas zajęć, odznaczając umiejętności wykazane przez uczestników i wybierając obszary wymagające poprawy.</a:t>
            </a:r>
            <a:endParaRPr/>
          </a:p>
        </p:txBody>
      </p:sp>
      <p:pic>
        <p:nvPicPr>
          <p:cNvPr id="959" name="Google Shape;959;g35773533615_0_21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91800" y="2405160"/>
            <a:ext cx="793800" cy="793800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g35773533615_0_2143"/>
          <p:cNvSpPr/>
          <p:nvPr/>
        </p:nvSpPr>
        <p:spPr>
          <a:xfrm>
            <a:off x="495360" y="5178960"/>
            <a:ext cx="106167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Aby mieć pewność, że oceny są istotne i pomocne, należy w naturalny sposób włączać informacje zwrotne do lekcji. Zamiast formalnego oceniania, udzielaj nieformalnych, ale konkretnych informacji zwrotnych, korzystając z obserwacji.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Zachęcaj uczestników do śledzenia własnych postępów poprzez przeglądanie listy kontrolnej na koniec sesji, co pomoże im przejąć odpowiedzialność za rozwój swoich umiejętności.</a:t>
            </a:r>
            <a:endParaRPr/>
          </a:p>
        </p:txBody>
      </p:sp>
      <p:sp>
        <p:nvSpPr>
          <p:cNvPr id="961" name="Google Shape;961;g35773533615_0_2143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37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2" name="Google Shape;962;g35773533615_0_2143"/>
          <p:cNvSpPr/>
          <p:nvPr/>
        </p:nvSpPr>
        <p:spPr>
          <a:xfrm>
            <a:off x="512064" y="66959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Rubryki i listy kontrolne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35773533615_0_2217"/>
          <p:cNvSpPr/>
          <p:nvPr/>
        </p:nvSpPr>
        <p:spPr>
          <a:xfrm>
            <a:off x="427830" y="1035368"/>
            <a:ext cx="11124360" cy="5466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Ocena umiejętności miękkich może być trudna, ponieważ rozwijają się one stopniowo i trudniej je zmierzyć w porównaniu z umiejętnościami technicznymi. Ocena umiejętności, takich jak rozwiązywanie problemów i komunikacja, wymaga obserwacji zachowań i postępów na przestrzeni czasu. Dla trenerów pracujących z dorosłymi o niskich kwalifikacjach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kluczowe jest tworzenie ocen, które mają charakter zachęcający i refleksyjny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 nie osądzający.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 czyni ocenę umiejętności miękkich trudną?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Jak przezwyciężyć trudności w tym obszarze?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840" marR="0" lvl="0" indent="-285479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Stosuj różne metody oceny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Łącz obserwację, opinie kolegów i dyskusje pod nadzorem, aby uzyskać bardziej całościowy obraz postępów uczestnika. Pomaga to uchwycić różne aspekty rozwoju umiejętności miękkich.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Regularnie wzmacniaj postępy.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Doceniaj drobne zmiany, nawet jeśli wydają się nieistotne. Pokaż uczestnikom, jak z czasem poprawiły się ich umiejętności rozwiązywania problemów, komunikacji i adaptacji, aby zbudować ich pewność siebie.</a:t>
            </a:r>
            <a:endParaRPr/>
          </a:p>
          <a:p>
            <a:pPr marL="285840" marR="0" lvl="0" indent="-285479" algn="just" rtl="0">
              <a:lnSpc>
                <a:spcPct val="100000"/>
              </a:lnSpc>
              <a:spcBef>
                <a:spcPts val="11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✔"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 się na praktycznych zastosowaniach.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Zamiast abstrakcyjnych ocen, odnoś je do rzeczywistych zadań, z którymi uczestnicy stykają się na co dzień. Na przykład, można ocenić umiejętność rozwiązywania problemów poprzez ćwiczenia budżetowe lub umiejętność pracy zespołowej poprzez zajęcia grupowe.</a:t>
            </a:r>
            <a:endParaRPr/>
          </a:p>
        </p:txBody>
      </p:sp>
      <p:sp>
        <p:nvSpPr>
          <p:cNvPr id="968" name="Google Shape;968;g35773533615_0_2217"/>
          <p:cNvSpPr/>
          <p:nvPr/>
        </p:nvSpPr>
        <p:spPr>
          <a:xfrm>
            <a:off x="451650" y="243840"/>
            <a:ext cx="9410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Wyzwania przy ocenie rozwoju umiejętności miękkich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9" name="Google Shape;969;g35773533615_0_2217"/>
          <p:cNvGrpSpPr/>
          <p:nvPr/>
        </p:nvGrpSpPr>
        <p:grpSpPr>
          <a:xfrm>
            <a:off x="968208" y="2503578"/>
            <a:ext cx="2879700" cy="1826460"/>
            <a:chOff x="919440" y="2581920"/>
            <a:chExt cx="2879700" cy="1826460"/>
          </a:xfrm>
        </p:grpSpPr>
        <p:sp>
          <p:nvSpPr>
            <p:cNvPr id="970" name="Google Shape;970;g35773533615_0_2217"/>
            <p:cNvSpPr/>
            <p:nvPr/>
          </p:nvSpPr>
          <p:spPr>
            <a:xfrm>
              <a:off x="919440" y="2581920"/>
              <a:ext cx="2879700" cy="1826460"/>
            </a:xfrm>
            <a:prstGeom prst="rect">
              <a:avLst/>
            </a:prstGeom>
            <a:solidFill>
              <a:srgbClr val="678877"/>
            </a:solidFill>
            <a:ln>
              <a:noFill/>
            </a:ln>
          </p:spPr>
          <p:txBody>
            <a:bodyPr spcFirstLastPara="1" wrap="square" lIns="36000" tIns="180000" rIns="360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Miękkie umiejętności nie są obiektywne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g35773533615_0_2217"/>
            <p:cNvSpPr/>
            <p:nvPr/>
          </p:nvSpPr>
          <p:spPr>
            <a:xfrm>
              <a:off x="1063440" y="3184326"/>
              <a:ext cx="2591700" cy="10780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08000" tIns="36000" rIns="72000" bIns="45700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Nie ma jednej prawidłowej odpowiedzi, jeśli chodzi o kompetencje interpersonalne, co utrudnia mierzenie postępów. Trzeba patrzeć na zmiany w zachowaniu, a nie na ostateczne rezultaty.</a:t>
              </a:r>
              <a:endParaRPr/>
            </a:p>
          </p:txBody>
        </p:sp>
      </p:grpSp>
      <p:grpSp>
        <p:nvGrpSpPr>
          <p:cNvPr id="972" name="Google Shape;972;g35773533615_0_2217"/>
          <p:cNvGrpSpPr/>
          <p:nvPr/>
        </p:nvGrpSpPr>
        <p:grpSpPr>
          <a:xfrm>
            <a:off x="4719588" y="2503578"/>
            <a:ext cx="2879700" cy="1826460"/>
            <a:chOff x="4671000" y="2383860"/>
            <a:chExt cx="2879700" cy="1826460"/>
          </a:xfrm>
        </p:grpSpPr>
        <p:sp>
          <p:nvSpPr>
            <p:cNvPr id="973" name="Google Shape;973;g35773533615_0_2217"/>
            <p:cNvSpPr/>
            <p:nvPr/>
          </p:nvSpPr>
          <p:spPr>
            <a:xfrm>
              <a:off x="4671000" y="2383860"/>
              <a:ext cx="2879700" cy="1826460"/>
            </a:xfrm>
            <a:prstGeom prst="rect">
              <a:avLst/>
            </a:prstGeom>
            <a:solidFill>
              <a:srgbClr val="678877"/>
            </a:solidFill>
            <a:ln>
              <a:noFill/>
            </a:ln>
          </p:spPr>
          <p:txBody>
            <a:bodyPr spcFirstLastPara="1" wrap="square" lIns="36000" tIns="72000" rIns="360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2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Uczący się mogą nie zauważać swojego rozwoju</a:t>
              </a:r>
              <a:endPara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g35773533615_0_2217"/>
            <p:cNvSpPr/>
            <p:nvPr/>
          </p:nvSpPr>
          <p:spPr>
            <a:xfrm>
              <a:off x="4817160" y="2986266"/>
              <a:ext cx="2591700" cy="1078014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08000" tIns="36000" rIns="72000" bIns="45700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Bez zorganizowanej refleksji uczestnicy mogą mieć wrażenie, że nie robią postępów, nawet jeśli robią. Regularna informacja zwrotna jest niezbędna, aby ułatwić im śledzenie postępów.</a:t>
              </a:r>
              <a:endParaRPr/>
            </a:p>
          </p:txBody>
        </p:sp>
      </p:grpSp>
      <p:grpSp>
        <p:nvGrpSpPr>
          <p:cNvPr id="975" name="Google Shape;975;g35773533615_0_2217"/>
          <p:cNvGrpSpPr/>
          <p:nvPr/>
        </p:nvGrpSpPr>
        <p:grpSpPr>
          <a:xfrm>
            <a:off x="8470968" y="2503578"/>
            <a:ext cx="2879700" cy="1826460"/>
            <a:chOff x="8422200" y="2581920"/>
            <a:chExt cx="2879700" cy="1826460"/>
          </a:xfrm>
        </p:grpSpPr>
        <p:sp>
          <p:nvSpPr>
            <p:cNvPr id="976" name="Google Shape;976;g35773533615_0_2217"/>
            <p:cNvSpPr/>
            <p:nvPr/>
          </p:nvSpPr>
          <p:spPr>
            <a:xfrm>
              <a:off x="8422200" y="2581920"/>
              <a:ext cx="2879700" cy="1826460"/>
            </a:xfrm>
            <a:prstGeom prst="rect">
              <a:avLst/>
            </a:prstGeom>
            <a:solidFill>
              <a:srgbClr val="678877"/>
            </a:solidFill>
            <a:ln>
              <a:noFill/>
            </a:ln>
          </p:spPr>
          <p:txBody>
            <a:bodyPr spcFirstLastPara="1" wrap="square" lIns="36000" tIns="72000" rIns="360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Dorosłym o małych umiejętnościach brakuje pewności siebie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g35773533615_0_2217"/>
            <p:cNvSpPr/>
            <p:nvPr/>
          </p:nvSpPr>
          <p:spPr>
            <a:xfrm>
              <a:off x="8568720" y="3124080"/>
              <a:ext cx="2591700" cy="113826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108000" tIns="36000" rIns="72000" bIns="45700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n-US" sz="105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Niektórzy uczestnicy mogą mieć opory przed uczestnictwem lub obawiać się popełnienia błędów. Jeśli oceny przypominają testy, mogą zniechęcić odbiorcę, zamiast traktować je jako okazję do poprawy.</a:t>
              </a:r>
              <a:endParaRPr/>
            </a:p>
          </p:txBody>
        </p:sp>
      </p:grpSp>
      <p:pic>
        <p:nvPicPr>
          <p:cNvPr id="978" name="Google Shape;978;g35773533615_0_2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8850" y="136680"/>
            <a:ext cx="871500" cy="868328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g35773533615_0_2217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38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" name="Google Shape;986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30000"/>
          </a:blip>
          <a:srcRect t="7812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38"/>
          <p:cNvSpPr txBox="1">
            <a:spLocks noGrp="1"/>
          </p:cNvSpPr>
          <p:nvPr>
            <p:ph type="title"/>
          </p:nvPr>
        </p:nvSpPr>
        <p:spPr>
          <a:xfrm>
            <a:off x="7279767" y="3242339"/>
            <a:ext cx="3767769" cy="373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Sorts Mill Goudy"/>
              <a:buNone/>
            </a:pPr>
            <a:r>
              <a:rPr lang="en-US" sz="2700" b="1">
                <a:latin typeface="Arial"/>
                <a:ea typeface="Arial"/>
                <a:cs typeface="Arial"/>
                <a:sym typeface="Arial"/>
              </a:rPr>
              <a:t>CZĘŚĆ 4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38"/>
          <p:cNvSpPr txBox="1">
            <a:spLocks noGrp="1"/>
          </p:cNvSpPr>
          <p:nvPr>
            <p:ph type="body" idx="1"/>
          </p:nvPr>
        </p:nvSpPr>
        <p:spPr>
          <a:xfrm>
            <a:off x="7827264" y="3615661"/>
            <a:ext cx="2657856" cy="12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Studium przypadku i ćwiczenie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38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39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5773533615_0_2294"/>
          <p:cNvSpPr txBox="1"/>
          <p:nvPr/>
        </p:nvSpPr>
        <p:spPr>
          <a:xfrm>
            <a:off x="486960" y="586380"/>
            <a:ext cx="8873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Studium przypadku</a:t>
            </a: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Nauczanie umiejętności interpersonalnych w rozwoju kadry dorosłych</a:t>
            </a:r>
            <a:endParaRPr/>
          </a:p>
        </p:txBody>
      </p:sp>
      <p:sp>
        <p:nvSpPr>
          <p:cNvPr id="995" name="Google Shape;995;g35773533615_0_2294"/>
          <p:cNvSpPr/>
          <p:nvPr/>
        </p:nvSpPr>
        <p:spPr>
          <a:xfrm>
            <a:off x="491759" y="1363794"/>
            <a:ext cx="10383763" cy="4992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Informacje ogólne</a:t>
            </a:r>
            <a:endParaRPr sz="16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Badanie przeprowadzone w 2020 r. dotyczyło szkoleń z zakresu rozwoju zawodowego dorosłych w Stanach Zjednoczonych, aby ocenić, w jaki sposób ustrukturyzowane szkolenia z zakresu umiejętności miękkich mogą poprawić rozwiązywanie problemów, współpracę i komunikację w miejscu pracy. W badaniu porównano wiele programów szkoleniowych, które integrowały metody myślenia strukturalnego (podstawowy element CT), aby pomóc uczestnikom rozwinąć praktyczne umiejętności zawodowe.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Celem było ustalenie, czy metody uczenia się krok po kroku, podobne do zasad CT, takich jak dekompozycja, rozpoznawanie wzorców i rozumowanie strukturalne, mogą poprawić zdolność dorosłych uczestników do stosowania umiejętności miękkich w rzeczywistych warunkach pracy.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Realizacja</a:t>
            </a:r>
            <a:endParaRPr sz="16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Badanie przeprowadzono w programach kształcenia zawodowego, skupiających się na ustrukturyzowanym rozwoju umiejętności interpersonalnych. Trenerzy prowadzili studentów przez proces rozwiązywania problemów krok po kroku, ćwiczenia pracy zespołowej i dyskusje strukturalne. Uczestnicy ćwiczyli rozwiązywanie problemów w miejscu pracy, rozpoznawanie wzorców i dostosowywanie się do informacji zwrotnych. Proste, ustrukturyzowane działania pomogły zbudować pewność siebie i logiczne myślenie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6" name="Google Shape;996;g35773533615_0_2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0160" y="260640"/>
            <a:ext cx="1334880" cy="1334880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g35773533615_0_2294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40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35773533615_0_2362"/>
          <p:cNvSpPr/>
          <p:nvPr/>
        </p:nvSpPr>
        <p:spPr>
          <a:xfrm>
            <a:off x="491758" y="1246920"/>
            <a:ext cx="11496181" cy="45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Rezultaty</a:t>
            </a:r>
            <a:endParaRPr sz="16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Wyniki wskazały, że uczestnicy szkolenia z zakresu umiejętności miękkich opartego na CT wykazali się znaczną poprawą w zakresie rozwiązywania problemów, zdolności adaptacyjnych i współpracy. Wielu studentów nabrało pewności siebie w radzeniu sobie z wyzwaniami w miejscu pracy i w strukturyzacji procesów podejmowania decyzji. Obserwacje i samooceny wykazały, że uczestnicy chętniej stosowali strategie krytycznego myślenia w obliczu nieznanych sytuacji. Pracodawcy i trenerzy zauważyli również zauważalny wzrost umiejętności studentów w zakresie przekazywania swojego rozumowania i efektywnej pracy zespołowej.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Wyzwania</a:t>
            </a:r>
            <a:endParaRPr sz="16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Jednym z głównych wyzwań było początkowe wahanie wśród studentów, ponieważ wielu z nich nie wierzyło we własne umiejętności rozwiązywania problemów. Niektórzy mieli trudności z rozbiciem problemów na etapy i z formułowaniem swoich argumentów. Aby temu zaradzić, trenerzy musieli utrwalać wiedzę poprzez powtarzanie ćwiczeń i przykłady z życia wzięte. Kolejnym wyzwaniem było utrzymanie zaangażowania, ponieważ niektórzy uczestnicy potrzebowali więcej czasu, aby przystosować się do metod myślenia strukturalnego. Zapewnienie stałego wsparcia, pozytywnego wzmocnienia i scenariuszy zrozumiałych dla uczestnika pomogło mu stopniowo budować pewność siebie i skutecznie stosować zasady CT.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Wniosek</a:t>
            </a:r>
            <a:endParaRPr sz="16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Niniejsze studium przypadku pokazuje, w jaki sposób ustrukturyzowane, krok po kroku szkolenie w zakresie umiejętności miękkich, które opiera się na zasadach myślenia obliczeniowego, może znacząco poprawić umiejętności miękkie u dorosłych uczestników. Badanie potwierdza, że ​​dorośli o niskich kwalifikacjach odnoszą korzyści ze strukturalnych ocen i ukierunkowanych refleksji, co podkreśla potrzebę praktycznych, rzeczywistych zastosowań w szkoleniach.</a:t>
            </a:r>
            <a:endParaRPr/>
          </a:p>
        </p:txBody>
      </p:sp>
      <p:pic>
        <p:nvPicPr>
          <p:cNvPr id="1003" name="Google Shape;1003;g35773533615_0_23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0160" y="260640"/>
            <a:ext cx="1334880" cy="133488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g35773533615_0_2362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41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5" name="Google Shape;1005;g35773533615_0_2362"/>
          <p:cNvSpPr txBox="1"/>
          <p:nvPr/>
        </p:nvSpPr>
        <p:spPr>
          <a:xfrm>
            <a:off x="486960" y="586380"/>
            <a:ext cx="88734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Studium przypadku</a:t>
            </a:r>
            <a:r>
              <a:rPr lang="en-US" sz="20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Nauczanie umiejętności interpersonalnych w rozwoju kadry dorosłych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5773533615_0_2430"/>
          <p:cNvSpPr txBox="1"/>
          <p:nvPr/>
        </p:nvSpPr>
        <p:spPr>
          <a:xfrm>
            <a:off x="433384" y="0"/>
            <a:ext cx="42213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Ćwiczenie 1:</a:t>
            </a: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Quiz</a:t>
            </a:r>
            <a:endParaRPr/>
          </a:p>
        </p:txBody>
      </p:sp>
      <p:pic>
        <p:nvPicPr>
          <p:cNvPr id="1011" name="Google Shape;1011;g35773533615_0_24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50476" y="0"/>
            <a:ext cx="1479840" cy="1528236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g35773533615_0_2430"/>
          <p:cNvSpPr/>
          <p:nvPr/>
        </p:nvSpPr>
        <p:spPr>
          <a:xfrm>
            <a:off x="382965" y="1413472"/>
            <a:ext cx="6078795" cy="43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1.   Która z poniższych metod jest skutecznym sposobem oceny umiejętności miękkich bez użycia testów pisemnych?</a:t>
            </a:r>
            <a:endParaRPr sz="14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Obserwowanie, czy uczestnicy zapamiętują koncepcje CT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Dyskusje grupowe, w których uczestnicy wyjaśniają swoje podejście do rozwiązywania problemów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Przeprowadzanie testów wielokrotnego wyboru z definicji pracy zespołowej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2.   Dlaczego informacja zwrotna jest ważna przy ocenie umiejętności miękkich?</a:t>
            </a:r>
            <a:endParaRPr sz="14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Eliminuje potrzebę oceny opartej na obserwacji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Zapewnia, że ​​uczestnicy szybciej ukończą swoje zadania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Pomaga uczestnikom zastanowić się nad swoimi postępami i udoskonalić proces myślenia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3.   Jaki jest główny cel oceny kompetencji miękkich w szkoleniach opartych na CT?</a:t>
            </a:r>
            <a:endParaRPr sz="1400" b="1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śledzić postęp w rozwiązywaniu problemów, zdolności adaptacji i pracy zespołowej na przestrzeni czasu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Skupianie się wyłącznie na umiejętnościach technicznych, a nie na umiejętnościach miękkich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Aby określić, którzy studenci powinni zdać lub nie zdać kursu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g35773533615_0_2430"/>
          <p:cNvSpPr/>
          <p:nvPr/>
        </p:nvSpPr>
        <p:spPr>
          <a:xfrm>
            <a:off x="6461760" y="1413472"/>
            <a:ext cx="5146836" cy="46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4. Jaki jest najlepszy sposób śledzenia postępów uczestnika w rozwiązywaniu problemów?</a:t>
            </a:r>
            <a:endParaRPr sz="14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Egzamin końcowy z definicji myślenia obliczeniowego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Poproszenie ich o napisanie eseju na temat koncepcji CT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Obserwowanie, jak rozbijają wyzwania i dostosowują swoje strategie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5.   W jaki sposób trenerzy mogą pomóc dorosłym uczestnikom o niskich umiejętnościach rozpoznać własne postępy?</a:t>
            </a:r>
            <a:endParaRPr sz="1400" b="0" i="0" u="none" strike="noStrike" cap="none">
              <a:solidFill>
                <a:srgbClr val="67887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Korzystając ze strukturalnych list kontrolnych, dyskusji z rówieśnikami i kierowanych refleksji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Korygując wyłącznie błędy, bez udzielania ustnych informacji zwrotnych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AutoNum type="alphaLcParenR"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Koncentrując się na zapamiętywaniu, a nie na zastosowaniach w świecie rzeczywistym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g35773533615_0_2430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42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5773533615_0_2499"/>
          <p:cNvSpPr txBox="1"/>
          <p:nvPr/>
        </p:nvSpPr>
        <p:spPr>
          <a:xfrm>
            <a:off x="610920" y="296640"/>
            <a:ext cx="4221300" cy="6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500" b="1" i="0" u="none" strike="noStrike" cap="none">
                <a:solidFill>
                  <a:srgbClr val="678B77"/>
                </a:solidFill>
                <a:latin typeface="Arial"/>
                <a:ea typeface="Arial"/>
                <a:cs typeface="Arial"/>
                <a:sym typeface="Arial"/>
              </a:rPr>
              <a:t>Ćwiczenie 2:</a:t>
            </a:r>
            <a:r>
              <a:rPr lang="en-US" sz="250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Krzyżówka</a:t>
            </a:r>
            <a:endParaRPr sz="25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g35773533615_0_2499"/>
          <p:cNvSpPr txBox="1"/>
          <p:nvPr/>
        </p:nvSpPr>
        <p:spPr>
          <a:xfrm>
            <a:off x="11116440" y="6356520"/>
            <a:ext cx="8715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43</a:t>
            </a:fld>
            <a:endParaRPr sz="9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1" name="Google Shape;1021;g35773533615_0_2499"/>
          <p:cNvSpPr/>
          <p:nvPr/>
        </p:nvSpPr>
        <p:spPr>
          <a:xfrm>
            <a:off x="8190359" y="3069720"/>
            <a:ext cx="2305785" cy="195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Zagraj online klikając w ten link </a:t>
            </a:r>
            <a:r>
              <a:rPr lang="en-US" sz="54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LINK</a:t>
            </a: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g35773533615_0_2499"/>
          <p:cNvSpPr/>
          <p:nvPr/>
        </p:nvSpPr>
        <p:spPr>
          <a:xfrm>
            <a:off x="610920" y="1127229"/>
            <a:ext cx="944352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Rozwiąż krzyżówkę, wpisując słowa pasujące do każdej wskazówki. Wszystkie odpowiedzi odnoszą się do metod oceny i kluczowych umiejętności interpersonalnych z tego modułu.</a:t>
            </a:r>
            <a:endParaRPr/>
          </a:p>
        </p:txBody>
      </p:sp>
      <p:pic>
        <p:nvPicPr>
          <p:cNvPr id="1023" name="Google Shape;1023;g35773533615_0_24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71656" y="4657500"/>
            <a:ext cx="743400" cy="74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g35773533615_0_249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54440" y="296640"/>
            <a:ext cx="1440720" cy="1440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g35773533615_0_2499"/>
          <p:cNvPicPr preferRelativeResize="0"/>
          <p:nvPr/>
        </p:nvPicPr>
        <p:blipFill rotWithShape="1">
          <a:blip r:embed="rId6">
            <a:alphaModFix/>
          </a:blip>
          <a:srcRect l="6479" t="15182" r="40281" b="5369"/>
          <a:stretch/>
        </p:blipFill>
        <p:spPr>
          <a:xfrm>
            <a:off x="3060720" y="2052720"/>
            <a:ext cx="4546080" cy="4239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43"/>
          <p:cNvSpPr/>
          <p:nvPr/>
        </p:nvSpPr>
        <p:spPr>
          <a:xfrm>
            <a:off x="304800" y="241299"/>
            <a:ext cx="11582400" cy="63754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43"/>
          <p:cNvSpPr txBox="1">
            <a:spLocks noGrp="1"/>
          </p:cNvSpPr>
          <p:nvPr>
            <p:ph type="title"/>
          </p:nvPr>
        </p:nvSpPr>
        <p:spPr>
          <a:xfrm>
            <a:off x="695400" y="116977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PODSUMOWANIE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43"/>
          <p:cNvSpPr txBox="1"/>
          <p:nvPr/>
        </p:nvSpPr>
        <p:spPr>
          <a:xfrm>
            <a:off x="1060450" y="1384299"/>
            <a:ext cx="10071000" cy="50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tym module zbadano, w jaki sposób myślenie komputacyjne może wspierać rozwój umiejętności miękkich u dorosłych uczestników, czyniąc myślenie strukturalne bardziej dostępnym i zrozumiałym.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Dowiedziałeś się, jak zidentyfikować kluczowe kompetencje interpersonalne, takie jak komunikacja i współpraca, i zobaczyłeś, jak podstawowe zasady CT, takie jak dekompozycja i rozpoznawanie wzorców, mogą pomóc w ich poprawie poprzez codzienne czynności.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Przyjrzeliśmy się również praktycznym wyzwaniom, przed którymi mogą stanąć nisko wykwalifikowani dorośli w nauce opartej na CT i omówiliśmy, jak je pokonać za pomocą prostych podejść opartych na prawdziwym życiu. 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 całym module przykłady i działania pokazały, w jaki sposób CT można dostosować do rozwijania podstawowych umiejętności XXI wieku, które zwiększają pewność siebie i udział uczestników zarówno w nauce, jak i życiu.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44" descr="Teacher assisting student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037" r="17035"/>
          <a:stretch/>
        </p:blipFill>
        <p:spPr>
          <a:xfrm>
            <a:off x="0" y="0"/>
            <a:ext cx="6781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pic>
      <p:sp>
        <p:nvSpPr>
          <p:cNvPr id="1043" name="Google Shape;1043;p44"/>
          <p:cNvSpPr txBox="1">
            <a:spLocks noGrp="1"/>
          </p:cNvSpPr>
          <p:nvPr>
            <p:ph type="ftr" idx="11"/>
          </p:nvPr>
        </p:nvSpPr>
        <p:spPr>
          <a:xfrm>
            <a:off x="1333500" y="6310974"/>
            <a:ext cx="4114800" cy="41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COMPUTATIONAL SENIORS </a:t>
            </a:r>
            <a:endParaRPr/>
          </a:p>
        </p:txBody>
      </p:sp>
      <p:sp>
        <p:nvSpPr>
          <p:cNvPr id="1044" name="Google Shape;1044;p44"/>
          <p:cNvSpPr txBox="1">
            <a:spLocks noGrp="1"/>
          </p:cNvSpPr>
          <p:nvPr>
            <p:ph type="body" idx="1"/>
          </p:nvPr>
        </p:nvSpPr>
        <p:spPr>
          <a:xfrm>
            <a:off x="7895303" y="3078797"/>
            <a:ext cx="3221037" cy="2316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60"/>
              <a:buNone/>
            </a:pPr>
            <a:br>
              <a:rPr lang="en-US"/>
            </a:br>
            <a:endParaRPr/>
          </a:p>
        </p:txBody>
      </p:sp>
      <p:sp>
        <p:nvSpPr>
          <p:cNvPr id="1045" name="Google Shape;1045;p44"/>
          <p:cNvSpPr txBox="1"/>
          <p:nvPr/>
        </p:nvSpPr>
        <p:spPr>
          <a:xfrm>
            <a:off x="7620777" y="1222508"/>
            <a:ext cx="3599400" cy="5293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WEZWANIE DO DZIAŁANIA: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Reflect on what you’ve learned: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Jakie są kluczowe umiejętności miękkie XXI wieku i dlaczego są one niezbędne dla dorosłych uczestników?</a:t>
            </a:r>
            <a:endParaRPr sz="14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 jaki sposób myślenie komputacyjne może wspierać rozwój kompetencji interpersonalnych?</a:t>
            </a:r>
            <a:endParaRPr sz="14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 b="0" i="1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Jakich narzędzi i strategii można użyć do oceny i promowania umiejętności miękkich w działaniach CT?</a:t>
            </a:r>
            <a:endParaRPr sz="14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96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1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44"/>
          <p:cNvSpPr txBox="1"/>
          <p:nvPr/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45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DD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9"/>
          <p:cNvSpPr/>
          <p:nvPr/>
        </p:nvSpPr>
        <p:spPr>
          <a:xfrm>
            <a:off x="304800" y="241299"/>
            <a:ext cx="11582400" cy="6375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9"/>
          <p:cNvSpPr txBox="1">
            <a:spLocks noGrp="1"/>
          </p:cNvSpPr>
          <p:nvPr>
            <p:ph type="title"/>
          </p:nvPr>
        </p:nvSpPr>
        <p:spPr>
          <a:xfrm>
            <a:off x="695400" y="116977"/>
            <a:ext cx="10801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50" tIns="60975" rIns="121950" bIns="609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Black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SŁOWNICZEK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9"/>
          <p:cNvSpPr txBox="1"/>
          <p:nvPr/>
        </p:nvSpPr>
        <p:spPr>
          <a:xfrm>
            <a:off x="688800" y="136855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Myślenie komputacyjne lub CT: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Rozwiązywanie problemów tak, jak zrobiłby to komputer, krok po kroku.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9"/>
          <p:cNvSpPr txBox="1"/>
          <p:nvPr/>
        </p:nvSpPr>
        <p:spPr>
          <a:xfrm>
            <a:off x="688800" y="175420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Dekompozycja: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Rozbijanie dużego problemu na mniejsze części.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9"/>
          <p:cNvSpPr txBox="1"/>
          <p:nvPr/>
        </p:nvSpPr>
        <p:spPr>
          <a:xfrm>
            <a:off x="688800" y="213986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Abstrahowanie: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Skupianie się tylko na ważnych szczegółach.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9"/>
          <p:cNvSpPr txBox="1"/>
          <p:nvPr/>
        </p:nvSpPr>
        <p:spPr>
          <a:xfrm>
            <a:off x="688800" y="252551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Rozpoznawanie wzorców: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Dostrzeganie trendów lub rzeczy, które się powtarzają.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9"/>
          <p:cNvSpPr txBox="1"/>
          <p:nvPr/>
        </p:nvSpPr>
        <p:spPr>
          <a:xfrm>
            <a:off x="688800" y="291117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Algorytm: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zestaw instrukcji dotyczących wykonania zadania.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9"/>
          <p:cNvSpPr txBox="1"/>
          <p:nvPr/>
        </p:nvSpPr>
        <p:spPr>
          <a:xfrm>
            <a:off x="688800" y="368248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Zajęcia „unplugged” </a:t>
            </a:r>
            <a:r>
              <a:rPr lang="en-US" sz="1350" b="1" i="0" u="none" strike="noStrike" cap="none">
                <a:solidFill>
                  <a:srgbClr val="708684"/>
                </a:solidFill>
                <a:latin typeface="Arial"/>
                <a:ea typeface="Arial"/>
                <a:cs typeface="Arial"/>
                <a:sym typeface="Arial"/>
              </a:rPr>
              <a:t>bez użycia urządzeń elektronicznych</a:t>
            </a: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Nauka CT bez ekranów za pomocą gier, łamigłówek itp.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9"/>
          <p:cNvSpPr txBox="1"/>
          <p:nvPr/>
        </p:nvSpPr>
        <p:spPr>
          <a:xfrm>
            <a:off x="688800" y="406813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Debugging: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Znajdowanie i naprawianie błędów w procesie.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9"/>
          <p:cNvSpPr txBox="1"/>
          <p:nvPr/>
        </p:nvSpPr>
        <p:spPr>
          <a:xfrm>
            <a:off x="688800" y="4453790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miękkie: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nietechniczne, które pomagają ludziom dobrze współpracować z innymi i dostosowywać się do wyzwań.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9"/>
          <p:cNvSpPr txBox="1"/>
          <p:nvPr/>
        </p:nvSpPr>
        <p:spPr>
          <a:xfrm>
            <a:off x="688800" y="495054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Grywalizacja: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Wykorzystanie elementów gry (takich jak punkty lub wyzwania) w nauce.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9"/>
          <p:cNvSpPr txBox="1"/>
          <p:nvPr/>
        </p:nvSpPr>
        <p:spPr>
          <a:xfrm>
            <a:off x="688800" y="525329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Umiejętności cyfrowe: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Wiedza o tym, jak bezpiecznie i skutecznie korzystać z narzędzi cyfrowych.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9"/>
          <p:cNvSpPr txBox="1"/>
          <p:nvPr/>
        </p:nvSpPr>
        <p:spPr>
          <a:xfrm>
            <a:off x="688800" y="561075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Integracja: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Dostęp do nauki dla każdego, bez względu na pochodzenie.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9"/>
          <p:cNvSpPr txBox="1"/>
          <p:nvPr/>
        </p:nvSpPr>
        <p:spPr>
          <a:xfrm>
            <a:off x="688800" y="5996406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678877"/>
                </a:solidFill>
                <a:latin typeface="Arial"/>
                <a:ea typeface="Arial"/>
                <a:cs typeface="Arial"/>
                <a:sym typeface="Arial"/>
              </a:rPr>
              <a:t>Scaffolding: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Wspieranie </a:t>
            </a:r>
            <a:r>
              <a:rPr lang="en-US" sz="1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uczestników 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krok po kroku, aby mogli stopniowo robić więcej samodzielnie.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9"/>
          <p:cNvSpPr txBox="1"/>
          <p:nvPr/>
        </p:nvSpPr>
        <p:spPr>
          <a:xfrm>
            <a:off x="688800" y="3296825"/>
            <a:ext cx="98904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9"/>
              <a:buFont typeface="Arial"/>
              <a:buNone/>
            </a:pPr>
            <a:r>
              <a:rPr lang="en-US" sz="1350" b="1" i="0" u="none" strike="noStrike" cap="none">
                <a:solidFill>
                  <a:srgbClr val="708684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Iteracja:</a:t>
            </a:r>
            <a:r>
              <a:rPr lang="en-US" sz="1350" b="0" i="0" u="none" strike="noStrike" cap="none">
                <a:solidFill>
                  <a:srgbClr val="111111"/>
                </a:solidFill>
                <a:highlight>
                  <a:srgbClr val="F7F7F7"/>
                </a:highlight>
                <a:latin typeface="Arial"/>
                <a:ea typeface="Arial"/>
                <a:cs typeface="Arial"/>
                <a:sym typeface="Arial"/>
              </a:rPr>
              <a:t> Powtarzanie procesu w celu jego ulepszenia.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46"/>
          <p:cNvSpPr txBox="1">
            <a:spLocks noGrp="1"/>
          </p:cNvSpPr>
          <p:nvPr>
            <p:ph type="body" idx="1"/>
          </p:nvPr>
        </p:nvSpPr>
        <p:spPr>
          <a:xfrm>
            <a:off x="826154" y="1476732"/>
            <a:ext cx="10539692" cy="4879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Organisation for Economic Co-operation and Development (OECD). (2019). Future of education and skills 2030: Conceptual learning framework.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World Economic Forum. (2020). The future of jobs report 2020.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Harvard Business Review. (2021). The skills of the future: What employers want in the changing workforce.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United Nations Educational, Scientific and Cultural Organization (UNESCO). (2022). Soft skills development in adult learning programs.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Hanson, K. (2020). Employability: A comparative case study examining teaching soft skills in adult workforce development training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Roman-Gonzalez, M., Moreno-León, J., &amp; Robles, G. (2017). Development of Computational Thinking Test Using Item Response Theory (IRT). Computers &amp; Education.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Grover, S., &amp; Pea, R. (2013). Computational Thinking in K–12: A Review of the State of the Field. Educational Researcher.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Shute, V. J., Sun, C., &amp; Asbell-Clarke, J. (2017). Demystifying Computational Thinking. Educational Research Review.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Brennan, K., &amp; Resnick, M. (2012). New Frameworks for Studying and Assessing the Development of Computational Thinking. Proceedings of the 2012 Annual Meeting of the American Educational Research Association, Vancouver, Canada.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Wing, J. M. (2006). Computational Thinking. Communications of the ACM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2"/>
              </a:buClr>
              <a:buSzPct val="113513"/>
              <a:buNone/>
            </a:pPr>
            <a:r>
              <a:rPr lang="en-US" sz="1600" b="0">
                <a:latin typeface="Arial"/>
                <a:ea typeface="Arial"/>
                <a:cs typeface="Arial"/>
                <a:sym typeface="Arial"/>
              </a:rPr>
              <a:t>Lee, J. (2023). Leverage Large Language Models to Assess Soft Skills in Lifelong Learning. Times Higher Education. </a:t>
            </a:r>
            <a:endParaRPr/>
          </a:p>
        </p:txBody>
      </p:sp>
      <p:sp>
        <p:nvSpPr>
          <p:cNvPr id="1074" name="Google Shape;1074;p46"/>
          <p:cNvSpPr txBox="1">
            <a:spLocks noGrp="1"/>
          </p:cNvSpPr>
          <p:nvPr>
            <p:ph type="title"/>
          </p:nvPr>
        </p:nvSpPr>
        <p:spPr>
          <a:xfrm>
            <a:off x="826154" y="630653"/>
            <a:ext cx="5011885" cy="67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Sorts Mill Goudy"/>
              <a:buNone/>
            </a:pPr>
            <a:r>
              <a:rPr lang="en-US" sz="28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BIBLIOGRAFIA</a:t>
            </a:r>
            <a:endParaRPr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46"/>
          <p:cNvSpPr txBox="1">
            <a:spLocks noGrp="1"/>
          </p:cNvSpPr>
          <p:nvPr>
            <p:ph type="sldNum" idx="12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537272"/>
                </a:solidFill>
                <a:latin typeface="Gill Sans"/>
                <a:ea typeface="Gill Sans"/>
                <a:cs typeface="Gill Sans"/>
                <a:sym typeface="Gill Sans"/>
              </a:rPr>
              <a:t>47</a:t>
            </a:fld>
            <a:endParaRPr sz="900" b="0" i="0" u="none" strike="noStrike" cap="none">
              <a:solidFill>
                <a:srgbClr val="53727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ClassicFrameVTI">
  <a:themeElements>
    <a:clrScheme name="Custom 1">
      <a:dk1>
        <a:srgbClr val="000000"/>
      </a:dk1>
      <a:lt1>
        <a:srgbClr val="FFFFFF"/>
      </a:lt1>
      <a:dk2>
        <a:srgbClr val="293737"/>
      </a:dk2>
      <a:lt2>
        <a:srgbClr val="EEF2F0"/>
      </a:lt2>
      <a:accent1>
        <a:srgbClr val="348AC9"/>
      </a:accent1>
      <a:accent2>
        <a:srgbClr val="2D398C"/>
      </a:accent2>
      <a:accent3>
        <a:srgbClr val="CE6633"/>
      </a:accent3>
      <a:accent4>
        <a:srgbClr val="A9A698"/>
      </a:accent4>
      <a:accent5>
        <a:srgbClr val="ACDAF8"/>
      </a:accent5>
      <a:accent6>
        <a:srgbClr val="E2A385"/>
      </a:accent6>
      <a:hlink>
        <a:srgbClr val="92872F"/>
      </a:hlink>
      <a:folHlink>
        <a:srgbClr val="AB73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8742</Words>
  <Application>Microsoft Office PowerPoint</Application>
  <PresentationFormat>Widescreen</PresentationFormat>
  <Paragraphs>613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Sorts Mill Goudy</vt:lpstr>
      <vt:lpstr>Lato Black</vt:lpstr>
      <vt:lpstr>Noto Sans Symbols</vt:lpstr>
      <vt:lpstr>Times New Roman</vt:lpstr>
      <vt:lpstr>Arial</vt:lpstr>
      <vt:lpstr>Calibri</vt:lpstr>
      <vt:lpstr>Gill Sans</vt:lpstr>
      <vt:lpstr>Open Sans</vt:lpstr>
      <vt:lpstr>ClassicFrameVTI</vt:lpstr>
      <vt:lpstr>2_ClassicFrameVTI</vt:lpstr>
      <vt:lpstr>1_ClassicFrameVTI</vt:lpstr>
      <vt:lpstr>4_ClassicFrameVTI</vt:lpstr>
      <vt:lpstr>MODUŁ 4</vt:lpstr>
      <vt:lpstr>WITAMY w MODULE 4</vt:lpstr>
      <vt:lpstr>STRUKTURA MODUŁU</vt:lpstr>
      <vt:lpstr>PowerPoint Presentation</vt:lpstr>
      <vt:lpstr>CELE I ZAŁOŻENIA MODUŁU</vt:lpstr>
      <vt:lpstr>CZĘŚĆ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CZĘŚĆ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CZĘŚĆ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CZĘŚĆ 4</vt:lpstr>
      <vt:lpstr>PowerPoint Presentation</vt:lpstr>
      <vt:lpstr>PowerPoint Presentation</vt:lpstr>
      <vt:lpstr>PowerPoint Presentation</vt:lpstr>
      <vt:lpstr>PowerPoint Presentation</vt:lpstr>
      <vt:lpstr>PODSUMOWANIE</vt:lpstr>
      <vt:lpstr>PowerPoint Presentation</vt:lpstr>
      <vt:lpstr>SŁOWNICZEK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User05</cp:lastModifiedBy>
  <cp:revision>1</cp:revision>
  <dcterms:modified xsi:type="dcterms:W3CDTF">2025-09-15T07:32:22Z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779C659C-7F59-4349-AB1C-748B314CACC4</vt:lpwstr>
  </property>
  <property fmtid="{D5CDD505-2E9C-101B-9397-08002B2CF9AE}" pid="3" name="ArticulatePath">
    <vt:lpwstr>COMPseniors - OERs Module 3</vt:lpwstr>
  </property>
</Properties>
</file>