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70" r:id="rId3"/>
  </p:sldMasterIdLst>
  <p:notesMasterIdLst>
    <p:notesMasterId r:id="rId51"/>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310"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Lst>
  <p:sldSz cx="12192000" cy="6858000"/>
  <p:notesSz cx="6858000" cy="9144000"/>
  <p:embeddedFontLst>
    <p:embeddedFont>
      <p:font typeface="Gill Sans" panose="020B0604020202020204" charset="0"/>
      <p:regular r:id="rId52"/>
      <p:bold r:id="rId53"/>
    </p:embeddedFont>
    <p:embeddedFont>
      <p:font typeface="Sorts Mill Goudy" panose="020B0604020202020204" charset="0"/>
      <p:regular r:id="rId54"/>
      <p:italic r:id="rId55"/>
    </p:embeddedFont>
    <p:embeddedFont>
      <p:font typeface="Open Sans" panose="020B0604020202020204" charset="0"/>
      <p:regular r:id="rId56"/>
      <p:bold r:id="rId57"/>
      <p:italic r:id="rId58"/>
      <p:boldItalic r:id="rId59"/>
    </p:embeddedFont>
    <p:embeddedFont>
      <p:font typeface="Lato Black" panose="020B0604020202020204" charset="0"/>
      <p:bold r:id="rId60"/>
    </p:embeddedFont>
    <p:embeddedFont>
      <p:font typeface="Calibri" panose="020F0502020204030204" pitchFamily="34" charset="0"/>
      <p:regular r:id="rId61"/>
      <p:bold r:id="rId62"/>
      <p:italic r:id="rId63"/>
      <p:boldItalic r:id="rId64"/>
    </p:embeddedFont>
  </p:embeddedFontLst>
  <p:custDataLst>
    <p:tags r:id="rId6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6" roundtripDataSignature="AMtx7miHvE5Rk3MVSjbJkLOacu9Z48eZy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D3102C2-7DB1-4E7B-9353-EBDC64FD04DF}">
  <a:tblStyle styleId="{0D3102C2-7DB1-4E7B-9353-EBDC64FD04DF}" styleName="Table_0">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74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12.fntdata"/><Relationship Id="rId68"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font" Target="fonts/font2.fntdata"/><Relationship Id="rId58" Type="http://schemas.openxmlformats.org/officeDocument/2006/relationships/font" Target="fonts/font7.fntdata"/><Relationship Id="rId66" Type="http://customschemas.google.com/relationships/presentationmetadata" Target="metadata"/><Relationship Id="rId5" Type="http://schemas.openxmlformats.org/officeDocument/2006/relationships/slide" Target="slides/slide2.xml"/><Relationship Id="rId61" Type="http://schemas.openxmlformats.org/officeDocument/2006/relationships/font" Target="fonts/font10.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font" Target="fonts/font5.fntdata"/><Relationship Id="rId64" Type="http://schemas.openxmlformats.org/officeDocument/2006/relationships/font" Target="fonts/font13.fntdata"/><Relationship Id="rId69"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8.fntdata"/><Relationship Id="rId67"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3.fntdata"/><Relationship Id="rId62" Type="http://schemas.openxmlformats.org/officeDocument/2006/relationships/font" Target="fonts/font11.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font" Target="fonts/font6.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2: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3" name="Google Shape;223;p2: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3: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3: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4" name="Google Shape;234;p3: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lt-LT"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
        <p:nvSpPr>
          <p:cNvPr id="235" name="Google Shape;235;p3: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lt-LT"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1" name="Google Shape;25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a:t>
            </a:fld>
            <a:endParaRPr/>
          </a:p>
        </p:txBody>
      </p:sp>
      <p:sp>
        <p:nvSpPr>
          <p:cNvPr id="252" name="Google Shape;252;p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1" name="Google Shape;27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5</a:t>
            </a:fld>
            <a:endParaRPr/>
          </a:p>
        </p:txBody>
      </p:sp>
      <p:sp>
        <p:nvSpPr>
          <p:cNvPr id="272" name="Google Shape;272;p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1" name="Google Shape;28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6</a:t>
            </a:fld>
            <a:endParaRPr/>
          </a:p>
        </p:txBody>
      </p:sp>
      <p:sp>
        <p:nvSpPr>
          <p:cNvPr id="282" name="Google Shape;282;p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Arial"/>
              <a:ea typeface="Arial"/>
              <a:cs typeface="Arial"/>
              <a:sym typeface="Arial"/>
            </a:endParaRPr>
          </a:p>
        </p:txBody>
      </p:sp>
      <p:sp>
        <p:nvSpPr>
          <p:cNvPr id="291" name="Google Shape;29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8" name="Google Shape;31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9" name="Google Shape;33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5" name="Google Shape;39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139700" algn="l" rtl="0">
              <a:lnSpc>
                <a:spcPct val="100000"/>
              </a:lnSpc>
              <a:spcBef>
                <a:spcPts val="0"/>
              </a:spcBef>
              <a:spcAft>
                <a:spcPts val="0"/>
              </a:spcAft>
              <a:buSzPts val="1400"/>
              <a:buFont typeface="Arial"/>
              <a:buNone/>
            </a:pPr>
            <a:endParaRPr/>
          </a:p>
          <a:p>
            <a:pPr marL="0" lvl="0" indent="0" algn="l" rtl="0">
              <a:lnSpc>
                <a:spcPct val="100000"/>
              </a:lnSpc>
              <a:spcBef>
                <a:spcPts val="0"/>
              </a:spcBef>
              <a:spcAft>
                <a:spcPts val="0"/>
              </a:spcAft>
              <a:buSzPts val="1400"/>
              <a:buNone/>
            </a:pPr>
            <a:endParaRPr/>
          </a:p>
        </p:txBody>
      </p:sp>
      <p:sp>
        <p:nvSpPr>
          <p:cNvPr id="428" name="Google Shape;42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139700" algn="l" rtl="0">
              <a:lnSpc>
                <a:spcPct val="100000"/>
              </a:lnSpc>
              <a:spcBef>
                <a:spcPts val="0"/>
              </a:spcBef>
              <a:spcAft>
                <a:spcPts val="0"/>
              </a:spcAft>
              <a:buSzPts val="1400"/>
              <a:buFont typeface="Arial"/>
              <a:buNone/>
            </a:pPr>
            <a:endParaRPr/>
          </a:p>
          <a:p>
            <a:pPr marL="0" lvl="0" indent="0" algn="l" rtl="0">
              <a:lnSpc>
                <a:spcPct val="100000"/>
              </a:lnSpc>
              <a:spcBef>
                <a:spcPts val="0"/>
              </a:spcBef>
              <a:spcAft>
                <a:spcPts val="0"/>
              </a:spcAft>
              <a:buSzPts val="1400"/>
              <a:buNone/>
            </a:pPr>
            <a:endParaRPr/>
          </a:p>
        </p:txBody>
      </p:sp>
      <p:sp>
        <p:nvSpPr>
          <p:cNvPr id="438" name="Google Shape;43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139700" algn="l" rtl="0">
              <a:lnSpc>
                <a:spcPct val="100000"/>
              </a:lnSpc>
              <a:spcBef>
                <a:spcPts val="0"/>
              </a:spcBef>
              <a:spcAft>
                <a:spcPts val="0"/>
              </a:spcAft>
              <a:buSzPts val="1400"/>
              <a:buFont typeface="Arial"/>
              <a:buNone/>
            </a:pPr>
            <a:endParaRPr/>
          </a:p>
          <a:p>
            <a:pPr marL="0" lvl="0" indent="0" algn="l" rtl="0">
              <a:lnSpc>
                <a:spcPct val="100000"/>
              </a:lnSpc>
              <a:spcBef>
                <a:spcPts val="0"/>
              </a:spcBef>
              <a:spcAft>
                <a:spcPts val="0"/>
              </a:spcAft>
              <a:buSzPts val="1400"/>
              <a:buNone/>
            </a:pPr>
            <a:endParaRPr/>
          </a:p>
        </p:txBody>
      </p:sp>
      <p:sp>
        <p:nvSpPr>
          <p:cNvPr id="472" name="Google Shape;47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2" name="Google Shape;49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15</a:t>
            </a:fld>
            <a:endParaRPr/>
          </a:p>
        </p:txBody>
      </p:sp>
      <p:sp>
        <p:nvSpPr>
          <p:cNvPr id="493" name="Google Shape;493;p1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1" name="Google Shape;50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2" name="Google Shape;50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16</a:t>
            </a:fld>
            <a:endParaRPr/>
          </a:p>
        </p:txBody>
      </p:sp>
      <p:sp>
        <p:nvSpPr>
          <p:cNvPr id="503" name="Google Shape;503;p1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1" name="Google Shape;51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0" name="Google Shape;54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8" name="Google Shape;56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6" name="Google Shape;59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4" name="Google Shape;62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2" name="Google Shape;65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0" name="Google Shape;68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2" name="Google Shape;692;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1" name="Google Shape;711;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2" name="Google Shape;712;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25</a:t>
            </a:fld>
            <a:endParaRPr/>
          </a:p>
        </p:txBody>
      </p:sp>
      <p:sp>
        <p:nvSpPr>
          <p:cNvPr id="713" name="Google Shape;713;p2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2" name="Google Shape;72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3" name="Google Shape;73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Answers are: </a:t>
            </a:r>
            <a:endParaRPr/>
          </a:p>
          <a:p>
            <a:pPr marL="0" lvl="0" indent="0" algn="l" rtl="0">
              <a:lnSpc>
                <a:spcPct val="100000"/>
              </a:lnSpc>
              <a:spcBef>
                <a:spcPts val="0"/>
              </a:spcBef>
              <a:spcAft>
                <a:spcPts val="0"/>
              </a:spcAft>
              <a:buSzPts val="1400"/>
              <a:buNone/>
            </a:pPr>
            <a:r>
              <a:rPr lang="en-US"/>
              <a:t>1-a</a:t>
            </a:r>
            <a:endParaRPr/>
          </a:p>
          <a:p>
            <a:pPr marL="0" lvl="0" indent="0" algn="l" rtl="0">
              <a:lnSpc>
                <a:spcPct val="100000"/>
              </a:lnSpc>
              <a:spcBef>
                <a:spcPts val="0"/>
              </a:spcBef>
              <a:spcAft>
                <a:spcPts val="0"/>
              </a:spcAft>
              <a:buSzPts val="1400"/>
              <a:buNone/>
            </a:pPr>
            <a:r>
              <a:rPr lang="en-US"/>
              <a:t>2-b</a:t>
            </a:r>
            <a:endParaRPr/>
          </a:p>
          <a:p>
            <a:pPr marL="0" lvl="0" indent="0" algn="l" rtl="0">
              <a:lnSpc>
                <a:spcPct val="100000"/>
              </a:lnSpc>
              <a:spcBef>
                <a:spcPts val="0"/>
              </a:spcBef>
              <a:spcAft>
                <a:spcPts val="0"/>
              </a:spcAft>
              <a:buSzPts val="1400"/>
              <a:buNone/>
            </a:pPr>
            <a:r>
              <a:rPr lang="en-US"/>
              <a:t>3-c</a:t>
            </a:r>
            <a:endParaRPr/>
          </a:p>
          <a:p>
            <a:pPr marL="0" lvl="0" indent="0" algn="l" rtl="0">
              <a:lnSpc>
                <a:spcPct val="100000"/>
              </a:lnSpc>
              <a:spcBef>
                <a:spcPts val="0"/>
              </a:spcBef>
              <a:spcAft>
                <a:spcPts val="0"/>
              </a:spcAft>
              <a:buSzPts val="1400"/>
              <a:buNone/>
            </a:pPr>
            <a:r>
              <a:rPr lang="en-US"/>
              <a:t>4-a</a:t>
            </a:r>
            <a:endParaRPr/>
          </a:p>
          <a:p>
            <a:pPr marL="0" lvl="0" indent="0" algn="l" rtl="0">
              <a:lnSpc>
                <a:spcPct val="100000"/>
              </a:lnSpc>
              <a:spcBef>
                <a:spcPts val="0"/>
              </a:spcBef>
              <a:spcAft>
                <a:spcPts val="0"/>
              </a:spcAft>
              <a:buSzPts val="1400"/>
              <a:buNone/>
            </a:pPr>
            <a:r>
              <a:rPr lang="en-US"/>
              <a:t>5-b</a:t>
            </a:r>
            <a:endParaRPr/>
          </a:p>
          <a:p>
            <a:pPr marL="0" lvl="0" indent="0" algn="l" rtl="0">
              <a:lnSpc>
                <a:spcPct val="100000"/>
              </a:lnSpc>
              <a:spcBef>
                <a:spcPts val="0"/>
              </a:spcBef>
              <a:spcAft>
                <a:spcPts val="0"/>
              </a:spcAft>
              <a:buSzPts val="1400"/>
              <a:buNone/>
            </a:pPr>
            <a:endParaRPr/>
          </a:p>
        </p:txBody>
      </p:sp>
      <p:sp>
        <p:nvSpPr>
          <p:cNvPr id="723" name="Google Shape;72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6" name="Google Shape;746;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7" name="Google Shape;747;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29</a:t>
            </a:fld>
            <a:endParaRPr/>
          </a:p>
        </p:txBody>
      </p:sp>
      <p:sp>
        <p:nvSpPr>
          <p:cNvPr id="748" name="Google Shape;748;p2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6" name="Google Shape;756;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1" name="Google Shape;771;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6" name="Google Shape;78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3" name="Google Shape;80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5" name="Google Shape;815;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5" name="Google Shape;825;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8" name="Google Shape;838;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p:cNvGrpSpPr/>
        <p:nvPr/>
      </p:nvGrpSpPr>
      <p:grpSpPr>
        <a:xfrm>
          <a:off x="0" y="0"/>
          <a:ext cx="0" cy="0"/>
          <a:chOff x="0" y="0"/>
          <a:chExt cx="0" cy="0"/>
        </a:xfrm>
      </p:grpSpPr>
      <p:sp>
        <p:nvSpPr>
          <p:cNvPr id="847" name="Google Shape;847;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8" name="Google Shape;848;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2" name="Google Shape;862;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9" name="Google Shape;879;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0" name="Google Shape;880;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39</a:t>
            </a:fld>
            <a:endParaRPr/>
          </a:p>
        </p:txBody>
      </p:sp>
      <p:sp>
        <p:nvSpPr>
          <p:cNvPr id="881" name="Google Shape;881;p3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9" name="Google Shape;889;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7" name="Google Shape;897;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a:t>Answers are: </a:t>
            </a:r>
            <a:endParaRPr/>
          </a:p>
          <a:p>
            <a:pPr marL="0" lvl="0" indent="0" algn="l" rtl="0">
              <a:lnSpc>
                <a:spcPct val="100000"/>
              </a:lnSpc>
              <a:spcBef>
                <a:spcPts val="0"/>
              </a:spcBef>
              <a:spcAft>
                <a:spcPts val="0"/>
              </a:spcAft>
              <a:buSzPts val="1400"/>
              <a:buNone/>
            </a:pPr>
            <a:r>
              <a:rPr lang="lt-LT"/>
              <a:t>1-b</a:t>
            </a:r>
            <a:endParaRPr/>
          </a:p>
          <a:p>
            <a:pPr marL="0" lvl="0" indent="0" algn="l" rtl="0">
              <a:lnSpc>
                <a:spcPct val="100000"/>
              </a:lnSpc>
              <a:spcBef>
                <a:spcPts val="0"/>
              </a:spcBef>
              <a:spcAft>
                <a:spcPts val="0"/>
              </a:spcAft>
              <a:buSzPts val="1400"/>
              <a:buNone/>
            </a:pPr>
            <a:r>
              <a:rPr lang="lt-LT"/>
              <a:t>2-c</a:t>
            </a:r>
            <a:endParaRPr/>
          </a:p>
          <a:p>
            <a:pPr marL="0" lvl="0" indent="0" algn="l" rtl="0">
              <a:lnSpc>
                <a:spcPct val="100000"/>
              </a:lnSpc>
              <a:spcBef>
                <a:spcPts val="0"/>
              </a:spcBef>
              <a:spcAft>
                <a:spcPts val="0"/>
              </a:spcAft>
              <a:buSzPts val="1400"/>
              <a:buNone/>
            </a:pPr>
            <a:r>
              <a:rPr lang="lt-LT"/>
              <a:t>3-a</a:t>
            </a:r>
            <a:endParaRPr/>
          </a:p>
          <a:p>
            <a:pPr marL="0" lvl="0" indent="0" algn="l" rtl="0">
              <a:lnSpc>
                <a:spcPct val="100000"/>
              </a:lnSpc>
              <a:spcBef>
                <a:spcPts val="0"/>
              </a:spcBef>
              <a:spcAft>
                <a:spcPts val="0"/>
              </a:spcAft>
              <a:buSzPts val="1400"/>
              <a:buNone/>
            </a:pPr>
            <a:r>
              <a:rPr lang="lt-LT"/>
              <a:t>4-c</a:t>
            </a:r>
            <a:endParaRPr/>
          </a:p>
          <a:p>
            <a:pPr marL="0" lvl="0" indent="0" algn="l" rtl="0">
              <a:lnSpc>
                <a:spcPct val="100000"/>
              </a:lnSpc>
              <a:spcBef>
                <a:spcPts val="0"/>
              </a:spcBef>
              <a:spcAft>
                <a:spcPts val="0"/>
              </a:spcAft>
              <a:buSzPts val="1400"/>
              <a:buNone/>
            </a:pPr>
            <a:r>
              <a:rPr lang="lt-LT"/>
              <a:t>5-a</a:t>
            </a:r>
            <a:endParaRPr/>
          </a:p>
          <a:p>
            <a:pPr marL="0" lvl="0" indent="0" algn="l" rtl="0">
              <a:lnSpc>
                <a:spcPct val="100000"/>
              </a:lnSpc>
              <a:spcBef>
                <a:spcPts val="0"/>
              </a:spcBef>
              <a:spcAft>
                <a:spcPts val="0"/>
              </a:spcAft>
              <a:buSzPts val="1400"/>
              <a:buNone/>
            </a:pPr>
            <a:endParaRPr/>
          </a:p>
        </p:txBody>
      </p:sp>
      <p:sp>
        <p:nvSpPr>
          <p:cNvPr id="905" name="Google Shape;905;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4" name="Google Shape;914;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p43: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5" name="Google Shape;925;p43: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6" name="Google Shape;926;p43: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lt-LT" sz="1400" b="0" i="0" u="none" strike="noStrike" cap="none">
                <a:solidFill>
                  <a:srgbClr val="000000"/>
                </a:solidFill>
                <a:latin typeface="Arial"/>
                <a:ea typeface="Arial"/>
                <a:cs typeface="Arial"/>
                <a:sym typeface="Arial"/>
              </a:rPr>
              <a:t>44</a:t>
            </a:fld>
            <a:endParaRPr sz="1400" b="0" i="0" u="none" strike="noStrike" cap="none">
              <a:solidFill>
                <a:srgbClr val="000000"/>
              </a:solidFill>
              <a:latin typeface="Arial"/>
              <a:ea typeface="Arial"/>
              <a:cs typeface="Arial"/>
              <a:sym typeface="Arial"/>
            </a:endParaRPr>
          </a:p>
        </p:txBody>
      </p:sp>
      <p:sp>
        <p:nvSpPr>
          <p:cNvPr id="927" name="Google Shape;927;p43: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lt-LT"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5" name="Google Shape;935;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6" name="Google Shape;936;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45</a:t>
            </a:fld>
            <a:endParaRPr/>
          </a:p>
        </p:txBody>
      </p:sp>
      <p:sp>
        <p:nvSpPr>
          <p:cNvPr id="937" name="Google Shape;937;p4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Google Shape;945;g358b29b84e3_0_3: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6" name="Google Shape;946;g358b29b84e3_0_3:notes"/>
          <p:cNvSpPr txBox="1">
            <a:spLocks noGrp="1"/>
          </p:cNvSpPr>
          <p:nvPr>
            <p:ph type="body" idx="1"/>
          </p:nvPr>
        </p:nvSpPr>
        <p:spPr>
          <a:xfrm>
            <a:off x="680085" y="4780250"/>
            <a:ext cx="5440800" cy="3911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7" name="Google Shape;947;g358b29b84e3_0_3:notes"/>
          <p:cNvSpPr txBox="1">
            <a:spLocks noGrp="1"/>
          </p:cNvSpPr>
          <p:nvPr>
            <p:ph type="sldNum" idx="12"/>
          </p:nvPr>
        </p:nvSpPr>
        <p:spPr>
          <a:xfrm>
            <a:off x="3852241" y="9434615"/>
            <a:ext cx="2946900" cy="4983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lt-LT" sz="1400" b="0" i="0" u="none" strike="noStrike" cap="none">
                <a:solidFill>
                  <a:srgbClr val="000000"/>
                </a:solidFill>
                <a:latin typeface="Arial"/>
                <a:ea typeface="Arial"/>
                <a:cs typeface="Arial"/>
                <a:sym typeface="Arial"/>
              </a:rPr>
              <a:t>46</a:t>
            </a:fld>
            <a:endParaRPr sz="1400" b="0" i="0" u="none" strike="noStrike" cap="none">
              <a:solidFill>
                <a:srgbClr val="000000"/>
              </a:solidFill>
              <a:latin typeface="Arial"/>
              <a:ea typeface="Arial"/>
              <a:cs typeface="Arial"/>
              <a:sym typeface="Arial"/>
            </a:endParaRPr>
          </a:p>
        </p:txBody>
      </p:sp>
      <p:sp>
        <p:nvSpPr>
          <p:cNvPr id="948" name="Google Shape;948;g358b29b84e3_0_3:notes"/>
          <p:cNvSpPr txBox="1">
            <a:spLocks noGrp="1"/>
          </p:cNvSpPr>
          <p:nvPr>
            <p:ph type="dt" idx="10"/>
          </p:nvPr>
        </p:nvSpPr>
        <p:spPr>
          <a:xfrm>
            <a:off x="3852241" y="0"/>
            <a:ext cx="2946900" cy="4983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lt-LT"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67" name="Google Shape;967;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5"/>
        <p:cNvGrpSpPr/>
        <p:nvPr/>
      </p:nvGrpSpPr>
      <p:grpSpPr>
        <a:xfrm>
          <a:off x="0" y="0"/>
          <a:ext cx="0" cy="0"/>
          <a:chOff x="0" y="0"/>
          <a:chExt cx="0" cy="0"/>
        </a:xfrm>
      </p:grpSpPr>
      <p:sp>
        <p:nvSpPr>
          <p:cNvPr id="16" name="Google Shape;16;p48"/>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 name="Google Shape;17;p48"/>
          <p:cNvSpPr>
            <a:spLocks noGrp="1"/>
          </p:cNvSpPr>
          <p:nvPr>
            <p:ph type="pic" idx="2"/>
          </p:nvPr>
        </p:nvSpPr>
        <p:spPr>
          <a:xfrm>
            <a:off x="680720" y="685799"/>
            <a:ext cx="10830560" cy="5486401"/>
          </a:xfrm>
          <a:prstGeom prst="rect">
            <a:avLst/>
          </a:prstGeom>
          <a:noFill/>
          <a:ln>
            <a:noFill/>
          </a:ln>
        </p:spPr>
      </p:sp>
      <p:sp>
        <p:nvSpPr>
          <p:cNvPr id="18" name="Google Shape;18;p48"/>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8"/>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20"/>
        <p:cNvGrpSpPr/>
        <p:nvPr/>
      </p:nvGrpSpPr>
      <p:grpSpPr>
        <a:xfrm>
          <a:off x="0" y="0"/>
          <a:ext cx="0" cy="0"/>
          <a:chOff x="0" y="0"/>
          <a:chExt cx="0" cy="0"/>
        </a:xfrm>
      </p:grpSpPr>
      <p:sp>
        <p:nvSpPr>
          <p:cNvPr id="21" name="Google Shape;21;p49"/>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 name="Google Shape;22;p49"/>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 name="Google Shape;23;p49"/>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9"/>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 name="Google Shape;26;p49"/>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49"/>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8" name="Google Shape;28;p49"/>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49"/>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0" name="Google Shape;30;p49"/>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4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33"/>
        <p:cNvGrpSpPr/>
        <p:nvPr/>
      </p:nvGrpSpPr>
      <p:grpSpPr>
        <a:xfrm>
          <a:off x="0" y="0"/>
          <a:ext cx="0" cy="0"/>
          <a:chOff x="0" y="0"/>
          <a:chExt cx="0" cy="0"/>
        </a:xfrm>
      </p:grpSpPr>
      <p:sp>
        <p:nvSpPr>
          <p:cNvPr id="34" name="Google Shape;34;p52"/>
          <p:cNvSpPr/>
          <p:nvPr/>
        </p:nvSpPr>
        <p:spPr>
          <a:xfrm>
            <a:off x="-1" y="0"/>
            <a:ext cx="12192001" cy="6858000"/>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5" name="Google Shape;35;p52"/>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6" name="Google Shape;36;p52"/>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2"/>
          <p:cNvSpPr>
            <a:spLocks noGrp="1"/>
          </p:cNvSpPr>
          <p:nvPr>
            <p:ph type="pic" idx="2"/>
          </p:nvPr>
        </p:nvSpPr>
        <p:spPr>
          <a:xfrm>
            <a:off x="1279525" y="2155389"/>
            <a:ext cx="2003425" cy="2002536"/>
          </a:xfrm>
          <a:prstGeom prst="rect">
            <a:avLst/>
          </a:prstGeom>
          <a:noFill/>
          <a:ln>
            <a:noFill/>
          </a:ln>
        </p:spPr>
      </p:sp>
      <p:sp>
        <p:nvSpPr>
          <p:cNvPr id="39" name="Google Shape;39;p52"/>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52"/>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52"/>
          <p:cNvSpPr>
            <a:spLocks noGrp="1"/>
          </p:cNvSpPr>
          <p:nvPr>
            <p:ph type="pic" idx="4"/>
          </p:nvPr>
        </p:nvSpPr>
        <p:spPr>
          <a:xfrm>
            <a:off x="3804132" y="2155389"/>
            <a:ext cx="2003425" cy="2002536"/>
          </a:xfrm>
          <a:prstGeom prst="rect">
            <a:avLst/>
          </a:prstGeom>
          <a:noFill/>
          <a:ln>
            <a:noFill/>
          </a:ln>
        </p:spPr>
      </p:sp>
      <p:sp>
        <p:nvSpPr>
          <p:cNvPr id="42" name="Google Shape;42;p52"/>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52"/>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52"/>
          <p:cNvSpPr>
            <a:spLocks noGrp="1"/>
          </p:cNvSpPr>
          <p:nvPr>
            <p:ph type="pic" idx="7"/>
          </p:nvPr>
        </p:nvSpPr>
        <p:spPr>
          <a:xfrm>
            <a:off x="6332269" y="2155389"/>
            <a:ext cx="2003425" cy="2002536"/>
          </a:xfrm>
          <a:prstGeom prst="rect">
            <a:avLst/>
          </a:prstGeom>
          <a:noFill/>
          <a:ln>
            <a:noFill/>
          </a:ln>
        </p:spPr>
      </p:sp>
      <p:sp>
        <p:nvSpPr>
          <p:cNvPr id="45" name="Google Shape;45;p52"/>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52"/>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52"/>
          <p:cNvSpPr>
            <a:spLocks noGrp="1"/>
          </p:cNvSpPr>
          <p:nvPr>
            <p:ph type="pic" idx="13"/>
          </p:nvPr>
        </p:nvSpPr>
        <p:spPr>
          <a:xfrm>
            <a:off x="8858607" y="2155389"/>
            <a:ext cx="2003425" cy="2002536"/>
          </a:xfrm>
          <a:prstGeom prst="rect">
            <a:avLst/>
          </a:prstGeom>
          <a:noFill/>
          <a:ln>
            <a:noFill/>
          </a:ln>
        </p:spPr>
      </p:sp>
      <p:sp>
        <p:nvSpPr>
          <p:cNvPr id="48" name="Google Shape;48;p52"/>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52"/>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52"/>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52"/>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52"/>
        <p:cNvGrpSpPr/>
        <p:nvPr/>
      </p:nvGrpSpPr>
      <p:grpSpPr>
        <a:xfrm>
          <a:off x="0" y="0"/>
          <a:ext cx="0" cy="0"/>
          <a:chOff x="0" y="0"/>
          <a:chExt cx="0" cy="0"/>
        </a:xfrm>
      </p:grpSpPr>
      <p:sp>
        <p:nvSpPr>
          <p:cNvPr id="53" name="Google Shape;53;p53"/>
          <p:cNvSpPr/>
          <p:nvPr/>
        </p:nvSpPr>
        <p:spPr>
          <a:xfrm>
            <a:off x="0" y="0"/>
            <a:ext cx="8153400" cy="6857999"/>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54" name="Google Shape;54;p53"/>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55" name="Google Shape;55;p53"/>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5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53"/>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53"/>
          <p:cNvSpPr>
            <a:spLocks noGrp="1"/>
          </p:cNvSpPr>
          <p:nvPr>
            <p:ph type="pic" idx="2"/>
          </p:nvPr>
        </p:nvSpPr>
        <p:spPr>
          <a:xfrm>
            <a:off x="8839200" y="685800"/>
            <a:ext cx="2667000" cy="2400300"/>
          </a:xfrm>
          <a:prstGeom prst="rect">
            <a:avLst/>
          </a:prstGeom>
          <a:noFill/>
          <a:ln>
            <a:noFill/>
          </a:ln>
        </p:spPr>
      </p:sp>
      <p:sp>
        <p:nvSpPr>
          <p:cNvPr id="59" name="Google Shape;59;p53"/>
          <p:cNvSpPr>
            <a:spLocks noGrp="1"/>
          </p:cNvSpPr>
          <p:nvPr>
            <p:ph type="pic" idx="3"/>
          </p:nvPr>
        </p:nvSpPr>
        <p:spPr>
          <a:xfrm>
            <a:off x="8839200" y="3764738"/>
            <a:ext cx="2667000" cy="2404872"/>
          </a:xfrm>
          <a:prstGeom prst="rect">
            <a:avLst/>
          </a:prstGeom>
          <a:noFill/>
          <a:ln>
            <a:noFill/>
          </a:ln>
        </p:spPr>
      </p:sp>
      <p:sp>
        <p:nvSpPr>
          <p:cNvPr id="60" name="Google Shape;60;p5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5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62"/>
        <p:cNvGrpSpPr/>
        <p:nvPr/>
      </p:nvGrpSpPr>
      <p:grpSpPr>
        <a:xfrm>
          <a:off x="0" y="0"/>
          <a:ext cx="0" cy="0"/>
          <a:chOff x="0" y="0"/>
          <a:chExt cx="0" cy="0"/>
        </a:xfrm>
      </p:grpSpPr>
      <p:sp>
        <p:nvSpPr>
          <p:cNvPr id="63" name="Google Shape;63;p54"/>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64" name="Google Shape;64;p54"/>
          <p:cNvSpPr>
            <a:spLocks noGrp="1"/>
          </p:cNvSpPr>
          <p:nvPr>
            <p:ph type="pic" idx="2"/>
          </p:nvPr>
        </p:nvSpPr>
        <p:spPr>
          <a:xfrm>
            <a:off x="0" y="0"/>
            <a:ext cx="12192000" cy="6858000"/>
          </a:xfrm>
          <a:prstGeom prst="rect">
            <a:avLst/>
          </a:prstGeom>
          <a:noFill/>
          <a:ln>
            <a:noFill/>
          </a:ln>
        </p:spPr>
      </p:sp>
      <p:sp>
        <p:nvSpPr>
          <p:cNvPr id="65" name="Google Shape;65;p54"/>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54"/>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67"/>
        <p:cNvGrpSpPr/>
        <p:nvPr/>
      </p:nvGrpSpPr>
      <p:grpSpPr>
        <a:xfrm>
          <a:off x="0" y="0"/>
          <a:ext cx="0" cy="0"/>
          <a:chOff x="0" y="0"/>
          <a:chExt cx="0" cy="0"/>
        </a:xfrm>
      </p:grpSpPr>
      <p:sp>
        <p:nvSpPr>
          <p:cNvPr id="68" name="Google Shape;68;p55"/>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69" name="Google Shape;69;p55"/>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5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55"/>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5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5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74"/>
        <p:cNvGrpSpPr/>
        <p:nvPr/>
      </p:nvGrpSpPr>
      <p:grpSpPr>
        <a:xfrm>
          <a:off x="0" y="0"/>
          <a:ext cx="0" cy="0"/>
          <a:chOff x="0" y="0"/>
          <a:chExt cx="0" cy="0"/>
        </a:xfrm>
      </p:grpSpPr>
      <p:sp>
        <p:nvSpPr>
          <p:cNvPr id="75" name="Google Shape;75;p56"/>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76" name="Google Shape;76;p56"/>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77" name="Google Shape;77;p56"/>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5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56"/>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0" name="Google Shape;80;p56"/>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56"/>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2" name="Google Shape;82;p56"/>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5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5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85"/>
        <p:cNvGrpSpPr/>
        <p:nvPr/>
      </p:nvGrpSpPr>
      <p:grpSpPr>
        <a:xfrm>
          <a:off x="0" y="0"/>
          <a:ext cx="0" cy="0"/>
          <a:chOff x="0" y="0"/>
          <a:chExt cx="0" cy="0"/>
        </a:xfrm>
      </p:grpSpPr>
      <p:sp>
        <p:nvSpPr>
          <p:cNvPr id="86" name="Google Shape;86;p57"/>
          <p:cNvSpPr/>
          <p:nvPr/>
        </p:nvSpPr>
        <p:spPr>
          <a:xfrm>
            <a:off x="4076700" y="685798"/>
            <a:ext cx="4076700" cy="5486401"/>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87" name="Google Shape;87;p57"/>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57"/>
          <p:cNvSpPr>
            <a:spLocks noGrp="1"/>
          </p:cNvSpPr>
          <p:nvPr>
            <p:ph type="pic" idx="2"/>
          </p:nvPr>
        </p:nvSpPr>
        <p:spPr>
          <a:xfrm>
            <a:off x="0" y="0"/>
            <a:ext cx="3390900" cy="6858000"/>
          </a:xfrm>
          <a:prstGeom prst="rect">
            <a:avLst/>
          </a:prstGeom>
          <a:noFill/>
          <a:ln>
            <a:noFill/>
          </a:ln>
        </p:spPr>
      </p:sp>
      <p:sp>
        <p:nvSpPr>
          <p:cNvPr id="89" name="Google Shape;89;p5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57"/>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57"/>
          <p:cNvSpPr>
            <a:spLocks noGrp="1"/>
          </p:cNvSpPr>
          <p:nvPr>
            <p:ph type="pic" idx="3"/>
          </p:nvPr>
        </p:nvSpPr>
        <p:spPr>
          <a:xfrm>
            <a:off x="8801100" y="0"/>
            <a:ext cx="3390900" cy="6858000"/>
          </a:xfrm>
          <a:prstGeom prst="rect">
            <a:avLst/>
          </a:prstGeom>
          <a:noFill/>
          <a:ln>
            <a:noFill/>
          </a:ln>
        </p:spPr>
      </p:sp>
      <p:sp>
        <p:nvSpPr>
          <p:cNvPr id="92" name="Google Shape;92;p5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5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94"/>
        <p:cNvGrpSpPr/>
        <p:nvPr/>
      </p:nvGrpSpPr>
      <p:grpSpPr>
        <a:xfrm>
          <a:off x="0" y="0"/>
          <a:ext cx="0" cy="0"/>
          <a:chOff x="0" y="0"/>
          <a:chExt cx="0" cy="0"/>
        </a:xfrm>
      </p:grpSpPr>
      <p:sp>
        <p:nvSpPr>
          <p:cNvPr id="95" name="Google Shape;95;p58"/>
          <p:cNvSpPr/>
          <p:nvPr/>
        </p:nvSpPr>
        <p:spPr>
          <a:xfrm>
            <a:off x="0" y="0"/>
            <a:ext cx="8153400" cy="6857999"/>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96" name="Google Shape;96;p58"/>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97" name="Google Shape;97;p58"/>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5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58"/>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 name="Google Shape;100;p58"/>
          <p:cNvSpPr>
            <a:spLocks noGrp="1"/>
          </p:cNvSpPr>
          <p:nvPr>
            <p:ph type="pic" idx="2"/>
          </p:nvPr>
        </p:nvSpPr>
        <p:spPr>
          <a:xfrm>
            <a:off x="8839200" y="685800"/>
            <a:ext cx="2667000" cy="2400300"/>
          </a:xfrm>
          <a:prstGeom prst="rect">
            <a:avLst/>
          </a:prstGeom>
          <a:noFill/>
          <a:ln>
            <a:noFill/>
          </a:ln>
        </p:spPr>
      </p:sp>
      <p:sp>
        <p:nvSpPr>
          <p:cNvPr id="101" name="Google Shape;101;p58"/>
          <p:cNvSpPr>
            <a:spLocks noGrp="1"/>
          </p:cNvSpPr>
          <p:nvPr>
            <p:ph type="pic" idx="3"/>
          </p:nvPr>
        </p:nvSpPr>
        <p:spPr>
          <a:xfrm>
            <a:off x="8839200" y="3726638"/>
            <a:ext cx="2667000" cy="2445558"/>
          </a:xfrm>
          <a:prstGeom prst="rect">
            <a:avLst/>
          </a:prstGeom>
          <a:noFill/>
          <a:ln>
            <a:noFill/>
          </a:ln>
        </p:spPr>
      </p:sp>
      <p:sp>
        <p:nvSpPr>
          <p:cNvPr id="102" name="Google Shape;102;p5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5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104"/>
        <p:cNvGrpSpPr/>
        <p:nvPr/>
      </p:nvGrpSpPr>
      <p:grpSpPr>
        <a:xfrm>
          <a:off x="0" y="0"/>
          <a:ext cx="0" cy="0"/>
          <a:chOff x="0" y="0"/>
          <a:chExt cx="0" cy="0"/>
        </a:xfrm>
      </p:grpSpPr>
      <p:sp>
        <p:nvSpPr>
          <p:cNvPr id="105" name="Google Shape;105;p59"/>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06" name="Google Shape;106;p59"/>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5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59"/>
          <p:cNvSpPr>
            <a:spLocks noGrp="1"/>
          </p:cNvSpPr>
          <p:nvPr>
            <p:ph type="pic" idx="2"/>
          </p:nvPr>
        </p:nvSpPr>
        <p:spPr>
          <a:xfrm>
            <a:off x="0" y="0"/>
            <a:ext cx="6781800" cy="6858000"/>
          </a:xfrm>
          <a:prstGeom prst="rect">
            <a:avLst/>
          </a:prstGeom>
          <a:solidFill>
            <a:schemeClr val="dk2"/>
          </a:solidFill>
          <a:ln>
            <a:noFill/>
          </a:ln>
        </p:spPr>
      </p:sp>
      <p:sp>
        <p:nvSpPr>
          <p:cNvPr id="109" name="Google Shape;109;p59"/>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0" name="Google Shape;110;p5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5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112"/>
        <p:cNvGrpSpPr/>
        <p:nvPr/>
      </p:nvGrpSpPr>
      <p:grpSpPr>
        <a:xfrm>
          <a:off x="0" y="0"/>
          <a:ext cx="0" cy="0"/>
          <a:chOff x="0" y="0"/>
          <a:chExt cx="0" cy="0"/>
        </a:xfrm>
      </p:grpSpPr>
      <p:sp>
        <p:nvSpPr>
          <p:cNvPr id="113" name="Google Shape;113;p60"/>
          <p:cNvSpPr/>
          <p:nvPr/>
        </p:nvSpPr>
        <p:spPr>
          <a:xfrm>
            <a:off x="685800" y="685801"/>
            <a:ext cx="7467601" cy="5486400"/>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14" name="Google Shape;114;p60"/>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6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60"/>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60"/>
          <p:cNvSpPr>
            <a:spLocks noGrp="1"/>
          </p:cNvSpPr>
          <p:nvPr>
            <p:ph type="pic" idx="2"/>
          </p:nvPr>
        </p:nvSpPr>
        <p:spPr>
          <a:xfrm>
            <a:off x="8153400" y="685799"/>
            <a:ext cx="3397250" cy="5486401"/>
          </a:xfrm>
          <a:prstGeom prst="rect">
            <a:avLst/>
          </a:prstGeom>
          <a:noFill/>
          <a:ln>
            <a:noFill/>
          </a:ln>
        </p:spPr>
      </p:sp>
      <p:sp>
        <p:nvSpPr>
          <p:cNvPr id="118" name="Google Shape;118;p6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6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126"/>
        <p:cNvGrpSpPr/>
        <p:nvPr/>
      </p:nvGrpSpPr>
      <p:grpSpPr>
        <a:xfrm>
          <a:off x="0" y="0"/>
          <a:ext cx="0" cy="0"/>
          <a:chOff x="0" y="0"/>
          <a:chExt cx="0" cy="0"/>
        </a:xfrm>
      </p:grpSpPr>
      <p:sp>
        <p:nvSpPr>
          <p:cNvPr id="127" name="Google Shape;127;p51"/>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8" name="Google Shape;128;p51"/>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5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51"/>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1" name="Google Shape;131;p5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5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33"/>
        <p:cNvGrpSpPr/>
        <p:nvPr/>
      </p:nvGrpSpPr>
      <p:grpSpPr>
        <a:xfrm>
          <a:off x="0" y="0"/>
          <a:ext cx="0" cy="0"/>
          <a:chOff x="0" y="0"/>
          <a:chExt cx="0" cy="0"/>
        </a:xfrm>
      </p:grpSpPr>
      <p:sp>
        <p:nvSpPr>
          <p:cNvPr id="134" name="Google Shape;134;p61"/>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35" name="Google Shape;135;p61"/>
          <p:cNvSpPr>
            <a:spLocks noGrp="1"/>
          </p:cNvSpPr>
          <p:nvPr>
            <p:ph type="pic" idx="2"/>
          </p:nvPr>
        </p:nvSpPr>
        <p:spPr>
          <a:xfrm>
            <a:off x="680720" y="685799"/>
            <a:ext cx="10830560" cy="5486401"/>
          </a:xfrm>
          <a:prstGeom prst="rect">
            <a:avLst/>
          </a:prstGeom>
          <a:noFill/>
          <a:ln>
            <a:noFill/>
          </a:ln>
        </p:spPr>
      </p:sp>
      <p:sp>
        <p:nvSpPr>
          <p:cNvPr id="136" name="Google Shape;136;p61"/>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196"/>
                </a:srgbClr>
              </a:gs>
              <a:gs pos="100000">
                <a:srgbClr val="000000">
                  <a:alpha val="43137"/>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61"/>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138"/>
        <p:cNvGrpSpPr/>
        <p:nvPr/>
      </p:nvGrpSpPr>
      <p:grpSpPr>
        <a:xfrm>
          <a:off x="0" y="0"/>
          <a:ext cx="0" cy="0"/>
          <a:chOff x="0" y="0"/>
          <a:chExt cx="0" cy="0"/>
        </a:xfrm>
      </p:grpSpPr>
      <p:sp>
        <p:nvSpPr>
          <p:cNvPr id="139" name="Google Shape;139;p62"/>
          <p:cNvSpPr/>
          <p:nvPr/>
        </p:nvSpPr>
        <p:spPr>
          <a:xfrm>
            <a:off x="-1" y="0"/>
            <a:ext cx="12192001" cy="6858000"/>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40" name="Google Shape;140;p62"/>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41" name="Google Shape;141;p62"/>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6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p62"/>
          <p:cNvSpPr>
            <a:spLocks noGrp="1"/>
          </p:cNvSpPr>
          <p:nvPr>
            <p:ph type="pic" idx="2"/>
          </p:nvPr>
        </p:nvSpPr>
        <p:spPr>
          <a:xfrm>
            <a:off x="1279525" y="2155389"/>
            <a:ext cx="2003425" cy="2002536"/>
          </a:xfrm>
          <a:prstGeom prst="rect">
            <a:avLst/>
          </a:prstGeom>
          <a:noFill/>
          <a:ln>
            <a:noFill/>
          </a:ln>
        </p:spPr>
      </p:sp>
      <p:sp>
        <p:nvSpPr>
          <p:cNvPr id="144" name="Google Shape;144;p62"/>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5" name="Google Shape;145;p62"/>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p62"/>
          <p:cNvSpPr>
            <a:spLocks noGrp="1"/>
          </p:cNvSpPr>
          <p:nvPr>
            <p:ph type="pic" idx="4"/>
          </p:nvPr>
        </p:nvSpPr>
        <p:spPr>
          <a:xfrm>
            <a:off x="3804132" y="2155389"/>
            <a:ext cx="2003425" cy="2002536"/>
          </a:xfrm>
          <a:prstGeom prst="rect">
            <a:avLst/>
          </a:prstGeom>
          <a:noFill/>
          <a:ln>
            <a:noFill/>
          </a:ln>
        </p:spPr>
      </p:sp>
      <p:sp>
        <p:nvSpPr>
          <p:cNvPr id="147" name="Google Shape;147;p62"/>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62"/>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62"/>
          <p:cNvSpPr>
            <a:spLocks noGrp="1"/>
          </p:cNvSpPr>
          <p:nvPr>
            <p:ph type="pic" idx="7"/>
          </p:nvPr>
        </p:nvSpPr>
        <p:spPr>
          <a:xfrm>
            <a:off x="6332269" y="2155389"/>
            <a:ext cx="2003425" cy="2002536"/>
          </a:xfrm>
          <a:prstGeom prst="rect">
            <a:avLst/>
          </a:prstGeom>
          <a:noFill/>
          <a:ln>
            <a:noFill/>
          </a:ln>
        </p:spPr>
      </p:sp>
      <p:sp>
        <p:nvSpPr>
          <p:cNvPr id="150" name="Google Shape;150;p62"/>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62"/>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62"/>
          <p:cNvSpPr>
            <a:spLocks noGrp="1"/>
          </p:cNvSpPr>
          <p:nvPr>
            <p:ph type="pic" idx="13"/>
          </p:nvPr>
        </p:nvSpPr>
        <p:spPr>
          <a:xfrm>
            <a:off x="8858607" y="2155389"/>
            <a:ext cx="2003425" cy="2002536"/>
          </a:xfrm>
          <a:prstGeom prst="rect">
            <a:avLst/>
          </a:prstGeom>
          <a:noFill/>
          <a:ln>
            <a:noFill/>
          </a:ln>
        </p:spPr>
      </p:sp>
      <p:sp>
        <p:nvSpPr>
          <p:cNvPr id="153" name="Google Shape;153;p62"/>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62"/>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5" name="Google Shape;155;p62"/>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62"/>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157"/>
        <p:cNvGrpSpPr/>
        <p:nvPr/>
      </p:nvGrpSpPr>
      <p:grpSpPr>
        <a:xfrm>
          <a:off x="0" y="0"/>
          <a:ext cx="0" cy="0"/>
          <a:chOff x="0" y="0"/>
          <a:chExt cx="0" cy="0"/>
        </a:xfrm>
      </p:grpSpPr>
      <p:sp>
        <p:nvSpPr>
          <p:cNvPr id="158" name="Google Shape;158;p63"/>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59" name="Google Shape;159;p63"/>
          <p:cNvSpPr>
            <a:spLocks noGrp="1"/>
          </p:cNvSpPr>
          <p:nvPr>
            <p:ph type="pic" idx="2"/>
          </p:nvPr>
        </p:nvSpPr>
        <p:spPr>
          <a:xfrm>
            <a:off x="0" y="0"/>
            <a:ext cx="12192000" cy="6858000"/>
          </a:xfrm>
          <a:prstGeom prst="rect">
            <a:avLst/>
          </a:prstGeom>
          <a:noFill/>
          <a:ln>
            <a:noFill/>
          </a:ln>
        </p:spPr>
      </p:sp>
      <p:sp>
        <p:nvSpPr>
          <p:cNvPr id="160" name="Google Shape;160;p63"/>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1" name="Google Shape;161;p63"/>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162"/>
        <p:cNvGrpSpPr/>
        <p:nvPr/>
      </p:nvGrpSpPr>
      <p:grpSpPr>
        <a:xfrm>
          <a:off x="0" y="0"/>
          <a:ext cx="0" cy="0"/>
          <a:chOff x="0" y="0"/>
          <a:chExt cx="0" cy="0"/>
        </a:xfrm>
      </p:grpSpPr>
      <p:sp>
        <p:nvSpPr>
          <p:cNvPr id="163" name="Google Shape;163;p64"/>
          <p:cNvSpPr/>
          <p:nvPr/>
        </p:nvSpPr>
        <p:spPr>
          <a:xfrm>
            <a:off x="0" y="0"/>
            <a:ext cx="8153400" cy="6857999"/>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64" name="Google Shape;164;p64"/>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65" name="Google Shape;165;p64"/>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p6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64"/>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8" name="Google Shape;168;p64"/>
          <p:cNvSpPr>
            <a:spLocks noGrp="1"/>
          </p:cNvSpPr>
          <p:nvPr>
            <p:ph type="pic" idx="2"/>
          </p:nvPr>
        </p:nvSpPr>
        <p:spPr>
          <a:xfrm>
            <a:off x="8839200" y="685800"/>
            <a:ext cx="2667000" cy="2400300"/>
          </a:xfrm>
          <a:prstGeom prst="rect">
            <a:avLst/>
          </a:prstGeom>
          <a:noFill/>
          <a:ln>
            <a:noFill/>
          </a:ln>
        </p:spPr>
      </p:sp>
      <p:sp>
        <p:nvSpPr>
          <p:cNvPr id="169" name="Google Shape;169;p64"/>
          <p:cNvSpPr>
            <a:spLocks noGrp="1"/>
          </p:cNvSpPr>
          <p:nvPr>
            <p:ph type="pic" idx="3"/>
          </p:nvPr>
        </p:nvSpPr>
        <p:spPr>
          <a:xfrm>
            <a:off x="8839200" y="3764738"/>
            <a:ext cx="2667000" cy="2404872"/>
          </a:xfrm>
          <a:prstGeom prst="rect">
            <a:avLst/>
          </a:prstGeom>
          <a:noFill/>
          <a:ln>
            <a:noFill/>
          </a:ln>
        </p:spPr>
      </p:sp>
      <p:sp>
        <p:nvSpPr>
          <p:cNvPr id="170" name="Google Shape;170;p6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6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172"/>
        <p:cNvGrpSpPr/>
        <p:nvPr/>
      </p:nvGrpSpPr>
      <p:grpSpPr>
        <a:xfrm>
          <a:off x="0" y="0"/>
          <a:ext cx="0" cy="0"/>
          <a:chOff x="0" y="0"/>
          <a:chExt cx="0" cy="0"/>
        </a:xfrm>
      </p:grpSpPr>
      <p:sp>
        <p:nvSpPr>
          <p:cNvPr id="173" name="Google Shape;173;p65"/>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4" name="Google Shape;174;p65"/>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p6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65"/>
          <p:cNvSpPr>
            <a:spLocks noGrp="1"/>
          </p:cNvSpPr>
          <p:nvPr>
            <p:ph type="pic" idx="2"/>
          </p:nvPr>
        </p:nvSpPr>
        <p:spPr>
          <a:xfrm>
            <a:off x="0" y="0"/>
            <a:ext cx="6781800" cy="6858000"/>
          </a:xfrm>
          <a:prstGeom prst="rect">
            <a:avLst/>
          </a:prstGeom>
          <a:solidFill>
            <a:schemeClr val="dk2"/>
          </a:solidFill>
          <a:ln>
            <a:noFill/>
          </a:ln>
        </p:spPr>
      </p:sp>
      <p:sp>
        <p:nvSpPr>
          <p:cNvPr id="177" name="Google Shape;177;p65"/>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8" name="Google Shape;178;p6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p6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180"/>
        <p:cNvGrpSpPr/>
        <p:nvPr/>
      </p:nvGrpSpPr>
      <p:grpSpPr>
        <a:xfrm>
          <a:off x="0" y="0"/>
          <a:ext cx="0" cy="0"/>
          <a:chOff x="0" y="0"/>
          <a:chExt cx="0" cy="0"/>
        </a:xfrm>
      </p:grpSpPr>
      <p:sp>
        <p:nvSpPr>
          <p:cNvPr id="181" name="Google Shape;181;p66"/>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82" name="Google Shape;182;p66"/>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83" name="Google Shape;183;p66"/>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6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66"/>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6" name="Google Shape;186;p66"/>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7" name="Google Shape;187;p66"/>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8" name="Google Shape;188;p66"/>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9" name="Google Shape;189;p66"/>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0" name="Google Shape;190;p66"/>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1" name="Google Shape;191;p6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p6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193"/>
        <p:cNvGrpSpPr/>
        <p:nvPr/>
      </p:nvGrpSpPr>
      <p:grpSpPr>
        <a:xfrm>
          <a:off x="0" y="0"/>
          <a:ext cx="0" cy="0"/>
          <a:chOff x="0" y="0"/>
          <a:chExt cx="0" cy="0"/>
        </a:xfrm>
      </p:grpSpPr>
      <p:sp>
        <p:nvSpPr>
          <p:cNvPr id="194" name="Google Shape;194;p67"/>
          <p:cNvSpPr/>
          <p:nvPr/>
        </p:nvSpPr>
        <p:spPr>
          <a:xfrm>
            <a:off x="4076700" y="685798"/>
            <a:ext cx="4076700" cy="5486401"/>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95" name="Google Shape;195;p67"/>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67"/>
          <p:cNvSpPr>
            <a:spLocks noGrp="1"/>
          </p:cNvSpPr>
          <p:nvPr>
            <p:ph type="pic" idx="2"/>
          </p:nvPr>
        </p:nvSpPr>
        <p:spPr>
          <a:xfrm>
            <a:off x="0" y="0"/>
            <a:ext cx="3390900" cy="6858000"/>
          </a:xfrm>
          <a:prstGeom prst="rect">
            <a:avLst/>
          </a:prstGeom>
          <a:noFill/>
          <a:ln>
            <a:noFill/>
          </a:ln>
        </p:spPr>
      </p:sp>
      <p:sp>
        <p:nvSpPr>
          <p:cNvPr id="197" name="Google Shape;197;p6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67"/>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9" name="Google Shape;199;p67"/>
          <p:cNvSpPr>
            <a:spLocks noGrp="1"/>
          </p:cNvSpPr>
          <p:nvPr>
            <p:ph type="pic" idx="3"/>
          </p:nvPr>
        </p:nvSpPr>
        <p:spPr>
          <a:xfrm>
            <a:off x="8801100" y="0"/>
            <a:ext cx="3390900" cy="6858000"/>
          </a:xfrm>
          <a:prstGeom prst="rect">
            <a:avLst/>
          </a:prstGeom>
          <a:noFill/>
          <a:ln>
            <a:noFill/>
          </a:ln>
        </p:spPr>
      </p:sp>
      <p:sp>
        <p:nvSpPr>
          <p:cNvPr id="200" name="Google Shape;200;p6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 name="Google Shape;201;p6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202"/>
        <p:cNvGrpSpPr/>
        <p:nvPr/>
      </p:nvGrpSpPr>
      <p:grpSpPr>
        <a:xfrm>
          <a:off x="0" y="0"/>
          <a:ext cx="0" cy="0"/>
          <a:chOff x="0" y="0"/>
          <a:chExt cx="0" cy="0"/>
        </a:xfrm>
      </p:grpSpPr>
      <p:sp>
        <p:nvSpPr>
          <p:cNvPr id="203" name="Google Shape;203;p68"/>
          <p:cNvSpPr/>
          <p:nvPr/>
        </p:nvSpPr>
        <p:spPr>
          <a:xfrm>
            <a:off x="685800" y="685801"/>
            <a:ext cx="7467601" cy="5486400"/>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04" name="Google Shape;204;p68"/>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6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6" name="Google Shape;206;p68"/>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7" name="Google Shape;207;p68"/>
          <p:cNvSpPr>
            <a:spLocks noGrp="1"/>
          </p:cNvSpPr>
          <p:nvPr>
            <p:ph type="pic" idx="2"/>
          </p:nvPr>
        </p:nvSpPr>
        <p:spPr>
          <a:xfrm>
            <a:off x="8153400" y="685799"/>
            <a:ext cx="3397250" cy="5486401"/>
          </a:xfrm>
          <a:prstGeom prst="rect">
            <a:avLst/>
          </a:prstGeom>
          <a:noFill/>
          <a:ln>
            <a:noFill/>
          </a:ln>
        </p:spPr>
      </p:sp>
      <p:sp>
        <p:nvSpPr>
          <p:cNvPr id="208" name="Google Shape;208;p6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9" name="Google Shape;209;p6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209"/>
        <p:cNvGrpSpPr/>
        <p:nvPr/>
      </p:nvGrpSpPr>
      <p:grpSpPr>
        <a:xfrm>
          <a:off x="0" y="0"/>
          <a:ext cx="0" cy="0"/>
          <a:chOff x="0" y="0"/>
          <a:chExt cx="0" cy="0"/>
        </a:xfrm>
      </p:grpSpPr>
      <p:sp>
        <p:nvSpPr>
          <p:cNvPr id="210" name="Google Shape;210;p21"/>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1" name="Google Shape;211;p21"/>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2" name="Google Shape;212;p21"/>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2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21"/>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5" name="Google Shape;215;p21"/>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6" name="Google Shape;216;p21"/>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7" name="Google Shape;217;p21"/>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8" name="Google Shape;218;p21"/>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9" name="Google Shape;219;p21"/>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0" name="Google Shape;220;p2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2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330274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222"/>
        <p:cNvGrpSpPr/>
        <p:nvPr/>
      </p:nvGrpSpPr>
      <p:grpSpPr>
        <a:xfrm>
          <a:off x="0" y="0"/>
          <a:ext cx="0" cy="0"/>
          <a:chOff x="0" y="0"/>
          <a:chExt cx="0" cy="0"/>
        </a:xfrm>
      </p:grpSpPr>
      <p:sp>
        <p:nvSpPr>
          <p:cNvPr id="223" name="Google Shape;223;p74"/>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4" name="Google Shape;224;p74"/>
          <p:cNvSpPr>
            <a:spLocks noGrp="1"/>
          </p:cNvSpPr>
          <p:nvPr>
            <p:ph type="pic" idx="2"/>
          </p:nvPr>
        </p:nvSpPr>
        <p:spPr>
          <a:xfrm>
            <a:off x="680720" y="685799"/>
            <a:ext cx="10830560" cy="5486401"/>
          </a:xfrm>
          <a:prstGeom prst="rect">
            <a:avLst/>
          </a:prstGeom>
          <a:noFill/>
          <a:ln>
            <a:noFill/>
          </a:ln>
        </p:spPr>
      </p:sp>
      <p:sp>
        <p:nvSpPr>
          <p:cNvPr id="225" name="Google Shape;225;p74"/>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p74"/>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3353599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27"/>
        <p:cNvGrpSpPr/>
        <p:nvPr/>
      </p:nvGrpSpPr>
      <p:grpSpPr>
        <a:xfrm>
          <a:off x="0" y="0"/>
          <a:ext cx="0" cy="0"/>
          <a:chOff x="0" y="0"/>
          <a:chExt cx="0" cy="0"/>
        </a:xfrm>
      </p:grpSpPr>
      <p:sp>
        <p:nvSpPr>
          <p:cNvPr id="228" name="Google Shape;228;p75"/>
          <p:cNvSpPr/>
          <p:nvPr/>
        </p:nvSpPr>
        <p:spPr>
          <a:xfrm>
            <a:off x="-1" y="0"/>
            <a:ext cx="12192001" cy="68580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9" name="Google Shape;229;p75"/>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0" name="Google Shape;230;p75"/>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p7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75"/>
          <p:cNvSpPr>
            <a:spLocks noGrp="1"/>
          </p:cNvSpPr>
          <p:nvPr>
            <p:ph type="pic" idx="2"/>
          </p:nvPr>
        </p:nvSpPr>
        <p:spPr>
          <a:xfrm>
            <a:off x="1279525" y="2155389"/>
            <a:ext cx="2003425" cy="2002536"/>
          </a:xfrm>
          <a:prstGeom prst="rect">
            <a:avLst/>
          </a:prstGeom>
          <a:noFill/>
          <a:ln>
            <a:noFill/>
          </a:ln>
        </p:spPr>
      </p:sp>
      <p:sp>
        <p:nvSpPr>
          <p:cNvPr id="233" name="Google Shape;233;p75"/>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4" name="Google Shape;234;p75"/>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5" name="Google Shape;235;p75"/>
          <p:cNvSpPr>
            <a:spLocks noGrp="1"/>
          </p:cNvSpPr>
          <p:nvPr>
            <p:ph type="pic" idx="4"/>
          </p:nvPr>
        </p:nvSpPr>
        <p:spPr>
          <a:xfrm>
            <a:off x="3804132" y="2155389"/>
            <a:ext cx="2003425" cy="2002536"/>
          </a:xfrm>
          <a:prstGeom prst="rect">
            <a:avLst/>
          </a:prstGeom>
          <a:noFill/>
          <a:ln>
            <a:noFill/>
          </a:ln>
        </p:spPr>
      </p:sp>
      <p:sp>
        <p:nvSpPr>
          <p:cNvPr id="236" name="Google Shape;236;p75"/>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7" name="Google Shape;237;p75"/>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8" name="Google Shape;238;p75"/>
          <p:cNvSpPr>
            <a:spLocks noGrp="1"/>
          </p:cNvSpPr>
          <p:nvPr>
            <p:ph type="pic" idx="7"/>
          </p:nvPr>
        </p:nvSpPr>
        <p:spPr>
          <a:xfrm>
            <a:off x="6332269" y="2155389"/>
            <a:ext cx="2003425" cy="2002536"/>
          </a:xfrm>
          <a:prstGeom prst="rect">
            <a:avLst/>
          </a:prstGeom>
          <a:noFill/>
          <a:ln>
            <a:noFill/>
          </a:ln>
        </p:spPr>
      </p:sp>
      <p:sp>
        <p:nvSpPr>
          <p:cNvPr id="239" name="Google Shape;239;p75"/>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0" name="Google Shape;240;p75"/>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1" name="Google Shape;241;p75"/>
          <p:cNvSpPr>
            <a:spLocks noGrp="1"/>
          </p:cNvSpPr>
          <p:nvPr>
            <p:ph type="pic" idx="13"/>
          </p:nvPr>
        </p:nvSpPr>
        <p:spPr>
          <a:xfrm>
            <a:off x="8858607" y="2155389"/>
            <a:ext cx="2003425" cy="2002536"/>
          </a:xfrm>
          <a:prstGeom prst="rect">
            <a:avLst/>
          </a:prstGeom>
          <a:noFill/>
          <a:ln>
            <a:noFill/>
          </a:ln>
        </p:spPr>
      </p:sp>
      <p:sp>
        <p:nvSpPr>
          <p:cNvPr id="242" name="Google Shape;242;p75"/>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3" name="Google Shape;243;p75"/>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4" name="Google Shape;244;p75"/>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75"/>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354799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246"/>
        <p:cNvGrpSpPr/>
        <p:nvPr/>
      </p:nvGrpSpPr>
      <p:grpSpPr>
        <a:xfrm>
          <a:off x="0" y="0"/>
          <a:ext cx="0" cy="0"/>
          <a:chOff x="0" y="0"/>
          <a:chExt cx="0" cy="0"/>
        </a:xfrm>
      </p:grpSpPr>
      <p:sp>
        <p:nvSpPr>
          <p:cNvPr id="247" name="Google Shape;247;p76"/>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8" name="Google Shape;248;p76"/>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9" name="Google Shape;249;p76"/>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0" name="Google Shape;250;p7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1" name="Google Shape;251;p76"/>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2" name="Google Shape;252;p76"/>
          <p:cNvSpPr>
            <a:spLocks noGrp="1"/>
          </p:cNvSpPr>
          <p:nvPr>
            <p:ph type="pic" idx="2"/>
          </p:nvPr>
        </p:nvSpPr>
        <p:spPr>
          <a:xfrm>
            <a:off x="8839200" y="685800"/>
            <a:ext cx="2667000" cy="2400300"/>
          </a:xfrm>
          <a:prstGeom prst="rect">
            <a:avLst/>
          </a:prstGeom>
          <a:noFill/>
          <a:ln>
            <a:noFill/>
          </a:ln>
        </p:spPr>
      </p:sp>
      <p:sp>
        <p:nvSpPr>
          <p:cNvPr id="253" name="Google Shape;253;p76"/>
          <p:cNvSpPr>
            <a:spLocks noGrp="1"/>
          </p:cNvSpPr>
          <p:nvPr>
            <p:ph type="pic" idx="3"/>
          </p:nvPr>
        </p:nvSpPr>
        <p:spPr>
          <a:xfrm>
            <a:off x="8839200" y="3764738"/>
            <a:ext cx="2667000" cy="2404872"/>
          </a:xfrm>
          <a:prstGeom prst="rect">
            <a:avLst/>
          </a:prstGeom>
          <a:noFill/>
          <a:ln>
            <a:noFill/>
          </a:ln>
        </p:spPr>
      </p:sp>
      <p:sp>
        <p:nvSpPr>
          <p:cNvPr id="254" name="Google Shape;254;p7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p7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564585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256"/>
        <p:cNvGrpSpPr/>
        <p:nvPr/>
      </p:nvGrpSpPr>
      <p:grpSpPr>
        <a:xfrm>
          <a:off x="0" y="0"/>
          <a:ext cx="0" cy="0"/>
          <a:chOff x="0" y="0"/>
          <a:chExt cx="0" cy="0"/>
        </a:xfrm>
      </p:grpSpPr>
      <p:sp>
        <p:nvSpPr>
          <p:cNvPr id="257" name="Google Shape;257;p77"/>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8" name="Google Shape;258;p77"/>
          <p:cNvSpPr>
            <a:spLocks noGrp="1"/>
          </p:cNvSpPr>
          <p:nvPr>
            <p:ph type="pic" idx="2"/>
          </p:nvPr>
        </p:nvSpPr>
        <p:spPr>
          <a:xfrm>
            <a:off x="0" y="0"/>
            <a:ext cx="12192000" cy="6858000"/>
          </a:xfrm>
          <a:prstGeom prst="rect">
            <a:avLst/>
          </a:prstGeom>
          <a:noFill/>
          <a:ln>
            <a:noFill/>
          </a:ln>
        </p:spPr>
      </p:sp>
      <p:sp>
        <p:nvSpPr>
          <p:cNvPr id="259" name="Google Shape;259;p77"/>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0" name="Google Shape;260;p77"/>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727802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261"/>
        <p:cNvGrpSpPr/>
        <p:nvPr/>
      </p:nvGrpSpPr>
      <p:grpSpPr>
        <a:xfrm>
          <a:off x="0" y="0"/>
          <a:ext cx="0" cy="0"/>
          <a:chOff x="0" y="0"/>
          <a:chExt cx="0" cy="0"/>
        </a:xfrm>
      </p:grpSpPr>
      <p:sp>
        <p:nvSpPr>
          <p:cNvPr id="262" name="Google Shape;262;p78"/>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3" name="Google Shape;263;p78"/>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4" name="Google Shape;264;p78"/>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5" name="Google Shape;265;p7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6" name="Google Shape;266;p78"/>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7" name="Google Shape;267;p78"/>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8" name="Google Shape;268;p78"/>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9" name="Google Shape;269;p78"/>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0" name="Google Shape;270;p7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1" name="Google Shape;271;p7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327203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72"/>
        <p:cNvGrpSpPr/>
        <p:nvPr/>
      </p:nvGrpSpPr>
      <p:grpSpPr>
        <a:xfrm>
          <a:off x="0" y="0"/>
          <a:ext cx="0" cy="0"/>
          <a:chOff x="0" y="0"/>
          <a:chExt cx="0" cy="0"/>
        </a:xfrm>
      </p:grpSpPr>
      <p:sp>
        <p:nvSpPr>
          <p:cNvPr id="273" name="Google Shape;273;p79"/>
          <p:cNvSpPr/>
          <p:nvPr/>
        </p:nvSpPr>
        <p:spPr>
          <a:xfrm>
            <a:off x="4076700" y="685798"/>
            <a:ext cx="4076700" cy="5486401"/>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4" name="Google Shape;274;p79"/>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79"/>
          <p:cNvSpPr>
            <a:spLocks noGrp="1"/>
          </p:cNvSpPr>
          <p:nvPr>
            <p:ph type="pic" idx="2"/>
          </p:nvPr>
        </p:nvSpPr>
        <p:spPr>
          <a:xfrm>
            <a:off x="0" y="0"/>
            <a:ext cx="3390900" cy="6858000"/>
          </a:xfrm>
          <a:prstGeom prst="rect">
            <a:avLst/>
          </a:prstGeom>
          <a:noFill/>
          <a:ln>
            <a:noFill/>
          </a:ln>
        </p:spPr>
      </p:sp>
      <p:sp>
        <p:nvSpPr>
          <p:cNvPr id="276" name="Google Shape;276;p7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7" name="Google Shape;277;p79"/>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8" name="Google Shape;278;p79"/>
          <p:cNvSpPr>
            <a:spLocks noGrp="1"/>
          </p:cNvSpPr>
          <p:nvPr>
            <p:ph type="pic" idx="3"/>
          </p:nvPr>
        </p:nvSpPr>
        <p:spPr>
          <a:xfrm>
            <a:off x="8801100" y="0"/>
            <a:ext cx="3390900" cy="6858000"/>
          </a:xfrm>
          <a:prstGeom prst="rect">
            <a:avLst/>
          </a:prstGeom>
          <a:noFill/>
          <a:ln>
            <a:noFill/>
          </a:ln>
        </p:spPr>
      </p:sp>
      <p:sp>
        <p:nvSpPr>
          <p:cNvPr id="279" name="Google Shape;279;p7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0" name="Google Shape;280;p7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409484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281"/>
        <p:cNvGrpSpPr/>
        <p:nvPr/>
      </p:nvGrpSpPr>
      <p:grpSpPr>
        <a:xfrm>
          <a:off x="0" y="0"/>
          <a:ext cx="0" cy="0"/>
          <a:chOff x="0" y="0"/>
          <a:chExt cx="0" cy="0"/>
        </a:xfrm>
      </p:grpSpPr>
      <p:sp>
        <p:nvSpPr>
          <p:cNvPr id="282" name="Google Shape;282;p80"/>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3" name="Google Shape;283;p80"/>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4" name="Google Shape;284;p80"/>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5" name="Google Shape;285;p8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6" name="Google Shape;286;p80"/>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7" name="Google Shape;287;p80"/>
          <p:cNvSpPr>
            <a:spLocks noGrp="1"/>
          </p:cNvSpPr>
          <p:nvPr>
            <p:ph type="pic" idx="2"/>
          </p:nvPr>
        </p:nvSpPr>
        <p:spPr>
          <a:xfrm>
            <a:off x="8839200" y="685800"/>
            <a:ext cx="2667000" cy="2400300"/>
          </a:xfrm>
          <a:prstGeom prst="rect">
            <a:avLst/>
          </a:prstGeom>
          <a:noFill/>
          <a:ln>
            <a:noFill/>
          </a:ln>
        </p:spPr>
      </p:sp>
      <p:sp>
        <p:nvSpPr>
          <p:cNvPr id="288" name="Google Shape;288;p80"/>
          <p:cNvSpPr>
            <a:spLocks noGrp="1"/>
          </p:cNvSpPr>
          <p:nvPr>
            <p:ph type="pic" idx="3"/>
          </p:nvPr>
        </p:nvSpPr>
        <p:spPr>
          <a:xfrm>
            <a:off x="8839200" y="3726638"/>
            <a:ext cx="2667000" cy="2445558"/>
          </a:xfrm>
          <a:prstGeom prst="rect">
            <a:avLst/>
          </a:prstGeom>
          <a:noFill/>
          <a:ln>
            <a:noFill/>
          </a:ln>
        </p:spPr>
      </p:sp>
      <p:sp>
        <p:nvSpPr>
          <p:cNvPr id="289" name="Google Shape;289;p8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0" name="Google Shape;290;p8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696909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291"/>
        <p:cNvGrpSpPr/>
        <p:nvPr/>
      </p:nvGrpSpPr>
      <p:grpSpPr>
        <a:xfrm>
          <a:off x="0" y="0"/>
          <a:ext cx="0" cy="0"/>
          <a:chOff x="0" y="0"/>
          <a:chExt cx="0" cy="0"/>
        </a:xfrm>
      </p:grpSpPr>
      <p:sp>
        <p:nvSpPr>
          <p:cNvPr id="292" name="Google Shape;292;p81"/>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93" name="Google Shape;293;p81"/>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4" name="Google Shape;294;p8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5" name="Google Shape;295;p81"/>
          <p:cNvSpPr>
            <a:spLocks noGrp="1"/>
          </p:cNvSpPr>
          <p:nvPr>
            <p:ph type="pic" idx="2"/>
          </p:nvPr>
        </p:nvSpPr>
        <p:spPr>
          <a:xfrm>
            <a:off x="0" y="0"/>
            <a:ext cx="6781800" cy="6858000"/>
          </a:xfrm>
          <a:prstGeom prst="rect">
            <a:avLst/>
          </a:prstGeom>
          <a:solidFill>
            <a:schemeClr val="dk2"/>
          </a:solidFill>
          <a:ln>
            <a:noFill/>
          </a:ln>
        </p:spPr>
      </p:sp>
      <p:sp>
        <p:nvSpPr>
          <p:cNvPr id="296" name="Google Shape;296;p81"/>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7" name="Google Shape;297;p8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8" name="Google Shape;298;p8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734441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299"/>
        <p:cNvGrpSpPr/>
        <p:nvPr/>
      </p:nvGrpSpPr>
      <p:grpSpPr>
        <a:xfrm>
          <a:off x="0" y="0"/>
          <a:ext cx="0" cy="0"/>
          <a:chOff x="0" y="0"/>
          <a:chExt cx="0" cy="0"/>
        </a:xfrm>
      </p:grpSpPr>
      <p:sp>
        <p:nvSpPr>
          <p:cNvPr id="300" name="Google Shape;300;p82"/>
          <p:cNvSpPr/>
          <p:nvPr/>
        </p:nvSpPr>
        <p:spPr>
          <a:xfrm>
            <a:off x="685800" y="685801"/>
            <a:ext cx="7467601" cy="54864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1" name="Google Shape;301;p82"/>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8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3" name="Google Shape;303;p82"/>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4" name="Google Shape;304;p82"/>
          <p:cNvSpPr>
            <a:spLocks noGrp="1"/>
          </p:cNvSpPr>
          <p:nvPr>
            <p:ph type="pic" idx="2"/>
          </p:nvPr>
        </p:nvSpPr>
        <p:spPr>
          <a:xfrm>
            <a:off x="8153400" y="685799"/>
            <a:ext cx="3397250" cy="5486401"/>
          </a:xfrm>
          <a:prstGeom prst="rect">
            <a:avLst/>
          </a:prstGeom>
          <a:noFill/>
          <a:ln>
            <a:noFill/>
          </a:ln>
        </p:spPr>
      </p:sp>
      <p:sp>
        <p:nvSpPr>
          <p:cNvPr id="305" name="Google Shape;305;p8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6" name="Google Shape;306;p8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10302003"/>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theme" Target="../theme/theme3.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7"/>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2" name="Google Shape;12;p47"/>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13" name="Google Shape;13;p4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4" name="Google Shape;14;p4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0"/>
        <p:cNvGrpSpPr/>
        <p:nvPr/>
      </p:nvGrpSpPr>
      <p:grpSpPr>
        <a:xfrm>
          <a:off x="0" y="0"/>
          <a:ext cx="0" cy="0"/>
          <a:chOff x="0" y="0"/>
          <a:chExt cx="0" cy="0"/>
        </a:xfrm>
      </p:grpSpPr>
      <p:sp>
        <p:nvSpPr>
          <p:cNvPr id="121" name="Google Shape;121;p50"/>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2" name="Google Shape;122;p5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23" name="Google Shape;123;p50"/>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124" name="Google Shape;124;p5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25" name="Google Shape;125;p5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
        <p:cNvGrpSpPr/>
        <p:nvPr/>
      </p:nvGrpSpPr>
      <p:grpSpPr>
        <a:xfrm>
          <a:off x="0" y="0"/>
          <a:ext cx="0" cy="0"/>
          <a:chOff x="0" y="0"/>
          <a:chExt cx="0" cy="0"/>
        </a:xfrm>
      </p:grpSpPr>
      <p:sp>
        <p:nvSpPr>
          <p:cNvPr id="204" name="Google Shape;204;p20"/>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5" name="Google Shape;205;p2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06" name="Google Shape;206;p20"/>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07" name="Google Shape;207;p2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08" name="Google Shape;208;p2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63001781"/>
      </p:ext>
    </p:extLst>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code.org/" TargetMode="External"/><Relationship Id="rId3" Type="http://schemas.openxmlformats.org/officeDocument/2006/relationships/image" Target="../media/image40.jpg"/><Relationship Id="rId7" Type="http://schemas.openxmlformats.org/officeDocument/2006/relationships/hyperlink" Target="http://code.org"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padlet.com/" TargetMode="External"/><Relationship Id="rId5" Type="http://schemas.openxmlformats.org/officeDocument/2006/relationships/hyperlink" Target="https://scratch.mit.edu/" TargetMode="External"/><Relationship Id="rId4" Type="http://schemas.openxmlformats.org/officeDocument/2006/relationships/hyperlink" Target="https://kahoot.com/" TargetMode="Externa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1.xml"/><Relationship Id="rId1" Type="http://schemas.openxmlformats.org/officeDocument/2006/relationships/tags" Target="../tags/tag2.xml"/><Relationship Id="rId5" Type="http://schemas.openxmlformats.org/officeDocument/2006/relationships/image" Target="../media/image42.png"/><Relationship Id="rId4" Type="http://schemas.openxmlformats.org/officeDocument/2006/relationships/image" Target="../media/image41.jpg"/></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0.xml"/><Relationship Id="rId1" Type="http://schemas.openxmlformats.org/officeDocument/2006/relationships/slideLayout" Target="../slideLayouts/slideLayout8.xml"/><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about:blank" TargetMode="External"/><Relationship Id="rId7" Type="http://schemas.openxmlformats.org/officeDocument/2006/relationships/image" Target="../media/image60.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hyperlink" Target="https://puzzel.org/en/crossword/play?p=-OO3w4FiQ1VX-sxqtTyR"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3"/>
        <p:cNvGrpSpPr/>
        <p:nvPr/>
      </p:nvGrpSpPr>
      <p:grpSpPr>
        <a:xfrm>
          <a:off x="0" y="0"/>
          <a:ext cx="0" cy="0"/>
          <a:chOff x="0" y="0"/>
          <a:chExt cx="0" cy="0"/>
        </a:xfrm>
      </p:grpSpPr>
      <p:pic>
        <p:nvPicPr>
          <p:cNvPr id="214" name="Google Shape;214;p1" descr="Imagen que contiene persona, tabla, hombre, interior&#10;&#10;Descripción generada automáticamente"/>
          <p:cNvPicPr preferRelativeResize="0">
            <a:picLocks noGrp="1"/>
          </p:cNvPicPr>
          <p:nvPr>
            <p:ph type="pic" idx="2"/>
          </p:nvPr>
        </p:nvPicPr>
        <p:blipFill rotWithShape="1">
          <a:blip r:embed="rId3">
            <a:alphaModFix amt="54000"/>
          </a:blip>
          <a:srcRect t="12024" b="12023"/>
          <a:stretch/>
        </p:blipFill>
        <p:spPr>
          <a:xfrm>
            <a:off x="680720" y="685799"/>
            <a:ext cx="10830560" cy="5486401"/>
          </a:xfrm>
          <a:prstGeom prst="rect">
            <a:avLst/>
          </a:prstGeom>
          <a:noFill/>
          <a:ln>
            <a:noFill/>
          </a:ln>
        </p:spPr>
      </p:pic>
      <p:sp>
        <p:nvSpPr>
          <p:cNvPr id="215" name="Google Shape;215;p1"/>
          <p:cNvSpPr txBox="1">
            <a:spLocks noGrp="1"/>
          </p:cNvSpPr>
          <p:nvPr>
            <p:ph type="title"/>
          </p:nvPr>
        </p:nvSpPr>
        <p:spPr>
          <a:xfrm>
            <a:off x="680720" y="3293616"/>
            <a:ext cx="10830560" cy="2878584"/>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spcFirstLastPara="1" wrap="square" lIns="91425" tIns="45700" rIns="91425" bIns="91425" anchor="ctr" anchorCtr="0">
            <a:normAutofit/>
          </a:bodyPr>
          <a:lstStyle/>
          <a:p>
            <a:pPr marL="0" lvl="0" indent="0" algn="ctr" rtl="0">
              <a:lnSpc>
                <a:spcPct val="90000"/>
              </a:lnSpc>
              <a:spcBef>
                <a:spcPts val="0"/>
              </a:spcBef>
              <a:spcAft>
                <a:spcPts val="0"/>
              </a:spcAft>
              <a:buClr>
                <a:schemeClr val="lt1"/>
              </a:buClr>
              <a:buSzPts val="4800"/>
              <a:buFont typeface="Gill Sans"/>
              <a:buNone/>
            </a:pPr>
            <a:r>
              <a:rPr lang="lt-LT" sz="4800">
                <a:latin typeface="Arial"/>
                <a:ea typeface="Arial"/>
                <a:cs typeface="Arial"/>
                <a:sym typeface="Arial"/>
              </a:rPr>
              <a:t>4 MODULIS</a:t>
            </a:r>
            <a:endParaRPr>
              <a:latin typeface="Arial"/>
              <a:ea typeface="Arial"/>
              <a:cs typeface="Arial"/>
              <a:sym typeface="Arial"/>
            </a:endParaRPr>
          </a:p>
        </p:txBody>
      </p:sp>
      <p:sp>
        <p:nvSpPr>
          <p:cNvPr id="216" name="Google Shape;216;p1"/>
          <p:cNvSpPr txBox="1">
            <a:spLocks noGrp="1"/>
          </p:cNvSpPr>
          <p:nvPr>
            <p:ph type="body" idx="1"/>
          </p:nvPr>
        </p:nvSpPr>
        <p:spPr>
          <a:xfrm>
            <a:off x="1376728" y="5026934"/>
            <a:ext cx="9486902" cy="752073"/>
          </a:xfrm>
          <a:prstGeom prst="rect">
            <a:avLst/>
          </a:prstGeom>
          <a:noFill/>
          <a:ln>
            <a:noFill/>
          </a:ln>
        </p:spPr>
        <p:txBody>
          <a:bodyPr spcFirstLastPara="1" wrap="square" lIns="91425" tIns="45700" rIns="91425" bIns="45700" anchor="t" anchorCtr="0">
            <a:normAutofit fontScale="62500" lnSpcReduction="20000"/>
          </a:bodyPr>
          <a:lstStyle/>
          <a:p>
            <a:pPr marL="228600" lvl="0" indent="-228600" algn="ctr" rtl="0">
              <a:lnSpc>
                <a:spcPct val="100000"/>
              </a:lnSpc>
              <a:spcBef>
                <a:spcPts val="0"/>
              </a:spcBef>
              <a:spcAft>
                <a:spcPts val="0"/>
              </a:spcAft>
              <a:buClr>
                <a:srgbClr val="FFFFFF"/>
              </a:buClr>
              <a:buSzPct val="127272"/>
              <a:buNone/>
            </a:pPr>
            <a:r>
              <a:rPr lang="lt-LT" sz="4000">
                <a:latin typeface="Arial"/>
                <a:ea typeface="Arial"/>
                <a:cs typeface="Arial"/>
                <a:sym typeface="Arial"/>
              </a:rPr>
              <a:t>Mokymo strategijos. Kaip galima panaudoti programavimą, siekiant pagerinti XXI amžiaus minkštuosius įgūdžius?</a:t>
            </a:r>
            <a:endParaRPr/>
          </a:p>
          <a:p>
            <a:pPr marL="228600" lvl="0" indent="-228600" algn="ctr" rtl="0">
              <a:lnSpc>
                <a:spcPct val="100000"/>
              </a:lnSpc>
              <a:spcBef>
                <a:spcPts val="0"/>
              </a:spcBef>
              <a:spcAft>
                <a:spcPts val="0"/>
              </a:spcAft>
              <a:buClr>
                <a:srgbClr val="FFFFFF"/>
              </a:buClr>
              <a:buSzPct val="212119"/>
              <a:buNone/>
            </a:pPr>
            <a:endParaRPr>
              <a:latin typeface="Arial"/>
              <a:ea typeface="Arial"/>
              <a:cs typeface="Arial"/>
              <a:sym typeface="Arial"/>
            </a:endParaRPr>
          </a:p>
        </p:txBody>
      </p:sp>
      <p:pic>
        <p:nvPicPr>
          <p:cNvPr id="217" name="Google Shape;217;p1"/>
          <p:cNvPicPr preferRelativeResize="0"/>
          <p:nvPr/>
        </p:nvPicPr>
        <p:blipFill rotWithShape="1">
          <a:blip r:embed="rId4">
            <a:alphaModFix/>
          </a:blip>
          <a:srcRect/>
          <a:stretch/>
        </p:blipFill>
        <p:spPr>
          <a:xfrm>
            <a:off x="855014" y="877790"/>
            <a:ext cx="985308" cy="344858"/>
          </a:xfrm>
          <a:prstGeom prst="rect">
            <a:avLst/>
          </a:prstGeom>
          <a:noFill/>
          <a:ln>
            <a:noFill/>
          </a:ln>
        </p:spPr>
      </p:pic>
      <p:pic>
        <p:nvPicPr>
          <p:cNvPr id="218" name="Google Shape;218;p1" descr="Blue text on a black background&#10;&#10;Description automatically generated"/>
          <p:cNvPicPr preferRelativeResize="0"/>
          <p:nvPr/>
        </p:nvPicPr>
        <p:blipFill rotWithShape="1">
          <a:blip r:embed="rId5">
            <a:alphaModFix/>
          </a:blip>
          <a:srcRect/>
          <a:stretch/>
        </p:blipFill>
        <p:spPr>
          <a:xfrm>
            <a:off x="2014616" y="877789"/>
            <a:ext cx="1647906" cy="344857"/>
          </a:xfrm>
          <a:prstGeom prst="rect">
            <a:avLst/>
          </a:prstGeom>
          <a:noFill/>
          <a:ln>
            <a:noFill/>
          </a:ln>
        </p:spPr>
      </p:pic>
      <p:sp>
        <p:nvSpPr>
          <p:cNvPr id="219" name="Google Shape;219;p1"/>
          <p:cNvSpPr txBox="1"/>
          <p:nvPr/>
        </p:nvSpPr>
        <p:spPr>
          <a:xfrm>
            <a:off x="680720" y="6389288"/>
            <a:ext cx="10878919" cy="6155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lt-LT" sz="800" b="0" i="0" u="none" strike="noStrike" cap="none">
                <a:solidFill>
                  <a:schemeClr val="lt1"/>
                </a:solidFill>
                <a:latin typeface="Open Sans"/>
                <a:ea typeface="Open Sans"/>
                <a:cs typeface="Open Sans"/>
                <a:sym typeface="Open Sans"/>
              </a:rPr>
              <a:t>„Computational Seniors“ projektą iš dalies finansuoja Europos Sąjunga. Šiame dokumente išreikštos pažiūros ir nuomonės priklauso tik autoriui (-ams) ir nebūtinai atspindi Europos Sąjungos ar Ispanijos švietimo internacionalizavimo tarnybos (SEPIE) požiūrį. Nei Europos Sąjunga, nei SEPIE nacionalinė agentūra negali būti už juos atsakingi.</a:t>
            </a:r>
            <a:r>
              <a:rPr lang="lt-LT" sz="1800" b="0" i="0" u="none" strike="noStrike" cap="none">
                <a:solidFill>
                  <a:schemeClr val="dk1"/>
                </a:solidFill>
                <a:latin typeface="Gill Sans"/>
                <a:ea typeface="Gill Sans"/>
                <a:cs typeface="Gill Sans"/>
                <a:sym typeface="Gill Sans"/>
              </a:rPr>
              <a:t/>
            </a:r>
            <a:br>
              <a:rPr lang="lt-LT" sz="1800" b="0" i="0" u="none" strike="noStrike" cap="none">
                <a:solidFill>
                  <a:schemeClr val="dk1"/>
                </a:solidFill>
                <a:latin typeface="Gill Sans"/>
                <a:ea typeface="Gill Sans"/>
                <a:cs typeface="Gill Sans"/>
                <a:sym typeface="Gill Sans"/>
              </a:rPr>
            </a:br>
            <a:endParaRPr sz="1800" b="0" i="0" u="none" strike="noStrike" cap="none">
              <a:solidFill>
                <a:schemeClr val="dk1"/>
              </a:solidFill>
              <a:latin typeface="Gill Sans"/>
              <a:ea typeface="Gill Sans"/>
              <a:cs typeface="Gill Sans"/>
              <a:sym typeface="Gill Sans"/>
            </a:endParaRPr>
          </a:p>
        </p:txBody>
      </p:sp>
      <p:pic>
        <p:nvPicPr>
          <p:cNvPr id="220" name="Google Shape;220;p1" descr="A logo with a head and gears in the middle&#10;&#10;Description automatically generated"/>
          <p:cNvPicPr preferRelativeResize="0"/>
          <p:nvPr/>
        </p:nvPicPr>
        <p:blipFill rotWithShape="1">
          <a:blip r:embed="rId6">
            <a:alphaModFix/>
          </a:blip>
          <a:srcRect/>
          <a:stretch/>
        </p:blipFill>
        <p:spPr>
          <a:xfrm>
            <a:off x="951132" y="1339123"/>
            <a:ext cx="1406984" cy="14176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224"/>
        <p:cNvGrpSpPr/>
        <p:nvPr/>
      </p:nvGrpSpPr>
      <p:grpSpPr>
        <a:xfrm>
          <a:off x="0" y="0"/>
          <a:ext cx="0" cy="0"/>
          <a:chOff x="0" y="0"/>
          <a:chExt cx="0" cy="0"/>
        </a:xfrm>
      </p:grpSpPr>
      <p:sp>
        <p:nvSpPr>
          <p:cNvPr id="225" name="Google Shape;225;p2"/>
          <p:cNvSpPr txBox="1"/>
          <p:nvPr/>
        </p:nvSpPr>
        <p:spPr>
          <a:xfrm>
            <a:off x="4004905" y="986597"/>
            <a:ext cx="7527830" cy="4094897"/>
          </a:xfrm>
          <a:prstGeom prst="rect">
            <a:avLst/>
          </a:prstGeom>
          <a:noFill/>
          <a:ln>
            <a:noFill/>
          </a:ln>
        </p:spPr>
        <p:txBody>
          <a:bodyPr spcFirstLastPara="1" wrap="square" lIns="91425" tIns="45700" rIns="91425" bIns="45700" anchor="t" anchorCtr="0">
            <a:normAutofit/>
          </a:bodyPr>
          <a:lstStyle/>
          <a:p>
            <a:pPr marL="0" marR="0" lvl="0" indent="0" algn="just" rtl="0">
              <a:lnSpc>
                <a:spcPct val="107000"/>
              </a:lnSpc>
              <a:spcBef>
                <a:spcPts val="1000"/>
              </a:spcBef>
              <a:spcAft>
                <a:spcPts val="0"/>
              </a:spcAft>
              <a:buClr>
                <a:srgbClr val="293737"/>
              </a:buClr>
              <a:buSzPts val="1680"/>
              <a:buFont typeface="Arial"/>
              <a:buNone/>
            </a:pPr>
            <a:r>
              <a:rPr lang="lt-LT" sz="1800" b="0" i="0" u="none" strike="noStrike" cap="none">
                <a:solidFill>
                  <a:srgbClr val="000000"/>
                </a:solidFill>
                <a:latin typeface="Arial"/>
                <a:ea typeface="Arial"/>
                <a:cs typeface="Arial"/>
                <a:sym typeface="Arial"/>
              </a:rPr>
              <a:t>Šiame modulyje išnagrinėsime, kaip informatinis mąstymas (IM) gali būti naudojamas kaip strategija, skatinanti žemos kvalifikacijos suaugusiųjų minkštųjų įgūdžių ugdymą. Sparčiai kintančiame, skaitmeniniame pasaulyje šie tarpasmeniniai ir pažinimo įgūdžiai, tokie kaip prisitaikymas, problemų sprendimas, bendravimas ir bendradarbiavimas, yra vis svarbesni asmeniniam augimui ir įsidarbinimui. </a:t>
            </a:r>
            <a:endParaRPr sz="18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0"/>
              </a:spcAft>
              <a:buClr>
                <a:srgbClr val="293737"/>
              </a:buClr>
              <a:buSzPts val="1680"/>
              <a:buFont typeface="Arial"/>
              <a:buNone/>
            </a:pPr>
            <a:r>
              <a:rPr lang="lt-LT" sz="1800" b="0" i="0" u="none" strike="noStrike" cap="none">
                <a:solidFill>
                  <a:srgbClr val="000000"/>
                </a:solidFill>
                <a:latin typeface="Arial"/>
                <a:ea typeface="Arial"/>
                <a:cs typeface="Arial"/>
                <a:sym typeface="Arial"/>
              </a:rPr>
              <a:t>Taikant IM grindžiamas veiklas ir pedagoginius metodus, išnagrinėsime, kaip mokytojai gali padėti besimokantiesiems prasmingai, struktūriškai stiprinti šias kompetencijas. </a:t>
            </a:r>
            <a:endParaRPr sz="18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800"/>
              </a:spcAft>
              <a:buClr>
                <a:srgbClr val="293737"/>
              </a:buClr>
              <a:buSzPts val="1680"/>
              <a:buFont typeface="Arial"/>
              <a:buNone/>
            </a:pPr>
            <a:r>
              <a:rPr lang="lt-LT" sz="1800" b="0" i="0" u="none" strike="noStrike" cap="none">
                <a:solidFill>
                  <a:srgbClr val="000000"/>
                </a:solidFill>
                <a:latin typeface="Arial"/>
                <a:ea typeface="Arial"/>
                <a:cs typeface="Arial"/>
                <a:sym typeface="Arial"/>
              </a:rPr>
              <a:t>Modulis taip pat pristato metodus, leidžiančius įvertinti minkštųjų įgūdžių ugdymą informatiniu mąstymu pagrįstoje mokymosi aplinkoje.</a:t>
            </a:r>
            <a:endParaRPr sz="1400" b="0" i="0" u="none" strike="noStrike" cap="none">
              <a:solidFill>
                <a:srgbClr val="000000"/>
              </a:solidFill>
              <a:latin typeface="Arial"/>
              <a:ea typeface="Arial"/>
              <a:cs typeface="Arial"/>
              <a:sym typeface="Arial"/>
            </a:endParaRPr>
          </a:p>
        </p:txBody>
      </p:sp>
      <p:pic>
        <p:nvPicPr>
          <p:cNvPr id="226" name="Google Shape;226;p2" descr="Imagen que contiene electrónica, circuito&#10;&#10;Descripción generada automáticamente"/>
          <p:cNvPicPr preferRelativeResize="0"/>
          <p:nvPr/>
        </p:nvPicPr>
        <p:blipFill rotWithShape="1">
          <a:blip r:embed="rId3">
            <a:alphaModFix/>
          </a:blip>
          <a:srcRect l="6035" r="6035"/>
          <a:stretch/>
        </p:blipFill>
        <p:spPr>
          <a:xfrm>
            <a:off x="0" y="0"/>
            <a:ext cx="3390900" cy="6858000"/>
          </a:xfrm>
          <a:prstGeom prst="rect">
            <a:avLst/>
          </a:prstGeom>
          <a:noFill/>
          <a:ln>
            <a:noFill/>
          </a:ln>
        </p:spPr>
      </p:pic>
      <p:sp>
        <p:nvSpPr>
          <p:cNvPr id="227" name="Google Shape;227;p2"/>
          <p:cNvSpPr/>
          <p:nvPr/>
        </p:nvSpPr>
        <p:spPr>
          <a:xfrm>
            <a:off x="4127100" y="5136775"/>
            <a:ext cx="7113300" cy="12507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lt-LT" sz="1800" b="0" i="1" u="none" strike="noStrike" cap="none">
                <a:solidFill>
                  <a:schemeClr val="dk1"/>
                </a:solidFill>
                <a:latin typeface="Arial"/>
                <a:ea typeface="Arial"/>
                <a:cs typeface="Arial"/>
                <a:sym typeface="Arial"/>
              </a:rPr>
              <a:t>Naudokite šį modulį, siekdami puoselėti ir įvertinti esminius</a:t>
            </a:r>
            <a:endParaRPr sz="1800" b="0" i="1"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800"/>
              <a:buFont typeface="Arial"/>
              <a:buNone/>
            </a:pPr>
            <a:r>
              <a:rPr lang="lt-LT" sz="1800" b="0" i="1" u="none" strike="noStrike" cap="none">
                <a:solidFill>
                  <a:schemeClr val="dk1"/>
                </a:solidFill>
                <a:latin typeface="Arial"/>
                <a:ea typeface="Arial"/>
                <a:cs typeface="Arial"/>
                <a:sym typeface="Arial"/>
              </a:rPr>
              <a:t> žemos kvalifikacijos suaugusiųjų minkštuosius įgūdžius, </a:t>
            </a:r>
            <a:endParaRPr sz="1800" b="0" i="1"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800"/>
              <a:buFont typeface="Arial"/>
              <a:buNone/>
            </a:pPr>
            <a:r>
              <a:rPr lang="lt-LT" sz="1800" b="0" i="1" u="none" strike="noStrike" cap="none">
                <a:solidFill>
                  <a:schemeClr val="dk1"/>
                </a:solidFill>
                <a:latin typeface="Arial"/>
                <a:ea typeface="Arial"/>
                <a:cs typeface="Arial"/>
                <a:sym typeface="Arial"/>
              </a:rPr>
              <a:t>ugdomus per informatinį mąstymą.  </a:t>
            </a:r>
            <a:endParaRPr sz="1800" b="0" i="1" u="none" strike="noStrike" cap="none">
              <a:solidFill>
                <a:srgbClr val="000000"/>
              </a:solidFill>
              <a:latin typeface="Arial"/>
              <a:ea typeface="Arial"/>
              <a:cs typeface="Arial"/>
              <a:sym typeface="Arial"/>
            </a:endParaRPr>
          </a:p>
        </p:txBody>
      </p:sp>
      <p:pic>
        <p:nvPicPr>
          <p:cNvPr id="228" name="Google Shape;228;p2" descr="Imagen que contiene firmar, dibujo, reloj, señal&#10;&#10;El contenido generado por IA puede ser incorrecto."/>
          <p:cNvPicPr preferRelativeResize="0"/>
          <p:nvPr/>
        </p:nvPicPr>
        <p:blipFill rotWithShape="1">
          <a:blip r:embed="rId4">
            <a:alphaModFix/>
          </a:blip>
          <a:srcRect/>
          <a:stretch/>
        </p:blipFill>
        <p:spPr>
          <a:xfrm>
            <a:off x="10710668" y="5189190"/>
            <a:ext cx="1059463" cy="1059463"/>
          </a:xfrm>
          <a:prstGeom prst="rect">
            <a:avLst/>
          </a:prstGeom>
          <a:noFill/>
          <a:ln>
            <a:noFill/>
          </a:ln>
        </p:spPr>
      </p:pic>
      <p:sp>
        <p:nvSpPr>
          <p:cNvPr id="229" name="Google Shape;229;p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2</a:t>
            </a:fld>
            <a:endParaRPr sz="900" b="0" i="0" u="none" strike="noStrike" cap="none">
              <a:solidFill>
                <a:srgbClr val="537272"/>
              </a:solidFill>
              <a:latin typeface="Gill Sans"/>
              <a:ea typeface="Gill Sans"/>
              <a:cs typeface="Gill Sans"/>
              <a:sym typeface="Gill Sans"/>
            </a:endParaRPr>
          </a:p>
        </p:txBody>
      </p:sp>
      <p:sp>
        <p:nvSpPr>
          <p:cNvPr id="230" name="Google Shape;230;p2"/>
          <p:cNvSpPr txBox="1">
            <a:spLocks noGrp="1"/>
          </p:cNvSpPr>
          <p:nvPr>
            <p:ph type="title"/>
          </p:nvPr>
        </p:nvSpPr>
        <p:spPr>
          <a:xfrm>
            <a:off x="3522852" y="342900"/>
            <a:ext cx="6339459" cy="643697"/>
          </a:xfrm>
          <a:prstGeom prst="rect">
            <a:avLst/>
          </a:prstGeom>
          <a:noFill/>
          <a:ln>
            <a:noFill/>
          </a:ln>
        </p:spPr>
        <p:txBody>
          <a:bodyPr spcFirstLastPara="1" wrap="square" lIns="91425" tIns="45700" rIns="91425" bIns="45700" anchor="b" anchorCtr="0">
            <a:noAutofit/>
          </a:bodyPr>
          <a:lstStyle/>
          <a:p>
            <a:pPr marL="228600" lvl="0" indent="-50800" algn="ctr" rtl="0">
              <a:lnSpc>
                <a:spcPct val="100000"/>
              </a:lnSpc>
              <a:spcBef>
                <a:spcPts val="0"/>
              </a:spcBef>
              <a:spcAft>
                <a:spcPts val="0"/>
              </a:spcAft>
              <a:buSzPts val="2400"/>
              <a:buNone/>
            </a:pPr>
            <a:r>
              <a:rPr lang="lt-LT" b="1">
                <a:solidFill>
                  <a:schemeClr val="dk1"/>
                </a:solidFill>
                <a:latin typeface="Arial"/>
                <a:ea typeface="Arial"/>
                <a:cs typeface="Arial"/>
                <a:sym typeface="Arial"/>
              </a:rPr>
              <a:t>SVEIKI ATVYKĘ Į 4 MODULĮ</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236"/>
        <p:cNvGrpSpPr/>
        <p:nvPr/>
      </p:nvGrpSpPr>
      <p:grpSpPr>
        <a:xfrm>
          <a:off x="0" y="0"/>
          <a:ext cx="0" cy="0"/>
          <a:chOff x="0" y="0"/>
          <a:chExt cx="0" cy="0"/>
        </a:xfrm>
      </p:grpSpPr>
      <p:sp>
        <p:nvSpPr>
          <p:cNvPr id="237" name="Google Shape;237;p3"/>
          <p:cNvSpPr/>
          <p:nvPr/>
        </p:nvSpPr>
        <p:spPr>
          <a:xfrm>
            <a:off x="0" y="-329"/>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38" name="Google Shape;238;p3"/>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39" name="Google Shape;239;p3"/>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lt-LT" b="1">
                <a:latin typeface="Arial"/>
                <a:ea typeface="Arial"/>
                <a:cs typeface="Arial"/>
                <a:sym typeface="Arial"/>
              </a:rPr>
              <a:t>MODULIO STRUKTŪRA</a:t>
            </a:r>
            <a:endParaRPr/>
          </a:p>
        </p:txBody>
      </p:sp>
      <p:sp>
        <p:nvSpPr>
          <p:cNvPr id="240" name="Google Shape;240;p3"/>
          <p:cNvSpPr txBox="1"/>
          <p:nvPr/>
        </p:nvSpPr>
        <p:spPr>
          <a:xfrm>
            <a:off x="688799" y="1322466"/>
            <a:ext cx="5251803" cy="73713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lt-LT" sz="2099" b="1" i="0" u="none" strike="noStrike" cap="none">
                <a:solidFill>
                  <a:srgbClr val="678877"/>
                </a:solidFill>
                <a:latin typeface="Arial"/>
                <a:ea typeface="Arial"/>
                <a:cs typeface="Arial"/>
                <a:sym typeface="Arial"/>
              </a:rPr>
              <a:t>1 skyrius. Minkštieji įgūdžiai. XXI amžiaus tarpasmeninės kompetencijos</a:t>
            </a:r>
            <a:endParaRPr sz="1400" b="1" i="0" u="none" strike="noStrike" cap="none">
              <a:solidFill>
                <a:srgbClr val="678877"/>
              </a:solidFill>
              <a:latin typeface="Arial"/>
              <a:ea typeface="Arial"/>
              <a:cs typeface="Arial"/>
              <a:sym typeface="Arial"/>
            </a:endParaRPr>
          </a:p>
        </p:txBody>
      </p:sp>
      <p:sp>
        <p:nvSpPr>
          <p:cNvPr id="241" name="Google Shape;241;p3"/>
          <p:cNvSpPr txBox="1"/>
          <p:nvPr/>
        </p:nvSpPr>
        <p:spPr>
          <a:xfrm>
            <a:off x="872662" y="2170163"/>
            <a:ext cx="4702638" cy="945684"/>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lt-LT" sz="1400" b="0" i="0" u="none" strike="noStrike" cap="none">
                <a:solidFill>
                  <a:srgbClr val="000000"/>
                </a:solidFill>
                <a:latin typeface="Arial"/>
                <a:ea typeface="Arial"/>
                <a:cs typeface="Arial"/>
                <a:sym typeface="Arial"/>
              </a:rPr>
              <a:t>Kas yra minkštieji įgūdžiai ir kodėl jie yra svarbūs suaugusiesiems </a:t>
            </a:r>
            <a:r>
              <a:rPr lang="lt-LT" sz="1400" b="0" i="0" u="none" strike="noStrike" cap="none">
                <a:solidFill>
                  <a:schemeClr val="dk1"/>
                </a:solidFill>
                <a:latin typeface="Arial"/>
                <a:ea typeface="Arial"/>
                <a:cs typeface="Arial"/>
                <a:sym typeface="Arial"/>
              </a:rPr>
              <a:t>besimokantiesiems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lt-LT" sz="1400" b="0" i="0" u="none" strike="noStrike" cap="none">
                <a:solidFill>
                  <a:srgbClr val="000000"/>
                </a:solidFill>
                <a:latin typeface="Arial"/>
                <a:ea typeface="Arial"/>
                <a:cs typeface="Arial"/>
                <a:sym typeface="Arial"/>
              </a:rPr>
              <a:t>Kaip IM gali būti naudojamas minkštiesiems įgūdžiams tobulinti</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lt-LT" sz="1400" b="0" i="0" u="none" strike="noStrike" cap="none">
                <a:solidFill>
                  <a:srgbClr val="000000"/>
                </a:solidFill>
                <a:latin typeface="Arial"/>
                <a:ea typeface="Arial"/>
                <a:cs typeface="Arial"/>
                <a:sym typeface="Arial"/>
              </a:rPr>
              <a:t>Iššūkiai mokant IM žemos kvalifikacijos suaugusiuosius ir IM taikymas realiame pasaulyje</a:t>
            </a:r>
            <a:endParaRPr sz="1400" b="0" i="0" u="none" strike="noStrike" cap="none">
              <a:solidFill>
                <a:srgbClr val="000000"/>
              </a:solidFill>
              <a:latin typeface="Arial"/>
              <a:ea typeface="Arial"/>
              <a:cs typeface="Arial"/>
              <a:sym typeface="Arial"/>
            </a:endParaRPr>
          </a:p>
        </p:txBody>
      </p:sp>
      <p:sp>
        <p:nvSpPr>
          <p:cNvPr id="242" name="Google Shape;242;p3"/>
          <p:cNvSpPr txBox="1"/>
          <p:nvPr/>
        </p:nvSpPr>
        <p:spPr>
          <a:xfrm>
            <a:off x="688800" y="3639658"/>
            <a:ext cx="4886500" cy="799611"/>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lt-LT" sz="2099" b="1" i="0" u="none" strike="noStrike" cap="none">
                <a:solidFill>
                  <a:srgbClr val="678877"/>
                </a:solidFill>
                <a:latin typeface="Arial"/>
                <a:ea typeface="Arial"/>
                <a:cs typeface="Arial"/>
                <a:sym typeface="Arial"/>
              </a:rPr>
              <a:t>2 skyrius. Minkštųjų įgūdžių ugdymo per IM strategijos</a:t>
            </a:r>
            <a:endParaRPr sz="1400" b="0" i="0" u="none" strike="noStrike" cap="none">
              <a:solidFill>
                <a:srgbClr val="000000"/>
              </a:solidFill>
              <a:latin typeface="Arial"/>
              <a:ea typeface="Arial"/>
              <a:cs typeface="Arial"/>
              <a:sym typeface="Arial"/>
            </a:endParaRPr>
          </a:p>
        </p:txBody>
      </p:sp>
      <p:sp>
        <p:nvSpPr>
          <p:cNvPr id="243" name="Google Shape;243;p3"/>
          <p:cNvSpPr txBox="1"/>
          <p:nvPr/>
        </p:nvSpPr>
        <p:spPr>
          <a:xfrm>
            <a:off x="6251400" y="1322466"/>
            <a:ext cx="5151300" cy="7101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lt-LT" sz="2099" b="1" i="0" u="none" strike="noStrike" cap="none">
                <a:solidFill>
                  <a:srgbClr val="678877"/>
                </a:solidFill>
                <a:latin typeface="Arial"/>
                <a:ea typeface="Arial"/>
                <a:cs typeface="Arial"/>
                <a:sym typeface="Arial"/>
              </a:rPr>
              <a:t>3 skyrius. Minkštųjų įgūdžių ugdymo atliekant IM veiklas vertinimas</a:t>
            </a:r>
            <a:endParaRPr sz="1400" b="0" i="0" u="none" strike="noStrike" cap="none">
              <a:solidFill>
                <a:srgbClr val="000000"/>
              </a:solidFill>
              <a:latin typeface="Arial"/>
              <a:ea typeface="Arial"/>
              <a:cs typeface="Arial"/>
              <a:sym typeface="Arial"/>
            </a:endParaRPr>
          </a:p>
        </p:txBody>
      </p:sp>
      <p:sp>
        <p:nvSpPr>
          <p:cNvPr id="244" name="Google Shape;244;p3"/>
          <p:cNvSpPr txBox="1"/>
          <p:nvPr/>
        </p:nvSpPr>
        <p:spPr>
          <a:xfrm>
            <a:off x="872662" y="4379109"/>
            <a:ext cx="4702638" cy="799611"/>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lt-LT" sz="1400" b="0" i="0" u="none" strike="noStrike" cap="none">
                <a:solidFill>
                  <a:srgbClr val="000000"/>
                </a:solidFill>
                <a:latin typeface="Arial"/>
                <a:ea typeface="Arial"/>
                <a:cs typeface="Arial"/>
                <a:sym typeface="Arial"/>
              </a:rPr>
              <a:t>IM naudojimas žemos kvalifikacijos suaugusiųjų studentų minkštiesiems įgūdžiams stiprinti</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lt-LT" sz="1400" b="0" i="0" u="none" strike="noStrike" cap="none">
                <a:solidFill>
                  <a:srgbClr val="000000"/>
                </a:solidFill>
                <a:latin typeface="Arial"/>
                <a:ea typeface="Arial"/>
                <a:cs typeface="Arial"/>
                <a:sym typeface="Arial"/>
              </a:rPr>
              <a:t>IM strategijų pritaikymas skirtingiems mokymosi lygiams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lt-LT" sz="1400" b="0" i="0" u="none" strike="noStrike" cap="none">
                <a:solidFill>
                  <a:srgbClr val="000000"/>
                </a:solidFill>
                <a:latin typeface="Arial"/>
                <a:ea typeface="Arial"/>
                <a:cs typeface="Arial"/>
                <a:sym typeface="Arial"/>
              </a:rPr>
              <a:t>Pamokų pavyzdžiai ir geriausios praktikos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lt-LT" sz="1400" b="0" i="0" u="none" strike="noStrike" cap="none">
                <a:solidFill>
                  <a:srgbClr val="000000"/>
                </a:solidFill>
                <a:latin typeface="Arial"/>
                <a:ea typeface="Arial"/>
                <a:cs typeface="Arial"/>
                <a:sym typeface="Arial"/>
              </a:rPr>
              <a:t>IM mokymosi įrankiai: įdiegiami kompiuteriuose, pasiekiami internete </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p3"/>
          <p:cNvSpPr txBox="1"/>
          <p:nvPr/>
        </p:nvSpPr>
        <p:spPr>
          <a:xfrm>
            <a:off x="6435260" y="2170163"/>
            <a:ext cx="5045538" cy="799611"/>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lt-LT" sz="1400" b="0" i="0" u="none" strike="noStrike" cap="none">
                <a:solidFill>
                  <a:srgbClr val="000000"/>
                </a:solidFill>
                <a:latin typeface="Arial"/>
                <a:ea typeface="Arial"/>
                <a:cs typeface="Arial"/>
                <a:sym typeface="Arial"/>
              </a:rPr>
              <a:t>Minkštųjų įgūdžių ir jų svarbos įvertinimas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lt-LT" sz="1400" b="0" i="0" u="none" strike="noStrike" cap="none">
                <a:solidFill>
                  <a:srgbClr val="000000"/>
                </a:solidFill>
                <a:latin typeface="Arial"/>
                <a:ea typeface="Arial"/>
                <a:cs typeface="Arial"/>
                <a:sym typeface="Arial"/>
              </a:rPr>
              <a:t>Stebėjimas, žodinis grįžtamasis ryšys ir kiti vertinimo metodai</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lt-LT" sz="1400" b="0" i="0" u="none" strike="noStrike" cap="none">
                <a:solidFill>
                  <a:srgbClr val="000000"/>
                </a:solidFill>
                <a:latin typeface="Arial"/>
                <a:ea typeface="Arial"/>
                <a:cs typeface="Arial"/>
                <a:sym typeface="Arial"/>
              </a:rPr>
              <a:t>Iššūkiai, vertinant minkštųjų įgūdžių ugdymą</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p3"/>
          <p:cNvSpPr txBox="1"/>
          <p:nvPr/>
        </p:nvSpPr>
        <p:spPr>
          <a:xfrm>
            <a:off x="6251398" y="3639658"/>
            <a:ext cx="4702638" cy="4185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lt-LT" sz="2099" b="1" i="0" u="none" strike="noStrike" cap="none">
                <a:solidFill>
                  <a:srgbClr val="678877"/>
                </a:solidFill>
                <a:latin typeface="Arial"/>
                <a:ea typeface="Arial"/>
                <a:cs typeface="Arial"/>
                <a:sym typeface="Arial"/>
              </a:rPr>
              <a:t>4 skyrius. Atvejų analizė ir veiklos</a:t>
            </a:r>
            <a:endParaRPr sz="1400" b="0" i="0" u="none" strike="noStrike" cap="none">
              <a:solidFill>
                <a:srgbClr val="000000"/>
              </a:solidFill>
              <a:latin typeface="Arial"/>
              <a:ea typeface="Arial"/>
              <a:cs typeface="Arial"/>
              <a:sym typeface="Arial"/>
            </a:endParaRPr>
          </a:p>
        </p:txBody>
      </p:sp>
      <p:sp>
        <p:nvSpPr>
          <p:cNvPr id="247" name="Google Shape;247;p3"/>
          <p:cNvSpPr txBox="1"/>
          <p:nvPr/>
        </p:nvSpPr>
        <p:spPr>
          <a:xfrm>
            <a:off x="6435260" y="4115882"/>
            <a:ext cx="4702638" cy="606410"/>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lt-LT" sz="1400" b="0" i="0" u="none" strike="noStrike" cap="none">
                <a:solidFill>
                  <a:srgbClr val="000000"/>
                </a:solidFill>
                <a:latin typeface="Arial"/>
                <a:ea typeface="Arial"/>
                <a:cs typeface="Arial"/>
                <a:sym typeface="Arial"/>
              </a:rPr>
              <a:t>Realūs IM pavyzdžiai</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lt-LT" sz="1400" b="0" i="0" u="none" strike="noStrike" cap="none">
                <a:solidFill>
                  <a:srgbClr val="000000"/>
                </a:solidFill>
                <a:latin typeface="Arial"/>
                <a:ea typeface="Arial"/>
                <a:cs typeface="Arial"/>
                <a:sym typeface="Arial"/>
              </a:rPr>
              <a:t>Interaktyvūs pratimai, skirti tyrinėti ir pritaikyti tai, ko išmokote šiame skyriuje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53"/>
        <p:cNvGrpSpPr/>
        <p:nvPr/>
      </p:nvGrpSpPr>
      <p:grpSpPr>
        <a:xfrm>
          <a:off x="0" y="0"/>
          <a:ext cx="0" cy="0"/>
          <a:chOff x="0" y="0"/>
          <a:chExt cx="0" cy="0"/>
        </a:xfrm>
      </p:grpSpPr>
      <p:sp>
        <p:nvSpPr>
          <p:cNvPr id="254" name="Google Shape;254;p4"/>
          <p:cNvSpPr/>
          <p:nvPr/>
        </p:nvSpPr>
        <p:spPr>
          <a:xfrm>
            <a:off x="917964" y="2096904"/>
            <a:ext cx="3687287" cy="243143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A5A5A5"/>
              </a:buClr>
              <a:buSzPts val="2000"/>
              <a:buFont typeface="Gill Sans"/>
              <a:buNone/>
            </a:pPr>
            <a:r>
              <a:rPr lang="lt-LT" sz="2000" b="0" i="0" u="none" strike="noStrike" cap="none">
                <a:solidFill>
                  <a:srgbClr val="A5A5A5"/>
                </a:solidFill>
                <a:latin typeface="Arial"/>
                <a:ea typeface="Arial"/>
                <a:cs typeface="Arial"/>
                <a:sym typeface="Arial"/>
              </a:rPr>
              <a:t>Šio kurso pabaigoje jūs, kaip pedagogas, galėsite…</a:t>
            </a:r>
            <a:endParaRPr sz="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4000"/>
              <a:buFont typeface="Gill Sans"/>
              <a:buNone/>
            </a:pPr>
            <a:r>
              <a:rPr lang="lt-LT" sz="4000" b="0" i="0" u="none" strike="noStrike" cap="none">
                <a:solidFill>
                  <a:schemeClr val="dk1"/>
                </a:solidFill>
                <a:latin typeface="Arial"/>
                <a:ea typeface="Arial"/>
                <a:cs typeface="Arial"/>
                <a:sym typeface="Arial"/>
              </a:rPr>
              <a:t>Mokymosi rezultatai</a:t>
            </a:r>
            <a:endParaRPr sz="4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Gill Sans"/>
              <a:buNone/>
            </a:pPr>
            <a:endParaRPr sz="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Gill Sans"/>
              <a:buNone/>
            </a:pPr>
            <a:r>
              <a:rPr lang="lt-LT" sz="800" b="0" i="0" u="none" strike="noStrike" cap="none">
                <a:solidFill>
                  <a:schemeClr val="dk1"/>
                </a:solidFill>
                <a:latin typeface="Arial"/>
                <a:ea typeface="Arial"/>
                <a:cs typeface="Arial"/>
                <a:sym typeface="Arial"/>
              </a:rPr>
              <a:t/>
            </a:r>
            <a:br>
              <a:rPr lang="lt-LT" sz="800" b="0" i="0" u="none" strike="noStrike" cap="none">
                <a:solidFill>
                  <a:schemeClr val="dk1"/>
                </a:solidFill>
                <a:latin typeface="Arial"/>
                <a:ea typeface="Arial"/>
                <a:cs typeface="Arial"/>
                <a:sym typeface="Arial"/>
              </a:rPr>
            </a:br>
            <a:endParaRPr sz="800" b="0" i="0" u="none" strike="noStrike" cap="none">
              <a:solidFill>
                <a:schemeClr val="dk1"/>
              </a:solidFill>
              <a:latin typeface="Arial"/>
              <a:ea typeface="Arial"/>
              <a:cs typeface="Arial"/>
              <a:sym typeface="Arial"/>
            </a:endParaRPr>
          </a:p>
        </p:txBody>
      </p:sp>
      <p:sp>
        <p:nvSpPr>
          <p:cNvPr id="255" name="Google Shape;255;p4"/>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4</a:t>
            </a:fld>
            <a:endParaRPr sz="900" b="0" i="0" u="none" strike="noStrike" cap="none">
              <a:solidFill>
                <a:srgbClr val="537272"/>
              </a:solidFill>
              <a:latin typeface="Gill Sans"/>
              <a:ea typeface="Gill Sans"/>
              <a:cs typeface="Gill Sans"/>
              <a:sym typeface="Gill Sans"/>
            </a:endParaRPr>
          </a:p>
        </p:txBody>
      </p:sp>
      <p:grpSp>
        <p:nvGrpSpPr>
          <p:cNvPr id="256" name="Google Shape;256;p4"/>
          <p:cNvGrpSpPr/>
          <p:nvPr/>
        </p:nvGrpSpPr>
        <p:grpSpPr>
          <a:xfrm>
            <a:off x="4346533" y="783475"/>
            <a:ext cx="6770052" cy="5221085"/>
            <a:chOff x="0" y="-35329"/>
            <a:chExt cx="6303000" cy="5221085"/>
          </a:xfrm>
        </p:grpSpPr>
        <p:sp>
          <p:nvSpPr>
            <p:cNvPr id="257" name="Google Shape;257;p4"/>
            <p:cNvSpPr/>
            <p:nvPr/>
          </p:nvSpPr>
          <p:spPr>
            <a:xfrm>
              <a:off x="0" y="34755"/>
              <a:ext cx="6303000" cy="917400"/>
            </a:xfrm>
            <a:prstGeom prst="roundRect">
              <a:avLst>
                <a:gd name="adj" fmla="val 16667"/>
              </a:avLst>
            </a:prstGeom>
            <a:solidFill>
              <a:srgbClr val="83B8DF"/>
            </a:solidFill>
            <a:ln w="12700" cap="flat" cmpd="sng">
              <a:solidFill>
                <a:srgbClr val="F9ECE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58" name="Google Shape;258;p4"/>
            <p:cNvSpPr/>
            <p:nvPr/>
          </p:nvSpPr>
          <p:spPr>
            <a:xfrm>
              <a:off x="0" y="1093156"/>
              <a:ext cx="6303000" cy="917400"/>
            </a:xfrm>
            <a:prstGeom prst="roundRect">
              <a:avLst>
                <a:gd name="adj" fmla="val 16667"/>
              </a:avLst>
            </a:prstGeom>
            <a:solidFill>
              <a:srgbClr val="E1A28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59" name="Google Shape;259;p4"/>
            <p:cNvSpPr txBox="1"/>
            <p:nvPr/>
          </p:nvSpPr>
          <p:spPr>
            <a:xfrm>
              <a:off x="44778" y="1137934"/>
              <a:ext cx="6213300" cy="827700"/>
            </a:xfrm>
            <a:prstGeom prst="rect">
              <a:avLst/>
            </a:prstGeom>
            <a:noFill/>
            <a:ln>
              <a:noFill/>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Clr>
                  <a:schemeClr val="lt1"/>
                </a:buClr>
                <a:buSzPts val="1800"/>
                <a:buFont typeface="Gill Sans"/>
                <a:buNone/>
              </a:pPr>
              <a:r>
                <a:rPr lang="lt-LT" sz="1400" b="1" i="0" u="none" strike="noStrike" cap="none">
                  <a:solidFill>
                    <a:schemeClr val="lt1"/>
                  </a:solidFill>
                  <a:latin typeface="Arial"/>
                  <a:ea typeface="Arial"/>
                  <a:cs typeface="Arial"/>
                  <a:sym typeface="Arial"/>
                </a:rPr>
                <a:t>Taikyti </a:t>
              </a:r>
              <a:r>
                <a:rPr lang="lt-LT" sz="1400" b="0" i="0" u="none" strike="noStrike" cap="none">
                  <a:solidFill>
                    <a:schemeClr val="lt1"/>
                  </a:solidFill>
                  <a:latin typeface="Arial"/>
                  <a:ea typeface="Arial"/>
                  <a:cs typeface="Arial"/>
                  <a:sym typeface="Arial"/>
                </a:rPr>
                <a:t>IM pagrįstas mokymo strategijas, kad padėtumėte žemos kvalifikacijos suaugusiesiems besimokantiems ugdyti problemų sprendimo ir struktūrinio mąstymo įgūdžius.</a:t>
              </a:r>
              <a:endParaRPr sz="1400" b="0" i="0" u="none" strike="noStrike" cap="none">
                <a:solidFill>
                  <a:srgbClr val="000000"/>
                </a:solidFill>
                <a:latin typeface="Arial"/>
                <a:ea typeface="Arial"/>
                <a:cs typeface="Arial"/>
                <a:sym typeface="Arial"/>
              </a:endParaRPr>
            </a:p>
          </p:txBody>
        </p:sp>
        <p:sp>
          <p:nvSpPr>
            <p:cNvPr id="260" name="Google Shape;260;p4"/>
            <p:cNvSpPr/>
            <p:nvPr/>
          </p:nvSpPr>
          <p:spPr>
            <a:xfrm>
              <a:off x="0" y="2151556"/>
              <a:ext cx="6303000" cy="917400"/>
            </a:xfrm>
            <a:prstGeom prst="roundRect">
              <a:avLst>
                <a:gd name="adj" fmla="val 16667"/>
              </a:avLst>
            </a:prstGeom>
            <a:solidFill>
              <a:srgbClr val="00206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61" name="Google Shape;261;p4"/>
            <p:cNvSpPr txBox="1"/>
            <p:nvPr/>
          </p:nvSpPr>
          <p:spPr>
            <a:xfrm>
              <a:off x="44778" y="2196334"/>
              <a:ext cx="6213300" cy="827700"/>
            </a:xfrm>
            <a:prstGeom prst="rect">
              <a:avLst/>
            </a:prstGeom>
            <a:noFill/>
            <a:ln>
              <a:noFill/>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Clr>
                  <a:schemeClr val="lt1"/>
                </a:buClr>
                <a:buSzPts val="1800"/>
                <a:buFont typeface="Gill Sans"/>
                <a:buNone/>
              </a:pPr>
              <a:endParaRPr sz="1600" b="0" i="0" u="none" strike="noStrike" cap="none">
                <a:solidFill>
                  <a:srgbClr val="000000"/>
                </a:solidFill>
                <a:latin typeface="Arial"/>
                <a:ea typeface="Arial"/>
                <a:cs typeface="Arial"/>
                <a:sym typeface="Arial"/>
              </a:endParaRPr>
            </a:p>
          </p:txBody>
        </p:sp>
        <p:sp>
          <p:nvSpPr>
            <p:cNvPr id="262" name="Google Shape;262;p4"/>
            <p:cNvSpPr/>
            <p:nvPr/>
          </p:nvSpPr>
          <p:spPr>
            <a:xfrm>
              <a:off x="0" y="3209956"/>
              <a:ext cx="6303000" cy="917400"/>
            </a:xfrm>
            <a:prstGeom prst="roundRect">
              <a:avLst>
                <a:gd name="adj" fmla="val 16667"/>
              </a:avLst>
            </a:prstGeom>
            <a:solidFill>
              <a:srgbClr val="0070C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63" name="Google Shape;263;p4"/>
            <p:cNvSpPr txBox="1"/>
            <p:nvPr/>
          </p:nvSpPr>
          <p:spPr>
            <a:xfrm>
              <a:off x="44778" y="3254734"/>
              <a:ext cx="6213300" cy="827700"/>
            </a:xfrm>
            <a:prstGeom prst="rect">
              <a:avLst/>
            </a:prstGeom>
            <a:noFill/>
            <a:ln>
              <a:noFill/>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Clr>
                  <a:schemeClr val="lt1"/>
                </a:buClr>
                <a:buSzPts val="1800"/>
                <a:buFont typeface="Gill Sans"/>
                <a:buNone/>
              </a:pPr>
              <a:r>
                <a:rPr lang="lt-LT" sz="1600" b="0" i="0" u="none" strike="noStrike" cap="none">
                  <a:solidFill>
                    <a:schemeClr val="lt1"/>
                  </a:solidFill>
                  <a:latin typeface="Arial"/>
                  <a:ea typeface="Arial"/>
                  <a:cs typeface="Arial"/>
                  <a:sym typeface="Arial"/>
                </a:rPr>
                <a:t>Įvertinti minkštuosius įgūdžius atliekant IM veiklas naudojant stebėjimą ir grįžtamąjį ryšį (netradiciniai metodai).</a:t>
              </a:r>
              <a:endParaRPr sz="1600" b="0" i="0" u="none" strike="noStrike" cap="none">
                <a:solidFill>
                  <a:schemeClr val="lt1"/>
                </a:solidFill>
                <a:latin typeface="Arial"/>
                <a:ea typeface="Arial"/>
                <a:cs typeface="Arial"/>
                <a:sym typeface="Arial"/>
              </a:endParaRPr>
            </a:p>
          </p:txBody>
        </p:sp>
        <p:sp>
          <p:nvSpPr>
            <p:cNvPr id="264" name="Google Shape;264;p4"/>
            <p:cNvSpPr/>
            <p:nvPr/>
          </p:nvSpPr>
          <p:spPr>
            <a:xfrm>
              <a:off x="0" y="4268356"/>
              <a:ext cx="6303000" cy="917400"/>
            </a:xfrm>
            <a:prstGeom prst="roundRect">
              <a:avLst>
                <a:gd name="adj" fmla="val 16667"/>
              </a:avLst>
            </a:prstGeom>
            <a:solidFill>
              <a:srgbClr val="67887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65" name="Google Shape;265;p4"/>
            <p:cNvSpPr txBox="1"/>
            <p:nvPr/>
          </p:nvSpPr>
          <p:spPr>
            <a:xfrm>
              <a:off x="44778" y="4313134"/>
              <a:ext cx="6213300" cy="827700"/>
            </a:xfrm>
            <a:prstGeom prst="rect">
              <a:avLst/>
            </a:prstGeom>
            <a:noFill/>
            <a:ln>
              <a:noFill/>
            </a:ln>
          </p:spPr>
          <p:txBody>
            <a:bodyPr spcFirstLastPara="1" wrap="square" lIns="60950" tIns="60950" rIns="60950" bIns="60950"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lt-LT" sz="1400" b="0" i="0" u="none" strike="noStrike" cap="none">
                  <a:solidFill>
                    <a:srgbClr val="FFFFFF"/>
                  </a:solidFill>
                  <a:latin typeface="Arial"/>
                  <a:ea typeface="Arial"/>
                  <a:cs typeface="Arial"/>
                  <a:sym typeface="Arial"/>
                </a:rPr>
                <a:t>Pateikti konstruktyvų grįžtamąjį ryšį ir praktines gaires, siekiant padėti suaugusiesiems </a:t>
              </a:r>
              <a:r>
                <a:rPr lang="lt-LT" sz="1400" b="0" i="0" u="none" strike="noStrike" cap="none">
                  <a:solidFill>
                    <a:schemeClr val="lt1"/>
                  </a:solidFill>
                  <a:latin typeface="Arial"/>
                  <a:ea typeface="Arial"/>
                  <a:cs typeface="Arial"/>
                  <a:sym typeface="Arial"/>
                </a:rPr>
                <a:t>besimokantiesiems</a:t>
              </a:r>
              <a:r>
                <a:rPr lang="lt-LT" sz="1400" b="0" i="0" u="none" strike="noStrike" cap="none">
                  <a:solidFill>
                    <a:srgbClr val="FFFFFF"/>
                  </a:solidFill>
                  <a:latin typeface="Arial"/>
                  <a:ea typeface="Arial"/>
                  <a:cs typeface="Arial"/>
                  <a:sym typeface="Arial"/>
                </a:rPr>
                <a:t> atpažinti ir sustiprinti savo įgūdžius taikant IM principus.</a:t>
              </a:r>
              <a:endParaRPr sz="1400" b="0" i="0" u="none" strike="noStrike" cap="none">
                <a:solidFill>
                  <a:srgbClr val="000000"/>
                </a:solidFill>
                <a:latin typeface="Arial"/>
                <a:ea typeface="Arial"/>
                <a:cs typeface="Arial"/>
                <a:sym typeface="Arial"/>
              </a:endParaRPr>
            </a:p>
          </p:txBody>
        </p:sp>
        <p:sp>
          <p:nvSpPr>
            <p:cNvPr id="266" name="Google Shape;266;p4"/>
            <p:cNvSpPr txBox="1"/>
            <p:nvPr/>
          </p:nvSpPr>
          <p:spPr>
            <a:xfrm>
              <a:off x="44778" y="2171709"/>
              <a:ext cx="6213300" cy="827700"/>
            </a:xfrm>
            <a:prstGeom prst="rect">
              <a:avLst/>
            </a:prstGeom>
            <a:noFill/>
            <a:ln>
              <a:noFill/>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Clr>
                  <a:schemeClr val="lt1"/>
                </a:buClr>
                <a:buSzPts val="1800"/>
                <a:buFont typeface="Gill Sans"/>
                <a:buNone/>
              </a:pPr>
              <a:r>
                <a:rPr lang="lt-LT" sz="1600" b="1" i="0" u="none" strike="noStrike" cap="none">
                  <a:solidFill>
                    <a:schemeClr val="lt1"/>
                  </a:solidFill>
                  <a:latin typeface="Arial"/>
                  <a:ea typeface="Arial"/>
                  <a:cs typeface="Arial"/>
                  <a:sym typeface="Arial"/>
                </a:rPr>
                <a:t>Sukurti </a:t>
              </a:r>
              <a:r>
                <a:rPr lang="lt-LT" sz="1600" b="0" i="0" u="none" strike="noStrike" cap="none">
                  <a:solidFill>
                    <a:schemeClr val="lt1"/>
                  </a:solidFill>
                  <a:latin typeface="Arial"/>
                  <a:ea typeface="Arial"/>
                  <a:cs typeface="Arial"/>
                  <a:sym typeface="Arial"/>
                </a:rPr>
                <a:t>ir pritaikyti neskaitmenines IM veiklas, skatinančias loginį mąstymą, komandinį darbą ir atsparumą suaugusiųjų mokyme.</a:t>
              </a:r>
              <a:endParaRPr sz="1600" b="0" i="0" u="none" strike="noStrike" cap="none">
                <a:solidFill>
                  <a:srgbClr val="000000"/>
                </a:solidFill>
                <a:latin typeface="Arial"/>
                <a:ea typeface="Arial"/>
                <a:cs typeface="Arial"/>
                <a:sym typeface="Arial"/>
              </a:endParaRPr>
            </a:p>
          </p:txBody>
        </p:sp>
        <p:sp>
          <p:nvSpPr>
            <p:cNvPr id="267" name="Google Shape;267;p4"/>
            <p:cNvSpPr txBox="1"/>
            <p:nvPr/>
          </p:nvSpPr>
          <p:spPr>
            <a:xfrm>
              <a:off x="89555" y="-35329"/>
              <a:ext cx="6213300" cy="1057500"/>
            </a:xfrm>
            <a:prstGeom prst="rect">
              <a:avLst/>
            </a:prstGeom>
            <a:noFill/>
            <a:ln>
              <a:noFill/>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Clr>
                  <a:schemeClr val="lt1"/>
                </a:buClr>
                <a:buSzPts val="1800"/>
                <a:buFont typeface="Gill Sans"/>
                <a:buNone/>
              </a:pPr>
              <a:r>
                <a:rPr lang="lt-LT" sz="1400" b="0" i="0" u="none" strike="noStrike" cap="none">
                  <a:solidFill>
                    <a:schemeClr val="lt1"/>
                  </a:solidFill>
                  <a:latin typeface="Arial"/>
                  <a:ea typeface="Arial"/>
                  <a:cs typeface="Arial"/>
                  <a:sym typeface="Arial"/>
                </a:rPr>
                <a:t>Paaiškinti, kaip IM pagerina XXI-ojo amžiaus minkštuosius įgūdžius, tokius kaip kritinis mąstymas, gebėjimas prisitaikyti, bendradarbiavimas, kūrybiškumas ir bendravimas.</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5"/>
          <p:cNvSpPr txBox="1">
            <a:spLocks noGrp="1"/>
          </p:cNvSpPr>
          <p:nvPr>
            <p:ph type="title"/>
          </p:nvPr>
        </p:nvSpPr>
        <p:spPr>
          <a:xfrm>
            <a:off x="1085088" y="961388"/>
            <a:ext cx="5605272" cy="914400"/>
          </a:xfrm>
          <a:prstGeom prst="rect">
            <a:avLst/>
          </a:prstGeom>
          <a:noFill/>
          <a:ln>
            <a:noFill/>
          </a:ln>
        </p:spPr>
        <p:txBody>
          <a:bodyPr spcFirstLastPara="1" wrap="square" lIns="91425" tIns="45700" rIns="91425" bIns="45700" anchor="b" anchorCtr="0">
            <a:noAutofit/>
          </a:bodyPr>
          <a:lstStyle/>
          <a:p>
            <a:pPr marL="228600" lvl="0" indent="-228600" algn="l" rtl="0">
              <a:lnSpc>
                <a:spcPct val="100000"/>
              </a:lnSpc>
              <a:spcBef>
                <a:spcPts val="0"/>
              </a:spcBef>
              <a:spcAft>
                <a:spcPts val="0"/>
              </a:spcAft>
              <a:buSzPts val="2400"/>
              <a:buNone/>
            </a:pPr>
            <a:r>
              <a:rPr lang="lt-LT" b="1">
                <a:latin typeface="Arial"/>
                <a:ea typeface="Arial"/>
                <a:cs typeface="Arial"/>
                <a:sym typeface="Arial"/>
              </a:rPr>
              <a:t>MODULIO TIKSLAS ir UŽDAVINIAI</a:t>
            </a:r>
            <a:endParaRPr>
              <a:latin typeface="Arial"/>
              <a:ea typeface="Arial"/>
              <a:cs typeface="Arial"/>
              <a:sym typeface="Arial"/>
            </a:endParaRPr>
          </a:p>
        </p:txBody>
      </p:sp>
      <p:sp>
        <p:nvSpPr>
          <p:cNvPr id="275" name="Google Shape;275;p5"/>
          <p:cNvSpPr txBox="1">
            <a:spLocks noGrp="1"/>
          </p:cNvSpPr>
          <p:nvPr>
            <p:ph type="body" idx="1"/>
          </p:nvPr>
        </p:nvSpPr>
        <p:spPr>
          <a:xfrm>
            <a:off x="1085088" y="1985516"/>
            <a:ext cx="6010656" cy="3642347"/>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1000"/>
              </a:spcBef>
              <a:spcAft>
                <a:spcPts val="0"/>
              </a:spcAft>
              <a:buSzPts val="1260"/>
              <a:buNone/>
            </a:pPr>
            <a:r>
              <a:rPr lang="lt-LT" sz="1600" b="1">
                <a:solidFill>
                  <a:schemeClr val="accent3"/>
                </a:solidFill>
                <a:latin typeface="Arial"/>
                <a:ea typeface="Arial"/>
                <a:cs typeface="Arial"/>
                <a:sym typeface="Arial"/>
              </a:rPr>
              <a:t>TIKSLAS:</a:t>
            </a:r>
            <a:endParaRPr/>
          </a:p>
          <a:p>
            <a:pPr marL="0" lvl="0" indent="0" algn="just" rtl="0">
              <a:lnSpc>
                <a:spcPct val="100000"/>
              </a:lnSpc>
              <a:spcBef>
                <a:spcPts val="1000"/>
              </a:spcBef>
              <a:spcAft>
                <a:spcPts val="0"/>
              </a:spcAft>
              <a:buSzPts val="1260"/>
              <a:buNone/>
            </a:pPr>
            <a:r>
              <a:rPr lang="lt-LT" sz="1600">
                <a:latin typeface="Arial"/>
                <a:ea typeface="Arial"/>
                <a:cs typeface="Arial"/>
                <a:sym typeface="Arial"/>
              </a:rPr>
              <a:t>Ištirti, kaip informatinio mąstymo strategijos gali padėti ugdyti žemos kvalifikacijos suaugusiuosius besimokančiuosius per struktūruotas, realaus gyvenimo veiklas XXI-ame amžiuje.</a:t>
            </a:r>
            <a:endParaRPr/>
          </a:p>
          <a:p>
            <a:pPr marL="0" lvl="0" indent="0" algn="just" rtl="0">
              <a:lnSpc>
                <a:spcPct val="100000"/>
              </a:lnSpc>
              <a:spcBef>
                <a:spcPts val="1000"/>
              </a:spcBef>
              <a:spcAft>
                <a:spcPts val="0"/>
              </a:spcAft>
              <a:buSzPts val="1260"/>
              <a:buNone/>
            </a:pPr>
            <a:r>
              <a:rPr lang="lt-LT" sz="1600" b="1">
                <a:solidFill>
                  <a:schemeClr val="accent3"/>
                </a:solidFill>
                <a:latin typeface="Arial"/>
                <a:ea typeface="Arial"/>
                <a:cs typeface="Arial"/>
                <a:sym typeface="Arial"/>
              </a:rPr>
              <a:t>UŽDAVINIAI:</a:t>
            </a:r>
            <a:endParaRPr>
              <a:solidFill>
                <a:schemeClr val="accent3"/>
              </a:solidFill>
              <a:latin typeface="Arial"/>
              <a:ea typeface="Arial"/>
              <a:cs typeface="Arial"/>
              <a:sym typeface="Arial"/>
            </a:endParaRPr>
          </a:p>
          <a:p>
            <a:pPr marL="457200" lvl="0" indent="-330200" algn="just" rtl="0">
              <a:lnSpc>
                <a:spcPct val="100000"/>
              </a:lnSpc>
              <a:spcBef>
                <a:spcPts val="1000"/>
              </a:spcBef>
              <a:spcAft>
                <a:spcPts val="0"/>
              </a:spcAft>
              <a:buSzPts val="1600"/>
              <a:buAutoNum type="arabicPeriod"/>
            </a:pPr>
            <a:r>
              <a:rPr lang="lt-LT" sz="1600">
                <a:latin typeface="Arial"/>
                <a:ea typeface="Arial"/>
                <a:cs typeface="Arial"/>
                <a:sym typeface="Arial"/>
              </a:rPr>
              <a:t>Suprasti ryšį tarp IM ir pagrindinių minkštųjų įgūdžių, tokių kaip bendravimas, gebėjimas prisitaikyti ir problemų sprendimas.</a:t>
            </a:r>
            <a:endParaRPr/>
          </a:p>
          <a:p>
            <a:pPr marL="457200" lvl="0" indent="-330200" algn="just" rtl="0">
              <a:lnSpc>
                <a:spcPct val="100000"/>
              </a:lnSpc>
              <a:spcBef>
                <a:spcPts val="1000"/>
              </a:spcBef>
              <a:spcAft>
                <a:spcPts val="0"/>
              </a:spcAft>
              <a:buSzPts val="1600"/>
              <a:buAutoNum type="arabicPeriod"/>
            </a:pPr>
            <a:r>
              <a:rPr lang="lt-LT" sz="1600">
                <a:latin typeface="Arial"/>
                <a:ea typeface="Arial"/>
                <a:cs typeface="Arial"/>
                <a:sym typeface="Arial"/>
              </a:rPr>
              <a:t>Nustatyti iššūkius ir sprendimus mokant IM minkštųjų įgūdžių ugdymui suaugusiųjų švietimo srityje.</a:t>
            </a:r>
            <a:endParaRPr/>
          </a:p>
          <a:p>
            <a:pPr marL="457200" lvl="0" indent="-330200" algn="just" rtl="0">
              <a:lnSpc>
                <a:spcPct val="100000"/>
              </a:lnSpc>
              <a:spcBef>
                <a:spcPts val="1000"/>
              </a:spcBef>
              <a:spcAft>
                <a:spcPts val="0"/>
              </a:spcAft>
              <a:buSzPts val="1600"/>
              <a:buAutoNum type="arabicPeriod"/>
            </a:pPr>
            <a:r>
              <a:rPr lang="lt-LT" sz="1600">
                <a:latin typeface="Arial"/>
                <a:ea typeface="Arial"/>
                <a:cs typeface="Arial"/>
                <a:sym typeface="Arial"/>
              </a:rPr>
              <a:t>Taikyti IM pagrįstas mokymo strategijas minkštųjų įgūdžių įvertinimui ir sustiprinimui įtraukiant mažai  technologinių įgūdžių reikalaujančias veiklas. </a:t>
            </a:r>
            <a:endParaRPr sz="1600">
              <a:latin typeface="Arial"/>
              <a:ea typeface="Arial"/>
              <a:cs typeface="Arial"/>
              <a:sym typeface="Arial"/>
            </a:endParaRPr>
          </a:p>
          <a:p>
            <a:pPr marL="457200" lvl="0" indent="-228600" algn="just" rtl="0">
              <a:lnSpc>
                <a:spcPct val="100000"/>
              </a:lnSpc>
              <a:spcBef>
                <a:spcPts val="1000"/>
              </a:spcBef>
              <a:spcAft>
                <a:spcPts val="0"/>
              </a:spcAft>
              <a:buSzPts val="1600"/>
              <a:buFont typeface="Arial"/>
              <a:buNone/>
            </a:pPr>
            <a:endParaRPr sz="1600">
              <a:latin typeface="Arial"/>
              <a:ea typeface="Arial"/>
              <a:cs typeface="Arial"/>
              <a:sym typeface="Arial"/>
            </a:endParaRPr>
          </a:p>
        </p:txBody>
      </p:sp>
      <p:pic>
        <p:nvPicPr>
          <p:cNvPr id="276" name="Google Shape;276;p5"/>
          <p:cNvPicPr preferRelativeResize="0">
            <a:picLocks noGrp="1"/>
          </p:cNvPicPr>
          <p:nvPr>
            <p:ph type="pic" idx="2"/>
          </p:nvPr>
        </p:nvPicPr>
        <p:blipFill rotWithShape="1">
          <a:blip r:embed="rId3">
            <a:alphaModFix/>
          </a:blip>
          <a:srcRect l="30340" r="30342"/>
          <a:stretch/>
        </p:blipFill>
        <p:spPr>
          <a:xfrm>
            <a:off x="8140700" y="-1"/>
            <a:ext cx="4051300" cy="6858001"/>
          </a:xfrm>
          <a:prstGeom prst="rect">
            <a:avLst/>
          </a:prstGeom>
          <a:noFill/>
          <a:ln>
            <a:noFill/>
          </a:ln>
        </p:spPr>
      </p:pic>
      <p:sp>
        <p:nvSpPr>
          <p:cNvPr id="277" name="Google Shape;277;p5"/>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chemeClr val="lt1"/>
                </a:solidFill>
                <a:latin typeface="Gill Sans"/>
                <a:ea typeface="Gill Sans"/>
                <a:cs typeface="Gill Sans"/>
                <a:sym typeface="Gill Sans"/>
              </a:rPr>
              <a:t>5</a:t>
            </a:fld>
            <a:endParaRPr sz="900" b="0" i="0" u="none" strike="noStrike" cap="none">
              <a:solidFill>
                <a:schemeClr val="lt1"/>
              </a:solidFill>
              <a:latin typeface="Gill Sans"/>
              <a:ea typeface="Gill Sans"/>
              <a:cs typeface="Gill Sans"/>
              <a:sym typeface="Gill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3"/>
        <p:cNvGrpSpPr/>
        <p:nvPr/>
      </p:nvGrpSpPr>
      <p:grpSpPr>
        <a:xfrm>
          <a:off x="0" y="0"/>
          <a:ext cx="0" cy="0"/>
          <a:chOff x="0" y="0"/>
          <a:chExt cx="0" cy="0"/>
        </a:xfrm>
      </p:grpSpPr>
      <p:pic>
        <p:nvPicPr>
          <p:cNvPr id="284" name="Google Shape;284;p6"/>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285" name="Google Shape;285;p6"/>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lt-LT" sz="2700" b="1">
                <a:latin typeface="Arial"/>
                <a:ea typeface="Arial"/>
                <a:cs typeface="Arial"/>
                <a:sym typeface="Arial"/>
              </a:rPr>
              <a:t>1 SKYRIUS</a:t>
            </a:r>
            <a:endParaRPr>
              <a:latin typeface="Arial"/>
              <a:ea typeface="Arial"/>
              <a:cs typeface="Arial"/>
              <a:sym typeface="Arial"/>
            </a:endParaRPr>
          </a:p>
        </p:txBody>
      </p:sp>
      <p:sp>
        <p:nvSpPr>
          <p:cNvPr id="286" name="Google Shape;286;p6"/>
          <p:cNvSpPr txBox="1">
            <a:spLocks noGrp="1"/>
          </p:cNvSpPr>
          <p:nvPr>
            <p:ph type="body" idx="1"/>
          </p:nvPr>
        </p:nvSpPr>
        <p:spPr>
          <a:xfrm>
            <a:off x="7546848" y="3615661"/>
            <a:ext cx="3218688"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lt-LT">
                <a:latin typeface="Arial"/>
                <a:ea typeface="Arial"/>
                <a:cs typeface="Arial"/>
                <a:sym typeface="Arial"/>
              </a:rPr>
              <a:t>Minkštieji įgūdžiai. XXI amžiaus tarpasmeninės kompetencijos</a:t>
            </a:r>
            <a:endParaRPr/>
          </a:p>
        </p:txBody>
      </p:sp>
      <p:sp>
        <p:nvSpPr>
          <p:cNvPr id="287" name="Google Shape;287;p6"/>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6</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lt-LT"/>
              <a:t>7</a:t>
            </a:fld>
            <a:endParaRPr/>
          </a:p>
        </p:txBody>
      </p:sp>
      <p:sp>
        <p:nvSpPr>
          <p:cNvPr id="294" name="Google Shape;294;p7"/>
          <p:cNvSpPr txBox="1"/>
          <p:nvPr/>
        </p:nvSpPr>
        <p:spPr>
          <a:xfrm>
            <a:off x="975360" y="732184"/>
            <a:ext cx="7483148"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chemeClr val="dk2"/>
              </a:buClr>
              <a:buSzPts val="1120"/>
              <a:buFont typeface="Arial"/>
              <a:buNone/>
            </a:pPr>
            <a:r>
              <a:rPr lang="lt-LT" sz="2400" b="1" i="0" u="none" strike="noStrike" cap="none">
                <a:solidFill>
                  <a:schemeClr val="dk2"/>
                </a:solidFill>
                <a:latin typeface="Arial"/>
                <a:ea typeface="Arial"/>
                <a:cs typeface="Arial"/>
                <a:sym typeface="Arial"/>
              </a:rPr>
              <a:t>Kas yra XXI amžiaus minkštieji įgūdžiai?</a:t>
            </a:r>
            <a:endParaRPr sz="1400" b="0" i="0" u="none" strike="noStrike" cap="none">
              <a:solidFill>
                <a:srgbClr val="000000"/>
              </a:solidFill>
              <a:latin typeface="Arial"/>
              <a:ea typeface="Arial"/>
              <a:cs typeface="Arial"/>
              <a:sym typeface="Arial"/>
            </a:endParaRPr>
          </a:p>
        </p:txBody>
      </p:sp>
      <p:sp>
        <p:nvSpPr>
          <p:cNvPr id="295" name="Google Shape;295;p7"/>
          <p:cNvSpPr txBox="1"/>
          <p:nvPr/>
        </p:nvSpPr>
        <p:spPr>
          <a:xfrm>
            <a:off x="975360" y="1584607"/>
            <a:ext cx="10140900" cy="147728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lt-LT" sz="1600" b="0" i="0" u="none" strike="noStrike" cap="none">
                <a:solidFill>
                  <a:srgbClr val="000000"/>
                </a:solidFill>
                <a:latin typeface="Arial"/>
                <a:ea typeface="Arial"/>
                <a:cs typeface="Arial"/>
                <a:sym typeface="Arial"/>
              </a:rPr>
              <a:t>Minkštieji įgūdžiai – tai pažintinių, socialinių ir emocinių kompetencijų derinys, įgalinantis pavienius asmenis dirbti dinamiškai, užtikrinntis efektyvių dirbą komandoje ir gebėjimą prisitaikyti prie pokyčių. </a:t>
            </a:r>
            <a:r>
              <a:rPr lang="lt-LT" sz="1600" b="1" i="0" u="none" strike="noStrike" cap="none">
                <a:solidFill>
                  <a:srgbClr val="000000"/>
                </a:solidFill>
                <a:latin typeface="Arial"/>
                <a:ea typeface="Arial"/>
                <a:cs typeface="Arial"/>
                <a:sym typeface="Arial"/>
              </a:rPr>
              <a:t>Šių kompetencijų įgijimas yra labai svarbus mokymosi visą gyvenimą užtikrinimui, įsidarbinimo galimybėms ir asmeniniam tobulėjimui, </a:t>
            </a:r>
            <a:r>
              <a:rPr lang="lt-LT" sz="1600" b="0" i="0" u="none" strike="noStrike" cap="none">
                <a:solidFill>
                  <a:srgbClr val="000000"/>
                </a:solidFill>
                <a:latin typeface="Arial"/>
                <a:ea typeface="Arial"/>
                <a:cs typeface="Arial"/>
                <a:sym typeface="Arial"/>
              </a:rPr>
              <a:t>ypač žemos kvalifikacijos </a:t>
            </a:r>
            <a:r>
              <a:rPr lang="lt-LT" sz="1600" b="0" i="0" u="none" strike="noStrike" cap="none">
                <a:solidFill>
                  <a:schemeClr val="dk1"/>
                </a:solidFill>
                <a:latin typeface="Arial"/>
                <a:ea typeface="Arial"/>
                <a:cs typeface="Arial"/>
                <a:sym typeface="Arial"/>
              </a:rPr>
              <a:t>suaugusiesiems besimokantiesiems.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600"/>
              <a:buFont typeface="Arial"/>
              <a:buNone/>
            </a:pPr>
            <a:r>
              <a:rPr lang="lt-LT" sz="1600" b="0" i="0" u="none" strike="noStrike" cap="none">
                <a:solidFill>
                  <a:srgbClr val="000000"/>
                </a:solidFill>
                <a:latin typeface="Arial"/>
                <a:ea typeface="Arial"/>
                <a:cs typeface="Arial"/>
                <a:sym typeface="Arial"/>
              </a:rPr>
              <a:t>Esminės charakteristikos: </a:t>
            </a:r>
            <a:endParaRPr sz="1400" b="0" i="0" u="none" strike="noStrike" cap="none">
              <a:solidFill>
                <a:srgbClr val="000000"/>
              </a:solidFill>
              <a:latin typeface="Arial"/>
              <a:ea typeface="Arial"/>
              <a:cs typeface="Arial"/>
              <a:sym typeface="Arial"/>
            </a:endParaRPr>
          </a:p>
        </p:txBody>
      </p:sp>
      <p:sp>
        <p:nvSpPr>
          <p:cNvPr id="296" name="Google Shape;296;p7"/>
          <p:cNvSpPr/>
          <p:nvPr/>
        </p:nvSpPr>
        <p:spPr>
          <a:xfrm>
            <a:off x="1408978" y="5136775"/>
            <a:ext cx="9374044" cy="776345"/>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7" name="Google Shape;297;p7"/>
          <p:cNvSpPr txBox="1"/>
          <p:nvPr/>
        </p:nvSpPr>
        <p:spPr>
          <a:xfrm>
            <a:off x="2370653" y="5162308"/>
            <a:ext cx="7450694"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400" b="0" i="0" u="none" strike="noStrike" cap="none">
                <a:solidFill>
                  <a:srgbClr val="000000"/>
                </a:solidFill>
                <a:latin typeface="Arial"/>
                <a:ea typeface="Arial"/>
                <a:cs typeface="Arial"/>
                <a:sym typeface="Arial"/>
              </a:rPr>
              <a:t>Naudokite IM, kad padėtumėte žemos kvalifikacijos suaugusiesiems žingsnis po žingsnio ugdyti minkštuosius įgūdžius, įgalindami juos įveikti iššūkius ir sėkmingai veikti realiose situacijose.</a:t>
            </a:r>
            <a:endParaRPr sz="1200" b="0" i="0" u="none" strike="noStrike" cap="none">
              <a:solidFill>
                <a:srgbClr val="000000"/>
              </a:solidFill>
              <a:latin typeface="Arial"/>
              <a:ea typeface="Arial"/>
              <a:cs typeface="Arial"/>
              <a:sym typeface="Arial"/>
            </a:endParaRPr>
          </a:p>
        </p:txBody>
      </p:sp>
      <p:pic>
        <p:nvPicPr>
          <p:cNvPr id="298" name="Google Shape;298;p7" descr="Icono&#10;&#10;Descripción generada automáticamente"/>
          <p:cNvPicPr preferRelativeResize="0"/>
          <p:nvPr/>
        </p:nvPicPr>
        <p:blipFill rotWithShape="1">
          <a:blip r:embed="rId3">
            <a:alphaModFix/>
          </a:blip>
          <a:srcRect/>
          <a:stretch/>
        </p:blipFill>
        <p:spPr>
          <a:xfrm>
            <a:off x="670920" y="4750173"/>
            <a:ext cx="1218895" cy="1218895"/>
          </a:xfrm>
          <a:prstGeom prst="rect">
            <a:avLst/>
          </a:prstGeom>
          <a:noFill/>
          <a:ln>
            <a:noFill/>
          </a:ln>
        </p:spPr>
      </p:pic>
      <p:pic>
        <p:nvPicPr>
          <p:cNvPr id="299" name="Google Shape;299;p7" descr="Icono&#10;&#10;Descripción generada automáticamente"/>
          <p:cNvPicPr preferRelativeResize="0"/>
          <p:nvPr/>
        </p:nvPicPr>
        <p:blipFill rotWithShape="1">
          <a:blip r:embed="rId4">
            <a:alphaModFix/>
          </a:blip>
          <a:srcRect/>
          <a:stretch/>
        </p:blipFill>
        <p:spPr>
          <a:xfrm>
            <a:off x="10302185" y="4750173"/>
            <a:ext cx="871868" cy="857770"/>
          </a:xfrm>
          <a:prstGeom prst="rect">
            <a:avLst/>
          </a:prstGeom>
          <a:noFill/>
          <a:ln>
            <a:noFill/>
          </a:ln>
        </p:spPr>
      </p:pic>
      <p:sp>
        <p:nvSpPr>
          <p:cNvPr id="300" name="Google Shape;300;p7"/>
          <p:cNvSpPr/>
          <p:nvPr/>
        </p:nvSpPr>
        <p:spPr>
          <a:xfrm>
            <a:off x="1856805" y="3200628"/>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01" name="Google Shape;301;p7"/>
          <p:cNvSpPr/>
          <p:nvPr/>
        </p:nvSpPr>
        <p:spPr>
          <a:xfrm>
            <a:off x="4165907" y="3200628"/>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02" name="Google Shape;302;p7"/>
          <p:cNvSpPr/>
          <p:nvPr/>
        </p:nvSpPr>
        <p:spPr>
          <a:xfrm>
            <a:off x="6306815" y="3200628"/>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03" name="Google Shape;303;p7"/>
          <p:cNvSpPr/>
          <p:nvPr/>
        </p:nvSpPr>
        <p:spPr>
          <a:xfrm>
            <a:off x="8615917" y="3200628"/>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04" name="Google Shape;304;p7"/>
          <p:cNvSpPr txBox="1"/>
          <p:nvPr/>
        </p:nvSpPr>
        <p:spPr>
          <a:xfrm>
            <a:off x="1987017" y="3355875"/>
            <a:ext cx="1271806" cy="24622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lt-LT" sz="1000" b="1" i="0" u="none" strike="noStrike" cap="none">
                <a:solidFill>
                  <a:schemeClr val="lt1"/>
                </a:solidFill>
                <a:latin typeface="Arial"/>
                <a:ea typeface="Arial"/>
                <a:cs typeface="Arial"/>
                <a:sym typeface="Arial"/>
              </a:rPr>
              <a:t>Perkeliami</a:t>
            </a:r>
            <a:endParaRPr sz="1000" b="0" i="0" u="none" strike="noStrike" cap="none">
              <a:solidFill>
                <a:schemeClr val="lt1"/>
              </a:solidFill>
              <a:latin typeface="Arial"/>
              <a:ea typeface="Arial"/>
              <a:cs typeface="Arial"/>
              <a:sym typeface="Arial"/>
            </a:endParaRPr>
          </a:p>
        </p:txBody>
      </p:sp>
      <p:sp>
        <p:nvSpPr>
          <p:cNvPr id="305" name="Google Shape;305;p7"/>
          <p:cNvSpPr txBox="1"/>
          <p:nvPr/>
        </p:nvSpPr>
        <p:spPr>
          <a:xfrm>
            <a:off x="6389334" y="3305508"/>
            <a:ext cx="1271806" cy="24622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lt-LT" sz="1000" b="1" i="0" u="none" strike="noStrike" cap="none">
                <a:solidFill>
                  <a:schemeClr val="lt1"/>
                </a:solidFill>
                <a:latin typeface="Arial"/>
                <a:ea typeface="Arial"/>
                <a:cs typeface="Arial"/>
                <a:sym typeface="Arial"/>
              </a:rPr>
              <a:t>Būtini įsidarbinant</a:t>
            </a:r>
            <a:endParaRPr sz="1000" b="0" i="0" u="none" strike="noStrike" cap="none">
              <a:solidFill>
                <a:schemeClr val="lt1"/>
              </a:solidFill>
              <a:latin typeface="Arial"/>
              <a:ea typeface="Arial"/>
              <a:cs typeface="Arial"/>
              <a:sym typeface="Arial"/>
            </a:endParaRPr>
          </a:p>
        </p:txBody>
      </p:sp>
      <p:sp>
        <p:nvSpPr>
          <p:cNvPr id="306" name="Google Shape;306;p7"/>
          <p:cNvSpPr txBox="1"/>
          <p:nvPr/>
        </p:nvSpPr>
        <p:spPr>
          <a:xfrm>
            <a:off x="4246847" y="3320545"/>
            <a:ext cx="1271806"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lt-LT" sz="1000" b="1" i="0" u="none" strike="noStrike" cap="none">
                <a:solidFill>
                  <a:schemeClr val="lt1"/>
                </a:solidFill>
                <a:latin typeface="Arial"/>
                <a:ea typeface="Arial"/>
                <a:cs typeface="Arial"/>
                <a:sym typeface="Arial"/>
              </a:rPr>
              <a:t>Labai svarbūs suaugusiųjų švietime</a:t>
            </a:r>
            <a:endParaRPr sz="1000" b="0" i="0" u="none" strike="noStrike" cap="none">
              <a:solidFill>
                <a:schemeClr val="lt1"/>
              </a:solidFill>
              <a:latin typeface="Arial"/>
              <a:ea typeface="Arial"/>
              <a:cs typeface="Arial"/>
              <a:sym typeface="Arial"/>
            </a:endParaRPr>
          </a:p>
        </p:txBody>
      </p:sp>
      <p:sp>
        <p:nvSpPr>
          <p:cNvPr id="307" name="Google Shape;307;p7"/>
          <p:cNvSpPr txBox="1"/>
          <p:nvPr/>
        </p:nvSpPr>
        <p:spPr>
          <a:xfrm>
            <a:off x="8503925" y="3244811"/>
            <a:ext cx="17349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lt-LT" sz="1000" b="1" i="0" u="none" strike="noStrike" cap="none">
                <a:solidFill>
                  <a:schemeClr val="lt1"/>
                </a:solidFill>
                <a:latin typeface="Arial"/>
                <a:ea typeface="Arial"/>
                <a:cs typeface="Arial"/>
                <a:sym typeface="Arial"/>
              </a:rPr>
              <a:t>Padeda sprendžiant kasdienes problemas</a:t>
            </a:r>
            <a:endParaRPr sz="1000" b="0" i="0" u="none" strike="noStrike" cap="none">
              <a:solidFill>
                <a:schemeClr val="lt1"/>
              </a:solidFill>
              <a:latin typeface="Arial"/>
              <a:ea typeface="Arial"/>
              <a:cs typeface="Arial"/>
              <a:sym typeface="Arial"/>
            </a:endParaRPr>
          </a:p>
        </p:txBody>
      </p:sp>
      <p:sp>
        <p:nvSpPr>
          <p:cNvPr id="308" name="Google Shape;308;p7"/>
          <p:cNvSpPr txBox="1"/>
          <p:nvPr/>
        </p:nvSpPr>
        <p:spPr>
          <a:xfrm>
            <a:off x="1881016" y="3672815"/>
            <a:ext cx="1355904" cy="9002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lt-LT" sz="1050" b="0" i="0" u="none" strike="noStrike" cap="none">
                <a:solidFill>
                  <a:schemeClr val="dk1"/>
                </a:solidFill>
                <a:latin typeface="Arial"/>
                <a:ea typeface="Arial"/>
                <a:cs typeface="Arial"/>
                <a:sym typeface="Arial"/>
              </a:rPr>
              <a:t>Naudingi visuose darbuose, pramonės šakose ir gyvenimo situacijose</a:t>
            </a:r>
            <a:endParaRPr sz="1400" b="0" i="0" u="none" strike="noStrike" cap="none">
              <a:solidFill>
                <a:srgbClr val="000000"/>
              </a:solidFill>
              <a:latin typeface="Arial"/>
              <a:ea typeface="Arial"/>
              <a:cs typeface="Arial"/>
              <a:sym typeface="Arial"/>
            </a:endParaRPr>
          </a:p>
        </p:txBody>
      </p:sp>
      <p:sp>
        <p:nvSpPr>
          <p:cNvPr id="309" name="Google Shape;309;p7"/>
          <p:cNvSpPr txBox="1"/>
          <p:nvPr/>
        </p:nvSpPr>
        <p:spPr>
          <a:xfrm>
            <a:off x="6312951" y="3672815"/>
            <a:ext cx="1423654" cy="738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lt-LT" sz="1050" b="0" i="0" u="none" strike="noStrike" cap="none">
                <a:solidFill>
                  <a:schemeClr val="dk1"/>
                </a:solidFill>
                <a:latin typeface="Arial"/>
                <a:ea typeface="Arial"/>
                <a:cs typeface="Arial"/>
                <a:sym typeface="Arial"/>
              </a:rPr>
              <a:t>85% karjeros sėkmės priklauso nuo minkštųjų, o ne techninių įgūdžių</a:t>
            </a:r>
            <a:endParaRPr sz="1400" b="0" i="0" u="none" strike="noStrike" cap="none">
              <a:solidFill>
                <a:srgbClr val="000000"/>
              </a:solidFill>
              <a:latin typeface="Arial"/>
              <a:ea typeface="Arial"/>
              <a:cs typeface="Arial"/>
              <a:sym typeface="Arial"/>
            </a:endParaRPr>
          </a:p>
        </p:txBody>
      </p:sp>
      <p:sp>
        <p:nvSpPr>
          <p:cNvPr id="310" name="Google Shape;310;p7"/>
          <p:cNvSpPr txBox="1"/>
          <p:nvPr/>
        </p:nvSpPr>
        <p:spPr>
          <a:xfrm>
            <a:off x="4136879" y="3796041"/>
            <a:ext cx="1512000" cy="90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lt-LT" sz="1050" b="0" i="0" u="none" strike="noStrike" cap="none">
                <a:solidFill>
                  <a:schemeClr val="dk1"/>
                </a:solidFill>
                <a:latin typeface="Arial"/>
                <a:ea typeface="Arial"/>
                <a:cs typeface="Arial"/>
                <a:sym typeface="Arial"/>
              </a:rPr>
              <a:t>Suaugusieji kurie yra įgiję stiprius minkštuosius įgūdžius mokosi efektyviau ir ilgiau išsaugo žinias</a:t>
            </a:r>
            <a:endParaRPr sz="1400" b="0" i="0" u="none" strike="noStrike" cap="none">
              <a:solidFill>
                <a:srgbClr val="000000"/>
              </a:solidFill>
              <a:latin typeface="Arial"/>
              <a:ea typeface="Arial"/>
              <a:cs typeface="Arial"/>
              <a:sym typeface="Arial"/>
            </a:endParaRPr>
          </a:p>
        </p:txBody>
      </p:sp>
      <p:sp>
        <p:nvSpPr>
          <p:cNvPr id="311" name="Google Shape;311;p7"/>
          <p:cNvSpPr txBox="1"/>
          <p:nvPr/>
        </p:nvSpPr>
        <p:spPr>
          <a:xfrm>
            <a:off x="8556234" y="3583586"/>
            <a:ext cx="1706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lt-LT" sz="1000" b="0" i="0" u="none" strike="noStrike" cap="none">
                <a:solidFill>
                  <a:schemeClr val="dk1"/>
                </a:solidFill>
                <a:latin typeface="Arial"/>
                <a:ea typeface="Arial"/>
                <a:cs typeface="Arial"/>
                <a:sym typeface="Arial"/>
              </a:rPr>
              <a:t>Padeda suaugusiesiems priimti pagrįstus sprendimus, efektyviai bendrauti ir valdyti asmeninius iššūkius kasdienėse situacijose</a:t>
            </a:r>
            <a:endParaRPr sz="1000" b="0" i="0" u="none" strike="noStrike" cap="none">
              <a:solidFill>
                <a:srgbClr val="000000"/>
              </a:solidFill>
              <a:latin typeface="Arial"/>
              <a:ea typeface="Arial"/>
              <a:cs typeface="Arial"/>
              <a:sym typeface="Arial"/>
            </a:endParaRPr>
          </a:p>
        </p:txBody>
      </p:sp>
      <p:sp>
        <p:nvSpPr>
          <p:cNvPr id="312" name="Google Shape;312;p7"/>
          <p:cNvSpPr/>
          <p:nvPr/>
        </p:nvSpPr>
        <p:spPr>
          <a:xfrm>
            <a:off x="1748496" y="3296412"/>
            <a:ext cx="1512000" cy="151200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3" name="Google Shape;313;p7"/>
          <p:cNvSpPr/>
          <p:nvPr/>
        </p:nvSpPr>
        <p:spPr>
          <a:xfrm>
            <a:off x="4081811" y="3282299"/>
            <a:ext cx="1512000" cy="151200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4" name="Google Shape;314;p7"/>
          <p:cNvSpPr/>
          <p:nvPr/>
        </p:nvSpPr>
        <p:spPr>
          <a:xfrm>
            <a:off x="6218092" y="3296412"/>
            <a:ext cx="1512000" cy="151200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5" name="Google Shape;315;p7"/>
          <p:cNvSpPr/>
          <p:nvPr/>
        </p:nvSpPr>
        <p:spPr>
          <a:xfrm>
            <a:off x="8531850" y="3282299"/>
            <a:ext cx="1512000" cy="1512104"/>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400" b="0" i="0" u="none" strike="noStrike" cap="non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319"/>
        <p:cNvGrpSpPr/>
        <p:nvPr/>
      </p:nvGrpSpPr>
      <p:grpSpPr>
        <a:xfrm>
          <a:off x="0" y="0"/>
          <a:ext cx="0" cy="0"/>
          <a:chOff x="0" y="0"/>
          <a:chExt cx="0" cy="0"/>
        </a:xfrm>
      </p:grpSpPr>
      <p:sp>
        <p:nvSpPr>
          <p:cNvPr id="320" name="Google Shape;320;p8"/>
          <p:cNvSpPr/>
          <p:nvPr/>
        </p:nvSpPr>
        <p:spPr>
          <a:xfrm>
            <a:off x="406989" y="1524219"/>
            <a:ext cx="11378023" cy="1169551"/>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321" name="Google Shape;321;p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8</a:t>
            </a:fld>
            <a:endParaRPr sz="900" b="0" i="0" u="none" strike="noStrike" cap="none">
              <a:solidFill>
                <a:srgbClr val="537272"/>
              </a:solidFill>
              <a:latin typeface="Gill Sans"/>
              <a:ea typeface="Gill Sans"/>
              <a:cs typeface="Gill Sans"/>
              <a:sym typeface="Gill Sans"/>
            </a:endParaRPr>
          </a:p>
        </p:txBody>
      </p:sp>
      <p:sp>
        <p:nvSpPr>
          <p:cNvPr id="322" name="Google Shape;322;p8"/>
          <p:cNvSpPr txBox="1"/>
          <p:nvPr/>
        </p:nvSpPr>
        <p:spPr>
          <a:xfrm>
            <a:off x="805500" y="1631844"/>
            <a:ext cx="10581000" cy="954300"/>
          </a:xfrm>
          <a:prstGeom prst="rect">
            <a:avLst/>
          </a:prstGeom>
          <a:noFill/>
          <a:ln>
            <a:noFill/>
          </a:ln>
        </p:spPr>
        <p:txBody>
          <a:bodyPr spcFirstLastPara="1" wrap="square" lIns="0" tIns="45700" rIns="0"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a:solidFill>
                  <a:schemeClr val="dk1"/>
                </a:solidFill>
                <a:latin typeface="Arial"/>
                <a:ea typeface="Arial"/>
                <a:cs typeface="Arial"/>
                <a:sym typeface="Arial"/>
              </a:rPr>
              <a:t>Minkštieji įgūdžiai yra būtini žemos kvalifikacijos suaugusiems studentams</a:t>
            </a:r>
            <a:r>
              <a:rPr lang="lt-LT" sz="1400" b="0" i="0" u="none" strike="noStrike" cap="none">
                <a:solidFill>
                  <a:schemeClr val="dk1"/>
                </a:solidFill>
                <a:latin typeface="Arial"/>
                <a:ea typeface="Arial"/>
                <a:cs typeface="Arial"/>
                <a:sym typeface="Arial"/>
              </a:rPr>
              <a:t>, nes jie aprūpina juos įrankiais, padedančiais susidoroti su kasdieniais iššūkiais, ugdyti pasitikėjimą ir pagerinti pasirengimą darbui. Šie netechniniai įgūdžiai padeda besimokantiesiems išlikti lankstiems įvairiose situacijose, logiškai spręsti problemas ir efektyviai bendrauti tiek asmeniniame, tiek profesiniame kontekste.</a:t>
            </a:r>
            <a:endParaRPr sz="1400" b="0" i="0" u="none" strike="noStrike" cap="none">
              <a:solidFill>
                <a:schemeClr val="dk1"/>
              </a:solidFill>
              <a:latin typeface="Arial"/>
              <a:ea typeface="Arial"/>
              <a:cs typeface="Arial"/>
              <a:sym typeface="Arial"/>
            </a:endParaRPr>
          </a:p>
        </p:txBody>
      </p:sp>
      <p:sp>
        <p:nvSpPr>
          <p:cNvPr id="323" name="Google Shape;323;p8"/>
          <p:cNvSpPr txBox="1"/>
          <p:nvPr/>
        </p:nvSpPr>
        <p:spPr>
          <a:xfrm>
            <a:off x="696347" y="600976"/>
            <a:ext cx="9679121" cy="683565"/>
          </a:xfrm>
          <a:prstGeom prst="rect">
            <a:avLst/>
          </a:prstGeom>
          <a:noFill/>
          <a:ln>
            <a:noFill/>
          </a:ln>
        </p:spPr>
        <p:txBody>
          <a:bodyPr spcFirstLastPara="1" wrap="square" lIns="91425" tIns="45700" rIns="91425" bIns="45700" anchor="b" anchorCtr="0">
            <a:normAutofit fontScale="92500" lnSpcReduction="20000"/>
          </a:bodyPr>
          <a:lstStyle/>
          <a:p>
            <a:pPr marL="0" marR="0" lvl="0" indent="0" algn="l" rtl="0">
              <a:lnSpc>
                <a:spcPct val="100000"/>
              </a:lnSpc>
              <a:spcBef>
                <a:spcPts val="0"/>
              </a:spcBef>
              <a:spcAft>
                <a:spcPts val="0"/>
              </a:spcAft>
              <a:buClr>
                <a:srgbClr val="243131"/>
              </a:buClr>
              <a:buSzPct val="61351"/>
              <a:buFont typeface="Arial"/>
              <a:buNone/>
            </a:pPr>
            <a:r>
              <a:rPr lang="lt-LT" sz="2400" b="1" i="0" u="none" strike="noStrike" cap="none">
                <a:solidFill>
                  <a:srgbClr val="000000"/>
                </a:solidFill>
                <a:latin typeface="Arial"/>
                <a:ea typeface="Arial"/>
                <a:cs typeface="Arial"/>
                <a:sym typeface="Arial"/>
              </a:rPr>
              <a:t>Kodėl minkštieji įgūdžiai yra labai svarbūs suaugusiems </a:t>
            </a:r>
            <a:r>
              <a:rPr lang="lt-LT" sz="2400" b="1" i="0" u="none" strike="noStrike" cap="none">
                <a:solidFill>
                  <a:schemeClr val="dk1"/>
                </a:solidFill>
                <a:latin typeface="Arial"/>
                <a:ea typeface="Arial"/>
                <a:cs typeface="Arial"/>
                <a:sym typeface="Arial"/>
              </a:rPr>
              <a:t>besimokantiems asmenims</a:t>
            </a:r>
            <a:r>
              <a:rPr lang="lt-LT" sz="2400" b="1"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grpSp>
        <p:nvGrpSpPr>
          <p:cNvPr id="324" name="Google Shape;324;p8"/>
          <p:cNvGrpSpPr/>
          <p:nvPr/>
        </p:nvGrpSpPr>
        <p:grpSpPr>
          <a:xfrm>
            <a:off x="638619" y="2888608"/>
            <a:ext cx="10913655" cy="1184130"/>
            <a:chOff x="660403" y="3259397"/>
            <a:chExt cx="10913655" cy="1184130"/>
          </a:xfrm>
        </p:grpSpPr>
        <p:pic>
          <p:nvPicPr>
            <p:cNvPr id="325" name="Google Shape;325;p8" descr="Icono&#10;&#10;Descripción generada automáticamente"/>
            <p:cNvPicPr preferRelativeResize="0"/>
            <p:nvPr/>
          </p:nvPicPr>
          <p:blipFill rotWithShape="1">
            <a:blip r:embed="rId3">
              <a:alphaModFix/>
            </a:blip>
            <a:srcRect/>
            <a:stretch/>
          </p:blipFill>
          <p:spPr>
            <a:xfrm>
              <a:off x="660403" y="3259397"/>
              <a:ext cx="983264" cy="983264"/>
            </a:xfrm>
            <a:prstGeom prst="rect">
              <a:avLst/>
            </a:prstGeom>
            <a:noFill/>
            <a:ln>
              <a:noFill/>
            </a:ln>
          </p:spPr>
        </p:pic>
        <p:pic>
          <p:nvPicPr>
            <p:cNvPr id="326" name="Google Shape;326;p8" descr="Icono&#10;&#10;Descripción generada automáticamente"/>
            <p:cNvPicPr preferRelativeResize="0"/>
            <p:nvPr/>
          </p:nvPicPr>
          <p:blipFill rotWithShape="1">
            <a:blip r:embed="rId3">
              <a:alphaModFix/>
            </a:blip>
            <a:srcRect/>
            <a:stretch/>
          </p:blipFill>
          <p:spPr>
            <a:xfrm>
              <a:off x="4592291" y="3259397"/>
              <a:ext cx="983264" cy="983264"/>
            </a:xfrm>
            <a:prstGeom prst="rect">
              <a:avLst/>
            </a:prstGeom>
            <a:noFill/>
            <a:ln>
              <a:noFill/>
            </a:ln>
          </p:spPr>
        </p:pic>
        <p:pic>
          <p:nvPicPr>
            <p:cNvPr id="327" name="Google Shape;327;p8" descr="Icono&#10;&#10;Descripción generada automáticamente"/>
            <p:cNvPicPr preferRelativeResize="0"/>
            <p:nvPr/>
          </p:nvPicPr>
          <p:blipFill rotWithShape="1">
            <a:blip r:embed="rId3">
              <a:alphaModFix/>
            </a:blip>
            <a:srcRect/>
            <a:stretch/>
          </p:blipFill>
          <p:spPr>
            <a:xfrm>
              <a:off x="8175843" y="3259397"/>
              <a:ext cx="983264" cy="983264"/>
            </a:xfrm>
            <a:prstGeom prst="rect">
              <a:avLst/>
            </a:prstGeom>
            <a:noFill/>
            <a:ln>
              <a:noFill/>
            </a:ln>
          </p:spPr>
        </p:pic>
        <p:sp>
          <p:nvSpPr>
            <p:cNvPr id="328" name="Google Shape;328;p8"/>
            <p:cNvSpPr txBox="1"/>
            <p:nvPr/>
          </p:nvSpPr>
          <p:spPr>
            <a:xfrm>
              <a:off x="1599599" y="3273976"/>
              <a:ext cx="2934636"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Pagerina kasdienių sprendimų priėmimą, padėdami jiems efektyviau valdyti namų ruošos darbus, biudžetą ar iššūkius.</a:t>
              </a:r>
              <a:endParaRPr sz="1400" b="0" i="0" u="none" strike="noStrike" cap="none">
                <a:solidFill>
                  <a:srgbClr val="000000"/>
                </a:solidFill>
                <a:latin typeface="Arial"/>
                <a:ea typeface="Arial"/>
                <a:cs typeface="Arial"/>
                <a:sym typeface="Arial"/>
              </a:endParaRPr>
            </a:p>
          </p:txBody>
        </p:sp>
        <p:sp>
          <p:nvSpPr>
            <p:cNvPr id="329" name="Google Shape;329;p8"/>
            <p:cNvSpPr txBox="1"/>
            <p:nvPr/>
          </p:nvSpPr>
          <p:spPr>
            <a:xfrm>
              <a:off x="5532013" y="3273976"/>
              <a:ext cx="2407306"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Skatina asmeninį augimą, ugdydami nepriklausomybę, atsparumą ir geresnį bendravimą su kitais.</a:t>
              </a:r>
              <a:endParaRPr sz="1400" b="0" i="0" u="none" strike="noStrike" cap="none">
                <a:solidFill>
                  <a:srgbClr val="000000"/>
                </a:solidFill>
                <a:latin typeface="Arial"/>
                <a:ea typeface="Arial"/>
                <a:cs typeface="Arial"/>
                <a:sym typeface="Arial"/>
              </a:endParaRPr>
            </a:p>
          </p:txBody>
        </p:sp>
        <p:sp>
          <p:nvSpPr>
            <p:cNvPr id="330" name="Google Shape;330;p8"/>
            <p:cNvSpPr txBox="1"/>
            <p:nvPr/>
          </p:nvSpPr>
          <p:spPr>
            <a:xfrm>
              <a:off x="9086535" y="3273976"/>
              <a:ext cx="2487523" cy="1169551"/>
            </a:xfrm>
            <a:prstGeom prst="rect">
              <a:avLst/>
            </a:prstGeom>
            <a:noFill/>
            <a:ln>
              <a:noFill/>
            </a:ln>
          </p:spPr>
          <p:txBody>
            <a:bodyPr spcFirstLastPara="1" wrap="square" lIns="91425" tIns="45700" rIns="0"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Pagerina darbo įgūdžius, padėdami besimokantiesiems įgyti pasitikėjimo per interviu, dirbant komandoje ir valdant atsakomybes.</a:t>
              </a:r>
              <a:endParaRPr sz="1400" b="0" i="0" u="none" strike="noStrike" cap="none">
                <a:solidFill>
                  <a:srgbClr val="000000"/>
                </a:solidFill>
                <a:latin typeface="Arial"/>
                <a:ea typeface="Arial"/>
                <a:cs typeface="Arial"/>
                <a:sym typeface="Arial"/>
              </a:endParaRPr>
            </a:p>
          </p:txBody>
        </p:sp>
      </p:grpSp>
      <p:grpSp>
        <p:nvGrpSpPr>
          <p:cNvPr id="331" name="Google Shape;331;p8"/>
          <p:cNvGrpSpPr/>
          <p:nvPr/>
        </p:nvGrpSpPr>
        <p:grpSpPr>
          <a:xfrm>
            <a:off x="8621818" y="4965849"/>
            <a:ext cx="1753651" cy="1755626"/>
            <a:chOff x="7589918" y="4743432"/>
            <a:chExt cx="1753651" cy="1755626"/>
          </a:xfrm>
        </p:grpSpPr>
        <p:pic>
          <p:nvPicPr>
            <p:cNvPr id="332" name="Google Shape;332;p8"/>
            <p:cNvPicPr preferRelativeResize="0"/>
            <p:nvPr/>
          </p:nvPicPr>
          <p:blipFill rotWithShape="1">
            <a:blip r:embed="rId4">
              <a:alphaModFix/>
            </a:blip>
            <a:srcRect/>
            <a:stretch/>
          </p:blipFill>
          <p:spPr>
            <a:xfrm>
              <a:off x="7589918" y="4745407"/>
              <a:ext cx="1753651" cy="1753651"/>
            </a:xfrm>
            <a:prstGeom prst="rect">
              <a:avLst/>
            </a:prstGeom>
            <a:noFill/>
            <a:ln>
              <a:noFill/>
            </a:ln>
          </p:spPr>
        </p:pic>
        <p:sp>
          <p:nvSpPr>
            <p:cNvPr id="333" name="Google Shape;333;p8"/>
            <p:cNvSpPr/>
            <p:nvPr/>
          </p:nvSpPr>
          <p:spPr>
            <a:xfrm>
              <a:off x="7974946" y="4743432"/>
              <a:ext cx="319314" cy="36512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334" name="Google Shape;334;p8"/>
          <p:cNvSpPr/>
          <p:nvPr/>
        </p:nvSpPr>
        <p:spPr>
          <a:xfrm>
            <a:off x="2257236" y="5135479"/>
            <a:ext cx="6668560" cy="1121545"/>
          </a:xfrm>
          <a:prstGeom prst="cloudCallout">
            <a:avLst>
              <a:gd name="adj1" fmla="val 53455"/>
              <a:gd name="adj2" fmla="val 24754"/>
            </a:avLst>
          </a:prstGeom>
          <a:solidFill>
            <a:srgbClr val="F0F0F0"/>
          </a:solidFill>
          <a:ln w="25400" cap="flat" cmpd="sng">
            <a:solidFill>
              <a:srgbClr val="39B67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35" name="Google Shape;335;p8"/>
          <p:cNvSpPr txBox="1"/>
          <p:nvPr/>
        </p:nvSpPr>
        <p:spPr>
          <a:xfrm>
            <a:off x="3408961" y="5439854"/>
            <a:ext cx="4453404" cy="523220"/>
          </a:xfrm>
          <a:prstGeom prst="rect">
            <a:avLst/>
          </a:prstGeom>
          <a:solidFill>
            <a:srgbClr val="F0F0F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lt-LT" sz="1400" b="0" i="0" u="none" strike="noStrike" cap="none">
                <a:solidFill>
                  <a:schemeClr val="dk1"/>
                </a:solidFill>
                <a:latin typeface="Arial"/>
                <a:ea typeface="Arial"/>
                <a:cs typeface="Arial"/>
                <a:sym typeface="Arial"/>
              </a:rPr>
              <a:t>Apsvarstykite, kaip galite integruoti besimokančiųjų galimybes praktiškai pritaikyti minkštuosius įgūdžius.</a:t>
            </a:r>
            <a:endParaRPr sz="1400" b="0" i="0" u="none" strike="noStrike" cap="none">
              <a:solidFill>
                <a:srgbClr val="000000"/>
              </a:solidFill>
              <a:latin typeface="Arial"/>
              <a:ea typeface="Arial"/>
              <a:cs typeface="Arial"/>
              <a:sym typeface="Arial"/>
            </a:endParaRPr>
          </a:p>
        </p:txBody>
      </p:sp>
      <p:sp>
        <p:nvSpPr>
          <p:cNvPr id="336" name="Google Shape;336;p8"/>
          <p:cNvSpPr txBox="1"/>
          <p:nvPr/>
        </p:nvSpPr>
        <p:spPr>
          <a:xfrm>
            <a:off x="460350" y="4110353"/>
            <a:ext cx="11271300" cy="954300"/>
          </a:xfrm>
          <a:prstGeom prst="rect">
            <a:avLst/>
          </a:prstGeom>
          <a:noFill/>
          <a:ln>
            <a:noFill/>
          </a:ln>
        </p:spPr>
        <p:txBody>
          <a:bodyPr spcFirstLastPara="1" wrap="square" lIns="0" tIns="45700" rIns="0"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chemeClr val="dk1"/>
                </a:solidFill>
                <a:latin typeface="Arial"/>
                <a:ea typeface="Arial"/>
                <a:cs typeface="Arial"/>
                <a:sym typeface="Arial"/>
              </a:rPr>
              <a:t>Iš pradžių informatinis mąstymas buvo susijęs su kompiuterių mokslu, o dabar pripažįstamas kaip pagrindinis minkštasis įgūdis. Tai padeda besimokantiesiems pažingsniui susidoroti su iššūkiais, nustatyti modelius ir kurti struktūrinius sprendimus. Integruodami informatinį mąstymą, studentai gali tapti labiau pasitikinčiais problemų sprendėjais, prisitaikyti prie naujų situacijų ir kūrybiškai mąstyti – tai pagrindiniai įgūdžiai siekiant sėkmės XXI amžiuje.</a:t>
            </a: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340"/>
        <p:cNvGrpSpPr/>
        <p:nvPr/>
      </p:nvGrpSpPr>
      <p:grpSpPr>
        <a:xfrm>
          <a:off x="0" y="0"/>
          <a:ext cx="0" cy="0"/>
          <a:chOff x="0" y="0"/>
          <a:chExt cx="0" cy="0"/>
        </a:xfrm>
      </p:grpSpPr>
      <p:sp>
        <p:nvSpPr>
          <p:cNvPr id="341" name="Google Shape;341;p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9</a:t>
            </a:fld>
            <a:endParaRPr sz="900" b="0" i="0" u="none" strike="noStrike" cap="none">
              <a:solidFill>
                <a:srgbClr val="537272"/>
              </a:solidFill>
              <a:latin typeface="Gill Sans"/>
              <a:ea typeface="Gill Sans"/>
              <a:cs typeface="Gill Sans"/>
              <a:sym typeface="Gill Sans"/>
            </a:endParaRPr>
          </a:p>
        </p:txBody>
      </p:sp>
      <p:sp>
        <p:nvSpPr>
          <p:cNvPr id="342" name="Google Shape;342;p9"/>
          <p:cNvSpPr txBox="1"/>
          <p:nvPr/>
        </p:nvSpPr>
        <p:spPr>
          <a:xfrm>
            <a:off x="682751" y="399898"/>
            <a:ext cx="9296341"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rgbClr val="000000"/>
                </a:solidFill>
                <a:latin typeface="Arial"/>
                <a:ea typeface="Arial"/>
                <a:cs typeface="Arial"/>
                <a:sym typeface="Arial"/>
              </a:rPr>
              <a:t>Kaip IM suderinamas su XXI amžiaus minkštaisiais įgūdžiais</a:t>
            </a:r>
            <a:endParaRPr sz="1400" b="0" i="0" u="none" strike="noStrike" cap="none">
              <a:solidFill>
                <a:srgbClr val="000000"/>
              </a:solidFill>
              <a:latin typeface="Arial"/>
              <a:ea typeface="Arial"/>
              <a:cs typeface="Arial"/>
              <a:sym typeface="Arial"/>
            </a:endParaRPr>
          </a:p>
        </p:txBody>
      </p:sp>
      <p:sp>
        <p:nvSpPr>
          <p:cNvPr id="343" name="Google Shape;343;p9"/>
          <p:cNvSpPr txBox="1"/>
          <p:nvPr/>
        </p:nvSpPr>
        <p:spPr>
          <a:xfrm>
            <a:off x="663786" y="1256480"/>
            <a:ext cx="10864428" cy="52322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IM suteikia struktūruotą pagrindą esminiams XXI amžiaus minkštiesiems įgūdžiams ugdyti. Taikant IM strategijas besimokantieji stiprina pažintinį lankstumą, struktūruotą mąstymą ir gebėjimą prisitaikyti. Šie įgūdžiai yra raktas į sėkmę mokantis ir dirbant.</a:t>
            </a:r>
            <a:endParaRPr sz="1400" b="0" i="0" u="none" strike="noStrike" cap="none">
              <a:solidFill>
                <a:srgbClr val="000000"/>
              </a:solidFill>
              <a:latin typeface="Arial"/>
              <a:ea typeface="Arial"/>
              <a:cs typeface="Arial"/>
              <a:sym typeface="Arial"/>
            </a:endParaRPr>
          </a:p>
        </p:txBody>
      </p:sp>
      <p:sp>
        <p:nvSpPr>
          <p:cNvPr id="344" name="Google Shape;344;p9"/>
          <p:cNvSpPr/>
          <p:nvPr/>
        </p:nvSpPr>
        <p:spPr>
          <a:xfrm>
            <a:off x="897186" y="5170428"/>
            <a:ext cx="10397629" cy="1115517"/>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45" name="Google Shape;345;p9" descr="Icono&#10;&#10;Descripción generada automáticamente"/>
          <p:cNvPicPr preferRelativeResize="0"/>
          <p:nvPr/>
        </p:nvPicPr>
        <p:blipFill rotWithShape="1">
          <a:blip r:embed="rId3">
            <a:alphaModFix/>
          </a:blip>
          <a:srcRect/>
          <a:stretch/>
        </p:blipFill>
        <p:spPr>
          <a:xfrm>
            <a:off x="10772408" y="4795701"/>
            <a:ext cx="1044812" cy="1044812"/>
          </a:xfrm>
          <a:prstGeom prst="rect">
            <a:avLst/>
          </a:prstGeom>
          <a:noFill/>
          <a:ln>
            <a:noFill/>
          </a:ln>
        </p:spPr>
      </p:pic>
      <p:pic>
        <p:nvPicPr>
          <p:cNvPr id="346" name="Google Shape;346;p9" descr="Icono&#10;&#10;Descripción generada automáticamente"/>
          <p:cNvPicPr preferRelativeResize="0"/>
          <p:nvPr/>
        </p:nvPicPr>
        <p:blipFill rotWithShape="1">
          <a:blip r:embed="rId4">
            <a:alphaModFix/>
          </a:blip>
          <a:srcRect/>
          <a:stretch/>
        </p:blipFill>
        <p:spPr>
          <a:xfrm>
            <a:off x="246094" y="5074108"/>
            <a:ext cx="1211838" cy="1211838"/>
          </a:xfrm>
          <a:prstGeom prst="rect">
            <a:avLst/>
          </a:prstGeom>
          <a:noFill/>
          <a:ln>
            <a:noFill/>
          </a:ln>
        </p:spPr>
      </p:pic>
      <p:sp>
        <p:nvSpPr>
          <p:cNvPr id="347" name="Google Shape;347;p9"/>
          <p:cNvSpPr txBox="1"/>
          <p:nvPr/>
        </p:nvSpPr>
        <p:spPr>
          <a:xfrm>
            <a:off x="1647518" y="5251036"/>
            <a:ext cx="8897100" cy="954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IM natūraliai palaiko minkštuosius įgūdžius, tokius kaip struktūrinis mąstymas, gebėjimas prisitaikyti ir darbas komandoje. IM įtraukimas į </a:t>
            </a:r>
            <a:r>
              <a:rPr lang="lt-LT" sz="1400" b="1" i="0" u="none" strike="noStrike" cap="none">
                <a:solidFill>
                  <a:srgbClr val="000000"/>
                </a:solidFill>
                <a:latin typeface="Arial"/>
                <a:ea typeface="Arial"/>
                <a:cs typeface="Arial"/>
                <a:sym typeface="Arial"/>
              </a:rPr>
              <a:t>mokymus padeda žemos kvalifikacijos </a:t>
            </a:r>
            <a:r>
              <a:rPr lang="lt-LT" sz="1400" b="1" i="0" u="none" strike="noStrike" cap="none">
                <a:solidFill>
                  <a:schemeClr val="dk1"/>
                </a:solidFill>
                <a:latin typeface="Arial"/>
                <a:ea typeface="Arial"/>
                <a:cs typeface="Arial"/>
                <a:sym typeface="Arial"/>
              </a:rPr>
              <a:t>suaugusiesiems besimokantiesiems </a:t>
            </a:r>
            <a:r>
              <a:rPr lang="lt-LT" sz="1400" b="1" i="0" u="none" strike="noStrike" cap="none">
                <a:solidFill>
                  <a:srgbClr val="000000"/>
                </a:solidFill>
                <a:latin typeface="Arial"/>
                <a:ea typeface="Arial"/>
                <a:cs typeface="Arial"/>
                <a:sym typeface="Arial"/>
              </a:rPr>
              <a:t>asmenims </a:t>
            </a:r>
            <a:r>
              <a:rPr lang="lt-LT" sz="1400" b="0" i="0" u="none" strike="noStrike" cap="none">
                <a:solidFill>
                  <a:srgbClr val="000000"/>
                </a:solidFill>
                <a:latin typeface="Arial"/>
                <a:ea typeface="Arial"/>
                <a:cs typeface="Arial"/>
                <a:sym typeface="Arial"/>
              </a:rPr>
              <a:t>įgyti pasitikėjimo savimi, pagerinti problemų sprendimą ir </a:t>
            </a:r>
            <a:r>
              <a:rPr lang="lt-LT" sz="1400" b="1" i="0" u="none" strike="noStrike" cap="none">
                <a:solidFill>
                  <a:srgbClr val="000000"/>
                </a:solidFill>
                <a:latin typeface="Arial"/>
                <a:ea typeface="Arial"/>
                <a:cs typeface="Arial"/>
                <a:sym typeface="Arial"/>
              </a:rPr>
              <a:t>ugdyti kasdieniniame gyvenime reikalingus įgūdžius.</a:t>
            </a:r>
            <a:endParaRPr sz="1400" b="0" i="0" u="none" strike="noStrike" cap="none">
              <a:solidFill>
                <a:srgbClr val="000000"/>
              </a:solidFill>
              <a:latin typeface="Arial"/>
              <a:ea typeface="Arial"/>
              <a:cs typeface="Arial"/>
              <a:sym typeface="Arial"/>
            </a:endParaRPr>
          </a:p>
        </p:txBody>
      </p:sp>
      <p:grpSp>
        <p:nvGrpSpPr>
          <p:cNvPr id="348" name="Google Shape;348;p9"/>
          <p:cNvGrpSpPr/>
          <p:nvPr/>
        </p:nvGrpSpPr>
        <p:grpSpPr>
          <a:xfrm>
            <a:off x="614850" y="2114967"/>
            <a:ext cx="10679965" cy="612660"/>
            <a:chOff x="614804" y="2236369"/>
            <a:chExt cx="10679965" cy="612660"/>
          </a:xfrm>
        </p:grpSpPr>
        <p:sp>
          <p:nvSpPr>
            <p:cNvPr id="349" name="Google Shape;349;p9"/>
            <p:cNvSpPr txBox="1"/>
            <p:nvPr/>
          </p:nvSpPr>
          <p:spPr>
            <a:xfrm>
              <a:off x="614804" y="2264029"/>
              <a:ext cx="32400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lt-LT" sz="1600" b="1" i="0" u="none" strike="noStrike" cap="none">
                  <a:solidFill>
                    <a:srgbClr val="000000"/>
                  </a:solidFill>
                  <a:latin typeface="Arial"/>
                  <a:ea typeface="Arial"/>
                  <a:cs typeface="Arial"/>
                  <a:sym typeface="Arial"/>
                </a:rPr>
                <a:t>IM sukuria loginio mąstymo struktūrą</a:t>
              </a:r>
              <a:endParaRPr sz="1600" b="0" i="0" u="none" strike="noStrike" cap="none">
                <a:solidFill>
                  <a:srgbClr val="000000"/>
                </a:solidFill>
                <a:latin typeface="Arial"/>
                <a:ea typeface="Arial"/>
                <a:cs typeface="Arial"/>
                <a:sym typeface="Arial"/>
              </a:endParaRPr>
            </a:p>
          </p:txBody>
        </p:sp>
        <p:sp>
          <p:nvSpPr>
            <p:cNvPr id="350" name="Google Shape;350;p9"/>
            <p:cNvSpPr txBox="1"/>
            <p:nvPr/>
          </p:nvSpPr>
          <p:spPr>
            <a:xfrm>
              <a:off x="5196369" y="2236369"/>
              <a:ext cx="60984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IM skatina loginį samprotavimą ir nuoseklų problemų sprendimą, o tai palaiko tokius įgūdžius kaip kritinis mąstymas ir sprendimų priėmimas.</a:t>
              </a:r>
              <a:endParaRPr sz="1400" b="0" i="0" u="none" strike="noStrike" cap="none">
                <a:solidFill>
                  <a:srgbClr val="000000"/>
                </a:solidFill>
                <a:latin typeface="Arial"/>
                <a:ea typeface="Arial"/>
                <a:cs typeface="Arial"/>
                <a:sym typeface="Arial"/>
              </a:endParaRPr>
            </a:p>
          </p:txBody>
        </p:sp>
      </p:grpSp>
      <p:grpSp>
        <p:nvGrpSpPr>
          <p:cNvPr id="351" name="Google Shape;351;p9"/>
          <p:cNvGrpSpPr/>
          <p:nvPr/>
        </p:nvGrpSpPr>
        <p:grpSpPr>
          <a:xfrm>
            <a:off x="614850" y="2996103"/>
            <a:ext cx="10771623" cy="549610"/>
            <a:chOff x="614804" y="3048448"/>
            <a:chExt cx="10771623" cy="549610"/>
          </a:xfrm>
        </p:grpSpPr>
        <p:sp>
          <p:nvSpPr>
            <p:cNvPr id="352" name="Google Shape;352;p9"/>
            <p:cNvSpPr txBox="1"/>
            <p:nvPr/>
          </p:nvSpPr>
          <p:spPr>
            <a:xfrm>
              <a:off x="5287969" y="3074838"/>
              <a:ext cx="6098458"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Taikant IM principus, pvz., abstrakciją, besimokantieji mokomi koreguoti savo požiūrį, stiprina atsparumą ir lankstumą.</a:t>
              </a:r>
              <a:endParaRPr sz="1400" b="0" i="0" u="none" strike="noStrike" cap="none">
                <a:solidFill>
                  <a:srgbClr val="000000"/>
                </a:solidFill>
                <a:latin typeface="Arial"/>
                <a:ea typeface="Arial"/>
                <a:cs typeface="Arial"/>
                <a:sym typeface="Arial"/>
              </a:endParaRPr>
            </a:p>
          </p:txBody>
        </p:sp>
        <p:sp>
          <p:nvSpPr>
            <p:cNvPr id="353" name="Google Shape;353;p9"/>
            <p:cNvSpPr txBox="1"/>
            <p:nvPr/>
          </p:nvSpPr>
          <p:spPr>
            <a:xfrm>
              <a:off x="614804" y="3048448"/>
              <a:ext cx="3240000"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lt-LT" sz="1600" b="1" i="0" u="none" strike="noStrike" cap="none">
                  <a:solidFill>
                    <a:srgbClr val="000000"/>
                  </a:solidFill>
                  <a:latin typeface="Arial"/>
                  <a:ea typeface="Arial"/>
                  <a:cs typeface="Arial"/>
                  <a:sym typeface="Arial"/>
                </a:rPr>
                <a:t>IM skatina prisitaikymą ir augimą</a:t>
              </a:r>
              <a:endParaRPr sz="1600" b="0" i="0" u="none" strike="noStrike" cap="none">
                <a:solidFill>
                  <a:srgbClr val="000000"/>
                </a:solidFill>
                <a:latin typeface="Arial"/>
                <a:ea typeface="Arial"/>
                <a:cs typeface="Arial"/>
                <a:sym typeface="Arial"/>
              </a:endParaRPr>
            </a:p>
          </p:txBody>
        </p:sp>
      </p:grpSp>
      <p:grpSp>
        <p:nvGrpSpPr>
          <p:cNvPr id="354" name="Google Shape;354;p9"/>
          <p:cNvGrpSpPr/>
          <p:nvPr/>
        </p:nvGrpSpPr>
        <p:grpSpPr>
          <a:xfrm>
            <a:off x="614850" y="3885579"/>
            <a:ext cx="11096165" cy="747290"/>
            <a:chOff x="614804" y="3874248"/>
            <a:chExt cx="11096165" cy="747290"/>
          </a:xfrm>
        </p:grpSpPr>
        <p:sp>
          <p:nvSpPr>
            <p:cNvPr id="355" name="Google Shape;355;p9"/>
            <p:cNvSpPr txBox="1"/>
            <p:nvPr/>
          </p:nvSpPr>
          <p:spPr>
            <a:xfrm>
              <a:off x="5287969" y="3882638"/>
              <a:ext cx="6423000" cy="738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IM metodai, tokie kaip algoritminis mąstymas ir šablonų atpažinimas, padeda besimokantiesiems susidėlioti mintis, aiškiai suformuluoti idėjas ir efektyviai dirbti komandose.</a:t>
              </a:r>
              <a:endParaRPr sz="1400" b="0" i="0" u="none" strike="noStrike" cap="none">
                <a:solidFill>
                  <a:srgbClr val="000000"/>
                </a:solidFill>
                <a:latin typeface="Arial"/>
                <a:ea typeface="Arial"/>
                <a:cs typeface="Arial"/>
                <a:sym typeface="Arial"/>
              </a:endParaRPr>
            </a:p>
          </p:txBody>
        </p:sp>
        <p:sp>
          <p:nvSpPr>
            <p:cNvPr id="356" name="Google Shape;356;p9"/>
            <p:cNvSpPr txBox="1"/>
            <p:nvPr/>
          </p:nvSpPr>
          <p:spPr>
            <a:xfrm>
              <a:off x="614804" y="3874248"/>
              <a:ext cx="3240000"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lt-LT" sz="1600" b="1" i="0" u="none" strike="noStrike" cap="none">
                  <a:solidFill>
                    <a:srgbClr val="000000"/>
                  </a:solidFill>
                  <a:latin typeface="Arial"/>
                  <a:ea typeface="Arial"/>
                  <a:cs typeface="Arial"/>
                  <a:sym typeface="Arial"/>
                </a:rPr>
                <a:t>IM pagerina bendravimą ir bendradarbiavimą</a:t>
              </a:r>
              <a:endParaRPr sz="1400" b="0" i="0" u="none" strike="noStrike" cap="none">
                <a:solidFill>
                  <a:srgbClr val="000000"/>
                </a:solidFill>
                <a:latin typeface="Arial"/>
                <a:ea typeface="Arial"/>
                <a:cs typeface="Arial"/>
                <a:sym typeface="Arial"/>
              </a:endParaRPr>
            </a:p>
          </p:txBody>
        </p:sp>
      </p:grpSp>
      <p:pic>
        <p:nvPicPr>
          <p:cNvPr id="357" name="Google Shape;357;p9" descr="Icono&#10;&#10;Descripción generada automáticamente"/>
          <p:cNvPicPr preferRelativeResize="0"/>
          <p:nvPr/>
        </p:nvPicPr>
        <p:blipFill rotWithShape="1">
          <a:blip r:embed="rId5">
            <a:alphaModFix/>
          </a:blip>
          <a:srcRect/>
          <a:stretch/>
        </p:blipFill>
        <p:spPr>
          <a:xfrm>
            <a:off x="4201065" y="2126047"/>
            <a:ext cx="600254" cy="600254"/>
          </a:xfrm>
          <a:prstGeom prst="rect">
            <a:avLst/>
          </a:prstGeom>
          <a:noFill/>
          <a:ln>
            <a:noFill/>
          </a:ln>
        </p:spPr>
      </p:pic>
      <p:pic>
        <p:nvPicPr>
          <p:cNvPr id="358" name="Google Shape;358;p9" descr="Icono&#10;&#10;Descripción generada automáticamente"/>
          <p:cNvPicPr preferRelativeResize="0"/>
          <p:nvPr/>
        </p:nvPicPr>
        <p:blipFill rotWithShape="1">
          <a:blip r:embed="rId5">
            <a:alphaModFix/>
          </a:blip>
          <a:srcRect/>
          <a:stretch/>
        </p:blipFill>
        <p:spPr>
          <a:xfrm>
            <a:off x="4201065" y="3011318"/>
            <a:ext cx="600254" cy="600254"/>
          </a:xfrm>
          <a:prstGeom prst="rect">
            <a:avLst/>
          </a:prstGeom>
          <a:noFill/>
          <a:ln>
            <a:noFill/>
          </a:ln>
        </p:spPr>
      </p:pic>
      <p:pic>
        <p:nvPicPr>
          <p:cNvPr id="359" name="Google Shape;359;p9" descr="Icono&#10;&#10;Descripción generada automáticamente"/>
          <p:cNvPicPr preferRelativeResize="0"/>
          <p:nvPr/>
        </p:nvPicPr>
        <p:blipFill rotWithShape="1">
          <a:blip r:embed="rId5">
            <a:alphaModFix/>
          </a:blip>
          <a:srcRect/>
          <a:stretch/>
        </p:blipFill>
        <p:spPr>
          <a:xfrm>
            <a:off x="4201065" y="3853157"/>
            <a:ext cx="600254" cy="60025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363"/>
        <p:cNvGrpSpPr/>
        <p:nvPr/>
      </p:nvGrpSpPr>
      <p:grpSpPr>
        <a:xfrm>
          <a:off x="0" y="0"/>
          <a:ext cx="0" cy="0"/>
          <a:chOff x="0" y="0"/>
          <a:chExt cx="0" cy="0"/>
        </a:xfrm>
      </p:grpSpPr>
      <p:sp>
        <p:nvSpPr>
          <p:cNvPr id="364" name="Google Shape;364;p10"/>
          <p:cNvSpPr/>
          <p:nvPr/>
        </p:nvSpPr>
        <p:spPr>
          <a:xfrm>
            <a:off x="371251" y="3760605"/>
            <a:ext cx="11505638" cy="1718646"/>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365" name="Google Shape;365;p1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10</a:t>
            </a:fld>
            <a:endParaRPr sz="900" b="0" i="0" u="none" strike="noStrike" cap="none">
              <a:solidFill>
                <a:srgbClr val="537272"/>
              </a:solidFill>
              <a:latin typeface="Gill Sans"/>
              <a:ea typeface="Gill Sans"/>
              <a:cs typeface="Gill Sans"/>
              <a:sym typeface="Gill Sans"/>
            </a:endParaRPr>
          </a:p>
        </p:txBody>
      </p:sp>
      <p:sp>
        <p:nvSpPr>
          <p:cNvPr id="366" name="Google Shape;366;p10"/>
          <p:cNvSpPr txBox="1"/>
          <p:nvPr/>
        </p:nvSpPr>
        <p:spPr>
          <a:xfrm>
            <a:off x="371243" y="331759"/>
            <a:ext cx="9410700" cy="683700"/>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rgbClr val="000000"/>
                </a:solidFill>
                <a:latin typeface="Arial"/>
                <a:ea typeface="Arial"/>
                <a:cs typeface="Arial"/>
                <a:sym typeface="Arial"/>
              </a:rPr>
              <a:t>Minkštieji įgūdžiai, kuriuos galima tobulinti pasitelkiant IM</a:t>
            </a:r>
            <a:endParaRPr sz="2400" b="1" i="0" u="none" strike="noStrike" cap="none">
              <a:solidFill>
                <a:srgbClr val="000000"/>
              </a:solidFill>
              <a:latin typeface="Arial"/>
              <a:ea typeface="Arial"/>
              <a:cs typeface="Arial"/>
              <a:sym typeface="Arial"/>
            </a:endParaRPr>
          </a:p>
        </p:txBody>
      </p:sp>
      <p:sp>
        <p:nvSpPr>
          <p:cNvPr id="367" name="Google Shape;367;p10"/>
          <p:cNvSpPr/>
          <p:nvPr/>
        </p:nvSpPr>
        <p:spPr>
          <a:xfrm rot="-2700000">
            <a:off x="7580207" y="2108094"/>
            <a:ext cx="2304256" cy="840360"/>
          </a:xfrm>
          <a:custGeom>
            <a:avLst/>
            <a:gdLst/>
            <a:ahLst/>
            <a:cxnLst/>
            <a:rect l="l" t="t" r="r" b="b"/>
            <a:pathLst>
              <a:path w="2304256" h="840360" extrusionOk="0">
                <a:moveTo>
                  <a:pt x="2296636" y="794641"/>
                </a:moveTo>
                <a:cubicBezTo>
                  <a:pt x="2300844" y="794641"/>
                  <a:pt x="2304256" y="798053"/>
                  <a:pt x="2304256" y="802261"/>
                </a:cubicBezTo>
                <a:lnTo>
                  <a:pt x="2304256" y="832740"/>
                </a:lnTo>
                <a:cubicBezTo>
                  <a:pt x="2304256" y="836948"/>
                  <a:pt x="2300844" y="840360"/>
                  <a:pt x="2296636" y="840360"/>
                </a:cubicBezTo>
                <a:lnTo>
                  <a:pt x="1283552" y="840360"/>
                </a:lnTo>
                <a:lnTo>
                  <a:pt x="1297725" y="814850"/>
                </a:lnTo>
                <a:cubicBezTo>
                  <a:pt x="1309371" y="786927"/>
                  <a:pt x="1314072" y="758513"/>
                  <a:pt x="1311827" y="729608"/>
                </a:cubicBezTo>
                <a:cubicBezTo>
                  <a:pt x="1309582" y="700703"/>
                  <a:pt x="1300461" y="671376"/>
                  <a:pt x="1284465" y="641629"/>
                </a:cubicBezTo>
                <a:cubicBezTo>
                  <a:pt x="1268469" y="611882"/>
                  <a:pt x="1245738" y="582275"/>
                  <a:pt x="1216271" y="552809"/>
                </a:cubicBezTo>
                <a:cubicBezTo>
                  <a:pt x="1205608" y="542145"/>
                  <a:pt x="1195294" y="532112"/>
                  <a:pt x="1185332" y="522711"/>
                </a:cubicBezTo>
                <a:cubicBezTo>
                  <a:pt x="1175369" y="513310"/>
                  <a:pt x="1164915" y="504259"/>
                  <a:pt x="1153971" y="495560"/>
                </a:cubicBezTo>
                <a:lnTo>
                  <a:pt x="1270574" y="378957"/>
                </a:lnTo>
                <a:lnTo>
                  <a:pt x="1464210" y="572593"/>
                </a:lnTo>
                <a:cubicBezTo>
                  <a:pt x="1469823" y="578206"/>
                  <a:pt x="1477891" y="578697"/>
                  <a:pt x="1488415" y="574067"/>
                </a:cubicBezTo>
                <a:cubicBezTo>
                  <a:pt x="1498939" y="569437"/>
                  <a:pt x="1512620" y="558702"/>
                  <a:pt x="1529458" y="541864"/>
                </a:cubicBezTo>
                <a:cubicBezTo>
                  <a:pt x="1537877" y="533445"/>
                  <a:pt x="1544752" y="525868"/>
                  <a:pt x="1550084" y="519133"/>
                </a:cubicBezTo>
                <a:cubicBezTo>
                  <a:pt x="1555416" y="512398"/>
                  <a:pt x="1559135" y="506434"/>
                  <a:pt x="1561239" y="501242"/>
                </a:cubicBezTo>
                <a:cubicBezTo>
                  <a:pt x="1563344" y="496051"/>
                  <a:pt x="1564116" y="491491"/>
                  <a:pt x="1563555" y="487562"/>
                </a:cubicBezTo>
                <a:cubicBezTo>
                  <a:pt x="1562994" y="483633"/>
                  <a:pt x="1561450" y="480405"/>
                  <a:pt x="1558924" y="477880"/>
                </a:cubicBezTo>
                <a:lnTo>
                  <a:pt x="1300882" y="219838"/>
                </a:lnTo>
                <a:cubicBezTo>
                  <a:pt x="1291341" y="210296"/>
                  <a:pt x="1281939" y="205806"/>
                  <a:pt x="1272679" y="206368"/>
                </a:cubicBezTo>
                <a:cubicBezTo>
                  <a:pt x="1263418" y="206929"/>
                  <a:pt x="1253174" y="212822"/>
                  <a:pt x="1241949" y="224047"/>
                </a:cubicBezTo>
                <a:lnTo>
                  <a:pt x="1005375" y="460621"/>
                </a:lnTo>
                <a:cubicBezTo>
                  <a:pt x="994431" y="471565"/>
                  <a:pt x="988678" y="480827"/>
                  <a:pt x="988117" y="488404"/>
                </a:cubicBezTo>
                <a:cubicBezTo>
                  <a:pt x="987556" y="495981"/>
                  <a:pt x="991344" y="503839"/>
                  <a:pt x="999482" y="511977"/>
                </a:cubicBezTo>
                <a:cubicBezTo>
                  <a:pt x="1011269" y="523763"/>
                  <a:pt x="1024669" y="535480"/>
                  <a:pt x="1039683" y="547126"/>
                </a:cubicBezTo>
                <a:cubicBezTo>
                  <a:pt x="1054697" y="558772"/>
                  <a:pt x="1070342" y="572734"/>
                  <a:pt x="1086619" y="589010"/>
                </a:cubicBezTo>
                <a:cubicBezTo>
                  <a:pt x="1107105" y="609497"/>
                  <a:pt x="1122680" y="628720"/>
                  <a:pt x="1133344" y="646681"/>
                </a:cubicBezTo>
                <a:cubicBezTo>
                  <a:pt x="1144009" y="664641"/>
                  <a:pt x="1150182" y="681760"/>
                  <a:pt x="1151866" y="698037"/>
                </a:cubicBezTo>
                <a:cubicBezTo>
                  <a:pt x="1153550" y="714313"/>
                  <a:pt x="1151235" y="729819"/>
                  <a:pt x="1144921" y="744552"/>
                </a:cubicBezTo>
                <a:cubicBezTo>
                  <a:pt x="1138606" y="759285"/>
                  <a:pt x="1128714" y="773386"/>
                  <a:pt x="1115243" y="786857"/>
                </a:cubicBezTo>
                <a:cubicBezTo>
                  <a:pt x="1099528" y="802572"/>
                  <a:pt x="1083532" y="813517"/>
                  <a:pt x="1067255" y="819691"/>
                </a:cubicBezTo>
                <a:cubicBezTo>
                  <a:pt x="1050978" y="825865"/>
                  <a:pt x="1034492" y="828040"/>
                  <a:pt x="1017794" y="826216"/>
                </a:cubicBezTo>
                <a:cubicBezTo>
                  <a:pt x="1001096" y="824392"/>
                  <a:pt x="984398" y="818499"/>
                  <a:pt x="967701" y="808536"/>
                </a:cubicBezTo>
                <a:cubicBezTo>
                  <a:pt x="951003" y="798574"/>
                  <a:pt x="934516" y="785453"/>
                  <a:pt x="918239" y="769177"/>
                </a:cubicBezTo>
                <a:cubicBezTo>
                  <a:pt x="899437" y="750374"/>
                  <a:pt x="884914" y="732625"/>
                  <a:pt x="874671" y="715927"/>
                </a:cubicBezTo>
                <a:cubicBezTo>
                  <a:pt x="864428" y="699229"/>
                  <a:pt x="856570" y="684215"/>
                  <a:pt x="851098" y="670885"/>
                </a:cubicBezTo>
                <a:cubicBezTo>
                  <a:pt x="845625" y="657555"/>
                  <a:pt x="841626" y="646400"/>
                  <a:pt x="839101" y="637420"/>
                </a:cubicBezTo>
                <a:cubicBezTo>
                  <a:pt x="836575" y="628440"/>
                  <a:pt x="833909" y="622547"/>
                  <a:pt x="831103" y="619740"/>
                </a:cubicBezTo>
                <a:cubicBezTo>
                  <a:pt x="828858" y="617495"/>
                  <a:pt x="826192" y="616232"/>
                  <a:pt x="823104" y="615951"/>
                </a:cubicBezTo>
                <a:cubicBezTo>
                  <a:pt x="820017" y="615671"/>
                  <a:pt x="816159" y="616583"/>
                  <a:pt x="811529" y="618688"/>
                </a:cubicBezTo>
                <a:cubicBezTo>
                  <a:pt x="806898" y="620793"/>
                  <a:pt x="801566" y="624300"/>
                  <a:pt x="795532" y="629211"/>
                </a:cubicBezTo>
                <a:cubicBezTo>
                  <a:pt x="789498" y="634122"/>
                  <a:pt x="782553" y="640507"/>
                  <a:pt x="774696" y="648365"/>
                </a:cubicBezTo>
                <a:cubicBezTo>
                  <a:pt x="767399" y="655661"/>
                  <a:pt x="761225" y="662116"/>
                  <a:pt x="756174" y="667728"/>
                </a:cubicBezTo>
                <a:cubicBezTo>
                  <a:pt x="751122" y="673341"/>
                  <a:pt x="747193" y="678252"/>
                  <a:pt x="744387" y="682461"/>
                </a:cubicBezTo>
                <a:cubicBezTo>
                  <a:pt x="741581" y="686671"/>
                  <a:pt x="739476" y="690599"/>
                  <a:pt x="738073" y="694248"/>
                </a:cubicBezTo>
                <a:cubicBezTo>
                  <a:pt x="736669" y="697896"/>
                  <a:pt x="736108" y="701965"/>
                  <a:pt x="736389" y="706455"/>
                </a:cubicBezTo>
                <a:cubicBezTo>
                  <a:pt x="736670" y="710946"/>
                  <a:pt x="739055" y="718663"/>
                  <a:pt x="743545" y="729608"/>
                </a:cubicBezTo>
                <a:cubicBezTo>
                  <a:pt x="748035" y="740553"/>
                  <a:pt x="754700" y="753672"/>
                  <a:pt x="763540" y="768966"/>
                </a:cubicBezTo>
                <a:cubicBezTo>
                  <a:pt x="772380" y="784261"/>
                  <a:pt x="783325" y="800538"/>
                  <a:pt x="796374" y="817796"/>
                </a:cubicBezTo>
                <a:lnTo>
                  <a:pt x="816152"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68" name="Google Shape;368;p10"/>
          <p:cNvSpPr txBox="1"/>
          <p:nvPr/>
        </p:nvSpPr>
        <p:spPr>
          <a:xfrm>
            <a:off x="7946064" y="3864341"/>
            <a:ext cx="2071200" cy="554100"/>
          </a:xfrm>
          <a:prstGeom prst="rect">
            <a:avLst/>
          </a:prstGeom>
          <a:noFill/>
          <a:ln>
            <a:noFill/>
          </a:ln>
        </p:spPr>
        <p:txBody>
          <a:bodyPr spcFirstLastPara="1" wrap="square" lIns="0" tIns="45700" rIns="91425" bIns="45700" anchor="b"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500" b="1" i="0" u="none" strike="noStrike" cap="none">
                <a:solidFill>
                  <a:srgbClr val="4BAEEF"/>
                </a:solidFill>
                <a:latin typeface="Arial"/>
                <a:ea typeface="Arial"/>
                <a:cs typeface="Arial"/>
                <a:sym typeface="Arial"/>
              </a:rPr>
              <a:t>Bendradarbiavimas ir komandinis darbas</a:t>
            </a:r>
            <a:endParaRPr sz="1500" b="0" i="0" u="none" strike="noStrike" cap="none">
              <a:solidFill>
                <a:srgbClr val="000000"/>
              </a:solidFill>
              <a:latin typeface="Arial"/>
              <a:ea typeface="Arial"/>
              <a:cs typeface="Arial"/>
              <a:sym typeface="Arial"/>
            </a:endParaRPr>
          </a:p>
        </p:txBody>
      </p:sp>
      <p:sp>
        <p:nvSpPr>
          <p:cNvPr id="369" name="Google Shape;369;p10"/>
          <p:cNvSpPr/>
          <p:nvPr/>
        </p:nvSpPr>
        <p:spPr>
          <a:xfrm>
            <a:off x="8117834" y="4431114"/>
            <a:ext cx="1678380" cy="830997"/>
          </a:xfrm>
          <a:prstGeom prst="rect">
            <a:avLst/>
          </a:prstGeom>
          <a:noFill/>
          <a:ln>
            <a:noFill/>
          </a:ln>
        </p:spPr>
        <p:txBody>
          <a:bodyPr spcFirstLastPara="1" wrap="square" lIns="0"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rgbClr val="595959"/>
                </a:solidFill>
                <a:latin typeface="Arial"/>
                <a:ea typeface="Arial"/>
                <a:cs typeface="Arial"/>
                <a:sym typeface="Arial"/>
              </a:rPr>
              <a:t>Algoritminio mąstymo taikymas supaprastinant grupės užduotis ir vaidmenis.</a:t>
            </a:r>
            <a:endParaRPr sz="1400" b="0" i="0" u="none" strike="noStrike" cap="none">
              <a:solidFill>
                <a:srgbClr val="000000"/>
              </a:solidFill>
              <a:latin typeface="Arial"/>
              <a:ea typeface="Arial"/>
              <a:cs typeface="Arial"/>
              <a:sym typeface="Arial"/>
            </a:endParaRPr>
          </a:p>
        </p:txBody>
      </p:sp>
      <p:sp>
        <p:nvSpPr>
          <p:cNvPr id="370" name="Google Shape;370;p10"/>
          <p:cNvSpPr/>
          <p:nvPr/>
        </p:nvSpPr>
        <p:spPr>
          <a:xfrm rot="-2700000">
            <a:off x="3784449" y="2108095"/>
            <a:ext cx="2304256" cy="840360"/>
          </a:xfrm>
          <a:custGeom>
            <a:avLst/>
            <a:gdLst/>
            <a:ahLst/>
            <a:cxnLst/>
            <a:rect l="l" t="t" r="r" b="b"/>
            <a:pathLst>
              <a:path w="2304256" h="840360" extrusionOk="0">
                <a:moveTo>
                  <a:pt x="2296636" y="794641"/>
                </a:moveTo>
                <a:cubicBezTo>
                  <a:pt x="2300844" y="794641"/>
                  <a:pt x="2304256" y="798053"/>
                  <a:pt x="2304256" y="802261"/>
                </a:cubicBezTo>
                <a:lnTo>
                  <a:pt x="2304256" y="832740"/>
                </a:lnTo>
                <a:cubicBezTo>
                  <a:pt x="2304256" y="836948"/>
                  <a:pt x="2300844" y="840360"/>
                  <a:pt x="2296636" y="840360"/>
                </a:cubicBezTo>
                <a:lnTo>
                  <a:pt x="1263523" y="840360"/>
                </a:lnTo>
                <a:lnTo>
                  <a:pt x="1273565" y="795321"/>
                </a:lnTo>
                <a:cubicBezTo>
                  <a:pt x="1274267" y="773572"/>
                  <a:pt x="1270759" y="751402"/>
                  <a:pt x="1263042" y="728811"/>
                </a:cubicBezTo>
                <a:cubicBezTo>
                  <a:pt x="1255324" y="706220"/>
                  <a:pt x="1243047" y="684260"/>
                  <a:pt x="1226209" y="662932"/>
                </a:cubicBezTo>
                <a:lnTo>
                  <a:pt x="1227471" y="661669"/>
                </a:lnTo>
                <a:cubicBezTo>
                  <a:pt x="1247396" y="673736"/>
                  <a:pt x="1267392" y="681945"/>
                  <a:pt x="1287457" y="686295"/>
                </a:cubicBezTo>
                <a:cubicBezTo>
                  <a:pt x="1307522" y="690645"/>
                  <a:pt x="1327236" y="691276"/>
                  <a:pt x="1346600" y="688189"/>
                </a:cubicBezTo>
                <a:cubicBezTo>
                  <a:pt x="1365964" y="685102"/>
                  <a:pt x="1384906" y="678507"/>
                  <a:pt x="1403428" y="668404"/>
                </a:cubicBezTo>
                <a:cubicBezTo>
                  <a:pt x="1421950" y="658302"/>
                  <a:pt x="1439490" y="644972"/>
                  <a:pt x="1456047" y="628414"/>
                </a:cubicBezTo>
                <a:cubicBezTo>
                  <a:pt x="1477375" y="607086"/>
                  <a:pt x="1492950" y="584355"/>
                  <a:pt x="1502772" y="560220"/>
                </a:cubicBezTo>
                <a:cubicBezTo>
                  <a:pt x="1512594" y="536086"/>
                  <a:pt x="1516383" y="511250"/>
                  <a:pt x="1514138" y="485712"/>
                </a:cubicBezTo>
                <a:cubicBezTo>
                  <a:pt x="1511893" y="460175"/>
                  <a:pt x="1503685" y="434146"/>
                  <a:pt x="1489513" y="407626"/>
                </a:cubicBezTo>
                <a:cubicBezTo>
                  <a:pt x="1475340" y="381106"/>
                  <a:pt x="1455065" y="354657"/>
                  <a:pt x="1428685" y="328277"/>
                </a:cubicBezTo>
                <a:cubicBezTo>
                  <a:pt x="1408480" y="308072"/>
                  <a:pt x="1387993" y="291093"/>
                  <a:pt x="1367226" y="277342"/>
                </a:cubicBezTo>
                <a:cubicBezTo>
                  <a:pt x="1346460" y="263591"/>
                  <a:pt x="1326956" y="252647"/>
                  <a:pt x="1308715" y="244508"/>
                </a:cubicBezTo>
                <a:cubicBezTo>
                  <a:pt x="1290473" y="236370"/>
                  <a:pt x="1274337" y="230617"/>
                  <a:pt x="1260305" y="227249"/>
                </a:cubicBezTo>
                <a:cubicBezTo>
                  <a:pt x="1246274" y="223882"/>
                  <a:pt x="1236522" y="222128"/>
                  <a:pt x="1231049" y="221987"/>
                </a:cubicBezTo>
                <a:cubicBezTo>
                  <a:pt x="1225577" y="221847"/>
                  <a:pt x="1221087" y="222268"/>
                  <a:pt x="1217579" y="223250"/>
                </a:cubicBezTo>
                <a:cubicBezTo>
                  <a:pt x="1214071" y="224232"/>
                  <a:pt x="1210353" y="225846"/>
                  <a:pt x="1206424" y="228091"/>
                </a:cubicBezTo>
                <a:cubicBezTo>
                  <a:pt x="1202495" y="230336"/>
                  <a:pt x="1198075" y="233634"/>
                  <a:pt x="1193164" y="237984"/>
                </a:cubicBezTo>
                <a:cubicBezTo>
                  <a:pt x="1188253" y="242333"/>
                  <a:pt x="1182289" y="248016"/>
                  <a:pt x="1175274" y="255032"/>
                </a:cubicBezTo>
                <a:cubicBezTo>
                  <a:pt x="1166855" y="263451"/>
                  <a:pt x="1160260" y="270607"/>
                  <a:pt x="1155489" y="276500"/>
                </a:cubicBezTo>
                <a:cubicBezTo>
                  <a:pt x="1150718" y="282394"/>
                  <a:pt x="1147491" y="287305"/>
                  <a:pt x="1145807" y="291234"/>
                </a:cubicBezTo>
                <a:cubicBezTo>
                  <a:pt x="1144123" y="295162"/>
                  <a:pt x="1143632" y="298460"/>
                  <a:pt x="1144334" y="301126"/>
                </a:cubicBezTo>
                <a:cubicBezTo>
                  <a:pt x="1145035" y="303792"/>
                  <a:pt x="1146509" y="306247"/>
                  <a:pt x="1148754" y="308492"/>
                </a:cubicBezTo>
                <a:cubicBezTo>
                  <a:pt x="1152121" y="311860"/>
                  <a:pt x="1159628" y="314877"/>
                  <a:pt x="1171275" y="317543"/>
                </a:cubicBezTo>
                <a:cubicBezTo>
                  <a:pt x="1182921" y="320209"/>
                  <a:pt x="1196461" y="324068"/>
                  <a:pt x="1211896" y="329119"/>
                </a:cubicBezTo>
                <a:cubicBezTo>
                  <a:pt x="1227331" y="334170"/>
                  <a:pt x="1243678" y="340976"/>
                  <a:pt x="1260937" y="349535"/>
                </a:cubicBezTo>
                <a:cubicBezTo>
                  <a:pt x="1278196" y="358094"/>
                  <a:pt x="1294122" y="369670"/>
                  <a:pt x="1308714" y="384263"/>
                </a:cubicBezTo>
                <a:cubicBezTo>
                  <a:pt x="1321624" y="397173"/>
                  <a:pt x="1331095" y="410152"/>
                  <a:pt x="1337129" y="423201"/>
                </a:cubicBezTo>
                <a:cubicBezTo>
                  <a:pt x="1343162" y="436251"/>
                  <a:pt x="1346179" y="448809"/>
                  <a:pt x="1346179" y="460876"/>
                </a:cubicBezTo>
                <a:cubicBezTo>
                  <a:pt x="1346179" y="472944"/>
                  <a:pt x="1343583" y="484660"/>
                  <a:pt x="1338391" y="496026"/>
                </a:cubicBezTo>
                <a:cubicBezTo>
                  <a:pt x="1333200" y="507391"/>
                  <a:pt x="1325973" y="517705"/>
                  <a:pt x="1316713" y="526965"/>
                </a:cubicBezTo>
                <a:cubicBezTo>
                  <a:pt x="1304645" y="539033"/>
                  <a:pt x="1291385" y="547802"/>
                  <a:pt x="1276933" y="553275"/>
                </a:cubicBezTo>
                <a:cubicBezTo>
                  <a:pt x="1262480" y="558747"/>
                  <a:pt x="1247466" y="560711"/>
                  <a:pt x="1231891" y="559168"/>
                </a:cubicBezTo>
                <a:cubicBezTo>
                  <a:pt x="1216316" y="557625"/>
                  <a:pt x="1200320" y="552433"/>
                  <a:pt x="1183903" y="543593"/>
                </a:cubicBezTo>
                <a:cubicBezTo>
                  <a:pt x="1167486" y="534753"/>
                  <a:pt x="1151139" y="522195"/>
                  <a:pt x="1134863" y="505918"/>
                </a:cubicBezTo>
                <a:lnTo>
                  <a:pt x="1087295" y="458351"/>
                </a:lnTo>
                <a:cubicBezTo>
                  <a:pt x="1083928" y="454983"/>
                  <a:pt x="1080490" y="452668"/>
                  <a:pt x="1076982" y="451405"/>
                </a:cubicBezTo>
                <a:cubicBezTo>
                  <a:pt x="1073474" y="450142"/>
                  <a:pt x="1069545" y="450142"/>
                  <a:pt x="1065195" y="451405"/>
                </a:cubicBezTo>
                <a:cubicBezTo>
                  <a:pt x="1060846" y="452668"/>
                  <a:pt x="1055724" y="455544"/>
                  <a:pt x="1049831" y="460034"/>
                </a:cubicBezTo>
                <a:cubicBezTo>
                  <a:pt x="1043937" y="464524"/>
                  <a:pt x="1036922" y="470839"/>
                  <a:pt x="1028783" y="478977"/>
                </a:cubicBezTo>
                <a:cubicBezTo>
                  <a:pt x="1020084" y="487677"/>
                  <a:pt x="1013348" y="495114"/>
                  <a:pt x="1008578" y="501287"/>
                </a:cubicBezTo>
                <a:cubicBezTo>
                  <a:pt x="1003807" y="507462"/>
                  <a:pt x="1000720" y="512934"/>
                  <a:pt x="999317" y="517705"/>
                </a:cubicBezTo>
                <a:cubicBezTo>
                  <a:pt x="997913" y="522475"/>
                  <a:pt x="997984" y="526614"/>
                  <a:pt x="999527" y="530123"/>
                </a:cubicBezTo>
                <a:cubicBezTo>
                  <a:pt x="1001071" y="533631"/>
                  <a:pt x="1003667" y="537208"/>
                  <a:pt x="1007315" y="540857"/>
                </a:cubicBezTo>
                <a:lnTo>
                  <a:pt x="1054461" y="588003"/>
                </a:lnTo>
                <a:cubicBezTo>
                  <a:pt x="1074386" y="607928"/>
                  <a:pt x="1089751" y="627222"/>
                  <a:pt x="1100555" y="645884"/>
                </a:cubicBezTo>
                <a:cubicBezTo>
                  <a:pt x="1111359" y="664546"/>
                  <a:pt x="1118024" y="682296"/>
                  <a:pt x="1120550" y="699134"/>
                </a:cubicBezTo>
                <a:cubicBezTo>
                  <a:pt x="1123076" y="715972"/>
                  <a:pt x="1121743" y="731898"/>
                  <a:pt x="1116551" y="746912"/>
                </a:cubicBezTo>
                <a:cubicBezTo>
                  <a:pt x="1111360" y="761926"/>
                  <a:pt x="1102450" y="775747"/>
                  <a:pt x="1089821" y="788375"/>
                </a:cubicBezTo>
                <a:cubicBezTo>
                  <a:pt x="1078315" y="799881"/>
                  <a:pt x="1065827" y="808300"/>
                  <a:pt x="1052356" y="813632"/>
                </a:cubicBezTo>
                <a:cubicBezTo>
                  <a:pt x="1038886" y="818964"/>
                  <a:pt x="1024714" y="820788"/>
                  <a:pt x="1009840" y="819104"/>
                </a:cubicBezTo>
                <a:cubicBezTo>
                  <a:pt x="994967" y="817421"/>
                  <a:pt x="979813" y="812509"/>
                  <a:pt x="964378" y="804371"/>
                </a:cubicBezTo>
                <a:cubicBezTo>
                  <a:pt x="948943" y="796233"/>
                  <a:pt x="933508" y="784446"/>
                  <a:pt x="918074" y="769011"/>
                </a:cubicBezTo>
                <a:cubicBezTo>
                  <a:pt x="899832" y="750770"/>
                  <a:pt x="885450" y="732599"/>
                  <a:pt x="874926" y="714498"/>
                </a:cubicBezTo>
                <a:cubicBezTo>
                  <a:pt x="864402" y="696397"/>
                  <a:pt x="855983" y="679840"/>
                  <a:pt x="849669" y="664826"/>
                </a:cubicBezTo>
                <a:cubicBezTo>
                  <a:pt x="843355" y="649812"/>
                  <a:pt x="838654" y="636974"/>
                  <a:pt x="835567" y="626310"/>
                </a:cubicBezTo>
                <a:cubicBezTo>
                  <a:pt x="832480" y="615646"/>
                  <a:pt x="829534" y="608910"/>
                  <a:pt x="826727" y="606104"/>
                </a:cubicBezTo>
                <a:cubicBezTo>
                  <a:pt x="822237" y="601614"/>
                  <a:pt x="816274" y="600842"/>
                  <a:pt x="808837" y="603789"/>
                </a:cubicBezTo>
                <a:cubicBezTo>
                  <a:pt x="801400" y="606735"/>
                  <a:pt x="790947" y="614944"/>
                  <a:pt x="777476" y="628414"/>
                </a:cubicBezTo>
                <a:cubicBezTo>
                  <a:pt x="769338" y="636553"/>
                  <a:pt x="762603" y="643708"/>
                  <a:pt x="757271" y="649883"/>
                </a:cubicBezTo>
                <a:cubicBezTo>
                  <a:pt x="751939" y="656057"/>
                  <a:pt x="747869" y="661529"/>
                  <a:pt x="745063" y="666299"/>
                </a:cubicBezTo>
                <a:cubicBezTo>
                  <a:pt x="742257" y="671070"/>
                  <a:pt x="740082" y="675490"/>
                  <a:pt x="738538" y="679559"/>
                </a:cubicBezTo>
                <a:cubicBezTo>
                  <a:pt x="736995" y="683629"/>
                  <a:pt x="736364" y="688049"/>
                  <a:pt x="736644" y="692820"/>
                </a:cubicBezTo>
                <a:cubicBezTo>
                  <a:pt x="736925" y="697590"/>
                  <a:pt x="739030" y="706150"/>
                  <a:pt x="742958" y="718497"/>
                </a:cubicBezTo>
                <a:cubicBezTo>
                  <a:pt x="746887" y="730845"/>
                  <a:pt x="753131" y="745227"/>
                  <a:pt x="761691" y="761645"/>
                </a:cubicBezTo>
                <a:cubicBezTo>
                  <a:pt x="770250" y="778062"/>
                  <a:pt x="781335" y="795742"/>
                  <a:pt x="794946" y="814684"/>
                </a:cubicBezTo>
                <a:lnTo>
                  <a:pt x="81696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rgbClr val="2667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1" name="Google Shape;371;p10"/>
          <p:cNvSpPr txBox="1"/>
          <p:nvPr/>
        </p:nvSpPr>
        <p:spPr>
          <a:xfrm>
            <a:off x="4319077" y="3851673"/>
            <a:ext cx="1678500" cy="554100"/>
          </a:xfrm>
          <a:prstGeom prst="rect">
            <a:avLst/>
          </a:prstGeom>
          <a:noFill/>
          <a:ln>
            <a:noFill/>
          </a:ln>
        </p:spPr>
        <p:txBody>
          <a:bodyPr spcFirstLastPara="1" wrap="square" lIns="0" tIns="45700" rIns="91425" bIns="45700" anchor="b"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500" b="1" i="0" u="none" strike="noStrike" cap="none">
                <a:solidFill>
                  <a:srgbClr val="1A4564"/>
                </a:solidFill>
                <a:latin typeface="Arial"/>
                <a:ea typeface="Arial"/>
                <a:cs typeface="Arial"/>
                <a:sym typeface="Arial"/>
              </a:rPr>
              <a:t>Kūrybiškumas ir inovatyvumas </a:t>
            </a:r>
            <a:endParaRPr sz="1500" b="0" i="0" u="none" strike="noStrike" cap="none">
              <a:solidFill>
                <a:srgbClr val="000000"/>
              </a:solidFill>
              <a:latin typeface="Arial"/>
              <a:ea typeface="Arial"/>
              <a:cs typeface="Arial"/>
              <a:sym typeface="Arial"/>
            </a:endParaRPr>
          </a:p>
        </p:txBody>
      </p:sp>
      <p:sp>
        <p:nvSpPr>
          <p:cNvPr id="372" name="Google Shape;372;p10"/>
          <p:cNvSpPr/>
          <p:nvPr/>
        </p:nvSpPr>
        <p:spPr>
          <a:xfrm>
            <a:off x="4319078" y="4431114"/>
            <a:ext cx="1678380" cy="1015663"/>
          </a:xfrm>
          <a:prstGeom prst="rect">
            <a:avLst/>
          </a:prstGeom>
          <a:noFill/>
          <a:ln>
            <a:noFill/>
          </a:ln>
        </p:spPr>
        <p:txBody>
          <a:bodyPr spcFirstLastPara="1" wrap="square" lIns="0"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rgbClr val="595959"/>
                </a:solidFill>
                <a:latin typeface="Arial"/>
                <a:ea typeface="Arial"/>
                <a:cs typeface="Arial"/>
                <a:sym typeface="Arial"/>
              </a:rPr>
              <a:t>Naudokite abstrakciją, kad mąstytumėte nestandartiškai ir sukurtumėte unikalius sprendimus.</a:t>
            </a:r>
            <a:endParaRPr sz="1400" b="0" i="0" u="none" strike="noStrike" cap="none">
              <a:solidFill>
                <a:srgbClr val="000000"/>
              </a:solidFill>
              <a:latin typeface="Arial"/>
              <a:ea typeface="Arial"/>
              <a:cs typeface="Arial"/>
              <a:sym typeface="Arial"/>
            </a:endParaRPr>
          </a:p>
        </p:txBody>
      </p:sp>
      <p:sp>
        <p:nvSpPr>
          <p:cNvPr id="373" name="Google Shape;373;p10"/>
          <p:cNvSpPr/>
          <p:nvPr/>
        </p:nvSpPr>
        <p:spPr>
          <a:xfrm rot="-2700000">
            <a:off x="1886570" y="2108095"/>
            <a:ext cx="2304256" cy="840360"/>
          </a:xfrm>
          <a:custGeom>
            <a:avLst/>
            <a:gdLst/>
            <a:ahLst/>
            <a:cxnLst/>
            <a:rect l="l" t="t" r="r" b="b"/>
            <a:pathLst>
              <a:path w="2304256" h="840360" extrusionOk="0">
                <a:moveTo>
                  <a:pt x="2296636" y="794641"/>
                </a:moveTo>
                <a:cubicBezTo>
                  <a:pt x="2300844" y="794641"/>
                  <a:pt x="2304256" y="798053"/>
                  <a:pt x="2304256" y="802261"/>
                </a:cubicBezTo>
                <a:lnTo>
                  <a:pt x="2304256" y="832740"/>
                </a:lnTo>
                <a:cubicBezTo>
                  <a:pt x="2304256" y="836948"/>
                  <a:pt x="2300844" y="840360"/>
                  <a:pt x="2296636" y="840360"/>
                </a:cubicBezTo>
                <a:lnTo>
                  <a:pt x="1011311" y="840360"/>
                </a:lnTo>
                <a:lnTo>
                  <a:pt x="894721" y="723769"/>
                </a:lnTo>
                <a:lnTo>
                  <a:pt x="1023531" y="722086"/>
                </a:lnTo>
                <a:cubicBezTo>
                  <a:pt x="1087235" y="722366"/>
                  <a:pt x="1140766" y="720191"/>
                  <a:pt x="1184124" y="715561"/>
                </a:cubicBezTo>
                <a:cubicBezTo>
                  <a:pt x="1227481" y="710930"/>
                  <a:pt x="1264385" y="704055"/>
                  <a:pt x="1294833" y="694934"/>
                </a:cubicBezTo>
                <a:cubicBezTo>
                  <a:pt x="1325282" y="685814"/>
                  <a:pt x="1350750" y="674378"/>
                  <a:pt x="1371236" y="660627"/>
                </a:cubicBezTo>
                <a:cubicBezTo>
                  <a:pt x="1391722" y="646876"/>
                  <a:pt x="1410805" y="631161"/>
                  <a:pt x="1428485" y="613481"/>
                </a:cubicBezTo>
                <a:cubicBezTo>
                  <a:pt x="1448690" y="593275"/>
                  <a:pt x="1464125" y="570965"/>
                  <a:pt x="1474789" y="546550"/>
                </a:cubicBezTo>
                <a:cubicBezTo>
                  <a:pt x="1485453" y="522135"/>
                  <a:pt x="1490154" y="496527"/>
                  <a:pt x="1488891" y="469726"/>
                </a:cubicBezTo>
                <a:cubicBezTo>
                  <a:pt x="1487628" y="442926"/>
                  <a:pt x="1479981" y="415354"/>
                  <a:pt x="1465950" y="387010"/>
                </a:cubicBezTo>
                <a:cubicBezTo>
                  <a:pt x="1451918" y="358666"/>
                  <a:pt x="1430730" y="330322"/>
                  <a:pt x="1402386" y="301978"/>
                </a:cubicBezTo>
                <a:cubicBezTo>
                  <a:pt x="1384425" y="284018"/>
                  <a:pt x="1365483" y="268442"/>
                  <a:pt x="1345558" y="255253"/>
                </a:cubicBezTo>
                <a:cubicBezTo>
                  <a:pt x="1325633" y="242063"/>
                  <a:pt x="1306339" y="231048"/>
                  <a:pt x="1287677" y="222208"/>
                </a:cubicBezTo>
                <a:cubicBezTo>
                  <a:pt x="1269015" y="213368"/>
                  <a:pt x="1252388" y="206843"/>
                  <a:pt x="1237795" y="202634"/>
                </a:cubicBezTo>
                <a:cubicBezTo>
                  <a:pt x="1223202" y="198425"/>
                  <a:pt x="1212468" y="196250"/>
                  <a:pt x="1205592" y="196109"/>
                </a:cubicBezTo>
                <a:cubicBezTo>
                  <a:pt x="1198717" y="195969"/>
                  <a:pt x="1193384" y="196390"/>
                  <a:pt x="1189596" y="197372"/>
                </a:cubicBezTo>
                <a:cubicBezTo>
                  <a:pt x="1185807" y="198354"/>
                  <a:pt x="1181879" y="200038"/>
                  <a:pt x="1177810" y="202423"/>
                </a:cubicBezTo>
                <a:cubicBezTo>
                  <a:pt x="1173740" y="204809"/>
                  <a:pt x="1169320" y="207966"/>
                  <a:pt x="1164550" y="211895"/>
                </a:cubicBezTo>
                <a:cubicBezTo>
                  <a:pt x="1159779" y="215824"/>
                  <a:pt x="1154166" y="221015"/>
                  <a:pt x="1147712" y="227470"/>
                </a:cubicBezTo>
                <a:cubicBezTo>
                  <a:pt x="1138170" y="237011"/>
                  <a:pt x="1130453" y="245430"/>
                  <a:pt x="1124559" y="252727"/>
                </a:cubicBezTo>
                <a:cubicBezTo>
                  <a:pt x="1118666" y="260023"/>
                  <a:pt x="1114316" y="266197"/>
                  <a:pt x="1111510" y="271249"/>
                </a:cubicBezTo>
                <a:cubicBezTo>
                  <a:pt x="1108704" y="276300"/>
                  <a:pt x="1107371" y="280580"/>
                  <a:pt x="1107511" y="284088"/>
                </a:cubicBezTo>
                <a:cubicBezTo>
                  <a:pt x="1107651" y="287596"/>
                  <a:pt x="1108984" y="290612"/>
                  <a:pt x="1111510" y="293138"/>
                </a:cubicBezTo>
                <a:cubicBezTo>
                  <a:pt x="1115158" y="296786"/>
                  <a:pt x="1122384" y="299663"/>
                  <a:pt x="1133189" y="301768"/>
                </a:cubicBezTo>
                <a:cubicBezTo>
                  <a:pt x="1143993" y="303872"/>
                  <a:pt x="1156832" y="307170"/>
                  <a:pt x="1171706" y="311660"/>
                </a:cubicBezTo>
                <a:cubicBezTo>
                  <a:pt x="1186579" y="316150"/>
                  <a:pt x="1202505" y="322675"/>
                  <a:pt x="1219483" y="331234"/>
                </a:cubicBezTo>
                <a:cubicBezTo>
                  <a:pt x="1236462" y="339793"/>
                  <a:pt x="1253230" y="352352"/>
                  <a:pt x="1269787" y="368909"/>
                </a:cubicBezTo>
                <a:cubicBezTo>
                  <a:pt x="1281573" y="380696"/>
                  <a:pt x="1290063" y="392693"/>
                  <a:pt x="1295254" y="404900"/>
                </a:cubicBezTo>
                <a:cubicBezTo>
                  <a:pt x="1300446" y="417108"/>
                  <a:pt x="1302831" y="429175"/>
                  <a:pt x="1302410" y="441102"/>
                </a:cubicBezTo>
                <a:cubicBezTo>
                  <a:pt x="1301990" y="453029"/>
                  <a:pt x="1299113" y="464605"/>
                  <a:pt x="1293781" y="475830"/>
                </a:cubicBezTo>
                <a:cubicBezTo>
                  <a:pt x="1288449" y="487055"/>
                  <a:pt x="1281153" y="497299"/>
                  <a:pt x="1271892" y="506559"/>
                </a:cubicBezTo>
                <a:cubicBezTo>
                  <a:pt x="1261789" y="516662"/>
                  <a:pt x="1249932" y="526134"/>
                  <a:pt x="1236321" y="534973"/>
                </a:cubicBezTo>
                <a:cubicBezTo>
                  <a:pt x="1222711" y="543813"/>
                  <a:pt x="1206013" y="551671"/>
                  <a:pt x="1186228" y="558547"/>
                </a:cubicBezTo>
                <a:cubicBezTo>
                  <a:pt x="1166444" y="565422"/>
                  <a:pt x="1142730" y="571175"/>
                  <a:pt x="1115088" y="575806"/>
                </a:cubicBezTo>
                <a:cubicBezTo>
                  <a:pt x="1087446" y="580436"/>
                  <a:pt x="1054401" y="583172"/>
                  <a:pt x="1015954" y="584014"/>
                </a:cubicBezTo>
                <a:lnTo>
                  <a:pt x="820634" y="590749"/>
                </a:lnTo>
                <a:cubicBezTo>
                  <a:pt x="809128" y="591030"/>
                  <a:pt x="799165" y="591872"/>
                  <a:pt x="790746" y="593275"/>
                </a:cubicBezTo>
                <a:cubicBezTo>
                  <a:pt x="782327" y="594678"/>
                  <a:pt x="774400" y="596853"/>
                  <a:pt x="766963" y="599800"/>
                </a:cubicBezTo>
                <a:cubicBezTo>
                  <a:pt x="759526" y="602746"/>
                  <a:pt x="752089" y="607096"/>
                  <a:pt x="744652" y="612849"/>
                </a:cubicBezTo>
                <a:cubicBezTo>
                  <a:pt x="737216" y="618602"/>
                  <a:pt x="728867" y="626109"/>
                  <a:pt x="719606" y="635370"/>
                </a:cubicBezTo>
                <a:cubicBezTo>
                  <a:pt x="709784" y="645192"/>
                  <a:pt x="702417" y="653822"/>
                  <a:pt x="697506" y="661259"/>
                </a:cubicBezTo>
                <a:cubicBezTo>
                  <a:pt x="692595" y="668695"/>
                  <a:pt x="689929" y="675431"/>
                  <a:pt x="689508" y="681464"/>
                </a:cubicBezTo>
                <a:cubicBezTo>
                  <a:pt x="689087" y="687498"/>
                  <a:pt x="690560" y="693321"/>
                  <a:pt x="693928" y="698933"/>
                </a:cubicBezTo>
                <a:cubicBezTo>
                  <a:pt x="697296" y="704546"/>
                  <a:pt x="702066" y="710439"/>
                  <a:pt x="708240" y="716613"/>
                </a:cubicBezTo>
                <a:lnTo>
                  <a:pt x="83198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4" name="Google Shape;374;p10"/>
          <p:cNvSpPr txBox="1"/>
          <p:nvPr/>
        </p:nvSpPr>
        <p:spPr>
          <a:xfrm>
            <a:off x="2435749" y="3826536"/>
            <a:ext cx="1678500" cy="554100"/>
          </a:xfrm>
          <a:prstGeom prst="rect">
            <a:avLst/>
          </a:prstGeom>
          <a:noFill/>
          <a:ln>
            <a:noFill/>
          </a:ln>
        </p:spPr>
        <p:txBody>
          <a:bodyPr spcFirstLastPara="1" wrap="square" lIns="0" tIns="45700" rIns="91425" bIns="45700" anchor="b"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500" b="1" i="0" u="none" strike="noStrike" cap="none">
                <a:solidFill>
                  <a:srgbClr val="678877"/>
                </a:solidFill>
                <a:latin typeface="Arial"/>
                <a:ea typeface="Arial"/>
                <a:cs typeface="Arial"/>
                <a:sym typeface="Arial"/>
              </a:rPr>
              <a:t>Problemų sprendimas </a:t>
            </a:r>
            <a:endParaRPr sz="1500" b="0" i="0" u="none" strike="noStrike" cap="none">
              <a:solidFill>
                <a:srgbClr val="000000"/>
              </a:solidFill>
              <a:latin typeface="Arial"/>
              <a:ea typeface="Arial"/>
              <a:cs typeface="Arial"/>
              <a:sym typeface="Arial"/>
            </a:endParaRPr>
          </a:p>
        </p:txBody>
      </p:sp>
      <p:sp>
        <p:nvSpPr>
          <p:cNvPr id="375" name="Google Shape;375;p10"/>
          <p:cNvSpPr/>
          <p:nvPr/>
        </p:nvSpPr>
        <p:spPr>
          <a:xfrm>
            <a:off x="2419700" y="4468770"/>
            <a:ext cx="1678380" cy="830997"/>
          </a:xfrm>
          <a:prstGeom prst="rect">
            <a:avLst/>
          </a:prstGeom>
          <a:noFill/>
          <a:ln>
            <a:noFill/>
          </a:ln>
        </p:spPr>
        <p:txBody>
          <a:bodyPr spcFirstLastPara="1" wrap="square" lIns="0"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rgbClr val="595959"/>
                </a:solidFill>
                <a:latin typeface="Arial"/>
                <a:ea typeface="Arial"/>
                <a:cs typeface="Arial"/>
                <a:sym typeface="Arial"/>
              </a:rPr>
              <a:t>IM strategijų (šablonų atpažinimo, algoritmų) taikymas iššūkiams įveikti.</a:t>
            </a:r>
            <a:endParaRPr sz="1400" b="0" i="0" u="none" strike="noStrike" cap="none">
              <a:solidFill>
                <a:srgbClr val="000000"/>
              </a:solidFill>
              <a:latin typeface="Arial"/>
              <a:ea typeface="Arial"/>
              <a:cs typeface="Arial"/>
              <a:sym typeface="Arial"/>
            </a:endParaRPr>
          </a:p>
        </p:txBody>
      </p:sp>
      <p:sp>
        <p:nvSpPr>
          <p:cNvPr id="376" name="Google Shape;376;p10"/>
          <p:cNvSpPr/>
          <p:nvPr/>
        </p:nvSpPr>
        <p:spPr>
          <a:xfrm rot="-2700000">
            <a:off x="9478087" y="2108094"/>
            <a:ext cx="2304256" cy="840360"/>
          </a:xfrm>
          <a:custGeom>
            <a:avLst/>
            <a:gdLst/>
            <a:ahLst/>
            <a:cxnLst/>
            <a:rect l="l" t="t" r="r" b="b"/>
            <a:pathLst>
              <a:path w="2304256" h="840360" extrusionOk="0">
                <a:moveTo>
                  <a:pt x="1115242" y="605847"/>
                </a:moveTo>
                <a:cubicBezTo>
                  <a:pt x="1128432" y="619037"/>
                  <a:pt x="1137763" y="632157"/>
                  <a:pt x="1143235" y="645206"/>
                </a:cubicBezTo>
                <a:cubicBezTo>
                  <a:pt x="1148707" y="658255"/>
                  <a:pt x="1150532" y="671305"/>
                  <a:pt x="1148708" y="684354"/>
                </a:cubicBezTo>
                <a:cubicBezTo>
                  <a:pt x="1146883" y="697404"/>
                  <a:pt x="1141832" y="710593"/>
                  <a:pt x="1133553" y="723924"/>
                </a:cubicBezTo>
                <a:cubicBezTo>
                  <a:pt x="1125275" y="737254"/>
                  <a:pt x="1113979" y="751075"/>
                  <a:pt x="1099667" y="765387"/>
                </a:cubicBezTo>
                <a:cubicBezTo>
                  <a:pt x="1085916" y="779138"/>
                  <a:pt x="1071534" y="790153"/>
                  <a:pt x="1056520" y="798432"/>
                </a:cubicBezTo>
                <a:cubicBezTo>
                  <a:pt x="1041506" y="806711"/>
                  <a:pt x="1026422" y="811972"/>
                  <a:pt x="1011268" y="814217"/>
                </a:cubicBezTo>
                <a:cubicBezTo>
                  <a:pt x="996113" y="816462"/>
                  <a:pt x="981310" y="815130"/>
                  <a:pt x="966858" y="810219"/>
                </a:cubicBezTo>
                <a:cubicBezTo>
                  <a:pt x="952405" y="805307"/>
                  <a:pt x="938724" y="796397"/>
                  <a:pt x="925815" y="783488"/>
                </a:cubicBezTo>
                <a:cubicBezTo>
                  <a:pt x="912625" y="770298"/>
                  <a:pt x="903505" y="756267"/>
                  <a:pt x="898453" y="741393"/>
                </a:cubicBezTo>
                <a:cubicBezTo>
                  <a:pt x="893402" y="726520"/>
                  <a:pt x="893472" y="709892"/>
                  <a:pt x="898663" y="691510"/>
                </a:cubicBezTo>
                <a:cubicBezTo>
                  <a:pt x="903856" y="673129"/>
                  <a:pt x="914800" y="652222"/>
                  <a:pt x="931498" y="628789"/>
                </a:cubicBezTo>
                <a:cubicBezTo>
                  <a:pt x="948195" y="605356"/>
                  <a:pt x="971558" y="578626"/>
                  <a:pt x="1001586" y="548598"/>
                </a:cubicBezTo>
                <a:cubicBezTo>
                  <a:pt x="1011408" y="550562"/>
                  <a:pt x="1021441" y="553159"/>
                  <a:pt x="1031684" y="556386"/>
                </a:cubicBezTo>
                <a:cubicBezTo>
                  <a:pt x="1041927" y="559613"/>
                  <a:pt x="1051960" y="563612"/>
                  <a:pt x="1061782" y="568383"/>
                </a:cubicBezTo>
                <a:cubicBezTo>
                  <a:pt x="1071603" y="573153"/>
                  <a:pt x="1081005" y="578626"/>
                  <a:pt x="1089985" y="584800"/>
                </a:cubicBezTo>
                <a:cubicBezTo>
                  <a:pt x="1098966" y="590974"/>
                  <a:pt x="1107385" y="597990"/>
                  <a:pt x="1115242" y="605847"/>
                </a:cubicBezTo>
                <a:close/>
                <a:moveTo>
                  <a:pt x="2296636" y="794641"/>
                </a:moveTo>
                <a:cubicBezTo>
                  <a:pt x="2300844" y="794641"/>
                  <a:pt x="2304256" y="798053"/>
                  <a:pt x="2304256" y="802261"/>
                </a:cubicBezTo>
                <a:lnTo>
                  <a:pt x="2304256" y="832740"/>
                </a:lnTo>
                <a:cubicBezTo>
                  <a:pt x="2304256" y="836948"/>
                  <a:pt x="2300844" y="840360"/>
                  <a:pt x="2296636" y="840360"/>
                </a:cubicBezTo>
                <a:lnTo>
                  <a:pt x="1236483" y="840360"/>
                </a:lnTo>
                <a:lnTo>
                  <a:pt x="1276466" y="788118"/>
                </a:lnTo>
                <a:cubicBezTo>
                  <a:pt x="1290498" y="762301"/>
                  <a:pt x="1298285" y="736131"/>
                  <a:pt x="1299829" y="709611"/>
                </a:cubicBezTo>
                <a:cubicBezTo>
                  <a:pt x="1301372" y="683091"/>
                  <a:pt x="1296110" y="656221"/>
                  <a:pt x="1284043" y="629000"/>
                </a:cubicBezTo>
                <a:cubicBezTo>
                  <a:pt x="1271976" y="601778"/>
                  <a:pt x="1252191" y="574416"/>
                  <a:pt x="1224689" y="546914"/>
                </a:cubicBezTo>
                <a:cubicBezTo>
                  <a:pt x="1212342" y="534567"/>
                  <a:pt x="1199783" y="523832"/>
                  <a:pt x="1187014" y="514712"/>
                </a:cubicBezTo>
                <a:cubicBezTo>
                  <a:pt x="1174245" y="505591"/>
                  <a:pt x="1161757" y="497733"/>
                  <a:pt x="1149550" y="491139"/>
                </a:cubicBezTo>
                <a:cubicBezTo>
                  <a:pt x="1137342" y="484544"/>
                  <a:pt x="1125275" y="479212"/>
                  <a:pt x="1113348" y="475143"/>
                </a:cubicBezTo>
                <a:cubicBezTo>
                  <a:pt x="1101421" y="471073"/>
                  <a:pt x="1090406" y="467916"/>
                  <a:pt x="1080303" y="465671"/>
                </a:cubicBezTo>
                <a:cubicBezTo>
                  <a:pt x="1101912" y="444623"/>
                  <a:pt x="1124503" y="426804"/>
                  <a:pt x="1148076" y="412211"/>
                </a:cubicBezTo>
                <a:cubicBezTo>
                  <a:pt x="1171650" y="397618"/>
                  <a:pt x="1195573" y="388006"/>
                  <a:pt x="1219848" y="383376"/>
                </a:cubicBezTo>
                <a:cubicBezTo>
                  <a:pt x="1244123" y="378745"/>
                  <a:pt x="1268327" y="380078"/>
                  <a:pt x="1292462" y="387374"/>
                </a:cubicBezTo>
                <a:cubicBezTo>
                  <a:pt x="1316596" y="394671"/>
                  <a:pt x="1340029" y="409685"/>
                  <a:pt x="1362761" y="432416"/>
                </a:cubicBezTo>
                <a:cubicBezTo>
                  <a:pt x="1376231" y="445887"/>
                  <a:pt x="1387246" y="458585"/>
                  <a:pt x="1395805" y="470512"/>
                </a:cubicBezTo>
                <a:cubicBezTo>
                  <a:pt x="1404364" y="482439"/>
                  <a:pt x="1411310" y="493314"/>
                  <a:pt x="1416642" y="503135"/>
                </a:cubicBezTo>
                <a:cubicBezTo>
                  <a:pt x="1421974" y="512958"/>
                  <a:pt x="1426394" y="521447"/>
                  <a:pt x="1429902" y="528603"/>
                </a:cubicBezTo>
                <a:cubicBezTo>
                  <a:pt x="1433410" y="535759"/>
                  <a:pt x="1436848" y="541021"/>
                  <a:pt x="1440215" y="544389"/>
                </a:cubicBezTo>
                <a:cubicBezTo>
                  <a:pt x="1443021" y="547195"/>
                  <a:pt x="1446108" y="548879"/>
                  <a:pt x="1449476" y="549440"/>
                </a:cubicBezTo>
                <a:cubicBezTo>
                  <a:pt x="1452844" y="550002"/>
                  <a:pt x="1456702" y="549229"/>
                  <a:pt x="1461052" y="547125"/>
                </a:cubicBezTo>
                <a:cubicBezTo>
                  <a:pt x="1465402" y="545020"/>
                  <a:pt x="1470664" y="541302"/>
                  <a:pt x="1476838" y="535970"/>
                </a:cubicBezTo>
                <a:cubicBezTo>
                  <a:pt x="1483012" y="530638"/>
                  <a:pt x="1490448" y="523622"/>
                  <a:pt x="1499148" y="514922"/>
                </a:cubicBezTo>
                <a:cubicBezTo>
                  <a:pt x="1504761" y="509309"/>
                  <a:pt x="1509391" y="504399"/>
                  <a:pt x="1513040" y="500189"/>
                </a:cubicBezTo>
                <a:cubicBezTo>
                  <a:pt x="1516688" y="495980"/>
                  <a:pt x="1519494" y="492191"/>
                  <a:pt x="1521458" y="488823"/>
                </a:cubicBezTo>
                <a:cubicBezTo>
                  <a:pt x="1523423" y="485456"/>
                  <a:pt x="1524966" y="482088"/>
                  <a:pt x="1526089" y="478721"/>
                </a:cubicBezTo>
                <a:cubicBezTo>
                  <a:pt x="1527211" y="475353"/>
                  <a:pt x="1527632" y="471705"/>
                  <a:pt x="1527352" y="467776"/>
                </a:cubicBezTo>
                <a:cubicBezTo>
                  <a:pt x="1527071" y="463847"/>
                  <a:pt x="1524967" y="457393"/>
                  <a:pt x="1521038" y="448412"/>
                </a:cubicBezTo>
                <a:cubicBezTo>
                  <a:pt x="1517109" y="439432"/>
                  <a:pt x="1511496" y="429329"/>
                  <a:pt x="1504199" y="418104"/>
                </a:cubicBezTo>
                <a:cubicBezTo>
                  <a:pt x="1496903" y="406878"/>
                  <a:pt x="1488484" y="395232"/>
                  <a:pt x="1478942" y="383165"/>
                </a:cubicBezTo>
                <a:cubicBezTo>
                  <a:pt x="1469401" y="371098"/>
                  <a:pt x="1459298" y="359732"/>
                  <a:pt x="1448634" y="349068"/>
                </a:cubicBezTo>
                <a:cubicBezTo>
                  <a:pt x="1414958" y="315392"/>
                  <a:pt x="1381352" y="290767"/>
                  <a:pt x="1347817" y="275192"/>
                </a:cubicBezTo>
                <a:cubicBezTo>
                  <a:pt x="1314281" y="259616"/>
                  <a:pt x="1281237" y="250847"/>
                  <a:pt x="1248683" y="248882"/>
                </a:cubicBezTo>
                <a:cubicBezTo>
                  <a:pt x="1216130" y="246918"/>
                  <a:pt x="1184208" y="250636"/>
                  <a:pt x="1152917" y="260037"/>
                </a:cubicBezTo>
                <a:cubicBezTo>
                  <a:pt x="1121627" y="269439"/>
                  <a:pt x="1091739" y="282347"/>
                  <a:pt x="1063255" y="298765"/>
                </a:cubicBezTo>
                <a:cubicBezTo>
                  <a:pt x="1034771" y="315182"/>
                  <a:pt x="1007830" y="333984"/>
                  <a:pt x="982433" y="355172"/>
                </a:cubicBezTo>
                <a:cubicBezTo>
                  <a:pt x="957035" y="376360"/>
                  <a:pt x="933673" y="397618"/>
                  <a:pt x="912345" y="418946"/>
                </a:cubicBezTo>
                <a:cubicBezTo>
                  <a:pt x="886807" y="444484"/>
                  <a:pt x="863655" y="469600"/>
                  <a:pt x="842888" y="494296"/>
                </a:cubicBezTo>
                <a:cubicBezTo>
                  <a:pt x="822121" y="518991"/>
                  <a:pt x="804651" y="543617"/>
                  <a:pt x="790479" y="568172"/>
                </a:cubicBezTo>
                <a:cubicBezTo>
                  <a:pt x="776308" y="592728"/>
                  <a:pt x="765854" y="617072"/>
                  <a:pt x="759119" y="641207"/>
                </a:cubicBezTo>
                <a:cubicBezTo>
                  <a:pt x="752384" y="665342"/>
                  <a:pt x="750489" y="689686"/>
                  <a:pt x="753436" y="714242"/>
                </a:cubicBezTo>
                <a:cubicBezTo>
                  <a:pt x="756383" y="738797"/>
                  <a:pt x="764381" y="763353"/>
                  <a:pt x="777431" y="787908"/>
                </a:cubicBezTo>
                <a:lnTo>
                  <a:pt x="81776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7" name="Google Shape;377;p10"/>
          <p:cNvSpPr txBox="1"/>
          <p:nvPr/>
        </p:nvSpPr>
        <p:spPr>
          <a:xfrm>
            <a:off x="10033263" y="3876809"/>
            <a:ext cx="1678500" cy="323100"/>
          </a:xfrm>
          <a:prstGeom prst="rect">
            <a:avLst/>
          </a:prstGeom>
          <a:noFill/>
          <a:ln>
            <a:noFill/>
          </a:ln>
        </p:spPr>
        <p:txBody>
          <a:bodyPr spcFirstLastPara="1" wrap="square" lIns="0" tIns="45700" rIns="91425" bIns="45700" anchor="b" anchorCtr="0">
            <a:spAutoFit/>
          </a:bodyPr>
          <a:lstStyle/>
          <a:p>
            <a:pPr marL="0" marR="0" lvl="0" indent="0" algn="ctr" rtl="0">
              <a:lnSpc>
                <a:spcPct val="100000"/>
              </a:lnSpc>
              <a:spcBef>
                <a:spcPts val="0"/>
              </a:spcBef>
              <a:spcAft>
                <a:spcPts val="0"/>
              </a:spcAft>
              <a:buClr>
                <a:srgbClr val="000000"/>
              </a:buClr>
              <a:buSzPts val="1100"/>
              <a:buFont typeface="Arial"/>
              <a:buNone/>
            </a:pPr>
            <a:r>
              <a:rPr lang="lt-LT" sz="1500" b="1" i="0" u="none" strike="noStrike" cap="none">
                <a:solidFill>
                  <a:srgbClr val="E2A487"/>
                </a:solidFill>
                <a:latin typeface="Arial"/>
                <a:ea typeface="Arial"/>
                <a:cs typeface="Arial"/>
                <a:sym typeface="Arial"/>
              </a:rPr>
              <a:t>Komunikacija</a:t>
            </a:r>
            <a:endParaRPr sz="1500" b="0" i="0" u="none" strike="noStrike" cap="none">
              <a:solidFill>
                <a:srgbClr val="000000"/>
              </a:solidFill>
              <a:latin typeface="Arial"/>
              <a:ea typeface="Arial"/>
              <a:cs typeface="Arial"/>
              <a:sym typeface="Arial"/>
            </a:endParaRPr>
          </a:p>
        </p:txBody>
      </p:sp>
      <p:sp>
        <p:nvSpPr>
          <p:cNvPr id="378" name="Google Shape;378;p10"/>
          <p:cNvSpPr/>
          <p:nvPr/>
        </p:nvSpPr>
        <p:spPr>
          <a:xfrm>
            <a:off x="10017214" y="4436112"/>
            <a:ext cx="1678380" cy="646331"/>
          </a:xfrm>
          <a:prstGeom prst="rect">
            <a:avLst/>
          </a:prstGeom>
          <a:noFill/>
          <a:ln>
            <a:noFill/>
          </a:ln>
        </p:spPr>
        <p:txBody>
          <a:bodyPr spcFirstLastPara="1" wrap="square" lIns="0"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rgbClr val="595959"/>
                </a:solidFill>
                <a:latin typeface="Arial"/>
                <a:ea typeface="Arial"/>
                <a:cs typeface="Arial"/>
                <a:sym typeface="Arial"/>
              </a:rPr>
              <a:t>Aiškiai ir logiškai komunikuojamos struktūruotos mintys, naudojant IM principus.</a:t>
            </a:r>
            <a:endParaRPr sz="1400" b="0" i="0" u="none" strike="noStrike" cap="none">
              <a:solidFill>
                <a:srgbClr val="000000"/>
              </a:solidFill>
              <a:latin typeface="Arial"/>
              <a:ea typeface="Arial"/>
              <a:cs typeface="Arial"/>
              <a:sym typeface="Arial"/>
            </a:endParaRPr>
          </a:p>
        </p:txBody>
      </p:sp>
      <p:sp>
        <p:nvSpPr>
          <p:cNvPr id="379" name="Google Shape;379;p10"/>
          <p:cNvSpPr/>
          <p:nvPr/>
        </p:nvSpPr>
        <p:spPr>
          <a:xfrm rot="-2700000">
            <a:off x="5682328" y="2108094"/>
            <a:ext cx="2304256" cy="840360"/>
          </a:xfrm>
          <a:custGeom>
            <a:avLst/>
            <a:gdLst/>
            <a:ahLst/>
            <a:cxnLst/>
            <a:rect l="l" t="t" r="r" b="b"/>
            <a:pathLst>
              <a:path w="2304256" h="840360" extrusionOk="0">
                <a:moveTo>
                  <a:pt x="1325076" y="430091"/>
                </a:moveTo>
                <a:lnTo>
                  <a:pt x="1325918" y="430933"/>
                </a:lnTo>
                <a:lnTo>
                  <a:pt x="1075453" y="681398"/>
                </a:lnTo>
                <a:lnTo>
                  <a:pt x="931067" y="537012"/>
                </a:lnTo>
                <a:close/>
                <a:moveTo>
                  <a:pt x="2296636" y="794641"/>
                </a:moveTo>
                <a:cubicBezTo>
                  <a:pt x="2300844" y="794641"/>
                  <a:pt x="2304256" y="798053"/>
                  <a:pt x="2304256" y="802261"/>
                </a:cubicBezTo>
                <a:lnTo>
                  <a:pt x="2304256" y="832740"/>
                </a:lnTo>
                <a:cubicBezTo>
                  <a:pt x="2304256" y="836948"/>
                  <a:pt x="2300844" y="840360"/>
                  <a:pt x="2296636" y="840360"/>
                </a:cubicBezTo>
                <a:lnTo>
                  <a:pt x="1230596" y="840360"/>
                </a:lnTo>
                <a:lnTo>
                  <a:pt x="1230362" y="836307"/>
                </a:lnTo>
                <a:lnTo>
                  <a:pt x="1181953" y="787898"/>
                </a:lnTo>
                <a:lnTo>
                  <a:pt x="1509873" y="459979"/>
                </a:lnTo>
                <a:cubicBezTo>
                  <a:pt x="1512960" y="456892"/>
                  <a:pt x="1514222" y="452822"/>
                  <a:pt x="1513661" y="447771"/>
                </a:cubicBezTo>
                <a:cubicBezTo>
                  <a:pt x="1513100" y="442720"/>
                  <a:pt x="1510574" y="436405"/>
                  <a:pt x="1506084" y="428828"/>
                </a:cubicBezTo>
                <a:cubicBezTo>
                  <a:pt x="1501594" y="421251"/>
                  <a:pt x="1494648" y="412060"/>
                  <a:pt x="1485247" y="401256"/>
                </a:cubicBezTo>
                <a:cubicBezTo>
                  <a:pt x="1475846" y="390452"/>
                  <a:pt x="1463989" y="377893"/>
                  <a:pt x="1449677" y="363581"/>
                </a:cubicBezTo>
                <a:cubicBezTo>
                  <a:pt x="1436487" y="350392"/>
                  <a:pt x="1424981" y="339447"/>
                  <a:pt x="1415159" y="330747"/>
                </a:cubicBezTo>
                <a:cubicBezTo>
                  <a:pt x="1405337" y="322047"/>
                  <a:pt x="1396778" y="315313"/>
                  <a:pt x="1389481" y="310542"/>
                </a:cubicBezTo>
                <a:cubicBezTo>
                  <a:pt x="1382185" y="305771"/>
                  <a:pt x="1375941" y="302614"/>
                  <a:pt x="1370749" y="301070"/>
                </a:cubicBezTo>
                <a:cubicBezTo>
                  <a:pt x="1365557" y="299527"/>
                  <a:pt x="1360997" y="299316"/>
                  <a:pt x="1357068" y="300439"/>
                </a:cubicBezTo>
                <a:lnTo>
                  <a:pt x="889393" y="429670"/>
                </a:lnTo>
                <a:cubicBezTo>
                  <a:pt x="881255" y="432196"/>
                  <a:pt x="873888" y="434932"/>
                  <a:pt x="867293" y="437879"/>
                </a:cubicBezTo>
                <a:cubicBezTo>
                  <a:pt x="860698" y="440825"/>
                  <a:pt x="854244" y="444474"/>
                  <a:pt x="847930" y="448824"/>
                </a:cubicBezTo>
                <a:cubicBezTo>
                  <a:pt x="841615" y="453173"/>
                  <a:pt x="834950" y="458435"/>
                  <a:pt x="827934" y="464609"/>
                </a:cubicBezTo>
                <a:cubicBezTo>
                  <a:pt x="820919" y="470783"/>
                  <a:pt x="812921" y="478360"/>
                  <a:pt x="803940" y="487341"/>
                </a:cubicBezTo>
                <a:cubicBezTo>
                  <a:pt x="792996" y="498285"/>
                  <a:pt x="784717" y="507546"/>
                  <a:pt x="779104" y="515123"/>
                </a:cubicBezTo>
                <a:cubicBezTo>
                  <a:pt x="773492" y="522700"/>
                  <a:pt x="769984" y="529295"/>
                  <a:pt x="768581" y="534908"/>
                </a:cubicBezTo>
                <a:cubicBezTo>
                  <a:pt x="767178" y="540520"/>
                  <a:pt x="767528" y="545361"/>
                  <a:pt x="769633" y="549430"/>
                </a:cubicBezTo>
                <a:cubicBezTo>
                  <a:pt x="771738" y="553500"/>
                  <a:pt x="774754" y="557499"/>
                  <a:pt x="778684" y="561428"/>
                </a:cubicBezTo>
                <a:lnTo>
                  <a:pt x="987053" y="769797"/>
                </a:lnTo>
                <a:lnTo>
                  <a:pt x="916491"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0" name="Google Shape;380;p10"/>
          <p:cNvSpPr txBox="1"/>
          <p:nvPr/>
        </p:nvSpPr>
        <p:spPr>
          <a:xfrm>
            <a:off x="6218455" y="3873438"/>
            <a:ext cx="1678500" cy="554100"/>
          </a:xfrm>
          <a:prstGeom prst="rect">
            <a:avLst/>
          </a:prstGeom>
          <a:noFill/>
          <a:ln>
            <a:noFill/>
          </a:ln>
        </p:spPr>
        <p:txBody>
          <a:bodyPr spcFirstLastPara="1" wrap="square" lIns="0" tIns="45700" rIns="91425" bIns="45700" anchor="b"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500" b="1" i="0" u="none" strike="noStrike" cap="none">
                <a:solidFill>
                  <a:schemeClr val="accent4"/>
                </a:solidFill>
                <a:latin typeface="Arial"/>
                <a:ea typeface="Arial"/>
                <a:cs typeface="Arial"/>
                <a:sym typeface="Arial"/>
              </a:rPr>
              <a:t>Prisitaikymas ir atsparumas</a:t>
            </a:r>
            <a:endParaRPr sz="1500" b="0" i="0" u="none" strike="noStrike" cap="none">
              <a:solidFill>
                <a:srgbClr val="000000"/>
              </a:solidFill>
              <a:latin typeface="Arial"/>
              <a:ea typeface="Arial"/>
              <a:cs typeface="Arial"/>
              <a:sym typeface="Arial"/>
            </a:endParaRPr>
          </a:p>
        </p:txBody>
      </p:sp>
      <p:sp>
        <p:nvSpPr>
          <p:cNvPr id="381" name="Google Shape;381;p10"/>
          <p:cNvSpPr/>
          <p:nvPr/>
        </p:nvSpPr>
        <p:spPr>
          <a:xfrm>
            <a:off x="6218456" y="4431114"/>
            <a:ext cx="1678380" cy="646331"/>
          </a:xfrm>
          <a:prstGeom prst="rect">
            <a:avLst/>
          </a:prstGeom>
          <a:noFill/>
          <a:ln>
            <a:noFill/>
          </a:ln>
        </p:spPr>
        <p:txBody>
          <a:bodyPr spcFirstLastPara="1" wrap="square" lIns="0"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rgbClr val="595959"/>
                </a:solidFill>
                <a:latin typeface="Arial"/>
                <a:ea typeface="Arial"/>
                <a:cs typeface="Arial"/>
                <a:sym typeface="Arial"/>
              </a:rPr>
              <a:t>Mokymasis bandant ir darant klaidas bei koreguojant strategijas.</a:t>
            </a:r>
            <a:endParaRPr sz="1400" b="0" i="0" u="none" strike="noStrike" cap="none">
              <a:solidFill>
                <a:srgbClr val="000000"/>
              </a:solidFill>
              <a:latin typeface="Arial"/>
              <a:ea typeface="Arial"/>
              <a:cs typeface="Arial"/>
              <a:sym typeface="Arial"/>
            </a:endParaRPr>
          </a:p>
        </p:txBody>
      </p:sp>
      <p:sp>
        <p:nvSpPr>
          <p:cNvPr id="382" name="Google Shape;382;p10"/>
          <p:cNvSpPr/>
          <p:nvPr/>
        </p:nvSpPr>
        <p:spPr>
          <a:xfrm rot="-2700000">
            <a:off x="-11309" y="2108095"/>
            <a:ext cx="2304256" cy="840360"/>
          </a:xfrm>
          <a:custGeom>
            <a:avLst/>
            <a:gdLst/>
            <a:ahLst/>
            <a:cxnLst/>
            <a:rect l="l" t="t" r="r" b="b"/>
            <a:pathLst>
              <a:path w="2304256" h="840360" extrusionOk="0">
                <a:moveTo>
                  <a:pt x="2296636" y="794641"/>
                </a:moveTo>
                <a:cubicBezTo>
                  <a:pt x="2300844" y="794641"/>
                  <a:pt x="2304256" y="798053"/>
                  <a:pt x="2304256" y="802261"/>
                </a:cubicBezTo>
                <a:lnTo>
                  <a:pt x="2304256" y="832740"/>
                </a:lnTo>
                <a:cubicBezTo>
                  <a:pt x="2304256" y="836948"/>
                  <a:pt x="2300844" y="840360"/>
                  <a:pt x="2296636" y="840360"/>
                </a:cubicBezTo>
                <a:lnTo>
                  <a:pt x="1036567" y="840360"/>
                </a:lnTo>
                <a:lnTo>
                  <a:pt x="1469725" y="407202"/>
                </a:lnTo>
                <a:cubicBezTo>
                  <a:pt x="1472250" y="404677"/>
                  <a:pt x="1473794" y="402010"/>
                  <a:pt x="1474355" y="399204"/>
                </a:cubicBezTo>
                <a:cubicBezTo>
                  <a:pt x="1474916" y="396398"/>
                  <a:pt x="1474004" y="392820"/>
                  <a:pt x="1471619" y="388470"/>
                </a:cubicBezTo>
                <a:cubicBezTo>
                  <a:pt x="1469234" y="384120"/>
                  <a:pt x="1464954" y="378437"/>
                  <a:pt x="1458780" y="371421"/>
                </a:cubicBezTo>
                <a:cubicBezTo>
                  <a:pt x="1452606" y="364406"/>
                  <a:pt x="1444187" y="355566"/>
                  <a:pt x="1433523" y="344902"/>
                </a:cubicBezTo>
                <a:cubicBezTo>
                  <a:pt x="1424823" y="336202"/>
                  <a:pt x="1417667" y="329186"/>
                  <a:pt x="1412055" y="323854"/>
                </a:cubicBezTo>
                <a:cubicBezTo>
                  <a:pt x="1406442" y="318522"/>
                  <a:pt x="1401741" y="314383"/>
                  <a:pt x="1397953" y="311436"/>
                </a:cubicBezTo>
                <a:cubicBezTo>
                  <a:pt x="1394164" y="308489"/>
                  <a:pt x="1390867" y="306315"/>
                  <a:pt x="1388060" y="304911"/>
                </a:cubicBezTo>
                <a:cubicBezTo>
                  <a:pt x="1385254" y="303508"/>
                  <a:pt x="1382588" y="302666"/>
                  <a:pt x="1380062" y="302386"/>
                </a:cubicBezTo>
                <a:lnTo>
                  <a:pt x="1187268" y="261133"/>
                </a:lnTo>
                <a:cubicBezTo>
                  <a:pt x="1181655" y="260010"/>
                  <a:pt x="1176884" y="259449"/>
                  <a:pt x="1172955" y="259449"/>
                </a:cubicBezTo>
                <a:cubicBezTo>
                  <a:pt x="1169026" y="259449"/>
                  <a:pt x="1164957" y="260431"/>
                  <a:pt x="1160748" y="262396"/>
                </a:cubicBezTo>
                <a:cubicBezTo>
                  <a:pt x="1156538" y="264360"/>
                  <a:pt x="1152118" y="267377"/>
                  <a:pt x="1147488" y="271446"/>
                </a:cubicBezTo>
                <a:cubicBezTo>
                  <a:pt x="1142857" y="275515"/>
                  <a:pt x="1137175" y="280917"/>
                  <a:pt x="1130439" y="287653"/>
                </a:cubicBezTo>
                <a:cubicBezTo>
                  <a:pt x="1119775" y="298317"/>
                  <a:pt x="1111918" y="307016"/>
                  <a:pt x="1106866" y="313751"/>
                </a:cubicBezTo>
                <a:cubicBezTo>
                  <a:pt x="1101815" y="320487"/>
                  <a:pt x="1099289" y="326240"/>
                  <a:pt x="1099289" y="331010"/>
                </a:cubicBezTo>
                <a:cubicBezTo>
                  <a:pt x="1099289" y="335781"/>
                  <a:pt x="1101675" y="339850"/>
                  <a:pt x="1106445" y="343218"/>
                </a:cubicBezTo>
                <a:cubicBezTo>
                  <a:pt x="1111216" y="346586"/>
                  <a:pt x="1118372" y="349953"/>
                  <a:pt x="1127914" y="353321"/>
                </a:cubicBezTo>
                <a:lnTo>
                  <a:pt x="1263880" y="392469"/>
                </a:lnTo>
                <a:lnTo>
                  <a:pt x="909441" y="746908"/>
                </a:lnTo>
                <a:lnTo>
                  <a:pt x="807992" y="645460"/>
                </a:lnTo>
                <a:cubicBezTo>
                  <a:pt x="805466" y="642934"/>
                  <a:pt x="802450" y="641461"/>
                  <a:pt x="798942" y="641040"/>
                </a:cubicBezTo>
                <a:cubicBezTo>
                  <a:pt x="795434" y="640619"/>
                  <a:pt x="791224" y="641320"/>
                  <a:pt x="786313" y="643144"/>
                </a:cubicBezTo>
                <a:cubicBezTo>
                  <a:pt x="781402" y="644968"/>
                  <a:pt x="775860" y="648266"/>
                  <a:pt x="769686" y="653037"/>
                </a:cubicBezTo>
                <a:cubicBezTo>
                  <a:pt x="763512" y="657807"/>
                  <a:pt x="756356" y="664262"/>
                  <a:pt x="748217" y="672400"/>
                </a:cubicBezTo>
                <a:cubicBezTo>
                  <a:pt x="740360" y="680258"/>
                  <a:pt x="734116" y="687344"/>
                  <a:pt x="729485" y="693658"/>
                </a:cubicBezTo>
                <a:cubicBezTo>
                  <a:pt x="724855" y="699972"/>
                  <a:pt x="721697" y="705515"/>
                  <a:pt x="720014" y="710286"/>
                </a:cubicBezTo>
                <a:cubicBezTo>
                  <a:pt x="718330" y="715057"/>
                  <a:pt x="717769" y="719126"/>
                  <a:pt x="718330" y="722493"/>
                </a:cubicBezTo>
                <a:cubicBezTo>
                  <a:pt x="718891" y="725861"/>
                  <a:pt x="720294" y="728667"/>
                  <a:pt x="722539" y="730912"/>
                </a:cubicBezTo>
                <a:lnTo>
                  <a:pt x="83198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3" name="Google Shape;383;p10"/>
          <p:cNvSpPr txBox="1"/>
          <p:nvPr/>
        </p:nvSpPr>
        <p:spPr>
          <a:xfrm>
            <a:off x="536371" y="3793878"/>
            <a:ext cx="1678500" cy="554100"/>
          </a:xfrm>
          <a:prstGeom prst="rect">
            <a:avLst/>
          </a:prstGeom>
          <a:noFill/>
          <a:ln>
            <a:noFill/>
          </a:ln>
        </p:spPr>
        <p:txBody>
          <a:bodyPr spcFirstLastPara="1" wrap="square" lIns="0" tIns="45700" rIns="91425" bIns="45700" anchor="b"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500" b="1" i="0" u="none" strike="noStrike" cap="none">
                <a:solidFill>
                  <a:srgbClr val="7F7F7F"/>
                </a:solidFill>
                <a:latin typeface="Arial"/>
                <a:ea typeface="Arial"/>
                <a:cs typeface="Arial"/>
                <a:sym typeface="Arial"/>
              </a:rPr>
              <a:t>Kritinis mąstymas</a:t>
            </a:r>
            <a:endParaRPr sz="1500" b="0" i="0" u="none" strike="noStrike" cap="none">
              <a:solidFill>
                <a:srgbClr val="000000"/>
              </a:solidFill>
              <a:latin typeface="Arial"/>
              <a:ea typeface="Arial"/>
              <a:cs typeface="Arial"/>
              <a:sym typeface="Arial"/>
            </a:endParaRPr>
          </a:p>
        </p:txBody>
      </p:sp>
      <p:sp>
        <p:nvSpPr>
          <p:cNvPr id="384" name="Google Shape;384;p10"/>
          <p:cNvSpPr/>
          <p:nvPr/>
        </p:nvSpPr>
        <p:spPr>
          <a:xfrm>
            <a:off x="520322" y="4468770"/>
            <a:ext cx="1678380" cy="1015663"/>
          </a:xfrm>
          <a:prstGeom prst="rect">
            <a:avLst/>
          </a:prstGeom>
          <a:noFill/>
          <a:ln>
            <a:noFill/>
          </a:ln>
        </p:spPr>
        <p:txBody>
          <a:bodyPr spcFirstLastPara="1" wrap="square" lIns="0"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rgbClr val="595959"/>
                </a:solidFill>
                <a:latin typeface="Arial"/>
                <a:ea typeface="Arial"/>
                <a:cs typeface="Arial"/>
                <a:sym typeface="Arial"/>
              </a:rPr>
              <a:t>Dekompozicijos ir loginio samprotavimo naudojimas problemoms analizuoti ir spręsti.</a:t>
            </a:r>
            <a:endParaRPr sz="1400" b="0" i="0" u="none" strike="noStrike" cap="none">
              <a:solidFill>
                <a:srgbClr val="000000"/>
              </a:solidFill>
              <a:latin typeface="Arial"/>
              <a:ea typeface="Arial"/>
              <a:cs typeface="Arial"/>
              <a:sym typeface="Arial"/>
            </a:endParaRPr>
          </a:p>
        </p:txBody>
      </p:sp>
      <p:sp>
        <p:nvSpPr>
          <p:cNvPr id="385" name="Google Shape;385;p10"/>
          <p:cNvSpPr txBox="1"/>
          <p:nvPr/>
        </p:nvSpPr>
        <p:spPr>
          <a:xfrm>
            <a:off x="246100" y="1219894"/>
            <a:ext cx="117420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Pagrindiniai XXI amžiaus minkštieji įgūdžiai, kuriuos galima lavinti pasitelkiant IM, ypač žemos kvalifikacijos </a:t>
            </a:r>
            <a:r>
              <a:rPr lang="lt-LT" sz="1400" b="0" i="0" u="none" strike="noStrike" cap="none">
                <a:solidFill>
                  <a:schemeClr val="dk1"/>
                </a:solidFill>
                <a:latin typeface="Arial"/>
                <a:ea typeface="Arial"/>
                <a:cs typeface="Arial"/>
                <a:sym typeface="Arial"/>
              </a:rPr>
              <a:t>suaugusiesiems besimokantiesiems</a:t>
            </a:r>
            <a:r>
              <a:rPr lang="lt-LT"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pic>
        <p:nvPicPr>
          <p:cNvPr id="386" name="Google Shape;386;p10"/>
          <p:cNvPicPr preferRelativeResize="0"/>
          <p:nvPr/>
        </p:nvPicPr>
        <p:blipFill rotWithShape="1">
          <a:blip r:embed="rId3">
            <a:alphaModFix/>
          </a:blip>
          <a:srcRect/>
          <a:stretch/>
        </p:blipFill>
        <p:spPr>
          <a:xfrm>
            <a:off x="10948590" y="2958195"/>
            <a:ext cx="609524" cy="609524"/>
          </a:xfrm>
          <a:prstGeom prst="rect">
            <a:avLst/>
          </a:prstGeom>
          <a:noFill/>
          <a:ln>
            <a:noFill/>
          </a:ln>
        </p:spPr>
      </p:pic>
      <p:pic>
        <p:nvPicPr>
          <p:cNvPr id="387" name="Google Shape;387;p10" descr="Forma&#10;&#10;Descripción generada automáticamente con confianza baja"/>
          <p:cNvPicPr preferRelativeResize="0"/>
          <p:nvPr/>
        </p:nvPicPr>
        <p:blipFill rotWithShape="1">
          <a:blip r:embed="rId4">
            <a:alphaModFix/>
          </a:blip>
          <a:srcRect/>
          <a:stretch/>
        </p:blipFill>
        <p:spPr>
          <a:xfrm>
            <a:off x="9047086" y="2875258"/>
            <a:ext cx="743281" cy="743281"/>
          </a:xfrm>
          <a:prstGeom prst="rect">
            <a:avLst/>
          </a:prstGeom>
          <a:noFill/>
          <a:ln>
            <a:noFill/>
          </a:ln>
        </p:spPr>
      </p:pic>
      <p:pic>
        <p:nvPicPr>
          <p:cNvPr id="388" name="Google Shape;388;p10" descr="Forma&#10;&#10;Descripción generada automáticamente con confianza baja"/>
          <p:cNvPicPr preferRelativeResize="0"/>
          <p:nvPr/>
        </p:nvPicPr>
        <p:blipFill rotWithShape="1">
          <a:blip r:embed="rId5">
            <a:alphaModFix/>
          </a:blip>
          <a:srcRect/>
          <a:stretch/>
        </p:blipFill>
        <p:spPr>
          <a:xfrm>
            <a:off x="5221356" y="2868593"/>
            <a:ext cx="766005" cy="766005"/>
          </a:xfrm>
          <a:prstGeom prst="rect">
            <a:avLst/>
          </a:prstGeom>
          <a:noFill/>
          <a:ln>
            <a:noFill/>
          </a:ln>
        </p:spPr>
      </p:pic>
      <p:pic>
        <p:nvPicPr>
          <p:cNvPr id="389" name="Google Shape;389;p10" descr="Forma&#10;&#10;Descripción generada automáticamente con confianza baja"/>
          <p:cNvPicPr preferRelativeResize="0"/>
          <p:nvPr/>
        </p:nvPicPr>
        <p:blipFill rotWithShape="1">
          <a:blip r:embed="rId6">
            <a:alphaModFix/>
          </a:blip>
          <a:srcRect/>
          <a:stretch/>
        </p:blipFill>
        <p:spPr>
          <a:xfrm>
            <a:off x="1423501" y="2818638"/>
            <a:ext cx="738130" cy="738130"/>
          </a:xfrm>
          <a:prstGeom prst="rect">
            <a:avLst/>
          </a:prstGeom>
          <a:noFill/>
          <a:ln>
            <a:noFill/>
          </a:ln>
        </p:spPr>
      </p:pic>
      <p:pic>
        <p:nvPicPr>
          <p:cNvPr id="390" name="Google Shape;390;p10" descr="Forma&#10;&#10;Descripción generada automáticamente con confianza baja"/>
          <p:cNvPicPr preferRelativeResize="0"/>
          <p:nvPr/>
        </p:nvPicPr>
        <p:blipFill rotWithShape="1">
          <a:blip r:embed="rId7">
            <a:alphaModFix/>
          </a:blip>
          <a:srcRect/>
          <a:stretch/>
        </p:blipFill>
        <p:spPr>
          <a:xfrm>
            <a:off x="3319853" y="2833897"/>
            <a:ext cx="743281" cy="743281"/>
          </a:xfrm>
          <a:prstGeom prst="rect">
            <a:avLst/>
          </a:prstGeom>
          <a:noFill/>
          <a:ln>
            <a:noFill/>
          </a:ln>
        </p:spPr>
      </p:pic>
      <p:pic>
        <p:nvPicPr>
          <p:cNvPr id="391" name="Google Shape;391;p10" descr="Forma&#10;&#10;Descripción generada automáticamente con confianza baja"/>
          <p:cNvPicPr preferRelativeResize="0"/>
          <p:nvPr/>
        </p:nvPicPr>
        <p:blipFill rotWithShape="1">
          <a:blip r:embed="rId8">
            <a:alphaModFix/>
          </a:blip>
          <a:srcRect/>
          <a:stretch/>
        </p:blipFill>
        <p:spPr>
          <a:xfrm>
            <a:off x="7149206" y="2833897"/>
            <a:ext cx="796858" cy="796858"/>
          </a:xfrm>
          <a:prstGeom prst="rect">
            <a:avLst/>
          </a:prstGeom>
          <a:noFill/>
          <a:ln>
            <a:noFill/>
          </a:ln>
        </p:spPr>
      </p:pic>
      <p:sp>
        <p:nvSpPr>
          <p:cNvPr id="392" name="Google Shape;392;p10"/>
          <p:cNvSpPr txBox="1"/>
          <p:nvPr/>
        </p:nvSpPr>
        <p:spPr>
          <a:xfrm>
            <a:off x="371251" y="5865408"/>
            <a:ext cx="11449499" cy="52322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Jūsų, kaip instruktorių, </a:t>
            </a:r>
            <a:r>
              <a:rPr lang="lt-LT" sz="1400" b="1" i="0" u="none" strike="noStrike" cap="none">
                <a:solidFill>
                  <a:srgbClr val="000000"/>
                </a:solidFill>
                <a:latin typeface="Arial"/>
                <a:ea typeface="Arial"/>
                <a:cs typeface="Arial"/>
                <a:sym typeface="Arial"/>
              </a:rPr>
              <a:t>vaidmuo yra sukurti galimybes, </a:t>
            </a:r>
            <a:r>
              <a:rPr lang="lt-LT" sz="1400" b="0" i="0" u="none" strike="noStrike" cap="none">
                <a:solidFill>
                  <a:srgbClr val="000000"/>
                </a:solidFill>
                <a:latin typeface="Arial"/>
                <a:ea typeface="Arial"/>
                <a:cs typeface="Arial"/>
                <a:sym typeface="Arial"/>
              </a:rPr>
              <a:t>kad studentai galėtų praktikuotis ir pritaikyti šiuos įgūdžius realaus pasaulio scenarijuose. Minkštųjų įgūdžių mokymas įgalina jūsų mokinius žengti žingsnius siekiant sėkmės visą gyvenimą.</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396"/>
        <p:cNvGrpSpPr/>
        <p:nvPr/>
      </p:nvGrpSpPr>
      <p:grpSpPr>
        <a:xfrm>
          <a:off x="0" y="0"/>
          <a:ext cx="0" cy="0"/>
          <a:chOff x="0" y="0"/>
          <a:chExt cx="0" cy="0"/>
        </a:xfrm>
      </p:grpSpPr>
      <p:sp>
        <p:nvSpPr>
          <p:cNvPr id="397" name="Google Shape;397;p11"/>
          <p:cNvSpPr/>
          <p:nvPr/>
        </p:nvSpPr>
        <p:spPr>
          <a:xfrm>
            <a:off x="1220421" y="1838680"/>
            <a:ext cx="4315415" cy="941593"/>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398" name="Google Shape;398;p1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11</a:t>
            </a:fld>
            <a:endParaRPr sz="900" b="0" i="0" u="none" strike="noStrike" cap="none">
              <a:solidFill>
                <a:srgbClr val="537272"/>
              </a:solidFill>
              <a:latin typeface="Gill Sans"/>
              <a:ea typeface="Gill Sans"/>
              <a:cs typeface="Gill Sans"/>
              <a:sym typeface="Gill Sans"/>
            </a:endParaRPr>
          </a:p>
        </p:txBody>
      </p:sp>
      <p:sp>
        <p:nvSpPr>
          <p:cNvPr id="399" name="Google Shape;399;p11"/>
          <p:cNvSpPr txBox="1"/>
          <p:nvPr/>
        </p:nvSpPr>
        <p:spPr>
          <a:xfrm>
            <a:off x="1413624" y="1934850"/>
            <a:ext cx="4122300" cy="276900"/>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lt-LT" sz="1200" b="1" i="0" u="none" strike="noStrike" cap="none">
                <a:solidFill>
                  <a:srgbClr val="678877"/>
                </a:solidFill>
                <a:latin typeface="Arial"/>
                <a:ea typeface="Arial"/>
                <a:cs typeface="Arial"/>
                <a:sym typeface="Arial"/>
              </a:rPr>
              <a:t>Sunkumai siejant IM su realiais minkštaisiais įgūdžiais</a:t>
            </a:r>
            <a:endParaRPr sz="1400" b="0" i="0" u="none" strike="noStrike" cap="none">
              <a:solidFill>
                <a:srgbClr val="000000"/>
              </a:solidFill>
              <a:latin typeface="Arial"/>
              <a:ea typeface="Arial"/>
              <a:cs typeface="Arial"/>
              <a:sym typeface="Arial"/>
            </a:endParaRPr>
          </a:p>
        </p:txBody>
      </p:sp>
      <p:sp>
        <p:nvSpPr>
          <p:cNvPr id="400" name="Google Shape;400;p11"/>
          <p:cNvSpPr txBox="1"/>
          <p:nvPr/>
        </p:nvSpPr>
        <p:spPr>
          <a:xfrm>
            <a:off x="696348" y="427978"/>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rgbClr val="000000"/>
                </a:solidFill>
                <a:latin typeface="Arial"/>
                <a:ea typeface="Arial"/>
                <a:cs typeface="Arial"/>
                <a:sym typeface="Arial"/>
              </a:rPr>
              <a:t>Iššūkiai mokant IM žemos kvalifikacijos suaugusiuosius</a:t>
            </a:r>
            <a:endParaRPr sz="2400" b="1" i="0" u="none" strike="noStrike" cap="none">
              <a:solidFill>
                <a:srgbClr val="000000"/>
              </a:solidFill>
              <a:latin typeface="Arial"/>
              <a:ea typeface="Arial"/>
              <a:cs typeface="Arial"/>
              <a:sym typeface="Arial"/>
            </a:endParaRPr>
          </a:p>
        </p:txBody>
      </p:sp>
      <p:sp>
        <p:nvSpPr>
          <p:cNvPr id="401" name="Google Shape;401;p11"/>
          <p:cNvSpPr/>
          <p:nvPr/>
        </p:nvSpPr>
        <p:spPr>
          <a:xfrm>
            <a:off x="1220421" y="2958203"/>
            <a:ext cx="4315415" cy="941593"/>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02" name="Google Shape;402;p11"/>
          <p:cNvSpPr/>
          <p:nvPr/>
        </p:nvSpPr>
        <p:spPr>
          <a:xfrm>
            <a:off x="1220421" y="4077726"/>
            <a:ext cx="4315415" cy="941593"/>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03" name="Google Shape;403;p11"/>
          <p:cNvSpPr/>
          <p:nvPr/>
        </p:nvSpPr>
        <p:spPr>
          <a:xfrm>
            <a:off x="1220421" y="5216760"/>
            <a:ext cx="4315415" cy="941593"/>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04" name="Google Shape;404;p11"/>
          <p:cNvSpPr/>
          <p:nvPr/>
        </p:nvSpPr>
        <p:spPr>
          <a:xfrm>
            <a:off x="6657387" y="1838680"/>
            <a:ext cx="4315415" cy="941593"/>
          </a:xfrm>
          <a:prstGeom prst="rect">
            <a:avLst/>
          </a:prstGeom>
          <a:solidFill>
            <a:srgbClr val="678877">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05" name="Google Shape;405;p11"/>
          <p:cNvSpPr/>
          <p:nvPr/>
        </p:nvSpPr>
        <p:spPr>
          <a:xfrm>
            <a:off x="6657387" y="2958203"/>
            <a:ext cx="4315415" cy="941593"/>
          </a:xfrm>
          <a:prstGeom prst="rect">
            <a:avLst/>
          </a:prstGeom>
          <a:solidFill>
            <a:srgbClr val="678877">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06" name="Google Shape;406;p11"/>
          <p:cNvSpPr/>
          <p:nvPr/>
        </p:nvSpPr>
        <p:spPr>
          <a:xfrm>
            <a:off x="6657387" y="4077726"/>
            <a:ext cx="4315415" cy="941593"/>
          </a:xfrm>
          <a:prstGeom prst="rect">
            <a:avLst/>
          </a:prstGeom>
          <a:solidFill>
            <a:srgbClr val="678877">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07" name="Google Shape;407;p11"/>
          <p:cNvSpPr/>
          <p:nvPr/>
        </p:nvSpPr>
        <p:spPr>
          <a:xfrm>
            <a:off x="6657387" y="5216760"/>
            <a:ext cx="4315415" cy="941593"/>
          </a:xfrm>
          <a:prstGeom prst="rect">
            <a:avLst/>
          </a:prstGeom>
          <a:solidFill>
            <a:srgbClr val="678877">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pic>
        <p:nvPicPr>
          <p:cNvPr id="408" name="Google Shape;408;p11" descr="Icono&#10;&#10;Descripción generada automáticamente"/>
          <p:cNvPicPr preferRelativeResize="0"/>
          <p:nvPr/>
        </p:nvPicPr>
        <p:blipFill rotWithShape="1">
          <a:blip r:embed="rId3">
            <a:alphaModFix/>
          </a:blip>
          <a:srcRect/>
          <a:stretch/>
        </p:blipFill>
        <p:spPr>
          <a:xfrm>
            <a:off x="5699015" y="1946913"/>
            <a:ext cx="793970" cy="793970"/>
          </a:xfrm>
          <a:prstGeom prst="rect">
            <a:avLst/>
          </a:prstGeom>
          <a:noFill/>
          <a:ln>
            <a:noFill/>
          </a:ln>
        </p:spPr>
      </p:pic>
      <p:pic>
        <p:nvPicPr>
          <p:cNvPr id="409" name="Google Shape;409;p11" descr="Icono&#10;&#10;Descripción generada automáticamente"/>
          <p:cNvPicPr preferRelativeResize="0"/>
          <p:nvPr/>
        </p:nvPicPr>
        <p:blipFill rotWithShape="1">
          <a:blip r:embed="rId3">
            <a:alphaModFix/>
          </a:blip>
          <a:srcRect/>
          <a:stretch/>
        </p:blipFill>
        <p:spPr>
          <a:xfrm>
            <a:off x="5699015" y="3032014"/>
            <a:ext cx="793970" cy="793970"/>
          </a:xfrm>
          <a:prstGeom prst="rect">
            <a:avLst/>
          </a:prstGeom>
          <a:noFill/>
          <a:ln>
            <a:noFill/>
          </a:ln>
        </p:spPr>
      </p:pic>
      <p:pic>
        <p:nvPicPr>
          <p:cNvPr id="410" name="Google Shape;410;p11" descr="Icono&#10;&#10;Descripción generada automáticamente"/>
          <p:cNvPicPr preferRelativeResize="0"/>
          <p:nvPr/>
        </p:nvPicPr>
        <p:blipFill rotWithShape="1">
          <a:blip r:embed="rId3">
            <a:alphaModFix/>
          </a:blip>
          <a:srcRect/>
          <a:stretch/>
        </p:blipFill>
        <p:spPr>
          <a:xfrm>
            <a:off x="5699015" y="4151537"/>
            <a:ext cx="793970" cy="793970"/>
          </a:xfrm>
          <a:prstGeom prst="rect">
            <a:avLst/>
          </a:prstGeom>
          <a:noFill/>
          <a:ln>
            <a:noFill/>
          </a:ln>
        </p:spPr>
      </p:pic>
      <p:pic>
        <p:nvPicPr>
          <p:cNvPr id="411" name="Google Shape;411;p11" descr="Icono&#10;&#10;Descripción generada automáticamente"/>
          <p:cNvPicPr preferRelativeResize="0"/>
          <p:nvPr/>
        </p:nvPicPr>
        <p:blipFill rotWithShape="1">
          <a:blip r:embed="rId3">
            <a:alphaModFix/>
          </a:blip>
          <a:srcRect/>
          <a:stretch/>
        </p:blipFill>
        <p:spPr>
          <a:xfrm>
            <a:off x="5699015" y="5290571"/>
            <a:ext cx="793970" cy="793970"/>
          </a:xfrm>
          <a:prstGeom prst="rect">
            <a:avLst/>
          </a:prstGeom>
          <a:noFill/>
          <a:ln>
            <a:noFill/>
          </a:ln>
        </p:spPr>
      </p:pic>
      <p:sp>
        <p:nvSpPr>
          <p:cNvPr id="412" name="Google Shape;412;p11"/>
          <p:cNvSpPr txBox="1"/>
          <p:nvPr/>
        </p:nvSpPr>
        <p:spPr>
          <a:xfrm>
            <a:off x="2636202" y="1395940"/>
            <a:ext cx="1483852"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600" b="1" i="0" u="sng" strike="noStrike" cap="none">
                <a:solidFill>
                  <a:srgbClr val="678877"/>
                </a:solidFill>
                <a:latin typeface="Arial"/>
                <a:ea typeface="Arial"/>
                <a:cs typeface="Arial"/>
                <a:sym typeface="Arial"/>
              </a:rPr>
              <a:t>Iššūkiai</a:t>
            </a:r>
            <a:endParaRPr sz="1400" b="0" i="0" u="none" strike="noStrike" cap="none">
              <a:solidFill>
                <a:srgbClr val="000000"/>
              </a:solidFill>
              <a:latin typeface="Arial"/>
              <a:ea typeface="Arial"/>
              <a:cs typeface="Arial"/>
              <a:sym typeface="Arial"/>
            </a:endParaRPr>
          </a:p>
        </p:txBody>
      </p:sp>
      <p:sp>
        <p:nvSpPr>
          <p:cNvPr id="413" name="Google Shape;413;p11"/>
          <p:cNvSpPr txBox="1"/>
          <p:nvPr/>
        </p:nvSpPr>
        <p:spPr>
          <a:xfrm>
            <a:off x="8071946" y="1395940"/>
            <a:ext cx="1483852"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600" b="1" i="0" u="sng" strike="noStrike" cap="none">
                <a:solidFill>
                  <a:srgbClr val="678877"/>
                </a:solidFill>
                <a:latin typeface="Arial"/>
                <a:ea typeface="Arial"/>
                <a:cs typeface="Arial"/>
                <a:sym typeface="Arial"/>
              </a:rPr>
              <a:t>Sprendimai</a:t>
            </a:r>
            <a:endParaRPr sz="1400" b="0" i="0" u="none" strike="noStrike" cap="none">
              <a:solidFill>
                <a:srgbClr val="000000"/>
              </a:solidFill>
              <a:latin typeface="Arial"/>
              <a:ea typeface="Arial"/>
              <a:cs typeface="Arial"/>
              <a:sym typeface="Arial"/>
            </a:endParaRPr>
          </a:p>
        </p:txBody>
      </p:sp>
      <p:sp>
        <p:nvSpPr>
          <p:cNvPr id="414" name="Google Shape;414;p11"/>
          <p:cNvSpPr txBox="1"/>
          <p:nvPr/>
        </p:nvSpPr>
        <p:spPr>
          <a:xfrm>
            <a:off x="1413634" y="2183220"/>
            <a:ext cx="3940507" cy="646331"/>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Besimokantieji nesupranta, kaip IM sąvokos yra susijusios su minkštaisiais įgūdžiais, tokiais kaip kritinis mąstymas ar bendradarbiavimas.</a:t>
            </a:r>
            <a:endParaRPr sz="1400" b="0" i="0" u="none" strike="noStrike" cap="none">
              <a:solidFill>
                <a:srgbClr val="000000"/>
              </a:solidFill>
              <a:latin typeface="Arial"/>
              <a:ea typeface="Arial"/>
              <a:cs typeface="Arial"/>
              <a:sym typeface="Arial"/>
            </a:endParaRPr>
          </a:p>
        </p:txBody>
      </p:sp>
      <p:sp>
        <p:nvSpPr>
          <p:cNvPr id="415" name="Google Shape;415;p11"/>
          <p:cNvSpPr txBox="1"/>
          <p:nvPr/>
        </p:nvSpPr>
        <p:spPr>
          <a:xfrm>
            <a:off x="1413625" y="3058675"/>
            <a:ext cx="4122300" cy="276900"/>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lt-LT" sz="1200" b="1" i="0" u="none" strike="noStrike" cap="none">
                <a:solidFill>
                  <a:srgbClr val="678877"/>
                </a:solidFill>
                <a:latin typeface="Arial"/>
                <a:ea typeface="Arial"/>
                <a:cs typeface="Arial"/>
                <a:sym typeface="Arial"/>
              </a:rPr>
              <a:t>Žemas pasitikėjimas problemų sprendimu ir bendravimu</a:t>
            </a:r>
            <a:endParaRPr sz="1400" b="0" i="0" u="none" strike="noStrike" cap="none">
              <a:solidFill>
                <a:srgbClr val="000000"/>
              </a:solidFill>
              <a:latin typeface="Arial"/>
              <a:ea typeface="Arial"/>
              <a:cs typeface="Arial"/>
              <a:sym typeface="Arial"/>
            </a:endParaRPr>
          </a:p>
        </p:txBody>
      </p:sp>
      <p:sp>
        <p:nvSpPr>
          <p:cNvPr id="416" name="Google Shape;416;p11"/>
          <p:cNvSpPr txBox="1"/>
          <p:nvPr/>
        </p:nvSpPr>
        <p:spPr>
          <a:xfrm>
            <a:off x="1413635" y="4185726"/>
            <a:ext cx="3628115" cy="276999"/>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lt-LT" sz="1200" b="1" i="0" u="none" strike="noStrike" cap="none">
                <a:solidFill>
                  <a:srgbClr val="678877"/>
                </a:solidFill>
                <a:latin typeface="Arial"/>
                <a:ea typeface="Arial"/>
                <a:cs typeface="Arial"/>
                <a:sym typeface="Arial"/>
              </a:rPr>
              <a:t>Pasipriešinimas naujiems mąstymo būdams</a:t>
            </a:r>
            <a:endParaRPr sz="1400" b="0" i="0" u="none" strike="noStrike" cap="none">
              <a:solidFill>
                <a:srgbClr val="000000"/>
              </a:solidFill>
              <a:latin typeface="Arial"/>
              <a:ea typeface="Arial"/>
              <a:cs typeface="Arial"/>
              <a:sym typeface="Arial"/>
            </a:endParaRPr>
          </a:p>
        </p:txBody>
      </p:sp>
      <p:sp>
        <p:nvSpPr>
          <p:cNvPr id="417" name="Google Shape;417;p11"/>
          <p:cNvSpPr txBox="1"/>
          <p:nvPr/>
        </p:nvSpPr>
        <p:spPr>
          <a:xfrm>
            <a:off x="1413635" y="5318045"/>
            <a:ext cx="3628115" cy="276999"/>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lt-LT" sz="1200" b="1" i="0" u="none" strike="noStrike" cap="none">
                <a:solidFill>
                  <a:srgbClr val="678877"/>
                </a:solidFill>
                <a:latin typeface="Arial"/>
                <a:ea typeface="Arial"/>
                <a:cs typeface="Arial"/>
                <a:sym typeface="Arial"/>
              </a:rPr>
              <a:t>Bendradarbiavimo kliūtys</a:t>
            </a:r>
            <a:endParaRPr sz="1400" b="0" i="0" u="none" strike="noStrike" cap="none">
              <a:solidFill>
                <a:srgbClr val="000000"/>
              </a:solidFill>
              <a:latin typeface="Arial"/>
              <a:ea typeface="Arial"/>
              <a:cs typeface="Arial"/>
              <a:sym typeface="Arial"/>
            </a:endParaRPr>
          </a:p>
        </p:txBody>
      </p:sp>
      <p:sp>
        <p:nvSpPr>
          <p:cNvPr id="418" name="Google Shape;418;p11"/>
          <p:cNvSpPr txBox="1"/>
          <p:nvPr/>
        </p:nvSpPr>
        <p:spPr>
          <a:xfrm>
            <a:off x="1413634" y="3321835"/>
            <a:ext cx="3836791" cy="461665"/>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Daugelis žemos kvalifikacijos suaugusiųjų nepasitiki savo gebėjimu spręsti problemas ar aiškiai reikšti mintis.</a:t>
            </a:r>
            <a:endParaRPr sz="1400" b="0" i="0" u="none" strike="noStrike" cap="none">
              <a:solidFill>
                <a:srgbClr val="000000"/>
              </a:solidFill>
              <a:latin typeface="Arial"/>
              <a:ea typeface="Arial"/>
              <a:cs typeface="Arial"/>
              <a:sym typeface="Arial"/>
            </a:endParaRPr>
          </a:p>
        </p:txBody>
      </p:sp>
      <p:sp>
        <p:nvSpPr>
          <p:cNvPr id="419" name="Google Shape;419;p11"/>
          <p:cNvSpPr txBox="1"/>
          <p:nvPr/>
        </p:nvSpPr>
        <p:spPr>
          <a:xfrm>
            <a:off x="1413635" y="4450851"/>
            <a:ext cx="3836700" cy="646500"/>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Suaugusiesiems, kuriems būdingas ribotas struktūrinis mąstymas, informatinio mąstymo koncepcijos gali būti per sudėtingos.</a:t>
            </a:r>
            <a:endParaRPr sz="1400" b="0" i="0" u="none" strike="noStrike" cap="none">
              <a:solidFill>
                <a:srgbClr val="000000"/>
              </a:solidFill>
              <a:latin typeface="Arial"/>
              <a:ea typeface="Arial"/>
              <a:cs typeface="Arial"/>
              <a:sym typeface="Arial"/>
            </a:endParaRPr>
          </a:p>
        </p:txBody>
      </p:sp>
      <p:sp>
        <p:nvSpPr>
          <p:cNvPr id="420" name="Google Shape;420;p11"/>
          <p:cNvSpPr txBox="1"/>
          <p:nvPr/>
        </p:nvSpPr>
        <p:spPr>
          <a:xfrm>
            <a:off x="1413635" y="5565298"/>
            <a:ext cx="3628114" cy="646331"/>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Besimokantiesiems gali būti sunku dirbti komandoje, gali kilti problemų sprendžiant konfliktus ar teisingai paskirstant užduotis.</a:t>
            </a:r>
            <a:endParaRPr sz="1400" b="0" i="0" u="none" strike="noStrike" cap="none">
              <a:solidFill>
                <a:srgbClr val="000000"/>
              </a:solidFill>
              <a:latin typeface="Arial"/>
              <a:ea typeface="Arial"/>
              <a:cs typeface="Arial"/>
              <a:sym typeface="Arial"/>
            </a:endParaRPr>
          </a:p>
        </p:txBody>
      </p:sp>
      <p:sp>
        <p:nvSpPr>
          <p:cNvPr id="421" name="Google Shape;421;p11"/>
          <p:cNvSpPr txBox="1"/>
          <p:nvPr/>
        </p:nvSpPr>
        <p:spPr>
          <a:xfrm>
            <a:off x="6999814" y="1969629"/>
            <a:ext cx="3628115" cy="646331"/>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chemeClr val="dk1"/>
                </a:solidFill>
                <a:latin typeface="Arial"/>
                <a:ea typeface="Arial"/>
                <a:cs typeface="Arial"/>
                <a:sym typeface="Arial"/>
              </a:rPr>
              <a:t>Naudokite kasdienius pavyzdžius, kurie yra konkrečiai susiję su jūsų mokiniais. Paklauskite jų apie jų kasdienį gyvenimą ir parodykite, kaip taikomas IM.</a:t>
            </a:r>
            <a:endParaRPr sz="1400" b="0" i="0" u="none" strike="noStrike" cap="none">
              <a:solidFill>
                <a:srgbClr val="000000"/>
              </a:solidFill>
              <a:latin typeface="Arial"/>
              <a:ea typeface="Arial"/>
              <a:cs typeface="Arial"/>
              <a:sym typeface="Arial"/>
            </a:endParaRPr>
          </a:p>
        </p:txBody>
      </p:sp>
      <p:sp>
        <p:nvSpPr>
          <p:cNvPr id="422" name="Google Shape;422;p11"/>
          <p:cNvSpPr txBox="1"/>
          <p:nvPr/>
        </p:nvSpPr>
        <p:spPr>
          <a:xfrm>
            <a:off x="6835153" y="2921167"/>
            <a:ext cx="3957435" cy="1015663"/>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Naudokite mokymosi paramos metodus, siekdami palaipsniui didinti pasitikėjimą. Pradėkite nuo struktūruotų veiklų, kurios suteikia aiškias gaires, ir palaipsniui mažinkite pagalbą, leisdami mokiniams praktikuotis saugioje, mažai streso keliančioje aplinkoje.</a:t>
            </a:r>
            <a:endParaRPr sz="1200" b="0" i="0" u="none" strike="noStrike" cap="none">
              <a:solidFill>
                <a:schemeClr val="dk1"/>
              </a:solidFill>
              <a:latin typeface="Arial"/>
              <a:ea typeface="Arial"/>
              <a:cs typeface="Arial"/>
              <a:sym typeface="Arial"/>
            </a:endParaRPr>
          </a:p>
        </p:txBody>
      </p:sp>
      <p:sp>
        <p:nvSpPr>
          <p:cNvPr id="423" name="Google Shape;423;p11"/>
          <p:cNvSpPr txBox="1"/>
          <p:nvPr/>
        </p:nvSpPr>
        <p:spPr>
          <a:xfrm>
            <a:off x="6835153" y="4151537"/>
            <a:ext cx="3957300" cy="8157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dirty="0">
                <a:solidFill>
                  <a:srgbClr val="000000"/>
                </a:solidFill>
                <a:latin typeface="Arial"/>
                <a:ea typeface="Arial"/>
                <a:cs typeface="Arial"/>
                <a:sym typeface="Arial"/>
              </a:rPr>
              <a:t>Pabrėžkite, kad </a:t>
            </a:r>
            <a:r>
              <a:rPr lang="lt-LT" sz="1200" b="0" i="0" u="none" strike="noStrike" cap="none" dirty="0" err="1">
                <a:solidFill>
                  <a:srgbClr val="000000"/>
                </a:solidFill>
                <a:latin typeface="Arial"/>
                <a:ea typeface="Arial"/>
                <a:cs typeface="Arial"/>
                <a:sym typeface="Arial"/>
              </a:rPr>
              <a:t>informatinis</a:t>
            </a:r>
            <a:r>
              <a:rPr lang="lt-LT" sz="1200" b="0" i="0" u="none" strike="noStrike" cap="none" dirty="0">
                <a:solidFill>
                  <a:srgbClr val="000000"/>
                </a:solidFill>
                <a:latin typeface="Arial"/>
                <a:ea typeface="Arial"/>
                <a:cs typeface="Arial"/>
                <a:sym typeface="Arial"/>
              </a:rPr>
              <a:t> mąstymas yra mąstymo būdas, kuris gerina problemų sprendimą ir komandinį darbą, o ne kažkas, kas reikalauja techninių įgūdžių ar </a:t>
            </a:r>
            <a:r>
              <a:rPr lang="lt-LT" sz="1100" b="0" i="0" u="none" strike="noStrike" cap="none" dirty="0">
                <a:solidFill>
                  <a:schemeClr val="dk2"/>
                </a:solidFill>
                <a:latin typeface="Arial"/>
                <a:ea typeface="Arial"/>
                <a:cs typeface="Arial"/>
                <a:sym typeface="Arial"/>
              </a:rPr>
              <a:t>žinių apie technologijas</a:t>
            </a:r>
            <a:endParaRPr sz="1200" b="0" i="0" u="none" strike="noStrike" cap="none" dirty="0">
              <a:solidFill>
                <a:schemeClr val="dk1"/>
              </a:solidFill>
              <a:latin typeface="Arial"/>
              <a:ea typeface="Arial"/>
              <a:cs typeface="Arial"/>
              <a:sym typeface="Arial"/>
            </a:endParaRPr>
          </a:p>
        </p:txBody>
      </p:sp>
      <p:sp>
        <p:nvSpPr>
          <p:cNvPr id="424" name="Google Shape;424;p11"/>
          <p:cNvSpPr txBox="1"/>
          <p:nvPr/>
        </p:nvSpPr>
        <p:spPr>
          <a:xfrm>
            <a:off x="6835153" y="5161245"/>
            <a:ext cx="3957300" cy="831000"/>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Palengvinkite atliekamas užduotis grupėje: paskirkite vaidmenis ir pteikite nuoseklias instrukcijas.  Naudokite nedideles struktūruotas veiklas, siekdami palaipsniui stiprinti komandinį darbą ir skatinti atvirą bendravimą.</a:t>
            </a:r>
            <a:endParaRPr sz="1200" b="0" i="0" u="none" strike="noStrike" cap="none">
              <a:solidFill>
                <a:schemeClr val="dk1"/>
              </a:solidFill>
              <a:latin typeface="Arial"/>
              <a:ea typeface="Arial"/>
              <a:cs typeface="Arial"/>
              <a:sym typeface="Arial"/>
            </a:endParaRPr>
          </a:p>
        </p:txBody>
      </p:sp>
      <p:pic>
        <p:nvPicPr>
          <p:cNvPr id="425" name="Google Shape;425;p11" descr="Icono&#10;&#10;Descripción generada automáticamente"/>
          <p:cNvPicPr preferRelativeResize="0"/>
          <p:nvPr/>
        </p:nvPicPr>
        <p:blipFill rotWithShape="1">
          <a:blip r:embed="rId4">
            <a:alphaModFix/>
          </a:blip>
          <a:srcRect/>
          <a:stretch/>
        </p:blipFill>
        <p:spPr>
          <a:xfrm>
            <a:off x="10495945" y="309038"/>
            <a:ext cx="1240790" cy="124079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429"/>
        <p:cNvGrpSpPr/>
        <p:nvPr/>
      </p:nvGrpSpPr>
      <p:grpSpPr>
        <a:xfrm>
          <a:off x="0" y="0"/>
          <a:ext cx="0" cy="0"/>
          <a:chOff x="0" y="0"/>
          <a:chExt cx="0" cy="0"/>
        </a:xfrm>
      </p:grpSpPr>
      <p:sp>
        <p:nvSpPr>
          <p:cNvPr id="430" name="Google Shape;430;p12"/>
          <p:cNvSpPr txBox="1"/>
          <p:nvPr/>
        </p:nvSpPr>
        <p:spPr>
          <a:xfrm>
            <a:off x="1046946" y="1671851"/>
            <a:ext cx="6591300" cy="1923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lt-LT" sz="1800" b="1" i="0" u="none" strike="noStrike" cap="none">
                <a:solidFill>
                  <a:srgbClr val="678877"/>
                </a:solidFill>
                <a:latin typeface="Arial"/>
                <a:ea typeface="Arial"/>
                <a:cs typeface="Arial"/>
                <a:sym typeface="Arial"/>
              </a:rPr>
              <a:t>Laiko valdymo gerinimas kasdieną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lt-LT" sz="1600" b="0" i="0" u="none" strike="noStrike" cap="none">
                <a:solidFill>
                  <a:srgbClr val="000000"/>
                </a:solidFill>
                <a:latin typeface="Arial"/>
                <a:ea typeface="Arial"/>
                <a:cs typeface="Arial"/>
                <a:sym typeface="Arial"/>
              </a:rPr>
              <a:t>Padėkite besimokantiesiems atpažinti pasikartojančius modelius jų kasdienėje rutinoje, siekiant išvengti laiko švaistymo įpročių ir susitelkti į svarbiausias užduotis, taikant abstrakciją. Suaugę besimokantys asmenys naudodami darbotvarkę stiprina organizuotumą ir prisitaikymą, o tai padeda lengviau valdyti atsakomybes namuose ir darbe.</a:t>
            </a:r>
            <a:endParaRPr sz="1400" b="0" i="0" u="none" strike="noStrike" cap="none">
              <a:solidFill>
                <a:srgbClr val="000000"/>
              </a:solidFill>
              <a:latin typeface="Arial"/>
              <a:ea typeface="Arial"/>
              <a:cs typeface="Arial"/>
              <a:sym typeface="Arial"/>
            </a:endParaRPr>
          </a:p>
        </p:txBody>
      </p:sp>
      <p:pic>
        <p:nvPicPr>
          <p:cNvPr id="431" name="Google Shape;431;p12" descr="Icono&#10;&#10;Descripción generada automáticamente"/>
          <p:cNvPicPr preferRelativeResize="0"/>
          <p:nvPr/>
        </p:nvPicPr>
        <p:blipFill rotWithShape="1">
          <a:blip r:embed="rId3">
            <a:alphaModFix/>
          </a:blip>
          <a:srcRect/>
          <a:stretch/>
        </p:blipFill>
        <p:spPr>
          <a:xfrm>
            <a:off x="1046946" y="3582490"/>
            <a:ext cx="2344188" cy="2344188"/>
          </a:xfrm>
          <a:prstGeom prst="rect">
            <a:avLst/>
          </a:prstGeom>
          <a:noFill/>
          <a:ln>
            <a:noFill/>
          </a:ln>
        </p:spPr>
      </p:pic>
      <p:pic>
        <p:nvPicPr>
          <p:cNvPr id="432" name="Google Shape;432;p12" descr="A person holding his hand to his face&#10;&#10;Description automatically generated"/>
          <p:cNvPicPr preferRelativeResize="0"/>
          <p:nvPr/>
        </p:nvPicPr>
        <p:blipFill rotWithShape="1">
          <a:blip r:embed="rId4">
            <a:alphaModFix/>
          </a:blip>
          <a:srcRect t="5000" b="5000"/>
          <a:stretch/>
        </p:blipFill>
        <p:spPr>
          <a:xfrm>
            <a:off x="8288299" y="1515538"/>
            <a:ext cx="2672309" cy="2066952"/>
          </a:xfrm>
          <a:prstGeom prst="rect">
            <a:avLst/>
          </a:prstGeom>
          <a:noFill/>
          <a:ln>
            <a:noFill/>
          </a:ln>
        </p:spPr>
      </p:pic>
      <p:sp>
        <p:nvSpPr>
          <p:cNvPr id="433" name="Google Shape;433;p12"/>
          <p:cNvSpPr txBox="1"/>
          <p:nvPr/>
        </p:nvSpPr>
        <p:spPr>
          <a:xfrm>
            <a:off x="4430233" y="3942051"/>
            <a:ext cx="6591300" cy="217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lt-LT" sz="1800" b="1" i="0" u="none" strike="noStrike" cap="none">
                <a:solidFill>
                  <a:srgbClr val="678877"/>
                </a:solidFill>
                <a:latin typeface="Arial"/>
                <a:ea typeface="Arial"/>
                <a:cs typeface="Arial"/>
                <a:sym typeface="Arial"/>
              </a:rPr>
              <a:t>Planavimo įgūdžių ugdymas</a:t>
            </a:r>
            <a:endParaRPr sz="1800" b="0" i="0" u="none" strike="noStrike" cap="none">
              <a:solidFill>
                <a:srgbClr val="678877"/>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lt-LT" sz="1600" b="0" i="0" u="none" strike="noStrike" cap="none">
                <a:solidFill>
                  <a:srgbClr val="000000"/>
                </a:solidFill>
                <a:latin typeface="Arial"/>
                <a:ea typeface="Arial"/>
                <a:cs typeface="Arial"/>
                <a:sym typeface="Arial"/>
              </a:rPr>
              <a:t>Galite padėti besimokantiesiems ugdyti problemų sprendimo ir organizavimo įgūdžius, pavyzdžiui, jiems planuojant maisto gaminimą. Skatinkite padalyti procesą į veiksmus, pvz., sudaryti biudžetą, sąrašą apsipirkti ir seką maistui ruošti. Dekompozicijos naudojimas gali padėti jiems efektyviai valdyti išteklius, prisitaikyti prie netikėtų pokyčių ir pagerinti kritinį mąstymą, planavimą ir gebėjimą prisitaikyti kasdieniame gyvenime.</a:t>
            </a:r>
            <a:endParaRPr sz="1400" b="0" i="0" u="none" strike="noStrike" cap="none">
              <a:solidFill>
                <a:srgbClr val="000000"/>
              </a:solidFill>
              <a:latin typeface="Arial"/>
              <a:ea typeface="Arial"/>
              <a:cs typeface="Arial"/>
              <a:sym typeface="Arial"/>
            </a:endParaRPr>
          </a:p>
        </p:txBody>
      </p:sp>
      <p:sp>
        <p:nvSpPr>
          <p:cNvPr id="434" name="Google Shape;434;p1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12</a:t>
            </a:fld>
            <a:endParaRPr sz="900" b="0" i="0" u="none" strike="noStrike" cap="none">
              <a:solidFill>
                <a:srgbClr val="537272"/>
              </a:solidFill>
              <a:latin typeface="Gill Sans"/>
              <a:ea typeface="Gill Sans"/>
              <a:cs typeface="Gill Sans"/>
              <a:sym typeface="Gill Sans"/>
            </a:endParaRPr>
          </a:p>
        </p:txBody>
      </p:sp>
      <p:sp>
        <p:nvSpPr>
          <p:cNvPr id="435" name="Google Shape;435;p12"/>
          <p:cNvSpPr txBox="1"/>
          <p:nvPr/>
        </p:nvSpPr>
        <p:spPr>
          <a:xfrm>
            <a:off x="696347" y="427978"/>
            <a:ext cx="10940481" cy="683565"/>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rgbClr val="243131"/>
                </a:solidFill>
                <a:latin typeface="Arial"/>
                <a:ea typeface="Arial"/>
                <a:cs typeface="Arial"/>
                <a:sym typeface="Arial"/>
              </a:rPr>
              <a:t>IM taikymas realiame gyvenime ugdant minkštuosius įgūdžius</a:t>
            </a:r>
            <a:endParaRPr sz="2400" b="1"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439"/>
        <p:cNvGrpSpPr/>
        <p:nvPr/>
      </p:nvGrpSpPr>
      <p:grpSpPr>
        <a:xfrm>
          <a:off x="0" y="0"/>
          <a:ext cx="0" cy="0"/>
          <a:chOff x="0" y="0"/>
          <a:chExt cx="0" cy="0"/>
        </a:xfrm>
      </p:grpSpPr>
      <p:sp>
        <p:nvSpPr>
          <p:cNvPr id="440" name="Google Shape;440;p13"/>
          <p:cNvSpPr/>
          <p:nvPr/>
        </p:nvSpPr>
        <p:spPr>
          <a:xfrm>
            <a:off x="7398589" y="6151350"/>
            <a:ext cx="4329300" cy="540000"/>
          </a:xfrm>
          <a:prstGeom prst="rect">
            <a:avLst/>
          </a:prstGeom>
          <a:noFill/>
          <a:ln w="9525" cap="flat" cmpd="sng">
            <a:solidFill>
              <a:srgbClr val="67887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441" name="Google Shape;441;p13"/>
          <p:cNvGrpSpPr/>
          <p:nvPr/>
        </p:nvGrpSpPr>
        <p:grpSpPr>
          <a:xfrm>
            <a:off x="4539915" y="1946132"/>
            <a:ext cx="3112169" cy="3894651"/>
            <a:chOff x="4539915" y="1481674"/>
            <a:chExt cx="3112169" cy="3894651"/>
          </a:xfrm>
        </p:grpSpPr>
        <p:sp>
          <p:nvSpPr>
            <p:cNvPr id="442" name="Google Shape;442;p13"/>
            <p:cNvSpPr/>
            <p:nvPr/>
          </p:nvSpPr>
          <p:spPr>
            <a:xfrm>
              <a:off x="4539915" y="1830890"/>
              <a:ext cx="2674761" cy="3545435"/>
            </a:xfrm>
            <a:custGeom>
              <a:avLst/>
              <a:gdLst/>
              <a:ahLst/>
              <a:cxnLst/>
              <a:rect l="l" t="t" r="r" b="b"/>
              <a:pathLst>
                <a:path w="21600" h="21600" extrusionOk="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678877"/>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 name="Google Shape;443;p13"/>
            <p:cNvSpPr/>
            <p:nvPr/>
          </p:nvSpPr>
          <p:spPr>
            <a:xfrm>
              <a:off x="4634618" y="1830890"/>
              <a:ext cx="2674761" cy="3545435"/>
            </a:xfrm>
            <a:custGeom>
              <a:avLst/>
              <a:gdLst/>
              <a:ahLst/>
              <a:cxnLst/>
              <a:rect l="l" t="t" r="r" b="b"/>
              <a:pathLst>
                <a:path w="21600" h="21600" extrusionOk="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AABEB4"/>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4" name="Google Shape;444;p13"/>
            <p:cNvSpPr/>
            <p:nvPr/>
          </p:nvSpPr>
          <p:spPr>
            <a:xfrm>
              <a:off x="4782591" y="2221539"/>
              <a:ext cx="2745196" cy="3047062"/>
            </a:xfrm>
            <a:custGeom>
              <a:avLst/>
              <a:gdLst/>
              <a:ahLst/>
              <a:cxnLst/>
              <a:rect l="l" t="t" r="r" b="b"/>
              <a:pathLst>
                <a:path w="21600" h="21600" extrusionOk="0">
                  <a:moveTo>
                    <a:pt x="0" y="0"/>
                  </a:moveTo>
                  <a:lnTo>
                    <a:pt x="17194" y="0"/>
                  </a:lnTo>
                  <a:cubicBezTo>
                    <a:pt x="17194" y="0"/>
                    <a:pt x="17194" y="11652"/>
                    <a:pt x="21600" y="20467"/>
                  </a:cubicBezTo>
                  <a:lnTo>
                    <a:pt x="3498" y="21600"/>
                  </a:lnTo>
                  <a:cubicBezTo>
                    <a:pt x="3493" y="21600"/>
                    <a:pt x="0" y="19456"/>
                    <a:pt x="0" y="0"/>
                  </a:cubicBezTo>
                  <a:close/>
                </a:path>
              </a:pathLst>
            </a:custGeom>
            <a:solidFill>
              <a:srgbClr val="678877"/>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 name="Google Shape;445;p13"/>
            <p:cNvSpPr/>
            <p:nvPr/>
          </p:nvSpPr>
          <p:spPr>
            <a:xfrm>
              <a:off x="4906888" y="2144593"/>
              <a:ext cx="2745196" cy="3047062"/>
            </a:xfrm>
            <a:custGeom>
              <a:avLst/>
              <a:gdLst/>
              <a:ahLst/>
              <a:cxnLst/>
              <a:rect l="l" t="t" r="r" b="b"/>
              <a:pathLst>
                <a:path w="21600" h="21600" extrusionOk="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 name="Google Shape;446;p13"/>
            <p:cNvSpPr/>
            <p:nvPr/>
          </p:nvSpPr>
          <p:spPr>
            <a:xfrm>
              <a:off x="5012541" y="1481674"/>
              <a:ext cx="1918915" cy="857504"/>
            </a:xfrm>
            <a:custGeom>
              <a:avLst/>
              <a:gdLst/>
              <a:ahLst/>
              <a:cxnLst/>
              <a:rect l="l" t="t" r="r" b="b"/>
              <a:pathLst>
                <a:path w="21600" h="21302" extrusionOk="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0" y="16347"/>
                    <a:pt x="16570" y="15112"/>
                    <a:pt x="14618" y="14788"/>
                  </a:cubicBezTo>
                  <a:close/>
                  <a:moveTo>
                    <a:pt x="10800" y="5025"/>
                  </a:moveTo>
                  <a:cubicBezTo>
                    <a:pt x="10387" y="5025"/>
                    <a:pt x="10047" y="4290"/>
                    <a:pt x="10047" y="3363"/>
                  </a:cubicBezTo>
                  <a:cubicBezTo>
                    <a:pt x="10047" y="2437"/>
                    <a:pt x="10380" y="1702"/>
                    <a:pt x="10800" y="1702"/>
                  </a:cubicBezTo>
                  <a:cubicBezTo>
                    <a:pt x="11220" y="1702"/>
                    <a:pt x="11553" y="2437"/>
                    <a:pt x="11553" y="3363"/>
                  </a:cubicBezTo>
                  <a:cubicBezTo>
                    <a:pt x="11553" y="4290"/>
                    <a:pt x="11213" y="5025"/>
                    <a:pt x="10800" y="5025"/>
                  </a:cubicBezTo>
                  <a:close/>
                </a:path>
              </a:pathLst>
            </a:custGeom>
            <a:solidFill>
              <a:srgbClr val="7F7F7F"/>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447" name="Google Shape;447;p13"/>
          <p:cNvGrpSpPr/>
          <p:nvPr/>
        </p:nvGrpSpPr>
        <p:grpSpPr>
          <a:xfrm>
            <a:off x="8079146" y="1946132"/>
            <a:ext cx="3106250" cy="3894651"/>
            <a:chOff x="8079146" y="1481674"/>
            <a:chExt cx="3106250" cy="3894651"/>
          </a:xfrm>
        </p:grpSpPr>
        <p:sp>
          <p:nvSpPr>
            <p:cNvPr id="448" name="Google Shape;448;p13"/>
            <p:cNvSpPr/>
            <p:nvPr/>
          </p:nvSpPr>
          <p:spPr>
            <a:xfrm>
              <a:off x="8079146" y="1830890"/>
              <a:ext cx="2674761" cy="3545435"/>
            </a:xfrm>
            <a:custGeom>
              <a:avLst/>
              <a:gdLst/>
              <a:ahLst/>
              <a:cxnLst/>
              <a:rect l="l" t="t" r="r" b="b"/>
              <a:pathLst>
                <a:path w="21600" h="21600" extrusionOk="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266796"/>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9" name="Google Shape;449;p13"/>
            <p:cNvSpPr/>
            <p:nvPr/>
          </p:nvSpPr>
          <p:spPr>
            <a:xfrm>
              <a:off x="8173848" y="1830890"/>
              <a:ext cx="2674761" cy="3545435"/>
            </a:xfrm>
            <a:custGeom>
              <a:avLst/>
              <a:gdLst/>
              <a:ahLst/>
              <a:cxnLst/>
              <a:rect l="l" t="t" r="r" b="b"/>
              <a:pathLst>
                <a:path w="21600" h="21600" extrusionOk="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ABD0EA"/>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0" name="Google Shape;450;p13"/>
            <p:cNvSpPr/>
            <p:nvPr/>
          </p:nvSpPr>
          <p:spPr>
            <a:xfrm>
              <a:off x="8315902" y="2221539"/>
              <a:ext cx="2745196" cy="3047062"/>
            </a:xfrm>
            <a:custGeom>
              <a:avLst/>
              <a:gdLst/>
              <a:ahLst/>
              <a:cxnLst/>
              <a:rect l="l" t="t" r="r" b="b"/>
              <a:pathLst>
                <a:path w="21600" h="21600" extrusionOk="0">
                  <a:moveTo>
                    <a:pt x="0" y="0"/>
                  </a:moveTo>
                  <a:lnTo>
                    <a:pt x="17194" y="0"/>
                  </a:lnTo>
                  <a:cubicBezTo>
                    <a:pt x="17194" y="0"/>
                    <a:pt x="17194" y="11652"/>
                    <a:pt x="21600" y="20467"/>
                  </a:cubicBezTo>
                  <a:lnTo>
                    <a:pt x="3498" y="21600"/>
                  </a:lnTo>
                  <a:cubicBezTo>
                    <a:pt x="3493" y="21600"/>
                    <a:pt x="0" y="19456"/>
                    <a:pt x="0" y="0"/>
                  </a:cubicBezTo>
                  <a:close/>
                </a:path>
              </a:pathLst>
            </a:custGeom>
            <a:solidFill>
              <a:srgbClr val="266796"/>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1" name="Google Shape;451;p13"/>
            <p:cNvSpPr/>
            <p:nvPr/>
          </p:nvSpPr>
          <p:spPr>
            <a:xfrm>
              <a:off x="8440200" y="2144593"/>
              <a:ext cx="2745196" cy="3047062"/>
            </a:xfrm>
            <a:custGeom>
              <a:avLst/>
              <a:gdLst/>
              <a:ahLst/>
              <a:cxnLst/>
              <a:rect l="l" t="t" r="r" b="b"/>
              <a:pathLst>
                <a:path w="21600" h="21600" extrusionOk="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2" name="Google Shape;452;p13"/>
            <p:cNvSpPr/>
            <p:nvPr/>
          </p:nvSpPr>
          <p:spPr>
            <a:xfrm>
              <a:off x="8551771" y="1481674"/>
              <a:ext cx="1918915" cy="857504"/>
            </a:xfrm>
            <a:custGeom>
              <a:avLst/>
              <a:gdLst/>
              <a:ahLst/>
              <a:cxnLst/>
              <a:rect l="l" t="t" r="r" b="b"/>
              <a:pathLst>
                <a:path w="21600" h="21302" extrusionOk="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0" y="16347"/>
                    <a:pt x="16570" y="15112"/>
                    <a:pt x="14618" y="14788"/>
                  </a:cubicBezTo>
                  <a:close/>
                  <a:moveTo>
                    <a:pt x="10800" y="5025"/>
                  </a:moveTo>
                  <a:cubicBezTo>
                    <a:pt x="10387" y="5025"/>
                    <a:pt x="10047" y="4290"/>
                    <a:pt x="10047" y="3363"/>
                  </a:cubicBezTo>
                  <a:cubicBezTo>
                    <a:pt x="10047" y="2437"/>
                    <a:pt x="10380" y="1702"/>
                    <a:pt x="10800" y="1702"/>
                  </a:cubicBezTo>
                  <a:cubicBezTo>
                    <a:pt x="11213" y="1702"/>
                    <a:pt x="11553" y="2437"/>
                    <a:pt x="11553" y="3363"/>
                  </a:cubicBezTo>
                  <a:cubicBezTo>
                    <a:pt x="11553" y="4290"/>
                    <a:pt x="11213" y="5025"/>
                    <a:pt x="10800" y="5025"/>
                  </a:cubicBezTo>
                  <a:close/>
                </a:path>
              </a:pathLst>
            </a:custGeom>
            <a:solidFill>
              <a:srgbClr val="7F7F7F"/>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453" name="Google Shape;453;p13"/>
          <p:cNvGrpSpPr/>
          <p:nvPr/>
        </p:nvGrpSpPr>
        <p:grpSpPr>
          <a:xfrm>
            <a:off x="1006604" y="1946132"/>
            <a:ext cx="3106250" cy="3894651"/>
            <a:chOff x="1006604" y="1481674"/>
            <a:chExt cx="3106250" cy="3894651"/>
          </a:xfrm>
        </p:grpSpPr>
        <p:sp>
          <p:nvSpPr>
            <p:cNvPr id="454" name="Google Shape;454;p13"/>
            <p:cNvSpPr/>
            <p:nvPr/>
          </p:nvSpPr>
          <p:spPr>
            <a:xfrm>
              <a:off x="1006604" y="1830890"/>
              <a:ext cx="2674761" cy="3545435"/>
            </a:xfrm>
            <a:custGeom>
              <a:avLst/>
              <a:gdLst/>
              <a:ahLst/>
              <a:cxnLst/>
              <a:rect l="l" t="t" r="r" b="b"/>
              <a:pathLst>
                <a:path w="21600" h="21600" extrusionOk="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837F6D"/>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5" name="Google Shape;455;p13"/>
            <p:cNvSpPr/>
            <p:nvPr/>
          </p:nvSpPr>
          <p:spPr>
            <a:xfrm>
              <a:off x="1101307" y="1830890"/>
              <a:ext cx="2674761" cy="3545435"/>
            </a:xfrm>
            <a:custGeom>
              <a:avLst/>
              <a:gdLst/>
              <a:ahLst/>
              <a:cxnLst/>
              <a:rect l="l" t="t" r="r" b="b"/>
              <a:pathLst>
                <a:path w="21600" h="21600" extrusionOk="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CAC8C0"/>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6" name="Google Shape;456;p13"/>
            <p:cNvSpPr/>
            <p:nvPr/>
          </p:nvSpPr>
          <p:spPr>
            <a:xfrm>
              <a:off x="1243361" y="2221539"/>
              <a:ext cx="2745196" cy="3047062"/>
            </a:xfrm>
            <a:custGeom>
              <a:avLst/>
              <a:gdLst/>
              <a:ahLst/>
              <a:cxnLst/>
              <a:rect l="l" t="t" r="r" b="b"/>
              <a:pathLst>
                <a:path w="21600" h="21600" extrusionOk="0">
                  <a:moveTo>
                    <a:pt x="0" y="0"/>
                  </a:moveTo>
                  <a:lnTo>
                    <a:pt x="17194" y="0"/>
                  </a:lnTo>
                  <a:cubicBezTo>
                    <a:pt x="17194" y="0"/>
                    <a:pt x="17194" y="11652"/>
                    <a:pt x="21600" y="20467"/>
                  </a:cubicBezTo>
                  <a:lnTo>
                    <a:pt x="3498" y="21600"/>
                  </a:lnTo>
                  <a:cubicBezTo>
                    <a:pt x="3493" y="21600"/>
                    <a:pt x="0" y="19456"/>
                    <a:pt x="0" y="0"/>
                  </a:cubicBezTo>
                  <a:close/>
                </a:path>
              </a:pathLst>
            </a:custGeom>
            <a:solidFill>
              <a:srgbClr val="837F6D"/>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7" name="Google Shape;457;p13"/>
            <p:cNvSpPr/>
            <p:nvPr/>
          </p:nvSpPr>
          <p:spPr>
            <a:xfrm>
              <a:off x="1367658" y="2144593"/>
              <a:ext cx="2745196" cy="3047062"/>
            </a:xfrm>
            <a:custGeom>
              <a:avLst/>
              <a:gdLst/>
              <a:ahLst/>
              <a:cxnLst/>
              <a:rect l="l" t="t" r="r" b="b"/>
              <a:pathLst>
                <a:path w="21600" h="21600" extrusionOk="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8" name="Google Shape;458;p13"/>
            <p:cNvSpPr/>
            <p:nvPr/>
          </p:nvSpPr>
          <p:spPr>
            <a:xfrm>
              <a:off x="1479230" y="1481674"/>
              <a:ext cx="1918915" cy="857504"/>
            </a:xfrm>
            <a:custGeom>
              <a:avLst/>
              <a:gdLst/>
              <a:ahLst/>
              <a:cxnLst/>
              <a:rect l="l" t="t" r="r" b="b"/>
              <a:pathLst>
                <a:path w="21600" h="21302" extrusionOk="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7" y="16347"/>
                    <a:pt x="16576" y="15112"/>
                    <a:pt x="14618" y="14788"/>
                  </a:cubicBezTo>
                  <a:close/>
                  <a:moveTo>
                    <a:pt x="10807" y="5025"/>
                  </a:moveTo>
                  <a:cubicBezTo>
                    <a:pt x="10394" y="5025"/>
                    <a:pt x="10054" y="4290"/>
                    <a:pt x="10054" y="3363"/>
                  </a:cubicBezTo>
                  <a:cubicBezTo>
                    <a:pt x="10054" y="2437"/>
                    <a:pt x="10387" y="1702"/>
                    <a:pt x="10807" y="1702"/>
                  </a:cubicBezTo>
                  <a:cubicBezTo>
                    <a:pt x="11226" y="1702"/>
                    <a:pt x="11560" y="2437"/>
                    <a:pt x="11560" y="3363"/>
                  </a:cubicBezTo>
                  <a:cubicBezTo>
                    <a:pt x="11560" y="4290"/>
                    <a:pt x="11220" y="5025"/>
                    <a:pt x="10807" y="5025"/>
                  </a:cubicBezTo>
                  <a:close/>
                </a:path>
              </a:pathLst>
            </a:custGeom>
            <a:solidFill>
              <a:srgbClr val="7F7F7F"/>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459" name="Google Shape;459;p1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13</a:t>
            </a:fld>
            <a:endParaRPr sz="900" b="0" i="0" u="none" strike="noStrike" cap="none">
              <a:solidFill>
                <a:srgbClr val="537272"/>
              </a:solidFill>
              <a:latin typeface="Gill Sans"/>
              <a:ea typeface="Gill Sans"/>
              <a:cs typeface="Gill Sans"/>
              <a:sym typeface="Gill Sans"/>
            </a:endParaRPr>
          </a:p>
        </p:txBody>
      </p:sp>
      <p:sp>
        <p:nvSpPr>
          <p:cNvPr id="460" name="Google Shape;460;p13"/>
          <p:cNvSpPr txBox="1"/>
          <p:nvPr/>
        </p:nvSpPr>
        <p:spPr>
          <a:xfrm>
            <a:off x="475914" y="1192062"/>
            <a:ext cx="10992167" cy="7076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IM kasdieniniame gyvenime</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Tikslas:</a:t>
            </a:r>
            <a:r>
              <a:rPr lang="lt-LT" sz="1400" b="0" i="0" u="none" strike="noStrike" cap="none">
                <a:solidFill>
                  <a:srgbClr val="000000"/>
                </a:solidFill>
                <a:latin typeface="Arial"/>
                <a:ea typeface="Arial"/>
                <a:cs typeface="Arial"/>
                <a:sym typeface="Arial"/>
              </a:rPr>
              <a:t> padėti besimokantiesiems atpažinti ir pritaikyti IM strategijas sprendžiant realaus gyvenimo problemas.</a:t>
            </a:r>
            <a:endParaRPr sz="1400" b="0" i="0" u="none" strike="noStrike" cap="none">
              <a:solidFill>
                <a:srgbClr val="000000"/>
              </a:solidFill>
              <a:latin typeface="Arial"/>
              <a:ea typeface="Arial"/>
              <a:cs typeface="Arial"/>
              <a:sym typeface="Arial"/>
            </a:endParaRPr>
          </a:p>
        </p:txBody>
      </p:sp>
      <p:sp>
        <p:nvSpPr>
          <p:cNvPr id="461" name="Google Shape;461;p13"/>
          <p:cNvSpPr txBox="1"/>
          <p:nvPr/>
        </p:nvSpPr>
        <p:spPr>
          <a:xfrm>
            <a:off x="696348" y="427978"/>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rgbClr val="000000"/>
                </a:solidFill>
                <a:latin typeface="Arial"/>
                <a:ea typeface="Arial"/>
                <a:cs typeface="Arial"/>
                <a:sym typeface="Arial"/>
              </a:rPr>
              <a:t>Veikla: IM taikymas kasdieniams iššūkiams spręsti </a:t>
            </a:r>
            <a:endParaRPr sz="1400" b="0" i="0" u="none" strike="noStrike" cap="none">
              <a:solidFill>
                <a:srgbClr val="000000"/>
              </a:solidFill>
              <a:latin typeface="Arial"/>
              <a:ea typeface="Arial"/>
              <a:cs typeface="Arial"/>
              <a:sym typeface="Arial"/>
            </a:endParaRPr>
          </a:p>
        </p:txBody>
      </p:sp>
      <p:sp>
        <p:nvSpPr>
          <p:cNvPr id="462" name="Google Shape;462;p13"/>
          <p:cNvSpPr txBox="1"/>
          <p:nvPr/>
        </p:nvSpPr>
        <p:spPr>
          <a:xfrm>
            <a:off x="1545454" y="2858429"/>
            <a:ext cx="2183262"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1. Pasirinkite bendrą kasdienį iššūkį</a:t>
            </a:r>
            <a:endParaRPr sz="1400" b="0" i="0" u="none" strike="noStrike" cap="none">
              <a:solidFill>
                <a:srgbClr val="000000"/>
              </a:solidFill>
              <a:latin typeface="Arial"/>
              <a:ea typeface="Arial"/>
              <a:cs typeface="Arial"/>
              <a:sym typeface="Arial"/>
            </a:endParaRPr>
          </a:p>
        </p:txBody>
      </p:sp>
      <p:sp>
        <p:nvSpPr>
          <p:cNvPr id="463" name="Google Shape;463;p13"/>
          <p:cNvSpPr txBox="1"/>
          <p:nvPr/>
        </p:nvSpPr>
        <p:spPr>
          <a:xfrm>
            <a:off x="5012541" y="2834045"/>
            <a:ext cx="2167999" cy="738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2. Nurodykite besimokantiesiems IM žingsnius</a:t>
            </a:r>
            <a:endParaRPr sz="1400" b="0" i="0" u="none" strike="noStrike" cap="none">
              <a:solidFill>
                <a:srgbClr val="000000"/>
              </a:solidFill>
              <a:latin typeface="Arial"/>
              <a:ea typeface="Arial"/>
              <a:cs typeface="Arial"/>
              <a:sym typeface="Arial"/>
            </a:endParaRPr>
          </a:p>
        </p:txBody>
      </p:sp>
      <p:sp>
        <p:nvSpPr>
          <p:cNvPr id="464" name="Google Shape;464;p13"/>
          <p:cNvSpPr txBox="1"/>
          <p:nvPr/>
        </p:nvSpPr>
        <p:spPr>
          <a:xfrm>
            <a:off x="8551771" y="2966151"/>
            <a:ext cx="21834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3. Apgalvokite ir diskutuokite</a:t>
            </a:r>
            <a:endParaRPr sz="1400" b="0" i="0" u="none" strike="noStrike" cap="none">
              <a:solidFill>
                <a:srgbClr val="000000"/>
              </a:solidFill>
              <a:latin typeface="Arial"/>
              <a:ea typeface="Arial"/>
              <a:cs typeface="Arial"/>
              <a:sym typeface="Arial"/>
            </a:endParaRPr>
          </a:p>
        </p:txBody>
      </p:sp>
      <p:sp>
        <p:nvSpPr>
          <p:cNvPr id="465" name="Google Shape;465;p13"/>
          <p:cNvSpPr txBox="1"/>
          <p:nvPr/>
        </p:nvSpPr>
        <p:spPr>
          <a:xfrm>
            <a:off x="1475288" y="3531747"/>
            <a:ext cx="2004900" cy="1385400"/>
          </a:xfrm>
          <a:prstGeom prst="rect">
            <a:avLst/>
          </a:prstGeom>
          <a:noFill/>
          <a:ln>
            <a:noFill/>
          </a:ln>
        </p:spPr>
        <p:txBody>
          <a:bodyPr spcFirstLastPara="1" wrap="square" lIns="91425" tIns="45700" rIns="91425" bIns="45700" anchor="t" anchorCtr="0">
            <a:spAutoFit/>
          </a:bodyPr>
          <a:lstStyle/>
          <a:p>
            <a:pPr marL="285750" marR="0" lvl="0" indent="-107950" algn="l" rtl="0">
              <a:lnSpc>
                <a:spcPct val="100000"/>
              </a:lnSpc>
              <a:spcBef>
                <a:spcPts val="0"/>
              </a:spcBef>
              <a:spcAft>
                <a:spcPts val="0"/>
              </a:spcAft>
              <a:buClr>
                <a:srgbClr val="000000"/>
              </a:buClr>
              <a:buSzPts val="1200"/>
              <a:buFont typeface="Arial"/>
              <a:buChar char="•"/>
            </a:pPr>
            <a:r>
              <a:rPr lang="lt-LT" sz="1200" b="0" i="0" u="none" strike="noStrike" cap="none">
                <a:solidFill>
                  <a:srgbClr val="000000"/>
                </a:solidFill>
                <a:latin typeface="Arial"/>
                <a:ea typeface="Arial"/>
                <a:cs typeface="Arial"/>
                <a:sym typeface="Arial"/>
              </a:rPr>
              <a:t>Išlaidų buičiai  tvarkymas.</a:t>
            </a:r>
            <a:endParaRPr sz="1400" b="0" i="0" u="none" strike="noStrike" cap="none">
              <a:solidFill>
                <a:srgbClr val="000000"/>
              </a:solidFill>
              <a:latin typeface="Arial"/>
              <a:ea typeface="Arial"/>
              <a:cs typeface="Arial"/>
              <a:sym typeface="Arial"/>
            </a:endParaRPr>
          </a:p>
          <a:p>
            <a:pPr marL="285750" marR="0" lvl="0" indent="-107950" algn="l" rtl="0">
              <a:lnSpc>
                <a:spcPct val="100000"/>
              </a:lnSpc>
              <a:spcBef>
                <a:spcPts val="0"/>
              </a:spcBef>
              <a:spcAft>
                <a:spcPts val="0"/>
              </a:spcAft>
              <a:buClr>
                <a:srgbClr val="000000"/>
              </a:buClr>
              <a:buSzPts val="1200"/>
              <a:buFont typeface="Arial"/>
              <a:buChar char="•"/>
            </a:pPr>
            <a:r>
              <a:rPr lang="lt-LT" sz="1200" b="0" i="0" u="none" strike="noStrike" cap="none">
                <a:solidFill>
                  <a:srgbClr val="000000"/>
                </a:solidFill>
                <a:latin typeface="Arial"/>
                <a:ea typeface="Arial"/>
                <a:cs typeface="Arial"/>
                <a:sym typeface="Arial"/>
              </a:rPr>
              <a:t>Asmeninio ar darbo grafiko organizavimas.</a:t>
            </a:r>
            <a:endParaRPr sz="1400" b="0" i="0" u="none" strike="noStrike" cap="none">
              <a:solidFill>
                <a:srgbClr val="000000"/>
              </a:solidFill>
              <a:latin typeface="Arial"/>
              <a:ea typeface="Arial"/>
              <a:cs typeface="Arial"/>
              <a:sym typeface="Arial"/>
            </a:endParaRPr>
          </a:p>
          <a:p>
            <a:pPr marL="285750" marR="0" lvl="0" indent="-107950" algn="l" rtl="0">
              <a:lnSpc>
                <a:spcPct val="100000"/>
              </a:lnSpc>
              <a:spcBef>
                <a:spcPts val="0"/>
              </a:spcBef>
              <a:spcAft>
                <a:spcPts val="0"/>
              </a:spcAft>
              <a:buClr>
                <a:srgbClr val="000000"/>
              </a:buClr>
              <a:buSzPts val="1200"/>
              <a:buFont typeface="Arial"/>
              <a:buChar char="•"/>
            </a:pPr>
            <a:r>
              <a:rPr lang="lt-LT" sz="1200" b="0" i="0" u="none" strike="noStrike" cap="none">
                <a:solidFill>
                  <a:srgbClr val="000000"/>
                </a:solidFill>
                <a:latin typeface="Arial"/>
                <a:ea typeface="Arial"/>
                <a:cs typeface="Arial"/>
                <a:sym typeface="Arial"/>
              </a:rPr>
              <a:t>Kelionės į maisto produktų parduotuvę ir  biudžeto planavimas.</a:t>
            </a:r>
            <a:endParaRPr sz="1400" b="0" i="0" u="none" strike="noStrike" cap="none">
              <a:solidFill>
                <a:srgbClr val="000000"/>
              </a:solidFill>
              <a:latin typeface="Arial"/>
              <a:ea typeface="Arial"/>
              <a:cs typeface="Arial"/>
              <a:sym typeface="Arial"/>
            </a:endParaRPr>
          </a:p>
        </p:txBody>
      </p:sp>
      <p:sp>
        <p:nvSpPr>
          <p:cNvPr id="466" name="Google Shape;466;p13"/>
          <p:cNvSpPr txBox="1"/>
          <p:nvPr/>
        </p:nvSpPr>
        <p:spPr>
          <a:xfrm>
            <a:off x="4997140" y="3507363"/>
            <a:ext cx="2217536" cy="2123618"/>
          </a:xfrm>
          <a:prstGeom prst="rect">
            <a:avLst/>
          </a:prstGeom>
          <a:noFill/>
          <a:ln>
            <a:noFill/>
          </a:ln>
        </p:spPr>
        <p:txBody>
          <a:bodyPr spcFirstLastPara="1" wrap="square" lIns="91425" tIns="45700" rIns="91425" bIns="45700" anchor="t" anchorCtr="0">
            <a:spAutoFit/>
          </a:bodyPr>
          <a:lstStyle/>
          <a:p>
            <a:pPr marL="285750" marR="0" lvl="0" indent="-107950" algn="l" rtl="0">
              <a:lnSpc>
                <a:spcPct val="100000"/>
              </a:lnSpc>
              <a:spcBef>
                <a:spcPts val="0"/>
              </a:spcBef>
              <a:spcAft>
                <a:spcPts val="0"/>
              </a:spcAft>
              <a:buClr>
                <a:srgbClr val="000000"/>
              </a:buClr>
              <a:buSzPts val="1200"/>
              <a:buFont typeface="Arial"/>
              <a:buChar char="•"/>
            </a:pPr>
            <a:r>
              <a:rPr lang="lt-LT" sz="1200" b="1" i="0" u="none" strike="noStrike" cap="none">
                <a:solidFill>
                  <a:srgbClr val="678877"/>
                </a:solidFill>
                <a:latin typeface="Arial"/>
                <a:ea typeface="Arial"/>
                <a:cs typeface="Arial"/>
                <a:sym typeface="Arial"/>
              </a:rPr>
              <a:t>D</a:t>
            </a:r>
            <a:r>
              <a:rPr lang="lt-LT" sz="1200" b="1" i="0" u="none" strike="noStrike" cap="none">
                <a:solidFill>
                  <a:srgbClr val="000000"/>
                </a:solidFill>
                <a:latin typeface="Arial"/>
                <a:ea typeface="Arial"/>
                <a:cs typeface="Arial"/>
                <a:sym typeface="Arial"/>
              </a:rPr>
              <a:t>: </a:t>
            </a:r>
            <a:r>
              <a:rPr lang="lt-LT" sz="1200" b="0" i="0" u="none" strike="noStrike" cap="none">
                <a:solidFill>
                  <a:srgbClr val="000000"/>
                </a:solidFill>
                <a:latin typeface="Arial"/>
                <a:ea typeface="Arial"/>
                <a:cs typeface="Arial"/>
                <a:sym typeface="Arial"/>
              </a:rPr>
              <a:t>Suskirstykite iššūkį į mažesnius uždavinius.</a:t>
            </a:r>
            <a:endParaRPr sz="1200" b="0" i="0" u="none" strike="noStrike" cap="none">
              <a:solidFill>
                <a:srgbClr val="000000"/>
              </a:solidFill>
              <a:latin typeface="Arial"/>
              <a:ea typeface="Arial"/>
              <a:cs typeface="Arial"/>
              <a:sym typeface="Arial"/>
            </a:endParaRPr>
          </a:p>
          <a:p>
            <a:pPr marL="285750" marR="0" lvl="0" indent="-107950" algn="l" rtl="0">
              <a:lnSpc>
                <a:spcPct val="100000"/>
              </a:lnSpc>
              <a:spcBef>
                <a:spcPts val="0"/>
              </a:spcBef>
              <a:spcAft>
                <a:spcPts val="0"/>
              </a:spcAft>
              <a:buClr>
                <a:srgbClr val="000000"/>
              </a:buClr>
              <a:buSzPts val="1200"/>
              <a:buFont typeface="Arial"/>
              <a:buChar char="•"/>
            </a:pPr>
            <a:r>
              <a:rPr lang="lt-LT" sz="1200" b="1" i="0" u="none" strike="noStrike" cap="none">
                <a:solidFill>
                  <a:srgbClr val="678877"/>
                </a:solidFill>
                <a:latin typeface="Arial"/>
                <a:ea typeface="Arial"/>
                <a:cs typeface="Arial"/>
                <a:sym typeface="Arial"/>
              </a:rPr>
              <a:t>ŠA</a:t>
            </a:r>
            <a:r>
              <a:rPr lang="lt-LT" sz="1200" b="1" i="0" u="none" strike="noStrike" cap="none">
                <a:solidFill>
                  <a:srgbClr val="000000"/>
                </a:solidFill>
                <a:latin typeface="Arial"/>
                <a:ea typeface="Arial"/>
                <a:cs typeface="Arial"/>
                <a:sym typeface="Arial"/>
              </a:rPr>
              <a:t>: </a:t>
            </a:r>
            <a:r>
              <a:rPr lang="lt-LT" sz="1200" b="0" i="0" u="none" strike="noStrike" cap="none">
                <a:solidFill>
                  <a:srgbClr val="000000"/>
                </a:solidFill>
                <a:latin typeface="Arial"/>
                <a:ea typeface="Arial"/>
                <a:cs typeface="Arial"/>
                <a:sym typeface="Arial"/>
              </a:rPr>
              <a:t>Identifikuokite pasikartojančias situacijas ar problemas.</a:t>
            </a:r>
            <a:endParaRPr sz="1400" b="0" i="0" u="none" strike="noStrike" cap="none">
              <a:solidFill>
                <a:srgbClr val="000000"/>
              </a:solidFill>
              <a:latin typeface="Arial"/>
              <a:ea typeface="Arial"/>
              <a:cs typeface="Arial"/>
              <a:sym typeface="Arial"/>
            </a:endParaRPr>
          </a:p>
          <a:p>
            <a:pPr marL="285750" marR="0" lvl="0" indent="-107950" algn="l" rtl="0">
              <a:lnSpc>
                <a:spcPct val="100000"/>
              </a:lnSpc>
              <a:spcBef>
                <a:spcPts val="0"/>
              </a:spcBef>
              <a:spcAft>
                <a:spcPts val="0"/>
              </a:spcAft>
              <a:buClr>
                <a:srgbClr val="000000"/>
              </a:buClr>
              <a:buSzPts val="1200"/>
              <a:buFont typeface="Arial"/>
              <a:buChar char="•"/>
            </a:pPr>
            <a:r>
              <a:rPr lang="lt-LT" sz="1200" b="1" i="0" u="none" strike="noStrike" cap="none">
                <a:solidFill>
                  <a:srgbClr val="678877"/>
                </a:solidFill>
                <a:latin typeface="Arial"/>
                <a:ea typeface="Arial"/>
                <a:cs typeface="Arial"/>
                <a:sym typeface="Arial"/>
              </a:rPr>
              <a:t>A</a:t>
            </a:r>
            <a:r>
              <a:rPr lang="lt-LT" sz="1200" b="1" i="0" u="none" strike="noStrike" cap="none">
                <a:solidFill>
                  <a:srgbClr val="000000"/>
                </a:solidFill>
                <a:latin typeface="Arial"/>
                <a:ea typeface="Arial"/>
                <a:cs typeface="Arial"/>
                <a:sym typeface="Arial"/>
              </a:rPr>
              <a:t>: </a:t>
            </a:r>
            <a:r>
              <a:rPr lang="lt-LT" sz="1200" b="0" i="0" u="none" strike="noStrike" cap="none">
                <a:solidFill>
                  <a:srgbClr val="000000"/>
                </a:solidFill>
                <a:latin typeface="Arial"/>
                <a:ea typeface="Arial"/>
                <a:cs typeface="Arial"/>
                <a:sym typeface="Arial"/>
              </a:rPr>
              <a:t>Koncentruokitės tik į tai, kas būtina problemos sprendimui.</a:t>
            </a:r>
            <a:endParaRPr sz="1400" b="0" i="0" u="none" strike="noStrike" cap="none">
              <a:solidFill>
                <a:srgbClr val="000000"/>
              </a:solidFill>
              <a:latin typeface="Arial"/>
              <a:ea typeface="Arial"/>
              <a:cs typeface="Arial"/>
              <a:sym typeface="Arial"/>
            </a:endParaRPr>
          </a:p>
          <a:p>
            <a:pPr marL="285750" marR="0" lvl="0" indent="-107950" algn="l" rtl="0">
              <a:lnSpc>
                <a:spcPct val="100000"/>
              </a:lnSpc>
              <a:spcBef>
                <a:spcPts val="0"/>
              </a:spcBef>
              <a:spcAft>
                <a:spcPts val="0"/>
              </a:spcAft>
              <a:buClr>
                <a:srgbClr val="000000"/>
              </a:buClr>
              <a:buSzPts val="1200"/>
              <a:buFont typeface="Arial"/>
              <a:buChar char="•"/>
            </a:pPr>
            <a:r>
              <a:rPr lang="lt-LT" sz="1200" b="1" i="0" u="none" strike="noStrike" cap="none">
                <a:solidFill>
                  <a:srgbClr val="678877"/>
                </a:solidFill>
                <a:latin typeface="Arial"/>
                <a:ea typeface="Arial"/>
                <a:cs typeface="Arial"/>
                <a:sym typeface="Arial"/>
              </a:rPr>
              <a:t>AM</a:t>
            </a:r>
            <a:r>
              <a:rPr lang="lt-LT" sz="1200" b="0" i="0" u="none" strike="noStrike" cap="none">
                <a:solidFill>
                  <a:srgbClr val="000000"/>
                </a:solidFill>
                <a:latin typeface="Arial"/>
                <a:ea typeface="Arial"/>
                <a:cs typeface="Arial"/>
                <a:sym typeface="Arial"/>
              </a:rPr>
              <a:t>: Sukurkite paprastą, struktūruotą metodą, kaip problemą išspręsti.</a:t>
            </a:r>
            <a:endParaRPr sz="1400" b="0" i="0" u="none" strike="noStrike" cap="none">
              <a:solidFill>
                <a:srgbClr val="000000"/>
              </a:solidFill>
              <a:latin typeface="Arial"/>
              <a:ea typeface="Arial"/>
              <a:cs typeface="Arial"/>
              <a:sym typeface="Arial"/>
            </a:endParaRPr>
          </a:p>
        </p:txBody>
      </p:sp>
      <p:sp>
        <p:nvSpPr>
          <p:cNvPr id="467" name="Google Shape;467;p13"/>
          <p:cNvSpPr txBox="1"/>
          <p:nvPr/>
        </p:nvSpPr>
        <p:spPr>
          <a:xfrm>
            <a:off x="7707589" y="6190488"/>
            <a:ext cx="19536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lt-LT" sz="1200" b="1" i="0" u="none" strike="noStrike" cap="none">
                <a:solidFill>
                  <a:srgbClr val="678877"/>
                </a:solidFill>
                <a:latin typeface="Arial"/>
                <a:ea typeface="Arial"/>
                <a:cs typeface="Arial"/>
                <a:sym typeface="Arial"/>
              </a:rPr>
              <a:t>D</a:t>
            </a:r>
            <a:r>
              <a:rPr lang="lt-LT" sz="1200" b="0" i="0" u="none" strike="noStrike" cap="none">
                <a:solidFill>
                  <a:srgbClr val="000000"/>
                </a:solidFill>
                <a:latin typeface="Arial"/>
                <a:ea typeface="Arial"/>
                <a:cs typeface="Arial"/>
                <a:sym typeface="Arial"/>
              </a:rPr>
              <a:t>: Dekompozicija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lt-LT" sz="1200" b="1" i="0" u="none" strike="noStrike" cap="none">
                <a:solidFill>
                  <a:srgbClr val="678877"/>
                </a:solidFill>
                <a:latin typeface="Arial"/>
                <a:ea typeface="Arial"/>
                <a:cs typeface="Arial"/>
                <a:sym typeface="Arial"/>
              </a:rPr>
              <a:t>ŠA</a:t>
            </a:r>
            <a:r>
              <a:rPr lang="lt-LT" sz="1200" b="0" i="0" u="none" strike="noStrike" cap="none">
                <a:solidFill>
                  <a:srgbClr val="000000"/>
                </a:solidFill>
                <a:latin typeface="Arial"/>
                <a:ea typeface="Arial"/>
                <a:cs typeface="Arial"/>
                <a:sym typeface="Arial"/>
              </a:rPr>
              <a:t>: Šablonų atpažinimas</a:t>
            </a:r>
            <a:endParaRPr sz="1400" b="0" i="0" u="none" strike="noStrike" cap="none">
              <a:solidFill>
                <a:srgbClr val="000000"/>
              </a:solidFill>
              <a:latin typeface="Arial"/>
              <a:ea typeface="Arial"/>
              <a:cs typeface="Arial"/>
              <a:sym typeface="Arial"/>
            </a:endParaRPr>
          </a:p>
        </p:txBody>
      </p:sp>
      <p:sp>
        <p:nvSpPr>
          <p:cNvPr id="468" name="Google Shape;468;p13"/>
          <p:cNvSpPr txBox="1"/>
          <p:nvPr/>
        </p:nvSpPr>
        <p:spPr>
          <a:xfrm>
            <a:off x="9600625" y="6190500"/>
            <a:ext cx="2127264"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lt-LT" sz="1200" b="1" i="0" u="none" strike="noStrike" cap="none">
                <a:solidFill>
                  <a:srgbClr val="678877"/>
                </a:solidFill>
                <a:latin typeface="Arial"/>
                <a:ea typeface="Arial"/>
                <a:cs typeface="Arial"/>
                <a:sym typeface="Arial"/>
              </a:rPr>
              <a:t>A</a:t>
            </a:r>
            <a:r>
              <a:rPr lang="lt-LT" sz="1200" b="0" i="0" u="none" strike="noStrike" cap="none">
                <a:solidFill>
                  <a:srgbClr val="000000"/>
                </a:solidFill>
                <a:latin typeface="Arial"/>
                <a:ea typeface="Arial"/>
                <a:cs typeface="Arial"/>
                <a:sym typeface="Arial"/>
              </a:rPr>
              <a:t>: Abstrakcija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lt-LT" sz="1200" b="1" i="0" u="none" strike="noStrike" cap="none">
                <a:solidFill>
                  <a:srgbClr val="678877"/>
                </a:solidFill>
                <a:latin typeface="Arial"/>
                <a:ea typeface="Arial"/>
                <a:cs typeface="Arial"/>
                <a:sym typeface="Arial"/>
              </a:rPr>
              <a:t>AM</a:t>
            </a:r>
            <a:r>
              <a:rPr lang="lt-LT" sz="1200" b="0" i="0" u="none" strike="noStrike" cap="none">
                <a:solidFill>
                  <a:srgbClr val="000000"/>
                </a:solidFill>
                <a:latin typeface="Arial"/>
                <a:ea typeface="Arial"/>
                <a:cs typeface="Arial"/>
                <a:sym typeface="Arial"/>
              </a:rPr>
              <a:t>: Algoritminis mąstymas</a:t>
            </a:r>
            <a:endParaRPr sz="1400" b="0" i="0" u="none" strike="noStrike" cap="none">
              <a:solidFill>
                <a:srgbClr val="000000"/>
              </a:solidFill>
              <a:latin typeface="Arial"/>
              <a:ea typeface="Arial"/>
              <a:cs typeface="Arial"/>
              <a:sym typeface="Arial"/>
            </a:endParaRPr>
          </a:p>
        </p:txBody>
      </p:sp>
      <p:sp>
        <p:nvSpPr>
          <p:cNvPr id="469" name="Google Shape;469;p13"/>
          <p:cNvSpPr txBox="1"/>
          <p:nvPr/>
        </p:nvSpPr>
        <p:spPr>
          <a:xfrm>
            <a:off x="8560789" y="3531747"/>
            <a:ext cx="2004900" cy="1939500"/>
          </a:xfrm>
          <a:prstGeom prst="rect">
            <a:avLst/>
          </a:prstGeom>
          <a:noFill/>
          <a:ln>
            <a:noFill/>
          </a:ln>
        </p:spPr>
        <p:txBody>
          <a:bodyPr spcFirstLastPara="1" wrap="square" lIns="91425" tIns="45700" rIns="91425" bIns="45700" anchor="t" anchorCtr="0">
            <a:spAutoFit/>
          </a:bodyPr>
          <a:lstStyle/>
          <a:p>
            <a:pPr marL="285750" marR="0" lvl="0" indent="-107950" algn="l" rtl="0">
              <a:lnSpc>
                <a:spcPct val="100000"/>
              </a:lnSpc>
              <a:spcBef>
                <a:spcPts val="0"/>
              </a:spcBef>
              <a:spcAft>
                <a:spcPts val="0"/>
              </a:spcAft>
              <a:buClr>
                <a:srgbClr val="000000"/>
              </a:buClr>
              <a:buSzPts val="1200"/>
              <a:buFont typeface="Arial"/>
              <a:buChar char="•"/>
            </a:pPr>
            <a:r>
              <a:rPr lang="lt-LT" sz="1200" b="0" i="0" u="none" strike="noStrike" cap="none">
                <a:solidFill>
                  <a:srgbClr val="000000"/>
                </a:solidFill>
                <a:latin typeface="Arial"/>
                <a:ea typeface="Arial"/>
                <a:cs typeface="Arial"/>
                <a:sym typeface="Arial"/>
              </a:rPr>
              <a:t>Kaip IM supaprastino iššūkį?</a:t>
            </a:r>
            <a:endParaRPr sz="1400" b="0" i="0" u="none" strike="noStrike" cap="none">
              <a:solidFill>
                <a:srgbClr val="000000"/>
              </a:solidFill>
              <a:latin typeface="Arial"/>
              <a:ea typeface="Arial"/>
              <a:cs typeface="Arial"/>
              <a:sym typeface="Arial"/>
            </a:endParaRPr>
          </a:p>
          <a:p>
            <a:pPr marL="285750" marR="0" lvl="0" indent="-107950" algn="l" rtl="0">
              <a:lnSpc>
                <a:spcPct val="100000"/>
              </a:lnSpc>
              <a:spcBef>
                <a:spcPts val="0"/>
              </a:spcBef>
              <a:spcAft>
                <a:spcPts val="0"/>
              </a:spcAft>
              <a:buClr>
                <a:srgbClr val="000000"/>
              </a:buClr>
              <a:buSzPts val="1200"/>
              <a:buFont typeface="Arial"/>
              <a:buChar char="•"/>
            </a:pPr>
            <a:r>
              <a:rPr lang="lt-LT" sz="1200" b="0" i="0" u="none" strike="noStrike" cap="none">
                <a:solidFill>
                  <a:srgbClr val="000000"/>
                </a:solidFill>
                <a:latin typeface="Arial"/>
                <a:ea typeface="Arial"/>
                <a:cs typeface="Arial"/>
                <a:sym typeface="Arial"/>
              </a:rPr>
              <a:t>Kokius minkštuosius įgūdžius pritaikėte praktikoje?</a:t>
            </a:r>
            <a:endParaRPr sz="1400" b="0" i="0" u="none" strike="noStrike" cap="none">
              <a:solidFill>
                <a:srgbClr val="000000"/>
              </a:solidFill>
              <a:latin typeface="Arial"/>
              <a:ea typeface="Arial"/>
              <a:cs typeface="Arial"/>
              <a:sym typeface="Arial"/>
            </a:endParaRPr>
          </a:p>
          <a:p>
            <a:pPr marL="285750" marR="0" lvl="0" indent="-107950" algn="l" rtl="0">
              <a:lnSpc>
                <a:spcPct val="100000"/>
              </a:lnSpc>
              <a:spcBef>
                <a:spcPts val="0"/>
              </a:spcBef>
              <a:spcAft>
                <a:spcPts val="0"/>
              </a:spcAft>
              <a:buClr>
                <a:srgbClr val="000000"/>
              </a:buClr>
              <a:buSzPts val="1200"/>
              <a:buFont typeface="Arial"/>
              <a:buChar char="•"/>
            </a:pPr>
            <a:r>
              <a:rPr lang="lt-LT" sz="1200" b="0" i="0" u="none" strike="noStrike" cap="none">
                <a:solidFill>
                  <a:srgbClr val="000000"/>
                </a:solidFill>
                <a:latin typeface="Arial"/>
                <a:ea typeface="Arial"/>
                <a:cs typeface="Arial"/>
                <a:sym typeface="Arial"/>
              </a:rPr>
              <a:t>Kaip galima pritaikyti šį požiūrį kitose gyvenimo srityse?</a:t>
            </a:r>
            <a:endParaRPr sz="1400" b="0" i="0" u="none" strike="noStrike" cap="none">
              <a:solidFill>
                <a:srgbClr val="000000"/>
              </a:solidFill>
              <a:latin typeface="Arial"/>
              <a:ea typeface="Arial"/>
              <a:cs typeface="Arial"/>
              <a:sym typeface="Arial"/>
            </a:endParaRPr>
          </a:p>
          <a:p>
            <a:pPr marL="285750" marR="0" lvl="0" indent="-107950" algn="l" rtl="0">
              <a:lnSpc>
                <a:spcPct val="100000"/>
              </a:lnSpc>
              <a:spcBef>
                <a:spcPts val="0"/>
              </a:spcBef>
              <a:spcAft>
                <a:spcPts val="0"/>
              </a:spcAft>
              <a:buClr>
                <a:srgbClr val="000000"/>
              </a:buClr>
              <a:buSzPts val="1200"/>
              <a:buFont typeface="Arial"/>
              <a:buChar char="•"/>
            </a:pPr>
            <a:r>
              <a:rPr lang="lt-LT" sz="1200" b="0" i="0" u="none" strike="noStrike" cap="none">
                <a:solidFill>
                  <a:srgbClr val="000000"/>
                </a:solidFill>
                <a:latin typeface="Arial"/>
                <a:ea typeface="Arial"/>
                <a:cs typeface="Arial"/>
                <a:sym typeface="Arial"/>
              </a:rPr>
              <a:t>Kuri proceso dalis buvo sunkiausia?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473"/>
        <p:cNvGrpSpPr/>
        <p:nvPr/>
      </p:nvGrpSpPr>
      <p:grpSpPr>
        <a:xfrm>
          <a:off x="0" y="0"/>
          <a:ext cx="0" cy="0"/>
          <a:chOff x="0" y="0"/>
          <a:chExt cx="0" cy="0"/>
        </a:xfrm>
      </p:grpSpPr>
      <p:sp>
        <p:nvSpPr>
          <p:cNvPr id="474" name="Google Shape;474;p14"/>
          <p:cNvSpPr/>
          <p:nvPr/>
        </p:nvSpPr>
        <p:spPr>
          <a:xfrm>
            <a:off x="364054" y="5104266"/>
            <a:ext cx="11188220" cy="1091820"/>
          </a:xfrm>
          <a:prstGeom prst="rect">
            <a:avLst/>
          </a:prstGeom>
          <a:solidFill>
            <a:srgbClr val="D4DADA"/>
          </a:solidFill>
          <a:ln>
            <a:noFill/>
          </a:ln>
        </p:spPr>
        <p:txBody>
          <a:bodyPr spcFirstLastPara="1" wrap="square" lIns="648000" tIns="45700" rIns="648000"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0" i="0" u="none" strike="noStrike" cap="none">
                <a:solidFill>
                  <a:schemeClr val="dk1"/>
                </a:solidFill>
                <a:latin typeface="Arial"/>
                <a:ea typeface="Arial"/>
                <a:cs typeface="Arial"/>
                <a:sym typeface="Arial"/>
              </a:rPr>
              <a:t>Kasdieninės užduotys yra puikus būdas supažindinti žemos kvalifikacijos suaugusiuosius besimokančiuosius su IM. Veiklos turi būti </a:t>
            </a:r>
            <a:r>
              <a:rPr lang="lt-LT" sz="1400" b="1" i="0" u="none" strike="noStrike" cap="none">
                <a:solidFill>
                  <a:schemeClr val="dk1"/>
                </a:solidFill>
                <a:latin typeface="Arial"/>
                <a:ea typeface="Arial"/>
                <a:cs typeface="Arial"/>
                <a:sym typeface="Arial"/>
              </a:rPr>
              <a:t>paprastos, susietos ir sutelktos mąstymą pažingsniui</a:t>
            </a:r>
            <a:r>
              <a:rPr lang="lt-LT" sz="1400" b="0" i="0" u="none" strike="noStrike" cap="none">
                <a:solidFill>
                  <a:schemeClr val="dk1"/>
                </a:solidFill>
                <a:latin typeface="Arial"/>
                <a:ea typeface="Arial"/>
                <a:cs typeface="Arial"/>
                <a:sym typeface="Arial"/>
              </a:rPr>
              <a:t>, siekiant didinti besimokančiųjų pasitikėjimą savimi taikant minkštuosius  įgūdžius.</a:t>
            </a:r>
            <a:endParaRPr sz="1400" b="0" i="0" u="none" strike="noStrike" cap="none">
              <a:solidFill>
                <a:srgbClr val="000000"/>
              </a:solidFill>
              <a:latin typeface="Arial"/>
              <a:ea typeface="Arial"/>
              <a:cs typeface="Arial"/>
              <a:sym typeface="Arial"/>
            </a:endParaRPr>
          </a:p>
        </p:txBody>
      </p:sp>
      <p:sp>
        <p:nvSpPr>
          <p:cNvPr id="475" name="Google Shape;475;p1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14</a:t>
            </a:fld>
            <a:endParaRPr sz="900" b="0" i="0" u="none" strike="noStrike" cap="none">
              <a:solidFill>
                <a:srgbClr val="537272"/>
              </a:solidFill>
              <a:latin typeface="Gill Sans"/>
              <a:ea typeface="Gill Sans"/>
              <a:cs typeface="Gill Sans"/>
              <a:sym typeface="Gill Sans"/>
            </a:endParaRPr>
          </a:p>
        </p:txBody>
      </p:sp>
      <p:sp>
        <p:nvSpPr>
          <p:cNvPr id="476" name="Google Shape;476;p14"/>
          <p:cNvSpPr txBox="1"/>
          <p:nvPr/>
        </p:nvSpPr>
        <p:spPr>
          <a:xfrm>
            <a:off x="775787" y="1999454"/>
            <a:ext cx="5666100" cy="27399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400"/>
              <a:buFont typeface="Noto Sans Symbols"/>
              <a:buChar char="✔"/>
            </a:pPr>
            <a:r>
              <a:rPr lang="lt-LT" sz="1400" b="0" i="0" u="none" strike="noStrike" cap="none">
                <a:solidFill>
                  <a:srgbClr val="000000"/>
                </a:solidFill>
                <a:latin typeface="Arial"/>
                <a:ea typeface="Arial"/>
                <a:cs typeface="Arial"/>
                <a:sym typeface="Arial"/>
              </a:rPr>
              <a:t>Prieš pristatydami sąvokas pradėkite nuo pažįstamų, realaus gyvenimo pavyzdžių.</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2400"/>
              </a:spcBef>
              <a:spcAft>
                <a:spcPts val="0"/>
              </a:spcAft>
              <a:buClr>
                <a:srgbClr val="000000"/>
              </a:buClr>
              <a:buSzPts val="1400"/>
              <a:buFont typeface="Noto Sans Symbols"/>
              <a:buChar char="✔"/>
            </a:pPr>
            <a:r>
              <a:rPr lang="lt-LT" sz="1400" b="0" i="0" u="none" strike="noStrike" cap="none">
                <a:solidFill>
                  <a:srgbClr val="000000"/>
                </a:solidFill>
                <a:latin typeface="Arial"/>
                <a:ea typeface="Arial"/>
                <a:cs typeface="Arial"/>
                <a:sym typeface="Arial"/>
              </a:rPr>
              <a:t>Naudokite paprastą kalbą ir venkite techninių terminų, kad IM būtų suprantamas.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2400"/>
              </a:spcBef>
              <a:spcAft>
                <a:spcPts val="0"/>
              </a:spcAft>
              <a:buClr>
                <a:srgbClr val="000000"/>
              </a:buClr>
              <a:buSzPts val="1400"/>
              <a:buFont typeface="Noto Sans Symbols"/>
              <a:buChar char="✔"/>
            </a:pPr>
            <a:r>
              <a:rPr lang="lt-LT" sz="1400" b="0" i="0" u="none" strike="noStrike" cap="none">
                <a:solidFill>
                  <a:srgbClr val="000000"/>
                </a:solidFill>
                <a:latin typeface="Arial"/>
                <a:ea typeface="Arial"/>
                <a:cs typeface="Arial"/>
                <a:sym typeface="Arial"/>
              </a:rPr>
              <a:t>Skatinkite mokinius kalbėti mąstymo proceso metu, siekiant sustiprinti struktūrinį mąstymą.</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2400"/>
              </a:spcBef>
              <a:spcAft>
                <a:spcPts val="0"/>
              </a:spcAft>
              <a:buClr>
                <a:srgbClr val="000000"/>
              </a:buClr>
              <a:buSzPts val="1400"/>
              <a:buFont typeface="Noto Sans Symbols"/>
              <a:buChar char="✔"/>
            </a:pPr>
            <a:r>
              <a:rPr lang="lt-LT" sz="1400" b="0" i="0" u="none" strike="noStrike" cap="none">
                <a:solidFill>
                  <a:srgbClr val="000000"/>
                </a:solidFill>
                <a:latin typeface="Arial"/>
                <a:ea typeface="Arial"/>
                <a:cs typeface="Arial"/>
                <a:sym typeface="Arial"/>
              </a:rPr>
              <a:t>Akcentuokite, kad IM yra mąstymo procesas, o ne technologija, ir gali būti taikomas kasdienėse situacijose.</a:t>
            </a:r>
            <a:endParaRPr sz="1400" b="0" i="0" u="none" strike="noStrike" cap="none">
              <a:solidFill>
                <a:srgbClr val="000000"/>
              </a:solidFill>
              <a:latin typeface="Arial"/>
              <a:ea typeface="Arial"/>
              <a:cs typeface="Arial"/>
              <a:sym typeface="Arial"/>
            </a:endParaRPr>
          </a:p>
        </p:txBody>
      </p:sp>
      <p:sp>
        <p:nvSpPr>
          <p:cNvPr id="477" name="Google Shape;477;p14"/>
          <p:cNvSpPr txBox="1"/>
          <p:nvPr/>
        </p:nvSpPr>
        <p:spPr>
          <a:xfrm>
            <a:off x="475925" y="427975"/>
            <a:ext cx="9631200" cy="683700"/>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Veikla: IM taikymas kasdieniams iššūkiams spręsti </a:t>
            </a:r>
            <a:endParaRPr sz="1400" b="0" i="0" u="none" strike="noStrike" cap="none">
              <a:solidFill>
                <a:srgbClr val="000000"/>
              </a:solidFill>
              <a:latin typeface="Arial"/>
              <a:ea typeface="Arial"/>
              <a:cs typeface="Arial"/>
              <a:sym typeface="Arial"/>
            </a:endParaRPr>
          </a:p>
        </p:txBody>
      </p:sp>
      <p:sp>
        <p:nvSpPr>
          <p:cNvPr id="478" name="Google Shape;478;p14"/>
          <p:cNvSpPr txBox="1"/>
          <p:nvPr/>
        </p:nvSpPr>
        <p:spPr>
          <a:xfrm>
            <a:off x="475914" y="1328542"/>
            <a:ext cx="10992167" cy="3844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Patarimai, kaip supažindinti besimokančiuosius su IM</a:t>
            </a:r>
            <a:endParaRPr sz="1400" b="1" i="0" u="none" strike="noStrike" cap="none">
              <a:solidFill>
                <a:srgbClr val="000000"/>
              </a:solidFill>
              <a:latin typeface="Arial"/>
              <a:ea typeface="Arial"/>
              <a:cs typeface="Arial"/>
              <a:sym typeface="Arial"/>
            </a:endParaRPr>
          </a:p>
        </p:txBody>
      </p:sp>
      <p:pic>
        <p:nvPicPr>
          <p:cNvPr id="479" name="Google Shape;479;p14" descr="Icono&#10;&#10;Descripción generada automáticamente"/>
          <p:cNvPicPr preferRelativeResize="0"/>
          <p:nvPr/>
        </p:nvPicPr>
        <p:blipFill rotWithShape="1">
          <a:blip r:embed="rId3">
            <a:alphaModFix/>
          </a:blip>
          <a:srcRect/>
          <a:stretch/>
        </p:blipFill>
        <p:spPr>
          <a:xfrm>
            <a:off x="10922171" y="4558356"/>
            <a:ext cx="1091820" cy="1091820"/>
          </a:xfrm>
          <a:prstGeom prst="rect">
            <a:avLst/>
          </a:prstGeom>
          <a:noFill/>
          <a:ln>
            <a:noFill/>
          </a:ln>
        </p:spPr>
      </p:pic>
      <p:grpSp>
        <p:nvGrpSpPr>
          <p:cNvPr id="480" name="Google Shape;480;p14"/>
          <p:cNvGrpSpPr/>
          <p:nvPr/>
        </p:nvGrpSpPr>
        <p:grpSpPr>
          <a:xfrm>
            <a:off x="6972747" y="1219200"/>
            <a:ext cx="3780597" cy="3499984"/>
            <a:chOff x="6972747" y="576904"/>
            <a:chExt cx="3949424" cy="4142280"/>
          </a:xfrm>
        </p:grpSpPr>
        <p:pic>
          <p:nvPicPr>
            <p:cNvPr id="481" name="Google Shape;481;p14" descr="Imagen que contiene Texto&#10;&#10;Descripción generada automáticamente"/>
            <p:cNvPicPr preferRelativeResize="0"/>
            <p:nvPr/>
          </p:nvPicPr>
          <p:blipFill rotWithShape="1">
            <a:blip r:embed="rId4">
              <a:alphaModFix/>
            </a:blip>
            <a:srcRect/>
            <a:stretch/>
          </p:blipFill>
          <p:spPr>
            <a:xfrm>
              <a:off x="6972747" y="769760"/>
              <a:ext cx="3949424" cy="3949424"/>
            </a:xfrm>
            <a:prstGeom prst="rect">
              <a:avLst/>
            </a:prstGeom>
            <a:noFill/>
            <a:ln>
              <a:noFill/>
            </a:ln>
          </p:spPr>
        </p:pic>
        <p:sp>
          <p:nvSpPr>
            <p:cNvPr id="482" name="Google Shape;482;p14"/>
            <p:cNvSpPr/>
            <p:nvPr/>
          </p:nvSpPr>
          <p:spPr>
            <a:xfrm>
              <a:off x="7067022" y="2008817"/>
              <a:ext cx="477672" cy="58104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83" name="Google Shape;483;p14"/>
            <p:cNvSpPr/>
            <p:nvPr/>
          </p:nvSpPr>
          <p:spPr>
            <a:xfrm>
              <a:off x="9629496" y="638999"/>
              <a:ext cx="477672" cy="58104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84" name="Google Shape;484;p14"/>
            <p:cNvSpPr/>
            <p:nvPr/>
          </p:nvSpPr>
          <p:spPr>
            <a:xfrm>
              <a:off x="10275833" y="1137425"/>
              <a:ext cx="477672" cy="57558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85" name="Google Shape;485;p14"/>
            <p:cNvSpPr/>
            <p:nvPr/>
          </p:nvSpPr>
          <p:spPr>
            <a:xfrm>
              <a:off x="7474523" y="1677872"/>
              <a:ext cx="477672" cy="58104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486" name="Google Shape;486;p14" descr="Un dibujo animado&#10;&#10;Descripción generada automáticamente con confianza baja"/>
            <p:cNvPicPr preferRelativeResize="0"/>
            <p:nvPr/>
          </p:nvPicPr>
          <p:blipFill rotWithShape="1">
            <a:blip r:embed="rId5">
              <a:alphaModFix/>
            </a:blip>
            <a:srcRect/>
            <a:stretch/>
          </p:blipFill>
          <p:spPr>
            <a:xfrm>
              <a:off x="7272769" y="1836690"/>
              <a:ext cx="634921" cy="634921"/>
            </a:xfrm>
            <a:prstGeom prst="rect">
              <a:avLst/>
            </a:prstGeom>
            <a:noFill/>
            <a:ln>
              <a:noFill/>
            </a:ln>
          </p:spPr>
        </p:pic>
        <p:pic>
          <p:nvPicPr>
            <p:cNvPr id="487" name="Google Shape;487;p14" descr="Un dibujo animado con letras&#10;&#10;Descripción generada automáticamente con confianza baja"/>
            <p:cNvPicPr preferRelativeResize="0"/>
            <p:nvPr/>
          </p:nvPicPr>
          <p:blipFill rotWithShape="1">
            <a:blip r:embed="rId6">
              <a:alphaModFix/>
            </a:blip>
            <a:srcRect/>
            <a:stretch/>
          </p:blipFill>
          <p:spPr>
            <a:xfrm rot="766612">
              <a:off x="9762098" y="3043293"/>
              <a:ext cx="621013" cy="621013"/>
            </a:xfrm>
            <a:prstGeom prst="rect">
              <a:avLst/>
            </a:prstGeom>
            <a:noFill/>
            <a:ln>
              <a:noFill/>
            </a:ln>
          </p:spPr>
        </p:pic>
        <p:pic>
          <p:nvPicPr>
            <p:cNvPr id="488" name="Google Shape;488;p14" descr="Imagen que contiene dibujo&#10;&#10;Descripción generada automáticamente"/>
            <p:cNvPicPr preferRelativeResize="0"/>
            <p:nvPr/>
          </p:nvPicPr>
          <p:blipFill rotWithShape="1">
            <a:blip r:embed="rId7">
              <a:alphaModFix/>
            </a:blip>
            <a:srcRect/>
            <a:stretch/>
          </p:blipFill>
          <p:spPr>
            <a:xfrm rot="1446764">
              <a:off x="9635406" y="666680"/>
              <a:ext cx="558868" cy="558868"/>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pic>
        <p:nvPicPr>
          <p:cNvPr id="495" name="Google Shape;495;p15"/>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496" name="Google Shape;496;p15"/>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lt-LT" sz="2700" b="1">
                <a:latin typeface="Arial"/>
                <a:ea typeface="Arial"/>
                <a:cs typeface="Arial"/>
                <a:sym typeface="Arial"/>
              </a:rPr>
              <a:t>2 SKYRIUS</a:t>
            </a:r>
            <a:endParaRPr>
              <a:latin typeface="Arial"/>
              <a:ea typeface="Arial"/>
              <a:cs typeface="Arial"/>
              <a:sym typeface="Arial"/>
            </a:endParaRPr>
          </a:p>
        </p:txBody>
      </p:sp>
      <p:sp>
        <p:nvSpPr>
          <p:cNvPr id="497" name="Google Shape;497;p15"/>
          <p:cNvSpPr txBox="1">
            <a:spLocks noGrp="1"/>
          </p:cNvSpPr>
          <p:nvPr>
            <p:ph type="body" idx="1"/>
          </p:nvPr>
        </p:nvSpPr>
        <p:spPr>
          <a:xfrm>
            <a:off x="7827264" y="3615661"/>
            <a:ext cx="2657856" cy="1248947"/>
          </a:xfrm>
          <a:prstGeom prst="rect">
            <a:avLst/>
          </a:prstGeom>
          <a:noFill/>
          <a:ln>
            <a:noFill/>
          </a:ln>
        </p:spPr>
        <p:txBody>
          <a:bodyPr spcFirstLastPara="1" wrap="square" lIns="91425" tIns="45700" rIns="91425" bIns="45700" anchor="t" anchorCtr="0">
            <a:normAutofit lnSpcReduction="10000"/>
          </a:bodyPr>
          <a:lstStyle/>
          <a:p>
            <a:pPr marL="0" lvl="0" indent="0" algn="ctr" rtl="0">
              <a:lnSpc>
                <a:spcPct val="100000"/>
              </a:lnSpc>
              <a:spcBef>
                <a:spcPts val="0"/>
              </a:spcBef>
              <a:spcAft>
                <a:spcPts val="0"/>
              </a:spcAft>
              <a:buClr>
                <a:schemeClr val="lt1"/>
              </a:buClr>
              <a:buSzPts val="1400"/>
              <a:buNone/>
            </a:pPr>
            <a:r>
              <a:rPr lang="lt-LT">
                <a:latin typeface="Arial"/>
                <a:ea typeface="Arial"/>
                <a:cs typeface="Arial"/>
                <a:sym typeface="Arial"/>
              </a:rPr>
              <a:t>Minkštųjų įgūdžių ugdymo strategijos taikant informatinį mąstymą</a:t>
            </a:r>
            <a:endParaRPr/>
          </a:p>
        </p:txBody>
      </p:sp>
      <p:sp>
        <p:nvSpPr>
          <p:cNvPr id="498" name="Google Shape;498;p15"/>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15</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504"/>
        <p:cNvGrpSpPr/>
        <p:nvPr/>
      </p:nvGrpSpPr>
      <p:grpSpPr>
        <a:xfrm>
          <a:off x="0" y="0"/>
          <a:ext cx="0" cy="0"/>
          <a:chOff x="0" y="0"/>
          <a:chExt cx="0" cy="0"/>
        </a:xfrm>
      </p:grpSpPr>
      <p:sp>
        <p:nvSpPr>
          <p:cNvPr id="505" name="Google Shape;505;p16"/>
          <p:cNvSpPr txBox="1">
            <a:spLocks noGrp="1"/>
          </p:cNvSpPr>
          <p:nvPr>
            <p:ph type="body" idx="1"/>
          </p:nvPr>
        </p:nvSpPr>
        <p:spPr>
          <a:xfrm>
            <a:off x="481195" y="1763696"/>
            <a:ext cx="7183629" cy="4759935"/>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SzPts val="1260"/>
              <a:buNone/>
            </a:pPr>
            <a:r>
              <a:rPr lang="lt-LT" sz="1600">
                <a:latin typeface="Arial"/>
                <a:ea typeface="Arial"/>
                <a:cs typeface="Arial"/>
                <a:sym typeface="Arial"/>
              </a:rPr>
              <a:t>Šiame skyriuje mes sutelksime dėmesį į praktinius būdus, kaip ugdyti žemos kvalifikacijos suaugusiųjų besimokančiųjų  įgūdžius naudojant IM. </a:t>
            </a:r>
            <a:endParaRPr/>
          </a:p>
          <a:p>
            <a:pPr marL="0" lvl="0" indent="0" algn="just" rtl="0">
              <a:lnSpc>
                <a:spcPct val="100000"/>
              </a:lnSpc>
              <a:spcBef>
                <a:spcPts val="1200"/>
              </a:spcBef>
              <a:spcAft>
                <a:spcPts val="0"/>
              </a:spcAft>
              <a:buSzPts val="1260"/>
              <a:buNone/>
            </a:pPr>
            <a:r>
              <a:rPr lang="lt-LT" sz="1600">
                <a:latin typeface="Arial"/>
                <a:ea typeface="Arial"/>
                <a:cs typeface="Arial"/>
                <a:sym typeface="Arial"/>
              </a:rPr>
              <a:t>Išnagrinėsime struktūruotus, nuoseklius metodus, kurie paskatins besimokančiuosius kritiškai mąstyti, veiksmingai spręsti problemas ir bendradarbiauti, nereikalaujant technologijų.</a:t>
            </a:r>
            <a:endParaRPr/>
          </a:p>
          <a:p>
            <a:pPr marL="0" lvl="0" indent="0" algn="just" rtl="0">
              <a:lnSpc>
                <a:spcPct val="100000"/>
              </a:lnSpc>
              <a:spcBef>
                <a:spcPts val="1200"/>
              </a:spcBef>
              <a:spcAft>
                <a:spcPts val="0"/>
              </a:spcAft>
              <a:buSzPts val="1260"/>
              <a:buNone/>
            </a:pPr>
            <a:r>
              <a:rPr lang="lt-LT" sz="1600">
                <a:latin typeface="Arial"/>
                <a:ea typeface="Arial"/>
                <a:cs typeface="Arial"/>
                <a:sym typeface="Arial"/>
              </a:rPr>
              <a:t>IM gali padėti jums sukurti patrauklią mokymosi patirtį, kurioje suaugę besimokantieji gali pritaikyti struktūruotą mąstymą kasdieniams iššūkiams spręsti. Galite padėti besimokantiesiems įgyti pasitikėjimo, bendravimo įgūdžių ir prisitaikyti pateikdami aiškius, logiškus procesus, kurie yra labai svarbūs norint mokytis visą gyvenimą ir įsidarbinti.</a:t>
            </a:r>
            <a:endParaRPr/>
          </a:p>
          <a:p>
            <a:pPr marL="0" lvl="0" indent="0" algn="just" rtl="0">
              <a:lnSpc>
                <a:spcPct val="100000"/>
              </a:lnSpc>
              <a:spcBef>
                <a:spcPts val="1200"/>
              </a:spcBef>
              <a:spcAft>
                <a:spcPts val="0"/>
              </a:spcAft>
              <a:buSzPts val="1260"/>
              <a:buNone/>
            </a:pPr>
            <a:r>
              <a:rPr lang="lt-LT" sz="1600">
                <a:latin typeface="Arial"/>
                <a:ea typeface="Arial"/>
                <a:cs typeface="Arial"/>
                <a:sym typeface="Arial"/>
              </a:rPr>
              <a:t>Viso šio skyriaus metu būsite supažindinti su konkrečiomis IM strategijomis, kurios sustiprina kiekvieną minkštąjį įgūdį, kartu su pritaikomais mokymo metodais, kad IM būtų prieinamas įvairiems mokymosi lygiams.</a:t>
            </a:r>
            <a:endParaRPr/>
          </a:p>
          <a:p>
            <a:pPr marL="0" lvl="0" indent="0" algn="just" rtl="0">
              <a:lnSpc>
                <a:spcPct val="100000"/>
              </a:lnSpc>
              <a:spcBef>
                <a:spcPts val="1200"/>
              </a:spcBef>
              <a:spcAft>
                <a:spcPts val="1200"/>
              </a:spcAft>
              <a:buSzPts val="1260"/>
              <a:buNone/>
            </a:pPr>
            <a:r>
              <a:rPr lang="lt-LT" sz="1600">
                <a:latin typeface="Arial"/>
                <a:ea typeface="Arial"/>
                <a:cs typeface="Arial"/>
                <a:sym typeface="Arial"/>
              </a:rPr>
              <a:t>Pabaigoje turėsite praktiškai integruoti IM į savo pamokas, kad šios būtų aktualios, patrauklios ir lengvai įgyvendinamos.</a:t>
            </a:r>
            <a:endParaRPr/>
          </a:p>
        </p:txBody>
      </p:sp>
      <p:pic>
        <p:nvPicPr>
          <p:cNvPr id="506" name="Google Shape;506;p16"/>
          <p:cNvPicPr preferRelativeResize="0">
            <a:picLocks noGrp="1"/>
          </p:cNvPicPr>
          <p:nvPr>
            <p:ph type="pic" idx="2"/>
          </p:nvPr>
        </p:nvPicPr>
        <p:blipFill rotWithShape="1">
          <a:blip r:embed="rId3">
            <a:alphaModFix/>
          </a:blip>
          <a:srcRect l="30341" r="30343"/>
          <a:stretch/>
        </p:blipFill>
        <p:spPr>
          <a:xfrm>
            <a:off x="8140700" y="-1"/>
            <a:ext cx="4051300" cy="6858001"/>
          </a:xfrm>
          <a:prstGeom prst="rect">
            <a:avLst/>
          </a:prstGeom>
          <a:noFill/>
          <a:ln>
            <a:noFill/>
          </a:ln>
        </p:spPr>
      </p:pic>
      <p:sp>
        <p:nvSpPr>
          <p:cNvPr id="507" name="Google Shape;507;p16"/>
          <p:cNvSpPr txBox="1"/>
          <p:nvPr/>
        </p:nvSpPr>
        <p:spPr>
          <a:xfrm>
            <a:off x="481193" y="573188"/>
            <a:ext cx="7183629" cy="926284"/>
          </a:xfrm>
          <a:prstGeom prst="rect">
            <a:avLst/>
          </a:prstGeom>
          <a:noFill/>
          <a:ln>
            <a:noFill/>
          </a:ln>
        </p:spPr>
        <p:txBody>
          <a:bodyPr spcFirstLastPara="1" wrap="square" lIns="91425" tIns="45700" rIns="91425" bIns="45700" anchor="b" anchorCtr="0">
            <a:normAutofit fontScale="92500"/>
          </a:bodyPr>
          <a:lstStyle/>
          <a:p>
            <a:pPr marL="0" marR="0" lvl="0" indent="0" algn="l" rtl="0">
              <a:lnSpc>
                <a:spcPct val="100000"/>
              </a:lnSpc>
              <a:spcBef>
                <a:spcPts val="0"/>
              </a:spcBef>
              <a:spcAft>
                <a:spcPts val="0"/>
              </a:spcAft>
              <a:buClr>
                <a:srgbClr val="243131"/>
              </a:buClr>
              <a:buSzPct val="52500"/>
              <a:buFont typeface="Arial"/>
              <a:buNone/>
            </a:pPr>
            <a:r>
              <a:rPr lang="lt-LT" sz="2400" b="1" i="0" u="none" strike="noStrike" cap="none">
                <a:solidFill>
                  <a:schemeClr val="dk1"/>
                </a:solidFill>
                <a:latin typeface="Arial"/>
                <a:ea typeface="Arial"/>
                <a:cs typeface="Arial"/>
                <a:sym typeface="Arial"/>
              </a:rPr>
              <a:t>IM naudojimas žemos kvalifikacijos suaugusiųjų besimokančiųjų minkštiesiems įgūdžiams stiprinti</a:t>
            </a:r>
            <a:endParaRPr sz="1400" b="0" i="0" u="none" strike="noStrike" cap="none">
              <a:solidFill>
                <a:srgbClr val="000000"/>
              </a:solidFill>
              <a:latin typeface="Arial"/>
              <a:ea typeface="Arial"/>
              <a:cs typeface="Arial"/>
              <a:sym typeface="Arial"/>
            </a:endParaRPr>
          </a:p>
        </p:txBody>
      </p:sp>
      <p:sp>
        <p:nvSpPr>
          <p:cNvPr id="508" name="Google Shape;508;p1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16</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512"/>
        <p:cNvGrpSpPr/>
        <p:nvPr/>
      </p:nvGrpSpPr>
      <p:grpSpPr>
        <a:xfrm>
          <a:off x="0" y="0"/>
          <a:ext cx="0" cy="0"/>
          <a:chOff x="0" y="0"/>
          <a:chExt cx="0" cy="0"/>
        </a:xfrm>
      </p:grpSpPr>
      <p:sp>
        <p:nvSpPr>
          <p:cNvPr id="513" name="Google Shape;513;p17"/>
          <p:cNvSpPr txBox="1"/>
          <p:nvPr/>
        </p:nvSpPr>
        <p:spPr>
          <a:xfrm>
            <a:off x="1390590" y="504165"/>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Kritinio mąstymo ugdymas naudojant IM</a:t>
            </a:r>
            <a:endParaRPr sz="2400" b="1" i="0" u="none" strike="noStrike" cap="none">
              <a:solidFill>
                <a:schemeClr val="dk1"/>
              </a:solidFill>
              <a:latin typeface="Arial"/>
              <a:ea typeface="Arial"/>
              <a:cs typeface="Arial"/>
              <a:sym typeface="Arial"/>
            </a:endParaRPr>
          </a:p>
        </p:txBody>
      </p:sp>
      <p:sp>
        <p:nvSpPr>
          <p:cNvPr id="514" name="Google Shape;514;p17"/>
          <p:cNvSpPr/>
          <p:nvPr/>
        </p:nvSpPr>
        <p:spPr>
          <a:xfrm>
            <a:off x="507483" y="5476913"/>
            <a:ext cx="10850378" cy="926781"/>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15" name="Google Shape;515;p17"/>
          <p:cNvSpPr txBox="1"/>
          <p:nvPr/>
        </p:nvSpPr>
        <p:spPr>
          <a:xfrm>
            <a:off x="1551294" y="5524805"/>
            <a:ext cx="8925636"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600" b="0" i="0" u="none" strike="noStrike" cap="none">
                <a:solidFill>
                  <a:srgbClr val="000000"/>
                </a:solidFill>
                <a:latin typeface="Arial"/>
                <a:ea typeface="Arial"/>
                <a:cs typeface="Arial"/>
                <a:sym typeface="Arial"/>
              </a:rPr>
              <a:t>Kritinį mąstymą geriausiai ugdo atviros diskusijos ir problemų sprendimo pratimai. </a:t>
            </a:r>
            <a:r>
              <a:rPr lang="lt-LT" sz="1600" b="1" i="0" u="none" strike="noStrike" cap="none">
                <a:solidFill>
                  <a:srgbClr val="000000"/>
                </a:solidFill>
                <a:latin typeface="Arial"/>
                <a:ea typeface="Arial"/>
                <a:cs typeface="Arial"/>
                <a:sym typeface="Arial"/>
              </a:rPr>
              <a:t>Skatinkite besimokančiuosius užduoti klausimus „kodėl“ ir „kaip“ </a:t>
            </a:r>
            <a:r>
              <a:rPr lang="lt-LT" sz="1600" b="0" i="0" u="none" strike="noStrike" cap="none">
                <a:solidFill>
                  <a:srgbClr val="000000"/>
                </a:solidFill>
                <a:latin typeface="Arial"/>
                <a:ea typeface="Arial"/>
                <a:cs typeface="Arial"/>
                <a:sym typeface="Arial"/>
              </a:rPr>
              <a:t>apie kasdienes situacijas, siekdami padėti jiems priimti sprendimus savarankiškai.</a:t>
            </a:r>
            <a:endParaRPr sz="1400" b="0" i="0" u="none" strike="noStrike" cap="none">
              <a:solidFill>
                <a:srgbClr val="000000"/>
              </a:solidFill>
              <a:latin typeface="Arial"/>
              <a:ea typeface="Arial"/>
              <a:cs typeface="Arial"/>
              <a:sym typeface="Arial"/>
            </a:endParaRPr>
          </a:p>
        </p:txBody>
      </p:sp>
      <p:pic>
        <p:nvPicPr>
          <p:cNvPr id="516" name="Google Shape;516;p17" descr="Icono&#10;&#10;Descripción generada automáticamente"/>
          <p:cNvPicPr preferRelativeResize="0"/>
          <p:nvPr/>
        </p:nvPicPr>
        <p:blipFill rotWithShape="1">
          <a:blip r:embed="rId3">
            <a:alphaModFix/>
          </a:blip>
          <a:srcRect/>
          <a:stretch/>
        </p:blipFill>
        <p:spPr>
          <a:xfrm>
            <a:off x="10869193" y="5214653"/>
            <a:ext cx="871868" cy="878889"/>
          </a:xfrm>
          <a:prstGeom prst="rect">
            <a:avLst/>
          </a:prstGeom>
          <a:noFill/>
          <a:ln>
            <a:noFill/>
          </a:ln>
        </p:spPr>
      </p:pic>
      <p:sp>
        <p:nvSpPr>
          <p:cNvPr id="517" name="Google Shape;517;p17"/>
          <p:cNvSpPr/>
          <p:nvPr/>
        </p:nvSpPr>
        <p:spPr>
          <a:xfrm>
            <a:off x="7111537" y="1657200"/>
            <a:ext cx="4246324" cy="457200"/>
          </a:xfrm>
          <a:prstGeom prst="rect">
            <a:avLst/>
          </a:prstGeom>
          <a:solidFill>
            <a:srgbClr val="678877"/>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KAIP GALITE TAIKYTI IM</a:t>
            </a:r>
            <a:endParaRPr sz="1400" b="1" i="0" u="none" strike="noStrike" cap="none">
              <a:solidFill>
                <a:schemeClr val="lt1"/>
              </a:solidFill>
              <a:latin typeface="Arial"/>
              <a:ea typeface="Arial"/>
              <a:cs typeface="Arial"/>
              <a:sym typeface="Arial"/>
            </a:endParaRPr>
          </a:p>
        </p:txBody>
      </p:sp>
      <p:sp>
        <p:nvSpPr>
          <p:cNvPr id="518" name="Google Shape;518;p17"/>
          <p:cNvSpPr/>
          <p:nvPr/>
        </p:nvSpPr>
        <p:spPr>
          <a:xfrm>
            <a:off x="7111537" y="2883049"/>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19" name="Google Shape;519;p17"/>
          <p:cNvSpPr txBox="1"/>
          <p:nvPr/>
        </p:nvSpPr>
        <p:spPr>
          <a:xfrm>
            <a:off x="7326522" y="3095116"/>
            <a:ext cx="3818917"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Nustatykite loginius ryšius, nesuderinamumą ar šališkumą samprotaujant.</a:t>
            </a:r>
            <a:endParaRPr sz="1400" b="0" i="0" u="none" strike="noStrike" cap="none">
              <a:solidFill>
                <a:srgbClr val="000000"/>
              </a:solidFill>
              <a:latin typeface="Arial"/>
              <a:ea typeface="Arial"/>
              <a:cs typeface="Arial"/>
              <a:sym typeface="Arial"/>
            </a:endParaRPr>
          </a:p>
        </p:txBody>
      </p:sp>
      <p:sp>
        <p:nvSpPr>
          <p:cNvPr id="520" name="Google Shape;520;p17"/>
          <p:cNvSpPr/>
          <p:nvPr/>
        </p:nvSpPr>
        <p:spPr>
          <a:xfrm>
            <a:off x="7111537" y="2144040"/>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1" name="Google Shape;521;p17"/>
          <p:cNvSpPr txBox="1"/>
          <p:nvPr/>
        </p:nvSpPr>
        <p:spPr>
          <a:xfrm>
            <a:off x="7326522" y="2356107"/>
            <a:ext cx="3818917"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Suskirstykite argumentus ar informaciją į dalis, kad galėtumėte juos analizuoti atskirai.</a:t>
            </a:r>
            <a:endParaRPr sz="1400" b="0" i="0" u="none" strike="noStrike" cap="none">
              <a:solidFill>
                <a:srgbClr val="000000"/>
              </a:solidFill>
              <a:latin typeface="Arial"/>
              <a:ea typeface="Arial"/>
              <a:cs typeface="Arial"/>
              <a:sym typeface="Arial"/>
            </a:endParaRPr>
          </a:p>
        </p:txBody>
      </p:sp>
      <p:sp>
        <p:nvSpPr>
          <p:cNvPr id="522" name="Google Shape;522;p17"/>
          <p:cNvSpPr/>
          <p:nvPr/>
        </p:nvSpPr>
        <p:spPr>
          <a:xfrm>
            <a:off x="8106771" y="2046490"/>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Dekompozicija</a:t>
            </a:r>
            <a:endParaRPr sz="1400" b="0" i="0" u="none" strike="noStrike" cap="none">
              <a:solidFill>
                <a:srgbClr val="000000"/>
              </a:solidFill>
              <a:latin typeface="Arial"/>
              <a:ea typeface="Arial"/>
              <a:cs typeface="Arial"/>
              <a:sym typeface="Arial"/>
            </a:endParaRPr>
          </a:p>
        </p:txBody>
      </p:sp>
      <p:sp>
        <p:nvSpPr>
          <p:cNvPr id="523" name="Google Shape;523;p17"/>
          <p:cNvSpPr/>
          <p:nvPr/>
        </p:nvSpPr>
        <p:spPr>
          <a:xfrm>
            <a:off x="7111537" y="3622058"/>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4" name="Google Shape;524;p17"/>
          <p:cNvSpPr txBox="1"/>
          <p:nvPr/>
        </p:nvSpPr>
        <p:spPr>
          <a:xfrm>
            <a:off x="7326522" y="3850587"/>
            <a:ext cx="3818917"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Sutelkite dėmesį į svarbias detales ir filtruokite nereikalingą informaciją priimdami sprendimus.</a:t>
            </a:r>
            <a:endParaRPr sz="1400" b="0" i="0" u="none" strike="noStrike" cap="none">
              <a:solidFill>
                <a:srgbClr val="000000"/>
              </a:solidFill>
              <a:latin typeface="Arial"/>
              <a:ea typeface="Arial"/>
              <a:cs typeface="Arial"/>
              <a:sym typeface="Arial"/>
            </a:endParaRPr>
          </a:p>
        </p:txBody>
      </p:sp>
      <p:sp>
        <p:nvSpPr>
          <p:cNvPr id="525" name="Google Shape;525;p17"/>
          <p:cNvSpPr/>
          <p:nvPr/>
        </p:nvSpPr>
        <p:spPr>
          <a:xfrm>
            <a:off x="8106771" y="3524508"/>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Abstrakcija</a:t>
            </a:r>
            <a:endParaRPr sz="1400" b="0" i="0" u="none" strike="noStrike" cap="none">
              <a:solidFill>
                <a:srgbClr val="000000"/>
              </a:solidFill>
              <a:latin typeface="Arial"/>
              <a:ea typeface="Arial"/>
              <a:cs typeface="Arial"/>
              <a:sym typeface="Arial"/>
            </a:endParaRPr>
          </a:p>
        </p:txBody>
      </p:sp>
      <p:sp>
        <p:nvSpPr>
          <p:cNvPr id="526" name="Google Shape;526;p17"/>
          <p:cNvSpPr txBox="1"/>
          <p:nvPr/>
        </p:nvSpPr>
        <p:spPr>
          <a:xfrm>
            <a:off x="452890" y="4134040"/>
            <a:ext cx="6261807" cy="116955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Pavyzdys. </a:t>
            </a:r>
            <a:r>
              <a:rPr lang="lt-LT" sz="1400" b="0" i="0" u="none" strike="noStrike" cap="none">
                <a:solidFill>
                  <a:srgbClr val="000000"/>
                </a:solidFill>
                <a:latin typeface="Arial"/>
                <a:ea typeface="Arial"/>
                <a:cs typeface="Arial"/>
                <a:sym typeface="Arial"/>
              </a:rPr>
              <a:t>Suplanuokite išlaidas maisto prekėms savaitei. Kai biudžetas nedidelis, besimokantieji gali naudoti IM, siekdami paskirstyti savo išlaidas: sutelkti dėmesį į būtiniausias prekes, palyginti kainas ir nuspręsti, kas tinka jų biudžetui. Tai padeda jiems priimti pagrįstus pirkimo sprendimus, o ne pirkti impulsyviai ir jausti pinigų trūkumą laukiant naujo atlyginimo.</a:t>
            </a:r>
            <a:endParaRPr sz="1400" b="0" i="0" u="none" strike="noStrike" cap="none">
              <a:solidFill>
                <a:srgbClr val="000000"/>
              </a:solidFill>
              <a:latin typeface="Arial"/>
              <a:ea typeface="Arial"/>
              <a:cs typeface="Arial"/>
              <a:sym typeface="Arial"/>
            </a:endParaRPr>
          </a:p>
        </p:txBody>
      </p:sp>
      <p:pic>
        <p:nvPicPr>
          <p:cNvPr id="527" name="Google Shape;527;p17" descr="Un dibujo de un perro&#10;&#10;Descripción generada automáticamente con confianza media"/>
          <p:cNvPicPr preferRelativeResize="0"/>
          <p:nvPr/>
        </p:nvPicPr>
        <p:blipFill rotWithShape="1">
          <a:blip r:embed="rId4">
            <a:alphaModFix/>
          </a:blip>
          <a:srcRect/>
          <a:stretch/>
        </p:blipFill>
        <p:spPr>
          <a:xfrm>
            <a:off x="72864" y="211027"/>
            <a:ext cx="1269841" cy="1269841"/>
          </a:xfrm>
          <a:prstGeom prst="rect">
            <a:avLst/>
          </a:prstGeom>
          <a:noFill/>
          <a:ln>
            <a:noFill/>
          </a:ln>
        </p:spPr>
      </p:pic>
      <p:sp>
        <p:nvSpPr>
          <p:cNvPr id="528" name="Google Shape;528;p17"/>
          <p:cNvSpPr/>
          <p:nvPr/>
        </p:nvSpPr>
        <p:spPr>
          <a:xfrm>
            <a:off x="507483" y="1657200"/>
            <a:ext cx="6093724" cy="2373568"/>
          </a:xfrm>
          <a:prstGeom prst="rect">
            <a:avLst/>
          </a:prstGeom>
          <a:solidFill>
            <a:srgbClr val="D4DAD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9" name="Google Shape;529;p17"/>
          <p:cNvSpPr txBox="1"/>
          <p:nvPr/>
        </p:nvSpPr>
        <p:spPr>
          <a:xfrm>
            <a:off x="791397" y="1868576"/>
            <a:ext cx="5526000" cy="19086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Kritinis mąstymas – tai gebėjimas analizuoti situacijas, vertinti informaciją ir priimti logiškus sprendimus.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Daugelis žemos kvalifikacijos suaugusiųjų stengiasi spręsti problemas pasikliaudami intuicija, o ne struktūruotu mąstymu.</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IM padeda besimokantiesiems sukurti logišką ir sistemingą požiūrį į situacijų vertinimą, sumažinti spėliones ir gerinti sprendimų priėmimą.</a:t>
            </a:r>
            <a:endParaRPr sz="1400" b="0" i="0" u="none" strike="noStrike" cap="none">
              <a:solidFill>
                <a:srgbClr val="000000"/>
              </a:solidFill>
              <a:latin typeface="Arial"/>
              <a:ea typeface="Arial"/>
              <a:cs typeface="Arial"/>
              <a:sym typeface="Arial"/>
            </a:endParaRPr>
          </a:p>
        </p:txBody>
      </p:sp>
      <p:sp>
        <p:nvSpPr>
          <p:cNvPr id="530" name="Google Shape;530;p17"/>
          <p:cNvSpPr/>
          <p:nvPr/>
        </p:nvSpPr>
        <p:spPr>
          <a:xfrm>
            <a:off x="8106771" y="2785499"/>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Šablonų atpažinimas</a:t>
            </a:r>
            <a:endParaRPr sz="1400" b="0" i="0" u="none" strike="noStrike" cap="none">
              <a:solidFill>
                <a:srgbClr val="000000"/>
              </a:solidFill>
              <a:latin typeface="Arial"/>
              <a:ea typeface="Arial"/>
              <a:cs typeface="Arial"/>
              <a:sym typeface="Arial"/>
            </a:endParaRPr>
          </a:p>
        </p:txBody>
      </p:sp>
      <p:sp>
        <p:nvSpPr>
          <p:cNvPr id="531" name="Google Shape;531;p17"/>
          <p:cNvSpPr/>
          <p:nvPr/>
        </p:nvSpPr>
        <p:spPr>
          <a:xfrm>
            <a:off x="7111537" y="4361067"/>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32" name="Google Shape;532;p17"/>
          <p:cNvSpPr txBox="1"/>
          <p:nvPr/>
        </p:nvSpPr>
        <p:spPr>
          <a:xfrm>
            <a:off x="7326522" y="4586490"/>
            <a:ext cx="3952379"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Mokykite struktūruotai samprotauti, siekiant palyginti galimybes ir padaryti gerai apgalvotas išvadas.</a:t>
            </a:r>
            <a:endParaRPr sz="1400" b="0" i="0" u="none" strike="noStrike" cap="none">
              <a:solidFill>
                <a:srgbClr val="000000"/>
              </a:solidFill>
              <a:latin typeface="Arial"/>
              <a:ea typeface="Arial"/>
              <a:cs typeface="Arial"/>
              <a:sym typeface="Arial"/>
            </a:endParaRPr>
          </a:p>
        </p:txBody>
      </p:sp>
      <p:sp>
        <p:nvSpPr>
          <p:cNvPr id="533" name="Google Shape;533;p17"/>
          <p:cNvSpPr/>
          <p:nvPr/>
        </p:nvSpPr>
        <p:spPr>
          <a:xfrm>
            <a:off x="8106771" y="4263517"/>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Arial"/>
              <a:buNone/>
            </a:pPr>
            <a:r>
              <a:rPr lang="lt-LT" sz="1400" b="1" i="0" u="none" strike="noStrike" cap="none">
                <a:solidFill>
                  <a:schemeClr val="lt1"/>
                </a:solidFill>
                <a:latin typeface="Arial"/>
                <a:ea typeface="Arial"/>
                <a:cs typeface="Arial"/>
                <a:sym typeface="Arial"/>
              </a:rPr>
              <a:t>Algoritminis mąstymas</a:t>
            </a:r>
            <a:endParaRPr sz="1400" b="0" i="0" u="none" strike="noStrike" cap="none">
              <a:solidFill>
                <a:srgbClr val="000000"/>
              </a:solidFill>
              <a:latin typeface="Arial"/>
              <a:ea typeface="Arial"/>
              <a:cs typeface="Arial"/>
              <a:sym typeface="Arial"/>
            </a:endParaRPr>
          </a:p>
        </p:txBody>
      </p:sp>
      <p:sp>
        <p:nvSpPr>
          <p:cNvPr id="534" name="Google Shape;534;p17"/>
          <p:cNvSpPr txBox="1"/>
          <p:nvPr/>
        </p:nvSpPr>
        <p:spPr>
          <a:xfrm>
            <a:off x="5853820" y="-664253"/>
            <a:ext cx="7411803"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Develop structured reasoning to compare options and form well-thought-out conclusions.</a:t>
            </a:r>
            <a:endParaRPr sz="1400" b="0" i="0" u="none" strike="noStrike" cap="none">
              <a:solidFill>
                <a:srgbClr val="000000"/>
              </a:solidFill>
              <a:latin typeface="Arial"/>
              <a:ea typeface="Arial"/>
              <a:cs typeface="Arial"/>
              <a:sym typeface="Arial"/>
            </a:endParaRPr>
          </a:p>
        </p:txBody>
      </p:sp>
      <p:sp>
        <p:nvSpPr>
          <p:cNvPr id="535" name="Google Shape;535;p1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17</a:t>
            </a:fld>
            <a:endParaRPr sz="900" b="0" i="0" u="none" strike="noStrike" cap="none">
              <a:solidFill>
                <a:srgbClr val="537272"/>
              </a:solidFill>
              <a:latin typeface="Gill Sans"/>
              <a:ea typeface="Gill Sans"/>
              <a:cs typeface="Gill Sans"/>
              <a:sym typeface="Gill Sans"/>
            </a:endParaRPr>
          </a:p>
        </p:txBody>
      </p:sp>
      <p:pic>
        <p:nvPicPr>
          <p:cNvPr id="536" name="Google Shape;536;p17"/>
          <p:cNvPicPr preferRelativeResize="0"/>
          <p:nvPr/>
        </p:nvPicPr>
        <p:blipFill rotWithShape="1">
          <a:blip r:embed="rId5">
            <a:alphaModFix/>
          </a:blip>
          <a:srcRect r="994" b="28151"/>
          <a:stretch/>
        </p:blipFill>
        <p:spPr>
          <a:xfrm>
            <a:off x="7443200" y="353361"/>
            <a:ext cx="3914661" cy="959010"/>
          </a:xfrm>
          <a:prstGeom prst="rect">
            <a:avLst/>
          </a:prstGeom>
          <a:noFill/>
          <a:ln>
            <a:noFill/>
          </a:ln>
        </p:spPr>
      </p:pic>
      <p:sp>
        <p:nvSpPr>
          <p:cNvPr id="537" name="Google Shape;537;p17"/>
          <p:cNvSpPr/>
          <p:nvPr/>
        </p:nvSpPr>
        <p:spPr>
          <a:xfrm>
            <a:off x="7418816" y="403082"/>
            <a:ext cx="749823" cy="959011"/>
          </a:xfrm>
          <a:prstGeom prst="rect">
            <a:avLst/>
          </a:prstGeom>
          <a:no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541"/>
        <p:cNvGrpSpPr/>
        <p:nvPr/>
      </p:nvGrpSpPr>
      <p:grpSpPr>
        <a:xfrm>
          <a:off x="0" y="0"/>
          <a:ext cx="0" cy="0"/>
          <a:chOff x="0" y="0"/>
          <a:chExt cx="0" cy="0"/>
        </a:xfrm>
      </p:grpSpPr>
      <p:pic>
        <p:nvPicPr>
          <p:cNvPr id="542" name="Google Shape;542;p18" descr="Imagen que contiene dibujo, señal&#10;&#10;Descripción generada automáticamente"/>
          <p:cNvPicPr preferRelativeResize="0"/>
          <p:nvPr/>
        </p:nvPicPr>
        <p:blipFill rotWithShape="1">
          <a:blip r:embed="rId3">
            <a:alphaModFix/>
          </a:blip>
          <a:srcRect/>
          <a:stretch/>
        </p:blipFill>
        <p:spPr>
          <a:xfrm>
            <a:off x="72863" y="185871"/>
            <a:ext cx="1269841" cy="1269841"/>
          </a:xfrm>
          <a:prstGeom prst="rect">
            <a:avLst/>
          </a:prstGeom>
          <a:noFill/>
          <a:ln>
            <a:noFill/>
          </a:ln>
        </p:spPr>
      </p:pic>
      <p:sp>
        <p:nvSpPr>
          <p:cNvPr id="543" name="Google Shape;543;p18"/>
          <p:cNvSpPr/>
          <p:nvPr/>
        </p:nvSpPr>
        <p:spPr>
          <a:xfrm>
            <a:off x="791397" y="5476913"/>
            <a:ext cx="10496419" cy="926781"/>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4" name="Google Shape;544;p18"/>
          <p:cNvSpPr txBox="1"/>
          <p:nvPr/>
        </p:nvSpPr>
        <p:spPr>
          <a:xfrm>
            <a:off x="1576788" y="5647637"/>
            <a:ext cx="8925636"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600" b="0" i="0" u="none" strike="noStrike" cap="none">
                <a:solidFill>
                  <a:srgbClr val="000000"/>
                </a:solidFill>
                <a:latin typeface="Arial"/>
                <a:ea typeface="Arial"/>
                <a:cs typeface="Arial"/>
                <a:sym typeface="Arial"/>
              </a:rPr>
              <a:t>Skatinkite </a:t>
            </a:r>
            <a:r>
              <a:rPr lang="lt-LT" sz="1600" b="1" i="0" u="none" strike="noStrike" cap="none">
                <a:solidFill>
                  <a:srgbClr val="000000"/>
                </a:solidFill>
                <a:latin typeface="Arial"/>
                <a:ea typeface="Arial"/>
                <a:cs typeface="Arial"/>
                <a:sym typeface="Arial"/>
              </a:rPr>
              <a:t>besimokančiuosius žvelgti į kiekvieną iššūkį sistemingai</a:t>
            </a:r>
            <a:r>
              <a:rPr lang="lt-LT" sz="1600" b="0" i="0" u="none" strike="noStrike" cap="none">
                <a:solidFill>
                  <a:srgbClr val="000000"/>
                </a:solidFill>
                <a:latin typeface="Arial"/>
                <a:ea typeface="Arial"/>
                <a:cs typeface="Arial"/>
                <a:sym typeface="Arial"/>
              </a:rPr>
              <a:t>, patvirtindami, kad daugumą problemų galima išspręsti suskirstant jas į žingsnius, o ne jų išvengus.</a:t>
            </a:r>
            <a:endParaRPr sz="1400" b="0" i="0" u="none" strike="noStrike" cap="none">
              <a:solidFill>
                <a:srgbClr val="000000"/>
              </a:solidFill>
              <a:latin typeface="Arial"/>
              <a:ea typeface="Arial"/>
              <a:cs typeface="Arial"/>
              <a:sym typeface="Arial"/>
            </a:endParaRPr>
          </a:p>
        </p:txBody>
      </p:sp>
      <p:sp>
        <p:nvSpPr>
          <p:cNvPr id="545" name="Google Shape;545;p18"/>
          <p:cNvSpPr txBox="1"/>
          <p:nvPr/>
        </p:nvSpPr>
        <p:spPr>
          <a:xfrm>
            <a:off x="1390590" y="504168"/>
            <a:ext cx="5528825" cy="824076"/>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Problemų sprendimo įgūdžių ugdymas naudojant IM</a:t>
            </a:r>
            <a:endParaRPr sz="2400" b="1" i="0" u="none" strike="noStrike" cap="none">
              <a:solidFill>
                <a:schemeClr val="dk1"/>
              </a:solidFill>
              <a:latin typeface="Arial"/>
              <a:ea typeface="Arial"/>
              <a:cs typeface="Arial"/>
              <a:sym typeface="Arial"/>
            </a:endParaRPr>
          </a:p>
        </p:txBody>
      </p:sp>
      <p:sp>
        <p:nvSpPr>
          <p:cNvPr id="546" name="Google Shape;546;p18"/>
          <p:cNvSpPr/>
          <p:nvPr/>
        </p:nvSpPr>
        <p:spPr>
          <a:xfrm>
            <a:off x="507483" y="1657200"/>
            <a:ext cx="6093724" cy="2373568"/>
          </a:xfrm>
          <a:prstGeom prst="rect">
            <a:avLst/>
          </a:prstGeom>
          <a:solidFill>
            <a:srgbClr val="D4DAD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7" name="Google Shape;547;p18"/>
          <p:cNvSpPr txBox="1"/>
          <p:nvPr/>
        </p:nvSpPr>
        <p:spPr>
          <a:xfrm>
            <a:off x="791397" y="1868576"/>
            <a:ext cx="5526000" cy="19701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Problemų sprendimas padeda besimokantiesiems logiškai ir sistemingai susidoroti su iššūkiais, o ne impulsyviai reaguoti. Daugelis žemos kvalifikacijos suaugusiųjų sunkiai sprendžia problemas, nes yra prislėgti sudėtingos situacijos arba yra įpratę greitai priimti sprendimus gerai neapgalvoję.</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IM suteikia pažingsninę sistemą, kuri padeda jiems įveikti iššūkius, analizuoti galimybes ir kurti praktinius sprendimus, todėl problemos tampa lengviau valdomos ir sukelia mažiau streso.</a:t>
            </a:r>
            <a:endParaRPr sz="1400" b="0" i="0" u="none" strike="noStrike" cap="none">
              <a:solidFill>
                <a:srgbClr val="000000"/>
              </a:solidFill>
              <a:latin typeface="Arial"/>
              <a:ea typeface="Arial"/>
              <a:cs typeface="Arial"/>
              <a:sym typeface="Arial"/>
            </a:endParaRPr>
          </a:p>
        </p:txBody>
      </p:sp>
      <p:sp>
        <p:nvSpPr>
          <p:cNvPr id="548" name="Google Shape;548;p18"/>
          <p:cNvSpPr txBox="1"/>
          <p:nvPr/>
        </p:nvSpPr>
        <p:spPr>
          <a:xfrm>
            <a:off x="452890" y="4134040"/>
            <a:ext cx="6446100" cy="1169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Pavyzdys. </a:t>
            </a:r>
            <a:r>
              <a:rPr lang="lt-LT" sz="1400" b="0" i="0" u="none" strike="noStrike" cap="none">
                <a:solidFill>
                  <a:srgbClr val="000000"/>
                </a:solidFill>
                <a:latin typeface="Arial"/>
                <a:ea typeface="Arial"/>
                <a:cs typeface="Arial"/>
                <a:sym typeface="Arial"/>
              </a:rPr>
              <a:t>Besimokantysis, kuris stengiasi paruošti sveikus patiekalus iš riboto  ingredientų skaičiaus, gali taikyti IM: identifikuoti įprastus maisto derinius, kurie tinka, ir gaminti patiekalą naudojant tai, ką turi, užuot sutelkęs dėmesį į tai, ko trūksta. Struktūruojant požiūrį ir žinant valgio ruošimo būdus, galima sukurti maistingus patiekalu ir, tuo pačiu, sumažindami maisto švaistymą.</a:t>
            </a:r>
            <a:endParaRPr sz="1400" b="0" i="0" u="none" strike="noStrike" cap="none">
              <a:solidFill>
                <a:srgbClr val="000000"/>
              </a:solidFill>
              <a:latin typeface="Arial"/>
              <a:ea typeface="Arial"/>
              <a:cs typeface="Arial"/>
              <a:sym typeface="Arial"/>
            </a:endParaRPr>
          </a:p>
        </p:txBody>
      </p:sp>
      <p:sp>
        <p:nvSpPr>
          <p:cNvPr id="549" name="Google Shape;549;p18"/>
          <p:cNvSpPr/>
          <p:nvPr/>
        </p:nvSpPr>
        <p:spPr>
          <a:xfrm>
            <a:off x="7111537" y="1657200"/>
            <a:ext cx="4246324" cy="457200"/>
          </a:xfrm>
          <a:prstGeom prst="rect">
            <a:avLst/>
          </a:prstGeom>
          <a:solidFill>
            <a:srgbClr val="678877"/>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KAIP GALITE TAIKYTI IM</a:t>
            </a:r>
            <a:endParaRPr sz="1400" b="1" i="0" u="none" strike="noStrike" cap="none">
              <a:solidFill>
                <a:schemeClr val="lt1"/>
              </a:solidFill>
              <a:latin typeface="Arial"/>
              <a:ea typeface="Arial"/>
              <a:cs typeface="Arial"/>
              <a:sym typeface="Arial"/>
            </a:endParaRPr>
          </a:p>
        </p:txBody>
      </p:sp>
      <p:sp>
        <p:nvSpPr>
          <p:cNvPr id="550" name="Google Shape;550;p18"/>
          <p:cNvSpPr/>
          <p:nvPr/>
        </p:nvSpPr>
        <p:spPr>
          <a:xfrm>
            <a:off x="7111537" y="2883049"/>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51" name="Google Shape;551;p18"/>
          <p:cNvSpPr txBox="1"/>
          <p:nvPr/>
        </p:nvSpPr>
        <p:spPr>
          <a:xfrm>
            <a:off x="7326522" y="3095116"/>
            <a:ext cx="3818917" cy="46166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Atpažinkite ankstesnes klaidas ar problemas, kad jos nepasikartotų.</a:t>
            </a:r>
            <a:endParaRPr sz="1400" b="0" i="0" u="none" strike="noStrike" cap="none">
              <a:solidFill>
                <a:srgbClr val="000000"/>
              </a:solidFill>
              <a:latin typeface="Arial"/>
              <a:ea typeface="Arial"/>
              <a:cs typeface="Arial"/>
              <a:sym typeface="Arial"/>
            </a:endParaRPr>
          </a:p>
        </p:txBody>
      </p:sp>
      <p:sp>
        <p:nvSpPr>
          <p:cNvPr id="552" name="Google Shape;552;p18"/>
          <p:cNvSpPr/>
          <p:nvPr/>
        </p:nvSpPr>
        <p:spPr>
          <a:xfrm>
            <a:off x="7111537" y="2144040"/>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53" name="Google Shape;553;p18"/>
          <p:cNvSpPr txBox="1"/>
          <p:nvPr/>
        </p:nvSpPr>
        <p:spPr>
          <a:xfrm>
            <a:off x="7326522" y="2356107"/>
            <a:ext cx="4074000" cy="461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Padalinkite iššūkį į mažesnius žingsnius, siekdami nustatyti  pagrindines sritis, kuriose reikia sprendimų.</a:t>
            </a:r>
            <a:endParaRPr sz="1400" b="0" i="0" u="none" strike="noStrike" cap="none">
              <a:solidFill>
                <a:srgbClr val="000000"/>
              </a:solidFill>
              <a:latin typeface="Arial"/>
              <a:ea typeface="Arial"/>
              <a:cs typeface="Arial"/>
              <a:sym typeface="Arial"/>
            </a:endParaRPr>
          </a:p>
        </p:txBody>
      </p:sp>
      <p:sp>
        <p:nvSpPr>
          <p:cNvPr id="554" name="Google Shape;554;p18"/>
          <p:cNvSpPr/>
          <p:nvPr/>
        </p:nvSpPr>
        <p:spPr>
          <a:xfrm>
            <a:off x="8106771" y="2046490"/>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Dekompozicija</a:t>
            </a:r>
            <a:endParaRPr sz="1400" b="0" i="0" u="none" strike="noStrike" cap="none">
              <a:solidFill>
                <a:srgbClr val="000000"/>
              </a:solidFill>
              <a:latin typeface="Arial"/>
              <a:ea typeface="Arial"/>
              <a:cs typeface="Arial"/>
              <a:sym typeface="Arial"/>
            </a:endParaRPr>
          </a:p>
        </p:txBody>
      </p:sp>
      <p:sp>
        <p:nvSpPr>
          <p:cNvPr id="555" name="Google Shape;555;p18"/>
          <p:cNvSpPr/>
          <p:nvPr/>
        </p:nvSpPr>
        <p:spPr>
          <a:xfrm>
            <a:off x="7111537" y="3622058"/>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56" name="Google Shape;556;p18"/>
          <p:cNvSpPr txBox="1"/>
          <p:nvPr/>
        </p:nvSpPr>
        <p:spPr>
          <a:xfrm>
            <a:off x="7326522" y="3834125"/>
            <a:ext cx="3818917" cy="46166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Nesiblaškykite ir sutelkite dėmesį tik į konkrečius problemos aspektus, turinčius įtakos sprendimui.</a:t>
            </a:r>
            <a:endParaRPr sz="1400" b="0" i="0" u="none" strike="noStrike" cap="none">
              <a:solidFill>
                <a:srgbClr val="000000"/>
              </a:solidFill>
              <a:latin typeface="Arial"/>
              <a:ea typeface="Arial"/>
              <a:cs typeface="Arial"/>
              <a:sym typeface="Arial"/>
            </a:endParaRPr>
          </a:p>
        </p:txBody>
      </p:sp>
      <p:sp>
        <p:nvSpPr>
          <p:cNvPr id="557" name="Google Shape;557;p18"/>
          <p:cNvSpPr/>
          <p:nvPr/>
        </p:nvSpPr>
        <p:spPr>
          <a:xfrm>
            <a:off x="8106771" y="3524508"/>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Abstrakcija</a:t>
            </a:r>
            <a:endParaRPr sz="1400" b="0" i="0" u="none" strike="noStrike" cap="none">
              <a:solidFill>
                <a:srgbClr val="000000"/>
              </a:solidFill>
              <a:latin typeface="Arial"/>
              <a:ea typeface="Arial"/>
              <a:cs typeface="Arial"/>
              <a:sym typeface="Arial"/>
            </a:endParaRPr>
          </a:p>
        </p:txBody>
      </p:sp>
      <p:sp>
        <p:nvSpPr>
          <p:cNvPr id="558" name="Google Shape;558;p18"/>
          <p:cNvSpPr/>
          <p:nvPr/>
        </p:nvSpPr>
        <p:spPr>
          <a:xfrm>
            <a:off x="8106771" y="2785499"/>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Šablonų atpažinimas</a:t>
            </a:r>
            <a:endParaRPr sz="1400" b="0" i="0" u="none" strike="noStrike" cap="none">
              <a:solidFill>
                <a:srgbClr val="000000"/>
              </a:solidFill>
              <a:latin typeface="Arial"/>
              <a:ea typeface="Arial"/>
              <a:cs typeface="Arial"/>
              <a:sym typeface="Arial"/>
            </a:endParaRPr>
          </a:p>
        </p:txBody>
      </p:sp>
      <p:sp>
        <p:nvSpPr>
          <p:cNvPr id="559" name="Google Shape;559;p18"/>
          <p:cNvSpPr/>
          <p:nvPr/>
        </p:nvSpPr>
        <p:spPr>
          <a:xfrm>
            <a:off x="7111537" y="4361067"/>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60" name="Google Shape;560;p18"/>
          <p:cNvSpPr txBox="1"/>
          <p:nvPr/>
        </p:nvSpPr>
        <p:spPr>
          <a:xfrm>
            <a:off x="7326522" y="4573134"/>
            <a:ext cx="3819000" cy="461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Mokykite besimokančiuosius sukurti veiksmų seką problemai išspręsti.</a:t>
            </a:r>
            <a:endParaRPr sz="1400" b="0" i="0" u="none" strike="noStrike" cap="none">
              <a:solidFill>
                <a:srgbClr val="000000"/>
              </a:solidFill>
              <a:latin typeface="Arial"/>
              <a:ea typeface="Arial"/>
              <a:cs typeface="Arial"/>
              <a:sym typeface="Arial"/>
            </a:endParaRPr>
          </a:p>
        </p:txBody>
      </p:sp>
      <p:sp>
        <p:nvSpPr>
          <p:cNvPr id="561" name="Google Shape;561;p18"/>
          <p:cNvSpPr/>
          <p:nvPr/>
        </p:nvSpPr>
        <p:spPr>
          <a:xfrm>
            <a:off x="8106771" y="4263517"/>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Arial"/>
              <a:buNone/>
            </a:pPr>
            <a:r>
              <a:rPr lang="lt-LT" sz="1400" b="1" i="0" u="none" strike="noStrike" cap="none">
                <a:solidFill>
                  <a:schemeClr val="lt1"/>
                </a:solidFill>
                <a:latin typeface="Arial"/>
                <a:ea typeface="Arial"/>
                <a:cs typeface="Arial"/>
                <a:sym typeface="Arial"/>
              </a:rPr>
              <a:t>Algoritminis mąstymas</a:t>
            </a:r>
            <a:endParaRPr sz="1400" b="0" i="0" u="none" strike="noStrike" cap="none">
              <a:solidFill>
                <a:srgbClr val="000000"/>
              </a:solidFill>
              <a:latin typeface="Arial"/>
              <a:ea typeface="Arial"/>
              <a:cs typeface="Arial"/>
              <a:sym typeface="Arial"/>
            </a:endParaRPr>
          </a:p>
        </p:txBody>
      </p:sp>
      <p:sp>
        <p:nvSpPr>
          <p:cNvPr id="562" name="Google Shape;562;p1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18</a:t>
            </a:fld>
            <a:endParaRPr sz="900" b="0" i="0" u="none" strike="noStrike" cap="none">
              <a:solidFill>
                <a:srgbClr val="537272"/>
              </a:solidFill>
              <a:latin typeface="Gill Sans"/>
              <a:ea typeface="Gill Sans"/>
              <a:cs typeface="Gill Sans"/>
              <a:sym typeface="Gill Sans"/>
            </a:endParaRPr>
          </a:p>
        </p:txBody>
      </p:sp>
      <p:pic>
        <p:nvPicPr>
          <p:cNvPr id="563" name="Google Shape;563;p18"/>
          <p:cNvPicPr preferRelativeResize="0"/>
          <p:nvPr/>
        </p:nvPicPr>
        <p:blipFill rotWithShape="1">
          <a:blip r:embed="rId4">
            <a:alphaModFix/>
          </a:blip>
          <a:srcRect r="994" b="28151"/>
          <a:stretch/>
        </p:blipFill>
        <p:spPr>
          <a:xfrm>
            <a:off x="7443200" y="353361"/>
            <a:ext cx="3914661" cy="959010"/>
          </a:xfrm>
          <a:prstGeom prst="rect">
            <a:avLst/>
          </a:prstGeom>
          <a:noFill/>
          <a:ln>
            <a:noFill/>
          </a:ln>
        </p:spPr>
      </p:pic>
      <p:sp>
        <p:nvSpPr>
          <p:cNvPr id="564" name="Google Shape;564;p18"/>
          <p:cNvSpPr/>
          <p:nvPr/>
        </p:nvSpPr>
        <p:spPr>
          <a:xfrm>
            <a:off x="8131155" y="403082"/>
            <a:ext cx="622701" cy="959011"/>
          </a:xfrm>
          <a:prstGeom prst="rect">
            <a:avLst/>
          </a:prstGeom>
          <a:no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65" name="Google Shape;565;p18" descr="Icono&#10;&#10;Descripción generada automáticamente"/>
          <p:cNvPicPr preferRelativeResize="0"/>
          <p:nvPr/>
        </p:nvPicPr>
        <p:blipFill rotWithShape="1">
          <a:blip r:embed="rId5">
            <a:alphaModFix/>
          </a:blip>
          <a:srcRect/>
          <a:stretch/>
        </p:blipFill>
        <p:spPr>
          <a:xfrm>
            <a:off x="10869193" y="5214653"/>
            <a:ext cx="871868" cy="87888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569"/>
        <p:cNvGrpSpPr/>
        <p:nvPr/>
      </p:nvGrpSpPr>
      <p:grpSpPr>
        <a:xfrm>
          <a:off x="0" y="0"/>
          <a:ext cx="0" cy="0"/>
          <a:chOff x="0" y="0"/>
          <a:chExt cx="0" cy="0"/>
        </a:xfrm>
      </p:grpSpPr>
      <p:pic>
        <p:nvPicPr>
          <p:cNvPr id="570" name="Google Shape;570;p19" descr="Imagen que contiene dibujo&#10;&#10;Descripción generada automáticamente"/>
          <p:cNvPicPr preferRelativeResize="0"/>
          <p:nvPr/>
        </p:nvPicPr>
        <p:blipFill rotWithShape="1">
          <a:blip r:embed="rId3">
            <a:alphaModFix/>
          </a:blip>
          <a:srcRect/>
          <a:stretch/>
        </p:blipFill>
        <p:spPr>
          <a:xfrm>
            <a:off x="70409" y="211027"/>
            <a:ext cx="1269841" cy="1269841"/>
          </a:xfrm>
          <a:prstGeom prst="rect">
            <a:avLst/>
          </a:prstGeom>
          <a:noFill/>
          <a:ln>
            <a:noFill/>
          </a:ln>
        </p:spPr>
      </p:pic>
      <p:sp>
        <p:nvSpPr>
          <p:cNvPr id="571" name="Google Shape;571;p19"/>
          <p:cNvSpPr/>
          <p:nvPr/>
        </p:nvSpPr>
        <p:spPr>
          <a:xfrm>
            <a:off x="791397" y="5476913"/>
            <a:ext cx="10496419" cy="926781"/>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2" name="Google Shape;572;p19"/>
          <p:cNvSpPr txBox="1"/>
          <p:nvPr/>
        </p:nvSpPr>
        <p:spPr>
          <a:xfrm>
            <a:off x="1608633" y="5524805"/>
            <a:ext cx="8925636"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600" b="0" i="0" u="none" strike="noStrike" cap="none" dirty="0">
                <a:solidFill>
                  <a:srgbClr val="000000"/>
                </a:solidFill>
                <a:latin typeface="Arial"/>
                <a:ea typeface="Arial"/>
                <a:cs typeface="Arial"/>
                <a:sym typeface="Arial"/>
              </a:rPr>
              <a:t>Skatinkite besimokančiuosius </a:t>
            </a:r>
            <a:r>
              <a:rPr lang="lt-LT" sz="1600" b="1" i="0" u="none" strike="noStrike" cap="none" dirty="0">
                <a:solidFill>
                  <a:srgbClr val="000000"/>
                </a:solidFill>
                <a:latin typeface="Arial"/>
                <a:ea typeface="Arial"/>
                <a:cs typeface="Arial"/>
                <a:sym typeface="Arial"/>
              </a:rPr>
              <a:t>pateikti kelis problemos sprendimus</a:t>
            </a:r>
            <a:r>
              <a:rPr lang="lt-LT" sz="1600" b="0" i="0" u="none" strike="noStrike" cap="none" dirty="0">
                <a:solidFill>
                  <a:srgbClr val="000000"/>
                </a:solidFill>
                <a:latin typeface="Arial"/>
                <a:ea typeface="Arial"/>
                <a:cs typeface="Arial"/>
                <a:sym typeface="Arial"/>
              </a:rPr>
              <a:t>, o ne tenkintis pirmąja, į galvą šaunančia idėja. Pabrėžkite, kad IM padeda kūrybiškai spręsti problemas, ne tik taikant tradicinius metodus.</a:t>
            </a:r>
            <a:endParaRPr sz="1400" b="0" i="0" u="none" strike="noStrike" cap="none" dirty="0">
              <a:solidFill>
                <a:srgbClr val="000000"/>
              </a:solidFill>
              <a:latin typeface="Arial"/>
              <a:ea typeface="Arial"/>
              <a:cs typeface="Arial"/>
              <a:sym typeface="Arial"/>
            </a:endParaRPr>
          </a:p>
        </p:txBody>
      </p:sp>
      <p:sp>
        <p:nvSpPr>
          <p:cNvPr id="573" name="Google Shape;573;p19"/>
          <p:cNvSpPr txBox="1"/>
          <p:nvPr/>
        </p:nvSpPr>
        <p:spPr>
          <a:xfrm>
            <a:off x="1390590" y="504165"/>
            <a:ext cx="5210617" cy="835701"/>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Kūrybiškumo ir novatoriškumo ugdymas naudojant IM</a:t>
            </a:r>
            <a:endParaRPr sz="2400" b="1" i="0" u="none" strike="noStrike" cap="none">
              <a:solidFill>
                <a:schemeClr val="dk1"/>
              </a:solidFill>
              <a:latin typeface="Arial"/>
              <a:ea typeface="Arial"/>
              <a:cs typeface="Arial"/>
              <a:sym typeface="Arial"/>
            </a:endParaRPr>
          </a:p>
        </p:txBody>
      </p:sp>
      <p:sp>
        <p:nvSpPr>
          <p:cNvPr id="574" name="Google Shape;574;p19"/>
          <p:cNvSpPr/>
          <p:nvPr/>
        </p:nvSpPr>
        <p:spPr>
          <a:xfrm>
            <a:off x="507483" y="1657200"/>
            <a:ext cx="6093724" cy="2373568"/>
          </a:xfrm>
          <a:prstGeom prst="rect">
            <a:avLst/>
          </a:prstGeom>
          <a:solidFill>
            <a:srgbClr val="D4DAD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5" name="Google Shape;575;p19"/>
          <p:cNvSpPr txBox="1"/>
          <p:nvPr/>
        </p:nvSpPr>
        <p:spPr>
          <a:xfrm>
            <a:off x="791397" y="1868576"/>
            <a:ext cx="5526000" cy="19701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Kūrybiškumas – tai naujų sprendimų paieška, lankstus mąstymas ir kitoks požiūris į iššūkius, o inovacijos – tai kūrybinių idėjų pritaikymas praktiškai. Daugelis žemos kvalifikacijos suaugusiųjų gali stokoti šių įgūdžių, nes yra linkę pasikliauti žinomais metodais arba gali dvejoti išbandyti alternatyvius metodus.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IM padeda ugdyti kūrybiškumą ir novatoriškumą, skatina struktūrinius eksperimentus, padeda taikyti naudingus modelius ir tobulinti idėjas, vedančias link sprendimų.</a:t>
            </a:r>
            <a:endParaRPr sz="1400" b="0" i="0" u="none" strike="noStrike" cap="none">
              <a:solidFill>
                <a:srgbClr val="000000"/>
              </a:solidFill>
              <a:latin typeface="Arial"/>
              <a:ea typeface="Arial"/>
              <a:cs typeface="Arial"/>
              <a:sym typeface="Arial"/>
            </a:endParaRPr>
          </a:p>
        </p:txBody>
      </p:sp>
      <p:sp>
        <p:nvSpPr>
          <p:cNvPr id="576" name="Google Shape;576;p19"/>
          <p:cNvSpPr/>
          <p:nvPr/>
        </p:nvSpPr>
        <p:spPr>
          <a:xfrm>
            <a:off x="7111537" y="1657200"/>
            <a:ext cx="4246324" cy="457200"/>
          </a:xfrm>
          <a:prstGeom prst="rect">
            <a:avLst/>
          </a:prstGeom>
          <a:solidFill>
            <a:srgbClr val="678877"/>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KAIP GALITE TAIKYTI IM</a:t>
            </a:r>
            <a:endParaRPr sz="1400" b="1" i="0" u="none" strike="noStrike" cap="none">
              <a:solidFill>
                <a:schemeClr val="lt1"/>
              </a:solidFill>
              <a:latin typeface="Arial"/>
              <a:ea typeface="Arial"/>
              <a:cs typeface="Arial"/>
              <a:sym typeface="Arial"/>
            </a:endParaRPr>
          </a:p>
        </p:txBody>
      </p:sp>
      <p:sp>
        <p:nvSpPr>
          <p:cNvPr id="577" name="Google Shape;577;p19"/>
          <p:cNvSpPr/>
          <p:nvPr/>
        </p:nvSpPr>
        <p:spPr>
          <a:xfrm>
            <a:off x="7111537" y="2883049"/>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8" name="Google Shape;578;p19"/>
          <p:cNvSpPr txBox="1"/>
          <p:nvPr/>
        </p:nvSpPr>
        <p:spPr>
          <a:xfrm>
            <a:off x="7326522" y="3095116"/>
            <a:ext cx="3818917" cy="46166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Nustatykite ryšius tarp nesusijusių idėjų, kad įkvėptumėte naujoviškus sprendimus.</a:t>
            </a:r>
            <a:endParaRPr sz="1400" b="0" i="0" u="none" strike="noStrike" cap="none">
              <a:solidFill>
                <a:srgbClr val="000000"/>
              </a:solidFill>
              <a:latin typeface="Arial"/>
              <a:ea typeface="Arial"/>
              <a:cs typeface="Arial"/>
              <a:sym typeface="Arial"/>
            </a:endParaRPr>
          </a:p>
        </p:txBody>
      </p:sp>
      <p:sp>
        <p:nvSpPr>
          <p:cNvPr id="579" name="Google Shape;579;p19"/>
          <p:cNvSpPr/>
          <p:nvPr/>
        </p:nvSpPr>
        <p:spPr>
          <a:xfrm>
            <a:off x="7111537" y="2144040"/>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80" name="Google Shape;580;p19"/>
          <p:cNvSpPr txBox="1"/>
          <p:nvPr/>
        </p:nvSpPr>
        <p:spPr>
          <a:xfrm>
            <a:off x="7326522" y="2356107"/>
            <a:ext cx="3961200" cy="461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Kūrybinį procesą suskirstykite į atskirus žingsnius, tokius kaip minčių lietus, tobulinimas ir idėjų testavas. </a:t>
            </a:r>
            <a:endParaRPr sz="1400" b="0" i="0" u="none" strike="noStrike" cap="none">
              <a:solidFill>
                <a:srgbClr val="000000"/>
              </a:solidFill>
              <a:latin typeface="Arial"/>
              <a:ea typeface="Arial"/>
              <a:cs typeface="Arial"/>
              <a:sym typeface="Arial"/>
            </a:endParaRPr>
          </a:p>
        </p:txBody>
      </p:sp>
      <p:sp>
        <p:nvSpPr>
          <p:cNvPr id="581" name="Google Shape;581;p19"/>
          <p:cNvSpPr/>
          <p:nvPr/>
        </p:nvSpPr>
        <p:spPr>
          <a:xfrm>
            <a:off x="8106771" y="2046490"/>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Dekompozicija</a:t>
            </a:r>
            <a:endParaRPr sz="1400" b="0" i="0" u="none" strike="noStrike" cap="none">
              <a:solidFill>
                <a:srgbClr val="000000"/>
              </a:solidFill>
              <a:latin typeface="Arial"/>
              <a:ea typeface="Arial"/>
              <a:cs typeface="Arial"/>
              <a:sym typeface="Arial"/>
            </a:endParaRPr>
          </a:p>
        </p:txBody>
      </p:sp>
      <p:sp>
        <p:nvSpPr>
          <p:cNvPr id="582" name="Google Shape;582;p19"/>
          <p:cNvSpPr/>
          <p:nvPr/>
        </p:nvSpPr>
        <p:spPr>
          <a:xfrm>
            <a:off x="7111537" y="3622058"/>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83" name="Google Shape;583;p19"/>
          <p:cNvSpPr txBox="1"/>
          <p:nvPr/>
        </p:nvSpPr>
        <p:spPr>
          <a:xfrm>
            <a:off x="7326522" y="3834125"/>
            <a:ext cx="3818917" cy="46166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Atsisakykite standartinio mąstymo, siekdami atrasti netradicinių idėjų.</a:t>
            </a:r>
            <a:endParaRPr sz="1400" b="0" i="0" u="none" strike="noStrike" cap="none">
              <a:solidFill>
                <a:srgbClr val="000000"/>
              </a:solidFill>
              <a:latin typeface="Arial"/>
              <a:ea typeface="Arial"/>
              <a:cs typeface="Arial"/>
              <a:sym typeface="Arial"/>
            </a:endParaRPr>
          </a:p>
        </p:txBody>
      </p:sp>
      <p:sp>
        <p:nvSpPr>
          <p:cNvPr id="584" name="Google Shape;584;p19"/>
          <p:cNvSpPr/>
          <p:nvPr/>
        </p:nvSpPr>
        <p:spPr>
          <a:xfrm>
            <a:off x="8106771" y="3524508"/>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Abstrakcija</a:t>
            </a:r>
            <a:endParaRPr sz="1400" b="0" i="0" u="none" strike="noStrike" cap="none">
              <a:solidFill>
                <a:srgbClr val="000000"/>
              </a:solidFill>
              <a:latin typeface="Arial"/>
              <a:ea typeface="Arial"/>
              <a:cs typeface="Arial"/>
              <a:sym typeface="Arial"/>
            </a:endParaRPr>
          </a:p>
        </p:txBody>
      </p:sp>
      <p:sp>
        <p:nvSpPr>
          <p:cNvPr id="585" name="Google Shape;585;p19"/>
          <p:cNvSpPr/>
          <p:nvPr/>
        </p:nvSpPr>
        <p:spPr>
          <a:xfrm>
            <a:off x="8106771" y="2785499"/>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Šablonų atpažinimas</a:t>
            </a:r>
            <a:endParaRPr sz="1400" b="0" i="0" u="none" strike="noStrike" cap="none">
              <a:solidFill>
                <a:srgbClr val="000000"/>
              </a:solidFill>
              <a:latin typeface="Arial"/>
              <a:ea typeface="Arial"/>
              <a:cs typeface="Arial"/>
              <a:sym typeface="Arial"/>
            </a:endParaRPr>
          </a:p>
        </p:txBody>
      </p:sp>
      <p:sp>
        <p:nvSpPr>
          <p:cNvPr id="586" name="Google Shape;586;p19"/>
          <p:cNvSpPr/>
          <p:nvPr/>
        </p:nvSpPr>
        <p:spPr>
          <a:xfrm>
            <a:off x="7111537" y="4361067"/>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87" name="Google Shape;587;p19"/>
          <p:cNvSpPr txBox="1"/>
          <p:nvPr/>
        </p:nvSpPr>
        <p:spPr>
          <a:xfrm>
            <a:off x="7326522" y="4573134"/>
            <a:ext cx="3819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Sukurkite struktūruotus veiksmus, siekdami sistemingai išbandyti ir patobulinti inovtyvias idėjas.</a:t>
            </a:r>
            <a:endParaRPr sz="1400" b="0" i="0" u="none" strike="noStrike" cap="none">
              <a:solidFill>
                <a:srgbClr val="000000"/>
              </a:solidFill>
              <a:latin typeface="Arial"/>
              <a:ea typeface="Arial"/>
              <a:cs typeface="Arial"/>
              <a:sym typeface="Arial"/>
            </a:endParaRPr>
          </a:p>
        </p:txBody>
      </p:sp>
      <p:sp>
        <p:nvSpPr>
          <p:cNvPr id="588" name="Google Shape;588;p19"/>
          <p:cNvSpPr/>
          <p:nvPr/>
        </p:nvSpPr>
        <p:spPr>
          <a:xfrm>
            <a:off x="8106771" y="4263517"/>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Arial"/>
              <a:buNone/>
            </a:pPr>
            <a:r>
              <a:rPr lang="lt-LT" sz="1400" b="1" i="0" u="none" strike="noStrike" cap="none">
                <a:solidFill>
                  <a:schemeClr val="lt1"/>
                </a:solidFill>
                <a:latin typeface="Arial"/>
                <a:ea typeface="Arial"/>
                <a:cs typeface="Arial"/>
                <a:sym typeface="Arial"/>
              </a:rPr>
              <a:t>Algoritminis mąstymas</a:t>
            </a:r>
            <a:endParaRPr sz="1400" b="0" i="0" u="none" strike="noStrike" cap="none">
              <a:solidFill>
                <a:srgbClr val="000000"/>
              </a:solidFill>
              <a:latin typeface="Arial"/>
              <a:ea typeface="Arial"/>
              <a:cs typeface="Arial"/>
              <a:sym typeface="Arial"/>
            </a:endParaRPr>
          </a:p>
        </p:txBody>
      </p:sp>
      <p:sp>
        <p:nvSpPr>
          <p:cNvPr id="589" name="Google Shape;589;p19"/>
          <p:cNvSpPr txBox="1"/>
          <p:nvPr/>
        </p:nvSpPr>
        <p:spPr>
          <a:xfrm>
            <a:off x="452890" y="4134040"/>
            <a:ext cx="6261807" cy="116955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Pavyzdys.</a:t>
            </a:r>
            <a:r>
              <a:rPr lang="lt-LT" sz="1400" b="0" i="0" u="none" strike="noStrike" cap="none">
                <a:solidFill>
                  <a:srgbClr val="000000"/>
                </a:solidFill>
                <a:latin typeface="Arial"/>
                <a:ea typeface="Arial"/>
                <a:cs typeface="Arial"/>
                <a:sym typeface="Arial"/>
              </a:rPr>
              <a:t> Studentas, bandantis sutvarkyti erdvę mažame būste, gali taikyti kritinį mąstymą, suskirstydamas užduotį į kategorijas. Pavyzdžiui, suskirstant daiktus į būtinus ir nebūtinus, atpažindamas pasikartojančius dėsningumus netvarkingose vietose. Ieškodamas novatoriškų daiktų laikymo sprendimų gali maksimaliai išnaudotų turimą erdvę.</a:t>
            </a:r>
            <a:endParaRPr sz="1400" b="0" i="0" u="none" strike="noStrike" cap="none">
              <a:solidFill>
                <a:srgbClr val="000000"/>
              </a:solidFill>
              <a:latin typeface="Arial"/>
              <a:ea typeface="Arial"/>
              <a:cs typeface="Arial"/>
              <a:sym typeface="Arial"/>
            </a:endParaRPr>
          </a:p>
        </p:txBody>
      </p:sp>
      <p:sp>
        <p:nvSpPr>
          <p:cNvPr id="590" name="Google Shape;590;p1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19</a:t>
            </a:fld>
            <a:endParaRPr sz="900" b="0" i="0" u="none" strike="noStrike" cap="none">
              <a:solidFill>
                <a:srgbClr val="537272"/>
              </a:solidFill>
              <a:latin typeface="Gill Sans"/>
              <a:ea typeface="Gill Sans"/>
              <a:cs typeface="Gill Sans"/>
              <a:sym typeface="Gill Sans"/>
            </a:endParaRPr>
          </a:p>
        </p:txBody>
      </p:sp>
      <p:pic>
        <p:nvPicPr>
          <p:cNvPr id="591" name="Google Shape;591;p19"/>
          <p:cNvPicPr preferRelativeResize="0"/>
          <p:nvPr/>
        </p:nvPicPr>
        <p:blipFill rotWithShape="1">
          <a:blip r:embed="rId4">
            <a:alphaModFix/>
          </a:blip>
          <a:srcRect r="994" b="28151"/>
          <a:stretch/>
        </p:blipFill>
        <p:spPr>
          <a:xfrm>
            <a:off x="7443200" y="353361"/>
            <a:ext cx="3914661" cy="959010"/>
          </a:xfrm>
          <a:prstGeom prst="rect">
            <a:avLst/>
          </a:prstGeom>
          <a:noFill/>
          <a:ln>
            <a:noFill/>
          </a:ln>
        </p:spPr>
      </p:pic>
      <p:sp>
        <p:nvSpPr>
          <p:cNvPr id="592" name="Google Shape;592;p19"/>
          <p:cNvSpPr/>
          <p:nvPr/>
        </p:nvSpPr>
        <p:spPr>
          <a:xfrm>
            <a:off x="8778240" y="403082"/>
            <a:ext cx="633983" cy="959011"/>
          </a:xfrm>
          <a:prstGeom prst="rect">
            <a:avLst/>
          </a:prstGeom>
          <a:no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93" name="Google Shape;593;p19" descr="Icono&#10;&#10;Descripción generada automáticamente"/>
          <p:cNvPicPr preferRelativeResize="0"/>
          <p:nvPr/>
        </p:nvPicPr>
        <p:blipFill rotWithShape="1">
          <a:blip r:embed="rId5">
            <a:alphaModFix/>
          </a:blip>
          <a:srcRect/>
          <a:stretch/>
        </p:blipFill>
        <p:spPr>
          <a:xfrm>
            <a:off x="10869193" y="5214653"/>
            <a:ext cx="871868" cy="87888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597"/>
        <p:cNvGrpSpPr/>
        <p:nvPr/>
      </p:nvGrpSpPr>
      <p:grpSpPr>
        <a:xfrm>
          <a:off x="0" y="0"/>
          <a:ext cx="0" cy="0"/>
          <a:chOff x="0" y="0"/>
          <a:chExt cx="0" cy="0"/>
        </a:xfrm>
      </p:grpSpPr>
      <p:pic>
        <p:nvPicPr>
          <p:cNvPr id="598" name="Google Shape;598;p20" descr="Icono&#10;&#10;Descripción generada automáticamente"/>
          <p:cNvPicPr preferRelativeResize="0"/>
          <p:nvPr/>
        </p:nvPicPr>
        <p:blipFill rotWithShape="1">
          <a:blip r:embed="rId3">
            <a:alphaModFix/>
          </a:blip>
          <a:srcRect/>
          <a:stretch/>
        </p:blipFill>
        <p:spPr>
          <a:xfrm>
            <a:off x="72863" y="211027"/>
            <a:ext cx="1269841" cy="1269841"/>
          </a:xfrm>
          <a:prstGeom prst="rect">
            <a:avLst/>
          </a:prstGeom>
          <a:noFill/>
          <a:ln>
            <a:noFill/>
          </a:ln>
        </p:spPr>
      </p:pic>
      <p:sp>
        <p:nvSpPr>
          <p:cNvPr id="599" name="Google Shape;599;p20"/>
          <p:cNvSpPr/>
          <p:nvPr/>
        </p:nvSpPr>
        <p:spPr>
          <a:xfrm>
            <a:off x="791397" y="5476913"/>
            <a:ext cx="10496419" cy="926781"/>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0" name="Google Shape;600;p20"/>
          <p:cNvSpPr txBox="1"/>
          <p:nvPr/>
        </p:nvSpPr>
        <p:spPr>
          <a:xfrm>
            <a:off x="1608633" y="5647916"/>
            <a:ext cx="89256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600" b="0" i="0" u="none" strike="noStrike" cap="none">
                <a:solidFill>
                  <a:srgbClr val="000000"/>
                </a:solidFill>
                <a:latin typeface="Arial"/>
                <a:ea typeface="Arial"/>
                <a:cs typeface="Arial"/>
                <a:sym typeface="Arial"/>
              </a:rPr>
              <a:t>Akcentuokite, kad klaidos yra ne nesėkmės, o galimybė mokytis. Skatinkite besimokančiuosius </a:t>
            </a:r>
            <a:r>
              <a:rPr lang="lt-LT" sz="1600" b="1" i="0" u="none" strike="noStrike" cap="none">
                <a:solidFill>
                  <a:srgbClr val="000000"/>
                </a:solidFill>
                <a:latin typeface="Arial"/>
                <a:ea typeface="Arial"/>
                <a:cs typeface="Arial"/>
                <a:sym typeface="Arial"/>
              </a:rPr>
              <a:t>susidoroti su iššūkiais sprendžiant problemas</a:t>
            </a:r>
            <a:r>
              <a:rPr lang="lt-LT" sz="1600" b="0" i="0" u="none" strike="noStrike" cap="none">
                <a:solidFill>
                  <a:srgbClr val="000000"/>
                </a:solidFill>
                <a:latin typeface="Arial"/>
                <a:ea typeface="Arial"/>
                <a:cs typeface="Arial"/>
                <a:sym typeface="Arial"/>
              </a:rPr>
              <a:t>, o ne nusiviliant.</a:t>
            </a:r>
            <a:endParaRPr sz="1400" b="0" i="0" u="none" strike="noStrike" cap="none">
              <a:solidFill>
                <a:srgbClr val="000000"/>
              </a:solidFill>
              <a:latin typeface="Arial"/>
              <a:ea typeface="Arial"/>
              <a:cs typeface="Arial"/>
              <a:sym typeface="Arial"/>
            </a:endParaRPr>
          </a:p>
        </p:txBody>
      </p:sp>
      <p:sp>
        <p:nvSpPr>
          <p:cNvPr id="601" name="Google Shape;601;p20"/>
          <p:cNvSpPr txBox="1"/>
          <p:nvPr/>
        </p:nvSpPr>
        <p:spPr>
          <a:xfrm>
            <a:off x="1390590" y="485117"/>
            <a:ext cx="5460586" cy="852742"/>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Prisitaikymo ir atsparumo ugdymas naudojant IM</a:t>
            </a:r>
            <a:endParaRPr sz="2400" b="1" i="0" u="none" strike="noStrike" cap="none">
              <a:solidFill>
                <a:schemeClr val="dk1"/>
              </a:solidFill>
              <a:latin typeface="Arial"/>
              <a:ea typeface="Arial"/>
              <a:cs typeface="Arial"/>
              <a:sym typeface="Arial"/>
            </a:endParaRPr>
          </a:p>
        </p:txBody>
      </p:sp>
      <p:sp>
        <p:nvSpPr>
          <p:cNvPr id="602" name="Google Shape;602;p20"/>
          <p:cNvSpPr/>
          <p:nvPr/>
        </p:nvSpPr>
        <p:spPr>
          <a:xfrm>
            <a:off x="507483" y="1657200"/>
            <a:ext cx="6093724" cy="2373568"/>
          </a:xfrm>
          <a:prstGeom prst="rect">
            <a:avLst/>
          </a:prstGeom>
          <a:solidFill>
            <a:srgbClr val="D4DAD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3" name="Google Shape;603;p20"/>
          <p:cNvSpPr txBox="1"/>
          <p:nvPr/>
        </p:nvSpPr>
        <p:spPr>
          <a:xfrm>
            <a:off x="791397" y="1868576"/>
            <a:ext cx="5526000" cy="19086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Prisitaikymas ir atsparumas yra būtini norint reaguoti į pokyčius ir įveikti sunkumus.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Daugelis žemos kvalifikacijos suaugusiųjų </a:t>
            </a:r>
            <a:r>
              <a:rPr lang="lt-LT" sz="1400" b="0" i="0" u="none" strike="noStrike" cap="none">
                <a:solidFill>
                  <a:schemeClr val="dk1"/>
                </a:solidFill>
                <a:latin typeface="Arial"/>
                <a:ea typeface="Arial"/>
                <a:cs typeface="Arial"/>
                <a:sym typeface="Arial"/>
              </a:rPr>
              <a:t>besimokančiųjų </a:t>
            </a:r>
            <a:r>
              <a:rPr lang="lt-LT" sz="1400" b="0" i="0" u="none" strike="noStrike" cap="none">
                <a:solidFill>
                  <a:srgbClr val="000000"/>
                </a:solidFill>
                <a:latin typeface="Arial"/>
                <a:ea typeface="Arial"/>
                <a:cs typeface="Arial"/>
                <a:sym typeface="Arial"/>
              </a:rPr>
              <a:t>sunkiai prisitaiko prie kintančių sąlygų, nes jie pasikliauja rutina.</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IM padeda išmokti koreguoti strategijas remiantis grįžtamuoju ryšiu ir nauja informacija, o ne jaustis nusivylusiais, kai viskas vyksta ne taip, kaip planuota.</a:t>
            </a:r>
            <a:endParaRPr sz="1400" b="0" i="0" u="none" strike="noStrike" cap="none">
              <a:solidFill>
                <a:srgbClr val="000000"/>
              </a:solidFill>
              <a:latin typeface="Arial"/>
              <a:ea typeface="Arial"/>
              <a:cs typeface="Arial"/>
              <a:sym typeface="Arial"/>
            </a:endParaRPr>
          </a:p>
        </p:txBody>
      </p:sp>
      <p:sp>
        <p:nvSpPr>
          <p:cNvPr id="604" name="Google Shape;604;p20"/>
          <p:cNvSpPr/>
          <p:nvPr/>
        </p:nvSpPr>
        <p:spPr>
          <a:xfrm>
            <a:off x="7111537" y="1657200"/>
            <a:ext cx="4246324" cy="457200"/>
          </a:xfrm>
          <a:prstGeom prst="rect">
            <a:avLst/>
          </a:prstGeom>
          <a:solidFill>
            <a:srgbClr val="678877"/>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KAIP GALITE TAIKYTI IM</a:t>
            </a:r>
            <a:endParaRPr sz="1400" b="1" i="0" u="none" strike="noStrike" cap="none">
              <a:solidFill>
                <a:schemeClr val="lt1"/>
              </a:solidFill>
              <a:latin typeface="Arial"/>
              <a:ea typeface="Arial"/>
              <a:cs typeface="Arial"/>
              <a:sym typeface="Arial"/>
            </a:endParaRPr>
          </a:p>
        </p:txBody>
      </p:sp>
      <p:sp>
        <p:nvSpPr>
          <p:cNvPr id="605" name="Google Shape;605;p20"/>
          <p:cNvSpPr/>
          <p:nvPr/>
        </p:nvSpPr>
        <p:spPr>
          <a:xfrm>
            <a:off x="7111537" y="2883049"/>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6" name="Google Shape;606;p20"/>
          <p:cNvSpPr txBox="1"/>
          <p:nvPr/>
        </p:nvSpPr>
        <p:spPr>
          <a:xfrm>
            <a:off x="7326522" y="3095116"/>
            <a:ext cx="3818917" cy="46166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Atpažinkite sėkmingas praeities strategijas, skirtas prisitaikyti prie naujų iššūkių.</a:t>
            </a:r>
            <a:endParaRPr sz="1400" b="0" i="0" u="none" strike="noStrike" cap="none">
              <a:solidFill>
                <a:srgbClr val="000000"/>
              </a:solidFill>
              <a:latin typeface="Arial"/>
              <a:ea typeface="Arial"/>
              <a:cs typeface="Arial"/>
              <a:sym typeface="Arial"/>
            </a:endParaRPr>
          </a:p>
        </p:txBody>
      </p:sp>
      <p:sp>
        <p:nvSpPr>
          <p:cNvPr id="607" name="Google Shape;607;p20"/>
          <p:cNvSpPr/>
          <p:nvPr/>
        </p:nvSpPr>
        <p:spPr>
          <a:xfrm>
            <a:off x="7111537" y="2144040"/>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8" name="Google Shape;608;p20"/>
          <p:cNvSpPr txBox="1"/>
          <p:nvPr/>
        </p:nvSpPr>
        <p:spPr>
          <a:xfrm>
            <a:off x="7326522" y="2356107"/>
            <a:ext cx="3818917" cy="46166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Išanalizuokite nesėkmes nustatydami, kuriuos konkrečius veiksnius reikia koreguoti.</a:t>
            </a:r>
            <a:endParaRPr sz="1400" b="0" i="0" u="none" strike="noStrike" cap="none">
              <a:solidFill>
                <a:srgbClr val="000000"/>
              </a:solidFill>
              <a:latin typeface="Arial"/>
              <a:ea typeface="Arial"/>
              <a:cs typeface="Arial"/>
              <a:sym typeface="Arial"/>
            </a:endParaRPr>
          </a:p>
        </p:txBody>
      </p:sp>
      <p:sp>
        <p:nvSpPr>
          <p:cNvPr id="609" name="Google Shape;609;p20"/>
          <p:cNvSpPr/>
          <p:nvPr/>
        </p:nvSpPr>
        <p:spPr>
          <a:xfrm>
            <a:off x="8106771" y="2046490"/>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Dekompozicija</a:t>
            </a:r>
            <a:endParaRPr sz="1400" b="0" i="0" u="none" strike="noStrike" cap="none">
              <a:solidFill>
                <a:srgbClr val="000000"/>
              </a:solidFill>
              <a:latin typeface="Arial"/>
              <a:ea typeface="Arial"/>
              <a:cs typeface="Arial"/>
              <a:sym typeface="Arial"/>
            </a:endParaRPr>
          </a:p>
        </p:txBody>
      </p:sp>
      <p:sp>
        <p:nvSpPr>
          <p:cNvPr id="610" name="Google Shape;610;p20"/>
          <p:cNvSpPr/>
          <p:nvPr/>
        </p:nvSpPr>
        <p:spPr>
          <a:xfrm>
            <a:off x="7111537" y="3622058"/>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11" name="Google Shape;611;p20"/>
          <p:cNvSpPr txBox="1"/>
          <p:nvPr/>
        </p:nvSpPr>
        <p:spPr>
          <a:xfrm>
            <a:off x="7326522" y="3834125"/>
            <a:ext cx="3818917" cy="46166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Sutelkite dėmesį į pagrindinius tikslus, išlikdami lankstūs taikydami požiūrį.</a:t>
            </a:r>
            <a:endParaRPr sz="1400" b="0" i="0" u="none" strike="noStrike" cap="none">
              <a:solidFill>
                <a:srgbClr val="000000"/>
              </a:solidFill>
              <a:latin typeface="Arial"/>
              <a:ea typeface="Arial"/>
              <a:cs typeface="Arial"/>
              <a:sym typeface="Arial"/>
            </a:endParaRPr>
          </a:p>
        </p:txBody>
      </p:sp>
      <p:sp>
        <p:nvSpPr>
          <p:cNvPr id="612" name="Google Shape;612;p20"/>
          <p:cNvSpPr/>
          <p:nvPr/>
        </p:nvSpPr>
        <p:spPr>
          <a:xfrm>
            <a:off x="8106771" y="3524508"/>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Abstrakcija</a:t>
            </a:r>
            <a:endParaRPr sz="1400" b="0" i="0" u="none" strike="noStrike" cap="none">
              <a:solidFill>
                <a:srgbClr val="000000"/>
              </a:solidFill>
              <a:latin typeface="Arial"/>
              <a:ea typeface="Arial"/>
              <a:cs typeface="Arial"/>
              <a:sym typeface="Arial"/>
            </a:endParaRPr>
          </a:p>
        </p:txBody>
      </p:sp>
      <p:sp>
        <p:nvSpPr>
          <p:cNvPr id="613" name="Google Shape;613;p20"/>
          <p:cNvSpPr/>
          <p:nvPr/>
        </p:nvSpPr>
        <p:spPr>
          <a:xfrm>
            <a:off x="8106771" y="2785499"/>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Šablonų atpažinimas</a:t>
            </a:r>
            <a:endParaRPr sz="1400" b="0" i="0" u="none" strike="noStrike" cap="none">
              <a:solidFill>
                <a:srgbClr val="000000"/>
              </a:solidFill>
              <a:latin typeface="Arial"/>
              <a:ea typeface="Arial"/>
              <a:cs typeface="Arial"/>
              <a:sym typeface="Arial"/>
            </a:endParaRPr>
          </a:p>
        </p:txBody>
      </p:sp>
      <p:sp>
        <p:nvSpPr>
          <p:cNvPr id="614" name="Google Shape;614;p20"/>
          <p:cNvSpPr/>
          <p:nvPr/>
        </p:nvSpPr>
        <p:spPr>
          <a:xfrm>
            <a:off x="7111537" y="4361066"/>
            <a:ext cx="4246324" cy="856743"/>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15" name="Google Shape;615;p20"/>
          <p:cNvSpPr txBox="1"/>
          <p:nvPr/>
        </p:nvSpPr>
        <p:spPr>
          <a:xfrm>
            <a:off x="7326522" y="4573134"/>
            <a:ext cx="3819000" cy="646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Taikykite iteraciją, išbandydami skirtingus metodus, koreguokite remintis grįžtamuoju ryšiu, kad laikui bėgant tobulėtumėte.</a:t>
            </a:r>
            <a:endParaRPr sz="1400" b="0" i="0" u="none" strike="noStrike" cap="none">
              <a:solidFill>
                <a:srgbClr val="000000"/>
              </a:solidFill>
              <a:latin typeface="Arial"/>
              <a:ea typeface="Arial"/>
              <a:cs typeface="Arial"/>
              <a:sym typeface="Arial"/>
            </a:endParaRPr>
          </a:p>
        </p:txBody>
      </p:sp>
      <p:sp>
        <p:nvSpPr>
          <p:cNvPr id="616" name="Google Shape;616;p20"/>
          <p:cNvSpPr/>
          <p:nvPr/>
        </p:nvSpPr>
        <p:spPr>
          <a:xfrm>
            <a:off x="8106771" y="4263517"/>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Arial"/>
              <a:buNone/>
            </a:pPr>
            <a:r>
              <a:rPr lang="lt-LT" sz="1400" b="1" i="0" u="none" strike="noStrike" cap="none">
                <a:solidFill>
                  <a:schemeClr val="lt1"/>
                </a:solidFill>
                <a:latin typeface="Arial"/>
                <a:ea typeface="Arial"/>
                <a:cs typeface="Arial"/>
                <a:sym typeface="Arial"/>
              </a:rPr>
              <a:t>Algoritminis mąstymas</a:t>
            </a:r>
            <a:endParaRPr sz="1400" b="0" i="0" u="none" strike="noStrike" cap="none">
              <a:solidFill>
                <a:srgbClr val="000000"/>
              </a:solidFill>
              <a:latin typeface="Arial"/>
              <a:ea typeface="Arial"/>
              <a:cs typeface="Arial"/>
              <a:sym typeface="Arial"/>
            </a:endParaRPr>
          </a:p>
        </p:txBody>
      </p:sp>
      <p:sp>
        <p:nvSpPr>
          <p:cNvPr id="617" name="Google Shape;617;p20"/>
          <p:cNvSpPr txBox="1"/>
          <p:nvPr/>
        </p:nvSpPr>
        <p:spPr>
          <a:xfrm>
            <a:off x="452890" y="4134040"/>
            <a:ext cx="6261900" cy="1169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Pavyzdys. </a:t>
            </a:r>
            <a:r>
              <a:rPr lang="lt-LT" sz="1400" b="0" i="0" u="none" strike="noStrike" cap="none">
                <a:solidFill>
                  <a:srgbClr val="000000"/>
                </a:solidFill>
                <a:latin typeface="Arial"/>
                <a:ea typeface="Arial"/>
                <a:cs typeface="Arial"/>
                <a:sym typeface="Arial"/>
              </a:rPr>
              <a:t>Kai darbo grafikas pakeičiamas paskutinę minutę ar keičiasi šeimos planai, besimokantieji gali taikyti IM, suskaidydami savo įsipareigojimus, atpažindami lanksčias galimybes ir koreguodami savo planus be streso. Jei ilgalaikėje perspektyvoje jie įveda pokyčius - taip ugdo atsparumą ir pasitikėjimą savimi įveikiant netikėtus iššūkius.</a:t>
            </a:r>
            <a:endParaRPr sz="1400" b="0" i="0" u="none" strike="noStrike" cap="none">
              <a:solidFill>
                <a:srgbClr val="000000"/>
              </a:solidFill>
              <a:latin typeface="Arial"/>
              <a:ea typeface="Arial"/>
              <a:cs typeface="Arial"/>
              <a:sym typeface="Arial"/>
            </a:endParaRPr>
          </a:p>
        </p:txBody>
      </p:sp>
      <p:sp>
        <p:nvSpPr>
          <p:cNvPr id="618" name="Google Shape;618;p2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20</a:t>
            </a:fld>
            <a:endParaRPr sz="900" b="0" i="0" u="none" strike="noStrike" cap="none">
              <a:solidFill>
                <a:srgbClr val="537272"/>
              </a:solidFill>
              <a:latin typeface="Gill Sans"/>
              <a:ea typeface="Gill Sans"/>
              <a:cs typeface="Gill Sans"/>
              <a:sym typeface="Gill Sans"/>
            </a:endParaRPr>
          </a:p>
        </p:txBody>
      </p:sp>
      <p:pic>
        <p:nvPicPr>
          <p:cNvPr id="619" name="Google Shape;619;p20"/>
          <p:cNvPicPr preferRelativeResize="0"/>
          <p:nvPr/>
        </p:nvPicPr>
        <p:blipFill rotWithShape="1">
          <a:blip r:embed="rId4">
            <a:alphaModFix/>
          </a:blip>
          <a:srcRect r="994" b="28151"/>
          <a:stretch/>
        </p:blipFill>
        <p:spPr>
          <a:xfrm>
            <a:off x="7443200" y="353361"/>
            <a:ext cx="3914661" cy="959010"/>
          </a:xfrm>
          <a:prstGeom prst="rect">
            <a:avLst/>
          </a:prstGeom>
          <a:noFill/>
          <a:ln>
            <a:noFill/>
          </a:ln>
        </p:spPr>
      </p:pic>
      <p:sp>
        <p:nvSpPr>
          <p:cNvPr id="620" name="Google Shape;620;p20"/>
          <p:cNvSpPr/>
          <p:nvPr/>
        </p:nvSpPr>
        <p:spPr>
          <a:xfrm>
            <a:off x="9412224" y="403082"/>
            <a:ext cx="633983" cy="959011"/>
          </a:xfrm>
          <a:prstGeom prst="rect">
            <a:avLst/>
          </a:prstGeom>
          <a:no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21" name="Google Shape;621;p20" descr="Icono&#10;&#10;Descripción generada automáticamente"/>
          <p:cNvPicPr preferRelativeResize="0"/>
          <p:nvPr/>
        </p:nvPicPr>
        <p:blipFill rotWithShape="1">
          <a:blip r:embed="rId5">
            <a:alphaModFix/>
          </a:blip>
          <a:srcRect/>
          <a:stretch/>
        </p:blipFill>
        <p:spPr>
          <a:xfrm>
            <a:off x="10869193" y="5214653"/>
            <a:ext cx="871868" cy="87888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625"/>
        <p:cNvGrpSpPr/>
        <p:nvPr/>
      </p:nvGrpSpPr>
      <p:grpSpPr>
        <a:xfrm>
          <a:off x="0" y="0"/>
          <a:ext cx="0" cy="0"/>
          <a:chOff x="0" y="0"/>
          <a:chExt cx="0" cy="0"/>
        </a:xfrm>
      </p:grpSpPr>
      <p:pic>
        <p:nvPicPr>
          <p:cNvPr id="626" name="Google Shape;626;p21" descr="Un dibujo de un perro&#10;&#10;Descripción generada automáticamente con confianza media"/>
          <p:cNvPicPr preferRelativeResize="0"/>
          <p:nvPr/>
        </p:nvPicPr>
        <p:blipFill rotWithShape="1">
          <a:blip r:embed="rId3">
            <a:alphaModFix/>
          </a:blip>
          <a:srcRect/>
          <a:stretch/>
        </p:blipFill>
        <p:spPr>
          <a:xfrm>
            <a:off x="64730" y="215812"/>
            <a:ext cx="1269841" cy="1269841"/>
          </a:xfrm>
          <a:prstGeom prst="rect">
            <a:avLst/>
          </a:prstGeom>
          <a:noFill/>
          <a:ln>
            <a:noFill/>
          </a:ln>
        </p:spPr>
      </p:pic>
      <p:sp>
        <p:nvSpPr>
          <p:cNvPr id="627" name="Google Shape;627;p21"/>
          <p:cNvSpPr/>
          <p:nvPr/>
        </p:nvSpPr>
        <p:spPr>
          <a:xfrm>
            <a:off x="791397" y="5588107"/>
            <a:ext cx="10496419" cy="815587"/>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28" name="Google Shape;628;p21"/>
          <p:cNvSpPr txBox="1"/>
          <p:nvPr/>
        </p:nvSpPr>
        <p:spPr>
          <a:xfrm>
            <a:off x="1608633" y="5647916"/>
            <a:ext cx="8925636"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600" b="1" i="0" u="none" strike="noStrike" cap="none">
                <a:solidFill>
                  <a:srgbClr val="000000"/>
                </a:solidFill>
                <a:latin typeface="Arial"/>
                <a:ea typeface="Arial"/>
                <a:cs typeface="Arial"/>
                <a:sym typeface="Arial"/>
              </a:rPr>
              <a:t>Skatinkite struktūruotą komandinį darbą </a:t>
            </a:r>
            <a:r>
              <a:rPr lang="lt-LT" sz="1600" b="0" i="0" u="none" strike="noStrike" cap="none">
                <a:solidFill>
                  <a:srgbClr val="000000"/>
                </a:solidFill>
                <a:latin typeface="Arial"/>
                <a:ea typeface="Arial"/>
                <a:cs typeface="Arial"/>
                <a:sym typeface="Arial"/>
              </a:rPr>
              <a:t>pasirenkant vaidmenis ir skatinant besimokančiuosius keistis pareigomis grupinėje veikloje. Tai padeda jiems pamatyti organizacijos ir bendradarbiavimo vertę atliekant realias užduotis.</a:t>
            </a:r>
            <a:endParaRPr sz="1400" b="0" i="0" u="none" strike="noStrike" cap="none">
              <a:solidFill>
                <a:srgbClr val="000000"/>
              </a:solidFill>
              <a:latin typeface="Arial"/>
              <a:ea typeface="Arial"/>
              <a:cs typeface="Arial"/>
              <a:sym typeface="Arial"/>
            </a:endParaRPr>
          </a:p>
        </p:txBody>
      </p:sp>
      <p:sp>
        <p:nvSpPr>
          <p:cNvPr id="629" name="Google Shape;629;p21"/>
          <p:cNvSpPr txBox="1"/>
          <p:nvPr/>
        </p:nvSpPr>
        <p:spPr>
          <a:xfrm>
            <a:off x="1390590" y="485117"/>
            <a:ext cx="5460586" cy="852742"/>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Bendradarbiavimo ir komandinio darbo plėtojimas taikant IM</a:t>
            </a:r>
            <a:endParaRPr sz="2400" b="1" i="0" u="none" strike="noStrike" cap="none">
              <a:solidFill>
                <a:schemeClr val="dk1"/>
              </a:solidFill>
              <a:latin typeface="Arial"/>
              <a:ea typeface="Arial"/>
              <a:cs typeface="Arial"/>
              <a:sym typeface="Arial"/>
            </a:endParaRPr>
          </a:p>
        </p:txBody>
      </p:sp>
      <p:sp>
        <p:nvSpPr>
          <p:cNvPr id="630" name="Google Shape;630;p21"/>
          <p:cNvSpPr/>
          <p:nvPr/>
        </p:nvSpPr>
        <p:spPr>
          <a:xfrm>
            <a:off x="507483" y="1657200"/>
            <a:ext cx="6093724" cy="2373568"/>
          </a:xfrm>
          <a:prstGeom prst="rect">
            <a:avLst/>
          </a:prstGeom>
          <a:solidFill>
            <a:srgbClr val="D4DAD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31" name="Google Shape;631;p21"/>
          <p:cNvSpPr txBox="1"/>
          <p:nvPr/>
        </p:nvSpPr>
        <p:spPr>
          <a:xfrm>
            <a:off x="664029" y="1743181"/>
            <a:ext cx="5780400" cy="2339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Bendradarbiavimas reiškia darbą su kitais asmenimis siekiant bendro tikslo, o komandinis darbas reikalauja koordinuoti pastangas, prisitaikyti prie skirtingų vaidmenų ir spręsti problemas kartu.</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Daugeliui žemos kvalifikacijos </a:t>
            </a:r>
            <a:r>
              <a:rPr lang="lt-LT" sz="1400" b="0" i="0" u="none" strike="noStrike" cap="none">
                <a:solidFill>
                  <a:schemeClr val="dk1"/>
                </a:solidFill>
                <a:latin typeface="Arial"/>
                <a:ea typeface="Arial"/>
                <a:cs typeface="Arial"/>
                <a:sym typeface="Arial"/>
              </a:rPr>
              <a:t>suaugusiųjų</a:t>
            </a:r>
            <a:r>
              <a:rPr lang="lt-LT" sz="1400" b="0" i="0" u="none" strike="noStrike" cap="none">
                <a:solidFill>
                  <a:srgbClr val="000000"/>
                </a:solidFill>
                <a:latin typeface="Arial"/>
                <a:ea typeface="Arial"/>
                <a:cs typeface="Arial"/>
                <a:sym typeface="Arial"/>
              </a:rPr>
              <a:t> </a:t>
            </a:r>
            <a:r>
              <a:rPr lang="lt-LT" sz="1400" b="0" i="0" u="none" strike="noStrike" cap="none">
                <a:solidFill>
                  <a:schemeClr val="dk1"/>
                </a:solidFill>
                <a:latin typeface="Arial"/>
                <a:ea typeface="Arial"/>
                <a:cs typeface="Arial"/>
                <a:sym typeface="Arial"/>
              </a:rPr>
              <a:t>besimokančiųjų </a:t>
            </a:r>
            <a:r>
              <a:rPr lang="lt-LT" sz="1400" b="0" i="0" u="none" strike="noStrike" cap="none">
                <a:solidFill>
                  <a:srgbClr val="000000"/>
                </a:solidFill>
                <a:latin typeface="Arial"/>
                <a:ea typeface="Arial"/>
                <a:cs typeface="Arial"/>
                <a:sym typeface="Arial"/>
              </a:rPr>
              <a:t>komandinis darbas gali kelti sunkumų dėl neaiškių vaidmenų, organizuojant užduotis ar pasitikėjimo stokos grupinėje aplinkoje.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IM padeda takyti apgalvotą požiūrį į komandinį darbą – užduotys suskirstomos logiškai, vaidmenys aiškiai apibrėžiami, o sprendimai priimami veiksmingai.</a:t>
            </a:r>
            <a:endParaRPr sz="1400" b="0" i="0" u="none" strike="noStrike" cap="none">
              <a:solidFill>
                <a:srgbClr val="000000"/>
              </a:solidFill>
              <a:latin typeface="Arial"/>
              <a:ea typeface="Arial"/>
              <a:cs typeface="Arial"/>
              <a:sym typeface="Arial"/>
            </a:endParaRPr>
          </a:p>
        </p:txBody>
      </p:sp>
      <p:sp>
        <p:nvSpPr>
          <p:cNvPr id="632" name="Google Shape;632;p21"/>
          <p:cNvSpPr/>
          <p:nvPr/>
        </p:nvSpPr>
        <p:spPr>
          <a:xfrm>
            <a:off x="7111537" y="1657200"/>
            <a:ext cx="4246324" cy="457200"/>
          </a:xfrm>
          <a:prstGeom prst="rect">
            <a:avLst/>
          </a:prstGeom>
          <a:solidFill>
            <a:srgbClr val="678877"/>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KAIP GALITE TAIKYTI IM</a:t>
            </a:r>
            <a:endParaRPr sz="1400" b="1" i="0" u="none" strike="noStrike" cap="none">
              <a:solidFill>
                <a:schemeClr val="lt1"/>
              </a:solidFill>
              <a:latin typeface="Arial"/>
              <a:ea typeface="Arial"/>
              <a:cs typeface="Arial"/>
              <a:sym typeface="Arial"/>
            </a:endParaRPr>
          </a:p>
        </p:txBody>
      </p:sp>
      <p:sp>
        <p:nvSpPr>
          <p:cNvPr id="633" name="Google Shape;633;p21"/>
          <p:cNvSpPr/>
          <p:nvPr/>
        </p:nvSpPr>
        <p:spPr>
          <a:xfrm>
            <a:off x="7111537" y="2968393"/>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34" name="Google Shape;634;p21"/>
          <p:cNvSpPr txBox="1"/>
          <p:nvPr/>
        </p:nvSpPr>
        <p:spPr>
          <a:xfrm>
            <a:off x="7195457" y="3180460"/>
            <a:ext cx="3818917" cy="46166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Identifikuokite stipriąsias puses ir ankstesnę patirtį, siekdami sėkmingai paskirstyti vaidmenis.</a:t>
            </a:r>
            <a:endParaRPr sz="1400" b="0" i="0" u="none" strike="noStrike" cap="none">
              <a:solidFill>
                <a:srgbClr val="000000"/>
              </a:solidFill>
              <a:latin typeface="Arial"/>
              <a:ea typeface="Arial"/>
              <a:cs typeface="Arial"/>
              <a:sym typeface="Arial"/>
            </a:endParaRPr>
          </a:p>
        </p:txBody>
      </p:sp>
      <p:sp>
        <p:nvSpPr>
          <p:cNvPr id="635" name="Google Shape;635;p21"/>
          <p:cNvSpPr/>
          <p:nvPr/>
        </p:nvSpPr>
        <p:spPr>
          <a:xfrm>
            <a:off x="7111537" y="2144039"/>
            <a:ext cx="4246324" cy="775585"/>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36" name="Google Shape;636;p21"/>
          <p:cNvSpPr txBox="1"/>
          <p:nvPr/>
        </p:nvSpPr>
        <p:spPr>
          <a:xfrm>
            <a:off x="7195457" y="2321409"/>
            <a:ext cx="4162404" cy="64633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Padėkite besimokantiesiems suskaidyti didelius projektus į įveikiamas užduotis, kad niekas nesijaustų pernelyg apkrautas.</a:t>
            </a:r>
            <a:endParaRPr sz="1400" b="0" i="0" u="none" strike="noStrike" cap="none">
              <a:solidFill>
                <a:srgbClr val="000000"/>
              </a:solidFill>
              <a:latin typeface="Arial"/>
              <a:ea typeface="Arial"/>
              <a:cs typeface="Arial"/>
              <a:sym typeface="Arial"/>
            </a:endParaRPr>
          </a:p>
        </p:txBody>
      </p:sp>
      <p:sp>
        <p:nvSpPr>
          <p:cNvPr id="637" name="Google Shape;637;p21"/>
          <p:cNvSpPr/>
          <p:nvPr/>
        </p:nvSpPr>
        <p:spPr>
          <a:xfrm>
            <a:off x="8106771" y="2046490"/>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Dekompozicija</a:t>
            </a:r>
            <a:endParaRPr sz="1400" b="0" i="0" u="none" strike="noStrike" cap="none">
              <a:solidFill>
                <a:srgbClr val="000000"/>
              </a:solidFill>
              <a:latin typeface="Arial"/>
              <a:ea typeface="Arial"/>
              <a:cs typeface="Arial"/>
              <a:sym typeface="Arial"/>
            </a:endParaRPr>
          </a:p>
        </p:txBody>
      </p:sp>
      <p:sp>
        <p:nvSpPr>
          <p:cNvPr id="638" name="Google Shape;638;p21"/>
          <p:cNvSpPr/>
          <p:nvPr/>
        </p:nvSpPr>
        <p:spPr>
          <a:xfrm>
            <a:off x="7111537" y="3707402"/>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39" name="Google Shape;639;p21"/>
          <p:cNvSpPr txBox="1"/>
          <p:nvPr/>
        </p:nvSpPr>
        <p:spPr>
          <a:xfrm>
            <a:off x="7195457" y="3919469"/>
            <a:ext cx="3818917" cy="46166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Sutelkite dėmesį į bendrus tikslus ir pritaikykite individualius metodus, pritaikykite juos  komandai.</a:t>
            </a:r>
            <a:endParaRPr sz="1400" b="0" i="0" u="none" strike="noStrike" cap="none">
              <a:solidFill>
                <a:srgbClr val="000000"/>
              </a:solidFill>
              <a:latin typeface="Arial"/>
              <a:ea typeface="Arial"/>
              <a:cs typeface="Arial"/>
              <a:sym typeface="Arial"/>
            </a:endParaRPr>
          </a:p>
        </p:txBody>
      </p:sp>
      <p:sp>
        <p:nvSpPr>
          <p:cNvPr id="640" name="Google Shape;640;p21"/>
          <p:cNvSpPr/>
          <p:nvPr/>
        </p:nvSpPr>
        <p:spPr>
          <a:xfrm>
            <a:off x="8106771" y="3609852"/>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Abstrakcija</a:t>
            </a:r>
            <a:endParaRPr sz="1400" b="0" i="0" u="none" strike="noStrike" cap="none">
              <a:solidFill>
                <a:srgbClr val="000000"/>
              </a:solidFill>
              <a:latin typeface="Arial"/>
              <a:ea typeface="Arial"/>
              <a:cs typeface="Arial"/>
              <a:sym typeface="Arial"/>
            </a:endParaRPr>
          </a:p>
        </p:txBody>
      </p:sp>
      <p:sp>
        <p:nvSpPr>
          <p:cNvPr id="641" name="Google Shape;641;p21"/>
          <p:cNvSpPr/>
          <p:nvPr/>
        </p:nvSpPr>
        <p:spPr>
          <a:xfrm>
            <a:off x="8106771" y="2870843"/>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Šablonų atpažinimas</a:t>
            </a:r>
            <a:endParaRPr sz="1400" b="0" i="0" u="none" strike="noStrike" cap="none">
              <a:solidFill>
                <a:srgbClr val="000000"/>
              </a:solidFill>
              <a:latin typeface="Arial"/>
              <a:ea typeface="Arial"/>
              <a:cs typeface="Arial"/>
              <a:sym typeface="Arial"/>
            </a:endParaRPr>
          </a:p>
        </p:txBody>
      </p:sp>
      <p:sp>
        <p:nvSpPr>
          <p:cNvPr id="642" name="Google Shape;642;p21"/>
          <p:cNvSpPr/>
          <p:nvPr/>
        </p:nvSpPr>
        <p:spPr>
          <a:xfrm>
            <a:off x="7111537" y="4446411"/>
            <a:ext cx="4246324" cy="878888"/>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43" name="Google Shape;643;p21"/>
          <p:cNvSpPr txBox="1"/>
          <p:nvPr/>
        </p:nvSpPr>
        <p:spPr>
          <a:xfrm>
            <a:off x="7195457" y="4658478"/>
            <a:ext cx="3950065" cy="646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Mokykite besimokančiuosius struktūruoti užduotis, kad kiekvienas grupės narys turėtų aiškų vaidmenį ir veiksmus, kurių reikia atlikti.</a:t>
            </a:r>
            <a:endParaRPr sz="1400" b="0" i="0" u="none" strike="noStrike" cap="none">
              <a:solidFill>
                <a:srgbClr val="000000"/>
              </a:solidFill>
              <a:latin typeface="Arial"/>
              <a:ea typeface="Arial"/>
              <a:cs typeface="Arial"/>
              <a:sym typeface="Arial"/>
            </a:endParaRPr>
          </a:p>
        </p:txBody>
      </p:sp>
      <p:sp>
        <p:nvSpPr>
          <p:cNvPr id="644" name="Google Shape;644;p21"/>
          <p:cNvSpPr/>
          <p:nvPr/>
        </p:nvSpPr>
        <p:spPr>
          <a:xfrm>
            <a:off x="8106771" y="4348861"/>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Algoritminis mąstymas</a:t>
            </a:r>
            <a:endParaRPr sz="1400" b="0" i="0" u="none" strike="noStrike" cap="none">
              <a:solidFill>
                <a:srgbClr val="000000"/>
              </a:solidFill>
              <a:latin typeface="Arial"/>
              <a:ea typeface="Arial"/>
              <a:cs typeface="Arial"/>
              <a:sym typeface="Arial"/>
            </a:endParaRPr>
          </a:p>
        </p:txBody>
      </p:sp>
      <p:sp>
        <p:nvSpPr>
          <p:cNvPr id="645" name="Google Shape;645;p21"/>
          <p:cNvSpPr txBox="1"/>
          <p:nvPr/>
        </p:nvSpPr>
        <p:spPr>
          <a:xfrm>
            <a:off x="452890" y="4134040"/>
            <a:ext cx="6261900" cy="13854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Pavyzdys.</a:t>
            </a:r>
            <a:r>
              <a:rPr lang="lt-LT" sz="1400" b="0" i="0" u="none" strike="noStrike" cap="none">
                <a:solidFill>
                  <a:srgbClr val="000000"/>
                </a:solidFill>
                <a:latin typeface="Arial"/>
                <a:ea typeface="Arial"/>
                <a:cs typeface="Arial"/>
                <a:sym typeface="Arial"/>
              </a:rPr>
              <a:t> Besimokantieji gali taikyti informatinį mąstymą p</a:t>
            </a:r>
            <a:r>
              <a:rPr lang="lt-LT" sz="1400" b="0" i="0" u="none" strike="noStrike" cap="none">
                <a:solidFill>
                  <a:schemeClr val="dk1"/>
                </a:solidFill>
                <a:latin typeface="Arial"/>
                <a:ea typeface="Arial"/>
                <a:cs typeface="Arial"/>
                <a:sym typeface="Arial"/>
              </a:rPr>
              <a:t>lanuodami bendruomeninę tvarkymosi akciją, kurią gali suskaidyti į </a:t>
            </a:r>
            <a:r>
              <a:rPr lang="lt-LT" sz="1400" b="0" i="0" u="none" strike="noStrike" cap="none">
                <a:solidFill>
                  <a:srgbClr val="000000"/>
                </a:solidFill>
                <a:latin typeface="Arial"/>
                <a:ea typeface="Arial"/>
                <a:cs typeface="Arial"/>
                <a:sym typeface="Arial"/>
              </a:rPr>
              <a:t>užduotis, pavyzdžiui, pasirūpinti priemonėmis, paskirstyti vaidmenis ir nustatyti terminus.</a:t>
            </a:r>
            <a:br>
              <a:rPr lang="lt-LT" sz="1400" b="0" i="0" u="none" strike="noStrike" cap="none">
                <a:solidFill>
                  <a:srgbClr val="000000"/>
                </a:solidFill>
                <a:latin typeface="Arial"/>
                <a:ea typeface="Arial"/>
                <a:cs typeface="Arial"/>
                <a:sym typeface="Arial"/>
              </a:rPr>
            </a:br>
            <a:r>
              <a:rPr lang="lt-LT" sz="1400" b="0" i="0" u="none" strike="noStrike" cap="none">
                <a:solidFill>
                  <a:srgbClr val="000000"/>
                </a:solidFill>
                <a:latin typeface="Arial"/>
                <a:ea typeface="Arial"/>
                <a:cs typeface="Arial"/>
                <a:sym typeface="Arial"/>
              </a:rPr>
              <a:t>Kai besimokantieji struktūruotai paskirsto atsakomybę ir prisitaiko prie grupės stiprybių, jie skatina produktyvumą ir bendradarbiavimą, taip tobulindami tiek komandinio darbo, tiek problemų sprendimo įgūdžius.</a:t>
            </a:r>
            <a:endParaRPr sz="1400" b="0" i="0" u="none" strike="noStrike" cap="none">
              <a:solidFill>
                <a:srgbClr val="000000"/>
              </a:solidFill>
              <a:latin typeface="Arial"/>
              <a:ea typeface="Arial"/>
              <a:cs typeface="Arial"/>
              <a:sym typeface="Arial"/>
            </a:endParaRPr>
          </a:p>
        </p:txBody>
      </p:sp>
      <p:sp>
        <p:nvSpPr>
          <p:cNvPr id="646" name="Google Shape;646;p2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21</a:t>
            </a:fld>
            <a:endParaRPr sz="900" b="0" i="0" u="none" strike="noStrike" cap="none">
              <a:solidFill>
                <a:srgbClr val="537272"/>
              </a:solidFill>
              <a:latin typeface="Gill Sans"/>
              <a:ea typeface="Gill Sans"/>
              <a:cs typeface="Gill Sans"/>
              <a:sym typeface="Gill Sans"/>
            </a:endParaRPr>
          </a:p>
        </p:txBody>
      </p:sp>
      <p:pic>
        <p:nvPicPr>
          <p:cNvPr id="647" name="Google Shape;647;p21"/>
          <p:cNvPicPr preferRelativeResize="0"/>
          <p:nvPr/>
        </p:nvPicPr>
        <p:blipFill rotWithShape="1">
          <a:blip r:embed="rId4">
            <a:alphaModFix/>
          </a:blip>
          <a:srcRect r="994" b="28151"/>
          <a:stretch/>
        </p:blipFill>
        <p:spPr>
          <a:xfrm>
            <a:off x="7443200" y="353361"/>
            <a:ext cx="3914661" cy="959010"/>
          </a:xfrm>
          <a:prstGeom prst="rect">
            <a:avLst/>
          </a:prstGeom>
          <a:noFill/>
          <a:ln>
            <a:noFill/>
          </a:ln>
        </p:spPr>
      </p:pic>
      <p:sp>
        <p:nvSpPr>
          <p:cNvPr id="648" name="Google Shape;648;p21"/>
          <p:cNvSpPr/>
          <p:nvPr/>
        </p:nvSpPr>
        <p:spPr>
          <a:xfrm>
            <a:off x="10034016" y="403082"/>
            <a:ext cx="633983" cy="959011"/>
          </a:xfrm>
          <a:prstGeom prst="rect">
            <a:avLst/>
          </a:prstGeom>
          <a:no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49" name="Google Shape;649;p21" descr="Icono&#10;&#10;Descripción generada automáticamente"/>
          <p:cNvPicPr preferRelativeResize="0"/>
          <p:nvPr/>
        </p:nvPicPr>
        <p:blipFill rotWithShape="1">
          <a:blip r:embed="rId5">
            <a:alphaModFix/>
          </a:blip>
          <a:srcRect/>
          <a:stretch/>
        </p:blipFill>
        <p:spPr>
          <a:xfrm>
            <a:off x="10869193" y="5214653"/>
            <a:ext cx="871868" cy="87888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653"/>
        <p:cNvGrpSpPr/>
        <p:nvPr/>
      </p:nvGrpSpPr>
      <p:grpSpPr>
        <a:xfrm>
          <a:off x="0" y="0"/>
          <a:ext cx="0" cy="0"/>
          <a:chOff x="0" y="0"/>
          <a:chExt cx="0" cy="0"/>
        </a:xfrm>
      </p:grpSpPr>
      <p:pic>
        <p:nvPicPr>
          <p:cNvPr id="654" name="Google Shape;654;p22" descr="Un dibujo de un perro&#10;&#10;Descripción generada automáticamente con confianza baja"/>
          <p:cNvPicPr preferRelativeResize="0"/>
          <p:nvPr/>
        </p:nvPicPr>
        <p:blipFill rotWithShape="1">
          <a:blip r:embed="rId3">
            <a:alphaModFix/>
          </a:blip>
          <a:srcRect/>
          <a:stretch/>
        </p:blipFill>
        <p:spPr>
          <a:xfrm>
            <a:off x="52972" y="211027"/>
            <a:ext cx="1269841" cy="1269841"/>
          </a:xfrm>
          <a:prstGeom prst="rect">
            <a:avLst/>
          </a:prstGeom>
          <a:noFill/>
          <a:ln>
            <a:noFill/>
          </a:ln>
        </p:spPr>
      </p:pic>
      <p:sp>
        <p:nvSpPr>
          <p:cNvPr id="655" name="Google Shape;655;p22"/>
          <p:cNvSpPr/>
          <p:nvPr/>
        </p:nvSpPr>
        <p:spPr>
          <a:xfrm>
            <a:off x="791397" y="5476913"/>
            <a:ext cx="10496419" cy="926781"/>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56" name="Google Shape;656;p22"/>
          <p:cNvSpPr txBox="1"/>
          <p:nvPr/>
        </p:nvSpPr>
        <p:spPr>
          <a:xfrm>
            <a:off x="1171757" y="5619922"/>
            <a:ext cx="93585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600" b="0" i="0" u="none" strike="noStrike" cap="none">
                <a:solidFill>
                  <a:srgbClr val="000000"/>
                </a:solidFill>
                <a:latin typeface="Arial"/>
                <a:ea typeface="Arial"/>
                <a:cs typeface="Arial"/>
                <a:sym typeface="Arial"/>
              </a:rPr>
              <a:t>Skatinkite besimokančiuosius </a:t>
            </a:r>
            <a:r>
              <a:rPr lang="lt-LT" sz="1600" b="1" i="0" u="none" strike="noStrike" cap="none">
                <a:solidFill>
                  <a:srgbClr val="000000"/>
                </a:solidFill>
                <a:latin typeface="Arial"/>
                <a:ea typeface="Arial"/>
                <a:cs typeface="Arial"/>
                <a:sym typeface="Arial"/>
              </a:rPr>
              <a:t>prieš kalbant stabtelėti ir susidėlioti mintis</a:t>
            </a:r>
            <a:r>
              <a:rPr lang="lt-LT" sz="1600" b="0" i="0" u="none" strike="noStrike" cap="none">
                <a:solidFill>
                  <a:srgbClr val="000000"/>
                </a:solidFill>
                <a:latin typeface="Arial"/>
                <a:ea typeface="Arial"/>
                <a:cs typeface="Arial"/>
                <a:sym typeface="Arial"/>
              </a:rPr>
              <a:t>. Mokykite juos logiškai sussidėlioti informaciją: spręsti problemą žingsnis po žingsnio.</a:t>
            </a:r>
            <a:endParaRPr sz="1400" b="0" i="0" u="none" strike="noStrike" cap="none">
              <a:solidFill>
                <a:srgbClr val="000000"/>
              </a:solidFill>
              <a:latin typeface="Arial"/>
              <a:ea typeface="Arial"/>
              <a:cs typeface="Arial"/>
              <a:sym typeface="Arial"/>
            </a:endParaRPr>
          </a:p>
        </p:txBody>
      </p:sp>
      <p:sp>
        <p:nvSpPr>
          <p:cNvPr id="657" name="Google Shape;657;p22"/>
          <p:cNvSpPr txBox="1"/>
          <p:nvPr/>
        </p:nvSpPr>
        <p:spPr>
          <a:xfrm>
            <a:off x="1390590" y="485117"/>
            <a:ext cx="5460586" cy="852742"/>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Bendravimo įgūdžių ugdymas naudojant IM</a:t>
            </a:r>
            <a:endParaRPr sz="2400" b="1" i="0" u="none" strike="noStrike" cap="none">
              <a:solidFill>
                <a:schemeClr val="dk1"/>
              </a:solidFill>
              <a:latin typeface="Arial"/>
              <a:ea typeface="Arial"/>
              <a:cs typeface="Arial"/>
              <a:sym typeface="Arial"/>
            </a:endParaRPr>
          </a:p>
        </p:txBody>
      </p:sp>
      <p:sp>
        <p:nvSpPr>
          <p:cNvPr id="658" name="Google Shape;658;p22"/>
          <p:cNvSpPr/>
          <p:nvPr/>
        </p:nvSpPr>
        <p:spPr>
          <a:xfrm>
            <a:off x="507483" y="1657199"/>
            <a:ext cx="6093724" cy="2435629"/>
          </a:xfrm>
          <a:prstGeom prst="rect">
            <a:avLst/>
          </a:prstGeom>
          <a:solidFill>
            <a:srgbClr val="D4DAD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59" name="Google Shape;659;p22"/>
          <p:cNvSpPr txBox="1"/>
          <p:nvPr/>
        </p:nvSpPr>
        <p:spPr>
          <a:xfrm>
            <a:off x="633984" y="1726625"/>
            <a:ext cx="5795651" cy="2401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Bendravimas – tai gebėjimas aiškiai išreikšti mintis, suprasti kitus ir pritaikyti žinutes pagal skirtingas situacijas. Jis apima aktyvų klausymąsi ir pasitikėjimą savimi perduodant informaciją.</a:t>
            </a:r>
            <a:br>
              <a:rPr lang="lt-LT" sz="1400" b="0" i="0" u="none" strike="noStrike" cap="none">
                <a:solidFill>
                  <a:srgbClr val="000000"/>
                </a:solidFill>
                <a:latin typeface="Arial"/>
                <a:ea typeface="Arial"/>
                <a:cs typeface="Arial"/>
                <a:sym typeface="Arial"/>
              </a:rPr>
            </a:br>
            <a:r>
              <a:rPr lang="lt-LT" sz="1400" b="0" i="0" u="none" strike="noStrike" cap="none">
                <a:solidFill>
                  <a:srgbClr val="000000"/>
                </a:solidFill>
                <a:latin typeface="Arial"/>
                <a:ea typeface="Arial"/>
                <a:cs typeface="Arial"/>
                <a:sym typeface="Arial"/>
              </a:rPr>
              <a:t>Daugelis žemos kvalifikacijos </a:t>
            </a:r>
            <a:r>
              <a:rPr lang="lt-LT" sz="1400" b="0" i="0" u="none" strike="noStrike" cap="none">
                <a:solidFill>
                  <a:schemeClr val="dk1"/>
                </a:solidFill>
                <a:latin typeface="Arial"/>
                <a:ea typeface="Arial"/>
                <a:cs typeface="Arial"/>
                <a:sym typeface="Arial"/>
              </a:rPr>
              <a:t>suaugusiųjų besimokančiųjų</a:t>
            </a:r>
            <a:r>
              <a:rPr lang="lt-LT" sz="1400" b="0" i="0" u="none" strike="noStrike" cap="none">
                <a:solidFill>
                  <a:srgbClr val="000000"/>
                </a:solidFill>
                <a:latin typeface="Arial"/>
                <a:ea typeface="Arial"/>
                <a:cs typeface="Arial"/>
                <a:sym typeface="Arial"/>
              </a:rPr>
              <a:t> gali susidurti su bendravimo sunkumais dėl minčių struktūravimo problemų ar neaiškių paaiškinimų.</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Informatinis mąstymas padeda skatindamas struktūruotą mąstymą ir dėmesio sutelkimą į svarbiausią informaciją, leidžiant besimokantiesiems veiksmingiau bendrauti pokalbiuose ir kasdienėse situacijose.</a:t>
            </a:r>
            <a:endParaRPr sz="1400" b="0" i="0" u="none" strike="noStrike" cap="none">
              <a:solidFill>
                <a:srgbClr val="000000"/>
              </a:solidFill>
              <a:latin typeface="Arial"/>
              <a:ea typeface="Arial"/>
              <a:cs typeface="Arial"/>
              <a:sym typeface="Arial"/>
            </a:endParaRPr>
          </a:p>
        </p:txBody>
      </p:sp>
      <p:sp>
        <p:nvSpPr>
          <p:cNvPr id="660" name="Google Shape;660;p22"/>
          <p:cNvSpPr/>
          <p:nvPr/>
        </p:nvSpPr>
        <p:spPr>
          <a:xfrm>
            <a:off x="7111537" y="1657200"/>
            <a:ext cx="4246324" cy="457200"/>
          </a:xfrm>
          <a:prstGeom prst="rect">
            <a:avLst/>
          </a:prstGeom>
          <a:solidFill>
            <a:srgbClr val="678877"/>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KAIP GALITE TAIKYTI IM</a:t>
            </a:r>
            <a:endParaRPr sz="1400" b="1" i="0" u="none" strike="noStrike" cap="none">
              <a:solidFill>
                <a:schemeClr val="lt1"/>
              </a:solidFill>
              <a:latin typeface="Arial"/>
              <a:ea typeface="Arial"/>
              <a:cs typeface="Arial"/>
              <a:sym typeface="Arial"/>
            </a:endParaRPr>
          </a:p>
        </p:txBody>
      </p:sp>
      <p:sp>
        <p:nvSpPr>
          <p:cNvPr id="661" name="Google Shape;661;p22"/>
          <p:cNvSpPr/>
          <p:nvPr/>
        </p:nvSpPr>
        <p:spPr>
          <a:xfrm>
            <a:off x="7111537" y="2724553"/>
            <a:ext cx="4246324" cy="71052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62" name="Google Shape;662;p22"/>
          <p:cNvSpPr txBox="1"/>
          <p:nvPr/>
        </p:nvSpPr>
        <p:spPr>
          <a:xfrm>
            <a:off x="7225027" y="2936620"/>
            <a:ext cx="4062789" cy="46166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Nustatykite efektyvius bendravimo stilius, pagrįstus ankstesne sąveika.</a:t>
            </a:r>
            <a:endParaRPr sz="1400" b="0" i="0" u="none" strike="noStrike" cap="none">
              <a:solidFill>
                <a:srgbClr val="000000"/>
              </a:solidFill>
              <a:latin typeface="Arial"/>
              <a:ea typeface="Arial"/>
              <a:cs typeface="Arial"/>
              <a:sym typeface="Arial"/>
            </a:endParaRPr>
          </a:p>
        </p:txBody>
      </p:sp>
      <p:sp>
        <p:nvSpPr>
          <p:cNvPr id="663" name="Google Shape;663;p22"/>
          <p:cNvSpPr/>
          <p:nvPr/>
        </p:nvSpPr>
        <p:spPr>
          <a:xfrm>
            <a:off x="7111537" y="2144040"/>
            <a:ext cx="4246324" cy="540237"/>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64" name="Google Shape;664;p22"/>
          <p:cNvSpPr txBox="1"/>
          <p:nvPr/>
        </p:nvSpPr>
        <p:spPr>
          <a:xfrm>
            <a:off x="7225028" y="2356107"/>
            <a:ext cx="3920412" cy="27699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Prieš išreikšdami mintis, išskirkite pagrindinius dalykus.</a:t>
            </a:r>
            <a:endParaRPr sz="1400" b="0" i="0" u="none" strike="noStrike" cap="none">
              <a:solidFill>
                <a:srgbClr val="000000"/>
              </a:solidFill>
              <a:latin typeface="Arial"/>
              <a:ea typeface="Arial"/>
              <a:cs typeface="Arial"/>
              <a:sym typeface="Arial"/>
            </a:endParaRPr>
          </a:p>
        </p:txBody>
      </p:sp>
      <p:sp>
        <p:nvSpPr>
          <p:cNvPr id="665" name="Google Shape;665;p22"/>
          <p:cNvSpPr/>
          <p:nvPr/>
        </p:nvSpPr>
        <p:spPr>
          <a:xfrm>
            <a:off x="8106771" y="2046490"/>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Dekompozicija</a:t>
            </a:r>
            <a:endParaRPr sz="1400" b="0" i="0" u="none" strike="noStrike" cap="none">
              <a:solidFill>
                <a:srgbClr val="000000"/>
              </a:solidFill>
              <a:latin typeface="Arial"/>
              <a:ea typeface="Arial"/>
              <a:cs typeface="Arial"/>
              <a:sym typeface="Arial"/>
            </a:endParaRPr>
          </a:p>
        </p:txBody>
      </p:sp>
      <p:sp>
        <p:nvSpPr>
          <p:cNvPr id="666" name="Google Shape;666;p22"/>
          <p:cNvSpPr/>
          <p:nvPr/>
        </p:nvSpPr>
        <p:spPr>
          <a:xfrm>
            <a:off x="7111537" y="3463562"/>
            <a:ext cx="4246324" cy="797996"/>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67" name="Google Shape;667;p22"/>
          <p:cNvSpPr txBox="1"/>
          <p:nvPr/>
        </p:nvSpPr>
        <p:spPr>
          <a:xfrm>
            <a:off x="7224977" y="3654169"/>
            <a:ext cx="4062900" cy="646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Padėkite besimokantiesiems sutelkti dėmesį į svarbiausias detales aiškinant idėjas ar rašant pranešimus</a:t>
            </a:r>
            <a:endParaRPr sz="1400" b="0" i="0" u="none" strike="noStrike" cap="none">
              <a:solidFill>
                <a:srgbClr val="000000"/>
              </a:solidFill>
              <a:latin typeface="Arial"/>
              <a:ea typeface="Arial"/>
              <a:cs typeface="Arial"/>
              <a:sym typeface="Arial"/>
            </a:endParaRPr>
          </a:p>
        </p:txBody>
      </p:sp>
      <p:sp>
        <p:nvSpPr>
          <p:cNvPr id="668" name="Google Shape;668;p22"/>
          <p:cNvSpPr/>
          <p:nvPr/>
        </p:nvSpPr>
        <p:spPr>
          <a:xfrm>
            <a:off x="8106771" y="3366012"/>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Abstrakcija</a:t>
            </a:r>
            <a:endParaRPr sz="1400" b="0" i="0" u="none" strike="noStrike" cap="none">
              <a:solidFill>
                <a:srgbClr val="000000"/>
              </a:solidFill>
              <a:latin typeface="Arial"/>
              <a:ea typeface="Arial"/>
              <a:cs typeface="Arial"/>
              <a:sym typeface="Arial"/>
            </a:endParaRPr>
          </a:p>
        </p:txBody>
      </p:sp>
      <p:sp>
        <p:nvSpPr>
          <p:cNvPr id="669" name="Google Shape;669;p22"/>
          <p:cNvSpPr/>
          <p:nvPr/>
        </p:nvSpPr>
        <p:spPr>
          <a:xfrm>
            <a:off x="8106771" y="2627003"/>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Šablonų atpažinimas</a:t>
            </a:r>
            <a:endParaRPr sz="1400" b="0" i="0" u="none" strike="noStrike" cap="none">
              <a:solidFill>
                <a:srgbClr val="000000"/>
              </a:solidFill>
              <a:latin typeface="Arial"/>
              <a:ea typeface="Arial"/>
              <a:cs typeface="Arial"/>
              <a:sym typeface="Arial"/>
            </a:endParaRPr>
          </a:p>
        </p:txBody>
      </p:sp>
      <p:sp>
        <p:nvSpPr>
          <p:cNvPr id="670" name="Google Shape;670;p22"/>
          <p:cNvSpPr/>
          <p:nvPr/>
        </p:nvSpPr>
        <p:spPr>
          <a:xfrm>
            <a:off x="7111537" y="4300107"/>
            <a:ext cx="4246324" cy="888814"/>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71" name="Google Shape;671;p22"/>
          <p:cNvSpPr txBox="1"/>
          <p:nvPr/>
        </p:nvSpPr>
        <p:spPr>
          <a:xfrm>
            <a:off x="7224977" y="4512174"/>
            <a:ext cx="4062839" cy="646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lt-LT" sz="1200" b="0" i="0" u="none" strike="noStrike" cap="none">
                <a:solidFill>
                  <a:srgbClr val="000000"/>
                </a:solidFill>
                <a:latin typeface="Arial"/>
                <a:ea typeface="Arial"/>
                <a:cs typeface="Arial"/>
                <a:sym typeface="Arial"/>
              </a:rPr>
              <a:t>Padėkite besimokantiesiems logiškai struktūruoti pokalbius, užtikrindami, kad jų pranešima būtų lengvai suprantamas.</a:t>
            </a:r>
            <a:endParaRPr sz="1400" b="0" i="0" u="none" strike="noStrike" cap="none">
              <a:solidFill>
                <a:srgbClr val="000000"/>
              </a:solidFill>
              <a:latin typeface="Arial"/>
              <a:ea typeface="Arial"/>
              <a:cs typeface="Arial"/>
              <a:sym typeface="Arial"/>
            </a:endParaRPr>
          </a:p>
        </p:txBody>
      </p:sp>
      <p:sp>
        <p:nvSpPr>
          <p:cNvPr id="672" name="Google Shape;672;p22"/>
          <p:cNvSpPr/>
          <p:nvPr/>
        </p:nvSpPr>
        <p:spPr>
          <a:xfrm>
            <a:off x="8106771" y="4092829"/>
            <a:ext cx="2243327" cy="344845"/>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Arial"/>
              <a:buNone/>
            </a:pPr>
            <a:r>
              <a:rPr lang="lt-LT" sz="1400" b="1" i="0" u="none" strike="noStrike" cap="none">
                <a:solidFill>
                  <a:schemeClr val="lt1"/>
                </a:solidFill>
                <a:latin typeface="Arial"/>
                <a:ea typeface="Arial"/>
                <a:cs typeface="Arial"/>
                <a:sym typeface="Arial"/>
              </a:rPr>
              <a:t>Algoritminis mąstymas</a:t>
            </a:r>
            <a:endParaRPr sz="1400" b="0" i="0" u="none" strike="noStrike" cap="none">
              <a:solidFill>
                <a:srgbClr val="000000"/>
              </a:solidFill>
              <a:latin typeface="Arial"/>
              <a:ea typeface="Arial"/>
              <a:cs typeface="Arial"/>
              <a:sym typeface="Arial"/>
            </a:endParaRPr>
          </a:p>
        </p:txBody>
      </p:sp>
      <p:sp>
        <p:nvSpPr>
          <p:cNvPr id="673" name="Google Shape;673;p22"/>
          <p:cNvSpPr txBox="1"/>
          <p:nvPr/>
        </p:nvSpPr>
        <p:spPr>
          <a:xfrm>
            <a:off x="452890" y="4093108"/>
            <a:ext cx="6261900" cy="13854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Pavyzdys.</a:t>
            </a:r>
            <a:r>
              <a:rPr lang="lt-LT" sz="1400" b="0" i="0" u="none" strike="noStrike" cap="none">
                <a:solidFill>
                  <a:srgbClr val="000000"/>
                </a:solidFill>
                <a:latin typeface="Arial"/>
                <a:ea typeface="Arial"/>
                <a:cs typeface="Arial"/>
                <a:sym typeface="Arial"/>
              </a:rPr>
              <a:t> Besimokantysis, besiruošiantis paprašyti pakeisti darbo grafiką, gali taikyti informatinį mąstymą, išskirdmas pagrindinius argumentus, pasirinkdamas tinkamiausią būdą pateikti prašymą ir logiškai struktūruodamas savo paaiškinimą.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Sutelkdami dėmesį į svarbią informaciją ir aiškiai dėstydami mintis, besimokantieji gali bendrauti aiškiau ir įtikinamiau.</a:t>
            </a:r>
            <a:endParaRPr sz="1400" b="0" i="0" u="none" strike="noStrike" cap="none">
              <a:solidFill>
                <a:srgbClr val="000000"/>
              </a:solidFill>
              <a:latin typeface="Arial"/>
              <a:ea typeface="Arial"/>
              <a:cs typeface="Arial"/>
              <a:sym typeface="Arial"/>
            </a:endParaRPr>
          </a:p>
        </p:txBody>
      </p:sp>
      <p:sp>
        <p:nvSpPr>
          <p:cNvPr id="674" name="Google Shape;674;p2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22</a:t>
            </a:fld>
            <a:endParaRPr sz="900" b="0" i="0" u="none" strike="noStrike" cap="none">
              <a:solidFill>
                <a:srgbClr val="537272"/>
              </a:solidFill>
              <a:latin typeface="Gill Sans"/>
              <a:ea typeface="Gill Sans"/>
              <a:cs typeface="Gill Sans"/>
              <a:sym typeface="Gill Sans"/>
            </a:endParaRPr>
          </a:p>
        </p:txBody>
      </p:sp>
      <p:pic>
        <p:nvPicPr>
          <p:cNvPr id="675" name="Google Shape;675;p22"/>
          <p:cNvPicPr preferRelativeResize="0"/>
          <p:nvPr/>
        </p:nvPicPr>
        <p:blipFill rotWithShape="1">
          <a:blip r:embed="rId4">
            <a:alphaModFix/>
          </a:blip>
          <a:srcRect r="994" b="28151"/>
          <a:stretch/>
        </p:blipFill>
        <p:spPr>
          <a:xfrm>
            <a:off x="7443200" y="353361"/>
            <a:ext cx="3914661" cy="959010"/>
          </a:xfrm>
          <a:prstGeom prst="rect">
            <a:avLst/>
          </a:prstGeom>
          <a:noFill/>
          <a:ln>
            <a:noFill/>
          </a:ln>
        </p:spPr>
      </p:pic>
      <p:sp>
        <p:nvSpPr>
          <p:cNvPr id="676" name="Google Shape;676;p22"/>
          <p:cNvSpPr/>
          <p:nvPr/>
        </p:nvSpPr>
        <p:spPr>
          <a:xfrm>
            <a:off x="10704576" y="403082"/>
            <a:ext cx="633983" cy="959011"/>
          </a:xfrm>
          <a:prstGeom prst="rect">
            <a:avLst/>
          </a:prstGeom>
          <a:noFill/>
          <a:ln w="254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77" name="Google Shape;677;p22" descr="Icono&#10;&#10;Descripción generada automáticamente"/>
          <p:cNvPicPr preferRelativeResize="0"/>
          <p:nvPr/>
        </p:nvPicPr>
        <p:blipFill rotWithShape="1">
          <a:blip r:embed="rId5">
            <a:alphaModFix/>
          </a:blip>
          <a:srcRect/>
          <a:stretch/>
        </p:blipFill>
        <p:spPr>
          <a:xfrm>
            <a:off x="10869193" y="5214653"/>
            <a:ext cx="871868" cy="87888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681"/>
        <p:cNvGrpSpPr/>
        <p:nvPr/>
      </p:nvGrpSpPr>
      <p:grpSpPr>
        <a:xfrm>
          <a:off x="0" y="0"/>
          <a:ext cx="0" cy="0"/>
          <a:chOff x="0" y="0"/>
          <a:chExt cx="0" cy="0"/>
        </a:xfrm>
      </p:grpSpPr>
      <p:sp>
        <p:nvSpPr>
          <p:cNvPr id="682" name="Google Shape;682;p23"/>
          <p:cNvSpPr/>
          <p:nvPr/>
        </p:nvSpPr>
        <p:spPr>
          <a:xfrm>
            <a:off x="419101" y="5293215"/>
            <a:ext cx="11226678" cy="1403369"/>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83" name="Google Shape;683;p23" descr="Imagen que contiene Interfaz de usuario gráfica&#10;&#10;Descripción generada automáticamente"/>
          <p:cNvPicPr preferRelativeResize="0"/>
          <p:nvPr/>
        </p:nvPicPr>
        <p:blipFill rotWithShape="1">
          <a:blip r:embed="rId3">
            <a:alphaModFix/>
          </a:blip>
          <a:srcRect/>
          <a:stretch/>
        </p:blipFill>
        <p:spPr>
          <a:xfrm>
            <a:off x="9488672" y="161416"/>
            <a:ext cx="2703328" cy="2486250"/>
          </a:xfrm>
          <a:prstGeom prst="rect">
            <a:avLst/>
          </a:prstGeom>
          <a:noFill/>
          <a:ln>
            <a:noFill/>
          </a:ln>
        </p:spPr>
      </p:pic>
      <p:sp>
        <p:nvSpPr>
          <p:cNvPr id="684" name="Google Shape;684;p23"/>
          <p:cNvSpPr txBox="1">
            <a:spLocks noGrp="1"/>
          </p:cNvSpPr>
          <p:nvPr>
            <p:ph type="body" idx="1"/>
          </p:nvPr>
        </p:nvSpPr>
        <p:spPr>
          <a:xfrm>
            <a:off x="543948" y="535674"/>
            <a:ext cx="9410820"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lt-LT" sz="2400" b="1">
                <a:solidFill>
                  <a:schemeClr val="dk1"/>
                </a:solidFill>
                <a:latin typeface="Arial"/>
                <a:ea typeface="Arial"/>
                <a:cs typeface="Arial"/>
                <a:sym typeface="Arial"/>
              </a:rPr>
              <a:t>IM strategijų pritaikymas skirtingiems mokymosi lygiams</a:t>
            </a:r>
            <a:endParaRPr/>
          </a:p>
        </p:txBody>
      </p:sp>
      <p:sp>
        <p:nvSpPr>
          <p:cNvPr id="685" name="Google Shape;685;p2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lt-LT"/>
              <a:t>23</a:t>
            </a:fld>
            <a:endParaRPr/>
          </a:p>
        </p:txBody>
      </p:sp>
      <p:sp>
        <p:nvSpPr>
          <p:cNvPr id="686" name="Google Shape;686;p23"/>
          <p:cNvSpPr txBox="1"/>
          <p:nvPr/>
        </p:nvSpPr>
        <p:spPr>
          <a:xfrm>
            <a:off x="543948" y="1140432"/>
            <a:ext cx="9140100" cy="15393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Kaip mokytojas, </a:t>
            </a:r>
            <a:r>
              <a:rPr lang="lt-LT" sz="1400" b="1" i="0" u="none" strike="noStrike" cap="none">
                <a:solidFill>
                  <a:srgbClr val="000000"/>
                </a:solidFill>
                <a:latin typeface="Arial"/>
                <a:ea typeface="Arial"/>
                <a:cs typeface="Arial"/>
                <a:sym typeface="Arial"/>
              </a:rPr>
              <a:t>turite pritaikyti IM grįstas pamokas pagal savo mokinių gebėjimus.</a:t>
            </a:r>
            <a:r>
              <a:rPr lang="lt-LT" sz="1400" b="0" i="0" u="none" strike="noStrike" cap="none">
                <a:solidFill>
                  <a:srgbClr val="000000"/>
                </a:solidFill>
                <a:latin typeface="Arial"/>
                <a:ea typeface="Arial"/>
                <a:cs typeface="Arial"/>
                <a:sym typeface="Arial"/>
              </a:rPr>
              <a:t/>
            </a:r>
            <a:br>
              <a:rPr lang="lt-LT" sz="1400" b="0" i="0" u="none" strike="noStrike" cap="none">
                <a:solidFill>
                  <a:srgbClr val="000000"/>
                </a:solidFill>
                <a:latin typeface="Arial"/>
                <a:ea typeface="Arial"/>
                <a:cs typeface="Arial"/>
                <a:sym typeface="Arial"/>
              </a:rPr>
            </a:br>
            <a:r>
              <a:rPr lang="lt-LT" sz="1400" b="0" i="0" u="none" strike="noStrike" cap="none">
                <a:solidFill>
                  <a:schemeClr val="dk1"/>
                </a:solidFill>
                <a:latin typeface="Arial"/>
                <a:ea typeface="Arial"/>
                <a:cs typeface="Arial"/>
                <a:sym typeface="Arial"/>
              </a:rPr>
              <a:t>Žemos kvalifikacijos suaugusiesiems gali tekti pateikti paprastesnius paaiškinimus, labiau struktūruotai vadovauti ir skatinti atlikti veiklas pažingsniui; labiau patyrę besimokantieji gali savarankiškai spręsti problemas ir atlikti kritinio mąstymo pratimus.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Strategijos pritaikymas užtikrina, kad visi besimokantieji </a:t>
            </a:r>
            <a:r>
              <a:rPr lang="lt-LT" sz="1400" b="1" i="0" u="none" strike="noStrike" cap="none">
                <a:solidFill>
                  <a:srgbClr val="000000"/>
                </a:solidFill>
                <a:latin typeface="Arial"/>
                <a:ea typeface="Arial"/>
                <a:cs typeface="Arial"/>
                <a:sym typeface="Arial"/>
              </a:rPr>
              <a:t>galėtų įsitraukti į IM veiklas </a:t>
            </a:r>
            <a:r>
              <a:rPr lang="lt-LT" sz="1400" b="0" i="0" u="none" strike="noStrike" cap="none">
                <a:solidFill>
                  <a:srgbClr val="000000"/>
                </a:solidFill>
                <a:latin typeface="Arial"/>
                <a:ea typeface="Arial"/>
                <a:cs typeface="Arial"/>
                <a:sym typeface="Arial"/>
              </a:rPr>
              <a:t>taip, kaip jiems yra prasminga ir naudinga kasdienėje veikloje.</a:t>
            </a:r>
            <a:endParaRPr sz="1400" b="0" i="0" u="none" strike="noStrike" cap="none">
              <a:solidFill>
                <a:srgbClr val="000000"/>
              </a:solidFill>
              <a:latin typeface="Arial"/>
              <a:ea typeface="Arial"/>
              <a:cs typeface="Arial"/>
              <a:sym typeface="Arial"/>
            </a:endParaRPr>
          </a:p>
        </p:txBody>
      </p:sp>
      <p:sp>
        <p:nvSpPr>
          <p:cNvPr id="687" name="Google Shape;687;p23"/>
          <p:cNvSpPr txBox="1"/>
          <p:nvPr/>
        </p:nvSpPr>
        <p:spPr>
          <a:xfrm>
            <a:off x="546221" y="2612334"/>
            <a:ext cx="5508835" cy="24622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1" i="0" u="sng" strike="noStrike" cap="none">
                <a:solidFill>
                  <a:schemeClr val="accent1"/>
                </a:solidFill>
                <a:latin typeface="Arial"/>
                <a:ea typeface="Arial"/>
                <a:cs typeface="Arial"/>
                <a:sym typeface="Arial"/>
              </a:rPr>
              <a:t>Studentams, turintiems mažai patirties: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lt-LT" sz="1400" b="0" i="0" u="none" strike="noStrike" cap="none">
                <a:solidFill>
                  <a:srgbClr val="000000"/>
                </a:solidFill>
                <a:latin typeface="Arial"/>
                <a:ea typeface="Arial"/>
                <a:cs typeface="Arial"/>
                <a:sym typeface="Arial"/>
              </a:rPr>
              <a:t>Pradėkite nuo vadovaujamų praktinių pratimų naudojant pažįstamas situacijas. Užuot aiškinę dekompoziciją abstrakčiais terminais, paprašykite mokinių ją pritaikyti suskirstydami namų ruošos darbus, pavyzdžiui, maisto ruošimą į atskirus veiksmus.</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lt-LT" sz="1400" b="0" i="0" u="none" strike="noStrike" cap="none">
                <a:solidFill>
                  <a:srgbClr val="000000"/>
                </a:solidFill>
                <a:latin typeface="Arial"/>
                <a:ea typeface="Arial"/>
                <a:cs typeface="Arial"/>
                <a:sym typeface="Arial"/>
              </a:rPr>
              <a:t>Naudokite vaizdines priemones, realius pavyzdžius ir grupines diskusijas, kad sustiprintumėte sąvokas, prieš tikėdamiesi, kad mokiniai jas pritaikys savarankiškai.</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lt-LT" sz="1400" b="0" i="0" u="none" strike="noStrike" cap="none">
                <a:solidFill>
                  <a:srgbClr val="000000"/>
                </a:solidFill>
                <a:latin typeface="Arial"/>
                <a:ea typeface="Arial"/>
                <a:cs typeface="Arial"/>
                <a:sym typeface="Arial"/>
              </a:rPr>
              <a:t>Pateikite aiškias instrukcijas ir pavyzdžius, parodydami, kaip spręsti problemas prieš mokiniams bandant atlikti savarankiškai.</a:t>
            </a:r>
            <a:endParaRPr sz="1400" b="0" i="0" u="none" strike="noStrike" cap="none">
              <a:solidFill>
                <a:srgbClr val="000000"/>
              </a:solidFill>
              <a:latin typeface="Arial"/>
              <a:ea typeface="Arial"/>
              <a:cs typeface="Arial"/>
              <a:sym typeface="Arial"/>
            </a:endParaRPr>
          </a:p>
        </p:txBody>
      </p:sp>
      <p:sp>
        <p:nvSpPr>
          <p:cNvPr id="688" name="Google Shape;688;p23"/>
          <p:cNvSpPr txBox="1"/>
          <p:nvPr/>
        </p:nvSpPr>
        <p:spPr>
          <a:xfrm>
            <a:off x="6123874" y="2612334"/>
            <a:ext cx="5521800" cy="2678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1" i="0" u="sng" strike="noStrike" cap="none">
                <a:solidFill>
                  <a:schemeClr val="accent1"/>
                </a:solidFill>
                <a:latin typeface="Arial"/>
                <a:ea typeface="Arial"/>
                <a:cs typeface="Arial"/>
                <a:sym typeface="Arial"/>
              </a:rPr>
              <a:t>Studentams, turintiems daugiau patirties: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lt-LT" sz="1400" b="0" i="0" u="none" strike="noStrike" cap="none">
                <a:solidFill>
                  <a:srgbClr val="000000"/>
                </a:solidFill>
                <a:latin typeface="Arial"/>
                <a:ea typeface="Arial"/>
                <a:cs typeface="Arial"/>
                <a:sym typeface="Arial"/>
              </a:rPr>
              <a:t>Pristatykite neapibrėžtas užduotis, kurioms reikia analizės ir sprendimų priėmimo. Pavyzdžiui, užuot suteikę jiems struktūrinį biudžeto planą, paprašykite jų sukurti savo, nustatant prioritetus išlaidoms ir atpažįstant išlaidų šablonus.</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lt-LT" sz="1400" b="0" i="0" u="none" strike="noStrike" cap="none">
                <a:solidFill>
                  <a:srgbClr val="000000"/>
                </a:solidFill>
                <a:latin typeface="Arial"/>
                <a:ea typeface="Arial"/>
                <a:cs typeface="Arial"/>
                <a:sym typeface="Arial"/>
              </a:rPr>
              <a:t>Skatinkite bendraamžių bendradarbiavimą, leisdami jiems kartu spręsti iššūkius, pavyzdžiui, organizuoti renginį, kur jie turi pasiskirstyti vaidmenimis, struktūruoti užduotis ir koreguoti planus iškilus problemoms.</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lt-LT" sz="1400" b="0" i="0" u="none" strike="noStrike" cap="none">
                <a:solidFill>
                  <a:srgbClr val="000000"/>
                </a:solidFill>
                <a:latin typeface="Arial"/>
                <a:ea typeface="Arial"/>
                <a:cs typeface="Arial"/>
                <a:sym typeface="Arial"/>
              </a:rPr>
              <a:t>Leiskite besimokantiesiems išbandyti įvairius sprendimus, apmąstyti rezultatus ir tobulinti, stiprindami prisitaikymą.</a:t>
            </a:r>
            <a:endParaRPr sz="1400" b="0" i="0" u="none" strike="noStrike" cap="none">
              <a:solidFill>
                <a:srgbClr val="000000"/>
              </a:solidFill>
              <a:latin typeface="Arial"/>
              <a:ea typeface="Arial"/>
              <a:cs typeface="Arial"/>
              <a:sym typeface="Arial"/>
            </a:endParaRPr>
          </a:p>
        </p:txBody>
      </p:sp>
      <p:sp>
        <p:nvSpPr>
          <p:cNvPr id="689" name="Google Shape;689;p23"/>
          <p:cNvSpPr txBox="1"/>
          <p:nvPr/>
        </p:nvSpPr>
        <p:spPr>
          <a:xfrm>
            <a:off x="543948" y="5289990"/>
            <a:ext cx="10867764" cy="138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1" i="0" u="sng" strike="noStrike" cap="none">
                <a:solidFill>
                  <a:srgbClr val="678877"/>
                </a:solidFill>
                <a:latin typeface="Arial"/>
                <a:ea typeface="Arial"/>
                <a:cs typeface="Arial"/>
                <a:sym typeface="Arial"/>
              </a:rPr>
              <a:t>Nepriklausomai nuo įgūdžių lygio:</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lt-LT" sz="1400" b="0" i="0" u="none" strike="noStrike" cap="none">
                <a:solidFill>
                  <a:srgbClr val="000000"/>
                </a:solidFill>
                <a:latin typeface="Arial"/>
                <a:ea typeface="Arial"/>
                <a:cs typeface="Arial"/>
                <a:sym typeface="Arial"/>
              </a:rPr>
              <a:t>Veskite interaktyvias pamokas ir </a:t>
            </a:r>
            <a:r>
              <a:rPr lang="lt-LT" sz="1400" b="1" i="0" u="none" strike="noStrike" cap="none">
                <a:solidFill>
                  <a:srgbClr val="000000"/>
                </a:solidFill>
                <a:latin typeface="Arial"/>
                <a:ea typeface="Arial"/>
                <a:cs typeface="Arial"/>
                <a:sym typeface="Arial"/>
              </a:rPr>
              <a:t>sutelkite dėmesį į realaus pasaulio taikymus</a:t>
            </a:r>
            <a:r>
              <a:rPr lang="lt-LT" sz="1400" b="0" i="0" u="none" strike="noStrike" cap="none">
                <a:solidFill>
                  <a:srgbClr val="000000"/>
                </a:solidFill>
                <a:latin typeface="Arial"/>
                <a:ea typeface="Arial"/>
                <a:cs typeface="Arial"/>
                <a:sym typeface="Arial"/>
              </a:rPr>
              <a:t>, kad padėtumėte besimokantiesiems suprasti IM vertę.</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lt-LT" sz="1400" b="0" i="0" u="none" strike="noStrike" cap="none">
                <a:solidFill>
                  <a:srgbClr val="000000"/>
                </a:solidFill>
                <a:latin typeface="Arial"/>
                <a:ea typeface="Arial"/>
                <a:cs typeface="Arial"/>
                <a:sym typeface="Arial"/>
              </a:rPr>
              <a:t>Suteikite kelis įėjimo taškus į problemą, siūlydami laipsnišką paramą ir </a:t>
            </a:r>
            <a:r>
              <a:rPr lang="lt-LT" sz="1400" b="1" i="0" u="none" strike="noStrike" cap="none">
                <a:solidFill>
                  <a:srgbClr val="000000"/>
                </a:solidFill>
                <a:latin typeface="Arial"/>
                <a:ea typeface="Arial"/>
                <a:cs typeface="Arial"/>
                <a:sym typeface="Arial"/>
              </a:rPr>
              <a:t>koreguodami sudėtingumą pagal pažangą.</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lt-LT" sz="1400" b="1" i="0" u="none" strike="noStrike" cap="none">
                <a:solidFill>
                  <a:srgbClr val="000000"/>
                </a:solidFill>
                <a:latin typeface="Arial"/>
                <a:ea typeface="Arial"/>
                <a:cs typeface="Arial"/>
                <a:sym typeface="Arial"/>
              </a:rPr>
              <a:t>Užtikrinkite, kad visi besimokantieji ugdytųsi pasitikėjimą </a:t>
            </a:r>
            <a:r>
              <a:rPr lang="lt-LT" sz="1400" b="0" i="0" u="none" strike="noStrike" cap="none">
                <a:solidFill>
                  <a:srgbClr val="000000"/>
                </a:solidFill>
                <a:latin typeface="Arial"/>
                <a:ea typeface="Arial"/>
                <a:cs typeface="Arial"/>
                <a:sym typeface="Arial"/>
              </a:rPr>
              <a:t>spręsdami</a:t>
            </a:r>
            <a:r>
              <a:rPr lang="lt-LT" sz="1400" b="1" i="0" u="none" strike="noStrike" cap="none">
                <a:solidFill>
                  <a:srgbClr val="000000"/>
                </a:solidFill>
                <a:latin typeface="Arial"/>
                <a:ea typeface="Arial"/>
                <a:cs typeface="Arial"/>
                <a:sym typeface="Arial"/>
              </a:rPr>
              <a:t> </a:t>
            </a:r>
            <a:r>
              <a:rPr lang="lt-LT" sz="1400" b="0" i="0" u="none" strike="noStrike" cap="none">
                <a:solidFill>
                  <a:srgbClr val="000000"/>
                </a:solidFill>
                <a:latin typeface="Arial"/>
                <a:ea typeface="Arial"/>
                <a:cs typeface="Arial"/>
                <a:sym typeface="Arial"/>
              </a:rPr>
              <a:t>problemas, gebėjimu prisitaikyti ir struktūruotu mąstymu jiems tinkamu tempu.</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693"/>
        <p:cNvGrpSpPr/>
        <p:nvPr/>
      </p:nvGrpSpPr>
      <p:grpSpPr>
        <a:xfrm>
          <a:off x="0" y="0"/>
          <a:ext cx="0" cy="0"/>
          <a:chOff x="0" y="0"/>
          <a:chExt cx="0" cy="0"/>
        </a:xfrm>
      </p:grpSpPr>
      <p:sp>
        <p:nvSpPr>
          <p:cNvPr id="694" name="Google Shape;694;p24"/>
          <p:cNvSpPr txBox="1"/>
          <p:nvPr/>
        </p:nvSpPr>
        <p:spPr>
          <a:xfrm>
            <a:off x="611924" y="1498697"/>
            <a:ext cx="9032700" cy="8928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Veiklos tikslas – </a:t>
            </a:r>
            <a:r>
              <a:rPr lang="lt-LT" sz="1400" b="0" i="0" u="none" strike="noStrike" cap="none">
                <a:solidFill>
                  <a:srgbClr val="000000"/>
                </a:solidFill>
                <a:latin typeface="Arial"/>
                <a:ea typeface="Arial"/>
                <a:cs typeface="Arial"/>
                <a:sym typeface="Arial"/>
              </a:rPr>
              <a:t>padėti besimokantiesiems taikyti IM strategijas kasdieniams iššūkiams spręsti, kartu stiprinant minkštuosius įgūdžius.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Scenarijus. </a:t>
            </a:r>
            <a:r>
              <a:rPr lang="lt-LT" sz="1400" b="0" i="0" u="none" strike="noStrike" cap="none">
                <a:solidFill>
                  <a:srgbClr val="000000"/>
                </a:solidFill>
                <a:latin typeface="Arial"/>
                <a:ea typeface="Arial"/>
                <a:cs typeface="Arial"/>
                <a:sym typeface="Arial"/>
              </a:rPr>
              <a:t>Studentai turi tvarkyti namų ūkio biudžetą, kai pajamos yra nedidelės.</a:t>
            </a:r>
            <a:endParaRPr sz="1400" b="0" i="0" u="none" strike="noStrike" cap="none">
              <a:solidFill>
                <a:srgbClr val="000000"/>
              </a:solidFill>
              <a:latin typeface="Arial"/>
              <a:ea typeface="Arial"/>
              <a:cs typeface="Arial"/>
              <a:sym typeface="Arial"/>
            </a:endParaRPr>
          </a:p>
        </p:txBody>
      </p:sp>
      <p:sp>
        <p:nvSpPr>
          <p:cNvPr id="695" name="Google Shape;695;p24"/>
          <p:cNvSpPr/>
          <p:nvPr/>
        </p:nvSpPr>
        <p:spPr>
          <a:xfrm>
            <a:off x="1624631" y="5215629"/>
            <a:ext cx="9491709" cy="1271039"/>
          </a:xfrm>
          <a:prstGeom prst="rect">
            <a:avLst/>
          </a:prstGeom>
          <a:solidFill>
            <a:srgbClr val="708684">
              <a:alpha val="2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96" name="Google Shape;696;p2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lt-LT"/>
              <a:t>24</a:t>
            </a:fld>
            <a:endParaRPr/>
          </a:p>
        </p:txBody>
      </p:sp>
      <p:pic>
        <p:nvPicPr>
          <p:cNvPr id="697" name="Google Shape;697;p24"/>
          <p:cNvPicPr preferRelativeResize="0"/>
          <p:nvPr/>
        </p:nvPicPr>
        <p:blipFill rotWithShape="1">
          <a:blip r:embed="rId3">
            <a:alphaModFix/>
          </a:blip>
          <a:srcRect/>
          <a:stretch/>
        </p:blipFill>
        <p:spPr>
          <a:xfrm>
            <a:off x="611924" y="4854528"/>
            <a:ext cx="1436817" cy="1802552"/>
          </a:xfrm>
          <a:prstGeom prst="rect">
            <a:avLst/>
          </a:prstGeom>
          <a:noFill/>
          <a:ln>
            <a:noFill/>
          </a:ln>
        </p:spPr>
      </p:pic>
      <p:sp>
        <p:nvSpPr>
          <p:cNvPr id="698" name="Google Shape;698;p24"/>
          <p:cNvSpPr txBox="1">
            <a:spLocks noGrp="1"/>
          </p:cNvSpPr>
          <p:nvPr>
            <p:ph type="body" idx="1"/>
          </p:nvPr>
        </p:nvSpPr>
        <p:spPr>
          <a:xfrm>
            <a:off x="536690" y="531060"/>
            <a:ext cx="8023109" cy="683565"/>
          </a:xfrm>
          <a:prstGeom prst="rect">
            <a:avLst/>
          </a:prstGeom>
          <a:noFill/>
          <a:ln>
            <a:noFill/>
          </a:ln>
        </p:spPr>
        <p:txBody>
          <a:bodyPr spcFirstLastPara="1" wrap="square" lIns="91425" tIns="45700" rIns="91425" bIns="45700" anchor="b" anchorCtr="0">
            <a:normAutofit fontScale="92500" lnSpcReduction="20000"/>
          </a:bodyPr>
          <a:lstStyle/>
          <a:p>
            <a:pPr marL="0" lvl="0" indent="0" algn="l" rtl="0">
              <a:lnSpc>
                <a:spcPct val="100000"/>
              </a:lnSpc>
              <a:spcBef>
                <a:spcPts val="0"/>
              </a:spcBef>
              <a:spcAft>
                <a:spcPts val="0"/>
              </a:spcAft>
              <a:buClr>
                <a:schemeClr val="dk2"/>
              </a:buClr>
              <a:buSzPct val="81801"/>
              <a:buNone/>
            </a:pPr>
            <a:r>
              <a:rPr lang="lt-LT">
                <a:solidFill>
                  <a:schemeClr val="dk1"/>
                </a:solidFill>
                <a:latin typeface="Arial"/>
                <a:ea typeface="Arial"/>
                <a:cs typeface="Arial"/>
                <a:sym typeface="Arial"/>
              </a:rPr>
              <a:t>Pamokos pavyzdys. Kasdienių problemų sprendimas naudojant IM</a:t>
            </a:r>
            <a:endParaRPr>
              <a:solidFill>
                <a:schemeClr val="dk1"/>
              </a:solidFill>
              <a:latin typeface="Arial"/>
              <a:ea typeface="Arial"/>
              <a:cs typeface="Arial"/>
              <a:sym typeface="Arial"/>
            </a:endParaRPr>
          </a:p>
        </p:txBody>
      </p:sp>
      <p:sp>
        <p:nvSpPr>
          <p:cNvPr id="699" name="Google Shape;699;p24"/>
          <p:cNvSpPr txBox="1"/>
          <p:nvPr/>
        </p:nvSpPr>
        <p:spPr>
          <a:xfrm>
            <a:off x="2706535" y="5374095"/>
            <a:ext cx="7327900"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Biudžeto sudarymas yra problema, su kuria kasdien susiduria daugelis suaugusiųjų. IM principų taikymas padeda besimokantiesiems </a:t>
            </a:r>
            <a:r>
              <a:rPr lang="lt-LT" sz="1400" b="1" i="0" u="none" strike="noStrike" cap="none">
                <a:solidFill>
                  <a:srgbClr val="000000"/>
                </a:solidFill>
                <a:latin typeface="Arial"/>
                <a:ea typeface="Arial"/>
                <a:cs typeface="Arial"/>
                <a:sym typeface="Arial"/>
              </a:rPr>
              <a:t>įgyti praktinių minkštųjų įgūdžių, kuriuos jie gali panaudoti ne tik klasėje, </a:t>
            </a:r>
            <a:r>
              <a:rPr lang="lt-LT" sz="1400" b="0" i="0" u="none" strike="noStrike" cap="none">
                <a:solidFill>
                  <a:srgbClr val="000000"/>
                </a:solidFill>
                <a:latin typeface="Arial"/>
                <a:ea typeface="Arial"/>
                <a:cs typeface="Arial"/>
                <a:sym typeface="Arial"/>
              </a:rPr>
              <a:t>todėl finansiniai sprendimai sukelia mažiau streso ir yra lengviau valdomi.</a:t>
            </a:r>
            <a:endParaRPr sz="1400" b="0" i="0" u="none" strike="noStrike" cap="none">
              <a:solidFill>
                <a:srgbClr val="000000"/>
              </a:solidFill>
              <a:latin typeface="Arial"/>
              <a:ea typeface="Arial"/>
              <a:cs typeface="Arial"/>
              <a:sym typeface="Arial"/>
            </a:endParaRPr>
          </a:p>
        </p:txBody>
      </p:sp>
      <p:sp>
        <p:nvSpPr>
          <p:cNvPr id="700" name="Google Shape;700;p24"/>
          <p:cNvSpPr/>
          <p:nvPr/>
        </p:nvSpPr>
        <p:spPr>
          <a:xfrm>
            <a:off x="640126" y="2516447"/>
            <a:ext cx="2578610" cy="2338081"/>
          </a:xfrm>
          <a:prstGeom prst="rect">
            <a:avLst/>
          </a:prstGeom>
          <a:solidFill>
            <a:srgbClr val="678877"/>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1</a:t>
            </a:r>
            <a:r>
              <a:rPr lang="lt-LT" sz="1200" b="1" i="0" u="none" strike="noStrike" cap="none">
                <a:solidFill>
                  <a:schemeClr val="lt1"/>
                </a:solidFill>
                <a:latin typeface="Arial"/>
                <a:ea typeface="Arial"/>
                <a:cs typeface="Arial"/>
                <a:sym typeface="Arial"/>
              </a:rPr>
              <a:t> ŽINGSNIS. Identifikuokite iššūkį </a:t>
            </a:r>
            <a:endParaRPr sz="1600" b="1" i="0" u="none" strike="noStrike" cap="none">
              <a:solidFill>
                <a:schemeClr val="lt1"/>
              </a:solidFill>
              <a:latin typeface="Arial"/>
              <a:ea typeface="Arial"/>
              <a:cs typeface="Arial"/>
              <a:sym typeface="Arial"/>
            </a:endParaRPr>
          </a:p>
        </p:txBody>
      </p:sp>
      <p:sp>
        <p:nvSpPr>
          <p:cNvPr id="701" name="Google Shape;701;p24"/>
          <p:cNvSpPr/>
          <p:nvPr/>
        </p:nvSpPr>
        <p:spPr>
          <a:xfrm>
            <a:off x="786431" y="3083115"/>
            <a:ext cx="2286000" cy="1672449"/>
          </a:xfrm>
          <a:prstGeom prst="rect">
            <a:avLst/>
          </a:prstGeom>
          <a:solidFill>
            <a:srgbClr val="F2F2F2"/>
          </a:solidFill>
          <a:ln>
            <a:noFill/>
          </a:ln>
        </p:spPr>
        <p:txBody>
          <a:bodyPr spcFirstLastPara="1" wrap="square" lIns="108000" tIns="36000" rIns="72000" bIns="45700" anchor="ctr" anchorCtr="0">
            <a:noAutofit/>
          </a:bodyPr>
          <a:lstStyle/>
          <a:p>
            <a:pPr marL="0" marR="0" lvl="0" indent="0" algn="just" rtl="0">
              <a:lnSpc>
                <a:spcPct val="100000"/>
              </a:lnSpc>
              <a:spcBef>
                <a:spcPts val="0"/>
              </a:spcBef>
              <a:spcAft>
                <a:spcPts val="0"/>
              </a:spcAft>
              <a:buClr>
                <a:srgbClr val="000000"/>
              </a:buClr>
              <a:buSzPts val="1100"/>
              <a:buFont typeface="Arial"/>
              <a:buNone/>
            </a:pPr>
            <a:r>
              <a:rPr lang="lt-LT" sz="1100" b="0" i="0" u="none" strike="noStrike" cap="none">
                <a:solidFill>
                  <a:schemeClr val="dk1"/>
                </a:solidFill>
                <a:latin typeface="Arial"/>
                <a:ea typeface="Arial"/>
                <a:cs typeface="Arial"/>
                <a:sym typeface="Arial"/>
              </a:rPr>
              <a:t>Studentai turi apmąstyti bendrus biudžeto sudarymo iššūkius ir aptarti, kas apsunkina pinigų valdymą. Galite užduoti jiems tokius klausimus: kokios yra jūsų didžiausios finansinės problemos? Kokios išlaidos jus dažnai nustebina?</a:t>
            </a:r>
            <a:endParaRPr sz="1400" b="0" i="0" u="none" strike="noStrike" cap="none">
              <a:solidFill>
                <a:srgbClr val="000000"/>
              </a:solidFill>
              <a:latin typeface="Arial"/>
              <a:ea typeface="Arial"/>
              <a:cs typeface="Arial"/>
              <a:sym typeface="Arial"/>
            </a:endParaRPr>
          </a:p>
        </p:txBody>
      </p:sp>
      <p:sp>
        <p:nvSpPr>
          <p:cNvPr id="702" name="Google Shape;702;p24"/>
          <p:cNvSpPr/>
          <p:nvPr/>
        </p:nvSpPr>
        <p:spPr>
          <a:xfrm>
            <a:off x="3365041" y="2516447"/>
            <a:ext cx="2578610" cy="2338081"/>
          </a:xfrm>
          <a:prstGeom prst="rect">
            <a:avLst/>
          </a:prstGeom>
          <a:solidFill>
            <a:srgbClr val="678877"/>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lt-LT" sz="1200" b="1" i="0" u="none" strike="noStrike" cap="none">
                <a:solidFill>
                  <a:schemeClr val="lt1"/>
                </a:solidFill>
                <a:latin typeface="Arial"/>
                <a:ea typeface="Arial"/>
                <a:cs typeface="Arial"/>
                <a:sym typeface="Arial"/>
              </a:rPr>
              <a:t>2 ŽINGSNIS. Taikykite IM strategijas </a:t>
            </a:r>
            <a:endParaRPr sz="1600" b="1" i="0" u="none" strike="noStrike" cap="none">
              <a:solidFill>
                <a:schemeClr val="lt1"/>
              </a:solidFill>
              <a:latin typeface="Arial"/>
              <a:ea typeface="Arial"/>
              <a:cs typeface="Arial"/>
              <a:sym typeface="Arial"/>
            </a:endParaRPr>
          </a:p>
        </p:txBody>
      </p:sp>
      <p:sp>
        <p:nvSpPr>
          <p:cNvPr id="703" name="Google Shape;703;p24"/>
          <p:cNvSpPr/>
          <p:nvPr/>
        </p:nvSpPr>
        <p:spPr>
          <a:xfrm>
            <a:off x="3511346" y="3083115"/>
            <a:ext cx="2286000" cy="1672450"/>
          </a:xfrm>
          <a:prstGeom prst="rect">
            <a:avLst/>
          </a:prstGeom>
          <a:solidFill>
            <a:srgbClr val="F2F2F2"/>
          </a:solidFill>
          <a:ln>
            <a:noFill/>
          </a:ln>
        </p:spPr>
        <p:txBody>
          <a:bodyPr spcFirstLastPara="1" wrap="square" lIns="108000" tIns="36000" rIns="72000" bIns="45700" anchor="ctr" anchorCtr="0">
            <a:noAutofit/>
          </a:bodyPr>
          <a:lstStyle/>
          <a:p>
            <a:pPr marL="0" marR="0" lvl="0" indent="0" algn="just" rtl="0">
              <a:lnSpc>
                <a:spcPct val="100000"/>
              </a:lnSpc>
              <a:spcBef>
                <a:spcPts val="0"/>
              </a:spcBef>
              <a:spcAft>
                <a:spcPts val="0"/>
              </a:spcAft>
              <a:buClr>
                <a:srgbClr val="000000"/>
              </a:buClr>
              <a:buSzPts val="1100"/>
              <a:buFont typeface="Arial"/>
              <a:buNone/>
            </a:pPr>
            <a:r>
              <a:rPr lang="lt-LT" sz="1100" b="0" i="0" u="none" strike="noStrike" cap="none">
                <a:solidFill>
                  <a:schemeClr val="dk1"/>
                </a:solidFill>
                <a:latin typeface="Arial"/>
                <a:ea typeface="Arial"/>
                <a:cs typeface="Arial"/>
                <a:sym typeface="Arial"/>
              </a:rPr>
              <a:t>Studentai suskirsto biudžeto sudarymo procesą naudodami IM principus. Pavyzdžiui, naudokite dekompoziciją, kad išvardytumėte išlaidas ir atskirtumėte esminius dalykus nuo neesminių, o šablonų atpažinimą, kad nustatytumėte išlaidų įpročius ir pasikartojančias išlaidas.</a:t>
            </a:r>
            <a:endParaRPr sz="1400" b="0" i="0" u="none" strike="noStrike" cap="none">
              <a:solidFill>
                <a:srgbClr val="000000"/>
              </a:solidFill>
              <a:latin typeface="Arial"/>
              <a:ea typeface="Arial"/>
              <a:cs typeface="Arial"/>
              <a:sym typeface="Arial"/>
            </a:endParaRPr>
          </a:p>
        </p:txBody>
      </p:sp>
      <p:sp>
        <p:nvSpPr>
          <p:cNvPr id="704" name="Google Shape;704;p24"/>
          <p:cNvSpPr/>
          <p:nvPr/>
        </p:nvSpPr>
        <p:spPr>
          <a:xfrm>
            <a:off x="6089956" y="2516447"/>
            <a:ext cx="2578610" cy="2338081"/>
          </a:xfrm>
          <a:prstGeom prst="rect">
            <a:avLst/>
          </a:prstGeom>
          <a:solidFill>
            <a:srgbClr val="678877"/>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lt-LT" sz="1200" b="1" i="0" u="none" strike="noStrike" cap="none">
                <a:solidFill>
                  <a:schemeClr val="lt1"/>
                </a:solidFill>
                <a:latin typeface="Arial"/>
                <a:ea typeface="Arial"/>
                <a:cs typeface="Arial"/>
                <a:sym typeface="Arial"/>
              </a:rPr>
              <a:t>3 ŽINGSNIS. Taikykite praktiškai</a:t>
            </a:r>
            <a:endParaRPr sz="1600" b="1" i="0" u="none" strike="noStrike" cap="none">
              <a:solidFill>
                <a:schemeClr val="lt1"/>
              </a:solidFill>
              <a:latin typeface="Arial"/>
              <a:ea typeface="Arial"/>
              <a:cs typeface="Arial"/>
              <a:sym typeface="Arial"/>
            </a:endParaRPr>
          </a:p>
        </p:txBody>
      </p:sp>
      <p:sp>
        <p:nvSpPr>
          <p:cNvPr id="705" name="Google Shape;705;p24"/>
          <p:cNvSpPr/>
          <p:nvPr/>
        </p:nvSpPr>
        <p:spPr>
          <a:xfrm>
            <a:off x="6236261" y="3083115"/>
            <a:ext cx="2286000" cy="1672449"/>
          </a:xfrm>
          <a:prstGeom prst="rect">
            <a:avLst/>
          </a:prstGeom>
          <a:solidFill>
            <a:srgbClr val="F2F2F2"/>
          </a:solidFill>
          <a:ln>
            <a:noFill/>
          </a:ln>
        </p:spPr>
        <p:txBody>
          <a:bodyPr spcFirstLastPara="1" wrap="square" lIns="108000" tIns="36000" rIns="72000" bIns="45700" anchor="ctr" anchorCtr="0">
            <a:noAutofit/>
          </a:bodyPr>
          <a:lstStyle/>
          <a:p>
            <a:pPr marL="0" marR="0" lvl="0" indent="0" algn="just" rtl="0">
              <a:lnSpc>
                <a:spcPct val="100000"/>
              </a:lnSpc>
              <a:spcBef>
                <a:spcPts val="0"/>
              </a:spcBef>
              <a:spcAft>
                <a:spcPts val="0"/>
              </a:spcAft>
              <a:buClr>
                <a:srgbClr val="000000"/>
              </a:buClr>
              <a:buSzPts val="1100"/>
              <a:buFont typeface="Arial"/>
              <a:buNone/>
            </a:pPr>
            <a:r>
              <a:rPr lang="lt-LT" sz="1100" b="0" i="0" u="none" strike="noStrike" cap="none">
                <a:solidFill>
                  <a:schemeClr val="dk1"/>
                </a:solidFill>
                <a:latin typeface="Arial"/>
                <a:ea typeface="Arial"/>
                <a:cs typeface="Arial"/>
                <a:sym typeface="Arial"/>
              </a:rPr>
              <a:t>Studentai sudaro savaitės biudžeto planą naudodami nustatytas pajamas. Grupėse jie skirsto išlaidas į kategorijas, lygina išlaidas ir koreguoja jūsų įvestas netikėtas išlaidas. Jie praktiškai koreguoja savo biudžetą, kai susiduria su tokiais iššūkiais kaip sąskaita už medicinos paslaugas..</a:t>
            </a:r>
            <a:endParaRPr sz="1400" b="0" i="0" u="none" strike="noStrike" cap="none">
              <a:solidFill>
                <a:srgbClr val="000000"/>
              </a:solidFill>
              <a:latin typeface="Arial"/>
              <a:ea typeface="Arial"/>
              <a:cs typeface="Arial"/>
              <a:sym typeface="Arial"/>
            </a:endParaRPr>
          </a:p>
        </p:txBody>
      </p:sp>
      <p:sp>
        <p:nvSpPr>
          <p:cNvPr id="706" name="Google Shape;706;p24"/>
          <p:cNvSpPr/>
          <p:nvPr/>
        </p:nvSpPr>
        <p:spPr>
          <a:xfrm>
            <a:off x="8826959" y="2516447"/>
            <a:ext cx="2578610" cy="2338081"/>
          </a:xfrm>
          <a:prstGeom prst="rect">
            <a:avLst/>
          </a:prstGeom>
          <a:solidFill>
            <a:srgbClr val="678877"/>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lt-LT" sz="1200" b="1" i="0" u="none" strike="noStrike" cap="none">
                <a:solidFill>
                  <a:schemeClr val="lt1"/>
                </a:solidFill>
                <a:latin typeface="Arial"/>
                <a:ea typeface="Arial"/>
                <a:cs typeface="Arial"/>
                <a:sym typeface="Arial"/>
              </a:rPr>
              <a:t>4 ŽINGSNIS. Apmąstykite ir diskutuokite</a:t>
            </a:r>
            <a:endParaRPr sz="1600" b="1" i="0" u="none" strike="noStrike" cap="none">
              <a:solidFill>
                <a:schemeClr val="lt1"/>
              </a:solidFill>
              <a:latin typeface="Arial"/>
              <a:ea typeface="Arial"/>
              <a:cs typeface="Arial"/>
              <a:sym typeface="Arial"/>
            </a:endParaRPr>
          </a:p>
        </p:txBody>
      </p:sp>
      <p:sp>
        <p:nvSpPr>
          <p:cNvPr id="707" name="Google Shape;707;p24"/>
          <p:cNvSpPr/>
          <p:nvPr/>
        </p:nvSpPr>
        <p:spPr>
          <a:xfrm>
            <a:off x="8973264" y="3083115"/>
            <a:ext cx="2286000" cy="1672449"/>
          </a:xfrm>
          <a:prstGeom prst="rect">
            <a:avLst/>
          </a:prstGeom>
          <a:solidFill>
            <a:srgbClr val="F2F2F2"/>
          </a:solidFill>
          <a:ln>
            <a:noFill/>
          </a:ln>
        </p:spPr>
        <p:txBody>
          <a:bodyPr spcFirstLastPara="1" wrap="square" lIns="108000" tIns="36000" rIns="72000" bIns="45700" anchor="ctr" anchorCtr="0">
            <a:noAutofit/>
          </a:bodyPr>
          <a:lstStyle/>
          <a:p>
            <a:pPr marL="0" marR="0" lvl="0" indent="0" algn="just" rtl="0">
              <a:lnSpc>
                <a:spcPct val="100000"/>
              </a:lnSpc>
              <a:spcBef>
                <a:spcPts val="0"/>
              </a:spcBef>
              <a:spcAft>
                <a:spcPts val="0"/>
              </a:spcAft>
              <a:buClr>
                <a:srgbClr val="000000"/>
              </a:buClr>
              <a:buSzPts val="1100"/>
              <a:buFont typeface="Arial"/>
              <a:buNone/>
            </a:pPr>
            <a:r>
              <a:rPr lang="lt-LT" sz="1100" b="0" i="0" u="none" strike="noStrike" cap="none">
                <a:solidFill>
                  <a:schemeClr val="dk1"/>
                </a:solidFill>
                <a:latin typeface="Arial"/>
                <a:ea typeface="Arial"/>
                <a:cs typeface="Arial"/>
                <a:sym typeface="Arial"/>
              </a:rPr>
              <a:t>Studentai aptaria, kaip informatinis mąstymas padėjo jiems kitaip skaičiuoti biudžetą. Galite paklausti:</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lt-LT" sz="1100" b="0" i="0" u="none" strike="noStrike" cap="none">
                <a:solidFill>
                  <a:schemeClr val="dk1"/>
                </a:solidFill>
                <a:latin typeface="Arial"/>
                <a:ea typeface="Arial"/>
                <a:cs typeface="Arial"/>
                <a:sym typeface="Arial"/>
              </a:rPr>
              <a:t>Kaip padėjo problemos suskaidymas į veiksmus?</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lt-LT" sz="1100" b="0" i="0" u="none" strike="noStrike" cap="none">
                <a:solidFill>
                  <a:schemeClr val="dk1"/>
                </a:solidFill>
                <a:latin typeface="Arial"/>
                <a:ea typeface="Arial"/>
                <a:cs typeface="Arial"/>
                <a:sym typeface="Arial"/>
              </a:rPr>
              <a:t>Kaip šis požiūris gali padėti kitose gyvenimo srityse?</a:t>
            </a:r>
            <a:endParaRPr sz="1400" b="0" i="0" u="none" strike="noStrike" cap="none">
              <a:solidFill>
                <a:srgbClr val="000000"/>
              </a:solidFill>
              <a:latin typeface="Arial"/>
              <a:ea typeface="Arial"/>
              <a:cs typeface="Arial"/>
              <a:sym typeface="Arial"/>
            </a:endParaRPr>
          </a:p>
        </p:txBody>
      </p:sp>
      <p:pic>
        <p:nvPicPr>
          <p:cNvPr id="708" name="Google Shape;708;p24" descr="Interfaz de usuario gráfica&#10;&#10;Descripción generada automáticamente con confianza baja"/>
          <p:cNvPicPr preferRelativeResize="0"/>
          <p:nvPr/>
        </p:nvPicPr>
        <p:blipFill rotWithShape="1">
          <a:blip r:embed="rId4">
            <a:alphaModFix/>
          </a:blip>
          <a:srcRect/>
          <a:stretch/>
        </p:blipFill>
        <p:spPr>
          <a:xfrm>
            <a:off x="9524662" y="306936"/>
            <a:ext cx="1993900" cy="19939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pic>
        <p:nvPicPr>
          <p:cNvPr id="715" name="Google Shape;715;p25"/>
          <p:cNvPicPr preferRelativeResize="0"/>
          <p:nvPr/>
        </p:nvPicPr>
        <p:blipFill rotWithShape="1">
          <a:blip r:embed="rId3">
            <a:alphaModFix/>
          </a:blip>
          <a:srcRect l="15941" r="10663"/>
          <a:stretch/>
        </p:blipFill>
        <p:spPr>
          <a:xfrm>
            <a:off x="8433525" y="2171575"/>
            <a:ext cx="2682825" cy="3655350"/>
          </a:xfrm>
          <a:prstGeom prst="rect">
            <a:avLst/>
          </a:prstGeom>
          <a:noFill/>
          <a:ln>
            <a:noFill/>
          </a:ln>
        </p:spPr>
      </p:pic>
      <p:pic>
        <p:nvPicPr>
          <p:cNvPr id="716" name="Google Shape;716;p25" descr="Icono&#10;&#10;Descripción generada automáticamente"/>
          <p:cNvPicPr preferRelativeResize="0"/>
          <p:nvPr/>
        </p:nvPicPr>
        <p:blipFill rotWithShape="1">
          <a:blip r:embed="rId4">
            <a:alphaModFix/>
          </a:blip>
          <a:srcRect/>
          <a:stretch/>
        </p:blipFill>
        <p:spPr>
          <a:xfrm>
            <a:off x="10276424" y="1121010"/>
            <a:ext cx="1351469" cy="1351469"/>
          </a:xfrm>
          <a:prstGeom prst="rect">
            <a:avLst/>
          </a:prstGeom>
          <a:noFill/>
          <a:ln>
            <a:noFill/>
          </a:ln>
        </p:spPr>
      </p:pic>
      <p:sp>
        <p:nvSpPr>
          <p:cNvPr id="717" name="Google Shape;717;p25"/>
          <p:cNvSpPr txBox="1">
            <a:spLocks noGrp="1"/>
          </p:cNvSpPr>
          <p:nvPr>
            <p:ph type="title"/>
          </p:nvPr>
        </p:nvSpPr>
        <p:spPr>
          <a:xfrm>
            <a:off x="823729" y="652749"/>
            <a:ext cx="6540469" cy="76405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2400"/>
              <a:buFont typeface="Sorts Mill Goudy"/>
              <a:buNone/>
            </a:pPr>
            <a:r>
              <a:rPr lang="lt-LT" b="1">
                <a:solidFill>
                  <a:schemeClr val="dk1"/>
                </a:solidFill>
                <a:latin typeface="Arial"/>
                <a:ea typeface="Arial"/>
                <a:cs typeface="Arial"/>
                <a:sym typeface="Arial"/>
              </a:rPr>
              <a:t>Geriausios praktikos</a:t>
            </a:r>
            <a:endParaRPr/>
          </a:p>
        </p:txBody>
      </p:sp>
      <p:sp>
        <p:nvSpPr>
          <p:cNvPr id="718" name="Google Shape;718;p25"/>
          <p:cNvSpPr txBox="1"/>
          <p:nvPr/>
        </p:nvSpPr>
        <p:spPr>
          <a:xfrm>
            <a:off x="823728" y="1416802"/>
            <a:ext cx="6540469" cy="4410113"/>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243131"/>
              </a:buClr>
              <a:buSzPts val="1300"/>
              <a:buFont typeface="Arial"/>
              <a:buNone/>
            </a:pPr>
            <a:r>
              <a:rPr lang="lt-LT" sz="1300" b="0" i="0" u="none" strike="noStrike" cap="none" dirty="0">
                <a:solidFill>
                  <a:srgbClr val="243131"/>
                </a:solidFill>
                <a:latin typeface="Arial"/>
                <a:ea typeface="Arial"/>
                <a:cs typeface="Arial"/>
                <a:sym typeface="Arial"/>
              </a:rPr>
              <a:t>Kaip mokymų instruktorius, jūsų vaidmuo yra sukurti interaktyvią ir struktūruotą ugdymo patirtį, kurioje besimokantieji gali taikyti IM principus, kad ugdytų esminius minkštuosius įgūdžius. Pamokos praktiškos ir pritaikomos užtikrina, kad visi besimokantieji, nepaisant įgūdžių lygio, gali gauti naudos iš struktūrinio mąstymo, problemų sprendimo ir bendradarbiavimo.</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243131"/>
              </a:buClr>
              <a:buSzPts val="1300"/>
              <a:buFont typeface="Arial"/>
              <a:buNone/>
            </a:pPr>
            <a:r>
              <a:rPr lang="lt-LT" sz="1300" b="1" i="0" u="none" strike="noStrike" cap="none" dirty="0">
                <a:solidFill>
                  <a:srgbClr val="243131"/>
                </a:solidFill>
                <a:latin typeface="Arial"/>
                <a:ea typeface="Arial"/>
                <a:cs typeface="Arial"/>
                <a:sym typeface="Arial"/>
              </a:rPr>
              <a:t>Kad pamokos atitiktų kasdienį gyvenimą</a:t>
            </a:r>
            <a:r>
              <a:rPr lang="lt-LT" sz="1300" b="0" i="0" u="none" strike="noStrike" cap="none" dirty="0">
                <a:solidFill>
                  <a:srgbClr val="243131"/>
                </a:solidFill>
                <a:latin typeface="Arial"/>
                <a:ea typeface="Arial"/>
                <a:cs typeface="Arial"/>
                <a:sym typeface="Arial"/>
              </a:rPr>
              <a:t>: naudokite panašius pavyzdžius ir kasdienius scenarijus, kad padėtumėte besimokantiesiems suprasti IM vertę sprendžiant realaus pasaulio iššūkius.</a:t>
            </a:r>
            <a:endParaRPr sz="1300" b="1" i="0" u="none" strike="noStrike" cap="none" dirty="0">
              <a:solidFill>
                <a:srgbClr val="243131"/>
              </a:solidFill>
              <a:latin typeface="Arial"/>
              <a:ea typeface="Arial"/>
              <a:cs typeface="Arial"/>
              <a:sym typeface="Arial"/>
            </a:endParaRPr>
          </a:p>
          <a:p>
            <a:pPr marL="0" marR="0" lvl="0" indent="0" algn="just" rtl="0">
              <a:lnSpc>
                <a:spcPct val="100000"/>
              </a:lnSpc>
              <a:spcBef>
                <a:spcPts val="1200"/>
              </a:spcBef>
              <a:spcAft>
                <a:spcPts val="0"/>
              </a:spcAft>
              <a:buClr>
                <a:srgbClr val="243131"/>
              </a:buClr>
              <a:buSzPts val="1300"/>
              <a:buFont typeface="Arial"/>
              <a:buNone/>
            </a:pPr>
            <a:r>
              <a:rPr lang="lt-LT" sz="1300" b="1" i="0" u="none" strike="noStrike" cap="none" dirty="0">
                <a:solidFill>
                  <a:srgbClr val="243131"/>
                </a:solidFill>
                <a:latin typeface="Arial"/>
                <a:ea typeface="Arial"/>
                <a:cs typeface="Arial"/>
                <a:sym typeface="Arial"/>
              </a:rPr>
              <a:t>Skatinkite bandymus ir klaidas</a:t>
            </a:r>
            <a:r>
              <a:rPr lang="lt-LT" sz="1300" b="0" i="0" u="none" strike="noStrike" cap="none" dirty="0">
                <a:solidFill>
                  <a:srgbClr val="243131"/>
                </a:solidFill>
                <a:latin typeface="Arial"/>
                <a:ea typeface="Arial"/>
                <a:cs typeface="Arial"/>
                <a:sym typeface="Arial"/>
              </a:rPr>
              <a:t>: sustiprinkite mintį, kad klaidos yra mokymosi dalis. Nurodykite besimokantiesiems analizuoti, kas nutiko, pakoreguokite savo požiūrį ir bandykite dar kartą.</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243131"/>
              </a:buClr>
              <a:buSzPts val="1300"/>
              <a:buFont typeface="Arial"/>
              <a:buNone/>
            </a:pPr>
            <a:r>
              <a:rPr lang="lt-LT" sz="1300" b="1" i="0" u="none" strike="noStrike" cap="none" dirty="0">
                <a:solidFill>
                  <a:srgbClr val="243131"/>
                </a:solidFill>
                <a:latin typeface="Arial"/>
                <a:ea typeface="Arial"/>
                <a:cs typeface="Arial"/>
                <a:sym typeface="Arial"/>
              </a:rPr>
              <a:t>Koreguokite veiklą pagal besimokančiųjų įsitraukimą: </a:t>
            </a:r>
            <a:r>
              <a:rPr lang="lt-LT" sz="1300" b="0" i="0" u="none" strike="noStrike" cap="none" dirty="0">
                <a:solidFill>
                  <a:srgbClr val="243131"/>
                </a:solidFill>
                <a:latin typeface="Arial"/>
                <a:ea typeface="Arial"/>
                <a:cs typeface="Arial"/>
                <a:sym typeface="Arial"/>
              </a:rPr>
              <a:t>stebėkite aktyvumą ir prireikus keiskite užduočių sudėtingumą. Palaipsniui mažinkite vadovavimą, nes besimokantieji ugdys pasitikėjimą.</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243131"/>
              </a:buClr>
              <a:buSzPts val="1300"/>
              <a:buFont typeface="Arial"/>
              <a:buNone/>
            </a:pPr>
            <a:r>
              <a:rPr lang="lt-LT" sz="1300" b="1" i="0" u="none" strike="noStrike" cap="none" dirty="0">
                <a:solidFill>
                  <a:srgbClr val="243131"/>
                </a:solidFill>
                <a:latin typeface="Arial"/>
                <a:ea typeface="Arial"/>
                <a:cs typeface="Arial"/>
                <a:sym typeface="Arial"/>
              </a:rPr>
              <a:t>Naudokite struktūrines diskusijas: </a:t>
            </a:r>
            <a:r>
              <a:rPr lang="lt-LT" sz="1300" b="0" i="0" u="none" strike="noStrike" cap="none" dirty="0">
                <a:solidFill>
                  <a:srgbClr val="243131"/>
                </a:solidFill>
                <a:latin typeface="Arial"/>
                <a:ea typeface="Arial"/>
                <a:cs typeface="Arial"/>
                <a:sym typeface="Arial"/>
              </a:rPr>
              <a:t>palengvinkite pokalbius, kuriuose besimokantieji paaiškina savo </a:t>
            </a:r>
            <a:r>
              <a:rPr lang="lt-LT" sz="1300" b="0" i="0" u="none" strike="noStrike" cap="none" dirty="0" err="1">
                <a:solidFill>
                  <a:srgbClr val="243131"/>
                </a:solidFill>
                <a:latin typeface="Arial"/>
                <a:ea typeface="Arial"/>
                <a:cs typeface="Arial"/>
                <a:sym typeface="Arial"/>
              </a:rPr>
              <a:t>samprotavimus</a:t>
            </a:r>
            <a:r>
              <a:rPr lang="lt-LT" sz="1300" b="0" i="0" u="none" strike="noStrike" cap="none" dirty="0">
                <a:solidFill>
                  <a:srgbClr val="243131"/>
                </a:solidFill>
                <a:latin typeface="Arial"/>
                <a:ea typeface="Arial"/>
                <a:cs typeface="Arial"/>
                <a:sym typeface="Arial"/>
              </a:rPr>
              <a:t>, atpažįsta šablonus ir tyrinėja skirtingus požiūrius.</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1200"/>
              </a:spcBef>
              <a:spcAft>
                <a:spcPts val="1200"/>
              </a:spcAft>
              <a:buClr>
                <a:srgbClr val="243131"/>
              </a:buClr>
              <a:buSzPts val="1300"/>
              <a:buFont typeface="Arial"/>
              <a:buNone/>
            </a:pPr>
            <a:r>
              <a:rPr lang="lt-LT" sz="1300" b="1" i="0" u="none" strike="noStrike" cap="none" dirty="0">
                <a:solidFill>
                  <a:srgbClr val="243131"/>
                </a:solidFill>
                <a:latin typeface="Arial"/>
                <a:ea typeface="Arial"/>
                <a:cs typeface="Arial"/>
                <a:sym typeface="Arial"/>
              </a:rPr>
              <a:t>Palaikykite savarankišką mąstymą: </a:t>
            </a:r>
            <a:r>
              <a:rPr lang="lt-LT" sz="1300" b="0" i="0" u="none" strike="noStrike" cap="none" dirty="0">
                <a:solidFill>
                  <a:srgbClr val="243131"/>
                </a:solidFill>
                <a:latin typeface="Arial"/>
                <a:ea typeface="Arial"/>
                <a:cs typeface="Arial"/>
                <a:sym typeface="Arial"/>
              </a:rPr>
              <a:t>pradėkite nuo pratimų, kuriuose vadovaujate; tada skatinkite besimokančiuosius prisiimti atsakomybę už problemų sprendimo užduotis; priimti sprendimus, kai tiesioginių nurodymų nėra daug.</a:t>
            </a:r>
            <a:endParaRPr sz="1400" b="0" i="0" u="none" strike="noStrike" cap="none" dirty="0">
              <a:solidFill>
                <a:srgbClr val="000000"/>
              </a:solidFill>
              <a:latin typeface="Arial"/>
              <a:ea typeface="Arial"/>
              <a:cs typeface="Arial"/>
              <a:sym typeface="Arial"/>
            </a:endParaRPr>
          </a:p>
        </p:txBody>
      </p:sp>
      <p:sp>
        <p:nvSpPr>
          <p:cNvPr id="719" name="Google Shape;719;p2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25</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sp>
        <p:nvSpPr>
          <p:cNvPr id="724" name="Google Shape;724;p26"/>
          <p:cNvSpPr/>
          <p:nvPr/>
        </p:nvSpPr>
        <p:spPr>
          <a:xfrm>
            <a:off x="0" y="0"/>
            <a:ext cx="12191999" cy="685800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725" name="Google Shape;725;p26" descr="Electronic components on a white background"/>
          <p:cNvPicPr preferRelativeResize="0">
            <a:picLocks noGrp="1"/>
          </p:cNvPicPr>
          <p:nvPr>
            <p:ph type="body" idx="2"/>
          </p:nvPr>
        </p:nvPicPr>
        <p:blipFill rotWithShape="1">
          <a:blip r:embed="rId3">
            <a:alphaModFix/>
          </a:blip>
          <a:srcRect t="15728"/>
          <a:stretch/>
        </p:blipFill>
        <p:spPr>
          <a:xfrm>
            <a:off x="1" y="0"/>
            <a:ext cx="12191999" cy="6858000"/>
          </a:xfrm>
          <a:prstGeom prst="rect">
            <a:avLst/>
          </a:prstGeom>
          <a:noFill/>
          <a:ln>
            <a:noFill/>
          </a:ln>
        </p:spPr>
      </p:pic>
      <p:sp>
        <p:nvSpPr>
          <p:cNvPr id="726" name="Google Shape;726;p26"/>
          <p:cNvSpPr txBox="1">
            <a:spLocks noGrp="1"/>
          </p:cNvSpPr>
          <p:nvPr>
            <p:ph type="body" idx="1"/>
          </p:nvPr>
        </p:nvSpPr>
        <p:spPr>
          <a:xfrm>
            <a:off x="536691" y="531060"/>
            <a:ext cx="7244494"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chemeClr val="dk2"/>
              </a:buClr>
              <a:buSzPts val="1680"/>
              <a:buNone/>
            </a:pPr>
            <a:r>
              <a:rPr lang="lt-LT">
                <a:solidFill>
                  <a:schemeClr val="dk1"/>
                </a:solidFill>
                <a:latin typeface="Arial"/>
                <a:ea typeface="Arial"/>
                <a:cs typeface="Arial"/>
                <a:sym typeface="Arial"/>
              </a:rPr>
              <a:t>Įrankiai be interneto ir veiklos IM ugdymui</a:t>
            </a:r>
            <a:endParaRPr/>
          </a:p>
        </p:txBody>
      </p:sp>
      <p:sp>
        <p:nvSpPr>
          <p:cNvPr id="727" name="Google Shape;727;p26"/>
          <p:cNvSpPr txBox="1"/>
          <p:nvPr/>
        </p:nvSpPr>
        <p:spPr>
          <a:xfrm>
            <a:off x="536700" y="1379100"/>
            <a:ext cx="8084700" cy="1356600"/>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just" rtl="0">
              <a:lnSpc>
                <a:spcPct val="100000"/>
              </a:lnSpc>
              <a:spcBef>
                <a:spcPts val="1000"/>
              </a:spcBef>
              <a:spcAft>
                <a:spcPts val="0"/>
              </a:spcAft>
              <a:buClr>
                <a:schemeClr val="dk2"/>
              </a:buClr>
              <a:buSzPct val="140231"/>
              <a:buFont typeface="Arial"/>
              <a:buNone/>
            </a:pPr>
            <a:r>
              <a:rPr lang="lt-LT" sz="1400" b="0" i="0" u="none" strike="noStrike" cap="none" dirty="0">
                <a:solidFill>
                  <a:schemeClr val="dk1"/>
                </a:solidFill>
                <a:latin typeface="Arial"/>
                <a:ea typeface="Arial"/>
                <a:cs typeface="Arial"/>
                <a:sym typeface="Arial"/>
              </a:rPr>
              <a:t>Kaip treneris, galite skatinti komandinį darbą ir struktūrinį mąstymą naudodami įrankius </a:t>
            </a:r>
            <a:r>
              <a:rPr lang="lt-LT" sz="1400" b="0" i="0" u="none" strike="noStrike" cap="none" dirty="0" smtClean="0">
                <a:solidFill>
                  <a:schemeClr val="dk1"/>
                </a:solidFill>
                <a:latin typeface="Arial"/>
                <a:ea typeface="Arial"/>
                <a:cs typeface="Arial"/>
                <a:sym typeface="Arial"/>
              </a:rPr>
              <a:t>internete</a:t>
            </a:r>
            <a:r>
              <a:rPr lang="lt-LT" sz="1400" b="0" i="0" u="none" strike="noStrike" cap="none" dirty="0">
                <a:solidFill>
                  <a:schemeClr val="dk1"/>
                </a:solidFill>
                <a:latin typeface="Arial"/>
                <a:ea typeface="Arial"/>
                <a:cs typeface="Arial"/>
                <a:sym typeface="Arial"/>
              </a:rPr>
              <a:t>, skatinančius problemų sprendimą, bendravimą ir loginę seką. Šie metodai padeda žemos kvalifikacijos suaugusiems besimokantiems asmenims mokytis </a:t>
            </a:r>
            <a:r>
              <a:rPr lang="lt-LT" sz="1400" b="0" i="0" u="none" strike="noStrike" cap="none" dirty="0" err="1">
                <a:solidFill>
                  <a:schemeClr val="dk1"/>
                </a:solidFill>
                <a:latin typeface="Arial"/>
                <a:ea typeface="Arial"/>
                <a:cs typeface="Arial"/>
                <a:sym typeface="Arial"/>
              </a:rPr>
              <a:t>informatinio</a:t>
            </a:r>
            <a:r>
              <a:rPr lang="lt-LT" sz="1400" b="0" i="0" u="none" strike="noStrike" cap="none" dirty="0">
                <a:solidFill>
                  <a:schemeClr val="dk1"/>
                </a:solidFill>
                <a:latin typeface="Arial"/>
                <a:ea typeface="Arial"/>
                <a:cs typeface="Arial"/>
                <a:sym typeface="Arial"/>
              </a:rPr>
              <a:t> mąstymo pagrindų nepasikliaujant technologijomis.</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1800"/>
              </a:spcBef>
              <a:spcAft>
                <a:spcPts val="800"/>
              </a:spcAft>
              <a:buClr>
                <a:schemeClr val="dk2"/>
              </a:buClr>
              <a:buSzPct val="140231"/>
              <a:buFont typeface="Arial"/>
              <a:buNone/>
            </a:pPr>
            <a:r>
              <a:rPr lang="lt-LT" sz="1400" b="0" i="0" u="none" strike="noStrike" cap="none" dirty="0">
                <a:solidFill>
                  <a:schemeClr val="dk1"/>
                </a:solidFill>
                <a:latin typeface="Arial"/>
                <a:ea typeface="Arial"/>
                <a:cs typeface="Arial"/>
                <a:sym typeface="Arial"/>
              </a:rPr>
              <a:t>Štai keli įrankiai ir veiklos, kurias galite naudoti bendradarbiaudami:</a:t>
            </a:r>
            <a:endParaRPr sz="1400" b="0" i="0" u="none" strike="noStrike" cap="none" dirty="0">
              <a:solidFill>
                <a:schemeClr val="dk1"/>
              </a:solidFill>
              <a:latin typeface="Arial"/>
              <a:ea typeface="Arial"/>
              <a:cs typeface="Arial"/>
              <a:sym typeface="Arial"/>
            </a:endParaRPr>
          </a:p>
        </p:txBody>
      </p:sp>
      <p:sp>
        <p:nvSpPr>
          <p:cNvPr id="728" name="Google Shape;728;p26"/>
          <p:cNvSpPr txBox="1"/>
          <p:nvPr/>
        </p:nvSpPr>
        <p:spPr>
          <a:xfrm>
            <a:off x="536700" y="2755900"/>
            <a:ext cx="4568700" cy="3971100"/>
          </a:xfrm>
          <a:prstGeom prst="rect">
            <a:avLst/>
          </a:prstGeom>
          <a:noFill/>
          <a:ln>
            <a:noFill/>
          </a:ln>
        </p:spPr>
        <p:txBody>
          <a:bodyPr spcFirstLastPara="1" wrap="square" lIns="91425" tIns="45700" rIns="91425" bIns="45700" anchor="t" anchorCtr="0">
            <a:spAutoFit/>
          </a:bodyPr>
          <a:lstStyle/>
          <a:p>
            <a:pPr marL="342900" marR="0" lvl="0" indent="-342900" algn="just" rtl="0">
              <a:lnSpc>
                <a:spcPct val="100000"/>
              </a:lnSpc>
              <a:spcBef>
                <a:spcPts val="0"/>
              </a:spcBef>
              <a:spcAft>
                <a:spcPts val="0"/>
              </a:spcAft>
              <a:buClr>
                <a:srgbClr val="000000"/>
              </a:buClr>
              <a:buSzPts val="1200"/>
              <a:buFont typeface="Arial"/>
              <a:buAutoNum type="arabicPeriod"/>
            </a:pPr>
            <a:r>
              <a:rPr lang="lt-LT" sz="1200" b="1" i="0" u="none" strike="noStrike" cap="none">
                <a:solidFill>
                  <a:srgbClr val="000000"/>
                </a:solidFill>
                <a:latin typeface="Arial"/>
                <a:ea typeface="Arial"/>
                <a:cs typeface="Arial"/>
                <a:sym typeface="Arial"/>
              </a:rPr>
              <a:t>Užduočių lentos. </a:t>
            </a:r>
            <a:r>
              <a:rPr lang="lt-LT" sz="1200" b="0" i="0" u="none" strike="noStrike" cap="none">
                <a:solidFill>
                  <a:srgbClr val="000000"/>
                </a:solidFill>
                <a:latin typeface="Arial"/>
                <a:ea typeface="Arial"/>
                <a:cs typeface="Arial"/>
                <a:sym typeface="Arial"/>
              </a:rPr>
              <a:t>Norėdami vizualiai organizuoti grupės užduotis, naudokite lentą, popierių ar lipnius lapelius. Padeda mokiniams išspręsti problemas, paskirstyti vaidmenis ir stebėti pažangą.</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200"/>
              <a:buFont typeface="Arial"/>
              <a:buAutoNum type="arabicPeriod"/>
            </a:pPr>
            <a:r>
              <a:rPr lang="lt-LT" sz="1200" b="1" i="0" u="none" strike="noStrike" cap="none">
                <a:solidFill>
                  <a:srgbClr val="000000"/>
                </a:solidFill>
                <a:latin typeface="Arial"/>
                <a:ea typeface="Arial"/>
                <a:cs typeface="Arial"/>
                <a:sym typeface="Arial"/>
              </a:rPr>
              <a:t>Diskusijų šablonai. </a:t>
            </a:r>
            <a:r>
              <a:rPr lang="lt-LT" sz="1200" b="0" i="0" u="none" strike="noStrike" cap="none">
                <a:solidFill>
                  <a:srgbClr val="000000"/>
                </a:solidFill>
                <a:latin typeface="Arial"/>
                <a:ea typeface="Arial"/>
                <a:cs typeface="Arial"/>
                <a:sym typeface="Arial"/>
              </a:rPr>
              <a:t>Pateikite struktūrinius darbalapius su klausimais. Užduotis skatina mokinius analizuoti problemas, nustatyti šablonus ir kartu ieškoti sprendimų.</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200"/>
              <a:buFont typeface="Arial"/>
              <a:buAutoNum type="arabicPeriod"/>
            </a:pPr>
            <a:r>
              <a:rPr lang="lt-LT" sz="1200" b="1" i="0" u="none" strike="noStrike" cap="none">
                <a:solidFill>
                  <a:srgbClr val="000000"/>
                </a:solidFill>
                <a:latin typeface="Arial"/>
                <a:ea typeface="Arial"/>
                <a:cs typeface="Arial"/>
                <a:sym typeface="Arial"/>
              </a:rPr>
              <a:t>Vaidmenimis pagrįsta grupinė veikla. </a:t>
            </a:r>
            <a:r>
              <a:rPr lang="lt-LT" sz="1200" b="0" i="0" u="none" strike="noStrike" cap="none">
                <a:solidFill>
                  <a:srgbClr val="000000"/>
                </a:solidFill>
                <a:latin typeface="Arial"/>
                <a:ea typeface="Arial"/>
                <a:cs typeface="Arial"/>
                <a:sym typeface="Arial"/>
              </a:rPr>
              <a:t>Priskirkite konkrečius vaidmenis. Veikla užtikrina komandinį darbą, kai kiekvienam mokiniui suteikiama aiški atsakomybė.</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200"/>
              <a:buFont typeface="Arial"/>
              <a:buAutoNum type="arabicPeriod"/>
            </a:pPr>
            <a:r>
              <a:rPr lang="lt-LT" sz="1200" b="1" i="0" u="none" strike="noStrike" cap="none">
                <a:solidFill>
                  <a:srgbClr val="000000"/>
                </a:solidFill>
                <a:latin typeface="Arial"/>
                <a:ea typeface="Arial"/>
                <a:cs typeface="Arial"/>
                <a:sym typeface="Arial"/>
              </a:rPr>
              <a:t>Fizinės kortelės. </a:t>
            </a:r>
            <a:r>
              <a:rPr lang="lt-LT" sz="1200" b="0" i="0" u="none" strike="noStrike" cap="none">
                <a:solidFill>
                  <a:srgbClr val="000000"/>
                </a:solidFill>
                <a:latin typeface="Arial"/>
                <a:ea typeface="Arial"/>
                <a:cs typeface="Arial"/>
                <a:sym typeface="Arial"/>
              </a:rPr>
              <a:t>Naudokite korteles su skirtingomis užduotimis ar idėjomis, kurias mokiniai turi suskirstyti į logines sekas. Užduotis sustiprina seką, skirstymą į kategorijas ir problemų skaidymą.</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200"/>
              <a:buFont typeface="Arial"/>
              <a:buAutoNum type="arabicPeriod"/>
            </a:pPr>
            <a:r>
              <a:rPr lang="lt-LT" sz="1200" b="1" i="0" u="none" strike="noStrike" cap="none">
                <a:solidFill>
                  <a:srgbClr val="000000"/>
                </a:solidFill>
                <a:latin typeface="Arial"/>
                <a:ea typeface="Arial"/>
                <a:cs typeface="Arial"/>
                <a:sym typeface="Arial"/>
              </a:rPr>
              <a:t>Struktūrinės schemos ir diagramos. </a:t>
            </a:r>
            <a:r>
              <a:rPr lang="lt-LT" sz="1200" b="0" i="0" u="none" strike="noStrike" cap="none">
                <a:solidFill>
                  <a:srgbClr val="000000"/>
                </a:solidFill>
                <a:latin typeface="Arial"/>
                <a:ea typeface="Arial"/>
                <a:cs typeface="Arial"/>
                <a:sym typeface="Arial"/>
              </a:rPr>
              <a:t>Pateikite iš anksto paruoštus šablonus, kad studentai galėtų planuoti procesus. Padeda vizualizuoti struktūrinį komandinį darbą ir problemų sprendimo žingsnius.</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200"/>
              <a:buFont typeface="Arial"/>
              <a:buAutoNum type="arabicPeriod"/>
            </a:pPr>
            <a:r>
              <a:rPr lang="lt-LT" sz="1200" b="1" i="0" u="none" strike="noStrike" cap="none">
                <a:solidFill>
                  <a:srgbClr val="000000"/>
                </a:solidFill>
                <a:latin typeface="Arial"/>
                <a:ea typeface="Arial"/>
                <a:cs typeface="Arial"/>
                <a:sym typeface="Arial"/>
              </a:rPr>
              <a:t>Bendradarbiaujantis pasakojimas. </a:t>
            </a:r>
            <a:r>
              <a:rPr lang="lt-LT" sz="1200" b="0" i="0" u="none" strike="noStrike" cap="none">
                <a:solidFill>
                  <a:srgbClr val="000000"/>
                </a:solidFill>
                <a:latin typeface="Arial"/>
                <a:ea typeface="Arial"/>
                <a:cs typeface="Arial"/>
                <a:sym typeface="Arial"/>
              </a:rPr>
              <a:t>Paprašykite grupių žingsnis po žingsnio sukurti realaus pasaulio scenarijų. Užduotis skatina loginį, struktūrinį mąstymą ir bendravimą.</a:t>
            </a:r>
            <a:endParaRPr sz="1400" b="0" i="0" u="none" strike="noStrike" cap="none">
              <a:solidFill>
                <a:srgbClr val="000000"/>
              </a:solidFill>
              <a:latin typeface="Arial"/>
              <a:ea typeface="Arial"/>
              <a:cs typeface="Arial"/>
              <a:sym typeface="Arial"/>
            </a:endParaRPr>
          </a:p>
        </p:txBody>
      </p:sp>
      <p:sp>
        <p:nvSpPr>
          <p:cNvPr id="729" name="Google Shape;729;p26"/>
          <p:cNvSpPr txBox="1"/>
          <p:nvPr/>
        </p:nvSpPr>
        <p:spPr>
          <a:xfrm>
            <a:off x="5130800" y="2755900"/>
            <a:ext cx="4856700" cy="3971100"/>
          </a:xfrm>
          <a:prstGeom prst="rect">
            <a:avLst/>
          </a:prstGeom>
          <a:noFill/>
          <a:ln>
            <a:noFill/>
          </a:ln>
        </p:spPr>
        <p:txBody>
          <a:bodyPr spcFirstLastPara="1" wrap="square" lIns="91425" tIns="45700" rIns="91425" bIns="45700" anchor="t" anchorCtr="0">
            <a:spAutoFit/>
          </a:bodyPr>
          <a:lstStyle/>
          <a:p>
            <a:pPr marL="342900" marR="0" lvl="0" indent="-342900" algn="just" rtl="0">
              <a:lnSpc>
                <a:spcPct val="100000"/>
              </a:lnSpc>
              <a:spcBef>
                <a:spcPts val="0"/>
              </a:spcBef>
              <a:spcAft>
                <a:spcPts val="0"/>
              </a:spcAft>
              <a:buClr>
                <a:srgbClr val="000000"/>
              </a:buClr>
              <a:buSzPts val="1200"/>
              <a:buFont typeface="Arial"/>
              <a:buAutoNum type="arabicPeriod" startAt="7"/>
            </a:pPr>
            <a:r>
              <a:rPr lang="lt-LT" sz="1200" b="1" i="0" u="none" strike="noStrike" cap="none">
                <a:solidFill>
                  <a:srgbClr val="000000"/>
                </a:solidFill>
                <a:latin typeface="Arial"/>
                <a:ea typeface="Arial"/>
                <a:cs typeface="Arial"/>
                <a:sym typeface="Arial"/>
              </a:rPr>
              <a:t>Komandos iššūkiai. </a:t>
            </a:r>
            <a:r>
              <a:rPr lang="lt-LT" sz="1200" b="0" i="0" u="none" strike="noStrike" cap="none">
                <a:solidFill>
                  <a:srgbClr val="000000"/>
                </a:solidFill>
                <a:latin typeface="Arial"/>
                <a:ea typeface="Arial"/>
                <a:cs typeface="Arial"/>
                <a:sym typeface="Arial"/>
              </a:rPr>
              <a:t>Suteikite studentams realias problemas spręsti komandose. Užduotis pagerina bendradarbiavimą, problemų sprendimą ir gebėjimą prisitaikyti.</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200"/>
              <a:buFont typeface="Arial"/>
              <a:buAutoNum type="arabicPeriod" startAt="7"/>
            </a:pPr>
            <a:r>
              <a:rPr lang="lt-LT" sz="1200" b="1" i="0" u="none" strike="noStrike" cap="none">
                <a:solidFill>
                  <a:srgbClr val="000000"/>
                </a:solidFill>
                <a:latin typeface="Arial"/>
                <a:ea typeface="Arial"/>
                <a:cs typeface="Arial"/>
                <a:sym typeface="Arial"/>
              </a:rPr>
              <a:t>Konstravimo užduotys. </a:t>
            </a:r>
            <a:r>
              <a:rPr lang="lt-LT" sz="1200" b="0" i="0" u="none" strike="noStrike" cap="none">
                <a:solidFill>
                  <a:srgbClr val="000000"/>
                </a:solidFill>
                <a:latin typeface="Arial"/>
                <a:ea typeface="Arial"/>
                <a:cs typeface="Arial"/>
                <a:sym typeface="Arial"/>
              </a:rPr>
              <a:t>Naudokite blokus arba kasdienes medžiagas, kad sukurtumėte ką nors pagal komandos sukurtas instrukcijas. Užduoties metu kuriama seką, pasitelkiamas algoritminis mąstymas ir dirbama komandoje..</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200"/>
              <a:buFont typeface="Arial"/>
              <a:buAutoNum type="arabicPeriod" startAt="7"/>
            </a:pPr>
            <a:r>
              <a:rPr lang="lt-LT" sz="1200" b="1" i="0" u="none" strike="noStrike" cap="none">
                <a:solidFill>
                  <a:srgbClr val="000000"/>
                </a:solidFill>
                <a:latin typeface="Arial"/>
                <a:ea typeface="Arial"/>
                <a:cs typeface="Arial"/>
                <a:sym typeface="Arial"/>
              </a:rPr>
              <a:t>Suskirstymas į kategorijas. </a:t>
            </a:r>
            <a:r>
              <a:rPr lang="lt-LT" sz="1200" b="0" i="0" u="none" strike="noStrike" cap="none">
                <a:solidFill>
                  <a:srgbClr val="000000"/>
                </a:solidFill>
                <a:latin typeface="Arial"/>
                <a:ea typeface="Arial"/>
                <a:cs typeface="Arial"/>
                <a:sym typeface="Arial"/>
              </a:rPr>
              <a:t>Suteikite mokiniams elementų, idėjų ar sąvokų rinkinį logiškai sugrupuoti. Tai sustiprina šablonų atpažinimą ir sprendimų priėmimą sprendžiant problemas.</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200"/>
              <a:buFont typeface="Arial"/>
              <a:buAutoNum type="arabicPeriod" startAt="7"/>
            </a:pPr>
            <a:r>
              <a:rPr lang="lt-LT" sz="1200" b="1" i="0" u="none" strike="noStrike" cap="none">
                <a:solidFill>
                  <a:srgbClr val="000000"/>
                </a:solidFill>
                <a:latin typeface="Arial"/>
                <a:ea typeface="Arial"/>
                <a:cs typeface="Arial"/>
                <a:sym typeface="Arial"/>
              </a:rPr>
              <a:t>Sprendimų priėmimas. </a:t>
            </a:r>
            <a:r>
              <a:rPr lang="lt-LT" sz="1200" b="0" i="0" u="none" strike="noStrike" cap="none">
                <a:solidFill>
                  <a:srgbClr val="000000"/>
                </a:solidFill>
                <a:latin typeface="Arial"/>
                <a:ea typeface="Arial"/>
                <a:cs typeface="Arial"/>
                <a:sym typeface="Arial"/>
              </a:rPr>
              <a:t>Pateikite realaus gyvenimo dilemas, kai mokiniai turi pasverti galimybes ir paaiškinti savo pasirinkimą. Užduotis padeda ugdyti struktūruotą samprotavimą ir gebėjimą prisitaikyti.</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200"/>
              <a:buFont typeface="Arial"/>
              <a:buAutoNum type="arabicPeriod" startAt="7"/>
            </a:pPr>
            <a:r>
              <a:rPr lang="lt-LT" sz="1200" b="1" i="0" u="none" strike="noStrike" cap="none">
                <a:solidFill>
                  <a:srgbClr val="000000"/>
                </a:solidFill>
                <a:latin typeface="Arial"/>
                <a:ea typeface="Arial"/>
                <a:cs typeface="Arial"/>
                <a:sym typeface="Arial"/>
              </a:rPr>
              <a:t>Planavimo pratimai. </a:t>
            </a:r>
            <a:r>
              <a:rPr lang="lt-LT" sz="1200" b="0" i="0" u="none" strike="noStrike" cap="none">
                <a:solidFill>
                  <a:srgbClr val="000000"/>
                </a:solidFill>
                <a:latin typeface="Arial"/>
                <a:ea typeface="Arial"/>
                <a:cs typeface="Arial"/>
                <a:sym typeface="Arial"/>
              </a:rPr>
              <a:t>Paprašykite mokinių apibūdinti procesą, kaip pasiekti tikslą. Užduotis pagerina struktūrinį mąstymą ir problemų sprendimą.</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200"/>
              <a:buFont typeface="Arial"/>
              <a:buAutoNum type="arabicPeriod" startAt="7"/>
            </a:pPr>
            <a:r>
              <a:rPr lang="lt-LT" sz="1200" b="1" i="0" u="none" strike="noStrike" cap="none">
                <a:solidFill>
                  <a:srgbClr val="000000"/>
                </a:solidFill>
                <a:latin typeface="Arial"/>
                <a:ea typeface="Arial"/>
                <a:cs typeface="Arial"/>
                <a:sym typeface="Arial"/>
              </a:rPr>
              <a:t>Derybos. </a:t>
            </a:r>
            <a:r>
              <a:rPr lang="lt-LT" sz="1200" b="0" i="0" u="none" strike="noStrike" cap="none">
                <a:solidFill>
                  <a:srgbClr val="000000"/>
                </a:solidFill>
                <a:latin typeface="Arial"/>
                <a:ea typeface="Arial"/>
                <a:cs typeface="Arial"/>
                <a:sym typeface="Arial"/>
              </a:rPr>
              <a:t>Priskirkite studentams skirtingus požiūrius į problemą, pavyzdžiui, bendradarbiams sprendžiant konfliktą, kilusį planuojant. Tai padeda praktikuoti komandinį darbą, bendravimą ir problemų sprendimą.</a:t>
            </a:r>
            <a:endParaRPr sz="1400" b="0" i="0" u="none" strike="noStrike" cap="none">
              <a:solidFill>
                <a:srgbClr val="000000"/>
              </a:solidFill>
              <a:latin typeface="Arial"/>
              <a:ea typeface="Arial"/>
              <a:cs typeface="Arial"/>
              <a:sym typeface="Arial"/>
            </a:endParaRPr>
          </a:p>
        </p:txBody>
      </p:sp>
      <p:sp>
        <p:nvSpPr>
          <p:cNvPr id="730" name="Google Shape;730;p2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26</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27"/>
          <p:cNvSpPr/>
          <p:nvPr/>
        </p:nvSpPr>
        <p:spPr>
          <a:xfrm>
            <a:off x="0" y="0"/>
            <a:ext cx="12191999" cy="685800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736" name="Google Shape;736;p27" descr="Electronic components on a white background"/>
          <p:cNvPicPr preferRelativeResize="0">
            <a:picLocks noGrp="1"/>
          </p:cNvPicPr>
          <p:nvPr>
            <p:ph type="body" idx="2"/>
          </p:nvPr>
        </p:nvPicPr>
        <p:blipFill rotWithShape="1">
          <a:blip r:embed="rId3">
            <a:alphaModFix/>
          </a:blip>
          <a:srcRect t="15725"/>
          <a:stretch/>
        </p:blipFill>
        <p:spPr>
          <a:xfrm>
            <a:off x="1" y="0"/>
            <a:ext cx="12192000" cy="6858000"/>
          </a:xfrm>
          <a:prstGeom prst="rect">
            <a:avLst/>
          </a:prstGeom>
          <a:noFill/>
          <a:ln>
            <a:noFill/>
          </a:ln>
        </p:spPr>
      </p:pic>
      <p:sp>
        <p:nvSpPr>
          <p:cNvPr id="737" name="Google Shape;737;p27"/>
          <p:cNvSpPr txBox="1">
            <a:spLocks noGrp="1"/>
          </p:cNvSpPr>
          <p:nvPr>
            <p:ph type="body" idx="1"/>
          </p:nvPr>
        </p:nvSpPr>
        <p:spPr>
          <a:xfrm>
            <a:off x="454454" y="278810"/>
            <a:ext cx="7244400" cy="6837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chemeClr val="dk2"/>
              </a:buClr>
              <a:buSzPts val="1680"/>
              <a:buNone/>
            </a:pPr>
            <a:r>
              <a:rPr lang="lt-LT">
                <a:solidFill>
                  <a:schemeClr val="dk1"/>
                </a:solidFill>
                <a:latin typeface="Arial"/>
                <a:ea typeface="Arial"/>
                <a:cs typeface="Arial"/>
                <a:sym typeface="Arial"/>
              </a:rPr>
              <a:t>Įrankiai internete IM mokymuisi</a:t>
            </a:r>
            <a:endParaRPr/>
          </a:p>
        </p:txBody>
      </p:sp>
      <p:sp>
        <p:nvSpPr>
          <p:cNvPr id="738" name="Google Shape;738;p27"/>
          <p:cNvSpPr txBox="1"/>
          <p:nvPr/>
        </p:nvSpPr>
        <p:spPr>
          <a:xfrm>
            <a:off x="536700" y="1109400"/>
            <a:ext cx="8136000" cy="16338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1000"/>
              </a:spcBef>
              <a:spcAft>
                <a:spcPts val="0"/>
              </a:spcAft>
              <a:buClr>
                <a:schemeClr val="dk2"/>
              </a:buClr>
              <a:buSzPts val="1680"/>
              <a:buFont typeface="Arial"/>
              <a:buNone/>
            </a:pPr>
            <a:r>
              <a:rPr lang="lt-LT" sz="1400" b="0" i="0" u="none" strike="noStrike" cap="none">
                <a:solidFill>
                  <a:schemeClr val="dk1"/>
                </a:solidFill>
                <a:latin typeface="Arial"/>
                <a:ea typeface="Arial"/>
                <a:cs typeface="Arial"/>
                <a:sym typeface="Arial"/>
              </a:rPr>
              <a:t>Kaip treneris, galite tobulinti minkštuosius įgūdžius naudodamas internetinius įrankius, kurie palaiko interaktyvų mokymąsi. Šios platformos gali būti ypač veiksmingos įtraukiant žemos kvalifikacijos suaugusiuosius besimokančiuosius, siūlydamos vaizdinę ir pritaikomą mokymosi patirtį. Internetinės aplinkos taip pat padeda instruktoriams suteikti lanksčią prieigą prie turinio ir efektyviau stebėti besimokančiojo pažangą.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0"/>
              </a:spcAft>
              <a:buClr>
                <a:schemeClr val="dk2"/>
              </a:buClr>
              <a:buSzPts val="1680"/>
              <a:buFont typeface="Arial"/>
              <a:buNone/>
            </a:pPr>
            <a:r>
              <a:rPr lang="lt-LT" sz="1400" b="0" i="0" u="none" strike="noStrike" cap="none">
                <a:solidFill>
                  <a:schemeClr val="dk1"/>
                </a:solidFill>
                <a:latin typeface="Arial"/>
                <a:ea typeface="Arial"/>
                <a:cs typeface="Arial"/>
                <a:sym typeface="Arial"/>
              </a:rPr>
              <a:t>Štai keletas įrankių ir platformų, kurias galite naudoti bendradarbiaujančiam ir struktūriniam IM mokymuisi palaikyti:</a:t>
            </a: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2600"/>
              </a:spcBef>
              <a:spcAft>
                <a:spcPts val="800"/>
              </a:spcAft>
              <a:buClr>
                <a:schemeClr val="dk2"/>
              </a:buClr>
              <a:buSzPts val="1680"/>
              <a:buFont typeface="Arial"/>
              <a:buNone/>
            </a:pPr>
            <a:endParaRPr sz="1400" b="0" i="0" u="none" strike="noStrike" cap="none">
              <a:solidFill>
                <a:schemeClr val="dk1"/>
              </a:solidFill>
              <a:latin typeface="Arial"/>
              <a:ea typeface="Arial"/>
              <a:cs typeface="Arial"/>
              <a:sym typeface="Arial"/>
            </a:endParaRPr>
          </a:p>
        </p:txBody>
      </p:sp>
      <p:sp>
        <p:nvSpPr>
          <p:cNvPr id="739" name="Google Shape;739;p27"/>
          <p:cNvSpPr txBox="1"/>
          <p:nvPr/>
        </p:nvSpPr>
        <p:spPr>
          <a:xfrm>
            <a:off x="339675" y="3089437"/>
            <a:ext cx="4711800" cy="1569900"/>
          </a:xfrm>
          <a:prstGeom prst="rect">
            <a:avLst/>
          </a:prstGeom>
          <a:noFill/>
          <a:ln>
            <a:noFill/>
          </a:ln>
        </p:spPr>
        <p:txBody>
          <a:bodyPr spcFirstLastPara="1" wrap="square" lIns="91425" tIns="45700" rIns="91425" bIns="45700" anchor="t" anchorCtr="0">
            <a:spAutoFit/>
          </a:bodyPr>
          <a:lstStyle/>
          <a:p>
            <a:pPr marL="342900" marR="0" lvl="0" indent="-342900" algn="just" rtl="0">
              <a:lnSpc>
                <a:spcPct val="100000"/>
              </a:lnSpc>
              <a:spcBef>
                <a:spcPts val="0"/>
              </a:spcBef>
              <a:spcAft>
                <a:spcPts val="0"/>
              </a:spcAft>
              <a:buClr>
                <a:srgbClr val="000000"/>
              </a:buClr>
              <a:buSzPts val="1200"/>
              <a:buFont typeface="Arial"/>
              <a:buAutoNum type="arabicPeriod"/>
            </a:pPr>
            <a:r>
              <a:rPr lang="lt-LT" sz="1200" b="1" i="0" u="none" strike="noStrike" cap="none">
                <a:solidFill>
                  <a:srgbClr val="000000"/>
                </a:solidFill>
                <a:latin typeface="Arial"/>
                <a:ea typeface="Arial"/>
                <a:cs typeface="Arial"/>
                <a:sym typeface="Arial"/>
              </a:rPr>
              <a:t>Kahoot!. „</a:t>
            </a:r>
            <a:r>
              <a:rPr lang="lt-LT" sz="1200" b="0" i="0" u="none" strike="noStrike" cap="none">
                <a:solidFill>
                  <a:srgbClr val="000000"/>
                </a:solidFill>
                <a:latin typeface="Arial"/>
                <a:ea typeface="Arial"/>
                <a:cs typeface="Arial"/>
                <a:sym typeface="Arial"/>
              </a:rPr>
              <a:t>Kahoot!“ yra įrankis internete, kuriuo galite kurti į žaidimų laidas panašias viktorinas. Mokiniai gali naudoti savo išmaniuosius telefonus, planšetinius kompiuterius, nešiojamuosius kompiuterius ar klasės stalinius kompiuterius kaip garsinius signalus. Tai puiki priemonė smagiam interaktyviam vertinimui. Juo naudotis nemokama, o daugelis instruktorių pirmą dieną naudoja ją kaip programos peržiūros įrankį arba peržiūri turinį prieš egzaminą</a:t>
            </a:r>
            <a:r>
              <a:rPr lang="lt-LT" sz="1200" b="1" i="0" u="none" strike="noStrike" cap="none">
                <a:solidFill>
                  <a:srgbClr val="000000"/>
                </a:solidFill>
                <a:latin typeface="Arial"/>
                <a:ea typeface="Arial"/>
                <a:cs typeface="Arial"/>
                <a:sym typeface="Arial"/>
              </a:rPr>
              <a:t>. </a:t>
            </a:r>
            <a:r>
              <a:rPr lang="lt-LT" sz="12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xmlns="" val="tx"/>
                    </a:ext>
                  </a:extLst>
                </a:hlinkClick>
              </a:rPr>
              <a:t>Nuoroda</a:t>
            </a:r>
            <a:endParaRPr sz="1200" b="0" i="0" u="none" strike="noStrike" cap="none">
              <a:solidFill>
                <a:srgbClr val="000000"/>
              </a:solidFill>
              <a:latin typeface="Arial"/>
              <a:ea typeface="Arial"/>
              <a:cs typeface="Arial"/>
              <a:sym typeface="Arial"/>
            </a:endParaRPr>
          </a:p>
        </p:txBody>
      </p:sp>
      <p:sp>
        <p:nvSpPr>
          <p:cNvPr id="740" name="Google Shape;740;p2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27</a:t>
            </a:fld>
            <a:endParaRPr sz="900" b="0" i="0" u="none" strike="noStrike" cap="none">
              <a:solidFill>
                <a:srgbClr val="537272"/>
              </a:solidFill>
              <a:latin typeface="Gill Sans"/>
              <a:ea typeface="Gill Sans"/>
              <a:cs typeface="Gill Sans"/>
              <a:sym typeface="Gill Sans"/>
            </a:endParaRPr>
          </a:p>
        </p:txBody>
      </p:sp>
      <p:sp>
        <p:nvSpPr>
          <p:cNvPr id="741" name="Google Shape;741;p27"/>
          <p:cNvSpPr txBox="1"/>
          <p:nvPr/>
        </p:nvSpPr>
        <p:spPr>
          <a:xfrm>
            <a:off x="251875" y="4766162"/>
            <a:ext cx="4799400" cy="1939500"/>
          </a:xfrm>
          <a:prstGeom prst="rect">
            <a:avLst/>
          </a:prstGeom>
          <a:noFill/>
          <a:ln>
            <a:noFill/>
          </a:ln>
        </p:spPr>
        <p:txBody>
          <a:bodyPr spcFirstLastPara="1" wrap="square" lIns="91425" tIns="45700" rIns="91425" bIns="45700" anchor="t" anchorCtr="0">
            <a:spAutoFit/>
          </a:bodyPr>
          <a:lstStyle/>
          <a:p>
            <a:pPr marL="450000" marR="0" lvl="0" indent="-450000" algn="just" rtl="0">
              <a:lnSpc>
                <a:spcPct val="100000"/>
              </a:lnSpc>
              <a:spcBef>
                <a:spcPts val="0"/>
              </a:spcBef>
              <a:spcAft>
                <a:spcPts val="0"/>
              </a:spcAft>
              <a:buClr>
                <a:srgbClr val="000000"/>
              </a:buClr>
              <a:buSzPts val="1200"/>
              <a:buFont typeface="Arial"/>
              <a:buNone/>
            </a:pPr>
            <a:r>
              <a:rPr lang="lt-LT" sz="1200" b="1" i="0" u="none" strike="noStrike" cap="none">
                <a:solidFill>
                  <a:srgbClr val="000000"/>
                </a:solidFill>
                <a:latin typeface="Arial"/>
                <a:ea typeface="Arial"/>
                <a:cs typeface="Arial"/>
                <a:sym typeface="Arial"/>
              </a:rPr>
              <a:t>2.  Scratch. „</a:t>
            </a:r>
            <a:r>
              <a:rPr lang="lt-LT" sz="1200" b="0" i="0" u="none" strike="noStrike" cap="none">
                <a:solidFill>
                  <a:srgbClr val="000000"/>
                </a:solidFill>
                <a:latin typeface="Arial"/>
                <a:ea typeface="Arial"/>
                <a:cs typeface="Arial"/>
                <a:sym typeface="Arial"/>
              </a:rPr>
              <a:t>Scratch“ yra nemokama, pradedantiesiems pritaikyta programavimo platforma, kuri naudoja vaizdinius blokus interaktyvioms istorijoms, animacijoms ir žaidimams kurti. Tai idealiai tinka informatinio mąstymo koncepcijoms taikyti, pvz., sekos sudarymui, ciklams ir sąlygoms pristatyti, nereikalaujant išankstinės kodavimo patirties. Kūrybingi besimokantieji gali bendradarbiauti, dalytis projektais ir ugdyti loginius samprotavimus. Dėl savo paprastumo ir patrauklaus formato šis įrankis, ypač, naudingas žemos kvalifikacijos suaugusiems besimokantiems asmenims. </a:t>
            </a:r>
            <a:r>
              <a:rPr lang="lt-LT" sz="1200" b="0" i="0" u="sng" strike="noStrike" cap="none">
                <a:solidFill>
                  <a:srgbClr val="000000"/>
                </a:solidFill>
                <a:latin typeface="Arial"/>
                <a:ea typeface="Arial"/>
                <a:cs typeface="Arial"/>
                <a:sym typeface="Arial"/>
                <a:hlinkClick r:id="rId5">
                  <a:extLst>
                    <a:ext uri="{A12FA001-AC4F-418D-AE19-62706E023703}">
                      <ahyp:hlinkClr xmlns:ahyp="http://schemas.microsoft.com/office/drawing/2018/hyperlinkcolor" xmlns="" val="tx"/>
                    </a:ext>
                  </a:extLst>
                </a:hlinkClick>
              </a:rPr>
              <a:t>Nuoroda</a:t>
            </a:r>
            <a:endParaRPr sz="1200" b="0" i="0" u="none" strike="noStrike" cap="none">
              <a:solidFill>
                <a:srgbClr val="000000"/>
              </a:solidFill>
              <a:latin typeface="Arial"/>
              <a:ea typeface="Arial"/>
              <a:cs typeface="Arial"/>
              <a:sym typeface="Arial"/>
            </a:endParaRPr>
          </a:p>
        </p:txBody>
      </p:sp>
      <p:sp>
        <p:nvSpPr>
          <p:cNvPr id="742" name="Google Shape;742;p27"/>
          <p:cNvSpPr txBox="1"/>
          <p:nvPr/>
        </p:nvSpPr>
        <p:spPr>
          <a:xfrm>
            <a:off x="5203699" y="3121687"/>
            <a:ext cx="4799400" cy="1569900"/>
          </a:xfrm>
          <a:prstGeom prst="rect">
            <a:avLst/>
          </a:prstGeom>
          <a:noFill/>
          <a:ln>
            <a:noFill/>
          </a:ln>
        </p:spPr>
        <p:txBody>
          <a:bodyPr spcFirstLastPara="1" wrap="square" lIns="91425" tIns="45700" rIns="91425" bIns="45700" anchor="t" anchorCtr="0">
            <a:spAutoFit/>
          </a:bodyPr>
          <a:lstStyle/>
          <a:p>
            <a:pPr marL="342900" marR="0" lvl="0" indent="-342900" algn="just" rtl="0">
              <a:lnSpc>
                <a:spcPct val="100000"/>
              </a:lnSpc>
              <a:spcBef>
                <a:spcPts val="0"/>
              </a:spcBef>
              <a:spcAft>
                <a:spcPts val="0"/>
              </a:spcAft>
              <a:buClr>
                <a:srgbClr val="000000"/>
              </a:buClr>
              <a:buSzPts val="1200"/>
              <a:buFont typeface="Arial"/>
              <a:buAutoNum type="arabicPeriod" startAt="3"/>
            </a:pPr>
            <a:r>
              <a:rPr lang="lt-LT" sz="1200" b="1" i="0" u="none" strike="noStrike" cap="none">
                <a:solidFill>
                  <a:srgbClr val="000000"/>
                </a:solidFill>
                <a:latin typeface="Arial"/>
                <a:ea typeface="Arial"/>
                <a:cs typeface="Arial"/>
                <a:sym typeface="Arial"/>
              </a:rPr>
              <a:t>„Padlet“. „</a:t>
            </a:r>
            <a:r>
              <a:rPr lang="lt-LT" sz="1200" b="0" i="0" u="none" strike="noStrike" cap="none">
                <a:solidFill>
                  <a:srgbClr val="000000"/>
                </a:solidFill>
                <a:latin typeface="Arial"/>
                <a:ea typeface="Arial"/>
                <a:cs typeface="Arial"/>
                <a:sym typeface="Arial"/>
              </a:rPr>
              <a:t>Padlet“ yra skaitmeninė bendradarbiavimo lenta, kurioje mokiniai gali skelbti tekstą, vaizdus, ​​vaizdo įrašus ar nuorodas realiuoju laiku. Tai leidžia kurti mintis, planuoti ir dalytis atsiliepimais apie problemų sprendimo procesus ar projekto idėjas. Instruktoriai gali struktūruoti IM veiklą, pvz., procesų sudarymą, algoritmų srautų planavimą arba atspindintį žurnalą. Lentą paprasta naudoti, padeda vizualizuoti,, todėl ji patraukli. . </a:t>
            </a:r>
            <a:r>
              <a:rPr lang="lt-LT" sz="1200" b="0" i="0" u="sng" strike="noStrike" cap="none">
                <a:solidFill>
                  <a:srgbClr val="000000"/>
                </a:solidFill>
                <a:latin typeface="Arial"/>
                <a:ea typeface="Arial"/>
                <a:cs typeface="Arial"/>
                <a:sym typeface="Arial"/>
                <a:hlinkClick r:id="rId6">
                  <a:extLst>
                    <a:ext uri="{A12FA001-AC4F-418D-AE19-62706E023703}">
                      <ahyp:hlinkClr xmlns:ahyp="http://schemas.microsoft.com/office/drawing/2018/hyperlinkcolor" xmlns="" val="tx"/>
                    </a:ext>
                  </a:extLst>
                </a:hlinkClick>
              </a:rPr>
              <a:t>Nuoroda</a:t>
            </a:r>
            <a:endParaRPr sz="1200" b="0" i="0" u="none" strike="noStrike" cap="none">
              <a:solidFill>
                <a:srgbClr val="000000"/>
              </a:solidFill>
              <a:latin typeface="Arial"/>
              <a:ea typeface="Arial"/>
              <a:cs typeface="Arial"/>
              <a:sym typeface="Arial"/>
            </a:endParaRPr>
          </a:p>
        </p:txBody>
      </p:sp>
      <p:sp>
        <p:nvSpPr>
          <p:cNvPr id="743" name="Google Shape;743;p27"/>
          <p:cNvSpPr txBox="1"/>
          <p:nvPr/>
        </p:nvSpPr>
        <p:spPr>
          <a:xfrm>
            <a:off x="5203700" y="4766162"/>
            <a:ext cx="4799400" cy="1385400"/>
          </a:xfrm>
          <a:prstGeom prst="rect">
            <a:avLst/>
          </a:prstGeom>
          <a:noFill/>
          <a:ln>
            <a:noFill/>
          </a:ln>
        </p:spPr>
        <p:txBody>
          <a:bodyPr spcFirstLastPara="1" wrap="square" lIns="91425" tIns="45700" rIns="91425" bIns="45700" anchor="t" anchorCtr="0">
            <a:spAutoFit/>
          </a:bodyPr>
          <a:lstStyle/>
          <a:p>
            <a:pPr marL="342900" marR="0" lvl="0" indent="-342900" algn="just" rtl="0">
              <a:lnSpc>
                <a:spcPct val="100000"/>
              </a:lnSpc>
              <a:spcBef>
                <a:spcPts val="0"/>
              </a:spcBef>
              <a:spcAft>
                <a:spcPts val="0"/>
              </a:spcAft>
              <a:buClr>
                <a:srgbClr val="000000"/>
              </a:buClr>
              <a:buSzPts val="1200"/>
              <a:buFont typeface="Arial"/>
              <a:buAutoNum type="arabicPeriod" startAt="4"/>
            </a:pPr>
            <a:r>
              <a:rPr lang="lt-LT" sz="1200" b="1" i="0" u="sng" strike="noStrike" cap="none">
                <a:solidFill>
                  <a:schemeClr val="hlink"/>
                </a:solidFill>
                <a:latin typeface="Arial"/>
                <a:ea typeface="Arial"/>
                <a:cs typeface="Arial"/>
                <a:sym typeface="Arial"/>
                <a:hlinkClick r:id="rId7"/>
              </a:rPr>
              <a:t>Code.org</a:t>
            </a:r>
            <a:r>
              <a:rPr lang="lt-LT" sz="1200" b="1" i="0" u="none" strike="noStrike" cap="none">
                <a:solidFill>
                  <a:srgbClr val="000000"/>
                </a:solidFill>
                <a:latin typeface="Arial"/>
                <a:ea typeface="Arial"/>
                <a:cs typeface="Arial"/>
                <a:sym typeface="Arial"/>
              </a:rPr>
              <a:t>. </a:t>
            </a:r>
            <a:r>
              <a:rPr lang="lt-LT" sz="1200" b="0" i="0" u="none" strike="noStrike" cap="none">
                <a:solidFill>
                  <a:srgbClr val="000000"/>
                </a:solidFill>
                <a:latin typeface="Arial"/>
                <a:ea typeface="Arial"/>
                <a:cs typeface="Arial"/>
                <a:sym typeface="Arial"/>
              </a:rPr>
              <a:t>Code.org siūlo interaktyvius kodavimo vadovėlius, pamokas ir projektus, pritaikytus įvairiems lygiams, įskaitant pradedančiųjų. Veikla orientuota į problemų sprendimą, logiką ir algoritmus – visus pagrindinius informatinio mąstymo elementus. Platfoma yra </a:t>
            </a:r>
            <a:r>
              <a:rPr lang="lt-LT" sz="1200" b="0" i="0" u="none" strike="noStrike" cap="none">
                <a:solidFill>
                  <a:schemeClr val="dk1"/>
                </a:solidFill>
                <a:latin typeface="Arial"/>
                <a:ea typeface="Arial"/>
                <a:cs typeface="Arial"/>
                <a:sym typeface="Arial"/>
              </a:rPr>
              <a:t>prieinama ir aktuali suaugusiems besimokantiems asmenims dėl </a:t>
            </a:r>
            <a:r>
              <a:rPr lang="lt-LT" sz="1200" b="0" i="0" u="none" strike="noStrike" cap="none">
                <a:solidFill>
                  <a:srgbClr val="000000"/>
                </a:solidFill>
                <a:latin typeface="Arial"/>
                <a:ea typeface="Arial"/>
                <a:cs typeface="Arial"/>
                <a:sym typeface="Arial"/>
              </a:rPr>
              <a:t>vizualaus vaizdavimo ir pateiktų realaus pasaulio teminių. </a:t>
            </a:r>
            <a:r>
              <a:rPr lang="lt-LT" sz="1200" b="0" i="0" u="sng" strike="noStrike" cap="none">
                <a:solidFill>
                  <a:srgbClr val="000000"/>
                </a:solidFill>
                <a:latin typeface="Arial"/>
                <a:ea typeface="Arial"/>
                <a:cs typeface="Arial"/>
                <a:sym typeface="Arial"/>
                <a:hlinkClick r:id="rId8">
                  <a:extLst>
                    <a:ext uri="{A12FA001-AC4F-418D-AE19-62706E023703}">
                      <ahyp:hlinkClr xmlns:ahyp="http://schemas.microsoft.com/office/drawing/2018/hyperlinkcolor" xmlns="" val="tx"/>
                    </a:ext>
                  </a:extLst>
                </a:hlinkClick>
              </a:rPr>
              <a:t>Nuoroda</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724"/>
        <p:cNvGrpSpPr/>
        <p:nvPr/>
      </p:nvGrpSpPr>
      <p:grpSpPr>
        <a:xfrm>
          <a:off x="0" y="0"/>
          <a:ext cx="0" cy="0"/>
          <a:chOff x="0" y="0"/>
          <a:chExt cx="0" cy="0"/>
        </a:xfrm>
      </p:grpSpPr>
      <p:pic>
        <p:nvPicPr>
          <p:cNvPr id="725" name="Google Shape;725;p19"/>
          <p:cNvPicPr preferRelativeResize="0"/>
          <p:nvPr/>
        </p:nvPicPr>
        <p:blipFill rotWithShape="1">
          <a:blip r:embed="rId4">
            <a:alphaModFix/>
          </a:blip>
          <a:srcRect/>
          <a:stretch/>
        </p:blipFill>
        <p:spPr>
          <a:xfrm>
            <a:off x="0" y="2004550"/>
            <a:ext cx="12192000" cy="4853449"/>
          </a:xfrm>
          <a:prstGeom prst="rect">
            <a:avLst/>
          </a:prstGeom>
          <a:noFill/>
          <a:ln>
            <a:noFill/>
          </a:ln>
        </p:spPr>
      </p:pic>
      <p:sp>
        <p:nvSpPr>
          <p:cNvPr id="726" name="Google Shape;726;p19"/>
          <p:cNvSpPr/>
          <p:nvPr/>
        </p:nvSpPr>
        <p:spPr>
          <a:xfrm>
            <a:off x="0" y="2004550"/>
            <a:ext cx="12192000" cy="4853449"/>
          </a:xfrm>
          <a:prstGeom prst="rect">
            <a:avLst/>
          </a:prstGeom>
          <a:solidFill>
            <a:srgbClr val="7F7F7F">
              <a:alpha val="72549"/>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727" name="Google Shape;727;p19"/>
          <p:cNvSpPr txBox="1">
            <a:spLocks noGrp="1"/>
          </p:cNvSpPr>
          <p:nvPr>
            <p:ph type="body" idx="1"/>
          </p:nvPr>
        </p:nvSpPr>
        <p:spPr>
          <a:xfrm>
            <a:off x="533275" y="640825"/>
            <a:ext cx="9237900" cy="1055700"/>
          </a:xfrm>
          <a:prstGeom prst="rect">
            <a:avLst/>
          </a:prstGeom>
          <a:noFill/>
          <a:ln>
            <a:noFill/>
          </a:ln>
        </p:spPr>
        <p:txBody>
          <a:bodyPr spcFirstLastPara="1" wrap="square" lIns="91425" tIns="45700" rIns="91425" bIns="45700" anchor="b" anchorCtr="0">
            <a:noAutofit/>
          </a:bodyPr>
          <a:lstStyle/>
          <a:p>
            <a:pPr marL="0" lvl="0" indent="0" algn="l" rtl="0">
              <a:lnSpc>
                <a:spcPct val="80000"/>
              </a:lnSpc>
              <a:spcBef>
                <a:spcPts val="0"/>
              </a:spcBef>
              <a:spcAft>
                <a:spcPts val="0"/>
              </a:spcAft>
              <a:buClr>
                <a:schemeClr val="accent3"/>
              </a:buClr>
              <a:buSzPts val="1680"/>
              <a:buNone/>
            </a:pPr>
            <a:r>
              <a:rPr lang="en-US" sz="2800">
                <a:solidFill>
                  <a:srgbClr val="678877"/>
                </a:solidFill>
                <a:latin typeface="Arial"/>
                <a:ea typeface="Arial"/>
                <a:cs typeface="Arial"/>
                <a:sym typeface="Arial"/>
              </a:rPr>
              <a:t>Ar viską supratote? </a:t>
            </a:r>
            <a:r>
              <a:rPr lang="en-US" sz="2800" b="0">
                <a:latin typeface="Arial"/>
                <a:ea typeface="Arial"/>
                <a:cs typeface="Arial"/>
                <a:sym typeface="Arial"/>
              </a:rPr>
              <a:t>Atsakykite į šį trumpą klausimą, kad įtvirtintumėte tai, ką išmokote.</a:t>
            </a:r>
            <a:endParaRPr sz="3000" b="0"/>
          </a:p>
        </p:txBody>
      </p:sp>
      <p:sp>
        <p:nvSpPr>
          <p:cNvPr id="728" name="Google Shape;728;p19"/>
          <p:cNvSpPr txBox="1"/>
          <p:nvPr/>
        </p:nvSpPr>
        <p:spPr>
          <a:xfrm>
            <a:off x="533275" y="2174404"/>
            <a:ext cx="11167078" cy="439347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1200"/>
              </a:spcAft>
              <a:buClr>
                <a:srgbClr val="000000"/>
              </a:buClr>
              <a:buSzPts val="3000"/>
              <a:buFont typeface="Arial"/>
              <a:buNone/>
              <a:tabLst/>
              <a:defRPr/>
            </a:pPr>
            <a:r>
              <a:rPr kumimoji="0" lang="lt-LT" sz="2800" b="1" i="0" u="none" strike="noStrike" kern="0" cap="none" spc="0" normalizeH="0" baseline="0" noProof="0" dirty="0">
                <a:ln>
                  <a:noFill/>
                </a:ln>
                <a:solidFill>
                  <a:srgbClr val="FFFFFF"/>
                </a:solidFill>
                <a:effectLst/>
                <a:uLnTx/>
                <a:uFillTx/>
                <a:latin typeface="Arial"/>
                <a:ea typeface="Arial"/>
                <a:cs typeface="Arial"/>
                <a:sym typeface="Arial"/>
              </a:rPr>
              <a:t>Kokius socialinius įgūdžius suaugusiųjų mokytojai gali stiprinti pasitelkdami kompiuterinį mąstymą užduotims atlikti ir vaidmenims grupėje apibrėžti, kai įgyvendinamas bendruomenės projektas? </a:t>
            </a:r>
            <a:endParaRPr kumimoji="0" lang="en-US" sz="2800" b="1"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3000"/>
              <a:buFont typeface="Arial"/>
              <a:buNone/>
              <a:tabLst/>
              <a:defRPr/>
            </a:pPr>
            <a:r>
              <a:rPr kumimoji="0" lang="lt-LT" sz="2500" b="0" i="0" u="none" strike="noStrike" kern="0" cap="none" spc="0" normalizeH="0" baseline="0" noProof="0" dirty="0">
                <a:ln>
                  <a:noFill/>
                </a:ln>
                <a:solidFill>
                  <a:srgbClr val="FFFFFF"/>
                </a:solidFill>
                <a:effectLst/>
                <a:uLnTx/>
                <a:uFillTx/>
                <a:latin typeface="Arial"/>
                <a:ea typeface="Arial"/>
                <a:cs typeface="Arial"/>
                <a:sym typeface="Arial"/>
              </a:rPr>
              <a:t>A) Nepriklausomybės</a:t>
            </a:r>
            <a:endParaRPr kumimoji="0" sz="25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50000"/>
              </a:lnSpc>
              <a:spcBef>
                <a:spcPts val="800"/>
              </a:spcBef>
              <a:spcAft>
                <a:spcPts val="0"/>
              </a:spcAft>
              <a:buClr>
                <a:srgbClr val="000000"/>
              </a:buClr>
              <a:buSzTx/>
              <a:buFont typeface="Arial"/>
              <a:buNone/>
              <a:tabLst/>
              <a:defRPr/>
            </a:pPr>
            <a:r>
              <a:rPr kumimoji="0" lang="lt-LT" sz="2500" b="0" i="0" u="none" strike="noStrike" kern="0" cap="none" spc="0" normalizeH="0" baseline="0" noProof="0" dirty="0">
                <a:ln>
                  <a:noFill/>
                </a:ln>
                <a:solidFill>
                  <a:srgbClr val="FFFFFF"/>
                </a:solidFill>
                <a:effectLst/>
                <a:uLnTx/>
                <a:uFillTx/>
                <a:latin typeface="Arial"/>
                <a:ea typeface="Arial"/>
                <a:cs typeface="Arial"/>
                <a:sym typeface="Arial"/>
              </a:rPr>
              <a:t>B) Kūrybiškumo</a:t>
            </a: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50000"/>
              </a:lnSpc>
              <a:spcBef>
                <a:spcPts val="800"/>
              </a:spcBef>
              <a:spcAft>
                <a:spcPts val="0"/>
              </a:spcAft>
              <a:buClr>
                <a:srgbClr val="000000"/>
              </a:buClr>
              <a:buSzTx/>
              <a:buFont typeface="Arial"/>
              <a:buNone/>
              <a:tabLst/>
              <a:defRPr/>
            </a:pP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C) </a:t>
            </a:r>
            <a:r>
              <a:rPr kumimoji="0" lang="en-US" sz="2500" b="0" i="0" u="none" strike="noStrike" kern="0" cap="none" spc="0" normalizeH="0" baseline="0" noProof="0" dirty="0" err="1">
                <a:ln>
                  <a:noFill/>
                </a:ln>
                <a:solidFill>
                  <a:srgbClr val="FFFFFF"/>
                </a:solidFill>
                <a:effectLst/>
                <a:uLnTx/>
                <a:uFillTx/>
                <a:latin typeface="Arial"/>
                <a:ea typeface="Arial"/>
                <a:cs typeface="Arial"/>
                <a:sym typeface="Arial"/>
              </a:rPr>
              <a:t>Komandinio</a:t>
            </a: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US" sz="2500" b="0" i="0" u="none" strike="noStrike" kern="0" cap="none" spc="0" normalizeH="0" baseline="0" noProof="0" dirty="0" err="1">
                <a:ln>
                  <a:noFill/>
                </a:ln>
                <a:solidFill>
                  <a:srgbClr val="FFFFFF"/>
                </a:solidFill>
                <a:effectLst/>
                <a:uLnTx/>
                <a:uFillTx/>
                <a:latin typeface="Arial"/>
                <a:ea typeface="Arial"/>
                <a:cs typeface="Arial"/>
                <a:sym typeface="Arial"/>
              </a:rPr>
              <a:t>darbo</a:t>
            </a: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US" sz="2500" b="0" i="0" u="none" strike="noStrike" kern="0" cap="none" spc="0" normalizeH="0" baseline="0" noProof="0" dirty="0" err="1">
                <a:ln>
                  <a:noFill/>
                </a:ln>
                <a:solidFill>
                  <a:srgbClr val="FFFFFF"/>
                </a:solidFill>
                <a:effectLst/>
                <a:uLnTx/>
                <a:uFillTx/>
                <a:latin typeface="Arial"/>
                <a:ea typeface="Arial"/>
                <a:cs typeface="Arial"/>
                <a:sym typeface="Arial"/>
              </a:rPr>
              <a:t>ir</a:t>
            </a: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US" sz="2500" b="0" i="0" u="none" strike="noStrike" kern="0" cap="none" spc="0" normalizeH="0" baseline="0" noProof="0" dirty="0" err="1">
                <a:ln>
                  <a:noFill/>
                </a:ln>
                <a:solidFill>
                  <a:srgbClr val="FFFFFF"/>
                </a:solidFill>
                <a:effectLst/>
                <a:uLnTx/>
                <a:uFillTx/>
                <a:latin typeface="Arial"/>
                <a:ea typeface="Arial"/>
                <a:cs typeface="Arial"/>
                <a:sym typeface="Arial"/>
              </a:rPr>
              <a:t>bendradarbiavimo</a:t>
            </a:r>
            <a:endParaRPr kumimoji="0" sz="25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50000"/>
              </a:lnSpc>
              <a:spcBef>
                <a:spcPts val="800"/>
              </a:spcBef>
              <a:spcAft>
                <a:spcPts val="0"/>
              </a:spcAft>
              <a:buClr>
                <a:srgbClr val="000000"/>
              </a:buClr>
              <a:buSzTx/>
              <a:buFont typeface="Arial"/>
              <a:buNone/>
              <a:tabLst/>
              <a:defRPr/>
            </a:pPr>
            <a:r>
              <a:rPr kumimoji="0" lang="lt-LT" sz="2500" b="0" i="0" u="none" strike="noStrike" kern="0" cap="none" spc="0" normalizeH="0" baseline="0" noProof="0" dirty="0">
                <a:ln>
                  <a:noFill/>
                </a:ln>
                <a:solidFill>
                  <a:srgbClr val="FFFFFF"/>
                </a:solidFill>
                <a:effectLst/>
                <a:uLnTx/>
                <a:uFillTx/>
                <a:latin typeface="Arial"/>
                <a:ea typeface="Arial"/>
                <a:cs typeface="Arial"/>
                <a:sym typeface="Arial"/>
              </a:rPr>
              <a:t>D) Finansų planavimo</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729" name="Google Shape;729;p19" descr="Un dibujo de un perro&#10;&#10;Descripción generada automáticamente con confianza media"/>
          <p:cNvPicPr preferRelativeResize="0"/>
          <p:nvPr/>
        </p:nvPicPr>
        <p:blipFill rotWithShape="1">
          <a:blip r:embed="rId5">
            <a:alphaModFix/>
          </a:blip>
          <a:srcRect/>
          <a:stretch/>
        </p:blipFill>
        <p:spPr>
          <a:xfrm>
            <a:off x="10041536" y="207562"/>
            <a:ext cx="1658817" cy="1658817"/>
          </a:xfrm>
          <a:prstGeom prst="rect">
            <a:avLst/>
          </a:prstGeom>
          <a:noFill/>
          <a:ln>
            <a:noFill/>
          </a:ln>
        </p:spPr>
      </p:pic>
      <p:sp>
        <p:nvSpPr>
          <p:cNvPr id="730" name="Google Shape;730;p19"/>
          <p:cNvSpPr txBox="1"/>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900"/>
              <a:buFont typeface="Arial"/>
              <a:buNone/>
              <a:tabLst/>
              <a:defRPr/>
            </a:pPr>
            <a:fld id="{00000000-1234-1234-1234-123412341234}" type="slidenum">
              <a:rPr kumimoji="0" lang="en-US" sz="900" b="0" i="0" u="none" strike="noStrike" kern="0" cap="none" spc="0" normalizeH="0" baseline="0" noProof="0">
                <a:ln>
                  <a:noFill/>
                </a:ln>
                <a:solidFill>
                  <a:srgbClr val="537272"/>
                </a:solidFill>
                <a:effectLst/>
                <a:uLnTx/>
                <a:uFillTx/>
                <a:latin typeface="Gill Sans"/>
                <a:ea typeface="Gill Sans"/>
                <a:cs typeface="Gill Sans"/>
                <a:sym typeface="Gill Sans"/>
              </a:rPr>
              <a:pPr marL="0" marR="0" lvl="0" indent="0" algn="r" defTabSz="914400" rtl="0" eaLnBrk="1" fontAlgn="auto" latinLnBrk="0" hangingPunct="1">
                <a:lnSpc>
                  <a:spcPct val="100000"/>
                </a:lnSpc>
                <a:spcBef>
                  <a:spcPts val="0"/>
                </a:spcBef>
                <a:spcAft>
                  <a:spcPts val="0"/>
                </a:spcAft>
                <a:buClr>
                  <a:srgbClr val="000000"/>
                </a:buClr>
                <a:buSzPts val="900"/>
                <a:buFont typeface="Arial"/>
                <a:buNone/>
                <a:tabLst/>
                <a:defRPr/>
              </a:pPr>
              <a:t>28</a:t>
            </a:fld>
            <a:endParaRPr kumimoji="0" sz="900" b="0" i="0" u="none" strike="noStrike" kern="0" cap="none" spc="0" normalizeH="0" baseline="0" noProof="0">
              <a:ln>
                <a:noFill/>
              </a:ln>
              <a:solidFill>
                <a:srgbClr val="537272"/>
              </a:solidFill>
              <a:effectLst/>
              <a:uLnTx/>
              <a:uFillTx/>
              <a:latin typeface="Gill Sans"/>
              <a:ea typeface="Gill Sans"/>
              <a:cs typeface="Gill Sans"/>
              <a:sym typeface="Gill Sans"/>
            </a:endParaRP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pic>
        <p:nvPicPr>
          <p:cNvPr id="750" name="Google Shape;750;p28"/>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751" name="Google Shape;751;p28"/>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lt-LT" sz="2700" b="1">
                <a:latin typeface="Arial"/>
                <a:ea typeface="Arial"/>
                <a:cs typeface="Arial"/>
                <a:sym typeface="Arial"/>
              </a:rPr>
              <a:t>3 SKYRIUS</a:t>
            </a:r>
            <a:endParaRPr>
              <a:latin typeface="Arial"/>
              <a:ea typeface="Arial"/>
              <a:cs typeface="Arial"/>
              <a:sym typeface="Arial"/>
            </a:endParaRPr>
          </a:p>
        </p:txBody>
      </p:sp>
      <p:sp>
        <p:nvSpPr>
          <p:cNvPr id="752" name="Google Shape;752;p28"/>
          <p:cNvSpPr txBox="1">
            <a:spLocks noGrp="1"/>
          </p:cNvSpPr>
          <p:nvPr>
            <p:ph type="body" idx="1"/>
          </p:nvPr>
        </p:nvSpPr>
        <p:spPr>
          <a:xfrm>
            <a:off x="7827264" y="3615661"/>
            <a:ext cx="2657856"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lt-LT">
                <a:latin typeface="Arial"/>
                <a:ea typeface="Arial"/>
                <a:cs typeface="Arial"/>
                <a:sym typeface="Arial"/>
              </a:rPr>
              <a:t>Minkštųjų įgūdžių ugdymo IM veiklose vertinimas</a:t>
            </a:r>
            <a:endParaRPr/>
          </a:p>
        </p:txBody>
      </p:sp>
      <p:sp>
        <p:nvSpPr>
          <p:cNvPr id="753" name="Google Shape;753;p28"/>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7F7F7F"/>
                </a:solidFill>
                <a:latin typeface="Gill Sans"/>
                <a:ea typeface="Gill Sans"/>
                <a:cs typeface="Gill Sans"/>
                <a:sym typeface="Gill Sans"/>
              </a:rPr>
              <a:t>29</a:t>
            </a:fld>
            <a:endParaRPr sz="900" b="0" i="0" u="none" strike="noStrike" cap="none">
              <a:solidFill>
                <a:srgbClr val="7F7F7F"/>
              </a:solidFill>
              <a:latin typeface="Gill Sans"/>
              <a:ea typeface="Gill Sans"/>
              <a:cs typeface="Gill Sans"/>
              <a:sym typeface="Gill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29"/>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2"/>
              </a:buClr>
              <a:buSzPts val="1800"/>
              <a:buFont typeface="Sorts Mill Goudy"/>
              <a:buNone/>
            </a:pPr>
            <a:r>
              <a:rPr lang="lt-LT"/>
              <a:t>ADD A SENTENCE</a:t>
            </a:r>
            <a:endParaRPr/>
          </a:p>
        </p:txBody>
      </p:sp>
      <p:sp>
        <p:nvSpPr>
          <p:cNvPr id="759" name="Google Shape;759;p29"/>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p>
            <a:pPr marL="228600" lvl="0" indent="-228600" algn="ctr" rtl="0">
              <a:lnSpc>
                <a:spcPct val="100000"/>
              </a:lnSpc>
              <a:spcBef>
                <a:spcPts val="0"/>
              </a:spcBef>
              <a:spcAft>
                <a:spcPts val="0"/>
              </a:spcAft>
              <a:buClr>
                <a:schemeClr val="dk2"/>
              </a:buClr>
              <a:buSzPts val="1120"/>
              <a:buNone/>
            </a:pPr>
            <a:r>
              <a:rPr lang="lt-LT">
                <a:latin typeface="Gill Sans"/>
                <a:ea typeface="Gill Sans"/>
                <a:cs typeface="Gill Sans"/>
                <a:sym typeface="Gill Sans"/>
              </a:rPr>
              <a:t>Add text</a:t>
            </a:r>
            <a:endParaRPr>
              <a:latin typeface="Gill Sans"/>
              <a:ea typeface="Gill Sans"/>
              <a:cs typeface="Gill Sans"/>
              <a:sym typeface="Gill Sans"/>
            </a:endParaRPr>
          </a:p>
        </p:txBody>
      </p:sp>
      <p:sp>
        <p:nvSpPr>
          <p:cNvPr id="760" name="Google Shape;760;p29"/>
          <p:cNvSpPr/>
          <p:nvPr/>
        </p:nvSpPr>
        <p:spPr>
          <a:xfrm>
            <a:off x="4056023" y="429658"/>
            <a:ext cx="4471032" cy="602622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761" name="Google Shape;761;p29" descr="Adult listening in class"/>
          <p:cNvPicPr preferRelativeResize="0"/>
          <p:nvPr/>
        </p:nvPicPr>
        <p:blipFill rotWithShape="1">
          <a:blip r:embed="rId3">
            <a:alphaModFix/>
          </a:blip>
          <a:srcRect l="30085" t="1517" r="19933"/>
          <a:stretch/>
        </p:blipFill>
        <p:spPr>
          <a:xfrm>
            <a:off x="6955497" y="0"/>
            <a:ext cx="5236504" cy="6878656"/>
          </a:xfrm>
          <a:prstGeom prst="rect">
            <a:avLst/>
          </a:prstGeom>
          <a:noFill/>
          <a:ln>
            <a:noFill/>
          </a:ln>
        </p:spPr>
      </p:pic>
      <p:sp>
        <p:nvSpPr>
          <p:cNvPr id="762" name="Google Shape;762;p29"/>
          <p:cNvSpPr txBox="1"/>
          <p:nvPr/>
        </p:nvSpPr>
        <p:spPr>
          <a:xfrm>
            <a:off x="696348" y="427978"/>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Minkštųjų įgūdžių vertinimas</a:t>
            </a:r>
            <a:endParaRPr sz="1400" b="0" i="0" u="none" strike="noStrike" cap="none">
              <a:solidFill>
                <a:srgbClr val="000000"/>
              </a:solidFill>
              <a:latin typeface="Arial"/>
              <a:ea typeface="Arial"/>
              <a:cs typeface="Arial"/>
              <a:sym typeface="Arial"/>
            </a:endParaRPr>
          </a:p>
        </p:txBody>
      </p:sp>
      <p:sp>
        <p:nvSpPr>
          <p:cNvPr id="763" name="Google Shape;763;p29"/>
          <p:cNvSpPr txBox="1"/>
          <p:nvPr/>
        </p:nvSpPr>
        <p:spPr>
          <a:xfrm>
            <a:off x="371949" y="1292832"/>
            <a:ext cx="6096000" cy="320087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Laikui bėgant minkštieji įgūdžiai tobulėja , todėl vertinimas yra būtinas norint stebėti pažangą. Kaip treneris, turite stebėti, kaip besimokantieji taiko IM realiose situacijose, kad pakoreguotų mokymosi strategijas ir palaikytų įgūdžių ugdymą.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Šiame skyriuje pristatomi praktiniai technologijų minimaliai reikalaujantys metodai, skirti vertinti žemos kvalifikacijos suaugusiuosius, įskaitant stebėjimą, savęs vertinimą ir kolegų grįžtamąjį ryšį. Taip pat išnagrinėsite rubrikas ir kontrolinius sąrašus, kad įvertintumėte pažangą be oficialaus testavimo.</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Skirtingai nuo techninių įgūdžių, minkštieji įgūdžiai neturi aiškių teisingų ar neteisingų atsakymų. Vertinant daugiausia dėmesio turėtų būti skiriama pažangai, padedant mokiniams atpažinti savo augimą ir tobulinti minkštuosius įgūdžius.</a:t>
            </a:r>
            <a:endParaRPr sz="1400" b="0" i="0" u="none" strike="noStrike" cap="none">
              <a:solidFill>
                <a:srgbClr val="000000"/>
              </a:solidFill>
              <a:latin typeface="Arial"/>
              <a:ea typeface="Arial"/>
              <a:cs typeface="Arial"/>
              <a:sym typeface="Arial"/>
            </a:endParaRPr>
          </a:p>
        </p:txBody>
      </p:sp>
      <p:sp>
        <p:nvSpPr>
          <p:cNvPr id="764" name="Google Shape;764;p29"/>
          <p:cNvSpPr/>
          <p:nvPr/>
        </p:nvSpPr>
        <p:spPr>
          <a:xfrm>
            <a:off x="756146" y="4713915"/>
            <a:ext cx="5365863" cy="1430853"/>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765" name="Google Shape;765;p29" descr="Icono&#10;&#10;Descripción generada automáticamente"/>
          <p:cNvPicPr preferRelativeResize="0"/>
          <p:nvPr/>
        </p:nvPicPr>
        <p:blipFill rotWithShape="1">
          <a:blip r:embed="rId4">
            <a:alphaModFix/>
          </a:blip>
          <a:srcRect/>
          <a:stretch/>
        </p:blipFill>
        <p:spPr>
          <a:xfrm>
            <a:off x="310957" y="4939110"/>
            <a:ext cx="892604" cy="825275"/>
          </a:xfrm>
          <a:prstGeom prst="rect">
            <a:avLst/>
          </a:prstGeom>
          <a:noFill/>
          <a:ln>
            <a:noFill/>
          </a:ln>
        </p:spPr>
      </p:pic>
      <p:sp>
        <p:nvSpPr>
          <p:cNvPr id="766" name="Google Shape;766;p29"/>
          <p:cNvSpPr txBox="1"/>
          <p:nvPr/>
        </p:nvSpPr>
        <p:spPr>
          <a:xfrm>
            <a:off x="1203561" y="4844566"/>
            <a:ext cx="4471031" cy="116955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Minkštųjų įgūdžių vertinimas nėra susijęs su pasiekimais ar nesėkmėmis, o vertina </a:t>
            </a:r>
            <a:r>
              <a:rPr lang="lt-LT" sz="1400" b="1" i="0" u="none" strike="noStrike" cap="none">
                <a:solidFill>
                  <a:srgbClr val="000000"/>
                </a:solidFill>
                <a:latin typeface="Arial"/>
                <a:ea typeface="Arial"/>
                <a:cs typeface="Arial"/>
                <a:sym typeface="Arial"/>
              </a:rPr>
              <a:t>augimą ir pažangą</a:t>
            </a:r>
            <a:r>
              <a:rPr lang="lt-LT" sz="1400" b="0" i="0" u="none" strike="noStrike" cap="none">
                <a:solidFill>
                  <a:srgbClr val="000000"/>
                </a:solidFill>
                <a:latin typeface="Arial"/>
                <a:ea typeface="Arial"/>
                <a:cs typeface="Arial"/>
                <a:sym typeface="Arial"/>
              </a:rPr>
              <a:t>. Sutelkite dėmesį į tai, kaip studentai taiko IM realiose situacijose, ir </a:t>
            </a:r>
            <a:r>
              <a:rPr lang="lt-LT" sz="1400" b="1" i="0" u="none" strike="noStrike" cap="none">
                <a:solidFill>
                  <a:srgbClr val="000000"/>
                </a:solidFill>
                <a:latin typeface="Arial"/>
                <a:ea typeface="Arial"/>
                <a:cs typeface="Arial"/>
                <a:sym typeface="Arial"/>
              </a:rPr>
              <a:t>naudokite vertinimą kaip įrankį</a:t>
            </a:r>
            <a:r>
              <a:rPr lang="lt-LT" sz="1400" b="0" i="0" u="none" strike="noStrike" cap="none">
                <a:solidFill>
                  <a:srgbClr val="000000"/>
                </a:solidFill>
                <a:latin typeface="Arial"/>
                <a:ea typeface="Arial"/>
                <a:cs typeface="Arial"/>
                <a:sym typeface="Arial"/>
              </a:rPr>
              <a:t>, skirtą tobulėti ir skatinti</a:t>
            </a:r>
            <a:endParaRPr sz="1400" b="0" i="0" u="none" strike="noStrike" cap="none">
              <a:solidFill>
                <a:srgbClr val="000000"/>
              </a:solidFill>
              <a:latin typeface="Arial"/>
              <a:ea typeface="Arial"/>
              <a:cs typeface="Arial"/>
              <a:sym typeface="Arial"/>
            </a:endParaRPr>
          </a:p>
        </p:txBody>
      </p:sp>
      <p:pic>
        <p:nvPicPr>
          <p:cNvPr id="767" name="Google Shape;767;p29" descr="Icono&#10;&#10;Descripción generada automáticamente"/>
          <p:cNvPicPr preferRelativeResize="0"/>
          <p:nvPr/>
        </p:nvPicPr>
        <p:blipFill rotWithShape="1">
          <a:blip r:embed="rId5">
            <a:alphaModFix/>
          </a:blip>
          <a:srcRect/>
          <a:stretch/>
        </p:blipFill>
        <p:spPr>
          <a:xfrm>
            <a:off x="5719702" y="4402799"/>
            <a:ext cx="971956" cy="971956"/>
          </a:xfrm>
          <a:prstGeom prst="rect">
            <a:avLst/>
          </a:prstGeom>
          <a:noFill/>
          <a:ln>
            <a:noFill/>
          </a:ln>
        </p:spPr>
      </p:pic>
      <p:sp>
        <p:nvSpPr>
          <p:cNvPr id="768" name="Google Shape;768;p2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30</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sp>
        <p:nvSpPr>
          <p:cNvPr id="773" name="Google Shape;773;p30"/>
          <p:cNvSpPr txBox="1">
            <a:spLocks noGrp="1"/>
          </p:cNvSpPr>
          <p:nvPr>
            <p:ph type="title"/>
          </p:nvPr>
        </p:nvSpPr>
        <p:spPr>
          <a:xfrm>
            <a:off x="0" y="313508"/>
            <a:ext cx="5966673" cy="851261"/>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800"/>
              <a:buFont typeface="Sorts Mill Goudy"/>
              <a:buNone/>
            </a:pPr>
            <a:r>
              <a:rPr lang="lt-LT">
                <a:solidFill>
                  <a:schemeClr val="lt1"/>
                </a:solidFill>
              </a:rPr>
              <a:t>SUMMARY LAYOUT</a:t>
            </a:r>
            <a:endParaRPr/>
          </a:p>
        </p:txBody>
      </p:sp>
      <p:sp>
        <p:nvSpPr>
          <p:cNvPr id="774" name="Google Shape;774;p3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sp>
        <p:nvSpPr>
          <p:cNvPr id="775" name="Google Shape;775;p30"/>
          <p:cNvSpPr/>
          <p:nvPr/>
        </p:nvSpPr>
        <p:spPr>
          <a:xfrm>
            <a:off x="0" y="2565401"/>
            <a:ext cx="12192000" cy="1155700"/>
          </a:xfrm>
          <a:prstGeom prst="rect">
            <a:avLst/>
          </a:prstGeom>
          <a:solidFill>
            <a:srgbClr val="708684">
              <a:alpha val="2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76" name="Google Shape;776;p30"/>
          <p:cNvSpPr txBox="1"/>
          <p:nvPr/>
        </p:nvSpPr>
        <p:spPr>
          <a:xfrm>
            <a:off x="355600" y="1314397"/>
            <a:ext cx="11303000" cy="107721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lt-LT" sz="1600" b="0" i="0" u="none" strike="noStrike" cap="none">
                <a:solidFill>
                  <a:srgbClr val="000000"/>
                </a:solidFill>
                <a:latin typeface="Arial"/>
                <a:ea typeface="Arial"/>
                <a:cs typeface="Arial"/>
                <a:sym typeface="Arial"/>
              </a:rPr>
              <a:t>Minkštiesiems įgūdžiams, tokiems kaip problemų sprendimas ir gebėjimas prisitaikyti, išsiugdyti reikia laiko. Be vertinimo studentams gali būti sunku pripažinti savo pažangą, o jūs galite praleisti progą suteikti paramą. Struktūrinis vertinimas užtikrina, kad mokiniai aktyviai taikytų informatinio mąstymo principus savo kasdieniame gyvenime, ir gali padėti </a:t>
            </a:r>
            <a:r>
              <a:rPr lang="lt-LT" sz="1600" b="1" i="0" u="none" strike="noStrike" cap="none">
                <a:solidFill>
                  <a:srgbClr val="000000"/>
                </a:solidFill>
                <a:latin typeface="Arial"/>
                <a:ea typeface="Arial"/>
                <a:cs typeface="Arial"/>
                <a:sym typeface="Arial"/>
              </a:rPr>
              <a:t>koreguoti mokymo strategijas, kad būtų pasiektas didesnis poveikis.</a:t>
            </a:r>
            <a:endParaRPr sz="1400" b="0" i="0" u="none" strike="noStrike" cap="none">
              <a:solidFill>
                <a:srgbClr val="000000"/>
              </a:solidFill>
              <a:latin typeface="Arial"/>
              <a:ea typeface="Arial"/>
              <a:cs typeface="Arial"/>
              <a:sym typeface="Arial"/>
            </a:endParaRPr>
          </a:p>
        </p:txBody>
      </p:sp>
      <p:sp>
        <p:nvSpPr>
          <p:cNvPr id="777" name="Google Shape;777;p30"/>
          <p:cNvSpPr txBox="1"/>
          <p:nvPr/>
        </p:nvSpPr>
        <p:spPr>
          <a:xfrm>
            <a:off x="568542" y="2850864"/>
            <a:ext cx="9058057"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600" b="1" i="0" u="none" strike="noStrike" cap="none">
                <a:solidFill>
                  <a:srgbClr val="000000"/>
                </a:solidFill>
                <a:latin typeface="Arial"/>
                <a:ea typeface="Arial"/>
                <a:cs typeface="Arial"/>
                <a:sym typeface="Arial"/>
              </a:rPr>
              <a:t>Minkštieji įgūdžiai auga per praktiką ir patirtį</a:t>
            </a:r>
            <a:r>
              <a:rPr lang="lt-LT" sz="1600" b="0" i="0" u="none" strike="noStrike" cap="none">
                <a:solidFill>
                  <a:srgbClr val="000000"/>
                </a:solidFill>
                <a:latin typeface="Arial"/>
                <a:ea typeface="Arial"/>
                <a:cs typeface="Arial"/>
                <a:sym typeface="Arial"/>
              </a:rPr>
              <a:t>. Vertinant reikėtų sutelkti dėmesį į besimokančiųjų pažangą laikui bėgant, padedant jiems pamatyti savo tobulėjimą, o ne tik vertinti rezultatus.</a:t>
            </a:r>
            <a:endParaRPr sz="1400" b="0" i="0" u="none" strike="noStrike" cap="none">
              <a:solidFill>
                <a:srgbClr val="000000"/>
              </a:solidFill>
              <a:latin typeface="Arial"/>
              <a:ea typeface="Arial"/>
              <a:cs typeface="Arial"/>
              <a:sym typeface="Arial"/>
            </a:endParaRPr>
          </a:p>
        </p:txBody>
      </p:sp>
      <p:sp>
        <p:nvSpPr>
          <p:cNvPr id="778" name="Google Shape;778;p30"/>
          <p:cNvSpPr txBox="1"/>
          <p:nvPr/>
        </p:nvSpPr>
        <p:spPr>
          <a:xfrm>
            <a:off x="355600" y="4959489"/>
            <a:ext cx="1917700"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lt-LT" sz="1600" b="0" i="0" u="none" strike="noStrike" cap="none">
                <a:solidFill>
                  <a:srgbClr val="000000"/>
                </a:solidFill>
                <a:latin typeface="Arial"/>
                <a:ea typeface="Arial"/>
                <a:cs typeface="Arial"/>
                <a:sym typeface="Arial"/>
              </a:rPr>
              <a:t>Ką reikėtų vertinti?</a:t>
            </a:r>
            <a:endParaRPr sz="1400" b="0" i="0" u="none" strike="noStrike" cap="none">
              <a:solidFill>
                <a:srgbClr val="000000"/>
              </a:solidFill>
              <a:latin typeface="Arial"/>
              <a:ea typeface="Arial"/>
              <a:cs typeface="Arial"/>
              <a:sym typeface="Arial"/>
            </a:endParaRPr>
          </a:p>
        </p:txBody>
      </p:sp>
      <p:sp>
        <p:nvSpPr>
          <p:cNvPr id="779" name="Google Shape;779;p30"/>
          <p:cNvSpPr txBox="1"/>
          <p:nvPr/>
        </p:nvSpPr>
        <p:spPr>
          <a:xfrm>
            <a:off x="2832100" y="4174658"/>
            <a:ext cx="9004200" cy="237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Problemų sprendimas: </a:t>
            </a:r>
            <a:r>
              <a:rPr lang="lt-LT" sz="1400" b="0" i="0" u="none" strike="noStrike" cap="none">
                <a:solidFill>
                  <a:srgbClr val="000000"/>
                </a:solidFill>
                <a:latin typeface="Arial"/>
                <a:ea typeface="Arial"/>
                <a:cs typeface="Arial"/>
                <a:sym typeface="Arial"/>
              </a:rPr>
              <a:t>Ar besimokantieji gali įveikti iššūkius ir taikyti struktūruotus sprendimus?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Kritinis mąstymas: </a:t>
            </a:r>
            <a:r>
              <a:rPr lang="lt-LT" sz="1400" b="0" i="0" u="none" strike="noStrike" cap="none">
                <a:solidFill>
                  <a:srgbClr val="000000"/>
                </a:solidFill>
                <a:latin typeface="Arial"/>
                <a:ea typeface="Arial"/>
                <a:cs typeface="Arial"/>
                <a:sym typeface="Arial"/>
              </a:rPr>
              <a:t>Ar jie logiškai analizuoja situacijas ir vertina skirtingus variantus?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Prisitaikymas ir atsparumas:</a:t>
            </a:r>
            <a:r>
              <a:rPr lang="lt-LT" sz="1400" b="0" i="0" u="none" strike="noStrike" cap="none">
                <a:solidFill>
                  <a:srgbClr val="000000"/>
                </a:solidFill>
                <a:latin typeface="Arial"/>
                <a:ea typeface="Arial"/>
                <a:cs typeface="Arial"/>
                <a:sym typeface="Arial"/>
              </a:rPr>
              <a:t> Ar jie gali pakoreguoti savo požiūrį remdamiesi nauja informacija ar iššūkiais?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Kūrybiškumas ir novatoriškumas:</a:t>
            </a:r>
            <a:r>
              <a:rPr lang="lt-LT" sz="1400" b="0" i="0" u="none" strike="noStrike" cap="none">
                <a:solidFill>
                  <a:srgbClr val="000000"/>
                </a:solidFill>
                <a:latin typeface="Arial"/>
                <a:ea typeface="Arial"/>
                <a:cs typeface="Arial"/>
                <a:sym typeface="Arial"/>
              </a:rPr>
              <a:t> Ar jie naudoja IM, kad sukurtų naujas idėjas ir ieškotų alternatyvių sprendimų?</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Bendradarbiavimas ir komandinis darbas:</a:t>
            </a:r>
            <a:r>
              <a:rPr lang="lt-LT" sz="1400" b="0" i="0" u="none" strike="noStrike" cap="none">
                <a:solidFill>
                  <a:srgbClr val="000000"/>
                </a:solidFill>
                <a:latin typeface="Arial"/>
                <a:ea typeface="Arial"/>
                <a:cs typeface="Arial"/>
                <a:sym typeface="Arial"/>
              </a:rPr>
              <a:t> Ar jie efektyviai dirba su kitais ir organizuoja grupines užduotis?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Bendravimas:</a:t>
            </a:r>
            <a:r>
              <a:rPr lang="lt-LT" sz="1400" b="0" i="0" u="none" strike="noStrike" cap="none">
                <a:solidFill>
                  <a:srgbClr val="000000"/>
                </a:solidFill>
                <a:latin typeface="Arial"/>
                <a:ea typeface="Arial"/>
                <a:cs typeface="Arial"/>
                <a:sym typeface="Arial"/>
              </a:rPr>
              <a:t> Ar jie gali aiškiai paaiškinti savo samprotavimus ir logiškai susisteminti savo mintis?</a:t>
            </a:r>
            <a:endParaRPr sz="1400" b="0" i="0" u="none" strike="noStrike" cap="none">
              <a:solidFill>
                <a:srgbClr val="000000"/>
              </a:solidFill>
              <a:latin typeface="Arial"/>
              <a:ea typeface="Arial"/>
              <a:cs typeface="Arial"/>
              <a:sym typeface="Arial"/>
            </a:endParaRPr>
          </a:p>
        </p:txBody>
      </p:sp>
      <p:sp>
        <p:nvSpPr>
          <p:cNvPr id="780" name="Google Shape;780;p30"/>
          <p:cNvSpPr/>
          <p:nvPr/>
        </p:nvSpPr>
        <p:spPr>
          <a:xfrm>
            <a:off x="2413147" y="4174658"/>
            <a:ext cx="279106" cy="2154436"/>
          </a:xfrm>
          <a:prstGeom prst="rightBrace">
            <a:avLst>
              <a:gd name="adj1" fmla="val 8333"/>
              <a:gd name="adj2" fmla="val 50000"/>
            </a:avLst>
          </a:prstGeom>
          <a:noFill/>
          <a:ln w="57150" cap="flat" cmpd="sng">
            <a:solidFill>
              <a:srgbClr val="D4DAD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pic>
        <p:nvPicPr>
          <p:cNvPr id="781" name="Google Shape;781;p30" descr="Imagen que contiene firmar, dibujo, calle, palo&#10;&#10;Descripción generada automáticamente"/>
          <p:cNvPicPr preferRelativeResize="0"/>
          <p:nvPr/>
        </p:nvPicPr>
        <p:blipFill rotWithShape="1">
          <a:blip r:embed="rId3">
            <a:alphaModFix/>
          </a:blip>
          <a:srcRect/>
          <a:stretch/>
        </p:blipFill>
        <p:spPr>
          <a:xfrm>
            <a:off x="9938186" y="1988111"/>
            <a:ext cx="2050022" cy="2050022"/>
          </a:xfrm>
          <a:prstGeom prst="rect">
            <a:avLst/>
          </a:prstGeom>
          <a:noFill/>
          <a:ln>
            <a:noFill/>
          </a:ln>
        </p:spPr>
      </p:pic>
      <p:sp>
        <p:nvSpPr>
          <p:cNvPr id="782" name="Google Shape;782;p30"/>
          <p:cNvSpPr txBox="1"/>
          <p:nvPr/>
        </p:nvSpPr>
        <p:spPr>
          <a:xfrm>
            <a:off x="696348" y="427978"/>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Kodėl vertinimas yra svarbus</a:t>
            </a:r>
            <a:endParaRPr sz="1400" b="0" i="0" u="none" strike="noStrike" cap="none">
              <a:solidFill>
                <a:srgbClr val="000000"/>
              </a:solidFill>
              <a:latin typeface="Arial"/>
              <a:ea typeface="Arial"/>
              <a:cs typeface="Arial"/>
              <a:sym typeface="Arial"/>
            </a:endParaRPr>
          </a:p>
        </p:txBody>
      </p:sp>
      <p:sp>
        <p:nvSpPr>
          <p:cNvPr id="783" name="Google Shape;783;p3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31</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787"/>
        <p:cNvGrpSpPr/>
        <p:nvPr/>
      </p:nvGrpSpPr>
      <p:grpSpPr>
        <a:xfrm>
          <a:off x="0" y="0"/>
          <a:ext cx="0" cy="0"/>
          <a:chOff x="0" y="0"/>
          <a:chExt cx="0" cy="0"/>
        </a:xfrm>
      </p:grpSpPr>
      <p:sp>
        <p:nvSpPr>
          <p:cNvPr id="788" name="Google Shape;788;p31"/>
          <p:cNvSpPr/>
          <p:nvPr/>
        </p:nvSpPr>
        <p:spPr>
          <a:xfrm>
            <a:off x="652386" y="5651143"/>
            <a:ext cx="10892530" cy="95823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89" name="Google Shape;789;p31"/>
          <p:cNvSpPr txBox="1"/>
          <p:nvPr/>
        </p:nvSpPr>
        <p:spPr>
          <a:xfrm>
            <a:off x="487874" y="1249559"/>
            <a:ext cx="8264240" cy="95410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Besimokančiųjų stebėjimas įvairiose problemų sprendimo situacijose yra vienas veiksmingiausių minkštųjų įgūdžių vertinimo būdų. Žemos kvalifikacijos suaugusieji gali susidurti su tradiciniais vertinimais, pvz., testais raštu, todėl turite sutelkti dėmesį į tai, </a:t>
            </a:r>
            <a:r>
              <a:rPr lang="lt-LT" sz="1400" b="1" i="0" u="none" strike="noStrike" cap="none">
                <a:solidFill>
                  <a:srgbClr val="000000"/>
                </a:solidFill>
                <a:latin typeface="Arial"/>
                <a:ea typeface="Arial"/>
                <a:cs typeface="Arial"/>
                <a:sym typeface="Arial"/>
              </a:rPr>
              <a:t>kaip mokiniai susiduria su iššūkiais</a:t>
            </a:r>
            <a:r>
              <a:rPr lang="lt-LT" sz="1400" b="0" i="0" u="none" strike="noStrike" cap="none">
                <a:solidFill>
                  <a:srgbClr val="000000"/>
                </a:solidFill>
                <a:latin typeface="Arial"/>
                <a:ea typeface="Arial"/>
                <a:cs typeface="Arial"/>
                <a:sym typeface="Arial"/>
              </a:rPr>
              <a:t>, o ne tik į galutinį rezultatą. Tikslas yra stebėti minkštųjų įgūdžių pažangą sistemingai laikui bėgant.</a:t>
            </a:r>
            <a:endParaRPr sz="1400" b="0" i="0" u="none" strike="noStrike" cap="none">
              <a:solidFill>
                <a:srgbClr val="000000"/>
              </a:solidFill>
              <a:latin typeface="Arial"/>
              <a:ea typeface="Arial"/>
              <a:cs typeface="Arial"/>
              <a:sym typeface="Arial"/>
            </a:endParaRPr>
          </a:p>
        </p:txBody>
      </p:sp>
      <p:sp>
        <p:nvSpPr>
          <p:cNvPr id="790" name="Google Shape;790;p31"/>
          <p:cNvSpPr txBox="1"/>
          <p:nvPr/>
        </p:nvSpPr>
        <p:spPr>
          <a:xfrm>
            <a:off x="696348" y="427978"/>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Stebėjimu pagrįstas vertinimas</a:t>
            </a:r>
            <a:endParaRPr sz="1400" b="0" i="0" u="none" strike="noStrike" cap="none">
              <a:solidFill>
                <a:srgbClr val="000000"/>
              </a:solidFill>
              <a:latin typeface="Arial"/>
              <a:ea typeface="Arial"/>
              <a:cs typeface="Arial"/>
              <a:sym typeface="Arial"/>
            </a:endParaRPr>
          </a:p>
        </p:txBody>
      </p:sp>
      <p:sp>
        <p:nvSpPr>
          <p:cNvPr id="791" name="Google Shape;791;p31"/>
          <p:cNvSpPr txBox="1"/>
          <p:nvPr/>
        </p:nvSpPr>
        <p:spPr>
          <a:xfrm>
            <a:off x="344180" y="2514847"/>
            <a:ext cx="5919692" cy="26776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1" i="0" u="sng" strike="noStrike" cap="none">
                <a:solidFill>
                  <a:srgbClr val="678877"/>
                </a:solidFill>
                <a:latin typeface="Arial"/>
                <a:ea typeface="Arial"/>
                <a:cs typeface="Arial"/>
                <a:sym typeface="Arial"/>
              </a:rPr>
              <a:t>Ko ieškoti: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lt-LT" sz="1400" b="0" i="0" u="none" strike="noStrike" cap="none">
                <a:solidFill>
                  <a:srgbClr val="000000"/>
                </a:solidFill>
                <a:latin typeface="Arial"/>
                <a:ea typeface="Arial"/>
                <a:cs typeface="Arial"/>
                <a:sym typeface="Arial"/>
              </a:rPr>
              <a:t>Ar besimokantieji skaido užduotis į žingsnius? Dekompozicijos stebėjimas padeda instruktoriams pamatyti, ar studentai gali išspręsti sudėtingas problemas jas supaprastindami.</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lt-LT" sz="1400" b="0" i="0" u="none" strike="noStrike" cap="none">
                <a:solidFill>
                  <a:srgbClr val="000000"/>
                </a:solidFill>
                <a:latin typeface="Arial"/>
                <a:ea typeface="Arial"/>
                <a:cs typeface="Arial"/>
                <a:sym typeface="Arial"/>
              </a:rPr>
              <a:t>Ar jie atpažįsta klaidų ar sėkmės šablonus? Šablonų identifikavimas parodo, ar jie koreguoja savo mąstymą pagal patirtį.</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lt-LT" sz="1400" b="0" i="0" u="none" strike="noStrike" cap="none">
                <a:solidFill>
                  <a:srgbClr val="000000"/>
                </a:solidFill>
                <a:latin typeface="Arial"/>
                <a:ea typeface="Arial"/>
                <a:cs typeface="Arial"/>
                <a:sym typeface="Arial"/>
              </a:rPr>
              <a:t>Ar jie gali paaiškinti savo samprotavimus? Stiprūs bendravimo įgūdžiai parodomi, kai mokiniai aiškiai artikuliuoja savo minties procesą.</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lt-LT" sz="1400" b="0" i="0" u="none" strike="noStrike" cap="none">
                <a:solidFill>
                  <a:srgbClr val="000000"/>
                </a:solidFill>
                <a:latin typeface="Arial"/>
                <a:ea typeface="Arial"/>
                <a:cs typeface="Arial"/>
                <a:sym typeface="Arial"/>
              </a:rPr>
              <a:t>Ar jie prisitaiko susidūrę su iššūkiais? Atsparūs besimokantieji keičia savo požiūrį, užuot pasitraukę, kai problema tampa sudėtinga.</a:t>
            </a:r>
            <a:endParaRPr sz="1400" b="0" i="0" u="none" strike="noStrike" cap="none">
              <a:solidFill>
                <a:srgbClr val="000000"/>
              </a:solidFill>
              <a:latin typeface="Arial"/>
              <a:ea typeface="Arial"/>
              <a:cs typeface="Arial"/>
              <a:sym typeface="Arial"/>
            </a:endParaRPr>
          </a:p>
        </p:txBody>
      </p:sp>
      <p:sp>
        <p:nvSpPr>
          <p:cNvPr id="792" name="Google Shape;792;p31"/>
          <p:cNvSpPr txBox="1"/>
          <p:nvPr/>
        </p:nvSpPr>
        <p:spPr>
          <a:xfrm>
            <a:off x="6537956" y="2514847"/>
            <a:ext cx="5257800" cy="3124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1" i="0" u="sng" strike="noStrike" cap="none" dirty="0">
                <a:solidFill>
                  <a:srgbClr val="678877"/>
                </a:solidFill>
                <a:latin typeface="Arial"/>
                <a:ea typeface="Arial"/>
                <a:cs typeface="Arial"/>
                <a:sym typeface="Arial"/>
              </a:rPr>
              <a:t>Kaip struktūruoti stebėjimus: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Noto Sans Symbols"/>
              <a:buChar char="✔"/>
            </a:pPr>
            <a:r>
              <a:rPr lang="lt-LT" sz="1400" b="0" i="0" u="none" strike="noStrike" cap="none" dirty="0">
                <a:solidFill>
                  <a:srgbClr val="000000"/>
                </a:solidFill>
                <a:latin typeface="Arial"/>
                <a:ea typeface="Arial"/>
                <a:cs typeface="Arial"/>
                <a:sym typeface="Arial"/>
              </a:rPr>
              <a:t>Turėkite paprastą kontrolinį sąrašą, kad galėtumėte stebėti besimokančiųjų pažangą įvairiose veiklose.</a:t>
            </a:r>
            <a:endParaRPr sz="1400" b="0" i="0" u="none" strike="noStrike" cap="none" dirty="0">
              <a:solidFill>
                <a:srgbClr val="000000"/>
              </a:solidFill>
              <a:latin typeface="Arial"/>
              <a:ea typeface="Arial"/>
              <a:cs typeface="Arial"/>
              <a:sym typeface="Arial"/>
            </a:endParaRPr>
          </a:p>
          <a:p>
            <a:pPr marL="285750" marR="0" lvl="0" indent="-285750" algn="just" rtl="0">
              <a:lnSpc>
                <a:spcPct val="100000"/>
              </a:lnSpc>
              <a:spcBef>
                <a:spcPts val="600"/>
              </a:spcBef>
              <a:spcAft>
                <a:spcPts val="0"/>
              </a:spcAft>
              <a:buClr>
                <a:srgbClr val="000000"/>
              </a:buClr>
              <a:buSzPts val="1400"/>
              <a:buFont typeface="Noto Sans Symbols"/>
              <a:buChar char="✔"/>
            </a:pPr>
            <a:r>
              <a:rPr lang="lt-LT" sz="1400" b="0" i="0" u="none" strike="noStrike" cap="none" dirty="0">
                <a:solidFill>
                  <a:srgbClr val="000000"/>
                </a:solidFill>
                <a:latin typeface="Arial"/>
                <a:ea typeface="Arial"/>
                <a:cs typeface="Arial"/>
                <a:sym typeface="Arial"/>
              </a:rPr>
              <a:t>Stebėkite besimokančiuosius įvairiuose kontekstuose, pavyzdžiui, grupinio darbo, individualaus problemų sprendimo ar sprendimų priėmimo realiame gyvenime.</a:t>
            </a:r>
            <a:endParaRPr sz="1400" b="0" i="0" u="none" strike="noStrike" cap="none" dirty="0">
              <a:solidFill>
                <a:srgbClr val="000000"/>
              </a:solidFill>
              <a:latin typeface="Arial"/>
              <a:ea typeface="Arial"/>
              <a:cs typeface="Arial"/>
              <a:sym typeface="Arial"/>
            </a:endParaRPr>
          </a:p>
          <a:p>
            <a:pPr marL="285750" marR="0" lvl="0" indent="-285750" algn="just" rtl="0">
              <a:lnSpc>
                <a:spcPct val="100000"/>
              </a:lnSpc>
              <a:spcBef>
                <a:spcPts val="600"/>
              </a:spcBef>
              <a:spcAft>
                <a:spcPts val="0"/>
              </a:spcAft>
              <a:buClr>
                <a:srgbClr val="000000"/>
              </a:buClr>
              <a:buSzPts val="1400"/>
              <a:buFont typeface="Noto Sans Symbols"/>
              <a:buChar char="✔"/>
            </a:pPr>
            <a:r>
              <a:rPr lang="lt-LT" sz="1400" b="0" i="0" u="none" strike="noStrike" cap="none" dirty="0">
                <a:solidFill>
                  <a:srgbClr val="000000"/>
                </a:solidFill>
                <a:latin typeface="Arial"/>
                <a:ea typeface="Arial"/>
                <a:cs typeface="Arial"/>
                <a:sym typeface="Arial"/>
              </a:rPr>
              <a:t>Nedelsdami pateikite konkretų grįžtamąjį ryšį pagal tai, kas buvo pastebėta, padėdami mokiniams susieti savo veiksmus su rezultatais.</a:t>
            </a:r>
            <a:endParaRPr sz="1400" b="0" i="0" u="none" strike="noStrike" cap="none" dirty="0">
              <a:solidFill>
                <a:srgbClr val="000000"/>
              </a:solidFill>
              <a:latin typeface="Arial"/>
              <a:ea typeface="Arial"/>
              <a:cs typeface="Arial"/>
              <a:sym typeface="Arial"/>
            </a:endParaRPr>
          </a:p>
          <a:p>
            <a:pPr marL="285750" marR="0" lvl="0" indent="-285750" algn="just" rtl="0">
              <a:lnSpc>
                <a:spcPct val="100000"/>
              </a:lnSpc>
              <a:spcBef>
                <a:spcPts val="600"/>
              </a:spcBef>
              <a:spcAft>
                <a:spcPts val="0"/>
              </a:spcAft>
              <a:buClr>
                <a:srgbClr val="000000"/>
              </a:buClr>
              <a:buSzPts val="1400"/>
              <a:buFont typeface="Noto Sans Symbols"/>
              <a:buChar char="✔"/>
            </a:pPr>
            <a:r>
              <a:rPr lang="lt-LT" sz="1400" b="0" i="0" u="none" strike="noStrike" cap="none" dirty="0">
                <a:solidFill>
                  <a:srgbClr val="000000"/>
                </a:solidFill>
                <a:latin typeface="Arial"/>
                <a:ea typeface="Arial"/>
                <a:cs typeface="Arial"/>
                <a:sym typeface="Arial"/>
              </a:rPr>
              <a:t>Skatinkite besimokančiuosius apmąstyti savo veiklą, užduodami tokius klausimus: </a:t>
            </a:r>
            <a:r>
              <a:rPr lang="lt-LT" sz="1400" b="0" i="1" u="none" strike="noStrike" cap="none" dirty="0">
                <a:solidFill>
                  <a:srgbClr val="000000"/>
                </a:solidFill>
                <a:latin typeface="Arial"/>
                <a:ea typeface="Arial"/>
                <a:cs typeface="Arial"/>
                <a:sym typeface="Arial"/>
              </a:rPr>
              <a:t>„Kokia strategija pasiteisino geriausiai? Kaip patobulintumėte kitą kartą?“</a:t>
            </a:r>
            <a:endParaRPr sz="1400" b="0" i="0" u="none" strike="noStrike" cap="none" dirty="0">
              <a:solidFill>
                <a:srgbClr val="000000"/>
              </a:solidFill>
              <a:latin typeface="Arial"/>
              <a:ea typeface="Arial"/>
              <a:cs typeface="Arial"/>
              <a:sym typeface="Arial"/>
            </a:endParaRPr>
          </a:p>
        </p:txBody>
      </p:sp>
      <p:pic>
        <p:nvPicPr>
          <p:cNvPr id="793" name="Google Shape;793;p31" descr="Interfaz de usuario gráfica, Aplicación, Icono&#10;&#10;Descripción generada automáticamente"/>
          <p:cNvPicPr preferRelativeResize="0"/>
          <p:nvPr/>
        </p:nvPicPr>
        <p:blipFill rotWithShape="1">
          <a:blip r:embed="rId3">
            <a:alphaModFix/>
          </a:blip>
          <a:srcRect/>
          <a:stretch/>
        </p:blipFill>
        <p:spPr>
          <a:xfrm>
            <a:off x="9168384" y="119741"/>
            <a:ext cx="2757766" cy="2550307"/>
          </a:xfrm>
          <a:prstGeom prst="rect">
            <a:avLst/>
          </a:prstGeom>
          <a:noFill/>
          <a:ln>
            <a:noFill/>
          </a:ln>
        </p:spPr>
      </p:pic>
      <p:pic>
        <p:nvPicPr>
          <p:cNvPr id="794" name="Google Shape;794;p31" descr="Icono&#10;&#10;Descripción generada automáticamente"/>
          <p:cNvPicPr preferRelativeResize="0"/>
          <p:nvPr/>
        </p:nvPicPr>
        <p:blipFill rotWithShape="1">
          <a:blip r:embed="rId4">
            <a:alphaModFix/>
          </a:blip>
          <a:srcRect/>
          <a:stretch/>
        </p:blipFill>
        <p:spPr>
          <a:xfrm>
            <a:off x="6485705" y="2978296"/>
            <a:ext cx="391081" cy="391081"/>
          </a:xfrm>
          <a:prstGeom prst="rect">
            <a:avLst/>
          </a:prstGeom>
          <a:noFill/>
          <a:ln>
            <a:noFill/>
          </a:ln>
        </p:spPr>
      </p:pic>
      <p:pic>
        <p:nvPicPr>
          <p:cNvPr id="795" name="Google Shape;795;p31" descr="Icono&#10;&#10;Descripción generada automáticamente"/>
          <p:cNvPicPr preferRelativeResize="0"/>
          <p:nvPr/>
        </p:nvPicPr>
        <p:blipFill rotWithShape="1">
          <a:blip r:embed="rId4">
            <a:alphaModFix/>
          </a:blip>
          <a:srcRect/>
          <a:stretch/>
        </p:blipFill>
        <p:spPr>
          <a:xfrm>
            <a:off x="6485705" y="3462589"/>
            <a:ext cx="391081" cy="391081"/>
          </a:xfrm>
          <a:prstGeom prst="rect">
            <a:avLst/>
          </a:prstGeom>
          <a:noFill/>
          <a:ln>
            <a:noFill/>
          </a:ln>
        </p:spPr>
      </p:pic>
      <p:pic>
        <p:nvPicPr>
          <p:cNvPr id="796" name="Google Shape;796;p31" descr="Icono&#10;&#10;Descripción generada automáticamente"/>
          <p:cNvPicPr preferRelativeResize="0"/>
          <p:nvPr/>
        </p:nvPicPr>
        <p:blipFill rotWithShape="1">
          <a:blip r:embed="rId4">
            <a:alphaModFix/>
          </a:blip>
          <a:srcRect/>
          <a:stretch/>
        </p:blipFill>
        <p:spPr>
          <a:xfrm>
            <a:off x="6485705" y="4138464"/>
            <a:ext cx="391081" cy="391081"/>
          </a:xfrm>
          <a:prstGeom prst="rect">
            <a:avLst/>
          </a:prstGeom>
          <a:noFill/>
          <a:ln>
            <a:noFill/>
          </a:ln>
        </p:spPr>
      </p:pic>
      <p:pic>
        <p:nvPicPr>
          <p:cNvPr id="797" name="Google Shape;797;p31" descr="Icono&#10;&#10;Descripción generada automáticamente"/>
          <p:cNvPicPr preferRelativeResize="0"/>
          <p:nvPr/>
        </p:nvPicPr>
        <p:blipFill rotWithShape="1">
          <a:blip r:embed="rId4">
            <a:alphaModFix/>
          </a:blip>
          <a:srcRect/>
          <a:stretch/>
        </p:blipFill>
        <p:spPr>
          <a:xfrm>
            <a:off x="6485705" y="4846404"/>
            <a:ext cx="391081" cy="391081"/>
          </a:xfrm>
          <a:prstGeom prst="rect">
            <a:avLst/>
          </a:prstGeom>
          <a:noFill/>
          <a:ln>
            <a:noFill/>
          </a:ln>
        </p:spPr>
      </p:pic>
      <p:sp>
        <p:nvSpPr>
          <p:cNvPr id="798" name="Google Shape;798;p31"/>
          <p:cNvSpPr txBox="1"/>
          <p:nvPr/>
        </p:nvSpPr>
        <p:spPr>
          <a:xfrm>
            <a:off x="1307271" y="5760926"/>
            <a:ext cx="9582900" cy="738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lt-LT" sz="1400" b="0" i="0" u="none" strike="noStrike" cap="none" dirty="0">
                <a:solidFill>
                  <a:srgbClr val="000000"/>
                </a:solidFill>
                <a:latin typeface="Arial"/>
                <a:ea typeface="Arial"/>
                <a:cs typeface="Arial"/>
                <a:sym typeface="Arial"/>
              </a:rPr>
              <a:t>Stebėjimas leidžia </a:t>
            </a:r>
            <a:r>
              <a:rPr lang="lt-LT" sz="1400" b="1" i="0" u="none" strike="noStrike" cap="none" dirty="0">
                <a:solidFill>
                  <a:srgbClr val="000000"/>
                </a:solidFill>
                <a:latin typeface="Arial"/>
                <a:ea typeface="Arial"/>
                <a:cs typeface="Arial"/>
                <a:sym typeface="Arial"/>
              </a:rPr>
              <a:t>teikti gaires realiuoju laiku ir pritaikyti mokymo metodus</a:t>
            </a:r>
            <a:r>
              <a:rPr lang="lt-LT" sz="1400" b="0" i="0" u="none" strike="noStrike" cap="none" dirty="0">
                <a:solidFill>
                  <a:srgbClr val="000000"/>
                </a:solidFill>
                <a:latin typeface="Arial"/>
                <a:ea typeface="Arial"/>
                <a:cs typeface="Arial"/>
                <a:sym typeface="Arial"/>
              </a:rPr>
              <a:t>, kad besimokantieji žinotų, kurioje vietoje jie yra. Sutelkite dėmesį į nedidelius </a:t>
            </a:r>
            <a:r>
              <a:rPr lang="lt-LT" sz="1400" b="0" i="0" u="none" strike="noStrike" cap="none" dirty="0" err="1">
                <a:solidFill>
                  <a:srgbClr val="000000"/>
                </a:solidFill>
                <a:latin typeface="Arial"/>
                <a:ea typeface="Arial"/>
                <a:cs typeface="Arial"/>
                <a:sym typeface="Arial"/>
              </a:rPr>
              <a:t>patobulinimus</a:t>
            </a:r>
            <a:r>
              <a:rPr lang="lt-LT" sz="1400" b="0" i="0" u="none" strike="noStrike" cap="none" dirty="0">
                <a:solidFill>
                  <a:srgbClr val="000000"/>
                </a:solidFill>
                <a:latin typeface="Arial"/>
                <a:ea typeface="Arial"/>
                <a:cs typeface="Arial"/>
                <a:sym typeface="Arial"/>
              </a:rPr>
              <a:t> ir skatinkite besimokančiuosius apmąstyti savo strategijas, sustiprindami mintį, kad struktūruotas mąstymas veda prie geresnių rezultatų.</a:t>
            </a:r>
            <a:endParaRPr sz="1400" b="0" i="0" u="none" strike="noStrike" cap="none" dirty="0">
              <a:solidFill>
                <a:srgbClr val="000000"/>
              </a:solidFill>
              <a:latin typeface="Arial"/>
              <a:ea typeface="Arial"/>
              <a:cs typeface="Arial"/>
              <a:sym typeface="Arial"/>
            </a:endParaRPr>
          </a:p>
        </p:txBody>
      </p:sp>
      <p:pic>
        <p:nvPicPr>
          <p:cNvPr id="799" name="Google Shape;799;p31" descr="Icono&#10;&#10;Descripción generada automáticamente"/>
          <p:cNvPicPr preferRelativeResize="0"/>
          <p:nvPr/>
        </p:nvPicPr>
        <p:blipFill rotWithShape="1">
          <a:blip r:embed="rId5">
            <a:alphaModFix/>
          </a:blip>
          <a:srcRect/>
          <a:stretch/>
        </p:blipFill>
        <p:spPr>
          <a:xfrm>
            <a:off x="184170" y="5341367"/>
            <a:ext cx="1096975" cy="1096975"/>
          </a:xfrm>
          <a:prstGeom prst="rect">
            <a:avLst/>
          </a:prstGeom>
          <a:noFill/>
          <a:ln>
            <a:noFill/>
          </a:ln>
        </p:spPr>
      </p:pic>
      <p:sp>
        <p:nvSpPr>
          <p:cNvPr id="800" name="Google Shape;800;p3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32</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804"/>
        <p:cNvGrpSpPr/>
        <p:nvPr/>
      </p:nvGrpSpPr>
      <p:grpSpPr>
        <a:xfrm>
          <a:off x="0" y="0"/>
          <a:ext cx="0" cy="0"/>
          <a:chOff x="0" y="0"/>
          <a:chExt cx="0" cy="0"/>
        </a:xfrm>
      </p:grpSpPr>
      <p:sp>
        <p:nvSpPr>
          <p:cNvPr id="805" name="Google Shape;805;p32"/>
          <p:cNvSpPr txBox="1"/>
          <p:nvPr/>
        </p:nvSpPr>
        <p:spPr>
          <a:xfrm>
            <a:off x="696348" y="427978"/>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Įsivertinimo technikos</a:t>
            </a:r>
            <a:endParaRPr sz="1400" b="0" i="0" u="none" strike="noStrike" cap="none">
              <a:solidFill>
                <a:srgbClr val="000000"/>
              </a:solidFill>
              <a:latin typeface="Arial"/>
              <a:ea typeface="Arial"/>
              <a:cs typeface="Arial"/>
              <a:sym typeface="Arial"/>
            </a:endParaRPr>
          </a:p>
        </p:txBody>
      </p:sp>
      <p:sp>
        <p:nvSpPr>
          <p:cNvPr id="806" name="Google Shape;806;p32"/>
          <p:cNvSpPr txBox="1"/>
          <p:nvPr/>
        </p:nvSpPr>
        <p:spPr>
          <a:xfrm>
            <a:off x="495300" y="1251059"/>
            <a:ext cx="10579100" cy="116955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Įsivertinimas yra pagrindinis būdas stiprinti minkštųjų įgūdžių ugdymą. </a:t>
            </a:r>
            <a:r>
              <a:rPr lang="lt-LT" sz="1400" b="1" i="0" u="none" strike="noStrike" cap="none">
                <a:solidFill>
                  <a:srgbClr val="000000"/>
                </a:solidFill>
                <a:latin typeface="Arial"/>
                <a:ea typeface="Arial"/>
                <a:cs typeface="Arial"/>
                <a:sym typeface="Arial"/>
              </a:rPr>
              <a:t>Refleksijos leidžia besimokantiesiems atpažinti savo pažangą, </a:t>
            </a:r>
            <a:r>
              <a:rPr lang="lt-LT" sz="1400" b="0" i="0" u="none" strike="noStrike" cap="none">
                <a:solidFill>
                  <a:srgbClr val="000000"/>
                </a:solidFill>
                <a:latin typeface="Arial"/>
                <a:ea typeface="Arial"/>
                <a:cs typeface="Arial"/>
                <a:sym typeface="Arial"/>
              </a:rPr>
              <a:t>patobulinti mąstymo procesus ir sustiprinti pasitikėjimą savo sugebėjimais. IM mokymuose </a:t>
            </a:r>
            <a:r>
              <a:rPr lang="lt-LT" sz="1400" b="1" i="0" u="none" strike="noStrike" cap="none">
                <a:solidFill>
                  <a:srgbClr val="000000"/>
                </a:solidFill>
                <a:latin typeface="Arial"/>
                <a:ea typeface="Arial"/>
                <a:cs typeface="Arial"/>
                <a:sym typeface="Arial"/>
              </a:rPr>
              <a:t>įsivertinimas padeda besimokantiesiems geriau suvokti, kaip jie susiduria su iššūkiais </a:t>
            </a:r>
            <a:r>
              <a:rPr lang="lt-LT" sz="1400" b="0" i="0" u="none" strike="noStrike" cap="none">
                <a:solidFill>
                  <a:srgbClr val="000000"/>
                </a:solidFill>
                <a:latin typeface="Arial"/>
                <a:ea typeface="Arial"/>
                <a:cs typeface="Arial"/>
                <a:sym typeface="Arial"/>
              </a:rPr>
              <a:t>ir reaguoja į besikeičiančias sąlygas. Tačiau tradicinė rašytinė savirefleksija gali būti veiksminga ne visiems besimokantiesiems. Naudojant žodinius ir praktinius metodus, užtikrinama, kad vertinimas išliks prieinamas ir praktiškas.</a:t>
            </a:r>
            <a:endParaRPr sz="1400" b="0" i="0" u="none" strike="noStrike" cap="none">
              <a:solidFill>
                <a:srgbClr val="000000"/>
              </a:solidFill>
              <a:latin typeface="Arial"/>
              <a:ea typeface="Arial"/>
              <a:cs typeface="Arial"/>
              <a:sym typeface="Arial"/>
            </a:endParaRPr>
          </a:p>
        </p:txBody>
      </p:sp>
      <p:sp>
        <p:nvSpPr>
          <p:cNvPr id="807" name="Google Shape;807;p32"/>
          <p:cNvSpPr txBox="1"/>
          <p:nvPr/>
        </p:nvSpPr>
        <p:spPr>
          <a:xfrm>
            <a:off x="558800" y="4832240"/>
            <a:ext cx="4572000" cy="116955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Užuot klausę plačių klausimų, pvz., </a:t>
            </a:r>
            <a:r>
              <a:rPr lang="lt-LT" sz="1400" b="0" i="1" u="none" strike="noStrike" cap="none">
                <a:solidFill>
                  <a:srgbClr val="000000"/>
                </a:solidFill>
                <a:latin typeface="Arial"/>
                <a:ea typeface="Arial"/>
                <a:cs typeface="Arial"/>
                <a:sym typeface="Arial"/>
              </a:rPr>
              <a:t>„Ko išmokote?“</a:t>
            </a:r>
            <a:r>
              <a:rPr lang="lt-LT" sz="1400" b="0" i="0" u="none" strike="noStrike" cap="none">
                <a:solidFill>
                  <a:srgbClr val="000000"/>
                </a:solidFill>
                <a:latin typeface="Arial"/>
                <a:ea typeface="Arial"/>
                <a:cs typeface="Arial"/>
                <a:sym typeface="Arial"/>
              </a:rPr>
              <a:t>, nukreipkite mokinius konkrečiomis užklausomis, skatinančiomis gilesnį apmąstymą. Kad diskusijos būtų praktiškos ir susijusios su jų kasdieniu gyvenimu, įsivertinimas būtų prasmingas.</a:t>
            </a:r>
            <a:endParaRPr sz="1400" b="0" i="0" u="none" strike="noStrike" cap="none">
              <a:solidFill>
                <a:srgbClr val="000000"/>
              </a:solidFill>
              <a:latin typeface="Arial"/>
              <a:ea typeface="Arial"/>
              <a:cs typeface="Arial"/>
              <a:sym typeface="Arial"/>
            </a:endParaRPr>
          </a:p>
        </p:txBody>
      </p:sp>
      <p:sp>
        <p:nvSpPr>
          <p:cNvPr id="808" name="Google Shape;808;p32"/>
          <p:cNvSpPr txBox="1"/>
          <p:nvPr/>
        </p:nvSpPr>
        <p:spPr>
          <a:xfrm>
            <a:off x="6451602" y="4724518"/>
            <a:ext cx="5181598" cy="138499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Pavyzdys: </a:t>
            </a:r>
            <a:r>
              <a:rPr lang="lt-LT" sz="1400" b="0" i="0" u="none" strike="noStrike" cap="none">
                <a:solidFill>
                  <a:srgbClr val="000000"/>
                </a:solidFill>
                <a:latin typeface="Arial"/>
                <a:ea typeface="Arial"/>
                <a:cs typeface="Arial"/>
                <a:sym typeface="Arial"/>
              </a:rPr>
              <a:t>Jei besimokantysis papasakos, kaip praleido savo laiką per įtemptą dieną, paklauskite: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lt-LT" sz="1400" b="0" i="1" u="none" strike="noStrike" cap="none">
                <a:solidFill>
                  <a:srgbClr val="000000"/>
                </a:solidFill>
                <a:latin typeface="Arial"/>
                <a:ea typeface="Arial"/>
                <a:cs typeface="Arial"/>
                <a:sym typeface="Arial"/>
              </a:rPr>
              <a:t>„Kokia jūsų plano dalis pasiteisino geriausiai ir kodėl?„</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lt-LT" sz="1400" b="0" i="1" u="none" strike="noStrike" cap="none">
                <a:solidFill>
                  <a:srgbClr val="000000"/>
                </a:solidFill>
                <a:latin typeface="Arial"/>
                <a:ea typeface="Arial"/>
                <a:cs typeface="Arial"/>
                <a:sym typeface="Arial"/>
              </a:rPr>
              <a:t>Jei jums reikėtų tai padaryti dar kartą, kaip pakoreguotumėte savo tvarkaraštį?„</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lt-LT" sz="1400" b="0" i="1" u="none" strike="noStrike" cap="none">
                <a:solidFill>
                  <a:srgbClr val="000000"/>
                </a:solidFill>
                <a:latin typeface="Arial"/>
                <a:ea typeface="Arial"/>
                <a:cs typeface="Arial"/>
                <a:sym typeface="Arial"/>
              </a:rPr>
              <a:t>„Kaip užduočių suskaidymas į žingsnius padėjo jums suspėti?</a:t>
            </a:r>
            <a:endParaRPr sz="1400" b="0" i="0" u="none" strike="noStrike" cap="none">
              <a:solidFill>
                <a:srgbClr val="000000"/>
              </a:solidFill>
              <a:latin typeface="Arial"/>
              <a:ea typeface="Arial"/>
              <a:cs typeface="Arial"/>
              <a:sym typeface="Arial"/>
            </a:endParaRPr>
          </a:p>
        </p:txBody>
      </p:sp>
      <p:pic>
        <p:nvPicPr>
          <p:cNvPr id="809" name="Google Shape;809;p32" descr="Icono&#10;&#10;Descripción generada automáticamente"/>
          <p:cNvPicPr preferRelativeResize="0"/>
          <p:nvPr/>
        </p:nvPicPr>
        <p:blipFill rotWithShape="1">
          <a:blip r:embed="rId3">
            <a:alphaModFix/>
          </a:blip>
          <a:srcRect/>
          <a:stretch/>
        </p:blipFill>
        <p:spPr>
          <a:xfrm>
            <a:off x="5524541" y="5150355"/>
            <a:ext cx="533320" cy="533320"/>
          </a:xfrm>
          <a:prstGeom prst="rect">
            <a:avLst/>
          </a:prstGeom>
          <a:noFill/>
          <a:ln>
            <a:noFill/>
          </a:ln>
        </p:spPr>
      </p:pic>
      <p:sp>
        <p:nvSpPr>
          <p:cNvPr id="810" name="Google Shape;810;p32"/>
          <p:cNvSpPr txBox="1"/>
          <p:nvPr/>
        </p:nvSpPr>
        <p:spPr>
          <a:xfrm>
            <a:off x="495300" y="2600584"/>
            <a:ext cx="8255000" cy="204667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Paprasčiausi įsivertinimo metodai: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rgbClr val="000000"/>
              </a:buClr>
              <a:buSzPts val="1400"/>
              <a:buFont typeface="Noto Sans Symbols"/>
              <a:buChar char="❑"/>
            </a:pPr>
            <a:r>
              <a:rPr lang="lt-LT" sz="1400" b="1" i="0" u="none" strike="noStrike" cap="none">
                <a:solidFill>
                  <a:srgbClr val="000000"/>
                </a:solidFill>
                <a:latin typeface="Arial"/>
                <a:ea typeface="Arial"/>
                <a:cs typeface="Arial"/>
                <a:sym typeface="Arial"/>
              </a:rPr>
              <a:t>Pasakojimas ir žodinė refleksija: </a:t>
            </a:r>
            <a:r>
              <a:rPr lang="lt-LT" sz="1400" b="0" i="0" u="none" strike="noStrike" cap="none">
                <a:solidFill>
                  <a:srgbClr val="000000"/>
                </a:solidFill>
                <a:latin typeface="Arial"/>
                <a:ea typeface="Arial"/>
                <a:cs typeface="Arial"/>
                <a:sym typeface="Arial"/>
              </a:rPr>
              <a:t>Paprašykite besimokančiųjų pasidalyti realia situacija, kai jie taikė IM.</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rgbClr val="000000"/>
              </a:buClr>
              <a:buSzPts val="1400"/>
              <a:buFont typeface="Noto Sans Symbols"/>
              <a:buChar char="❑"/>
            </a:pPr>
            <a:r>
              <a:rPr lang="lt-LT" sz="1400" b="1" i="0" u="none" strike="noStrike" cap="none">
                <a:solidFill>
                  <a:srgbClr val="000000"/>
                </a:solidFill>
                <a:latin typeface="Arial"/>
                <a:ea typeface="Arial"/>
                <a:cs typeface="Arial"/>
                <a:sym typeface="Arial"/>
              </a:rPr>
              <a:t>Praktinė demonstracija: </a:t>
            </a:r>
            <a:r>
              <a:rPr lang="lt-LT" sz="1400" b="0" i="0" u="none" strike="noStrike" cap="none">
                <a:solidFill>
                  <a:srgbClr val="000000"/>
                </a:solidFill>
                <a:latin typeface="Arial"/>
                <a:ea typeface="Arial"/>
                <a:cs typeface="Arial"/>
                <a:sym typeface="Arial"/>
              </a:rPr>
              <a:t>vietoje žodinio paaiškinimo paprašykite mokinių žingsnis po žingsnio parodyti savo sprendimo būdą.</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rgbClr val="000000"/>
              </a:buClr>
              <a:buSzPts val="1400"/>
              <a:buFont typeface="Noto Sans Symbols"/>
              <a:buChar char="❑"/>
            </a:pPr>
            <a:r>
              <a:rPr lang="lt-LT" sz="1400" b="1" i="0" u="none" strike="noStrike" cap="none">
                <a:solidFill>
                  <a:srgbClr val="000000"/>
                </a:solidFill>
                <a:latin typeface="Arial"/>
                <a:ea typeface="Arial"/>
                <a:cs typeface="Arial"/>
                <a:sym typeface="Arial"/>
              </a:rPr>
              <a:t>Diskusijos klausimai su gairėmis: </a:t>
            </a:r>
            <a:r>
              <a:rPr lang="lt-LT" sz="1400" b="0" i="0" u="none" strike="noStrike" cap="none">
                <a:solidFill>
                  <a:srgbClr val="000000"/>
                </a:solidFill>
                <a:latin typeface="Arial"/>
                <a:ea typeface="Arial"/>
                <a:cs typeface="Arial"/>
                <a:sym typeface="Arial"/>
              </a:rPr>
              <a:t>veskite pokalbį, kuriame mokiniai analizuoja savo užduoties sprendimo būdą.</a:t>
            </a:r>
            <a:endParaRPr sz="1400" b="0" i="0" u="none" strike="noStrike" cap="none">
              <a:solidFill>
                <a:srgbClr val="000000"/>
              </a:solidFill>
              <a:latin typeface="Arial"/>
              <a:ea typeface="Arial"/>
              <a:cs typeface="Arial"/>
              <a:sym typeface="Arial"/>
            </a:endParaRPr>
          </a:p>
        </p:txBody>
      </p:sp>
      <p:pic>
        <p:nvPicPr>
          <p:cNvPr id="811" name="Google Shape;811;p32" descr="Icono&#10;&#10;Descripción generada automáticamente"/>
          <p:cNvPicPr preferRelativeResize="0"/>
          <p:nvPr/>
        </p:nvPicPr>
        <p:blipFill rotWithShape="1">
          <a:blip r:embed="rId4">
            <a:alphaModFix/>
          </a:blip>
          <a:srcRect/>
          <a:stretch/>
        </p:blipFill>
        <p:spPr>
          <a:xfrm>
            <a:off x="9137651" y="2482733"/>
            <a:ext cx="2051584" cy="2051584"/>
          </a:xfrm>
          <a:prstGeom prst="rect">
            <a:avLst/>
          </a:prstGeom>
          <a:noFill/>
          <a:ln>
            <a:noFill/>
          </a:ln>
        </p:spPr>
      </p:pic>
      <p:sp>
        <p:nvSpPr>
          <p:cNvPr id="812" name="Google Shape;812;p3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33</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816"/>
        <p:cNvGrpSpPr/>
        <p:nvPr/>
      </p:nvGrpSpPr>
      <p:grpSpPr>
        <a:xfrm>
          <a:off x="0" y="0"/>
          <a:ext cx="0" cy="0"/>
          <a:chOff x="0" y="0"/>
          <a:chExt cx="0" cy="0"/>
        </a:xfrm>
      </p:grpSpPr>
      <p:sp>
        <p:nvSpPr>
          <p:cNvPr id="817" name="Google Shape;817;p33"/>
          <p:cNvSpPr txBox="1"/>
          <p:nvPr/>
        </p:nvSpPr>
        <p:spPr>
          <a:xfrm>
            <a:off x="696348" y="427978"/>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Grupės vertinimas ir bendramokslių atsiliepimai</a:t>
            </a:r>
            <a:endParaRPr sz="1400" b="0" i="0" u="none" strike="noStrike" cap="none">
              <a:solidFill>
                <a:srgbClr val="000000"/>
              </a:solidFill>
              <a:latin typeface="Arial"/>
              <a:ea typeface="Arial"/>
              <a:cs typeface="Arial"/>
              <a:sym typeface="Arial"/>
            </a:endParaRPr>
          </a:p>
        </p:txBody>
      </p:sp>
      <p:sp>
        <p:nvSpPr>
          <p:cNvPr id="818" name="Google Shape;818;p33"/>
          <p:cNvSpPr txBox="1"/>
          <p:nvPr/>
        </p:nvSpPr>
        <p:spPr>
          <a:xfrm>
            <a:off x="495300" y="1251059"/>
            <a:ext cx="10579200" cy="15393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Minkštųjų įgūdžių įvertinimas atliekant grupinę veiklą ir bendramokslių atsiliepimus gali suteikti kitokios perspektyvos, kaip jūsų mokiniai bendradarbiauja, bendrauja ir taiko IM strategijas realiuoju laiku. Grupiniai vertinimai parodo, kaip besimokantieji dirba komandoje, ir suteikia jums aiškesnį vaizdą apie jų minkštųjų įgūdžių ugdymą.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Tradiciniai vertinimai žemos kvalifikacijos suaugusiesiems besimokantiesiems gali būti gąsdinantys arba atitrūkę nuo kasdienės patirties. Bendramokslių vertinimas skatina aktyvų įsitraukimą ir stiprina savimonę. Besimokantieji gali išmokti atpažinti savo stipriąsias puses ir augimo sritis analizuodami, kaip kiti susiduria su iššūkiais.</a:t>
            </a:r>
            <a:endParaRPr sz="1400" b="0" i="0" u="none" strike="noStrike" cap="none">
              <a:solidFill>
                <a:srgbClr val="000000"/>
              </a:solidFill>
              <a:latin typeface="Arial"/>
              <a:ea typeface="Arial"/>
              <a:cs typeface="Arial"/>
              <a:sym typeface="Arial"/>
            </a:endParaRPr>
          </a:p>
        </p:txBody>
      </p:sp>
      <p:sp>
        <p:nvSpPr>
          <p:cNvPr id="819" name="Google Shape;819;p33"/>
          <p:cNvSpPr txBox="1"/>
          <p:nvPr/>
        </p:nvSpPr>
        <p:spPr>
          <a:xfrm>
            <a:off x="495300" y="2991013"/>
            <a:ext cx="8255100" cy="183123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Kaip struktūruoti bendramokslių atsiliepimus: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Noto Sans Symbols"/>
              <a:buChar char="❑"/>
            </a:pPr>
            <a:r>
              <a:rPr lang="lt-LT" sz="1400" b="1" i="0" u="none" strike="noStrike" cap="none">
                <a:solidFill>
                  <a:srgbClr val="000000"/>
                </a:solidFill>
                <a:latin typeface="Arial"/>
                <a:ea typeface="Arial"/>
                <a:cs typeface="Arial"/>
                <a:sym typeface="Arial"/>
              </a:rPr>
              <a:t>Bendramokslių diskusijos:  </a:t>
            </a:r>
            <a:r>
              <a:rPr lang="lt-LT" sz="1400" b="0" i="0" u="none" strike="noStrike" cap="none">
                <a:solidFill>
                  <a:srgbClr val="000000"/>
                </a:solidFill>
                <a:latin typeface="Arial"/>
                <a:ea typeface="Arial"/>
                <a:cs typeface="Arial"/>
                <a:sym typeface="Arial"/>
              </a:rPr>
              <a:t>Paprašykite mokinių bendramoksliui paaiškinti savo požiūrį į problemos sprendimą.</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rgbClr val="000000"/>
              </a:buClr>
              <a:buSzPts val="1400"/>
              <a:buFont typeface="Noto Sans Symbols"/>
              <a:buChar char="❑"/>
            </a:pPr>
            <a:r>
              <a:rPr lang="lt-LT" sz="1400" b="1" i="0" u="none" strike="noStrike" cap="none">
                <a:solidFill>
                  <a:srgbClr val="000000"/>
                </a:solidFill>
                <a:latin typeface="Arial"/>
                <a:ea typeface="Arial"/>
                <a:cs typeface="Arial"/>
                <a:sym typeface="Arial"/>
              </a:rPr>
              <a:t>Bendradarbiavimas mažose grupėse</a:t>
            </a:r>
            <a:r>
              <a:rPr lang="lt-LT" sz="1400" b="0" i="0" u="none" strike="noStrike" cap="none">
                <a:solidFill>
                  <a:srgbClr val="000000"/>
                </a:solidFill>
                <a:latin typeface="Arial"/>
                <a:ea typeface="Arial"/>
                <a:cs typeface="Arial"/>
                <a:sym typeface="Arial"/>
              </a:rPr>
              <a:t>: Paskirkite užduotį, kurią atlikdami besimokantieji turi palyginti savo metodus ir kartu nustatyti efektyviausią metodą.</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600"/>
              </a:spcAft>
              <a:buClr>
                <a:srgbClr val="000000"/>
              </a:buClr>
              <a:buSzPts val="1400"/>
              <a:buFont typeface="Noto Sans Symbols"/>
              <a:buChar char="❑"/>
            </a:pPr>
            <a:r>
              <a:rPr lang="lt-LT" sz="1400" b="1" i="0" u="none" strike="noStrike" cap="none">
                <a:solidFill>
                  <a:srgbClr val="000000"/>
                </a:solidFill>
                <a:latin typeface="Arial"/>
                <a:ea typeface="Arial"/>
                <a:cs typeface="Arial"/>
                <a:sym typeface="Arial"/>
              </a:rPr>
              <a:t>Vadovaujama peržiūra: </a:t>
            </a:r>
            <a:r>
              <a:rPr lang="lt-LT" sz="1400" b="0" i="0" u="none" strike="noStrike" cap="none">
                <a:solidFill>
                  <a:srgbClr val="000000"/>
                </a:solidFill>
                <a:latin typeface="Arial"/>
                <a:ea typeface="Arial"/>
                <a:cs typeface="Arial"/>
                <a:sym typeface="Arial"/>
              </a:rPr>
              <a:t>Padėkite mokiniams struktūruotai apmąstyti jų grupinio darbo patirtį.</a:t>
            </a:r>
            <a:endParaRPr sz="1400" b="0" i="0" u="none" strike="noStrike" cap="none">
              <a:solidFill>
                <a:srgbClr val="000000"/>
              </a:solidFill>
              <a:latin typeface="Arial"/>
              <a:ea typeface="Arial"/>
              <a:cs typeface="Arial"/>
              <a:sym typeface="Arial"/>
            </a:endParaRPr>
          </a:p>
        </p:txBody>
      </p:sp>
      <p:pic>
        <p:nvPicPr>
          <p:cNvPr id="820" name="Google Shape;820;p33" descr="Icono&#10;&#10;Descripción generada automáticamente"/>
          <p:cNvPicPr preferRelativeResize="0"/>
          <p:nvPr/>
        </p:nvPicPr>
        <p:blipFill rotWithShape="1">
          <a:blip r:embed="rId3">
            <a:alphaModFix/>
          </a:blip>
          <a:srcRect/>
          <a:stretch/>
        </p:blipFill>
        <p:spPr>
          <a:xfrm>
            <a:off x="9016660" y="2749155"/>
            <a:ext cx="2057740" cy="2057740"/>
          </a:xfrm>
          <a:prstGeom prst="rect">
            <a:avLst/>
          </a:prstGeom>
          <a:noFill/>
          <a:ln>
            <a:noFill/>
          </a:ln>
        </p:spPr>
      </p:pic>
      <p:sp>
        <p:nvSpPr>
          <p:cNvPr id="821" name="Google Shape;821;p33"/>
          <p:cNvSpPr txBox="1"/>
          <p:nvPr/>
        </p:nvSpPr>
        <p:spPr>
          <a:xfrm>
            <a:off x="495300" y="4979323"/>
            <a:ext cx="10579100" cy="124649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dirty="0">
                <a:solidFill>
                  <a:srgbClr val="000000"/>
                </a:solidFill>
                <a:latin typeface="Arial"/>
                <a:ea typeface="Arial"/>
                <a:cs typeface="Arial"/>
                <a:sym typeface="Arial"/>
              </a:rPr>
              <a:t>Padarykite bendramokslių grįžtamąjį ryšį konstruktyvų ir palaikantį modeliuodami teigiamo grįžtamojo ryšio metodus. Pradėkite nuo to, kas veikė gerai, tada pateikite aspektus, kuriuos norite patobulinti.</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400"/>
              <a:buFont typeface="Arial"/>
              <a:buNone/>
            </a:pPr>
            <a:r>
              <a:rPr lang="lt-LT" sz="1400" b="0" i="0" u="none" strike="noStrike" cap="none" dirty="0">
                <a:solidFill>
                  <a:srgbClr val="000000"/>
                </a:solidFill>
                <a:latin typeface="Arial"/>
                <a:ea typeface="Arial"/>
                <a:cs typeface="Arial"/>
                <a:sym typeface="Arial"/>
              </a:rPr>
              <a:t>Pavyzdžiui, užuot sakę </a:t>
            </a:r>
            <a:r>
              <a:rPr lang="lt-LT" sz="1400" b="0" i="1" u="none" strike="noStrike" cap="none" dirty="0">
                <a:solidFill>
                  <a:srgbClr val="000000"/>
                </a:solidFill>
                <a:latin typeface="Arial"/>
                <a:ea typeface="Arial"/>
                <a:cs typeface="Arial"/>
                <a:sym typeface="Arial"/>
              </a:rPr>
              <a:t>„Jūs bendravote neaiškiai“, </a:t>
            </a:r>
            <a:r>
              <a:rPr lang="lt-LT" sz="1400" b="0" i="0" u="none" strike="noStrike" cap="none" dirty="0">
                <a:solidFill>
                  <a:srgbClr val="000000"/>
                </a:solidFill>
                <a:latin typeface="Arial"/>
                <a:ea typeface="Arial"/>
                <a:cs typeface="Arial"/>
                <a:sym typeface="Arial"/>
              </a:rPr>
              <a:t>paskatinkite besimokančiuosius pasakyti</a:t>
            </a:r>
            <a:r>
              <a:rPr lang="lt-LT" sz="1400" b="0" i="1" u="none" strike="noStrike" cap="none" dirty="0">
                <a:solidFill>
                  <a:srgbClr val="000000"/>
                </a:solidFill>
                <a:latin typeface="Arial"/>
                <a:ea typeface="Arial"/>
                <a:cs typeface="Arial"/>
                <a:sym typeface="Arial"/>
              </a:rPr>
              <a:t>: „Jūsų paaiškinimas buvo naudingas, bet pridėjus pavyzdį jis gali būti aiškesnis“</a:t>
            </a:r>
            <a:r>
              <a:rPr lang="lt-LT" sz="1400" b="0" i="0" u="none" strike="noStrike" cap="none" dirty="0">
                <a:solidFill>
                  <a:srgbClr val="000000"/>
                </a:solidFill>
                <a:latin typeface="Arial"/>
                <a:ea typeface="Arial"/>
                <a:cs typeface="Arial"/>
                <a:sym typeface="Arial"/>
              </a:rPr>
              <a:t>. Taip ugdomas pasitikėjimas ir bendradarbiavimo įgūdžiai, kartu stiprinamas struktūrinis mąstymas.</a:t>
            </a:r>
            <a:endParaRPr sz="1400" b="0" i="0" u="none" strike="noStrike" cap="none" dirty="0">
              <a:solidFill>
                <a:srgbClr val="000000"/>
              </a:solidFill>
              <a:latin typeface="Arial"/>
              <a:ea typeface="Arial"/>
              <a:cs typeface="Arial"/>
              <a:sym typeface="Arial"/>
            </a:endParaRPr>
          </a:p>
        </p:txBody>
      </p:sp>
      <p:sp>
        <p:nvSpPr>
          <p:cNvPr id="822" name="Google Shape;822;p3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34</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826"/>
        <p:cNvGrpSpPr/>
        <p:nvPr/>
      </p:nvGrpSpPr>
      <p:grpSpPr>
        <a:xfrm>
          <a:off x="0" y="0"/>
          <a:ext cx="0" cy="0"/>
          <a:chOff x="0" y="0"/>
          <a:chExt cx="0" cy="0"/>
        </a:xfrm>
      </p:grpSpPr>
      <p:sp>
        <p:nvSpPr>
          <p:cNvPr id="827" name="Google Shape;827;p34"/>
          <p:cNvSpPr/>
          <p:nvPr/>
        </p:nvSpPr>
        <p:spPr>
          <a:xfrm>
            <a:off x="652386" y="5656006"/>
            <a:ext cx="10698366" cy="848447"/>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28" name="Google Shape;828;p34"/>
          <p:cNvSpPr txBox="1"/>
          <p:nvPr/>
        </p:nvSpPr>
        <p:spPr>
          <a:xfrm>
            <a:off x="492050" y="2611595"/>
            <a:ext cx="11496300" cy="315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400" b="1" i="0" u="sng" strike="noStrike" cap="none" dirty="0">
                <a:solidFill>
                  <a:srgbClr val="000000"/>
                </a:solidFill>
                <a:latin typeface="Arial"/>
                <a:ea typeface="Arial"/>
                <a:cs typeface="Arial"/>
                <a:sym typeface="Arial"/>
              </a:rPr>
              <a:t>Pavyzdys</a:t>
            </a: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lt-LT" sz="1400" b="0" i="0" u="none" strike="noStrike" cap="none" dirty="0">
                <a:solidFill>
                  <a:srgbClr val="000000"/>
                </a:solidFill>
                <a:latin typeface="Arial"/>
                <a:ea typeface="Arial"/>
                <a:cs typeface="Arial"/>
                <a:sym typeface="Arial"/>
              </a:rPr>
              <a:t>Naudokite teiginius „Pastebėjau, kad...“, kad atsiliepimai būtų konkretūs. Vietoj bendro pagyrimo ar kritikos pasakykite:</a:t>
            </a:r>
            <a:endParaRPr sz="1400" b="0" i="0" u="none" strike="noStrike" cap="none" dirty="0">
              <a:solidFill>
                <a:srgbClr val="000000"/>
              </a:solidFill>
              <a:latin typeface="Arial"/>
              <a:ea typeface="Arial"/>
              <a:cs typeface="Arial"/>
              <a:sym typeface="Arial"/>
            </a:endParaRPr>
          </a:p>
          <a:p>
            <a:pPr marL="0" marR="0" lvl="3" indent="0" algn="l" rtl="0">
              <a:lnSpc>
                <a:spcPct val="100000"/>
              </a:lnSpc>
              <a:spcBef>
                <a:spcPts val="600"/>
              </a:spcBef>
              <a:spcAft>
                <a:spcPts val="0"/>
              </a:spcAft>
              <a:buNone/>
            </a:pPr>
            <a:r>
              <a:rPr lang="lt-LT" sz="1400" b="0" i="1" u="none" strike="noStrike" cap="none" dirty="0">
                <a:solidFill>
                  <a:srgbClr val="000000"/>
                </a:solidFill>
                <a:latin typeface="Arial"/>
                <a:ea typeface="Arial"/>
                <a:cs typeface="Arial"/>
                <a:sym typeface="Arial"/>
              </a:rPr>
              <a:t>    „Pastebėjau, kad pradėjote suskaidydami užduotį į žingsnius. Tai padėjo išlaikyti grupę organizuotą“.</a:t>
            </a:r>
            <a:endParaRPr sz="1400" b="0" i="0" u="none" strike="noStrike" cap="none" dirty="0">
              <a:solidFill>
                <a:srgbClr val="000000"/>
              </a:solidFill>
              <a:latin typeface="Arial"/>
              <a:ea typeface="Arial"/>
              <a:cs typeface="Arial"/>
              <a:sym typeface="Arial"/>
            </a:endParaRPr>
          </a:p>
          <a:p>
            <a:pPr marL="0" marR="0" lvl="3" indent="0" algn="l" rtl="0">
              <a:lnSpc>
                <a:spcPct val="100000"/>
              </a:lnSpc>
              <a:spcBef>
                <a:spcPts val="600"/>
              </a:spcBef>
              <a:spcAft>
                <a:spcPts val="0"/>
              </a:spcAft>
              <a:buNone/>
            </a:pPr>
            <a:r>
              <a:rPr lang="lt-LT" sz="1400" b="0" i="1" u="none" strike="noStrike" cap="none" dirty="0">
                <a:solidFill>
                  <a:srgbClr val="000000"/>
                </a:solidFill>
                <a:latin typeface="Arial"/>
                <a:ea typeface="Arial"/>
                <a:cs typeface="Arial"/>
                <a:sym typeface="Arial"/>
              </a:rPr>
              <a:t>    „Pastebėjau, kad išgirdęs naują idėją pakoregavote savo požiūrį. Tai parodė gebėjimą prisitaikyti“.</a:t>
            </a:r>
            <a:endParaRPr sz="1400" b="0" i="0" u="none" strike="noStrike" cap="none" dirty="0">
              <a:solidFill>
                <a:srgbClr val="000000"/>
              </a:solidFill>
              <a:latin typeface="Arial"/>
              <a:ea typeface="Arial"/>
              <a:cs typeface="Arial"/>
              <a:sym typeface="Arial"/>
            </a:endParaRPr>
          </a:p>
          <a:p>
            <a:pPr marL="0" marR="0" lvl="2" indent="0" algn="l" rtl="0">
              <a:lnSpc>
                <a:spcPct val="100000"/>
              </a:lnSpc>
              <a:spcBef>
                <a:spcPts val="600"/>
              </a:spcBef>
              <a:spcAft>
                <a:spcPts val="0"/>
              </a:spcAft>
              <a:buNone/>
            </a:pPr>
            <a:r>
              <a:rPr lang="lt-LT" sz="1400" b="0" i="0" u="none" strike="noStrike" cap="none" dirty="0">
                <a:solidFill>
                  <a:srgbClr val="000000"/>
                </a:solidFill>
                <a:latin typeface="Arial"/>
                <a:ea typeface="Arial"/>
                <a:cs typeface="Arial"/>
                <a:sym typeface="Arial"/>
              </a:rPr>
              <a:t>Dėmesys augimui, o ne tik rezultatams. Skatinkite besimokančiuosius matyti tobulėjimą laikui bėgant, o ne tik vertinti sėkmę ar nesėkmę. Klauskite:</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lt-LT" sz="1400" b="0" i="1" u="none" strike="noStrike" cap="none" dirty="0">
                <a:solidFill>
                  <a:srgbClr val="000000"/>
                </a:solidFill>
                <a:latin typeface="Arial"/>
                <a:ea typeface="Arial"/>
                <a:cs typeface="Arial"/>
                <a:sym typeface="Arial"/>
              </a:rPr>
              <a:t>    „Ką šį kartą padarėte kitaip, palyginti su praėjusia veikla?“</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lt-LT" sz="1400" b="0" i="1" u="none" strike="noStrike" cap="none" dirty="0">
                <a:solidFill>
                  <a:srgbClr val="000000"/>
                </a:solidFill>
                <a:latin typeface="Arial"/>
                <a:ea typeface="Arial"/>
                <a:cs typeface="Arial"/>
                <a:sym typeface="Arial"/>
              </a:rPr>
              <a:t>    „Kaip pasikeitė jūsų požiūris gavus atsiliepimų?“</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lt-LT" sz="1400" b="0" i="0" u="none" strike="noStrike" cap="none" dirty="0">
                <a:solidFill>
                  <a:srgbClr val="000000"/>
                </a:solidFill>
                <a:latin typeface="Arial"/>
                <a:ea typeface="Arial"/>
                <a:cs typeface="Arial"/>
                <a:sym typeface="Arial"/>
              </a:rPr>
              <a:t>Prieš pateikdami išorinį grįžtamąjį ryšį, skatinkite </a:t>
            </a:r>
            <a:r>
              <a:rPr lang="lt-LT" sz="1400" b="0" i="0" u="none" strike="noStrike" cap="none" dirty="0" err="1">
                <a:solidFill>
                  <a:srgbClr val="000000"/>
                </a:solidFill>
                <a:latin typeface="Arial"/>
                <a:ea typeface="Arial"/>
                <a:cs typeface="Arial"/>
                <a:sym typeface="Arial"/>
              </a:rPr>
              <a:t>savirefleksiją</a:t>
            </a:r>
            <a:r>
              <a:rPr lang="lt-LT" sz="1400" b="0" i="0" u="none" strike="noStrike" cap="none" dirty="0">
                <a:solidFill>
                  <a:srgbClr val="000000"/>
                </a:solidFill>
                <a:latin typeface="Arial"/>
                <a:ea typeface="Arial"/>
                <a:cs typeface="Arial"/>
                <a:sym typeface="Arial"/>
              </a:rPr>
              <a:t>. Užuot iš karto taisę besimokančiuosius, paprašykite jų apmąstyti savo darbą:</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lt-LT" sz="1400" b="0" i="1" u="none" strike="noStrike" cap="none" dirty="0">
                <a:solidFill>
                  <a:srgbClr val="000000"/>
                </a:solidFill>
                <a:latin typeface="Arial"/>
                <a:ea typeface="Arial"/>
                <a:cs typeface="Arial"/>
                <a:sym typeface="Arial"/>
              </a:rPr>
              <a:t>    „Kokia šios užduoties dalis jums atrodė lengviausia?“</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lt-LT" sz="1400" b="0" i="1" u="none" strike="noStrike" cap="none" dirty="0">
                <a:solidFill>
                  <a:srgbClr val="000000"/>
                </a:solidFill>
                <a:latin typeface="Arial"/>
                <a:ea typeface="Arial"/>
                <a:cs typeface="Arial"/>
                <a:sym typeface="Arial"/>
              </a:rPr>
              <a:t>    „Jei galėtumėte tai pakartoti, ką pakeistumėte?"</a:t>
            </a:r>
            <a:endParaRPr sz="1400" b="0" i="1" u="none" strike="noStrike" cap="none" dirty="0">
              <a:solidFill>
                <a:srgbClr val="000000"/>
              </a:solidFill>
              <a:latin typeface="Arial"/>
              <a:ea typeface="Arial"/>
              <a:cs typeface="Arial"/>
              <a:sym typeface="Arial"/>
            </a:endParaRPr>
          </a:p>
        </p:txBody>
      </p:sp>
      <p:sp>
        <p:nvSpPr>
          <p:cNvPr id="829" name="Google Shape;829;p34"/>
          <p:cNvSpPr txBox="1"/>
          <p:nvPr/>
        </p:nvSpPr>
        <p:spPr>
          <a:xfrm>
            <a:off x="495300" y="1086231"/>
            <a:ext cx="9791700" cy="16008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dirty="0">
                <a:solidFill>
                  <a:srgbClr val="000000"/>
                </a:solidFill>
                <a:latin typeface="Arial"/>
                <a:ea typeface="Arial"/>
                <a:cs typeface="Arial"/>
                <a:sym typeface="Arial"/>
              </a:rPr>
              <a:t>Grįžtamasis ryšys yra labai svarbus tobulinant minkštuosius įgūdžius, nes jis padeda besimokantiesiems suprasti ne tik tai, ką jie padarė, bet ir kaip jie gali tobulėti. IM pagrįsto mokymo metu žodinis grįžtamasis ryšys turėtų būti struktūruotas, sutelkiant dėmesį į procesą, o ne į rezultatus, siekiant skatinti nuolatinį mokymąsi. Žemos kvalifikacijos </a:t>
            </a:r>
            <a:r>
              <a:rPr lang="lt-LT" sz="1400" b="0" i="0" u="none" strike="noStrike" cap="none" dirty="0">
                <a:solidFill>
                  <a:schemeClr val="dk1"/>
                </a:solidFill>
                <a:latin typeface="Arial"/>
                <a:ea typeface="Arial"/>
                <a:cs typeface="Arial"/>
                <a:sym typeface="Arial"/>
              </a:rPr>
              <a:t>suaugusiesiems besimokantiesiems pateiktas </a:t>
            </a:r>
            <a:r>
              <a:rPr lang="lt-LT" sz="1400" b="0" i="0" u="none" strike="noStrike" cap="none" dirty="0">
                <a:solidFill>
                  <a:srgbClr val="000000"/>
                </a:solidFill>
                <a:latin typeface="Arial"/>
                <a:ea typeface="Arial"/>
                <a:cs typeface="Arial"/>
                <a:sym typeface="Arial"/>
              </a:rPr>
              <a:t>konstruktyvus žodinis grįžtamasis ryšys padeda stiprinti pasitikėjimą, sistemingą mąstymą ir padeda atpažinti jų pažangą.</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dirty="0">
                <a:solidFill>
                  <a:srgbClr val="000000"/>
                </a:solidFill>
                <a:latin typeface="Arial"/>
                <a:ea typeface="Arial"/>
                <a:cs typeface="Arial"/>
                <a:sym typeface="Arial"/>
              </a:rPr>
              <a:t>Užuot tik nurodę klaidas, turėtumėte pabrėžti konkretų elgesį, padėti besimokantiesiems įsivertinti ir padėti jiems suprasti, kaip laikui bėgant kinta jų požiūris į problemų sprendimą, bendravimą ar komandinį darbą.</a:t>
            </a:r>
            <a:endParaRPr sz="1400" b="0" i="0" u="none" strike="noStrike" cap="none" dirty="0">
              <a:solidFill>
                <a:srgbClr val="000000"/>
              </a:solidFill>
              <a:latin typeface="Arial"/>
              <a:ea typeface="Arial"/>
              <a:cs typeface="Arial"/>
              <a:sym typeface="Arial"/>
            </a:endParaRPr>
          </a:p>
        </p:txBody>
      </p:sp>
      <p:sp>
        <p:nvSpPr>
          <p:cNvPr id="830" name="Google Shape;830;p34"/>
          <p:cNvSpPr txBox="1"/>
          <p:nvPr/>
        </p:nvSpPr>
        <p:spPr>
          <a:xfrm>
            <a:off x="696348" y="427978"/>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Žodinis grįžtamasis ryšys</a:t>
            </a:r>
            <a:endParaRPr sz="1400" b="0" i="0" u="none" strike="noStrike" cap="none">
              <a:solidFill>
                <a:srgbClr val="000000"/>
              </a:solidFill>
              <a:latin typeface="Arial"/>
              <a:ea typeface="Arial"/>
              <a:cs typeface="Arial"/>
              <a:sym typeface="Arial"/>
            </a:endParaRPr>
          </a:p>
        </p:txBody>
      </p:sp>
      <p:sp>
        <p:nvSpPr>
          <p:cNvPr id="831" name="Google Shape;831;p34"/>
          <p:cNvSpPr txBox="1"/>
          <p:nvPr/>
        </p:nvSpPr>
        <p:spPr>
          <a:xfrm>
            <a:off x="1436499" y="5818629"/>
            <a:ext cx="93243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Pateikite grįžtamąjį ryšį laiku ir tinkamai. </a:t>
            </a:r>
            <a:r>
              <a:rPr lang="lt-LT" sz="1400" b="0" i="0" u="none" strike="noStrike" cap="none">
                <a:solidFill>
                  <a:srgbClr val="000000"/>
                </a:solidFill>
                <a:latin typeface="Arial"/>
                <a:ea typeface="Arial"/>
                <a:cs typeface="Arial"/>
                <a:sym typeface="Arial"/>
              </a:rPr>
              <a:t>Besimokantiesiems dirbant realiuoju laiku pateikite žodinį grįžtamąjį ryšį. Grįžtamasis ryšys yra veiksmingas, kai yra nedelsiant taikomas, padeda besimokantiesiems prisitaikyti ir tobulėti.</a:t>
            </a:r>
            <a:endParaRPr sz="1400" b="0" i="0" u="none" strike="noStrike" cap="none">
              <a:solidFill>
                <a:srgbClr val="000000"/>
              </a:solidFill>
              <a:latin typeface="Arial"/>
              <a:ea typeface="Arial"/>
              <a:cs typeface="Arial"/>
              <a:sym typeface="Arial"/>
            </a:endParaRPr>
          </a:p>
        </p:txBody>
      </p:sp>
      <p:pic>
        <p:nvPicPr>
          <p:cNvPr id="832" name="Google Shape;832;p34" descr="Una caricatura de una persona&#10;&#10;El contenido generado por IA puede ser incorrecto."/>
          <p:cNvPicPr preferRelativeResize="0"/>
          <p:nvPr/>
        </p:nvPicPr>
        <p:blipFill rotWithShape="1">
          <a:blip r:embed="rId3">
            <a:alphaModFix/>
          </a:blip>
          <a:srcRect/>
          <a:stretch/>
        </p:blipFill>
        <p:spPr>
          <a:xfrm>
            <a:off x="10393814" y="215443"/>
            <a:ext cx="1361171" cy="1361171"/>
          </a:xfrm>
          <a:prstGeom prst="rect">
            <a:avLst/>
          </a:prstGeom>
          <a:noFill/>
          <a:ln>
            <a:noFill/>
          </a:ln>
        </p:spPr>
      </p:pic>
      <p:pic>
        <p:nvPicPr>
          <p:cNvPr id="833" name="Google Shape;833;p34" descr="Un dibujo de un perro&#10;&#10;El contenido generado por IA puede ser incorrecto."/>
          <p:cNvPicPr preferRelativeResize="0"/>
          <p:nvPr/>
        </p:nvPicPr>
        <p:blipFill rotWithShape="1">
          <a:blip r:embed="rId4">
            <a:alphaModFix/>
          </a:blip>
          <a:srcRect/>
          <a:stretch/>
        </p:blipFill>
        <p:spPr>
          <a:xfrm>
            <a:off x="216451" y="5642596"/>
            <a:ext cx="871869" cy="848448"/>
          </a:xfrm>
          <a:prstGeom prst="rect">
            <a:avLst/>
          </a:prstGeom>
          <a:noFill/>
          <a:ln>
            <a:noFill/>
          </a:ln>
        </p:spPr>
      </p:pic>
      <p:pic>
        <p:nvPicPr>
          <p:cNvPr id="834" name="Google Shape;834;p34" descr="Icono&#10;&#10;El contenido generado por IA puede ser incorrecto."/>
          <p:cNvPicPr preferRelativeResize="0"/>
          <p:nvPr/>
        </p:nvPicPr>
        <p:blipFill rotWithShape="1">
          <a:blip r:embed="rId5">
            <a:alphaModFix/>
          </a:blip>
          <a:srcRect/>
          <a:stretch/>
        </p:blipFill>
        <p:spPr>
          <a:xfrm>
            <a:off x="10881760" y="5131092"/>
            <a:ext cx="1049827" cy="1049827"/>
          </a:xfrm>
          <a:prstGeom prst="rect">
            <a:avLst/>
          </a:prstGeom>
          <a:noFill/>
          <a:ln>
            <a:noFill/>
          </a:ln>
        </p:spPr>
      </p:pic>
      <p:sp>
        <p:nvSpPr>
          <p:cNvPr id="835" name="Google Shape;835;p3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35</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839"/>
        <p:cNvGrpSpPr/>
        <p:nvPr/>
      </p:nvGrpSpPr>
      <p:grpSpPr>
        <a:xfrm>
          <a:off x="0" y="0"/>
          <a:ext cx="0" cy="0"/>
          <a:chOff x="0" y="0"/>
          <a:chExt cx="0" cy="0"/>
        </a:xfrm>
      </p:grpSpPr>
      <p:sp>
        <p:nvSpPr>
          <p:cNvPr id="840" name="Google Shape;840;p35"/>
          <p:cNvSpPr/>
          <p:nvPr/>
        </p:nvSpPr>
        <p:spPr>
          <a:xfrm>
            <a:off x="432359" y="2743200"/>
            <a:ext cx="11327282" cy="3686822"/>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41" name="Google Shape;841;p35"/>
          <p:cNvSpPr txBox="1"/>
          <p:nvPr/>
        </p:nvSpPr>
        <p:spPr>
          <a:xfrm>
            <a:off x="696348" y="427978"/>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Rubrikos ir kontrolinis sąrašas </a:t>
            </a:r>
            <a:endParaRPr sz="1400" b="0" i="0" u="none" strike="noStrike" cap="none">
              <a:solidFill>
                <a:srgbClr val="000000"/>
              </a:solidFill>
              <a:latin typeface="Arial"/>
              <a:ea typeface="Arial"/>
              <a:cs typeface="Arial"/>
              <a:sym typeface="Arial"/>
            </a:endParaRPr>
          </a:p>
        </p:txBody>
      </p:sp>
      <p:sp>
        <p:nvSpPr>
          <p:cNvPr id="842" name="Google Shape;842;p35"/>
          <p:cNvSpPr txBox="1"/>
          <p:nvPr/>
        </p:nvSpPr>
        <p:spPr>
          <a:xfrm>
            <a:off x="495300" y="1251059"/>
            <a:ext cx="10617300" cy="321622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Norint įvertinti minkštuosius įgūdžius IM mokymuose, reikia struktūrinio, tačiau lankstaus požiūrio. Kadangi šie įgūdžiai vystosi palaipsniui, jums, kaip instruktoriui, </a:t>
            </a:r>
            <a:r>
              <a:rPr lang="lt-LT" sz="1400" b="1" i="0" u="none" strike="noStrike" cap="none">
                <a:solidFill>
                  <a:srgbClr val="000000"/>
                </a:solidFill>
                <a:latin typeface="Arial"/>
                <a:ea typeface="Arial"/>
                <a:cs typeface="Arial"/>
                <a:sym typeface="Arial"/>
              </a:rPr>
              <a:t>reikia aiškių ir praktinių būdų stebėti pažangą laikui bėgant. </a:t>
            </a:r>
            <a:r>
              <a:rPr lang="lt-LT" sz="1400" b="0" i="0" u="none" strike="noStrike" cap="none">
                <a:solidFill>
                  <a:srgbClr val="000000"/>
                </a:solidFill>
                <a:latin typeface="Arial"/>
                <a:ea typeface="Arial"/>
                <a:cs typeface="Arial"/>
                <a:sym typeface="Arial"/>
              </a:rPr>
              <a:t>Rubrikos ir kontroliniai sąrašai yra veiksmingas būdas įvertinti minkštuosius įgūdžius, nepasikliaujant tradiciniais testavimo metodais.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Gerai sukurta rubrika padeda instruktoriams nuosekliai stebėti ir vertinti įgūdžius, o kontroliniai sąrašai užtikrina, kad besimokantieji supras, ko tikimasi, ir galės apmąstyti savo pažangą. Žemos kvalifikacijos suaugusiesiems </a:t>
            </a:r>
            <a:r>
              <a:rPr lang="lt-LT" sz="1400" b="0" i="0" u="none" strike="noStrike" cap="none">
                <a:solidFill>
                  <a:schemeClr val="dk1"/>
                </a:solidFill>
                <a:latin typeface="Arial"/>
                <a:ea typeface="Arial"/>
                <a:cs typeface="Arial"/>
                <a:sym typeface="Arial"/>
              </a:rPr>
              <a:t>besimokantiesiems </a:t>
            </a:r>
            <a:r>
              <a:rPr lang="lt-LT" sz="1400" b="1" i="0" u="none" strike="noStrike" cap="none">
                <a:solidFill>
                  <a:srgbClr val="000000"/>
                </a:solidFill>
                <a:latin typeface="Arial"/>
                <a:ea typeface="Arial"/>
                <a:cs typeface="Arial"/>
                <a:sym typeface="Arial"/>
              </a:rPr>
              <a:t>geriausiai tinka vaizdinės ir paprastos vertinimo priemonės</a:t>
            </a:r>
            <a:r>
              <a:rPr lang="lt-LT" sz="1400" b="0" i="0" u="none" strike="noStrike" cap="none">
                <a:solidFill>
                  <a:srgbClr val="000000"/>
                </a:solidFill>
                <a:latin typeface="Arial"/>
                <a:ea typeface="Arial"/>
                <a:cs typeface="Arial"/>
                <a:sym typeface="Arial"/>
              </a:rPr>
              <a:t>, stiprinančios struktūrinį mąstymą, neapkraunant jų formaliu vertinimu.</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400"/>
              <a:buFont typeface="Arial"/>
              <a:buNone/>
            </a:pPr>
            <a:endParaRPr sz="800" b="1"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Kaip sukurti minkštųjų įgūdžių rubriką?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Rubrikoje turėtų būti apibrėžti pagrindiniai IM įgūdžiai ir aprašyta, kaip veiksminga pritaikymi įvairiais įgūdžių skirtinguose lygiuose. Galite pritaikyti sudėtingumą pagal mokinių mokymosi lygį.</a:t>
            </a:r>
            <a:endParaRPr sz="1400" b="0" i="1"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Pavyzdys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Užuot pažymėję mokinį kaip tiesiog „gerą“ arba „blogą“ sprendžiant problemas, naudokite tokią rubriką:</a:t>
            </a:r>
            <a:endParaRPr sz="1400" b="0" i="0" u="none" strike="noStrike" cap="none">
              <a:solidFill>
                <a:srgbClr val="000000"/>
              </a:solidFill>
              <a:latin typeface="Arial"/>
              <a:ea typeface="Arial"/>
              <a:cs typeface="Arial"/>
              <a:sym typeface="Arial"/>
            </a:endParaRPr>
          </a:p>
        </p:txBody>
      </p:sp>
      <p:graphicFrame>
        <p:nvGraphicFramePr>
          <p:cNvPr id="843" name="Google Shape;843;p35"/>
          <p:cNvGraphicFramePr/>
          <p:nvPr/>
        </p:nvGraphicFramePr>
        <p:xfrm>
          <a:off x="2032000" y="4418776"/>
          <a:ext cx="3000000" cy="3000000"/>
        </p:xfrm>
        <a:graphic>
          <a:graphicData uri="http://schemas.openxmlformats.org/drawingml/2006/table">
            <a:tbl>
              <a:tblPr firstRow="1" bandRow="1">
                <a:noFill/>
                <a:tableStyleId>{0D3102C2-7DB1-4E7B-9353-EBDC64FD04DF}</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2032000">
                  <a:extLst>
                    <a:ext uri="{9D8B030D-6E8A-4147-A177-3AD203B41FA5}">
                      <a16:colId xmlns:a16="http://schemas.microsoft.com/office/drawing/2014/main" val="20003"/>
                    </a:ext>
                  </a:extLst>
                </a:gridCol>
              </a:tblGrid>
              <a:tr h="370850">
                <a:tc>
                  <a:txBody>
                    <a:bodyPr/>
                    <a:lstStyle/>
                    <a:p>
                      <a:pPr marL="0" marR="0" lvl="0" indent="0" algn="ctr" rtl="0">
                        <a:lnSpc>
                          <a:spcPct val="100000"/>
                        </a:lnSpc>
                        <a:spcBef>
                          <a:spcPts val="0"/>
                        </a:spcBef>
                        <a:spcAft>
                          <a:spcPts val="0"/>
                        </a:spcAft>
                        <a:buClr>
                          <a:srgbClr val="000000"/>
                        </a:buClr>
                        <a:buSzPts val="1400"/>
                        <a:buFont typeface="Arial"/>
                        <a:buNone/>
                      </a:pPr>
                      <a:r>
                        <a:rPr lang="lt-LT" sz="1400" u="none" strike="noStrike" cap="none">
                          <a:solidFill>
                            <a:schemeClr val="lt1"/>
                          </a:solidFill>
                          <a:latin typeface="Arial"/>
                          <a:ea typeface="Arial"/>
                          <a:cs typeface="Arial"/>
                          <a:sym typeface="Arial"/>
                        </a:rPr>
                        <a:t>Minkštasis įgūdis</a:t>
                      </a:r>
                      <a:endParaRPr sz="1400" u="none" strike="noStrike" cap="none"/>
                    </a:p>
                  </a:txBody>
                  <a:tcPr marL="91450" marR="91450" marT="45725" marB="457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1A456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lt-LT" sz="1400" u="none" strike="noStrike" cap="none">
                          <a:solidFill>
                            <a:schemeClr val="lt1"/>
                          </a:solidFill>
                          <a:latin typeface="Arial"/>
                          <a:ea typeface="Arial"/>
                          <a:cs typeface="Arial"/>
                          <a:sym typeface="Arial"/>
                        </a:rPr>
                        <a:t>Atsirandantis</a:t>
                      </a:r>
                      <a:endParaRPr sz="1400" u="none" strike="noStrike" cap="none"/>
                    </a:p>
                  </a:txBody>
                  <a:tcPr marL="91450" marR="91450" marT="45725" marB="457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1A456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lt-LT" sz="1400" u="none" strike="noStrike" cap="none">
                          <a:solidFill>
                            <a:schemeClr val="lt1"/>
                          </a:solidFill>
                          <a:latin typeface="Arial"/>
                          <a:ea typeface="Arial"/>
                          <a:cs typeface="Arial"/>
                          <a:sym typeface="Arial"/>
                        </a:rPr>
                        <a:t>Ugdomas</a:t>
                      </a:r>
                      <a:endParaRPr sz="1400" u="none" strike="noStrike" cap="none"/>
                    </a:p>
                  </a:txBody>
                  <a:tcPr marL="91450" marR="91450" marT="45725" marB="457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1A456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lt-LT" sz="1400" u="none" strike="noStrike" cap="none">
                          <a:solidFill>
                            <a:schemeClr val="lt1"/>
                          </a:solidFill>
                          <a:latin typeface="Arial"/>
                          <a:ea typeface="Arial"/>
                          <a:cs typeface="Arial"/>
                          <a:sym typeface="Arial"/>
                        </a:rPr>
                        <a:t>Įgudęs</a:t>
                      </a:r>
                      <a:endParaRPr sz="1400" u="none" strike="noStrike" cap="none"/>
                    </a:p>
                  </a:txBody>
                  <a:tcPr marL="91450" marR="91450" marT="45725" marB="457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1A4564"/>
                    </a:solidFill>
                  </a:tcPr>
                </a:tc>
                <a:extLst>
                  <a:ext uri="{0D108BD9-81ED-4DB2-BD59-A6C34878D82A}">
                    <a16:rowId xmlns:a16="http://schemas.microsoft.com/office/drawing/2014/main" val="10000"/>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lt-LT" sz="1400" u="none" strike="noStrike" cap="none">
                          <a:latin typeface="Arial"/>
                          <a:ea typeface="Arial"/>
                          <a:cs typeface="Arial"/>
                          <a:sym typeface="Arial"/>
                        </a:rPr>
                        <a:t>Problemų sprendimas</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dk1"/>
                      </a:solidFill>
                      <a:prstDash val="solid"/>
                      <a:round/>
                      <a:headEnd type="none" w="sm" len="sm"/>
                      <a:tailEnd type="none" w="sm" len="sm"/>
                    </a:lnB>
                    <a:solidFill>
                      <a:srgbClr val="D5E7F4"/>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lt-LT" sz="1200" u="none" strike="noStrike" cap="none">
                          <a:latin typeface="Arial"/>
                          <a:ea typeface="Arial"/>
                          <a:cs typeface="Arial"/>
                          <a:sym typeface="Arial"/>
                        </a:rPr>
                        <a:t>Stengiasi suskaidyti problemas į žingsnius ir dažnai atspėja sprendimus.</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chemeClr val="dk1"/>
                          </a:solidFill>
                          <a:latin typeface="Arial"/>
                          <a:ea typeface="Arial"/>
                          <a:cs typeface="Arial"/>
                          <a:sym typeface="Arial"/>
                        </a:rPr>
                        <a:t>Gali suskirstyti užduotis į etapus, bet reikia pagalbos jas logiškai </a:t>
                      </a:r>
                      <a:r>
                        <a:rPr lang="lt-LT" sz="1200" u="none" strike="noStrike" cap="none"/>
                        <a:t>sudėlioti</a:t>
                      </a:r>
                      <a:r>
                        <a:rPr lang="lt-LT" sz="1200" b="0" i="0" u="none" strike="noStrike" cap="none">
                          <a:solidFill>
                            <a:schemeClr val="dk1"/>
                          </a:solidFill>
                          <a:latin typeface="Arial"/>
                          <a:ea typeface="Arial"/>
                          <a:cs typeface="Arial"/>
                          <a:sym typeface="Arial"/>
                        </a:rPr>
                        <a:t>.</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chemeClr val="dk1"/>
                          </a:solidFill>
                          <a:latin typeface="Arial"/>
                          <a:ea typeface="Arial"/>
                          <a:cs typeface="Arial"/>
                          <a:sym typeface="Arial"/>
                        </a:rPr>
                        <a:t>Savarankiškai taiko struktūruotus veiksmus, </a:t>
                      </a:r>
                      <a:r>
                        <a:rPr lang="lt-LT" sz="1200" u="none" strike="noStrike" cap="none"/>
                        <a:t>siekdamas </a:t>
                      </a:r>
                      <a:r>
                        <a:rPr lang="lt-LT" sz="1200" b="0" i="0" u="none" strike="noStrike" cap="none">
                          <a:solidFill>
                            <a:schemeClr val="dk1"/>
                          </a:solidFill>
                          <a:latin typeface="Arial"/>
                          <a:ea typeface="Arial"/>
                          <a:cs typeface="Arial"/>
                          <a:sym typeface="Arial"/>
                        </a:rPr>
                        <a:t>efektyviai spręst</a:t>
                      </a:r>
                      <a:r>
                        <a:rPr lang="lt-LT" sz="1200" u="none" strike="noStrike" cap="none"/>
                        <a:t>i </a:t>
                      </a:r>
                      <a:r>
                        <a:rPr lang="lt-LT" sz="1200" b="0" i="0" u="none" strike="noStrike" cap="none">
                          <a:solidFill>
                            <a:schemeClr val="dk1"/>
                          </a:solidFill>
                          <a:latin typeface="Arial"/>
                          <a:ea typeface="Arial"/>
                          <a:cs typeface="Arial"/>
                          <a:sym typeface="Arial"/>
                        </a:rPr>
                        <a:t>iššūkius.</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lt-LT" sz="1400" u="none" strike="noStrike" cap="none">
                          <a:latin typeface="Arial"/>
                          <a:ea typeface="Arial"/>
                          <a:cs typeface="Arial"/>
                          <a:sym typeface="Arial"/>
                        </a:rPr>
                        <a:t>Bendravimas</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5E7F4"/>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chemeClr val="dk1"/>
                          </a:solidFill>
                          <a:latin typeface="Arial"/>
                          <a:ea typeface="Arial"/>
                          <a:cs typeface="Arial"/>
                          <a:sym typeface="Arial"/>
                        </a:rPr>
                        <a:t>Sunku aiškiai susisteminti mintis.</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chemeClr val="dk1"/>
                          </a:solidFill>
                          <a:latin typeface="Arial"/>
                          <a:ea typeface="Arial"/>
                          <a:cs typeface="Arial"/>
                          <a:sym typeface="Arial"/>
                        </a:rPr>
                        <a:t>Gali paaiškinti samprotavimus, bet reikia raginimo.</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chemeClr val="dk1"/>
                          </a:solidFill>
                          <a:latin typeface="Arial"/>
                          <a:ea typeface="Arial"/>
                          <a:cs typeface="Arial"/>
                          <a:sym typeface="Arial"/>
                        </a:rPr>
                        <a:t>Logiškai ir glaustai išreiškia mintis.</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844" name="Google Shape;844;p35" descr="Icono&#10;&#10;El contenido generado por IA puede ser incorrecto."/>
          <p:cNvPicPr preferRelativeResize="0"/>
          <p:nvPr/>
        </p:nvPicPr>
        <p:blipFill rotWithShape="1">
          <a:blip r:embed="rId3">
            <a:alphaModFix/>
          </a:blip>
          <a:srcRect/>
          <a:stretch/>
        </p:blipFill>
        <p:spPr>
          <a:xfrm>
            <a:off x="10756980" y="134841"/>
            <a:ext cx="976702" cy="976702"/>
          </a:xfrm>
          <a:prstGeom prst="rect">
            <a:avLst/>
          </a:prstGeom>
          <a:noFill/>
          <a:ln>
            <a:noFill/>
          </a:ln>
        </p:spPr>
      </p:pic>
      <p:sp>
        <p:nvSpPr>
          <p:cNvPr id="845" name="Google Shape;845;p3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36</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849"/>
        <p:cNvGrpSpPr/>
        <p:nvPr/>
      </p:nvGrpSpPr>
      <p:grpSpPr>
        <a:xfrm>
          <a:off x="0" y="0"/>
          <a:ext cx="0" cy="0"/>
          <a:chOff x="0" y="0"/>
          <a:chExt cx="0" cy="0"/>
        </a:xfrm>
      </p:grpSpPr>
      <p:sp>
        <p:nvSpPr>
          <p:cNvPr id="850" name="Google Shape;850;p36"/>
          <p:cNvSpPr/>
          <p:nvPr/>
        </p:nvSpPr>
        <p:spPr>
          <a:xfrm>
            <a:off x="432359" y="1251059"/>
            <a:ext cx="11327282" cy="3686822"/>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51" name="Google Shape;851;p36"/>
          <p:cNvSpPr/>
          <p:nvPr/>
        </p:nvSpPr>
        <p:spPr>
          <a:xfrm>
            <a:off x="8026400" y="2652459"/>
            <a:ext cx="3378200" cy="1576641"/>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52" name="Google Shape;852;p36"/>
          <p:cNvSpPr txBox="1"/>
          <p:nvPr/>
        </p:nvSpPr>
        <p:spPr>
          <a:xfrm>
            <a:off x="696348" y="427978"/>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Rubrikos ir kontroliniai sąrašai</a:t>
            </a:r>
            <a:endParaRPr sz="1400" b="0" i="0" u="none" strike="noStrike" cap="none">
              <a:solidFill>
                <a:srgbClr val="000000"/>
              </a:solidFill>
              <a:latin typeface="Arial"/>
              <a:ea typeface="Arial"/>
              <a:cs typeface="Arial"/>
              <a:sym typeface="Arial"/>
            </a:endParaRPr>
          </a:p>
        </p:txBody>
      </p:sp>
      <p:sp>
        <p:nvSpPr>
          <p:cNvPr id="853" name="Google Shape;853;p36"/>
          <p:cNvSpPr txBox="1"/>
          <p:nvPr/>
        </p:nvSpPr>
        <p:spPr>
          <a:xfrm>
            <a:off x="495300" y="1251059"/>
            <a:ext cx="10617200" cy="126188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Kaip sukurti minkštųjų įgūdžių kontrolinį sąrašą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Kontroliniame sąraše turėtų būti nurodyti pagrindiniai įgūdžiai ir elgesys, rodantys pažangą. Būkite paprasti, naudokite stebimus veiksmus, kuriuos galite lengvai stebėti vykdydami veiklą.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Pavyzdys</a:t>
            </a:r>
            <a:endParaRPr sz="1400" b="0" i="0" u="none" strike="noStrike" cap="none">
              <a:solidFill>
                <a:srgbClr val="000000"/>
              </a:solidFill>
              <a:latin typeface="Arial"/>
              <a:ea typeface="Arial"/>
              <a:cs typeface="Arial"/>
              <a:sym typeface="Arial"/>
            </a:endParaRPr>
          </a:p>
        </p:txBody>
      </p:sp>
      <p:pic>
        <p:nvPicPr>
          <p:cNvPr id="854" name="Google Shape;854;p36" descr="Icono&#10;&#10;El contenido generado por IA puede ser incorrecto."/>
          <p:cNvPicPr preferRelativeResize="0"/>
          <p:nvPr/>
        </p:nvPicPr>
        <p:blipFill rotWithShape="1">
          <a:blip r:embed="rId3">
            <a:alphaModFix/>
          </a:blip>
          <a:srcRect/>
          <a:stretch/>
        </p:blipFill>
        <p:spPr>
          <a:xfrm>
            <a:off x="10756980" y="134841"/>
            <a:ext cx="976702" cy="976702"/>
          </a:xfrm>
          <a:prstGeom prst="rect">
            <a:avLst/>
          </a:prstGeom>
          <a:noFill/>
          <a:ln>
            <a:noFill/>
          </a:ln>
        </p:spPr>
      </p:pic>
      <p:graphicFrame>
        <p:nvGraphicFramePr>
          <p:cNvPr id="855" name="Google Shape;855;p36"/>
          <p:cNvGraphicFramePr/>
          <p:nvPr/>
        </p:nvGraphicFramePr>
        <p:xfrm>
          <a:off x="1325700" y="2652459"/>
          <a:ext cx="6264000" cy="1940610"/>
        </p:xfrm>
        <a:graphic>
          <a:graphicData uri="http://schemas.openxmlformats.org/drawingml/2006/table">
            <a:tbl>
              <a:tblPr firstRow="1" bandRow="1">
                <a:noFill/>
                <a:tableStyleId>{0D3102C2-7DB1-4E7B-9353-EBDC64FD04DF}</a:tableStyleId>
              </a:tblPr>
              <a:tblGrid>
                <a:gridCol w="2286000">
                  <a:extLst>
                    <a:ext uri="{9D8B030D-6E8A-4147-A177-3AD203B41FA5}">
                      <a16:colId xmlns:a16="http://schemas.microsoft.com/office/drawing/2014/main" val="20000"/>
                    </a:ext>
                  </a:extLst>
                </a:gridCol>
                <a:gridCol w="3978000">
                  <a:extLst>
                    <a:ext uri="{9D8B030D-6E8A-4147-A177-3AD203B41FA5}">
                      <a16:colId xmlns:a16="http://schemas.microsoft.com/office/drawing/2014/main" val="20001"/>
                    </a:ext>
                  </a:extLst>
                </a:gridCol>
              </a:tblGrid>
              <a:tr h="370850">
                <a:tc>
                  <a:txBody>
                    <a:bodyPr/>
                    <a:lstStyle/>
                    <a:p>
                      <a:pPr marL="0" marR="0" lvl="0" indent="0" algn="ctr" rtl="0">
                        <a:lnSpc>
                          <a:spcPct val="100000"/>
                        </a:lnSpc>
                        <a:spcBef>
                          <a:spcPts val="0"/>
                        </a:spcBef>
                        <a:spcAft>
                          <a:spcPts val="0"/>
                        </a:spcAft>
                        <a:buClr>
                          <a:srgbClr val="000000"/>
                        </a:buClr>
                        <a:buSzPts val="1400"/>
                        <a:buFont typeface="Arial"/>
                        <a:buNone/>
                      </a:pPr>
                      <a:r>
                        <a:rPr lang="lt-LT" sz="1400" u="none" strike="noStrike" cap="none">
                          <a:solidFill>
                            <a:schemeClr val="lt1"/>
                          </a:solidFill>
                          <a:latin typeface="Arial"/>
                          <a:ea typeface="Arial"/>
                          <a:cs typeface="Arial"/>
                          <a:sym typeface="Arial"/>
                        </a:rPr>
                        <a:t>Minkštasis įgūdis</a:t>
                      </a:r>
                      <a:endParaRPr sz="1400" u="none" strike="noStrike" cap="none"/>
                    </a:p>
                  </a:txBody>
                  <a:tcPr marL="91450" marR="91450" marT="45725" marB="457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1A456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lt-LT" sz="1400" u="none" strike="noStrike" cap="none">
                          <a:solidFill>
                            <a:schemeClr val="lt1"/>
                          </a:solidFill>
                          <a:latin typeface="Arial"/>
                          <a:ea typeface="Arial"/>
                          <a:cs typeface="Arial"/>
                          <a:sym typeface="Arial"/>
                        </a:rPr>
                        <a:t>Stebimas aspektas</a:t>
                      </a:r>
                      <a:endParaRPr sz="1400" u="none" strike="noStrike" cap="none"/>
                    </a:p>
                  </a:txBody>
                  <a:tcPr marL="91450" marR="91450" marT="45725" marB="457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1A4564"/>
                    </a:solidFill>
                  </a:tcPr>
                </a:tc>
                <a:extLst>
                  <a:ext uri="{0D108BD9-81ED-4DB2-BD59-A6C34878D82A}">
                    <a16:rowId xmlns:a16="http://schemas.microsoft.com/office/drawing/2014/main" val="10000"/>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lt-LT" sz="1400" u="none" strike="noStrike" cap="none">
                          <a:latin typeface="Arial"/>
                          <a:ea typeface="Arial"/>
                          <a:cs typeface="Arial"/>
                          <a:sym typeface="Arial"/>
                        </a:rPr>
                        <a:t>Problemų sprendimas</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dk1"/>
                      </a:solidFill>
                      <a:prstDash val="solid"/>
                      <a:round/>
                      <a:headEnd type="none" w="sm" len="sm"/>
                      <a:tailEnd type="none" w="sm" len="sm"/>
                    </a:lnB>
                    <a:solidFill>
                      <a:srgbClr val="D5E7F4"/>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lt-LT" sz="1200" u="none" strike="noStrike" cap="none">
                          <a:latin typeface="Arial"/>
                          <a:ea typeface="Arial"/>
                          <a:cs typeface="Arial"/>
                          <a:sym typeface="Arial"/>
                        </a:rPr>
                        <a:t>Savarankiškai skaido užduotis į žingsnius</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lt-LT" sz="1400" u="none" strike="noStrike" cap="none">
                          <a:latin typeface="Arial"/>
                          <a:ea typeface="Arial"/>
                          <a:cs typeface="Arial"/>
                          <a:sym typeface="Arial"/>
                        </a:rPr>
                        <a:t>Kritinis mąstymas</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5E7F4"/>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chemeClr val="dk1"/>
                          </a:solidFill>
                          <a:latin typeface="Arial"/>
                          <a:ea typeface="Arial"/>
                          <a:cs typeface="Arial"/>
                          <a:sym typeface="Arial"/>
                        </a:rPr>
                        <a:t>Prieš priimdamas sprendimą įvertina įvairius sprendimus</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lt-LT" sz="1400" u="none" strike="noStrike" cap="none">
                          <a:latin typeface="Arial"/>
                          <a:ea typeface="Arial"/>
                          <a:cs typeface="Arial"/>
                          <a:sym typeface="Arial"/>
                        </a:rPr>
                        <a:t>Bendradarbiavimas</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5E7F4"/>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chemeClr val="dk1"/>
                          </a:solidFill>
                          <a:latin typeface="Arial"/>
                          <a:ea typeface="Arial"/>
                          <a:cs typeface="Arial"/>
                          <a:sym typeface="Arial"/>
                        </a:rPr>
                        <a:t>Aktyviai prisideda prie grupinių užduočių</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lt-LT" sz="1400" u="none" strike="noStrike" cap="none">
                          <a:latin typeface="Arial"/>
                          <a:ea typeface="Arial"/>
                          <a:cs typeface="Arial"/>
                          <a:sym typeface="Arial"/>
                        </a:rPr>
                        <a:t>Bendravimas</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5E7F4"/>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lt-LT" sz="1200" b="0" i="0" u="none" strike="noStrike" cap="none">
                          <a:solidFill>
                            <a:schemeClr val="dk1"/>
                          </a:solidFill>
                          <a:latin typeface="Arial"/>
                          <a:ea typeface="Arial"/>
                          <a:cs typeface="Arial"/>
                          <a:sym typeface="Arial"/>
                        </a:rPr>
                        <a:t>Aiškiai ir logiškai dėsto mintis, paaiškina idėjas</a:t>
                      </a:r>
                      <a:endParaRPr sz="1400" u="none" strike="noStrike" cap="none"/>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856" name="Google Shape;856;p36"/>
          <p:cNvSpPr txBox="1"/>
          <p:nvPr/>
        </p:nvSpPr>
        <p:spPr>
          <a:xfrm>
            <a:off x="8331200" y="2951946"/>
            <a:ext cx="2781300" cy="1169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Šį kontrolinį sąrašą galite naudoti vykdydami veiklą, tikrindami besimokančiųjų įgūdžius ir pasirinkdami tobulintinas sritis.</a:t>
            </a:r>
            <a:endParaRPr sz="1400" b="0" i="0" u="none" strike="noStrike" cap="none">
              <a:solidFill>
                <a:srgbClr val="000000"/>
              </a:solidFill>
              <a:latin typeface="Arial"/>
              <a:ea typeface="Arial"/>
              <a:cs typeface="Arial"/>
              <a:sym typeface="Arial"/>
            </a:endParaRPr>
          </a:p>
        </p:txBody>
      </p:sp>
      <p:pic>
        <p:nvPicPr>
          <p:cNvPr id="857" name="Google Shape;857;p36" descr="Icono&#10;&#10;El contenido generado por IA puede ser incorrecto."/>
          <p:cNvPicPr preferRelativeResize="0"/>
          <p:nvPr/>
        </p:nvPicPr>
        <p:blipFill rotWithShape="1">
          <a:blip r:embed="rId4">
            <a:alphaModFix/>
          </a:blip>
          <a:srcRect/>
          <a:stretch/>
        </p:blipFill>
        <p:spPr>
          <a:xfrm>
            <a:off x="10891927" y="2405108"/>
            <a:ext cx="794190" cy="794190"/>
          </a:xfrm>
          <a:prstGeom prst="rect">
            <a:avLst/>
          </a:prstGeom>
          <a:noFill/>
          <a:ln>
            <a:noFill/>
          </a:ln>
        </p:spPr>
      </p:pic>
      <p:sp>
        <p:nvSpPr>
          <p:cNvPr id="858" name="Google Shape;858;p36"/>
          <p:cNvSpPr txBox="1"/>
          <p:nvPr/>
        </p:nvSpPr>
        <p:spPr>
          <a:xfrm>
            <a:off x="495300" y="5178991"/>
            <a:ext cx="10617300" cy="10314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dirty="0">
                <a:solidFill>
                  <a:srgbClr val="000000"/>
                </a:solidFill>
                <a:latin typeface="Arial"/>
                <a:ea typeface="Arial"/>
                <a:cs typeface="Arial"/>
                <a:sym typeface="Arial"/>
              </a:rPr>
              <a:t>Kad vertinimai išliktų aktualūs ir palaikantys, turėtumėte natūraliai integruoti grįžtamąjį ryšį į pamokas. Vietoje oficialaus įvertinimo, pateikite neoficialų, bet konkretų grįžtamąjį ryšį apie besimokančiųjų veiklas.</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400"/>
              <a:buFont typeface="Arial"/>
              <a:buNone/>
            </a:pPr>
            <a:r>
              <a:rPr lang="lt-LT" sz="1400" b="0" i="0" u="none" strike="noStrike" cap="none" dirty="0">
                <a:solidFill>
                  <a:srgbClr val="000000"/>
                </a:solidFill>
                <a:latin typeface="Arial"/>
                <a:ea typeface="Arial"/>
                <a:cs typeface="Arial"/>
                <a:sym typeface="Arial"/>
              </a:rPr>
              <a:t>Skatinkite besimokančiuosius stebėti savo pažangą, sesijos pabaigoje peržiūrint savo kontrolinį sąrašą, paskatinkite juos prisiimti atsakomybę už savo įgūdžių tobulinimą.</a:t>
            </a:r>
            <a:endParaRPr sz="1400" b="0" i="0" u="none" strike="noStrike" cap="none" dirty="0">
              <a:solidFill>
                <a:srgbClr val="000000"/>
              </a:solidFill>
              <a:latin typeface="Arial"/>
              <a:ea typeface="Arial"/>
              <a:cs typeface="Arial"/>
              <a:sym typeface="Arial"/>
            </a:endParaRPr>
          </a:p>
        </p:txBody>
      </p:sp>
      <p:sp>
        <p:nvSpPr>
          <p:cNvPr id="859" name="Google Shape;859;p3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37</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863"/>
        <p:cNvGrpSpPr/>
        <p:nvPr/>
      </p:nvGrpSpPr>
      <p:grpSpPr>
        <a:xfrm>
          <a:off x="0" y="0"/>
          <a:ext cx="0" cy="0"/>
          <a:chOff x="0" y="0"/>
          <a:chExt cx="0" cy="0"/>
        </a:xfrm>
      </p:grpSpPr>
      <p:sp>
        <p:nvSpPr>
          <p:cNvPr id="864" name="Google Shape;864;p37"/>
          <p:cNvSpPr txBox="1"/>
          <p:nvPr/>
        </p:nvSpPr>
        <p:spPr>
          <a:xfrm>
            <a:off x="495300" y="1251059"/>
            <a:ext cx="11163300" cy="51411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Įvertinti minkštuosius įgūdžius gali būti sudėtinga, nes jie ugdomi palaipsniui, lyginant su techniniais įgūdžiais juos sunkiau išmatuoti, ir palyginti. Norint įvertinti tokius įgūdžius kaip problemų sprendimas ir bendravimas, reikia stebėti besimokančiųjų elgesį ir pažangą laikui bėgant. Instruktoriams, dirbantiems su žemos kvalifikacijos suaugusiaisiais, </a:t>
            </a:r>
            <a:r>
              <a:rPr lang="lt-LT" sz="1400" b="1" i="0" u="none" strike="noStrike" cap="none">
                <a:solidFill>
                  <a:srgbClr val="000000"/>
                </a:solidFill>
                <a:latin typeface="Arial"/>
                <a:ea typeface="Arial"/>
                <a:cs typeface="Arial"/>
                <a:sym typeface="Arial"/>
              </a:rPr>
              <a:t>labai svarbu parengti vertinimus, kurie būtų skatinantys ir atspindintys, </a:t>
            </a:r>
            <a:r>
              <a:rPr lang="lt-LT" sz="1400" b="0" i="0" u="none" strike="noStrike" cap="none">
                <a:solidFill>
                  <a:srgbClr val="000000"/>
                </a:solidFill>
                <a:latin typeface="Arial"/>
                <a:ea typeface="Arial"/>
                <a:cs typeface="Arial"/>
                <a:sym typeface="Arial"/>
              </a:rPr>
              <a:t>o ne gąsdinantys.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Kas apsunkina minkštųjų įgūdžių įvertinimą?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a:solidFill>
                  <a:srgbClr val="000000"/>
                </a:solidFill>
                <a:latin typeface="Arial"/>
                <a:ea typeface="Arial"/>
                <a:cs typeface="Arial"/>
                <a:sym typeface="Arial"/>
              </a:rPr>
              <a:t>Kaip įveikti šiuos iššūkius</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1200"/>
              </a:spcBef>
              <a:spcAft>
                <a:spcPts val="0"/>
              </a:spcAft>
              <a:buClr>
                <a:srgbClr val="000000"/>
              </a:buClr>
              <a:buSzPts val="1400"/>
              <a:buFont typeface="Noto Sans Symbols"/>
              <a:buChar char="✔"/>
            </a:pPr>
            <a:r>
              <a:rPr lang="lt-LT" sz="1400" b="1" i="0" u="none" strike="noStrike" cap="none">
                <a:solidFill>
                  <a:srgbClr val="000000"/>
                </a:solidFill>
                <a:latin typeface="Arial"/>
                <a:ea typeface="Arial"/>
                <a:cs typeface="Arial"/>
                <a:sym typeface="Arial"/>
              </a:rPr>
              <a:t>Naudokite kelis vertinimo metodus: </a:t>
            </a:r>
            <a:r>
              <a:rPr lang="lt-LT" sz="1400" b="0" i="0" u="none" strike="noStrike" cap="none">
                <a:solidFill>
                  <a:srgbClr val="000000"/>
                </a:solidFill>
                <a:latin typeface="Arial"/>
                <a:ea typeface="Arial"/>
                <a:cs typeface="Arial"/>
                <a:sym typeface="Arial"/>
              </a:rPr>
              <a:t>derinkite stebėjimą, bendramokslių atsiliepimus ir kryptingas diskusijas, kad pamatytumėte visapusiškąį besimokančiojo pažangą. Tai padeda užfiksuoti įvairius minkštųjų įgūdžių ugdymo aspektus.</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600"/>
              </a:spcBef>
              <a:spcAft>
                <a:spcPts val="0"/>
              </a:spcAft>
              <a:buClr>
                <a:srgbClr val="000000"/>
              </a:buClr>
              <a:buSzPts val="1400"/>
              <a:buFont typeface="Noto Sans Symbols"/>
              <a:buChar char="✔"/>
            </a:pPr>
            <a:r>
              <a:rPr lang="lt-LT" sz="1400" b="1" i="0" u="none" strike="noStrike" cap="none">
                <a:solidFill>
                  <a:srgbClr val="000000"/>
                </a:solidFill>
                <a:latin typeface="Arial"/>
                <a:ea typeface="Arial"/>
                <a:cs typeface="Arial"/>
                <a:sym typeface="Arial"/>
              </a:rPr>
              <a:t>Reguliariai sustiprinkite pažangą: </a:t>
            </a:r>
            <a:r>
              <a:rPr lang="lt-LT" sz="1400" b="0" i="0" u="none" strike="noStrike" cap="none">
                <a:solidFill>
                  <a:srgbClr val="000000"/>
                </a:solidFill>
                <a:latin typeface="Arial"/>
                <a:ea typeface="Arial"/>
                <a:cs typeface="Arial"/>
                <a:sym typeface="Arial"/>
              </a:rPr>
              <a:t>pripažinkite nedidelius patobulinimus, net jei jie atrodo nedideli. Parodykite besimokantiesiems, kaip laikui bėgant pagerėjo jų gebėjimas spręsti problemas, bendrauti ar prisitaikyti, kad jie labiau pasitikėtų.</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600"/>
              </a:spcBef>
              <a:spcAft>
                <a:spcPts val="0"/>
              </a:spcAft>
              <a:buClr>
                <a:srgbClr val="000000"/>
              </a:buClr>
              <a:buSzPts val="1400"/>
              <a:buFont typeface="Noto Sans Symbols"/>
              <a:buChar char="✔"/>
            </a:pPr>
            <a:r>
              <a:rPr lang="lt-LT" sz="1400" b="1" i="0" u="none" strike="noStrike" cap="none">
                <a:solidFill>
                  <a:srgbClr val="000000"/>
                </a:solidFill>
                <a:latin typeface="Arial"/>
                <a:ea typeface="Arial"/>
                <a:cs typeface="Arial"/>
                <a:sym typeface="Arial"/>
              </a:rPr>
              <a:t>Dėmesys praktiniam pritaikymui: </a:t>
            </a:r>
            <a:r>
              <a:rPr lang="lt-LT" sz="1400" b="0" i="0" u="none" strike="noStrike" cap="none">
                <a:solidFill>
                  <a:srgbClr val="000000"/>
                </a:solidFill>
                <a:latin typeface="Arial"/>
                <a:ea typeface="Arial"/>
                <a:cs typeface="Arial"/>
                <a:sym typeface="Arial"/>
              </a:rPr>
              <a:t>vietoje abstrakčių vertinimų susiekite vertinimus su realiomis užduotimis, kurias besimokantieji sprendžia kasdien. Pavyzdžiui, įvertinkite problemų sprendimo įgūdžius atlikdami biudžeto sudarymo pratimus arba vertinkite komandinio darbo įgūdžius vykdydami grupinę veiklą.</a:t>
            </a:r>
            <a:endParaRPr sz="1400" b="0" i="0" u="none" strike="noStrike" cap="none">
              <a:solidFill>
                <a:srgbClr val="000000"/>
              </a:solidFill>
              <a:latin typeface="Arial"/>
              <a:ea typeface="Arial"/>
              <a:cs typeface="Arial"/>
              <a:sym typeface="Arial"/>
            </a:endParaRPr>
          </a:p>
        </p:txBody>
      </p:sp>
      <p:sp>
        <p:nvSpPr>
          <p:cNvPr id="865" name="Google Shape;865;p37"/>
          <p:cNvSpPr txBox="1"/>
          <p:nvPr/>
        </p:nvSpPr>
        <p:spPr>
          <a:xfrm>
            <a:off x="696348" y="427978"/>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lt-LT" sz="2400" b="1" i="0" u="none" strike="noStrike" cap="none">
                <a:solidFill>
                  <a:schemeClr val="dk1"/>
                </a:solidFill>
                <a:latin typeface="Arial"/>
                <a:ea typeface="Arial"/>
                <a:cs typeface="Arial"/>
                <a:sym typeface="Arial"/>
              </a:rPr>
              <a:t>Iššūkiai, vertinant minkštųjų įgūdžių ugdymą</a:t>
            </a:r>
            <a:endParaRPr sz="1400" b="0" i="0" u="none" strike="noStrike" cap="none">
              <a:solidFill>
                <a:srgbClr val="000000"/>
              </a:solidFill>
              <a:latin typeface="Arial"/>
              <a:ea typeface="Arial"/>
              <a:cs typeface="Arial"/>
              <a:sym typeface="Arial"/>
            </a:endParaRPr>
          </a:p>
        </p:txBody>
      </p:sp>
      <p:grpSp>
        <p:nvGrpSpPr>
          <p:cNvPr id="866" name="Google Shape;866;p37"/>
          <p:cNvGrpSpPr/>
          <p:nvPr/>
        </p:nvGrpSpPr>
        <p:grpSpPr>
          <a:xfrm>
            <a:off x="919546" y="2581925"/>
            <a:ext cx="3280896" cy="1628400"/>
            <a:chOff x="640126" y="2658116"/>
            <a:chExt cx="2880000" cy="1628400"/>
          </a:xfrm>
        </p:grpSpPr>
        <p:sp>
          <p:nvSpPr>
            <p:cNvPr id="867" name="Google Shape;867;p37"/>
            <p:cNvSpPr/>
            <p:nvPr/>
          </p:nvSpPr>
          <p:spPr>
            <a:xfrm>
              <a:off x="640126" y="2658116"/>
              <a:ext cx="2880000" cy="1628400"/>
            </a:xfrm>
            <a:prstGeom prst="rect">
              <a:avLst/>
            </a:prstGeom>
            <a:solidFill>
              <a:srgbClr val="678877"/>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Minkštieji įgūdžiai yra subjektyvūs</a:t>
              </a:r>
              <a:endParaRPr sz="1400" b="0" i="0" u="none" strike="noStrike" cap="none">
                <a:solidFill>
                  <a:srgbClr val="000000"/>
                </a:solidFill>
                <a:latin typeface="Arial"/>
                <a:ea typeface="Arial"/>
                <a:cs typeface="Arial"/>
                <a:sym typeface="Arial"/>
              </a:endParaRPr>
            </a:p>
          </p:txBody>
        </p:sp>
        <p:sp>
          <p:nvSpPr>
            <p:cNvPr id="868" name="Google Shape;868;p37"/>
            <p:cNvSpPr/>
            <p:nvPr/>
          </p:nvSpPr>
          <p:spPr>
            <a:xfrm>
              <a:off x="717245" y="3276591"/>
              <a:ext cx="2736000" cy="940500"/>
            </a:xfrm>
            <a:prstGeom prst="rect">
              <a:avLst/>
            </a:prstGeom>
            <a:solidFill>
              <a:srgbClr val="F2F2F2"/>
            </a:solidFill>
            <a:ln>
              <a:noFill/>
            </a:ln>
          </p:spPr>
          <p:txBody>
            <a:bodyPr spcFirstLastPara="1" wrap="square" lIns="108000" tIns="36000" rIns="72000" bIns="45700" anchor="ctr" anchorCtr="0">
              <a:noAutofit/>
            </a:bodyPr>
            <a:lstStyle/>
            <a:p>
              <a:pPr marL="0" marR="0" lvl="0" indent="0" algn="just" rtl="0">
                <a:lnSpc>
                  <a:spcPct val="100000"/>
                </a:lnSpc>
                <a:spcBef>
                  <a:spcPts val="0"/>
                </a:spcBef>
                <a:spcAft>
                  <a:spcPts val="0"/>
                </a:spcAft>
                <a:buClr>
                  <a:srgbClr val="000000"/>
                </a:buClr>
                <a:buSzPts val="1100"/>
                <a:buFont typeface="Arial"/>
                <a:buNone/>
              </a:pPr>
              <a:r>
                <a:rPr lang="lt-LT" sz="1100" b="0" i="0" u="none" strike="noStrike" cap="none">
                  <a:solidFill>
                    <a:schemeClr val="dk1"/>
                  </a:solidFill>
                  <a:latin typeface="Arial"/>
                  <a:ea typeface="Arial"/>
                  <a:cs typeface="Arial"/>
                  <a:sym typeface="Arial"/>
                </a:rPr>
                <a:t>Nėra teisingo atsakymo, kai kalbama apie minkštuosius įgūdžius, todėl pažangą sunkiau įvertinti kiekybiškai. Turite žiūrėti į elgesio pokyčius, o ne į galutinius rezultatus.</a:t>
              </a:r>
              <a:endParaRPr sz="1400" b="0" i="0" u="none" strike="noStrike" cap="none">
                <a:solidFill>
                  <a:srgbClr val="000000"/>
                </a:solidFill>
                <a:latin typeface="Arial"/>
                <a:ea typeface="Arial"/>
                <a:cs typeface="Arial"/>
                <a:sym typeface="Arial"/>
              </a:endParaRPr>
            </a:p>
          </p:txBody>
        </p:sp>
      </p:grpSp>
      <p:grpSp>
        <p:nvGrpSpPr>
          <p:cNvPr id="869" name="Google Shape;869;p37"/>
          <p:cNvGrpSpPr/>
          <p:nvPr/>
        </p:nvGrpSpPr>
        <p:grpSpPr>
          <a:xfrm>
            <a:off x="4670730" y="2581935"/>
            <a:ext cx="3191040" cy="1628400"/>
            <a:chOff x="4158026" y="2658116"/>
            <a:chExt cx="2880000" cy="1628400"/>
          </a:xfrm>
        </p:grpSpPr>
        <p:sp>
          <p:nvSpPr>
            <p:cNvPr id="870" name="Google Shape;870;p37"/>
            <p:cNvSpPr/>
            <p:nvPr/>
          </p:nvSpPr>
          <p:spPr>
            <a:xfrm>
              <a:off x="4158026" y="2658116"/>
              <a:ext cx="2880000" cy="1628400"/>
            </a:xfrm>
            <a:prstGeom prst="rect">
              <a:avLst/>
            </a:prstGeom>
            <a:solidFill>
              <a:srgbClr val="678877"/>
            </a:solidFill>
            <a:ln>
              <a:noFill/>
            </a:ln>
          </p:spPr>
          <p:txBody>
            <a:bodyPr spcFirstLastPara="1" wrap="square" lIns="36000" tIns="72000" rIns="36000"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Besimokantieji gali neatpažinti savo pažangos</a:t>
              </a:r>
              <a:endParaRPr sz="1400" b="0" i="0" u="none" strike="noStrike" cap="none">
                <a:solidFill>
                  <a:srgbClr val="000000"/>
                </a:solidFill>
                <a:latin typeface="Arial"/>
                <a:ea typeface="Arial"/>
                <a:cs typeface="Arial"/>
                <a:sym typeface="Arial"/>
              </a:endParaRPr>
            </a:p>
          </p:txBody>
        </p:sp>
        <p:sp>
          <p:nvSpPr>
            <p:cNvPr id="871" name="Google Shape;871;p37"/>
            <p:cNvSpPr/>
            <p:nvPr/>
          </p:nvSpPr>
          <p:spPr>
            <a:xfrm>
              <a:off x="4226794" y="3276606"/>
              <a:ext cx="2738400" cy="940500"/>
            </a:xfrm>
            <a:prstGeom prst="rect">
              <a:avLst/>
            </a:prstGeom>
            <a:solidFill>
              <a:srgbClr val="F2F2F2"/>
            </a:solidFill>
            <a:ln>
              <a:noFill/>
            </a:ln>
          </p:spPr>
          <p:txBody>
            <a:bodyPr spcFirstLastPara="1" wrap="square" lIns="108000" tIns="36000" rIns="72000" bIns="45700" anchor="ctr" anchorCtr="0">
              <a:noAutofit/>
            </a:bodyPr>
            <a:lstStyle/>
            <a:p>
              <a:pPr marL="0" marR="0" lvl="0" indent="0" algn="just" rtl="0">
                <a:lnSpc>
                  <a:spcPct val="100000"/>
                </a:lnSpc>
                <a:spcBef>
                  <a:spcPts val="0"/>
                </a:spcBef>
                <a:spcAft>
                  <a:spcPts val="0"/>
                </a:spcAft>
                <a:buClr>
                  <a:srgbClr val="000000"/>
                </a:buClr>
                <a:buSzPts val="1100"/>
                <a:buFont typeface="Arial"/>
                <a:buNone/>
              </a:pPr>
              <a:r>
                <a:rPr lang="lt-LT" sz="1100" b="0" i="0" u="none" strike="noStrike" cap="none">
                  <a:solidFill>
                    <a:schemeClr val="dk1"/>
                  </a:solidFill>
                  <a:latin typeface="Arial"/>
                  <a:ea typeface="Arial"/>
                  <a:cs typeface="Arial"/>
                  <a:sym typeface="Arial"/>
                </a:rPr>
                <a:t>Be sistemingos refleksijos besimokantieji gali jaustis, kad jie netobulėja, net kai jie tobulėja. Reguliarus grįžtamasis ryšys yra būtinas, kad jie galėtų stebėti pažangą.</a:t>
              </a:r>
              <a:endParaRPr sz="1400" b="0" i="0" u="none" strike="noStrike" cap="none">
                <a:solidFill>
                  <a:srgbClr val="000000"/>
                </a:solidFill>
                <a:latin typeface="Arial"/>
                <a:ea typeface="Arial"/>
                <a:cs typeface="Arial"/>
                <a:sym typeface="Arial"/>
              </a:endParaRPr>
            </a:p>
          </p:txBody>
        </p:sp>
      </p:grpSp>
      <p:grpSp>
        <p:nvGrpSpPr>
          <p:cNvPr id="872" name="Google Shape;872;p37"/>
          <p:cNvGrpSpPr/>
          <p:nvPr/>
        </p:nvGrpSpPr>
        <p:grpSpPr>
          <a:xfrm>
            <a:off x="8153400" y="2581925"/>
            <a:ext cx="3191100" cy="1628400"/>
            <a:chOff x="7899400" y="2658125"/>
            <a:chExt cx="3191100" cy="1628400"/>
          </a:xfrm>
        </p:grpSpPr>
        <p:sp>
          <p:nvSpPr>
            <p:cNvPr id="873" name="Google Shape;873;p37"/>
            <p:cNvSpPr/>
            <p:nvPr/>
          </p:nvSpPr>
          <p:spPr>
            <a:xfrm>
              <a:off x="7899400" y="2658125"/>
              <a:ext cx="3191100" cy="1628400"/>
            </a:xfrm>
            <a:prstGeom prst="rect">
              <a:avLst/>
            </a:prstGeom>
            <a:solidFill>
              <a:srgbClr val="678877"/>
            </a:solidFill>
            <a:ln>
              <a:noFill/>
            </a:ln>
          </p:spPr>
          <p:txBody>
            <a:bodyPr spcFirstLastPara="1" wrap="square" lIns="36000" tIns="72000" rIns="36000"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lt-LT" sz="1400" b="1" i="0" u="none" strike="noStrike" cap="none">
                  <a:solidFill>
                    <a:schemeClr val="lt1"/>
                  </a:solidFill>
                  <a:latin typeface="Arial"/>
                  <a:ea typeface="Arial"/>
                  <a:cs typeface="Arial"/>
                  <a:sym typeface="Arial"/>
                </a:rPr>
                <a:t>Žemų kvalifikacijos suaugusiesiems gali trūkti pasitikėjimo</a:t>
              </a:r>
              <a:endParaRPr sz="1400" b="1" i="0" u="none" strike="noStrike" cap="none">
                <a:solidFill>
                  <a:schemeClr val="lt1"/>
                </a:solidFill>
                <a:latin typeface="Arial"/>
                <a:ea typeface="Arial"/>
                <a:cs typeface="Arial"/>
                <a:sym typeface="Arial"/>
              </a:endParaRPr>
            </a:p>
          </p:txBody>
        </p:sp>
        <p:sp>
          <p:nvSpPr>
            <p:cNvPr id="874" name="Google Shape;874;p37"/>
            <p:cNvSpPr/>
            <p:nvPr/>
          </p:nvSpPr>
          <p:spPr>
            <a:xfrm>
              <a:off x="7974999" y="3250500"/>
              <a:ext cx="3033600" cy="940500"/>
            </a:xfrm>
            <a:prstGeom prst="rect">
              <a:avLst/>
            </a:prstGeom>
            <a:solidFill>
              <a:srgbClr val="F2F2F2"/>
            </a:solidFill>
            <a:ln>
              <a:noFill/>
            </a:ln>
          </p:spPr>
          <p:txBody>
            <a:bodyPr spcFirstLastPara="1" wrap="square" lIns="108000" tIns="36000" rIns="72000" bIns="45700" anchor="ctr" anchorCtr="0">
              <a:noAutofit/>
            </a:bodyPr>
            <a:lstStyle/>
            <a:p>
              <a:pPr marL="0" marR="0" lvl="0" indent="0" algn="just" rtl="0">
                <a:lnSpc>
                  <a:spcPct val="100000"/>
                </a:lnSpc>
                <a:spcBef>
                  <a:spcPts val="0"/>
                </a:spcBef>
                <a:spcAft>
                  <a:spcPts val="0"/>
                </a:spcAft>
                <a:buClr>
                  <a:srgbClr val="000000"/>
                </a:buClr>
                <a:buSzPts val="1100"/>
                <a:buFont typeface="Arial"/>
                <a:buNone/>
              </a:pPr>
              <a:r>
                <a:rPr lang="lt-LT" sz="1100" b="0" i="0" u="none" strike="noStrike" cap="none">
                  <a:solidFill>
                    <a:schemeClr val="dk1"/>
                  </a:solidFill>
                  <a:latin typeface="Arial"/>
                  <a:ea typeface="Arial"/>
                  <a:cs typeface="Arial"/>
                  <a:sym typeface="Arial"/>
                </a:rPr>
                <a:t>Kai kurie besimokantieji gali dvejoti dalyvauti arba bijoti suklysti. Jei vertinimai atrodo kaip testai, jie gali vengti dalyvauti, užuot pagalvoję, jog tai galimybė  tobulėti.</a:t>
              </a:r>
              <a:endParaRPr sz="1400" b="0" i="0" u="none" strike="noStrike" cap="none">
                <a:solidFill>
                  <a:srgbClr val="000000"/>
                </a:solidFill>
                <a:latin typeface="Arial"/>
                <a:ea typeface="Arial"/>
                <a:cs typeface="Arial"/>
                <a:sym typeface="Arial"/>
              </a:endParaRPr>
            </a:p>
          </p:txBody>
        </p:sp>
      </p:grpSp>
      <p:pic>
        <p:nvPicPr>
          <p:cNvPr id="875" name="Google Shape;875;p37" descr="Icono&#10;&#10;El contenido generado por IA puede ser incorrecto."/>
          <p:cNvPicPr preferRelativeResize="0"/>
          <p:nvPr/>
        </p:nvPicPr>
        <p:blipFill rotWithShape="1">
          <a:blip r:embed="rId3">
            <a:alphaModFix/>
          </a:blip>
          <a:srcRect/>
          <a:stretch/>
        </p:blipFill>
        <p:spPr>
          <a:xfrm>
            <a:off x="10605522" y="167000"/>
            <a:ext cx="1014301" cy="1014301"/>
          </a:xfrm>
          <a:prstGeom prst="rect">
            <a:avLst/>
          </a:prstGeom>
          <a:noFill/>
          <a:ln>
            <a:noFill/>
          </a:ln>
        </p:spPr>
      </p:pic>
      <p:sp>
        <p:nvSpPr>
          <p:cNvPr id="876" name="Google Shape;876;p3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38</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pic>
        <p:nvPicPr>
          <p:cNvPr id="883" name="Google Shape;883;p38"/>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884" name="Google Shape;884;p38"/>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lt-LT" sz="2700" b="1">
                <a:latin typeface="Arial"/>
                <a:ea typeface="Arial"/>
                <a:cs typeface="Arial"/>
                <a:sym typeface="Arial"/>
              </a:rPr>
              <a:t>4 SKYRIUS</a:t>
            </a:r>
            <a:endParaRPr>
              <a:latin typeface="Arial"/>
              <a:ea typeface="Arial"/>
              <a:cs typeface="Arial"/>
              <a:sym typeface="Arial"/>
            </a:endParaRPr>
          </a:p>
        </p:txBody>
      </p:sp>
      <p:sp>
        <p:nvSpPr>
          <p:cNvPr id="885" name="Google Shape;885;p38"/>
          <p:cNvSpPr txBox="1">
            <a:spLocks noGrp="1"/>
          </p:cNvSpPr>
          <p:nvPr>
            <p:ph type="body" idx="1"/>
          </p:nvPr>
        </p:nvSpPr>
        <p:spPr>
          <a:xfrm>
            <a:off x="7827264" y="3615661"/>
            <a:ext cx="2657856"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lt-LT">
                <a:latin typeface="Arial"/>
                <a:ea typeface="Arial"/>
                <a:cs typeface="Arial"/>
                <a:sym typeface="Arial"/>
              </a:rPr>
              <a:t>Atvejų analizė ir veiklos</a:t>
            </a:r>
            <a:endParaRPr/>
          </a:p>
        </p:txBody>
      </p:sp>
      <p:sp>
        <p:nvSpPr>
          <p:cNvPr id="886" name="Google Shape;886;p38"/>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39</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890"/>
        <p:cNvGrpSpPr/>
        <p:nvPr/>
      </p:nvGrpSpPr>
      <p:grpSpPr>
        <a:xfrm>
          <a:off x="0" y="0"/>
          <a:ext cx="0" cy="0"/>
          <a:chOff x="0" y="0"/>
          <a:chExt cx="0" cy="0"/>
        </a:xfrm>
      </p:grpSpPr>
      <p:sp>
        <p:nvSpPr>
          <p:cNvPr id="891" name="Google Shape;891;p39"/>
          <p:cNvSpPr txBox="1">
            <a:spLocks noGrp="1"/>
          </p:cNvSpPr>
          <p:nvPr>
            <p:ph type="body" idx="1"/>
          </p:nvPr>
        </p:nvSpPr>
        <p:spPr>
          <a:xfrm>
            <a:off x="696347" y="586474"/>
            <a:ext cx="8873538" cy="683565"/>
          </a:xfrm>
          <a:prstGeom prst="rect">
            <a:avLst/>
          </a:prstGeom>
          <a:noFill/>
          <a:ln>
            <a:noFill/>
          </a:ln>
        </p:spPr>
        <p:txBody>
          <a:bodyPr spcFirstLastPara="1" wrap="square" lIns="91425" tIns="45700" rIns="91425" bIns="45700" anchor="b" anchorCtr="0">
            <a:normAutofit fontScale="92500" lnSpcReduction="20000"/>
          </a:bodyPr>
          <a:lstStyle/>
          <a:p>
            <a:pPr marL="0" lvl="0" indent="0" algn="l" rtl="0">
              <a:lnSpc>
                <a:spcPct val="100000"/>
              </a:lnSpc>
              <a:spcBef>
                <a:spcPts val="0"/>
              </a:spcBef>
              <a:spcAft>
                <a:spcPts val="0"/>
              </a:spcAft>
              <a:buClr>
                <a:schemeClr val="accent3"/>
              </a:buClr>
              <a:buSzPct val="81801"/>
              <a:buNone/>
            </a:pPr>
            <a:r>
              <a:rPr lang="lt-LT" dirty="0">
                <a:solidFill>
                  <a:srgbClr val="678877"/>
                </a:solidFill>
                <a:latin typeface="Arial"/>
                <a:ea typeface="Arial"/>
                <a:cs typeface="Arial"/>
                <a:sym typeface="Arial"/>
              </a:rPr>
              <a:t>Atvejo analizė. </a:t>
            </a:r>
            <a:r>
              <a:rPr lang="lt-LT" dirty="0">
                <a:solidFill>
                  <a:srgbClr val="000000"/>
                </a:solidFill>
                <a:latin typeface="Arial"/>
                <a:ea typeface="Arial"/>
                <a:cs typeface="Arial"/>
                <a:sym typeface="Arial"/>
              </a:rPr>
              <a:t>Minkštųjų įgūdžių ugdymas suaugusiųjų darbo rinkoje</a:t>
            </a:r>
            <a:endParaRPr dirty="0"/>
          </a:p>
        </p:txBody>
      </p:sp>
      <p:sp>
        <p:nvSpPr>
          <p:cNvPr id="892" name="Google Shape;892;p39"/>
          <p:cNvSpPr txBox="1"/>
          <p:nvPr/>
        </p:nvSpPr>
        <p:spPr>
          <a:xfrm>
            <a:off x="491646" y="1674922"/>
            <a:ext cx="10230600" cy="3622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a:solidFill>
                  <a:srgbClr val="678877"/>
                </a:solidFill>
                <a:latin typeface="Arial"/>
                <a:ea typeface="Arial"/>
                <a:cs typeface="Arial"/>
                <a:sym typeface="Arial"/>
              </a:rPr>
              <a:t>Kontekstas</a:t>
            </a:r>
            <a:endParaRPr sz="1400" b="1" i="0" u="none" strike="noStrike" cap="none">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2020 m. tyrimo metu buvo nagrinėjami suaugusiųjų darbo jėgos mokymai JAV, siekiant įvertinti, kaip struktūrinis minkštųjų įgūdžių mokymas gali pagerinti problemų sprendimą, bendradarbiavimą ir bendravimą darbo vietoje. Tyrimo metu buvo palygintos kelios mokymo programos, kuriose buvo integruoti struktūrinio mąstymo metodai (pagrindinis IM elementas), siekiant padėti besimokantiesiems ugdyti praktinius įsidarbinimo įgūdžius.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Tikslas buvo nustatyti, ar laipsniški mokymosi metodai, panašūs į IM principus, tokius kaip dekompozicija, šablonų atpažinimas ir struktūrinis samprotavimas, galėtų pagerinti suaugusiųjų gebėjimą pritaikyti minkštuosius įgūdžius realioje darbo aplinkoje.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a:solidFill>
                  <a:srgbClr val="678877"/>
                </a:solidFill>
                <a:latin typeface="Arial"/>
                <a:ea typeface="Arial"/>
                <a:cs typeface="Arial"/>
                <a:sym typeface="Arial"/>
              </a:rPr>
              <a:t>Įdiegimas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Tyrimas buvo atliktas pagal darbo jėgos mokymo programas, daugiausia dėmesio skiriant struktūruotam minkštųjų įgūdžių ugdymui. Instruktoriai vedė mokinius žingsnis po žingsnio mokydami problemų sprendimo, komandinio darbo principų ir struktūrinių diskusijų. Mokiniai praktikavosi, kaip įveikti iššūkius, kylančius darbo vietoje, kaip atpažinti šablonus ir prisitaikyti prie grįžtamojo ryšio. Paprasta, struktūruota veikla padėjo sustiprinti pasitikėjimą ir loginį mąstymą.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93" name="Google Shape;893;p39" descr="Icono&#10;&#10;Descripción generada automáticamente"/>
          <p:cNvPicPr preferRelativeResize="0"/>
          <p:nvPr/>
        </p:nvPicPr>
        <p:blipFill rotWithShape="1">
          <a:blip r:embed="rId3">
            <a:alphaModFix/>
          </a:blip>
          <a:srcRect/>
          <a:stretch/>
        </p:blipFill>
        <p:spPr>
          <a:xfrm>
            <a:off x="10370317" y="260656"/>
            <a:ext cx="1335200" cy="1335200"/>
          </a:xfrm>
          <a:prstGeom prst="rect">
            <a:avLst/>
          </a:prstGeom>
          <a:noFill/>
          <a:ln>
            <a:noFill/>
          </a:ln>
        </p:spPr>
      </p:pic>
      <p:sp>
        <p:nvSpPr>
          <p:cNvPr id="894" name="Google Shape;894;p3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40</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898"/>
        <p:cNvGrpSpPr/>
        <p:nvPr/>
      </p:nvGrpSpPr>
      <p:grpSpPr>
        <a:xfrm>
          <a:off x="0" y="0"/>
          <a:ext cx="0" cy="0"/>
          <a:chOff x="0" y="0"/>
          <a:chExt cx="0" cy="0"/>
        </a:xfrm>
      </p:grpSpPr>
      <p:sp>
        <p:nvSpPr>
          <p:cNvPr id="899" name="Google Shape;899;p40"/>
          <p:cNvSpPr txBox="1"/>
          <p:nvPr/>
        </p:nvSpPr>
        <p:spPr>
          <a:xfrm>
            <a:off x="491646" y="1549662"/>
            <a:ext cx="10731600" cy="4381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1" i="0" u="none" strike="noStrike" cap="none" dirty="0">
                <a:solidFill>
                  <a:srgbClr val="678877"/>
                </a:solidFill>
                <a:latin typeface="Arial"/>
                <a:ea typeface="Arial"/>
                <a:cs typeface="Arial"/>
                <a:sym typeface="Arial"/>
              </a:rPr>
              <a:t>Rezultatai</a:t>
            </a:r>
            <a:endParaRPr sz="1400" b="1" i="0" u="none" strike="noStrike" cap="none" dirty="0">
              <a:solidFill>
                <a:srgbClr val="678877"/>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lt-LT" sz="1400" b="0" i="0" u="none" strike="noStrike" cap="none" dirty="0">
                <a:solidFill>
                  <a:srgbClr val="000000"/>
                </a:solidFill>
                <a:latin typeface="Arial"/>
                <a:ea typeface="Arial"/>
                <a:cs typeface="Arial"/>
                <a:sym typeface="Arial"/>
              </a:rPr>
              <a:t>Rezultatai parodė, kad besimokantieji, dalyvavę struktūriniuose IM pagrįstuose minkštųjų įgūdžių ugdymu mokymuose, pademonstravo reikšmingą problemų sprendimo, prisitaikymo ir bendradarbiavimo pagerėjimą. Daugelis studentų ėmė labiau pasitikėti, kaip įveikti darbo vietos iššūkius ir struktūruoti savo sprendimų priėmimo procesus. Stebėjimai ir savęs vertinimai atskleidė, kad dalyviai, susidūrę su nepažįstamomis situacijomis, dažniau taikė kritinio mąstymo strategijas. Darbdaviai ir instruktoriai taip pat pranešė, kad pastebimai išaugo besimokančiųjų gebėjimas perteikti savo </a:t>
            </a:r>
            <a:r>
              <a:rPr lang="lt-LT" sz="1400" b="0" i="0" u="none" strike="noStrike" cap="none" dirty="0" err="1">
                <a:solidFill>
                  <a:srgbClr val="000000"/>
                </a:solidFill>
                <a:latin typeface="Arial"/>
                <a:ea typeface="Arial"/>
                <a:cs typeface="Arial"/>
                <a:sym typeface="Arial"/>
              </a:rPr>
              <a:t>samprotavimus</a:t>
            </a:r>
            <a:r>
              <a:rPr lang="lt-LT" sz="1400" b="0" i="0" u="none" strike="noStrike" cap="none" dirty="0">
                <a:solidFill>
                  <a:srgbClr val="000000"/>
                </a:solidFill>
                <a:latin typeface="Arial"/>
                <a:ea typeface="Arial"/>
                <a:cs typeface="Arial"/>
                <a:sym typeface="Arial"/>
              </a:rPr>
              <a:t> ir efektyviai dirbti komandose.</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dirty="0">
                <a:solidFill>
                  <a:srgbClr val="678877"/>
                </a:solidFill>
                <a:latin typeface="Arial"/>
                <a:ea typeface="Arial"/>
                <a:cs typeface="Arial"/>
                <a:sym typeface="Arial"/>
              </a:rPr>
              <a:t>Iššūkiai</a:t>
            </a:r>
            <a:endParaRPr sz="1400" b="1" i="0" u="none" strike="noStrike" cap="none" dirty="0">
              <a:solidFill>
                <a:srgbClr val="678877"/>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lt-LT" sz="1400" b="0" i="0" u="none" strike="noStrike" cap="none" dirty="0">
                <a:solidFill>
                  <a:srgbClr val="000000"/>
                </a:solidFill>
                <a:latin typeface="Arial"/>
                <a:ea typeface="Arial"/>
                <a:cs typeface="Arial"/>
                <a:sym typeface="Arial"/>
              </a:rPr>
              <a:t>Vienas iš pagrindinių iššūkių buvo pradinės besimokančiųjų dvejonės, nes daugelis nepasitikėjo savo gebėjimu spręsti problemas. Kai kuriems sunkiai sekėsi suskaidyti problemas į žingsnius arba suformuluoti savo </a:t>
            </a:r>
            <a:r>
              <a:rPr lang="lt-LT" sz="1400" b="0" i="0" u="none" strike="noStrike" cap="none" dirty="0" err="1">
                <a:solidFill>
                  <a:srgbClr val="000000"/>
                </a:solidFill>
                <a:latin typeface="Arial"/>
                <a:ea typeface="Arial"/>
                <a:cs typeface="Arial"/>
                <a:sym typeface="Arial"/>
              </a:rPr>
              <a:t>samprotavimus</a:t>
            </a:r>
            <a:r>
              <a:rPr lang="lt-LT" sz="1400" b="0" i="0" u="none" strike="noStrike" cap="none" dirty="0">
                <a:solidFill>
                  <a:srgbClr val="000000"/>
                </a:solidFill>
                <a:latin typeface="Arial"/>
                <a:ea typeface="Arial"/>
                <a:cs typeface="Arial"/>
                <a:sym typeface="Arial"/>
              </a:rPr>
              <a:t>. Instruktoriai turėjo skatinti geriau suprasti sąvokas per pasikartojančias praktikas ir remdamiesi realaus gyvenimo pavyzdžiais. Kitas iššūkis buvo išlaikyti įsitraukimą, nes kai kuriems besimokantiesiems prireikė daugiau laiko prisitaikyti prie struktūrinio mąstymo metodų. Nuolatinė pagalba, teigiama parama ir susiję scenarijai padėjo besimokantiesiems palaipsniui stiprinti pasitikėjimą ir veiksmingai taikyti IM principus.</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lt-LT" sz="1400" b="1" i="0" u="none" strike="noStrike" cap="none" dirty="0">
                <a:solidFill>
                  <a:srgbClr val="678877"/>
                </a:solidFill>
                <a:latin typeface="Arial"/>
                <a:ea typeface="Arial"/>
                <a:cs typeface="Arial"/>
                <a:sym typeface="Arial"/>
              </a:rPr>
              <a:t>Išvada</a:t>
            </a:r>
            <a:endParaRPr sz="1400" b="1" i="0" u="none" strike="noStrike" cap="none" dirty="0">
              <a:solidFill>
                <a:srgbClr val="678877"/>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lt-LT" sz="1400" b="0" i="0" u="none" strike="noStrike" cap="none" dirty="0">
                <a:solidFill>
                  <a:srgbClr val="000000"/>
                </a:solidFill>
                <a:latin typeface="Arial"/>
                <a:ea typeface="Arial"/>
                <a:cs typeface="Arial"/>
                <a:sym typeface="Arial"/>
              </a:rPr>
              <a:t>Ši atvejo </a:t>
            </a:r>
            <a:r>
              <a:rPr lang="lt-LT" sz="1400" b="0" i="0" u="none" strike="noStrike" cap="none" dirty="0" smtClean="0">
                <a:solidFill>
                  <a:srgbClr val="000000"/>
                </a:solidFill>
                <a:latin typeface="Arial"/>
                <a:ea typeface="Arial"/>
                <a:cs typeface="Arial"/>
                <a:sym typeface="Arial"/>
              </a:rPr>
              <a:t>analizė </a:t>
            </a:r>
            <a:r>
              <a:rPr lang="lt-LT" sz="1400" b="0" i="0" u="none" strike="noStrike" cap="none" dirty="0">
                <a:solidFill>
                  <a:srgbClr val="000000"/>
                </a:solidFill>
                <a:latin typeface="Arial"/>
                <a:ea typeface="Arial"/>
                <a:cs typeface="Arial"/>
                <a:sym typeface="Arial"/>
              </a:rPr>
              <a:t>pabrėžia, kaip struktūrinis, laipsniškas minkštųjų įgūdžių ugdymas, atspindintis </a:t>
            </a:r>
            <a:r>
              <a:rPr lang="lt-LT" sz="1400" b="0" i="0" u="none" strike="noStrike" cap="none" dirty="0" err="1">
                <a:solidFill>
                  <a:srgbClr val="000000"/>
                </a:solidFill>
                <a:latin typeface="Arial"/>
                <a:ea typeface="Arial"/>
                <a:cs typeface="Arial"/>
                <a:sym typeface="Arial"/>
              </a:rPr>
              <a:t>informatinio</a:t>
            </a:r>
            <a:r>
              <a:rPr lang="lt-LT" sz="1400" b="0" i="0" u="none" strike="noStrike" cap="none" dirty="0">
                <a:solidFill>
                  <a:srgbClr val="000000"/>
                </a:solidFill>
                <a:latin typeface="Arial"/>
                <a:ea typeface="Arial"/>
                <a:cs typeface="Arial"/>
                <a:sym typeface="Arial"/>
              </a:rPr>
              <a:t> mąstymo principus, gali reikšmingai pagerinti </a:t>
            </a:r>
            <a:r>
              <a:rPr lang="lt-LT" sz="1400" b="0" i="0" u="none" strike="noStrike" cap="none" dirty="0">
                <a:solidFill>
                  <a:schemeClr val="dk1"/>
                </a:solidFill>
                <a:latin typeface="Arial"/>
                <a:ea typeface="Arial"/>
                <a:cs typeface="Arial"/>
                <a:sym typeface="Arial"/>
              </a:rPr>
              <a:t>suaugusiųjų besimokančiųjų</a:t>
            </a:r>
            <a:r>
              <a:rPr lang="lt-LT" sz="1400" b="0" i="0" u="none" strike="noStrike" cap="none" dirty="0">
                <a:solidFill>
                  <a:srgbClr val="000000"/>
                </a:solidFill>
                <a:latin typeface="Arial"/>
                <a:ea typeface="Arial"/>
                <a:cs typeface="Arial"/>
                <a:sym typeface="Arial"/>
              </a:rPr>
              <a:t> minkštuosius įgūdžius. Tyrimas patvirtina, kad žemos kvalifikacijos suaugusieji gauna naudos per struktūruotus vertinimus ir kryptingus apmąstymus, o tai atskleidžia praktinių, su realiu pasauliu susietų mokymų poreikį.</a:t>
            </a:r>
            <a:endParaRPr sz="1400" b="0" i="0" u="none" strike="noStrike" cap="none" dirty="0">
              <a:solidFill>
                <a:srgbClr val="000000"/>
              </a:solidFill>
              <a:latin typeface="Arial"/>
              <a:ea typeface="Arial"/>
              <a:cs typeface="Arial"/>
              <a:sym typeface="Arial"/>
            </a:endParaRPr>
          </a:p>
        </p:txBody>
      </p:sp>
      <p:pic>
        <p:nvPicPr>
          <p:cNvPr id="900" name="Google Shape;900;p40" descr="Icono&#10;&#10;Descripción generada automáticamente"/>
          <p:cNvPicPr preferRelativeResize="0"/>
          <p:nvPr/>
        </p:nvPicPr>
        <p:blipFill rotWithShape="1">
          <a:blip r:embed="rId3">
            <a:alphaModFix/>
          </a:blip>
          <a:srcRect/>
          <a:stretch/>
        </p:blipFill>
        <p:spPr>
          <a:xfrm>
            <a:off x="10370317" y="260656"/>
            <a:ext cx="1335200" cy="1335200"/>
          </a:xfrm>
          <a:prstGeom prst="rect">
            <a:avLst/>
          </a:prstGeom>
          <a:noFill/>
          <a:ln>
            <a:noFill/>
          </a:ln>
        </p:spPr>
      </p:pic>
      <p:sp>
        <p:nvSpPr>
          <p:cNvPr id="901" name="Google Shape;901;p4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41</a:t>
            </a:fld>
            <a:endParaRPr sz="900" b="0" i="0" u="none" strike="noStrike" cap="none">
              <a:solidFill>
                <a:srgbClr val="537272"/>
              </a:solidFill>
              <a:latin typeface="Gill Sans"/>
              <a:ea typeface="Gill Sans"/>
              <a:cs typeface="Gill Sans"/>
              <a:sym typeface="Gill Sans"/>
            </a:endParaRPr>
          </a:p>
        </p:txBody>
      </p:sp>
      <p:sp>
        <p:nvSpPr>
          <p:cNvPr id="902" name="Google Shape;902;p40"/>
          <p:cNvSpPr txBox="1">
            <a:spLocks noGrp="1"/>
          </p:cNvSpPr>
          <p:nvPr>
            <p:ph type="body" idx="1"/>
          </p:nvPr>
        </p:nvSpPr>
        <p:spPr>
          <a:xfrm>
            <a:off x="696347" y="586474"/>
            <a:ext cx="8873538" cy="683565"/>
          </a:xfrm>
          <a:prstGeom prst="rect">
            <a:avLst/>
          </a:prstGeom>
          <a:noFill/>
          <a:ln>
            <a:noFill/>
          </a:ln>
        </p:spPr>
        <p:txBody>
          <a:bodyPr spcFirstLastPara="1" wrap="square" lIns="91425" tIns="45700" rIns="91425" bIns="45700" anchor="b" anchorCtr="0">
            <a:normAutofit fontScale="92500" lnSpcReduction="20000"/>
          </a:bodyPr>
          <a:lstStyle/>
          <a:p>
            <a:pPr marL="0" lvl="0" indent="0" algn="l" rtl="0">
              <a:lnSpc>
                <a:spcPct val="100000"/>
              </a:lnSpc>
              <a:spcBef>
                <a:spcPts val="0"/>
              </a:spcBef>
              <a:spcAft>
                <a:spcPts val="0"/>
              </a:spcAft>
              <a:buClr>
                <a:schemeClr val="accent3"/>
              </a:buClr>
              <a:buSzPct val="81801"/>
              <a:buNone/>
            </a:pPr>
            <a:r>
              <a:rPr lang="lt-LT">
                <a:solidFill>
                  <a:srgbClr val="678877"/>
                </a:solidFill>
                <a:latin typeface="Arial"/>
                <a:ea typeface="Arial"/>
                <a:cs typeface="Arial"/>
                <a:sym typeface="Arial"/>
              </a:rPr>
              <a:t>Atvejo analizė. </a:t>
            </a:r>
            <a:r>
              <a:rPr lang="lt-LT">
                <a:solidFill>
                  <a:srgbClr val="000000"/>
                </a:solidFill>
                <a:latin typeface="Arial"/>
                <a:ea typeface="Arial"/>
                <a:cs typeface="Arial"/>
                <a:sym typeface="Arial"/>
              </a:rPr>
              <a:t>Minkštųjų įgūdžių ugdymas suaugusiųjų darbo rinkoje</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06"/>
        <p:cNvGrpSpPr/>
        <p:nvPr/>
      </p:nvGrpSpPr>
      <p:grpSpPr>
        <a:xfrm>
          <a:off x="0" y="0"/>
          <a:ext cx="0" cy="0"/>
          <a:chOff x="0" y="0"/>
          <a:chExt cx="0" cy="0"/>
        </a:xfrm>
      </p:grpSpPr>
      <p:sp>
        <p:nvSpPr>
          <p:cNvPr id="907" name="Google Shape;907;p41"/>
          <p:cNvSpPr txBox="1">
            <a:spLocks noGrp="1"/>
          </p:cNvSpPr>
          <p:nvPr>
            <p:ph type="body" idx="1"/>
          </p:nvPr>
        </p:nvSpPr>
        <p:spPr>
          <a:xfrm>
            <a:off x="696347" y="586474"/>
            <a:ext cx="4221881"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chemeClr val="accent3"/>
              </a:buClr>
              <a:buSzPts val="1680"/>
              <a:buNone/>
            </a:pPr>
            <a:r>
              <a:rPr lang="lt-LT" sz="2200">
                <a:solidFill>
                  <a:srgbClr val="678877"/>
                </a:solidFill>
                <a:latin typeface="Arial"/>
                <a:ea typeface="Arial"/>
                <a:cs typeface="Arial"/>
                <a:sym typeface="Arial"/>
              </a:rPr>
              <a:t>Veikla 1. </a:t>
            </a:r>
            <a:r>
              <a:rPr lang="lt-LT" sz="2200">
                <a:solidFill>
                  <a:schemeClr val="dk1"/>
                </a:solidFill>
                <a:latin typeface="Arial"/>
                <a:ea typeface="Arial"/>
                <a:cs typeface="Arial"/>
                <a:sym typeface="Arial"/>
              </a:rPr>
              <a:t>Testas</a:t>
            </a:r>
            <a:endParaRPr/>
          </a:p>
        </p:txBody>
      </p:sp>
      <p:pic>
        <p:nvPicPr>
          <p:cNvPr id="908" name="Google Shape;908;p41" descr="Un dibujo de un perro&#10;&#10;Descripción generada automáticamente con confianza media"/>
          <p:cNvPicPr preferRelativeResize="0"/>
          <p:nvPr/>
        </p:nvPicPr>
        <p:blipFill rotWithShape="1">
          <a:blip r:embed="rId3">
            <a:alphaModFix/>
          </a:blip>
          <a:srcRect/>
          <a:stretch/>
        </p:blipFill>
        <p:spPr>
          <a:xfrm>
            <a:off x="10041536" y="207562"/>
            <a:ext cx="1658817" cy="1658817"/>
          </a:xfrm>
          <a:prstGeom prst="rect">
            <a:avLst/>
          </a:prstGeom>
          <a:noFill/>
          <a:ln>
            <a:noFill/>
          </a:ln>
        </p:spPr>
      </p:pic>
      <p:sp>
        <p:nvSpPr>
          <p:cNvPr id="909" name="Google Shape;909;p41"/>
          <p:cNvSpPr txBox="1"/>
          <p:nvPr/>
        </p:nvSpPr>
        <p:spPr>
          <a:xfrm>
            <a:off x="491647" y="1926126"/>
            <a:ext cx="5909100" cy="439090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lt-LT" sz="1400" b="1" i="0" u="none" strike="noStrike" cap="none">
                <a:solidFill>
                  <a:srgbClr val="678877"/>
                </a:solidFill>
                <a:latin typeface="Arial"/>
                <a:ea typeface="Arial"/>
                <a:cs typeface="Arial"/>
                <a:sym typeface="Arial"/>
              </a:rPr>
              <a:t>1. Kuris iš šių būdų yra veiksmingiausiai padeda įvertinti minkštuosius įgūdžius nenaudojant testų raštu?</a:t>
            </a:r>
            <a:endParaRPr sz="1400" b="0" i="0" u="none" strike="noStrike" cap="none">
              <a:solidFill>
                <a:srgbClr val="000000"/>
              </a:solidFill>
              <a:latin typeface="Arial"/>
              <a:ea typeface="Arial"/>
              <a:cs typeface="Arial"/>
              <a:sym typeface="Arial"/>
            </a:endParaRPr>
          </a:p>
          <a:p>
            <a:pPr marL="342900" marR="0" lvl="1" indent="-342900" algn="just" rtl="0">
              <a:lnSpc>
                <a:spcPct val="100000"/>
              </a:lnSpc>
              <a:spcBef>
                <a:spcPts val="0"/>
              </a:spcBef>
              <a:spcAft>
                <a:spcPts val="0"/>
              </a:spcAft>
              <a:buClr>
                <a:srgbClr val="000000"/>
              </a:buClr>
              <a:buSzPts val="1400"/>
              <a:buFont typeface="Arial"/>
              <a:buAutoNum type="alphaLcPeriod"/>
            </a:pPr>
            <a:r>
              <a:rPr lang="lt-LT" sz="1400" b="0" i="0" u="none" strike="noStrike" cap="none">
                <a:solidFill>
                  <a:srgbClr val="000000"/>
                </a:solidFill>
                <a:latin typeface="Arial"/>
                <a:ea typeface="Arial"/>
                <a:cs typeface="Arial"/>
                <a:sym typeface="Arial"/>
              </a:rPr>
              <a:t>Stebėti, ar besimokantieji įsimena IM sąvokas</a:t>
            </a:r>
            <a:endParaRPr sz="1400" b="0" i="0" u="none" strike="noStrike" cap="none">
              <a:solidFill>
                <a:srgbClr val="000000"/>
              </a:solidFill>
              <a:latin typeface="Arial"/>
              <a:ea typeface="Arial"/>
              <a:cs typeface="Arial"/>
              <a:sym typeface="Arial"/>
            </a:endParaRPr>
          </a:p>
          <a:p>
            <a:pPr marL="342900" marR="0" lvl="1" indent="-342900" algn="just" rtl="0">
              <a:lnSpc>
                <a:spcPct val="100000"/>
              </a:lnSpc>
              <a:spcBef>
                <a:spcPts val="0"/>
              </a:spcBef>
              <a:spcAft>
                <a:spcPts val="0"/>
              </a:spcAft>
              <a:buClr>
                <a:srgbClr val="000000"/>
              </a:buClr>
              <a:buSzPts val="1400"/>
              <a:buFont typeface="Arial"/>
              <a:buAutoNum type="alphaLcPeriod"/>
            </a:pPr>
            <a:r>
              <a:rPr lang="lt-LT" sz="1400" b="0" i="0" u="none" strike="noStrike" cap="none">
                <a:solidFill>
                  <a:srgbClr val="000000"/>
                </a:solidFill>
                <a:latin typeface="Arial"/>
                <a:ea typeface="Arial"/>
                <a:cs typeface="Arial"/>
                <a:sym typeface="Arial"/>
              </a:rPr>
              <a:t>Bendramokslių diskusijos, kurių metu besimokantieji paaiškina savo problemų sprendimo būdą</a:t>
            </a:r>
            <a:endParaRPr sz="1400" b="0" i="0" u="none" strike="noStrike" cap="none">
              <a:solidFill>
                <a:srgbClr val="000000"/>
              </a:solidFill>
              <a:latin typeface="Arial"/>
              <a:ea typeface="Arial"/>
              <a:cs typeface="Arial"/>
              <a:sym typeface="Arial"/>
            </a:endParaRPr>
          </a:p>
          <a:p>
            <a:pPr marL="342900" marR="0" lvl="1" indent="-342900" algn="just" rtl="0">
              <a:lnSpc>
                <a:spcPct val="100000"/>
              </a:lnSpc>
              <a:spcBef>
                <a:spcPts val="0"/>
              </a:spcBef>
              <a:spcAft>
                <a:spcPts val="0"/>
              </a:spcAft>
              <a:buClr>
                <a:srgbClr val="000000"/>
              </a:buClr>
              <a:buSzPts val="1400"/>
              <a:buFont typeface="Arial"/>
              <a:buAutoNum type="alphaLcPeriod"/>
            </a:pPr>
            <a:r>
              <a:rPr lang="lt-LT" sz="1400" b="0" i="0" u="none" strike="noStrike" cap="none">
                <a:solidFill>
                  <a:srgbClr val="000000"/>
                </a:solidFill>
                <a:latin typeface="Arial"/>
                <a:ea typeface="Arial"/>
                <a:cs typeface="Arial"/>
                <a:sym typeface="Arial"/>
              </a:rPr>
              <a:t>Egzamino klausimas apie komandinio darbo apibrėžtis </a:t>
            </a:r>
            <a:r>
              <a:rPr lang="lt-LT" sz="1400" b="0" i="0" u="none" strike="noStrike" cap="none">
                <a:solidFill>
                  <a:schemeClr val="dk1"/>
                </a:solidFill>
                <a:latin typeface="Arial"/>
                <a:ea typeface="Arial"/>
                <a:cs typeface="Arial"/>
                <a:sym typeface="Arial"/>
              </a:rPr>
              <a:t>su keliais galimais variantais </a:t>
            </a:r>
            <a:endParaRPr sz="1400" b="1" i="0" u="none" strike="noStrike" cap="none">
              <a:solidFill>
                <a:srgbClr val="678877"/>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lt-LT" sz="1400" b="1" i="0" u="none" strike="noStrike" cap="none">
                <a:solidFill>
                  <a:srgbClr val="678877"/>
                </a:solidFill>
                <a:latin typeface="Arial"/>
                <a:ea typeface="Arial"/>
                <a:cs typeface="Arial"/>
                <a:sym typeface="Arial"/>
              </a:rPr>
              <a:t>2. Kodėl vertinant minkštuosius įgūdžius svarbus grįžtamasis ryšys?</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400"/>
              <a:buFont typeface="Arial"/>
              <a:buAutoNum type="alphaLcPeriod"/>
            </a:pPr>
            <a:r>
              <a:rPr lang="lt-LT" sz="1400" b="0" i="0" u="none" strike="noStrike" cap="none">
                <a:solidFill>
                  <a:srgbClr val="000000"/>
                </a:solidFill>
                <a:latin typeface="Arial"/>
                <a:ea typeface="Arial"/>
                <a:cs typeface="Arial"/>
                <a:sym typeface="Arial"/>
              </a:rPr>
              <a:t>Tai pašalina stebėjimais pagrįsto vertinimo poreikį</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400"/>
              <a:buFont typeface="Arial"/>
              <a:buAutoNum type="alphaLcPeriod"/>
            </a:pPr>
            <a:r>
              <a:rPr lang="lt-LT" sz="1400" b="0" i="0" u="none" strike="noStrike" cap="none">
                <a:solidFill>
                  <a:srgbClr val="000000"/>
                </a:solidFill>
                <a:latin typeface="Arial"/>
                <a:ea typeface="Arial"/>
                <a:cs typeface="Arial"/>
                <a:sym typeface="Arial"/>
              </a:rPr>
              <a:t>Tai užtikrina, kad besimokantieji greičiau atliks savo užduotis</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400"/>
              <a:buFont typeface="Arial"/>
              <a:buAutoNum type="alphaLcPeriod"/>
            </a:pPr>
            <a:r>
              <a:rPr lang="lt-LT" sz="1400" b="0" i="0" u="none" strike="noStrike" cap="none">
                <a:solidFill>
                  <a:srgbClr val="000000"/>
                </a:solidFill>
                <a:latin typeface="Arial"/>
                <a:ea typeface="Arial"/>
                <a:cs typeface="Arial"/>
                <a:sym typeface="Arial"/>
              </a:rPr>
              <a:t>Tai padeda besimokantiesiems apmąstyti savo pažangą ir pagerinti mąstymo procesą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lt-LT" sz="1400" b="1" i="0" u="none" strike="noStrike" cap="none">
                <a:solidFill>
                  <a:srgbClr val="678877"/>
                </a:solidFill>
                <a:latin typeface="Arial"/>
                <a:ea typeface="Arial"/>
                <a:cs typeface="Arial"/>
                <a:sym typeface="Arial"/>
              </a:rPr>
              <a:t>3. Koks pagrindinis tikslas vertinant minkštuosius įgūdžius IM mokymuose?</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400"/>
              <a:buFont typeface="Arial"/>
              <a:buAutoNum type="alphaLcPeriod"/>
            </a:pPr>
            <a:r>
              <a:rPr lang="lt-LT" sz="1400" b="0" i="0" u="none" strike="noStrike" cap="none">
                <a:solidFill>
                  <a:srgbClr val="000000"/>
                </a:solidFill>
                <a:latin typeface="Arial"/>
                <a:ea typeface="Arial"/>
                <a:cs typeface="Arial"/>
                <a:sym typeface="Arial"/>
              </a:rPr>
              <a:t>Stebėti problemų sprendimo, prisitaikymo ir komandinio darbo pažangą laikui bėgant</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400"/>
              <a:buFont typeface="Arial"/>
              <a:buAutoNum type="alphaLcPeriod"/>
            </a:pPr>
            <a:r>
              <a:rPr lang="lt-LT" sz="1400" b="0" i="0" u="none" strike="noStrike" cap="none">
                <a:solidFill>
                  <a:srgbClr val="000000"/>
                </a:solidFill>
                <a:latin typeface="Arial"/>
                <a:ea typeface="Arial"/>
                <a:cs typeface="Arial"/>
                <a:sym typeface="Arial"/>
              </a:rPr>
              <a:t>Susikoncentruoti tik į techninius, o ne į minkštuosius įgūdžius</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400"/>
              <a:buFont typeface="Arial"/>
              <a:buAutoNum type="alphaLcPeriod"/>
            </a:pPr>
            <a:r>
              <a:rPr lang="lt-LT" sz="1400" b="0" i="0" u="none" strike="noStrike" cap="none">
                <a:solidFill>
                  <a:srgbClr val="000000"/>
                </a:solidFill>
                <a:latin typeface="Arial"/>
                <a:ea typeface="Arial"/>
                <a:cs typeface="Arial"/>
                <a:sym typeface="Arial"/>
              </a:rPr>
              <a:t>Nustatyti, kurie studentai turėtų sėkmingai užbaigti ar iškristi iš kurso</a:t>
            </a:r>
            <a:endParaRPr sz="1400" b="0" i="0" u="none" strike="noStrike" cap="none">
              <a:solidFill>
                <a:srgbClr val="000000"/>
              </a:solidFill>
              <a:latin typeface="Arial"/>
              <a:ea typeface="Arial"/>
              <a:cs typeface="Arial"/>
              <a:sym typeface="Arial"/>
            </a:endParaRPr>
          </a:p>
        </p:txBody>
      </p:sp>
      <p:sp>
        <p:nvSpPr>
          <p:cNvPr id="910" name="Google Shape;910;p41"/>
          <p:cNvSpPr txBox="1"/>
          <p:nvPr/>
        </p:nvSpPr>
        <p:spPr>
          <a:xfrm>
            <a:off x="6842342" y="1926126"/>
            <a:ext cx="4857900" cy="299565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lt-LT" sz="1400" b="1" i="0" u="none" strike="noStrike" cap="none">
                <a:solidFill>
                  <a:srgbClr val="678877"/>
                </a:solidFill>
                <a:latin typeface="Arial"/>
                <a:ea typeface="Arial"/>
                <a:cs typeface="Arial"/>
                <a:sym typeface="Arial"/>
              </a:rPr>
              <a:t>4. Koks yra geriausias būdas sekti mokinio problemų sprendimo įgūdžių tobulėjimą?</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400"/>
              <a:buFont typeface="Arial"/>
              <a:buAutoNum type="alphaLcPeriod"/>
            </a:pPr>
            <a:r>
              <a:rPr lang="lt-LT" sz="1400" b="0" i="0" u="none" strike="noStrike" cap="none">
                <a:solidFill>
                  <a:srgbClr val="000000"/>
                </a:solidFill>
                <a:latin typeface="Arial"/>
                <a:ea typeface="Arial"/>
                <a:cs typeface="Arial"/>
                <a:sym typeface="Arial"/>
              </a:rPr>
              <a:t>Išlaikyti baigiamąjį informatinio mąstymo apibrėžimų egzaminą</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400"/>
              <a:buFont typeface="Arial"/>
              <a:buAutoNum type="alphaLcPeriod"/>
            </a:pPr>
            <a:r>
              <a:rPr lang="lt-LT" sz="1400" b="0" i="0" u="none" strike="noStrike" cap="none">
                <a:solidFill>
                  <a:srgbClr val="000000"/>
                </a:solidFill>
                <a:latin typeface="Arial"/>
                <a:ea typeface="Arial"/>
                <a:cs typeface="Arial"/>
                <a:sym typeface="Arial"/>
              </a:rPr>
              <a:t>Paprašykite jų parašyti esė apie IM sąvokas</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400"/>
              <a:buFont typeface="Arial"/>
              <a:buAutoNum type="alphaLcPeriod"/>
            </a:pPr>
            <a:r>
              <a:rPr lang="lt-LT" sz="1400" b="0" i="0" u="none" strike="noStrike" cap="none">
                <a:solidFill>
                  <a:srgbClr val="000000"/>
                </a:solidFill>
                <a:latin typeface="Arial"/>
                <a:ea typeface="Arial"/>
                <a:cs typeface="Arial"/>
                <a:sym typeface="Arial"/>
              </a:rPr>
              <a:t>Stebėti, kaip jie įveikia iššūkius ir koreguoja savo strategijas</a:t>
            </a:r>
            <a:endParaRPr sz="1400" b="1" i="0" u="none" strike="noStrike" cap="none">
              <a:solidFill>
                <a:srgbClr val="678877"/>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lt-LT" sz="1400" b="1" i="0" u="none" strike="noStrike" cap="none">
                <a:solidFill>
                  <a:srgbClr val="678877"/>
                </a:solidFill>
                <a:latin typeface="Arial"/>
                <a:ea typeface="Arial"/>
                <a:cs typeface="Arial"/>
                <a:sym typeface="Arial"/>
              </a:rPr>
              <a:t>5. Kaip treneriai gali padėti žemos kvalifikacijos suaugusiesiems mokiniams atpažinti savo pažangą?</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400"/>
              <a:buFont typeface="Arial"/>
              <a:buAutoNum type="alphaLcPeriod"/>
            </a:pPr>
            <a:r>
              <a:rPr lang="lt-LT" sz="1400" b="0" i="0" u="none" strike="noStrike" cap="none">
                <a:solidFill>
                  <a:srgbClr val="000000"/>
                </a:solidFill>
                <a:latin typeface="Arial"/>
                <a:ea typeface="Arial"/>
                <a:cs typeface="Arial"/>
                <a:sym typeface="Arial"/>
              </a:rPr>
              <a:t>Naudodami struktūruotus kontrolinius sąrašus, bendramokslių diskusijas ir vadovaujamas refleksijas</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400"/>
              <a:buFont typeface="Arial"/>
              <a:buAutoNum type="alphaLcPeriod"/>
            </a:pPr>
            <a:r>
              <a:rPr lang="lt-LT" sz="1400" b="0" i="0" u="none" strike="noStrike" cap="none">
                <a:solidFill>
                  <a:srgbClr val="000000"/>
                </a:solidFill>
                <a:latin typeface="Arial"/>
                <a:ea typeface="Arial"/>
                <a:cs typeface="Arial"/>
                <a:sym typeface="Arial"/>
              </a:rPr>
              <a:t>Tik taisant klaidas, nesiūlant žodinio grįžtamojo ryšio</a:t>
            </a:r>
            <a:endParaRPr sz="1400" b="0" i="0" u="none" strike="noStrike" cap="none">
              <a:solidFill>
                <a:srgbClr val="000000"/>
              </a:solidFill>
              <a:latin typeface="Arial"/>
              <a:ea typeface="Arial"/>
              <a:cs typeface="Arial"/>
              <a:sym typeface="Arial"/>
            </a:endParaRPr>
          </a:p>
          <a:p>
            <a:pPr marL="342900" marR="0" lvl="0" indent="-342900" algn="just" rtl="0">
              <a:lnSpc>
                <a:spcPct val="100000"/>
              </a:lnSpc>
              <a:spcBef>
                <a:spcPts val="0"/>
              </a:spcBef>
              <a:spcAft>
                <a:spcPts val="0"/>
              </a:spcAft>
              <a:buClr>
                <a:srgbClr val="000000"/>
              </a:buClr>
              <a:buSzPts val="1400"/>
              <a:buFont typeface="Arial"/>
              <a:buAutoNum type="alphaLcPeriod"/>
            </a:pPr>
            <a:r>
              <a:rPr lang="lt-LT" sz="1400" b="0" i="0" u="none" strike="noStrike" cap="none">
                <a:solidFill>
                  <a:srgbClr val="000000"/>
                </a:solidFill>
                <a:latin typeface="Arial"/>
                <a:ea typeface="Arial"/>
                <a:cs typeface="Arial"/>
                <a:sym typeface="Arial"/>
              </a:rPr>
              <a:t>Sutelkiant dėmesį į įsiminimą, o ne į realias programas</a:t>
            </a:r>
            <a:endParaRPr sz="1400" b="0" i="0" u="none" strike="noStrike" cap="none">
              <a:solidFill>
                <a:srgbClr val="000000"/>
              </a:solidFill>
              <a:latin typeface="Arial"/>
              <a:ea typeface="Arial"/>
              <a:cs typeface="Arial"/>
              <a:sym typeface="Arial"/>
            </a:endParaRPr>
          </a:p>
        </p:txBody>
      </p:sp>
      <p:sp>
        <p:nvSpPr>
          <p:cNvPr id="911" name="Google Shape;911;p4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42</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15"/>
        <p:cNvGrpSpPr/>
        <p:nvPr/>
      </p:nvGrpSpPr>
      <p:grpSpPr>
        <a:xfrm>
          <a:off x="0" y="0"/>
          <a:ext cx="0" cy="0"/>
          <a:chOff x="0" y="0"/>
          <a:chExt cx="0" cy="0"/>
        </a:xfrm>
      </p:grpSpPr>
      <p:sp>
        <p:nvSpPr>
          <p:cNvPr id="916" name="Google Shape;916;p42"/>
          <p:cNvSpPr txBox="1">
            <a:spLocks noGrp="1"/>
          </p:cNvSpPr>
          <p:nvPr>
            <p:ph type="body" idx="1"/>
          </p:nvPr>
        </p:nvSpPr>
        <p:spPr>
          <a:xfrm>
            <a:off x="696347" y="586474"/>
            <a:ext cx="4221881"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chemeClr val="accent3"/>
              </a:buClr>
              <a:buSzPts val="1680"/>
              <a:buNone/>
            </a:pPr>
            <a:r>
              <a:rPr lang="lt-LT" sz="2200">
                <a:solidFill>
                  <a:srgbClr val="678877"/>
                </a:solidFill>
                <a:latin typeface="Arial"/>
                <a:ea typeface="Arial"/>
                <a:cs typeface="Arial"/>
                <a:sym typeface="Arial"/>
              </a:rPr>
              <a:t>Veikla 2. </a:t>
            </a:r>
            <a:r>
              <a:rPr lang="lt-LT" sz="2200">
                <a:solidFill>
                  <a:schemeClr val="dk1"/>
                </a:solidFill>
                <a:latin typeface="Arial"/>
                <a:ea typeface="Arial"/>
                <a:cs typeface="Arial"/>
                <a:sym typeface="Arial"/>
              </a:rPr>
              <a:t>Kryžiažodis</a:t>
            </a:r>
            <a:endParaRPr/>
          </a:p>
        </p:txBody>
      </p:sp>
      <p:sp>
        <p:nvSpPr>
          <p:cNvPr id="917" name="Google Shape;917;p4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43</a:t>
            </a:fld>
            <a:endParaRPr sz="900" b="0" i="0" u="none" strike="noStrike" cap="none">
              <a:solidFill>
                <a:srgbClr val="537272"/>
              </a:solidFill>
              <a:latin typeface="Gill Sans"/>
              <a:ea typeface="Gill Sans"/>
              <a:cs typeface="Gill Sans"/>
              <a:sym typeface="Gill Sans"/>
            </a:endParaRPr>
          </a:p>
        </p:txBody>
      </p:sp>
      <p:sp>
        <p:nvSpPr>
          <p:cNvPr id="918" name="Google Shape;918;p42">
            <a:hlinkClick r:id="rId3"/>
          </p:cNvPr>
          <p:cNvSpPr txBox="1"/>
          <p:nvPr/>
        </p:nvSpPr>
        <p:spPr>
          <a:xfrm>
            <a:off x="7156704" y="3054519"/>
            <a:ext cx="4072128" cy="123110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lt-LT" sz="2000" b="0" i="0" u="none" strike="noStrike" cap="none">
                <a:solidFill>
                  <a:schemeClr val="dk1"/>
                </a:solidFill>
                <a:latin typeface="Arial"/>
                <a:ea typeface="Arial"/>
                <a:cs typeface="Arial"/>
                <a:sym typeface="Arial"/>
              </a:rPr>
              <a:t>Žaisk internete </a:t>
            </a:r>
            <a:r>
              <a:rPr lang="lt-LT" sz="5400" b="1" i="0" u="sng" strike="noStrike" cap="none">
                <a:solidFill>
                  <a:schemeClr val="dk1"/>
                </a:solidFill>
                <a:latin typeface="Arial"/>
                <a:ea typeface="Arial"/>
                <a:cs typeface="Arial"/>
                <a:sym typeface="Arial"/>
                <a:hlinkClick r:id="rId4">
                  <a:extLst>
                    <a:ext uri="{A12FA001-AC4F-418D-AE19-62706E023703}">
                      <ahyp:hlinkClr xmlns:ahyp="http://schemas.microsoft.com/office/drawing/2018/hyperlinkcolor" xmlns="" val="tx"/>
                    </a:ext>
                  </a:extLst>
                </a:hlinkClick>
              </a:rPr>
              <a:t>NUORODA</a:t>
            </a:r>
            <a:endParaRPr sz="5400" b="1" i="0" u="none" strike="noStrike" cap="none">
              <a:solidFill>
                <a:schemeClr val="dk1"/>
              </a:solidFill>
              <a:latin typeface="Arial"/>
              <a:ea typeface="Arial"/>
              <a:cs typeface="Arial"/>
              <a:sym typeface="Arial"/>
            </a:endParaRPr>
          </a:p>
        </p:txBody>
      </p:sp>
      <p:sp>
        <p:nvSpPr>
          <p:cNvPr id="919" name="Google Shape;919;p42"/>
          <p:cNvSpPr txBox="1"/>
          <p:nvPr/>
        </p:nvSpPr>
        <p:spPr>
          <a:xfrm>
            <a:off x="610774" y="1497047"/>
            <a:ext cx="9053925"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lt-LT" sz="1400" b="0" i="0" u="none" strike="noStrike" cap="none">
                <a:solidFill>
                  <a:srgbClr val="000000"/>
                </a:solidFill>
                <a:latin typeface="Arial"/>
                <a:ea typeface="Arial"/>
                <a:cs typeface="Arial"/>
                <a:sym typeface="Arial"/>
              </a:rPr>
              <a:t>Išspręskite kryžiažodį, užpildydami langelius žodžiais, atitinkančius kiekvieną užuominą. Visi atsakymai yra susiję su vertinimo metodais ir pagrindiniais minkštaisiais įgūdžiais, nagrinėtais šiame modulyje.</a:t>
            </a:r>
            <a:endParaRPr sz="1400" b="0" i="0" u="none" strike="noStrike" cap="none">
              <a:solidFill>
                <a:srgbClr val="000000"/>
              </a:solidFill>
              <a:latin typeface="Arial"/>
              <a:ea typeface="Arial"/>
              <a:cs typeface="Arial"/>
              <a:sym typeface="Arial"/>
            </a:endParaRPr>
          </a:p>
        </p:txBody>
      </p:sp>
      <p:pic>
        <p:nvPicPr>
          <p:cNvPr id="920" name="Google Shape;920;p42" descr="Icono&#10;&#10;El contenido generado por IA puede ser incorrecto."/>
          <p:cNvPicPr preferRelativeResize="0"/>
          <p:nvPr/>
        </p:nvPicPr>
        <p:blipFill rotWithShape="1">
          <a:blip r:embed="rId5">
            <a:alphaModFix/>
          </a:blip>
          <a:srcRect/>
          <a:stretch/>
        </p:blipFill>
        <p:spPr>
          <a:xfrm>
            <a:off x="8820933" y="4655382"/>
            <a:ext cx="743671" cy="743671"/>
          </a:xfrm>
          <a:prstGeom prst="rect">
            <a:avLst/>
          </a:prstGeom>
          <a:noFill/>
          <a:ln>
            <a:noFill/>
          </a:ln>
        </p:spPr>
      </p:pic>
      <p:pic>
        <p:nvPicPr>
          <p:cNvPr id="921" name="Google Shape;921;p42" descr="Imagen que contiene Interfaz de usuario gráfica&#10;&#10;El contenido generado por IA puede ser incorrecto."/>
          <p:cNvPicPr preferRelativeResize="0"/>
          <p:nvPr/>
        </p:nvPicPr>
        <p:blipFill rotWithShape="1">
          <a:blip r:embed="rId6">
            <a:alphaModFix/>
          </a:blip>
          <a:srcRect/>
          <a:stretch/>
        </p:blipFill>
        <p:spPr>
          <a:xfrm>
            <a:off x="10054496" y="296667"/>
            <a:ext cx="1441157" cy="1441157"/>
          </a:xfrm>
          <a:prstGeom prst="rect">
            <a:avLst/>
          </a:prstGeom>
          <a:noFill/>
          <a:ln>
            <a:noFill/>
          </a:ln>
        </p:spPr>
      </p:pic>
      <p:pic>
        <p:nvPicPr>
          <p:cNvPr id="922" name="Google Shape;922;p42"/>
          <p:cNvPicPr preferRelativeResize="0"/>
          <p:nvPr/>
        </p:nvPicPr>
        <p:blipFill rotWithShape="1">
          <a:blip r:embed="rId7">
            <a:alphaModFix/>
          </a:blip>
          <a:srcRect/>
          <a:stretch/>
        </p:blipFill>
        <p:spPr>
          <a:xfrm>
            <a:off x="2575151" y="2247275"/>
            <a:ext cx="3667125" cy="40767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28"/>
        <p:cNvGrpSpPr/>
        <p:nvPr/>
      </p:nvGrpSpPr>
      <p:grpSpPr>
        <a:xfrm>
          <a:off x="0" y="0"/>
          <a:ext cx="0" cy="0"/>
          <a:chOff x="0" y="0"/>
          <a:chExt cx="0" cy="0"/>
        </a:xfrm>
      </p:grpSpPr>
      <p:sp>
        <p:nvSpPr>
          <p:cNvPr id="929" name="Google Shape;929;p43"/>
          <p:cNvSpPr/>
          <p:nvPr/>
        </p:nvSpPr>
        <p:spPr>
          <a:xfrm>
            <a:off x="0" y="0"/>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930" name="Google Shape;930;p43"/>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931" name="Google Shape;931;p43"/>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lt-LT" b="1">
                <a:latin typeface="Arial"/>
                <a:ea typeface="Arial"/>
                <a:cs typeface="Arial"/>
                <a:sym typeface="Arial"/>
              </a:rPr>
              <a:t>APIBENDRINIMAS</a:t>
            </a:r>
            <a:endParaRPr/>
          </a:p>
        </p:txBody>
      </p:sp>
      <p:sp>
        <p:nvSpPr>
          <p:cNvPr id="932" name="Google Shape;932;p43"/>
          <p:cNvSpPr txBox="1"/>
          <p:nvPr/>
        </p:nvSpPr>
        <p:spPr>
          <a:xfrm>
            <a:off x="1060450" y="1384299"/>
            <a:ext cx="10071000" cy="4710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lt-LT" sz="2000" b="0" i="0" u="none" strike="noStrike" cap="none">
                <a:solidFill>
                  <a:srgbClr val="000000"/>
                </a:solidFill>
                <a:latin typeface="Arial"/>
                <a:ea typeface="Arial"/>
                <a:cs typeface="Arial"/>
                <a:sym typeface="Arial"/>
              </a:rPr>
              <a:t>Šiame modulyje buvo nagrinėjama, kaip informatinis mąstymas gali padėti ugdyti </a:t>
            </a:r>
            <a:r>
              <a:rPr lang="lt-LT" sz="2000" b="0" i="0" u="none" strike="noStrike" cap="none">
                <a:solidFill>
                  <a:schemeClr val="dk1"/>
                </a:solidFill>
                <a:latin typeface="Arial"/>
                <a:ea typeface="Arial"/>
                <a:cs typeface="Arial"/>
                <a:sym typeface="Arial"/>
              </a:rPr>
              <a:t>suaugusiųjų besimokančiųjų</a:t>
            </a:r>
            <a:r>
              <a:rPr lang="lt-LT" sz="2000" b="0" i="0" u="none" strike="noStrike" cap="none">
                <a:solidFill>
                  <a:srgbClr val="000000"/>
                </a:solidFill>
                <a:latin typeface="Arial"/>
                <a:ea typeface="Arial"/>
                <a:cs typeface="Arial"/>
                <a:sym typeface="Arial"/>
              </a:rPr>
              <a:t> minkštuosius įgūdžius, siekiant, kad struktūrinis mąstymas taptų prieinamesniu ir suprantamesni.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r>
              <a:rPr lang="lt-LT" sz="2000" b="0" i="0" u="none" strike="noStrike" cap="none">
                <a:solidFill>
                  <a:srgbClr val="000000"/>
                </a:solidFill>
                <a:latin typeface="Arial"/>
                <a:ea typeface="Arial"/>
                <a:cs typeface="Arial"/>
                <a:sym typeface="Arial"/>
              </a:rPr>
              <a:t>Sužinojote, kaip nustatyti pagrindines tarpasmenines kompetencijas, tokias kaip bendravimas ir bendradarbiavimas, pamatėte, kaip pagrindiniai IM principai, tokie kaip dekompozicija ir šablonų atpažinimas, gali padėti jas tobulinti kasdienėje veikloje.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r>
              <a:rPr lang="lt-LT" sz="2000" b="0" i="0" u="none" strike="noStrike" cap="none">
                <a:solidFill>
                  <a:srgbClr val="000000"/>
                </a:solidFill>
                <a:latin typeface="Arial"/>
                <a:ea typeface="Arial"/>
                <a:cs typeface="Arial"/>
                <a:sym typeface="Arial"/>
              </a:rPr>
              <a:t>Apžvelgėme praktinius iššūkius, kurie kyla žemos kvalifikacijos suaugusiesiems taikant IM mokymosi procese; aptarėme, kaip šiuos iššūkius įveikti taikant paprastus, realiame gyvenime pagrįstus metodus.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r>
              <a:rPr lang="lt-LT" sz="2000" b="0" i="0" u="none" strike="noStrike" cap="none">
                <a:solidFill>
                  <a:srgbClr val="000000"/>
                </a:solidFill>
                <a:latin typeface="Arial"/>
                <a:ea typeface="Arial"/>
                <a:cs typeface="Arial"/>
                <a:sym typeface="Arial"/>
              </a:rPr>
              <a:t>Modulyje pateikti pavyzdžiai ir veiklos atskleidžia, kaip IM gali būti pritaikytas ugdant esminius XXI-ojo amžiaus įgūdžius, kurie didina besimokančiųjų pasitikėjimą ir padeda įsitraukti į mokymosi ir kasdienio gyvenimo veiklas.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38"/>
        <p:cNvGrpSpPr/>
        <p:nvPr/>
      </p:nvGrpSpPr>
      <p:grpSpPr>
        <a:xfrm>
          <a:off x="0" y="0"/>
          <a:ext cx="0" cy="0"/>
          <a:chOff x="0" y="0"/>
          <a:chExt cx="0" cy="0"/>
        </a:xfrm>
      </p:grpSpPr>
      <p:pic>
        <p:nvPicPr>
          <p:cNvPr id="939" name="Google Shape;939;p44" descr="Teacher assisting student"/>
          <p:cNvPicPr preferRelativeResize="0">
            <a:picLocks noGrp="1"/>
          </p:cNvPicPr>
          <p:nvPr>
            <p:ph type="pic" idx="2"/>
          </p:nvPr>
        </p:nvPicPr>
        <p:blipFill rotWithShape="1">
          <a:blip r:embed="rId3">
            <a:alphaModFix/>
          </a:blip>
          <a:srcRect l="17037" r="17035"/>
          <a:stretch/>
        </p:blipFill>
        <p:spPr>
          <a:xfrm>
            <a:off x="0" y="0"/>
            <a:ext cx="6781800" cy="6858000"/>
          </a:xfrm>
          <a:prstGeom prst="rect">
            <a:avLst/>
          </a:prstGeom>
          <a:solidFill>
            <a:schemeClr val="dk2"/>
          </a:solidFill>
          <a:ln>
            <a:noFill/>
          </a:ln>
        </p:spPr>
      </p:pic>
      <p:sp>
        <p:nvSpPr>
          <p:cNvPr id="940" name="Google Shape;940;p44"/>
          <p:cNvSpPr txBox="1">
            <a:spLocks noGrp="1"/>
          </p:cNvSpPr>
          <p:nvPr>
            <p:ph type="ftr" idx="11"/>
          </p:nvPr>
        </p:nvSpPr>
        <p:spPr>
          <a:xfrm>
            <a:off x="1333500" y="6310974"/>
            <a:ext cx="4114800" cy="4105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lt-LT"/>
              <a:t>COMPUTATIONAL SENIORS </a:t>
            </a:r>
            <a:endParaRPr/>
          </a:p>
        </p:txBody>
      </p:sp>
      <p:sp>
        <p:nvSpPr>
          <p:cNvPr id="941" name="Google Shape;941;p44"/>
          <p:cNvSpPr txBox="1">
            <a:spLocks noGrp="1"/>
          </p:cNvSpPr>
          <p:nvPr>
            <p:ph type="body" idx="1"/>
          </p:nvPr>
        </p:nvSpPr>
        <p:spPr>
          <a:xfrm>
            <a:off x="7895303" y="3078797"/>
            <a:ext cx="3221037" cy="2316163"/>
          </a:xfrm>
          <a:prstGeom prst="rect">
            <a:avLst/>
          </a:prstGeom>
          <a:noFill/>
          <a:ln>
            <a:noFill/>
          </a:ln>
        </p:spPr>
        <p:txBody>
          <a:bodyPr spcFirstLastPara="1" wrap="square" lIns="91425" tIns="45700" rIns="91425" bIns="45700" anchor="t" anchorCtr="0">
            <a:normAutofit/>
          </a:bodyPr>
          <a:lstStyle/>
          <a:p>
            <a:pPr marL="228600" lvl="0" indent="-228600" algn="ctr" rtl="0">
              <a:lnSpc>
                <a:spcPct val="100000"/>
              </a:lnSpc>
              <a:spcBef>
                <a:spcPts val="1000"/>
              </a:spcBef>
              <a:spcAft>
                <a:spcPts val="0"/>
              </a:spcAft>
              <a:buClr>
                <a:schemeClr val="lt1"/>
              </a:buClr>
              <a:buSzPts val="1260"/>
              <a:buNone/>
            </a:pPr>
            <a:r>
              <a:rPr lang="lt-LT"/>
              <a:t/>
            </a:r>
            <a:br>
              <a:rPr lang="lt-LT"/>
            </a:br>
            <a:endParaRPr/>
          </a:p>
        </p:txBody>
      </p:sp>
      <p:sp>
        <p:nvSpPr>
          <p:cNvPr id="942" name="Google Shape;942;p44"/>
          <p:cNvSpPr txBox="1"/>
          <p:nvPr/>
        </p:nvSpPr>
        <p:spPr>
          <a:xfrm>
            <a:off x="7693028" y="1508918"/>
            <a:ext cx="3599400" cy="4109700"/>
          </a:xfrm>
          <a:prstGeom prst="rect">
            <a:avLst/>
          </a:prstGeom>
          <a:noFill/>
          <a:ln>
            <a:noFill/>
          </a:ln>
        </p:spPr>
        <p:txBody>
          <a:bodyPr spcFirstLastPara="1" wrap="square" lIns="91425" tIns="45700" rIns="91425" bIns="45700" anchor="t" anchorCtr="0">
            <a:spAutoFit/>
          </a:bodyPr>
          <a:lstStyle/>
          <a:p>
            <a:pPr marL="0" marR="0" lvl="0" indent="0" algn="ctr" rtl="0">
              <a:lnSpc>
                <a:spcPct val="125000"/>
              </a:lnSpc>
              <a:spcBef>
                <a:spcPts val="0"/>
              </a:spcBef>
              <a:spcAft>
                <a:spcPts val="0"/>
              </a:spcAft>
              <a:buClr>
                <a:schemeClr val="dk1"/>
              </a:buClr>
              <a:buSzPts val="2400"/>
              <a:buFont typeface="Arial"/>
              <a:buNone/>
            </a:pPr>
            <a:r>
              <a:rPr lang="lt-LT" sz="2800" b="1" i="0" u="none" strike="noStrike" cap="none">
                <a:solidFill>
                  <a:schemeClr val="lt1"/>
                </a:solidFill>
                <a:latin typeface="Arial"/>
                <a:ea typeface="Arial"/>
                <a:cs typeface="Arial"/>
                <a:sym typeface="Arial"/>
              </a:rPr>
              <a:t>KVIETIMAS VEIKTI</a:t>
            </a:r>
            <a:endParaRPr sz="2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lt-LT" sz="1800" b="1" i="1" u="none" strike="noStrike" cap="none">
                <a:solidFill>
                  <a:schemeClr val="lt1"/>
                </a:solidFill>
                <a:latin typeface="Arial"/>
                <a:ea typeface="Arial"/>
                <a:cs typeface="Arial"/>
                <a:sym typeface="Arial"/>
              </a:rPr>
              <a:t>Pagalvokite, ko išmokote</a:t>
            </a:r>
            <a:r>
              <a:rPr lang="lt-LT" sz="1800" b="1"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1" u="none" strike="noStrike" cap="none">
              <a:solidFill>
                <a:schemeClr val="lt1"/>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400"/>
              <a:buFont typeface="Arial"/>
              <a:buChar char="•"/>
            </a:pPr>
            <a:r>
              <a:rPr lang="lt-LT" sz="1400" b="0" i="1" u="none" strike="noStrike" cap="none">
                <a:solidFill>
                  <a:schemeClr val="lt1"/>
                </a:solidFill>
                <a:latin typeface="Arial"/>
                <a:ea typeface="Arial"/>
                <a:cs typeface="Arial"/>
                <a:sym typeface="Arial"/>
              </a:rPr>
              <a:t>Kokie yra pagrindiniai XXI amžiaus minkštieji įgūdžiai ir kodėl jie būtini suaugusiesiems besimokantiesiems?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400"/>
              <a:buFont typeface="Arial"/>
              <a:buChar char="•"/>
            </a:pPr>
            <a:r>
              <a:rPr lang="lt-LT" sz="1400" b="0" i="1" u="none" strike="noStrike" cap="none">
                <a:solidFill>
                  <a:schemeClr val="lt1"/>
                </a:solidFill>
                <a:latin typeface="Arial"/>
                <a:ea typeface="Arial"/>
                <a:cs typeface="Arial"/>
                <a:sym typeface="Arial"/>
              </a:rPr>
              <a:t>Kaip informatinis mąstymas gali padėti ugdyti tarpasmenines kompetencijas?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400"/>
              <a:buFont typeface="Arial"/>
              <a:buChar char="•"/>
            </a:pPr>
            <a:r>
              <a:rPr lang="lt-LT" sz="1400" b="0" i="1" u="none" strike="noStrike" cap="none">
                <a:solidFill>
                  <a:schemeClr val="lt1"/>
                </a:solidFill>
                <a:latin typeface="Arial"/>
                <a:ea typeface="Arial"/>
                <a:cs typeface="Arial"/>
                <a:sym typeface="Arial"/>
              </a:rPr>
              <a:t>Kokias priemones ir strategijas galite naudoti, kad įvertintumėte ir skatintumėte minkštuosius įgūdžius atliekant IM veiklas?</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3" name="Google Shape;943;p44"/>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45</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950" name="Google Shape;950;g358b29b84e3_0_3"/>
          <p:cNvSpPr/>
          <p:nvPr/>
        </p:nvSpPr>
        <p:spPr>
          <a:xfrm>
            <a:off x="304800" y="241299"/>
            <a:ext cx="11582400" cy="637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951" name="Google Shape;951;g358b29b84e3_0_3"/>
          <p:cNvSpPr txBox="1"/>
          <p:nvPr/>
        </p:nvSpPr>
        <p:spPr>
          <a:xfrm>
            <a:off x="707088" y="1223864"/>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lt-LT" sz="1400" b="1" i="0" u="none" strike="noStrike" cap="none">
                <a:solidFill>
                  <a:srgbClr val="678877"/>
                </a:solidFill>
                <a:latin typeface="Arial"/>
                <a:ea typeface="Arial"/>
                <a:cs typeface="Arial"/>
                <a:sym typeface="Arial"/>
              </a:rPr>
              <a:t>Informatinis mąstymas arba IM – </a:t>
            </a:r>
            <a:r>
              <a:rPr lang="lt-LT" sz="1400" b="0" i="0" u="none" strike="noStrike" cap="none">
                <a:solidFill>
                  <a:srgbClr val="678877"/>
                </a:solidFill>
                <a:latin typeface="Arial"/>
                <a:ea typeface="Arial"/>
                <a:cs typeface="Arial"/>
                <a:sym typeface="Arial"/>
              </a:rPr>
              <a:t>tai </a:t>
            </a:r>
            <a:r>
              <a:rPr lang="lt-LT" sz="1400" b="0" i="0" u="none" strike="noStrike" cap="none">
                <a:solidFill>
                  <a:srgbClr val="000000"/>
                </a:solidFill>
                <a:latin typeface="Arial"/>
                <a:ea typeface="Arial"/>
                <a:cs typeface="Arial"/>
                <a:sym typeface="Arial"/>
              </a:rPr>
              <a:t>problemų sprendimo procesas pažingsniui, kaip tai atlieka kompiuteris. </a:t>
            </a:r>
            <a:endParaRPr sz="1000" b="0" i="0" u="none" strike="noStrike" cap="none">
              <a:solidFill>
                <a:srgbClr val="000000"/>
              </a:solidFill>
              <a:latin typeface="Arial"/>
              <a:ea typeface="Arial"/>
              <a:cs typeface="Arial"/>
              <a:sym typeface="Arial"/>
            </a:endParaRPr>
          </a:p>
        </p:txBody>
      </p:sp>
      <p:sp>
        <p:nvSpPr>
          <p:cNvPr id="952" name="Google Shape;952;g358b29b84e3_0_3"/>
          <p:cNvSpPr txBox="1"/>
          <p:nvPr/>
        </p:nvSpPr>
        <p:spPr>
          <a:xfrm>
            <a:off x="713688" y="1586060"/>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lt-LT" sz="1400" b="1" i="0" u="none" strike="noStrike" cap="none">
                <a:solidFill>
                  <a:srgbClr val="678877"/>
                </a:solidFill>
                <a:latin typeface="Arial"/>
                <a:ea typeface="Arial"/>
                <a:cs typeface="Arial"/>
                <a:sym typeface="Arial"/>
              </a:rPr>
              <a:t>Dekompozicija </a:t>
            </a:r>
            <a:r>
              <a:rPr lang="lt-LT" sz="1400" b="0" i="0" u="none" strike="noStrike" cap="none">
                <a:solidFill>
                  <a:srgbClr val="678877"/>
                </a:solidFill>
                <a:latin typeface="Arial"/>
                <a:ea typeface="Arial"/>
                <a:cs typeface="Arial"/>
                <a:sym typeface="Arial"/>
              </a:rPr>
              <a:t>– </a:t>
            </a:r>
            <a:r>
              <a:rPr lang="lt-LT" sz="1400" b="0" i="0" u="none" strike="noStrike" cap="none">
                <a:solidFill>
                  <a:srgbClr val="000000"/>
                </a:solidFill>
                <a:latin typeface="Arial"/>
                <a:ea typeface="Arial"/>
                <a:cs typeface="Arial"/>
                <a:sym typeface="Arial"/>
              </a:rPr>
              <a:t>didelės problemos suskaidymas į smulkesnes dalis. </a:t>
            </a:r>
            <a:endParaRPr sz="1000" b="0" i="0" u="none" strike="noStrike" cap="none">
              <a:solidFill>
                <a:srgbClr val="000000"/>
              </a:solidFill>
              <a:latin typeface="Arial"/>
              <a:ea typeface="Arial"/>
              <a:cs typeface="Arial"/>
              <a:sym typeface="Arial"/>
            </a:endParaRPr>
          </a:p>
        </p:txBody>
      </p:sp>
      <p:sp>
        <p:nvSpPr>
          <p:cNvPr id="953" name="Google Shape;953;g358b29b84e3_0_3"/>
          <p:cNvSpPr txBox="1"/>
          <p:nvPr/>
        </p:nvSpPr>
        <p:spPr>
          <a:xfrm>
            <a:off x="707088" y="1995174"/>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lt-LT" sz="1400" b="1" i="0" u="none" strike="noStrike" cap="none">
                <a:solidFill>
                  <a:srgbClr val="678877"/>
                </a:solidFill>
                <a:latin typeface="Arial"/>
                <a:ea typeface="Arial"/>
                <a:cs typeface="Arial"/>
                <a:sym typeface="Arial"/>
              </a:rPr>
              <a:t>Abstrakcija –</a:t>
            </a:r>
            <a:r>
              <a:rPr lang="lt-LT" sz="1400" b="1" i="0" u="none" strike="noStrike" cap="none">
                <a:solidFill>
                  <a:srgbClr val="000000"/>
                </a:solidFill>
                <a:latin typeface="Arial"/>
                <a:ea typeface="Arial"/>
                <a:cs typeface="Arial"/>
                <a:sym typeface="Arial"/>
              </a:rPr>
              <a:t> </a:t>
            </a:r>
            <a:r>
              <a:rPr lang="lt-LT" sz="1400" b="0" i="0" u="none" strike="noStrike" cap="none">
                <a:solidFill>
                  <a:srgbClr val="000000"/>
                </a:solidFill>
                <a:latin typeface="Arial"/>
                <a:ea typeface="Arial"/>
                <a:cs typeface="Arial"/>
                <a:sym typeface="Arial"/>
              </a:rPr>
              <a:t>susikoncentravimas tik į svarbias detales.</a:t>
            </a:r>
            <a:endParaRPr sz="1000" b="0" i="0" u="none" strike="noStrike" cap="none">
              <a:solidFill>
                <a:srgbClr val="000000"/>
              </a:solidFill>
              <a:latin typeface="Arial"/>
              <a:ea typeface="Arial"/>
              <a:cs typeface="Arial"/>
              <a:sym typeface="Arial"/>
            </a:endParaRPr>
          </a:p>
        </p:txBody>
      </p:sp>
      <p:sp>
        <p:nvSpPr>
          <p:cNvPr id="954" name="Google Shape;954;g358b29b84e3_0_3"/>
          <p:cNvSpPr txBox="1"/>
          <p:nvPr/>
        </p:nvSpPr>
        <p:spPr>
          <a:xfrm>
            <a:off x="707088" y="2380829"/>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lt-LT" sz="1400" b="1" i="0" u="none" strike="noStrike" cap="none">
                <a:solidFill>
                  <a:srgbClr val="678877"/>
                </a:solidFill>
                <a:latin typeface="Arial"/>
                <a:ea typeface="Arial"/>
                <a:cs typeface="Arial"/>
                <a:sym typeface="Arial"/>
              </a:rPr>
              <a:t>Šablonų atpažinimas</a:t>
            </a:r>
            <a:r>
              <a:rPr lang="lt-LT" sz="1400" b="0" i="0" u="none" strike="noStrike" cap="none">
                <a:solidFill>
                  <a:srgbClr val="000000"/>
                </a:solidFill>
                <a:latin typeface="Arial"/>
                <a:ea typeface="Arial"/>
                <a:cs typeface="Arial"/>
                <a:sym typeface="Arial"/>
              </a:rPr>
              <a:t> – pasikartojančių tendencijų ar dalykų pastebėjimas.</a:t>
            </a:r>
            <a:endParaRPr sz="1000" b="0" i="0" u="none" strike="noStrike" cap="none">
              <a:solidFill>
                <a:srgbClr val="000000"/>
              </a:solidFill>
              <a:latin typeface="Arial"/>
              <a:ea typeface="Arial"/>
              <a:cs typeface="Arial"/>
              <a:sym typeface="Arial"/>
            </a:endParaRPr>
          </a:p>
        </p:txBody>
      </p:sp>
      <p:sp>
        <p:nvSpPr>
          <p:cNvPr id="955" name="Google Shape;955;g358b29b84e3_0_3"/>
          <p:cNvSpPr txBox="1"/>
          <p:nvPr/>
        </p:nvSpPr>
        <p:spPr>
          <a:xfrm>
            <a:off x="707088" y="2728290"/>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lt-LT" sz="1400" b="1" i="0" u="none" strike="noStrike" cap="none">
                <a:solidFill>
                  <a:srgbClr val="678877"/>
                </a:solidFill>
                <a:latin typeface="Arial"/>
                <a:ea typeface="Arial"/>
                <a:cs typeface="Arial"/>
                <a:sym typeface="Arial"/>
              </a:rPr>
              <a:t>Algoritminis mąstymas </a:t>
            </a:r>
            <a:r>
              <a:rPr lang="lt-LT" sz="1400" b="0" i="0" u="none" strike="noStrike" cap="none">
                <a:solidFill>
                  <a:srgbClr val="000000"/>
                </a:solidFill>
                <a:latin typeface="Arial"/>
                <a:ea typeface="Arial"/>
                <a:cs typeface="Arial"/>
                <a:sym typeface="Arial"/>
              </a:rPr>
              <a:t>– instrukcijų seka, kaip atlikti (išspręsti) uždavinį.</a:t>
            </a:r>
            <a:endParaRPr sz="1000" b="0" i="0" u="none" strike="noStrike" cap="none">
              <a:solidFill>
                <a:srgbClr val="000000"/>
              </a:solidFill>
              <a:latin typeface="Arial"/>
              <a:ea typeface="Arial"/>
              <a:cs typeface="Arial"/>
              <a:sym typeface="Arial"/>
            </a:endParaRPr>
          </a:p>
        </p:txBody>
      </p:sp>
      <p:sp>
        <p:nvSpPr>
          <p:cNvPr id="956" name="Google Shape;956;g358b29b84e3_0_3"/>
          <p:cNvSpPr txBox="1"/>
          <p:nvPr/>
        </p:nvSpPr>
        <p:spPr>
          <a:xfrm>
            <a:off x="707088" y="3499600"/>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lt-LT" sz="1400" b="1" i="0" u="none" strike="noStrike" cap="none">
                <a:solidFill>
                  <a:srgbClr val="678877"/>
                </a:solidFill>
                <a:latin typeface="Arial"/>
                <a:ea typeface="Arial"/>
                <a:cs typeface="Arial"/>
                <a:sym typeface="Arial"/>
              </a:rPr>
              <a:t>Veiklos be kompiuterių – </a:t>
            </a:r>
            <a:r>
              <a:rPr lang="lt-LT" sz="1400" b="0" i="0" u="none" strike="noStrike" cap="none">
                <a:solidFill>
                  <a:srgbClr val="000000"/>
                </a:solidFill>
                <a:latin typeface="Arial"/>
                <a:ea typeface="Arial"/>
                <a:cs typeface="Arial"/>
                <a:sym typeface="Arial"/>
              </a:rPr>
              <a:t>IM</a:t>
            </a:r>
            <a:r>
              <a:rPr lang="lt-LT" sz="1400" b="1" i="0" u="none" strike="noStrike" cap="none">
                <a:solidFill>
                  <a:srgbClr val="678877"/>
                </a:solidFill>
                <a:latin typeface="Arial"/>
                <a:ea typeface="Arial"/>
                <a:cs typeface="Arial"/>
                <a:sym typeface="Arial"/>
              </a:rPr>
              <a:t> </a:t>
            </a:r>
            <a:r>
              <a:rPr lang="lt-LT" sz="1400" b="0" i="0" u="none" strike="noStrike" cap="none">
                <a:solidFill>
                  <a:srgbClr val="000000"/>
                </a:solidFill>
                <a:latin typeface="Arial"/>
                <a:ea typeface="Arial"/>
                <a:cs typeface="Arial"/>
                <a:sym typeface="Arial"/>
              </a:rPr>
              <a:t>mokymas(is) be kompiuterių naudojant žaidimus, galvosūkius ir kt.</a:t>
            </a:r>
            <a:endParaRPr sz="1000" b="0" i="0" u="none" strike="noStrike" cap="none">
              <a:solidFill>
                <a:srgbClr val="000000"/>
              </a:solidFill>
              <a:latin typeface="Arial"/>
              <a:ea typeface="Arial"/>
              <a:cs typeface="Arial"/>
              <a:sym typeface="Arial"/>
            </a:endParaRPr>
          </a:p>
        </p:txBody>
      </p:sp>
      <p:sp>
        <p:nvSpPr>
          <p:cNvPr id="957" name="Google Shape;957;g358b29b84e3_0_3"/>
          <p:cNvSpPr txBox="1"/>
          <p:nvPr/>
        </p:nvSpPr>
        <p:spPr>
          <a:xfrm>
            <a:off x="707088" y="3885255"/>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lt-LT" sz="1400" b="1" i="0" u="none" strike="noStrike" cap="none">
                <a:solidFill>
                  <a:srgbClr val="678877"/>
                </a:solidFill>
                <a:latin typeface="Arial"/>
                <a:ea typeface="Arial"/>
                <a:cs typeface="Arial"/>
                <a:sym typeface="Arial"/>
              </a:rPr>
              <a:t>Derinimas (klaidų taisymas) – </a:t>
            </a:r>
            <a:r>
              <a:rPr lang="lt-LT" sz="1400" b="0" i="0" u="none" strike="noStrike" cap="none">
                <a:solidFill>
                  <a:srgbClr val="000000"/>
                </a:solidFill>
                <a:latin typeface="Arial"/>
                <a:ea typeface="Arial"/>
                <a:cs typeface="Arial"/>
                <a:sym typeface="Arial"/>
              </a:rPr>
              <a:t> proceso klaidų paieška ir taisymas.</a:t>
            </a:r>
            <a:endParaRPr sz="1000" b="0" i="0" u="none" strike="noStrike" cap="none">
              <a:solidFill>
                <a:srgbClr val="000000"/>
              </a:solidFill>
              <a:latin typeface="Arial"/>
              <a:ea typeface="Arial"/>
              <a:cs typeface="Arial"/>
              <a:sym typeface="Arial"/>
            </a:endParaRPr>
          </a:p>
        </p:txBody>
      </p:sp>
      <p:sp>
        <p:nvSpPr>
          <p:cNvPr id="958" name="Google Shape;958;g358b29b84e3_0_3"/>
          <p:cNvSpPr txBox="1"/>
          <p:nvPr/>
        </p:nvSpPr>
        <p:spPr>
          <a:xfrm>
            <a:off x="707101" y="4270900"/>
            <a:ext cx="108012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lt-LT" sz="1400" b="1" i="0" u="none" strike="noStrike" cap="none">
                <a:solidFill>
                  <a:srgbClr val="678877"/>
                </a:solidFill>
                <a:latin typeface="Arial"/>
                <a:ea typeface="Arial"/>
                <a:cs typeface="Arial"/>
                <a:sym typeface="Arial"/>
              </a:rPr>
              <a:t>Minkštieji įgūdžiai – </a:t>
            </a:r>
            <a:r>
              <a:rPr lang="lt-LT" sz="1400" b="0" i="0" u="none" strike="noStrike" cap="none">
                <a:solidFill>
                  <a:srgbClr val="000000"/>
                </a:solidFill>
                <a:latin typeface="Arial"/>
                <a:ea typeface="Arial"/>
                <a:cs typeface="Arial"/>
                <a:sym typeface="Arial"/>
              </a:rPr>
              <a:t>netechniniai gebėjimai, padedantys žmonėms gerai dirbti su kitais asmenimis ir prisitaikyti prie iššūkių.</a:t>
            </a:r>
            <a:endParaRPr sz="1000" b="0" i="0" u="none" strike="noStrike" cap="none">
              <a:solidFill>
                <a:srgbClr val="000000"/>
              </a:solidFill>
              <a:latin typeface="Arial"/>
              <a:ea typeface="Arial"/>
              <a:cs typeface="Arial"/>
              <a:sym typeface="Arial"/>
            </a:endParaRPr>
          </a:p>
        </p:txBody>
      </p:sp>
      <p:sp>
        <p:nvSpPr>
          <p:cNvPr id="959" name="Google Shape;959;g358b29b84e3_0_3"/>
          <p:cNvSpPr txBox="1"/>
          <p:nvPr/>
        </p:nvSpPr>
        <p:spPr>
          <a:xfrm>
            <a:off x="707088" y="4656565"/>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lt-LT" sz="1400" b="1" i="0" u="none" strike="noStrike" cap="none">
                <a:solidFill>
                  <a:srgbClr val="678877"/>
                </a:solidFill>
                <a:latin typeface="Arial"/>
                <a:ea typeface="Arial"/>
                <a:cs typeface="Arial"/>
                <a:sym typeface="Arial"/>
              </a:rPr>
              <a:t>Žaidybinimas – </a:t>
            </a:r>
            <a:r>
              <a:rPr lang="lt-LT" sz="1400" b="0" i="0" u="none" strike="noStrike" cap="none">
                <a:solidFill>
                  <a:srgbClr val="000000"/>
                </a:solidFill>
                <a:latin typeface="Arial"/>
                <a:ea typeface="Arial"/>
                <a:cs typeface="Arial"/>
                <a:sym typeface="Arial"/>
              </a:rPr>
              <a:t>žaidimo elementų, pvz., taškų ar iššūkių, naudojimas mokantis.</a:t>
            </a:r>
            <a:endParaRPr sz="1000" b="0" i="0" u="none" strike="noStrike" cap="none">
              <a:solidFill>
                <a:srgbClr val="000000"/>
              </a:solidFill>
              <a:latin typeface="Arial"/>
              <a:ea typeface="Arial"/>
              <a:cs typeface="Arial"/>
              <a:sym typeface="Arial"/>
            </a:endParaRPr>
          </a:p>
        </p:txBody>
      </p:sp>
      <p:sp>
        <p:nvSpPr>
          <p:cNvPr id="960" name="Google Shape;960;g358b29b84e3_0_3"/>
          <p:cNvSpPr txBox="1"/>
          <p:nvPr/>
        </p:nvSpPr>
        <p:spPr>
          <a:xfrm>
            <a:off x="707088" y="5042220"/>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lt-LT" sz="1400" b="1" i="0" u="none" strike="noStrike" cap="none">
                <a:solidFill>
                  <a:srgbClr val="678877"/>
                </a:solidFill>
                <a:latin typeface="Arial"/>
                <a:ea typeface="Arial"/>
                <a:cs typeface="Arial"/>
                <a:sym typeface="Arial"/>
              </a:rPr>
              <a:t>Skaitmeninis raštingumas – </a:t>
            </a:r>
            <a:r>
              <a:rPr lang="lt-LT" sz="1400" b="0" i="0" u="none" strike="noStrike" cap="none">
                <a:solidFill>
                  <a:srgbClr val="000000"/>
                </a:solidFill>
                <a:latin typeface="Arial"/>
                <a:ea typeface="Arial"/>
                <a:cs typeface="Arial"/>
                <a:sym typeface="Arial"/>
              </a:rPr>
              <a:t>žinojimas, kaip saugiai ir efektyviai naudotis skaitmeninėmis priemonėmis.</a:t>
            </a:r>
            <a:endParaRPr sz="1000" b="0" i="0" u="none" strike="noStrike" cap="none">
              <a:solidFill>
                <a:srgbClr val="000000"/>
              </a:solidFill>
              <a:latin typeface="Arial"/>
              <a:ea typeface="Arial"/>
              <a:cs typeface="Arial"/>
              <a:sym typeface="Arial"/>
            </a:endParaRPr>
          </a:p>
        </p:txBody>
      </p:sp>
      <p:sp>
        <p:nvSpPr>
          <p:cNvPr id="961" name="Google Shape;961;g358b29b84e3_0_3"/>
          <p:cNvSpPr txBox="1"/>
          <p:nvPr/>
        </p:nvSpPr>
        <p:spPr>
          <a:xfrm>
            <a:off x="707088" y="5427875"/>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lt-LT" sz="1400" b="1" i="0" u="none" strike="noStrike" cap="none">
                <a:solidFill>
                  <a:srgbClr val="678877"/>
                </a:solidFill>
                <a:latin typeface="Arial"/>
                <a:ea typeface="Arial"/>
                <a:cs typeface="Arial"/>
                <a:sym typeface="Arial"/>
              </a:rPr>
              <a:t>Įtrauktis – </a:t>
            </a:r>
            <a:r>
              <a:rPr lang="lt-LT" sz="1400" b="0" i="0" u="none" strike="noStrike" cap="none">
                <a:solidFill>
                  <a:srgbClr val="000000"/>
                </a:solidFill>
                <a:latin typeface="Arial"/>
                <a:ea typeface="Arial"/>
                <a:cs typeface="Arial"/>
                <a:sym typeface="Arial"/>
              </a:rPr>
              <a:t>mokymosi prieinamumas kiekvienam, neatsižvelgiant į jų kilmę.</a:t>
            </a:r>
            <a:endParaRPr sz="1000" b="0" i="0" u="none" strike="noStrike" cap="none">
              <a:solidFill>
                <a:srgbClr val="000000"/>
              </a:solidFill>
              <a:latin typeface="Arial"/>
              <a:ea typeface="Arial"/>
              <a:cs typeface="Arial"/>
              <a:sym typeface="Arial"/>
            </a:endParaRPr>
          </a:p>
        </p:txBody>
      </p:sp>
      <p:sp>
        <p:nvSpPr>
          <p:cNvPr id="962" name="Google Shape;962;g358b29b84e3_0_3"/>
          <p:cNvSpPr txBox="1"/>
          <p:nvPr/>
        </p:nvSpPr>
        <p:spPr>
          <a:xfrm>
            <a:off x="707101" y="5813525"/>
            <a:ext cx="110706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chemeClr val="dk1"/>
              </a:buClr>
              <a:buSzPts val="2099"/>
              <a:buFont typeface="Arial"/>
              <a:buNone/>
            </a:pPr>
            <a:r>
              <a:rPr lang="lt-LT" sz="1400" b="1" i="0" u="none" strike="noStrike" cap="none">
                <a:solidFill>
                  <a:srgbClr val="678877"/>
                </a:solidFill>
                <a:latin typeface="Arial"/>
                <a:ea typeface="Arial"/>
                <a:cs typeface="Arial"/>
                <a:sym typeface="Arial"/>
              </a:rPr>
              <a:t>Pastoliavimas  (angl. scaffolding) – </a:t>
            </a:r>
            <a:r>
              <a:rPr lang="lt-LT" sz="1400" b="0" i="0" u="none" strike="noStrike" cap="none">
                <a:solidFill>
                  <a:schemeClr val="dk1"/>
                </a:solidFill>
                <a:latin typeface="Arial"/>
                <a:ea typeface="Arial"/>
                <a:cs typeface="Arial"/>
                <a:sym typeface="Arial"/>
              </a:rPr>
              <a:t>parama besimokantiesiems pažingsniui, siekiant paskatinti palaipsniui mokytis savarankiškai.</a:t>
            </a:r>
            <a:endParaRPr sz="1000" b="0" i="0" u="none" strike="noStrike" cap="none">
              <a:solidFill>
                <a:srgbClr val="000000"/>
              </a:solidFill>
              <a:latin typeface="Arial"/>
              <a:ea typeface="Arial"/>
              <a:cs typeface="Arial"/>
              <a:sym typeface="Arial"/>
            </a:endParaRPr>
          </a:p>
        </p:txBody>
      </p:sp>
      <p:sp>
        <p:nvSpPr>
          <p:cNvPr id="963" name="Google Shape;963;g358b29b84e3_0_3"/>
          <p:cNvSpPr txBox="1"/>
          <p:nvPr/>
        </p:nvSpPr>
        <p:spPr>
          <a:xfrm>
            <a:off x="707088" y="3113945"/>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lt-LT" sz="1400" b="1" i="0" u="none" strike="noStrike" cap="none">
                <a:solidFill>
                  <a:srgbClr val="678877"/>
                </a:solidFill>
                <a:latin typeface="Arial"/>
                <a:ea typeface="Arial"/>
                <a:cs typeface="Arial"/>
                <a:sym typeface="Arial"/>
              </a:rPr>
              <a:t>Iteracija </a:t>
            </a:r>
            <a:r>
              <a:rPr lang="lt-LT" sz="1400" b="0" i="0" u="none" strike="noStrike" cap="none">
                <a:solidFill>
                  <a:srgbClr val="678877"/>
                </a:solidFill>
                <a:latin typeface="Arial"/>
                <a:ea typeface="Arial"/>
                <a:cs typeface="Arial"/>
                <a:sym typeface="Arial"/>
              </a:rPr>
              <a:t>– </a:t>
            </a:r>
            <a:r>
              <a:rPr lang="lt-LT" sz="1400" b="0" i="0" u="none" strike="noStrike" cap="none">
                <a:solidFill>
                  <a:srgbClr val="000000"/>
                </a:solidFill>
                <a:latin typeface="Arial"/>
                <a:ea typeface="Arial"/>
                <a:cs typeface="Arial"/>
                <a:sym typeface="Arial"/>
              </a:rPr>
              <a:t>proceso kartojimas siekiant jį pagerinti.</a:t>
            </a:r>
            <a:endParaRPr sz="1000" b="0" i="0" u="none" strike="noStrike" cap="none">
              <a:solidFill>
                <a:srgbClr val="000000"/>
              </a:solidFill>
              <a:latin typeface="Arial"/>
              <a:ea typeface="Arial"/>
              <a:cs typeface="Arial"/>
              <a:sym typeface="Arial"/>
            </a:endParaRPr>
          </a:p>
        </p:txBody>
      </p:sp>
      <p:sp>
        <p:nvSpPr>
          <p:cNvPr id="964" name="Google Shape;964;g358b29b84e3_0_3"/>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lt-LT" b="1">
                <a:latin typeface="Arial"/>
                <a:ea typeface="Arial"/>
                <a:cs typeface="Arial"/>
                <a:sym typeface="Arial"/>
              </a:rPr>
              <a:t>ŽODYNĖLIS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Shape 968"/>
        <p:cNvGrpSpPr/>
        <p:nvPr/>
      </p:nvGrpSpPr>
      <p:grpSpPr>
        <a:xfrm>
          <a:off x="0" y="0"/>
          <a:ext cx="0" cy="0"/>
          <a:chOff x="0" y="0"/>
          <a:chExt cx="0" cy="0"/>
        </a:xfrm>
      </p:grpSpPr>
      <p:sp>
        <p:nvSpPr>
          <p:cNvPr id="969" name="Google Shape;969;p46"/>
          <p:cNvSpPr txBox="1">
            <a:spLocks noGrp="1"/>
          </p:cNvSpPr>
          <p:nvPr>
            <p:ph type="body" idx="1"/>
          </p:nvPr>
        </p:nvSpPr>
        <p:spPr>
          <a:xfrm>
            <a:off x="826154" y="1476732"/>
            <a:ext cx="10539692" cy="4879618"/>
          </a:xfrm>
          <a:prstGeom prst="rect">
            <a:avLst/>
          </a:prstGeom>
          <a:noFill/>
          <a:ln>
            <a:noFill/>
          </a:ln>
        </p:spPr>
        <p:txBody>
          <a:bodyPr spcFirstLastPara="1" wrap="square" lIns="91425" tIns="45700" rIns="91425" bIns="45700" anchor="b" anchorCtr="0">
            <a:normAutofit fontScale="92500"/>
          </a:bodyPr>
          <a:lstStyle/>
          <a:p>
            <a:pPr marL="0" lvl="0" indent="0" algn="l" rtl="0">
              <a:lnSpc>
                <a:spcPct val="100000"/>
              </a:lnSpc>
              <a:spcBef>
                <a:spcPts val="0"/>
              </a:spcBef>
              <a:spcAft>
                <a:spcPts val="0"/>
              </a:spcAft>
              <a:buClr>
                <a:schemeClr val="dk2"/>
              </a:buClr>
              <a:buSzPct val="113513"/>
              <a:buNone/>
            </a:pPr>
            <a:r>
              <a:rPr lang="lt-LT" sz="1600" b="0">
                <a:latin typeface="Arial"/>
                <a:ea typeface="Arial"/>
                <a:cs typeface="Arial"/>
                <a:sym typeface="Arial"/>
              </a:rPr>
              <a:t>Organisation for Economic Co-operation and Development (OECD). (2019). Future of education and skills 2030: Conceptual learning framework. </a:t>
            </a:r>
            <a:endParaRPr/>
          </a:p>
          <a:p>
            <a:pPr marL="0" lvl="0" indent="0" algn="l" rtl="0">
              <a:lnSpc>
                <a:spcPct val="100000"/>
              </a:lnSpc>
              <a:spcBef>
                <a:spcPts val="600"/>
              </a:spcBef>
              <a:spcAft>
                <a:spcPts val="0"/>
              </a:spcAft>
              <a:buClr>
                <a:schemeClr val="dk2"/>
              </a:buClr>
              <a:buSzPct val="113513"/>
              <a:buNone/>
            </a:pPr>
            <a:r>
              <a:rPr lang="lt-LT" sz="1600" b="0">
                <a:latin typeface="Arial"/>
                <a:ea typeface="Arial"/>
                <a:cs typeface="Arial"/>
                <a:sym typeface="Arial"/>
              </a:rPr>
              <a:t>World Economic Forum. (2020). The future of jobs report 2020. </a:t>
            </a:r>
            <a:endParaRPr/>
          </a:p>
          <a:p>
            <a:pPr marL="0" lvl="0" indent="0" algn="l" rtl="0">
              <a:lnSpc>
                <a:spcPct val="100000"/>
              </a:lnSpc>
              <a:spcBef>
                <a:spcPts val="600"/>
              </a:spcBef>
              <a:spcAft>
                <a:spcPts val="0"/>
              </a:spcAft>
              <a:buClr>
                <a:schemeClr val="dk2"/>
              </a:buClr>
              <a:buSzPct val="113513"/>
              <a:buNone/>
            </a:pPr>
            <a:r>
              <a:rPr lang="lt-LT" sz="1600" b="0">
                <a:latin typeface="Arial"/>
                <a:ea typeface="Arial"/>
                <a:cs typeface="Arial"/>
                <a:sym typeface="Arial"/>
              </a:rPr>
              <a:t>Harvard Business Review. (2021). The skills of the future: What employers want in the changing workforce. </a:t>
            </a:r>
            <a:endParaRPr/>
          </a:p>
          <a:p>
            <a:pPr marL="0" lvl="0" indent="0" algn="l" rtl="0">
              <a:lnSpc>
                <a:spcPct val="100000"/>
              </a:lnSpc>
              <a:spcBef>
                <a:spcPts val="600"/>
              </a:spcBef>
              <a:spcAft>
                <a:spcPts val="0"/>
              </a:spcAft>
              <a:buClr>
                <a:schemeClr val="dk2"/>
              </a:buClr>
              <a:buSzPct val="113513"/>
              <a:buNone/>
            </a:pPr>
            <a:r>
              <a:rPr lang="lt-LT" sz="1600" b="0">
                <a:latin typeface="Arial"/>
                <a:ea typeface="Arial"/>
                <a:cs typeface="Arial"/>
                <a:sym typeface="Arial"/>
              </a:rPr>
              <a:t>United Nations Educational, Scientific and Cultural Organization (UNESCO). (2022). Soft skills development in adult learning programs. </a:t>
            </a:r>
            <a:endParaRPr/>
          </a:p>
          <a:p>
            <a:pPr marL="0" lvl="0" indent="0" algn="l" rtl="0">
              <a:lnSpc>
                <a:spcPct val="100000"/>
              </a:lnSpc>
              <a:spcBef>
                <a:spcPts val="600"/>
              </a:spcBef>
              <a:spcAft>
                <a:spcPts val="0"/>
              </a:spcAft>
              <a:buClr>
                <a:schemeClr val="dk2"/>
              </a:buClr>
              <a:buSzPct val="113513"/>
              <a:buNone/>
            </a:pPr>
            <a:r>
              <a:rPr lang="lt-LT" sz="1600" b="0">
                <a:latin typeface="Arial"/>
                <a:ea typeface="Arial"/>
                <a:cs typeface="Arial"/>
                <a:sym typeface="Arial"/>
              </a:rPr>
              <a:t>Hanson, K. (2020). Employability: A comparative case study examining teaching soft skills in adult workforce development training</a:t>
            </a:r>
            <a:endParaRPr sz="1600" b="0">
              <a:latin typeface="Arial"/>
              <a:ea typeface="Arial"/>
              <a:cs typeface="Arial"/>
              <a:sym typeface="Arial"/>
            </a:endParaRPr>
          </a:p>
          <a:p>
            <a:pPr marL="0" lvl="0" indent="0" algn="l" rtl="0">
              <a:lnSpc>
                <a:spcPct val="100000"/>
              </a:lnSpc>
              <a:spcBef>
                <a:spcPts val="600"/>
              </a:spcBef>
              <a:spcAft>
                <a:spcPts val="0"/>
              </a:spcAft>
              <a:buClr>
                <a:schemeClr val="dk2"/>
              </a:buClr>
              <a:buSzPct val="113513"/>
              <a:buNone/>
            </a:pPr>
            <a:r>
              <a:rPr lang="lt-LT" sz="1600" b="0">
                <a:latin typeface="Arial"/>
                <a:ea typeface="Arial"/>
                <a:cs typeface="Arial"/>
                <a:sym typeface="Arial"/>
              </a:rPr>
              <a:t>Roman-Gonzalez, M., Moreno-León, J., &amp; Robles, G. (2017). Development of Computational Thinking Test Using Item Response Theory (IRT). Computers &amp; Education.</a:t>
            </a:r>
            <a:endParaRPr/>
          </a:p>
          <a:p>
            <a:pPr marL="0" lvl="0" indent="0" algn="l" rtl="0">
              <a:lnSpc>
                <a:spcPct val="100000"/>
              </a:lnSpc>
              <a:spcBef>
                <a:spcPts val="600"/>
              </a:spcBef>
              <a:spcAft>
                <a:spcPts val="0"/>
              </a:spcAft>
              <a:buClr>
                <a:schemeClr val="dk2"/>
              </a:buClr>
              <a:buSzPct val="113513"/>
              <a:buNone/>
            </a:pPr>
            <a:r>
              <a:rPr lang="lt-LT" sz="1600" b="0">
                <a:latin typeface="Arial"/>
                <a:ea typeface="Arial"/>
                <a:cs typeface="Arial"/>
                <a:sym typeface="Arial"/>
              </a:rPr>
              <a:t>Grover, S., &amp; Pea, R. (2013). Computational Thinking in K–12: A Review of the State of the Field. Educational Researcher.</a:t>
            </a:r>
            <a:endParaRPr/>
          </a:p>
          <a:p>
            <a:pPr marL="0" lvl="0" indent="0" algn="l" rtl="0">
              <a:lnSpc>
                <a:spcPct val="100000"/>
              </a:lnSpc>
              <a:spcBef>
                <a:spcPts val="600"/>
              </a:spcBef>
              <a:spcAft>
                <a:spcPts val="0"/>
              </a:spcAft>
              <a:buClr>
                <a:schemeClr val="dk2"/>
              </a:buClr>
              <a:buSzPct val="113513"/>
              <a:buNone/>
            </a:pPr>
            <a:r>
              <a:rPr lang="lt-LT" sz="1600" b="0">
                <a:latin typeface="Arial"/>
                <a:ea typeface="Arial"/>
                <a:cs typeface="Arial"/>
                <a:sym typeface="Arial"/>
              </a:rPr>
              <a:t>Shute, V. J., Sun, C., &amp; Asbell-Clarke, J. (2017). Demystifying Computational Thinking. Educational Research Review.</a:t>
            </a:r>
            <a:endParaRPr/>
          </a:p>
          <a:p>
            <a:pPr marL="0" lvl="0" indent="0" algn="l" rtl="0">
              <a:lnSpc>
                <a:spcPct val="100000"/>
              </a:lnSpc>
              <a:spcBef>
                <a:spcPts val="600"/>
              </a:spcBef>
              <a:spcAft>
                <a:spcPts val="0"/>
              </a:spcAft>
              <a:buClr>
                <a:schemeClr val="dk2"/>
              </a:buClr>
              <a:buSzPct val="113513"/>
              <a:buNone/>
            </a:pPr>
            <a:r>
              <a:rPr lang="lt-LT" sz="1600" b="0">
                <a:latin typeface="Arial"/>
                <a:ea typeface="Arial"/>
                <a:cs typeface="Arial"/>
                <a:sym typeface="Arial"/>
              </a:rPr>
              <a:t>Brennan, K., &amp; Resnick, M. (2012). New Frameworks for Studying and Assessing the Development of Computational Thinking. Proceedings of the 2012 Annual Meeting of the American Educational Research Association, Vancouver, Canada.</a:t>
            </a:r>
            <a:endParaRPr/>
          </a:p>
          <a:p>
            <a:pPr marL="0" lvl="0" indent="0" algn="l" rtl="0">
              <a:lnSpc>
                <a:spcPct val="100000"/>
              </a:lnSpc>
              <a:spcBef>
                <a:spcPts val="600"/>
              </a:spcBef>
              <a:spcAft>
                <a:spcPts val="0"/>
              </a:spcAft>
              <a:buClr>
                <a:schemeClr val="dk2"/>
              </a:buClr>
              <a:buSzPct val="113513"/>
              <a:buNone/>
            </a:pPr>
            <a:r>
              <a:rPr lang="lt-LT" sz="1600" b="0">
                <a:latin typeface="Arial"/>
                <a:ea typeface="Arial"/>
                <a:cs typeface="Arial"/>
                <a:sym typeface="Arial"/>
              </a:rPr>
              <a:t>Wing, J. M. (2006). Computational Thinking. Communications of the ACM</a:t>
            </a:r>
            <a:endParaRPr sz="1600" b="0">
              <a:latin typeface="Arial"/>
              <a:ea typeface="Arial"/>
              <a:cs typeface="Arial"/>
              <a:sym typeface="Arial"/>
            </a:endParaRPr>
          </a:p>
          <a:p>
            <a:pPr marL="0" lvl="0" indent="0" algn="l" rtl="0">
              <a:lnSpc>
                <a:spcPct val="100000"/>
              </a:lnSpc>
              <a:spcBef>
                <a:spcPts val="600"/>
              </a:spcBef>
              <a:spcAft>
                <a:spcPts val="600"/>
              </a:spcAft>
              <a:buClr>
                <a:schemeClr val="dk2"/>
              </a:buClr>
              <a:buSzPct val="113513"/>
              <a:buNone/>
            </a:pPr>
            <a:r>
              <a:rPr lang="lt-LT" sz="1600" b="0">
                <a:latin typeface="Arial"/>
                <a:ea typeface="Arial"/>
                <a:cs typeface="Arial"/>
                <a:sym typeface="Arial"/>
              </a:rPr>
              <a:t>Lee, J. (2023). Leverage Large Language Models to Assess Soft Skills in Lifelong Learning. Times Higher Education. </a:t>
            </a:r>
            <a:endParaRPr/>
          </a:p>
        </p:txBody>
      </p:sp>
      <p:sp>
        <p:nvSpPr>
          <p:cNvPr id="970" name="Google Shape;970;p46"/>
          <p:cNvSpPr txBox="1">
            <a:spLocks noGrp="1"/>
          </p:cNvSpPr>
          <p:nvPr>
            <p:ph type="title"/>
          </p:nvPr>
        </p:nvSpPr>
        <p:spPr>
          <a:xfrm>
            <a:off x="826154" y="630653"/>
            <a:ext cx="5011885" cy="6708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2"/>
              </a:buClr>
              <a:buSzPts val="2800"/>
              <a:buFont typeface="Sorts Mill Goudy"/>
              <a:buNone/>
            </a:pPr>
            <a:r>
              <a:rPr lang="lt-LT" sz="2900" b="1">
                <a:solidFill>
                  <a:schemeClr val="dk2"/>
                </a:solidFill>
                <a:latin typeface="Arial"/>
                <a:ea typeface="Arial"/>
                <a:cs typeface="Arial"/>
                <a:sym typeface="Arial"/>
              </a:rPr>
              <a:t>Literatūra</a:t>
            </a:r>
            <a:endParaRPr b="1">
              <a:solidFill>
                <a:schemeClr val="dk2"/>
              </a:solidFill>
              <a:latin typeface="Arial"/>
              <a:ea typeface="Arial"/>
              <a:cs typeface="Arial"/>
              <a:sym typeface="Arial"/>
            </a:endParaRPr>
          </a:p>
        </p:txBody>
      </p:sp>
      <p:sp>
        <p:nvSpPr>
          <p:cNvPr id="971" name="Google Shape;971;p4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lt-LT" sz="900" b="0" i="0" u="none" strike="noStrike" cap="none">
                <a:solidFill>
                  <a:srgbClr val="537272"/>
                </a:solidFill>
                <a:latin typeface="Gill Sans"/>
                <a:ea typeface="Gill Sans"/>
                <a:cs typeface="Gill Sans"/>
                <a:sym typeface="Gill Sans"/>
              </a:rPr>
              <a:t>47</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7917</Words>
  <Application>Microsoft Office PowerPoint</Application>
  <PresentationFormat>Widescreen</PresentationFormat>
  <Paragraphs>597</Paragraphs>
  <Slides>47</Slides>
  <Notes>47</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47</vt:i4>
      </vt:variant>
    </vt:vector>
  </HeadingPairs>
  <TitlesOfParts>
    <vt:vector size="57" baseType="lpstr">
      <vt:lpstr>Gill Sans</vt:lpstr>
      <vt:lpstr>Sorts Mill Goudy</vt:lpstr>
      <vt:lpstr>Open Sans</vt:lpstr>
      <vt:lpstr>Noto Sans Symbols</vt:lpstr>
      <vt:lpstr>Lato Black</vt:lpstr>
      <vt:lpstr>Arial</vt:lpstr>
      <vt:lpstr>Calibri</vt:lpstr>
      <vt:lpstr>ClassicFrameVTI</vt:lpstr>
      <vt:lpstr>2_ClassicFrameVTI</vt:lpstr>
      <vt:lpstr>3_ClassicFrameVTI</vt:lpstr>
      <vt:lpstr>4 MODULIS</vt:lpstr>
      <vt:lpstr>SVEIKI ATVYKĘ Į 4 MODULĮ</vt:lpstr>
      <vt:lpstr>MODULIO STRUKTŪRA</vt:lpstr>
      <vt:lpstr>PowerPoint Presentation</vt:lpstr>
      <vt:lpstr>MODULIO TIKSLAS ir UŽDAVINIAI</vt:lpstr>
      <vt:lpstr>1 SKYRIUS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SKYRIUS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Geriausios praktikos</vt:lpstr>
      <vt:lpstr>PowerPoint Presentation</vt:lpstr>
      <vt:lpstr>PowerPoint Presentation</vt:lpstr>
      <vt:lpstr>PowerPoint Presentation</vt:lpstr>
      <vt:lpstr>3 SKYRIUS</vt:lpstr>
      <vt:lpstr>ADD A SENTENCE</vt:lpstr>
      <vt:lpstr>SUMMARY LAYOUT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SKYRIUS</vt:lpstr>
      <vt:lpstr>PowerPoint Presentation</vt:lpstr>
      <vt:lpstr>PowerPoint Presentation</vt:lpstr>
      <vt:lpstr>PowerPoint Presentation</vt:lpstr>
      <vt:lpstr>PowerPoint Presentation</vt:lpstr>
      <vt:lpstr>APIBENDRINIMAS</vt:lpstr>
      <vt:lpstr>PowerPoint Presentation</vt:lpstr>
      <vt:lpstr>ŽODYNĖLIS</vt:lpstr>
      <vt:lpstr>Literatūra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 MODULIS</dc:title>
  <dc:creator>Renata</dc:creator>
  <cp:lastModifiedBy>Ligita</cp:lastModifiedBy>
  <cp:revision>3</cp:revision>
  <dcterms:modified xsi:type="dcterms:W3CDTF">2025-09-15T12:03:10Z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779C659C-7F59-4349-AB1C-748B314CACC4</vt:lpwstr>
  </property>
  <property fmtid="{D5CDD505-2E9C-101B-9397-08002B2CF9AE}" pid="3" name="ArticulatePath">
    <vt:lpwstr>COMPseniors - OERs Module 3</vt:lpwstr>
  </property>
</Properties>
</file>