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 id="2147483670" r:id="rId6"/>
    <p:sldMasterId id="2147483681"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Lst>
  <p:sldSz cy="6858000" cx="12192000"/>
  <p:notesSz cx="6858000" cy="9144000"/>
  <p:embeddedFontLst>
    <p:embeddedFont>
      <p:font typeface="Sorts Mill Goudy"/>
      <p:regular r:id="rId56"/>
      <p:italic r:id="rId57"/>
    </p:embeddedFont>
    <p:embeddedFont>
      <p:font typeface="Gill Sans"/>
      <p:regular r:id="rId58"/>
      <p:bold r:id="rId59"/>
    </p:embeddedFont>
    <p:embeddedFont>
      <p:font typeface="Open Sans"/>
      <p:regular r:id="rId60"/>
      <p:bold r:id="rId61"/>
      <p:italic r:id="rId62"/>
      <p:boldItalic r:id="rId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4" roundtripDataSignature="AMtx7mhhoB3gXHf0vpZhR2L4p3+0AjACy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3EF1232-F91A-4199-A595-B2CD1947F5CA}">
  <a:tblStyle styleId="{A3EF1232-F91A-4199-A595-B2CD1947F5CA}" styleName="Table_0">
    <a:wholeTbl>
      <a:tcTxStyle b="off" i="off">
        <a:font>
          <a:latin typeface="Arial"/>
          <a:ea typeface="Arial"/>
          <a:cs typeface="Arial"/>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font" Target="fonts/OpenSans-italic.fntdata"/><Relationship Id="rId61" Type="http://schemas.openxmlformats.org/officeDocument/2006/relationships/font" Target="fonts/OpenSans-bold.fntdata"/><Relationship Id="rId20" Type="http://schemas.openxmlformats.org/officeDocument/2006/relationships/slide" Target="slides/slide12.xml"/><Relationship Id="rId64" Type="http://customschemas.google.com/relationships/presentationmetadata" Target="metadata"/><Relationship Id="rId63" Type="http://schemas.openxmlformats.org/officeDocument/2006/relationships/font" Target="fonts/OpenSans-boldItalic.fntdata"/><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60" Type="http://schemas.openxmlformats.org/officeDocument/2006/relationships/font" Target="fonts/OpenSans-regular.fntdata"/><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slide" Target="slides/slide47.xml"/><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57" Type="http://schemas.openxmlformats.org/officeDocument/2006/relationships/font" Target="fonts/SortsMillGoudy-italic.fntdata"/><Relationship Id="rId12" Type="http://schemas.openxmlformats.org/officeDocument/2006/relationships/slide" Target="slides/slide4.xml"/><Relationship Id="rId56" Type="http://schemas.openxmlformats.org/officeDocument/2006/relationships/font" Target="fonts/SortsMillGoudy-regular.fntdata"/><Relationship Id="rId15" Type="http://schemas.openxmlformats.org/officeDocument/2006/relationships/slide" Target="slides/slide7.xml"/><Relationship Id="rId59" Type="http://schemas.openxmlformats.org/officeDocument/2006/relationships/font" Target="fonts/GillSans-bold.fntdata"/><Relationship Id="rId14" Type="http://schemas.openxmlformats.org/officeDocument/2006/relationships/slide" Target="slides/slide6.xml"/><Relationship Id="rId58" Type="http://schemas.openxmlformats.org/officeDocument/2006/relationships/font" Target="fonts/GillSans-regular.fntdata"/><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9" name="Google Shape;32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 name="Google Shape;340;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5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0" name="Google Shape;350;p5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1" name="Google Shape;351;p59: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352" name="Google Shape;352;p59: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7" name="Google Shape;36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8" name="Google Shape;36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369" name="Google Shape;369;p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8" name="Google Shape;388;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8" name="Google Shape;39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9" name="Google Shape;399;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00" name="Google Shape;400;p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8" name="Google Shape;40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Arial"/>
              <a:ea typeface="Arial"/>
              <a:cs typeface="Arial"/>
              <a:sym typeface="Arial"/>
            </a:endParaRPr>
          </a:p>
        </p:txBody>
      </p:sp>
      <p:sp>
        <p:nvSpPr>
          <p:cNvPr id="409" name="Google Shape;409;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6" name="Google Shape;43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7" name="Google Shape;45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0" name="Google Shape;48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3" name="Google Shape;51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39700" lvl="0" marL="457200" rtl="0" algn="l">
              <a:lnSpc>
                <a:spcPct val="100000"/>
              </a:lnSpc>
              <a:spcBef>
                <a:spcPts val="0"/>
              </a:spcBef>
              <a:spcAft>
                <a:spcPts val="0"/>
              </a:spcAft>
              <a:buSzPts val="1400"/>
              <a:buFont typeface="Arial"/>
              <a:buNone/>
            </a:pPr>
            <a:r>
              <a:t/>
            </a:r>
            <a:endParaRPr/>
          </a:p>
          <a:p>
            <a:pPr indent="0" lvl="0" marL="0" rtl="0" algn="l">
              <a:lnSpc>
                <a:spcPct val="100000"/>
              </a:lnSpc>
              <a:spcBef>
                <a:spcPts val="0"/>
              </a:spcBef>
              <a:spcAft>
                <a:spcPts val="0"/>
              </a:spcAft>
              <a:buSzPts val="1400"/>
              <a:buNone/>
            </a:pPr>
            <a:r>
              <a:t/>
            </a:r>
            <a:endParaRPr/>
          </a:p>
        </p:txBody>
      </p:sp>
      <p:sp>
        <p:nvSpPr>
          <p:cNvPr id="546" name="Google Shape;54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39700" lvl="0" marL="457200" rtl="0" algn="l">
              <a:lnSpc>
                <a:spcPct val="100000"/>
              </a:lnSpc>
              <a:spcBef>
                <a:spcPts val="0"/>
              </a:spcBef>
              <a:spcAft>
                <a:spcPts val="0"/>
              </a:spcAft>
              <a:buSzPts val="1400"/>
              <a:buFont typeface="Arial"/>
              <a:buNone/>
            </a:pPr>
            <a:r>
              <a:t/>
            </a:r>
            <a:endParaRPr/>
          </a:p>
          <a:p>
            <a:pPr indent="0" lvl="0" marL="0" rtl="0" algn="l">
              <a:lnSpc>
                <a:spcPct val="100000"/>
              </a:lnSpc>
              <a:spcBef>
                <a:spcPts val="0"/>
              </a:spcBef>
              <a:spcAft>
                <a:spcPts val="0"/>
              </a:spcAft>
              <a:buSzPts val="1400"/>
              <a:buNone/>
            </a:pPr>
            <a:r>
              <a:t/>
            </a:r>
            <a:endParaRPr/>
          </a:p>
        </p:txBody>
      </p:sp>
      <p:sp>
        <p:nvSpPr>
          <p:cNvPr id="556" name="Google Shape;55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39700" lvl="0" marL="457200" rtl="0" algn="l">
              <a:lnSpc>
                <a:spcPct val="100000"/>
              </a:lnSpc>
              <a:spcBef>
                <a:spcPts val="0"/>
              </a:spcBef>
              <a:spcAft>
                <a:spcPts val="0"/>
              </a:spcAft>
              <a:buSzPts val="1400"/>
              <a:buFont typeface="Arial"/>
              <a:buNone/>
            </a:pPr>
            <a:r>
              <a:t/>
            </a:r>
            <a:endParaRPr/>
          </a:p>
          <a:p>
            <a:pPr indent="0" lvl="0" marL="0" rtl="0" algn="l">
              <a:lnSpc>
                <a:spcPct val="100000"/>
              </a:lnSpc>
              <a:spcBef>
                <a:spcPts val="0"/>
              </a:spcBef>
              <a:spcAft>
                <a:spcPts val="0"/>
              </a:spcAft>
              <a:buSzPts val="1400"/>
              <a:buNone/>
            </a:pPr>
            <a:r>
              <a:t/>
            </a:r>
            <a:endParaRPr/>
          </a:p>
        </p:txBody>
      </p:sp>
      <p:sp>
        <p:nvSpPr>
          <p:cNvPr id="590" name="Google Shape;59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9" name="Google Shape;609;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0" name="Google Shape;610;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11" name="Google Shape;611;p1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9" name="Google Shape;619;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0" name="Google Shape;620;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21" name="Google Shape;621;p1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9" name="Google Shape;62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8" name="Google Shape;65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6" name="Google Shape;68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4" name="Google Shape;71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2" name="Google Shape;74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0" name="Google Shape;770;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8" name="Google Shape;79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0" name="Google Shape;81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9" name="Google Shape;829;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0" name="Google Shape;830;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831" name="Google Shape;831;p2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0" name="Google Shape;840;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1" name="Google Shape;851;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p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Answers are: </a:t>
            </a:r>
            <a:endParaRPr/>
          </a:p>
          <a:p>
            <a:pPr indent="0" lvl="0" marL="0" rtl="0" algn="l">
              <a:lnSpc>
                <a:spcPct val="100000"/>
              </a:lnSpc>
              <a:spcBef>
                <a:spcPts val="0"/>
              </a:spcBef>
              <a:spcAft>
                <a:spcPts val="0"/>
              </a:spcAft>
              <a:buSzPts val="1400"/>
              <a:buNone/>
            </a:pPr>
            <a:r>
              <a:rPr lang="en-US"/>
              <a:t>1-a</a:t>
            </a:r>
            <a:endParaRPr/>
          </a:p>
          <a:p>
            <a:pPr indent="0" lvl="0" marL="0" rtl="0" algn="l">
              <a:lnSpc>
                <a:spcPct val="100000"/>
              </a:lnSpc>
              <a:spcBef>
                <a:spcPts val="0"/>
              </a:spcBef>
              <a:spcAft>
                <a:spcPts val="0"/>
              </a:spcAft>
              <a:buSzPts val="1400"/>
              <a:buNone/>
            </a:pPr>
            <a:r>
              <a:rPr lang="en-US"/>
              <a:t>2-b</a:t>
            </a:r>
            <a:endParaRPr/>
          </a:p>
          <a:p>
            <a:pPr indent="0" lvl="0" marL="0" rtl="0" algn="l">
              <a:lnSpc>
                <a:spcPct val="100000"/>
              </a:lnSpc>
              <a:spcBef>
                <a:spcPts val="0"/>
              </a:spcBef>
              <a:spcAft>
                <a:spcPts val="0"/>
              </a:spcAft>
              <a:buSzPts val="1400"/>
              <a:buNone/>
            </a:pPr>
            <a:r>
              <a:rPr lang="en-US"/>
              <a:t>3-c</a:t>
            </a:r>
            <a:endParaRPr/>
          </a:p>
          <a:p>
            <a:pPr indent="0" lvl="0" marL="0" rtl="0" algn="l">
              <a:lnSpc>
                <a:spcPct val="100000"/>
              </a:lnSpc>
              <a:spcBef>
                <a:spcPts val="0"/>
              </a:spcBef>
              <a:spcAft>
                <a:spcPts val="0"/>
              </a:spcAft>
              <a:buSzPts val="1400"/>
              <a:buNone/>
            </a:pPr>
            <a:r>
              <a:rPr lang="en-US"/>
              <a:t>4-a</a:t>
            </a:r>
            <a:endParaRPr/>
          </a:p>
          <a:p>
            <a:pPr indent="0" lvl="0" marL="0" rtl="0" algn="l">
              <a:lnSpc>
                <a:spcPct val="100000"/>
              </a:lnSpc>
              <a:spcBef>
                <a:spcPts val="0"/>
              </a:spcBef>
              <a:spcAft>
                <a:spcPts val="0"/>
              </a:spcAft>
              <a:buSzPts val="1400"/>
              <a:buNone/>
            </a:pPr>
            <a:r>
              <a:rPr lang="en-US"/>
              <a:t>5-b</a:t>
            </a:r>
            <a:endParaRPr/>
          </a:p>
          <a:p>
            <a:pPr indent="0" lvl="0" marL="0" rtl="0" algn="l">
              <a:lnSpc>
                <a:spcPct val="100000"/>
              </a:lnSpc>
              <a:spcBef>
                <a:spcPts val="0"/>
              </a:spcBef>
              <a:spcAft>
                <a:spcPts val="0"/>
              </a:spcAft>
              <a:buSzPts val="1400"/>
              <a:buNone/>
            </a:pPr>
            <a:r>
              <a:t/>
            </a:r>
            <a:endParaRPr/>
          </a:p>
        </p:txBody>
      </p:sp>
      <p:sp>
        <p:nvSpPr>
          <p:cNvPr id="862" name="Google Shape;862;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2" name="Google Shape;872;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3" name="Google Shape;873;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874" name="Google Shape;874;p2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2" name="Google Shape;882;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7" name="Google Shape;897;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2" name="Google Shape;912;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9" name="Google Shape;929;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1" name="Google Shape;941;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9" name="Shape 949"/>
        <p:cNvGrpSpPr/>
        <p:nvPr/>
      </p:nvGrpSpPr>
      <p:grpSpPr>
        <a:xfrm>
          <a:off x="0" y="0"/>
          <a:ext cx="0" cy="0"/>
          <a:chOff x="0" y="0"/>
          <a:chExt cx="0" cy="0"/>
        </a:xfrm>
      </p:grpSpPr>
      <p:sp>
        <p:nvSpPr>
          <p:cNvPr id="950" name="Google Shape;950;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1" name="Google Shape;951;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4" name="Google Shape;964;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4" name="Google Shape;974;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8" name="Google Shape;988;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2" name="Google Shape;1002;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3" name="Google Shape;1003;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1004" name="Google Shape;1004;p3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2" name="Google Shape;1012;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8" name="Shape 1018"/>
        <p:cNvGrpSpPr/>
        <p:nvPr/>
      </p:nvGrpSpPr>
      <p:grpSpPr>
        <a:xfrm>
          <a:off x="0" y="0"/>
          <a:ext cx="0" cy="0"/>
          <a:chOff x="0" y="0"/>
          <a:chExt cx="0" cy="0"/>
        </a:xfrm>
      </p:grpSpPr>
      <p:sp>
        <p:nvSpPr>
          <p:cNvPr id="1019" name="Google Shape;1019;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0" name="Google Shape;1020;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6" name="Shape 1026"/>
        <p:cNvGrpSpPr/>
        <p:nvPr/>
      </p:nvGrpSpPr>
      <p:grpSpPr>
        <a:xfrm>
          <a:off x="0" y="0"/>
          <a:ext cx="0" cy="0"/>
          <a:chOff x="0" y="0"/>
          <a:chExt cx="0" cy="0"/>
        </a:xfrm>
      </p:grpSpPr>
      <p:sp>
        <p:nvSpPr>
          <p:cNvPr id="1027" name="Google Shape;1027;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8" name="Google Shape;1028;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5" name="Shape 1035"/>
        <p:cNvGrpSpPr/>
        <p:nvPr/>
      </p:nvGrpSpPr>
      <p:grpSpPr>
        <a:xfrm>
          <a:off x="0" y="0"/>
          <a:ext cx="0" cy="0"/>
          <a:chOff x="0" y="0"/>
          <a:chExt cx="0" cy="0"/>
        </a:xfrm>
      </p:grpSpPr>
      <p:sp>
        <p:nvSpPr>
          <p:cNvPr id="1036" name="Google Shape;1036;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7" name="Google Shape;1037;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p6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8" name="Google Shape;1048;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2" name="Shape 1052"/>
        <p:cNvGrpSpPr/>
        <p:nvPr/>
      </p:nvGrpSpPr>
      <p:grpSpPr>
        <a:xfrm>
          <a:off x="0" y="0"/>
          <a:ext cx="0" cy="0"/>
          <a:chOff x="0" y="0"/>
          <a:chExt cx="0" cy="0"/>
        </a:xfrm>
      </p:grpSpPr>
      <p:sp>
        <p:nvSpPr>
          <p:cNvPr id="1053" name="Google Shape;1053;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4" name="Google Shape;1054;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5" name="Google Shape;1055;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1056" name="Google Shape;1056;p4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p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4" name="Google Shape;1064;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0" name="Google Shape;1070;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5" name="Shape 15"/>
        <p:cNvGrpSpPr/>
        <p:nvPr/>
      </p:nvGrpSpPr>
      <p:grpSpPr>
        <a:xfrm>
          <a:off x="0" y="0"/>
          <a:ext cx="0" cy="0"/>
          <a:chOff x="0" y="0"/>
          <a:chExt cx="0" cy="0"/>
        </a:xfrm>
      </p:grpSpPr>
      <p:sp>
        <p:nvSpPr>
          <p:cNvPr id="16" name="Google Shape;16;p47"/>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 name="Google Shape;17;p47"/>
          <p:cNvSpPr/>
          <p:nvPr>
            <p:ph idx="2" type="pic"/>
          </p:nvPr>
        </p:nvSpPr>
        <p:spPr>
          <a:xfrm>
            <a:off x="680720" y="685799"/>
            <a:ext cx="10830560" cy="5486401"/>
          </a:xfrm>
          <a:prstGeom prst="rect">
            <a:avLst/>
          </a:prstGeom>
          <a:noFill/>
          <a:ln>
            <a:noFill/>
          </a:ln>
        </p:spPr>
      </p:sp>
      <p:sp>
        <p:nvSpPr>
          <p:cNvPr id="18" name="Google Shape;18;p47"/>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7"/>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20" name="Shape 20"/>
        <p:cNvGrpSpPr/>
        <p:nvPr/>
      </p:nvGrpSpPr>
      <p:grpSpPr>
        <a:xfrm>
          <a:off x="0" y="0"/>
          <a:ext cx="0" cy="0"/>
          <a:chOff x="0" y="0"/>
          <a:chExt cx="0" cy="0"/>
        </a:xfrm>
      </p:grpSpPr>
      <p:sp>
        <p:nvSpPr>
          <p:cNvPr id="21" name="Google Shape;21;p49"/>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 name="Google Shape;22;p49"/>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9"/>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49"/>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4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27" name="Shape 27"/>
        <p:cNvGrpSpPr/>
        <p:nvPr/>
      </p:nvGrpSpPr>
      <p:grpSpPr>
        <a:xfrm>
          <a:off x="0" y="0"/>
          <a:ext cx="0" cy="0"/>
          <a:chOff x="0" y="0"/>
          <a:chExt cx="0" cy="0"/>
        </a:xfrm>
      </p:grpSpPr>
      <p:sp>
        <p:nvSpPr>
          <p:cNvPr id="28" name="Google Shape;28;p48"/>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 name="Google Shape;29;p48"/>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0" name="Google Shape;30;p48"/>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8"/>
          <p:cNvSpPr/>
          <p:nvPr>
            <p:ph idx="2" type="pic"/>
          </p:nvPr>
        </p:nvSpPr>
        <p:spPr>
          <a:xfrm>
            <a:off x="1279525" y="2155389"/>
            <a:ext cx="2003425" cy="2002536"/>
          </a:xfrm>
          <a:prstGeom prst="rect">
            <a:avLst/>
          </a:prstGeom>
          <a:noFill/>
          <a:ln>
            <a:noFill/>
          </a:ln>
        </p:spPr>
      </p:sp>
      <p:sp>
        <p:nvSpPr>
          <p:cNvPr id="33" name="Google Shape;33;p48"/>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48"/>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48"/>
          <p:cNvSpPr/>
          <p:nvPr>
            <p:ph idx="4" type="pic"/>
          </p:nvPr>
        </p:nvSpPr>
        <p:spPr>
          <a:xfrm>
            <a:off x="3804132" y="2155389"/>
            <a:ext cx="2003425" cy="2002536"/>
          </a:xfrm>
          <a:prstGeom prst="rect">
            <a:avLst/>
          </a:prstGeom>
          <a:noFill/>
          <a:ln>
            <a:noFill/>
          </a:ln>
        </p:spPr>
      </p:sp>
      <p:sp>
        <p:nvSpPr>
          <p:cNvPr id="36" name="Google Shape;36;p48"/>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48"/>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48"/>
          <p:cNvSpPr/>
          <p:nvPr>
            <p:ph idx="7" type="pic"/>
          </p:nvPr>
        </p:nvSpPr>
        <p:spPr>
          <a:xfrm>
            <a:off x="6332269" y="2155389"/>
            <a:ext cx="2003425" cy="2002536"/>
          </a:xfrm>
          <a:prstGeom prst="rect">
            <a:avLst/>
          </a:prstGeom>
          <a:noFill/>
          <a:ln>
            <a:noFill/>
          </a:ln>
        </p:spPr>
      </p:sp>
      <p:sp>
        <p:nvSpPr>
          <p:cNvPr id="39" name="Google Shape;39;p48"/>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48"/>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48"/>
          <p:cNvSpPr/>
          <p:nvPr>
            <p:ph idx="13" type="pic"/>
          </p:nvPr>
        </p:nvSpPr>
        <p:spPr>
          <a:xfrm>
            <a:off x="8858607" y="2155389"/>
            <a:ext cx="2003425" cy="2002536"/>
          </a:xfrm>
          <a:prstGeom prst="rect">
            <a:avLst/>
          </a:prstGeom>
          <a:noFill/>
          <a:ln>
            <a:noFill/>
          </a:ln>
        </p:spPr>
      </p:sp>
      <p:sp>
        <p:nvSpPr>
          <p:cNvPr id="42" name="Google Shape;42;p48"/>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48"/>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48"/>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48"/>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46" name="Shape 46"/>
        <p:cNvGrpSpPr/>
        <p:nvPr/>
      </p:nvGrpSpPr>
      <p:grpSpPr>
        <a:xfrm>
          <a:off x="0" y="0"/>
          <a:ext cx="0" cy="0"/>
          <a:chOff x="0" y="0"/>
          <a:chExt cx="0" cy="0"/>
        </a:xfrm>
      </p:grpSpPr>
      <p:sp>
        <p:nvSpPr>
          <p:cNvPr id="47" name="Google Shape;47;p52"/>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48" name="Google Shape;48;p52"/>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49" name="Google Shape;49;p52"/>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5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52"/>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52"/>
          <p:cNvSpPr/>
          <p:nvPr>
            <p:ph idx="2" type="pic"/>
          </p:nvPr>
        </p:nvSpPr>
        <p:spPr>
          <a:xfrm>
            <a:off x="8839200" y="685800"/>
            <a:ext cx="2667000" cy="2400300"/>
          </a:xfrm>
          <a:prstGeom prst="rect">
            <a:avLst/>
          </a:prstGeom>
          <a:noFill/>
          <a:ln>
            <a:noFill/>
          </a:ln>
        </p:spPr>
      </p:sp>
      <p:sp>
        <p:nvSpPr>
          <p:cNvPr id="53" name="Google Shape;53;p52"/>
          <p:cNvSpPr/>
          <p:nvPr>
            <p:ph idx="3" type="pic"/>
          </p:nvPr>
        </p:nvSpPr>
        <p:spPr>
          <a:xfrm>
            <a:off x="8839200" y="3764738"/>
            <a:ext cx="2667000" cy="2404872"/>
          </a:xfrm>
          <a:prstGeom prst="rect">
            <a:avLst/>
          </a:prstGeom>
          <a:noFill/>
          <a:ln>
            <a:noFill/>
          </a:ln>
        </p:spPr>
      </p:sp>
      <p:sp>
        <p:nvSpPr>
          <p:cNvPr id="54" name="Google Shape;54;p52"/>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5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56" name="Shape 56"/>
        <p:cNvGrpSpPr/>
        <p:nvPr/>
      </p:nvGrpSpPr>
      <p:grpSpPr>
        <a:xfrm>
          <a:off x="0" y="0"/>
          <a:ext cx="0" cy="0"/>
          <a:chOff x="0" y="0"/>
          <a:chExt cx="0" cy="0"/>
        </a:xfrm>
      </p:grpSpPr>
      <p:sp>
        <p:nvSpPr>
          <p:cNvPr id="57" name="Google Shape;57;p50"/>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58" name="Google Shape;58;p50"/>
          <p:cNvSpPr/>
          <p:nvPr>
            <p:ph idx="2" type="pic"/>
          </p:nvPr>
        </p:nvSpPr>
        <p:spPr>
          <a:xfrm>
            <a:off x="0" y="0"/>
            <a:ext cx="12192000" cy="6858000"/>
          </a:xfrm>
          <a:prstGeom prst="rect">
            <a:avLst/>
          </a:prstGeom>
          <a:noFill/>
          <a:ln>
            <a:noFill/>
          </a:ln>
        </p:spPr>
      </p:sp>
      <p:sp>
        <p:nvSpPr>
          <p:cNvPr id="59" name="Google Shape;59;p50"/>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50"/>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61" name="Shape 61"/>
        <p:cNvGrpSpPr/>
        <p:nvPr/>
      </p:nvGrpSpPr>
      <p:grpSpPr>
        <a:xfrm>
          <a:off x="0" y="0"/>
          <a:ext cx="0" cy="0"/>
          <a:chOff x="0" y="0"/>
          <a:chExt cx="0" cy="0"/>
        </a:xfrm>
      </p:grpSpPr>
      <p:sp>
        <p:nvSpPr>
          <p:cNvPr id="62" name="Google Shape;62;p51"/>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3" name="Google Shape;63;p51"/>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4" name="Google Shape;64;p51"/>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5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51"/>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7" name="Google Shape;67;p51"/>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 name="Google Shape;68;p51"/>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9" name="Google Shape;69;p51"/>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5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5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72" name="Shape 72"/>
        <p:cNvGrpSpPr/>
        <p:nvPr/>
      </p:nvGrpSpPr>
      <p:grpSpPr>
        <a:xfrm>
          <a:off x="0" y="0"/>
          <a:ext cx="0" cy="0"/>
          <a:chOff x="0" y="0"/>
          <a:chExt cx="0" cy="0"/>
        </a:xfrm>
      </p:grpSpPr>
      <p:sp>
        <p:nvSpPr>
          <p:cNvPr id="73" name="Google Shape;73;p53"/>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74" name="Google Shape;74;p53"/>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75" name="Google Shape;75;p53"/>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5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53"/>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8" name="Google Shape;78;p53"/>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53"/>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0" name="Google Shape;80;p53"/>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53"/>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2" name="Google Shape;82;p53"/>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5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5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85" name="Shape 85"/>
        <p:cNvGrpSpPr/>
        <p:nvPr/>
      </p:nvGrpSpPr>
      <p:grpSpPr>
        <a:xfrm>
          <a:off x="0" y="0"/>
          <a:ext cx="0" cy="0"/>
          <a:chOff x="0" y="0"/>
          <a:chExt cx="0" cy="0"/>
        </a:xfrm>
      </p:grpSpPr>
      <p:sp>
        <p:nvSpPr>
          <p:cNvPr id="86" name="Google Shape;86;p54"/>
          <p:cNvSpPr/>
          <p:nvPr/>
        </p:nvSpPr>
        <p:spPr>
          <a:xfrm>
            <a:off x="4076700" y="685798"/>
            <a:ext cx="4076700" cy="5486401"/>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87" name="Google Shape;87;p54"/>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54"/>
          <p:cNvSpPr/>
          <p:nvPr>
            <p:ph idx="2" type="pic"/>
          </p:nvPr>
        </p:nvSpPr>
        <p:spPr>
          <a:xfrm>
            <a:off x="0" y="0"/>
            <a:ext cx="3390900" cy="6858000"/>
          </a:xfrm>
          <a:prstGeom prst="rect">
            <a:avLst/>
          </a:prstGeom>
          <a:noFill/>
          <a:ln>
            <a:noFill/>
          </a:ln>
        </p:spPr>
      </p:sp>
      <p:sp>
        <p:nvSpPr>
          <p:cNvPr id="89" name="Google Shape;89;p5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54"/>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54"/>
          <p:cNvSpPr/>
          <p:nvPr>
            <p:ph idx="3" type="pic"/>
          </p:nvPr>
        </p:nvSpPr>
        <p:spPr>
          <a:xfrm>
            <a:off x="8801100" y="0"/>
            <a:ext cx="3390900" cy="6858000"/>
          </a:xfrm>
          <a:prstGeom prst="rect">
            <a:avLst/>
          </a:prstGeom>
          <a:noFill/>
          <a:ln>
            <a:noFill/>
          </a:ln>
        </p:spPr>
      </p:sp>
      <p:sp>
        <p:nvSpPr>
          <p:cNvPr id="92" name="Google Shape;92;p5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5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94" name="Shape 94"/>
        <p:cNvGrpSpPr/>
        <p:nvPr/>
      </p:nvGrpSpPr>
      <p:grpSpPr>
        <a:xfrm>
          <a:off x="0" y="0"/>
          <a:ext cx="0" cy="0"/>
          <a:chOff x="0" y="0"/>
          <a:chExt cx="0" cy="0"/>
        </a:xfrm>
      </p:grpSpPr>
      <p:sp>
        <p:nvSpPr>
          <p:cNvPr id="95" name="Google Shape;95;p55"/>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96" name="Google Shape;96;p55"/>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97" name="Google Shape;97;p55"/>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5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55"/>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 name="Google Shape;100;p55"/>
          <p:cNvSpPr/>
          <p:nvPr>
            <p:ph idx="2" type="pic"/>
          </p:nvPr>
        </p:nvSpPr>
        <p:spPr>
          <a:xfrm>
            <a:off x="8839200" y="685800"/>
            <a:ext cx="2667000" cy="2400300"/>
          </a:xfrm>
          <a:prstGeom prst="rect">
            <a:avLst/>
          </a:prstGeom>
          <a:noFill/>
          <a:ln>
            <a:noFill/>
          </a:ln>
        </p:spPr>
      </p:sp>
      <p:sp>
        <p:nvSpPr>
          <p:cNvPr id="101" name="Google Shape;101;p55"/>
          <p:cNvSpPr/>
          <p:nvPr>
            <p:ph idx="3" type="pic"/>
          </p:nvPr>
        </p:nvSpPr>
        <p:spPr>
          <a:xfrm>
            <a:off x="8839200" y="3726638"/>
            <a:ext cx="2667000" cy="2445558"/>
          </a:xfrm>
          <a:prstGeom prst="rect">
            <a:avLst/>
          </a:prstGeom>
          <a:noFill/>
          <a:ln>
            <a:noFill/>
          </a:ln>
        </p:spPr>
      </p:sp>
      <p:sp>
        <p:nvSpPr>
          <p:cNvPr id="102" name="Google Shape;102;p5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5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104" name="Shape 104"/>
        <p:cNvGrpSpPr/>
        <p:nvPr/>
      </p:nvGrpSpPr>
      <p:grpSpPr>
        <a:xfrm>
          <a:off x="0" y="0"/>
          <a:ext cx="0" cy="0"/>
          <a:chOff x="0" y="0"/>
          <a:chExt cx="0" cy="0"/>
        </a:xfrm>
      </p:grpSpPr>
      <p:sp>
        <p:nvSpPr>
          <p:cNvPr id="105" name="Google Shape;105;p56"/>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06" name="Google Shape;106;p56"/>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5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56"/>
          <p:cNvSpPr/>
          <p:nvPr>
            <p:ph idx="2" type="pic"/>
          </p:nvPr>
        </p:nvSpPr>
        <p:spPr>
          <a:xfrm>
            <a:off x="0" y="0"/>
            <a:ext cx="6781800" cy="6858000"/>
          </a:xfrm>
          <a:prstGeom prst="rect">
            <a:avLst/>
          </a:prstGeom>
          <a:solidFill>
            <a:schemeClr val="dk2"/>
          </a:solidFill>
          <a:ln>
            <a:noFill/>
          </a:ln>
        </p:spPr>
      </p:sp>
      <p:sp>
        <p:nvSpPr>
          <p:cNvPr id="109" name="Google Shape;109;p56"/>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 name="Google Shape;110;p5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5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112" name="Shape 112"/>
        <p:cNvGrpSpPr/>
        <p:nvPr/>
      </p:nvGrpSpPr>
      <p:grpSpPr>
        <a:xfrm>
          <a:off x="0" y="0"/>
          <a:ext cx="0" cy="0"/>
          <a:chOff x="0" y="0"/>
          <a:chExt cx="0" cy="0"/>
        </a:xfrm>
      </p:grpSpPr>
      <p:sp>
        <p:nvSpPr>
          <p:cNvPr id="113" name="Google Shape;113;p57"/>
          <p:cNvSpPr/>
          <p:nvPr/>
        </p:nvSpPr>
        <p:spPr>
          <a:xfrm>
            <a:off x="685800" y="685801"/>
            <a:ext cx="7467601" cy="54864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4" name="Google Shape;114;p57"/>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5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57"/>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57"/>
          <p:cNvSpPr/>
          <p:nvPr>
            <p:ph idx="2" type="pic"/>
          </p:nvPr>
        </p:nvSpPr>
        <p:spPr>
          <a:xfrm>
            <a:off x="8153400" y="685799"/>
            <a:ext cx="3397250" cy="5486401"/>
          </a:xfrm>
          <a:prstGeom prst="rect">
            <a:avLst/>
          </a:prstGeom>
          <a:noFill/>
          <a:ln>
            <a:noFill/>
          </a:ln>
        </p:spPr>
      </p:sp>
      <p:sp>
        <p:nvSpPr>
          <p:cNvPr id="118" name="Google Shape;118;p5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5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126" name="Shape 126"/>
        <p:cNvGrpSpPr/>
        <p:nvPr/>
      </p:nvGrpSpPr>
      <p:grpSpPr>
        <a:xfrm>
          <a:off x="0" y="0"/>
          <a:ext cx="0" cy="0"/>
          <a:chOff x="0" y="0"/>
          <a:chExt cx="0" cy="0"/>
        </a:xfrm>
      </p:grpSpPr>
      <p:sp>
        <p:nvSpPr>
          <p:cNvPr id="127" name="Google Shape;127;p66"/>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8" name="Google Shape;128;p66"/>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6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66"/>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1" name="Google Shape;131;p6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6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33" name="Shape 133"/>
        <p:cNvGrpSpPr/>
        <p:nvPr/>
      </p:nvGrpSpPr>
      <p:grpSpPr>
        <a:xfrm>
          <a:off x="0" y="0"/>
          <a:ext cx="0" cy="0"/>
          <a:chOff x="0" y="0"/>
          <a:chExt cx="0" cy="0"/>
        </a:xfrm>
      </p:grpSpPr>
      <p:sp>
        <p:nvSpPr>
          <p:cNvPr id="134" name="Google Shape;134;p71"/>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35" name="Google Shape;135;p71"/>
          <p:cNvSpPr/>
          <p:nvPr>
            <p:ph idx="2" type="pic"/>
          </p:nvPr>
        </p:nvSpPr>
        <p:spPr>
          <a:xfrm>
            <a:off x="680720" y="685799"/>
            <a:ext cx="10830560" cy="5486401"/>
          </a:xfrm>
          <a:prstGeom prst="rect">
            <a:avLst/>
          </a:prstGeom>
          <a:noFill/>
          <a:ln>
            <a:noFill/>
          </a:ln>
        </p:spPr>
      </p:sp>
      <p:sp>
        <p:nvSpPr>
          <p:cNvPr id="136" name="Google Shape;136;p71"/>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71"/>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138" name="Shape 138"/>
        <p:cNvGrpSpPr/>
        <p:nvPr/>
      </p:nvGrpSpPr>
      <p:grpSpPr>
        <a:xfrm>
          <a:off x="0" y="0"/>
          <a:ext cx="0" cy="0"/>
          <a:chOff x="0" y="0"/>
          <a:chExt cx="0" cy="0"/>
        </a:xfrm>
      </p:grpSpPr>
      <p:sp>
        <p:nvSpPr>
          <p:cNvPr id="139" name="Google Shape;139;p72"/>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0" name="Google Shape;140;p72"/>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1" name="Google Shape;141;p72"/>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7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72"/>
          <p:cNvSpPr/>
          <p:nvPr>
            <p:ph idx="2" type="pic"/>
          </p:nvPr>
        </p:nvSpPr>
        <p:spPr>
          <a:xfrm>
            <a:off x="1279525" y="2155389"/>
            <a:ext cx="2003425" cy="2002536"/>
          </a:xfrm>
          <a:prstGeom prst="rect">
            <a:avLst/>
          </a:prstGeom>
          <a:noFill/>
          <a:ln>
            <a:noFill/>
          </a:ln>
        </p:spPr>
      </p:sp>
      <p:sp>
        <p:nvSpPr>
          <p:cNvPr id="144" name="Google Shape;144;p72"/>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5" name="Google Shape;145;p72"/>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p72"/>
          <p:cNvSpPr/>
          <p:nvPr>
            <p:ph idx="4" type="pic"/>
          </p:nvPr>
        </p:nvSpPr>
        <p:spPr>
          <a:xfrm>
            <a:off x="3804132" y="2155389"/>
            <a:ext cx="2003425" cy="2002536"/>
          </a:xfrm>
          <a:prstGeom prst="rect">
            <a:avLst/>
          </a:prstGeom>
          <a:noFill/>
          <a:ln>
            <a:noFill/>
          </a:ln>
        </p:spPr>
      </p:sp>
      <p:sp>
        <p:nvSpPr>
          <p:cNvPr id="147" name="Google Shape;147;p72"/>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 name="Google Shape;148;p72"/>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p72"/>
          <p:cNvSpPr/>
          <p:nvPr>
            <p:ph idx="7" type="pic"/>
          </p:nvPr>
        </p:nvSpPr>
        <p:spPr>
          <a:xfrm>
            <a:off x="6332269" y="2155389"/>
            <a:ext cx="2003425" cy="2002536"/>
          </a:xfrm>
          <a:prstGeom prst="rect">
            <a:avLst/>
          </a:prstGeom>
          <a:noFill/>
          <a:ln>
            <a:noFill/>
          </a:ln>
        </p:spPr>
      </p:sp>
      <p:sp>
        <p:nvSpPr>
          <p:cNvPr id="150" name="Google Shape;150;p72"/>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72"/>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72"/>
          <p:cNvSpPr/>
          <p:nvPr>
            <p:ph idx="13" type="pic"/>
          </p:nvPr>
        </p:nvSpPr>
        <p:spPr>
          <a:xfrm>
            <a:off x="8858607" y="2155389"/>
            <a:ext cx="2003425" cy="2002536"/>
          </a:xfrm>
          <a:prstGeom prst="rect">
            <a:avLst/>
          </a:prstGeom>
          <a:noFill/>
          <a:ln>
            <a:noFill/>
          </a:ln>
        </p:spPr>
      </p:sp>
      <p:sp>
        <p:nvSpPr>
          <p:cNvPr id="153" name="Google Shape;153;p72"/>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72"/>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 name="Google Shape;155;p72"/>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72"/>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157" name="Shape 157"/>
        <p:cNvGrpSpPr/>
        <p:nvPr/>
      </p:nvGrpSpPr>
      <p:grpSpPr>
        <a:xfrm>
          <a:off x="0" y="0"/>
          <a:ext cx="0" cy="0"/>
          <a:chOff x="0" y="0"/>
          <a:chExt cx="0" cy="0"/>
        </a:xfrm>
      </p:grpSpPr>
      <p:sp>
        <p:nvSpPr>
          <p:cNvPr id="158" name="Google Shape;158;p73"/>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59" name="Google Shape;159;p73"/>
          <p:cNvSpPr/>
          <p:nvPr>
            <p:ph idx="2" type="pic"/>
          </p:nvPr>
        </p:nvSpPr>
        <p:spPr>
          <a:xfrm>
            <a:off x="0" y="0"/>
            <a:ext cx="12192000" cy="6858000"/>
          </a:xfrm>
          <a:prstGeom prst="rect">
            <a:avLst/>
          </a:prstGeom>
          <a:noFill/>
          <a:ln>
            <a:noFill/>
          </a:ln>
        </p:spPr>
      </p:sp>
      <p:sp>
        <p:nvSpPr>
          <p:cNvPr id="160" name="Google Shape;160;p73"/>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p73"/>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162" name="Shape 162"/>
        <p:cNvGrpSpPr/>
        <p:nvPr/>
      </p:nvGrpSpPr>
      <p:grpSpPr>
        <a:xfrm>
          <a:off x="0" y="0"/>
          <a:ext cx="0" cy="0"/>
          <a:chOff x="0" y="0"/>
          <a:chExt cx="0" cy="0"/>
        </a:xfrm>
      </p:grpSpPr>
      <p:sp>
        <p:nvSpPr>
          <p:cNvPr id="163" name="Google Shape;163;p74"/>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4" name="Google Shape;164;p74"/>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5" name="Google Shape;165;p74"/>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p7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74"/>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8" name="Google Shape;168;p74"/>
          <p:cNvSpPr/>
          <p:nvPr>
            <p:ph idx="2" type="pic"/>
          </p:nvPr>
        </p:nvSpPr>
        <p:spPr>
          <a:xfrm>
            <a:off x="8839200" y="685800"/>
            <a:ext cx="2667000" cy="2400300"/>
          </a:xfrm>
          <a:prstGeom prst="rect">
            <a:avLst/>
          </a:prstGeom>
          <a:noFill/>
          <a:ln>
            <a:noFill/>
          </a:ln>
        </p:spPr>
      </p:sp>
      <p:sp>
        <p:nvSpPr>
          <p:cNvPr id="169" name="Google Shape;169;p74"/>
          <p:cNvSpPr/>
          <p:nvPr>
            <p:ph idx="3" type="pic"/>
          </p:nvPr>
        </p:nvSpPr>
        <p:spPr>
          <a:xfrm>
            <a:off x="8839200" y="3764738"/>
            <a:ext cx="2667000" cy="2404872"/>
          </a:xfrm>
          <a:prstGeom prst="rect">
            <a:avLst/>
          </a:prstGeom>
          <a:noFill/>
          <a:ln>
            <a:noFill/>
          </a:ln>
        </p:spPr>
      </p:sp>
      <p:sp>
        <p:nvSpPr>
          <p:cNvPr id="170" name="Google Shape;170;p7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p7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172" name="Shape 172"/>
        <p:cNvGrpSpPr/>
        <p:nvPr/>
      </p:nvGrpSpPr>
      <p:grpSpPr>
        <a:xfrm>
          <a:off x="0" y="0"/>
          <a:ext cx="0" cy="0"/>
          <a:chOff x="0" y="0"/>
          <a:chExt cx="0" cy="0"/>
        </a:xfrm>
      </p:grpSpPr>
      <p:sp>
        <p:nvSpPr>
          <p:cNvPr id="173" name="Google Shape;173;p75"/>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4" name="Google Shape;174;p75"/>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 name="Google Shape;175;p7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p75"/>
          <p:cNvSpPr/>
          <p:nvPr>
            <p:ph idx="2" type="pic"/>
          </p:nvPr>
        </p:nvSpPr>
        <p:spPr>
          <a:xfrm>
            <a:off x="0" y="0"/>
            <a:ext cx="6781800" cy="6858000"/>
          </a:xfrm>
          <a:prstGeom prst="rect">
            <a:avLst/>
          </a:prstGeom>
          <a:solidFill>
            <a:schemeClr val="dk2"/>
          </a:solidFill>
          <a:ln>
            <a:noFill/>
          </a:ln>
        </p:spPr>
      </p:sp>
      <p:sp>
        <p:nvSpPr>
          <p:cNvPr id="177" name="Google Shape;177;p75"/>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8" name="Google Shape;178;p7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 name="Google Shape;179;p7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180" name="Shape 180"/>
        <p:cNvGrpSpPr/>
        <p:nvPr/>
      </p:nvGrpSpPr>
      <p:grpSpPr>
        <a:xfrm>
          <a:off x="0" y="0"/>
          <a:ext cx="0" cy="0"/>
          <a:chOff x="0" y="0"/>
          <a:chExt cx="0" cy="0"/>
        </a:xfrm>
      </p:grpSpPr>
      <p:sp>
        <p:nvSpPr>
          <p:cNvPr id="181" name="Google Shape;181;p76"/>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2" name="Google Shape;182;p76"/>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3" name="Google Shape;183;p76"/>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4" name="Google Shape;184;p7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76"/>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6" name="Google Shape;186;p76"/>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7" name="Google Shape;187;p76"/>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8" name="Google Shape;188;p76"/>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9" name="Google Shape;189;p76"/>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90" name="Google Shape;190;p76"/>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1" name="Google Shape;191;p7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2" name="Google Shape;192;p7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93" name="Shape 193"/>
        <p:cNvGrpSpPr/>
        <p:nvPr/>
      </p:nvGrpSpPr>
      <p:grpSpPr>
        <a:xfrm>
          <a:off x="0" y="0"/>
          <a:ext cx="0" cy="0"/>
          <a:chOff x="0" y="0"/>
          <a:chExt cx="0" cy="0"/>
        </a:xfrm>
      </p:grpSpPr>
      <p:sp>
        <p:nvSpPr>
          <p:cNvPr id="194" name="Google Shape;194;p77"/>
          <p:cNvSpPr/>
          <p:nvPr/>
        </p:nvSpPr>
        <p:spPr>
          <a:xfrm>
            <a:off x="4076700" y="685798"/>
            <a:ext cx="4076700" cy="5486401"/>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95" name="Google Shape;195;p77"/>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6" name="Google Shape;196;p77"/>
          <p:cNvSpPr/>
          <p:nvPr>
            <p:ph idx="2" type="pic"/>
          </p:nvPr>
        </p:nvSpPr>
        <p:spPr>
          <a:xfrm>
            <a:off x="0" y="0"/>
            <a:ext cx="3390900" cy="6858000"/>
          </a:xfrm>
          <a:prstGeom prst="rect">
            <a:avLst/>
          </a:prstGeom>
          <a:noFill/>
          <a:ln>
            <a:noFill/>
          </a:ln>
        </p:spPr>
      </p:sp>
      <p:sp>
        <p:nvSpPr>
          <p:cNvPr id="197" name="Google Shape;197;p7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8" name="Google Shape;198;p77"/>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9" name="Google Shape;199;p77"/>
          <p:cNvSpPr/>
          <p:nvPr>
            <p:ph idx="3" type="pic"/>
          </p:nvPr>
        </p:nvSpPr>
        <p:spPr>
          <a:xfrm>
            <a:off x="8801100" y="0"/>
            <a:ext cx="3390900" cy="6858000"/>
          </a:xfrm>
          <a:prstGeom prst="rect">
            <a:avLst/>
          </a:prstGeom>
          <a:noFill/>
          <a:ln>
            <a:noFill/>
          </a:ln>
        </p:spPr>
      </p:sp>
      <p:sp>
        <p:nvSpPr>
          <p:cNvPr id="200" name="Google Shape;200;p7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1" name="Google Shape;201;p7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202" name="Shape 202"/>
        <p:cNvGrpSpPr/>
        <p:nvPr/>
      </p:nvGrpSpPr>
      <p:grpSpPr>
        <a:xfrm>
          <a:off x="0" y="0"/>
          <a:ext cx="0" cy="0"/>
          <a:chOff x="0" y="0"/>
          <a:chExt cx="0" cy="0"/>
        </a:xfrm>
      </p:grpSpPr>
      <p:sp>
        <p:nvSpPr>
          <p:cNvPr id="203" name="Google Shape;203;p78"/>
          <p:cNvSpPr/>
          <p:nvPr/>
        </p:nvSpPr>
        <p:spPr>
          <a:xfrm>
            <a:off x="685800" y="685801"/>
            <a:ext cx="7467601" cy="54864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04" name="Google Shape;204;p78"/>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5" name="Google Shape;205;p7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6" name="Google Shape;206;p78"/>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7" name="Google Shape;207;p78"/>
          <p:cNvSpPr/>
          <p:nvPr>
            <p:ph idx="2" type="pic"/>
          </p:nvPr>
        </p:nvSpPr>
        <p:spPr>
          <a:xfrm>
            <a:off x="8153400" y="685799"/>
            <a:ext cx="3397250" cy="5486401"/>
          </a:xfrm>
          <a:prstGeom prst="rect">
            <a:avLst/>
          </a:prstGeom>
          <a:noFill/>
          <a:ln>
            <a:noFill/>
          </a:ln>
        </p:spPr>
      </p:sp>
      <p:sp>
        <p:nvSpPr>
          <p:cNvPr id="208" name="Google Shape;208;p7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9" name="Google Shape;209;p7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216" name="Shape 216"/>
        <p:cNvGrpSpPr/>
        <p:nvPr/>
      </p:nvGrpSpPr>
      <p:grpSpPr>
        <a:xfrm>
          <a:off x="0" y="0"/>
          <a:ext cx="0" cy="0"/>
          <a:chOff x="0" y="0"/>
          <a:chExt cx="0" cy="0"/>
        </a:xfrm>
      </p:grpSpPr>
      <p:sp>
        <p:nvSpPr>
          <p:cNvPr id="217" name="Google Shape;217;p68"/>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8" name="Google Shape;218;p68"/>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9" name="Google Shape;219;p68"/>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0" name="Google Shape;220;p6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1" name="Google Shape;221;p68"/>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22" name="Google Shape;222;p68"/>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3" name="Google Shape;223;p68"/>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24" name="Google Shape;224;p68"/>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5" name="Google Shape;225;p68"/>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26" name="Google Shape;226;p68"/>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7" name="Google Shape;227;p6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8" name="Google Shape;228;p6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229" name="Shape 229"/>
        <p:cNvGrpSpPr/>
        <p:nvPr/>
      </p:nvGrpSpPr>
      <p:grpSpPr>
        <a:xfrm>
          <a:off x="0" y="0"/>
          <a:ext cx="0" cy="0"/>
          <a:chOff x="0" y="0"/>
          <a:chExt cx="0" cy="0"/>
        </a:xfrm>
      </p:grpSpPr>
      <p:sp>
        <p:nvSpPr>
          <p:cNvPr id="230" name="Google Shape;230;p79"/>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1" name="Google Shape;231;p79"/>
          <p:cNvSpPr/>
          <p:nvPr>
            <p:ph idx="2" type="pic"/>
          </p:nvPr>
        </p:nvSpPr>
        <p:spPr>
          <a:xfrm>
            <a:off x="680720" y="685799"/>
            <a:ext cx="10830560" cy="5486401"/>
          </a:xfrm>
          <a:prstGeom prst="rect">
            <a:avLst/>
          </a:prstGeom>
          <a:noFill/>
          <a:ln>
            <a:noFill/>
          </a:ln>
        </p:spPr>
      </p:sp>
      <p:sp>
        <p:nvSpPr>
          <p:cNvPr id="232" name="Google Shape;232;p79"/>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3" name="Google Shape;233;p79"/>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234" name="Shape 234"/>
        <p:cNvGrpSpPr/>
        <p:nvPr/>
      </p:nvGrpSpPr>
      <p:grpSpPr>
        <a:xfrm>
          <a:off x="0" y="0"/>
          <a:ext cx="0" cy="0"/>
          <a:chOff x="0" y="0"/>
          <a:chExt cx="0" cy="0"/>
        </a:xfrm>
      </p:grpSpPr>
      <p:sp>
        <p:nvSpPr>
          <p:cNvPr id="235" name="Google Shape;235;p80"/>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6" name="Google Shape;236;p80"/>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7" name="Google Shape;237;p80"/>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8" name="Google Shape;238;p8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9" name="Google Shape;239;p80"/>
          <p:cNvSpPr/>
          <p:nvPr>
            <p:ph idx="2" type="pic"/>
          </p:nvPr>
        </p:nvSpPr>
        <p:spPr>
          <a:xfrm>
            <a:off x="1279525" y="2155389"/>
            <a:ext cx="2003425" cy="2002536"/>
          </a:xfrm>
          <a:prstGeom prst="rect">
            <a:avLst/>
          </a:prstGeom>
          <a:noFill/>
          <a:ln>
            <a:noFill/>
          </a:ln>
        </p:spPr>
      </p:sp>
      <p:sp>
        <p:nvSpPr>
          <p:cNvPr id="240" name="Google Shape;240;p80"/>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1" name="Google Shape;241;p80"/>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2" name="Google Shape;242;p80"/>
          <p:cNvSpPr/>
          <p:nvPr>
            <p:ph idx="4" type="pic"/>
          </p:nvPr>
        </p:nvSpPr>
        <p:spPr>
          <a:xfrm>
            <a:off x="3804132" y="2155389"/>
            <a:ext cx="2003425" cy="2002536"/>
          </a:xfrm>
          <a:prstGeom prst="rect">
            <a:avLst/>
          </a:prstGeom>
          <a:noFill/>
          <a:ln>
            <a:noFill/>
          </a:ln>
        </p:spPr>
      </p:sp>
      <p:sp>
        <p:nvSpPr>
          <p:cNvPr id="243" name="Google Shape;243;p80"/>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4" name="Google Shape;244;p80"/>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5" name="Google Shape;245;p80"/>
          <p:cNvSpPr/>
          <p:nvPr>
            <p:ph idx="7" type="pic"/>
          </p:nvPr>
        </p:nvSpPr>
        <p:spPr>
          <a:xfrm>
            <a:off x="6332269" y="2155389"/>
            <a:ext cx="2003425" cy="2002536"/>
          </a:xfrm>
          <a:prstGeom prst="rect">
            <a:avLst/>
          </a:prstGeom>
          <a:noFill/>
          <a:ln>
            <a:noFill/>
          </a:ln>
        </p:spPr>
      </p:sp>
      <p:sp>
        <p:nvSpPr>
          <p:cNvPr id="246" name="Google Shape;246;p80"/>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7" name="Google Shape;247;p80"/>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8" name="Google Shape;248;p80"/>
          <p:cNvSpPr/>
          <p:nvPr>
            <p:ph idx="13" type="pic"/>
          </p:nvPr>
        </p:nvSpPr>
        <p:spPr>
          <a:xfrm>
            <a:off x="8858607" y="2155389"/>
            <a:ext cx="2003425" cy="2002536"/>
          </a:xfrm>
          <a:prstGeom prst="rect">
            <a:avLst/>
          </a:prstGeom>
          <a:noFill/>
          <a:ln>
            <a:noFill/>
          </a:ln>
        </p:spPr>
      </p:sp>
      <p:sp>
        <p:nvSpPr>
          <p:cNvPr id="249" name="Google Shape;249;p80"/>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0" name="Google Shape;250;p80"/>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1" name="Google Shape;251;p80"/>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2" name="Google Shape;252;p80"/>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253" name="Shape 253"/>
        <p:cNvGrpSpPr/>
        <p:nvPr/>
      </p:nvGrpSpPr>
      <p:grpSpPr>
        <a:xfrm>
          <a:off x="0" y="0"/>
          <a:ext cx="0" cy="0"/>
          <a:chOff x="0" y="0"/>
          <a:chExt cx="0" cy="0"/>
        </a:xfrm>
      </p:grpSpPr>
      <p:sp>
        <p:nvSpPr>
          <p:cNvPr id="254" name="Google Shape;254;p81"/>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55" name="Google Shape;255;p81"/>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56" name="Google Shape;256;p81"/>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7" name="Google Shape;257;p8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8" name="Google Shape;258;p81"/>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9" name="Google Shape;259;p81"/>
          <p:cNvSpPr/>
          <p:nvPr>
            <p:ph idx="2" type="pic"/>
          </p:nvPr>
        </p:nvSpPr>
        <p:spPr>
          <a:xfrm>
            <a:off x="8839200" y="685800"/>
            <a:ext cx="2667000" cy="2400300"/>
          </a:xfrm>
          <a:prstGeom prst="rect">
            <a:avLst/>
          </a:prstGeom>
          <a:noFill/>
          <a:ln>
            <a:noFill/>
          </a:ln>
        </p:spPr>
      </p:sp>
      <p:sp>
        <p:nvSpPr>
          <p:cNvPr id="260" name="Google Shape;260;p81"/>
          <p:cNvSpPr/>
          <p:nvPr>
            <p:ph idx="3" type="pic"/>
          </p:nvPr>
        </p:nvSpPr>
        <p:spPr>
          <a:xfrm>
            <a:off x="8839200" y="3764738"/>
            <a:ext cx="2667000" cy="2404872"/>
          </a:xfrm>
          <a:prstGeom prst="rect">
            <a:avLst/>
          </a:prstGeom>
          <a:noFill/>
          <a:ln>
            <a:noFill/>
          </a:ln>
        </p:spPr>
      </p:sp>
      <p:sp>
        <p:nvSpPr>
          <p:cNvPr id="261" name="Google Shape;261;p8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2" name="Google Shape;262;p8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263" name="Shape 263"/>
        <p:cNvGrpSpPr/>
        <p:nvPr/>
      </p:nvGrpSpPr>
      <p:grpSpPr>
        <a:xfrm>
          <a:off x="0" y="0"/>
          <a:ext cx="0" cy="0"/>
          <a:chOff x="0" y="0"/>
          <a:chExt cx="0" cy="0"/>
        </a:xfrm>
      </p:grpSpPr>
      <p:sp>
        <p:nvSpPr>
          <p:cNvPr id="264" name="Google Shape;264;p82"/>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65" name="Google Shape;265;p82"/>
          <p:cNvSpPr/>
          <p:nvPr>
            <p:ph idx="2" type="pic"/>
          </p:nvPr>
        </p:nvSpPr>
        <p:spPr>
          <a:xfrm>
            <a:off x="0" y="0"/>
            <a:ext cx="12192000" cy="6858000"/>
          </a:xfrm>
          <a:prstGeom prst="rect">
            <a:avLst/>
          </a:prstGeom>
          <a:noFill/>
          <a:ln>
            <a:noFill/>
          </a:ln>
        </p:spPr>
      </p:sp>
      <p:sp>
        <p:nvSpPr>
          <p:cNvPr id="266" name="Google Shape;266;p82"/>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7" name="Google Shape;267;p82"/>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268" name="Shape 268"/>
        <p:cNvGrpSpPr/>
        <p:nvPr/>
      </p:nvGrpSpPr>
      <p:grpSpPr>
        <a:xfrm>
          <a:off x="0" y="0"/>
          <a:ext cx="0" cy="0"/>
          <a:chOff x="0" y="0"/>
          <a:chExt cx="0" cy="0"/>
        </a:xfrm>
      </p:grpSpPr>
      <p:sp>
        <p:nvSpPr>
          <p:cNvPr id="269" name="Google Shape;269;p83"/>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70" name="Google Shape;270;p83"/>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71" name="Google Shape;271;p83"/>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2" name="Google Shape;272;p8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3" name="Google Shape;273;p83"/>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4" name="Google Shape;274;p83"/>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5" name="Google Shape;275;p83"/>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6" name="Google Shape;276;p83"/>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7" name="Google Shape;277;p8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8" name="Google Shape;278;p8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279" name="Shape 279"/>
        <p:cNvGrpSpPr/>
        <p:nvPr/>
      </p:nvGrpSpPr>
      <p:grpSpPr>
        <a:xfrm>
          <a:off x="0" y="0"/>
          <a:ext cx="0" cy="0"/>
          <a:chOff x="0" y="0"/>
          <a:chExt cx="0" cy="0"/>
        </a:xfrm>
      </p:grpSpPr>
      <p:sp>
        <p:nvSpPr>
          <p:cNvPr id="280" name="Google Shape;280;p84"/>
          <p:cNvSpPr/>
          <p:nvPr/>
        </p:nvSpPr>
        <p:spPr>
          <a:xfrm>
            <a:off x="4076700" y="685798"/>
            <a:ext cx="4076700" cy="5486401"/>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81" name="Google Shape;281;p84"/>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2" name="Google Shape;282;p84"/>
          <p:cNvSpPr/>
          <p:nvPr>
            <p:ph idx="2" type="pic"/>
          </p:nvPr>
        </p:nvSpPr>
        <p:spPr>
          <a:xfrm>
            <a:off x="0" y="0"/>
            <a:ext cx="3390900" cy="6858000"/>
          </a:xfrm>
          <a:prstGeom prst="rect">
            <a:avLst/>
          </a:prstGeom>
          <a:noFill/>
          <a:ln>
            <a:noFill/>
          </a:ln>
        </p:spPr>
      </p:sp>
      <p:sp>
        <p:nvSpPr>
          <p:cNvPr id="283" name="Google Shape;283;p8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4" name="Google Shape;284;p84"/>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5" name="Google Shape;285;p84"/>
          <p:cNvSpPr/>
          <p:nvPr>
            <p:ph idx="3" type="pic"/>
          </p:nvPr>
        </p:nvSpPr>
        <p:spPr>
          <a:xfrm>
            <a:off x="8801100" y="0"/>
            <a:ext cx="3390900" cy="6858000"/>
          </a:xfrm>
          <a:prstGeom prst="rect">
            <a:avLst/>
          </a:prstGeom>
          <a:noFill/>
          <a:ln>
            <a:noFill/>
          </a:ln>
        </p:spPr>
      </p:sp>
      <p:sp>
        <p:nvSpPr>
          <p:cNvPr id="286" name="Google Shape;286;p8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7" name="Google Shape;287;p8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288" name="Shape 288"/>
        <p:cNvGrpSpPr/>
        <p:nvPr/>
      </p:nvGrpSpPr>
      <p:grpSpPr>
        <a:xfrm>
          <a:off x="0" y="0"/>
          <a:ext cx="0" cy="0"/>
          <a:chOff x="0" y="0"/>
          <a:chExt cx="0" cy="0"/>
        </a:xfrm>
      </p:grpSpPr>
      <p:sp>
        <p:nvSpPr>
          <p:cNvPr id="289" name="Google Shape;289;p85"/>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0" name="Google Shape;290;p85"/>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1" name="Google Shape;291;p85"/>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2" name="Google Shape;292;p8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3" name="Google Shape;293;p85"/>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4" name="Google Shape;294;p85"/>
          <p:cNvSpPr/>
          <p:nvPr>
            <p:ph idx="2" type="pic"/>
          </p:nvPr>
        </p:nvSpPr>
        <p:spPr>
          <a:xfrm>
            <a:off x="8839200" y="685800"/>
            <a:ext cx="2667000" cy="2400300"/>
          </a:xfrm>
          <a:prstGeom prst="rect">
            <a:avLst/>
          </a:prstGeom>
          <a:noFill/>
          <a:ln>
            <a:noFill/>
          </a:ln>
        </p:spPr>
      </p:sp>
      <p:sp>
        <p:nvSpPr>
          <p:cNvPr id="295" name="Google Shape;295;p85"/>
          <p:cNvSpPr/>
          <p:nvPr>
            <p:ph idx="3" type="pic"/>
          </p:nvPr>
        </p:nvSpPr>
        <p:spPr>
          <a:xfrm>
            <a:off x="8839200" y="3726638"/>
            <a:ext cx="2667000" cy="2445558"/>
          </a:xfrm>
          <a:prstGeom prst="rect">
            <a:avLst/>
          </a:prstGeom>
          <a:noFill/>
          <a:ln>
            <a:noFill/>
          </a:ln>
        </p:spPr>
      </p:sp>
      <p:sp>
        <p:nvSpPr>
          <p:cNvPr id="296" name="Google Shape;296;p8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7" name="Google Shape;297;p8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298" name="Shape 298"/>
        <p:cNvGrpSpPr/>
        <p:nvPr/>
      </p:nvGrpSpPr>
      <p:grpSpPr>
        <a:xfrm>
          <a:off x="0" y="0"/>
          <a:ext cx="0" cy="0"/>
          <a:chOff x="0" y="0"/>
          <a:chExt cx="0" cy="0"/>
        </a:xfrm>
      </p:grpSpPr>
      <p:sp>
        <p:nvSpPr>
          <p:cNvPr id="299" name="Google Shape;299;p86"/>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00" name="Google Shape;300;p86"/>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1" name="Google Shape;301;p8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2" name="Google Shape;302;p86"/>
          <p:cNvSpPr/>
          <p:nvPr>
            <p:ph idx="2" type="pic"/>
          </p:nvPr>
        </p:nvSpPr>
        <p:spPr>
          <a:xfrm>
            <a:off x="0" y="0"/>
            <a:ext cx="6781800" cy="6858000"/>
          </a:xfrm>
          <a:prstGeom prst="rect">
            <a:avLst/>
          </a:prstGeom>
          <a:solidFill>
            <a:schemeClr val="dk2"/>
          </a:solidFill>
          <a:ln>
            <a:noFill/>
          </a:ln>
        </p:spPr>
      </p:sp>
      <p:sp>
        <p:nvSpPr>
          <p:cNvPr id="303" name="Google Shape;303;p86"/>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4" name="Google Shape;304;p8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5" name="Google Shape;305;p8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306" name="Shape 306"/>
        <p:cNvGrpSpPr/>
        <p:nvPr/>
      </p:nvGrpSpPr>
      <p:grpSpPr>
        <a:xfrm>
          <a:off x="0" y="0"/>
          <a:ext cx="0" cy="0"/>
          <a:chOff x="0" y="0"/>
          <a:chExt cx="0" cy="0"/>
        </a:xfrm>
      </p:grpSpPr>
      <p:sp>
        <p:nvSpPr>
          <p:cNvPr id="307" name="Google Shape;307;p87"/>
          <p:cNvSpPr/>
          <p:nvPr/>
        </p:nvSpPr>
        <p:spPr>
          <a:xfrm>
            <a:off x="685800" y="685801"/>
            <a:ext cx="7467601" cy="54864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08" name="Google Shape;308;p87"/>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9" name="Google Shape;309;p8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0" name="Google Shape;310;p87"/>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1" name="Google Shape;311;p87"/>
          <p:cNvSpPr/>
          <p:nvPr>
            <p:ph idx="2" type="pic"/>
          </p:nvPr>
        </p:nvSpPr>
        <p:spPr>
          <a:xfrm>
            <a:off x="8153400" y="685799"/>
            <a:ext cx="3397250" cy="5486401"/>
          </a:xfrm>
          <a:prstGeom prst="rect">
            <a:avLst/>
          </a:prstGeom>
          <a:noFill/>
          <a:ln>
            <a:noFill/>
          </a:ln>
        </p:spPr>
      </p:sp>
      <p:sp>
        <p:nvSpPr>
          <p:cNvPr id="312" name="Google Shape;312;p8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3" name="Google Shape;313;p8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320" name="Shape 320"/>
        <p:cNvGrpSpPr/>
        <p:nvPr/>
      </p:nvGrpSpPr>
      <p:grpSpPr>
        <a:xfrm>
          <a:off x="0" y="0"/>
          <a:ext cx="0" cy="0"/>
          <a:chOff x="0" y="0"/>
          <a:chExt cx="0" cy="0"/>
        </a:xfrm>
      </p:grpSpPr>
      <p:sp>
        <p:nvSpPr>
          <p:cNvPr id="321" name="Google Shape;321;p70"/>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22" name="Google Shape;322;p70"/>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3" name="Google Shape;323;p7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4" name="Google Shape;324;p70"/>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5" name="Google Shape;325;p70"/>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6" name="Google Shape;326;p7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0" Type="http://schemas.openxmlformats.org/officeDocument/2006/relationships/theme" Target="../theme/theme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slideLayout" Target="../slideLayouts/slideLayout22.xml"/><Relationship Id="rId3" Type="http://schemas.openxmlformats.org/officeDocument/2006/relationships/slideLayout" Target="../slideLayouts/slideLayout23.xml"/><Relationship Id="rId4" Type="http://schemas.openxmlformats.org/officeDocument/2006/relationships/slideLayout" Target="../slideLayouts/slideLayout24.xml"/><Relationship Id="rId11" Type="http://schemas.openxmlformats.org/officeDocument/2006/relationships/theme" Target="../theme/theme3.xml"/><Relationship Id="rId10" Type="http://schemas.openxmlformats.org/officeDocument/2006/relationships/slideLayout" Target="../slideLayouts/slideLayout30.xml"/><Relationship Id="rId9" Type="http://schemas.openxmlformats.org/officeDocument/2006/relationships/slideLayout" Target="../slideLayouts/slideLayout29.xml"/><Relationship Id="rId5" Type="http://schemas.openxmlformats.org/officeDocument/2006/relationships/slideLayout" Target="../slideLayouts/slideLayout25.xml"/><Relationship Id="rId6" Type="http://schemas.openxmlformats.org/officeDocument/2006/relationships/slideLayout" Target="../slideLayouts/slideLayout26.xml"/><Relationship Id="rId7" Type="http://schemas.openxmlformats.org/officeDocument/2006/relationships/slideLayout" Target="../slideLayouts/slideLayout27.xml"/><Relationship Id="rId8"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6"/>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4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2" name="Google Shape;12;p46"/>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3" name="Google Shape;13;p4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4" name="Google Shape;14;p4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0" name="Shape 120"/>
        <p:cNvGrpSpPr/>
        <p:nvPr/>
      </p:nvGrpSpPr>
      <p:grpSpPr>
        <a:xfrm>
          <a:off x="0" y="0"/>
          <a:ext cx="0" cy="0"/>
          <a:chOff x="0" y="0"/>
          <a:chExt cx="0" cy="0"/>
        </a:xfrm>
      </p:grpSpPr>
      <p:sp>
        <p:nvSpPr>
          <p:cNvPr id="121" name="Google Shape;121;p65"/>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2" name="Google Shape;122;p6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23" name="Google Shape;123;p65"/>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24" name="Google Shape;124;p6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25" name="Google Shape;125;p6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0" name="Shape 210"/>
        <p:cNvGrpSpPr/>
        <p:nvPr/>
      </p:nvGrpSpPr>
      <p:grpSpPr>
        <a:xfrm>
          <a:off x="0" y="0"/>
          <a:ext cx="0" cy="0"/>
          <a:chOff x="0" y="0"/>
          <a:chExt cx="0" cy="0"/>
        </a:xfrm>
      </p:grpSpPr>
      <p:sp>
        <p:nvSpPr>
          <p:cNvPr id="211" name="Google Shape;211;p67"/>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2" name="Google Shape;212;p6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13" name="Google Shape;213;p67"/>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214" name="Google Shape;214;p6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15" name="Google Shape;215;p6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4" name="Shape 314"/>
        <p:cNvGrpSpPr/>
        <p:nvPr/>
      </p:nvGrpSpPr>
      <p:grpSpPr>
        <a:xfrm>
          <a:off x="0" y="0"/>
          <a:ext cx="0" cy="0"/>
          <a:chOff x="0" y="0"/>
          <a:chExt cx="0" cy="0"/>
        </a:xfrm>
      </p:grpSpPr>
      <p:sp>
        <p:nvSpPr>
          <p:cNvPr id="315" name="Google Shape;315;p69"/>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16" name="Google Shape;316;p6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317" name="Google Shape;317;p69"/>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318" name="Google Shape;318;p69"/>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319" name="Google Shape;319;p6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82" r:id="rId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4.png"/><Relationship Id="rId4" Type="http://schemas.openxmlformats.org/officeDocument/2006/relationships/image" Target="../media/image1.png"/><Relationship Id="rId5" Type="http://schemas.openxmlformats.org/officeDocument/2006/relationships/image" Target="../media/image9.png"/><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5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31.png"/><Relationship Id="rId4" Type="http://schemas.openxmlformats.org/officeDocument/2006/relationships/image" Target="../media/image38.png"/><Relationship Id="rId5" Type="http://schemas.openxmlformats.org/officeDocument/2006/relationships/image" Target="../media/image11.png"/><Relationship Id="rId6" Type="http://schemas.openxmlformats.org/officeDocument/2006/relationships/image" Target="../media/image15.png"/><Relationship Id="rId7" Type="http://schemas.openxmlformats.org/officeDocument/2006/relationships/image" Target="../media/image20.png"/><Relationship Id="rId8"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8.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3.jpg"/><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2.png"/><Relationship Id="rId4" Type="http://schemas.openxmlformats.org/officeDocument/2006/relationships/image" Target="../media/image27.png"/><Relationship Id="rId5" Type="http://schemas.openxmlformats.org/officeDocument/2006/relationships/image" Target="../media/image25.png"/><Relationship Id="rId6" Type="http://schemas.openxmlformats.org/officeDocument/2006/relationships/image" Target="../media/image28.png"/><Relationship Id="rId7"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5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7.png"/><Relationship Id="rId4" Type="http://schemas.openxmlformats.org/officeDocument/2006/relationships/image" Target="../media/image5.png"/><Relationship Id="rId5"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39.png"/><Relationship Id="rId4" Type="http://schemas.openxmlformats.org/officeDocument/2006/relationships/image" Target="../media/image5.png"/><Relationship Id="rId5"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30.png"/><Relationship Id="rId4" Type="http://schemas.openxmlformats.org/officeDocument/2006/relationships/image" Target="../media/image17.png"/><Relationship Id="rId5"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26.png"/><Relationship Id="rId4" Type="http://schemas.openxmlformats.org/officeDocument/2006/relationships/image" Target="../media/image17.png"/><Relationship Id="rId5"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55.png"/><Relationship Id="rId4" Type="http://schemas.openxmlformats.org/officeDocument/2006/relationships/image" Target="../media/image17.png"/><Relationship Id="rId5"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40.png"/><Relationship Id="rId4" Type="http://schemas.openxmlformats.org/officeDocument/2006/relationships/image" Target="../media/image17.png"/><Relationship Id="rId5"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4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43.jp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4.png"/><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3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36.jpg"/><Relationship Id="rId4" Type="http://schemas.openxmlformats.org/officeDocument/2006/relationships/hyperlink" Target="https://kahoot.com/" TargetMode="External"/><Relationship Id="rId5" Type="http://schemas.openxmlformats.org/officeDocument/2006/relationships/hyperlink" Target="https://scratch.mit.edu/" TargetMode="External"/><Relationship Id="rId6" Type="http://schemas.openxmlformats.org/officeDocument/2006/relationships/hyperlink" Target="https://padlet.com/" TargetMode="External"/><Relationship Id="rId7" Type="http://schemas.openxmlformats.org/officeDocument/2006/relationships/hyperlink" Target="https://code.org/"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8.xml"/><Relationship Id="rId3" Type="http://schemas.openxmlformats.org/officeDocument/2006/relationships/image" Target="../media/image45.jp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10.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 Id="rId3" Type="http://schemas.openxmlformats.org/officeDocument/2006/relationships/image" Target="../media/image48.jpg"/><Relationship Id="rId4" Type="http://schemas.openxmlformats.org/officeDocument/2006/relationships/image" Target="../media/image50.png"/><Relationship Id="rId5" Type="http://schemas.openxmlformats.org/officeDocument/2006/relationships/image" Target="../media/image3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1.xml"/><Relationship Id="rId3" Type="http://schemas.openxmlformats.org/officeDocument/2006/relationships/image" Target="../media/image5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46.png"/><Relationship Id="rId4" Type="http://schemas.openxmlformats.org/officeDocument/2006/relationships/image" Target="../media/image12.png"/><Relationship Id="rId5" Type="http://schemas.openxmlformats.org/officeDocument/2006/relationships/image" Target="../media/image5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54.png"/><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4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65.png"/><Relationship Id="rId4" Type="http://schemas.openxmlformats.org/officeDocument/2006/relationships/image" Target="../media/image61.png"/><Relationship Id="rId5" Type="http://schemas.openxmlformats.org/officeDocument/2006/relationships/image" Target="../media/image6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image" Target="../media/image7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64.png"/><Relationship Id="rId4" Type="http://schemas.openxmlformats.org/officeDocument/2006/relationships/image" Target="../media/image7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5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 Id="rId3" Type="http://schemas.openxmlformats.org/officeDocument/2006/relationships/image" Target="../media/image10.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5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5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 Id="rId3" Type="http://schemas.openxmlformats.org/officeDocument/2006/relationships/image" Target="../media/image4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 Id="rId3" Type="http://schemas.openxmlformats.org/officeDocument/2006/relationships/hyperlink" Target="about:blank" TargetMode="External"/><Relationship Id="rId4" Type="http://schemas.openxmlformats.org/officeDocument/2006/relationships/hyperlink" Target="https://h5p.org/h5p/embed/1519586" TargetMode="External"/><Relationship Id="rId5" Type="http://schemas.openxmlformats.org/officeDocument/2006/relationships/image" Target="../media/image63.png"/><Relationship Id="rId6" Type="http://schemas.openxmlformats.org/officeDocument/2006/relationships/image" Target="../media/image62.png"/><Relationship Id="rId7" Type="http://schemas.openxmlformats.org/officeDocument/2006/relationships/image" Target="../media/image6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5.xml"/><Relationship Id="rId3" Type="http://schemas.openxmlformats.org/officeDocument/2006/relationships/image" Target="../media/image68.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0" name="Shape 330"/>
        <p:cNvGrpSpPr/>
        <p:nvPr/>
      </p:nvGrpSpPr>
      <p:grpSpPr>
        <a:xfrm>
          <a:off x="0" y="0"/>
          <a:ext cx="0" cy="0"/>
          <a:chOff x="0" y="0"/>
          <a:chExt cx="0" cy="0"/>
        </a:xfrm>
      </p:grpSpPr>
      <p:pic>
        <p:nvPicPr>
          <p:cNvPr descr="Imagen que contiene persona, tabla, hombre, interior&#10;&#10;Descripción generada automáticamente" id="331" name="Google Shape;331;p1"/>
          <p:cNvPicPr preferRelativeResize="0"/>
          <p:nvPr>
            <p:ph idx="2" type="pic"/>
          </p:nvPr>
        </p:nvPicPr>
        <p:blipFill rotWithShape="1">
          <a:blip r:embed="rId3">
            <a:alphaModFix amt="54000"/>
          </a:blip>
          <a:srcRect b="12023" l="0" r="0" t="12024"/>
          <a:stretch/>
        </p:blipFill>
        <p:spPr>
          <a:xfrm>
            <a:off x="680720" y="685799"/>
            <a:ext cx="10830560" cy="5486401"/>
          </a:xfrm>
          <a:prstGeom prst="rect">
            <a:avLst/>
          </a:prstGeom>
          <a:noFill/>
          <a:ln>
            <a:noFill/>
          </a:ln>
        </p:spPr>
      </p:pic>
      <p:sp>
        <p:nvSpPr>
          <p:cNvPr id="332" name="Google Shape;332;p1"/>
          <p:cNvSpPr txBox="1"/>
          <p:nvPr>
            <p:ph type="title"/>
          </p:nvPr>
        </p:nvSpPr>
        <p:spPr>
          <a:xfrm>
            <a:off x="680720" y="3293616"/>
            <a:ext cx="10830560" cy="2878584"/>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p>
            <a:pPr indent="0" lvl="0" marL="0" rtl="0" algn="ctr">
              <a:lnSpc>
                <a:spcPct val="90000"/>
              </a:lnSpc>
              <a:spcBef>
                <a:spcPts val="0"/>
              </a:spcBef>
              <a:spcAft>
                <a:spcPts val="0"/>
              </a:spcAft>
              <a:buClr>
                <a:schemeClr val="lt1"/>
              </a:buClr>
              <a:buSzPts val="4800"/>
              <a:buFont typeface="Gill Sans"/>
              <a:buNone/>
            </a:pPr>
            <a:r>
              <a:rPr lang="en-US" sz="4800">
                <a:latin typeface="Arial"/>
                <a:ea typeface="Arial"/>
                <a:cs typeface="Arial"/>
                <a:sym typeface="Arial"/>
              </a:rPr>
              <a:t>MÓDULO 4</a:t>
            </a:r>
            <a:endParaRPr>
              <a:latin typeface="Arial"/>
              <a:ea typeface="Arial"/>
              <a:cs typeface="Arial"/>
              <a:sym typeface="Arial"/>
            </a:endParaRPr>
          </a:p>
        </p:txBody>
      </p:sp>
      <p:sp>
        <p:nvSpPr>
          <p:cNvPr id="333" name="Google Shape;333;p1"/>
          <p:cNvSpPr txBox="1"/>
          <p:nvPr>
            <p:ph idx="1" type="body"/>
          </p:nvPr>
        </p:nvSpPr>
        <p:spPr>
          <a:xfrm>
            <a:off x="1376728" y="5026935"/>
            <a:ext cx="9486902" cy="644994"/>
          </a:xfrm>
          <a:prstGeom prst="rect">
            <a:avLst/>
          </a:prstGeom>
          <a:noFill/>
          <a:ln>
            <a:noFill/>
          </a:ln>
        </p:spPr>
        <p:txBody>
          <a:bodyPr anchorCtr="0" anchor="t" bIns="45700" lIns="91425" spcFirstLastPara="1" rIns="91425" wrap="square" tIns="45700">
            <a:normAutofit fontScale="55000" lnSpcReduction="20000"/>
          </a:bodyPr>
          <a:lstStyle/>
          <a:p>
            <a:pPr indent="-228600" lvl="0" marL="228600" rtl="0" algn="ctr">
              <a:lnSpc>
                <a:spcPct val="100000"/>
              </a:lnSpc>
              <a:spcBef>
                <a:spcPts val="0"/>
              </a:spcBef>
              <a:spcAft>
                <a:spcPts val="0"/>
              </a:spcAft>
              <a:buClr>
                <a:srgbClr val="FFFFFF"/>
              </a:buClr>
              <a:buSzPct val="127272"/>
              <a:buNone/>
            </a:pPr>
            <a:r>
              <a:rPr lang="en-US" sz="4000">
                <a:latin typeface="Arial"/>
                <a:ea typeface="Arial"/>
                <a:cs typeface="Arial"/>
                <a:sym typeface="Arial"/>
              </a:rPr>
              <a:t>Estrategias de enseñanza. ¿Cómo podemos utilizar la programación para mejorar las competencias interpersonales del siglo XXI?</a:t>
            </a:r>
            <a:endParaRPr>
              <a:latin typeface="Arial"/>
              <a:ea typeface="Arial"/>
              <a:cs typeface="Arial"/>
              <a:sym typeface="Arial"/>
            </a:endParaRPr>
          </a:p>
        </p:txBody>
      </p:sp>
      <p:pic>
        <p:nvPicPr>
          <p:cNvPr id="334" name="Google Shape;334;p1"/>
          <p:cNvPicPr preferRelativeResize="0"/>
          <p:nvPr/>
        </p:nvPicPr>
        <p:blipFill rotWithShape="1">
          <a:blip r:embed="rId4">
            <a:alphaModFix/>
          </a:blip>
          <a:srcRect b="0" l="0" r="0" t="0"/>
          <a:stretch/>
        </p:blipFill>
        <p:spPr>
          <a:xfrm>
            <a:off x="855014" y="877790"/>
            <a:ext cx="985308" cy="344858"/>
          </a:xfrm>
          <a:prstGeom prst="rect">
            <a:avLst/>
          </a:prstGeom>
          <a:noFill/>
          <a:ln>
            <a:noFill/>
          </a:ln>
        </p:spPr>
      </p:pic>
      <p:pic>
        <p:nvPicPr>
          <p:cNvPr descr="Blue text on a black background&#10;&#10;Description automatically generated" id="335" name="Google Shape;335;p1"/>
          <p:cNvPicPr preferRelativeResize="0"/>
          <p:nvPr/>
        </p:nvPicPr>
        <p:blipFill rotWithShape="1">
          <a:blip r:embed="rId5">
            <a:alphaModFix/>
          </a:blip>
          <a:srcRect b="0" l="0" r="0" t="0"/>
          <a:stretch/>
        </p:blipFill>
        <p:spPr>
          <a:xfrm>
            <a:off x="2014616" y="877789"/>
            <a:ext cx="1647906" cy="344857"/>
          </a:xfrm>
          <a:prstGeom prst="rect">
            <a:avLst/>
          </a:prstGeom>
          <a:noFill/>
          <a:ln>
            <a:noFill/>
          </a:ln>
        </p:spPr>
      </p:pic>
      <p:sp>
        <p:nvSpPr>
          <p:cNvPr id="336" name="Google Shape;336;p1"/>
          <p:cNvSpPr txBox="1"/>
          <p:nvPr/>
        </p:nvSpPr>
        <p:spPr>
          <a:xfrm>
            <a:off x="680720" y="6389288"/>
            <a:ext cx="10878919" cy="33851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800"/>
              <a:buFont typeface="Arial"/>
              <a:buNone/>
            </a:pPr>
            <a:r>
              <a:rPr b="0" i="0" lang="en-US" sz="800" u="none" cap="none" strike="noStrike">
                <a:solidFill>
                  <a:schemeClr val="lt1"/>
                </a:solidFill>
                <a:latin typeface="Open Sans"/>
                <a:ea typeface="Open Sans"/>
                <a:cs typeface="Open Sans"/>
                <a:sym typeface="Open Sans"/>
              </a:rPr>
              <a:t>El proyecto COMPutational Seniors está cofinanciado por la Unión Europea. Los puntos de vista y opiniones expresados en este documento comprometen únicamente al autor o autores y no reflejan necesariamente los de la Unión Europea ni los del Servicio Español para la Internacionalización de la Educación (SEPIE). Ni la Unión Europea ni la Agencia Nacional SEPIE pueden ser consideradas responsables de las mismas.</a:t>
            </a:r>
            <a:endParaRPr/>
          </a:p>
        </p:txBody>
      </p:sp>
      <p:pic>
        <p:nvPicPr>
          <p:cNvPr descr="A logo with a head and gears in the middle&#10;&#10;Description automatically generated" id="337" name="Google Shape;337;p1"/>
          <p:cNvPicPr preferRelativeResize="0"/>
          <p:nvPr/>
        </p:nvPicPr>
        <p:blipFill rotWithShape="1">
          <a:blip r:embed="rId6">
            <a:alphaModFix/>
          </a:blip>
          <a:srcRect b="0" l="0" r="0" t="0"/>
          <a:stretch/>
        </p:blipFill>
        <p:spPr>
          <a:xfrm>
            <a:off x="951132" y="1339123"/>
            <a:ext cx="1406984" cy="14176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41" name="Shape 341"/>
        <p:cNvGrpSpPr/>
        <p:nvPr/>
      </p:nvGrpSpPr>
      <p:grpSpPr>
        <a:xfrm>
          <a:off x="0" y="0"/>
          <a:ext cx="0" cy="0"/>
          <a:chOff x="0" y="0"/>
          <a:chExt cx="0" cy="0"/>
        </a:xfrm>
      </p:grpSpPr>
      <p:sp>
        <p:nvSpPr>
          <p:cNvPr id="342" name="Google Shape;342;p58"/>
          <p:cNvSpPr txBox="1"/>
          <p:nvPr>
            <p:ph type="title"/>
          </p:nvPr>
        </p:nvSpPr>
        <p:spPr>
          <a:xfrm>
            <a:off x="4057652" y="136525"/>
            <a:ext cx="5660506" cy="72511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3200"/>
              <a:buNone/>
            </a:pPr>
            <a:r>
              <a:rPr b="1" lang="en-US">
                <a:latin typeface="Arial"/>
                <a:ea typeface="Arial"/>
                <a:cs typeface="Arial"/>
                <a:sym typeface="Arial"/>
              </a:rPr>
              <a:t>BIENVENIDO AL MÓDULO 4</a:t>
            </a:r>
            <a:endParaRPr/>
          </a:p>
        </p:txBody>
      </p:sp>
      <p:sp>
        <p:nvSpPr>
          <p:cNvPr id="343" name="Google Shape;343;p58"/>
          <p:cNvSpPr txBox="1"/>
          <p:nvPr>
            <p:ph idx="1" type="body"/>
          </p:nvPr>
        </p:nvSpPr>
        <p:spPr>
          <a:xfrm>
            <a:off x="4057652" y="934453"/>
            <a:ext cx="7512556" cy="3923008"/>
          </a:xfrm>
          <a:prstGeom prst="rect">
            <a:avLst/>
          </a:prstGeom>
          <a:noFill/>
          <a:ln>
            <a:noFill/>
          </a:ln>
        </p:spPr>
        <p:txBody>
          <a:bodyPr anchorCtr="0" anchor="t" bIns="45700" lIns="91425" spcFirstLastPara="1" rIns="91425" wrap="square" tIns="45700">
            <a:normAutofit fontScale="92500" lnSpcReduction="10000"/>
          </a:bodyPr>
          <a:lstStyle/>
          <a:p>
            <a:pPr indent="0" lvl="0" marL="0" rtl="0" algn="just">
              <a:lnSpc>
                <a:spcPct val="100000"/>
              </a:lnSpc>
              <a:spcBef>
                <a:spcPts val="0"/>
              </a:spcBef>
              <a:spcAft>
                <a:spcPts val="0"/>
              </a:spcAft>
              <a:buSzPct val="75675"/>
              <a:buNone/>
            </a:pPr>
            <a:r>
              <a:rPr lang="en-US" sz="1800">
                <a:latin typeface="Arial"/>
                <a:ea typeface="Arial"/>
                <a:cs typeface="Arial"/>
                <a:sym typeface="Arial"/>
              </a:rPr>
              <a:t>En este módulo exploraremos cómo el Pensamiento Computacional puede utilizarse como una estrategia para fomentar el desarrollo de habilidades interpersonales y cognitivas en adultos con baja cualificación.</a:t>
            </a:r>
            <a:endParaRPr/>
          </a:p>
          <a:p>
            <a:pPr indent="0" lvl="0" marL="0" rtl="0" algn="just">
              <a:lnSpc>
                <a:spcPct val="100000"/>
              </a:lnSpc>
              <a:spcBef>
                <a:spcPts val="0"/>
              </a:spcBef>
              <a:spcAft>
                <a:spcPts val="0"/>
              </a:spcAft>
              <a:buSzPct val="75675"/>
              <a:buNone/>
            </a:pPr>
            <a:r>
              <a:t/>
            </a:r>
            <a:endParaRPr sz="1800">
              <a:latin typeface="Arial"/>
              <a:ea typeface="Arial"/>
              <a:cs typeface="Arial"/>
              <a:sym typeface="Arial"/>
            </a:endParaRPr>
          </a:p>
          <a:p>
            <a:pPr indent="0" lvl="0" marL="0" rtl="0" algn="just">
              <a:lnSpc>
                <a:spcPct val="100000"/>
              </a:lnSpc>
              <a:spcBef>
                <a:spcPts val="0"/>
              </a:spcBef>
              <a:spcAft>
                <a:spcPts val="0"/>
              </a:spcAft>
              <a:buSzPct val="75675"/>
              <a:buNone/>
            </a:pPr>
            <a:r>
              <a:rPr lang="en-US" sz="1800">
                <a:latin typeface="Arial"/>
                <a:ea typeface="Arial"/>
                <a:cs typeface="Arial"/>
                <a:sym typeface="Arial"/>
              </a:rPr>
              <a:t>En un mundo digital en constante cambio, competencias como la adaptabilidad, la resolución de problemas, la comunicación y la colaboración son cada vez más esenciales para el crecimiento personal y la empleabilidad.</a:t>
            </a:r>
            <a:endParaRPr/>
          </a:p>
          <a:p>
            <a:pPr indent="0" lvl="0" marL="0" rtl="0" algn="just">
              <a:lnSpc>
                <a:spcPct val="100000"/>
              </a:lnSpc>
              <a:spcBef>
                <a:spcPts val="0"/>
              </a:spcBef>
              <a:spcAft>
                <a:spcPts val="0"/>
              </a:spcAft>
              <a:buSzPct val="75675"/>
              <a:buNone/>
            </a:pPr>
            <a:r>
              <a:t/>
            </a:r>
            <a:endParaRPr sz="1800">
              <a:latin typeface="Arial"/>
              <a:ea typeface="Arial"/>
              <a:cs typeface="Arial"/>
              <a:sym typeface="Arial"/>
            </a:endParaRPr>
          </a:p>
          <a:p>
            <a:pPr indent="0" lvl="0" marL="0" rtl="0" algn="just">
              <a:lnSpc>
                <a:spcPct val="100000"/>
              </a:lnSpc>
              <a:spcBef>
                <a:spcPts val="0"/>
              </a:spcBef>
              <a:spcAft>
                <a:spcPts val="0"/>
              </a:spcAft>
              <a:buSzPct val="75675"/>
              <a:buNone/>
            </a:pPr>
            <a:r>
              <a:rPr lang="en-US" sz="1800">
                <a:latin typeface="Arial"/>
                <a:ea typeface="Arial"/>
                <a:cs typeface="Arial"/>
                <a:sym typeface="Arial"/>
              </a:rPr>
              <a:t>A través de actividades y enfoques pedagógicos basados en el Pensamiento Computacional, analizaremos cómo los formadores pueden apoyar a los estudiantes en el fortalecimiento de estas competencias de manera estructurada y significativa.</a:t>
            </a:r>
            <a:endParaRPr/>
          </a:p>
          <a:p>
            <a:pPr indent="0" lvl="0" marL="0" rtl="0" algn="just">
              <a:lnSpc>
                <a:spcPct val="100000"/>
              </a:lnSpc>
              <a:spcBef>
                <a:spcPts val="0"/>
              </a:spcBef>
              <a:spcAft>
                <a:spcPts val="0"/>
              </a:spcAft>
              <a:buSzPct val="75675"/>
              <a:buNone/>
            </a:pPr>
            <a:r>
              <a:t/>
            </a:r>
            <a:endParaRPr sz="1800">
              <a:latin typeface="Arial"/>
              <a:ea typeface="Arial"/>
              <a:cs typeface="Arial"/>
              <a:sym typeface="Arial"/>
            </a:endParaRPr>
          </a:p>
          <a:p>
            <a:pPr indent="0" lvl="0" marL="0" rtl="0" algn="just">
              <a:lnSpc>
                <a:spcPct val="100000"/>
              </a:lnSpc>
              <a:spcBef>
                <a:spcPts val="0"/>
              </a:spcBef>
              <a:spcAft>
                <a:spcPts val="0"/>
              </a:spcAft>
              <a:buSzPct val="75675"/>
              <a:buNone/>
            </a:pPr>
            <a:r>
              <a:rPr lang="en-US" sz="1800">
                <a:latin typeface="Arial"/>
                <a:ea typeface="Arial"/>
                <a:cs typeface="Arial"/>
                <a:sym typeface="Arial"/>
              </a:rPr>
              <a:t>El módulo también presenta métodos accesibles para evaluar el desarrollo de habilidades interpersonales en entornos de aprendizaje centrados en el Pensamiento Computacional.</a:t>
            </a:r>
            <a:endParaRPr/>
          </a:p>
        </p:txBody>
      </p:sp>
      <p:sp>
        <p:nvSpPr>
          <p:cNvPr id="344" name="Google Shape;344;p5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900"/>
              <a:buNone/>
            </a:pPr>
            <a:fld id="{00000000-1234-1234-1234-123412341234}" type="slidenum">
              <a:rPr lang="en-US"/>
              <a:t>‹#›</a:t>
            </a:fld>
            <a:endParaRPr/>
          </a:p>
        </p:txBody>
      </p:sp>
      <p:pic>
        <p:nvPicPr>
          <p:cNvPr descr="Imagen que contiene electrónica, circuito&#10;&#10;Descripción generada automáticamente" id="345" name="Google Shape;345;p58"/>
          <p:cNvPicPr preferRelativeResize="0"/>
          <p:nvPr/>
        </p:nvPicPr>
        <p:blipFill rotWithShape="1">
          <a:blip r:embed="rId3">
            <a:alphaModFix/>
          </a:blip>
          <a:srcRect b="0" l="6035" r="6035" t="0"/>
          <a:stretch/>
        </p:blipFill>
        <p:spPr>
          <a:xfrm>
            <a:off x="0" y="0"/>
            <a:ext cx="3390900" cy="6858000"/>
          </a:xfrm>
          <a:prstGeom prst="rect">
            <a:avLst/>
          </a:prstGeom>
          <a:noFill/>
          <a:ln>
            <a:noFill/>
          </a:ln>
        </p:spPr>
      </p:pic>
      <p:sp>
        <p:nvSpPr>
          <p:cNvPr id="346" name="Google Shape;346;p58"/>
          <p:cNvSpPr/>
          <p:nvPr/>
        </p:nvSpPr>
        <p:spPr>
          <a:xfrm>
            <a:off x="4127088" y="5136775"/>
            <a:ext cx="7283464" cy="1250577"/>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Utiliza este módulo para fortalecer competencias </a:t>
            </a:r>
            <a:endParaRPr/>
          </a:p>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interpersonales esenciales en adultos con baja cualificación </a:t>
            </a:r>
            <a:endParaRPr/>
          </a:p>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mediante estrategias accesibles de Pensamiento Computacional.</a:t>
            </a:r>
            <a:endParaRPr b="0" i="0" sz="1800" u="none" cap="none" strike="noStrike">
              <a:solidFill>
                <a:srgbClr val="000000"/>
              </a:solidFill>
              <a:latin typeface="Arial"/>
              <a:ea typeface="Arial"/>
              <a:cs typeface="Arial"/>
              <a:sym typeface="Arial"/>
            </a:endParaRPr>
          </a:p>
        </p:txBody>
      </p:sp>
      <p:pic>
        <p:nvPicPr>
          <p:cNvPr descr="Imagen que contiene firmar, dibujo, reloj, señal&#10;&#10;El contenido generado por IA puede ser incorrecto." id="347" name="Google Shape;347;p58"/>
          <p:cNvPicPr preferRelativeResize="0"/>
          <p:nvPr/>
        </p:nvPicPr>
        <p:blipFill rotWithShape="1">
          <a:blip r:embed="rId4">
            <a:alphaModFix/>
          </a:blip>
          <a:srcRect b="0" l="0" r="0" t="0"/>
          <a:stretch/>
        </p:blipFill>
        <p:spPr>
          <a:xfrm>
            <a:off x="11003003" y="5189190"/>
            <a:ext cx="1059463" cy="105946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53" name="Shape 353"/>
        <p:cNvGrpSpPr/>
        <p:nvPr/>
      </p:nvGrpSpPr>
      <p:grpSpPr>
        <a:xfrm>
          <a:off x="0" y="0"/>
          <a:ext cx="0" cy="0"/>
          <a:chOff x="0" y="0"/>
          <a:chExt cx="0" cy="0"/>
        </a:xfrm>
      </p:grpSpPr>
      <p:sp>
        <p:nvSpPr>
          <p:cNvPr id="354" name="Google Shape;354;p59"/>
          <p:cNvSpPr/>
          <p:nvPr/>
        </p:nvSpPr>
        <p:spPr>
          <a:xfrm>
            <a:off x="0" y="-329"/>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355" name="Google Shape;355;p59"/>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356" name="Google Shape;356;p59"/>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latin typeface="Arial"/>
                <a:ea typeface="Arial"/>
                <a:cs typeface="Arial"/>
                <a:sym typeface="Arial"/>
              </a:rPr>
              <a:t>ESTRUCTURA DEL MÓDULO</a:t>
            </a:r>
            <a:endParaRPr/>
          </a:p>
        </p:txBody>
      </p:sp>
      <p:sp>
        <p:nvSpPr>
          <p:cNvPr id="357" name="Google Shape;357;p59"/>
          <p:cNvSpPr txBox="1"/>
          <p:nvPr/>
        </p:nvSpPr>
        <p:spPr>
          <a:xfrm>
            <a:off x="554688" y="1322466"/>
            <a:ext cx="5562598" cy="73713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Unidad 1. Habilidades interpersonales.</a:t>
            </a:r>
            <a:endParaRPr/>
          </a:p>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Competencias interpersonales del siglo XXI</a:t>
            </a:r>
            <a:endParaRPr/>
          </a:p>
          <a:p>
            <a:pPr indent="0" lvl="0" marL="0" marR="0" rtl="0" algn="l">
              <a:lnSpc>
                <a:spcPct val="100000"/>
              </a:lnSpc>
              <a:spcBef>
                <a:spcPts val="0"/>
              </a:spcBef>
              <a:spcAft>
                <a:spcPts val="0"/>
              </a:spcAft>
              <a:buClr>
                <a:srgbClr val="000000"/>
              </a:buClr>
              <a:buSzPts val="2099"/>
              <a:buFont typeface="Arial"/>
              <a:buNone/>
            </a:pPr>
            <a:r>
              <a:t/>
            </a:r>
            <a:endParaRPr b="1" i="0" sz="2099" u="none" cap="none" strike="noStrike">
              <a:solidFill>
                <a:srgbClr val="678877"/>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99"/>
              <a:buFont typeface="Arial"/>
              <a:buNone/>
            </a:pPr>
            <a:r>
              <a:t/>
            </a:r>
            <a:endParaRPr b="1" i="0" sz="1400" u="none" cap="none" strike="noStrike">
              <a:solidFill>
                <a:srgbClr val="678877"/>
              </a:solidFill>
              <a:latin typeface="Arial"/>
              <a:ea typeface="Arial"/>
              <a:cs typeface="Arial"/>
              <a:sym typeface="Arial"/>
            </a:endParaRPr>
          </a:p>
        </p:txBody>
      </p:sp>
      <p:sp>
        <p:nvSpPr>
          <p:cNvPr id="358" name="Google Shape;358;p59"/>
          <p:cNvSpPr txBox="1"/>
          <p:nvPr/>
        </p:nvSpPr>
        <p:spPr>
          <a:xfrm>
            <a:off x="738550" y="2170163"/>
            <a:ext cx="5562598" cy="945684"/>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Qué son y por qué son cruciales para los estudiantes adultos </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Cómo se puede utilizar el PC para mejorar las competencias </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interpersonales</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Retos de la enseñanza del PC a adultos con escasas aptitudes </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y aplicación en el mundo real</a:t>
            </a:r>
            <a:endParaRPr/>
          </a:p>
        </p:txBody>
      </p:sp>
      <p:sp>
        <p:nvSpPr>
          <p:cNvPr id="359" name="Google Shape;359;p59"/>
          <p:cNvSpPr txBox="1"/>
          <p:nvPr/>
        </p:nvSpPr>
        <p:spPr>
          <a:xfrm>
            <a:off x="554688" y="3639658"/>
            <a:ext cx="5927902" cy="799611"/>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Unidad 2. Estrategias para desarrollar las competencias interpersonales mediante el PC</a:t>
            </a:r>
            <a:endParaRPr/>
          </a:p>
          <a:p>
            <a:pPr indent="0" lvl="0" marL="0" marR="0" rtl="0" algn="l">
              <a:lnSpc>
                <a:spcPct val="100000"/>
              </a:lnSpc>
              <a:spcBef>
                <a:spcPts val="0"/>
              </a:spcBef>
              <a:spcAft>
                <a:spcPts val="0"/>
              </a:spcAft>
              <a:buClr>
                <a:srgbClr val="000000"/>
              </a:buClr>
              <a:buSzPts val="2099"/>
              <a:buFont typeface="Arial"/>
              <a:buNone/>
            </a:pPr>
            <a:r>
              <a:t/>
            </a:r>
            <a:endParaRPr b="1" i="0" sz="2099" u="none" cap="none" strike="noStrike">
              <a:solidFill>
                <a:srgbClr val="678877"/>
              </a:solidFill>
              <a:latin typeface="Arial"/>
              <a:ea typeface="Arial"/>
              <a:cs typeface="Arial"/>
              <a:sym typeface="Arial"/>
            </a:endParaRPr>
          </a:p>
        </p:txBody>
      </p:sp>
      <p:sp>
        <p:nvSpPr>
          <p:cNvPr id="360" name="Google Shape;360;p59"/>
          <p:cNvSpPr txBox="1"/>
          <p:nvPr/>
        </p:nvSpPr>
        <p:spPr>
          <a:xfrm>
            <a:off x="6617158" y="1322466"/>
            <a:ext cx="5270042" cy="709997"/>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Unidad 3. Evaluación del progreso en las competencias interpersonales al incorporar Pensamiento Computacional</a:t>
            </a:r>
            <a:endParaRPr/>
          </a:p>
        </p:txBody>
      </p:sp>
      <p:sp>
        <p:nvSpPr>
          <p:cNvPr id="361" name="Google Shape;361;p59"/>
          <p:cNvSpPr txBox="1"/>
          <p:nvPr/>
        </p:nvSpPr>
        <p:spPr>
          <a:xfrm>
            <a:off x="738550" y="4379109"/>
            <a:ext cx="5757670" cy="1640222"/>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Utilización del PC para reforzar las habilidades interpersonales en estudiantes adultos poco cualificados </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Adaptación de las estrategias de PC a los distintos niveles de aprendizaje</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Ejemplos de lecciones y buenas prácticas</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Herramientas en línea y fuera de línea para el aprendizaje del PC</a:t>
            </a:r>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p:txBody>
      </p:sp>
      <p:sp>
        <p:nvSpPr>
          <p:cNvPr id="362" name="Google Shape;362;p59"/>
          <p:cNvSpPr txBox="1"/>
          <p:nvPr/>
        </p:nvSpPr>
        <p:spPr>
          <a:xfrm>
            <a:off x="6801020" y="2401811"/>
            <a:ext cx="5045538" cy="1262718"/>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Evaluación de las competencias interpersonales y su importancia</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Observación, retroalimentación verbal y otros métodos de evaluación</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Retos a la hora de evaluar el desarrollo de las competencias interpersonales</a:t>
            </a:r>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p:txBody>
      </p:sp>
      <p:sp>
        <p:nvSpPr>
          <p:cNvPr id="363" name="Google Shape;363;p59"/>
          <p:cNvSpPr txBox="1"/>
          <p:nvPr/>
        </p:nvSpPr>
        <p:spPr>
          <a:xfrm>
            <a:off x="6617158" y="3969329"/>
            <a:ext cx="5229400"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Unidad 4. Casos de estudio y actividades</a:t>
            </a:r>
            <a:endParaRPr/>
          </a:p>
        </p:txBody>
      </p:sp>
      <p:sp>
        <p:nvSpPr>
          <p:cNvPr id="364" name="Google Shape;364;p59"/>
          <p:cNvSpPr txBox="1"/>
          <p:nvPr/>
        </p:nvSpPr>
        <p:spPr>
          <a:xfrm>
            <a:off x="6801020" y="4420682"/>
            <a:ext cx="4702638" cy="785302"/>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Ejemplos reales de PC</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Ejercicios interactivos para explorar y aplicar lo aprendido en esta unidad</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70" name="Shape 370"/>
        <p:cNvGrpSpPr/>
        <p:nvPr/>
      </p:nvGrpSpPr>
      <p:grpSpPr>
        <a:xfrm>
          <a:off x="0" y="0"/>
          <a:ext cx="0" cy="0"/>
          <a:chOff x="0" y="0"/>
          <a:chExt cx="0" cy="0"/>
        </a:xfrm>
      </p:grpSpPr>
      <p:sp>
        <p:nvSpPr>
          <p:cNvPr id="371" name="Google Shape;371;p2"/>
          <p:cNvSpPr/>
          <p:nvPr/>
        </p:nvSpPr>
        <p:spPr>
          <a:xfrm>
            <a:off x="917964" y="2096904"/>
            <a:ext cx="3687287" cy="243143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A5A5A5"/>
              </a:buClr>
              <a:buSzPts val="2000"/>
              <a:buFont typeface="Gill Sans"/>
              <a:buNone/>
            </a:pPr>
            <a:r>
              <a:rPr b="0" i="0" lang="en-US" sz="2000" u="none" cap="none" strike="noStrike">
                <a:solidFill>
                  <a:srgbClr val="A5A5A5"/>
                </a:solidFill>
                <a:latin typeface="Arial"/>
                <a:ea typeface="Arial"/>
                <a:cs typeface="Arial"/>
                <a:sym typeface="Arial"/>
              </a:rPr>
              <a:t>Al final de este curso, tú, como educador, serás capaz de...</a:t>
            </a:r>
            <a:endParaRPr/>
          </a:p>
          <a:p>
            <a:pPr indent="0" lvl="0" marL="0" marR="0" rtl="0" algn="l">
              <a:lnSpc>
                <a:spcPct val="100000"/>
              </a:lnSpc>
              <a:spcBef>
                <a:spcPts val="0"/>
              </a:spcBef>
              <a:spcAft>
                <a:spcPts val="0"/>
              </a:spcAft>
              <a:buClr>
                <a:srgbClr val="A5A5A5"/>
              </a:buClr>
              <a:buSzPts val="2000"/>
              <a:buFont typeface="Gill Sans"/>
              <a:buNone/>
            </a:pPr>
            <a:r>
              <a:t/>
            </a:r>
            <a:endParaRPr b="0" i="0" sz="2000" u="none" cap="none" strike="noStrike">
              <a:solidFill>
                <a:srgbClr val="A5A5A5"/>
              </a:solidFill>
              <a:latin typeface="Arial"/>
              <a:ea typeface="Arial"/>
              <a:cs typeface="Arial"/>
              <a:sym typeface="Arial"/>
            </a:endParaRPr>
          </a:p>
          <a:p>
            <a:pPr indent="0" lvl="0" marL="0" marR="0" rtl="0" algn="l">
              <a:lnSpc>
                <a:spcPct val="100000"/>
              </a:lnSpc>
              <a:spcBef>
                <a:spcPts val="0"/>
              </a:spcBef>
              <a:spcAft>
                <a:spcPts val="0"/>
              </a:spcAft>
              <a:buNone/>
            </a:pPr>
            <a:r>
              <a:rPr b="0" i="0" lang="en-US" sz="4000" u="none" cap="none" strike="noStrike">
                <a:solidFill>
                  <a:srgbClr val="000000"/>
                </a:solidFill>
                <a:latin typeface="Arial"/>
                <a:ea typeface="Arial"/>
                <a:cs typeface="Arial"/>
                <a:sym typeface="Arial"/>
              </a:rPr>
              <a:t>Resultados de aprendizaje</a:t>
            </a:r>
            <a:endParaRPr b="0" i="0" sz="800" u="none" cap="none" strike="noStrike">
              <a:solidFill>
                <a:schemeClr val="dk1"/>
              </a:solidFill>
              <a:latin typeface="Arial"/>
              <a:ea typeface="Arial"/>
              <a:cs typeface="Arial"/>
              <a:sym typeface="Arial"/>
            </a:endParaRPr>
          </a:p>
        </p:txBody>
      </p:sp>
      <p:grpSp>
        <p:nvGrpSpPr>
          <p:cNvPr id="372" name="Google Shape;372;p2"/>
          <p:cNvGrpSpPr/>
          <p:nvPr/>
        </p:nvGrpSpPr>
        <p:grpSpPr>
          <a:xfrm>
            <a:off x="4813445" y="853559"/>
            <a:ext cx="6302895" cy="5150881"/>
            <a:chOff x="0" y="34755"/>
            <a:chExt cx="6302895" cy="5150881"/>
          </a:xfrm>
        </p:grpSpPr>
        <p:sp>
          <p:nvSpPr>
            <p:cNvPr id="373" name="Google Shape;373;p2"/>
            <p:cNvSpPr/>
            <p:nvPr/>
          </p:nvSpPr>
          <p:spPr>
            <a:xfrm>
              <a:off x="0" y="34755"/>
              <a:ext cx="6302895" cy="917280"/>
            </a:xfrm>
            <a:prstGeom prst="roundRect">
              <a:avLst>
                <a:gd fmla="val 16667" name="adj"/>
              </a:avLst>
            </a:prstGeom>
            <a:solidFill>
              <a:srgbClr val="83B8DF"/>
            </a:solidFill>
            <a:ln cap="flat" cmpd="sng" w="12700">
              <a:solidFill>
                <a:srgbClr val="F9ECE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74" name="Google Shape;374;p2"/>
            <p:cNvSpPr txBox="1"/>
            <p:nvPr/>
          </p:nvSpPr>
          <p:spPr>
            <a:xfrm>
              <a:off x="44778" y="79533"/>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chemeClr val="lt1"/>
                </a:buClr>
                <a:buSzPts val="1800"/>
                <a:buFont typeface="Gill Sans"/>
                <a:buNone/>
              </a:pPr>
              <a:r>
                <a:rPr b="0" i="0" lang="en-US" sz="1600" u="none" cap="none" strike="noStrike">
                  <a:solidFill>
                    <a:schemeClr val="lt1"/>
                  </a:solidFill>
                  <a:latin typeface="Arial"/>
                  <a:ea typeface="Arial"/>
                  <a:cs typeface="Arial"/>
                  <a:sym typeface="Arial"/>
                </a:rPr>
                <a:t>Explicar cómo el PC mejora las competencias interpersonales del siglo XXI, como el pensamiento crítico, la adaptabilidad, la colaboración, la creatividad y la comunicación.</a:t>
              </a:r>
              <a:endParaRPr b="0" i="0" sz="1600" u="none" cap="none" strike="noStrike">
                <a:solidFill>
                  <a:srgbClr val="000000"/>
                </a:solidFill>
                <a:latin typeface="Arial"/>
                <a:ea typeface="Arial"/>
                <a:cs typeface="Arial"/>
                <a:sym typeface="Arial"/>
              </a:endParaRPr>
            </a:p>
          </p:txBody>
        </p:sp>
        <p:sp>
          <p:nvSpPr>
            <p:cNvPr id="375" name="Google Shape;375;p2"/>
            <p:cNvSpPr/>
            <p:nvPr/>
          </p:nvSpPr>
          <p:spPr>
            <a:xfrm>
              <a:off x="0" y="1093156"/>
              <a:ext cx="6302895" cy="917280"/>
            </a:xfrm>
            <a:prstGeom prst="roundRect">
              <a:avLst>
                <a:gd fmla="val 16667" name="adj"/>
              </a:avLst>
            </a:prstGeom>
            <a:solidFill>
              <a:srgbClr val="E1A28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76" name="Google Shape;376;p2"/>
            <p:cNvSpPr txBox="1"/>
            <p:nvPr/>
          </p:nvSpPr>
          <p:spPr>
            <a:xfrm>
              <a:off x="44778" y="11379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chemeClr val="lt1"/>
                </a:buClr>
                <a:buSzPts val="1800"/>
                <a:buFont typeface="Gill Sans"/>
                <a:buNone/>
              </a:pPr>
              <a:r>
                <a:rPr b="0" i="0" lang="en-US" sz="1600" u="none" cap="none" strike="noStrike">
                  <a:solidFill>
                    <a:schemeClr val="lt1"/>
                  </a:solidFill>
                  <a:latin typeface="Arial"/>
                  <a:ea typeface="Arial"/>
                  <a:cs typeface="Arial"/>
                  <a:sym typeface="Arial"/>
                </a:rPr>
                <a:t>Aplicar estrategias pedagógicas basadas en el PC para ayudar a tus alumnos adultos poco cualificados a desarrollar diversas habilidades.</a:t>
              </a:r>
              <a:endParaRPr b="0" i="0" sz="1600" u="none" cap="none" strike="noStrike">
                <a:solidFill>
                  <a:srgbClr val="000000"/>
                </a:solidFill>
                <a:latin typeface="Arial"/>
                <a:ea typeface="Arial"/>
                <a:cs typeface="Arial"/>
                <a:sym typeface="Arial"/>
              </a:endParaRPr>
            </a:p>
          </p:txBody>
        </p:sp>
        <p:sp>
          <p:nvSpPr>
            <p:cNvPr id="377" name="Google Shape;377;p2"/>
            <p:cNvSpPr/>
            <p:nvPr/>
          </p:nvSpPr>
          <p:spPr>
            <a:xfrm>
              <a:off x="0" y="2151556"/>
              <a:ext cx="6302895" cy="917280"/>
            </a:xfrm>
            <a:prstGeom prst="roundRect">
              <a:avLst>
                <a:gd fmla="val 16667" name="adj"/>
              </a:avLst>
            </a:prstGeom>
            <a:solidFill>
              <a:srgbClr val="00206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78" name="Google Shape;378;p2"/>
            <p:cNvSpPr txBox="1"/>
            <p:nvPr/>
          </p:nvSpPr>
          <p:spPr>
            <a:xfrm>
              <a:off x="44778" y="21963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t/>
              </a:r>
              <a:endParaRPr b="0" i="0" sz="1600" u="none" cap="none" strike="noStrike">
                <a:solidFill>
                  <a:srgbClr val="000000"/>
                </a:solidFill>
                <a:latin typeface="Arial"/>
                <a:ea typeface="Arial"/>
                <a:cs typeface="Arial"/>
                <a:sym typeface="Arial"/>
              </a:endParaRPr>
            </a:p>
          </p:txBody>
        </p:sp>
        <p:sp>
          <p:nvSpPr>
            <p:cNvPr id="379" name="Google Shape;379;p2"/>
            <p:cNvSpPr/>
            <p:nvPr/>
          </p:nvSpPr>
          <p:spPr>
            <a:xfrm>
              <a:off x="0" y="3209956"/>
              <a:ext cx="6302895" cy="917280"/>
            </a:xfrm>
            <a:prstGeom prst="roundRect">
              <a:avLst>
                <a:gd fmla="val 16667" name="adj"/>
              </a:avLst>
            </a:prstGeom>
            <a:solidFill>
              <a:srgbClr val="0070C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80" name="Google Shape;380;p2"/>
            <p:cNvSpPr txBox="1"/>
            <p:nvPr/>
          </p:nvSpPr>
          <p:spPr>
            <a:xfrm>
              <a:off x="44778" y="32547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chemeClr val="lt1"/>
                </a:buClr>
                <a:buSzPts val="1800"/>
                <a:buFont typeface="Gill Sans"/>
                <a:buNone/>
              </a:pPr>
              <a:r>
                <a:rPr b="0" i="0" lang="en-US" sz="1600" u="none" cap="none" strike="noStrike">
                  <a:solidFill>
                    <a:schemeClr val="lt1"/>
                  </a:solidFill>
                  <a:latin typeface="Arial"/>
                  <a:ea typeface="Arial"/>
                  <a:cs typeface="Arial"/>
                  <a:sym typeface="Arial"/>
                </a:rPr>
                <a:t>Evaluar las competencias interpersonales en las actividades de PC mediante la observación y la retroalimentación (métodos no tradicionales).</a:t>
              </a:r>
              <a:endParaRPr b="0" i="0" sz="1600" u="none" cap="none" strike="noStrike">
                <a:solidFill>
                  <a:schemeClr val="lt1"/>
                </a:solidFill>
                <a:latin typeface="Arial"/>
                <a:ea typeface="Arial"/>
                <a:cs typeface="Arial"/>
                <a:sym typeface="Arial"/>
              </a:endParaRPr>
            </a:p>
          </p:txBody>
        </p:sp>
        <p:sp>
          <p:nvSpPr>
            <p:cNvPr id="381" name="Google Shape;381;p2"/>
            <p:cNvSpPr/>
            <p:nvPr/>
          </p:nvSpPr>
          <p:spPr>
            <a:xfrm>
              <a:off x="0" y="4268356"/>
              <a:ext cx="6302895" cy="917280"/>
            </a:xfrm>
            <a:prstGeom prst="roundRect">
              <a:avLst>
                <a:gd fmla="val 16667" name="adj"/>
              </a:avLst>
            </a:prstGeom>
            <a:solidFill>
              <a:srgbClr val="678877"/>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82" name="Google Shape;382;p2"/>
            <p:cNvSpPr txBox="1"/>
            <p:nvPr/>
          </p:nvSpPr>
          <p:spPr>
            <a:xfrm>
              <a:off x="44778" y="4313134"/>
              <a:ext cx="6213339" cy="827724"/>
            </a:xfrm>
            <a:prstGeom prst="rect">
              <a:avLst/>
            </a:prstGeom>
            <a:noFill/>
            <a:ln>
              <a:noFill/>
            </a:ln>
          </p:spPr>
          <p:txBody>
            <a:bodyPr anchorCtr="0" anchor="ctr" bIns="60950" lIns="60950" spcFirstLastPara="1" rIns="60950" wrap="square" tIns="60950">
              <a:noAutofit/>
            </a:bodyPr>
            <a:lstStyle/>
            <a:p>
              <a:pPr indent="0" lvl="0" marL="0" marR="0" rtl="0" algn="l">
                <a:lnSpc>
                  <a:spcPct val="100000"/>
                </a:lnSpc>
                <a:spcBef>
                  <a:spcPts val="0"/>
                </a:spcBef>
                <a:spcAft>
                  <a:spcPts val="0"/>
                </a:spcAft>
                <a:buClr>
                  <a:srgbClr val="FFFFFF"/>
                </a:buClr>
                <a:buSzPts val="1800"/>
                <a:buFont typeface="Gill Sans"/>
                <a:buNone/>
              </a:pPr>
              <a:r>
                <a:rPr b="0" i="0" lang="en-US" sz="1600" u="none" cap="none" strike="noStrike">
                  <a:solidFill>
                    <a:srgbClr val="FFFFFF"/>
                  </a:solidFill>
                  <a:latin typeface="Arial"/>
                  <a:ea typeface="Arial"/>
                  <a:cs typeface="Arial"/>
                  <a:sym typeface="Arial"/>
                </a:rPr>
                <a:t>Proporcionar retroalimentación constructiva y orientación práctica para ayudar a los estudiantes adultos a reconocer y fortalecer sus habilidades a través de los principios del PC.</a:t>
              </a:r>
              <a:endParaRPr b="0" i="0" sz="1600" u="none" cap="none" strike="noStrike">
                <a:solidFill>
                  <a:srgbClr val="000000"/>
                </a:solidFill>
                <a:latin typeface="Arial"/>
                <a:ea typeface="Arial"/>
                <a:cs typeface="Arial"/>
                <a:sym typeface="Arial"/>
              </a:endParaRPr>
            </a:p>
          </p:txBody>
        </p:sp>
        <p:sp>
          <p:nvSpPr>
            <p:cNvPr id="383" name="Google Shape;383;p2"/>
            <p:cNvSpPr txBox="1"/>
            <p:nvPr/>
          </p:nvSpPr>
          <p:spPr>
            <a:xfrm>
              <a:off x="44778" y="2171709"/>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chemeClr val="lt1"/>
                </a:buClr>
                <a:buSzPts val="1800"/>
                <a:buFont typeface="Gill Sans"/>
                <a:buNone/>
              </a:pPr>
              <a:r>
                <a:rPr b="0" i="0" lang="en-US" sz="1600" u="none" cap="none" strike="noStrike">
                  <a:solidFill>
                    <a:schemeClr val="lt1"/>
                  </a:solidFill>
                  <a:latin typeface="Arial"/>
                  <a:ea typeface="Arial"/>
                  <a:cs typeface="Arial"/>
                  <a:sym typeface="Arial"/>
                </a:rPr>
                <a:t>Diseñar y adaptar actividades de PC no digitales que fomenten el razonamiento lógico, el trabajo en equipo y la resiliencia en la educación de adultos.</a:t>
              </a:r>
              <a:endParaRPr b="0" i="0" sz="1600" u="none" cap="none" strike="noStrike">
                <a:solidFill>
                  <a:srgbClr val="000000"/>
                </a:solidFill>
                <a:latin typeface="Arial"/>
                <a:ea typeface="Arial"/>
                <a:cs typeface="Arial"/>
                <a:sym typeface="Arial"/>
              </a:endParaRPr>
            </a:p>
          </p:txBody>
        </p:sp>
      </p:grpSp>
      <p:sp>
        <p:nvSpPr>
          <p:cNvPr id="384" name="Google Shape;384;p2"/>
          <p:cNvSpPr txBox="1"/>
          <p:nvPr/>
        </p:nvSpPr>
        <p:spPr>
          <a:xfrm>
            <a:off x="11116340" y="6356350"/>
            <a:ext cx="871868" cy="365125"/>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l">
              <a:lnSpc>
                <a:spcPct val="100000"/>
              </a:lnSpc>
              <a:spcBef>
                <a:spcPts val="0"/>
              </a:spcBef>
              <a:spcAft>
                <a:spcPts val="0"/>
              </a:spcAft>
              <a:buClr>
                <a:schemeClr val="dk2"/>
              </a:buClr>
              <a:buSzPct val="70000"/>
              <a:buFont typeface="Arial"/>
              <a:buNone/>
            </a:pPr>
            <a:r>
              <a:t/>
            </a:r>
            <a:endParaRPr b="0" i="0" sz="2400" u="none" cap="none" strike="noStrike">
              <a:solidFill>
                <a:schemeClr val="dk2"/>
              </a:solidFill>
              <a:latin typeface="Sorts Mill Goudy"/>
              <a:ea typeface="Sorts Mill Goudy"/>
              <a:cs typeface="Sorts Mill Goudy"/>
              <a:sym typeface="Sorts Mill Goudy"/>
            </a:endParaRPr>
          </a:p>
        </p:txBody>
      </p:sp>
      <p:sp>
        <p:nvSpPr>
          <p:cNvPr id="385" name="Google Shape;385;p2"/>
          <p:cNvSpPr txBox="1"/>
          <p:nvPr>
            <p:ph idx="12" type="sldNum"/>
          </p:nvPr>
        </p:nvSpPr>
        <p:spPr>
          <a:xfrm>
            <a:off x="11268740" y="65087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60"/>
          <p:cNvSpPr txBox="1"/>
          <p:nvPr>
            <p:ph type="title"/>
          </p:nvPr>
        </p:nvSpPr>
        <p:spPr>
          <a:xfrm>
            <a:off x="1248665" y="622624"/>
            <a:ext cx="5605272" cy="9144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2400"/>
              <a:buNone/>
            </a:pPr>
            <a:r>
              <a:rPr b="1" lang="en-US">
                <a:latin typeface="Arial"/>
                <a:ea typeface="Arial"/>
                <a:cs typeface="Arial"/>
                <a:sym typeface="Arial"/>
              </a:rPr>
              <a:t>FINALIDAD y OBJETIVOS DEL MÓDULO</a:t>
            </a:r>
            <a:endParaRPr/>
          </a:p>
        </p:txBody>
      </p:sp>
      <p:sp>
        <p:nvSpPr>
          <p:cNvPr id="391" name="Google Shape;391;p60"/>
          <p:cNvSpPr txBox="1"/>
          <p:nvPr>
            <p:ph idx="1" type="body"/>
          </p:nvPr>
        </p:nvSpPr>
        <p:spPr>
          <a:xfrm>
            <a:off x="1253237" y="1607825"/>
            <a:ext cx="5600700" cy="4561785"/>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1000"/>
              </a:spcBef>
              <a:spcAft>
                <a:spcPts val="0"/>
              </a:spcAft>
              <a:buSzPts val="1260"/>
              <a:buNone/>
            </a:pPr>
            <a:r>
              <a:rPr b="1" lang="en-US" sz="1600">
                <a:latin typeface="Arial"/>
                <a:ea typeface="Arial"/>
                <a:cs typeface="Arial"/>
                <a:sym typeface="Arial"/>
              </a:rPr>
              <a:t>FINALIDAD</a:t>
            </a:r>
            <a:r>
              <a:rPr lang="en-US" sz="1600">
                <a:latin typeface="Arial"/>
                <a:ea typeface="Arial"/>
                <a:cs typeface="Arial"/>
                <a:sym typeface="Arial"/>
              </a:rPr>
              <a:t>: Explorar cómo las estrategias de Pensamiento Computacional pueden apoyar el desarrollo de las habilidades interpersonales del siglo XXI en estudiantes adultos poco cualificados a través de actividades estructuradas de la vida cotidiana.</a:t>
            </a:r>
            <a:endParaRPr/>
          </a:p>
          <a:p>
            <a:pPr indent="0" lvl="0" marL="0" rtl="0" algn="just">
              <a:lnSpc>
                <a:spcPct val="100000"/>
              </a:lnSpc>
              <a:spcBef>
                <a:spcPts val="1000"/>
              </a:spcBef>
              <a:spcAft>
                <a:spcPts val="0"/>
              </a:spcAft>
              <a:buSzPts val="1260"/>
              <a:buNone/>
            </a:pPr>
            <a:r>
              <a:rPr b="1" lang="en-US" sz="1600">
                <a:latin typeface="Arial"/>
                <a:ea typeface="Arial"/>
                <a:cs typeface="Arial"/>
                <a:sym typeface="Arial"/>
              </a:rPr>
              <a:t>OBJETIVOS</a:t>
            </a:r>
            <a:r>
              <a:rPr lang="en-US" sz="1600">
                <a:latin typeface="Arial"/>
                <a:ea typeface="Arial"/>
                <a:cs typeface="Arial"/>
                <a:sym typeface="Arial"/>
              </a:rPr>
              <a:t>:</a:t>
            </a:r>
            <a:endParaRPr/>
          </a:p>
          <a:p>
            <a:pPr indent="-114300" lvl="0" marL="114300" rtl="0" algn="just">
              <a:lnSpc>
                <a:spcPct val="100000"/>
              </a:lnSpc>
              <a:spcBef>
                <a:spcPts val="1000"/>
              </a:spcBef>
              <a:spcAft>
                <a:spcPts val="0"/>
              </a:spcAft>
              <a:buSzPts val="1260"/>
              <a:buFont typeface="Arial"/>
              <a:buAutoNum type="arabicPeriod"/>
            </a:pPr>
            <a:r>
              <a:rPr lang="en-US" sz="1600">
                <a:latin typeface="Arial"/>
                <a:ea typeface="Arial"/>
                <a:cs typeface="Arial"/>
                <a:sym typeface="Arial"/>
              </a:rPr>
              <a:t>Comprender la relación entre el PC y las habilidades interpersonales clave, como la comunicación, la adaptabilidad y la resolución de problemas.</a:t>
            </a:r>
            <a:endParaRPr/>
          </a:p>
          <a:p>
            <a:pPr indent="-114300" lvl="0" marL="114300" rtl="0" algn="just">
              <a:lnSpc>
                <a:spcPct val="100000"/>
              </a:lnSpc>
              <a:spcBef>
                <a:spcPts val="1000"/>
              </a:spcBef>
              <a:spcAft>
                <a:spcPts val="0"/>
              </a:spcAft>
              <a:buSzPts val="1260"/>
              <a:buFont typeface="Arial"/>
              <a:buAutoNum type="arabicPeriod"/>
            </a:pPr>
            <a:r>
              <a:rPr lang="en-US" sz="1600">
                <a:latin typeface="Arial"/>
                <a:ea typeface="Arial"/>
                <a:cs typeface="Arial"/>
                <a:sym typeface="Arial"/>
              </a:rPr>
              <a:t>Identificar los retos y soluciones a la hora de enseñar PC para el desarrollo de habilidades interpersonales en la educación de adultos.</a:t>
            </a:r>
            <a:endParaRPr/>
          </a:p>
          <a:p>
            <a:pPr indent="-114300" lvl="0" marL="114300" rtl="0" algn="just">
              <a:lnSpc>
                <a:spcPct val="100000"/>
              </a:lnSpc>
              <a:spcBef>
                <a:spcPts val="1000"/>
              </a:spcBef>
              <a:spcAft>
                <a:spcPts val="0"/>
              </a:spcAft>
              <a:buSzPts val="1260"/>
              <a:buFont typeface="Arial"/>
              <a:buAutoNum type="arabicPeriod"/>
            </a:pPr>
            <a:r>
              <a:rPr lang="en-US" sz="1600">
                <a:latin typeface="Arial"/>
                <a:ea typeface="Arial"/>
                <a:cs typeface="Arial"/>
                <a:sym typeface="Arial"/>
              </a:rPr>
              <a:t>Aplicar estrategias de enseñanza basadas en la PC para evaluar y reforzar las habilidades interpersonales mediante actividades prácticas.</a:t>
            </a:r>
            <a:endParaRPr/>
          </a:p>
        </p:txBody>
      </p:sp>
      <p:sp>
        <p:nvSpPr>
          <p:cNvPr id="392" name="Google Shape;392;p60"/>
          <p:cNvSpPr/>
          <p:nvPr>
            <p:ph idx="2" type="pic"/>
          </p:nvPr>
        </p:nvSpPr>
        <p:spPr>
          <a:xfrm>
            <a:off x="8839200" y="685800"/>
            <a:ext cx="2667000" cy="2400300"/>
          </a:xfrm>
          <a:prstGeom prst="rect">
            <a:avLst/>
          </a:prstGeom>
          <a:noFill/>
          <a:ln>
            <a:noFill/>
          </a:ln>
        </p:spPr>
      </p:sp>
      <p:sp>
        <p:nvSpPr>
          <p:cNvPr id="393" name="Google Shape;393;p60"/>
          <p:cNvSpPr/>
          <p:nvPr>
            <p:ph idx="3" type="pic"/>
          </p:nvPr>
        </p:nvSpPr>
        <p:spPr>
          <a:xfrm>
            <a:off x="8839200" y="3764738"/>
            <a:ext cx="2667000" cy="2404872"/>
          </a:xfrm>
          <a:prstGeom prst="rect">
            <a:avLst/>
          </a:prstGeom>
          <a:noFill/>
          <a:ln>
            <a:noFill/>
          </a:ln>
        </p:spPr>
      </p:sp>
      <p:sp>
        <p:nvSpPr>
          <p:cNvPr id="394" name="Google Shape;394;p6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900"/>
              <a:buNone/>
            </a:pPr>
            <a:fld id="{00000000-1234-1234-1234-123412341234}" type="slidenum">
              <a:rPr lang="en-US"/>
              <a:t>‹#›</a:t>
            </a:fld>
            <a:endParaRPr/>
          </a:p>
        </p:txBody>
      </p:sp>
      <p:pic>
        <p:nvPicPr>
          <p:cNvPr id="395" name="Google Shape;395;p60"/>
          <p:cNvPicPr preferRelativeResize="0"/>
          <p:nvPr/>
        </p:nvPicPr>
        <p:blipFill rotWithShape="1">
          <a:blip r:embed="rId3">
            <a:alphaModFix/>
          </a:blip>
          <a:srcRect b="0" l="30342" r="30344" t="0"/>
          <a:stretch/>
        </p:blipFill>
        <p:spPr>
          <a:xfrm>
            <a:off x="8140700" y="-1"/>
            <a:ext cx="4051300" cy="68580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1" name="Shape 401"/>
        <p:cNvGrpSpPr/>
        <p:nvPr/>
      </p:nvGrpSpPr>
      <p:grpSpPr>
        <a:xfrm>
          <a:off x="0" y="0"/>
          <a:ext cx="0" cy="0"/>
          <a:chOff x="0" y="0"/>
          <a:chExt cx="0" cy="0"/>
        </a:xfrm>
      </p:grpSpPr>
      <p:pic>
        <p:nvPicPr>
          <p:cNvPr id="402" name="Google Shape;402;p4"/>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403" name="Google Shape;403;p4"/>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UNIDAD 1</a:t>
            </a:r>
            <a:endParaRPr>
              <a:latin typeface="Arial"/>
              <a:ea typeface="Arial"/>
              <a:cs typeface="Arial"/>
              <a:sym typeface="Arial"/>
            </a:endParaRPr>
          </a:p>
        </p:txBody>
      </p:sp>
      <p:sp>
        <p:nvSpPr>
          <p:cNvPr id="404" name="Google Shape;404;p4"/>
          <p:cNvSpPr txBox="1"/>
          <p:nvPr>
            <p:ph idx="1" type="body"/>
          </p:nvPr>
        </p:nvSpPr>
        <p:spPr>
          <a:xfrm>
            <a:off x="7546848" y="3615661"/>
            <a:ext cx="3218688" cy="1445437"/>
          </a:xfrm>
          <a:prstGeom prst="rect">
            <a:avLst/>
          </a:prstGeom>
          <a:noFill/>
          <a:ln>
            <a:noFill/>
          </a:ln>
        </p:spPr>
        <p:txBody>
          <a:bodyPr anchorCtr="0" anchor="t" bIns="45700" lIns="91425" spcFirstLastPara="1" rIns="91425" wrap="square" tIns="45700">
            <a:normAutofit fontScale="92500"/>
          </a:bodyPr>
          <a:lstStyle/>
          <a:p>
            <a:pPr indent="0" lvl="0" marL="0" rtl="0" algn="ctr">
              <a:lnSpc>
                <a:spcPct val="100000"/>
              </a:lnSpc>
              <a:spcBef>
                <a:spcPts val="0"/>
              </a:spcBef>
              <a:spcAft>
                <a:spcPts val="0"/>
              </a:spcAft>
              <a:buClr>
                <a:schemeClr val="lt1"/>
              </a:buClr>
              <a:buSzPct val="75675"/>
              <a:buNone/>
            </a:pPr>
            <a:r>
              <a:rPr lang="en-US">
                <a:latin typeface="Arial"/>
                <a:ea typeface="Arial"/>
                <a:cs typeface="Arial"/>
                <a:sym typeface="Arial"/>
              </a:rPr>
              <a:t>Habilidades interpersonales.</a:t>
            </a:r>
            <a:endParaRPr/>
          </a:p>
          <a:p>
            <a:pPr indent="0" lvl="0" marL="0" rtl="0" algn="ctr">
              <a:lnSpc>
                <a:spcPct val="100000"/>
              </a:lnSpc>
              <a:spcBef>
                <a:spcPts val="0"/>
              </a:spcBef>
              <a:spcAft>
                <a:spcPts val="0"/>
              </a:spcAft>
              <a:buClr>
                <a:schemeClr val="lt1"/>
              </a:buClr>
              <a:buSzPct val="75675"/>
              <a:buNone/>
            </a:pPr>
            <a:r>
              <a:rPr lang="en-US">
                <a:latin typeface="Arial"/>
                <a:ea typeface="Arial"/>
                <a:cs typeface="Arial"/>
                <a:sym typeface="Arial"/>
              </a:rPr>
              <a:t>Competencias interpersonales del siglo XXI</a:t>
            </a:r>
            <a:endParaRPr/>
          </a:p>
        </p:txBody>
      </p:sp>
      <p:sp>
        <p:nvSpPr>
          <p:cNvPr id="405" name="Google Shape;405;p4"/>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412" name="Google Shape;412;p5"/>
          <p:cNvSpPr txBox="1"/>
          <p:nvPr/>
        </p:nvSpPr>
        <p:spPr>
          <a:xfrm>
            <a:off x="1025510" y="660835"/>
            <a:ext cx="8151036" cy="683565"/>
          </a:xfrm>
          <a:prstGeom prst="rect">
            <a:avLst/>
          </a:prstGeom>
          <a:noFill/>
          <a:ln>
            <a:noFill/>
          </a:ln>
        </p:spPr>
        <p:txBody>
          <a:bodyPr anchorCtr="0" anchor="b" bIns="45700" lIns="91425" spcFirstLastPara="1" rIns="91425" wrap="square" tIns="45700">
            <a:normAutofit fontScale="92500"/>
          </a:bodyPr>
          <a:lstStyle/>
          <a:p>
            <a:pPr indent="0" lvl="0" marL="0" marR="0" rtl="0" algn="l">
              <a:lnSpc>
                <a:spcPct val="100000"/>
              </a:lnSpc>
              <a:spcBef>
                <a:spcPts val="0"/>
              </a:spcBef>
              <a:spcAft>
                <a:spcPts val="0"/>
              </a:spcAft>
              <a:buClr>
                <a:schemeClr val="dk2"/>
              </a:buClr>
              <a:buSzPct val="50450"/>
              <a:buFont typeface="Arial"/>
              <a:buNone/>
            </a:pPr>
            <a:r>
              <a:rPr b="1" i="0" lang="en-US" sz="2400" u="none" cap="none" strike="noStrike">
                <a:solidFill>
                  <a:schemeClr val="dk2"/>
                </a:solidFill>
                <a:latin typeface="Arial"/>
                <a:ea typeface="Arial"/>
                <a:cs typeface="Arial"/>
                <a:sym typeface="Arial"/>
              </a:rPr>
              <a:t>¿Qué son las competencias interpersonales del siglo XXI? </a:t>
            </a:r>
            <a:endParaRPr b="0" i="0" sz="1400" u="none" cap="none" strike="noStrike">
              <a:solidFill>
                <a:srgbClr val="000000"/>
              </a:solidFill>
              <a:latin typeface="Arial"/>
              <a:ea typeface="Arial"/>
              <a:cs typeface="Arial"/>
              <a:sym typeface="Arial"/>
            </a:endParaRPr>
          </a:p>
        </p:txBody>
      </p:sp>
      <p:sp>
        <p:nvSpPr>
          <p:cNvPr id="413" name="Google Shape;413;p5"/>
          <p:cNvSpPr txBox="1"/>
          <p:nvPr/>
        </p:nvSpPr>
        <p:spPr>
          <a:xfrm>
            <a:off x="1025510" y="1452626"/>
            <a:ext cx="10140980" cy="156962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Las habilidades interpersonales son una combinación de competencias cognitivas, sociales y emocionales que permiten a las personas trabajar de forma dinámica y eficaz con los demás y adaptarse al cambio. </a:t>
            </a:r>
            <a:r>
              <a:rPr b="1" i="0" lang="en-US" sz="1600" u="none" cap="none" strike="noStrike">
                <a:solidFill>
                  <a:srgbClr val="000000"/>
                </a:solidFill>
                <a:latin typeface="Arial"/>
                <a:ea typeface="Arial"/>
                <a:cs typeface="Arial"/>
                <a:sym typeface="Arial"/>
              </a:rPr>
              <a:t>El dominio de estas competencias es clave para el aprendizaje permanente, la empleabilidad y el desarrollo personal</a:t>
            </a:r>
            <a:r>
              <a:rPr b="0" i="0" lang="en-US" sz="1600" u="none" cap="none" strike="noStrike">
                <a:solidFill>
                  <a:srgbClr val="000000"/>
                </a:solidFill>
                <a:latin typeface="Arial"/>
                <a:ea typeface="Arial"/>
                <a:cs typeface="Arial"/>
                <a:sym typeface="Arial"/>
              </a:rPr>
              <a:t>, en particular para los estudiantes adultos poco cualificados.</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Características clave: </a:t>
            </a:r>
            <a:endParaRPr b="0" i="0" sz="1400" u="none" cap="none" strike="noStrike">
              <a:solidFill>
                <a:srgbClr val="000000"/>
              </a:solidFill>
              <a:latin typeface="Arial"/>
              <a:ea typeface="Arial"/>
              <a:cs typeface="Arial"/>
              <a:sym typeface="Arial"/>
            </a:endParaRPr>
          </a:p>
        </p:txBody>
      </p:sp>
      <p:sp>
        <p:nvSpPr>
          <p:cNvPr id="414" name="Google Shape;414;p5"/>
          <p:cNvSpPr/>
          <p:nvPr/>
        </p:nvSpPr>
        <p:spPr>
          <a:xfrm>
            <a:off x="1408978" y="5136775"/>
            <a:ext cx="9374044" cy="776345"/>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15" name="Google Shape;415;p5"/>
          <p:cNvSpPr txBox="1"/>
          <p:nvPr/>
        </p:nvSpPr>
        <p:spPr>
          <a:xfrm>
            <a:off x="1881016" y="5246810"/>
            <a:ext cx="8384648" cy="5231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Puedes utilizar el PC para ayudar a adultos poco cualificados a desarrollar sus habilidades paso a paso, capacitándoles para superar retos y tener éxito en situaciones de la vida real.</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416" name="Google Shape;416;p5"/>
          <p:cNvPicPr preferRelativeResize="0"/>
          <p:nvPr/>
        </p:nvPicPr>
        <p:blipFill rotWithShape="1">
          <a:blip r:embed="rId3">
            <a:alphaModFix/>
          </a:blip>
          <a:srcRect b="0" l="0" r="0" t="0"/>
          <a:stretch/>
        </p:blipFill>
        <p:spPr>
          <a:xfrm>
            <a:off x="670920" y="4750173"/>
            <a:ext cx="1218895" cy="1218895"/>
          </a:xfrm>
          <a:prstGeom prst="rect">
            <a:avLst/>
          </a:prstGeom>
          <a:noFill/>
          <a:ln>
            <a:noFill/>
          </a:ln>
        </p:spPr>
      </p:pic>
      <p:pic>
        <p:nvPicPr>
          <p:cNvPr descr="Icono&#10;&#10;Descripción generada automáticamente" id="417" name="Google Shape;417;p5"/>
          <p:cNvPicPr preferRelativeResize="0"/>
          <p:nvPr/>
        </p:nvPicPr>
        <p:blipFill rotWithShape="1">
          <a:blip r:embed="rId4">
            <a:alphaModFix/>
          </a:blip>
          <a:srcRect b="0" l="0" r="0" t="0"/>
          <a:stretch/>
        </p:blipFill>
        <p:spPr>
          <a:xfrm>
            <a:off x="10128254" y="4527327"/>
            <a:ext cx="1218895" cy="1218895"/>
          </a:xfrm>
          <a:prstGeom prst="rect">
            <a:avLst/>
          </a:prstGeom>
          <a:noFill/>
          <a:ln>
            <a:noFill/>
          </a:ln>
        </p:spPr>
      </p:pic>
      <p:sp>
        <p:nvSpPr>
          <p:cNvPr id="418" name="Google Shape;418;p5"/>
          <p:cNvSpPr/>
          <p:nvPr/>
        </p:nvSpPr>
        <p:spPr>
          <a:xfrm>
            <a:off x="1856805" y="3103092"/>
            <a:ext cx="1512000" cy="1512000"/>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419" name="Google Shape;419;p5"/>
          <p:cNvSpPr/>
          <p:nvPr/>
        </p:nvSpPr>
        <p:spPr>
          <a:xfrm>
            <a:off x="4165907" y="3103092"/>
            <a:ext cx="1512000" cy="1512000"/>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420" name="Google Shape;420;p5"/>
          <p:cNvSpPr/>
          <p:nvPr/>
        </p:nvSpPr>
        <p:spPr>
          <a:xfrm>
            <a:off x="6306815" y="3103092"/>
            <a:ext cx="1512000" cy="1512000"/>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421" name="Google Shape;421;p5"/>
          <p:cNvSpPr/>
          <p:nvPr/>
        </p:nvSpPr>
        <p:spPr>
          <a:xfrm>
            <a:off x="8615917" y="3103092"/>
            <a:ext cx="1512000" cy="1512000"/>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422" name="Google Shape;422;p5"/>
          <p:cNvSpPr txBox="1"/>
          <p:nvPr/>
        </p:nvSpPr>
        <p:spPr>
          <a:xfrm>
            <a:off x="1987017" y="3258339"/>
            <a:ext cx="1271806" cy="24622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lt1"/>
                </a:solidFill>
                <a:latin typeface="Arial"/>
                <a:ea typeface="Arial"/>
                <a:cs typeface="Arial"/>
                <a:sym typeface="Arial"/>
              </a:rPr>
              <a:t>Transferible</a:t>
            </a:r>
            <a:endParaRPr b="0" i="0" sz="1000" u="none" cap="none" strike="noStrike">
              <a:solidFill>
                <a:schemeClr val="lt1"/>
              </a:solidFill>
              <a:latin typeface="Arial"/>
              <a:ea typeface="Arial"/>
              <a:cs typeface="Arial"/>
              <a:sym typeface="Arial"/>
            </a:endParaRPr>
          </a:p>
        </p:txBody>
      </p:sp>
      <p:sp>
        <p:nvSpPr>
          <p:cNvPr id="423" name="Google Shape;423;p5"/>
          <p:cNvSpPr txBox="1"/>
          <p:nvPr/>
        </p:nvSpPr>
        <p:spPr>
          <a:xfrm>
            <a:off x="6389334" y="3207972"/>
            <a:ext cx="1271806" cy="40006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lt1"/>
                </a:solidFill>
                <a:latin typeface="Arial"/>
                <a:ea typeface="Arial"/>
                <a:cs typeface="Arial"/>
                <a:sym typeface="Arial"/>
              </a:rPr>
              <a:t>Esenciales para la empleabilidad</a:t>
            </a:r>
            <a:endParaRPr b="0" i="0" sz="1000" u="none" cap="none" strike="noStrike">
              <a:solidFill>
                <a:schemeClr val="lt1"/>
              </a:solidFill>
              <a:latin typeface="Arial"/>
              <a:ea typeface="Arial"/>
              <a:cs typeface="Arial"/>
              <a:sym typeface="Arial"/>
            </a:endParaRPr>
          </a:p>
        </p:txBody>
      </p:sp>
      <p:sp>
        <p:nvSpPr>
          <p:cNvPr id="424" name="Google Shape;424;p5"/>
          <p:cNvSpPr txBox="1"/>
          <p:nvPr/>
        </p:nvSpPr>
        <p:spPr>
          <a:xfrm>
            <a:off x="4220536" y="3177540"/>
            <a:ext cx="1271806" cy="55395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lt1"/>
                </a:solidFill>
                <a:latin typeface="Arial"/>
                <a:ea typeface="Arial"/>
                <a:cs typeface="Arial"/>
                <a:sym typeface="Arial"/>
              </a:rPr>
              <a:t>Críticas en la educación de adultos</a:t>
            </a:r>
            <a:endParaRPr b="0" i="0" sz="1000" u="none" cap="none" strike="noStrike">
              <a:solidFill>
                <a:schemeClr val="lt1"/>
              </a:solidFill>
              <a:latin typeface="Arial"/>
              <a:ea typeface="Arial"/>
              <a:cs typeface="Arial"/>
              <a:sym typeface="Arial"/>
            </a:endParaRPr>
          </a:p>
        </p:txBody>
      </p:sp>
      <p:sp>
        <p:nvSpPr>
          <p:cNvPr id="425" name="Google Shape;425;p5"/>
          <p:cNvSpPr txBox="1"/>
          <p:nvPr/>
        </p:nvSpPr>
        <p:spPr>
          <a:xfrm>
            <a:off x="8533707" y="3149380"/>
            <a:ext cx="1540286" cy="55395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chemeClr val="lt1"/>
                </a:solidFill>
                <a:latin typeface="Arial"/>
                <a:ea typeface="Arial"/>
                <a:cs typeface="Arial"/>
                <a:sym typeface="Arial"/>
              </a:rPr>
              <a:t>Apoya la resolución de problemas en la vida cotidiana</a:t>
            </a:r>
            <a:endParaRPr b="0" i="0" sz="1000" u="none" cap="none" strike="noStrike">
              <a:solidFill>
                <a:schemeClr val="lt1"/>
              </a:solidFill>
              <a:latin typeface="Arial"/>
              <a:ea typeface="Arial"/>
              <a:cs typeface="Arial"/>
              <a:sym typeface="Arial"/>
            </a:endParaRPr>
          </a:p>
        </p:txBody>
      </p:sp>
      <p:sp>
        <p:nvSpPr>
          <p:cNvPr id="426" name="Google Shape;426;p5"/>
          <p:cNvSpPr txBox="1"/>
          <p:nvPr/>
        </p:nvSpPr>
        <p:spPr>
          <a:xfrm>
            <a:off x="1881016" y="3575279"/>
            <a:ext cx="1355904" cy="73862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chemeClr val="dk1"/>
                </a:solidFill>
                <a:latin typeface="Arial"/>
                <a:ea typeface="Arial"/>
                <a:cs typeface="Arial"/>
                <a:sym typeface="Arial"/>
              </a:rPr>
              <a:t>Útil en todos los trabajos, sectores y situaciones de la vida</a:t>
            </a:r>
            <a:endParaRPr b="0" i="0" sz="1050" u="none" cap="none" strike="noStrike">
              <a:solidFill>
                <a:schemeClr val="dk1"/>
              </a:solidFill>
              <a:latin typeface="Arial"/>
              <a:ea typeface="Arial"/>
              <a:cs typeface="Arial"/>
              <a:sym typeface="Arial"/>
            </a:endParaRPr>
          </a:p>
        </p:txBody>
      </p:sp>
      <p:sp>
        <p:nvSpPr>
          <p:cNvPr id="427" name="Google Shape;427;p5"/>
          <p:cNvSpPr txBox="1"/>
          <p:nvPr/>
        </p:nvSpPr>
        <p:spPr>
          <a:xfrm>
            <a:off x="6312951" y="3575279"/>
            <a:ext cx="1423654" cy="106178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chemeClr val="dk1"/>
                </a:solidFill>
                <a:latin typeface="Arial"/>
                <a:ea typeface="Arial"/>
                <a:cs typeface="Arial"/>
                <a:sym typeface="Arial"/>
              </a:rPr>
              <a:t>El 85% del éxito profesional depende de las competencias interpersonales, no de las competencias técnicas.</a:t>
            </a:r>
            <a:endParaRPr b="0" i="0" sz="1400" u="none" cap="none" strike="noStrike">
              <a:solidFill>
                <a:srgbClr val="000000"/>
              </a:solidFill>
              <a:latin typeface="Arial"/>
              <a:ea typeface="Arial"/>
              <a:cs typeface="Arial"/>
              <a:sym typeface="Arial"/>
            </a:endParaRPr>
          </a:p>
        </p:txBody>
      </p:sp>
      <p:sp>
        <p:nvSpPr>
          <p:cNvPr id="428" name="Google Shape;428;p5"/>
          <p:cNvSpPr txBox="1"/>
          <p:nvPr/>
        </p:nvSpPr>
        <p:spPr>
          <a:xfrm>
            <a:off x="4136996" y="3675910"/>
            <a:ext cx="1512000" cy="8309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chemeClr val="dk1"/>
                </a:solidFill>
                <a:latin typeface="Arial"/>
                <a:ea typeface="Arial"/>
                <a:cs typeface="Arial"/>
                <a:sym typeface="Arial"/>
              </a:rPr>
              <a:t>Los adultos con buenas competencias interpersonales aprenden con más eficacia y retienen los conocimientos durante más tiempo.</a:t>
            </a:r>
            <a:endParaRPr b="0" i="0" sz="800" u="none" cap="none" strike="noStrike">
              <a:solidFill>
                <a:schemeClr val="dk1"/>
              </a:solidFill>
              <a:latin typeface="Arial"/>
              <a:ea typeface="Arial"/>
              <a:cs typeface="Arial"/>
              <a:sym typeface="Arial"/>
            </a:endParaRPr>
          </a:p>
        </p:txBody>
      </p:sp>
      <p:sp>
        <p:nvSpPr>
          <p:cNvPr id="429" name="Google Shape;429;p5"/>
          <p:cNvSpPr txBox="1"/>
          <p:nvPr/>
        </p:nvSpPr>
        <p:spPr>
          <a:xfrm>
            <a:off x="8586889" y="3575279"/>
            <a:ext cx="1512000" cy="106178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dk1"/>
                </a:solidFill>
                <a:latin typeface="Arial"/>
                <a:ea typeface="Arial"/>
                <a:cs typeface="Arial"/>
                <a:sym typeface="Arial"/>
              </a:rPr>
              <a:t>Ayudar a los adultos a tomar decisiones con conocimiento de causa, a comunicarse eficazmente y a gestionar los retos personales en situaciones cotidianas.</a:t>
            </a:r>
            <a:endParaRPr b="0" i="0" sz="900" u="none" cap="none" strike="noStrike">
              <a:solidFill>
                <a:schemeClr val="dk1"/>
              </a:solidFill>
              <a:latin typeface="Arial"/>
              <a:ea typeface="Arial"/>
              <a:cs typeface="Arial"/>
              <a:sym typeface="Arial"/>
            </a:endParaRPr>
          </a:p>
        </p:txBody>
      </p:sp>
      <p:sp>
        <p:nvSpPr>
          <p:cNvPr id="430" name="Google Shape;430;p5"/>
          <p:cNvSpPr/>
          <p:nvPr/>
        </p:nvSpPr>
        <p:spPr>
          <a:xfrm>
            <a:off x="1748496" y="3198876"/>
            <a:ext cx="1512000" cy="1512000"/>
          </a:xfrm>
          <a:prstGeom prst="rect">
            <a:avLst/>
          </a:prstGeom>
          <a:noFill/>
          <a:ln cap="flat" cmpd="sng" w="25400">
            <a:solidFill>
              <a:srgbClr val="153A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31" name="Google Shape;431;p5"/>
          <p:cNvSpPr/>
          <p:nvPr/>
        </p:nvSpPr>
        <p:spPr>
          <a:xfrm>
            <a:off x="4048273" y="3198876"/>
            <a:ext cx="1512000" cy="1512000"/>
          </a:xfrm>
          <a:prstGeom prst="rect">
            <a:avLst/>
          </a:prstGeom>
          <a:noFill/>
          <a:ln cap="flat" cmpd="sng" w="25400">
            <a:solidFill>
              <a:srgbClr val="153A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32" name="Google Shape;432;p5"/>
          <p:cNvSpPr/>
          <p:nvPr/>
        </p:nvSpPr>
        <p:spPr>
          <a:xfrm>
            <a:off x="6218092" y="3198876"/>
            <a:ext cx="1512000" cy="1512000"/>
          </a:xfrm>
          <a:prstGeom prst="rect">
            <a:avLst/>
          </a:prstGeom>
          <a:noFill/>
          <a:ln cap="flat" cmpd="sng" w="25400">
            <a:solidFill>
              <a:srgbClr val="153A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33" name="Google Shape;433;p5"/>
          <p:cNvSpPr/>
          <p:nvPr/>
        </p:nvSpPr>
        <p:spPr>
          <a:xfrm>
            <a:off x="8533707" y="3160934"/>
            <a:ext cx="1512000" cy="1512000"/>
          </a:xfrm>
          <a:prstGeom prst="rect">
            <a:avLst/>
          </a:prstGeom>
          <a:noFill/>
          <a:ln cap="flat" cmpd="sng" w="25400">
            <a:solidFill>
              <a:srgbClr val="153A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37" name="Shape 437"/>
        <p:cNvGrpSpPr/>
        <p:nvPr/>
      </p:nvGrpSpPr>
      <p:grpSpPr>
        <a:xfrm>
          <a:off x="0" y="0"/>
          <a:ext cx="0" cy="0"/>
          <a:chOff x="0" y="0"/>
          <a:chExt cx="0" cy="0"/>
        </a:xfrm>
      </p:grpSpPr>
      <p:sp>
        <p:nvSpPr>
          <p:cNvPr id="438" name="Google Shape;438;p6"/>
          <p:cNvSpPr/>
          <p:nvPr/>
        </p:nvSpPr>
        <p:spPr>
          <a:xfrm>
            <a:off x="236367" y="1616256"/>
            <a:ext cx="11719266" cy="983265"/>
          </a:xfrm>
          <a:prstGeom prst="rect">
            <a:avLst/>
          </a:prstGeom>
          <a:solidFill>
            <a:srgbClr val="D8D8D8">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439" name="Google Shape;439;p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440" name="Google Shape;440;p6"/>
          <p:cNvSpPr txBox="1"/>
          <p:nvPr/>
        </p:nvSpPr>
        <p:spPr>
          <a:xfrm>
            <a:off x="789583" y="1651030"/>
            <a:ext cx="10580914" cy="954067"/>
          </a:xfrm>
          <a:prstGeom prst="rect">
            <a:avLst/>
          </a:prstGeom>
          <a:noFill/>
          <a:ln>
            <a:noFill/>
          </a:ln>
        </p:spPr>
        <p:txBody>
          <a:bodyPr anchorCtr="0" anchor="t" bIns="45700" lIns="0" spcFirstLastPara="1" rIns="0"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Las competencias interpersonales son esenciales para los estudiantes adultos poco cualificados, </a:t>
            </a:r>
            <a:r>
              <a:rPr b="0" i="0" lang="en-US" sz="1400" u="none" cap="none" strike="noStrike">
                <a:solidFill>
                  <a:schemeClr val="dk1"/>
                </a:solidFill>
                <a:latin typeface="Arial"/>
                <a:ea typeface="Arial"/>
                <a:cs typeface="Arial"/>
                <a:sym typeface="Arial"/>
              </a:rPr>
              <a:t>ya que les dotan de las herramientas necesarias para afrontar los retos cotidianos, aumentar la confianza en sí mismos y mejorar su preparación para el empleo. Estas competencias no técnicas permiten a los alumnos ser flexibles en situaciones diversas, resolver problemas de forma lógica y comunicarse eficazmente en contextos personales y profesionales.</a:t>
            </a:r>
            <a:endParaRPr b="0" i="0" sz="1400" u="none" cap="none" strike="noStrike">
              <a:solidFill>
                <a:schemeClr val="dk1"/>
              </a:solidFill>
              <a:latin typeface="Arial"/>
              <a:ea typeface="Arial"/>
              <a:cs typeface="Arial"/>
              <a:sym typeface="Arial"/>
            </a:endParaRPr>
          </a:p>
        </p:txBody>
      </p:sp>
      <p:sp>
        <p:nvSpPr>
          <p:cNvPr id="441" name="Google Shape;441;p6"/>
          <p:cNvSpPr txBox="1"/>
          <p:nvPr/>
        </p:nvSpPr>
        <p:spPr>
          <a:xfrm>
            <a:off x="444447" y="527566"/>
            <a:ext cx="10926049"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rgbClr val="000000"/>
                </a:solidFill>
                <a:latin typeface="Arial"/>
                <a:ea typeface="Arial"/>
                <a:cs typeface="Arial"/>
                <a:sym typeface="Arial"/>
              </a:rPr>
              <a:t>¿Por qué son cruciales las competencias interpersonales para los adultos?</a:t>
            </a:r>
            <a:endParaRPr b="0" i="0" sz="1400" u="none" cap="none" strike="noStrike">
              <a:solidFill>
                <a:srgbClr val="000000"/>
              </a:solidFill>
              <a:latin typeface="Arial"/>
              <a:ea typeface="Arial"/>
              <a:cs typeface="Arial"/>
              <a:sym typeface="Arial"/>
            </a:endParaRPr>
          </a:p>
        </p:txBody>
      </p:sp>
      <p:grpSp>
        <p:nvGrpSpPr>
          <p:cNvPr id="442" name="Google Shape;442;p6"/>
          <p:cNvGrpSpPr/>
          <p:nvPr/>
        </p:nvGrpSpPr>
        <p:grpSpPr>
          <a:xfrm>
            <a:off x="420332" y="2795755"/>
            <a:ext cx="11229416" cy="1184090"/>
            <a:chOff x="660403" y="3259397"/>
            <a:chExt cx="11229416" cy="1184090"/>
          </a:xfrm>
        </p:grpSpPr>
        <p:pic>
          <p:nvPicPr>
            <p:cNvPr descr="Icono&#10;&#10;Descripción generada automáticamente" id="443" name="Google Shape;443;p6"/>
            <p:cNvPicPr preferRelativeResize="0"/>
            <p:nvPr/>
          </p:nvPicPr>
          <p:blipFill rotWithShape="1">
            <a:blip r:embed="rId3">
              <a:alphaModFix/>
            </a:blip>
            <a:srcRect b="0" l="0" r="0" t="0"/>
            <a:stretch/>
          </p:blipFill>
          <p:spPr>
            <a:xfrm>
              <a:off x="660403" y="3259397"/>
              <a:ext cx="983264" cy="983264"/>
            </a:xfrm>
            <a:prstGeom prst="rect">
              <a:avLst/>
            </a:prstGeom>
            <a:noFill/>
            <a:ln>
              <a:noFill/>
            </a:ln>
          </p:spPr>
        </p:pic>
        <p:pic>
          <p:nvPicPr>
            <p:cNvPr descr="Icono&#10;&#10;Descripción generada automáticamente" id="444" name="Google Shape;444;p6"/>
            <p:cNvPicPr preferRelativeResize="0"/>
            <p:nvPr/>
          </p:nvPicPr>
          <p:blipFill rotWithShape="1">
            <a:blip r:embed="rId3">
              <a:alphaModFix/>
            </a:blip>
            <a:srcRect b="0" l="0" r="0" t="0"/>
            <a:stretch/>
          </p:blipFill>
          <p:spPr>
            <a:xfrm>
              <a:off x="4592291" y="3259397"/>
              <a:ext cx="983264" cy="983264"/>
            </a:xfrm>
            <a:prstGeom prst="rect">
              <a:avLst/>
            </a:prstGeom>
            <a:noFill/>
            <a:ln>
              <a:noFill/>
            </a:ln>
          </p:spPr>
        </p:pic>
        <p:pic>
          <p:nvPicPr>
            <p:cNvPr descr="Icono&#10;&#10;Descripción generada automáticamente" id="445" name="Google Shape;445;p6"/>
            <p:cNvPicPr preferRelativeResize="0"/>
            <p:nvPr/>
          </p:nvPicPr>
          <p:blipFill rotWithShape="1">
            <a:blip r:embed="rId3">
              <a:alphaModFix/>
            </a:blip>
            <a:srcRect b="0" l="0" r="0" t="0"/>
            <a:stretch/>
          </p:blipFill>
          <p:spPr>
            <a:xfrm>
              <a:off x="8175843" y="3259397"/>
              <a:ext cx="983264" cy="983264"/>
            </a:xfrm>
            <a:prstGeom prst="rect">
              <a:avLst/>
            </a:prstGeom>
            <a:noFill/>
            <a:ln>
              <a:noFill/>
            </a:ln>
          </p:spPr>
        </p:pic>
        <p:sp>
          <p:nvSpPr>
            <p:cNvPr id="446" name="Google Shape;446;p6"/>
            <p:cNvSpPr txBox="1"/>
            <p:nvPr/>
          </p:nvSpPr>
          <p:spPr>
            <a:xfrm>
              <a:off x="1599599" y="3273976"/>
              <a:ext cx="2934636" cy="95406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Mejora la toma de decisiones diarias ayudándoles a gestionar tareas domésticas, presupuestos y diversos retos con mayor eficacia.</a:t>
              </a:r>
              <a:endParaRPr b="0" i="0" sz="1400" u="none" cap="none" strike="noStrike">
                <a:solidFill>
                  <a:srgbClr val="000000"/>
                </a:solidFill>
                <a:latin typeface="Arial"/>
                <a:ea typeface="Arial"/>
                <a:cs typeface="Arial"/>
                <a:sym typeface="Arial"/>
              </a:endParaRPr>
            </a:p>
          </p:txBody>
        </p:sp>
        <p:sp>
          <p:nvSpPr>
            <p:cNvPr id="447" name="Google Shape;447;p6"/>
            <p:cNvSpPr txBox="1"/>
            <p:nvPr/>
          </p:nvSpPr>
          <p:spPr>
            <a:xfrm>
              <a:off x="5532013" y="3273976"/>
              <a:ext cx="2513202" cy="116951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Fomenta el crecimiento personal promoviendo la independencia, la resiliencia y una mejor interacción con los demás.</a:t>
              </a:r>
              <a:endParaRPr b="0" i="0" sz="1400" u="none" cap="none" strike="noStrike">
                <a:solidFill>
                  <a:srgbClr val="000000"/>
                </a:solidFill>
                <a:latin typeface="Arial"/>
                <a:ea typeface="Arial"/>
                <a:cs typeface="Arial"/>
                <a:sym typeface="Arial"/>
              </a:endParaRPr>
            </a:p>
          </p:txBody>
        </p:sp>
        <p:sp>
          <p:nvSpPr>
            <p:cNvPr id="448" name="Google Shape;448;p6"/>
            <p:cNvSpPr txBox="1"/>
            <p:nvPr/>
          </p:nvSpPr>
          <p:spPr>
            <a:xfrm>
              <a:off x="9086535" y="3273976"/>
              <a:ext cx="2803284" cy="1169511"/>
            </a:xfrm>
            <a:prstGeom prst="rect">
              <a:avLst/>
            </a:prstGeom>
            <a:noFill/>
            <a:ln>
              <a:noFill/>
            </a:ln>
          </p:spPr>
          <p:txBody>
            <a:bodyPr anchorCtr="0" anchor="t" bIns="45700" lIns="91425" spcFirstLastPara="1" rIns="0"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Mejora las competencias laborales ayudando a los alumnos a ganar confianza en las entrevistas, el trabajo en equipo y la gestión de responsabilidades.</a:t>
              </a:r>
              <a:endParaRPr b="0" i="0" sz="1400" u="none" cap="none" strike="noStrike">
                <a:solidFill>
                  <a:srgbClr val="000000"/>
                </a:solidFill>
                <a:latin typeface="Arial"/>
                <a:ea typeface="Arial"/>
                <a:cs typeface="Arial"/>
                <a:sym typeface="Arial"/>
              </a:endParaRPr>
            </a:p>
          </p:txBody>
        </p:sp>
      </p:grpSp>
      <p:grpSp>
        <p:nvGrpSpPr>
          <p:cNvPr id="449" name="Google Shape;449;p6"/>
          <p:cNvGrpSpPr/>
          <p:nvPr/>
        </p:nvGrpSpPr>
        <p:grpSpPr>
          <a:xfrm>
            <a:off x="8621818" y="4965849"/>
            <a:ext cx="1753651" cy="1755626"/>
            <a:chOff x="7589918" y="4743432"/>
            <a:chExt cx="1753651" cy="1755626"/>
          </a:xfrm>
        </p:grpSpPr>
        <p:pic>
          <p:nvPicPr>
            <p:cNvPr id="450" name="Google Shape;450;p6"/>
            <p:cNvPicPr preferRelativeResize="0"/>
            <p:nvPr/>
          </p:nvPicPr>
          <p:blipFill rotWithShape="1">
            <a:blip r:embed="rId4">
              <a:alphaModFix/>
            </a:blip>
            <a:srcRect b="0" l="0" r="0" t="0"/>
            <a:stretch/>
          </p:blipFill>
          <p:spPr>
            <a:xfrm>
              <a:off x="7589918" y="4745407"/>
              <a:ext cx="1753651" cy="1753651"/>
            </a:xfrm>
            <a:prstGeom prst="rect">
              <a:avLst/>
            </a:prstGeom>
            <a:noFill/>
            <a:ln>
              <a:noFill/>
            </a:ln>
          </p:spPr>
        </p:pic>
        <p:sp>
          <p:nvSpPr>
            <p:cNvPr id="451" name="Google Shape;451;p6"/>
            <p:cNvSpPr/>
            <p:nvPr/>
          </p:nvSpPr>
          <p:spPr>
            <a:xfrm>
              <a:off x="7974946" y="4743432"/>
              <a:ext cx="319314" cy="3651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452" name="Google Shape;452;p6"/>
          <p:cNvSpPr/>
          <p:nvPr/>
        </p:nvSpPr>
        <p:spPr>
          <a:xfrm>
            <a:off x="2257236" y="5135479"/>
            <a:ext cx="6668560" cy="1121545"/>
          </a:xfrm>
          <a:prstGeom prst="cloudCallout">
            <a:avLst>
              <a:gd fmla="val 53455" name="adj1"/>
              <a:gd fmla="val 24754" name="adj2"/>
            </a:avLst>
          </a:prstGeom>
          <a:solidFill>
            <a:srgbClr val="F0F0F0"/>
          </a:solidFill>
          <a:ln cap="flat" cmpd="sng" w="25400">
            <a:solidFill>
              <a:srgbClr val="39B67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53" name="Google Shape;453;p6"/>
          <p:cNvSpPr txBox="1"/>
          <p:nvPr/>
        </p:nvSpPr>
        <p:spPr>
          <a:xfrm>
            <a:off x="3364814" y="5309660"/>
            <a:ext cx="4453404" cy="738623"/>
          </a:xfrm>
          <a:prstGeom prst="rect">
            <a:avLst/>
          </a:prstGeom>
          <a:solidFill>
            <a:srgbClr val="F0F0F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Considera cómo puedes generar oportunidades para que tus alumnos mejoren sus competencias interpersonales de forma práctica.</a:t>
            </a:r>
            <a:endParaRPr b="0" i="0" sz="1400" u="none" cap="none" strike="noStrike">
              <a:solidFill>
                <a:schemeClr val="dk1"/>
              </a:solidFill>
              <a:latin typeface="Arial"/>
              <a:ea typeface="Arial"/>
              <a:cs typeface="Arial"/>
              <a:sym typeface="Arial"/>
            </a:endParaRPr>
          </a:p>
        </p:txBody>
      </p:sp>
      <p:sp>
        <p:nvSpPr>
          <p:cNvPr id="454" name="Google Shape;454;p6"/>
          <p:cNvSpPr txBox="1"/>
          <p:nvPr/>
        </p:nvSpPr>
        <p:spPr>
          <a:xfrm>
            <a:off x="420332" y="4146852"/>
            <a:ext cx="11271183" cy="954067"/>
          </a:xfrm>
          <a:prstGeom prst="rect">
            <a:avLst/>
          </a:prstGeom>
          <a:noFill/>
          <a:ln>
            <a:noFill/>
          </a:ln>
        </p:spPr>
        <p:txBody>
          <a:bodyPr anchorCtr="0" anchor="t" bIns="45700" lIns="0" spcFirstLastPara="1" rIns="0"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Aunque nació en el ámbito de la informática, el Pensamiento Computacional se reconoce hoy como una competencia interpersonal clave. Ayuda a los alumnos a enfrentarse a los retos paso a paso, identificar patrones y desarrollar soluciones estructuradas. Mediante su integración, los estudiantes pueden resolver problemas con mayor confianza, adaptarse a nuevas situaciones y pensar de forma creativa, fortaleciendo así habilidades esenciales para el éxito en el siglo XXI.</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58" name="Shape 458"/>
        <p:cNvGrpSpPr/>
        <p:nvPr/>
      </p:nvGrpSpPr>
      <p:grpSpPr>
        <a:xfrm>
          <a:off x="0" y="0"/>
          <a:ext cx="0" cy="0"/>
          <a:chOff x="0" y="0"/>
          <a:chExt cx="0" cy="0"/>
        </a:xfrm>
      </p:grpSpPr>
      <p:sp>
        <p:nvSpPr>
          <p:cNvPr id="459" name="Google Shape;459;p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460" name="Google Shape;460;p8"/>
          <p:cNvSpPr txBox="1"/>
          <p:nvPr/>
        </p:nvSpPr>
        <p:spPr>
          <a:xfrm>
            <a:off x="385392" y="216901"/>
            <a:ext cx="10387015" cy="683565"/>
          </a:xfrm>
          <a:prstGeom prst="rect">
            <a:avLst/>
          </a:prstGeom>
          <a:noFill/>
          <a:ln>
            <a:noFill/>
          </a:ln>
        </p:spPr>
        <p:txBody>
          <a:bodyPr anchorCtr="0" anchor="b" bIns="45700" lIns="91425" spcFirstLastPara="1" rIns="91425" wrap="square" tIns="45700">
            <a:normAutofit fontScale="92500" lnSpcReduction="20000"/>
          </a:bodyPr>
          <a:lstStyle/>
          <a:p>
            <a:pPr indent="0" lvl="0" marL="0" marR="0" rtl="0" algn="l">
              <a:lnSpc>
                <a:spcPct val="100000"/>
              </a:lnSpc>
              <a:spcBef>
                <a:spcPts val="0"/>
              </a:spcBef>
              <a:spcAft>
                <a:spcPts val="0"/>
              </a:spcAft>
              <a:buClr>
                <a:srgbClr val="243131"/>
              </a:buClr>
              <a:buSzPct val="56756"/>
              <a:buFont typeface="Arial"/>
              <a:buNone/>
            </a:pPr>
            <a:r>
              <a:rPr b="1" i="0" lang="en-US" sz="2400" u="none" cap="none" strike="noStrike">
                <a:solidFill>
                  <a:srgbClr val="000000"/>
                </a:solidFill>
                <a:latin typeface="Arial"/>
                <a:ea typeface="Arial"/>
                <a:cs typeface="Arial"/>
                <a:sym typeface="Arial"/>
              </a:rPr>
              <a:t>¿Cómo se alinea el Pensamiento Computacional con las competencias interpersonales del siglo XXI</a:t>
            </a:r>
            <a:endParaRPr b="0" i="0" sz="1400" u="none" cap="none" strike="noStrike">
              <a:solidFill>
                <a:srgbClr val="000000"/>
              </a:solidFill>
              <a:latin typeface="Arial"/>
              <a:ea typeface="Arial"/>
              <a:cs typeface="Arial"/>
              <a:sym typeface="Arial"/>
            </a:endParaRPr>
          </a:p>
        </p:txBody>
      </p:sp>
      <p:sp>
        <p:nvSpPr>
          <p:cNvPr id="461" name="Google Shape;461;p8"/>
          <p:cNvSpPr txBox="1"/>
          <p:nvPr/>
        </p:nvSpPr>
        <p:spPr>
          <a:xfrm>
            <a:off x="304503" y="1134560"/>
            <a:ext cx="11582995" cy="73862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El Pensamiento Computacional proporciona un marco estructurado para desarrollar las habilidades interpersonales esenciales del siglo XXI. Mediante la aplicación de estrategias de PC, los estudiantes fortalecen la flexibilidad cognitiva, el pensamiento estructurado y la adaptabilidad, habilidades clave para el éxito en el aprendizaje y el trabajo.</a:t>
            </a:r>
            <a:endParaRPr b="0" i="0" sz="1400" u="none" cap="none" strike="noStrike">
              <a:solidFill>
                <a:srgbClr val="000000"/>
              </a:solidFill>
              <a:latin typeface="Arial"/>
              <a:ea typeface="Arial"/>
              <a:cs typeface="Arial"/>
              <a:sym typeface="Arial"/>
            </a:endParaRPr>
          </a:p>
        </p:txBody>
      </p:sp>
      <p:sp>
        <p:nvSpPr>
          <p:cNvPr id="462" name="Google Shape;462;p8"/>
          <p:cNvSpPr/>
          <p:nvPr/>
        </p:nvSpPr>
        <p:spPr>
          <a:xfrm>
            <a:off x="897186" y="5170429"/>
            <a:ext cx="10397629" cy="101290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Icono&#10;&#10;Descripción generada automáticamente" id="463" name="Google Shape;463;p8"/>
          <p:cNvPicPr preferRelativeResize="0"/>
          <p:nvPr/>
        </p:nvPicPr>
        <p:blipFill rotWithShape="1">
          <a:blip r:embed="rId3">
            <a:alphaModFix/>
          </a:blip>
          <a:srcRect b="0" l="0" r="0" t="0"/>
          <a:stretch/>
        </p:blipFill>
        <p:spPr>
          <a:xfrm>
            <a:off x="10772408" y="4795701"/>
            <a:ext cx="1044812" cy="1044812"/>
          </a:xfrm>
          <a:prstGeom prst="rect">
            <a:avLst/>
          </a:prstGeom>
          <a:noFill/>
          <a:ln>
            <a:noFill/>
          </a:ln>
        </p:spPr>
      </p:pic>
      <p:pic>
        <p:nvPicPr>
          <p:cNvPr descr="Icono&#10;&#10;Descripción generada automáticamente" id="464" name="Google Shape;464;p8"/>
          <p:cNvPicPr preferRelativeResize="0"/>
          <p:nvPr/>
        </p:nvPicPr>
        <p:blipFill rotWithShape="1">
          <a:blip r:embed="rId4">
            <a:alphaModFix/>
          </a:blip>
          <a:srcRect b="0" l="0" r="0" t="0"/>
          <a:stretch/>
        </p:blipFill>
        <p:spPr>
          <a:xfrm>
            <a:off x="246094" y="5074108"/>
            <a:ext cx="1211838" cy="1211838"/>
          </a:xfrm>
          <a:prstGeom prst="rect">
            <a:avLst/>
          </a:prstGeom>
          <a:noFill/>
          <a:ln>
            <a:noFill/>
          </a:ln>
        </p:spPr>
      </p:pic>
      <p:sp>
        <p:nvSpPr>
          <p:cNvPr id="465" name="Google Shape;465;p8"/>
          <p:cNvSpPr txBox="1"/>
          <p:nvPr/>
        </p:nvSpPr>
        <p:spPr>
          <a:xfrm>
            <a:off x="2011679" y="5317838"/>
            <a:ext cx="8168641" cy="73862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El Pensamiento Computacional fomenta de forma natural las habilidades interpersonales. La incorporación del PC a la formación </a:t>
            </a:r>
            <a:r>
              <a:rPr b="1" i="0" lang="en-US" sz="1400" u="none" cap="none" strike="noStrike">
                <a:solidFill>
                  <a:srgbClr val="000000"/>
                </a:solidFill>
                <a:latin typeface="Arial"/>
                <a:ea typeface="Arial"/>
                <a:cs typeface="Arial"/>
                <a:sym typeface="Arial"/>
              </a:rPr>
              <a:t>ayuda a los alumnos adultos poco cualificados</a:t>
            </a:r>
            <a:r>
              <a:rPr b="0" i="0" lang="en-US" sz="1400" u="none" cap="none" strike="noStrike">
                <a:solidFill>
                  <a:srgbClr val="000000"/>
                </a:solidFill>
                <a:latin typeface="Arial"/>
                <a:ea typeface="Arial"/>
                <a:cs typeface="Arial"/>
                <a:sym typeface="Arial"/>
              </a:rPr>
              <a:t> a ganar confianza y </a:t>
            </a:r>
            <a:r>
              <a:rPr b="1" i="0" lang="en-US" sz="1400" u="none" cap="none" strike="noStrike">
                <a:solidFill>
                  <a:srgbClr val="000000"/>
                </a:solidFill>
                <a:latin typeface="Arial"/>
                <a:ea typeface="Arial"/>
                <a:cs typeface="Arial"/>
                <a:sym typeface="Arial"/>
              </a:rPr>
              <a:t>desarrollar habilidades para la vida cotidiana</a:t>
            </a:r>
            <a:r>
              <a:rPr b="0" i="0" lang="en-US" sz="1400" u="none" cap="none" strike="noStrike">
                <a:solidFill>
                  <a:srgbClr val="000000"/>
                </a:solidFill>
                <a:latin typeface="Arial"/>
                <a:ea typeface="Arial"/>
                <a:cs typeface="Arial"/>
                <a:sym typeface="Arial"/>
              </a:rPr>
              <a:t>.</a:t>
            </a:r>
            <a:endParaRPr b="1" i="0" sz="1400" u="none" cap="none" strike="noStrike">
              <a:solidFill>
                <a:srgbClr val="000000"/>
              </a:solidFill>
              <a:latin typeface="Arial"/>
              <a:ea typeface="Arial"/>
              <a:cs typeface="Arial"/>
              <a:sym typeface="Arial"/>
            </a:endParaRPr>
          </a:p>
        </p:txBody>
      </p:sp>
      <p:grpSp>
        <p:nvGrpSpPr>
          <p:cNvPr id="466" name="Google Shape;466;p8"/>
          <p:cNvGrpSpPr/>
          <p:nvPr/>
        </p:nvGrpSpPr>
        <p:grpSpPr>
          <a:xfrm>
            <a:off x="614804" y="2175541"/>
            <a:ext cx="10771623" cy="747013"/>
            <a:chOff x="614804" y="2264029"/>
            <a:chExt cx="10771623" cy="747013"/>
          </a:xfrm>
        </p:grpSpPr>
        <p:sp>
          <p:nvSpPr>
            <p:cNvPr id="467" name="Google Shape;467;p8"/>
            <p:cNvSpPr txBox="1"/>
            <p:nvPr/>
          </p:nvSpPr>
          <p:spPr>
            <a:xfrm>
              <a:off x="614804" y="2264029"/>
              <a:ext cx="3240000"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El PC crea un marco lógico de pensamiento</a:t>
              </a:r>
              <a:endParaRPr b="0" i="0" sz="1600" u="none" cap="none" strike="noStrike">
                <a:solidFill>
                  <a:srgbClr val="000000"/>
                </a:solidFill>
                <a:latin typeface="Arial"/>
                <a:ea typeface="Arial"/>
                <a:cs typeface="Arial"/>
                <a:sym typeface="Arial"/>
              </a:endParaRPr>
            </a:p>
          </p:txBody>
        </p:sp>
        <p:sp>
          <p:nvSpPr>
            <p:cNvPr id="468" name="Google Shape;468;p8"/>
            <p:cNvSpPr txBox="1"/>
            <p:nvPr/>
          </p:nvSpPr>
          <p:spPr>
            <a:xfrm>
              <a:off x="5287969" y="2272419"/>
              <a:ext cx="6098458" cy="73862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El PC fomenta el razonamiento lógico y la resolución de problemas paso a paso, lo que favorece habilidades como el pensamiento crítico y la toma de decisiones.</a:t>
              </a:r>
              <a:endParaRPr b="0" i="0" sz="1400" u="none" cap="none" strike="noStrike">
                <a:solidFill>
                  <a:srgbClr val="000000"/>
                </a:solidFill>
                <a:latin typeface="Arial"/>
                <a:ea typeface="Arial"/>
                <a:cs typeface="Arial"/>
                <a:sym typeface="Arial"/>
              </a:endParaRPr>
            </a:p>
          </p:txBody>
        </p:sp>
      </p:grpSp>
      <p:grpSp>
        <p:nvGrpSpPr>
          <p:cNvPr id="469" name="Google Shape;469;p8"/>
          <p:cNvGrpSpPr/>
          <p:nvPr/>
        </p:nvGrpSpPr>
        <p:grpSpPr>
          <a:xfrm>
            <a:off x="614804" y="3029017"/>
            <a:ext cx="10771623" cy="584775"/>
            <a:chOff x="614804" y="3048448"/>
            <a:chExt cx="10771623" cy="584775"/>
          </a:xfrm>
        </p:grpSpPr>
        <p:sp>
          <p:nvSpPr>
            <p:cNvPr id="470" name="Google Shape;470;p8"/>
            <p:cNvSpPr txBox="1"/>
            <p:nvPr/>
          </p:nvSpPr>
          <p:spPr>
            <a:xfrm>
              <a:off x="5287969" y="3074838"/>
              <a:ext cx="6098458" cy="52318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La aplicación de los principios del PC, como la abstracción, enseña a los alumnos a ajustar su enfoque, lo que refuerza la resiliencia y la flexibilidad.</a:t>
              </a:r>
              <a:endParaRPr b="0" i="0" sz="1400" u="none" cap="none" strike="noStrike">
                <a:solidFill>
                  <a:srgbClr val="000000"/>
                </a:solidFill>
                <a:latin typeface="Arial"/>
                <a:ea typeface="Arial"/>
                <a:cs typeface="Arial"/>
                <a:sym typeface="Arial"/>
              </a:endParaRPr>
            </a:p>
          </p:txBody>
        </p:sp>
        <p:sp>
          <p:nvSpPr>
            <p:cNvPr id="471" name="Google Shape;471;p8"/>
            <p:cNvSpPr txBox="1"/>
            <p:nvPr/>
          </p:nvSpPr>
          <p:spPr>
            <a:xfrm>
              <a:off x="614804" y="3048448"/>
              <a:ext cx="3240000"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El PC fomenta la adaptabilidad y el crecimiento</a:t>
              </a:r>
              <a:endParaRPr b="0" i="0" sz="1600" u="none" cap="none" strike="noStrike">
                <a:solidFill>
                  <a:srgbClr val="000000"/>
                </a:solidFill>
                <a:latin typeface="Arial"/>
                <a:ea typeface="Arial"/>
                <a:cs typeface="Arial"/>
                <a:sym typeface="Arial"/>
              </a:endParaRPr>
            </a:p>
          </p:txBody>
        </p:sp>
      </p:grpSp>
      <p:grpSp>
        <p:nvGrpSpPr>
          <p:cNvPr id="472" name="Google Shape;472;p8"/>
          <p:cNvGrpSpPr/>
          <p:nvPr/>
        </p:nvGrpSpPr>
        <p:grpSpPr>
          <a:xfrm>
            <a:off x="614804" y="3918493"/>
            <a:ext cx="11096087" cy="747013"/>
            <a:chOff x="614804" y="3874248"/>
            <a:chExt cx="11096087" cy="747013"/>
          </a:xfrm>
        </p:grpSpPr>
        <p:sp>
          <p:nvSpPr>
            <p:cNvPr id="473" name="Google Shape;473;p8"/>
            <p:cNvSpPr txBox="1"/>
            <p:nvPr/>
          </p:nvSpPr>
          <p:spPr>
            <a:xfrm>
              <a:off x="5287969" y="3882638"/>
              <a:ext cx="6422922" cy="73862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Los métodos de PC, como el pensamiento algorítmico y el reconocimiento de patrones, ayudan a los alumnos a organizar el pensamiento, articular ideas con claridad y trabajar eficazmente en equipo.</a:t>
              </a:r>
              <a:endParaRPr b="0" i="0" sz="1400" u="none" cap="none" strike="noStrike">
                <a:solidFill>
                  <a:srgbClr val="000000"/>
                </a:solidFill>
                <a:latin typeface="Arial"/>
                <a:ea typeface="Arial"/>
                <a:cs typeface="Arial"/>
                <a:sym typeface="Arial"/>
              </a:endParaRPr>
            </a:p>
          </p:txBody>
        </p:sp>
        <p:sp>
          <p:nvSpPr>
            <p:cNvPr id="474" name="Google Shape;474;p8"/>
            <p:cNvSpPr txBox="1"/>
            <p:nvPr/>
          </p:nvSpPr>
          <p:spPr>
            <a:xfrm>
              <a:off x="614804" y="3874248"/>
              <a:ext cx="3240000" cy="58473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El PC mejora la comunicación y la colaboración</a:t>
              </a:r>
              <a:endParaRPr b="0" i="0" sz="1400" u="none" cap="none" strike="noStrike">
                <a:solidFill>
                  <a:srgbClr val="000000"/>
                </a:solidFill>
                <a:latin typeface="Arial"/>
                <a:ea typeface="Arial"/>
                <a:cs typeface="Arial"/>
                <a:sym typeface="Arial"/>
              </a:endParaRPr>
            </a:p>
          </p:txBody>
        </p:sp>
      </p:grpSp>
      <p:pic>
        <p:nvPicPr>
          <p:cNvPr descr="Icono&#10;&#10;Descripción generada automáticamente" id="475" name="Google Shape;475;p8"/>
          <p:cNvPicPr preferRelativeResize="0"/>
          <p:nvPr/>
        </p:nvPicPr>
        <p:blipFill rotWithShape="1">
          <a:blip r:embed="rId5">
            <a:alphaModFix/>
          </a:blip>
          <a:srcRect b="0" l="0" r="0" t="0"/>
          <a:stretch/>
        </p:blipFill>
        <p:spPr>
          <a:xfrm>
            <a:off x="4201019" y="2158961"/>
            <a:ext cx="600254" cy="600254"/>
          </a:xfrm>
          <a:prstGeom prst="rect">
            <a:avLst/>
          </a:prstGeom>
          <a:noFill/>
          <a:ln>
            <a:noFill/>
          </a:ln>
        </p:spPr>
      </p:pic>
      <p:pic>
        <p:nvPicPr>
          <p:cNvPr descr="Icono&#10;&#10;Descripción generada automáticamente" id="476" name="Google Shape;476;p8"/>
          <p:cNvPicPr preferRelativeResize="0"/>
          <p:nvPr/>
        </p:nvPicPr>
        <p:blipFill rotWithShape="1">
          <a:blip r:embed="rId5">
            <a:alphaModFix/>
          </a:blip>
          <a:srcRect b="0" l="0" r="0" t="0"/>
          <a:stretch/>
        </p:blipFill>
        <p:spPr>
          <a:xfrm>
            <a:off x="4201019" y="2983272"/>
            <a:ext cx="600254" cy="600254"/>
          </a:xfrm>
          <a:prstGeom prst="rect">
            <a:avLst/>
          </a:prstGeom>
          <a:noFill/>
          <a:ln>
            <a:noFill/>
          </a:ln>
        </p:spPr>
      </p:pic>
      <p:pic>
        <p:nvPicPr>
          <p:cNvPr descr="Icono&#10;&#10;Descripción generada automáticamente" id="477" name="Google Shape;477;p8"/>
          <p:cNvPicPr preferRelativeResize="0"/>
          <p:nvPr/>
        </p:nvPicPr>
        <p:blipFill rotWithShape="1">
          <a:blip r:embed="rId5">
            <a:alphaModFix/>
          </a:blip>
          <a:srcRect b="0" l="0" r="0" t="0"/>
          <a:stretch/>
        </p:blipFill>
        <p:spPr>
          <a:xfrm>
            <a:off x="4201019" y="3886071"/>
            <a:ext cx="600254" cy="60025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81" name="Shape 481"/>
        <p:cNvGrpSpPr/>
        <p:nvPr/>
      </p:nvGrpSpPr>
      <p:grpSpPr>
        <a:xfrm>
          <a:off x="0" y="0"/>
          <a:ext cx="0" cy="0"/>
          <a:chOff x="0" y="0"/>
          <a:chExt cx="0" cy="0"/>
        </a:xfrm>
      </p:grpSpPr>
      <p:sp>
        <p:nvSpPr>
          <p:cNvPr id="482" name="Google Shape;482;p9"/>
          <p:cNvSpPr/>
          <p:nvPr/>
        </p:nvSpPr>
        <p:spPr>
          <a:xfrm>
            <a:off x="323451" y="3827817"/>
            <a:ext cx="11505638" cy="1718646"/>
          </a:xfrm>
          <a:prstGeom prst="rect">
            <a:avLst/>
          </a:prstGeom>
          <a:solidFill>
            <a:srgbClr val="D8D8D8">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483" name="Google Shape;483;p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484" name="Google Shape;484;p9"/>
          <p:cNvSpPr txBox="1"/>
          <p:nvPr/>
        </p:nvSpPr>
        <p:spPr>
          <a:xfrm>
            <a:off x="385393" y="216901"/>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rgbClr val="000000"/>
                </a:solidFill>
                <a:latin typeface="Arial"/>
                <a:ea typeface="Arial"/>
                <a:cs typeface="Arial"/>
                <a:sym typeface="Arial"/>
              </a:rPr>
              <a:t>Habilidades que pueden mejorarse con el PC</a:t>
            </a:r>
            <a:endParaRPr b="1" i="0" sz="2400" u="none" cap="none" strike="noStrike">
              <a:solidFill>
                <a:srgbClr val="000000"/>
              </a:solidFill>
              <a:latin typeface="Arial"/>
              <a:ea typeface="Arial"/>
              <a:cs typeface="Arial"/>
              <a:sym typeface="Arial"/>
            </a:endParaRPr>
          </a:p>
        </p:txBody>
      </p:sp>
      <p:sp>
        <p:nvSpPr>
          <p:cNvPr id="485" name="Google Shape;485;p9"/>
          <p:cNvSpPr/>
          <p:nvPr/>
        </p:nvSpPr>
        <p:spPr>
          <a:xfrm rot="-2700000">
            <a:off x="7580207" y="2108094"/>
            <a:ext cx="2304256" cy="840360"/>
          </a:xfrm>
          <a:custGeom>
            <a:rect b="b" l="l" r="r" t="t"/>
            <a:pathLst>
              <a:path extrusionOk="0" h="840360" w="2304256">
                <a:moveTo>
                  <a:pt x="2296636" y="794641"/>
                </a:moveTo>
                <a:cubicBezTo>
                  <a:pt x="2300844" y="794641"/>
                  <a:pt x="2304256" y="798053"/>
                  <a:pt x="2304256" y="802261"/>
                </a:cubicBezTo>
                <a:lnTo>
                  <a:pt x="2304256" y="832740"/>
                </a:lnTo>
                <a:cubicBezTo>
                  <a:pt x="2304256" y="836948"/>
                  <a:pt x="2300844" y="840360"/>
                  <a:pt x="2296636" y="840360"/>
                </a:cubicBezTo>
                <a:lnTo>
                  <a:pt x="1283552" y="840360"/>
                </a:lnTo>
                <a:lnTo>
                  <a:pt x="1297725" y="814850"/>
                </a:lnTo>
                <a:cubicBezTo>
                  <a:pt x="1309371" y="786927"/>
                  <a:pt x="1314072" y="758513"/>
                  <a:pt x="1311827" y="729608"/>
                </a:cubicBezTo>
                <a:cubicBezTo>
                  <a:pt x="1309582" y="700703"/>
                  <a:pt x="1300461" y="671376"/>
                  <a:pt x="1284465" y="641629"/>
                </a:cubicBezTo>
                <a:cubicBezTo>
                  <a:pt x="1268469" y="611882"/>
                  <a:pt x="1245738" y="582275"/>
                  <a:pt x="1216271" y="552809"/>
                </a:cubicBezTo>
                <a:cubicBezTo>
                  <a:pt x="1205608" y="542145"/>
                  <a:pt x="1195294" y="532112"/>
                  <a:pt x="1185332" y="522711"/>
                </a:cubicBezTo>
                <a:cubicBezTo>
                  <a:pt x="1175369" y="513310"/>
                  <a:pt x="1164915" y="504259"/>
                  <a:pt x="1153971" y="495560"/>
                </a:cubicBezTo>
                <a:lnTo>
                  <a:pt x="1270574" y="378957"/>
                </a:lnTo>
                <a:lnTo>
                  <a:pt x="1464210" y="572593"/>
                </a:lnTo>
                <a:cubicBezTo>
                  <a:pt x="1469823" y="578206"/>
                  <a:pt x="1477891" y="578697"/>
                  <a:pt x="1488415" y="574067"/>
                </a:cubicBezTo>
                <a:cubicBezTo>
                  <a:pt x="1498939" y="569437"/>
                  <a:pt x="1512620" y="558702"/>
                  <a:pt x="1529458" y="541864"/>
                </a:cubicBezTo>
                <a:cubicBezTo>
                  <a:pt x="1537877" y="533445"/>
                  <a:pt x="1544752" y="525868"/>
                  <a:pt x="1550084" y="519133"/>
                </a:cubicBezTo>
                <a:cubicBezTo>
                  <a:pt x="1555416" y="512398"/>
                  <a:pt x="1559135" y="506434"/>
                  <a:pt x="1561239" y="501242"/>
                </a:cubicBezTo>
                <a:cubicBezTo>
                  <a:pt x="1563344" y="496051"/>
                  <a:pt x="1564116" y="491491"/>
                  <a:pt x="1563555" y="487562"/>
                </a:cubicBezTo>
                <a:cubicBezTo>
                  <a:pt x="1562994" y="483633"/>
                  <a:pt x="1561450" y="480405"/>
                  <a:pt x="1558924" y="477880"/>
                </a:cubicBezTo>
                <a:lnTo>
                  <a:pt x="1300882" y="219838"/>
                </a:lnTo>
                <a:cubicBezTo>
                  <a:pt x="1291341" y="210296"/>
                  <a:pt x="1281939" y="205806"/>
                  <a:pt x="1272679" y="206368"/>
                </a:cubicBezTo>
                <a:cubicBezTo>
                  <a:pt x="1263418" y="206929"/>
                  <a:pt x="1253174" y="212822"/>
                  <a:pt x="1241949" y="224047"/>
                </a:cubicBezTo>
                <a:lnTo>
                  <a:pt x="1005375" y="460621"/>
                </a:lnTo>
                <a:cubicBezTo>
                  <a:pt x="994431" y="471565"/>
                  <a:pt x="988678" y="480827"/>
                  <a:pt x="988117" y="488404"/>
                </a:cubicBezTo>
                <a:cubicBezTo>
                  <a:pt x="987556" y="495981"/>
                  <a:pt x="991344" y="503839"/>
                  <a:pt x="999482" y="511977"/>
                </a:cubicBezTo>
                <a:cubicBezTo>
                  <a:pt x="1011269" y="523763"/>
                  <a:pt x="1024669" y="535480"/>
                  <a:pt x="1039683" y="547126"/>
                </a:cubicBezTo>
                <a:cubicBezTo>
                  <a:pt x="1054697" y="558772"/>
                  <a:pt x="1070342" y="572734"/>
                  <a:pt x="1086619" y="589010"/>
                </a:cubicBezTo>
                <a:cubicBezTo>
                  <a:pt x="1107105" y="609497"/>
                  <a:pt x="1122680" y="628720"/>
                  <a:pt x="1133344" y="646681"/>
                </a:cubicBezTo>
                <a:cubicBezTo>
                  <a:pt x="1144009" y="664641"/>
                  <a:pt x="1150182" y="681760"/>
                  <a:pt x="1151866" y="698037"/>
                </a:cubicBezTo>
                <a:cubicBezTo>
                  <a:pt x="1153550" y="714313"/>
                  <a:pt x="1151235" y="729819"/>
                  <a:pt x="1144921" y="744552"/>
                </a:cubicBezTo>
                <a:cubicBezTo>
                  <a:pt x="1138606" y="759285"/>
                  <a:pt x="1128714" y="773386"/>
                  <a:pt x="1115243" y="786857"/>
                </a:cubicBezTo>
                <a:cubicBezTo>
                  <a:pt x="1099528" y="802572"/>
                  <a:pt x="1083532" y="813517"/>
                  <a:pt x="1067255" y="819691"/>
                </a:cubicBezTo>
                <a:cubicBezTo>
                  <a:pt x="1050978" y="825865"/>
                  <a:pt x="1034492" y="828040"/>
                  <a:pt x="1017794" y="826216"/>
                </a:cubicBezTo>
                <a:cubicBezTo>
                  <a:pt x="1001096" y="824392"/>
                  <a:pt x="984398" y="818499"/>
                  <a:pt x="967701" y="808536"/>
                </a:cubicBezTo>
                <a:cubicBezTo>
                  <a:pt x="951003" y="798574"/>
                  <a:pt x="934516" y="785453"/>
                  <a:pt x="918239" y="769177"/>
                </a:cubicBezTo>
                <a:cubicBezTo>
                  <a:pt x="899437" y="750374"/>
                  <a:pt x="884914" y="732625"/>
                  <a:pt x="874671" y="715927"/>
                </a:cubicBezTo>
                <a:cubicBezTo>
                  <a:pt x="864428" y="699229"/>
                  <a:pt x="856570" y="684215"/>
                  <a:pt x="851098" y="670885"/>
                </a:cubicBezTo>
                <a:cubicBezTo>
                  <a:pt x="845625" y="657555"/>
                  <a:pt x="841626" y="646400"/>
                  <a:pt x="839101" y="637420"/>
                </a:cubicBezTo>
                <a:cubicBezTo>
                  <a:pt x="836575" y="628440"/>
                  <a:pt x="833909" y="622547"/>
                  <a:pt x="831103" y="619740"/>
                </a:cubicBezTo>
                <a:cubicBezTo>
                  <a:pt x="828858" y="617495"/>
                  <a:pt x="826192" y="616232"/>
                  <a:pt x="823104" y="615951"/>
                </a:cubicBezTo>
                <a:cubicBezTo>
                  <a:pt x="820017" y="615671"/>
                  <a:pt x="816159" y="616583"/>
                  <a:pt x="811529" y="618688"/>
                </a:cubicBezTo>
                <a:cubicBezTo>
                  <a:pt x="806898" y="620793"/>
                  <a:pt x="801566" y="624300"/>
                  <a:pt x="795532" y="629211"/>
                </a:cubicBezTo>
                <a:cubicBezTo>
                  <a:pt x="789498" y="634122"/>
                  <a:pt x="782553" y="640507"/>
                  <a:pt x="774696" y="648365"/>
                </a:cubicBezTo>
                <a:cubicBezTo>
                  <a:pt x="767399" y="655661"/>
                  <a:pt x="761225" y="662116"/>
                  <a:pt x="756174" y="667728"/>
                </a:cubicBezTo>
                <a:cubicBezTo>
                  <a:pt x="751122" y="673341"/>
                  <a:pt x="747193" y="678252"/>
                  <a:pt x="744387" y="682461"/>
                </a:cubicBezTo>
                <a:cubicBezTo>
                  <a:pt x="741581" y="686671"/>
                  <a:pt x="739476" y="690599"/>
                  <a:pt x="738073" y="694248"/>
                </a:cubicBezTo>
                <a:cubicBezTo>
                  <a:pt x="736669" y="697896"/>
                  <a:pt x="736108" y="701965"/>
                  <a:pt x="736389" y="706455"/>
                </a:cubicBezTo>
                <a:cubicBezTo>
                  <a:pt x="736670" y="710946"/>
                  <a:pt x="739055" y="718663"/>
                  <a:pt x="743545" y="729608"/>
                </a:cubicBezTo>
                <a:cubicBezTo>
                  <a:pt x="748035" y="740553"/>
                  <a:pt x="754700" y="753672"/>
                  <a:pt x="763540" y="768966"/>
                </a:cubicBezTo>
                <a:cubicBezTo>
                  <a:pt x="772380" y="784261"/>
                  <a:pt x="783325" y="800538"/>
                  <a:pt x="796374" y="817796"/>
                </a:cubicBezTo>
                <a:lnTo>
                  <a:pt x="816152"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86" name="Google Shape;486;p9"/>
          <p:cNvSpPr txBox="1"/>
          <p:nvPr/>
        </p:nvSpPr>
        <p:spPr>
          <a:xfrm>
            <a:off x="7983909" y="3885082"/>
            <a:ext cx="1811875" cy="584735"/>
          </a:xfrm>
          <a:prstGeom prst="rect">
            <a:avLst/>
          </a:prstGeom>
          <a:noFill/>
          <a:ln>
            <a:noFill/>
          </a:ln>
        </p:spPr>
        <p:txBody>
          <a:bodyPr anchorCtr="0" anchor="b" bIns="45700" lIns="0"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4BAEEF"/>
                </a:solidFill>
                <a:latin typeface="Arial"/>
                <a:ea typeface="Arial"/>
                <a:cs typeface="Arial"/>
                <a:sym typeface="Arial"/>
              </a:rPr>
              <a:t>Colaboración y trabajo en equipo</a:t>
            </a:r>
            <a:endParaRPr b="0" i="0" sz="1400" u="none" cap="none" strike="noStrike">
              <a:solidFill>
                <a:srgbClr val="000000"/>
              </a:solidFill>
              <a:latin typeface="Arial"/>
              <a:ea typeface="Arial"/>
              <a:cs typeface="Arial"/>
              <a:sym typeface="Arial"/>
            </a:endParaRPr>
          </a:p>
        </p:txBody>
      </p:sp>
      <p:sp>
        <p:nvSpPr>
          <p:cNvPr id="487" name="Google Shape;487;p9"/>
          <p:cNvSpPr/>
          <p:nvPr/>
        </p:nvSpPr>
        <p:spPr>
          <a:xfrm>
            <a:off x="7959953" y="4431114"/>
            <a:ext cx="1859787" cy="1015622"/>
          </a:xfrm>
          <a:prstGeom prst="rect">
            <a:avLst/>
          </a:prstGeom>
          <a:noFill/>
          <a:ln>
            <a:noFill/>
          </a:ln>
        </p:spPr>
        <p:txBody>
          <a:bodyPr anchorCtr="0" anchor="t" bIns="45700" lIns="0"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595959"/>
                </a:solidFill>
                <a:latin typeface="Arial"/>
                <a:ea typeface="Arial"/>
                <a:cs typeface="Arial"/>
                <a:sym typeface="Arial"/>
              </a:rPr>
              <a:t>Aplica el pensamiento algorítmico para organizar de manera más eficiente las tareas y roles dentro del grupo.</a:t>
            </a:r>
            <a:endParaRPr b="0" i="0" sz="1400" u="none" cap="none" strike="noStrike">
              <a:solidFill>
                <a:srgbClr val="000000"/>
              </a:solidFill>
              <a:latin typeface="Arial"/>
              <a:ea typeface="Arial"/>
              <a:cs typeface="Arial"/>
              <a:sym typeface="Arial"/>
            </a:endParaRPr>
          </a:p>
        </p:txBody>
      </p:sp>
      <p:sp>
        <p:nvSpPr>
          <p:cNvPr id="488" name="Google Shape;488;p9"/>
          <p:cNvSpPr/>
          <p:nvPr/>
        </p:nvSpPr>
        <p:spPr>
          <a:xfrm rot="-2700000">
            <a:off x="3784449" y="2108095"/>
            <a:ext cx="2304256" cy="840360"/>
          </a:xfrm>
          <a:custGeom>
            <a:rect b="b" l="l" r="r" t="t"/>
            <a:pathLst>
              <a:path extrusionOk="0" h="840360" w="2304256">
                <a:moveTo>
                  <a:pt x="2296636" y="794641"/>
                </a:moveTo>
                <a:cubicBezTo>
                  <a:pt x="2300844" y="794641"/>
                  <a:pt x="2304256" y="798053"/>
                  <a:pt x="2304256" y="802261"/>
                </a:cubicBezTo>
                <a:lnTo>
                  <a:pt x="2304256" y="832740"/>
                </a:lnTo>
                <a:cubicBezTo>
                  <a:pt x="2304256" y="836948"/>
                  <a:pt x="2300844" y="840360"/>
                  <a:pt x="2296636" y="840360"/>
                </a:cubicBezTo>
                <a:lnTo>
                  <a:pt x="1263523" y="840360"/>
                </a:lnTo>
                <a:lnTo>
                  <a:pt x="1273565" y="795321"/>
                </a:lnTo>
                <a:cubicBezTo>
                  <a:pt x="1274267" y="773572"/>
                  <a:pt x="1270759" y="751402"/>
                  <a:pt x="1263042" y="728811"/>
                </a:cubicBezTo>
                <a:cubicBezTo>
                  <a:pt x="1255324" y="706220"/>
                  <a:pt x="1243047" y="684260"/>
                  <a:pt x="1226209" y="662932"/>
                </a:cubicBezTo>
                <a:lnTo>
                  <a:pt x="1227471" y="661669"/>
                </a:lnTo>
                <a:cubicBezTo>
                  <a:pt x="1247396" y="673736"/>
                  <a:pt x="1267392" y="681945"/>
                  <a:pt x="1287457" y="686295"/>
                </a:cubicBezTo>
                <a:cubicBezTo>
                  <a:pt x="1307522" y="690645"/>
                  <a:pt x="1327236" y="691276"/>
                  <a:pt x="1346600" y="688189"/>
                </a:cubicBezTo>
                <a:cubicBezTo>
                  <a:pt x="1365964" y="685102"/>
                  <a:pt x="1384906" y="678507"/>
                  <a:pt x="1403428" y="668404"/>
                </a:cubicBezTo>
                <a:cubicBezTo>
                  <a:pt x="1421950" y="658302"/>
                  <a:pt x="1439490" y="644972"/>
                  <a:pt x="1456047" y="628414"/>
                </a:cubicBezTo>
                <a:cubicBezTo>
                  <a:pt x="1477375" y="607086"/>
                  <a:pt x="1492950" y="584355"/>
                  <a:pt x="1502772" y="560220"/>
                </a:cubicBezTo>
                <a:cubicBezTo>
                  <a:pt x="1512594" y="536086"/>
                  <a:pt x="1516383" y="511250"/>
                  <a:pt x="1514138" y="485712"/>
                </a:cubicBezTo>
                <a:cubicBezTo>
                  <a:pt x="1511893" y="460175"/>
                  <a:pt x="1503685" y="434146"/>
                  <a:pt x="1489513" y="407626"/>
                </a:cubicBezTo>
                <a:cubicBezTo>
                  <a:pt x="1475340" y="381106"/>
                  <a:pt x="1455065" y="354657"/>
                  <a:pt x="1428685" y="328277"/>
                </a:cubicBezTo>
                <a:cubicBezTo>
                  <a:pt x="1408480" y="308072"/>
                  <a:pt x="1387993" y="291093"/>
                  <a:pt x="1367226" y="277342"/>
                </a:cubicBezTo>
                <a:cubicBezTo>
                  <a:pt x="1346460" y="263591"/>
                  <a:pt x="1326956" y="252647"/>
                  <a:pt x="1308715" y="244508"/>
                </a:cubicBezTo>
                <a:cubicBezTo>
                  <a:pt x="1290473" y="236370"/>
                  <a:pt x="1274337" y="230617"/>
                  <a:pt x="1260305" y="227249"/>
                </a:cubicBezTo>
                <a:cubicBezTo>
                  <a:pt x="1246274" y="223882"/>
                  <a:pt x="1236522" y="222128"/>
                  <a:pt x="1231049" y="221987"/>
                </a:cubicBezTo>
                <a:cubicBezTo>
                  <a:pt x="1225577" y="221847"/>
                  <a:pt x="1221087" y="222268"/>
                  <a:pt x="1217579" y="223250"/>
                </a:cubicBezTo>
                <a:cubicBezTo>
                  <a:pt x="1214071" y="224232"/>
                  <a:pt x="1210353" y="225846"/>
                  <a:pt x="1206424" y="228091"/>
                </a:cubicBezTo>
                <a:cubicBezTo>
                  <a:pt x="1202495" y="230336"/>
                  <a:pt x="1198075" y="233634"/>
                  <a:pt x="1193164" y="237984"/>
                </a:cubicBezTo>
                <a:cubicBezTo>
                  <a:pt x="1188253" y="242333"/>
                  <a:pt x="1182289" y="248016"/>
                  <a:pt x="1175274" y="255032"/>
                </a:cubicBezTo>
                <a:cubicBezTo>
                  <a:pt x="1166855" y="263451"/>
                  <a:pt x="1160260" y="270607"/>
                  <a:pt x="1155489" y="276500"/>
                </a:cubicBezTo>
                <a:cubicBezTo>
                  <a:pt x="1150718" y="282394"/>
                  <a:pt x="1147491" y="287305"/>
                  <a:pt x="1145807" y="291234"/>
                </a:cubicBezTo>
                <a:cubicBezTo>
                  <a:pt x="1144123" y="295162"/>
                  <a:pt x="1143632" y="298460"/>
                  <a:pt x="1144334" y="301126"/>
                </a:cubicBezTo>
                <a:cubicBezTo>
                  <a:pt x="1145035" y="303792"/>
                  <a:pt x="1146509" y="306247"/>
                  <a:pt x="1148754" y="308492"/>
                </a:cubicBezTo>
                <a:cubicBezTo>
                  <a:pt x="1152121" y="311860"/>
                  <a:pt x="1159628" y="314877"/>
                  <a:pt x="1171275" y="317543"/>
                </a:cubicBezTo>
                <a:cubicBezTo>
                  <a:pt x="1182921" y="320209"/>
                  <a:pt x="1196461" y="324068"/>
                  <a:pt x="1211896" y="329119"/>
                </a:cubicBezTo>
                <a:cubicBezTo>
                  <a:pt x="1227331" y="334170"/>
                  <a:pt x="1243678" y="340976"/>
                  <a:pt x="1260937" y="349535"/>
                </a:cubicBezTo>
                <a:cubicBezTo>
                  <a:pt x="1278196" y="358094"/>
                  <a:pt x="1294122" y="369670"/>
                  <a:pt x="1308714" y="384263"/>
                </a:cubicBezTo>
                <a:cubicBezTo>
                  <a:pt x="1321624" y="397173"/>
                  <a:pt x="1331095" y="410152"/>
                  <a:pt x="1337129" y="423201"/>
                </a:cubicBezTo>
                <a:cubicBezTo>
                  <a:pt x="1343162" y="436251"/>
                  <a:pt x="1346179" y="448809"/>
                  <a:pt x="1346179" y="460876"/>
                </a:cubicBezTo>
                <a:cubicBezTo>
                  <a:pt x="1346179" y="472944"/>
                  <a:pt x="1343583" y="484660"/>
                  <a:pt x="1338391" y="496026"/>
                </a:cubicBezTo>
                <a:cubicBezTo>
                  <a:pt x="1333200" y="507391"/>
                  <a:pt x="1325973" y="517705"/>
                  <a:pt x="1316713" y="526965"/>
                </a:cubicBezTo>
                <a:cubicBezTo>
                  <a:pt x="1304645" y="539033"/>
                  <a:pt x="1291385" y="547802"/>
                  <a:pt x="1276933" y="553275"/>
                </a:cubicBezTo>
                <a:cubicBezTo>
                  <a:pt x="1262480" y="558747"/>
                  <a:pt x="1247466" y="560711"/>
                  <a:pt x="1231891" y="559168"/>
                </a:cubicBezTo>
                <a:cubicBezTo>
                  <a:pt x="1216316" y="557625"/>
                  <a:pt x="1200320" y="552433"/>
                  <a:pt x="1183903" y="543593"/>
                </a:cubicBezTo>
                <a:cubicBezTo>
                  <a:pt x="1167486" y="534753"/>
                  <a:pt x="1151139" y="522195"/>
                  <a:pt x="1134863" y="505918"/>
                </a:cubicBezTo>
                <a:lnTo>
                  <a:pt x="1087295" y="458351"/>
                </a:lnTo>
                <a:cubicBezTo>
                  <a:pt x="1083928" y="454983"/>
                  <a:pt x="1080490" y="452668"/>
                  <a:pt x="1076982" y="451405"/>
                </a:cubicBezTo>
                <a:cubicBezTo>
                  <a:pt x="1073474" y="450142"/>
                  <a:pt x="1069545" y="450142"/>
                  <a:pt x="1065195" y="451405"/>
                </a:cubicBezTo>
                <a:cubicBezTo>
                  <a:pt x="1060846" y="452668"/>
                  <a:pt x="1055724" y="455544"/>
                  <a:pt x="1049831" y="460034"/>
                </a:cubicBezTo>
                <a:cubicBezTo>
                  <a:pt x="1043937" y="464524"/>
                  <a:pt x="1036922" y="470839"/>
                  <a:pt x="1028783" y="478977"/>
                </a:cubicBezTo>
                <a:cubicBezTo>
                  <a:pt x="1020084" y="487677"/>
                  <a:pt x="1013348" y="495114"/>
                  <a:pt x="1008578" y="501287"/>
                </a:cubicBezTo>
                <a:cubicBezTo>
                  <a:pt x="1003807" y="507462"/>
                  <a:pt x="1000720" y="512934"/>
                  <a:pt x="999317" y="517705"/>
                </a:cubicBezTo>
                <a:cubicBezTo>
                  <a:pt x="997913" y="522475"/>
                  <a:pt x="997984" y="526614"/>
                  <a:pt x="999527" y="530123"/>
                </a:cubicBezTo>
                <a:cubicBezTo>
                  <a:pt x="1001071" y="533631"/>
                  <a:pt x="1003667" y="537208"/>
                  <a:pt x="1007315" y="540857"/>
                </a:cubicBezTo>
                <a:lnTo>
                  <a:pt x="1054461" y="588003"/>
                </a:lnTo>
                <a:cubicBezTo>
                  <a:pt x="1074386" y="607928"/>
                  <a:pt x="1089751" y="627222"/>
                  <a:pt x="1100555" y="645884"/>
                </a:cubicBezTo>
                <a:cubicBezTo>
                  <a:pt x="1111359" y="664546"/>
                  <a:pt x="1118024" y="682296"/>
                  <a:pt x="1120550" y="699134"/>
                </a:cubicBezTo>
                <a:cubicBezTo>
                  <a:pt x="1123076" y="715972"/>
                  <a:pt x="1121743" y="731898"/>
                  <a:pt x="1116551" y="746912"/>
                </a:cubicBezTo>
                <a:cubicBezTo>
                  <a:pt x="1111360" y="761926"/>
                  <a:pt x="1102450" y="775747"/>
                  <a:pt x="1089821" y="788375"/>
                </a:cubicBezTo>
                <a:cubicBezTo>
                  <a:pt x="1078315" y="799881"/>
                  <a:pt x="1065827" y="808300"/>
                  <a:pt x="1052356" y="813632"/>
                </a:cubicBezTo>
                <a:cubicBezTo>
                  <a:pt x="1038886" y="818964"/>
                  <a:pt x="1024714" y="820788"/>
                  <a:pt x="1009840" y="819104"/>
                </a:cubicBezTo>
                <a:cubicBezTo>
                  <a:pt x="994967" y="817421"/>
                  <a:pt x="979813" y="812509"/>
                  <a:pt x="964378" y="804371"/>
                </a:cubicBezTo>
                <a:cubicBezTo>
                  <a:pt x="948943" y="796233"/>
                  <a:pt x="933508" y="784446"/>
                  <a:pt x="918074" y="769011"/>
                </a:cubicBezTo>
                <a:cubicBezTo>
                  <a:pt x="899832" y="750770"/>
                  <a:pt x="885450" y="732599"/>
                  <a:pt x="874926" y="714498"/>
                </a:cubicBezTo>
                <a:cubicBezTo>
                  <a:pt x="864402" y="696397"/>
                  <a:pt x="855983" y="679840"/>
                  <a:pt x="849669" y="664826"/>
                </a:cubicBezTo>
                <a:cubicBezTo>
                  <a:pt x="843355" y="649812"/>
                  <a:pt x="838654" y="636974"/>
                  <a:pt x="835567" y="626310"/>
                </a:cubicBezTo>
                <a:cubicBezTo>
                  <a:pt x="832480" y="615646"/>
                  <a:pt x="829534" y="608910"/>
                  <a:pt x="826727" y="606104"/>
                </a:cubicBezTo>
                <a:cubicBezTo>
                  <a:pt x="822237" y="601614"/>
                  <a:pt x="816274" y="600842"/>
                  <a:pt x="808837" y="603789"/>
                </a:cubicBezTo>
                <a:cubicBezTo>
                  <a:pt x="801400" y="606735"/>
                  <a:pt x="790947" y="614944"/>
                  <a:pt x="777476" y="628414"/>
                </a:cubicBezTo>
                <a:cubicBezTo>
                  <a:pt x="769338" y="636553"/>
                  <a:pt x="762603" y="643708"/>
                  <a:pt x="757271" y="649883"/>
                </a:cubicBezTo>
                <a:cubicBezTo>
                  <a:pt x="751939" y="656057"/>
                  <a:pt x="747869" y="661529"/>
                  <a:pt x="745063" y="666299"/>
                </a:cubicBezTo>
                <a:cubicBezTo>
                  <a:pt x="742257" y="671070"/>
                  <a:pt x="740082" y="675490"/>
                  <a:pt x="738538" y="679559"/>
                </a:cubicBezTo>
                <a:cubicBezTo>
                  <a:pt x="736995" y="683629"/>
                  <a:pt x="736364" y="688049"/>
                  <a:pt x="736644" y="692820"/>
                </a:cubicBezTo>
                <a:cubicBezTo>
                  <a:pt x="736925" y="697590"/>
                  <a:pt x="739030" y="706150"/>
                  <a:pt x="742958" y="718497"/>
                </a:cubicBezTo>
                <a:cubicBezTo>
                  <a:pt x="746887" y="730845"/>
                  <a:pt x="753131" y="745227"/>
                  <a:pt x="761691" y="761645"/>
                </a:cubicBezTo>
                <a:cubicBezTo>
                  <a:pt x="770250" y="778062"/>
                  <a:pt x="781335" y="795742"/>
                  <a:pt x="794946" y="814684"/>
                </a:cubicBezTo>
                <a:lnTo>
                  <a:pt x="816967"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rgbClr val="26679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89" name="Google Shape;489;p9"/>
          <p:cNvSpPr txBox="1"/>
          <p:nvPr/>
        </p:nvSpPr>
        <p:spPr>
          <a:xfrm>
            <a:off x="4319077" y="3885082"/>
            <a:ext cx="1678380" cy="584735"/>
          </a:xfrm>
          <a:prstGeom prst="rect">
            <a:avLst/>
          </a:prstGeom>
          <a:noFill/>
          <a:ln>
            <a:noFill/>
          </a:ln>
        </p:spPr>
        <p:txBody>
          <a:bodyPr anchorCtr="0" anchor="b" bIns="45700" lIns="0"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1A4564"/>
                </a:solidFill>
                <a:latin typeface="Arial"/>
                <a:ea typeface="Arial"/>
                <a:cs typeface="Arial"/>
                <a:sym typeface="Arial"/>
              </a:rPr>
              <a:t>Creatividad e innovación</a:t>
            </a:r>
            <a:endParaRPr b="0" i="0" sz="1400" u="none" cap="none" strike="noStrike">
              <a:solidFill>
                <a:srgbClr val="000000"/>
              </a:solidFill>
              <a:latin typeface="Arial"/>
              <a:ea typeface="Arial"/>
              <a:cs typeface="Arial"/>
              <a:sym typeface="Arial"/>
            </a:endParaRPr>
          </a:p>
        </p:txBody>
      </p:sp>
      <p:sp>
        <p:nvSpPr>
          <p:cNvPr id="490" name="Google Shape;490;p9"/>
          <p:cNvSpPr/>
          <p:nvPr/>
        </p:nvSpPr>
        <p:spPr>
          <a:xfrm>
            <a:off x="4319078" y="4431114"/>
            <a:ext cx="1678380" cy="1015622"/>
          </a:xfrm>
          <a:prstGeom prst="rect">
            <a:avLst/>
          </a:prstGeom>
          <a:noFill/>
          <a:ln>
            <a:noFill/>
          </a:ln>
        </p:spPr>
        <p:txBody>
          <a:bodyPr anchorCtr="0" anchor="t" bIns="45700" lIns="0"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595959"/>
                </a:solidFill>
                <a:latin typeface="Arial"/>
                <a:ea typeface="Arial"/>
                <a:cs typeface="Arial"/>
                <a:sym typeface="Arial"/>
              </a:rPr>
              <a:t>Utiliza la abstracción para pensar con originalidad y desarrollar soluciones únicas.</a:t>
            </a:r>
            <a:endParaRPr b="0" i="0" sz="1400" u="none" cap="none" strike="noStrike">
              <a:solidFill>
                <a:srgbClr val="000000"/>
              </a:solidFill>
              <a:latin typeface="Arial"/>
              <a:ea typeface="Arial"/>
              <a:cs typeface="Arial"/>
              <a:sym typeface="Arial"/>
            </a:endParaRPr>
          </a:p>
        </p:txBody>
      </p:sp>
      <p:sp>
        <p:nvSpPr>
          <p:cNvPr id="491" name="Google Shape;491;p9"/>
          <p:cNvSpPr/>
          <p:nvPr/>
        </p:nvSpPr>
        <p:spPr>
          <a:xfrm rot="-2700000">
            <a:off x="1886570" y="2108095"/>
            <a:ext cx="2304256" cy="840360"/>
          </a:xfrm>
          <a:custGeom>
            <a:rect b="b" l="l" r="r" t="t"/>
            <a:pathLst>
              <a:path extrusionOk="0" h="840360" w="2304256">
                <a:moveTo>
                  <a:pt x="2296636" y="794641"/>
                </a:moveTo>
                <a:cubicBezTo>
                  <a:pt x="2300844" y="794641"/>
                  <a:pt x="2304256" y="798053"/>
                  <a:pt x="2304256" y="802261"/>
                </a:cubicBezTo>
                <a:lnTo>
                  <a:pt x="2304256" y="832740"/>
                </a:lnTo>
                <a:cubicBezTo>
                  <a:pt x="2304256" y="836948"/>
                  <a:pt x="2300844" y="840360"/>
                  <a:pt x="2296636" y="840360"/>
                </a:cubicBezTo>
                <a:lnTo>
                  <a:pt x="1011311" y="840360"/>
                </a:lnTo>
                <a:lnTo>
                  <a:pt x="894721" y="723769"/>
                </a:lnTo>
                <a:lnTo>
                  <a:pt x="1023531" y="722086"/>
                </a:lnTo>
                <a:cubicBezTo>
                  <a:pt x="1087235" y="722366"/>
                  <a:pt x="1140766" y="720191"/>
                  <a:pt x="1184124" y="715561"/>
                </a:cubicBezTo>
                <a:cubicBezTo>
                  <a:pt x="1227481" y="710930"/>
                  <a:pt x="1264385" y="704055"/>
                  <a:pt x="1294833" y="694934"/>
                </a:cubicBezTo>
                <a:cubicBezTo>
                  <a:pt x="1325282" y="685814"/>
                  <a:pt x="1350750" y="674378"/>
                  <a:pt x="1371236" y="660627"/>
                </a:cubicBezTo>
                <a:cubicBezTo>
                  <a:pt x="1391722" y="646876"/>
                  <a:pt x="1410805" y="631161"/>
                  <a:pt x="1428485" y="613481"/>
                </a:cubicBezTo>
                <a:cubicBezTo>
                  <a:pt x="1448690" y="593275"/>
                  <a:pt x="1464125" y="570965"/>
                  <a:pt x="1474789" y="546550"/>
                </a:cubicBezTo>
                <a:cubicBezTo>
                  <a:pt x="1485453" y="522135"/>
                  <a:pt x="1490154" y="496527"/>
                  <a:pt x="1488891" y="469726"/>
                </a:cubicBezTo>
                <a:cubicBezTo>
                  <a:pt x="1487628" y="442926"/>
                  <a:pt x="1479981" y="415354"/>
                  <a:pt x="1465950" y="387010"/>
                </a:cubicBezTo>
                <a:cubicBezTo>
                  <a:pt x="1451918" y="358666"/>
                  <a:pt x="1430730" y="330322"/>
                  <a:pt x="1402386" y="301978"/>
                </a:cubicBezTo>
                <a:cubicBezTo>
                  <a:pt x="1384425" y="284018"/>
                  <a:pt x="1365483" y="268442"/>
                  <a:pt x="1345558" y="255253"/>
                </a:cubicBezTo>
                <a:cubicBezTo>
                  <a:pt x="1325633" y="242063"/>
                  <a:pt x="1306339" y="231048"/>
                  <a:pt x="1287677" y="222208"/>
                </a:cubicBezTo>
                <a:cubicBezTo>
                  <a:pt x="1269015" y="213368"/>
                  <a:pt x="1252388" y="206843"/>
                  <a:pt x="1237795" y="202634"/>
                </a:cubicBezTo>
                <a:cubicBezTo>
                  <a:pt x="1223202" y="198425"/>
                  <a:pt x="1212468" y="196250"/>
                  <a:pt x="1205592" y="196109"/>
                </a:cubicBezTo>
                <a:cubicBezTo>
                  <a:pt x="1198717" y="195969"/>
                  <a:pt x="1193384" y="196390"/>
                  <a:pt x="1189596" y="197372"/>
                </a:cubicBezTo>
                <a:cubicBezTo>
                  <a:pt x="1185807" y="198354"/>
                  <a:pt x="1181879" y="200038"/>
                  <a:pt x="1177810" y="202423"/>
                </a:cubicBezTo>
                <a:cubicBezTo>
                  <a:pt x="1173740" y="204809"/>
                  <a:pt x="1169320" y="207966"/>
                  <a:pt x="1164550" y="211895"/>
                </a:cubicBezTo>
                <a:cubicBezTo>
                  <a:pt x="1159779" y="215824"/>
                  <a:pt x="1154166" y="221015"/>
                  <a:pt x="1147712" y="227470"/>
                </a:cubicBezTo>
                <a:cubicBezTo>
                  <a:pt x="1138170" y="237011"/>
                  <a:pt x="1130453" y="245430"/>
                  <a:pt x="1124559" y="252727"/>
                </a:cubicBezTo>
                <a:cubicBezTo>
                  <a:pt x="1118666" y="260023"/>
                  <a:pt x="1114316" y="266197"/>
                  <a:pt x="1111510" y="271249"/>
                </a:cubicBezTo>
                <a:cubicBezTo>
                  <a:pt x="1108704" y="276300"/>
                  <a:pt x="1107371" y="280580"/>
                  <a:pt x="1107511" y="284088"/>
                </a:cubicBezTo>
                <a:cubicBezTo>
                  <a:pt x="1107651" y="287596"/>
                  <a:pt x="1108984" y="290612"/>
                  <a:pt x="1111510" y="293138"/>
                </a:cubicBezTo>
                <a:cubicBezTo>
                  <a:pt x="1115158" y="296786"/>
                  <a:pt x="1122384" y="299663"/>
                  <a:pt x="1133189" y="301768"/>
                </a:cubicBezTo>
                <a:cubicBezTo>
                  <a:pt x="1143993" y="303872"/>
                  <a:pt x="1156832" y="307170"/>
                  <a:pt x="1171706" y="311660"/>
                </a:cubicBezTo>
                <a:cubicBezTo>
                  <a:pt x="1186579" y="316150"/>
                  <a:pt x="1202505" y="322675"/>
                  <a:pt x="1219483" y="331234"/>
                </a:cubicBezTo>
                <a:cubicBezTo>
                  <a:pt x="1236462" y="339793"/>
                  <a:pt x="1253230" y="352352"/>
                  <a:pt x="1269787" y="368909"/>
                </a:cubicBezTo>
                <a:cubicBezTo>
                  <a:pt x="1281573" y="380696"/>
                  <a:pt x="1290063" y="392693"/>
                  <a:pt x="1295254" y="404900"/>
                </a:cubicBezTo>
                <a:cubicBezTo>
                  <a:pt x="1300446" y="417108"/>
                  <a:pt x="1302831" y="429175"/>
                  <a:pt x="1302410" y="441102"/>
                </a:cubicBezTo>
                <a:cubicBezTo>
                  <a:pt x="1301990" y="453029"/>
                  <a:pt x="1299113" y="464605"/>
                  <a:pt x="1293781" y="475830"/>
                </a:cubicBezTo>
                <a:cubicBezTo>
                  <a:pt x="1288449" y="487055"/>
                  <a:pt x="1281153" y="497299"/>
                  <a:pt x="1271892" y="506559"/>
                </a:cubicBezTo>
                <a:cubicBezTo>
                  <a:pt x="1261789" y="516662"/>
                  <a:pt x="1249932" y="526134"/>
                  <a:pt x="1236321" y="534973"/>
                </a:cubicBezTo>
                <a:cubicBezTo>
                  <a:pt x="1222711" y="543813"/>
                  <a:pt x="1206013" y="551671"/>
                  <a:pt x="1186228" y="558547"/>
                </a:cubicBezTo>
                <a:cubicBezTo>
                  <a:pt x="1166444" y="565422"/>
                  <a:pt x="1142730" y="571175"/>
                  <a:pt x="1115088" y="575806"/>
                </a:cubicBezTo>
                <a:cubicBezTo>
                  <a:pt x="1087446" y="580436"/>
                  <a:pt x="1054401" y="583172"/>
                  <a:pt x="1015954" y="584014"/>
                </a:cubicBezTo>
                <a:lnTo>
                  <a:pt x="820634" y="590749"/>
                </a:lnTo>
                <a:cubicBezTo>
                  <a:pt x="809128" y="591030"/>
                  <a:pt x="799165" y="591872"/>
                  <a:pt x="790746" y="593275"/>
                </a:cubicBezTo>
                <a:cubicBezTo>
                  <a:pt x="782327" y="594678"/>
                  <a:pt x="774400" y="596853"/>
                  <a:pt x="766963" y="599800"/>
                </a:cubicBezTo>
                <a:cubicBezTo>
                  <a:pt x="759526" y="602746"/>
                  <a:pt x="752089" y="607096"/>
                  <a:pt x="744652" y="612849"/>
                </a:cubicBezTo>
                <a:cubicBezTo>
                  <a:pt x="737216" y="618602"/>
                  <a:pt x="728867" y="626109"/>
                  <a:pt x="719606" y="635370"/>
                </a:cubicBezTo>
                <a:cubicBezTo>
                  <a:pt x="709784" y="645192"/>
                  <a:pt x="702417" y="653822"/>
                  <a:pt x="697506" y="661259"/>
                </a:cubicBezTo>
                <a:cubicBezTo>
                  <a:pt x="692595" y="668695"/>
                  <a:pt x="689929" y="675431"/>
                  <a:pt x="689508" y="681464"/>
                </a:cubicBezTo>
                <a:cubicBezTo>
                  <a:pt x="689087" y="687498"/>
                  <a:pt x="690560" y="693321"/>
                  <a:pt x="693928" y="698933"/>
                </a:cubicBezTo>
                <a:cubicBezTo>
                  <a:pt x="697296" y="704546"/>
                  <a:pt x="702066" y="710439"/>
                  <a:pt x="708240" y="716613"/>
                </a:cubicBezTo>
                <a:lnTo>
                  <a:pt x="831987"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92" name="Google Shape;492;p9"/>
          <p:cNvSpPr txBox="1"/>
          <p:nvPr/>
        </p:nvSpPr>
        <p:spPr>
          <a:xfrm>
            <a:off x="2419699" y="3885082"/>
            <a:ext cx="1678380" cy="584735"/>
          </a:xfrm>
          <a:prstGeom prst="rect">
            <a:avLst/>
          </a:prstGeom>
          <a:noFill/>
          <a:ln>
            <a:noFill/>
          </a:ln>
        </p:spPr>
        <p:txBody>
          <a:bodyPr anchorCtr="0" anchor="b" bIns="45700" lIns="0"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678877"/>
                </a:solidFill>
                <a:latin typeface="Arial"/>
                <a:ea typeface="Arial"/>
                <a:cs typeface="Arial"/>
                <a:sym typeface="Arial"/>
              </a:rPr>
              <a:t>Resolución de problemas</a:t>
            </a:r>
            <a:endParaRPr b="0" i="0" sz="1400" u="none" cap="none" strike="noStrike">
              <a:solidFill>
                <a:srgbClr val="000000"/>
              </a:solidFill>
              <a:latin typeface="Arial"/>
              <a:ea typeface="Arial"/>
              <a:cs typeface="Arial"/>
              <a:sym typeface="Arial"/>
            </a:endParaRPr>
          </a:p>
        </p:txBody>
      </p:sp>
      <p:sp>
        <p:nvSpPr>
          <p:cNvPr id="493" name="Google Shape;493;p9"/>
          <p:cNvSpPr/>
          <p:nvPr/>
        </p:nvSpPr>
        <p:spPr>
          <a:xfrm>
            <a:off x="2419700" y="4468770"/>
            <a:ext cx="1678380" cy="1015622"/>
          </a:xfrm>
          <a:prstGeom prst="rect">
            <a:avLst/>
          </a:prstGeom>
          <a:noFill/>
          <a:ln>
            <a:noFill/>
          </a:ln>
        </p:spPr>
        <p:txBody>
          <a:bodyPr anchorCtr="0" anchor="t" bIns="45700" lIns="0"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595959"/>
                </a:solidFill>
                <a:latin typeface="Arial"/>
                <a:ea typeface="Arial"/>
                <a:cs typeface="Arial"/>
                <a:sym typeface="Arial"/>
              </a:rPr>
              <a:t>Aplicación de estrategias de PC (reconocimiento de patrones, algoritmos) para superar los retos.</a:t>
            </a:r>
            <a:endParaRPr b="0" i="0" sz="1400" u="none" cap="none" strike="noStrike">
              <a:solidFill>
                <a:srgbClr val="000000"/>
              </a:solidFill>
              <a:latin typeface="Arial"/>
              <a:ea typeface="Arial"/>
              <a:cs typeface="Arial"/>
              <a:sym typeface="Arial"/>
            </a:endParaRPr>
          </a:p>
        </p:txBody>
      </p:sp>
      <p:sp>
        <p:nvSpPr>
          <p:cNvPr id="494" name="Google Shape;494;p9"/>
          <p:cNvSpPr/>
          <p:nvPr/>
        </p:nvSpPr>
        <p:spPr>
          <a:xfrm rot="-2700000">
            <a:off x="9478087" y="2108094"/>
            <a:ext cx="2304256" cy="840360"/>
          </a:xfrm>
          <a:custGeom>
            <a:rect b="b" l="l" r="r" t="t"/>
            <a:pathLst>
              <a:path extrusionOk="0" h="840360" w="2304256">
                <a:moveTo>
                  <a:pt x="1115242" y="605847"/>
                </a:moveTo>
                <a:cubicBezTo>
                  <a:pt x="1128432" y="619037"/>
                  <a:pt x="1137763" y="632157"/>
                  <a:pt x="1143235" y="645206"/>
                </a:cubicBezTo>
                <a:cubicBezTo>
                  <a:pt x="1148707" y="658255"/>
                  <a:pt x="1150532" y="671305"/>
                  <a:pt x="1148708" y="684354"/>
                </a:cubicBezTo>
                <a:cubicBezTo>
                  <a:pt x="1146883" y="697404"/>
                  <a:pt x="1141832" y="710593"/>
                  <a:pt x="1133553" y="723924"/>
                </a:cubicBezTo>
                <a:cubicBezTo>
                  <a:pt x="1125275" y="737254"/>
                  <a:pt x="1113979" y="751075"/>
                  <a:pt x="1099667" y="765387"/>
                </a:cubicBezTo>
                <a:cubicBezTo>
                  <a:pt x="1085916" y="779138"/>
                  <a:pt x="1071534" y="790153"/>
                  <a:pt x="1056520" y="798432"/>
                </a:cubicBezTo>
                <a:cubicBezTo>
                  <a:pt x="1041506" y="806711"/>
                  <a:pt x="1026422" y="811972"/>
                  <a:pt x="1011268" y="814217"/>
                </a:cubicBezTo>
                <a:cubicBezTo>
                  <a:pt x="996113" y="816462"/>
                  <a:pt x="981310" y="815130"/>
                  <a:pt x="966858" y="810219"/>
                </a:cubicBezTo>
                <a:cubicBezTo>
                  <a:pt x="952405" y="805307"/>
                  <a:pt x="938724" y="796397"/>
                  <a:pt x="925815" y="783488"/>
                </a:cubicBezTo>
                <a:cubicBezTo>
                  <a:pt x="912625" y="770298"/>
                  <a:pt x="903505" y="756267"/>
                  <a:pt x="898453" y="741393"/>
                </a:cubicBezTo>
                <a:cubicBezTo>
                  <a:pt x="893402" y="726520"/>
                  <a:pt x="893472" y="709892"/>
                  <a:pt x="898663" y="691510"/>
                </a:cubicBezTo>
                <a:cubicBezTo>
                  <a:pt x="903856" y="673129"/>
                  <a:pt x="914800" y="652222"/>
                  <a:pt x="931498" y="628789"/>
                </a:cubicBezTo>
                <a:cubicBezTo>
                  <a:pt x="948195" y="605356"/>
                  <a:pt x="971558" y="578626"/>
                  <a:pt x="1001586" y="548598"/>
                </a:cubicBezTo>
                <a:cubicBezTo>
                  <a:pt x="1011408" y="550562"/>
                  <a:pt x="1021441" y="553159"/>
                  <a:pt x="1031684" y="556386"/>
                </a:cubicBezTo>
                <a:cubicBezTo>
                  <a:pt x="1041927" y="559613"/>
                  <a:pt x="1051960" y="563612"/>
                  <a:pt x="1061782" y="568383"/>
                </a:cubicBezTo>
                <a:cubicBezTo>
                  <a:pt x="1071603" y="573153"/>
                  <a:pt x="1081005" y="578626"/>
                  <a:pt x="1089985" y="584800"/>
                </a:cubicBezTo>
                <a:cubicBezTo>
                  <a:pt x="1098966" y="590974"/>
                  <a:pt x="1107385" y="597990"/>
                  <a:pt x="1115242" y="605847"/>
                </a:cubicBezTo>
                <a:close/>
                <a:moveTo>
                  <a:pt x="2296636" y="794641"/>
                </a:moveTo>
                <a:cubicBezTo>
                  <a:pt x="2300844" y="794641"/>
                  <a:pt x="2304256" y="798053"/>
                  <a:pt x="2304256" y="802261"/>
                </a:cubicBezTo>
                <a:lnTo>
                  <a:pt x="2304256" y="832740"/>
                </a:lnTo>
                <a:cubicBezTo>
                  <a:pt x="2304256" y="836948"/>
                  <a:pt x="2300844" y="840360"/>
                  <a:pt x="2296636" y="840360"/>
                </a:cubicBezTo>
                <a:lnTo>
                  <a:pt x="1236483" y="840360"/>
                </a:lnTo>
                <a:lnTo>
                  <a:pt x="1276466" y="788118"/>
                </a:lnTo>
                <a:cubicBezTo>
                  <a:pt x="1290498" y="762301"/>
                  <a:pt x="1298285" y="736131"/>
                  <a:pt x="1299829" y="709611"/>
                </a:cubicBezTo>
                <a:cubicBezTo>
                  <a:pt x="1301372" y="683091"/>
                  <a:pt x="1296110" y="656221"/>
                  <a:pt x="1284043" y="629000"/>
                </a:cubicBezTo>
                <a:cubicBezTo>
                  <a:pt x="1271976" y="601778"/>
                  <a:pt x="1252191" y="574416"/>
                  <a:pt x="1224689" y="546914"/>
                </a:cubicBezTo>
                <a:cubicBezTo>
                  <a:pt x="1212342" y="534567"/>
                  <a:pt x="1199783" y="523832"/>
                  <a:pt x="1187014" y="514712"/>
                </a:cubicBezTo>
                <a:cubicBezTo>
                  <a:pt x="1174245" y="505591"/>
                  <a:pt x="1161757" y="497733"/>
                  <a:pt x="1149550" y="491139"/>
                </a:cubicBezTo>
                <a:cubicBezTo>
                  <a:pt x="1137342" y="484544"/>
                  <a:pt x="1125275" y="479212"/>
                  <a:pt x="1113348" y="475143"/>
                </a:cubicBezTo>
                <a:cubicBezTo>
                  <a:pt x="1101421" y="471073"/>
                  <a:pt x="1090406" y="467916"/>
                  <a:pt x="1080303" y="465671"/>
                </a:cubicBezTo>
                <a:cubicBezTo>
                  <a:pt x="1101912" y="444623"/>
                  <a:pt x="1124503" y="426804"/>
                  <a:pt x="1148076" y="412211"/>
                </a:cubicBezTo>
                <a:cubicBezTo>
                  <a:pt x="1171650" y="397618"/>
                  <a:pt x="1195573" y="388006"/>
                  <a:pt x="1219848" y="383376"/>
                </a:cubicBezTo>
                <a:cubicBezTo>
                  <a:pt x="1244123" y="378745"/>
                  <a:pt x="1268327" y="380078"/>
                  <a:pt x="1292462" y="387374"/>
                </a:cubicBezTo>
                <a:cubicBezTo>
                  <a:pt x="1316596" y="394671"/>
                  <a:pt x="1340029" y="409685"/>
                  <a:pt x="1362761" y="432416"/>
                </a:cubicBezTo>
                <a:cubicBezTo>
                  <a:pt x="1376231" y="445887"/>
                  <a:pt x="1387246" y="458585"/>
                  <a:pt x="1395805" y="470512"/>
                </a:cubicBezTo>
                <a:cubicBezTo>
                  <a:pt x="1404364" y="482439"/>
                  <a:pt x="1411310" y="493314"/>
                  <a:pt x="1416642" y="503135"/>
                </a:cubicBezTo>
                <a:cubicBezTo>
                  <a:pt x="1421974" y="512958"/>
                  <a:pt x="1426394" y="521447"/>
                  <a:pt x="1429902" y="528603"/>
                </a:cubicBezTo>
                <a:cubicBezTo>
                  <a:pt x="1433410" y="535759"/>
                  <a:pt x="1436848" y="541021"/>
                  <a:pt x="1440215" y="544389"/>
                </a:cubicBezTo>
                <a:cubicBezTo>
                  <a:pt x="1443021" y="547195"/>
                  <a:pt x="1446108" y="548879"/>
                  <a:pt x="1449476" y="549440"/>
                </a:cubicBezTo>
                <a:cubicBezTo>
                  <a:pt x="1452844" y="550002"/>
                  <a:pt x="1456702" y="549229"/>
                  <a:pt x="1461052" y="547125"/>
                </a:cubicBezTo>
                <a:cubicBezTo>
                  <a:pt x="1465402" y="545020"/>
                  <a:pt x="1470664" y="541302"/>
                  <a:pt x="1476838" y="535970"/>
                </a:cubicBezTo>
                <a:cubicBezTo>
                  <a:pt x="1483012" y="530638"/>
                  <a:pt x="1490448" y="523622"/>
                  <a:pt x="1499148" y="514922"/>
                </a:cubicBezTo>
                <a:cubicBezTo>
                  <a:pt x="1504761" y="509309"/>
                  <a:pt x="1509391" y="504399"/>
                  <a:pt x="1513040" y="500189"/>
                </a:cubicBezTo>
                <a:cubicBezTo>
                  <a:pt x="1516688" y="495980"/>
                  <a:pt x="1519494" y="492191"/>
                  <a:pt x="1521458" y="488823"/>
                </a:cubicBezTo>
                <a:cubicBezTo>
                  <a:pt x="1523423" y="485456"/>
                  <a:pt x="1524966" y="482088"/>
                  <a:pt x="1526089" y="478721"/>
                </a:cubicBezTo>
                <a:cubicBezTo>
                  <a:pt x="1527211" y="475353"/>
                  <a:pt x="1527632" y="471705"/>
                  <a:pt x="1527352" y="467776"/>
                </a:cubicBezTo>
                <a:cubicBezTo>
                  <a:pt x="1527071" y="463847"/>
                  <a:pt x="1524967" y="457393"/>
                  <a:pt x="1521038" y="448412"/>
                </a:cubicBezTo>
                <a:cubicBezTo>
                  <a:pt x="1517109" y="439432"/>
                  <a:pt x="1511496" y="429329"/>
                  <a:pt x="1504199" y="418104"/>
                </a:cubicBezTo>
                <a:cubicBezTo>
                  <a:pt x="1496903" y="406878"/>
                  <a:pt x="1488484" y="395232"/>
                  <a:pt x="1478942" y="383165"/>
                </a:cubicBezTo>
                <a:cubicBezTo>
                  <a:pt x="1469401" y="371098"/>
                  <a:pt x="1459298" y="359732"/>
                  <a:pt x="1448634" y="349068"/>
                </a:cubicBezTo>
                <a:cubicBezTo>
                  <a:pt x="1414958" y="315392"/>
                  <a:pt x="1381352" y="290767"/>
                  <a:pt x="1347817" y="275192"/>
                </a:cubicBezTo>
                <a:cubicBezTo>
                  <a:pt x="1314281" y="259616"/>
                  <a:pt x="1281237" y="250847"/>
                  <a:pt x="1248683" y="248882"/>
                </a:cubicBezTo>
                <a:cubicBezTo>
                  <a:pt x="1216130" y="246918"/>
                  <a:pt x="1184208" y="250636"/>
                  <a:pt x="1152917" y="260037"/>
                </a:cubicBezTo>
                <a:cubicBezTo>
                  <a:pt x="1121627" y="269439"/>
                  <a:pt x="1091739" y="282347"/>
                  <a:pt x="1063255" y="298765"/>
                </a:cubicBezTo>
                <a:cubicBezTo>
                  <a:pt x="1034771" y="315182"/>
                  <a:pt x="1007830" y="333984"/>
                  <a:pt x="982433" y="355172"/>
                </a:cubicBezTo>
                <a:cubicBezTo>
                  <a:pt x="957035" y="376360"/>
                  <a:pt x="933673" y="397618"/>
                  <a:pt x="912345" y="418946"/>
                </a:cubicBezTo>
                <a:cubicBezTo>
                  <a:pt x="886807" y="444484"/>
                  <a:pt x="863655" y="469600"/>
                  <a:pt x="842888" y="494296"/>
                </a:cubicBezTo>
                <a:cubicBezTo>
                  <a:pt x="822121" y="518991"/>
                  <a:pt x="804651" y="543617"/>
                  <a:pt x="790479" y="568172"/>
                </a:cubicBezTo>
                <a:cubicBezTo>
                  <a:pt x="776308" y="592728"/>
                  <a:pt x="765854" y="617072"/>
                  <a:pt x="759119" y="641207"/>
                </a:cubicBezTo>
                <a:cubicBezTo>
                  <a:pt x="752384" y="665342"/>
                  <a:pt x="750489" y="689686"/>
                  <a:pt x="753436" y="714242"/>
                </a:cubicBezTo>
                <a:cubicBezTo>
                  <a:pt x="756383" y="738797"/>
                  <a:pt x="764381" y="763353"/>
                  <a:pt x="777431" y="787908"/>
                </a:cubicBezTo>
                <a:lnTo>
                  <a:pt x="817767"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95" name="Google Shape;495;p9"/>
          <p:cNvSpPr txBox="1"/>
          <p:nvPr/>
        </p:nvSpPr>
        <p:spPr>
          <a:xfrm>
            <a:off x="10017213" y="4008192"/>
            <a:ext cx="1678380" cy="338514"/>
          </a:xfrm>
          <a:prstGeom prst="rect">
            <a:avLst/>
          </a:prstGeom>
          <a:noFill/>
          <a:ln>
            <a:noFill/>
          </a:ln>
        </p:spPr>
        <p:txBody>
          <a:bodyPr anchorCtr="0" anchor="b" bIns="45700" lIns="0"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accent6"/>
                </a:solidFill>
                <a:latin typeface="Arial"/>
                <a:ea typeface="Arial"/>
                <a:cs typeface="Arial"/>
                <a:sym typeface="Arial"/>
              </a:rPr>
              <a:t>Comunicación</a:t>
            </a:r>
            <a:endParaRPr b="0" i="0" sz="1400" u="none" cap="none" strike="noStrike">
              <a:solidFill>
                <a:srgbClr val="000000"/>
              </a:solidFill>
              <a:latin typeface="Arial"/>
              <a:ea typeface="Arial"/>
              <a:cs typeface="Arial"/>
              <a:sym typeface="Arial"/>
            </a:endParaRPr>
          </a:p>
        </p:txBody>
      </p:sp>
      <p:sp>
        <p:nvSpPr>
          <p:cNvPr id="496" name="Google Shape;496;p9"/>
          <p:cNvSpPr/>
          <p:nvPr/>
        </p:nvSpPr>
        <p:spPr>
          <a:xfrm>
            <a:off x="10017214" y="4468770"/>
            <a:ext cx="1678380" cy="830956"/>
          </a:xfrm>
          <a:prstGeom prst="rect">
            <a:avLst/>
          </a:prstGeom>
          <a:noFill/>
          <a:ln>
            <a:noFill/>
          </a:ln>
        </p:spPr>
        <p:txBody>
          <a:bodyPr anchorCtr="0" anchor="t" bIns="45700" lIns="0"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595959"/>
                </a:solidFill>
                <a:latin typeface="Arial"/>
                <a:ea typeface="Arial"/>
                <a:cs typeface="Arial"/>
                <a:sym typeface="Arial"/>
              </a:rPr>
              <a:t>Estructura los pensamientos de forma clara y lógica utilizando los principios del PC.</a:t>
            </a:r>
            <a:endParaRPr b="0" i="0" sz="1400" u="none" cap="none" strike="noStrike">
              <a:solidFill>
                <a:srgbClr val="000000"/>
              </a:solidFill>
              <a:latin typeface="Arial"/>
              <a:ea typeface="Arial"/>
              <a:cs typeface="Arial"/>
              <a:sym typeface="Arial"/>
            </a:endParaRPr>
          </a:p>
        </p:txBody>
      </p:sp>
      <p:sp>
        <p:nvSpPr>
          <p:cNvPr id="497" name="Google Shape;497;p9"/>
          <p:cNvSpPr/>
          <p:nvPr/>
        </p:nvSpPr>
        <p:spPr>
          <a:xfrm rot="-2700000">
            <a:off x="5682328" y="2108094"/>
            <a:ext cx="2304256" cy="840360"/>
          </a:xfrm>
          <a:custGeom>
            <a:rect b="b" l="l" r="r" t="t"/>
            <a:pathLst>
              <a:path extrusionOk="0" h="840360" w="2304256">
                <a:moveTo>
                  <a:pt x="1325076" y="430091"/>
                </a:moveTo>
                <a:lnTo>
                  <a:pt x="1325918" y="430933"/>
                </a:lnTo>
                <a:lnTo>
                  <a:pt x="1075453" y="681398"/>
                </a:lnTo>
                <a:lnTo>
                  <a:pt x="931067" y="537012"/>
                </a:lnTo>
                <a:close/>
                <a:moveTo>
                  <a:pt x="2296636" y="794641"/>
                </a:moveTo>
                <a:cubicBezTo>
                  <a:pt x="2300844" y="794641"/>
                  <a:pt x="2304256" y="798053"/>
                  <a:pt x="2304256" y="802261"/>
                </a:cubicBezTo>
                <a:lnTo>
                  <a:pt x="2304256" y="832740"/>
                </a:lnTo>
                <a:cubicBezTo>
                  <a:pt x="2304256" y="836948"/>
                  <a:pt x="2300844" y="840360"/>
                  <a:pt x="2296636" y="840360"/>
                </a:cubicBezTo>
                <a:lnTo>
                  <a:pt x="1230596" y="840360"/>
                </a:lnTo>
                <a:lnTo>
                  <a:pt x="1230362" y="836307"/>
                </a:lnTo>
                <a:lnTo>
                  <a:pt x="1181953" y="787898"/>
                </a:lnTo>
                <a:lnTo>
                  <a:pt x="1509873" y="459979"/>
                </a:lnTo>
                <a:cubicBezTo>
                  <a:pt x="1512960" y="456892"/>
                  <a:pt x="1514222" y="452822"/>
                  <a:pt x="1513661" y="447771"/>
                </a:cubicBezTo>
                <a:cubicBezTo>
                  <a:pt x="1513100" y="442720"/>
                  <a:pt x="1510574" y="436405"/>
                  <a:pt x="1506084" y="428828"/>
                </a:cubicBezTo>
                <a:cubicBezTo>
                  <a:pt x="1501594" y="421251"/>
                  <a:pt x="1494648" y="412060"/>
                  <a:pt x="1485247" y="401256"/>
                </a:cubicBezTo>
                <a:cubicBezTo>
                  <a:pt x="1475846" y="390452"/>
                  <a:pt x="1463989" y="377893"/>
                  <a:pt x="1449677" y="363581"/>
                </a:cubicBezTo>
                <a:cubicBezTo>
                  <a:pt x="1436487" y="350392"/>
                  <a:pt x="1424981" y="339447"/>
                  <a:pt x="1415159" y="330747"/>
                </a:cubicBezTo>
                <a:cubicBezTo>
                  <a:pt x="1405337" y="322047"/>
                  <a:pt x="1396778" y="315313"/>
                  <a:pt x="1389481" y="310542"/>
                </a:cubicBezTo>
                <a:cubicBezTo>
                  <a:pt x="1382185" y="305771"/>
                  <a:pt x="1375941" y="302614"/>
                  <a:pt x="1370749" y="301070"/>
                </a:cubicBezTo>
                <a:cubicBezTo>
                  <a:pt x="1365557" y="299527"/>
                  <a:pt x="1360997" y="299316"/>
                  <a:pt x="1357068" y="300439"/>
                </a:cubicBezTo>
                <a:lnTo>
                  <a:pt x="889393" y="429670"/>
                </a:lnTo>
                <a:cubicBezTo>
                  <a:pt x="881255" y="432196"/>
                  <a:pt x="873888" y="434932"/>
                  <a:pt x="867293" y="437879"/>
                </a:cubicBezTo>
                <a:cubicBezTo>
                  <a:pt x="860698" y="440825"/>
                  <a:pt x="854244" y="444474"/>
                  <a:pt x="847930" y="448824"/>
                </a:cubicBezTo>
                <a:cubicBezTo>
                  <a:pt x="841615" y="453173"/>
                  <a:pt x="834950" y="458435"/>
                  <a:pt x="827934" y="464609"/>
                </a:cubicBezTo>
                <a:cubicBezTo>
                  <a:pt x="820919" y="470783"/>
                  <a:pt x="812921" y="478360"/>
                  <a:pt x="803940" y="487341"/>
                </a:cubicBezTo>
                <a:cubicBezTo>
                  <a:pt x="792996" y="498285"/>
                  <a:pt x="784717" y="507546"/>
                  <a:pt x="779104" y="515123"/>
                </a:cubicBezTo>
                <a:cubicBezTo>
                  <a:pt x="773492" y="522700"/>
                  <a:pt x="769984" y="529295"/>
                  <a:pt x="768581" y="534908"/>
                </a:cubicBezTo>
                <a:cubicBezTo>
                  <a:pt x="767178" y="540520"/>
                  <a:pt x="767528" y="545361"/>
                  <a:pt x="769633" y="549430"/>
                </a:cubicBezTo>
                <a:cubicBezTo>
                  <a:pt x="771738" y="553500"/>
                  <a:pt x="774754" y="557499"/>
                  <a:pt x="778684" y="561428"/>
                </a:cubicBezTo>
                <a:lnTo>
                  <a:pt x="987053" y="769797"/>
                </a:lnTo>
                <a:lnTo>
                  <a:pt x="916491"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98" name="Google Shape;498;p9"/>
          <p:cNvSpPr txBox="1"/>
          <p:nvPr/>
        </p:nvSpPr>
        <p:spPr>
          <a:xfrm>
            <a:off x="6218455" y="3885082"/>
            <a:ext cx="1678380" cy="584735"/>
          </a:xfrm>
          <a:prstGeom prst="rect">
            <a:avLst/>
          </a:prstGeom>
          <a:noFill/>
          <a:ln>
            <a:noFill/>
          </a:ln>
        </p:spPr>
        <p:txBody>
          <a:bodyPr anchorCtr="0" anchor="b" bIns="45700" lIns="0"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accent4"/>
                </a:solidFill>
                <a:latin typeface="Arial"/>
                <a:ea typeface="Arial"/>
                <a:cs typeface="Arial"/>
                <a:sym typeface="Arial"/>
              </a:rPr>
              <a:t>Adaptabilidad y resiliencia</a:t>
            </a:r>
            <a:endParaRPr b="0" i="0" sz="1400" u="none" cap="none" strike="noStrike">
              <a:solidFill>
                <a:srgbClr val="000000"/>
              </a:solidFill>
              <a:latin typeface="Arial"/>
              <a:ea typeface="Arial"/>
              <a:cs typeface="Arial"/>
              <a:sym typeface="Arial"/>
            </a:endParaRPr>
          </a:p>
        </p:txBody>
      </p:sp>
      <p:sp>
        <p:nvSpPr>
          <p:cNvPr id="499" name="Google Shape;499;p9"/>
          <p:cNvSpPr/>
          <p:nvPr/>
        </p:nvSpPr>
        <p:spPr>
          <a:xfrm>
            <a:off x="6218456" y="4431114"/>
            <a:ext cx="1678380" cy="830956"/>
          </a:xfrm>
          <a:prstGeom prst="rect">
            <a:avLst/>
          </a:prstGeom>
          <a:noFill/>
          <a:ln>
            <a:noFill/>
          </a:ln>
        </p:spPr>
        <p:txBody>
          <a:bodyPr anchorCtr="0" anchor="t" bIns="45700" lIns="0"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595959"/>
                </a:solidFill>
                <a:latin typeface="Arial"/>
                <a:ea typeface="Arial"/>
                <a:cs typeface="Arial"/>
                <a:sym typeface="Arial"/>
              </a:rPr>
              <a:t>Aprendiendo por ensayo y error, y posteriormente ajustar las estrategias.</a:t>
            </a:r>
            <a:endParaRPr b="0" i="0" sz="1400" u="none" cap="none" strike="noStrike">
              <a:solidFill>
                <a:srgbClr val="000000"/>
              </a:solidFill>
              <a:latin typeface="Arial"/>
              <a:ea typeface="Arial"/>
              <a:cs typeface="Arial"/>
              <a:sym typeface="Arial"/>
            </a:endParaRPr>
          </a:p>
        </p:txBody>
      </p:sp>
      <p:sp>
        <p:nvSpPr>
          <p:cNvPr id="500" name="Google Shape;500;p9"/>
          <p:cNvSpPr/>
          <p:nvPr/>
        </p:nvSpPr>
        <p:spPr>
          <a:xfrm rot="-2700000">
            <a:off x="-11309" y="2108095"/>
            <a:ext cx="2304256" cy="840360"/>
          </a:xfrm>
          <a:custGeom>
            <a:rect b="b" l="l" r="r" t="t"/>
            <a:pathLst>
              <a:path extrusionOk="0" h="840360" w="2304256">
                <a:moveTo>
                  <a:pt x="2296636" y="794641"/>
                </a:moveTo>
                <a:cubicBezTo>
                  <a:pt x="2300844" y="794641"/>
                  <a:pt x="2304256" y="798053"/>
                  <a:pt x="2304256" y="802261"/>
                </a:cubicBezTo>
                <a:lnTo>
                  <a:pt x="2304256" y="832740"/>
                </a:lnTo>
                <a:cubicBezTo>
                  <a:pt x="2304256" y="836948"/>
                  <a:pt x="2300844" y="840360"/>
                  <a:pt x="2296636" y="840360"/>
                </a:cubicBezTo>
                <a:lnTo>
                  <a:pt x="1036567" y="840360"/>
                </a:lnTo>
                <a:lnTo>
                  <a:pt x="1469725" y="407202"/>
                </a:lnTo>
                <a:cubicBezTo>
                  <a:pt x="1472250" y="404677"/>
                  <a:pt x="1473794" y="402010"/>
                  <a:pt x="1474355" y="399204"/>
                </a:cubicBezTo>
                <a:cubicBezTo>
                  <a:pt x="1474916" y="396398"/>
                  <a:pt x="1474004" y="392820"/>
                  <a:pt x="1471619" y="388470"/>
                </a:cubicBezTo>
                <a:cubicBezTo>
                  <a:pt x="1469234" y="384120"/>
                  <a:pt x="1464954" y="378437"/>
                  <a:pt x="1458780" y="371421"/>
                </a:cubicBezTo>
                <a:cubicBezTo>
                  <a:pt x="1452606" y="364406"/>
                  <a:pt x="1444187" y="355566"/>
                  <a:pt x="1433523" y="344902"/>
                </a:cubicBezTo>
                <a:cubicBezTo>
                  <a:pt x="1424823" y="336202"/>
                  <a:pt x="1417667" y="329186"/>
                  <a:pt x="1412055" y="323854"/>
                </a:cubicBezTo>
                <a:cubicBezTo>
                  <a:pt x="1406442" y="318522"/>
                  <a:pt x="1401741" y="314383"/>
                  <a:pt x="1397953" y="311436"/>
                </a:cubicBezTo>
                <a:cubicBezTo>
                  <a:pt x="1394164" y="308489"/>
                  <a:pt x="1390867" y="306315"/>
                  <a:pt x="1388060" y="304911"/>
                </a:cubicBezTo>
                <a:cubicBezTo>
                  <a:pt x="1385254" y="303508"/>
                  <a:pt x="1382588" y="302666"/>
                  <a:pt x="1380062" y="302386"/>
                </a:cubicBezTo>
                <a:lnTo>
                  <a:pt x="1187268" y="261133"/>
                </a:lnTo>
                <a:cubicBezTo>
                  <a:pt x="1181655" y="260010"/>
                  <a:pt x="1176884" y="259449"/>
                  <a:pt x="1172955" y="259449"/>
                </a:cubicBezTo>
                <a:cubicBezTo>
                  <a:pt x="1169026" y="259449"/>
                  <a:pt x="1164957" y="260431"/>
                  <a:pt x="1160748" y="262396"/>
                </a:cubicBezTo>
                <a:cubicBezTo>
                  <a:pt x="1156538" y="264360"/>
                  <a:pt x="1152118" y="267377"/>
                  <a:pt x="1147488" y="271446"/>
                </a:cubicBezTo>
                <a:cubicBezTo>
                  <a:pt x="1142857" y="275515"/>
                  <a:pt x="1137175" y="280917"/>
                  <a:pt x="1130439" y="287653"/>
                </a:cubicBezTo>
                <a:cubicBezTo>
                  <a:pt x="1119775" y="298317"/>
                  <a:pt x="1111918" y="307016"/>
                  <a:pt x="1106866" y="313751"/>
                </a:cubicBezTo>
                <a:cubicBezTo>
                  <a:pt x="1101815" y="320487"/>
                  <a:pt x="1099289" y="326240"/>
                  <a:pt x="1099289" y="331010"/>
                </a:cubicBezTo>
                <a:cubicBezTo>
                  <a:pt x="1099289" y="335781"/>
                  <a:pt x="1101675" y="339850"/>
                  <a:pt x="1106445" y="343218"/>
                </a:cubicBezTo>
                <a:cubicBezTo>
                  <a:pt x="1111216" y="346586"/>
                  <a:pt x="1118372" y="349953"/>
                  <a:pt x="1127914" y="353321"/>
                </a:cubicBezTo>
                <a:lnTo>
                  <a:pt x="1263880" y="392469"/>
                </a:lnTo>
                <a:lnTo>
                  <a:pt x="909441" y="746908"/>
                </a:lnTo>
                <a:lnTo>
                  <a:pt x="807992" y="645460"/>
                </a:lnTo>
                <a:cubicBezTo>
                  <a:pt x="805466" y="642934"/>
                  <a:pt x="802450" y="641461"/>
                  <a:pt x="798942" y="641040"/>
                </a:cubicBezTo>
                <a:cubicBezTo>
                  <a:pt x="795434" y="640619"/>
                  <a:pt x="791224" y="641320"/>
                  <a:pt x="786313" y="643144"/>
                </a:cubicBezTo>
                <a:cubicBezTo>
                  <a:pt x="781402" y="644968"/>
                  <a:pt x="775860" y="648266"/>
                  <a:pt x="769686" y="653037"/>
                </a:cubicBezTo>
                <a:cubicBezTo>
                  <a:pt x="763512" y="657807"/>
                  <a:pt x="756356" y="664262"/>
                  <a:pt x="748217" y="672400"/>
                </a:cubicBezTo>
                <a:cubicBezTo>
                  <a:pt x="740360" y="680258"/>
                  <a:pt x="734116" y="687344"/>
                  <a:pt x="729485" y="693658"/>
                </a:cubicBezTo>
                <a:cubicBezTo>
                  <a:pt x="724855" y="699972"/>
                  <a:pt x="721697" y="705515"/>
                  <a:pt x="720014" y="710286"/>
                </a:cubicBezTo>
                <a:cubicBezTo>
                  <a:pt x="718330" y="715057"/>
                  <a:pt x="717769" y="719126"/>
                  <a:pt x="718330" y="722493"/>
                </a:cubicBezTo>
                <a:cubicBezTo>
                  <a:pt x="718891" y="725861"/>
                  <a:pt x="720294" y="728667"/>
                  <a:pt x="722539" y="730912"/>
                </a:cubicBezTo>
                <a:lnTo>
                  <a:pt x="831987"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01" name="Google Shape;501;p9"/>
          <p:cNvSpPr txBox="1"/>
          <p:nvPr/>
        </p:nvSpPr>
        <p:spPr>
          <a:xfrm>
            <a:off x="520321" y="3885082"/>
            <a:ext cx="1678380" cy="584735"/>
          </a:xfrm>
          <a:prstGeom prst="rect">
            <a:avLst/>
          </a:prstGeom>
          <a:noFill/>
          <a:ln>
            <a:noFill/>
          </a:ln>
        </p:spPr>
        <p:txBody>
          <a:bodyPr anchorCtr="0" anchor="b" bIns="45700" lIns="0"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7F7F7F"/>
                </a:solidFill>
                <a:latin typeface="Arial"/>
                <a:ea typeface="Arial"/>
                <a:cs typeface="Arial"/>
                <a:sym typeface="Arial"/>
              </a:rPr>
              <a:t>Pensamiento crítico</a:t>
            </a:r>
            <a:endParaRPr b="0" i="0" sz="1400" u="none" cap="none" strike="noStrike">
              <a:solidFill>
                <a:srgbClr val="000000"/>
              </a:solidFill>
              <a:latin typeface="Arial"/>
              <a:ea typeface="Arial"/>
              <a:cs typeface="Arial"/>
              <a:sym typeface="Arial"/>
            </a:endParaRPr>
          </a:p>
        </p:txBody>
      </p:sp>
      <p:sp>
        <p:nvSpPr>
          <p:cNvPr id="502" name="Google Shape;502;p9"/>
          <p:cNvSpPr/>
          <p:nvPr/>
        </p:nvSpPr>
        <p:spPr>
          <a:xfrm>
            <a:off x="520322" y="4468770"/>
            <a:ext cx="1678380" cy="1015622"/>
          </a:xfrm>
          <a:prstGeom prst="rect">
            <a:avLst/>
          </a:prstGeom>
          <a:noFill/>
          <a:ln>
            <a:noFill/>
          </a:ln>
        </p:spPr>
        <p:txBody>
          <a:bodyPr anchorCtr="0" anchor="t" bIns="45700" lIns="0"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595959"/>
                </a:solidFill>
                <a:latin typeface="Arial"/>
                <a:ea typeface="Arial"/>
                <a:cs typeface="Arial"/>
                <a:sym typeface="Arial"/>
              </a:rPr>
              <a:t>Utiliza la descomposición y el razonamiento lógico para analizar y resolver problemas.</a:t>
            </a:r>
            <a:endParaRPr b="0" i="0" sz="1400" u="none" cap="none" strike="noStrike">
              <a:solidFill>
                <a:srgbClr val="000000"/>
              </a:solidFill>
              <a:latin typeface="Arial"/>
              <a:ea typeface="Arial"/>
              <a:cs typeface="Arial"/>
              <a:sym typeface="Arial"/>
            </a:endParaRPr>
          </a:p>
        </p:txBody>
      </p:sp>
      <p:sp>
        <p:nvSpPr>
          <p:cNvPr id="503" name="Google Shape;503;p9"/>
          <p:cNvSpPr txBox="1"/>
          <p:nvPr/>
        </p:nvSpPr>
        <p:spPr>
          <a:xfrm>
            <a:off x="246094" y="1134560"/>
            <a:ext cx="11582995" cy="52318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Las competencias interpersonales más relevantes del siglo XXI que el Pensamiento Computacional puede fortalecer en estudiantes adultos con baja cualificación son las siguientes:</a:t>
            </a:r>
            <a:endParaRPr/>
          </a:p>
        </p:txBody>
      </p:sp>
      <p:pic>
        <p:nvPicPr>
          <p:cNvPr id="504" name="Google Shape;504;p9"/>
          <p:cNvPicPr preferRelativeResize="0"/>
          <p:nvPr/>
        </p:nvPicPr>
        <p:blipFill rotWithShape="1">
          <a:blip r:embed="rId3">
            <a:alphaModFix/>
          </a:blip>
          <a:srcRect b="0" l="0" r="0" t="0"/>
          <a:stretch/>
        </p:blipFill>
        <p:spPr>
          <a:xfrm>
            <a:off x="10948590" y="2958195"/>
            <a:ext cx="609524" cy="609524"/>
          </a:xfrm>
          <a:prstGeom prst="rect">
            <a:avLst/>
          </a:prstGeom>
          <a:noFill/>
          <a:ln>
            <a:noFill/>
          </a:ln>
        </p:spPr>
      </p:pic>
      <p:pic>
        <p:nvPicPr>
          <p:cNvPr descr="Forma&#10;&#10;Descripción generada automáticamente con confianza baja" id="505" name="Google Shape;505;p9"/>
          <p:cNvPicPr preferRelativeResize="0"/>
          <p:nvPr/>
        </p:nvPicPr>
        <p:blipFill rotWithShape="1">
          <a:blip r:embed="rId4">
            <a:alphaModFix/>
          </a:blip>
          <a:srcRect b="0" l="0" r="0" t="0"/>
          <a:stretch/>
        </p:blipFill>
        <p:spPr>
          <a:xfrm>
            <a:off x="9047086" y="2875258"/>
            <a:ext cx="743281" cy="743281"/>
          </a:xfrm>
          <a:prstGeom prst="rect">
            <a:avLst/>
          </a:prstGeom>
          <a:noFill/>
          <a:ln>
            <a:noFill/>
          </a:ln>
        </p:spPr>
      </p:pic>
      <p:pic>
        <p:nvPicPr>
          <p:cNvPr descr="Forma&#10;&#10;Descripción generada automáticamente con confianza baja" id="506" name="Google Shape;506;p9"/>
          <p:cNvPicPr preferRelativeResize="0"/>
          <p:nvPr/>
        </p:nvPicPr>
        <p:blipFill rotWithShape="1">
          <a:blip r:embed="rId5">
            <a:alphaModFix/>
          </a:blip>
          <a:srcRect b="0" l="0" r="0" t="0"/>
          <a:stretch/>
        </p:blipFill>
        <p:spPr>
          <a:xfrm>
            <a:off x="5221356" y="2868593"/>
            <a:ext cx="766005" cy="766005"/>
          </a:xfrm>
          <a:prstGeom prst="rect">
            <a:avLst/>
          </a:prstGeom>
          <a:noFill/>
          <a:ln>
            <a:noFill/>
          </a:ln>
        </p:spPr>
      </p:pic>
      <p:pic>
        <p:nvPicPr>
          <p:cNvPr descr="Forma&#10;&#10;Descripción generada automáticamente con confianza baja" id="507" name="Google Shape;507;p9"/>
          <p:cNvPicPr preferRelativeResize="0"/>
          <p:nvPr/>
        </p:nvPicPr>
        <p:blipFill rotWithShape="1">
          <a:blip r:embed="rId6">
            <a:alphaModFix/>
          </a:blip>
          <a:srcRect b="0" l="0" r="0" t="0"/>
          <a:stretch/>
        </p:blipFill>
        <p:spPr>
          <a:xfrm>
            <a:off x="1423501" y="2818638"/>
            <a:ext cx="738130" cy="738130"/>
          </a:xfrm>
          <a:prstGeom prst="rect">
            <a:avLst/>
          </a:prstGeom>
          <a:noFill/>
          <a:ln>
            <a:noFill/>
          </a:ln>
        </p:spPr>
      </p:pic>
      <p:pic>
        <p:nvPicPr>
          <p:cNvPr descr="Forma&#10;&#10;Descripción generada automáticamente con confianza baja" id="508" name="Google Shape;508;p9"/>
          <p:cNvPicPr preferRelativeResize="0"/>
          <p:nvPr/>
        </p:nvPicPr>
        <p:blipFill rotWithShape="1">
          <a:blip r:embed="rId7">
            <a:alphaModFix/>
          </a:blip>
          <a:srcRect b="0" l="0" r="0" t="0"/>
          <a:stretch/>
        </p:blipFill>
        <p:spPr>
          <a:xfrm>
            <a:off x="3319853" y="2833897"/>
            <a:ext cx="743281" cy="743281"/>
          </a:xfrm>
          <a:prstGeom prst="rect">
            <a:avLst/>
          </a:prstGeom>
          <a:noFill/>
          <a:ln>
            <a:noFill/>
          </a:ln>
        </p:spPr>
      </p:pic>
      <p:pic>
        <p:nvPicPr>
          <p:cNvPr descr="Forma&#10;&#10;Descripción generada automáticamente con confianza baja" id="509" name="Google Shape;509;p9"/>
          <p:cNvPicPr preferRelativeResize="0"/>
          <p:nvPr/>
        </p:nvPicPr>
        <p:blipFill rotWithShape="1">
          <a:blip r:embed="rId8">
            <a:alphaModFix/>
          </a:blip>
          <a:srcRect b="0" l="0" r="0" t="0"/>
          <a:stretch/>
        </p:blipFill>
        <p:spPr>
          <a:xfrm>
            <a:off x="7149206" y="2833897"/>
            <a:ext cx="796858" cy="796858"/>
          </a:xfrm>
          <a:prstGeom prst="rect">
            <a:avLst/>
          </a:prstGeom>
          <a:noFill/>
          <a:ln>
            <a:noFill/>
          </a:ln>
        </p:spPr>
      </p:pic>
      <p:sp>
        <p:nvSpPr>
          <p:cNvPr id="510" name="Google Shape;510;p9"/>
          <p:cNvSpPr txBox="1"/>
          <p:nvPr/>
        </p:nvSpPr>
        <p:spPr>
          <a:xfrm>
            <a:off x="371251" y="5719104"/>
            <a:ext cx="11449499" cy="73862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Como formadores, </a:t>
            </a:r>
            <a:r>
              <a:rPr b="1" i="0" lang="en-US" sz="1400" u="none" cap="none" strike="noStrike">
                <a:solidFill>
                  <a:srgbClr val="000000"/>
                </a:solidFill>
                <a:latin typeface="Arial"/>
                <a:ea typeface="Arial"/>
                <a:cs typeface="Arial"/>
                <a:sym typeface="Arial"/>
              </a:rPr>
              <a:t>vuestro papel es crear oportunidades en las que los estudiantes puedan practicar y aplicar estas habilidades</a:t>
            </a:r>
            <a:r>
              <a:rPr b="0" i="0" lang="en-US" sz="1400" u="none" cap="none" strike="noStrike">
                <a:solidFill>
                  <a:srgbClr val="000000"/>
                </a:solidFill>
                <a:latin typeface="Arial"/>
                <a:ea typeface="Arial"/>
                <a:cs typeface="Arial"/>
                <a:sym typeface="Arial"/>
              </a:rPr>
              <a:t> en situaciones reales. Enseñar competencias interpersonales puede empoderar a los alumnos y ayudarlos a dar pasos sólidos hacia su desarrollo personal y profesional a lo largo de la vida.</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14" name="Shape 514"/>
        <p:cNvGrpSpPr/>
        <p:nvPr/>
      </p:nvGrpSpPr>
      <p:grpSpPr>
        <a:xfrm>
          <a:off x="0" y="0"/>
          <a:ext cx="0" cy="0"/>
          <a:chOff x="0" y="0"/>
          <a:chExt cx="0" cy="0"/>
        </a:xfrm>
      </p:grpSpPr>
      <p:sp>
        <p:nvSpPr>
          <p:cNvPr id="515" name="Google Shape;515;p10"/>
          <p:cNvSpPr/>
          <p:nvPr/>
        </p:nvSpPr>
        <p:spPr>
          <a:xfrm>
            <a:off x="1220421" y="1838680"/>
            <a:ext cx="4315415" cy="941593"/>
          </a:xfrm>
          <a:prstGeom prst="rect">
            <a:avLst/>
          </a:prstGeom>
          <a:solidFill>
            <a:srgbClr val="D8D8D8">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16" name="Google Shape;516;p1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517" name="Google Shape;517;p10"/>
          <p:cNvSpPr txBox="1"/>
          <p:nvPr/>
        </p:nvSpPr>
        <p:spPr>
          <a:xfrm>
            <a:off x="1349424" y="1802104"/>
            <a:ext cx="4023338" cy="461624"/>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678877"/>
                </a:solidFill>
                <a:latin typeface="Arial"/>
                <a:ea typeface="Arial"/>
                <a:cs typeface="Arial"/>
                <a:sym typeface="Arial"/>
              </a:rPr>
              <a:t>Dificultad para relacionar el PC con las competencias interpersonales de la vida real </a:t>
            </a:r>
            <a:endParaRPr b="0" i="0" sz="1400" u="none" cap="none" strike="noStrike">
              <a:solidFill>
                <a:srgbClr val="000000"/>
              </a:solidFill>
              <a:latin typeface="Arial"/>
              <a:ea typeface="Arial"/>
              <a:cs typeface="Arial"/>
              <a:sym typeface="Arial"/>
            </a:endParaRPr>
          </a:p>
        </p:txBody>
      </p:sp>
      <p:sp>
        <p:nvSpPr>
          <p:cNvPr id="518" name="Google Shape;518;p10"/>
          <p:cNvSpPr txBox="1"/>
          <p:nvPr/>
        </p:nvSpPr>
        <p:spPr>
          <a:xfrm>
            <a:off x="696348" y="427978"/>
            <a:ext cx="9410820" cy="683565"/>
          </a:xfrm>
          <a:prstGeom prst="rect">
            <a:avLst/>
          </a:prstGeom>
          <a:noFill/>
          <a:ln>
            <a:noFill/>
          </a:ln>
        </p:spPr>
        <p:txBody>
          <a:bodyPr anchorCtr="0" anchor="b" bIns="45700" lIns="91425" spcFirstLastPara="1" rIns="91425" wrap="square" tIns="45700">
            <a:normAutofit fontScale="92500" lnSpcReduction="20000"/>
          </a:bodyPr>
          <a:lstStyle/>
          <a:p>
            <a:pPr indent="0" lvl="0" marL="0" marR="0" rtl="0" algn="l">
              <a:lnSpc>
                <a:spcPct val="100000"/>
              </a:lnSpc>
              <a:spcBef>
                <a:spcPts val="0"/>
              </a:spcBef>
              <a:spcAft>
                <a:spcPts val="0"/>
              </a:spcAft>
              <a:buClr>
                <a:srgbClr val="243131"/>
              </a:buClr>
              <a:buSzPct val="56756"/>
              <a:buFont typeface="Arial"/>
              <a:buNone/>
            </a:pPr>
            <a:r>
              <a:rPr b="1" i="0" lang="en-US" sz="2400" u="none" cap="none" strike="noStrike">
                <a:solidFill>
                  <a:srgbClr val="000000"/>
                </a:solidFill>
                <a:latin typeface="Arial"/>
                <a:ea typeface="Arial"/>
                <a:cs typeface="Arial"/>
                <a:sym typeface="Arial"/>
              </a:rPr>
              <a:t>Desafíos en la enseñanza del Pensamiento Computacional a adultos con poca cualificación</a:t>
            </a:r>
            <a:endParaRPr/>
          </a:p>
        </p:txBody>
      </p:sp>
      <p:sp>
        <p:nvSpPr>
          <p:cNvPr id="519" name="Google Shape;519;p10"/>
          <p:cNvSpPr/>
          <p:nvPr/>
        </p:nvSpPr>
        <p:spPr>
          <a:xfrm>
            <a:off x="1220421" y="2958203"/>
            <a:ext cx="4315415" cy="941593"/>
          </a:xfrm>
          <a:prstGeom prst="rect">
            <a:avLst/>
          </a:prstGeom>
          <a:solidFill>
            <a:srgbClr val="D8D8D8">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20" name="Google Shape;520;p10"/>
          <p:cNvSpPr/>
          <p:nvPr/>
        </p:nvSpPr>
        <p:spPr>
          <a:xfrm>
            <a:off x="1220421" y="4077726"/>
            <a:ext cx="4315415" cy="941593"/>
          </a:xfrm>
          <a:prstGeom prst="rect">
            <a:avLst/>
          </a:prstGeom>
          <a:solidFill>
            <a:srgbClr val="D8D8D8">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21" name="Google Shape;521;p10"/>
          <p:cNvSpPr/>
          <p:nvPr/>
        </p:nvSpPr>
        <p:spPr>
          <a:xfrm>
            <a:off x="1203386" y="5240387"/>
            <a:ext cx="4315415" cy="941593"/>
          </a:xfrm>
          <a:prstGeom prst="rect">
            <a:avLst/>
          </a:prstGeom>
          <a:solidFill>
            <a:srgbClr val="D8D8D8">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22" name="Google Shape;522;p10"/>
          <p:cNvSpPr/>
          <p:nvPr/>
        </p:nvSpPr>
        <p:spPr>
          <a:xfrm>
            <a:off x="6657387" y="1838680"/>
            <a:ext cx="4315415" cy="941593"/>
          </a:xfrm>
          <a:prstGeom prst="rect">
            <a:avLst/>
          </a:prstGeom>
          <a:solidFill>
            <a:srgbClr val="678877">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23" name="Google Shape;523;p10"/>
          <p:cNvSpPr/>
          <p:nvPr/>
        </p:nvSpPr>
        <p:spPr>
          <a:xfrm>
            <a:off x="6657387" y="2958203"/>
            <a:ext cx="4315415" cy="941593"/>
          </a:xfrm>
          <a:prstGeom prst="rect">
            <a:avLst/>
          </a:prstGeom>
          <a:solidFill>
            <a:srgbClr val="678877">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24" name="Google Shape;524;p10"/>
          <p:cNvSpPr/>
          <p:nvPr/>
        </p:nvSpPr>
        <p:spPr>
          <a:xfrm>
            <a:off x="6657387" y="4077726"/>
            <a:ext cx="4315415" cy="941593"/>
          </a:xfrm>
          <a:prstGeom prst="rect">
            <a:avLst/>
          </a:prstGeom>
          <a:solidFill>
            <a:srgbClr val="678877">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25" name="Google Shape;525;p10"/>
          <p:cNvSpPr/>
          <p:nvPr/>
        </p:nvSpPr>
        <p:spPr>
          <a:xfrm>
            <a:off x="6657387" y="5216760"/>
            <a:ext cx="4315415" cy="941593"/>
          </a:xfrm>
          <a:prstGeom prst="rect">
            <a:avLst/>
          </a:prstGeom>
          <a:solidFill>
            <a:srgbClr val="678877">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pic>
        <p:nvPicPr>
          <p:cNvPr descr="Icono&#10;&#10;Descripción generada automáticamente" id="526" name="Google Shape;526;p10"/>
          <p:cNvPicPr preferRelativeResize="0"/>
          <p:nvPr/>
        </p:nvPicPr>
        <p:blipFill rotWithShape="1">
          <a:blip r:embed="rId3">
            <a:alphaModFix/>
          </a:blip>
          <a:srcRect b="0" l="0" r="0" t="0"/>
          <a:stretch/>
        </p:blipFill>
        <p:spPr>
          <a:xfrm>
            <a:off x="5699015" y="1946913"/>
            <a:ext cx="793970" cy="793970"/>
          </a:xfrm>
          <a:prstGeom prst="rect">
            <a:avLst/>
          </a:prstGeom>
          <a:noFill/>
          <a:ln>
            <a:noFill/>
          </a:ln>
        </p:spPr>
      </p:pic>
      <p:pic>
        <p:nvPicPr>
          <p:cNvPr descr="Icono&#10;&#10;Descripción generada automáticamente" id="527" name="Google Shape;527;p10"/>
          <p:cNvPicPr preferRelativeResize="0"/>
          <p:nvPr/>
        </p:nvPicPr>
        <p:blipFill rotWithShape="1">
          <a:blip r:embed="rId3">
            <a:alphaModFix/>
          </a:blip>
          <a:srcRect b="0" l="0" r="0" t="0"/>
          <a:stretch/>
        </p:blipFill>
        <p:spPr>
          <a:xfrm>
            <a:off x="5699015" y="3032014"/>
            <a:ext cx="793970" cy="793970"/>
          </a:xfrm>
          <a:prstGeom prst="rect">
            <a:avLst/>
          </a:prstGeom>
          <a:noFill/>
          <a:ln>
            <a:noFill/>
          </a:ln>
        </p:spPr>
      </p:pic>
      <p:pic>
        <p:nvPicPr>
          <p:cNvPr descr="Icono&#10;&#10;Descripción generada automáticamente" id="528" name="Google Shape;528;p10"/>
          <p:cNvPicPr preferRelativeResize="0"/>
          <p:nvPr/>
        </p:nvPicPr>
        <p:blipFill rotWithShape="1">
          <a:blip r:embed="rId3">
            <a:alphaModFix/>
          </a:blip>
          <a:srcRect b="0" l="0" r="0" t="0"/>
          <a:stretch/>
        </p:blipFill>
        <p:spPr>
          <a:xfrm>
            <a:off x="5699015" y="4151537"/>
            <a:ext cx="793970" cy="793970"/>
          </a:xfrm>
          <a:prstGeom prst="rect">
            <a:avLst/>
          </a:prstGeom>
          <a:noFill/>
          <a:ln>
            <a:noFill/>
          </a:ln>
        </p:spPr>
      </p:pic>
      <p:pic>
        <p:nvPicPr>
          <p:cNvPr descr="Icono&#10;&#10;Descripción generada automáticamente" id="529" name="Google Shape;529;p10"/>
          <p:cNvPicPr preferRelativeResize="0"/>
          <p:nvPr/>
        </p:nvPicPr>
        <p:blipFill rotWithShape="1">
          <a:blip r:embed="rId3">
            <a:alphaModFix/>
          </a:blip>
          <a:srcRect b="0" l="0" r="0" t="0"/>
          <a:stretch/>
        </p:blipFill>
        <p:spPr>
          <a:xfrm>
            <a:off x="5699015" y="5290571"/>
            <a:ext cx="793970" cy="793970"/>
          </a:xfrm>
          <a:prstGeom prst="rect">
            <a:avLst/>
          </a:prstGeom>
          <a:noFill/>
          <a:ln>
            <a:noFill/>
          </a:ln>
        </p:spPr>
      </p:pic>
      <p:sp>
        <p:nvSpPr>
          <p:cNvPr id="530" name="Google Shape;530;p10"/>
          <p:cNvSpPr txBox="1"/>
          <p:nvPr/>
        </p:nvSpPr>
        <p:spPr>
          <a:xfrm>
            <a:off x="2636202" y="1395940"/>
            <a:ext cx="1483852"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sng" cap="none" strike="noStrike">
                <a:solidFill>
                  <a:srgbClr val="678877"/>
                </a:solidFill>
                <a:latin typeface="Arial"/>
                <a:ea typeface="Arial"/>
                <a:cs typeface="Arial"/>
                <a:sym typeface="Arial"/>
              </a:rPr>
              <a:t>Retos</a:t>
            </a:r>
            <a:endParaRPr b="1" i="0" sz="1600" u="sng" cap="none" strike="noStrike">
              <a:solidFill>
                <a:srgbClr val="678877"/>
              </a:solidFill>
              <a:latin typeface="Arial"/>
              <a:ea typeface="Arial"/>
              <a:cs typeface="Arial"/>
              <a:sym typeface="Arial"/>
            </a:endParaRPr>
          </a:p>
        </p:txBody>
      </p:sp>
      <p:sp>
        <p:nvSpPr>
          <p:cNvPr id="531" name="Google Shape;531;p10"/>
          <p:cNvSpPr txBox="1"/>
          <p:nvPr/>
        </p:nvSpPr>
        <p:spPr>
          <a:xfrm>
            <a:off x="8071946" y="1395940"/>
            <a:ext cx="1483852"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sng" cap="none" strike="noStrike">
                <a:solidFill>
                  <a:srgbClr val="678877"/>
                </a:solidFill>
                <a:latin typeface="Arial"/>
                <a:ea typeface="Arial"/>
                <a:cs typeface="Arial"/>
                <a:sym typeface="Arial"/>
              </a:rPr>
              <a:t>Soluciones</a:t>
            </a:r>
            <a:endParaRPr b="1" i="0" sz="1600" u="sng" cap="none" strike="noStrike">
              <a:solidFill>
                <a:srgbClr val="678877"/>
              </a:solidFill>
              <a:latin typeface="Arial"/>
              <a:ea typeface="Arial"/>
              <a:cs typeface="Arial"/>
              <a:sym typeface="Arial"/>
            </a:endParaRPr>
          </a:p>
        </p:txBody>
      </p:sp>
      <p:sp>
        <p:nvSpPr>
          <p:cNvPr id="532" name="Google Shape;532;p10"/>
          <p:cNvSpPr txBox="1"/>
          <p:nvPr/>
        </p:nvSpPr>
        <p:spPr>
          <a:xfrm>
            <a:off x="1364814" y="2181813"/>
            <a:ext cx="4120979" cy="646290"/>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Los alumnos no ven la conexión entre los conceptos de PC y las competencias sociales, como el pensamiento crítico o la colaboración.</a:t>
            </a:r>
            <a:endParaRPr b="0" i="0" sz="1400" u="none" cap="none" strike="noStrike">
              <a:solidFill>
                <a:srgbClr val="000000"/>
              </a:solidFill>
              <a:latin typeface="Arial"/>
              <a:ea typeface="Arial"/>
              <a:cs typeface="Arial"/>
              <a:sym typeface="Arial"/>
            </a:endParaRPr>
          </a:p>
        </p:txBody>
      </p:sp>
      <p:sp>
        <p:nvSpPr>
          <p:cNvPr id="533" name="Google Shape;533;p10"/>
          <p:cNvSpPr txBox="1"/>
          <p:nvPr/>
        </p:nvSpPr>
        <p:spPr>
          <a:xfrm>
            <a:off x="1413634" y="2937155"/>
            <a:ext cx="4023338" cy="461624"/>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None/>
            </a:pPr>
            <a:r>
              <a:rPr b="1" i="0" lang="en-US" sz="1200" u="none" cap="none" strike="noStrike">
                <a:solidFill>
                  <a:srgbClr val="678877"/>
                </a:solidFill>
                <a:latin typeface="Arial"/>
                <a:ea typeface="Arial"/>
                <a:cs typeface="Arial"/>
                <a:sym typeface="Arial"/>
              </a:rPr>
              <a:t>Poca confianza en la resolución de problemas y la comunicación</a:t>
            </a:r>
            <a:endParaRPr b="1" i="0" sz="1200" u="none" cap="none" strike="noStrike">
              <a:solidFill>
                <a:srgbClr val="678877"/>
              </a:solidFill>
              <a:latin typeface="Arial"/>
              <a:ea typeface="Arial"/>
              <a:cs typeface="Arial"/>
              <a:sym typeface="Arial"/>
            </a:endParaRPr>
          </a:p>
        </p:txBody>
      </p:sp>
      <p:sp>
        <p:nvSpPr>
          <p:cNvPr id="534" name="Google Shape;534;p10"/>
          <p:cNvSpPr txBox="1"/>
          <p:nvPr/>
        </p:nvSpPr>
        <p:spPr>
          <a:xfrm>
            <a:off x="1413634" y="4146830"/>
            <a:ext cx="3628115" cy="276999"/>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678877"/>
                </a:solidFill>
                <a:latin typeface="Arial"/>
                <a:ea typeface="Arial"/>
                <a:cs typeface="Arial"/>
                <a:sym typeface="Arial"/>
              </a:rPr>
              <a:t>Resistencia a nuevas formas de pensar</a:t>
            </a:r>
            <a:endParaRPr b="1" i="0" sz="1200" u="none" cap="none" strike="noStrike">
              <a:solidFill>
                <a:srgbClr val="678877"/>
              </a:solidFill>
              <a:latin typeface="Arial"/>
              <a:ea typeface="Arial"/>
              <a:cs typeface="Arial"/>
              <a:sym typeface="Arial"/>
            </a:endParaRPr>
          </a:p>
        </p:txBody>
      </p:sp>
      <p:sp>
        <p:nvSpPr>
          <p:cNvPr id="535" name="Google Shape;535;p10"/>
          <p:cNvSpPr txBox="1"/>
          <p:nvPr/>
        </p:nvSpPr>
        <p:spPr>
          <a:xfrm>
            <a:off x="1413634" y="5285188"/>
            <a:ext cx="3628115" cy="276999"/>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678877"/>
                </a:solidFill>
                <a:latin typeface="Arial"/>
                <a:ea typeface="Arial"/>
                <a:cs typeface="Arial"/>
                <a:sym typeface="Arial"/>
              </a:rPr>
              <a:t>Barreras a la colaboración</a:t>
            </a:r>
            <a:endParaRPr b="1" i="0" sz="1200" u="none" cap="none" strike="noStrike">
              <a:solidFill>
                <a:srgbClr val="678877"/>
              </a:solidFill>
              <a:latin typeface="Arial"/>
              <a:ea typeface="Arial"/>
              <a:cs typeface="Arial"/>
              <a:sym typeface="Arial"/>
            </a:endParaRPr>
          </a:p>
        </p:txBody>
      </p:sp>
      <p:sp>
        <p:nvSpPr>
          <p:cNvPr id="536" name="Google Shape;536;p10"/>
          <p:cNvSpPr txBox="1"/>
          <p:nvPr/>
        </p:nvSpPr>
        <p:spPr>
          <a:xfrm>
            <a:off x="1413634" y="3321835"/>
            <a:ext cx="3836791" cy="646290"/>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None/>
            </a:pPr>
            <a:r>
              <a:rPr b="0" i="0" lang="en-US" sz="1200" u="none" cap="none" strike="noStrike">
                <a:solidFill>
                  <a:srgbClr val="000000"/>
                </a:solidFill>
                <a:latin typeface="Arial"/>
                <a:ea typeface="Arial"/>
                <a:cs typeface="Arial"/>
                <a:sym typeface="Arial"/>
              </a:rPr>
              <a:t>Muchos adultos poco cualificados carecen de confianza en su capacidad para resolver problemas o expresar ideas con claridad.</a:t>
            </a:r>
            <a:endParaRPr b="0" i="0" sz="1200" u="none" cap="none" strike="noStrike">
              <a:solidFill>
                <a:srgbClr val="000000"/>
              </a:solidFill>
              <a:latin typeface="Arial"/>
              <a:ea typeface="Arial"/>
              <a:cs typeface="Arial"/>
              <a:sym typeface="Arial"/>
            </a:endParaRPr>
          </a:p>
        </p:txBody>
      </p:sp>
      <p:sp>
        <p:nvSpPr>
          <p:cNvPr id="537" name="Google Shape;537;p10"/>
          <p:cNvSpPr txBox="1"/>
          <p:nvPr/>
        </p:nvSpPr>
        <p:spPr>
          <a:xfrm>
            <a:off x="1399412" y="4380093"/>
            <a:ext cx="3836790" cy="646290"/>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Los adultos con una exposición limitada al pensamiento estructurado pueden encontrar abrumadores los conceptos del PC.</a:t>
            </a:r>
            <a:endParaRPr b="0" i="0" sz="1200" u="none" cap="none" strike="noStrike">
              <a:solidFill>
                <a:srgbClr val="000000"/>
              </a:solidFill>
              <a:latin typeface="Arial"/>
              <a:ea typeface="Arial"/>
              <a:cs typeface="Arial"/>
              <a:sym typeface="Arial"/>
            </a:endParaRPr>
          </a:p>
        </p:txBody>
      </p:sp>
      <p:sp>
        <p:nvSpPr>
          <p:cNvPr id="538" name="Google Shape;538;p10"/>
          <p:cNvSpPr txBox="1"/>
          <p:nvPr/>
        </p:nvSpPr>
        <p:spPr>
          <a:xfrm>
            <a:off x="1413635" y="5513642"/>
            <a:ext cx="3628114" cy="646290"/>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None/>
            </a:pPr>
            <a:r>
              <a:rPr b="0" i="0" lang="en-US" sz="1200" u="none" cap="none" strike="noStrike">
                <a:solidFill>
                  <a:srgbClr val="000000"/>
                </a:solidFill>
                <a:latin typeface="Arial"/>
                <a:ea typeface="Arial"/>
                <a:cs typeface="Arial"/>
                <a:sym typeface="Arial"/>
              </a:rPr>
              <a:t>Los alumnos pueden tener dificultades para trabajar en equipo, resolver conflictos o repartirse las tareas equitativamente.</a:t>
            </a:r>
            <a:endParaRPr b="0" i="0" sz="1200" u="none" cap="none" strike="noStrike">
              <a:solidFill>
                <a:srgbClr val="000000"/>
              </a:solidFill>
              <a:latin typeface="Arial"/>
              <a:ea typeface="Arial"/>
              <a:cs typeface="Arial"/>
              <a:sym typeface="Arial"/>
            </a:endParaRPr>
          </a:p>
        </p:txBody>
      </p:sp>
      <p:sp>
        <p:nvSpPr>
          <p:cNvPr id="539" name="Google Shape;539;p10"/>
          <p:cNvSpPr txBox="1"/>
          <p:nvPr/>
        </p:nvSpPr>
        <p:spPr>
          <a:xfrm>
            <a:off x="6999814" y="1969629"/>
            <a:ext cx="3628115" cy="646331"/>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Utiliza ejemplos cotidianos relacionados específicamente con sus alumnos. Pregúnteles sobre su vida cotidiana y muéstreles cómo se aplica el PC. </a:t>
            </a:r>
            <a:endParaRPr b="0" i="0" sz="1400" u="none" cap="none" strike="noStrike">
              <a:solidFill>
                <a:srgbClr val="000000"/>
              </a:solidFill>
              <a:latin typeface="Arial"/>
              <a:ea typeface="Arial"/>
              <a:cs typeface="Arial"/>
              <a:sym typeface="Arial"/>
            </a:endParaRPr>
          </a:p>
        </p:txBody>
      </p:sp>
      <p:sp>
        <p:nvSpPr>
          <p:cNvPr id="540" name="Google Shape;540;p10"/>
          <p:cNvSpPr txBox="1"/>
          <p:nvPr/>
        </p:nvSpPr>
        <p:spPr>
          <a:xfrm>
            <a:off x="6835153" y="2933361"/>
            <a:ext cx="3957435" cy="1015622"/>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None/>
            </a:pPr>
            <a:r>
              <a:rPr b="0" i="0" lang="en-US" sz="1200" u="none" cap="none" strike="noStrike">
                <a:solidFill>
                  <a:schemeClr val="dk1"/>
                </a:solidFill>
                <a:latin typeface="Arial"/>
                <a:ea typeface="Arial"/>
                <a:cs typeface="Arial"/>
                <a:sym typeface="Arial"/>
              </a:rPr>
              <a:t>Utiliza técnicas de andamiaje para aumentar la confianza gradualmente. Empieza con actividades estructuradas que ofrezcan una orientación clara y reduzca gradualmente el apoyo, permitiéndoles practicar en un entorno seguro y de baja presión.</a:t>
            </a:r>
            <a:endParaRPr b="0" i="0" sz="1200" u="none" cap="none" strike="noStrike">
              <a:solidFill>
                <a:schemeClr val="dk1"/>
              </a:solidFill>
              <a:latin typeface="Arial"/>
              <a:ea typeface="Arial"/>
              <a:cs typeface="Arial"/>
              <a:sym typeface="Arial"/>
            </a:endParaRPr>
          </a:p>
        </p:txBody>
      </p:sp>
      <p:sp>
        <p:nvSpPr>
          <p:cNvPr id="541" name="Google Shape;541;p10"/>
          <p:cNvSpPr txBox="1"/>
          <p:nvPr/>
        </p:nvSpPr>
        <p:spPr>
          <a:xfrm>
            <a:off x="6835153" y="4133044"/>
            <a:ext cx="3957435" cy="830956"/>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None/>
            </a:pPr>
            <a:r>
              <a:rPr b="0" i="0" lang="en-US" sz="1200" u="none" cap="none" strike="noStrike">
                <a:solidFill>
                  <a:srgbClr val="000000"/>
                </a:solidFill>
                <a:latin typeface="Arial"/>
                <a:ea typeface="Arial"/>
                <a:cs typeface="Arial"/>
                <a:sym typeface="Arial"/>
              </a:rPr>
              <a:t>Haga hincapié en que el PC es una forma de pensar que mejora la resolución de problemas y el trabajo en equipo, y no algo que requiera habilidades técnicas o conocimientos tecnológicos.</a:t>
            </a:r>
            <a:endParaRPr b="0" i="0" sz="1200" u="none" cap="none" strike="noStrike">
              <a:solidFill>
                <a:srgbClr val="000000"/>
              </a:solidFill>
              <a:latin typeface="Arial"/>
              <a:ea typeface="Arial"/>
              <a:cs typeface="Arial"/>
              <a:sym typeface="Arial"/>
            </a:endParaRPr>
          </a:p>
        </p:txBody>
      </p:sp>
      <p:sp>
        <p:nvSpPr>
          <p:cNvPr id="542" name="Google Shape;542;p10"/>
          <p:cNvSpPr txBox="1"/>
          <p:nvPr/>
        </p:nvSpPr>
        <p:spPr>
          <a:xfrm>
            <a:off x="6835153" y="5294934"/>
            <a:ext cx="3957435" cy="830956"/>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Facilita las tareas de grupo con funciones claras e instrucciones paso a paso. Utiliza pequeñas actividades estructuradas para construir gradualmente el trabajo en equipo y fomentar la comunicación abierta.</a:t>
            </a:r>
            <a:endParaRPr b="0" i="0" sz="1200" u="none" cap="none" strike="noStrike">
              <a:solidFill>
                <a:srgbClr val="000000"/>
              </a:solidFill>
              <a:latin typeface="Arial"/>
              <a:ea typeface="Arial"/>
              <a:cs typeface="Arial"/>
              <a:sym typeface="Arial"/>
            </a:endParaRPr>
          </a:p>
        </p:txBody>
      </p:sp>
      <p:pic>
        <p:nvPicPr>
          <p:cNvPr descr="Icono&#10;&#10;Descripción generada automáticamente" id="543" name="Google Shape;543;p10"/>
          <p:cNvPicPr preferRelativeResize="0"/>
          <p:nvPr/>
        </p:nvPicPr>
        <p:blipFill rotWithShape="1">
          <a:blip r:embed="rId4">
            <a:alphaModFix/>
          </a:blip>
          <a:srcRect b="0" l="0" r="0" t="0"/>
          <a:stretch/>
        </p:blipFill>
        <p:spPr>
          <a:xfrm>
            <a:off x="10495945" y="309038"/>
            <a:ext cx="1240790" cy="124079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47" name="Shape 547"/>
        <p:cNvGrpSpPr/>
        <p:nvPr/>
      </p:nvGrpSpPr>
      <p:grpSpPr>
        <a:xfrm>
          <a:off x="0" y="0"/>
          <a:ext cx="0" cy="0"/>
          <a:chOff x="0" y="0"/>
          <a:chExt cx="0" cy="0"/>
        </a:xfrm>
      </p:grpSpPr>
      <p:sp>
        <p:nvSpPr>
          <p:cNvPr id="548" name="Google Shape;548;p11"/>
          <p:cNvSpPr txBox="1"/>
          <p:nvPr/>
        </p:nvSpPr>
        <p:spPr>
          <a:xfrm>
            <a:off x="1046946" y="1671851"/>
            <a:ext cx="6591335" cy="20005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678877"/>
                </a:solidFill>
                <a:latin typeface="Arial"/>
                <a:ea typeface="Arial"/>
                <a:cs typeface="Arial"/>
                <a:sym typeface="Arial"/>
              </a:rPr>
              <a:t>Mejorando la organización del día a día</a:t>
            </a:r>
            <a:endParaRPr/>
          </a:p>
          <a:p>
            <a:pPr indent="0" lvl="0" marL="0" marR="0" rtl="0" algn="l">
              <a:lnSpc>
                <a:spcPct val="100000"/>
              </a:lnSpc>
              <a:spcBef>
                <a:spcPts val="12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Puedes ayudar a tus estudiantes a reconocer patrones en sus rutinas diarias para evitar la pérdida de tiempo, centrándose en las tareas esenciales mediante la abstracción. Con un horario diario, los estudiantes adultos refuerzan la organización y la capacidad de adaptación, lo que facilita la gestión de las responsabilidades en casa y en el trabajo.</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549" name="Google Shape;549;p11"/>
          <p:cNvPicPr preferRelativeResize="0"/>
          <p:nvPr/>
        </p:nvPicPr>
        <p:blipFill rotWithShape="1">
          <a:blip r:embed="rId3">
            <a:alphaModFix/>
          </a:blip>
          <a:srcRect b="0" l="0" r="0" t="0"/>
          <a:stretch/>
        </p:blipFill>
        <p:spPr>
          <a:xfrm>
            <a:off x="1046946" y="3582490"/>
            <a:ext cx="2344188" cy="2344188"/>
          </a:xfrm>
          <a:prstGeom prst="rect">
            <a:avLst/>
          </a:prstGeom>
          <a:noFill/>
          <a:ln>
            <a:noFill/>
          </a:ln>
        </p:spPr>
      </p:pic>
      <p:pic>
        <p:nvPicPr>
          <p:cNvPr descr="A person holding his hand to his face&#10;&#10;Description automatically generated" id="550" name="Google Shape;550;p11"/>
          <p:cNvPicPr preferRelativeResize="0"/>
          <p:nvPr/>
        </p:nvPicPr>
        <p:blipFill rotWithShape="1">
          <a:blip r:embed="rId4">
            <a:alphaModFix/>
          </a:blip>
          <a:srcRect b="5000" l="0" r="0" t="5000"/>
          <a:stretch/>
        </p:blipFill>
        <p:spPr>
          <a:xfrm>
            <a:off x="8288299" y="1515538"/>
            <a:ext cx="2672309" cy="2066952"/>
          </a:xfrm>
          <a:prstGeom prst="rect">
            <a:avLst/>
          </a:prstGeom>
          <a:noFill/>
          <a:ln>
            <a:noFill/>
          </a:ln>
        </p:spPr>
      </p:pic>
      <p:sp>
        <p:nvSpPr>
          <p:cNvPr id="551" name="Google Shape;551;p11"/>
          <p:cNvSpPr txBox="1"/>
          <p:nvPr/>
        </p:nvSpPr>
        <p:spPr>
          <a:xfrm>
            <a:off x="4430233" y="3942051"/>
            <a:ext cx="6591335" cy="22467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800" u="none" cap="none" strike="noStrike">
                <a:solidFill>
                  <a:srgbClr val="678877"/>
                </a:solidFill>
                <a:latin typeface="Arial"/>
                <a:ea typeface="Arial"/>
                <a:cs typeface="Arial"/>
                <a:sym typeface="Arial"/>
              </a:rPr>
              <a:t>Fortaleciendo las capacidades de planificación</a:t>
            </a:r>
            <a:endParaRPr/>
          </a:p>
          <a:p>
            <a:pPr indent="0" lvl="0" marL="0" marR="0" rtl="0" algn="l">
              <a:lnSpc>
                <a:spcPct val="100000"/>
              </a:lnSpc>
              <a:spcBef>
                <a:spcPts val="1200"/>
              </a:spcBef>
              <a:spcAft>
                <a:spcPts val="0"/>
              </a:spcAft>
              <a:buNone/>
            </a:pPr>
            <a:r>
              <a:rPr b="0" i="0" lang="en-US" sz="1600" u="none" cap="none" strike="noStrike">
                <a:solidFill>
                  <a:srgbClr val="000000"/>
                </a:solidFill>
                <a:latin typeface="Arial"/>
                <a:ea typeface="Arial"/>
                <a:cs typeface="Arial"/>
                <a:sym typeface="Arial"/>
              </a:rPr>
              <a:t>Puedes ayudar a tus alumnos a mejorar la resolución de problemas y organización guiándoles en la planificación de sus comidas. Anímalos a dividir el proceso en pasos, como la elaboración del presupuesto, la compra de alimentos y la preparación de la comida. Utilizar la descomposición puede ayudarles a gestionar los recursos de forma eficiente, a adaptarse a cambios inesperados y a mejorar el pensamiento crítico, la planificación y la capacidad de adaptación en la vida diaria.</a:t>
            </a:r>
            <a:endParaRPr b="0" i="0" sz="1400" u="none" cap="none" strike="noStrike">
              <a:solidFill>
                <a:srgbClr val="000000"/>
              </a:solidFill>
              <a:latin typeface="Arial"/>
              <a:ea typeface="Arial"/>
              <a:cs typeface="Arial"/>
              <a:sym typeface="Arial"/>
            </a:endParaRPr>
          </a:p>
        </p:txBody>
      </p:sp>
      <p:sp>
        <p:nvSpPr>
          <p:cNvPr id="552" name="Google Shape;552;p1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553" name="Google Shape;553;p11"/>
          <p:cNvSpPr txBox="1"/>
          <p:nvPr/>
        </p:nvSpPr>
        <p:spPr>
          <a:xfrm>
            <a:off x="696348" y="427978"/>
            <a:ext cx="10142340" cy="683565"/>
          </a:xfrm>
          <a:prstGeom prst="rect">
            <a:avLst/>
          </a:prstGeom>
          <a:noFill/>
          <a:ln>
            <a:noFill/>
          </a:ln>
        </p:spPr>
        <p:txBody>
          <a:bodyPr anchorCtr="0" anchor="b" bIns="45700" lIns="91425" spcFirstLastPara="1" rIns="91425" wrap="square" tIns="45700">
            <a:normAutofit fontScale="92500"/>
          </a:bodyPr>
          <a:lstStyle/>
          <a:p>
            <a:pPr indent="0" lvl="0" marL="0" marR="0" rtl="0" algn="l">
              <a:lnSpc>
                <a:spcPct val="100000"/>
              </a:lnSpc>
              <a:spcBef>
                <a:spcPts val="0"/>
              </a:spcBef>
              <a:spcAft>
                <a:spcPts val="0"/>
              </a:spcAft>
              <a:buClr>
                <a:srgbClr val="243131"/>
              </a:buClr>
              <a:buSzPct val="56756"/>
              <a:buFont typeface="Arial"/>
              <a:buNone/>
            </a:pPr>
            <a:r>
              <a:rPr b="1" i="0" lang="en-US" sz="2400" u="none" cap="none" strike="noStrike">
                <a:solidFill>
                  <a:srgbClr val="000000"/>
                </a:solidFill>
                <a:latin typeface="Arial"/>
                <a:ea typeface="Arial"/>
                <a:cs typeface="Arial"/>
                <a:sym typeface="Arial"/>
              </a:rPr>
              <a:t>Casos prácticos del PC en el desarrollo de competencias interpersonales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57" name="Shape 557"/>
        <p:cNvGrpSpPr/>
        <p:nvPr/>
      </p:nvGrpSpPr>
      <p:grpSpPr>
        <a:xfrm>
          <a:off x="0" y="0"/>
          <a:ext cx="0" cy="0"/>
          <a:chOff x="0" y="0"/>
          <a:chExt cx="0" cy="0"/>
        </a:xfrm>
      </p:grpSpPr>
      <p:grpSp>
        <p:nvGrpSpPr>
          <p:cNvPr id="558" name="Google Shape;558;p12"/>
          <p:cNvGrpSpPr/>
          <p:nvPr/>
        </p:nvGrpSpPr>
        <p:grpSpPr>
          <a:xfrm>
            <a:off x="4539915" y="1946132"/>
            <a:ext cx="3112169" cy="3894651"/>
            <a:chOff x="4539915" y="1481674"/>
            <a:chExt cx="3112169" cy="3894651"/>
          </a:xfrm>
        </p:grpSpPr>
        <p:sp>
          <p:nvSpPr>
            <p:cNvPr id="559" name="Google Shape;559;p12"/>
            <p:cNvSpPr/>
            <p:nvPr/>
          </p:nvSpPr>
          <p:spPr>
            <a:xfrm>
              <a:off x="4539915"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678877"/>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60" name="Google Shape;560;p12"/>
            <p:cNvSpPr/>
            <p:nvPr/>
          </p:nvSpPr>
          <p:spPr>
            <a:xfrm>
              <a:off x="4634618"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AABEB4"/>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61" name="Google Shape;561;p12"/>
            <p:cNvSpPr/>
            <p:nvPr/>
          </p:nvSpPr>
          <p:spPr>
            <a:xfrm>
              <a:off x="4782591" y="2221539"/>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rgbClr val="678877"/>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62" name="Google Shape;562;p12"/>
            <p:cNvSpPr/>
            <p:nvPr/>
          </p:nvSpPr>
          <p:spPr>
            <a:xfrm>
              <a:off x="4906888" y="2144593"/>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63" name="Google Shape;563;p12"/>
            <p:cNvSpPr/>
            <p:nvPr/>
          </p:nvSpPr>
          <p:spPr>
            <a:xfrm>
              <a:off x="5012541" y="1481674"/>
              <a:ext cx="1918915" cy="857504"/>
            </a:xfrm>
            <a:custGeom>
              <a:rect b="b" l="l" r="r" t="t"/>
              <a:pathLst>
                <a:path extrusionOk="0" h="21302" w="21600">
                  <a:moveTo>
                    <a:pt x="14618" y="14788"/>
                  </a:moveTo>
                  <a:cubicBezTo>
                    <a:pt x="13698" y="14641"/>
                    <a:pt x="13738" y="11627"/>
                    <a:pt x="14658" y="11597"/>
                  </a:cubicBezTo>
                  <a:cubicBezTo>
                    <a:pt x="14671" y="11597"/>
                    <a:pt x="14691" y="11597"/>
                    <a:pt x="14704" y="11597"/>
                  </a:cubicBezTo>
                  <a:cubicBezTo>
                    <a:pt x="16303" y="11597"/>
                    <a:pt x="16903" y="8951"/>
                    <a:pt x="16403" y="8510"/>
                  </a:cubicBezTo>
                  <a:cubicBezTo>
                    <a:pt x="15904" y="8069"/>
                    <a:pt x="12805" y="6304"/>
                    <a:pt x="12805" y="3657"/>
                  </a:cubicBezTo>
                  <a:cubicBezTo>
                    <a:pt x="12805" y="2525"/>
                    <a:pt x="12432" y="1584"/>
                    <a:pt x="12013" y="893"/>
                  </a:cubicBezTo>
                  <a:cubicBezTo>
                    <a:pt x="11293" y="-298"/>
                    <a:pt x="10314" y="-298"/>
                    <a:pt x="9594" y="893"/>
                  </a:cubicBezTo>
                  <a:cubicBezTo>
                    <a:pt x="9174" y="1584"/>
                    <a:pt x="8801" y="2525"/>
                    <a:pt x="8801" y="3657"/>
                  </a:cubicBezTo>
                  <a:cubicBezTo>
                    <a:pt x="8801" y="6304"/>
                    <a:pt x="5703" y="8069"/>
                    <a:pt x="5203" y="8510"/>
                  </a:cubicBezTo>
                  <a:cubicBezTo>
                    <a:pt x="4704" y="8951"/>
                    <a:pt x="5303" y="11597"/>
                    <a:pt x="6902" y="11597"/>
                  </a:cubicBezTo>
                  <a:cubicBezTo>
                    <a:pt x="6916" y="11597"/>
                    <a:pt x="6936" y="11597"/>
                    <a:pt x="6949" y="11597"/>
                  </a:cubicBezTo>
                  <a:cubicBezTo>
                    <a:pt x="7868" y="11627"/>
                    <a:pt x="7908" y="14641"/>
                    <a:pt x="6989" y="14788"/>
                  </a:cubicBezTo>
                  <a:cubicBezTo>
                    <a:pt x="5037" y="15097"/>
                    <a:pt x="620" y="16347"/>
                    <a:pt x="0" y="21302"/>
                  </a:cubicBezTo>
                  <a:lnTo>
                    <a:pt x="10800" y="21302"/>
                  </a:lnTo>
                  <a:lnTo>
                    <a:pt x="21600" y="21302"/>
                  </a:lnTo>
                  <a:cubicBezTo>
                    <a:pt x="20980" y="16347"/>
                    <a:pt x="16570" y="15112"/>
                    <a:pt x="14618" y="14788"/>
                  </a:cubicBezTo>
                  <a:close/>
                  <a:moveTo>
                    <a:pt x="10800" y="5025"/>
                  </a:moveTo>
                  <a:cubicBezTo>
                    <a:pt x="10387" y="5025"/>
                    <a:pt x="10047" y="4290"/>
                    <a:pt x="10047" y="3363"/>
                  </a:cubicBezTo>
                  <a:cubicBezTo>
                    <a:pt x="10047" y="2437"/>
                    <a:pt x="10380" y="1702"/>
                    <a:pt x="10800" y="1702"/>
                  </a:cubicBezTo>
                  <a:cubicBezTo>
                    <a:pt x="11220" y="1702"/>
                    <a:pt x="11553" y="2437"/>
                    <a:pt x="11553" y="3363"/>
                  </a:cubicBezTo>
                  <a:cubicBezTo>
                    <a:pt x="11553" y="4290"/>
                    <a:pt x="11213" y="5025"/>
                    <a:pt x="10800" y="5025"/>
                  </a:cubicBezTo>
                  <a:close/>
                </a:path>
              </a:pathLst>
            </a:custGeom>
            <a:solidFill>
              <a:srgbClr val="7F7F7F"/>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564" name="Google Shape;564;p12"/>
          <p:cNvGrpSpPr/>
          <p:nvPr/>
        </p:nvGrpSpPr>
        <p:grpSpPr>
          <a:xfrm>
            <a:off x="8079146" y="1946132"/>
            <a:ext cx="3106250" cy="3894651"/>
            <a:chOff x="8079146" y="1481674"/>
            <a:chExt cx="3106250" cy="3894651"/>
          </a:xfrm>
        </p:grpSpPr>
        <p:sp>
          <p:nvSpPr>
            <p:cNvPr id="565" name="Google Shape;565;p12"/>
            <p:cNvSpPr/>
            <p:nvPr/>
          </p:nvSpPr>
          <p:spPr>
            <a:xfrm>
              <a:off x="8079146"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266796"/>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66" name="Google Shape;566;p12"/>
            <p:cNvSpPr/>
            <p:nvPr/>
          </p:nvSpPr>
          <p:spPr>
            <a:xfrm>
              <a:off x="8173848"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ABD0EA"/>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67" name="Google Shape;567;p12"/>
            <p:cNvSpPr/>
            <p:nvPr/>
          </p:nvSpPr>
          <p:spPr>
            <a:xfrm>
              <a:off x="8315902" y="2221539"/>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rgbClr val="266796"/>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68" name="Google Shape;568;p12"/>
            <p:cNvSpPr/>
            <p:nvPr/>
          </p:nvSpPr>
          <p:spPr>
            <a:xfrm>
              <a:off x="8440200" y="2144593"/>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69" name="Google Shape;569;p12"/>
            <p:cNvSpPr/>
            <p:nvPr/>
          </p:nvSpPr>
          <p:spPr>
            <a:xfrm>
              <a:off x="8551771" y="1481674"/>
              <a:ext cx="1918915" cy="857504"/>
            </a:xfrm>
            <a:custGeom>
              <a:rect b="b" l="l" r="r" t="t"/>
              <a:pathLst>
                <a:path extrusionOk="0" h="21302" w="21600">
                  <a:moveTo>
                    <a:pt x="14618" y="14788"/>
                  </a:moveTo>
                  <a:cubicBezTo>
                    <a:pt x="13698" y="14641"/>
                    <a:pt x="13738" y="11627"/>
                    <a:pt x="14658" y="11597"/>
                  </a:cubicBezTo>
                  <a:cubicBezTo>
                    <a:pt x="14671" y="11597"/>
                    <a:pt x="14691" y="11597"/>
                    <a:pt x="14704" y="11597"/>
                  </a:cubicBezTo>
                  <a:cubicBezTo>
                    <a:pt x="16303" y="11597"/>
                    <a:pt x="16903" y="8951"/>
                    <a:pt x="16403" y="8510"/>
                  </a:cubicBezTo>
                  <a:cubicBezTo>
                    <a:pt x="15904" y="8069"/>
                    <a:pt x="12805" y="6304"/>
                    <a:pt x="12805" y="3657"/>
                  </a:cubicBezTo>
                  <a:cubicBezTo>
                    <a:pt x="12805" y="2525"/>
                    <a:pt x="12432" y="1584"/>
                    <a:pt x="12013" y="893"/>
                  </a:cubicBezTo>
                  <a:cubicBezTo>
                    <a:pt x="11293" y="-298"/>
                    <a:pt x="10314" y="-298"/>
                    <a:pt x="9594" y="893"/>
                  </a:cubicBezTo>
                  <a:cubicBezTo>
                    <a:pt x="9174" y="1584"/>
                    <a:pt x="8801" y="2525"/>
                    <a:pt x="8801" y="3657"/>
                  </a:cubicBezTo>
                  <a:cubicBezTo>
                    <a:pt x="8801" y="6304"/>
                    <a:pt x="5703" y="8069"/>
                    <a:pt x="5203" y="8510"/>
                  </a:cubicBezTo>
                  <a:cubicBezTo>
                    <a:pt x="4704" y="8951"/>
                    <a:pt x="5303" y="11597"/>
                    <a:pt x="6902" y="11597"/>
                  </a:cubicBezTo>
                  <a:cubicBezTo>
                    <a:pt x="6916" y="11597"/>
                    <a:pt x="6936" y="11597"/>
                    <a:pt x="6949" y="11597"/>
                  </a:cubicBezTo>
                  <a:cubicBezTo>
                    <a:pt x="7868" y="11627"/>
                    <a:pt x="7908" y="14641"/>
                    <a:pt x="6989" y="14788"/>
                  </a:cubicBezTo>
                  <a:cubicBezTo>
                    <a:pt x="5037" y="15097"/>
                    <a:pt x="620" y="16347"/>
                    <a:pt x="0" y="21302"/>
                  </a:cubicBezTo>
                  <a:lnTo>
                    <a:pt x="10800" y="21302"/>
                  </a:lnTo>
                  <a:lnTo>
                    <a:pt x="21600" y="21302"/>
                  </a:lnTo>
                  <a:cubicBezTo>
                    <a:pt x="20980" y="16347"/>
                    <a:pt x="16570" y="15112"/>
                    <a:pt x="14618" y="14788"/>
                  </a:cubicBezTo>
                  <a:close/>
                  <a:moveTo>
                    <a:pt x="10800" y="5025"/>
                  </a:moveTo>
                  <a:cubicBezTo>
                    <a:pt x="10387" y="5025"/>
                    <a:pt x="10047" y="4290"/>
                    <a:pt x="10047" y="3363"/>
                  </a:cubicBezTo>
                  <a:cubicBezTo>
                    <a:pt x="10047" y="2437"/>
                    <a:pt x="10380" y="1702"/>
                    <a:pt x="10800" y="1702"/>
                  </a:cubicBezTo>
                  <a:cubicBezTo>
                    <a:pt x="11213" y="1702"/>
                    <a:pt x="11553" y="2437"/>
                    <a:pt x="11553" y="3363"/>
                  </a:cubicBezTo>
                  <a:cubicBezTo>
                    <a:pt x="11553" y="4290"/>
                    <a:pt x="11213" y="5025"/>
                    <a:pt x="10800" y="5025"/>
                  </a:cubicBezTo>
                  <a:close/>
                </a:path>
              </a:pathLst>
            </a:custGeom>
            <a:solidFill>
              <a:srgbClr val="7F7F7F"/>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570" name="Google Shape;570;p12"/>
          <p:cNvGrpSpPr/>
          <p:nvPr/>
        </p:nvGrpSpPr>
        <p:grpSpPr>
          <a:xfrm>
            <a:off x="1006604" y="1946132"/>
            <a:ext cx="3106250" cy="3894651"/>
            <a:chOff x="1006604" y="1481674"/>
            <a:chExt cx="3106250" cy="3894651"/>
          </a:xfrm>
        </p:grpSpPr>
        <p:sp>
          <p:nvSpPr>
            <p:cNvPr id="571" name="Google Shape;571;p12"/>
            <p:cNvSpPr/>
            <p:nvPr/>
          </p:nvSpPr>
          <p:spPr>
            <a:xfrm>
              <a:off x="1006604"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837F6D"/>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72" name="Google Shape;572;p12"/>
            <p:cNvSpPr/>
            <p:nvPr/>
          </p:nvSpPr>
          <p:spPr>
            <a:xfrm>
              <a:off x="1101307"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CAC8C0"/>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73" name="Google Shape;573;p12"/>
            <p:cNvSpPr/>
            <p:nvPr/>
          </p:nvSpPr>
          <p:spPr>
            <a:xfrm>
              <a:off x="1243361" y="2221539"/>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rgbClr val="837F6D"/>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74" name="Google Shape;574;p12"/>
            <p:cNvSpPr/>
            <p:nvPr/>
          </p:nvSpPr>
          <p:spPr>
            <a:xfrm>
              <a:off x="1367658" y="2144593"/>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75" name="Google Shape;575;p12"/>
            <p:cNvSpPr/>
            <p:nvPr/>
          </p:nvSpPr>
          <p:spPr>
            <a:xfrm>
              <a:off x="1479230" y="1481674"/>
              <a:ext cx="1918915" cy="857504"/>
            </a:xfrm>
            <a:custGeom>
              <a:rect b="b" l="l" r="r" t="t"/>
              <a:pathLst>
                <a:path extrusionOk="0" h="21302" w="21600">
                  <a:moveTo>
                    <a:pt x="14618" y="14788"/>
                  </a:moveTo>
                  <a:cubicBezTo>
                    <a:pt x="13698" y="14641"/>
                    <a:pt x="13738" y="11627"/>
                    <a:pt x="14658" y="11597"/>
                  </a:cubicBezTo>
                  <a:cubicBezTo>
                    <a:pt x="14671" y="11597"/>
                    <a:pt x="14691" y="11597"/>
                    <a:pt x="14704" y="11597"/>
                  </a:cubicBezTo>
                  <a:cubicBezTo>
                    <a:pt x="16303" y="11597"/>
                    <a:pt x="16903" y="8951"/>
                    <a:pt x="16403" y="8510"/>
                  </a:cubicBezTo>
                  <a:cubicBezTo>
                    <a:pt x="15904" y="8069"/>
                    <a:pt x="12805" y="6304"/>
                    <a:pt x="12805" y="3657"/>
                  </a:cubicBezTo>
                  <a:cubicBezTo>
                    <a:pt x="12805" y="2525"/>
                    <a:pt x="12432" y="1584"/>
                    <a:pt x="12013" y="893"/>
                  </a:cubicBezTo>
                  <a:cubicBezTo>
                    <a:pt x="11293" y="-298"/>
                    <a:pt x="10314" y="-298"/>
                    <a:pt x="9594" y="893"/>
                  </a:cubicBezTo>
                  <a:cubicBezTo>
                    <a:pt x="9174" y="1584"/>
                    <a:pt x="8801" y="2525"/>
                    <a:pt x="8801" y="3657"/>
                  </a:cubicBezTo>
                  <a:cubicBezTo>
                    <a:pt x="8801" y="6304"/>
                    <a:pt x="5703" y="8069"/>
                    <a:pt x="5203" y="8510"/>
                  </a:cubicBezTo>
                  <a:cubicBezTo>
                    <a:pt x="4704" y="8951"/>
                    <a:pt x="5303" y="11597"/>
                    <a:pt x="6902" y="11597"/>
                  </a:cubicBezTo>
                  <a:cubicBezTo>
                    <a:pt x="6916" y="11597"/>
                    <a:pt x="6936" y="11597"/>
                    <a:pt x="6949" y="11597"/>
                  </a:cubicBezTo>
                  <a:cubicBezTo>
                    <a:pt x="7868" y="11627"/>
                    <a:pt x="7908" y="14641"/>
                    <a:pt x="6989" y="14788"/>
                  </a:cubicBezTo>
                  <a:cubicBezTo>
                    <a:pt x="5037" y="15097"/>
                    <a:pt x="620" y="16347"/>
                    <a:pt x="0" y="21302"/>
                  </a:cubicBezTo>
                  <a:lnTo>
                    <a:pt x="10800" y="21302"/>
                  </a:lnTo>
                  <a:lnTo>
                    <a:pt x="21600" y="21302"/>
                  </a:lnTo>
                  <a:cubicBezTo>
                    <a:pt x="20987" y="16347"/>
                    <a:pt x="16576" y="15112"/>
                    <a:pt x="14618" y="14788"/>
                  </a:cubicBezTo>
                  <a:close/>
                  <a:moveTo>
                    <a:pt x="10807" y="5025"/>
                  </a:moveTo>
                  <a:cubicBezTo>
                    <a:pt x="10394" y="5025"/>
                    <a:pt x="10054" y="4290"/>
                    <a:pt x="10054" y="3363"/>
                  </a:cubicBezTo>
                  <a:cubicBezTo>
                    <a:pt x="10054" y="2437"/>
                    <a:pt x="10387" y="1702"/>
                    <a:pt x="10807" y="1702"/>
                  </a:cubicBezTo>
                  <a:cubicBezTo>
                    <a:pt x="11226" y="1702"/>
                    <a:pt x="11560" y="2437"/>
                    <a:pt x="11560" y="3363"/>
                  </a:cubicBezTo>
                  <a:cubicBezTo>
                    <a:pt x="11560" y="4290"/>
                    <a:pt x="11220" y="5025"/>
                    <a:pt x="10807" y="5025"/>
                  </a:cubicBezTo>
                  <a:close/>
                </a:path>
              </a:pathLst>
            </a:custGeom>
            <a:solidFill>
              <a:srgbClr val="7F7F7F"/>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576" name="Google Shape;576;p1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577" name="Google Shape;577;p12"/>
          <p:cNvSpPr txBox="1"/>
          <p:nvPr/>
        </p:nvSpPr>
        <p:spPr>
          <a:xfrm>
            <a:off x="475914" y="1192062"/>
            <a:ext cx="10992167" cy="738623"/>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PC en el día a día</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Objetivo:</a:t>
            </a:r>
            <a:r>
              <a:rPr b="0" i="0" lang="en-US" sz="1400" u="none" cap="none" strike="noStrike">
                <a:solidFill>
                  <a:srgbClr val="000000"/>
                </a:solidFill>
                <a:latin typeface="Arial"/>
                <a:ea typeface="Arial"/>
                <a:cs typeface="Arial"/>
                <a:sym typeface="Arial"/>
              </a:rPr>
              <a:t> Ayuda a tus alumnos a reconocer y aplicar estrategias de PC al resolver problemas del mundo real.</a:t>
            </a:r>
            <a:endParaRPr b="0" i="0" sz="1400" u="none" cap="none" strike="noStrike">
              <a:solidFill>
                <a:srgbClr val="000000"/>
              </a:solidFill>
              <a:latin typeface="Arial"/>
              <a:ea typeface="Arial"/>
              <a:cs typeface="Arial"/>
              <a:sym typeface="Arial"/>
            </a:endParaRPr>
          </a:p>
        </p:txBody>
      </p:sp>
      <p:sp>
        <p:nvSpPr>
          <p:cNvPr id="578" name="Google Shape;578;p12"/>
          <p:cNvSpPr txBox="1"/>
          <p:nvPr/>
        </p:nvSpPr>
        <p:spPr>
          <a:xfrm>
            <a:off x="1545454" y="2931581"/>
            <a:ext cx="218326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1. Elige un reto diario común</a:t>
            </a:r>
            <a:endParaRPr b="0" i="0" sz="1400" u="none" cap="none" strike="noStrike">
              <a:solidFill>
                <a:srgbClr val="000000"/>
              </a:solidFill>
              <a:latin typeface="Arial"/>
              <a:ea typeface="Arial"/>
              <a:cs typeface="Arial"/>
              <a:sym typeface="Arial"/>
            </a:endParaRPr>
          </a:p>
        </p:txBody>
      </p:sp>
      <p:sp>
        <p:nvSpPr>
          <p:cNvPr id="579" name="Google Shape;579;p12"/>
          <p:cNvSpPr txBox="1"/>
          <p:nvPr/>
        </p:nvSpPr>
        <p:spPr>
          <a:xfrm>
            <a:off x="5063558" y="2931581"/>
            <a:ext cx="218326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2. Guía a los alumnos por los pasos del PC</a:t>
            </a:r>
            <a:endParaRPr b="1" i="0" sz="1400" u="none" cap="none" strike="noStrike">
              <a:solidFill>
                <a:srgbClr val="000000"/>
              </a:solidFill>
              <a:latin typeface="Arial"/>
              <a:ea typeface="Arial"/>
              <a:cs typeface="Arial"/>
              <a:sym typeface="Arial"/>
            </a:endParaRPr>
          </a:p>
        </p:txBody>
      </p:sp>
      <p:sp>
        <p:nvSpPr>
          <p:cNvPr id="580" name="Google Shape;580;p12"/>
          <p:cNvSpPr txBox="1"/>
          <p:nvPr/>
        </p:nvSpPr>
        <p:spPr>
          <a:xfrm>
            <a:off x="8551771" y="3039303"/>
            <a:ext cx="218326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3. Reflexiona y debate</a:t>
            </a:r>
            <a:endParaRPr/>
          </a:p>
        </p:txBody>
      </p:sp>
      <p:sp>
        <p:nvSpPr>
          <p:cNvPr id="581" name="Google Shape;581;p12"/>
          <p:cNvSpPr txBox="1"/>
          <p:nvPr/>
        </p:nvSpPr>
        <p:spPr>
          <a:xfrm>
            <a:off x="1475288" y="3531747"/>
            <a:ext cx="2004890" cy="1569620"/>
          </a:xfrm>
          <a:prstGeom prst="rect">
            <a:avLst/>
          </a:prstGeom>
          <a:noFill/>
          <a:ln>
            <a:noFill/>
          </a:ln>
        </p:spPr>
        <p:txBody>
          <a:bodyPr anchorCtr="0" anchor="t" bIns="45700" lIns="91425" spcFirstLastPara="1" rIns="91425" wrap="square" tIns="45700">
            <a:spAutoFit/>
          </a:bodyPr>
          <a:lstStyle/>
          <a:p>
            <a:pPr indent="-107950" lvl="0" marL="285750" marR="0" rtl="0" algn="l">
              <a:lnSpc>
                <a:spcPct val="100000"/>
              </a:lnSpc>
              <a:spcBef>
                <a:spcPts val="0"/>
              </a:spcBef>
              <a:spcAft>
                <a:spcPts val="0"/>
              </a:spcAft>
              <a:buClr>
                <a:srgbClr val="000000"/>
              </a:buClr>
              <a:buSzPts val="1200"/>
              <a:buFont typeface="Arial"/>
              <a:buChar char="•"/>
            </a:pPr>
            <a:r>
              <a:rPr b="0" i="0" lang="en-US" sz="1200" u="none" cap="none" strike="noStrike">
                <a:solidFill>
                  <a:srgbClr val="000000"/>
                </a:solidFill>
                <a:latin typeface="Arial"/>
                <a:ea typeface="Arial"/>
                <a:cs typeface="Arial"/>
                <a:sym typeface="Arial"/>
              </a:rPr>
              <a:t>Gestionar los gastos domésticos.</a:t>
            </a:r>
            <a:endParaRPr/>
          </a:p>
          <a:p>
            <a:pPr indent="-107950" lvl="0" marL="285750" marR="0" rtl="0" algn="l">
              <a:lnSpc>
                <a:spcPct val="100000"/>
              </a:lnSpc>
              <a:spcBef>
                <a:spcPts val="0"/>
              </a:spcBef>
              <a:spcAft>
                <a:spcPts val="0"/>
              </a:spcAft>
              <a:buClr>
                <a:srgbClr val="000000"/>
              </a:buClr>
              <a:buSzPts val="1200"/>
              <a:buFont typeface="Arial"/>
              <a:buChar char="•"/>
            </a:pPr>
            <a:r>
              <a:rPr b="0" i="0" lang="en-US" sz="1200" u="none" cap="none" strike="noStrike">
                <a:solidFill>
                  <a:srgbClr val="000000"/>
                </a:solidFill>
                <a:latin typeface="Arial"/>
                <a:ea typeface="Arial"/>
                <a:cs typeface="Arial"/>
                <a:sym typeface="Arial"/>
              </a:rPr>
              <a:t>Organizar un horario personal o laboral.</a:t>
            </a:r>
            <a:endParaRPr/>
          </a:p>
          <a:p>
            <a:pPr indent="-107950" lvl="0" marL="285750" marR="0" rtl="0" algn="l">
              <a:lnSpc>
                <a:spcPct val="100000"/>
              </a:lnSpc>
              <a:spcBef>
                <a:spcPts val="0"/>
              </a:spcBef>
              <a:spcAft>
                <a:spcPts val="0"/>
              </a:spcAft>
              <a:buClr>
                <a:srgbClr val="000000"/>
              </a:buClr>
              <a:buSzPts val="1200"/>
              <a:buFont typeface="Arial"/>
              <a:buChar char="•"/>
            </a:pPr>
            <a:r>
              <a:rPr b="0" i="0" lang="en-US" sz="1200" u="none" cap="none" strike="noStrike">
                <a:solidFill>
                  <a:srgbClr val="000000"/>
                </a:solidFill>
                <a:latin typeface="Arial"/>
                <a:ea typeface="Arial"/>
                <a:cs typeface="Arial"/>
                <a:sym typeface="Arial"/>
              </a:rPr>
              <a:t>Planificar un viaje al supermercado ajustándose al presupuesto.</a:t>
            </a:r>
            <a:endParaRPr b="0" i="0" sz="1400" u="none" cap="none" strike="noStrike">
              <a:solidFill>
                <a:srgbClr val="000000"/>
              </a:solidFill>
              <a:latin typeface="Arial"/>
              <a:ea typeface="Arial"/>
              <a:cs typeface="Arial"/>
              <a:sym typeface="Arial"/>
            </a:endParaRPr>
          </a:p>
        </p:txBody>
      </p:sp>
      <p:sp>
        <p:nvSpPr>
          <p:cNvPr id="582" name="Google Shape;582;p12"/>
          <p:cNvSpPr txBox="1"/>
          <p:nvPr/>
        </p:nvSpPr>
        <p:spPr>
          <a:xfrm>
            <a:off x="5012541" y="3401691"/>
            <a:ext cx="2183262" cy="2308284"/>
          </a:xfrm>
          <a:prstGeom prst="rect">
            <a:avLst/>
          </a:prstGeom>
          <a:noFill/>
          <a:ln>
            <a:noFill/>
          </a:ln>
        </p:spPr>
        <p:txBody>
          <a:bodyPr anchorCtr="0" anchor="t" bIns="45700" lIns="91425" spcFirstLastPara="1" rIns="91425" wrap="square" tIns="45700">
            <a:spAutoFit/>
          </a:bodyPr>
          <a:lstStyle/>
          <a:p>
            <a:pPr indent="-107950" lvl="0" marL="285750" marR="0" rtl="0" algn="l">
              <a:lnSpc>
                <a:spcPct val="100000"/>
              </a:lnSpc>
              <a:spcBef>
                <a:spcPts val="0"/>
              </a:spcBef>
              <a:spcAft>
                <a:spcPts val="0"/>
              </a:spcAft>
              <a:buClr>
                <a:srgbClr val="000000"/>
              </a:buClr>
              <a:buSzPts val="1200"/>
              <a:buFont typeface="Arial"/>
              <a:buChar char="•"/>
            </a:pPr>
            <a:r>
              <a:rPr b="1" i="0" lang="en-US" sz="1200" u="none" cap="none" strike="noStrike">
                <a:solidFill>
                  <a:srgbClr val="678877"/>
                </a:solidFill>
                <a:latin typeface="Arial"/>
                <a:ea typeface="Arial"/>
                <a:cs typeface="Arial"/>
                <a:sym typeface="Arial"/>
              </a:rPr>
              <a:t>DE</a:t>
            </a:r>
            <a:r>
              <a:rPr b="1" i="0" lang="en-US" sz="1200" u="none" cap="none" strike="noStrike">
                <a:solidFill>
                  <a:srgbClr val="000000"/>
                </a:solidFill>
                <a:latin typeface="Arial"/>
                <a:ea typeface="Arial"/>
                <a:cs typeface="Arial"/>
                <a:sym typeface="Arial"/>
              </a:rPr>
              <a:t>: </a:t>
            </a:r>
            <a:r>
              <a:rPr b="0" i="0" lang="en-US" sz="1200" u="none" cap="none" strike="noStrike">
                <a:solidFill>
                  <a:srgbClr val="000000"/>
                </a:solidFill>
                <a:latin typeface="Arial"/>
                <a:ea typeface="Arial"/>
                <a:cs typeface="Arial"/>
                <a:sym typeface="Arial"/>
              </a:rPr>
              <a:t>Divide el reto en tareas más pequeñas.</a:t>
            </a:r>
            <a:endParaRPr b="0" i="0" sz="1400" u="none" cap="none" strike="noStrike">
              <a:solidFill>
                <a:srgbClr val="000000"/>
              </a:solidFill>
              <a:latin typeface="Arial"/>
              <a:ea typeface="Arial"/>
              <a:cs typeface="Arial"/>
              <a:sym typeface="Arial"/>
            </a:endParaRPr>
          </a:p>
          <a:p>
            <a:pPr indent="-107950" lvl="0" marL="285750" marR="0" rtl="0" algn="l">
              <a:lnSpc>
                <a:spcPct val="100000"/>
              </a:lnSpc>
              <a:spcBef>
                <a:spcPts val="0"/>
              </a:spcBef>
              <a:spcAft>
                <a:spcPts val="0"/>
              </a:spcAft>
              <a:buClr>
                <a:srgbClr val="000000"/>
              </a:buClr>
              <a:buSzPts val="1200"/>
              <a:buFont typeface="Arial"/>
              <a:buChar char="•"/>
            </a:pPr>
            <a:r>
              <a:rPr b="1" i="0" lang="en-US" sz="1200" u="none" cap="none" strike="noStrike">
                <a:solidFill>
                  <a:srgbClr val="678877"/>
                </a:solidFill>
                <a:latin typeface="Arial"/>
                <a:ea typeface="Arial"/>
                <a:cs typeface="Arial"/>
                <a:sym typeface="Arial"/>
              </a:rPr>
              <a:t>RP</a:t>
            </a:r>
            <a:r>
              <a:rPr b="1" i="0" lang="en-US" sz="1200" u="none" cap="none" strike="noStrike">
                <a:solidFill>
                  <a:srgbClr val="000000"/>
                </a:solidFill>
                <a:latin typeface="Arial"/>
                <a:ea typeface="Arial"/>
                <a:cs typeface="Arial"/>
                <a:sym typeface="Arial"/>
              </a:rPr>
              <a:t>: </a:t>
            </a:r>
            <a:r>
              <a:rPr b="0" i="0" lang="en-US" sz="1200" u="none" cap="none" strike="noStrike">
                <a:solidFill>
                  <a:srgbClr val="000000"/>
                </a:solidFill>
                <a:latin typeface="Arial"/>
                <a:ea typeface="Arial"/>
                <a:cs typeface="Arial"/>
                <a:sym typeface="Arial"/>
              </a:rPr>
              <a:t>Identifica situaciones o problemas que se repiten.</a:t>
            </a:r>
            <a:endParaRPr b="0" i="0" sz="1400" u="none" cap="none" strike="noStrike">
              <a:solidFill>
                <a:srgbClr val="000000"/>
              </a:solidFill>
              <a:latin typeface="Arial"/>
              <a:ea typeface="Arial"/>
              <a:cs typeface="Arial"/>
              <a:sym typeface="Arial"/>
            </a:endParaRPr>
          </a:p>
          <a:p>
            <a:pPr indent="-107950" lvl="0" marL="285750" marR="0" rtl="0" algn="l">
              <a:lnSpc>
                <a:spcPct val="100000"/>
              </a:lnSpc>
              <a:spcBef>
                <a:spcPts val="0"/>
              </a:spcBef>
              <a:spcAft>
                <a:spcPts val="0"/>
              </a:spcAft>
              <a:buClr>
                <a:srgbClr val="000000"/>
              </a:buClr>
              <a:buSzPts val="1200"/>
              <a:buFont typeface="Arial"/>
              <a:buChar char="•"/>
            </a:pPr>
            <a:r>
              <a:rPr b="1" i="0" lang="en-US" sz="1200" u="none" cap="none" strike="noStrike">
                <a:solidFill>
                  <a:srgbClr val="678877"/>
                </a:solidFill>
                <a:latin typeface="Arial"/>
                <a:ea typeface="Arial"/>
                <a:cs typeface="Arial"/>
                <a:sym typeface="Arial"/>
              </a:rPr>
              <a:t>AB</a:t>
            </a:r>
            <a:r>
              <a:rPr b="1" i="0" lang="en-US" sz="1200" u="none" cap="none" strike="noStrike">
                <a:solidFill>
                  <a:srgbClr val="000000"/>
                </a:solidFill>
                <a:latin typeface="Arial"/>
                <a:ea typeface="Arial"/>
                <a:cs typeface="Arial"/>
                <a:sym typeface="Arial"/>
              </a:rPr>
              <a:t>: </a:t>
            </a:r>
            <a:r>
              <a:rPr b="0" i="0" lang="en-US" sz="1200" u="none" cap="none" strike="noStrike">
                <a:solidFill>
                  <a:srgbClr val="000000"/>
                </a:solidFill>
                <a:latin typeface="Arial"/>
                <a:ea typeface="Arial"/>
                <a:cs typeface="Arial"/>
                <a:sym typeface="Arial"/>
              </a:rPr>
              <a:t>Céntrate sólo en lo necesario para resolver el problema.</a:t>
            </a:r>
            <a:endParaRPr b="0" i="0" sz="1400" u="none" cap="none" strike="noStrike">
              <a:solidFill>
                <a:srgbClr val="000000"/>
              </a:solidFill>
              <a:latin typeface="Arial"/>
              <a:ea typeface="Arial"/>
              <a:cs typeface="Arial"/>
              <a:sym typeface="Arial"/>
            </a:endParaRPr>
          </a:p>
          <a:p>
            <a:pPr indent="-107950" lvl="0" marL="285750" marR="0" rtl="0" algn="l">
              <a:lnSpc>
                <a:spcPct val="100000"/>
              </a:lnSpc>
              <a:spcBef>
                <a:spcPts val="0"/>
              </a:spcBef>
              <a:spcAft>
                <a:spcPts val="0"/>
              </a:spcAft>
              <a:buClr>
                <a:srgbClr val="000000"/>
              </a:buClr>
              <a:buSzPts val="1200"/>
              <a:buFont typeface="Arial"/>
              <a:buChar char="•"/>
            </a:pPr>
            <a:r>
              <a:rPr b="1" i="0" lang="en-US" sz="1200" u="none" cap="none" strike="noStrike">
                <a:solidFill>
                  <a:srgbClr val="678877"/>
                </a:solidFill>
                <a:latin typeface="Arial"/>
                <a:ea typeface="Arial"/>
                <a:cs typeface="Arial"/>
                <a:sym typeface="Arial"/>
              </a:rPr>
              <a:t>AL</a:t>
            </a:r>
            <a:r>
              <a:rPr b="0" i="0" lang="en-US" sz="1200" u="none" cap="none" strike="noStrike">
                <a:solidFill>
                  <a:srgbClr val="000000"/>
                </a:solidFill>
                <a:latin typeface="Arial"/>
                <a:ea typeface="Arial"/>
                <a:cs typeface="Arial"/>
                <a:sym typeface="Arial"/>
              </a:rPr>
              <a:t>: Desarrolla un enfoque sencillo y estructurado para abordarlo.</a:t>
            </a:r>
            <a:endParaRPr b="0" i="0" sz="1400" u="none" cap="none" strike="noStrike">
              <a:solidFill>
                <a:srgbClr val="000000"/>
              </a:solidFill>
              <a:latin typeface="Arial"/>
              <a:ea typeface="Arial"/>
              <a:cs typeface="Arial"/>
              <a:sym typeface="Arial"/>
            </a:endParaRPr>
          </a:p>
        </p:txBody>
      </p:sp>
      <p:sp>
        <p:nvSpPr>
          <p:cNvPr id="583" name="Google Shape;583;p12"/>
          <p:cNvSpPr txBox="1"/>
          <p:nvPr/>
        </p:nvSpPr>
        <p:spPr>
          <a:xfrm>
            <a:off x="7844780" y="6015262"/>
            <a:ext cx="2399382"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678877"/>
                </a:solidFill>
                <a:latin typeface="Arial"/>
                <a:ea typeface="Arial"/>
                <a:cs typeface="Arial"/>
                <a:sym typeface="Arial"/>
              </a:rPr>
              <a:t>DE</a:t>
            </a:r>
            <a:r>
              <a:rPr b="0" i="0" lang="en-US" sz="1200" u="none" cap="none" strike="noStrike">
                <a:solidFill>
                  <a:srgbClr val="000000"/>
                </a:solidFill>
                <a:latin typeface="Arial"/>
                <a:ea typeface="Arial"/>
                <a:cs typeface="Arial"/>
                <a:sym typeface="Arial"/>
              </a:rPr>
              <a:t>: Descomposición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678877"/>
                </a:solidFill>
                <a:latin typeface="Arial"/>
                <a:ea typeface="Arial"/>
                <a:cs typeface="Arial"/>
                <a:sym typeface="Arial"/>
              </a:rPr>
              <a:t>RP</a:t>
            </a:r>
            <a:r>
              <a:rPr b="0" i="0" lang="en-US" sz="1200" u="none" cap="none" strike="noStrike">
                <a:solidFill>
                  <a:srgbClr val="000000"/>
                </a:solidFill>
                <a:latin typeface="Arial"/>
                <a:ea typeface="Arial"/>
                <a:cs typeface="Arial"/>
                <a:sym typeface="Arial"/>
              </a:rPr>
              <a:t>: Reconocimiento de Patrones </a:t>
            </a:r>
            <a:endParaRPr b="0" i="0" sz="1400" u="none" cap="none" strike="noStrike">
              <a:solidFill>
                <a:srgbClr val="000000"/>
              </a:solidFill>
              <a:latin typeface="Arial"/>
              <a:ea typeface="Arial"/>
              <a:cs typeface="Arial"/>
              <a:sym typeface="Arial"/>
            </a:endParaRPr>
          </a:p>
        </p:txBody>
      </p:sp>
      <p:sp>
        <p:nvSpPr>
          <p:cNvPr id="584" name="Google Shape;584;p12"/>
          <p:cNvSpPr txBox="1"/>
          <p:nvPr/>
        </p:nvSpPr>
        <p:spPr>
          <a:xfrm>
            <a:off x="10139025" y="6015262"/>
            <a:ext cx="1329056"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678877"/>
                </a:solidFill>
                <a:latin typeface="Arial"/>
                <a:ea typeface="Arial"/>
                <a:cs typeface="Arial"/>
                <a:sym typeface="Arial"/>
              </a:rPr>
              <a:t>AB</a:t>
            </a:r>
            <a:r>
              <a:rPr b="0" i="0" lang="en-US" sz="1200" u="none" cap="none" strike="noStrike">
                <a:solidFill>
                  <a:srgbClr val="000000"/>
                </a:solidFill>
                <a:latin typeface="Arial"/>
                <a:ea typeface="Arial"/>
                <a:cs typeface="Arial"/>
                <a:sym typeface="Arial"/>
              </a:rPr>
              <a:t>: Abstracción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678877"/>
                </a:solidFill>
                <a:latin typeface="Arial"/>
                <a:ea typeface="Arial"/>
                <a:cs typeface="Arial"/>
                <a:sym typeface="Arial"/>
              </a:rPr>
              <a:t>AL</a:t>
            </a:r>
            <a:r>
              <a:rPr b="0" i="0" lang="en-US" sz="1200" u="none" cap="none" strike="noStrike">
                <a:solidFill>
                  <a:srgbClr val="000000"/>
                </a:solidFill>
                <a:latin typeface="Arial"/>
                <a:ea typeface="Arial"/>
                <a:cs typeface="Arial"/>
                <a:sym typeface="Arial"/>
              </a:rPr>
              <a:t>: Algoritmo</a:t>
            </a:r>
            <a:endParaRPr b="0" i="0" sz="1400" u="none" cap="none" strike="noStrike">
              <a:solidFill>
                <a:srgbClr val="000000"/>
              </a:solidFill>
              <a:latin typeface="Arial"/>
              <a:ea typeface="Arial"/>
              <a:cs typeface="Arial"/>
              <a:sym typeface="Arial"/>
            </a:endParaRPr>
          </a:p>
        </p:txBody>
      </p:sp>
      <p:sp>
        <p:nvSpPr>
          <p:cNvPr id="585" name="Google Shape;585;p12"/>
          <p:cNvSpPr/>
          <p:nvPr/>
        </p:nvSpPr>
        <p:spPr>
          <a:xfrm>
            <a:off x="7844780" y="6015263"/>
            <a:ext cx="3530356" cy="461624"/>
          </a:xfrm>
          <a:prstGeom prst="rect">
            <a:avLst/>
          </a:prstGeom>
          <a:noFill/>
          <a:ln cap="flat" cmpd="sng" w="952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6" name="Google Shape;586;p12"/>
          <p:cNvSpPr txBox="1"/>
          <p:nvPr/>
        </p:nvSpPr>
        <p:spPr>
          <a:xfrm>
            <a:off x="8551771" y="3343388"/>
            <a:ext cx="2004890" cy="2123618"/>
          </a:xfrm>
          <a:prstGeom prst="rect">
            <a:avLst/>
          </a:prstGeom>
          <a:noFill/>
          <a:ln>
            <a:noFill/>
          </a:ln>
        </p:spPr>
        <p:txBody>
          <a:bodyPr anchorCtr="0" anchor="t" bIns="45700" lIns="91425" spcFirstLastPara="1" rIns="91425" wrap="square" tIns="45700">
            <a:spAutoFit/>
          </a:bodyPr>
          <a:lstStyle/>
          <a:p>
            <a:pPr indent="-107950" lvl="0" marL="285750" marR="0" rtl="0" algn="l">
              <a:lnSpc>
                <a:spcPct val="100000"/>
              </a:lnSpc>
              <a:spcBef>
                <a:spcPts val="0"/>
              </a:spcBef>
              <a:spcAft>
                <a:spcPts val="0"/>
              </a:spcAft>
              <a:buClr>
                <a:srgbClr val="000000"/>
              </a:buClr>
              <a:buSzPts val="1200"/>
              <a:buFont typeface="Arial"/>
              <a:buChar char="•"/>
            </a:pPr>
            <a:r>
              <a:rPr b="0" i="0" lang="en-US" sz="1200" u="none" cap="none" strike="noStrike">
                <a:solidFill>
                  <a:srgbClr val="000000"/>
                </a:solidFill>
                <a:latin typeface="Arial"/>
                <a:ea typeface="Arial"/>
                <a:cs typeface="Arial"/>
                <a:sym typeface="Arial"/>
              </a:rPr>
              <a:t>¿Cómo simplificó el reto el PC?</a:t>
            </a:r>
            <a:endParaRPr/>
          </a:p>
          <a:p>
            <a:pPr indent="-107950" lvl="0" marL="285750" marR="0" rtl="0" algn="l">
              <a:lnSpc>
                <a:spcPct val="100000"/>
              </a:lnSpc>
              <a:spcBef>
                <a:spcPts val="0"/>
              </a:spcBef>
              <a:spcAft>
                <a:spcPts val="0"/>
              </a:spcAft>
              <a:buClr>
                <a:srgbClr val="000000"/>
              </a:buClr>
              <a:buSzPts val="1200"/>
              <a:buFont typeface="Arial"/>
              <a:buChar char="•"/>
            </a:pPr>
            <a:r>
              <a:rPr b="0" i="0" lang="en-US" sz="1200" u="none" cap="none" strike="noStrike">
                <a:solidFill>
                  <a:srgbClr val="000000"/>
                </a:solidFill>
                <a:latin typeface="Arial"/>
                <a:ea typeface="Arial"/>
                <a:cs typeface="Arial"/>
                <a:sym typeface="Arial"/>
              </a:rPr>
              <a:t>¿Qué habilidades sociales pusieron en práctica?</a:t>
            </a:r>
            <a:endParaRPr/>
          </a:p>
          <a:p>
            <a:pPr indent="-107950" lvl="0" marL="285750" marR="0" rtl="0" algn="l">
              <a:lnSpc>
                <a:spcPct val="100000"/>
              </a:lnSpc>
              <a:spcBef>
                <a:spcPts val="0"/>
              </a:spcBef>
              <a:spcAft>
                <a:spcPts val="0"/>
              </a:spcAft>
              <a:buClr>
                <a:srgbClr val="000000"/>
              </a:buClr>
              <a:buSzPts val="1200"/>
              <a:buFont typeface="Arial"/>
              <a:buChar char="•"/>
            </a:pPr>
            <a:r>
              <a:rPr b="0" i="0" lang="en-US" sz="1200" u="none" cap="none" strike="noStrike">
                <a:solidFill>
                  <a:srgbClr val="000000"/>
                </a:solidFill>
                <a:latin typeface="Arial"/>
                <a:ea typeface="Arial"/>
                <a:cs typeface="Arial"/>
                <a:sym typeface="Arial"/>
              </a:rPr>
              <a:t>¿Cómo pueden aplicar este enfoque en otros ámbitos de la vida?</a:t>
            </a:r>
            <a:endParaRPr/>
          </a:p>
          <a:p>
            <a:pPr indent="-107950" lvl="0" marL="285750" marR="0" rtl="0" algn="l">
              <a:lnSpc>
                <a:spcPct val="100000"/>
              </a:lnSpc>
              <a:spcBef>
                <a:spcPts val="0"/>
              </a:spcBef>
              <a:spcAft>
                <a:spcPts val="0"/>
              </a:spcAft>
              <a:buClr>
                <a:srgbClr val="000000"/>
              </a:buClr>
              <a:buSzPts val="1200"/>
              <a:buFont typeface="Arial"/>
              <a:buChar char="•"/>
            </a:pPr>
            <a:r>
              <a:rPr b="0" i="0" lang="en-US" sz="1200" u="none" cap="none" strike="noStrike">
                <a:solidFill>
                  <a:srgbClr val="000000"/>
                </a:solidFill>
                <a:latin typeface="Arial"/>
                <a:ea typeface="Arial"/>
                <a:cs typeface="Arial"/>
                <a:sym typeface="Arial"/>
              </a:rPr>
              <a:t>¿Qué parte del proceso fue la más difícil?</a:t>
            </a:r>
            <a:endParaRPr b="0" i="0" sz="1400" u="none" cap="none" strike="noStrike">
              <a:solidFill>
                <a:srgbClr val="000000"/>
              </a:solidFill>
              <a:latin typeface="Arial"/>
              <a:ea typeface="Arial"/>
              <a:cs typeface="Arial"/>
              <a:sym typeface="Arial"/>
            </a:endParaRPr>
          </a:p>
        </p:txBody>
      </p:sp>
      <p:sp>
        <p:nvSpPr>
          <p:cNvPr id="587" name="Google Shape;587;p12"/>
          <p:cNvSpPr txBox="1"/>
          <p:nvPr/>
        </p:nvSpPr>
        <p:spPr>
          <a:xfrm>
            <a:off x="696348" y="427978"/>
            <a:ext cx="6276400" cy="683565"/>
          </a:xfrm>
          <a:prstGeom prst="rect">
            <a:avLst/>
          </a:prstGeom>
          <a:noFill/>
          <a:ln>
            <a:noFill/>
          </a:ln>
        </p:spPr>
        <p:txBody>
          <a:bodyPr anchorCtr="0" anchor="b" bIns="45700" lIns="91425" spcFirstLastPara="1" rIns="91425" wrap="square" tIns="45700">
            <a:normAutofit fontScale="92500" lnSpcReduction="20000"/>
          </a:bodyPr>
          <a:lstStyle/>
          <a:p>
            <a:pPr indent="0" lvl="0" marL="0" marR="0" rtl="0" algn="l">
              <a:lnSpc>
                <a:spcPct val="100000"/>
              </a:lnSpc>
              <a:spcBef>
                <a:spcPts val="0"/>
              </a:spcBef>
              <a:spcAft>
                <a:spcPts val="0"/>
              </a:spcAft>
              <a:buClr>
                <a:srgbClr val="243131"/>
              </a:buClr>
              <a:buSzPct val="56756"/>
              <a:buFont typeface="Arial"/>
              <a:buNone/>
            </a:pPr>
            <a:r>
              <a:rPr b="1" i="0" lang="en-US" sz="2400" u="none" cap="none" strike="noStrike">
                <a:solidFill>
                  <a:srgbClr val="000000"/>
                </a:solidFill>
                <a:latin typeface="Arial"/>
                <a:ea typeface="Arial"/>
                <a:cs typeface="Arial"/>
                <a:sym typeface="Arial"/>
              </a:rPr>
              <a:t>Actividad: Resolviendo desafíos cotidianos con Pensamiento Computacional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91" name="Shape 591"/>
        <p:cNvGrpSpPr/>
        <p:nvPr/>
      </p:nvGrpSpPr>
      <p:grpSpPr>
        <a:xfrm>
          <a:off x="0" y="0"/>
          <a:ext cx="0" cy="0"/>
          <a:chOff x="0" y="0"/>
          <a:chExt cx="0" cy="0"/>
        </a:xfrm>
      </p:grpSpPr>
      <p:sp>
        <p:nvSpPr>
          <p:cNvPr id="592" name="Google Shape;592;p13"/>
          <p:cNvSpPr/>
          <p:nvPr/>
        </p:nvSpPr>
        <p:spPr>
          <a:xfrm>
            <a:off x="364054" y="5104266"/>
            <a:ext cx="11188220" cy="1091820"/>
          </a:xfrm>
          <a:prstGeom prst="rect">
            <a:avLst/>
          </a:prstGeom>
          <a:solidFill>
            <a:srgbClr val="D4DADA"/>
          </a:solidFill>
          <a:ln>
            <a:noFill/>
          </a:ln>
        </p:spPr>
        <p:txBody>
          <a:bodyPr anchorCtr="0" anchor="ctr" bIns="45700" lIns="648000" spcFirstLastPara="1" rIns="648000"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Las tareas cotidianas son una excelente forma de introducir el Pensamiento Computacional a adultos con baja cualificación. Las actividades deben ser</a:t>
            </a:r>
            <a:r>
              <a:rPr b="1" i="0" lang="en-US" sz="1400" u="none" cap="none" strike="noStrike">
                <a:solidFill>
                  <a:schemeClr val="dk1"/>
                </a:solidFill>
                <a:latin typeface="Arial"/>
                <a:ea typeface="Arial"/>
                <a:cs typeface="Arial"/>
                <a:sym typeface="Arial"/>
              </a:rPr>
              <a:t> sencillas, cercanas y enfocadas en el razonamiento paso a paso </a:t>
            </a:r>
            <a:r>
              <a:rPr b="0" i="0" lang="en-US" sz="1400" u="none" cap="none" strike="noStrike">
                <a:solidFill>
                  <a:schemeClr val="dk1"/>
                </a:solidFill>
                <a:latin typeface="Arial"/>
                <a:ea typeface="Arial"/>
                <a:cs typeface="Arial"/>
                <a:sym typeface="Arial"/>
              </a:rPr>
              <a:t>para fortalecer la confianza de los alumnos en sus competencias interpersonales.</a:t>
            </a:r>
            <a:endParaRPr b="0" i="0" sz="1400" u="none" cap="none" strike="noStrike">
              <a:solidFill>
                <a:srgbClr val="000000"/>
              </a:solidFill>
              <a:latin typeface="Arial"/>
              <a:ea typeface="Arial"/>
              <a:cs typeface="Arial"/>
              <a:sym typeface="Arial"/>
            </a:endParaRPr>
          </a:p>
        </p:txBody>
      </p:sp>
      <p:sp>
        <p:nvSpPr>
          <p:cNvPr id="593" name="Google Shape;593;p1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594" name="Google Shape;594;p13"/>
          <p:cNvSpPr txBox="1"/>
          <p:nvPr/>
        </p:nvSpPr>
        <p:spPr>
          <a:xfrm>
            <a:off x="775787" y="1999454"/>
            <a:ext cx="5665956" cy="2646838"/>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Empieza con ejemplos familiares de la vida real antes de introducir la definición de los conceptos.</a:t>
            </a:r>
            <a:endParaRPr/>
          </a:p>
          <a:p>
            <a:pPr indent="-285750" lvl="0" marL="285750" marR="0" rtl="0" algn="l">
              <a:lnSpc>
                <a:spcPct val="100000"/>
              </a:lnSpc>
              <a:spcBef>
                <a:spcPts val="120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Utiliza un lenguaje sencillo y evita los términos técnicos para que el PC sea accesible.</a:t>
            </a:r>
            <a:endParaRPr/>
          </a:p>
          <a:p>
            <a:pPr indent="-285750" lvl="0" marL="285750" marR="0" rtl="0" algn="l">
              <a:lnSpc>
                <a:spcPct val="100000"/>
              </a:lnSpc>
              <a:spcBef>
                <a:spcPts val="120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Anima a los alumnos a hablar sobre su proceso de razonamiento para reforzar el pensamiento estructurado.</a:t>
            </a:r>
            <a:endParaRPr/>
          </a:p>
          <a:p>
            <a:pPr indent="-285750" lvl="0" marL="285750" marR="0" rtl="0" algn="l">
              <a:lnSpc>
                <a:spcPct val="100000"/>
              </a:lnSpc>
              <a:spcBef>
                <a:spcPts val="1200"/>
              </a:spcBef>
              <a:spcAft>
                <a:spcPts val="120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Recuerda a tus estudiantes que el pensamiento computacional trata sobre cómo razonamos, no sobre la tecnología, y que puede aplicarse en su día a día.</a:t>
            </a:r>
            <a:endParaRPr b="0" i="0" sz="1400" u="none" cap="none" strike="noStrike">
              <a:solidFill>
                <a:srgbClr val="000000"/>
              </a:solidFill>
              <a:latin typeface="Arial"/>
              <a:ea typeface="Arial"/>
              <a:cs typeface="Arial"/>
              <a:sym typeface="Arial"/>
            </a:endParaRPr>
          </a:p>
        </p:txBody>
      </p:sp>
      <p:sp>
        <p:nvSpPr>
          <p:cNvPr id="595" name="Google Shape;595;p13"/>
          <p:cNvSpPr txBox="1"/>
          <p:nvPr/>
        </p:nvSpPr>
        <p:spPr>
          <a:xfrm>
            <a:off x="475914" y="1328542"/>
            <a:ext cx="10992167" cy="415458"/>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Consejos para introducir el PC a tus estudiantes:</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596" name="Google Shape;596;p13"/>
          <p:cNvPicPr preferRelativeResize="0"/>
          <p:nvPr/>
        </p:nvPicPr>
        <p:blipFill rotWithShape="1">
          <a:blip r:embed="rId3">
            <a:alphaModFix/>
          </a:blip>
          <a:srcRect b="0" l="0" r="0" t="0"/>
          <a:stretch/>
        </p:blipFill>
        <p:spPr>
          <a:xfrm>
            <a:off x="11006364" y="4568091"/>
            <a:ext cx="1091820" cy="1091820"/>
          </a:xfrm>
          <a:prstGeom prst="rect">
            <a:avLst/>
          </a:prstGeom>
          <a:noFill/>
          <a:ln>
            <a:noFill/>
          </a:ln>
        </p:spPr>
      </p:pic>
      <p:grpSp>
        <p:nvGrpSpPr>
          <p:cNvPr id="597" name="Google Shape;597;p13"/>
          <p:cNvGrpSpPr/>
          <p:nvPr/>
        </p:nvGrpSpPr>
        <p:grpSpPr>
          <a:xfrm>
            <a:off x="6972747" y="576904"/>
            <a:ext cx="3949424" cy="4142280"/>
            <a:chOff x="6972747" y="576904"/>
            <a:chExt cx="3949424" cy="4142280"/>
          </a:xfrm>
        </p:grpSpPr>
        <p:pic>
          <p:nvPicPr>
            <p:cNvPr descr="Imagen que contiene Texto&#10;&#10;Descripción generada automáticamente" id="598" name="Google Shape;598;p13"/>
            <p:cNvPicPr preferRelativeResize="0"/>
            <p:nvPr/>
          </p:nvPicPr>
          <p:blipFill rotWithShape="1">
            <a:blip r:embed="rId4">
              <a:alphaModFix/>
            </a:blip>
            <a:srcRect b="0" l="0" r="0" t="0"/>
            <a:stretch/>
          </p:blipFill>
          <p:spPr>
            <a:xfrm>
              <a:off x="6972747" y="769760"/>
              <a:ext cx="3949424" cy="3949424"/>
            </a:xfrm>
            <a:prstGeom prst="rect">
              <a:avLst/>
            </a:prstGeom>
            <a:noFill/>
            <a:ln>
              <a:noFill/>
            </a:ln>
          </p:spPr>
        </p:pic>
        <p:sp>
          <p:nvSpPr>
            <p:cNvPr id="599" name="Google Shape;599;p13"/>
            <p:cNvSpPr/>
            <p:nvPr/>
          </p:nvSpPr>
          <p:spPr>
            <a:xfrm>
              <a:off x="7067022" y="2008817"/>
              <a:ext cx="477672" cy="58104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00" name="Google Shape;600;p13"/>
            <p:cNvSpPr/>
            <p:nvPr/>
          </p:nvSpPr>
          <p:spPr>
            <a:xfrm>
              <a:off x="9629496" y="638999"/>
              <a:ext cx="477672" cy="58104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01" name="Google Shape;601;p13"/>
            <p:cNvSpPr/>
            <p:nvPr/>
          </p:nvSpPr>
          <p:spPr>
            <a:xfrm>
              <a:off x="10275833" y="1137425"/>
              <a:ext cx="477672" cy="57558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02" name="Google Shape;602;p13"/>
            <p:cNvSpPr/>
            <p:nvPr/>
          </p:nvSpPr>
          <p:spPr>
            <a:xfrm>
              <a:off x="7474523" y="1677872"/>
              <a:ext cx="477672" cy="58104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Un dibujo animado&#10;&#10;Descripción generada automáticamente con confianza baja" id="603" name="Google Shape;603;p13"/>
            <p:cNvPicPr preferRelativeResize="0"/>
            <p:nvPr/>
          </p:nvPicPr>
          <p:blipFill rotWithShape="1">
            <a:blip r:embed="rId5">
              <a:alphaModFix/>
            </a:blip>
            <a:srcRect b="0" l="0" r="0" t="0"/>
            <a:stretch/>
          </p:blipFill>
          <p:spPr>
            <a:xfrm>
              <a:off x="7272769" y="1836690"/>
              <a:ext cx="634921" cy="634921"/>
            </a:xfrm>
            <a:prstGeom prst="rect">
              <a:avLst/>
            </a:prstGeom>
            <a:noFill/>
            <a:ln>
              <a:noFill/>
            </a:ln>
          </p:spPr>
        </p:pic>
        <p:pic>
          <p:nvPicPr>
            <p:cNvPr descr="Un dibujo animado con letras&#10;&#10;Descripción generada automáticamente con confianza baja" id="604" name="Google Shape;604;p13"/>
            <p:cNvPicPr preferRelativeResize="0"/>
            <p:nvPr/>
          </p:nvPicPr>
          <p:blipFill rotWithShape="1">
            <a:blip r:embed="rId6">
              <a:alphaModFix/>
            </a:blip>
            <a:srcRect b="0" l="0" r="0" t="0"/>
            <a:stretch/>
          </p:blipFill>
          <p:spPr>
            <a:xfrm rot="766612">
              <a:off x="9762098" y="3043293"/>
              <a:ext cx="621013" cy="621013"/>
            </a:xfrm>
            <a:prstGeom prst="rect">
              <a:avLst/>
            </a:prstGeom>
            <a:noFill/>
            <a:ln>
              <a:noFill/>
            </a:ln>
          </p:spPr>
        </p:pic>
        <p:pic>
          <p:nvPicPr>
            <p:cNvPr descr="Imagen que contiene dibujo&#10;&#10;Descripción generada automáticamente" id="605" name="Google Shape;605;p13"/>
            <p:cNvPicPr preferRelativeResize="0"/>
            <p:nvPr/>
          </p:nvPicPr>
          <p:blipFill rotWithShape="1">
            <a:blip r:embed="rId7">
              <a:alphaModFix/>
            </a:blip>
            <a:srcRect b="0" l="0" r="0" t="0"/>
            <a:stretch/>
          </p:blipFill>
          <p:spPr>
            <a:xfrm rot="1446764">
              <a:off x="9635406" y="666680"/>
              <a:ext cx="558868" cy="558868"/>
            </a:xfrm>
            <a:prstGeom prst="rect">
              <a:avLst/>
            </a:prstGeom>
            <a:noFill/>
            <a:ln>
              <a:noFill/>
            </a:ln>
          </p:spPr>
        </p:pic>
      </p:grpSp>
      <p:sp>
        <p:nvSpPr>
          <p:cNvPr id="606" name="Google Shape;606;p13"/>
          <p:cNvSpPr txBox="1"/>
          <p:nvPr/>
        </p:nvSpPr>
        <p:spPr>
          <a:xfrm>
            <a:off x="696348" y="427978"/>
            <a:ext cx="6276400" cy="683565"/>
          </a:xfrm>
          <a:prstGeom prst="rect">
            <a:avLst/>
          </a:prstGeom>
          <a:noFill/>
          <a:ln>
            <a:noFill/>
          </a:ln>
        </p:spPr>
        <p:txBody>
          <a:bodyPr anchorCtr="0" anchor="b" bIns="45700" lIns="91425" spcFirstLastPara="1" rIns="91425" wrap="square" tIns="45700">
            <a:normAutofit fontScale="92500" lnSpcReduction="20000"/>
          </a:bodyPr>
          <a:lstStyle/>
          <a:p>
            <a:pPr indent="0" lvl="0" marL="0" marR="0" rtl="0" algn="l">
              <a:lnSpc>
                <a:spcPct val="100000"/>
              </a:lnSpc>
              <a:spcBef>
                <a:spcPts val="0"/>
              </a:spcBef>
              <a:spcAft>
                <a:spcPts val="0"/>
              </a:spcAft>
              <a:buClr>
                <a:srgbClr val="243131"/>
              </a:buClr>
              <a:buSzPct val="56756"/>
              <a:buFont typeface="Arial"/>
              <a:buNone/>
            </a:pPr>
            <a:r>
              <a:rPr b="1" i="0" lang="en-US" sz="2400" u="none" cap="none" strike="noStrike">
                <a:solidFill>
                  <a:srgbClr val="000000"/>
                </a:solidFill>
                <a:latin typeface="Arial"/>
                <a:ea typeface="Arial"/>
                <a:cs typeface="Arial"/>
                <a:sym typeface="Arial"/>
              </a:rPr>
              <a:t>Actividad: Resolviendo desafíos cotidianos con Pensamiento Computacional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pic>
        <p:nvPicPr>
          <p:cNvPr id="613" name="Google Shape;613;p15"/>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614" name="Google Shape;614;p15"/>
          <p:cNvSpPr txBox="1"/>
          <p:nvPr>
            <p:ph type="title"/>
          </p:nvPr>
        </p:nvSpPr>
        <p:spPr>
          <a:xfrm>
            <a:off x="7284498" y="2547395"/>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UNIDAD 2</a:t>
            </a:r>
            <a:endParaRPr>
              <a:latin typeface="Arial"/>
              <a:ea typeface="Arial"/>
              <a:cs typeface="Arial"/>
              <a:sym typeface="Arial"/>
            </a:endParaRPr>
          </a:p>
        </p:txBody>
      </p:sp>
      <p:sp>
        <p:nvSpPr>
          <p:cNvPr id="615" name="Google Shape;615;p15"/>
          <p:cNvSpPr txBox="1"/>
          <p:nvPr>
            <p:ph idx="1" type="body"/>
          </p:nvPr>
        </p:nvSpPr>
        <p:spPr>
          <a:xfrm>
            <a:off x="7522462" y="3280747"/>
            <a:ext cx="3291840" cy="1766741"/>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Estrategias para desarrollar las competencias interpersonales mediante el Pensamiento Computacional</a:t>
            </a:r>
            <a:endParaRPr/>
          </a:p>
        </p:txBody>
      </p:sp>
      <p:sp>
        <p:nvSpPr>
          <p:cNvPr id="616" name="Google Shape;616;p15"/>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22" name="Shape 622"/>
        <p:cNvGrpSpPr/>
        <p:nvPr/>
      </p:nvGrpSpPr>
      <p:grpSpPr>
        <a:xfrm>
          <a:off x="0" y="0"/>
          <a:ext cx="0" cy="0"/>
          <a:chOff x="0" y="0"/>
          <a:chExt cx="0" cy="0"/>
        </a:xfrm>
      </p:grpSpPr>
      <p:sp>
        <p:nvSpPr>
          <p:cNvPr id="623" name="Google Shape;623;p16"/>
          <p:cNvSpPr txBox="1"/>
          <p:nvPr>
            <p:ph idx="1" type="body"/>
          </p:nvPr>
        </p:nvSpPr>
        <p:spPr>
          <a:xfrm>
            <a:off x="481195" y="1763696"/>
            <a:ext cx="7183629" cy="4759935"/>
          </a:xfrm>
          <a:prstGeom prst="rect">
            <a:avLst/>
          </a:prstGeom>
          <a:noFill/>
          <a:ln>
            <a:noFill/>
          </a:ln>
        </p:spPr>
        <p:txBody>
          <a:bodyPr anchorCtr="0" anchor="t" bIns="45700" lIns="91425" spcFirstLastPara="1" rIns="91425" wrap="square" tIns="45700">
            <a:normAutofit lnSpcReduction="10000"/>
          </a:bodyPr>
          <a:lstStyle/>
          <a:p>
            <a:pPr indent="0" lvl="0" marL="0" rtl="0" algn="just">
              <a:lnSpc>
                <a:spcPct val="100000"/>
              </a:lnSpc>
              <a:spcBef>
                <a:spcPts val="0"/>
              </a:spcBef>
              <a:spcAft>
                <a:spcPts val="0"/>
              </a:spcAft>
              <a:buSzPts val="1260"/>
              <a:buNone/>
            </a:pPr>
            <a:r>
              <a:rPr lang="en-US" sz="1600">
                <a:latin typeface="Arial"/>
                <a:ea typeface="Arial"/>
                <a:cs typeface="Arial"/>
                <a:sym typeface="Arial"/>
              </a:rPr>
              <a:t>En esta unidad nos centraremos en formas prácticas de desarrollar competencias interpersonales en estudiantes adultos con baja cualificación mediante el uso del Pensamiento Computacional. Exploraremos enfoques estructurados, paso a paso, que animarán a los estudiantes a pensar de forma crítica, resolver problemas de manera eficaz y trabajar de forma colaborativa, todo ello sin necesidad de utilizar tecnología.</a:t>
            </a:r>
            <a:endParaRPr/>
          </a:p>
          <a:p>
            <a:pPr indent="0" lvl="0" marL="0" rtl="0" algn="just">
              <a:lnSpc>
                <a:spcPct val="100000"/>
              </a:lnSpc>
              <a:spcBef>
                <a:spcPts val="0"/>
              </a:spcBef>
              <a:spcAft>
                <a:spcPts val="0"/>
              </a:spcAft>
              <a:buSzPts val="1260"/>
              <a:buNone/>
            </a:pPr>
            <a:r>
              <a:t/>
            </a:r>
            <a:endParaRPr sz="1600">
              <a:latin typeface="Arial"/>
              <a:ea typeface="Arial"/>
              <a:cs typeface="Arial"/>
              <a:sym typeface="Arial"/>
            </a:endParaRPr>
          </a:p>
          <a:p>
            <a:pPr indent="0" lvl="0" marL="0" rtl="0" algn="just">
              <a:lnSpc>
                <a:spcPct val="100000"/>
              </a:lnSpc>
              <a:spcBef>
                <a:spcPts val="0"/>
              </a:spcBef>
              <a:spcAft>
                <a:spcPts val="0"/>
              </a:spcAft>
              <a:buSzPts val="1260"/>
              <a:buNone/>
            </a:pPr>
            <a:r>
              <a:rPr lang="en-US" sz="1600">
                <a:latin typeface="Arial"/>
                <a:ea typeface="Arial"/>
                <a:cs typeface="Arial"/>
                <a:sym typeface="Arial"/>
              </a:rPr>
              <a:t>El Pensamiento Computacional puede ayudarte a crear experiencias de aprendizaje dinámicas en las que los estudiantes adultos apliquen un razonamiento estructurado para afrontar desafíos cotidianos. Guiando a tus alumnos a través de procesos claros y lógicos, podrás fortalecer su confianza, su capacidad de adaptación y sus habilidades de comunicación, competencias clave para el aprendizaje permanente y la empleabilidad.</a:t>
            </a:r>
            <a:endParaRPr/>
          </a:p>
          <a:p>
            <a:pPr indent="0" lvl="0" marL="0" rtl="0" algn="just">
              <a:lnSpc>
                <a:spcPct val="100000"/>
              </a:lnSpc>
              <a:spcBef>
                <a:spcPts val="0"/>
              </a:spcBef>
              <a:spcAft>
                <a:spcPts val="0"/>
              </a:spcAft>
              <a:buSzPts val="1260"/>
              <a:buNone/>
            </a:pPr>
            <a:r>
              <a:t/>
            </a:r>
            <a:endParaRPr sz="1600">
              <a:latin typeface="Arial"/>
              <a:ea typeface="Arial"/>
              <a:cs typeface="Arial"/>
              <a:sym typeface="Arial"/>
            </a:endParaRPr>
          </a:p>
          <a:p>
            <a:pPr indent="0" lvl="0" marL="0" rtl="0" algn="just">
              <a:lnSpc>
                <a:spcPct val="100000"/>
              </a:lnSpc>
              <a:spcBef>
                <a:spcPts val="0"/>
              </a:spcBef>
              <a:spcAft>
                <a:spcPts val="0"/>
              </a:spcAft>
              <a:buSzPts val="1260"/>
              <a:buNone/>
            </a:pPr>
            <a:r>
              <a:rPr lang="en-US" sz="1600">
                <a:latin typeface="Arial"/>
                <a:ea typeface="Arial"/>
                <a:cs typeface="Arial"/>
                <a:sym typeface="Arial"/>
              </a:rPr>
              <a:t>A lo largo de esta unidad, descubrirás estrategias específicas de pensamiento computacional orientadas a reforzar cada competencia interpersonal, junto con métodos de enseñanza adaptables que permiten hacer el PC accesible a diferentes niveles de aprendizaje. Al finalizar, contarás con técnicas prácticas para integrar el PC en tus clases de forma pertinente, motivadora y fácil de aplicar.</a:t>
            </a:r>
            <a:endParaRPr>
              <a:latin typeface="Arial"/>
              <a:ea typeface="Arial"/>
              <a:cs typeface="Arial"/>
              <a:sym typeface="Arial"/>
            </a:endParaRPr>
          </a:p>
        </p:txBody>
      </p:sp>
      <p:pic>
        <p:nvPicPr>
          <p:cNvPr id="624" name="Google Shape;624;p16"/>
          <p:cNvPicPr preferRelativeResize="0"/>
          <p:nvPr>
            <p:ph idx="2" type="pic"/>
          </p:nvPr>
        </p:nvPicPr>
        <p:blipFill rotWithShape="1">
          <a:blip r:embed="rId3">
            <a:alphaModFix/>
          </a:blip>
          <a:srcRect b="0" l="30342" r="30344" t="0"/>
          <a:stretch/>
        </p:blipFill>
        <p:spPr>
          <a:xfrm>
            <a:off x="8140700" y="-1"/>
            <a:ext cx="4051300" cy="6858001"/>
          </a:xfrm>
          <a:prstGeom prst="rect">
            <a:avLst/>
          </a:prstGeom>
          <a:noFill/>
          <a:ln>
            <a:noFill/>
          </a:ln>
        </p:spPr>
      </p:pic>
      <p:sp>
        <p:nvSpPr>
          <p:cNvPr id="625" name="Google Shape;625;p16"/>
          <p:cNvSpPr txBox="1"/>
          <p:nvPr/>
        </p:nvSpPr>
        <p:spPr>
          <a:xfrm>
            <a:off x="481193" y="646340"/>
            <a:ext cx="7183629" cy="926284"/>
          </a:xfrm>
          <a:prstGeom prst="rect">
            <a:avLst/>
          </a:prstGeom>
          <a:noFill/>
          <a:ln>
            <a:noFill/>
          </a:ln>
        </p:spPr>
        <p:txBody>
          <a:bodyPr anchorCtr="0" anchor="b" bIns="45700" lIns="91425" spcFirstLastPara="1" rIns="91425" wrap="square" tIns="45700">
            <a:normAutofit fontScale="92500" lnSpcReduction="20000"/>
          </a:bodyPr>
          <a:lstStyle/>
          <a:p>
            <a:pPr indent="0" lvl="0" marL="0" marR="0" rtl="0" algn="l">
              <a:lnSpc>
                <a:spcPct val="100000"/>
              </a:lnSpc>
              <a:spcBef>
                <a:spcPts val="0"/>
              </a:spcBef>
              <a:spcAft>
                <a:spcPts val="0"/>
              </a:spcAft>
              <a:buClr>
                <a:srgbClr val="243131"/>
              </a:buClr>
              <a:buSzPct val="56756"/>
              <a:buFont typeface="Arial"/>
              <a:buNone/>
            </a:pPr>
            <a:r>
              <a:rPr b="1" i="0" lang="en-US" sz="2400" u="none" cap="none" strike="noStrike">
                <a:solidFill>
                  <a:schemeClr val="dk1"/>
                </a:solidFill>
                <a:latin typeface="Arial"/>
                <a:ea typeface="Arial"/>
                <a:cs typeface="Arial"/>
                <a:sym typeface="Arial"/>
              </a:rPr>
              <a:t>Cómo utilizar el Pensamiento Computacional para potenciar competencias interpersonales en adultos con baja cualificación</a:t>
            </a:r>
            <a:endParaRPr b="0" i="0" sz="1400" u="none" cap="none" strike="noStrike">
              <a:solidFill>
                <a:srgbClr val="000000"/>
              </a:solidFill>
              <a:latin typeface="Arial"/>
              <a:ea typeface="Arial"/>
              <a:cs typeface="Arial"/>
              <a:sym typeface="Arial"/>
            </a:endParaRPr>
          </a:p>
        </p:txBody>
      </p:sp>
      <p:sp>
        <p:nvSpPr>
          <p:cNvPr id="626" name="Google Shape;626;p1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30" name="Shape 630"/>
        <p:cNvGrpSpPr/>
        <p:nvPr/>
      </p:nvGrpSpPr>
      <p:grpSpPr>
        <a:xfrm>
          <a:off x="0" y="0"/>
          <a:ext cx="0" cy="0"/>
          <a:chOff x="0" y="0"/>
          <a:chExt cx="0" cy="0"/>
        </a:xfrm>
      </p:grpSpPr>
      <p:pic>
        <p:nvPicPr>
          <p:cNvPr id="631" name="Google Shape;631;p17"/>
          <p:cNvPicPr preferRelativeResize="0"/>
          <p:nvPr/>
        </p:nvPicPr>
        <p:blipFill rotWithShape="1">
          <a:blip r:embed="rId3">
            <a:alphaModFix/>
          </a:blip>
          <a:srcRect b="30730" l="0" r="0" t="-2"/>
          <a:stretch/>
        </p:blipFill>
        <p:spPr>
          <a:xfrm>
            <a:off x="7190008" y="262637"/>
            <a:ext cx="4606472" cy="989241"/>
          </a:xfrm>
          <a:prstGeom prst="rect">
            <a:avLst/>
          </a:prstGeom>
          <a:noFill/>
          <a:ln>
            <a:noFill/>
          </a:ln>
        </p:spPr>
      </p:pic>
      <p:sp>
        <p:nvSpPr>
          <p:cNvPr id="632" name="Google Shape;632;p17"/>
          <p:cNvSpPr txBox="1"/>
          <p:nvPr/>
        </p:nvSpPr>
        <p:spPr>
          <a:xfrm>
            <a:off x="1438474" y="462830"/>
            <a:ext cx="5583234" cy="834841"/>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Desarrollando el pensamiento crítico </a:t>
            </a:r>
            <a:endParaRPr/>
          </a:p>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con el PC</a:t>
            </a:r>
            <a:endParaRPr b="0" i="0" sz="1400" u="none" cap="none" strike="noStrike">
              <a:solidFill>
                <a:srgbClr val="000000"/>
              </a:solidFill>
              <a:latin typeface="Arial"/>
              <a:ea typeface="Arial"/>
              <a:cs typeface="Arial"/>
              <a:sym typeface="Arial"/>
            </a:endParaRPr>
          </a:p>
        </p:txBody>
      </p:sp>
      <p:sp>
        <p:nvSpPr>
          <p:cNvPr id="633" name="Google Shape;633;p17"/>
          <p:cNvSpPr/>
          <p:nvPr/>
        </p:nvSpPr>
        <p:spPr>
          <a:xfrm>
            <a:off x="7178726" y="177421"/>
            <a:ext cx="864000" cy="1186479"/>
          </a:xfrm>
          <a:prstGeom prst="rect">
            <a:avLst/>
          </a:prstGeom>
          <a:noFill/>
          <a:ln cap="flat" cmpd="sng" w="25400">
            <a:solidFill>
              <a:srgbClr val="A5A5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34" name="Google Shape;634;p17"/>
          <p:cNvSpPr/>
          <p:nvPr/>
        </p:nvSpPr>
        <p:spPr>
          <a:xfrm>
            <a:off x="507483" y="5476913"/>
            <a:ext cx="10850378" cy="926781"/>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35" name="Google Shape;635;p17"/>
          <p:cNvSpPr txBox="1"/>
          <p:nvPr/>
        </p:nvSpPr>
        <p:spPr>
          <a:xfrm>
            <a:off x="1551294" y="5524805"/>
            <a:ext cx="8925636"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El pensamiento crítico se desarrolla mejor mediante debates abiertos y ejercicios de resolución de problemas. </a:t>
            </a:r>
            <a:r>
              <a:rPr b="1" i="0" lang="en-US" sz="1600" u="none" cap="none" strike="noStrike">
                <a:solidFill>
                  <a:srgbClr val="000000"/>
                </a:solidFill>
                <a:latin typeface="Arial"/>
                <a:ea typeface="Arial"/>
                <a:cs typeface="Arial"/>
                <a:sym typeface="Arial"/>
              </a:rPr>
              <a:t>Anima a los alumnos a plantearse preguntas del tipo «por qué» y «cómo»</a:t>
            </a:r>
            <a:r>
              <a:rPr b="0" i="0" lang="en-US" sz="1600" u="none" cap="none" strike="noStrike">
                <a:solidFill>
                  <a:srgbClr val="000000"/>
                </a:solidFill>
                <a:latin typeface="Arial"/>
                <a:ea typeface="Arial"/>
                <a:cs typeface="Arial"/>
                <a:sym typeface="Arial"/>
              </a:rPr>
              <a:t> sobre situaciones cotidianas para ayudarles a formarse juicios independientes.</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636" name="Google Shape;636;p17"/>
          <p:cNvPicPr preferRelativeResize="0"/>
          <p:nvPr/>
        </p:nvPicPr>
        <p:blipFill rotWithShape="1">
          <a:blip r:embed="rId4">
            <a:alphaModFix/>
          </a:blip>
          <a:srcRect b="0" l="0" r="0" t="0"/>
          <a:stretch/>
        </p:blipFill>
        <p:spPr>
          <a:xfrm>
            <a:off x="10678368" y="5184799"/>
            <a:ext cx="1218895" cy="1218895"/>
          </a:xfrm>
          <a:prstGeom prst="rect">
            <a:avLst/>
          </a:prstGeom>
          <a:noFill/>
          <a:ln>
            <a:noFill/>
          </a:ln>
        </p:spPr>
      </p:pic>
      <p:sp>
        <p:nvSpPr>
          <p:cNvPr id="637" name="Google Shape;637;p17"/>
          <p:cNvSpPr/>
          <p:nvPr/>
        </p:nvSpPr>
        <p:spPr>
          <a:xfrm>
            <a:off x="7111537" y="1657200"/>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CÓMO APLICAR EL PC</a:t>
            </a:r>
            <a:endParaRPr b="0" i="0" sz="1400" u="none" cap="none" strike="noStrike">
              <a:solidFill>
                <a:srgbClr val="000000"/>
              </a:solidFill>
              <a:latin typeface="Arial"/>
              <a:ea typeface="Arial"/>
              <a:cs typeface="Arial"/>
              <a:sym typeface="Arial"/>
            </a:endParaRPr>
          </a:p>
        </p:txBody>
      </p:sp>
      <p:sp>
        <p:nvSpPr>
          <p:cNvPr id="638" name="Google Shape;638;p17"/>
          <p:cNvSpPr/>
          <p:nvPr/>
        </p:nvSpPr>
        <p:spPr>
          <a:xfrm>
            <a:off x="7111537" y="2883049"/>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39" name="Google Shape;639;p17"/>
          <p:cNvSpPr txBox="1"/>
          <p:nvPr/>
        </p:nvSpPr>
        <p:spPr>
          <a:xfrm>
            <a:off x="7326522" y="3095116"/>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Identifica conexiones lógicas, incoherencias o sesgos en el razonamiento.</a:t>
            </a:r>
            <a:endParaRPr b="0" i="0" sz="1400" u="none" cap="none" strike="noStrike">
              <a:solidFill>
                <a:srgbClr val="000000"/>
              </a:solidFill>
              <a:latin typeface="Arial"/>
              <a:ea typeface="Arial"/>
              <a:cs typeface="Arial"/>
              <a:sym typeface="Arial"/>
            </a:endParaRPr>
          </a:p>
        </p:txBody>
      </p:sp>
      <p:sp>
        <p:nvSpPr>
          <p:cNvPr id="640" name="Google Shape;640;p17"/>
          <p:cNvSpPr/>
          <p:nvPr/>
        </p:nvSpPr>
        <p:spPr>
          <a:xfrm>
            <a:off x="7111537" y="2144040"/>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41" name="Google Shape;641;p17"/>
          <p:cNvSpPr txBox="1"/>
          <p:nvPr/>
        </p:nvSpPr>
        <p:spPr>
          <a:xfrm>
            <a:off x="7326522" y="2356107"/>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Descompone los argumentos o la información en partes para analizarlos por separado.</a:t>
            </a:r>
            <a:endParaRPr b="0" i="0" sz="1400" u="none" cap="none" strike="noStrike">
              <a:solidFill>
                <a:srgbClr val="000000"/>
              </a:solidFill>
              <a:latin typeface="Arial"/>
              <a:ea typeface="Arial"/>
              <a:cs typeface="Arial"/>
              <a:sym typeface="Arial"/>
            </a:endParaRPr>
          </a:p>
        </p:txBody>
      </p:sp>
      <p:sp>
        <p:nvSpPr>
          <p:cNvPr id="642" name="Google Shape;642;p17"/>
          <p:cNvSpPr/>
          <p:nvPr/>
        </p:nvSpPr>
        <p:spPr>
          <a:xfrm>
            <a:off x="8106771" y="2046490"/>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Descomposición</a:t>
            </a:r>
            <a:endParaRPr b="0" i="0" sz="1400" u="none" cap="none" strike="noStrike">
              <a:solidFill>
                <a:srgbClr val="000000"/>
              </a:solidFill>
              <a:latin typeface="Arial"/>
              <a:ea typeface="Arial"/>
              <a:cs typeface="Arial"/>
              <a:sym typeface="Arial"/>
            </a:endParaRPr>
          </a:p>
        </p:txBody>
      </p:sp>
      <p:sp>
        <p:nvSpPr>
          <p:cNvPr id="643" name="Google Shape;643;p17"/>
          <p:cNvSpPr/>
          <p:nvPr/>
        </p:nvSpPr>
        <p:spPr>
          <a:xfrm>
            <a:off x="7111537" y="3622058"/>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44" name="Google Shape;644;p17"/>
          <p:cNvSpPr txBox="1"/>
          <p:nvPr/>
        </p:nvSpPr>
        <p:spPr>
          <a:xfrm>
            <a:off x="7326522" y="3834125"/>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Céntrate en los detalles relevantes y filtrar la información innecesaria en la toma de decisiones.</a:t>
            </a:r>
            <a:endParaRPr b="0" i="0" sz="1400" u="none" cap="none" strike="noStrike">
              <a:solidFill>
                <a:srgbClr val="000000"/>
              </a:solidFill>
              <a:latin typeface="Arial"/>
              <a:ea typeface="Arial"/>
              <a:cs typeface="Arial"/>
              <a:sym typeface="Arial"/>
            </a:endParaRPr>
          </a:p>
        </p:txBody>
      </p:sp>
      <p:sp>
        <p:nvSpPr>
          <p:cNvPr id="645" name="Google Shape;645;p17"/>
          <p:cNvSpPr/>
          <p:nvPr/>
        </p:nvSpPr>
        <p:spPr>
          <a:xfrm>
            <a:off x="8106771" y="3524508"/>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Abstracción</a:t>
            </a:r>
            <a:endParaRPr b="0" i="0" sz="1400" u="none" cap="none" strike="noStrike">
              <a:solidFill>
                <a:srgbClr val="000000"/>
              </a:solidFill>
              <a:latin typeface="Arial"/>
              <a:ea typeface="Arial"/>
              <a:cs typeface="Arial"/>
              <a:sym typeface="Arial"/>
            </a:endParaRPr>
          </a:p>
        </p:txBody>
      </p:sp>
      <p:sp>
        <p:nvSpPr>
          <p:cNvPr id="646" name="Google Shape;646;p17"/>
          <p:cNvSpPr txBox="1"/>
          <p:nvPr/>
        </p:nvSpPr>
        <p:spPr>
          <a:xfrm>
            <a:off x="452890" y="4134040"/>
            <a:ext cx="6261807" cy="138495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Ejemplo:</a:t>
            </a:r>
            <a:r>
              <a:rPr b="0" i="0" lang="en-US" sz="1400" u="none" cap="none" strike="noStrike">
                <a:solidFill>
                  <a:srgbClr val="000000"/>
                </a:solidFill>
                <a:latin typeface="Arial"/>
                <a:ea typeface="Arial"/>
                <a:cs typeface="Arial"/>
                <a:sym typeface="Arial"/>
              </a:rPr>
              <a:t> Al planificar una compra semanal con un presupuesto ajustado, los alumnos pueden utilizar el PC para desglosar sus gastos, centrarse en los artículos esenciales, comparar precios y decidir qué se ajusta a su presupuesto. Esto les ayuda a tomar decisiones de compra con conocimiento de causa en lugar de comprar impulsivamente y quedarse sin dinero antes de su próximo sueldo.</a:t>
            </a:r>
            <a:endParaRPr b="0" i="0" sz="1400" u="none" cap="none" strike="noStrike">
              <a:solidFill>
                <a:srgbClr val="000000"/>
              </a:solidFill>
              <a:latin typeface="Arial"/>
              <a:ea typeface="Arial"/>
              <a:cs typeface="Arial"/>
              <a:sym typeface="Arial"/>
            </a:endParaRPr>
          </a:p>
        </p:txBody>
      </p:sp>
      <p:pic>
        <p:nvPicPr>
          <p:cNvPr descr="Un dibujo de un perro&#10;&#10;Descripción generada automáticamente con confianza media" id="647" name="Google Shape;647;p17"/>
          <p:cNvPicPr preferRelativeResize="0"/>
          <p:nvPr/>
        </p:nvPicPr>
        <p:blipFill rotWithShape="1">
          <a:blip r:embed="rId5">
            <a:alphaModFix/>
          </a:blip>
          <a:srcRect b="0" l="0" r="0" t="0"/>
          <a:stretch/>
        </p:blipFill>
        <p:spPr>
          <a:xfrm>
            <a:off x="72864" y="211027"/>
            <a:ext cx="1269841" cy="1269841"/>
          </a:xfrm>
          <a:prstGeom prst="rect">
            <a:avLst/>
          </a:prstGeom>
          <a:noFill/>
          <a:ln>
            <a:noFill/>
          </a:ln>
        </p:spPr>
      </p:pic>
      <p:sp>
        <p:nvSpPr>
          <p:cNvPr id="648" name="Google Shape;648;p17"/>
          <p:cNvSpPr/>
          <p:nvPr/>
        </p:nvSpPr>
        <p:spPr>
          <a:xfrm>
            <a:off x="507483" y="1657200"/>
            <a:ext cx="6093724" cy="237356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49" name="Google Shape;649;p17"/>
          <p:cNvSpPr txBox="1"/>
          <p:nvPr/>
        </p:nvSpPr>
        <p:spPr>
          <a:xfrm>
            <a:off x="774089" y="1772982"/>
            <a:ext cx="5525897" cy="224672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El pensamiento crítico es la capacidad de analizar situaciones, evaluar información y tomar decisiones lógicas. </a:t>
            </a:r>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Muchos estudiantes adultos poco cualificados tienen dificultades para resolver problemas porque confían en la intuición más que en el pensamiento estructurado. </a:t>
            </a:r>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El PC ayuda a los alumnos a desarrollar un enfoque lógico y sistemático para evaluar situaciones, reduciendo las conjeturas y mejorando la toma de decisiones.</a:t>
            </a:r>
            <a:endParaRPr b="0" i="0" sz="1400" u="none" cap="none" strike="noStrike">
              <a:solidFill>
                <a:srgbClr val="000000"/>
              </a:solidFill>
              <a:latin typeface="Arial"/>
              <a:ea typeface="Arial"/>
              <a:cs typeface="Arial"/>
              <a:sym typeface="Arial"/>
            </a:endParaRPr>
          </a:p>
        </p:txBody>
      </p:sp>
      <p:sp>
        <p:nvSpPr>
          <p:cNvPr id="650" name="Google Shape;650;p17"/>
          <p:cNvSpPr/>
          <p:nvPr/>
        </p:nvSpPr>
        <p:spPr>
          <a:xfrm>
            <a:off x="8106771" y="2785499"/>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chemeClr val="lt1"/>
                </a:solidFill>
                <a:latin typeface="Arial"/>
                <a:ea typeface="Arial"/>
                <a:cs typeface="Arial"/>
                <a:sym typeface="Arial"/>
              </a:rPr>
              <a:t>Reconocimiento de patrones</a:t>
            </a:r>
            <a:endParaRPr b="0" i="0" sz="1200" u="none" cap="none" strike="noStrike">
              <a:solidFill>
                <a:srgbClr val="000000"/>
              </a:solidFill>
              <a:latin typeface="Arial"/>
              <a:ea typeface="Arial"/>
              <a:cs typeface="Arial"/>
              <a:sym typeface="Arial"/>
            </a:endParaRPr>
          </a:p>
        </p:txBody>
      </p:sp>
      <p:sp>
        <p:nvSpPr>
          <p:cNvPr id="651" name="Google Shape;651;p17"/>
          <p:cNvSpPr/>
          <p:nvPr/>
        </p:nvSpPr>
        <p:spPr>
          <a:xfrm>
            <a:off x="7111537" y="4361067"/>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52" name="Google Shape;652;p17"/>
          <p:cNvSpPr txBox="1"/>
          <p:nvPr/>
        </p:nvSpPr>
        <p:spPr>
          <a:xfrm>
            <a:off x="7326522" y="4573134"/>
            <a:ext cx="4031339" cy="43084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Enseña a los alumnos a crear razonamientos estructurados para comparar opciones y llegar a conclusiones bien pensadas.</a:t>
            </a:r>
            <a:endParaRPr b="0" i="0" sz="1200" u="none" cap="none" strike="noStrike">
              <a:solidFill>
                <a:srgbClr val="000000"/>
              </a:solidFill>
              <a:latin typeface="Arial"/>
              <a:ea typeface="Arial"/>
              <a:cs typeface="Arial"/>
              <a:sym typeface="Arial"/>
            </a:endParaRPr>
          </a:p>
        </p:txBody>
      </p:sp>
      <p:sp>
        <p:nvSpPr>
          <p:cNvPr id="653" name="Google Shape;653;p17"/>
          <p:cNvSpPr/>
          <p:nvPr/>
        </p:nvSpPr>
        <p:spPr>
          <a:xfrm>
            <a:off x="8106771" y="4263517"/>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Algoritmos</a:t>
            </a:r>
            <a:endParaRPr b="0" i="0" sz="1400" u="none" cap="none" strike="noStrike">
              <a:solidFill>
                <a:srgbClr val="000000"/>
              </a:solidFill>
              <a:latin typeface="Arial"/>
              <a:ea typeface="Arial"/>
              <a:cs typeface="Arial"/>
              <a:sym typeface="Arial"/>
            </a:endParaRPr>
          </a:p>
        </p:txBody>
      </p:sp>
      <p:sp>
        <p:nvSpPr>
          <p:cNvPr id="654" name="Google Shape;654;p17"/>
          <p:cNvSpPr txBox="1"/>
          <p:nvPr/>
        </p:nvSpPr>
        <p:spPr>
          <a:xfrm>
            <a:off x="5853820" y="-664253"/>
            <a:ext cx="741180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Develop structured reasoning to compare options and form well-thought-out conclusions.</a:t>
            </a:r>
            <a:endParaRPr b="0" i="0" sz="1400" u="none" cap="none" strike="noStrike">
              <a:solidFill>
                <a:srgbClr val="000000"/>
              </a:solidFill>
              <a:latin typeface="Arial"/>
              <a:ea typeface="Arial"/>
              <a:cs typeface="Arial"/>
              <a:sym typeface="Arial"/>
            </a:endParaRPr>
          </a:p>
        </p:txBody>
      </p:sp>
      <p:sp>
        <p:nvSpPr>
          <p:cNvPr id="655" name="Google Shape;655;p1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59" name="Shape 659"/>
        <p:cNvGrpSpPr/>
        <p:nvPr/>
      </p:nvGrpSpPr>
      <p:grpSpPr>
        <a:xfrm>
          <a:off x="0" y="0"/>
          <a:ext cx="0" cy="0"/>
          <a:chOff x="0" y="0"/>
          <a:chExt cx="0" cy="0"/>
        </a:xfrm>
      </p:grpSpPr>
      <p:pic>
        <p:nvPicPr>
          <p:cNvPr descr="Imagen que contiene dibujo, señal&#10;&#10;Descripción generada automáticamente" id="660" name="Google Shape;660;p18"/>
          <p:cNvPicPr preferRelativeResize="0"/>
          <p:nvPr/>
        </p:nvPicPr>
        <p:blipFill rotWithShape="1">
          <a:blip r:embed="rId3">
            <a:alphaModFix/>
          </a:blip>
          <a:srcRect b="0" l="0" r="0" t="0"/>
          <a:stretch/>
        </p:blipFill>
        <p:spPr>
          <a:xfrm>
            <a:off x="72863" y="185871"/>
            <a:ext cx="1269841" cy="1269841"/>
          </a:xfrm>
          <a:prstGeom prst="rect">
            <a:avLst/>
          </a:prstGeom>
          <a:noFill/>
          <a:ln>
            <a:noFill/>
          </a:ln>
        </p:spPr>
      </p:pic>
      <p:sp>
        <p:nvSpPr>
          <p:cNvPr id="661" name="Google Shape;661;p18"/>
          <p:cNvSpPr/>
          <p:nvPr/>
        </p:nvSpPr>
        <p:spPr>
          <a:xfrm>
            <a:off x="8011253" y="177421"/>
            <a:ext cx="792000" cy="1186479"/>
          </a:xfrm>
          <a:prstGeom prst="rect">
            <a:avLst/>
          </a:prstGeom>
          <a:no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62" name="Google Shape;662;p18"/>
          <p:cNvSpPr/>
          <p:nvPr/>
        </p:nvSpPr>
        <p:spPr>
          <a:xfrm>
            <a:off x="791397" y="5476913"/>
            <a:ext cx="10496419" cy="926781"/>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63" name="Google Shape;663;p18"/>
          <p:cNvSpPr txBox="1"/>
          <p:nvPr/>
        </p:nvSpPr>
        <p:spPr>
          <a:xfrm>
            <a:off x="1424462" y="5576100"/>
            <a:ext cx="8925636" cy="58473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Anima a los estudiantes a </a:t>
            </a:r>
            <a:r>
              <a:rPr b="1" i="0" lang="en-US" sz="1600" u="none" cap="none" strike="noStrike">
                <a:solidFill>
                  <a:srgbClr val="000000"/>
                </a:solidFill>
                <a:latin typeface="Arial"/>
                <a:ea typeface="Arial"/>
                <a:cs typeface="Arial"/>
                <a:sym typeface="Arial"/>
              </a:rPr>
              <a:t>abordar cada reto con una mentalidad estructurada</a:t>
            </a:r>
            <a:r>
              <a:rPr b="0" i="0" lang="en-US" sz="1600" u="none" cap="none" strike="noStrike">
                <a:solidFill>
                  <a:srgbClr val="000000"/>
                </a:solidFill>
                <a:latin typeface="Arial"/>
                <a:ea typeface="Arial"/>
                <a:cs typeface="Arial"/>
                <a:sym typeface="Arial"/>
              </a:rPr>
              <a:t>, reforzando que la mayoría de los problemas pueden resolverse cuando se dividen en pasos en lugar de evitarse.</a:t>
            </a:r>
            <a:endParaRPr b="0" i="0" sz="1400" u="none" cap="none" strike="noStrike">
              <a:solidFill>
                <a:srgbClr val="000000"/>
              </a:solidFill>
              <a:latin typeface="Arial"/>
              <a:ea typeface="Arial"/>
              <a:cs typeface="Arial"/>
              <a:sym typeface="Arial"/>
            </a:endParaRPr>
          </a:p>
        </p:txBody>
      </p:sp>
      <p:sp>
        <p:nvSpPr>
          <p:cNvPr id="664" name="Google Shape;664;p18"/>
          <p:cNvSpPr txBox="1"/>
          <p:nvPr/>
        </p:nvSpPr>
        <p:spPr>
          <a:xfrm>
            <a:off x="1390590" y="504168"/>
            <a:ext cx="5528825" cy="824076"/>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Desarrollando la capacidad de resolución de problemas con el PC </a:t>
            </a:r>
            <a:endParaRPr b="0" i="0" sz="1400" u="none" cap="none" strike="noStrike">
              <a:solidFill>
                <a:srgbClr val="000000"/>
              </a:solidFill>
              <a:latin typeface="Arial"/>
              <a:ea typeface="Arial"/>
              <a:cs typeface="Arial"/>
              <a:sym typeface="Arial"/>
            </a:endParaRPr>
          </a:p>
        </p:txBody>
      </p:sp>
      <p:sp>
        <p:nvSpPr>
          <p:cNvPr id="665" name="Google Shape;665;p18"/>
          <p:cNvSpPr/>
          <p:nvPr/>
        </p:nvSpPr>
        <p:spPr>
          <a:xfrm>
            <a:off x="507483" y="1657200"/>
            <a:ext cx="6093724" cy="237356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66" name="Google Shape;666;p18"/>
          <p:cNvSpPr txBox="1"/>
          <p:nvPr/>
        </p:nvSpPr>
        <p:spPr>
          <a:xfrm>
            <a:off x="607633" y="1701204"/>
            <a:ext cx="5893424" cy="235445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 resolución de problemas permite a los alumnos enfrentarse a los retos de forma lógica y sistemática, en lugar de reaccionar impulsivamente. </a:t>
            </a:r>
            <a:endParaRPr/>
          </a:p>
          <a:p>
            <a:pPr indent="0" lvl="0" marL="0" marR="0" rtl="0" algn="just">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Muchos estudiantes adultos con bajas cualificaciones pueden tener dificultades para resolver problemas porque se sienten abrumados por cuestiones complicadas o están acostumbrados a tomar decisiones rápidas sin un planteamiento bien meditado. </a:t>
            </a:r>
            <a:endParaRPr/>
          </a:p>
          <a:p>
            <a:pPr indent="0" lvl="0" marL="0" marR="0" rtl="0" algn="just">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El PC proporciona un marco paso a paso que les ayuda a desglosar los retos, analizar las opciones y desarrollar soluciones prácticas, haciendo que los problemas sean más manejables y menos estresantes. </a:t>
            </a:r>
            <a:endParaRPr b="0" i="0" sz="1400" u="none" cap="none" strike="noStrike">
              <a:solidFill>
                <a:srgbClr val="000000"/>
              </a:solidFill>
              <a:latin typeface="Arial"/>
              <a:ea typeface="Arial"/>
              <a:cs typeface="Arial"/>
              <a:sym typeface="Arial"/>
            </a:endParaRPr>
          </a:p>
        </p:txBody>
      </p:sp>
      <p:sp>
        <p:nvSpPr>
          <p:cNvPr id="667" name="Google Shape;667;p18"/>
          <p:cNvSpPr txBox="1"/>
          <p:nvPr/>
        </p:nvSpPr>
        <p:spPr>
          <a:xfrm>
            <a:off x="452890" y="4134040"/>
            <a:ext cx="6446225" cy="113103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350"/>
              <a:buFont typeface="Arial"/>
              <a:buNone/>
            </a:pPr>
            <a:r>
              <a:rPr b="1" i="0" lang="en-US" sz="1350" u="none" cap="none" strike="noStrike">
                <a:solidFill>
                  <a:srgbClr val="000000"/>
                </a:solidFill>
                <a:latin typeface="Arial"/>
                <a:ea typeface="Arial"/>
                <a:cs typeface="Arial"/>
                <a:sym typeface="Arial"/>
              </a:rPr>
              <a:t>Ejemplo:</a:t>
            </a:r>
            <a:r>
              <a:rPr b="0" i="0" lang="en-US" sz="1350" u="none" cap="none" strike="noStrike">
                <a:solidFill>
                  <a:srgbClr val="000000"/>
                </a:solidFill>
                <a:latin typeface="Arial"/>
                <a:ea typeface="Arial"/>
                <a:cs typeface="Arial"/>
                <a:sym typeface="Arial"/>
              </a:rPr>
              <a:t> Estudiantes con dificultades para preparar comidas sanas con ingredientes limitados pueden aplicar el PC para desglosar el problema, identificar las combinaciones de alimentos habituales que funcionan y planificar las comidas. Estructurando su enfoque y reconociendo patrones en la preparación de comidas, se pueden crean comidas nutritivas y minimizar el desperdicio de alimentos.</a:t>
            </a:r>
            <a:endParaRPr b="0" i="0" sz="1350" u="none" cap="none" strike="noStrike">
              <a:solidFill>
                <a:srgbClr val="000000"/>
              </a:solidFill>
              <a:latin typeface="Arial"/>
              <a:ea typeface="Arial"/>
              <a:cs typeface="Arial"/>
              <a:sym typeface="Arial"/>
            </a:endParaRPr>
          </a:p>
        </p:txBody>
      </p:sp>
      <p:pic>
        <p:nvPicPr>
          <p:cNvPr descr="Icono&#10;&#10;Descripción generada automáticamente" id="668" name="Google Shape;668;p18"/>
          <p:cNvPicPr preferRelativeResize="0"/>
          <p:nvPr/>
        </p:nvPicPr>
        <p:blipFill rotWithShape="1">
          <a:blip r:embed="rId4">
            <a:alphaModFix/>
          </a:blip>
          <a:srcRect b="0" l="0" r="0" t="0"/>
          <a:stretch/>
        </p:blipFill>
        <p:spPr>
          <a:xfrm>
            <a:off x="10678368" y="5184799"/>
            <a:ext cx="1218895" cy="1218895"/>
          </a:xfrm>
          <a:prstGeom prst="rect">
            <a:avLst/>
          </a:prstGeom>
          <a:noFill/>
          <a:ln>
            <a:noFill/>
          </a:ln>
        </p:spPr>
      </p:pic>
      <p:sp>
        <p:nvSpPr>
          <p:cNvPr id="669" name="Google Shape;669;p18"/>
          <p:cNvSpPr/>
          <p:nvPr/>
        </p:nvSpPr>
        <p:spPr>
          <a:xfrm>
            <a:off x="7111537" y="1657200"/>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CÓMO APLICAR EL PC</a:t>
            </a:r>
            <a:endParaRPr b="0" i="0" sz="1400" u="none" cap="none" strike="noStrike">
              <a:solidFill>
                <a:srgbClr val="000000"/>
              </a:solidFill>
              <a:latin typeface="Arial"/>
              <a:ea typeface="Arial"/>
              <a:cs typeface="Arial"/>
              <a:sym typeface="Arial"/>
            </a:endParaRPr>
          </a:p>
        </p:txBody>
      </p:sp>
      <p:sp>
        <p:nvSpPr>
          <p:cNvPr id="670" name="Google Shape;670;p18"/>
          <p:cNvSpPr/>
          <p:nvPr/>
        </p:nvSpPr>
        <p:spPr>
          <a:xfrm>
            <a:off x="7111537" y="2883049"/>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71" name="Google Shape;671;p18"/>
          <p:cNvSpPr txBox="1"/>
          <p:nvPr/>
        </p:nvSpPr>
        <p:spPr>
          <a:xfrm>
            <a:off x="7326522" y="3095116"/>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Reconoce errores o problemas anteriores para evitar que se repitan.</a:t>
            </a:r>
            <a:endParaRPr b="0" i="0" sz="1400" u="none" cap="none" strike="noStrike">
              <a:solidFill>
                <a:srgbClr val="000000"/>
              </a:solidFill>
              <a:latin typeface="Arial"/>
              <a:ea typeface="Arial"/>
              <a:cs typeface="Arial"/>
              <a:sym typeface="Arial"/>
            </a:endParaRPr>
          </a:p>
        </p:txBody>
      </p:sp>
      <p:sp>
        <p:nvSpPr>
          <p:cNvPr id="672" name="Google Shape;672;p18"/>
          <p:cNvSpPr/>
          <p:nvPr/>
        </p:nvSpPr>
        <p:spPr>
          <a:xfrm>
            <a:off x="7111537" y="2144040"/>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73" name="Google Shape;673;p18"/>
          <p:cNvSpPr txBox="1"/>
          <p:nvPr/>
        </p:nvSpPr>
        <p:spPr>
          <a:xfrm>
            <a:off x="7326522" y="2356107"/>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Divide el reto en pasos más pequeños para identificar las áreas clave que necesitan soluciones.</a:t>
            </a:r>
            <a:endParaRPr b="0" i="0" sz="1400" u="none" cap="none" strike="noStrike">
              <a:solidFill>
                <a:srgbClr val="000000"/>
              </a:solidFill>
              <a:latin typeface="Arial"/>
              <a:ea typeface="Arial"/>
              <a:cs typeface="Arial"/>
              <a:sym typeface="Arial"/>
            </a:endParaRPr>
          </a:p>
        </p:txBody>
      </p:sp>
      <p:sp>
        <p:nvSpPr>
          <p:cNvPr id="674" name="Google Shape;674;p18"/>
          <p:cNvSpPr/>
          <p:nvPr/>
        </p:nvSpPr>
        <p:spPr>
          <a:xfrm>
            <a:off x="8106771" y="2046490"/>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Descomposición</a:t>
            </a:r>
            <a:endParaRPr b="0" i="0" sz="1400" u="none" cap="none" strike="noStrike">
              <a:solidFill>
                <a:srgbClr val="000000"/>
              </a:solidFill>
              <a:latin typeface="Arial"/>
              <a:ea typeface="Arial"/>
              <a:cs typeface="Arial"/>
              <a:sym typeface="Arial"/>
            </a:endParaRPr>
          </a:p>
        </p:txBody>
      </p:sp>
      <p:sp>
        <p:nvSpPr>
          <p:cNvPr id="675" name="Google Shape;675;p18"/>
          <p:cNvSpPr/>
          <p:nvPr/>
        </p:nvSpPr>
        <p:spPr>
          <a:xfrm>
            <a:off x="7111537" y="3622058"/>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76" name="Google Shape;676;p18"/>
          <p:cNvSpPr txBox="1"/>
          <p:nvPr/>
        </p:nvSpPr>
        <p:spPr>
          <a:xfrm>
            <a:off x="7326522" y="3797818"/>
            <a:ext cx="3818917"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Filtra las distracciones y céntrate sólo en los aspectos concretos del problema que repercuten en la solución.</a:t>
            </a:r>
            <a:endParaRPr b="0" i="0" sz="1400" u="none" cap="none" strike="noStrike">
              <a:solidFill>
                <a:srgbClr val="000000"/>
              </a:solidFill>
              <a:latin typeface="Arial"/>
              <a:ea typeface="Arial"/>
              <a:cs typeface="Arial"/>
              <a:sym typeface="Arial"/>
            </a:endParaRPr>
          </a:p>
        </p:txBody>
      </p:sp>
      <p:sp>
        <p:nvSpPr>
          <p:cNvPr id="677" name="Google Shape;677;p18"/>
          <p:cNvSpPr/>
          <p:nvPr/>
        </p:nvSpPr>
        <p:spPr>
          <a:xfrm>
            <a:off x="8106771" y="3524508"/>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Abstracción</a:t>
            </a:r>
            <a:endParaRPr b="0" i="0" sz="1400" u="none" cap="none" strike="noStrike">
              <a:solidFill>
                <a:srgbClr val="000000"/>
              </a:solidFill>
              <a:latin typeface="Arial"/>
              <a:ea typeface="Arial"/>
              <a:cs typeface="Arial"/>
              <a:sym typeface="Arial"/>
            </a:endParaRPr>
          </a:p>
        </p:txBody>
      </p:sp>
      <p:sp>
        <p:nvSpPr>
          <p:cNvPr id="678" name="Google Shape;678;p18"/>
          <p:cNvSpPr/>
          <p:nvPr/>
        </p:nvSpPr>
        <p:spPr>
          <a:xfrm>
            <a:off x="8106771" y="2785499"/>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chemeClr val="lt1"/>
                </a:solidFill>
                <a:latin typeface="Arial"/>
                <a:ea typeface="Arial"/>
                <a:cs typeface="Arial"/>
                <a:sym typeface="Arial"/>
              </a:rPr>
              <a:t>Reconocimiento de patrones</a:t>
            </a:r>
            <a:endParaRPr b="0" i="0" sz="1200" u="none" cap="none" strike="noStrike">
              <a:solidFill>
                <a:srgbClr val="000000"/>
              </a:solidFill>
              <a:latin typeface="Arial"/>
              <a:ea typeface="Arial"/>
              <a:cs typeface="Arial"/>
              <a:sym typeface="Arial"/>
            </a:endParaRPr>
          </a:p>
        </p:txBody>
      </p:sp>
      <p:sp>
        <p:nvSpPr>
          <p:cNvPr id="679" name="Google Shape;679;p18"/>
          <p:cNvSpPr/>
          <p:nvPr/>
        </p:nvSpPr>
        <p:spPr>
          <a:xfrm>
            <a:off x="7111537" y="4361067"/>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80" name="Google Shape;680;p18"/>
          <p:cNvSpPr txBox="1"/>
          <p:nvPr/>
        </p:nvSpPr>
        <p:spPr>
          <a:xfrm>
            <a:off x="7326522" y="4573134"/>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Enséñales a crear una secuencia de acciones para resolver un problema.</a:t>
            </a:r>
            <a:endParaRPr b="0" i="0" sz="1400" u="none" cap="none" strike="noStrike">
              <a:solidFill>
                <a:srgbClr val="000000"/>
              </a:solidFill>
              <a:latin typeface="Arial"/>
              <a:ea typeface="Arial"/>
              <a:cs typeface="Arial"/>
              <a:sym typeface="Arial"/>
            </a:endParaRPr>
          </a:p>
        </p:txBody>
      </p:sp>
      <p:sp>
        <p:nvSpPr>
          <p:cNvPr id="681" name="Google Shape;681;p18"/>
          <p:cNvSpPr/>
          <p:nvPr/>
        </p:nvSpPr>
        <p:spPr>
          <a:xfrm>
            <a:off x="8106771" y="4263517"/>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Algoritmos</a:t>
            </a:r>
            <a:endParaRPr b="0" i="0" sz="1400" u="none" cap="none" strike="noStrike">
              <a:solidFill>
                <a:srgbClr val="000000"/>
              </a:solidFill>
              <a:latin typeface="Arial"/>
              <a:ea typeface="Arial"/>
              <a:cs typeface="Arial"/>
              <a:sym typeface="Arial"/>
            </a:endParaRPr>
          </a:p>
        </p:txBody>
      </p:sp>
      <p:sp>
        <p:nvSpPr>
          <p:cNvPr id="682" name="Google Shape;682;p1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Arial"/>
                <a:ea typeface="Arial"/>
                <a:cs typeface="Arial"/>
                <a:sym typeface="Arial"/>
              </a:rPr>
              <a:t>‹#›</a:t>
            </a:fld>
            <a:endParaRPr b="0" i="0" sz="900" u="none" cap="none" strike="noStrike">
              <a:solidFill>
                <a:srgbClr val="537272"/>
              </a:solidFill>
              <a:latin typeface="Arial"/>
              <a:ea typeface="Arial"/>
              <a:cs typeface="Arial"/>
              <a:sym typeface="Arial"/>
            </a:endParaRPr>
          </a:p>
        </p:txBody>
      </p:sp>
      <p:pic>
        <p:nvPicPr>
          <p:cNvPr id="683" name="Google Shape;683;p18"/>
          <p:cNvPicPr preferRelativeResize="0"/>
          <p:nvPr/>
        </p:nvPicPr>
        <p:blipFill rotWithShape="1">
          <a:blip r:embed="rId5">
            <a:alphaModFix/>
          </a:blip>
          <a:srcRect b="30730" l="0" r="0" t="-2"/>
          <a:stretch/>
        </p:blipFill>
        <p:spPr>
          <a:xfrm>
            <a:off x="7190008" y="262637"/>
            <a:ext cx="4606472" cy="98924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87" name="Shape 687"/>
        <p:cNvGrpSpPr/>
        <p:nvPr/>
      </p:nvGrpSpPr>
      <p:grpSpPr>
        <a:xfrm>
          <a:off x="0" y="0"/>
          <a:ext cx="0" cy="0"/>
          <a:chOff x="0" y="0"/>
          <a:chExt cx="0" cy="0"/>
        </a:xfrm>
      </p:grpSpPr>
      <p:pic>
        <p:nvPicPr>
          <p:cNvPr descr="Imagen que contiene dibujo&#10;&#10;Descripción generada automáticamente" id="688" name="Google Shape;688;p19"/>
          <p:cNvPicPr preferRelativeResize="0"/>
          <p:nvPr/>
        </p:nvPicPr>
        <p:blipFill rotWithShape="1">
          <a:blip r:embed="rId3">
            <a:alphaModFix/>
          </a:blip>
          <a:srcRect b="0" l="0" r="0" t="0"/>
          <a:stretch/>
        </p:blipFill>
        <p:spPr>
          <a:xfrm>
            <a:off x="70409" y="211027"/>
            <a:ext cx="1269841" cy="1269841"/>
          </a:xfrm>
          <a:prstGeom prst="rect">
            <a:avLst/>
          </a:prstGeom>
          <a:noFill/>
          <a:ln>
            <a:noFill/>
          </a:ln>
        </p:spPr>
      </p:pic>
      <p:sp>
        <p:nvSpPr>
          <p:cNvPr id="689" name="Google Shape;689;p19"/>
          <p:cNvSpPr/>
          <p:nvPr/>
        </p:nvSpPr>
        <p:spPr>
          <a:xfrm>
            <a:off x="8773244" y="140082"/>
            <a:ext cx="720000" cy="1186479"/>
          </a:xfrm>
          <a:prstGeom prst="rect">
            <a:avLst/>
          </a:prstGeom>
          <a:noFill/>
          <a:ln cap="flat" cmpd="sng" w="25400">
            <a:solidFill>
              <a:srgbClr val="26679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90" name="Google Shape;690;p19"/>
          <p:cNvSpPr/>
          <p:nvPr/>
        </p:nvSpPr>
        <p:spPr>
          <a:xfrm>
            <a:off x="791397" y="5476913"/>
            <a:ext cx="10496419" cy="926781"/>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91" name="Google Shape;691;p19"/>
          <p:cNvSpPr txBox="1"/>
          <p:nvPr/>
        </p:nvSpPr>
        <p:spPr>
          <a:xfrm>
            <a:off x="1608633" y="5524805"/>
            <a:ext cx="8925636"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Anima a los alumnos a </a:t>
            </a:r>
            <a:r>
              <a:rPr b="1" i="0" lang="en-US" sz="1600" u="none" cap="none" strike="noStrike">
                <a:solidFill>
                  <a:srgbClr val="000000"/>
                </a:solidFill>
                <a:latin typeface="Arial"/>
                <a:ea typeface="Arial"/>
                <a:cs typeface="Arial"/>
                <a:sym typeface="Arial"/>
              </a:rPr>
              <a:t>explorar múltiples soluciones a un problema </a:t>
            </a:r>
            <a:r>
              <a:rPr b="0" i="0" lang="en-US" sz="1600" u="none" cap="none" strike="noStrike">
                <a:solidFill>
                  <a:srgbClr val="000000"/>
                </a:solidFill>
                <a:latin typeface="Arial"/>
                <a:ea typeface="Arial"/>
                <a:cs typeface="Arial"/>
                <a:sym typeface="Arial"/>
              </a:rPr>
              <a:t>en lugar de conformarse con la primera idea que se les ocurra. Haz hincapié en que el PC permite resolver problemas de forma creativa más allá de los métodos tradicionales.</a:t>
            </a:r>
            <a:endParaRPr b="0" i="0" sz="1600" u="none" cap="none" strike="noStrike">
              <a:solidFill>
                <a:srgbClr val="000000"/>
              </a:solidFill>
              <a:latin typeface="Arial"/>
              <a:ea typeface="Arial"/>
              <a:cs typeface="Arial"/>
              <a:sym typeface="Arial"/>
            </a:endParaRPr>
          </a:p>
        </p:txBody>
      </p:sp>
      <p:sp>
        <p:nvSpPr>
          <p:cNvPr id="692" name="Google Shape;692;p19"/>
          <p:cNvSpPr txBox="1"/>
          <p:nvPr/>
        </p:nvSpPr>
        <p:spPr>
          <a:xfrm>
            <a:off x="1390590" y="504165"/>
            <a:ext cx="5210617" cy="835701"/>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Desarrollando la creatividad y la innovación con el PC</a:t>
            </a:r>
            <a:endParaRPr b="0" i="0" sz="2400" u="none" cap="none" strike="noStrike">
              <a:solidFill>
                <a:srgbClr val="000000"/>
              </a:solidFill>
              <a:latin typeface="Arial"/>
              <a:ea typeface="Arial"/>
              <a:cs typeface="Arial"/>
              <a:sym typeface="Arial"/>
            </a:endParaRPr>
          </a:p>
        </p:txBody>
      </p:sp>
      <p:sp>
        <p:nvSpPr>
          <p:cNvPr id="693" name="Google Shape;693;p19"/>
          <p:cNvSpPr/>
          <p:nvPr/>
        </p:nvSpPr>
        <p:spPr>
          <a:xfrm>
            <a:off x="507483" y="1657200"/>
            <a:ext cx="6093724" cy="237356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94" name="Google Shape;694;p19"/>
          <p:cNvSpPr txBox="1"/>
          <p:nvPr/>
        </p:nvSpPr>
        <p:spPr>
          <a:xfrm>
            <a:off x="670559" y="1720619"/>
            <a:ext cx="5801118" cy="227750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La creatividad consiste en encontrar nuevas soluciones, pensar con flexibilidad y abordar los retos de forma diferente, mientras que la innovación implica aplicar esas ideas creativas de forma práctica. </a:t>
            </a:r>
            <a:endParaRPr/>
          </a:p>
          <a:p>
            <a:pPr indent="0" lvl="0" marL="0" marR="0" rtl="0" algn="just">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Muchos adultos poco cualificados tienen dificultades con estas habilidades porque tienden a confiar en enfoques familiares o dudan en probar métodos alternativos. </a:t>
            </a:r>
            <a:endParaRPr/>
          </a:p>
          <a:p>
            <a:pPr indent="0" lvl="0" marL="0" marR="0" rtl="0" algn="just">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El PC ayuda a desarrollar la creatividad y la innovación fomentando la experimentación estructurada, reconociendo patrones útiles y refinando ideas para convertirlas en soluciones viables.</a:t>
            </a:r>
            <a:endParaRPr b="0" i="0" sz="1400" u="none" cap="none" strike="noStrike">
              <a:solidFill>
                <a:srgbClr val="000000"/>
              </a:solidFill>
              <a:latin typeface="Arial"/>
              <a:ea typeface="Arial"/>
              <a:cs typeface="Arial"/>
              <a:sym typeface="Arial"/>
            </a:endParaRPr>
          </a:p>
        </p:txBody>
      </p:sp>
      <p:sp>
        <p:nvSpPr>
          <p:cNvPr id="695" name="Google Shape;695;p19"/>
          <p:cNvSpPr/>
          <p:nvPr/>
        </p:nvSpPr>
        <p:spPr>
          <a:xfrm>
            <a:off x="7111537" y="1657200"/>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CÓMO APLICAR EL PC</a:t>
            </a:r>
            <a:endParaRPr b="0" i="0" sz="1400" u="none" cap="none" strike="noStrike">
              <a:solidFill>
                <a:srgbClr val="000000"/>
              </a:solidFill>
              <a:latin typeface="Arial"/>
              <a:ea typeface="Arial"/>
              <a:cs typeface="Arial"/>
              <a:sym typeface="Arial"/>
            </a:endParaRPr>
          </a:p>
        </p:txBody>
      </p:sp>
      <p:sp>
        <p:nvSpPr>
          <p:cNvPr id="696" name="Google Shape;696;p19"/>
          <p:cNvSpPr/>
          <p:nvPr/>
        </p:nvSpPr>
        <p:spPr>
          <a:xfrm>
            <a:off x="7111537" y="2883049"/>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97" name="Google Shape;697;p19"/>
          <p:cNvSpPr txBox="1"/>
          <p:nvPr/>
        </p:nvSpPr>
        <p:spPr>
          <a:xfrm>
            <a:off x="7326522" y="3095116"/>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Identifica conexiones entre ideas no relacionadas para inspirar soluciones innovadoras.</a:t>
            </a:r>
            <a:endParaRPr b="0" i="0" sz="1400" u="none" cap="none" strike="noStrike">
              <a:solidFill>
                <a:srgbClr val="000000"/>
              </a:solidFill>
              <a:latin typeface="Arial"/>
              <a:ea typeface="Arial"/>
              <a:cs typeface="Arial"/>
              <a:sym typeface="Arial"/>
            </a:endParaRPr>
          </a:p>
        </p:txBody>
      </p:sp>
      <p:sp>
        <p:nvSpPr>
          <p:cNvPr id="698" name="Google Shape;698;p19"/>
          <p:cNvSpPr/>
          <p:nvPr/>
        </p:nvSpPr>
        <p:spPr>
          <a:xfrm>
            <a:off x="7111537" y="2144040"/>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99" name="Google Shape;699;p19"/>
          <p:cNvSpPr txBox="1"/>
          <p:nvPr/>
        </p:nvSpPr>
        <p:spPr>
          <a:xfrm>
            <a:off x="7267018" y="2341330"/>
            <a:ext cx="3818917" cy="5770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rgbClr val="000000"/>
                </a:solidFill>
                <a:latin typeface="Arial"/>
                <a:ea typeface="Arial"/>
                <a:cs typeface="Arial"/>
                <a:sym typeface="Arial"/>
              </a:rPr>
              <a:t>Desglosa un proceso creativo en pasos individuales, como la lluvia de ideas, el perfeccionamiento y la comprobación de las ideas.</a:t>
            </a:r>
            <a:endParaRPr b="0" i="0" sz="1100" u="none" cap="none" strike="noStrike">
              <a:solidFill>
                <a:srgbClr val="000000"/>
              </a:solidFill>
              <a:latin typeface="Arial"/>
              <a:ea typeface="Arial"/>
              <a:cs typeface="Arial"/>
              <a:sym typeface="Arial"/>
            </a:endParaRPr>
          </a:p>
        </p:txBody>
      </p:sp>
      <p:sp>
        <p:nvSpPr>
          <p:cNvPr id="700" name="Google Shape;700;p19"/>
          <p:cNvSpPr/>
          <p:nvPr/>
        </p:nvSpPr>
        <p:spPr>
          <a:xfrm>
            <a:off x="8106771" y="2046490"/>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Descomposición</a:t>
            </a:r>
            <a:endParaRPr b="0" i="0" sz="1400" u="none" cap="none" strike="noStrike">
              <a:solidFill>
                <a:srgbClr val="000000"/>
              </a:solidFill>
              <a:latin typeface="Arial"/>
              <a:ea typeface="Arial"/>
              <a:cs typeface="Arial"/>
              <a:sym typeface="Arial"/>
            </a:endParaRPr>
          </a:p>
        </p:txBody>
      </p:sp>
      <p:sp>
        <p:nvSpPr>
          <p:cNvPr id="701" name="Google Shape;701;p19"/>
          <p:cNvSpPr/>
          <p:nvPr/>
        </p:nvSpPr>
        <p:spPr>
          <a:xfrm>
            <a:off x="7111537" y="3622058"/>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02" name="Google Shape;702;p19"/>
          <p:cNvSpPr txBox="1"/>
          <p:nvPr/>
        </p:nvSpPr>
        <p:spPr>
          <a:xfrm>
            <a:off x="7326522" y="3834125"/>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Elimina el pensamiento rígido para dar cabida a ideas poco convencionales.</a:t>
            </a:r>
            <a:endParaRPr b="0" i="0" sz="1400" u="none" cap="none" strike="noStrike">
              <a:solidFill>
                <a:srgbClr val="000000"/>
              </a:solidFill>
              <a:latin typeface="Arial"/>
              <a:ea typeface="Arial"/>
              <a:cs typeface="Arial"/>
              <a:sym typeface="Arial"/>
            </a:endParaRPr>
          </a:p>
        </p:txBody>
      </p:sp>
      <p:sp>
        <p:nvSpPr>
          <p:cNvPr id="703" name="Google Shape;703;p19"/>
          <p:cNvSpPr/>
          <p:nvPr/>
        </p:nvSpPr>
        <p:spPr>
          <a:xfrm>
            <a:off x="8106771" y="3524508"/>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Abstracción</a:t>
            </a:r>
            <a:endParaRPr b="0" i="0" sz="1400" u="none" cap="none" strike="noStrike">
              <a:solidFill>
                <a:srgbClr val="000000"/>
              </a:solidFill>
              <a:latin typeface="Arial"/>
              <a:ea typeface="Arial"/>
              <a:cs typeface="Arial"/>
              <a:sym typeface="Arial"/>
            </a:endParaRPr>
          </a:p>
        </p:txBody>
      </p:sp>
      <p:sp>
        <p:nvSpPr>
          <p:cNvPr id="704" name="Google Shape;704;p19"/>
          <p:cNvSpPr/>
          <p:nvPr/>
        </p:nvSpPr>
        <p:spPr>
          <a:xfrm>
            <a:off x="8106771" y="2785499"/>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chemeClr val="lt1"/>
                </a:solidFill>
                <a:latin typeface="Arial"/>
                <a:ea typeface="Arial"/>
                <a:cs typeface="Arial"/>
                <a:sym typeface="Arial"/>
              </a:rPr>
              <a:t>Reconocimiento de patrones</a:t>
            </a:r>
            <a:endParaRPr b="0" i="0" sz="1200" u="none" cap="none" strike="noStrike">
              <a:solidFill>
                <a:srgbClr val="000000"/>
              </a:solidFill>
              <a:latin typeface="Arial"/>
              <a:ea typeface="Arial"/>
              <a:cs typeface="Arial"/>
              <a:sym typeface="Arial"/>
            </a:endParaRPr>
          </a:p>
        </p:txBody>
      </p:sp>
      <p:sp>
        <p:nvSpPr>
          <p:cNvPr id="705" name="Google Shape;705;p19"/>
          <p:cNvSpPr/>
          <p:nvPr/>
        </p:nvSpPr>
        <p:spPr>
          <a:xfrm>
            <a:off x="7111537" y="4361067"/>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06" name="Google Shape;706;p19"/>
          <p:cNvSpPr txBox="1"/>
          <p:nvPr/>
        </p:nvSpPr>
        <p:spPr>
          <a:xfrm>
            <a:off x="7326522" y="4573134"/>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Desarrolla pasos estructurados para probar y perfeccionar sistemáticamente las ideas innovadoras.</a:t>
            </a:r>
            <a:endParaRPr b="0" i="0" sz="1400" u="none" cap="none" strike="noStrike">
              <a:solidFill>
                <a:srgbClr val="000000"/>
              </a:solidFill>
              <a:latin typeface="Arial"/>
              <a:ea typeface="Arial"/>
              <a:cs typeface="Arial"/>
              <a:sym typeface="Arial"/>
            </a:endParaRPr>
          </a:p>
        </p:txBody>
      </p:sp>
      <p:sp>
        <p:nvSpPr>
          <p:cNvPr id="707" name="Google Shape;707;p19"/>
          <p:cNvSpPr/>
          <p:nvPr/>
        </p:nvSpPr>
        <p:spPr>
          <a:xfrm>
            <a:off x="8106771" y="4263517"/>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400" u="none" cap="none" strike="noStrike">
                <a:solidFill>
                  <a:schemeClr val="lt1"/>
                </a:solidFill>
                <a:latin typeface="Arial"/>
                <a:ea typeface="Arial"/>
                <a:cs typeface="Arial"/>
                <a:sym typeface="Arial"/>
              </a:rPr>
              <a:t>Algoritmos</a:t>
            </a:r>
            <a:endParaRPr b="0" i="0" sz="1400" u="none" cap="none" strike="noStrike">
              <a:solidFill>
                <a:srgbClr val="000000"/>
              </a:solidFill>
              <a:latin typeface="Arial"/>
              <a:ea typeface="Arial"/>
              <a:cs typeface="Arial"/>
              <a:sym typeface="Arial"/>
            </a:endParaRPr>
          </a:p>
        </p:txBody>
      </p:sp>
      <p:sp>
        <p:nvSpPr>
          <p:cNvPr id="708" name="Google Shape;708;p19"/>
          <p:cNvSpPr txBox="1"/>
          <p:nvPr/>
        </p:nvSpPr>
        <p:spPr>
          <a:xfrm>
            <a:off x="452890" y="4134040"/>
            <a:ext cx="6261807" cy="116951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Ejemplo:</a:t>
            </a:r>
            <a:r>
              <a:rPr b="0" i="0" lang="en-US" sz="1400" u="none" cap="none" strike="noStrike">
                <a:solidFill>
                  <a:srgbClr val="000000"/>
                </a:solidFill>
                <a:latin typeface="Arial"/>
                <a:ea typeface="Arial"/>
                <a:cs typeface="Arial"/>
                <a:sym typeface="Arial"/>
              </a:rPr>
              <a:t> Un estudiante que intente organizar el espacio en una casa pequeña puede aplicar el PC dividiendo la tarea en categorías como artículos esenciales frente a no esenciales, reconociendo patrones en zonas desordenadas y explorando múltiples soluciones de almacenamiento innovadoras para maximizar el espacio. </a:t>
            </a:r>
            <a:endParaRPr b="0" i="0" sz="1400" u="none" cap="none" strike="noStrike">
              <a:solidFill>
                <a:srgbClr val="000000"/>
              </a:solidFill>
              <a:latin typeface="Arial"/>
              <a:ea typeface="Arial"/>
              <a:cs typeface="Arial"/>
              <a:sym typeface="Arial"/>
            </a:endParaRPr>
          </a:p>
        </p:txBody>
      </p:sp>
      <p:sp>
        <p:nvSpPr>
          <p:cNvPr id="709" name="Google Shape;709;p1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Arial"/>
                <a:ea typeface="Arial"/>
                <a:cs typeface="Arial"/>
                <a:sym typeface="Arial"/>
              </a:rPr>
              <a:t>‹#›</a:t>
            </a:fld>
            <a:endParaRPr b="0" i="0" sz="900" u="none" cap="none" strike="noStrike">
              <a:solidFill>
                <a:srgbClr val="537272"/>
              </a:solidFill>
              <a:latin typeface="Arial"/>
              <a:ea typeface="Arial"/>
              <a:cs typeface="Arial"/>
              <a:sym typeface="Arial"/>
            </a:endParaRPr>
          </a:p>
        </p:txBody>
      </p:sp>
      <p:pic>
        <p:nvPicPr>
          <p:cNvPr id="710" name="Google Shape;710;p19"/>
          <p:cNvPicPr preferRelativeResize="0"/>
          <p:nvPr/>
        </p:nvPicPr>
        <p:blipFill rotWithShape="1">
          <a:blip r:embed="rId4">
            <a:alphaModFix/>
          </a:blip>
          <a:srcRect b="30730" l="0" r="0" t="-2"/>
          <a:stretch/>
        </p:blipFill>
        <p:spPr>
          <a:xfrm>
            <a:off x="7190008" y="262637"/>
            <a:ext cx="4606472" cy="989241"/>
          </a:xfrm>
          <a:prstGeom prst="rect">
            <a:avLst/>
          </a:prstGeom>
          <a:noFill/>
          <a:ln>
            <a:noFill/>
          </a:ln>
        </p:spPr>
      </p:pic>
      <p:pic>
        <p:nvPicPr>
          <p:cNvPr descr="Icono&#10;&#10;Descripción generada automáticamente" id="711" name="Google Shape;711;p19"/>
          <p:cNvPicPr preferRelativeResize="0"/>
          <p:nvPr/>
        </p:nvPicPr>
        <p:blipFill rotWithShape="1">
          <a:blip r:embed="rId5">
            <a:alphaModFix/>
          </a:blip>
          <a:srcRect b="0" l="0" r="0" t="0"/>
          <a:stretch/>
        </p:blipFill>
        <p:spPr>
          <a:xfrm>
            <a:off x="10678368" y="5184799"/>
            <a:ext cx="1218895" cy="121889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15" name="Shape 715"/>
        <p:cNvGrpSpPr/>
        <p:nvPr/>
      </p:nvGrpSpPr>
      <p:grpSpPr>
        <a:xfrm>
          <a:off x="0" y="0"/>
          <a:ext cx="0" cy="0"/>
          <a:chOff x="0" y="0"/>
          <a:chExt cx="0" cy="0"/>
        </a:xfrm>
      </p:grpSpPr>
      <p:pic>
        <p:nvPicPr>
          <p:cNvPr descr="Icono&#10;&#10;Descripción generada automáticamente" id="716" name="Google Shape;716;p20"/>
          <p:cNvPicPr preferRelativeResize="0"/>
          <p:nvPr/>
        </p:nvPicPr>
        <p:blipFill rotWithShape="1">
          <a:blip r:embed="rId3">
            <a:alphaModFix/>
          </a:blip>
          <a:srcRect b="0" l="0" r="0" t="0"/>
          <a:stretch/>
        </p:blipFill>
        <p:spPr>
          <a:xfrm>
            <a:off x="72863" y="211027"/>
            <a:ext cx="1269841" cy="1269841"/>
          </a:xfrm>
          <a:prstGeom prst="rect">
            <a:avLst/>
          </a:prstGeom>
          <a:noFill/>
          <a:ln>
            <a:noFill/>
          </a:ln>
        </p:spPr>
      </p:pic>
      <p:sp>
        <p:nvSpPr>
          <p:cNvPr id="717" name="Google Shape;717;p20"/>
          <p:cNvSpPr/>
          <p:nvPr/>
        </p:nvSpPr>
        <p:spPr>
          <a:xfrm>
            <a:off x="9516158" y="113200"/>
            <a:ext cx="720000" cy="1186479"/>
          </a:xfrm>
          <a:prstGeom prst="rect">
            <a:avLst/>
          </a:prstGeom>
          <a:noFill/>
          <a:ln cap="flat" cmpd="sng" w="25400">
            <a:solidFill>
              <a:srgbClr val="837F6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18" name="Google Shape;718;p20"/>
          <p:cNvSpPr/>
          <p:nvPr/>
        </p:nvSpPr>
        <p:spPr>
          <a:xfrm>
            <a:off x="791397" y="5476913"/>
            <a:ext cx="10496419" cy="926781"/>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19" name="Google Shape;719;p20"/>
          <p:cNvSpPr txBox="1"/>
          <p:nvPr/>
        </p:nvSpPr>
        <p:spPr>
          <a:xfrm>
            <a:off x="1510136" y="5535757"/>
            <a:ext cx="8925636" cy="83095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Refuerza la idea de que los errores no son fracasos, sino oportunidades para aprender. Anima a los alumnos a </a:t>
            </a:r>
            <a:r>
              <a:rPr b="1" i="0" lang="en-US" sz="1600" u="none" cap="none" strike="noStrike">
                <a:solidFill>
                  <a:srgbClr val="000000"/>
                </a:solidFill>
                <a:latin typeface="Arial"/>
                <a:ea typeface="Arial"/>
                <a:cs typeface="Arial"/>
                <a:sym typeface="Arial"/>
              </a:rPr>
              <a:t>enfrentarse a los retos con una mentalidad de resolución de problemas</a:t>
            </a:r>
            <a:r>
              <a:rPr b="0" i="0" lang="en-US" sz="1600" u="none" cap="none" strike="noStrike">
                <a:solidFill>
                  <a:srgbClr val="000000"/>
                </a:solidFill>
                <a:latin typeface="Arial"/>
                <a:ea typeface="Arial"/>
                <a:cs typeface="Arial"/>
                <a:sym typeface="Arial"/>
              </a:rPr>
              <a:t> y no de frustración.</a:t>
            </a:r>
            <a:endParaRPr b="0" i="0" sz="1400" u="none" cap="none" strike="noStrike">
              <a:solidFill>
                <a:srgbClr val="000000"/>
              </a:solidFill>
              <a:latin typeface="Arial"/>
              <a:ea typeface="Arial"/>
              <a:cs typeface="Arial"/>
              <a:sym typeface="Arial"/>
            </a:endParaRPr>
          </a:p>
        </p:txBody>
      </p:sp>
      <p:sp>
        <p:nvSpPr>
          <p:cNvPr id="720" name="Google Shape;720;p20"/>
          <p:cNvSpPr txBox="1"/>
          <p:nvPr/>
        </p:nvSpPr>
        <p:spPr>
          <a:xfrm>
            <a:off x="1390590" y="485117"/>
            <a:ext cx="5460586" cy="852742"/>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Desarrollando la adaptabilidad y la resiliencia con el PC</a:t>
            </a:r>
            <a:endParaRPr b="0" i="0" sz="1400" u="none" cap="none" strike="noStrike">
              <a:solidFill>
                <a:srgbClr val="000000"/>
              </a:solidFill>
              <a:latin typeface="Arial"/>
              <a:ea typeface="Arial"/>
              <a:cs typeface="Arial"/>
              <a:sym typeface="Arial"/>
            </a:endParaRPr>
          </a:p>
        </p:txBody>
      </p:sp>
      <p:sp>
        <p:nvSpPr>
          <p:cNvPr id="721" name="Google Shape;721;p20"/>
          <p:cNvSpPr/>
          <p:nvPr/>
        </p:nvSpPr>
        <p:spPr>
          <a:xfrm>
            <a:off x="507483" y="1657200"/>
            <a:ext cx="6093724" cy="237356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22" name="Google Shape;722;p20"/>
          <p:cNvSpPr txBox="1"/>
          <p:nvPr/>
        </p:nvSpPr>
        <p:spPr>
          <a:xfrm>
            <a:off x="694944" y="1755594"/>
            <a:ext cx="5621252" cy="194664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Desarrollar la adaptabilidad y resiliencia con PC es esencial para responder a los cambios y afrontar dificultades. </a:t>
            </a:r>
            <a:endParaRPr/>
          </a:p>
          <a:p>
            <a:pPr indent="0" lvl="0" marL="0" marR="0" rtl="0" algn="just">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Muchos adultos poco cualificados tienen dificultades para adaptarse a condiciones diferentes porque dependen de rutinas fijas. </a:t>
            </a:r>
            <a:endParaRPr/>
          </a:p>
          <a:p>
            <a:pPr indent="0" lvl="0" marL="0" marR="0" rtl="0" algn="just">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El PC les ayuda enseñándoles a ajustar sus estrategias en función de comentarios y nueva información, en lugar de desanimarse cuando las cosas no salen según lo previsto.</a:t>
            </a:r>
            <a:endParaRPr/>
          </a:p>
        </p:txBody>
      </p:sp>
      <p:sp>
        <p:nvSpPr>
          <p:cNvPr id="723" name="Google Shape;723;p20"/>
          <p:cNvSpPr/>
          <p:nvPr/>
        </p:nvSpPr>
        <p:spPr>
          <a:xfrm>
            <a:off x="7111537" y="1657200"/>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CÓMO APLICAR EL PC</a:t>
            </a:r>
            <a:endParaRPr b="0" i="0" sz="1400" u="none" cap="none" strike="noStrike">
              <a:solidFill>
                <a:srgbClr val="000000"/>
              </a:solidFill>
              <a:latin typeface="Arial"/>
              <a:ea typeface="Arial"/>
              <a:cs typeface="Arial"/>
              <a:sym typeface="Arial"/>
            </a:endParaRPr>
          </a:p>
        </p:txBody>
      </p:sp>
      <p:sp>
        <p:nvSpPr>
          <p:cNvPr id="724" name="Google Shape;724;p20"/>
          <p:cNvSpPr/>
          <p:nvPr/>
        </p:nvSpPr>
        <p:spPr>
          <a:xfrm>
            <a:off x="7111537" y="2883049"/>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25" name="Google Shape;725;p20"/>
          <p:cNvSpPr txBox="1"/>
          <p:nvPr/>
        </p:nvSpPr>
        <p:spPr>
          <a:xfrm>
            <a:off x="7302138" y="3095116"/>
            <a:ext cx="3818917"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Reconoce las estrategias exitosas del pasado para adaptarse a los nuevos retos.</a:t>
            </a:r>
            <a:endParaRPr b="0" i="0" sz="1400" u="none" cap="none" strike="noStrike">
              <a:solidFill>
                <a:srgbClr val="000000"/>
              </a:solidFill>
              <a:latin typeface="Arial"/>
              <a:ea typeface="Arial"/>
              <a:cs typeface="Arial"/>
              <a:sym typeface="Arial"/>
            </a:endParaRPr>
          </a:p>
        </p:txBody>
      </p:sp>
      <p:sp>
        <p:nvSpPr>
          <p:cNvPr id="726" name="Google Shape;726;p20"/>
          <p:cNvSpPr/>
          <p:nvPr/>
        </p:nvSpPr>
        <p:spPr>
          <a:xfrm>
            <a:off x="7111537" y="2144040"/>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27" name="Google Shape;727;p20"/>
          <p:cNvSpPr txBox="1"/>
          <p:nvPr/>
        </p:nvSpPr>
        <p:spPr>
          <a:xfrm>
            <a:off x="7302138" y="2356107"/>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Analiza los contratiempos identificando qué factores específicos necesitan ajuste.</a:t>
            </a:r>
            <a:endParaRPr b="0" i="0" sz="1400" u="none" cap="none" strike="noStrike">
              <a:solidFill>
                <a:srgbClr val="000000"/>
              </a:solidFill>
              <a:latin typeface="Arial"/>
              <a:ea typeface="Arial"/>
              <a:cs typeface="Arial"/>
              <a:sym typeface="Arial"/>
            </a:endParaRPr>
          </a:p>
        </p:txBody>
      </p:sp>
      <p:sp>
        <p:nvSpPr>
          <p:cNvPr id="728" name="Google Shape;728;p20"/>
          <p:cNvSpPr/>
          <p:nvPr/>
        </p:nvSpPr>
        <p:spPr>
          <a:xfrm>
            <a:off x="8106771" y="2046490"/>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Descomposición</a:t>
            </a:r>
            <a:endParaRPr b="0" i="0" sz="1400" u="none" cap="none" strike="noStrike">
              <a:solidFill>
                <a:srgbClr val="000000"/>
              </a:solidFill>
              <a:latin typeface="Arial"/>
              <a:ea typeface="Arial"/>
              <a:cs typeface="Arial"/>
              <a:sym typeface="Arial"/>
            </a:endParaRPr>
          </a:p>
        </p:txBody>
      </p:sp>
      <p:sp>
        <p:nvSpPr>
          <p:cNvPr id="729" name="Google Shape;729;p20"/>
          <p:cNvSpPr/>
          <p:nvPr/>
        </p:nvSpPr>
        <p:spPr>
          <a:xfrm>
            <a:off x="7111537" y="3622058"/>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30" name="Google Shape;730;p20"/>
          <p:cNvSpPr txBox="1"/>
          <p:nvPr/>
        </p:nvSpPr>
        <p:spPr>
          <a:xfrm>
            <a:off x="7302138" y="3834125"/>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Céntrate en los objetivos básicos sin dejar de ser flexible con el planteamiento.</a:t>
            </a:r>
            <a:endParaRPr b="0" i="0" sz="1400" u="none" cap="none" strike="noStrike">
              <a:solidFill>
                <a:srgbClr val="000000"/>
              </a:solidFill>
              <a:latin typeface="Arial"/>
              <a:ea typeface="Arial"/>
              <a:cs typeface="Arial"/>
              <a:sym typeface="Arial"/>
            </a:endParaRPr>
          </a:p>
        </p:txBody>
      </p:sp>
      <p:sp>
        <p:nvSpPr>
          <p:cNvPr id="731" name="Google Shape;731;p20"/>
          <p:cNvSpPr/>
          <p:nvPr/>
        </p:nvSpPr>
        <p:spPr>
          <a:xfrm>
            <a:off x="8106771" y="3524508"/>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Abstracción</a:t>
            </a:r>
            <a:endParaRPr b="0" i="0" sz="1400" u="none" cap="none" strike="noStrike">
              <a:solidFill>
                <a:srgbClr val="000000"/>
              </a:solidFill>
              <a:latin typeface="Arial"/>
              <a:ea typeface="Arial"/>
              <a:cs typeface="Arial"/>
              <a:sym typeface="Arial"/>
            </a:endParaRPr>
          </a:p>
        </p:txBody>
      </p:sp>
      <p:sp>
        <p:nvSpPr>
          <p:cNvPr id="732" name="Google Shape;732;p20"/>
          <p:cNvSpPr/>
          <p:nvPr/>
        </p:nvSpPr>
        <p:spPr>
          <a:xfrm>
            <a:off x="8106771" y="2785499"/>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chemeClr val="lt1"/>
                </a:solidFill>
                <a:latin typeface="Arial"/>
                <a:ea typeface="Arial"/>
                <a:cs typeface="Arial"/>
                <a:sym typeface="Arial"/>
              </a:rPr>
              <a:t>Reconocimiento de patrones</a:t>
            </a:r>
            <a:endParaRPr b="0" i="0" sz="1200" u="none" cap="none" strike="noStrike">
              <a:solidFill>
                <a:srgbClr val="000000"/>
              </a:solidFill>
              <a:latin typeface="Arial"/>
              <a:ea typeface="Arial"/>
              <a:cs typeface="Arial"/>
              <a:sym typeface="Arial"/>
            </a:endParaRPr>
          </a:p>
        </p:txBody>
      </p:sp>
      <p:sp>
        <p:nvSpPr>
          <p:cNvPr id="733" name="Google Shape;733;p20"/>
          <p:cNvSpPr/>
          <p:nvPr/>
        </p:nvSpPr>
        <p:spPr>
          <a:xfrm>
            <a:off x="7111537" y="4361067"/>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34" name="Google Shape;734;p20"/>
          <p:cNvSpPr txBox="1"/>
          <p:nvPr/>
        </p:nvSpPr>
        <p:spPr>
          <a:xfrm>
            <a:off x="7302138" y="4573134"/>
            <a:ext cx="3961294" cy="43084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Aplica la iteración, probando diferentes enfoques, ajustando en función de la retroalimentación para mejorar con el tiempo.</a:t>
            </a:r>
            <a:endParaRPr b="0" i="0" sz="1200" u="none" cap="none" strike="noStrike">
              <a:solidFill>
                <a:srgbClr val="000000"/>
              </a:solidFill>
              <a:latin typeface="Arial"/>
              <a:ea typeface="Arial"/>
              <a:cs typeface="Arial"/>
              <a:sym typeface="Arial"/>
            </a:endParaRPr>
          </a:p>
        </p:txBody>
      </p:sp>
      <p:sp>
        <p:nvSpPr>
          <p:cNvPr id="735" name="Google Shape;735;p20"/>
          <p:cNvSpPr/>
          <p:nvPr/>
        </p:nvSpPr>
        <p:spPr>
          <a:xfrm>
            <a:off x="8106771" y="4263517"/>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Algoritmos</a:t>
            </a:r>
            <a:endParaRPr b="0" i="0" sz="1400" u="none" cap="none" strike="noStrike">
              <a:solidFill>
                <a:srgbClr val="000000"/>
              </a:solidFill>
              <a:latin typeface="Arial"/>
              <a:ea typeface="Arial"/>
              <a:cs typeface="Arial"/>
              <a:sym typeface="Arial"/>
            </a:endParaRPr>
          </a:p>
        </p:txBody>
      </p:sp>
      <p:sp>
        <p:nvSpPr>
          <p:cNvPr id="736" name="Google Shape;736;p20"/>
          <p:cNvSpPr txBox="1"/>
          <p:nvPr/>
        </p:nvSpPr>
        <p:spPr>
          <a:xfrm>
            <a:off x="452890" y="4134040"/>
            <a:ext cx="6261807" cy="116951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Ejemplo:</a:t>
            </a:r>
            <a:r>
              <a:rPr b="0" i="0" lang="en-US" sz="1400" u="none" cap="none" strike="noStrike">
                <a:solidFill>
                  <a:srgbClr val="000000"/>
                </a:solidFill>
                <a:latin typeface="Arial"/>
                <a:ea typeface="Arial"/>
                <a:cs typeface="Arial"/>
                <a:sym typeface="Arial"/>
              </a:rPr>
              <a:t> Cuando se enfrentan a cambios de última hora en un turno de trabajo, los alumnos pueden aplicar el PC desglosando sus compromisos, reconociendo las opciones flexibles y ajustando sus planes sin sentirse estresados. Si practican pequeños ajustes a lo largo del tiempo, desarrollarán resiliencia y confianza para afrontar retos inesperados.</a:t>
            </a:r>
            <a:endParaRPr b="0" i="0" sz="1400" u="none" cap="none" strike="noStrike">
              <a:solidFill>
                <a:srgbClr val="000000"/>
              </a:solidFill>
              <a:latin typeface="Arial"/>
              <a:ea typeface="Arial"/>
              <a:cs typeface="Arial"/>
              <a:sym typeface="Arial"/>
            </a:endParaRPr>
          </a:p>
        </p:txBody>
      </p:sp>
      <p:sp>
        <p:nvSpPr>
          <p:cNvPr id="737" name="Google Shape;737;p2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Arial"/>
                <a:ea typeface="Arial"/>
                <a:cs typeface="Arial"/>
                <a:sym typeface="Arial"/>
              </a:rPr>
              <a:t>‹#›</a:t>
            </a:fld>
            <a:endParaRPr b="0" i="0" sz="900" u="none" cap="none" strike="noStrike">
              <a:solidFill>
                <a:srgbClr val="537272"/>
              </a:solidFill>
              <a:latin typeface="Arial"/>
              <a:ea typeface="Arial"/>
              <a:cs typeface="Arial"/>
              <a:sym typeface="Arial"/>
            </a:endParaRPr>
          </a:p>
        </p:txBody>
      </p:sp>
      <p:pic>
        <p:nvPicPr>
          <p:cNvPr id="738" name="Google Shape;738;p20"/>
          <p:cNvPicPr preferRelativeResize="0"/>
          <p:nvPr/>
        </p:nvPicPr>
        <p:blipFill rotWithShape="1">
          <a:blip r:embed="rId4">
            <a:alphaModFix/>
          </a:blip>
          <a:srcRect b="30730" l="0" r="0" t="-2"/>
          <a:stretch/>
        </p:blipFill>
        <p:spPr>
          <a:xfrm>
            <a:off x="7190008" y="262637"/>
            <a:ext cx="4606472" cy="989241"/>
          </a:xfrm>
          <a:prstGeom prst="rect">
            <a:avLst/>
          </a:prstGeom>
          <a:noFill/>
          <a:ln>
            <a:noFill/>
          </a:ln>
        </p:spPr>
      </p:pic>
      <p:pic>
        <p:nvPicPr>
          <p:cNvPr descr="Icono&#10;&#10;Descripción generada automáticamente" id="739" name="Google Shape;739;p20"/>
          <p:cNvPicPr preferRelativeResize="0"/>
          <p:nvPr/>
        </p:nvPicPr>
        <p:blipFill rotWithShape="1">
          <a:blip r:embed="rId5">
            <a:alphaModFix/>
          </a:blip>
          <a:srcRect b="0" l="0" r="0" t="0"/>
          <a:stretch/>
        </p:blipFill>
        <p:spPr>
          <a:xfrm>
            <a:off x="10678368" y="5184799"/>
            <a:ext cx="1218895" cy="121889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43" name="Shape 743"/>
        <p:cNvGrpSpPr/>
        <p:nvPr/>
      </p:nvGrpSpPr>
      <p:grpSpPr>
        <a:xfrm>
          <a:off x="0" y="0"/>
          <a:ext cx="0" cy="0"/>
          <a:chOff x="0" y="0"/>
          <a:chExt cx="0" cy="0"/>
        </a:xfrm>
      </p:grpSpPr>
      <p:pic>
        <p:nvPicPr>
          <p:cNvPr descr="Un dibujo de un perro&#10;&#10;Descripción generada automáticamente con confianza media" id="744" name="Google Shape;744;p21"/>
          <p:cNvPicPr preferRelativeResize="0"/>
          <p:nvPr/>
        </p:nvPicPr>
        <p:blipFill rotWithShape="1">
          <a:blip r:embed="rId3">
            <a:alphaModFix/>
          </a:blip>
          <a:srcRect b="0" l="0" r="0" t="0"/>
          <a:stretch/>
        </p:blipFill>
        <p:spPr>
          <a:xfrm>
            <a:off x="64730" y="215812"/>
            <a:ext cx="1269841" cy="1269841"/>
          </a:xfrm>
          <a:prstGeom prst="rect">
            <a:avLst/>
          </a:prstGeom>
          <a:noFill/>
          <a:ln>
            <a:noFill/>
          </a:ln>
        </p:spPr>
      </p:pic>
      <p:sp>
        <p:nvSpPr>
          <p:cNvPr id="745" name="Google Shape;745;p21"/>
          <p:cNvSpPr/>
          <p:nvPr/>
        </p:nvSpPr>
        <p:spPr>
          <a:xfrm>
            <a:off x="10270508" y="142076"/>
            <a:ext cx="720000" cy="1186479"/>
          </a:xfrm>
          <a:prstGeom prst="rect">
            <a:avLst/>
          </a:prstGeom>
          <a:noFill/>
          <a:ln cap="flat" cmpd="sng" w="254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46" name="Google Shape;746;p21"/>
          <p:cNvSpPr/>
          <p:nvPr/>
        </p:nvSpPr>
        <p:spPr>
          <a:xfrm>
            <a:off x="791397" y="5476913"/>
            <a:ext cx="10496419" cy="926781"/>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47" name="Google Shape;747;p21"/>
          <p:cNvSpPr txBox="1"/>
          <p:nvPr/>
        </p:nvSpPr>
        <p:spPr>
          <a:xfrm>
            <a:off x="1491051" y="5541927"/>
            <a:ext cx="8925636" cy="83095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Fomenta el trabajo en equipo estructurado, </a:t>
            </a:r>
            <a:r>
              <a:rPr b="0" i="0" lang="en-US" sz="1600" u="none" cap="none" strike="noStrike">
                <a:solidFill>
                  <a:srgbClr val="000000"/>
                </a:solidFill>
                <a:latin typeface="Arial"/>
                <a:ea typeface="Arial"/>
                <a:cs typeface="Arial"/>
                <a:sym typeface="Arial"/>
              </a:rPr>
              <a:t>asignando papeles y haciendo que los alumnos se roten las responsabilidades en las actividades de grupo. Esto les ayuda a ver el valor de la organización y la colaboración en tareas de la vida cotidiana.</a:t>
            </a:r>
            <a:endParaRPr b="0" i="0" sz="1400" u="none" cap="none" strike="noStrike">
              <a:solidFill>
                <a:srgbClr val="000000"/>
              </a:solidFill>
              <a:latin typeface="Arial"/>
              <a:ea typeface="Arial"/>
              <a:cs typeface="Arial"/>
              <a:sym typeface="Arial"/>
            </a:endParaRPr>
          </a:p>
        </p:txBody>
      </p:sp>
      <p:sp>
        <p:nvSpPr>
          <p:cNvPr id="748" name="Google Shape;748;p21"/>
          <p:cNvSpPr txBox="1"/>
          <p:nvPr/>
        </p:nvSpPr>
        <p:spPr>
          <a:xfrm>
            <a:off x="1390590" y="485117"/>
            <a:ext cx="5460586" cy="852742"/>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Desarrollando la colaboración y el trabajo en equipo con PC</a:t>
            </a:r>
            <a:endParaRPr b="0" i="0" sz="1400" u="none" cap="none" strike="noStrike">
              <a:solidFill>
                <a:srgbClr val="000000"/>
              </a:solidFill>
              <a:latin typeface="Arial"/>
              <a:ea typeface="Arial"/>
              <a:cs typeface="Arial"/>
              <a:sym typeface="Arial"/>
            </a:endParaRPr>
          </a:p>
        </p:txBody>
      </p:sp>
      <p:sp>
        <p:nvSpPr>
          <p:cNvPr id="749" name="Google Shape;749;p21"/>
          <p:cNvSpPr/>
          <p:nvPr/>
        </p:nvSpPr>
        <p:spPr>
          <a:xfrm>
            <a:off x="507483" y="1657200"/>
            <a:ext cx="6093724" cy="237356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50" name="Google Shape;750;p21"/>
          <p:cNvSpPr txBox="1"/>
          <p:nvPr/>
        </p:nvSpPr>
        <p:spPr>
          <a:xfrm>
            <a:off x="520196" y="1699501"/>
            <a:ext cx="6093724" cy="233906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La colaboración implica trabajar con otras personas para lograr un objetivo común, mientras que el trabajo en equipo requiere coordinar esfuerzos, adaptarse a diferentes roles y resolver problemas conjuntamente. </a:t>
            </a:r>
            <a:endParaRPr/>
          </a:p>
          <a:p>
            <a:pPr indent="0" lvl="0" marL="0" marR="0" rtl="0" algn="just">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Adultos con baja cualificación pueden tener problemas con el trabajo en equipo debido a la falta de claridad en los roles o la falta de confianza en el trabajo en grupo.</a:t>
            </a:r>
            <a:endParaRPr/>
          </a:p>
          <a:p>
            <a:pPr indent="0" lvl="0" marL="0" marR="0" rtl="0" algn="just">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El PC ayuda proporcionando un enfoque de trabajo en equipo, garantizando que las tareas se dividan de forma lógica, que los papeles estén bien definidos y que las decisiones se tomen de forma eficaz. </a:t>
            </a:r>
            <a:endParaRPr b="0" i="0" sz="1400" u="none" cap="none" strike="noStrike">
              <a:solidFill>
                <a:srgbClr val="000000"/>
              </a:solidFill>
              <a:latin typeface="Arial"/>
              <a:ea typeface="Arial"/>
              <a:cs typeface="Arial"/>
              <a:sym typeface="Arial"/>
            </a:endParaRPr>
          </a:p>
        </p:txBody>
      </p:sp>
      <p:sp>
        <p:nvSpPr>
          <p:cNvPr id="751" name="Google Shape;751;p21"/>
          <p:cNvSpPr/>
          <p:nvPr/>
        </p:nvSpPr>
        <p:spPr>
          <a:xfrm>
            <a:off x="7111537" y="1657200"/>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CÓMO APLICAR EL PC</a:t>
            </a:r>
            <a:endParaRPr b="0" i="0" sz="1400" u="none" cap="none" strike="noStrike">
              <a:solidFill>
                <a:srgbClr val="000000"/>
              </a:solidFill>
              <a:latin typeface="Arial"/>
              <a:ea typeface="Arial"/>
              <a:cs typeface="Arial"/>
              <a:sym typeface="Arial"/>
            </a:endParaRPr>
          </a:p>
        </p:txBody>
      </p:sp>
      <p:sp>
        <p:nvSpPr>
          <p:cNvPr id="752" name="Google Shape;752;p21"/>
          <p:cNvSpPr/>
          <p:nvPr/>
        </p:nvSpPr>
        <p:spPr>
          <a:xfrm>
            <a:off x="7111537" y="2883049"/>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53" name="Google Shape;753;p21"/>
          <p:cNvSpPr txBox="1"/>
          <p:nvPr/>
        </p:nvSpPr>
        <p:spPr>
          <a:xfrm>
            <a:off x="7326522" y="3095116"/>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Identifica los puntos fuertes y las experiencias pasadas para asignar funciones con eficacia.</a:t>
            </a:r>
            <a:endParaRPr b="0" i="0" sz="1400" u="none" cap="none" strike="noStrike">
              <a:solidFill>
                <a:srgbClr val="000000"/>
              </a:solidFill>
              <a:latin typeface="Arial"/>
              <a:ea typeface="Arial"/>
              <a:cs typeface="Arial"/>
              <a:sym typeface="Arial"/>
            </a:endParaRPr>
          </a:p>
        </p:txBody>
      </p:sp>
      <p:sp>
        <p:nvSpPr>
          <p:cNvPr id="754" name="Google Shape;754;p21"/>
          <p:cNvSpPr/>
          <p:nvPr/>
        </p:nvSpPr>
        <p:spPr>
          <a:xfrm>
            <a:off x="7111537" y="2144040"/>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55" name="Google Shape;755;p21"/>
          <p:cNvSpPr txBox="1"/>
          <p:nvPr/>
        </p:nvSpPr>
        <p:spPr>
          <a:xfrm>
            <a:off x="7267760" y="2354652"/>
            <a:ext cx="3818917" cy="43084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Ayuda a los estudiantes a dividir los proyectos grandes en tareas manejables para que nadie se sienta abrumado.</a:t>
            </a:r>
            <a:endParaRPr b="0" i="0" sz="1200" u="none" cap="none" strike="noStrike">
              <a:solidFill>
                <a:srgbClr val="000000"/>
              </a:solidFill>
              <a:latin typeface="Arial"/>
              <a:ea typeface="Arial"/>
              <a:cs typeface="Arial"/>
              <a:sym typeface="Arial"/>
            </a:endParaRPr>
          </a:p>
        </p:txBody>
      </p:sp>
      <p:sp>
        <p:nvSpPr>
          <p:cNvPr id="756" name="Google Shape;756;p21"/>
          <p:cNvSpPr/>
          <p:nvPr/>
        </p:nvSpPr>
        <p:spPr>
          <a:xfrm>
            <a:off x="8106771" y="2046490"/>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Descomposición</a:t>
            </a:r>
            <a:endParaRPr b="0" i="0" sz="1400" u="none" cap="none" strike="noStrike">
              <a:solidFill>
                <a:srgbClr val="000000"/>
              </a:solidFill>
              <a:latin typeface="Arial"/>
              <a:ea typeface="Arial"/>
              <a:cs typeface="Arial"/>
              <a:sym typeface="Arial"/>
            </a:endParaRPr>
          </a:p>
        </p:txBody>
      </p:sp>
      <p:sp>
        <p:nvSpPr>
          <p:cNvPr id="757" name="Google Shape;757;p21"/>
          <p:cNvSpPr/>
          <p:nvPr/>
        </p:nvSpPr>
        <p:spPr>
          <a:xfrm>
            <a:off x="7111537" y="3622058"/>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58" name="Google Shape;758;p21"/>
          <p:cNvSpPr txBox="1"/>
          <p:nvPr/>
        </p:nvSpPr>
        <p:spPr>
          <a:xfrm>
            <a:off x="7326522" y="3834125"/>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Céntrate en los objetivos comunes adaptando los planteamientos individuales al equipo.</a:t>
            </a:r>
            <a:endParaRPr b="0" i="0" sz="1400" u="none" cap="none" strike="noStrike">
              <a:solidFill>
                <a:srgbClr val="000000"/>
              </a:solidFill>
              <a:latin typeface="Arial"/>
              <a:ea typeface="Arial"/>
              <a:cs typeface="Arial"/>
              <a:sym typeface="Arial"/>
            </a:endParaRPr>
          </a:p>
        </p:txBody>
      </p:sp>
      <p:sp>
        <p:nvSpPr>
          <p:cNvPr id="759" name="Google Shape;759;p21"/>
          <p:cNvSpPr/>
          <p:nvPr/>
        </p:nvSpPr>
        <p:spPr>
          <a:xfrm>
            <a:off x="8106771" y="3524508"/>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Abstracción</a:t>
            </a:r>
            <a:endParaRPr b="0" i="0" sz="1400" u="none" cap="none" strike="noStrike">
              <a:solidFill>
                <a:srgbClr val="000000"/>
              </a:solidFill>
              <a:latin typeface="Arial"/>
              <a:ea typeface="Arial"/>
              <a:cs typeface="Arial"/>
              <a:sym typeface="Arial"/>
            </a:endParaRPr>
          </a:p>
        </p:txBody>
      </p:sp>
      <p:sp>
        <p:nvSpPr>
          <p:cNvPr id="760" name="Google Shape;760;p21"/>
          <p:cNvSpPr/>
          <p:nvPr/>
        </p:nvSpPr>
        <p:spPr>
          <a:xfrm>
            <a:off x="8106771" y="2785499"/>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chemeClr val="lt1"/>
                </a:solidFill>
                <a:latin typeface="Arial"/>
                <a:ea typeface="Arial"/>
                <a:cs typeface="Arial"/>
                <a:sym typeface="Arial"/>
              </a:rPr>
              <a:t>Reconocimiento de patrones</a:t>
            </a:r>
            <a:endParaRPr b="0" i="0" sz="1200" u="none" cap="none" strike="noStrike">
              <a:solidFill>
                <a:srgbClr val="000000"/>
              </a:solidFill>
              <a:latin typeface="Arial"/>
              <a:ea typeface="Arial"/>
              <a:cs typeface="Arial"/>
              <a:sym typeface="Arial"/>
            </a:endParaRPr>
          </a:p>
        </p:txBody>
      </p:sp>
      <p:sp>
        <p:nvSpPr>
          <p:cNvPr id="761" name="Google Shape;761;p21"/>
          <p:cNvSpPr/>
          <p:nvPr/>
        </p:nvSpPr>
        <p:spPr>
          <a:xfrm>
            <a:off x="7111537" y="4361067"/>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62" name="Google Shape;762;p21"/>
          <p:cNvSpPr txBox="1"/>
          <p:nvPr/>
        </p:nvSpPr>
        <p:spPr>
          <a:xfrm>
            <a:off x="7326522" y="4573134"/>
            <a:ext cx="3818917"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Enseña a los estudiantes a estructurar las tareas para que cada miembro del grupo tenga un rol claro</a:t>
            </a:r>
            <a:endParaRPr b="0" i="0" sz="1200" u="none" cap="none" strike="noStrike">
              <a:solidFill>
                <a:srgbClr val="000000"/>
              </a:solidFill>
              <a:latin typeface="Arial"/>
              <a:ea typeface="Arial"/>
              <a:cs typeface="Arial"/>
              <a:sym typeface="Arial"/>
            </a:endParaRPr>
          </a:p>
        </p:txBody>
      </p:sp>
      <p:sp>
        <p:nvSpPr>
          <p:cNvPr id="763" name="Google Shape;763;p21"/>
          <p:cNvSpPr/>
          <p:nvPr/>
        </p:nvSpPr>
        <p:spPr>
          <a:xfrm>
            <a:off x="8106771" y="4263517"/>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Algoritmos</a:t>
            </a:r>
            <a:endParaRPr b="0" i="0" sz="1400" u="none" cap="none" strike="noStrike">
              <a:solidFill>
                <a:srgbClr val="000000"/>
              </a:solidFill>
              <a:latin typeface="Arial"/>
              <a:ea typeface="Arial"/>
              <a:cs typeface="Arial"/>
              <a:sym typeface="Arial"/>
            </a:endParaRPr>
          </a:p>
        </p:txBody>
      </p:sp>
      <p:sp>
        <p:nvSpPr>
          <p:cNvPr id="764" name="Google Shape;764;p21"/>
          <p:cNvSpPr txBox="1"/>
          <p:nvPr/>
        </p:nvSpPr>
        <p:spPr>
          <a:xfrm>
            <a:off x="452890" y="4134040"/>
            <a:ext cx="6261807" cy="113103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350"/>
              <a:buFont typeface="Arial"/>
              <a:buNone/>
            </a:pPr>
            <a:r>
              <a:rPr b="1" i="0" lang="en-US" sz="1350" u="none" cap="none" strike="noStrike">
                <a:solidFill>
                  <a:srgbClr val="000000"/>
                </a:solidFill>
                <a:latin typeface="Arial"/>
                <a:ea typeface="Arial"/>
                <a:cs typeface="Arial"/>
                <a:sym typeface="Arial"/>
              </a:rPr>
              <a:t>Ejemplo:</a:t>
            </a:r>
            <a:r>
              <a:rPr b="0" i="0" lang="en-US" sz="1350" u="none" cap="none" strike="noStrike">
                <a:solidFill>
                  <a:srgbClr val="000000"/>
                </a:solidFill>
                <a:latin typeface="Arial"/>
                <a:ea typeface="Arial"/>
                <a:cs typeface="Arial"/>
                <a:sym typeface="Arial"/>
              </a:rPr>
              <a:t> Al planificar una limpieza comunitaria, los alumnos pueden utilizar el PC para desglosar tareas como la organización de los suministros y la asignación de funciones. Si los alumnos estructuran las responsabilidades y se adaptan en función de los puntos fuertes del grupo, mejoran tanto el trabajo en equipo como la capacidad para resolver problemas.</a:t>
            </a:r>
            <a:endParaRPr b="0" i="0" sz="1350" u="none" cap="none" strike="noStrike">
              <a:solidFill>
                <a:srgbClr val="000000"/>
              </a:solidFill>
              <a:latin typeface="Arial"/>
              <a:ea typeface="Arial"/>
              <a:cs typeface="Arial"/>
              <a:sym typeface="Arial"/>
            </a:endParaRPr>
          </a:p>
        </p:txBody>
      </p:sp>
      <p:sp>
        <p:nvSpPr>
          <p:cNvPr id="765" name="Google Shape;765;p2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Arial"/>
                <a:ea typeface="Arial"/>
                <a:cs typeface="Arial"/>
                <a:sym typeface="Arial"/>
              </a:rPr>
              <a:t>‹#›</a:t>
            </a:fld>
            <a:endParaRPr b="0" i="0" sz="900" u="none" cap="none" strike="noStrike">
              <a:solidFill>
                <a:srgbClr val="537272"/>
              </a:solidFill>
              <a:latin typeface="Arial"/>
              <a:ea typeface="Arial"/>
              <a:cs typeface="Arial"/>
              <a:sym typeface="Arial"/>
            </a:endParaRPr>
          </a:p>
        </p:txBody>
      </p:sp>
      <p:pic>
        <p:nvPicPr>
          <p:cNvPr id="766" name="Google Shape;766;p21"/>
          <p:cNvPicPr preferRelativeResize="0"/>
          <p:nvPr/>
        </p:nvPicPr>
        <p:blipFill rotWithShape="1">
          <a:blip r:embed="rId4">
            <a:alphaModFix/>
          </a:blip>
          <a:srcRect b="30730" l="0" r="0" t="-2"/>
          <a:stretch/>
        </p:blipFill>
        <p:spPr>
          <a:xfrm>
            <a:off x="7190008" y="262637"/>
            <a:ext cx="4606472" cy="989241"/>
          </a:xfrm>
          <a:prstGeom prst="rect">
            <a:avLst/>
          </a:prstGeom>
          <a:noFill/>
          <a:ln>
            <a:noFill/>
          </a:ln>
        </p:spPr>
      </p:pic>
      <p:pic>
        <p:nvPicPr>
          <p:cNvPr descr="Icono&#10;&#10;Descripción generada automáticamente" id="767" name="Google Shape;767;p21"/>
          <p:cNvPicPr preferRelativeResize="0"/>
          <p:nvPr/>
        </p:nvPicPr>
        <p:blipFill rotWithShape="1">
          <a:blip r:embed="rId5">
            <a:alphaModFix/>
          </a:blip>
          <a:srcRect b="0" l="0" r="0" t="0"/>
          <a:stretch/>
        </p:blipFill>
        <p:spPr>
          <a:xfrm>
            <a:off x="10678368" y="5184799"/>
            <a:ext cx="1218895" cy="121889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71" name="Shape 771"/>
        <p:cNvGrpSpPr/>
        <p:nvPr/>
      </p:nvGrpSpPr>
      <p:grpSpPr>
        <a:xfrm>
          <a:off x="0" y="0"/>
          <a:ext cx="0" cy="0"/>
          <a:chOff x="0" y="0"/>
          <a:chExt cx="0" cy="0"/>
        </a:xfrm>
      </p:grpSpPr>
      <p:pic>
        <p:nvPicPr>
          <p:cNvPr descr="Un dibujo de un perro&#10;&#10;Descripción generada automáticamente con confianza baja" id="772" name="Google Shape;772;p22"/>
          <p:cNvPicPr preferRelativeResize="0"/>
          <p:nvPr/>
        </p:nvPicPr>
        <p:blipFill rotWithShape="1">
          <a:blip r:embed="rId3">
            <a:alphaModFix/>
          </a:blip>
          <a:srcRect b="0" l="0" r="0" t="0"/>
          <a:stretch/>
        </p:blipFill>
        <p:spPr>
          <a:xfrm>
            <a:off x="52972" y="211027"/>
            <a:ext cx="1269841" cy="1269841"/>
          </a:xfrm>
          <a:prstGeom prst="rect">
            <a:avLst/>
          </a:prstGeom>
          <a:noFill/>
          <a:ln>
            <a:noFill/>
          </a:ln>
        </p:spPr>
      </p:pic>
      <p:sp>
        <p:nvSpPr>
          <p:cNvPr id="773" name="Google Shape;773;p22"/>
          <p:cNvSpPr/>
          <p:nvPr/>
        </p:nvSpPr>
        <p:spPr>
          <a:xfrm>
            <a:off x="11076480" y="96516"/>
            <a:ext cx="720000" cy="1186479"/>
          </a:xfrm>
          <a:prstGeom prst="rect">
            <a:avLst/>
          </a:prstGeom>
          <a:noFill/>
          <a:ln cap="flat" cmpd="sng" w="25400">
            <a:solidFill>
              <a:srgbClr val="E1A28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74" name="Google Shape;774;p22"/>
          <p:cNvSpPr/>
          <p:nvPr/>
        </p:nvSpPr>
        <p:spPr>
          <a:xfrm>
            <a:off x="791397" y="5476913"/>
            <a:ext cx="10496419" cy="926781"/>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75" name="Google Shape;775;p22"/>
          <p:cNvSpPr txBox="1"/>
          <p:nvPr/>
        </p:nvSpPr>
        <p:spPr>
          <a:xfrm>
            <a:off x="1491051" y="5547776"/>
            <a:ext cx="8925636" cy="83095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Anima a los alumnos a </a:t>
            </a:r>
            <a:r>
              <a:rPr b="1" i="0" lang="en-US" sz="1600" u="none" cap="none" strike="noStrike">
                <a:solidFill>
                  <a:srgbClr val="000000"/>
                </a:solidFill>
                <a:latin typeface="Arial"/>
                <a:ea typeface="Arial"/>
                <a:cs typeface="Arial"/>
                <a:sym typeface="Arial"/>
              </a:rPr>
              <a:t>hacer una pausa y estructurar sus pensamientos antes de hablar</a:t>
            </a:r>
            <a:r>
              <a:rPr b="0" i="0" lang="en-US" sz="1600" u="none" cap="none" strike="noStrike">
                <a:solidFill>
                  <a:srgbClr val="000000"/>
                </a:solidFill>
                <a:latin typeface="Arial"/>
                <a:ea typeface="Arial"/>
                <a:cs typeface="Arial"/>
                <a:sym typeface="Arial"/>
              </a:rPr>
              <a:t>. Enséñales a organizar la información de forma lógica, igual que harían al resolver un problema paso a paso.</a:t>
            </a:r>
            <a:endParaRPr b="0" i="0" sz="1400" u="none" cap="none" strike="noStrike">
              <a:solidFill>
                <a:srgbClr val="000000"/>
              </a:solidFill>
              <a:latin typeface="Arial"/>
              <a:ea typeface="Arial"/>
              <a:cs typeface="Arial"/>
              <a:sym typeface="Arial"/>
            </a:endParaRPr>
          </a:p>
        </p:txBody>
      </p:sp>
      <p:sp>
        <p:nvSpPr>
          <p:cNvPr id="776" name="Google Shape;776;p22"/>
          <p:cNvSpPr txBox="1"/>
          <p:nvPr/>
        </p:nvSpPr>
        <p:spPr>
          <a:xfrm>
            <a:off x="1390590" y="485117"/>
            <a:ext cx="5460586" cy="852742"/>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Desarrollando la comunicación </a:t>
            </a:r>
            <a:endParaRPr/>
          </a:p>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con PC</a:t>
            </a:r>
            <a:endParaRPr b="0" i="0" sz="1400" u="none" cap="none" strike="noStrike">
              <a:solidFill>
                <a:srgbClr val="000000"/>
              </a:solidFill>
              <a:latin typeface="Arial"/>
              <a:ea typeface="Arial"/>
              <a:cs typeface="Arial"/>
              <a:sym typeface="Arial"/>
            </a:endParaRPr>
          </a:p>
        </p:txBody>
      </p:sp>
      <p:sp>
        <p:nvSpPr>
          <p:cNvPr id="777" name="Google Shape;777;p22"/>
          <p:cNvSpPr/>
          <p:nvPr/>
        </p:nvSpPr>
        <p:spPr>
          <a:xfrm>
            <a:off x="507483" y="1657200"/>
            <a:ext cx="6093724" cy="237356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78" name="Google Shape;778;p22"/>
          <p:cNvSpPr txBox="1"/>
          <p:nvPr/>
        </p:nvSpPr>
        <p:spPr>
          <a:xfrm>
            <a:off x="658367" y="1684089"/>
            <a:ext cx="5779009" cy="234675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La comunicación es la capacidad de expresar ideas con claridad, comprender a los demás y adaptar los mensajes a las distintas situaciones. Implica una escucha activa y confianza a la hora de transmitir información.</a:t>
            </a:r>
            <a:endParaRPr/>
          </a:p>
          <a:p>
            <a:pPr indent="0" lvl="0" marL="0" marR="0" rtl="0" algn="just">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Muchos adultos pueden tener problemas de comunicación debido a la dificultad para utilizar explicaciones claras.</a:t>
            </a:r>
            <a:endParaRPr/>
          </a:p>
          <a:p>
            <a:pPr indent="0" lvl="0" marL="0" marR="0" rtl="0" algn="just">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El PC ayuda fomentando el pensamiento estructurado y centrándose en la información clave, lo que permite a los alumnos comunicarse con mayor eficacia en las conversaciones y las interacciones cotidianas.</a:t>
            </a:r>
            <a:endParaRPr b="0" i="0" sz="1400" u="none" cap="none" strike="noStrike">
              <a:solidFill>
                <a:srgbClr val="000000"/>
              </a:solidFill>
              <a:latin typeface="Arial"/>
              <a:ea typeface="Arial"/>
              <a:cs typeface="Arial"/>
              <a:sym typeface="Arial"/>
            </a:endParaRPr>
          </a:p>
        </p:txBody>
      </p:sp>
      <p:sp>
        <p:nvSpPr>
          <p:cNvPr id="779" name="Google Shape;779;p22"/>
          <p:cNvSpPr/>
          <p:nvPr/>
        </p:nvSpPr>
        <p:spPr>
          <a:xfrm>
            <a:off x="7111537" y="1657200"/>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CÓMO APLICAR EL PC</a:t>
            </a:r>
            <a:endParaRPr b="0" i="0" sz="1400" u="none" cap="none" strike="noStrike">
              <a:solidFill>
                <a:srgbClr val="000000"/>
              </a:solidFill>
              <a:latin typeface="Arial"/>
              <a:ea typeface="Arial"/>
              <a:cs typeface="Arial"/>
              <a:sym typeface="Arial"/>
            </a:endParaRPr>
          </a:p>
        </p:txBody>
      </p:sp>
      <p:sp>
        <p:nvSpPr>
          <p:cNvPr id="780" name="Google Shape;780;p22"/>
          <p:cNvSpPr/>
          <p:nvPr/>
        </p:nvSpPr>
        <p:spPr>
          <a:xfrm>
            <a:off x="7111537" y="2883049"/>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81" name="Google Shape;781;p22"/>
          <p:cNvSpPr txBox="1"/>
          <p:nvPr/>
        </p:nvSpPr>
        <p:spPr>
          <a:xfrm>
            <a:off x="7289945" y="3095116"/>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Identifica estilos de comunicación eficaces basándose en interacciones anteriores.</a:t>
            </a:r>
            <a:endParaRPr b="0" i="0" sz="1400" u="none" cap="none" strike="noStrike">
              <a:solidFill>
                <a:srgbClr val="000000"/>
              </a:solidFill>
              <a:latin typeface="Arial"/>
              <a:ea typeface="Arial"/>
              <a:cs typeface="Arial"/>
              <a:sym typeface="Arial"/>
            </a:endParaRPr>
          </a:p>
        </p:txBody>
      </p:sp>
      <p:sp>
        <p:nvSpPr>
          <p:cNvPr id="782" name="Google Shape;782;p22"/>
          <p:cNvSpPr/>
          <p:nvPr/>
        </p:nvSpPr>
        <p:spPr>
          <a:xfrm>
            <a:off x="7111537" y="2144040"/>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83" name="Google Shape;783;p22"/>
          <p:cNvSpPr txBox="1"/>
          <p:nvPr/>
        </p:nvSpPr>
        <p:spPr>
          <a:xfrm>
            <a:off x="7289945" y="2356107"/>
            <a:ext cx="381891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Desglosa los pensamientos en puntos clave antes de expresarlos.</a:t>
            </a:r>
            <a:endParaRPr b="0" i="0" sz="1400" u="none" cap="none" strike="noStrike">
              <a:solidFill>
                <a:srgbClr val="000000"/>
              </a:solidFill>
              <a:latin typeface="Arial"/>
              <a:ea typeface="Arial"/>
              <a:cs typeface="Arial"/>
              <a:sym typeface="Arial"/>
            </a:endParaRPr>
          </a:p>
        </p:txBody>
      </p:sp>
      <p:sp>
        <p:nvSpPr>
          <p:cNvPr id="784" name="Google Shape;784;p22"/>
          <p:cNvSpPr/>
          <p:nvPr/>
        </p:nvSpPr>
        <p:spPr>
          <a:xfrm>
            <a:off x="8106771" y="2046490"/>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Descomposición</a:t>
            </a:r>
            <a:endParaRPr b="0" i="0" sz="1400" u="none" cap="none" strike="noStrike">
              <a:solidFill>
                <a:srgbClr val="000000"/>
              </a:solidFill>
              <a:latin typeface="Arial"/>
              <a:ea typeface="Arial"/>
              <a:cs typeface="Arial"/>
              <a:sym typeface="Arial"/>
            </a:endParaRPr>
          </a:p>
        </p:txBody>
      </p:sp>
      <p:sp>
        <p:nvSpPr>
          <p:cNvPr id="785" name="Google Shape;785;p22"/>
          <p:cNvSpPr/>
          <p:nvPr/>
        </p:nvSpPr>
        <p:spPr>
          <a:xfrm>
            <a:off x="7111537" y="3622058"/>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86" name="Google Shape;786;p22"/>
          <p:cNvSpPr txBox="1"/>
          <p:nvPr/>
        </p:nvSpPr>
        <p:spPr>
          <a:xfrm>
            <a:off x="7289945" y="3834125"/>
            <a:ext cx="3818917" cy="43084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Guía a los alumnos para que se centren en los detalles más importantes al explicar ideas o redactar mensajes.</a:t>
            </a:r>
            <a:endParaRPr b="0" i="0" sz="1200" u="none" cap="none" strike="noStrike">
              <a:solidFill>
                <a:srgbClr val="000000"/>
              </a:solidFill>
              <a:latin typeface="Arial"/>
              <a:ea typeface="Arial"/>
              <a:cs typeface="Arial"/>
              <a:sym typeface="Arial"/>
            </a:endParaRPr>
          </a:p>
        </p:txBody>
      </p:sp>
      <p:sp>
        <p:nvSpPr>
          <p:cNvPr id="787" name="Google Shape;787;p22"/>
          <p:cNvSpPr/>
          <p:nvPr/>
        </p:nvSpPr>
        <p:spPr>
          <a:xfrm>
            <a:off x="8106771" y="3524508"/>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Abstracción</a:t>
            </a:r>
            <a:endParaRPr b="0" i="0" sz="1400" u="none" cap="none" strike="noStrike">
              <a:solidFill>
                <a:srgbClr val="000000"/>
              </a:solidFill>
              <a:latin typeface="Arial"/>
              <a:ea typeface="Arial"/>
              <a:cs typeface="Arial"/>
              <a:sym typeface="Arial"/>
            </a:endParaRPr>
          </a:p>
        </p:txBody>
      </p:sp>
      <p:sp>
        <p:nvSpPr>
          <p:cNvPr id="788" name="Google Shape;788;p22"/>
          <p:cNvSpPr/>
          <p:nvPr/>
        </p:nvSpPr>
        <p:spPr>
          <a:xfrm>
            <a:off x="8106771" y="2785499"/>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chemeClr val="lt1"/>
                </a:solidFill>
                <a:latin typeface="Arial"/>
                <a:ea typeface="Arial"/>
                <a:cs typeface="Arial"/>
                <a:sym typeface="Arial"/>
              </a:rPr>
              <a:t>Reconocimiento de patrones</a:t>
            </a:r>
            <a:endParaRPr b="0" i="0" sz="1200" u="none" cap="none" strike="noStrike">
              <a:solidFill>
                <a:srgbClr val="000000"/>
              </a:solidFill>
              <a:latin typeface="Arial"/>
              <a:ea typeface="Arial"/>
              <a:cs typeface="Arial"/>
              <a:sym typeface="Arial"/>
            </a:endParaRPr>
          </a:p>
        </p:txBody>
      </p:sp>
      <p:sp>
        <p:nvSpPr>
          <p:cNvPr id="789" name="Google Shape;789;p22"/>
          <p:cNvSpPr/>
          <p:nvPr/>
        </p:nvSpPr>
        <p:spPr>
          <a:xfrm>
            <a:off x="7111537" y="4361067"/>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90" name="Google Shape;790;p22"/>
          <p:cNvSpPr txBox="1"/>
          <p:nvPr/>
        </p:nvSpPr>
        <p:spPr>
          <a:xfrm>
            <a:off x="7289945" y="4573134"/>
            <a:ext cx="4031339" cy="43084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Ayuda a los alumnos a estructurar las conversaciones de forma lógica, asegurando que su mensaje sea fácil de entender.</a:t>
            </a:r>
            <a:endParaRPr b="0" i="0" sz="1200" u="none" cap="none" strike="noStrike">
              <a:solidFill>
                <a:srgbClr val="000000"/>
              </a:solidFill>
              <a:latin typeface="Arial"/>
              <a:ea typeface="Arial"/>
              <a:cs typeface="Arial"/>
              <a:sym typeface="Arial"/>
            </a:endParaRPr>
          </a:p>
        </p:txBody>
      </p:sp>
      <p:sp>
        <p:nvSpPr>
          <p:cNvPr id="791" name="Google Shape;791;p22"/>
          <p:cNvSpPr/>
          <p:nvPr/>
        </p:nvSpPr>
        <p:spPr>
          <a:xfrm>
            <a:off x="8106771" y="4263517"/>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Algoritmos</a:t>
            </a:r>
            <a:endParaRPr b="0" i="0" sz="1400" u="none" cap="none" strike="noStrike">
              <a:solidFill>
                <a:srgbClr val="000000"/>
              </a:solidFill>
              <a:latin typeface="Arial"/>
              <a:ea typeface="Arial"/>
              <a:cs typeface="Arial"/>
              <a:sym typeface="Arial"/>
            </a:endParaRPr>
          </a:p>
        </p:txBody>
      </p:sp>
      <p:sp>
        <p:nvSpPr>
          <p:cNvPr id="792" name="Google Shape;792;p22"/>
          <p:cNvSpPr txBox="1"/>
          <p:nvPr/>
        </p:nvSpPr>
        <p:spPr>
          <a:xfrm>
            <a:off x="452890" y="4134040"/>
            <a:ext cx="6261807" cy="116951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Ejemplo:</a:t>
            </a:r>
            <a:r>
              <a:rPr b="0" i="0" lang="en-US" sz="1400" u="none" cap="none" strike="noStrike">
                <a:solidFill>
                  <a:srgbClr val="000000"/>
                </a:solidFill>
                <a:latin typeface="Arial"/>
                <a:ea typeface="Arial"/>
                <a:cs typeface="Arial"/>
                <a:sym typeface="Arial"/>
              </a:rPr>
              <a:t> Un alumno que se prepara para solicitar un cambio de horario en el trabajo puede utilizar el PC desglosando sus puntos clave, reconociendo la mejor manera de presentar su solicitud y estructurando su explicación de forma lógica. Los alumnos pueden comunicarse con mayor claridad si se centran en los detalles relevantes y organizan sus ideas.</a:t>
            </a:r>
            <a:endParaRPr b="0" i="0" sz="1400" u="none" cap="none" strike="noStrike">
              <a:solidFill>
                <a:srgbClr val="000000"/>
              </a:solidFill>
              <a:latin typeface="Arial"/>
              <a:ea typeface="Arial"/>
              <a:cs typeface="Arial"/>
              <a:sym typeface="Arial"/>
            </a:endParaRPr>
          </a:p>
        </p:txBody>
      </p:sp>
      <p:sp>
        <p:nvSpPr>
          <p:cNvPr id="793" name="Google Shape;793;p2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Arial"/>
                <a:ea typeface="Arial"/>
                <a:cs typeface="Arial"/>
                <a:sym typeface="Arial"/>
              </a:rPr>
              <a:t>‹#›</a:t>
            </a:fld>
            <a:endParaRPr b="0" i="0" sz="900" u="none" cap="none" strike="noStrike">
              <a:solidFill>
                <a:srgbClr val="537272"/>
              </a:solidFill>
              <a:latin typeface="Arial"/>
              <a:ea typeface="Arial"/>
              <a:cs typeface="Arial"/>
              <a:sym typeface="Arial"/>
            </a:endParaRPr>
          </a:p>
        </p:txBody>
      </p:sp>
      <p:pic>
        <p:nvPicPr>
          <p:cNvPr id="794" name="Google Shape;794;p22"/>
          <p:cNvPicPr preferRelativeResize="0"/>
          <p:nvPr/>
        </p:nvPicPr>
        <p:blipFill rotWithShape="1">
          <a:blip r:embed="rId4">
            <a:alphaModFix/>
          </a:blip>
          <a:srcRect b="30730" l="0" r="0" t="-2"/>
          <a:stretch/>
        </p:blipFill>
        <p:spPr>
          <a:xfrm>
            <a:off x="7190008" y="262637"/>
            <a:ext cx="4606472" cy="989241"/>
          </a:xfrm>
          <a:prstGeom prst="rect">
            <a:avLst/>
          </a:prstGeom>
          <a:noFill/>
          <a:ln>
            <a:noFill/>
          </a:ln>
        </p:spPr>
      </p:pic>
      <p:pic>
        <p:nvPicPr>
          <p:cNvPr descr="Icono&#10;&#10;Descripción generada automáticamente" id="795" name="Google Shape;795;p22"/>
          <p:cNvPicPr preferRelativeResize="0"/>
          <p:nvPr/>
        </p:nvPicPr>
        <p:blipFill rotWithShape="1">
          <a:blip r:embed="rId5">
            <a:alphaModFix/>
          </a:blip>
          <a:srcRect b="0" l="0" r="0" t="0"/>
          <a:stretch/>
        </p:blipFill>
        <p:spPr>
          <a:xfrm>
            <a:off x="10678368" y="5184799"/>
            <a:ext cx="1218895" cy="121889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99" name="Shape 799"/>
        <p:cNvGrpSpPr/>
        <p:nvPr/>
      </p:nvGrpSpPr>
      <p:grpSpPr>
        <a:xfrm>
          <a:off x="0" y="0"/>
          <a:ext cx="0" cy="0"/>
          <a:chOff x="0" y="0"/>
          <a:chExt cx="0" cy="0"/>
        </a:xfrm>
      </p:grpSpPr>
      <p:sp>
        <p:nvSpPr>
          <p:cNvPr id="800" name="Google Shape;800;p23"/>
          <p:cNvSpPr/>
          <p:nvPr/>
        </p:nvSpPr>
        <p:spPr>
          <a:xfrm>
            <a:off x="419101" y="5293215"/>
            <a:ext cx="11226678" cy="1298085"/>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Imagen que contiene Interfaz de usuario gráfica&#10;&#10;Descripción generada automáticamente" id="801" name="Google Shape;801;p23"/>
          <p:cNvPicPr preferRelativeResize="0"/>
          <p:nvPr/>
        </p:nvPicPr>
        <p:blipFill rotWithShape="1">
          <a:blip r:embed="rId3">
            <a:alphaModFix/>
          </a:blip>
          <a:srcRect b="0" l="0" r="0" t="0"/>
          <a:stretch/>
        </p:blipFill>
        <p:spPr>
          <a:xfrm>
            <a:off x="9488672" y="161416"/>
            <a:ext cx="2703328" cy="2486250"/>
          </a:xfrm>
          <a:prstGeom prst="rect">
            <a:avLst/>
          </a:prstGeom>
          <a:noFill/>
          <a:ln>
            <a:noFill/>
          </a:ln>
        </p:spPr>
      </p:pic>
      <p:sp>
        <p:nvSpPr>
          <p:cNvPr id="802" name="Google Shape;802;p23"/>
          <p:cNvSpPr txBox="1"/>
          <p:nvPr>
            <p:ph idx="1" type="body"/>
          </p:nvPr>
        </p:nvSpPr>
        <p:spPr>
          <a:xfrm>
            <a:off x="543948" y="5356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b="1" lang="en-US" sz="2400">
                <a:solidFill>
                  <a:schemeClr val="dk1"/>
                </a:solidFill>
                <a:latin typeface="Arial"/>
                <a:ea typeface="Arial"/>
                <a:cs typeface="Arial"/>
                <a:sym typeface="Arial"/>
              </a:rPr>
              <a:t>Adapta tu estrategia a distintos niveles de aprendizaje</a:t>
            </a:r>
            <a:endParaRPr>
              <a:latin typeface="Arial"/>
              <a:ea typeface="Arial"/>
              <a:cs typeface="Arial"/>
              <a:sym typeface="Arial"/>
            </a:endParaRPr>
          </a:p>
        </p:txBody>
      </p:sp>
      <p:sp>
        <p:nvSpPr>
          <p:cNvPr id="803" name="Google Shape;803;p2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804" name="Google Shape;804;p23"/>
          <p:cNvSpPr txBox="1"/>
          <p:nvPr/>
        </p:nvSpPr>
        <p:spPr>
          <a:xfrm>
            <a:off x="587165" y="1378556"/>
            <a:ext cx="9140155" cy="116951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Como formador</a:t>
            </a:r>
            <a:r>
              <a:rPr b="1" i="0" lang="en-US" sz="1400" u="none" cap="none" strike="noStrike">
                <a:solidFill>
                  <a:srgbClr val="000000"/>
                </a:solidFill>
                <a:latin typeface="Arial"/>
                <a:ea typeface="Arial"/>
                <a:cs typeface="Arial"/>
                <a:sym typeface="Arial"/>
              </a:rPr>
              <a:t>, debes adaptar las lecciones basadas en el PC a las capacidades de tus alumnos</a:t>
            </a:r>
            <a:r>
              <a:rPr b="0" i="0" lang="en-US" sz="1400" u="none" cap="none" strike="noStrike">
                <a:solidFill>
                  <a:srgbClr val="000000"/>
                </a:solidFill>
                <a:latin typeface="Arial"/>
                <a:ea typeface="Arial"/>
                <a:cs typeface="Arial"/>
                <a:sym typeface="Arial"/>
              </a:rPr>
              <a:t>. Los adultos con baja cualificación pueden necesitar explicaciones simples, orientación más estructurada y actividades paso a paso, mientras que los estudiantes más experimentados pueden manejar ejercicios de resolución de problemas y pensamiento crítico mas independientemente. La adaptación de la estrategia permite que </a:t>
            </a:r>
            <a:r>
              <a:rPr b="1" i="0" lang="en-US" sz="1400" u="none" cap="none" strike="noStrike">
                <a:solidFill>
                  <a:srgbClr val="000000"/>
                </a:solidFill>
                <a:latin typeface="Arial"/>
                <a:ea typeface="Arial"/>
                <a:cs typeface="Arial"/>
                <a:sym typeface="Arial"/>
              </a:rPr>
              <a:t>todos los alumnos se involucren con el PC </a:t>
            </a:r>
            <a:r>
              <a:rPr b="0" i="0" lang="en-US" sz="1400" u="none" cap="none" strike="noStrike">
                <a:solidFill>
                  <a:srgbClr val="000000"/>
                </a:solidFill>
                <a:latin typeface="Arial"/>
                <a:ea typeface="Arial"/>
                <a:cs typeface="Arial"/>
                <a:sym typeface="Arial"/>
              </a:rPr>
              <a:t>de una forma práctica y relevante para su vida diaria.</a:t>
            </a:r>
            <a:endParaRPr b="0" i="0" sz="1400" u="none" cap="none" strike="noStrike">
              <a:solidFill>
                <a:srgbClr val="000000"/>
              </a:solidFill>
              <a:latin typeface="Arial"/>
              <a:ea typeface="Arial"/>
              <a:cs typeface="Arial"/>
              <a:sym typeface="Arial"/>
            </a:endParaRPr>
          </a:p>
        </p:txBody>
      </p:sp>
      <p:sp>
        <p:nvSpPr>
          <p:cNvPr id="805" name="Google Shape;805;p23"/>
          <p:cNvSpPr txBox="1"/>
          <p:nvPr/>
        </p:nvSpPr>
        <p:spPr>
          <a:xfrm>
            <a:off x="534908" y="2543974"/>
            <a:ext cx="5508835" cy="282381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350"/>
              <a:buFont typeface="Arial"/>
              <a:buNone/>
            </a:pPr>
            <a:r>
              <a:rPr b="1" i="0" lang="en-US" sz="1350" u="sng" cap="none" strike="noStrike">
                <a:solidFill>
                  <a:schemeClr val="accent1"/>
                </a:solidFill>
                <a:latin typeface="Arial"/>
                <a:ea typeface="Arial"/>
                <a:cs typeface="Arial"/>
                <a:sym typeface="Arial"/>
              </a:rPr>
              <a:t>Para estudiantes con poca experiencia:</a:t>
            </a:r>
            <a:endParaRPr/>
          </a:p>
          <a:p>
            <a:pPr indent="0" lvl="0" marL="0" marR="0" rtl="0" algn="just">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Arial"/>
              <a:buChar char="•"/>
            </a:pPr>
            <a:r>
              <a:rPr b="0" i="0" lang="en-US" sz="1350" u="none" cap="none" strike="noStrike">
                <a:solidFill>
                  <a:srgbClr val="000000"/>
                </a:solidFill>
                <a:latin typeface="Arial"/>
                <a:ea typeface="Arial"/>
                <a:cs typeface="Arial"/>
                <a:sym typeface="Arial"/>
              </a:rPr>
              <a:t>Empieza con ejercicios basados en situaciones familiares. En lugar de explicar la descomposición en términos abstractos, pide a los alumnos que la apliquen dividiendo una tarea doméstica, como la preparación de una comida, en pasos individuales.</a:t>
            </a:r>
            <a:endParaRPr/>
          </a:p>
          <a:p>
            <a:pPr indent="-285750" lvl="0" marL="285750" marR="0" rtl="0" algn="just">
              <a:lnSpc>
                <a:spcPct val="100000"/>
              </a:lnSpc>
              <a:spcBef>
                <a:spcPts val="600"/>
              </a:spcBef>
              <a:spcAft>
                <a:spcPts val="0"/>
              </a:spcAft>
              <a:buClr>
                <a:srgbClr val="000000"/>
              </a:buClr>
              <a:buSzPts val="1400"/>
              <a:buFont typeface="Arial"/>
              <a:buChar char="•"/>
            </a:pPr>
            <a:r>
              <a:rPr b="0" i="0" lang="en-US" sz="1350" u="none" cap="none" strike="noStrike">
                <a:solidFill>
                  <a:srgbClr val="000000"/>
                </a:solidFill>
                <a:latin typeface="Arial"/>
                <a:ea typeface="Arial"/>
                <a:cs typeface="Arial"/>
                <a:sym typeface="Arial"/>
              </a:rPr>
              <a:t>Utiliza ayudas visuales, ejemplos del mundo real y debates en grupo para reforzar los conceptos antes de esperar que los alumnos los apliquen de forma independiente.</a:t>
            </a:r>
            <a:endParaRPr/>
          </a:p>
          <a:p>
            <a:pPr indent="-285750" lvl="0" marL="285750" marR="0" rtl="0" algn="just">
              <a:lnSpc>
                <a:spcPct val="100000"/>
              </a:lnSpc>
              <a:spcBef>
                <a:spcPts val="600"/>
              </a:spcBef>
              <a:spcAft>
                <a:spcPts val="600"/>
              </a:spcAft>
              <a:buClr>
                <a:srgbClr val="000000"/>
              </a:buClr>
              <a:buSzPts val="1400"/>
              <a:buFont typeface="Arial"/>
              <a:buChar char="•"/>
            </a:pPr>
            <a:r>
              <a:rPr b="0" i="0" lang="en-US" sz="1350" u="none" cap="none" strike="noStrike">
                <a:solidFill>
                  <a:srgbClr val="000000"/>
                </a:solidFill>
                <a:latin typeface="Arial"/>
                <a:ea typeface="Arial"/>
                <a:cs typeface="Arial"/>
                <a:sym typeface="Arial"/>
              </a:rPr>
              <a:t>Proporciona instrucciones y ejemplos claros, demostrando cómo abordar los problemas antes de que los alumnos lo intenten por su cuenta.</a:t>
            </a:r>
            <a:endParaRPr b="0" i="0" sz="1350" u="none" cap="none" strike="noStrike">
              <a:solidFill>
                <a:srgbClr val="000000"/>
              </a:solidFill>
              <a:latin typeface="Arial"/>
              <a:ea typeface="Arial"/>
              <a:cs typeface="Arial"/>
              <a:sym typeface="Arial"/>
            </a:endParaRPr>
          </a:p>
        </p:txBody>
      </p:sp>
      <p:sp>
        <p:nvSpPr>
          <p:cNvPr id="806" name="Google Shape;806;p23"/>
          <p:cNvSpPr txBox="1"/>
          <p:nvPr/>
        </p:nvSpPr>
        <p:spPr>
          <a:xfrm>
            <a:off x="6099490" y="2542103"/>
            <a:ext cx="5604830" cy="281611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350"/>
              <a:buFont typeface="Arial"/>
              <a:buNone/>
            </a:pPr>
            <a:r>
              <a:rPr b="1" i="0" lang="en-US" sz="1350" u="sng" cap="none" strike="noStrike">
                <a:solidFill>
                  <a:schemeClr val="accent1"/>
                </a:solidFill>
                <a:latin typeface="Arial"/>
                <a:ea typeface="Arial"/>
                <a:cs typeface="Arial"/>
                <a:sym typeface="Arial"/>
              </a:rPr>
              <a:t>Para estudiantes con más experiencia:</a:t>
            </a:r>
            <a:endParaRPr/>
          </a:p>
          <a:p>
            <a:pPr indent="0" lvl="0" marL="0" marR="0" rtl="0" algn="just">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Arial"/>
              <a:buChar char="•"/>
            </a:pPr>
            <a:r>
              <a:rPr b="0" i="0" lang="en-US" sz="1350" u="none" cap="none" strike="noStrike">
                <a:solidFill>
                  <a:srgbClr val="000000"/>
                </a:solidFill>
                <a:latin typeface="Arial"/>
                <a:ea typeface="Arial"/>
                <a:cs typeface="Arial"/>
                <a:sym typeface="Arial"/>
              </a:rPr>
              <a:t>Introduce tareas abiertas que requieran análisis y toma de decisiones. Por ejemplo, en lugar de darles un plan presupuestario estructurado, pídeles que elaboren uno propio priorizando gastos y reconociendo patrones de gasto.</a:t>
            </a:r>
            <a:endParaRPr/>
          </a:p>
          <a:p>
            <a:pPr indent="-285750" lvl="0" marL="285750" marR="0" rtl="0" algn="just">
              <a:lnSpc>
                <a:spcPct val="100000"/>
              </a:lnSpc>
              <a:spcBef>
                <a:spcPts val="600"/>
              </a:spcBef>
              <a:spcAft>
                <a:spcPts val="0"/>
              </a:spcAft>
              <a:buClr>
                <a:srgbClr val="000000"/>
              </a:buClr>
              <a:buSzPts val="1400"/>
              <a:buFont typeface="Arial"/>
              <a:buChar char="•"/>
            </a:pPr>
            <a:r>
              <a:rPr b="0" i="0" lang="en-US" sz="1350" u="none" cap="none" strike="noStrike">
                <a:solidFill>
                  <a:srgbClr val="000000"/>
                </a:solidFill>
                <a:latin typeface="Arial"/>
                <a:ea typeface="Arial"/>
                <a:cs typeface="Arial"/>
                <a:sym typeface="Arial"/>
              </a:rPr>
              <a:t>Fomenta la colaboración entre iguales, haciéndoles trabajar juntos en retos en los que deban asignar roles, estructurar tareas y ajustar los planes cuando surjan problemas.</a:t>
            </a:r>
            <a:endParaRPr/>
          </a:p>
          <a:p>
            <a:pPr indent="-285750" lvl="0" marL="285750" marR="0" rtl="0" algn="just">
              <a:lnSpc>
                <a:spcPct val="100000"/>
              </a:lnSpc>
              <a:spcBef>
                <a:spcPts val="600"/>
              </a:spcBef>
              <a:spcAft>
                <a:spcPts val="600"/>
              </a:spcAft>
              <a:buClr>
                <a:srgbClr val="000000"/>
              </a:buClr>
              <a:buSzPts val="1400"/>
              <a:buFont typeface="Arial"/>
              <a:buChar char="•"/>
            </a:pPr>
            <a:r>
              <a:rPr b="0" i="0" lang="en-US" sz="1350" u="none" cap="none" strike="noStrike">
                <a:solidFill>
                  <a:srgbClr val="000000"/>
                </a:solidFill>
                <a:latin typeface="Arial"/>
                <a:ea typeface="Arial"/>
                <a:cs typeface="Arial"/>
                <a:sym typeface="Arial"/>
              </a:rPr>
              <a:t>Permite que los alumnos prueben distintas soluciones, reflexionen sobre los resultados e introduzcan mejoras, reforzando así su capacidad de adaptación.</a:t>
            </a:r>
            <a:endParaRPr b="0" i="0" sz="1350" u="none" cap="none" strike="noStrike">
              <a:solidFill>
                <a:srgbClr val="000000"/>
              </a:solidFill>
              <a:latin typeface="Arial"/>
              <a:ea typeface="Arial"/>
              <a:cs typeface="Arial"/>
              <a:sym typeface="Arial"/>
            </a:endParaRPr>
          </a:p>
        </p:txBody>
      </p:sp>
      <p:sp>
        <p:nvSpPr>
          <p:cNvPr id="807" name="Google Shape;807;p23"/>
          <p:cNvSpPr txBox="1"/>
          <p:nvPr/>
        </p:nvSpPr>
        <p:spPr>
          <a:xfrm>
            <a:off x="419101" y="5272863"/>
            <a:ext cx="11353798" cy="128492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50"/>
              <a:buFont typeface="Arial"/>
              <a:buNone/>
            </a:pPr>
            <a:r>
              <a:rPr b="1" i="0" lang="en-US" sz="1350" u="sng" cap="none" strike="noStrike">
                <a:solidFill>
                  <a:srgbClr val="678877"/>
                </a:solidFill>
                <a:latin typeface="Arial"/>
                <a:ea typeface="Arial"/>
                <a:cs typeface="Arial"/>
                <a:sym typeface="Arial"/>
              </a:rPr>
              <a:t>Independientemente del nivel de experiencia:</a:t>
            </a:r>
            <a:endParaRPr/>
          </a:p>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en-US" sz="1350" u="none" cap="none" strike="noStrike">
                <a:solidFill>
                  <a:srgbClr val="000000"/>
                </a:solidFill>
                <a:latin typeface="Arial"/>
                <a:ea typeface="Arial"/>
                <a:cs typeface="Arial"/>
                <a:sym typeface="Arial"/>
              </a:rPr>
              <a:t>Mantén las lecciones interactivas y </a:t>
            </a:r>
            <a:r>
              <a:rPr b="1" i="0" lang="en-US" sz="1350" u="none" cap="none" strike="noStrike">
                <a:solidFill>
                  <a:srgbClr val="000000"/>
                </a:solidFill>
                <a:latin typeface="Arial"/>
                <a:ea typeface="Arial"/>
                <a:cs typeface="Arial"/>
                <a:sym typeface="Arial"/>
              </a:rPr>
              <a:t>centradas en aplicaciones reales</a:t>
            </a:r>
            <a:r>
              <a:rPr b="0" i="0" lang="en-US" sz="1350" u="none" cap="none" strike="noStrike">
                <a:solidFill>
                  <a:srgbClr val="000000"/>
                </a:solidFill>
                <a:latin typeface="Arial"/>
                <a:ea typeface="Arial"/>
                <a:cs typeface="Arial"/>
                <a:sym typeface="Arial"/>
              </a:rPr>
              <a:t> para ayudar a los estudiantes a ver el valor del PC.</a:t>
            </a:r>
            <a:endParaRPr/>
          </a:p>
          <a:p>
            <a:pPr indent="-285750" lvl="0" marL="285750" marR="0" rtl="0" algn="l">
              <a:lnSpc>
                <a:spcPct val="100000"/>
              </a:lnSpc>
              <a:spcBef>
                <a:spcPts val="0"/>
              </a:spcBef>
              <a:spcAft>
                <a:spcPts val="0"/>
              </a:spcAft>
              <a:buClr>
                <a:srgbClr val="000000"/>
              </a:buClr>
              <a:buSzPts val="1400"/>
              <a:buFont typeface="Arial"/>
              <a:buChar char="•"/>
            </a:pPr>
            <a:r>
              <a:rPr b="0" i="0" lang="en-US" sz="1350" u="none" cap="none" strike="noStrike">
                <a:solidFill>
                  <a:srgbClr val="000000"/>
                </a:solidFill>
                <a:latin typeface="Arial"/>
                <a:ea typeface="Arial"/>
                <a:cs typeface="Arial"/>
                <a:sym typeface="Arial"/>
              </a:rPr>
              <a:t>Proporciona múltiples puntos de entrada a un problema, ofreciendo un apoyo gradual y </a:t>
            </a:r>
            <a:r>
              <a:rPr b="1" i="0" lang="en-US" sz="1350" u="none" cap="none" strike="noStrike">
                <a:solidFill>
                  <a:srgbClr val="000000"/>
                </a:solidFill>
                <a:latin typeface="Arial"/>
                <a:ea typeface="Arial"/>
                <a:cs typeface="Arial"/>
                <a:sym typeface="Arial"/>
              </a:rPr>
              <a:t>ajustando la complejidad en función del progreso</a:t>
            </a:r>
            <a:r>
              <a:rPr b="0" i="0" lang="en-US" sz="1350" u="none" cap="none" strike="noStrike">
                <a:solidFill>
                  <a:srgbClr val="000000"/>
                </a:solidFill>
                <a:latin typeface="Arial"/>
                <a:ea typeface="Arial"/>
                <a:cs typeface="Arial"/>
                <a:sym typeface="Arial"/>
              </a:rPr>
              <a:t>.</a:t>
            </a:r>
            <a:endParaRPr/>
          </a:p>
          <a:p>
            <a:pPr indent="-285750" lvl="0" marL="285750" marR="0" rtl="0" algn="l">
              <a:lnSpc>
                <a:spcPct val="100000"/>
              </a:lnSpc>
              <a:spcBef>
                <a:spcPts val="0"/>
              </a:spcBef>
              <a:spcAft>
                <a:spcPts val="0"/>
              </a:spcAft>
              <a:buClr>
                <a:srgbClr val="000000"/>
              </a:buClr>
              <a:buSzPts val="1400"/>
              <a:buFont typeface="Arial"/>
              <a:buChar char="•"/>
            </a:pPr>
            <a:r>
              <a:rPr b="1" i="0" lang="en-US" sz="1350" u="none" cap="none" strike="noStrike">
                <a:solidFill>
                  <a:srgbClr val="000000"/>
                </a:solidFill>
                <a:latin typeface="Arial"/>
                <a:ea typeface="Arial"/>
                <a:cs typeface="Arial"/>
                <a:sym typeface="Arial"/>
              </a:rPr>
              <a:t>Asegúrate de que todos los alumnos desarrollan confianza </a:t>
            </a:r>
            <a:r>
              <a:rPr b="0" i="0" lang="en-US" sz="1350" u="none" cap="none" strike="noStrike">
                <a:solidFill>
                  <a:srgbClr val="000000"/>
                </a:solidFill>
                <a:latin typeface="Arial"/>
                <a:ea typeface="Arial"/>
                <a:cs typeface="Arial"/>
                <a:sym typeface="Arial"/>
              </a:rPr>
              <a:t>en la resolución de problemas, la adaptabilidad y el pensamiento estructurado a un ritmo que les resulte adecuado.</a:t>
            </a:r>
            <a:endParaRPr b="0" i="0" sz="135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11" name="Shape 811"/>
        <p:cNvGrpSpPr/>
        <p:nvPr/>
      </p:nvGrpSpPr>
      <p:grpSpPr>
        <a:xfrm>
          <a:off x="0" y="0"/>
          <a:ext cx="0" cy="0"/>
          <a:chOff x="0" y="0"/>
          <a:chExt cx="0" cy="0"/>
        </a:xfrm>
      </p:grpSpPr>
      <p:sp>
        <p:nvSpPr>
          <p:cNvPr id="812" name="Google Shape;812;p25"/>
          <p:cNvSpPr txBox="1"/>
          <p:nvPr/>
        </p:nvSpPr>
        <p:spPr>
          <a:xfrm>
            <a:off x="611924" y="1498697"/>
            <a:ext cx="10781557" cy="89251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Objetivo de la actividad: </a:t>
            </a:r>
            <a:r>
              <a:rPr b="0" i="0" lang="en-US" sz="1400" u="none" cap="none" strike="noStrike">
                <a:solidFill>
                  <a:srgbClr val="000000"/>
                </a:solidFill>
                <a:latin typeface="Arial"/>
                <a:ea typeface="Arial"/>
                <a:cs typeface="Arial"/>
                <a:sym typeface="Arial"/>
              </a:rPr>
              <a:t>Ayuda a los estudiantes a aplicar estrategias de PC para resolver retos cotidianos y reforzando al mismo tiempo las competencias interpersonales.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Escenario: </a:t>
            </a:r>
            <a:r>
              <a:rPr b="0" i="0" lang="en-US" sz="1400" u="none" cap="none" strike="noStrike">
                <a:solidFill>
                  <a:srgbClr val="000000"/>
                </a:solidFill>
                <a:latin typeface="Arial"/>
                <a:ea typeface="Arial"/>
                <a:cs typeface="Arial"/>
                <a:sym typeface="Arial"/>
              </a:rPr>
              <a:t>Los estudiantes necesitan gestionar un presupuesto doméstico con ingresos limitados.</a:t>
            </a:r>
            <a:endParaRPr b="0" i="0" sz="1400" u="none" cap="none" strike="noStrike">
              <a:solidFill>
                <a:srgbClr val="000000"/>
              </a:solidFill>
              <a:latin typeface="Arial"/>
              <a:ea typeface="Arial"/>
              <a:cs typeface="Arial"/>
              <a:sym typeface="Arial"/>
            </a:endParaRPr>
          </a:p>
        </p:txBody>
      </p:sp>
      <p:sp>
        <p:nvSpPr>
          <p:cNvPr id="813" name="Google Shape;813;p25"/>
          <p:cNvSpPr/>
          <p:nvPr/>
        </p:nvSpPr>
        <p:spPr>
          <a:xfrm>
            <a:off x="1624630" y="5228316"/>
            <a:ext cx="9491709" cy="1271039"/>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14" name="Google Shape;814;p2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
        <p:nvSpPr>
          <p:cNvPr id="815" name="Google Shape;815;p25"/>
          <p:cNvSpPr txBox="1"/>
          <p:nvPr>
            <p:ph idx="1" type="body"/>
          </p:nvPr>
        </p:nvSpPr>
        <p:spPr>
          <a:xfrm>
            <a:off x="536690" y="531060"/>
            <a:ext cx="9192526" cy="683565"/>
          </a:xfrm>
          <a:prstGeom prst="rect">
            <a:avLst/>
          </a:prstGeom>
          <a:noFill/>
          <a:ln>
            <a:noFill/>
          </a:ln>
        </p:spPr>
        <p:txBody>
          <a:bodyPr anchorCtr="0" anchor="b" bIns="45700" lIns="91425" spcFirstLastPara="1" rIns="91425" wrap="square" tIns="45700">
            <a:noAutofit/>
          </a:bodyPr>
          <a:lstStyle/>
          <a:p>
            <a:pPr indent="0" lvl="0" marL="0" rtl="0" algn="l">
              <a:lnSpc>
                <a:spcPct val="120000"/>
              </a:lnSpc>
              <a:spcBef>
                <a:spcPts val="0"/>
              </a:spcBef>
              <a:spcAft>
                <a:spcPts val="0"/>
              </a:spcAft>
              <a:buClr>
                <a:schemeClr val="dk2"/>
              </a:buClr>
              <a:buSzPts val="1680"/>
              <a:buNone/>
            </a:pPr>
            <a:r>
              <a:rPr lang="en-US">
                <a:solidFill>
                  <a:schemeClr val="dk1"/>
                </a:solidFill>
                <a:latin typeface="Arial"/>
                <a:ea typeface="Arial"/>
                <a:cs typeface="Arial"/>
                <a:sym typeface="Arial"/>
              </a:rPr>
              <a:t>Ejemplo de lección: Resolviendo problemas cotidianos con el PC</a:t>
            </a:r>
            <a:endParaRPr>
              <a:latin typeface="Arial"/>
              <a:ea typeface="Arial"/>
              <a:cs typeface="Arial"/>
              <a:sym typeface="Arial"/>
            </a:endParaRPr>
          </a:p>
        </p:txBody>
      </p:sp>
      <p:sp>
        <p:nvSpPr>
          <p:cNvPr id="816" name="Google Shape;816;p25"/>
          <p:cNvSpPr txBox="1"/>
          <p:nvPr/>
        </p:nvSpPr>
        <p:spPr>
          <a:xfrm>
            <a:off x="2706534" y="5402283"/>
            <a:ext cx="7327900" cy="95406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El monitoreo del presupuesto es un problema al que muchos adultos se enfrentan a diario. La aplicación de los principios del PC ayuda a los estudiantes a </a:t>
            </a:r>
            <a:r>
              <a:rPr b="1" i="0" lang="en-US" sz="1400" u="none" cap="none" strike="noStrike">
                <a:solidFill>
                  <a:srgbClr val="000000"/>
                </a:solidFill>
                <a:latin typeface="Arial"/>
                <a:ea typeface="Arial"/>
                <a:cs typeface="Arial"/>
                <a:sym typeface="Arial"/>
              </a:rPr>
              <a:t>adquirir habilidades prácticas que pueden utilizar más allá del aula</a:t>
            </a:r>
            <a:r>
              <a:rPr b="0" i="0" lang="en-US" sz="1400" u="none" cap="none" strike="noStrike">
                <a:solidFill>
                  <a:srgbClr val="000000"/>
                </a:solidFill>
                <a:latin typeface="Arial"/>
                <a:ea typeface="Arial"/>
                <a:cs typeface="Arial"/>
                <a:sym typeface="Arial"/>
              </a:rPr>
              <a:t>, haciendo que las decisiones financieras sean menos estresantes y más manejables.</a:t>
            </a:r>
            <a:endParaRPr b="0" i="0" sz="1400" u="none" cap="none" strike="noStrike">
              <a:solidFill>
                <a:srgbClr val="000000"/>
              </a:solidFill>
              <a:latin typeface="Arial"/>
              <a:ea typeface="Arial"/>
              <a:cs typeface="Arial"/>
              <a:sym typeface="Arial"/>
            </a:endParaRPr>
          </a:p>
        </p:txBody>
      </p:sp>
      <p:sp>
        <p:nvSpPr>
          <p:cNvPr id="817" name="Google Shape;817;p25"/>
          <p:cNvSpPr/>
          <p:nvPr/>
        </p:nvSpPr>
        <p:spPr>
          <a:xfrm>
            <a:off x="640126" y="2516446"/>
            <a:ext cx="2578610" cy="2412000"/>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PASO 1</a:t>
            </a:r>
            <a:r>
              <a:rPr b="1" i="0" lang="en-US" sz="1200" u="none" cap="none" strike="noStrike">
                <a:solidFill>
                  <a:schemeClr val="lt1"/>
                </a:solidFill>
                <a:latin typeface="Arial"/>
                <a:ea typeface="Arial"/>
                <a:cs typeface="Arial"/>
                <a:sym typeface="Arial"/>
              </a:rPr>
              <a:t>: Identifica el desafío</a:t>
            </a:r>
            <a:endParaRPr b="1" i="0" sz="1600" u="none" cap="none" strike="noStrike">
              <a:solidFill>
                <a:schemeClr val="lt1"/>
              </a:solidFill>
              <a:latin typeface="Arial"/>
              <a:ea typeface="Arial"/>
              <a:cs typeface="Arial"/>
              <a:sym typeface="Arial"/>
            </a:endParaRPr>
          </a:p>
        </p:txBody>
      </p:sp>
      <p:sp>
        <p:nvSpPr>
          <p:cNvPr id="818" name="Google Shape;818;p25"/>
          <p:cNvSpPr/>
          <p:nvPr/>
        </p:nvSpPr>
        <p:spPr>
          <a:xfrm>
            <a:off x="741431" y="3008277"/>
            <a:ext cx="2376000" cy="1836000"/>
          </a:xfrm>
          <a:prstGeom prst="rect">
            <a:avLst/>
          </a:prstGeom>
          <a:solidFill>
            <a:srgbClr val="F2F2F2"/>
          </a:solidFill>
          <a:ln>
            <a:noFill/>
          </a:ln>
        </p:spPr>
        <p:txBody>
          <a:bodyPr anchorCtr="0" anchor="t"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Los alumnos deben reflexionar sobre los problemas más comunes a la hora de elaborar un presupuesto y debatir qué dificulta la gestión del dinero. Puedes preguntarles: </a:t>
            </a:r>
            <a:endParaRPr/>
          </a:p>
          <a:p>
            <a:pPr indent="-171450" lvl="1" marL="171450" marR="0" rtl="0" algn="l">
              <a:lnSpc>
                <a:spcPct val="100000"/>
              </a:lnSpc>
              <a:spcBef>
                <a:spcPts val="0"/>
              </a:spcBef>
              <a:spcAft>
                <a:spcPts val="0"/>
              </a:spcAft>
              <a:buClr>
                <a:srgbClr val="000000"/>
              </a:buClr>
              <a:buSzPts val="1100"/>
              <a:buFont typeface="Arial"/>
              <a:buChar char="•"/>
            </a:pPr>
            <a:r>
              <a:rPr b="0" i="1" lang="en-US" sz="1100" u="none" cap="none" strike="noStrike">
                <a:solidFill>
                  <a:schemeClr val="dk1"/>
                </a:solidFill>
                <a:latin typeface="Arial"/>
                <a:ea typeface="Arial"/>
                <a:cs typeface="Arial"/>
                <a:sym typeface="Arial"/>
              </a:rPr>
              <a:t>¿Cuáles son tus mayores dificultades financieras? </a:t>
            </a:r>
            <a:endParaRPr/>
          </a:p>
          <a:p>
            <a:pPr indent="-171450" lvl="1" marL="171450" marR="0" rtl="0" algn="l">
              <a:lnSpc>
                <a:spcPct val="100000"/>
              </a:lnSpc>
              <a:spcBef>
                <a:spcPts val="0"/>
              </a:spcBef>
              <a:spcAft>
                <a:spcPts val="0"/>
              </a:spcAft>
              <a:buClr>
                <a:srgbClr val="000000"/>
              </a:buClr>
              <a:buSzPts val="1100"/>
              <a:buFont typeface="Arial"/>
              <a:buChar char="•"/>
            </a:pPr>
            <a:r>
              <a:rPr b="0" i="1" lang="en-US" sz="1100" u="none" cap="none" strike="noStrike">
                <a:solidFill>
                  <a:schemeClr val="dk1"/>
                </a:solidFill>
                <a:latin typeface="Arial"/>
                <a:ea typeface="Arial"/>
                <a:cs typeface="Arial"/>
                <a:sym typeface="Arial"/>
              </a:rPr>
              <a:t>¿Qué gastos suelen sorprenderte?</a:t>
            </a:r>
            <a:endParaRPr b="0" i="1" sz="1100" u="none" cap="none" strike="noStrike">
              <a:solidFill>
                <a:schemeClr val="dk1"/>
              </a:solidFill>
              <a:latin typeface="Arial"/>
              <a:ea typeface="Arial"/>
              <a:cs typeface="Arial"/>
              <a:sym typeface="Arial"/>
            </a:endParaRPr>
          </a:p>
        </p:txBody>
      </p:sp>
      <p:sp>
        <p:nvSpPr>
          <p:cNvPr id="819" name="Google Shape;819;p25"/>
          <p:cNvSpPr/>
          <p:nvPr/>
        </p:nvSpPr>
        <p:spPr>
          <a:xfrm>
            <a:off x="3365041" y="2516446"/>
            <a:ext cx="2578610" cy="2412000"/>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PASO 2</a:t>
            </a:r>
            <a:r>
              <a:rPr b="1" i="0" lang="en-US" sz="1200" u="none" cap="none" strike="noStrike">
                <a:solidFill>
                  <a:schemeClr val="lt1"/>
                </a:solidFill>
                <a:latin typeface="Arial"/>
                <a:ea typeface="Arial"/>
                <a:cs typeface="Arial"/>
                <a:sym typeface="Arial"/>
              </a:rPr>
              <a:t>: Aplica estrategias de PC</a:t>
            </a:r>
            <a:endParaRPr b="1" i="0" sz="1600" u="none" cap="none" strike="noStrike">
              <a:solidFill>
                <a:schemeClr val="lt1"/>
              </a:solidFill>
              <a:latin typeface="Arial"/>
              <a:ea typeface="Arial"/>
              <a:cs typeface="Arial"/>
              <a:sym typeface="Arial"/>
            </a:endParaRPr>
          </a:p>
        </p:txBody>
      </p:sp>
      <p:sp>
        <p:nvSpPr>
          <p:cNvPr id="820" name="Google Shape;820;p25"/>
          <p:cNvSpPr/>
          <p:nvPr/>
        </p:nvSpPr>
        <p:spPr>
          <a:xfrm>
            <a:off x="3466346" y="3008277"/>
            <a:ext cx="2376000" cy="1836000"/>
          </a:xfrm>
          <a:prstGeom prst="rect">
            <a:avLst/>
          </a:prstGeom>
          <a:solidFill>
            <a:srgbClr val="F2F2F2"/>
          </a:solidFill>
          <a:ln>
            <a:noFill/>
          </a:ln>
        </p:spPr>
        <p:txBody>
          <a:bodyPr anchorCtr="0" anchor="t"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Los alumnos descomponen el proceso presupuestario utilizando los principios del PC.  Por ejemplo, utilizan la descomposición para enumerar los gastos y separar lo esencial de lo no esencial, y utilizan el reconocimiento de patrones para identificar los hábitos de gasto y los costes recurrentes.</a:t>
            </a:r>
            <a:endParaRPr b="0" i="0" sz="1400" u="none" cap="none" strike="noStrike">
              <a:solidFill>
                <a:srgbClr val="000000"/>
              </a:solidFill>
              <a:latin typeface="Arial"/>
              <a:ea typeface="Arial"/>
              <a:cs typeface="Arial"/>
              <a:sym typeface="Arial"/>
            </a:endParaRPr>
          </a:p>
        </p:txBody>
      </p:sp>
      <p:sp>
        <p:nvSpPr>
          <p:cNvPr id="821" name="Google Shape;821;p25"/>
          <p:cNvSpPr/>
          <p:nvPr/>
        </p:nvSpPr>
        <p:spPr>
          <a:xfrm>
            <a:off x="6089956" y="2516446"/>
            <a:ext cx="2578610" cy="2412000"/>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PASO 3</a:t>
            </a:r>
            <a:r>
              <a:rPr b="1" i="0" lang="en-US" sz="1200" u="none" cap="none" strike="noStrike">
                <a:solidFill>
                  <a:schemeClr val="lt1"/>
                </a:solidFill>
                <a:latin typeface="Arial"/>
                <a:ea typeface="Arial"/>
                <a:cs typeface="Arial"/>
                <a:sym typeface="Arial"/>
              </a:rPr>
              <a:t>: Aplicación práctica</a:t>
            </a:r>
            <a:endParaRPr b="1" i="0" sz="1600" u="none" cap="none" strike="noStrike">
              <a:solidFill>
                <a:schemeClr val="lt1"/>
              </a:solidFill>
              <a:latin typeface="Arial"/>
              <a:ea typeface="Arial"/>
              <a:cs typeface="Arial"/>
              <a:sym typeface="Arial"/>
            </a:endParaRPr>
          </a:p>
        </p:txBody>
      </p:sp>
      <p:sp>
        <p:nvSpPr>
          <p:cNvPr id="822" name="Google Shape;822;p25"/>
          <p:cNvSpPr/>
          <p:nvPr/>
        </p:nvSpPr>
        <p:spPr>
          <a:xfrm>
            <a:off x="6191261" y="3008278"/>
            <a:ext cx="2376000" cy="1836000"/>
          </a:xfrm>
          <a:prstGeom prst="rect">
            <a:avLst/>
          </a:prstGeom>
          <a:solidFill>
            <a:srgbClr val="F2F2F2"/>
          </a:solidFill>
          <a:ln>
            <a:noFill/>
          </a:ln>
        </p:spPr>
        <p:txBody>
          <a:bodyPr anchorCtr="0" anchor="t"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Los alumnos elaboran un plan presupuestario semanal a partir de ingresos determinados. En grupos, clasifican los gastos, comparan los costes y los ajustan para ir teniendo en cuenta costes sorpresa que vas introduciendo a lo largo de la actividad. Con esto, practican como adaptar el presupuesto al enfrentar retos como una factura médica.</a:t>
            </a:r>
            <a:endParaRPr b="0" i="0" sz="1100" u="none" cap="none" strike="noStrike">
              <a:solidFill>
                <a:schemeClr val="dk1"/>
              </a:solidFill>
              <a:latin typeface="Arial"/>
              <a:ea typeface="Arial"/>
              <a:cs typeface="Arial"/>
              <a:sym typeface="Arial"/>
            </a:endParaRPr>
          </a:p>
        </p:txBody>
      </p:sp>
      <p:sp>
        <p:nvSpPr>
          <p:cNvPr id="823" name="Google Shape;823;p25"/>
          <p:cNvSpPr/>
          <p:nvPr/>
        </p:nvSpPr>
        <p:spPr>
          <a:xfrm>
            <a:off x="8826959" y="2516446"/>
            <a:ext cx="2578610" cy="2412000"/>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PASO 4</a:t>
            </a:r>
            <a:r>
              <a:rPr b="1" i="0" lang="en-US" sz="1200" u="none" cap="none" strike="noStrike">
                <a:solidFill>
                  <a:schemeClr val="lt1"/>
                </a:solidFill>
                <a:latin typeface="Arial"/>
                <a:ea typeface="Arial"/>
                <a:cs typeface="Arial"/>
                <a:sym typeface="Arial"/>
              </a:rPr>
              <a:t>: Reflexiona y debate</a:t>
            </a:r>
            <a:endParaRPr b="1" i="0" sz="1600" u="none" cap="none" strike="noStrike">
              <a:solidFill>
                <a:schemeClr val="lt1"/>
              </a:solidFill>
              <a:latin typeface="Arial"/>
              <a:ea typeface="Arial"/>
              <a:cs typeface="Arial"/>
              <a:sym typeface="Arial"/>
            </a:endParaRPr>
          </a:p>
        </p:txBody>
      </p:sp>
      <p:sp>
        <p:nvSpPr>
          <p:cNvPr id="824" name="Google Shape;824;p25"/>
          <p:cNvSpPr/>
          <p:nvPr/>
        </p:nvSpPr>
        <p:spPr>
          <a:xfrm>
            <a:off x="8928264" y="3008278"/>
            <a:ext cx="2376000" cy="1836000"/>
          </a:xfrm>
          <a:prstGeom prst="rect">
            <a:avLst/>
          </a:prstGeom>
          <a:solidFill>
            <a:srgbClr val="F2F2F2"/>
          </a:solidFill>
          <a:ln>
            <a:noFill/>
          </a:ln>
        </p:spPr>
        <p:txBody>
          <a:bodyPr anchorCtr="0" anchor="t"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Los alumnos comentan cómo les ha ayudado el PC a enfocar el presupuesto de forma diferente. Puedes preguntar: </a:t>
            </a:r>
            <a:endParaRPr/>
          </a:p>
          <a:p>
            <a:pPr indent="-171450" lvl="0" marL="171450" marR="0" rtl="0" algn="just">
              <a:lnSpc>
                <a:spcPct val="100000"/>
              </a:lnSpc>
              <a:spcBef>
                <a:spcPts val="0"/>
              </a:spcBef>
              <a:spcAft>
                <a:spcPts val="0"/>
              </a:spcAft>
              <a:buClr>
                <a:srgbClr val="000000"/>
              </a:buClr>
              <a:buSzPts val="1100"/>
              <a:buFont typeface="Arial"/>
              <a:buChar char="•"/>
            </a:pPr>
            <a:r>
              <a:rPr b="0" i="1" lang="en-US" sz="1100" u="none" cap="none" strike="noStrike">
                <a:solidFill>
                  <a:schemeClr val="dk1"/>
                </a:solidFill>
                <a:latin typeface="Arial"/>
                <a:ea typeface="Arial"/>
                <a:cs typeface="Arial"/>
                <a:sym typeface="Arial"/>
              </a:rPr>
              <a:t>¿Cómo ayudó dividir el problema en pasos? </a:t>
            </a:r>
            <a:endParaRPr/>
          </a:p>
          <a:p>
            <a:pPr indent="-171450" lvl="0" marL="171450" marR="0" rtl="0" algn="just">
              <a:lnSpc>
                <a:spcPct val="100000"/>
              </a:lnSpc>
              <a:spcBef>
                <a:spcPts val="0"/>
              </a:spcBef>
              <a:spcAft>
                <a:spcPts val="0"/>
              </a:spcAft>
              <a:buClr>
                <a:srgbClr val="000000"/>
              </a:buClr>
              <a:buSzPts val="1100"/>
              <a:buFont typeface="Arial"/>
              <a:buChar char="•"/>
            </a:pPr>
            <a:r>
              <a:rPr b="0" i="1" lang="en-US" sz="1100" u="none" cap="none" strike="noStrike">
                <a:solidFill>
                  <a:schemeClr val="dk1"/>
                </a:solidFill>
                <a:latin typeface="Arial"/>
                <a:ea typeface="Arial"/>
                <a:cs typeface="Arial"/>
                <a:sym typeface="Arial"/>
              </a:rPr>
              <a:t>¿Cómo puede ayudar este enfoque en otros ámbitos de la vida?</a:t>
            </a:r>
            <a:endParaRPr b="0" i="1" sz="1100" u="none" cap="none" strike="noStrike">
              <a:solidFill>
                <a:schemeClr val="dk1"/>
              </a:solidFill>
              <a:latin typeface="Arial"/>
              <a:ea typeface="Arial"/>
              <a:cs typeface="Arial"/>
              <a:sym typeface="Arial"/>
            </a:endParaRPr>
          </a:p>
        </p:txBody>
      </p:sp>
      <p:pic>
        <p:nvPicPr>
          <p:cNvPr descr="Interfaz de usuario gráfica&#10;&#10;Descripción generada automáticamente con confianza baja" id="825" name="Google Shape;825;p25"/>
          <p:cNvPicPr preferRelativeResize="0"/>
          <p:nvPr/>
        </p:nvPicPr>
        <p:blipFill rotWithShape="1">
          <a:blip r:embed="rId3">
            <a:alphaModFix/>
          </a:blip>
          <a:srcRect b="0" l="0" r="0" t="0"/>
          <a:stretch/>
        </p:blipFill>
        <p:spPr>
          <a:xfrm>
            <a:off x="9729216" y="217675"/>
            <a:ext cx="1993900" cy="1993900"/>
          </a:xfrm>
          <a:prstGeom prst="rect">
            <a:avLst/>
          </a:prstGeom>
          <a:noFill/>
          <a:ln>
            <a:noFill/>
          </a:ln>
        </p:spPr>
      </p:pic>
      <p:pic>
        <p:nvPicPr>
          <p:cNvPr id="826" name="Google Shape;826;p25"/>
          <p:cNvPicPr preferRelativeResize="0"/>
          <p:nvPr/>
        </p:nvPicPr>
        <p:blipFill rotWithShape="1">
          <a:blip r:embed="rId4">
            <a:alphaModFix/>
          </a:blip>
          <a:srcRect b="0" l="0" r="0" t="0"/>
          <a:stretch/>
        </p:blipFill>
        <p:spPr>
          <a:xfrm>
            <a:off x="667489" y="4978233"/>
            <a:ext cx="1359363" cy="167731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pic>
        <p:nvPicPr>
          <p:cNvPr id="833" name="Google Shape;833;p26"/>
          <p:cNvPicPr preferRelativeResize="0"/>
          <p:nvPr/>
        </p:nvPicPr>
        <p:blipFill rotWithShape="1">
          <a:blip r:embed="rId3">
            <a:alphaModFix/>
          </a:blip>
          <a:srcRect b="0" l="0" r="0" t="0"/>
          <a:stretch/>
        </p:blipFill>
        <p:spPr>
          <a:xfrm>
            <a:off x="7972529" y="2177048"/>
            <a:ext cx="3655364" cy="3655364"/>
          </a:xfrm>
          <a:prstGeom prst="rect">
            <a:avLst/>
          </a:prstGeom>
          <a:noFill/>
          <a:ln>
            <a:noFill/>
          </a:ln>
        </p:spPr>
      </p:pic>
      <p:pic>
        <p:nvPicPr>
          <p:cNvPr descr="Icono&#10;&#10;Descripción generada automáticamente" id="834" name="Google Shape;834;p26"/>
          <p:cNvPicPr preferRelativeResize="0"/>
          <p:nvPr/>
        </p:nvPicPr>
        <p:blipFill rotWithShape="1">
          <a:blip r:embed="rId4">
            <a:alphaModFix/>
          </a:blip>
          <a:srcRect b="0" l="0" r="0" t="0"/>
          <a:stretch/>
        </p:blipFill>
        <p:spPr>
          <a:xfrm>
            <a:off x="10276424" y="1121010"/>
            <a:ext cx="1351469" cy="1351469"/>
          </a:xfrm>
          <a:prstGeom prst="rect">
            <a:avLst/>
          </a:prstGeom>
          <a:noFill/>
          <a:ln>
            <a:noFill/>
          </a:ln>
        </p:spPr>
      </p:pic>
      <p:sp>
        <p:nvSpPr>
          <p:cNvPr id="835" name="Google Shape;835;p26"/>
          <p:cNvSpPr txBox="1"/>
          <p:nvPr>
            <p:ph type="title"/>
          </p:nvPr>
        </p:nvSpPr>
        <p:spPr>
          <a:xfrm>
            <a:off x="823729" y="652749"/>
            <a:ext cx="6540469" cy="76405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dk2"/>
              </a:buClr>
              <a:buSzPts val="2400"/>
              <a:buFont typeface="Sorts Mill Goudy"/>
              <a:buNone/>
            </a:pPr>
            <a:r>
              <a:rPr b="1" lang="en-US">
                <a:solidFill>
                  <a:schemeClr val="dk1"/>
                </a:solidFill>
                <a:latin typeface="Arial"/>
                <a:ea typeface="Arial"/>
                <a:cs typeface="Arial"/>
                <a:sym typeface="Arial"/>
              </a:rPr>
              <a:t>Buenas prácticas</a:t>
            </a:r>
            <a:endParaRPr>
              <a:latin typeface="Arial"/>
              <a:ea typeface="Arial"/>
              <a:cs typeface="Arial"/>
              <a:sym typeface="Arial"/>
            </a:endParaRPr>
          </a:p>
        </p:txBody>
      </p:sp>
      <p:sp>
        <p:nvSpPr>
          <p:cNvPr id="836" name="Google Shape;836;p26"/>
          <p:cNvSpPr txBox="1"/>
          <p:nvPr/>
        </p:nvSpPr>
        <p:spPr>
          <a:xfrm>
            <a:off x="809214" y="1560700"/>
            <a:ext cx="6540469" cy="4410113"/>
          </a:xfrm>
          <a:prstGeom prst="rect">
            <a:avLst/>
          </a:prstGeom>
          <a:noFill/>
          <a:ln>
            <a:noFill/>
          </a:ln>
        </p:spPr>
        <p:txBody>
          <a:bodyPr anchorCtr="0" anchor="t" bIns="45700" lIns="91425" spcFirstLastPara="1" rIns="91425" wrap="square" tIns="45700">
            <a:normAutofit fontScale="25000" lnSpcReduction="20000"/>
          </a:bodyPr>
          <a:lstStyle/>
          <a:p>
            <a:pPr indent="0" lvl="0" marL="0" marR="0" rtl="0" algn="just">
              <a:lnSpc>
                <a:spcPct val="100000"/>
              </a:lnSpc>
              <a:spcBef>
                <a:spcPts val="0"/>
              </a:spcBef>
              <a:spcAft>
                <a:spcPts val="0"/>
              </a:spcAft>
              <a:buClr>
                <a:srgbClr val="243131"/>
              </a:buClr>
              <a:buSzPct val="100000"/>
              <a:buFont typeface="Arial"/>
              <a:buNone/>
            </a:pPr>
            <a:r>
              <a:rPr b="0" i="0" lang="en-US" sz="5600" u="none" cap="none" strike="noStrike">
                <a:solidFill>
                  <a:srgbClr val="000000"/>
                </a:solidFill>
                <a:latin typeface="Arial"/>
                <a:ea typeface="Arial"/>
                <a:cs typeface="Arial"/>
                <a:sym typeface="Arial"/>
              </a:rPr>
              <a:t>Como formador, tu papel consiste en crear una experiencia de desarrollo interactiva y estructurada en la que los alumnos puedan aplicar los principios del PC para desarrollar habilidades interpersonales esenciales. Mantener las lecciones prácticas y adaptables garantiza que todos los alumnos, independientemente de su nivel, puedan beneficiarse del pensamiento estructurado, la resolución de problemas y la colaboración.</a:t>
            </a:r>
            <a:endParaRPr b="0" i="0" sz="5600" u="none" cap="none" strike="noStrike">
              <a:solidFill>
                <a:srgbClr val="000000"/>
              </a:solidFill>
              <a:latin typeface="Arial"/>
              <a:ea typeface="Arial"/>
              <a:cs typeface="Arial"/>
              <a:sym typeface="Arial"/>
            </a:endParaRPr>
          </a:p>
          <a:p>
            <a:pPr indent="-285750" lvl="0" marL="285750" marR="0" rtl="0" algn="just">
              <a:lnSpc>
                <a:spcPct val="100000"/>
              </a:lnSpc>
              <a:spcBef>
                <a:spcPts val="1800"/>
              </a:spcBef>
              <a:spcAft>
                <a:spcPts val="0"/>
              </a:spcAft>
              <a:buClr>
                <a:srgbClr val="688878"/>
              </a:buClr>
              <a:buSzPct val="100000"/>
              <a:buFont typeface="Arial"/>
              <a:buChar char="•"/>
            </a:pPr>
            <a:r>
              <a:rPr b="1" i="0" lang="en-US" sz="5600" u="none" cap="none" strike="noStrike">
                <a:solidFill>
                  <a:srgbClr val="688878"/>
                </a:solidFill>
                <a:latin typeface="Arial"/>
                <a:ea typeface="Arial"/>
                <a:cs typeface="Arial"/>
                <a:sym typeface="Arial"/>
              </a:rPr>
              <a:t>Hace que las lecciones sean relevantes para la vida cotidiana:</a:t>
            </a:r>
            <a:r>
              <a:rPr b="0" i="0" lang="en-US" sz="5600" u="none" cap="none" strike="noStrike">
                <a:solidFill>
                  <a:srgbClr val="688878"/>
                </a:solidFill>
                <a:latin typeface="Arial"/>
                <a:ea typeface="Arial"/>
                <a:cs typeface="Arial"/>
                <a:sym typeface="Arial"/>
              </a:rPr>
              <a:t> </a:t>
            </a:r>
            <a:r>
              <a:rPr b="0" i="0" lang="en-US" sz="5600" u="none" cap="none" strike="noStrike">
                <a:solidFill>
                  <a:schemeClr val="dk1"/>
                </a:solidFill>
                <a:latin typeface="Arial"/>
                <a:ea typeface="Arial"/>
                <a:cs typeface="Arial"/>
                <a:sym typeface="Arial"/>
              </a:rPr>
              <a:t>Utiliza ejemplos relacionados y situaciones cotidianas para ayudar a los estudiantes a ver el valor del PC en la gestión de los retos del mundo real.</a:t>
            </a:r>
            <a:endParaRPr b="0" i="0" sz="56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688878"/>
              </a:buClr>
              <a:buSzPct val="100000"/>
              <a:buFont typeface="Arial"/>
              <a:buChar char="•"/>
            </a:pPr>
            <a:r>
              <a:rPr b="1" i="0" lang="en-US" sz="5600" u="none" cap="none" strike="noStrike">
                <a:solidFill>
                  <a:srgbClr val="688878"/>
                </a:solidFill>
                <a:latin typeface="Arial"/>
                <a:ea typeface="Arial"/>
                <a:cs typeface="Arial"/>
                <a:sym typeface="Arial"/>
              </a:rPr>
              <a:t>Fomenta la prueba y el error: </a:t>
            </a:r>
            <a:r>
              <a:rPr b="0" i="0" lang="en-US" sz="5600" u="none" cap="none" strike="noStrike">
                <a:solidFill>
                  <a:schemeClr val="dk1"/>
                </a:solidFill>
                <a:latin typeface="Arial"/>
                <a:ea typeface="Arial"/>
                <a:cs typeface="Arial"/>
                <a:sym typeface="Arial"/>
              </a:rPr>
              <a:t>Refuerza la idea de que los errores forman parte del aprendizaje. Guía a los alumnos para que analicen qué ha fallado, ajusten su enfoque y vuelvan a intentarlo.</a:t>
            </a:r>
            <a:endParaRPr b="0" i="0" sz="56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688878"/>
              </a:buClr>
              <a:buSzPct val="100000"/>
              <a:buFont typeface="Arial"/>
              <a:buChar char="•"/>
            </a:pPr>
            <a:r>
              <a:rPr b="1" i="0" lang="en-US" sz="5600" u="none" cap="none" strike="noStrike">
                <a:solidFill>
                  <a:srgbClr val="688878"/>
                </a:solidFill>
                <a:latin typeface="Arial"/>
                <a:ea typeface="Arial"/>
                <a:cs typeface="Arial"/>
                <a:sym typeface="Arial"/>
              </a:rPr>
              <a:t>Adapta las actividades en función de la participación de los alumnos:</a:t>
            </a:r>
            <a:r>
              <a:rPr b="0" i="0" lang="en-US" sz="5600" u="none" cap="none" strike="noStrike">
                <a:solidFill>
                  <a:srgbClr val="688878"/>
                </a:solidFill>
                <a:latin typeface="Arial"/>
                <a:ea typeface="Arial"/>
                <a:cs typeface="Arial"/>
                <a:sym typeface="Arial"/>
              </a:rPr>
              <a:t> </a:t>
            </a:r>
            <a:r>
              <a:rPr b="0" i="0" lang="en-US" sz="5600" u="none" cap="none" strike="noStrike">
                <a:solidFill>
                  <a:schemeClr val="dk1"/>
                </a:solidFill>
                <a:latin typeface="Arial"/>
                <a:ea typeface="Arial"/>
                <a:cs typeface="Arial"/>
                <a:sym typeface="Arial"/>
              </a:rPr>
              <a:t>Supervisa la participación y modifica la complejidad de las tareas según sea necesario. Reduce gradualmente la orientación a medida que los alumnos adquieran confianza.</a:t>
            </a:r>
            <a:endParaRPr b="0" i="0" sz="56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688878"/>
              </a:buClr>
              <a:buSzPct val="100000"/>
              <a:buFont typeface="Arial"/>
              <a:buChar char="•"/>
            </a:pPr>
            <a:r>
              <a:rPr b="1" i="0" lang="en-US" sz="5600" u="none" cap="none" strike="noStrike">
                <a:solidFill>
                  <a:srgbClr val="688878"/>
                </a:solidFill>
                <a:latin typeface="Arial"/>
                <a:ea typeface="Arial"/>
                <a:cs typeface="Arial"/>
                <a:sym typeface="Arial"/>
              </a:rPr>
              <a:t>Utiliza debates estructurados:</a:t>
            </a:r>
            <a:r>
              <a:rPr b="0" i="0" lang="en-US" sz="5600" u="none" cap="none" strike="noStrike">
                <a:solidFill>
                  <a:srgbClr val="688878"/>
                </a:solidFill>
                <a:latin typeface="Arial"/>
                <a:ea typeface="Arial"/>
                <a:cs typeface="Arial"/>
                <a:sym typeface="Arial"/>
              </a:rPr>
              <a:t> </a:t>
            </a:r>
            <a:r>
              <a:rPr b="0" i="0" lang="en-US" sz="5600" u="none" cap="none" strike="noStrike">
                <a:solidFill>
                  <a:schemeClr val="dk1"/>
                </a:solidFill>
                <a:latin typeface="Arial"/>
                <a:ea typeface="Arial"/>
                <a:cs typeface="Arial"/>
                <a:sym typeface="Arial"/>
              </a:rPr>
              <a:t>Facilita conversaciones en las que los alumnos expliquen sus razonamientos, reconozcan patrones y exploren distintos enfoques.</a:t>
            </a:r>
            <a:endParaRPr b="0" i="0" sz="56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688878"/>
              </a:buClr>
              <a:buSzPct val="100000"/>
              <a:buFont typeface="Arial"/>
              <a:buChar char="•"/>
            </a:pPr>
            <a:r>
              <a:rPr b="1" i="0" lang="en-US" sz="5600" u="none" cap="none" strike="noStrike">
                <a:solidFill>
                  <a:srgbClr val="688878"/>
                </a:solidFill>
                <a:latin typeface="Arial"/>
                <a:ea typeface="Arial"/>
                <a:cs typeface="Arial"/>
                <a:sym typeface="Arial"/>
              </a:rPr>
              <a:t>Apoya el pensamiento independiente:</a:t>
            </a:r>
            <a:r>
              <a:rPr b="0" i="0" lang="en-US" sz="5600" u="none" cap="none" strike="noStrike">
                <a:solidFill>
                  <a:srgbClr val="688878"/>
                </a:solidFill>
                <a:latin typeface="Arial"/>
                <a:ea typeface="Arial"/>
                <a:cs typeface="Arial"/>
                <a:sym typeface="Arial"/>
              </a:rPr>
              <a:t> </a:t>
            </a:r>
            <a:r>
              <a:rPr b="0" i="0" lang="en-US" sz="5600" u="none" cap="none" strike="noStrike">
                <a:solidFill>
                  <a:schemeClr val="dk1"/>
                </a:solidFill>
                <a:latin typeface="Arial"/>
                <a:ea typeface="Arial"/>
                <a:cs typeface="Arial"/>
                <a:sym typeface="Arial"/>
              </a:rPr>
              <a:t>Empieza con ejercicios guiados y gradualmente anima a los alumnos a que se hagan cargo de tareas de resolución de problemas, tomando decisiones con menos intervención.</a:t>
            </a:r>
            <a:endParaRPr b="0" i="0" sz="1400" u="none" cap="none" strike="noStrike">
              <a:solidFill>
                <a:srgbClr val="243131"/>
              </a:solidFill>
              <a:latin typeface="Arial"/>
              <a:ea typeface="Arial"/>
              <a:cs typeface="Arial"/>
              <a:sym typeface="Arial"/>
            </a:endParaRPr>
          </a:p>
          <a:p>
            <a:pPr indent="0" lvl="0" marL="0" marR="0" rtl="0" algn="just">
              <a:lnSpc>
                <a:spcPct val="100000"/>
              </a:lnSpc>
              <a:spcBef>
                <a:spcPts val="1800"/>
              </a:spcBef>
              <a:spcAft>
                <a:spcPts val="1800"/>
              </a:spcAft>
              <a:buClr>
                <a:srgbClr val="243131"/>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837" name="Google Shape;837;p2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sp>
        <p:nvSpPr>
          <p:cNvPr id="842" name="Google Shape;842;p24"/>
          <p:cNvSpPr/>
          <p:nvPr/>
        </p:nvSpPr>
        <p:spPr>
          <a:xfrm>
            <a:off x="0" y="0"/>
            <a:ext cx="12191999" cy="6858000"/>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p:txBody>
      </p:sp>
      <p:pic>
        <p:nvPicPr>
          <p:cNvPr descr="Electronic components on a white background" id="843" name="Google Shape;843;p24"/>
          <p:cNvPicPr preferRelativeResize="0"/>
          <p:nvPr>
            <p:ph idx="2" type="body"/>
          </p:nvPr>
        </p:nvPicPr>
        <p:blipFill rotWithShape="1">
          <a:blip r:embed="rId3">
            <a:alphaModFix/>
          </a:blip>
          <a:srcRect b="0" l="0" r="0" t="15728"/>
          <a:stretch/>
        </p:blipFill>
        <p:spPr>
          <a:xfrm>
            <a:off x="1" y="0"/>
            <a:ext cx="12191999" cy="6858000"/>
          </a:xfrm>
          <a:prstGeom prst="rect">
            <a:avLst/>
          </a:prstGeom>
          <a:noFill/>
          <a:ln>
            <a:noFill/>
          </a:ln>
        </p:spPr>
      </p:pic>
      <p:sp>
        <p:nvSpPr>
          <p:cNvPr id="844" name="Google Shape;844;p24"/>
          <p:cNvSpPr txBox="1"/>
          <p:nvPr>
            <p:ph idx="1" type="body"/>
          </p:nvPr>
        </p:nvSpPr>
        <p:spPr>
          <a:xfrm>
            <a:off x="377941" y="346394"/>
            <a:ext cx="7244494"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dk2"/>
              </a:buClr>
              <a:buSzPts val="1680"/>
              <a:buNone/>
            </a:pPr>
            <a:r>
              <a:rPr lang="en-US">
                <a:solidFill>
                  <a:schemeClr val="dk1"/>
                </a:solidFill>
                <a:latin typeface="Arial"/>
                <a:ea typeface="Arial"/>
                <a:cs typeface="Arial"/>
                <a:sym typeface="Arial"/>
              </a:rPr>
              <a:t>Herramientas y actividades offline para el aprendizaje del PC</a:t>
            </a:r>
            <a:endParaRPr>
              <a:latin typeface="Arial"/>
              <a:ea typeface="Arial"/>
              <a:cs typeface="Arial"/>
              <a:sym typeface="Arial"/>
            </a:endParaRPr>
          </a:p>
        </p:txBody>
      </p:sp>
      <p:sp>
        <p:nvSpPr>
          <p:cNvPr id="845" name="Google Shape;845;p24"/>
          <p:cNvSpPr txBox="1"/>
          <p:nvPr/>
        </p:nvSpPr>
        <p:spPr>
          <a:xfrm>
            <a:off x="377941" y="1072373"/>
            <a:ext cx="7662356" cy="1356743"/>
          </a:xfrm>
          <a:prstGeom prst="rect">
            <a:avLst/>
          </a:prstGeom>
          <a:noFill/>
          <a:ln>
            <a:noFill/>
          </a:ln>
        </p:spPr>
        <p:txBody>
          <a:bodyPr anchorCtr="0" anchor="t" bIns="45700" lIns="91425" spcFirstLastPara="1" rIns="91425" wrap="square" tIns="45700">
            <a:normAutofit/>
          </a:bodyPr>
          <a:lstStyle/>
          <a:p>
            <a:pPr indent="0" lvl="0" marL="0" marR="0" rtl="0" algn="just">
              <a:lnSpc>
                <a:spcPct val="100000"/>
              </a:lnSpc>
              <a:spcBef>
                <a:spcPts val="0"/>
              </a:spcBef>
              <a:spcAft>
                <a:spcPts val="0"/>
              </a:spcAft>
              <a:buClr>
                <a:schemeClr val="dk2"/>
              </a:buClr>
              <a:buSzPts val="1680"/>
              <a:buFont typeface="Arial"/>
              <a:buNone/>
            </a:pPr>
            <a:r>
              <a:rPr b="0" i="0" lang="en-US" sz="1400" u="none" cap="none" strike="noStrike">
                <a:solidFill>
                  <a:schemeClr val="dk1"/>
                </a:solidFill>
                <a:latin typeface="Arial"/>
                <a:ea typeface="Arial"/>
                <a:cs typeface="Arial"/>
                <a:sym typeface="Arial"/>
              </a:rPr>
              <a:t>Como formador, puedes fomentar el trabajo en equipo y el pensamiento estructurado utilizando herramientas offline que promuevan la resolución de problemas, la comunicación y la secuenciación lógica. Estos métodos ayudan a los adultos con baja cualificación a participar en el aprendizaje basado en el PC sin depender de la tecnología. </a:t>
            </a:r>
            <a:endParaRPr/>
          </a:p>
          <a:p>
            <a:pPr indent="0" lvl="0" marL="0" marR="0" rtl="0" algn="just">
              <a:lnSpc>
                <a:spcPct val="100000"/>
              </a:lnSpc>
              <a:spcBef>
                <a:spcPts val="1000"/>
              </a:spcBef>
              <a:spcAft>
                <a:spcPts val="0"/>
              </a:spcAft>
              <a:buClr>
                <a:schemeClr val="dk2"/>
              </a:buClr>
              <a:buSzPts val="1680"/>
              <a:buFont typeface="Arial"/>
              <a:buNone/>
            </a:pPr>
            <a:r>
              <a:rPr b="0" i="0" lang="en-US" sz="1400" u="none" cap="none" strike="noStrike">
                <a:solidFill>
                  <a:schemeClr val="dk1"/>
                </a:solidFill>
                <a:latin typeface="Arial"/>
                <a:ea typeface="Arial"/>
                <a:cs typeface="Arial"/>
                <a:sym typeface="Arial"/>
              </a:rPr>
              <a:t>He aquí algunas herramientas y actividades que puedes utilizar:</a:t>
            </a:r>
            <a:endParaRPr b="0" i="0" sz="1400" u="none" cap="none" strike="noStrike">
              <a:solidFill>
                <a:schemeClr val="dk1"/>
              </a:solidFill>
              <a:latin typeface="Arial"/>
              <a:ea typeface="Arial"/>
              <a:cs typeface="Arial"/>
              <a:sym typeface="Arial"/>
            </a:endParaRPr>
          </a:p>
        </p:txBody>
      </p:sp>
      <p:sp>
        <p:nvSpPr>
          <p:cNvPr id="846" name="Google Shape;846;p24"/>
          <p:cNvSpPr txBox="1"/>
          <p:nvPr/>
        </p:nvSpPr>
        <p:spPr>
          <a:xfrm>
            <a:off x="158485" y="2362176"/>
            <a:ext cx="4876811" cy="4324220"/>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200"/>
              <a:buFont typeface="Arial"/>
              <a:buAutoNum type="arabicPeriod"/>
            </a:pPr>
            <a:r>
              <a:rPr b="1" i="0" lang="en-US" sz="1250" u="none" cap="none" strike="noStrike">
                <a:solidFill>
                  <a:srgbClr val="000000"/>
                </a:solidFill>
                <a:latin typeface="Arial"/>
                <a:ea typeface="Arial"/>
                <a:cs typeface="Arial"/>
                <a:sym typeface="Arial"/>
              </a:rPr>
              <a:t>Pizarra de tareas: </a:t>
            </a:r>
            <a:r>
              <a:rPr b="0" i="0" lang="en-US" sz="1250" u="none" cap="none" strike="noStrike">
                <a:solidFill>
                  <a:srgbClr val="000000"/>
                </a:solidFill>
                <a:latin typeface="Arial"/>
                <a:ea typeface="Arial"/>
                <a:cs typeface="Arial"/>
                <a:sym typeface="Arial"/>
              </a:rPr>
              <a:t>Utiliza una pizarra, papel o notas adhesivas para organizar visualmente las tareas de grupo. Ayuda a los estudiantes a desglosar los problemas, asignar funciones y hacer un seguimiento del progreso.</a:t>
            </a:r>
            <a:endParaRPr b="0" i="0" sz="125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200"/>
              <a:buFont typeface="Arial"/>
              <a:buAutoNum type="arabicPeriod"/>
            </a:pPr>
            <a:r>
              <a:rPr b="1" i="0" lang="en-US" sz="1250" u="none" cap="none" strike="noStrike">
                <a:solidFill>
                  <a:srgbClr val="000000"/>
                </a:solidFill>
                <a:latin typeface="Arial"/>
                <a:ea typeface="Arial"/>
                <a:cs typeface="Arial"/>
                <a:sym typeface="Arial"/>
              </a:rPr>
              <a:t>Modelos de debate: </a:t>
            </a:r>
            <a:r>
              <a:rPr b="0" i="0" lang="en-US" sz="1250" u="none" cap="none" strike="noStrike">
                <a:solidFill>
                  <a:srgbClr val="000000"/>
                </a:solidFill>
                <a:latin typeface="Arial"/>
                <a:ea typeface="Arial"/>
                <a:cs typeface="Arial"/>
                <a:sym typeface="Arial"/>
              </a:rPr>
              <a:t>Proporciona hojas de trabajo estructuradas con preguntas guiadas. Anima a los estudiantes a analizar los problemas, identificar patrones e idear soluciones juntos.</a:t>
            </a:r>
            <a:endParaRPr b="0" i="0" sz="125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200"/>
              <a:buFont typeface="Arial"/>
              <a:buAutoNum type="arabicPeriod"/>
            </a:pPr>
            <a:r>
              <a:rPr b="1" i="0" lang="en-US" sz="1250" u="none" cap="none" strike="noStrike">
                <a:solidFill>
                  <a:srgbClr val="000000"/>
                </a:solidFill>
                <a:latin typeface="Arial"/>
                <a:ea typeface="Arial"/>
                <a:cs typeface="Arial"/>
                <a:sym typeface="Arial"/>
              </a:rPr>
              <a:t>Actividades grupales basadas en roles: </a:t>
            </a:r>
            <a:r>
              <a:rPr b="0" i="0" lang="en-US" sz="1250" u="none" cap="none" strike="noStrike">
                <a:solidFill>
                  <a:srgbClr val="000000"/>
                </a:solidFill>
                <a:latin typeface="Arial"/>
                <a:ea typeface="Arial"/>
                <a:cs typeface="Arial"/>
                <a:sym typeface="Arial"/>
              </a:rPr>
              <a:t>Asigna funciones específicas. Garantiza el trabajo en equipo asignando a cada alumno una responsabilidad clara.</a:t>
            </a:r>
            <a:endParaRPr b="0" i="0" sz="125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200"/>
              <a:buFont typeface="Arial"/>
              <a:buAutoNum type="arabicPeriod"/>
            </a:pPr>
            <a:r>
              <a:rPr b="1" i="0" lang="en-US" sz="1250" u="none" cap="none" strike="noStrike">
                <a:solidFill>
                  <a:srgbClr val="000000"/>
                </a:solidFill>
                <a:latin typeface="Arial"/>
                <a:ea typeface="Arial"/>
                <a:cs typeface="Arial"/>
                <a:sym typeface="Arial"/>
              </a:rPr>
              <a:t>Tarjetas: </a:t>
            </a:r>
            <a:r>
              <a:rPr b="0" i="0" lang="en-US" sz="1250" u="none" cap="none" strike="noStrike">
                <a:solidFill>
                  <a:srgbClr val="000000"/>
                </a:solidFill>
                <a:latin typeface="Arial"/>
                <a:ea typeface="Arial"/>
                <a:cs typeface="Arial"/>
                <a:sym typeface="Arial"/>
              </a:rPr>
              <a:t>Utiliza tarjetas con diferentes tareas o ideas que los alumnos deben organizar en secuencias lógicas. Refuerza la secuenciación, la categorización y el desglose de problemas.</a:t>
            </a:r>
            <a:endParaRPr b="0" i="0" sz="125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200"/>
              <a:buFont typeface="Arial"/>
              <a:buAutoNum type="arabicPeriod"/>
            </a:pPr>
            <a:r>
              <a:rPr b="1" i="0" lang="en-US" sz="1250" u="none" cap="none" strike="noStrike">
                <a:solidFill>
                  <a:srgbClr val="000000"/>
                </a:solidFill>
                <a:latin typeface="Arial"/>
                <a:ea typeface="Arial"/>
                <a:cs typeface="Arial"/>
                <a:sym typeface="Arial"/>
              </a:rPr>
              <a:t>Organigramas y diagramas: </a:t>
            </a:r>
            <a:r>
              <a:rPr b="0" i="0" lang="en-US" sz="1250" u="none" cap="none" strike="noStrike">
                <a:solidFill>
                  <a:srgbClr val="000000"/>
                </a:solidFill>
                <a:latin typeface="Arial"/>
                <a:ea typeface="Arial"/>
                <a:cs typeface="Arial"/>
                <a:sym typeface="Arial"/>
              </a:rPr>
              <a:t>Proporciona plantillas prefabricadas para que los alumnos tracen los procesos. Ayuda a visualizar los pasos estructurados del trabajo en equipo y la resolución de problemas.</a:t>
            </a:r>
            <a:endParaRPr b="0" i="0" sz="125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200"/>
              <a:buFont typeface="Arial"/>
              <a:buAutoNum type="arabicPeriod"/>
            </a:pPr>
            <a:r>
              <a:rPr b="1" i="0" lang="en-US" sz="1250" u="none" cap="none" strike="noStrike">
                <a:solidFill>
                  <a:srgbClr val="000000"/>
                </a:solidFill>
                <a:latin typeface="Arial"/>
                <a:ea typeface="Arial"/>
                <a:cs typeface="Arial"/>
                <a:sym typeface="Arial"/>
              </a:rPr>
              <a:t>Narración colaborativa: </a:t>
            </a:r>
            <a:r>
              <a:rPr b="0" i="0" lang="en-US" sz="1250" u="none" cap="none" strike="noStrike">
                <a:solidFill>
                  <a:srgbClr val="000000"/>
                </a:solidFill>
                <a:latin typeface="Arial"/>
                <a:ea typeface="Arial"/>
                <a:cs typeface="Arial"/>
                <a:sym typeface="Arial"/>
              </a:rPr>
              <a:t>Haz que los grupos creen un escenario del mundo real paso a paso. Fomenta el razonamiento lógico, el pensamiento estructurado y la comunicación.</a:t>
            </a:r>
            <a:endParaRPr b="0" i="0" sz="1250" u="none" cap="none" strike="noStrike">
              <a:solidFill>
                <a:srgbClr val="000000"/>
              </a:solidFill>
              <a:latin typeface="Arial"/>
              <a:ea typeface="Arial"/>
              <a:cs typeface="Arial"/>
              <a:sym typeface="Arial"/>
            </a:endParaRPr>
          </a:p>
        </p:txBody>
      </p:sp>
      <p:sp>
        <p:nvSpPr>
          <p:cNvPr id="847" name="Google Shape;847;p24"/>
          <p:cNvSpPr txBox="1"/>
          <p:nvPr/>
        </p:nvSpPr>
        <p:spPr>
          <a:xfrm>
            <a:off x="5035295" y="2380348"/>
            <a:ext cx="4876811" cy="4324220"/>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200"/>
              <a:buFont typeface="Arial"/>
              <a:buAutoNum type="arabicPeriod" startAt="7"/>
            </a:pPr>
            <a:r>
              <a:rPr b="1" i="0" lang="en-US" sz="1250" u="none" cap="none" strike="noStrike">
                <a:solidFill>
                  <a:srgbClr val="000000"/>
                </a:solidFill>
                <a:latin typeface="Arial"/>
                <a:ea typeface="Arial"/>
                <a:cs typeface="Arial"/>
                <a:sym typeface="Arial"/>
              </a:rPr>
              <a:t>Desafíos de equipo: </a:t>
            </a:r>
            <a:r>
              <a:rPr b="0" i="0" lang="en-US" sz="1250" u="none" cap="none" strike="noStrike">
                <a:solidFill>
                  <a:srgbClr val="000000"/>
                </a:solidFill>
                <a:latin typeface="Arial"/>
                <a:ea typeface="Arial"/>
                <a:cs typeface="Arial"/>
                <a:sym typeface="Arial"/>
              </a:rPr>
              <a:t>Proporciona a los alumnos problemas de la vida real para que los resuelvan en equipo. Mejora la colaboración, la resolución de problemas y la adaptabilidad.</a:t>
            </a:r>
            <a:endParaRPr b="0" i="0" sz="125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200"/>
              <a:buFont typeface="Arial"/>
              <a:buAutoNum type="arabicPeriod" startAt="7"/>
            </a:pPr>
            <a:r>
              <a:rPr b="1" i="0" lang="en-US" sz="1250" u="none" cap="none" strike="noStrike">
                <a:solidFill>
                  <a:srgbClr val="000000"/>
                </a:solidFill>
                <a:latin typeface="Arial"/>
                <a:ea typeface="Arial"/>
                <a:cs typeface="Arial"/>
                <a:sym typeface="Arial"/>
              </a:rPr>
              <a:t>Tareas de construcción: </a:t>
            </a:r>
            <a:r>
              <a:rPr b="0" i="0" lang="en-US" sz="1250" u="none" cap="none" strike="noStrike">
                <a:solidFill>
                  <a:srgbClr val="000000"/>
                </a:solidFill>
                <a:latin typeface="Arial"/>
                <a:ea typeface="Arial"/>
                <a:cs typeface="Arial"/>
                <a:sym typeface="Arial"/>
              </a:rPr>
              <a:t>Utiliza bloques o materiales cotidianos para construir algo siguiendo instrucciones en equipo. Desarrolla la secuenciación, algoritmos y trabajo en equipo.</a:t>
            </a:r>
            <a:endParaRPr b="0" i="0" sz="125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200"/>
              <a:buFont typeface="Arial"/>
              <a:buAutoNum type="arabicPeriod" startAt="7"/>
            </a:pPr>
            <a:r>
              <a:rPr b="1" i="0" lang="en-US" sz="1250" u="none" cap="none" strike="noStrike">
                <a:solidFill>
                  <a:srgbClr val="000000"/>
                </a:solidFill>
                <a:latin typeface="Arial"/>
                <a:ea typeface="Arial"/>
                <a:cs typeface="Arial"/>
                <a:sym typeface="Arial"/>
              </a:rPr>
              <a:t>Actividades de categorización: </a:t>
            </a:r>
            <a:r>
              <a:rPr b="0" i="0" lang="en-US" sz="1250" u="none" cap="none" strike="noStrike">
                <a:solidFill>
                  <a:srgbClr val="000000"/>
                </a:solidFill>
                <a:latin typeface="Arial"/>
                <a:ea typeface="Arial"/>
                <a:cs typeface="Arial"/>
                <a:sym typeface="Arial"/>
              </a:rPr>
              <a:t>Da a los alumnos un conjunto de elementos, ideas o conceptos para que los agrupen lógicamente. Refuerza el reconocimiento de patrones y la toma de decisiones en la resolución de problemas.</a:t>
            </a:r>
            <a:endParaRPr b="0" i="0" sz="125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200"/>
              <a:buFont typeface="Arial"/>
              <a:buAutoNum type="arabicPeriod" startAt="7"/>
            </a:pPr>
            <a:r>
              <a:rPr b="1" i="0" lang="en-US" sz="1250" u="none" cap="none" strike="noStrike">
                <a:solidFill>
                  <a:srgbClr val="000000"/>
                </a:solidFill>
                <a:latin typeface="Arial"/>
                <a:ea typeface="Arial"/>
                <a:cs typeface="Arial"/>
                <a:sym typeface="Arial"/>
              </a:rPr>
              <a:t>Toma de decisiones: </a:t>
            </a:r>
            <a:r>
              <a:rPr b="0" i="0" lang="en-US" sz="1250" u="none" cap="none" strike="noStrike">
                <a:solidFill>
                  <a:srgbClr val="000000"/>
                </a:solidFill>
                <a:latin typeface="Arial"/>
                <a:ea typeface="Arial"/>
                <a:cs typeface="Arial"/>
                <a:sym typeface="Arial"/>
              </a:rPr>
              <a:t>Presenta dilemas de la vida real en los que los alumnos deben sopesar opciones y explicar sus elecciones. Ayuda a desarrollar el razonamiento estructurado y la capacidad de adaptación.</a:t>
            </a:r>
            <a:endParaRPr b="0" i="0" sz="125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200"/>
              <a:buFont typeface="Arial"/>
              <a:buAutoNum type="arabicPeriod" startAt="7"/>
            </a:pPr>
            <a:r>
              <a:rPr b="1" i="0" lang="en-US" sz="1250" u="none" cap="none" strike="noStrike">
                <a:solidFill>
                  <a:srgbClr val="000000"/>
                </a:solidFill>
                <a:latin typeface="Arial"/>
                <a:ea typeface="Arial"/>
                <a:cs typeface="Arial"/>
                <a:sym typeface="Arial"/>
              </a:rPr>
              <a:t>Ejercicios de planificación:</a:t>
            </a:r>
            <a:r>
              <a:rPr b="0" i="0" lang="en-US" sz="1250" u="none" cap="none" strike="noStrike">
                <a:solidFill>
                  <a:srgbClr val="000000"/>
                </a:solidFill>
                <a:latin typeface="Arial"/>
                <a:ea typeface="Arial"/>
                <a:cs typeface="Arial"/>
                <a:sym typeface="Arial"/>
              </a:rPr>
              <a:t> Pide a los alumnos que esbocen el proceso para conseguirlo. Mejora el pensamiento estructurado y la resolución de problemas.</a:t>
            </a:r>
            <a:endParaRPr b="0" i="0" sz="125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200"/>
              <a:buFont typeface="Arial"/>
              <a:buAutoNum type="arabicPeriod" startAt="7"/>
            </a:pPr>
            <a:r>
              <a:rPr b="1" i="0" lang="en-US" sz="1250" u="none" cap="none" strike="noStrike">
                <a:solidFill>
                  <a:srgbClr val="000000"/>
                </a:solidFill>
                <a:latin typeface="Arial"/>
                <a:ea typeface="Arial"/>
                <a:cs typeface="Arial"/>
                <a:sym typeface="Arial"/>
              </a:rPr>
              <a:t>Negociación: </a:t>
            </a:r>
            <a:r>
              <a:rPr b="0" i="0" lang="en-US" sz="1250" u="none" cap="none" strike="noStrike">
                <a:solidFill>
                  <a:srgbClr val="000000"/>
                </a:solidFill>
                <a:latin typeface="Arial"/>
                <a:ea typeface="Arial"/>
                <a:cs typeface="Arial"/>
                <a:sym typeface="Arial"/>
              </a:rPr>
              <a:t>Asigna a los estudiantes diferentes perspectivas en un problema, por ejemplo, compañeros de trabajo resolviendo un conflicto de horarios. Ayuda a mejorar el trabajo en equipo, la comunicación y la resolución de problemas.</a:t>
            </a:r>
            <a:endParaRPr b="0" i="0" sz="1250" u="none" cap="none" strike="noStrike">
              <a:solidFill>
                <a:srgbClr val="000000"/>
              </a:solidFill>
              <a:latin typeface="Arial"/>
              <a:ea typeface="Arial"/>
              <a:cs typeface="Arial"/>
              <a:sym typeface="Arial"/>
            </a:endParaRPr>
          </a:p>
        </p:txBody>
      </p:sp>
      <p:sp>
        <p:nvSpPr>
          <p:cNvPr id="848" name="Google Shape;848;p2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2" name="Shape 852"/>
        <p:cNvGrpSpPr/>
        <p:nvPr/>
      </p:nvGrpSpPr>
      <p:grpSpPr>
        <a:xfrm>
          <a:off x="0" y="0"/>
          <a:ext cx="0" cy="0"/>
          <a:chOff x="0" y="0"/>
          <a:chExt cx="0" cy="0"/>
        </a:xfrm>
      </p:grpSpPr>
      <p:sp>
        <p:nvSpPr>
          <p:cNvPr id="853" name="Google Shape;853;p61"/>
          <p:cNvSpPr/>
          <p:nvPr/>
        </p:nvSpPr>
        <p:spPr>
          <a:xfrm>
            <a:off x="0" y="0"/>
            <a:ext cx="12191999" cy="6858000"/>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p:txBody>
      </p:sp>
      <p:pic>
        <p:nvPicPr>
          <p:cNvPr descr="Electronic components on a white background" id="854" name="Google Shape;854;p61"/>
          <p:cNvPicPr preferRelativeResize="0"/>
          <p:nvPr>
            <p:ph idx="2" type="body"/>
          </p:nvPr>
        </p:nvPicPr>
        <p:blipFill rotWithShape="1">
          <a:blip r:embed="rId3">
            <a:alphaModFix/>
          </a:blip>
          <a:srcRect b="0" l="0" r="0" t="15728"/>
          <a:stretch/>
        </p:blipFill>
        <p:spPr>
          <a:xfrm>
            <a:off x="1" y="0"/>
            <a:ext cx="12191999" cy="6858000"/>
          </a:xfrm>
          <a:prstGeom prst="rect">
            <a:avLst/>
          </a:prstGeom>
          <a:noFill/>
          <a:ln>
            <a:noFill/>
          </a:ln>
        </p:spPr>
      </p:pic>
      <p:sp>
        <p:nvSpPr>
          <p:cNvPr id="855" name="Google Shape;855;p61"/>
          <p:cNvSpPr txBox="1"/>
          <p:nvPr>
            <p:ph idx="1" type="body"/>
          </p:nvPr>
        </p:nvSpPr>
        <p:spPr>
          <a:xfrm>
            <a:off x="377941" y="346394"/>
            <a:ext cx="7244494"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dk2"/>
              </a:buClr>
              <a:buSzPts val="1680"/>
              <a:buNone/>
            </a:pPr>
            <a:r>
              <a:rPr lang="en-US">
                <a:solidFill>
                  <a:schemeClr val="dk1"/>
                </a:solidFill>
                <a:latin typeface="Arial"/>
                <a:ea typeface="Arial"/>
                <a:cs typeface="Arial"/>
                <a:sym typeface="Arial"/>
              </a:rPr>
              <a:t>Herramientas en línea para el aprendizaje del PC</a:t>
            </a:r>
            <a:endParaRPr>
              <a:latin typeface="Arial"/>
              <a:ea typeface="Arial"/>
              <a:cs typeface="Arial"/>
              <a:sym typeface="Arial"/>
            </a:endParaRPr>
          </a:p>
        </p:txBody>
      </p:sp>
      <p:sp>
        <p:nvSpPr>
          <p:cNvPr id="856" name="Google Shape;856;p61"/>
          <p:cNvSpPr txBox="1"/>
          <p:nvPr/>
        </p:nvSpPr>
        <p:spPr>
          <a:xfrm>
            <a:off x="377941" y="1072373"/>
            <a:ext cx="7662356" cy="1356743"/>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chemeClr val="dk2"/>
              </a:buClr>
              <a:buSzPts val="1680"/>
              <a:buFont typeface="Arial"/>
              <a:buNone/>
            </a:pPr>
            <a:r>
              <a:rPr b="0" i="0" lang="en-US" sz="1400" u="none" cap="none" strike="noStrike">
                <a:solidFill>
                  <a:schemeClr val="dk1"/>
                </a:solidFill>
                <a:latin typeface="Arial"/>
                <a:ea typeface="Arial"/>
                <a:cs typeface="Arial"/>
                <a:sym typeface="Arial"/>
              </a:rPr>
              <a:t>Como formador, puedes mejorar las competencias interpersonales utilizando herramientas en línea que facilitan el aprendizaje interactivo. Estas plataformas pueden ser especialmente eficaces para atraer a adultos poco cualificados, ya que ofrecen una experiencia de aprendizaje visual y adaptable. Los entornos en línea también ayudan a los formadores a proporcionar un acceso flexible a los contenidos y a realizar un seguimiento más eficaz del progreso de los alumnos.</a:t>
            </a:r>
            <a:endParaRPr/>
          </a:p>
          <a:p>
            <a:pPr indent="0" lvl="0" marL="0" marR="0" rtl="0" algn="just">
              <a:lnSpc>
                <a:spcPct val="100000"/>
              </a:lnSpc>
              <a:spcBef>
                <a:spcPts val="0"/>
              </a:spcBef>
              <a:spcAft>
                <a:spcPts val="0"/>
              </a:spcAft>
              <a:buClr>
                <a:schemeClr val="dk2"/>
              </a:buClr>
              <a:buSzPts val="1680"/>
              <a:buFont typeface="Arial"/>
              <a:buNone/>
            </a:pPr>
            <a:r>
              <a:rPr b="0" i="0" lang="en-US" sz="1400" u="none" cap="none" strike="noStrike">
                <a:solidFill>
                  <a:schemeClr val="dk1"/>
                </a:solidFill>
                <a:latin typeface="Arial"/>
                <a:ea typeface="Arial"/>
                <a:cs typeface="Arial"/>
                <a:sym typeface="Arial"/>
              </a:rPr>
              <a:t>Estas son algunas de las herramientas y plataformas que puedes utilizar para apoyar el aprendizaje colaborativo y estructurado del PC:</a:t>
            </a:r>
            <a:endParaRPr/>
          </a:p>
        </p:txBody>
      </p:sp>
      <p:sp>
        <p:nvSpPr>
          <p:cNvPr id="857" name="Google Shape;857;p61"/>
          <p:cNvSpPr txBox="1"/>
          <p:nvPr/>
        </p:nvSpPr>
        <p:spPr>
          <a:xfrm>
            <a:off x="377941" y="3073938"/>
            <a:ext cx="4876811" cy="3447057"/>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200"/>
              <a:buFont typeface="Arial"/>
              <a:buAutoNum type="arabicPeriod"/>
            </a:pPr>
            <a:r>
              <a:rPr b="1" i="0" lang="en-US" sz="1200" u="none" cap="none" strike="noStrike">
                <a:solidFill>
                  <a:srgbClr val="000000"/>
                </a:solidFill>
                <a:latin typeface="Arial"/>
                <a:ea typeface="Arial"/>
                <a:cs typeface="Arial"/>
                <a:sym typeface="Arial"/>
              </a:rPr>
              <a:t>Kahoot!: </a:t>
            </a:r>
            <a:r>
              <a:rPr b="0" i="0" lang="en-US" sz="1200" u="none" cap="none" strike="noStrike">
                <a:solidFill>
                  <a:srgbClr val="000000"/>
                </a:solidFill>
                <a:latin typeface="Arial"/>
                <a:ea typeface="Arial"/>
                <a:cs typeface="Arial"/>
                <a:sym typeface="Arial"/>
              </a:rPr>
              <a:t>Kahoot! es una aplicación en línea con la que puedes crear cuestionarios tipo concurso. Los alumnos pueden utilizar sus teléfonos inteligentes, tabletas, ordenadores portátiles o de sobremesa como timbres. Es una gran herramienta para una evaluación divertida e interactiva. Su uso es gratuito y muchos formadores la utilizan como herramienta de repaso del temario el primer día o para repasar contenidos antes de un examen.  </a:t>
            </a:r>
            <a:r>
              <a:rPr b="0" i="0" lang="en-US" sz="1200" u="sng" cap="none" strike="noStrike">
                <a:solidFill>
                  <a:srgbClr val="000000"/>
                </a:solidFill>
                <a:latin typeface="Arial"/>
                <a:ea typeface="Arial"/>
                <a:cs typeface="Arial"/>
                <a:sym typeface="Arial"/>
                <a:hlinkClick r:id="rId4">
                  <a:extLst>
                    <a:ext uri="{A12FA001-AC4F-418D-AE19-62706E023703}">
                      <ahyp:hlinkClr val="tx"/>
                    </a:ext>
                  </a:extLst>
                </a:hlinkClick>
              </a:rPr>
              <a:t>Enlace</a:t>
            </a:r>
            <a:endParaRPr b="0" i="0" sz="12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200"/>
              <a:buFont typeface="Arial"/>
              <a:buAutoNum type="arabicPeriod"/>
            </a:pPr>
            <a:r>
              <a:rPr b="1" i="0" lang="en-US" sz="1200" u="none" cap="none" strike="noStrike">
                <a:solidFill>
                  <a:srgbClr val="000000"/>
                </a:solidFill>
                <a:latin typeface="Arial"/>
                <a:ea typeface="Arial"/>
                <a:cs typeface="Arial"/>
                <a:sym typeface="Arial"/>
              </a:rPr>
              <a:t>Scratch</a:t>
            </a:r>
            <a:r>
              <a:rPr b="0" i="0" lang="en-US" sz="1200" u="none" cap="none" strike="noStrike">
                <a:solidFill>
                  <a:srgbClr val="000000"/>
                </a:solidFill>
                <a:latin typeface="Arial"/>
                <a:ea typeface="Arial"/>
                <a:cs typeface="Arial"/>
                <a:sym typeface="Arial"/>
              </a:rPr>
              <a:t>: Scratch es una plataforma de programación gratuita para principiantes que utiliza bloques visuales para crear historias interactivas, animaciones y juegos. Es ideal para introducir conceptos de pensamiento computacional como secuencias, bucles y condicionales sin necesidad de tener experiencia previa en programación. Los alumnos pueden colaborar, compartir proyectos y desarrollar el razonamiento lógico sin dejar de ser creativos. Resulta especialmente útil para alumnos adultos poco cualificados por su sencillez y atractivo formato. </a:t>
            </a:r>
            <a:r>
              <a:rPr b="0" i="0" lang="en-US" sz="1200" u="sng" cap="none" strike="noStrike">
                <a:solidFill>
                  <a:srgbClr val="000000"/>
                </a:solidFill>
                <a:latin typeface="Arial"/>
                <a:ea typeface="Arial"/>
                <a:cs typeface="Arial"/>
                <a:sym typeface="Arial"/>
                <a:hlinkClick r:id="rId5">
                  <a:extLst>
                    <a:ext uri="{A12FA001-AC4F-418D-AE19-62706E023703}">
                      <ahyp:hlinkClr val="tx"/>
                    </a:ext>
                  </a:extLst>
                </a:hlinkClick>
              </a:rPr>
              <a:t>Enlace</a:t>
            </a:r>
            <a:endParaRPr b="0" i="0" sz="1200" u="none" cap="none" strike="noStrike">
              <a:solidFill>
                <a:srgbClr val="000000"/>
              </a:solidFill>
              <a:latin typeface="Arial"/>
              <a:ea typeface="Arial"/>
              <a:cs typeface="Arial"/>
              <a:sym typeface="Arial"/>
            </a:endParaRPr>
          </a:p>
          <a:p>
            <a:pPr indent="-266700" lvl="0" marL="342900" marR="0" rtl="0" algn="just">
              <a:lnSpc>
                <a:spcPct val="100000"/>
              </a:lnSpc>
              <a:spcBef>
                <a:spcPts val="0"/>
              </a:spcBef>
              <a:spcAft>
                <a:spcPts val="0"/>
              </a:spcAft>
              <a:buClr>
                <a:srgbClr val="000000"/>
              </a:buClr>
              <a:buSzPts val="1200"/>
              <a:buFont typeface="Arial"/>
              <a:buNone/>
            </a:pPr>
            <a:r>
              <a:t/>
            </a:r>
            <a:endParaRPr b="0" i="0" sz="1400" u="none" cap="none" strike="noStrike">
              <a:solidFill>
                <a:srgbClr val="000000"/>
              </a:solidFill>
              <a:latin typeface="Arial"/>
              <a:ea typeface="Arial"/>
              <a:cs typeface="Arial"/>
              <a:sym typeface="Arial"/>
            </a:endParaRPr>
          </a:p>
        </p:txBody>
      </p:sp>
      <p:sp>
        <p:nvSpPr>
          <p:cNvPr id="858" name="Google Shape;858;p61"/>
          <p:cNvSpPr txBox="1"/>
          <p:nvPr/>
        </p:nvSpPr>
        <p:spPr>
          <a:xfrm>
            <a:off x="5279285" y="3034347"/>
            <a:ext cx="4686300" cy="3046948"/>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200"/>
              <a:buFont typeface="Arial"/>
              <a:buAutoNum type="arabicPeriod" startAt="3"/>
            </a:pPr>
            <a:r>
              <a:rPr b="1" i="0" lang="en-US" sz="1200" u="none" cap="none" strike="noStrike">
                <a:solidFill>
                  <a:srgbClr val="000000"/>
                </a:solidFill>
                <a:latin typeface="Arial"/>
                <a:ea typeface="Arial"/>
                <a:cs typeface="Arial"/>
                <a:sym typeface="Arial"/>
              </a:rPr>
              <a:t>Padlet</a:t>
            </a:r>
            <a:r>
              <a:rPr b="0" i="0" lang="en-US" sz="1200" u="none" cap="none" strike="noStrike">
                <a:solidFill>
                  <a:srgbClr val="000000"/>
                </a:solidFill>
                <a:latin typeface="Arial"/>
                <a:ea typeface="Arial"/>
                <a:cs typeface="Arial"/>
                <a:sym typeface="Arial"/>
              </a:rPr>
              <a:t>: Padlet es un tablero de colaboración digital en el que los alumnos pueden publicar texto, imágenes, vídeos o enlaces en tiempo real. Permite realizar lluvias de ideas, planificar y compartir comentarios sobre procesos de resolución de problemas o ideas de proyectos. Los formadores pueden estructurar actividades de PC como la elaboración de mapas de procesos, la planificación del flujo de algoritmos o la elaboración de diarios de reflexión. Es fácil de usar y muy visual, lo que la hace inclusiva y atractiva. </a:t>
            </a:r>
            <a:r>
              <a:rPr b="0" i="0" lang="en-US" sz="1200" u="sng" cap="none" strike="noStrike">
                <a:solidFill>
                  <a:srgbClr val="000000"/>
                </a:solidFill>
                <a:latin typeface="Arial"/>
                <a:ea typeface="Arial"/>
                <a:cs typeface="Arial"/>
                <a:sym typeface="Arial"/>
                <a:hlinkClick r:id="rId6">
                  <a:extLst>
                    <a:ext uri="{A12FA001-AC4F-418D-AE19-62706E023703}">
                      <ahyp:hlinkClr val="tx"/>
                    </a:ext>
                  </a:extLst>
                </a:hlinkClick>
              </a:rPr>
              <a:t>Enlace</a:t>
            </a:r>
            <a:endParaRPr b="0" i="0" sz="12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200"/>
              <a:buFont typeface="Arial"/>
              <a:buAutoNum type="arabicPeriod" startAt="3"/>
            </a:pPr>
            <a:r>
              <a:rPr b="1" i="0" lang="en-US" sz="1200" u="none" cap="none" strike="noStrike">
                <a:solidFill>
                  <a:srgbClr val="000000"/>
                </a:solidFill>
                <a:latin typeface="Arial"/>
                <a:ea typeface="Arial"/>
                <a:cs typeface="Arial"/>
                <a:sym typeface="Arial"/>
              </a:rPr>
              <a:t>Code.org</a:t>
            </a:r>
            <a:r>
              <a:rPr b="0" i="0" lang="en-US" sz="1200" u="none" cap="none" strike="noStrike">
                <a:solidFill>
                  <a:srgbClr val="000000"/>
                </a:solidFill>
                <a:latin typeface="Arial"/>
                <a:ea typeface="Arial"/>
                <a:cs typeface="Arial"/>
                <a:sym typeface="Arial"/>
              </a:rPr>
              <a:t>: Code.org ofrece tutoriales, lecciones y proyectos interactivos de codificación adaptados a distintos niveles, incluido el de principiante. Las actividades se centran en la resolución de problemas, la lógica y los algoritmos, elementos básicos del pensamiento computacional. Su enfoque visual y sus lecciones temáticas del mundo real lo hacen accesible y pertinente para los estudiantes adultos. </a:t>
            </a:r>
            <a:r>
              <a:rPr b="0" i="0" lang="en-US" sz="1200" u="sng" cap="none" strike="noStrike">
                <a:solidFill>
                  <a:srgbClr val="000000"/>
                </a:solidFill>
                <a:latin typeface="Arial"/>
                <a:ea typeface="Arial"/>
                <a:cs typeface="Arial"/>
                <a:sym typeface="Arial"/>
                <a:hlinkClick r:id="rId7">
                  <a:extLst>
                    <a:ext uri="{A12FA001-AC4F-418D-AE19-62706E023703}">
                      <ahyp:hlinkClr val="tx"/>
                    </a:ext>
                  </a:extLst>
                </a:hlinkClick>
              </a:rPr>
              <a:t>Enlace</a:t>
            </a:r>
            <a:endParaRPr b="0" i="0" sz="1200" u="none" cap="none" strike="noStrike">
              <a:solidFill>
                <a:srgbClr val="000000"/>
              </a:solidFill>
              <a:latin typeface="Arial"/>
              <a:ea typeface="Arial"/>
              <a:cs typeface="Arial"/>
              <a:sym typeface="Arial"/>
            </a:endParaRPr>
          </a:p>
        </p:txBody>
      </p:sp>
      <p:sp>
        <p:nvSpPr>
          <p:cNvPr id="859" name="Google Shape;859;p6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863" name="Shape 863"/>
        <p:cNvGrpSpPr/>
        <p:nvPr/>
      </p:nvGrpSpPr>
      <p:grpSpPr>
        <a:xfrm>
          <a:off x="0" y="0"/>
          <a:ext cx="0" cy="0"/>
          <a:chOff x="0" y="0"/>
          <a:chExt cx="0" cy="0"/>
        </a:xfrm>
      </p:grpSpPr>
      <p:pic>
        <p:nvPicPr>
          <p:cNvPr id="864" name="Google Shape;864;p62"/>
          <p:cNvPicPr preferRelativeResize="0"/>
          <p:nvPr/>
        </p:nvPicPr>
        <p:blipFill rotWithShape="1">
          <a:blip r:embed="rId3">
            <a:alphaModFix/>
          </a:blip>
          <a:srcRect b="0" l="0" r="0" t="0"/>
          <a:stretch/>
        </p:blipFill>
        <p:spPr>
          <a:xfrm>
            <a:off x="0" y="2004550"/>
            <a:ext cx="12192000" cy="4853449"/>
          </a:xfrm>
          <a:prstGeom prst="rect">
            <a:avLst/>
          </a:prstGeom>
          <a:noFill/>
          <a:ln>
            <a:noFill/>
          </a:ln>
        </p:spPr>
      </p:pic>
      <p:sp>
        <p:nvSpPr>
          <p:cNvPr id="865" name="Google Shape;865;p62"/>
          <p:cNvSpPr/>
          <p:nvPr/>
        </p:nvSpPr>
        <p:spPr>
          <a:xfrm>
            <a:off x="0" y="2004551"/>
            <a:ext cx="12192000" cy="4853449"/>
          </a:xfrm>
          <a:prstGeom prst="rect">
            <a:avLst/>
          </a:prstGeom>
          <a:solidFill>
            <a:srgbClr val="7F7F7F">
              <a:alpha val="7254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866" name="Google Shape;866;p62"/>
          <p:cNvSpPr txBox="1"/>
          <p:nvPr>
            <p:ph idx="1" type="body"/>
          </p:nvPr>
        </p:nvSpPr>
        <p:spPr>
          <a:xfrm>
            <a:off x="533275" y="573590"/>
            <a:ext cx="9237900" cy="1055700"/>
          </a:xfrm>
          <a:prstGeom prst="rect">
            <a:avLst/>
          </a:prstGeom>
          <a:noFill/>
          <a:ln>
            <a:noFill/>
          </a:ln>
        </p:spPr>
        <p:txBody>
          <a:bodyPr anchorCtr="0" anchor="b" bIns="45700" lIns="91425" spcFirstLastPara="1" rIns="91425" wrap="square" tIns="45700">
            <a:noAutofit/>
          </a:bodyPr>
          <a:lstStyle/>
          <a:p>
            <a:pPr indent="0" lvl="0" marL="0" rtl="0" algn="l">
              <a:lnSpc>
                <a:spcPct val="80000"/>
              </a:lnSpc>
              <a:spcBef>
                <a:spcPts val="0"/>
              </a:spcBef>
              <a:spcAft>
                <a:spcPts val="0"/>
              </a:spcAft>
              <a:buClr>
                <a:schemeClr val="accent3"/>
              </a:buClr>
              <a:buSzPts val="1680"/>
              <a:buNone/>
            </a:pPr>
            <a:r>
              <a:rPr lang="en-US" sz="2800">
                <a:solidFill>
                  <a:srgbClr val="678877"/>
                </a:solidFill>
                <a:latin typeface="Arial"/>
                <a:ea typeface="Arial"/>
                <a:cs typeface="Arial"/>
                <a:sym typeface="Arial"/>
              </a:rPr>
              <a:t>¿Estás siguiendo el contenido? </a:t>
            </a:r>
            <a:r>
              <a:rPr b="0" lang="en-US" sz="2800">
                <a:latin typeface="Arial"/>
                <a:ea typeface="Arial"/>
                <a:cs typeface="Arial"/>
                <a:sym typeface="Arial"/>
              </a:rPr>
              <a:t>Responde esta breve pregunta para reforzar lo que has aprendido.</a:t>
            </a:r>
            <a:endParaRPr b="0" sz="3000"/>
          </a:p>
        </p:txBody>
      </p:sp>
      <p:sp>
        <p:nvSpPr>
          <p:cNvPr id="867" name="Google Shape;867;p62"/>
          <p:cNvSpPr txBox="1"/>
          <p:nvPr/>
        </p:nvSpPr>
        <p:spPr>
          <a:xfrm>
            <a:off x="812244" y="2324392"/>
            <a:ext cx="10058700" cy="396001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000" u="none" cap="none" strike="noStrike">
                <a:solidFill>
                  <a:srgbClr val="FFFFFF"/>
                </a:solidFill>
                <a:latin typeface="Arial"/>
                <a:ea typeface="Arial"/>
                <a:cs typeface="Arial"/>
                <a:sym typeface="Arial"/>
              </a:rPr>
              <a:t>¿Qué habilidad blanda se puede fortalecer cuando los alumnos adultos utilizan el Pensamiento Computacional (PC) para organizar tareas y definir roles en un proyecto comunitario?</a:t>
            </a:r>
            <a:endParaRPr b="1" i="0" sz="1800" u="none" cap="none" strike="noStrike">
              <a:solidFill>
                <a:srgbClr val="FFFFFF"/>
              </a:solidFill>
              <a:latin typeface="Arial"/>
              <a:ea typeface="Arial"/>
              <a:cs typeface="Arial"/>
              <a:sym typeface="Arial"/>
            </a:endParaRPr>
          </a:p>
          <a:p>
            <a:pPr indent="0" lvl="0" marL="0" marR="0" rtl="0" algn="l">
              <a:lnSpc>
                <a:spcPct val="150000"/>
              </a:lnSpc>
              <a:spcBef>
                <a:spcPts val="800"/>
              </a:spcBef>
              <a:spcAft>
                <a:spcPts val="0"/>
              </a:spcAft>
              <a:buNone/>
            </a:pPr>
            <a:r>
              <a:rPr b="0" i="0" lang="en-US" sz="2500" u="none" cap="none" strike="noStrike">
                <a:solidFill>
                  <a:srgbClr val="FFFFFF"/>
                </a:solidFill>
                <a:latin typeface="Arial"/>
                <a:ea typeface="Arial"/>
                <a:cs typeface="Arial"/>
                <a:sym typeface="Arial"/>
              </a:rPr>
              <a:t>A) Independencia</a:t>
            </a:r>
            <a:endParaRPr b="0" i="0" sz="2500" u="none" cap="none" strike="noStrike">
              <a:solidFill>
                <a:srgbClr val="FFFFFF"/>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500"/>
              <a:buFont typeface="Arial"/>
              <a:buNone/>
            </a:pPr>
            <a:r>
              <a:rPr b="0" i="0" lang="en-US" sz="2500" u="none" cap="none" strike="noStrike">
                <a:solidFill>
                  <a:srgbClr val="FFFFFF"/>
                </a:solidFill>
                <a:latin typeface="Arial"/>
                <a:ea typeface="Arial"/>
                <a:cs typeface="Arial"/>
                <a:sym typeface="Arial"/>
              </a:rPr>
              <a:t>B) Creatividad</a:t>
            </a:r>
            <a:endParaRPr b="0" i="0" sz="2500" u="none" cap="none" strike="noStrike">
              <a:solidFill>
                <a:srgbClr val="FFFFFF"/>
              </a:solidFill>
              <a:latin typeface="Arial"/>
              <a:ea typeface="Arial"/>
              <a:cs typeface="Arial"/>
              <a:sym typeface="Arial"/>
            </a:endParaRPr>
          </a:p>
          <a:p>
            <a:pPr indent="0" lvl="0" marL="0" marR="0" rtl="0" algn="l">
              <a:lnSpc>
                <a:spcPct val="150000"/>
              </a:lnSpc>
              <a:spcBef>
                <a:spcPts val="0"/>
              </a:spcBef>
              <a:spcAft>
                <a:spcPts val="0"/>
              </a:spcAft>
              <a:buNone/>
            </a:pPr>
            <a:r>
              <a:rPr b="0" i="0" lang="en-US" sz="2500" u="none" cap="none" strike="noStrike">
                <a:solidFill>
                  <a:srgbClr val="FFFFFF"/>
                </a:solidFill>
                <a:latin typeface="Arial"/>
                <a:ea typeface="Arial"/>
                <a:cs typeface="Arial"/>
                <a:sym typeface="Arial"/>
              </a:rPr>
              <a:t>C) </a:t>
            </a:r>
            <a:r>
              <a:rPr b="0" i="0" lang="en-US" sz="2500" u="none" cap="none" strike="noStrike">
                <a:solidFill>
                  <a:srgbClr val="FFFFFF"/>
                </a:solidFill>
                <a:latin typeface="Arial"/>
                <a:ea typeface="Arial"/>
                <a:cs typeface="Arial"/>
                <a:sym typeface="Arial"/>
              </a:rPr>
              <a:t>Trabajo en equipo y colaboración</a:t>
            </a:r>
            <a:endParaRPr b="0" i="0" sz="2500" u="none" cap="none" strike="noStrike">
              <a:solidFill>
                <a:srgbClr val="FFFFFF"/>
              </a:solidFill>
              <a:latin typeface="Arial"/>
              <a:ea typeface="Arial"/>
              <a:cs typeface="Arial"/>
              <a:sym typeface="Arial"/>
            </a:endParaRPr>
          </a:p>
          <a:p>
            <a:pPr indent="0" lvl="0" marL="0" marR="0" rtl="0" algn="l">
              <a:lnSpc>
                <a:spcPct val="150000"/>
              </a:lnSpc>
              <a:spcBef>
                <a:spcPts val="0"/>
              </a:spcBef>
              <a:spcAft>
                <a:spcPts val="0"/>
              </a:spcAft>
              <a:buNone/>
            </a:pPr>
            <a:r>
              <a:rPr b="0" i="0" lang="en-US" sz="2500" u="none" cap="none" strike="noStrike">
                <a:solidFill>
                  <a:srgbClr val="FFFFFF"/>
                </a:solidFill>
                <a:latin typeface="Arial"/>
                <a:ea typeface="Arial"/>
                <a:cs typeface="Arial"/>
                <a:sym typeface="Arial"/>
              </a:rPr>
              <a:t>D) </a:t>
            </a:r>
            <a:r>
              <a:rPr b="0" i="0" lang="en-US" sz="2500" u="none" cap="none" strike="noStrike">
                <a:solidFill>
                  <a:srgbClr val="FFFFFF"/>
                </a:solidFill>
                <a:latin typeface="Arial"/>
                <a:ea typeface="Arial"/>
                <a:cs typeface="Arial"/>
                <a:sym typeface="Arial"/>
              </a:rPr>
              <a:t>Planificación financiera</a:t>
            </a:r>
            <a:endParaRPr b="0" i="0" sz="2500" u="none" cap="none" strike="noStrike">
              <a:solidFill>
                <a:srgbClr val="FFFFFF"/>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Un dibujo de un perro&#10;&#10;Descripción generada automáticamente con confianza media" id="868" name="Google Shape;868;p62"/>
          <p:cNvPicPr preferRelativeResize="0"/>
          <p:nvPr/>
        </p:nvPicPr>
        <p:blipFill rotWithShape="1">
          <a:blip r:embed="rId4">
            <a:alphaModFix/>
          </a:blip>
          <a:srcRect b="0" l="0" r="0" t="0"/>
          <a:stretch/>
        </p:blipFill>
        <p:spPr>
          <a:xfrm>
            <a:off x="10041536" y="207562"/>
            <a:ext cx="1658817" cy="1658817"/>
          </a:xfrm>
          <a:prstGeom prst="rect">
            <a:avLst/>
          </a:prstGeom>
          <a:noFill/>
          <a:ln>
            <a:noFill/>
          </a:ln>
        </p:spPr>
      </p:pic>
      <p:sp>
        <p:nvSpPr>
          <p:cNvPr id="869" name="Google Shape;869;p62"/>
          <p:cNvSpPr txBox="1"/>
          <p:nvPr/>
        </p:nvSpPr>
        <p:spPr>
          <a:xfrm>
            <a:off x="11116340" y="6356350"/>
            <a:ext cx="8718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pic>
        <p:nvPicPr>
          <p:cNvPr id="876" name="Google Shape;876;p28"/>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877" name="Google Shape;877;p28"/>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UNIDAD 3</a:t>
            </a:r>
            <a:endParaRPr>
              <a:latin typeface="Arial"/>
              <a:ea typeface="Arial"/>
              <a:cs typeface="Arial"/>
              <a:sym typeface="Arial"/>
            </a:endParaRPr>
          </a:p>
        </p:txBody>
      </p:sp>
      <p:sp>
        <p:nvSpPr>
          <p:cNvPr id="878" name="Google Shape;878;p28"/>
          <p:cNvSpPr txBox="1"/>
          <p:nvPr>
            <p:ph idx="1" type="body"/>
          </p:nvPr>
        </p:nvSpPr>
        <p:spPr>
          <a:xfrm>
            <a:off x="7827264" y="3615661"/>
            <a:ext cx="2657856" cy="1248947"/>
          </a:xfrm>
          <a:prstGeom prst="rect">
            <a:avLst/>
          </a:prstGeom>
          <a:noFill/>
          <a:ln>
            <a:noFill/>
          </a:ln>
        </p:spPr>
        <p:txBody>
          <a:bodyPr anchorCtr="0" anchor="t" bIns="45700" lIns="91425" spcFirstLastPara="1" rIns="91425" wrap="square" tIns="45700">
            <a:normAutofit fontScale="85000" lnSpcReduction="20000"/>
          </a:bodyPr>
          <a:lstStyle/>
          <a:p>
            <a:pPr indent="0" lvl="0" marL="0" rtl="0" algn="ctr">
              <a:lnSpc>
                <a:spcPct val="100000"/>
              </a:lnSpc>
              <a:spcBef>
                <a:spcPts val="0"/>
              </a:spcBef>
              <a:spcAft>
                <a:spcPts val="0"/>
              </a:spcAft>
              <a:buClr>
                <a:schemeClr val="lt1"/>
              </a:buClr>
              <a:buSzPct val="82352"/>
              <a:buNone/>
            </a:pPr>
            <a:r>
              <a:rPr lang="en-US">
                <a:latin typeface="Arial"/>
                <a:ea typeface="Arial"/>
                <a:cs typeface="Arial"/>
                <a:sym typeface="Arial"/>
              </a:rPr>
              <a:t>Evaluación del progreso en las competencias interpersonales al incorporar Pensamiento Computacional</a:t>
            </a:r>
            <a:endParaRPr/>
          </a:p>
        </p:txBody>
      </p:sp>
      <p:sp>
        <p:nvSpPr>
          <p:cNvPr id="879" name="Google Shape;879;p28"/>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7F7F7F"/>
                </a:solidFill>
                <a:latin typeface="Gill Sans"/>
                <a:ea typeface="Gill Sans"/>
                <a:cs typeface="Gill Sans"/>
                <a:sym typeface="Gill Sans"/>
              </a:rPr>
              <a:t>‹#›</a:t>
            </a:fld>
            <a:endParaRPr b="0" i="0" sz="900" u="none" cap="none" strike="noStrike">
              <a:solidFill>
                <a:srgbClr val="7F7F7F"/>
              </a:solidFill>
              <a:latin typeface="Gill Sans"/>
              <a:ea typeface="Gill Sans"/>
              <a:cs typeface="Gill Sans"/>
              <a:sym typeface="Gill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29"/>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1800"/>
              <a:buFont typeface="Sorts Mill Goudy"/>
              <a:buNone/>
            </a:pPr>
            <a:r>
              <a:rPr lang="en-US">
                <a:latin typeface="Arial"/>
                <a:ea typeface="Arial"/>
                <a:cs typeface="Arial"/>
                <a:sym typeface="Arial"/>
              </a:rPr>
              <a:t>ADD A SENTENCE</a:t>
            </a:r>
            <a:endParaRPr>
              <a:latin typeface="Arial"/>
              <a:ea typeface="Arial"/>
              <a:cs typeface="Arial"/>
              <a:sym typeface="Arial"/>
            </a:endParaRPr>
          </a:p>
        </p:txBody>
      </p:sp>
      <p:sp>
        <p:nvSpPr>
          <p:cNvPr id="885" name="Google Shape;885;p29"/>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p>
            <a:pPr indent="-228600" lvl="0" marL="228600" rtl="0" algn="ctr">
              <a:lnSpc>
                <a:spcPct val="100000"/>
              </a:lnSpc>
              <a:spcBef>
                <a:spcPts val="0"/>
              </a:spcBef>
              <a:spcAft>
                <a:spcPts val="0"/>
              </a:spcAft>
              <a:buClr>
                <a:schemeClr val="dk2"/>
              </a:buClr>
              <a:buSzPts val="1120"/>
              <a:buNone/>
            </a:pPr>
            <a:r>
              <a:rPr lang="en-US">
                <a:latin typeface="Arial"/>
                <a:ea typeface="Arial"/>
                <a:cs typeface="Arial"/>
                <a:sym typeface="Arial"/>
              </a:rPr>
              <a:t>Add text</a:t>
            </a:r>
            <a:endParaRPr>
              <a:latin typeface="Arial"/>
              <a:ea typeface="Arial"/>
              <a:cs typeface="Arial"/>
              <a:sym typeface="Arial"/>
            </a:endParaRPr>
          </a:p>
        </p:txBody>
      </p:sp>
      <p:sp>
        <p:nvSpPr>
          <p:cNvPr id="886" name="Google Shape;886;p29"/>
          <p:cNvSpPr/>
          <p:nvPr/>
        </p:nvSpPr>
        <p:spPr>
          <a:xfrm>
            <a:off x="4056023" y="429658"/>
            <a:ext cx="4471032" cy="602622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Adult listening in class" id="887" name="Google Shape;887;p29"/>
          <p:cNvPicPr preferRelativeResize="0"/>
          <p:nvPr/>
        </p:nvPicPr>
        <p:blipFill rotWithShape="1">
          <a:blip r:embed="rId3">
            <a:alphaModFix/>
          </a:blip>
          <a:srcRect b="0" l="30085" r="19933" t="1517"/>
          <a:stretch/>
        </p:blipFill>
        <p:spPr>
          <a:xfrm>
            <a:off x="6955497" y="0"/>
            <a:ext cx="5236504" cy="6878656"/>
          </a:xfrm>
          <a:prstGeom prst="rect">
            <a:avLst/>
          </a:prstGeom>
          <a:noFill/>
          <a:ln>
            <a:noFill/>
          </a:ln>
        </p:spPr>
      </p:pic>
      <p:sp>
        <p:nvSpPr>
          <p:cNvPr id="888" name="Google Shape;888;p29"/>
          <p:cNvSpPr txBox="1"/>
          <p:nvPr/>
        </p:nvSpPr>
        <p:spPr>
          <a:xfrm>
            <a:off x="187555" y="436594"/>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Evaluando las competencias interpersonales</a:t>
            </a:r>
            <a:endParaRPr b="0" i="0" sz="1400" u="none" cap="none" strike="noStrike">
              <a:solidFill>
                <a:srgbClr val="000000"/>
              </a:solidFill>
              <a:latin typeface="Arial"/>
              <a:ea typeface="Arial"/>
              <a:cs typeface="Arial"/>
              <a:sym typeface="Arial"/>
            </a:endParaRPr>
          </a:p>
        </p:txBody>
      </p:sp>
      <p:sp>
        <p:nvSpPr>
          <p:cNvPr id="889" name="Google Shape;889;p29"/>
          <p:cNvSpPr txBox="1"/>
          <p:nvPr/>
        </p:nvSpPr>
        <p:spPr>
          <a:xfrm>
            <a:off x="391077" y="1226056"/>
            <a:ext cx="6096000" cy="332394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Las competencias interpersonales se desarrollan con el tiempo, por lo que la evaluación es esencial para seguir el progreso. Como formador, debes observar cómo tus alumnos aplican el PC en situaciones reales para ajustar las estrategias de enseñanza y apoyar el desarrollo de habilidades.</a:t>
            </a:r>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En esta unidad se presentan métodos prácticos para evaluar a los alumnos con bajas cualificaciones, como la observación, la autoevaluación y la retroalimentación entre compañeros. También conoceremos a las rúbricas y listas de comprobación para medir el progreso, las cuales no necesitan evaluación formal.</a:t>
            </a:r>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 diferencia de las competencias técnicas, las competencias interpersonales no tienen respuestas correctas o incorrectas. La evaluación debe centrarse en el progreso, ayudando a los estudiantes a reconocer su crecimiento y a mejorar sus habilidades interpersonales.</a:t>
            </a:r>
            <a:endParaRPr b="0" i="0" sz="1400" u="none" cap="none" strike="noStrike">
              <a:solidFill>
                <a:srgbClr val="000000"/>
              </a:solidFill>
              <a:latin typeface="Arial"/>
              <a:ea typeface="Arial"/>
              <a:cs typeface="Arial"/>
              <a:sym typeface="Arial"/>
            </a:endParaRPr>
          </a:p>
        </p:txBody>
      </p:sp>
      <p:sp>
        <p:nvSpPr>
          <p:cNvPr id="890" name="Google Shape;890;p29"/>
          <p:cNvSpPr/>
          <p:nvPr/>
        </p:nvSpPr>
        <p:spPr>
          <a:xfrm>
            <a:off x="756146" y="4767890"/>
            <a:ext cx="5365863" cy="1185427"/>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Icono&#10;&#10;Descripción generada automáticamente" id="891" name="Google Shape;891;p29"/>
          <p:cNvPicPr preferRelativeResize="0"/>
          <p:nvPr/>
        </p:nvPicPr>
        <p:blipFill rotWithShape="1">
          <a:blip r:embed="rId4">
            <a:alphaModFix/>
          </a:blip>
          <a:srcRect b="0" l="0" r="0" t="0"/>
          <a:stretch/>
        </p:blipFill>
        <p:spPr>
          <a:xfrm>
            <a:off x="340860" y="4907132"/>
            <a:ext cx="710975" cy="710975"/>
          </a:xfrm>
          <a:prstGeom prst="rect">
            <a:avLst/>
          </a:prstGeom>
          <a:noFill/>
          <a:ln>
            <a:noFill/>
          </a:ln>
        </p:spPr>
      </p:pic>
      <p:sp>
        <p:nvSpPr>
          <p:cNvPr id="892" name="Google Shape;892;p29"/>
          <p:cNvSpPr txBox="1"/>
          <p:nvPr/>
        </p:nvSpPr>
        <p:spPr>
          <a:xfrm>
            <a:off x="1131577" y="4780540"/>
            <a:ext cx="4615391" cy="116951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La evaluación de las competencias interpersonales no consiste en aprobar o suspender, sino en </a:t>
            </a:r>
            <a:r>
              <a:rPr b="1" i="0" lang="en-US" sz="1400" u="none" cap="none" strike="noStrike">
                <a:solidFill>
                  <a:srgbClr val="000000"/>
                </a:solidFill>
                <a:latin typeface="Arial"/>
                <a:ea typeface="Arial"/>
                <a:cs typeface="Arial"/>
                <a:sym typeface="Arial"/>
              </a:rPr>
              <a:t>crecer y progresar</a:t>
            </a:r>
            <a:r>
              <a:rPr b="0" i="0" lang="en-US" sz="1400" u="none" cap="none" strike="noStrike">
                <a:solidFill>
                  <a:srgbClr val="000000"/>
                </a:solidFill>
                <a:latin typeface="Arial"/>
                <a:ea typeface="Arial"/>
                <a:cs typeface="Arial"/>
                <a:sym typeface="Arial"/>
              </a:rPr>
              <a:t>. Céntrate en cómo los estudiantes aplican el PC en situaciones de la vida real y </a:t>
            </a:r>
            <a:r>
              <a:rPr b="1" i="0" lang="en-US" sz="1400" u="none" cap="none" strike="noStrike">
                <a:solidFill>
                  <a:srgbClr val="000000"/>
                </a:solidFill>
                <a:latin typeface="Arial"/>
                <a:ea typeface="Arial"/>
                <a:cs typeface="Arial"/>
                <a:sym typeface="Arial"/>
              </a:rPr>
              <a:t>utiliza la evaluación como herramienta</a:t>
            </a:r>
            <a:r>
              <a:rPr b="0" i="0" lang="en-US" sz="1400" u="none" cap="none" strike="noStrike">
                <a:solidFill>
                  <a:srgbClr val="000000"/>
                </a:solidFill>
                <a:latin typeface="Arial"/>
                <a:ea typeface="Arial"/>
                <a:cs typeface="Arial"/>
                <a:sym typeface="Arial"/>
              </a:rPr>
              <a:t> para orientar y fomentar la mejora.</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893" name="Google Shape;893;p29"/>
          <p:cNvPicPr preferRelativeResize="0"/>
          <p:nvPr/>
        </p:nvPicPr>
        <p:blipFill rotWithShape="1">
          <a:blip r:embed="rId5">
            <a:alphaModFix/>
          </a:blip>
          <a:srcRect b="0" l="0" r="0" t="0"/>
          <a:stretch/>
        </p:blipFill>
        <p:spPr>
          <a:xfrm>
            <a:off x="5746968" y="4209218"/>
            <a:ext cx="971956" cy="971956"/>
          </a:xfrm>
          <a:prstGeom prst="rect">
            <a:avLst/>
          </a:prstGeom>
          <a:noFill/>
          <a:ln>
            <a:noFill/>
          </a:ln>
        </p:spPr>
      </p:pic>
      <p:sp>
        <p:nvSpPr>
          <p:cNvPr id="894" name="Google Shape;894;p2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sp>
        <p:nvSpPr>
          <p:cNvPr id="899" name="Google Shape;899;p30"/>
          <p:cNvSpPr txBox="1"/>
          <p:nvPr>
            <p:ph type="title"/>
          </p:nvPr>
        </p:nvSpPr>
        <p:spPr>
          <a:xfrm>
            <a:off x="0" y="313508"/>
            <a:ext cx="5966673" cy="851261"/>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800"/>
              <a:buFont typeface="Sorts Mill Goudy"/>
              <a:buNone/>
            </a:pPr>
            <a:r>
              <a:rPr lang="en-US">
                <a:solidFill>
                  <a:schemeClr val="lt1"/>
                </a:solidFill>
                <a:latin typeface="Arial"/>
                <a:ea typeface="Arial"/>
                <a:cs typeface="Arial"/>
                <a:sym typeface="Arial"/>
              </a:rPr>
              <a:t>SUMMARY LAYOUT</a:t>
            </a:r>
            <a:endParaRPr>
              <a:latin typeface="Arial"/>
              <a:ea typeface="Arial"/>
              <a:cs typeface="Arial"/>
              <a:sym typeface="Arial"/>
            </a:endParaRPr>
          </a:p>
        </p:txBody>
      </p:sp>
      <p:sp>
        <p:nvSpPr>
          <p:cNvPr id="900" name="Google Shape;900;p3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01" name="Google Shape;901;p30"/>
          <p:cNvSpPr/>
          <p:nvPr/>
        </p:nvSpPr>
        <p:spPr>
          <a:xfrm>
            <a:off x="0" y="2565401"/>
            <a:ext cx="12192000" cy="1155700"/>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02" name="Google Shape;902;p30"/>
          <p:cNvSpPr txBox="1"/>
          <p:nvPr/>
        </p:nvSpPr>
        <p:spPr>
          <a:xfrm>
            <a:off x="417069" y="1078824"/>
            <a:ext cx="11303000" cy="107717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Las competencias interpersonales, como la resolución de problemas, la adaptabilidad y la comunicación, tardan tiempo en desarrollarse. Sin evaluación, tus alumnos pueden tener dificultad para reconocer su progreso, y tú puedes perder oportunidades de proporcionarles apoyo. Una evaluación estructurada garantiza que los estudiantes apliquen activamente los principios del PC en su vida diaria y puede ayudarte a </a:t>
            </a:r>
            <a:r>
              <a:rPr b="1" i="0" lang="en-US" sz="1600" u="none" cap="none" strike="noStrike">
                <a:solidFill>
                  <a:srgbClr val="000000"/>
                </a:solidFill>
                <a:latin typeface="Arial"/>
                <a:ea typeface="Arial"/>
                <a:cs typeface="Arial"/>
                <a:sym typeface="Arial"/>
              </a:rPr>
              <a:t>ajustar tus estrategias de enseñanza para lograr un mayor impacto.</a:t>
            </a:r>
            <a:endParaRPr b="1" i="0" sz="1600" u="none" cap="none" strike="noStrike">
              <a:solidFill>
                <a:srgbClr val="000000"/>
              </a:solidFill>
              <a:latin typeface="Arial"/>
              <a:ea typeface="Arial"/>
              <a:cs typeface="Arial"/>
              <a:sym typeface="Arial"/>
            </a:endParaRPr>
          </a:p>
        </p:txBody>
      </p:sp>
      <p:sp>
        <p:nvSpPr>
          <p:cNvPr id="903" name="Google Shape;903;p30"/>
          <p:cNvSpPr txBox="1"/>
          <p:nvPr/>
        </p:nvSpPr>
        <p:spPr>
          <a:xfrm>
            <a:off x="629502" y="2728944"/>
            <a:ext cx="9058057" cy="83095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Las competencias interpersonales crecen con la práctica y la experiencia. </a:t>
            </a:r>
            <a:r>
              <a:rPr b="0" i="0" lang="en-US" sz="1600" u="none" cap="none" strike="noStrike">
                <a:solidFill>
                  <a:srgbClr val="000000"/>
                </a:solidFill>
                <a:latin typeface="Arial"/>
                <a:ea typeface="Arial"/>
                <a:cs typeface="Arial"/>
                <a:sym typeface="Arial"/>
              </a:rPr>
              <a:t>La evaluación debe centrarse en el progreso a lo largo del tiempo, ayudando a los estudiantes a ver su mejora en lugar de limitarse a medir el rendimiento.</a:t>
            </a:r>
            <a:endParaRPr b="0" i="0" sz="1600" u="none" cap="none" strike="noStrike">
              <a:solidFill>
                <a:srgbClr val="000000"/>
              </a:solidFill>
              <a:latin typeface="Arial"/>
              <a:ea typeface="Arial"/>
              <a:cs typeface="Arial"/>
              <a:sym typeface="Arial"/>
            </a:endParaRPr>
          </a:p>
        </p:txBody>
      </p:sp>
      <p:sp>
        <p:nvSpPr>
          <p:cNvPr id="904" name="Google Shape;904;p30"/>
          <p:cNvSpPr txBox="1"/>
          <p:nvPr/>
        </p:nvSpPr>
        <p:spPr>
          <a:xfrm>
            <a:off x="355600" y="4959489"/>
            <a:ext cx="1917700"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¿Qué se debe evaluar?</a:t>
            </a:r>
            <a:endParaRPr/>
          </a:p>
        </p:txBody>
      </p:sp>
      <p:sp>
        <p:nvSpPr>
          <p:cNvPr id="905" name="Google Shape;905;p30"/>
          <p:cNvSpPr txBox="1"/>
          <p:nvPr/>
        </p:nvSpPr>
        <p:spPr>
          <a:xfrm>
            <a:off x="2832100" y="4174658"/>
            <a:ext cx="9004300" cy="236983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Resolución de problemas: </a:t>
            </a:r>
            <a:r>
              <a:rPr b="0" i="0" lang="en-US" sz="1400" u="none" cap="none" strike="noStrike">
                <a:solidFill>
                  <a:srgbClr val="000000"/>
                </a:solidFill>
                <a:latin typeface="Arial"/>
                <a:ea typeface="Arial"/>
                <a:cs typeface="Arial"/>
                <a:sym typeface="Arial"/>
              </a:rPr>
              <a:t>¿Pueden los alumnos desglosar los retos y aplicar enfoques estructurados para encontrar soluciones?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Pensamiento crítico: </a:t>
            </a:r>
            <a:r>
              <a:rPr b="0" i="0" lang="en-US" sz="1400" u="none" cap="none" strike="noStrike">
                <a:solidFill>
                  <a:srgbClr val="000000"/>
                </a:solidFill>
                <a:latin typeface="Arial"/>
                <a:ea typeface="Arial"/>
                <a:cs typeface="Arial"/>
                <a:sym typeface="Arial"/>
              </a:rPr>
              <a:t>¿Analizan las situaciones de forma lógica y evalúan las distintas opciones?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Adaptabilidad y resiliencia:</a:t>
            </a:r>
            <a:r>
              <a:rPr b="0" i="0" lang="en-US" sz="1400" u="none" cap="none" strike="noStrike">
                <a:solidFill>
                  <a:srgbClr val="000000"/>
                </a:solidFill>
                <a:latin typeface="Arial"/>
                <a:ea typeface="Arial"/>
                <a:cs typeface="Arial"/>
                <a:sym typeface="Arial"/>
              </a:rPr>
              <a:t> ¿Son capaces de adaptar su enfoque en función de nuevos datos o desafíos?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Creatividad e innovación:</a:t>
            </a:r>
            <a:r>
              <a:rPr b="0" i="0" lang="en-US" sz="1400" u="none" cap="none" strike="noStrike">
                <a:solidFill>
                  <a:srgbClr val="000000"/>
                </a:solidFill>
                <a:latin typeface="Arial"/>
                <a:ea typeface="Arial"/>
                <a:cs typeface="Arial"/>
                <a:sym typeface="Arial"/>
              </a:rPr>
              <a:t> ¿Utilizan el PC para generar nuevas ideas y explorar soluciones alternativas?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Colaboración y trabajo en equipo:</a:t>
            </a:r>
            <a:r>
              <a:rPr b="0" i="0" lang="en-US" sz="1400" u="none" cap="none" strike="noStrike">
                <a:solidFill>
                  <a:srgbClr val="000000"/>
                </a:solidFill>
                <a:latin typeface="Arial"/>
                <a:ea typeface="Arial"/>
                <a:cs typeface="Arial"/>
                <a:sym typeface="Arial"/>
              </a:rPr>
              <a:t> ¿Trabajan eficazmente con los demás y organizan las tareas de grupo?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Comunicación:</a:t>
            </a:r>
            <a:r>
              <a:rPr b="0" i="0" lang="en-US" sz="1400" u="none" cap="none" strike="noStrike">
                <a:solidFill>
                  <a:srgbClr val="000000"/>
                </a:solidFill>
                <a:latin typeface="Arial"/>
                <a:ea typeface="Arial"/>
                <a:cs typeface="Arial"/>
                <a:sym typeface="Arial"/>
              </a:rPr>
              <a:t> ¿Pueden explicar claramente sus razonamientos y estructurar sus ideas de forma lógica?</a:t>
            </a:r>
            <a:endParaRPr b="0" i="0" sz="1400" u="none" cap="none" strike="noStrike">
              <a:solidFill>
                <a:srgbClr val="000000"/>
              </a:solidFill>
              <a:latin typeface="Arial"/>
              <a:ea typeface="Arial"/>
              <a:cs typeface="Arial"/>
              <a:sym typeface="Arial"/>
            </a:endParaRPr>
          </a:p>
        </p:txBody>
      </p:sp>
      <p:sp>
        <p:nvSpPr>
          <p:cNvPr id="906" name="Google Shape;906;p30"/>
          <p:cNvSpPr/>
          <p:nvPr/>
        </p:nvSpPr>
        <p:spPr>
          <a:xfrm>
            <a:off x="2413147" y="4174658"/>
            <a:ext cx="279106" cy="2154436"/>
          </a:xfrm>
          <a:prstGeom prst="rightBrace">
            <a:avLst>
              <a:gd fmla="val 8333" name="adj1"/>
              <a:gd fmla="val 50000" name="adj2"/>
            </a:avLst>
          </a:prstGeom>
          <a:noFill/>
          <a:ln cap="flat" cmpd="sng" w="57150">
            <a:solidFill>
              <a:srgbClr val="D4DA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pic>
        <p:nvPicPr>
          <p:cNvPr descr="Imagen que contiene firmar, dibujo, calle, palo&#10;&#10;Descripción generada automáticamente" id="907" name="Google Shape;907;p30"/>
          <p:cNvPicPr preferRelativeResize="0"/>
          <p:nvPr/>
        </p:nvPicPr>
        <p:blipFill rotWithShape="1">
          <a:blip r:embed="rId3">
            <a:alphaModFix/>
          </a:blip>
          <a:srcRect b="0" l="0" r="0" t="0"/>
          <a:stretch/>
        </p:blipFill>
        <p:spPr>
          <a:xfrm>
            <a:off x="9938186" y="1988111"/>
            <a:ext cx="2050022" cy="2050022"/>
          </a:xfrm>
          <a:prstGeom prst="rect">
            <a:avLst/>
          </a:prstGeom>
          <a:noFill/>
          <a:ln>
            <a:noFill/>
          </a:ln>
        </p:spPr>
      </p:pic>
      <p:sp>
        <p:nvSpPr>
          <p:cNvPr id="908" name="Google Shape;908;p30"/>
          <p:cNvSpPr txBox="1"/>
          <p:nvPr/>
        </p:nvSpPr>
        <p:spPr>
          <a:xfrm>
            <a:off x="629502" y="296173"/>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Por qué importa la evaluación</a:t>
            </a:r>
            <a:endParaRPr b="0" i="0" sz="1400" u="none" cap="none" strike="noStrike">
              <a:solidFill>
                <a:srgbClr val="000000"/>
              </a:solidFill>
              <a:latin typeface="Arial"/>
              <a:ea typeface="Arial"/>
              <a:cs typeface="Arial"/>
              <a:sym typeface="Arial"/>
            </a:endParaRPr>
          </a:p>
        </p:txBody>
      </p:sp>
      <p:sp>
        <p:nvSpPr>
          <p:cNvPr id="909" name="Google Shape;909;p3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Arial"/>
                <a:ea typeface="Arial"/>
                <a:cs typeface="Arial"/>
                <a:sym typeface="Arial"/>
              </a:rPr>
              <a:t>‹#›</a:t>
            </a:fld>
            <a:endParaRPr b="0" i="0" sz="900" u="none" cap="none" strike="noStrike">
              <a:solidFill>
                <a:srgbClr val="537272"/>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13" name="Shape 913"/>
        <p:cNvGrpSpPr/>
        <p:nvPr/>
      </p:nvGrpSpPr>
      <p:grpSpPr>
        <a:xfrm>
          <a:off x="0" y="0"/>
          <a:ext cx="0" cy="0"/>
          <a:chOff x="0" y="0"/>
          <a:chExt cx="0" cy="0"/>
        </a:xfrm>
      </p:grpSpPr>
      <p:sp>
        <p:nvSpPr>
          <p:cNvPr id="914" name="Google Shape;914;p31"/>
          <p:cNvSpPr/>
          <p:nvPr/>
        </p:nvSpPr>
        <p:spPr>
          <a:xfrm>
            <a:off x="652386" y="5651143"/>
            <a:ext cx="10892530" cy="958230"/>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15" name="Google Shape;915;p31"/>
          <p:cNvSpPr txBox="1"/>
          <p:nvPr/>
        </p:nvSpPr>
        <p:spPr>
          <a:xfrm>
            <a:off x="487874" y="1164215"/>
            <a:ext cx="8264240" cy="138495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Observar a los alumnos en diferentes situaciones de resolución de problemas es una de las formas más eficaces de evaluar las competencias interpersonales. Los adultos poco cualificados pueden tener dificultades con las evaluaciones tradicionales, como las pruebas escritas, por lo que hay que </a:t>
            </a:r>
            <a:r>
              <a:rPr b="1" i="0" lang="en-US" sz="1400" u="none" cap="none" strike="noStrike">
                <a:solidFill>
                  <a:srgbClr val="000000"/>
                </a:solidFill>
                <a:latin typeface="Arial"/>
                <a:ea typeface="Arial"/>
                <a:cs typeface="Arial"/>
                <a:sym typeface="Arial"/>
              </a:rPr>
              <a:t>centrarse en la forma en que los alumnos afrontan los retos</a:t>
            </a:r>
            <a:r>
              <a:rPr b="0" i="0" lang="en-US" sz="1400" u="none" cap="none" strike="noStrike">
                <a:solidFill>
                  <a:srgbClr val="000000"/>
                </a:solidFill>
                <a:latin typeface="Arial"/>
                <a:ea typeface="Arial"/>
                <a:cs typeface="Arial"/>
                <a:sym typeface="Arial"/>
              </a:rPr>
              <a:t> y no sólo en el resultado final. El objetivo es realizar el seguimiento del progreso de las competencias interpersonales mediante observación estructurada a lo largo del tiempo.</a:t>
            </a:r>
            <a:endParaRPr b="0" i="0" sz="1400" u="none" cap="none" strike="noStrike">
              <a:solidFill>
                <a:srgbClr val="000000"/>
              </a:solidFill>
              <a:latin typeface="Arial"/>
              <a:ea typeface="Arial"/>
              <a:cs typeface="Arial"/>
              <a:sym typeface="Arial"/>
            </a:endParaRPr>
          </a:p>
        </p:txBody>
      </p:sp>
      <p:sp>
        <p:nvSpPr>
          <p:cNvPr id="916" name="Google Shape;916;p31"/>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Evaluación basada en la observación</a:t>
            </a:r>
            <a:endParaRPr b="0" i="0" sz="1400" u="none" cap="none" strike="noStrike">
              <a:solidFill>
                <a:srgbClr val="000000"/>
              </a:solidFill>
              <a:latin typeface="Arial"/>
              <a:ea typeface="Arial"/>
              <a:cs typeface="Arial"/>
              <a:sym typeface="Arial"/>
            </a:endParaRPr>
          </a:p>
        </p:txBody>
      </p:sp>
      <p:sp>
        <p:nvSpPr>
          <p:cNvPr id="917" name="Google Shape;917;p31"/>
          <p:cNvSpPr txBox="1"/>
          <p:nvPr/>
        </p:nvSpPr>
        <p:spPr>
          <a:xfrm>
            <a:off x="344180" y="2600191"/>
            <a:ext cx="5919692" cy="289305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sng" cap="none" strike="noStrike">
                <a:solidFill>
                  <a:srgbClr val="678877"/>
                </a:solidFill>
                <a:latin typeface="Arial"/>
                <a:ea typeface="Arial"/>
                <a:cs typeface="Arial"/>
                <a:sym typeface="Arial"/>
              </a:rPr>
              <a:t>En qué fijarse: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Arial"/>
              <a:buChar char="•"/>
            </a:pPr>
            <a:r>
              <a:rPr b="0" i="1" lang="en-US" sz="1400" u="none" cap="none" strike="noStrike">
                <a:solidFill>
                  <a:srgbClr val="000000"/>
                </a:solidFill>
                <a:latin typeface="Arial"/>
                <a:ea typeface="Arial"/>
                <a:cs typeface="Arial"/>
                <a:sym typeface="Arial"/>
              </a:rPr>
              <a:t>¿Dividen los alumnos las tareas en pasos? </a:t>
            </a:r>
            <a:r>
              <a:rPr b="0" i="0" lang="en-US" sz="1400" u="none" cap="none" strike="noStrike">
                <a:solidFill>
                  <a:srgbClr val="000000"/>
                </a:solidFill>
                <a:latin typeface="Arial"/>
                <a:ea typeface="Arial"/>
                <a:cs typeface="Arial"/>
                <a:sym typeface="Arial"/>
              </a:rPr>
              <a:t>Observar la descomposición ayuda a los formadores a ver si los alumnos pueden resolver cuestiones complicadas simplificándolas.</a:t>
            </a:r>
            <a:endParaRPr/>
          </a:p>
          <a:p>
            <a:pPr indent="-285750" lvl="0" marL="285750" marR="0" rtl="0" algn="just">
              <a:lnSpc>
                <a:spcPct val="100000"/>
              </a:lnSpc>
              <a:spcBef>
                <a:spcPts val="0"/>
              </a:spcBef>
              <a:spcAft>
                <a:spcPts val="0"/>
              </a:spcAft>
              <a:buClr>
                <a:srgbClr val="000000"/>
              </a:buClr>
              <a:buSzPts val="1400"/>
              <a:buFont typeface="Arial"/>
              <a:buChar char="•"/>
            </a:pPr>
            <a:r>
              <a:rPr b="0" i="1" lang="en-US" sz="1400" u="none" cap="none" strike="noStrike">
                <a:solidFill>
                  <a:srgbClr val="000000"/>
                </a:solidFill>
                <a:latin typeface="Arial"/>
                <a:ea typeface="Arial"/>
                <a:cs typeface="Arial"/>
                <a:sym typeface="Arial"/>
              </a:rPr>
              <a:t>¿Reconocen patrones en los errores o aciertos? </a:t>
            </a:r>
            <a:r>
              <a:rPr b="0" i="0" lang="en-US" sz="1400" u="none" cap="none" strike="noStrike">
                <a:solidFill>
                  <a:srgbClr val="000000"/>
                </a:solidFill>
                <a:latin typeface="Arial"/>
                <a:ea typeface="Arial"/>
                <a:cs typeface="Arial"/>
                <a:sym typeface="Arial"/>
              </a:rPr>
              <a:t>La identificación de patrones muestra si ajustan su forma de pensar basándose en la experiencia.</a:t>
            </a:r>
            <a:endParaRPr/>
          </a:p>
          <a:p>
            <a:pPr indent="-285750" lvl="0" marL="285750" marR="0" rtl="0" algn="just">
              <a:lnSpc>
                <a:spcPct val="100000"/>
              </a:lnSpc>
              <a:spcBef>
                <a:spcPts val="0"/>
              </a:spcBef>
              <a:spcAft>
                <a:spcPts val="0"/>
              </a:spcAft>
              <a:buClr>
                <a:srgbClr val="000000"/>
              </a:buClr>
              <a:buSzPts val="1400"/>
              <a:buFont typeface="Arial"/>
              <a:buChar char="•"/>
            </a:pPr>
            <a:r>
              <a:rPr b="0" i="1" lang="en-US" sz="1400" u="none" cap="none" strike="noStrike">
                <a:solidFill>
                  <a:srgbClr val="000000"/>
                </a:solidFill>
                <a:latin typeface="Arial"/>
                <a:ea typeface="Arial"/>
                <a:cs typeface="Arial"/>
                <a:sym typeface="Arial"/>
              </a:rPr>
              <a:t>¿Saben explicar su razonamiento? </a:t>
            </a:r>
            <a:r>
              <a:rPr b="0" i="0" lang="en-US" sz="1400" u="none" cap="none" strike="noStrike">
                <a:solidFill>
                  <a:srgbClr val="000000"/>
                </a:solidFill>
                <a:latin typeface="Arial"/>
                <a:ea typeface="Arial"/>
                <a:cs typeface="Arial"/>
                <a:sym typeface="Arial"/>
              </a:rPr>
              <a:t>Una buena capacidad de comunicación se demuestra cuando los alumnos articulan su proceso de pensamiento con claridad.</a:t>
            </a:r>
            <a:endParaRPr/>
          </a:p>
          <a:p>
            <a:pPr indent="-285750" lvl="0" marL="285750" marR="0" rtl="0" algn="just">
              <a:lnSpc>
                <a:spcPct val="100000"/>
              </a:lnSpc>
              <a:spcBef>
                <a:spcPts val="0"/>
              </a:spcBef>
              <a:spcAft>
                <a:spcPts val="0"/>
              </a:spcAft>
              <a:buClr>
                <a:srgbClr val="000000"/>
              </a:buClr>
              <a:buSzPts val="1400"/>
              <a:buFont typeface="Arial"/>
              <a:buChar char="•"/>
            </a:pPr>
            <a:r>
              <a:rPr b="0" i="1" lang="en-US" sz="1400" u="none" cap="none" strike="noStrike">
                <a:solidFill>
                  <a:srgbClr val="000000"/>
                </a:solidFill>
                <a:latin typeface="Arial"/>
                <a:ea typeface="Arial"/>
                <a:cs typeface="Arial"/>
                <a:sym typeface="Arial"/>
              </a:rPr>
              <a:t>¿Se adaptan a los retos? </a:t>
            </a:r>
            <a:r>
              <a:rPr b="0" i="0" lang="en-US" sz="1400" u="none" cap="none" strike="noStrike">
                <a:solidFill>
                  <a:srgbClr val="000000"/>
                </a:solidFill>
                <a:latin typeface="Arial"/>
                <a:ea typeface="Arial"/>
                <a:cs typeface="Arial"/>
                <a:sym typeface="Arial"/>
              </a:rPr>
              <a:t>Los alumnos resilientes modifican su planteamiento en lugar de rendirse cuando un problema se complica.</a:t>
            </a:r>
            <a:endParaRPr b="0" i="0" sz="1400" u="none" cap="none" strike="noStrike">
              <a:solidFill>
                <a:srgbClr val="000000"/>
              </a:solidFill>
              <a:latin typeface="Arial"/>
              <a:ea typeface="Arial"/>
              <a:cs typeface="Arial"/>
              <a:sym typeface="Arial"/>
            </a:endParaRPr>
          </a:p>
        </p:txBody>
      </p:sp>
      <p:sp>
        <p:nvSpPr>
          <p:cNvPr id="918" name="Google Shape;918;p31"/>
          <p:cNvSpPr txBox="1"/>
          <p:nvPr/>
        </p:nvSpPr>
        <p:spPr>
          <a:xfrm>
            <a:off x="6525545" y="2686576"/>
            <a:ext cx="5257803" cy="290848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sng" cap="none" strike="noStrike">
                <a:solidFill>
                  <a:srgbClr val="678877"/>
                </a:solidFill>
                <a:latin typeface="Arial"/>
                <a:ea typeface="Arial"/>
                <a:cs typeface="Arial"/>
                <a:sym typeface="Arial"/>
              </a:rPr>
              <a:t>Cómo estructurar las observaciones: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Lleva una lista de control sencilla para seguir el progreso de los alumnos en múltiples actividades.</a:t>
            </a:r>
            <a:endParaRPr/>
          </a:p>
          <a:p>
            <a:pPr indent="-285750" lvl="0" marL="285750" marR="0" rtl="0" algn="just">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Observa a los alumnos en diferentes contextos, como el trabajo en grupo, la resolución individual de problemas o la toma de decisiones en la vida real.</a:t>
            </a:r>
            <a:endParaRPr/>
          </a:p>
          <a:p>
            <a:pPr indent="-285750" lvl="0" marL="285750" marR="0" rtl="0" algn="just">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Proporciona comentarios inmediatos y específicos basados en lo observado, ayudando a los alumnos a relacionar sus acciones con los resultados.</a:t>
            </a:r>
            <a:endParaRPr/>
          </a:p>
          <a:p>
            <a:pPr indent="-285750" lvl="0" marL="285750" marR="0" rtl="0" algn="just">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Anima a los alumnos a reflexionar sobre su actuación haciéndoles preguntas como: </a:t>
            </a:r>
            <a:r>
              <a:rPr b="0" i="1" lang="en-US" sz="1400" u="none" cap="none" strike="noStrike">
                <a:solidFill>
                  <a:srgbClr val="000000"/>
                </a:solidFill>
                <a:latin typeface="Arial"/>
                <a:ea typeface="Arial"/>
                <a:cs typeface="Arial"/>
                <a:sym typeface="Arial"/>
              </a:rPr>
              <a:t>¿Qué estrategia ha funcionado mejor? ¿Cómo mejorarías la próxima vez?</a:t>
            </a:r>
            <a:endParaRPr b="0" i="1" sz="1400" u="none" cap="none" strike="noStrike">
              <a:solidFill>
                <a:srgbClr val="000000"/>
              </a:solidFill>
              <a:latin typeface="Arial"/>
              <a:ea typeface="Arial"/>
              <a:cs typeface="Arial"/>
              <a:sym typeface="Arial"/>
            </a:endParaRPr>
          </a:p>
        </p:txBody>
      </p:sp>
      <p:pic>
        <p:nvPicPr>
          <p:cNvPr descr="Interfaz de usuario gráfica, Aplicación, Icono&#10;&#10;Descripción generada automáticamente" id="919" name="Google Shape;919;p31"/>
          <p:cNvPicPr preferRelativeResize="0"/>
          <p:nvPr/>
        </p:nvPicPr>
        <p:blipFill rotWithShape="1">
          <a:blip r:embed="rId3">
            <a:alphaModFix/>
          </a:blip>
          <a:srcRect b="0" l="0" r="0" t="0"/>
          <a:stretch/>
        </p:blipFill>
        <p:spPr>
          <a:xfrm>
            <a:off x="9117871" y="58781"/>
            <a:ext cx="2808279" cy="2808279"/>
          </a:xfrm>
          <a:prstGeom prst="rect">
            <a:avLst/>
          </a:prstGeom>
          <a:noFill/>
          <a:ln>
            <a:noFill/>
          </a:ln>
        </p:spPr>
      </p:pic>
      <p:pic>
        <p:nvPicPr>
          <p:cNvPr descr="Icono&#10;&#10;Descripción generada automáticamente" id="920" name="Google Shape;920;p31"/>
          <p:cNvPicPr preferRelativeResize="0"/>
          <p:nvPr/>
        </p:nvPicPr>
        <p:blipFill rotWithShape="1">
          <a:blip r:embed="rId4">
            <a:alphaModFix/>
          </a:blip>
          <a:srcRect b="0" l="0" r="0" t="0"/>
          <a:stretch/>
        </p:blipFill>
        <p:spPr>
          <a:xfrm>
            <a:off x="6485705" y="3063640"/>
            <a:ext cx="391081" cy="391081"/>
          </a:xfrm>
          <a:prstGeom prst="rect">
            <a:avLst/>
          </a:prstGeom>
          <a:noFill/>
          <a:ln>
            <a:noFill/>
          </a:ln>
        </p:spPr>
      </p:pic>
      <p:pic>
        <p:nvPicPr>
          <p:cNvPr descr="Icono&#10;&#10;Descripción generada automáticamente" id="921" name="Google Shape;921;p31"/>
          <p:cNvPicPr preferRelativeResize="0"/>
          <p:nvPr/>
        </p:nvPicPr>
        <p:blipFill rotWithShape="1">
          <a:blip r:embed="rId4">
            <a:alphaModFix/>
          </a:blip>
          <a:srcRect b="0" l="0" r="0" t="0"/>
          <a:stretch/>
        </p:blipFill>
        <p:spPr>
          <a:xfrm>
            <a:off x="6485705" y="3523111"/>
            <a:ext cx="391081" cy="391081"/>
          </a:xfrm>
          <a:prstGeom prst="rect">
            <a:avLst/>
          </a:prstGeom>
          <a:noFill/>
          <a:ln>
            <a:noFill/>
          </a:ln>
        </p:spPr>
      </p:pic>
      <p:pic>
        <p:nvPicPr>
          <p:cNvPr descr="Icono&#10;&#10;Descripción generada automáticamente" id="922" name="Google Shape;922;p31"/>
          <p:cNvPicPr preferRelativeResize="0"/>
          <p:nvPr/>
        </p:nvPicPr>
        <p:blipFill rotWithShape="1">
          <a:blip r:embed="rId4">
            <a:alphaModFix/>
          </a:blip>
          <a:srcRect b="0" l="0" r="0" t="0"/>
          <a:stretch/>
        </p:blipFill>
        <p:spPr>
          <a:xfrm>
            <a:off x="6485705" y="4111460"/>
            <a:ext cx="391081" cy="391081"/>
          </a:xfrm>
          <a:prstGeom prst="rect">
            <a:avLst/>
          </a:prstGeom>
          <a:noFill/>
          <a:ln>
            <a:noFill/>
          </a:ln>
        </p:spPr>
      </p:pic>
      <p:pic>
        <p:nvPicPr>
          <p:cNvPr descr="Icono&#10;&#10;Descripción generada automáticamente" id="923" name="Google Shape;923;p31"/>
          <p:cNvPicPr preferRelativeResize="0"/>
          <p:nvPr/>
        </p:nvPicPr>
        <p:blipFill rotWithShape="1">
          <a:blip r:embed="rId4">
            <a:alphaModFix/>
          </a:blip>
          <a:srcRect b="0" l="0" r="0" t="0"/>
          <a:stretch/>
        </p:blipFill>
        <p:spPr>
          <a:xfrm>
            <a:off x="6485705" y="4786748"/>
            <a:ext cx="391081" cy="391081"/>
          </a:xfrm>
          <a:prstGeom prst="rect">
            <a:avLst/>
          </a:prstGeom>
          <a:noFill/>
          <a:ln>
            <a:noFill/>
          </a:ln>
        </p:spPr>
      </p:pic>
      <p:sp>
        <p:nvSpPr>
          <p:cNvPr id="924" name="Google Shape;924;p31"/>
          <p:cNvSpPr txBox="1"/>
          <p:nvPr/>
        </p:nvSpPr>
        <p:spPr>
          <a:xfrm>
            <a:off x="1307271" y="5760926"/>
            <a:ext cx="9582761" cy="7386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La observación </a:t>
            </a:r>
            <a:r>
              <a:rPr b="1" i="0" lang="en-US" sz="1400" u="none" cap="none" strike="noStrike">
                <a:solidFill>
                  <a:srgbClr val="000000"/>
                </a:solidFill>
                <a:latin typeface="Arial"/>
                <a:ea typeface="Arial"/>
                <a:cs typeface="Arial"/>
                <a:sym typeface="Arial"/>
              </a:rPr>
              <a:t>permite ofrecer orientación en tiempo real </a:t>
            </a:r>
            <a:r>
              <a:rPr b="0" i="0" lang="en-US" sz="1400" u="none" cap="none" strike="noStrike">
                <a:solidFill>
                  <a:srgbClr val="000000"/>
                </a:solidFill>
                <a:latin typeface="Arial"/>
                <a:ea typeface="Arial"/>
                <a:cs typeface="Arial"/>
                <a:sym typeface="Arial"/>
              </a:rPr>
              <a:t>y ajustar los métodos de enseñanza a las necesidades de los alumnos. Céntrate en las pequeñas mejoras y anima a los alumnos a reflexionar sobre sus estrategias, reforzando la idea de que el pensamiento estructurado conduce a mejores resultados.</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925" name="Google Shape;925;p31"/>
          <p:cNvPicPr preferRelativeResize="0"/>
          <p:nvPr/>
        </p:nvPicPr>
        <p:blipFill rotWithShape="1">
          <a:blip r:embed="rId5">
            <a:alphaModFix/>
          </a:blip>
          <a:srcRect b="0" l="0" r="0" t="0"/>
          <a:stretch/>
        </p:blipFill>
        <p:spPr>
          <a:xfrm>
            <a:off x="184170" y="5341367"/>
            <a:ext cx="1096975" cy="1096975"/>
          </a:xfrm>
          <a:prstGeom prst="rect">
            <a:avLst/>
          </a:prstGeom>
          <a:noFill/>
          <a:ln>
            <a:noFill/>
          </a:ln>
        </p:spPr>
      </p:pic>
      <p:sp>
        <p:nvSpPr>
          <p:cNvPr id="926" name="Google Shape;926;p3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Arial"/>
                <a:ea typeface="Arial"/>
                <a:cs typeface="Arial"/>
                <a:sym typeface="Arial"/>
              </a:rPr>
              <a:t>‹#›</a:t>
            </a:fld>
            <a:endParaRPr b="0" i="0" sz="900" u="none" cap="none" strike="noStrike">
              <a:solidFill>
                <a:srgbClr val="537272"/>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30" name="Shape 930"/>
        <p:cNvGrpSpPr/>
        <p:nvPr/>
      </p:nvGrpSpPr>
      <p:grpSpPr>
        <a:xfrm>
          <a:off x="0" y="0"/>
          <a:ext cx="0" cy="0"/>
          <a:chOff x="0" y="0"/>
          <a:chExt cx="0" cy="0"/>
        </a:xfrm>
      </p:grpSpPr>
      <p:sp>
        <p:nvSpPr>
          <p:cNvPr id="931" name="Google Shape;931;p32"/>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Técnicas de autoevaluación</a:t>
            </a:r>
            <a:endParaRPr b="0" i="0" sz="1400" u="none" cap="none" strike="noStrike">
              <a:solidFill>
                <a:srgbClr val="000000"/>
              </a:solidFill>
              <a:latin typeface="Arial"/>
              <a:ea typeface="Arial"/>
              <a:cs typeface="Arial"/>
              <a:sym typeface="Arial"/>
            </a:endParaRPr>
          </a:p>
        </p:txBody>
      </p:sp>
      <p:sp>
        <p:nvSpPr>
          <p:cNvPr id="932" name="Google Shape;932;p32"/>
          <p:cNvSpPr txBox="1"/>
          <p:nvPr/>
        </p:nvSpPr>
        <p:spPr>
          <a:xfrm>
            <a:off x="495300" y="1251059"/>
            <a:ext cx="10579100" cy="116951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La autoevaluación es un enfoque clave para reforzar el desarrollo de las competencias interpersonales</a:t>
            </a:r>
            <a:r>
              <a:rPr b="1" i="0" lang="en-US" sz="1400" u="none" cap="none" strike="noStrike">
                <a:solidFill>
                  <a:srgbClr val="000000"/>
                </a:solidFill>
                <a:latin typeface="Arial"/>
                <a:ea typeface="Arial"/>
                <a:cs typeface="Arial"/>
                <a:sym typeface="Arial"/>
              </a:rPr>
              <a:t>. La reflexión permite a los alumnos reconocer su progreso</a:t>
            </a:r>
            <a:r>
              <a:rPr b="0" i="0" lang="en-US" sz="1400" u="none" cap="none" strike="noStrike">
                <a:solidFill>
                  <a:srgbClr val="000000"/>
                </a:solidFill>
                <a:latin typeface="Arial"/>
                <a:ea typeface="Arial"/>
                <a:cs typeface="Arial"/>
                <a:sym typeface="Arial"/>
              </a:rPr>
              <a:t>, perfeccionar sus procesos de pensamiento y aumentar la confianza en sus capacidades. En la formación basada en el PC, </a:t>
            </a:r>
            <a:r>
              <a:rPr b="1" i="0" lang="en-US" sz="1400" u="none" cap="none" strike="noStrike">
                <a:solidFill>
                  <a:srgbClr val="000000"/>
                </a:solidFill>
                <a:latin typeface="Arial"/>
                <a:ea typeface="Arial"/>
                <a:cs typeface="Arial"/>
                <a:sym typeface="Arial"/>
              </a:rPr>
              <a:t>la autoevaluación ayuda a los alumnos a ser más conscientes de cómo afrontan los retos</a:t>
            </a:r>
            <a:r>
              <a:rPr b="0" i="0" lang="en-US" sz="1400" u="none" cap="none" strike="noStrike">
                <a:solidFill>
                  <a:srgbClr val="000000"/>
                </a:solidFill>
                <a:latin typeface="Arial"/>
                <a:ea typeface="Arial"/>
                <a:cs typeface="Arial"/>
                <a:sym typeface="Arial"/>
              </a:rPr>
              <a:t> y responden a las condiciones cambiantes. Sin embargo, la autorreflexión escrita tradicional puede no ser eficaz para todos los alumnos. El uso de enfoques verbales y prácticos garantiza que la evaluación siga siendo accesible y práctica.</a:t>
            </a:r>
            <a:endParaRPr b="0" i="0" sz="1400" u="none" cap="none" strike="noStrike">
              <a:solidFill>
                <a:srgbClr val="000000"/>
              </a:solidFill>
              <a:latin typeface="Arial"/>
              <a:ea typeface="Arial"/>
              <a:cs typeface="Arial"/>
              <a:sym typeface="Arial"/>
            </a:endParaRPr>
          </a:p>
        </p:txBody>
      </p:sp>
      <p:sp>
        <p:nvSpPr>
          <p:cNvPr id="933" name="Google Shape;933;p32"/>
          <p:cNvSpPr txBox="1"/>
          <p:nvPr/>
        </p:nvSpPr>
        <p:spPr>
          <a:xfrm>
            <a:off x="558800" y="4832240"/>
            <a:ext cx="4572000" cy="138495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En lugar de hacer preguntas generales como </a:t>
            </a:r>
            <a:r>
              <a:rPr b="0" i="1" lang="en-US" sz="1400" u="none" cap="none" strike="noStrike">
                <a:solidFill>
                  <a:srgbClr val="000000"/>
                </a:solidFill>
                <a:latin typeface="Arial"/>
                <a:ea typeface="Arial"/>
                <a:cs typeface="Arial"/>
                <a:sym typeface="Arial"/>
              </a:rPr>
              <a:t>¿Qué has aprendido?, </a:t>
            </a:r>
            <a:r>
              <a:rPr b="0" i="0" lang="en-US" sz="1400" u="none" cap="none" strike="noStrike">
                <a:solidFill>
                  <a:srgbClr val="000000"/>
                </a:solidFill>
                <a:latin typeface="Arial"/>
                <a:ea typeface="Arial"/>
                <a:cs typeface="Arial"/>
                <a:sym typeface="Arial"/>
              </a:rPr>
              <a:t>guía a los alumnos con preguntas específicas que fomenten una reflexión más profunda. Para que la autoevaluación tenga sentido, los debates deben ser prácticos y relevantes para la vida diaria de los alumnos.</a:t>
            </a:r>
            <a:endParaRPr b="0" i="0" sz="1400" u="none" cap="none" strike="noStrike">
              <a:solidFill>
                <a:srgbClr val="000000"/>
              </a:solidFill>
              <a:latin typeface="Arial"/>
              <a:ea typeface="Arial"/>
              <a:cs typeface="Arial"/>
              <a:sym typeface="Arial"/>
            </a:endParaRPr>
          </a:p>
        </p:txBody>
      </p:sp>
      <p:sp>
        <p:nvSpPr>
          <p:cNvPr id="934" name="Google Shape;934;p32"/>
          <p:cNvSpPr txBox="1"/>
          <p:nvPr/>
        </p:nvSpPr>
        <p:spPr>
          <a:xfrm>
            <a:off x="6451602" y="4724518"/>
            <a:ext cx="5399022" cy="17388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Ejemplo:</a:t>
            </a:r>
            <a:br>
              <a:rPr b="0" i="0" lang="en-US" sz="1400" u="none" cap="none" strike="noStrike">
                <a:solidFill>
                  <a:srgbClr val="000000"/>
                </a:solidFill>
                <a:latin typeface="Arial"/>
                <a:ea typeface="Arial"/>
                <a:cs typeface="Arial"/>
                <a:sym typeface="Arial"/>
              </a:rPr>
            </a:br>
            <a:r>
              <a:rPr b="0" i="0" lang="en-US" sz="1400" u="none" cap="none" strike="noStrike">
                <a:solidFill>
                  <a:srgbClr val="000000"/>
                </a:solidFill>
                <a:latin typeface="Arial"/>
                <a:ea typeface="Arial"/>
                <a:cs typeface="Arial"/>
                <a:sym typeface="Arial"/>
              </a:rPr>
              <a:t>Si un estudiante comparte cómo gestionó su tiempo para un día ajetreado, pregunta:</a:t>
            </a:r>
            <a:endParaRPr/>
          </a:p>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1" lang="en-US" sz="1400" u="none" cap="none" strike="noStrike">
                <a:solidFill>
                  <a:srgbClr val="000000"/>
                </a:solidFill>
                <a:latin typeface="Arial"/>
                <a:ea typeface="Arial"/>
                <a:cs typeface="Arial"/>
                <a:sym typeface="Arial"/>
              </a:rPr>
              <a:t>¿Qué parte de tu plan funcionó mejor y por qué?</a:t>
            </a:r>
            <a:endParaRPr/>
          </a:p>
          <a:p>
            <a:pPr indent="-285750" lvl="0" marL="285750" marR="0" rtl="0" algn="l">
              <a:lnSpc>
                <a:spcPct val="100000"/>
              </a:lnSpc>
              <a:spcBef>
                <a:spcPts val="0"/>
              </a:spcBef>
              <a:spcAft>
                <a:spcPts val="0"/>
              </a:spcAft>
              <a:buClr>
                <a:srgbClr val="000000"/>
              </a:buClr>
              <a:buSzPts val="1400"/>
              <a:buFont typeface="Arial"/>
              <a:buChar char="•"/>
            </a:pPr>
            <a:r>
              <a:rPr b="0" i="1" lang="en-US" sz="1400" u="none" cap="none" strike="noStrike">
                <a:solidFill>
                  <a:srgbClr val="000000"/>
                </a:solidFill>
                <a:latin typeface="Arial"/>
                <a:ea typeface="Arial"/>
                <a:cs typeface="Arial"/>
                <a:sym typeface="Arial"/>
              </a:rPr>
              <a:t>Si tuvieras que hacerlo de nuevo, ¿cómo ajustarías tu horario?</a:t>
            </a:r>
            <a:endParaRPr/>
          </a:p>
          <a:p>
            <a:pPr indent="-285750" lvl="0" marL="285750" marR="0" rtl="0" algn="l">
              <a:lnSpc>
                <a:spcPct val="100000"/>
              </a:lnSpc>
              <a:spcBef>
                <a:spcPts val="0"/>
              </a:spcBef>
              <a:spcAft>
                <a:spcPts val="0"/>
              </a:spcAft>
              <a:buClr>
                <a:srgbClr val="000000"/>
              </a:buClr>
              <a:buSzPts val="1400"/>
              <a:buFont typeface="Arial"/>
              <a:buChar char="•"/>
            </a:pPr>
            <a:r>
              <a:rPr b="0" i="1" lang="en-US" sz="1400" u="none" cap="none" strike="noStrike">
                <a:solidFill>
                  <a:srgbClr val="000000"/>
                </a:solidFill>
                <a:latin typeface="Arial"/>
                <a:ea typeface="Arial"/>
                <a:cs typeface="Arial"/>
                <a:sym typeface="Arial"/>
              </a:rPr>
              <a:t>¿Cómo te ayudó el dividir las tareas en pasos a mantener el rumbo?</a:t>
            </a:r>
            <a:endParaRPr b="0" i="1" sz="1400" u="none" cap="none" strike="noStrike">
              <a:solidFill>
                <a:srgbClr val="000000"/>
              </a:solidFill>
              <a:latin typeface="Arial"/>
              <a:ea typeface="Arial"/>
              <a:cs typeface="Arial"/>
              <a:sym typeface="Arial"/>
            </a:endParaRPr>
          </a:p>
        </p:txBody>
      </p:sp>
      <p:pic>
        <p:nvPicPr>
          <p:cNvPr descr="Icono&#10;&#10;Descripción generada automáticamente" id="935" name="Google Shape;935;p32"/>
          <p:cNvPicPr preferRelativeResize="0"/>
          <p:nvPr/>
        </p:nvPicPr>
        <p:blipFill rotWithShape="1">
          <a:blip r:embed="rId3">
            <a:alphaModFix/>
          </a:blip>
          <a:srcRect b="0" l="0" r="0" t="0"/>
          <a:stretch/>
        </p:blipFill>
        <p:spPr>
          <a:xfrm>
            <a:off x="5524541" y="5150355"/>
            <a:ext cx="533320" cy="533320"/>
          </a:xfrm>
          <a:prstGeom prst="rect">
            <a:avLst/>
          </a:prstGeom>
          <a:noFill/>
          <a:ln>
            <a:noFill/>
          </a:ln>
        </p:spPr>
      </p:pic>
      <p:sp>
        <p:nvSpPr>
          <p:cNvPr id="936" name="Google Shape;936;p32"/>
          <p:cNvSpPr txBox="1"/>
          <p:nvPr/>
        </p:nvSpPr>
        <p:spPr>
          <a:xfrm>
            <a:off x="495300" y="2600584"/>
            <a:ext cx="8892540" cy="203128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Métodos de baja tecnología para la autoevaluación: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Narración y reflexión verbal:  </a:t>
            </a:r>
            <a:r>
              <a:rPr b="0" i="0" lang="en-US" sz="1400" u="none" cap="none" strike="noStrike">
                <a:solidFill>
                  <a:srgbClr val="000000"/>
                </a:solidFill>
                <a:latin typeface="Arial"/>
                <a:ea typeface="Arial"/>
                <a:cs typeface="Arial"/>
                <a:sym typeface="Arial"/>
              </a:rPr>
              <a:t>Pide a los alumnos que cuenten una situación de la vida real en la que hayan aplicado el PC.</a:t>
            </a:r>
            <a:endParaRPr b="0" i="0" sz="1400" u="none" cap="none" strike="noStrike">
              <a:solidFill>
                <a:srgbClr val="000000"/>
              </a:solidFill>
              <a:latin typeface="Arial"/>
              <a:ea typeface="Arial"/>
              <a:cs typeface="Arial"/>
              <a:sym typeface="Arial"/>
            </a:endParaRPr>
          </a:p>
          <a:p>
            <a:pPr indent="-196850" lvl="0" marL="285750" marR="0" rtl="0" algn="just">
              <a:lnSpc>
                <a:spcPct val="100000"/>
              </a:lnSpc>
              <a:spcBef>
                <a:spcPts val="0"/>
              </a:spcBef>
              <a:spcAft>
                <a:spcPts val="0"/>
              </a:spcAft>
              <a:buClr>
                <a:srgbClr val="000000"/>
              </a:buClr>
              <a:buSzPts val="1400"/>
              <a:buFont typeface="Noto Sans Symbols"/>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Demostración práctica</a:t>
            </a:r>
            <a:r>
              <a:rPr b="0" i="0" lang="en-US" sz="1400" u="none" cap="none" strike="noStrike">
                <a:solidFill>
                  <a:srgbClr val="000000"/>
                </a:solidFill>
                <a:latin typeface="Arial"/>
                <a:ea typeface="Arial"/>
                <a:cs typeface="Arial"/>
                <a:sym typeface="Arial"/>
              </a:rPr>
              <a:t>: En lugar de explicarlo con palabras, pide a los alumnos que expliquen su planteamiento paso a paso.</a:t>
            </a:r>
            <a:endParaRPr b="0" i="0" sz="1400" u="none" cap="none" strike="noStrike">
              <a:solidFill>
                <a:srgbClr val="000000"/>
              </a:solidFill>
              <a:latin typeface="Arial"/>
              <a:ea typeface="Arial"/>
              <a:cs typeface="Arial"/>
              <a:sym typeface="Arial"/>
            </a:endParaRPr>
          </a:p>
          <a:p>
            <a:pPr indent="-196850" lvl="0" marL="285750" marR="0" rtl="0" algn="just">
              <a:lnSpc>
                <a:spcPct val="100000"/>
              </a:lnSpc>
              <a:spcBef>
                <a:spcPts val="0"/>
              </a:spcBef>
              <a:spcAft>
                <a:spcPts val="0"/>
              </a:spcAft>
              <a:buClr>
                <a:srgbClr val="000000"/>
              </a:buClr>
              <a:buSzPts val="1400"/>
              <a:buFont typeface="Noto Sans Symbols"/>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Preguntas para el debate: </a:t>
            </a:r>
            <a:r>
              <a:rPr b="0" i="0" lang="en-US" sz="1400" u="none" cap="none" strike="noStrike">
                <a:solidFill>
                  <a:srgbClr val="000000"/>
                </a:solidFill>
                <a:latin typeface="Arial"/>
                <a:ea typeface="Arial"/>
                <a:cs typeface="Arial"/>
                <a:sym typeface="Arial"/>
              </a:rPr>
              <a:t>Dirige una conversación en la que los alumnos analicen su enfoque en una tarea.</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937" name="Google Shape;937;p32"/>
          <p:cNvPicPr preferRelativeResize="0"/>
          <p:nvPr/>
        </p:nvPicPr>
        <p:blipFill rotWithShape="1">
          <a:blip r:embed="rId4">
            <a:alphaModFix/>
          </a:blip>
          <a:srcRect b="0" l="0" r="0" t="0"/>
          <a:stretch/>
        </p:blipFill>
        <p:spPr>
          <a:xfrm>
            <a:off x="9476306" y="2580285"/>
            <a:ext cx="2051584" cy="2051584"/>
          </a:xfrm>
          <a:prstGeom prst="rect">
            <a:avLst/>
          </a:prstGeom>
          <a:noFill/>
          <a:ln>
            <a:noFill/>
          </a:ln>
        </p:spPr>
      </p:pic>
      <p:sp>
        <p:nvSpPr>
          <p:cNvPr id="938" name="Google Shape;938;p3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Arial"/>
                <a:ea typeface="Arial"/>
                <a:cs typeface="Arial"/>
                <a:sym typeface="Arial"/>
              </a:rPr>
              <a:t>‹#›</a:t>
            </a:fld>
            <a:endParaRPr b="0" i="0" sz="900" u="none" cap="none" strike="noStrike">
              <a:solidFill>
                <a:srgbClr val="537272"/>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42" name="Shape 942"/>
        <p:cNvGrpSpPr/>
        <p:nvPr/>
      </p:nvGrpSpPr>
      <p:grpSpPr>
        <a:xfrm>
          <a:off x="0" y="0"/>
          <a:ext cx="0" cy="0"/>
          <a:chOff x="0" y="0"/>
          <a:chExt cx="0" cy="0"/>
        </a:xfrm>
      </p:grpSpPr>
      <p:sp>
        <p:nvSpPr>
          <p:cNvPr id="943" name="Google Shape;943;p33"/>
          <p:cNvSpPr txBox="1"/>
          <p:nvPr/>
        </p:nvSpPr>
        <p:spPr>
          <a:xfrm>
            <a:off x="696348" y="30605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Evaluación en grupo y retroalimentación entre compañeros</a:t>
            </a:r>
            <a:endParaRPr b="0" i="0" sz="1400" u="none" cap="none" strike="noStrike">
              <a:solidFill>
                <a:srgbClr val="000000"/>
              </a:solidFill>
              <a:latin typeface="Arial"/>
              <a:ea typeface="Arial"/>
              <a:cs typeface="Arial"/>
              <a:sym typeface="Arial"/>
            </a:endParaRPr>
          </a:p>
        </p:txBody>
      </p:sp>
      <p:sp>
        <p:nvSpPr>
          <p:cNvPr id="944" name="Google Shape;944;p33"/>
          <p:cNvSpPr txBox="1"/>
          <p:nvPr/>
        </p:nvSpPr>
        <p:spPr>
          <a:xfrm>
            <a:off x="495300" y="1055987"/>
            <a:ext cx="11123676" cy="181584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La evaluación de las competencias interpersonales mediante actividades de grupo y comentarios de los compañeros puede ofrecerte una perspectiva diferente de cómo tus alumnos colaboran, se comunican y aplican estrategias de PC en tiempo real. Las evaluaciones en grupo ponen de manifiesto cómo trabajan los alumnos en equipo, ofreciéndole una imagen más clara del desarrollo de sus habilidades interpersonales.</a:t>
            </a:r>
            <a:endParaRPr/>
          </a:p>
          <a:p>
            <a:pPr indent="0" lvl="0" marL="0" marR="0" rtl="0" algn="just">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Las evaluaciones tradicionales pueden resultar intimidatorias o estar desconectadas de las experiencias cotidianas de los adultos poco cualificados. En cambio</a:t>
            </a:r>
            <a:r>
              <a:rPr b="1" i="0" lang="en-US" sz="1400" u="none" cap="none" strike="noStrike">
                <a:solidFill>
                  <a:srgbClr val="000000"/>
                </a:solidFill>
                <a:latin typeface="Arial"/>
                <a:ea typeface="Arial"/>
                <a:cs typeface="Arial"/>
                <a:sym typeface="Arial"/>
              </a:rPr>
              <a:t>, la evaluación entre compañeros fomenta la participación activa y refuerza el conocimiento de uno mismo</a:t>
            </a:r>
            <a:r>
              <a:rPr b="0" i="0" lang="en-US" sz="1400" u="none" cap="none" strike="noStrike">
                <a:solidFill>
                  <a:srgbClr val="000000"/>
                </a:solidFill>
                <a:latin typeface="Arial"/>
                <a:ea typeface="Arial"/>
                <a:cs typeface="Arial"/>
                <a:sym typeface="Arial"/>
              </a:rPr>
              <a:t>. Los estudiantes pueden aprender a reconocer sus puntos fuertes y sus áreas de crecimiento analizando cómo otros afrontan los retos.</a:t>
            </a:r>
            <a:endParaRPr b="0" i="0" sz="1400" u="none" cap="none" strike="noStrike">
              <a:solidFill>
                <a:srgbClr val="000000"/>
              </a:solidFill>
              <a:latin typeface="Arial"/>
              <a:ea typeface="Arial"/>
              <a:cs typeface="Arial"/>
              <a:sym typeface="Arial"/>
            </a:endParaRPr>
          </a:p>
        </p:txBody>
      </p:sp>
      <p:sp>
        <p:nvSpPr>
          <p:cNvPr id="945" name="Google Shape;945;p33"/>
          <p:cNvSpPr txBox="1"/>
          <p:nvPr/>
        </p:nvSpPr>
        <p:spPr>
          <a:xfrm>
            <a:off x="495300" y="2869267"/>
            <a:ext cx="8255000" cy="224672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Cómo estructurar la retroalimentación entre compañeros: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Debate en parejas</a:t>
            </a:r>
            <a:r>
              <a:rPr b="0" i="0" lang="en-US" sz="1400" u="none" cap="none" strike="noStrike">
                <a:solidFill>
                  <a:srgbClr val="000000"/>
                </a:solidFill>
                <a:latin typeface="Arial"/>
                <a:ea typeface="Arial"/>
                <a:cs typeface="Arial"/>
                <a:sym typeface="Arial"/>
              </a:rPr>
              <a:t>:  Pide a tus alumnos que expliquen a un compañero su planteamiento para resolver un problema.</a:t>
            </a:r>
            <a:endParaRPr b="0" i="0" sz="1400" u="none" cap="none" strike="noStrike">
              <a:solidFill>
                <a:srgbClr val="000000"/>
              </a:solidFill>
              <a:latin typeface="Arial"/>
              <a:ea typeface="Arial"/>
              <a:cs typeface="Arial"/>
              <a:sym typeface="Arial"/>
            </a:endParaRPr>
          </a:p>
          <a:p>
            <a:pPr indent="-196850" lvl="0" marL="285750" marR="0" rtl="0" algn="just">
              <a:lnSpc>
                <a:spcPct val="100000"/>
              </a:lnSpc>
              <a:spcBef>
                <a:spcPts val="0"/>
              </a:spcBef>
              <a:spcAft>
                <a:spcPts val="0"/>
              </a:spcAft>
              <a:buClr>
                <a:srgbClr val="000000"/>
              </a:buClr>
              <a:buSzPts val="1400"/>
              <a:buFont typeface="Noto Sans Symbols"/>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Colaboración en grupos pequeños</a:t>
            </a:r>
            <a:r>
              <a:rPr b="0" i="0" lang="en-US" sz="1400" u="none" cap="none" strike="noStrike">
                <a:solidFill>
                  <a:srgbClr val="000000"/>
                </a:solidFill>
                <a:latin typeface="Arial"/>
                <a:ea typeface="Arial"/>
                <a:cs typeface="Arial"/>
                <a:sym typeface="Arial"/>
              </a:rPr>
              <a:t>: Asigna una tarea que requiera que los alumnos comparen sus métodos e identifiquen juntos el enfoque más eficaz.</a:t>
            </a:r>
            <a:endParaRPr b="0" i="0" sz="1400" u="none" cap="none" strike="noStrike">
              <a:solidFill>
                <a:srgbClr val="000000"/>
              </a:solidFill>
              <a:latin typeface="Arial"/>
              <a:ea typeface="Arial"/>
              <a:cs typeface="Arial"/>
              <a:sym typeface="Arial"/>
            </a:endParaRPr>
          </a:p>
          <a:p>
            <a:pPr indent="-196850" lvl="0" marL="285750" marR="0" rtl="0" algn="just">
              <a:lnSpc>
                <a:spcPct val="100000"/>
              </a:lnSpc>
              <a:spcBef>
                <a:spcPts val="0"/>
              </a:spcBef>
              <a:spcAft>
                <a:spcPts val="0"/>
              </a:spcAft>
              <a:buClr>
                <a:srgbClr val="000000"/>
              </a:buClr>
              <a:buSzPts val="1400"/>
              <a:buFont typeface="Noto Sans Symbols"/>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Revisión guiada: </a:t>
            </a:r>
            <a:r>
              <a:rPr b="0" i="0" lang="en-US" sz="1400" u="none" cap="none" strike="noStrike">
                <a:solidFill>
                  <a:srgbClr val="000000"/>
                </a:solidFill>
                <a:latin typeface="Arial"/>
                <a:ea typeface="Arial"/>
                <a:cs typeface="Arial"/>
                <a:sym typeface="Arial"/>
              </a:rPr>
              <a:t>Guía a los alumnos a través de una reflexión estructurada sobre su experiencia de trabajo en grupo.</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946" name="Google Shape;946;p33"/>
          <p:cNvPicPr preferRelativeResize="0"/>
          <p:nvPr/>
        </p:nvPicPr>
        <p:blipFill rotWithShape="1">
          <a:blip r:embed="rId3">
            <a:alphaModFix/>
          </a:blip>
          <a:srcRect b="0" l="0" r="0" t="0"/>
          <a:stretch/>
        </p:blipFill>
        <p:spPr>
          <a:xfrm>
            <a:off x="9236794" y="2869267"/>
            <a:ext cx="2057740" cy="2057740"/>
          </a:xfrm>
          <a:prstGeom prst="rect">
            <a:avLst/>
          </a:prstGeom>
          <a:noFill/>
          <a:ln>
            <a:noFill/>
          </a:ln>
        </p:spPr>
      </p:pic>
      <p:sp>
        <p:nvSpPr>
          <p:cNvPr id="947" name="Google Shape;947;p33"/>
          <p:cNvSpPr txBox="1"/>
          <p:nvPr/>
        </p:nvSpPr>
        <p:spPr>
          <a:xfrm>
            <a:off x="495300" y="5162203"/>
            <a:ext cx="11123676" cy="138495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Haz que la retroalimentación entre compañeros sea constructiva y de apoyo, incorporando técnicas de retroalimentación positivas. Empieza por lo que ha funcionado bien y ve introduciendo aspectos a perfeccionar. </a:t>
            </a:r>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Por ejemplo, en lugar de decir </a:t>
            </a:r>
            <a:r>
              <a:rPr b="0" i="1" lang="en-US" sz="1400" u="none" cap="none" strike="noStrike">
                <a:solidFill>
                  <a:srgbClr val="000000"/>
                </a:solidFill>
                <a:latin typeface="Arial"/>
                <a:ea typeface="Arial"/>
                <a:cs typeface="Arial"/>
                <a:sym typeface="Arial"/>
              </a:rPr>
              <a:t>“No te has comunicado con claridad”</a:t>
            </a:r>
            <a:r>
              <a:rPr b="0" i="0" lang="en-US" sz="1400" u="none" cap="none" strike="noStrike">
                <a:solidFill>
                  <a:srgbClr val="000000"/>
                </a:solidFill>
                <a:latin typeface="Arial"/>
                <a:ea typeface="Arial"/>
                <a:cs typeface="Arial"/>
                <a:sym typeface="Arial"/>
              </a:rPr>
              <a:t>, anima a los alumnos a decir: </a:t>
            </a:r>
            <a:r>
              <a:rPr b="0" i="1" lang="en-US" sz="1400" u="none" cap="none" strike="noStrike">
                <a:solidFill>
                  <a:srgbClr val="000000"/>
                </a:solidFill>
                <a:latin typeface="Arial"/>
                <a:ea typeface="Arial"/>
                <a:cs typeface="Arial"/>
                <a:sym typeface="Arial"/>
              </a:rPr>
              <a:t>“Tu explicación ha sido útil, pero añadiendo un ejemplo podría quedar más claro”. </a:t>
            </a:r>
            <a:r>
              <a:rPr b="0" i="0" lang="en-US" sz="1400" u="none" cap="none" strike="noStrike">
                <a:solidFill>
                  <a:srgbClr val="000000"/>
                </a:solidFill>
                <a:latin typeface="Arial"/>
                <a:ea typeface="Arial"/>
                <a:cs typeface="Arial"/>
                <a:sym typeface="Arial"/>
              </a:rPr>
              <a:t>Esto fomenta la confianza y las habilidades de colaboración, al tiempo que refuerza el pensamiento estructurado.</a:t>
            </a:r>
            <a:endParaRPr b="0" i="0" sz="1400" u="none" cap="none" strike="noStrike">
              <a:solidFill>
                <a:srgbClr val="000000"/>
              </a:solidFill>
              <a:latin typeface="Arial"/>
              <a:ea typeface="Arial"/>
              <a:cs typeface="Arial"/>
              <a:sym typeface="Arial"/>
            </a:endParaRPr>
          </a:p>
        </p:txBody>
      </p:sp>
      <p:sp>
        <p:nvSpPr>
          <p:cNvPr id="948" name="Google Shape;948;p3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Arial"/>
                <a:ea typeface="Arial"/>
                <a:cs typeface="Arial"/>
                <a:sym typeface="Arial"/>
              </a:rPr>
              <a:t>‹#›</a:t>
            </a:fld>
            <a:endParaRPr b="0" i="0" sz="900" u="none" cap="none" strike="noStrike">
              <a:solidFill>
                <a:srgbClr val="537272"/>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52" name="Shape 952"/>
        <p:cNvGrpSpPr/>
        <p:nvPr/>
      </p:nvGrpSpPr>
      <p:grpSpPr>
        <a:xfrm>
          <a:off x="0" y="0"/>
          <a:ext cx="0" cy="0"/>
          <a:chOff x="0" y="0"/>
          <a:chExt cx="0" cy="0"/>
        </a:xfrm>
      </p:grpSpPr>
      <p:sp>
        <p:nvSpPr>
          <p:cNvPr id="953" name="Google Shape;953;p34"/>
          <p:cNvSpPr/>
          <p:nvPr/>
        </p:nvSpPr>
        <p:spPr>
          <a:xfrm>
            <a:off x="652386" y="5741296"/>
            <a:ext cx="10892530" cy="958230"/>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54" name="Google Shape;954;p34"/>
          <p:cNvSpPr txBox="1"/>
          <p:nvPr/>
        </p:nvSpPr>
        <p:spPr>
          <a:xfrm>
            <a:off x="348996" y="2902113"/>
            <a:ext cx="11532108" cy="263144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sng" cap="none" strike="noStrike">
                <a:solidFill>
                  <a:srgbClr val="000000"/>
                </a:solidFill>
                <a:latin typeface="Arial"/>
                <a:ea typeface="Arial"/>
                <a:cs typeface="Arial"/>
                <a:sym typeface="Arial"/>
              </a:rPr>
              <a:t>Ejemplo</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Utiliza frases del tipo “</a:t>
            </a:r>
            <a:r>
              <a:rPr b="0" i="1" lang="en-US" sz="1200" u="none" cap="none" strike="noStrike">
                <a:solidFill>
                  <a:srgbClr val="000000"/>
                </a:solidFill>
                <a:latin typeface="Arial"/>
                <a:ea typeface="Arial"/>
                <a:cs typeface="Arial"/>
                <a:sym typeface="Arial"/>
              </a:rPr>
              <a:t>Me he dado cuenta de que...” </a:t>
            </a:r>
            <a:r>
              <a:rPr b="0" i="0" lang="en-US" sz="1200" u="none" cap="none" strike="noStrike">
                <a:solidFill>
                  <a:srgbClr val="000000"/>
                </a:solidFill>
                <a:latin typeface="Arial"/>
                <a:ea typeface="Arial"/>
                <a:cs typeface="Arial"/>
                <a:sym typeface="Arial"/>
              </a:rPr>
              <a:t>para comunicar sus avances. En lugar de elogios o críticas generales, di:</a:t>
            </a:r>
            <a:endParaRPr/>
          </a:p>
          <a:p>
            <a:pPr indent="0" lvl="4" marL="354013" marR="0" rtl="0" algn="l">
              <a:lnSpc>
                <a:spcPct val="100000"/>
              </a:lnSpc>
              <a:spcBef>
                <a:spcPts val="600"/>
              </a:spcBef>
              <a:spcAft>
                <a:spcPts val="0"/>
              </a:spcAft>
              <a:buNone/>
            </a:pPr>
            <a:r>
              <a:rPr b="0" i="1" lang="en-US" sz="1200" u="none" cap="none" strike="noStrike">
                <a:solidFill>
                  <a:srgbClr val="000000"/>
                </a:solidFill>
                <a:latin typeface="Arial"/>
                <a:ea typeface="Arial"/>
                <a:cs typeface="Arial"/>
                <a:sym typeface="Arial"/>
              </a:rPr>
              <a:t>"Me he dado cuenta de que has empezado dividiendo la tarea en pasos. Eso ayudó a mantener organizado al grupo".</a:t>
            </a:r>
            <a:endParaRPr/>
          </a:p>
          <a:p>
            <a:pPr indent="0" lvl="4" marL="354013" marR="0" rtl="0" algn="l">
              <a:lnSpc>
                <a:spcPct val="100000"/>
              </a:lnSpc>
              <a:spcBef>
                <a:spcPts val="600"/>
              </a:spcBef>
              <a:spcAft>
                <a:spcPts val="0"/>
              </a:spcAft>
              <a:buNone/>
            </a:pPr>
            <a:r>
              <a:rPr b="0" i="1" lang="en-US" sz="1200" u="none" cap="none" strike="noStrike">
                <a:solidFill>
                  <a:srgbClr val="000000"/>
                </a:solidFill>
                <a:latin typeface="Arial"/>
                <a:ea typeface="Arial"/>
                <a:cs typeface="Arial"/>
                <a:sym typeface="Arial"/>
              </a:rPr>
              <a:t>"Me he dado cuenta de que has adaptado tu enfoque después de escuchar una nueva idea. Eso demuestra adaptabilidad".</a:t>
            </a:r>
            <a:endParaRPr/>
          </a:p>
          <a:p>
            <a:pPr indent="0" lvl="0" marL="0" marR="0" rtl="0" algn="l">
              <a:lnSpc>
                <a:spcPct val="100000"/>
              </a:lnSpc>
              <a:spcBef>
                <a:spcPts val="60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Céntrate en el crecimiento, no sólo en los resultados. Anima a los alumnos a ver la mejora a lo largo del tiempo en lugar de limitarse a evaluar el éxito o el fracaso. Pregunta:</a:t>
            </a:r>
            <a:endParaRPr/>
          </a:p>
          <a:p>
            <a:pPr indent="0" lvl="0" marL="354013" marR="0" rtl="0" algn="l">
              <a:lnSpc>
                <a:spcPct val="100000"/>
              </a:lnSpc>
              <a:spcBef>
                <a:spcPts val="600"/>
              </a:spcBef>
              <a:spcAft>
                <a:spcPts val="0"/>
              </a:spcAft>
              <a:buClr>
                <a:srgbClr val="000000"/>
              </a:buClr>
              <a:buSzPts val="1200"/>
              <a:buFont typeface="Arial"/>
              <a:buNone/>
            </a:pPr>
            <a:r>
              <a:rPr b="0" i="1" lang="en-US" sz="1200" u="none" cap="none" strike="noStrike">
                <a:solidFill>
                  <a:srgbClr val="000000"/>
                </a:solidFill>
                <a:latin typeface="Arial"/>
                <a:ea typeface="Arial"/>
                <a:cs typeface="Arial"/>
                <a:sym typeface="Arial"/>
              </a:rPr>
              <a:t>“¿Qué hiciste diferente esta vez en comparación con la última actividad?”</a:t>
            </a:r>
            <a:endParaRPr/>
          </a:p>
          <a:p>
            <a:pPr indent="0" lvl="0" marL="354013" marR="0" rtl="0" algn="l">
              <a:lnSpc>
                <a:spcPct val="100000"/>
              </a:lnSpc>
              <a:spcBef>
                <a:spcPts val="600"/>
              </a:spcBef>
              <a:spcAft>
                <a:spcPts val="0"/>
              </a:spcAft>
              <a:buClr>
                <a:srgbClr val="000000"/>
              </a:buClr>
              <a:buSzPts val="1200"/>
              <a:buFont typeface="Arial"/>
              <a:buNone/>
            </a:pPr>
            <a:r>
              <a:rPr b="0" i="1" lang="en-US" sz="1200" u="none" cap="none" strike="noStrike">
                <a:solidFill>
                  <a:srgbClr val="000000"/>
                </a:solidFill>
                <a:latin typeface="Arial"/>
                <a:ea typeface="Arial"/>
                <a:cs typeface="Arial"/>
                <a:sym typeface="Arial"/>
              </a:rPr>
              <a:t>“¿Cómo cambió tu enfoque después de recibir retroalimentación?”</a:t>
            </a:r>
            <a:endParaRPr/>
          </a:p>
          <a:p>
            <a:pPr indent="0" lvl="0" marL="0" marR="0" rtl="0" algn="l">
              <a:lnSpc>
                <a:spcPct val="100000"/>
              </a:lnSpc>
              <a:spcBef>
                <a:spcPts val="60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Fomenta la autorreflexión antes de comentar lo que has observado. En lugar de corregir inmediatamente a los alumnos, pídeles que reflexionen sobre su propio trabajo:</a:t>
            </a:r>
            <a:endParaRPr b="0" i="1" sz="1200" u="none" cap="none" strike="noStrike">
              <a:solidFill>
                <a:srgbClr val="000000"/>
              </a:solidFill>
              <a:latin typeface="Arial"/>
              <a:ea typeface="Arial"/>
              <a:cs typeface="Arial"/>
              <a:sym typeface="Arial"/>
            </a:endParaRPr>
          </a:p>
          <a:p>
            <a:pPr indent="354013" lvl="0" marL="0" marR="0" rtl="0" algn="l">
              <a:lnSpc>
                <a:spcPct val="100000"/>
              </a:lnSpc>
              <a:spcBef>
                <a:spcPts val="600"/>
              </a:spcBef>
              <a:spcAft>
                <a:spcPts val="0"/>
              </a:spcAft>
              <a:buClr>
                <a:srgbClr val="000000"/>
              </a:buClr>
              <a:buSzPts val="1200"/>
              <a:buFont typeface="Arial"/>
              <a:buNone/>
            </a:pPr>
            <a:r>
              <a:rPr b="0" i="1" lang="en-US" sz="1200" u="none" cap="none" strike="noStrike">
                <a:solidFill>
                  <a:srgbClr val="000000"/>
                </a:solidFill>
                <a:latin typeface="Arial"/>
                <a:ea typeface="Arial"/>
                <a:cs typeface="Arial"/>
                <a:sym typeface="Arial"/>
              </a:rPr>
              <a:t>“¿Qué parte de esta tarea te resultó más fácil?”</a:t>
            </a:r>
            <a:endParaRPr/>
          </a:p>
          <a:p>
            <a:pPr indent="354013" lvl="0" marL="0" marR="0" rtl="0" algn="l">
              <a:lnSpc>
                <a:spcPct val="100000"/>
              </a:lnSpc>
              <a:spcBef>
                <a:spcPts val="600"/>
              </a:spcBef>
              <a:spcAft>
                <a:spcPts val="0"/>
              </a:spcAft>
              <a:buClr>
                <a:srgbClr val="000000"/>
              </a:buClr>
              <a:buSzPts val="1200"/>
              <a:buFont typeface="Arial"/>
              <a:buNone/>
            </a:pPr>
            <a:r>
              <a:rPr b="0" i="1" lang="en-US" sz="1200" u="none" cap="none" strike="noStrike">
                <a:solidFill>
                  <a:srgbClr val="000000"/>
                </a:solidFill>
                <a:latin typeface="Arial"/>
                <a:ea typeface="Arial"/>
                <a:cs typeface="Arial"/>
                <a:sym typeface="Arial"/>
              </a:rPr>
              <a:t>“Si pudieras rehacerlo, ¿qué cambiarías?”</a:t>
            </a:r>
            <a:endParaRPr b="0" i="1" sz="1200" u="none" cap="none" strike="noStrike">
              <a:solidFill>
                <a:srgbClr val="000000"/>
              </a:solidFill>
              <a:latin typeface="Arial"/>
              <a:ea typeface="Arial"/>
              <a:cs typeface="Arial"/>
              <a:sym typeface="Arial"/>
            </a:endParaRPr>
          </a:p>
        </p:txBody>
      </p:sp>
      <p:sp>
        <p:nvSpPr>
          <p:cNvPr id="955" name="Google Shape;955;p34"/>
          <p:cNvSpPr txBox="1"/>
          <p:nvPr/>
        </p:nvSpPr>
        <p:spPr>
          <a:xfrm>
            <a:off x="348996" y="885299"/>
            <a:ext cx="9791700" cy="203128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350"/>
              <a:buFont typeface="Arial"/>
              <a:buNone/>
            </a:pPr>
            <a:r>
              <a:rPr b="0" i="0" lang="en-US" sz="1350" u="none" cap="none" strike="noStrike">
                <a:solidFill>
                  <a:srgbClr val="000000"/>
                </a:solidFill>
                <a:latin typeface="Arial"/>
                <a:ea typeface="Arial"/>
                <a:cs typeface="Arial"/>
                <a:sym typeface="Arial"/>
              </a:rPr>
              <a:t>La retroalimentación es esencial para el desarrollo de las competencias interpersonales, ya que ayuda a los alumnos a comprender no sólo lo que han hecho, sino también cómo pueden mejorar. En la formación basada en el PC, la retroalimentación verbal debe ser estructurada, centrándose en el proceso más que en los resultados para fomentar el aprendizaje continuo. En el caso de los adultos poco cualificados, la retroalimentación verbal constructiva genera confianza, refuerza el pensamiento estructurado y les ayuda a reconocer su progreso.</a:t>
            </a:r>
            <a:endParaRPr/>
          </a:p>
          <a:p>
            <a:pPr indent="0" lvl="0" marL="0" marR="0" rtl="0" algn="just">
              <a:lnSpc>
                <a:spcPct val="100000"/>
              </a:lnSpc>
              <a:spcBef>
                <a:spcPts val="0"/>
              </a:spcBef>
              <a:spcAft>
                <a:spcPts val="0"/>
              </a:spcAft>
              <a:buClr>
                <a:srgbClr val="000000"/>
              </a:buClr>
              <a:buSzPts val="1350"/>
              <a:buFont typeface="Arial"/>
              <a:buNone/>
            </a:pPr>
            <a:r>
              <a:t/>
            </a:r>
            <a:endParaRPr b="0" i="0" sz="135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350"/>
              <a:buFont typeface="Arial"/>
              <a:buNone/>
            </a:pPr>
            <a:r>
              <a:rPr b="0" i="0" lang="en-US" sz="1350" u="none" cap="none" strike="noStrike">
                <a:solidFill>
                  <a:srgbClr val="000000"/>
                </a:solidFill>
                <a:latin typeface="Arial"/>
                <a:ea typeface="Arial"/>
                <a:cs typeface="Arial"/>
                <a:sym typeface="Arial"/>
              </a:rPr>
              <a:t>En lugar de limitarse a señalar los errores, hay que destacar comportamientos concretos, guiar a los alumnos en la autoevaluación y ayudarles a ver cómo evoluciona con el tiempo su enfoque de resolución de problemas, la comunicación o el trabajo en equipo.</a:t>
            </a:r>
            <a:endParaRPr b="0" i="0" sz="1350" u="none" cap="none" strike="noStrike">
              <a:solidFill>
                <a:srgbClr val="000000"/>
              </a:solidFill>
              <a:latin typeface="Arial"/>
              <a:ea typeface="Arial"/>
              <a:cs typeface="Arial"/>
              <a:sym typeface="Arial"/>
            </a:endParaRPr>
          </a:p>
        </p:txBody>
      </p:sp>
      <p:sp>
        <p:nvSpPr>
          <p:cNvPr id="956" name="Google Shape;956;p34"/>
          <p:cNvSpPr txBox="1"/>
          <p:nvPr/>
        </p:nvSpPr>
        <p:spPr>
          <a:xfrm>
            <a:off x="696348" y="18413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Retroalimentación verbal</a:t>
            </a:r>
            <a:endParaRPr b="0" i="0" sz="1400" u="none" cap="none" strike="noStrike">
              <a:solidFill>
                <a:srgbClr val="000000"/>
              </a:solidFill>
              <a:latin typeface="Arial"/>
              <a:ea typeface="Arial"/>
              <a:cs typeface="Arial"/>
              <a:sym typeface="Arial"/>
            </a:endParaRPr>
          </a:p>
        </p:txBody>
      </p:sp>
      <p:sp>
        <p:nvSpPr>
          <p:cNvPr id="957" name="Google Shape;957;p34"/>
          <p:cNvSpPr txBox="1"/>
          <p:nvPr/>
        </p:nvSpPr>
        <p:spPr>
          <a:xfrm>
            <a:off x="1436499" y="5851079"/>
            <a:ext cx="9324304" cy="7386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Haz que los comentarios sean oportunos y pertinentes. </a:t>
            </a:r>
            <a:r>
              <a:rPr b="0" i="0" lang="en-US" sz="1400" u="none" cap="none" strike="noStrike">
                <a:solidFill>
                  <a:srgbClr val="000000"/>
                </a:solidFill>
                <a:latin typeface="Arial"/>
                <a:ea typeface="Arial"/>
                <a:cs typeface="Arial"/>
                <a:sym typeface="Arial"/>
              </a:rPr>
              <a:t>En lugar de esperar al final de una actividad, proporciona retroalimentación verbal en tiempo real mientras los alumnos trabajan. De este modo, la retroalimentación es inmediatamente aplicable, lo que ayuda a los alumnos a adaptarse y mejorar sobre la marcha.</a:t>
            </a:r>
            <a:endParaRPr b="0" i="0" sz="1400" u="none" cap="none" strike="noStrike">
              <a:solidFill>
                <a:srgbClr val="000000"/>
              </a:solidFill>
              <a:latin typeface="Arial"/>
              <a:ea typeface="Arial"/>
              <a:cs typeface="Arial"/>
              <a:sym typeface="Arial"/>
            </a:endParaRPr>
          </a:p>
        </p:txBody>
      </p:sp>
      <p:pic>
        <p:nvPicPr>
          <p:cNvPr descr="Una caricatura de una persona&#10;&#10;El contenido generado por IA puede ser incorrecto." id="958" name="Google Shape;958;p34"/>
          <p:cNvPicPr preferRelativeResize="0"/>
          <p:nvPr/>
        </p:nvPicPr>
        <p:blipFill rotWithShape="1">
          <a:blip r:embed="rId3">
            <a:alphaModFix/>
          </a:blip>
          <a:srcRect b="0" l="0" r="0" t="0"/>
          <a:stretch/>
        </p:blipFill>
        <p:spPr>
          <a:xfrm>
            <a:off x="10393814" y="215443"/>
            <a:ext cx="1361171" cy="1361171"/>
          </a:xfrm>
          <a:prstGeom prst="rect">
            <a:avLst/>
          </a:prstGeom>
          <a:noFill/>
          <a:ln>
            <a:noFill/>
          </a:ln>
        </p:spPr>
      </p:pic>
      <p:pic>
        <p:nvPicPr>
          <p:cNvPr descr="Un dibujo de un perro&#10;&#10;El contenido generado por IA puede ser incorrecto." id="959" name="Google Shape;959;p34"/>
          <p:cNvPicPr preferRelativeResize="0"/>
          <p:nvPr/>
        </p:nvPicPr>
        <p:blipFill rotWithShape="1">
          <a:blip r:embed="rId4">
            <a:alphaModFix/>
          </a:blip>
          <a:srcRect b="0" l="0" r="0" t="0"/>
          <a:stretch/>
        </p:blipFill>
        <p:spPr>
          <a:xfrm>
            <a:off x="96771" y="5649700"/>
            <a:ext cx="1049826" cy="1049826"/>
          </a:xfrm>
          <a:prstGeom prst="rect">
            <a:avLst/>
          </a:prstGeom>
          <a:noFill/>
          <a:ln>
            <a:noFill/>
          </a:ln>
        </p:spPr>
      </p:pic>
      <p:pic>
        <p:nvPicPr>
          <p:cNvPr descr="Icono&#10;&#10;El contenido generado por IA puede ser incorrecto." id="960" name="Google Shape;960;p34"/>
          <p:cNvPicPr preferRelativeResize="0"/>
          <p:nvPr/>
        </p:nvPicPr>
        <p:blipFill rotWithShape="1">
          <a:blip r:embed="rId5">
            <a:alphaModFix/>
          </a:blip>
          <a:srcRect b="0" l="0" r="0" t="0"/>
          <a:stretch/>
        </p:blipFill>
        <p:spPr>
          <a:xfrm>
            <a:off x="10977581" y="5315276"/>
            <a:ext cx="1049827" cy="1049827"/>
          </a:xfrm>
          <a:prstGeom prst="rect">
            <a:avLst/>
          </a:prstGeom>
          <a:noFill/>
          <a:ln>
            <a:noFill/>
          </a:ln>
        </p:spPr>
      </p:pic>
      <p:sp>
        <p:nvSpPr>
          <p:cNvPr id="961" name="Google Shape;961;p3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Arial"/>
                <a:ea typeface="Arial"/>
                <a:cs typeface="Arial"/>
                <a:sym typeface="Arial"/>
              </a:rPr>
              <a:t>‹#›</a:t>
            </a:fld>
            <a:endParaRPr b="0" i="0" sz="900" u="none" cap="none" strike="noStrike">
              <a:solidFill>
                <a:srgbClr val="537272"/>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65" name="Shape 965"/>
        <p:cNvGrpSpPr/>
        <p:nvPr/>
      </p:nvGrpSpPr>
      <p:grpSpPr>
        <a:xfrm>
          <a:off x="0" y="0"/>
          <a:ext cx="0" cy="0"/>
          <a:chOff x="0" y="0"/>
          <a:chExt cx="0" cy="0"/>
        </a:xfrm>
      </p:grpSpPr>
      <p:sp>
        <p:nvSpPr>
          <p:cNvPr id="966" name="Google Shape;966;p35"/>
          <p:cNvSpPr/>
          <p:nvPr/>
        </p:nvSpPr>
        <p:spPr>
          <a:xfrm>
            <a:off x="432359" y="2889504"/>
            <a:ext cx="11327282" cy="3676184"/>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67" name="Google Shape;967;p35"/>
          <p:cNvSpPr txBox="1"/>
          <p:nvPr/>
        </p:nvSpPr>
        <p:spPr>
          <a:xfrm>
            <a:off x="696348" y="220714"/>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Rúbricas y listas de control</a:t>
            </a:r>
            <a:endParaRPr b="0" i="0" sz="1400" u="none" cap="none" strike="noStrike">
              <a:solidFill>
                <a:srgbClr val="000000"/>
              </a:solidFill>
              <a:latin typeface="Arial"/>
              <a:ea typeface="Arial"/>
              <a:cs typeface="Arial"/>
              <a:sym typeface="Arial"/>
            </a:endParaRPr>
          </a:p>
        </p:txBody>
      </p:sp>
      <p:sp>
        <p:nvSpPr>
          <p:cNvPr id="968" name="Google Shape;968;p35"/>
          <p:cNvSpPr txBox="1"/>
          <p:nvPr/>
        </p:nvSpPr>
        <p:spPr>
          <a:xfrm>
            <a:off x="432359" y="902204"/>
            <a:ext cx="10680141" cy="383177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La evaluación de las competencias interpersonales en la formación basada en el PC requiere un enfoque estructurado pero flexible. Dado que estas habilidades se desarrollan gradualmente, tú, como formador, necesitas </a:t>
            </a:r>
            <a:r>
              <a:rPr b="1" i="0" lang="en-US" sz="1400" u="none" cap="none" strike="noStrike">
                <a:solidFill>
                  <a:srgbClr val="000000"/>
                </a:solidFill>
                <a:latin typeface="Arial"/>
                <a:ea typeface="Arial"/>
                <a:cs typeface="Arial"/>
                <a:sym typeface="Arial"/>
              </a:rPr>
              <a:t>formas claras y prácticas para realizar el seguimiento del progreso de tus estudiantes. </a:t>
            </a:r>
            <a:r>
              <a:rPr b="0" i="0" lang="en-US" sz="1400" u="none" cap="none" strike="noStrike">
                <a:solidFill>
                  <a:srgbClr val="000000"/>
                </a:solidFill>
                <a:latin typeface="Arial"/>
                <a:ea typeface="Arial"/>
                <a:cs typeface="Arial"/>
                <a:sym typeface="Arial"/>
              </a:rPr>
              <a:t>Las rúbricas y las listas de control ofrecen una forma eficaz de evaluar las competencias interpersonales sin depender de métodos de evaluación tradicionales.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6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Una rúbrica bien diseñada ayuda a los formadores a observar y evaluar las destrezas de forma coherente, mientras que las listas de control garantizan que los alumnos entiendan lo que se espera de ellos y puedan reflexionar sobre su progreso. En el caso de adultos con bajas cualificaciones, </a:t>
            </a:r>
            <a:r>
              <a:rPr b="1" i="0" lang="en-US" sz="1400" u="none" cap="none" strike="noStrike">
                <a:solidFill>
                  <a:srgbClr val="000000"/>
                </a:solidFill>
                <a:latin typeface="Arial"/>
                <a:ea typeface="Arial"/>
                <a:cs typeface="Arial"/>
                <a:sym typeface="Arial"/>
              </a:rPr>
              <a:t>las herramientas de evaluación visuales y sencillas funcionan mejor</a:t>
            </a:r>
            <a:r>
              <a:rPr b="0" i="0" lang="en-US" sz="1400" u="none" cap="none" strike="noStrike">
                <a:solidFill>
                  <a:srgbClr val="000000"/>
                </a:solidFill>
                <a:latin typeface="Arial"/>
                <a:ea typeface="Arial"/>
                <a:cs typeface="Arial"/>
                <a:sym typeface="Arial"/>
              </a:rPr>
              <a:t> ya que refuerzan el pensamiento estructurado sin abrumarles con evaluación formal.</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Cómo crear una rúbrica de competencias interpersonales</a:t>
            </a:r>
            <a:endParaRPr/>
          </a:p>
          <a:p>
            <a:pPr indent="0" lvl="0" marL="0" marR="0" rtl="0" algn="just">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Una rúbrica debe definir las destrezas clave del PC y describir cómo es una aplicación eficaz en diferentes niveles de competencia. Puedes adaptar la complejidad en función de los niveles de aprendizaje de los alumnos.</a:t>
            </a:r>
            <a:endParaRPr/>
          </a:p>
          <a:p>
            <a:pPr indent="0" lvl="0" marL="0" marR="0" rtl="0" algn="just">
              <a:lnSpc>
                <a:spcPct val="100000"/>
              </a:lnSpc>
              <a:spcBef>
                <a:spcPts val="0"/>
              </a:spcBef>
              <a:spcAft>
                <a:spcPts val="0"/>
              </a:spcAft>
              <a:buClr>
                <a:srgbClr val="000000"/>
              </a:buClr>
              <a:buSzPts val="1400"/>
              <a:buFont typeface="Arial"/>
              <a:buNone/>
            </a:pPr>
            <a:r>
              <a:t/>
            </a:r>
            <a:endParaRPr b="0" i="1"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Ejemplo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En lugar de calificar el progreso de un alumno como "bueno" o "malo“, utiliza una rúbrica como ésta:</a:t>
            </a:r>
            <a:endParaRPr b="0" i="0" sz="1400" u="none" cap="none" strike="noStrike">
              <a:solidFill>
                <a:srgbClr val="000000"/>
              </a:solidFill>
              <a:latin typeface="Arial"/>
              <a:ea typeface="Arial"/>
              <a:cs typeface="Arial"/>
              <a:sym typeface="Arial"/>
            </a:endParaRPr>
          </a:p>
        </p:txBody>
      </p:sp>
      <p:graphicFrame>
        <p:nvGraphicFramePr>
          <p:cNvPr id="969" name="Google Shape;969;p35"/>
          <p:cNvGraphicFramePr/>
          <p:nvPr/>
        </p:nvGraphicFramePr>
        <p:xfrm>
          <a:off x="929912" y="4801840"/>
          <a:ext cx="3000000" cy="3000000"/>
        </p:xfrm>
        <a:graphic>
          <a:graphicData uri="http://schemas.openxmlformats.org/drawingml/2006/table">
            <a:tbl>
              <a:tblPr bandRow="1" firstRow="1">
                <a:noFill/>
                <a:tableStyleId>{A3EF1232-F91A-4199-A595-B2CD1947F5CA}</a:tableStyleId>
              </a:tblPr>
              <a:tblGrid>
                <a:gridCol w="2545650"/>
                <a:gridCol w="2545650"/>
                <a:gridCol w="2545650"/>
                <a:gridCol w="2545650"/>
              </a:tblGrid>
              <a:tr h="3708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chemeClr val="lt1"/>
                          </a:solidFill>
                          <a:latin typeface="Arial"/>
                          <a:ea typeface="Arial"/>
                          <a:cs typeface="Arial"/>
                          <a:sym typeface="Arial"/>
                        </a:rPr>
                        <a:t>Competencias interpersonales</a:t>
                      </a:r>
                      <a:endParaRPr b="1" sz="1400" u="none" cap="none" strike="noStrike">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1A4564"/>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chemeClr val="lt1"/>
                          </a:solidFill>
                          <a:latin typeface="Arial"/>
                          <a:ea typeface="Arial"/>
                          <a:cs typeface="Arial"/>
                          <a:sym typeface="Arial"/>
                        </a:rPr>
                        <a:t>Emergente</a:t>
                      </a:r>
                      <a:endParaRPr b="1" sz="1400" u="none" cap="none" strike="noStrike">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1A4564"/>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chemeClr val="lt1"/>
                          </a:solidFill>
                          <a:latin typeface="Arial"/>
                          <a:ea typeface="Arial"/>
                          <a:cs typeface="Arial"/>
                          <a:sym typeface="Arial"/>
                        </a:rPr>
                        <a:t>En desarrollo</a:t>
                      </a:r>
                      <a:endParaRPr b="1" sz="1400" u="none" cap="none" strike="noStrike">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1A4564"/>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chemeClr val="lt1"/>
                          </a:solidFill>
                          <a:latin typeface="Arial"/>
                          <a:ea typeface="Arial"/>
                          <a:cs typeface="Arial"/>
                          <a:sym typeface="Arial"/>
                        </a:rPr>
                        <a:t>Dominada</a:t>
                      </a:r>
                      <a:endParaRPr b="1" sz="1400" u="none" cap="none" strike="noStrike">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1A4564"/>
                    </a:solidFill>
                  </a:tcPr>
                </a:tc>
              </a:tr>
              <a:tr h="370850">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Resolución de problemas</a:t>
                      </a:r>
                      <a:endParaRPr sz="1400" u="none" cap="none" strike="noStrike">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D5E7F4"/>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Le cuesta dividir problemas en pasos y a menudo adivina las soluciones.</a:t>
                      </a:r>
                      <a:endParaRPr sz="1200" u="none" cap="none" strike="noStrike">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Puede dividir las tareas en pasos, pero necesita ayuda para organizarlas de forma lógica.</a:t>
                      </a:r>
                      <a:endParaRPr b="0" i="0" sz="1200" u="none" cap="none" strike="noStrike">
                        <a:solidFill>
                          <a:schemeClr val="dk1"/>
                        </a:solidFill>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Aplica de forma independiente pasos estructurados para resolver retos de forma eficaz.</a:t>
                      </a:r>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Comunicación</a:t>
                      </a:r>
                      <a:endParaRPr sz="1400" u="none" cap="none" strike="noStrike">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D5E7F4"/>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Tiene dificultades para estructurar sus pensamientos con claridad.</a:t>
                      </a:r>
                      <a:endParaRPr b="0" i="0" sz="1200" u="none" cap="none" strike="noStrike">
                        <a:solidFill>
                          <a:schemeClr val="dk1"/>
                        </a:solidFill>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Puede explicar su razonamiento, pero necesita ayuda.</a:t>
                      </a:r>
                      <a:endParaRPr b="0" i="0" sz="1200" u="none" cap="none" strike="noStrike">
                        <a:solidFill>
                          <a:schemeClr val="dk1"/>
                        </a:solidFill>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Expresa las ideas de forma lógica y concisa.</a:t>
                      </a:r>
                      <a:endParaRPr b="0" i="0" sz="1200" u="none" cap="none" strike="noStrike">
                        <a:solidFill>
                          <a:schemeClr val="dk1"/>
                        </a:solidFill>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tcPr>
                </a:tc>
              </a:tr>
            </a:tbl>
          </a:graphicData>
        </a:graphic>
      </p:graphicFrame>
      <p:pic>
        <p:nvPicPr>
          <p:cNvPr descr="Icono&#10;&#10;El contenido generado por IA puede ser incorrecto." id="970" name="Google Shape;970;p35"/>
          <p:cNvPicPr preferRelativeResize="0"/>
          <p:nvPr/>
        </p:nvPicPr>
        <p:blipFill rotWithShape="1">
          <a:blip r:embed="rId3">
            <a:alphaModFix/>
          </a:blip>
          <a:srcRect b="0" l="0" r="0" t="0"/>
          <a:stretch/>
        </p:blipFill>
        <p:spPr>
          <a:xfrm>
            <a:off x="11007301" y="136525"/>
            <a:ext cx="976702" cy="976702"/>
          </a:xfrm>
          <a:prstGeom prst="rect">
            <a:avLst/>
          </a:prstGeom>
          <a:noFill/>
          <a:ln>
            <a:noFill/>
          </a:ln>
        </p:spPr>
      </p:pic>
      <p:sp>
        <p:nvSpPr>
          <p:cNvPr id="971" name="Google Shape;971;p3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Arial"/>
                <a:ea typeface="Arial"/>
                <a:cs typeface="Arial"/>
                <a:sym typeface="Arial"/>
              </a:rPr>
              <a:t>‹#›</a:t>
            </a:fld>
            <a:endParaRPr b="0" i="0" sz="900" u="none" cap="none" strike="noStrike">
              <a:solidFill>
                <a:srgbClr val="537272"/>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75" name="Shape 975"/>
        <p:cNvGrpSpPr/>
        <p:nvPr/>
      </p:nvGrpSpPr>
      <p:grpSpPr>
        <a:xfrm>
          <a:off x="0" y="0"/>
          <a:ext cx="0" cy="0"/>
          <a:chOff x="0" y="0"/>
          <a:chExt cx="0" cy="0"/>
        </a:xfrm>
      </p:grpSpPr>
      <p:sp>
        <p:nvSpPr>
          <p:cNvPr id="976" name="Google Shape;976;p36"/>
          <p:cNvSpPr/>
          <p:nvPr/>
        </p:nvSpPr>
        <p:spPr>
          <a:xfrm>
            <a:off x="432359" y="1251059"/>
            <a:ext cx="11327282" cy="3686822"/>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77" name="Google Shape;977;p36"/>
          <p:cNvSpPr/>
          <p:nvPr/>
        </p:nvSpPr>
        <p:spPr>
          <a:xfrm>
            <a:off x="8026400" y="2786571"/>
            <a:ext cx="3378200" cy="1576641"/>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78" name="Google Shape;978;p36"/>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Rúbricas y listas de control</a:t>
            </a:r>
            <a:endParaRPr b="0" i="0" sz="2400" u="none" cap="none" strike="noStrike">
              <a:solidFill>
                <a:srgbClr val="000000"/>
              </a:solidFill>
              <a:latin typeface="Arial"/>
              <a:ea typeface="Arial"/>
              <a:cs typeface="Arial"/>
              <a:sym typeface="Arial"/>
            </a:endParaRPr>
          </a:p>
        </p:txBody>
      </p:sp>
      <p:sp>
        <p:nvSpPr>
          <p:cNvPr id="979" name="Google Shape;979;p36"/>
          <p:cNvSpPr txBox="1"/>
          <p:nvPr/>
        </p:nvSpPr>
        <p:spPr>
          <a:xfrm>
            <a:off x="495300" y="1251059"/>
            <a:ext cx="10617200" cy="138495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Cómo crear una lista de control de competencias interpersonales</a:t>
            </a:r>
            <a:endParaRPr/>
          </a:p>
          <a:p>
            <a:pPr indent="0" lvl="0" marL="0" marR="0" rtl="0" algn="just">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Una lista de control debe describir las habilidades y comportamientos clave que indican el progreso. Hazla sencilla, utilizando acciones observables que puedas seguir fácilmente durante las actividades.</a:t>
            </a:r>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Ejemplo:</a:t>
            </a:r>
            <a:endParaRPr/>
          </a:p>
        </p:txBody>
      </p:sp>
      <p:graphicFrame>
        <p:nvGraphicFramePr>
          <p:cNvPr id="980" name="Google Shape;980;p36"/>
          <p:cNvGraphicFramePr/>
          <p:nvPr/>
        </p:nvGraphicFramePr>
        <p:xfrm>
          <a:off x="1325700" y="2749995"/>
          <a:ext cx="3000000" cy="3000000"/>
        </p:xfrm>
        <a:graphic>
          <a:graphicData uri="http://schemas.openxmlformats.org/drawingml/2006/table">
            <a:tbl>
              <a:tblPr bandRow="1" firstRow="1">
                <a:noFill/>
                <a:tableStyleId>{A3EF1232-F91A-4199-A595-B2CD1947F5CA}</a:tableStyleId>
              </a:tblPr>
              <a:tblGrid>
                <a:gridCol w="2286000"/>
                <a:gridCol w="3978000"/>
              </a:tblGrid>
              <a:tr h="370850">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chemeClr val="lt1"/>
                          </a:solidFill>
                          <a:latin typeface="Arial"/>
                          <a:ea typeface="Arial"/>
                          <a:cs typeface="Arial"/>
                          <a:sym typeface="Arial"/>
                        </a:rPr>
                        <a:t>Competencias interpersonales</a:t>
                      </a:r>
                      <a:endParaRPr sz="1400" u="none" cap="none" strike="noStrike">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1A4564"/>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chemeClr val="lt1"/>
                          </a:solidFill>
                          <a:latin typeface="Arial"/>
                          <a:ea typeface="Arial"/>
                          <a:cs typeface="Arial"/>
                          <a:sym typeface="Arial"/>
                        </a:rPr>
                        <a:t>Observación de seguimiento</a:t>
                      </a:r>
                      <a:endParaRPr sz="1400" u="none" cap="none" strike="noStrike">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1A4564"/>
                    </a:solidFill>
                  </a:tcPr>
                </a:tc>
              </a:tr>
              <a:tr h="370850">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Resolución de problemas</a:t>
                      </a:r>
                      <a:endParaRPr sz="1400" u="none" cap="none" strike="noStrike">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D5E7F4"/>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Divide las tareas en pasos de forma independiente</a:t>
                      </a:r>
                      <a:endParaRPr sz="1200" u="none" cap="none" strike="noStrike">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Pensamiento crítico</a:t>
                      </a:r>
                      <a:endParaRPr sz="1400" u="none" cap="none" strike="noStrike">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D5E7F4"/>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Evalúa diferentes soluciones antes de decidir</a:t>
                      </a:r>
                      <a:endParaRPr b="0" i="0" sz="1200" u="none" cap="none" strike="noStrike">
                        <a:solidFill>
                          <a:schemeClr val="dk1"/>
                        </a:solidFill>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Colaboración</a:t>
                      </a:r>
                      <a:endParaRPr sz="1400" u="none" cap="none" strike="noStrike">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D5E7F4"/>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Contribuye activamente en las tareas de grupo</a:t>
                      </a:r>
                      <a:endParaRPr b="0" i="0" sz="1200" u="none" cap="none" strike="noStrike">
                        <a:solidFill>
                          <a:schemeClr val="dk1"/>
                        </a:solidFill>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Arial"/>
                          <a:ea typeface="Arial"/>
                          <a:cs typeface="Arial"/>
                          <a:sym typeface="Arial"/>
                        </a:rPr>
                        <a:t>Comunicación</a:t>
                      </a:r>
                      <a:endParaRPr sz="1400" u="none" cap="none" strike="noStrike">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D5E7F4"/>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Explica las ideas de forma clara y lógica</a:t>
                      </a:r>
                      <a:endParaRPr b="0" i="0" sz="1200" u="none" cap="none" strike="noStrike">
                        <a:solidFill>
                          <a:schemeClr val="dk1"/>
                        </a:solidFill>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tcPr>
                </a:tc>
              </a:tr>
            </a:tbl>
          </a:graphicData>
        </a:graphic>
      </p:graphicFrame>
      <p:sp>
        <p:nvSpPr>
          <p:cNvPr id="981" name="Google Shape;981;p36"/>
          <p:cNvSpPr txBox="1"/>
          <p:nvPr/>
        </p:nvSpPr>
        <p:spPr>
          <a:xfrm>
            <a:off x="8245856" y="2915370"/>
            <a:ext cx="2781300" cy="138495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Puedes utilizar esta lista de control durante actividades, marcando las destrezas que deben demostrar tus alumnos y seleccionando las áreas que deben mejorar.</a:t>
            </a:r>
            <a:endParaRPr b="0" i="0" sz="1400" u="none" cap="none" strike="noStrike">
              <a:solidFill>
                <a:srgbClr val="000000"/>
              </a:solidFill>
              <a:latin typeface="Arial"/>
              <a:ea typeface="Arial"/>
              <a:cs typeface="Arial"/>
              <a:sym typeface="Arial"/>
            </a:endParaRPr>
          </a:p>
        </p:txBody>
      </p:sp>
      <p:pic>
        <p:nvPicPr>
          <p:cNvPr descr="Icono&#10;&#10;El contenido generado por IA puede ser incorrecto." id="982" name="Google Shape;982;p36"/>
          <p:cNvPicPr preferRelativeResize="0"/>
          <p:nvPr/>
        </p:nvPicPr>
        <p:blipFill rotWithShape="1">
          <a:blip r:embed="rId3">
            <a:alphaModFix/>
          </a:blip>
          <a:srcRect b="0" l="0" r="0" t="0"/>
          <a:stretch/>
        </p:blipFill>
        <p:spPr>
          <a:xfrm>
            <a:off x="10891927" y="2539220"/>
            <a:ext cx="794190" cy="794190"/>
          </a:xfrm>
          <a:prstGeom prst="rect">
            <a:avLst/>
          </a:prstGeom>
          <a:noFill/>
          <a:ln>
            <a:noFill/>
          </a:ln>
        </p:spPr>
      </p:pic>
      <p:sp>
        <p:nvSpPr>
          <p:cNvPr id="983" name="Google Shape;983;p36"/>
          <p:cNvSpPr txBox="1"/>
          <p:nvPr/>
        </p:nvSpPr>
        <p:spPr>
          <a:xfrm>
            <a:off x="495300" y="5178991"/>
            <a:ext cx="10617200" cy="113873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Para que las evaluaciones sigan siendo pertinentes y ofrezcan apoyo, integra la retroalimentación de forma natural en las clases. En lugar de calificar formalmente, proporciona comentarios informales pero específicos observados durante tus clases.</a:t>
            </a:r>
            <a:endParaRPr/>
          </a:p>
          <a:p>
            <a:pPr indent="0" lvl="0" marL="0" marR="0" rtl="0" algn="just">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Anima a tus alumnos a seguir su progreso revisando su lista de control al final de la sesión, ayudándoles así a responsabilizarse del desarrollo de sus habilidades.</a:t>
            </a:r>
            <a:endParaRPr b="0" i="0" sz="1400" u="none" cap="none" strike="noStrike">
              <a:solidFill>
                <a:srgbClr val="000000"/>
              </a:solidFill>
              <a:latin typeface="Arial"/>
              <a:ea typeface="Arial"/>
              <a:cs typeface="Arial"/>
              <a:sym typeface="Arial"/>
            </a:endParaRPr>
          </a:p>
        </p:txBody>
      </p:sp>
      <p:sp>
        <p:nvSpPr>
          <p:cNvPr id="984" name="Google Shape;984;p3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pic>
        <p:nvPicPr>
          <p:cNvPr descr="Icono&#10;&#10;El contenido generado por IA puede ser incorrecto." id="985" name="Google Shape;985;p36"/>
          <p:cNvPicPr preferRelativeResize="0"/>
          <p:nvPr/>
        </p:nvPicPr>
        <p:blipFill rotWithShape="1">
          <a:blip r:embed="rId4">
            <a:alphaModFix/>
          </a:blip>
          <a:srcRect b="0" l="0" r="0" t="0"/>
          <a:stretch/>
        </p:blipFill>
        <p:spPr>
          <a:xfrm>
            <a:off x="11007301" y="136525"/>
            <a:ext cx="976702" cy="976702"/>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89" name="Shape 989"/>
        <p:cNvGrpSpPr/>
        <p:nvPr/>
      </p:nvGrpSpPr>
      <p:grpSpPr>
        <a:xfrm>
          <a:off x="0" y="0"/>
          <a:ext cx="0" cy="0"/>
          <a:chOff x="0" y="0"/>
          <a:chExt cx="0" cy="0"/>
        </a:xfrm>
      </p:grpSpPr>
      <p:sp>
        <p:nvSpPr>
          <p:cNvPr id="990" name="Google Shape;990;p37"/>
          <p:cNvSpPr txBox="1"/>
          <p:nvPr/>
        </p:nvSpPr>
        <p:spPr>
          <a:xfrm>
            <a:off x="495300" y="1177907"/>
            <a:ext cx="11163300" cy="557071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Evaluar las competencias interpersonales puede resultar difícil porque se desarrollan gradualmente y son más difíciles de medir que las competencias técnicas. Evaluar habilidades como la resolución de problemas y la comunicación requiere observar comportamientos y progresos a lo largo del tiempo. Para los formadores que trabajan con adultos poco cualificados, es </a:t>
            </a:r>
            <a:r>
              <a:rPr b="1" i="0" lang="en-US" sz="1400" u="none" cap="none" strike="noStrike">
                <a:solidFill>
                  <a:srgbClr val="000000"/>
                </a:solidFill>
                <a:latin typeface="Arial"/>
                <a:ea typeface="Arial"/>
                <a:cs typeface="Arial"/>
                <a:sym typeface="Arial"/>
              </a:rPr>
              <a:t>crucial crear evaluaciones que sean alentadoras y reflexivas </a:t>
            </a:r>
            <a:r>
              <a:rPr b="0" i="0" lang="en-US" sz="1400" u="none" cap="none" strike="noStrike">
                <a:solidFill>
                  <a:srgbClr val="000000"/>
                </a:solidFill>
                <a:latin typeface="Arial"/>
                <a:ea typeface="Arial"/>
                <a:cs typeface="Arial"/>
                <a:sym typeface="Arial"/>
              </a:rPr>
              <a:t>en lugar de sentenciosas.</a:t>
            </a:r>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¿Qué dificulta la evaluación de las competencias interpersonales?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Cómo superar estos retos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2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Utiliza múltiples métodos de evaluación: </a:t>
            </a:r>
            <a:r>
              <a:rPr b="0" i="0" lang="en-US" sz="1400" u="none" cap="none" strike="noStrike">
                <a:solidFill>
                  <a:srgbClr val="000000"/>
                </a:solidFill>
                <a:latin typeface="Arial"/>
                <a:ea typeface="Arial"/>
                <a:cs typeface="Arial"/>
                <a:sym typeface="Arial"/>
              </a:rPr>
              <a:t>Combina la observación, comentarios entre compañeros y discusiones guiadas para crear una visión más holística del progreso de los estudiantes. Esto ayuda a captar diferentes aspectos del desarrollo de las competencias interpersonales.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Refuerza el progreso regularmente: </a:t>
            </a:r>
            <a:r>
              <a:rPr b="0" i="0" lang="en-US" sz="1400" u="none" cap="none" strike="noStrike">
                <a:solidFill>
                  <a:srgbClr val="000000"/>
                </a:solidFill>
                <a:latin typeface="Arial"/>
                <a:ea typeface="Arial"/>
                <a:cs typeface="Arial"/>
                <a:sym typeface="Arial"/>
              </a:rPr>
              <a:t>Reconoce las pequeñas mejoras, aunque parezcan insignificantes. Muestra a los alumnos cómo ha mejorado con el tiempo su capacidad para resolver problemas, comunicarse o adaptarse, para reforzar su confianza.</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Céntrate en la aplicación práctica:</a:t>
            </a:r>
            <a:r>
              <a:rPr b="0" i="0" lang="en-US" sz="1400" u="none" cap="none" strike="noStrike">
                <a:solidFill>
                  <a:srgbClr val="000000"/>
                </a:solidFill>
                <a:latin typeface="Arial"/>
                <a:ea typeface="Arial"/>
                <a:cs typeface="Arial"/>
                <a:sym typeface="Arial"/>
              </a:rPr>
              <a:t> En lugar de evaluaciones abstractas, relaciona las evaluaciones con tareas de la vida real que los alumnos experimentan a diario. Por ejemplo, mide la capacidad de resolución de problemas mediante ejercicios de elaboración de presupuestos o la capacidad de trabajo en equipo mediante actividades de grupo.</a:t>
            </a:r>
            <a:endParaRPr b="0" i="0" sz="1400" u="none" cap="none" strike="noStrike">
              <a:solidFill>
                <a:srgbClr val="000000"/>
              </a:solidFill>
              <a:latin typeface="Arial"/>
              <a:ea typeface="Arial"/>
              <a:cs typeface="Arial"/>
              <a:sym typeface="Arial"/>
            </a:endParaRPr>
          </a:p>
        </p:txBody>
      </p:sp>
      <p:sp>
        <p:nvSpPr>
          <p:cNvPr id="991" name="Google Shape;991;p37"/>
          <p:cNvSpPr txBox="1"/>
          <p:nvPr/>
        </p:nvSpPr>
        <p:spPr>
          <a:xfrm>
            <a:off x="696348" y="427978"/>
            <a:ext cx="9410820" cy="683565"/>
          </a:xfrm>
          <a:prstGeom prst="rect">
            <a:avLst/>
          </a:prstGeom>
          <a:noFill/>
          <a:ln>
            <a:noFill/>
          </a:ln>
        </p:spPr>
        <p:txBody>
          <a:bodyPr anchorCtr="0" anchor="b" bIns="45700" lIns="91425" spcFirstLastPara="1" rIns="91425" wrap="square" tIns="45700">
            <a:normAutofit fontScale="92500" lnSpcReduction="20000"/>
          </a:bodyPr>
          <a:lstStyle/>
          <a:p>
            <a:pPr indent="0" lvl="0" marL="0" marR="0" rtl="0" algn="l">
              <a:lnSpc>
                <a:spcPct val="100000"/>
              </a:lnSpc>
              <a:spcBef>
                <a:spcPts val="0"/>
              </a:spcBef>
              <a:spcAft>
                <a:spcPts val="0"/>
              </a:spcAft>
              <a:buClr>
                <a:srgbClr val="243131"/>
              </a:buClr>
              <a:buSzPct val="56756"/>
              <a:buFont typeface="Arial"/>
              <a:buNone/>
            </a:pPr>
            <a:r>
              <a:rPr b="1" i="0" lang="en-US" sz="2400" u="none" cap="none" strike="noStrike">
                <a:solidFill>
                  <a:schemeClr val="dk1"/>
                </a:solidFill>
                <a:latin typeface="Arial"/>
                <a:ea typeface="Arial"/>
                <a:cs typeface="Arial"/>
                <a:sym typeface="Arial"/>
              </a:rPr>
              <a:t>Retos a la hora de evaluar el desarrollo de las competencias interpersonales</a:t>
            </a:r>
            <a:endParaRPr b="0" i="0" sz="1400" u="none" cap="none" strike="noStrike">
              <a:solidFill>
                <a:srgbClr val="000000"/>
              </a:solidFill>
              <a:latin typeface="Arial"/>
              <a:ea typeface="Arial"/>
              <a:cs typeface="Arial"/>
              <a:sym typeface="Arial"/>
            </a:endParaRPr>
          </a:p>
        </p:txBody>
      </p:sp>
      <p:sp>
        <p:nvSpPr>
          <p:cNvPr id="992" name="Google Shape;992;p37"/>
          <p:cNvSpPr/>
          <p:nvPr/>
        </p:nvSpPr>
        <p:spPr>
          <a:xfrm>
            <a:off x="919527" y="2618491"/>
            <a:ext cx="2880000" cy="1628481"/>
          </a:xfrm>
          <a:prstGeom prst="rect">
            <a:avLst/>
          </a:prstGeom>
          <a:solidFill>
            <a:srgbClr val="678877"/>
          </a:solidFill>
          <a:ln>
            <a:noFill/>
          </a:ln>
        </p:spPr>
        <p:txBody>
          <a:bodyPr anchorCtr="0" anchor="t" bIns="45700" lIns="36000" spcFirstLastPara="1" rIns="36000" wrap="square" tIns="720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Las competencias interpersonales son subjetivas</a:t>
            </a:r>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lt1"/>
              </a:solidFill>
              <a:latin typeface="Arial"/>
              <a:ea typeface="Arial"/>
              <a:cs typeface="Arial"/>
              <a:sym typeface="Arial"/>
            </a:endParaRPr>
          </a:p>
        </p:txBody>
      </p:sp>
      <p:sp>
        <p:nvSpPr>
          <p:cNvPr id="993" name="Google Shape;993;p37"/>
          <p:cNvSpPr/>
          <p:nvPr/>
        </p:nvSpPr>
        <p:spPr>
          <a:xfrm>
            <a:off x="1063527" y="3182112"/>
            <a:ext cx="2592000" cy="989209"/>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rPr>
              <a:t>No existe una respuesta correcta cuando se trata de competencias interpersonales, por lo que es más difícil cuantificar el progreso. Hay que fijarse más en los cambios de comportamiento que en los resultados definitivos.</a:t>
            </a:r>
            <a:endParaRPr b="0" i="0" sz="1100" u="none" cap="none" strike="noStrike">
              <a:solidFill>
                <a:srgbClr val="000000"/>
              </a:solidFill>
              <a:latin typeface="Arial"/>
              <a:ea typeface="Arial"/>
              <a:cs typeface="Arial"/>
              <a:sym typeface="Arial"/>
            </a:endParaRPr>
          </a:p>
        </p:txBody>
      </p:sp>
      <p:sp>
        <p:nvSpPr>
          <p:cNvPr id="994" name="Google Shape;994;p37"/>
          <p:cNvSpPr/>
          <p:nvPr/>
        </p:nvSpPr>
        <p:spPr>
          <a:xfrm>
            <a:off x="4670925" y="2618492"/>
            <a:ext cx="2880000" cy="1628481"/>
          </a:xfrm>
          <a:prstGeom prst="rect">
            <a:avLst/>
          </a:prstGeom>
          <a:solidFill>
            <a:srgbClr val="678877"/>
          </a:solidFill>
          <a:ln>
            <a:noFill/>
          </a:ln>
        </p:spPr>
        <p:txBody>
          <a:bodyPr anchorCtr="0" anchor="t" bIns="45700" lIns="36000" spcFirstLastPara="1" rIns="36000" wrap="square" tIns="720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Es posible que los alumnos no reconozcan su progreso</a:t>
            </a:r>
            <a:endParaRPr b="0" i="0" sz="1400" u="none" cap="none" strike="noStrike">
              <a:solidFill>
                <a:srgbClr val="000000"/>
              </a:solidFill>
              <a:latin typeface="Arial"/>
              <a:ea typeface="Arial"/>
              <a:cs typeface="Arial"/>
              <a:sym typeface="Arial"/>
            </a:endParaRPr>
          </a:p>
        </p:txBody>
      </p:sp>
      <p:sp>
        <p:nvSpPr>
          <p:cNvPr id="995" name="Google Shape;995;p37"/>
          <p:cNvSpPr/>
          <p:nvPr/>
        </p:nvSpPr>
        <p:spPr>
          <a:xfrm>
            <a:off x="4817230" y="3182112"/>
            <a:ext cx="2592000" cy="989209"/>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rPr>
              <a:t>Sin una reflexión estructurada, los alumnos pueden tener la sensación de que no mejoran, incluso cuando sí lo hacen. La retroalimentación periódica es esencial para ayudarles a seguir su progreso.</a:t>
            </a:r>
            <a:endParaRPr b="0" i="0" sz="1100" u="none" cap="none" strike="noStrike">
              <a:solidFill>
                <a:srgbClr val="000000"/>
              </a:solidFill>
              <a:latin typeface="Arial"/>
              <a:ea typeface="Arial"/>
              <a:cs typeface="Arial"/>
              <a:sym typeface="Arial"/>
            </a:endParaRPr>
          </a:p>
        </p:txBody>
      </p:sp>
      <p:sp>
        <p:nvSpPr>
          <p:cNvPr id="996" name="Google Shape;996;p37"/>
          <p:cNvSpPr/>
          <p:nvPr/>
        </p:nvSpPr>
        <p:spPr>
          <a:xfrm>
            <a:off x="8422323" y="2618492"/>
            <a:ext cx="2880000" cy="1628481"/>
          </a:xfrm>
          <a:prstGeom prst="rect">
            <a:avLst/>
          </a:prstGeom>
          <a:solidFill>
            <a:srgbClr val="678877"/>
          </a:solidFill>
          <a:ln>
            <a:noFill/>
          </a:ln>
        </p:spPr>
        <p:txBody>
          <a:bodyPr anchorCtr="0" anchor="t" bIns="45700" lIns="36000" spcFirstLastPara="1" rIns="36000" wrap="square" tIns="720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Los adultos poco cualificados pueden carecer de confianza</a:t>
            </a:r>
            <a:endParaRPr b="0" i="0" sz="1400" u="none" cap="none" strike="noStrike">
              <a:solidFill>
                <a:srgbClr val="000000"/>
              </a:solidFill>
              <a:latin typeface="Arial"/>
              <a:ea typeface="Arial"/>
              <a:cs typeface="Arial"/>
              <a:sym typeface="Arial"/>
            </a:endParaRPr>
          </a:p>
        </p:txBody>
      </p:sp>
      <p:sp>
        <p:nvSpPr>
          <p:cNvPr id="997" name="Google Shape;997;p37"/>
          <p:cNvSpPr/>
          <p:nvPr/>
        </p:nvSpPr>
        <p:spPr>
          <a:xfrm>
            <a:off x="8568628" y="3182112"/>
            <a:ext cx="2592000" cy="989209"/>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rPr>
              <a:t>Algunos alumnos dudan en participar o temen cometer errores. Si las evaluaciones les parecen exámenes, pueden desentenderse de ellas en lugar de verlas como oportunidades de mejora.</a:t>
            </a:r>
            <a:endParaRPr b="0" i="0" sz="1100" u="none" cap="none" strike="noStrike">
              <a:solidFill>
                <a:srgbClr val="000000"/>
              </a:solidFill>
              <a:latin typeface="Arial"/>
              <a:ea typeface="Arial"/>
              <a:cs typeface="Arial"/>
              <a:sym typeface="Arial"/>
            </a:endParaRPr>
          </a:p>
        </p:txBody>
      </p:sp>
      <p:pic>
        <p:nvPicPr>
          <p:cNvPr descr="Icono&#10;&#10;El contenido generado por IA puede ser incorrecto." id="998" name="Google Shape;998;p37"/>
          <p:cNvPicPr preferRelativeResize="0"/>
          <p:nvPr/>
        </p:nvPicPr>
        <p:blipFill rotWithShape="1">
          <a:blip r:embed="rId3">
            <a:alphaModFix/>
          </a:blip>
          <a:srcRect b="0" l="0" r="0" t="0"/>
          <a:stretch/>
        </p:blipFill>
        <p:spPr>
          <a:xfrm>
            <a:off x="10605522" y="167000"/>
            <a:ext cx="1014301" cy="1014301"/>
          </a:xfrm>
          <a:prstGeom prst="rect">
            <a:avLst/>
          </a:prstGeom>
          <a:noFill/>
          <a:ln>
            <a:noFill/>
          </a:ln>
        </p:spPr>
      </p:pic>
      <p:sp>
        <p:nvSpPr>
          <p:cNvPr id="999" name="Google Shape;999;p3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Arial"/>
                <a:ea typeface="Arial"/>
                <a:cs typeface="Arial"/>
                <a:sym typeface="Arial"/>
              </a:rPr>
              <a:t>‹#›</a:t>
            </a:fld>
            <a:endParaRPr b="0" i="0" sz="900" u="none" cap="none" strike="noStrike">
              <a:solidFill>
                <a:srgbClr val="537272"/>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5" name="Shape 1005"/>
        <p:cNvGrpSpPr/>
        <p:nvPr/>
      </p:nvGrpSpPr>
      <p:grpSpPr>
        <a:xfrm>
          <a:off x="0" y="0"/>
          <a:ext cx="0" cy="0"/>
          <a:chOff x="0" y="0"/>
          <a:chExt cx="0" cy="0"/>
        </a:xfrm>
      </p:grpSpPr>
      <p:pic>
        <p:nvPicPr>
          <p:cNvPr id="1006" name="Google Shape;1006;p39"/>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1007" name="Google Shape;1007;p39"/>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UNIDAD 4</a:t>
            </a:r>
            <a:endParaRPr>
              <a:latin typeface="Arial"/>
              <a:ea typeface="Arial"/>
              <a:cs typeface="Arial"/>
              <a:sym typeface="Arial"/>
            </a:endParaRPr>
          </a:p>
        </p:txBody>
      </p:sp>
      <p:sp>
        <p:nvSpPr>
          <p:cNvPr id="1008" name="Google Shape;1008;p39"/>
          <p:cNvSpPr txBox="1"/>
          <p:nvPr>
            <p:ph idx="1" type="body"/>
          </p:nvPr>
        </p:nvSpPr>
        <p:spPr>
          <a:xfrm>
            <a:off x="7827264" y="3615661"/>
            <a:ext cx="2657856"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Casos de estudio y actividades</a:t>
            </a:r>
            <a:endParaRPr/>
          </a:p>
        </p:txBody>
      </p:sp>
      <p:sp>
        <p:nvSpPr>
          <p:cNvPr id="1009" name="Google Shape;1009;p39"/>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1013" name="Shape 1013"/>
        <p:cNvGrpSpPr/>
        <p:nvPr/>
      </p:nvGrpSpPr>
      <p:grpSpPr>
        <a:xfrm>
          <a:off x="0" y="0"/>
          <a:ext cx="0" cy="0"/>
          <a:chOff x="0" y="0"/>
          <a:chExt cx="0" cy="0"/>
        </a:xfrm>
      </p:grpSpPr>
      <p:sp>
        <p:nvSpPr>
          <p:cNvPr id="1014" name="Google Shape;1014;p40"/>
          <p:cNvSpPr txBox="1"/>
          <p:nvPr>
            <p:ph idx="1" type="body"/>
          </p:nvPr>
        </p:nvSpPr>
        <p:spPr>
          <a:xfrm>
            <a:off x="696347" y="586474"/>
            <a:ext cx="8873538" cy="683565"/>
          </a:xfrm>
          <a:prstGeom prst="rect">
            <a:avLst/>
          </a:prstGeom>
          <a:noFill/>
          <a:ln>
            <a:noFill/>
          </a:ln>
        </p:spPr>
        <p:txBody>
          <a:bodyPr anchorCtr="0" anchor="b" bIns="45700" lIns="91425" spcFirstLastPara="1" rIns="91425" wrap="square" tIns="45700">
            <a:normAutofit fontScale="92500" lnSpcReduction="20000"/>
          </a:bodyPr>
          <a:lstStyle/>
          <a:p>
            <a:pPr indent="0" lvl="0" marL="0" rtl="0" algn="l">
              <a:lnSpc>
                <a:spcPct val="100000"/>
              </a:lnSpc>
              <a:spcBef>
                <a:spcPts val="0"/>
              </a:spcBef>
              <a:spcAft>
                <a:spcPts val="0"/>
              </a:spcAft>
              <a:buClr>
                <a:schemeClr val="accent3"/>
              </a:buClr>
              <a:buSzPct val="75675"/>
              <a:buNone/>
            </a:pPr>
            <a:r>
              <a:rPr lang="en-US">
                <a:solidFill>
                  <a:srgbClr val="678877"/>
                </a:solidFill>
                <a:latin typeface="Arial"/>
                <a:ea typeface="Arial"/>
                <a:cs typeface="Arial"/>
                <a:sym typeface="Arial"/>
              </a:rPr>
              <a:t>Estudio de caso: </a:t>
            </a:r>
            <a:r>
              <a:rPr b="1" i="0" lang="en-US" sz="2400" u="none" cap="none" strike="noStrike">
                <a:solidFill>
                  <a:schemeClr val="dk1"/>
                </a:solidFill>
                <a:latin typeface="Arial"/>
                <a:ea typeface="Arial"/>
                <a:cs typeface="Arial"/>
                <a:sym typeface="Arial"/>
              </a:rPr>
              <a:t>Enseñanza de competencias interpersonales  en el ámbito laboral</a:t>
            </a:r>
            <a:endParaRPr>
              <a:solidFill>
                <a:srgbClr val="000000"/>
              </a:solidFill>
              <a:latin typeface="Arial"/>
              <a:ea typeface="Arial"/>
              <a:cs typeface="Arial"/>
              <a:sym typeface="Arial"/>
            </a:endParaRPr>
          </a:p>
        </p:txBody>
      </p:sp>
      <p:sp>
        <p:nvSpPr>
          <p:cNvPr id="1015" name="Google Shape;1015;p40"/>
          <p:cNvSpPr txBox="1"/>
          <p:nvPr/>
        </p:nvSpPr>
        <p:spPr>
          <a:xfrm>
            <a:off x="491646" y="1674922"/>
            <a:ext cx="10230633" cy="405235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Antecedentes</a:t>
            </a:r>
            <a:endParaRPr b="1" i="0" sz="1400" u="none" cap="none" strike="noStrike">
              <a:solidFill>
                <a:srgbClr val="000000"/>
              </a:solidFill>
              <a:latin typeface="Arial"/>
              <a:ea typeface="Arial"/>
              <a:cs typeface="Arial"/>
              <a:sym typeface="Arial"/>
            </a:endParaRPr>
          </a:p>
          <a:p>
            <a:pPr indent="0" lvl="0" marL="0" marR="0" rtl="0" algn="just">
              <a:lnSpc>
                <a:spcPct val="100000"/>
              </a:lnSpc>
              <a:spcBef>
                <a:spcPts val="8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Un estudio realizado en 2020 examinó la formación de la mano de obra adulta en EE.UU. con el fin de evaluar cómo la formación estructurada en competencias interpersonales puede mejorar la resolución de problemas, la colaboración y la comunicación en el entorno laboral. El estudio comparó múltiples programas de formación que integraban métodos de pensamiento estructurado (un elemento central del PC) para ayudar a los alumnos a desarrollar habilidades prácticas de empleabilidad.</a:t>
            </a:r>
            <a:endParaRPr/>
          </a:p>
          <a:p>
            <a:pPr indent="0" lvl="0" marL="0" marR="0" rtl="0" algn="just">
              <a:lnSpc>
                <a:spcPct val="100000"/>
              </a:lnSpc>
              <a:spcBef>
                <a:spcPts val="8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El objetivo era determinar si los métodos de aprendizaje paso a paso, similares a los principios del PC como la descomposición, el reconocimiento de patrones y el razonamiento estructurado, podían mejorar la capacidad de los alumnos adultos para aplicar las habilidades interpersonales en entornos laborales reales.</a:t>
            </a:r>
            <a:endParaRPr/>
          </a:p>
          <a:p>
            <a:pPr indent="0" lvl="0" marL="0" marR="0" rtl="0" algn="just">
              <a:lnSpc>
                <a:spcPct val="100000"/>
              </a:lnSpc>
              <a:spcBef>
                <a:spcPts val="8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0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Implementación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El estudio se llevó a cabo en programas de formación de trabajadores, centrándose en el desarrollo estructurado de habilidades interpersonales. Los formadores guiaron a los alumnos paso a paso en la resolución de problemas, ejercicios de trabajo en equipo y debates estructurados. Los estudiantes practicaron el desglose de los retos en el lugar de trabajo, el reconocimiento de patrones y la adaptación a la retroalimentación. Las actividades sencillas y estructuradas ayudaron a fomentar la confianza y el pensamiento lógico.</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1016" name="Google Shape;1016;p40"/>
          <p:cNvPicPr preferRelativeResize="0"/>
          <p:nvPr/>
        </p:nvPicPr>
        <p:blipFill rotWithShape="1">
          <a:blip r:embed="rId3">
            <a:alphaModFix/>
          </a:blip>
          <a:srcRect b="0" l="0" r="0" t="0"/>
          <a:stretch/>
        </p:blipFill>
        <p:spPr>
          <a:xfrm>
            <a:off x="10370317" y="260656"/>
            <a:ext cx="1335200" cy="1335200"/>
          </a:xfrm>
          <a:prstGeom prst="rect">
            <a:avLst/>
          </a:prstGeom>
          <a:noFill/>
          <a:ln>
            <a:noFill/>
          </a:ln>
        </p:spPr>
      </p:pic>
      <p:sp>
        <p:nvSpPr>
          <p:cNvPr id="1017" name="Google Shape;1017;p4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Arial"/>
                <a:ea typeface="Arial"/>
                <a:cs typeface="Arial"/>
                <a:sym typeface="Arial"/>
              </a:rPr>
              <a:t>‹#›</a:t>
            </a:fld>
            <a:endParaRPr b="0" i="0" sz="900" u="none" cap="none" strike="noStrike">
              <a:solidFill>
                <a:srgbClr val="537272"/>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1021" name="Shape 1021"/>
        <p:cNvGrpSpPr/>
        <p:nvPr/>
      </p:nvGrpSpPr>
      <p:grpSpPr>
        <a:xfrm>
          <a:off x="0" y="0"/>
          <a:ext cx="0" cy="0"/>
          <a:chOff x="0" y="0"/>
          <a:chExt cx="0" cy="0"/>
        </a:xfrm>
      </p:grpSpPr>
      <p:sp>
        <p:nvSpPr>
          <p:cNvPr id="1022" name="Google Shape;1022;p41"/>
          <p:cNvSpPr txBox="1"/>
          <p:nvPr/>
        </p:nvSpPr>
        <p:spPr>
          <a:xfrm>
            <a:off x="491646" y="1549662"/>
            <a:ext cx="10731675" cy="461660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Resultados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Los resultados mostraron que los alumnos que participaron en la formación estructurada en competencias interpersonales basada en el PC mostraron una mejora significativa en la resolución de problemas, la adaptabilidad y la colaboración. Muchos estudiantes se sintieron más seguros a la hora de desglosar los retos del lugar de trabajo y estructurar sus procesos de toma de decisiones. Las observaciones y autoevaluaciones revelaron que los participantes eran más propensos a aplicar estrategias de pensamiento crítico cuando se enfrentaban a situaciones desconocidas. Los empresarios y formadores también señalaron un notable aumento de la capacidad de los estudiantes para comunicar sus razonamientos y trabajar eficazmente en equipo.</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1" i="0" sz="1400" u="none" cap="none" strike="noStrike">
              <a:solidFill>
                <a:srgbClr val="678877"/>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Desafíos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Uno de los principales retos fue la indecisión inicial de los alumnos, ya que muchos no confiaban en su capacidad para resolver problemas. A algunos les costaba dividir los problemas en pasos o articular su razonamiento. Para resolver este problema, los formadores tuvieron que reforzar los conceptos con prácticas repetidas y ejemplos de la vida real. Otro reto era mantener el compromiso, ya que algunos alumnos necesitaban más tiempo para adaptarse a métodos de pensamiento estructurados. El apoyo continuo, el refuerzo positivo y los ejemplos de la vida cotidiana ayudaron a los alumnos a aumentar gradualmente su confianza y a aplicar eficazmente los principios del Pensamiento Computacional.</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1" i="0" sz="1400" u="none" cap="none" strike="noStrike">
              <a:solidFill>
                <a:srgbClr val="678877"/>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Conclusión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Este estudio de caso pone de relieve cómo la formación estructurada y paso a paso en competencias interpersonales, que refleja los principios del pensamiento computacional, puede mejorar significativamente las competencias interpersonales de los estudiantes adultos. El estudio confirma que los adultos poco cualificados se benefician de las evaluaciones estructuradas y las reflexiones guiadas, lo que refuerza la necesidad de aplicaciones prácticas y reales en la formación.</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1023" name="Google Shape;1023;p41"/>
          <p:cNvPicPr preferRelativeResize="0"/>
          <p:nvPr/>
        </p:nvPicPr>
        <p:blipFill rotWithShape="1">
          <a:blip r:embed="rId3">
            <a:alphaModFix/>
          </a:blip>
          <a:srcRect b="0" l="0" r="0" t="0"/>
          <a:stretch/>
        </p:blipFill>
        <p:spPr>
          <a:xfrm>
            <a:off x="10370317" y="260656"/>
            <a:ext cx="1335200" cy="1335200"/>
          </a:xfrm>
          <a:prstGeom prst="rect">
            <a:avLst/>
          </a:prstGeom>
          <a:noFill/>
          <a:ln>
            <a:noFill/>
          </a:ln>
        </p:spPr>
      </p:pic>
      <p:sp>
        <p:nvSpPr>
          <p:cNvPr id="1024" name="Google Shape;1024;p41"/>
          <p:cNvSpPr txBox="1"/>
          <p:nvPr/>
        </p:nvSpPr>
        <p:spPr>
          <a:xfrm>
            <a:off x="696347" y="586474"/>
            <a:ext cx="8873538" cy="683565"/>
          </a:xfrm>
          <a:prstGeom prst="rect">
            <a:avLst/>
          </a:prstGeom>
          <a:noFill/>
          <a:ln>
            <a:noFill/>
          </a:ln>
        </p:spPr>
        <p:txBody>
          <a:bodyPr anchorCtr="0" anchor="b" bIns="45700" lIns="91425" spcFirstLastPara="1" rIns="91425" wrap="square" tIns="45700">
            <a:normAutofit fontScale="92500" lnSpcReduction="20000"/>
          </a:bodyPr>
          <a:lstStyle/>
          <a:p>
            <a:pPr indent="0" lvl="0" marL="0" marR="0" rtl="0" algn="l">
              <a:lnSpc>
                <a:spcPct val="100000"/>
              </a:lnSpc>
              <a:spcBef>
                <a:spcPts val="0"/>
              </a:spcBef>
              <a:spcAft>
                <a:spcPts val="0"/>
              </a:spcAft>
              <a:buClr>
                <a:schemeClr val="accent3"/>
              </a:buClr>
              <a:buSzPct val="75675"/>
              <a:buFont typeface="Arial"/>
              <a:buNone/>
            </a:pPr>
            <a:r>
              <a:rPr b="1" i="0" lang="en-US" sz="2400" u="none" cap="none" strike="noStrike">
                <a:solidFill>
                  <a:srgbClr val="678877"/>
                </a:solidFill>
                <a:latin typeface="Arial"/>
                <a:ea typeface="Arial"/>
                <a:cs typeface="Arial"/>
                <a:sym typeface="Arial"/>
              </a:rPr>
              <a:t>Estudio de caso: </a:t>
            </a:r>
            <a:r>
              <a:rPr b="1" i="0" lang="en-US" sz="2400" u="none" cap="none" strike="noStrike">
                <a:solidFill>
                  <a:schemeClr val="dk1"/>
                </a:solidFill>
                <a:latin typeface="Arial"/>
                <a:ea typeface="Arial"/>
                <a:cs typeface="Arial"/>
                <a:sym typeface="Arial"/>
              </a:rPr>
              <a:t>Enseñanza de competencias interpersonales  en el ámbito laboral</a:t>
            </a:r>
            <a:endParaRPr/>
          </a:p>
        </p:txBody>
      </p:sp>
      <p:sp>
        <p:nvSpPr>
          <p:cNvPr id="1025" name="Google Shape;1025;p4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Arial"/>
                <a:ea typeface="Arial"/>
                <a:cs typeface="Arial"/>
                <a:sym typeface="Arial"/>
              </a:rPr>
              <a:t>‹#›</a:t>
            </a:fld>
            <a:endParaRPr b="0" i="0" sz="900" u="none" cap="none" strike="noStrike">
              <a:solidFill>
                <a:srgbClr val="537272"/>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1029" name="Shape 1029"/>
        <p:cNvGrpSpPr/>
        <p:nvPr/>
      </p:nvGrpSpPr>
      <p:grpSpPr>
        <a:xfrm>
          <a:off x="0" y="0"/>
          <a:ext cx="0" cy="0"/>
          <a:chOff x="0" y="0"/>
          <a:chExt cx="0" cy="0"/>
        </a:xfrm>
      </p:grpSpPr>
      <p:sp>
        <p:nvSpPr>
          <p:cNvPr id="1030" name="Google Shape;1030;p42"/>
          <p:cNvSpPr txBox="1"/>
          <p:nvPr>
            <p:ph idx="1" type="body"/>
          </p:nvPr>
        </p:nvSpPr>
        <p:spPr>
          <a:xfrm>
            <a:off x="696347" y="586474"/>
            <a:ext cx="4221881"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accent3"/>
              </a:buClr>
              <a:buSzPts val="1680"/>
              <a:buNone/>
            </a:pPr>
            <a:r>
              <a:rPr lang="en-US" sz="2200">
                <a:solidFill>
                  <a:srgbClr val="678877"/>
                </a:solidFill>
                <a:latin typeface="Arial"/>
                <a:ea typeface="Arial"/>
                <a:cs typeface="Arial"/>
                <a:sym typeface="Arial"/>
              </a:rPr>
              <a:t>Actividad 1: </a:t>
            </a:r>
            <a:r>
              <a:rPr lang="en-US" sz="2200">
                <a:solidFill>
                  <a:schemeClr val="dk1"/>
                </a:solidFill>
                <a:latin typeface="Arial"/>
                <a:ea typeface="Arial"/>
                <a:cs typeface="Arial"/>
                <a:sym typeface="Arial"/>
              </a:rPr>
              <a:t>Quiz</a:t>
            </a:r>
            <a:endParaRPr>
              <a:latin typeface="Arial"/>
              <a:ea typeface="Arial"/>
              <a:cs typeface="Arial"/>
              <a:sym typeface="Arial"/>
            </a:endParaRPr>
          </a:p>
        </p:txBody>
      </p:sp>
      <p:pic>
        <p:nvPicPr>
          <p:cNvPr descr="Un dibujo de un perro&#10;&#10;Descripción generada automáticamente con confianza media" id="1031" name="Google Shape;1031;p42"/>
          <p:cNvPicPr preferRelativeResize="0"/>
          <p:nvPr/>
        </p:nvPicPr>
        <p:blipFill rotWithShape="1">
          <a:blip r:embed="rId3">
            <a:alphaModFix/>
          </a:blip>
          <a:srcRect b="0" l="0" r="0" t="0"/>
          <a:stretch/>
        </p:blipFill>
        <p:spPr>
          <a:xfrm>
            <a:off x="10041536" y="207562"/>
            <a:ext cx="1658817" cy="1658817"/>
          </a:xfrm>
          <a:prstGeom prst="rect">
            <a:avLst/>
          </a:prstGeom>
          <a:noFill/>
          <a:ln>
            <a:noFill/>
          </a:ln>
        </p:spPr>
      </p:pic>
      <p:sp>
        <p:nvSpPr>
          <p:cNvPr id="1032" name="Google Shape;1032;p42"/>
          <p:cNvSpPr txBox="1"/>
          <p:nvPr/>
        </p:nvSpPr>
        <p:spPr>
          <a:xfrm>
            <a:off x="491647" y="1786831"/>
            <a:ext cx="5909153" cy="4719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1. ¿Cuál de las siguientes es una forma eficaz de evaluar las competencias interpersonales sin utilizar pruebas escritas?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Observar si los alumnos memorizan los conceptos de PC</a:t>
            </a:r>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Debates entre compañeros en los que los alumnos explican su enfoque de la resolución de problemas</a:t>
            </a:r>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Realizar exámenes tipo test sobre definiciones de trabajo en equipo</a:t>
            </a:r>
            <a:endParaRPr b="1" i="0" sz="1400" u="none" cap="none" strike="noStrike">
              <a:solidFill>
                <a:srgbClr val="678877"/>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2. ¿Por qué es importante la retroalimentación en la evaluación de las competencias interpersonales?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Elimina la necesidad de una evaluación basada en la observación</a:t>
            </a:r>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Garantiza que los alumnos completen sus tareas más rápidamente</a:t>
            </a:r>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Ayuda a los alumnos a reflexionar sobre su progreso y a mejorar su proceso de pensamiento</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3. ¿Cuál es el principal objetivo de la evaluación de las competencias interpersonales en la formación basada en el PC?</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Para realizar un seguimiento de los progresos en la resolución de problemas, la adaptabilidad y el trabajo en equipo a lo largo del tiempo</a:t>
            </a:r>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Para centrarse sólo en las habilidades técnicas en lugar de en las habilidades interpersonales</a:t>
            </a:r>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Para determinar qué estudiantes deben aprobar o suspender el curso</a:t>
            </a:r>
            <a:endParaRPr b="0" i="0" sz="1400" u="none" cap="none" strike="noStrike">
              <a:solidFill>
                <a:srgbClr val="000000"/>
              </a:solidFill>
              <a:latin typeface="Arial"/>
              <a:ea typeface="Arial"/>
              <a:cs typeface="Arial"/>
              <a:sym typeface="Arial"/>
            </a:endParaRPr>
          </a:p>
        </p:txBody>
      </p:sp>
      <p:sp>
        <p:nvSpPr>
          <p:cNvPr id="1033" name="Google Shape;1033;p42"/>
          <p:cNvSpPr txBox="1"/>
          <p:nvPr/>
        </p:nvSpPr>
        <p:spPr>
          <a:xfrm>
            <a:off x="6842342" y="1963020"/>
            <a:ext cx="4858011" cy="364198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4. ¿Cuál es la mejor manera de hacer un seguimiento de la mejora en la resolución de problemas de un alumno?</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Hacerles un examen final sobre definiciones de Pensamiento Computacional</a:t>
            </a:r>
            <a:endParaRPr/>
          </a:p>
          <a:p>
            <a:pPr indent="0" lvl="0" marL="0" marR="0" rtl="0" algn="just">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Pedirles que escriban un ensayo sobre conceptos de PC</a:t>
            </a:r>
            <a:endParaRPr/>
          </a:p>
          <a:p>
            <a:pPr indent="0" lvl="0" marL="0" marR="0" rtl="0" algn="just">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Observar cómo descomponen los retos y ajustan sus estrategias.</a:t>
            </a:r>
            <a:endParaRPr b="1" i="0" sz="1400" u="none" cap="none" strike="noStrike">
              <a:solidFill>
                <a:srgbClr val="678877"/>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5. ¿Cómo pueden los formadores ayudar a los estudiantes adultos poco cualificados a reconocer su propio progreso?</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Utilizando listas de control estructuradas, debates entre compañeros y reflexiones guiadas</a:t>
            </a:r>
            <a:endParaRPr/>
          </a:p>
          <a:p>
            <a:pPr indent="-342900" lvl="0" marL="342900" marR="0" rtl="0" algn="just">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Corrigiendo únicamente los errores sin ofrecer comentarios verbales</a:t>
            </a:r>
            <a:endParaRPr/>
          </a:p>
          <a:p>
            <a:pPr indent="-342900" lvl="0" marL="342900" marR="0" rtl="0" algn="just">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Centrándose en la memorización en lugar de en las aplicaciones reales</a:t>
            </a:r>
            <a:endParaRPr b="0" i="0" sz="1400" u="none" cap="none" strike="noStrike">
              <a:solidFill>
                <a:srgbClr val="000000"/>
              </a:solidFill>
              <a:latin typeface="Arial"/>
              <a:ea typeface="Arial"/>
              <a:cs typeface="Arial"/>
              <a:sym typeface="Arial"/>
            </a:endParaRPr>
          </a:p>
        </p:txBody>
      </p:sp>
      <p:sp>
        <p:nvSpPr>
          <p:cNvPr id="1034" name="Google Shape;1034;p4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Arial"/>
                <a:ea typeface="Arial"/>
                <a:cs typeface="Arial"/>
                <a:sym typeface="Arial"/>
              </a:rPr>
              <a:t>‹#›</a:t>
            </a:fld>
            <a:endParaRPr b="0" i="0" sz="900" u="none" cap="none" strike="noStrike">
              <a:solidFill>
                <a:srgbClr val="537272"/>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1038" name="Shape 1038"/>
        <p:cNvGrpSpPr/>
        <p:nvPr/>
      </p:nvGrpSpPr>
      <p:grpSpPr>
        <a:xfrm>
          <a:off x="0" y="0"/>
          <a:ext cx="0" cy="0"/>
          <a:chOff x="0" y="0"/>
          <a:chExt cx="0" cy="0"/>
        </a:xfrm>
      </p:grpSpPr>
      <p:sp>
        <p:nvSpPr>
          <p:cNvPr id="1039" name="Google Shape;1039;p43"/>
          <p:cNvSpPr txBox="1"/>
          <p:nvPr>
            <p:ph idx="1" type="body"/>
          </p:nvPr>
        </p:nvSpPr>
        <p:spPr>
          <a:xfrm>
            <a:off x="696347" y="586474"/>
            <a:ext cx="4221881"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accent3"/>
              </a:buClr>
              <a:buSzPts val="1680"/>
              <a:buNone/>
            </a:pPr>
            <a:r>
              <a:rPr lang="en-US" sz="2200">
                <a:solidFill>
                  <a:srgbClr val="678877"/>
                </a:solidFill>
                <a:latin typeface="Arial"/>
                <a:ea typeface="Arial"/>
                <a:cs typeface="Arial"/>
                <a:sym typeface="Arial"/>
              </a:rPr>
              <a:t>Actividad 2: </a:t>
            </a:r>
            <a:r>
              <a:rPr lang="en-US" sz="2200">
                <a:solidFill>
                  <a:schemeClr val="dk1"/>
                </a:solidFill>
                <a:latin typeface="Arial"/>
                <a:ea typeface="Arial"/>
                <a:cs typeface="Arial"/>
                <a:sym typeface="Arial"/>
              </a:rPr>
              <a:t>Crucigrama</a:t>
            </a:r>
            <a:endParaRPr/>
          </a:p>
        </p:txBody>
      </p:sp>
      <p:sp>
        <p:nvSpPr>
          <p:cNvPr id="1040" name="Google Shape;1040;p4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1041" name="Google Shape;1041;p43">
            <a:hlinkClick r:id="rId3"/>
          </p:cNvPr>
          <p:cNvSpPr txBox="1"/>
          <p:nvPr/>
        </p:nvSpPr>
        <p:spPr>
          <a:xfrm>
            <a:off x="8190366" y="3116499"/>
            <a:ext cx="2925974" cy="144650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Arial"/>
                <a:ea typeface="Arial"/>
                <a:cs typeface="Arial"/>
                <a:sym typeface="Arial"/>
              </a:rPr>
              <a:t>Juega en línea en el siguiente </a:t>
            </a:r>
            <a:r>
              <a:rPr b="1" i="0" lang="en-US" sz="4800" u="sng" cap="none" strike="noStrike">
                <a:solidFill>
                  <a:schemeClr val="dk1"/>
                </a:solidFill>
                <a:latin typeface="Arial"/>
                <a:ea typeface="Arial"/>
                <a:cs typeface="Arial"/>
                <a:sym typeface="Arial"/>
                <a:hlinkClick r:id="rId4">
                  <a:extLst>
                    <a:ext uri="{A12FA001-AC4F-418D-AE19-62706E023703}">
                      <ahyp:hlinkClr val="tx"/>
                    </a:ext>
                  </a:extLst>
                </a:hlinkClick>
              </a:rPr>
              <a:t>ENLACE</a:t>
            </a:r>
            <a:endParaRPr b="1" i="0" sz="5400" u="sng" cap="none" strike="noStrike">
              <a:solidFill>
                <a:schemeClr val="dk1"/>
              </a:solidFill>
              <a:latin typeface="Arial"/>
              <a:ea typeface="Arial"/>
              <a:cs typeface="Arial"/>
              <a:sym typeface="Arial"/>
            </a:endParaRPr>
          </a:p>
        </p:txBody>
      </p:sp>
      <p:sp>
        <p:nvSpPr>
          <p:cNvPr id="1042" name="Google Shape;1042;p43"/>
          <p:cNvSpPr txBox="1"/>
          <p:nvPr/>
        </p:nvSpPr>
        <p:spPr>
          <a:xfrm>
            <a:off x="696347" y="1399735"/>
            <a:ext cx="9581738"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Resuelve el crucigrama completando las palabras que corresponden a cada pista. Todas las respuestas están relacionadas con los métodos de evaluación y las competencias interpersonales clave de este módulo.</a:t>
            </a:r>
            <a:endParaRPr b="0" i="0" sz="1400" u="none" cap="none" strike="noStrike">
              <a:solidFill>
                <a:srgbClr val="000000"/>
              </a:solidFill>
              <a:latin typeface="Arial"/>
              <a:ea typeface="Arial"/>
              <a:cs typeface="Arial"/>
              <a:sym typeface="Arial"/>
            </a:endParaRPr>
          </a:p>
        </p:txBody>
      </p:sp>
      <p:pic>
        <p:nvPicPr>
          <p:cNvPr descr="Icono&#10;&#10;El contenido generado por IA puede ser incorrecto." id="1043" name="Google Shape;1043;p43"/>
          <p:cNvPicPr preferRelativeResize="0"/>
          <p:nvPr/>
        </p:nvPicPr>
        <p:blipFill rotWithShape="1">
          <a:blip r:embed="rId5">
            <a:alphaModFix/>
          </a:blip>
          <a:srcRect b="0" l="0" r="0" t="0"/>
          <a:stretch/>
        </p:blipFill>
        <p:spPr>
          <a:xfrm>
            <a:off x="9310825" y="4566024"/>
            <a:ext cx="743671" cy="743671"/>
          </a:xfrm>
          <a:prstGeom prst="rect">
            <a:avLst/>
          </a:prstGeom>
          <a:noFill/>
          <a:ln>
            <a:noFill/>
          </a:ln>
        </p:spPr>
      </p:pic>
      <p:pic>
        <p:nvPicPr>
          <p:cNvPr descr="Imagen que contiene Interfaz de usuario gráfica&#10;&#10;El contenido generado por IA puede ser incorrecto." id="1044" name="Google Shape;1044;p43"/>
          <p:cNvPicPr preferRelativeResize="0"/>
          <p:nvPr/>
        </p:nvPicPr>
        <p:blipFill rotWithShape="1">
          <a:blip r:embed="rId6">
            <a:alphaModFix/>
          </a:blip>
          <a:srcRect b="0" l="0" r="0" t="0"/>
          <a:stretch/>
        </p:blipFill>
        <p:spPr>
          <a:xfrm>
            <a:off x="10054496" y="296667"/>
            <a:ext cx="1441157" cy="1441157"/>
          </a:xfrm>
          <a:prstGeom prst="rect">
            <a:avLst/>
          </a:prstGeom>
          <a:noFill/>
          <a:ln>
            <a:noFill/>
          </a:ln>
        </p:spPr>
      </p:pic>
      <p:pic>
        <p:nvPicPr>
          <p:cNvPr id="1045" name="Google Shape;1045;p43"/>
          <p:cNvPicPr preferRelativeResize="0"/>
          <p:nvPr/>
        </p:nvPicPr>
        <p:blipFill rotWithShape="1">
          <a:blip r:embed="rId7">
            <a:alphaModFix/>
          </a:blip>
          <a:srcRect b="5369" l="6482" r="40276" t="15184"/>
          <a:stretch/>
        </p:blipFill>
        <p:spPr>
          <a:xfrm>
            <a:off x="3060700" y="2052651"/>
            <a:ext cx="4546600" cy="424019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2DDD8"/>
        </a:solidFill>
      </p:bgPr>
    </p:bg>
    <p:spTree>
      <p:nvGrpSpPr>
        <p:cNvPr id="1049" name="Shape 1049"/>
        <p:cNvGrpSpPr/>
        <p:nvPr/>
      </p:nvGrpSpPr>
      <p:grpSpPr>
        <a:xfrm>
          <a:off x="0" y="0"/>
          <a:ext cx="0" cy="0"/>
          <a:chOff x="0" y="0"/>
          <a:chExt cx="0" cy="0"/>
        </a:xfrm>
      </p:grpSpPr>
      <p:sp>
        <p:nvSpPr>
          <p:cNvPr id="1050" name="Google Shape;1050;p63"/>
          <p:cNvSpPr txBox="1"/>
          <p:nvPr>
            <p:ph idx="1" type="body"/>
          </p:nvPr>
        </p:nvSpPr>
        <p:spPr>
          <a:xfrm>
            <a:off x="203792" y="240220"/>
            <a:ext cx="11784416" cy="6377560"/>
          </a:xfrm>
          <a:prstGeom prst="rect">
            <a:avLst/>
          </a:prstGeom>
          <a:solidFill>
            <a:schemeClr val="lt1"/>
          </a:solidFill>
          <a:ln>
            <a:noFill/>
          </a:ln>
        </p:spPr>
        <p:txBody>
          <a:bodyPr anchorCtr="0" anchor="t" bIns="45700" lIns="396000" spcFirstLastPara="1" rIns="396000" wrap="square" tIns="45700">
            <a:noAutofit/>
          </a:bodyPr>
          <a:lstStyle/>
          <a:p>
            <a:pPr indent="0" lvl="0" marL="148590" rtl="0" algn="just">
              <a:lnSpc>
                <a:spcPct val="100000"/>
              </a:lnSpc>
              <a:spcBef>
                <a:spcPts val="0"/>
              </a:spcBef>
              <a:spcAft>
                <a:spcPts val="0"/>
              </a:spcAft>
              <a:buSzPts val="1260"/>
              <a:buNone/>
            </a:pPr>
            <a:r>
              <a:t/>
            </a:r>
            <a:endParaRPr sz="2000">
              <a:latin typeface="Arial"/>
              <a:ea typeface="Arial"/>
              <a:cs typeface="Arial"/>
              <a:sym typeface="Arial"/>
            </a:endParaRPr>
          </a:p>
          <a:p>
            <a:pPr indent="0" lvl="0" marL="148590" rtl="0" algn="ctr">
              <a:lnSpc>
                <a:spcPct val="100000"/>
              </a:lnSpc>
              <a:spcBef>
                <a:spcPts val="0"/>
              </a:spcBef>
              <a:spcAft>
                <a:spcPts val="0"/>
              </a:spcAft>
              <a:buSzPts val="1260"/>
              <a:buNone/>
            </a:pPr>
            <a:r>
              <a:rPr b="1" lang="en-US" sz="2800">
                <a:latin typeface="Arial"/>
                <a:ea typeface="Arial"/>
                <a:cs typeface="Arial"/>
                <a:sym typeface="Arial"/>
              </a:rPr>
              <a:t>RESUMEN</a:t>
            </a:r>
            <a:endParaRPr sz="2000">
              <a:latin typeface="Arial"/>
              <a:ea typeface="Arial"/>
              <a:cs typeface="Arial"/>
              <a:sym typeface="Arial"/>
            </a:endParaRPr>
          </a:p>
          <a:p>
            <a:pPr indent="0" lvl="0" marL="148590" rtl="0" algn="just">
              <a:lnSpc>
                <a:spcPct val="100000"/>
              </a:lnSpc>
              <a:spcBef>
                <a:spcPts val="0"/>
              </a:spcBef>
              <a:spcAft>
                <a:spcPts val="0"/>
              </a:spcAft>
              <a:buSzPts val="1260"/>
              <a:buNone/>
            </a:pPr>
            <a:r>
              <a:t/>
            </a:r>
            <a:endParaRPr sz="2000">
              <a:latin typeface="Arial"/>
              <a:ea typeface="Arial"/>
              <a:cs typeface="Arial"/>
              <a:sym typeface="Arial"/>
            </a:endParaRPr>
          </a:p>
          <a:p>
            <a:pPr indent="0" lvl="0" marL="148590" rtl="0" algn="just">
              <a:lnSpc>
                <a:spcPct val="100000"/>
              </a:lnSpc>
              <a:spcBef>
                <a:spcPts val="0"/>
              </a:spcBef>
              <a:spcAft>
                <a:spcPts val="0"/>
              </a:spcAft>
              <a:buSzPts val="1260"/>
              <a:buNone/>
            </a:pPr>
            <a:r>
              <a:t/>
            </a:r>
            <a:endParaRPr sz="2000">
              <a:latin typeface="Arial"/>
              <a:ea typeface="Arial"/>
              <a:cs typeface="Arial"/>
              <a:sym typeface="Arial"/>
            </a:endParaRPr>
          </a:p>
          <a:p>
            <a:pPr indent="0" lvl="0" marL="148590" rtl="0" algn="just">
              <a:lnSpc>
                <a:spcPct val="100000"/>
              </a:lnSpc>
              <a:spcBef>
                <a:spcPts val="0"/>
              </a:spcBef>
              <a:spcAft>
                <a:spcPts val="0"/>
              </a:spcAft>
              <a:buSzPts val="1260"/>
              <a:buNone/>
            </a:pPr>
            <a:r>
              <a:rPr lang="en-US" sz="2000">
                <a:latin typeface="Arial"/>
                <a:ea typeface="Arial"/>
                <a:cs typeface="Arial"/>
                <a:sym typeface="Arial"/>
              </a:rPr>
              <a:t>Este módulo explora cómo el pensamiento computacional puede contribuir al desarrollo de las competencias interpersonales de los estudiantes adultos haciendo que el pensamiento estructurado sea más accesible y cercano.</a:t>
            </a:r>
            <a:endParaRPr/>
          </a:p>
          <a:p>
            <a:pPr indent="0" lvl="0" marL="148590" rtl="0" algn="just">
              <a:lnSpc>
                <a:spcPct val="100000"/>
              </a:lnSpc>
              <a:spcBef>
                <a:spcPts val="0"/>
              </a:spcBef>
              <a:spcAft>
                <a:spcPts val="0"/>
              </a:spcAft>
              <a:buSzPts val="1260"/>
              <a:buNone/>
            </a:pPr>
            <a:r>
              <a:t/>
            </a:r>
            <a:endParaRPr sz="2000">
              <a:latin typeface="Arial"/>
              <a:ea typeface="Arial"/>
              <a:cs typeface="Arial"/>
              <a:sym typeface="Arial"/>
            </a:endParaRPr>
          </a:p>
          <a:p>
            <a:pPr indent="0" lvl="0" marL="148590" rtl="0" algn="just">
              <a:lnSpc>
                <a:spcPct val="100000"/>
              </a:lnSpc>
              <a:spcBef>
                <a:spcPts val="0"/>
              </a:spcBef>
              <a:spcAft>
                <a:spcPts val="0"/>
              </a:spcAft>
              <a:buSzPts val="1260"/>
              <a:buNone/>
            </a:pPr>
            <a:r>
              <a:rPr lang="en-US" sz="2000">
                <a:latin typeface="Arial"/>
                <a:ea typeface="Arial"/>
                <a:cs typeface="Arial"/>
                <a:sym typeface="Arial"/>
              </a:rPr>
              <a:t>Aprendimos a identificar competencias interpersonales clave, como la comunicación y la colaboración, y se vio cómo los principios básicos del PC, como la descomposición y el reconocimiento de patrones, pueden ayudar a mejorarlas a través de actividades cotidianas.</a:t>
            </a:r>
            <a:endParaRPr/>
          </a:p>
          <a:p>
            <a:pPr indent="0" lvl="0" marL="148590" rtl="0" algn="just">
              <a:lnSpc>
                <a:spcPct val="100000"/>
              </a:lnSpc>
              <a:spcBef>
                <a:spcPts val="0"/>
              </a:spcBef>
              <a:spcAft>
                <a:spcPts val="0"/>
              </a:spcAft>
              <a:buSzPts val="1260"/>
              <a:buNone/>
            </a:pPr>
            <a:r>
              <a:t/>
            </a:r>
            <a:endParaRPr sz="2000">
              <a:latin typeface="Arial"/>
              <a:ea typeface="Arial"/>
              <a:cs typeface="Arial"/>
              <a:sym typeface="Arial"/>
            </a:endParaRPr>
          </a:p>
          <a:p>
            <a:pPr indent="0" lvl="0" marL="148590" rtl="0" algn="just">
              <a:lnSpc>
                <a:spcPct val="100000"/>
              </a:lnSpc>
              <a:spcBef>
                <a:spcPts val="0"/>
              </a:spcBef>
              <a:spcAft>
                <a:spcPts val="0"/>
              </a:spcAft>
              <a:buSzPts val="1260"/>
              <a:buNone/>
            </a:pPr>
            <a:r>
              <a:rPr lang="en-US" sz="2000">
                <a:latin typeface="Arial"/>
                <a:ea typeface="Arial"/>
                <a:cs typeface="Arial"/>
                <a:sym typeface="Arial"/>
              </a:rPr>
              <a:t>También analizamos los retos prácticos a los que pueden enfrentarse los adultos poco cualificados en el aprendizaje basado en PC y debatimos cómo superarlos con sencillos enfoques basados en la vida real. </a:t>
            </a:r>
            <a:endParaRPr/>
          </a:p>
          <a:p>
            <a:pPr indent="0" lvl="0" marL="148590" rtl="0" algn="just">
              <a:lnSpc>
                <a:spcPct val="100000"/>
              </a:lnSpc>
              <a:spcBef>
                <a:spcPts val="0"/>
              </a:spcBef>
              <a:spcAft>
                <a:spcPts val="0"/>
              </a:spcAft>
              <a:buSzPts val="1260"/>
              <a:buNone/>
            </a:pPr>
            <a:r>
              <a:t/>
            </a:r>
            <a:endParaRPr sz="2000">
              <a:latin typeface="Arial"/>
              <a:ea typeface="Arial"/>
              <a:cs typeface="Arial"/>
              <a:sym typeface="Arial"/>
            </a:endParaRPr>
          </a:p>
          <a:p>
            <a:pPr indent="0" lvl="0" marL="148590" rtl="0" algn="just">
              <a:lnSpc>
                <a:spcPct val="100000"/>
              </a:lnSpc>
              <a:spcBef>
                <a:spcPts val="0"/>
              </a:spcBef>
              <a:spcAft>
                <a:spcPts val="0"/>
              </a:spcAft>
              <a:buSzPts val="1260"/>
              <a:buNone/>
            </a:pPr>
            <a:r>
              <a:rPr lang="en-US" sz="2000">
                <a:latin typeface="Arial"/>
                <a:ea typeface="Arial"/>
                <a:cs typeface="Arial"/>
                <a:sym typeface="Arial"/>
              </a:rPr>
              <a:t>A lo largo del módulo, los ejemplos y las actividades mostraron cómo se puede adaptar el PC para desarrollar habilidades esenciales del siglo XXI que aumenten la confianza y la participación de los alumnos tanto en el aprendizaje como en la vida.</a:t>
            </a:r>
            <a:endParaRPr/>
          </a:p>
        </p:txBody>
      </p:sp>
      <p:sp>
        <p:nvSpPr>
          <p:cNvPr id="1051" name="Google Shape;1051;p6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pic>
        <p:nvPicPr>
          <p:cNvPr descr="Teacher assisting student" id="1058" name="Google Shape;1058;p44"/>
          <p:cNvPicPr preferRelativeResize="0"/>
          <p:nvPr>
            <p:ph idx="2" type="pic"/>
          </p:nvPr>
        </p:nvPicPr>
        <p:blipFill rotWithShape="1">
          <a:blip r:embed="rId3">
            <a:alphaModFix/>
          </a:blip>
          <a:srcRect b="0" l="17037" r="17035" t="0"/>
          <a:stretch/>
        </p:blipFill>
        <p:spPr>
          <a:xfrm>
            <a:off x="0" y="0"/>
            <a:ext cx="6781800" cy="6858000"/>
          </a:xfrm>
          <a:prstGeom prst="rect">
            <a:avLst/>
          </a:prstGeom>
          <a:solidFill>
            <a:schemeClr val="dk2"/>
          </a:solidFill>
          <a:ln>
            <a:noFill/>
          </a:ln>
        </p:spPr>
      </p:pic>
      <p:sp>
        <p:nvSpPr>
          <p:cNvPr id="1059" name="Google Shape;1059;p44"/>
          <p:cNvSpPr txBox="1"/>
          <p:nvPr>
            <p:ph idx="11" type="ftr"/>
          </p:nvPr>
        </p:nvSpPr>
        <p:spPr>
          <a:xfrm>
            <a:off x="1333500" y="6310974"/>
            <a:ext cx="4114800" cy="410501"/>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COMPUTATIONAL SENIORS </a:t>
            </a:r>
            <a:endParaRPr/>
          </a:p>
        </p:txBody>
      </p:sp>
      <p:sp>
        <p:nvSpPr>
          <p:cNvPr id="1060" name="Google Shape;1060;p44"/>
          <p:cNvSpPr txBox="1"/>
          <p:nvPr/>
        </p:nvSpPr>
        <p:spPr>
          <a:xfrm>
            <a:off x="7570381" y="966807"/>
            <a:ext cx="3742659" cy="492438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Arial"/>
                <a:ea typeface="Arial"/>
                <a:cs typeface="Arial"/>
                <a:sym typeface="Arial"/>
              </a:rPr>
              <a:t>LLAMADA A LA ACCIÓN:</a:t>
            </a:r>
            <a:endParaRPr/>
          </a:p>
          <a:p>
            <a:pPr indent="0" lvl="0" marL="0" marR="0" rtl="0" algn="ctr">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Reflexiona sobre lo que has aprendido:</a:t>
            </a:r>
            <a:endParaRPr/>
          </a:p>
          <a:p>
            <a:pPr indent="-215900" lvl="0" marL="342900" marR="0" rtl="0" algn="ctr">
              <a:lnSpc>
                <a:spcPct val="100000"/>
              </a:lnSpc>
              <a:spcBef>
                <a:spcPts val="0"/>
              </a:spcBef>
              <a:spcAft>
                <a:spcPts val="0"/>
              </a:spcAft>
              <a:buClr>
                <a:schemeClr val="lt1"/>
              </a:buClr>
              <a:buSzPts val="2000"/>
              <a:buFont typeface="Arial"/>
              <a:buNone/>
            </a:pPr>
            <a:r>
              <a:t/>
            </a:r>
            <a:endParaRPr b="0" i="0" sz="200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¿Cuáles son las competencias interpersonales clave del siglo XXI y por qué son esenciales para los estudiantes adultos?</a:t>
            </a:r>
            <a:endParaRPr/>
          </a:p>
          <a:p>
            <a:pPr indent="-196850" lvl="0" marL="285750" marR="0" rtl="0" algn="l">
              <a:lnSpc>
                <a:spcPct val="100000"/>
              </a:lnSpc>
              <a:spcBef>
                <a:spcPts val="0"/>
              </a:spcBef>
              <a:spcAft>
                <a:spcPts val="0"/>
              </a:spcAft>
              <a:buClr>
                <a:schemeClr val="lt1"/>
              </a:buClr>
              <a:buSzPts val="1400"/>
              <a:buFont typeface="Arial"/>
              <a:buNone/>
            </a:pPr>
            <a:r>
              <a:t/>
            </a:r>
            <a:endParaRPr b="0" i="1" sz="140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¿Cómo puede el pensamiento computacional apoyar el desarrollo de las competencias interpersonales?</a:t>
            </a:r>
            <a:endParaRPr/>
          </a:p>
          <a:p>
            <a:pPr indent="-196850" lvl="0" marL="285750" marR="0" rtl="0" algn="l">
              <a:lnSpc>
                <a:spcPct val="100000"/>
              </a:lnSpc>
              <a:spcBef>
                <a:spcPts val="0"/>
              </a:spcBef>
              <a:spcAft>
                <a:spcPts val="0"/>
              </a:spcAft>
              <a:buClr>
                <a:schemeClr val="lt1"/>
              </a:buClr>
              <a:buSzPts val="1400"/>
              <a:buFont typeface="Arial"/>
              <a:buNone/>
            </a:pPr>
            <a:r>
              <a:t/>
            </a:r>
            <a:endParaRPr b="0" i="1" sz="140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¿Qué herramientas y estrategias puede utilizar para evaluar y fomentar las competencias interpersonales en las actividades de PC?</a:t>
            </a:r>
            <a:endParaRPr b="0" i="1" sz="1050" u="none" cap="none" strike="noStrike">
              <a:solidFill>
                <a:schemeClr val="lt1"/>
              </a:solidFill>
              <a:latin typeface="Arial"/>
              <a:ea typeface="Arial"/>
              <a:cs typeface="Arial"/>
              <a:sym typeface="Arial"/>
            </a:endParaRPr>
          </a:p>
        </p:txBody>
      </p:sp>
      <p:sp>
        <p:nvSpPr>
          <p:cNvPr id="1061" name="Google Shape;1061;p4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2DDD8"/>
        </a:solidFill>
      </p:bgPr>
    </p:bg>
    <p:spTree>
      <p:nvGrpSpPr>
        <p:cNvPr id="1065" name="Shape 1065"/>
        <p:cNvGrpSpPr/>
        <p:nvPr/>
      </p:nvGrpSpPr>
      <p:grpSpPr>
        <a:xfrm>
          <a:off x="0" y="0"/>
          <a:ext cx="0" cy="0"/>
          <a:chOff x="0" y="0"/>
          <a:chExt cx="0" cy="0"/>
        </a:xfrm>
      </p:grpSpPr>
      <p:sp>
        <p:nvSpPr>
          <p:cNvPr id="1066" name="Google Shape;1066;p64"/>
          <p:cNvSpPr txBox="1"/>
          <p:nvPr>
            <p:ph idx="1" type="body"/>
          </p:nvPr>
        </p:nvSpPr>
        <p:spPr>
          <a:xfrm>
            <a:off x="379054" y="512259"/>
            <a:ext cx="11609153" cy="5844091"/>
          </a:xfrm>
          <a:prstGeom prst="rect">
            <a:avLst/>
          </a:prstGeom>
          <a:solidFill>
            <a:schemeClr val="lt1"/>
          </a:solidFill>
          <a:ln>
            <a:noFill/>
          </a:ln>
        </p:spPr>
        <p:txBody>
          <a:bodyPr anchorCtr="0" anchor="t" bIns="45700" lIns="91425" spcFirstLastPara="1" rIns="91425" wrap="square" tIns="45700">
            <a:normAutofit/>
          </a:bodyPr>
          <a:lstStyle/>
          <a:p>
            <a:pPr indent="0" lvl="0" marL="148590" rtl="0" algn="ctr">
              <a:lnSpc>
                <a:spcPct val="100000"/>
              </a:lnSpc>
              <a:spcBef>
                <a:spcPts val="1000"/>
              </a:spcBef>
              <a:spcAft>
                <a:spcPts val="0"/>
              </a:spcAft>
              <a:buSzPts val="1260"/>
              <a:buNone/>
            </a:pPr>
            <a:r>
              <a:rPr b="1" lang="en-US" sz="3200">
                <a:latin typeface="Arial"/>
                <a:ea typeface="Arial"/>
                <a:cs typeface="Arial"/>
                <a:sym typeface="Arial"/>
              </a:rPr>
              <a:t>GLOSARIO</a:t>
            </a:r>
            <a:endParaRPr/>
          </a:p>
          <a:p>
            <a:pPr indent="0" lvl="0" marL="148590" rtl="0" algn="ctr">
              <a:lnSpc>
                <a:spcPct val="100000"/>
              </a:lnSpc>
              <a:spcBef>
                <a:spcPts val="1000"/>
              </a:spcBef>
              <a:spcAft>
                <a:spcPts val="0"/>
              </a:spcAft>
              <a:buSzPts val="1260"/>
              <a:buNone/>
            </a:pPr>
            <a:r>
              <a:t/>
            </a:r>
            <a:endParaRPr b="1" sz="1200">
              <a:latin typeface="Arial"/>
              <a:ea typeface="Arial"/>
              <a:cs typeface="Arial"/>
              <a:sym typeface="Arial"/>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Pensamiento computacional o PC: </a:t>
            </a:r>
            <a:r>
              <a:rPr b="1" i="0" lang="en-US" sz="1400" u="none" cap="none" strike="noStrike">
                <a:solidFill>
                  <a:schemeClr val="dk2"/>
                </a:solidFill>
                <a:latin typeface="Arial"/>
                <a:ea typeface="Arial"/>
                <a:cs typeface="Arial"/>
                <a:sym typeface="Arial"/>
              </a:rPr>
              <a:t>Resolver problemas como lo haría un ordenador, paso a paso. </a:t>
            </a:r>
            <a:endParaRPr b="0" i="0" sz="1400" u="none" cap="none" strike="noStrike">
              <a:solidFill>
                <a:schemeClr val="dk2"/>
              </a:solidFill>
              <a:latin typeface="Arial"/>
              <a:ea typeface="Arial"/>
              <a:cs typeface="Arial"/>
              <a:sym typeface="Arial"/>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Descomposición: </a:t>
            </a:r>
            <a:r>
              <a:rPr b="1" i="0" lang="en-US" sz="1400" u="none" cap="none" strike="noStrike">
                <a:solidFill>
                  <a:schemeClr val="dk2"/>
                </a:solidFill>
                <a:latin typeface="Arial"/>
                <a:ea typeface="Arial"/>
                <a:cs typeface="Arial"/>
                <a:sym typeface="Arial"/>
              </a:rPr>
              <a:t>Dividir un gran problema en partes más pequeñas. </a:t>
            </a:r>
            <a:endParaRPr b="0" i="0" sz="1400" u="none" cap="none" strike="noStrike">
              <a:solidFill>
                <a:schemeClr val="dk2"/>
              </a:solidFill>
              <a:latin typeface="Arial"/>
              <a:ea typeface="Arial"/>
              <a:cs typeface="Arial"/>
              <a:sym typeface="Arial"/>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Abstracción: </a:t>
            </a:r>
            <a:r>
              <a:rPr b="1" i="0" lang="en-US" sz="1400" u="none" cap="none" strike="noStrike">
                <a:solidFill>
                  <a:schemeClr val="dk2"/>
                </a:solidFill>
                <a:latin typeface="Arial"/>
                <a:ea typeface="Arial"/>
                <a:cs typeface="Arial"/>
                <a:sym typeface="Arial"/>
              </a:rPr>
              <a:t>Centrarse sólo en los detalles importantes.</a:t>
            </a:r>
            <a:endParaRPr b="0" i="0" sz="1400" u="none" cap="none" strike="noStrike">
              <a:solidFill>
                <a:schemeClr val="dk2"/>
              </a:solidFill>
              <a:latin typeface="Arial"/>
              <a:ea typeface="Arial"/>
              <a:cs typeface="Arial"/>
              <a:sym typeface="Arial"/>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Reconocimiento de patrones: </a:t>
            </a:r>
            <a:r>
              <a:rPr b="1" i="0" lang="en-US" sz="1400" u="none" cap="none" strike="noStrike">
                <a:solidFill>
                  <a:schemeClr val="dk2"/>
                </a:solidFill>
                <a:latin typeface="Arial"/>
                <a:ea typeface="Arial"/>
                <a:cs typeface="Arial"/>
                <a:sym typeface="Arial"/>
              </a:rPr>
              <a:t>Detectar tendencias o cosas que se repiten.</a:t>
            </a:r>
            <a:endParaRPr b="0" i="0" sz="1400" u="none" cap="none" strike="noStrike">
              <a:solidFill>
                <a:schemeClr val="dk2"/>
              </a:solidFill>
              <a:latin typeface="Arial"/>
              <a:ea typeface="Arial"/>
              <a:cs typeface="Arial"/>
              <a:sym typeface="Arial"/>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Algoritmo: </a:t>
            </a:r>
            <a:r>
              <a:rPr b="1" i="0" lang="en-US" sz="1400" u="none" cap="none" strike="noStrike">
                <a:solidFill>
                  <a:schemeClr val="dk2"/>
                </a:solidFill>
                <a:latin typeface="Arial"/>
                <a:ea typeface="Arial"/>
                <a:cs typeface="Arial"/>
                <a:sym typeface="Arial"/>
              </a:rPr>
              <a:t>Conjunto de instrucciones para completar una tarea.</a:t>
            </a:r>
            <a:endParaRPr b="0" i="0" sz="1400" u="none" cap="none" strike="noStrike">
              <a:solidFill>
                <a:schemeClr val="dk2"/>
              </a:solidFill>
              <a:latin typeface="Arial"/>
              <a:ea typeface="Arial"/>
              <a:cs typeface="Arial"/>
              <a:sym typeface="Arial"/>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Iteración: </a:t>
            </a:r>
            <a:r>
              <a:rPr b="1" i="0" lang="en-US" sz="1400" u="none" cap="none" strike="noStrike">
                <a:solidFill>
                  <a:schemeClr val="dk2"/>
                </a:solidFill>
                <a:latin typeface="Arial"/>
                <a:ea typeface="Arial"/>
                <a:cs typeface="Arial"/>
                <a:sym typeface="Arial"/>
              </a:rPr>
              <a:t>Repetición de un proceso para mejorarlo.</a:t>
            </a:r>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Actividades Desenchufadas: </a:t>
            </a:r>
            <a:r>
              <a:rPr b="1" i="0" lang="en-US" sz="1400" u="none" cap="none" strike="noStrike">
                <a:solidFill>
                  <a:schemeClr val="dk2"/>
                </a:solidFill>
                <a:latin typeface="Arial"/>
                <a:ea typeface="Arial"/>
                <a:cs typeface="Arial"/>
                <a:sym typeface="Arial"/>
              </a:rPr>
              <a:t>Aprendizaje del PC sin pantallas mediante juegos, rompecabezas, etc.</a:t>
            </a:r>
            <a:endParaRPr b="1" i="0" sz="1000" u="none" cap="none" strike="noStrike">
              <a:solidFill>
                <a:schemeClr val="dk2"/>
              </a:solidFill>
              <a:latin typeface="Arial"/>
              <a:ea typeface="Arial"/>
              <a:cs typeface="Arial"/>
              <a:sym typeface="Arial"/>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Depuración: </a:t>
            </a:r>
            <a:r>
              <a:rPr b="1" i="0" lang="en-US" sz="1400" u="none" cap="none" strike="noStrike">
                <a:solidFill>
                  <a:schemeClr val="dk2"/>
                </a:solidFill>
                <a:latin typeface="Arial"/>
                <a:ea typeface="Arial"/>
                <a:cs typeface="Arial"/>
                <a:sym typeface="Arial"/>
              </a:rPr>
              <a:t>Encontrar y corregir errores en un proceso.</a:t>
            </a:r>
            <a:endParaRPr b="0" i="0" sz="1000" u="none" cap="none" strike="noStrike">
              <a:solidFill>
                <a:schemeClr val="dk2"/>
              </a:solidFill>
              <a:latin typeface="Arial"/>
              <a:ea typeface="Arial"/>
              <a:cs typeface="Arial"/>
              <a:sym typeface="Arial"/>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Habilidades interpersonales: </a:t>
            </a:r>
            <a:r>
              <a:rPr b="1" i="0" lang="en-US" sz="1400" u="none" cap="none" strike="noStrike">
                <a:solidFill>
                  <a:schemeClr val="dk2"/>
                </a:solidFill>
                <a:latin typeface="Arial"/>
                <a:ea typeface="Arial"/>
                <a:cs typeface="Arial"/>
                <a:sym typeface="Arial"/>
              </a:rPr>
              <a:t>Capacidades no técnicas que ayudan a las personas a trabajar bien con los demás y a adaptarse a los retos.</a:t>
            </a:r>
            <a:endParaRPr b="0" i="0" sz="1000" u="none" cap="none" strike="noStrike">
              <a:solidFill>
                <a:schemeClr val="dk2"/>
              </a:solidFill>
              <a:latin typeface="Arial"/>
              <a:ea typeface="Arial"/>
              <a:cs typeface="Arial"/>
              <a:sym typeface="Arial"/>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Gamificación: </a:t>
            </a:r>
            <a:r>
              <a:rPr b="1" i="0" lang="en-US" sz="1400" u="none" cap="none" strike="noStrike">
                <a:solidFill>
                  <a:schemeClr val="dk2"/>
                </a:solidFill>
                <a:latin typeface="Arial"/>
                <a:ea typeface="Arial"/>
                <a:cs typeface="Arial"/>
                <a:sym typeface="Arial"/>
              </a:rPr>
              <a:t>Utilización de elementos de juego (como puntos o retos) en el aprendizaje.</a:t>
            </a:r>
            <a:endParaRPr b="0" i="0" sz="1000" u="none" cap="none" strike="noStrike">
              <a:solidFill>
                <a:schemeClr val="dk2"/>
              </a:solidFill>
              <a:latin typeface="Arial"/>
              <a:ea typeface="Arial"/>
              <a:cs typeface="Arial"/>
              <a:sym typeface="Arial"/>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Alfabetización digital: </a:t>
            </a:r>
            <a:r>
              <a:rPr b="1" i="0" lang="en-US" sz="1400" u="none" cap="none" strike="noStrike">
                <a:solidFill>
                  <a:schemeClr val="dk1"/>
                </a:solidFill>
                <a:latin typeface="Arial"/>
                <a:ea typeface="Arial"/>
                <a:cs typeface="Arial"/>
                <a:sym typeface="Arial"/>
              </a:rPr>
              <a:t>Saber utilizar las herramientas digitales con seguridad y eficacia.</a:t>
            </a:r>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Inclusión: </a:t>
            </a:r>
            <a:r>
              <a:rPr b="1" i="0" lang="en-US" sz="1400" u="none" cap="none" strike="noStrike">
                <a:solidFill>
                  <a:schemeClr val="dk2"/>
                </a:solidFill>
                <a:latin typeface="Arial"/>
                <a:ea typeface="Arial"/>
                <a:cs typeface="Arial"/>
                <a:sym typeface="Arial"/>
              </a:rPr>
              <a:t>Hacer el aprendizaje accesible a todos, independientemente de su procedencia.</a:t>
            </a:r>
            <a:endParaRPr b="0" i="0" sz="1000" u="none" cap="none" strike="noStrike">
              <a:solidFill>
                <a:schemeClr val="dk2"/>
              </a:solidFill>
              <a:latin typeface="Arial"/>
              <a:ea typeface="Arial"/>
              <a:cs typeface="Arial"/>
              <a:sym typeface="Arial"/>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Andamiaje: </a:t>
            </a:r>
            <a:r>
              <a:rPr b="1" i="0" lang="en-US" sz="1400" u="none" cap="none" strike="noStrike">
                <a:solidFill>
                  <a:schemeClr val="dk2"/>
                </a:solidFill>
                <a:latin typeface="Arial"/>
                <a:ea typeface="Arial"/>
                <a:cs typeface="Arial"/>
                <a:sym typeface="Arial"/>
              </a:rPr>
              <a:t>Ayudar a los alumnos paso a paso para que poco a poco puedan hacer más cosas por sí mismos.</a:t>
            </a:r>
            <a:endParaRPr b="0" i="0" sz="1000" u="none" cap="none" strike="noStrike">
              <a:solidFill>
                <a:schemeClr val="dk2"/>
              </a:solidFill>
              <a:latin typeface="Arial"/>
              <a:ea typeface="Arial"/>
              <a:cs typeface="Arial"/>
              <a:sym typeface="Arial"/>
            </a:endParaRPr>
          </a:p>
          <a:p>
            <a:pPr indent="0" lvl="0" marL="148590" rtl="0" algn="just">
              <a:lnSpc>
                <a:spcPct val="100000"/>
              </a:lnSpc>
              <a:spcBef>
                <a:spcPts val="1000"/>
              </a:spcBef>
              <a:spcAft>
                <a:spcPts val="0"/>
              </a:spcAft>
              <a:buSzPts val="1260"/>
              <a:buNone/>
            </a:pPr>
            <a:r>
              <a:t/>
            </a:r>
            <a:endParaRPr b="0" i="0" sz="1400" u="none" cap="none" strike="noStrike">
              <a:solidFill>
                <a:schemeClr val="dk2"/>
              </a:solidFill>
              <a:latin typeface="Arial"/>
              <a:ea typeface="Arial"/>
              <a:cs typeface="Arial"/>
              <a:sym typeface="Arial"/>
            </a:endParaRPr>
          </a:p>
          <a:p>
            <a:pPr indent="0" lvl="0" marL="148590" rtl="0" algn="ctr">
              <a:lnSpc>
                <a:spcPct val="100000"/>
              </a:lnSpc>
              <a:spcBef>
                <a:spcPts val="1000"/>
              </a:spcBef>
              <a:spcAft>
                <a:spcPts val="0"/>
              </a:spcAft>
              <a:buSzPts val="1260"/>
              <a:buNone/>
            </a:pPr>
            <a:r>
              <a:t/>
            </a:r>
            <a:endParaRPr b="1" sz="3200">
              <a:latin typeface="Arial"/>
              <a:ea typeface="Arial"/>
              <a:cs typeface="Arial"/>
              <a:sym typeface="Arial"/>
            </a:endParaRPr>
          </a:p>
        </p:txBody>
      </p:sp>
      <p:sp>
        <p:nvSpPr>
          <p:cNvPr id="1067" name="Google Shape;1067;p6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71" name="Shape 1071"/>
        <p:cNvGrpSpPr/>
        <p:nvPr/>
      </p:nvGrpSpPr>
      <p:grpSpPr>
        <a:xfrm>
          <a:off x="0" y="0"/>
          <a:ext cx="0" cy="0"/>
          <a:chOff x="0" y="0"/>
          <a:chExt cx="0" cy="0"/>
        </a:xfrm>
      </p:grpSpPr>
      <p:sp>
        <p:nvSpPr>
          <p:cNvPr id="1072" name="Google Shape;1072;p45"/>
          <p:cNvSpPr txBox="1"/>
          <p:nvPr>
            <p:ph idx="1" type="body"/>
          </p:nvPr>
        </p:nvSpPr>
        <p:spPr>
          <a:xfrm>
            <a:off x="1077685" y="1528033"/>
            <a:ext cx="10539692" cy="4879618"/>
          </a:xfrm>
          <a:prstGeom prst="rect">
            <a:avLst/>
          </a:prstGeom>
          <a:noFill/>
          <a:ln>
            <a:noFill/>
          </a:ln>
        </p:spPr>
        <p:txBody>
          <a:bodyPr anchorCtr="0" anchor="b" bIns="45700" lIns="91425" spcFirstLastPara="1" rIns="91425" wrap="square" tIns="45700">
            <a:normAutofit fontScale="92500"/>
          </a:bodyPr>
          <a:lstStyle/>
          <a:p>
            <a:pPr indent="0" lvl="0" marL="0" rtl="0" algn="l">
              <a:lnSpc>
                <a:spcPct val="100000"/>
              </a:lnSpc>
              <a:spcBef>
                <a:spcPts val="0"/>
              </a:spcBef>
              <a:spcAft>
                <a:spcPts val="0"/>
              </a:spcAft>
              <a:buClr>
                <a:schemeClr val="dk2"/>
              </a:buClr>
              <a:buSzPct val="113513"/>
              <a:buNone/>
            </a:pPr>
            <a:r>
              <a:rPr b="0" lang="en-US" sz="1600">
                <a:latin typeface="Arial"/>
                <a:ea typeface="Arial"/>
                <a:cs typeface="Arial"/>
                <a:sym typeface="Arial"/>
              </a:rPr>
              <a:t>Organisation for Economic Co-operation and Development (OECD). (2019). Future of education and skills 2030: Conceptual learning framework. </a:t>
            </a:r>
            <a:endParaRPr>
              <a:latin typeface="Arial"/>
              <a:ea typeface="Arial"/>
              <a:cs typeface="Arial"/>
              <a:sym typeface="Arial"/>
            </a:endParaRPr>
          </a:p>
          <a:p>
            <a:pPr indent="0" lvl="0" marL="0" rtl="0" algn="l">
              <a:lnSpc>
                <a:spcPct val="100000"/>
              </a:lnSpc>
              <a:spcBef>
                <a:spcPts val="600"/>
              </a:spcBef>
              <a:spcAft>
                <a:spcPts val="0"/>
              </a:spcAft>
              <a:buClr>
                <a:schemeClr val="dk2"/>
              </a:buClr>
              <a:buSzPct val="113513"/>
              <a:buNone/>
            </a:pPr>
            <a:r>
              <a:rPr b="0" lang="en-US" sz="1600">
                <a:latin typeface="Arial"/>
                <a:ea typeface="Arial"/>
                <a:cs typeface="Arial"/>
                <a:sym typeface="Arial"/>
              </a:rPr>
              <a:t>World Economic Forum. (2020). The future of jobs report 2020. </a:t>
            </a:r>
            <a:endParaRPr>
              <a:latin typeface="Arial"/>
              <a:ea typeface="Arial"/>
              <a:cs typeface="Arial"/>
              <a:sym typeface="Arial"/>
            </a:endParaRPr>
          </a:p>
          <a:p>
            <a:pPr indent="0" lvl="0" marL="0" rtl="0" algn="l">
              <a:lnSpc>
                <a:spcPct val="100000"/>
              </a:lnSpc>
              <a:spcBef>
                <a:spcPts val="600"/>
              </a:spcBef>
              <a:spcAft>
                <a:spcPts val="0"/>
              </a:spcAft>
              <a:buClr>
                <a:schemeClr val="dk2"/>
              </a:buClr>
              <a:buSzPct val="113513"/>
              <a:buNone/>
            </a:pPr>
            <a:r>
              <a:rPr b="0" lang="en-US" sz="1600">
                <a:latin typeface="Arial"/>
                <a:ea typeface="Arial"/>
                <a:cs typeface="Arial"/>
                <a:sym typeface="Arial"/>
              </a:rPr>
              <a:t>Harvard Business Review. (2021). The skills of the future: What employers want in the changing workforce. </a:t>
            </a:r>
            <a:endParaRPr>
              <a:latin typeface="Arial"/>
              <a:ea typeface="Arial"/>
              <a:cs typeface="Arial"/>
              <a:sym typeface="Arial"/>
            </a:endParaRPr>
          </a:p>
          <a:p>
            <a:pPr indent="0" lvl="0" marL="0" rtl="0" algn="l">
              <a:lnSpc>
                <a:spcPct val="100000"/>
              </a:lnSpc>
              <a:spcBef>
                <a:spcPts val="600"/>
              </a:spcBef>
              <a:spcAft>
                <a:spcPts val="0"/>
              </a:spcAft>
              <a:buClr>
                <a:schemeClr val="dk2"/>
              </a:buClr>
              <a:buSzPct val="113513"/>
              <a:buNone/>
            </a:pPr>
            <a:r>
              <a:rPr b="0" lang="en-US" sz="1600">
                <a:latin typeface="Arial"/>
                <a:ea typeface="Arial"/>
                <a:cs typeface="Arial"/>
                <a:sym typeface="Arial"/>
              </a:rPr>
              <a:t>United Nations Educational, Scientific and Cultural Organization (UNESCO). (2022). Soft skills development in adult learning programs. </a:t>
            </a:r>
            <a:endParaRPr>
              <a:latin typeface="Arial"/>
              <a:ea typeface="Arial"/>
              <a:cs typeface="Arial"/>
              <a:sym typeface="Arial"/>
            </a:endParaRPr>
          </a:p>
          <a:p>
            <a:pPr indent="0" lvl="0" marL="0" rtl="0" algn="l">
              <a:lnSpc>
                <a:spcPct val="100000"/>
              </a:lnSpc>
              <a:spcBef>
                <a:spcPts val="600"/>
              </a:spcBef>
              <a:spcAft>
                <a:spcPts val="0"/>
              </a:spcAft>
              <a:buClr>
                <a:schemeClr val="dk2"/>
              </a:buClr>
              <a:buSzPct val="113513"/>
              <a:buNone/>
            </a:pPr>
            <a:r>
              <a:rPr b="0" lang="en-US" sz="1600">
                <a:latin typeface="Arial"/>
                <a:ea typeface="Arial"/>
                <a:cs typeface="Arial"/>
                <a:sym typeface="Arial"/>
              </a:rPr>
              <a:t>Hanson, K. (2020). Employability: A comparative case study examining teaching soft skills in adult workforce development training</a:t>
            </a:r>
            <a:endParaRPr>
              <a:latin typeface="Arial"/>
              <a:ea typeface="Arial"/>
              <a:cs typeface="Arial"/>
              <a:sym typeface="Arial"/>
            </a:endParaRPr>
          </a:p>
          <a:p>
            <a:pPr indent="0" lvl="0" marL="0" rtl="0" algn="l">
              <a:lnSpc>
                <a:spcPct val="100000"/>
              </a:lnSpc>
              <a:spcBef>
                <a:spcPts val="600"/>
              </a:spcBef>
              <a:spcAft>
                <a:spcPts val="0"/>
              </a:spcAft>
              <a:buClr>
                <a:schemeClr val="dk2"/>
              </a:buClr>
              <a:buSzPct val="113513"/>
              <a:buNone/>
            </a:pPr>
            <a:r>
              <a:rPr b="0" lang="en-US" sz="1600">
                <a:latin typeface="Arial"/>
                <a:ea typeface="Arial"/>
                <a:cs typeface="Arial"/>
                <a:sym typeface="Arial"/>
              </a:rPr>
              <a:t>Roman-Gonzalez, M., Moreno-León, J., &amp; Robles, G. (2017). Development of Computational Thinking Test Using Item Response Theory (IRT). Computers &amp; Education.</a:t>
            </a:r>
            <a:endParaRPr>
              <a:latin typeface="Arial"/>
              <a:ea typeface="Arial"/>
              <a:cs typeface="Arial"/>
              <a:sym typeface="Arial"/>
            </a:endParaRPr>
          </a:p>
          <a:p>
            <a:pPr indent="0" lvl="0" marL="0" rtl="0" algn="l">
              <a:lnSpc>
                <a:spcPct val="100000"/>
              </a:lnSpc>
              <a:spcBef>
                <a:spcPts val="600"/>
              </a:spcBef>
              <a:spcAft>
                <a:spcPts val="0"/>
              </a:spcAft>
              <a:buClr>
                <a:schemeClr val="dk2"/>
              </a:buClr>
              <a:buSzPct val="113513"/>
              <a:buNone/>
            </a:pPr>
            <a:r>
              <a:rPr b="0" lang="en-US" sz="1600">
                <a:latin typeface="Arial"/>
                <a:ea typeface="Arial"/>
                <a:cs typeface="Arial"/>
                <a:sym typeface="Arial"/>
              </a:rPr>
              <a:t>Grover, S., &amp; Pea, R. (2013). Computational Thinking in K–12: A Review of the State of the Field. Educational Researcher.</a:t>
            </a:r>
            <a:endParaRPr>
              <a:latin typeface="Arial"/>
              <a:ea typeface="Arial"/>
              <a:cs typeface="Arial"/>
              <a:sym typeface="Arial"/>
            </a:endParaRPr>
          </a:p>
          <a:p>
            <a:pPr indent="0" lvl="0" marL="0" rtl="0" algn="l">
              <a:lnSpc>
                <a:spcPct val="100000"/>
              </a:lnSpc>
              <a:spcBef>
                <a:spcPts val="600"/>
              </a:spcBef>
              <a:spcAft>
                <a:spcPts val="0"/>
              </a:spcAft>
              <a:buClr>
                <a:schemeClr val="dk2"/>
              </a:buClr>
              <a:buSzPct val="113513"/>
              <a:buNone/>
            </a:pPr>
            <a:r>
              <a:rPr b="0" lang="en-US" sz="1600">
                <a:latin typeface="Arial"/>
                <a:ea typeface="Arial"/>
                <a:cs typeface="Arial"/>
                <a:sym typeface="Arial"/>
              </a:rPr>
              <a:t>Shute, V. J., Sun, C., &amp; Asbell-Clarke, J. (2017). Demystifying Computational Thinking. Educational Research Review.</a:t>
            </a:r>
            <a:endParaRPr>
              <a:latin typeface="Arial"/>
              <a:ea typeface="Arial"/>
              <a:cs typeface="Arial"/>
              <a:sym typeface="Arial"/>
            </a:endParaRPr>
          </a:p>
          <a:p>
            <a:pPr indent="0" lvl="0" marL="0" rtl="0" algn="l">
              <a:lnSpc>
                <a:spcPct val="100000"/>
              </a:lnSpc>
              <a:spcBef>
                <a:spcPts val="600"/>
              </a:spcBef>
              <a:spcAft>
                <a:spcPts val="0"/>
              </a:spcAft>
              <a:buClr>
                <a:schemeClr val="dk2"/>
              </a:buClr>
              <a:buSzPct val="113513"/>
              <a:buNone/>
            </a:pPr>
            <a:r>
              <a:rPr b="0" lang="en-US" sz="1600">
                <a:latin typeface="Arial"/>
                <a:ea typeface="Arial"/>
                <a:cs typeface="Arial"/>
                <a:sym typeface="Arial"/>
              </a:rPr>
              <a:t>Brennan, K., &amp; Resnick, M. (2012). New Frameworks for Studying and Assessing the Development of Computational Thinking. Proceedings of the 2012 Annual Meeting of the American Educational Research Association, Vancouver, Canada.</a:t>
            </a:r>
            <a:endParaRPr>
              <a:latin typeface="Arial"/>
              <a:ea typeface="Arial"/>
              <a:cs typeface="Arial"/>
              <a:sym typeface="Arial"/>
            </a:endParaRPr>
          </a:p>
          <a:p>
            <a:pPr indent="0" lvl="0" marL="0" rtl="0" algn="l">
              <a:lnSpc>
                <a:spcPct val="100000"/>
              </a:lnSpc>
              <a:spcBef>
                <a:spcPts val="600"/>
              </a:spcBef>
              <a:spcAft>
                <a:spcPts val="0"/>
              </a:spcAft>
              <a:buClr>
                <a:schemeClr val="dk2"/>
              </a:buClr>
              <a:buSzPct val="113513"/>
              <a:buNone/>
            </a:pPr>
            <a:r>
              <a:rPr b="0" lang="en-US" sz="1600">
                <a:latin typeface="Arial"/>
                <a:ea typeface="Arial"/>
                <a:cs typeface="Arial"/>
                <a:sym typeface="Arial"/>
              </a:rPr>
              <a:t>Wing, J. M. (2006). Computational Thinking. Communications of the ACM</a:t>
            </a:r>
            <a:endParaRPr>
              <a:latin typeface="Arial"/>
              <a:ea typeface="Arial"/>
              <a:cs typeface="Arial"/>
              <a:sym typeface="Arial"/>
            </a:endParaRPr>
          </a:p>
          <a:p>
            <a:pPr indent="0" lvl="0" marL="0" rtl="0" algn="l">
              <a:lnSpc>
                <a:spcPct val="100000"/>
              </a:lnSpc>
              <a:spcBef>
                <a:spcPts val="600"/>
              </a:spcBef>
              <a:spcAft>
                <a:spcPts val="600"/>
              </a:spcAft>
              <a:buClr>
                <a:schemeClr val="dk2"/>
              </a:buClr>
              <a:buSzPct val="113513"/>
              <a:buNone/>
            </a:pPr>
            <a:r>
              <a:rPr b="0" lang="en-US" sz="1600">
                <a:latin typeface="Arial"/>
                <a:ea typeface="Arial"/>
                <a:cs typeface="Arial"/>
                <a:sym typeface="Arial"/>
              </a:rPr>
              <a:t>Lee, J. (2023). Leverage Large Language Models to Assess Soft Skills in Lifelong Learning. Times Higher Education. </a:t>
            </a:r>
            <a:endParaRPr/>
          </a:p>
        </p:txBody>
      </p:sp>
      <p:sp>
        <p:nvSpPr>
          <p:cNvPr id="1073" name="Google Shape;1073;p45"/>
          <p:cNvSpPr txBox="1"/>
          <p:nvPr>
            <p:ph type="title"/>
          </p:nvPr>
        </p:nvSpPr>
        <p:spPr>
          <a:xfrm>
            <a:off x="0" y="450349"/>
            <a:ext cx="5011885" cy="67088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2800"/>
              <a:buFont typeface="Sorts Mill Goudy"/>
              <a:buNone/>
            </a:pPr>
            <a:r>
              <a:rPr b="1" lang="en-US" sz="2800">
                <a:solidFill>
                  <a:schemeClr val="dk2"/>
                </a:solidFill>
                <a:latin typeface="Arial"/>
                <a:ea typeface="Arial"/>
                <a:cs typeface="Arial"/>
                <a:sym typeface="Arial"/>
              </a:rPr>
              <a:t>REFERENCIAS</a:t>
            </a:r>
            <a:endParaRPr b="1">
              <a:solidFill>
                <a:schemeClr val="dk2"/>
              </a:solidFill>
              <a:latin typeface="Arial"/>
              <a:ea typeface="Arial"/>
              <a:cs typeface="Arial"/>
              <a:sym typeface="Arial"/>
            </a:endParaRPr>
          </a:p>
        </p:txBody>
      </p:sp>
      <p:sp>
        <p:nvSpPr>
          <p:cNvPr id="1074" name="Google Shape;1074;p4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theme/theme1.xml><?xml version="1.0" encoding="utf-8"?>
<a:theme xmlns:a="http://schemas.openxmlformats.org/drawingml/2006/main" xmlns:r="http://schemas.openxmlformats.org/officeDocument/2006/relationships" name="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2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779C659C-7F59-4349-AB1C-748B314CACC4</vt:lpwstr>
  </property>
  <property fmtid="{D5CDD505-2E9C-101B-9397-08002B2CF9AE}" pid="3" name="ArticulatePath">
    <vt:lpwstr>COMPseniors - OERs Module 3</vt:lpwstr>
  </property>
</Properties>
</file>