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3.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0" r:id="rId3"/>
    <p:sldMasterId id="2147483683" r:id="rId4"/>
    <p:sldMasterId id="2147483697" r:id="rId5"/>
    <p:sldMasterId id="2147483710" r:id="rId6"/>
  </p:sldMasterIdLst>
  <p:notesMasterIdLst>
    <p:notesMasterId r:id="rId60"/>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311"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Lst>
  <p:sldSz cx="12192000" cy="6858000"/>
  <p:notesSz cx="6858000" cy="9144000"/>
  <p:embeddedFontLst>
    <p:embeddedFont>
      <p:font typeface="Gill Sans" panose="020B0604020202020204" charset="0"/>
      <p:regular r:id="rId61"/>
      <p:bold r:id="rId62"/>
    </p:embeddedFont>
    <p:embeddedFont>
      <p:font typeface="Lato Black" panose="020F0A02020204030203" pitchFamily="34" charset="0"/>
      <p:bold r:id="rId63"/>
    </p:embeddedFont>
    <p:embeddedFont>
      <p:font typeface="Open Sans" pitchFamily="2" charset="0"/>
      <p:regular r:id="rId64"/>
      <p:bold r:id="rId65"/>
      <p:italic r:id="rId66"/>
      <p:boldItalic r:id="rId67"/>
    </p:embeddedFont>
    <p:embeddedFont>
      <p:font typeface="Sorts Mill Goudy" panose="020B0604020202020204" charset="0"/>
      <p:regular r:id="rId68"/>
      <p:italic r:id="rId69"/>
    </p:embeddedFont>
  </p:embeddedFontLst>
  <p:custDataLst>
    <p:tags r:id="rId7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1" roundtripDataSignature="AMtx7mjXsm0Js7FdbZNfsfgR2CrD6wQo6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9399D75-7288-46AB-8989-EED67875046C}">
  <a:tblStyle styleId="{D9399D75-7288-46AB-8989-EED67875046C}" styleName="Table_0">
    <a:wholeTbl>
      <a:tcTxStyle b="off" i="off">
        <a:font>
          <a:latin typeface="Gill Sans MT"/>
          <a:ea typeface="Gill Sans MT"/>
          <a:cs typeface="Gill Sans MT"/>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7EDF5"/>
          </a:solidFill>
        </a:fill>
      </a:tcStyle>
    </a:wholeTbl>
    <a:band1H>
      <a:tcTxStyle b="off" i="off"/>
      <a:tcStyle>
        <a:tcBdr/>
        <a:fill>
          <a:solidFill>
            <a:srgbClr val="CCD9EB"/>
          </a:solidFill>
        </a:fill>
      </a:tcStyle>
    </a:band1H>
    <a:band2H>
      <a:tcTxStyle b="off" i="off"/>
      <a:tcStyle>
        <a:tcBdr/>
      </a:tcStyle>
    </a:band2H>
    <a:band1V>
      <a:tcTxStyle b="off" i="off"/>
      <a:tcStyle>
        <a:tcBdr/>
        <a:fill>
          <a:solidFill>
            <a:srgbClr val="CCD9EB"/>
          </a:solidFill>
        </a:fill>
      </a:tcStyle>
    </a:band1V>
    <a:band2V>
      <a:tcTxStyle b="off" i="off"/>
      <a:tcStyle>
        <a:tcBdr/>
      </a:tcStyle>
    </a:band2V>
    <a:lastCol>
      <a:tcTxStyle b="on" i="off">
        <a:font>
          <a:latin typeface="Gill Sans MT"/>
          <a:ea typeface="Gill Sans MT"/>
          <a:cs typeface="Gill Sans MT"/>
        </a:font>
        <a:schemeClr val="lt1"/>
      </a:tcTxStyle>
      <a:tcStyle>
        <a:tcBdr/>
        <a:fill>
          <a:solidFill>
            <a:schemeClr val="accent1"/>
          </a:solidFill>
        </a:fill>
      </a:tcStyle>
    </a:lastCol>
    <a:firstCol>
      <a:tcTxStyle b="on" i="off">
        <a:font>
          <a:latin typeface="Gill Sans MT"/>
          <a:ea typeface="Gill Sans MT"/>
          <a:cs typeface="Gill Sans MT"/>
        </a:font>
        <a:schemeClr val="lt1"/>
      </a:tcTxStyle>
      <a:tcStyle>
        <a:tcBdr/>
        <a:fill>
          <a:solidFill>
            <a:schemeClr val="accent1"/>
          </a:solidFill>
        </a:fill>
      </a:tcStyle>
    </a:firstCol>
    <a:lastRow>
      <a:tcTxStyle b="on" i="off">
        <a:font>
          <a:latin typeface="Gill Sans MT"/>
          <a:ea typeface="Gill Sans MT"/>
          <a:cs typeface="Gill Sans MT"/>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Gill Sans MT"/>
          <a:ea typeface="Gill Sans MT"/>
          <a:cs typeface="Gill Sans MT"/>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font" Target="fonts/font3.fntdata"/><Relationship Id="rId68" Type="http://schemas.openxmlformats.org/officeDocument/2006/relationships/font" Target="fonts/font8.fntdata"/><Relationship Id="rId7" Type="http://schemas.openxmlformats.org/officeDocument/2006/relationships/slide" Target="slides/slide1.xml"/><Relationship Id="rId71"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font" Target="fonts/font6.fntdata"/><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font" Target="fonts/font1.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notesMaster" Target="notesMasters/notesMaster1.xml"/><Relationship Id="rId65" Type="http://schemas.openxmlformats.org/officeDocument/2006/relationships/font" Target="fonts/font5.fntdata"/><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font" Target="fonts/font4.fntdata"/><Relationship Id="rId69" Type="http://schemas.openxmlformats.org/officeDocument/2006/relationships/font" Target="fonts/font9.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font" Target="fonts/font7.fntdata"/><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font" Target="fonts/font2.fntdata"/><Relationship Id="rId70" Type="http://schemas.openxmlformats.org/officeDocument/2006/relationships/tags" Target="tags/tag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2" name="Google Shape;40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4" name="Google Shape;414;p2: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4" name="Google Shape;424;p3: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5" name="Google Shape;425;p3: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
        <p:nvSpPr>
          <p:cNvPr id="426" name="Google Shape;426;p3: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g354cd9c9ebd_0_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1" name="Google Shape;441;g354cd9c9ebd_0_107:notes"/>
          <p:cNvSpPr txBox="1">
            <a:spLocks noGrp="1"/>
          </p:cNvSpPr>
          <p:nvPr>
            <p:ph type="body" idx="1"/>
          </p:nvPr>
        </p:nvSpPr>
        <p:spPr>
          <a:xfrm>
            <a:off x="685800" y="4400640"/>
            <a:ext cx="5486100" cy="3600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sz="2000" b="0" strike="noStrike">
              <a:latin typeface="Arial"/>
              <a:ea typeface="Arial"/>
              <a:cs typeface="Arial"/>
              <a:sym typeface="Arial"/>
            </a:endParaRPr>
          </a:p>
        </p:txBody>
      </p:sp>
      <p:sp>
        <p:nvSpPr>
          <p:cNvPr id="442" name="Google Shape;442;g354cd9c9ebd_0_107:notes"/>
          <p:cNvSpPr txBox="1"/>
          <p:nvPr/>
        </p:nvSpPr>
        <p:spPr>
          <a:xfrm>
            <a:off x="3884760" y="8685360"/>
            <a:ext cx="2971500" cy="458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Times New Roman"/>
              <a:ea typeface="Times New Roman"/>
              <a:cs typeface="Times New Roman"/>
              <a:sym typeface="Times New Roman"/>
            </a:endParaRPr>
          </a:p>
        </p:txBody>
      </p:sp>
      <p:sp>
        <p:nvSpPr>
          <p:cNvPr id="443" name="Google Shape;443;g354cd9c9ebd_0_107:notes"/>
          <p:cNvSpPr txBox="1"/>
          <p:nvPr/>
        </p:nvSpPr>
        <p:spPr>
          <a:xfrm>
            <a:off x="3884760" y="0"/>
            <a:ext cx="2971500" cy="4584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26/11/2024</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2" name="Google Shape;46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
        <p:nvSpPr>
          <p:cNvPr id="463" name="Google Shape;463;p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2" name="Google Shape;472;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
        <p:nvSpPr>
          <p:cNvPr id="473" name="Google Shape;473;p6: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354cd9c9ebd_0_267: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481" name="Google Shape;481;g354cd9c9ebd_0_26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2" name="Google Shape;49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1" name="Google Shape;5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354cd9c9ebd_0_415: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510" name="Google Shape;510;g354cd9c9ebd_0_415: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7" name="Google Shape;52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
        <p:nvSpPr>
          <p:cNvPr id="528" name="Google Shape;528;p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6" name="Google Shape;536;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6" name="Google Shape;54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7" name="Google Shape;54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
        <p:nvSpPr>
          <p:cNvPr id="548" name="Google Shape;548;p13: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6" name="Google Shape;55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7" name="Google Shape;56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8" name="Google Shape;56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
        <p:nvSpPr>
          <p:cNvPr id="569" name="Google Shape;569;p15: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7" name="Google Shape;57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g354cd9c9ebd_0_699: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615" name="Google Shape;615;g354cd9c9ebd_0_699: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354cd9c9ebd_0_8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7" name="Google Shape;627;g354cd9c9ebd_0_836:notes"/>
          <p:cNvSpPr txBox="1">
            <a:spLocks noGrp="1"/>
          </p:cNvSpPr>
          <p:nvPr>
            <p:ph type="body" idx="1"/>
          </p:nvPr>
        </p:nvSpPr>
        <p:spPr>
          <a:xfrm>
            <a:off x="685800" y="4400640"/>
            <a:ext cx="5486100" cy="3600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sz="2000" b="0" strike="noStrike">
              <a:latin typeface="Arial"/>
              <a:ea typeface="Arial"/>
              <a:cs typeface="Arial"/>
              <a:sym typeface="Arial"/>
            </a:endParaRPr>
          </a:p>
        </p:txBody>
      </p:sp>
      <p:sp>
        <p:nvSpPr>
          <p:cNvPr id="628" name="Google Shape;628;g354cd9c9ebd_0_836:notes"/>
          <p:cNvSpPr txBox="1"/>
          <p:nvPr/>
        </p:nvSpPr>
        <p:spPr>
          <a:xfrm>
            <a:off x="3884760" y="8685360"/>
            <a:ext cx="2971500" cy="458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Times New Roman"/>
              <a:ea typeface="Times New Roman"/>
              <a:cs typeface="Times New Roman"/>
              <a:sym typeface="Times New Roman"/>
            </a:endParaRPr>
          </a:p>
        </p:txBody>
      </p:sp>
      <p:sp>
        <p:nvSpPr>
          <p:cNvPr id="629" name="Google Shape;629;g354cd9c9ebd_0_836:notes"/>
          <p:cNvSpPr txBox="1"/>
          <p:nvPr/>
        </p:nvSpPr>
        <p:spPr>
          <a:xfrm>
            <a:off x="3884760" y="0"/>
            <a:ext cx="2971500" cy="4584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26/11/2024</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g354cd9c9ebd_0_989: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637" name="Google Shape;637;g354cd9c9ebd_0_989: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g354cd9c9ebd_0_903: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663" name="Google Shape;663;g354cd9c9ebd_0_903: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354cd9c9ebd_0_1075: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689" name="Google Shape;689;g354cd9c9ebd_0_1075: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g354cd9c9ebd_0_1160: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715" name="Google Shape;715;g354cd9c9ebd_0_1160: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354cd9c9ebd_0_1241: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736" name="Google Shape;736;g354cd9c9ebd_0_1241: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1" name="Google Shape;751;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9"/>
        <p:cNvGrpSpPr/>
        <p:nvPr/>
      </p:nvGrpSpPr>
      <p:grpSpPr>
        <a:xfrm>
          <a:off x="0" y="0"/>
          <a:ext cx="0" cy="0"/>
          <a:chOff x="0" y="0"/>
          <a:chExt cx="0" cy="0"/>
        </a:xfrm>
      </p:grpSpPr>
      <p:sp>
        <p:nvSpPr>
          <p:cNvPr id="770" name="Google Shape;770;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71" name="Google Shape;771;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8"/>
        <p:cNvGrpSpPr/>
        <p:nvPr/>
      </p:nvGrpSpPr>
      <p:grpSpPr>
        <a:xfrm>
          <a:off x="0" y="0"/>
          <a:ext cx="0" cy="0"/>
          <a:chOff x="0" y="0"/>
          <a:chExt cx="0" cy="0"/>
        </a:xfrm>
      </p:grpSpPr>
      <p:sp>
        <p:nvSpPr>
          <p:cNvPr id="779" name="Google Shape;779;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80" name="Google Shape;78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g354cd9c9ebd_0_1339: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806" name="Google Shape;806;g354cd9c9ebd_0_1339: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97" name="Google Shape;49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0"/>
        <p:cNvGrpSpPr/>
        <p:nvPr/>
      </p:nvGrpSpPr>
      <p:grpSpPr>
        <a:xfrm>
          <a:off x="0" y="0"/>
          <a:ext cx="0" cy="0"/>
          <a:chOff x="0" y="0"/>
          <a:chExt cx="0" cy="0"/>
        </a:xfrm>
      </p:grpSpPr>
      <p:sp>
        <p:nvSpPr>
          <p:cNvPr id="821" name="Google Shape;821;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2" name="Google Shape;822;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3" name="Google Shape;823;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
        <p:nvSpPr>
          <p:cNvPr id="824" name="Google Shape;824;p28: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g354cd9c9ebd_0_14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32" name="Google Shape;832;g354cd9c9ebd_0_1415:notes"/>
          <p:cNvSpPr txBox="1">
            <a:spLocks noGrp="1"/>
          </p:cNvSpPr>
          <p:nvPr>
            <p:ph type="body" idx="1"/>
          </p:nvPr>
        </p:nvSpPr>
        <p:spPr>
          <a:xfrm>
            <a:off x="685800" y="4400640"/>
            <a:ext cx="5486100" cy="36000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sz="2000" b="0" strike="noStrike">
              <a:latin typeface="Arial"/>
              <a:ea typeface="Arial"/>
              <a:cs typeface="Arial"/>
              <a:sym typeface="Arial"/>
            </a:endParaRPr>
          </a:p>
        </p:txBody>
      </p:sp>
      <p:sp>
        <p:nvSpPr>
          <p:cNvPr id="833" name="Google Shape;833;g354cd9c9ebd_0_1415:notes"/>
          <p:cNvSpPr txBox="1"/>
          <p:nvPr/>
        </p:nvSpPr>
        <p:spPr>
          <a:xfrm>
            <a:off x="3884760" y="8685360"/>
            <a:ext cx="2971500" cy="458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30</a:t>
            </a:fld>
            <a:endParaRPr sz="1400" b="0" i="0" u="none" strike="noStrike" cap="none">
              <a:solidFill>
                <a:srgbClr val="000000"/>
              </a:solidFill>
              <a:latin typeface="Times New Roman"/>
              <a:ea typeface="Times New Roman"/>
              <a:cs typeface="Times New Roman"/>
              <a:sym typeface="Times New Roman"/>
            </a:endParaRPr>
          </a:p>
        </p:txBody>
      </p:sp>
      <p:sp>
        <p:nvSpPr>
          <p:cNvPr id="834" name="Google Shape;834;g354cd9c9ebd_0_1415:notes"/>
          <p:cNvSpPr txBox="1"/>
          <p:nvPr/>
        </p:nvSpPr>
        <p:spPr>
          <a:xfrm>
            <a:off x="3884760" y="0"/>
            <a:ext cx="2971500" cy="4584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26/11/2024</a:t>
            </a:r>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42" name="Google Shape;842;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4" name="Google Shape;854;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354cd9c9ebd_0_1479: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863" name="Google Shape;863;g354cd9c9ebd_0_1479: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1"/>
        <p:cNvGrpSpPr/>
        <p:nvPr/>
      </p:nvGrpSpPr>
      <p:grpSpPr>
        <a:xfrm>
          <a:off x="0" y="0"/>
          <a:ext cx="0" cy="0"/>
          <a:chOff x="0" y="0"/>
          <a:chExt cx="0" cy="0"/>
        </a:xfrm>
      </p:grpSpPr>
      <p:sp>
        <p:nvSpPr>
          <p:cNvPr id="892" name="Google Shape;89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3" name="Google Shape;89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94" name="Google Shape;89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
        <p:nvSpPr>
          <p:cNvPr id="895" name="Google Shape;895;p7: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05" name="Google Shape;90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g354cd9c9ebd_0_1812: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952" name="Google Shape;952;g354cd9c9ebd_0_1812: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9"/>
        <p:cNvGrpSpPr/>
        <p:nvPr/>
      </p:nvGrpSpPr>
      <p:grpSpPr>
        <a:xfrm>
          <a:off x="0" y="0"/>
          <a:ext cx="0" cy="0"/>
          <a:chOff x="0" y="0"/>
          <a:chExt cx="0" cy="0"/>
        </a:xfrm>
      </p:grpSpPr>
      <p:sp>
        <p:nvSpPr>
          <p:cNvPr id="960" name="Google Shape;960;g354cd9c9ebd_0_1881: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961" name="Google Shape;961;g354cd9c9ebd_0_1881: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8"/>
        <p:cNvGrpSpPr/>
        <p:nvPr/>
      </p:nvGrpSpPr>
      <p:grpSpPr>
        <a:xfrm>
          <a:off x="0" y="0"/>
          <a:ext cx="0" cy="0"/>
          <a:chOff x="0" y="0"/>
          <a:chExt cx="0" cy="0"/>
        </a:xfrm>
      </p:grpSpPr>
      <p:sp>
        <p:nvSpPr>
          <p:cNvPr id="969" name="Google Shape;969;g354cd9c9ebd_0_1950: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970" name="Google Shape;970;g354cd9c9ebd_0_1950: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7"/>
        <p:cNvGrpSpPr/>
        <p:nvPr/>
      </p:nvGrpSpPr>
      <p:grpSpPr>
        <a:xfrm>
          <a:off x="0" y="0"/>
          <a:ext cx="0" cy="0"/>
          <a:chOff x="0" y="0"/>
          <a:chExt cx="0" cy="0"/>
        </a:xfrm>
      </p:grpSpPr>
      <p:sp>
        <p:nvSpPr>
          <p:cNvPr id="978" name="Google Shape;978;g354cd9c9ebd_0_2019: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979" name="Google Shape;979;g354cd9c9ebd_0_2019: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6"/>
        <p:cNvGrpSpPr/>
        <p:nvPr/>
      </p:nvGrpSpPr>
      <p:grpSpPr>
        <a:xfrm>
          <a:off x="0" y="0"/>
          <a:ext cx="0" cy="0"/>
          <a:chOff x="0" y="0"/>
          <a:chExt cx="0" cy="0"/>
        </a:xfrm>
      </p:grpSpPr>
      <p:sp>
        <p:nvSpPr>
          <p:cNvPr id="987" name="Google Shape;987;g354cd9c9ebd_0_2088: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988" name="Google Shape;988;g354cd9c9ebd_0_2088: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5"/>
        <p:cNvGrpSpPr/>
        <p:nvPr/>
      </p:nvGrpSpPr>
      <p:grpSpPr>
        <a:xfrm>
          <a:off x="0" y="0"/>
          <a:ext cx="0" cy="0"/>
          <a:chOff x="0" y="0"/>
          <a:chExt cx="0" cy="0"/>
        </a:xfrm>
      </p:grpSpPr>
      <p:sp>
        <p:nvSpPr>
          <p:cNvPr id="996" name="Google Shape;996;g354cd9c9ebd_0_2157: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997" name="Google Shape;997;g354cd9c9ebd_0_215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4"/>
        <p:cNvGrpSpPr/>
        <p:nvPr/>
      </p:nvGrpSpPr>
      <p:grpSpPr>
        <a:xfrm>
          <a:off x="0" y="0"/>
          <a:ext cx="0" cy="0"/>
          <a:chOff x="0" y="0"/>
          <a:chExt cx="0" cy="0"/>
        </a:xfrm>
      </p:grpSpPr>
      <p:sp>
        <p:nvSpPr>
          <p:cNvPr id="1005" name="Google Shape;1005;g354cd9c9ebd_0_2226: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1006" name="Google Shape;1006;g354cd9c9ebd_0_2226: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0"/>
        <p:cNvGrpSpPr/>
        <p:nvPr/>
      </p:nvGrpSpPr>
      <p:grpSpPr>
        <a:xfrm>
          <a:off x="0" y="0"/>
          <a:ext cx="0" cy="0"/>
          <a:chOff x="0" y="0"/>
          <a:chExt cx="0" cy="0"/>
        </a:xfrm>
      </p:grpSpPr>
      <p:sp>
        <p:nvSpPr>
          <p:cNvPr id="1031" name="Google Shape;1031;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32" name="Google Shape;1032;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8"/>
        <p:cNvGrpSpPr/>
        <p:nvPr/>
      </p:nvGrpSpPr>
      <p:grpSpPr>
        <a:xfrm>
          <a:off x="0" y="0"/>
          <a:ext cx="0" cy="0"/>
          <a:chOff x="0" y="0"/>
          <a:chExt cx="0" cy="0"/>
        </a:xfrm>
      </p:grpSpPr>
      <p:sp>
        <p:nvSpPr>
          <p:cNvPr id="1039" name="Google Shape;1039;g354cd9c9ebd_0_2313: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1040" name="Google Shape;1040;g354cd9c9ebd_0_2313: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2"/>
        <p:cNvGrpSpPr/>
        <p:nvPr/>
      </p:nvGrpSpPr>
      <p:grpSpPr>
        <a:xfrm>
          <a:off x="0" y="0"/>
          <a:ext cx="0" cy="0"/>
          <a:chOff x="0" y="0"/>
          <a:chExt cx="0" cy="0"/>
        </a:xfrm>
      </p:grpSpPr>
      <p:sp>
        <p:nvSpPr>
          <p:cNvPr id="1053" name="Google Shape;105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4" name="Google Shape;1054;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55" name="Google Shape;1055;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45</a:t>
            </a:fld>
            <a:endParaRPr/>
          </a:p>
        </p:txBody>
      </p:sp>
      <p:sp>
        <p:nvSpPr>
          <p:cNvPr id="1056" name="Google Shape;1056;p4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354cd9c9ebd_0_2387: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1064" name="Google Shape;1064;g354cd9c9ebd_0_238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9"/>
        <p:cNvGrpSpPr/>
        <p:nvPr/>
      </p:nvGrpSpPr>
      <p:grpSpPr>
        <a:xfrm>
          <a:off x="0" y="0"/>
          <a:ext cx="0" cy="0"/>
          <a:chOff x="0" y="0"/>
          <a:chExt cx="0" cy="0"/>
        </a:xfrm>
      </p:grpSpPr>
      <p:sp>
        <p:nvSpPr>
          <p:cNvPr id="1070" name="Google Shape;1070;g354cd9c9ebd_0_2454: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1071" name="Google Shape;1071;g354cd9c9ebd_0_2454: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g354cd9c9ebd_0_2525: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1082" name="Google Shape;1082;g354cd9c9ebd_0_2525: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8"/>
        <p:cNvGrpSpPr/>
        <p:nvPr/>
      </p:nvGrpSpPr>
      <p:grpSpPr>
        <a:xfrm>
          <a:off x="0" y="0"/>
          <a:ext cx="0" cy="0"/>
          <a:chOff x="0" y="0"/>
          <a:chExt cx="0" cy="0"/>
        </a:xfrm>
      </p:grpSpPr>
      <p:sp>
        <p:nvSpPr>
          <p:cNvPr id="1089" name="Google Shape;1089;g354cd9c9ebd_0_2593: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1090" name="Google Shape;1090;g354cd9c9ebd_0_2593: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2"/>
        <p:cNvGrpSpPr/>
        <p:nvPr/>
      </p:nvGrpSpPr>
      <p:grpSpPr>
        <a:xfrm>
          <a:off x="0" y="0"/>
          <a:ext cx="0" cy="0"/>
          <a:chOff x="0" y="0"/>
          <a:chExt cx="0" cy="0"/>
        </a:xfrm>
      </p:grpSpPr>
      <p:sp>
        <p:nvSpPr>
          <p:cNvPr id="1123" name="Google Shape;1123;p49:notes"/>
          <p:cNvSpPr>
            <a:spLocks noGrp="1" noRot="1" noChangeAspect="1"/>
          </p:cNvSpPr>
          <p:nvPr>
            <p:ph type="sldImg" idx="2"/>
          </p:nvPr>
        </p:nvSpPr>
        <p:spPr>
          <a:xfrm>
            <a:off x="420688" y="1241425"/>
            <a:ext cx="5959475" cy="33528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4" name="Google Shape;1124;p49:notes"/>
          <p:cNvSpPr txBox="1">
            <a:spLocks noGrp="1"/>
          </p:cNvSpPr>
          <p:nvPr>
            <p:ph type="body" idx="1"/>
          </p:nvPr>
        </p:nvSpPr>
        <p:spPr>
          <a:xfrm>
            <a:off x="680085" y="4780250"/>
            <a:ext cx="5440680" cy="391111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5" name="Google Shape;1125;p49:notes"/>
          <p:cNvSpPr txBox="1">
            <a:spLocks noGrp="1"/>
          </p:cNvSpPr>
          <p:nvPr>
            <p:ph type="sldNum" idx="12"/>
          </p:nvPr>
        </p:nvSpPr>
        <p:spPr>
          <a:xfrm>
            <a:off x="3852241" y="9434615"/>
            <a:ext cx="2947035" cy="49837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50</a:t>
            </a:fld>
            <a:endParaRPr sz="1400" b="0" i="0" u="none" strike="noStrike" cap="none">
              <a:solidFill>
                <a:srgbClr val="000000"/>
              </a:solidFill>
              <a:latin typeface="Arial"/>
              <a:ea typeface="Arial"/>
              <a:cs typeface="Arial"/>
              <a:sym typeface="Arial"/>
            </a:endParaRPr>
          </a:p>
        </p:txBody>
      </p:sp>
      <p:sp>
        <p:nvSpPr>
          <p:cNvPr id="1126" name="Google Shape;1126;p49:notes"/>
          <p:cNvSpPr txBox="1">
            <a:spLocks noGrp="1"/>
          </p:cNvSpPr>
          <p:nvPr>
            <p:ph type="dt" idx="10"/>
          </p:nvPr>
        </p:nvSpPr>
        <p:spPr>
          <a:xfrm>
            <a:off x="3852241" y="0"/>
            <a:ext cx="2947035" cy="498374"/>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Calibri"/>
                <a:ea typeface="Calibri"/>
                <a:cs typeface="Calibri"/>
                <a:sym typeface="Calibri"/>
              </a:rPr>
              <a:t>26/11/2024</a:t>
            </a:r>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2"/>
        <p:cNvGrpSpPr/>
        <p:nvPr/>
      </p:nvGrpSpPr>
      <p:grpSpPr>
        <a:xfrm>
          <a:off x="0" y="0"/>
          <a:ext cx="0" cy="0"/>
          <a:chOff x="0" y="0"/>
          <a:chExt cx="0" cy="0"/>
        </a:xfrm>
      </p:grpSpPr>
      <p:sp>
        <p:nvSpPr>
          <p:cNvPr id="1133" name="Google Shape;1133;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4" name="Google Shape;1134;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35" name="Google Shape;1135;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51</a:t>
            </a:fld>
            <a:endParaRPr/>
          </a:p>
        </p:txBody>
      </p:sp>
      <p:sp>
        <p:nvSpPr>
          <p:cNvPr id="1136" name="Google Shape;1136;p50: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354cd9c9ebd_0_26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5" name="Google Shape;1145;g354cd9c9ebd_0_2677:notes"/>
          <p:cNvSpPr txBox="1">
            <a:spLocks noGrp="1"/>
          </p:cNvSpPr>
          <p:nvPr>
            <p:ph type="body" idx="1"/>
          </p:nvPr>
        </p:nvSpPr>
        <p:spPr>
          <a:xfrm>
            <a:off x="685800" y="4400555"/>
            <a:ext cx="5486400" cy="3600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46" name="Google Shape;1146;g354cd9c9ebd_0_2677:notes"/>
          <p:cNvSpPr txBox="1">
            <a:spLocks noGrp="1"/>
          </p:cNvSpPr>
          <p:nvPr>
            <p:ph type="sldNum" idx="12"/>
          </p:nvPr>
        </p:nvSpPr>
        <p:spPr>
          <a:xfrm>
            <a:off x="3884613" y="8685225"/>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52</a:t>
            </a:fld>
            <a:endParaRPr/>
          </a:p>
        </p:txBody>
      </p:sp>
      <p:sp>
        <p:nvSpPr>
          <p:cNvPr id="1147" name="Google Shape;1147;g354cd9c9ebd_0_2677:notes"/>
          <p:cNvSpPr txBox="1">
            <a:spLocks noGrp="1"/>
          </p:cNvSpPr>
          <p:nvPr>
            <p:ph type="dt" idx="10"/>
          </p:nvPr>
        </p:nvSpPr>
        <p:spPr>
          <a:xfrm>
            <a:off x="3884613" y="0"/>
            <a:ext cx="2971800" cy="458700"/>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26/11/2024</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5"/>
        <p:cNvGrpSpPr/>
        <p:nvPr/>
      </p:nvGrpSpPr>
      <p:grpSpPr>
        <a:xfrm>
          <a:off x="0" y="0"/>
          <a:ext cx="0" cy="0"/>
          <a:chOff x="0" y="0"/>
          <a:chExt cx="0" cy="0"/>
        </a:xfrm>
      </p:grpSpPr>
      <p:sp>
        <p:nvSpPr>
          <p:cNvPr id="1166" name="Google Shape;1166;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67" name="Google Shape;116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5"/>
        <p:cNvGrpSpPr/>
        <p:nvPr/>
      </p:nvGrpSpPr>
      <p:grpSpPr>
        <a:xfrm>
          <a:off x="0" y="0"/>
          <a:ext cx="0" cy="0"/>
          <a:chOff x="0" y="0"/>
          <a:chExt cx="0" cy="0"/>
        </a:xfrm>
      </p:grpSpPr>
      <p:sp>
        <p:nvSpPr>
          <p:cNvPr id="16" name="Google Shape;16;p54"/>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 name="Google Shape;17;p54"/>
          <p:cNvSpPr>
            <a:spLocks noGrp="1"/>
          </p:cNvSpPr>
          <p:nvPr>
            <p:ph type="pic" idx="2"/>
          </p:nvPr>
        </p:nvSpPr>
        <p:spPr>
          <a:xfrm>
            <a:off x="680720" y="685799"/>
            <a:ext cx="10830560" cy="5486401"/>
          </a:xfrm>
          <a:prstGeom prst="rect">
            <a:avLst/>
          </a:prstGeom>
          <a:noFill/>
          <a:ln>
            <a:noFill/>
          </a:ln>
        </p:spPr>
      </p:sp>
      <p:sp>
        <p:nvSpPr>
          <p:cNvPr id="18" name="Google Shape;18;p54"/>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54"/>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0"/>
        <p:cNvGrpSpPr/>
        <p:nvPr/>
      </p:nvGrpSpPr>
      <p:grpSpPr>
        <a:xfrm>
          <a:off x="0" y="0"/>
          <a:ext cx="0" cy="0"/>
          <a:chOff x="0" y="0"/>
          <a:chExt cx="0" cy="0"/>
        </a:xfrm>
      </p:grpSpPr>
      <p:sp>
        <p:nvSpPr>
          <p:cNvPr id="21" name="Google Shape;21;p55"/>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 name="Google Shape;22;p55"/>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 name="Google Shape;23;p55"/>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55"/>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 name="Google Shape;26;p55"/>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55"/>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8" name="Google Shape;28;p55"/>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55"/>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0" name="Google Shape;30;p55"/>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5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33"/>
        <p:cNvGrpSpPr/>
        <p:nvPr/>
      </p:nvGrpSpPr>
      <p:grpSpPr>
        <a:xfrm>
          <a:off x="0" y="0"/>
          <a:ext cx="0" cy="0"/>
          <a:chOff x="0" y="0"/>
          <a:chExt cx="0" cy="0"/>
        </a:xfrm>
      </p:grpSpPr>
      <p:sp>
        <p:nvSpPr>
          <p:cNvPr id="34" name="Google Shape;34;p59"/>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5" name="Google Shape;35;p59"/>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6" name="Google Shape;36;p59"/>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5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9"/>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59"/>
          <p:cNvSpPr>
            <a:spLocks noGrp="1"/>
          </p:cNvSpPr>
          <p:nvPr>
            <p:ph type="pic" idx="2"/>
          </p:nvPr>
        </p:nvSpPr>
        <p:spPr>
          <a:xfrm>
            <a:off x="8839200" y="685800"/>
            <a:ext cx="2667000" cy="2400300"/>
          </a:xfrm>
          <a:prstGeom prst="rect">
            <a:avLst/>
          </a:prstGeom>
          <a:noFill/>
          <a:ln>
            <a:noFill/>
          </a:ln>
        </p:spPr>
      </p:sp>
      <p:sp>
        <p:nvSpPr>
          <p:cNvPr id="40" name="Google Shape;40;p59"/>
          <p:cNvSpPr>
            <a:spLocks noGrp="1"/>
          </p:cNvSpPr>
          <p:nvPr>
            <p:ph type="pic" idx="3"/>
          </p:nvPr>
        </p:nvSpPr>
        <p:spPr>
          <a:xfrm>
            <a:off x="8839200" y="3764738"/>
            <a:ext cx="2667000" cy="2404872"/>
          </a:xfrm>
          <a:prstGeom prst="rect">
            <a:avLst/>
          </a:prstGeom>
          <a:noFill/>
          <a:ln>
            <a:noFill/>
          </a:ln>
        </p:spPr>
      </p:sp>
      <p:sp>
        <p:nvSpPr>
          <p:cNvPr id="41" name="Google Shape;41;p5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5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43"/>
        <p:cNvGrpSpPr/>
        <p:nvPr/>
      </p:nvGrpSpPr>
      <p:grpSpPr>
        <a:xfrm>
          <a:off x="0" y="0"/>
          <a:ext cx="0" cy="0"/>
          <a:chOff x="0" y="0"/>
          <a:chExt cx="0" cy="0"/>
        </a:xfrm>
      </p:grpSpPr>
      <p:sp>
        <p:nvSpPr>
          <p:cNvPr id="44" name="Google Shape;44;p60"/>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45" name="Google Shape;45;p60"/>
          <p:cNvSpPr>
            <a:spLocks noGrp="1"/>
          </p:cNvSpPr>
          <p:nvPr>
            <p:ph type="pic" idx="2"/>
          </p:nvPr>
        </p:nvSpPr>
        <p:spPr>
          <a:xfrm>
            <a:off x="0" y="0"/>
            <a:ext cx="12192000" cy="6858000"/>
          </a:xfrm>
          <a:prstGeom prst="rect">
            <a:avLst/>
          </a:prstGeom>
          <a:noFill/>
          <a:ln>
            <a:noFill/>
          </a:ln>
        </p:spPr>
      </p:sp>
      <p:sp>
        <p:nvSpPr>
          <p:cNvPr id="46" name="Google Shape;46;p60"/>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60"/>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48"/>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49"/>
        <p:cNvGrpSpPr/>
        <p:nvPr/>
      </p:nvGrpSpPr>
      <p:grpSpPr>
        <a:xfrm>
          <a:off x="0" y="0"/>
          <a:ext cx="0" cy="0"/>
          <a:chOff x="0" y="0"/>
          <a:chExt cx="0" cy="0"/>
        </a:xfrm>
      </p:grpSpPr>
      <p:sp>
        <p:nvSpPr>
          <p:cNvPr id="50" name="Google Shape;50;p6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1" name="Google Shape;51;p6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52" name="Google Shape;52;p6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6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1"/>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61"/>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61"/>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61"/>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6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6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60"/>
        <p:cNvGrpSpPr/>
        <p:nvPr/>
      </p:nvGrpSpPr>
      <p:grpSpPr>
        <a:xfrm>
          <a:off x="0" y="0"/>
          <a:ext cx="0" cy="0"/>
          <a:chOff x="0" y="0"/>
          <a:chExt cx="0" cy="0"/>
        </a:xfrm>
      </p:grpSpPr>
      <p:sp>
        <p:nvSpPr>
          <p:cNvPr id="61" name="Google Shape;61;p63"/>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2" name="Google Shape;62;p63"/>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63" name="Google Shape;63;p63"/>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6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63"/>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63"/>
          <p:cNvSpPr>
            <a:spLocks noGrp="1"/>
          </p:cNvSpPr>
          <p:nvPr>
            <p:ph type="pic" idx="2"/>
          </p:nvPr>
        </p:nvSpPr>
        <p:spPr>
          <a:xfrm>
            <a:off x="8839200" y="685800"/>
            <a:ext cx="2667000" cy="2400300"/>
          </a:xfrm>
          <a:prstGeom prst="rect">
            <a:avLst/>
          </a:prstGeom>
          <a:noFill/>
          <a:ln>
            <a:noFill/>
          </a:ln>
        </p:spPr>
      </p:sp>
      <p:sp>
        <p:nvSpPr>
          <p:cNvPr id="67" name="Google Shape;67;p63"/>
          <p:cNvSpPr>
            <a:spLocks noGrp="1"/>
          </p:cNvSpPr>
          <p:nvPr>
            <p:ph type="pic" idx="3"/>
          </p:nvPr>
        </p:nvSpPr>
        <p:spPr>
          <a:xfrm>
            <a:off x="8839200" y="3726638"/>
            <a:ext cx="2667000" cy="2445558"/>
          </a:xfrm>
          <a:prstGeom prst="rect">
            <a:avLst/>
          </a:prstGeom>
          <a:noFill/>
          <a:ln>
            <a:noFill/>
          </a:ln>
        </p:spPr>
      </p:sp>
      <p:sp>
        <p:nvSpPr>
          <p:cNvPr id="68" name="Google Shape;68;p6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6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70"/>
        <p:cNvGrpSpPr/>
        <p:nvPr/>
      </p:nvGrpSpPr>
      <p:grpSpPr>
        <a:xfrm>
          <a:off x="0" y="0"/>
          <a:ext cx="0" cy="0"/>
          <a:chOff x="0" y="0"/>
          <a:chExt cx="0" cy="0"/>
        </a:xfrm>
      </p:grpSpPr>
      <p:sp>
        <p:nvSpPr>
          <p:cNvPr id="71" name="Google Shape;71;p64"/>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72" name="Google Shape;72;p64"/>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6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64"/>
          <p:cNvSpPr>
            <a:spLocks noGrp="1"/>
          </p:cNvSpPr>
          <p:nvPr>
            <p:ph type="pic" idx="2"/>
          </p:nvPr>
        </p:nvSpPr>
        <p:spPr>
          <a:xfrm>
            <a:off x="0" y="0"/>
            <a:ext cx="6781800" cy="6858000"/>
          </a:xfrm>
          <a:prstGeom prst="rect">
            <a:avLst/>
          </a:prstGeom>
          <a:solidFill>
            <a:schemeClr val="dk2"/>
          </a:solidFill>
          <a:ln>
            <a:noFill/>
          </a:ln>
        </p:spPr>
      </p:sp>
      <p:sp>
        <p:nvSpPr>
          <p:cNvPr id="75" name="Google Shape;75;p64"/>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6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6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78"/>
        <p:cNvGrpSpPr/>
        <p:nvPr/>
      </p:nvGrpSpPr>
      <p:grpSpPr>
        <a:xfrm>
          <a:off x="0" y="0"/>
          <a:ext cx="0" cy="0"/>
          <a:chOff x="0" y="0"/>
          <a:chExt cx="0" cy="0"/>
        </a:xfrm>
      </p:grpSpPr>
      <p:sp>
        <p:nvSpPr>
          <p:cNvPr id="79" name="Google Shape;79;p58"/>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0" name="Google Shape;80;p58"/>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81" name="Google Shape;81;p58"/>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58"/>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58"/>
          <p:cNvSpPr>
            <a:spLocks noGrp="1"/>
          </p:cNvSpPr>
          <p:nvPr>
            <p:ph type="pic" idx="2"/>
          </p:nvPr>
        </p:nvSpPr>
        <p:spPr>
          <a:xfrm>
            <a:off x="1279525" y="2155389"/>
            <a:ext cx="2003425" cy="2002536"/>
          </a:xfrm>
          <a:prstGeom prst="rect">
            <a:avLst/>
          </a:prstGeom>
          <a:noFill/>
          <a:ln>
            <a:noFill/>
          </a:ln>
        </p:spPr>
      </p:sp>
      <p:sp>
        <p:nvSpPr>
          <p:cNvPr id="84" name="Google Shape;84;p58"/>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5" name="Google Shape;85;p58"/>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58"/>
          <p:cNvSpPr>
            <a:spLocks noGrp="1"/>
          </p:cNvSpPr>
          <p:nvPr>
            <p:ph type="pic" idx="4"/>
          </p:nvPr>
        </p:nvSpPr>
        <p:spPr>
          <a:xfrm>
            <a:off x="3804132" y="2155389"/>
            <a:ext cx="2003425" cy="2002536"/>
          </a:xfrm>
          <a:prstGeom prst="rect">
            <a:avLst/>
          </a:prstGeom>
          <a:noFill/>
          <a:ln>
            <a:noFill/>
          </a:ln>
        </p:spPr>
      </p:sp>
      <p:sp>
        <p:nvSpPr>
          <p:cNvPr id="87" name="Google Shape;87;p58"/>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58"/>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58"/>
          <p:cNvSpPr>
            <a:spLocks noGrp="1"/>
          </p:cNvSpPr>
          <p:nvPr>
            <p:ph type="pic" idx="7"/>
          </p:nvPr>
        </p:nvSpPr>
        <p:spPr>
          <a:xfrm>
            <a:off x="6332269" y="2155389"/>
            <a:ext cx="2003425" cy="2002536"/>
          </a:xfrm>
          <a:prstGeom prst="rect">
            <a:avLst/>
          </a:prstGeom>
          <a:noFill/>
          <a:ln>
            <a:noFill/>
          </a:ln>
        </p:spPr>
      </p:sp>
      <p:sp>
        <p:nvSpPr>
          <p:cNvPr id="90" name="Google Shape;90;p58"/>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1" name="Google Shape;91;p58"/>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58"/>
          <p:cNvSpPr>
            <a:spLocks noGrp="1"/>
          </p:cNvSpPr>
          <p:nvPr>
            <p:ph type="pic" idx="13"/>
          </p:nvPr>
        </p:nvSpPr>
        <p:spPr>
          <a:xfrm>
            <a:off x="8858607" y="2155389"/>
            <a:ext cx="2003425" cy="2002536"/>
          </a:xfrm>
          <a:prstGeom prst="rect">
            <a:avLst/>
          </a:prstGeom>
          <a:noFill/>
          <a:ln>
            <a:noFill/>
          </a:ln>
        </p:spPr>
      </p:sp>
      <p:sp>
        <p:nvSpPr>
          <p:cNvPr id="93" name="Google Shape;93;p58"/>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58"/>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58"/>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58"/>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97"/>
        <p:cNvGrpSpPr/>
        <p:nvPr/>
      </p:nvGrpSpPr>
      <p:grpSpPr>
        <a:xfrm>
          <a:off x="0" y="0"/>
          <a:ext cx="0" cy="0"/>
          <a:chOff x="0" y="0"/>
          <a:chExt cx="0" cy="0"/>
        </a:xfrm>
      </p:grpSpPr>
      <p:sp>
        <p:nvSpPr>
          <p:cNvPr id="98" name="Google Shape;98;p62"/>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99" name="Google Shape;99;p62"/>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62"/>
          <p:cNvSpPr>
            <a:spLocks noGrp="1"/>
          </p:cNvSpPr>
          <p:nvPr>
            <p:ph type="pic" idx="2"/>
          </p:nvPr>
        </p:nvSpPr>
        <p:spPr>
          <a:xfrm>
            <a:off x="0" y="0"/>
            <a:ext cx="3390900" cy="6858000"/>
          </a:xfrm>
          <a:prstGeom prst="rect">
            <a:avLst/>
          </a:prstGeom>
          <a:noFill/>
          <a:ln>
            <a:noFill/>
          </a:ln>
        </p:spPr>
      </p:sp>
      <p:sp>
        <p:nvSpPr>
          <p:cNvPr id="101" name="Google Shape;101;p6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p62"/>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3" name="Google Shape;103;p62"/>
          <p:cNvSpPr>
            <a:spLocks noGrp="1"/>
          </p:cNvSpPr>
          <p:nvPr>
            <p:ph type="pic" idx="3"/>
          </p:nvPr>
        </p:nvSpPr>
        <p:spPr>
          <a:xfrm>
            <a:off x="8801100" y="0"/>
            <a:ext cx="3390900" cy="6858000"/>
          </a:xfrm>
          <a:prstGeom prst="rect">
            <a:avLst/>
          </a:prstGeom>
          <a:noFill/>
          <a:ln>
            <a:noFill/>
          </a:ln>
        </p:spPr>
      </p:sp>
      <p:sp>
        <p:nvSpPr>
          <p:cNvPr id="104" name="Google Shape;104;p6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6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06"/>
        <p:cNvGrpSpPr/>
        <p:nvPr/>
      </p:nvGrpSpPr>
      <p:grpSpPr>
        <a:xfrm>
          <a:off x="0" y="0"/>
          <a:ext cx="0" cy="0"/>
          <a:chOff x="0" y="0"/>
          <a:chExt cx="0" cy="0"/>
        </a:xfrm>
      </p:grpSpPr>
      <p:sp>
        <p:nvSpPr>
          <p:cNvPr id="107" name="Google Shape;107;p65"/>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08" name="Google Shape;108;p65"/>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6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65"/>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65"/>
          <p:cNvSpPr>
            <a:spLocks noGrp="1"/>
          </p:cNvSpPr>
          <p:nvPr>
            <p:ph type="pic" idx="2"/>
          </p:nvPr>
        </p:nvSpPr>
        <p:spPr>
          <a:xfrm>
            <a:off x="8153400" y="685799"/>
            <a:ext cx="3397250" cy="5486401"/>
          </a:xfrm>
          <a:prstGeom prst="rect">
            <a:avLst/>
          </a:prstGeom>
          <a:noFill/>
          <a:ln>
            <a:noFill/>
          </a:ln>
        </p:spPr>
      </p:sp>
      <p:sp>
        <p:nvSpPr>
          <p:cNvPr id="112" name="Google Shape;112;p6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6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scala de tiempo" type="obj">
  <p:cSld name="OBJECT">
    <p:spTree>
      <p:nvGrpSpPr>
        <p:cNvPr id="1" name="Shape 120"/>
        <p:cNvGrpSpPr/>
        <p:nvPr/>
      </p:nvGrpSpPr>
      <p:grpSpPr>
        <a:xfrm>
          <a:off x="0" y="0"/>
          <a:ext cx="0" cy="0"/>
          <a:chOff x="0" y="0"/>
          <a:chExt cx="0" cy="0"/>
        </a:xfrm>
      </p:grpSpPr>
      <p:sp>
        <p:nvSpPr>
          <p:cNvPr id="121" name="Google Shape;121;p57"/>
          <p:cNvSpPr/>
          <p:nvPr/>
        </p:nvSpPr>
        <p:spPr>
          <a:xfrm>
            <a:off x="-1" y="-1"/>
            <a:ext cx="12192001" cy="6858000"/>
          </a:xfrm>
          <a:custGeom>
            <a:avLst/>
            <a:gdLst/>
            <a:ahLst/>
            <a:cxnLst/>
            <a:rect l="l" t="t" r="r" b="b"/>
            <a:pathLst>
              <a:path w="12192001" h="6858000" extrusionOk="0">
                <a:moveTo>
                  <a:pt x="0" y="0"/>
                </a:moveTo>
                <a:lnTo>
                  <a:pt x="12192001" y="0"/>
                </a:lnTo>
                <a:lnTo>
                  <a:pt x="12192001" y="6858000"/>
                </a:lnTo>
                <a:lnTo>
                  <a:pt x="0" y="6858000"/>
                </a:lnTo>
                <a:lnTo>
                  <a:pt x="0" y="0"/>
                </a:lnTo>
                <a:close/>
                <a:moveTo>
                  <a:pt x="685800" y="685801"/>
                </a:moveTo>
                <a:lnTo>
                  <a:pt x="685800" y="6172200"/>
                </a:lnTo>
                <a:lnTo>
                  <a:pt x="11506201" y="6172200"/>
                </a:lnTo>
                <a:lnTo>
                  <a:pt x="11506201" y="685801"/>
                </a:lnTo>
                <a:lnTo>
                  <a:pt x="685800" y="685801"/>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2" name="Google Shape;122;p57"/>
          <p:cNvSpPr txBox="1">
            <a:spLocks noGrp="1"/>
          </p:cNvSpPr>
          <p:nvPr>
            <p:ph type="title"/>
          </p:nvPr>
        </p:nvSpPr>
        <p:spPr>
          <a:xfrm>
            <a:off x="1371600" y="1129086"/>
            <a:ext cx="9486900" cy="725118"/>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p5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57"/>
          <p:cNvSpPr txBox="1">
            <a:spLocks noGrp="1"/>
          </p:cNvSpPr>
          <p:nvPr>
            <p:ph type="body" idx="1"/>
          </p:nvPr>
        </p:nvSpPr>
        <p:spPr>
          <a:xfrm>
            <a:off x="1341581" y="1835732"/>
            <a:ext cx="9563100" cy="4322759"/>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5" name="Google Shape;125;p57"/>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rgbClr val="5372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6" name="Google Shape;126;p5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127"/>
        <p:cNvGrpSpPr/>
        <p:nvPr/>
      </p:nvGrpSpPr>
      <p:grpSpPr>
        <a:xfrm>
          <a:off x="0" y="0"/>
          <a:ext cx="0" cy="0"/>
          <a:chOff x="0" y="0"/>
          <a:chExt cx="0" cy="0"/>
        </a:xfrm>
      </p:grpSpPr>
      <p:sp>
        <p:nvSpPr>
          <p:cNvPr id="128" name="Google Shape;128;p66"/>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29" name="Google Shape;129;p66"/>
          <p:cNvSpPr>
            <a:spLocks noGrp="1"/>
          </p:cNvSpPr>
          <p:nvPr>
            <p:ph type="pic" idx="2"/>
          </p:nvPr>
        </p:nvSpPr>
        <p:spPr>
          <a:xfrm>
            <a:off x="680720" y="685799"/>
            <a:ext cx="10830560" cy="5486401"/>
          </a:xfrm>
          <a:prstGeom prst="rect">
            <a:avLst/>
          </a:prstGeom>
          <a:noFill/>
          <a:ln>
            <a:noFill/>
          </a:ln>
        </p:spPr>
      </p:sp>
      <p:sp>
        <p:nvSpPr>
          <p:cNvPr id="130" name="Google Shape;130;p66"/>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588"/>
                </a:srgbClr>
              </a:gs>
              <a:gs pos="100000">
                <a:srgbClr val="000000">
                  <a:alpha val="43529"/>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66"/>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132"/>
        <p:cNvGrpSpPr/>
        <p:nvPr/>
      </p:nvGrpSpPr>
      <p:grpSpPr>
        <a:xfrm>
          <a:off x="0" y="0"/>
          <a:ext cx="0" cy="0"/>
          <a:chOff x="0" y="0"/>
          <a:chExt cx="0" cy="0"/>
        </a:xfrm>
      </p:grpSpPr>
      <p:sp>
        <p:nvSpPr>
          <p:cNvPr id="133" name="Google Shape;133;p67"/>
          <p:cNvSpPr/>
          <p:nvPr/>
        </p:nvSpPr>
        <p:spPr>
          <a:xfrm>
            <a:off x="-1" y="0"/>
            <a:ext cx="12192001" cy="68580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4" name="Google Shape;134;p67"/>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35" name="Google Shape;135;p67"/>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67"/>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7" name="Google Shape;137;p67"/>
          <p:cNvSpPr>
            <a:spLocks noGrp="1"/>
          </p:cNvSpPr>
          <p:nvPr>
            <p:ph type="pic" idx="2"/>
          </p:nvPr>
        </p:nvSpPr>
        <p:spPr>
          <a:xfrm>
            <a:off x="1279525" y="2155389"/>
            <a:ext cx="2003425" cy="2002536"/>
          </a:xfrm>
          <a:prstGeom prst="rect">
            <a:avLst/>
          </a:prstGeom>
          <a:noFill/>
          <a:ln>
            <a:noFill/>
          </a:ln>
        </p:spPr>
      </p:sp>
      <p:sp>
        <p:nvSpPr>
          <p:cNvPr id="138" name="Google Shape;138;p67"/>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9" name="Google Shape;139;p67"/>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0" name="Google Shape;140;p67"/>
          <p:cNvSpPr>
            <a:spLocks noGrp="1"/>
          </p:cNvSpPr>
          <p:nvPr>
            <p:ph type="pic" idx="4"/>
          </p:nvPr>
        </p:nvSpPr>
        <p:spPr>
          <a:xfrm>
            <a:off x="3804132" y="2155389"/>
            <a:ext cx="2003425" cy="2002536"/>
          </a:xfrm>
          <a:prstGeom prst="rect">
            <a:avLst/>
          </a:prstGeom>
          <a:noFill/>
          <a:ln>
            <a:noFill/>
          </a:ln>
        </p:spPr>
      </p:sp>
      <p:sp>
        <p:nvSpPr>
          <p:cNvPr id="141" name="Google Shape;141;p67"/>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2" name="Google Shape;142;p67"/>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3" name="Google Shape;143;p67"/>
          <p:cNvSpPr>
            <a:spLocks noGrp="1"/>
          </p:cNvSpPr>
          <p:nvPr>
            <p:ph type="pic" idx="7"/>
          </p:nvPr>
        </p:nvSpPr>
        <p:spPr>
          <a:xfrm>
            <a:off x="6332269" y="2155389"/>
            <a:ext cx="2003425" cy="2002536"/>
          </a:xfrm>
          <a:prstGeom prst="rect">
            <a:avLst/>
          </a:prstGeom>
          <a:noFill/>
          <a:ln>
            <a:noFill/>
          </a:ln>
        </p:spPr>
      </p:sp>
      <p:sp>
        <p:nvSpPr>
          <p:cNvPr id="144" name="Google Shape;144;p67"/>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5" name="Google Shape;145;p67"/>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67"/>
          <p:cNvSpPr>
            <a:spLocks noGrp="1"/>
          </p:cNvSpPr>
          <p:nvPr>
            <p:ph type="pic" idx="13"/>
          </p:nvPr>
        </p:nvSpPr>
        <p:spPr>
          <a:xfrm>
            <a:off x="8858607" y="2155389"/>
            <a:ext cx="2003425" cy="2002536"/>
          </a:xfrm>
          <a:prstGeom prst="rect">
            <a:avLst/>
          </a:prstGeom>
          <a:noFill/>
          <a:ln>
            <a:noFill/>
          </a:ln>
        </p:spPr>
      </p:sp>
      <p:sp>
        <p:nvSpPr>
          <p:cNvPr id="147" name="Google Shape;147;p67"/>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8" name="Google Shape;148;p67"/>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9" name="Google Shape;149;p67"/>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0" name="Google Shape;150;p67"/>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151"/>
        <p:cNvGrpSpPr/>
        <p:nvPr/>
      </p:nvGrpSpPr>
      <p:grpSpPr>
        <a:xfrm>
          <a:off x="0" y="0"/>
          <a:ext cx="0" cy="0"/>
          <a:chOff x="0" y="0"/>
          <a:chExt cx="0" cy="0"/>
        </a:xfrm>
      </p:grpSpPr>
      <p:sp>
        <p:nvSpPr>
          <p:cNvPr id="152" name="Google Shape;152;p68"/>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3" name="Google Shape;153;p68"/>
          <p:cNvSpPr>
            <a:spLocks noGrp="1"/>
          </p:cNvSpPr>
          <p:nvPr>
            <p:ph type="pic" idx="2"/>
          </p:nvPr>
        </p:nvSpPr>
        <p:spPr>
          <a:xfrm>
            <a:off x="0" y="0"/>
            <a:ext cx="12192000" cy="6858000"/>
          </a:xfrm>
          <a:prstGeom prst="rect">
            <a:avLst/>
          </a:prstGeom>
          <a:noFill/>
          <a:ln>
            <a:noFill/>
          </a:ln>
        </p:spPr>
      </p:sp>
      <p:sp>
        <p:nvSpPr>
          <p:cNvPr id="154" name="Google Shape;154;p68"/>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68"/>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156"/>
        <p:cNvGrpSpPr/>
        <p:nvPr/>
      </p:nvGrpSpPr>
      <p:grpSpPr>
        <a:xfrm>
          <a:off x="0" y="0"/>
          <a:ext cx="0" cy="0"/>
          <a:chOff x="0" y="0"/>
          <a:chExt cx="0" cy="0"/>
        </a:xfrm>
      </p:grpSpPr>
      <p:sp>
        <p:nvSpPr>
          <p:cNvPr id="157" name="Google Shape;157;p69"/>
          <p:cNvSpPr/>
          <p:nvPr/>
        </p:nvSpPr>
        <p:spPr>
          <a:xfrm>
            <a:off x="0" y="0"/>
            <a:ext cx="8153400" cy="6857999"/>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8" name="Google Shape;158;p69"/>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59" name="Google Shape;159;p69"/>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0" name="Google Shape;160;p6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1" name="Google Shape;161;p69"/>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p69"/>
          <p:cNvSpPr>
            <a:spLocks noGrp="1"/>
          </p:cNvSpPr>
          <p:nvPr>
            <p:ph type="pic" idx="2"/>
          </p:nvPr>
        </p:nvSpPr>
        <p:spPr>
          <a:xfrm>
            <a:off x="8839200" y="685800"/>
            <a:ext cx="2667000" cy="2400300"/>
          </a:xfrm>
          <a:prstGeom prst="rect">
            <a:avLst/>
          </a:prstGeom>
          <a:noFill/>
          <a:ln>
            <a:noFill/>
          </a:ln>
        </p:spPr>
      </p:sp>
      <p:sp>
        <p:nvSpPr>
          <p:cNvPr id="163" name="Google Shape;163;p69"/>
          <p:cNvSpPr>
            <a:spLocks noGrp="1"/>
          </p:cNvSpPr>
          <p:nvPr>
            <p:ph type="pic" idx="3"/>
          </p:nvPr>
        </p:nvSpPr>
        <p:spPr>
          <a:xfrm>
            <a:off x="8839200" y="3764738"/>
            <a:ext cx="2667000" cy="2404872"/>
          </a:xfrm>
          <a:prstGeom prst="rect">
            <a:avLst/>
          </a:prstGeom>
          <a:noFill/>
          <a:ln>
            <a:noFill/>
          </a:ln>
        </p:spPr>
      </p:sp>
      <p:sp>
        <p:nvSpPr>
          <p:cNvPr id="164" name="Google Shape;164;p6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6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166"/>
        <p:cNvGrpSpPr/>
        <p:nvPr/>
      </p:nvGrpSpPr>
      <p:grpSpPr>
        <a:xfrm>
          <a:off x="0" y="0"/>
          <a:ext cx="0" cy="0"/>
          <a:chOff x="0" y="0"/>
          <a:chExt cx="0" cy="0"/>
        </a:xfrm>
      </p:grpSpPr>
      <p:sp>
        <p:nvSpPr>
          <p:cNvPr id="167" name="Google Shape;167;p70"/>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68" name="Google Shape;168;p70"/>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9" name="Google Shape;169;p7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0" name="Google Shape;170;p70"/>
          <p:cNvSpPr>
            <a:spLocks noGrp="1"/>
          </p:cNvSpPr>
          <p:nvPr>
            <p:ph type="pic" idx="2"/>
          </p:nvPr>
        </p:nvSpPr>
        <p:spPr>
          <a:xfrm>
            <a:off x="0" y="0"/>
            <a:ext cx="6781800" cy="6858000"/>
          </a:xfrm>
          <a:prstGeom prst="rect">
            <a:avLst/>
          </a:prstGeom>
          <a:solidFill>
            <a:schemeClr val="dk2"/>
          </a:solidFill>
          <a:ln>
            <a:noFill/>
          </a:ln>
        </p:spPr>
      </p:sp>
      <p:sp>
        <p:nvSpPr>
          <p:cNvPr id="171" name="Google Shape;171;p70"/>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2" name="Google Shape;172;p70"/>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3" name="Google Shape;173;p7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174"/>
        <p:cNvGrpSpPr/>
        <p:nvPr/>
      </p:nvGrpSpPr>
      <p:grpSpPr>
        <a:xfrm>
          <a:off x="0" y="0"/>
          <a:ext cx="0" cy="0"/>
          <a:chOff x="0" y="0"/>
          <a:chExt cx="0" cy="0"/>
        </a:xfrm>
      </p:grpSpPr>
      <p:sp>
        <p:nvSpPr>
          <p:cNvPr id="175" name="Google Shape;175;p71"/>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6" name="Google Shape;176;p71"/>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77" name="Google Shape;177;p71"/>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8" name="Google Shape;178;p7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9" name="Google Shape;179;p71"/>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0" name="Google Shape;180;p71"/>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1" name="Google Shape;181;p71"/>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2" name="Google Shape;182;p71"/>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71"/>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84" name="Google Shape;184;p71"/>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5" name="Google Shape;185;p7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6" name="Google Shape;186;p7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187"/>
        <p:cNvGrpSpPr/>
        <p:nvPr/>
      </p:nvGrpSpPr>
      <p:grpSpPr>
        <a:xfrm>
          <a:off x="0" y="0"/>
          <a:ext cx="0" cy="0"/>
          <a:chOff x="0" y="0"/>
          <a:chExt cx="0" cy="0"/>
        </a:xfrm>
      </p:grpSpPr>
      <p:sp>
        <p:nvSpPr>
          <p:cNvPr id="188" name="Google Shape;188;p72"/>
          <p:cNvSpPr/>
          <p:nvPr/>
        </p:nvSpPr>
        <p:spPr>
          <a:xfrm>
            <a:off x="4076700" y="685798"/>
            <a:ext cx="4076700" cy="5486401"/>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89" name="Google Shape;189;p72"/>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0" name="Google Shape;190;p72"/>
          <p:cNvSpPr>
            <a:spLocks noGrp="1"/>
          </p:cNvSpPr>
          <p:nvPr>
            <p:ph type="pic" idx="2"/>
          </p:nvPr>
        </p:nvSpPr>
        <p:spPr>
          <a:xfrm>
            <a:off x="0" y="0"/>
            <a:ext cx="3390900" cy="6858000"/>
          </a:xfrm>
          <a:prstGeom prst="rect">
            <a:avLst/>
          </a:prstGeom>
          <a:noFill/>
          <a:ln>
            <a:noFill/>
          </a:ln>
        </p:spPr>
      </p:sp>
      <p:sp>
        <p:nvSpPr>
          <p:cNvPr id="191" name="Google Shape;191;p72"/>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72"/>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72"/>
          <p:cNvSpPr>
            <a:spLocks noGrp="1"/>
          </p:cNvSpPr>
          <p:nvPr>
            <p:ph type="pic" idx="3"/>
          </p:nvPr>
        </p:nvSpPr>
        <p:spPr>
          <a:xfrm>
            <a:off x="8801100" y="0"/>
            <a:ext cx="3390900" cy="6858000"/>
          </a:xfrm>
          <a:prstGeom prst="rect">
            <a:avLst/>
          </a:prstGeom>
          <a:noFill/>
          <a:ln>
            <a:noFill/>
          </a:ln>
        </p:spPr>
      </p:sp>
      <p:sp>
        <p:nvSpPr>
          <p:cNvPr id="194" name="Google Shape;194;p72"/>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7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196"/>
        <p:cNvGrpSpPr/>
        <p:nvPr/>
      </p:nvGrpSpPr>
      <p:grpSpPr>
        <a:xfrm>
          <a:off x="0" y="0"/>
          <a:ext cx="0" cy="0"/>
          <a:chOff x="0" y="0"/>
          <a:chExt cx="0" cy="0"/>
        </a:xfrm>
      </p:grpSpPr>
      <p:sp>
        <p:nvSpPr>
          <p:cNvPr id="197" name="Google Shape;197;p73"/>
          <p:cNvSpPr/>
          <p:nvPr/>
        </p:nvSpPr>
        <p:spPr>
          <a:xfrm>
            <a:off x="685800" y="685801"/>
            <a:ext cx="7467601" cy="5486400"/>
          </a:xfrm>
          <a:prstGeom prst="rect">
            <a:avLst/>
          </a:prstGeom>
          <a:solidFill>
            <a:srgbClr val="537272">
              <a:alpha val="2352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198" name="Google Shape;198;p73"/>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9" name="Google Shape;199;p7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73"/>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1" name="Google Shape;201;p73"/>
          <p:cNvSpPr>
            <a:spLocks noGrp="1"/>
          </p:cNvSpPr>
          <p:nvPr>
            <p:ph type="pic" idx="2"/>
          </p:nvPr>
        </p:nvSpPr>
        <p:spPr>
          <a:xfrm>
            <a:off x="8153400" y="685799"/>
            <a:ext cx="3397250" cy="5486401"/>
          </a:xfrm>
          <a:prstGeom prst="rect">
            <a:avLst/>
          </a:prstGeom>
          <a:noFill/>
          <a:ln>
            <a:noFill/>
          </a:ln>
        </p:spPr>
      </p:sp>
      <p:sp>
        <p:nvSpPr>
          <p:cNvPr id="202" name="Google Shape;202;p7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p7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223"/>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224"/>
        <p:cNvGrpSpPr/>
        <p:nvPr/>
      </p:nvGrpSpPr>
      <p:grpSpPr>
        <a:xfrm>
          <a:off x="0" y="0"/>
          <a:ext cx="0" cy="0"/>
          <a:chOff x="0" y="0"/>
          <a:chExt cx="0" cy="0"/>
        </a:xfrm>
      </p:grpSpPr>
      <p:sp>
        <p:nvSpPr>
          <p:cNvPr id="225" name="Google Shape;225;g354cd9c9ebd_0_146"/>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g354cd9c9ebd_0_146"/>
          <p:cNvSpPr txBox="1">
            <a:spLocks noGrp="1"/>
          </p:cNvSpPr>
          <p:nvPr>
            <p:ph type="subTitle" idx="1"/>
          </p:nvPr>
        </p:nvSpPr>
        <p:spPr>
          <a:xfrm>
            <a:off x="1301760" y="2239200"/>
            <a:ext cx="2887800" cy="912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227"/>
        <p:cNvGrpSpPr/>
        <p:nvPr/>
      </p:nvGrpSpPr>
      <p:grpSpPr>
        <a:xfrm>
          <a:off x="0" y="0"/>
          <a:ext cx="0" cy="0"/>
          <a:chOff x="0" y="0"/>
          <a:chExt cx="0" cy="0"/>
        </a:xfrm>
      </p:grpSpPr>
      <p:sp>
        <p:nvSpPr>
          <p:cNvPr id="228" name="Google Shape;228;g354cd9c9ebd_0_149"/>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9" name="Google Shape;229;g354cd9c9ebd_0_149"/>
          <p:cNvSpPr txBox="1">
            <a:spLocks noGrp="1"/>
          </p:cNvSpPr>
          <p:nvPr>
            <p:ph type="body" idx="1"/>
          </p:nvPr>
        </p:nvSpPr>
        <p:spPr>
          <a:xfrm>
            <a:off x="1301760" y="2353320"/>
            <a:ext cx="28878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230"/>
        <p:cNvGrpSpPr/>
        <p:nvPr/>
      </p:nvGrpSpPr>
      <p:grpSpPr>
        <a:xfrm>
          <a:off x="0" y="0"/>
          <a:ext cx="0" cy="0"/>
          <a:chOff x="0" y="0"/>
          <a:chExt cx="0" cy="0"/>
        </a:xfrm>
      </p:grpSpPr>
      <p:sp>
        <p:nvSpPr>
          <p:cNvPr id="231" name="Google Shape;231;g354cd9c9ebd_0_152"/>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g354cd9c9ebd_0_152"/>
          <p:cNvSpPr txBox="1">
            <a:spLocks noGrp="1"/>
          </p:cNvSpPr>
          <p:nvPr>
            <p:ph type="body" idx="1"/>
          </p:nvPr>
        </p:nvSpPr>
        <p:spPr>
          <a:xfrm>
            <a:off x="1301760" y="2353320"/>
            <a:ext cx="14091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33" name="Google Shape;233;g354cd9c9ebd_0_152"/>
          <p:cNvSpPr txBox="1">
            <a:spLocks noGrp="1"/>
          </p:cNvSpPr>
          <p:nvPr>
            <p:ph type="body" idx="2"/>
          </p:nvPr>
        </p:nvSpPr>
        <p:spPr>
          <a:xfrm>
            <a:off x="2781720" y="2353320"/>
            <a:ext cx="14091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4"/>
        <p:cNvGrpSpPr/>
        <p:nvPr/>
      </p:nvGrpSpPr>
      <p:grpSpPr>
        <a:xfrm>
          <a:off x="0" y="0"/>
          <a:ext cx="0" cy="0"/>
          <a:chOff x="0" y="0"/>
          <a:chExt cx="0" cy="0"/>
        </a:xfrm>
      </p:grpSpPr>
      <p:sp>
        <p:nvSpPr>
          <p:cNvPr id="235" name="Google Shape;235;g354cd9c9ebd_0_156"/>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36"/>
        <p:cNvGrpSpPr/>
        <p:nvPr/>
      </p:nvGrpSpPr>
      <p:grpSpPr>
        <a:xfrm>
          <a:off x="0" y="0"/>
          <a:ext cx="0" cy="0"/>
          <a:chOff x="0" y="0"/>
          <a:chExt cx="0" cy="0"/>
        </a:xfrm>
      </p:grpSpPr>
      <p:sp>
        <p:nvSpPr>
          <p:cNvPr id="237" name="Google Shape;237;g354cd9c9ebd_0_158"/>
          <p:cNvSpPr txBox="1">
            <a:spLocks noGrp="1"/>
          </p:cNvSpPr>
          <p:nvPr>
            <p:ph type="subTitle" idx="1"/>
          </p:nvPr>
        </p:nvSpPr>
        <p:spPr>
          <a:xfrm>
            <a:off x="1301760" y="1109520"/>
            <a:ext cx="9588000" cy="28515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38"/>
        <p:cNvGrpSpPr/>
        <p:nvPr/>
      </p:nvGrpSpPr>
      <p:grpSpPr>
        <a:xfrm>
          <a:off x="0" y="0"/>
          <a:ext cx="0" cy="0"/>
          <a:chOff x="0" y="0"/>
          <a:chExt cx="0" cy="0"/>
        </a:xfrm>
      </p:grpSpPr>
      <p:sp>
        <p:nvSpPr>
          <p:cNvPr id="239" name="Google Shape;239;g354cd9c9ebd_0_160"/>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0" name="Google Shape;240;g354cd9c9ebd_0_160"/>
          <p:cNvSpPr txBox="1">
            <a:spLocks noGrp="1"/>
          </p:cNvSpPr>
          <p:nvPr>
            <p:ph type="body" idx="1"/>
          </p:nvPr>
        </p:nvSpPr>
        <p:spPr>
          <a:xfrm>
            <a:off x="130176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1" name="Google Shape;241;g354cd9c9ebd_0_160"/>
          <p:cNvSpPr txBox="1">
            <a:spLocks noGrp="1"/>
          </p:cNvSpPr>
          <p:nvPr>
            <p:ph type="body" idx="2"/>
          </p:nvPr>
        </p:nvSpPr>
        <p:spPr>
          <a:xfrm>
            <a:off x="2781720" y="2353320"/>
            <a:ext cx="14091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2" name="Google Shape;242;g354cd9c9ebd_0_160"/>
          <p:cNvSpPr txBox="1">
            <a:spLocks noGrp="1"/>
          </p:cNvSpPr>
          <p:nvPr>
            <p:ph type="body" idx="3"/>
          </p:nvPr>
        </p:nvSpPr>
        <p:spPr>
          <a:xfrm>
            <a:off x="1301760" y="271044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243"/>
        <p:cNvGrpSpPr/>
        <p:nvPr/>
      </p:nvGrpSpPr>
      <p:grpSpPr>
        <a:xfrm>
          <a:off x="0" y="0"/>
          <a:ext cx="0" cy="0"/>
          <a:chOff x="0" y="0"/>
          <a:chExt cx="0" cy="0"/>
        </a:xfrm>
      </p:grpSpPr>
      <p:sp>
        <p:nvSpPr>
          <p:cNvPr id="244" name="Google Shape;244;g354cd9c9ebd_0_165"/>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g354cd9c9ebd_0_165"/>
          <p:cNvSpPr txBox="1">
            <a:spLocks noGrp="1"/>
          </p:cNvSpPr>
          <p:nvPr>
            <p:ph type="body" idx="1"/>
          </p:nvPr>
        </p:nvSpPr>
        <p:spPr>
          <a:xfrm>
            <a:off x="1301760" y="2353320"/>
            <a:ext cx="14091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6" name="Google Shape;246;g354cd9c9ebd_0_165"/>
          <p:cNvSpPr txBox="1">
            <a:spLocks noGrp="1"/>
          </p:cNvSpPr>
          <p:nvPr>
            <p:ph type="body" idx="2"/>
          </p:nvPr>
        </p:nvSpPr>
        <p:spPr>
          <a:xfrm>
            <a:off x="278172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47" name="Google Shape;247;g354cd9c9ebd_0_165"/>
          <p:cNvSpPr txBox="1">
            <a:spLocks noGrp="1"/>
          </p:cNvSpPr>
          <p:nvPr>
            <p:ph type="body" idx="3"/>
          </p:nvPr>
        </p:nvSpPr>
        <p:spPr>
          <a:xfrm>
            <a:off x="2781720" y="271044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248"/>
        <p:cNvGrpSpPr/>
        <p:nvPr/>
      </p:nvGrpSpPr>
      <p:grpSpPr>
        <a:xfrm>
          <a:off x="0" y="0"/>
          <a:ext cx="0" cy="0"/>
          <a:chOff x="0" y="0"/>
          <a:chExt cx="0" cy="0"/>
        </a:xfrm>
      </p:grpSpPr>
      <p:sp>
        <p:nvSpPr>
          <p:cNvPr id="249" name="Google Shape;249;g354cd9c9ebd_0_170"/>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g354cd9c9ebd_0_170"/>
          <p:cNvSpPr txBox="1">
            <a:spLocks noGrp="1"/>
          </p:cNvSpPr>
          <p:nvPr>
            <p:ph type="body" idx="1"/>
          </p:nvPr>
        </p:nvSpPr>
        <p:spPr>
          <a:xfrm>
            <a:off x="130176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51" name="Google Shape;251;g354cd9c9ebd_0_170"/>
          <p:cNvSpPr txBox="1">
            <a:spLocks noGrp="1"/>
          </p:cNvSpPr>
          <p:nvPr>
            <p:ph type="body" idx="2"/>
          </p:nvPr>
        </p:nvSpPr>
        <p:spPr>
          <a:xfrm>
            <a:off x="278172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52" name="Google Shape;252;g354cd9c9ebd_0_170"/>
          <p:cNvSpPr txBox="1">
            <a:spLocks noGrp="1"/>
          </p:cNvSpPr>
          <p:nvPr>
            <p:ph type="body" idx="3"/>
          </p:nvPr>
        </p:nvSpPr>
        <p:spPr>
          <a:xfrm>
            <a:off x="1301760" y="2710440"/>
            <a:ext cx="2887800" cy="325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253"/>
        <p:cNvGrpSpPr/>
        <p:nvPr/>
      </p:nvGrpSpPr>
      <p:grpSpPr>
        <a:xfrm>
          <a:off x="0" y="0"/>
          <a:ext cx="0" cy="0"/>
          <a:chOff x="0" y="0"/>
          <a:chExt cx="0" cy="0"/>
        </a:xfrm>
      </p:grpSpPr>
      <p:sp>
        <p:nvSpPr>
          <p:cNvPr id="254" name="Google Shape;254;g354cd9c9ebd_0_175"/>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g354cd9c9ebd_0_175"/>
          <p:cNvSpPr txBox="1">
            <a:spLocks noGrp="1"/>
          </p:cNvSpPr>
          <p:nvPr>
            <p:ph type="body" idx="1"/>
          </p:nvPr>
        </p:nvSpPr>
        <p:spPr>
          <a:xfrm>
            <a:off x="1301760" y="2353320"/>
            <a:ext cx="2887800" cy="325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56" name="Google Shape;256;g354cd9c9ebd_0_175"/>
          <p:cNvSpPr txBox="1">
            <a:spLocks noGrp="1"/>
          </p:cNvSpPr>
          <p:nvPr>
            <p:ph type="body" idx="2"/>
          </p:nvPr>
        </p:nvSpPr>
        <p:spPr>
          <a:xfrm>
            <a:off x="1301760" y="2710440"/>
            <a:ext cx="2887800" cy="325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257"/>
        <p:cNvGrpSpPr/>
        <p:nvPr/>
      </p:nvGrpSpPr>
      <p:grpSpPr>
        <a:xfrm>
          <a:off x="0" y="0"/>
          <a:ext cx="0" cy="0"/>
          <a:chOff x="0" y="0"/>
          <a:chExt cx="0" cy="0"/>
        </a:xfrm>
      </p:grpSpPr>
      <p:sp>
        <p:nvSpPr>
          <p:cNvPr id="258" name="Google Shape;258;g354cd9c9ebd_0_179"/>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9" name="Google Shape;259;g354cd9c9ebd_0_179"/>
          <p:cNvSpPr txBox="1">
            <a:spLocks noGrp="1"/>
          </p:cNvSpPr>
          <p:nvPr>
            <p:ph type="body" idx="1"/>
          </p:nvPr>
        </p:nvSpPr>
        <p:spPr>
          <a:xfrm>
            <a:off x="130176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0" name="Google Shape;260;g354cd9c9ebd_0_179"/>
          <p:cNvSpPr txBox="1">
            <a:spLocks noGrp="1"/>
          </p:cNvSpPr>
          <p:nvPr>
            <p:ph type="body" idx="2"/>
          </p:nvPr>
        </p:nvSpPr>
        <p:spPr>
          <a:xfrm>
            <a:off x="278172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1" name="Google Shape;261;g354cd9c9ebd_0_179"/>
          <p:cNvSpPr txBox="1">
            <a:spLocks noGrp="1"/>
          </p:cNvSpPr>
          <p:nvPr>
            <p:ph type="body" idx="3"/>
          </p:nvPr>
        </p:nvSpPr>
        <p:spPr>
          <a:xfrm>
            <a:off x="1301760" y="271044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2" name="Google Shape;262;g354cd9c9ebd_0_179"/>
          <p:cNvSpPr txBox="1">
            <a:spLocks noGrp="1"/>
          </p:cNvSpPr>
          <p:nvPr>
            <p:ph type="body" idx="4"/>
          </p:nvPr>
        </p:nvSpPr>
        <p:spPr>
          <a:xfrm>
            <a:off x="2781720" y="271044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263"/>
        <p:cNvGrpSpPr/>
        <p:nvPr/>
      </p:nvGrpSpPr>
      <p:grpSpPr>
        <a:xfrm>
          <a:off x="0" y="0"/>
          <a:ext cx="0" cy="0"/>
          <a:chOff x="0" y="0"/>
          <a:chExt cx="0" cy="0"/>
        </a:xfrm>
      </p:grpSpPr>
      <p:sp>
        <p:nvSpPr>
          <p:cNvPr id="264" name="Google Shape;264;g354cd9c9ebd_0_185"/>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g354cd9c9ebd_0_185"/>
          <p:cNvSpPr txBox="1">
            <a:spLocks noGrp="1"/>
          </p:cNvSpPr>
          <p:nvPr>
            <p:ph type="body" idx="1"/>
          </p:nvPr>
        </p:nvSpPr>
        <p:spPr>
          <a:xfrm>
            <a:off x="1301760" y="235332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6" name="Google Shape;266;g354cd9c9ebd_0_185"/>
          <p:cNvSpPr txBox="1">
            <a:spLocks noGrp="1"/>
          </p:cNvSpPr>
          <p:nvPr>
            <p:ph type="body" idx="2"/>
          </p:nvPr>
        </p:nvSpPr>
        <p:spPr>
          <a:xfrm>
            <a:off x="2278080" y="235332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7" name="Google Shape;267;g354cd9c9ebd_0_185"/>
          <p:cNvSpPr txBox="1">
            <a:spLocks noGrp="1"/>
          </p:cNvSpPr>
          <p:nvPr>
            <p:ph type="body" idx="3"/>
          </p:nvPr>
        </p:nvSpPr>
        <p:spPr>
          <a:xfrm>
            <a:off x="3254400" y="235332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8" name="Google Shape;268;g354cd9c9ebd_0_185"/>
          <p:cNvSpPr txBox="1">
            <a:spLocks noGrp="1"/>
          </p:cNvSpPr>
          <p:nvPr>
            <p:ph type="body" idx="4"/>
          </p:nvPr>
        </p:nvSpPr>
        <p:spPr>
          <a:xfrm>
            <a:off x="1301760" y="271044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69" name="Google Shape;269;g354cd9c9ebd_0_185"/>
          <p:cNvSpPr txBox="1">
            <a:spLocks noGrp="1"/>
          </p:cNvSpPr>
          <p:nvPr>
            <p:ph type="body" idx="5"/>
          </p:nvPr>
        </p:nvSpPr>
        <p:spPr>
          <a:xfrm>
            <a:off x="2278080" y="271044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70" name="Google Shape;270;g354cd9c9ebd_0_185"/>
          <p:cNvSpPr txBox="1">
            <a:spLocks noGrp="1"/>
          </p:cNvSpPr>
          <p:nvPr>
            <p:ph type="body" idx="6"/>
          </p:nvPr>
        </p:nvSpPr>
        <p:spPr>
          <a:xfrm>
            <a:off x="3254400" y="271044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284"/>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285"/>
        <p:cNvGrpSpPr/>
        <p:nvPr/>
      </p:nvGrpSpPr>
      <p:grpSpPr>
        <a:xfrm>
          <a:off x="0" y="0"/>
          <a:ext cx="0" cy="0"/>
          <a:chOff x="0" y="0"/>
          <a:chExt cx="0" cy="0"/>
        </a:xfrm>
      </p:grpSpPr>
      <p:sp>
        <p:nvSpPr>
          <p:cNvPr id="286" name="Google Shape;286;g354cd9c9ebd_0_444"/>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7" name="Google Shape;287;g354cd9c9ebd_0_444"/>
          <p:cNvSpPr txBox="1">
            <a:spLocks noGrp="1"/>
          </p:cNvSpPr>
          <p:nvPr>
            <p:ph type="subTitle" idx="1"/>
          </p:nvPr>
        </p:nvSpPr>
        <p:spPr>
          <a:xfrm>
            <a:off x="1301760" y="2239200"/>
            <a:ext cx="2887800" cy="912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288"/>
        <p:cNvGrpSpPr/>
        <p:nvPr/>
      </p:nvGrpSpPr>
      <p:grpSpPr>
        <a:xfrm>
          <a:off x="0" y="0"/>
          <a:ext cx="0" cy="0"/>
          <a:chOff x="0" y="0"/>
          <a:chExt cx="0" cy="0"/>
        </a:xfrm>
      </p:grpSpPr>
      <p:sp>
        <p:nvSpPr>
          <p:cNvPr id="289" name="Google Shape;289;g354cd9c9ebd_0_447"/>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g354cd9c9ebd_0_447"/>
          <p:cNvSpPr txBox="1">
            <a:spLocks noGrp="1"/>
          </p:cNvSpPr>
          <p:nvPr>
            <p:ph type="body" idx="1"/>
          </p:nvPr>
        </p:nvSpPr>
        <p:spPr>
          <a:xfrm>
            <a:off x="1301760" y="2353320"/>
            <a:ext cx="2887800" cy="6834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291"/>
        <p:cNvGrpSpPr/>
        <p:nvPr/>
      </p:nvGrpSpPr>
      <p:grpSpPr>
        <a:xfrm>
          <a:off x="0" y="0"/>
          <a:ext cx="0" cy="0"/>
          <a:chOff x="0" y="0"/>
          <a:chExt cx="0" cy="0"/>
        </a:xfrm>
      </p:grpSpPr>
      <p:sp>
        <p:nvSpPr>
          <p:cNvPr id="292" name="Google Shape;292;g354cd9c9ebd_0_450"/>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3" name="Google Shape;293;g354cd9c9ebd_0_450"/>
          <p:cNvSpPr txBox="1">
            <a:spLocks noGrp="1"/>
          </p:cNvSpPr>
          <p:nvPr>
            <p:ph type="body" idx="1"/>
          </p:nvPr>
        </p:nvSpPr>
        <p:spPr>
          <a:xfrm>
            <a:off x="1301760" y="2353320"/>
            <a:ext cx="1409100" cy="6834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94" name="Google Shape;294;g354cd9c9ebd_0_450"/>
          <p:cNvSpPr txBox="1">
            <a:spLocks noGrp="1"/>
          </p:cNvSpPr>
          <p:nvPr>
            <p:ph type="body" idx="2"/>
          </p:nvPr>
        </p:nvSpPr>
        <p:spPr>
          <a:xfrm>
            <a:off x="2781720" y="2353320"/>
            <a:ext cx="1409100" cy="6834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5"/>
        <p:cNvGrpSpPr/>
        <p:nvPr/>
      </p:nvGrpSpPr>
      <p:grpSpPr>
        <a:xfrm>
          <a:off x="0" y="0"/>
          <a:ext cx="0" cy="0"/>
          <a:chOff x="0" y="0"/>
          <a:chExt cx="0" cy="0"/>
        </a:xfrm>
      </p:grpSpPr>
      <p:sp>
        <p:nvSpPr>
          <p:cNvPr id="296" name="Google Shape;296;g354cd9c9ebd_0_454"/>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97"/>
        <p:cNvGrpSpPr/>
        <p:nvPr/>
      </p:nvGrpSpPr>
      <p:grpSpPr>
        <a:xfrm>
          <a:off x="0" y="0"/>
          <a:ext cx="0" cy="0"/>
          <a:chOff x="0" y="0"/>
          <a:chExt cx="0" cy="0"/>
        </a:xfrm>
      </p:grpSpPr>
      <p:sp>
        <p:nvSpPr>
          <p:cNvPr id="298" name="Google Shape;298;g354cd9c9ebd_0_456"/>
          <p:cNvSpPr txBox="1">
            <a:spLocks noGrp="1"/>
          </p:cNvSpPr>
          <p:nvPr>
            <p:ph type="subTitle" idx="1"/>
          </p:nvPr>
        </p:nvSpPr>
        <p:spPr>
          <a:xfrm>
            <a:off x="1301760" y="1109520"/>
            <a:ext cx="9588000" cy="28515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299"/>
        <p:cNvGrpSpPr/>
        <p:nvPr/>
      </p:nvGrpSpPr>
      <p:grpSpPr>
        <a:xfrm>
          <a:off x="0" y="0"/>
          <a:ext cx="0" cy="0"/>
          <a:chOff x="0" y="0"/>
          <a:chExt cx="0" cy="0"/>
        </a:xfrm>
      </p:grpSpPr>
      <p:sp>
        <p:nvSpPr>
          <p:cNvPr id="300" name="Google Shape;300;g354cd9c9ebd_0_458"/>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1" name="Google Shape;301;g354cd9c9ebd_0_458"/>
          <p:cNvSpPr txBox="1">
            <a:spLocks noGrp="1"/>
          </p:cNvSpPr>
          <p:nvPr>
            <p:ph type="body" idx="1"/>
          </p:nvPr>
        </p:nvSpPr>
        <p:spPr>
          <a:xfrm>
            <a:off x="1301760" y="235332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02" name="Google Shape;302;g354cd9c9ebd_0_458"/>
          <p:cNvSpPr txBox="1">
            <a:spLocks noGrp="1"/>
          </p:cNvSpPr>
          <p:nvPr>
            <p:ph type="body" idx="2"/>
          </p:nvPr>
        </p:nvSpPr>
        <p:spPr>
          <a:xfrm>
            <a:off x="2781720" y="2353320"/>
            <a:ext cx="1409100" cy="6834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03" name="Google Shape;303;g354cd9c9ebd_0_458"/>
          <p:cNvSpPr txBox="1">
            <a:spLocks noGrp="1"/>
          </p:cNvSpPr>
          <p:nvPr>
            <p:ph type="body" idx="3"/>
          </p:nvPr>
        </p:nvSpPr>
        <p:spPr>
          <a:xfrm>
            <a:off x="1301760" y="271044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04"/>
        <p:cNvGrpSpPr/>
        <p:nvPr/>
      </p:nvGrpSpPr>
      <p:grpSpPr>
        <a:xfrm>
          <a:off x="0" y="0"/>
          <a:ext cx="0" cy="0"/>
          <a:chOff x="0" y="0"/>
          <a:chExt cx="0" cy="0"/>
        </a:xfrm>
      </p:grpSpPr>
      <p:sp>
        <p:nvSpPr>
          <p:cNvPr id="305" name="Google Shape;305;g354cd9c9ebd_0_463"/>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6" name="Google Shape;306;g354cd9c9ebd_0_463"/>
          <p:cNvSpPr txBox="1">
            <a:spLocks noGrp="1"/>
          </p:cNvSpPr>
          <p:nvPr>
            <p:ph type="body" idx="1"/>
          </p:nvPr>
        </p:nvSpPr>
        <p:spPr>
          <a:xfrm>
            <a:off x="1301760" y="2353320"/>
            <a:ext cx="1409100" cy="6834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07" name="Google Shape;307;g354cd9c9ebd_0_463"/>
          <p:cNvSpPr txBox="1">
            <a:spLocks noGrp="1"/>
          </p:cNvSpPr>
          <p:nvPr>
            <p:ph type="body" idx="2"/>
          </p:nvPr>
        </p:nvSpPr>
        <p:spPr>
          <a:xfrm>
            <a:off x="2781720" y="235332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08" name="Google Shape;308;g354cd9c9ebd_0_463"/>
          <p:cNvSpPr txBox="1">
            <a:spLocks noGrp="1"/>
          </p:cNvSpPr>
          <p:nvPr>
            <p:ph type="body" idx="3"/>
          </p:nvPr>
        </p:nvSpPr>
        <p:spPr>
          <a:xfrm>
            <a:off x="2781720" y="271044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09"/>
        <p:cNvGrpSpPr/>
        <p:nvPr/>
      </p:nvGrpSpPr>
      <p:grpSpPr>
        <a:xfrm>
          <a:off x="0" y="0"/>
          <a:ext cx="0" cy="0"/>
          <a:chOff x="0" y="0"/>
          <a:chExt cx="0" cy="0"/>
        </a:xfrm>
      </p:grpSpPr>
      <p:sp>
        <p:nvSpPr>
          <p:cNvPr id="310" name="Google Shape;310;g354cd9c9ebd_0_468"/>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1" name="Google Shape;311;g354cd9c9ebd_0_468"/>
          <p:cNvSpPr txBox="1">
            <a:spLocks noGrp="1"/>
          </p:cNvSpPr>
          <p:nvPr>
            <p:ph type="body" idx="1"/>
          </p:nvPr>
        </p:nvSpPr>
        <p:spPr>
          <a:xfrm>
            <a:off x="1301760" y="235332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12" name="Google Shape;312;g354cd9c9ebd_0_468"/>
          <p:cNvSpPr txBox="1">
            <a:spLocks noGrp="1"/>
          </p:cNvSpPr>
          <p:nvPr>
            <p:ph type="body" idx="2"/>
          </p:nvPr>
        </p:nvSpPr>
        <p:spPr>
          <a:xfrm>
            <a:off x="2781720" y="235332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13" name="Google Shape;313;g354cd9c9ebd_0_468"/>
          <p:cNvSpPr txBox="1">
            <a:spLocks noGrp="1"/>
          </p:cNvSpPr>
          <p:nvPr>
            <p:ph type="body" idx="3"/>
          </p:nvPr>
        </p:nvSpPr>
        <p:spPr>
          <a:xfrm>
            <a:off x="1301760" y="2710440"/>
            <a:ext cx="2887800" cy="3258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314"/>
        <p:cNvGrpSpPr/>
        <p:nvPr/>
      </p:nvGrpSpPr>
      <p:grpSpPr>
        <a:xfrm>
          <a:off x="0" y="0"/>
          <a:ext cx="0" cy="0"/>
          <a:chOff x="0" y="0"/>
          <a:chExt cx="0" cy="0"/>
        </a:xfrm>
      </p:grpSpPr>
      <p:sp>
        <p:nvSpPr>
          <p:cNvPr id="315" name="Google Shape;315;g354cd9c9ebd_0_473"/>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6" name="Google Shape;316;g354cd9c9ebd_0_473"/>
          <p:cNvSpPr txBox="1">
            <a:spLocks noGrp="1"/>
          </p:cNvSpPr>
          <p:nvPr>
            <p:ph type="body" idx="1"/>
          </p:nvPr>
        </p:nvSpPr>
        <p:spPr>
          <a:xfrm>
            <a:off x="1301760" y="2353320"/>
            <a:ext cx="2887800" cy="3258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17" name="Google Shape;317;g354cd9c9ebd_0_473"/>
          <p:cNvSpPr txBox="1">
            <a:spLocks noGrp="1"/>
          </p:cNvSpPr>
          <p:nvPr>
            <p:ph type="body" idx="2"/>
          </p:nvPr>
        </p:nvSpPr>
        <p:spPr>
          <a:xfrm>
            <a:off x="1301760" y="2710440"/>
            <a:ext cx="2887800" cy="3258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318"/>
        <p:cNvGrpSpPr/>
        <p:nvPr/>
      </p:nvGrpSpPr>
      <p:grpSpPr>
        <a:xfrm>
          <a:off x="0" y="0"/>
          <a:ext cx="0" cy="0"/>
          <a:chOff x="0" y="0"/>
          <a:chExt cx="0" cy="0"/>
        </a:xfrm>
      </p:grpSpPr>
      <p:sp>
        <p:nvSpPr>
          <p:cNvPr id="319" name="Google Shape;319;g354cd9c9ebd_0_477"/>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0" name="Google Shape;320;g354cd9c9ebd_0_477"/>
          <p:cNvSpPr txBox="1">
            <a:spLocks noGrp="1"/>
          </p:cNvSpPr>
          <p:nvPr>
            <p:ph type="body" idx="1"/>
          </p:nvPr>
        </p:nvSpPr>
        <p:spPr>
          <a:xfrm>
            <a:off x="1301760" y="235332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21" name="Google Shape;321;g354cd9c9ebd_0_477"/>
          <p:cNvSpPr txBox="1">
            <a:spLocks noGrp="1"/>
          </p:cNvSpPr>
          <p:nvPr>
            <p:ph type="body" idx="2"/>
          </p:nvPr>
        </p:nvSpPr>
        <p:spPr>
          <a:xfrm>
            <a:off x="2781720" y="235332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22" name="Google Shape;322;g354cd9c9ebd_0_477"/>
          <p:cNvSpPr txBox="1">
            <a:spLocks noGrp="1"/>
          </p:cNvSpPr>
          <p:nvPr>
            <p:ph type="body" idx="3"/>
          </p:nvPr>
        </p:nvSpPr>
        <p:spPr>
          <a:xfrm>
            <a:off x="1301760" y="271044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23" name="Google Shape;323;g354cd9c9ebd_0_477"/>
          <p:cNvSpPr txBox="1">
            <a:spLocks noGrp="1"/>
          </p:cNvSpPr>
          <p:nvPr>
            <p:ph type="body" idx="4"/>
          </p:nvPr>
        </p:nvSpPr>
        <p:spPr>
          <a:xfrm>
            <a:off x="2781720" y="2710440"/>
            <a:ext cx="1409100" cy="3999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324"/>
        <p:cNvGrpSpPr/>
        <p:nvPr/>
      </p:nvGrpSpPr>
      <p:grpSpPr>
        <a:xfrm>
          <a:off x="0" y="0"/>
          <a:ext cx="0" cy="0"/>
          <a:chOff x="0" y="0"/>
          <a:chExt cx="0" cy="0"/>
        </a:xfrm>
      </p:grpSpPr>
      <p:sp>
        <p:nvSpPr>
          <p:cNvPr id="325" name="Google Shape;325;g354cd9c9ebd_0_483"/>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6" name="Google Shape;326;g354cd9c9ebd_0_483"/>
          <p:cNvSpPr txBox="1">
            <a:spLocks noGrp="1"/>
          </p:cNvSpPr>
          <p:nvPr>
            <p:ph type="body" idx="1"/>
          </p:nvPr>
        </p:nvSpPr>
        <p:spPr>
          <a:xfrm>
            <a:off x="1301760" y="2353320"/>
            <a:ext cx="929400" cy="599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27" name="Google Shape;327;g354cd9c9ebd_0_483"/>
          <p:cNvSpPr txBox="1">
            <a:spLocks noGrp="1"/>
          </p:cNvSpPr>
          <p:nvPr>
            <p:ph type="body" idx="2"/>
          </p:nvPr>
        </p:nvSpPr>
        <p:spPr>
          <a:xfrm>
            <a:off x="2278080" y="2353320"/>
            <a:ext cx="929400" cy="599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28" name="Google Shape;328;g354cd9c9ebd_0_483"/>
          <p:cNvSpPr txBox="1">
            <a:spLocks noGrp="1"/>
          </p:cNvSpPr>
          <p:nvPr>
            <p:ph type="body" idx="3"/>
          </p:nvPr>
        </p:nvSpPr>
        <p:spPr>
          <a:xfrm>
            <a:off x="3254400" y="2353320"/>
            <a:ext cx="929400" cy="599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29" name="Google Shape;329;g354cd9c9ebd_0_483"/>
          <p:cNvSpPr txBox="1">
            <a:spLocks noGrp="1"/>
          </p:cNvSpPr>
          <p:nvPr>
            <p:ph type="body" idx="4"/>
          </p:nvPr>
        </p:nvSpPr>
        <p:spPr>
          <a:xfrm>
            <a:off x="1301760" y="2710440"/>
            <a:ext cx="929400" cy="599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30" name="Google Shape;330;g354cd9c9ebd_0_483"/>
          <p:cNvSpPr txBox="1">
            <a:spLocks noGrp="1"/>
          </p:cNvSpPr>
          <p:nvPr>
            <p:ph type="body" idx="5"/>
          </p:nvPr>
        </p:nvSpPr>
        <p:spPr>
          <a:xfrm>
            <a:off x="2278080" y="2710440"/>
            <a:ext cx="929400" cy="599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31" name="Google Shape;331;g354cd9c9ebd_0_483"/>
          <p:cNvSpPr txBox="1">
            <a:spLocks noGrp="1"/>
          </p:cNvSpPr>
          <p:nvPr>
            <p:ph type="body" idx="6"/>
          </p:nvPr>
        </p:nvSpPr>
        <p:spPr>
          <a:xfrm>
            <a:off x="3254400" y="2710440"/>
            <a:ext cx="929400" cy="599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332"/>
        <p:cNvGrpSpPr/>
        <p:nvPr/>
      </p:nvGrpSpPr>
      <p:grpSpPr>
        <a:xfrm>
          <a:off x="0" y="0"/>
          <a:ext cx="0" cy="0"/>
          <a:chOff x="0" y="0"/>
          <a:chExt cx="0" cy="0"/>
        </a:xfrm>
      </p:grpSpPr>
      <p:sp>
        <p:nvSpPr>
          <p:cNvPr id="333" name="Google Shape;333;p11"/>
          <p:cNvSpPr/>
          <p:nvPr/>
        </p:nvSpPr>
        <p:spPr>
          <a:xfrm>
            <a:off x="0" y="0"/>
            <a:ext cx="8153400" cy="6857999"/>
          </a:xfrm>
          <a:prstGeom prst="rect">
            <a:avLst/>
          </a:prstGeom>
          <a:solidFill>
            <a:srgbClr val="537272">
              <a:alpha val="2431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34" name="Google Shape;334;p11"/>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35" name="Google Shape;335;p11"/>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6" name="Google Shape;336;p1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7" name="Google Shape;337;p11"/>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8" name="Google Shape;338;p11"/>
          <p:cNvSpPr>
            <a:spLocks noGrp="1"/>
          </p:cNvSpPr>
          <p:nvPr>
            <p:ph type="pic" idx="2"/>
          </p:nvPr>
        </p:nvSpPr>
        <p:spPr>
          <a:xfrm>
            <a:off x="8839200" y="685800"/>
            <a:ext cx="2667000" cy="2400300"/>
          </a:xfrm>
          <a:prstGeom prst="rect">
            <a:avLst/>
          </a:prstGeom>
          <a:noFill/>
          <a:ln>
            <a:noFill/>
          </a:ln>
        </p:spPr>
      </p:sp>
      <p:sp>
        <p:nvSpPr>
          <p:cNvPr id="339" name="Google Shape;339;p11"/>
          <p:cNvSpPr>
            <a:spLocks noGrp="1"/>
          </p:cNvSpPr>
          <p:nvPr>
            <p:ph type="pic" idx="3"/>
          </p:nvPr>
        </p:nvSpPr>
        <p:spPr>
          <a:xfrm>
            <a:off x="8839200" y="3764738"/>
            <a:ext cx="2667000" cy="2404872"/>
          </a:xfrm>
          <a:prstGeom prst="rect">
            <a:avLst/>
          </a:prstGeom>
          <a:noFill/>
          <a:ln>
            <a:noFill/>
          </a:ln>
        </p:spPr>
      </p:sp>
      <p:sp>
        <p:nvSpPr>
          <p:cNvPr id="340" name="Google Shape;340;p1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1" name="Google Shape;341;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352"/>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353"/>
        <p:cNvGrpSpPr/>
        <p:nvPr/>
      </p:nvGrpSpPr>
      <p:grpSpPr>
        <a:xfrm>
          <a:off x="0" y="0"/>
          <a:ext cx="0" cy="0"/>
          <a:chOff x="0" y="0"/>
          <a:chExt cx="0" cy="0"/>
        </a:xfrm>
      </p:grpSpPr>
      <p:sp>
        <p:nvSpPr>
          <p:cNvPr id="354" name="Google Shape;354;g354cd9c9ebd_0_856"/>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5" name="Google Shape;355;g354cd9c9ebd_0_856"/>
          <p:cNvSpPr txBox="1">
            <a:spLocks noGrp="1"/>
          </p:cNvSpPr>
          <p:nvPr>
            <p:ph type="subTitle" idx="1"/>
          </p:nvPr>
        </p:nvSpPr>
        <p:spPr>
          <a:xfrm>
            <a:off x="1301760" y="2239200"/>
            <a:ext cx="2887800" cy="912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356"/>
        <p:cNvGrpSpPr/>
        <p:nvPr/>
      </p:nvGrpSpPr>
      <p:grpSpPr>
        <a:xfrm>
          <a:off x="0" y="0"/>
          <a:ext cx="0" cy="0"/>
          <a:chOff x="0" y="0"/>
          <a:chExt cx="0" cy="0"/>
        </a:xfrm>
      </p:grpSpPr>
      <p:sp>
        <p:nvSpPr>
          <p:cNvPr id="357" name="Google Shape;357;g354cd9c9ebd_0_859"/>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8" name="Google Shape;358;g354cd9c9ebd_0_859"/>
          <p:cNvSpPr txBox="1">
            <a:spLocks noGrp="1"/>
          </p:cNvSpPr>
          <p:nvPr>
            <p:ph type="body" idx="1"/>
          </p:nvPr>
        </p:nvSpPr>
        <p:spPr>
          <a:xfrm>
            <a:off x="1301760" y="2353320"/>
            <a:ext cx="28878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359"/>
        <p:cNvGrpSpPr/>
        <p:nvPr/>
      </p:nvGrpSpPr>
      <p:grpSpPr>
        <a:xfrm>
          <a:off x="0" y="0"/>
          <a:ext cx="0" cy="0"/>
          <a:chOff x="0" y="0"/>
          <a:chExt cx="0" cy="0"/>
        </a:xfrm>
      </p:grpSpPr>
      <p:sp>
        <p:nvSpPr>
          <p:cNvPr id="360" name="Google Shape;360;g354cd9c9ebd_0_862"/>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1" name="Google Shape;361;g354cd9c9ebd_0_862"/>
          <p:cNvSpPr txBox="1">
            <a:spLocks noGrp="1"/>
          </p:cNvSpPr>
          <p:nvPr>
            <p:ph type="body" idx="1"/>
          </p:nvPr>
        </p:nvSpPr>
        <p:spPr>
          <a:xfrm>
            <a:off x="1301760" y="2353320"/>
            <a:ext cx="14091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62" name="Google Shape;362;g354cd9c9ebd_0_862"/>
          <p:cNvSpPr txBox="1">
            <a:spLocks noGrp="1"/>
          </p:cNvSpPr>
          <p:nvPr>
            <p:ph type="body" idx="2"/>
          </p:nvPr>
        </p:nvSpPr>
        <p:spPr>
          <a:xfrm>
            <a:off x="2781720" y="2353320"/>
            <a:ext cx="14091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63"/>
        <p:cNvGrpSpPr/>
        <p:nvPr/>
      </p:nvGrpSpPr>
      <p:grpSpPr>
        <a:xfrm>
          <a:off x="0" y="0"/>
          <a:ext cx="0" cy="0"/>
          <a:chOff x="0" y="0"/>
          <a:chExt cx="0" cy="0"/>
        </a:xfrm>
      </p:grpSpPr>
      <p:sp>
        <p:nvSpPr>
          <p:cNvPr id="364" name="Google Shape;364;g354cd9c9ebd_0_866"/>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365"/>
        <p:cNvGrpSpPr/>
        <p:nvPr/>
      </p:nvGrpSpPr>
      <p:grpSpPr>
        <a:xfrm>
          <a:off x="0" y="0"/>
          <a:ext cx="0" cy="0"/>
          <a:chOff x="0" y="0"/>
          <a:chExt cx="0" cy="0"/>
        </a:xfrm>
      </p:grpSpPr>
      <p:sp>
        <p:nvSpPr>
          <p:cNvPr id="366" name="Google Shape;366;g354cd9c9ebd_0_868"/>
          <p:cNvSpPr txBox="1">
            <a:spLocks noGrp="1"/>
          </p:cNvSpPr>
          <p:nvPr>
            <p:ph type="subTitle" idx="1"/>
          </p:nvPr>
        </p:nvSpPr>
        <p:spPr>
          <a:xfrm>
            <a:off x="1301760" y="1109520"/>
            <a:ext cx="9588000" cy="28515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367"/>
        <p:cNvGrpSpPr/>
        <p:nvPr/>
      </p:nvGrpSpPr>
      <p:grpSpPr>
        <a:xfrm>
          <a:off x="0" y="0"/>
          <a:ext cx="0" cy="0"/>
          <a:chOff x="0" y="0"/>
          <a:chExt cx="0" cy="0"/>
        </a:xfrm>
      </p:grpSpPr>
      <p:sp>
        <p:nvSpPr>
          <p:cNvPr id="368" name="Google Shape;368;g354cd9c9ebd_0_870"/>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9" name="Google Shape;369;g354cd9c9ebd_0_870"/>
          <p:cNvSpPr txBox="1">
            <a:spLocks noGrp="1"/>
          </p:cNvSpPr>
          <p:nvPr>
            <p:ph type="body" idx="1"/>
          </p:nvPr>
        </p:nvSpPr>
        <p:spPr>
          <a:xfrm>
            <a:off x="130176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70" name="Google Shape;370;g354cd9c9ebd_0_870"/>
          <p:cNvSpPr txBox="1">
            <a:spLocks noGrp="1"/>
          </p:cNvSpPr>
          <p:nvPr>
            <p:ph type="body" idx="2"/>
          </p:nvPr>
        </p:nvSpPr>
        <p:spPr>
          <a:xfrm>
            <a:off x="2781720" y="2353320"/>
            <a:ext cx="14091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71" name="Google Shape;371;g354cd9c9ebd_0_870"/>
          <p:cNvSpPr txBox="1">
            <a:spLocks noGrp="1"/>
          </p:cNvSpPr>
          <p:nvPr>
            <p:ph type="body" idx="3"/>
          </p:nvPr>
        </p:nvSpPr>
        <p:spPr>
          <a:xfrm>
            <a:off x="1301760" y="271044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72"/>
        <p:cNvGrpSpPr/>
        <p:nvPr/>
      </p:nvGrpSpPr>
      <p:grpSpPr>
        <a:xfrm>
          <a:off x="0" y="0"/>
          <a:ext cx="0" cy="0"/>
          <a:chOff x="0" y="0"/>
          <a:chExt cx="0" cy="0"/>
        </a:xfrm>
      </p:grpSpPr>
      <p:sp>
        <p:nvSpPr>
          <p:cNvPr id="373" name="Google Shape;373;g354cd9c9ebd_0_875"/>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4" name="Google Shape;374;g354cd9c9ebd_0_875"/>
          <p:cNvSpPr txBox="1">
            <a:spLocks noGrp="1"/>
          </p:cNvSpPr>
          <p:nvPr>
            <p:ph type="body" idx="1"/>
          </p:nvPr>
        </p:nvSpPr>
        <p:spPr>
          <a:xfrm>
            <a:off x="1301760" y="2353320"/>
            <a:ext cx="1409100" cy="683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75" name="Google Shape;375;g354cd9c9ebd_0_875"/>
          <p:cNvSpPr txBox="1">
            <a:spLocks noGrp="1"/>
          </p:cNvSpPr>
          <p:nvPr>
            <p:ph type="body" idx="2"/>
          </p:nvPr>
        </p:nvSpPr>
        <p:spPr>
          <a:xfrm>
            <a:off x="278172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76" name="Google Shape;376;g354cd9c9ebd_0_875"/>
          <p:cNvSpPr txBox="1">
            <a:spLocks noGrp="1"/>
          </p:cNvSpPr>
          <p:nvPr>
            <p:ph type="body" idx="3"/>
          </p:nvPr>
        </p:nvSpPr>
        <p:spPr>
          <a:xfrm>
            <a:off x="2781720" y="271044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377"/>
        <p:cNvGrpSpPr/>
        <p:nvPr/>
      </p:nvGrpSpPr>
      <p:grpSpPr>
        <a:xfrm>
          <a:off x="0" y="0"/>
          <a:ext cx="0" cy="0"/>
          <a:chOff x="0" y="0"/>
          <a:chExt cx="0" cy="0"/>
        </a:xfrm>
      </p:grpSpPr>
      <p:sp>
        <p:nvSpPr>
          <p:cNvPr id="378" name="Google Shape;378;g354cd9c9ebd_0_880"/>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9" name="Google Shape;379;g354cd9c9ebd_0_880"/>
          <p:cNvSpPr txBox="1">
            <a:spLocks noGrp="1"/>
          </p:cNvSpPr>
          <p:nvPr>
            <p:ph type="body" idx="1"/>
          </p:nvPr>
        </p:nvSpPr>
        <p:spPr>
          <a:xfrm>
            <a:off x="130176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80" name="Google Shape;380;g354cd9c9ebd_0_880"/>
          <p:cNvSpPr txBox="1">
            <a:spLocks noGrp="1"/>
          </p:cNvSpPr>
          <p:nvPr>
            <p:ph type="body" idx="2"/>
          </p:nvPr>
        </p:nvSpPr>
        <p:spPr>
          <a:xfrm>
            <a:off x="278172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81" name="Google Shape;381;g354cd9c9ebd_0_880"/>
          <p:cNvSpPr txBox="1">
            <a:spLocks noGrp="1"/>
          </p:cNvSpPr>
          <p:nvPr>
            <p:ph type="body" idx="3"/>
          </p:nvPr>
        </p:nvSpPr>
        <p:spPr>
          <a:xfrm>
            <a:off x="1301760" y="2710440"/>
            <a:ext cx="2887800" cy="325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382"/>
        <p:cNvGrpSpPr/>
        <p:nvPr/>
      </p:nvGrpSpPr>
      <p:grpSpPr>
        <a:xfrm>
          <a:off x="0" y="0"/>
          <a:ext cx="0" cy="0"/>
          <a:chOff x="0" y="0"/>
          <a:chExt cx="0" cy="0"/>
        </a:xfrm>
      </p:grpSpPr>
      <p:sp>
        <p:nvSpPr>
          <p:cNvPr id="383" name="Google Shape;383;g354cd9c9ebd_0_885"/>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4" name="Google Shape;384;g354cd9c9ebd_0_885"/>
          <p:cNvSpPr txBox="1">
            <a:spLocks noGrp="1"/>
          </p:cNvSpPr>
          <p:nvPr>
            <p:ph type="body" idx="1"/>
          </p:nvPr>
        </p:nvSpPr>
        <p:spPr>
          <a:xfrm>
            <a:off x="1301760" y="2353320"/>
            <a:ext cx="2887800" cy="325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85" name="Google Shape;385;g354cd9c9ebd_0_885"/>
          <p:cNvSpPr txBox="1">
            <a:spLocks noGrp="1"/>
          </p:cNvSpPr>
          <p:nvPr>
            <p:ph type="body" idx="2"/>
          </p:nvPr>
        </p:nvSpPr>
        <p:spPr>
          <a:xfrm>
            <a:off x="1301760" y="2710440"/>
            <a:ext cx="2887800" cy="325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386"/>
        <p:cNvGrpSpPr/>
        <p:nvPr/>
      </p:nvGrpSpPr>
      <p:grpSpPr>
        <a:xfrm>
          <a:off x="0" y="0"/>
          <a:ext cx="0" cy="0"/>
          <a:chOff x="0" y="0"/>
          <a:chExt cx="0" cy="0"/>
        </a:xfrm>
      </p:grpSpPr>
      <p:sp>
        <p:nvSpPr>
          <p:cNvPr id="387" name="Google Shape;387;g354cd9c9ebd_0_889"/>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8" name="Google Shape;388;g354cd9c9ebd_0_889"/>
          <p:cNvSpPr txBox="1">
            <a:spLocks noGrp="1"/>
          </p:cNvSpPr>
          <p:nvPr>
            <p:ph type="body" idx="1"/>
          </p:nvPr>
        </p:nvSpPr>
        <p:spPr>
          <a:xfrm>
            <a:off x="130176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89" name="Google Shape;389;g354cd9c9ebd_0_889"/>
          <p:cNvSpPr txBox="1">
            <a:spLocks noGrp="1"/>
          </p:cNvSpPr>
          <p:nvPr>
            <p:ph type="body" idx="2"/>
          </p:nvPr>
        </p:nvSpPr>
        <p:spPr>
          <a:xfrm>
            <a:off x="2781720" y="235332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90" name="Google Shape;390;g354cd9c9ebd_0_889"/>
          <p:cNvSpPr txBox="1">
            <a:spLocks noGrp="1"/>
          </p:cNvSpPr>
          <p:nvPr>
            <p:ph type="body" idx="3"/>
          </p:nvPr>
        </p:nvSpPr>
        <p:spPr>
          <a:xfrm>
            <a:off x="1301760" y="271044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91" name="Google Shape;391;g354cd9c9ebd_0_889"/>
          <p:cNvSpPr txBox="1">
            <a:spLocks noGrp="1"/>
          </p:cNvSpPr>
          <p:nvPr>
            <p:ph type="body" idx="4"/>
          </p:nvPr>
        </p:nvSpPr>
        <p:spPr>
          <a:xfrm>
            <a:off x="2781720" y="2710440"/>
            <a:ext cx="1409100" cy="3999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392"/>
        <p:cNvGrpSpPr/>
        <p:nvPr/>
      </p:nvGrpSpPr>
      <p:grpSpPr>
        <a:xfrm>
          <a:off x="0" y="0"/>
          <a:ext cx="0" cy="0"/>
          <a:chOff x="0" y="0"/>
          <a:chExt cx="0" cy="0"/>
        </a:xfrm>
      </p:grpSpPr>
      <p:sp>
        <p:nvSpPr>
          <p:cNvPr id="393" name="Google Shape;393;g354cd9c9ebd_0_895"/>
          <p:cNvSpPr txBox="1">
            <a:spLocks noGrp="1"/>
          </p:cNvSpPr>
          <p:nvPr>
            <p:ph type="title"/>
          </p:nvPr>
        </p:nvSpPr>
        <p:spPr>
          <a:xfrm>
            <a:off x="1301760" y="1109520"/>
            <a:ext cx="9588000" cy="615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4" name="Google Shape;394;g354cd9c9ebd_0_895"/>
          <p:cNvSpPr txBox="1">
            <a:spLocks noGrp="1"/>
          </p:cNvSpPr>
          <p:nvPr>
            <p:ph type="body" idx="1"/>
          </p:nvPr>
        </p:nvSpPr>
        <p:spPr>
          <a:xfrm>
            <a:off x="1301760" y="235332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95" name="Google Shape;395;g354cd9c9ebd_0_895"/>
          <p:cNvSpPr txBox="1">
            <a:spLocks noGrp="1"/>
          </p:cNvSpPr>
          <p:nvPr>
            <p:ph type="body" idx="2"/>
          </p:nvPr>
        </p:nvSpPr>
        <p:spPr>
          <a:xfrm>
            <a:off x="2278080" y="235332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96" name="Google Shape;396;g354cd9c9ebd_0_895"/>
          <p:cNvSpPr txBox="1">
            <a:spLocks noGrp="1"/>
          </p:cNvSpPr>
          <p:nvPr>
            <p:ph type="body" idx="3"/>
          </p:nvPr>
        </p:nvSpPr>
        <p:spPr>
          <a:xfrm>
            <a:off x="3254400" y="235332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97" name="Google Shape;397;g354cd9c9ebd_0_895"/>
          <p:cNvSpPr txBox="1">
            <a:spLocks noGrp="1"/>
          </p:cNvSpPr>
          <p:nvPr>
            <p:ph type="body" idx="4"/>
          </p:nvPr>
        </p:nvSpPr>
        <p:spPr>
          <a:xfrm>
            <a:off x="1301760" y="271044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98" name="Google Shape;398;g354cd9c9ebd_0_895"/>
          <p:cNvSpPr txBox="1">
            <a:spLocks noGrp="1"/>
          </p:cNvSpPr>
          <p:nvPr>
            <p:ph type="body" idx="5"/>
          </p:nvPr>
        </p:nvSpPr>
        <p:spPr>
          <a:xfrm>
            <a:off x="2278080" y="271044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99" name="Google Shape;399;g354cd9c9ebd_0_895"/>
          <p:cNvSpPr txBox="1">
            <a:spLocks noGrp="1"/>
          </p:cNvSpPr>
          <p:nvPr>
            <p:ph type="body" idx="6"/>
          </p:nvPr>
        </p:nvSpPr>
        <p:spPr>
          <a:xfrm>
            <a:off x="3254400" y="2710440"/>
            <a:ext cx="929400" cy="5997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ntenido tres">
  <p:cSld name="Contenido tres">
    <p:spTree>
      <p:nvGrpSpPr>
        <p:cNvPr id="1" name="Shape 209"/>
        <p:cNvGrpSpPr/>
        <p:nvPr/>
      </p:nvGrpSpPr>
      <p:grpSpPr>
        <a:xfrm>
          <a:off x="0" y="0"/>
          <a:ext cx="0" cy="0"/>
          <a:chOff x="0" y="0"/>
          <a:chExt cx="0" cy="0"/>
        </a:xfrm>
      </p:grpSpPr>
      <p:sp>
        <p:nvSpPr>
          <p:cNvPr id="210" name="Google Shape;210;p6"/>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1" name="Google Shape;211;p6"/>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12" name="Google Shape;212;p6"/>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3" name="Google Shape;213;p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p6"/>
          <p:cNvSpPr txBox="1">
            <a:spLocks noGrp="1"/>
          </p:cNvSpPr>
          <p:nvPr>
            <p:ph type="body" idx="1"/>
          </p:nvPr>
        </p:nvSpPr>
        <p:spPr>
          <a:xfrm>
            <a:off x="1301829" y="2353490"/>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5" name="Google Shape;215;p6"/>
          <p:cNvSpPr txBox="1">
            <a:spLocks noGrp="1"/>
          </p:cNvSpPr>
          <p:nvPr>
            <p:ph type="body" idx="2"/>
          </p:nvPr>
        </p:nvSpPr>
        <p:spPr>
          <a:xfrm>
            <a:off x="1301829" y="3152910"/>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6" name="Google Shape;216;p6"/>
          <p:cNvSpPr txBox="1">
            <a:spLocks noGrp="1"/>
          </p:cNvSpPr>
          <p:nvPr>
            <p:ph type="body" idx="3"/>
          </p:nvPr>
        </p:nvSpPr>
        <p:spPr>
          <a:xfrm>
            <a:off x="4651922"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7" name="Google Shape;217;p6"/>
          <p:cNvSpPr txBox="1">
            <a:spLocks noGrp="1"/>
          </p:cNvSpPr>
          <p:nvPr>
            <p:ph type="body" idx="4"/>
          </p:nvPr>
        </p:nvSpPr>
        <p:spPr>
          <a:xfrm>
            <a:off x="4651923"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8" name="Google Shape;218;p6"/>
          <p:cNvSpPr txBox="1">
            <a:spLocks noGrp="1"/>
          </p:cNvSpPr>
          <p:nvPr>
            <p:ph type="body" idx="5"/>
          </p:nvPr>
        </p:nvSpPr>
        <p:spPr>
          <a:xfrm>
            <a:off x="8002016" y="2351313"/>
            <a:ext cx="2888156"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19" name="Google Shape;219;p6"/>
          <p:cNvSpPr txBox="1">
            <a:spLocks noGrp="1"/>
          </p:cNvSpPr>
          <p:nvPr>
            <p:ph type="body" idx="6"/>
          </p:nvPr>
        </p:nvSpPr>
        <p:spPr>
          <a:xfrm>
            <a:off x="8002017" y="3150733"/>
            <a:ext cx="2888155" cy="2607811"/>
          </a:xfrm>
          <a:prstGeom prst="rect">
            <a:avLst/>
          </a:prstGeom>
          <a:noFill/>
          <a:ln>
            <a:noFill/>
          </a:ln>
        </p:spPr>
        <p:txBody>
          <a:bodyPr spcFirstLastPara="1" wrap="square" lIns="91425" tIns="45700" rIns="91425" bIns="45700" anchor="t" anchorCtr="0">
            <a:normAutofit/>
          </a:bodyPr>
          <a:lstStyle>
            <a:lvl1pPr marL="457200" lvl="0" indent="-299720" algn="l">
              <a:lnSpc>
                <a:spcPct val="100000"/>
              </a:lnSpc>
              <a:spcBef>
                <a:spcPts val="10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1pPr>
            <a:lvl2pPr marL="914400" lvl="1"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2pPr>
            <a:lvl3pPr marL="1371600" lvl="2"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3pPr>
            <a:lvl4pPr marL="1828800" lvl="3" indent="-299719"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4pPr>
            <a:lvl5pPr marL="2286000" lvl="4" indent="-299720" algn="l">
              <a:lnSpc>
                <a:spcPct val="100000"/>
              </a:lnSpc>
              <a:spcBef>
                <a:spcPts val="500"/>
              </a:spcBef>
              <a:spcAft>
                <a:spcPts val="0"/>
              </a:spcAft>
              <a:buClr>
                <a:schemeClr val="dk2"/>
              </a:buClr>
              <a:buSzPts val="1120"/>
              <a:buChar char="•"/>
              <a:defRPr sz="16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0" name="Google Shape;220;p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1" name="Google Shape;221;p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26175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ítulo">
  <p:cSld name="Título">
    <p:spTree>
      <p:nvGrpSpPr>
        <p:cNvPr id="1" name="Shape 222"/>
        <p:cNvGrpSpPr/>
        <p:nvPr/>
      </p:nvGrpSpPr>
      <p:grpSpPr>
        <a:xfrm>
          <a:off x="0" y="0"/>
          <a:ext cx="0" cy="0"/>
          <a:chOff x="0" y="0"/>
          <a:chExt cx="0" cy="0"/>
        </a:xfrm>
      </p:grpSpPr>
      <p:sp>
        <p:nvSpPr>
          <p:cNvPr id="223" name="Google Shape;223;p8"/>
          <p:cNvSpPr/>
          <p:nvPr/>
        </p:nvSpPr>
        <p:spPr>
          <a:xfrm>
            <a:off x="0" y="0"/>
            <a:ext cx="12192000" cy="6858000"/>
          </a:xfrm>
          <a:custGeom>
            <a:avLst/>
            <a:gdLst/>
            <a:ahLst/>
            <a:cxnLst/>
            <a:rect l="l" t="t" r="r" b="b"/>
            <a:pathLst>
              <a:path w="12192000" h="6858000" extrusionOk="0">
                <a:moveTo>
                  <a:pt x="685800" y="685800"/>
                </a:moveTo>
                <a:lnTo>
                  <a:pt x="685800" y="6172200"/>
                </a:lnTo>
                <a:lnTo>
                  <a:pt x="11506200" y="6172200"/>
                </a:lnTo>
                <a:lnTo>
                  <a:pt x="11506200" y="685800"/>
                </a:lnTo>
                <a:close/>
                <a:moveTo>
                  <a:pt x="0" y="0"/>
                </a:moveTo>
                <a:lnTo>
                  <a:pt x="12192000" y="0"/>
                </a:lnTo>
                <a:lnTo>
                  <a:pt x="12192000" y="6858000"/>
                </a:lnTo>
                <a:lnTo>
                  <a:pt x="0" y="6858000"/>
                </a:ln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4" name="Google Shape;224;p8"/>
          <p:cNvSpPr>
            <a:spLocks noGrp="1"/>
          </p:cNvSpPr>
          <p:nvPr>
            <p:ph type="pic" idx="2"/>
          </p:nvPr>
        </p:nvSpPr>
        <p:spPr>
          <a:xfrm>
            <a:off x="680720" y="685799"/>
            <a:ext cx="10830560" cy="5486401"/>
          </a:xfrm>
          <a:prstGeom prst="rect">
            <a:avLst/>
          </a:prstGeom>
          <a:noFill/>
          <a:ln>
            <a:noFill/>
          </a:ln>
        </p:spPr>
      </p:sp>
      <p:sp>
        <p:nvSpPr>
          <p:cNvPr id="225" name="Google Shape;225;p8"/>
          <p:cNvSpPr txBox="1">
            <a:spLocks noGrp="1"/>
          </p:cNvSpPr>
          <p:nvPr>
            <p:ph type="title"/>
          </p:nvPr>
        </p:nvSpPr>
        <p:spPr>
          <a:xfrm>
            <a:off x="680720" y="3813048"/>
            <a:ext cx="10830560" cy="2359152"/>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lvl1pPr lvl="0" algn="ctr">
              <a:lnSpc>
                <a:spcPct val="90000"/>
              </a:lnSpc>
              <a:spcBef>
                <a:spcPts val="0"/>
              </a:spcBef>
              <a:spcAft>
                <a:spcPts val="0"/>
              </a:spcAft>
              <a:buClr>
                <a:schemeClr val="lt1"/>
              </a:buClr>
              <a:buSzPts val="3600"/>
              <a:buFont typeface="Sorts Mill Goudy"/>
              <a:buNone/>
              <a:defRPr>
                <a:solidFill>
                  <a:schemeClr val="lt1"/>
                </a:solidFill>
                <a:latin typeface="Sorts Mill Goudy"/>
                <a:ea typeface="Sorts Mill Goudy"/>
                <a:cs typeface="Sorts Mill Goudy"/>
                <a:sym typeface="Sorts Mill Goudy"/>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6" name="Google Shape;226;p8"/>
          <p:cNvSpPr txBox="1">
            <a:spLocks noGrp="1"/>
          </p:cNvSpPr>
          <p:nvPr>
            <p:ph type="body" idx="1"/>
          </p:nvPr>
        </p:nvSpPr>
        <p:spPr>
          <a:xfrm>
            <a:off x="1371598" y="5271713"/>
            <a:ext cx="9486902" cy="64499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rgbClr val="FFFFFF"/>
              </a:buClr>
              <a:buSzPts val="1680"/>
              <a:buNone/>
              <a:defRPr sz="2400" i="1">
                <a:solidFill>
                  <a:srgbClr val="FFFFFF"/>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48400313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Equipo">
  <p:cSld name="Equipo">
    <p:bg>
      <p:bgPr>
        <a:solidFill>
          <a:schemeClr val="lt1"/>
        </a:solidFill>
        <a:effectLst/>
      </p:bgPr>
    </p:bg>
    <p:spTree>
      <p:nvGrpSpPr>
        <p:cNvPr id="1" name="Shape 227"/>
        <p:cNvGrpSpPr/>
        <p:nvPr/>
      </p:nvGrpSpPr>
      <p:grpSpPr>
        <a:xfrm>
          <a:off x="0" y="0"/>
          <a:ext cx="0" cy="0"/>
          <a:chOff x="0" y="0"/>
          <a:chExt cx="0" cy="0"/>
        </a:xfrm>
      </p:grpSpPr>
      <p:sp>
        <p:nvSpPr>
          <p:cNvPr id="228" name="Google Shape;228;p10"/>
          <p:cNvSpPr/>
          <p:nvPr/>
        </p:nvSpPr>
        <p:spPr>
          <a:xfrm>
            <a:off x="-1" y="0"/>
            <a:ext cx="12192001" cy="68580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29" name="Google Shape;229;p10"/>
          <p:cNvSpPr/>
          <p:nvPr/>
        </p:nvSpPr>
        <p:spPr>
          <a:xfrm>
            <a:off x="685799" y="685801"/>
            <a:ext cx="10820401" cy="548639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30" name="Google Shape;230;p10"/>
          <p:cNvSpPr txBox="1">
            <a:spLocks noGrp="1"/>
          </p:cNvSpPr>
          <p:nvPr>
            <p:ph type="title"/>
          </p:nvPr>
        </p:nvSpPr>
        <p:spPr>
          <a:xfrm>
            <a:off x="1279525" y="1128712"/>
            <a:ext cx="9582507" cy="73757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2"/>
              </a:buClr>
              <a:buSzPts val="3200"/>
              <a:buFont typeface="Sorts Mill Goudy"/>
              <a:buNone/>
              <a:defRPr sz="32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1" name="Google Shape;231;p10"/>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p10"/>
          <p:cNvSpPr>
            <a:spLocks noGrp="1"/>
          </p:cNvSpPr>
          <p:nvPr>
            <p:ph type="pic" idx="2"/>
          </p:nvPr>
        </p:nvSpPr>
        <p:spPr>
          <a:xfrm>
            <a:off x="1279525" y="2155389"/>
            <a:ext cx="2003425" cy="2002536"/>
          </a:xfrm>
          <a:prstGeom prst="rect">
            <a:avLst/>
          </a:prstGeom>
          <a:noFill/>
          <a:ln>
            <a:noFill/>
          </a:ln>
        </p:spPr>
      </p:sp>
      <p:sp>
        <p:nvSpPr>
          <p:cNvPr id="233" name="Google Shape;233;p10"/>
          <p:cNvSpPr txBox="1">
            <a:spLocks noGrp="1"/>
          </p:cNvSpPr>
          <p:nvPr>
            <p:ph type="body" idx="1"/>
          </p:nvPr>
        </p:nvSpPr>
        <p:spPr>
          <a:xfrm>
            <a:off x="1265795"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4" name="Google Shape;234;p10"/>
          <p:cNvSpPr txBox="1">
            <a:spLocks noGrp="1"/>
          </p:cNvSpPr>
          <p:nvPr>
            <p:ph type="body" idx="3"/>
          </p:nvPr>
        </p:nvSpPr>
        <p:spPr>
          <a:xfrm>
            <a:off x="1258339"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5" name="Google Shape;235;p10"/>
          <p:cNvSpPr>
            <a:spLocks noGrp="1"/>
          </p:cNvSpPr>
          <p:nvPr>
            <p:ph type="pic" idx="4"/>
          </p:nvPr>
        </p:nvSpPr>
        <p:spPr>
          <a:xfrm>
            <a:off x="3804132" y="2155389"/>
            <a:ext cx="2003425" cy="2002536"/>
          </a:xfrm>
          <a:prstGeom prst="rect">
            <a:avLst/>
          </a:prstGeom>
          <a:noFill/>
          <a:ln>
            <a:noFill/>
          </a:ln>
        </p:spPr>
      </p:sp>
      <p:sp>
        <p:nvSpPr>
          <p:cNvPr id="236" name="Google Shape;236;p10"/>
          <p:cNvSpPr txBox="1">
            <a:spLocks noGrp="1"/>
          </p:cNvSpPr>
          <p:nvPr>
            <p:ph type="body" idx="5"/>
          </p:nvPr>
        </p:nvSpPr>
        <p:spPr>
          <a:xfrm>
            <a:off x="3803650" y="4446588"/>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7" name="Google Shape;237;p10"/>
          <p:cNvSpPr txBox="1">
            <a:spLocks noGrp="1"/>
          </p:cNvSpPr>
          <p:nvPr>
            <p:ph type="body" idx="6"/>
          </p:nvPr>
        </p:nvSpPr>
        <p:spPr>
          <a:xfrm>
            <a:off x="3796194" y="5031761"/>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8" name="Google Shape;238;p10"/>
          <p:cNvSpPr>
            <a:spLocks noGrp="1"/>
          </p:cNvSpPr>
          <p:nvPr>
            <p:ph type="pic" idx="7"/>
          </p:nvPr>
        </p:nvSpPr>
        <p:spPr>
          <a:xfrm>
            <a:off x="6332269" y="2155389"/>
            <a:ext cx="2003425" cy="2002536"/>
          </a:xfrm>
          <a:prstGeom prst="rect">
            <a:avLst/>
          </a:prstGeom>
          <a:noFill/>
          <a:ln>
            <a:noFill/>
          </a:ln>
        </p:spPr>
      </p:sp>
      <p:sp>
        <p:nvSpPr>
          <p:cNvPr id="239" name="Google Shape;239;p10"/>
          <p:cNvSpPr txBox="1">
            <a:spLocks noGrp="1"/>
          </p:cNvSpPr>
          <p:nvPr>
            <p:ph type="body" idx="8"/>
          </p:nvPr>
        </p:nvSpPr>
        <p:spPr>
          <a:xfrm>
            <a:off x="6333721"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0" name="Google Shape;240;p10"/>
          <p:cNvSpPr txBox="1">
            <a:spLocks noGrp="1"/>
          </p:cNvSpPr>
          <p:nvPr>
            <p:ph type="body" idx="9"/>
          </p:nvPr>
        </p:nvSpPr>
        <p:spPr>
          <a:xfrm>
            <a:off x="6326265"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1" name="Google Shape;241;p10"/>
          <p:cNvSpPr>
            <a:spLocks noGrp="1"/>
          </p:cNvSpPr>
          <p:nvPr>
            <p:ph type="pic" idx="13"/>
          </p:nvPr>
        </p:nvSpPr>
        <p:spPr>
          <a:xfrm>
            <a:off x="8858607" y="2155389"/>
            <a:ext cx="2003425" cy="2002536"/>
          </a:xfrm>
          <a:prstGeom prst="rect">
            <a:avLst/>
          </a:prstGeom>
          <a:noFill/>
          <a:ln>
            <a:noFill/>
          </a:ln>
        </p:spPr>
      </p:sp>
      <p:sp>
        <p:nvSpPr>
          <p:cNvPr id="242" name="Google Shape;242;p10"/>
          <p:cNvSpPr txBox="1">
            <a:spLocks noGrp="1"/>
          </p:cNvSpPr>
          <p:nvPr>
            <p:ph type="body" idx="14"/>
          </p:nvPr>
        </p:nvSpPr>
        <p:spPr>
          <a:xfrm>
            <a:off x="8863792" y="4445636"/>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680"/>
              <a:buNone/>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10"/>
          <p:cNvSpPr txBox="1">
            <a:spLocks noGrp="1"/>
          </p:cNvSpPr>
          <p:nvPr>
            <p:ph type="body" idx="15"/>
          </p:nvPr>
        </p:nvSpPr>
        <p:spPr>
          <a:xfrm>
            <a:off x="8856336" y="5030809"/>
            <a:ext cx="2011363" cy="545126"/>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4" name="Google Shape;244;p10"/>
          <p:cNvSpPr txBox="1">
            <a:spLocks noGrp="1"/>
          </p:cNvSpPr>
          <p:nvPr>
            <p:ph type="dt" idx="10"/>
          </p:nvPr>
        </p:nvSpPr>
        <p:spPr>
          <a:xfrm rot="5400000">
            <a:off x="9782174" y="3224214"/>
            <a:ext cx="4114800" cy="40957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5" name="Google Shape;245;p10"/>
          <p:cNvSpPr txBox="1">
            <a:spLocks noGrp="1"/>
          </p:cNvSpPr>
          <p:nvPr>
            <p:ph type="sldNum" idx="12"/>
          </p:nvPr>
        </p:nvSpPr>
        <p:spPr>
          <a:xfrm>
            <a:off x="11506200" y="6356350"/>
            <a:ext cx="6858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ct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042272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Introducción">
  <p:cSld name="Introducción">
    <p:spTree>
      <p:nvGrpSpPr>
        <p:cNvPr id="1" name="Shape 246"/>
        <p:cNvGrpSpPr/>
        <p:nvPr/>
      </p:nvGrpSpPr>
      <p:grpSpPr>
        <a:xfrm>
          <a:off x="0" y="0"/>
          <a:ext cx="0" cy="0"/>
          <a:chOff x="0" y="0"/>
          <a:chExt cx="0" cy="0"/>
        </a:xfrm>
      </p:grpSpPr>
      <p:sp>
        <p:nvSpPr>
          <p:cNvPr id="247" name="Google Shape;247;p11"/>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8" name="Google Shape;248;p11"/>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49" name="Google Shape;249;p11"/>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0" name="Google Shape;250;p11"/>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1" name="Google Shape;251;p11"/>
          <p:cNvSpPr txBox="1">
            <a:spLocks noGrp="1"/>
          </p:cNvSpPr>
          <p:nvPr>
            <p:ph type="body" idx="1"/>
          </p:nvPr>
        </p:nvSpPr>
        <p:spPr>
          <a:xfrm>
            <a:off x="1309853" y="2135829"/>
            <a:ext cx="5600700" cy="364234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243131"/>
              </a:buClr>
              <a:buSzPts val="1260"/>
              <a:buNone/>
              <a:defRPr sz="1800">
                <a:solidFill>
                  <a:srgbClr val="24313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rgbClr val="243131"/>
              </a:buClr>
              <a:buSzPts val="1400"/>
              <a:buChar char="•"/>
              <a:defRPr sz="2000">
                <a:solidFill>
                  <a:srgbClr val="24313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2" name="Google Shape;252;p11"/>
          <p:cNvSpPr>
            <a:spLocks noGrp="1"/>
          </p:cNvSpPr>
          <p:nvPr>
            <p:ph type="pic" idx="2"/>
          </p:nvPr>
        </p:nvSpPr>
        <p:spPr>
          <a:xfrm>
            <a:off x="8839200" y="685800"/>
            <a:ext cx="2667000" cy="2400300"/>
          </a:xfrm>
          <a:prstGeom prst="rect">
            <a:avLst/>
          </a:prstGeom>
          <a:noFill/>
          <a:ln>
            <a:noFill/>
          </a:ln>
        </p:spPr>
      </p:sp>
      <p:sp>
        <p:nvSpPr>
          <p:cNvPr id="253" name="Google Shape;253;p11"/>
          <p:cNvSpPr>
            <a:spLocks noGrp="1"/>
          </p:cNvSpPr>
          <p:nvPr>
            <p:ph type="pic" idx="3"/>
          </p:nvPr>
        </p:nvSpPr>
        <p:spPr>
          <a:xfrm>
            <a:off x="8839200" y="3764738"/>
            <a:ext cx="2667000" cy="2404872"/>
          </a:xfrm>
          <a:prstGeom prst="rect">
            <a:avLst/>
          </a:prstGeom>
          <a:noFill/>
          <a:ln>
            <a:noFill/>
          </a:ln>
        </p:spPr>
      </p:sp>
      <p:sp>
        <p:nvSpPr>
          <p:cNvPr id="254" name="Google Shape;254;p11"/>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5" name="Google Shape;255;p1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188424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Salto de sección">
  <p:cSld name="Salto de sección">
    <p:spTree>
      <p:nvGrpSpPr>
        <p:cNvPr id="1" name="Shape 256"/>
        <p:cNvGrpSpPr/>
        <p:nvPr/>
      </p:nvGrpSpPr>
      <p:grpSpPr>
        <a:xfrm>
          <a:off x="0" y="0"/>
          <a:ext cx="0" cy="0"/>
          <a:chOff x="0" y="0"/>
          <a:chExt cx="0" cy="0"/>
        </a:xfrm>
      </p:grpSpPr>
      <p:sp>
        <p:nvSpPr>
          <p:cNvPr id="257" name="Google Shape;257;p12"/>
          <p:cNvSpPr/>
          <p:nvPr/>
        </p:nvSpPr>
        <p:spPr>
          <a:xfrm>
            <a:off x="7467600" y="1732305"/>
            <a:ext cx="3390900" cy="3482992"/>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58" name="Google Shape;258;p12"/>
          <p:cNvSpPr>
            <a:spLocks noGrp="1"/>
          </p:cNvSpPr>
          <p:nvPr>
            <p:ph type="pic" idx="2"/>
          </p:nvPr>
        </p:nvSpPr>
        <p:spPr>
          <a:xfrm>
            <a:off x="0" y="0"/>
            <a:ext cx="12192000" cy="6858000"/>
          </a:xfrm>
          <a:prstGeom prst="rect">
            <a:avLst/>
          </a:prstGeom>
          <a:noFill/>
          <a:ln>
            <a:noFill/>
          </a:ln>
        </p:spPr>
      </p:sp>
      <p:sp>
        <p:nvSpPr>
          <p:cNvPr id="259" name="Google Shape;259;p12"/>
          <p:cNvSpPr txBox="1">
            <a:spLocks noGrp="1"/>
          </p:cNvSpPr>
          <p:nvPr>
            <p:ph type="title"/>
          </p:nvPr>
        </p:nvSpPr>
        <p:spPr>
          <a:xfrm>
            <a:off x="7750629" y="2057400"/>
            <a:ext cx="2804191" cy="1775012"/>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1000"/>
              </a:spcBef>
              <a:spcAft>
                <a:spcPts val="0"/>
              </a:spcAft>
              <a:buClr>
                <a:schemeClr val="lt1"/>
              </a:buClr>
              <a:buSzPts val="3200"/>
              <a:buFont typeface="Sorts Mill Goudy"/>
              <a:buNone/>
              <a:defRPr sz="32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0" name="Google Shape;260;p12"/>
          <p:cNvSpPr txBox="1">
            <a:spLocks noGrp="1"/>
          </p:cNvSpPr>
          <p:nvPr>
            <p:ph type="body" idx="1"/>
          </p:nvPr>
        </p:nvSpPr>
        <p:spPr>
          <a:xfrm>
            <a:off x="7831744" y="3986140"/>
            <a:ext cx="2663825" cy="9763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400"/>
              <a:buNone/>
              <a:defRPr sz="2000" i="1">
                <a:solidFill>
                  <a:schemeClr val="lt1"/>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3193484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Dos contenidos">
  <p:cSld name="Dos contenidos">
    <p:spTree>
      <p:nvGrpSpPr>
        <p:cNvPr id="1" name="Shape 261"/>
        <p:cNvGrpSpPr/>
        <p:nvPr/>
      </p:nvGrpSpPr>
      <p:grpSpPr>
        <a:xfrm>
          <a:off x="0" y="0"/>
          <a:ext cx="0" cy="0"/>
          <a:chOff x="0" y="0"/>
          <a:chExt cx="0" cy="0"/>
        </a:xfrm>
      </p:grpSpPr>
      <p:sp>
        <p:nvSpPr>
          <p:cNvPr id="262" name="Google Shape;262;p13"/>
          <p:cNvSpPr/>
          <p:nvPr/>
        </p:nvSpPr>
        <p:spPr>
          <a:xfrm>
            <a:off x="-21620" y="-1746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3" name="Google Shape;263;p13"/>
          <p:cNvSpPr/>
          <p:nvPr/>
        </p:nvSpPr>
        <p:spPr>
          <a:xfrm>
            <a:off x="685800" y="685802"/>
            <a:ext cx="10820400" cy="146957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64" name="Google Shape;264;p13"/>
          <p:cNvSpPr txBox="1">
            <a:spLocks noGrp="1"/>
          </p:cNvSpPr>
          <p:nvPr>
            <p:ph type="title"/>
          </p:nvPr>
        </p:nvSpPr>
        <p:spPr>
          <a:xfrm>
            <a:off x="1301828" y="1109662"/>
            <a:ext cx="9588343" cy="615316"/>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3200"/>
              <a:buFont typeface="Sorts Mill Goudy"/>
              <a:buNone/>
              <a:defRPr sz="3200" cap="none">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5" name="Google Shape;265;p1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6" name="Google Shape;266;p13"/>
          <p:cNvSpPr txBox="1">
            <a:spLocks noGrp="1"/>
          </p:cNvSpPr>
          <p:nvPr>
            <p:ph type="body" idx="1"/>
          </p:nvPr>
        </p:nvSpPr>
        <p:spPr>
          <a:xfrm>
            <a:off x="1301828" y="2353490"/>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7" name="Google Shape;267;p13"/>
          <p:cNvSpPr txBox="1">
            <a:spLocks noGrp="1"/>
          </p:cNvSpPr>
          <p:nvPr>
            <p:ph type="body" idx="2"/>
          </p:nvPr>
        </p:nvSpPr>
        <p:spPr>
          <a:xfrm>
            <a:off x="1301829" y="3152910"/>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8" name="Google Shape;268;p13"/>
          <p:cNvSpPr txBox="1">
            <a:spLocks noGrp="1"/>
          </p:cNvSpPr>
          <p:nvPr>
            <p:ph type="body" idx="3"/>
          </p:nvPr>
        </p:nvSpPr>
        <p:spPr>
          <a:xfrm>
            <a:off x="6276148" y="2351313"/>
            <a:ext cx="4614023" cy="683565"/>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1000"/>
              </a:spcBef>
              <a:spcAft>
                <a:spcPts val="0"/>
              </a:spcAft>
              <a:buClr>
                <a:schemeClr val="dk2"/>
              </a:buClr>
              <a:buSzPts val="1680"/>
              <a:buNone/>
              <a:defRPr sz="2400" b="1"/>
            </a:lvl1pPr>
            <a:lvl2pPr marL="914400" lvl="1" indent="-228600" algn="l">
              <a:lnSpc>
                <a:spcPct val="100000"/>
              </a:lnSpc>
              <a:spcBef>
                <a:spcPts val="500"/>
              </a:spcBef>
              <a:spcAft>
                <a:spcPts val="0"/>
              </a:spcAft>
              <a:buClr>
                <a:schemeClr val="dk2"/>
              </a:buClr>
              <a:buSzPts val="1400"/>
              <a:buNone/>
              <a:defRPr sz="2000" b="1"/>
            </a:lvl2pPr>
            <a:lvl3pPr marL="1371600" lvl="2" indent="-228600" algn="l">
              <a:lnSpc>
                <a:spcPct val="100000"/>
              </a:lnSpc>
              <a:spcBef>
                <a:spcPts val="500"/>
              </a:spcBef>
              <a:spcAft>
                <a:spcPts val="0"/>
              </a:spcAft>
              <a:buClr>
                <a:schemeClr val="dk2"/>
              </a:buClr>
              <a:buSzPts val="1260"/>
              <a:buNone/>
              <a:defRPr sz="1800" b="1"/>
            </a:lvl3pPr>
            <a:lvl4pPr marL="1828800" lvl="3" indent="-228600" algn="l">
              <a:lnSpc>
                <a:spcPct val="100000"/>
              </a:lnSpc>
              <a:spcBef>
                <a:spcPts val="500"/>
              </a:spcBef>
              <a:spcAft>
                <a:spcPts val="0"/>
              </a:spcAft>
              <a:buClr>
                <a:schemeClr val="dk2"/>
              </a:buClr>
              <a:buSzPts val="1120"/>
              <a:buNone/>
              <a:defRPr sz="1600" b="1"/>
            </a:lvl4pPr>
            <a:lvl5pPr marL="2286000" lvl="4" indent="-228600" algn="l">
              <a:lnSpc>
                <a:spcPct val="100000"/>
              </a:lnSpc>
              <a:spcBef>
                <a:spcPts val="500"/>
              </a:spcBef>
              <a:spcAft>
                <a:spcPts val="0"/>
              </a:spcAft>
              <a:buClr>
                <a:schemeClr val="dk2"/>
              </a:buClr>
              <a:buSzPts val="112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269" name="Google Shape;269;p13"/>
          <p:cNvSpPr txBox="1">
            <a:spLocks noGrp="1"/>
          </p:cNvSpPr>
          <p:nvPr>
            <p:ph type="body" idx="4"/>
          </p:nvPr>
        </p:nvSpPr>
        <p:spPr>
          <a:xfrm>
            <a:off x="6276149" y="3150733"/>
            <a:ext cx="4614022" cy="2607811"/>
          </a:xfrm>
          <a:prstGeom prst="rect">
            <a:avLst/>
          </a:prstGeom>
          <a:noFill/>
          <a:ln>
            <a:noFill/>
          </a:ln>
        </p:spPr>
        <p:txBody>
          <a:bodyPr spcFirstLastPara="1" wrap="square" lIns="91425" tIns="45700" rIns="91425" bIns="45700" anchor="t" anchorCtr="0">
            <a:normAutofit/>
          </a:bodyPr>
          <a:lstStyle>
            <a:lvl1pPr marL="457200" lvl="0" indent="-308610" algn="l">
              <a:lnSpc>
                <a:spcPct val="100000"/>
              </a:lnSpc>
              <a:spcBef>
                <a:spcPts val="10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2pPr>
            <a:lvl3pPr marL="1371600" lvl="2"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3pPr>
            <a:lvl4pPr marL="1828800" lvl="3"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4pPr>
            <a:lvl5pPr marL="2286000" lvl="4" indent="-308610" algn="l">
              <a:lnSpc>
                <a:spcPct val="100000"/>
              </a:lnSpc>
              <a:spcBef>
                <a:spcPts val="500"/>
              </a:spcBef>
              <a:spcAft>
                <a:spcPts val="0"/>
              </a:spcAft>
              <a:buClr>
                <a:schemeClr val="dk2"/>
              </a:buClr>
              <a:buSzPts val="1260"/>
              <a:buChar char="•"/>
              <a:defRPr sz="1800">
                <a:solidFill>
                  <a:schemeClr val="dk2"/>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0" name="Google Shape;270;p1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1" name="Google Shape;271;p1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814605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272"/>
        <p:cNvGrpSpPr/>
        <p:nvPr/>
      </p:nvGrpSpPr>
      <p:grpSpPr>
        <a:xfrm>
          <a:off x="0" y="0"/>
          <a:ext cx="0" cy="0"/>
          <a:chOff x="0" y="0"/>
          <a:chExt cx="0" cy="0"/>
        </a:xfrm>
      </p:grpSpPr>
      <p:sp>
        <p:nvSpPr>
          <p:cNvPr id="273" name="Google Shape;273;p14"/>
          <p:cNvSpPr/>
          <p:nvPr/>
        </p:nvSpPr>
        <p:spPr>
          <a:xfrm>
            <a:off x="4076700" y="685798"/>
            <a:ext cx="4076700" cy="5486401"/>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74" name="Google Shape;274;p14"/>
          <p:cNvSpPr txBox="1">
            <a:spLocks noGrp="1"/>
          </p:cNvSpPr>
          <p:nvPr>
            <p:ph type="title"/>
          </p:nvPr>
        </p:nvSpPr>
        <p:spPr>
          <a:xfrm>
            <a:off x="4640239" y="904683"/>
            <a:ext cx="3043238" cy="1128258"/>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2"/>
              </a:buClr>
              <a:buSzPts val="1800"/>
              <a:buFont typeface="Sorts Mill Goudy"/>
              <a:buNone/>
              <a:defRPr sz="1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5" name="Google Shape;275;p14"/>
          <p:cNvSpPr>
            <a:spLocks noGrp="1"/>
          </p:cNvSpPr>
          <p:nvPr>
            <p:ph type="pic" idx="2"/>
          </p:nvPr>
        </p:nvSpPr>
        <p:spPr>
          <a:xfrm>
            <a:off x="0" y="0"/>
            <a:ext cx="3390900" cy="6858000"/>
          </a:xfrm>
          <a:prstGeom prst="rect">
            <a:avLst/>
          </a:prstGeom>
          <a:noFill/>
          <a:ln>
            <a:noFill/>
          </a:ln>
        </p:spPr>
      </p:sp>
      <p:sp>
        <p:nvSpPr>
          <p:cNvPr id="276" name="Google Shape;276;p14"/>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7" name="Google Shape;277;p14"/>
          <p:cNvSpPr txBox="1">
            <a:spLocks noGrp="1"/>
          </p:cNvSpPr>
          <p:nvPr>
            <p:ph type="body" idx="1"/>
          </p:nvPr>
        </p:nvSpPr>
        <p:spPr>
          <a:xfrm>
            <a:off x="4640238" y="2290117"/>
            <a:ext cx="3043238" cy="344229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dk2"/>
              </a:buClr>
              <a:buSzPts val="1120"/>
              <a:buNone/>
              <a:defRPr sz="16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8" name="Google Shape;278;p14"/>
          <p:cNvSpPr>
            <a:spLocks noGrp="1"/>
          </p:cNvSpPr>
          <p:nvPr>
            <p:ph type="pic" idx="3"/>
          </p:nvPr>
        </p:nvSpPr>
        <p:spPr>
          <a:xfrm>
            <a:off x="8801100" y="0"/>
            <a:ext cx="3390900" cy="6858000"/>
          </a:xfrm>
          <a:prstGeom prst="rect">
            <a:avLst/>
          </a:prstGeom>
          <a:noFill/>
          <a:ln>
            <a:noFill/>
          </a:ln>
        </p:spPr>
      </p:sp>
      <p:sp>
        <p:nvSpPr>
          <p:cNvPr id="279" name="Google Shape;279;p14"/>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0" name="Google Shape;280;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chemeClr val="lt1"/>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785785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Resumen">
  <p:cSld name="Resumen">
    <p:spTree>
      <p:nvGrpSpPr>
        <p:cNvPr id="1" name="Shape 281"/>
        <p:cNvGrpSpPr/>
        <p:nvPr/>
      </p:nvGrpSpPr>
      <p:grpSpPr>
        <a:xfrm>
          <a:off x="0" y="0"/>
          <a:ext cx="0" cy="0"/>
          <a:chOff x="0" y="0"/>
          <a:chExt cx="0" cy="0"/>
        </a:xfrm>
      </p:grpSpPr>
      <p:sp>
        <p:nvSpPr>
          <p:cNvPr id="282" name="Google Shape;282;p15"/>
          <p:cNvSpPr/>
          <p:nvPr/>
        </p:nvSpPr>
        <p:spPr>
          <a:xfrm>
            <a:off x="0" y="0"/>
            <a:ext cx="8153400" cy="6857999"/>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3" name="Google Shape;283;p15"/>
          <p:cNvSpPr/>
          <p:nvPr/>
        </p:nvSpPr>
        <p:spPr>
          <a:xfrm>
            <a:off x="685800" y="685800"/>
            <a:ext cx="6781800" cy="54864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84" name="Google Shape;284;p15"/>
          <p:cNvSpPr txBox="1">
            <a:spLocks noGrp="1"/>
          </p:cNvSpPr>
          <p:nvPr>
            <p:ph type="title"/>
          </p:nvPr>
        </p:nvSpPr>
        <p:spPr>
          <a:xfrm>
            <a:off x="1317170" y="974829"/>
            <a:ext cx="5600700" cy="919286"/>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800"/>
              <a:buFont typeface="Sorts Mill Goudy"/>
              <a:buNone/>
              <a:defRPr sz="2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5" name="Google Shape;285;p1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6" name="Google Shape;286;p15"/>
          <p:cNvSpPr txBox="1">
            <a:spLocks noGrp="1"/>
          </p:cNvSpPr>
          <p:nvPr>
            <p:ph type="body" idx="1"/>
          </p:nvPr>
        </p:nvSpPr>
        <p:spPr>
          <a:xfrm>
            <a:off x="1309853" y="2135939"/>
            <a:ext cx="5600700" cy="374723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dk2"/>
              </a:buClr>
              <a:buSzPts val="1260"/>
              <a:buNone/>
              <a:defRPr sz="1800">
                <a:solidFill>
                  <a:schemeClr val="dk2"/>
                </a:solidFill>
                <a:latin typeface="Sorts Mill Goudy"/>
                <a:ea typeface="Sorts Mill Goudy"/>
                <a:cs typeface="Sorts Mill Goudy"/>
                <a:sym typeface="Sorts Mill Goudy"/>
              </a:defRPr>
            </a:lvl1pPr>
            <a:lvl2pPr marL="914400" lvl="1" indent="-308610" algn="l">
              <a:lnSpc>
                <a:spcPct val="100000"/>
              </a:lnSpc>
              <a:spcBef>
                <a:spcPts val="500"/>
              </a:spcBef>
              <a:spcAft>
                <a:spcPts val="0"/>
              </a:spcAft>
              <a:buClr>
                <a:schemeClr val="dk2"/>
              </a:buClr>
              <a:buSzPts val="1260"/>
              <a:buChar char="•"/>
              <a:defRPr sz="1800"/>
            </a:lvl2pPr>
            <a:lvl3pPr marL="1371600" lvl="2" indent="-308610" algn="l">
              <a:lnSpc>
                <a:spcPct val="100000"/>
              </a:lnSpc>
              <a:spcBef>
                <a:spcPts val="500"/>
              </a:spcBef>
              <a:spcAft>
                <a:spcPts val="0"/>
              </a:spcAft>
              <a:buClr>
                <a:schemeClr val="dk2"/>
              </a:buClr>
              <a:buSzPts val="1260"/>
              <a:buChar char="•"/>
              <a:defRPr/>
            </a:lvl3pPr>
            <a:lvl4pPr marL="1828800" lvl="3" indent="-308610" algn="l">
              <a:lnSpc>
                <a:spcPct val="100000"/>
              </a:lnSpc>
              <a:spcBef>
                <a:spcPts val="500"/>
              </a:spcBef>
              <a:spcAft>
                <a:spcPts val="0"/>
              </a:spcAft>
              <a:buClr>
                <a:schemeClr val="dk2"/>
              </a:buClr>
              <a:buSzPts val="1260"/>
              <a:buChar char="•"/>
              <a:defRPr/>
            </a:lvl4pPr>
            <a:lvl5pPr marL="2286000" lvl="4" indent="-308610" algn="l">
              <a:lnSpc>
                <a:spcPct val="100000"/>
              </a:lnSpc>
              <a:spcBef>
                <a:spcPts val="500"/>
              </a:spcBef>
              <a:spcAft>
                <a:spcPts val="0"/>
              </a:spcAft>
              <a:buClr>
                <a:schemeClr val="dk2"/>
              </a:buClr>
              <a:buSzPts val="126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7" name="Google Shape;287;p15"/>
          <p:cNvSpPr>
            <a:spLocks noGrp="1"/>
          </p:cNvSpPr>
          <p:nvPr>
            <p:ph type="pic" idx="2"/>
          </p:nvPr>
        </p:nvSpPr>
        <p:spPr>
          <a:xfrm>
            <a:off x="8839200" y="685800"/>
            <a:ext cx="2667000" cy="2400300"/>
          </a:xfrm>
          <a:prstGeom prst="rect">
            <a:avLst/>
          </a:prstGeom>
          <a:noFill/>
          <a:ln>
            <a:noFill/>
          </a:ln>
        </p:spPr>
      </p:sp>
      <p:sp>
        <p:nvSpPr>
          <p:cNvPr id="288" name="Google Shape;288;p15"/>
          <p:cNvSpPr>
            <a:spLocks noGrp="1"/>
          </p:cNvSpPr>
          <p:nvPr>
            <p:ph type="pic" idx="3"/>
          </p:nvPr>
        </p:nvSpPr>
        <p:spPr>
          <a:xfrm>
            <a:off x="8839200" y="3726638"/>
            <a:ext cx="2667000" cy="2445558"/>
          </a:xfrm>
          <a:prstGeom prst="rect">
            <a:avLst/>
          </a:prstGeom>
          <a:noFill/>
          <a:ln>
            <a:noFill/>
          </a:ln>
        </p:spPr>
      </p:sp>
      <p:sp>
        <p:nvSpPr>
          <p:cNvPr id="289" name="Google Shape;289;p1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1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278382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Cierre">
  <p:cSld name="Cierre">
    <p:spTree>
      <p:nvGrpSpPr>
        <p:cNvPr id="1" name="Shape 291"/>
        <p:cNvGrpSpPr/>
        <p:nvPr/>
      </p:nvGrpSpPr>
      <p:grpSpPr>
        <a:xfrm>
          <a:off x="0" y="0"/>
          <a:ext cx="0" cy="0"/>
          <a:chOff x="0" y="0"/>
          <a:chExt cx="0" cy="0"/>
        </a:xfrm>
      </p:grpSpPr>
      <p:sp>
        <p:nvSpPr>
          <p:cNvPr id="292" name="Google Shape;292;p16"/>
          <p:cNvSpPr/>
          <p:nvPr/>
        </p:nvSpPr>
        <p:spPr>
          <a:xfrm>
            <a:off x="7467600" y="685800"/>
            <a:ext cx="4038600" cy="5486400"/>
          </a:xfrm>
          <a:prstGeom prst="rect">
            <a:avLst/>
          </a:pr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293" name="Google Shape;293;p16"/>
          <p:cNvSpPr txBox="1">
            <a:spLocks noGrp="1"/>
          </p:cNvSpPr>
          <p:nvPr>
            <p:ph type="title"/>
          </p:nvPr>
        </p:nvSpPr>
        <p:spPr>
          <a:xfrm>
            <a:off x="7858124" y="1112837"/>
            <a:ext cx="3221037" cy="2011362"/>
          </a:xfrm>
          <a:prstGeom prst="rect">
            <a:avLst/>
          </a:prstGeom>
          <a:noFill/>
          <a:ln>
            <a:noFill/>
          </a:ln>
        </p:spPr>
        <p:txBody>
          <a:bodyPr spcFirstLastPara="1" wrap="square" lIns="91425" tIns="45700" rIns="91425" bIns="45700" anchor="b" anchorCtr="0">
            <a:noAutofit/>
          </a:bodyPr>
          <a:lstStyle>
            <a:lvl1pPr lvl="0" algn="ctr">
              <a:lnSpc>
                <a:spcPct val="125000"/>
              </a:lnSpc>
              <a:spcBef>
                <a:spcPts val="1000"/>
              </a:spcBef>
              <a:spcAft>
                <a:spcPts val="0"/>
              </a:spcAft>
              <a:buClr>
                <a:schemeClr val="lt1"/>
              </a:buClr>
              <a:buSzPts val="2400"/>
              <a:buFont typeface="Sorts Mill Goudy"/>
              <a:buNone/>
              <a:defRPr sz="2400">
                <a:solidFill>
                  <a:schemeClr val="lt1"/>
                </a:solidFill>
              </a:defRPr>
            </a:lvl1pPr>
            <a:lvl2pPr lvl="1" algn="l">
              <a:lnSpc>
                <a:spcPct val="100000"/>
              </a:lnSpc>
              <a:spcBef>
                <a:spcPts val="120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4" name="Google Shape;294;p1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5" name="Google Shape;295;p16"/>
          <p:cNvSpPr>
            <a:spLocks noGrp="1"/>
          </p:cNvSpPr>
          <p:nvPr>
            <p:ph type="pic" idx="2"/>
          </p:nvPr>
        </p:nvSpPr>
        <p:spPr>
          <a:xfrm>
            <a:off x="0" y="0"/>
            <a:ext cx="6781800" cy="6858000"/>
          </a:xfrm>
          <a:prstGeom prst="rect">
            <a:avLst/>
          </a:prstGeom>
          <a:solidFill>
            <a:schemeClr val="dk2"/>
          </a:solidFill>
          <a:ln>
            <a:noFill/>
          </a:ln>
        </p:spPr>
      </p:sp>
      <p:sp>
        <p:nvSpPr>
          <p:cNvPr id="296" name="Google Shape;296;p16"/>
          <p:cNvSpPr txBox="1">
            <a:spLocks noGrp="1"/>
          </p:cNvSpPr>
          <p:nvPr>
            <p:ph type="body" idx="1"/>
          </p:nvPr>
        </p:nvSpPr>
        <p:spPr>
          <a:xfrm>
            <a:off x="7895432" y="3429000"/>
            <a:ext cx="3221037" cy="2316163"/>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1000"/>
              </a:spcBef>
              <a:spcAft>
                <a:spcPts val="0"/>
              </a:spcAft>
              <a:buClr>
                <a:schemeClr val="lt1"/>
              </a:buClr>
              <a:buSzPts val="1260"/>
              <a:buNone/>
              <a:defRPr sz="1800" i="1">
                <a:solidFill>
                  <a:schemeClr val="lt1"/>
                </a:solidFill>
                <a:latin typeface="Sorts Mill Goudy"/>
                <a:ea typeface="Sorts Mill Goudy"/>
                <a:cs typeface="Sorts Mill Goudy"/>
                <a:sym typeface="Sorts Mill Goudy"/>
              </a:defRPr>
            </a:lvl1pPr>
            <a:lvl2pPr marL="914400" lvl="1"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2pPr>
            <a:lvl3pPr marL="1371600" lvl="2"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3pPr>
            <a:lvl4pPr marL="1828800" lvl="3"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4pPr>
            <a:lvl5pPr marL="2286000" lvl="4" indent="-317500" algn="l">
              <a:lnSpc>
                <a:spcPct val="100000"/>
              </a:lnSpc>
              <a:spcBef>
                <a:spcPts val="500"/>
              </a:spcBef>
              <a:spcAft>
                <a:spcPts val="0"/>
              </a:spcAft>
              <a:buClr>
                <a:schemeClr val="lt1"/>
              </a:buClr>
              <a:buSzPts val="1400"/>
              <a:buChar char="•"/>
              <a:defRPr sz="2000" i="1">
                <a:solidFill>
                  <a:schemeClr val="lt1"/>
                </a:solidFill>
                <a:latin typeface="Sorts Mill Goudy"/>
                <a:ea typeface="Sorts Mill Goudy"/>
                <a:cs typeface="Sorts Mill Goudy"/>
                <a:sym typeface="Sorts Mill Goudy"/>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7" name="Google Shape;297;p1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8" name="Google Shape;298;p1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5305963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abla">
  <p:cSld name="Tabla">
    <p:spTree>
      <p:nvGrpSpPr>
        <p:cNvPr id="1" name="Shape 299"/>
        <p:cNvGrpSpPr/>
        <p:nvPr/>
      </p:nvGrpSpPr>
      <p:grpSpPr>
        <a:xfrm>
          <a:off x="0" y="0"/>
          <a:ext cx="0" cy="0"/>
          <a:chOff x="0" y="0"/>
          <a:chExt cx="0" cy="0"/>
        </a:xfrm>
      </p:grpSpPr>
      <p:sp>
        <p:nvSpPr>
          <p:cNvPr id="300" name="Google Shape;300;p19"/>
          <p:cNvSpPr/>
          <p:nvPr/>
        </p:nvSpPr>
        <p:spPr>
          <a:xfrm>
            <a:off x="685800" y="685801"/>
            <a:ext cx="7467601" cy="5486400"/>
          </a:xfrm>
          <a:prstGeom prst="rect">
            <a:avLst/>
          </a:prstGeom>
          <a:solidFill>
            <a:srgbClr val="537272">
              <a:alpha val="2392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Gill Sans"/>
              <a:ea typeface="Gill Sans"/>
              <a:cs typeface="Gill Sans"/>
              <a:sym typeface="Gill Sans"/>
            </a:endParaRPr>
          </a:p>
        </p:txBody>
      </p:sp>
      <p:sp>
        <p:nvSpPr>
          <p:cNvPr id="301" name="Google Shape;301;p19"/>
          <p:cNvSpPr txBox="1">
            <a:spLocks noGrp="1"/>
          </p:cNvSpPr>
          <p:nvPr>
            <p:ph type="title"/>
          </p:nvPr>
        </p:nvSpPr>
        <p:spPr>
          <a:xfrm>
            <a:off x="1360714" y="944564"/>
            <a:ext cx="6106886" cy="87335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1000"/>
              </a:spcBef>
              <a:spcAft>
                <a:spcPts val="0"/>
              </a:spcAft>
              <a:buClr>
                <a:schemeClr val="dk2"/>
              </a:buClr>
              <a:buSzPts val="2400"/>
              <a:buFont typeface="Sorts Mill Goudy"/>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2" name="Google Shape;302;p19"/>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3" name="Google Shape;303;p19"/>
          <p:cNvSpPr txBox="1">
            <a:spLocks noGrp="1"/>
          </p:cNvSpPr>
          <p:nvPr>
            <p:ph type="body" idx="1"/>
          </p:nvPr>
        </p:nvSpPr>
        <p:spPr>
          <a:xfrm>
            <a:off x="1371600" y="2057400"/>
            <a:ext cx="6096000" cy="3429000"/>
          </a:xfrm>
          <a:prstGeom prst="rect">
            <a:avLst/>
          </a:prstGeom>
          <a:noFill/>
          <a:ln>
            <a:noFill/>
          </a:ln>
        </p:spPr>
        <p:txBody>
          <a:bodyPr spcFirstLastPara="1" wrap="square" lIns="91425" tIns="45700" rIns="91425" bIns="45700" anchor="t" anchorCtr="0">
            <a:normAutofit/>
          </a:bodyPr>
          <a:lstStyle>
            <a:lvl1pPr marL="457200" lvl="0" indent="-317500" algn="l">
              <a:lnSpc>
                <a:spcPct val="100000"/>
              </a:lnSpc>
              <a:spcBef>
                <a:spcPts val="1000"/>
              </a:spcBef>
              <a:spcAft>
                <a:spcPts val="0"/>
              </a:spcAft>
              <a:buClr>
                <a:schemeClr val="dk2"/>
              </a:buClr>
              <a:buSzPts val="1400"/>
              <a:buChar char="•"/>
              <a:defRPr sz="2000"/>
            </a:lvl1pPr>
            <a:lvl2pPr marL="914400" lvl="1" indent="-308610" algn="l">
              <a:lnSpc>
                <a:spcPct val="100000"/>
              </a:lnSpc>
              <a:spcBef>
                <a:spcPts val="500"/>
              </a:spcBef>
              <a:spcAft>
                <a:spcPts val="0"/>
              </a:spcAft>
              <a:buClr>
                <a:schemeClr val="dk2"/>
              </a:buClr>
              <a:buSzPts val="1260"/>
              <a:buChar char="•"/>
              <a:defRPr sz="1800"/>
            </a:lvl2pPr>
            <a:lvl3pPr marL="1371600" lvl="2" indent="-299719" algn="l">
              <a:lnSpc>
                <a:spcPct val="100000"/>
              </a:lnSpc>
              <a:spcBef>
                <a:spcPts val="500"/>
              </a:spcBef>
              <a:spcAft>
                <a:spcPts val="0"/>
              </a:spcAft>
              <a:buClr>
                <a:schemeClr val="dk2"/>
              </a:buClr>
              <a:buSzPts val="1120"/>
              <a:buChar char="•"/>
              <a:defRPr sz="1600"/>
            </a:lvl3pPr>
            <a:lvl4pPr marL="1828800" lvl="3" indent="-290830" algn="l">
              <a:lnSpc>
                <a:spcPct val="100000"/>
              </a:lnSpc>
              <a:spcBef>
                <a:spcPts val="500"/>
              </a:spcBef>
              <a:spcAft>
                <a:spcPts val="0"/>
              </a:spcAft>
              <a:buClr>
                <a:schemeClr val="dk2"/>
              </a:buClr>
              <a:buSzPts val="980"/>
              <a:buChar char="•"/>
              <a:defRPr sz="1400"/>
            </a:lvl4pPr>
            <a:lvl5pPr marL="2286000" lvl="4" indent="-290829" algn="l">
              <a:lnSpc>
                <a:spcPct val="100000"/>
              </a:lnSpc>
              <a:spcBef>
                <a:spcPts val="500"/>
              </a:spcBef>
              <a:spcAft>
                <a:spcPts val="0"/>
              </a:spcAft>
              <a:buClr>
                <a:schemeClr val="dk2"/>
              </a:buClr>
              <a:buSzPts val="980"/>
              <a:buChar char="•"/>
              <a:defRPr sz="14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4" name="Google Shape;304;p19"/>
          <p:cNvSpPr>
            <a:spLocks noGrp="1"/>
          </p:cNvSpPr>
          <p:nvPr>
            <p:ph type="pic" idx="2"/>
          </p:nvPr>
        </p:nvSpPr>
        <p:spPr>
          <a:xfrm>
            <a:off x="8153400" y="685799"/>
            <a:ext cx="3397250" cy="5486401"/>
          </a:xfrm>
          <a:prstGeom prst="rect">
            <a:avLst/>
          </a:prstGeom>
          <a:noFill/>
          <a:ln>
            <a:noFill/>
          </a:ln>
        </p:spPr>
      </p:sp>
      <p:sp>
        <p:nvSpPr>
          <p:cNvPr id="305" name="Google Shape;305;p19"/>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6" name="Google Shape;306;p1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99384675"/>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theme" Target="../theme/theme6.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3"/>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3"/>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2" name="Google Shape;12;p53"/>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53"/>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53"/>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4"/>
        <p:cNvGrpSpPr/>
        <p:nvPr/>
      </p:nvGrpSpPr>
      <p:grpSpPr>
        <a:xfrm>
          <a:off x="0" y="0"/>
          <a:ext cx="0" cy="0"/>
          <a:chOff x="0" y="0"/>
          <a:chExt cx="0" cy="0"/>
        </a:xfrm>
      </p:grpSpPr>
      <p:sp>
        <p:nvSpPr>
          <p:cNvPr id="115" name="Google Shape;115;p56"/>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6" name="Google Shape;116;p56"/>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17" name="Google Shape;117;p56"/>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118" name="Google Shape;118;p56"/>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119" name="Google Shape;119;p5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4"/>
        <p:cNvGrpSpPr/>
        <p:nvPr/>
      </p:nvGrpSpPr>
      <p:grpSpPr>
        <a:xfrm>
          <a:off x="0" y="0"/>
          <a:ext cx="0" cy="0"/>
          <a:chOff x="0" y="0"/>
          <a:chExt cx="0" cy="0"/>
        </a:xfrm>
      </p:grpSpPr>
      <p:sp>
        <p:nvSpPr>
          <p:cNvPr id="205" name="Google Shape;205;g354cd9c9ebd_0_126"/>
          <p:cNvSpPr/>
          <p:nvPr/>
        </p:nvSpPr>
        <p:spPr>
          <a:xfrm>
            <a:off x="0" y="0"/>
            <a:ext cx="12191700" cy="6857700"/>
          </a:xfrm>
          <a:prstGeom prst="rect">
            <a:avLst/>
          </a:prstGeom>
          <a:solidFill>
            <a:srgbClr val="537272">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6" name="Google Shape;206;g354cd9c9ebd_0_126"/>
          <p:cNvSpPr/>
          <p:nvPr/>
        </p:nvSpPr>
        <p:spPr>
          <a:xfrm>
            <a:off x="685800" y="685800"/>
            <a:ext cx="10820100" cy="5486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7" name="Google Shape;207;g354cd9c9ebd_0_126"/>
          <p:cNvSpPr txBox="1">
            <a:spLocks noGrp="1"/>
          </p:cNvSpPr>
          <p:nvPr>
            <p:ph type="title"/>
          </p:nvPr>
        </p:nvSpPr>
        <p:spPr>
          <a:xfrm>
            <a:off x="1279440" y="1128600"/>
            <a:ext cx="9582000" cy="7374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8" name="Google Shape;208;g354cd9c9ebd_0_126"/>
          <p:cNvSpPr txBox="1">
            <a:spLocks noGrp="1"/>
          </p:cNvSpPr>
          <p:nvPr>
            <p:ph type="ftr" idx="11"/>
          </p:nvPr>
        </p:nvSpPr>
        <p:spPr>
          <a:xfrm rot="5400000">
            <a:off x="-1707900" y="3223800"/>
            <a:ext cx="4114500" cy="410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9" name="Google Shape;209;g354cd9c9ebd_0_126"/>
          <p:cNvSpPr/>
          <p:nvPr/>
        </p:nvSpPr>
        <p:spPr>
          <a:xfrm>
            <a:off x="1279440" y="2155320"/>
            <a:ext cx="2003100" cy="2002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0" name="Google Shape;210;g354cd9c9ebd_0_126"/>
          <p:cNvSpPr txBox="1">
            <a:spLocks noGrp="1"/>
          </p:cNvSpPr>
          <p:nvPr>
            <p:ph type="body" idx="1"/>
          </p:nvPr>
        </p:nvSpPr>
        <p:spPr>
          <a:xfrm>
            <a:off x="1265760" y="4445640"/>
            <a:ext cx="2010900" cy="54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1" name="Google Shape;211;g354cd9c9ebd_0_126"/>
          <p:cNvSpPr txBox="1">
            <a:spLocks noGrp="1"/>
          </p:cNvSpPr>
          <p:nvPr>
            <p:ph type="body" idx="2"/>
          </p:nvPr>
        </p:nvSpPr>
        <p:spPr>
          <a:xfrm>
            <a:off x="1258200" y="5030640"/>
            <a:ext cx="2010900" cy="54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2" name="Google Shape;212;g354cd9c9ebd_0_126"/>
          <p:cNvSpPr/>
          <p:nvPr/>
        </p:nvSpPr>
        <p:spPr>
          <a:xfrm>
            <a:off x="3804120" y="2155320"/>
            <a:ext cx="2003100" cy="2002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3" name="Google Shape;213;g354cd9c9ebd_0_126"/>
          <p:cNvSpPr txBox="1">
            <a:spLocks noGrp="1"/>
          </p:cNvSpPr>
          <p:nvPr>
            <p:ph type="body" idx="3"/>
          </p:nvPr>
        </p:nvSpPr>
        <p:spPr>
          <a:xfrm>
            <a:off x="3803760" y="4446720"/>
            <a:ext cx="2010900" cy="54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4" name="Google Shape;214;g354cd9c9ebd_0_126"/>
          <p:cNvSpPr txBox="1">
            <a:spLocks noGrp="1"/>
          </p:cNvSpPr>
          <p:nvPr>
            <p:ph type="body" idx="4"/>
          </p:nvPr>
        </p:nvSpPr>
        <p:spPr>
          <a:xfrm>
            <a:off x="3796200" y="5031720"/>
            <a:ext cx="2010900" cy="54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5" name="Google Shape;215;g354cd9c9ebd_0_126"/>
          <p:cNvSpPr/>
          <p:nvPr/>
        </p:nvSpPr>
        <p:spPr>
          <a:xfrm>
            <a:off x="6332400" y="2155320"/>
            <a:ext cx="2003100" cy="2002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6" name="Google Shape;216;g354cd9c9ebd_0_126"/>
          <p:cNvSpPr txBox="1">
            <a:spLocks noGrp="1"/>
          </p:cNvSpPr>
          <p:nvPr>
            <p:ph type="body" idx="5"/>
          </p:nvPr>
        </p:nvSpPr>
        <p:spPr>
          <a:xfrm>
            <a:off x="6333840" y="4445640"/>
            <a:ext cx="2010900" cy="54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7" name="Google Shape;217;g354cd9c9ebd_0_126"/>
          <p:cNvSpPr txBox="1">
            <a:spLocks noGrp="1"/>
          </p:cNvSpPr>
          <p:nvPr>
            <p:ph type="body" idx="6"/>
          </p:nvPr>
        </p:nvSpPr>
        <p:spPr>
          <a:xfrm>
            <a:off x="6326280" y="5030640"/>
            <a:ext cx="2010900" cy="54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18" name="Google Shape;218;g354cd9c9ebd_0_126"/>
          <p:cNvSpPr/>
          <p:nvPr/>
        </p:nvSpPr>
        <p:spPr>
          <a:xfrm>
            <a:off x="8858520" y="2155320"/>
            <a:ext cx="2003100" cy="2002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g354cd9c9ebd_0_126"/>
          <p:cNvSpPr txBox="1">
            <a:spLocks noGrp="1"/>
          </p:cNvSpPr>
          <p:nvPr>
            <p:ph type="body" idx="7"/>
          </p:nvPr>
        </p:nvSpPr>
        <p:spPr>
          <a:xfrm>
            <a:off x="8863920" y="4445640"/>
            <a:ext cx="2010900" cy="54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0" name="Google Shape;220;g354cd9c9ebd_0_126"/>
          <p:cNvSpPr txBox="1">
            <a:spLocks noGrp="1"/>
          </p:cNvSpPr>
          <p:nvPr>
            <p:ph type="body" idx="8"/>
          </p:nvPr>
        </p:nvSpPr>
        <p:spPr>
          <a:xfrm>
            <a:off x="8856360" y="5030640"/>
            <a:ext cx="2010900" cy="54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1" name="Google Shape;221;g354cd9c9ebd_0_126"/>
          <p:cNvSpPr txBox="1">
            <a:spLocks noGrp="1"/>
          </p:cNvSpPr>
          <p:nvPr>
            <p:ph type="dt" idx="10"/>
          </p:nvPr>
        </p:nvSpPr>
        <p:spPr>
          <a:xfrm rot="5400000">
            <a:off x="9782670" y="3224250"/>
            <a:ext cx="4114500" cy="409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22" name="Google Shape;222;g354cd9c9ebd_0_126"/>
          <p:cNvSpPr txBox="1">
            <a:spLocks noGrp="1"/>
          </p:cNvSpPr>
          <p:nvPr>
            <p:ph type="sldNum" idx="12"/>
          </p:nvPr>
        </p:nvSpPr>
        <p:spPr>
          <a:xfrm>
            <a:off x="11506320" y="6356520"/>
            <a:ext cx="685500" cy="3648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1pPr>
            <a:lvl2pPr marL="0" marR="0" lvl="1"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2pPr>
            <a:lvl3pPr marL="0" marR="0" lvl="2"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3pPr>
            <a:lvl4pPr marL="0" marR="0" lvl="3"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4pPr>
            <a:lvl5pPr marL="0" marR="0" lvl="4"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5pPr>
            <a:lvl6pPr marL="0" marR="0" lvl="5"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6pPr>
            <a:lvl7pPr marL="0" marR="0" lvl="6"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7pPr>
            <a:lvl8pPr marL="0" marR="0" lvl="7"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8pPr>
            <a:lvl9pPr marL="0" marR="0" lvl="8" indent="0" algn="ct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1"/>
        <p:cNvGrpSpPr/>
        <p:nvPr/>
      </p:nvGrpSpPr>
      <p:grpSpPr>
        <a:xfrm>
          <a:off x="0" y="0"/>
          <a:ext cx="0" cy="0"/>
          <a:chOff x="0" y="0"/>
          <a:chExt cx="0" cy="0"/>
        </a:xfrm>
      </p:grpSpPr>
      <p:sp>
        <p:nvSpPr>
          <p:cNvPr id="272" name="Google Shape;272;g354cd9c9ebd_0_430"/>
          <p:cNvSpPr/>
          <p:nvPr/>
        </p:nvSpPr>
        <p:spPr>
          <a:xfrm>
            <a:off x="-21600" y="-17640"/>
            <a:ext cx="12213620" cy="6875460"/>
          </a:xfrm>
          <a:custGeom>
            <a:avLst/>
            <a:gdLst/>
            <a:ahLst/>
            <a:cxnLst/>
            <a:rect l="l" t="t" r="r" b="b"/>
            <a:pathLst>
              <a:path w="12213620" h="6875460" extrusionOk="0">
                <a:moveTo>
                  <a:pt x="0" y="0"/>
                </a:moveTo>
                <a:lnTo>
                  <a:pt x="12213620" y="0"/>
                </a:lnTo>
                <a:lnTo>
                  <a:pt x="12213620" y="6875460"/>
                </a:lnTo>
                <a:lnTo>
                  <a:pt x="0" y="6875460"/>
                </a:lnTo>
                <a:lnTo>
                  <a:pt x="0" y="0"/>
                </a:lnTo>
                <a:close/>
                <a:moveTo>
                  <a:pt x="707419" y="703262"/>
                </a:moveTo>
                <a:lnTo>
                  <a:pt x="707419" y="6189658"/>
                </a:lnTo>
                <a:lnTo>
                  <a:pt x="11527819" y="6189658"/>
                </a:lnTo>
                <a:lnTo>
                  <a:pt x="11527819" y="703262"/>
                </a:lnTo>
                <a:lnTo>
                  <a:pt x="707419" y="703262"/>
                </a:lnTo>
                <a:close/>
              </a:path>
            </a:pathLst>
          </a:custGeom>
          <a:solidFill>
            <a:srgbClr val="537272">
              <a:alpha val="23529"/>
            </a:srgbClr>
          </a:solidFill>
          <a:ln>
            <a:noFill/>
          </a:ln>
        </p:spPr>
      </p:sp>
      <p:sp>
        <p:nvSpPr>
          <p:cNvPr id="273" name="Google Shape;273;g354cd9c9ebd_0_430"/>
          <p:cNvSpPr/>
          <p:nvPr/>
        </p:nvSpPr>
        <p:spPr>
          <a:xfrm>
            <a:off x="685800" y="685800"/>
            <a:ext cx="10820100" cy="1469100"/>
          </a:xfrm>
          <a:prstGeom prst="rect">
            <a:avLst/>
          </a:prstGeom>
          <a:solidFill>
            <a:srgbClr val="53727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4" name="Google Shape;274;g354cd9c9ebd_0_430"/>
          <p:cNvSpPr txBox="1">
            <a:spLocks noGrp="1"/>
          </p:cNvSpPr>
          <p:nvPr>
            <p:ph type="title"/>
          </p:nvPr>
        </p:nvSpPr>
        <p:spPr>
          <a:xfrm>
            <a:off x="1301760" y="1109520"/>
            <a:ext cx="9588000" cy="6150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5" name="Google Shape;275;g354cd9c9ebd_0_430"/>
          <p:cNvSpPr txBox="1">
            <a:spLocks noGrp="1"/>
          </p:cNvSpPr>
          <p:nvPr>
            <p:ph type="ftr" idx="11"/>
          </p:nvPr>
        </p:nvSpPr>
        <p:spPr>
          <a:xfrm rot="5400000">
            <a:off x="-1707900" y="3223800"/>
            <a:ext cx="4114500" cy="410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6" name="Google Shape;276;g354cd9c9ebd_0_430"/>
          <p:cNvSpPr txBox="1">
            <a:spLocks noGrp="1"/>
          </p:cNvSpPr>
          <p:nvPr>
            <p:ph type="body" idx="1"/>
          </p:nvPr>
        </p:nvSpPr>
        <p:spPr>
          <a:xfrm>
            <a:off x="1301760" y="2353320"/>
            <a:ext cx="2887800" cy="683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7" name="Google Shape;277;g354cd9c9ebd_0_430"/>
          <p:cNvSpPr txBox="1">
            <a:spLocks noGrp="1"/>
          </p:cNvSpPr>
          <p:nvPr>
            <p:ph type="body" idx="2"/>
          </p:nvPr>
        </p:nvSpPr>
        <p:spPr>
          <a:xfrm>
            <a:off x="1301760" y="3152880"/>
            <a:ext cx="2887800" cy="26076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8" name="Google Shape;278;g354cd9c9ebd_0_430"/>
          <p:cNvSpPr txBox="1">
            <a:spLocks noGrp="1"/>
          </p:cNvSpPr>
          <p:nvPr>
            <p:ph type="body" idx="3"/>
          </p:nvPr>
        </p:nvSpPr>
        <p:spPr>
          <a:xfrm>
            <a:off x="4651920" y="2351160"/>
            <a:ext cx="2887800" cy="683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9" name="Google Shape;279;g354cd9c9ebd_0_430"/>
          <p:cNvSpPr txBox="1">
            <a:spLocks noGrp="1"/>
          </p:cNvSpPr>
          <p:nvPr>
            <p:ph type="body" idx="4"/>
          </p:nvPr>
        </p:nvSpPr>
        <p:spPr>
          <a:xfrm>
            <a:off x="4651920" y="3150720"/>
            <a:ext cx="2887800" cy="26076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0" name="Google Shape;280;g354cd9c9ebd_0_430"/>
          <p:cNvSpPr txBox="1">
            <a:spLocks noGrp="1"/>
          </p:cNvSpPr>
          <p:nvPr>
            <p:ph type="body" idx="5"/>
          </p:nvPr>
        </p:nvSpPr>
        <p:spPr>
          <a:xfrm>
            <a:off x="8002080" y="2351160"/>
            <a:ext cx="2887800" cy="6834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1" name="Google Shape;281;g354cd9c9ebd_0_430"/>
          <p:cNvSpPr txBox="1">
            <a:spLocks noGrp="1"/>
          </p:cNvSpPr>
          <p:nvPr>
            <p:ph type="body" idx="6"/>
          </p:nvPr>
        </p:nvSpPr>
        <p:spPr>
          <a:xfrm>
            <a:off x="8002080" y="3150720"/>
            <a:ext cx="2887800" cy="26076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2" name="Google Shape;282;g354cd9c9ebd_0_430"/>
          <p:cNvSpPr txBox="1">
            <a:spLocks noGrp="1"/>
          </p:cNvSpPr>
          <p:nvPr>
            <p:ph type="dt" idx="10"/>
          </p:nvPr>
        </p:nvSpPr>
        <p:spPr>
          <a:xfrm rot="5400000">
            <a:off x="9800220" y="3223800"/>
            <a:ext cx="4114500" cy="410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83" name="Google Shape;283;g354cd9c9ebd_0_430"/>
          <p:cNvSpPr txBox="1">
            <a:spLocks noGrp="1"/>
          </p:cNvSpPr>
          <p:nvPr>
            <p:ph type="sldNum" idx="12"/>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2"/>
        <p:cNvGrpSpPr/>
        <p:nvPr/>
      </p:nvGrpSpPr>
      <p:grpSpPr>
        <a:xfrm>
          <a:off x="0" y="0"/>
          <a:ext cx="0" cy="0"/>
          <a:chOff x="0" y="0"/>
          <a:chExt cx="0" cy="0"/>
        </a:xfrm>
      </p:grpSpPr>
      <p:sp>
        <p:nvSpPr>
          <p:cNvPr id="343" name="Google Shape;343;g354cd9c9ebd_0_845"/>
          <p:cNvSpPr/>
          <p:nvPr/>
        </p:nvSpPr>
        <p:spPr>
          <a:xfrm>
            <a:off x="0" y="0"/>
            <a:ext cx="8152800" cy="6857700"/>
          </a:xfrm>
          <a:prstGeom prst="rect">
            <a:avLst/>
          </a:prstGeom>
          <a:solidFill>
            <a:srgbClr val="537272">
              <a:alpha val="2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g354cd9c9ebd_0_845"/>
          <p:cNvSpPr/>
          <p:nvPr/>
        </p:nvSpPr>
        <p:spPr>
          <a:xfrm>
            <a:off x="685800" y="685800"/>
            <a:ext cx="6781200" cy="5486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g354cd9c9ebd_0_845"/>
          <p:cNvSpPr txBox="1">
            <a:spLocks noGrp="1"/>
          </p:cNvSpPr>
          <p:nvPr>
            <p:ph type="title"/>
          </p:nvPr>
        </p:nvSpPr>
        <p:spPr>
          <a:xfrm>
            <a:off x="1274040" y="964800"/>
            <a:ext cx="5604900" cy="9141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6" name="Google Shape;346;g354cd9c9ebd_0_845"/>
          <p:cNvSpPr txBox="1">
            <a:spLocks noGrp="1"/>
          </p:cNvSpPr>
          <p:nvPr>
            <p:ph type="ftr" idx="11"/>
          </p:nvPr>
        </p:nvSpPr>
        <p:spPr>
          <a:xfrm rot="5400000">
            <a:off x="-1707900" y="3223800"/>
            <a:ext cx="4114500" cy="410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7" name="Google Shape;347;g354cd9c9ebd_0_845"/>
          <p:cNvSpPr txBox="1">
            <a:spLocks noGrp="1"/>
          </p:cNvSpPr>
          <p:nvPr>
            <p:ph type="body" idx="1"/>
          </p:nvPr>
        </p:nvSpPr>
        <p:spPr>
          <a:xfrm>
            <a:off x="1309680" y="2135880"/>
            <a:ext cx="5600400" cy="3642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48" name="Google Shape;348;g354cd9c9ebd_0_845"/>
          <p:cNvSpPr/>
          <p:nvPr/>
        </p:nvSpPr>
        <p:spPr>
          <a:xfrm>
            <a:off x="8839080" y="685800"/>
            <a:ext cx="2666400" cy="24000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g354cd9c9ebd_0_845"/>
          <p:cNvSpPr/>
          <p:nvPr/>
        </p:nvSpPr>
        <p:spPr>
          <a:xfrm>
            <a:off x="8839080" y="3764880"/>
            <a:ext cx="2666400" cy="2404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g354cd9c9ebd_0_845"/>
          <p:cNvSpPr txBox="1">
            <a:spLocks noGrp="1"/>
          </p:cNvSpPr>
          <p:nvPr>
            <p:ph type="dt" idx="10"/>
          </p:nvPr>
        </p:nvSpPr>
        <p:spPr>
          <a:xfrm rot="5400000">
            <a:off x="9800220" y="3223800"/>
            <a:ext cx="4114500" cy="410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51" name="Google Shape;351;g354cd9c9ebd_0_845"/>
          <p:cNvSpPr txBox="1">
            <a:spLocks noGrp="1"/>
          </p:cNvSpPr>
          <p:nvPr>
            <p:ph type="sldNum" idx="12"/>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000000"/>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5"/>
          <p:cNvSpPr txBox="1">
            <a:spLocks noGrp="1"/>
          </p:cNvSpPr>
          <p:nvPr>
            <p:ph type="title"/>
          </p:nvPr>
        </p:nvSpPr>
        <p:spPr>
          <a:xfrm>
            <a:off x="1371600" y="685800"/>
            <a:ext cx="9486900" cy="1371600"/>
          </a:xfrm>
          <a:prstGeom prst="rect">
            <a:avLst/>
          </a:prstGeom>
          <a:noFill/>
          <a:ln>
            <a:noFill/>
          </a:ln>
        </p:spPr>
        <p:txBody>
          <a:bodyPr spcFirstLastPara="1" wrap="square" lIns="91425" tIns="45700" rIns="91425" bIns="45700" anchor="b" anchorCtr="0">
            <a:normAutofit/>
          </a:bodyPr>
          <a:lstStyle>
            <a:lvl1pPr marR="0" lvl="0" algn="l" rtl="0">
              <a:lnSpc>
                <a:spcPct val="90000"/>
              </a:lnSpc>
              <a:spcBef>
                <a:spcPts val="0"/>
              </a:spcBef>
              <a:spcAft>
                <a:spcPts val="0"/>
              </a:spcAft>
              <a:buClr>
                <a:schemeClr val="dk2"/>
              </a:buClr>
              <a:buSzPts val="3600"/>
              <a:buFont typeface="Sorts Mill Goudy"/>
              <a:buNone/>
              <a:defRPr sz="3600" b="0" i="0" u="none" strike="noStrike" cap="none">
                <a:solidFill>
                  <a:schemeClr val="dk2"/>
                </a:solidFill>
                <a:latin typeface="Sorts Mill Goudy"/>
                <a:ea typeface="Sorts Mill Goudy"/>
                <a:cs typeface="Sorts Mill Goudy"/>
                <a:sym typeface="Sorts Mill Goudy"/>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05" name="Google Shape;205;p5"/>
          <p:cNvSpPr txBox="1">
            <a:spLocks noGrp="1"/>
          </p:cNvSpPr>
          <p:nvPr>
            <p:ph type="ftr" idx="11"/>
          </p:nvPr>
        </p:nvSpPr>
        <p:spPr>
          <a:xfrm rot="5400000">
            <a:off x="-1708136" y="3223750"/>
            <a:ext cx="4114800"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6" name="Google Shape;206;p5"/>
          <p:cNvSpPr txBox="1">
            <a:spLocks noGrp="1"/>
          </p:cNvSpPr>
          <p:nvPr>
            <p:ph type="body" idx="1"/>
          </p:nvPr>
        </p:nvSpPr>
        <p:spPr>
          <a:xfrm>
            <a:off x="1371599" y="2254103"/>
            <a:ext cx="9486901" cy="3918098"/>
          </a:xfrm>
          <a:prstGeom prst="rect">
            <a:avLst/>
          </a:prstGeom>
          <a:noFill/>
          <a:ln>
            <a:noFill/>
          </a:ln>
        </p:spPr>
        <p:txBody>
          <a:bodyPr spcFirstLastPara="1" wrap="square" lIns="91425" tIns="45700" rIns="91425" bIns="45700" anchor="t" anchorCtr="0">
            <a:normAutofit/>
          </a:bodyPr>
          <a:lstStyle>
            <a:lvl1pPr marL="457200" marR="0" lvl="0" indent="-335280" algn="l" rtl="0">
              <a:lnSpc>
                <a:spcPct val="100000"/>
              </a:lnSpc>
              <a:spcBef>
                <a:spcPts val="1000"/>
              </a:spcBef>
              <a:spcAft>
                <a:spcPts val="0"/>
              </a:spcAft>
              <a:buClr>
                <a:schemeClr val="dk2"/>
              </a:buClr>
              <a:buSzPts val="1680"/>
              <a:buFont typeface="Arial"/>
              <a:buChar char="•"/>
              <a:defRPr sz="2400" b="0" i="0" u="none" strike="noStrike" cap="none">
                <a:solidFill>
                  <a:schemeClr val="dk2"/>
                </a:solidFill>
                <a:latin typeface="Sorts Mill Goudy"/>
                <a:ea typeface="Sorts Mill Goudy"/>
                <a:cs typeface="Sorts Mill Goudy"/>
                <a:sym typeface="Sorts Mill Goudy"/>
              </a:defRPr>
            </a:lvl1pPr>
            <a:lvl2pPr marL="914400" marR="0" lvl="1" indent="-317500" algn="l" rtl="0">
              <a:lnSpc>
                <a:spcPct val="100000"/>
              </a:lnSpc>
              <a:spcBef>
                <a:spcPts val="500"/>
              </a:spcBef>
              <a:spcAft>
                <a:spcPts val="0"/>
              </a:spcAft>
              <a:buClr>
                <a:schemeClr val="dk2"/>
              </a:buClr>
              <a:buSzPts val="1400"/>
              <a:buFont typeface="Arial"/>
              <a:buChar char="•"/>
              <a:defRPr sz="2000" b="0" i="0" u="none" strike="noStrike" cap="none">
                <a:solidFill>
                  <a:schemeClr val="dk2"/>
                </a:solidFill>
                <a:latin typeface="Sorts Mill Goudy"/>
                <a:ea typeface="Sorts Mill Goudy"/>
                <a:cs typeface="Sorts Mill Goudy"/>
                <a:sym typeface="Sorts Mill Goudy"/>
              </a:defRPr>
            </a:lvl2pPr>
            <a:lvl3pPr marL="1371600" marR="0" lvl="2" indent="-308610" algn="l" rtl="0">
              <a:lnSpc>
                <a:spcPct val="100000"/>
              </a:lnSpc>
              <a:spcBef>
                <a:spcPts val="500"/>
              </a:spcBef>
              <a:spcAft>
                <a:spcPts val="0"/>
              </a:spcAft>
              <a:buClr>
                <a:schemeClr val="dk2"/>
              </a:buClr>
              <a:buSzPts val="1260"/>
              <a:buFont typeface="Arial"/>
              <a:buChar char="•"/>
              <a:defRPr sz="1800" b="0" i="0" u="none" strike="noStrike" cap="none">
                <a:solidFill>
                  <a:schemeClr val="dk2"/>
                </a:solidFill>
                <a:latin typeface="Sorts Mill Goudy"/>
                <a:ea typeface="Sorts Mill Goudy"/>
                <a:cs typeface="Sorts Mill Goudy"/>
                <a:sym typeface="Sorts Mill Goudy"/>
              </a:defRPr>
            </a:lvl3pPr>
            <a:lvl4pPr marL="1828800" marR="0" lvl="3" indent="-299719"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4pPr>
            <a:lvl5pPr marL="2286000" marR="0" lvl="4" indent="-299720" algn="l" rtl="0">
              <a:lnSpc>
                <a:spcPct val="100000"/>
              </a:lnSpc>
              <a:spcBef>
                <a:spcPts val="500"/>
              </a:spcBef>
              <a:spcAft>
                <a:spcPts val="0"/>
              </a:spcAft>
              <a:buClr>
                <a:schemeClr val="dk2"/>
              </a:buClr>
              <a:buSzPts val="1120"/>
              <a:buFont typeface="Arial"/>
              <a:buChar char="•"/>
              <a:defRPr sz="1600" b="0" i="0" u="none" strike="noStrike" cap="none">
                <a:solidFill>
                  <a:schemeClr val="dk2"/>
                </a:solidFill>
                <a:latin typeface="Sorts Mill Goudy"/>
                <a:ea typeface="Sorts Mill Goudy"/>
                <a:cs typeface="Sorts Mill Goudy"/>
                <a:sym typeface="Sorts Mill Goudy"/>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07" name="Google Shape;207;p5"/>
          <p:cNvSpPr txBox="1">
            <a:spLocks noGrp="1"/>
          </p:cNvSpPr>
          <p:nvPr>
            <p:ph type="dt" idx="10"/>
          </p:nvPr>
        </p:nvSpPr>
        <p:spPr>
          <a:xfrm rot="5400000">
            <a:off x="9800022" y="3223751"/>
            <a:ext cx="4114801" cy="410501"/>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537272"/>
                </a:solidFill>
                <a:latin typeface="Gill Sans"/>
                <a:ea typeface="Gill Sans"/>
                <a:cs typeface="Gill Sans"/>
                <a:sym typeface="Gill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ill Sans"/>
                <a:ea typeface="Gill Sans"/>
                <a:cs typeface="Gill Sans"/>
                <a:sym typeface="Gill Sans"/>
              </a:defRPr>
            </a:lvl9pPr>
          </a:lstStyle>
          <a:p>
            <a:endParaRPr/>
          </a:p>
        </p:txBody>
      </p:sp>
      <p:sp>
        <p:nvSpPr>
          <p:cNvPr id="208" name="Google Shape;208;p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53727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08167679"/>
      </p:ext>
    </p:extLst>
  </p:cSld>
  <p:clrMap bg1="lt1" tx1="dk1" bg2="dk2" tx2="lt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4272">
          <p15:clr>
            <a:srgbClr val="F26B43"/>
          </p15:clr>
        </p15:guide>
        <p15:guide id="4" pos="3408">
          <p15:clr>
            <a:srgbClr val="F26B43"/>
          </p15:clr>
        </p15:guide>
        <p15:guide id="5" orient="horz" pos="432">
          <p15:clr>
            <a:srgbClr val="F26B43"/>
          </p15:clr>
        </p15:guide>
        <p15:guide id="6" pos="3000">
          <p15:clr>
            <a:srgbClr val="F26B43"/>
          </p15:clr>
        </p15:guide>
        <p15:guide id="7" pos="2568">
          <p15:clr>
            <a:srgbClr val="F26B43"/>
          </p15:clr>
        </p15:guide>
        <p15:guide id="8" pos="2136">
          <p15:clr>
            <a:srgbClr val="F26B43"/>
          </p15:clr>
        </p15:guide>
        <p15:guide id="9" pos="432">
          <p15:clr>
            <a:srgbClr val="F26B43"/>
          </p15:clr>
        </p15:guide>
        <p15:guide id="10" pos="864">
          <p15:clr>
            <a:srgbClr val="F26B43"/>
          </p15:clr>
        </p15:guide>
        <p15:guide id="11" pos="1296">
          <p15:clr>
            <a:srgbClr val="F26B43"/>
          </p15:clr>
        </p15:guide>
        <p15:guide id="12" pos="1728">
          <p15:clr>
            <a:srgbClr val="F26B43"/>
          </p15:clr>
        </p15:guide>
        <p15:guide id="13" pos="7248">
          <p15:clr>
            <a:srgbClr val="F26B43"/>
          </p15:clr>
        </p15:guide>
        <p15:guide id="14" pos="6840">
          <p15:clr>
            <a:srgbClr val="F26B43"/>
          </p15:clr>
        </p15:guide>
        <p15:guide id="15" pos="6408">
          <p15:clr>
            <a:srgbClr val="F26B43"/>
          </p15:clr>
        </p15:guide>
        <p15:guide id="16" pos="6000">
          <p15:clr>
            <a:srgbClr val="F26B43"/>
          </p15:clr>
        </p15:guide>
        <p15:guide id="17" pos="5568">
          <p15:clr>
            <a:srgbClr val="F26B43"/>
          </p15:clr>
        </p15:guide>
        <p15:guide id="18" pos="5136">
          <p15:clr>
            <a:srgbClr val="F26B43"/>
          </p15:clr>
        </p15:guide>
        <p15:guide id="19" pos="4704">
          <p15:clr>
            <a:srgbClr val="F26B43"/>
          </p15:clr>
        </p15:guide>
        <p15:guide id="20" orient="horz" pos="3888">
          <p15:clr>
            <a:srgbClr val="F26B43"/>
          </p15:clr>
        </p15:guide>
        <p15:guide id="21" orient="horz" pos="3456">
          <p15:clr>
            <a:srgbClr val="F26B43"/>
          </p15:clr>
        </p15:guide>
        <p15:guide id="22" orient="horz" pos="864">
          <p15:clr>
            <a:srgbClr val="F26B43"/>
          </p15:clr>
        </p15:guide>
        <p15:guide id="23" orient="horz" pos="1296">
          <p15:clr>
            <a:srgbClr val="F26B43"/>
          </p15:clr>
        </p15:guide>
        <p15:guide id="24" orient="horz" pos="1728">
          <p15:clr>
            <a:srgbClr val="F26B43"/>
          </p15:clr>
        </p15:guide>
        <p15:guide id="25" orient="horz" pos="3024">
          <p15:clr>
            <a:srgbClr val="F26B43"/>
          </p15:clr>
        </p15:guide>
        <p15:guide id="26" orient="horz" pos="25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image" Target="../media/image23.jpg"/></Relationships>
</file>

<file path=ppt/slides/_rels/slide2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8.xml"/><Relationship Id="rId1" Type="http://schemas.openxmlformats.org/officeDocument/2006/relationships/tags" Target="../tags/tag3.xml"/><Relationship Id="rId5" Type="http://schemas.openxmlformats.org/officeDocument/2006/relationships/image" Target="../media/image31.png"/><Relationship Id="rId4" Type="http://schemas.openxmlformats.org/officeDocument/2006/relationships/image" Target="../media/image30.jpg"/></Relationships>
</file>

<file path=ppt/slides/_rels/slide2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hyperlink" Target="https://www.iste.org/"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hyperlink" Target="https://www.researchgate.net/publication/258134754_Computational_Thinking_in_K-12_A_Review_of_the_State_of_the_Field" TargetMode="External"/><Relationship Id="rId5" Type="http://schemas.openxmlformats.org/officeDocument/2006/relationships/hyperlink" Target="https://www.learning.com/blog/computational-thinking-activities/" TargetMode="External"/><Relationship Id="rId4" Type="http://schemas.openxmlformats.org/officeDocument/2006/relationships/hyperlink" Target="https://www.cypherlearning.com/blog/k-20/6-digital-tools-that-encourage-computational-think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03"/>
        <p:cNvGrpSpPr/>
        <p:nvPr/>
      </p:nvGrpSpPr>
      <p:grpSpPr>
        <a:xfrm>
          <a:off x="0" y="0"/>
          <a:ext cx="0" cy="0"/>
          <a:chOff x="0" y="0"/>
          <a:chExt cx="0" cy="0"/>
        </a:xfrm>
      </p:grpSpPr>
      <p:pic>
        <p:nvPicPr>
          <p:cNvPr id="404" name="Google Shape;404;p1" descr="Imagen que contiene persona, tabla, hombre, interior&#10;&#10;Descripción generada automáticamente"/>
          <p:cNvPicPr preferRelativeResize="0">
            <a:picLocks noGrp="1"/>
          </p:cNvPicPr>
          <p:nvPr>
            <p:ph type="pic" idx="2"/>
          </p:nvPr>
        </p:nvPicPr>
        <p:blipFill rotWithShape="1">
          <a:blip r:embed="rId4">
            <a:alphaModFix amt="54000"/>
          </a:blip>
          <a:srcRect t="12024" b="12023"/>
          <a:stretch/>
        </p:blipFill>
        <p:spPr>
          <a:xfrm>
            <a:off x="680720" y="685799"/>
            <a:ext cx="10830560" cy="5486401"/>
          </a:xfrm>
          <a:prstGeom prst="rect">
            <a:avLst/>
          </a:prstGeom>
          <a:noFill/>
          <a:ln>
            <a:noFill/>
          </a:ln>
        </p:spPr>
      </p:pic>
      <p:sp>
        <p:nvSpPr>
          <p:cNvPr id="405" name="Google Shape;405;p1"/>
          <p:cNvSpPr txBox="1">
            <a:spLocks noGrp="1"/>
          </p:cNvSpPr>
          <p:nvPr>
            <p:ph type="title"/>
          </p:nvPr>
        </p:nvSpPr>
        <p:spPr>
          <a:xfrm>
            <a:off x="680720" y="3293616"/>
            <a:ext cx="10830560" cy="2878584"/>
          </a:xfrm>
          <a:prstGeom prst="rect">
            <a:avLst/>
          </a:prstGeom>
          <a:gradFill>
            <a:gsLst>
              <a:gs pos="0">
                <a:srgbClr val="000000">
                  <a:alpha val="0"/>
                </a:srgbClr>
              </a:gs>
              <a:gs pos="61000">
                <a:srgbClr val="000000">
                  <a:alpha val="50980"/>
                </a:srgbClr>
              </a:gs>
              <a:gs pos="100000">
                <a:srgbClr val="000000">
                  <a:alpha val="43921"/>
                </a:srgbClr>
              </a:gs>
            </a:gsLst>
            <a:lin ang="5400000" scaled="0"/>
          </a:gradFill>
          <a:ln>
            <a:noFill/>
          </a:ln>
        </p:spPr>
        <p:txBody>
          <a:bodyPr spcFirstLastPara="1" wrap="square" lIns="91425" tIns="45700" rIns="91425" bIns="91425" anchor="ctr" anchorCtr="0">
            <a:normAutofit/>
          </a:bodyPr>
          <a:lstStyle/>
          <a:p>
            <a:pPr marL="0" lvl="0" indent="0" algn="ctr" rtl="0">
              <a:lnSpc>
                <a:spcPct val="90000"/>
              </a:lnSpc>
              <a:spcBef>
                <a:spcPts val="0"/>
              </a:spcBef>
              <a:spcAft>
                <a:spcPts val="0"/>
              </a:spcAft>
              <a:buClr>
                <a:schemeClr val="lt1"/>
              </a:buClr>
              <a:buSzPts val="4800"/>
              <a:buFont typeface="Gill Sans"/>
              <a:buNone/>
            </a:pPr>
            <a:r>
              <a:rPr lang="en-US" sz="4800">
                <a:latin typeface="Arial"/>
                <a:ea typeface="Arial"/>
                <a:cs typeface="Arial"/>
                <a:sym typeface="Arial"/>
              </a:rPr>
              <a:t>MODULE 3</a:t>
            </a:r>
            <a:endParaRPr>
              <a:latin typeface="Arial"/>
              <a:ea typeface="Arial"/>
              <a:cs typeface="Arial"/>
              <a:sym typeface="Arial"/>
            </a:endParaRPr>
          </a:p>
        </p:txBody>
      </p:sp>
      <p:sp>
        <p:nvSpPr>
          <p:cNvPr id="406" name="Google Shape;406;p1"/>
          <p:cNvSpPr txBox="1">
            <a:spLocks noGrp="1"/>
          </p:cNvSpPr>
          <p:nvPr>
            <p:ph type="body" idx="1"/>
          </p:nvPr>
        </p:nvSpPr>
        <p:spPr>
          <a:xfrm>
            <a:off x="1376728" y="5026935"/>
            <a:ext cx="9486902" cy="644994"/>
          </a:xfrm>
          <a:prstGeom prst="rect">
            <a:avLst/>
          </a:prstGeom>
          <a:noFill/>
          <a:ln>
            <a:noFill/>
          </a:ln>
        </p:spPr>
        <p:txBody>
          <a:bodyPr spcFirstLastPara="1" wrap="square" lIns="91425" tIns="45700" rIns="91425" bIns="45700" anchor="t" anchorCtr="0">
            <a:normAutofit fontScale="70000" lnSpcReduction="10000"/>
          </a:bodyPr>
          <a:lstStyle/>
          <a:p>
            <a:pPr marL="228600" lvl="0" indent="-228600" algn="ctr" rtl="0">
              <a:lnSpc>
                <a:spcPct val="100000"/>
              </a:lnSpc>
              <a:spcBef>
                <a:spcPts val="0"/>
              </a:spcBef>
              <a:spcAft>
                <a:spcPts val="0"/>
              </a:spcAft>
              <a:buClr>
                <a:srgbClr val="FFFFFF"/>
              </a:buClr>
              <a:buSzPct val="90322"/>
              <a:buNone/>
            </a:pPr>
            <a:r>
              <a:rPr lang="en-US" sz="4000">
                <a:latin typeface="Arial"/>
                <a:ea typeface="Arial"/>
                <a:cs typeface="Arial"/>
                <a:sym typeface="Arial"/>
              </a:rPr>
              <a:t>Wdrożenie Myślenia Komputacyjnego do edukacji dorosłych</a:t>
            </a:r>
            <a:endParaRPr>
              <a:latin typeface="Arial"/>
              <a:ea typeface="Arial"/>
              <a:cs typeface="Arial"/>
              <a:sym typeface="Arial"/>
            </a:endParaRPr>
          </a:p>
        </p:txBody>
      </p:sp>
      <p:pic>
        <p:nvPicPr>
          <p:cNvPr id="407" name="Google Shape;407;p1"/>
          <p:cNvPicPr preferRelativeResize="0"/>
          <p:nvPr/>
        </p:nvPicPr>
        <p:blipFill rotWithShape="1">
          <a:blip r:embed="rId5">
            <a:alphaModFix/>
          </a:blip>
          <a:srcRect/>
          <a:stretch/>
        </p:blipFill>
        <p:spPr>
          <a:xfrm>
            <a:off x="855014" y="877790"/>
            <a:ext cx="985308" cy="344858"/>
          </a:xfrm>
          <a:prstGeom prst="rect">
            <a:avLst/>
          </a:prstGeom>
          <a:noFill/>
          <a:ln>
            <a:noFill/>
          </a:ln>
        </p:spPr>
      </p:pic>
      <p:pic>
        <p:nvPicPr>
          <p:cNvPr id="408" name="Google Shape;408;p1" descr="Blue text on a black background&#10;&#10;Description automatically generated"/>
          <p:cNvPicPr preferRelativeResize="0"/>
          <p:nvPr/>
        </p:nvPicPr>
        <p:blipFill rotWithShape="1">
          <a:blip r:embed="rId6">
            <a:alphaModFix/>
          </a:blip>
          <a:srcRect/>
          <a:stretch/>
        </p:blipFill>
        <p:spPr>
          <a:xfrm>
            <a:off x="2014616" y="877789"/>
            <a:ext cx="1647906" cy="344857"/>
          </a:xfrm>
          <a:prstGeom prst="rect">
            <a:avLst/>
          </a:prstGeom>
          <a:noFill/>
          <a:ln>
            <a:noFill/>
          </a:ln>
        </p:spPr>
      </p:pic>
      <p:sp>
        <p:nvSpPr>
          <p:cNvPr id="409" name="Google Shape;409;p1"/>
          <p:cNvSpPr txBox="1"/>
          <p:nvPr/>
        </p:nvSpPr>
        <p:spPr>
          <a:xfrm>
            <a:off x="680720" y="6247382"/>
            <a:ext cx="10878919" cy="33851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800" b="0" i="0" u="none" strike="noStrike" cap="none">
                <a:solidFill>
                  <a:schemeClr val="lt1"/>
                </a:solidFill>
                <a:latin typeface="Open Sans"/>
                <a:ea typeface="Open Sans"/>
                <a:cs typeface="Open Sans"/>
                <a:sym typeface="Open Sans"/>
              </a:rPr>
              <a:t>Projekt COMPutational Seniors jest współfinansowany przez Unię Europejską. Poglądy i opinie wyrażone w niniejszym dokumencie są wyłącznie poglądami i opiniami autora (autorów) i nie muszą odzwierciedlać poglądów Unii Europejskiej ani Hiszpańskiej Służby ds. Internacjonalizacji Edukacji (SEPIE). Ani Unia Europejska, ani agencja krajowa SEPIE nie ponoszą za nie odpowiedzialności.</a:t>
            </a:r>
            <a:endParaRPr sz="1800" b="0" i="0" u="none" strike="noStrike" cap="none">
              <a:solidFill>
                <a:schemeClr val="dk1"/>
              </a:solidFill>
              <a:latin typeface="Gill Sans"/>
              <a:ea typeface="Gill Sans"/>
              <a:cs typeface="Gill Sans"/>
              <a:sym typeface="Gill Sans"/>
            </a:endParaRPr>
          </a:p>
        </p:txBody>
      </p:sp>
      <p:pic>
        <p:nvPicPr>
          <p:cNvPr id="410" name="Google Shape;410;p1" descr="A logo with a head and gears in the middle&#10;&#10;Description automatically generated"/>
          <p:cNvPicPr preferRelativeResize="0"/>
          <p:nvPr/>
        </p:nvPicPr>
        <p:blipFill rotWithShape="1">
          <a:blip r:embed="rId7">
            <a:alphaModFix/>
          </a:blip>
          <a:srcRect/>
          <a:stretch/>
        </p:blipFill>
        <p:spPr>
          <a:xfrm>
            <a:off x="951132" y="1339123"/>
            <a:ext cx="1406984" cy="1417646"/>
          </a:xfrm>
          <a:prstGeom prst="rect">
            <a:avLst/>
          </a:prstGeom>
          <a:noFill/>
          <a:ln>
            <a:noFill/>
          </a:ln>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415"/>
        <p:cNvGrpSpPr/>
        <p:nvPr/>
      </p:nvGrpSpPr>
      <p:grpSpPr>
        <a:xfrm>
          <a:off x="0" y="0"/>
          <a:ext cx="0" cy="0"/>
          <a:chOff x="0" y="0"/>
          <a:chExt cx="0" cy="0"/>
        </a:xfrm>
      </p:grpSpPr>
      <p:sp>
        <p:nvSpPr>
          <p:cNvPr id="416" name="Google Shape;416;p2"/>
          <p:cNvSpPr txBox="1"/>
          <p:nvPr/>
        </p:nvSpPr>
        <p:spPr>
          <a:xfrm>
            <a:off x="4004905" y="986597"/>
            <a:ext cx="7527830" cy="4094897"/>
          </a:xfrm>
          <a:prstGeom prst="rect">
            <a:avLst/>
          </a:prstGeom>
          <a:noFill/>
          <a:ln>
            <a:noFill/>
          </a:ln>
        </p:spPr>
        <p:txBody>
          <a:bodyPr spcFirstLastPara="1" wrap="square" lIns="91425" tIns="45700" rIns="91425" bIns="45700" anchor="t" anchorCtr="0">
            <a:normAutofit lnSpcReduction="10000"/>
          </a:bodyPr>
          <a:lstStyle/>
          <a:p>
            <a:pPr marL="0" marR="0" lvl="0" indent="0" algn="just" rtl="0">
              <a:lnSpc>
                <a:spcPct val="107000"/>
              </a:lnSpc>
              <a:spcBef>
                <a:spcPts val="1800"/>
              </a:spcBef>
              <a:spcAft>
                <a:spcPts val="0"/>
              </a:spcAft>
              <a:buClr>
                <a:schemeClr val="dk1"/>
              </a:buClr>
              <a:buSzPts val="1100"/>
              <a:buFont typeface="Arial"/>
              <a:buNone/>
            </a:pPr>
            <a:r>
              <a:rPr lang="en-US" sz="1800" b="0" i="0" u="none" strike="noStrike" cap="none">
                <a:solidFill>
                  <a:srgbClr val="000000"/>
                </a:solidFill>
                <a:latin typeface="Arial"/>
                <a:ea typeface="Arial"/>
                <a:cs typeface="Arial"/>
                <a:sym typeface="Arial"/>
              </a:rPr>
              <a:t>W tym module zbadamy, jak zintegrować myślenie komputacyjne w środowiskach edukacji dorosłych, koncentrując się na jego praktycznej wartości, dostępności i zdolności adaptacji do różnych potrzeb edukacyjnych. </a:t>
            </a:r>
            <a:endParaRPr/>
          </a:p>
          <a:p>
            <a:pPr marL="0" marR="0" lvl="0" indent="0" algn="just" rtl="0">
              <a:lnSpc>
                <a:spcPct val="107000"/>
              </a:lnSpc>
              <a:spcBef>
                <a:spcPts val="1800"/>
              </a:spcBef>
              <a:spcAft>
                <a:spcPts val="0"/>
              </a:spcAft>
              <a:buClr>
                <a:schemeClr val="dk1"/>
              </a:buClr>
              <a:buSzPts val="1100"/>
              <a:buFont typeface="Arial"/>
              <a:buNone/>
            </a:pPr>
            <a:r>
              <a:rPr lang="en-US" sz="1800" b="0" i="0" u="none" strike="noStrike" cap="none">
                <a:solidFill>
                  <a:srgbClr val="000000"/>
                </a:solidFill>
                <a:latin typeface="Arial"/>
                <a:ea typeface="Arial"/>
                <a:cs typeface="Arial"/>
                <a:sym typeface="Arial"/>
              </a:rPr>
              <a:t>Moduł podkreśla, w jaki sposób trenerzy mogą przyjąć skuteczne podejście pedagogiczne, zaprojektować plany lekcji integracyjnych i wdrożyć działania CT, które są zgodne z doświadczeniami i celami dorosłych słuchaczy. </a:t>
            </a:r>
            <a:endParaRPr/>
          </a:p>
          <a:p>
            <a:pPr marL="0" marR="0" lvl="0" indent="0" algn="just" rtl="0">
              <a:lnSpc>
                <a:spcPct val="107000"/>
              </a:lnSpc>
              <a:spcBef>
                <a:spcPts val="1800"/>
              </a:spcBef>
              <a:spcAft>
                <a:spcPts val="800"/>
              </a:spcAft>
              <a:buClr>
                <a:schemeClr val="dk1"/>
              </a:buClr>
              <a:buSzPts val="1100"/>
              <a:buFont typeface="Arial"/>
              <a:buNone/>
            </a:pPr>
            <a:r>
              <a:rPr lang="en-US" sz="1800" b="0" i="0" u="none" strike="noStrike" cap="none">
                <a:solidFill>
                  <a:srgbClr val="000000"/>
                </a:solidFill>
                <a:latin typeface="Arial"/>
                <a:ea typeface="Arial"/>
                <a:cs typeface="Arial"/>
                <a:sym typeface="Arial"/>
              </a:rPr>
              <a:t>Nacisk kładziony jest na rolę edukatora w nadawaniu CT znaczenia i zastosowania w różnych kontekstach uczenia się, wspierając zaangażowanie, umiejętności cyfrowe i ścieżki uczenia się przez całe życie.</a:t>
            </a:r>
            <a:endParaRPr/>
          </a:p>
        </p:txBody>
      </p:sp>
      <p:pic>
        <p:nvPicPr>
          <p:cNvPr id="417" name="Google Shape;417;p2"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418" name="Google Shape;418;p2"/>
          <p:cNvSpPr/>
          <p:nvPr/>
        </p:nvSpPr>
        <p:spPr>
          <a:xfrm>
            <a:off x="3882853" y="5189190"/>
            <a:ext cx="7649882" cy="1250577"/>
          </a:xfrm>
          <a:prstGeom prst="rect">
            <a:avLst/>
          </a:prstGeom>
          <a:solidFill>
            <a:srgbClr val="D8D8D8"/>
          </a:solidFill>
          <a:ln>
            <a:noFill/>
          </a:ln>
        </p:spPr>
        <p:txBody>
          <a:bodyPr spcFirstLastPara="1" wrap="square" lIns="432000" tIns="45700" rIns="432000" bIns="45700" anchor="ctr" anchorCtr="0">
            <a:noAutofit/>
          </a:bodyPr>
          <a:lstStyle/>
          <a:p>
            <a:pPr marL="0" marR="0" lvl="0" indent="0" algn="ctr" rtl="0">
              <a:lnSpc>
                <a:spcPct val="100000"/>
              </a:lnSpc>
              <a:spcBef>
                <a:spcPts val="0"/>
              </a:spcBef>
              <a:spcAft>
                <a:spcPts val="0"/>
              </a:spcAft>
              <a:buNone/>
            </a:pPr>
            <a:r>
              <a:rPr lang="en-US" sz="1600" b="0" i="1" u="none" strike="noStrike" cap="none">
                <a:solidFill>
                  <a:srgbClr val="000000"/>
                </a:solidFill>
                <a:latin typeface="Arial"/>
                <a:ea typeface="Arial"/>
                <a:cs typeface="Arial"/>
                <a:sym typeface="Arial"/>
              </a:rPr>
              <a:t>Skorzystaj z tego modułu, aby zrozumieć zalety CT w edukacji dorosłych, przyjąć skuteczne strategie pedagogiczne i zaprojektować angażujące, praktyczne ćwiczenia, które rozwijają umiejętności CT u osób uczących się.</a:t>
            </a:r>
            <a:endParaRPr/>
          </a:p>
        </p:txBody>
      </p:sp>
      <p:pic>
        <p:nvPicPr>
          <p:cNvPr id="419" name="Google Shape;419;p2" descr="Imagen que contiene firmar, dibujo, reloj, señal&#10;&#10;El contenido generado por IA puede ser incorrecto."/>
          <p:cNvPicPr preferRelativeResize="0"/>
          <p:nvPr/>
        </p:nvPicPr>
        <p:blipFill rotWithShape="1">
          <a:blip r:embed="rId4">
            <a:alphaModFix/>
          </a:blip>
          <a:srcRect/>
          <a:stretch/>
        </p:blipFill>
        <p:spPr>
          <a:xfrm>
            <a:off x="11022542" y="5243039"/>
            <a:ext cx="1059463" cy="1059463"/>
          </a:xfrm>
          <a:prstGeom prst="rect">
            <a:avLst/>
          </a:prstGeom>
          <a:noFill/>
          <a:ln>
            <a:noFill/>
          </a:ln>
        </p:spPr>
      </p:pic>
      <p:sp>
        <p:nvSpPr>
          <p:cNvPr id="420" name="Google Shape;420;p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2</a:t>
            </a:fld>
            <a:endParaRPr sz="900" b="0" i="0" u="none" strike="noStrike" cap="none">
              <a:solidFill>
                <a:srgbClr val="537272"/>
              </a:solidFill>
              <a:latin typeface="Gill Sans"/>
              <a:ea typeface="Gill Sans"/>
              <a:cs typeface="Gill Sans"/>
              <a:sym typeface="Gill Sans"/>
            </a:endParaRPr>
          </a:p>
        </p:txBody>
      </p:sp>
      <p:sp>
        <p:nvSpPr>
          <p:cNvPr id="421" name="Google Shape;421;p2"/>
          <p:cNvSpPr txBox="1">
            <a:spLocks noGrp="1"/>
          </p:cNvSpPr>
          <p:nvPr>
            <p:ph type="title"/>
          </p:nvPr>
        </p:nvSpPr>
        <p:spPr>
          <a:xfrm>
            <a:off x="3083940" y="342899"/>
            <a:ext cx="6339459" cy="643697"/>
          </a:xfrm>
          <a:prstGeom prst="rect">
            <a:avLst/>
          </a:prstGeom>
          <a:noFill/>
          <a:ln>
            <a:noFill/>
          </a:ln>
        </p:spPr>
        <p:txBody>
          <a:bodyPr spcFirstLastPara="1" wrap="square" lIns="91425" tIns="45700" rIns="91425" bIns="45700" anchor="b" anchorCtr="0">
            <a:noAutofit/>
          </a:bodyPr>
          <a:lstStyle/>
          <a:p>
            <a:pPr marL="228600" lvl="0" indent="-50800" algn="ctr" rtl="0">
              <a:lnSpc>
                <a:spcPct val="100000"/>
              </a:lnSpc>
              <a:spcBef>
                <a:spcPts val="0"/>
              </a:spcBef>
              <a:spcAft>
                <a:spcPts val="0"/>
              </a:spcAft>
              <a:buSzPts val="2400"/>
              <a:buNone/>
            </a:pPr>
            <a:r>
              <a:rPr lang="en-US" b="1">
                <a:solidFill>
                  <a:schemeClr val="dk1"/>
                </a:solidFill>
                <a:latin typeface="Arial"/>
                <a:ea typeface="Arial"/>
                <a:cs typeface="Arial"/>
                <a:sym typeface="Arial"/>
              </a:rPr>
              <a:t>WITAMY W MODULE 3</a:t>
            </a:r>
            <a:endParaRPr b="1">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427"/>
        <p:cNvGrpSpPr/>
        <p:nvPr/>
      </p:nvGrpSpPr>
      <p:grpSpPr>
        <a:xfrm>
          <a:off x="0" y="0"/>
          <a:ext cx="0" cy="0"/>
          <a:chOff x="0" y="0"/>
          <a:chExt cx="0" cy="0"/>
        </a:xfrm>
      </p:grpSpPr>
      <p:sp>
        <p:nvSpPr>
          <p:cNvPr id="428" name="Google Shape;428;p3"/>
          <p:cNvSpPr/>
          <p:nvPr/>
        </p:nvSpPr>
        <p:spPr>
          <a:xfrm>
            <a:off x="0" y="-329"/>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29" name="Google Shape;429;p3"/>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430" name="Google Shape;430;p3"/>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STRUKTURA MODUŁU</a:t>
            </a:r>
            <a:endParaRPr b="1">
              <a:latin typeface="Arial"/>
              <a:ea typeface="Arial"/>
              <a:cs typeface="Arial"/>
              <a:sym typeface="Arial"/>
            </a:endParaRPr>
          </a:p>
        </p:txBody>
      </p:sp>
      <p:sp>
        <p:nvSpPr>
          <p:cNvPr id="431" name="Google Shape;431;p3"/>
          <p:cNvSpPr txBox="1"/>
          <p:nvPr/>
        </p:nvSpPr>
        <p:spPr>
          <a:xfrm>
            <a:off x="688800" y="1322466"/>
            <a:ext cx="4794000"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1899" b="1" i="0" u="none" strike="noStrike" cap="none">
                <a:solidFill>
                  <a:srgbClr val="678877"/>
                </a:solidFill>
                <a:latin typeface="Arial"/>
                <a:ea typeface="Arial"/>
                <a:cs typeface="Arial"/>
                <a:sym typeface="Arial"/>
              </a:rPr>
              <a:t>Część 1. Wdrożenie myślenia obliczeniowego: możliwości i korzyści</a:t>
            </a:r>
            <a:endParaRPr sz="12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1400" b="1" i="0" u="none" strike="noStrike" cap="none">
              <a:solidFill>
                <a:srgbClr val="678877"/>
              </a:solidFill>
              <a:latin typeface="Arial"/>
              <a:ea typeface="Arial"/>
              <a:cs typeface="Arial"/>
              <a:sym typeface="Arial"/>
            </a:endParaRPr>
          </a:p>
        </p:txBody>
      </p:sp>
      <p:sp>
        <p:nvSpPr>
          <p:cNvPr id="432" name="Google Shape;432;p3"/>
          <p:cNvSpPr txBox="1"/>
          <p:nvPr/>
        </p:nvSpPr>
        <p:spPr>
          <a:xfrm>
            <a:off x="872662" y="2170163"/>
            <a:ext cx="4702500" cy="945600"/>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Dlaczego CT ma znaczenie w edukacji dorosłych</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CT można dostosować do różnych przedmiotów i rzeczywistych scenariuszy</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Łatwe przykłady integracji</a:t>
            </a:r>
            <a:endParaRPr sz="1400" b="0" i="0" u="none" strike="noStrike" cap="none">
              <a:solidFill>
                <a:srgbClr val="000000"/>
              </a:solidFill>
              <a:latin typeface="Arial"/>
              <a:ea typeface="Arial"/>
              <a:cs typeface="Arial"/>
              <a:sym typeface="Arial"/>
            </a:endParaRPr>
          </a:p>
        </p:txBody>
      </p:sp>
      <p:sp>
        <p:nvSpPr>
          <p:cNvPr id="433" name="Google Shape;433;p3"/>
          <p:cNvSpPr txBox="1"/>
          <p:nvPr/>
        </p:nvSpPr>
        <p:spPr>
          <a:xfrm>
            <a:off x="688800" y="3176015"/>
            <a:ext cx="4794000" cy="799611"/>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1999" b="1" i="0" u="none" strike="noStrike" cap="none">
                <a:solidFill>
                  <a:srgbClr val="678877"/>
                </a:solidFill>
                <a:latin typeface="Arial"/>
                <a:ea typeface="Arial"/>
                <a:cs typeface="Arial"/>
                <a:sym typeface="Arial"/>
              </a:rPr>
              <a:t>Część 2. Pedagogiczne podejście do wdrażania myślenia komputacyjnego</a:t>
            </a:r>
            <a:endParaRPr sz="1300" b="0" i="0" u="none" strike="noStrike" cap="none">
              <a:solidFill>
                <a:srgbClr val="000000"/>
              </a:solidFill>
              <a:latin typeface="Arial"/>
              <a:ea typeface="Arial"/>
              <a:cs typeface="Arial"/>
              <a:sym typeface="Arial"/>
            </a:endParaRPr>
          </a:p>
        </p:txBody>
      </p:sp>
      <p:sp>
        <p:nvSpPr>
          <p:cNvPr id="434" name="Google Shape;434;p3"/>
          <p:cNvSpPr txBox="1"/>
          <p:nvPr/>
        </p:nvSpPr>
        <p:spPr>
          <a:xfrm>
            <a:off x="6251398" y="1322466"/>
            <a:ext cx="4170257" cy="709997"/>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Część 3. Opracowywanie planów lekcji i działań</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99"/>
              <a:buFont typeface="Arial"/>
              <a:buNone/>
            </a:pPr>
            <a:endParaRPr sz="1400" b="1" i="0" u="none" strike="noStrike" cap="none">
              <a:solidFill>
                <a:srgbClr val="678877"/>
              </a:solidFill>
              <a:latin typeface="Arial"/>
              <a:ea typeface="Arial"/>
              <a:cs typeface="Arial"/>
              <a:sym typeface="Arial"/>
            </a:endParaRPr>
          </a:p>
        </p:txBody>
      </p:sp>
      <p:sp>
        <p:nvSpPr>
          <p:cNvPr id="435" name="Google Shape;435;p3"/>
          <p:cNvSpPr txBox="1"/>
          <p:nvPr/>
        </p:nvSpPr>
        <p:spPr>
          <a:xfrm>
            <a:off x="872662" y="3915466"/>
            <a:ext cx="4702638" cy="799611"/>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Co wyróżnia dorosłych uczących się</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Metody nauczania, które najlepiej sprawdzają się w edukacji dorosłych</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Wspieranie i odłączanie działań w celu wspierania integracyjnych i dostępnych instrukcji CT</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Pożądane wyniki uczenia się dorosłych</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36" name="Google Shape;436;p3"/>
          <p:cNvSpPr txBox="1"/>
          <p:nvPr/>
        </p:nvSpPr>
        <p:spPr>
          <a:xfrm>
            <a:off x="6435260" y="2170163"/>
            <a:ext cx="5045538" cy="799611"/>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Znaczenie i elementy dobrze skonstruowanego planu lekcji</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Projektowanie zajęć dla dorosłych uczących się</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Przewodnik krok po kroku dotyczący tworzenia planu lekcji z integracją CT</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Techniki oceny, ewaluacja i ciągłe doskonalenie</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chemeClr val="dk1"/>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chemeClr val="dk1"/>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chemeClr val="dk1"/>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chemeClr val="dk1"/>
              </a:solidFill>
              <a:latin typeface="Arial"/>
              <a:ea typeface="Arial"/>
              <a:cs typeface="Arial"/>
              <a:sym typeface="Arial"/>
            </a:endParaRPr>
          </a:p>
          <a:p>
            <a:pPr marL="285750" marR="0" lvl="0" indent="-209550" algn="l" rtl="0">
              <a:lnSpc>
                <a:spcPct val="100000"/>
              </a:lnSpc>
              <a:spcBef>
                <a:spcPts val="0"/>
              </a:spcBef>
              <a:spcAft>
                <a:spcPts val="0"/>
              </a:spcAft>
              <a:buClr>
                <a:srgbClr val="7F7F7F"/>
              </a:buClr>
              <a:buSzPts val="1200"/>
              <a:buFont typeface="Arial"/>
              <a:buNone/>
            </a:pPr>
            <a:endParaRPr sz="1400" b="0" i="0" u="none" strike="noStrike" cap="none">
              <a:solidFill>
                <a:srgbClr val="000000"/>
              </a:solidFill>
              <a:latin typeface="Arial"/>
              <a:ea typeface="Arial"/>
              <a:cs typeface="Arial"/>
              <a:sym typeface="Arial"/>
            </a:endParaRPr>
          </a:p>
        </p:txBody>
      </p:sp>
      <p:sp>
        <p:nvSpPr>
          <p:cNvPr id="437" name="Google Shape;437;p3"/>
          <p:cNvSpPr txBox="1"/>
          <p:nvPr/>
        </p:nvSpPr>
        <p:spPr>
          <a:xfrm>
            <a:off x="6251398" y="3664529"/>
            <a:ext cx="4433303" cy="418500"/>
          </a:xfrm>
          <a:prstGeom prst="rect">
            <a:avLst/>
          </a:prstGeom>
          <a:noFill/>
          <a:ln>
            <a:noFill/>
          </a:ln>
        </p:spPr>
        <p:txBody>
          <a:bodyPr spcFirstLastPara="1" wrap="square" lIns="121875" tIns="60925" rIns="121875" bIns="60925" anchor="t" anchorCtr="0">
            <a:noAutofit/>
          </a:bodyPr>
          <a:lstStyle/>
          <a:p>
            <a:pPr marL="0" marR="0" lvl="0" indent="0" algn="l" rtl="0">
              <a:lnSpc>
                <a:spcPct val="100000"/>
              </a:lnSpc>
              <a:spcBef>
                <a:spcPts val="0"/>
              </a:spcBef>
              <a:spcAft>
                <a:spcPts val="0"/>
              </a:spcAft>
              <a:buClr>
                <a:srgbClr val="000000"/>
              </a:buClr>
              <a:buSzPts val="2099"/>
              <a:buFont typeface="Arial"/>
              <a:buNone/>
            </a:pPr>
            <a:r>
              <a:rPr lang="en-US" sz="2099" b="1" i="0" u="none" strike="noStrike" cap="none">
                <a:solidFill>
                  <a:srgbClr val="678877"/>
                </a:solidFill>
                <a:latin typeface="Arial"/>
                <a:ea typeface="Arial"/>
                <a:cs typeface="Arial"/>
                <a:sym typeface="Arial"/>
              </a:rPr>
              <a:t>Część 4. Studium przypadku i ćwiczenia</a:t>
            </a:r>
            <a:endParaRPr sz="1400" b="0" i="0" u="none" strike="noStrike" cap="none">
              <a:solidFill>
                <a:srgbClr val="000000"/>
              </a:solidFill>
              <a:latin typeface="Arial"/>
              <a:ea typeface="Arial"/>
              <a:cs typeface="Arial"/>
              <a:sym typeface="Arial"/>
            </a:endParaRPr>
          </a:p>
        </p:txBody>
      </p:sp>
      <p:sp>
        <p:nvSpPr>
          <p:cNvPr id="438" name="Google Shape;438;p3"/>
          <p:cNvSpPr txBox="1"/>
          <p:nvPr/>
        </p:nvSpPr>
        <p:spPr>
          <a:xfrm>
            <a:off x="6487885" y="4497395"/>
            <a:ext cx="4702500" cy="606300"/>
          </a:xfrm>
          <a:prstGeom prst="rect">
            <a:avLst/>
          </a:prstGeom>
          <a:noFill/>
          <a:ln>
            <a:noFill/>
          </a:ln>
        </p:spPr>
        <p:txBody>
          <a:bodyPr spcFirstLastPara="1" wrap="square" lIns="121875" tIns="60925" rIns="121875" bIns="60925" anchor="t" anchorCtr="0">
            <a:noAutofit/>
          </a:bodyPr>
          <a:lstStyle/>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Przykłady CT z życia wzięte</a:t>
            </a:r>
            <a:endParaRPr sz="1400" b="0" i="0" u="none" strike="noStrike" cap="none">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7F7F7F"/>
              </a:buClr>
              <a:buSzPts val="1200"/>
              <a:buFont typeface="Arial"/>
              <a:buChar char="-"/>
            </a:pPr>
            <a:r>
              <a:rPr lang="en-US" sz="1400" b="0" i="0" u="none" strike="noStrike" cap="none">
                <a:solidFill>
                  <a:srgbClr val="000000"/>
                </a:solidFill>
                <a:latin typeface="Arial"/>
                <a:ea typeface="Arial"/>
                <a:cs typeface="Arial"/>
                <a:sym typeface="Arial"/>
              </a:rPr>
              <a:t>Interaktywne ćwiczenia umożliwiające poznanie i zastosowanie wiedzy zdobytej w tym module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EF2F0"/>
        </a:solidFill>
        <a:effectLst/>
      </p:bgPr>
    </p:bg>
    <p:spTree>
      <p:nvGrpSpPr>
        <p:cNvPr id="1" name="Shape 444"/>
        <p:cNvGrpSpPr/>
        <p:nvPr/>
      </p:nvGrpSpPr>
      <p:grpSpPr>
        <a:xfrm>
          <a:off x="0" y="0"/>
          <a:ext cx="0" cy="0"/>
          <a:chOff x="0" y="0"/>
          <a:chExt cx="0" cy="0"/>
        </a:xfrm>
      </p:grpSpPr>
      <p:sp>
        <p:nvSpPr>
          <p:cNvPr id="445" name="Google Shape;445;g354cd9c9ebd_0_107"/>
          <p:cNvSpPr/>
          <p:nvPr/>
        </p:nvSpPr>
        <p:spPr>
          <a:xfrm>
            <a:off x="1075900" y="2828880"/>
            <a:ext cx="3686700" cy="2431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000000"/>
                </a:solidFill>
                <a:latin typeface="Arial"/>
                <a:ea typeface="Arial"/>
                <a:cs typeface="Arial"/>
                <a:sym typeface="Arial"/>
              </a:rPr>
              <a:t>Pod koniec tego kursu, jako edukator, będziesz w stanie...</a:t>
            </a: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Oczekiwane efekty nauczania</a:t>
            </a:r>
            <a:endParaRPr sz="4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000"/>
              <a:buFont typeface="Arial"/>
              <a:buNone/>
            </a:pPr>
            <a:endParaRPr sz="40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br>
              <a:rPr lang="en-US" sz="1800" b="0" i="0" u="none" strike="noStrike" cap="none">
                <a:solidFill>
                  <a:srgbClr val="000000"/>
                </a:solidFill>
                <a:latin typeface="Arial"/>
                <a:ea typeface="Arial"/>
                <a:cs typeface="Arial"/>
                <a:sym typeface="Arial"/>
              </a:rPr>
            </a:br>
            <a:endParaRPr sz="4000" b="0" i="0" u="none" strike="noStrike" cap="none">
              <a:solidFill>
                <a:srgbClr val="000000"/>
              </a:solidFill>
              <a:latin typeface="Arial"/>
              <a:ea typeface="Arial"/>
              <a:cs typeface="Arial"/>
              <a:sym typeface="Arial"/>
            </a:endParaRPr>
          </a:p>
        </p:txBody>
      </p:sp>
      <p:grpSp>
        <p:nvGrpSpPr>
          <p:cNvPr id="446" name="Google Shape;446;g354cd9c9ebd_0_107"/>
          <p:cNvGrpSpPr/>
          <p:nvPr/>
        </p:nvGrpSpPr>
        <p:grpSpPr>
          <a:xfrm>
            <a:off x="4813560" y="853560"/>
            <a:ext cx="6302540" cy="5150520"/>
            <a:chOff x="4813560" y="853560"/>
            <a:chExt cx="6302540" cy="5150520"/>
          </a:xfrm>
        </p:grpSpPr>
        <p:sp>
          <p:nvSpPr>
            <p:cNvPr id="447" name="Google Shape;447;g354cd9c9ebd_0_107"/>
            <p:cNvSpPr/>
            <p:nvPr/>
          </p:nvSpPr>
          <p:spPr>
            <a:xfrm>
              <a:off x="4813560" y="853560"/>
              <a:ext cx="6302540" cy="916920"/>
            </a:xfrm>
            <a:custGeom>
              <a:avLst/>
              <a:gdLst/>
              <a:ahLst/>
              <a:cxnLst/>
              <a:rect l="l" t="t" r="r" b="b"/>
              <a:pathLst>
                <a:path w="17509" h="2549" extrusionOk="0">
                  <a:moveTo>
                    <a:pt x="424" y="0"/>
                  </a:moveTo>
                  <a:cubicBezTo>
                    <a:pt x="212" y="0"/>
                    <a:pt x="0" y="212"/>
                    <a:pt x="0" y="424"/>
                  </a:cubicBezTo>
                  <a:lnTo>
                    <a:pt x="0" y="2123"/>
                  </a:lnTo>
                  <a:cubicBezTo>
                    <a:pt x="0" y="2335"/>
                    <a:pt x="212" y="2548"/>
                    <a:pt x="424" y="2548"/>
                  </a:cubicBezTo>
                  <a:lnTo>
                    <a:pt x="17083" y="2548"/>
                  </a:lnTo>
                  <a:cubicBezTo>
                    <a:pt x="17295" y="2548"/>
                    <a:pt x="17508" y="2335"/>
                    <a:pt x="17508" y="2123"/>
                  </a:cubicBezTo>
                  <a:lnTo>
                    <a:pt x="17508" y="424"/>
                  </a:lnTo>
                  <a:cubicBezTo>
                    <a:pt x="17508" y="212"/>
                    <a:pt x="17295" y="0"/>
                    <a:pt x="17083" y="0"/>
                  </a:cubicBezTo>
                  <a:lnTo>
                    <a:pt x="424" y="0"/>
                  </a:lnTo>
                </a:path>
              </a:pathLst>
            </a:custGeom>
            <a:solidFill>
              <a:srgbClr val="83B8DF"/>
            </a:solidFill>
            <a:ln w="12600" cap="flat" cmpd="sng">
              <a:solidFill>
                <a:srgbClr val="F9ECE5"/>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g354cd9c9ebd_0_107"/>
            <p:cNvSpPr/>
            <p:nvPr/>
          </p:nvSpPr>
          <p:spPr>
            <a:xfrm>
              <a:off x="4858200" y="898200"/>
              <a:ext cx="6213000" cy="827400"/>
            </a:xfrm>
            <a:prstGeom prst="rect">
              <a:avLst/>
            </a:prstGeom>
            <a:noFill/>
            <a:ln>
              <a:noFill/>
            </a:ln>
          </p:spPr>
          <p:txBody>
            <a:bodyPr spcFirstLastPara="1" wrap="square" lIns="68400" tIns="68400" rIns="68400" bIns="68400" anchor="ctr" anchorCtr="0">
              <a:no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rgbClr val="FFFFFF"/>
                  </a:solidFill>
                  <a:latin typeface="Arial"/>
                  <a:ea typeface="Arial"/>
                  <a:cs typeface="Arial"/>
                  <a:sym typeface="Arial"/>
                </a:rPr>
                <a:t>Opisać strategie włączania myślenia komputacyjnego do swoich zajęć.</a:t>
              </a:r>
              <a:endParaRPr sz="1600" b="0" i="0" u="none" strike="noStrike" cap="none">
                <a:solidFill>
                  <a:srgbClr val="000000"/>
                </a:solidFill>
                <a:latin typeface="Arial"/>
                <a:ea typeface="Arial"/>
                <a:cs typeface="Arial"/>
                <a:sym typeface="Arial"/>
              </a:endParaRPr>
            </a:p>
          </p:txBody>
        </p:sp>
        <p:sp>
          <p:nvSpPr>
            <p:cNvPr id="449" name="Google Shape;449;g354cd9c9ebd_0_107"/>
            <p:cNvSpPr/>
            <p:nvPr/>
          </p:nvSpPr>
          <p:spPr>
            <a:xfrm>
              <a:off x="4813560" y="1911960"/>
              <a:ext cx="6302540" cy="916920"/>
            </a:xfrm>
            <a:custGeom>
              <a:avLst/>
              <a:gdLst/>
              <a:ahLst/>
              <a:cxnLst/>
              <a:rect l="l" t="t" r="r" b="b"/>
              <a:pathLst>
                <a:path w="17509" h="2549" extrusionOk="0">
                  <a:moveTo>
                    <a:pt x="424" y="0"/>
                  </a:moveTo>
                  <a:cubicBezTo>
                    <a:pt x="212" y="0"/>
                    <a:pt x="0" y="212"/>
                    <a:pt x="0" y="424"/>
                  </a:cubicBezTo>
                  <a:lnTo>
                    <a:pt x="0" y="2123"/>
                  </a:lnTo>
                  <a:cubicBezTo>
                    <a:pt x="0" y="2335"/>
                    <a:pt x="212" y="2548"/>
                    <a:pt x="424" y="2548"/>
                  </a:cubicBezTo>
                  <a:lnTo>
                    <a:pt x="17083" y="2548"/>
                  </a:lnTo>
                  <a:cubicBezTo>
                    <a:pt x="17295" y="2548"/>
                    <a:pt x="17508" y="2335"/>
                    <a:pt x="17508" y="2123"/>
                  </a:cubicBezTo>
                  <a:lnTo>
                    <a:pt x="17508" y="424"/>
                  </a:lnTo>
                  <a:cubicBezTo>
                    <a:pt x="17508" y="212"/>
                    <a:pt x="17295" y="0"/>
                    <a:pt x="17083" y="0"/>
                  </a:cubicBezTo>
                  <a:lnTo>
                    <a:pt x="424" y="0"/>
                  </a:lnTo>
                </a:path>
              </a:pathLst>
            </a:custGeom>
            <a:solidFill>
              <a:srgbClr val="E1A283"/>
            </a:solidFill>
            <a:ln w="12600"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g354cd9c9ebd_0_107"/>
            <p:cNvSpPr/>
            <p:nvPr/>
          </p:nvSpPr>
          <p:spPr>
            <a:xfrm>
              <a:off x="4858200" y="1956600"/>
              <a:ext cx="6213000" cy="827400"/>
            </a:xfrm>
            <a:prstGeom prst="rect">
              <a:avLst/>
            </a:prstGeom>
            <a:noFill/>
            <a:ln>
              <a:noFill/>
            </a:ln>
          </p:spPr>
          <p:txBody>
            <a:bodyPr spcFirstLastPara="1" wrap="square" lIns="68400" tIns="68400" rIns="68400" bIns="68400" anchor="ctr" anchorCtr="0">
              <a:noAutofit/>
            </a:bodyPr>
            <a:lstStyle/>
            <a:p>
              <a:pPr marL="0" marR="0" lvl="0" indent="0" algn="l" rtl="0">
                <a:lnSpc>
                  <a:spcPct val="150000"/>
                </a:lnSpc>
                <a:spcBef>
                  <a:spcPts val="0"/>
                </a:spcBef>
                <a:spcAft>
                  <a:spcPts val="0"/>
                </a:spcAft>
                <a:buNone/>
              </a:pPr>
              <a:r>
                <a:rPr lang="en-US" sz="1600" b="0" i="0" u="none" strike="noStrike" cap="none">
                  <a:solidFill>
                    <a:srgbClr val="FFFFFF"/>
                  </a:solidFill>
                  <a:latin typeface="Arial"/>
                  <a:ea typeface="Arial"/>
                  <a:cs typeface="Arial"/>
                  <a:sym typeface="Arial"/>
                </a:rPr>
                <a:t>Określić skuteczne podejścia pedagogiczne do nauczania osób dorosłych uczących się myślenia komputacyjnego.</a:t>
              </a:r>
              <a:endParaRPr sz="1600" b="0" i="0" u="none" strike="noStrike" cap="none">
                <a:solidFill>
                  <a:srgbClr val="000000"/>
                </a:solidFill>
                <a:latin typeface="Arial"/>
                <a:ea typeface="Arial"/>
                <a:cs typeface="Arial"/>
                <a:sym typeface="Arial"/>
              </a:endParaRPr>
            </a:p>
          </p:txBody>
        </p:sp>
        <p:sp>
          <p:nvSpPr>
            <p:cNvPr id="451" name="Google Shape;451;g354cd9c9ebd_0_107"/>
            <p:cNvSpPr/>
            <p:nvPr/>
          </p:nvSpPr>
          <p:spPr>
            <a:xfrm>
              <a:off x="4813560" y="2970360"/>
              <a:ext cx="6302540" cy="916920"/>
            </a:xfrm>
            <a:custGeom>
              <a:avLst/>
              <a:gdLst/>
              <a:ahLst/>
              <a:cxnLst/>
              <a:rect l="l" t="t" r="r" b="b"/>
              <a:pathLst>
                <a:path w="17509" h="2549" extrusionOk="0">
                  <a:moveTo>
                    <a:pt x="424" y="0"/>
                  </a:moveTo>
                  <a:cubicBezTo>
                    <a:pt x="212" y="0"/>
                    <a:pt x="0" y="212"/>
                    <a:pt x="0" y="424"/>
                  </a:cubicBezTo>
                  <a:lnTo>
                    <a:pt x="0" y="2123"/>
                  </a:lnTo>
                  <a:cubicBezTo>
                    <a:pt x="0" y="2335"/>
                    <a:pt x="212" y="2548"/>
                    <a:pt x="424" y="2548"/>
                  </a:cubicBezTo>
                  <a:lnTo>
                    <a:pt x="17083" y="2548"/>
                  </a:lnTo>
                  <a:cubicBezTo>
                    <a:pt x="17295" y="2548"/>
                    <a:pt x="17508" y="2335"/>
                    <a:pt x="17508" y="2123"/>
                  </a:cubicBezTo>
                  <a:lnTo>
                    <a:pt x="17508" y="424"/>
                  </a:lnTo>
                  <a:cubicBezTo>
                    <a:pt x="17508" y="212"/>
                    <a:pt x="17295" y="0"/>
                    <a:pt x="17083" y="0"/>
                  </a:cubicBezTo>
                  <a:lnTo>
                    <a:pt x="424" y="0"/>
                  </a:lnTo>
                </a:path>
              </a:pathLst>
            </a:custGeom>
            <a:solidFill>
              <a:srgbClr val="002060"/>
            </a:solidFill>
            <a:ln w="12600"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g354cd9c9ebd_0_107"/>
            <p:cNvSpPr/>
            <p:nvPr/>
          </p:nvSpPr>
          <p:spPr>
            <a:xfrm>
              <a:off x="4858200" y="3015000"/>
              <a:ext cx="6213000" cy="8274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g354cd9c9ebd_0_107"/>
            <p:cNvSpPr/>
            <p:nvPr/>
          </p:nvSpPr>
          <p:spPr>
            <a:xfrm>
              <a:off x="4813560" y="4028760"/>
              <a:ext cx="6302540" cy="916920"/>
            </a:xfrm>
            <a:custGeom>
              <a:avLst/>
              <a:gdLst/>
              <a:ahLst/>
              <a:cxnLst/>
              <a:rect l="l" t="t" r="r" b="b"/>
              <a:pathLst>
                <a:path w="17509" h="2549" extrusionOk="0">
                  <a:moveTo>
                    <a:pt x="424" y="0"/>
                  </a:moveTo>
                  <a:cubicBezTo>
                    <a:pt x="212" y="0"/>
                    <a:pt x="0" y="212"/>
                    <a:pt x="0" y="424"/>
                  </a:cubicBezTo>
                  <a:lnTo>
                    <a:pt x="0" y="2123"/>
                  </a:lnTo>
                  <a:cubicBezTo>
                    <a:pt x="0" y="2335"/>
                    <a:pt x="212" y="2548"/>
                    <a:pt x="424" y="2548"/>
                  </a:cubicBezTo>
                  <a:lnTo>
                    <a:pt x="17083" y="2548"/>
                  </a:lnTo>
                  <a:cubicBezTo>
                    <a:pt x="17295" y="2548"/>
                    <a:pt x="17508" y="2335"/>
                    <a:pt x="17508" y="2123"/>
                  </a:cubicBezTo>
                  <a:lnTo>
                    <a:pt x="17508" y="424"/>
                  </a:lnTo>
                  <a:cubicBezTo>
                    <a:pt x="17508" y="212"/>
                    <a:pt x="17295" y="0"/>
                    <a:pt x="17083" y="0"/>
                  </a:cubicBezTo>
                  <a:lnTo>
                    <a:pt x="424" y="0"/>
                  </a:lnTo>
                </a:path>
              </a:pathLst>
            </a:custGeom>
            <a:solidFill>
              <a:srgbClr val="0070C0"/>
            </a:solidFill>
            <a:ln w="12600"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g354cd9c9ebd_0_107"/>
            <p:cNvSpPr/>
            <p:nvPr/>
          </p:nvSpPr>
          <p:spPr>
            <a:xfrm>
              <a:off x="4858200" y="4073400"/>
              <a:ext cx="6213000" cy="827400"/>
            </a:xfrm>
            <a:prstGeom prst="rect">
              <a:avLst/>
            </a:prstGeom>
            <a:noFill/>
            <a:ln>
              <a:noFill/>
            </a:ln>
          </p:spPr>
          <p:txBody>
            <a:bodyPr spcFirstLastPara="1" wrap="square" lIns="68400" tIns="68400" rIns="68400" bIns="68400" anchor="ctr" anchorCtr="0">
              <a:no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rgbClr val="FFFFFF"/>
                  </a:solidFill>
                  <a:latin typeface="Arial"/>
                  <a:ea typeface="Arial"/>
                  <a:cs typeface="Arial"/>
                  <a:sym typeface="Arial"/>
                </a:rPr>
                <a:t>Dostrzec rolę informacji zwrotnej i refleksji w doskonaleniu umiejętności myślenia komputacyjnego.</a:t>
              </a:r>
              <a:endParaRPr sz="1600" b="0" i="0" u="none" strike="noStrike" cap="none">
                <a:solidFill>
                  <a:srgbClr val="000000"/>
                </a:solidFill>
                <a:latin typeface="Arial"/>
                <a:ea typeface="Arial"/>
                <a:cs typeface="Arial"/>
                <a:sym typeface="Arial"/>
              </a:endParaRPr>
            </a:p>
          </p:txBody>
        </p:sp>
        <p:sp>
          <p:nvSpPr>
            <p:cNvPr id="455" name="Google Shape;455;g354cd9c9ebd_0_107"/>
            <p:cNvSpPr/>
            <p:nvPr/>
          </p:nvSpPr>
          <p:spPr>
            <a:xfrm>
              <a:off x="4813560" y="5087160"/>
              <a:ext cx="6302540" cy="916920"/>
            </a:xfrm>
            <a:custGeom>
              <a:avLst/>
              <a:gdLst/>
              <a:ahLst/>
              <a:cxnLst/>
              <a:rect l="l" t="t" r="r" b="b"/>
              <a:pathLst>
                <a:path w="17509" h="2549" extrusionOk="0">
                  <a:moveTo>
                    <a:pt x="424" y="0"/>
                  </a:moveTo>
                  <a:cubicBezTo>
                    <a:pt x="212" y="0"/>
                    <a:pt x="0" y="212"/>
                    <a:pt x="0" y="424"/>
                  </a:cubicBezTo>
                  <a:lnTo>
                    <a:pt x="0" y="2123"/>
                  </a:lnTo>
                  <a:cubicBezTo>
                    <a:pt x="0" y="2335"/>
                    <a:pt x="212" y="2548"/>
                    <a:pt x="424" y="2548"/>
                  </a:cubicBezTo>
                  <a:lnTo>
                    <a:pt x="17083" y="2548"/>
                  </a:lnTo>
                  <a:cubicBezTo>
                    <a:pt x="17295" y="2548"/>
                    <a:pt x="17508" y="2335"/>
                    <a:pt x="17508" y="2123"/>
                  </a:cubicBezTo>
                  <a:lnTo>
                    <a:pt x="17508" y="424"/>
                  </a:lnTo>
                  <a:cubicBezTo>
                    <a:pt x="17508" y="212"/>
                    <a:pt x="17295" y="0"/>
                    <a:pt x="17083" y="0"/>
                  </a:cubicBezTo>
                  <a:lnTo>
                    <a:pt x="424" y="0"/>
                  </a:lnTo>
                </a:path>
              </a:pathLst>
            </a:custGeom>
            <a:solidFill>
              <a:srgbClr val="678877"/>
            </a:solidFill>
            <a:ln w="12600" cap="flat" cmpd="sng">
              <a:solidFill>
                <a:srgbClr val="FFFFFF"/>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6" name="Google Shape;456;g354cd9c9ebd_0_107"/>
            <p:cNvSpPr/>
            <p:nvPr/>
          </p:nvSpPr>
          <p:spPr>
            <a:xfrm>
              <a:off x="4858200" y="5131800"/>
              <a:ext cx="6213000" cy="827400"/>
            </a:xfrm>
            <a:prstGeom prst="rect">
              <a:avLst/>
            </a:prstGeom>
            <a:noFill/>
            <a:ln>
              <a:noFill/>
            </a:ln>
          </p:spPr>
          <p:txBody>
            <a:bodyPr spcFirstLastPara="1" wrap="square" lIns="60825" tIns="60825" rIns="60825" bIns="60825" anchor="ctr" anchorCtr="0">
              <a:no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rgbClr val="FFFFFF"/>
                  </a:solidFill>
                  <a:latin typeface="Arial"/>
                  <a:ea typeface="Arial"/>
                  <a:cs typeface="Arial"/>
                  <a:sym typeface="Arial"/>
                </a:rPr>
                <a:t>Zidentyfikować narzędzia i zasoby do nauczania myślenia komputacyjnego w edukacji dorosłych</a:t>
              </a:r>
              <a:endParaRPr sz="1600" b="0" i="0" u="none" strike="noStrike" cap="none">
                <a:solidFill>
                  <a:srgbClr val="000000"/>
                </a:solidFill>
                <a:latin typeface="Arial"/>
                <a:ea typeface="Arial"/>
                <a:cs typeface="Arial"/>
                <a:sym typeface="Arial"/>
              </a:endParaRPr>
            </a:p>
          </p:txBody>
        </p:sp>
        <p:sp>
          <p:nvSpPr>
            <p:cNvPr id="457" name="Google Shape;457;g354cd9c9ebd_0_107"/>
            <p:cNvSpPr/>
            <p:nvPr/>
          </p:nvSpPr>
          <p:spPr>
            <a:xfrm>
              <a:off x="4858200" y="2990520"/>
              <a:ext cx="6213000" cy="827400"/>
            </a:xfrm>
            <a:prstGeom prst="rect">
              <a:avLst/>
            </a:prstGeom>
            <a:noFill/>
            <a:ln>
              <a:noFill/>
            </a:ln>
          </p:spPr>
          <p:txBody>
            <a:bodyPr spcFirstLastPara="1" wrap="square" lIns="68400" tIns="68400" rIns="68400" bIns="68400" anchor="ctr" anchorCtr="0">
              <a:no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rgbClr val="FFFFFF"/>
                  </a:solidFill>
                  <a:latin typeface="Arial"/>
                  <a:ea typeface="Arial"/>
                  <a:cs typeface="Arial"/>
                  <a:sym typeface="Arial"/>
                </a:rPr>
                <a:t>Zademonstrować, jak tworzyć plany zajęć, które obejmują myślenie komputacyjne przy użyciu rzeczywistych zadań.</a:t>
              </a:r>
              <a:endParaRPr sz="1600" b="0" i="0" u="none" strike="noStrike" cap="none">
                <a:solidFill>
                  <a:srgbClr val="000000"/>
                </a:solidFill>
                <a:latin typeface="Arial"/>
                <a:ea typeface="Arial"/>
                <a:cs typeface="Arial"/>
                <a:sym typeface="Arial"/>
              </a:endParaRPr>
            </a:p>
          </p:txBody>
        </p:sp>
      </p:grpSp>
      <p:sp>
        <p:nvSpPr>
          <p:cNvPr id="458" name="Google Shape;458;g354cd9c9ebd_0_107"/>
          <p:cNvSpPr/>
          <p:nvPr/>
        </p:nvSpPr>
        <p:spPr>
          <a:xfrm>
            <a:off x="11116440" y="6356520"/>
            <a:ext cx="871500" cy="364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5"/>
          <p:cNvSpPr txBox="1">
            <a:spLocks noGrp="1"/>
          </p:cNvSpPr>
          <p:nvPr>
            <p:ph type="title"/>
          </p:nvPr>
        </p:nvSpPr>
        <p:spPr>
          <a:xfrm>
            <a:off x="1261120" y="874737"/>
            <a:ext cx="5605272" cy="914400"/>
          </a:xfrm>
          <a:prstGeom prst="rect">
            <a:avLst/>
          </a:prstGeom>
          <a:noFill/>
          <a:ln>
            <a:noFill/>
          </a:ln>
        </p:spPr>
        <p:txBody>
          <a:bodyPr spcFirstLastPara="1" wrap="square" lIns="91425" tIns="45700" rIns="91425" bIns="45700" anchor="b" anchorCtr="0">
            <a:noAutofit/>
          </a:bodyPr>
          <a:lstStyle/>
          <a:p>
            <a:pPr marL="228600" lvl="0" indent="-228600" algn="l" rtl="0">
              <a:lnSpc>
                <a:spcPct val="100000"/>
              </a:lnSpc>
              <a:spcBef>
                <a:spcPts val="0"/>
              </a:spcBef>
              <a:spcAft>
                <a:spcPts val="0"/>
              </a:spcAft>
              <a:buSzPts val="2400"/>
              <a:buNone/>
            </a:pPr>
            <a:r>
              <a:rPr lang="en-US" b="1">
                <a:latin typeface="Arial"/>
                <a:ea typeface="Arial"/>
                <a:cs typeface="Arial"/>
                <a:sym typeface="Arial"/>
              </a:rPr>
              <a:t>CELE I ZAŁOŻENIA MODUŁU</a:t>
            </a:r>
            <a:endParaRPr>
              <a:latin typeface="Arial"/>
              <a:ea typeface="Arial"/>
              <a:cs typeface="Arial"/>
              <a:sym typeface="Arial"/>
            </a:endParaRPr>
          </a:p>
        </p:txBody>
      </p:sp>
      <p:sp>
        <p:nvSpPr>
          <p:cNvPr id="466" name="Google Shape;466;p5"/>
          <p:cNvSpPr txBox="1">
            <a:spLocks noGrp="1"/>
          </p:cNvSpPr>
          <p:nvPr>
            <p:ph type="body" idx="1"/>
          </p:nvPr>
        </p:nvSpPr>
        <p:spPr>
          <a:xfrm>
            <a:off x="1054359" y="1887152"/>
            <a:ext cx="6018794" cy="3642347"/>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CEL:</a:t>
            </a:r>
            <a:r>
              <a:rPr lang="en-US" sz="1600">
                <a:solidFill>
                  <a:schemeClr val="accent3"/>
                </a:solidFill>
                <a:latin typeface="Arial"/>
                <a:ea typeface="Arial"/>
                <a:cs typeface="Arial"/>
                <a:sym typeface="Arial"/>
              </a:rPr>
              <a:t> </a:t>
            </a:r>
            <a:endParaRPr sz="1600">
              <a:solidFill>
                <a:schemeClr val="accent3"/>
              </a:solidFill>
              <a:latin typeface="Arial"/>
              <a:ea typeface="Arial"/>
              <a:cs typeface="Arial"/>
              <a:sym typeface="Arial"/>
            </a:endParaRPr>
          </a:p>
          <a:p>
            <a:pPr marL="0" lvl="0" indent="0" algn="just" rtl="0">
              <a:lnSpc>
                <a:spcPct val="100000"/>
              </a:lnSpc>
              <a:spcBef>
                <a:spcPts val="1000"/>
              </a:spcBef>
              <a:spcAft>
                <a:spcPts val="0"/>
              </a:spcAft>
              <a:buSzPts val="1260"/>
              <a:buNone/>
            </a:pPr>
            <a:r>
              <a:rPr lang="en-US" sz="1600">
                <a:latin typeface="Arial"/>
                <a:ea typeface="Arial"/>
                <a:cs typeface="Arial"/>
                <a:sym typeface="Arial"/>
              </a:rPr>
              <a:t>Wspieranie trenerów we wdrażaniu myślenia komputacyjnego w edukacji dorosłych poprzez praktyczne, integracyjne i pedagogicznie uzasadnione strategie.</a:t>
            </a:r>
            <a:endParaRPr/>
          </a:p>
          <a:p>
            <a:pPr marL="0" lvl="0" indent="0" algn="just" rtl="0">
              <a:lnSpc>
                <a:spcPct val="100000"/>
              </a:lnSpc>
              <a:spcBef>
                <a:spcPts val="1000"/>
              </a:spcBef>
              <a:spcAft>
                <a:spcPts val="0"/>
              </a:spcAft>
              <a:buSzPts val="1260"/>
              <a:buNone/>
            </a:pPr>
            <a:r>
              <a:rPr lang="en-US" sz="1600" b="1">
                <a:solidFill>
                  <a:schemeClr val="accent3"/>
                </a:solidFill>
                <a:latin typeface="Arial"/>
                <a:ea typeface="Arial"/>
                <a:cs typeface="Arial"/>
                <a:sym typeface="Arial"/>
              </a:rPr>
              <a:t>ZAŁOŻENIA:</a:t>
            </a:r>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Zrozumienie wartości CT w edukacji dorosłych i jego znaczenia dla uczenia się cyfrowego i uczenia się przez całe życie.</a:t>
            </a:r>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Poznanie integracyjnych i angażujących podejść do wspierania CT wśród osób dorosłych z różnych </a:t>
            </a:r>
            <a:r>
              <a:rPr lang="en-US" sz="1600">
                <a:solidFill>
                  <a:srgbClr val="000000"/>
                </a:solidFill>
                <a:latin typeface="Arial"/>
                <a:ea typeface="Arial"/>
                <a:cs typeface="Arial"/>
                <a:sym typeface="Arial"/>
              </a:rPr>
              <a:t>środowisk</a:t>
            </a:r>
            <a:r>
              <a:rPr lang="en-US" sz="1600">
                <a:latin typeface="Arial"/>
                <a:ea typeface="Arial"/>
                <a:cs typeface="Arial"/>
                <a:sym typeface="Arial"/>
              </a:rPr>
              <a:t>.</a:t>
            </a:r>
            <a:endParaRPr/>
          </a:p>
          <a:p>
            <a:pPr marL="457200" lvl="0" indent="-330200" algn="just" rtl="0">
              <a:lnSpc>
                <a:spcPct val="100000"/>
              </a:lnSpc>
              <a:spcBef>
                <a:spcPts val="1000"/>
              </a:spcBef>
              <a:spcAft>
                <a:spcPts val="0"/>
              </a:spcAft>
              <a:buSzPts val="1600"/>
              <a:buAutoNum type="arabicPeriod"/>
            </a:pPr>
            <a:r>
              <a:rPr lang="en-US" sz="1600">
                <a:latin typeface="Arial"/>
                <a:ea typeface="Arial"/>
                <a:cs typeface="Arial"/>
                <a:sym typeface="Arial"/>
              </a:rPr>
              <a:t>Refleksja nad własną praktyką w celu poprawy ułatwiania CT i zaangażowania dorosłych słuchaczy.</a:t>
            </a:r>
            <a:endParaRPr sz="1600">
              <a:solidFill>
                <a:schemeClr val="dk2"/>
              </a:solidFill>
              <a:latin typeface="Arial"/>
              <a:ea typeface="Arial"/>
              <a:cs typeface="Arial"/>
              <a:sym typeface="Arial"/>
            </a:endParaRPr>
          </a:p>
        </p:txBody>
      </p:sp>
      <p:pic>
        <p:nvPicPr>
          <p:cNvPr id="467" name="Google Shape;467;p5"/>
          <p:cNvPicPr preferRelativeResize="0">
            <a:picLocks noGrp="1"/>
          </p:cNvPicPr>
          <p:nvPr>
            <p:ph type="pic" idx="2"/>
          </p:nvPr>
        </p:nvPicPr>
        <p:blipFill rotWithShape="1">
          <a:blip r:embed="rId3">
            <a:alphaModFix/>
          </a:blip>
          <a:srcRect l="30341" r="30343"/>
          <a:stretch/>
        </p:blipFill>
        <p:spPr>
          <a:xfrm>
            <a:off x="8140700" y="-1"/>
            <a:ext cx="4051300" cy="6858001"/>
          </a:xfrm>
          <a:prstGeom prst="rect">
            <a:avLst/>
          </a:prstGeom>
          <a:noFill/>
          <a:ln>
            <a:noFill/>
          </a:ln>
        </p:spPr>
      </p:pic>
      <p:sp>
        <p:nvSpPr>
          <p:cNvPr id="468" name="Google Shape;468;p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5</a:t>
            </a:fld>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74"/>
        <p:cNvGrpSpPr/>
        <p:nvPr/>
      </p:nvGrpSpPr>
      <p:grpSpPr>
        <a:xfrm>
          <a:off x="0" y="0"/>
          <a:ext cx="0" cy="0"/>
          <a:chOff x="0" y="0"/>
          <a:chExt cx="0" cy="0"/>
        </a:xfrm>
      </p:grpSpPr>
      <p:pic>
        <p:nvPicPr>
          <p:cNvPr id="475" name="Google Shape;475;p6"/>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476" name="Google Shape;476;p6"/>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1</a:t>
            </a:r>
            <a:endParaRPr>
              <a:latin typeface="Arial"/>
              <a:ea typeface="Arial"/>
              <a:cs typeface="Arial"/>
              <a:sym typeface="Arial"/>
            </a:endParaRPr>
          </a:p>
        </p:txBody>
      </p:sp>
      <p:sp>
        <p:nvSpPr>
          <p:cNvPr id="477" name="Google Shape;477;p6"/>
          <p:cNvSpPr txBox="1">
            <a:spLocks noGrp="1"/>
          </p:cNvSpPr>
          <p:nvPr>
            <p:ph type="body" idx="1"/>
          </p:nvPr>
        </p:nvSpPr>
        <p:spPr>
          <a:xfrm>
            <a:off x="7546848" y="3615661"/>
            <a:ext cx="3218688"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Włączanie myślenia komputacyjnego: możliwości i korzyści</a:t>
            </a:r>
            <a:endParaRPr>
              <a:latin typeface="Arial"/>
              <a:ea typeface="Arial"/>
              <a:cs typeface="Arial"/>
              <a:sym typeface="Arial"/>
            </a:endParaRPr>
          </a:p>
        </p:txBody>
      </p:sp>
      <p:sp>
        <p:nvSpPr>
          <p:cNvPr id="478" name="Google Shape;478;p6"/>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g354cd9c9ebd_0_267"/>
          <p:cNvSpPr/>
          <p:nvPr/>
        </p:nvSpPr>
        <p:spPr>
          <a:xfrm>
            <a:off x="0" y="0"/>
            <a:ext cx="12191700" cy="6857700"/>
          </a:xfrm>
          <a:prstGeom prst="rect">
            <a:avLst/>
          </a:prstGeom>
          <a:solidFill>
            <a:srgbClr val="FFFFFF"/>
          </a:solidFill>
          <a:ln w="12600" cap="flat" cmpd="sng">
            <a:solidFill>
              <a:srgbClr val="CE6633"/>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84" name="Google Shape;484;g354cd9c9ebd_0_267"/>
          <p:cNvPicPr preferRelativeResize="0"/>
          <p:nvPr/>
        </p:nvPicPr>
        <p:blipFill rotWithShape="1">
          <a:blip r:embed="rId3">
            <a:alphaModFix/>
          </a:blip>
          <a:srcRect t="15725"/>
          <a:stretch/>
        </p:blipFill>
        <p:spPr>
          <a:xfrm>
            <a:off x="241" y="0"/>
            <a:ext cx="12191759" cy="6857641"/>
          </a:xfrm>
          <a:prstGeom prst="rect">
            <a:avLst/>
          </a:prstGeom>
          <a:noFill/>
          <a:ln>
            <a:noFill/>
          </a:ln>
        </p:spPr>
      </p:pic>
      <p:sp>
        <p:nvSpPr>
          <p:cNvPr id="485" name="Google Shape;485;g354cd9c9ebd_0_267"/>
          <p:cNvSpPr txBox="1"/>
          <p:nvPr/>
        </p:nvSpPr>
        <p:spPr>
          <a:xfrm>
            <a:off x="696240" y="586440"/>
            <a:ext cx="7244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100" b="1" i="0" u="none" strike="noStrike" cap="none">
                <a:solidFill>
                  <a:srgbClr val="000000"/>
                </a:solidFill>
                <a:latin typeface="Arial"/>
                <a:ea typeface="Arial"/>
                <a:cs typeface="Arial"/>
                <a:sym typeface="Arial"/>
              </a:rPr>
              <a:t>Myślenie komputacyjne w edukacji dorosłych? Uzasadnienie</a:t>
            </a:r>
            <a:endParaRPr sz="2100" b="1" i="0" u="none" strike="noStrike" cap="none">
              <a:solidFill>
                <a:srgbClr val="000000"/>
              </a:solidFill>
              <a:latin typeface="Arial"/>
              <a:ea typeface="Arial"/>
              <a:cs typeface="Arial"/>
              <a:sym typeface="Arial"/>
            </a:endParaRPr>
          </a:p>
        </p:txBody>
      </p:sp>
      <p:sp>
        <p:nvSpPr>
          <p:cNvPr id="486" name="Google Shape;486;g354cd9c9ebd_0_267"/>
          <p:cNvSpPr/>
          <p:nvPr/>
        </p:nvSpPr>
        <p:spPr>
          <a:xfrm>
            <a:off x="696240" y="1745640"/>
            <a:ext cx="7788900" cy="2667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Integracja CT w edukacji dorosłych obejmuje integrację zasad i praktyk CT w różnych środowiskach edukacyjnych w celu poprawy rozwiązywania problemów, logicznego myślenia i zdolności adaptacyjnych. </a:t>
            </a:r>
            <a:endParaRPr/>
          </a:p>
          <a:p>
            <a:pPr marL="0" marR="0" lvl="0" indent="0" algn="just" rtl="0">
              <a:lnSpc>
                <a:spcPct val="100000"/>
              </a:lnSpc>
              <a:spcBef>
                <a:spcPts val="180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CT wyposaża dorosłych słuchaczy w narzędzia, które są istotne dla adaptacji do cyfrowego świata i rozwiązywania rzeczywistych problemów w codziennych czynnościach i zadaniach. </a:t>
            </a:r>
            <a:endParaRPr/>
          </a:p>
          <a:p>
            <a:pPr marL="0" marR="0" lvl="0" indent="0" algn="just" rtl="0">
              <a:lnSpc>
                <a:spcPct val="100000"/>
              </a:lnSpc>
              <a:spcBef>
                <a:spcPts val="180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Integracja CT wspiera kluczowe cele edukacji dorosłych poprzez:</a:t>
            </a:r>
            <a:endParaRPr/>
          </a:p>
        </p:txBody>
      </p:sp>
      <p:sp>
        <p:nvSpPr>
          <p:cNvPr id="487" name="Google Shape;487;g354cd9c9ebd_0_267"/>
          <p:cNvSpPr/>
          <p:nvPr/>
        </p:nvSpPr>
        <p:spPr>
          <a:xfrm>
            <a:off x="3296525" y="4017548"/>
            <a:ext cx="6874500" cy="228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457200" marR="0" lvl="0" indent="-329760" algn="l" rtl="0">
              <a:lnSpc>
                <a:spcPct val="100000"/>
              </a:lnSpc>
              <a:spcBef>
                <a:spcPts val="601"/>
              </a:spcBef>
              <a:spcAft>
                <a:spcPts val="0"/>
              </a:spcAft>
              <a:buClr>
                <a:schemeClr val="dk1"/>
              </a:buClr>
              <a:buSzPts val="1600"/>
              <a:buFont typeface="Arial"/>
              <a:buChar char="•"/>
            </a:pPr>
            <a:r>
              <a:rPr lang="en-US" sz="1600" b="0" i="0" u="none" strike="noStrike" cap="none">
                <a:solidFill>
                  <a:srgbClr val="000000"/>
                </a:solidFill>
                <a:latin typeface="Arial"/>
                <a:ea typeface="Arial"/>
                <a:cs typeface="Arial"/>
                <a:sym typeface="Arial"/>
              </a:rPr>
              <a:t>Wzmacnianie pozycji uczących się: Wzmacnianie wiary w siebie i pewności siebie.</a:t>
            </a:r>
            <a:endParaRPr sz="1600" b="0" i="0" u="none" strike="noStrike" cap="none">
              <a:solidFill>
                <a:srgbClr val="000000"/>
              </a:solidFill>
              <a:latin typeface="Arial"/>
              <a:ea typeface="Arial"/>
              <a:cs typeface="Arial"/>
              <a:sym typeface="Arial"/>
            </a:endParaRPr>
          </a:p>
          <a:p>
            <a:pPr marL="457200" marR="0" lvl="0" indent="-329760" algn="l" rtl="0">
              <a:lnSpc>
                <a:spcPct val="100000"/>
              </a:lnSpc>
              <a:spcBef>
                <a:spcPts val="601"/>
              </a:spcBef>
              <a:spcAft>
                <a:spcPts val="0"/>
              </a:spcAft>
              <a:buClr>
                <a:schemeClr val="dk1"/>
              </a:buClr>
              <a:buSzPts val="1600"/>
              <a:buFont typeface="Arial"/>
              <a:buChar char="•"/>
            </a:pPr>
            <a:r>
              <a:rPr lang="en-US" sz="1600" b="0" i="0" u="none" strike="noStrike" cap="none">
                <a:solidFill>
                  <a:srgbClr val="000000"/>
                </a:solidFill>
                <a:latin typeface="Arial"/>
                <a:ea typeface="Arial"/>
                <a:cs typeface="Arial"/>
                <a:sym typeface="Arial"/>
              </a:rPr>
              <a:t>Zwiększanie szans na zatrudnienie: Zapewnienie umiejętności istotnych dla współczesnych miejsc pracy.</a:t>
            </a:r>
            <a:endParaRPr sz="1600" b="0" i="0" u="none" strike="noStrike" cap="none">
              <a:solidFill>
                <a:srgbClr val="000000"/>
              </a:solidFill>
              <a:latin typeface="Arial"/>
              <a:ea typeface="Arial"/>
              <a:cs typeface="Arial"/>
              <a:sym typeface="Arial"/>
            </a:endParaRPr>
          </a:p>
          <a:p>
            <a:pPr marL="457200" marR="0" lvl="0" indent="-329760" algn="l" rtl="0">
              <a:lnSpc>
                <a:spcPct val="100000"/>
              </a:lnSpc>
              <a:spcBef>
                <a:spcPts val="601"/>
              </a:spcBef>
              <a:spcAft>
                <a:spcPts val="0"/>
              </a:spcAft>
              <a:buClr>
                <a:schemeClr val="dk1"/>
              </a:buClr>
              <a:buSzPts val="1600"/>
              <a:buFont typeface="Arial"/>
              <a:buChar char="•"/>
            </a:pPr>
            <a:r>
              <a:rPr lang="en-US" sz="1600" b="0" i="0" u="none" strike="noStrike" cap="none">
                <a:solidFill>
                  <a:srgbClr val="000000"/>
                </a:solidFill>
                <a:latin typeface="Arial"/>
                <a:ea typeface="Arial"/>
                <a:cs typeface="Arial"/>
                <a:sym typeface="Arial"/>
              </a:rPr>
              <a:t>Poprawa integracji cyfrowej: Zmniejszanie przepaści cyfrowej wśród słabszych grup społecznych.</a:t>
            </a:r>
            <a:endParaRPr sz="1600" b="0" i="0" u="none" strike="noStrike" cap="none">
              <a:solidFill>
                <a:srgbClr val="000000"/>
              </a:solidFill>
              <a:latin typeface="Arial"/>
              <a:ea typeface="Arial"/>
              <a:cs typeface="Arial"/>
              <a:sym typeface="Arial"/>
            </a:endParaRPr>
          </a:p>
          <a:p>
            <a:pPr marL="0" marR="0" lvl="0" indent="0" algn="l" rtl="0">
              <a:lnSpc>
                <a:spcPct val="100000"/>
              </a:lnSpc>
              <a:spcBef>
                <a:spcPts val="601"/>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p:txBody>
      </p:sp>
      <p:sp>
        <p:nvSpPr>
          <p:cNvPr id="488" name="Google Shape;488;g354cd9c9ebd_0_267"/>
          <p:cNvSpPr/>
          <p:nvPr/>
        </p:nvSpPr>
        <p:spPr>
          <a:xfrm>
            <a:off x="560880" y="4748348"/>
            <a:ext cx="1969200" cy="822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Dostosowanie do celów uczenia się dorosłych</a:t>
            </a:r>
            <a:endParaRPr sz="1600" b="0" i="0" u="none" strike="noStrike" cap="none">
              <a:solidFill>
                <a:srgbClr val="000000"/>
              </a:solidFill>
              <a:latin typeface="Arial"/>
              <a:ea typeface="Arial"/>
              <a:cs typeface="Arial"/>
              <a:sym typeface="Arial"/>
            </a:endParaRPr>
          </a:p>
        </p:txBody>
      </p:sp>
      <p:sp>
        <p:nvSpPr>
          <p:cNvPr id="489" name="Google Shape;489;g354cd9c9ebd_0_267"/>
          <p:cNvSpPr/>
          <p:nvPr/>
        </p:nvSpPr>
        <p:spPr>
          <a:xfrm>
            <a:off x="2593613" y="4854627"/>
            <a:ext cx="639378" cy="609442"/>
          </a:xfrm>
          <a:prstGeom prst="rightArrow">
            <a:avLst>
              <a:gd name="adj1" fmla="val 50000"/>
              <a:gd name="adj2" fmla="val 50000"/>
            </a:avLst>
          </a:prstGeom>
          <a:solidFill>
            <a:srgbClr val="CE663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CE6633"/>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8"/>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495" name="Google Shape;495;p8"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496" name="Google Shape;496;p8"/>
          <p:cNvSpPr txBox="1"/>
          <p:nvPr/>
        </p:nvSpPr>
        <p:spPr>
          <a:xfrm>
            <a:off x="351963" y="1568223"/>
            <a:ext cx="8364525" cy="4186918"/>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just" rtl="0">
              <a:lnSpc>
                <a:spcPct val="100000"/>
              </a:lnSpc>
              <a:spcBef>
                <a:spcPts val="1800"/>
              </a:spcBef>
              <a:spcAft>
                <a:spcPts val="0"/>
              </a:spcAft>
              <a:buClr>
                <a:schemeClr val="dk1"/>
              </a:buClr>
              <a:buSzPts val="275"/>
              <a:buFont typeface="Arial"/>
              <a:buNone/>
            </a:pPr>
            <a:r>
              <a:rPr lang="en-US" sz="6382" b="0" i="0" u="none" strike="noStrike" cap="none">
                <a:solidFill>
                  <a:schemeClr val="dk1"/>
                </a:solidFill>
                <a:latin typeface="Arial"/>
                <a:ea typeface="Arial"/>
                <a:cs typeface="Arial"/>
                <a:sym typeface="Arial"/>
              </a:rPr>
              <a:t>Ostatnie badania wskazują, że tylko 55,6% dorosłej populacji UE spełnia obecnie podstawowy próg kompetencji cyfrowych. To znacznie odbiega od ambitnego celu Unii Europejskiej, jakim jest zapewnienie aby do 2030 r. 80% dorosłych posiadało przynajmniej podstawowe umiejętności cyfrowe</a:t>
            </a:r>
            <a:endParaRPr/>
          </a:p>
          <a:p>
            <a:pPr marL="0" marR="0" lvl="0" indent="0" algn="just" rtl="0">
              <a:lnSpc>
                <a:spcPct val="100000"/>
              </a:lnSpc>
              <a:spcBef>
                <a:spcPts val="1800"/>
              </a:spcBef>
              <a:spcAft>
                <a:spcPts val="0"/>
              </a:spcAft>
              <a:buClr>
                <a:schemeClr val="dk1"/>
              </a:buClr>
              <a:buSzPts val="275"/>
              <a:buFont typeface="Arial"/>
              <a:buNone/>
            </a:pPr>
            <a:r>
              <a:rPr lang="en-US" sz="6382" b="0" i="0" u="none" strike="noStrike" cap="none">
                <a:solidFill>
                  <a:schemeClr val="dk1"/>
                </a:solidFill>
                <a:latin typeface="Arial"/>
                <a:ea typeface="Arial"/>
                <a:cs typeface="Arial"/>
                <a:sym typeface="Arial"/>
              </a:rPr>
              <a:t>Uznanie myślenia komuptacyjnego za kluczową kompetencję wpłynęło na nowy europejski program na rzecz umiejętności, który podkreśla znaczenie inwestowania w umiejętności i kompetencje oraz ustanowienie wspólnego zrozumienia kluczowych kompetencji jako kluczowego kroku we wspieraniu edukacji, szkoleń i uczenia się pozaformalnego w całej Europie.</a:t>
            </a:r>
            <a:endParaRPr/>
          </a:p>
          <a:p>
            <a:pPr marL="0" marR="0" lvl="0" indent="0" algn="just" rtl="0">
              <a:lnSpc>
                <a:spcPct val="100000"/>
              </a:lnSpc>
              <a:spcBef>
                <a:spcPts val="1800"/>
              </a:spcBef>
              <a:spcAft>
                <a:spcPts val="0"/>
              </a:spcAft>
              <a:buClr>
                <a:schemeClr val="dk1"/>
              </a:buClr>
              <a:buSzPts val="275"/>
              <a:buFont typeface="Arial"/>
              <a:buNone/>
            </a:pPr>
            <a:r>
              <a:rPr lang="en-US" sz="6382" b="0" i="0" u="none" strike="noStrike" cap="none">
                <a:solidFill>
                  <a:schemeClr val="dk1"/>
                </a:solidFill>
                <a:latin typeface="Arial"/>
                <a:ea typeface="Arial"/>
                <a:cs typeface="Arial"/>
                <a:sym typeface="Arial"/>
              </a:rPr>
              <a:t>Program Europejskiej Dekady Cyfrowej ustanawia ambitne cele na 2030 r., w tym zapewnienie, że co najmniej 80% osób w wieku 16-74 lat posiada podstawowe umiejętności cyfrowe. Cel ten wymaga znacznej koordynacji i wysiłku we wszystkich państwach członkowskich, szczególnie w kontekście edukacji dorosłych.</a:t>
            </a:r>
            <a:endParaRPr/>
          </a:p>
          <a:p>
            <a:pPr marL="0" marR="0" lvl="0" indent="0" algn="just" rtl="0">
              <a:lnSpc>
                <a:spcPct val="100000"/>
              </a:lnSpc>
              <a:spcBef>
                <a:spcPts val="1800"/>
              </a:spcBef>
              <a:spcAft>
                <a:spcPts val="0"/>
              </a:spcAft>
              <a:buClr>
                <a:schemeClr val="dk1"/>
              </a:buClr>
              <a:buSzPts val="275"/>
              <a:buFont typeface="Arial"/>
              <a:buNone/>
            </a:pPr>
            <a:r>
              <a:rPr lang="en-US" sz="6382" b="0" i="0" u="none" strike="noStrike" cap="none">
                <a:solidFill>
                  <a:schemeClr val="dk1"/>
                </a:solidFill>
                <a:latin typeface="Arial"/>
                <a:ea typeface="Arial"/>
                <a:cs typeface="Arial"/>
                <a:sym typeface="Arial"/>
              </a:rPr>
              <a:t>Inną ważną inicjatywą ponadnarodową jest Europejski Certyfikat Umiejętności Cyfrowych (EDSC), zaprojektowany tak, aby był uznawany i akceptowany we wszystkich państwach członkowskich UE. Certyfikacja ta ma na celu zapewnienie znormalizowanego sposobu uznawania kompetencji cyfrowych, w tym umiejętności myślenia komputacyjnego, w całej Europie.</a:t>
            </a:r>
            <a:endParaRPr/>
          </a:p>
          <a:p>
            <a:pPr marL="0" marR="0" lvl="0" indent="0" algn="just" rtl="0">
              <a:lnSpc>
                <a:spcPct val="100000"/>
              </a:lnSpc>
              <a:spcBef>
                <a:spcPts val="1800"/>
              </a:spcBef>
              <a:spcAft>
                <a:spcPts val="0"/>
              </a:spcAft>
              <a:buClr>
                <a:schemeClr val="dk2"/>
              </a:buClr>
              <a:buSzPct val="113513"/>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1800"/>
              </a:spcBef>
              <a:spcAft>
                <a:spcPts val="0"/>
              </a:spcAft>
              <a:buClr>
                <a:schemeClr val="dk2"/>
              </a:buClr>
              <a:buSzPct val="113513"/>
              <a:buFont typeface="Arial"/>
              <a:buNone/>
            </a:pP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1800"/>
              </a:spcBef>
              <a:spcAft>
                <a:spcPts val="800"/>
              </a:spcAft>
              <a:buClr>
                <a:schemeClr val="dk2"/>
              </a:buClr>
              <a:buSzPct val="113513"/>
              <a:buFont typeface="Arial"/>
              <a:buNone/>
            </a:pPr>
            <a:endParaRPr sz="1600" b="0" i="0" u="none" strike="noStrike" cap="none">
              <a:solidFill>
                <a:schemeClr val="dk1"/>
              </a:solidFill>
              <a:latin typeface="Arial"/>
              <a:ea typeface="Arial"/>
              <a:cs typeface="Arial"/>
              <a:sym typeface="Arial"/>
            </a:endParaRPr>
          </a:p>
        </p:txBody>
      </p:sp>
      <p:sp>
        <p:nvSpPr>
          <p:cNvPr id="497" name="Google Shape;497;p8"/>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8</a:t>
            </a:fld>
            <a:endParaRPr/>
          </a:p>
        </p:txBody>
      </p:sp>
      <p:sp>
        <p:nvSpPr>
          <p:cNvPr id="498" name="Google Shape;498;p8"/>
          <p:cNvSpPr txBox="1"/>
          <p:nvPr/>
        </p:nvSpPr>
        <p:spPr>
          <a:xfrm>
            <a:off x="696240" y="586440"/>
            <a:ext cx="7244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100" b="1" i="0" u="none" strike="noStrike" cap="none">
                <a:solidFill>
                  <a:srgbClr val="000000"/>
                </a:solidFill>
                <a:latin typeface="Arial"/>
                <a:ea typeface="Arial"/>
                <a:cs typeface="Arial"/>
                <a:sym typeface="Arial"/>
              </a:rPr>
              <a:t>Myślenie komputacyjne w edukacji dorosłych? Uzasadnienie</a:t>
            </a:r>
            <a:endParaRPr sz="2100" b="1"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9"/>
          <p:cNvSpPr/>
          <p:nvPr/>
        </p:nvSpPr>
        <p:spPr>
          <a:xfrm>
            <a:off x="0" y="0"/>
            <a:ext cx="12191999" cy="6858000"/>
          </a:xfrm>
          <a:prstGeom prst="rect">
            <a:avLst/>
          </a:prstGeom>
          <a:solidFill>
            <a:schemeClr val="lt1"/>
          </a:solidFill>
          <a:ln w="12700" cap="flat" cmpd="sng">
            <a:solidFill>
              <a:schemeClr val="accent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pic>
        <p:nvPicPr>
          <p:cNvPr id="504" name="Google Shape;504;p9" descr="Electronic components on a white background"/>
          <p:cNvPicPr preferRelativeResize="0">
            <a:picLocks noGrp="1"/>
          </p:cNvPicPr>
          <p:nvPr>
            <p:ph type="body" idx="2"/>
          </p:nvPr>
        </p:nvPicPr>
        <p:blipFill rotWithShape="1">
          <a:blip r:embed="rId3">
            <a:alphaModFix/>
          </a:blip>
          <a:srcRect t="15728"/>
          <a:stretch/>
        </p:blipFill>
        <p:spPr>
          <a:xfrm>
            <a:off x="-1" y="0"/>
            <a:ext cx="12191999" cy="6858000"/>
          </a:xfrm>
          <a:prstGeom prst="rect">
            <a:avLst/>
          </a:prstGeom>
          <a:noFill/>
          <a:ln>
            <a:noFill/>
          </a:ln>
        </p:spPr>
      </p:pic>
      <p:sp>
        <p:nvSpPr>
          <p:cNvPr id="505" name="Google Shape;505;p9"/>
          <p:cNvSpPr txBox="1"/>
          <p:nvPr/>
        </p:nvSpPr>
        <p:spPr>
          <a:xfrm>
            <a:off x="351963" y="1568223"/>
            <a:ext cx="8364525" cy="4186918"/>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18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Pomimo postępów we wdrażaniu myślenia komputacyjnego w europejskich systemach edukacji, nadal istnieją poważne wyzwania, szczególnie w kontekście edukacji dorosłych. Znaczna luka między obecnym poziomem umiejętności cyfrowych (55,6% dorosłych w UE z podstawowymi umiejętnościami) a celem na 2030 r. (80%) wymaga przyspieszenia wysiłków w programach edukacji dorosłych.</a:t>
            </a:r>
            <a:endParaRPr/>
          </a:p>
          <a:p>
            <a:pPr marL="0" marR="0" lvl="0" indent="0" algn="just" rtl="0">
              <a:lnSpc>
                <a:spcPct val="90000"/>
              </a:lnSpc>
              <a:spcBef>
                <a:spcPts val="1800"/>
              </a:spcBef>
              <a:spcAft>
                <a:spcPts val="0"/>
              </a:spcAft>
              <a:buClr>
                <a:schemeClr val="dk1"/>
              </a:buClr>
              <a:buSzPts val="1100"/>
              <a:buFont typeface="Arial"/>
              <a:buNone/>
            </a:pPr>
            <a:r>
              <a:rPr lang="en-US" sz="1600" b="0" i="0" u="none" strike="noStrike" cap="none">
                <a:solidFill>
                  <a:schemeClr val="dk1"/>
                </a:solidFill>
                <a:latin typeface="Arial"/>
                <a:ea typeface="Arial"/>
                <a:cs typeface="Arial"/>
                <a:sym typeface="Arial"/>
              </a:rPr>
              <a:t>Przyszłe inicjatywy powinny koncentrować się na radzeniu sobie z różnicami demograficznymi i geograficznymi, opracowywaniu znormalizowanych metod oceny i tworzeniu integracyjnych programów myślenia obliczeniowego zaprojektowanych specjalnie dla dorosłych uczestników.</a:t>
            </a:r>
            <a:endParaRPr/>
          </a:p>
          <a:p>
            <a:pPr marL="0" marR="0" lvl="0" indent="0" algn="just" rtl="0">
              <a:lnSpc>
                <a:spcPct val="90000"/>
              </a:lnSpc>
              <a:spcBef>
                <a:spcPts val="1800"/>
              </a:spcBef>
              <a:spcAft>
                <a:spcPts val="0"/>
              </a:spcAft>
              <a:buNone/>
            </a:pPr>
            <a:r>
              <a:rPr lang="en-US" sz="1600" b="0" i="0" u="none" strike="noStrike" cap="none">
                <a:solidFill>
                  <a:schemeClr val="dk1"/>
                </a:solidFill>
                <a:latin typeface="Arial"/>
                <a:ea typeface="Arial"/>
                <a:cs typeface="Arial"/>
                <a:sym typeface="Arial"/>
              </a:rPr>
              <a:t>Ponieważ myślenie komputacyjne nadal ewoluuje jako kluczowy element umiejętności cyfrowych, europejskie systemy edukacji muszą dostosować swoje podejście, aby zapewnić wszystkim obywatelom, niezależnie od wieku i pochodzenia, rozwój umiejętności myślenia komputacyjnego niezbędnych do skutecznego uczestnictwa w cyfrowym społeczeństwie przyszłości.</a:t>
            </a:r>
            <a:endParaRPr/>
          </a:p>
        </p:txBody>
      </p:sp>
      <p:sp>
        <p:nvSpPr>
          <p:cNvPr id="506" name="Google Shape;506;p9"/>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9</a:t>
            </a:fld>
            <a:endParaRPr/>
          </a:p>
        </p:txBody>
      </p:sp>
      <p:sp>
        <p:nvSpPr>
          <p:cNvPr id="507" name="Google Shape;507;p9"/>
          <p:cNvSpPr txBox="1"/>
          <p:nvPr/>
        </p:nvSpPr>
        <p:spPr>
          <a:xfrm>
            <a:off x="696240" y="586440"/>
            <a:ext cx="7244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100" b="1" i="0" u="none" strike="noStrike" cap="none">
                <a:solidFill>
                  <a:srgbClr val="000000"/>
                </a:solidFill>
                <a:latin typeface="Arial"/>
                <a:ea typeface="Arial"/>
                <a:cs typeface="Arial"/>
                <a:sym typeface="Arial"/>
              </a:rPr>
              <a:t>Myślenie komputacyjne w edukacji dorosłych? Uzasadnienie</a:t>
            </a:r>
            <a:endParaRPr sz="2100" b="1"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g354cd9c9ebd_0_415"/>
          <p:cNvSpPr/>
          <p:nvPr/>
        </p:nvSpPr>
        <p:spPr>
          <a:xfrm>
            <a:off x="1026900" y="1604160"/>
            <a:ext cx="10138200" cy="4860300"/>
          </a:xfrm>
          <a:prstGeom prst="rect">
            <a:avLst/>
          </a:prstGeom>
          <a:solidFill>
            <a:srgbClr val="708684">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g354cd9c9ebd_0_415"/>
          <p:cNvSpPr txBox="1"/>
          <p:nvPr/>
        </p:nvSpPr>
        <p:spPr>
          <a:xfrm>
            <a:off x="696240" y="586440"/>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200" b="1" i="0" u="none" strike="noStrike" cap="none">
                <a:solidFill>
                  <a:srgbClr val="000000"/>
                </a:solidFill>
                <a:latin typeface="Arial"/>
                <a:ea typeface="Arial"/>
                <a:cs typeface="Arial"/>
                <a:sym typeface="Arial"/>
              </a:rPr>
              <a:t>Myślenie komputacyjne w edukacji dorosłych?: Korzyści</a:t>
            </a:r>
            <a:endParaRPr sz="2200" b="1" i="0" u="none" strike="noStrike" cap="none">
              <a:solidFill>
                <a:srgbClr val="000000"/>
              </a:solidFill>
              <a:latin typeface="Arial"/>
              <a:ea typeface="Arial"/>
              <a:cs typeface="Arial"/>
              <a:sym typeface="Arial"/>
            </a:endParaRPr>
          </a:p>
        </p:txBody>
      </p:sp>
      <p:sp>
        <p:nvSpPr>
          <p:cNvPr id="514" name="Google Shape;514;g354cd9c9ebd_0_415"/>
          <p:cNvSpPr/>
          <p:nvPr/>
        </p:nvSpPr>
        <p:spPr>
          <a:xfrm>
            <a:off x="3206520" y="1785240"/>
            <a:ext cx="2578200" cy="2132400"/>
          </a:xfrm>
          <a:prstGeom prst="rect">
            <a:avLst/>
          </a:prstGeom>
          <a:solidFill>
            <a:srgbClr val="33443B"/>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400" b="1" i="0" u="none" strike="noStrike" cap="none">
                <a:solidFill>
                  <a:schemeClr val="lt1"/>
                </a:solidFill>
                <a:latin typeface="Arial"/>
                <a:ea typeface="Arial"/>
                <a:cs typeface="Arial"/>
                <a:sym typeface="Arial"/>
              </a:rPr>
              <a:t>Poprawa umiejętności rozwiązywania problemów i krytycznego myślenia</a:t>
            </a:r>
            <a:endParaRPr sz="1400" b="0" i="0" u="none" strike="noStrike" cap="none">
              <a:solidFill>
                <a:schemeClr val="lt1"/>
              </a:solidFill>
              <a:latin typeface="Arial"/>
              <a:ea typeface="Arial"/>
              <a:cs typeface="Arial"/>
              <a:sym typeface="Arial"/>
            </a:endParaRPr>
          </a:p>
        </p:txBody>
      </p:sp>
      <p:sp>
        <p:nvSpPr>
          <p:cNvPr id="515" name="Google Shape;515;g354cd9c9ebd_0_415"/>
          <p:cNvSpPr/>
          <p:nvPr/>
        </p:nvSpPr>
        <p:spPr>
          <a:xfrm>
            <a:off x="6406920" y="1785240"/>
            <a:ext cx="2578200" cy="2132400"/>
          </a:xfrm>
          <a:prstGeom prst="rect">
            <a:avLst/>
          </a:prstGeom>
          <a:solidFill>
            <a:srgbClr val="266796"/>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400" b="1" i="0" u="none" strike="noStrike" cap="none">
                <a:solidFill>
                  <a:schemeClr val="lt1"/>
                </a:solidFill>
                <a:latin typeface="Arial"/>
                <a:ea typeface="Arial"/>
                <a:cs typeface="Arial"/>
                <a:sym typeface="Arial"/>
              </a:rPr>
              <a:t>Buduje pewność sibie i motywację</a:t>
            </a:r>
            <a:endParaRPr sz="1400" b="0" i="0" u="none" strike="noStrike" cap="none">
              <a:solidFill>
                <a:schemeClr val="lt1"/>
              </a:solidFill>
              <a:latin typeface="Arial"/>
              <a:ea typeface="Arial"/>
              <a:cs typeface="Arial"/>
              <a:sym typeface="Arial"/>
            </a:endParaRPr>
          </a:p>
        </p:txBody>
      </p:sp>
      <p:sp>
        <p:nvSpPr>
          <p:cNvPr id="516" name="Google Shape;516;g354cd9c9ebd_0_415"/>
          <p:cNvSpPr/>
          <p:nvPr/>
        </p:nvSpPr>
        <p:spPr>
          <a:xfrm>
            <a:off x="1606320" y="4192560"/>
            <a:ext cx="2578200" cy="2132400"/>
          </a:xfrm>
          <a:prstGeom prst="rect">
            <a:avLst/>
          </a:prstGeom>
          <a:solidFill>
            <a:srgbClr val="9B4C25"/>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400" b="1" i="0" u="none" strike="noStrike" cap="none">
                <a:solidFill>
                  <a:schemeClr val="lt1"/>
                </a:solidFill>
                <a:latin typeface="Arial"/>
                <a:ea typeface="Arial"/>
                <a:cs typeface="Arial"/>
                <a:sym typeface="Arial"/>
              </a:rPr>
              <a:t>Wspiera współpracę i komunikację</a:t>
            </a:r>
            <a:endParaRPr sz="1400" b="0" i="0" u="none" strike="noStrike" cap="none">
              <a:solidFill>
                <a:schemeClr val="lt1"/>
              </a:solidFill>
              <a:latin typeface="Arial"/>
              <a:ea typeface="Arial"/>
              <a:cs typeface="Arial"/>
              <a:sym typeface="Arial"/>
            </a:endParaRPr>
          </a:p>
        </p:txBody>
      </p:sp>
      <p:sp>
        <p:nvSpPr>
          <p:cNvPr id="517" name="Google Shape;517;g354cd9c9ebd_0_415"/>
          <p:cNvSpPr/>
          <p:nvPr/>
        </p:nvSpPr>
        <p:spPr>
          <a:xfrm>
            <a:off x="4806720" y="4192560"/>
            <a:ext cx="2578200" cy="2132400"/>
          </a:xfrm>
          <a:prstGeom prst="rect">
            <a:avLst/>
          </a:prstGeom>
          <a:solidFill>
            <a:srgbClr val="212A69"/>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400" b="1" i="0" u="none" strike="noStrike" cap="none">
                <a:solidFill>
                  <a:schemeClr val="lt1"/>
                </a:solidFill>
                <a:latin typeface="Arial"/>
                <a:ea typeface="Arial"/>
                <a:cs typeface="Arial"/>
                <a:sym typeface="Arial"/>
              </a:rPr>
              <a:t>Develops adaptability</a:t>
            </a:r>
            <a:endParaRPr sz="1400" b="0" i="0" u="none" strike="noStrike" cap="none">
              <a:solidFill>
                <a:schemeClr val="lt1"/>
              </a:solidFill>
              <a:latin typeface="Arial"/>
              <a:ea typeface="Arial"/>
              <a:cs typeface="Arial"/>
              <a:sym typeface="Arial"/>
            </a:endParaRPr>
          </a:p>
        </p:txBody>
      </p:sp>
      <p:sp>
        <p:nvSpPr>
          <p:cNvPr id="518" name="Google Shape;518;g354cd9c9ebd_0_415"/>
          <p:cNvSpPr/>
          <p:nvPr/>
        </p:nvSpPr>
        <p:spPr>
          <a:xfrm>
            <a:off x="7985820" y="4192560"/>
            <a:ext cx="2578200" cy="2132400"/>
          </a:xfrm>
          <a:prstGeom prst="rect">
            <a:avLst/>
          </a:prstGeom>
          <a:solidFill>
            <a:srgbClr val="837F6D"/>
          </a:solidFill>
          <a:ln>
            <a:noFill/>
          </a:ln>
        </p:spPr>
        <p:txBody>
          <a:bodyPr spcFirstLastPara="1" wrap="square" lIns="36000" tIns="180000" rIns="36000" bIns="45700" anchor="t" anchorCtr="0">
            <a:noAutofit/>
          </a:bodyPr>
          <a:lstStyle/>
          <a:p>
            <a:pPr marL="0" marR="0" lvl="0" indent="0" algn="ctr" rtl="0">
              <a:lnSpc>
                <a:spcPct val="100000"/>
              </a:lnSpc>
              <a:spcBef>
                <a:spcPts val="0"/>
              </a:spcBef>
              <a:spcAft>
                <a:spcPts val="0"/>
              </a:spcAft>
              <a:buNone/>
            </a:pPr>
            <a:r>
              <a:rPr lang="en-US" sz="1400" b="1" i="0" u="none" strike="noStrike" cap="none">
                <a:solidFill>
                  <a:schemeClr val="lt1"/>
                </a:solidFill>
                <a:latin typeface="Arial"/>
                <a:ea typeface="Arial"/>
                <a:cs typeface="Arial"/>
                <a:sym typeface="Arial"/>
              </a:rPr>
              <a:t>Wzmacnia pozycję dorosłych znajdujących się w trudnej sytuacji</a:t>
            </a:r>
            <a:endParaRPr sz="1400" b="0" i="0" u="none" strike="noStrike" cap="none">
              <a:solidFill>
                <a:schemeClr val="lt1"/>
              </a:solidFill>
              <a:latin typeface="Arial"/>
              <a:ea typeface="Arial"/>
              <a:cs typeface="Arial"/>
              <a:sym typeface="Arial"/>
            </a:endParaRPr>
          </a:p>
        </p:txBody>
      </p:sp>
      <p:sp>
        <p:nvSpPr>
          <p:cNvPr id="519" name="Google Shape;519;g354cd9c9ebd_0_415"/>
          <p:cNvSpPr/>
          <p:nvPr/>
        </p:nvSpPr>
        <p:spPr>
          <a:xfrm>
            <a:off x="3352770" y="2743200"/>
            <a:ext cx="2285700" cy="97320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CT uczy, jak dzielić wyzwania na możliwe do wykonania kroki i znajdować logiczne, kreatywne rozwiązania w rzeczywistych sytuacjach.</a:t>
            </a:r>
            <a:endParaRPr/>
          </a:p>
        </p:txBody>
      </p:sp>
      <p:sp>
        <p:nvSpPr>
          <p:cNvPr id="520" name="Google Shape;520;g354cd9c9ebd_0_415"/>
          <p:cNvSpPr/>
          <p:nvPr/>
        </p:nvSpPr>
        <p:spPr>
          <a:xfrm>
            <a:off x="6553170" y="2520000"/>
            <a:ext cx="2285700" cy="1196400"/>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Ćwiczenia z wykorzystaniem CT dają osobom uczącym się poczucie spełnienia, podnosząc ich samoocenę i zachęcając do aktywnego uczestnictwa.</a:t>
            </a:r>
            <a:endParaRPr/>
          </a:p>
        </p:txBody>
      </p:sp>
      <p:sp>
        <p:nvSpPr>
          <p:cNvPr id="521" name="Google Shape;521;g354cd9c9ebd_0_415"/>
          <p:cNvSpPr/>
          <p:nvPr/>
        </p:nvSpPr>
        <p:spPr>
          <a:xfrm>
            <a:off x="1752570" y="4955760"/>
            <a:ext cx="2285700" cy="1196400"/>
          </a:xfrm>
          <a:prstGeom prst="rect">
            <a:avLst/>
          </a:prstGeom>
          <a:solidFill>
            <a:srgbClr val="F2F2F2"/>
          </a:solidFill>
          <a:ln>
            <a:noFill/>
          </a:ln>
        </p:spPr>
        <p:txBody>
          <a:bodyPr spcFirstLastPara="1" wrap="square" lIns="72000" tIns="36000" rIns="36000" bIns="45700" anchor="ctr" anchorCtr="0">
            <a:noAutofit/>
          </a:bodyPr>
          <a:lstStyle/>
          <a:p>
            <a:pPr marL="0" marR="0" lvl="0" indent="0" algn="just"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Zadania grupowe oparte na CT wspierają pracę zespołową i pomagają uczącym się w skutecznym wyrażaniu swoich pomysłów.</a:t>
            </a:r>
            <a:endParaRPr/>
          </a:p>
        </p:txBody>
      </p:sp>
      <p:sp>
        <p:nvSpPr>
          <p:cNvPr id="522" name="Google Shape;522;g354cd9c9ebd_0_415"/>
          <p:cNvSpPr/>
          <p:nvPr/>
        </p:nvSpPr>
        <p:spPr>
          <a:xfrm>
            <a:off x="4952970" y="4955760"/>
            <a:ext cx="2285700" cy="1196400"/>
          </a:xfrm>
          <a:prstGeom prst="rect">
            <a:avLst/>
          </a:prstGeom>
          <a:solidFill>
            <a:srgbClr val="F2F2F2"/>
          </a:solidFill>
          <a:ln>
            <a:noFill/>
          </a:ln>
        </p:spPr>
        <p:txBody>
          <a:bodyPr spcFirstLastPara="1" wrap="square" lIns="108000" tIns="36000" rIns="144000" bIns="45700" anchor="ctr" anchorCtr="0">
            <a:noAutofit/>
          </a:bodyPr>
          <a:lstStyle/>
          <a:p>
            <a:pPr marL="0" marR="0" lvl="0" indent="0" algn="just"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CT rozwija elastyczne myślenie, pomagając uczącym się  radzić sobie z nieoczekiwanymi wyzwaniami dzięki odporności i kreatywności.</a:t>
            </a:r>
            <a:endParaRPr sz="1200" b="0" i="0" u="none" strike="noStrike" cap="none">
              <a:solidFill>
                <a:srgbClr val="000000"/>
              </a:solidFill>
              <a:latin typeface="Arial"/>
              <a:ea typeface="Arial"/>
              <a:cs typeface="Arial"/>
              <a:sym typeface="Arial"/>
            </a:endParaRPr>
          </a:p>
        </p:txBody>
      </p:sp>
      <p:sp>
        <p:nvSpPr>
          <p:cNvPr id="523" name="Google Shape;523;g354cd9c9ebd_0_415"/>
          <p:cNvSpPr/>
          <p:nvPr/>
        </p:nvSpPr>
        <p:spPr>
          <a:xfrm>
            <a:off x="8132070" y="5043948"/>
            <a:ext cx="2285700" cy="1108212"/>
          </a:xfrm>
          <a:prstGeom prst="rect">
            <a:avLst/>
          </a:prstGeom>
          <a:solidFill>
            <a:srgbClr val="F2F2F2"/>
          </a:solidFill>
          <a:ln>
            <a:noFill/>
          </a:ln>
        </p:spPr>
        <p:txBody>
          <a:bodyPr spcFirstLastPara="1" wrap="square" lIns="108000" tIns="36000" rIns="72000" bIns="45700" anchor="ctr" anchorCtr="0">
            <a:noAutofit/>
          </a:bodyPr>
          <a:lstStyle/>
          <a:p>
            <a:pPr marL="0" marR="0" lvl="0" indent="0" algn="just"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Interaktywne zadania CT nawiązują do doświadczeń osób uczących się, sprawiając, że czują się docenieni i zaangażowani w proces nauczania.</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4"/>
          <p:cNvSpPr txBox="1">
            <a:spLocks noGrp="1"/>
          </p:cNvSpPr>
          <p:nvPr>
            <p:ph type="title"/>
          </p:nvPr>
        </p:nvSpPr>
        <p:spPr>
          <a:xfrm>
            <a:off x="1274064" y="964889"/>
            <a:ext cx="5605272" cy="9144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000000"/>
              </a:buClr>
              <a:buSzPts val="1400"/>
              <a:buNone/>
            </a:pPr>
            <a:r>
              <a:rPr lang="en-US" b="1">
                <a:latin typeface="Arial"/>
                <a:ea typeface="Arial"/>
                <a:cs typeface="Arial"/>
                <a:sym typeface="Arial"/>
              </a:rPr>
              <a:t>Myślenie komputacyjne w edukacji dorosłych? Elastyczność</a:t>
            </a:r>
            <a:endParaRPr>
              <a:latin typeface="Arial"/>
              <a:ea typeface="Arial"/>
              <a:cs typeface="Arial"/>
              <a:sym typeface="Arial"/>
            </a:endParaRPr>
          </a:p>
        </p:txBody>
      </p:sp>
      <p:sp>
        <p:nvSpPr>
          <p:cNvPr id="531" name="Google Shape;531;p4"/>
          <p:cNvSpPr txBox="1">
            <a:spLocks noGrp="1"/>
          </p:cNvSpPr>
          <p:nvPr>
            <p:ph type="body" idx="1"/>
          </p:nvPr>
        </p:nvSpPr>
        <p:spPr>
          <a:xfrm>
            <a:off x="1133342" y="2135829"/>
            <a:ext cx="5777212" cy="3642347"/>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600"/>
              </a:spcBef>
              <a:spcAft>
                <a:spcPts val="0"/>
              </a:spcAft>
              <a:buClr>
                <a:srgbClr val="DA78D4"/>
              </a:buClr>
              <a:buSzPts val="1600"/>
              <a:buNone/>
            </a:pPr>
            <a:r>
              <a:rPr lang="en-US" sz="1600" b="1">
                <a:solidFill>
                  <a:srgbClr val="DA78D4"/>
                </a:solidFill>
                <a:latin typeface="Arial"/>
                <a:ea typeface="Arial"/>
                <a:cs typeface="Arial"/>
                <a:sym typeface="Arial"/>
              </a:rPr>
              <a:t>Możliwość zastosowania w różnych dziedzinach: </a:t>
            </a:r>
            <a:r>
              <a:rPr lang="en-US" sz="1600">
                <a:solidFill>
                  <a:srgbClr val="000000"/>
                </a:solidFill>
                <a:latin typeface="Arial"/>
                <a:ea typeface="Arial"/>
                <a:cs typeface="Arial"/>
                <a:sym typeface="Arial"/>
              </a:rPr>
              <a:t>Możesz zintegrować CT z różnymi zagadnieniami, takimi jak matematyka, nauki ścisłe lub nauczanie umiejętności życiowych.</a:t>
            </a:r>
            <a:endParaRPr/>
          </a:p>
          <a:p>
            <a:pPr marL="0" lvl="0" indent="0" algn="just" rtl="0">
              <a:lnSpc>
                <a:spcPct val="100000"/>
              </a:lnSpc>
              <a:spcBef>
                <a:spcPts val="1800"/>
              </a:spcBef>
              <a:spcAft>
                <a:spcPts val="0"/>
              </a:spcAft>
              <a:buClr>
                <a:srgbClr val="000000"/>
              </a:buClr>
              <a:buSzPts val="1400"/>
              <a:buNone/>
            </a:pPr>
            <a:r>
              <a:rPr lang="en-US" sz="1600" b="1">
                <a:solidFill>
                  <a:srgbClr val="DA78D4"/>
                </a:solidFill>
                <a:latin typeface="Arial"/>
                <a:ea typeface="Arial"/>
                <a:cs typeface="Arial"/>
                <a:sym typeface="Arial"/>
              </a:rPr>
              <a:t>Znaczenie wykraczające poza technologię:</a:t>
            </a:r>
            <a:r>
              <a:rPr lang="en-US" sz="1600" b="1">
                <a:solidFill>
                  <a:srgbClr val="000000"/>
                </a:solidFill>
                <a:latin typeface="Arial"/>
                <a:ea typeface="Arial"/>
                <a:cs typeface="Arial"/>
                <a:sym typeface="Arial"/>
              </a:rPr>
              <a:t> </a:t>
            </a:r>
            <a:r>
              <a:rPr lang="en-US" sz="1600">
                <a:solidFill>
                  <a:srgbClr val="000000"/>
                </a:solidFill>
                <a:latin typeface="Arial"/>
                <a:ea typeface="Arial"/>
                <a:cs typeface="Arial"/>
                <a:sym typeface="Arial"/>
              </a:rPr>
              <a:t>CT pomaga uczestnikom w rozwiązywaniu rzeczywistych problemów, takich jak tworzenie budżetów, organizowanie wydarzeń lub podejmowanie przemyślanych decyzji.</a:t>
            </a:r>
            <a:endParaRPr/>
          </a:p>
          <a:p>
            <a:pPr marL="0" lvl="0" indent="0" algn="just" rtl="0">
              <a:lnSpc>
                <a:spcPct val="100000"/>
              </a:lnSpc>
              <a:spcBef>
                <a:spcPts val="1800"/>
              </a:spcBef>
              <a:spcAft>
                <a:spcPts val="1200"/>
              </a:spcAft>
              <a:buClr>
                <a:srgbClr val="000000"/>
              </a:buClr>
              <a:buSzPts val="1400"/>
              <a:buNone/>
            </a:pPr>
            <a:r>
              <a:rPr lang="en-US" sz="1600" b="1">
                <a:solidFill>
                  <a:srgbClr val="DA78D4"/>
                </a:solidFill>
                <a:latin typeface="Arial"/>
                <a:ea typeface="Arial"/>
                <a:cs typeface="Arial"/>
                <a:sym typeface="Arial"/>
              </a:rPr>
              <a:t>Możliwość dostosowania do różnych okoliczności: </a:t>
            </a:r>
            <a:r>
              <a:rPr lang="en-US" sz="1600">
                <a:solidFill>
                  <a:srgbClr val="000000"/>
                </a:solidFill>
                <a:latin typeface="Arial"/>
                <a:ea typeface="Arial"/>
                <a:cs typeface="Arial"/>
                <a:sym typeface="Arial"/>
              </a:rPr>
              <a:t>Niezależnie od tego, czy nauczasz treści akademickich, czy umiejętności życiowych, CT oferuje elastyczne strategie, które skutecznie angażują i wspierają uczących się.</a:t>
            </a:r>
            <a:endParaRPr/>
          </a:p>
        </p:txBody>
      </p:sp>
      <p:pic>
        <p:nvPicPr>
          <p:cNvPr id="532" name="Google Shape;532;p4"/>
          <p:cNvPicPr preferRelativeResize="0">
            <a:picLocks noGrp="1"/>
          </p:cNvPicPr>
          <p:nvPr>
            <p:ph type="pic" idx="2"/>
          </p:nvPr>
        </p:nvPicPr>
        <p:blipFill rotWithShape="1">
          <a:blip r:embed="rId3">
            <a:alphaModFix/>
          </a:blip>
          <a:srcRect t="5000" b="5000"/>
          <a:stretch/>
        </p:blipFill>
        <p:spPr>
          <a:xfrm>
            <a:off x="8349803" y="1840873"/>
            <a:ext cx="3638405" cy="3176253"/>
          </a:xfrm>
          <a:prstGeom prst="rect">
            <a:avLst/>
          </a:prstGeom>
          <a:noFill/>
          <a:ln>
            <a:noFill/>
          </a:ln>
        </p:spPr>
      </p:pic>
      <p:sp>
        <p:nvSpPr>
          <p:cNvPr id="533" name="Google Shape;533;p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537"/>
        <p:cNvGrpSpPr/>
        <p:nvPr/>
      </p:nvGrpSpPr>
      <p:grpSpPr>
        <a:xfrm>
          <a:off x="0" y="0"/>
          <a:ext cx="0" cy="0"/>
          <a:chOff x="0" y="0"/>
          <a:chExt cx="0" cy="0"/>
        </a:xfrm>
      </p:grpSpPr>
      <p:sp>
        <p:nvSpPr>
          <p:cNvPr id="538" name="Google Shape;538;p12"/>
          <p:cNvSpPr txBox="1">
            <a:spLocks noGrp="1"/>
          </p:cNvSpPr>
          <p:nvPr>
            <p:ph type="body" idx="1"/>
          </p:nvPr>
        </p:nvSpPr>
        <p:spPr>
          <a:xfrm>
            <a:off x="696348" y="586474"/>
            <a:ext cx="9410820" cy="683565"/>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chemeClr val="dk1"/>
              </a:buClr>
              <a:buSzPts val="1400"/>
              <a:buFont typeface="Arial"/>
              <a:buNone/>
            </a:pPr>
            <a:r>
              <a:rPr lang="en-US" sz="2000">
                <a:solidFill>
                  <a:schemeClr val="dk1"/>
                </a:solidFill>
                <a:latin typeface="Arial"/>
                <a:ea typeface="Arial"/>
                <a:cs typeface="Arial"/>
                <a:sym typeface="Arial"/>
              </a:rPr>
              <a:t>Myślenie komputacyjne w edukacji dorosłych? Przykłady łatwego wdrożenia</a:t>
            </a:r>
            <a:endParaRPr sz="3000">
              <a:solidFill>
                <a:schemeClr val="dk1"/>
              </a:solidFill>
            </a:endParaRPr>
          </a:p>
        </p:txBody>
      </p:sp>
      <p:sp>
        <p:nvSpPr>
          <p:cNvPr id="539" name="Google Shape;539;p12"/>
          <p:cNvSpPr txBox="1"/>
          <p:nvPr/>
        </p:nvSpPr>
        <p:spPr>
          <a:xfrm>
            <a:off x="789095" y="1615108"/>
            <a:ext cx="6591300" cy="2247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strike="noStrike" cap="none">
                <a:solidFill>
                  <a:srgbClr val="AABEB4"/>
                </a:solidFill>
                <a:latin typeface="Arial"/>
                <a:ea typeface="Arial"/>
                <a:cs typeface="Arial"/>
                <a:sym typeface="Arial"/>
              </a:rPr>
              <a:t>Codzienne budowanie algorytmów</a:t>
            </a:r>
            <a:r>
              <a:rPr lang="en-US" sz="1800" b="0" i="0" u="none" strike="noStrike" cap="none">
                <a:solidFill>
                  <a:srgbClr val="AABEB4"/>
                </a:solidFill>
                <a:latin typeface="Arial"/>
                <a:ea typeface="Arial"/>
                <a:cs typeface="Arial"/>
                <a:sym typeface="Arial"/>
              </a:rPr>
              <a:t> </a:t>
            </a:r>
            <a:endParaRPr/>
          </a:p>
          <a:p>
            <a:pPr marL="0" marR="0" lvl="0" indent="0" algn="just" rtl="0">
              <a:lnSpc>
                <a:spcPct val="100000"/>
              </a:lnSpc>
              <a:spcBef>
                <a:spcPts val="601"/>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Naucz uczestników tworzenia przewodników krok po kroku dla znajomych zadań, takich jak przygotowanie przepisu, sprzątanie pokoju lub przygotowanie się do rozmowy kwalifikacyjnej. Pomaga im to podzielić procesy na jasne, łatwe do zrealizowania etapy.</a:t>
            </a:r>
            <a:endParaRPr/>
          </a:p>
          <a:p>
            <a:pPr marL="0" marR="0" lvl="0" indent="0" algn="just" rtl="0">
              <a:lnSpc>
                <a:spcPct val="100000"/>
              </a:lnSpc>
              <a:spcBef>
                <a:spcPts val="601"/>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Używaj schematów decyzyjnych, aby pomóc uczestnikom wizualizować wybory. Narzędzia te upraszczają podejmowanie złożonych decyzji i poprawiają logiczne myślenie.</a:t>
            </a:r>
            <a:endParaRPr sz="1800" b="1" i="0" u="none" strike="noStrike" cap="none">
              <a:solidFill>
                <a:srgbClr val="678877"/>
              </a:solidFill>
              <a:latin typeface="Arial"/>
              <a:ea typeface="Arial"/>
              <a:cs typeface="Arial"/>
              <a:sym typeface="Arial"/>
            </a:endParaRPr>
          </a:p>
        </p:txBody>
      </p:sp>
      <p:pic>
        <p:nvPicPr>
          <p:cNvPr id="540" name="Google Shape;540;p12" descr="Icono&#10;&#10;Descripción generada automáticamente"/>
          <p:cNvPicPr preferRelativeResize="0"/>
          <p:nvPr/>
        </p:nvPicPr>
        <p:blipFill rotWithShape="1">
          <a:blip r:embed="rId3">
            <a:alphaModFix/>
          </a:blip>
          <a:srcRect/>
          <a:stretch/>
        </p:blipFill>
        <p:spPr>
          <a:xfrm>
            <a:off x="1267968" y="3927338"/>
            <a:ext cx="2344188" cy="2344188"/>
          </a:xfrm>
          <a:prstGeom prst="rect">
            <a:avLst/>
          </a:prstGeom>
          <a:noFill/>
          <a:ln>
            <a:noFill/>
          </a:ln>
        </p:spPr>
      </p:pic>
      <p:pic>
        <p:nvPicPr>
          <p:cNvPr id="541" name="Google Shape;541;p12" descr="A person holding his hand to his face&#10;&#10;Description automatically generated"/>
          <p:cNvPicPr preferRelativeResize="0"/>
          <p:nvPr/>
        </p:nvPicPr>
        <p:blipFill rotWithShape="1">
          <a:blip r:embed="rId4">
            <a:alphaModFix/>
          </a:blip>
          <a:srcRect t="5000" b="5000"/>
          <a:stretch/>
        </p:blipFill>
        <p:spPr>
          <a:xfrm>
            <a:off x="8288299" y="1795756"/>
            <a:ext cx="2672309" cy="2066952"/>
          </a:xfrm>
          <a:prstGeom prst="rect">
            <a:avLst/>
          </a:prstGeom>
          <a:noFill/>
          <a:ln>
            <a:noFill/>
          </a:ln>
        </p:spPr>
      </p:pic>
      <p:sp>
        <p:nvSpPr>
          <p:cNvPr id="542" name="Google Shape;542;p12"/>
          <p:cNvSpPr txBox="1"/>
          <p:nvPr/>
        </p:nvSpPr>
        <p:spPr>
          <a:xfrm>
            <a:off x="4430233" y="4222269"/>
            <a:ext cx="6591300" cy="2001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strike="noStrike" cap="none">
                <a:solidFill>
                  <a:srgbClr val="AABEB4"/>
                </a:solidFill>
                <a:latin typeface="Arial"/>
                <a:ea typeface="Arial"/>
                <a:cs typeface="Arial"/>
                <a:sym typeface="Arial"/>
              </a:rPr>
              <a:t>Uczenie się we współpracy</a:t>
            </a:r>
            <a:endParaRPr sz="1800" b="0" i="0" u="none" strike="noStrike" cap="none">
              <a:solidFill>
                <a:srgbClr val="AABEB4"/>
              </a:solidFill>
              <a:latin typeface="Arial"/>
              <a:ea typeface="Arial"/>
              <a:cs typeface="Arial"/>
              <a:sym typeface="Arial"/>
            </a:endParaRPr>
          </a:p>
          <a:p>
            <a:pPr marL="0" marR="0" lvl="0" indent="0" algn="just" rtl="0">
              <a:lnSpc>
                <a:spcPct val="100000"/>
              </a:lnSpc>
              <a:spcBef>
                <a:spcPts val="601"/>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Organizuj zajęcia grupowe, podczas których uczestnicy planują proste projekty, takie jak wspólny posiłek, dzieląc zadania na możliwe do wykonania etapy.</a:t>
            </a:r>
            <a:endParaRPr sz="1600" b="0" i="0" u="none" strike="noStrike" cap="none">
              <a:solidFill>
                <a:schemeClr val="dk1"/>
              </a:solidFill>
              <a:latin typeface="Arial"/>
              <a:ea typeface="Arial"/>
              <a:cs typeface="Arial"/>
              <a:sym typeface="Arial"/>
            </a:endParaRPr>
          </a:p>
          <a:p>
            <a:pPr marL="0" marR="0" lvl="0" indent="0" algn="just" rtl="0">
              <a:lnSpc>
                <a:spcPct val="100000"/>
              </a:lnSpc>
              <a:spcBef>
                <a:spcPts val="601"/>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Wspieraj sesji burzy mózgów w celu rozwiązywania problemów, takich jak zmniejszenie wydatków domowych, rozwijanie wspólnych umiejętności rozwiązywania problemów i umiejętności praktycznych.</a:t>
            </a:r>
            <a:endParaRPr sz="1800" b="1" i="0" u="none" strike="noStrike" cap="none">
              <a:solidFill>
                <a:srgbClr val="678877"/>
              </a:solidFill>
              <a:latin typeface="Arial"/>
              <a:ea typeface="Arial"/>
              <a:cs typeface="Arial"/>
              <a:sym typeface="Arial"/>
            </a:endParaRPr>
          </a:p>
        </p:txBody>
      </p:sp>
      <p:sp>
        <p:nvSpPr>
          <p:cNvPr id="543" name="Google Shape;543;p1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pic>
        <p:nvPicPr>
          <p:cNvPr id="550" name="Google Shape;550;p13"/>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551" name="Google Shape;551;p13"/>
          <p:cNvSpPr txBox="1">
            <a:spLocks noGrp="1"/>
          </p:cNvSpPr>
          <p:nvPr>
            <p:ph type="title"/>
          </p:nvPr>
        </p:nvSpPr>
        <p:spPr>
          <a:xfrm>
            <a:off x="7254009" y="3055678"/>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2</a:t>
            </a:r>
            <a:endParaRPr>
              <a:latin typeface="Arial"/>
              <a:ea typeface="Arial"/>
              <a:cs typeface="Arial"/>
              <a:sym typeface="Arial"/>
            </a:endParaRPr>
          </a:p>
        </p:txBody>
      </p:sp>
      <p:sp>
        <p:nvSpPr>
          <p:cNvPr id="552" name="Google Shape;552;p13"/>
          <p:cNvSpPr txBox="1">
            <a:spLocks noGrp="1"/>
          </p:cNvSpPr>
          <p:nvPr>
            <p:ph type="body" idx="1"/>
          </p:nvPr>
        </p:nvSpPr>
        <p:spPr>
          <a:xfrm>
            <a:off x="7801506" y="3429000"/>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Podejścia pedagogiczne do wdrażania CT</a:t>
            </a:r>
            <a:endParaRPr>
              <a:latin typeface="Arial"/>
              <a:ea typeface="Arial"/>
              <a:cs typeface="Arial"/>
              <a:sym typeface="Arial"/>
            </a:endParaRPr>
          </a:p>
        </p:txBody>
      </p:sp>
      <p:sp>
        <p:nvSpPr>
          <p:cNvPr id="553" name="Google Shape;553;p13"/>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Arial"/>
                <a:ea typeface="Arial"/>
                <a:cs typeface="Arial"/>
                <a:sym typeface="Arial"/>
              </a:rPr>
              <a:t>13</a:t>
            </a:fld>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557"/>
        <p:cNvGrpSpPr/>
        <p:nvPr/>
      </p:nvGrpSpPr>
      <p:grpSpPr>
        <a:xfrm>
          <a:off x="0" y="0"/>
          <a:ext cx="0" cy="0"/>
          <a:chOff x="0" y="0"/>
          <a:chExt cx="0" cy="0"/>
        </a:xfrm>
      </p:grpSpPr>
      <p:sp>
        <p:nvSpPr>
          <p:cNvPr id="558" name="Google Shape;558;p14"/>
          <p:cNvSpPr txBox="1"/>
          <p:nvPr/>
        </p:nvSpPr>
        <p:spPr>
          <a:xfrm>
            <a:off x="4004905" y="732597"/>
            <a:ext cx="7527830" cy="4094897"/>
          </a:xfrm>
          <a:prstGeom prst="rect">
            <a:avLst/>
          </a:prstGeom>
          <a:noFill/>
          <a:ln>
            <a:noFill/>
          </a:ln>
        </p:spPr>
        <p:txBody>
          <a:bodyPr spcFirstLastPara="1" wrap="square" lIns="91425" tIns="45700" rIns="91425" bIns="45700" anchor="t" anchorCtr="0">
            <a:normAutofit lnSpcReduction="10000"/>
          </a:bodyPr>
          <a:lstStyle/>
          <a:p>
            <a:pPr marL="0" marR="0" lvl="0" indent="0" algn="just" rtl="0">
              <a:lnSpc>
                <a:spcPct val="107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W tej części kursu zapoznamy się z szeregiem podejść pedagogicznych zaprojektowanych specjalnie dla dorosłych uczących się. </a:t>
            </a:r>
            <a:endParaRPr/>
          </a:p>
          <a:p>
            <a:pPr marL="0" marR="0" lvl="0" indent="0" algn="just" rtl="0">
              <a:lnSpc>
                <a:spcPct val="107000"/>
              </a:lnSpc>
              <a:spcBef>
                <a:spcPts val="180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Nauczanie dorosłych wymaga elastycznego i rozważnego podejścia, ponieważ ich potrzeby edukacyjne różnią się od potrzeb młodszych uczestników. Wnoszą oni również wiele doświadczeń życiowych, które kształtują ich sposób uczenia się.</a:t>
            </a:r>
            <a:endParaRPr/>
          </a:p>
          <a:p>
            <a:pPr marL="0" marR="0" lvl="0" indent="0" algn="just" rtl="0">
              <a:lnSpc>
                <a:spcPct val="107000"/>
              </a:lnSpc>
              <a:spcBef>
                <a:spcPts val="180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Koncentrując się na praktycznych, rzeczywistych zastosowaniach, dorośli słuchacze mogą łączyć nowe koncepcje ze swoim codziennym życiem, dzięki czemu nauka ma większy wpływ. </a:t>
            </a:r>
            <a:endParaRPr/>
          </a:p>
          <a:p>
            <a:pPr marL="0" marR="0" lvl="0" indent="0" algn="just" rtl="0">
              <a:lnSpc>
                <a:spcPct val="107000"/>
              </a:lnSpc>
              <a:spcBef>
                <a:spcPts val="180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W trakcie tego modułu będziemy analizować różne strategie, które kładą nacisk na aktywne uczestnictwo, rozwiązywanie problemów i krytyczne myślenie. Omówimy również, jak tworzyć elastyczne, integracyjne środowiska uczenia się, które zaspokajają różne potrzeby dorosłych słuchaczy, zapewniając, że każdy może zaangażować się i odnieść sukces na swojej ścieżce edukacyjnej.</a:t>
            </a:r>
            <a:endParaRPr sz="1600" b="0" i="0" u="none" strike="noStrike" cap="none">
              <a:solidFill>
                <a:schemeClr val="dk2"/>
              </a:solidFill>
              <a:latin typeface="Arial"/>
              <a:ea typeface="Arial"/>
              <a:cs typeface="Arial"/>
              <a:sym typeface="Arial"/>
            </a:endParaRPr>
          </a:p>
        </p:txBody>
      </p:sp>
      <p:pic>
        <p:nvPicPr>
          <p:cNvPr id="559" name="Google Shape;559;p14" descr="Imagen que contiene electrónica, circuito&#10;&#10;Descripción generada automáticamente"/>
          <p:cNvPicPr preferRelativeResize="0"/>
          <p:nvPr/>
        </p:nvPicPr>
        <p:blipFill rotWithShape="1">
          <a:blip r:embed="rId3">
            <a:alphaModFix/>
          </a:blip>
          <a:srcRect l="6035" r="6035"/>
          <a:stretch/>
        </p:blipFill>
        <p:spPr>
          <a:xfrm>
            <a:off x="0" y="0"/>
            <a:ext cx="3390900" cy="6858000"/>
          </a:xfrm>
          <a:prstGeom prst="rect">
            <a:avLst/>
          </a:prstGeom>
          <a:noFill/>
          <a:ln>
            <a:noFill/>
          </a:ln>
        </p:spPr>
      </p:pic>
      <p:sp>
        <p:nvSpPr>
          <p:cNvPr id="560" name="Google Shape;560;p14"/>
          <p:cNvSpPr/>
          <p:nvPr/>
        </p:nvSpPr>
        <p:spPr>
          <a:xfrm>
            <a:off x="4127088" y="5136775"/>
            <a:ext cx="7283464" cy="1250577"/>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561" name="Google Shape;561;p14" descr="Dibujo animado de un animal con la boca abierta&#10;&#10;Descripción generada automáticamente con confianza baja"/>
          <p:cNvPicPr preferRelativeResize="0"/>
          <p:nvPr/>
        </p:nvPicPr>
        <p:blipFill rotWithShape="1">
          <a:blip r:embed="rId4">
            <a:alphaModFix/>
          </a:blip>
          <a:srcRect/>
          <a:stretch/>
        </p:blipFill>
        <p:spPr>
          <a:xfrm>
            <a:off x="3592606" y="5381062"/>
            <a:ext cx="1315571" cy="1315571"/>
          </a:xfrm>
          <a:prstGeom prst="rect">
            <a:avLst/>
          </a:prstGeom>
          <a:noFill/>
          <a:ln>
            <a:noFill/>
          </a:ln>
        </p:spPr>
      </p:pic>
      <p:pic>
        <p:nvPicPr>
          <p:cNvPr id="562" name="Google Shape;562;p14" descr="Icono&#10;&#10;Descripción generada automáticamente"/>
          <p:cNvPicPr preferRelativeResize="0"/>
          <p:nvPr/>
        </p:nvPicPr>
        <p:blipFill rotWithShape="1">
          <a:blip r:embed="rId5">
            <a:alphaModFix/>
          </a:blip>
          <a:srcRect/>
          <a:stretch/>
        </p:blipFill>
        <p:spPr>
          <a:xfrm>
            <a:off x="11025095" y="4859540"/>
            <a:ext cx="770914" cy="744341"/>
          </a:xfrm>
          <a:prstGeom prst="rect">
            <a:avLst/>
          </a:prstGeom>
          <a:noFill/>
          <a:ln>
            <a:noFill/>
          </a:ln>
        </p:spPr>
      </p:pic>
      <p:sp>
        <p:nvSpPr>
          <p:cNvPr id="563" name="Google Shape;563;p14"/>
          <p:cNvSpPr txBox="1"/>
          <p:nvPr/>
        </p:nvSpPr>
        <p:spPr>
          <a:xfrm>
            <a:off x="4813939" y="5231711"/>
            <a:ext cx="5680441" cy="107721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600"/>
              <a:buFont typeface="Arial"/>
              <a:buNone/>
            </a:pPr>
            <a:r>
              <a:rPr lang="en-US" sz="1600" b="0" i="0" u="none" strike="noStrike" cap="none">
                <a:solidFill>
                  <a:schemeClr val="dk1"/>
                </a:solidFill>
                <a:latin typeface="Arial"/>
                <a:ea typeface="Arial"/>
                <a:cs typeface="Arial"/>
                <a:sym typeface="Arial"/>
              </a:rPr>
              <a:t>Czy wiesz, że </a:t>
            </a:r>
            <a:r>
              <a:rPr lang="en-US" sz="1600" b="1" i="0" u="none" strike="noStrike" cap="none">
                <a:solidFill>
                  <a:schemeClr val="dk1"/>
                </a:solidFill>
                <a:latin typeface="Arial"/>
                <a:ea typeface="Arial"/>
                <a:cs typeface="Arial"/>
                <a:sym typeface="Arial"/>
              </a:rPr>
              <a:t>andragogika</a:t>
            </a:r>
            <a:r>
              <a:rPr lang="en-US" sz="1600" b="0" i="0" u="none" strike="noStrike" cap="none">
                <a:solidFill>
                  <a:schemeClr val="dk1"/>
                </a:solidFill>
                <a:latin typeface="Arial"/>
                <a:ea typeface="Arial"/>
                <a:cs typeface="Arial"/>
                <a:sym typeface="Arial"/>
              </a:rPr>
              <a:t> to teoria skupiająca się na nauczaniu osób dorosłych? Opracowana przez Malcolma Knowlesa, kładzie nacisk na kluczowe zasady, które są obecnie szeroko stosowane w edukacji dorosłych.</a:t>
            </a:r>
            <a:endParaRPr sz="1400" b="0" i="0" u="none" strike="noStrike" cap="none">
              <a:solidFill>
                <a:srgbClr val="000000"/>
              </a:solidFill>
              <a:latin typeface="Arial"/>
              <a:ea typeface="Arial"/>
              <a:cs typeface="Arial"/>
              <a:sym typeface="Arial"/>
            </a:endParaRPr>
          </a:p>
        </p:txBody>
      </p:sp>
      <p:sp>
        <p:nvSpPr>
          <p:cNvPr id="564" name="Google Shape;564;p1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570"/>
        <p:cNvGrpSpPr/>
        <p:nvPr/>
      </p:nvGrpSpPr>
      <p:grpSpPr>
        <a:xfrm>
          <a:off x="0" y="0"/>
          <a:ext cx="0" cy="0"/>
          <a:chOff x="0" y="0"/>
          <a:chExt cx="0" cy="0"/>
        </a:xfrm>
      </p:grpSpPr>
      <p:sp>
        <p:nvSpPr>
          <p:cNvPr id="571" name="Google Shape;571;p15"/>
          <p:cNvSpPr txBox="1">
            <a:spLocks noGrp="1"/>
          </p:cNvSpPr>
          <p:nvPr>
            <p:ph type="body" idx="1"/>
          </p:nvPr>
        </p:nvSpPr>
        <p:spPr>
          <a:xfrm>
            <a:off x="481195" y="1395205"/>
            <a:ext cx="7183629" cy="5368665"/>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100000"/>
              </a:lnSpc>
              <a:spcBef>
                <a:spcPts val="0"/>
              </a:spcBef>
              <a:spcAft>
                <a:spcPts val="0"/>
              </a:spcAft>
              <a:buSzPts val="1260"/>
              <a:buNone/>
            </a:pPr>
            <a:r>
              <a:rPr lang="en-US" sz="1600">
                <a:solidFill>
                  <a:schemeClr val="dk1"/>
                </a:solidFill>
                <a:latin typeface="Arial"/>
                <a:ea typeface="Arial"/>
                <a:cs typeface="Arial"/>
                <a:sym typeface="Arial"/>
              </a:rPr>
              <a:t>Podczas pracy z dorosłymi uczestnikami ważne jest, aby zrozumieć, że wnoszą oni własny zestaw cech i doświadczeń do procesu uczenia się. Różnice te kształtują sposób, w jaki angażują się w nowe informacje oraz to, jakie są preferencje jeśli chodzi o sposób uczenia się. </a:t>
            </a:r>
            <a:endParaRPr/>
          </a:p>
          <a:p>
            <a:pPr marL="0" lvl="0" indent="0" algn="just" rtl="0">
              <a:lnSpc>
                <a:spcPct val="100000"/>
              </a:lnSpc>
              <a:spcBef>
                <a:spcPts val="1800"/>
              </a:spcBef>
              <a:spcAft>
                <a:spcPts val="0"/>
              </a:spcAft>
              <a:buSzPts val="1260"/>
              <a:buNone/>
            </a:pPr>
            <a:r>
              <a:rPr lang="en-US" sz="1600">
                <a:solidFill>
                  <a:schemeClr val="dk1"/>
                </a:solidFill>
                <a:latin typeface="Arial"/>
                <a:ea typeface="Arial"/>
                <a:cs typeface="Arial"/>
                <a:sym typeface="Arial"/>
              </a:rPr>
              <a:t>Oto spojrzenie na to, co odróżnia osoby dorosłe uczące się od innych grup wiekowych:</a:t>
            </a:r>
            <a:endParaRPr/>
          </a:p>
          <a:p>
            <a:pPr marL="0" lvl="0" indent="0" algn="l" rtl="0">
              <a:lnSpc>
                <a:spcPct val="100000"/>
              </a:lnSpc>
              <a:spcBef>
                <a:spcPts val="0"/>
              </a:spcBef>
              <a:spcAft>
                <a:spcPts val="0"/>
              </a:spcAft>
              <a:buSzPts val="1260"/>
              <a:buNone/>
            </a:pPr>
            <a:endParaRPr sz="1600">
              <a:solidFill>
                <a:schemeClr val="dk1"/>
              </a:solidFill>
              <a:latin typeface="Arial"/>
              <a:ea typeface="Arial"/>
              <a:cs typeface="Arial"/>
              <a:sym typeface="Arial"/>
            </a:endParaRPr>
          </a:p>
          <a:p>
            <a:pPr marL="914400" lvl="1" indent="-316992" algn="just" rtl="0">
              <a:lnSpc>
                <a:spcPct val="100000"/>
              </a:lnSpc>
              <a:spcBef>
                <a:spcPts val="1800"/>
              </a:spcBef>
              <a:spcAft>
                <a:spcPts val="0"/>
              </a:spcAft>
              <a:buClr>
                <a:schemeClr val="accent3"/>
              </a:buClr>
              <a:buSzPts val="1600"/>
              <a:buFont typeface="Noto Sans Symbols"/>
              <a:buChar char="❑"/>
            </a:pPr>
            <a:r>
              <a:rPr lang="en-US" sz="1600">
                <a:solidFill>
                  <a:schemeClr val="dk1"/>
                </a:solidFill>
                <a:latin typeface="Arial"/>
                <a:ea typeface="Arial"/>
                <a:cs typeface="Arial"/>
                <a:sym typeface="Arial"/>
              </a:rPr>
              <a:t>Dorośli </a:t>
            </a:r>
            <a:r>
              <a:rPr lang="en-US" sz="1600" b="1">
                <a:solidFill>
                  <a:srgbClr val="CE6633"/>
                </a:solidFill>
                <a:latin typeface="Arial"/>
                <a:ea typeface="Arial"/>
                <a:cs typeface="Arial"/>
                <a:sym typeface="Arial"/>
              </a:rPr>
              <a:t>sami decydują o tym</a:t>
            </a:r>
            <a:r>
              <a:rPr lang="en-US" sz="1600">
                <a:solidFill>
                  <a:schemeClr val="dk1"/>
                </a:solidFill>
                <a:latin typeface="Arial"/>
                <a:ea typeface="Arial"/>
                <a:cs typeface="Arial"/>
                <a:sym typeface="Arial"/>
              </a:rPr>
              <a:t>, co jest ważne do nauczenia. </a:t>
            </a:r>
            <a:endParaRPr/>
          </a:p>
          <a:p>
            <a:pPr marL="914400" lvl="1" indent="-316992" algn="just" rtl="0">
              <a:lnSpc>
                <a:spcPct val="100000"/>
              </a:lnSpc>
              <a:spcBef>
                <a:spcPts val="1800"/>
              </a:spcBef>
              <a:spcAft>
                <a:spcPts val="0"/>
              </a:spcAft>
              <a:buClr>
                <a:schemeClr val="accent3"/>
              </a:buClr>
              <a:buSzPts val="1600"/>
              <a:buFont typeface="Noto Sans Symbols"/>
              <a:buChar char="❑"/>
            </a:pPr>
            <a:r>
              <a:rPr lang="en-US" sz="1600">
                <a:solidFill>
                  <a:schemeClr val="dk1"/>
                </a:solidFill>
                <a:latin typeface="Arial"/>
                <a:ea typeface="Arial"/>
                <a:cs typeface="Arial"/>
                <a:sym typeface="Arial"/>
              </a:rPr>
              <a:t>Muszą </a:t>
            </a:r>
            <a:r>
              <a:rPr lang="en-US" sz="1600" b="1">
                <a:solidFill>
                  <a:srgbClr val="CE6633"/>
                </a:solidFill>
                <a:latin typeface="Arial"/>
                <a:ea typeface="Arial"/>
                <a:cs typeface="Arial"/>
                <a:sym typeface="Arial"/>
              </a:rPr>
              <a:t>weryfikować nowe informacje</a:t>
            </a:r>
            <a:r>
              <a:rPr lang="en-US" sz="1600">
                <a:solidFill>
                  <a:schemeClr val="dk1"/>
                </a:solidFill>
                <a:latin typeface="Arial"/>
                <a:ea typeface="Arial"/>
                <a:cs typeface="Arial"/>
                <a:sym typeface="Arial"/>
              </a:rPr>
              <a:t>, łącząc je z własnymi przekonaniami i doświadczeniami.</a:t>
            </a:r>
            <a:endParaRPr/>
          </a:p>
          <a:p>
            <a:pPr marL="914400" lvl="1" indent="-316992" algn="just" rtl="0">
              <a:lnSpc>
                <a:spcPct val="100000"/>
              </a:lnSpc>
              <a:spcBef>
                <a:spcPts val="1800"/>
              </a:spcBef>
              <a:spcAft>
                <a:spcPts val="0"/>
              </a:spcAft>
              <a:buClr>
                <a:schemeClr val="accent3"/>
              </a:buClr>
              <a:buSzPts val="1600"/>
              <a:buFont typeface="Noto Sans Symbols"/>
              <a:buChar char="❑"/>
            </a:pPr>
            <a:r>
              <a:rPr lang="en-US" sz="1600">
                <a:solidFill>
                  <a:schemeClr val="dk1"/>
                </a:solidFill>
                <a:latin typeface="Arial"/>
                <a:ea typeface="Arial"/>
                <a:cs typeface="Arial"/>
                <a:sym typeface="Arial"/>
              </a:rPr>
              <a:t> Dzięki swojemu doświadczeniu, dorośli </a:t>
            </a:r>
            <a:r>
              <a:rPr lang="en-US" sz="1600" b="1">
                <a:solidFill>
                  <a:srgbClr val="CE6633"/>
                </a:solidFill>
                <a:latin typeface="Arial"/>
                <a:ea typeface="Arial"/>
                <a:cs typeface="Arial"/>
                <a:sym typeface="Arial"/>
              </a:rPr>
              <a:t>mogą mieć ustalone punkty widzenia</a:t>
            </a:r>
            <a:r>
              <a:rPr lang="en-US" sz="1600">
                <a:solidFill>
                  <a:schemeClr val="dk1"/>
                </a:solidFill>
                <a:latin typeface="Arial"/>
                <a:ea typeface="Arial"/>
                <a:cs typeface="Arial"/>
                <a:sym typeface="Arial"/>
              </a:rPr>
              <a:t>, które wpływają na ich podejście do nowych koncepcji.</a:t>
            </a:r>
            <a:endParaRPr/>
          </a:p>
          <a:p>
            <a:pPr marL="914400" lvl="1" indent="-316992" algn="just" rtl="0">
              <a:lnSpc>
                <a:spcPct val="100000"/>
              </a:lnSpc>
              <a:spcBef>
                <a:spcPts val="1800"/>
              </a:spcBef>
              <a:spcAft>
                <a:spcPts val="0"/>
              </a:spcAft>
              <a:buClr>
                <a:schemeClr val="accent3"/>
              </a:buClr>
              <a:buSzPts val="1600"/>
              <a:buFont typeface="Noto Sans Symbols"/>
              <a:buChar char="❑"/>
            </a:pPr>
            <a:r>
              <a:rPr lang="en-US" sz="1600">
                <a:solidFill>
                  <a:schemeClr val="dk1"/>
                </a:solidFill>
                <a:latin typeface="Arial"/>
                <a:ea typeface="Arial"/>
                <a:cs typeface="Arial"/>
                <a:sym typeface="Arial"/>
              </a:rPr>
              <a:t>Dorośli słuchacze oczekują, że to, czego się uczą, będzie </a:t>
            </a:r>
            <a:r>
              <a:rPr lang="en-US" sz="1600" b="1">
                <a:solidFill>
                  <a:srgbClr val="CE6633"/>
                </a:solidFill>
                <a:latin typeface="Arial"/>
                <a:ea typeface="Arial"/>
                <a:cs typeface="Arial"/>
                <a:sym typeface="Arial"/>
              </a:rPr>
              <a:t>natychmiast przydatne </a:t>
            </a:r>
            <a:r>
              <a:rPr lang="en-US" sz="1600">
                <a:solidFill>
                  <a:schemeClr val="dk1"/>
                </a:solidFill>
                <a:latin typeface="Arial"/>
                <a:ea typeface="Arial"/>
                <a:cs typeface="Arial"/>
                <a:sym typeface="Arial"/>
              </a:rPr>
              <a:t>w ich życiu osobistym lub zawodowym.</a:t>
            </a:r>
            <a:endParaRPr/>
          </a:p>
          <a:p>
            <a:pPr marL="914400" lvl="1" indent="-316992" algn="just" rtl="0">
              <a:lnSpc>
                <a:spcPct val="100000"/>
              </a:lnSpc>
              <a:spcBef>
                <a:spcPts val="1800"/>
              </a:spcBef>
              <a:spcAft>
                <a:spcPts val="0"/>
              </a:spcAft>
              <a:buClr>
                <a:schemeClr val="accent3"/>
              </a:buClr>
              <a:buSzPts val="1600"/>
              <a:buFont typeface="Noto Sans Symbols"/>
              <a:buChar char="❑"/>
            </a:pPr>
            <a:r>
              <a:rPr lang="en-US" sz="1600">
                <a:solidFill>
                  <a:schemeClr val="dk1"/>
                </a:solidFill>
                <a:latin typeface="Arial"/>
                <a:ea typeface="Arial"/>
                <a:cs typeface="Arial"/>
                <a:sym typeface="Arial"/>
              </a:rPr>
              <a:t>Może to też służyć jako </a:t>
            </a:r>
            <a:r>
              <a:rPr lang="en-US" sz="1600" b="1">
                <a:solidFill>
                  <a:srgbClr val="CE6633"/>
                </a:solidFill>
                <a:latin typeface="Arial"/>
                <a:ea typeface="Arial"/>
                <a:cs typeface="Arial"/>
                <a:sym typeface="Arial"/>
              </a:rPr>
              <a:t>źródło wiedzy </a:t>
            </a:r>
            <a:r>
              <a:rPr lang="en-US" sz="1600">
                <a:solidFill>
                  <a:schemeClr val="dk1"/>
                </a:solidFill>
                <a:latin typeface="Arial"/>
                <a:ea typeface="Arial"/>
                <a:cs typeface="Arial"/>
                <a:sym typeface="Arial"/>
              </a:rPr>
              <a:t>dla trenerów i innych osób uczących się.</a:t>
            </a:r>
            <a:endParaRPr sz="1600">
              <a:latin typeface="Arial"/>
              <a:ea typeface="Arial"/>
              <a:cs typeface="Arial"/>
              <a:sym typeface="Arial"/>
            </a:endParaRPr>
          </a:p>
        </p:txBody>
      </p:sp>
      <p:pic>
        <p:nvPicPr>
          <p:cNvPr id="572" name="Google Shape;572;p15"/>
          <p:cNvPicPr preferRelativeResize="0">
            <a:picLocks noGrp="1"/>
          </p:cNvPicPr>
          <p:nvPr>
            <p:ph type="pic" idx="2"/>
          </p:nvPr>
        </p:nvPicPr>
        <p:blipFill rotWithShape="1">
          <a:blip r:embed="rId3">
            <a:alphaModFix/>
          </a:blip>
          <a:srcRect l="30342" r="30344"/>
          <a:stretch/>
        </p:blipFill>
        <p:spPr>
          <a:xfrm>
            <a:off x="8140700" y="-1"/>
            <a:ext cx="4051300" cy="6858001"/>
          </a:xfrm>
          <a:prstGeom prst="rect">
            <a:avLst/>
          </a:prstGeom>
          <a:noFill/>
          <a:ln>
            <a:noFill/>
          </a:ln>
        </p:spPr>
      </p:pic>
      <p:sp>
        <p:nvSpPr>
          <p:cNvPr id="573" name="Google Shape;573;p1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15</a:t>
            </a:fld>
            <a:endParaRPr>
              <a:solidFill>
                <a:schemeClr val="lt1"/>
              </a:solidFill>
            </a:endParaRPr>
          </a:p>
        </p:txBody>
      </p:sp>
      <p:sp>
        <p:nvSpPr>
          <p:cNvPr id="574" name="Google Shape;574;p15"/>
          <p:cNvSpPr txBox="1"/>
          <p:nvPr/>
        </p:nvSpPr>
        <p:spPr>
          <a:xfrm>
            <a:off x="442742" y="374166"/>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1"/>
              </a:buClr>
              <a:buSzPts val="2400"/>
              <a:buFont typeface="Arial"/>
              <a:buNone/>
            </a:pPr>
            <a:r>
              <a:rPr lang="en-US" sz="2400" b="1" i="0" u="none" strike="noStrike" cap="none">
                <a:solidFill>
                  <a:schemeClr val="dk1"/>
                </a:solidFill>
                <a:latin typeface="Arial"/>
                <a:ea typeface="Arial"/>
                <a:cs typeface="Arial"/>
                <a:sym typeface="Arial"/>
              </a:rPr>
              <a:t>Co wyróżnia osoby dorosłe uczące się</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578"/>
        <p:cNvGrpSpPr/>
        <p:nvPr/>
      </p:nvGrpSpPr>
      <p:grpSpPr>
        <a:xfrm>
          <a:off x="0" y="0"/>
          <a:ext cx="0" cy="0"/>
          <a:chOff x="0" y="0"/>
          <a:chExt cx="0" cy="0"/>
        </a:xfrm>
      </p:grpSpPr>
      <p:sp>
        <p:nvSpPr>
          <p:cNvPr id="579" name="Google Shape;579;p16"/>
          <p:cNvSpPr/>
          <p:nvPr/>
        </p:nvSpPr>
        <p:spPr>
          <a:xfrm>
            <a:off x="268942" y="1616255"/>
            <a:ext cx="2812823" cy="3675941"/>
          </a:xfrm>
          <a:prstGeom prst="rect">
            <a:avLst/>
          </a:prstGeom>
          <a:solidFill>
            <a:srgbClr val="D8D8D8">
              <a:alpha val="3843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80" name="Google Shape;580;p1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16</a:t>
            </a:fld>
            <a:endParaRPr/>
          </a:p>
        </p:txBody>
      </p:sp>
      <p:grpSp>
        <p:nvGrpSpPr>
          <p:cNvPr id="581" name="Google Shape;581;p16"/>
          <p:cNvGrpSpPr/>
          <p:nvPr/>
        </p:nvGrpSpPr>
        <p:grpSpPr>
          <a:xfrm>
            <a:off x="7191290" y="4479048"/>
            <a:ext cx="3318300" cy="920821"/>
            <a:chOff x="8921977" y="1466725"/>
            <a:chExt cx="3318300" cy="920821"/>
          </a:xfrm>
        </p:grpSpPr>
        <p:sp>
          <p:nvSpPr>
            <p:cNvPr id="582" name="Google Shape;582;p16"/>
            <p:cNvSpPr txBox="1"/>
            <p:nvPr/>
          </p:nvSpPr>
          <p:spPr>
            <a:xfrm>
              <a:off x="8921977" y="1466725"/>
              <a:ext cx="3318300" cy="461700"/>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E1A283"/>
                  </a:solidFill>
                  <a:latin typeface="Arial"/>
                  <a:ea typeface="Arial"/>
                  <a:cs typeface="Arial"/>
                  <a:sym typeface="Arial"/>
                </a:rPr>
                <a:t>4. </a:t>
              </a:r>
              <a:r>
                <a:rPr lang="en-US" sz="1800" b="1" i="0" u="none" strike="noStrike" cap="none">
                  <a:solidFill>
                    <a:srgbClr val="E1A283"/>
                  </a:solidFill>
                  <a:latin typeface="Arial"/>
                  <a:ea typeface="Arial"/>
                  <a:cs typeface="Arial"/>
                  <a:sym typeface="Arial"/>
                </a:rPr>
                <a:t>Zorientowanie na naukę</a:t>
              </a:r>
              <a:endParaRPr sz="900" b="0" i="0" u="none" strike="noStrike" cap="none">
                <a:solidFill>
                  <a:srgbClr val="000000"/>
                </a:solidFill>
                <a:latin typeface="Arial"/>
                <a:ea typeface="Arial"/>
                <a:cs typeface="Arial"/>
                <a:sym typeface="Arial"/>
              </a:endParaRPr>
            </a:p>
          </p:txBody>
        </p:sp>
        <p:sp>
          <p:nvSpPr>
            <p:cNvPr id="583" name="Google Shape;583;p16"/>
            <p:cNvSpPr txBox="1"/>
            <p:nvPr/>
          </p:nvSpPr>
          <p:spPr>
            <a:xfrm>
              <a:off x="8921977" y="1925881"/>
              <a:ext cx="2926080" cy="461665"/>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Dorośli uczą się najlepiej, gdy temat ma bezpośrednią wartość. </a:t>
              </a:r>
              <a:endParaRPr sz="1400" b="0" i="0" u="none" strike="noStrike" cap="none">
                <a:solidFill>
                  <a:srgbClr val="000000"/>
                </a:solidFill>
                <a:latin typeface="Arial"/>
                <a:ea typeface="Arial"/>
                <a:cs typeface="Arial"/>
                <a:sym typeface="Arial"/>
              </a:endParaRPr>
            </a:p>
          </p:txBody>
        </p:sp>
      </p:grpSp>
      <p:grpSp>
        <p:nvGrpSpPr>
          <p:cNvPr id="584" name="Google Shape;584;p16"/>
          <p:cNvGrpSpPr/>
          <p:nvPr/>
        </p:nvGrpSpPr>
        <p:grpSpPr>
          <a:xfrm>
            <a:off x="6666780" y="5596397"/>
            <a:ext cx="2926200" cy="828412"/>
            <a:chOff x="8921977" y="4165795"/>
            <a:chExt cx="2926200" cy="828412"/>
          </a:xfrm>
        </p:grpSpPr>
        <p:sp>
          <p:nvSpPr>
            <p:cNvPr id="585" name="Google Shape;585;p16"/>
            <p:cNvSpPr txBox="1"/>
            <p:nvPr/>
          </p:nvSpPr>
          <p:spPr>
            <a:xfrm>
              <a:off x="8921977" y="4165795"/>
              <a:ext cx="2926200" cy="369291"/>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678877"/>
                  </a:solidFill>
                  <a:latin typeface="Arial"/>
                  <a:ea typeface="Arial"/>
                  <a:cs typeface="Arial"/>
                  <a:sym typeface="Arial"/>
                </a:rPr>
                <a:t>5. Motywacja do nauki</a:t>
              </a:r>
              <a:endParaRPr sz="1000" b="0" i="0" u="none" strike="noStrike" cap="none">
                <a:solidFill>
                  <a:srgbClr val="000000"/>
                </a:solidFill>
                <a:latin typeface="Arial"/>
                <a:ea typeface="Arial"/>
                <a:cs typeface="Arial"/>
                <a:sym typeface="Arial"/>
              </a:endParaRPr>
            </a:p>
          </p:txBody>
        </p:sp>
        <p:sp>
          <p:nvSpPr>
            <p:cNvPr id="586" name="Google Shape;586;p16"/>
            <p:cNvSpPr txBox="1"/>
            <p:nvPr/>
          </p:nvSpPr>
          <p:spPr>
            <a:xfrm>
              <a:off x="8921977" y="4532542"/>
              <a:ext cx="2926080" cy="461665"/>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Dorosłych motywują raczej czynniki wewnętrzne niż presja zewnętrzna.</a:t>
              </a:r>
              <a:endParaRPr sz="1400" b="0" i="0" u="none" strike="noStrike" cap="none">
                <a:solidFill>
                  <a:srgbClr val="000000"/>
                </a:solidFill>
                <a:latin typeface="Arial"/>
                <a:ea typeface="Arial"/>
                <a:cs typeface="Arial"/>
                <a:sym typeface="Arial"/>
              </a:endParaRPr>
            </a:p>
          </p:txBody>
        </p:sp>
      </p:grpSp>
      <p:sp>
        <p:nvSpPr>
          <p:cNvPr id="587" name="Google Shape;587;p16"/>
          <p:cNvSpPr txBox="1"/>
          <p:nvPr/>
        </p:nvSpPr>
        <p:spPr>
          <a:xfrm>
            <a:off x="426331" y="1714857"/>
            <a:ext cx="2506500" cy="3478500"/>
          </a:xfrm>
          <a:prstGeom prst="rect">
            <a:avLst/>
          </a:prstGeom>
          <a:noFill/>
          <a:ln>
            <a:noFill/>
          </a:ln>
        </p:spPr>
        <p:txBody>
          <a:bodyPr spcFirstLastPara="1" wrap="square" lIns="0" tIns="45700" rIns="0" bIns="45700" anchor="t" anchorCtr="0">
            <a:spAutoFit/>
          </a:bodyPr>
          <a:lstStyle/>
          <a:p>
            <a:pPr marL="0" marR="0" lvl="0" indent="0" algn="l" rtl="0">
              <a:lnSpc>
                <a:spcPct val="100000"/>
              </a:lnSpc>
              <a:spcBef>
                <a:spcPts val="0"/>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Zrozumienie, w jaki sposób uczą się dorośli, jest kluczem do skutecznej edukacji. </a:t>
            </a:r>
            <a:endParaRPr/>
          </a:p>
          <a:p>
            <a:pPr marL="0" marR="0" lvl="0" indent="0" algn="l" rtl="0">
              <a:lnSpc>
                <a:spcPct val="100000"/>
              </a:lnSpc>
              <a:spcBef>
                <a:spcPts val="1199"/>
              </a:spcBef>
              <a:spcAft>
                <a:spcPts val="0"/>
              </a:spcAft>
              <a:buClr>
                <a:schemeClr val="dk1"/>
              </a:buClr>
              <a:buSzPts val="1400"/>
              <a:buFont typeface="Arial"/>
              <a:buNone/>
            </a:pPr>
            <a:r>
              <a:rPr lang="en-US" sz="1400" b="0" i="0" u="none" strike="noStrike" cap="none">
                <a:solidFill>
                  <a:schemeClr val="dk1"/>
                </a:solidFill>
                <a:latin typeface="Arial"/>
                <a:ea typeface="Arial"/>
                <a:cs typeface="Arial"/>
                <a:sym typeface="Arial"/>
              </a:rPr>
              <a:t>Aby zaprojektować skuteczne doświadczenia edukacyjne dla dorosłych, ważne jest, aby zrozumieć założenia, które leżą u podstaw ich podejścia do edukacji. Założenia te pomagają wyjaśnić, w jaki sposób dorośli angażują się w nowe informacje i umiejętności oraz jak ich wcześniejsze doświadczenia wpływają na proces uczenia się.</a:t>
            </a:r>
            <a:endParaRPr/>
          </a:p>
        </p:txBody>
      </p:sp>
      <p:grpSp>
        <p:nvGrpSpPr>
          <p:cNvPr id="588" name="Google Shape;588;p16"/>
          <p:cNvGrpSpPr/>
          <p:nvPr/>
        </p:nvGrpSpPr>
        <p:grpSpPr>
          <a:xfrm>
            <a:off x="8585825" y="1404301"/>
            <a:ext cx="3402383" cy="920745"/>
            <a:chOff x="8921977" y="1466801"/>
            <a:chExt cx="3223388" cy="920745"/>
          </a:xfrm>
        </p:grpSpPr>
        <p:sp>
          <p:nvSpPr>
            <p:cNvPr id="589" name="Google Shape;589;p16"/>
            <p:cNvSpPr txBox="1"/>
            <p:nvPr/>
          </p:nvSpPr>
          <p:spPr>
            <a:xfrm>
              <a:off x="8921977" y="1466801"/>
              <a:ext cx="3223388" cy="461624"/>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837F6D"/>
                  </a:solidFill>
                  <a:latin typeface="Arial"/>
                  <a:ea typeface="Arial"/>
                  <a:cs typeface="Arial"/>
                  <a:sym typeface="Arial"/>
                </a:rPr>
                <a:t>1. </a:t>
              </a:r>
              <a:r>
                <a:rPr lang="en-US" sz="1800" b="1" i="0" u="none" strike="noStrike" cap="none">
                  <a:solidFill>
                    <a:srgbClr val="837F6D"/>
                  </a:solidFill>
                  <a:latin typeface="Arial"/>
                  <a:ea typeface="Arial"/>
                  <a:cs typeface="Arial"/>
                  <a:sym typeface="Arial"/>
                </a:rPr>
                <a:t>Koncepcja samego siebie</a:t>
              </a:r>
              <a:endParaRPr sz="1800" b="1" i="0" u="none" strike="noStrike" cap="none">
                <a:solidFill>
                  <a:srgbClr val="837F6D"/>
                </a:solidFill>
                <a:latin typeface="Arial"/>
                <a:ea typeface="Arial"/>
                <a:cs typeface="Arial"/>
                <a:sym typeface="Arial"/>
              </a:endParaRPr>
            </a:p>
          </p:txBody>
        </p:sp>
        <p:sp>
          <p:nvSpPr>
            <p:cNvPr id="590" name="Google Shape;590;p16"/>
            <p:cNvSpPr txBox="1"/>
            <p:nvPr/>
          </p:nvSpPr>
          <p:spPr>
            <a:xfrm>
              <a:off x="8921977" y="1925881"/>
              <a:ext cx="2926080" cy="461665"/>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Dorośli doskonale rozwijają się w scenariuszach niezależnej nauki i szkoleń.</a:t>
              </a:r>
              <a:endParaRPr sz="1400" b="0" i="0" u="none" strike="noStrike" cap="none">
                <a:solidFill>
                  <a:srgbClr val="000000"/>
                </a:solidFill>
                <a:latin typeface="Arial"/>
                <a:ea typeface="Arial"/>
                <a:cs typeface="Arial"/>
                <a:sym typeface="Arial"/>
              </a:endParaRPr>
            </a:p>
          </p:txBody>
        </p:sp>
      </p:grpSp>
      <p:grpSp>
        <p:nvGrpSpPr>
          <p:cNvPr id="591" name="Google Shape;591;p16"/>
          <p:cNvGrpSpPr/>
          <p:nvPr/>
        </p:nvGrpSpPr>
        <p:grpSpPr>
          <a:xfrm>
            <a:off x="7715800" y="3454107"/>
            <a:ext cx="2926200" cy="920821"/>
            <a:chOff x="8921977" y="1466725"/>
            <a:chExt cx="2926200" cy="920821"/>
          </a:xfrm>
        </p:grpSpPr>
        <p:sp>
          <p:nvSpPr>
            <p:cNvPr id="592" name="Google Shape;592;p16"/>
            <p:cNvSpPr txBox="1"/>
            <p:nvPr/>
          </p:nvSpPr>
          <p:spPr>
            <a:xfrm>
              <a:off x="8921977" y="1466725"/>
              <a:ext cx="2926200" cy="461700"/>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accent3"/>
                  </a:solidFill>
                  <a:latin typeface="Arial"/>
                  <a:ea typeface="Arial"/>
                  <a:cs typeface="Arial"/>
                  <a:sym typeface="Arial"/>
                </a:rPr>
                <a:t>3. </a:t>
              </a:r>
              <a:r>
                <a:rPr lang="en-US" sz="1800" b="1" i="0" u="none" strike="noStrike" cap="none">
                  <a:solidFill>
                    <a:schemeClr val="accent3"/>
                  </a:solidFill>
                  <a:latin typeface="Arial"/>
                  <a:ea typeface="Arial"/>
                  <a:cs typeface="Arial"/>
                  <a:sym typeface="Arial"/>
                </a:rPr>
                <a:t>Gotowość do nauki</a:t>
              </a:r>
              <a:endParaRPr sz="900" b="0" i="0" u="none" strike="noStrike" cap="none">
                <a:solidFill>
                  <a:srgbClr val="000000"/>
                </a:solidFill>
                <a:latin typeface="Arial"/>
                <a:ea typeface="Arial"/>
                <a:cs typeface="Arial"/>
                <a:sym typeface="Arial"/>
              </a:endParaRPr>
            </a:p>
          </p:txBody>
        </p:sp>
        <p:sp>
          <p:nvSpPr>
            <p:cNvPr id="593" name="Google Shape;593;p16"/>
            <p:cNvSpPr txBox="1"/>
            <p:nvPr/>
          </p:nvSpPr>
          <p:spPr>
            <a:xfrm>
              <a:off x="8921977" y="1925881"/>
              <a:ext cx="2926080" cy="461665"/>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Dorośli są bardziej chętni do nauki, gdy mają jasne cele.</a:t>
              </a:r>
              <a:endParaRPr sz="1400" b="0" i="0" u="none" strike="noStrike" cap="none">
                <a:solidFill>
                  <a:srgbClr val="000000"/>
                </a:solidFill>
                <a:latin typeface="Arial"/>
                <a:ea typeface="Arial"/>
                <a:cs typeface="Arial"/>
                <a:sym typeface="Arial"/>
              </a:endParaRPr>
            </a:p>
          </p:txBody>
        </p:sp>
      </p:grpSp>
      <p:grpSp>
        <p:nvGrpSpPr>
          <p:cNvPr id="594" name="Google Shape;594;p16"/>
          <p:cNvGrpSpPr/>
          <p:nvPr/>
        </p:nvGrpSpPr>
        <p:grpSpPr>
          <a:xfrm>
            <a:off x="3180527" y="993558"/>
            <a:ext cx="4249883" cy="5483974"/>
            <a:chOff x="3780357" y="321772"/>
            <a:chExt cx="4638216" cy="5985072"/>
          </a:xfrm>
        </p:grpSpPr>
        <p:sp>
          <p:nvSpPr>
            <p:cNvPr id="595" name="Google Shape;595;p16"/>
            <p:cNvSpPr/>
            <p:nvPr/>
          </p:nvSpPr>
          <p:spPr>
            <a:xfrm>
              <a:off x="6461378" y="321772"/>
              <a:ext cx="1957195" cy="1893840"/>
            </a:xfrm>
            <a:custGeom>
              <a:avLst/>
              <a:gdLst/>
              <a:ahLst/>
              <a:cxnLst/>
              <a:rect l="l" t="t" r="r" b="b"/>
              <a:pathLst>
                <a:path w="21308" h="21577" extrusionOk="0">
                  <a:moveTo>
                    <a:pt x="18235" y="11956"/>
                  </a:moveTo>
                  <a:lnTo>
                    <a:pt x="18235" y="7870"/>
                  </a:lnTo>
                  <a:lnTo>
                    <a:pt x="20912" y="7870"/>
                  </a:lnTo>
                  <a:cubicBezTo>
                    <a:pt x="21314" y="7870"/>
                    <a:pt x="21448" y="7333"/>
                    <a:pt x="21136" y="7099"/>
                  </a:cubicBezTo>
                  <a:lnTo>
                    <a:pt x="16450" y="3900"/>
                  </a:lnTo>
                  <a:lnTo>
                    <a:pt x="10871" y="70"/>
                  </a:lnTo>
                  <a:cubicBezTo>
                    <a:pt x="10737" y="-23"/>
                    <a:pt x="10559" y="-23"/>
                    <a:pt x="10447" y="70"/>
                  </a:cubicBezTo>
                  <a:lnTo>
                    <a:pt x="4869" y="3900"/>
                  </a:lnTo>
                  <a:lnTo>
                    <a:pt x="183" y="7099"/>
                  </a:lnTo>
                  <a:cubicBezTo>
                    <a:pt x="-152" y="7333"/>
                    <a:pt x="4" y="7870"/>
                    <a:pt x="406" y="7870"/>
                  </a:cubicBezTo>
                  <a:lnTo>
                    <a:pt x="3084" y="7870"/>
                  </a:lnTo>
                  <a:lnTo>
                    <a:pt x="3084" y="9201"/>
                  </a:lnTo>
                  <a:lnTo>
                    <a:pt x="3084" y="9201"/>
                  </a:lnTo>
                  <a:lnTo>
                    <a:pt x="3084" y="15833"/>
                  </a:lnTo>
                  <a:lnTo>
                    <a:pt x="3106" y="15833"/>
                  </a:lnTo>
                  <a:lnTo>
                    <a:pt x="3106" y="20970"/>
                  </a:lnTo>
                  <a:lnTo>
                    <a:pt x="3106" y="20970"/>
                  </a:lnTo>
                  <a:lnTo>
                    <a:pt x="3106" y="21577"/>
                  </a:lnTo>
                  <a:lnTo>
                    <a:pt x="18235" y="21577"/>
                  </a:lnTo>
                  <a:lnTo>
                    <a:pt x="18235" y="14338"/>
                  </a:lnTo>
                  <a:lnTo>
                    <a:pt x="18212" y="14338"/>
                  </a:lnTo>
                  <a:lnTo>
                    <a:pt x="18235" y="11956"/>
                  </a:lnTo>
                  <a:lnTo>
                    <a:pt x="18235" y="11956"/>
                  </a:lnTo>
                  <a:close/>
                </a:path>
              </a:pathLst>
            </a:custGeom>
            <a:solidFill>
              <a:schemeClr val="accent4"/>
            </a:solidFill>
            <a:ln>
              <a:noFill/>
            </a:ln>
          </p:spPr>
          <p:txBody>
            <a:bodyPr spcFirstLastPara="1" wrap="square" lIns="38100" tIns="38100" rIns="38100" bIns="381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6" name="Google Shape;596;p16"/>
            <p:cNvSpPr/>
            <p:nvPr/>
          </p:nvSpPr>
          <p:spPr>
            <a:xfrm>
              <a:off x="6023090" y="1713454"/>
              <a:ext cx="1902585" cy="1314823"/>
            </a:xfrm>
            <a:custGeom>
              <a:avLst/>
              <a:gdLst/>
              <a:ahLst/>
              <a:cxnLst/>
              <a:rect l="l" t="t" r="r" b="b"/>
              <a:pathLst>
                <a:path w="2662878" h="1840240" extrusionOk="0">
                  <a:moveTo>
                    <a:pt x="299866" y="0"/>
                  </a:moveTo>
                  <a:lnTo>
                    <a:pt x="482267" y="0"/>
                  </a:lnTo>
                  <a:lnTo>
                    <a:pt x="955422" y="0"/>
                  </a:lnTo>
                  <a:lnTo>
                    <a:pt x="2657773" y="0"/>
                  </a:lnTo>
                  <a:lnTo>
                    <a:pt x="2662878" y="0"/>
                  </a:lnTo>
                  <a:lnTo>
                    <a:pt x="2662878" y="450"/>
                  </a:lnTo>
                  <a:lnTo>
                    <a:pt x="2378327" y="711876"/>
                  </a:lnTo>
                  <a:lnTo>
                    <a:pt x="2378327" y="1840240"/>
                  </a:lnTo>
                  <a:lnTo>
                    <a:pt x="2378326" y="1840240"/>
                  </a:lnTo>
                  <a:lnTo>
                    <a:pt x="955422" y="1840240"/>
                  </a:lnTo>
                  <a:lnTo>
                    <a:pt x="482267" y="1840240"/>
                  </a:lnTo>
                  <a:lnTo>
                    <a:pt x="0" y="1840240"/>
                  </a:lnTo>
                  <a:lnTo>
                    <a:pt x="0" y="262405"/>
                  </a:lnTo>
                  <a:cubicBezTo>
                    <a:pt x="0" y="117483"/>
                    <a:pt x="134255" y="0"/>
                    <a:pt x="299866" y="0"/>
                  </a:cubicBezTo>
                  <a:close/>
                </a:path>
              </a:pathLst>
            </a:cu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7" name="Google Shape;597;p16"/>
            <p:cNvSpPr/>
            <p:nvPr/>
          </p:nvSpPr>
          <p:spPr>
            <a:xfrm>
              <a:off x="5302169" y="2725962"/>
              <a:ext cx="2209990" cy="1513357"/>
            </a:xfrm>
            <a:custGeom>
              <a:avLst/>
              <a:gdLst/>
              <a:ahLst/>
              <a:cxnLst/>
              <a:rect l="l" t="t" r="r" b="b"/>
              <a:pathLst>
                <a:path w="3093124" h="2118110" extrusionOk="0">
                  <a:moveTo>
                    <a:pt x="299866" y="0"/>
                  </a:moveTo>
                  <a:lnTo>
                    <a:pt x="912513" y="0"/>
                  </a:lnTo>
                  <a:lnTo>
                    <a:pt x="955422" y="0"/>
                  </a:lnTo>
                  <a:lnTo>
                    <a:pt x="3088019" y="0"/>
                  </a:lnTo>
                  <a:lnTo>
                    <a:pt x="3093124" y="0"/>
                  </a:lnTo>
                  <a:lnTo>
                    <a:pt x="3093124" y="450"/>
                  </a:lnTo>
                  <a:lnTo>
                    <a:pt x="2808572" y="711875"/>
                  </a:lnTo>
                  <a:lnTo>
                    <a:pt x="2808572" y="2118110"/>
                  </a:lnTo>
                  <a:lnTo>
                    <a:pt x="0" y="2118110"/>
                  </a:lnTo>
                  <a:lnTo>
                    <a:pt x="0" y="262405"/>
                  </a:lnTo>
                  <a:cubicBezTo>
                    <a:pt x="0" y="117483"/>
                    <a:pt x="134255" y="0"/>
                    <a:pt x="299866"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8" name="Google Shape;598;p16"/>
            <p:cNvSpPr/>
            <p:nvPr/>
          </p:nvSpPr>
          <p:spPr>
            <a:xfrm>
              <a:off x="7722368" y="1713454"/>
              <a:ext cx="413911" cy="508624"/>
            </a:xfrm>
            <a:custGeom>
              <a:avLst/>
              <a:gdLst/>
              <a:ahLst/>
              <a:cxnLst/>
              <a:rect l="l" t="t" r="r" b="b"/>
              <a:pathLst>
                <a:path w="579314" h="711876" extrusionOk="0">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53727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99" name="Google Shape;599;p16"/>
            <p:cNvSpPr/>
            <p:nvPr/>
          </p:nvSpPr>
          <p:spPr>
            <a:xfrm>
              <a:off x="7308851" y="2725962"/>
              <a:ext cx="413911" cy="508624"/>
            </a:xfrm>
            <a:custGeom>
              <a:avLst/>
              <a:gdLst/>
              <a:ahLst/>
              <a:cxnLst/>
              <a:rect l="l" t="t" r="r" b="b"/>
              <a:pathLst>
                <a:path w="579314" h="711876" extrusionOk="0">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67321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0" name="Google Shape;600;p16"/>
            <p:cNvSpPr/>
            <p:nvPr/>
          </p:nvSpPr>
          <p:spPr>
            <a:xfrm>
              <a:off x="4556475" y="3728428"/>
              <a:ext cx="2545420" cy="1513357"/>
            </a:xfrm>
            <a:custGeom>
              <a:avLst/>
              <a:gdLst/>
              <a:ahLst/>
              <a:cxnLst/>
              <a:rect l="l" t="t" r="r" b="b"/>
              <a:pathLst>
                <a:path w="3019287" h="1795090" extrusionOk="0">
                  <a:moveTo>
                    <a:pt x="254135" y="0"/>
                  </a:moveTo>
                  <a:lnTo>
                    <a:pt x="652012" y="0"/>
                  </a:lnTo>
                  <a:lnTo>
                    <a:pt x="773352" y="0"/>
                  </a:lnTo>
                  <a:lnTo>
                    <a:pt x="809717" y="0"/>
                  </a:lnTo>
                  <a:lnTo>
                    <a:pt x="1171228" y="0"/>
                  </a:lnTo>
                  <a:lnTo>
                    <a:pt x="1207593" y="0"/>
                  </a:lnTo>
                  <a:lnTo>
                    <a:pt x="2617085" y="0"/>
                  </a:lnTo>
                  <a:lnTo>
                    <a:pt x="2621411" y="0"/>
                  </a:lnTo>
                  <a:lnTo>
                    <a:pt x="3014961" y="0"/>
                  </a:lnTo>
                  <a:lnTo>
                    <a:pt x="3019287" y="0"/>
                  </a:lnTo>
                  <a:lnTo>
                    <a:pt x="3019287" y="382"/>
                  </a:lnTo>
                  <a:lnTo>
                    <a:pt x="2778130" y="603312"/>
                  </a:lnTo>
                  <a:lnTo>
                    <a:pt x="2778130" y="1795090"/>
                  </a:lnTo>
                  <a:lnTo>
                    <a:pt x="2380254" y="1795090"/>
                  </a:lnTo>
                  <a:lnTo>
                    <a:pt x="397876" y="1795090"/>
                  </a:lnTo>
                  <a:lnTo>
                    <a:pt x="0" y="1795090"/>
                  </a:lnTo>
                  <a:lnTo>
                    <a:pt x="0" y="222387"/>
                  </a:lnTo>
                  <a:cubicBezTo>
                    <a:pt x="0" y="99567"/>
                    <a:pt x="113780" y="0"/>
                    <a:pt x="254135" y="0"/>
                  </a:cubicBezTo>
                  <a:close/>
                </a:path>
              </a:pathLst>
            </a:custGeom>
            <a:solidFill>
              <a:srgbClr val="EDC7B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1" name="Google Shape;601;p16"/>
            <p:cNvSpPr/>
            <p:nvPr/>
          </p:nvSpPr>
          <p:spPr>
            <a:xfrm flipH="1">
              <a:off x="6894940" y="3730695"/>
              <a:ext cx="413911" cy="508624"/>
            </a:xfrm>
            <a:custGeom>
              <a:avLst/>
              <a:gdLst/>
              <a:ahLst/>
              <a:cxnLst/>
              <a:rect l="l" t="t" r="r" b="b"/>
              <a:pathLst>
                <a:path w="579314" h="711876" extrusionOk="0">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E1A28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2" name="Google Shape;602;p16"/>
            <p:cNvSpPr/>
            <p:nvPr/>
          </p:nvSpPr>
          <p:spPr>
            <a:xfrm>
              <a:off x="3780357" y="4733160"/>
              <a:ext cx="2915773" cy="1573684"/>
            </a:xfrm>
            <a:custGeom>
              <a:avLst/>
              <a:gdLst/>
              <a:ahLst/>
              <a:cxnLst/>
              <a:rect l="l" t="t" r="r" b="b"/>
              <a:pathLst>
                <a:path w="2915773" h="1573684" extrusionOk="0">
                  <a:moveTo>
                    <a:pt x="214249" y="0"/>
                  </a:moveTo>
                  <a:lnTo>
                    <a:pt x="549681" y="0"/>
                  </a:lnTo>
                  <a:lnTo>
                    <a:pt x="584603" y="0"/>
                  </a:lnTo>
                  <a:lnTo>
                    <a:pt x="651977" y="0"/>
                  </a:lnTo>
                  <a:lnTo>
                    <a:pt x="682635" y="0"/>
                  </a:lnTo>
                  <a:lnTo>
                    <a:pt x="920034" y="0"/>
                  </a:lnTo>
                  <a:lnTo>
                    <a:pt x="987408" y="0"/>
                  </a:lnTo>
                  <a:lnTo>
                    <a:pt x="1018066" y="0"/>
                  </a:lnTo>
                  <a:lnTo>
                    <a:pt x="1022330" y="0"/>
                  </a:lnTo>
                  <a:lnTo>
                    <a:pt x="1052988" y="0"/>
                  </a:lnTo>
                  <a:lnTo>
                    <a:pt x="1357761" y="0"/>
                  </a:lnTo>
                  <a:lnTo>
                    <a:pt x="1388419" y="0"/>
                  </a:lnTo>
                  <a:lnTo>
                    <a:pt x="2206342" y="0"/>
                  </a:lnTo>
                  <a:lnTo>
                    <a:pt x="2209989" y="0"/>
                  </a:lnTo>
                  <a:lnTo>
                    <a:pt x="2541773" y="0"/>
                  </a:lnTo>
                  <a:lnTo>
                    <a:pt x="2545420" y="0"/>
                  </a:lnTo>
                  <a:lnTo>
                    <a:pt x="2576695" y="0"/>
                  </a:lnTo>
                  <a:lnTo>
                    <a:pt x="2580342" y="0"/>
                  </a:lnTo>
                  <a:lnTo>
                    <a:pt x="2912126" y="0"/>
                  </a:lnTo>
                  <a:lnTo>
                    <a:pt x="2915773" y="0"/>
                  </a:lnTo>
                  <a:lnTo>
                    <a:pt x="2915773" y="322"/>
                  </a:lnTo>
                  <a:lnTo>
                    <a:pt x="2712465" y="508625"/>
                  </a:lnTo>
                  <a:lnTo>
                    <a:pt x="2712465" y="1291873"/>
                  </a:lnTo>
                  <a:lnTo>
                    <a:pt x="2712465" y="1513357"/>
                  </a:lnTo>
                  <a:lnTo>
                    <a:pt x="2712465" y="1573684"/>
                  </a:lnTo>
                  <a:lnTo>
                    <a:pt x="2377034" y="1573684"/>
                  </a:lnTo>
                  <a:lnTo>
                    <a:pt x="2342112" y="1573684"/>
                  </a:lnTo>
                  <a:lnTo>
                    <a:pt x="2006681" y="1573684"/>
                  </a:lnTo>
                  <a:lnTo>
                    <a:pt x="705784" y="1573684"/>
                  </a:lnTo>
                  <a:lnTo>
                    <a:pt x="370353" y="1573684"/>
                  </a:lnTo>
                  <a:lnTo>
                    <a:pt x="335431" y="1573684"/>
                  </a:lnTo>
                  <a:lnTo>
                    <a:pt x="0" y="1573684"/>
                  </a:lnTo>
                  <a:lnTo>
                    <a:pt x="0" y="1513357"/>
                  </a:lnTo>
                  <a:lnTo>
                    <a:pt x="0" y="1291873"/>
                  </a:lnTo>
                  <a:lnTo>
                    <a:pt x="0" y="187484"/>
                  </a:lnTo>
                  <a:cubicBezTo>
                    <a:pt x="0" y="83941"/>
                    <a:pt x="95922" y="0"/>
                    <a:pt x="214249" y="0"/>
                  </a:cubicBezTo>
                  <a:close/>
                </a:path>
              </a:pathLst>
            </a:cu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03" name="Google Shape;603;p16"/>
            <p:cNvSpPr/>
            <p:nvPr/>
          </p:nvSpPr>
          <p:spPr>
            <a:xfrm>
              <a:off x="6490391" y="4733161"/>
              <a:ext cx="411480" cy="508624"/>
            </a:xfrm>
            <a:custGeom>
              <a:avLst/>
              <a:gdLst/>
              <a:ahLst/>
              <a:cxnLst/>
              <a:rect l="l" t="t" r="r" b="b"/>
              <a:pathLst>
                <a:path w="579314" h="711876" extrusionOk="0">
                  <a:moveTo>
                    <a:pt x="289657" y="0"/>
                  </a:moveTo>
                  <a:cubicBezTo>
                    <a:pt x="449630" y="0"/>
                    <a:pt x="579314" y="113483"/>
                    <a:pt x="579314" y="253471"/>
                  </a:cubicBezTo>
                  <a:lnTo>
                    <a:pt x="579314" y="711876"/>
                  </a:lnTo>
                  <a:lnTo>
                    <a:pt x="0" y="711876"/>
                  </a:lnTo>
                  <a:lnTo>
                    <a:pt x="0" y="253471"/>
                  </a:lnTo>
                  <a:cubicBezTo>
                    <a:pt x="0" y="113483"/>
                    <a:pt x="129684" y="0"/>
                    <a:pt x="289657" y="0"/>
                  </a:cubicBezTo>
                  <a:close/>
                </a:path>
              </a:pathLst>
            </a:custGeom>
            <a:solidFill>
              <a:srgbClr val="33443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grpSp>
      <p:grpSp>
        <p:nvGrpSpPr>
          <p:cNvPr id="604" name="Google Shape;604;p16"/>
          <p:cNvGrpSpPr/>
          <p:nvPr/>
        </p:nvGrpSpPr>
        <p:grpSpPr>
          <a:xfrm>
            <a:off x="8318610" y="2242553"/>
            <a:ext cx="2926200" cy="1105656"/>
            <a:chOff x="8921977" y="1466725"/>
            <a:chExt cx="2926200" cy="1105656"/>
          </a:xfrm>
        </p:grpSpPr>
        <p:sp>
          <p:nvSpPr>
            <p:cNvPr id="605" name="Google Shape;605;p16"/>
            <p:cNvSpPr txBox="1"/>
            <p:nvPr/>
          </p:nvSpPr>
          <p:spPr>
            <a:xfrm>
              <a:off x="8921977" y="1466725"/>
              <a:ext cx="2926080" cy="461665"/>
            </a:xfrm>
            <a:prstGeom prst="rect">
              <a:avLst/>
            </a:prstGeom>
            <a:noFill/>
            <a:ln>
              <a:noFill/>
            </a:ln>
          </p:spPr>
          <p:txBody>
            <a:bodyPr spcFirstLastPara="1" wrap="square" lIns="0" tIns="45700" rIns="0" bIns="45700" anchor="b"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87A6A6"/>
                  </a:solidFill>
                  <a:latin typeface="Arial"/>
                  <a:ea typeface="Arial"/>
                  <a:cs typeface="Arial"/>
                  <a:sym typeface="Arial"/>
                </a:rPr>
                <a:t>2. </a:t>
              </a:r>
              <a:r>
                <a:rPr lang="en-US" sz="1800" b="1" i="0" u="none" strike="noStrike" cap="none">
                  <a:solidFill>
                    <a:srgbClr val="87A6A6"/>
                  </a:solidFill>
                  <a:latin typeface="Arial"/>
                  <a:ea typeface="Arial"/>
                  <a:cs typeface="Arial"/>
                  <a:sym typeface="Arial"/>
                </a:rPr>
                <a:t>Doświadczenie</a:t>
              </a:r>
              <a:endParaRPr sz="1100" b="0" i="0" u="none" strike="noStrike" cap="none">
                <a:solidFill>
                  <a:srgbClr val="000000"/>
                </a:solidFill>
                <a:latin typeface="Arial"/>
                <a:ea typeface="Arial"/>
                <a:cs typeface="Arial"/>
                <a:sym typeface="Arial"/>
              </a:endParaRPr>
            </a:p>
          </p:txBody>
        </p:sp>
        <p:sp>
          <p:nvSpPr>
            <p:cNvPr id="606" name="Google Shape;606;p16"/>
            <p:cNvSpPr txBox="1"/>
            <p:nvPr/>
          </p:nvSpPr>
          <p:spPr>
            <a:xfrm>
              <a:off x="8921977" y="1925881"/>
              <a:ext cx="2926200" cy="646500"/>
            </a:xfrm>
            <a:prstGeom prst="rect">
              <a:avLst/>
            </a:prstGeom>
            <a:noFill/>
            <a:ln>
              <a:noFill/>
            </a:ln>
          </p:spPr>
          <p:txBody>
            <a:bodyPr spcFirstLastPara="1" wrap="square" lIns="0" tIns="45700" rIns="0" bIns="45700" anchor="t" anchorCtr="0">
              <a:sp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Arial"/>
                  <a:ea typeface="Arial"/>
                  <a:cs typeface="Arial"/>
                  <a:sym typeface="Arial"/>
                </a:rPr>
                <a:t>Dorośli uczą się doświadczalnie, co oznacza, że uczą się na podstawie obserwacji i interakcji z pierwszej ręki.  </a:t>
              </a:r>
              <a:endParaRPr sz="1400" b="0" i="0" u="none" strike="noStrike" cap="none">
                <a:solidFill>
                  <a:srgbClr val="000000"/>
                </a:solidFill>
                <a:latin typeface="Arial"/>
                <a:ea typeface="Arial"/>
                <a:cs typeface="Arial"/>
                <a:sym typeface="Arial"/>
              </a:endParaRPr>
            </a:p>
          </p:txBody>
        </p:sp>
      </p:grpSp>
      <p:sp>
        <p:nvSpPr>
          <p:cNvPr id="607" name="Google Shape;607;p16"/>
          <p:cNvSpPr txBox="1"/>
          <p:nvPr/>
        </p:nvSpPr>
        <p:spPr>
          <a:xfrm>
            <a:off x="442742" y="374166"/>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1"/>
              </a:buClr>
              <a:buSzPts val="2400"/>
              <a:buFont typeface="Arial"/>
              <a:buNone/>
            </a:pPr>
            <a:r>
              <a:rPr lang="en-US" sz="2400" b="1" i="0" u="none" strike="noStrike" cap="none">
                <a:solidFill>
                  <a:schemeClr val="dk1"/>
                </a:solidFill>
                <a:latin typeface="Arial"/>
                <a:ea typeface="Arial"/>
                <a:cs typeface="Arial"/>
                <a:sym typeface="Arial"/>
              </a:rPr>
              <a:t>Co wyróżnia osoby dorosłe uczące się</a:t>
            </a:r>
            <a:endParaRPr sz="1400" b="0" i="0" u="none" strike="noStrike" cap="none">
              <a:solidFill>
                <a:srgbClr val="000000"/>
              </a:solidFill>
              <a:latin typeface="Arial"/>
              <a:ea typeface="Arial"/>
              <a:cs typeface="Arial"/>
              <a:sym typeface="Arial"/>
            </a:endParaRPr>
          </a:p>
        </p:txBody>
      </p:sp>
      <p:pic>
        <p:nvPicPr>
          <p:cNvPr id="608" name="Google Shape;608;p16" descr="Forma&#10;&#10;Descripción generada automáticamente con confianza baja"/>
          <p:cNvPicPr preferRelativeResize="0"/>
          <p:nvPr/>
        </p:nvPicPr>
        <p:blipFill rotWithShape="1">
          <a:blip r:embed="rId3">
            <a:alphaModFix/>
          </a:blip>
          <a:srcRect/>
          <a:stretch/>
        </p:blipFill>
        <p:spPr>
          <a:xfrm>
            <a:off x="4618594" y="4350090"/>
            <a:ext cx="599668" cy="599668"/>
          </a:xfrm>
          <a:prstGeom prst="rect">
            <a:avLst/>
          </a:prstGeom>
          <a:noFill/>
          <a:ln>
            <a:noFill/>
          </a:ln>
        </p:spPr>
      </p:pic>
      <p:pic>
        <p:nvPicPr>
          <p:cNvPr id="609" name="Google Shape;609;p16" descr="Forma&#10;&#10;Descripción generada automáticamente con confianza baja"/>
          <p:cNvPicPr preferRelativeResize="0"/>
          <p:nvPr/>
        </p:nvPicPr>
        <p:blipFill rotWithShape="1">
          <a:blip r:embed="rId4">
            <a:alphaModFix/>
          </a:blip>
          <a:srcRect/>
          <a:stretch/>
        </p:blipFill>
        <p:spPr>
          <a:xfrm>
            <a:off x="5117437" y="3269153"/>
            <a:ext cx="746434" cy="746434"/>
          </a:xfrm>
          <a:prstGeom prst="rect">
            <a:avLst/>
          </a:prstGeom>
          <a:noFill/>
          <a:ln>
            <a:noFill/>
          </a:ln>
        </p:spPr>
      </p:pic>
      <p:pic>
        <p:nvPicPr>
          <p:cNvPr id="610" name="Google Shape;610;p16" descr="Forma&#10;&#10;Descripción generada automáticamente con confianza baja"/>
          <p:cNvPicPr preferRelativeResize="0"/>
          <p:nvPr/>
        </p:nvPicPr>
        <p:blipFill rotWithShape="1">
          <a:blip r:embed="rId5">
            <a:alphaModFix/>
          </a:blip>
          <a:srcRect/>
          <a:stretch/>
        </p:blipFill>
        <p:spPr>
          <a:xfrm>
            <a:off x="3944467" y="5399869"/>
            <a:ext cx="823692" cy="823692"/>
          </a:xfrm>
          <a:prstGeom prst="rect">
            <a:avLst/>
          </a:prstGeom>
          <a:noFill/>
          <a:ln>
            <a:noFill/>
          </a:ln>
        </p:spPr>
      </p:pic>
      <p:pic>
        <p:nvPicPr>
          <p:cNvPr id="611" name="Google Shape;611;p16" descr="Forma&#10;&#10;Descripción generada automáticamente con confianza baja"/>
          <p:cNvPicPr preferRelativeResize="0"/>
          <p:nvPr/>
        </p:nvPicPr>
        <p:blipFill rotWithShape="1">
          <a:blip r:embed="rId6">
            <a:alphaModFix/>
          </a:blip>
          <a:srcRect/>
          <a:stretch/>
        </p:blipFill>
        <p:spPr>
          <a:xfrm>
            <a:off x="5728264" y="2483424"/>
            <a:ext cx="534651" cy="534651"/>
          </a:xfrm>
          <a:prstGeom prst="rect">
            <a:avLst/>
          </a:prstGeom>
          <a:noFill/>
          <a:ln>
            <a:noFill/>
          </a:ln>
        </p:spPr>
      </p:pic>
      <p:pic>
        <p:nvPicPr>
          <p:cNvPr id="612" name="Google Shape;612;p16" descr="Forma&#10;&#10;Descripción generada automáticamente con confianza baja"/>
          <p:cNvPicPr preferRelativeResize="0"/>
          <p:nvPr/>
        </p:nvPicPr>
        <p:blipFill rotWithShape="1">
          <a:blip r:embed="rId7">
            <a:alphaModFix/>
          </a:blip>
          <a:srcRect/>
          <a:stretch/>
        </p:blipFill>
        <p:spPr>
          <a:xfrm>
            <a:off x="6216284" y="1491884"/>
            <a:ext cx="634921" cy="63492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6"/>
        <p:cNvGrpSpPr/>
        <p:nvPr/>
      </p:nvGrpSpPr>
      <p:grpSpPr>
        <a:xfrm>
          <a:off x="0" y="0"/>
          <a:ext cx="0" cy="0"/>
          <a:chOff x="0" y="0"/>
          <a:chExt cx="0" cy="0"/>
        </a:xfrm>
      </p:grpSpPr>
      <p:sp>
        <p:nvSpPr>
          <p:cNvPr id="617" name="Google Shape;617;g354cd9c9ebd_0_699"/>
          <p:cNvSpPr txBox="1"/>
          <p:nvPr/>
        </p:nvSpPr>
        <p:spPr>
          <a:xfrm>
            <a:off x="4640400" y="904680"/>
            <a:ext cx="3042600" cy="11280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ADD A SENTENCE</a:t>
            </a:r>
            <a:endParaRPr sz="1400" b="0" i="0" u="none" strike="noStrike" cap="none">
              <a:solidFill>
                <a:srgbClr val="000000"/>
              </a:solidFill>
              <a:latin typeface="Arial"/>
              <a:ea typeface="Arial"/>
              <a:cs typeface="Arial"/>
              <a:sym typeface="Arial"/>
            </a:endParaRPr>
          </a:p>
        </p:txBody>
      </p:sp>
      <p:sp>
        <p:nvSpPr>
          <p:cNvPr id="618" name="Google Shape;618;g354cd9c9ebd_0_699"/>
          <p:cNvSpPr txBox="1"/>
          <p:nvPr/>
        </p:nvSpPr>
        <p:spPr>
          <a:xfrm>
            <a:off x="4640400" y="2289960"/>
            <a:ext cx="3042600" cy="3441900"/>
          </a:xfrm>
          <a:prstGeom prst="rect">
            <a:avLst/>
          </a:prstGeom>
          <a:noFill/>
          <a:ln>
            <a:noFill/>
          </a:ln>
        </p:spPr>
        <p:txBody>
          <a:bodyPr spcFirstLastPara="1" wrap="square" lIns="91425" tIns="45700" rIns="91425" bIns="45700" anchor="t" anchorCtr="0">
            <a:noAutofit/>
          </a:bodyPr>
          <a:lstStyle/>
          <a:p>
            <a:pPr marL="228600" marR="0" lvl="0" indent="-22824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Gill Sans"/>
                <a:ea typeface="Gill Sans"/>
                <a:cs typeface="Gill Sans"/>
                <a:sym typeface="Gill Sans"/>
              </a:rPr>
              <a:t>Add text</a:t>
            </a:r>
            <a:endParaRPr sz="1400" b="0" i="0" u="none" strike="noStrike" cap="none">
              <a:solidFill>
                <a:srgbClr val="000000"/>
              </a:solidFill>
              <a:latin typeface="Arial"/>
              <a:ea typeface="Arial"/>
              <a:cs typeface="Arial"/>
              <a:sym typeface="Arial"/>
            </a:endParaRPr>
          </a:p>
        </p:txBody>
      </p:sp>
      <p:sp>
        <p:nvSpPr>
          <p:cNvPr id="619" name="Google Shape;619;g354cd9c9ebd_0_699"/>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Times New Roman"/>
              <a:ea typeface="Times New Roman"/>
              <a:cs typeface="Times New Roman"/>
              <a:sym typeface="Times New Roman"/>
            </a:endParaRPr>
          </a:p>
        </p:txBody>
      </p:sp>
      <p:sp>
        <p:nvSpPr>
          <p:cNvPr id="620" name="Google Shape;620;g354cd9c9ebd_0_699"/>
          <p:cNvSpPr/>
          <p:nvPr/>
        </p:nvSpPr>
        <p:spPr>
          <a:xfrm>
            <a:off x="4056120" y="429480"/>
            <a:ext cx="4470900" cy="60261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21" name="Google Shape;621;g354cd9c9ebd_0_699"/>
          <p:cNvPicPr preferRelativeResize="0"/>
          <p:nvPr/>
        </p:nvPicPr>
        <p:blipFill rotWithShape="1">
          <a:blip r:embed="rId3">
            <a:alphaModFix/>
          </a:blip>
          <a:srcRect l="30086" t="1516" r="19935"/>
          <a:stretch/>
        </p:blipFill>
        <p:spPr>
          <a:xfrm>
            <a:off x="6955560" y="0"/>
            <a:ext cx="5236200" cy="6878160"/>
          </a:xfrm>
          <a:prstGeom prst="rect">
            <a:avLst/>
          </a:prstGeom>
          <a:noFill/>
          <a:ln>
            <a:noFill/>
          </a:ln>
        </p:spPr>
      </p:pic>
      <p:sp>
        <p:nvSpPr>
          <p:cNvPr id="622" name="Google Shape;622;g354cd9c9ebd_0_699"/>
          <p:cNvSpPr/>
          <p:nvPr/>
        </p:nvSpPr>
        <p:spPr>
          <a:xfrm>
            <a:off x="460356" y="1368719"/>
            <a:ext cx="6095400" cy="5246089"/>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600" b="0" i="0" u="none" strike="noStrike" cap="none">
                <a:solidFill>
                  <a:srgbClr val="000000"/>
                </a:solidFill>
                <a:latin typeface="Arial"/>
                <a:ea typeface="Arial"/>
                <a:cs typeface="Arial"/>
                <a:sym typeface="Arial"/>
              </a:rPr>
              <a:t>Dorośli słuczacze często mają różne style uczenia się, które wpływają na sposób, w jaki przyswajają i przetwarzają informacje, które można podzielić na trzy podstawowe style uczenia się, które są istotne przy rozważaniu sposobu wprowadzenia CT do edukacji dorosłych:</a:t>
            </a:r>
            <a:endParaRPr/>
          </a:p>
          <a:p>
            <a:pPr marL="0" marR="0" lvl="0" indent="0" algn="just"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600"/>
              <a:buFont typeface="Arial"/>
              <a:buChar char="•"/>
            </a:pPr>
            <a:r>
              <a:rPr lang="en-US" sz="1600" b="1" i="0" u="none" strike="noStrike" cap="none">
                <a:solidFill>
                  <a:schemeClr val="accent3"/>
                </a:solidFill>
                <a:latin typeface="Arial"/>
                <a:ea typeface="Arial"/>
                <a:cs typeface="Arial"/>
                <a:sym typeface="Arial"/>
              </a:rPr>
              <a:t>Osoby uczące się wizualnie</a:t>
            </a:r>
            <a:r>
              <a:rPr lang="en-US" sz="1600" b="0" i="0" u="none" strike="noStrike" cap="none">
                <a:solidFill>
                  <a:schemeClr val="accent3"/>
                </a:solidFill>
                <a:latin typeface="Arial"/>
                <a:ea typeface="Arial"/>
                <a:cs typeface="Arial"/>
                <a:sym typeface="Arial"/>
              </a:rPr>
              <a:t> </a:t>
            </a:r>
            <a:r>
              <a:rPr lang="en-US" sz="1600" b="0" i="0" u="none" strike="noStrike" cap="none">
                <a:solidFill>
                  <a:srgbClr val="000000"/>
                </a:solidFill>
                <a:latin typeface="Arial"/>
                <a:ea typeface="Arial"/>
                <a:cs typeface="Arial"/>
                <a:sym typeface="Arial"/>
              </a:rPr>
              <a:t>preferują informacje przedstawione za pomocą diagramów, wykresów i ilustracji. Rozwijają się, gdy mogą zobaczyć koncepcje w działaniu i korzystają z narzędzi takich jak arkusze robocze, tablice i wizualnie angażujące prezentacje.</a:t>
            </a:r>
            <a:endParaRPr/>
          </a:p>
          <a:p>
            <a:pPr marL="285750" marR="0" lvl="0" indent="-285750" algn="just" rtl="0">
              <a:lnSpc>
                <a:spcPct val="100000"/>
              </a:lnSpc>
              <a:spcBef>
                <a:spcPts val="0"/>
              </a:spcBef>
              <a:spcAft>
                <a:spcPts val="0"/>
              </a:spcAft>
              <a:buClr>
                <a:srgbClr val="000000"/>
              </a:buClr>
              <a:buSzPts val="1600"/>
              <a:buFont typeface="Arial"/>
              <a:buChar char="•"/>
            </a:pPr>
            <a:r>
              <a:rPr lang="en-US" sz="1600" b="1" i="0" u="none" strike="noStrike" cap="none">
                <a:solidFill>
                  <a:schemeClr val="accent3"/>
                </a:solidFill>
                <a:latin typeface="Arial"/>
                <a:ea typeface="Arial"/>
                <a:cs typeface="Arial"/>
                <a:sym typeface="Arial"/>
              </a:rPr>
              <a:t>Osoby uczące się ze słuchu </a:t>
            </a:r>
            <a:r>
              <a:rPr lang="en-US" sz="1600" b="0" i="0" u="none" strike="noStrike" cap="none">
                <a:solidFill>
                  <a:srgbClr val="000000"/>
                </a:solidFill>
                <a:latin typeface="Arial"/>
                <a:ea typeface="Arial"/>
                <a:cs typeface="Arial"/>
                <a:sym typeface="Arial"/>
              </a:rPr>
              <a:t>wyróżniają się, gdy uczą się poprzez słuchanie. Dyskusje i jasne wyjaśnienia słowne silnie do nich przemawiają, ponieważ przetwarzają informacje poprzez dźwięk i dialog.</a:t>
            </a:r>
            <a:endParaRPr/>
          </a:p>
          <a:p>
            <a:pPr marL="285750" marR="0" lvl="0" indent="-285750" algn="just" rtl="0">
              <a:lnSpc>
                <a:spcPct val="100000"/>
              </a:lnSpc>
              <a:spcBef>
                <a:spcPts val="0"/>
              </a:spcBef>
              <a:spcAft>
                <a:spcPts val="0"/>
              </a:spcAft>
              <a:buClr>
                <a:srgbClr val="000000"/>
              </a:buClr>
              <a:buSzPts val="1600"/>
              <a:buFont typeface="Arial"/>
              <a:buChar char="•"/>
            </a:pPr>
            <a:r>
              <a:rPr lang="en-US" sz="1600" b="1" i="0" u="none" strike="noStrike" cap="none">
                <a:solidFill>
                  <a:schemeClr val="accent3"/>
                </a:solidFill>
                <a:latin typeface="Arial"/>
                <a:ea typeface="Arial"/>
                <a:cs typeface="Arial"/>
                <a:sym typeface="Arial"/>
              </a:rPr>
              <a:t>Osoby uczące się dotykowo </a:t>
            </a:r>
            <a:r>
              <a:rPr lang="en-US" sz="1600" b="0" i="0" u="none" strike="noStrike" cap="none">
                <a:solidFill>
                  <a:srgbClr val="000000"/>
                </a:solidFill>
                <a:latin typeface="Arial"/>
                <a:ea typeface="Arial"/>
                <a:cs typeface="Arial"/>
                <a:sym typeface="Arial"/>
              </a:rPr>
              <a:t>najlepiej uczą się poprzez działania praktyczne. Preferują doświadczenia, które pozwalają im fizycznie zaangażować się w materiał, takie jak odgrywanie ról lub ćwiczenia praktyczne, aby połączyć się z tematem na głębszym poziomie. </a:t>
            </a:r>
            <a:endParaRPr/>
          </a:p>
        </p:txBody>
      </p:sp>
      <p:sp>
        <p:nvSpPr>
          <p:cNvPr id="623" name="Google Shape;623;g354cd9c9ebd_0_699"/>
          <p:cNvSpPr/>
          <p:nvPr/>
        </p:nvSpPr>
        <p:spPr>
          <a:xfrm>
            <a:off x="11268720" y="650880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17</a:t>
            </a:fld>
            <a:endParaRPr sz="900" b="0" i="0" u="none" strike="noStrike" cap="none">
              <a:solidFill>
                <a:srgbClr val="000000"/>
              </a:solidFill>
              <a:latin typeface="Arial"/>
              <a:ea typeface="Arial"/>
              <a:cs typeface="Arial"/>
              <a:sym typeface="Arial"/>
            </a:endParaRPr>
          </a:p>
        </p:txBody>
      </p:sp>
      <p:sp>
        <p:nvSpPr>
          <p:cNvPr id="624" name="Google Shape;624;g354cd9c9ebd_0_699"/>
          <p:cNvSpPr txBox="1"/>
          <p:nvPr/>
        </p:nvSpPr>
        <p:spPr>
          <a:xfrm>
            <a:off x="442742" y="374166"/>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chemeClr val="dk1"/>
              </a:buClr>
              <a:buSzPts val="2400"/>
              <a:buFont typeface="Arial"/>
              <a:buNone/>
            </a:pPr>
            <a:r>
              <a:rPr lang="en-US" sz="2400" b="1" i="0" u="none" strike="noStrike" cap="none">
                <a:solidFill>
                  <a:schemeClr val="dk1"/>
                </a:solidFill>
                <a:latin typeface="Arial"/>
                <a:ea typeface="Arial"/>
                <a:cs typeface="Arial"/>
                <a:sym typeface="Arial"/>
              </a:rPr>
              <a:t>Co wyróżnia osoby dorosłe uczące się</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g354cd9c9ebd_0_836"/>
          <p:cNvSpPr txBox="1"/>
          <p:nvPr/>
        </p:nvSpPr>
        <p:spPr>
          <a:xfrm>
            <a:off x="816840" y="1635840"/>
            <a:ext cx="6449100" cy="4081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Aby skutecznie zintegrować myślenie komputacyjne z edukacją dorosłych, konieczne jest dostosowanie metod nauczania do zasad CT, takich jak rozwiązywanie problemów, krytyczne myślenie i logiczne rozumowanie.</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Strategie takie jak uczenie się oparte na projektach, uczenie się we współpracy i uczenie się przez doświadczenie są szczególnie skuteczne we wspieraniu CT poprzez zachęcanie słuchaczy do dekomponowania złożonych zadań, identyfikowania wzorców i tworzenia ustrukturyzowanych rozwiązań. Metody te sprzyjają zaangażowaniu, lepszemu zrozumieniu i praktycznemu zastosowaniu koncepcji CT.</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500" b="0" i="0" u="none" strike="noStrike" cap="none">
              <a:solidFill>
                <a:srgbClr val="000000"/>
              </a:solidFill>
              <a:latin typeface="Arial"/>
              <a:ea typeface="Arial"/>
              <a:cs typeface="Arial"/>
              <a:sym typeface="Arial"/>
            </a:endParaRPr>
          </a:p>
          <a:p>
            <a:pPr marL="393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Nauka oparta na projektach</a:t>
            </a:r>
            <a:endParaRPr sz="1400" b="0" i="0" u="none" strike="noStrike" cap="none">
              <a:solidFill>
                <a:srgbClr val="000000"/>
              </a:solidFill>
              <a:latin typeface="Arial"/>
              <a:ea typeface="Arial"/>
              <a:cs typeface="Arial"/>
              <a:sym typeface="Arial"/>
            </a:endParaRPr>
          </a:p>
          <a:p>
            <a:pPr marL="393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Nauka oparta na problemach</a:t>
            </a:r>
            <a:endParaRPr sz="1400" b="0" i="0" u="none" strike="noStrike" cap="none">
              <a:solidFill>
                <a:srgbClr val="000000"/>
              </a:solidFill>
              <a:latin typeface="Arial"/>
              <a:ea typeface="Arial"/>
              <a:cs typeface="Arial"/>
              <a:sym typeface="Arial"/>
            </a:endParaRPr>
          </a:p>
          <a:p>
            <a:pPr marL="393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Nauka oparta na współpracy</a:t>
            </a:r>
            <a:endParaRPr sz="1400" b="0" i="0" u="none" strike="noStrike" cap="none">
              <a:solidFill>
                <a:srgbClr val="000000"/>
              </a:solidFill>
              <a:latin typeface="Arial"/>
              <a:ea typeface="Arial"/>
              <a:cs typeface="Arial"/>
              <a:sym typeface="Arial"/>
            </a:endParaRPr>
          </a:p>
          <a:p>
            <a:pPr marL="393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Nauka oparta na doświadczeniu</a:t>
            </a:r>
            <a:endParaRPr sz="1400" b="0" i="0" u="none" strike="noStrike" cap="none">
              <a:solidFill>
                <a:srgbClr val="000000"/>
              </a:solidFill>
              <a:latin typeface="Arial"/>
              <a:ea typeface="Arial"/>
              <a:cs typeface="Arial"/>
              <a:sym typeface="Arial"/>
            </a:endParaRPr>
          </a:p>
          <a:p>
            <a:pPr marL="393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Nauka samosterowna</a:t>
            </a:r>
            <a:endParaRPr sz="1400" b="0" i="0" u="none" strike="noStrike" cap="none">
              <a:solidFill>
                <a:srgbClr val="000000"/>
              </a:solidFill>
              <a:latin typeface="Arial"/>
              <a:ea typeface="Arial"/>
              <a:cs typeface="Arial"/>
              <a:sym typeface="Arial"/>
            </a:endParaRPr>
          </a:p>
          <a:p>
            <a:pPr marL="393750" marR="0" lvl="0" indent="-285750" algn="l" rtl="0">
              <a:lnSpc>
                <a:spcPct val="150000"/>
              </a:lnSpc>
              <a:spcBef>
                <a:spcPts val="0"/>
              </a:spcBef>
              <a:spcAft>
                <a:spcPts val="0"/>
              </a:spcAft>
              <a:buClr>
                <a:srgbClr val="000000"/>
              </a:buClr>
              <a:buSzPts val="1400"/>
              <a:buFont typeface="Arial"/>
              <a:buChar char="•"/>
            </a:pPr>
            <a:r>
              <a:rPr lang="en-US" sz="1400" b="0" i="0" u="none" strike="noStrike" cap="none">
                <a:solidFill>
                  <a:srgbClr val="000000"/>
                </a:solidFill>
                <a:latin typeface="Arial"/>
                <a:ea typeface="Arial"/>
                <a:cs typeface="Arial"/>
                <a:sym typeface="Arial"/>
              </a:rPr>
              <a:t>Odwrócona klasa</a:t>
            </a:r>
            <a:endParaRPr/>
          </a:p>
        </p:txBody>
      </p:sp>
      <p:pic>
        <p:nvPicPr>
          <p:cNvPr id="632" name="Google Shape;632;g354cd9c9ebd_0_836"/>
          <p:cNvPicPr preferRelativeResize="0"/>
          <p:nvPr/>
        </p:nvPicPr>
        <p:blipFill rotWithShape="1">
          <a:blip r:embed="rId3">
            <a:alphaModFix/>
          </a:blip>
          <a:srcRect t="5004" b="4995"/>
          <a:stretch/>
        </p:blipFill>
        <p:spPr>
          <a:xfrm>
            <a:off x="8215200" y="1639440"/>
            <a:ext cx="3976560" cy="3578760"/>
          </a:xfrm>
          <a:prstGeom prst="rect">
            <a:avLst/>
          </a:prstGeom>
          <a:noFill/>
          <a:ln>
            <a:noFill/>
          </a:ln>
        </p:spPr>
      </p:pic>
      <p:sp>
        <p:nvSpPr>
          <p:cNvPr id="633" name="Google Shape;633;g354cd9c9ebd_0_836"/>
          <p:cNvSpPr/>
          <p:nvPr/>
        </p:nvSpPr>
        <p:spPr>
          <a:xfrm>
            <a:off x="671748" y="737160"/>
            <a:ext cx="6790800" cy="806400"/>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Metody nauczania, które najlepiej sprawdzają się w kształceniu dorosłych</a:t>
            </a:r>
            <a:endParaRPr sz="2000" b="0" i="0" u="none" strike="noStrike" cap="none">
              <a:solidFill>
                <a:srgbClr val="000000"/>
              </a:solidFill>
              <a:latin typeface="Arial"/>
              <a:ea typeface="Arial"/>
              <a:cs typeface="Arial"/>
              <a:sym typeface="Arial"/>
            </a:endParaRPr>
          </a:p>
        </p:txBody>
      </p:sp>
      <p:sp>
        <p:nvSpPr>
          <p:cNvPr id="634" name="Google Shape;634;g354cd9c9ebd_0_836"/>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39" name="Google Shape;639;g354cd9c9ebd_0_989"/>
          <p:cNvSpPr txBox="1"/>
          <p:nvPr/>
        </p:nvSpPr>
        <p:spPr>
          <a:xfrm>
            <a:off x="696240" y="586440"/>
            <a:ext cx="9187062" cy="48360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Metody nauczania sprawdzające się najlepiej w edukacji dorosłych</a:t>
            </a:r>
            <a:endParaRPr sz="2200" b="0" i="0" u="none" strike="noStrike" cap="none">
              <a:solidFill>
                <a:srgbClr val="000000"/>
              </a:solidFill>
              <a:latin typeface="Arial"/>
              <a:ea typeface="Arial"/>
              <a:cs typeface="Arial"/>
              <a:sym typeface="Arial"/>
            </a:endParaRPr>
          </a:p>
        </p:txBody>
      </p:sp>
      <p:sp>
        <p:nvSpPr>
          <p:cNvPr id="640" name="Google Shape;640;g354cd9c9ebd_0_989"/>
          <p:cNvSpPr/>
          <p:nvPr/>
        </p:nvSpPr>
        <p:spPr>
          <a:xfrm>
            <a:off x="783000" y="1488332"/>
            <a:ext cx="4837200" cy="4976128"/>
          </a:xfrm>
          <a:prstGeom prst="rect">
            <a:avLst/>
          </a:prstGeom>
          <a:solidFill>
            <a:srgbClr val="708684">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1" name="Google Shape;641;g354cd9c9ebd_0_989"/>
          <p:cNvSpPr/>
          <p:nvPr/>
        </p:nvSpPr>
        <p:spPr>
          <a:xfrm>
            <a:off x="6571440" y="1604160"/>
            <a:ext cx="4837200" cy="4860300"/>
          </a:xfrm>
          <a:prstGeom prst="rect">
            <a:avLst/>
          </a:prstGeom>
          <a:solidFill>
            <a:srgbClr val="708684">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2" name="Google Shape;642;g354cd9c9ebd_0_989"/>
          <p:cNvSpPr/>
          <p:nvPr/>
        </p:nvSpPr>
        <p:spPr>
          <a:xfrm>
            <a:off x="1077120" y="1680320"/>
            <a:ext cx="4245900" cy="456900"/>
          </a:xfrm>
          <a:prstGeom prst="rect">
            <a:avLst/>
          </a:prstGeom>
          <a:solidFill>
            <a:srgbClr val="678877"/>
          </a:solidFill>
          <a:ln w="38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3" name="Google Shape;643;g354cd9c9ebd_0_989"/>
          <p:cNvSpPr/>
          <p:nvPr/>
        </p:nvSpPr>
        <p:spPr>
          <a:xfrm>
            <a:off x="783000" y="1574831"/>
            <a:ext cx="4837200" cy="640500"/>
          </a:xfrm>
          <a:prstGeom prst="rect">
            <a:avLst/>
          </a:prstGeom>
          <a:noFill/>
          <a:ln>
            <a:noFill/>
          </a:ln>
        </p:spPr>
        <p:txBody>
          <a:bodyPr spcFirstLastPara="1" wrap="square" lIns="91425" tIns="45700" rIns="91425" bIns="45700" anchor="t" anchorCtr="0">
            <a:noAutofit/>
          </a:bodyPr>
          <a:lstStyle/>
          <a:p>
            <a:pPr marL="87480" marR="0" lvl="0" indent="0" algn="ctr" rtl="0">
              <a:lnSpc>
                <a:spcPct val="150000"/>
              </a:lnSpc>
              <a:spcBef>
                <a:spcPts val="0"/>
              </a:spcBef>
              <a:spcAft>
                <a:spcPts val="0"/>
              </a:spcAft>
              <a:buClr>
                <a:srgbClr val="000000"/>
              </a:buClr>
              <a:buSzPts val="2400"/>
              <a:buFont typeface="Arial"/>
              <a:buNone/>
            </a:pPr>
            <a:r>
              <a:rPr lang="en-US" sz="2000" b="1" i="0" u="none" strike="noStrike" cap="none">
                <a:solidFill>
                  <a:schemeClr val="lt1"/>
                </a:solidFill>
                <a:latin typeface="Arial"/>
                <a:ea typeface="Arial"/>
                <a:cs typeface="Arial"/>
                <a:sym typeface="Arial"/>
              </a:rPr>
              <a:t>1. </a:t>
            </a:r>
            <a:r>
              <a:rPr lang="en-US" sz="1800" b="1" i="0" u="none" strike="noStrike" cap="none">
                <a:solidFill>
                  <a:schemeClr val="lt1"/>
                </a:solidFill>
                <a:latin typeface="Arial"/>
                <a:ea typeface="Arial"/>
                <a:cs typeface="Arial"/>
                <a:sym typeface="Arial"/>
              </a:rPr>
              <a:t>Nauka oparta na projektach</a:t>
            </a:r>
            <a:endParaRPr/>
          </a:p>
        </p:txBody>
      </p:sp>
      <p:sp>
        <p:nvSpPr>
          <p:cNvPr id="644" name="Google Shape;644;g354cd9c9ebd_0_989"/>
          <p:cNvSpPr/>
          <p:nvPr/>
        </p:nvSpPr>
        <p:spPr>
          <a:xfrm>
            <a:off x="6865920" y="1739880"/>
            <a:ext cx="4245900" cy="522356"/>
          </a:xfrm>
          <a:prstGeom prst="rect">
            <a:avLst/>
          </a:prstGeom>
          <a:solidFill>
            <a:srgbClr val="678877"/>
          </a:solidFill>
          <a:ln w="38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g354cd9c9ebd_0_989"/>
          <p:cNvSpPr/>
          <p:nvPr/>
        </p:nvSpPr>
        <p:spPr>
          <a:xfrm>
            <a:off x="6571440" y="1680319"/>
            <a:ext cx="4730880" cy="682001"/>
          </a:xfrm>
          <a:prstGeom prst="rect">
            <a:avLst/>
          </a:prstGeom>
          <a:noFill/>
          <a:ln>
            <a:noFill/>
          </a:ln>
        </p:spPr>
        <p:txBody>
          <a:bodyPr spcFirstLastPara="1" wrap="square" lIns="91425" tIns="45700" rIns="91425" bIns="45700" anchor="t" anchorCtr="0">
            <a:noAutofit/>
          </a:bodyPr>
          <a:lstStyle/>
          <a:p>
            <a:pPr marL="87480" marR="0" lvl="0" indent="0" algn="ctr" rtl="0">
              <a:lnSpc>
                <a:spcPct val="100000"/>
              </a:lnSpc>
              <a:spcBef>
                <a:spcPts val="0"/>
              </a:spcBef>
              <a:spcAft>
                <a:spcPts val="0"/>
              </a:spcAft>
              <a:buClr>
                <a:srgbClr val="000000"/>
              </a:buClr>
              <a:buSzPts val="2400"/>
              <a:buFont typeface="Arial"/>
              <a:buNone/>
            </a:pPr>
            <a:r>
              <a:rPr lang="en-US" sz="1800" b="1" i="0" u="none" strike="noStrike" cap="none">
                <a:solidFill>
                  <a:schemeClr val="lt1"/>
                </a:solidFill>
                <a:latin typeface="Arial"/>
                <a:ea typeface="Arial"/>
                <a:cs typeface="Arial"/>
                <a:sym typeface="Arial"/>
              </a:rPr>
              <a:t>2. Nauka oparta na rozwiązywaniu problemów</a:t>
            </a:r>
            <a:r>
              <a:rPr lang="en-US" sz="1800" b="0" i="0" u="none" strike="noStrike" cap="none">
                <a:solidFill>
                  <a:schemeClr val="lt1"/>
                </a:solidFill>
                <a:latin typeface="Arial"/>
                <a:ea typeface="Arial"/>
                <a:cs typeface="Arial"/>
                <a:sym typeface="Arial"/>
              </a:rPr>
              <a:t> </a:t>
            </a:r>
            <a:endParaRPr/>
          </a:p>
        </p:txBody>
      </p:sp>
      <p:sp>
        <p:nvSpPr>
          <p:cNvPr id="646" name="Google Shape;646;g354cd9c9ebd_0_989"/>
          <p:cNvSpPr/>
          <p:nvPr/>
        </p:nvSpPr>
        <p:spPr>
          <a:xfrm>
            <a:off x="1077120" y="504576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g354cd9c9ebd_0_989"/>
          <p:cNvSpPr/>
          <p:nvPr/>
        </p:nvSpPr>
        <p:spPr>
          <a:xfrm>
            <a:off x="1077120" y="345672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8" name="Google Shape;648;g354cd9c9ebd_0_989"/>
          <p:cNvSpPr/>
          <p:nvPr/>
        </p:nvSpPr>
        <p:spPr>
          <a:xfrm>
            <a:off x="1292400" y="5285880"/>
            <a:ext cx="3818400" cy="1004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Uczący się podejdą do projektów w sposób bardziej systematyczny, wykorzystując logiczne myślenie i ustrukturyzowane techniki rozwiązywania problemów. CT zachęca do kreatywnych rozwiązań i innowacji w realizacji projektów.</a:t>
            </a:r>
            <a:endParaRPr/>
          </a:p>
        </p:txBody>
      </p:sp>
      <p:sp>
        <p:nvSpPr>
          <p:cNvPr id="649" name="Google Shape;649;g354cd9c9ebd_0_989"/>
          <p:cNvSpPr/>
          <p:nvPr/>
        </p:nvSpPr>
        <p:spPr>
          <a:xfrm>
            <a:off x="1230102" y="3732956"/>
            <a:ext cx="4088892" cy="1186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20" b="0" i="0" u="none" strike="noStrike" cap="none">
                <a:solidFill>
                  <a:srgbClr val="000000"/>
                </a:solidFill>
                <a:latin typeface="Arial"/>
                <a:ea typeface="Arial"/>
                <a:cs typeface="Arial"/>
                <a:sym typeface="Arial"/>
              </a:rPr>
              <a:t>CT można zintegrować z nauką opartą na projektach, pomagając uczącym się dzielić złożone projekty na mniejsze, łatwiejsze do opanowania zadania (dekompozycja), identyfikować wzorce i tworzyć procedury krok po kroku (algorytmy) do rozwiązywania problemów.</a:t>
            </a:r>
            <a:endParaRPr/>
          </a:p>
        </p:txBody>
      </p:sp>
      <p:sp>
        <p:nvSpPr>
          <p:cNvPr id="650" name="Google Shape;650;g354cd9c9ebd_0_989"/>
          <p:cNvSpPr/>
          <p:nvPr/>
        </p:nvSpPr>
        <p:spPr>
          <a:xfrm>
            <a:off x="889321" y="2227463"/>
            <a:ext cx="4609200" cy="1186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Uczenie się oparte na projektach (z ang. PBL) to metoda nauczania, w której słuchacze pracują nad projektem przez dłuższy czas, co pomaga im rozwijać umiejętności krytycznego myślenia, rozwiązywania problemów i współpracy. PBL jest szczególnie skuteczne dla dorosłych słuchaczy, ponieważ zachęca do praktycznej nauki i odzwierciedla wyzwania ze świata rzeczywistego.</a:t>
            </a:r>
            <a:endParaRPr/>
          </a:p>
        </p:txBody>
      </p:sp>
      <p:sp>
        <p:nvSpPr>
          <p:cNvPr id="651" name="Google Shape;651;g354cd9c9ebd_0_989"/>
          <p:cNvSpPr/>
          <p:nvPr/>
        </p:nvSpPr>
        <p:spPr>
          <a:xfrm>
            <a:off x="2072520" y="335916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ZWIĄZEK Z CT</a:t>
            </a:r>
            <a:endParaRPr sz="1400" b="0" i="0" u="none" strike="noStrike" cap="none">
              <a:solidFill>
                <a:schemeClr val="lt1"/>
              </a:solidFill>
              <a:latin typeface="Arial"/>
              <a:ea typeface="Arial"/>
              <a:cs typeface="Arial"/>
              <a:sym typeface="Arial"/>
            </a:endParaRPr>
          </a:p>
        </p:txBody>
      </p:sp>
      <p:sp>
        <p:nvSpPr>
          <p:cNvPr id="652" name="Google Shape;652;g354cd9c9ebd_0_989"/>
          <p:cNvSpPr/>
          <p:nvPr/>
        </p:nvSpPr>
        <p:spPr>
          <a:xfrm>
            <a:off x="2072520" y="489348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WPŁYW CT</a:t>
            </a:r>
            <a:endParaRPr sz="1400" b="0" i="0" u="none" strike="noStrike" cap="none">
              <a:solidFill>
                <a:schemeClr val="lt1"/>
              </a:solidFill>
              <a:latin typeface="Arial"/>
              <a:ea typeface="Arial"/>
              <a:cs typeface="Arial"/>
              <a:sym typeface="Arial"/>
            </a:endParaRPr>
          </a:p>
        </p:txBody>
      </p:sp>
      <p:sp>
        <p:nvSpPr>
          <p:cNvPr id="653" name="Google Shape;653;g354cd9c9ebd_0_989"/>
          <p:cNvSpPr/>
          <p:nvPr/>
        </p:nvSpPr>
        <p:spPr>
          <a:xfrm>
            <a:off x="6865920" y="504576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4" name="Google Shape;654;g354cd9c9ebd_0_989"/>
          <p:cNvSpPr/>
          <p:nvPr/>
        </p:nvSpPr>
        <p:spPr>
          <a:xfrm>
            <a:off x="6865920" y="345672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5" name="Google Shape;655;g354cd9c9ebd_0_989"/>
          <p:cNvSpPr/>
          <p:nvPr/>
        </p:nvSpPr>
        <p:spPr>
          <a:xfrm>
            <a:off x="7080840" y="5285880"/>
            <a:ext cx="3818400" cy="1004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CT wspomaga uczenie się oparte na rozwiązywaniu problemów, pomagając uczestnikom rozbijać złożone problemy na mniejsze części (dekompozycja), identyfikować wzorce i wykorzystywać algorytmy do strukturalnego rozwiązywania problemów.</a:t>
            </a:r>
            <a:endParaRPr/>
          </a:p>
        </p:txBody>
      </p:sp>
      <p:sp>
        <p:nvSpPr>
          <p:cNvPr id="656" name="Google Shape;656;g354cd9c9ebd_0_989"/>
          <p:cNvSpPr/>
          <p:nvPr/>
        </p:nvSpPr>
        <p:spPr>
          <a:xfrm>
            <a:off x="7080840" y="3696120"/>
            <a:ext cx="3818400" cy="1004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CT wspomaga uczenie się oparte na rozwiązywaniu problemów, pomagając uczestnikom rozbijać złożone problemy na mniejsze części (dekompozycja), identyfikować wzorce i wykorzystywać algorytmy do strukturalnego rozwiązywania problemów.</a:t>
            </a:r>
            <a:endParaRPr/>
          </a:p>
        </p:txBody>
      </p:sp>
      <p:sp>
        <p:nvSpPr>
          <p:cNvPr id="657" name="Google Shape;657;g354cd9c9ebd_0_989"/>
          <p:cNvSpPr/>
          <p:nvPr/>
        </p:nvSpPr>
        <p:spPr>
          <a:xfrm>
            <a:off x="7860960" y="335916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ZWIĄZEK Z CT</a:t>
            </a:r>
            <a:endParaRPr sz="1400" b="0" i="0" u="none" strike="noStrike" cap="none">
              <a:solidFill>
                <a:schemeClr val="lt1"/>
              </a:solidFill>
              <a:latin typeface="Arial"/>
              <a:ea typeface="Arial"/>
              <a:cs typeface="Arial"/>
              <a:sym typeface="Arial"/>
            </a:endParaRPr>
          </a:p>
        </p:txBody>
      </p:sp>
      <p:sp>
        <p:nvSpPr>
          <p:cNvPr id="658" name="Google Shape;658;g354cd9c9ebd_0_989"/>
          <p:cNvSpPr/>
          <p:nvPr/>
        </p:nvSpPr>
        <p:spPr>
          <a:xfrm>
            <a:off x="7860960" y="489348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WPŁYW CT</a:t>
            </a:r>
            <a:endParaRPr sz="1400" b="0" i="0" u="none" strike="noStrike" cap="none">
              <a:solidFill>
                <a:schemeClr val="lt1"/>
              </a:solidFill>
              <a:latin typeface="Arial"/>
              <a:ea typeface="Arial"/>
              <a:cs typeface="Arial"/>
              <a:sym typeface="Arial"/>
            </a:endParaRPr>
          </a:p>
        </p:txBody>
      </p:sp>
      <p:sp>
        <p:nvSpPr>
          <p:cNvPr id="659" name="Google Shape;659;g354cd9c9ebd_0_989"/>
          <p:cNvSpPr/>
          <p:nvPr/>
        </p:nvSpPr>
        <p:spPr>
          <a:xfrm>
            <a:off x="6707938" y="2321797"/>
            <a:ext cx="4609200" cy="10044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Uczenie się oparte na rozwiązywaniu problemów koncentruje się na rozwiązywaniu rzeczywistych problemów, zachęcając uczestników do krytycznej analizy sytuacji i współpracy nad rozwiązaniami. Pomaga rozwijać krytyczne myślenie, podejmowanie decyzji i umiejętności pracy zespołowej.</a:t>
            </a:r>
            <a:endParaRPr/>
          </a:p>
        </p:txBody>
      </p:sp>
      <p:sp>
        <p:nvSpPr>
          <p:cNvPr id="660" name="Google Shape;660;g354cd9c9ebd_0_989"/>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19</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g354cd9c9ebd_0_903"/>
          <p:cNvSpPr/>
          <p:nvPr/>
        </p:nvSpPr>
        <p:spPr>
          <a:xfrm>
            <a:off x="783000" y="1429966"/>
            <a:ext cx="4837200" cy="5034494"/>
          </a:xfrm>
          <a:prstGeom prst="rect">
            <a:avLst/>
          </a:prstGeom>
          <a:solidFill>
            <a:srgbClr val="708684">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6" name="Google Shape;666;g354cd9c9ebd_0_903"/>
          <p:cNvSpPr/>
          <p:nvPr/>
        </p:nvSpPr>
        <p:spPr>
          <a:xfrm>
            <a:off x="6571440" y="1429966"/>
            <a:ext cx="4837200" cy="5034494"/>
          </a:xfrm>
          <a:prstGeom prst="rect">
            <a:avLst/>
          </a:prstGeom>
          <a:solidFill>
            <a:srgbClr val="708684">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g354cd9c9ebd_0_903"/>
          <p:cNvSpPr/>
          <p:nvPr/>
        </p:nvSpPr>
        <p:spPr>
          <a:xfrm>
            <a:off x="1070850" y="1553396"/>
            <a:ext cx="4245900" cy="456900"/>
          </a:xfrm>
          <a:prstGeom prst="rect">
            <a:avLst/>
          </a:prstGeom>
          <a:solidFill>
            <a:srgbClr val="678877"/>
          </a:solidFill>
          <a:ln w="38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g354cd9c9ebd_0_903"/>
          <p:cNvSpPr/>
          <p:nvPr/>
        </p:nvSpPr>
        <p:spPr>
          <a:xfrm>
            <a:off x="783000" y="1461596"/>
            <a:ext cx="4837200" cy="640500"/>
          </a:xfrm>
          <a:prstGeom prst="rect">
            <a:avLst/>
          </a:prstGeom>
          <a:noFill/>
          <a:ln>
            <a:noFill/>
          </a:ln>
        </p:spPr>
        <p:txBody>
          <a:bodyPr spcFirstLastPara="1" wrap="square" lIns="91425" tIns="45700" rIns="91425" bIns="45700" anchor="t" anchorCtr="0">
            <a:noAutofit/>
          </a:bodyPr>
          <a:lstStyle/>
          <a:p>
            <a:pPr marL="87480" marR="0" lvl="0" indent="0" algn="ctr" rtl="0">
              <a:lnSpc>
                <a:spcPct val="150000"/>
              </a:lnSpc>
              <a:spcBef>
                <a:spcPts val="0"/>
              </a:spcBef>
              <a:spcAft>
                <a:spcPts val="0"/>
              </a:spcAft>
              <a:buClr>
                <a:srgbClr val="000000"/>
              </a:buClr>
              <a:buSzPts val="2400"/>
              <a:buFont typeface="Arial"/>
              <a:buNone/>
            </a:pPr>
            <a:r>
              <a:rPr lang="en-US" sz="2000" b="1" i="0" u="none" strike="noStrike" cap="none">
                <a:solidFill>
                  <a:schemeClr val="lt1"/>
                </a:solidFill>
                <a:latin typeface="Arial"/>
                <a:ea typeface="Arial"/>
                <a:cs typeface="Arial"/>
                <a:sym typeface="Arial"/>
              </a:rPr>
              <a:t>3. </a:t>
            </a:r>
            <a:r>
              <a:rPr lang="en-US" sz="1800" b="1" i="0" u="none" strike="noStrike" cap="none">
                <a:solidFill>
                  <a:schemeClr val="lt1"/>
                </a:solidFill>
                <a:latin typeface="Arial"/>
                <a:ea typeface="Arial"/>
                <a:cs typeface="Arial"/>
                <a:sym typeface="Arial"/>
              </a:rPr>
              <a:t>Nauka oparta na współpracy</a:t>
            </a:r>
            <a:endParaRPr/>
          </a:p>
        </p:txBody>
      </p:sp>
      <p:sp>
        <p:nvSpPr>
          <p:cNvPr id="669" name="Google Shape;669;g354cd9c9ebd_0_903"/>
          <p:cNvSpPr/>
          <p:nvPr/>
        </p:nvSpPr>
        <p:spPr>
          <a:xfrm>
            <a:off x="6874770" y="1567494"/>
            <a:ext cx="4245900" cy="456900"/>
          </a:xfrm>
          <a:prstGeom prst="rect">
            <a:avLst/>
          </a:prstGeom>
          <a:solidFill>
            <a:srgbClr val="678877"/>
          </a:solidFill>
          <a:ln w="38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0" name="Google Shape;670;g354cd9c9ebd_0_903"/>
          <p:cNvSpPr/>
          <p:nvPr/>
        </p:nvSpPr>
        <p:spPr>
          <a:xfrm>
            <a:off x="6563761" y="1496216"/>
            <a:ext cx="4837200" cy="549000"/>
          </a:xfrm>
          <a:prstGeom prst="rect">
            <a:avLst/>
          </a:prstGeom>
          <a:noFill/>
          <a:ln>
            <a:noFill/>
          </a:ln>
        </p:spPr>
        <p:txBody>
          <a:bodyPr spcFirstLastPara="1" wrap="square" lIns="91425" tIns="45700" rIns="91425" bIns="45700" anchor="t" anchorCtr="0">
            <a:noAutofit/>
          </a:bodyPr>
          <a:lstStyle/>
          <a:p>
            <a:pPr marL="87480" marR="0" lvl="0" indent="0" algn="ctr" rtl="0">
              <a:lnSpc>
                <a:spcPct val="150000"/>
              </a:lnSpc>
              <a:spcBef>
                <a:spcPts val="0"/>
              </a:spcBef>
              <a:spcAft>
                <a:spcPts val="0"/>
              </a:spcAft>
              <a:buClr>
                <a:srgbClr val="000000"/>
              </a:buClr>
              <a:buSzPts val="2000"/>
              <a:buFont typeface="Arial"/>
              <a:buNone/>
            </a:pPr>
            <a:r>
              <a:rPr lang="en-US" sz="1800" b="1" i="0" u="none" strike="noStrike" cap="none">
                <a:solidFill>
                  <a:schemeClr val="lt1"/>
                </a:solidFill>
                <a:latin typeface="Arial"/>
                <a:ea typeface="Arial"/>
                <a:cs typeface="Arial"/>
                <a:sym typeface="Arial"/>
              </a:rPr>
              <a:t>4. Nauka poprzez doświadczenie</a:t>
            </a:r>
            <a:endParaRPr/>
          </a:p>
        </p:txBody>
      </p:sp>
      <p:sp>
        <p:nvSpPr>
          <p:cNvPr id="671" name="Google Shape;671;g354cd9c9ebd_0_903"/>
          <p:cNvSpPr/>
          <p:nvPr/>
        </p:nvSpPr>
        <p:spPr>
          <a:xfrm>
            <a:off x="1094403" y="5041121"/>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354cd9c9ebd_0_903"/>
          <p:cNvSpPr/>
          <p:nvPr/>
        </p:nvSpPr>
        <p:spPr>
          <a:xfrm>
            <a:off x="1077120" y="345672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354cd9c9ebd_0_903"/>
          <p:cNvSpPr/>
          <p:nvPr/>
        </p:nvSpPr>
        <p:spPr>
          <a:xfrm>
            <a:off x="1292400" y="5285880"/>
            <a:ext cx="3818400" cy="82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Osoby uczące się rozwijają umiejętność krytycznego myślenia i ustrukturyzowanego podejścia do zadań grupowych, co poprawia ich zdolność do efektywnej współpracy i innowacji w pracy zespołowej.</a:t>
            </a:r>
            <a:endParaRPr/>
          </a:p>
        </p:txBody>
      </p:sp>
      <p:sp>
        <p:nvSpPr>
          <p:cNvPr id="674" name="Google Shape;674;g354cd9c9ebd_0_903"/>
          <p:cNvSpPr/>
          <p:nvPr/>
        </p:nvSpPr>
        <p:spPr>
          <a:xfrm>
            <a:off x="1234080" y="3696120"/>
            <a:ext cx="3919800" cy="1004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CT wzmacnia uczenie się w grupie, zachęcając do dzielenia się danymi, analizy zbiorowej i algorytmicznego rozwiązywania problemów. Słuchacze mogą używać zasad CT do organizowania informacji i rozwiązywania problemów jako zespół.</a:t>
            </a:r>
            <a:endParaRPr/>
          </a:p>
        </p:txBody>
      </p:sp>
      <p:sp>
        <p:nvSpPr>
          <p:cNvPr id="675" name="Google Shape;675;g354cd9c9ebd_0_903"/>
          <p:cNvSpPr/>
          <p:nvPr/>
        </p:nvSpPr>
        <p:spPr>
          <a:xfrm>
            <a:off x="889200" y="2174036"/>
            <a:ext cx="4609200" cy="10044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Nauka oparta na współpracy polega na wspólnej pracy osób uczących się w celu osiągnięcia wspólnych celów poprzez dyskusje grupowe, projekty i wspólne zadania. Buduje pracę zespołową, komunikację i umiejętności społeczne, jednocześnie promując społeczność i wspólną odpowiedzialność.</a:t>
            </a:r>
            <a:endParaRPr/>
          </a:p>
        </p:txBody>
      </p:sp>
      <p:sp>
        <p:nvSpPr>
          <p:cNvPr id="676" name="Google Shape;676;g354cd9c9ebd_0_903"/>
          <p:cNvSpPr/>
          <p:nvPr/>
        </p:nvSpPr>
        <p:spPr>
          <a:xfrm>
            <a:off x="2072520" y="335916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ZWIĄZEK Z CT</a:t>
            </a:r>
            <a:endParaRPr sz="1400" b="0" i="0" u="none" strike="noStrike" cap="none">
              <a:solidFill>
                <a:schemeClr val="lt1"/>
              </a:solidFill>
              <a:latin typeface="Arial"/>
              <a:ea typeface="Arial"/>
              <a:cs typeface="Arial"/>
              <a:sym typeface="Arial"/>
            </a:endParaRPr>
          </a:p>
        </p:txBody>
      </p:sp>
      <p:sp>
        <p:nvSpPr>
          <p:cNvPr id="677" name="Google Shape;677;g354cd9c9ebd_0_903"/>
          <p:cNvSpPr/>
          <p:nvPr/>
        </p:nvSpPr>
        <p:spPr>
          <a:xfrm>
            <a:off x="2072520" y="489348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WPŁYW CT</a:t>
            </a:r>
            <a:endParaRPr sz="1400" b="0" i="0" u="none" strike="noStrike" cap="none">
              <a:solidFill>
                <a:schemeClr val="lt1"/>
              </a:solidFill>
              <a:latin typeface="Arial"/>
              <a:ea typeface="Arial"/>
              <a:cs typeface="Arial"/>
              <a:sym typeface="Arial"/>
            </a:endParaRPr>
          </a:p>
        </p:txBody>
      </p:sp>
      <p:sp>
        <p:nvSpPr>
          <p:cNvPr id="678" name="Google Shape;678;g354cd9c9ebd_0_903"/>
          <p:cNvSpPr/>
          <p:nvPr/>
        </p:nvSpPr>
        <p:spPr>
          <a:xfrm>
            <a:off x="6865920" y="504576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9" name="Google Shape;679;g354cd9c9ebd_0_903"/>
          <p:cNvSpPr/>
          <p:nvPr/>
        </p:nvSpPr>
        <p:spPr>
          <a:xfrm>
            <a:off x="6865920" y="345672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80" name="Google Shape;680;g354cd9c9ebd_0_903"/>
          <p:cNvSpPr/>
          <p:nvPr/>
        </p:nvSpPr>
        <p:spPr>
          <a:xfrm>
            <a:off x="7080840" y="5285880"/>
            <a:ext cx="3818400" cy="1004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Dzięki integrowaniu CT osoby uczące się doskonalą swoją umiejętność eksperymentowania, oceniania wyników i udoskonalania swoich rozwiązań, co sprawia, że ​​ich proces uczenia się staje się bardziej systematyczny i skuteczny.</a:t>
            </a:r>
            <a:endParaRPr/>
          </a:p>
        </p:txBody>
      </p:sp>
      <p:sp>
        <p:nvSpPr>
          <p:cNvPr id="681" name="Google Shape;681;g354cd9c9ebd_0_903"/>
          <p:cNvSpPr/>
          <p:nvPr/>
        </p:nvSpPr>
        <p:spPr>
          <a:xfrm>
            <a:off x="7028946" y="3753898"/>
            <a:ext cx="3919800" cy="1004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CT wspiera naukę przez doświadczenie, pomagając osobom uczącym się stosować rozkład, algorytmy i testowanie w celu analizowania i rozwiązywania problemów napotykanych w trakcie zajęć.</a:t>
            </a:r>
            <a:endParaRPr/>
          </a:p>
        </p:txBody>
      </p:sp>
      <p:sp>
        <p:nvSpPr>
          <p:cNvPr id="682" name="Google Shape;682;g354cd9c9ebd_0_903"/>
          <p:cNvSpPr/>
          <p:nvPr/>
        </p:nvSpPr>
        <p:spPr>
          <a:xfrm>
            <a:off x="7860960" y="335916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ZWIĄZEK Z  CT</a:t>
            </a:r>
            <a:endParaRPr sz="1400" b="0" i="0" u="none" strike="noStrike" cap="none">
              <a:solidFill>
                <a:schemeClr val="lt1"/>
              </a:solidFill>
              <a:latin typeface="Arial"/>
              <a:ea typeface="Arial"/>
              <a:cs typeface="Arial"/>
              <a:sym typeface="Arial"/>
            </a:endParaRPr>
          </a:p>
        </p:txBody>
      </p:sp>
      <p:sp>
        <p:nvSpPr>
          <p:cNvPr id="683" name="Google Shape;683;g354cd9c9ebd_0_903"/>
          <p:cNvSpPr/>
          <p:nvPr/>
        </p:nvSpPr>
        <p:spPr>
          <a:xfrm>
            <a:off x="7860960" y="489348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WPŁYW CT</a:t>
            </a:r>
            <a:endParaRPr sz="1400" b="0" i="0" u="none" strike="noStrike" cap="none">
              <a:solidFill>
                <a:schemeClr val="lt1"/>
              </a:solidFill>
              <a:latin typeface="Arial"/>
              <a:ea typeface="Arial"/>
              <a:cs typeface="Arial"/>
              <a:sym typeface="Arial"/>
            </a:endParaRPr>
          </a:p>
        </p:txBody>
      </p:sp>
      <p:sp>
        <p:nvSpPr>
          <p:cNvPr id="684" name="Google Shape;684;g354cd9c9ebd_0_903"/>
          <p:cNvSpPr/>
          <p:nvPr/>
        </p:nvSpPr>
        <p:spPr>
          <a:xfrm>
            <a:off x="6693120" y="2037088"/>
            <a:ext cx="4609200" cy="1311688"/>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000"/>
              <a:buFont typeface="Arial"/>
              <a:buNone/>
            </a:pPr>
            <a:r>
              <a:rPr lang="en-US" sz="1150" b="0" i="0" u="none" strike="noStrike" cap="none">
                <a:solidFill>
                  <a:srgbClr val="000000"/>
                </a:solidFill>
                <a:latin typeface="Arial"/>
                <a:ea typeface="Arial"/>
                <a:cs typeface="Arial"/>
                <a:sym typeface="Arial"/>
              </a:rPr>
              <a:t>Nauka doświadczalna kładzie nacisk na naukę poprzez doświadczenie, pozwalając uczącym się na bezpośrednie zaangażowanie się w wyzwania świata rzeczywistego poprzez symulacje, pracę w terenie lub działania praktyczne. Ta metoda promuje głębsze zrozumienie, zachęcając uczestników do refleksji nad swoimi działaniami, analizowania wyników i stosowania spostrzeżeń w podobnych sytuacjach.</a:t>
            </a:r>
            <a:endParaRPr/>
          </a:p>
        </p:txBody>
      </p:sp>
      <p:sp>
        <p:nvSpPr>
          <p:cNvPr id="685" name="Google Shape;685;g354cd9c9ebd_0_903"/>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Times New Roman"/>
              <a:ea typeface="Times New Roman"/>
              <a:cs typeface="Times New Roman"/>
              <a:sym typeface="Times New Roman"/>
            </a:endParaRPr>
          </a:p>
        </p:txBody>
      </p:sp>
      <p:sp>
        <p:nvSpPr>
          <p:cNvPr id="686" name="Google Shape;686;g354cd9c9ebd_0_903"/>
          <p:cNvSpPr txBox="1"/>
          <p:nvPr/>
        </p:nvSpPr>
        <p:spPr>
          <a:xfrm>
            <a:off x="696240" y="586440"/>
            <a:ext cx="9187062" cy="48360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Metody nauczania sprawdzające się najlepiej w edukacji dorosłych</a:t>
            </a:r>
            <a:endParaRPr sz="22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g354cd9c9ebd_0_1075"/>
          <p:cNvSpPr/>
          <p:nvPr/>
        </p:nvSpPr>
        <p:spPr>
          <a:xfrm>
            <a:off x="783000" y="1604160"/>
            <a:ext cx="4837200" cy="4860300"/>
          </a:xfrm>
          <a:prstGeom prst="rect">
            <a:avLst/>
          </a:prstGeom>
          <a:solidFill>
            <a:srgbClr val="708684">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2" name="Google Shape;692;g354cd9c9ebd_0_1075"/>
          <p:cNvSpPr/>
          <p:nvPr/>
        </p:nvSpPr>
        <p:spPr>
          <a:xfrm>
            <a:off x="6555840" y="1600061"/>
            <a:ext cx="4837200" cy="4860300"/>
          </a:xfrm>
          <a:prstGeom prst="rect">
            <a:avLst/>
          </a:prstGeom>
          <a:solidFill>
            <a:srgbClr val="708684">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3" name="Google Shape;693;g354cd9c9ebd_0_1075"/>
          <p:cNvSpPr/>
          <p:nvPr/>
        </p:nvSpPr>
        <p:spPr>
          <a:xfrm>
            <a:off x="1078650" y="1696770"/>
            <a:ext cx="4245900" cy="456900"/>
          </a:xfrm>
          <a:prstGeom prst="rect">
            <a:avLst/>
          </a:prstGeom>
          <a:solidFill>
            <a:srgbClr val="678877"/>
          </a:solidFill>
          <a:ln w="38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4" name="Google Shape;694;g354cd9c9ebd_0_1075"/>
          <p:cNvSpPr/>
          <p:nvPr/>
        </p:nvSpPr>
        <p:spPr>
          <a:xfrm>
            <a:off x="775200" y="1643885"/>
            <a:ext cx="4837200" cy="640500"/>
          </a:xfrm>
          <a:prstGeom prst="rect">
            <a:avLst/>
          </a:prstGeom>
          <a:noFill/>
          <a:ln>
            <a:noFill/>
          </a:ln>
        </p:spPr>
        <p:txBody>
          <a:bodyPr spcFirstLastPara="1" wrap="square" lIns="91425" tIns="45700" rIns="91425" bIns="45700" anchor="t" anchorCtr="0">
            <a:noAutofit/>
          </a:bodyPr>
          <a:lstStyle/>
          <a:p>
            <a:pPr marL="87480" marR="0" lvl="0" indent="0" algn="ctr" rtl="0">
              <a:lnSpc>
                <a:spcPct val="150000"/>
              </a:lnSpc>
              <a:spcBef>
                <a:spcPts val="0"/>
              </a:spcBef>
              <a:spcAft>
                <a:spcPts val="0"/>
              </a:spcAft>
              <a:buNone/>
            </a:pPr>
            <a:r>
              <a:rPr lang="en-US" sz="1800" b="1" i="0" u="none" strike="noStrike" cap="none">
                <a:solidFill>
                  <a:schemeClr val="lt1"/>
                </a:solidFill>
                <a:latin typeface="Arial"/>
                <a:ea typeface="Arial"/>
                <a:cs typeface="Arial"/>
                <a:sym typeface="Arial"/>
              </a:rPr>
              <a:t>5. Samokształcenie </a:t>
            </a:r>
            <a:endParaRPr sz="1800" b="1" i="0" u="none" strike="noStrike" cap="none">
              <a:solidFill>
                <a:schemeClr val="lt1"/>
              </a:solidFill>
              <a:latin typeface="Arial"/>
              <a:ea typeface="Arial"/>
              <a:cs typeface="Arial"/>
              <a:sym typeface="Arial"/>
            </a:endParaRPr>
          </a:p>
        </p:txBody>
      </p:sp>
      <p:sp>
        <p:nvSpPr>
          <p:cNvPr id="695" name="Google Shape;695;g354cd9c9ebd_0_1075"/>
          <p:cNvSpPr/>
          <p:nvPr/>
        </p:nvSpPr>
        <p:spPr>
          <a:xfrm>
            <a:off x="6563640" y="1573861"/>
            <a:ext cx="4837200" cy="640500"/>
          </a:xfrm>
          <a:prstGeom prst="rect">
            <a:avLst/>
          </a:prstGeom>
          <a:noFill/>
          <a:ln>
            <a:noFill/>
          </a:ln>
        </p:spPr>
        <p:txBody>
          <a:bodyPr spcFirstLastPara="1" wrap="square" lIns="91425" tIns="45700" rIns="91425" bIns="45700" anchor="t" anchorCtr="0">
            <a:noAutofit/>
          </a:bodyPr>
          <a:lstStyle/>
          <a:p>
            <a:pPr marL="87480" marR="0" lvl="0" indent="0" algn="ctr" rtl="0">
              <a:lnSpc>
                <a:spcPct val="150000"/>
              </a:lnSpc>
              <a:spcBef>
                <a:spcPts val="0"/>
              </a:spcBef>
              <a:spcAft>
                <a:spcPts val="0"/>
              </a:spcAft>
              <a:buClr>
                <a:srgbClr val="000000"/>
              </a:buClr>
              <a:buSzPts val="2400"/>
              <a:buFont typeface="Arial"/>
              <a:buNone/>
            </a:pPr>
            <a:endParaRPr sz="2000" b="1" i="0" u="none" strike="noStrike" cap="none">
              <a:solidFill>
                <a:schemeClr val="lt1"/>
              </a:solidFill>
              <a:latin typeface="Arial"/>
              <a:ea typeface="Arial"/>
              <a:cs typeface="Arial"/>
              <a:sym typeface="Arial"/>
            </a:endParaRPr>
          </a:p>
        </p:txBody>
      </p:sp>
      <p:sp>
        <p:nvSpPr>
          <p:cNvPr id="696" name="Google Shape;696;g354cd9c9ebd_0_1075"/>
          <p:cNvSpPr/>
          <p:nvPr/>
        </p:nvSpPr>
        <p:spPr>
          <a:xfrm>
            <a:off x="1077120" y="504576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7" name="Google Shape;697;g354cd9c9ebd_0_1075"/>
          <p:cNvSpPr/>
          <p:nvPr/>
        </p:nvSpPr>
        <p:spPr>
          <a:xfrm>
            <a:off x="1077120" y="345672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8" name="Google Shape;698;g354cd9c9ebd_0_1075"/>
          <p:cNvSpPr/>
          <p:nvPr/>
        </p:nvSpPr>
        <p:spPr>
          <a:xfrm>
            <a:off x="1292400" y="5285880"/>
            <a:ext cx="3818400" cy="82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Osoby uczące się stają się bardziej niezależne i efektywne, wykorzystując ustrukturyzowane podejście do osiągania swoich celów i rozwiązywania problemów w sposób zorientowany na cel.</a:t>
            </a:r>
            <a:endParaRPr/>
          </a:p>
        </p:txBody>
      </p:sp>
      <p:sp>
        <p:nvSpPr>
          <p:cNvPr id="699" name="Google Shape;699;g354cd9c9ebd_0_1075"/>
          <p:cNvSpPr/>
          <p:nvPr/>
        </p:nvSpPr>
        <p:spPr>
          <a:xfrm>
            <a:off x="1234080" y="3696120"/>
            <a:ext cx="3919800" cy="63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CT pomaga osobom uczącym się planować i organizować zadania, dzielić je na łatwe do wykonania kroki (dekompozycja) i śledzić postępy za pomocą logicznych metod.</a:t>
            </a:r>
            <a:endParaRPr/>
          </a:p>
        </p:txBody>
      </p:sp>
      <p:sp>
        <p:nvSpPr>
          <p:cNvPr id="700" name="Google Shape;700;g354cd9c9ebd_0_1075"/>
          <p:cNvSpPr/>
          <p:nvPr/>
        </p:nvSpPr>
        <p:spPr>
          <a:xfrm>
            <a:off x="889200" y="2262240"/>
            <a:ext cx="4609200" cy="1186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en-US" sz="1150" b="0" i="0" u="none" strike="noStrike" cap="none">
                <a:solidFill>
                  <a:srgbClr val="000000"/>
                </a:solidFill>
                <a:latin typeface="Arial"/>
                <a:ea typeface="Arial"/>
                <a:cs typeface="Arial"/>
                <a:sym typeface="Arial"/>
              </a:rPr>
              <a:t>Samokształcenie pozwala osobom uczącym się przejąć kontrolę nad ścieżką nauki poprzez wyznaczanie osobistych celów, zarządzanie procesem nauki i refleksję nad postępami. To podejście zachęca do niezależności i adaptacji, jednocześnie rozwijając umiejętności rozwiązywania problemów i krytycznego myślenia.</a:t>
            </a:r>
            <a:endParaRPr/>
          </a:p>
        </p:txBody>
      </p:sp>
      <p:sp>
        <p:nvSpPr>
          <p:cNvPr id="701" name="Google Shape;701;g354cd9c9ebd_0_1075"/>
          <p:cNvSpPr/>
          <p:nvPr/>
        </p:nvSpPr>
        <p:spPr>
          <a:xfrm>
            <a:off x="2072520" y="335916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 </a:t>
            </a:r>
            <a:r>
              <a:rPr lang="en-US" sz="1400" b="1" i="0" u="none" strike="noStrike" cap="none">
                <a:solidFill>
                  <a:schemeClr val="lt1"/>
                </a:solidFill>
                <a:latin typeface="Arial"/>
                <a:ea typeface="Arial"/>
                <a:cs typeface="Arial"/>
                <a:sym typeface="Arial"/>
              </a:rPr>
              <a:t>ZWIĄZEK Z CT</a:t>
            </a:r>
            <a:endParaRPr sz="1400" b="0" i="0" u="none" strike="noStrike" cap="none">
              <a:solidFill>
                <a:schemeClr val="lt1"/>
              </a:solidFill>
              <a:latin typeface="Arial"/>
              <a:ea typeface="Arial"/>
              <a:cs typeface="Arial"/>
              <a:sym typeface="Arial"/>
            </a:endParaRPr>
          </a:p>
        </p:txBody>
      </p:sp>
      <p:sp>
        <p:nvSpPr>
          <p:cNvPr id="702" name="Google Shape;702;g354cd9c9ebd_0_1075"/>
          <p:cNvSpPr/>
          <p:nvPr/>
        </p:nvSpPr>
        <p:spPr>
          <a:xfrm>
            <a:off x="2072520" y="489348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lt1"/>
                </a:solidFill>
                <a:latin typeface="Arial"/>
                <a:ea typeface="Arial"/>
                <a:cs typeface="Arial"/>
                <a:sym typeface="Arial"/>
              </a:rPr>
              <a:t>WPŁYW CT</a:t>
            </a:r>
            <a:endParaRPr sz="1400" b="0" i="0" u="none" strike="noStrike" cap="none">
              <a:solidFill>
                <a:schemeClr val="lt1"/>
              </a:solidFill>
              <a:latin typeface="Arial"/>
              <a:ea typeface="Arial"/>
              <a:cs typeface="Arial"/>
              <a:sym typeface="Arial"/>
            </a:endParaRPr>
          </a:p>
        </p:txBody>
      </p:sp>
      <p:sp>
        <p:nvSpPr>
          <p:cNvPr id="703" name="Google Shape;703;g354cd9c9ebd_0_1075"/>
          <p:cNvSpPr/>
          <p:nvPr/>
        </p:nvSpPr>
        <p:spPr>
          <a:xfrm>
            <a:off x="6865920" y="504576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4" name="Google Shape;704;g354cd9c9ebd_0_1075"/>
          <p:cNvSpPr/>
          <p:nvPr/>
        </p:nvSpPr>
        <p:spPr>
          <a:xfrm>
            <a:off x="6865920" y="3456720"/>
            <a:ext cx="4245852" cy="1310756"/>
          </a:xfrm>
          <a:custGeom>
            <a:avLst/>
            <a:gdLst/>
            <a:ahLst/>
            <a:cxnLst/>
            <a:rect l="l" t="t" r="r" b="b"/>
            <a:pathLst>
              <a:path w="11796" h="3642" extrusionOk="0">
                <a:moveTo>
                  <a:pt x="607" y="0"/>
                </a:moveTo>
                <a:cubicBezTo>
                  <a:pt x="303" y="0"/>
                  <a:pt x="0" y="303"/>
                  <a:pt x="0" y="607"/>
                </a:cubicBezTo>
                <a:lnTo>
                  <a:pt x="0" y="3035"/>
                </a:lnTo>
                <a:cubicBezTo>
                  <a:pt x="0" y="3338"/>
                  <a:pt x="303" y="3641"/>
                  <a:pt x="607" y="3641"/>
                </a:cubicBezTo>
                <a:lnTo>
                  <a:pt x="11188" y="3641"/>
                </a:lnTo>
                <a:cubicBezTo>
                  <a:pt x="11491" y="3641"/>
                  <a:pt x="11795" y="3338"/>
                  <a:pt x="11795" y="3035"/>
                </a:cubicBezTo>
                <a:lnTo>
                  <a:pt x="11795" y="607"/>
                </a:lnTo>
                <a:cubicBezTo>
                  <a:pt x="11795" y="303"/>
                  <a:pt x="11491" y="0"/>
                  <a:pt x="11188" y="0"/>
                </a:cubicBezTo>
                <a:lnTo>
                  <a:pt x="607" y="0"/>
                </a:lnTo>
              </a:path>
            </a:pathLst>
          </a:cu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5" name="Google Shape;705;g354cd9c9ebd_0_1075"/>
          <p:cNvSpPr/>
          <p:nvPr/>
        </p:nvSpPr>
        <p:spPr>
          <a:xfrm>
            <a:off x="7080840" y="5285880"/>
            <a:ext cx="3940598" cy="1004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150" b="0" i="0" u="none" strike="noStrike" cap="none">
                <a:solidFill>
                  <a:srgbClr val="000000"/>
                </a:solidFill>
                <a:latin typeface="Arial"/>
                <a:ea typeface="Arial"/>
                <a:cs typeface="Arial"/>
                <a:sym typeface="Arial"/>
              </a:rPr>
              <a:t>Osoby uczące się przychodzą na zajęcia z uporządkowaną wiedzą, gotowi do współpracy i angażowania się w rozwiązywanie problemów wyższego rzędu, co sprawia, że ​​zajęcia stają się bardziej dynamiczne i interaktywne.</a:t>
            </a:r>
            <a:endParaRPr/>
          </a:p>
        </p:txBody>
      </p:sp>
      <p:sp>
        <p:nvSpPr>
          <p:cNvPr id="706" name="Google Shape;706;g354cd9c9ebd_0_1075"/>
          <p:cNvSpPr/>
          <p:nvPr/>
        </p:nvSpPr>
        <p:spPr>
          <a:xfrm>
            <a:off x="7022880" y="3696120"/>
            <a:ext cx="3919800" cy="822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CT wzbogaca odwrócone klasy, zachęcając do rozwiązywania problemów przed zajęciami i stosowania algorytmów w celu analizowania i interpretowania treści dydaktycznych. </a:t>
            </a:r>
            <a:endParaRPr/>
          </a:p>
        </p:txBody>
      </p:sp>
      <p:sp>
        <p:nvSpPr>
          <p:cNvPr id="707" name="Google Shape;707;g354cd9c9ebd_0_1075"/>
          <p:cNvSpPr/>
          <p:nvPr/>
        </p:nvSpPr>
        <p:spPr>
          <a:xfrm>
            <a:off x="7860960" y="335916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ZWIĄZEK Z CT</a:t>
            </a:r>
            <a:endParaRPr sz="1400" b="0" i="0" u="none" strike="noStrike" cap="none">
              <a:solidFill>
                <a:schemeClr val="lt1"/>
              </a:solidFill>
              <a:latin typeface="Arial"/>
              <a:ea typeface="Arial"/>
              <a:cs typeface="Arial"/>
              <a:sym typeface="Arial"/>
            </a:endParaRPr>
          </a:p>
        </p:txBody>
      </p:sp>
      <p:sp>
        <p:nvSpPr>
          <p:cNvPr id="708" name="Google Shape;708;g354cd9c9ebd_0_1075"/>
          <p:cNvSpPr/>
          <p:nvPr/>
        </p:nvSpPr>
        <p:spPr>
          <a:xfrm>
            <a:off x="7860960" y="4893480"/>
            <a:ext cx="2242803" cy="344521"/>
          </a:xfrm>
          <a:custGeom>
            <a:avLst/>
            <a:gdLst/>
            <a:ahLst/>
            <a:cxnLst/>
            <a:rect l="l" t="t" r="r" b="b"/>
            <a:pathLst>
              <a:path w="6232" h="959" extrusionOk="0">
                <a:moveTo>
                  <a:pt x="159" y="0"/>
                </a:moveTo>
                <a:cubicBezTo>
                  <a:pt x="79" y="0"/>
                  <a:pt x="0" y="79"/>
                  <a:pt x="0" y="159"/>
                </a:cubicBezTo>
                <a:lnTo>
                  <a:pt x="0" y="798"/>
                </a:lnTo>
                <a:cubicBezTo>
                  <a:pt x="0" y="878"/>
                  <a:pt x="79" y="958"/>
                  <a:pt x="159" y="958"/>
                </a:cubicBezTo>
                <a:lnTo>
                  <a:pt x="6071" y="958"/>
                </a:lnTo>
                <a:cubicBezTo>
                  <a:pt x="6151" y="958"/>
                  <a:pt x="6231" y="878"/>
                  <a:pt x="6231" y="798"/>
                </a:cubicBezTo>
                <a:lnTo>
                  <a:pt x="6231" y="159"/>
                </a:lnTo>
                <a:cubicBezTo>
                  <a:pt x="6231" y="79"/>
                  <a:pt x="6151" y="0"/>
                  <a:pt x="6071" y="0"/>
                </a:cubicBezTo>
                <a:lnTo>
                  <a:pt x="159" y="0"/>
                </a:lnTo>
              </a:path>
            </a:pathLst>
          </a:custGeom>
          <a:solidFill>
            <a:srgbClr val="678877"/>
          </a:solidFill>
          <a:ln w="25550" cap="flat" cmpd="sng">
            <a:solidFill>
              <a:srgbClr val="FFFF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Arial"/>
                <a:ea typeface="Arial"/>
                <a:cs typeface="Arial"/>
                <a:sym typeface="Arial"/>
              </a:rPr>
              <a:t>WPŁYW CT</a:t>
            </a:r>
            <a:endParaRPr sz="1400" b="0" i="0" u="none" strike="noStrike" cap="none">
              <a:solidFill>
                <a:schemeClr val="lt1"/>
              </a:solidFill>
              <a:latin typeface="Arial"/>
              <a:ea typeface="Arial"/>
              <a:cs typeface="Arial"/>
              <a:sym typeface="Arial"/>
            </a:endParaRPr>
          </a:p>
        </p:txBody>
      </p:sp>
      <p:sp>
        <p:nvSpPr>
          <p:cNvPr id="709" name="Google Shape;709;g354cd9c9ebd_0_1075"/>
          <p:cNvSpPr/>
          <p:nvPr/>
        </p:nvSpPr>
        <p:spPr>
          <a:xfrm>
            <a:off x="6693120" y="2262240"/>
            <a:ext cx="4609200" cy="8220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150" b="0" i="0" u="none" strike="noStrike" cap="none">
                <a:solidFill>
                  <a:srgbClr val="000000"/>
                </a:solidFill>
                <a:latin typeface="Arial"/>
                <a:ea typeface="Arial"/>
                <a:cs typeface="Arial"/>
                <a:sym typeface="Arial"/>
              </a:rPr>
              <a:t>Odwrócona klasa zmienia tradycyjne nauczanie, zapewniając materiały dydaktyczne przed zajęciami, rezerwując czas zajęć na dyskusje i zajęcia. Promuje aktywne zaangażowanie i głębsze zrozumienie.</a:t>
            </a:r>
            <a:endParaRPr/>
          </a:p>
        </p:txBody>
      </p:sp>
      <p:sp>
        <p:nvSpPr>
          <p:cNvPr id="710" name="Google Shape;710;g354cd9c9ebd_0_1075"/>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21</a:t>
            </a:fld>
            <a:endParaRPr sz="1400" b="0" i="0" u="none" strike="noStrike" cap="none">
              <a:solidFill>
                <a:srgbClr val="000000"/>
              </a:solidFill>
              <a:latin typeface="Times New Roman"/>
              <a:ea typeface="Times New Roman"/>
              <a:cs typeface="Times New Roman"/>
              <a:sym typeface="Times New Roman"/>
            </a:endParaRPr>
          </a:p>
        </p:txBody>
      </p:sp>
      <p:sp>
        <p:nvSpPr>
          <p:cNvPr id="711" name="Google Shape;711;g354cd9c9ebd_0_1075"/>
          <p:cNvSpPr/>
          <p:nvPr/>
        </p:nvSpPr>
        <p:spPr>
          <a:xfrm>
            <a:off x="6874770" y="1729200"/>
            <a:ext cx="4245900" cy="456900"/>
          </a:xfrm>
          <a:prstGeom prst="rect">
            <a:avLst/>
          </a:prstGeom>
          <a:solidFill>
            <a:srgbClr val="678877"/>
          </a:solidFill>
          <a:ln w="381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87480" marR="0" lvl="0" indent="0" algn="ctr" rtl="0">
              <a:lnSpc>
                <a:spcPct val="150000"/>
              </a:lnSpc>
              <a:spcBef>
                <a:spcPts val="0"/>
              </a:spcBef>
              <a:spcAft>
                <a:spcPts val="0"/>
              </a:spcAft>
              <a:buNone/>
            </a:pPr>
            <a:r>
              <a:rPr lang="en-US" sz="1800" b="1" i="0" u="none" strike="noStrike" cap="none">
                <a:solidFill>
                  <a:schemeClr val="lt1"/>
                </a:solidFill>
                <a:latin typeface="Arial"/>
                <a:ea typeface="Arial"/>
                <a:cs typeface="Arial"/>
                <a:sym typeface="Arial"/>
              </a:rPr>
              <a:t>6. Odwrócona klasa </a:t>
            </a:r>
            <a:endParaRPr/>
          </a:p>
        </p:txBody>
      </p:sp>
      <p:sp>
        <p:nvSpPr>
          <p:cNvPr id="712" name="Google Shape;712;g354cd9c9ebd_0_1075"/>
          <p:cNvSpPr txBox="1"/>
          <p:nvPr/>
        </p:nvSpPr>
        <p:spPr>
          <a:xfrm>
            <a:off x="696240" y="586440"/>
            <a:ext cx="9187062" cy="483603"/>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000000"/>
                </a:solidFill>
                <a:latin typeface="Arial"/>
                <a:ea typeface="Arial"/>
                <a:cs typeface="Arial"/>
                <a:sym typeface="Arial"/>
              </a:rPr>
              <a:t>Metody nauczania sprawdzające się najlepiej w edukacji dorosłych</a:t>
            </a:r>
            <a:endParaRPr sz="22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sp>
        <p:nvSpPr>
          <p:cNvPr id="717" name="Google Shape;717;g354cd9c9ebd_0_1160"/>
          <p:cNvSpPr txBox="1"/>
          <p:nvPr/>
        </p:nvSpPr>
        <p:spPr>
          <a:xfrm>
            <a:off x="666554" y="174130"/>
            <a:ext cx="9021692"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Czy wiesz co to jest „scaffoldingu” i czy korzystasz z tego? </a:t>
            </a:r>
            <a:endParaRPr sz="2400" b="0" i="0" u="none" strike="noStrike" cap="none">
              <a:solidFill>
                <a:srgbClr val="000000"/>
              </a:solidFill>
              <a:latin typeface="Arial"/>
              <a:ea typeface="Arial"/>
              <a:cs typeface="Arial"/>
              <a:sym typeface="Arial"/>
            </a:endParaRPr>
          </a:p>
        </p:txBody>
      </p:sp>
      <p:sp>
        <p:nvSpPr>
          <p:cNvPr id="718" name="Google Shape;718;g354cd9c9ebd_0_1160"/>
          <p:cNvSpPr/>
          <p:nvPr/>
        </p:nvSpPr>
        <p:spPr>
          <a:xfrm>
            <a:off x="712320" y="1077467"/>
            <a:ext cx="8068200" cy="1734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Scaffolding to podejście dydaktyczne, które rozkłada złożone koncepcje na mniejsze, łatwe do opanowania kroki, stopniowo zmniejszając wsparcie w miarę jak uczestnicy zyskują niezależność. W połączeniu z CT, scaffolding odgrywa kluczową rolę w pomaganiu dorosłym uczestnikom w rozwijaniu krytycznych umiejętności rozwiązywania problemów i analitycznych. Scaffolding zapewnia, że ​​dorośli słuchacze, niezależnie od ich wcześniejszej wiedzy lub poziomu umiejętności cyfrowych, mogą stopniowo rozwijać umiejętności CT we własnym tempie. Ta adaptacyjność sprawia, że ​​CT jest metodologią inkluzywną, ponieważ pozwala trenerom dostosowywać złożoność, wzmacniać koncepcje i personalizować ścieżki edukacyjne.</a:t>
            </a:r>
            <a:endParaRPr/>
          </a:p>
          <a:p>
            <a:pPr marL="0" marR="0" lvl="0" indent="0" algn="l" rtl="0">
              <a:lnSpc>
                <a:spcPct val="100000"/>
              </a:lnSpc>
              <a:spcBef>
                <a:spcPts val="1199"/>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Kluczowe elementy scaffoldingu w CT:</a:t>
            </a:r>
            <a:endParaRPr/>
          </a:p>
        </p:txBody>
      </p:sp>
      <p:pic>
        <p:nvPicPr>
          <p:cNvPr id="719" name="Google Shape;719;g354cd9c9ebd_0_1160"/>
          <p:cNvPicPr preferRelativeResize="0"/>
          <p:nvPr/>
        </p:nvPicPr>
        <p:blipFill rotWithShape="1">
          <a:blip r:embed="rId3">
            <a:alphaModFix/>
          </a:blip>
          <a:srcRect t="5004" b="4995"/>
          <a:stretch/>
        </p:blipFill>
        <p:spPr>
          <a:xfrm>
            <a:off x="9386281" y="528119"/>
            <a:ext cx="2762279" cy="2219401"/>
          </a:xfrm>
          <a:prstGeom prst="rect">
            <a:avLst/>
          </a:prstGeom>
          <a:noFill/>
          <a:ln>
            <a:noFill/>
          </a:ln>
        </p:spPr>
      </p:pic>
      <p:pic>
        <p:nvPicPr>
          <p:cNvPr id="720" name="Google Shape;720;g354cd9c9ebd_0_1160"/>
          <p:cNvPicPr preferRelativeResize="0"/>
          <p:nvPr/>
        </p:nvPicPr>
        <p:blipFill rotWithShape="1">
          <a:blip r:embed="rId4">
            <a:alphaModFix/>
          </a:blip>
          <a:srcRect/>
          <a:stretch/>
        </p:blipFill>
        <p:spPr>
          <a:xfrm>
            <a:off x="2401560" y="4075920"/>
            <a:ext cx="7402318" cy="1196640"/>
          </a:xfrm>
          <a:prstGeom prst="rect">
            <a:avLst/>
          </a:prstGeom>
          <a:noFill/>
          <a:ln>
            <a:noFill/>
          </a:ln>
        </p:spPr>
      </p:pic>
      <p:sp>
        <p:nvSpPr>
          <p:cNvPr id="721" name="Google Shape;721;g354cd9c9ebd_0_1160"/>
          <p:cNvSpPr/>
          <p:nvPr/>
        </p:nvSpPr>
        <p:spPr>
          <a:xfrm>
            <a:off x="1741902" y="3035700"/>
            <a:ext cx="2367000" cy="928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708684"/>
                </a:solidFill>
                <a:latin typeface="Arial"/>
                <a:ea typeface="Arial"/>
                <a:cs typeface="Arial"/>
                <a:sym typeface="Arial"/>
              </a:rPr>
              <a:t>Rozwój umiejętności krok po kroku</a:t>
            </a:r>
            <a:endParaRPr sz="1100" b="0" i="0" u="none" strike="noStrike" cap="none">
              <a:solidFill>
                <a:srgbClr val="708684"/>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Wprowadź koncepcje CT, takie jak dekompozycja na małe segmenty, aby zbudować pewność siebie.</a:t>
            </a:r>
            <a:endParaRPr/>
          </a:p>
        </p:txBody>
      </p:sp>
      <p:sp>
        <p:nvSpPr>
          <p:cNvPr id="722" name="Google Shape;722;g354cd9c9ebd_0_1160"/>
          <p:cNvSpPr/>
          <p:nvPr/>
        </p:nvSpPr>
        <p:spPr>
          <a:xfrm>
            <a:off x="3613650" y="5386320"/>
            <a:ext cx="2342100" cy="109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708684"/>
                </a:solidFill>
                <a:latin typeface="Arial"/>
                <a:ea typeface="Arial"/>
                <a:cs typeface="Arial"/>
                <a:sym typeface="Arial"/>
              </a:rPr>
              <a:t>Praktyka kierowana</a:t>
            </a:r>
            <a:endParaRPr sz="1100" b="0" i="0" u="none" strike="noStrike" cap="none">
              <a:solidFill>
                <a:srgbClr val="708684"/>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Zaoferuj ustrukturyzowane działania z jasnymi instrukcjami i przykładami, aby upewnić się, że dorośli uczący się zrozumieją, zanim zaczną pracować samodzielnie.</a:t>
            </a:r>
            <a:endParaRPr/>
          </a:p>
        </p:txBody>
      </p:sp>
      <p:sp>
        <p:nvSpPr>
          <p:cNvPr id="723" name="Google Shape;723;g354cd9c9ebd_0_1160"/>
          <p:cNvSpPr/>
          <p:nvPr/>
        </p:nvSpPr>
        <p:spPr>
          <a:xfrm>
            <a:off x="6563520" y="5386320"/>
            <a:ext cx="2217000" cy="1005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100" b="1" i="0" u="none" strike="noStrike" cap="none">
                <a:solidFill>
                  <a:srgbClr val="708684"/>
                </a:solidFill>
                <a:latin typeface="Arial"/>
                <a:ea typeface="Arial"/>
                <a:cs typeface="Arial"/>
                <a:sym typeface="Arial"/>
              </a:rPr>
              <a:t>Informacja zwrotna i dostosowanie</a:t>
            </a:r>
            <a:endParaRPr sz="1100" b="0" i="0" u="none" strike="noStrike" cap="none">
              <a:solidFill>
                <a:srgbClr val="708684"/>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100" b="0" i="0" u="none" strike="noStrike" cap="none">
                <a:solidFill>
                  <a:srgbClr val="000000"/>
                </a:solidFill>
                <a:latin typeface="Arial"/>
                <a:ea typeface="Arial"/>
                <a:cs typeface="Arial"/>
                <a:sym typeface="Arial"/>
              </a:rPr>
              <a:t>Zapewniaj regularne informacje zwrotne i dostosowuj zadania do postępów słuchaczy, zapobiegając przytłoczeniu.</a:t>
            </a:r>
            <a:endParaRPr/>
          </a:p>
        </p:txBody>
      </p:sp>
      <p:sp>
        <p:nvSpPr>
          <p:cNvPr id="724" name="Google Shape;724;g354cd9c9ebd_0_1160"/>
          <p:cNvSpPr/>
          <p:nvPr/>
        </p:nvSpPr>
        <p:spPr>
          <a:xfrm>
            <a:off x="4847400" y="2952000"/>
            <a:ext cx="2517600" cy="1096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708684"/>
                </a:solidFill>
                <a:latin typeface="Arial"/>
                <a:ea typeface="Arial"/>
                <a:cs typeface="Arial"/>
                <a:sym typeface="Arial"/>
              </a:rPr>
              <a:t>Stopniowe wprowadzanie odpowiedzialności</a:t>
            </a:r>
            <a:endParaRPr sz="1100" b="0" i="0" u="none" strike="noStrike" cap="none">
              <a:solidFill>
                <a:srgbClr val="708684"/>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Rozpocznij od wskazówek i przejdź do zadań niezależnych, gdy osoby uczące się nabiorą pewności siebie w stosowaniu strategii CT</a:t>
            </a:r>
            <a:endParaRPr/>
          </a:p>
        </p:txBody>
      </p:sp>
      <p:sp>
        <p:nvSpPr>
          <p:cNvPr id="725" name="Google Shape;725;g354cd9c9ebd_0_1160"/>
          <p:cNvSpPr/>
          <p:nvPr/>
        </p:nvSpPr>
        <p:spPr>
          <a:xfrm>
            <a:off x="7968440" y="2991060"/>
            <a:ext cx="2835681" cy="108054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1" i="0" u="none" strike="noStrike" cap="none">
                <a:solidFill>
                  <a:srgbClr val="708684"/>
                </a:solidFill>
                <a:latin typeface="Arial"/>
                <a:ea typeface="Arial"/>
                <a:cs typeface="Arial"/>
                <a:sym typeface="Arial"/>
              </a:rPr>
              <a:t>Zastosowania w świecie rzeczywistym</a:t>
            </a:r>
            <a:endParaRPr sz="1100" b="0" i="0" u="none" strike="noStrike" cap="none">
              <a:solidFill>
                <a:srgbClr val="708684"/>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Powiąż każdy krok ze scenariuszami praktycznymi, pomagając uczestnikom  zobaczyć, w jaki sposób koncepcje CT mają zastosowanie w sytuacjach z życia codziennego.</a:t>
            </a:r>
            <a:endParaRPr/>
          </a:p>
        </p:txBody>
      </p:sp>
      <p:sp>
        <p:nvSpPr>
          <p:cNvPr id="726" name="Google Shape;726;g354cd9c9ebd_0_1160"/>
          <p:cNvSpPr/>
          <p:nvPr/>
        </p:nvSpPr>
        <p:spPr>
          <a:xfrm>
            <a:off x="9224815" y="5609520"/>
            <a:ext cx="2342100" cy="10497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Stosując scaffolfing na zajęciach, możesz stworzyć wspierające środowisko edukacyjne, w którym Twoi słuchacze będą mogli robić postępy we własnym tempie.</a:t>
            </a:r>
            <a:endParaRPr/>
          </a:p>
        </p:txBody>
      </p:sp>
      <p:pic>
        <p:nvPicPr>
          <p:cNvPr id="727" name="Google Shape;727;g354cd9c9ebd_0_1160"/>
          <p:cNvPicPr preferRelativeResize="0"/>
          <p:nvPr/>
        </p:nvPicPr>
        <p:blipFill rotWithShape="1">
          <a:blip r:embed="rId5">
            <a:alphaModFix/>
          </a:blip>
          <a:srcRect/>
          <a:stretch/>
        </p:blipFill>
        <p:spPr>
          <a:xfrm>
            <a:off x="11347560" y="5095080"/>
            <a:ext cx="801000" cy="801000"/>
          </a:xfrm>
          <a:prstGeom prst="rect">
            <a:avLst/>
          </a:prstGeom>
          <a:noFill/>
          <a:ln>
            <a:noFill/>
          </a:ln>
        </p:spPr>
      </p:pic>
      <p:sp>
        <p:nvSpPr>
          <p:cNvPr id="728" name="Google Shape;728;g354cd9c9ebd_0_1160"/>
          <p:cNvSpPr/>
          <p:nvPr/>
        </p:nvSpPr>
        <p:spPr>
          <a:xfrm>
            <a:off x="2755800" y="4412880"/>
            <a:ext cx="488100" cy="518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1</a:t>
            </a:r>
            <a:endParaRPr sz="2800" b="0" i="0" u="none" strike="noStrike" cap="none">
              <a:solidFill>
                <a:srgbClr val="000000"/>
              </a:solidFill>
              <a:latin typeface="Arial"/>
              <a:ea typeface="Arial"/>
              <a:cs typeface="Arial"/>
              <a:sym typeface="Arial"/>
            </a:endParaRPr>
          </a:p>
        </p:txBody>
      </p:sp>
      <p:sp>
        <p:nvSpPr>
          <p:cNvPr id="729" name="Google Shape;729;g354cd9c9ebd_0_1160"/>
          <p:cNvSpPr/>
          <p:nvPr/>
        </p:nvSpPr>
        <p:spPr>
          <a:xfrm>
            <a:off x="4296600" y="4412880"/>
            <a:ext cx="488100" cy="518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2</a:t>
            </a:r>
            <a:endParaRPr sz="2800" b="0" i="0" u="none" strike="noStrike" cap="none">
              <a:solidFill>
                <a:srgbClr val="000000"/>
              </a:solidFill>
              <a:latin typeface="Arial"/>
              <a:ea typeface="Arial"/>
              <a:cs typeface="Arial"/>
              <a:sym typeface="Arial"/>
            </a:endParaRPr>
          </a:p>
        </p:txBody>
      </p:sp>
      <p:sp>
        <p:nvSpPr>
          <p:cNvPr id="730" name="Google Shape;730;g354cd9c9ebd_0_1160"/>
          <p:cNvSpPr/>
          <p:nvPr/>
        </p:nvSpPr>
        <p:spPr>
          <a:xfrm>
            <a:off x="5851800" y="4412880"/>
            <a:ext cx="488100" cy="518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3</a:t>
            </a:r>
            <a:endParaRPr sz="2800" b="0" i="0" u="none" strike="noStrike" cap="none">
              <a:solidFill>
                <a:srgbClr val="000000"/>
              </a:solidFill>
              <a:latin typeface="Arial"/>
              <a:ea typeface="Arial"/>
              <a:cs typeface="Arial"/>
              <a:sym typeface="Arial"/>
            </a:endParaRPr>
          </a:p>
        </p:txBody>
      </p:sp>
      <p:sp>
        <p:nvSpPr>
          <p:cNvPr id="731" name="Google Shape;731;g354cd9c9ebd_0_1160"/>
          <p:cNvSpPr/>
          <p:nvPr/>
        </p:nvSpPr>
        <p:spPr>
          <a:xfrm>
            <a:off x="7427880" y="4412880"/>
            <a:ext cx="488100" cy="518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4</a:t>
            </a:r>
            <a:endParaRPr sz="2800" b="0" i="0" u="none" strike="noStrike" cap="none">
              <a:solidFill>
                <a:srgbClr val="000000"/>
              </a:solidFill>
              <a:latin typeface="Arial"/>
              <a:ea typeface="Arial"/>
              <a:cs typeface="Arial"/>
              <a:sym typeface="Arial"/>
            </a:endParaRPr>
          </a:p>
        </p:txBody>
      </p:sp>
      <p:sp>
        <p:nvSpPr>
          <p:cNvPr id="732" name="Google Shape;732;g354cd9c9ebd_0_1160"/>
          <p:cNvSpPr/>
          <p:nvPr/>
        </p:nvSpPr>
        <p:spPr>
          <a:xfrm>
            <a:off x="8972640" y="4412880"/>
            <a:ext cx="488100" cy="518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5</a:t>
            </a:r>
            <a:endParaRPr sz="2800" b="0" i="0" u="none" strike="noStrike" cap="none">
              <a:solidFill>
                <a:srgbClr val="000000"/>
              </a:solidFill>
              <a:latin typeface="Arial"/>
              <a:ea typeface="Arial"/>
              <a:cs typeface="Arial"/>
              <a:sym typeface="Arial"/>
            </a:endParaRPr>
          </a:p>
        </p:txBody>
      </p:sp>
      <p:sp>
        <p:nvSpPr>
          <p:cNvPr id="733" name="Google Shape;733;g354cd9c9ebd_0_1160"/>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22</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pic>
        <p:nvPicPr>
          <p:cNvPr id="738" name="Google Shape;738;g354cd9c9ebd_0_1241"/>
          <p:cNvPicPr preferRelativeResize="0"/>
          <p:nvPr/>
        </p:nvPicPr>
        <p:blipFill rotWithShape="1">
          <a:blip r:embed="rId3">
            <a:alphaModFix/>
          </a:blip>
          <a:srcRect/>
          <a:stretch/>
        </p:blipFill>
        <p:spPr>
          <a:xfrm>
            <a:off x="389880" y="4590720"/>
            <a:ext cx="2410560" cy="2216880"/>
          </a:xfrm>
          <a:prstGeom prst="rect">
            <a:avLst/>
          </a:prstGeom>
          <a:noFill/>
          <a:ln>
            <a:noFill/>
          </a:ln>
        </p:spPr>
      </p:pic>
      <p:pic>
        <p:nvPicPr>
          <p:cNvPr id="739" name="Google Shape;739;g354cd9c9ebd_0_1241"/>
          <p:cNvPicPr preferRelativeResize="0"/>
          <p:nvPr/>
        </p:nvPicPr>
        <p:blipFill rotWithShape="1">
          <a:blip r:embed="rId4">
            <a:alphaModFix/>
          </a:blip>
          <a:srcRect/>
          <a:stretch/>
        </p:blipFill>
        <p:spPr>
          <a:xfrm>
            <a:off x="9017280" y="0"/>
            <a:ext cx="3169080" cy="3169080"/>
          </a:xfrm>
          <a:prstGeom prst="rect">
            <a:avLst/>
          </a:prstGeom>
          <a:noFill/>
          <a:ln>
            <a:noFill/>
          </a:ln>
        </p:spPr>
      </p:pic>
      <p:sp>
        <p:nvSpPr>
          <p:cNvPr id="740" name="Google Shape;740;g354cd9c9ebd_0_1241"/>
          <p:cNvSpPr txBox="1"/>
          <p:nvPr/>
        </p:nvSpPr>
        <p:spPr>
          <a:xfrm>
            <a:off x="696240" y="312180"/>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None/>
            </a:pPr>
            <a:r>
              <a:rPr lang="en-US" sz="2400" b="1" i="0" u="none" strike="noStrike" cap="none">
                <a:solidFill>
                  <a:srgbClr val="000000"/>
                </a:solidFill>
                <a:latin typeface="Arial"/>
                <a:ea typeface="Arial"/>
                <a:cs typeface="Arial"/>
                <a:sym typeface="Arial"/>
              </a:rPr>
              <a:t>Ćwiczenie (unppluged) bez użycia urządzeń elektronicznych</a:t>
            </a:r>
            <a:endParaRPr sz="2400" b="0" i="0" u="none" strike="noStrike" cap="none">
              <a:solidFill>
                <a:srgbClr val="000000"/>
              </a:solidFill>
              <a:latin typeface="Arial"/>
              <a:ea typeface="Arial"/>
              <a:cs typeface="Arial"/>
              <a:sym typeface="Arial"/>
            </a:endParaRPr>
          </a:p>
        </p:txBody>
      </p:sp>
      <p:sp>
        <p:nvSpPr>
          <p:cNvPr id="741" name="Google Shape;741;g354cd9c9ebd_0_1241"/>
          <p:cNvSpPr/>
          <p:nvPr/>
        </p:nvSpPr>
        <p:spPr>
          <a:xfrm>
            <a:off x="696240" y="1109062"/>
            <a:ext cx="8320800" cy="1309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CT można rozwijać bez użycia komputerów lub narzędzi cyfrowych. Działania „unppluged” pozwalają słuchaczom angażować się w koncepcje CT poprzez praktyczne, interaktywne ćwiczenia, które rozwijają umiejętności rozwiązywania problemów i logicznego myślenia. Aktywności te są szczególnie przydatne dla trenerów, którzy chcą zintegrować CT z zajęciami bez korzystania z technologii.</a:t>
            </a:r>
            <a:endParaRPr/>
          </a:p>
          <a:p>
            <a:pPr marL="0" marR="0" lvl="0" indent="0" algn="just" rtl="0">
              <a:lnSpc>
                <a:spcPct val="100000"/>
              </a:lnSpc>
              <a:spcBef>
                <a:spcPts val="1199"/>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2" name="Google Shape;742;g354cd9c9ebd_0_1241"/>
          <p:cNvSpPr/>
          <p:nvPr/>
        </p:nvSpPr>
        <p:spPr>
          <a:xfrm>
            <a:off x="766107" y="4008641"/>
            <a:ext cx="10726800" cy="668318"/>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Ćwiczenia bez użycia urządzeń elektronicznych z wykorzystaniem  CT sprawiają, że myślenie komputacyjne staje się dostępne, angażujące i istotne dla dorosłych słuchaczy, zwłaszcza tych, którzy nie wiedzą, jak korzystać z technologii. Włączając te ćwiczenia do zajęć, możesz wzmocnić umiejętności rozwiązywania problemów wśród dorosłych słuchaczy bez potrzeby korzystania z narzędzi cyfrowych.</a:t>
            </a:r>
            <a:endParaRPr/>
          </a:p>
        </p:txBody>
      </p:sp>
      <p:sp>
        <p:nvSpPr>
          <p:cNvPr id="743" name="Google Shape;743;g354cd9c9ebd_0_1241"/>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23</a:t>
            </a:fld>
            <a:endParaRPr sz="1400" b="0" i="0" u="none" strike="noStrike" cap="none">
              <a:solidFill>
                <a:srgbClr val="000000"/>
              </a:solidFill>
              <a:latin typeface="Times New Roman"/>
              <a:ea typeface="Times New Roman"/>
              <a:cs typeface="Times New Roman"/>
              <a:sym typeface="Times New Roman"/>
            </a:endParaRPr>
          </a:p>
        </p:txBody>
      </p:sp>
      <p:sp>
        <p:nvSpPr>
          <p:cNvPr id="744" name="Google Shape;744;g354cd9c9ebd_0_1241"/>
          <p:cNvSpPr/>
          <p:nvPr/>
        </p:nvSpPr>
        <p:spPr>
          <a:xfrm>
            <a:off x="696240" y="2441880"/>
            <a:ext cx="9963000" cy="13092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Dlaczego korzystać z zajęć bez użycia urządzeń elektronicznych?</a:t>
            </a:r>
            <a:endParaRPr/>
          </a:p>
          <a:p>
            <a:pPr marL="285840" marR="0" lvl="0" indent="-285479" algn="l" rtl="0">
              <a:lnSpc>
                <a:spcPct val="100000"/>
              </a:lnSpc>
              <a:spcBef>
                <a:spcPts val="1199"/>
              </a:spcBef>
              <a:spcAft>
                <a:spcPts val="0"/>
              </a:spcAft>
              <a:buClr>
                <a:srgbClr val="000000"/>
              </a:buClr>
              <a:buSzPts val="1200"/>
              <a:buFont typeface="Noto Sans Symbols"/>
              <a:buChar char="✔"/>
            </a:pPr>
            <a:r>
              <a:rPr lang="en-US" sz="1200" b="1" i="0" u="none" strike="noStrike" cap="none">
                <a:solidFill>
                  <a:srgbClr val="000000"/>
                </a:solidFill>
                <a:latin typeface="Arial"/>
                <a:ea typeface="Arial"/>
                <a:cs typeface="Arial"/>
                <a:sym typeface="Arial"/>
              </a:rPr>
              <a:t>Dostępne dla wszystkich  uczących się</a:t>
            </a:r>
            <a:r>
              <a:rPr lang="en-US" sz="1200" b="0" i="0" u="none" strike="noStrike" cap="none">
                <a:solidFill>
                  <a:srgbClr val="000000"/>
                </a:solidFill>
                <a:latin typeface="Arial"/>
                <a:ea typeface="Arial"/>
                <a:cs typeface="Arial"/>
                <a:sym typeface="Arial"/>
              </a:rPr>
              <a:t>: Nie ma potrzeby korzystania z komputerów ani wcześniejszej wiedzy technicznej.</a:t>
            </a:r>
            <a:endParaRPr/>
          </a:p>
          <a:p>
            <a:pPr marL="285840" marR="0" lvl="0" indent="-285479" algn="l" rtl="0">
              <a:lnSpc>
                <a:spcPct val="100000"/>
              </a:lnSpc>
              <a:spcBef>
                <a:spcPts val="1199"/>
              </a:spcBef>
              <a:spcAft>
                <a:spcPts val="0"/>
              </a:spcAft>
              <a:buClr>
                <a:srgbClr val="000000"/>
              </a:buClr>
              <a:buSzPts val="1200"/>
              <a:buFont typeface="Noto Sans Symbols"/>
              <a:buChar char="✔"/>
            </a:pPr>
            <a:r>
              <a:rPr lang="en-US" sz="1200" b="1" i="0" u="none" strike="noStrike" cap="none">
                <a:solidFill>
                  <a:srgbClr val="000000"/>
                </a:solidFill>
                <a:latin typeface="Arial"/>
                <a:ea typeface="Arial"/>
                <a:cs typeface="Arial"/>
                <a:sym typeface="Arial"/>
              </a:rPr>
              <a:t>Zachęcają do nauki praktycznej</a:t>
            </a:r>
            <a:r>
              <a:rPr lang="en-US" sz="1200" b="0" i="0" u="none" strike="noStrike" cap="none">
                <a:solidFill>
                  <a:srgbClr val="000000"/>
                </a:solidFill>
                <a:latin typeface="Arial"/>
                <a:ea typeface="Arial"/>
                <a:cs typeface="Arial"/>
                <a:sym typeface="Arial"/>
              </a:rPr>
              <a:t>: Wykorzystują ćwiczenia z życia wzięte, fizyczne i grupowe, aby uczynić CT bardziej angażującym.</a:t>
            </a:r>
            <a:endParaRPr/>
          </a:p>
          <a:p>
            <a:pPr marL="285840" marR="0" lvl="0" indent="-285479" algn="l" rtl="0">
              <a:lnSpc>
                <a:spcPct val="100000"/>
              </a:lnSpc>
              <a:spcBef>
                <a:spcPts val="1199"/>
              </a:spcBef>
              <a:spcAft>
                <a:spcPts val="0"/>
              </a:spcAft>
              <a:buClr>
                <a:srgbClr val="000000"/>
              </a:buClr>
              <a:buSzPts val="1200"/>
              <a:buFont typeface="Noto Sans Symbols"/>
              <a:buChar char="✔"/>
            </a:pPr>
            <a:r>
              <a:rPr lang="en-US" sz="1200" b="1" i="0" u="none" strike="noStrike" cap="none">
                <a:solidFill>
                  <a:srgbClr val="000000"/>
                </a:solidFill>
                <a:latin typeface="Arial"/>
                <a:ea typeface="Arial"/>
                <a:cs typeface="Arial"/>
                <a:sym typeface="Arial"/>
              </a:rPr>
              <a:t>Wzmacniają umiejętności rozwiązywania problemów</a:t>
            </a:r>
            <a:r>
              <a:rPr lang="en-US" sz="1200" b="0" i="0" u="none" strike="noStrike" cap="none">
                <a:solidFill>
                  <a:srgbClr val="000000"/>
                </a:solidFill>
                <a:latin typeface="Arial"/>
                <a:ea typeface="Arial"/>
                <a:cs typeface="Arial"/>
                <a:sym typeface="Arial"/>
              </a:rPr>
              <a:t>: Skupiają się na rozumowaniu logicznym, myśleniu krytycznym i myśleniu strukturalnym.</a:t>
            </a:r>
            <a:r>
              <a:rPr lang="en-US" sz="1400" b="0" i="0" u="none" strike="noStrike" cap="none">
                <a:solidFill>
                  <a:srgbClr val="000000"/>
                </a:solidFill>
                <a:latin typeface="Arial"/>
                <a:ea typeface="Arial"/>
                <a:cs typeface="Arial"/>
                <a:sym typeface="Arial"/>
              </a:rPr>
              <a:t> </a:t>
            </a:r>
            <a:endParaRPr/>
          </a:p>
        </p:txBody>
      </p:sp>
      <p:sp>
        <p:nvSpPr>
          <p:cNvPr id="745" name="Google Shape;745;g354cd9c9ebd_0_1241"/>
          <p:cNvSpPr/>
          <p:nvPr/>
        </p:nvSpPr>
        <p:spPr>
          <a:xfrm>
            <a:off x="3068640" y="4924800"/>
            <a:ext cx="1382700" cy="304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1" i="0" u="sng" strike="noStrike" cap="none">
                <a:solidFill>
                  <a:srgbClr val="000000"/>
                </a:solidFill>
                <a:latin typeface="Arial"/>
                <a:ea typeface="Arial"/>
                <a:cs typeface="Arial"/>
                <a:sym typeface="Arial"/>
              </a:rPr>
              <a:t>Przykład </a:t>
            </a:r>
            <a:endParaRPr sz="1400" b="0" i="0" u="none" strike="noStrike" cap="none">
              <a:solidFill>
                <a:srgbClr val="000000"/>
              </a:solidFill>
              <a:latin typeface="Arial"/>
              <a:ea typeface="Arial"/>
              <a:cs typeface="Arial"/>
              <a:sym typeface="Arial"/>
            </a:endParaRPr>
          </a:p>
        </p:txBody>
      </p:sp>
      <p:sp>
        <p:nvSpPr>
          <p:cNvPr id="746" name="Google Shape;746;g354cd9c9ebd_0_1241"/>
          <p:cNvSpPr/>
          <p:nvPr/>
        </p:nvSpPr>
        <p:spPr>
          <a:xfrm>
            <a:off x="3068640" y="5371920"/>
            <a:ext cx="3211500" cy="822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Uczestnicy zajęć planują spotkanie rodzinne, dzieląc je na mniejsze kroki, takie jak wybór daty, wysłanie zaproszeń, przygotowanie jedzenia i zorganizowanie zajęć.</a:t>
            </a:r>
            <a:endParaRPr/>
          </a:p>
        </p:txBody>
      </p:sp>
      <p:pic>
        <p:nvPicPr>
          <p:cNvPr id="747" name="Google Shape;747;g354cd9c9ebd_0_1241"/>
          <p:cNvPicPr preferRelativeResize="0"/>
          <p:nvPr/>
        </p:nvPicPr>
        <p:blipFill rotWithShape="1">
          <a:blip r:embed="rId5">
            <a:alphaModFix/>
          </a:blip>
          <a:srcRect/>
          <a:stretch/>
        </p:blipFill>
        <p:spPr>
          <a:xfrm>
            <a:off x="6682680" y="5371920"/>
            <a:ext cx="830520" cy="830520"/>
          </a:xfrm>
          <a:prstGeom prst="rect">
            <a:avLst/>
          </a:prstGeom>
          <a:noFill/>
          <a:ln>
            <a:noFill/>
          </a:ln>
        </p:spPr>
      </p:pic>
      <p:sp>
        <p:nvSpPr>
          <p:cNvPr id="748" name="Google Shape;748;g354cd9c9ebd_0_1241"/>
          <p:cNvSpPr/>
          <p:nvPr/>
        </p:nvSpPr>
        <p:spPr>
          <a:xfrm>
            <a:off x="7915680" y="5371920"/>
            <a:ext cx="3211500" cy="8220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200" b="0" i="0" u="none" strike="noStrike" cap="none">
                <a:solidFill>
                  <a:srgbClr val="000000"/>
                </a:solidFill>
                <a:latin typeface="Arial"/>
                <a:ea typeface="Arial"/>
                <a:cs typeface="Arial"/>
                <a:sym typeface="Arial"/>
              </a:rPr>
              <a:t>Wzmacnia to dekompozycję, pomagając uczącym się podzielić złożone zadania na łatwiejsze do opanowania części, co pozwala na lepsze planowanie i realizację.</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752"/>
        <p:cNvGrpSpPr/>
        <p:nvPr/>
      </p:nvGrpSpPr>
      <p:grpSpPr>
        <a:xfrm>
          <a:off x="0" y="0"/>
          <a:ext cx="0" cy="0"/>
          <a:chOff x="0" y="0"/>
          <a:chExt cx="0" cy="0"/>
        </a:xfrm>
      </p:grpSpPr>
      <p:sp>
        <p:nvSpPr>
          <p:cNvPr id="753" name="Google Shape;753;p24"/>
          <p:cNvSpPr txBox="1">
            <a:spLocks noGrp="1"/>
          </p:cNvSpPr>
          <p:nvPr>
            <p:ph type="body" idx="1"/>
          </p:nvPr>
        </p:nvSpPr>
        <p:spPr>
          <a:xfrm>
            <a:off x="337628" y="183831"/>
            <a:ext cx="9410820" cy="683565"/>
          </a:xfrm>
          <a:prstGeom prst="rect">
            <a:avLst/>
          </a:prstGeom>
          <a:noFill/>
          <a:ln>
            <a:noFill/>
          </a:ln>
        </p:spPr>
        <p:txBody>
          <a:bodyPr spcFirstLastPara="1" wrap="square" lIns="91425" tIns="45700" rIns="91425" bIns="45700" anchor="b" anchorCtr="0">
            <a:normAutofit/>
          </a:bodyPr>
          <a:lstStyle/>
          <a:p>
            <a:pPr marL="271463" lvl="0" indent="-177800" algn="l" rtl="0">
              <a:lnSpc>
                <a:spcPct val="100000"/>
              </a:lnSpc>
              <a:spcBef>
                <a:spcPts val="1000"/>
              </a:spcBef>
              <a:spcAft>
                <a:spcPts val="0"/>
              </a:spcAft>
              <a:buSzPts val="1680"/>
              <a:buNone/>
            </a:pPr>
            <a:r>
              <a:rPr lang="en-US">
                <a:latin typeface="Arial"/>
                <a:ea typeface="Arial"/>
                <a:cs typeface="Arial"/>
                <a:sym typeface="Arial"/>
              </a:rPr>
              <a:t>Ćwiczenie (unppluged) bez użycia urządzeń elektronicznych</a:t>
            </a:r>
            <a:endParaRPr/>
          </a:p>
        </p:txBody>
      </p:sp>
      <p:sp>
        <p:nvSpPr>
          <p:cNvPr id="754" name="Google Shape;754;p24"/>
          <p:cNvSpPr txBox="1"/>
          <p:nvPr/>
        </p:nvSpPr>
        <p:spPr>
          <a:xfrm>
            <a:off x="670948" y="1165740"/>
            <a:ext cx="8321056" cy="52322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Oto kilka praktycznych przykładów skutecznych działań bez użycia urządzeń elektronicznych, które można łatwo zastosować w kontekście edukacji dorosłych w celu wspierania CT: </a:t>
            </a:r>
            <a:endParaRPr/>
          </a:p>
        </p:txBody>
      </p:sp>
      <p:sp>
        <p:nvSpPr>
          <p:cNvPr id="755" name="Google Shape;755;p24"/>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24</a:t>
            </a:fld>
            <a:endParaRPr/>
          </a:p>
        </p:txBody>
      </p:sp>
      <p:sp>
        <p:nvSpPr>
          <p:cNvPr id="756" name="Google Shape;756;p24"/>
          <p:cNvSpPr/>
          <p:nvPr/>
        </p:nvSpPr>
        <p:spPr>
          <a:xfrm>
            <a:off x="871712" y="2260340"/>
            <a:ext cx="3549975" cy="3947278"/>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757" name="Google Shape;757;p24" descr="Interfaz de usuario gráfica&#10;&#10;Descripción generada automáticamente con confianza media"/>
          <p:cNvPicPr preferRelativeResize="0"/>
          <p:nvPr/>
        </p:nvPicPr>
        <p:blipFill rotWithShape="1">
          <a:blip r:embed="rId3">
            <a:alphaModFix/>
          </a:blip>
          <a:srcRect/>
          <a:stretch/>
        </p:blipFill>
        <p:spPr>
          <a:xfrm>
            <a:off x="9286040" y="0"/>
            <a:ext cx="2900937" cy="3073400"/>
          </a:xfrm>
          <a:prstGeom prst="rect">
            <a:avLst/>
          </a:prstGeom>
          <a:noFill/>
          <a:ln>
            <a:noFill/>
          </a:ln>
        </p:spPr>
      </p:pic>
      <p:sp>
        <p:nvSpPr>
          <p:cNvPr id="758" name="Google Shape;758;p24"/>
          <p:cNvSpPr/>
          <p:nvPr/>
        </p:nvSpPr>
        <p:spPr>
          <a:xfrm>
            <a:off x="5043038" y="2260340"/>
            <a:ext cx="3549975" cy="3947278"/>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59" name="Google Shape;759;p24"/>
          <p:cNvSpPr/>
          <p:nvPr/>
        </p:nvSpPr>
        <p:spPr>
          <a:xfrm>
            <a:off x="1086134" y="1983240"/>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Organizator szukania pracy</a:t>
            </a:r>
            <a:endParaRPr sz="1400" b="0" i="0" u="none" strike="noStrike" cap="none">
              <a:solidFill>
                <a:srgbClr val="000000"/>
              </a:solidFill>
              <a:latin typeface="Arial"/>
              <a:ea typeface="Arial"/>
              <a:cs typeface="Arial"/>
              <a:sym typeface="Arial"/>
            </a:endParaRPr>
          </a:p>
        </p:txBody>
      </p:sp>
      <p:sp>
        <p:nvSpPr>
          <p:cNvPr id="760" name="Google Shape;760;p24"/>
          <p:cNvSpPr/>
          <p:nvPr/>
        </p:nvSpPr>
        <p:spPr>
          <a:xfrm>
            <a:off x="5269077" y="1983240"/>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Pomieszanie kart z przepisami</a:t>
            </a:r>
            <a:endParaRPr sz="1600" b="1" i="0" u="none" strike="noStrike" cap="none">
              <a:solidFill>
                <a:schemeClr val="lt1"/>
              </a:solidFill>
              <a:latin typeface="Arial"/>
              <a:ea typeface="Arial"/>
              <a:cs typeface="Arial"/>
              <a:sym typeface="Arial"/>
            </a:endParaRPr>
          </a:p>
        </p:txBody>
      </p:sp>
      <p:sp>
        <p:nvSpPr>
          <p:cNvPr id="761" name="Google Shape;761;p24"/>
          <p:cNvSpPr txBox="1"/>
          <p:nvPr/>
        </p:nvSpPr>
        <p:spPr>
          <a:xfrm>
            <a:off x="5174760" y="2619247"/>
            <a:ext cx="3312900" cy="116951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Zapewnij słuchaczom przepisy kulinarne na osobnych kartach, np. na sałatkę lub makaron. Poszczególne etapy pracy są w nieprawidłowej kolejności. Zadaniem słuchaczy jest ułożenie ich we właściwej kolejności, a następnie wyjaśnienie przyjętej logiki. Możesz utrudnić zadanie, wprowadzając „błędny” krok, który będzie wymagał poprawienia.</a:t>
            </a:r>
            <a:endParaRPr sz="1100" b="0" i="0" u="none" strike="noStrike" cap="none">
              <a:solidFill>
                <a:srgbClr val="000000"/>
              </a:solidFill>
              <a:latin typeface="Arial"/>
              <a:ea typeface="Arial"/>
              <a:cs typeface="Arial"/>
              <a:sym typeface="Arial"/>
            </a:endParaRPr>
          </a:p>
        </p:txBody>
      </p:sp>
      <p:sp>
        <p:nvSpPr>
          <p:cNvPr id="762" name="Google Shape;762;p24"/>
          <p:cNvSpPr txBox="1"/>
          <p:nvPr/>
        </p:nvSpPr>
        <p:spPr>
          <a:xfrm>
            <a:off x="5179677" y="3762628"/>
            <a:ext cx="3223200" cy="7155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Korzyści</a:t>
            </a:r>
            <a:endParaRPr sz="1050" b="1"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Dostępna i niewymagająca dużego nacisku.</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Bezpośrednie połączenie z sekwencjonowaniem i logiką</a:t>
            </a:r>
            <a:endParaRPr/>
          </a:p>
        </p:txBody>
      </p:sp>
      <p:sp>
        <p:nvSpPr>
          <p:cNvPr id="763" name="Google Shape;763;p24"/>
          <p:cNvSpPr txBox="1"/>
          <p:nvPr/>
        </p:nvSpPr>
        <p:spPr>
          <a:xfrm>
            <a:off x="5179677" y="4446812"/>
            <a:ext cx="3223200" cy="40776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Wartość metodologiczna:</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Rozwija myślenie algorytmiczne i sekwencjonowanie</a:t>
            </a:r>
            <a:endParaRPr sz="1000" b="0" i="0" u="none" strike="noStrike" cap="none">
              <a:solidFill>
                <a:srgbClr val="000000"/>
              </a:solidFill>
              <a:latin typeface="Arial"/>
              <a:ea typeface="Arial"/>
              <a:cs typeface="Arial"/>
              <a:sym typeface="Arial"/>
            </a:endParaRPr>
          </a:p>
        </p:txBody>
      </p:sp>
      <p:sp>
        <p:nvSpPr>
          <p:cNvPr id="764" name="Google Shape;764;p24"/>
          <p:cNvSpPr txBox="1"/>
          <p:nvPr/>
        </p:nvSpPr>
        <p:spPr>
          <a:xfrm>
            <a:off x="5179677" y="4905432"/>
            <a:ext cx="3223200" cy="103101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Arial"/>
                <a:ea typeface="Arial"/>
                <a:cs typeface="Arial"/>
                <a:sym typeface="Arial"/>
              </a:rPr>
              <a:t>Wskazówki dla edukatora</a:t>
            </a:r>
            <a:endParaRPr sz="1200" b="1"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Używaj popularnych przepisów.</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Zachęć uczestników do wyjaśnienia, dlaczego wybrali daną kolejność.</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Omów, co się stanie, jeśli jeden krok zostanie pominięty lub wykonany nieprawidłowo.</a:t>
            </a:r>
            <a:endParaRPr/>
          </a:p>
        </p:txBody>
      </p:sp>
      <p:sp>
        <p:nvSpPr>
          <p:cNvPr id="765" name="Google Shape;765;p24"/>
          <p:cNvSpPr txBox="1"/>
          <p:nvPr/>
        </p:nvSpPr>
        <p:spPr>
          <a:xfrm>
            <a:off x="998474" y="2619247"/>
            <a:ext cx="3312900" cy="861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Uczący się otrzymują różne fikcyjne oferty pracy. Muszą je pogrupować i posortować według kryteriów: godziny pracy, wymagane umiejętności, odległość i/lub wynagrodzenie. Następnie oceniają, na które stanowiska chcieliby aplikować i dlaczego.</a:t>
            </a:r>
            <a:endParaRPr sz="1000" b="0" i="0" u="none" strike="noStrike" cap="none">
              <a:solidFill>
                <a:srgbClr val="000000"/>
              </a:solidFill>
              <a:latin typeface="Arial"/>
              <a:ea typeface="Arial"/>
              <a:cs typeface="Arial"/>
              <a:sym typeface="Arial"/>
            </a:endParaRPr>
          </a:p>
        </p:txBody>
      </p:sp>
      <p:sp>
        <p:nvSpPr>
          <p:cNvPr id="766" name="Google Shape;766;p24"/>
          <p:cNvSpPr txBox="1"/>
          <p:nvPr/>
        </p:nvSpPr>
        <p:spPr>
          <a:xfrm>
            <a:off x="998474" y="3475753"/>
            <a:ext cx="3312900" cy="7155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Korzyści</a:t>
            </a:r>
            <a:endParaRPr sz="1050" b="1"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Symuluje rzeczywiste obowiązki.</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Pomaga rozwijać umiejętności podejmowania decyzji i ustalania priorytetów.</a:t>
            </a:r>
            <a:endParaRPr/>
          </a:p>
        </p:txBody>
      </p:sp>
      <p:sp>
        <p:nvSpPr>
          <p:cNvPr id="767" name="Google Shape;767;p24"/>
          <p:cNvSpPr txBox="1"/>
          <p:nvPr/>
        </p:nvSpPr>
        <p:spPr>
          <a:xfrm>
            <a:off x="998474" y="4202111"/>
            <a:ext cx="3223135" cy="56165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1" i="0" u="none" strike="noStrike" cap="none">
                <a:solidFill>
                  <a:srgbClr val="000000"/>
                </a:solidFill>
                <a:latin typeface="Arial"/>
                <a:ea typeface="Arial"/>
                <a:cs typeface="Arial"/>
                <a:sym typeface="Arial"/>
              </a:rPr>
              <a:t>Wartość metodologiczna:</a:t>
            </a:r>
            <a:endParaRPr sz="105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Wzmacnia klasyfikację, filtrowanie i ustrukturyzowane podejmowanie decyzji</a:t>
            </a:r>
            <a:endParaRPr sz="1000" b="0" i="0" u="none" strike="noStrike" cap="none">
              <a:solidFill>
                <a:srgbClr val="000000"/>
              </a:solidFill>
              <a:latin typeface="Arial"/>
              <a:ea typeface="Arial"/>
              <a:cs typeface="Arial"/>
              <a:sym typeface="Arial"/>
            </a:endParaRPr>
          </a:p>
        </p:txBody>
      </p:sp>
      <p:sp>
        <p:nvSpPr>
          <p:cNvPr id="768" name="Google Shape;768;p24"/>
          <p:cNvSpPr txBox="1"/>
          <p:nvPr/>
        </p:nvSpPr>
        <p:spPr>
          <a:xfrm>
            <a:off x="998474" y="4815279"/>
            <a:ext cx="3223200" cy="11848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00"/>
                </a:solidFill>
                <a:latin typeface="Arial"/>
                <a:ea typeface="Arial"/>
                <a:cs typeface="Arial"/>
                <a:sym typeface="Arial"/>
              </a:rPr>
              <a:t>Wskazówki dla edukatora:</a:t>
            </a:r>
            <a:endParaRPr sz="1200" b="1"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Użyj realistycznych opisów stanowisk z lokalnych źródeł.</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Poprowadź dyskusję na temat kroków użytych do sortowania i podejmowania decyzji.</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Odnieś ten proces do filtrów wyszukiwania na platformach internetowych.</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772"/>
        <p:cNvGrpSpPr/>
        <p:nvPr/>
      </p:nvGrpSpPr>
      <p:grpSpPr>
        <a:xfrm>
          <a:off x="0" y="0"/>
          <a:ext cx="0" cy="0"/>
          <a:chOff x="0" y="0"/>
          <a:chExt cx="0" cy="0"/>
        </a:xfrm>
      </p:grpSpPr>
      <p:pic>
        <p:nvPicPr>
          <p:cNvPr id="773" name="Google Shape;773;p25" descr="Interfaz de usuario gráfica&#10;&#10;Descripción generada automáticamente con confianza media"/>
          <p:cNvPicPr preferRelativeResize="0"/>
          <p:nvPr/>
        </p:nvPicPr>
        <p:blipFill rotWithShape="1">
          <a:blip r:embed="rId3">
            <a:alphaModFix/>
          </a:blip>
          <a:srcRect/>
          <a:stretch/>
        </p:blipFill>
        <p:spPr>
          <a:xfrm>
            <a:off x="9022426" y="136525"/>
            <a:ext cx="3169574" cy="3169574"/>
          </a:xfrm>
          <a:prstGeom prst="rect">
            <a:avLst/>
          </a:prstGeom>
          <a:noFill/>
          <a:ln>
            <a:noFill/>
          </a:ln>
        </p:spPr>
      </p:pic>
      <p:sp>
        <p:nvSpPr>
          <p:cNvPr id="774" name="Google Shape;774;p25"/>
          <p:cNvSpPr txBox="1">
            <a:spLocks noGrp="1"/>
          </p:cNvSpPr>
          <p:nvPr>
            <p:ph type="body" idx="1"/>
          </p:nvPr>
        </p:nvSpPr>
        <p:spPr>
          <a:xfrm>
            <a:off x="362928" y="266079"/>
            <a:ext cx="9410820" cy="683565"/>
          </a:xfrm>
          <a:prstGeom prst="rect">
            <a:avLst/>
          </a:prstGeom>
          <a:noFill/>
          <a:ln>
            <a:noFill/>
          </a:ln>
        </p:spPr>
        <p:txBody>
          <a:bodyPr spcFirstLastPara="1" wrap="square" lIns="91425" tIns="45700" rIns="91425" bIns="45700" anchor="b" anchorCtr="0">
            <a:normAutofit/>
          </a:bodyPr>
          <a:lstStyle/>
          <a:p>
            <a:pPr marL="271463" lvl="0" indent="-177800" algn="l" rtl="0">
              <a:lnSpc>
                <a:spcPct val="100000"/>
              </a:lnSpc>
              <a:spcBef>
                <a:spcPts val="1000"/>
              </a:spcBef>
              <a:spcAft>
                <a:spcPts val="0"/>
              </a:spcAft>
              <a:buSzPts val="1680"/>
              <a:buNone/>
            </a:pPr>
            <a:r>
              <a:rPr lang="en-US">
                <a:latin typeface="Arial"/>
                <a:ea typeface="Arial"/>
                <a:cs typeface="Arial"/>
                <a:sym typeface="Arial"/>
              </a:rPr>
              <a:t>Ćwiczenie (unppluged) bez użycia urządzeń elektronicznych</a:t>
            </a:r>
            <a:endParaRPr/>
          </a:p>
        </p:txBody>
      </p:sp>
      <p:sp>
        <p:nvSpPr>
          <p:cNvPr id="775" name="Google Shape;775;p25"/>
          <p:cNvSpPr txBox="1"/>
          <p:nvPr/>
        </p:nvSpPr>
        <p:spPr>
          <a:xfrm>
            <a:off x="362928" y="1032647"/>
            <a:ext cx="8321100" cy="2339061"/>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1200"/>
              </a:spcBef>
              <a:spcAft>
                <a:spcPts val="0"/>
              </a:spcAft>
              <a:buNone/>
            </a:pPr>
            <a:r>
              <a:rPr lang="en-US" sz="1400" b="0" i="0" u="none" strike="noStrike" cap="none">
                <a:solidFill>
                  <a:srgbClr val="000000"/>
                </a:solidFill>
                <a:latin typeface="Arial"/>
                <a:ea typeface="Arial"/>
                <a:cs typeface="Arial"/>
                <a:sym typeface="Arial"/>
              </a:rPr>
              <a:t>Ćwiczenia bez użycia urządzeń elektronicznych to potężne narzędzia o niskich barierach, które pomagają dorosłym słuchaczom budować myślenie komputacyjne od podstaw. Na przykład, przygotowanie przez słuchaczy mapy porannych przygotowań przy użyciu karteczek samoprzylepnych może uczyć rozkładu i sekwencjonowania. Gry grupowe, takie jak opowiadanie historii „jeśli-tam-to” lub tworzenie ludzkiego schematu blokowego, mogą wspierać logikę i współpracę. Tego typu ćwiczenia zachęcają dorosłych słuchaczy do aktywnego angażowania się, testowania rozwiązań i zastanawiania się nad swoimi strategiami rozwiązywania problemów w znanych kontekstach. </a:t>
            </a:r>
            <a:endParaRPr/>
          </a:p>
          <a:p>
            <a:pPr marL="0" marR="0" lvl="0" indent="0" algn="just" rtl="0">
              <a:lnSpc>
                <a:spcPct val="100000"/>
              </a:lnSpc>
              <a:spcBef>
                <a:spcPts val="1200"/>
              </a:spcBef>
              <a:spcAft>
                <a:spcPts val="0"/>
              </a:spcAft>
              <a:buClr>
                <a:srgbClr val="000000"/>
              </a:buClr>
              <a:buSzPts val="1100"/>
              <a:buFont typeface="Arial"/>
              <a:buNone/>
            </a:pPr>
            <a:r>
              <a:rPr lang="en-US" sz="1400" b="0" i="0" u="none" strike="noStrike" cap="none">
                <a:solidFill>
                  <a:srgbClr val="000000"/>
                </a:solidFill>
                <a:latin typeface="Arial"/>
                <a:ea typeface="Arial"/>
                <a:cs typeface="Arial"/>
                <a:sym typeface="Arial"/>
              </a:rPr>
              <a:t>Stosowane w sposób celowy, ćwiczenia odcięte od sieci tworzą ustrukturyzowane momenty nauki, które wydają się naturalne i znaczące.</a:t>
            </a:r>
            <a:endParaRPr/>
          </a:p>
        </p:txBody>
      </p:sp>
      <p:sp>
        <p:nvSpPr>
          <p:cNvPr id="776" name="Google Shape;776;p25"/>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25</a:t>
            </a:fld>
            <a:endParaRPr/>
          </a:p>
        </p:txBody>
      </p:sp>
      <p:sp>
        <p:nvSpPr>
          <p:cNvPr id="777" name="Google Shape;777;p25"/>
          <p:cNvSpPr txBox="1"/>
          <p:nvPr/>
        </p:nvSpPr>
        <p:spPr>
          <a:xfrm>
            <a:off x="362928" y="3530574"/>
            <a:ext cx="10880328" cy="26013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rgbClr val="678877"/>
                </a:solidFill>
                <a:latin typeface="Arial"/>
                <a:ea typeface="Arial"/>
                <a:cs typeface="Arial"/>
                <a:sym typeface="Arial"/>
              </a:rPr>
              <a:t>Wskazówki dla edukatorów:</a:t>
            </a:r>
            <a:endParaRPr sz="1400" b="0" i="0" u="none" strike="noStrike" cap="none">
              <a:solidFill>
                <a:srgbClr val="000000"/>
              </a:solidFill>
              <a:latin typeface="Arial"/>
              <a:ea typeface="Arial"/>
              <a:cs typeface="Arial"/>
              <a:sym typeface="Arial"/>
            </a:endParaRPr>
          </a:p>
          <a:p>
            <a:pPr marL="457200" marR="0" lvl="0" indent="-317500" algn="just" rtl="0">
              <a:lnSpc>
                <a:spcPct val="100000"/>
              </a:lnSpc>
              <a:spcBef>
                <a:spcPts val="600"/>
              </a:spcBef>
              <a:spcAft>
                <a:spcPts val="0"/>
              </a:spcAft>
              <a:buClr>
                <a:srgbClr val="000000"/>
              </a:buClr>
              <a:buSzPts val="1400"/>
              <a:buFont typeface="Arial"/>
              <a:buAutoNum type="arabicPeriod"/>
            </a:pPr>
            <a:r>
              <a:rPr lang="en-US" sz="1400" b="1" i="0" u="none" strike="noStrike" cap="none">
                <a:solidFill>
                  <a:srgbClr val="000000"/>
                </a:solidFill>
                <a:latin typeface="Arial"/>
                <a:ea typeface="Arial"/>
                <a:cs typeface="Arial"/>
                <a:sym typeface="Arial"/>
              </a:rPr>
              <a:t>Zacznij prosto</a:t>
            </a:r>
            <a:r>
              <a:rPr lang="en-US" sz="1400" b="0" i="0" u="none" strike="noStrike" cap="none">
                <a:solidFill>
                  <a:srgbClr val="000000"/>
                </a:solidFill>
                <a:latin typeface="Arial"/>
                <a:ea typeface="Arial"/>
                <a:cs typeface="Arial"/>
                <a:sym typeface="Arial"/>
              </a:rPr>
              <a:t>: Zawsze wprowadzaj aktywności „unplugged” za pomocą powiązanych scenariuszy.</a:t>
            </a:r>
            <a:endParaRPr/>
          </a:p>
          <a:p>
            <a:pPr marL="457200" marR="0" lvl="0" indent="-317500" algn="just" rtl="0">
              <a:lnSpc>
                <a:spcPct val="100000"/>
              </a:lnSpc>
              <a:spcBef>
                <a:spcPts val="600"/>
              </a:spcBef>
              <a:spcAft>
                <a:spcPts val="0"/>
              </a:spcAft>
              <a:buClr>
                <a:srgbClr val="000000"/>
              </a:buClr>
              <a:buSzPts val="1400"/>
              <a:buFont typeface="Arial"/>
              <a:buAutoNum type="arabicPeriod"/>
            </a:pPr>
            <a:r>
              <a:rPr lang="en-US" sz="1400" b="1" i="0" u="none" strike="noStrike" cap="none">
                <a:solidFill>
                  <a:srgbClr val="000000"/>
                </a:solidFill>
                <a:latin typeface="Arial"/>
                <a:ea typeface="Arial"/>
                <a:cs typeface="Arial"/>
                <a:sym typeface="Arial"/>
              </a:rPr>
              <a:t>Ułatwiaj</a:t>
            </a:r>
            <a:r>
              <a:rPr lang="en-US" sz="1400" b="0" i="0" u="none" strike="noStrike" cap="none">
                <a:solidFill>
                  <a:srgbClr val="000000"/>
                </a:solidFill>
                <a:latin typeface="Arial"/>
                <a:ea typeface="Arial"/>
                <a:cs typeface="Arial"/>
                <a:sym typeface="Arial"/>
              </a:rPr>
              <a:t>: Działaj jako facylitator, a nie tylko instruktor, prowadząc i wspierając uczestników poprzez działania.</a:t>
            </a:r>
            <a:endParaRPr/>
          </a:p>
          <a:p>
            <a:pPr marL="457200" marR="0" lvl="0" indent="-317500" algn="just" rtl="0">
              <a:lnSpc>
                <a:spcPct val="100000"/>
              </a:lnSpc>
              <a:spcBef>
                <a:spcPts val="600"/>
              </a:spcBef>
              <a:spcAft>
                <a:spcPts val="0"/>
              </a:spcAft>
              <a:buClr>
                <a:srgbClr val="000000"/>
              </a:buClr>
              <a:buSzPts val="1400"/>
              <a:buFont typeface="Arial"/>
              <a:buAutoNum type="arabicPeriod"/>
            </a:pPr>
            <a:r>
              <a:rPr lang="en-US" sz="1400" b="1" i="0" u="none" strike="noStrike" cap="none">
                <a:solidFill>
                  <a:srgbClr val="000000"/>
                </a:solidFill>
                <a:latin typeface="Arial"/>
                <a:ea typeface="Arial"/>
                <a:cs typeface="Arial"/>
                <a:sym typeface="Arial"/>
              </a:rPr>
              <a:t>Zastanów się nad tym, czego się nauczyli</a:t>
            </a:r>
            <a:r>
              <a:rPr lang="en-US" sz="1400" b="0" i="0" u="none" strike="noStrike" cap="none">
                <a:solidFill>
                  <a:srgbClr val="000000"/>
                </a:solidFill>
                <a:latin typeface="Arial"/>
                <a:ea typeface="Arial"/>
                <a:cs typeface="Arial"/>
                <a:sym typeface="Arial"/>
              </a:rPr>
              <a:t>: Zakończ każde ćwiczenie refleksją z przewodnikiem:</a:t>
            </a:r>
            <a:endParaRPr/>
          </a:p>
          <a:p>
            <a:pPr marL="449263" marR="0" lvl="2" indent="0" algn="just" rtl="0">
              <a:lnSpc>
                <a:spcPct val="100000"/>
              </a:lnSpc>
              <a:spcBef>
                <a:spcPts val="600"/>
              </a:spcBef>
              <a:spcAft>
                <a:spcPts val="0"/>
              </a:spcAft>
              <a:buNone/>
            </a:pPr>
            <a:r>
              <a:rPr lang="en-US" sz="1400" b="0" i="1" u="none" strike="noStrike" cap="none">
                <a:solidFill>
                  <a:srgbClr val="000000"/>
                </a:solidFill>
                <a:latin typeface="Arial"/>
                <a:ea typeface="Arial"/>
                <a:cs typeface="Arial"/>
                <a:sym typeface="Arial"/>
              </a:rPr>
              <a:t>„Co zrobiliśmy?”</a:t>
            </a:r>
            <a:endParaRPr/>
          </a:p>
          <a:p>
            <a:pPr marL="449263" marR="0" lvl="2" indent="0" algn="just" rtl="0">
              <a:lnSpc>
                <a:spcPct val="100000"/>
              </a:lnSpc>
              <a:spcBef>
                <a:spcPts val="600"/>
              </a:spcBef>
              <a:spcAft>
                <a:spcPts val="0"/>
              </a:spcAft>
              <a:buNone/>
            </a:pPr>
            <a:r>
              <a:rPr lang="en-US" sz="1400" b="0" i="1" u="none" strike="noStrike" cap="none">
                <a:solidFill>
                  <a:srgbClr val="000000"/>
                </a:solidFill>
                <a:latin typeface="Arial"/>
                <a:ea typeface="Arial"/>
                <a:cs typeface="Arial"/>
                <a:sym typeface="Arial"/>
              </a:rPr>
              <a:t>„Dlaczego zrobiliśmy to w ten sposób?”</a:t>
            </a:r>
            <a:endParaRPr/>
          </a:p>
          <a:p>
            <a:pPr marL="449263" marR="0" lvl="2" indent="0" algn="just" rtl="0">
              <a:lnSpc>
                <a:spcPct val="100000"/>
              </a:lnSpc>
              <a:spcBef>
                <a:spcPts val="600"/>
              </a:spcBef>
              <a:spcAft>
                <a:spcPts val="0"/>
              </a:spcAft>
              <a:buNone/>
            </a:pPr>
            <a:r>
              <a:rPr lang="en-US" sz="1400" b="0" i="1" u="none" strike="noStrike" cap="none">
                <a:solidFill>
                  <a:srgbClr val="000000"/>
                </a:solidFill>
                <a:latin typeface="Arial"/>
                <a:ea typeface="Arial"/>
                <a:cs typeface="Arial"/>
                <a:sym typeface="Arial"/>
              </a:rPr>
              <a:t>„Jak to się ma do myślenia komputacyjnego ?”.</a:t>
            </a:r>
            <a:endParaRPr/>
          </a:p>
          <a:p>
            <a:pPr marL="457200" marR="0" lvl="0" indent="-317500" algn="just" rtl="0">
              <a:lnSpc>
                <a:spcPct val="100000"/>
              </a:lnSpc>
              <a:spcBef>
                <a:spcPts val="600"/>
              </a:spcBef>
              <a:spcAft>
                <a:spcPts val="0"/>
              </a:spcAft>
              <a:buClr>
                <a:srgbClr val="000000"/>
              </a:buClr>
              <a:buSzPts val="1400"/>
              <a:buFont typeface="Arial"/>
              <a:buAutoNum type="arabicPeriod"/>
            </a:pPr>
            <a:r>
              <a:rPr lang="en-US" sz="1400" b="1" i="0" u="none" strike="noStrike" cap="none">
                <a:solidFill>
                  <a:srgbClr val="000000"/>
                </a:solidFill>
                <a:latin typeface="Arial"/>
                <a:ea typeface="Arial"/>
                <a:cs typeface="Arial"/>
                <a:sym typeface="Arial"/>
              </a:rPr>
              <a:t>Oceniaj:</a:t>
            </a:r>
            <a:r>
              <a:rPr lang="en-US" sz="1400" b="0" i="0" u="none" strike="noStrike" cap="none">
                <a:solidFill>
                  <a:srgbClr val="000000"/>
                </a:solidFill>
                <a:latin typeface="Arial"/>
                <a:ea typeface="Arial"/>
                <a:cs typeface="Arial"/>
                <a:sym typeface="Arial"/>
              </a:rPr>
              <a:t> Wykorzystaj dyskusje grupowe i refleksyjne informacje zwrotne jako strategie oceny, podkreślając zrozumienie procesów, a nie dobre / złe odpowiedzi.</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781"/>
        <p:cNvGrpSpPr/>
        <p:nvPr/>
      </p:nvGrpSpPr>
      <p:grpSpPr>
        <a:xfrm>
          <a:off x="0" y="0"/>
          <a:ext cx="0" cy="0"/>
          <a:chOff x="0" y="0"/>
          <a:chExt cx="0" cy="0"/>
        </a:xfrm>
      </p:grpSpPr>
      <p:sp>
        <p:nvSpPr>
          <p:cNvPr id="782" name="Google Shape;782;p26"/>
          <p:cNvSpPr txBox="1">
            <a:spLocks noGrp="1"/>
          </p:cNvSpPr>
          <p:nvPr>
            <p:ph type="body" idx="1"/>
          </p:nvPr>
        </p:nvSpPr>
        <p:spPr>
          <a:xfrm>
            <a:off x="646784" y="385389"/>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latin typeface="Arial"/>
                <a:ea typeface="Arial"/>
                <a:cs typeface="Arial"/>
                <a:sym typeface="Arial"/>
              </a:rPr>
              <a:t>Działania związane z programowaniem</a:t>
            </a:r>
            <a:endParaRPr/>
          </a:p>
        </p:txBody>
      </p:sp>
      <p:sp>
        <p:nvSpPr>
          <p:cNvPr id="783" name="Google Shape;783;p26"/>
          <p:cNvSpPr txBox="1"/>
          <p:nvPr/>
        </p:nvSpPr>
        <p:spPr>
          <a:xfrm>
            <a:off x="669750" y="1152976"/>
            <a:ext cx="10852500" cy="1477287"/>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1200"/>
              </a:spcBef>
              <a:spcAft>
                <a:spcPts val="0"/>
              </a:spcAft>
              <a:buClr>
                <a:schemeClr val="dk1"/>
              </a:buClr>
              <a:buSzPts val="1100"/>
              <a:buFont typeface="Arial"/>
              <a:buNone/>
            </a:pPr>
            <a:r>
              <a:rPr lang="en-US" sz="1400" b="0" i="0" u="none" strike="noStrike" cap="none">
                <a:solidFill>
                  <a:srgbClr val="000000"/>
                </a:solidFill>
                <a:latin typeface="Arial"/>
                <a:ea typeface="Arial"/>
                <a:cs typeface="Arial"/>
                <a:sym typeface="Arial"/>
              </a:rPr>
              <a:t>Działania programistyczne oferują praktyczny sposób budowania struktury myślenia obliczeniowego u dorosłych słuchaczy. Kiedy projektują rozwiązania cyfrowe, takie jak animacje lub aplikacje, angażują się w podstawowe zasady CT.</a:t>
            </a:r>
            <a:endParaRPr/>
          </a:p>
          <a:p>
            <a:pPr marL="0" marR="0" lvl="0" indent="0" algn="just" rtl="0">
              <a:lnSpc>
                <a:spcPct val="100000"/>
              </a:lnSpc>
              <a:spcBef>
                <a:spcPts val="1200"/>
              </a:spcBef>
              <a:spcAft>
                <a:spcPts val="0"/>
              </a:spcAft>
              <a:buClr>
                <a:srgbClr val="000000"/>
              </a:buClr>
              <a:buSzPts val="1100"/>
              <a:buFont typeface="Arial"/>
              <a:buNone/>
            </a:pPr>
            <a:r>
              <a:rPr lang="en-US" sz="1400" b="0" i="0" u="none" strike="noStrike" cap="none">
                <a:solidFill>
                  <a:srgbClr val="000000"/>
                </a:solidFill>
                <a:latin typeface="Arial"/>
                <a:ea typeface="Arial"/>
                <a:cs typeface="Arial"/>
                <a:sym typeface="Arial"/>
              </a:rPr>
              <a:t>Programowanie nie musi być skomplikowane. Istnieją narzędzia przyjazne dla początkujących, które mogą pomóc dorosłym słuchaczom doświadczyć koncepcji CT w angażujący sposób, bez konieczności posiadania zaawansowanych umiejętności technicznych:</a:t>
            </a:r>
            <a:endParaRPr sz="1400" b="0" i="0" u="none" strike="noStrike" cap="none">
              <a:solidFill>
                <a:srgbClr val="000000"/>
              </a:solidFill>
              <a:latin typeface="Arial"/>
              <a:ea typeface="Arial"/>
              <a:cs typeface="Arial"/>
              <a:sym typeface="Arial"/>
            </a:endParaRPr>
          </a:p>
        </p:txBody>
      </p:sp>
      <p:sp>
        <p:nvSpPr>
          <p:cNvPr id="784" name="Google Shape;784;p26"/>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26</a:t>
            </a:fld>
            <a:endParaRPr/>
          </a:p>
        </p:txBody>
      </p:sp>
      <p:sp>
        <p:nvSpPr>
          <p:cNvPr id="785" name="Google Shape;785;p26"/>
          <p:cNvSpPr/>
          <p:nvPr/>
        </p:nvSpPr>
        <p:spPr>
          <a:xfrm>
            <a:off x="546036" y="2755725"/>
            <a:ext cx="3549975" cy="396575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86" name="Google Shape;786;p26"/>
          <p:cNvSpPr/>
          <p:nvPr/>
        </p:nvSpPr>
        <p:spPr>
          <a:xfrm>
            <a:off x="760493" y="2684406"/>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Scratch</a:t>
            </a:r>
            <a:endParaRPr sz="1400" b="0" i="0" u="none" strike="noStrike" cap="none">
              <a:solidFill>
                <a:srgbClr val="000000"/>
              </a:solidFill>
              <a:latin typeface="Arial"/>
              <a:ea typeface="Arial"/>
              <a:cs typeface="Arial"/>
              <a:sym typeface="Arial"/>
            </a:endParaRPr>
          </a:p>
        </p:txBody>
      </p:sp>
      <p:sp>
        <p:nvSpPr>
          <p:cNvPr id="787" name="Google Shape;787;p26"/>
          <p:cNvSpPr txBox="1"/>
          <p:nvPr/>
        </p:nvSpPr>
        <p:spPr>
          <a:xfrm>
            <a:off x="669676" y="3259547"/>
            <a:ext cx="3332089" cy="738623"/>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50"/>
              <a:buFont typeface="Arial"/>
              <a:buNone/>
            </a:pPr>
            <a:r>
              <a:rPr lang="en-US" sz="1050" b="0" i="0" u="none" strike="noStrike" cap="none">
                <a:solidFill>
                  <a:srgbClr val="000000"/>
                </a:solidFill>
                <a:latin typeface="Arial"/>
                <a:ea typeface="Arial"/>
                <a:cs typeface="Arial"/>
                <a:sym typeface="Arial"/>
              </a:rPr>
              <a:t>Scratch to darmowe, oparte na blokach środowisko programowania wizualnego, które pozwala uczestnikom tworzyć historie, gry i animacje, łącząc bloki kodu jak puzzle.</a:t>
            </a:r>
            <a:endParaRPr sz="1050" b="0" i="0" u="none" strike="noStrike" cap="none">
              <a:solidFill>
                <a:srgbClr val="000000"/>
              </a:solidFill>
              <a:latin typeface="Arial"/>
              <a:ea typeface="Arial"/>
              <a:cs typeface="Arial"/>
              <a:sym typeface="Arial"/>
            </a:endParaRPr>
          </a:p>
        </p:txBody>
      </p:sp>
      <p:sp>
        <p:nvSpPr>
          <p:cNvPr id="788" name="Google Shape;788;p26"/>
          <p:cNvSpPr txBox="1"/>
          <p:nvPr/>
        </p:nvSpPr>
        <p:spPr>
          <a:xfrm>
            <a:off x="669676" y="3973099"/>
            <a:ext cx="33321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Korzyści:</a:t>
            </a:r>
            <a:endParaRPr sz="10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chemeClr val="dk1"/>
              </a:buClr>
              <a:buSzPts val="1100"/>
              <a:buFont typeface="Arial"/>
              <a:buNone/>
            </a:pPr>
            <a:r>
              <a:rPr lang="en-US" sz="1000" b="0" i="0" u="none" strike="noStrike" cap="none">
                <a:solidFill>
                  <a:srgbClr val="000000"/>
                </a:solidFill>
                <a:latin typeface="Arial"/>
                <a:ea typeface="Arial"/>
                <a:cs typeface="Arial"/>
                <a:sym typeface="Arial"/>
              </a:rPr>
              <a:t>Scratch uczy logiki i struktury programowania w sposób wizualny. Uczestnicy odkrywają sekwencje, pętle, zdarzenia i debugowanie, widząc natychmiastowe wyniki swoich działań.</a:t>
            </a:r>
            <a:endParaRPr/>
          </a:p>
          <a:p>
            <a:pPr marL="0" marR="0" lvl="0" indent="0" algn="just" rtl="0">
              <a:lnSpc>
                <a:spcPct val="100000"/>
              </a:lnSpc>
              <a:spcBef>
                <a:spcPts val="0"/>
              </a:spcBef>
              <a:spcAft>
                <a:spcPts val="0"/>
              </a:spcAft>
              <a:buClr>
                <a:srgbClr val="000000"/>
              </a:buClr>
              <a:buSzPts val="1100"/>
              <a:buFont typeface="Arial"/>
              <a:buNone/>
            </a:pPr>
            <a:r>
              <a:rPr lang="en-US" sz="1000" b="0" i="0" u="none" strike="noStrike" cap="none">
                <a:solidFill>
                  <a:srgbClr val="000000"/>
                </a:solidFill>
                <a:latin typeface="Arial"/>
                <a:ea typeface="Arial"/>
                <a:cs typeface="Arial"/>
                <a:sym typeface="Arial"/>
              </a:rPr>
              <a:t>Scratch jest kreatywny i zabawny oraz zachęca uczestników do korzystania z podstawowych elementów CT.</a:t>
            </a:r>
            <a:endParaRPr/>
          </a:p>
        </p:txBody>
      </p:sp>
      <p:sp>
        <p:nvSpPr>
          <p:cNvPr id="789" name="Google Shape;789;p26"/>
          <p:cNvSpPr txBox="1"/>
          <p:nvPr/>
        </p:nvSpPr>
        <p:spPr>
          <a:xfrm>
            <a:off x="669677" y="5221683"/>
            <a:ext cx="33513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Wskazówki dla edukatorów:</a:t>
            </a:r>
            <a:endParaRPr sz="1000" b="1"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Zacznij od prostego celu. </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Użyj gotowych szablonów, aby obniżyć barierę wejścia.</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Poprowadź uczestników do zastanowienia się nad logiką stojącą za ich wyborami bloków.</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Zachęcaj do dzielenia się doświadczeniami w celu budowania pewności siebie i komunikacji.</a:t>
            </a:r>
            <a:endParaRPr/>
          </a:p>
        </p:txBody>
      </p:sp>
      <p:sp>
        <p:nvSpPr>
          <p:cNvPr id="790" name="Google Shape;790;p26"/>
          <p:cNvSpPr/>
          <p:nvPr/>
        </p:nvSpPr>
        <p:spPr>
          <a:xfrm>
            <a:off x="4298047" y="2755725"/>
            <a:ext cx="3549975" cy="3965750"/>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91" name="Google Shape;791;p26"/>
          <p:cNvSpPr/>
          <p:nvPr/>
        </p:nvSpPr>
        <p:spPr>
          <a:xfrm>
            <a:off x="4512504" y="2684406"/>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App inventor</a:t>
            </a:r>
            <a:endParaRPr sz="1400" b="0" i="0" u="none" strike="noStrike" cap="none">
              <a:solidFill>
                <a:srgbClr val="000000"/>
              </a:solidFill>
              <a:latin typeface="Arial"/>
              <a:ea typeface="Arial"/>
              <a:cs typeface="Arial"/>
              <a:sym typeface="Arial"/>
            </a:endParaRPr>
          </a:p>
        </p:txBody>
      </p:sp>
      <p:sp>
        <p:nvSpPr>
          <p:cNvPr id="792" name="Google Shape;792;p26"/>
          <p:cNvSpPr/>
          <p:nvPr/>
        </p:nvSpPr>
        <p:spPr>
          <a:xfrm>
            <a:off x="8050058" y="2755725"/>
            <a:ext cx="3549975" cy="3983923"/>
          </a:xfrm>
          <a:prstGeom prst="roundRect">
            <a:avLst>
              <a:gd name="adj" fmla="val 16667"/>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93" name="Google Shape;793;p26"/>
          <p:cNvSpPr/>
          <p:nvPr/>
        </p:nvSpPr>
        <p:spPr>
          <a:xfrm>
            <a:off x="8264515" y="2684406"/>
            <a:ext cx="3169574" cy="523220"/>
          </a:xfrm>
          <a:prstGeom prst="roundRect">
            <a:avLst>
              <a:gd name="adj" fmla="val 16667"/>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Arduino</a:t>
            </a:r>
            <a:endParaRPr sz="1400" b="0" i="0" u="none" strike="noStrike" cap="none">
              <a:solidFill>
                <a:srgbClr val="000000"/>
              </a:solidFill>
              <a:latin typeface="Arial"/>
              <a:ea typeface="Arial"/>
              <a:cs typeface="Arial"/>
              <a:sym typeface="Arial"/>
            </a:endParaRPr>
          </a:p>
        </p:txBody>
      </p:sp>
      <p:sp>
        <p:nvSpPr>
          <p:cNvPr id="794" name="Google Shape;794;p26"/>
          <p:cNvSpPr txBox="1"/>
          <p:nvPr/>
        </p:nvSpPr>
        <p:spPr>
          <a:xfrm>
            <a:off x="4406984" y="3227224"/>
            <a:ext cx="3332100" cy="861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Wizualna platforma programistyczna, która pozwala użytkownikom tworzyć proste aplikacje na Androida przy użyciu logiki opartej na blokach. Jest idealna dla początkujących i nie wymaga wcześniejszej wiedzy z zakresu kodowania.</a:t>
            </a:r>
            <a:endParaRPr sz="1000" b="0" i="0" u="none" strike="noStrike" cap="none">
              <a:solidFill>
                <a:srgbClr val="000000"/>
              </a:solidFill>
              <a:latin typeface="Arial"/>
              <a:ea typeface="Arial"/>
              <a:cs typeface="Arial"/>
              <a:sym typeface="Arial"/>
            </a:endParaRPr>
          </a:p>
        </p:txBody>
      </p:sp>
      <p:sp>
        <p:nvSpPr>
          <p:cNvPr id="795" name="Google Shape;795;p26"/>
          <p:cNvSpPr txBox="1"/>
          <p:nvPr/>
        </p:nvSpPr>
        <p:spPr>
          <a:xfrm>
            <a:off x="4429833" y="4020629"/>
            <a:ext cx="33321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Korzyści:</a:t>
            </a:r>
            <a:endParaRPr sz="1000" b="0" i="0" u="none" strike="noStrike" cap="none">
              <a:solidFill>
                <a:srgbClr val="000000"/>
              </a:solidFill>
              <a:latin typeface="Arial"/>
              <a:ea typeface="Arial"/>
              <a:cs typeface="Arial"/>
              <a:sym typeface="Arial"/>
            </a:endParaRPr>
          </a:p>
          <a:p>
            <a:pPr marL="0" marR="0" lvl="1" indent="0" algn="just"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App inventor rozwija oparte na zdarzeniach zrozumienie, w jaki sposób działania użytkownika (takie jak dotknięcie przycisku) wywołują reakcje (takie jak wyświetlenie wiadomości). Uczestnicy badają wejścia, warunki, wyjścia, sekwencjonowanie i przepływy logiczne w praktyczny sposób, często projektując narzędzia do własnych codziennych potrzeb.</a:t>
            </a:r>
            <a:endParaRPr/>
          </a:p>
        </p:txBody>
      </p:sp>
      <p:sp>
        <p:nvSpPr>
          <p:cNvPr id="796" name="Google Shape;796;p26"/>
          <p:cNvSpPr txBox="1"/>
          <p:nvPr/>
        </p:nvSpPr>
        <p:spPr>
          <a:xfrm>
            <a:off x="4429955" y="5275533"/>
            <a:ext cx="33513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Wskazówki dla edukatorów:</a:t>
            </a:r>
            <a:endParaRPr sz="1000" b="1"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Projekty powinny być praktyczne i istotne.</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Rozpocznij od samouczków, które tworzą aplikacje krok po kroku.</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Kładź nacisk na planowanie i tworzenie schematów blokowych przed utworzeniem aplikacji.</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Używaj telefonów lub emulatorów do testowania aplikacji i pokazania rzeczywistego połączenia.</a:t>
            </a:r>
            <a:endParaRPr/>
          </a:p>
        </p:txBody>
      </p:sp>
      <p:sp>
        <p:nvSpPr>
          <p:cNvPr id="797" name="Google Shape;797;p26"/>
          <p:cNvSpPr txBox="1"/>
          <p:nvPr/>
        </p:nvSpPr>
        <p:spPr>
          <a:xfrm>
            <a:off x="8164853" y="3259547"/>
            <a:ext cx="3365343" cy="86173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Arduino to platforma mikrokontrolerów wykorzystywana do budowy urządzeń cyfrowych i interaktywnych systemów fizycznych. Uczestnicy piszą prosty kod, który współdziała z fizycznymi komponentami w celu wykonywania zadań.</a:t>
            </a:r>
            <a:endParaRPr sz="1000" b="0" i="0" u="none" strike="noStrike" cap="none">
              <a:solidFill>
                <a:srgbClr val="000000"/>
              </a:solidFill>
              <a:latin typeface="Arial"/>
              <a:ea typeface="Arial"/>
              <a:cs typeface="Arial"/>
              <a:sym typeface="Arial"/>
            </a:endParaRPr>
          </a:p>
        </p:txBody>
      </p:sp>
      <p:sp>
        <p:nvSpPr>
          <p:cNvPr id="798" name="Google Shape;798;p26"/>
          <p:cNvSpPr txBox="1"/>
          <p:nvPr/>
        </p:nvSpPr>
        <p:spPr>
          <a:xfrm>
            <a:off x="8164731" y="4050043"/>
            <a:ext cx="3332100"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Korzyści:</a:t>
            </a:r>
            <a:endParaRPr sz="1000" b="0" i="0" u="none" strike="noStrike" cap="none">
              <a:solidFill>
                <a:srgbClr val="000000"/>
              </a:solidFill>
              <a:latin typeface="Arial"/>
              <a:ea typeface="Arial"/>
              <a:cs typeface="Arial"/>
              <a:sym typeface="Arial"/>
            </a:endParaRPr>
          </a:p>
          <a:p>
            <a:pPr marL="0" marR="0" lvl="1" indent="0" algn="just" rtl="0">
              <a:lnSpc>
                <a:spcPct val="100000"/>
              </a:lnSpc>
              <a:spcBef>
                <a:spcPts val="0"/>
              </a:spcBef>
              <a:spcAft>
                <a:spcPts val="0"/>
              </a:spcAft>
              <a:buClr>
                <a:srgbClr val="000000"/>
              </a:buClr>
              <a:buSzPts val="1000"/>
              <a:buFont typeface="Arial"/>
              <a:buNone/>
            </a:pPr>
            <a:r>
              <a:rPr lang="en-US" sz="1000" b="0" i="0" u="none" strike="noStrike" cap="none">
                <a:solidFill>
                  <a:srgbClr val="000000"/>
                </a:solidFill>
                <a:latin typeface="Arial"/>
                <a:ea typeface="Arial"/>
                <a:cs typeface="Arial"/>
                <a:sym typeface="Arial"/>
              </a:rPr>
              <a:t>Arduino wprowadza uczących się w logikę wejścia/wyjścia i podstawowe zasady CT w czasie rzeczywistym. Uczestnicy mogą zobaczyć i dotknąć wyników, co wzmacnia ideę, że ustrukturyzowane myślenie prowadzi do rzeczywistych wyników.</a:t>
            </a:r>
            <a:endParaRPr/>
          </a:p>
        </p:txBody>
      </p:sp>
      <p:sp>
        <p:nvSpPr>
          <p:cNvPr id="799" name="Google Shape;799;p26"/>
          <p:cNvSpPr txBox="1"/>
          <p:nvPr/>
        </p:nvSpPr>
        <p:spPr>
          <a:xfrm>
            <a:off x="8164855" y="5071371"/>
            <a:ext cx="3435300"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en-US" sz="1000" b="1" i="0" u="none" strike="noStrike" cap="none">
                <a:solidFill>
                  <a:srgbClr val="000000"/>
                </a:solidFill>
                <a:latin typeface="Arial"/>
                <a:ea typeface="Arial"/>
                <a:cs typeface="Arial"/>
                <a:sym typeface="Arial"/>
              </a:rPr>
              <a:t>Wskazówki dla edukatorów:</a:t>
            </a:r>
            <a:endParaRPr sz="1000" b="1"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Rozpocznij od projektów z przewodnikiem, aby zmniejszyć złożoność sprzętu.</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Skoncentruj się najpierw na zrozumieniu związku przyczynowo-skutkowego. </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Traktuj rozwiązywanie problemów jako okazję do nauki, a nie jako błąd.</a:t>
            </a:r>
            <a:endParaRPr sz="1000" b="0" i="0" u="none" strike="noStrike" cap="none">
              <a:solidFill>
                <a:srgbClr val="000000"/>
              </a:solidFill>
              <a:latin typeface="Arial"/>
              <a:ea typeface="Arial"/>
              <a:cs typeface="Arial"/>
              <a:sym typeface="Arial"/>
            </a:endParaRPr>
          </a:p>
          <a:p>
            <a:pPr marL="171450" marR="0" lvl="0" indent="-171450" algn="l" rtl="0">
              <a:lnSpc>
                <a:spcPct val="100000"/>
              </a:lnSpc>
              <a:spcBef>
                <a:spcPts val="0"/>
              </a:spcBef>
              <a:spcAft>
                <a:spcPts val="0"/>
              </a:spcAft>
              <a:buClr>
                <a:srgbClr val="000000"/>
              </a:buClr>
              <a:buSzPts val="1000"/>
              <a:buFont typeface="Arial"/>
              <a:buChar char="•"/>
            </a:pPr>
            <a:r>
              <a:rPr lang="en-US" sz="1000" b="0" i="0" u="none" strike="noStrike" cap="none">
                <a:solidFill>
                  <a:srgbClr val="000000"/>
                </a:solidFill>
                <a:latin typeface="Arial"/>
                <a:ea typeface="Arial"/>
                <a:cs typeface="Arial"/>
                <a:sym typeface="Arial"/>
              </a:rPr>
              <a:t>Wykorzystaj to narzędzie jako punkt wyjścia do rozmowy o tym, jak automatyzacja i systemy działają w rzeczywistości.</a:t>
            </a:r>
            <a:endParaRPr sz="1100" b="0" i="0" u="none" strike="noStrike" cap="none">
              <a:solidFill>
                <a:srgbClr val="000000"/>
              </a:solidFill>
              <a:latin typeface="Arial"/>
              <a:ea typeface="Arial"/>
              <a:cs typeface="Arial"/>
              <a:sym typeface="Arial"/>
            </a:endParaRPr>
          </a:p>
        </p:txBody>
      </p:sp>
      <p:pic>
        <p:nvPicPr>
          <p:cNvPr id="800" name="Google Shape;800;p26" descr="A white and orange text&#10;&#10;AI-generated content may be incorrect."/>
          <p:cNvPicPr preferRelativeResize="0"/>
          <p:nvPr/>
        </p:nvPicPr>
        <p:blipFill rotWithShape="1">
          <a:blip r:embed="rId3">
            <a:alphaModFix/>
          </a:blip>
          <a:srcRect/>
          <a:stretch/>
        </p:blipFill>
        <p:spPr>
          <a:xfrm>
            <a:off x="3125712" y="2568728"/>
            <a:ext cx="1261518" cy="471591"/>
          </a:xfrm>
          <a:prstGeom prst="rect">
            <a:avLst/>
          </a:prstGeom>
          <a:noFill/>
          <a:ln>
            <a:noFill/>
          </a:ln>
        </p:spPr>
      </p:pic>
      <p:pic>
        <p:nvPicPr>
          <p:cNvPr id="801" name="Google Shape;801;p26" descr="A black and orange logo&#10;&#10;AI-generated content may be incorrect."/>
          <p:cNvPicPr preferRelativeResize="0"/>
          <p:nvPr/>
        </p:nvPicPr>
        <p:blipFill rotWithShape="1">
          <a:blip r:embed="rId4">
            <a:alphaModFix/>
          </a:blip>
          <a:srcRect/>
          <a:stretch/>
        </p:blipFill>
        <p:spPr>
          <a:xfrm>
            <a:off x="6746235" y="2664808"/>
            <a:ext cx="1352336" cy="356867"/>
          </a:xfrm>
          <a:prstGeom prst="rect">
            <a:avLst/>
          </a:prstGeom>
          <a:noFill/>
          <a:ln>
            <a:noFill/>
          </a:ln>
        </p:spPr>
      </p:pic>
      <p:pic>
        <p:nvPicPr>
          <p:cNvPr id="802" name="Google Shape;802;p26" descr="A blue logo with a plus and minus sign&#10;&#10;AI-generated content may be incorrect."/>
          <p:cNvPicPr preferRelativeResize="0"/>
          <p:nvPr/>
        </p:nvPicPr>
        <p:blipFill rotWithShape="1">
          <a:blip r:embed="rId5">
            <a:alphaModFix/>
          </a:blip>
          <a:srcRect l="1" t="10925" r="739" b="14453"/>
          <a:stretch/>
        </p:blipFill>
        <p:spPr>
          <a:xfrm>
            <a:off x="10880024" y="2552859"/>
            <a:ext cx="756101" cy="568398"/>
          </a:xfrm>
          <a:prstGeom prst="rect">
            <a:avLst/>
          </a:prstGeom>
          <a:noFill/>
          <a:ln>
            <a:noFill/>
          </a:ln>
        </p:spPr>
      </p:pic>
      <p:pic>
        <p:nvPicPr>
          <p:cNvPr id="803" name="Google Shape;803;p26" descr="A computer with a keyboard and mouse&#10;&#10;AI-generated content may be incorrect."/>
          <p:cNvPicPr preferRelativeResize="0"/>
          <p:nvPr/>
        </p:nvPicPr>
        <p:blipFill rotWithShape="1">
          <a:blip r:embed="rId6">
            <a:alphaModFix/>
          </a:blip>
          <a:srcRect/>
          <a:stretch/>
        </p:blipFill>
        <p:spPr>
          <a:xfrm>
            <a:off x="10561325" y="171757"/>
            <a:ext cx="1181641" cy="118164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g354cd9c9ebd_0_1339"/>
          <p:cNvSpPr txBox="1"/>
          <p:nvPr/>
        </p:nvSpPr>
        <p:spPr>
          <a:xfrm>
            <a:off x="547200" y="528618"/>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500" b="1" i="0" u="none" strike="noStrike" cap="none">
                <a:solidFill>
                  <a:srgbClr val="000000"/>
                </a:solidFill>
                <a:latin typeface="Arial"/>
                <a:ea typeface="Arial"/>
                <a:cs typeface="Arial"/>
                <a:sym typeface="Arial"/>
              </a:rPr>
              <a:t>Utrzymanie motywacji dorosłych uczących się</a:t>
            </a:r>
            <a:endParaRPr/>
          </a:p>
        </p:txBody>
      </p:sp>
      <p:sp>
        <p:nvSpPr>
          <p:cNvPr id="809" name="Google Shape;809;g354cd9c9ebd_0_1339"/>
          <p:cNvSpPr/>
          <p:nvPr/>
        </p:nvSpPr>
        <p:spPr>
          <a:xfrm>
            <a:off x="547200" y="1498680"/>
            <a:ext cx="11083800" cy="10965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Motywowanie dorosłych słuchaczy polega na łączeniu treści edukacyjnych z ich osobistymi celami i rzeczywistymi potrzebami. CT odgrywa kluczową rolę w promowaniu zaangażowania, pokazując jego znaczenie i praktyczność. Używając CT do rozwiązywania codziennych wyzwań, promowania kreatywności i dostosowywania nauczania do indywidualnych celów, możesz wzmocnić swoich dorosłych słuchaczy.</a:t>
            </a:r>
            <a:endParaRPr/>
          </a:p>
          <a:p>
            <a:pPr marL="0" marR="0" lvl="0" indent="0" algn="just" rtl="0">
              <a:lnSpc>
                <a:spcPct val="100000"/>
              </a:lnSpc>
              <a:spcBef>
                <a:spcPts val="1199"/>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10" name="Google Shape;810;g354cd9c9ebd_0_1339"/>
          <p:cNvGrpSpPr/>
          <p:nvPr/>
        </p:nvGrpSpPr>
        <p:grpSpPr>
          <a:xfrm rot="-1448978">
            <a:off x="1263220" y="3048870"/>
            <a:ext cx="2478258" cy="2090502"/>
            <a:chOff x="1217520" y="3136320"/>
            <a:chExt cx="2478258" cy="2090502"/>
          </a:xfrm>
        </p:grpSpPr>
        <p:sp>
          <p:nvSpPr>
            <p:cNvPr id="811" name="Google Shape;811;g354cd9c9ebd_0_1339"/>
            <p:cNvSpPr/>
            <p:nvPr/>
          </p:nvSpPr>
          <p:spPr>
            <a:xfrm>
              <a:off x="1441440" y="3136320"/>
              <a:ext cx="2254338" cy="2090502"/>
            </a:xfrm>
            <a:custGeom>
              <a:avLst/>
              <a:gdLst/>
              <a:ahLst/>
              <a:cxnLst/>
              <a:rect l="l" t="t" r="r" b="b"/>
              <a:pathLst>
                <a:path w="21600" h="21600" extrusionOk="0">
                  <a:moveTo>
                    <a:pt x="984" y="21600"/>
                  </a:moveTo>
                  <a:lnTo>
                    <a:pt x="2168" y="15418"/>
                  </a:lnTo>
                  <a:lnTo>
                    <a:pt x="18700" y="16135"/>
                  </a:lnTo>
                  <a:lnTo>
                    <a:pt x="21600" y="1778"/>
                  </a:lnTo>
                  <a:lnTo>
                    <a:pt x="20190" y="0"/>
                  </a:lnTo>
                  <a:lnTo>
                    <a:pt x="0" y="9394"/>
                  </a:lnTo>
                  <a:close/>
                </a:path>
              </a:pathLst>
            </a:custGeom>
            <a:solidFill>
              <a:srgbClr val="33443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2" name="Google Shape;812;g354cd9c9ebd_0_1339"/>
            <p:cNvSpPr/>
            <p:nvPr/>
          </p:nvSpPr>
          <p:spPr>
            <a:xfrm>
              <a:off x="1217520" y="3136320"/>
              <a:ext cx="2326320" cy="2090502"/>
            </a:xfrm>
            <a:custGeom>
              <a:avLst/>
              <a:gdLst/>
              <a:ahLst/>
              <a:cxnLst/>
              <a:rect l="l" t="t" r="r" b="b"/>
              <a:pathLst>
                <a:path w="21600" h="21600" extrusionOk="0">
                  <a:moveTo>
                    <a:pt x="0" y="3657"/>
                  </a:moveTo>
                  <a:lnTo>
                    <a:pt x="2990" y="21600"/>
                  </a:lnTo>
                  <a:lnTo>
                    <a:pt x="3570" y="13740"/>
                  </a:lnTo>
                  <a:lnTo>
                    <a:pt x="18739" y="14300"/>
                  </a:lnTo>
                  <a:lnTo>
                    <a:pt x="21600" y="0"/>
                  </a:lnTo>
                  <a:close/>
                </a:path>
              </a:pathLst>
            </a:custGeom>
            <a:solidFill>
              <a:srgbClr val="678877"/>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813" name="Google Shape;813;g354cd9c9ebd_0_1339"/>
            <p:cNvGrpSpPr/>
            <p:nvPr/>
          </p:nvGrpSpPr>
          <p:grpSpPr>
            <a:xfrm>
              <a:off x="1548000" y="3759480"/>
              <a:ext cx="1745340" cy="497280"/>
              <a:chOff x="1548000" y="3759480"/>
              <a:chExt cx="1745340" cy="497280"/>
            </a:xfrm>
          </p:grpSpPr>
          <p:sp>
            <p:nvSpPr>
              <p:cNvPr id="814" name="Google Shape;814;g354cd9c9ebd_0_1339"/>
              <p:cNvSpPr/>
              <p:nvPr/>
            </p:nvSpPr>
            <p:spPr>
              <a:xfrm>
                <a:off x="1594440" y="3759480"/>
                <a:ext cx="1698900" cy="366000"/>
              </a:xfrm>
              <a:prstGeom prst="rect">
                <a:avLst/>
              </a:prstGeom>
              <a:noFill/>
              <a:ln>
                <a:noFill/>
              </a:ln>
            </p:spPr>
            <p:txBody>
              <a:bodyPr spcFirstLastPara="1" wrap="square" lIns="0" tIns="45700" rIns="0" bIns="45700" anchor="b" anchorCtr="0">
                <a:noAutofit/>
              </a:bodyPr>
              <a:lstStyle/>
              <a:p>
                <a:pPr marL="0" marR="0" lvl="0" indent="0" algn="ctr" rtl="0">
                  <a:lnSpc>
                    <a:spcPct val="100000"/>
                  </a:lnSpc>
                  <a:spcBef>
                    <a:spcPts val="0"/>
                  </a:spcBef>
                  <a:spcAft>
                    <a:spcPts val="0"/>
                  </a:spcAft>
                  <a:buNone/>
                </a:pPr>
                <a:r>
                  <a:rPr lang="en-US" sz="1800" b="1" i="0" u="none" strike="noStrike" cap="none">
                    <a:solidFill>
                      <a:schemeClr val="lt1"/>
                    </a:solidFill>
                    <a:latin typeface="Arial"/>
                    <a:ea typeface="Arial"/>
                    <a:cs typeface="Arial"/>
                    <a:sym typeface="Arial"/>
                  </a:rPr>
                  <a:t>PAMIĘTAJ</a:t>
                </a:r>
                <a:endParaRPr sz="1800" b="0" i="0" u="none" strike="noStrike" cap="none">
                  <a:solidFill>
                    <a:schemeClr val="lt1"/>
                  </a:solidFill>
                  <a:latin typeface="Arial"/>
                  <a:ea typeface="Arial"/>
                  <a:cs typeface="Arial"/>
                  <a:sym typeface="Arial"/>
                </a:endParaRPr>
              </a:p>
            </p:txBody>
          </p:sp>
          <p:sp>
            <p:nvSpPr>
              <p:cNvPr id="815" name="Google Shape;815;g354cd9c9ebd_0_1339"/>
              <p:cNvSpPr/>
              <p:nvPr/>
            </p:nvSpPr>
            <p:spPr>
              <a:xfrm>
                <a:off x="1548000" y="3980160"/>
                <a:ext cx="1698900" cy="276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816" name="Google Shape;816;g354cd9c9ebd_0_1339"/>
          <p:cNvSpPr/>
          <p:nvPr/>
        </p:nvSpPr>
        <p:spPr>
          <a:xfrm>
            <a:off x="4680360" y="2584800"/>
            <a:ext cx="6436080" cy="3816000"/>
          </a:xfrm>
          <a:prstGeom prst="rect">
            <a:avLst/>
          </a:prstGeom>
          <a:solidFill>
            <a:srgbClr val="708684">
              <a:alpha val="2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17" name="Google Shape;817;g354cd9c9ebd_0_1339"/>
          <p:cNvPicPr preferRelativeResize="0"/>
          <p:nvPr/>
        </p:nvPicPr>
        <p:blipFill rotWithShape="1">
          <a:blip r:embed="rId3">
            <a:alphaModFix/>
          </a:blip>
          <a:srcRect/>
          <a:stretch/>
        </p:blipFill>
        <p:spPr>
          <a:xfrm>
            <a:off x="2522520" y="4821840"/>
            <a:ext cx="1218961" cy="1218961"/>
          </a:xfrm>
          <a:prstGeom prst="rect">
            <a:avLst/>
          </a:prstGeom>
          <a:noFill/>
          <a:ln>
            <a:noFill/>
          </a:ln>
        </p:spPr>
      </p:pic>
      <p:sp>
        <p:nvSpPr>
          <p:cNvPr id="818" name="Google Shape;818;g354cd9c9ebd_0_1339"/>
          <p:cNvSpPr/>
          <p:nvPr/>
        </p:nvSpPr>
        <p:spPr>
          <a:xfrm>
            <a:off x="4849546" y="2769480"/>
            <a:ext cx="6097708" cy="2649300"/>
          </a:xfrm>
          <a:prstGeom prst="rect">
            <a:avLst/>
          </a:prstGeom>
          <a:noFill/>
          <a:ln>
            <a:noFill/>
          </a:ln>
        </p:spPr>
        <p:txBody>
          <a:bodyPr spcFirstLastPara="1" wrap="square" lIns="91425" tIns="45700" rIns="91425" bIns="45700" anchor="t" anchorCtr="0">
            <a:noAutofit/>
          </a:bodyPr>
          <a:lstStyle/>
          <a:p>
            <a:pPr marL="171450" marR="0" lvl="0" indent="-171450" algn="just" rtl="0">
              <a:lnSpc>
                <a:spcPct val="15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Pokaż, jak zasady CT rozwiązują codzienne problemy, motywując i angażując uczestników.</a:t>
            </a:r>
            <a:endParaRPr/>
          </a:p>
          <a:p>
            <a:pPr marL="171450" marR="0" lvl="0" indent="-171450" algn="just" rtl="0">
              <a:lnSpc>
                <a:spcPct val="15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Wspieraj pewność siebie, ucząc dorosłych systematycznego i niezależnego podejścia do problemów.</a:t>
            </a:r>
            <a:endParaRPr/>
          </a:p>
          <a:p>
            <a:pPr marL="171450" marR="0" lvl="0" indent="-171450" algn="just" rtl="0">
              <a:lnSpc>
                <a:spcPct val="15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Zachęcaj do kreatywności poprzez zadania, które pozwalają uczestnikom używać CT do planowania i projektowania.</a:t>
            </a:r>
            <a:endParaRPr/>
          </a:p>
          <a:p>
            <a:pPr marL="171450" marR="0" lvl="0" indent="-171450" algn="just" rtl="0">
              <a:lnSpc>
                <a:spcPct val="15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Dostosuj instrukcje CT do unikalnych celów każdego uczestnika, czyniąc treść bezpośrednio stosowalną.</a:t>
            </a:r>
            <a:endParaRPr/>
          </a:p>
          <a:p>
            <a:pPr marL="171450" marR="0" lvl="0" indent="-171450" algn="just" rtl="0">
              <a:lnSpc>
                <a:spcPct val="15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Promuj naukę opartą na współpracy poprzez działania grupowe, które zwiększają motywację i dzielenie się pomysłami.</a:t>
            </a:r>
            <a:endParaRPr/>
          </a:p>
          <a:p>
            <a:pPr marL="171450" marR="0" lvl="0" indent="-171450" algn="just" rtl="0">
              <a:lnSpc>
                <a:spcPct val="150000"/>
              </a:lnSpc>
              <a:spcBef>
                <a:spcPts val="0"/>
              </a:spcBef>
              <a:spcAft>
                <a:spcPts val="0"/>
              </a:spcAft>
              <a:buClr>
                <a:srgbClr val="000000"/>
              </a:buClr>
              <a:buSzPts val="1200"/>
              <a:buFont typeface="Noto Sans Symbols"/>
              <a:buChar char="✔"/>
            </a:pPr>
            <a:r>
              <a:rPr lang="en-US" sz="1200" b="0" i="0" u="none" strike="noStrike" cap="none">
                <a:solidFill>
                  <a:srgbClr val="000000"/>
                </a:solidFill>
                <a:latin typeface="Arial"/>
                <a:ea typeface="Arial"/>
                <a:cs typeface="Arial"/>
                <a:sym typeface="Arial"/>
              </a:rPr>
              <a:t>Wzmacniaj postępy za pomocą pozytywnej informacji zwrotnej, aby podkreślić praktyczne korzyści płynące z CT.</a:t>
            </a:r>
            <a:endParaRPr/>
          </a:p>
        </p:txBody>
      </p:sp>
      <p:sp>
        <p:nvSpPr>
          <p:cNvPr id="819" name="Google Shape;819;g354cd9c9ebd_0_1339"/>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27</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Shape 498"/>
        <p:cNvGrpSpPr/>
        <p:nvPr/>
      </p:nvGrpSpPr>
      <p:grpSpPr>
        <a:xfrm>
          <a:off x="0" y="0"/>
          <a:ext cx="0" cy="0"/>
          <a:chOff x="0" y="0"/>
          <a:chExt cx="0" cy="0"/>
        </a:xfrm>
      </p:grpSpPr>
      <p:pic>
        <p:nvPicPr>
          <p:cNvPr id="499" name="Google Shape;499;p3"/>
          <p:cNvPicPr preferRelativeResize="0"/>
          <p:nvPr/>
        </p:nvPicPr>
        <p:blipFill rotWithShape="1">
          <a:blip r:embed="rId4">
            <a:alphaModFix/>
          </a:blip>
          <a:srcRect/>
          <a:stretch/>
        </p:blipFill>
        <p:spPr>
          <a:xfrm>
            <a:off x="0" y="2004550"/>
            <a:ext cx="12192000" cy="4853449"/>
          </a:xfrm>
          <a:prstGeom prst="rect">
            <a:avLst/>
          </a:prstGeom>
          <a:noFill/>
          <a:ln>
            <a:noFill/>
          </a:ln>
        </p:spPr>
      </p:pic>
      <p:sp>
        <p:nvSpPr>
          <p:cNvPr id="500" name="Google Shape;500;p3"/>
          <p:cNvSpPr/>
          <p:nvPr/>
        </p:nvSpPr>
        <p:spPr>
          <a:xfrm>
            <a:off x="0" y="2004550"/>
            <a:ext cx="12192000" cy="4853449"/>
          </a:xfrm>
          <a:prstGeom prst="rect">
            <a:avLst/>
          </a:prstGeom>
          <a:solidFill>
            <a:srgbClr val="7F7F7F">
              <a:alpha val="72549"/>
            </a:srgb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501" name="Google Shape;501;p3"/>
          <p:cNvSpPr txBox="1">
            <a:spLocks noGrp="1"/>
          </p:cNvSpPr>
          <p:nvPr>
            <p:ph type="body" idx="1"/>
          </p:nvPr>
        </p:nvSpPr>
        <p:spPr>
          <a:xfrm>
            <a:off x="533275" y="640825"/>
            <a:ext cx="9237900" cy="1055700"/>
          </a:xfrm>
          <a:prstGeom prst="rect">
            <a:avLst/>
          </a:prstGeom>
          <a:noFill/>
          <a:ln>
            <a:noFill/>
          </a:ln>
        </p:spPr>
        <p:txBody>
          <a:bodyPr spcFirstLastPara="1" wrap="square" lIns="91425" tIns="45700" rIns="91425" bIns="45700" anchor="b" anchorCtr="0">
            <a:noAutofit/>
          </a:bodyPr>
          <a:lstStyle/>
          <a:p>
            <a:pPr marL="0" lvl="0" indent="0" algn="l" rtl="0">
              <a:lnSpc>
                <a:spcPct val="80000"/>
              </a:lnSpc>
              <a:spcBef>
                <a:spcPts val="0"/>
              </a:spcBef>
              <a:spcAft>
                <a:spcPts val="0"/>
              </a:spcAft>
              <a:buClr>
                <a:schemeClr val="accent3"/>
              </a:buClr>
              <a:buSzPts val="1680"/>
              <a:buNone/>
            </a:pPr>
            <a:r>
              <a:rPr lang="en-US" sz="2800" dirty="0" err="1">
                <a:solidFill>
                  <a:srgbClr val="678877"/>
                </a:solidFill>
                <a:latin typeface="Arial"/>
                <a:ea typeface="Arial"/>
                <a:cs typeface="Arial"/>
                <a:sym typeface="Arial"/>
              </a:rPr>
              <a:t>Czy</a:t>
            </a:r>
            <a:r>
              <a:rPr lang="en-US" sz="2800" dirty="0">
                <a:solidFill>
                  <a:srgbClr val="678877"/>
                </a:solidFill>
                <a:latin typeface="Arial"/>
                <a:ea typeface="Arial"/>
                <a:cs typeface="Arial"/>
                <a:sym typeface="Arial"/>
              </a:rPr>
              <a:t> </a:t>
            </a:r>
            <a:r>
              <a:rPr lang="en-US" sz="2800" dirty="0" err="1">
                <a:solidFill>
                  <a:srgbClr val="678877"/>
                </a:solidFill>
                <a:latin typeface="Arial"/>
                <a:ea typeface="Arial"/>
                <a:cs typeface="Arial"/>
                <a:sym typeface="Arial"/>
              </a:rPr>
              <a:t>nadążasz</a:t>
            </a:r>
            <a:r>
              <a:rPr lang="en-US" sz="2800" dirty="0">
                <a:solidFill>
                  <a:srgbClr val="678877"/>
                </a:solidFill>
                <a:latin typeface="Arial"/>
                <a:ea typeface="Arial"/>
                <a:cs typeface="Arial"/>
                <a:sym typeface="Arial"/>
              </a:rPr>
              <a:t>? </a:t>
            </a:r>
            <a:r>
              <a:rPr lang="pl-PL" sz="2800" b="0" dirty="0">
                <a:latin typeface="Arial"/>
                <a:ea typeface="Arial"/>
                <a:cs typeface="Arial"/>
                <a:sym typeface="Arial"/>
              </a:rPr>
              <a:t>Spróbuj odpowiedzieć na to krótkie pytanie, aby utrwalić zdobytą wiedzę.</a:t>
            </a:r>
            <a:endParaRPr sz="3000" b="0" dirty="0"/>
          </a:p>
        </p:txBody>
      </p:sp>
      <p:sp>
        <p:nvSpPr>
          <p:cNvPr id="502" name="Google Shape;502;p3"/>
          <p:cNvSpPr txBox="1"/>
          <p:nvPr/>
        </p:nvSpPr>
        <p:spPr>
          <a:xfrm>
            <a:off x="935577" y="2533750"/>
            <a:ext cx="10058700" cy="359325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pl-PL" sz="3000" b="1" i="0" u="none" strike="noStrike" kern="0" cap="none" spc="0" normalizeH="0" baseline="0" noProof="0" dirty="0">
                <a:ln>
                  <a:noFill/>
                </a:ln>
                <a:solidFill>
                  <a:srgbClr val="FFFFFF"/>
                </a:solidFill>
                <a:effectLst/>
                <a:uLnTx/>
                <a:uFillTx/>
                <a:latin typeface="Arial"/>
                <a:cs typeface="Arial"/>
                <a:sym typeface="Arial"/>
              </a:rPr>
              <a:t>Na czym należy się skupić podczas nauczania dorosłych?</a:t>
            </a:r>
            <a:endParaRPr kumimoji="0" lang="es-ES" sz="3000" b="1" i="0" u="none" strike="noStrike" kern="0" cap="none" spc="0" normalizeH="0" baseline="0" noProof="0" dirty="0">
              <a:ln>
                <a:noFill/>
              </a:ln>
              <a:solidFill>
                <a:srgbClr val="FFFFFF"/>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endParaRPr lang="es-ES" sz="3000" b="1" dirty="0">
              <a:solidFill>
                <a:srgbClr val="FFFFFF"/>
              </a:solidFill>
              <a:ea typeface="Arial"/>
            </a:endParaRPr>
          </a:p>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pl-PL" sz="2500" b="0" i="0" u="none" strike="noStrike" kern="0" cap="none" spc="0" normalizeH="0" baseline="0" noProof="0" dirty="0">
                <a:ln>
                  <a:noFill/>
                </a:ln>
                <a:solidFill>
                  <a:srgbClr val="FFFFFF"/>
                </a:solidFill>
                <a:effectLst/>
                <a:uLnTx/>
                <a:uFillTx/>
                <a:latin typeface="Arial"/>
                <a:ea typeface="Arial"/>
                <a:cs typeface="Arial"/>
                <a:sym typeface="Arial"/>
              </a:rPr>
              <a:t>A) Zapamiętywanie faktów</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Pts val="2500"/>
              <a:buFont typeface="Arial"/>
              <a:buNone/>
              <a:tabLst/>
              <a:defRPr/>
            </a:pPr>
            <a:r>
              <a:rPr kumimoji="0" lang="pl-PL" sz="2500" b="0" i="0" u="none" strike="noStrike" kern="0" cap="none" spc="0" normalizeH="0" baseline="0" noProof="0" dirty="0">
                <a:ln>
                  <a:noFill/>
                </a:ln>
                <a:solidFill>
                  <a:srgbClr val="FFFFFF"/>
                </a:solidFill>
                <a:effectLst/>
                <a:uLnTx/>
                <a:uFillTx/>
                <a:latin typeface="Arial"/>
                <a:ea typeface="Arial"/>
                <a:cs typeface="Arial"/>
                <a:sym typeface="Arial"/>
              </a:rPr>
              <a:t>B) Praktyczne zastosowania w rzeczywistych sytuacjach</a:t>
            </a:r>
            <a:endParaRPr kumimoji="0" lang="es-ES" sz="2500" b="0" i="0" u="none" strike="noStrike" kern="0" cap="none" spc="0" normalizeH="0" baseline="0" noProof="0" dirty="0">
              <a:ln>
                <a:noFill/>
              </a:ln>
              <a:solidFill>
                <a:srgbClr val="FFFFFF"/>
              </a:solidFill>
              <a:effectLst/>
              <a:uLnTx/>
              <a:uFillTx/>
              <a:latin typeface="Arial"/>
              <a:ea typeface="Arial"/>
              <a:cs typeface="Arial"/>
              <a:sym typeface="Arial"/>
            </a:endParaRPr>
          </a:p>
          <a:p>
            <a:pPr marL="0" marR="0" lvl="0" indent="0" algn="l" defTabSz="914400" rtl="0" eaLnBrk="1" fontAlgn="auto" latinLnBrk="0" hangingPunct="1">
              <a:lnSpc>
                <a:spcPct val="150000"/>
              </a:lnSpc>
              <a:spcBef>
                <a:spcPts val="0"/>
              </a:spcBef>
              <a:spcAft>
                <a:spcPts val="0"/>
              </a:spcAft>
              <a:buClr>
                <a:srgbClr val="000000"/>
              </a:buClr>
              <a:buSzPts val="2500"/>
              <a:buFont typeface="Arial"/>
              <a:buNone/>
              <a:tabLst/>
              <a:defRPr/>
            </a:pPr>
            <a:r>
              <a:rPr kumimoji="0" lang="pl-PL" sz="2500" b="0" i="0" u="none" strike="noStrike" kern="0" cap="none" spc="0" normalizeH="0" baseline="0" noProof="0" dirty="0">
                <a:ln>
                  <a:noFill/>
                </a:ln>
                <a:solidFill>
                  <a:srgbClr val="FFFFFF"/>
                </a:solidFill>
                <a:effectLst/>
                <a:uLnTx/>
                <a:uFillTx/>
                <a:latin typeface="Arial"/>
                <a:ea typeface="Arial"/>
                <a:cs typeface="Arial"/>
                <a:sym typeface="Arial"/>
              </a:rPr>
              <a:t>C) Konkurencyjne środowiska edukacyjne</a:t>
            </a:r>
            <a:endParaRPr kumimoji="0" lang="es-ES" sz="2500" b="0" i="0" u="none" strike="noStrike" kern="0" cap="none" spc="0" normalizeH="0" baseline="0" noProof="0" dirty="0">
              <a:ln>
                <a:noFill/>
              </a:ln>
              <a:solidFill>
                <a:srgbClr val="FFFFFF"/>
              </a:solidFill>
              <a:effectLst/>
              <a:uLnTx/>
              <a:uFillTx/>
              <a:latin typeface="Arial"/>
              <a:ea typeface="Arial"/>
              <a:cs typeface="Arial"/>
              <a:sym typeface="Arial"/>
            </a:endParaRPr>
          </a:p>
          <a:p>
            <a:pPr lvl="0">
              <a:lnSpc>
                <a:spcPct val="150000"/>
              </a:lnSpc>
              <a:buSzPts val="2500"/>
            </a:pPr>
            <a:r>
              <a:rPr lang="en-US" sz="2500" dirty="0">
                <a:solidFill>
                  <a:srgbClr val="FFFFFF"/>
                </a:solidFill>
              </a:rPr>
              <a:t>D) </a:t>
            </a:r>
            <a:r>
              <a:rPr lang="en-US" sz="2500" dirty="0" err="1">
                <a:solidFill>
                  <a:srgbClr val="FFFFFF"/>
                </a:solidFill>
              </a:rPr>
              <a:t>Długie</a:t>
            </a:r>
            <a:r>
              <a:rPr lang="en-US" sz="2500" dirty="0">
                <a:solidFill>
                  <a:srgbClr val="FFFFFF"/>
                </a:solidFill>
              </a:rPr>
              <a:t> </a:t>
            </a:r>
            <a:r>
              <a:rPr lang="en-US" sz="2500" dirty="0" err="1">
                <a:solidFill>
                  <a:srgbClr val="FFFFFF"/>
                </a:solidFill>
              </a:rPr>
              <a:t>wykłady</a:t>
            </a:r>
            <a:r>
              <a:rPr lang="en-US" sz="2500" dirty="0">
                <a:solidFill>
                  <a:srgbClr val="FFFFFF"/>
                </a:solidFill>
              </a:rPr>
              <a:t> </a:t>
            </a:r>
            <a:r>
              <a:rPr lang="en-US" sz="2500" dirty="0" err="1">
                <a:solidFill>
                  <a:srgbClr val="FFFFFF"/>
                </a:solidFill>
              </a:rPr>
              <a:t>teoretyczne</a:t>
            </a:r>
            <a:r>
              <a:rPr lang="en-US" sz="2500" dirty="0">
                <a:solidFill>
                  <a:srgbClr val="FFFFFF"/>
                </a:solidFill>
              </a:rPr>
              <a:t> </a:t>
            </a: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503" name="Google Shape;503;p3" descr="Un dibujo de un perro&#10;&#10;Descripción generada automáticamente con confianza media"/>
          <p:cNvPicPr preferRelativeResize="0"/>
          <p:nvPr/>
        </p:nvPicPr>
        <p:blipFill rotWithShape="1">
          <a:blip r:embed="rId5">
            <a:alphaModFix/>
          </a:blip>
          <a:srcRect/>
          <a:stretch/>
        </p:blipFill>
        <p:spPr>
          <a:xfrm>
            <a:off x="10041536" y="207562"/>
            <a:ext cx="1658817" cy="1658817"/>
          </a:xfrm>
          <a:prstGeom prst="rect">
            <a:avLst/>
          </a:prstGeom>
          <a:noFill/>
          <a:ln>
            <a:noFill/>
          </a:ln>
        </p:spPr>
      </p:pic>
      <p:sp>
        <p:nvSpPr>
          <p:cNvPr id="504" name="Google Shape;504;p3"/>
          <p:cNvSpPr txBox="1"/>
          <p:nvPr/>
        </p:nvSpPr>
        <p:spPr>
          <a:xfrm>
            <a:off x="11116340" y="6356350"/>
            <a:ext cx="871800" cy="365100"/>
          </a:xfrm>
          <a:prstGeom prst="rect">
            <a:avLst/>
          </a:prstGeom>
          <a:noFill/>
          <a:ln>
            <a:noFill/>
          </a:ln>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fld id="{00000000-1234-1234-1234-123412341234}" type="slidenum">
              <a:rPr kumimoji="0" lang="en-US" sz="900" b="0" i="0" u="none" strike="noStrike" kern="0" cap="none" spc="0" normalizeH="0" baseline="0" noProof="0">
                <a:ln>
                  <a:noFill/>
                </a:ln>
                <a:solidFill>
                  <a:srgbClr val="537272"/>
                </a:solidFill>
                <a:effectLst/>
                <a:uLnTx/>
                <a:uFillTx/>
                <a:latin typeface="Gill Sans"/>
                <a:ea typeface="Gill Sans"/>
                <a:cs typeface="Gill Sans"/>
                <a:sym typeface="Gill Sans"/>
              </a:rPr>
              <a:pPr marL="0" marR="0" lvl="0" indent="0" algn="r" defTabSz="914400" rtl="0" eaLnBrk="1" fontAlgn="auto" latinLnBrk="0" hangingPunct="1">
                <a:lnSpc>
                  <a:spcPct val="100000"/>
                </a:lnSpc>
                <a:spcBef>
                  <a:spcPts val="0"/>
                </a:spcBef>
                <a:spcAft>
                  <a:spcPts val="0"/>
                </a:spcAft>
                <a:buClr>
                  <a:srgbClr val="000000"/>
                </a:buClr>
                <a:buSzPts val="900"/>
                <a:buFont typeface="Arial"/>
                <a:buNone/>
                <a:tabLst/>
                <a:defRPr/>
              </a:pPr>
              <a:t>28</a:t>
            </a:fld>
            <a:endParaRPr kumimoji="0" sz="900" b="0" i="0" u="none" strike="noStrike" kern="0" cap="none" spc="0" normalizeH="0" baseline="0" noProof="0">
              <a:ln>
                <a:noFill/>
              </a:ln>
              <a:solidFill>
                <a:srgbClr val="537272"/>
              </a:solidFill>
              <a:effectLst/>
              <a:uLnTx/>
              <a:uFillTx/>
              <a:latin typeface="Gill Sans"/>
              <a:ea typeface="Gill Sans"/>
              <a:cs typeface="Gill Sans"/>
              <a:sym typeface="Gill Sans"/>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pic>
        <p:nvPicPr>
          <p:cNvPr id="826" name="Google Shape;826;p28"/>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827" name="Google Shape;827;p28"/>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3</a:t>
            </a:r>
            <a:endParaRPr>
              <a:latin typeface="Arial"/>
              <a:ea typeface="Arial"/>
              <a:cs typeface="Arial"/>
              <a:sym typeface="Arial"/>
            </a:endParaRPr>
          </a:p>
        </p:txBody>
      </p:sp>
      <p:sp>
        <p:nvSpPr>
          <p:cNvPr id="828" name="Google Shape;828;p28"/>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Projektowanie planów zajęć i ćwiczeń</a:t>
            </a:r>
            <a:endParaRPr/>
          </a:p>
        </p:txBody>
      </p:sp>
      <p:sp>
        <p:nvSpPr>
          <p:cNvPr id="829" name="Google Shape;829;p28"/>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7F7F7F"/>
                </a:solidFill>
                <a:latin typeface="Gill Sans"/>
                <a:ea typeface="Gill Sans"/>
                <a:cs typeface="Gill Sans"/>
                <a:sym typeface="Gill Sans"/>
              </a:rPr>
              <a:t>29</a:t>
            </a:fld>
            <a:endParaRPr sz="900" b="0" i="0" u="none" strike="noStrike" cap="none">
              <a:solidFill>
                <a:srgbClr val="7F7F7F"/>
              </a:solidFill>
              <a:latin typeface="Gill Sans"/>
              <a:ea typeface="Gill Sans"/>
              <a:cs typeface="Gill Sans"/>
              <a:sym typeface="Gill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835"/>
        <p:cNvGrpSpPr/>
        <p:nvPr/>
      </p:nvGrpSpPr>
      <p:grpSpPr>
        <a:xfrm>
          <a:off x="0" y="0"/>
          <a:ext cx="0" cy="0"/>
          <a:chOff x="0" y="0"/>
          <a:chExt cx="0" cy="0"/>
        </a:xfrm>
      </p:grpSpPr>
      <p:pic>
        <p:nvPicPr>
          <p:cNvPr id="836" name="Google Shape;836;g354cd9c9ebd_0_1415"/>
          <p:cNvPicPr preferRelativeResize="0"/>
          <p:nvPr/>
        </p:nvPicPr>
        <p:blipFill rotWithShape="1">
          <a:blip r:embed="rId3">
            <a:alphaModFix/>
          </a:blip>
          <a:srcRect l="1456" r="1445"/>
          <a:stretch/>
        </p:blipFill>
        <p:spPr>
          <a:xfrm>
            <a:off x="0" y="0"/>
            <a:ext cx="12191763" cy="6857641"/>
          </a:xfrm>
          <a:prstGeom prst="rect">
            <a:avLst/>
          </a:prstGeom>
          <a:noFill/>
          <a:ln>
            <a:noFill/>
          </a:ln>
        </p:spPr>
      </p:pic>
      <p:sp>
        <p:nvSpPr>
          <p:cNvPr id="837" name="Google Shape;837;g354cd9c9ebd_0_1415"/>
          <p:cNvSpPr/>
          <p:nvPr/>
        </p:nvSpPr>
        <p:spPr>
          <a:xfrm>
            <a:off x="798480" y="698040"/>
            <a:ext cx="10594500" cy="5461500"/>
          </a:xfrm>
          <a:prstGeom prst="rect">
            <a:avLst/>
          </a:prstGeom>
          <a:solidFill>
            <a:srgbClr val="7F7F7F">
              <a:alpha val="7254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8" name="Google Shape;838;g354cd9c9ebd_0_1415"/>
          <p:cNvSpPr/>
          <p:nvPr/>
        </p:nvSpPr>
        <p:spPr>
          <a:xfrm>
            <a:off x="1556197" y="1506828"/>
            <a:ext cx="9079606" cy="3303012"/>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W tej części nacisk położony jest na dostarczenie Ci narzędzi i technik, które pozwolą Ci skutecznie zintegrować CT z planowaniem lekcji i strategiami nauczania. Przechodząc od teorii do praktyki, zbadamy, jak projektować dobrze ustrukturyzowane plany lekcji, które uwzględniają koncepcje CT, takie jak dekompozycja, rozpoznawanie wzorców i myślenie algorytmiczne.</a:t>
            </a:r>
            <a:endParaRPr sz="1600" b="0" i="0" u="none" strike="noStrike" cap="none">
              <a:solidFill>
                <a:schemeClr val="lt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Ta część kładzie nacisk na praktyczne elementy tworzenia skutecznych lekcji, zapewniając przewodnik krok po kroku, jak włączyć CT do różnych obszarów tematycznych i scenariuszy z życia wziętych. Pod koniec nauczysz się, jak tworzyć angażujące i dostosowane do potrzeb Twoich dorosłych uczestników plany zajęć.</a:t>
            </a:r>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chemeClr val="lt1"/>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Jako trener, Twoja rola jest kluczowa w zapewnieniu, że lekcje dają dorosłym uczestnikom wiedzę i pozwalają im stosować umiejętności CT w rzeczywistych kontekstach.</a:t>
            </a:r>
            <a:endParaRPr sz="1600" b="0" i="0" u="none" strike="noStrike" cap="none">
              <a:solidFill>
                <a:schemeClr val="lt1"/>
              </a:solidFill>
              <a:latin typeface="Arial"/>
              <a:ea typeface="Arial"/>
              <a:cs typeface="Arial"/>
              <a:sym typeface="Arial"/>
            </a:endParaRPr>
          </a:p>
        </p:txBody>
      </p:sp>
      <p:sp>
        <p:nvSpPr>
          <p:cNvPr id="839" name="Google Shape;839;g354cd9c9ebd_0_1415"/>
          <p:cNvSpPr/>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30</a:t>
            </a:fld>
            <a:endParaRPr sz="9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843"/>
        <p:cNvGrpSpPr/>
        <p:nvPr/>
      </p:nvGrpSpPr>
      <p:grpSpPr>
        <a:xfrm>
          <a:off x="0" y="0"/>
          <a:ext cx="0" cy="0"/>
          <a:chOff x="0" y="0"/>
          <a:chExt cx="0" cy="0"/>
        </a:xfrm>
      </p:grpSpPr>
      <p:sp>
        <p:nvSpPr>
          <p:cNvPr id="844" name="Google Shape;844;p30"/>
          <p:cNvSpPr/>
          <p:nvPr/>
        </p:nvSpPr>
        <p:spPr>
          <a:xfrm>
            <a:off x="874480" y="5294747"/>
            <a:ext cx="6096000" cy="1061603"/>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845" name="Google Shape;845;p30"/>
          <p:cNvPicPr preferRelativeResize="0"/>
          <p:nvPr/>
        </p:nvPicPr>
        <p:blipFill rotWithShape="1">
          <a:blip r:embed="rId3">
            <a:alphaModFix/>
          </a:blip>
          <a:srcRect l="30342" r="30344"/>
          <a:stretch/>
        </p:blipFill>
        <p:spPr>
          <a:xfrm>
            <a:off x="8140700" y="-1"/>
            <a:ext cx="4051300" cy="6858001"/>
          </a:xfrm>
          <a:prstGeom prst="rect">
            <a:avLst/>
          </a:prstGeom>
          <a:noFill/>
          <a:ln>
            <a:noFill/>
          </a:ln>
        </p:spPr>
      </p:pic>
      <p:sp>
        <p:nvSpPr>
          <p:cNvPr id="846" name="Google Shape;846;p3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solidFill>
                  <a:schemeClr val="lt1"/>
                </a:solidFill>
              </a:rPr>
              <a:t>31</a:t>
            </a:fld>
            <a:endParaRPr>
              <a:solidFill>
                <a:schemeClr val="lt1"/>
              </a:solidFill>
            </a:endParaRPr>
          </a:p>
        </p:txBody>
      </p:sp>
      <p:sp>
        <p:nvSpPr>
          <p:cNvPr id="847" name="Google Shape;847;p30"/>
          <p:cNvSpPr txBox="1"/>
          <p:nvPr/>
        </p:nvSpPr>
        <p:spPr>
          <a:xfrm>
            <a:off x="696280" y="1270039"/>
            <a:ext cx="6452400" cy="38010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1800"/>
              </a:spcBef>
              <a:spcAft>
                <a:spcPts val="0"/>
              </a:spcAft>
              <a:buClr>
                <a:schemeClr val="dk1"/>
              </a:buClr>
              <a:buSzPts val="1100"/>
              <a:buFont typeface="Arial"/>
              <a:buNone/>
            </a:pPr>
            <a:r>
              <a:rPr lang="en-US" sz="1400" b="0" i="0" u="none" strike="noStrike" cap="none">
                <a:solidFill>
                  <a:srgbClr val="000000"/>
                </a:solidFill>
                <a:latin typeface="Arial"/>
                <a:ea typeface="Arial"/>
                <a:cs typeface="Arial"/>
                <a:sym typeface="Arial"/>
              </a:rPr>
              <a:t>Dobrze skonstruowany plan zajęć jest niezbędny do skutecznego uczenia osób dorosłych. Służy jako mapa drogowa, zapewniając, że zarówno trenerzy, jak i słuchacze koncentrują się na jasnych celach, jednocześnie zaspokajając wyjątkowe potrzeby dorosłych uczących się.</a:t>
            </a:r>
            <a:endParaRPr/>
          </a:p>
          <a:p>
            <a:pPr marL="0" marR="0" lvl="0" indent="0" algn="just" rtl="0">
              <a:lnSpc>
                <a:spcPct val="100000"/>
              </a:lnSpc>
              <a:spcBef>
                <a:spcPts val="1800"/>
              </a:spcBef>
              <a:spcAft>
                <a:spcPts val="0"/>
              </a:spcAft>
              <a:buClr>
                <a:schemeClr val="dk1"/>
              </a:buClr>
              <a:buSzPts val="1100"/>
              <a:buFont typeface="Arial"/>
              <a:buNone/>
            </a:pPr>
            <a:r>
              <a:rPr lang="en-US" sz="1400" b="0" i="0" u="none" strike="noStrike" cap="none">
                <a:solidFill>
                  <a:srgbClr val="000000"/>
                </a:solidFill>
                <a:latin typeface="Arial"/>
                <a:ea typeface="Arial"/>
                <a:cs typeface="Arial"/>
                <a:sym typeface="Arial"/>
              </a:rPr>
              <a:t>Dorośli uczestnicy często równoważą edukację z pracą, rodziną i innymi obowiązkami, więc zajęcia muszą być celowe, wydajne i angażujące. Ustrukturyzowany plan pomaga maksymalnie wykorzystać ograniczony czas nauki i zapewnia, że treści są istotne dla ich rzeczywistych celów.</a:t>
            </a:r>
            <a:endParaRPr/>
          </a:p>
          <a:p>
            <a:pPr marL="0" marR="0" lvl="0" indent="0" algn="just" rtl="0">
              <a:lnSpc>
                <a:spcPct val="100000"/>
              </a:lnSpc>
              <a:spcBef>
                <a:spcPts val="1800"/>
              </a:spcBef>
              <a:spcAft>
                <a:spcPts val="0"/>
              </a:spcAft>
              <a:buClr>
                <a:srgbClr val="000000"/>
              </a:buClr>
              <a:buSzPts val="1100"/>
              <a:buFont typeface="Arial"/>
              <a:buNone/>
            </a:pPr>
            <a:r>
              <a:rPr lang="en-US" sz="1400" b="0" i="0" u="none" strike="noStrike" cap="none">
                <a:solidFill>
                  <a:srgbClr val="000000"/>
                </a:solidFill>
                <a:latin typeface="Arial"/>
                <a:ea typeface="Arial"/>
                <a:cs typeface="Arial"/>
                <a:sym typeface="Arial"/>
              </a:rPr>
              <a:t>Dostosowanie planu zajęć dla dorosłych obejmuje uwzględnienie ich doświadczeń życiowych, zapewnienie praktycznych zastosowań i uwzględnienie różnych stylów uczenia się. Przemyślana struktura zapewnia logiczne budowanie zajęć, łącząc wcześniejszą wiedzę z nowymi koncepcjami, jednocześnie oferując elastyczność w dostosowywaniu się do potrzeb osób uczących się.</a:t>
            </a:r>
            <a:endParaRPr/>
          </a:p>
        </p:txBody>
      </p:sp>
      <p:sp>
        <p:nvSpPr>
          <p:cNvPr id="848" name="Google Shape;848;p30"/>
          <p:cNvSpPr txBox="1">
            <a:spLocks noGrp="1"/>
          </p:cNvSpPr>
          <p:nvPr>
            <p:ph type="body" idx="1"/>
          </p:nvPr>
        </p:nvSpPr>
        <p:spPr>
          <a:xfrm>
            <a:off x="510159" y="554287"/>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Znaczenie dobrze zaprojektowanego planu zajęć</a:t>
            </a:r>
            <a:endParaRPr>
              <a:solidFill>
                <a:schemeClr val="dk1"/>
              </a:solidFill>
            </a:endParaRPr>
          </a:p>
        </p:txBody>
      </p:sp>
      <p:sp>
        <p:nvSpPr>
          <p:cNvPr id="849" name="Google Shape;849;p30"/>
          <p:cNvSpPr txBox="1"/>
          <p:nvPr/>
        </p:nvSpPr>
        <p:spPr>
          <a:xfrm>
            <a:off x="1136873" y="5563939"/>
            <a:ext cx="5571214"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Dobry plan nie tylko kieruje sesją, ale tworzy wspierające ramy dla znaczących i skutecznych doświadczeń edukacyjnych.</a:t>
            </a:r>
            <a:endParaRPr sz="1400" b="0" i="0" u="none" strike="noStrike" cap="none">
              <a:solidFill>
                <a:srgbClr val="000000"/>
              </a:solidFill>
              <a:latin typeface="Arial"/>
              <a:ea typeface="Arial"/>
              <a:cs typeface="Arial"/>
              <a:sym typeface="Arial"/>
            </a:endParaRPr>
          </a:p>
        </p:txBody>
      </p:sp>
      <p:pic>
        <p:nvPicPr>
          <p:cNvPr id="850" name="Google Shape;850;p30" descr="Icono&#10;&#10;Descripción generada automáticamente"/>
          <p:cNvPicPr preferRelativeResize="0"/>
          <p:nvPr/>
        </p:nvPicPr>
        <p:blipFill rotWithShape="1">
          <a:blip r:embed="rId4">
            <a:alphaModFix/>
          </a:blip>
          <a:srcRect/>
          <a:stretch/>
        </p:blipFill>
        <p:spPr>
          <a:xfrm>
            <a:off x="502102" y="5866267"/>
            <a:ext cx="710975" cy="710975"/>
          </a:xfrm>
          <a:prstGeom prst="rect">
            <a:avLst/>
          </a:prstGeom>
          <a:noFill/>
          <a:ln>
            <a:noFill/>
          </a:ln>
        </p:spPr>
      </p:pic>
      <p:pic>
        <p:nvPicPr>
          <p:cNvPr id="851" name="Google Shape;851;p30" descr="Icono&#10;&#10;Descripción generada automáticamente"/>
          <p:cNvPicPr preferRelativeResize="0"/>
          <p:nvPr/>
        </p:nvPicPr>
        <p:blipFill rotWithShape="1">
          <a:blip r:embed="rId5">
            <a:alphaModFix/>
          </a:blip>
          <a:srcRect/>
          <a:stretch/>
        </p:blipFill>
        <p:spPr>
          <a:xfrm>
            <a:off x="6641880" y="4840373"/>
            <a:ext cx="1025894" cy="102589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855"/>
        <p:cNvGrpSpPr/>
        <p:nvPr/>
      </p:nvGrpSpPr>
      <p:grpSpPr>
        <a:xfrm>
          <a:off x="0" y="0"/>
          <a:ext cx="0" cy="0"/>
          <a:chOff x="0" y="0"/>
          <a:chExt cx="0" cy="0"/>
        </a:xfrm>
      </p:grpSpPr>
      <p:sp>
        <p:nvSpPr>
          <p:cNvPr id="856" name="Google Shape;856;p31"/>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32</a:t>
            </a:fld>
            <a:endParaRPr/>
          </a:p>
        </p:txBody>
      </p:sp>
      <p:sp>
        <p:nvSpPr>
          <p:cNvPr id="857" name="Google Shape;857;p31"/>
          <p:cNvSpPr txBox="1">
            <a:spLocks noGrp="1"/>
          </p:cNvSpPr>
          <p:nvPr>
            <p:ph type="body" idx="1"/>
          </p:nvPr>
        </p:nvSpPr>
        <p:spPr>
          <a:xfrm>
            <a:off x="461900" y="426719"/>
            <a:ext cx="9410820" cy="683565"/>
          </a:xfrm>
          <a:prstGeom prst="rect">
            <a:avLst/>
          </a:prstGeom>
          <a:noFill/>
          <a:ln>
            <a:noFill/>
          </a:ln>
        </p:spPr>
        <p:txBody>
          <a:bodyPr spcFirstLastPara="1" wrap="square" lIns="91425" tIns="45700" rIns="91425" bIns="45700" anchor="b" anchorCtr="0">
            <a:normAutofit/>
          </a:bodyPr>
          <a:lstStyle/>
          <a:p>
            <a:pPr marL="0" lvl="0" indent="0" algn="l" rtl="0">
              <a:lnSpc>
                <a:spcPct val="100000"/>
              </a:lnSpc>
              <a:spcBef>
                <a:spcPts val="0"/>
              </a:spcBef>
              <a:spcAft>
                <a:spcPts val="0"/>
              </a:spcAft>
              <a:buSzPts val="1680"/>
              <a:buNone/>
            </a:pPr>
            <a:r>
              <a:rPr lang="en-US">
                <a:solidFill>
                  <a:schemeClr val="dk1"/>
                </a:solidFill>
                <a:latin typeface="Arial"/>
                <a:ea typeface="Arial"/>
                <a:cs typeface="Arial"/>
                <a:sym typeface="Arial"/>
              </a:rPr>
              <a:t>Elementy dobrego planu zajęć</a:t>
            </a:r>
            <a:endParaRPr>
              <a:solidFill>
                <a:schemeClr val="dk1"/>
              </a:solidFill>
            </a:endParaRPr>
          </a:p>
        </p:txBody>
      </p:sp>
      <p:sp>
        <p:nvSpPr>
          <p:cNvPr id="858" name="Google Shape;858;p31"/>
          <p:cNvSpPr txBox="1"/>
          <p:nvPr/>
        </p:nvSpPr>
        <p:spPr>
          <a:xfrm>
            <a:off x="461900" y="1259120"/>
            <a:ext cx="10162311" cy="7389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Dobry plan lekcji jest podstawą skutecznego nauczania, zwłaszcza dla dorosłych słuchaczy, którzy cenią sobie jasność, trafność i strukturę. Uwzględniając te kluczowe elementy, możesz zaprojektować plany lekcji, które będą rezonować z dorosłymi uczestnikami i wywrą na nich trwały wpływ.</a:t>
            </a:r>
            <a:endParaRPr sz="1400" b="0" i="0" u="none" strike="noStrike" cap="none">
              <a:solidFill>
                <a:srgbClr val="000000"/>
              </a:solidFill>
              <a:latin typeface="Arial"/>
              <a:ea typeface="Arial"/>
              <a:cs typeface="Arial"/>
              <a:sym typeface="Arial"/>
            </a:endParaRPr>
          </a:p>
        </p:txBody>
      </p:sp>
      <p:graphicFrame>
        <p:nvGraphicFramePr>
          <p:cNvPr id="859" name="Google Shape;859;p31"/>
          <p:cNvGraphicFramePr/>
          <p:nvPr/>
        </p:nvGraphicFramePr>
        <p:xfrm>
          <a:off x="461900" y="2235829"/>
          <a:ext cx="3000000" cy="3000000"/>
        </p:xfrm>
        <a:graphic>
          <a:graphicData uri="http://schemas.openxmlformats.org/drawingml/2006/table">
            <a:tbl>
              <a:tblPr firstRow="1" bandRow="1">
                <a:noFill/>
                <a:tableStyleId>{D9399D75-7288-46AB-8989-EED67875046C}</a:tableStyleId>
              </a:tblPr>
              <a:tblGrid>
                <a:gridCol w="1686050">
                  <a:extLst>
                    <a:ext uri="{9D8B030D-6E8A-4147-A177-3AD203B41FA5}">
                      <a16:colId xmlns:a16="http://schemas.microsoft.com/office/drawing/2014/main" val="20000"/>
                    </a:ext>
                  </a:extLst>
                </a:gridCol>
                <a:gridCol w="2915875">
                  <a:extLst>
                    <a:ext uri="{9D8B030D-6E8A-4147-A177-3AD203B41FA5}">
                      <a16:colId xmlns:a16="http://schemas.microsoft.com/office/drawing/2014/main" val="20001"/>
                    </a:ext>
                  </a:extLst>
                </a:gridCol>
                <a:gridCol w="2933100">
                  <a:extLst>
                    <a:ext uri="{9D8B030D-6E8A-4147-A177-3AD203B41FA5}">
                      <a16:colId xmlns:a16="http://schemas.microsoft.com/office/drawing/2014/main" val="20002"/>
                    </a:ext>
                  </a:extLst>
                </a:gridCol>
                <a:gridCol w="3733175">
                  <a:extLst>
                    <a:ext uri="{9D8B030D-6E8A-4147-A177-3AD203B41FA5}">
                      <a16:colId xmlns:a16="http://schemas.microsoft.com/office/drawing/2014/main" val="20003"/>
                    </a:ext>
                  </a:extLst>
                </a:gridCol>
              </a:tblGrid>
              <a:tr h="4969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latin typeface="Arial"/>
                          <a:ea typeface="Arial"/>
                          <a:cs typeface="Arial"/>
                          <a:sym typeface="Arial"/>
                        </a:rPr>
                        <a:t>Element</a:t>
                      </a:r>
                      <a:endParaRPr sz="1200" u="none" strike="noStrike" cap="none"/>
                    </a:p>
                  </a:txBody>
                  <a:tcPr marL="91450" marR="91450" marT="45725" marB="457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67887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Defini</a:t>
                      </a:r>
                      <a:r>
                        <a:rPr lang="en-US" sz="1600" u="none" strike="noStrike" cap="none">
                          <a:latin typeface="Arial"/>
                          <a:ea typeface="Arial"/>
                          <a:cs typeface="Arial"/>
                          <a:sym typeface="Arial"/>
                        </a:rPr>
                        <a:t>cja</a:t>
                      </a:r>
                      <a:endParaRPr sz="1200" u="none" strike="noStrike" cap="none"/>
                    </a:p>
                  </a:txBody>
                  <a:tcPr marL="91450" marR="91450" marT="45725" marB="457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67887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u="none" strike="noStrike" cap="none">
                          <a:latin typeface="Arial"/>
                          <a:ea typeface="Arial"/>
                          <a:cs typeface="Arial"/>
                          <a:sym typeface="Arial"/>
                        </a:rPr>
                        <a:t>Dlaczego ma to znaczenie</a:t>
                      </a:r>
                      <a:endParaRPr sz="1200" u="none" strike="noStrike" cap="none"/>
                    </a:p>
                  </a:txBody>
                  <a:tcPr marL="91450" marR="91450" marT="45725" marB="457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678877"/>
                    </a:solidFill>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lt1"/>
                          </a:solidFill>
                          <a:latin typeface="Arial"/>
                          <a:ea typeface="Arial"/>
                          <a:cs typeface="Arial"/>
                          <a:sym typeface="Arial"/>
                        </a:rPr>
                        <a:t>K</a:t>
                      </a:r>
                      <a:r>
                        <a:rPr lang="en-US" sz="1600" u="none" strike="noStrike" cap="none">
                          <a:latin typeface="Arial"/>
                          <a:ea typeface="Arial"/>
                          <a:cs typeface="Arial"/>
                          <a:sym typeface="Arial"/>
                        </a:rPr>
                        <a:t>luczowe cechy</a:t>
                      </a:r>
                      <a:endParaRPr sz="1200" u="none" strike="noStrike" cap="none"/>
                    </a:p>
                  </a:txBody>
                  <a:tcPr marL="91450" marR="91450" marT="45725" marB="457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678877"/>
                    </a:solidFill>
                  </a:tcPr>
                </a:tc>
                <a:extLst>
                  <a:ext uri="{0D108BD9-81ED-4DB2-BD59-A6C34878D82A}">
                    <a16:rowId xmlns:a16="http://schemas.microsoft.com/office/drawing/2014/main" val="10000"/>
                  </a:ext>
                </a:extLst>
              </a:tr>
              <a:tr h="79080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latin typeface="Arial"/>
                          <a:ea typeface="Arial"/>
                          <a:cs typeface="Arial"/>
                          <a:sym typeface="Arial"/>
                        </a:rPr>
                        <a:t>Jasne cele</a:t>
                      </a:r>
                      <a:endParaRPr sz="1600" u="none" strike="noStrike" cap="none"/>
                    </a:p>
                  </a:txBody>
                  <a:tcPr marL="91450" marR="91450" marT="45725" marB="457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D2DDD8"/>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Określ, co uczący się osiągną na koniec zajęć, używając konkretnych, mierzalnych i istotnych celów dostosowanych do ich potrzeb.</a:t>
                      </a:r>
                      <a:endParaRPr sz="1200" u="none" strike="noStrike" cap="none">
                        <a:latin typeface="Arial"/>
                        <a:ea typeface="Arial"/>
                        <a:cs typeface="Arial"/>
                        <a:sym typeface="Arial"/>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Ustal kierunek, utrzymując zajęcia skoncentrowane i celowe. W przypadku dorosłych znajomość celu końcowego zwiększa motywację i zaangażowanie.</a:t>
                      </a:r>
                      <a:endParaRPr sz="1200" b="0" i="0" u="none" strike="noStrike" cap="none">
                        <a:solidFill>
                          <a:schemeClr val="dk1"/>
                        </a:solidFill>
                        <a:latin typeface="Arial"/>
                        <a:ea typeface="Arial"/>
                        <a:cs typeface="Arial"/>
                        <a:sym typeface="Arial"/>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271463" marR="0" lvl="0" indent="-220663"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Powiązanie z rzeczywistymi zadaniami lub umiejętnościami</a:t>
                      </a:r>
                      <a:endParaRPr/>
                    </a:p>
                    <a:p>
                      <a:pPr marL="271463" marR="0" lvl="0" indent="-220663"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Praktyczne i osiągalne cele</a:t>
                      </a:r>
                      <a:endParaRPr/>
                    </a:p>
                    <a:p>
                      <a:pPr marL="271463" marR="0" lvl="0" indent="-220663"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Mierzalne wyniki</a:t>
                      </a:r>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1"/>
                  </a:ext>
                </a:extLst>
              </a:tr>
              <a:tr h="79080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latin typeface="Arial"/>
                          <a:ea typeface="Arial"/>
                          <a:cs typeface="Arial"/>
                          <a:sym typeface="Arial"/>
                        </a:rPr>
                        <a:t>Ustrukturyzowana zawartość</a:t>
                      </a:r>
                      <a:endParaRPr sz="1600" u="none" strike="noStrike" cap="none"/>
                    </a:p>
                  </a:txBody>
                  <a:tcPr marL="91450" marR="91450" marT="45725" marB="457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D2DDD8"/>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Zorganizuj zajęcia w logiczne sekcje: </a:t>
                      </a:r>
                      <a:endParaRPr/>
                    </a:p>
                    <a:p>
                      <a:pPr marL="177800" marR="0" lvl="0" indent="-177800"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Wprowadzenie</a:t>
                      </a:r>
                      <a:endParaRPr/>
                    </a:p>
                    <a:p>
                      <a:pPr marL="177800" marR="0" lvl="0" indent="-177800"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Główna treść </a:t>
                      </a:r>
                      <a:endParaRPr/>
                    </a:p>
                    <a:p>
                      <a:pPr marL="177800" marR="0" lvl="0" indent="-177800"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Podsumowanie</a:t>
                      </a:r>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Upewnij się, że uczący się mogą podążać za wskazówkami, opierać się na wcześniejszej wiedzy i skuteczniej zachowywać kluczowe informacje.</a:t>
                      </a:r>
                      <a:endParaRPr sz="1200" b="0" i="0" u="none" strike="noStrike" cap="none">
                        <a:solidFill>
                          <a:schemeClr val="dk1"/>
                        </a:solidFill>
                        <a:latin typeface="Arial"/>
                        <a:ea typeface="Arial"/>
                        <a:cs typeface="Arial"/>
                        <a:sym typeface="Arial"/>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304800" marR="0" lvl="0" indent="-211138"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Wprowadzenie do kontekstu</a:t>
                      </a:r>
                      <a:endParaRPr/>
                    </a:p>
                    <a:p>
                      <a:pPr marL="304800" marR="0" lvl="0" indent="-211138"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Realizacja krok po kroku z praktycznymi przykładami</a:t>
                      </a:r>
                      <a:endParaRPr/>
                    </a:p>
                    <a:p>
                      <a:pPr marL="304800" marR="0" lvl="0" indent="-211138"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Zakończenie łączy wszystko razem i łączy się z przyszłymi lekcjami</a:t>
                      </a:r>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2"/>
                  </a:ext>
                </a:extLst>
              </a:tr>
              <a:tr h="79080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latin typeface="Arial"/>
                          <a:ea typeface="Arial"/>
                          <a:cs typeface="Arial"/>
                          <a:sym typeface="Arial"/>
                        </a:rPr>
                        <a:t>Strategie zaangażowania</a:t>
                      </a:r>
                      <a:endParaRPr sz="1600" u="none" strike="noStrike" cap="none"/>
                    </a:p>
                  </a:txBody>
                  <a:tcPr marL="91450" marR="91450" marT="45725" marB="457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D2DDD8"/>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Wykorzystaj opowiadanie historii, rzeczywiste scenariusze i interaktywne działania, aby przyciągnąć uwagę słuchaczy i utrzymać ich motywację.</a:t>
                      </a:r>
                      <a:endParaRPr sz="1200" b="0" i="0" u="none" strike="noStrike" cap="none">
                        <a:solidFill>
                          <a:schemeClr val="dk1"/>
                        </a:solidFill>
                        <a:latin typeface="Arial"/>
                        <a:ea typeface="Arial"/>
                        <a:cs typeface="Arial"/>
                        <a:sym typeface="Arial"/>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Łącz zajęcia z doświadczeniami słuchaczy, dzięki czemu treści staną się bardziej zrozumiałe.</a:t>
                      </a:r>
                      <a:endParaRPr sz="1200" b="0" i="0" u="none" strike="noStrike" cap="none">
                        <a:solidFill>
                          <a:schemeClr val="dk1"/>
                        </a:solidFill>
                        <a:latin typeface="Arial"/>
                        <a:ea typeface="Arial"/>
                        <a:cs typeface="Arial"/>
                        <a:sym typeface="Arial"/>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304800" marR="0" lvl="0" indent="-211138"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Opowiadanie historii i scenariusze z życia wzięte</a:t>
                      </a:r>
                      <a:endParaRPr/>
                    </a:p>
                    <a:p>
                      <a:pPr marL="304800" marR="0" lvl="0" indent="-211138"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Interaktywne i praktyczne działania</a:t>
                      </a:r>
                      <a:endParaRPr/>
                    </a:p>
                    <a:p>
                      <a:pPr marL="304800" marR="0" lvl="0" indent="-211138"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Metody dla różnych stylów uczenia się</a:t>
                      </a:r>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3"/>
                  </a:ext>
                </a:extLst>
              </a:tr>
              <a:tr h="790800">
                <a:tc>
                  <a:txBody>
                    <a:bodyPr/>
                    <a:lstStyle/>
                    <a:p>
                      <a:pPr marL="0" marR="0" lvl="0" indent="0" algn="l" rtl="0">
                        <a:lnSpc>
                          <a:spcPct val="100000"/>
                        </a:lnSpc>
                        <a:spcBef>
                          <a:spcPts val="0"/>
                        </a:spcBef>
                        <a:spcAft>
                          <a:spcPts val="0"/>
                        </a:spcAft>
                        <a:buClr>
                          <a:srgbClr val="000000"/>
                        </a:buClr>
                        <a:buSzPts val="1600"/>
                        <a:buFont typeface="Arial"/>
                        <a:buNone/>
                      </a:pPr>
                      <a:r>
                        <a:rPr lang="en-US" sz="1600" b="1" u="none" strike="noStrike" cap="none">
                          <a:latin typeface="Arial"/>
                          <a:ea typeface="Arial"/>
                          <a:cs typeface="Arial"/>
                          <a:sym typeface="Arial"/>
                        </a:rPr>
                        <a:t>Ocena i informacja zwrotna</a:t>
                      </a:r>
                      <a:endParaRPr sz="1600" u="none" strike="noStrike" cap="none"/>
                    </a:p>
                  </a:txBody>
                  <a:tcPr marL="91450" marR="91450" marT="45725" marB="45725" anchor="ctr">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solidFill>
                      <a:srgbClr val="D2DDD8"/>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Sprawdź zrozumienie materiału przez uczestników i udziel konstruktywnych wskazówek wspierających ich rozwój.</a:t>
                      </a:r>
                      <a:endParaRPr sz="1200" b="0" i="0" u="none" strike="noStrike" cap="none">
                        <a:solidFill>
                          <a:schemeClr val="dk1"/>
                        </a:solidFill>
                        <a:latin typeface="Arial"/>
                        <a:ea typeface="Arial"/>
                        <a:cs typeface="Arial"/>
                        <a:sym typeface="Arial"/>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latin typeface="Arial"/>
                          <a:ea typeface="Arial"/>
                          <a:cs typeface="Arial"/>
                          <a:sym typeface="Arial"/>
                        </a:rPr>
                        <a:t>Wzmacniaj naukę, pomagaj identyfikować braki i motywuj słuchaczy do postępów.</a:t>
                      </a:r>
                      <a:endParaRPr sz="1200" b="0" i="0" u="none" strike="noStrike" cap="none">
                        <a:solidFill>
                          <a:schemeClr val="dk1"/>
                        </a:solidFill>
                        <a:latin typeface="Arial"/>
                        <a:ea typeface="Arial"/>
                        <a:cs typeface="Arial"/>
                        <a:sym typeface="Arial"/>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tc>
                  <a:txBody>
                    <a:bodyPr/>
                    <a:lstStyle/>
                    <a:p>
                      <a:pPr marL="304800" marR="0" lvl="0" indent="-211138"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Praktyczne oceny i kontrole zrozumienia</a:t>
                      </a:r>
                      <a:endParaRPr/>
                    </a:p>
                    <a:p>
                      <a:pPr marL="304800" marR="0" lvl="0" indent="-211138"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Konstruktywne, przydatne informacje zwrotne</a:t>
                      </a:r>
                      <a:endParaRPr/>
                    </a:p>
                    <a:p>
                      <a:pPr marL="304800" marR="0" lvl="0" indent="-211138" algn="l" rtl="0">
                        <a:lnSpc>
                          <a:spcPct val="100000"/>
                        </a:lnSpc>
                        <a:spcBef>
                          <a:spcPts val="0"/>
                        </a:spcBef>
                        <a:spcAft>
                          <a:spcPts val="0"/>
                        </a:spcAft>
                        <a:buClr>
                          <a:srgbClr val="000000"/>
                        </a:buClr>
                        <a:buSzPts val="1200"/>
                        <a:buFont typeface="Arial"/>
                        <a:buChar char="•"/>
                      </a:pPr>
                      <a:r>
                        <a:rPr lang="en-US" sz="1200" u="none" strike="noStrike" cap="none">
                          <a:latin typeface="Arial"/>
                          <a:ea typeface="Arial"/>
                          <a:cs typeface="Arial"/>
                          <a:sym typeface="Arial"/>
                        </a:rPr>
                        <a:t>Zachęca do refleksji i ciągłego doskonalenia</a:t>
                      </a:r>
                      <a:endParaRPr/>
                    </a:p>
                  </a:txBody>
                  <a:tcPr marL="91450" marR="91450" marT="45725" marB="45725">
                    <a:lnL w="12700" cap="flat" cmpd="sng">
                      <a:solidFill>
                        <a:srgbClr val="BFBFBF"/>
                      </a:solidFill>
                      <a:prstDash val="solid"/>
                      <a:round/>
                      <a:headEnd type="none" w="sm" len="sm"/>
                      <a:tailEnd type="none" w="sm" len="sm"/>
                    </a:lnL>
                    <a:lnR w="12700" cap="flat" cmpd="sng">
                      <a:solidFill>
                        <a:srgbClr val="BFBFBF"/>
                      </a:solidFill>
                      <a:prstDash val="solid"/>
                      <a:round/>
                      <a:headEnd type="none" w="sm" len="sm"/>
                      <a:tailEnd type="none" w="sm" len="sm"/>
                    </a:lnR>
                    <a:lnT w="12700" cap="flat" cmpd="sng">
                      <a:solidFill>
                        <a:srgbClr val="BFBFBF"/>
                      </a:solidFill>
                      <a:prstDash val="solid"/>
                      <a:round/>
                      <a:headEnd type="none" w="sm" len="sm"/>
                      <a:tailEnd type="none" w="sm" len="sm"/>
                    </a:lnT>
                    <a:lnB w="12700" cap="flat" cmpd="sng">
                      <a:solidFill>
                        <a:srgbClr val="BFBFBF"/>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pic>
        <p:nvPicPr>
          <p:cNvPr id="860" name="Google Shape;860;p31" descr="Icono&#10;&#10;Descripción generada automáticamente"/>
          <p:cNvPicPr preferRelativeResize="0"/>
          <p:nvPr/>
        </p:nvPicPr>
        <p:blipFill rotWithShape="1">
          <a:blip r:embed="rId3">
            <a:alphaModFix/>
          </a:blip>
          <a:srcRect/>
          <a:stretch/>
        </p:blipFill>
        <p:spPr>
          <a:xfrm>
            <a:off x="10712488" y="426719"/>
            <a:ext cx="1017612" cy="103349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g354cd9c9ebd_0_1479"/>
          <p:cNvSpPr/>
          <p:nvPr/>
        </p:nvSpPr>
        <p:spPr>
          <a:xfrm>
            <a:off x="5724504" y="4415096"/>
            <a:ext cx="2675189" cy="1372299"/>
          </a:xfrm>
          <a:custGeom>
            <a:avLst/>
            <a:gdLst/>
            <a:ahLst/>
            <a:cxnLst/>
            <a:rect l="l" t="t" r="r" b="b"/>
            <a:pathLst>
              <a:path w="2675189" h="1372299" extrusionOk="0">
                <a:moveTo>
                  <a:pt x="450107" y="0"/>
                </a:moveTo>
                <a:lnTo>
                  <a:pt x="1469185" y="0"/>
                </a:lnTo>
                <a:cubicBezTo>
                  <a:pt x="1545430" y="0"/>
                  <a:pt x="1621674" y="13850"/>
                  <a:pt x="1690965" y="27700"/>
                </a:cubicBezTo>
                <a:cubicBezTo>
                  <a:pt x="1704873" y="34625"/>
                  <a:pt x="1725610" y="34625"/>
                  <a:pt x="1739518" y="41614"/>
                </a:cubicBezTo>
                <a:cubicBezTo>
                  <a:pt x="1753426" y="41614"/>
                  <a:pt x="1774163" y="48539"/>
                  <a:pt x="1788071" y="55464"/>
                </a:cubicBezTo>
                <a:cubicBezTo>
                  <a:pt x="1988989" y="124778"/>
                  <a:pt x="2155386" y="256417"/>
                  <a:pt x="2273229" y="429733"/>
                </a:cubicBezTo>
                <a:cubicBezTo>
                  <a:pt x="2280183" y="443583"/>
                  <a:pt x="2293967" y="464358"/>
                  <a:pt x="2300921" y="478208"/>
                </a:cubicBezTo>
                <a:cubicBezTo>
                  <a:pt x="2314828" y="492058"/>
                  <a:pt x="2321658" y="512897"/>
                  <a:pt x="2328612" y="526747"/>
                </a:cubicBezTo>
                <a:cubicBezTo>
                  <a:pt x="2384119" y="644536"/>
                  <a:pt x="2425718" y="776239"/>
                  <a:pt x="2425718" y="914866"/>
                </a:cubicBezTo>
                <a:lnTo>
                  <a:pt x="2675189" y="914866"/>
                </a:lnTo>
                <a:lnTo>
                  <a:pt x="2217722" y="1372299"/>
                </a:lnTo>
                <a:lnTo>
                  <a:pt x="1760380" y="914866"/>
                </a:lnTo>
                <a:lnTo>
                  <a:pt x="2002897" y="914866"/>
                </a:lnTo>
                <a:cubicBezTo>
                  <a:pt x="1988989" y="755463"/>
                  <a:pt x="1898961" y="616836"/>
                  <a:pt x="1774163" y="526747"/>
                </a:cubicBezTo>
                <a:cubicBezTo>
                  <a:pt x="1760380" y="512897"/>
                  <a:pt x="1739518" y="499047"/>
                  <a:pt x="1718781" y="492058"/>
                </a:cubicBezTo>
                <a:cubicBezTo>
                  <a:pt x="1649490" y="450508"/>
                  <a:pt x="1566292" y="429733"/>
                  <a:pt x="1476139" y="429733"/>
                </a:cubicBezTo>
                <a:lnTo>
                  <a:pt x="0" y="429733"/>
                </a:lnTo>
                <a:lnTo>
                  <a:pt x="40717" y="412075"/>
                </a:lnTo>
                <a:cubicBezTo>
                  <a:pt x="184648" y="341256"/>
                  <a:pt x="308154" y="229502"/>
                  <a:pt x="396496" y="94388"/>
                </a:cubicBezTo>
                <a:cubicBezTo>
                  <a:pt x="410346" y="80482"/>
                  <a:pt x="417207" y="59685"/>
                  <a:pt x="424196" y="45842"/>
                </a:cubicBezTo>
                <a:cubicBezTo>
                  <a:pt x="427690" y="38921"/>
                  <a:pt x="431153" y="30261"/>
                  <a:pt x="435473" y="21601"/>
                </a:cubicBezTo>
                <a:close/>
              </a:path>
            </a:pathLst>
          </a:custGeom>
          <a:solidFill>
            <a:srgbClr val="9AA3E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66" name="Google Shape;866;g354cd9c9ebd_0_1479"/>
          <p:cNvPicPr preferRelativeResize="0"/>
          <p:nvPr/>
        </p:nvPicPr>
        <p:blipFill rotWithShape="1">
          <a:blip r:embed="rId3">
            <a:alphaModFix/>
          </a:blip>
          <a:srcRect/>
          <a:stretch/>
        </p:blipFill>
        <p:spPr>
          <a:xfrm>
            <a:off x="10174320" y="191160"/>
            <a:ext cx="1726200" cy="1389963"/>
          </a:xfrm>
          <a:prstGeom prst="rect">
            <a:avLst/>
          </a:prstGeom>
          <a:noFill/>
          <a:ln>
            <a:noFill/>
          </a:ln>
        </p:spPr>
      </p:pic>
      <p:sp>
        <p:nvSpPr>
          <p:cNvPr id="867" name="Google Shape;867;g354cd9c9ebd_0_1479"/>
          <p:cNvSpPr/>
          <p:nvPr/>
        </p:nvSpPr>
        <p:spPr>
          <a:xfrm>
            <a:off x="435960" y="1122751"/>
            <a:ext cx="9978040" cy="9444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Projektowanie skutecznych zajęć dla dorosłych obejmuje stosowanie technik, które angażują, stanowią wyzwanie i motywują ich. Zajęcia te powinny łączyć się z doświadczeniami ze świata rzeczywistego, wspierać krytyczne myślenie i zachęcać do współpracy.</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Oto kilka przykładów zadań, które sprawdzają się dla dorosłych uczących się:</a:t>
            </a:r>
            <a:endParaRPr/>
          </a:p>
        </p:txBody>
      </p:sp>
      <p:sp>
        <p:nvSpPr>
          <p:cNvPr id="868" name="Google Shape;868;g354cd9c9ebd_0_1479"/>
          <p:cNvSpPr txBox="1"/>
          <p:nvPr/>
        </p:nvSpPr>
        <p:spPr>
          <a:xfrm>
            <a:off x="435960" y="323340"/>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300" b="1" i="0" u="none" strike="noStrike" cap="none">
                <a:solidFill>
                  <a:srgbClr val="000000"/>
                </a:solidFill>
                <a:latin typeface="Arial"/>
                <a:ea typeface="Arial"/>
                <a:cs typeface="Arial"/>
                <a:sym typeface="Arial"/>
              </a:rPr>
              <a:t>Projektowanie zadań dla dorosłych</a:t>
            </a:r>
            <a:endParaRPr/>
          </a:p>
        </p:txBody>
      </p:sp>
      <p:sp>
        <p:nvSpPr>
          <p:cNvPr id="869" name="Google Shape;869;g354cd9c9ebd_0_1479"/>
          <p:cNvSpPr/>
          <p:nvPr/>
        </p:nvSpPr>
        <p:spPr>
          <a:xfrm>
            <a:off x="1882080" y="3645000"/>
            <a:ext cx="376500" cy="518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01</a:t>
            </a:r>
            <a:endParaRPr sz="1400" b="0" i="0" u="none" strike="noStrike" cap="none">
              <a:solidFill>
                <a:srgbClr val="000000"/>
              </a:solidFill>
              <a:latin typeface="Arial"/>
              <a:ea typeface="Arial"/>
              <a:cs typeface="Arial"/>
              <a:sym typeface="Arial"/>
            </a:endParaRPr>
          </a:p>
        </p:txBody>
      </p:sp>
      <p:sp>
        <p:nvSpPr>
          <p:cNvPr id="870" name="Google Shape;870;g354cd9c9ebd_0_1479"/>
          <p:cNvSpPr/>
          <p:nvPr/>
        </p:nvSpPr>
        <p:spPr>
          <a:xfrm>
            <a:off x="3809160" y="5275080"/>
            <a:ext cx="376500" cy="518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02</a:t>
            </a:r>
            <a:endParaRPr sz="1400" b="0" i="0" u="none" strike="noStrike" cap="none">
              <a:solidFill>
                <a:srgbClr val="000000"/>
              </a:solidFill>
              <a:latin typeface="Arial"/>
              <a:ea typeface="Arial"/>
              <a:cs typeface="Arial"/>
              <a:sym typeface="Arial"/>
            </a:endParaRPr>
          </a:p>
        </p:txBody>
      </p:sp>
      <p:sp>
        <p:nvSpPr>
          <p:cNvPr id="871" name="Google Shape;871;g354cd9c9ebd_0_1479"/>
          <p:cNvSpPr/>
          <p:nvPr/>
        </p:nvSpPr>
        <p:spPr>
          <a:xfrm>
            <a:off x="177480" y="4463280"/>
            <a:ext cx="1256700" cy="51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Lorem Ipsum</a:t>
            </a:r>
            <a:endParaRPr sz="1400" b="0" i="0" u="none" strike="noStrike" cap="none">
              <a:solidFill>
                <a:srgbClr val="000000"/>
              </a:solidFill>
              <a:latin typeface="Arial"/>
              <a:ea typeface="Arial"/>
              <a:cs typeface="Arial"/>
              <a:sym typeface="Arial"/>
            </a:endParaRPr>
          </a:p>
        </p:txBody>
      </p:sp>
      <p:sp>
        <p:nvSpPr>
          <p:cNvPr id="872" name="Google Shape;872;g354cd9c9ebd_0_1479"/>
          <p:cNvSpPr/>
          <p:nvPr/>
        </p:nvSpPr>
        <p:spPr>
          <a:xfrm>
            <a:off x="1864037" y="4462496"/>
            <a:ext cx="2663680" cy="1372299"/>
          </a:xfrm>
          <a:custGeom>
            <a:avLst/>
            <a:gdLst/>
            <a:ahLst/>
            <a:cxnLst/>
            <a:rect l="l" t="t" r="r" b="b"/>
            <a:pathLst>
              <a:path w="2663680" h="1372299" extrusionOk="0">
                <a:moveTo>
                  <a:pt x="439647" y="0"/>
                </a:moveTo>
                <a:lnTo>
                  <a:pt x="1457676" y="0"/>
                </a:lnTo>
                <a:cubicBezTo>
                  <a:pt x="1533921" y="0"/>
                  <a:pt x="1610165" y="13850"/>
                  <a:pt x="1679456" y="27700"/>
                </a:cubicBezTo>
                <a:cubicBezTo>
                  <a:pt x="1693364" y="34625"/>
                  <a:pt x="1714101" y="34625"/>
                  <a:pt x="1728009" y="41614"/>
                </a:cubicBezTo>
                <a:cubicBezTo>
                  <a:pt x="1741917" y="41614"/>
                  <a:pt x="1762654" y="48539"/>
                  <a:pt x="1776562" y="55464"/>
                </a:cubicBezTo>
                <a:cubicBezTo>
                  <a:pt x="1977480" y="124778"/>
                  <a:pt x="2143877" y="256417"/>
                  <a:pt x="2261720" y="429733"/>
                </a:cubicBezTo>
                <a:cubicBezTo>
                  <a:pt x="2268674" y="443583"/>
                  <a:pt x="2282458" y="464358"/>
                  <a:pt x="2289412" y="478208"/>
                </a:cubicBezTo>
                <a:cubicBezTo>
                  <a:pt x="2303319" y="492058"/>
                  <a:pt x="2310149" y="512897"/>
                  <a:pt x="2317103" y="526747"/>
                </a:cubicBezTo>
                <a:cubicBezTo>
                  <a:pt x="2372610" y="644536"/>
                  <a:pt x="2414209" y="776239"/>
                  <a:pt x="2414209" y="914866"/>
                </a:cubicBezTo>
                <a:lnTo>
                  <a:pt x="2663680" y="914866"/>
                </a:lnTo>
                <a:lnTo>
                  <a:pt x="2206213" y="1372299"/>
                </a:lnTo>
                <a:lnTo>
                  <a:pt x="1748871" y="914866"/>
                </a:lnTo>
                <a:lnTo>
                  <a:pt x="1991388" y="914866"/>
                </a:lnTo>
                <a:cubicBezTo>
                  <a:pt x="1977480" y="755463"/>
                  <a:pt x="1887452" y="616836"/>
                  <a:pt x="1762654" y="526747"/>
                </a:cubicBezTo>
                <a:cubicBezTo>
                  <a:pt x="1748871" y="512897"/>
                  <a:pt x="1728009" y="499047"/>
                  <a:pt x="1707272" y="492058"/>
                </a:cubicBezTo>
                <a:cubicBezTo>
                  <a:pt x="1637981" y="450508"/>
                  <a:pt x="1554783" y="429733"/>
                  <a:pt x="1464630" y="429733"/>
                </a:cubicBezTo>
                <a:lnTo>
                  <a:pt x="0" y="429733"/>
                </a:lnTo>
                <a:lnTo>
                  <a:pt x="11752" y="424786"/>
                </a:lnTo>
                <a:cubicBezTo>
                  <a:pt x="163787" y="351685"/>
                  <a:pt x="292470" y="234716"/>
                  <a:pt x="386010" y="94387"/>
                </a:cubicBezTo>
                <a:cubicBezTo>
                  <a:pt x="399867" y="80481"/>
                  <a:pt x="406796" y="59684"/>
                  <a:pt x="413725" y="45841"/>
                </a:cubicBezTo>
                <a:cubicBezTo>
                  <a:pt x="417189" y="38919"/>
                  <a:pt x="420654" y="30259"/>
                  <a:pt x="424984" y="21599"/>
                </a:cubicBezTo>
                <a:close/>
              </a:path>
            </a:pathLst>
          </a:custGeom>
          <a:solidFill>
            <a:srgbClr val="AABEB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3" name="Google Shape;873;g354cd9c9ebd_0_1479"/>
          <p:cNvSpPr/>
          <p:nvPr/>
        </p:nvSpPr>
        <p:spPr>
          <a:xfrm>
            <a:off x="-10605" y="3587055"/>
            <a:ext cx="2536218" cy="1365120"/>
          </a:xfrm>
          <a:custGeom>
            <a:avLst/>
            <a:gdLst/>
            <a:ahLst/>
            <a:cxnLst/>
            <a:rect l="l" t="t" r="r" b="b"/>
            <a:pathLst>
              <a:path w="21600" h="21600" extrusionOk="0">
                <a:moveTo>
                  <a:pt x="18118" y="14912"/>
                </a:moveTo>
                <a:cubicBezTo>
                  <a:pt x="18236" y="14692"/>
                  <a:pt x="18295" y="14363"/>
                  <a:pt x="18354" y="14144"/>
                </a:cubicBezTo>
                <a:cubicBezTo>
                  <a:pt x="18413" y="13925"/>
                  <a:pt x="18472" y="13596"/>
                  <a:pt x="18590" y="13377"/>
                </a:cubicBezTo>
                <a:cubicBezTo>
                  <a:pt x="19121" y="11513"/>
                  <a:pt x="19416" y="9429"/>
                  <a:pt x="19475" y="7237"/>
                </a:cubicBezTo>
                <a:lnTo>
                  <a:pt x="21600" y="7237"/>
                </a:lnTo>
                <a:lnTo>
                  <a:pt x="17705" y="0"/>
                </a:lnTo>
                <a:lnTo>
                  <a:pt x="13810" y="7237"/>
                </a:lnTo>
                <a:lnTo>
                  <a:pt x="15875" y="7237"/>
                </a:lnTo>
                <a:cubicBezTo>
                  <a:pt x="15757" y="9758"/>
                  <a:pt x="14990" y="12061"/>
                  <a:pt x="13928" y="13377"/>
                </a:cubicBezTo>
                <a:cubicBezTo>
                  <a:pt x="13574" y="13815"/>
                  <a:pt x="13220" y="14144"/>
                  <a:pt x="12866" y="14363"/>
                </a:cubicBezTo>
                <a:cubicBezTo>
                  <a:pt x="12393" y="14692"/>
                  <a:pt x="11921" y="14802"/>
                  <a:pt x="11390" y="14802"/>
                </a:cubicBezTo>
                <a:lnTo>
                  <a:pt x="0" y="14802"/>
                </a:lnTo>
                <a:lnTo>
                  <a:pt x="0" y="21600"/>
                </a:lnTo>
                <a:lnTo>
                  <a:pt x="11331" y="21600"/>
                </a:lnTo>
                <a:cubicBezTo>
                  <a:pt x="11803" y="21600"/>
                  <a:pt x="12275" y="21490"/>
                  <a:pt x="12748" y="21381"/>
                </a:cubicBezTo>
                <a:cubicBezTo>
                  <a:pt x="12866" y="21381"/>
                  <a:pt x="13043" y="21271"/>
                  <a:pt x="13161" y="21271"/>
                </a:cubicBezTo>
                <a:cubicBezTo>
                  <a:pt x="13279" y="21161"/>
                  <a:pt x="13456" y="21161"/>
                  <a:pt x="13574" y="21052"/>
                </a:cubicBezTo>
                <a:cubicBezTo>
                  <a:pt x="15462" y="20175"/>
                  <a:pt x="17056" y="17872"/>
                  <a:pt x="18118" y="14912"/>
                </a:cubicBezTo>
                <a:close/>
              </a:path>
            </a:pathLst>
          </a:custGeom>
          <a:solidFill>
            <a:srgbClr val="BFBFB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4" name="Google Shape;874;g354cd9c9ebd_0_1479"/>
          <p:cNvSpPr/>
          <p:nvPr/>
        </p:nvSpPr>
        <p:spPr>
          <a:xfrm>
            <a:off x="7634880" y="3511080"/>
            <a:ext cx="2714636" cy="1365363"/>
          </a:xfrm>
          <a:custGeom>
            <a:avLst/>
            <a:gdLst/>
            <a:ahLst/>
            <a:cxnLst/>
            <a:rect l="l" t="t" r="r" b="b"/>
            <a:pathLst>
              <a:path w="2714636" h="1365363" extrusionOk="0">
                <a:moveTo>
                  <a:pt x="2257204" y="0"/>
                </a:moveTo>
                <a:lnTo>
                  <a:pt x="2714636" y="457460"/>
                </a:lnTo>
                <a:lnTo>
                  <a:pt x="2465081" y="457460"/>
                </a:lnTo>
                <a:cubicBezTo>
                  <a:pt x="2458220" y="596019"/>
                  <a:pt x="2423531" y="727751"/>
                  <a:pt x="2361143" y="845577"/>
                </a:cubicBezTo>
                <a:cubicBezTo>
                  <a:pt x="2347293" y="859420"/>
                  <a:pt x="2340431" y="880217"/>
                  <a:pt x="2333443" y="894060"/>
                </a:cubicBezTo>
                <a:cubicBezTo>
                  <a:pt x="2326454" y="907903"/>
                  <a:pt x="2319593" y="928700"/>
                  <a:pt x="2305743" y="942606"/>
                </a:cubicBezTo>
                <a:cubicBezTo>
                  <a:pt x="2187954" y="1122758"/>
                  <a:pt x="2007649" y="1261381"/>
                  <a:pt x="1799772" y="1316817"/>
                </a:cubicBezTo>
                <a:cubicBezTo>
                  <a:pt x="1785922" y="1323770"/>
                  <a:pt x="1765083" y="1323770"/>
                  <a:pt x="1751233" y="1330723"/>
                </a:cubicBezTo>
                <a:cubicBezTo>
                  <a:pt x="1737383" y="1337613"/>
                  <a:pt x="1716545" y="1344567"/>
                  <a:pt x="1702695" y="1344567"/>
                </a:cubicBezTo>
                <a:cubicBezTo>
                  <a:pt x="1640306" y="1358410"/>
                  <a:pt x="1571056" y="1365363"/>
                  <a:pt x="1501806" y="1365363"/>
                </a:cubicBezTo>
                <a:lnTo>
                  <a:pt x="484620" y="1363660"/>
                </a:lnTo>
                <a:lnTo>
                  <a:pt x="483818" y="1362257"/>
                </a:lnTo>
                <a:lnTo>
                  <a:pt x="462306" y="1335308"/>
                </a:lnTo>
                <a:lnTo>
                  <a:pt x="460681" y="1332911"/>
                </a:lnTo>
                <a:cubicBezTo>
                  <a:pt x="453727" y="1319061"/>
                  <a:pt x="439943" y="1298286"/>
                  <a:pt x="432989" y="1284436"/>
                </a:cubicBezTo>
                <a:cubicBezTo>
                  <a:pt x="344607" y="1154449"/>
                  <a:pt x="228913" y="1047905"/>
                  <a:pt x="91828" y="973516"/>
                </a:cubicBezTo>
                <a:lnTo>
                  <a:pt x="0" y="933118"/>
                </a:lnTo>
                <a:lnTo>
                  <a:pt x="1508667" y="935653"/>
                </a:lnTo>
                <a:cubicBezTo>
                  <a:pt x="1584906" y="935653"/>
                  <a:pt x="1661144" y="921810"/>
                  <a:pt x="1723533" y="894060"/>
                </a:cubicBezTo>
                <a:cubicBezTo>
                  <a:pt x="1758222" y="880217"/>
                  <a:pt x="1785922" y="866374"/>
                  <a:pt x="1813622" y="845577"/>
                </a:cubicBezTo>
                <a:cubicBezTo>
                  <a:pt x="1938399" y="762391"/>
                  <a:pt x="2028488" y="616816"/>
                  <a:pt x="2042338" y="457460"/>
                </a:cubicBezTo>
                <a:lnTo>
                  <a:pt x="1799772" y="457460"/>
                </a:lnTo>
                <a:lnTo>
                  <a:pt x="2257204" y="0"/>
                </a:lnTo>
                <a:close/>
              </a:path>
            </a:pathLst>
          </a:custGeom>
          <a:solidFill>
            <a:srgbClr val="67887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5" name="Google Shape;875;g354cd9c9ebd_0_1479"/>
          <p:cNvSpPr/>
          <p:nvPr/>
        </p:nvSpPr>
        <p:spPr>
          <a:xfrm>
            <a:off x="3722400" y="3511080"/>
            <a:ext cx="2715693" cy="1365363"/>
          </a:xfrm>
          <a:custGeom>
            <a:avLst/>
            <a:gdLst/>
            <a:ahLst/>
            <a:cxnLst/>
            <a:rect l="l" t="t" r="r" b="b"/>
            <a:pathLst>
              <a:path w="2715693" h="1365363" extrusionOk="0">
                <a:moveTo>
                  <a:pt x="2258261" y="0"/>
                </a:moveTo>
                <a:lnTo>
                  <a:pt x="2715693" y="457460"/>
                </a:lnTo>
                <a:lnTo>
                  <a:pt x="2466138" y="457460"/>
                </a:lnTo>
                <a:cubicBezTo>
                  <a:pt x="2459277" y="596019"/>
                  <a:pt x="2424588" y="727751"/>
                  <a:pt x="2362200" y="845577"/>
                </a:cubicBezTo>
                <a:cubicBezTo>
                  <a:pt x="2348350" y="859420"/>
                  <a:pt x="2341488" y="880217"/>
                  <a:pt x="2334500" y="894060"/>
                </a:cubicBezTo>
                <a:cubicBezTo>
                  <a:pt x="2327511" y="907903"/>
                  <a:pt x="2320650" y="928700"/>
                  <a:pt x="2306800" y="942606"/>
                </a:cubicBezTo>
                <a:cubicBezTo>
                  <a:pt x="2189011" y="1122758"/>
                  <a:pt x="2008706" y="1261381"/>
                  <a:pt x="1800829" y="1316817"/>
                </a:cubicBezTo>
                <a:cubicBezTo>
                  <a:pt x="1786979" y="1323770"/>
                  <a:pt x="1766140" y="1323770"/>
                  <a:pt x="1752290" y="1330723"/>
                </a:cubicBezTo>
                <a:cubicBezTo>
                  <a:pt x="1738440" y="1337613"/>
                  <a:pt x="1717602" y="1344567"/>
                  <a:pt x="1703752" y="1344567"/>
                </a:cubicBezTo>
                <a:cubicBezTo>
                  <a:pt x="1641363" y="1358410"/>
                  <a:pt x="1572113" y="1365363"/>
                  <a:pt x="1502863" y="1365363"/>
                </a:cubicBezTo>
                <a:lnTo>
                  <a:pt x="485677" y="1363660"/>
                </a:lnTo>
                <a:lnTo>
                  <a:pt x="484875" y="1362257"/>
                </a:lnTo>
                <a:lnTo>
                  <a:pt x="458766" y="1329549"/>
                </a:lnTo>
                <a:lnTo>
                  <a:pt x="446841" y="1308675"/>
                </a:lnTo>
                <a:cubicBezTo>
                  <a:pt x="441657" y="1300018"/>
                  <a:pt x="436472" y="1291362"/>
                  <a:pt x="432995" y="1284437"/>
                </a:cubicBezTo>
                <a:cubicBezTo>
                  <a:pt x="344613" y="1154450"/>
                  <a:pt x="228919" y="1047906"/>
                  <a:pt x="91834" y="973517"/>
                </a:cubicBezTo>
                <a:lnTo>
                  <a:pt x="0" y="933116"/>
                </a:lnTo>
                <a:lnTo>
                  <a:pt x="1509724" y="935653"/>
                </a:lnTo>
                <a:cubicBezTo>
                  <a:pt x="1585963" y="935653"/>
                  <a:pt x="1662201" y="921810"/>
                  <a:pt x="1724590" y="894060"/>
                </a:cubicBezTo>
                <a:cubicBezTo>
                  <a:pt x="1759279" y="880217"/>
                  <a:pt x="1786979" y="866374"/>
                  <a:pt x="1814679" y="845577"/>
                </a:cubicBezTo>
                <a:cubicBezTo>
                  <a:pt x="1939456" y="762391"/>
                  <a:pt x="2029545" y="616816"/>
                  <a:pt x="2043395" y="457460"/>
                </a:cubicBezTo>
                <a:lnTo>
                  <a:pt x="1800829" y="457460"/>
                </a:lnTo>
                <a:lnTo>
                  <a:pt x="2258261" y="0"/>
                </a:lnTo>
                <a:close/>
              </a:path>
            </a:pathLst>
          </a:custGeom>
          <a:solidFill>
            <a:srgbClr val="A9A69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76" name="Google Shape;876;g354cd9c9ebd_0_1479"/>
          <p:cNvPicPr preferRelativeResize="0"/>
          <p:nvPr/>
        </p:nvPicPr>
        <p:blipFill rotWithShape="1">
          <a:blip r:embed="rId4">
            <a:alphaModFix/>
          </a:blip>
          <a:srcRect/>
          <a:stretch/>
        </p:blipFill>
        <p:spPr>
          <a:xfrm>
            <a:off x="9702720" y="3654000"/>
            <a:ext cx="369000" cy="369000"/>
          </a:xfrm>
          <a:prstGeom prst="rect">
            <a:avLst/>
          </a:prstGeom>
          <a:noFill/>
          <a:ln>
            <a:noFill/>
          </a:ln>
        </p:spPr>
      </p:pic>
      <p:pic>
        <p:nvPicPr>
          <p:cNvPr id="877" name="Google Shape;877;g354cd9c9ebd_0_1479"/>
          <p:cNvPicPr preferRelativeResize="0"/>
          <p:nvPr/>
        </p:nvPicPr>
        <p:blipFill rotWithShape="1">
          <a:blip r:embed="rId5">
            <a:alphaModFix/>
          </a:blip>
          <a:srcRect/>
          <a:stretch/>
        </p:blipFill>
        <p:spPr>
          <a:xfrm>
            <a:off x="7748280" y="5303880"/>
            <a:ext cx="369000" cy="369000"/>
          </a:xfrm>
          <a:prstGeom prst="rect">
            <a:avLst/>
          </a:prstGeom>
          <a:noFill/>
          <a:ln>
            <a:noFill/>
          </a:ln>
        </p:spPr>
      </p:pic>
      <p:pic>
        <p:nvPicPr>
          <p:cNvPr id="878" name="Google Shape;878;g354cd9c9ebd_0_1479"/>
          <p:cNvPicPr preferRelativeResize="0"/>
          <p:nvPr/>
        </p:nvPicPr>
        <p:blipFill rotWithShape="1">
          <a:blip r:embed="rId6">
            <a:alphaModFix/>
          </a:blip>
          <a:srcRect/>
          <a:stretch/>
        </p:blipFill>
        <p:spPr>
          <a:xfrm>
            <a:off x="5794200" y="3654000"/>
            <a:ext cx="369000" cy="369000"/>
          </a:xfrm>
          <a:prstGeom prst="rect">
            <a:avLst/>
          </a:prstGeom>
          <a:noFill/>
          <a:ln>
            <a:noFill/>
          </a:ln>
        </p:spPr>
      </p:pic>
      <p:pic>
        <p:nvPicPr>
          <p:cNvPr id="879" name="Google Shape;879;g354cd9c9ebd_0_1479"/>
          <p:cNvPicPr preferRelativeResize="0"/>
          <p:nvPr/>
        </p:nvPicPr>
        <p:blipFill rotWithShape="1">
          <a:blip r:embed="rId7">
            <a:alphaModFix/>
          </a:blip>
          <a:srcRect/>
          <a:stretch/>
        </p:blipFill>
        <p:spPr>
          <a:xfrm>
            <a:off x="3883154" y="5303880"/>
            <a:ext cx="369000" cy="369000"/>
          </a:xfrm>
          <a:prstGeom prst="rect">
            <a:avLst/>
          </a:prstGeom>
          <a:noFill/>
          <a:ln>
            <a:noFill/>
          </a:ln>
        </p:spPr>
      </p:pic>
      <p:pic>
        <p:nvPicPr>
          <p:cNvPr id="880" name="Google Shape;880;g354cd9c9ebd_0_1479"/>
          <p:cNvPicPr preferRelativeResize="0"/>
          <p:nvPr/>
        </p:nvPicPr>
        <p:blipFill rotWithShape="1">
          <a:blip r:embed="rId8">
            <a:alphaModFix/>
          </a:blip>
          <a:srcRect/>
          <a:stretch/>
        </p:blipFill>
        <p:spPr>
          <a:xfrm>
            <a:off x="1885320" y="3654000"/>
            <a:ext cx="369000" cy="369000"/>
          </a:xfrm>
          <a:prstGeom prst="rect">
            <a:avLst/>
          </a:prstGeom>
          <a:noFill/>
          <a:ln>
            <a:noFill/>
          </a:ln>
        </p:spPr>
      </p:pic>
      <p:sp>
        <p:nvSpPr>
          <p:cNvPr id="881" name="Google Shape;881;g354cd9c9ebd_0_1479"/>
          <p:cNvSpPr/>
          <p:nvPr/>
        </p:nvSpPr>
        <p:spPr>
          <a:xfrm>
            <a:off x="219172" y="4524213"/>
            <a:ext cx="1049700" cy="456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Dyskusje</a:t>
            </a:r>
            <a:endParaRPr sz="1200" b="0" i="0" u="none" strike="noStrike" cap="none">
              <a:solidFill>
                <a:schemeClr val="lt1"/>
              </a:solidFill>
              <a:latin typeface="Arial"/>
              <a:ea typeface="Arial"/>
              <a:cs typeface="Arial"/>
              <a:sym typeface="Arial"/>
            </a:endParaRPr>
          </a:p>
        </p:txBody>
      </p:sp>
      <p:sp>
        <p:nvSpPr>
          <p:cNvPr id="882" name="Google Shape;882;g354cd9c9ebd_0_1479"/>
          <p:cNvSpPr/>
          <p:nvPr/>
        </p:nvSpPr>
        <p:spPr>
          <a:xfrm>
            <a:off x="2191149" y="4486453"/>
            <a:ext cx="1906560" cy="456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Zadania praktyczne</a:t>
            </a:r>
            <a:endParaRPr sz="1200" b="0" i="0" u="none" strike="noStrike" cap="none">
              <a:solidFill>
                <a:schemeClr val="lt1"/>
              </a:solidFill>
              <a:latin typeface="Arial"/>
              <a:ea typeface="Arial"/>
              <a:cs typeface="Arial"/>
              <a:sym typeface="Arial"/>
            </a:endParaRPr>
          </a:p>
        </p:txBody>
      </p:sp>
      <p:sp>
        <p:nvSpPr>
          <p:cNvPr id="883" name="Google Shape;883;g354cd9c9ebd_0_1479"/>
          <p:cNvSpPr/>
          <p:nvPr/>
        </p:nvSpPr>
        <p:spPr>
          <a:xfrm>
            <a:off x="4120920" y="4444560"/>
            <a:ext cx="1521300" cy="456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Rozwiązywanie problemów</a:t>
            </a:r>
            <a:endParaRPr sz="1200" b="0" i="0" u="none" strike="noStrike" cap="none">
              <a:solidFill>
                <a:schemeClr val="lt1"/>
              </a:solidFill>
              <a:latin typeface="Arial"/>
              <a:ea typeface="Arial"/>
              <a:cs typeface="Arial"/>
              <a:sym typeface="Arial"/>
            </a:endParaRPr>
          </a:p>
        </p:txBody>
      </p:sp>
      <p:sp>
        <p:nvSpPr>
          <p:cNvPr id="884" name="Google Shape;884;g354cd9c9ebd_0_1479"/>
          <p:cNvSpPr/>
          <p:nvPr/>
        </p:nvSpPr>
        <p:spPr>
          <a:xfrm>
            <a:off x="6126612" y="4419543"/>
            <a:ext cx="1559400" cy="456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Praca grupowa</a:t>
            </a:r>
            <a:endParaRPr sz="1200" b="0" i="0" u="none" strike="noStrike" cap="none">
              <a:solidFill>
                <a:schemeClr val="lt1"/>
              </a:solidFill>
              <a:latin typeface="Arial"/>
              <a:ea typeface="Arial"/>
              <a:cs typeface="Arial"/>
              <a:sym typeface="Arial"/>
            </a:endParaRPr>
          </a:p>
        </p:txBody>
      </p:sp>
      <p:sp>
        <p:nvSpPr>
          <p:cNvPr id="885" name="Google Shape;885;g354cd9c9ebd_0_1479"/>
          <p:cNvSpPr/>
          <p:nvPr/>
        </p:nvSpPr>
        <p:spPr>
          <a:xfrm>
            <a:off x="8033760" y="4453200"/>
            <a:ext cx="1595400" cy="456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chemeClr val="lt1"/>
                </a:solidFill>
                <a:latin typeface="Arial"/>
                <a:ea typeface="Arial"/>
                <a:cs typeface="Arial"/>
                <a:sym typeface="Arial"/>
              </a:rPr>
              <a:t>Refleksja i ocena</a:t>
            </a:r>
            <a:endParaRPr sz="1200" b="0" i="0" u="none" strike="noStrike" cap="none">
              <a:solidFill>
                <a:schemeClr val="lt1"/>
              </a:solidFill>
              <a:latin typeface="Arial"/>
              <a:ea typeface="Arial"/>
              <a:cs typeface="Arial"/>
              <a:sym typeface="Arial"/>
            </a:endParaRPr>
          </a:p>
        </p:txBody>
      </p:sp>
      <p:sp>
        <p:nvSpPr>
          <p:cNvPr id="886" name="Google Shape;886;g354cd9c9ebd_0_1479"/>
          <p:cNvSpPr/>
          <p:nvPr/>
        </p:nvSpPr>
        <p:spPr>
          <a:xfrm>
            <a:off x="827400" y="2512641"/>
            <a:ext cx="2895000" cy="889444"/>
          </a:xfrm>
          <a:prstGeom prst="rect">
            <a:avLst/>
          </a:prstGeom>
          <a:solidFill>
            <a:srgbClr val="F2F2F2"/>
          </a:solid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050" b="0" i="0" u="none" strike="noStrike" cap="none">
                <a:solidFill>
                  <a:srgbClr val="000000"/>
                </a:solidFill>
                <a:latin typeface="Arial"/>
                <a:ea typeface="Arial"/>
                <a:cs typeface="Arial"/>
                <a:sym typeface="Arial"/>
              </a:rPr>
              <a:t>Zachęcaj dorosłych uczestników do dzielenia się doświadczeniami i perspektywami za pomocą pytań, promując krytyczne myślenie i odnoszenie się do sytuacji z życia codziennego.</a:t>
            </a:r>
            <a:endParaRPr/>
          </a:p>
        </p:txBody>
      </p:sp>
      <p:sp>
        <p:nvSpPr>
          <p:cNvPr id="887" name="Google Shape;887;g354cd9c9ebd_0_1479"/>
          <p:cNvSpPr/>
          <p:nvPr/>
        </p:nvSpPr>
        <p:spPr>
          <a:xfrm>
            <a:off x="2574930" y="5848623"/>
            <a:ext cx="3091980" cy="949228"/>
          </a:xfrm>
          <a:prstGeom prst="rect">
            <a:avLst/>
          </a:prstGeom>
          <a:solidFill>
            <a:srgbClr val="EEF2F0"/>
          </a:solid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050" b="0" i="0" u="none" strike="noStrike" cap="none">
                <a:solidFill>
                  <a:srgbClr val="000000"/>
                </a:solidFill>
                <a:latin typeface="Arial"/>
                <a:ea typeface="Arial"/>
                <a:cs typeface="Arial"/>
                <a:sym typeface="Arial"/>
              </a:rPr>
              <a:t>Stosuj działania praktyczne, takie jak studia przypadków, które pozwalają uczestnikom ćwiczyć stosowanie nowych koncepcji w kontekstach z życia codziennego, np. dzieląc zadania na łatwe do wykonania kroki.</a:t>
            </a:r>
            <a:endParaRPr/>
          </a:p>
        </p:txBody>
      </p:sp>
      <p:sp>
        <p:nvSpPr>
          <p:cNvPr id="888" name="Google Shape;888;g354cd9c9ebd_0_1479"/>
          <p:cNvSpPr/>
          <p:nvPr/>
        </p:nvSpPr>
        <p:spPr>
          <a:xfrm>
            <a:off x="4530945" y="2536260"/>
            <a:ext cx="2895000" cy="868380"/>
          </a:xfrm>
          <a:prstGeom prst="rect">
            <a:avLst/>
          </a:prstGeom>
          <a:solidFill>
            <a:srgbClr val="EDECE9"/>
          </a:solid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050" b="0" i="0" u="none" strike="noStrike" cap="none">
                <a:solidFill>
                  <a:srgbClr val="000000"/>
                </a:solidFill>
                <a:latin typeface="Arial"/>
                <a:ea typeface="Arial"/>
                <a:cs typeface="Arial"/>
                <a:sym typeface="Arial"/>
              </a:rPr>
              <a:t>Przedstawiaj dorosłym uczestnikom rzeczywiste problemy do rozwiązania za pomocą CT, promując krytyczne myślenie i praktyczne zastosowanie umiejętności.</a:t>
            </a:r>
            <a:endParaRPr/>
          </a:p>
        </p:txBody>
      </p:sp>
      <p:sp>
        <p:nvSpPr>
          <p:cNvPr id="889" name="Google Shape;889;g354cd9c9ebd_0_1479"/>
          <p:cNvSpPr/>
          <p:nvPr/>
        </p:nvSpPr>
        <p:spPr>
          <a:xfrm>
            <a:off x="6485280" y="5825499"/>
            <a:ext cx="2895000" cy="972352"/>
          </a:xfrm>
          <a:prstGeom prst="rect">
            <a:avLst/>
          </a:prstGeom>
          <a:solidFill>
            <a:srgbClr val="EBEDF9"/>
          </a:solid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050" b="0" i="0" u="none" strike="noStrike" cap="none">
                <a:solidFill>
                  <a:srgbClr val="000000"/>
                </a:solidFill>
                <a:latin typeface="Arial"/>
                <a:ea typeface="Arial"/>
                <a:cs typeface="Arial"/>
                <a:sym typeface="Arial"/>
              </a:rPr>
              <a:t>Ułatwiaj pracę w grupach, w których uczestnicy mogą wykorzystywać umiejętności CT do dzielenia zadań na mniejsze części i wspólnego znajdowania kreatywnych rozwiązań.</a:t>
            </a:r>
            <a:endParaRPr/>
          </a:p>
        </p:txBody>
      </p:sp>
      <p:sp>
        <p:nvSpPr>
          <p:cNvPr id="890" name="Google Shape;890;g354cd9c9ebd_0_1479"/>
          <p:cNvSpPr/>
          <p:nvPr/>
        </p:nvSpPr>
        <p:spPr>
          <a:xfrm>
            <a:off x="8439720" y="2515856"/>
            <a:ext cx="2895000" cy="888960"/>
          </a:xfrm>
          <a:prstGeom prst="rect">
            <a:avLst/>
          </a:prstGeom>
          <a:solidFill>
            <a:srgbClr val="E7ECEC"/>
          </a:solid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200"/>
              <a:buFont typeface="Arial"/>
              <a:buNone/>
            </a:pPr>
            <a:r>
              <a:rPr lang="en-US" sz="1050" b="0" i="0" u="none" strike="noStrike" cap="none">
                <a:solidFill>
                  <a:srgbClr val="000000"/>
                </a:solidFill>
                <a:latin typeface="Arial"/>
                <a:ea typeface="Arial"/>
                <a:cs typeface="Arial"/>
                <a:sym typeface="Arial"/>
              </a:rPr>
              <a:t>Zapewnij dorosłym uczestnikom możliwość zastanowienia się nad postępami w nauce, oceny swoich mocnych i słabych stron oraz wyznaczenia celów na przyszłość.</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896"/>
        <p:cNvGrpSpPr/>
        <p:nvPr/>
      </p:nvGrpSpPr>
      <p:grpSpPr>
        <a:xfrm>
          <a:off x="0" y="0"/>
          <a:ext cx="0" cy="0"/>
          <a:chOff x="0" y="0"/>
          <a:chExt cx="0" cy="0"/>
        </a:xfrm>
      </p:grpSpPr>
      <p:sp>
        <p:nvSpPr>
          <p:cNvPr id="897" name="Google Shape;897;p7"/>
          <p:cNvSpPr txBox="1">
            <a:spLocks noGrp="1"/>
          </p:cNvSpPr>
          <p:nvPr>
            <p:ph type="body" idx="1"/>
          </p:nvPr>
        </p:nvSpPr>
        <p:spPr>
          <a:xfrm>
            <a:off x="816864" y="1322807"/>
            <a:ext cx="6449568" cy="1351469"/>
          </a:xfrm>
          <a:prstGeom prst="rect">
            <a:avLst/>
          </a:prstGeom>
          <a:noFill/>
          <a:ln>
            <a:noFill/>
          </a:ln>
        </p:spPr>
        <p:txBody>
          <a:bodyPr spcFirstLastPara="1" wrap="square" lIns="91425" tIns="45700" rIns="91425" bIns="45700" anchor="t" anchorCtr="0">
            <a:normAutofit fontScale="92500" lnSpcReduction="10000"/>
          </a:bodyPr>
          <a:lstStyle/>
          <a:p>
            <a:pPr marL="0" lvl="0" indent="0" algn="just" rtl="0">
              <a:lnSpc>
                <a:spcPct val="100000"/>
              </a:lnSpc>
              <a:spcBef>
                <a:spcPts val="0"/>
              </a:spcBef>
              <a:spcAft>
                <a:spcPts val="0"/>
              </a:spcAft>
              <a:buSzPct val="97297"/>
              <a:buNone/>
            </a:pPr>
            <a:r>
              <a:rPr lang="en-US" sz="1400">
                <a:latin typeface="Arial"/>
                <a:ea typeface="Arial"/>
                <a:cs typeface="Arial"/>
                <a:sym typeface="Arial"/>
              </a:rPr>
              <a:t>Włączenie CT do planów zajęć pomaga dorosłym uczestnikom rozwijać niezbędne umiejętności. Dzięki dostosowaniu zasad CT do rzeczywistych zadań nauczyciele mogą sprawić, że nauka będzie bardziej adekwatna i skuteczna.</a:t>
            </a:r>
            <a:endParaRPr/>
          </a:p>
          <a:p>
            <a:pPr marL="0" lvl="0" indent="0" algn="just" rtl="0">
              <a:lnSpc>
                <a:spcPct val="100000"/>
              </a:lnSpc>
              <a:spcBef>
                <a:spcPts val="1200"/>
              </a:spcBef>
              <a:spcAft>
                <a:spcPts val="1200"/>
              </a:spcAft>
              <a:buSzPct val="97297"/>
              <a:buNone/>
            </a:pPr>
            <a:r>
              <a:rPr lang="en-US" sz="1400" b="1">
                <a:solidFill>
                  <a:srgbClr val="000000"/>
                </a:solidFill>
                <a:latin typeface="Arial"/>
                <a:ea typeface="Arial"/>
                <a:cs typeface="Arial"/>
                <a:sym typeface="Arial"/>
              </a:rPr>
              <a:t>Oto trzy strategie, których powinieneś przestrzegać, aby skutecznie włączyć CT do swoich lekcji:</a:t>
            </a:r>
            <a:endParaRPr sz="1400">
              <a:solidFill>
                <a:srgbClr val="000000"/>
              </a:solidFill>
              <a:latin typeface="Arial"/>
              <a:ea typeface="Arial"/>
              <a:cs typeface="Arial"/>
              <a:sym typeface="Arial"/>
            </a:endParaRPr>
          </a:p>
        </p:txBody>
      </p:sp>
      <p:sp>
        <p:nvSpPr>
          <p:cNvPr id="898" name="Google Shape;898;p7"/>
          <p:cNvSpPr txBox="1"/>
          <p:nvPr/>
        </p:nvSpPr>
        <p:spPr>
          <a:xfrm>
            <a:off x="682752" y="397326"/>
            <a:ext cx="6790944" cy="806743"/>
          </a:xfrm>
          <a:prstGeom prst="rect">
            <a:avLst/>
          </a:prstGeom>
          <a:noFill/>
          <a:ln>
            <a:noFill/>
          </a:ln>
        </p:spPr>
        <p:txBody>
          <a:bodyPr spcFirstLastPara="1" wrap="square" lIns="91425" tIns="45700" rIns="91425" bIns="45700" anchor="b" anchorCtr="0">
            <a:norm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000000"/>
                </a:solidFill>
                <a:latin typeface="Arial"/>
                <a:ea typeface="Arial"/>
                <a:cs typeface="Arial"/>
                <a:sym typeface="Arial"/>
              </a:rPr>
              <a:t>Włączanie myślenia komputacyjnego w plan zajęć</a:t>
            </a:r>
            <a:endParaRPr sz="2000" b="0" i="0" u="none" strike="noStrike" cap="none">
              <a:solidFill>
                <a:srgbClr val="000000"/>
              </a:solidFill>
              <a:latin typeface="Arial"/>
              <a:ea typeface="Arial"/>
              <a:cs typeface="Arial"/>
              <a:sym typeface="Arial"/>
            </a:endParaRPr>
          </a:p>
        </p:txBody>
      </p:sp>
      <p:pic>
        <p:nvPicPr>
          <p:cNvPr id="899" name="Google Shape;899;p7"/>
          <p:cNvPicPr preferRelativeResize="0"/>
          <p:nvPr/>
        </p:nvPicPr>
        <p:blipFill rotWithShape="1">
          <a:blip r:embed="rId3">
            <a:alphaModFix/>
          </a:blip>
          <a:srcRect/>
          <a:stretch/>
        </p:blipFill>
        <p:spPr>
          <a:xfrm>
            <a:off x="7972529" y="2177048"/>
            <a:ext cx="3655364" cy="3655364"/>
          </a:xfrm>
          <a:prstGeom prst="rect">
            <a:avLst/>
          </a:prstGeom>
          <a:noFill/>
          <a:ln>
            <a:noFill/>
          </a:ln>
        </p:spPr>
      </p:pic>
      <p:pic>
        <p:nvPicPr>
          <p:cNvPr id="900" name="Google Shape;900;p7" descr="Icono&#10;&#10;Descripción generada automáticamente"/>
          <p:cNvPicPr preferRelativeResize="0"/>
          <p:nvPr/>
        </p:nvPicPr>
        <p:blipFill rotWithShape="1">
          <a:blip r:embed="rId4">
            <a:alphaModFix/>
          </a:blip>
          <a:srcRect/>
          <a:stretch/>
        </p:blipFill>
        <p:spPr>
          <a:xfrm>
            <a:off x="10276424" y="1121010"/>
            <a:ext cx="1351469" cy="1351469"/>
          </a:xfrm>
          <a:prstGeom prst="rect">
            <a:avLst/>
          </a:prstGeom>
          <a:noFill/>
          <a:ln>
            <a:noFill/>
          </a:ln>
        </p:spPr>
      </p:pic>
      <p:sp>
        <p:nvSpPr>
          <p:cNvPr id="901" name="Google Shape;901;p7"/>
          <p:cNvSpPr txBox="1"/>
          <p:nvPr/>
        </p:nvSpPr>
        <p:spPr>
          <a:xfrm>
            <a:off x="816864" y="2580634"/>
            <a:ext cx="6449568" cy="3046988"/>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200" b="1" i="0" u="none" strike="noStrike" cap="none">
                <a:solidFill>
                  <a:srgbClr val="CE6633"/>
                </a:solidFill>
                <a:latin typeface="Arial"/>
                <a:ea typeface="Arial"/>
                <a:cs typeface="Arial"/>
                <a:sym typeface="Arial"/>
              </a:rPr>
              <a:t>Zacznij od prostych ćwiczeń CT:</a:t>
            </a:r>
            <a:r>
              <a:rPr lang="en-US" sz="1200" b="0" i="0" u="none" strike="noStrike" cap="none">
                <a:solidFill>
                  <a:srgbClr val="000000"/>
                </a:solidFill>
                <a:latin typeface="Arial"/>
                <a:ea typeface="Arial"/>
                <a:cs typeface="Arial"/>
                <a:sym typeface="Arial"/>
              </a:rPr>
              <a:t> Zacznij od wprowadzenia zasad CT poprzez łatwe do zrozumienia ćwiczenia. Powinny to być proste zadania, które pozwolą dorosłym uczestnikom zrozumieć podstawowe koncepcje bez poczucia przytłoczenia. W miarę jak uczestnicy będą się czuć bardziej komfortowo, możesz stopniowo zwiększać złożoność zadań.</a:t>
            </a:r>
            <a:endParaRPr/>
          </a:p>
          <a:p>
            <a:pPr marL="0" marR="0" lvl="0" indent="0" algn="just"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en-US" sz="1200" b="1" i="0" u="none" strike="noStrike" cap="none">
                <a:solidFill>
                  <a:srgbClr val="CE6633"/>
                </a:solidFill>
                <a:latin typeface="Arial"/>
                <a:ea typeface="Arial"/>
                <a:cs typeface="Arial"/>
                <a:sym typeface="Arial"/>
              </a:rPr>
              <a:t>Połącz CT ze światem rzeczywistym: </a:t>
            </a:r>
            <a:r>
              <a:rPr lang="en-US" sz="1200" b="0" i="0" u="none" strike="noStrike" cap="none">
                <a:solidFill>
                  <a:srgbClr val="000000"/>
                </a:solidFill>
                <a:latin typeface="Arial"/>
                <a:ea typeface="Arial"/>
                <a:cs typeface="Arial"/>
                <a:sym typeface="Arial"/>
              </a:rPr>
              <a:t>Powiąż koncepcje CT bezpośrednio z sytuacjami z życia codziennego, które są istotne dla dorosłych słuchaczy, takimi jak finanse osobiste, zadania zawodowe lub codzienne rozwiązywanie problemów. W ten sposób zademonstrujesz praktyczne korzyści płynące z CT i pomożesz uczestnikom zobaczyć, w jaki sposób te umiejętności są istotne w ich własnym życiu.</a:t>
            </a:r>
            <a:endParaRPr/>
          </a:p>
          <a:p>
            <a:pPr marL="0" marR="0" lvl="0" indent="0" algn="just" rtl="0">
              <a:lnSpc>
                <a:spcPct val="100000"/>
              </a:lnSpc>
              <a:spcBef>
                <a:spcPts val="0"/>
              </a:spcBef>
              <a:spcAft>
                <a:spcPts val="0"/>
              </a:spcAft>
              <a:buNone/>
            </a:pPr>
            <a:endParaRPr sz="12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en-US" sz="1200" b="1" i="0" u="none" strike="noStrike" cap="none">
                <a:solidFill>
                  <a:srgbClr val="CE6633"/>
                </a:solidFill>
                <a:latin typeface="Arial"/>
                <a:ea typeface="Arial"/>
                <a:cs typeface="Arial"/>
                <a:sym typeface="Arial"/>
              </a:rPr>
              <a:t>Wprowadź CT do zadań ze świata rzeczywistego</a:t>
            </a:r>
            <a:r>
              <a:rPr lang="en-US" sz="1200" b="0" i="0" u="none" strike="noStrike" cap="none">
                <a:solidFill>
                  <a:srgbClr val="CE6633"/>
                </a:solidFill>
                <a:latin typeface="Arial"/>
                <a:ea typeface="Arial"/>
                <a:cs typeface="Arial"/>
                <a:sym typeface="Arial"/>
              </a:rPr>
              <a:t>: </a:t>
            </a:r>
            <a:r>
              <a:rPr lang="en-US" sz="1200" b="0" i="0" u="none" strike="noStrike" cap="none">
                <a:solidFill>
                  <a:srgbClr val="000000"/>
                </a:solidFill>
                <a:latin typeface="Arial"/>
                <a:ea typeface="Arial"/>
                <a:cs typeface="Arial"/>
                <a:sym typeface="Arial"/>
              </a:rPr>
              <a:t>Pozwól uczestnikom stosować zasady CT bezpośrednio w codziennych zadaniach, takich jak budżetowanie lub planowanie projektów. Pozwala to uczestnikom stosować umiejętności rozwiązywania problemów bezpośrednio w zadaniach, na które napotykają, takich jak używanie dekompozycji do planowania i rozpoznawanie wzorców do analizowania trendów.</a:t>
            </a:r>
            <a:endParaRPr/>
          </a:p>
        </p:txBody>
      </p:sp>
      <p:sp>
        <p:nvSpPr>
          <p:cNvPr id="902" name="Google Shape;902;p7"/>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34</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06"/>
        <p:cNvGrpSpPr/>
        <p:nvPr/>
      </p:nvGrpSpPr>
      <p:grpSpPr>
        <a:xfrm>
          <a:off x="0" y="0"/>
          <a:ext cx="0" cy="0"/>
          <a:chOff x="0" y="0"/>
          <a:chExt cx="0" cy="0"/>
        </a:xfrm>
      </p:grpSpPr>
      <p:sp>
        <p:nvSpPr>
          <p:cNvPr id="907" name="Google Shape;907;p10"/>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SzPts val="900"/>
              <a:buNone/>
            </a:pPr>
            <a:fld id="{00000000-1234-1234-1234-123412341234}" type="slidenum">
              <a:rPr lang="en-US"/>
              <a:t>35</a:t>
            </a:fld>
            <a:endParaRPr/>
          </a:p>
        </p:txBody>
      </p:sp>
      <p:sp>
        <p:nvSpPr>
          <p:cNvPr id="908" name="Google Shape;908;p10"/>
          <p:cNvSpPr txBox="1">
            <a:spLocks noGrp="1"/>
          </p:cNvSpPr>
          <p:nvPr>
            <p:ph type="title"/>
          </p:nvPr>
        </p:nvSpPr>
        <p:spPr>
          <a:xfrm>
            <a:off x="0" y="313508"/>
            <a:ext cx="5966673" cy="851261"/>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800"/>
              <a:buFont typeface="Sorts Mill Goudy"/>
              <a:buNone/>
            </a:pPr>
            <a:r>
              <a:rPr lang="en-US">
                <a:solidFill>
                  <a:schemeClr val="lt1"/>
                </a:solidFill>
              </a:rPr>
              <a:t>SUMMARY LAYOUT</a:t>
            </a:r>
            <a:endParaRPr/>
          </a:p>
        </p:txBody>
      </p:sp>
      <p:sp>
        <p:nvSpPr>
          <p:cNvPr id="909" name="Google Shape;909;p10"/>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Gill Sans"/>
              <a:ea typeface="Gill Sans"/>
              <a:cs typeface="Gill Sans"/>
              <a:sym typeface="Gill Sans"/>
            </a:endParaRPr>
          </a:p>
        </p:txBody>
      </p:sp>
      <p:sp>
        <p:nvSpPr>
          <p:cNvPr id="910" name="Google Shape;910;p10"/>
          <p:cNvSpPr txBox="1">
            <a:spLocks noGrp="1"/>
          </p:cNvSpPr>
          <p:nvPr>
            <p:ph type="body" idx="1"/>
          </p:nvPr>
        </p:nvSpPr>
        <p:spPr>
          <a:xfrm>
            <a:off x="689221" y="376366"/>
            <a:ext cx="9824904" cy="683565"/>
          </a:xfrm>
          <a:prstGeom prst="rect">
            <a:avLst/>
          </a:prstGeom>
          <a:noFill/>
          <a:ln>
            <a:noFill/>
          </a:ln>
        </p:spPr>
        <p:txBody>
          <a:bodyPr spcFirstLastPara="1" wrap="square" lIns="91425" tIns="45700" rIns="91425" bIns="45700" anchor="b" anchorCtr="0">
            <a:noAutofit/>
          </a:bodyPr>
          <a:lstStyle/>
          <a:p>
            <a:pPr marL="4763" lvl="0" indent="-4763" algn="l" rtl="0">
              <a:lnSpc>
                <a:spcPct val="100000"/>
              </a:lnSpc>
              <a:spcBef>
                <a:spcPts val="1000"/>
              </a:spcBef>
              <a:spcAft>
                <a:spcPts val="0"/>
              </a:spcAft>
              <a:buSzPts val="1260"/>
              <a:buNone/>
            </a:pPr>
            <a:r>
              <a:rPr lang="en-US" sz="2000" b="1">
                <a:latin typeface="Arial"/>
                <a:ea typeface="Arial"/>
                <a:cs typeface="Arial"/>
                <a:sym typeface="Arial"/>
              </a:rPr>
              <a:t>Przewodnik krok po kroku dotyczący tworzenia planu lekcji z wykorzystaniem technologii CT</a:t>
            </a:r>
            <a:endParaRPr sz="2000">
              <a:latin typeface="Arial"/>
              <a:ea typeface="Arial"/>
              <a:cs typeface="Arial"/>
              <a:sym typeface="Arial"/>
            </a:endParaRPr>
          </a:p>
        </p:txBody>
      </p:sp>
      <p:sp>
        <p:nvSpPr>
          <p:cNvPr id="911" name="Google Shape;911;p10"/>
          <p:cNvSpPr/>
          <p:nvPr/>
        </p:nvSpPr>
        <p:spPr>
          <a:xfrm>
            <a:off x="0" y="2183644"/>
            <a:ext cx="12191999" cy="3896879"/>
          </a:xfrm>
          <a:prstGeom prst="rect">
            <a:avLst/>
          </a:prstGeom>
          <a:solidFill>
            <a:srgbClr val="708684">
              <a:alpha val="29803"/>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912" name="Google Shape;912;p10"/>
          <p:cNvGrpSpPr/>
          <p:nvPr/>
        </p:nvGrpSpPr>
        <p:grpSpPr>
          <a:xfrm>
            <a:off x="0" y="2294340"/>
            <a:ext cx="12191999" cy="4164477"/>
            <a:chOff x="0" y="2103268"/>
            <a:chExt cx="12191999" cy="4164477"/>
          </a:xfrm>
        </p:grpSpPr>
        <p:grpSp>
          <p:nvGrpSpPr>
            <p:cNvPr id="913" name="Google Shape;913;p10"/>
            <p:cNvGrpSpPr/>
            <p:nvPr/>
          </p:nvGrpSpPr>
          <p:grpSpPr>
            <a:xfrm>
              <a:off x="0" y="2103268"/>
              <a:ext cx="12062691" cy="4164477"/>
              <a:chOff x="0" y="2103268"/>
              <a:chExt cx="12062691" cy="4164477"/>
            </a:xfrm>
          </p:grpSpPr>
          <p:sp>
            <p:nvSpPr>
              <p:cNvPr id="914" name="Google Shape;914;p10"/>
              <p:cNvSpPr/>
              <p:nvPr/>
            </p:nvSpPr>
            <p:spPr>
              <a:xfrm>
                <a:off x="0" y="2179781"/>
                <a:ext cx="12062691" cy="591127"/>
              </a:xfrm>
              <a:prstGeom prst="homePlate">
                <a:avLst>
                  <a:gd name="adj" fmla="val 50000"/>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15" name="Google Shape;915;p10"/>
              <p:cNvSpPr/>
              <p:nvPr/>
            </p:nvSpPr>
            <p:spPr>
              <a:xfrm>
                <a:off x="1772765" y="2179781"/>
                <a:ext cx="1853869" cy="591127"/>
              </a:xfrm>
              <a:prstGeom prst="parallelogram">
                <a:avLst>
                  <a:gd name="adj" fmla="val 46875"/>
                </a:avLst>
              </a:prstGeom>
              <a:solidFill>
                <a:srgbClr val="E7ECE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chemeClr val="dk1"/>
                    </a:solidFill>
                    <a:latin typeface="Arial"/>
                    <a:ea typeface="Arial"/>
                    <a:cs typeface="Arial"/>
                    <a:sym typeface="Arial"/>
                  </a:rPr>
                  <a:t>KROK 1</a:t>
                </a:r>
                <a:endParaRPr/>
              </a:p>
            </p:txBody>
          </p:sp>
          <p:sp>
            <p:nvSpPr>
              <p:cNvPr id="916" name="Google Shape;916;p10"/>
              <p:cNvSpPr/>
              <p:nvPr/>
            </p:nvSpPr>
            <p:spPr>
              <a:xfrm>
                <a:off x="3759397" y="2179781"/>
                <a:ext cx="1853869" cy="591127"/>
              </a:xfrm>
              <a:prstGeom prst="parallelogram">
                <a:avLst>
                  <a:gd name="adj" fmla="val 46875"/>
                </a:avLst>
              </a:prstGeom>
              <a:solidFill>
                <a:srgbClr val="D5E7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chemeClr val="dk1"/>
                    </a:solidFill>
                    <a:latin typeface="Arial"/>
                    <a:ea typeface="Arial"/>
                    <a:cs typeface="Arial"/>
                    <a:sym typeface="Arial"/>
                  </a:rPr>
                  <a:t>KROK 2</a:t>
                </a:r>
                <a:endParaRPr sz="2000" b="1" i="0" u="none" strike="noStrike" cap="none">
                  <a:solidFill>
                    <a:schemeClr val="dk1"/>
                  </a:solidFill>
                  <a:latin typeface="Arial"/>
                  <a:ea typeface="Arial"/>
                  <a:cs typeface="Arial"/>
                  <a:sym typeface="Arial"/>
                </a:endParaRPr>
              </a:p>
            </p:txBody>
          </p:sp>
          <p:sp>
            <p:nvSpPr>
              <p:cNvPr id="917" name="Google Shape;917;p10"/>
              <p:cNvSpPr/>
              <p:nvPr/>
            </p:nvSpPr>
            <p:spPr>
              <a:xfrm>
                <a:off x="5746029" y="2179781"/>
                <a:ext cx="1853869" cy="591127"/>
              </a:xfrm>
              <a:prstGeom prst="parallelogram">
                <a:avLst>
                  <a:gd name="adj" fmla="val 46875"/>
                </a:avLst>
              </a:prstGeom>
              <a:solidFill>
                <a:srgbClr val="CAC8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chemeClr val="dk1"/>
                    </a:solidFill>
                    <a:latin typeface="Arial"/>
                    <a:ea typeface="Arial"/>
                    <a:cs typeface="Arial"/>
                    <a:sym typeface="Arial"/>
                  </a:rPr>
                  <a:t>KROK 3</a:t>
                </a:r>
                <a:endParaRPr sz="2000" b="1" i="0" u="none" strike="noStrike" cap="none">
                  <a:solidFill>
                    <a:schemeClr val="dk1"/>
                  </a:solidFill>
                  <a:latin typeface="Arial"/>
                  <a:ea typeface="Arial"/>
                  <a:cs typeface="Arial"/>
                  <a:sym typeface="Arial"/>
                </a:endParaRPr>
              </a:p>
            </p:txBody>
          </p:sp>
          <p:sp>
            <p:nvSpPr>
              <p:cNvPr id="918" name="Google Shape;918;p10"/>
              <p:cNvSpPr/>
              <p:nvPr/>
            </p:nvSpPr>
            <p:spPr>
              <a:xfrm>
                <a:off x="7732660" y="2179781"/>
                <a:ext cx="1853869" cy="591127"/>
              </a:xfrm>
              <a:prstGeom prst="parallelogram">
                <a:avLst>
                  <a:gd name="adj" fmla="val 46875"/>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chemeClr val="dk1"/>
                    </a:solidFill>
                    <a:latin typeface="Arial"/>
                    <a:ea typeface="Arial"/>
                    <a:cs typeface="Arial"/>
                    <a:sym typeface="Arial"/>
                  </a:rPr>
                  <a:t>KROK 4</a:t>
                </a:r>
                <a:endParaRPr sz="2000" b="1" i="0" u="none" strike="noStrike" cap="none">
                  <a:solidFill>
                    <a:schemeClr val="dk1"/>
                  </a:solidFill>
                  <a:latin typeface="Arial"/>
                  <a:ea typeface="Arial"/>
                  <a:cs typeface="Arial"/>
                  <a:sym typeface="Arial"/>
                </a:endParaRPr>
              </a:p>
            </p:txBody>
          </p:sp>
          <p:sp>
            <p:nvSpPr>
              <p:cNvPr id="919" name="Google Shape;919;p10"/>
              <p:cNvSpPr/>
              <p:nvPr/>
            </p:nvSpPr>
            <p:spPr>
              <a:xfrm>
                <a:off x="9719292" y="2179781"/>
                <a:ext cx="1853869" cy="591127"/>
              </a:xfrm>
              <a:prstGeom prst="parallelogram">
                <a:avLst>
                  <a:gd name="adj" fmla="val 46875"/>
                </a:avLst>
              </a:prstGeom>
              <a:solidFill>
                <a:srgbClr val="F5DFD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00" b="1" i="0" u="none" strike="noStrike" cap="none">
                    <a:solidFill>
                      <a:schemeClr val="dk1"/>
                    </a:solidFill>
                    <a:latin typeface="Arial"/>
                    <a:ea typeface="Arial"/>
                    <a:cs typeface="Arial"/>
                    <a:sym typeface="Arial"/>
                  </a:rPr>
                  <a:t>KROK 5</a:t>
                </a:r>
                <a:endParaRPr sz="2000" b="1" i="0" u="none" strike="noStrike" cap="none">
                  <a:solidFill>
                    <a:schemeClr val="dk1"/>
                  </a:solidFill>
                  <a:latin typeface="Arial"/>
                  <a:ea typeface="Arial"/>
                  <a:cs typeface="Arial"/>
                  <a:sym typeface="Arial"/>
                </a:endParaRPr>
              </a:p>
            </p:txBody>
          </p:sp>
          <p:sp>
            <p:nvSpPr>
              <p:cNvPr id="920" name="Google Shape;920;p10"/>
              <p:cNvSpPr/>
              <p:nvPr/>
            </p:nvSpPr>
            <p:spPr>
              <a:xfrm>
                <a:off x="468666" y="2863272"/>
                <a:ext cx="2829678" cy="2674844"/>
              </a:xfrm>
              <a:prstGeom prst="parallelogram">
                <a:avLst>
                  <a:gd name="adj" fmla="val 46875"/>
                </a:avLst>
              </a:prstGeom>
              <a:solidFill>
                <a:srgbClr val="87A6A6">
                  <a:alpha val="6470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21" name="Google Shape;921;p10"/>
              <p:cNvSpPr/>
              <p:nvPr/>
            </p:nvSpPr>
            <p:spPr>
              <a:xfrm>
                <a:off x="2456597" y="2863272"/>
                <a:ext cx="2829678" cy="2674844"/>
              </a:xfrm>
              <a:prstGeom prst="parallelogram">
                <a:avLst>
                  <a:gd name="adj" fmla="val 46875"/>
                </a:avLst>
              </a:prstGeom>
              <a:solidFill>
                <a:srgbClr val="266796">
                  <a:alpha val="6470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22" name="Google Shape;922;p10"/>
              <p:cNvSpPr/>
              <p:nvPr/>
            </p:nvSpPr>
            <p:spPr>
              <a:xfrm>
                <a:off x="4444528" y="2863272"/>
                <a:ext cx="2829678" cy="2674844"/>
              </a:xfrm>
              <a:prstGeom prst="parallelogram">
                <a:avLst>
                  <a:gd name="adj" fmla="val 46875"/>
                </a:avLst>
              </a:prstGeom>
              <a:solidFill>
                <a:srgbClr val="837F6D">
                  <a:alpha val="6470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23" name="Google Shape;923;p10"/>
              <p:cNvSpPr/>
              <p:nvPr/>
            </p:nvSpPr>
            <p:spPr>
              <a:xfrm>
                <a:off x="6432459" y="2863272"/>
                <a:ext cx="2829678" cy="2674844"/>
              </a:xfrm>
              <a:prstGeom prst="parallelogram">
                <a:avLst>
                  <a:gd name="adj" fmla="val 46875"/>
                </a:avLst>
              </a:prstGeom>
              <a:solidFill>
                <a:srgbClr val="678877">
                  <a:alpha val="6470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24" name="Google Shape;924;p10"/>
              <p:cNvSpPr/>
              <p:nvPr/>
            </p:nvSpPr>
            <p:spPr>
              <a:xfrm>
                <a:off x="8420388" y="2863272"/>
                <a:ext cx="2829678" cy="2674844"/>
              </a:xfrm>
              <a:prstGeom prst="parallelogram">
                <a:avLst>
                  <a:gd name="adj" fmla="val 46875"/>
                </a:avLst>
              </a:prstGeom>
              <a:solidFill>
                <a:srgbClr val="9B4C25">
                  <a:alpha val="64705"/>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25" name="Google Shape;925;p10"/>
              <p:cNvSpPr/>
              <p:nvPr/>
            </p:nvSpPr>
            <p:spPr>
              <a:xfrm rot="-3885410">
                <a:off x="4900724" y="3711442"/>
                <a:ext cx="1903085"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ZASTOSUJ </a:t>
                </a:r>
                <a:endParaRPr sz="1800" b="1"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RZECZYWISTE </a:t>
                </a:r>
                <a:endParaRPr/>
              </a:p>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PRZYKŁADY</a:t>
                </a:r>
                <a:endParaRPr/>
              </a:p>
            </p:txBody>
          </p:sp>
          <p:sp>
            <p:nvSpPr>
              <p:cNvPr id="926" name="Google Shape;926;p10"/>
              <p:cNvSpPr/>
              <p:nvPr/>
            </p:nvSpPr>
            <p:spPr>
              <a:xfrm rot="-3885410">
                <a:off x="-265838" y="3862341"/>
                <a:ext cx="429941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ZDEFINIUJ JASNE </a:t>
                </a:r>
                <a:br>
                  <a:rPr lang="en-US" sz="1800" b="1" i="0" u="none" strike="noStrike" cap="none">
                    <a:solidFill>
                      <a:srgbClr val="FFFFFF"/>
                    </a:solidFill>
                    <a:latin typeface="Arial"/>
                    <a:ea typeface="Arial"/>
                    <a:cs typeface="Arial"/>
                    <a:sym typeface="Arial"/>
                  </a:rPr>
                </a:br>
                <a:r>
                  <a:rPr lang="en-US" sz="1800" b="1" i="0" u="none" strike="noStrike" cap="none">
                    <a:solidFill>
                      <a:srgbClr val="FFFFFF"/>
                    </a:solidFill>
                    <a:latin typeface="Arial"/>
                    <a:ea typeface="Arial"/>
                    <a:cs typeface="Arial"/>
                    <a:sym typeface="Arial"/>
                  </a:rPr>
                  <a:t>CELE NAUCZANIA</a:t>
                </a:r>
                <a:endParaRPr sz="1800" b="0" i="0" u="none" strike="noStrike" cap="none">
                  <a:solidFill>
                    <a:srgbClr val="000000"/>
                  </a:solidFill>
                  <a:latin typeface="Arial"/>
                  <a:ea typeface="Arial"/>
                  <a:cs typeface="Arial"/>
                  <a:sym typeface="Arial"/>
                </a:endParaRPr>
              </a:p>
            </p:txBody>
          </p:sp>
          <p:sp>
            <p:nvSpPr>
              <p:cNvPr id="927" name="Google Shape;927;p10"/>
              <p:cNvSpPr/>
              <p:nvPr/>
            </p:nvSpPr>
            <p:spPr>
              <a:xfrm rot="-3885410">
                <a:off x="2900208" y="3711443"/>
                <a:ext cx="1941557"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ZAPROJEKTUJ </a:t>
                </a:r>
                <a:endParaRPr/>
              </a:p>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ĆWICZENIA </a:t>
                </a:r>
                <a:endParaRPr/>
              </a:p>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OAPRTE NA CT</a:t>
                </a:r>
                <a:endParaRPr sz="1800" b="0" i="0" u="none" strike="noStrike" cap="none">
                  <a:solidFill>
                    <a:srgbClr val="000000"/>
                  </a:solidFill>
                  <a:latin typeface="Arial"/>
                  <a:ea typeface="Arial"/>
                  <a:cs typeface="Arial"/>
                  <a:sym typeface="Arial"/>
                </a:endParaRPr>
              </a:p>
            </p:txBody>
          </p:sp>
          <p:sp>
            <p:nvSpPr>
              <p:cNvPr id="928" name="Google Shape;928;p10"/>
              <p:cNvSpPr/>
              <p:nvPr/>
            </p:nvSpPr>
            <p:spPr>
              <a:xfrm rot="-3885410">
                <a:off x="6824296" y="3711443"/>
                <a:ext cx="2018501" cy="92333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KORZYSTAJ </a:t>
                </a:r>
                <a:endParaRPr sz="1800" b="1"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Z  TECHNIKI </a:t>
                </a:r>
                <a:endParaRPr sz="1800" b="1"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800" b="1" i="0" u="none" strike="noStrike" cap="none">
                    <a:solidFill>
                      <a:srgbClr val="FFFFFF"/>
                    </a:solidFill>
                    <a:latin typeface="Arial"/>
                    <a:ea typeface="Arial"/>
                    <a:cs typeface="Arial"/>
                    <a:sym typeface="Arial"/>
                  </a:rPr>
                  <a:t>SCAFFOLDINGU</a:t>
                </a:r>
                <a:endParaRPr sz="1800" b="0" i="0" u="none" strike="noStrike" cap="none">
                  <a:solidFill>
                    <a:srgbClr val="000000"/>
                  </a:solidFill>
                  <a:latin typeface="Arial"/>
                  <a:ea typeface="Arial"/>
                  <a:cs typeface="Arial"/>
                  <a:sym typeface="Arial"/>
                </a:endParaRPr>
              </a:p>
            </p:txBody>
          </p:sp>
          <p:sp>
            <p:nvSpPr>
              <p:cNvPr id="929" name="Google Shape;929;p10"/>
              <p:cNvSpPr/>
              <p:nvPr/>
            </p:nvSpPr>
            <p:spPr>
              <a:xfrm rot="-3885410">
                <a:off x="8564509" y="3851351"/>
                <a:ext cx="249931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a:solidFill>
                      <a:schemeClr val="lt1"/>
                    </a:solidFill>
                    <a:latin typeface="Arial"/>
                    <a:ea typeface="Arial"/>
                    <a:cs typeface="Arial"/>
                    <a:sym typeface="Arial"/>
                  </a:rPr>
                  <a:t>ZASTANÓW SIĘ </a:t>
                </a:r>
                <a:br>
                  <a:rPr lang="en-US" sz="1800" b="1" i="0" u="none" strike="noStrike" cap="none">
                    <a:solidFill>
                      <a:schemeClr val="lt1"/>
                    </a:solidFill>
                    <a:latin typeface="Arial"/>
                    <a:ea typeface="Arial"/>
                    <a:cs typeface="Arial"/>
                    <a:sym typeface="Arial"/>
                  </a:rPr>
                </a:br>
                <a:r>
                  <a:rPr lang="en-US" sz="1800" b="1" i="0" u="none" strike="noStrike" cap="none">
                    <a:solidFill>
                      <a:schemeClr val="lt1"/>
                    </a:solidFill>
                    <a:latin typeface="Arial"/>
                    <a:ea typeface="Arial"/>
                    <a:cs typeface="Arial"/>
                    <a:sym typeface="Arial"/>
                  </a:rPr>
                  <a:t>I OCEŃ</a:t>
                </a:r>
                <a:endParaRPr sz="1800" b="0" i="0" u="none" strike="noStrike" cap="none">
                  <a:solidFill>
                    <a:schemeClr val="lt1"/>
                  </a:solidFill>
                  <a:latin typeface="Arial"/>
                  <a:ea typeface="Arial"/>
                  <a:cs typeface="Arial"/>
                  <a:sym typeface="Arial"/>
                </a:endParaRPr>
              </a:p>
            </p:txBody>
          </p:sp>
          <p:grpSp>
            <p:nvGrpSpPr>
              <p:cNvPr id="930" name="Google Shape;930;p10"/>
              <p:cNvGrpSpPr/>
              <p:nvPr/>
            </p:nvGrpSpPr>
            <p:grpSpPr>
              <a:xfrm>
                <a:off x="1756590" y="2179781"/>
                <a:ext cx="1870044" cy="3685309"/>
                <a:chOff x="3718740" y="2179781"/>
                <a:chExt cx="1870044" cy="3685309"/>
              </a:xfrm>
            </p:grpSpPr>
            <p:sp>
              <p:nvSpPr>
                <p:cNvPr id="931" name="Google Shape;931;p10"/>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859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200" b="1" i="0" u="none" strike="noStrike" cap="none">
                    <a:solidFill>
                      <a:schemeClr val="lt1"/>
                    </a:solidFill>
                    <a:latin typeface="Arial"/>
                    <a:ea typeface="Arial"/>
                    <a:cs typeface="Arial"/>
                    <a:sym typeface="Arial"/>
                  </a:endParaRPr>
                </a:p>
              </p:txBody>
            </p:sp>
            <p:sp>
              <p:nvSpPr>
                <p:cNvPr id="932" name="Google Shape;932;p10"/>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4705"/>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933" name="Google Shape;933;p10"/>
              <p:cNvGrpSpPr/>
              <p:nvPr/>
            </p:nvGrpSpPr>
            <p:grpSpPr>
              <a:xfrm>
                <a:off x="3743222" y="2179781"/>
                <a:ext cx="1870044" cy="3685309"/>
                <a:chOff x="3718740" y="2179781"/>
                <a:chExt cx="1870044" cy="3685309"/>
              </a:xfrm>
            </p:grpSpPr>
            <p:sp>
              <p:nvSpPr>
                <p:cNvPr id="934" name="Google Shape;934;p10"/>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D6E8F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200" b="1" i="0" u="none" strike="noStrike" cap="none">
                    <a:solidFill>
                      <a:schemeClr val="lt1"/>
                    </a:solidFill>
                    <a:latin typeface="Arial"/>
                    <a:ea typeface="Arial"/>
                    <a:cs typeface="Arial"/>
                    <a:sym typeface="Arial"/>
                  </a:endParaRPr>
                </a:p>
              </p:txBody>
            </p:sp>
            <p:sp>
              <p:nvSpPr>
                <p:cNvPr id="935" name="Google Shape;935;p10"/>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4705"/>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936" name="Google Shape;936;p10"/>
              <p:cNvGrpSpPr/>
              <p:nvPr/>
            </p:nvGrpSpPr>
            <p:grpSpPr>
              <a:xfrm>
                <a:off x="5729854" y="2179781"/>
                <a:ext cx="1870044" cy="3685309"/>
                <a:chOff x="3718740" y="2179781"/>
                <a:chExt cx="1870044" cy="3685309"/>
              </a:xfrm>
            </p:grpSpPr>
            <p:sp>
              <p:nvSpPr>
                <p:cNvPr id="937" name="Google Shape;937;p10"/>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CAC8C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200" b="1" i="0" u="none" strike="noStrike" cap="none">
                    <a:solidFill>
                      <a:schemeClr val="lt1"/>
                    </a:solidFill>
                    <a:latin typeface="Arial"/>
                    <a:ea typeface="Arial"/>
                    <a:cs typeface="Arial"/>
                    <a:sym typeface="Arial"/>
                  </a:endParaRPr>
                </a:p>
              </p:txBody>
            </p:sp>
            <p:sp>
              <p:nvSpPr>
                <p:cNvPr id="938" name="Google Shape;938;p10"/>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4705"/>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939" name="Google Shape;939;p10"/>
              <p:cNvGrpSpPr/>
              <p:nvPr/>
            </p:nvGrpSpPr>
            <p:grpSpPr>
              <a:xfrm>
                <a:off x="7716485" y="2179781"/>
                <a:ext cx="1870044" cy="3685309"/>
                <a:chOff x="3718740" y="2179781"/>
                <a:chExt cx="1870044" cy="3685309"/>
              </a:xfrm>
            </p:grpSpPr>
            <p:sp>
              <p:nvSpPr>
                <p:cNvPr id="940" name="Google Shape;940;p10"/>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D3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200" b="1" i="0" u="none" strike="noStrike" cap="none">
                    <a:solidFill>
                      <a:schemeClr val="lt1"/>
                    </a:solidFill>
                    <a:latin typeface="Arial"/>
                    <a:ea typeface="Arial"/>
                    <a:cs typeface="Arial"/>
                    <a:sym typeface="Arial"/>
                  </a:endParaRPr>
                </a:p>
              </p:txBody>
            </p:sp>
            <p:sp>
              <p:nvSpPr>
                <p:cNvPr id="941" name="Google Shape;941;p10"/>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4705"/>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942" name="Google Shape;942;p10"/>
              <p:cNvGrpSpPr/>
              <p:nvPr/>
            </p:nvGrpSpPr>
            <p:grpSpPr>
              <a:xfrm>
                <a:off x="9703117" y="2179781"/>
                <a:ext cx="1870044" cy="3685309"/>
                <a:chOff x="3718740" y="2179781"/>
                <a:chExt cx="1870044" cy="3685309"/>
              </a:xfrm>
            </p:grpSpPr>
            <p:sp>
              <p:nvSpPr>
                <p:cNvPr id="943" name="Google Shape;943;p10"/>
                <p:cNvSpPr/>
                <p:nvPr/>
              </p:nvSpPr>
              <p:spPr>
                <a:xfrm>
                  <a:off x="5151514" y="2179781"/>
                  <a:ext cx="437270" cy="591127"/>
                </a:xfrm>
                <a:custGeom>
                  <a:avLst/>
                  <a:gdLst/>
                  <a:ahLst/>
                  <a:cxnLst/>
                  <a:rect l="l" t="t" r="r" b="b"/>
                  <a:pathLst>
                    <a:path w="437270" h="591127" extrusionOk="0">
                      <a:moveTo>
                        <a:pt x="277091" y="0"/>
                      </a:moveTo>
                      <a:lnTo>
                        <a:pt x="437270" y="0"/>
                      </a:lnTo>
                      <a:lnTo>
                        <a:pt x="160179" y="591127"/>
                      </a:lnTo>
                      <a:lnTo>
                        <a:pt x="0" y="591127"/>
                      </a:lnTo>
                      <a:close/>
                    </a:path>
                  </a:pathLst>
                </a:custGeom>
                <a:solidFill>
                  <a:srgbClr val="F5E0D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3200" b="1" i="0" u="none" strike="noStrike" cap="none">
                    <a:solidFill>
                      <a:schemeClr val="lt1"/>
                    </a:solidFill>
                    <a:latin typeface="Arial"/>
                    <a:ea typeface="Arial"/>
                    <a:cs typeface="Arial"/>
                    <a:sym typeface="Arial"/>
                  </a:endParaRPr>
                </a:p>
              </p:txBody>
            </p:sp>
            <p:sp>
              <p:nvSpPr>
                <p:cNvPr id="944" name="Google Shape;944;p10"/>
                <p:cNvSpPr/>
                <p:nvPr/>
              </p:nvSpPr>
              <p:spPr>
                <a:xfrm>
                  <a:off x="3718740" y="2863271"/>
                  <a:ext cx="1541755" cy="3001819"/>
                </a:xfrm>
                <a:custGeom>
                  <a:avLst/>
                  <a:gdLst/>
                  <a:ahLst/>
                  <a:cxnLst/>
                  <a:rect l="l" t="t" r="r" b="b"/>
                  <a:pathLst>
                    <a:path w="1541755" h="3001819" extrusionOk="0">
                      <a:moveTo>
                        <a:pt x="1381576" y="0"/>
                      </a:moveTo>
                      <a:lnTo>
                        <a:pt x="1541755" y="0"/>
                      </a:lnTo>
                      <a:lnTo>
                        <a:pt x="160179" y="3001819"/>
                      </a:lnTo>
                      <a:lnTo>
                        <a:pt x="0" y="3001819"/>
                      </a:lnTo>
                      <a:close/>
                    </a:path>
                  </a:pathLst>
                </a:custGeom>
                <a:solidFill>
                  <a:schemeClr val="dk1">
                    <a:alpha val="24705"/>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sp>
          <p:nvSpPr>
            <p:cNvPr id="945" name="Google Shape;945;p10"/>
            <p:cNvSpPr/>
            <p:nvPr/>
          </p:nvSpPr>
          <p:spPr>
            <a:xfrm>
              <a:off x="138752" y="5516672"/>
              <a:ext cx="12053247" cy="372779"/>
            </a:xfrm>
            <a:prstGeom prst="rect">
              <a:avLst/>
            </a:prstGeom>
            <a:solidFill>
              <a:srgbClr val="D4DAD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946" name="Google Shape;946;p10"/>
          <p:cNvSpPr txBox="1"/>
          <p:nvPr/>
        </p:nvSpPr>
        <p:spPr>
          <a:xfrm>
            <a:off x="689221" y="1195831"/>
            <a:ext cx="11068336" cy="738664"/>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Aby zintegrować CT z planami lekcji, ważne jest, aby postępować zgodnie z jasnym, krok po kroku podejściem. Poniższe kroki przedstawiają, jak zaprojektować i wdrożyć plan lekcji, który rozwija umiejętności rozwiązywania problemów u dorosłych uczestników. Te kroki nie są obowiązkowe, ale są zalecane do tworzenia efektywnego doświadczenia edukacyjnego: </a:t>
            </a:r>
            <a:endParaRPr/>
          </a:p>
        </p:txBody>
      </p:sp>
      <p:sp>
        <p:nvSpPr>
          <p:cNvPr id="947" name="Google Shape;947;p10"/>
          <p:cNvSpPr txBox="1"/>
          <p:nvPr/>
        </p:nvSpPr>
        <p:spPr>
          <a:xfrm>
            <a:off x="290134" y="6312629"/>
            <a:ext cx="11611732" cy="307777"/>
          </a:xfrm>
          <a:prstGeom prst="rect">
            <a:avLst/>
          </a:prstGeom>
          <a:solidFill>
            <a:srgbClr val="D4DADA"/>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Następnie przejdziemy przez każdy z kroków, aby mieć pewność, że włączamy CT w nasze zajęcia</a:t>
            </a:r>
            <a:endParaRPr/>
          </a:p>
        </p:txBody>
      </p:sp>
      <p:pic>
        <p:nvPicPr>
          <p:cNvPr id="948" name="Google Shape;948;p10" descr="Icono&#10;&#10;Descripción generada automáticamente"/>
          <p:cNvPicPr preferRelativeResize="0"/>
          <p:nvPr/>
        </p:nvPicPr>
        <p:blipFill rotWithShape="1">
          <a:blip r:embed="rId3">
            <a:alphaModFix/>
          </a:blip>
          <a:srcRect/>
          <a:stretch/>
        </p:blipFill>
        <p:spPr>
          <a:xfrm>
            <a:off x="8851843" y="6386522"/>
            <a:ext cx="406397" cy="406397"/>
          </a:xfrm>
          <a:prstGeom prst="rect">
            <a:avLst/>
          </a:prstGeom>
          <a:noFill/>
          <a:ln>
            <a:noFill/>
          </a:ln>
        </p:spPr>
      </p:pic>
      <p:sp>
        <p:nvSpPr>
          <p:cNvPr id="949" name="Google Shape;949;p10"/>
          <p:cNvSpPr txBox="1"/>
          <p:nvPr/>
        </p:nvSpPr>
        <p:spPr>
          <a:xfrm>
            <a:off x="11268740" y="65087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35</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354cd9c9ebd_0_1812"/>
          <p:cNvSpPr txBox="1"/>
          <p:nvPr/>
        </p:nvSpPr>
        <p:spPr>
          <a:xfrm>
            <a:off x="331603" y="437099"/>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700" b="1" i="0" u="none" strike="noStrike" cap="none">
                <a:solidFill>
                  <a:srgbClr val="000000"/>
                </a:solidFill>
                <a:latin typeface="Arial"/>
                <a:ea typeface="Arial"/>
                <a:cs typeface="Arial"/>
                <a:sym typeface="Arial"/>
              </a:rPr>
              <a:t>Krok 1: Zdefiniuj jasne cele</a:t>
            </a:r>
            <a:endParaRPr sz="2700" b="1" i="0" u="none" strike="noStrike" cap="none">
              <a:solidFill>
                <a:srgbClr val="000000"/>
              </a:solidFill>
              <a:latin typeface="Arial"/>
              <a:ea typeface="Arial"/>
              <a:cs typeface="Arial"/>
              <a:sym typeface="Arial"/>
            </a:endParaRPr>
          </a:p>
        </p:txBody>
      </p:sp>
      <p:sp>
        <p:nvSpPr>
          <p:cNvPr id="955" name="Google Shape;955;g354cd9c9ebd_0_1812"/>
          <p:cNvSpPr/>
          <p:nvPr/>
        </p:nvSpPr>
        <p:spPr>
          <a:xfrm>
            <a:off x="331603" y="1335870"/>
            <a:ext cx="8079000" cy="39279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W edukacji dorosłych jasne i mierzalne cele pomagają dorosłym uczestnikom zrozumieć cel lekcji i to, jak bezpośrednio odnosi się on do ich życia, co sprawia, że ​​proces uczenia się staje się bardziej znaczący.</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Kluczowe elementy:</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Określ zasady CT, na których należy się skupić:</a:t>
            </a:r>
            <a:r>
              <a:rPr lang="en-US" sz="1400" b="0" i="0" u="none" strike="noStrike" cap="none">
                <a:solidFill>
                  <a:srgbClr val="000000"/>
                </a:solidFill>
                <a:latin typeface="Arial"/>
                <a:ea typeface="Arial"/>
                <a:cs typeface="Arial"/>
                <a:sym typeface="Arial"/>
              </a:rPr>
              <a:t> Zacznij od wybrania zasad CT, które są najbardziej istotne dla rzeczywistych wyzwań uczących się. W przypadku osób dorosłych może to obejmować skupienie się na dekompozycji (rozbiciu zadań), rozpoznawaniu wzorców (identyfikowaniu trendów w życiu osobistym lub zawodowym) i algorytmach (tworzeniu wydajnych procesów krok po kroku dla codziennych zadań).</a:t>
            </a:r>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Określaj cele jako konkretne i mierzalne:</a:t>
            </a:r>
            <a:r>
              <a:rPr lang="en-US" sz="1400" b="0" i="0" u="none" strike="noStrike" cap="none">
                <a:solidFill>
                  <a:srgbClr val="000000"/>
                </a:solidFill>
                <a:latin typeface="Arial"/>
                <a:ea typeface="Arial"/>
                <a:cs typeface="Arial"/>
                <a:sym typeface="Arial"/>
              </a:rPr>
              <a:t> Cele powinny być jasne i mierzalne, aby zapewnić poczucie kierunku.</a:t>
            </a:r>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Zapewnij trafność:</a:t>
            </a:r>
            <a:r>
              <a:rPr lang="en-US" sz="1400" b="0" i="0" u="none" strike="noStrike" cap="none">
                <a:solidFill>
                  <a:srgbClr val="000000"/>
                </a:solidFill>
                <a:latin typeface="Arial"/>
                <a:ea typeface="Arial"/>
                <a:cs typeface="Arial"/>
                <a:sym typeface="Arial"/>
              </a:rPr>
              <a:t> Upewnij się, że cele edukacyjne bezpośrednio łączą się z celami dorosłych uczących się, niezależnie od tego, czy chodzi o skuteczne zarządzanie czasem, podejmowanie decyzji opartych na danych, czy rozwiązywanie problemów związanych z pracą. Trafność w rzeczywistym życiu jest kluczowa dla utrzymania motywacji i zaangażowania dorosłych uczących się.</a:t>
            </a:r>
            <a:endParaRPr/>
          </a:p>
        </p:txBody>
      </p:sp>
      <p:sp>
        <p:nvSpPr>
          <p:cNvPr id="956" name="Google Shape;956;g354cd9c9ebd_0_1812"/>
          <p:cNvSpPr/>
          <p:nvPr/>
        </p:nvSpPr>
        <p:spPr>
          <a:xfrm>
            <a:off x="233280" y="5329800"/>
            <a:ext cx="8079000" cy="1146300"/>
          </a:xfrm>
          <a:prstGeom prst="rect">
            <a:avLst/>
          </a:prstGeom>
          <a:solidFill>
            <a:srgbClr val="708684">
              <a:alpha val="2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Przykład tego, co możesz powiedzieć na zajęciach: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199"/>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“Pod koniec tej lekcji będziesz w stanie podzielić projekt pracy na mniejsze zadania, rozpoznać wzorce w poprzednich projektach i wykorzystać myślenie algorytmiczne do stworzenia planu działania krok po kroku.”</a:t>
            </a:r>
            <a:endParaRPr sz="1400" b="0" i="0" u="none" strike="noStrike" cap="none">
              <a:solidFill>
                <a:srgbClr val="000000"/>
              </a:solidFill>
              <a:latin typeface="Arial"/>
              <a:ea typeface="Arial"/>
              <a:cs typeface="Arial"/>
              <a:sym typeface="Arial"/>
            </a:endParaRPr>
          </a:p>
        </p:txBody>
      </p:sp>
      <p:pic>
        <p:nvPicPr>
          <p:cNvPr id="957" name="Google Shape;957;g354cd9c9ebd_0_1812"/>
          <p:cNvPicPr preferRelativeResize="0"/>
          <p:nvPr/>
        </p:nvPicPr>
        <p:blipFill rotWithShape="1">
          <a:blip r:embed="rId3">
            <a:alphaModFix/>
          </a:blip>
          <a:srcRect l="6032" r="6032"/>
          <a:stretch/>
        </p:blipFill>
        <p:spPr>
          <a:xfrm>
            <a:off x="8801280" y="0"/>
            <a:ext cx="3390480" cy="6857640"/>
          </a:xfrm>
          <a:prstGeom prst="rect">
            <a:avLst/>
          </a:prstGeom>
          <a:noFill/>
          <a:ln>
            <a:noFill/>
          </a:ln>
        </p:spPr>
      </p:pic>
      <p:pic>
        <p:nvPicPr>
          <p:cNvPr id="958" name="Google Shape;958;g354cd9c9ebd_0_1812"/>
          <p:cNvPicPr preferRelativeResize="0"/>
          <p:nvPr/>
        </p:nvPicPr>
        <p:blipFill rotWithShape="1">
          <a:blip r:embed="rId4">
            <a:alphaModFix/>
          </a:blip>
          <a:srcRect/>
          <a:stretch/>
        </p:blipFill>
        <p:spPr>
          <a:xfrm>
            <a:off x="7799760" y="5064120"/>
            <a:ext cx="756721" cy="75672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962"/>
        <p:cNvGrpSpPr/>
        <p:nvPr/>
      </p:nvGrpSpPr>
      <p:grpSpPr>
        <a:xfrm>
          <a:off x="0" y="0"/>
          <a:ext cx="0" cy="0"/>
          <a:chOff x="0" y="0"/>
          <a:chExt cx="0" cy="0"/>
        </a:xfrm>
      </p:grpSpPr>
      <p:sp>
        <p:nvSpPr>
          <p:cNvPr id="963" name="Google Shape;963;g354cd9c9ebd_0_1881"/>
          <p:cNvSpPr txBox="1"/>
          <p:nvPr/>
        </p:nvSpPr>
        <p:spPr>
          <a:xfrm>
            <a:off x="233280" y="470040"/>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700" b="1" i="0" u="none" strike="noStrike" cap="none">
                <a:solidFill>
                  <a:srgbClr val="000000"/>
                </a:solidFill>
                <a:latin typeface="Arial"/>
                <a:ea typeface="Arial"/>
                <a:cs typeface="Arial"/>
                <a:sym typeface="Arial"/>
              </a:rPr>
              <a:t>Krok 2: Zaprojektuj zadania wykorzystujące </a:t>
            </a:r>
            <a:br>
              <a:rPr lang="en-US" sz="2700" b="1" i="0" u="none" strike="noStrike" cap="none">
                <a:solidFill>
                  <a:srgbClr val="000000"/>
                </a:solidFill>
                <a:latin typeface="Arial"/>
                <a:ea typeface="Arial"/>
                <a:cs typeface="Arial"/>
                <a:sym typeface="Arial"/>
              </a:rPr>
            </a:br>
            <a:r>
              <a:rPr lang="en-US" sz="2700" b="1" i="0" u="none" strike="noStrike" cap="none">
                <a:solidFill>
                  <a:srgbClr val="000000"/>
                </a:solidFill>
                <a:latin typeface="Arial"/>
                <a:ea typeface="Arial"/>
                <a:cs typeface="Arial"/>
                <a:sym typeface="Arial"/>
              </a:rPr>
              <a:t>myślenie komputacyjne</a:t>
            </a:r>
            <a:endParaRPr sz="2700" b="1" i="0" u="none" strike="noStrike" cap="none">
              <a:solidFill>
                <a:srgbClr val="000000"/>
              </a:solidFill>
              <a:latin typeface="Arial"/>
              <a:ea typeface="Arial"/>
              <a:cs typeface="Arial"/>
              <a:sym typeface="Arial"/>
            </a:endParaRPr>
          </a:p>
        </p:txBody>
      </p:sp>
      <p:pic>
        <p:nvPicPr>
          <p:cNvPr id="964" name="Google Shape;964;g354cd9c9ebd_0_1881"/>
          <p:cNvPicPr preferRelativeResize="0"/>
          <p:nvPr/>
        </p:nvPicPr>
        <p:blipFill rotWithShape="1">
          <a:blip r:embed="rId3">
            <a:alphaModFix/>
          </a:blip>
          <a:srcRect l="6032" r="6032"/>
          <a:stretch/>
        </p:blipFill>
        <p:spPr>
          <a:xfrm>
            <a:off x="8801280" y="0"/>
            <a:ext cx="3390480" cy="6857640"/>
          </a:xfrm>
          <a:prstGeom prst="rect">
            <a:avLst/>
          </a:prstGeom>
          <a:noFill/>
          <a:ln>
            <a:noFill/>
          </a:ln>
        </p:spPr>
      </p:pic>
      <p:sp>
        <p:nvSpPr>
          <p:cNvPr id="965" name="Google Shape;965;g354cd9c9ebd_0_1881"/>
          <p:cNvSpPr/>
          <p:nvPr/>
        </p:nvSpPr>
        <p:spPr>
          <a:xfrm>
            <a:off x="233280" y="1307580"/>
            <a:ext cx="8079000" cy="3501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Tworzenie angażujących aktywności, które angażują dorosłych, jest niezbędne dla silniejszego wglądu. Dorośli uczą się najlepiej, gdy mogą stosować koncepcje w rzeczywistych sytuacjach. Projektowanie aktywności, które integrują zasady CT, zachęca dorosłych uczestników do angażowania się w praktyczne rozwiązywanie problemów, czyniąc abstrakcyjne koncepcje bardziej namacalnymi.</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Kluczowe elementy:</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Aktywne zaangażowanie w zasady CT:</a:t>
            </a:r>
            <a:r>
              <a:rPr lang="en-US" sz="1400" b="0" i="0" u="none" strike="noStrike" cap="none">
                <a:solidFill>
                  <a:srgbClr val="000000"/>
                </a:solidFill>
                <a:latin typeface="Arial"/>
                <a:ea typeface="Arial"/>
                <a:cs typeface="Arial"/>
                <a:sym typeface="Arial"/>
              </a:rPr>
              <a:t> Projektuj działania, w których uczestnicy mogą bezpośrednio stosować koncepcje CT.</a:t>
            </a:r>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Zadania rozwiązywania problemów:</a:t>
            </a:r>
            <a:r>
              <a:rPr lang="en-US" sz="1400" b="0" i="0" u="none" strike="noStrike" cap="none">
                <a:solidFill>
                  <a:srgbClr val="000000"/>
                </a:solidFill>
                <a:latin typeface="Arial"/>
                <a:ea typeface="Arial"/>
                <a:cs typeface="Arial"/>
                <a:sym typeface="Arial"/>
              </a:rPr>
              <a:t> Używaj zadań, które wymagają od uczestników wykorzystania umiejętności CT do rozwiązywania rzeczywistych problemów. Na przykład planowanie wydarzenia społecznościowego, w którym uczestnicy stosują dekompozycję, rozpoznawanie wzorców i algorytmy.</a:t>
            </a:r>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Włącz naukę współpracy:</a:t>
            </a:r>
            <a:r>
              <a:rPr lang="en-US" sz="1400" b="0" i="0" u="none" strike="noStrike" cap="none">
                <a:solidFill>
                  <a:srgbClr val="000000"/>
                </a:solidFill>
                <a:latin typeface="Arial"/>
                <a:ea typeface="Arial"/>
                <a:cs typeface="Arial"/>
                <a:sym typeface="Arial"/>
              </a:rPr>
              <a:t> Planuj działania, które obejmują pracę grupową lub dyskusje, aby umożliwić uczestnikom korzystanie z zasad CT w środowisku współpracy, promując naukę rówieśniczą i zbiorowe rozwiązywanie problemów.</a:t>
            </a:r>
            <a:endParaRPr/>
          </a:p>
        </p:txBody>
      </p:sp>
      <p:sp>
        <p:nvSpPr>
          <p:cNvPr id="966" name="Google Shape;966;g354cd9c9ebd_0_1881"/>
          <p:cNvSpPr/>
          <p:nvPr/>
        </p:nvSpPr>
        <p:spPr>
          <a:xfrm>
            <a:off x="233280" y="5329800"/>
            <a:ext cx="8079000" cy="1146300"/>
          </a:xfrm>
          <a:prstGeom prst="rect">
            <a:avLst/>
          </a:prstGeom>
          <a:solidFill>
            <a:srgbClr val="708684">
              <a:alpha val="2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Przykład ćwiczenia, do wykorzystania na zajęciach: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199"/>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Podziel projekt pracy na mniejsze zadania. Omów z grupą, w jaki sposób każde zadanie można wykonać wydajniej, stosując algorytmy lub rozpoznając wzorce w poprzednich projektach.</a:t>
            </a:r>
            <a:endParaRPr sz="1400" b="0" i="0" u="none" strike="noStrike" cap="none">
              <a:solidFill>
                <a:srgbClr val="000000"/>
              </a:solidFill>
              <a:latin typeface="Arial"/>
              <a:ea typeface="Arial"/>
              <a:cs typeface="Arial"/>
              <a:sym typeface="Arial"/>
            </a:endParaRPr>
          </a:p>
        </p:txBody>
      </p:sp>
      <p:pic>
        <p:nvPicPr>
          <p:cNvPr id="967" name="Google Shape;967;g354cd9c9ebd_0_1881"/>
          <p:cNvPicPr preferRelativeResize="0"/>
          <p:nvPr/>
        </p:nvPicPr>
        <p:blipFill rotWithShape="1">
          <a:blip r:embed="rId4">
            <a:alphaModFix/>
          </a:blip>
          <a:srcRect/>
          <a:stretch/>
        </p:blipFill>
        <p:spPr>
          <a:xfrm>
            <a:off x="7847640" y="5146560"/>
            <a:ext cx="708840" cy="70884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971"/>
        <p:cNvGrpSpPr/>
        <p:nvPr/>
      </p:nvGrpSpPr>
      <p:grpSpPr>
        <a:xfrm>
          <a:off x="0" y="0"/>
          <a:ext cx="0" cy="0"/>
          <a:chOff x="0" y="0"/>
          <a:chExt cx="0" cy="0"/>
        </a:xfrm>
      </p:grpSpPr>
      <p:sp>
        <p:nvSpPr>
          <p:cNvPr id="972" name="Google Shape;972;g354cd9c9ebd_0_1950"/>
          <p:cNvSpPr txBox="1"/>
          <p:nvPr/>
        </p:nvSpPr>
        <p:spPr>
          <a:xfrm>
            <a:off x="233280" y="468090"/>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700" b="1" i="0" u="none" strike="noStrike" cap="none">
                <a:solidFill>
                  <a:srgbClr val="000000"/>
                </a:solidFill>
                <a:latin typeface="Arial"/>
                <a:ea typeface="Arial"/>
                <a:cs typeface="Arial"/>
                <a:sym typeface="Arial"/>
              </a:rPr>
              <a:t>Krok 3: Zaprojektuj zadania wykorzystujące</a:t>
            </a:r>
            <a:br>
              <a:rPr lang="en-US" sz="2700" b="1" i="0" u="none" strike="noStrike" cap="none">
                <a:solidFill>
                  <a:srgbClr val="000000"/>
                </a:solidFill>
                <a:latin typeface="Arial"/>
                <a:ea typeface="Arial"/>
                <a:cs typeface="Arial"/>
                <a:sym typeface="Arial"/>
              </a:rPr>
            </a:br>
            <a:r>
              <a:rPr lang="en-US" sz="2700" b="1" i="0" u="none" strike="noStrike" cap="none">
                <a:solidFill>
                  <a:srgbClr val="000000"/>
                </a:solidFill>
                <a:latin typeface="Arial"/>
                <a:ea typeface="Arial"/>
                <a:cs typeface="Arial"/>
                <a:sym typeface="Arial"/>
              </a:rPr>
              <a:t>myślenie komputacyjne</a:t>
            </a:r>
            <a:endParaRPr sz="2700" b="1" i="0" u="none" strike="noStrike" cap="none">
              <a:solidFill>
                <a:srgbClr val="000000"/>
              </a:solidFill>
              <a:latin typeface="Arial"/>
              <a:ea typeface="Arial"/>
              <a:cs typeface="Arial"/>
              <a:sym typeface="Arial"/>
            </a:endParaRPr>
          </a:p>
        </p:txBody>
      </p:sp>
      <p:pic>
        <p:nvPicPr>
          <p:cNvPr id="973" name="Google Shape;973;g354cd9c9ebd_0_1950"/>
          <p:cNvPicPr preferRelativeResize="0"/>
          <p:nvPr/>
        </p:nvPicPr>
        <p:blipFill rotWithShape="1">
          <a:blip r:embed="rId3">
            <a:alphaModFix/>
          </a:blip>
          <a:srcRect l="6032" r="6032"/>
          <a:stretch/>
        </p:blipFill>
        <p:spPr>
          <a:xfrm>
            <a:off x="8801280" y="0"/>
            <a:ext cx="3390480" cy="6857640"/>
          </a:xfrm>
          <a:prstGeom prst="rect">
            <a:avLst/>
          </a:prstGeom>
          <a:noFill/>
          <a:ln>
            <a:noFill/>
          </a:ln>
        </p:spPr>
      </p:pic>
      <p:sp>
        <p:nvSpPr>
          <p:cNvPr id="974" name="Google Shape;974;g354cd9c9ebd_0_1950"/>
          <p:cNvSpPr/>
          <p:nvPr/>
        </p:nvSpPr>
        <p:spPr>
          <a:xfrm>
            <a:off x="233280" y="1432440"/>
            <a:ext cx="8079000" cy="37452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GRYWALIZACJA</a:t>
            </a: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600"/>
              <a:buFont typeface="Arial"/>
              <a:buNone/>
            </a:pPr>
            <a:endParaRPr sz="16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Grywalizacja stosuje elementy przypominające gry do nauki, zwiększając motywację, zaangażowanie i uczestnictwo. Jest przydatna w edukacji dorosłych, ponieważ sprawia, że ​​abstrakcyjne koncepcje stają się bardziej interaktywne i przyjemne.</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Grywalizacja jest szczególnie skuteczna w nauczaniu pojęć CT, takich jak dekompozycja, rozpoznawanie wzorców i myślenie algorytmiczne. Interaktywne działania pomagają uczestnikom wizualizować abstrakcyjne koncepcje w konkretny sposób, czyniąc rozwiązywanie problemów bardziej dostępnymi. Na przykład wyzwania w stylu escape room mogą zachęcać do dekompozycji, wymagając od uczestników rozbicia problemu na mniejsze kroki, podczas gdy zadania oparte na symulacji mogą wzmacniać ich zdolność do rozpoznawania wzorców i przewidywania wyników.</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Grywalizacja przekształca naukę w motywujący i interaktywny proces, który pomaga dorosłym uczestnikom rozwijać umiejętności CT w zabawny i angażujący sposób. Wykorzystując elementy zabawy, nauczyciele mogą zapewnić, że uczestnicy pozostaną aktywni, zmotywowani i pewni siebie w stosowaniu myślenia obliczeniowego do wyzwań ze świata rzeczywistego.</a:t>
            </a:r>
            <a:endParaRPr/>
          </a:p>
        </p:txBody>
      </p:sp>
      <p:sp>
        <p:nvSpPr>
          <p:cNvPr id="975" name="Google Shape;975;g354cd9c9ebd_0_1950"/>
          <p:cNvSpPr/>
          <p:nvPr/>
        </p:nvSpPr>
        <p:spPr>
          <a:xfrm>
            <a:off x="233280" y="5329800"/>
            <a:ext cx="8079000" cy="1146300"/>
          </a:xfrm>
          <a:prstGeom prst="rect">
            <a:avLst/>
          </a:prstGeom>
          <a:solidFill>
            <a:srgbClr val="708684">
              <a:alpha val="29019"/>
            </a:srgbClr>
          </a:solidFill>
          <a:ln>
            <a:noFill/>
          </a:ln>
        </p:spPr>
        <p:txBody>
          <a:bodyPr spcFirstLastPara="1" wrap="square" lIns="540000" tIns="45700" rIns="540000"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Łącząc ustrukturyzowane wyzwania, nagrody i interaktywne działania mające na celu rozwiązywanie problemów, możesz stworzyć bardziej stymulujące i efektywne środowisko nauki.</a:t>
            </a:r>
            <a:endParaRPr sz="1400" b="0" i="0" u="none" strike="noStrike" cap="none">
              <a:solidFill>
                <a:srgbClr val="000000"/>
              </a:solidFill>
              <a:latin typeface="Arial"/>
              <a:ea typeface="Arial"/>
              <a:cs typeface="Arial"/>
              <a:sym typeface="Arial"/>
            </a:endParaRPr>
          </a:p>
        </p:txBody>
      </p:sp>
      <p:pic>
        <p:nvPicPr>
          <p:cNvPr id="976" name="Google Shape;976;g354cd9c9ebd_0_1950"/>
          <p:cNvPicPr preferRelativeResize="0"/>
          <p:nvPr/>
        </p:nvPicPr>
        <p:blipFill rotWithShape="1">
          <a:blip r:embed="rId4">
            <a:alphaModFix/>
          </a:blip>
          <a:srcRect/>
          <a:stretch/>
        </p:blipFill>
        <p:spPr>
          <a:xfrm>
            <a:off x="7847640" y="5146560"/>
            <a:ext cx="708840" cy="70884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sp>
        <p:nvSpPr>
          <p:cNvPr id="981" name="Google Shape;981;g354cd9c9ebd_0_2019"/>
          <p:cNvSpPr txBox="1"/>
          <p:nvPr/>
        </p:nvSpPr>
        <p:spPr>
          <a:xfrm>
            <a:off x="233280" y="292920"/>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800" b="1" i="0" u="none" strike="noStrike" cap="none">
                <a:solidFill>
                  <a:srgbClr val="000000"/>
                </a:solidFill>
                <a:latin typeface="Arial"/>
                <a:ea typeface="Arial"/>
                <a:cs typeface="Arial"/>
                <a:sym typeface="Arial"/>
              </a:rPr>
              <a:t>Krok 4: Uwzględnij rzeczywiste zastosowania</a:t>
            </a:r>
            <a:endParaRPr/>
          </a:p>
        </p:txBody>
      </p:sp>
      <p:pic>
        <p:nvPicPr>
          <p:cNvPr id="982" name="Google Shape;982;g354cd9c9ebd_0_2019"/>
          <p:cNvPicPr preferRelativeResize="0"/>
          <p:nvPr/>
        </p:nvPicPr>
        <p:blipFill rotWithShape="1">
          <a:blip r:embed="rId3">
            <a:alphaModFix/>
          </a:blip>
          <a:srcRect l="6032" r="6032"/>
          <a:stretch/>
        </p:blipFill>
        <p:spPr>
          <a:xfrm>
            <a:off x="8801280" y="0"/>
            <a:ext cx="3390480" cy="6857640"/>
          </a:xfrm>
          <a:prstGeom prst="rect">
            <a:avLst/>
          </a:prstGeom>
          <a:noFill/>
          <a:ln>
            <a:noFill/>
          </a:ln>
        </p:spPr>
      </p:pic>
      <p:sp>
        <p:nvSpPr>
          <p:cNvPr id="983" name="Google Shape;983;g354cd9c9ebd_0_2019"/>
          <p:cNvSpPr/>
          <p:nvPr/>
        </p:nvSpPr>
        <p:spPr>
          <a:xfrm>
            <a:off x="289680" y="1319760"/>
            <a:ext cx="8079000" cy="3288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Dorośli uczą się najlepiej, gdy widzą, jak nowe umiejętności odnoszą się bezpośrednio do ich życia osobistego i zawodowego. Poprzez włączanie zastosowań w świecie rzeczywistym możesz pomóc uczestnikom zrozumieć praktyczną wartość zasad CT. Takie podejście zwiększa zaangażowanie i poprawia motywację, pokazując natychmiastowe korzyści.</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Kluczowe elementy:</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en-US" sz="1400" b="1" i="0" u="none" strike="noStrike" cap="none">
                <a:solidFill>
                  <a:srgbClr val="000000"/>
                </a:solidFill>
                <a:latin typeface="Arial"/>
                <a:ea typeface="Arial"/>
                <a:cs typeface="Arial"/>
                <a:sym typeface="Arial"/>
              </a:rPr>
              <a:t>Powiąż CT z praktycznymi scenariuszami:</a:t>
            </a:r>
            <a:r>
              <a:rPr lang="en-US" sz="1400" b="0" i="0" u="none" strike="noStrike" cap="none">
                <a:solidFill>
                  <a:srgbClr val="000000"/>
                </a:solidFill>
                <a:latin typeface="Arial"/>
                <a:ea typeface="Arial"/>
                <a:cs typeface="Arial"/>
                <a:sym typeface="Arial"/>
              </a:rPr>
              <a:t> Zaprojektuj działania, które bezpośrednio łączą koncepcje CT z osobistymi lub związanymi z pracą zadaniami dorosłych uczestników.</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0"/>
              </a:spcBef>
              <a:spcAft>
                <a:spcPts val="0"/>
              </a:spcAft>
              <a:buClr>
                <a:srgbClr val="000000"/>
              </a:buClr>
              <a:buSzPts val="1400"/>
              <a:buFont typeface="Arial"/>
              <a:buChar char="•"/>
            </a:pPr>
            <a:r>
              <a:rPr lang="en-US" sz="1400" b="1" i="0" u="none" strike="noStrike" cap="none">
                <a:solidFill>
                  <a:srgbClr val="000000"/>
                </a:solidFill>
                <a:latin typeface="Arial"/>
                <a:ea typeface="Arial"/>
                <a:cs typeface="Arial"/>
                <a:sym typeface="Arial"/>
              </a:rPr>
              <a:t>Pokaż znaczenie CT w ich życiu:</a:t>
            </a:r>
            <a:r>
              <a:rPr lang="en-US" sz="1400" b="0" i="0" u="none" strike="noStrike" cap="none">
                <a:solidFill>
                  <a:srgbClr val="000000"/>
                </a:solidFill>
                <a:latin typeface="Arial"/>
                <a:ea typeface="Arial"/>
                <a:cs typeface="Arial"/>
                <a:sym typeface="Arial"/>
              </a:rPr>
              <a:t> Pomóż uczestnikom połączyć kropki między CT a ich codziennymi czynnościami. Na przykład myślenie algorytmiczne można zastosować do podejmowania decyzji i zarządzania czasem.</a:t>
            </a:r>
            <a:endParaRPr/>
          </a:p>
          <a:p>
            <a:pPr marL="285750" marR="0" lvl="0" indent="-285750" algn="just" rtl="0">
              <a:lnSpc>
                <a:spcPct val="100000"/>
              </a:lnSpc>
              <a:spcBef>
                <a:spcPts val="0"/>
              </a:spcBef>
              <a:spcAft>
                <a:spcPts val="0"/>
              </a:spcAft>
              <a:buClr>
                <a:srgbClr val="000000"/>
              </a:buClr>
              <a:buSzPts val="1400"/>
              <a:buFont typeface="Arial"/>
              <a:buChar char="•"/>
            </a:pPr>
            <a:r>
              <a:rPr lang="en-US" sz="1400" b="1" i="0" u="none" strike="noStrike" cap="none">
                <a:solidFill>
                  <a:srgbClr val="000000"/>
                </a:solidFill>
                <a:latin typeface="Arial"/>
                <a:ea typeface="Arial"/>
                <a:cs typeface="Arial"/>
                <a:sym typeface="Arial"/>
              </a:rPr>
              <a:t>Zastosuj CT do rozwiązania rzeczywistych problemów:</a:t>
            </a:r>
            <a:r>
              <a:rPr lang="en-US" sz="1400" b="0" i="0" u="none" strike="noStrike" cap="none">
                <a:solidFill>
                  <a:srgbClr val="000000"/>
                </a:solidFill>
                <a:latin typeface="Arial"/>
                <a:ea typeface="Arial"/>
                <a:cs typeface="Arial"/>
                <a:sym typeface="Arial"/>
              </a:rPr>
              <a:t> Zaangażuj uczestników w rozwiązywanie rzeczywistych problemów, wykorzystując zasady CT do stawiania czoła wyzwaniom, z którymi spotykają się w pracy lub w domu.</a:t>
            </a:r>
            <a:endParaRPr/>
          </a:p>
        </p:txBody>
      </p:sp>
      <p:sp>
        <p:nvSpPr>
          <p:cNvPr id="984" name="Google Shape;984;g354cd9c9ebd_0_2019"/>
          <p:cNvSpPr/>
          <p:nvPr/>
        </p:nvSpPr>
        <p:spPr>
          <a:xfrm>
            <a:off x="233280" y="5329800"/>
            <a:ext cx="8079000" cy="1146300"/>
          </a:xfrm>
          <a:prstGeom prst="rect">
            <a:avLst/>
          </a:prstGeom>
          <a:solidFill>
            <a:srgbClr val="708684">
              <a:alpha val="2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Przykład zadania, do wykorzystania na zajeciach: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199"/>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„Zaplanujosobisty budżet, korzystając z rozpoznawania wzorców, aby analizować trendy wydatków i używać dekompozycji, aby rozbić proces budżetowania na wykonalne kroki”.</a:t>
            </a:r>
            <a:endParaRPr sz="1400" b="0" i="0" u="none" strike="noStrike" cap="none">
              <a:solidFill>
                <a:srgbClr val="000000"/>
              </a:solidFill>
              <a:latin typeface="Arial"/>
              <a:ea typeface="Arial"/>
              <a:cs typeface="Arial"/>
              <a:sym typeface="Arial"/>
            </a:endParaRPr>
          </a:p>
        </p:txBody>
      </p:sp>
      <p:pic>
        <p:nvPicPr>
          <p:cNvPr id="985" name="Google Shape;985;g354cd9c9ebd_0_2019"/>
          <p:cNvPicPr preferRelativeResize="0"/>
          <p:nvPr/>
        </p:nvPicPr>
        <p:blipFill rotWithShape="1">
          <a:blip r:embed="rId4">
            <a:alphaModFix/>
          </a:blip>
          <a:srcRect/>
          <a:stretch/>
        </p:blipFill>
        <p:spPr>
          <a:xfrm>
            <a:off x="7803360" y="4848840"/>
            <a:ext cx="829440" cy="82944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989"/>
        <p:cNvGrpSpPr/>
        <p:nvPr/>
      </p:nvGrpSpPr>
      <p:grpSpPr>
        <a:xfrm>
          <a:off x="0" y="0"/>
          <a:ext cx="0" cy="0"/>
          <a:chOff x="0" y="0"/>
          <a:chExt cx="0" cy="0"/>
        </a:xfrm>
      </p:grpSpPr>
      <p:pic>
        <p:nvPicPr>
          <p:cNvPr id="990" name="Google Shape;990;g354cd9c9ebd_0_2088"/>
          <p:cNvPicPr preferRelativeResize="0"/>
          <p:nvPr/>
        </p:nvPicPr>
        <p:blipFill rotWithShape="1">
          <a:blip r:embed="rId3">
            <a:alphaModFix/>
          </a:blip>
          <a:srcRect l="6032" r="6032"/>
          <a:stretch/>
        </p:blipFill>
        <p:spPr>
          <a:xfrm>
            <a:off x="8801280" y="0"/>
            <a:ext cx="3390480" cy="6857640"/>
          </a:xfrm>
          <a:prstGeom prst="rect">
            <a:avLst/>
          </a:prstGeom>
          <a:noFill/>
          <a:ln>
            <a:noFill/>
          </a:ln>
        </p:spPr>
      </p:pic>
      <p:sp>
        <p:nvSpPr>
          <p:cNvPr id="991" name="Google Shape;991;g354cd9c9ebd_0_2088"/>
          <p:cNvSpPr/>
          <p:nvPr/>
        </p:nvSpPr>
        <p:spPr>
          <a:xfrm>
            <a:off x="233280" y="1432440"/>
            <a:ext cx="8267100" cy="3501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en-US" sz="1400" b="0" i="0" u="none" strike="noStrike" cap="none">
                <a:solidFill>
                  <a:srgbClr val="000000"/>
                </a:solidFill>
                <a:latin typeface="Arial"/>
                <a:ea typeface="Arial"/>
                <a:cs typeface="Arial"/>
                <a:sym typeface="Arial"/>
              </a:rPr>
              <a:t>Scaffolding jest podstawową strategią nauczania w edukacji dorosłych. Pozwala uczestnikom budować pewność siebie i uczyć się, zaczynając od prostych zadań i stopniowo przechodząc do trudniejszych wyzwań. To podejście krok po kroku zapewnia, że ​​ uczestnicy mogą stosować zasady CT i integrować je z zadaniami.</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Kluczowe elementy:</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Zacznij od prostych ćwiczeń:</a:t>
            </a:r>
            <a:r>
              <a:rPr lang="en-US" sz="1400" b="0" i="0" u="none" strike="noStrike" cap="none">
                <a:solidFill>
                  <a:srgbClr val="000000"/>
                </a:solidFill>
                <a:latin typeface="Arial"/>
                <a:ea typeface="Arial"/>
                <a:cs typeface="Arial"/>
                <a:sym typeface="Arial"/>
              </a:rPr>
              <a:t> Zacznij od wprowadzenia prostych działań CT, takich jak rozpoznawanie podstawowych wzorców w danych lub rozbijanie małych zadań. Te ćwiczenia stanowią podstawę bardziej zaawansowanych zasad CT.</a:t>
            </a:r>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Stopniowo zwiększaj złożoność:</a:t>
            </a:r>
            <a:r>
              <a:rPr lang="en-US" sz="1400" b="0" i="0" u="none" strike="noStrike" cap="none">
                <a:solidFill>
                  <a:srgbClr val="000000"/>
                </a:solidFill>
                <a:latin typeface="Arial"/>
                <a:ea typeface="Arial"/>
                <a:cs typeface="Arial"/>
                <a:sym typeface="Arial"/>
              </a:rPr>
              <a:t> Gdy dorośli uczestnicy poczują się komfortowo z podstawowymi zadaniami, stopniowo wprowadzaj bardziej złożone działania, które wymagają głębszego myślenia i integracji wielu zasad CT.</a:t>
            </a:r>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Ćwicz każdą zasadę CT:</a:t>
            </a:r>
            <a:r>
              <a:rPr lang="en-US" sz="1400" b="0" i="0" u="none" strike="noStrike" cap="none">
                <a:solidFill>
                  <a:srgbClr val="000000"/>
                </a:solidFill>
                <a:latin typeface="Arial"/>
                <a:ea typeface="Arial"/>
                <a:cs typeface="Arial"/>
                <a:sym typeface="Arial"/>
              </a:rPr>
              <a:t> Daj uczestnikom czas na ćwiczenie każdej zasady CT indywidualnie. Dzięki temu będą rozumieć, jak działa każda zasada, zanim zintegrują ją z większymi zadaniami, które obejmują więcej niż jedną zasadę.</a:t>
            </a:r>
            <a:endParaRPr/>
          </a:p>
        </p:txBody>
      </p:sp>
      <p:sp>
        <p:nvSpPr>
          <p:cNvPr id="992" name="Google Shape;992;g354cd9c9ebd_0_2088"/>
          <p:cNvSpPr/>
          <p:nvPr/>
        </p:nvSpPr>
        <p:spPr>
          <a:xfrm>
            <a:off x="233280" y="5329800"/>
            <a:ext cx="8079000" cy="1146300"/>
          </a:xfrm>
          <a:prstGeom prst="rect">
            <a:avLst/>
          </a:prstGeom>
          <a:solidFill>
            <a:srgbClr val="708684">
              <a:alpha val="2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Przykład zadania do wykorzystania na zajęciach: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199"/>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„Zacznij od podzielenia prostego zadania (np. stworzenia tygodniowego harmonogramu) na mniejsze zadania (dekompozycja). Następnie przejdź do bardziej złożonych działań planistycznych”</a:t>
            </a:r>
            <a:endParaRPr sz="1400" b="0" i="0" u="none" strike="noStrike" cap="none">
              <a:solidFill>
                <a:srgbClr val="000000"/>
              </a:solidFill>
              <a:latin typeface="Arial"/>
              <a:ea typeface="Arial"/>
              <a:cs typeface="Arial"/>
              <a:sym typeface="Arial"/>
            </a:endParaRPr>
          </a:p>
        </p:txBody>
      </p:sp>
      <p:pic>
        <p:nvPicPr>
          <p:cNvPr id="993" name="Google Shape;993;g354cd9c9ebd_0_2088"/>
          <p:cNvPicPr preferRelativeResize="0"/>
          <p:nvPr/>
        </p:nvPicPr>
        <p:blipFill rotWithShape="1">
          <a:blip r:embed="rId4">
            <a:alphaModFix/>
          </a:blip>
          <a:srcRect/>
          <a:stretch/>
        </p:blipFill>
        <p:spPr>
          <a:xfrm>
            <a:off x="7661520" y="5005800"/>
            <a:ext cx="838801" cy="838801"/>
          </a:xfrm>
          <a:prstGeom prst="rect">
            <a:avLst/>
          </a:prstGeom>
          <a:noFill/>
          <a:ln>
            <a:noFill/>
          </a:ln>
        </p:spPr>
      </p:pic>
      <p:sp>
        <p:nvSpPr>
          <p:cNvPr id="994" name="Google Shape;994;g354cd9c9ebd_0_2088"/>
          <p:cNvSpPr txBox="1"/>
          <p:nvPr/>
        </p:nvSpPr>
        <p:spPr>
          <a:xfrm>
            <a:off x="233280" y="292920"/>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800" b="1" i="0" u="none" strike="noStrike" cap="none">
                <a:solidFill>
                  <a:srgbClr val="000000"/>
                </a:solidFill>
                <a:latin typeface="Arial"/>
                <a:ea typeface="Arial"/>
                <a:cs typeface="Arial"/>
                <a:sym typeface="Arial"/>
              </a:rPr>
              <a:t>Krok 4: Uwzględnij rzeczywiste zastosowania</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998"/>
        <p:cNvGrpSpPr/>
        <p:nvPr/>
      </p:nvGrpSpPr>
      <p:grpSpPr>
        <a:xfrm>
          <a:off x="0" y="0"/>
          <a:ext cx="0" cy="0"/>
          <a:chOff x="0" y="0"/>
          <a:chExt cx="0" cy="0"/>
        </a:xfrm>
      </p:grpSpPr>
      <p:sp>
        <p:nvSpPr>
          <p:cNvPr id="999" name="Google Shape;999;g354cd9c9ebd_0_2157"/>
          <p:cNvSpPr txBox="1"/>
          <p:nvPr/>
        </p:nvSpPr>
        <p:spPr>
          <a:xfrm>
            <a:off x="233280" y="286250"/>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2800" b="1" i="0" u="none" strike="noStrike" cap="none">
                <a:solidFill>
                  <a:srgbClr val="000000"/>
                </a:solidFill>
                <a:latin typeface="Arial"/>
                <a:ea typeface="Arial"/>
                <a:cs typeface="Arial"/>
                <a:sym typeface="Arial"/>
              </a:rPr>
              <a:t>Krok 5: Zastanów się i oceń</a:t>
            </a:r>
            <a:endParaRPr sz="2800" b="1" i="0" u="none" strike="noStrike" cap="none">
              <a:solidFill>
                <a:srgbClr val="000000"/>
              </a:solidFill>
              <a:latin typeface="Arial"/>
              <a:ea typeface="Arial"/>
              <a:cs typeface="Arial"/>
              <a:sym typeface="Arial"/>
            </a:endParaRPr>
          </a:p>
        </p:txBody>
      </p:sp>
      <p:pic>
        <p:nvPicPr>
          <p:cNvPr id="1000" name="Google Shape;1000;g354cd9c9ebd_0_2157"/>
          <p:cNvPicPr preferRelativeResize="0"/>
          <p:nvPr/>
        </p:nvPicPr>
        <p:blipFill rotWithShape="1">
          <a:blip r:embed="rId3">
            <a:alphaModFix/>
          </a:blip>
          <a:srcRect l="6032" r="6032"/>
          <a:stretch/>
        </p:blipFill>
        <p:spPr>
          <a:xfrm>
            <a:off x="8801280" y="0"/>
            <a:ext cx="3390480" cy="6857640"/>
          </a:xfrm>
          <a:prstGeom prst="rect">
            <a:avLst/>
          </a:prstGeom>
          <a:noFill/>
          <a:ln>
            <a:noFill/>
          </a:ln>
        </p:spPr>
      </p:pic>
      <p:sp>
        <p:nvSpPr>
          <p:cNvPr id="1001" name="Google Shape;1001;g354cd9c9ebd_0_2157"/>
          <p:cNvSpPr/>
          <p:nvPr/>
        </p:nvSpPr>
        <p:spPr>
          <a:xfrm>
            <a:off x="233280" y="1432440"/>
            <a:ext cx="8267100" cy="34410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Zastanawianie się nad tym, jak zasady CT były stosowane, pomaga wzmocnić naukę, podczas gdy ocena zapewnia informacje zwrotne dla ciągłego doskonalenia. Dając czas na oba, zapewniasz, że uczący się rozumieją koncepcje CT i mogą je skutecznie stosować w sytuacjach z życia codziennego.</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Kluczowe elementy:</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Zastanów się nad procesem CT:</a:t>
            </a:r>
            <a:r>
              <a:rPr lang="en-US" sz="1400" b="0" i="0" u="none" strike="noStrike" cap="none">
                <a:solidFill>
                  <a:srgbClr val="000000"/>
                </a:solidFill>
                <a:latin typeface="Arial"/>
                <a:ea typeface="Arial"/>
                <a:cs typeface="Arial"/>
                <a:sym typeface="Arial"/>
              </a:rPr>
              <a:t> Zachęcaj uczestników do zastanowienia się nad tym, jak podeszli do zadań, korzystając z zasad CT. Pomaga im to zinternalizować to, co zadziałało, co nie i jak mogą się poprawić w przyszłości.</a:t>
            </a:r>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Przekaż konstruktywną informację zwrotną:</a:t>
            </a:r>
            <a:r>
              <a:rPr lang="en-US" sz="1400" b="0" i="0" u="none" strike="noStrike" cap="none">
                <a:solidFill>
                  <a:srgbClr val="000000"/>
                </a:solidFill>
                <a:latin typeface="Arial"/>
                <a:ea typeface="Arial"/>
                <a:cs typeface="Arial"/>
                <a:sym typeface="Arial"/>
              </a:rPr>
              <a:t> Przekaż informację zwrotną, która podkreśla mocne strony i sugeruje obszary do poprawy, aby wzmocnić zrozumienie i motywację dorosłych uczestników.</a:t>
            </a:r>
            <a:endParaRPr sz="1400" b="0" i="0" u="none" strike="noStrike" cap="none">
              <a:solidFill>
                <a:srgbClr val="000000"/>
              </a:solidFill>
              <a:latin typeface="Arial"/>
              <a:ea typeface="Arial"/>
              <a:cs typeface="Arial"/>
              <a:sym typeface="Arial"/>
            </a:endParaRPr>
          </a:p>
          <a:p>
            <a:pPr marL="216000" marR="0" lvl="0" indent="-216000" algn="just" rtl="0">
              <a:lnSpc>
                <a:spcPct val="100000"/>
              </a:lnSpc>
              <a:spcBef>
                <a:spcPts val="0"/>
              </a:spcBef>
              <a:spcAft>
                <a:spcPts val="0"/>
              </a:spcAft>
              <a:buClr>
                <a:srgbClr val="000000"/>
              </a:buClr>
              <a:buSzPts val="1400"/>
              <a:buFont typeface="Noto Sans Symbols"/>
              <a:buChar char="●"/>
            </a:pPr>
            <a:r>
              <a:rPr lang="en-US" sz="1400" b="1" i="0" u="none" strike="noStrike" cap="none">
                <a:solidFill>
                  <a:srgbClr val="000000"/>
                </a:solidFill>
                <a:latin typeface="Arial"/>
                <a:ea typeface="Arial"/>
                <a:cs typeface="Arial"/>
                <a:sym typeface="Arial"/>
              </a:rPr>
              <a:t>Dostosuj się do potrzeb słuchaczy:</a:t>
            </a:r>
            <a:r>
              <a:rPr lang="en-US" sz="1400" b="0" i="0" u="none" strike="noStrike" cap="none">
                <a:solidFill>
                  <a:srgbClr val="000000"/>
                </a:solidFill>
                <a:latin typeface="Arial"/>
                <a:ea typeface="Arial"/>
                <a:cs typeface="Arial"/>
                <a:sym typeface="Arial"/>
              </a:rPr>
              <a:t> Wykorzystaj informacje zwrotne z refleksji i oceny, aby dostosować plany przyszłych lekcji, zapewniając, że uczestnicy nadal rozwijają swoje umiejętności i są wyzwani do tego, czego się uczą.</a:t>
            </a:r>
            <a:endParaRPr/>
          </a:p>
          <a:p>
            <a:pPr marL="558719" marR="0" lvl="0" indent="-196560" algn="just" rtl="0">
              <a:lnSpc>
                <a:spcPct val="100000"/>
              </a:lnSpc>
              <a:spcBef>
                <a:spcPts val="1199"/>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02" name="Google Shape;1002;g354cd9c9ebd_0_2157"/>
          <p:cNvSpPr/>
          <p:nvPr/>
        </p:nvSpPr>
        <p:spPr>
          <a:xfrm>
            <a:off x="233280" y="5329800"/>
            <a:ext cx="8079000" cy="1146300"/>
          </a:xfrm>
          <a:prstGeom prst="rect">
            <a:avLst/>
          </a:prstGeom>
          <a:solidFill>
            <a:srgbClr val="708684">
              <a:alpha val="29019"/>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Przykład ćwiczenia do wykorzystania na zajęciach: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199"/>
              </a:spcBef>
              <a:spcAft>
                <a:spcPts val="0"/>
              </a:spcAft>
              <a:buNone/>
            </a:pPr>
            <a:r>
              <a:rPr lang="en-US" sz="1400" b="0" i="0" u="none" strike="noStrike" cap="none">
                <a:solidFill>
                  <a:srgbClr val="000000"/>
                </a:solidFill>
                <a:latin typeface="Arial"/>
                <a:ea typeface="Arial"/>
                <a:cs typeface="Arial"/>
                <a:sym typeface="Arial"/>
              </a:rPr>
              <a:t>Po zaplanowaniu projektu lub stworzeniu budżetu poproś uczestników o zastanowienie się nad tym, jak wykorzystali dekompozycję lub rozpoznawanie wzorców. Przekaż informacje zwrotne na temat tego, jak mogliby zastosować te umiejętności w przyszłych zadaniach</a:t>
            </a:r>
            <a:endParaRPr sz="1400" b="0" i="0" u="none" strike="noStrike" cap="none">
              <a:solidFill>
                <a:srgbClr val="000000"/>
              </a:solidFill>
              <a:latin typeface="Arial"/>
              <a:ea typeface="Arial"/>
              <a:cs typeface="Arial"/>
              <a:sym typeface="Arial"/>
            </a:endParaRPr>
          </a:p>
        </p:txBody>
      </p:sp>
      <p:pic>
        <p:nvPicPr>
          <p:cNvPr id="1003" name="Google Shape;1003;g354cd9c9ebd_0_2157"/>
          <p:cNvPicPr preferRelativeResize="0"/>
          <p:nvPr/>
        </p:nvPicPr>
        <p:blipFill rotWithShape="1">
          <a:blip r:embed="rId4">
            <a:alphaModFix/>
          </a:blip>
          <a:srcRect/>
          <a:stretch/>
        </p:blipFill>
        <p:spPr>
          <a:xfrm>
            <a:off x="7744320" y="4961160"/>
            <a:ext cx="785521" cy="78552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007"/>
        <p:cNvGrpSpPr/>
        <p:nvPr/>
      </p:nvGrpSpPr>
      <p:grpSpPr>
        <a:xfrm>
          <a:off x="0" y="0"/>
          <a:ext cx="0" cy="0"/>
          <a:chOff x="0" y="0"/>
          <a:chExt cx="0" cy="0"/>
        </a:xfrm>
      </p:grpSpPr>
      <p:sp>
        <p:nvSpPr>
          <p:cNvPr id="1008" name="Google Shape;1008;g354cd9c9ebd_0_2226"/>
          <p:cNvSpPr/>
          <p:nvPr/>
        </p:nvSpPr>
        <p:spPr>
          <a:xfrm>
            <a:off x="623555" y="2467290"/>
            <a:ext cx="2340244" cy="2341263"/>
          </a:xfrm>
          <a:prstGeom prst="wedgeRoundRectCallout">
            <a:avLst>
              <a:gd name="adj1" fmla="val -2101"/>
              <a:gd name="adj2" fmla="val 60392"/>
              <a:gd name="adj3" fmla="val 16667"/>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09" name="Google Shape;1009;g354cd9c9ebd_0_2226"/>
          <p:cNvSpPr/>
          <p:nvPr/>
        </p:nvSpPr>
        <p:spPr>
          <a:xfrm>
            <a:off x="753120" y="5338440"/>
            <a:ext cx="10685400" cy="1232700"/>
          </a:xfrm>
          <a:prstGeom prst="rect">
            <a:avLst/>
          </a:prstGeom>
          <a:solidFill>
            <a:srgbClr val="D4DAD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0" name="Google Shape;1010;g354cd9c9ebd_0_2226"/>
          <p:cNvSpPr/>
          <p:nvPr/>
        </p:nvSpPr>
        <p:spPr>
          <a:xfrm>
            <a:off x="498857" y="1218329"/>
            <a:ext cx="11193926" cy="8835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Skuteczna ocena nauczania opartego na CT wymaga wyraźnego skupienia się na tym, w jaki sposób dorośli uczestnicy mogą stosować zasady myślenia komputacyjnego w zadaniach z życia realnego.</a:t>
            </a:r>
            <a:endParaRPr/>
          </a:p>
          <a:p>
            <a:pPr marL="0" marR="0" lvl="0" indent="0" algn="just" rtl="0">
              <a:lnSpc>
                <a:spcPct val="100000"/>
              </a:lnSpc>
              <a:spcBef>
                <a:spcPts val="1199"/>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Oto jak możesz ocenić ich postępy:</a:t>
            </a:r>
            <a:endParaRPr/>
          </a:p>
        </p:txBody>
      </p:sp>
      <p:sp>
        <p:nvSpPr>
          <p:cNvPr id="1011" name="Google Shape;1011;g354cd9c9ebd_0_2226"/>
          <p:cNvSpPr/>
          <p:nvPr/>
        </p:nvSpPr>
        <p:spPr>
          <a:xfrm>
            <a:off x="528034" y="341998"/>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Techniki oceny</a:t>
            </a:r>
            <a:endParaRPr sz="2400" b="0" i="0" u="none" strike="noStrike" cap="none">
              <a:solidFill>
                <a:srgbClr val="000000"/>
              </a:solidFill>
              <a:latin typeface="Arial"/>
              <a:ea typeface="Arial"/>
              <a:cs typeface="Arial"/>
              <a:sym typeface="Arial"/>
            </a:endParaRPr>
          </a:p>
        </p:txBody>
      </p:sp>
      <p:sp>
        <p:nvSpPr>
          <p:cNvPr id="1012" name="Google Shape;1012;g354cd9c9ebd_0_2226"/>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42</a:t>
            </a:fld>
            <a:endParaRPr sz="900" b="0" i="0" u="none" strike="noStrike" cap="none">
              <a:solidFill>
                <a:srgbClr val="000000"/>
              </a:solidFill>
              <a:latin typeface="Times New Roman"/>
              <a:ea typeface="Times New Roman"/>
              <a:cs typeface="Times New Roman"/>
              <a:sym typeface="Times New Roman"/>
            </a:endParaRPr>
          </a:p>
        </p:txBody>
      </p:sp>
      <p:sp>
        <p:nvSpPr>
          <p:cNvPr id="1013" name="Google Shape;1013;g354cd9c9ebd_0_2226"/>
          <p:cNvSpPr/>
          <p:nvPr/>
        </p:nvSpPr>
        <p:spPr>
          <a:xfrm>
            <a:off x="1264680" y="5434560"/>
            <a:ext cx="9662400" cy="9444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Czy wiesz, że możesz użyć grywalizacji, aby uczynić oceny bardziej angażującymi dla dorosłych uczestników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1" u="none" strike="noStrike" cap="none">
                <a:solidFill>
                  <a:srgbClr val="000000"/>
                </a:solidFill>
                <a:latin typeface="Arial"/>
                <a:ea typeface="Arial"/>
                <a:cs typeface="Arial"/>
                <a:sym typeface="Arial"/>
              </a:rPr>
              <a:t>Narzędzia takie jak Kahoot! mogą zamienić oceny w interaktywne wyzwania, czyniąc naukę bardziej motywującą i mniej stresującą. Grywalizacja zachęca do aktywnego uczestnictwa i może pomóc dorosłym uczestnikom pozostać zaangażowanymi, oceniając ich zrozumienie w zabawny sposób.</a:t>
            </a:r>
            <a:endParaRPr sz="1400" b="0" i="0" u="none" strike="noStrike" cap="none">
              <a:solidFill>
                <a:srgbClr val="000000"/>
              </a:solidFill>
              <a:latin typeface="Arial"/>
              <a:ea typeface="Arial"/>
              <a:cs typeface="Arial"/>
              <a:sym typeface="Arial"/>
            </a:endParaRPr>
          </a:p>
        </p:txBody>
      </p:sp>
      <p:pic>
        <p:nvPicPr>
          <p:cNvPr id="1014" name="Google Shape;1014;g354cd9c9ebd_0_2226"/>
          <p:cNvPicPr preferRelativeResize="0"/>
          <p:nvPr/>
        </p:nvPicPr>
        <p:blipFill rotWithShape="1">
          <a:blip r:embed="rId3">
            <a:alphaModFix/>
          </a:blip>
          <a:srcRect/>
          <a:stretch/>
        </p:blipFill>
        <p:spPr>
          <a:xfrm>
            <a:off x="10996350" y="4808524"/>
            <a:ext cx="1111680" cy="1111680"/>
          </a:xfrm>
          <a:prstGeom prst="rect">
            <a:avLst/>
          </a:prstGeom>
          <a:noFill/>
          <a:ln>
            <a:noFill/>
          </a:ln>
        </p:spPr>
      </p:pic>
      <p:sp>
        <p:nvSpPr>
          <p:cNvPr id="1015" name="Google Shape;1015;g354cd9c9ebd_0_2226"/>
          <p:cNvSpPr/>
          <p:nvPr/>
        </p:nvSpPr>
        <p:spPr>
          <a:xfrm>
            <a:off x="379440" y="2334960"/>
            <a:ext cx="2340002" cy="2341084"/>
          </a:xfrm>
          <a:custGeom>
            <a:avLst/>
            <a:gdLst/>
            <a:ahLst/>
            <a:cxnLst/>
            <a:rect l="l" t="t" r="r" b="b"/>
            <a:pathLst>
              <a:path w="6501" h="6505" extrusionOk="0">
                <a:moveTo>
                  <a:pt x="1083" y="0"/>
                </a:moveTo>
                <a:cubicBezTo>
                  <a:pt x="541" y="0"/>
                  <a:pt x="0" y="541"/>
                  <a:pt x="0" y="1083"/>
                </a:cubicBezTo>
                <a:lnTo>
                  <a:pt x="0" y="5420"/>
                </a:lnTo>
                <a:cubicBezTo>
                  <a:pt x="0" y="5962"/>
                  <a:pt x="541" y="6504"/>
                  <a:pt x="1083" y="6504"/>
                </a:cubicBezTo>
                <a:lnTo>
                  <a:pt x="5417" y="6504"/>
                </a:lnTo>
                <a:cubicBezTo>
                  <a:pt x="5958" y="6504"/>
                  <a:pt x="6500" y="5962"/>
                  <a:pt x="6500" y="5420"/>
                </a:cubicBezTo>
                <a:lnTo>
                  <a:pt x="6500" y="1083"/>
                </a:lnTo>
                <a:cubicBezTo>
                  <a:pt x="6500" y="541"/>
                  <a:pt x="5958" y="0"/>
                  <a:pt x="5417" y="0"/>
                </a:cubicBezTo>
                <a:lnTo>
                  <a:pt x="1083" y="0"/>
                </a:lnTo>
              </a:path>
            </a:pathLst>
          </a:custGeom>
          <a:noFill/>
          <a:ln w="38150" cap="flat" cmpd="sng">
            <a:solidFill>
              <a:srgbClr val="67887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6" name="Google Shape;1016;g354cd9c9ebd_0_2226"/>
          <p:cNvSpPr/>
          <p:nvPr/>
        </p:nvSpPr>
        <p:spPr>
          <a:xfrm>
            <a:off x="3559680" y="2467440"/>
            <a:ext cx="2340000" cy="2341200"/>
          </a:xfrm>
          <a:prstGeom prst="wedgeRoundRectCallout">
            <a:avLst>
              <a:gd name="adj1" fmla="val -2871"/>
              <a:gd name="adj2" fmla="val 61277"/>
              <a:gd name="adj3" fmla="val 16667"/>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7" name="Google Shape;1017;g354cd9c9ebd_0_2226"/>
          <p:cNvSpPr/>
          <p:nvPr/>
        </p:nvSpPr>
        <p:spPr>
          <a:xfrm>
            <a:off x="3290760" y="2334960"/>
            <a:ext cx="2340002" cy="2341084"/>
          </a:xfrm>
          <a:custGeom>
            <a:avLst/>
            <a:gdLst/>
            <a:ahLst/>
            <a:cxnLst/>
            <a:rect l="l" t="t" r="r" b="b"/>
            <a:pathLst>
              <a:path w="6501" h="6505" extrusionOk="0">
                <a:moveTo>
                  <a:pt x="1083" y="0"/>
                </a:moveTo>
                <a:cubicBezTo>
                  <a:pt x="541" y="0"/>
                  <a:pt x="0" y="541"/>
                  <a:pt x="0" y="1083"/>
                </a:cubicBezTo>
                <a:lnTo>
                  <a:pt x="0" y="5420"/>
                </a:lnTo>
                <a:cubicBezTo>
                  <a:pt x="0" y="5962"/>
                  <a:pt x="541" y="6504"/>
                  <a:pt x="1083" y="6504"/>
                </a:cubicBezTo>
                <a:lnTo>
                  <a:pt x="5417" y="6504"/>
                </a:lnTo>
                <a:cubicBezTo>
                  <a:pt x="5958" y="6504"/>
                  <a:pt x="6500" y="5962"/>
                  <a:pt x="6500" y="5420"/>
                </a:cubicBezTo>
                <a:lnTo>
                  <a:pt x="6500" y="1083"/>
                </a:lnTo>
                <a:cubicBezTo>
                  <a:pt x="6500" y="541"/>
                  <a:pt x="5958" y="0"/>
                  <a:pt x="5417" y="0"/>
                </a:cubicBezTo>
                <a:lnTo>
                  <a:pt x="1083" y="0"/>
                </a:lnTo>
              </a:path>
            </a:pathLst>
          </a:custGeom>
          <a:noFill/>
          <a:ln w="38150" cap="flat" cmpd="sng">
            <a:solidFill>
              <a:srgbClr val="7F7F7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8" name="Google Shape;1018;g354cd9c9ebd_0_2226"/>
          <p:cNvSpPr/>
          <p:nvPr/>
        </p:nvSpPr>
        <p:spPr>
          <a:xfrm>
            <a:off x="6470640" y="2467440"/>
            <a:ext cx="2340000" cy="2341200"/>
          </a:xfrm>
          <a:prstGeom prst="wedgeRoundRectCallout">
            <a:avLst>
              <a:gd name="adj1" fmla="val -3292"/>
              <a:gd name="adj2" fmla="val 60437"/>
              <a:gd name="adj3" fmla="val 16667"/>
            </a:avLst>
          </a:prstGeom>
          <a:solidFill>
            <a:srgbClr val="D2DDD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19" name="Google Shape;1019;g354cd9c9ebd_0_2226"/>
          <p:cNvSpPr/>
          <p:nvPr/>
        </p:nvSpPr>
        <p:spPr>
          <a:xfrm>
            <a:off x="6201720" y="2334960"/>
            <a:ext cx="2340002" cy="2341084"/>
          </a:xfrm>
          <a:custGeom>
            <a:avLst/>
            <a:gdLst/>
            <a:ahLst/>
            <a:cxnLst/>
            <a:rect l="l" t="t" r="r" b="b"/>
            <a:pathLst>
              <a:path w="6501" h="6505" extrusionOk="0">
                <a:moveTo>
                  <a:pt x="1083" y="0"/>
                </a:moveTo>
                <a:cubicBezTo>
                  <a:pt x="541" y="0"/>
                  <a:pt x="0" y="541"/>
                  <a:pt x="0" y="1083"/>
                </a:cubicBezTo>
                <a:lnTo>
                  <a:pt x="0" y="5420"/>
                </a:lnTo>
                <a:cubicBezTo>
                  <a:pt x="0" y="5962"/>
                  <a:pt x="541" y="6504"/>
                  <a:pt x="1083" y="6504"/>
                </a:cubicBezTo>
                <a:lnTo>
                  <a:pt x="5417" y="6504"/>
                </a:lnTo>
                <a:cubicBezTo>
                  <a:pt x="5958" y="6504"/>
                  <a:pt x="6500" y="5962"/>
                  <a:pt x="6500" y="5420"/>
                </a:cubicBezTo>
                <a:lnTo>
                  <a:pt x="6500" y="1083"/>
                </a:lnTo>
                <a:cubicBezTo>
                  <a:pt x="6500" y="541"/>
                  <a:pt x="5958" y="0"/>
                  <a:pt x="5417" y="0"/>
                </a:cubicBezTo>
                <a:lnTo>
                  <a:pt x="1083" y="0"/>
                </a:lnTo>
              </a:path>
            </a:pathLst>
          </a:custGeom>
          <a:noFill/>
          <a:ln w="38150" cap="flat" cmpd="sng">
            <a:solidFill>
              <a:srgbClr val="678877"/>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0" name="Google Shape;1020;g354cd9c9ebd_0_2226"/>
          <p:cNvSpPr/>
          <p:nvPr/>
        </p:nvSpPr>
        <p:spPr>
          <a:xfrm>
            <a:off x="9381960" y="2467440"/>
            <a:ext cx="2340000" cy="2341200"/>
          </a:xfrm>
          <a:prstGeom prst="wedgeRoundRectCallout">
            <a:avLst>
              <a:gd name="adj1" fmla="val -6654"/>
              <a:gd name="adj2" fmla="val 62957"/>
              <a:gd name="adj3" fmla="val 16667"/>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1" name="Google Shape;1021;g354cd9c9ebd_0_2226"/>
          <p:cNvSpPr/>
          <p:nvPr/>
        </p:nvSpPr>
        <p:spPr>
          <a:xfrm>
            <a:off x="9113040" y="2334960"/>
            <a:ext cx="2340002" cy="2341084"/>
          </a:xfrm>
          <a:custGeom>
            <a:avLst/>
            <a:gdLst/>
            <a:ahLst/>
            <a:cxnLst/>
            <a:rect l="l" t="t" r="r" b="b"/>
            <a:pathLst>
              <a:path w="6501" h="6505" extrusionOk="0">
                <a:moveTo>
                  <a:pt x="1083" y="0"/>
                </a:moveTo>
                <a:cubicBezTo>
                  <a:pt x="541" y="0"/>
                  <a:pt x="0" y="541"/>
                  <a:pt x="0" y="1083"/>
                </a:cubicBezTo>
                <a:lnTo>
                  <a:pt x="0" y="5420"/>
                </a:lnTo>
                <a:cubicBezTo>
                  <a:pt x="0" y="5962"/>
                  <a:pt x="541" y="6504"/>
                  <a:pt x="1083" y="6504"/>
                </a:cubicBezTo>
                <a:lnTo>
                  <a:pt x="5417" y="6504"/>
                </a:lnTo>
                <a:cubicBezTo>
                  <a:pt x="5958" y="6504"/>
                  <a:pt x="6500" y="5962"/>
                  <a:pt x="6500" y="5420"/>
                </a:cubicBezTo>
                <a:lnTo>
                  <a:pt x="6500" y="1083"/>
                </a:lnTo>
                <a:cubicBezTo>
                  <a:pt x="6500" y="541"/>
                  <a:pt x="5958" y="0"/>
                  <a:pt x="5417" y="0"/>
                </a:cubicBezTo>
                <a:lnTo>
                  <a:pt x="1083" y="0"/>
                </a:lnTo>
              </a:path>
            </a:pathLst>
          </a:custGeom>
          <a:noFill/>
          <a:ln w="38150" cap="flat" cmpd="sng">
            <a:solidFill>
              <a:srgbClr val="7F7F7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2" name="Google Shape;1022;g354cd9c9ebd_0_2226"/>
          <p:cNvSpPr/>
          <p:nvPr/>
        </p:nvSpPr>
        <p:spPr>
          <a:xfrm>
            <a:off x="753120" y="2576160"/>
            <a:ext cx="1966200" cy="274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Oceny kształtujące</a:t>
            </a:r>
            <a:endParaRPr sz="1200" b="0" i="0" u="none" strike="noStrike" cap="none">
              <a:solidFill>
                <a:srgbClr val="000000"/>
              </a:solidFill>
              <a:latin typeface="Arial"/>
              <a:ea typeface="Arial"/>
              <a:cs typeface="Arial"/>
              <a:sym typeface="Arial"/>
            </a:endParaRPr>
          </a:p>
        </p:txBody>
      </p:sp>
      <p:sp>
        <p:nvSpPr>
          <p:cNvPr id="1023" name="Google Shape;1023;g354cd9c9ebd_0_2226"/>
          <p:cNvSpPr/>
          <p:nvPr/>
        </p:nvSpPr>
        <p:spPr>
          <a:xfrm>
            <a:off x="3664080" y="2576160"/>
            <a:ext cx="1966200" cy="45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Praktyczne zastosowanie</a:t>
            </a:r>
            <a:endParaRPr sz="1200" b="0" i="0" u="none" strike="noStrike" cap="none">
              <a:solidFill>
                <a:srgbClr val="000000"/>
              </a:solidFill>
              <a:latin typeface="Arial"/>
              <a:ea typeface="Arial"/>
              <a:cs typeface="Arial"/>
              <a:sym typeface="Arial"/>
            </a:endParaRPr>
          </a:p>
        </p:txBody>
      </p:sp>
      <p:sp>
        <p:nvSpPr>
          <p:cNvPr id="1024" name="Google Shape;1024;g354cd9c9ebd_0_2226"/>
          <p:cNvSpPr/>
          <p:nvPr/>
        </p:nvSpPr>
        <p:spPr>
          <a:xfrm>
            <a:off x="6534720" y="2576160"/>
            <a:ext cx="1966200" cy="456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Samooocena i ocena w grupie</a:t>
            </a:r>
            <a:endParaRPr sz="1200" b="0" i="0" u="none" strike="noStrike" cap="none">
              <a:solidFill>
                <a:srgbClr val="000000"/>
              </a:solidFill>
              <a:latin typeface="Arial"/>
              <a:ea typeface="Arial"/>
              <a:cs typeface="Arial"/>
              <a:sym typeface="Arial"/>
            </a:endParaRPr>
          </a:p>
        </p:txBody>
      </p:sp>
      <p:sp>
        <p:nvSpPr>
          <p:cNvPr id="1025" name="Google Shape;1025;g354cd9c9ebd_0_2226"/>
          <p:cNvSpPr/>
          <p:nvPr/>
        </p:nvSpPr>
        <p:spPr>
          <a:xfrm>
            <a:off x="9486720" y="2672042"/>
            <a:ext cx="1966200" cy="274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Rubryki i listy kontrolne</a:t>
            </a:r>
            <a:endParaRPr sz="1200" b="0" i="0" u="none" strike="noStrike" cap="none">
              <a:solidFill>
                <a:srgbClr val="000000"/>
              </a:solidFill>
              <a:latin typeface="Arial"/>
              <a:ea typeface="Arial"/>
              <a:cs typeface="Arial"/>
              <a:sym typeface="Arial"/>
            </a:endParaRPr>
          </a:p>
        </p:txBody>
      </p:sp>
      <p:sp>
        <p:nvSpPr>
          <p:cNvPr id="1026" name="Google Shape;1026;g354cd9c9ebd_0_2226"/>
          <p:cNvSpPr/>
          <p:nvPr/>
        </p:nvSpPr>
        <p:spPr>
          <a:xfrm>
            <a:off x="763575" y="2830621"/>
            <a:ext cx="1966200" cy="1614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000" b="0" i="0" u="none" strike="noStrike" cap="none">
                <a:solidFill>
                  <a:srgbClr val="000000"/>
                </a:solidFill>
                <a:latin typeface="Arial"/>
                <a:ea typeface="Arial"/>
                <a:cs typeface="Arial"/>
                <a:sym typeface="Arial"/>
              </a:rPr>
              <a:t>Monitoruj postępy uczestników podczas zajęć, obserwując wykorzystanie przez nich umiejętności  CT, takich jak dekompozycja, rozpoznawanie wzorców i rozwiązywanie problemów. Pozwala to na otrzymywanie informacji zwrotnych w czasie rzeczywistym i wprowadzanie korekt.</a:t>
            </a:r>
            <a:endParaRPr/>
          </a:p>
        </p:txBody>
      </p:sp>
      <p:sp>
        <p:nvSpPr>
          <p:cNvPr id="1027" name="Google Shape;1027;g354cd9c9ebd_0_2226"/>
          <p:cNvSpPr/>
          <p:nvPr/>
        </p:nvSpPr>
        <p:spPr>
          <a:xfrm>
            <a:off x="3643653" y="3063656"/>
            <a:ext cx="1966200" cy="126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050" b="0" i="0" u="none" strike="noStrike" cap="none">
                <a:solidFill>
                  <a:srgbClr val="000000"/>
                </a:solidFill>
                <a:latin typeface="Arial"/>
                <a:ea typeface="Arial"/>
                <a:cs typeface="Arial"/>
                <a:sym typeface="Arial"/>
              </a:rPr>
              <a:t>Oceń, jak uczestnicy stosują umiejętności CT w zadaniach z życia realnego, takich jak organizowanie lub podejmowanie decyzji. Pokazuje to, jak dobrze łączą teorię z praktyką.</a:t>
            </a:r>
            <a:endParaRPr/>
          </a:p>
        </p:txBody>
      </p:sp>
      <p:sp>
        <p:nvSpPr>
          <p:cNvPr id="1028" name="Google Shape;1028;g354cd9c9ebd_0_2226"/>
          <p:cNvSpPr/>
          <p:nvPr/>
        </p:nvSpPr>
        <p:spPr>
          <a:xfrm>
            <a:off x="6584763" y="3076469"/>
            <a:ext cx="1966200" cy="1431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050" b="0" i="0" u="none" strike="noStrike" cap="none">
                <a:solidFill>
                  <a:srgbClr val="000000"/>
                </a:solidFill>
                <a:latin typeface="Arial"/>
                <a:ea typeface="Arial"/>
                <a:cs typeface="Arial"/>
                <a:sym typeface="Arial"/>
              </a:rPr>
              <a:t>Zachęcaj do wzajemnych opinii i autorefleksji. Oceny rówieśnicze oferują różne perspektywy rozwiązywania problemów, podczas gdy samooceny pomagają uczestnikom w refleksji i doskonaleniu się.</a:t>
            </a:r>
            <a:endParaRPr/>
          </a:p>
        </p:txBody>
      </p:sp>
      <p:sp>
        <p:nvSpPr>
          <p:cNvPr id="1029" name="Google Shape;1029;g354cd9c9ebd_0_2226"/>
          <p:cNvSpPr/>
          <p:nvPr/>
        </p:nvSpPr>
        <p:spPr>
          <a:xfrm>
            <a:off x="9486720" y="3131402"/>
            <a:ext cx="1966200" cy="1263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sz="1050" b="0" i="0" u="none" strike="noStrike" cap="none">
                <a:solidFill>
                  <a:srgbClr val="000000"/>
                </a:solidFill>
                <a:latin typeface="Arial"/>
                <a:ea typeface="Arial"/>
                <a:cs typeface="Arial"/>
                <a:sym typeface="Arial"/>
              </a:rPr>
              <a:t>Użyj rubryk i list kontrolnych, aby ocenić konkretne umiejętności CT. Zapewniają one jasne kryteria, dzięki którym uczestnicy mogą zrozumieć i śledzić swoje postępy.</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1033"/>
        <p:cNvGrpSpPr/>
        <p:nvPr/>
      </p:nvGrpSpPr>
      <p:grpSpPr>
        <a:xfrm>
          <a:off x="0" y="0"/>
          <a:ext cx="0" cy="0"/>
          <a:chOff x="0" y="0"/>
          <a:chExt cx="0" cy="0"/>
        </a:xfrm>
      </p:grpSpPr>
      <p:pic>
        <p:nvPicPr>
          <p:cNvPr id="1034" name="Google Shape;1034;p42" descr="Puzzle in brain"/>
          <p:cNvPicPr preferRelativeResize="0"/>
          <p:nvPr/>
        </p:nvPicPr>
        <p:blipFill rotWithShape="1">
          <a:blip r:embed="rId3">
            <a:alphaModFix amt="12000"/>
          </a:blip>
          <a:srcRect t="12500" b="12500"/>
          <a:stretch/>
        </p:blipFill>
        <p:spPr>
          <a:xfrm>
            <a:off x="0" y="0"/>
            <a:ext cx="12192000" cy="6858000"/>
          </a:xfrm>
          <a:prstGeom prst="rect">
            <a:avLst/>
          </a:prstGeom>
          <a:noFill/>
          <a:ln>
            <a:noFill/>
          </a:ln>
        </p:spPr>
      </p:pic>
      <p:sp>
        <p:nvSpPr>
          <p:cNvPr id="1035" name="Google Shape;1035;p42"/>
          <p:cNvSpPr txBox="1"/>
          <p:nvPr/>
        </p:nvSpPr>
        <p:spPr>
          <a:xfrm>
            <a:off x="548887" y="1275973"/>
            <a:ext cx="11094226" cy="526293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Ocena sukcesu lekcji i wprowadzanie ulepszeń jest kluczem do efektywnego kształcenia dorosłych.</a:t>
            </a:r>
            <a:endParaRPr/>
          </a:p>
          <a:p>
            <a:pPr marL="0" marR="0" lvl="0" indent="0" algn="l" rtl="0">
              <a:lnSpc>
                <a:spcPct val="100000"/>
              </a:lnSpc>
              <a:spcBef>
                <a:spcPts val="600"/>
              </a:spcBef>
              <a:spcAft>
                <a:spcPts val="0"/>
              </a:spcAft>
              <a:buClr>
                <a:srgbClr val="000000"/>
              </a:buClr>
              <a:buSzPts val="1600"/>
              <a:buFont typeface="Arial"/>
              <a:buNone/>
            </a:pPr>
            <a:r>
              <a:rPr lang="en-US" sz="1600" b="0" i="0" u="none" strike="noStrike" cap="none">
                <a:solidFill>
                  <a:schemeClr val="dk1"/>
                </a:solidFill>
                <a:latin typeface="Arial"/>
                <a:ea typeface="Arial"/>
                <a:cs typeface="Arial"/>
                <a:sym typeface="Arial"/>
              </a:rPr>
              <a:t>Oto kilka sposobów oceny lekcji, aby móc je dostosować:</a:t>
            </a:r>
            <a:endParaRPr sz="1700" b="0" i="0" u="none" strike="noStrike" cap="none">
              <a:solidFill>
                <a:schemeClr val="dk1"/>
              </a:solidFill>
              <a:latin typeface="Arial"/>
              <a:ea typeface="Arial"/>
              <a:cs typeface="Arial"/>
              <a:sym typeface="Arial"/>
            </a:endParaRPr>
          </a:p>
          <a:p>
            <a:pPr marL="266700" marR="0" lvl="0" indent="-266700" algn="l" rtl="0">
              <a:lnSpc>
                <a:spcPct val="150000"/>
              </a:lnSpc>
              <a:spcBef>
                <a:spcPts val="600"/>
              </a:spcBef>
              <a:spcAft>
                <a:spcPts val="0"/>
              </a:spcAft>
              <a:buClr>
                <a:schemeClr val="dk1"/>
              </a:buClr>
              <a:buSzPts val="1400"/>
              <a:buFont typeface="Noto Sans Symbols"/>
              <a:buChar char="❑"/>
            </a:pPr>
            <a:r>
              <a:rPr lang="en-US" sz="1400" b="1" i="0" u="none" strike="noStrike" cap="none">
                <a:solidFill>
                  <a:srgbClr val="708684"/>
                </a:solidFill>
                <a:latin typeface="Arial"/>
                <a:ea typeface="Arial"/>
                <a:cs typeface="Arial"/>
                <a:sym typeface="Arial"/>
              </a:rPr>
              <a:t>Opinie uczestników:</a:t>
            </a:r>
            <a:r>
              <a:rPr lang="en-US" sz="1400" b="0" i="0" u="none" strike="noStrike" cap="none">
                <a:solidFill>
                  <a:srgbClr val="708684"/>
                </a:solidFill>
                <a:latin typeface="Arial"/>
                <a:ea typeface="Arial"/>
                <a:cs typeface="Arial"/>
                <a:sym typeface="Arial"/>
              </a:rPr>
              <a:t> </a:t>
            </a:r>
            <a:r>
              <a:rPr lang="en-US" sz="1400" b="0" i="0" u="none" strike="noStrike" cap="none">
                <a:solidFill>
                  <a:schemeClr val="dk1"/>
                </a:solidFill>
                <a:latin typeface="Arial"/>
                <a:ea typeface="Arial"/>
                <a:cs typeface="Arial"/>
                <a:sym typeface="Arial"/>
              </a:rPr>
              <a:t>Zbierz opinie uczestników na temat treści zajęć, metod nauczania i samych zajęć. Rozważ stworzenie przestrzeni, w których uczestnicy będą czuli się komfortowo, dzieląc się swoimi przemyśleniami i opiniami. Dyskusje w cztery oczy mogą zapewnić okazję do otwartego dialogu, podczas gdy anonimowe ankiety oferują </a:t>
            </a:r>
            <a:r>
              <a:rPr lang="en-US" sz="1400" b="0" i="0" u="none" strike="noStrike" cap="none">
                <a:solidFill>
                  <a:srgbClr val="000000"/>
                </a:solidFill>
                <a:latin typeface="Arial"/>
                <a:ea typeface="Arial"/>
                <a:cs typeface="Arial"/>
                <a:sym typeface="Arial"/>
              </a:rPr>
              <a:t>uczestnikom</a:t>
            </a:r>
            <a:r>
              <a:rPr lang="en-US" sz="1400" b="0" i="0" u="none" strike="noStrike" cap="none">
                <a:solidFill>
                  <a:schemeClr val="dk1"/>
                </a:solidFill>
                <a:latin typeface="Arial"/>
                <a:ea typeface="Arial"/>
                <a:cs typeface="Arial"/>
                <a:sym typeface="Arial"/>
              </a:rPr>
              <a:t> bezpieczny sposób na szczere wyrażanie swoich myśli.</a:t>
            </a:r>
            <a:endParaRPr/>
          </a:p>
          <a:p>
            <a:pPr marL="266700" marR="0" lvl="0" indent="-266700" algn="l" rtl="0">
              <a:lnSpc>
                <a:spcPct val="150000"/>
              </a:lnSpc>
              <a:spcBef>
                <a:spcPts val="0"/>
              </a:spcBef>
              <a:spcAft>
                <a:spcPts val="0"/>
              </a:spcAft>
              <a:buClr>
                <a:schemeClr val="dk1"/>
              </a:buClr>
              <a:buSzPts val="1400"/>
              <a:buFont typeface="Noto Sans Symbols"/>
              <a:buChar char="❑"/>
            </a:pPr>
            <a:r>
              <a:rPr lang="en-US" sz="1400" b="1" i="0" u="none" strike="noStrike" cap="none">
                <a:solidFill>
                  <a:srgbClr val="708684"/>
                </a:solidFill>
                <a:latin typeface="Arial"/>
                <a:ea typeface="Arial"/>
                <a:cs typeface="Arial"/>
                <a:sym typeface="Arial"/>
              </a:rPr>
              <a:t>Rezultaty uczenia się:</a:t>
            </a:r>
            <a:r>
              <a:rPr lang="en-US" sz="1400" b="0" i="0" u="none" strike="noStrike" cap="none">
                <a:solidFill>
                  <a:schemeClr val="dk1"/>
                </a:solidFill>
                <a:latin typeface="Arial"/>
                <a:ea typeface="Arial"/>
                <a:cs typeface="Arial"/>
                <a:sym typeface="Arial"/>
              </a:rPr>
              <a:t> Oceń, czy cele zajęć zostały osiągnięte, oceniając zdolność uczestników do stosowania tego, czego się nauczyli. Czy potrafią rozbić zadania, identyfikować wzorce lub rozwiązywać rzeczywiste problemy za pomocą CT? Przeanalizuj, czy wyniki uczenia się są zgodne z celami zajęć.</a:t>
            </a:r>
            <a:endParaRPr/>
          </a:p>
          <a:p>
            <a:pPr marL="266700" marR="0" lvl="0" indent="-266700" algn="l" rtl="0">
              <a:lnSpc>
                <a:spcPct val="150000"/>
              </a:lnSpc>
              <a:spcBef>
                <a:spcPts val="0"/>
              </a:spcBef>
              <a:spcAft>
                <a:spcPts val="0"/>
              </a:spcAft>
              <a:buClr>
                <a:schemeClr val="dk1"/>
              </a:buClr>
              <a:buSzPts val="1400"/>
              <a:buFont typeface="Noto Sans Symbols"/>
              <a:buChar char="❑"/>
            </a:pPr>
            <a:r>
              <a:rPr lang="en-US" sz="1400" b="1" i="0" u="none" strike="noStrike" cap="none">
                <a:solidFill>
                  <a:srgbClr val="708684"/>
                </a:solidFill>
                <a:latin typeface="Arial"/>
                <a:ea typeface="Arial"/>
                <a:cs typeface="Arial"/>
                <a:sym typeface="Arial"/>
              </a:rPr>
              <a:t>Obserwacja zaangażowania dorosłych słuchaczy</a:t>
            </a:r>
            <a:r>
              <a:rPr lang="en-US" sz="1400" b="0" i="0" u="none" strike="noStrike" cap="none">
                <a:solidFill>
                  <a:srgbClr val="708684"/>
                </a:solidFill>
                <a:latin typeface="Arial"/>
                <a:ea typeface="Arial"/>
                <a:cs typeface="Arial"/>
                <a:sym typeface="Arial"/>
              </a:rPr>
              <a:t>: </a:t>
            </a:r>
            <a:r>
              <a:rPr lang="en-US" sz="1400" b="0" i="0" u="none" strike="noStrike" cap="none">
                <a:solidFill>
                  <a:schemeClr val="dk1"/>
                </a:solidFill>
                <a:latin typeface="Arial"/>
                <a:ea typeface="Arial"/>
                <a:cs typeface="Arial"/>
                <a:sym typeface="Arial"/>
              </a:rPr>
              <a:t>Oceń poziom zaangażowania w trakcie zajęć. Czy dorośli słuchacze aktywnie uczestniczyli, zadawali pytania i stosowali koncepcje CT do praktycznych zadań? Wysoki poziom zaangażowania często wskazuje, że treść jest istotna, a metoda przekazywania jest skuteczna. Praktyka refleksyjna: Ciągle zastanawiaj się nad swoimi metodami nauczania i ich skutecznością. Po każdej lekcji poświęć czas na ocenę, jakie strategie pomogły uczestnikom odnieść sukces i gdzie mogą być potrzebne modyfikacje.</a:t>
            </a:r>
            <a:endParaRPr/>
          </a:p>
          <a:p>
            <a:pPr marL="266700" marR="0" lvl="0" indent="-266700" algn="l" rtl="0">
              <a:lnSpc>
                <a:spcPct val="150000"/>
              </a:lnSpc>
              <a:spcBef>
                <a:spcPts val="0"/>
              </a:spcBef>
              <a:spcAft>
                <a:spcPts val="0"/>
              </a:spcAft>
              <a:buClr>
                <a:schemeClr val="dk1"/>
              </a:buClr>
              <a:buSzPts val="1400"/>
              <a:buFont typeface="Noto Sans Symbols"/>
              <a:buChar char="❑"/>
            </a:pPr>
            <a:r>
              <a:rPr lang="en-US" sz="1400" b="1" i="0" u="none" strike="noStrike" cap="none">
                <a:solidFill>
                  <a:srgbClr val="708684"/>
                </a:solidFill>
                <a:latin typeface="Arial"/>
                <a:ea typeface="Arial"/>
                <a:cs typeface="Arial"/>
                <a:sym typeface="Arial"/>
              </a:rPr>
              <a:t>Recenzja koleżeńska: </a:t>
            </a:r>
            <a:r>
              <a:rPr lang="en-US" sz="1400" b="0" i="0" u="none" strike="noStrike" cap="none">
                <a:solidFill>
                  <a:schemeClr val="dk1"/>
                </a:solidFill>
                <a:latin typeface="Arial"/>
                <a:ea typeface="Arial"/>
                <a:cs typeface="Arial"/>
                <a:sym typeface="Arial"/>
              </a:rPr>
              <a:t>Poproś o opinię innych trenerów lub współpracowników, aby ocenić swoje plany zajęć i metody nauczania, zwłaszcza tych, którzy pracują nad integracją CT, ponieważ mogą oni również podzielić się tym, co się u nich sprawdziło.</a:t>
            </a:r>
            <a:endParaRPr sz="1400" b="0" i="0" u="none" strike="noStrike" cap="none">
              <a:solidFill>
                <a:srgbClr val="000000"/>
              </a:solidFill>
              <a:latin typeface="Arial"/>
              <a:ea typeface="Arial"/>
              <a:cs typeface="Arial"/>
              <a:sym typeface="Arial"/>
            </a:endParaRPr>
          </a:p>
        </p:txBody>
      </p:sp>
      <p:sp>
        <p:nvSpPr>
          <p:cNvPr id="1036" name="Google Shape;1036;p42"/>
          <p:cNvSpPr txBox="1"/>
          <p:nvPr/>
        </p:nvSpPr>
        <p:spPr>
          <a:xfrm>
            <a:off x="548887" y="409845"/>
            <a:ext cx="9410820" cy="683565"/>
          </a:xfrm>
          <a:prstGeom prst="rect">
            <a:avLst/>
          </a:prstGeom>
          <a:noFill/>
          <a:ln>
            <a:noFill/>
          </a:ln>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243131"/>
              </a:buClr>
              <a:buSzPts val="1260"/>
              <a:buFont typeface="Arial"/>
              <a:buNone/>
            </a:pPr>
            <a:r>
              <a:rPr lang="en-US" sz="2400" b="1" i="0" u="none" strike="noStrike" cap="none">
                <a:solidFill>
                  <a:srgbClr val="000000"/>
                </a:solidFill>
                <a:latin typeface="Arial"/>
                <a:ea typeface="Arial"/>
                <a:cs typeface="Arial"/>
                <a:sym typeface="Arial"/>
              </a:rPr>
              <a:t>Ewaluacja i nieustanny rozwój</a:t>
            </a:r>
            <a:endParaRPr sz="1400" b="0" i="0" u="none" strike="noStrike" cap="none">
              <a:solidFill>
                <a:srgbClr val="000000"/>
              </a:solidFill>
              <a:latin typeface="Arial"/>
              <a:ea typeface="Arial"/>
              <a:cs typeface="Arial"/>
              <a:sym typeface="Arial"/>
            </a:endParaRPr>
          </a:p>
        </p:txBody>
      </p:sp>
      <p:sp>
        <p:nvSpPr>
          <p:cNvPr id="1037" name="Google Shape;1037;p42"/>
          <p:cNvSpPr txBox="1">
            <a:spLocks noGrp="1"/>
          </p:cNvSpPr>
          <p:nvPr>
            <p:ph type="sldNum" idx="12"/>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43</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41"/>
        <p:cNvGrpSpPr/>
        <p:nvPr/>
      </p:nvGrpSpPr>
      <p:grpSpPr>
        <a:xfrm>
          <a:off x="0" y="0"/>
          <a:ext cx="0" cy="0"/>
          <a:chOff x="0" y="0"/>
          <a:chExt cx="0" cy="0"/>
        </a:xfrm>
      </p:grpSpPr>
      <p:sp>
        <p:nvSpPr>
          <p:cNvPr id="1042" name="Google Shape;1042;g354cd9c9ebd_0_2313"/>
          <p:cNvSpPr/>
          <p:nvPr/>
        </p:nvSpPr>
        <p:spPr>
          <a:xfrm>
            <a:off x="624600" y="4975920"/>
            <a:ext cx="10685400" cy="1232700"/>
          </a:xfrm>
          <a:prstGeom prst="rect">
            <a:avLst/>
          </a:prstGeom>
          <a:solidFill>
            <a:srgbClr val="D4DAD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3" name="Google Shape;1043;g354cd9c9ebd_0_2313"/>
          <p:cNvSpPr/>
          <p:nvPr/>
        </p:nvSpPr>
        <p:spPr>
          <a:xfrm>
            <a:off x="624600" y="1488900"/>
            <a:ext cx="10685400" cy="3048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Podsumowując, jest to przykład tego, jak mogłaby wyglądać godzinna lekcja, jeśli chcesz włączyć CT do swoich lekcji: </a:t>
            </a:r>
            <a:endParaRPr sz="1400" b="0" i="0" u="none" strike="noStrike" cap="none">
              <a:solidFill>
                <a:srgbClr val="000000"/>
              </a:solidFill>
              <a:latin typeface="Arial"/>
              <a:ea typeface="Arial"/>
              <a:cs typeface="Arial"/>
              <a:sym typeface="Arial"/>
            </a:endParaRPr>
          </a:p>
        </p:txBody>
      </p:sp>
      <p:sp>
        <p:nvSpPr>
          <p:cNvPr id="1044" name="Google Shape;1044;g354cd9c9ebd_0_2313"/>
          <p:cNvSpPr/>
          <p:nvPr/>
        </p:nvSpPr>
        <p:spPr>
          <a:xfrm>
            <a:off x="624600" y="610500"/>
            <a:ext cx="9410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000000"/>
                </a:solidFill>
                <a:latin typeface="Arial"/>
                <a:ea typeface="Arial"/>
                <a:cs typeface="Arial"/>
                <a:sym typeface="Arial"/>
              </a:rPr>
              <a:t>Przykład wykorzystania myślenia komputacyjnego na Twoich zajęciach</a:t>
            </a:r>
            <a:endParaRPr sz="2400" b="0" i="0" u="none" strike="noStrike" cap="none">
              <a:solidFill>
                <a:srgbClr val="000000"/>
              </a:solidFill>
              <a:latin typeface="Arial"/>
              <a:ea typeface="Arial"/>
              <a:cs typeface="Arial"/>
              <a:sym typeface="Arial"/>
            </a:endParaRPr>
          </a:p>
        </p:txBody>
      </p:sp>
      <p:sp>
        <p:nvSpPr>
          <p:cNvPr id="1045" name="Google Shape;1045;g354cd9c9ebd_0_2313"/>
          <p:cNvSpPr txBox="1"/>
          <p:nvPr/>
        </p:nvSpPr>
        <p:spPr>
          <a:xfrm>
            <a:off x="11116440" y="6356520"/>
            <a:ext cx="871500" cy="3648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000000"/>
                </a:solidFill>
                <a:latin typeface="Gill Sans"/>
                <a:ea typeface="Gill Sans"/>
                <a:cs typeface="Gill Sans"/>
                <a:sym typeface="Gill Sans"/>
              </a:rPr>
              <a:t>44</a:t>
            </a:fld>
            <a:endParaRPr sz="900" b="0" i="0" u="none" strike="noStrike" cap="none">
              <a:solidFill>
                <a:srgbClr val="000000"/>
              </a:solidFill>
              <a:latin typeface="Times New Roman"/>
              <a:ea typeface="Times New Roman"/>
              <a:cs typeface="Times New Roman"/>
              <a:sym typeface="Times New Roman"/>
            </a:endParaRPr>
          </a:p>
        </p:txBody>
      </p:sp>
      <p:sp>
        <p:nvSpPr>
          <p:cNvPr id="1046" name="Google Shape;1046;g354cd9c9ebd_0_2313"/>
          <p:cNvSpPr/>
          <p:nvPr/>
        </p:nvSpPr>
        <p:spPr>
          <a:xfrm>
            <a:off x="1136520" y="5223240"/>
            <a:ext cx="9433157" cy="731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Pamiętaj, że zawsze możesz zmienić swoje zajęcia, aby dostosować je do potrzeb edukacyjnych uczestników. Różne zajęcia będą miały różne potrzeby, a dzięki ocenie i ewaluacji zajęć będziesz w stanie łatwo je dostosować, by w pełni je wykorzystać.</a:t>
            </a:r>
            <a:endParaRPr sz="1400" b="0" i="0" u="none" strike="noStrike" cap="none">
              <a:solidFill>
                <a:srgbClr val="000000"/>
              </a:solidFill>
              <a:latin typeface="Arial"/>
              <a:ea typeface="Arial"/>
              <a:cs typeface="Arial"/>
              <a:sym typeface="Arial"/>
            </a:endParaRPr>
          </a:p>
        </p:txBody>
      </p:sp>
      <p:pic>
        <p:nvPicPr>
          <p:cNvPr id="1047" name="Google Shape;1047;g354cd9c9ebd_0_2313"/>
          <p:cNvPicPr preferRelativeResize="0"/>
          <p:nvPr/>
        </p:nvPicPr>
        <p:blipFill rotWithShape="1">
          <a:blip r:embed="rId3">
            <a:alphaModFix/>
          </a:blip>
          <a:srcRect/>
          <a:stretch/>
        </p:blipFill>
        <p:spPr>
          <a:xfrm>
            <a:off x="10683720" y="4524840"/>
            <a:ext cx="1095840" cy="1095840"/>
          </a:xfrm>
          <a:prstGeom prst="rect">
            <a:avLst/>
          </a:prstGeom>
          <a:noFill/>
          <a:ln>
            <a:noFill/>
          </a:ln>
        </p:spPr>
      </p:pic>
      <p:sp>
        <p:nvSpPr>
          <p:cNvPr id="1048" name="Google Shape;1048;g354cd9c9ebd_0_2313"/>
          <p:cNvSpPr/>
          <p:nvPr/>
        </p:nvSpPr>
        <p:spPr>
          <a:xfrm>
            <a:off x="411840" y="2111040"/>
            <a:ext cx="2401200" cy="2010300"/>
          </a:xfrm>
          <a:prstGeom prst="rect">
            <a:avLst/>
          </a:prstGeom>
          <a:solidFill>
            <a:srgbClr val="D5E7F4"/>
          </a:solidFill>
          <a:ln w="38150" cap="flat" cmpd="sng">
            <a:solidFill>
              <a:srgbClr val="266796"/>
            </a:solidFill>
            <a:prstDash val="solid"/>
            <a:round/>
            <a:headEnd type="none" w="sm" len="sm"/>
            <a:tailEnd type="none" w="sm" len="sm"/>
          </a:ln>
        </p:spPr>
        <p:txBody>
          <a:bodyPr spcFirstLastPara="1" wrap="square" lIns="144000" tIns="108000" rIns="144000" bIns="720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Wprowadzenie</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(10 minut)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Przedstaw zasadę CT, która będzie przedmiotem zajęć.</a:t>
            </a:r>
            <a:endParaRPr/>
          </a:p>
        </p:txBody>
      </p:sp>
      <p:sp>
        <p:nvSpPr>
          <p:cNvPr id="1049" name="Google Shape;1049;g354cd9c9ebd_0_2313"/>
          <p:cNvSpPr/>
          <p:nvPr/>
        </p:nvSpPr>
        <p:spPr>
          <a:xfrm>
            <a:off x="3400560" y="2111040"/>
            <a:ext cx="2401200" cy="2010300"/>
          </a:xfrm>
          <a:prstGeom prst="rect">
            <a:avLst/>
          </a:prstGeom>
          <a:solidFill>
            <a:srgbClr val="D5E7F4"/>
          </a:solidFill>
          <a:ln w="38150" cap="flat" cmpd="sng">
            <a:solidFill>
              <a:srgbClr val="266796"/>
            </a:solidFill>
            <a:prstDash val="solid"/>
            <a:round/>
            <a:headEnd type="none" w="sm" len="sm"/>
            <a:tailEnd type="none" w="sm" len="sm"/>
          </a:ln>
        </p:spPr>
        <p:txBody>
          <a:bodyPr spcFirstLastPara="1" wrap="square" lIns="144000" tIns="108000" rIns="144000" bIns="720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Zadanie</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(30 minut)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Zaangażuj uczestników w zadanie praktyczne, które pokaże im zasadę CT w działaniu.</a:t>
            </a:r>
            <a:endParaRPr/>
          </a:p>
        </p:txBody>
      </p:sp>
      <p:sp>
        <p:nvSpPr>
          <p:cNvPr id="1050" name="Google Shape;1050;g354cd9c9ebd_0_2313"/>
          <p:cNvSpPr/>
          <p:nvPr/>
        </p:nvSpPr>
        <p:spPr>
          <a:xfrm>
            <a:off x="6389640" y="2111040"/>
            <a:ext cx="2401200" cy="2010300"/>
          </a:xfrm>
          <a:prstGeom prst="rect">
            <a:avLst/>
          </a:prstGeom>
          <a:solidFill>
            <a:srgbClr val="D5E7F4"/>
          </a:solidFill>
          <a:ln w="38150" cap="flat" cmpd="sng">
            <a:solidFill>
              <a:srgbClr val="266796"/>
            </a:solidFill>
            <a:prstDash val="solid"/>
            <a:round/>
            <a:headEnd type="none" w="sm" len="sm"/>
            <a:tailEnd type="none" w="sm" len="sm"/>
          </a:ln>
        </p:spPr>
        <p:txBody>
          <a:bodyPr spcFirstLastPara="1" wrap="square" lIns="144000" tIns="108000" rIns="144000" bIns="720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Dyskusja</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(15 minut)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Zainicjuj rozmowę, podczas której uczestnicy dzielą się swoimi przemyśleniami i podejściem do zajęć. </a:t>
            </a:r>
            <a:endParaRPr/>
          </a:p>
        </p:txBody>
      </p:sp>
      <p:sp>
        <p:nvSpPr>
          <p:cNvPr id="1051" name="Google Shape;1051;g354cd9c9ebd_0_2313"/>
          <p:cNvSpPr/>
          <p:nvPr/>
        </p:nvSpPr>
        <p:spPr>
          <a:xfrm>
            <a:off x="9378360" y="2111040"/>
            <a:ext cx="2401200" cy="2010300"/>
          </a:xfrm>
          <a:prstGeom prst="rect">
            <a:avLst/>
          </a:prstGeom>
          <a:solidFill>
            <a:srgbClr val="D5E7F4"/>
          </a:solidFill>
          <a:ln w="38150" cap="flat" cmpd="sng">
            <a:solidFill>
              <a:srgbClr val="266796"/>
            </a:solidFill>
            <a:prstDash val="solid"/>
            <a:round/>
            <a:headEnd type="none" w="sm" len="sm"/>
            <a:tailEnd type="none" w="sm" len="sm"/>
          </a:ln>
        </p:spPr>
        <p:txBody>
          <a:bodyPr spcFirstLastPara="1" wrap="square" lIns="144000" tIns="108000" rIns="144000" bIns="720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Podsumowanie </a:t>
            </a: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(5 minut)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Zakończ sesję podsumowaniem zasady CT i jej zastosowania.</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pic>
        <p:nvPicPr>
          <p:cNvPr id="1058" name="Google Shape;1058;p44"/>
          <p:cNvPicPr preferRelativeResize="0">
            <a:picLocks noGrp="1"/>
          </p:cNvPicPr>
          <p:nvPr>
            <p:ph type="pic" idx="2"/>
          </p:nvPr>
        </p:nvPicPr>
        <p:blipFill rotWithShape="1">
          <a:blip r:embed="rId3">
            <a:alphaModFix amt="30000"/>
          </a:blip>
          <a:srcRect t="7812" b="7813"/>
          <a:stretch/>
        </p:blipFill>
        <p:spPr>
          <a:xfrm>
            <a:off x="0" y="0"/>
            <a:ext cx="12192000" cy="6858000"/>
          </a:xfrm>
          <a:prstGeom prst="rect">
            <a:avLst/>
          </a:prstGeom>
          <a:noFill/>
          <a:ln>
            <a:noFill/>
          </a:ln>
        </p:spPr>
      </p:pic>
      <p:sp>
        <p:nvSpPr>
          <p:cNvPr id="1059" name="Google Shape;1059;p44"/>
          <p:cNvSpPr txBox="1">
            <a:spLocks noGrp="1"/>
          </p:cNvSpPr>
          <p:nvPr>
            <p:ph type="title"/>
          </p:nvPr>
        </p:nvSpPr>
        <p:spPr>
          <a:xfrm>
            <a:off x="7279767" y="3242339"/>
            <a:ext cx="3767769" cy="373322"/>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chemeClr val="lt1"/>
              </a:buClr>
              <a:buSzPts val="2700"/>
              <a:buFont typeface="Sorts Mill Goudy"/>
              <a:buNone/>
            </a:pPr>
            <a:r>
              <a:rPr lang="en-US" sz="2700" b="1">
                <a:latin typeface="Arial"/>
                <a:ea typeface="Arial"/>
                <a:cs typeface="Arial"/>
                <a:sym typeface="Arial"/>
              </a:rPr>
              <a:t>CZĘŚĆ 4</a:t>
            </a:r>
            <a:endParaRPr>
              <a:latin typeface="Arial"/>
              <a:ea typeface="Arial"/>
              <a:cs typeface="Arial"/>
              <a:sym typeface="Arial"/>
            </a:endParaRPr>
          </a:p>
        </p:txBody>
      </p:sp>
      <p:sp>
        <p:nvSpPr>
          <p:cNvPr id="1060" name="Google Shape;1060;p44"/>
          <p:cNvSpPr txBox="1">
            <a:spLocks noGrp="1"/>
          </p:cNvSpPr>
          <p:nvPr>
            <p:ph type="body" idx="1"/>
          </p:nvPr>
        </p:nvSpPr>
        <p:spPr>
          <a:xfrm>
            <a:off x="7827264" y="3615661"/>
            <a:ext cx="2657856" cy="1248947"/>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Clr>
                <a:schemeClr val="lt1"/>
              </a:buClr>
              <a:buSzPts val="1400"/>
              <a:buNone/>
            </a:pPr>
            <a:r>
              <a:rPr lang="en-US">
                <a:latin typeface="Arial"/>
                <a:ea typeface="Arial"/>
                <a:cs typeface="Arial"/>
                <a:sym typeface="Arial"/>
              </a:rPr>
              <a:t>Studium przypadku i zadania praktyczne</a:t>
            </a:r>
            <a:endParaRPr>
              <a:latin typeface="Arial"/>
              <a:ea typeface="Arial"/>
              <a:cs typeface="Arial"/>
              <a:sym typeface="Arial"/>
            </a:endParaRPr>
          </a:p>
        </p:txBody>
      </p:sp>
      <p:sp>
        <p:nvSpPr>
          <p:cNvPr id="1061" name="Google Shape;1061;p44"/>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45</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65"/>
        <p:cNvGrpSpPr/>
        <p:nvPr/>
      </p:nvGrpSpPr>
      <p:grpSpPr>
        <a:xfrm>
          <a:off x="0" y="0"/>
          <a:ext cx="0" cy="0"/>
          <a:chOff x="0" y="0"/>
          <a:chExt cx="0" cy="0"/>
        </a:xfrm>
      </p:grpSpPr>
      <p:sp>
        <p:nvSpPr>
          <p:cNvPr id="1066" name="Google Shape;1066;g354cd9c9ebd_0_2387"/>
          <p:cNvSpPr txBox="1"/>
          <p:nvPr/>
        </p:nvSpPr>
        <p:spPr>
          <a:xfrm>
            <a:off x="491760" y="451320"/>
            <a:ext cx="8873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900" b="1" i="0" u="none" strike="noStrike" cap="none">
                <a:solidFill>
                  <a:srgbClr val="678877"/>
                </a:solidFill>
                <a:latin typeface="Arial"/>
                <a:ea typeface="Arial"/>
                <a:cs typeface="Arial"/>
                <a:sym typeface="Arial"/>
              </a:rPr>
              <a:t>Studium przypadku: </a:t>
            </a:r>
            <a:r>
              <a:rPr lang="en-US" sz="1900" b="1" i="0" u="none" strike="noStrike" cap="none">
                <a:solidFill>
                  <a:srgbClr val="000000"/>
                </a:solidFill>
                <a:latin typeface="Arial"/>
                <a:ea typeface="Arial"/>
                <a:cs typeface="Arial"/>
                <a:sym typeface="Arial"/>
              </a:rPr>
              <a:t>Poprawa myślenia komputacyjnego u dorosłych uczących się poprzez adaptacyjne gry edukacyjne</a:t>
            </a:r>
            <a:endParaRPr sz="1900" b="1" i="0" u="none" strike="noStrike" cap="none">
              <a:solidFill>
                <a:srgbClr val="000000"/>
              </a:solidFill>
              <a:latin typeface="Arial"/>
              <a:ea typeface="Arial"/>
              <a:cs typeface="Arial"/>
              <a:sym typeface="Arial"/>
            </a:endParaRPr>
          </a:p>
        </p:txBody>
      </p:sp>
      <p:pic>
        <p:nvPicPr>
          <p:cNvPr id="1067" name="Google Shape;1067;g354cd9c9ebd_0_2387"/>
          <p:cNvPicPr preferRelativeResize="0"/>
          <p:nvPr/>
        </p:nvPicPr>
        <p:blipFill rotWithShape="1">
          <a:blip r:embed="rId3">
            <a:alphaModFix/>
          </a:blip>
          <a:srcRect/>
          <a:stretch/>
        </p:blipFill>
        <p:spPr>
          <a:xfrm>
            <a:off x="10138680" y="456480"/>
            <a:ext cx="1356480" cy="1356480"/>
          </a:xfrm>
          <a:prstGeom prst="rect">
            <a:avLst/>
          </a:prstGeom>
          <a:noFill/>
          <a:ln>
            <a:noFill/>
          </a:ln>
        </p:spPr>
      </p:pic>
      <p:sp>
        <p:nvSpPr>
          <p:cNvPr id="1068" name="Google Shape;1068;g354cd9c9ebd_0_2387"/>
          <p:cNvSpPr/>
          <p:nvPr/>
        </p:nvSpPr>
        <p:spPr>
          <a:xfrm>
            <a:off x="491760" y="1380113"/>
            <a:ext cx="10230000" cy="53082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Informacje ogólne</a:t>
            </a:r>
            <a:endParaRPr sz="1400" b="0" i="0" u="none" strike="noStrike" cap="none">
              <a:solidFill>
                <a:srgbClr val="678877"/>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Dorośli uczący się wnoszą do zajęć różnorodne doświadczenia i umiejętności, ale wielu z nich staje przed wyzwaniami związanymi z ustrukturyzowanym rozwiązywaniem problemów i logicznym myśleniem. CT oferuje praktyczny sposób rozwijania tych umiejętności za pomocą metod, które je poprawiają.</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Naukowcy z Université de Lille we Francji zbadali, w jaki sposób adaptacyjne strategie uczenia się mogą pomóc dorosłym wzmocnić umiejętności CT, takie jak dekompozycja, rozpoznawanie wzorców i myślenie oparte na algorytmach. Badanie miało na celu ocenę, czy metody rozwiązywania problemów oparte na grach mogą zwiększyć zdolność uczestników do krytycznego myślenia i ustrukturyzować ich podejście do złożonych zadań.</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Aby wesprzeć dorosłych uczących się w rozwijaniu CT, naukowcy zaprojektowali AutoThinking, narzędzie edukacyjne, które przedstawia ustrukturyzowane wyzwania związane z rozwiązywaniem problemów bez polegania na tradycyjnym kodowaniu lub programowaniu opartym na technologii. Zamiast wymagać od uczących się interakcji ze złożonym oprogramowaniem, gra zachęca do logicznego rozumowania, sekwencjonowania i podejmowania decyzji poprzez interaktywne ćwiczenia, które naśladują rzeczywiste scenariusze rozwiązywania problemów.</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Sposób realizacji</a:t>
            </a:r>
            <a:endParaRPr sz="1400" b="0" i="0" u="none" strike="noStrike" cap="none">
              <a:solidFill>
                <a:srgbClr val="678877"/>
              </a:solidFill>
              <a:latin typeface="Arial"/>
              <a:ea typeface="Arial"/>
              <a:cs typeface="Arial"/>
              <a:sym typeface="Arial"/>
            </a:endParaRPr>
          </a:p>
          <a:p>
            <a:pPr marL="0" marR="0" lvl="0" indent="0" algn="just" rtl="0">
              <a:lnSpc>
                <a:spcPct val="100000"/>
              </a:lnSpc>
              <a:spcBef>
                <a:spcPts val="799"/>
              </a:spcBef>
              <a:spcAft>
                <a:spcPts val="0"/>
              </a:spcAft>
              <a:buNone/>
            </a:pPr>
            <a:r>
              <a:rPr lang="en-US" sz="1400" b="0" i="0" u="none" strike="noStrike" cap="none">
                <a:solidFill>
                  <a:srgbClr val="000000"/>
                </a:solidFill>
                <a:latin typeface="Arial"/>
                <a:ea typeface="Arial"/>
                <a:cs typeface="Arial"/>
                <a:sym typeface="Arial"/>
              </a:rPr>
              <a:t>W badaniu wzięli udział dorośli uczestnicy programu magisterskiego na Uniwersytecie w Lille. Uczestnicy zaangażowali się w AutoThinking podczas kursu, podejmując serię zadań opartych na grach, mających na celu poprawę ich umiejętności CT. Aby ocenić skuteczność gry, badacze przeprowadzili testy wstępne i końcowe, koncentrując się na kluczowych koncepcjach CT, takich jak sekwencjonowanie, rozpoznawanie wzorców i zdiagnozowaniu wszelkich problemów.</a:t>
            </a: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72"/>
        <p:cNvGrpSpPr/>
        <p:nvPr/>
      </p:nvGrpSpPr>
      <p:grpSpPr>
        <a:xfrm>
          <a:off x="0" y="0"/>
          <a:ext cx="0" cy="0"/>
          <a:chOff x="0" y="0"/>
          <a:chExt cx="0" cy="0"/>
        </a:xfrm>
      </p:grpSpPr>
      <p:sp>
        <p:nvSpPr>
          <p:cNvPr id="1073" name="Google Shape;1073;g354cd9c9ebd_0_2454"/>
          <p:cNvSpPr txBox="1"/>
          <p:nvPr/>
        </p:nvSpPr>
        <p:spPr>
          <a:xfrm>
            <a:off x="696240" y="586440"/>
            <a:ext cx="88734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800" b="1" i="0" u="none" strike="noStrike" cap="none">
                <a:solidFill>
                  <a:srgbClr val="678877"/>
                </a:solidFill>
                <a:latin typeface="Arial"/>
                <a:ea typeface="Arial"/>
                <a:cs typeface="Arial"/>
                <a:sym typeface="Arial"/>
              </a:rPr>
              <a:t>Studium przypadku: </a:t>
            </a:r>
            <a:r>
              <a:rPr lang="en-US" sz="1800" b="1" i="0" u="none" strike="noStrike" cap="none">
                <a:solidFill>
                  <a:srgbClr val="000000"/>
                </a:solidFill>
                <a:latin typeface="Arial"/>
                <a:ea typeface="Arial"/>
                <a:cs typeface="Arial"/>
                <a:sym typeface="Arial"/>
              </a:rPr>
              <a:t>Wzmacnianie CT u dorosłych uczących się poprzez adaptacyjne gry edukacyjne</a:t>
            </a:r>
            <a:endParaRPr sz="1800" b="1" i="0" u="none" strike="noStrike" cap="none">
              <a:solidFill>
                <a:srgbClr val="000000"/>
              </a:solidFill>
              <a:latin typeface="Arial"/>
              <a:ea typeface="Arial"/>
              <a:cs typeface="Arial"/>
              <a:sym typeface="Arial"/>
            </a:endParaRPr>
          </a:p>
        </p:txBody>
      </p:sp>
      <p:pic>
        <p:nvPicPr>
          <p:cNvPr id="1074" name="Google Shape;1074;g354cd9c9ebd_0_2454"/>
          <p:cNvPicPr preferRelativeResize="0"/>
          <p:nvPr/>
        </p:nvPicPr>
        <p:blipFill rotWithShape="1">
          <a:blip r:embed="rId3">
            <a:alphaModFix/>
          </a:blip>
          <a:srcRect/>
          <a:stretch/>
        </p:blipFill>
        <p:spPr>
          <a:xfrm>
            <a:off x="10138680" y="456480"/>
            <a:ext cx="1356480" cy="1356480"/>
          </a:xfrm>
          <a:prstGeom prst="rect">
            <a:avLst/>
          </a:prstGeom>
          <a:noFill/>
          <a:ln>
            <a:noFill/>
          </a:ln>
        </p:spPr>
      </p:pic>
      <p:sp>
        <p:nvSpPr>
          <p:cNvPr id="1075" name="Google Shape;1075;g354cd9c9ebd_0_2454"/>
          <p:cNvSpPr/>
          <p:nvPr/>
        </p:nvSpPr>
        <p:spPr>
          <a:xfrm>
            <a:off x="540921" y="1514168"/>
            <a:ext cx="11088701" cy="5638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300" b="1" i="0" u="none" strike="noStrike" cap="none">
                <a:solidFill>
                  <a:srgbClr val="678877"/>
                </a:solidFill>
                <a:latin typeface="Arial"/>
                <a:ea typeface="Arial"/>
                <a:cs typeface="Arial"/>
                <a:sym typeface="Arial"/>
              </a:rPr>
              <a:t>Efekty</a:t>
            </a:r>
            <a:endParaRPr sz="1300" b="0" i="0" u="none" strike="noStrike" cap="none">
              <a:solidFill>
                <a:srgbClr val="678877"/>
              </a:solidFill>
              <a:latin typeface="Arial"/>
              <a:ea typeface="Arial"/>
              <a:cs typeface="Arial"/>
              <a:sym typeface="Arial"/>
            </a:endParaRPr>
          </a:p>
          <a:p>
            <a:pPr marL="0" marR="0" lvl="0" indent="0" algn="l" rtl="0">
              <a:lnSpc>
                <a:spcPct val="100000"/>
              </a:lnSpc>
              <a:spcBef>
                <a:spcPts val="799"/>
              </a:spcBef>
              <a:spcAft>
                <a:spcPts val="0"/>
              </a:spcAft>
              <a:buClr>
                <a:srgbClr val="000000"/>
              </a:buClr>
              <a:buSzPts val="1400"/>
              <a:buFont typeface="Arial"/>
              <a:buNone/>
            </a:pPr>
            <a:r>
              <a:rPr lang="en-US" sz="1300" b="0" i="0" u="none" strike="noStrike" cap="none">
                <a:solidFill>
                  <a:srgbClr val="000000"/>
                </a:solidFill>
                <a:latin typeface="Arial"/>
                <a:ea typeface="Arial"/>
                <a:cs typeface="Arial"/>
                <a:sym typeface="Arial"/>
              </a:rPr>
              <a:t>Wyniki wykazały znaczną poprawę umiejętności uczestników w zakresie myślenia komputacyjnego:</a:t>
            </a:r>
            <a:endParaRPr/>
          </a:p>
          <a:p>
            <a:pPr marL="0" marR="0" lvl="0" indent="0" algn="l" rtl="0">
              <a:lnSpc>
                <a:spcPct val="100000"/>
              </a:lnSpc>
              <a:spcBef>
                <a:spcPts val="799"/>
              </a:spcBef>
              <a:spcAft>
                <a:spcPts val="0"/>
              </a:spcAft>
              <a:buClr>
                <a:srgbClr val="000000"/>
              </a:buClr>
              <a:buSzPts val="1400"/>
              <a:buFont typeface="Arial"/>
              <a:buNone/>
            </a:pP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3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3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300" b="0" i="0" u="none" strike="noStrike" cap="none">
                <a:solidFill>
                  <a:srgbClr val="000000"/>
                </a:solidFill>
                <a:latin typeface="Arial"/>
                <a:ea typeface="Arial"/>
                <a:cs typeface="Arial"/>
                <a:sym typeface="Arial"/>
              </a:rPr>
              <a:t>Wyniki te sugerują, że adaptacyjne gry edukacyjne, takie jak AutoThinking, mogą skutecznie poprawić umiejętności CT u dorosłych uczących się.</a:t>
            </a:r>
            <a:endParaRPr/>
          </a:p>
          <a:p>
            <a:pPr marL="0" marR="0" lvl="0" indent="0" algn="just" rtl="0">
              <a:lnSpc>
                <a:spcPct val="100000"/>
              </a:lnSpc>
              <a:spcBef>
                <a:spcPts val="0"/>
              </a:spcBef>
              <a:spcAft>
                <a:spcPts val="0"/>
              </a:spcAft>
              <a:buClr>
                <a:srgbClr val="000000"/>
              </a:buClr>
              <a:buSzPts val="1400"/>
              <a:buFont typeface="Arial"/>
              <a:buNone/>
            </a:pPr>
            <a:endParaRPr sz="13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1400"/>
              <a:buFont typeface="Arial"/>
              <a:buNone/>
            </a:pPr>
            <a:r>
              <a:rPr lang="en-US" sz="1300" b="1" i="0" u="none" strike="noStrike" cap="none">
                <a:solidFill>
                  <a:srgbClr val="678877"/>
                </a:solidFill>
                <a:latin typeface="Arial"/>
                <a:ea typeface="Arial"/>
                <a:cs typeface="Arial"/>
                <a:sym typeface="Arial"/>
              </a:rPr>
              <a:t>Wyzwania</a:t>
            </a:r>
            <a:endParaRPr sz="1300" b="0" i="0" u="none" strike="noStrike" cap="none">
              <a:solidFill>
                <a:srgbClr val="678877"/>
              </a:solidFill>
              <a:latin typeface="Arial"/>
              <a:ea typeface="Arial"/>
              <a:cs typeface="Arial"/>
              <a:sym typeface="Arial"/>
            </a:endParaRPr>
          </a:p>
          <a:p>
            <a:pPr marL="0" marR="0" lvl="0" indent="0" algn="just" rtl="0">
              <a:lnSpc>
                <a:spcPct val="100000"/>
              </a:lnSpc>
              <a:spcBef>
                <a:spcPts val="799"/>
              </a:spcBef>
              <a:spcAft>
                <a:spcPts val="0"/>
              </a:spcAft>
              <a:buClr>
                <a:srgbClr val="000000"/>
              </a:buClr>
              <a:buSzPts val="1400"/>
              <a:buFont typeface="Arial"/>
              <a:buNone/>
            </a:pPr>
            <a:r>
              <a:rPr lang="en-US" sz="1300" b="0" i="0" u="none" strike="noStrike" cap="none">
                <a:solidFill>
                  <a:srgbClr val="000000"/>
                </a:solidFill>
                <a:latin typeface="Arial"/>
                <a:ea typeface="Arial"/>
                <a:cs typeface="Arial"/>
                <a:sym typeface="Arial"/>
              </a:rPr>
              <a:t>Uczestnicy o różnym wykształceniu adaptowali się w różnym tempie, co sprawiało, że jasne, ustrukturyzowane wskazówki były niezbędne do osiągnięcia sukcesu. Niektórzy potrzebowali więcej czasu na zrozumienie etapów rozwiązywania problemów, co podkreśla znaczenie ćwiczeń typu scaffolding. Dodatkowo, wykorzystanie rzeczywistych przykładów okazało się kluczowe, gdy ćwiczenia CT były powiązane ze znanymi zadaniami, takimi jak planowanie lub organizowanie projektu, uczestnicy byli bardziej zaangażowani i lepiej radzili sobie z efektywnym zastosowaniem pojęć.</a:t>
            </a:r>
            <a:endParaRPr/>
          </a:p>
          <a:p>
            <a:pPr marL="0" marR="0" lvl="0" indent="0" algn="just" rtl="0">
              <a:lnSpc>
                <a:spcPct val="100000"/>
              </a:lnSpc>
              <a:spcBef>
                <a:spcPts val="799"/>
              </a:spcBef>
              <a:spcAft>
                <a:spcPts val="0"/>
              </a:spcAft>
              <a:buClr>
                <a:srgbClr val="000000"/>
              </a:buClr>
              <a:buSzPts val="1400"/>
              <a:buFont typeface="Arial"/>
              <a:buNone/>
            </a:pPr>
            <a:r>
              <a:rPr lang="en-US" sz="1300" b="1" i="0" u="none" strike="noStrike" cap="none">
                <a:solidFill>
                  <a:srgbClr val="678877"/>
                </a:solidFill>
                <a:latin typeface="Arial"/>
                <a:ea typeface="Arial"/>
                <a:cs typeface="Arial"/>
                <a:sym typeface="Arial"/>
              </a:rPr>
              <a:t>Wniosek</a:t>
            </a:r>
            <a:endParaRPr sz="1300" b="0" i="0" u="none" strike="noStrike" cap="none">
              <a:solidFill>
                <a:srgbClr val="678877"/>
              </a:solidFill>
              <a:latin typeface="Arial"/>
              <a:ea typeface="Arial"/>
              <a:cs typeface="Arial"/>
              <a:sym typeface="Arial"/>
            </a:endParaRPr>
          </a:p>
          <a:p>
            <a:pPr marL="0" marR="0" lvl="0" indent="0" algn="just" rtl="0">
              <a:lnSpc>
                <a:spcPct val="100000"/>
              </a:lnSpc>
              <a:spcBef>
                <a:spcPts val="799"/>
              </a:spcBef>
              <a:spcAft>
                <a:spcPts val="0"/>
              </a:spcAft>
              <a:buClr>
                <a:srgbClr val="000000"/>
              </a:buClr>
              <a:buSzPts val="1400"/>
              <a:buFont typeface="Arial"/>
              <a:buNone/>
            </a:pPr>
            <a:r>
              <a:rPr lang="en-US" sz="1300" b="0" i="0" u="none" strike="noStrike" cap="none">
                <a:solidFill>
                  <a:srgbClr val="000000"/>
                </a:solidFill>
                <a:latin typeface="Arial"/>
                <a:ea typeface="Arial"/>
                <a:cs typeface="Arial"/>
                <a:sym typeface="Arial"/>
              </a:rPr>
              <a:t>Niniejsze studium przypadku podkreśla skuteczność strategii „unplugged CT” w edukacji dorosłych. Poprzez integrację ustrukturyzowanego rozwiązywania problemów, logicznego rozumowania i planowania krok po kroku w środowisku edukacyjnym, nauczyciele mogą wyposażyć dorosłych słuchaczy w podstawowe narzędzia poznawcze, które zwiększają ich zdolność do analizowania, strukturyzowania i samodzielnego rozwiązywania problemów, a wszystko to bez konieczności korzystania z technologii lub umiejętności programowania.</a:t>
            </a:r>
            <a:endParaRPr/>
          </a:p>
        </p:txBody>
      </p:sp>
      <p:sp>
        <p:nvSpPr>
          <p:cNvPr id="1076" name="Google Shape;1076;g354cd9c9ebd_0_2454"/>
          <p:cNvSpPr/>
          <p:nvPr/>
        </p:nvSpPr>
        <p:spPr>
          <a:xfrm>
            <a:off x="2026800" y="2363400"/>
            <a:ext cx="3506700" cy="1105800"/>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Tylko 34% uczestników poprawnie odpowiedziało na co najmniej cztery z siedmiu pytań.</a:t>
            </a:r>
            <a:endParaRPr/>
          </a:p>
        </p:txBody>
      </p:sp>
      <p:sp>
        <p:nvSpPr>
          <p:cNvPr id="1077" name="Google Shape;1077;g354cd9c9ebd_0_2454"/>
          <p:cNvSpPr/>
          <p:nvPr/>
        </p:nvSpPr>
        <p:spPr>
          <a:xfrm>
            <a:off x="6825240" y="2363400"/>
            <a:ext cx="3507000" cy="1105800"/>
          </a:xfrm>
          <a:prstGeom prst="rect">
            <a:avLst/>
          </a:prstGeom>
          <a:solidFill>
            <a:srgbClr val="67887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a:ea typeface="Arial"/>
                <a:cs typeface="Arial"/>
                <a:sym typeface="Arial"/>
              </a:rPr>
              <a:t>Po interakcji z AutoThinking 92% uczestników poprawnie odpowiedziało na co najmniej cztery z siedmiu pytań.</a:t>
            </a:r>
            <a:endParaRPr/>
          </a:p>
        </p:txBody>
      </p:sp>
      <p:sp>
        <p:nvSpPr>
          <p:cNvPr id="1078" name="Google Shape;1078;g354cd9c9ebd_0_2454"/>
          <p:cNvSpPr/>
          <p:nvPr/>
        </p:nvSpPr>
        <p:spPr>
          <a:xfrm>
            <a:off x="2704680" y="2177317"/>
            <a:ext cx="2151000" cy="402563"/>
          </a:xfrm>
          <a:prstGeom prst="rect">
            <a:avLst/>
          </a:prstGeom>
          <a:solidFill>
            <a:srgbClr val="EEF2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Wyniki testu wstępnego</a:t>
            </a:r>
            <a:endParaRPr/>
          </a:p>
        </p:txBody>
      </p:sp>
      <p:sp>
        <p:nvSpPr>
          <p:cNvPr id="1079" name="Google Shape;1079;g354cd9c9ebd_0_2454"/>
          <p:cNvSpPr/>
          <p:nvPr/>
        </p:nvSpPr>
        <p:spPr>
          <a:xfrm>
            <a:off x="7503240" y="2177317"/>
            <a:ext cx="2151000" cy="454726"/>
          </a:xfrm>
          <a:prstGeom prst="rect">
            <a:avLst/>
          </a:prstGeom>
          <a:solidFill>
            <a:srgbClr val="EEF2F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Wyniki po zakończeniu badania</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83"/>
        <p:cNvGrpSpPr/>
        <p:nvPr/>
      </p:nvGrpSpPr>
      <p:grpSpPr>
        <a:xfrm>
          <a:off x="0" y="0"/>
          <a:ext cx="0" cy="0"/>
          <a:chOff x="0" y="0"/>
          <a:chExt cx="0" cy="0"/>
        </a:xfrm>
      </p:grpSpPr>
      <p:sp>
        <p:nvSpPr>
          <p:cNvPr id="1084" name="Google Shape;1084;g354cd9c9ebd_0_2525"/>
          <p:cNvSpPr txBox="1"/>
          <p:nvPr/>
        </p:nvSpPr>
        <p:spPr>
          <a:xfrm>
            <a:off x="491760" y="566775"/>
            <a:ext cx="42213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400" b="1" i="0" u="none" strike="noStrike" cap="none">
                <a:solidFill>
                  <a:srgbClr val="678877"/>
                </a:solidFill>
                <a:latin typeface="Arial"/>
                <a:ea typeface="Arial"/>
                <a:cs typeface="Arial"/>
                <a:sym typeface="Arial"/>
              </a:rPr>
              <a:t>Ćwiczenie 1: </a:t>
            </a:r>
            <a:r>
              <a:rPr lang="en-US" sz="2400" b="1" i="0" u="none" strike="noStrike" cap="none">
                <a:solidFill>
                  <a:srgbClr val="000000"/>
                </a:solidFill>
                <a:latin typeface="Arial"/>
                <a:ea typeface="Arial"/>
                <a:cs typeface="Arial"/>
                <a:sym typeface="Arial"/>
              </a:rPr>
              <a:t>Quiz</a:t>
            </a:r>
            <a:endParaRPr/>
          </a:p>
        </p:txBody>
      </p:sp>
      <p:sp>
        <p:nvSpPr>
          <p:cNvPr id="1085" name="Google Shape;1085;g354cd9c9ebd_0_2525"/>
          <p:cNvSpPr/>
          <p:nvPr/>
        </p:nvSpPr>
        <p:spPr>
          <a:xfrm>
            <a:off x="491760" y="1963080"/>
            <a:ext cx="5908800" cy="4527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1.Jaki jest główny cel wdrożenia CT do edukacją dorosłych?</a:t>
            </a:r>
            <a:endParaRPr sz="1400" b="0" i="0" u="none" strike="noStrike" cap="none">
              <a:solidFill>
                <a:srgbClr val="678877"/>
              </a:solidFill>
              <a:latin typeface="Arial"/>
              <a:ea typeface="Arial"/>
              <a:cs typeface="Arial"/>
              <a:sym typeface="Arial"/>
            </a:endParaRPr>
          </a:p>
          <a:p>
            <a:pPr marL="342900" marR="0" lvl="0" indent="-342900" algn="l"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Poprawa umiejętności uczestników w zakresie rozkładania i rozwiązywania złożonych problemów</a:t>
            </a:r>
            <a:endParaRPr/>
          </a:p>
          <a:p>
            <a:pPr marL="342900" marR="0" lvl="0" indent="-342900" algn="l"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Nauczanie dorosłych uczestników kodowania</a:t>
            </a:r>
            <a:endParaRPr/>
          </a:p>
          <a:p>
            <a:pPr marL="342900" marR="0" lvl="0" indent="-342900" algn="l"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Zastąpienie tradycyjnych metod nauczania technologią</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799"/>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2. Która z poniższych opcji najlepiej opisuje odłączone od sieci zadanie z obszaru CT?</a:t>
            </a:r>
            <a:endParaRPr sz="1400" b="0" i="0" u="none" strike="noStrike" cap="none">
              <a:solidFill>
                <a:srgbClr val="678877"/>
              </a:solidFill>
              <a:latin typeface="Arial"/>
              <a:ea typeface="Arial"/>
              <a:cs typeface="Arial"/>
              <a:sym typeface="Arial"/>
            </a:endParaRPr>
          </a:p>
          <a:p>
            <a:pPr marL="342900" marR="0" lvl="0" indent="-342900" algn="l"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Korzystanie z aplikacji mobilnej do rozwiązywania zagadek</a:t>
            </a:r>
            <a:endParaRPr/>
          </a:p>
          <a:p>
            <a:pPr marL="342900" marR="0" lvl="0" indent="-342900" algn="l"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Pisanie instrukcji krok po kroku, jak zrobić kanapkę</a:t>
            </a:r>
            <a:endParaRPr/>
          </a:p>
          <a:p>
            <a:pPr marL="342900" marR="0" lvl="0" indent="-342900" algn="l"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Ukończenie symulacji CT online</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3. Która zasada CT polega na podzieleniu dużego zadania na mniejsze, łatwiejsze do opanowania kroki?</a:t>
            </a:r>
            <a:endParaRPr sz="1400" b="0" i="0" u="none" strike="noStrike" cap="none">
              <a:solidFill>
                <a:srgbClr val="678877"/>
              </a:solidFill>
              <a:latin typeface="Arial"/>
              <a:ea typeface="Arial"/>
              <a:cs typeface="Arial"/>
              <a:sym typeface="Arial"/>
            </a:endParaRPr>
          </a:p>
          <a:p>
            <a:pPr marL="343080" marR="0" lvl="0" indent="-342720" algn="l" rtl="0">
              <a:lnSpc>
                <a:spcPct val="100000"/>
              </a:lnSpc>
              <a:spcBef>
                <a:spcPts val="799"/>
              </a:spcBef>
              <a:spcAft>
                <a:spcPts val="0"/>
              </a:spcAft>
              <a:buClr>
                <a:srgbClr val="000000"/>
              </a:buClr>
              <a:buSzPts val="1400"/>
              <a:buFont typeface="Noto Sans Symbols"/>
              <a:buAutoNum type="alphaLcParenR"/>
            </a:pPr>
            <a:r>
              <a:rPr lang="en-US" sz="1400" b="0" i="0" u="none" strike="noStrike" cap="none">
                <a:solidFill>
                  <a:srgbClr val="000000"/>
                </a:solidFill>
                <a:latin typeface="Arial"/>
                <a:ea typeface="Arial"/>
                <a:cs typeface="Arial"/>
                <a:sym typeface="Arial"/>
              </a:rPr>
              <a:t>Rozpoznanie wzorca</a:t>
            </a:r>
            <a:endParaRPr/>
          </a:p>
          <a:p>
            <a:pPr marL="343080" marR="0" lvl="0" indent="-342720" algn="l" rtl="0">
              <a:lnSpc>
                <a:spcPct val="100000"/>
              </a:lnSpc>
              <a:spcBef>
                <a:spcPts val="0"/>
              </a:spcBef>
              <a:spcAft>
                <a:spcPts val="0"/>
              </a:spcAft>
              <a:buClr>
                <a:srgbClr val="000000"/>
              </a:buClr>
              <a:buSzPts val="1400"/>
              <a:buFont typeface="Noto Sans Symbols"/>
              <a:buAutoNum type="alphaLcParenR"/>
            </a:pPr>
            <a:r>
              <a:rPr lang="en-US" sz="1400" b="0" i="0" u="none" strike="noStrike" cap="none">
                <a:solidFill>
                  <a:srgbClr val="000000"/>
                </a:solidFill>
                <a:latin typeface="Arial"/>
                <a:ea typeface="Arial"/>
                <a:cs typeface="Arial"/>
                <a:sym typeface="Arial"/>
              </a:rPr>
              <a:t>Abstrahowanie</a:t>
            </a:r>
            <a:endParaRPr/>
          </a:p>
          <a:p>
            <a:pPr marL="343080" marR="0" lvl="0" indent="-342720" algn="l" rtl="0">
              <a:lnSpc>
                <a:spcPct val="100000"/>
              </a:lnSpc>
              <a:spcBef>
                <a:spcPts val="0"/>
              </a:spcBef>
              <a:spcAft>
                <a:spcPts val="0"/>
              </a:spcAft>
              <a:buClr>
                <a:srgbClr val="000000"/>
              </a:buClr>
              <a:buSzPts val="1400"/>
              <a:buFont typeface="Noto Sans Symbols"/>
              <a:buAutoNum type="alphaLcParenR"/>
            </a:pPr>
            <a:r>
              <a:rPr lang="en-US" sz="1400" b="0" i="0" u="none" strike="noStrike" cap="none">
                <a:solidFill>
                  <a:srgbClr val="000000"/>
                </a:solidFill>
                <a:latin typeface="Arial"/>
                <a:ea typeface="Arial"/>
                <a:cs typeface="Arial"/>
                <a:sym typeface="Arial"/>
              </a:rPr>
              <a:t>Dekompozycja</a:t>
            </a:r>
            <a:endParaRPr/>
          </a:p>
        </p:txBody>
      </p:sp>
      <p:sp>
        <p:nvSpPr>
          <p:cNvPr id="1086" name="Google Shape;1086;g354cd9c9ebd_0_2525"/>
          <p:cNvSpPr/>
          <p:nvPr/>
        </p:nvSpPr>
        <p:spPr>
          <a:xfrm>
            <a:off x="6610698" y="1963080"/>
            <a:ext cx="4857600" cy="46386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None/>
            </a:pPr>
            <a:r>
              <a:rPr lang="en-US" sz="1400" b="1" i="0" u="none" strike="noStrike" cap="none">
                <a:solidFill>
                  <a:srgbClr val="678877"/>
                </a:solidFill>
                <a:latin typeface="Arial"/>
                <a:ea typeface="Arial"/>
                <a:cs typeface="Arial"/>
                <a:sym typeface="Arial"/>
              </a:rPr>
              <a:t>4. W jaki sposób grywalizacja przynosi korzyści </a:t>
            </a:r>
            <a:r>
              <a:rPr lang="en-US" sz="1400" b="1" i="0" u="none" strike="noStrike" cap="none">
                <a:solidFill>
                  <a:srgbClr val="708684"/>
                </a:solidFill>
                <a:latin typeface="Arial"/>
                <a:ea typeface="Arial"/>
                <a:cs typeface="Arial"/>
                <a:sym typeface="Arial"/>
              </a:rPr>
              <a:t>dorosłym uczestnikom na lekcjach </a:t>
            </a:r>
            <a:r>
              <a:rPr lang="en-US" sz="1400" b="1" i="0" u="none" strike="noStrike" cap="none">
                <a:solidFill>
                  <a:srgbClr val="678877"/>
                </a:solidFill>
                <a:latin typeface="Arial"/>
                <a:ea typeface="Arial"/>
                <a:cs typeface="Arial"/>
                <a:sym typeface="Arial"/>
              </a:rPr>
              <a:t>opartych na CT?</a:t>
            </a:r>
            <a:endParaRPr sz="1400" b="0" i="0" u="none" strike="noStrike" cap="none">
              <a:solidFill>
                <a:srgbClr val="678877"/>
              </a:solidFill>
              <a:latin typeface="Arial"/>
              <a:ea typeface="Arial"/>
              <a:cs typeface="Arial"/>
              <a:sym typeface="Arial"/>
            </a:endParaRPr>
          </a:p>
          <a:p>
            <a:pPr marL="342900" marR="0" lvl="0" indent="-342900" algn="just"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Zwiększa motywację i zaangażowanie poprzez ustrukturyzowane wyzwania</a:t>
            </a:r>
            <a:endParaRPr/>
          </a:p>
          <a:p>
            <a:pPr marL="342900" marR="0" lvl="0" indent="-342900" algn="just"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Zastępuje wszystkie oceny grami opartymi na rywalizacji</a:t>
            </a:r>
            <a:endParaRPr/>
          </a:p>
          <a:p>
            <a:pPr marL="342900" marR="0" lvl="0" indent="-342900" algn="just"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Gwarantuje, że CT jest nauczane wyłącznie przy użyciu narzędzi cyfrowych</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799"/>
              </a:spcBef>
              <a:spcAft>
                <a:spcPts val="0"/>
              </a:spcAft>
              <a:buClr>
                <a:srgbClr val="000000"/>
              </a:buClr>
              <a:buSzPts val="1400"/>
              <a:buFont typeface="Arial"/>
              <a:buNone/>
            </a:pPr>
            <a:r>
              <a:rPr lang="en-US" sz="1400" b="1" i="0" u="none" strike="noStrike" cap="none">
                <a:solidFill>
                  <a:srgbClr val="678877"/>
                </a:solidFill>
                <a:latin typeface="Arial"/>
                <a:ea typeface="Arial"/>
                <a:cs typeface="Arial"/>
                <a:sym typeface="Arial"/>
              </a:rPr>
              <a:t>5. Dlaczego scaffolding jest ważne w nauczaniu CT?</a:t>
            </a:r>
            <a:endParaRPr sz="1400" b="0" i="0" u="none" strike="noStrike" cap="none">
              <a:solidFill>
                <a:srgbClr val="678877"/>
              </a:solidFill>
              <a:latin typeface="Arial"/>
              <a:ea typeface="Arial"/>
              <a:cs typeface="Arial"/>
              <a:sym typeface="Arial"/>
            </a:endParaRPr>
          </a:p>
          <a:p>
            <a:pPr marL="342900" marR="0" lvl="0" indent="-342900" algn="just"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Umożliwia uczestnikom samodzielną pracę bez wsparcia instruktora</a:t>
            </a:r>
            <a:endParaRPr/>
          </a:p>
          <a:p>
            <a:pPr marL="342900" marR="0" lvl="0" indent="-342900" algn="just"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Pomaga uczestnikom stopniowo rozwijać swoje umiejętności poprzez zwiększanie złożoności krok po kroku</a:t>
            </a:r>
            <a:endParaRPr/>
          </a:p>
          <a:p>
            <a:pPr marL="342900" marR="0" lvl="0" indent="-342900" algn="just" rtl="0">
              <a:lnSpc>
                <a:spcPct val="100000"/>
              </a:lnSpc>
              <a:spcBef>
                <a:spcPts val="799"/>
              </a:spcBef>
              <a:spcAft>
                <a:spcPts val="0"/>
              </a:spcAft>
              <a:buClr>
                <a:srgbClr val="000000"/>
              </a:buClr>
              <a:buSzPts val="1400"/>
              <a:buFont typeface="Arial"/>
              <a:buAutoNum type="alphaLcParenR"/>
            </a:pPr>
            <a:r>
              <a:rPr lang="en-US" sz="1400" b="0" i="0" u="none" strike="noStrike" cap="none">
                <a:solidFill>
                  <a:srgbClr val="000000"/>
                </a:solidFill>
                <a:latin typeface="Arial"/>
                <a:ea typeface="Arial"/>
                <a:cs typeface="Arial"/>
                <a:sym typeface="Arial"/>
              </a:rPr>
              <a:t>Eliminuje potrzebę stosowania ustrukturyzowanych planów zajęć</a:t>
            </a:r>
            <a:endParaRPr/>
          </a:p>
          <a:p>
            <a:pPr marL="0" marR="0" lvl="0" indent="0" algn="just"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87" name="Google Shape;1087;g354cd9c9ebd_0_2525"/>
          <p:cNvPicPr preferRelativeResize="0"/>
          <p:nvPr/>
        </p:nvPicPr>
        <p:blipFill rotWithShape="1">
          <a:blip r:embed="rId3">
            <a:alphaModFix/>
          </a:blip>
          <a:srcRect/>
          <a:stretch/>
        </p:blipFill>
        <p:spPr>
          <a:xfrm>
            <a:off x="10041480" y="207720"/>
            <a:ext cx="1658520" cy="165852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91"/>
        <p:cNvGrpSpPr/>
        <p:nvPr/>
      </p:nvGrpSpPr>
      <p:grpSpPr>
        <a:xfrm>
          <a:off x="0" y="0"/>
          <a:ext cx="0" cy="0"/>
          <a:chOff x="0" y="0"/>
          <a:chExt cx="0" cy="0"/>
        </a:xfrm>
      </p:grpSpPr>
      <p:sp>
        <p:nvSpPr>
          <p:cNvPr id="1092" name="Google Shape;1092;g354cd9c9ebd_0_2593"/>
          <p:cNvSpPr txBox="1"/>
          <p:nvPr/>
        </p:nvSpPr>
        <p:spPr>
          <a:xfrm>
            <a:off x="696240" y="586440"/>
            <a:ext cx="4221300" cy="683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678877"/>
                </a:solidFill>
                <a:latin typeface="Arial"/>
                <a:ea typeface="Arial"/>
                <a:cs typeface="Arial"/>
                <a:sym typeface="Arial"/>
              </a:rPr>
              <a:t>Ćwiczenie 2: Dopasowania</a:t>
            </a:r>
            <a:endParaRPr sz="2200" b="1" i="0" u="none" strike="noStrike" cap="none">
              <a:solidFill>
                <a:srgbClr val="678877"/>
              </a:solidFill>
              <a:latin typeface="Arial"/>
              <a:ea typeface="Arial"/>
              <a:cs typeface="Arial"/>
              <a:sym typeface="Arial"/>
            </a:endParaRPr>
          </a:p>
        </p:txBody>
      </p:sp>
      <p:sp>
        <p:nvSpPr>
          <p:cNvPr id="1093" name="Google Shape;1093;g354cd9c9ebd_0_2593"/>
          <p:cNvSpPr/>
          <p:nvPr/>
        </p:nvSpPr>
        <p:spPr>
          <a:xfrm>
            <a:off x="2004120" y="1935360"/>
            <a:ext cx="2980800" cy="5508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Dekompozycja</a:t>
            </a:r>
            <a:endParaRPr/>
          </a:p>
        </p:txBody>
      </p:sp>
      <p:sp>
        <p:nvSpPr>
          <p:cNvPr id="1094" name="Google Shape;1094;g354cd9c9ebd_0_2593"/>
          <p:cNvSpPr/>
          <p:nvPr/>
        </p:nvSpPr>
        <p:spPr>
          <a:xfrm>
            <a:off x="2004120" y="2655360"/>
            <a:ext cx="2980800" cy="5508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Abstrahowanie</a:t>
            </a:r>
            <a:endParaRPr/>
          </a:p>
        </p:txBody>
      </p:sp>
      <p:sp>
        <p:nvSpPr>
          <p:cNvPr id="1095" name="Google Shape;1095;g354cd9c9ebd_0_2593"/>
          <p:cNvSpPr/>
          <p:nvPr/>
        </p:nvSpPr>
        <p:spPr>
          <a:xfrm>
            <a:off x="2004120" y="3375720"/>
            <a:ext cx="2980800" cy="5508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Scaffolding</a:t>
            </a:r>
            <a:endParaRPr sz="1200" b="0" i="0" u="none" strike="noStrike" cap="none">
              <a:solidFill>
                <a:srgbClr val="000000"/>
              </a:solidFill>
              <a:latin typeface="Arial"/>
              <a:ea typeface="Arial"/>
              <a:cs typeface="Arial"/>
              <a:sym typeface="Arial"/>
            </a:endParaRPr>
          </a:p>
        </p:txBody>
      </p:sp>
      <p:sp>
        <p:nvSpPr>
          <p:cNvPr id="1096" name="Google Shape;1096;g354cd9c9ebd_0_2593"/>
          <p:cNvSpPr/>
          <p:nvPr/>
        </p:nvSpPr>
        <p:spPr>
          <a:xfrm>
            <a:off x="2004120" y="4096080"/>
            <a:ext cx="2980800" cy="5508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Aktywności odłączone od sieci</a:t>
            </a:r>
            <a:endParaRPr/>
          </a:p>
        </p:txBody>
      </p:sp>
      <p:sp>
        <p:nvSpPr>
          <p:cNvPr id="1097" name="Google Shape;1097;g354cd9c9ebd_0_2593"/>
          <p:cNvSpPr/>
          <p:nvPr/>
        </p:nvSpPr>
        <p:spPr>
          <a:xfrm>
            <a:off x="2004120" y="4816440"/>
            <a:ext cx="2980800" cy="5508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Gamifikacja</a:t>
            </a:r>
            <a:endParaRPr/>
          </a:p>
        </p:txBody>
      </p:sp>
      <p:sp>
        <p:nvSpPr>
          <p:cNvPr id="1098" name="Google Shape;1098;g354cd9c9ebd_0_2593"/>
          <p:cNvSpPr/>
          <p:nvPr/>
        </p:nvSpPr>
        <p:spPr>
          <a:xfrm>
            <a:off x="2004120" y="5536440"/>
            <a:ext cx="2980800" cy="550800"/>
          </a:xfrm>
          <a:prstGeom prst="rect">
            <a:avLst/>
          </a:prstGeom>
          <a:solidFill>
            <a:srgbClr val="AABE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Myślenie algorytmiczne</a:t>
            </a:r>
            <a:endParaRPr/>
          </a:p>
        </p:txBody>
      </p:sp>
      <p:sp>
        <p:nvSpPr>
          <p:cNvPr id="1099" name="Google Shape;1099;g354cd9c9ebd_0_2593"/>
          <p:cNvSpPr/>
          <p:nvPr/>
        </p:nvSpPr>
        <p:spPr>
          <a:xfrm>
            <a:off x="7384026" y="1935360"/>
            <a:ext cx="3146322" cy="5508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Stopniowe zwiększanie złożoności zadań w celu wspomagania nauki.</a:t>
            </a:r>
            <a:endParaRPr/>
          </a:p>
        </p:txBody>
      </p:sp>
      <p:sp>
        <p:nvSpPr>
          <p:cNvPr id="1100" name="Google Shape;1100;g354cd9c9ebd_0_2593"/>
          <p:cNvSpPr/>
          <p:nvPr/>
        </p:nvSpPr>
        <p:spPr>
          <a:xfrm>
            <a:off x="7384026" y="2655360"/>
            <a:ext cx="3146322" cy="5508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Opracowywanie procesów krok po kroku w celu skutecznego rozwiązywania problemów.</a:t>
            </a:r>
            <a:endParaRPr/>
          </a:p>
        </p:txBody>
      </p:sp>
      <p:sp>
        <p:nvSpPr>
          <p:cNvPr id="1101" name="Google Shape;1101;g354cd9c9ebd_0_2593"/>
          <p:cNvSpPr/>
          <p:nvPr/>
        </p:nvSpPr>
        <p:spPr>
          <a:xfrm>
            <a:off x="7384026" y="3375720"/>
            <a:ext cx="3146322" cy="5508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Podział zadania na mniejsze, łatwe do wykonania kroki.</a:t>
            </a:r>
            <a:endParaRPr/>
          </a:p>
        </p:txBody>
      </p:sp>
      <p:sp>
        <p:nvSpPr>
          <p:cNvPr id="1102" name="Google Shape;1102;g354cd9c9ebd_0_2593"/>
          <p:cNvSpPr/>
          <p:nvPr/>
        </p:nvSpPr>
        <p:spPr>
          <a:xfrm>
            <a:off x="7384026" y="4096080"/>
            <a:ext cx="3146322" cy="5508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Wykorzystanie elementów gry do zwiększenia motywacji i zaangażowania.</a:t>
            </a:r>
            <a:endParaRPr/>
          </a:p>
        </p:txBody>
      </p:sp>
      <p:sp>
        <p:nvSpPr>
          <p:cNvPr id="1103" name="Google Shape;1103;g354cd9c9ebd_0_2593"/>
          <p:cNvSpPr/>
          <p:nvPr/>
        </p:nvSpPr>
        <p:spPr>
          <a:xfrm>
            <a:off x="7384026" y="4816440"/>
            <a:ext cx="3146322" cy="5508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Arial"/>
                <a:ea typeface="Arial"/>
                <a:cs typeface="Arial"/>
                <a:sym typeface="Arial"/>
              </a:rPr>
              <a:t>Skupienie się na kluczowych szczegółach przy jednoczesnym ignorowaniu nieistotnych informacji.</a:t>
            </a:r>
            <a:endParaRPr/>
          </a:p>
        </p:txBody>
      </p:sp>
      <p:sp>
        <p:nvSpPr>
          <p:cNvPr id="1104" name="Google Shape;1104;g354cd9c9ebd_0_2593"/>
          <p:cNvSpPr/>
          <p:nvPr/>
        </p:nvSpPr>
        <p:spPr>
          <a:xfrm>
            <a:off x="7384026" y="5536440"/>
            <a:ext cx="3146322" cy="5508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200" b="0" i="0" u="none" strike="noStrike" cap="none">
                <a:solidFill>
                  <a:srgbClr val="000000"/>
                </a:solidFill>
                <a:latin typeface="Arial"/>
                <a:ea typeface="Arial"/>
                <a:cs typeface="Arial"/>
                <a:sym typeface="Arial"/>
              </a:rPr>
              <a:t>Nauczanie koncepcji CT bez użycia technologii lub komputerów.</a:t>
            </a:r>
            <a:endParaRPr/>
          </a:p>
        </p:txBody>
      </p:sp>
      <p:sp>
        <p:nvSpPr>
          <p:cNvPr id="1105" name="Google Shape;1105;g354cd9c9ebd_0_2593"/>
          <p:cNvSpPr/>
          <p:nvPr/>
        </p:nvSpPr>
        <p:spPr>
          <a:xfrm>
            <a:off x="696239" y="1388880"/>
            <a:ext cx="9303167" cy="51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Instrukcja:</a:t>
            </a:r>
            <a:r>
              <a:rPr lang="en-US" sz="1400" b="0" i="0" u="none" strike="noStrike" cap="none">
                <a:solidFill>
                  <a:srgbClr val="000000"/>
                </a:solidFill>
                <a:latin typeface="Arial"/>
                <a:ea typeface="Arial"/>
                <a:cs typeface="Arial"/>
                <a:sym typeface="Arial"/>
              </a:rPr>
              <a:t> Dopasuj każdy </a:t>
            </a:r>
            <a:r>
              <a:rPr lang="en-US" sz="1400" b="1" i="0" u="none" strike="noStrike" cap="none">
                <a:solidFill>
                  <a:srgbClr val="000000"/>
                </a:solidFill>
                <a:latin typeface="Arial"/>
                <a:ea typeface="Arial"/>
                <a:cs typeface="Arial"/>
                <a:sym typeface="Arial"/>
              </a:rPr>
              <a:t>termin związany z myśleniem komputacyjnym </a:t>
            </a:r>
            <a:r>
              <a:rPr lang="en-US" sz="1400" b="0" i="0" u="none" strike="noStrike" cap="none">
                <a:solidFill>
                  <a:srgbClr val="000000"/>
                </a:solidFill>
                <a:latin typeface="Arial"/>
                <a:ea typeface="Arial"/>
                <a:cs typeface="Arial"/>
                <a:sym typeface="Arial"/>
              </a:rPr>
              <a:t>do jego prawidłowej </a:t>
            </a:r>
            <a:r>
              <a:rPr lang="en-US" sz="1400" b="1" i="0" u="none" strike="noStrike" cap="none">
                <a:solidFill>
                  <a:srgbClr val="000000"/>
                </a:solidFill>
                <a:latin typeface="Arial"/>
                <a:ea typeface="Arial"/>
                <a:cs typeface="Arial"/>
                <a:sym typeface="Arial"/>
              </a:rPr>
              <a:t>definicji</a:t>
            </a:r>
            <a:r>
              <a:rPr lang="en-US" sz="1400" b="0" i="0" u="none" strike="noStrike" cap="none">
                <a:solidFill>
                  <a:srgbClr val="000000"/>
                </a:solidFill>
                <a:latin typeface="Arial"/>
                <a:ea typeface="Arial"/>
                <a:cs typeface="Arial"/>
                <a:sym typeface="Arial"/>
              </a:rPr>
              <a:t>.</a:t>
            </a:r>
            <a:endParaRPr/>
          </a:p>
        </p:txBody>
      </p:sp>
      <p:pic>
        <p:nvPicPr>
          <p:cNvPr id="1106" name="Google Shape;1106;g354cd9c9ebd_0_2593"/>
          <p:cNvPicPr preferRelativeResize="0"/>
          <p:nvPr/>
        </p:nvPicPr>
        <p:blipFill rotWithShape="1">
          <a:blip r:embed="rId3">
            <a:alphaModFix/>
          </a:blip>
          <a:srcRect/>
          <a:stretch/>
        </p:blipFill>
        <p:spPr>
          <a:xfrm>
            <a:off x="10225800" y="373680"/>
            <a:ext cx="1269360" cy="1269360"/>
          </a:xfrm>
          <a:prstGeom prst="rect">
            <a:avLst/>
          </a:prstGeom>
          <a:noFill/>
          <a:ln>
            <a:noFill/>
          </a:ln>
        </p:spPr>
      </p:pic>
      <p:cxnSp>
        <p:nvCxnSpPr>
          <p:cNvPr id="1107" name="Google Shape;1107;g354cd9c9ebd_0_2593"/>
          <p:cNvCxnSpPr/>
          <p:nvPr/>
        </p:nvCxnSpPr>
        <p:spPr>
          <a:xfrm>
            <a:off x="5139720" y="2550960"/>
            <a:ext cx="1937400" cy="1754400"/>
          </a:xfrm>
          <a:prstGeom prst="bentConnector3">
            <a:avLst>
              <a:gd name="adj1" fmla="val 50000"/>
            </a:avLst>
          </a:prstGeom>
          <a:noFill/>
          <a:ln w="28425" cap="flat" cmpd="sng">
            <a:solidFill>
              <a:srgbClr val="678877"/>
            </a:solidFill>
            <a:prstDash val="solid"/>
            <a:round/>
            <a:headEnd type="triangle" w="med" len="med"/>
            <a:tailEnd type="triangle" w="med" len="med"/>
          </a:ln>
        </p:spPr>
      </p:cxnSp>
      <p:pic>
        <p:nvPicPr>
          <p:cNvPr id="1108" name="Google Shape;1108;g354cd9c9ebd_0_2593"/>
          <p:cNvPicPr preferRelativeResize="0"/>
          <p:nvPr/>
        </p:nvPicPr>
        <p:blipFill rotWithShape="1">
          <a:blip r:embed="rId4">
            <a:alphaModFix/>
          </a:blip>
          <a:srcRect/>
          <a:stretch/>
        </p:blipFill>
        <p:spPr>
          <a:xfrm rot="5400000">
            <a:off x="5033520" y="2699280"/>
            <a:ext cx="2054160" cy="1840680"/>
          </a:xfrm>
          <a:prstGeom prst="rect">
            <a:avLst/>
          </a:prstGeom>
          <a:noFill/>
          <a:ln>
            <a:noFill/>
          </a:ln>
        </p:spPr>
      </p:pic>
      <p:pic>
        <p:nvPicPr>
          <p:cNvPr id="1109" name="Google Shape;1109;g354cd9c9ebd_0_2593"/>
          <p:cNvPicPr preferRelativeResize="0"/>
          <p:nvPr/>
        </p:nvPicPr>
        <p:blipFill rotWithShape="1">
          <a:blip r:embed="rId4">
            <a:alphaModFix/>
          </a:blip>
          <a:srcRect/>
          <a:stretch/>
        </p:blipFill>
        <p:spPr>
          <a:xfrm rot="9838800">
            <a:off x="5184720" y="3575520"/>
            <a:ext cx="1911240" cy="1712880"/>
          </a:xfrm>
          <a:prstGeom prst="rect">
            <a:avLst/>
          </a:prstGeom>
          <a:noFill/>
          <a:ln>
            <a:noFill/>
          </a:ln>
        </p:spPr>
      </p:pic>
      <p:sp>
        <p:nvSpPr>
          <p:cNvPr id="1110" name="Google Shape;1110;g354cd9c9ebd_0_2593"/>
          <p:cNvSpPr/>
          <p:nvPr/>
        </p:nvSpPr>
        <p:spPr>
          <a:xfrm>
            <a:off x="1722325" y="1935268"/>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1</a:t>
            </a:r>
            <a:endParaRPr/>
          </a:p>
        </p:txBody>
      </p:sp>
      <p:sp>
        <p:nvSpPr>
          <p:cNvPr id="1111" name="Google Shape;1111;g354cd9c9ebd_0_2593"/>
          <p:cNvSpPr/>
          <p:nvPr/>
        </p:nvSpPr>
        <p:spPr>
          <a:xfrm>
            <a:off x="1722015" y="2655015"/>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2</a:t>
            </a:r>
            <a:endParaRPr sz="1400" b="1" i="0" u="none" strike="noStrike" cap="none">
              <a:solidFill>
                <a:schemeClr val="dk1"/>
              </a:solidFill>
              <a:latin typeface="Arial"/>
              <a:ea typeface="Arial"/>
              <a:cs typeface="Arial"/>
              <a:sym typeface="Arial"/>
            </a:endParaRPr>
          </a:p>
        </p:txBody>
      </p:sp>
      <p:sp>
        <p:nvSpPr>
          <p:cNvPr id="1112" name="Google Shape;1112;g354cd9c9ebd_0_2593"/>
          <p:cNvSpPr/>
          <p:nvPr/>
        </p:nvSpPr>
        <p:spPr>
          <a:xfrm>
            <a:off x="1722015" y="3363174"/>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3</a:t>
            </a:r>
            <a:endParaRPr sz="1400" b="1" i="0" u="none" strike="noStrike" cap="none">
              <a:solidFill>
                <a:schemeClr val="dk1"/>
              </a:solidFill>
              <a:latin typeface="Arial"/>
              <a:ea typeface="Arial"/>
              <a:cs typeface="Arial"/>
              <a:sym typeface="Arial"/>
            </a:endParaRPr>
          </a:p>
        </p:txBody>
      </p:sp>
      <p:sp>
        <p:nvSpPr>
          <p:cNvPr id="1113" name="Google Shape;1113;g354cd9c9ebd_0_2593"/>
          <p:cNvSpPr/>
          <p:nvPr/>
        </p:nvSpPr>
        <p:spPr>
          <a:xfrm>
            <a:off x="1722015" y="4095555"/>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4</a:t>
            </a:r>
            <a:endParaRPr sz="1400" b="1" i="0" u="none" strike="noStrike" cap="none">
              <a:solidFill>
                <a:schemeClr val="dk1"/>
              </a:solidFill>
              <a:latin typeface="Arial"/>
              <a:ea typeface="Arial"/>
              <a:cs typeface="Arial"/>
              <a:sym typeface="Arial"/>
            </a:endParaRPr>
          </a:p>
        </p:txBody>
      </p:sp>
      <p:sp>
        <p:nvSpPr>
          <p:cNvPr id="1114" name="Google Shape;1114;g354cd9c9ebd_0_2593"/>
          <p:cNvSpPr/>
          <p:nvPr/>
        </p:nvSpPr>
        <p:spPr>
          <a:xfrm>
            <a:off x="1721728" y="4803879"/>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5</a:t>
            </a:r>
            <a:endParaRPr sz="1400" b="1" i="0" u="none" strike="noStrike" cap="none">
              <a:solidFill>
                <a:schemeClr val="dk1"/>
              </a:solidFill>
              <a:latin typeface="Arial"/>
              <a:ea typeface="Arial"/>
              <a:cs typeface="Arial"/>
              <a:sym typeface="Arial"/>
            </a:endParaRPr>
          </a:p>
        </p:txBody>
      </p:sp>
      <p:sp>
        <p:nvSpPr>
          <p:cNvPr id="1115" name="Google Shape;1115;g354cd9c9ebd_0_2593"/>
          <p:cNvSpPr/>
          <p:nvPr/>
        </p:nvSpPr>
        <p:spPr>
          <a:xfrm>
            <a:off x="1721728" y="5523657"/>
            <a:ext cx="563671" cy="551145"/>
          </a:xfrm>
          <a:prstGeom prst="ellipse">
            <a:avLst/>
          </a:prstGeom>
          <a:solidFill>
            <a:schemeClr val="l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6</a:t>
            </a:r>
            <a:endParaRPr sz="1400" b="1" i="0" u="none" strike="noStrike" cap="none">
              <a:solidFill>
                <a:schemeClr val="dk1"/>
              </a:solidFill>
              <a:latin typeface="Arial"/>
              <a:ea typeface="Arial"/>
              <a:cs typeface="Arial"/>
              <a:sym typeface="Arial"/>
            </a:endParaRPr>
          </a:p>
        </p:txBody>
      </p:sp>
      <p:sp>
        <p:nvSpPr>
          <p:cNvPr id="1116" name="Google Shape;1116;g354cd9c9ebd_0_2593"/>
          <p:cNvSpPr/>
          <p:nvPr/>
        </p:nvSpPr>
        <p:spPr>
          <a:xfrm>
            <a:off x="6902338" y="1935268"/>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A</a:t>
            </a:r>
            <a:endParaRPr/>
          </a:p>
        </p:txBody>
      </p:sp>
      <p:sp>
        <p:nvSpPr>
          <p:cNvPr id="1117" name="Google Shape;1117;g354cd9c9ebd_0_2593"/>
          <p:cNvSpPr/>
          <p:nvPr/>
        </p:nvSpPr>
        <p:spPr>
          <a:xfrm>
            <a:off x="6926578" y="2637786"/>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B</a:t>
            </a:r>
            <a:endParaRPr sz="1400" b="1" i="0" u="none" strike="noStrike" cap="none">
              <a:solidFill>
                <a:schemeClr val="dk1"/>
              </a:solidFill>
              <a:latin typeface="Arial"/>
              <a:ea typeface="Arial"/>
              <a:cs typeface="Arial"/>
              <a:sym typeface="Arial"/>
            </a:endParaRPr>
          </a:p>
        </p:txBody>
      </p:sp>
      <p:sp>
        <p:nvSpPr>
          <p:cNvPr id="1118" name="Google Shape;1118;g354cd9c9ebd_0_2593"/>
          <p:cNvSpPr/>
          <p:nvPr/>
        </p:nvSpPr>
        <p:spPr>
          <a:xfrm>
            <a:off x="6926578" y="3375547"/>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C</a:t>
            </a:r>
            <a:endParaRPr sz="1400" b="1" i="0" u="none" strike="noStrike" cap="none">
              <a:solidFill>
                <a:schemeClr val="dk1"/>
              </a:solidFill>
              <a:latin typeface="Arial"/>
              <a:ea typeface="Arial"/>
              <a:cs typeface="Arial"/>
              <a:sym typeface="Arial"/>
            </a:endParaRPr>
          </a:p>
        </p:txBody>
      </p:sp>
      <p:sp>
        <p:nvSpPr>
          <p:cNvPr id="1119" name="Google Shape;1119;g354cd9c9ebd_0_2593"/>
          <p:cNvSpPr/>
          <p:nvPr/>
        </p:nvSpPr>
        <p:spPr>
          <a:xfrm>
            <a:off x="6948738" y="4085395"/>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D</a:t>
            </a:r>
            <a:endParaRPr sz="1400" b="1" i="0" u="none" strike="noStrike" cap="none">
              <a:solidFill>
                <a:schemeClr val="dk1"/>
              </a:solidFill>
              <a:latin typeface="Arial"/>
              <a:ea typeface="Arial"/>
              <a:cs typeface="Arial"/>
              <a:sym typeface="Arial"/>
            </a:endParaRPr>
          </a:p>
        </p:txBody>
      </p:sp>
      <p:sp>
        <p:nvSpPr>
          <p:cNvPr id="1120" name="Google Shape;1120;g354cd9c9ebd_0_2593"/>
          <p:cNvSpPr/>
          <p:nvPr/>
        </p:nvSpPr>
        <p:spPr>
          <a:xfrm>
            <a:off x="6931503" y="4828857"/>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E</a:t>
            </a:r>
            <a:endParaRPr sz="1400" b="1" i="0" u="none" strike="noStrike" cap="none">
              <a:solidFill>
                <a:schemeClr val="dk1"/>
              </a:solidFill>
              <a:latin typeface="Arial"/>
              <a:ea typeface="Arial"/>
              <a:cs typeface="Arial"/>
              <a:sym typeface="Arial"/>
            </a:endParaRPr>
          </a:p>
        </p:txBody>
      </p:sp>
      <p:sp>
        <p:nvSpPr>
          <p:cNvPr id="1121" name="Google Shape;1121;g354cd9c9ebd_0_2593"/>
          <p:cNvSpPr/>
          <p:nvPr/>
        </p:nvSpPr>
        <p:spPr>
          <a:xfrm>
            <a:off x="6926578" y="5536440"/>
            <a:ext cx="563671" cy="551145"/>
          </a:xfrm>
          <a:prstGeom prst="ellipse">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400" b="1" i="0" u="none" strike="noStrike" cap="none">
                <a:solidFill>
                  <a:schemeClr val="dk1"/>
                </a:solidFill>
                <a:latin typeface="Arial"/>
                <a:ea typeface="Arial"/>
                <a:cs typeface="Arial"/>
                <a:sym typeface="Arial"/>
              </a:rPr>
              <a:t>F</a:t>
            </a:r>
            <a:endParaRPr sz="1400" b="1" i="0" u="none" strike="noStrike" cap="none">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127"/>
        <p:cNvGrpSpPr/>
        <p:nvPr/>
      </p:nvGrpSpPr>
      <p:grpSpPr>
        <a:xfrm>
          <a:off x="0" y="0"/>
          <a:ext cx="0" cy="0"/>
          <a:chOff x="0" y="0"/>
          <a:chExt cx="0" cy="0"/>
        </a:xfrm>
      </p:grpSpPr>
      <p:sp>
        <p:nvSpPr>
          <p:cNvPr id="1128" name="Google Shape;1128;p49"/>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29" name="Google Shape;1129;p49"/>
          <p:cNvSpPr/>
          <p:nvPr/>
        </p:nvSpPr>
        <p:spPr>
          <a:xfrm>
            <a:off x="304800" y="241299"/>
            <a:ext cx="11582400" cy="637540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130" name="Google Shape;1130;p49"/>
          <p:cNvSpPr txBox="1">
            <a:spLocks noGrp="1"/>
          </p:cNvSpPr>
          <p:nvPr>
            <p:ph type="title"/>
          </p:nvPr>
        </p:nvSpPr>
        <p:spPr>
          <a:xfrm>
            <a:off x="695400" y="241299"/>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PODSUMOWANIE</a:t>
            </a:r>
            <a:endParaRPr b="1">
              <a:latin typeface="Arial"/>
              <a:ea typeface="Arial"/>
              <a:cs typeface="Arial"/>
              <a:sym typeface="Arial"/>
            </a:endParaRPr>
          </a:p>
        </p:txBody>
      </p:sp>
      <p:sp>
        <p:nvSpPr>
          <p:cNvPr id="1131" name="Google Shape;1131;p49"/>
          <p:cNvSpPr txBox="1"/>
          <p:nvPr/>
        </p:nvSpPr>
        <p:spPr>
          <a:xfrm>
            <a:off x="942462" y="1492453"/>
            <a:ext cx="10071000" cy="4524275"/>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W ramach tego modułu zbadano, w jaki sposób wprowadzić myślenie komputacyjne do edukacji dorosłych w sposób integracyjny, praktyczny i istotny dla codziennego życia dorosłych uczestników.</a:t>
            </a:r>
            <a:endParaRPr/>
          </a:p>
          <a:p>
            <a:pPr marL="0" marR="0" lvl="0" indent="0" algn="just" rtl="0">
              <a:lnSpc>
                <a:spcPct val="100000"/>
              </a:lnSpc>
              <a:spcBef>
                <a:spcPts val="0"/>
              </a:spcBef>
              <a:spcAft>
                <a:spcPts val="0"/>
              </a:spcAft>
              <a:buClr>
                <a:schemeClr val="dk1"/>
              </a:buClr>
              <a:buSzPts val="1100"/>
              <a:buFont typeface="Arial"/>
              <a:buNone/>
            </a:pPr>
            <a:endParaRPr sz="18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Przeanalizowaliśmy podejścia pedagogiczne dostosowane do dorosłych uczestników, takie jak uczenie się oparte na projektach i doświadczeniu oraz strategie, takie jak rusztowanie i działania odłączone, aby uczynić CT dostępnym dla wszystkich.</a:t>
            </a:r>
            <a:endParaRPr/>
          </a:p>
          <a:p>
            <a:pPr marL="0" marR="0" lvl="0" indent="0" algn="just" rtl="0">
              <a:lnSpc>
                <a:spcPct val="100000"/>
              </a:lnSpc>
              <a:spcBef>
                <a:spcPts val="0"/>
              </a:spcBef>
              <a:spcAft>
                <a:spcPts val="0"/>
              </a:spcAft>
              <a:buClr>
                <a:schemeClr val="dk1"/>
              </a:buClr>
              <a:buSzPts val="1100"/>
              <a:buFont typeface="Arial"/>
              <a:buNone/>
            </a:pPr>
            <a:endParaRPr sz="18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Dowiedziałeś się również, jak projektować zintegrowane z CT plany zajęć z rzeczywistymi zastosowaniami i wskazówkami krok po kroku oraz zobaczyłeś przykłady tego, jak gry i zadania oparte na współpracy mogą pomóc dorosłym uczestnikom w budowaniu umiejętności rozwiązywania problemów za pomocą CT.</a:t>
            </a:r>
            <a:endParaRPr/>
          </a:p>
          <a:p>
            <a:pPr marL="0" marR="0" lvl="0" indent="0" algn="just" rtl="0">
              <a:lnSpc>
                <a:spcPct val="100000"/>
              </a:lnSpc>
              <a:spcBef>
                <a:spcPts val="0"/>
              </a:spcBef>
              <a:spcAft>
                <a:spcPts val="0"/>
              </a:spcAft>
              <a:buClr>
                <a:schemeClr val="dk1"/>
              </a:buClr>
              <a:buSzPts val="1100"/>
              <a:buFont typeface="Arial"/>
              <a:buNone/>
            </a:pPr>
            <a:endParaRPr sz="1800" b="0" i="0"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None/>
            </a:pPr>
            <a:r>
              <a:rPr lang="en-US" sz="1800" b="0" i="0" u="none" strike="noStrike" cap="none">
                <a:solidFill>
                  <a:srgbClr val="000000"/>
                </a:solidFill>
                <a:latin typeface="Arial"/>
                <a:ea typeface="Arial"/>
                <a:cs typeface="Arial"/>
                <a:sym typeface="Arial"/>
              </a:rPr>
              <a:t>Moduł podkreślił znaczenie dostosowania CT do doświadczeń i celów dorosłych uczestników oraz pokazał, w jaki sposób trenerzy mogą dostosowywać treści do różnych kontekstów bez konieczności korzystania z zaawansowanych narzędzi technicznych.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137"/>
        <p:cNvGrpSpPr/>
        <p:nvPr/>
      </p:nvGrpSpPr>
      <p:grpSpPr>
        <a:xfrm>
          <a:off x="0" y="0"/>
          <a:ext cx="0" cy="0"/>
          <a:chOff x="0" y="0"/>
          <a:chExt cx="0" cy="0"/>
        </a:xfrm>
      </p:grpSpPr>
      <p:pic>
        <p:nvPicPr>
          <p:cNvPr id="1138" name="Google Shape;1138;p50" descr="Teacher assisting student"/>
          <p:cNvPicPr preferRelativeResize="0">
            <a:picLocks noGrp="1"/>
          </p:cNvPicPr>
          <p:nvPr>
            <p:ph type="pic" idx="2"/>
          </p:nvPr>
        </p:nvPicPr>
        <p:blipFill rotWithShape="1">
          <a:blip r:embed="rId3">
            <a:alphaModFix/>
          </a:blip>
          <a:srcRect l="17037" r="17035"/>
          <a:stretch/>
        </p:blipFill>
        <p:spPr>
          <a:xfrm>
            <a:off x="0" y="0"/>
            <a:ext cx="6781800" cy="6858000"/>
          </a:xfrm>
          <a:prstGeom prst="rect">
            <a:avLst/>
          </a:prstGeom>
          <a:solidFill>
            <a:schemeClr val="dk2"/>
          </a:solidFill>
          <a:ln>
            <a:noFill/>
          </a:ln>
        </p:spPr>
      </p:pic>
      <p:sp>
        <p:nvSpPr>
          <p:cNvPr id="1139" name="Google Shape;1139;p50"/>
          <p:cNvSpPr txBox="1">
            <a:spLocks noGrp="1"/>
          </p:cNvSpPr>
          <p:nvPr>
            <p:ph type="ftr" idx="11"/>
          </p:nvPr>
        </p:nvSpPr>
        <p:spPr>
          <a:xfrm>
            <a:off x="1333500" y="6310974"/>
            <a:ext cx="4114800" cy="410501"/>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a:t>COMPUTATIONAL SENIORS </a:t>
            </a:r>
            <a:endParaRPr/>
          </a:p>
        </p:txBody>
      </p:sp>
      <p:sp>
        <p:nvSpPr>
          <p:cNvPr id="1140" name="Google Shape;1140;p50"/>
          <p:cNvSpPr txBox="1">
            <a:spLocks noGrp="1"/>
          </p:cNvSpPr>
          <p:nvPr>
            <p:ph type="body" idx="1"/>
          </p:nvPr>
        </p:nvSpPr>
        <p:spPr>
          <a:xfrm>
            <a:off x="7895303" y="3078797"/>
            <a:ext cx="3221037" cy="2316163"/>
          </a:xfrm>
          <a:prstGeom prst="rect">
            <a:avLst/>
          </a:prstGeom>
          <a:noFill/>
          <a:ln>
            <a:noFill/>
          </a:ln>
        </p:spPr>
        <p:txBody>
          <a:bodyPr spcFirstLastPara="1" wrap="square" lIns="91425" tIns="45700" rIns="91425" bIns="45700" anchor="t" anchorCtr="0">
            <a:normAutofit/>
          </a:bodyPr>
          <a:lstStyle/>
          <a:p>
            <a:pPr marL="228600" lvl="0" indent="-228600" algn="ctr" rtl="0">
              <a:lnSpc>
                <a:spcPct val="100000"/>
              </a:lnSpc>
              <a:spcBef>
                <a:spcPts val="1000"/>
              </a:spcBef>
              <a:spcAft>
                <a:spcPts val="0"/>
              </a:spcAft>
              <a:buClr>
                <a:schemeClr val="lt1"/>
              </a:buClr>
              <a:buSzPts val="1260"/>
              <a:buNone/>
            </a:pPr>
            <a:br>
              <a:rPr lang="en-US"/>
            </a:br>
            <a:endParaRPr/>
          </a:p>
        </p:txBody>
      </p:sp>
      <p:sp>
        <p:nvSpPr>
          <p:cNvPr id="1141" name="Google Shape;1141;p50"/>
          <p:cNvSpPr txBox="1"/>
          <p:nvPr/>
        </p:nvSpPr>
        <p:spPr>
          <a:xfrm>
            <a:off x="7598535" y="1580548"/>
            <a:ext cx="3760631" cy="424727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Arial"/>
                <a:ea typeface="Arial"/>
                <a:cs typeface="Arial"/>
                <a:sym typeface="Arial"/>
              </a:rPr>
              <a:t>WEZWANIE DO DZIAŁANIA:</a:t>
            </a:r>
            <a:endParaRPr sz="2400" b="0" i="0" u="none" strike="noStrike" cap="none">
              <a:solidFill>
                <a:schemeClr val="lt1"/>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700"/>
              <a:buFont typeface="Arial"/>
              <a:buNone/>
            </a:pPr>
            <a:r>
              <a:rPr lang="en-US" sz="1700" b="1" i="0" u="none" strike="noStrike" cap="none">
                <a:solidFill>
                  <a:schemeClr val="lt1"/>
                </a:solidFill>
                <a:latin typeface="Arial"/>
                <a:ea typeface="Arial"/>
                <a:cs typeface="Arial"/>
                <a:sym typeface="Arial"/>
              </a:rPr>
              <a:t>Zastanów się nad tym, czego się nauczyłeś:</a:t>
            </a:r>
            <a:endParaRPr sz="1700" b="1" i="0" u="none" strike="noStrike" cap="none">
              <a:solidFill>
                <a:schemeClr val="lt1"/>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Jak zaprojektować plany zajęć, które w znaczący sposób integrują koncepcje CT?</a:t>
            </a:r>
            <a:endParaRPr sz="1400" b="0" i="1" u="none" strike="noStrike" cap="none">
              <a:solidFill>
                <a:schemeClr val="lt1"/>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Jakie rodzaje rzeczywistych zadań lub scenariuszy mogą pomóc dorosłym uczestnikom ćwiczyć rozkład, rozpoznawanie wzorców, abstrakcję lub myślenie algorytmiczne?</a:t>
            </a:r>
            <a:endParaRPr sz="1400" b="0" i="1" u="none" strike="noStrike" cap="none">
              <a:solidFill>
                <a:schemeClr val="lt1"/>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400"/>
              <a:buFont typeface="Arial"/>
              <a:buChar char="•"/>
            </a:pPr>
            <a:r>
              <a:rPr lang="en-US" sz="1400" b="0" i="1" u="none" strike="noStrike" cap="none">
                <a:solidFill>
                  <a:schemeClr val="lt1"/>
                </a:solidFill>
                <a:latin typeface="Arial"/>
                <a:ea typeface="Arial"/>
                <a:cs typeface="Arial"/>
                <a:sym typeface="Arial"/>
              </a:rPr>
              <a:t>Jak dostosować działania CT do różnych stylów uczenia się, poziomów i potrzeb?</a:t>
            </a:r>
            <a:endParaRPr sz="1400" b="0" i="1" u="none" strike="noStrike" cap="none">
              <a:solidFill>
                <a:srgbClr val="000000"/>
              </a:solidFill>
              <a:latin typeface="Arial"/>
              <a:ea typeface="Arial"/>
              <a:cs typeface="Arial"/>
              <a:sym typeface="Arial"/>
            </a:endParaRPr>
          </a:p>
        </p:txBody>
      </p:sp>
      <p:sp>
        <p:nvSpPr>
          <p:cNvPr id="1142" name="Google Shape;1142;p50"/>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51</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148"/>
        <p:cNvGrpSpPr/>
        <p:nvPr/>
      </p:nvGrpSpPr>
      <p:grpSpPr>
        <a:xfrm>
          <a:off x="0" y="0"/>
          <a:ext cx="0" cy="0"/>
          <a:chOff x="0" y="0"/>
          <a:chExt cx="0" cy="0"/>
        </a:xfrm>
      </p:grpSpPr>
      <p:sp>
        <p:nvSpPr>
          <p:cNvPr id="1149" name="Google Shape;1149;g354cd9c9ebd_0_2677"/>
          <p:cNvSpPr/>
          <p:nvPr/>
        </p:nvSpPr>
        <p:spPr>
          <a:xfrm>
            <a:off x="0" y="0"/>
            <a:ext cx="12192000" cy="6858000"/>
          </a:xfrm>
          <a:prstGeom prst="rect">
            <a:avLst/>
          </a:prstGeom>
          <a:solidFill>
            <a:srgbClr val="D2DDD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50" name="Google Shape;1150;g354cd9c9ebd_0_2677"/>
          <p:cNvSpPr/>
          <p:nvPr/>
        </p:nvSpPr>
        <p:spPr>
          <a:xfrm>
            <a:off x="304800" y="241299"/>
            <a:ext cx="11582400" cy="63753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51" name="Google Shape;1151;g354cd9c9ebd_0_2677"/>
          <p:cNvSpPr txBox="1">
            <a:spLocks noGrp="1"/>
          </p:cNvSpPr>
          <p:nvPr>
            <p:ph type="title"/>
          </p:nvPr>
        </p:nvSpPr>
        <p:spPr>
          <a:xfrm>
            <a:off x="695400" y="116977"/>
            <a:ext cx="10801200" cy="1143000"/>
          </a:xfrm>
          <a:prstGeom prst="rect">
            <a:avLst/>
          </a:prstGeom>
          <a:noFill/>
          <a:ln>
            <a:noFill/>
          </a:ln>
        </p:spPr>
        <p:txBody>
          <a:bodyPr spcFirstLastPara="1" wrap="square" lIns="121950" tIns="60975" rIns="121950" bIns="60975" anchor="ctr" anchorCtr="0">
            <a:noAutofit/>
          </a:bodyPr>
          <a:lstStyle/>
          <a:p>
            <a:pPr marL="0" lvl="0" indent="0" algn="ctr" rtl="0">
              <a:lnSpc>
                <a:spcPct val="100000"/>
              </a:lnSpc>
              <a:spcBef>
                <a:spcPts val="0"/>
              </a:spcBef>
              <a:spcAft>
                <a:spcPts val="0"/>
              </a:spcAft>
              <a:buClr>
                <a:schemeClr val="dk1"/>
              </a:buClr>
              <a:buSzPts val="3600"/>
              <a:buFont typeface="Lato Black"/>
              <a:buNone/>
            </a:pPr>
            <a:r>
              <a:rPr lang="en-US" b="1">
                <a:latin typeface="Arial"/>
                <a:ea typeface="Arial"/>
                <a:cs typeface="Arial"/>
                <a:sym typeface="Arial"/>
              </a:rPr>
              <a:t>SŁOWNICZEK</a:t>
            </a:r>
            <a:endParaRPr b="1">
              <a:latin typeface="Arial"/>
              <a:ea typeface="Arial"/>
              <a:cs typeface="Arial"/>
              <a:sym typeface="Arial"/>
            </a:endParaRPr>
          </a:p>
        </p:txBody>
      </p:sp>
      <p:sp>
        <p:nvSpPr>
          <p:cNvPr id="1152" name="Google Shape;1152;g354cd9c9ebd_0_2677"/>
          <p:cNvSpPr txBox="1"/>
          <p:nvPr/>
        </p:nvSpPr>
        <p:spPr>
          <a:xfrm>
            <a:off x="688800" y="136855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Myślenie komputacyjne lub CT: </a:t>
            </a:r>
            <a:r>
              <a:rPr lang="en-US" sz="1350" b="0" i="0" u="none" strike="noStrike" cap="none">
                <a:solidFill>
                  <a:srgbClr val="111111"/>
                </a:solidFill>
                <a:highlight>
                  <a:srgbClr val="F7F7F7"/>
                </a:highlight>
                <a:latin typeface="Arial"/>
                <a:ea typeface="Arial"/>
                <a:cs typeface="Arial"/>
                <a:sym typeface="Arial"/>
              </a:rPr>
              <a:t>Rozwiązywanie problemów tak, jak zrobiłby to komputer, krok po kroku.</a:t>
            </a:r>
            <a:endParaRPr sz="1000" b="0" i="0" u="none" strike="noStrike" cap="none">
              <a:solidFill>
                <a:schemeClr val="dk1"/>
              </a:solidFill>
              <a:latin typeface="Arial"/>
              <a:ea typeface="Arial"/>
              <a:cs typeface="Arial"/>
              <a:sym typeface="Arial"/>
            </a:endParaRPr>
          </a:p>
        </p:txBody>
      </p:sp>
      <p:sp>
        <p:nvSpPr>
          <p:cNvPr id="1153" name="Google Shape;1153;g354cd9c9ebd_0_2677"/>
          <p:cNvSpPr txBox="1"/>
          <p:nvPr/>
        </p:nvSpPr>
        <p:spPr>
          <a:xfrm>
            <a:off x="688800" y="175420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Dekompozycja:</a:t>
            </a:r>
            <a:r>
              <a:rPr lang="en-US" sz="1350" b="0" i="0" u="none" strike="noStrike" cap="none">
                <a:solidFill>
                  <a:srgbClr val="111111"/>
                </a:solidFill>
                <a:highlight>
                  <a:srgbClr val="F7F7F7"/>
                </a:highlight>
                <a:latin typeface="Arial"/>
                <a:ea typeface="Arial"/>
                <a:cs typeface="Arial"/>
                <a:sym typeface="Arial"/>
              </a:rPr>
              <a:t> Rozbijanie dużego problemu na mniejsze części.</a:t>
            </a:r>
            <a:endParaRPr sz="1000" b="0" i="0" u="none" strike="noStrike" cap="none">
              <a:solidFill>
                <a:schemeClr val="dk1"/>
              </a:solidFill>
              <a:latin typeface="Arial"/>
              <a:ea typeface="Arial"/>
              <a:cs typeface="Arial"/>
              <a:sym typeface="Arial"/>
            </a:endParaRPr>
          </a:p>
        </p:txBody>
      </p:sp>
      <p:sp>
        <p:nvSpPr>
          <p:cNvPr id="1154" name="Google Shape;1154;g354cd9c9ebd_0_2677"/>
          <p:cNvSpPr txBox="1"/>
          <p:nvPr/>
        </p:nvSpPr>
        <p:spPr>
          <a:xfrm>
            <a:off x="688800" y="213986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Abstrahowanie: </a:t>
            </a:r>
            <a:r>
              <a:rPr lang="en-US" sz="1350" b="0" i="0" u="none" strike="noStrike" cap="none">
                <a:solidFill>
                  <a:srgbClr val="111111"/>
                </a:solidFill>
                <a:highlight>
                  <a:srgbClr val="F7F7F7"/>
                </a:highlight>
                <a:latin typeface="Arial"/>
                <a:ea typeface="Arial"/>
                <a:cs typeface="Arial"/>
                <a:sym typeface="Arial"/>
              </a:rPr>
              <a:t>Skupianie się tylko na ważnych szczegółach.</a:t>
            </a:r>
            <a:endParaRPr sz="1000" b="0" i="0" u="none" strike="noStrike" cap="none">
              <a:solidFill>
                <a:schemeClr val="dk1"/>
              </a:solidFill>
              <a:latin typeface="Arial"/>
              <a:ea typeface="Arial"/>
              <a:cs typeface="Arial"/>
              <a:sym typeface="Arial"/>
            </a:endParaRPr>
          </a:p>
        </p:txBody>
      </p:sp>
      <p:sp>
        <p:nvSpPr>
          <p:cNvPr id="1155" name="Google Shape;1155;g354cd9c9ebd_0_2677"/>
          <p:cNvSpPr txBox="1"/>
          <p:nvPr/>
        </p:nvSpPr>
        <p:spPr>
          <a:xfrm>
            <a:off x="688800" y="252551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Rozpoznawanie wzorców: </a:t>
            </a:r>
            <a:r>
              <a:rPr lang="en-US" sz="1350" b="0" i="0" u="none" strike="noStrike" cap="none">
                <a:solidFill>
                  <a:srgbClr val="111111"/>
                </a:solidFill>
                <a:highlight>
                  <a:srgbClr val="F7F7F7"/>
                </a:highlight>
                <a:latin typeface="Arial"/>
                <a:ea typeface="Arial"/>
                <a:cs typeface="Arial"/>
                <a:sym typeface="Arial"/>
              </a:rPr>
              <a:t>Dostrzeganie trendów lub rzeczy, które się powtarzają.</a:t>
            </a:r>
            <a:endParaRPr sz="1000" b="0" i="0" u="none" strike="noStrike" cap="none">
              <a:solidFill>
                <a:schemeClr val="dk1"/>
              </a:solidFill>
              <a:latin typeface="Arial"/>
              <a:ea typeface="Arial"/>
              <a:cs typeface="Arial"/>
              <a:sym typeface="Arial"/>
            </a:endParaRPr>
          </a:p>
        </p:txBody>
      </p:sp>
      <p:sp>
        <p:nvSpPr>
          <p:cNvPr id="1156" name="Google Shape;1156;g354cd9c9ebd_0_2677"/>
          <p:cNvSpPr txBox="1"/>
          <p:nvPr/>
        </p:nvSpPr>
        <p:spPr>
          <a:xfrm>
            <a:off x="688800" y="291117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Algorytm:</a:t>
            </a:r>
            <a:r>
              <a:rPr lang="en-US" sz="1350" b="0" i="0" u="none" strike="noStrike" cap="none">
                <a:solidFill>
                  <a:srgbClr val="111111"/>
                </a:solidFill>
                <a:highlight>
                  <a:srgbClr val="F7F7F7"/>
                </a:highlight>
                <a:latin typeface="Arial"/>
                <a:ea typeface="Arial"/>
                <a:cs typeface="Arial"/>
                <a:sym typeface="Arial"/>
              </a:rPr>
              <a:t> zestaw instrukcji dotyczących wykonania zadania.</a:t>
            </a:r>
            <a:endParaRPr sz="1000" b="0" i="0" u="none" strike="noStrike" cap="none">
              <a:solidFill>
                <a:schemeClr val="dk1"/>
              </a:solidFill>
              <a:latin typeface="Arial"/>
              <a:ea typeface="Arial"/>
              <a:cs typeface="Arial"/>
              <a:sym typeface="Arial"/>
            </a:endParaRPr>
          </a:p>
        </p:txBody>
      </p:sp>
      <p:sp>
        <p:nvSpPr>
          <p:cNvPr id="1157" name="Google Shape;1157;g354cd9c9ebd_0_2677"/>
          <p:cNvSpPr txBox="1"/>
          <p:nvPr/>
        </p:nvSpPr>
        <p:spPr>
          <a:xfrm>
            <a:off x="688800" y="368248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None/>
            </a:pPr>
            <a:r>
              <a:rPr lang="en-US" sz="1350" b="1" i="0" u="none" strike="noStrike" cap="none">
                <a:solidFill>
                  <a:srgbClr val="708684"/>
                </a:solidFill>
                <a:highlight>
                  <a:srgbClr val="F7F7F7"/>
                </a:highlight>
                <a:latin typeface="Arial"/>
                <a:ea typeface="Arial"/>
                <a:cs typeface="Arial"/>
                <a:sym typeface="Arial"/>
              </a:rPr>
              <a:t>Zajęcia „unplugged” </a:t>
            </a:r>
            <a:r>
              <a:rPr lang="en-US" sz="1350" b="1" i="0" u="none" strike="noStrike" cap="none">
                <a:solidFill>
                  <a:srgbClr val="708684"/>
                </a:solidFill>
                <a:latin typeface="Arial"/>
                <a:ea typeface="Arial"/>
                <a:cs typeface="Arial"/>
                <a:sym typeface="Arial"/>
              </a:rPr>
              <a:t>bez użycia urządzeń elektronicznych</a:t>
            </a:r>
            <a:r>
              <a:rPr lang="en-US" sz="1350" b="1" i="0" u="none" strike="noStrike" cap="none">
                <a:solidFill>
                  <a:srgbClr val="708684"/>
                </a:solidFill>
                <a:highlight>
                  <a:srgbClr val="F7F7F7"/>
                </a:highlight>
                <a:latin typeface="Arial"/>
                <a:ea typeface="Arial"/>
                <a:cs typeface="Arial"/>
                <a:sym typeface="Arial"/>
              </a:rPr>
              <a:t>:</a:t>
            </a:r>
            <a:r>
              <a:rPr lang="en-US" sz="1350" b="0" i="0" u="none" strike="noStrike" cap="none">
                <a:solidFill>
                  <a:srgbClr val="111111"/>
                </a:solidFill>
                <a:highlight>
                  <a:srgbClr val="F7F7F7"/>
                </a:highlight>
                <a:latin typeface="Arial"/>
                <a:ea typeface="Arial"/>
                <a:cs typeface="Arial"/>
                <a:sym typeface="Arial"/>
              </a:rPr>
              <a:t> Nauka CT bez ekranów za pomocą gier, łamigłówek itp.</a:t>
            </a:r>
            <a:endParaRPr sz="1000" b="0" i="0" u="none" strike="noStrike" cap="none">
              <a:solidFill>
                <a:schemeClr val="dk1"/>
              </a:solidFill>
              <a:latin typeface="Arial"/>
              <a:ea typeface="Arial"/>
              <a:cs typeface="Arial"/>
              <a:sym typeface="Arial"/>
            </a:endParaRPr>
          </a:p>
        </p:txBody>
      </p:sp>
      <p:sp>
        <p:nvSpPr>
          <p:cNvPr id="1158" name="Google Shape;1158;g354cd9c9ebd_0_2677"/>
          <p:cNvSpPr txBox="1"/>
          <p:nvPr/>
        </p:nvSpPr>
        <p:spPr>
          <a:xfrm>
            <a:off x="688800" y="406813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678877"/>
                </a:solidFill>
                <a:latin typeface="Arial"/>
                <a:ea typeface="Arial"/>
                <a:cs typeface="Arial"/>
                <a:sym typeface="Arial"/>
              </a:rPr>
              <a:t>Debugging: </a:t>
            </a:r>
            <a:r>
              <a:rPr lang="en-US" sz="1350" b="0" i="0" u="none" strike="noStrike" cap="none">
                <a:solidFill>
                  <a:srgbClr val="111111"/>
                </a:solidFill>
                <a:highlight>
                  <a:srgbClr val="F7F7F7"/>
                </a:highlight>
                <a:latin typeface="Arial"/>
                <a:ea typeface="Arial"/>
                <a:cs typeface="Arial"/>
                <a:sym typeface="Arial"/>
              </a:rPr>
              <a:t>Znajdowanie i naprawianie błędów w procesie.</a:t>
            </a:r>
            <a:endParaRPr sz="1350" b="0" i="0" u="none" strike="noStrike" cap="none">
              <a:solidFill>
                <a:schemeClr val="dk1"/>
              </a:solidFill>
              <a:latin typeface="Arial"/>
              <a:ea typeface="Arial"/>
              <a:cs typeface="Arial"/>
              <a:sym typeface="Arial"/>
            </a:endParaRPr>
          </a:p>
        </p:txBody>
      </p:sp>
      <p:sp>
        <p:nvSpPr>
          <p:cNvPr id="1159" name="Google Shape;1159;g354cd9c9ebd_0_2677"/>
          <p:cNvSpPr txBox="1"/>
          <p:nvPr/>
        </p:nvSpPr>
        <p:spPr>
          <a:xfrm>
            <a:off x="688800" y="4453790"/>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Umiejętności miękkie: </a:t>
            </a:r>
            <a:r>
              <a:rPr lang="en-US" sz="1350" b="0" i="0" u="none" strike="noStrike" cap="none">
                <a:solidFill>
                  <a:srgbClr val="111111"/>
                </a:solidFill>
                <a:highlight>
                  <a:srgbClr val="F7F7F7"/>
                </a:highlight>
                <a:latin typeface="Arial"/>
                <a:ea typeface="Arial"/>
                <a:cs typeface="Arial"/>
                <a:sym typeface="Arial"/>
              </a:rPr>
              <a:t>Umiejętności nietechniczne, które pomagają ludziom dobrze współpracować z innymi i dostosowywać się do wyzwań.</a:t>
            </a:r>
            <a:endParaRPr sz="1000" b="0" i="0" u="none" strike="noStrike" cap="none">
              <a:solidFill>
                <a:schemeClr val="dk1"/>
              </a:solidFill>
              <a:latin typeface="Arial"/>
              <a:ea typeface="Arial"/>
              <a:cs typeface="Arial"/>
              <a:sym typeface="Arial"/>
            </a:endParaRPr>
          </a:p>
        </p:txBody>
      </p:sp>
      <p:sp>
        <p:nvSpPr>
          <p:cNvPr id="1160" name="Google Shape;1160;g354cd9c9ebd_0_2677"/>
          <p:cNvSpPr txBox="1"/>
          <p:nvPr/>
        </p:nvSpPr>
        <p:spPr>
          <a:xfrm>
            <a:off x="688800" y="4950546"/>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Grywalizacja: </a:t>
            </a:r>
            <a:r>
              <a:rPr lang="en-US" sz="1350" b="0" i="0" u="none" strike="noStrike" cap="none">
                <a:solidFill>
                  <a:srgbClr val="111111"/>
                </a:solidFill>
                <a:highlight>
                  <a:srgbClr val="F7F7F7"/>
                </a:highlight>
                <a:latin typeface="Arial"/>
                <a:ea typeface="Arial"/>
                <a:cs typeface="Arial"/>
                <a:sym typeface="Arial"/>
              </a:rPr>
              <a:t>Wykorzystanie elementów gry (takich jak punkty lub wyzwania) w nauce.</a:t>
            </a:r>
            <a:endParaRPr sz="1000" b="0" i="0" u="none" strike="noStrike" cap="none">
              <a:solidFill>
                <a:schemeClr val="dk1"/>
              </a:solidFill>
              <a:latin typeface="Arial"/>
              <a:ea typeface="Arial"/>
              <a:cs typeface="Arial"/>
              <a:sym typeface="Arial"/>
            </a:endParaRPr>
          </a:p>
        </p:txBody>
      </p:sp>
      <p:sp>
        <p:nvSpPr>
          <p:cNvPr id="1161" name="Google Shape;1161;g354cd9c9ebd_0_2677"/>
          <p:cNvSpPr txBox="1"/>
          <p:nvPr/>
        </p:nvSpPr>
        <p:spPr>
          <a:xfrm>
            <a:off x="688800" y="5253296"/>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Umiejętności cyfrowe: </a:t>
            </a:r>
            <a:r>
              <a:rPr lang="en-US" sz="1350" b="0" i="0" u="none" strike="noStrike" cap="none">
                <a:solidFill>
                  <a:srgbClr val="111111"/>
                </a:solidFill>
                <a:highlight>
                  <a:srgbClr val="F7F7F7"/>
                </a:highlight>
                <a:latin typeface="Arial"/>
                <a:ea typeface="Arial"/>
                <a:cs typeface="Arial"/>
                <a:sym typeface="Arial"/>
              </a:rPr>
              <a:t>Wiedza o tym, jak bezpiecznie i skutecznie korzystać z narzędzi cyfrowych.</a:t>
            </a:r>
            <a:endParaRPr sz="1000" b="0" i="0" u="none" strike="noStrike" cap="none">
              <a:solidFill>
                <a:schemeClr val="dk1"/>
              </a:solidFill>
              <a:latin typeface="Arial"/>
              <a:ea typeface="Arial"/>
              <a:cs typeface="Arial"/>
              <a:sym typeface="Arial"/>
            </a:endParaRPr>
          </a:p>
        </p:txBody>
      </p:sp>
      <p:sp>
        <p:nvSpPr>
          <p:cNvPr id="1162" name="Google Shape;1162;g354cd9c9ebd_0_2677"/>
          <p:cNvSpPr txBox="1"/>
          <p:nvPr/>
        </p:nvSpPr>
        <p:spPr>
          <a:xfrm>
            <a:off x="688800" y="561075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Integracja:</a:t>
            </a:r>
            <a:r>
              <a:rPr lang="en-US" sz="1350" b="0" i="0" u="none" strike="noStrike" cap="none">
                <a:solidFill>
                  <a:srgbClr val="111111"/>
                </a:solidFill>
                <a:highlight>
                  <a:srgbClr val="F7F7F7"/>
                </a:highlight>
                <a:latin typeface="Arial"/>
                <a:ea typeface="Arial"/>
                <a:cs typeface="Arial"/>
                <a:sym typeface="Arial"/>
              </a:rPr>
              <a:t> Dostęp do nauki dla każdego, bez względu na pochodzenie.</a:t>
            </a:r>
            <a:endParaRPr sz="1000" b="0" i="0" u="none" strike="noStrike" cap="none">
              <a:solidFill>
                <a:schemeClr val="dk1"/>
              </a:solidFill>
              <a:latin typeface="Arial"/>
              <a:ea typeface="Arial"/>
              <a:cs typeface="Arial"/>
              <a:sym typeface="Arial"/>
            </a:endParaRPr>
          </a:p>
        </p:txBody>
      </p:sp>
      <p:sp>
        <p:nvSpPr>
          <p:cNvPr id="1163" name="Google Shape;1163;g354cd9c9ebd_0_2677"/>
          <p:cNvSpPr txBox="1"/>
          <p:nvPr/>
        </p:nvSpPr>
        <p:spPr>
          <a:xfrm>
            <a:off x="688800" y="5996406"/>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None/>
            </a:pPr>
            <a:r>
              <a:rPr lang="en-US" sz="1350" b="1" i="0" u="none" strike="noStrike" cap="none">
                <a:solidFill>
                  <a:srgbClr val="678877"/>
                </a:solidFill>
                <a:latin typeface="Arial"/>
                <a:ea typeface="Arial"/>
                <a:cs typeface="Arial"/>
                <a:sym typeface="Arial"/>
              </a:rPr>
              <a:t>Scaffolding: </a:t>
            </a:r>
            <a:r>
              <a:rPr lang="en-US" sz="1350" b="0" i="0" u="none" strike="noStrike" cap="none">
                <a:solidFill>
                  <a:srgbClr val="111111"/>
                </a:solidFill>
                <a:highlight>
                  <a:srgbClr val="F7F7F7"/>
                </a:highlight>
                <a:latin typeface="Arial"/>
                <a:ea typeface="Arial"/>
                <a:cs typeface="Arial"/>
                <a:sym typeface="Arial"/>
              </a:rPr>
              <a:t>Wspieranie </a:t>
            </a:r>
            <a:r>
              <a:rPr lang="en-US" sz="1350" b="0" i="0" u="none" strike="noStrike" cap="none">
                <a:solidFill>
                  <a:srgbClr val="000000"/>
                </a:solidFill>
                <a:latin typeface="Arial"/>
                <a:ea typeface="Arial"/>
                <a:cs typeface="Arial"/>
                <a:sym typeface="Arial"/>
              </a:rPr>
              <a:t>uczestników </a:t>
            </a:r>
            <a:r>
              <a:rPr lang="en-US" sz="1350" b="0" i="0" u="none" strike="noStrike" cap="none">
                <a:solidFill>
                  <a:srgbClr val="111111"/>
                </a:solidFill>
                <a:highlight>
                  <a:srgbClr val="F7F7F7"/>
                </a:highlight>
                <a:latin typeface="Arial"/>
                <a:ea typeface="Arial"/>
                <a:cs typeface="Arial"/>
                <a:sym typeface="Arial"/>
              </a:rPr>
              <a:t>krok po kroku, aby mogli stopniowo robić więcej samodzielnie.</a:t>
            </a:r>
            <a:endParaRPr sz="1350" b="0" i="0" u="none" strike="noStrike" cap="none">
              <a:solidFill>
                <a:schemeClr val="dk1"/>
              </a:solidFill>
              <a:latin typeface="Arial"/>
              <a:ea typeface="Arial"/>
              <a:cs typeface="Arial"/>
              <a:sym typeface="Arial"/>
            </a:endParaRPr>
          </a:p>
        </p:txBody>
      </p:sp>
      <p:sp>
        <p:nvSpPr>
          <p:cNvPr id="1164" name="Google Shape;1164;g354cd9c9ebd_0_2677"/>
          <p:cNvSpPr txBox="1"/>
          <p:nvPr/>
        </p:nvSpPr>
        <p:spPr>
          <a:xfrm>
            <a:off x="688800" y="3296825"/>
            <a:ext cx="9890400" cy="324000"/>
          </a:xfrm>
          <a:prstGeom prst="rect">
            <a:avLst/>
          </a:prstGeom>
          <a:noFill/>
          <a:ln>
            <a:noFill/>
          </a:ln>
        </p:spPr>
        <p:txBody>
          <a:bodyPr spcFirstLastPara="1" wrap="square" lIns="121875" tIns="60925" rIns="121875" bIns="60925" anchor="t" anchorCtr="0">
            <a:noAutofit/>
          </a:bodyPr>
          <a:lstStyle/>
          <a:p>
            <a:pPr marL="0" marR="0" lvl="0" indent="0" algn="just" rtl="0">
              <a:lnSpc>
                <a:spcPct val="100000"/>
              </a:lnSpc>
              <a:spcBef>
                <a:spcPts val="0"/>
              </a:spcBef>
              <a:spcAft>
                <a:spcPts val="0"/>
              </a:spcAft>
              <a:buClr>
                <a:srgbClr val="000000"/>
              </a:buClr>
              <a:buSzPts val="2099"/>
              <a:buFont typeface="Arial"/>
              <a:buNone/>
            </a:pPr>
            <a:r>
              <a:rPr lang="en-US" sz="1350" b="1" i="0" u="none" strike="noStrike" cap="none">
                <a:solidFill>
                  <a:srgbClr val="708684"/>
                </a:solidFill>
                <a:highlight>
                  <a:srgbClr val="F7F7F7"/>
                </a:highlight>
                <a:latin typeface="Arial"/>
                <a:ea typeface="Arial"/>
                <a:cs typeface="Arial"/>
                <a:sym typeface="Arial"/>
              </a:rPr>
              <a:t>Iteracja:</a:t>
            </a:r>
            <a:r>
              <a:rPr lang="en-US" sz="1350" b="0" i="0" u="none" strike="noStrike" cap="none">
                <a:solidFill>
                  <a:srgbClr val="111111"/>
                </a:solidFill>
                <a:highlight>
                  <a:srgbClr val="F7F7F7"/>
                </a:highlight>
                <a:latin typeface="Arial"/>
                <a:ea typeface="Arial"/>
                <a:cs typeface="Arial"/>
                <a:sym typeface="Arial"/>
              </a:rPr>
              <a:t> Powtarzanie procesu w celu jego ulepszenia.</a:t>
            </a:r>
            <a:endParaRPr sz="1000" b="0" i="0" u="none" strike="noStrike" cap="none">
              <a:solidFill>
                <a:schemeClr val="dk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1168"/>
        <p:cNvGrpSpPr/>
        <p:nvPr/>
      </p:nvGrpSpPr>
      <p:grpSpPr>
        <a:xfrm>
          <a:off x="0" y="0"/>
          <a:ext cx="0" cy="0"/>
          <a:chOff x="0" y="0"/>
          <a:chExt cx="0" cy="0"/>
        </a:xfrm>
      </p:grpSpPr>
      <p:sp>
        <p:nvSpPr>
          <p:cNvPr id="1169" name="Google Shape;1169;p52"/>
          <p:cNvSpPr txBox="1">
            <a:spLocks noGrp="1"/>
          </p:cNvSpPr>
          <p:nvPr>
            <p:ph type="body" idx="1"/>
          </p:nvPr>
        </p:nvSpPr>
        <p:spPr>
          <a:xfrm>
            <a:off x="1012582" y="1321556"/>
            <a:ext cx="10539692" cy="4879618"/>
          </a:xfrm>
          <a:prstGeom prst="rect">
            <a:avLst/>
          </a:prstGeom>
          <a:noFill/>
          <a:ln>
            <a:noFill/>
          </a:ln>
        </p:spPr>
        <p:txBody>
          <a:bodyPr spcFirstLastPara="1" wrap="square" lIns="91425" tIns="45700" rIns="91425" bIns="45700" anchor="b" anchorCtr="0">
            <a:normAutofit fontScale="85000" lnSpcReduction="20000"/>
          </a:bodyPr>
          <a:lstStyle/>
          <a:p>
            <a:pPr marL="0" lvl="0" indent="0" algn="l" rtl="0">
              <a:lnSpc>
                <a:spcPct val="100000"/>
              </a:lnSpc>
              <a:spcBef>
                <a:spcPts val="0"/>
              </a:spcBef>
              <a:spcAft>
                <a:spcPts val="0"/>
              </a:spcAft>
              <a:buClr>
                <a:schemeClr val="dk2"/>
              </a:buClr>
              <a:buSzPct val="123529"/>
              <a:buNone/>
            </a:pPr>
            <a:r>
              <a:rPr lang="en-US" sz="1600" b="0">
                <a:latin typeface="Arial"/>
                <a:ea typeface="Arial"/>
                <a:cs typeface="Arial"/>
                <a:sym typeface="Arial"/>
              </a:rPr>
              <a:t>Yucnary-Daitiana Torres-Torres, Marcos Román-González, and Juan-Carlos Pérez-González. 2020. Unplugged teaching activities to promote computational thinking skills in primary and adults from a gender perspective. IEEE Revista Iberoamericana de Tecnologias del Aprendizaje, Vol. 15, 3 (2020), 225--232.</a:t>
            </a:r>
            <a:endParaRPr>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Friday Joseph Agbo, Solomon Sunday Oyelere, Jarkko Suhonen, and Sunday Adewumi. 2019. A systematic review of computational thinking approach for programming education in higher education institutions. In Proceedings of the 19th Koli Calling International Conference on Computing Education Research. 1--10.</a:t>
            </a:r>
            <a:endParaRPr>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Kirkpatrick, D. L., &amp; Kirkpatrick, J. D. (2006). </a:t>
            </a:r>
            <a:r>
              <a:rPr lang="en-US" sz="1600" b="0" i="1">
                <a:latin typeface="Arial"/>
                <a:ea typeface="Arial"/>
                <a:cs typeface="Arial"/>
                <a:sym typeface="Arial"/>
              </a:rPr>
              <a:t>Evaluating training programs: The four levels</a:t>
            </a:r>
            <a:r>
              <a:rPr lang="en-US" sz="1600" b="0">
                <a:latin typeface="Arial"/>
                <a:ea typeface="Arial"/>
                <a:cs typeface="Arial"/>
                <a:sym typeface="Arial"/>
              </a:rPr>
              <a:t> (3rd ed.). Berrett-Koehler Publishers.</a:t>
            </a:r>
            <a:endParaRPr>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Knowles, M. S., Holton, E. F., &amp; Swanson, R. A. (2015). The adult learner: The definitive classic in adult education and human resource development (8th ed.). Routledge.</a:t>
            </a:r>
            <a:endParaRPr>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International Society for Technology in Education (ISTE). (2016). Computational thinking for all: A toolkit for educators. Retrieved from </a:t>
            </a:r>
            <a:r>
              <a:rPr lang="en-US" sz="1600" b="0" u="sng">
                <a:solidFill>
                  <a:schemeClr val="hlink"/>
                </a:solidFill>
                <a:latin typeface="Arial"/>
                <a:ea typeface="Arial"/>
                <a:cs typeface="Arial"/>
                <a:sym typeface="Arial"/>
                <a:hlinkClick r:id="rId3"/>
              </a:rPr>
              <a:t>https://www.iste.org</a:t>
            </a:r>
            <a:endParaRPr sz="1600" b="0">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Cypherlearning. (2023, August 14). 6 digital tools that encourage computational thinking. NEO by CYPHERLEARNING. Retrieved January 21, 2025, from </a:t>
            </a:r>
            <a:r>
              <a:rPr lang="en-US" sz="1600" b="0" u="sng">
                <a:solidFill>
                  <a:schemeClr val="hlink"/>
                </a:solidFill>
                <a:latin typeface="Arial"/>
                <a:ea typeface="Arial"/>
                <a:cs typeface="Arial"/>
                <a:sym typeface="Arial"/>
                <a:hlinkClick r:id="rId4"/>
              </a:rPr>
              <a:t>https://www.cypherlearning.com/blog/k-20/6-digital-tools-that-encourage-computational-thinking</a:t>
            </a:r>
            <a:r>
              <a:rPr lang="en-US" sz="1600" b="0">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Learning.com. (2020, May 19). Computational thinking activities for elementary, Jr. High &amp; High School. Learning.com. Retrieved January 21, 2025, from </a:t>
            </a:r>
            <a:r>
              <a:rPr lang="en-US" sz="1600" b="0" u="sng">
                <a:solidFill>
                  <a:schemeClr val="hlink"/>
                </a:solidFill>
                <a:latin typeface="Arial"/>
                <a:ea typeface="Arial"/>
                <a:cs typeface="Arial"/>
                <a:sym typeface="Arial"/>
                <a:hlinkClick r:id="rId5"/>
              </a:rPr>
              <a:t>https://www.learning.com/blog/computational-thinking-activities/</a:t>
            </a:r>
            <a:r>
              <a:rPr lang="en-US" sz="1600" b="0">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Black, P., &amp; Wiliam, D. (1998). Assessment and classroom learning. Assessment in Education: Principles, Policies, and Practices, 5(1), 7-74.</a:t>
            </a:r>
            <a:endParaRPr>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Andrade, H. (2000). Using rubrics to promote thinking and learning. Educational Leadership, 57(5), 13-18</a:t>
            </a:r>
            <a:endParaRPr>
              <a:latin typeface="Arial"/>
              <a:ea typeface="Arial"/>
              <a:cs typeface="Arial"/>
              <a:sym typeface="Arial"/>
            </a:endParaRPr>
          </a:p>
          <a:p>
            <a:pPr marL="0" lvl="0" indent="0" algn="l" rtl="0">
              <a:lnSpc>
                <a:spcPct val="100000"/>
              </a:lnSpc>
              <a:spcBef>
                <a:spcPts val="600"/>
              </a:spcBef>
              <a:spcAft>
                <a:spcPts val="0"/>
              </a:spcAft>
              <a:buClr>
                <a:schemeClr val="dk2"/>
              </a:buClr>
              <a:buSzPct val="123529"/>
              <a:buNone/>
            </a:pPr>
            <a:r>
              <a:rPr lang="en-US" sz="1600" b="0">
                <a:latin typeface="Arial"/>
                <a:ea typeface="Arial"/>
                <a:cs typeface="Arial"/>
                <a:sym typeface="Arial"/>
              </a:rPr>
              <a:t>Grover, Shuchi &amp; Pea, Roy. (2013). Computational Thinking in K–12 A Review of the State of the Field. Educational Researcher. 42. 38-43. from </a:t>
            </a:r>
            <a:r>
              <a:rPr lang="en-US" sz="1600" b="0" u="sng">
                <a:solidFill>
                  <a:schemeClr val="hlink"/>
                </a:solidFill>
                <a:latin typeface="Arial"/>
                <a:ea typeface="Arial"/>
                <a:cs typeface="Arial"/>
                <a:sym typeface="Arial"/>
                <a:hlinkClick r:id="rId6"/>
              </a:rPr>
              <a:t>https://www.researchgate.net/publication/258134754_Computational_Thinking_in_K-12_A_Review_of_the_State_of_the_Field</a:t>
            </a:r>
            <a:r>
              <a:rPr lang="en-US" sz="1600" b="0">
                <a:latin typeface="Arial"/>
                <a:ea typeface="Arial"/>
                <a:cs typeface="Arial"/>
                <a:sym typeface="Arial"/>
              </a:rPr>
              <a:t>   </a:t>
            </a:r>
            <a:endParaRPr>
              <a:latin typeface="Arial"/>
              <a:ea typeface="Arial"/>
              <a:cs typeface="Arial"/>
              <a:sym typeface="Arial"/>
            </a:endParaRPr>
          </a:p>
          <a:p>
            <a:pPr marL="0" lvl="0" indent="0" algn="l" rtl="0">
              <a:lnSpc>
                <a:spcPct val="100000"/>
              </a:lnSpc>
              <a:spcBef>
                <a:spcPts val="600"/>
              </a:spcBef>
              <a:spcAft>
                <a:spcPts val="600"/>
              </a:spcAft>
              <a:buClr>
                <a:schemeClr val="dk2"/>
              </a:buClr>
              <a:buSzPct val="123529"/>
              <a:buNone/>
            </a:pPr>
            <a:r>
              <a:rPr lang="en-US" sz="1600" b="0">
                <a:latin typeface="Arial"/>
                <a:ea typeface="Arial"/>
                <a:cs typeface="Arial"/>
                <a:sym typeface="Arial"/>
              </a:rPr>
              <a:t>El Mawas, N., Hooshyar, D., &amp; Yang, Y. (2019). Effects of Adaptive Educational Games on Adults' Computational Thinking. Proceedings of the 11th International Conference on Computer Supported Education, 1, 458-465.</a:t>
            </a:r>
            <a:endParaRPr sz="1600" b="0">
              <a:latin typeface="Arial"/>
              <a:ea typeface="Arial"/>
              <a:cs typeface="Arial"/>
              <a:sym typeface="Arial"/>
            </a:endParaRPr>
          </a:p>
        </p:txBody>
      </p:sp>
      <p:sp>
        <p:nvSpPr>
          <p:cNvPr id="1170" name="Google Shape;1170;p52"/>
          <p:cNvSpPr txBox="1">
            <a:spLocks noGrp="1"/>
          </p:cNvSpPr>
          <p:nvPr>
            <p:ph type="title"/>
          </p:nvPr>
        </p:nvSpPr>
        <p:spPr>
          <a:xfrm>
            <a:off x="1012582" y="381524"/>
            <a:ext cx="5011885" cy="67088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2"/>
              </a:buClr>
              <a:buSzPts val="2800"/>
              <a:buFont typeface="Sorts Mill Goudy"/>
              <a:buNone/>
            </a:pPr>
            <a:r>
              <a:rPr lang="en-US" sz="2800" b="1">
                <a:solidFill>
                  <a:schemeClr val="dk2"/>
                </a:solidFill>
                <a:latin typeface="Arial"/>
                <a:ea typeface="Arial"/>
                <a:cs typeface="Arial"/>
                <a:sym typeface="Arial"/>
              </a:rPr>
              <a:t>BIBLIOGRAFIA</a:t>
            </a:r>
            <a:endParaRPr b="1">
              <a:solidFill>
                <a:schemeClr val="dk2"/>
              </a:solidFill>
              <a:latin typeface="Arial"/>
              <a:ea typeface="Arial"/>
              <a:cs typeface="Arial"/>
              <a:sym typeface="Arial"/>
            </a:endParaRPr>
          </a:p>
        </p:txBody>
      </p:sp>
      <p:sp>
        <p:nvSpPr>
          <p:cNvPr id="1171" name="Google Shape;1171;p52"/>
          <p:cNvSpPr txBox="1"/>
          <p:nvPr/>
        </p:nvSpPr>
        <p:spPr>
          <a:xfrm>
            <a:off x="11116340" y="6356350"/>
            <a:ext cx="871868" cy="365125"/>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US" sz="900" b="0" i="0" u="none" strike="noStrike" cap="none">
                <a:solidFill>
                  <a:srgbClr val="537272"/>
                </a:solidFill>
                <a:latin typeface="Gill Sans"/>
                <a:ea typeface="Gill Sans"/>
                <a:cs typeface="Gill Sans"/>
                <a:sym typeface="Gill Sans"/>
              </a:rPr>
              <a:t>53</a:t>
            </a:fld>
            <a:endParaRPr sz="900" b="0" i="0" u="none" strike="noStrike" cap="none">
              <a:solidFill>
                <a:srgbClr val="537272"/>
              </a:solidFill>
              <a:latin typeface="Gill Sans"/>
              <a:ea typeface="Gill Sans"/>
              <a:cs typeface="Gill Sans"/>
              <a:sym typeface="Gill San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ClassicFrameVTI">
  <a:themeElements>
    <a:clrScheme name="Custom 1">
      <a:dk1>
        <a:srgbClr val="000000"/>
      </a:dk1>
      <a:lt1>
        <a:srgbClr val="FFFFFF"/>
      </a:lt1>
      <a:dk2>
        <a:srgbClr val="293737"/>
      </a:dk2>
      <a:lt2>
        <a:srgbClr val="EEF2F0"/>
      </a:lt2>
      <a:accent1>
        <a:srgbClr val="348AC9"/>
      </a:accent1>
      <a:accent2>
        <a:srgbClr val="2D398C"/>
      </a:accent2>
      <a:accent3>
        <a:srgbClr val="CE6633"/>
      </a:accent3>
      <a:accent4>
        <a:srgbClr val="A9A698"/>
      </a:accent4>
      <a:accent5>
        <a:srgbClr val="ACDAF8"/>
      </a:accent5>
      <a:accent6>
        <a:srgbClr val="E2A385"/>
      </a:accent6>
      <a:hlink>
        <a:srgbClr val="92872F"/>
      </a:hlink>
      <a:folHlink>
        <a:srgbClr val="AB73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8877</Words>
  <Application>Microsoft Office PowerPoint</Application>
  <PresentationFormat>Widescreen</PresentationFormat>
  <Paragraphs>670</Paragraphs>
  <Slides>53</Slides>
  <Notes>53</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53</vt:i4>
      </vt:variant>
    </vt:vector>
  </HeadingPairs>
  <TitlesOfParts>
    <vt:vector size="67" baseType="lpstr">
      <vt:lpstr>Sorts Mill Goudy</vt:lpstr>
      <vt:lpstr>Lato Black</vt:lpstr>
      <vt:lpstr>Times New Roman</vt:lpstr>
      <vt:lpstr>Noto Sans Symbols</vt:lpstr>
      <vt:lpstr>Arial</vt:lpstr>
      <vt:lpstr>Calibri</vt:lpstr>
      <vt:lpstr>Gill Sans</vt:lpstr>
      <vt:lpstr>Open Sans</vt:lpstr>
      <vt:lpstr>ClassicFrameVTI</vt:lpstr>
      <vt:lpstr>2_ClassicFrameVTI</vt:lpstr>
      <vt:lpstr>Office Theme</vt:lpstr>
      <vt:lpstr>Office Theme</vt:lpstr>
      <vt:lpstr>Office Theme</vt:lpstr>
      <vt:lpstr>4_ClassicFrameVTI</vt:lpstr>
      <vt:lpstr>MODULE 3</vt:lpstr>
      <vt:lpstr>WITAMY W MODULE 3</vt:lpstr>
      <vt:lpstr>STRUKTURA MODUŁU</vt:lpstr>
      <vt:lpstr>PowerPoint Presentation</vt:lpstr>
      <vt:lpstr>CELE I ZAŁOŻENIA MODUŁU</vt:lpstr>
      <vt:lpstr>CZĘŚĆ 1</vt:lpstr>
      <vt:lpstr>PowerPoint Presentation</vt:lpstr>
      <vt:lpstr>PowerPoint Presentation</vt:lpstr>
      <vt:lpstr>PowerPoint Presentation</vt:lpstr>
      <vt:lpstr>PowerPoint Presentation</vt:lpstr>
      <vt:lpstr>Myślenie komputacyjne w edukacji dorosłych? Elastyczność</vt:lpstr>
      <vt:lpstr>PowerPoint Presentation</vt:lpstr>
      <vt:lpstr>CZĘŚĆ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CZĘŚĆ 3</vt:lpstr>
      <vt:lpstr>PowerPoint Presentation</vt:lpstr>
      <vt:lpstr>PowerPoint Presentation</vt:lpstr>
      <vt:lpstr>PowerPoint Presentation</vt:lpstr>
      <vt:lpstr>PowerPoint Presentation</vt:lpstr>
      <vt:lpstr>PowerPoint Presentation</vt:lpstr>
      <vt:lpstr>SUMMARY LAYOUT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CZĘŚĆ 4</vt:lpstr>
      <vt:lpstr>PowerPoint Presentation</vt:lpstr>
      <vt:lpstr>PowerPoint Presentation</vt:lpstr>
      <vt:lpstr>PowerPoint Presentation</vt:lpstr>
      <vt:lpstr>PowerPoint Presentation</vt:lpstr>
      <vt:lpstr>PODSUMOWANIE</vt:lpstr>
      <vt:lpstr>PowerPoint Presentation</vt:lpstr>
      <vt:lpstr>SŁOWNICZEK</vt:lpstr>
      <vt:lpstr>BIBLIOGRAFIA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Aldona</dc:creator>
  <cp:lastModifiedBy>User05</cp:lastModifiedBy>
  <cp:revision>1</cp:revision>
  <dcterms:modified xsi:type="dcterms:W3CDTF">2025-09-15T07:26:07Z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779C659C-7F59-4349-AB1C-748B314CACC4</vt:lpwstr>
  </property>
  <property fmtid="{D5CDD505-2E9C-101B-9397-08002B2CF9AE}" pid="3" name="ArticulatePath">
    <vt:lpwstr>COMPseniors - OERs Module 3</vt:lpwstr>
  </property>
</Properties>
</file>