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 id="2147483669" r:id="rId3"/>
  </p:sldMasterIdLst>
  <p:notesMasterIdLst>
    <p:notesMasterId r:id="rId5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Lst>
  <p:sldSz cx="12192000" cy="6858000"/>
  <p:notesSz cx="6858000" cy="9144000"/>
  <p:embeddedFontLst>
    <p:embeddedFont>
      <p:font typeface="Gill Sans" panose="020B0604020202020204" charset="0"/>
      <p:regular r:id="rId58"/>
      <p:bold r:id="rId59"/>
    </p:embeddedFont>
    <p:embeddedFont>
      <p:font typeface="Sorts Mill Goudy" panose="020B0604020202020204" charset="0"/>
      <p:regular r:id="rId60"/>
      <p:italic r:id="rId61"/>
    </p:embeddedFont>
    <p:embeddedFont>
      <p:font typeface="Open Sans" panose="020B0604020202020204" charset="0"/>
      <p:regular r:id="rId62"/>
      <p:bold r:id="rId63"/>
      <p:italic r:id="rId64"/>
      <p:boldItalic r:id="rId65"/>
    </p:embeddedFont>
    <p:embeddedFont>
      <p:font typeface="Calibri" panose="020F0502020204030204" pitchFamily="34" charset="0"/>
      <p:regular r:id="rId66"/>
      <p:bold r:id="rId67"/>
      <p:italic r:id="rId68"/>
      <p:boldItalic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0" roundtripDataSignature="AMtx7mhrQ2N5EZ6cr8fZ2Yq4nsvS5Wjkp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C1AD19-364B-48AE-B3A3-4743C7958068}">
  <a:tblStyle styleId="{B3C1AD19-364B-48AE-B3A3-4743C7958068}"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74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6.fntdata"/><Relationship Id="rId68" Type="http://schemas.openxmlformats.org/officeDocument/2006/relationships/font" Target="fonts/font11.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font" Target="fonts/font4.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5.fntdata"/><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9" name="Google Shape;30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0" name="Google Shape;320;p2: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
        <p:nvSpPr>
          <p:cNvPr id="332" name="Google Shape;332;p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8" name="Google Shape;34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
        <p:nvSpPr>
          <p:cNvPr id="349" name="Google Shape;349;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
        <p:nvSpPr>
          <p:cNvPr id="369" name="Google Shape;369;p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8" name="Google Shape;37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
        <p:nvSpPr>
          <p:cNvPr id="379" name="Google Shape;379;p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7" name="Google Shape;38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9" name="Google Shape;3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8" name="Google Shape;40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5" name="Google Shape;43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
        <p:nvSpPr>
          <p:cNvPr id="436" name="Google Shape;436;p1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4" name="Google Shape;44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5" name="Google Shape;45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
        <p:nvSpPr>
          <p:cNvPr id="456" name="Google Shape;456;p1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6" name="Google Shape;47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477" name="Google Shape;477;p1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5" name="Google Shape;48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3" name="Google Shape;52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
        <p:nvSpPr>
          <p:cNvPr id="536" name="Google Shape;536;p1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5b49ebbec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4" name="Google Shape;544;g35b49ebbec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5b49ebbec3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0" name="Google Shape;570;g35b49ebbec3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35b49ebbec3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6" name="Google Shape;596;g35b49ebbec3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2" name="Google Shape;62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3" name="Google Shape;64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8" name="Google Shape;65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8" name="Google Shape;67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7" name="Google Shape;68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7" name="Google Shape;70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Answers are: </a:t>
            </a:r>
            <a:endParaRPr/>
          </a:p>
          <a:p>
            <a:pPr marL="0" lvl="0" indent="0" algn="l" rtl="0">
              <a:lnSpc>
                <a:spcPct val="100000"/>
              </a:lnSpc>
              <a:spcBef>
                <a:spcPts val="0"/>
              </a:spcBef>
              <a:spcAft>
                <a:spcPts val="0"/>
              </a:spcAft>
              <a:buSzPts val="1400"/>
              <a:buNone/>
            </a:pPr>
            <a:r>
              <a:rPr lang="en-US"/>
              <a:t>1-a</a:t>
            </a:r>
            <a:endParaRPr/>
          </a:p>
          <a:p>
            <a:pPr marL="0" lvl="0" indent="0" algn="l" rtl="0">
              <a:lnSpc>
                <a:spcPct val="100000"/>
              </a:lnSpc>
              <a:spcBef>
                <a:spcPts val="0"/>
              </a:spcBef>
              <a:spcAft>
                <a:spcPts val="0"/>
              </a:spcAft>
              <a:buSzPts val="1400"/>
              <a:buNone/>
            </a:pPr>
            <a:r>
              <a:rPr lang="en-US"/>
              <a:t>2-b</a:t>
            </a:r>
            <a:endParaRPr/>
          </a:p>
          <a:p>
            <a:pPr marL="0" lvl="0" indent="0" algn="l" rtl="0">
              <a:lnSpc>
                <a:spcPct val="100000"/>
              </a:lnSpc>
              <a:spcBef>
                <a:spcPts val="0"/>
              </a:spcBef>
              <a:spcAft>
                <a:spcPts val="0"/>
              </a:spcAft>
              <a:buSzPts val="1400"/>
              <a:buNone/>
            </a:pPr>
            <a:r>
              <a:rPr lang="en-US"/>
              <a:t>3-c</a:t>
            </a:r>
            <a:endParaRPr/>
          </a:p>
          <a:p>
            <a:pPr marL="0" lvl="0" indent="0" algn="l" rtl="0">
              <a:lnSpc>
                <a:spcPct val="100000"/>
              </a:lnSpc>
              <a:spcBef>
                <a:spcPts val="0"/>
              </a:spcBef>
              <a:spcAft>
                <a:spcPts val="0"/>
              </a:spcAft>
              <a:buSzPts val="1400"/>
              <a:buNone/>
            </a:pPr>
            <a:r>
              <a:rPr lang="en-US"/>
              <a:t>4-a</a:t>
            </a:r>
            <a:endParaRPr/>
          </a:p>
          <a:p>
            <a:pPr marL="0" lvl="0" indent="0" algn="l" rtl="0">
              <a:lnSpc>
                <a:spcPct val="100000"/>
              </a:lnSpc>
              <a:spcBef>
                <a:spcPts val="0"/>
              </a:spcBef>
              <a:spcAft>
                <a:spcPts val="0"/>
              </a:spcAft>
              <a:buSzPts val="1400"/>
              <a:buNone/>
            </a:pPr>
            <a:r>
              <a:rPr lang="en-US"/>
              <a:t>5-b</a:t>
            </a:r>
            <a:endParaRPr/>
          </a:p>
          <a:p>
            <a:pPr marL="0" lvl="0" indent="0" algn="l" rtl="0">
              <a:lnSpc>
                <a:spcPct val="100000"/>
              </a:lnSpc>
              <a:spcBef>
                <a:spcPts val="0"/>
              </a:spcBef>
              <a:spcAft>
                <a:spcPts val="0"/>
              </a:spcAft>
              <a:buSzPts val="1400"/>
              <a:buNone/>
            </a:pPr>
            <a:endParaRPr/>
          </a:p>
        </p:txBody>
      </p:sp>
      <p:sp>
        <p:nvSpPr>
          <p:cNvPr id="723" name="Google Shape;72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3" name="Google Shape;73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4" name="Google Shape;734;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
        <p:nvSpPr>
          <p:cNvPr id="735" name="Google Shape;735;p2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3" name="Google Shape;74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chemeClr val="dk1"/>
              </a:buClr>
              <a:buSzPts val="1400"/>
              <a:buFont typeface="Arial"/>
              <a:buNone/>
            </a:pPr>
            <a:endParaRPr/>
          </a:p>
        </p:txBody>
      </p:sp>
      <p:sp>
        <p:nvSpPr>
          <p:cNvPr id="744" name="Google Shape;74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
        <p:nvSpPr>
          <p:cNvPr id="745" name="Google Shape;745;p2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3" name="Google Shape;75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5" name="Google Shape;76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4" name="Google Shape;77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4" name="Google Shape;804;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5" name="Google Shape;805;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
        <p:nvSpPr>
          <p:cNvPr id="806" name="Google Shape;806;p3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6" name="Google Shape;81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3" name="Google Shape;86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3" name="Google Shape;873;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p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3" name="Google Shape;883;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p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dėsningumų atpažinimas </a:t>
            </a:r>
            <a:endParaRPr/>
          </a:p>
        </p:txBody>
      </p:sp>
      <p:sp>
        <p:nvSpPr>
          <p:cNvPr id="893" name="Google Shape;89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p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p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3" name="Google Shape;91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3" name="Google Shape;923;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0" name="Google Shape;950;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8" name="Google Shape;95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0"/>
        <p:cNvGrpSpPr/>
        <p:nvPr/>
      </p:nvGrpSpPr>
      <p:grpSpPr>
        <a:xfrm>
          <a:off x="0" y="0"/>
          <a:ext cx="0" cy="0"/>
          <a:chOff x="0" y="0"/>
          <a:chExt cx="0" cy="0"/>
        </a:xfrm>
      </p:grpSpPr>
      <p:sp>
        <p:nvSpPr>
          <p:cNvPr id="971" name="Google Shape;97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2" name="Google Shape;972;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3" name="Google Shape;973;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
        <p:nvSpPr>
          <p:cNvPr id="974" name="Google Shape;974;p4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2" name="Google Shape;982;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0" name="Google Shape;990;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Answers are: </a:t>
            </a:r>
            <a:endParaRPr/>
          </a:p>
          <a:p>
            <a:pPr marL="0" lvl="0" indent="0" algn="l" rtl="0">
              <a:lnSpc>
                <a:spcPct val="100000"/>
              </a:lnSpc>
              <a:spcBef>
                <a:spcPts val="0"/>
              </a:spcBef>
              <a:spcAft>
                <a:spcPts val="0"/>
              </a:spcAft>
              <a:buSzPts val="1400"/>
              <a:buNone/>
            </a:pPr>
            <a:r>
              <a:rPr lang="en-US"/>
              <a:t>1-a</a:t>
            </a:r>
            <a:endParaRPr/>
          </a:p>
          <a:p>
            <a:pPr marL="0" lvl="0" indent="0" algn="l" rtl="0">
              <a:lnSpc>
                <a:spcPct val="100000"/>
              </a:lnSpc>
              <a:spcBef>
                <a:spcPts val="0"/>
              </a:spcBef>
              <a:spcAft>
                <a:spcPts val="0"/>
              </a:spcAft>
              <a:buSzPts val="1400"/>
              <a:buNone/>
            </a:pPr>
            <a:r>
              <a:rPr lang="en-US"/>
              <a:t>2-b</a:t>
            </a:r>
            <a:endParaRPr/>
          </a:p>
          <a:p>
            <a:pPr marL="0" lvl="0" indent="0" algn="l" rtl="0">
              <a:lnSpc>
                <a:spcPct val="100000"/>
              </a:lnSpc>
              <a:spcBef>
                <a:spcPts val="0"/>
              </a:spcBef>
              <a:spcAft>
                <a:spcPts val="0"/>
              </a:spcAft>
              <a:buSzPts val="1400"/>
              <a:buNone/>
            </a:pPr>
            <a:r>
              <a:rPr lang="en-US"/>
              <a:t>3-c</a:t>
            </a:r>
            <a:endParaRPr/>
          </a:p>
          <a:p>
            <a:pPr marL="0" lvl="0" indent="0" algn="l" rtl="0">
              <a:lnSpc>
                <a:spcPct val="100000"/>
              </a:lnSpc>
              <a:spcBef>
                <a:spcPts val="0"/>
              </a:spcBef>
              <a:spcAft>
                <a:spcPts val="0"/>
              </a:spcAft>
              <a:buSzPts val="1400"/>
              <a:buNone/>
            </a:pPr>
            <a:r>
              <a:rPr lang="en-US"/>
              <a:t>4-a</a:t>
            </a:r>
            <a:endParaRPr/>
          </a:p>
          <a:p>
            <a:pPr marL="0" lvl="0" indent="0" algn="l" rtl="0">
              <a:lnSpc>
                <a:spcPct val="100000"/>
              </a:lnSpc>
              <a:spcBef>
                <a:spcPts val="0"/>
              </a:spcBef>
              <a:spcAft>
                <a:spcPts val="0"/>
              </a:spcAft>
              <a:buSzPts val="1400"/>
              <a:buNone/>
            </a:pPr>
            <a:r>
              <a:rPr lang="en-US"/>
              <a:t>5-b</a:t>
            </a:r>
            <a:endParaRPr/>
          </a:p>
          <a:p>
            <a:pPr marL="0" lvl="0" indent="0" algn="l" rtl="0">
              <a:lnSpc>
                <a:spcPct val="100000"/>
              </a:lnSpc>
              <a:spcBef>
                <a:spcPts val="0"/>
              </a:spcBef>
              <a:spcAft>
                <a:spcPts val="0"/>
              </a:spcAft>
              <a:buSzPts val="1400"/>
              <a:buNone/>
            </a:pPr>
            <a:endParaRPr/>
          </a:p>
        </p:txBody>
      </p:sp>
      <p:sp>
        <p:nvSpPr>
          <p:cNvPr id="1002" name="Google Shape;1002;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Answers are: </a:t>
            </a:r>
            <a:endParaRPr/>
          </a:p>
          <a:p>
            <a:pPr marL="0" lvl="0" indent="0" algn="l" rtl="0">
              <a:lnSpc>
                <a:spcPct val="100000"/>
              </a:lnSpc>
              <a:spcBef>
                <a:spcPts val="0"/>
              </a:spcBef>
              <a:spcAft>
                <a:spcPts val="0"/>
              </a:spcAft>
              <a:buSzPts val="1400"/>
              <a:buNone/>
            </a:pPr>
            <a:r>
              <a:rPr lang="en-US"/>
              <a:t>1-C</a:t>
            </a:r>
            <a:endParaRPr/>
          </a:p>
          <a:p>
            <a:pPr marL="0" lvl="0" indent="0" algn="l" rtl="0">
              <a:lnSpc>
                <a:spcPct val="100000"/>
              </a:lnSpc>
              <a:spcBef>
                <a:spcPts val="0"/>
              </a:spcBef>
              <a:spcAft>
                <a:spcPts val="0"/>
              </a:spcAft>
              <a:buSzPts val="1400"/>
              <a:buNone/>
            </a:pPr>
            <a:r>
              <a:rPr lang="en-US"/>
              <a:t>2-E</a:t>
            </a:r>
            <a:endParaRPr/>
          </a:p>
          <a:p>
            <a:pPr marL="0" lvl="0" indent="0" algn="l" rtl="0">
              <a:lnSpc>
                <a:spcPct val="100000"/>
              </a:lnSpc>
              <a:spcBef>
                <a:spcPts val="0"/>
              </a:spcBef>
              <a:spcAft>
                <a:spcPts val="0"/>
              </a:spcAft>
              <a:buSzPts val="1400"/>
              <a:buNone/>
            </a:pPr>
            <a:r>
              <a:rPr lang="en-US"/>
              <a:t>3-A</a:t>
            </a:r>
            <a:endParaRPr/>
          </a:p>
          <a:p>
            <a:pPr marL="0" lvl="0" indent="0" algn="l" rtl="0">
              <a:lnSpc>
                <a:spcPct val="100000"/>
              </a:lnSpc>
              <a:spcBef>
                <a:spcPts val="0"/>
              </a:spcBef>
              <a:spcAft>
                <a:spcPts val="0"/>
              </a:spcAft>
              <a:buSzPts val="1400"/>
              <a:buNone/>
            </a:pPr>
            <a:r>
              <a:rPr lang="en-US"/>
              <a:t>4-F</a:t>
            </a:r>
            <a:endParaRPr/>
          </a:p>
          <a:p>
            <a:pPr marL="0" lvl="0" indent="0" algn="l" rtl="0">
              <a:lnSpc>
                <a:spcPct val="100000"/>
              </a:lnSpc>
              <a:spcBef>
                <a:spcPts val="0"/>
              </a:spcBef>
              <a:spcAft>
                <a:spcPts val="0"/>
              </a:spcAft>
              <a:buSzPts val="1400"/>
              <a:buNone/>
            </a:pPr>
            <a:r>
              <a:rPr lang="en-US"/>
              <a:t>5-D</a:t>
            </a:r>
            <a:endParaRPr/>
          </a:p>
          <a:p>
            <a:pPr marL="0" lvl="0" indent="0" algn="l" rtl="0">
              <a:lnSpc>
                <a:spcPct val="100000"/>
              </a:lnSpc>
              <a:spcBef>
                <a:spcPts val="0"/>
              </a:spcBef>
              <a:spcAft>
                <a:spcPts val="0"/>
              </a:spcAft>
              <a:buSzPts val="1400"/>
              <a:buNone/>
            </a:pPr>
            <a:r>
              <a:rPr lang="en-US"/>
              <a:t>6-B</a:t>
            </a:r>
            <a:endParaRPr/>
          </a:p>
        </p:txBody>
      </p:sp>
      <p:sp>
        <p:nvSpPr>
          <p:cNvPr id="1011" name="Google Shape;101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p49: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6" name="Google Shape;1046;p49: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7" name="Google Shape;1047;p49: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50</a:t>
            </a:fld>
            <a:endParaRPr sz="1400" b="0" i="0" u="none" strike="noStrike" cap="none">
              <a:solidFill>
                <a:srgbClr val="000000"/>
              </a:solidFill>
              <a:latin typeface="Arial"/>
              <a:ea typeface="Arial"/>
              <a:cs typeface="Arial"/>
              <a:sym typeface="Arial"/>
            </a:endParaRPr>
          </a:p>
        </p:txBody>
      </p:sp>
      <p:sp>
        <p:nvSpPr>
          <p:cNvPr id="1048" name="Google Shape;1048;p49: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6" name="Google Shape;1056;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7" name="Google Shape;1057;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
        <p:nvSpPr>
          <p:cNvPr id="1058" name="Google Shape;1058;p5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p5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7" name="Google Shape;1067;p5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8" name="Google Shape;1068;p51: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52</a:t>
            </a:fld>
            <a:endParaRPr sz="1400" b="0" i="0" u="none" strike="noStrike" cap="none">
              <a:solidFill>
                <a:srgbClr val="000000"/>
              </a:solidFill>
              <a:latin typeface="Arial"/>
              <a:ea typeface="Arial"/>
              <a:cs typeface="Arial"/>
              <a:sym typeface="Arial"/>
            </a:endParaRPr>
          </a:p>
        </p:txBody>
      </p:sp>
      <p:sp>
        <p:nvSpPr>
          <p:cNvPr id="1069" name="Google Shape;1069;p51: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8" name="Google Shape;1088;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
        <p:cNvGrpSpPr/>
        <p:nvPr/>
      </p:nvGrpSpPr>
      <p:grpSpPr>
        <a:xfrm>
          <a:off x="0" y="0"/>
          <a:ext cx="0" cy="0"/>
          <a:chOff x="0" y="0"/>
          <a:chExt cx="0" cy="0"/>
        </a:xfrm>
      </p:grpSpPr>
      <p:sp>
        <p:nvSpPr>
          <p:cNvPr id="16" name="Google Shape;16;p54"/>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 name="Google Shape;17;p54"/>
          <p:cNvSpPr>
            <a:spLocks noGrp="1"/>
          </p:cNvSpPr>
          <p:nvPr>
            <p:ph type="pic" idx="2"/>
          </p:nvPr>
        </p:nvSpPr>
        <p:spPr>
          <a:xfrm>
            <a:off x="680720" y="685799"/>
            <a:ext cx="10830560" cy="5486401"/>
          </a:xfrm>
          <a:prstGeom prst="rect">
            <a:avLst/>
          </a:prstGeom>
          <a:noFill/>
          <a:ln>
            <a:noFill/>
          </a:ln>
        </p:spPr>
      </p:sp>
      <p:sp>
        <p:nvSpPr>
          <p:cNvPr id="18" name="Google Shape;18;p54"/>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49803"/>
                </a:srgbClr>
              </a:gs>
              <a:gs pos="100000">
                <a:srgbClr val="000000">
                  <a:alpha val="42745"/>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4"/>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
        <p:cNvGrpSpPr/>
        <p:nvPr/>
      </p:nvGrpSpPr>
      <p:grpSpPr>
        <a:xfrm>
          <a:off x="0" y="0"/>
          <a:ext cx="0" cy="0"/>
          <a:chOff x="0" y="0"/>
          <a:chExt cx="0" cy="0"/>
        </a:xfrm>
      </p:grpSpPr>
      <p:sp>
        <p:nvSpPr>
          <p:cNvPr id="21" name="Google Shape;21;p55"/>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 name="Google Shape;22;p55"/>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 name="Google Shape;23;p55"/>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5"/>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 name="Google Shape;26;p55"/>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55"/>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 name="Google Shape;28;p55"/>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55"/>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 name="Google Shape;30;p55"/>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5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33"/>
        <p:cNvGrpSpPr/>
        <p:nvPr/>
      </p:nvGrpSpPr>
      <p:grpSpPr>
        <a:xfrm>
          <a:off x="0" y="0"/>
          <a:ext cx="0" cy="0"/>
          <a:chOff x="0" y="0"/>
          <a:chExt cx="0" cy="0"/>
        </a:xfrm>
      </p:grpSpPr>
      <p:sp>
        <p:nvSpPr>
          <p:cNvPr id="34" name="Google Shape;34;p58"/>
          <p:cNvSpPr/>
          <p:nvPr/>
        </p:nvSpPr>
        <p:spPr>
          <a:xfrm>
            <a:off x="-1" y="0"/>
            <a:ext cx="12192001" cy="6858000"/>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 name="Google Shape;35;p58"/>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 name="Google Shape;36;p58"/>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8"/>
          <p:cNvSpPr>
            <a:spLocks noGrp="1"/>
          </p:cNvSpPr>
          <p:nvPr>
            <p:ph type="pic" idx="2"/>
          </p:nvPr>
        </p:nvSpPr>
        <p:spPr>
          <a:xfrm>
            <a:off x="1279525" y="2155389"/>
            <a:ext cx="2003425" cy="2002536"/>
          </a:xfrm>
          <a:prstGeom prst="rect">
            <a:avLst/>
          </a:prstGeom>
          <a:noFill/>
          <a:ln>
            <a:noFill/>
          </a:ln>
        </p:spPr>
      </p:sp>
      <p:sp>
        <p:nvSpPr>
          <p:cNvPr id="39" name="Google Shape;39;p58"/>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58"/>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58"/>
          <p:cNvSpPr>
            <a:spLocks noGrp="1"/>
          </p:cNvSpPr>
          <p:nvPr>
            <p:ph type="pic" idx="4"/>
          </p:nvPr>
        </p:nvSpPr>
        <p:spPr>
          <a:xfrm>
            <a:off x="3804132" y="2155389"/>
            <a:ext cx="2003425" cy="2002536"/>
          </a:xfrm>
          <a:prstGeom prst="rect">
            <a:avLst/>
          </a:prstGeom>
          <a:noFill/>
          <a:ln>
            <a:noFill/>
          </a:ln>
        </p:spPr>
      </p:sp>
      <p:sp>
        <p:nvSpPr>
          <p:cNvPr id="42" name="Google Shape;42;p58"/>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58"/>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58"/>
          <p:cNvSpPr>
            <a:spLocks noGrp="1"/>
          </p:cNvSpPr>
          <p:nvPr>
            <p:ph type="pic" idx="7"/>
          </p:nvPr>
        </p:nvSpPr>
        <p:spPr>
          <a:xfrm>
            <a:off x="6332269" y="2155389"/>
            <a:ext cx="2003425" cy="2002536"/>
          </a:xfrm>
          <a:prstGeom prst="rect">
            <a:avLst/>
          </a:prstGeom>
          <a:noFill/>
          <a:ln>
            <a:noFill/>
          </a:ln>
        </p:spPr>
      </p:sp>
      <p:sp>
        <p:nvSpPr>
          <p:cNvPr id="45" name="Google Shape;45;p58"/>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58"/>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8"/>
          <p:cNvSpPr>
            <a:spLocks noGrp="1"/>
          </p:cNvSpPr>
          <p:nvPr>
            <p:ph type="pic" idx="13"/>
          </p:nvPr>
        </p:nvSpPr>
        <p:spPr>
          <a:xfrm>
            <a:off x="8858607" y="2155389"/>
            <a:ext cx="2003425" cy="2002536"/>
          </a:xfrm>
          <a:prstGeom prst="rect">
            <a:avLst/>
          </a:prstGeom>
          <a:noFill/>
          <a:ln>
            <a:noFill/>
          </a:ln>
        </p:spPr>
      </p:sp>
      <p:sp>
        <p:nvSpPr>
          <p:cNvPr id="48" name="Google Shape;48;p58"/>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58"/>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58"/>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8"/>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52"/>
        <p:cNvGrpSpPr/>
        <p:nvPr/>
      </p:nvGrpSpPr>
      <p:grpSpPr>
        <a:xfrm>
          <a:off x="0" y="0"/>
          <a:ext cx="0" cy="0"/>
          <a:chOff x="0" y="0"/>
          <a:chExt cx="0" cy="0"/>
        </a:xfrm>
      </p:grpSpPr>
      <p:sp>
        <p:nvSpPr>
          <p:cNvPr id="53" name="Google Shape;53;p59"/>
          <p:cNvSpPr/>
          <p:nvPr/>
        </p:nvSpPr>
        <p:spPr>
          <a:xfrm>
            <a:off x="0" y="0"/>
            <a:ext cx="8153400" cy="6857999"/>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4" name="Google Shape;54;p59"/>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5" name="Google Shape;55;p59"/>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5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9"/>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59"/>
          <p:cNvSpPr>
            <a:spLocks noGrp="1"/>
          </p:cNvSpPr>
          <p:nvPr>
            <p:ph type="pic" idx="2"/>
          </p:nvPr>
        </p:nvSpPr>
        <p:spPr>
          <a:xfrm>
            <a:off x="8839200" y="685800"/>
            <a:ext cx="2667000" cy="2400300"/>
          </a:xfrm>
          <a:prstGeom prst="rect">
            <a:avLst/>
          </a:prstGeom>
          <a:noFill/>
          <a:ln>
            <a:noFill/>
          </a:ln>
        </p:spPr>
      </p:sp>
      <p:sp>
        <p:nvSpPr>
          <p:cNvPr id="59" name="Google Shape;59;p59"/>
          <p:cNvSpPr>
            <a:spLocks noGrp="1"/>
          </p:cNvSpPr>
          <p:nvPr>
            <p:ph type="pic" idx="3"/>
          </p:nvPr>
        </p:nvSpPr>
        <p:spPr>
          <a:xfrm>
            <a:off x="8839200" y="3764738"/>
            <a:ext cx="2667000" cy="2404872"/>
          </a:xfrm>
          <a:prstGeom prst="rect">
            <a:avLst/>
          </a:prstGeom>
          <a:noFill/>
          <a:ln>
            <a:noFill/>
          </a:ln>
        </p:spPr>
      </p:sp>
      <p:sp>
        <p:nvSpPr>
          <p:cNvPr id="60" name="Google Shape;60;p5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5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62"/>
        <p:cNvGrpSpPr/>
        <p:nvPr/>
      </p:nvGrpSpPr>
      <p:grpSpPr>
        <a:xfrm>
          <a:off x="0" y="0"/>
          <a:ext cx="0" cy="0"/>
          <a:chOff x="0" y="0"/>
          <a:chExt cx="0" cy="0"/>
        </a:xfrm>
      </p:grpSpPr>
      <p:sp>
        <p:nvSpPr>
          <p:cNvPr id="63" name="Google Shape;63;p60"/>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4" name="Google Shape;64;p60"/>
          <p:cNvSpPr>
            <a:spLocks noGrp="1"/>
          </p:cNvSpPr>
          <p:nvPr>
            <p:ph type="pic" idx="2"/>
          </p:nvPr>
        </p:nvSpPr>
        <p:spPr>
          <a:xfrm>
            <a:off x="0" y="0"/>
            <a:ext cx="12192000" cy="6858000"/>
          </a:xfrm>
          <a:prstGeom prst="rect">
            <a:avLst/>
          </a:prstGeom>
          <a:noFill/>
          <a:ln>
            <a:noFill/>
          </a:ln>
        </p:spPr>
      </p:sp>
      <p:sp>
        <p:nvSpPr>
          <p:cNvPr id="65" name="Google Shape;65;p60"/>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0"/>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67"/>
        <p:cNvGrpSpPr/>
        <p:nvPr/>
      </p:nvGrpSpPr>
      <p:grpSpPr>
        <a:xfrm>
          <a:off x="0" y="0"/>
          <a:ext cx="0" cy="0"/>
          <a:chOff x="0" y="0"/>
          <a:chExt cx="0" cy="0"/>
        </a:xfrm>
      </p:grpSpPr>
      <p:sp>
        <p:nvSpPr>
          <p:cNvPr id="68" name="Google Shape;68;p6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9" name="Google Shape;69;p6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0" name="Google Shape;70;p6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6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1"/>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3" name="Google Shape;73;p61"/>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61"/>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5" name="Google Shape;75;p61"/>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6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6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78"/>
        <p:cNvGrpSpPr/>
        <p:nvPr/>
      </p:nvGrpSpPr>
      <p:grpSpPr>
        <a:xfrm>
          <a:off x="0" y="0"/>
          <a:ext cx="0" cy="0"/>
          <a:chOff x="0" y="0"/>
          <a:chExt cx="0" cy="0"/>
        </a:xfrm>
      </p:grpSpPr>
      <p:sp>
        <p:nvSpPr>
          <p:cNvPr id="79" name="Google Shape;79;p62"/>
          <p:cNvSpPr/>
          <p:nvPr/>
        </p:nvSpPr>
        <p:spPr>
          <a:xfrm>
            <a:off x="4076700" y="685798"/>
            <a:ext cx="4076700" cy="5486401"/>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0" name="Google Shape;80;p62"/>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62"/>
          <p:cNvSpPr>
            <a:spLocks noGrp="1"/>
          </p:cNvSpPr>
          <p:nvPr>
            <p:ph type="pic" idx="2"/>
          </p:nvPr>
        </p:nvSpPr>
        <p:spPr>
          <a:xfrm>
            <a:off x="0" y="0"/>
            <a:ext cx="3390900" cy="6858000"/>
          </a:xfrm>
          <a:prstGeom prst="rect">
            <a:avLst/>
          </a:prstGeom>
          <a:noFill/>
          <a:ln>
            <a:noFill/>
          </a:ln>
        </p:spPr>
      </p:sp>
      <p:sp>
        <p:nvSpPr>
          <p:cNvPr id="82" name="Google Shape;82;p6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2"/>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62"/>
          <p:cNvSpPr>
            <a:spLocks noGrp="1"/>
          </p:cNvSpPr>
          <p:nvPr>
            <p:ph type="pic" idx="3"/>
          </p:nvPr>
        </p:nvSpPr>
        <p:spPr>
          <a:xfrm>
            <a:off x="8801100" y="0"/>
            <a:ext cx="3390900" cy="6858000"/>
          </a:xfrm>
          <a:prstGeom prst="rect">
            <a:avLst/>
          </a:prstGeom>
          <a:noFill/>
          <a:ln>
            <a:noFill/>
          </a:ln>
        </p:spPr>
      </p:sp>
      <p:sp>
        <p:nvSpPr>
          <p:cNvPr id="85" name="Google Shape;85;p6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6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87"/>
        <p:cNvGrpSpPr/>
        <p:nvPr/>
      </p:nvGrpSpPr>
      <p:grpSpPr>
        <a:xfrm>
          <a:off x="0" y="0"/>
          <a:ext cx="0" cy="0"/>
          <a:chOff x="0" y="0"/>
          <a:chExt cx="0" cy="0"/>
        </a:xfrm>
      </p:grpSpPr>
      <p:sp>
        <p:nvSpPr>
          <p:cNvPr id="88" name="Google Shape;88;p63"/>
          <p:cNvSpPr/>
          <p:nvPr/>
        </p:nvSpPr>
        <p:spPr>
          <a:xfrm>
            <a:off x="0" y="0"/>
            <a:ext cx="8153400" cy="6857999"/>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9" name="Google Shape;89;p63"/>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0" name="Google Shape;90;p63"/>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6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63"/>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63"/>
          <p:cNvSpPr>
            <a:spLocks noGrp="1"/>
          </p:cNvSpPr>
          <p:nvPr>
            <p:ph type="pic" idx="2"/>
          </p:nvPr>
        </p:nvSpPr>
        <p:spPr>
          <a:xfrm>
            <a:off x="8839200" y="685800"/>
            <a:ext cx="2667000" cy="2400300"/>
          </a:xfrm>
          <a:prstGeom prst="rect">
            <a:avLst/>
          </a:prstGeom>
          <a:noFill/>
          <a:ln>
            <a:noFill/>
          </a:ln>
        </p:spPr>
      </p:sp>
      <p:sp>
        <p:nvSpPr>
          <p:cNvPr id="94" name="Google Shape;94;p63"/>
          <p:cNvSpPr>
            <a:spLocks noGrp="1"/>
          </p:cNvSpPr>
          <p:nvPr>
            <p:ph type="pic" idx="3"/>
          </p:nvPr>
        </p:nvSpPr>
        <p:spPr>
          <a:xfrm>
            <a:off x="8839200" y="3726638"/>
            <a:ext cx="2667000" cy="2445558"/>
          </a:xfrm>
          <a:prstGeom prst="rect">
            <a:avLst/>
          </a:prstGeom>
          <a:noFill/>
          <a:ln>
            <a:noFill/>
          </a:ln>
        </p:spPr>
      </p:sp>
      <p:sp>
        <p:nvSpPr>
          <p:cNvPr id="95" name="Google Shape;95;p6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6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97"/>
        <p:cNvGrpSpPr/>
        <p:nvPr/>
      </p:nvGrpSpPr>
      <p:grpSpPr>
        <a:xfrm>
          <a:off x="0" y="0"/>
          <a:ext cx="0" cy="0"/>
          <a:chOff x="0" y="0"/>
          <a:chExt cx="0" cy="0"/>
        </a:xfrm>
      </p:grpSpPr>
      <p:sp>
        <p:nvSpPr>
          <p:cNvPr id="98" name="Google Shape;98;p64"/>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9" name="Google Shape;99;p64"/>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6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64"/>
          <p:cNvSpPr>
            <a:spLocks noGrp="1"/>
          </p:cNvSpPr>
          <p:nvPr>
            <p:ph type="pic" idx="2"/>
          </p:nvPr>
        </p:nvSpPr>
        <p:spPr>
          <a:xfrm>
            <a:off x="0" y="0"/>
            <a:ext cx="6781800" cy="6858000"/>
          </a:xfrm>
          <a:prstGeom prst="rect">
            <a:avLst/>
          </a:prstGeom>
          <a:solidFill>
            <a:schemeClr val="dk2"/>
          </a:solidFill>
          <a:ln>
            <a:noFill/>
          </a:ln>
        </p:spPr>
      </p:sp>
      <p:sp>
        <p:nvSpPr>
          <p:cNvPr id="102" name="Google Shape;102;p64"/>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6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6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05"/>
        <p:cNvGrpSpPr/>
        <p:nvPr/>
      </p:nvGrpSpPr>
      <p:grpSpPr>
        <a:xfrm>
          <a:off x="0" y="0"/>
          <a:ext cx="0" cy="0"/>
          <a:chOff x="0" y="0"/>
          <a:chExt cx="0" cy="0"/>
        </a:xfrm>
      </p:grpSpPr>
      <p:sp>
        <p:nvSpPr>
          <p:cNvPr id="106" name="Google Shape;106;p65"/>
          <p:cNvSpPr/>
          <p:nvPr/>
        </p:nvSpPr>
        <p:spPr>
          <a:xfrm>
            <a:off x="685800" y="685801"/>
            <a:ext cx="7467601" cy="5486400"/>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7" name="Google Shape;107;p65"/>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6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65"/>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0" name="Google Shape;110;p65"/>
          <p:cNvSpPr>
            <a:spLocks noGrp="1"/>
          </p:cNvSpPr>
          <p:nvPr>
            <p:ph type="pic" idx="2"/>
          </p:nvPr>
        </p:nvSpPr>
        <p:spPr>
          <a:xfrm>
            <a:off x="8153400" y="685799"/>
            <a:ext cx="3397250" cy="5486401"/>
          </a:xfrm>
          <a:prstGeom prst="rect">
            <a:avLst/>
          </a:prstGeom>
          <a:noFill/>
          <a:ln>
            <a:noFill/>
          </a:ln>
        </p:spPr>
      </p:sp>
      <p:sp>
        <p:nvSpPr>
          <p:cNvPr id="111" name="Google Shape;111;p6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6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119"/>
        <p:cNvGrpSpPr/>
        <p:nvPr/>
      </p:nvGrpSpPr>
      <p:grpSpPr>
        <a:xfrm>
          <a:off x="0" y="0"/>
          <a:ext cx="0" cy="0"/>
          <a:chOff x="0" y="0"/>
          <a:chExt cx="0" cy="0"/>
        </a:xfrm>
      </p:grpSpPr>
      <p:sp>
        <p:nvSpPr>
          <p:cNvPr id="120" name="Google Shape;120;p57"/>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1" name="Google Shape;121;p57"/>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5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57"/>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5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5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26"/>
        <p:cNvGrpSpPr/>
        <p:nvPr/>
      </p:nvGrpSpPr>
      <p:grpSpPr>
        <a:xfrm>
          <a:off x="0" y="0"/>
          <a:ext cx="0" cy="0"/>
          <a:chOff x="0" y="0"/>
          <a:chExt cx="0" cy="0"/>
        </a:xfrm>
      </p:grpSpPr>
      <p:sp>
        <p:nvSpPr>
          <p:cNvPr id="127" name="Google Shape;127;p66"/>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8" name="Google Shape;128;p66"/>
          <p:cNvSpPr>
            <a:spLocks noGrp="1"/>
          </p:cNvSpPr>
          <p:nvPr>
            <p:ph type="pic" idx="2"/>
          </p:nvPr>
        </p:nvSpPr>
        <p:spPr>
          <a:xfrm>
            <a:off x="680720" y="685799"/>
            <a:ext cx="10830560" cy="5486401"/>
          </a:xfrm>
          <a:prstGeom prst="rect">
            <a:avLst/>
          </a:prstGeom>
          <a:noFill/>
          <a:ln>
            <a:noFill/>
          </a:ln>
        </p:spPr>
      </p:sp>
      <p:sp>
        <p:nvSpPr>
          <p:cNvPr id="129" name="Google Shape;129;p66"/>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49411"/>
                </a:srgbClr>
              </a:gs>
              <a:gs pos="100000">
                <a:srgbClr val="000000">
                  <a:alpha val="42352"/>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66"/>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131"/>
        <p:cNvGrpSpPr/>
        <p:nvPr/>
      </p:nvGrpSpPr>
      <p:grpSpPr>
        <a:xfrm>
          <a:off x="0" y="0"/>
          <a:ext cx="0" cy="0"/>
          <a:chOff x="0" y="0"/>
          <a:chExt cx="0" cy="0"/>
        </a:xfrm>
      </p:grpSpPr>
      <p:sp>
        <p:nvSpPr>
          <p:cNvPr id="132" name="Google Shape;132;p67"/>
          <p:cNvSpPr/>
          <p:nvPr/>
        </p:nvSpPr>
        <p:spPr>
          <a:xfrm>
            <a:off x="-1" y="0"/>
            <a:ext cx="12192001" cy="6858000"/>
          </a:xfrm>
          <a:prstGeom prst="rect">
            <a:avLst/>
          </a:pr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3" name="Google Shape;133;p67"/>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4" name="Google Shape;134;p67"/>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6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67"/>
          <p:cNvSpPr>
            <a:spLocks noGrp="1"/>
          </p:cNvSpPr>
          <p:nvPr>
            <p:ph type="pic" idx="2"/>
          </p:nvPr>
        </p:nvSpPr>
        <p:spPr>
          <a:xfrm>
            <a:off x="1279525" y="2155389"/>
            <a:ext cx="2003425" cy="2002536"/>
          </a:xfrm>
          <a:prstGeom prst="rect">
            <a:avLst/>
          </a:prstGeom>
          <a:noFill/>
          <a:ln>
            <a:noFill/>
          </a:ln>
        </p:spPr>
      </p:sp>
      <p:sp>
        <p:nvSpPr>
          <p:cNvPr id="137" name="Google Shape;137;p67"/>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67"/>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67"/>
          <p:cNvSpPr>
            <a:spLocks noGrp="1"/>
          </p:cNvSpPr>
          <p:nvPr>
            <p:ph type="pic" idx="4"/>
          </p:nvPr>
        </p:nvSpPr>
        <p:spPr>
          <a:xfrm>
            <a:off x="3804132" y="2155389"/>
            <a:ext cx="2003425" cy="2002536"/>
          </a:xfrm>
          <a:prstGeom prst="rect">
            <a:avLst/>
          </a:prstGeom>
          <a:noFill/>
          <a:ln>
            <a:noFill/>
          </a:ln>
        </p:spPr>
      </p:sp>
      <p:sp>
        <p:nvSpPr>
          <p:cNvPr id="140" name="Google Shape;140;p67"/>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1" name="Google Shape;141;p67"/>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67"/>
          <p:cNvSpPr>
            <a:spLocks noGrp="1"/>
          </p:cNvSpPr>
          <p:nvPr>
            <p:ph type="pic" idx="7"/>
          </p:nvPr>
        </p:nvSpPr>
        <p:spPr>
          <a:xfrm>
            <a:off x="6332269" y="2155389"/>
            <a:ext cx="2003425" cy="2002536"/>
          </a:xfrm>
          <a:prstGeom prst="rect">
            <a:avLst/>
          </a:prstGeom>
          <a:noFill/>
          <a:ln>
            <a:noFill/>
          </a:ln>
        </p:spPr>
      </p:sp>
      <p:sp>
        <p:nvSpPr>
          <p:cNvPr id="143" name="Google Shape;143;p67"/>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67"/>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67"/>
          <p:cNvSpPr>
            <a:spLocks noGrp="1"/>
          </p:cNvSpPr>
          <p:nvPr>
            <p:ph type="pic" idx="13"/>
          </p:nvPr>
        </p:nvSpPr>
        <p:spPr>
          <a:xfrm>
            <a:off x="8858607" y="2155389"/>
            <a:ext cx="2003425" cy="2002536"/>
          </a:xfrm>
          <a:prstGeom prst="rect">
            <a:avLst/>
          </a:prstGeom>
          <a:noFill/>
          <a:ln>
            <a:noFill/>
          </a:ln>
        </p:spPr>
      </p:sp>
      <p:sp>
        <p:nvSpPr>
          <p:cNvPr id="146" name="Google Shape;146;p67"/>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67"/>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67"/>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67"/>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150"/>
        <p:cNvGrpSpPr/>
        <p:nvPr/>
      </p:nvGrpSpPr>
      <p:grpSpPr>
        <a:xfrm>
          <a:off x="0" y="0"/>
          <a:ext cx="0" cy="0"/>
          <a:chOff x="0" y="0"/>
          <a:chExt cx="0" cy="0"/>
        </a:xfrm>
      </p:grpSpPr>
      <p:sp>
        <p:nvSpPr>
          <p:cNvPr id="151" name="Google Shape;151;p68"/>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2" name="Google Shape;152;p68"/>
          <p:cNvSpPr>
            <a:spLocks noGrp="1"/>
          </p:cNvSpPr>
          <p:nvPr>
            <p:ph type="pic" idx="2"/>
          </p:nvPr>
        </p:nvSpPr>
        <p:spPr>
          <a:xfrm>
            <a:off x="0" y="0"/>
            <a:ext cx="12192000" cy="6858000"/>
          </a:xfrm>
          <a:prstGeom prst="rect">
            <a:avLst/>
          </a:prstGeom>
          <a:noFill/>
          <a:ln>
            <a:noFill/>
          </a:ln>
        </p:spPr>
      </p:sp>
      <p:sp>
        <p:nvSpPr>
          <p:cNvPr id="153" name="Google Shape;153;p68"/>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68"/>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155"/>
        <p:cNvGrpSpPr/>
        <p:nvPr/>
      </p:nvGrpSpPr>
      <p:grpSpPr>
        <a:xfrm>
          <a:off x="0" y="0"/>
          <a:ext cx="0" cy="0"/>
          <a:chOff x="0" y="0"/>
          <a:chExt cx="0" cy="0"/>
        </a:xfrm>
      </p:grpSpPr>
      <p:sp>
        <p:nvSpPr>
          <p:cNvPr id="156" name="Google Shape;156;p69"/>
          <p:cNvSpPr/>
          <p:nvPr/>
        </p:nvSpPr>
        <p:spPr>
          <a:xfrm>
            <a:off x="0" y="0"/>
            <a:ext cx="8153400" cy="6857999"/>
          </a:xfrm>
          <a:prstGeom prst="rect">
            <a:avLst/>
          </a:pr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7" name="Google Shape;157;p69"/>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8" name="Google Shape;158;p69"/>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6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69"/>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69"/>
          <p:cNvSpPr>
            <a:spLocks noGrp="1"/>
          </p:cNvSpPr>
          <p:nvPr>
            <p:ph type="pic" idx="2"/>
          </p:nvPr>
        </p:nvSpPr>
        <p:spPr>
          <a:xfrm>
            <a:off x="8839200" y="685800"/>
            <a:ext cx="2667000" cy="2400300"/>
          </a:xfrm>
          <a:prstGeom prst="rect">
            <a:avLst/>
          </a:prstGeom>
          <a:noFill/>
          <a:ln>
            <a:noFill/>
          </a:ln>
        </p:spPr>
      </p:sp>
      <p:sp>
        <p:nvSpPr>
          <p:cNvPr id="162" name="Google Shape;162;p69"/>
          <p:cNvSpPr>
            <a:spLocks noGrp="1"/>
          </p:cNvSpPr>
          <p:nvPr>
            <p:ph type="pic" idx="3"/>
          </p:nvPr>
        </p:nvSpPr>
        <p:spPr>
          <a:xfrm>
            <a:off x="8839200" y="3764738"/>
            <a:ext cx="2667000" cy="2404872"/>
          </a:xfrm>
          <a:prstGeom prst="rect">
            <a:avLst/>
          </a:prstGeom>
          <a:noFill/>
          <a:ln>
            <a:noFill/>
          </a:ln>
        </p:spPr>
      </p:sp>
      <p:sp>
        <p:nvSpPr>
          <p:cNvPr id="163" name="Google Shape;163;p6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6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165"/>
        <p:cNvGrpSpPr/>
        <p:nvPr/>
      </p:nvGrpSpPr>
      <p:grpSpPr>
        <a:xfrm>
          <a:off x="0" y="0"/>
          <a:ext cx="0" cy="0"/>
          <a:chOff x="0" y="0"/>
          <a:chExt cx="0" cy="0"/>
        </a:xfrm>
      </p:grpSpPr>
      <p:sp>
        <p:nvSpPr>
          <p:cNvPr id="166" name="Google Shape;166;p70"/>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7" name="Google Shape;167;p70"/>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7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70"/>
          <p:cNvSpPr>
            <a:spLocks noGrp="1"/>
          </p:cNvSpPr>
          <p:nvPr>
            <p:ph type="pic" idx="2"/>
          </p:nvPr>
        </p:nvSpPr>
        <p:spPr>
          <a:xfrm>
            <a:off x="0" y="0"/>
            <a:ext cx="6781800" cy="6858000"/>
          </a:xfrm>
          <a:prstGeom prst="rect">
            <a:avLst/>
          </a:prstGeom>
          <a:solidFill>
            <a:schemeClr val="dk2"/>
          </a:solidFill>
          <a:ln>
            <a:noFill/>
          </a:ln>
        </p:spPr>
      </p:sp>
      <p:sp>
        <p:nvSpPr>
          <p:cNvPr id="170" name="Google Shape;170;p70"/>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7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p7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173"/>
        <p:cNvGrpSpPr/>
        <p:nvPr/>
      </p:nvGrpSpPr>
      <p:grpSpPr>
        <a:xfrm>
          <a:off x="0" y="0"/>
          <a:ext cx="0" cy="0"/>
          <a:chOff x="0" y="0"/>
          <a:chExt cx="0" cy="0"/>
        </a:xfrm>
      </p:grpSpPr>
      <p:sp>
        <p:nvSpPr>
          <p:cNvPr id="174" name="Google Shape;174;p7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5" name="Google Shape;175;p7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6" name="Google Shape;176;p7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7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71"/>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9" name="Google Shape;179;p71"/>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p71"/>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1" name="Google Shape;181;p71"/>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p71"/>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3" name="Google Shape;183;p71"/>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7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7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86"/>
        <p:cNvGrpSpPr/>
        <p:nvPr/>
      </p:nvGrpSpPr>
      <p:grpSpPr>
        <a:xfrm>
          <a:off x="0" y="0"/>
          <a:ext cx="0" cy="0"/>
          <a:chOff x="0" y="0"/>
          <a:chExt cx="0" cy="0"/>
        </a:xfrm>
      </p:grpSpPr>
      <p:sp>
        <p:nvSpPr>
          <p:cNvPr id="187" name="Google Shape;187;p72"/>
          <p:cNvSpPr/>
          <p:nvPr/>
        </p:nvSpPr>
        <p:spPr>
          <a:xfrm>
            <a:off x="4076700" y="685798"/>
            <a:ext cx="4076700" cy="5486401"/>
          </a:xfrm>
          <a:prstGeom prst="rect">
            <a:avLst/>
          </a:pr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8" name="Google Shape;188;p72"/>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72"/>
          <p:cNvSpPr>
            <a:spLocks noGrp="1"/>
          </p:cNvSpPr>
          <p:nvPr>
            <p:ph type="pic" idx="2"/>
          </p:nvPr>
        </p:nvSpPr>
        <p:spPr>
          <a:xfrm>
            <a:off x="0" y="0"/>
            <a:ext cx="3390900" cy="6858000"/>
          </a:xfrm>
          <a:prstGeom prst="rect">
            <a:avLst/>
          </a:prstGeom>
          <a:noFill/>
          <a:ln>
            <a:noFill/>
          </a:ln>
        </p:spPr>
      </p:sp>
      <p:sp>
        <p:nvSpPr>
          <p:cNvPr id="190" name="Google Shape;190;p7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p72"/>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2" name="Google Shape;192;p72"/>
          <p:cNvSpPr>
            <a:spLocks noGrp="1"/>
          </p:cNvSpPr>
          <p:nvPr>
            <p:ph type="pic" idx="3"/>
          </p:nvPr>
        </p:nvSpPr>
        <p:spPr>
          <a:xfrm>
            <a:off x="8801100" y="0"/>
            <a:ext cx="3390900" cy="6858000"/>
          </a:xfrm>
          <a:prstGeom prst="rect">
            <a:avLst/>
          </a:prstGeom>
          <a:noFill/>
          <a:ln>
            <a:noFill/>
          </a:ln>
        </p:spPr>
      </p:sp>
      <p:sp>
        <p:nvSpPr>
          <p:cNvPr id="193" name="Google Shape;193;p7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7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95"/>
        <p:cNvGrpSpPr/>
        <p:nvPr/>
      </p:nvGrpSpPr>
      <p:grpSpPr>
        <a:xfrm>
          <a:off x="0" y="0"/>
          <a:ext cx="0" cy="0"/>
          <a:chOff x="0" y="0"/>
          <a:chExt cx="0" cy="0"/>
        </a:xfrm>
      </p:grpSpPr>
      <p:sp>
        <p:nvSpPr>
          <p:cNvPr id="196" name="Google Shape;196;p73"/>
          <p:cNvSpPr/>
          <p:nvPr/>
        </p:nvSpPr>
        <p:spPr>
          <a:xfrm>
            <a:off x="685800" y="685801"/>
            <a:ext cx="7467601" cy="5486400"/>
          </a:xfrm>
          <a:prstGeom prst="rect">
            <a:avLst/>
          </a:pr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97" name="Google Shape;197;p73"/>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7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73"/>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73"/>
          <p:cNvSpPr>
            <a:spLocks noGrp="1"/>
          </p:cNvSpPr>
          <p:nvPr>
            <p:ph type="pic" idx="2"/>
          </p:nvPr>
        </p:nvSpPr>
        <p:spPr>
          <a:xfrm>
            <a:off x="8153400" y="685799"/>
            <a:ext cx="3397250" cy="5486401"/>
          </a:xfrm>
          <a:prstGeom prst="rect">
            <a:avLst/>
          </a:prstGeom>
          <a:noFill/>
          <a:ln>
            <a:noFill/>
          </a:ln>
        </p:spPr>
      </p:sp>
      <p:sp>
        <p:nvSpPr>
          <p:cNvPr id="201" name="Google Shape;201;p7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7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9"/>
        <p:cNvGrpSpPr/>
        <p:nvPr/>
      </p:nvGrpSpPr>
      <p:grpSpPr>
        <a:xfrm>
          <a:off x="0" y="0"/>
          <a:ext cx="0" cy="0"/>
          <a:chOff x="0" y="0"/>
          <a:chExt cx="0" cy="0"/>
        </a:xfrm>
      </p:grpSpPr>
      <p:sp>
        <p:nvSpPr>
          <p:cNvPr id="210" name="Google Shape;210;p2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1" name="Google Shape;211;p2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2" name="Google Shape;212;p2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2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1"/>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5" name="Google Shape;215;p21"/>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21"/>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7" name="Google Shape;217;p21"/>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21"/>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9" name="Google Shape;219;p21"/>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2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2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2"/>
        <p:cNvGrpSpPr/>
        <p:nvPr/>
      </p:nvGrpSpPr>
      <p:grpSpPr>
        <a:xfrm>
          <a:off x="0" y="0"/>
          <a:ext cx="0" cy="0"/>
          <a:chOff x="0" y="0"/>
          <a:chExt cx="0" cy="0"/>
        </a:xfrm>
      </p:grpSpPr>
      <p:sp>
        <p:nvSpPr>
          <p:cNvPr id="223" name="Google Shape;223;p74"/>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4" name="Google Shape;224;p74"/>
          <p:cNvSpPr>
            <a:spLocks noGrp="1"/>
          </p:cNvSpPr>
          <p:nvPr>
            <p:ph type="pic" idx="2"/>
          </p:nvPr>
        </p:nvSpPr>
        <p:spPr>
          <a:xfrm>
            <a:off x="680720" y="685799"/>
            <a:ext cx="10830560" cy="5486401"/>
          </a:xfrm>
          <a:prstGeom prst="rect">
            <a:avLst/>
          </a:prstGeom>
          <a:noFill/>
          <a:ln>
            <a:noFill/>
          </a:ln>
        </p:spPr>
      </p:sp>
      <p:sp>
        <p:nvSpPr>
          <p:cNvPr id="225" name="Google Shape;225;p74"/>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74"/>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7"/>
        <p:cNvGrpSpPr/>
        <p:nvPr/>
      </p:nvGrpSpPr>
      <p:grpSpPr>
        <a:xfrm>
          <a:off x="0" y="0"/>
          <a:ext cx="0" cy="0"/>
          <a:chOff x="0" y="0"/>
          <a:chExt cx="0" cy="0"/>
        </a:xfrm>
      </p:grpSpPr>
      <p:sp>
        <p:nvSpPr>
          <p:cNvPr id="228" name="Google Shape;228;p75"/>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9" name="Google Shape;229;p75"/>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75"/>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7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75"/>
          <p:cNvSpPr>
            <a:spLocks noGrp="1"/>
          </p:cNvSpPr>
          <p:nvPr>
            <p:ph type="pic" idx="2"/>
          </p:nvPr>
        </p:nvSpPr>
        <p:spPr>
          <a:xfrm>
            <a:off x="1279525" y="2155389"/>
            <a:ext cx="2003425" cy="2002536"/>
          </a:xfrm>
          <a:prstGeom prst="rect">
            <a:avLst/>
          </a:prstGeom>
          <a:noFill/>
          <a:ln>
            <a:noFill/>
          </a:ln>
        </p:spPr>
      </p:sp>
      <p:sp>
        <p:nvSpPr>
          <p:cNvPr id="233" name="Google Shape;233;p75"/>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75"/>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75"/>
          <p:cNvSpPr>
            <a:spLocks noGrp="1"/>
          </p:cNvSpPr>
          <p:nvPr>
            <p:ph type="pic" idx="4"/>
          </p:nvPr>
        </p:nvSpPr>
        <p:spPr>
          <a:xfrm>
            <a:off x="3804132" y="2155389"/>
            <a:ext cx="2003425" cy="2002536"/>
          </a:xfrm>
          <a:prstGeom prst="rect">
            <a:avLst/>
          </a:prstGeom>
          <a:noFill/>
          <a:ln>
            <a:noFill/>
          </a:ln>
        </p:spPr>
      </p:sp>
      <p:sp>
        <p:nvSpPr>
          <p:cNvPr id="236" name="Google Shape;236;p75"/>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75"/>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75"/>
          <p:cNvSpPr>
            <a:spLocks noGrp="1"/>
          </p:cNvSpPr>
          <p:nvPr>
            <p:ph type="pic" idx="7"/>
          </p:nvPr>
        </p:nvSpPr>
        <p:spPr>
          <a:xfrm>
            <a:off x="6332269" y="2155389"/>
            <a:ext cx="2003425" cy="2002536"/>
          </a:xfrm>
          <a:prstGeom prst="rect">
            <a:avLst/>
          </a:prstGeom>
          <a:noFill/>
          <a:ln>
            <a:noFill/>
          </a:ln>
        </p:spPr>
      </p:sp>
      <p:sp>
        <p:nvSpPr>
          <p:cNvPr id="239" name="Google Shape;239;p75"/>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75"/>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75"/>
          <p:cNvSpPr>
            <a:spLocks noGrp="1"/>
          </p:cNvSpPr>
          <p:nvPr>
            <p:ph type="pic" idx="13"/>
          </p:nvPr>
        </p:nvSpPr>
        <p:spPr>
          <a:xfrm>
            <a:off x="8858607" y="2155389"/>
            <a:ext cx="2003425" cy="2002536"/>
          </a:xfrm>
          <a:prstGeom prst="rect">
            <a:avLst/>
          </a:prstGeom>
          <a:noFill/>
          <a:ln>
            <a:noFill/>
          </a:ln>
        </p:spPr>
      </p:sp>
      <p:sp>
        <p:nvSpPr>
          <p:cNvPr id="242" name="Google Shape;242;p75"/>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75"/>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75"/>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75"/>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46"/>
        <p:cNvGrpSpPr/>
        <p:nvPr/>
      </p:nvGrpSpPr>
      <p:grpSpPr>
        <a:xfrm>
          <a:off x="0" y="0"/>
          <a:ext cx="0" cy="0"/>
          <a:chOff x="0" y="0"/>
          <a:chExt cx="0" cy="0"/>
        </a:xfrm>
      </p:grpSpPr>
      <p:sp>
        <p:nvSpPr>
          <p:cNvPr id="247" name="Google Shape;247;p76"/>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8" name="Google Shape;248;p76"/>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9" name="Google Shape;249;p76"/>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7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76"/>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76"/>
          <p:cNvSpPr>
            <a:spLocks noGrp="1"/>
          </p:cNvSpPr>
          <p:nvPr>
            <p:ph type="pic" idx="2"/>
          </p:nvPr>
        </p:nvSpPr>
        <p:spPr>
          <a:xfrm>
            <a:off x="8839200" y="685800"/>
            <a:ext cx="2667000" cy="2400300"/>
          </a:xfrm>
          <a:prstGeom prst="rect">
            <a:avLst/>
          </a:prstGeom>
          <a:noFill/>
          <a:ln>
            <a:noFill/>
          </a:ln>
        </p:spPr>
      </p:sp>
      <p:sp>
        <p:nvSpPr>
          <p:cNvPr id="253" name="Google Shape;253;p76"/>
          <p:cNvSpPr>
            <a:spLocks noGrp="1"/>
          </p:cNvSpPr>
          <p:nvPr>
            <p:ph type="pic" idx="3"/>
          </p:nvPr>
        </p:nvSpPr>
        <p:spPr>
          <a:xfrm>
            <a:off x="8839200" y="3764738"/>
            <a:ext cx="2667000" cy="2404872"/>
          </a:xfrm>
          <a:prstGeom prst="rect">
            <a:avLst/>
          </a:prstGeom>
          <a:noFill/>
          <a:ln>
            <a:noFill/>
          </a:ln>
        </p:spPr>
      </p:sp>
      <p:sp>
        <p:nvSpPr>
          <p:cNvPr id="254" name="Google Shape;254;p7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56"/>
        <p:cNvGrpSpPr/>
        <p:nvPr/>
      </p:nvGrpSpPr>
      <p:grpSpPr>
        <a:xfrm>
          <a:off x="0" y="0"/>
          <a:ext cx="0" cy="0"/>
          <a:chOff x="0" y="0"/>
          <a:chExt cx="0" cy="0"/>
        </a:xfrm>
      </p:grpSpPr>
      <p:sp>
        <p:nvSpPr>
          <p:cNvPr id="257" name="Google Shape;257;p77"/>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8" name="Google Shape;258;p77"/>
          <p:cNvSpPr>
            <a:spLocks noGrp="1"/>
          </p:cNvSpPr>
          <p:nvPr>
            <p:ph type="pic" idx="2"/>
          </p:nvPr>
        </p:nvSpPr>
        <p:spPr>
          <a:xfrm>
            <a:off x="0" y="0"/>
            <a:ext cx="12192000" cy="6858000"/>
          </a:xfrm>
          <a:prstGeom prst="rect">
            <a:avLst/>
          </a:prstGeom>
          <a:noFill/>
          <a:ln>
            <a:noFill/>
          </a:ln>
        </p:spPr>
      </p:sp>
      <p:sp>
        <p:nvSpPr>
          <p:cNvPr id="259" name="Google Shape;259;p77"/>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77"/>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261"/>
        <p:cNvGrpSpPr/>
        <p:nvPr/>
      </p:nvGrpSpPr>
      <p:grpSpPr>
        <a:xfrm>
          <a:off x="0" y="0"/>
          <a:ext cx="0" cy="0"/>
          <a:chOff x="0" y="0"/>
          <a:chExt cx="0" cy="0"/>
        </a:xfrm>
      </p:grpSpPr>
      <p:sp>
        <p:nvSpPr>
          <p:cNvPr id="262" name="Google Shape;262;p78"/>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3" name="Google Shape;263;p78"/>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4" name="Google Shape;264;p78"/>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7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78"/>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7" name="Google Shape;267;p78"/>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78"/>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9" name="Google Shape;269;p78"/>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7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7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2"/>
        <p:cNvGrpSpPr/>
        <p:nvPr/>
      </p:nvGrpSpPr>
      <p:grpSpPr>
        <a:xfrm>
          <a:off x="0" y="0"/>
          <a:ext cx="0" cy="0"/>
          <a:chOff x="0" y="0"/>
          <a:chExt cx="0" cy="0"/>
        </a:xfrm>
      </p:grpSpPr>
      <p:sp>
        <p:nvSpPr>
          <p:cNvPr id="273" name="Google Shape;273;p79"/>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4" name="Google Shape;274;p79"/>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79"/>
          <p:cNvSpPr>
            <a:spLocks noGrp="1"/>
          </p:cNvSpPr>
          <p:nvPr>
            <p:ph type="pic" idx="2"/>
          </p:nvPr>
        </p:nvSpPr>
        <p:spPr>
          <a:xfrm>
            <a:off x="0" y="0"/>
            <a:ext cx="3390900" cy="6858000"/>
          </a:xfrm>
          <a:prstGeom prst="rect">
            <a:avLst/>
          </a:prstGeom>
          <a:noFill/>
          <a:ln>
            <a:noFill/>
          </a:ln>
        </p:spPr>
      </p:sp>
      <p:sp>
        <p:nvSpPr>
          <p:cNvPr id="276" name="Google Shape;276;p7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79"/>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79"/>
          <p:cNvSpPr>
            <a:spLocks noGrp="1"/>
          </p:cNvSpPr>
          <p:nvPr>
            <p:ph type="pic" idx="3"/>
          </p:nvPr>
        </p:nvSpPr>
        <p:spPr>
          <a:xfrm>
            <a:off x="8801100" y="0"/>
            <a:ext cx="3390900" cy="6858000"/>
          </a:xfrm>
          <a:prstGeom prst="rect">
            <a:avLst/>
          </a:prstGeom>
          <a:noFill/>
          <a:ln>
            <a:noFill/>
          </a:ln>
        </p:spPr>
      </p:sp>
      <p:sp>
        <p:nvSpPr>
          <p:cNvPr id="279" name="Google Shape;279;p7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7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281"/>
        <p:cNvGrpSpPr/>
        <p:nvPr/>
      </p:nvGrpSpPr>
      <p:grpSpPr>
        <a:xfrm>
          <a:off x="0" y="0"/>
          <a:ext cx="0" cy="0"/>
          <a:chOff x="0" y="0"/>
          <a:chExt cx="0" cy="0"/>
        </a:xfrm>
      </p:grpSpPr>
      <p:sp>
        <p:nvSpPr>
          <p:cNvPr id="282" name="Google Shape;282;p80"/>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3" name="Google Shape;283;p80"/>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4" name="Google Shape;284;p80"/>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8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80"/>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7" name="Google Shape;287;p80"/>
          <p:cNvSpPr>
            <a:spLocks noGrp="1"/>
          </p:cNvSpPr>
          <p:nvPr>
            <p:ph type="pic" idx="2"/>
          </p:nvPr>
        </p:nvSpPr>
        <p:spPr>
          <a:xfrm>
            <a:off x="8839200" y="685800"/>
            <a:ext cx="2667000" cy="2400300"/>
          </a:xfrm>
          <a:prstGeom prst="rect">
            <a:avLst/>
          </a:prstGeom>
          <a:noFill/>
          <a:ln>
            <a:noFill/>
          </a:ln>
        </p:spPr>
      </p:sp>
      <p:sp>
        <p:nvSpPr>
          <p:cNvPr id="288" name="Google Shape;288;p80"/>
          <p:cNvSpPr>
            <a:spLocks noGrp="1"/>
          </p:cNvSpPr>
          <p:nvPr>
            <p:ph type="pic" idx="3"/>
          </p:nvPr>
        </p:nvSpPr>
        <p:spPr>
          <a:xfrm>
            <a:off x="8839200" y="3726638"/>
            <a:ext cx="2667000" cy="2445558"/>
          </a:xfrm>
          <a:prstGeom prst="rect">
            <a:avLst/>
          </a:prstGeom>
          <a:noFill/>
          <a:ln>
            <a:noFill/>
          </a:ln>
        </p:spPr>
      </p:sp>
      <p:sp>
        <p:nvSpPr>
          <p:cNvPr id="289" name="Google Shape;289;p8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91"/>
        <p:cNvGrpSpPr/>
        <p:nvPr/>
      </p:nvGrpSpPr>
      <p:grpSpPr>
        <a:xfrm>
          <a:off x="0" y="0"/>
          <a:ext cx="0" cy="0"/>
          <a:chOff x="0" y="0"/>
          <a:chExt cx="0" cy="0"/>
        </a:xfrm>
      </p:grpSpPr>
      <p:sp>
        <p:nvSpPr>
          <p:cNvPr id="292" name="Google Shape;292;p81"/>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3" name="Google Shape;293;p81"/>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8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81"/>
          <p:cNvSpPr>
            <a:spLocks noGrp="1"/>
          </p:cNvSpPr>
          <p:nvPr>
            <p:ph type="pic" idx="2"/>
          </p:nvPr>
        </p:nvSpPr>
        <p:spPr>
          <a:xfrm>
            <a:off x="0" y="0"/>
            <a:ext cx="6781800" cy="6858000"/>
          </a:xfrm>
          <a:prstGeom prst="rect">
            <a:avLst/>
          </a:prstGeom>
          <a:solidFill>
            <a:schemeClr val="dk2"/>
          </a:solidFill>
          <a:ln>
            <a:noFill/>
          </a:ln>
        </p:spPr>
      </p:sp>
      <p:sp>
        <p:nvSpPr>
          <p:cNvPr id="296" name="Google Shape;296;p81"/>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8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8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9"/>
        <p:cNvGrpSpPr/>
        <p:nvPr/>
      </p:nvGrpSpPr>
      <p:grpSpPr>
        <a:xfrm>
          <a:off x="0" y="0"/>
          <a:ext cx="0" cy="0"/>
          <a:chOff x="0" y="0"/>
          <a:chExt cx="0" cy="0"/>
        </a:xfrm>
      </p:grpSpPr>
      <p:sp>
        <p:nvSpPr>
          <p:cNvPr id="300" name="Google Shape;300;p82"/>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1" name="Google Shape;301;p82"/>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8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82"/>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82"/>
          <p:cNvSpPr>
            <a:spLocks noGrp="1"/>
          </p:cNvSpPr>
          <p:nvPr>
            <p:ph type="pic" idx="2"/>
          </p:nvPr>
        </p:nvSpPr>
        <p:spPr>
          <a:xfrm>
            <a:off x="8153400" y="685799"/>
            <a:ext cx="3397250" cy="5486401"/>
          </a:xfrm>
          <a:prstGeom prst="rect">
            <a:avLst/>
          </a:prstGeom>
          <a:noFill/>
          <a:ln>
            <a:noFill/>
          </a:ln>
        </p:spPr>
      </p:sp>
      <p:sp>
        <p:nvSpPr>
          <p:cNvPr id="305" name="Google Shape;305;p8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6" name="Google Shape;306;p8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3"/>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53"/>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5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5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
        <p:cNvGrpSpPr/>
        <p:nvPr/>
      </p:nvGrpSpPr>
      <p:grpSpPr>
        <a:xfrm>
          <a:off x="0" y="0"/>
          <a:ext cx="0" cy="0"/>
          <a:chOff x="0" y="0"/>
          <a:chExt cx="0" cy="0"/>
        </a:xfrm>
      </p:grpSpPr>
      <p:sp>
        <p:nvSpPr>
          <p:cNvPr id="114" name="Google Shape;114;p56"/>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5" name="Google Shape;115;p5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16" name="Google Shape;116;p56"/>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17" name="Google Shape;117;p5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18" name="Google Shape;118;p5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20"/>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5" name="Google Shape;205;p2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6" name="Google Shape;206;p20"/>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07" name="Google Shape;207;p2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8" name="Google Shape;208;p2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0.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hyperlink" Target="https://www.iste.org/"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s://www.researchgate.net/publication/258134754_Computational_Thinking_in_K-12_A_Review_of_the_State_of_the_Field" TargetMode="External"/><Relationship Id="rId5" Type="http://schemas.openxmlformats.org/officeDocument/2006/relationships/hyperlink" Target="https://www.learning.com/blog/computational-thinking-activities/" TargetMode="External"/><Relationship Id="rId4" Type="http://schemas.openxmlformats.org/officeDocument/2006/relationships/hyperlink" Target="https://www.cypherlearning.com/blog/k-20/6-digital-tools-that-encourage-computational-think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0"/>
        <p:cNvGrpSpPr/>
        <p:nvPr/>
      </p:nvGrpSpPr>
      <p:grpSpPr>
        <a:xfrm>
          <a:off x="0" y="0"/>
          <a:ext cx="0" cy="0"/>
          <a:chOff x="0" y="0"/>
          <a:chExt cx="0" cy="0"/>
        </a:xfrm>
      </p:grpSpPr>
      <p:pic>
        <p:nvPicPr>
          <p:cNvPr id="311" name="Google Shape;311;p1" descr="Imagen que contiene persona, tabla, hombre, interior&#10;&#10;Descripción generada automáticamente"/>
          <p:cNvPicPr preferRelativeResize="0">
            <a:picLocks noGrp="1"/>
          </p:cNvPicPr>
          <p:nvPr>
            <p:ph type="pic" idx="2"/>
          </p:nvPr>
        </p:nvPicPr>
        <p:blipFill rotWithShape="1">
          <a:blip r:embed="rId3">
            <a:alphaModFix amt="54000"/>
          </a:blip>
          <a:srcRect t="12024" b="12023"/>
          <a:stretch/>
        </p:blipFill>
        <p:spPr>
          <a:xfrm>
            <a:off x="680720" y="685799"/>
            <a:ext cx="10830560" cy="5486401"/>
          </a:xfrm>
          <a:prstGeom prst="rect">
            <a:avLst/>
          </a:prstGeom>
          <a:noFill/>
          <a:ln>
            <a:noFill/>
          </a:ln>
        </p:spPr>
      </p:pic>
      <p:sp>
        <p:nvSpPr>
          <p:cNvPr id="312" name="Google Shape;312;p1"/>
          <p:cNvSpPr txBox="1">
            <a:spLocks noGrp="1"/>
          </p:cNvSpPr>
          <p:nvPr>
            <p:ph type="title"/>
          </p:nvPr>
        </p:nvSpPr>
        <p:spPr>
          <a:xfrm>
            <a:off x="680720" y="3293616"/>
            <a:ext cx="10830560" cy="2878584"/>
          </a:xfrm>
          <a:prstGeom prst="rect">
            <a:avLst/>
          </a:prstGeom>
          <a:gradFill>
            <a:gsLst>
              <a:gs pos="0">
                <a:srgbClr val="000000">
                  <a:alpha val="0"/>
                </a:srgbClr>
              </a:gs>
              <a:gs pos="61000">
                <a:srgbClr val="000000">
                  <a:alpha val="49803"/>
                </a:srgbClr>
              </a:gs>
              <a:gs pos="100000">
                <a:srgbClr val="000000">
                  <a:alpha val="42745"/>
                </a:srgbClr>
              </a:gs>
            </a:gsLst>
            <a:lin ang="5400000" scaled="0"/>
          </a:gradFill>
          <a:ln>
            <a:noFill/>
          </a:ln>
        </p:spPr>
        <p:txBody>
          <a:bodyPr spcFirstLastPara="1" wrap="square" lIns="91425" tIns="45700" rIns="91425" bIns="91425" anchor="ctr" anchorCtr="0">
            <a:normAutofit/>
          </a:bodyPr>
          <a:lstStyle/>
          <a:p>
            <a:pPr marL="0" lvl="0" indent="0" algn="ctr" rtl="0">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3 MODULIS</a:t>
            </a:r>
            <a:endParaRPr>
              <a:latin typeface="Arial"/>
              <a:ea typeface="Arial"/>
              <a:cs typeface="Arial"/>
              <a:sym typeface="Arial"/>
            </a:endParaRPr>
          </a:p>
        </p:txBody>
      </p:sp>
      <p:sp>
        <p:nvSpPr>
          <p:cNvPr id="313" name="Google Shape;313;p1"/>
          <p:cNvSpPr txBox="1">
            <a:spLocks noGrp="1"/>
          </p:cNvSpPr>
          <p:nvPr>
            <p:ph type="body" idx="1"/>
          </p:nvPr>
        </p:nvSpPr>
        <p:spPr>
          <a:xfrm>
            <a:off x="1376728" y="5026935"/>
            <a:ext cx="9486902" cy="644994"/>
          </a:xfrm>
          <a:prstGeom prst="rect">
            <a:avLst/>
          </a:prstGeom>
          <a:noFill/>
          <a:ln>
            <a:noFill/>
          </a:ln>
        </p:spPr>
        <p:txBody>
          <a:bodyPr spcFirstLastPara="1" wrap="square" lIns="91425" tIns="45700" rIns="91425" bIns="45700" anchor="t" anchorCtr="0">
            <a:normAutofit fontScale="62500" lnSpcReduction="20000"/>
          </a:bodyPr>
          <a:lstStyle/>
          <a:p>
            <a:pPr marL="228600" lvl="0" indent="-228600" algn="ctr" rtl="0">
              <a:lnSpc>
                <a:spcPct val="100000"/>
              </a:lnSpc>
              <a:spcBef>
                <a:spcPts val="0"/>
              </a:spcBef>
              <a:spcAft>
                <a:spcPts val="0"/>
              </a:spcAft>
              <a:buClr>
                <a:srgbClr val="FFFFFF"/>
              </a:buClr>
              <a:buSzPct val="100000"/>
              <a:buNone/>
            </a:pPr>
            <a:r>
              <a:rPr lang="en-US" sz="4000">
                <a:latin typeface="Arial"/>
                <a:ea typeface="Arial"/>
                <a:cs typeface="Arial"/>
                <a:sym typeface="Arial"/>
              </a:rPr>
              <a:t>Informatinio mąstymo integravimas suaugusiųjų švietimo srityje</a:t>
            </a:r>
            <a:endParaRPr>
              <a:latin typeface="Arial"/>
              <a:ea typeface="Arial"/>
              <a:cs typeface="Arial"/>
              <a:sym typeface="Arial"/>
            </a:endParaRPr>
          </a:p>
        </p:txBody>
      </p:sp>
      <p:pic>
        <p:nvPicPr>
          <p:cNvPr id="314" name="Google Shape;314;p1"/>
          <p:cNvPicPr preferRelativeResize="0"/>
          <p:nvPr/>
        </p:nvPicPr>
        <p:blipFill rotWithShape="1">
          <a:blip r:embed="rId4">
            <a:alphaModFix/>
          </a:blip>
          <a:srcRect/>
          <a:stretch/>
        </p:blipFill>
        <p:spPr>
          <a:xfrm>
            <a:off x="855014" y="877790"/>
            <a:ext cx="985308" cy="344858"/>
          </a:xfrm>
          <a:prstGeom prst="rect">
            <a:avLst/>
          </a:prstGeom>
          <a:noFill/>
          <a:ln>
            <a:noFill/>
          </a:ln>
        </p:spPr>
      </p:pic>
      <p:pic>
        <p:nvPicPr>
          <p:cNvPr id="315" name="Google Shape;315;p1" descr="Blue text on a black background&#10;&#10;Description automatically generated"/>
          <p:cNvPicPr preferRelativeResize="0"/>
          <p:nvPr/>
        </p:nvPicPr>
        <p:blipFill rotWithShape="1">
          <a:blip r:embed="rId5">
            <a:alphaModFix/>
          </a:blip>
          <a:srcRect/>
          <a:stretch/>
        </p:blipFill>
        <p:spPr>
          <a:xfrm>
            <a:off x="2014616" y="877789"/>
            <a:ext cx="1647906" cy="344857"/>
          </a:xfrm>
          <a:prstGeom prst="rect">
            <a:avLst/>
          </a:prstGeom>
          <a:noFill/>
          <a:ln>
            <a:noFill/>
          </a:ln>
        </p:spPr>
      </p:pic>
      <p:sp>
        <p:nvSpPr>
          <p:cNvPr id="316" name="Google Shape;316;p1"/>
          <p:cNvSpPr txBox="1"/>
          <p:nvPr/>
        </p:nvSpPr>
        <p:spPr>
          <a:xfrm>
            <a:off x="680720" y="6389288"/>
            <a:ext cx="108789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Open Sans"/>
                <a:ea typeface="Open Sans"/>
                <a:cs typeface="Open Sans"/>
                <a:sym typeface="Open Sans"/>
              </a:rPr>
              <a:t>Projektą „Computational Seniors“ iš dalies finansuoja Europos Sąjunga. </a:t>
            </a:r>
            <a:r>
              <a:rPr lang="en-US" sz="800" b="0" i="0" u="none" strike="noStrike" cap="none">
                <a:solidFill>
                  <a:schemeClr val="lt1"/>
                </a:solidFill>
                <a:latin typeface="Arial"/>
                <a:ea typeface="Arial"/>
                <a:cs typeface="Arial"/>
                <a:sym typeface="Arial"/>
              </a:rPr>
              <a:t>Šiame dokumente pateiktos nuomonės ir požiūriai yra autoriaus(-ių) ir nebūtinai atspindi Europos Sąjungos ar Ispanijos švietimo internacionalizavimo tarnybos (SEPIE) nuomonę ir požiūrį. Nei Europos Sąjunga, nei nacionalinė agentūra SEPIE negali būti už jas atsakingos.</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Open Sans"/>
              <a:ea typeface="Open Sans"/>
              <a:cs typeface="Open Sans"/>
              <a:sym typeface="Open Sans"/>
            </a:endParaRPr>
          </a:p>
        </p:txBody>
      </p:sp>
      <p:pic>
        <p:nvPicPr>
          <p:cNvPr id="317" name="Google Shape;317;p1" descr="A logo with a head and gears in the middle&#10;&#10;Description automatically generated"/>
          <p:cNvPicPr preferRelativeResize="0"/>
          <p:nvPr/>
        </p:nvPicPr>
        <p:blipFill rotWithShape="1">
          <a:blip r:embed="rId6">
            <a:alphaModFix/>
          </a:blip>
          <a:srcRect/>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321"/>
        <p:cNvGrpSpPr/>
        <p:nvPr/>
      </p:nvGrpSpPr>
      <p:grpSpPr>
        <a:xfrm>
          <a:off x="0" y="0"/>
          <a:ext cx="0" cy="0"/>
          <a:chOff x="0" y="0"/>
          <a:chExt cx="0" cy="0"/>
        </a:xfrm>
      </p:grpSpPr>
      <p:sp>
        <p:nvSpPr>
          <p:cNvPr id="322" name="Google Shape;322;p2"/>
          <p:cNvSpPr txBox="1"/>
          <p:nvPr/>
        </p:nvSpPr>
        <p:spPr>
          <a:xfrm>
            <a:off x="3956561" y="1022785"/>
            <a:ext cx="7527900" cy="4095000"/>
          </a:xfrm>
          <a:prstGeom prst="rect">
            <a:avLst/>
          </a:prstGeom>
          <a:noFill/>
          <a:ln>
            <a:noFill/>
          </a:ln>
        </p:spPr>
        <p:txBody>
          <a:bodyPr spcFirstLastPara="1" wrap="square" lIns="91425" tIns="45700" rIns="91425" bIns="45700" anchor="t" anchorCtr="0">
            <a:normAutofit/>
          </a:bodyPr>
          <a:lstStyle/>
          <a:p>
            <a:pPr marL="0" marR="0" lvl="0" indent="0" algn="just" rtl="0">
              <a:lnSpc>
                <a:spcPct val="107000"/>
              </a:lnSpc>
              <a:spcBef>
                <a:spcPts val="1000"/>
              </a:spcBef>
              <a:spcAft>
                <a:spcPts val="0"/>
              </a:spcAft>
              <a:buClr>
                <a:srgbClr val="293737"/>
              </a:buClr>
              <a:buSzPts val="1680"/>
              <a:buFont typeface="Arial"/>
              <a:buNone/>
            </a:pPr>
            <a:r>
              <a:rPr lang="en-US" sz="1800" b="0" i="0" u="none" strike="noStrike" cap="none">
                <a:solidFill>
                  <a:srgbClr val="000000"/>
                </a:solidFill>
                <a:latin typeface="Arial"/>
                <a:ea typeface="Arial"/>
                <a:cs typeface="Arial"/>
                <a:sym typeface="Arial"/>
              </a:rPr>
              <a:t>Šiame modulyje nagrinėsime, kaip integruoti informatinį mąstymą (IM) į suaugusiųjų švietimo aplinkas, akcentuojant jo praktinę vertę, prieinamumą ir pritaikomumą įvairiems mokymosi poreikiams.</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rgbClr val="293737"/>
              </a:buClr>
              <a:buSzPts val="1680"/>
              <a:buFont typeface="Arial"/>
              <a:buNone/>
            </a:pPr>
            <a:r>
              <a:rPr lang="en-US" sz="1800" b="0" i="0" u="none" strike="noStrike" cap="none">
                <a:solidFill>
                  <a:srgbClr val="000000"/>
                </a:solidFill>
                <a:latin typeface="Arial"/>
                <a:ea typeface="Arial"/>
                <a:cs typeface="Arial"/>
                <a:sym typeface="Arial"/>
              </a:rPr>
              <a:t>Modulyje pabrėžiama, kaip mokytojai gali taikyti veiksmingus pedagoginius metodus, kurti įtraukias pamokų planus ir vykdyti veiklas, kurios atitinka suaugusiųjų mokinių patirtį ir tikslus.</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800"/>
              </a:spcAft>
              <a:buClr>
                <a:srgbClr val="293737"/>
              </a:buClr>
              <a:buSzPts val="1680"/>
              <a:buFont typeface="Arial"/>
              <a:buNone/>
            </a:pPr>
            <a:r>
              <a:rPr lang="en-US" sz="1800" b="0" i="0" u="none" strike="noStrike" cap="none">
                <a:solidFill>
                  <a:srgbClr val="000000"/>
                </a:solidFill>
                <a:latin typeface="Arial"/>
                <a:ea typeface="Arial"/>
                <a:cs typeface="Arial"/>
                <a:sym typeface="Arial"/>
              </a:rPr>
              <a:t>Dėmesys skiriamas mokytojo vaidmeniui, kuris padeda padaryti informatinį mąstymą prasmingu ir pritaikomu įvairiuose mokymosi kontekstuose, skatinant įsitraukimą, skaitmeninį raštingumą ir mokymosi visą gyvenimą galimybes.</a:t>
            </a:r>
            <a:endParaRPr sz="1800" b="0" i="0" u="none" strike="noStrike" cap="none">
              <a:solidFill>
                <a:srgbClr val="000000"/>
              </a:solidFill>
              <a:latin typeface="Arial"/>
              <a:ea typeface="Arial"/>
              <a:cs typeface="Arial"/>
              <a:sym typeface="Arial"/>
            </a:endParaRPr>
          </a:p>
        </p:txBody>
      </p:sp>
      <p:pic>
        <p:nvPicPr>
          <p:cNvPr id="323" name="Google Shape;323;p2"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324" name="Google Shape;324;p2"/>
          <p:cNvSpPr/>
          <p:nvPr/>
        </p:nvSpPr>
        <p:spPr>
          <a:xfrm>
            <a:off x="3956561" y="4880170"/>
            <a:ext cx="7283464" cy="1429049"/>
          </a:xfrm>
          <a:prstGeom prst="rect">
            <a:avLst/>
          </a:prstGeom>
          <a:solidFill>
            <a:srgbClr val="D8D8D8"/>
          </a:solidFill>
          <a:ln>
            <a:noFill/>
          </a:ln>
        </p:spPr>
        <p:txBody>
          <a:bodyPr spcFirstLastPara="1" wrap="square" lIns="468000" tIns="45700" rIns="4680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600" b="0" i="1" u="none" strike="noStrike" cap="none">
                <a:solidFill>
                  <a:srgbClr val="000000"/>
                </a:solidFill>
                <a:latin typeface="Arial"/>
                <a:ea typeface="Arial"/>
                <a:cs typeface="Arial"/>
                <a:sym typeface="Arial"/>
              </a:rPr>
              <a:t>Naudokite šį modulį, kad suprastumėte IM privalumus suaugusiųjų švietimo srityje, pritaikytumėte efektyvias pedagogines strategijas ir sukurtumėte įtraukiančias, realaus pasaulio veiklas, kurios skatintų IM įgūdžių formavimą.</a:t>
            </a:r>
            <a:endParaRPr sz="1600" b="0" i="0" u="none" strike="noStrike" cap="none">
              <a:solidFill>
                <a:srgbClr val="000000"/>
              </a:solidFill>
              <a:latin typeface="Arial"/>
              <a:ea typeface="Arial"/>
              <a:cs typeface="Arial"/>
              <a:sym typeface="Arial"/>
            </a:endParaRPr>
          </a:p>
        </p:txBody>
      </p:sp>
      <p:pic>
        <p:nvPicPr>
          <p:cNvPr id="325" name="Google Shape;325;p2" descr="Imagen que contiene firmar, dibujo, reloj, señal&#10;&#10;El contenido generado por IA puede ser incorrecto."/>
          <p:cNvPicPr preferRelativeResize="0"/>
          <p:nvPr/>
        </p:nvPicPr>
        <p:blipFill rotWithShape="1">
          <a:blip r:embed="rId4">
            <a:alphaModFix/>
          </a:blip>
          <a:srcRect/>
          <a:stretch/>
        </p:blipFill>
        <p:spPr>
          <a:xfrm>
            <a:off x="10766962" y="5022543"/>
            <a:ext cx="1059463" cy="1059463"/>
          </a:xfrm>
          <a:prstGeom prst="rect">
            <a:avLst/>
          </a:prstGeom>
          <a:noFill/>
          <a:ln>
            <a:noFill/>
          </a:ln>
        </p:spPr>
      </p:pic>
      <p:sp>
        <p:nvSpPr>
          <p:cNvPr id="326" name="Google Shape;326;p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2</a:t>
            </a:fld>
            <a:endParaRPr sz="900" b="0" i="0" u="none" strike="noStrike" cap="none">
              <a:solidFill>
                <a:srgbClr val="537272"/>
              </a:solidFill>
              <a:latin typeface="Gill Sans"/>
              <a:ea typeface="Gill Sans"/>
              <a:cs typeface="Gill Sans"/>
              <a:sym typeface="Gill Sans"/>
            </a:endParaRPr>
          </a:p>
        </p:txBody>
      </p:sp>
      <p:sp>
        <p:nvSpPr>
          <p:cNvPr id="327" name="Google Shape;327;p2"/>
          <p:cNvSpPr txBox="1">
            <a:spLocks noGrp="1"/>
          </p:cNvSpPr>
          <p:nvPr>
            <p:ph type="title"/>
          </p:nvPr>
        </p:nvSpPr>
        <p:spPr>
          <a:xfrm>
            <a:off x="3613861" y="331957"/>
            <a:ext cx="6339459" cy="643697"/>
          </a:xfrm>
          <a:prstGeom prst="rect">
            <a:avLst/>
          </a:prstGeom>
          <a:noFill/>
          <a:ln>
            <a:noFill/>
          </a:ln>
        </p:spPr>
        <p:txBody>
          <a:bodyPr spcFirstLastPara="1" wrap="square" lIns="91425" tIns="45700" rIns="91425" bIns="45700" anchor="b" anchorCtr="0">
            <a:noAutofit/>
          </a:bodyPr>
          <a:lstStyle/>
          <a:p>
            <a:pPr marL="228600" lvl="0" indent="-50800" algn="ctr" rtl="0">
              <a:lnSpc>
                <a:spcPct val="100000"/>
              </a:lnSpc>
              <a:spcBef>
                <a:spcPts val="0"/>
              </a:spcBef>
              <a:spcAft>
                <a:spcPts val="0"/>
              </a:spcAft>
              <a:buSzPts val="2400"/>
              <a:buNone/>
            </a:pPr>
            <a:r>
              <a:rPr lang="en-US" b="1">
                <a:solidFill>
                  <a:schemeClr val="dk1"/>
                </a:solidFill>
                <a:latin typeface="Arial"/>
                <a:ea typeface="Arial"/>
                <a:cs typeface="Arial"/>
                <a:sym typeface="Arial"/>
              </a:rPr>
              <a:t>SVEIKI ATVYKĘ Į 3 MODULĮ</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333"/>
        <p:cNvGrpSpPr/>
        <p:nvPr/>
      </p:nvGrpSpPr>
      <p:grpSpPr>
        <a:xfrm>
          <a:off x="0" y="0"/>
          <a:ext cx="0" cy="0"/>
          <a:chOff x="0" y="0"/>
          <a:chExt cx="0" cy="0"/>
        </a:xfrm>
      </p:grpSpPr>
      <p:sp>
        <p:nvSpPr>
          <p:cNvPr id="334" name="Google Shape;334;p3"/>
          <p:cNvSpPr/>
          <p:nvPr/>
        </p:nvSpPr>
        <p:spPr>
          <a:xfrm>
            <a:off x="0" y="-329"/>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335" name="Google Shape;335;p3"/>
          <p:cNvSpPr/>
          <p:nvPr/>
        </p:nvSpPr>
        <p:spPr>
          <a:xfrm>
            <a:off x="304800" y="24096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336" name="Google Shape;336;p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MODULIO STRUKTŪRA</a:t>
            </a:r>
            <a:endParaRPr b="1">
              <a:latin typeface="Arial"/>
              <a:ea typeface="Arial"/>
              <a:cs typeface="Arial"/>
              <a:sym typeface="Arial"/>
            </a:endParaRPr>
          </a:p>
        </p:txBody>
      </p:sp>
      <p:sp>
        <p:nvSpPr>
          <p:cNvPr id="337" name="Google Shape;337;p3"/>
          <p:cNvSpPr txBox="1"/>
          <p:nvPr/>
        </p:nvSpPr>
        <p:spPr>
          <a:xfrm>
            <a:off x="695400" y="1426694"/>
            <a:ext cx="4794000" cy="709996"/>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1 SKYRIUS. Informatinio  mąstymo integravimas: galimybės ir nauda</a:t>
            </a:r>
            <a:endParaRPr sz="2099" b="1" i="0" u="none" strike="noStrike" cap="none">
              <a:solidFill>
                <a:srgbClr val="67887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1400" b="1" i="0" u="none" strike="noStrike" cap="none">
              <a:solidFill>
                <a:srgbClr val="678877"/>
              </a:solidFill>
              <a:latin typeface="Arial"/>
              <a:ea typeface="Arial"/>
              <a:cs typeface="Arial"/>
              <a:sym typeface="Arial"/>
            </a:endParaRPr>
          </a:p>
        </p:txBody>
      </p:sp>
      <p:sp>
        <p:nvSpPr>
          <p:cNvPr id="338" name="Google Shape;338;p3"/>
          <p:cNvSpPr txBox="1"/>
          <p:nvPr/>
        </p:nvSpPr>
        <p:spPr>
          <a:xfrm>
            <a:off x="711202" y="2247573"/>
            <a:ext cx="5191587" cy="1142999"/>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Kodėl informatinis mąstymas svarbus suaugusiųjų švietimo srityje?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Kaip informatinis mąstymas yra pritaikomas įvairiose temose ir realiose situacijose.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Lengvai integruojami pavyzdžiai.</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3"/>
          <p:cNvSpPr txBox="1"/>
          <p:nvPr/>
        </p:nvSpPr>
        <p:spPr>
          <a:xfrm>
            <a:off x="711202" y="3747715"/>
            <a:ext cx="5032549" cy="799611"/>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2 SKYRIUS. Pedagoginiai metodai informatinio mąstymo įgyvendinimui</a:t>
            </a:r>
            <a:endParaRPr sz="2099" b="1" i="0" u="none" strike="noStrike" cap="none">
              <a:solidFill>
                <a:srgbClr val="678877"/>
              </a:solidFill>
              <a:latin typeface="Arial"/>
              <a:ea typeface="Arial"/>
              <a:cs typeface="Arial"/>
              <a:sym typeface="Arial"/>
            </a:endParaRPr>
          </a:p>
        </p:txBody>
      </p:sp>
      <p:sp>
        <p:nvSpPr>
          <p:cNvPr id="340" name="Google Shape;340;p3"/>
          <p:cNvSpPr txBox="1"/>
          <p:nvPr/>
        </p:nvSpPr>
        <p:spPr>
          <a:xfrm>
            <a:off x="6251397" y="1426694"/>
            <a:ext cx="5486333" cy="709997"/>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3 SKYRIUS. Pamokų planavimas ir veiklų kūrimas</a:t>
            </a:r>
            <a:endParaRPr sz="2099" b="1" i="0" u="none" strike="noStrike" cap="none">
              <a:solidFill>
                <a:srgbClr val="678877"/>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1400" b="1" i="0" u="none" strike="noStrike" cap="none">
              <a:solidFill>
                <a:srgbClr val="678877"/>
              </a:solidFill>
              <a:latin typeface="Arial"/>
              <a:ea typeface="Arial"/>
              <a:cs typeface="Arial"/>
              <a:sym typeface="Arial"/>
            </a:endParaRPr>
          </a:p>
        </p:txBody>
      </p:sp>
      <p:sp>
        <p:nvSpPr>
          <p:cNvPr id="341" name="Google Shape;341;p3"/>
          <p:cNvSpPr txBox="1"/>
          <p:nvPr/>
        </p:nvSpPr>
        <p:spPr>
          <a:xfrm>
            <a:off x="894986" y="4591618"/>
            <a:ext cx="4884079" cy="1808678"/>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Kas išskiria suaugusius mokinius?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Mokymo metodai, kurie geriausiai tinka suaugusiųjų švietimui.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Pagalbinės priemonės ir veiklos be technologijų, skirtos įtraukčiai ir prieinamam informatiniam mąstymui ugdyti.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Pageidaujami suaugusiųjų mokymosi rezultatai.</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3"/>
          <p:cNvSpPr txBox="1"/>
          <p:nvPr/>
        </p:nvSpPr>
        <p:spPr>
          <a:xfrm>
            <a:off x="6332167" y="2247573"/>
            <a:ext cx="5308848" cy="1461513"/>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Gerai struktūruotos pamokos plano aktualumas ir elementai.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Veiklų kūrimas </a:t>
            </a:r>
            <a:r>
              <a:rPr lang="en-US" sz="1400" b="0" i="0" u="none" strike="noStrike" cap="none">
                <a:solidFill>
                  <a:schemeClr val="dk1"/>
                </a:solidFill>
                <a:latin typeface="Arial"/>
                <a:ea typeface="Arial"/>
                <a:cs typeface="Arial"/>
                <a:sym typeface="Arial"/>
              </a:rPr>
              <a:t>suaugusiesiems </a:t>
            </a:r>
            <a:r>
              <a:rPr lang="en-US" sz="1400" b="0" i="0" u="none" strike="noStrike" cap="none">
                <a:solidFill>
                  <a:srgbClr val="000000"/>
                </a:solidFill>
                <a:latin typeface="Arial"/>
                <a:ea typeface="Arial"/>
                <a:cs typeface="Arial"/>
                <a:sym typeface="Arial"/>
              </a:rPr>
              <a:t>besimokantiesiems.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Pamokos plano vadovas pažingsniui,  integruojant informatinį mąstymą.</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Vertinimo metodai, nuolatinis tobulinimas ir grįžtamojo ryšio aktualumas.</a:t>
            </a:r>
            <a:endParaRPr sz="1400" b="0" i="0" u="none" strike="noStrike" cap="none">
              <a:solidFill>
                <a:schemeClr val="dk1"/>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chemeClr val="dk1"/>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chemeClr val="dk1"/>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chemeClr val="dk1"/>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3"/>
          <p:cNvSpPr txBox="1"/>
          <p:nvPr/>
        </p:nvSpPr>
        <p:spPr>
          <a:xfrm>
            <a:off x="6264388" y="3918403"/>
            <a:ext cx="5032548"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4 SKYRIUS Atvejų analizė ir veiklos</a:t>
            </a:r>
            <a:endParaRPr sz="1400" b="0" i="0" u="none" strike="noStrike" cap="none">
              <a:solidFill>
                <a:srgbClr val="000000"/>
              </a:solidFill>
              <a:latin typeface="Arial"/>
              <a:ea typeface="Arial"/>
              <a:cs typeface="Arial"/>
              <a:sym typeface="Arial"/>
            </a:endParaRPr>
          </a:p>
        </p:txBody>
      </p:sp>
      <p:sp>
        <p:nvSpPr>
          <p:cNvPr id="344" name="Google Shape;344;p3"/>
          <p:cNvSpPr txBox="1"/>
          <p:nvPr/>
        </p:nvSpPr>
        <p:spPr>
          <a:xfrm>
            <a:off x="6355818" y="4547326"/>
            <a:ext cx="4884000" cy="1338600"/>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Realūs informatinio mąstymo pavyzdžiai.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Interaktyvios užduotys, skirtos išmokti ir pritaikyti tai, ką išmokote šiame modulyje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50"/>
        <p:cNvGrpSpPr/>
        <p:nvPr/>
      </p:nvGrpSpPr>
      <p:grpSpPr>
        <a:xfrm>
          <a:off x="0" y="0"/>
          <a:ext cx="0" cy="0"/>
          <a:chOff x="0" y="0"/>
          <a:chExt cx="0" cy="0"/>
        </a:xfrm>
      </p:grpSpPr>
      <p:sp>
        <p:nvSpPr>
          <p:cNvPr id="351" name="Google Shape;351;p4"/>
          <p:cNvSpPr/>
          <p:nvPr/>
        </p:nvSpPr>
        <p:spPr>
          <a:xfrm>
            <a:off x="963684" y="1956738"/>
            <a:ext cx="3687287" cy="243143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A5A5A5"/>
              </a:buClr>
              <a:buSzPts val="2000"/>
              <a:buFont typeface="Gill Sans"/>
              <a:buNone/>
            </a:pPr>
            <a:r>
              <a:rPr lang="en-US" sz="2000" b="0" i="0" u="none" strike="noStrike" cap="none">
                <a:solidFill>
                  <a:srgbClr val="A5A5A5"/>
                </a:solidFill>
                <a:latin typeface="Arial"/>
                <a:ea typeface="Arial"/>
                <a:cs typeface="Arial"/>
                <a:sym typeface="Arial"/>
              </a:rPr>
              <a:t>Pabaigę šį kursą besimokantys pedagogai gebės...</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Gill Sans"/>
              <a:buNone/>
            </a:pPr>
            <a:r>
              <a:rPr lang="en-US" sz="4000" b="0" i="0" u="none" strike="noStrike" cap="none">
                <a:solidFill>
                  <a:srgbClr val="000000"/>
                </a:solidFill>
                <a:latin typeface="Arial"/>
                <a:ea typeface="Arial"/>
                <a:cs typeface="Arial"/>
                <a:sym typeface="Arial"/>
              </a:rPr>
              <a:t>Mokymosi rezultatai</a:t>
            </a:r>
            <a:r>
              <a:rPr lang="en-US" sz="800" b="0" i="0" u="none" strike="noStrike" cap="none">
                <a:solidFill>
                  <a:schemeClr val="dk1"/>
                </a:solidFill>
                <a:latin typeface="Arial"/>
                <a:ea typeface="Arial"/>
                <a:cs typeface="Arial"/>
                <a:sym typeface="Arial"/>
              </a:rPr>
              <a:t/>
            </a:r>
            <a:br>
              <a:rPr lang="en-US" sz="800" b="0" i="0" u="none" strike="noStrike" cap="none">
                <a:solidFill>
                  <a:schemeClr val="dk1"/>
                </a:solidFill>
                <a:latin typeface="Arial"/>
                <a:ea typeface="Arial"/>
                <a:cs typeface="Arial"/>
                <a:sym typeface="Arial"/>
              </a:rPr>
            </a:br>
            <a:endParaRPr sz="800" b="0" i="0" u="none" strike="noStrike" cap="none">
              <a:solidFill>
                <a:schemeClr val="dk1"/>
              </a:solidFill>
              <a:latin typeface="Arial"/>
              <a:ea typeface="Arial"/>
              <a:cs typeface="Arial"/>
              <a:sym typeface="Arial"/>
            </a:endParaRPr>
          </a:p>
        </p:txBody>
      </p:sp>
      <p:grpSp>
        <p:nvGrpSpPr>
          <p:cNvPr id="352" name="Google Shape;352;p4"/>
          <p:cNvGrpSpPr/>
          <p:nvPr/>
        </p:nvGrpSpPr>
        <p:grpSpPr>
          <a:xfrm>
            <a:off x="4813445" y="853559"/>
            <a:ext cx="6302895" cy="5150881"/>
            <a:chOff x="0" y="34755"/>
            <a:chExt cx="6302895" cy="5150881"/>
          </a:xfrm>
        </p:grpSpPr>
        <p:sp>
          <p:nvSpPr>
            <p:cNvPr id="353" name="Google Shape;353;p4"/>
            <p:cNvSpPr/>
            <p:nvPr/>
          </p:nvSpPr>
          <p:spPr>
            <a:xfrm>
              <a:off x="0" y="34755"/>
              <a:ext cx="6302895" cy="917280"/>
            </a:xfrm>
            <a:prstGeom prst="roundRect">
              <a:avLst>
                <a:gd name="adj" fmla="val 16667"/>
              </a:avLst>
            </a:prstGeom>
            <a:solidFill>
              <a:srgbClr val="83B8DF"/>
            </a:solidFill>
            <a:ln w="12700" cap="flat" cmpd="sng">
              <a:solidFill>
                <a:srgbClr val="F9ECE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354" name="Google Shape;354;p4"/>
            <p:cNvSpPr txBox="1"/>
            <p:nvPr/>
          </p:nvSpPr>
          <p:spPr>
            <a:xfrm>
              <a:off x="44778" y="79533"/>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r>
                <a:rPr lang="en-US" sz="1600" b="1" i="0" u="none" strike="noStrike" cap="none">
                  <a:solidFill>
                    <a:schemeClr val="lt1"/>
                  </a:solidFill>
                  <a:latin typeface="Arial"/>
                  <a:ea typeface="Arial"/>
                  <a:cs typeface="Arial"/>
                  <a:sym typeface="Arial"/>
                </a:rPr>
                <a:t>Apibūdinti </a:t>
              </a:r>
              <a:r>
                <a:rPr lang="en-US" sz="1600" b="0" i="0" u="none" strike="noStrike" cap="none">
                  <a:solidFill>
                    <a:schemeClr val="lt1"/>
                  </a:solidFill>
                  <a:latin typeface="Arial"/>
                  <a:ea typeface="Arial"/>
                  <a:cs typeface="Arial"/>
                  <a:sym typeface="Arial"/>
                </a:rPr>
                <a:t>strategijas, kaip integruoti informatinį mąstymą į savo pamokas</a:t>
              </a:r>
              <a:endParaRPr sz="1600" b="0" i="0" u="none" strike="noStrike" cap="none">
                <a:solidFill>
                  <a:srgbClr val="000000"/>
                </a:solidFill>
                <a:latin typeface="Arial"/>
                <a:ea typeface="Arial"/>
                <a:cs typeface="Arial"/>
                <a:sym typeface="Arial"/>
              </a:endParaRPr>
            </a:p>
          </p:txBody>
        </p:sp>
        <p:sp>
          <p:nvSpPr>
            <p:cNvPr id="355" name="Google Shape;355;p4"/>
            <p:cNvSpPr/>
            <p:nvPr/>
          </p:nvSpPr>
          <p:spPr>
            <a:xfrm>
              <a:off x="0" y="1093156"/>
              <a:ext cx="6302895" cy="917280"/>
            </a:xfrm>
            <a:prstGeom prst="roundRect">
              <a:avLst>
                <a:gd name="adj" fmla="val 16667"/>
              </a:avLst>
            </a:prstGeom>
            <a:solidFill>
              <a:srgbClr val="E1A28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356" name="Google Shape;356;p4"/>
            <p:cNvSpPr txBox="1"/>
            <p:nvPr/>
          </p:nvSpPr>
          <p:spPr>
            <a:xfrm>
              <a:off x="44778" y="11379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r>
                <a:rPr lang="en-US" sz="1600" b="1" i="0" u="none" strike="noStrike" cap="none">
                  <a:solidFill>
                    <a:schemeClr val="lt1"/>
                  </a:solidFill>
                  <a:latin typeface="Arial"/>
                  <a:ea typeface="Arial"/>
                  <a:cs typeface="Arial"/>
                  <a:sym typeface="Arial"/>
                </a:rPr>
                <a:t>Identifikuoti </a:t>
              </a:r>
              <a:r>
                <a:rPr lang="en-US" sz="1600" b="0" i="0" u="none" strike="noStrike" cap="none">
                  <a:solidFill>
                    <a:schemeClr val="lt1"/>
                  </a:solidFill>
                  <a:latin typeface="Arial"/>
                  <a:ea typeface="Arial"/>
                  <a:cs typeface="Arial"/>
                  <a:sym typeface="Arial"/>
                </a:rPr>
                <a:t>veiksmingus pedagoginius metodus, skirtus mokyti informatinį mąstymą suaugusiesiems besimokantiesiems. </a:t>
              </a:r>
              <a:endParaRPr sz="1600" b="0" i="0" u="none" strike="noStrike" cap="none">
                <a:solidFill>
                  <a:srgbClr val="000000"/>
                </a:solidFill>
                <a:latin typeface="Arial"/>
                <a:ea typeface="Arial"/>
                <a:cs typeface="Arial"/>
                <a:sym typeface="Arial"/>
              </a:endParaRPr>
            </a:p>
          </p:txBody>
        </p:sp>
        <p:sp>
          <p:nvSpPr>
            <p:cNvPr id="357" name="Google Shape;357;p4"/>
            <p:cNvSpPr/>
            <p:nvPr/>
          </p:nvSpPr>
          <p:spPr>
            <a:xfrm>
              <a:off x="0" y="2151556"/>
              <a:ext cx="6302895" cy="917280"/>
            </a:xfrm>
            <a:prstGeom prst="roundRect">
              <a:avLst>
                <a:gd name="adj" fmla="val 16667"/>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358" name="Google Shape;358;p4"/>
            <p:cNvSpPr txBox="1"/>
            <p:nvPr/>
          </p:nvSpPr>
          <p:spPr>
            <a:xfrm>
              <a:off x="44778" y="21963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endParaRPr sz="1600" b="0" i="0" u="none" strike="noStrike" cap="none">
                <a:solidFill>
                  <a:srgbClr val="000000"/>
                </a:solidFill>
                <a:latin typeface="Arial"/>
                <a:ea typeface="Arial"/>
                <a:cs typeface="Arial"/>
                <a:sym typeface="Arial"/>
              </a:endParaRPr>
            </a:p>
          </p:txBody>
        </p:sp>
        <p:sp>
          <p:nvSpPr>
            <p:cNvPr id="359" name="Google Shape;359;p4"/>
            <p:cNvSpPr/>
            <p:nvPr/>
          </p:nvSpPr>
          <p:spPr>
            <a:xfrm>
              <a:off x="0" y="3209956"/>
              <a:ext cx="6302895" cy="917280"/>
            </a:xfrm>
            <a:prstGeom prst="roundRect">
              <a:avLst>
                <a:gd name="adj" fmla="val 16667"/>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360" name="Google Shape;360;p4"/>
            <p:cNvSpPr txBox="1"/>
            <p:nvPr/>
          </p:nvSpPr>
          <p:spPr>
            <a:xfrm>
              <a:off x="44778" y="32547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r>
                <a:rPr lang="en-US" sz="1600" b="1" i="0" u="none" strike="noStrike" cap="none">
                  <a:solidFill>
                    <a:schemeClr val="lt1"/>
                  </a:solidFill>
                  <a:latin typeface="Arial"/>
                  <a:ea typeface="Arial"/>
                  <a:cs typeface="Arial"/>
                  <a:sym typeface="Arial"/>
                </a:rPr>
                <a:t>Pripažinti </a:t>
              </a:r>
              <a:r>
                <a:rPr lang="en-US" sz="1600" b="0" i="0" u="none" strike="noStrike" cap="none">
                  <a:solidFill>
                    <a:schemeClr val="lt1"/>
                  </a:solidFill>
                  <a:latin typeface="Arial"/>
                  <a:ea typeface="Arial"/>
                  <a:cs typeface="Arial"/>
                  <a:sym typeface="Arial"/>
                </a:rPr>
                <a:t>grįžtamojo ryšio ir refleksijų vaidmenį tobulinant informatinio mąstymo įgūdžius</a:t>
              </a:r>
              <a:endParaRPr sz="1600" b="0" i="0" u="none" strike="noStrike" cap="none">
                <a:solidFill>
                  <a:srgbClr val="000000"/>
                </a:solidFill>
                <a:latin typeface="Arial"/>
                <a:ea typeface="Arial"/>
                <a:cs typeface="Arial"/>
                <a:sym typeface="Arial"/>
              </a:endParaRPr>
            </a:p>
          </p:txBody>
        </p:sp>
        <p:sp>
          <p:nvSpPr>
            <p:cNvPr id="361" name="Google Shape;361;p4"/>
            <p:cNvSpPr/>
            <p:nvPr/>
          </p:nvSpPr>
          <p:spPr>
            <a:xfrm>
              <a:off x="0" y="4268356"/>
              <a:ext cx="6302895" cy="917280"/>
            </a:xfrm>
            <a:prstGeom prst="roundRect">
              <a:avLst>
                <a:gd name="adj" fmla="val 16667"/>
              </a:avLst>
            </a:prstGeom>
            <a:solidFill>
              <a:srgbClr val="678877"/>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362" name="Google Shape;362;p4"/>
            <p:cNvSpPr txBox="1"/>
            <p:nvPr/>
          </p:nvSpPr>
          <p:spPr>
            <a:xfrm>
              <a:off x="44778" y="4313134"/>
              <a:ext cx="6213339" cy="827724"/>
            </a:xfrm>
            <a:prstGeom prst="rect">
              <a:avLst/>
            </a:prstGeom>
            <a:noFill/>
            <a:ln>
              <a:noFill/>
            </a:ln>
          </p:spPr>
          <p:txBody>
            <a:bodyPr spcFirstLastPara="1" wrap="square" lIns="60950" tIns="60950" rIns="60950" bIns="60950" anchor="ctr" anchorCtr="0">
              <a:noAutofit/>
            </a:bodyPr>
            <a:lstStyle/>
            <a:p>
              <a:pPr marL="0" marR="0" lvl="0" indent="0" algn="l" rtl="0">
                <a:lnSpc>
                  <a:spcPct val="150000"/>
                </a:lnSpc>
                <a:spcBef>
                  <a:spcPts val="0"/>
                </a:spcBef>
                <a:spcAft>
                  <a:spcPts val="0"/>
                </a:spcAft>
                <a:buClr>
                  <a:srgbClr val="FFFFFF"/>
                </a:buClr>
                <a:buSzPts val="1800"/>
                <a:buFont typeface="Gill Sans"/>
                <a:buNone/>
              </a:pPr>
              <a:r>
                <a:rPr lang="en-US" sz="1600" b="1" i="0" u="none" strike="noStrike" cap="none">
                  <a:solidFill>
                    <a:srgbClr val="FFFFFF"/>
                  </a:solidFill>
                  <a:latin typeface="Arial"/>
                  <a:ea typeface="Arial"/>
                  <a:cs typeface="Arial"/>
                  <a:sym typeface="Arial"/>
                </a:rPr>
                <a:t>Identifikuoti </a:t>
              </a:r>
              <a:r>
                <a:rPr lang="en-US" sz="1600" b="0" i="0" u="none" strike="noStrike" cap="none">
                  <a:solidFill>
                    <a:srgbClr val="FFFFFF"/>
                  </a:solidFill>
                  <a:latin typeface="Arial"/>
                  <a:ea typeface="Arial"/>
                  <a:cs typeface="Arial"/>
                  <a:sym typeface="Arial"/>
                </a:rPr>
                <a:t>įrankius ir išteklius, skirtus mokyti informatinio mąstymo suaugusiųjų švietimo srityje</a:t>
              </a:r>
              <a:endParaRPr sz="1600" b="0" i="0" u="none" strike="noStrike" cap="none">
                <a:solidFill>
                  <a:srgbClr val="000000"/>
                </a:solidFill>
                <a:latin typeface="Arial"/>
                <a:ea typeface="Arial"/>
                <a:cs typeface="Arial"/>
                <a:sym typeface="Arial"/>
              </a:endParaRPr>
            </a:p>
          </p:txBody>
        </p:sp>
        <p:sp>
          <p:nvSpPr>
            <p:cNvPr id="363" name="Google Shape;363;p4"/>
            <p:cNvSpPr txBox="1"/>
            <p:nvPr/>
          </p:nvSpPr>
          <p:spPr>
            <a:xfrm>
              <a:off x="44778" y="2171709"/>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50000"/>
                </a:lnSpc>
                <a:spcBef>
                  <a:spcPts val="0"/>
                </a:spcBef>
                <a:spcAft>
                  <a:spcPts val="0"/>
                </a:spcAft>
                <a:buClr>
                  <a:schemeClr val="lt1"/>
                </a:buClr>
                <a:buSzPts val="1800"/>
                <a:buFont typeface="Gill Sans"/>
                <a:buNone/>
              </a:pPr>
              <a:r>
                <a:rPr lang="en-US" sz="1600" b="1" i="0" u="none" strike="noStrike" cap="none">
                  <a:solidFill>
                    <a:schemeClr val="lt1"/>
                  </a:solidFill>
                  <a:latin typeface="Arial"/>
                  <a:ea typeface="Arial"/>
                  <a:cs typeface="Arial"/>
                  <a:sym typeface="Arial"/>
                </a:rPr>
                <a:t>Pademonstruoti</a:t>
              </a:r>
              <a:r>
                <a:rPr lang="en-US" sz="1600" b="0" i="0" u="none" strike="noStrike" cap="none">
                  <a:solidFill>
                    <a:schemeClr val="lt1"/>
                  </a:solidFill>
                  <a:latin typeface="Arial"/>
                  <a:ea typeface="Arial"/>
                  <a:cs typeface="Arial"/>
                  <a:sym typeface="Arial"/>
                </a:rPr>
                <a:t>, kaip kurti pamokų planus, kurie apima informatinį mąstymą per realaus pasaulio užduotis</a:t>
              </a:r>
              <a:endParaRPr sz="1600" b="0" i="0" u="none" strike="noStrike" cap="none">
                <a:solidFill>
                  <a:srgbClr val="000000"/>
                </a:solidFill>
                <a:latin typeface="Arial"/>
                <a:ea typeface="Arial"/>
                <a:cs typeface="Arial"/>
                <a:sym typeface="Arial"/>
              </a:endParaRPr>
            </a:p>
          </p:txBody>
        </p:sp>
      </p:grpSp>
      <p:sp>
        <p:nvSpPr>
          <p:cNvPr id="364" name="Google Shape;364;p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b="1">
                <a:latin typeface="Arial"/>
                <a:ea typeface="Arial"/>
                <a:cs typeface="Arial"/>
                <a:sym typeface="Arial"/>
              </a:rPr>
              <a:t>MODULIO TIKSLAS ir UŽDAVINIAI</a:t>
            </a:r>
            <a:endParaRPr>
              <a:latin typeface="Arial"/>
              <a:ea typeface="Arial"/>
              <a:cs typeface="Arial"/>
              <a:sym typeface="Arial"/>
            </a:endParaRPr>
          </a:p>
        </p:txBody>
      </p:sp>
      <p:sp>
        <p:nvSpPr>
          <p:cNvPr id="372" name="Google Shape;372;p5"/>
          <p:cNvSpPr txBox="1">
            <a:spLocks noGrp="1"/>
          </p:cNvSpPr>
          <p:nvPr>
            <p:ph type="body" idx="1"/>
          </p:nvPr>
        </p:nvSpPr>
        <p:spPr>
          <a:xfrm>
            <a:off x="1278636" y="2007813"/>
            <a:ext cx="5600700" cy="3885298"/>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Tikslas: </a:t>
            </a:r>
            <a:endParaRPr/>
          </a:p>
          <a:p>
            <a:pPr marL="0" lvl="0" indent="0" algn="just" rtl="0">
              <a:lnSpc>
                <a:spcPct val="100000"/>
              </a:lnSpc>
              <a:spcBef>
                <a:spcPts val="1000"/>
              </a:spcBef>
              <a:spcAft>
                <a:spcPts val="0"/>
              </a:spcAft>
              <a:buSzPts val="1260"/>
              <a:buNone/>
            </a:pPr>
            <a:r>
              <a:rPr lang="en-US" sz="1600">
                <a:latin typeface="Arial"/>
                <a:ea typeface="Arial"/>
                <a:cs typeface="Arial"/>
                <a:sym typeface="Arial"/>
              </a:rPr>
              <a:t>Padėti mokytojams įgyvendinti informatinį mąstymą suaugusiųjų švietimo srityje pasitelkiant praktines, įtraukias ir pedagogiškai pagrįstas strategijas</a:t>
            </a:r>
            <a:r>
              <a:rPr lang="en-US" sz="1600" b="1">
                <a:latin typeface="Arial"/>
                <a:ea typeface="Arial"/>
                <a:cs typeface="Arial"/>
                <a:sym typeface="Arial"/>
              </a:rPr>
              <a:t>.</a:t>
            </a:r>
            <a:endParaRPr sz="1600">
              <a:latin typeface="Arial"/>
              <a:ea typeface="Arial"/>
              <a:cs typeface="Arial"/>
              <a:sym typeface="Arial"/>
            </a:endParaRPr>
          </a:p>
          <a:p>
            <a:pPr marL="0" lvl="0" indent="0" algn="just" rtl="0">
              <a:lnSpc>
                <a:spcPct val="100000"/>
              </a:lnSpc>
              <a:spcBef>
                <a:spcPts val="600"/>
              </a:spcBef>
              <a:spcAft>
                <a:spcPts val="0"/>
              </a:spcAft>
              <a:buSzPts val="1260"/>
              <a:buNone/>
            </a:pPr>
            <a:r>
              <a:rPr lang="en-US" sz="1600" b="1">
                <a:solidFill>
                  <a:schemeClr val="accent3"/>
                </a:solidFill>
                <a:latin typeface="Arial"/>
                <a:ea typeface="Arial"/>
                <a:cs typeface="Arial"/>
                <a:sym typeface="Arial"/>
              </a:rPr>
              <a:t>Uždaviniai:</a:t>
            </a:r>
            <a:endParaRPr>
              <a:solidFill>
                <a:schemeClr val="accent3"/>
              </a:solidFill>
              <a:latin typeface="Arial"/>
              <a:ea typeface="Arial"/>
              <a:cs typeface="Arial"/>
              <a:sym typeface="Arial"/>
            </a:endParaRPr>
          </a:p>
          <a:p>
            <a:pPr marL="457200" lvl="0" indent="-330200" algn="just" rtl="0">
              <a:lnSpc>
                <a:spcPct val="100000"/>
              </a:lnSpc>
              <a:spcBef>
                <a:spcPts val="600"/>
              </a:spcBef>
              <a:spcAft>
                <a:spcPts val="0"/>
              </a:spcAft>
              <a:buSzPts val="1600"/>
              <a:buAutoNum type="arabicPeriod"/>
            </a:pPr>
            <a:r>
              <a:rPr lang="en-US" sz="1600">
                <a:latin typeface="Arial"/>
                <a:ea typeface="Arial"/>
                <a:cs typeface="Arial"/>
                <a:sym typeface="Arial"/>
              </a:rPr>
              <a:t>Suprasti informatinio mąstymo vertę suaugusiųjų švietimo srityje ir jo reikšmę skaitmeniniam bei mokymuisi visą gyvenimą.</a:t>
            </a:r>
            <a:endParaRPr/>
          </a:p>
          <a:p>
            <a:pPr marL="457200" lvl="0" indent="-330200" algn="just" rtl="0">
              <a:lnSpc>
                <a:spcPct val="100000"/>
              </a:lnSpc>
              <a:spcBef>
                <a:spcPts val="0"/>
              </a:spcBef>
              <a:spcAft>
                <a:spcPts val="0"/>
              </a:spcAft>
              <a:buSzPts val="1600"/>
              <a:buAutoNum type="arabicPeriod"/>
            </a:pPr>
            <a:r>
              <a:rPr lang="en-US" sz="1600">
                <a:latin typeface="Arial"/>
                <a:ea typeface="Arial"/>
                <a:cs typeface="Arial"/>
                <a:sym typeface="Arial"/>
              </a:rPr>
              <a:t>Tyrinėti įtraukias ir patrauklias strategijas, skatinančias informatinį mąstymą įvairiose suaugusiųjų mokinių grupėse.</a:t>
            </a:r>
            <a:endParaRPr/>
          </a:p>
          <a:p>
            <a:pPr marL="457200" lvl="0" indent="-330200" algn="just" rtl="0">
              <a:lnSpc>
                <a:spcPct val="100000"/>
              </a:lnSpc>
              <a:spcBef>
                <a:spcPts val="0"/>
              </a:spcBef>
              <a:spcAft>
                <a:spcPts val="0"/>
              </a:spcAft>
              <a:buSzPts val="1600"/>
              <a:buAutoNum type="arabicPeriod"/>
            </a:pPr>
            <a:r>
              <a:rPr lang="en-US" sz="1600">
                <a:latin typeface="Arial"/>
                <a:ea typeface="Arial"/>
                <a:cs typeface="Arial"/>
                <a:sym typeface="Arial"/>
              </a:rPr>
              <a:t>Apmąstyti, kaip asmeninės praktinės veiklos gali pagerinti informatinio mąstymo ugdymą bei besimokančiųjų įsitraukimą.</a:t>
            </a:r>
            <a:endParaRPr/>
          </a:p>
          <a:p>
            <a:pPr marL="0" lvl="0" indent="0" algn="l" rtl="0">
              <a:lnSpc>
                <a:spcPct val="100000"/>
              </a:lnSpc>
              <a:spcBef>
                <a:spcPts val="1000"/>
              </a:spcBef>
              <a:spcAft>
                <a:spcPts val="0"/>
              </a:spcAft>
              <a:buClr>
                <a:schemeClr val="dk2"/>
              </a:buClr>
              <a:buSzPts val="1120"/>
              <a:buFont typeface="Arial"/>
              <a:buNone/>
            </a:pPr>
            <a:endParaRPr sz="1600">
              <a:solidFill>
                <a:schemeClr val="dk2"/>
              </a:solidFill>
              <a:latin typeface="Arial"/>
              <a:ea typeface="Arial"/>
              <a:cs typeface="Arial"/>
              <a:sym typeface="Arial"/>
            </a:endParaRPr>
          </a:p>
        </p:txBody>
      </p:sp>
      <p:pic>
        <p:nvPicPr>
          <p:cNvPr id="373" name="Google Shape;373;p5"/>
          <p:cNvPicPr preferRelativeResize="0">
            <a:picLocks noGrp="1"/>
          </p:cNvPicPr>
          <p:nvPr>
            <p:ph type="pic" idx="2"/>
          </p:nvPr>
        </p:nvPicPr>
        <p:blipFill rotWithShape="1">
          <a:blip r:embed="rId3">
            <a:alphaModFix/>
          </a:blip>
          <a:srcRect l="30340" r="30340"/>
          <a:stretch/>
        </p:blipFill>
        <p:spPr>
          <a:xfrm>
            <a:off x="8140700" y="-1"/>
            <a:ext cx="4051300" cy="6858001"/>
          </a:xfrm>
          <a:prstGeom prst="rect">
            <a:avLst/>
          </a:prstGeom>
          <a:noFill/>
          <a:ln>
            <a:noFill/>
          </a:ln>
        </p:spPr>
      </p:pic>
      <p:sp>
        <p:nvSpPr>
          <p:cNvPr id="374" name="Google Shape;374;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5</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0"/>
        <p:cNvGrpSpPr/>
        <p:nvPr/>
      </p:nvGrpSpPr>
      <p:grpSpPr>
        <a:xfrm>
          <a:off x="0" y="0"/>
          <a:ext cx="0" cy="0"/>
          <a:chOff x="0" y="0"/>
          <a:chExt cx="0" cy="0"/>
        </a:xfrm>
      </p:grpSpPr>
      <p:pic>
        <p:nvPicPr>
          <p:cNvPr id="381" name="Google Shape;381;p6"/>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382" name="Google Shape;382;p6"/>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1 SKYRIUS</a:t>
            </a:r>
            <a:endParaRPr>
              <a:latin typeface="Arial"/>
              <a:ea typeface="Arial"/>
              <a:cs typeface="Arial"/>
              <a:sym typeface="Arial"/>
            </a:endParaRPr>
          </a:p>
        </p:txBody>
      </p:sp>
      <p:sp>
        <p:nvSpPr>
          <p:cNvPr id="383" name="Google Shape;383;p6"/>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Informatinio mąstymo integravimas: galimybės ir nauda</a:t>
            </a:r>
            <a:endParaRPr>
              <a:latin typeface="Arial"/>
              <a:ea typeface="Arial"/>
              <a:cs typeface="Arial"/>
              <a:sym typeface="Arial"/>
            </a:endParaRPr>
          </a:p>
        </p:txBody>
      </p:sp>
      <p:sp>
        <p:nvSpPr>
          <p:cNvPr id="384" name="Google Shape;384;p6"/>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7"/>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390" name="Google Shape;390;p7"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391" name="Google Shape;391;p7"/>
          <p:cNvSpPr txBox="1">
            <a:spLocks noGrp="1"/>
          </p:cNvSpPr>
          <p:nvPr>
            <p:ph type="body" idx="1"/>
          </p:nvPr>
        </p:nvSpPr>
        <p:spPr>
          <a:xfrm>
            <a:off x="696348" y="586474"/>
            <a:ext cx="7244494" cy="683565"/>
          </a:xfrm>
          <a:prstGeom prst="rect">
            <a:avLst/>
          </a:prstGeom>
          <a:noFill/>
          <a:ln>
            <a:noFill/>
          </a:ln>
        </p:spPr>
        <p:txBody>
          <a:bodyPr spcFirstLastPara="1" wrap="square" lIns="91425" tIns="45700" rIns="91425" bIns="45700" anchor="b" anchorCtr="0">
            <a:normAutofit fontScale="92500" lnSpcReduction="20000"/>
          </a:bodyPr>
          <a:lstStyle/>
          <a:p>
            <a:pPr marL="0" lvl="0" indent="0" algn="l" rtl="0">
              <a:lnSpc>
                <a:spcPct val="100000"/>
              </a:lnSpc>
              <a:spcBef>
                <a:spcPts val="0"/>
              </a:spcBef>
              <a:spcAft>
                <a:spcPts val="0"/>
              </a:spcAft>
              <a:buClr>
                <a:schemeClr val="dk2"/>
              </a:buClr>
              <a:buSzPct val="81801"/>
              <a:buNone/>
            </a:pPr>
            <a:r>
              <a:rPr lang="en-US">
                <a:solidFill>
                  <a:schemeClr val="dk1"/>
                </a:solidFill>
                <a:latin typeface="Arial"/>
                <a:ea typeface="Arial"/>
                <a:cs typeface="Arial"/>
                <a:sym typeface="Arial"/>
              </a:rPr>
              <a:t>Kodėl informatinis mąstymas svarbus suaugusiųjų švietimo srityje? Pagrindimas</a:t>
            </a:r>
            <a:endParaRPr>
              <a:solidFill>
                <a:schemeClr val="dk1"/>
              </a:solidFill>
            </a:endParaRPr>
          </a:p>
        </p:txBody>
      </p:sp>
      <p:sp>
        <p:nvSpPr>
          <p:cNvPr id="392" name="Google Shape;392;p7"/>
          <p:cNvSpPr txBox="1"/>
          <p:nvPr/>
        </p:nvSpPr>
        <p:spPr>
          <a:xfrm>
            <a:off x="696349" y="1745685"/>
            <a:ext cx="7789284" cy="2667819"/>
          </a:xfrm>
          <a:prstGeom prst="rect">
            <a:avLst/>
          </a:prstGeom>
          <a:noFill/>
          <a:ln>
            <a:noFill/>
          </a:ln>
        </p:spPr>
        <p:txBody>
          <a:bodyPr spcFirstLastPara="1" wrap="square" lIns="91425" tIns="45700" rIns="91425" bIns="45700" anchor="t" anchorCtr="0">
            <a:normAutofit/>
          </a:bodyPr>
          <a:lstStyle/>
          <a:p>
            <a:pPr marL="0" marR="0" lvl="0" indent="0" algn="just" rtl="0">
              <a:lnSpc>
                <a:spcPct val="100000"/>
              </a:lnSpc>
              <a:spcBef>
                <a:spcPts val="1000"/>
              </a:spcBef>
              <a:spcAft>
                <a:spcPts val="0"/>
              </a:spcAft>
              <a:buClr>
                <a:schemeClr val="dk2"/>
              </a:buClr>
              <a:buSzPts val="1680"/>
              <a:buFont typeface="Arial"/>
              <a:buNone/>
            </a:pPr>
            <a:r>
              <a:rPr lang="en-US" sz="1600" b="0" i="0" u="none" strike="noStrike" cap="none">
                <a:solidFill>
                  <a:schemeClr val="dk1"/>
                </a:solidFill>
                <a:latin typeface="Arial"/>
                <a:ea typeface="Arial"/>
                <a:cs typeface="Arial"/>
                <a:sym typeface="Arial"/>
              </a:rPr>
              <a:t>IM integravimas apima jo principų taikymą įvairiuose edukaciniuose kontekstuose siekiant pagerinti problemų sprendimo ir loginio samprotavimo gebėjimus bei kitus aktualius įgūdžius.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ts val="1680"/>
              <a:buFont typeface="Arial"/>
              <a:buNone/>
            </a:pPr>
            <a:r>
              <a:rPr lang="en-US" sz="1600" b="0" i="0" u="none" strike="noStrike" cap="none">
                <a:solidFill>
                  <a:schemeClr val="dk1"/>
                </a:solidFill>
                <a:latin typeface="Arial"/>
                <a:ea typeface="Arial"/>
                <a:cs typeface="Arial"/>
                <a:sym typeface="Arial"/>
              </a:rPr>
              <a:t>IM suteikia suaugusiesiems besimokantiesiems priemones prisitaikyti prie skaitmeninio pasaulio bei spręsti kasdienes problemas.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800"/>
              </a:spcAft>
              <a:buClr>
                <a:schemeClr val="dk2"/>
              </a:buClr>
              <a:buSzPts val="1680"/>
              <a:buFont typeface="Arial"/>
              <a:buNone/>
            </a:pPr>
            <a:r>
              <a:rPr lang="en-US" sz="1600" b="0" i="0" u="none" strike="noStrike" cap="none">
                <a:solidFill>
                  <a:schemeClr val="dk2"/>
                </a:solidFill>
                <a:latin typeface="Arial"/>
                <a:ea typeface="Arial"/>
                <a:cs typeface="Arial"/>
                <a:sym typeface="Arial"/>
              </a:rPr>
              <a:t>IM padeda pasiekti pagrindinių suaugusiųjų švietimo srities tikslų:</a:t>
            </a:r>
            <a:endParaRPr sz="1600" b="0" i="0" u="none" strike="noStrike" cap="none">
              <a:solidFill>
                <a:schemeClr val="dk1"/>
              </a:solidFill>
              <a:latin typeface="Arial"/>
              <a:ea typeface="Arial"/>
              <a:cs typeface="Arial"/>
              <a:sym typeface="Arial"/>
            </a:endParaRPr>
          </a:p>
        </p:txBody>
      </p:sp>
      <p:sp>
        <p:nvSpPr>
          <p:cNvPr id="393" name="Google Shape;393;p7"/>
          <p:cNvSpPr txBox="1"/>
          <p:nvPr/>
        </p:nvSpPr>
        <p:spPr>
          <a:xfrm>
            <a:off x="3006096" y="4027396"/>
            <a:ext cx="7762957" cy="17235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accent3"/>
              </a:buClr>
              <a:buSzPts val="1600"/>
              <a:buFont typeface="Arial"/>
              <a:buChar char="•"/>
            </a:pPr>
            <a:r>
              <a:rPr lang="en-US" sz="1600" b="1" i="0" u="none" strike="noStrike" cap="none">
                <a:solidFill>
                  <a:schemeClr val="accent3"/>
                </a:solidFill>
                <a:latin typeface="Arial"/>
                <a:ea typeface="Arial"/>
                <a:cs typeface="Arial"/>
                <a:sym typeface="Arial"/>
              </a:rPr>
              <a:t>Įgalina besimokančiuosius: </a:t>
            </a:r>
            <a:r>
              <a:rPr lang="en-US" sz="1600" b="0" i="0" u="none" strike="noStrike" cap="none">
                <a:solidFill>
                  <a:schemeClr val="dk1"/>
                </a:solidFill>
                <a:latin typeface="Arial"/>
                <a:ea typeface="Arial"/>
                <a:cs typeface="Arial"/>
                <a:sym typeface="Arial"/>
              </a:rPr>
              <a:t>skatina pasitikėjimą savimi ir savarankiškumą.</a:t>
            </a:r>
            <a:endParaRPr sz="16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accent3"/>
              </a:buClr>
              <a:buSzPts val="1600"/>
              <a:buFont typeface="Arial"/>
              <a:buChar char="•"/>
            </a:pPr>
            <a:r>
              <a:rPr lang="en-US" sz="1600" b="1" i="0" u="none" strike="noStrike" cap="none">
                <a:solidFill>
                  <a:schemeClr val="accent3"/>
                </a:solidFill>
                <a:latin typeface="Arial"/>
                <a:ea typeface="Arial"/>
                <a:cs typeface="Arial"/>
                <a:sym typeface="Arial"/>
              </a:rPr>
              <a:t>Gerina įsidarbinimo galimybes: </a:t>
            </a:r>
            <a:r>
              <a:rPr lang="en-US" sz="1600" b="0" i="0" u="none" strike="noStrike" cap="none">
                <a:solidFill>
                  <a:schemeClr val="dk1"/>
                </a:solidFill>
                <a:latin typeface="Arial"/>
                <a:ea typeface="Arial"/>
                <a:cs typeface="Arial"/>
                <a:sym typeface="Arial"/>
              </a:rPr>
              <a:t>suteikia įgūdžių, reikalingų modernioms darbo vietoms</a:t>
            </a:r>
            <a:r>
              <a:rPr lang="en-US" sz="16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accent3"/>
              </a:buClr>
              <a:buSzPts val="1600"/>
              <a:buFont typeface="Arial"/>
              <a:buChar char="•"/>
            </a:pPr>
            <a:r>
              <a:rPr lang="en-US" sz="1600" b="1" i="0" u="none" strike="noStrike" cap="none">
                <a:solidFill>
                  <a:schemeClr val="accent3"/>
                </a:solidFill>
                <a:latin typeface="Arial"/>
                <a:ea typeface="Arial"/>
                <a:cs typeface="Arial"/>
                <a:sym typeface="Arial"/>
              </a:rPr>
              <a:t>Skatina skaitmeninę įtrauktį: </a:t>
            </a:r>
            <a:r>
              <a:rPr lang="en-US" sz="1600" b="0" i="0" u="none" strike="noStrike" cap="none">
                <a:solidFill>
                  <a:schemeClr val="dk1"/>
                </a:solidFill>
                <a:latin typeface="Arial"/>
                <a:ea typeface="Arial"/>
                <a:cs typeface="Arial"/>
                <a:sym typeface="Arial"/>
              </a:rPr>
              <a:t>mažina skaitmeninę atskirtį, ypač pažeidžiamose grupėse.</a:t>
            </a:r>
            <a:endParaRPr sz="1600" b="0" i="0" u="none" strike="noStrike" cap="none">
              <a:solidFill>
                <a:srgbClr val="000000"/>
              </a:solidFill>
              <a:latin typeface="Arial"/>
              <a:ea typeface="Arial"/>
              <a:cs typeface="Arial"/>
              <a:sym typeface="Arial"/>
            </a:endParaRPr>
          </a:p>
        </p:txBody>
      </p:sp>
      <p:sp>
        <p:nvSpPr>
          <p:cNvPr id="394" name="Google Shape;394;p7"/>
          <p:cNvSpPr txBox="1"/>
          <p:nvPr/>
        </p:nvSpPr>
        <p:spPr>
          <a:xfrm>
            <a:off x="280416" y="4540378"/>
            <a:ext cx="196971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Suderinimas su suaugusiųjų švietimo tikslais</a:t>
            </a:r>
            <a:endParaRPr sz="1600" b="1" i="0" u="none" strike="noStrike" cap="none">
              <a:solidFill>
                <a:srgbClr val="000000"/>
              </a:solidFill>
              <a:latin typeface="Arial"/>
              <a:ea typeface="Arial"/>
              <a:cs typeface="Arial"/>
              <a:sym typeface="Arial"/>
            </a:endParaRPr>
          </a:p>
        </p:txBody>
      </p:sp>
      <p:sp>
        <p:nvSpPr>
          <p:cNvPr id="395" name="Google Shape;395;p7"/>
          <p:cNvSpPr/>
          <p:nvPr/>
        </p:nvSpPr>
        <p:spPr>
          <a:xfrm>
            <a:off x="2277723" y="4651155"/>
            <a:ext cx="639378" cy="609442"/>
          </a:xfrm>
          <a:prstGeom prst="rightArrow">
            <a:avLst>
              <a:gd name="adj1" fmla="val 50000"/>
              <a:gd name="adj2" fmla="val 50000"/>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96" name="Google Shape;396;p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8"/>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402" name="Google Shape;402;p8"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403" name="Google Shape;403;p8"/>
          <p:cNvSpPr txBox="1">
            <a:spLocks noGrp="1"/>
          </p:cNvSpPr>
          <p:nvPr>
            <p:ph type="body" idx="1"/>
          </p:nvPr>
        </p:nvSpPr>
        <p:spPr>
          <a:xfrm>
            <a:off x="494468" y="476054"/>
            <a:ext cx="7244494" cy="683565"/>
          </a:xfrm>
          <a:prstGeom prst="rect">
            <a:avLst/>
          </a:prstGeom>
          <a:noFill/>
          <a:ln>
            <a:noFill/>
          </a:ln>
        </p:spPr>
        <p:txBody>
          <a:bodyPr spcFirstLastPara="1" wrap="square" lIns="91425" tIns="45700" rIns="91425" bIns="45700" anchor="b" anchorCtr="0">
            <a:normAutofit fontScale="92500" lnSpcReduction="20000"/>
          </a:bodyPr>
          <a:lstStyle/>
          <a:p>
            <a:pPr marL="0" lvl="0" indent="0" algn="l" rtl="0">
              <a:lnSpc>
                <a:spcPct val="100000"/>
              </a:lnSpc>
              <a:spcBef>
                <a:spcPts val="0"/>
              </a:spcBef>
              <a:spcAft>
                <a:spcPts val="0"/>
              </a:spcAft>
              <a:buClr>
                <a:schemeClr val="dk2"/>
              </a:buClr>
              <a:buSzPct val="75675"/>
              <a:buNone/>
            </a:pPr>
            <a:r>
              <a:rPr lang="en-US">
                <a:solidFill>
                  <a:schemeClr val="dk1"/>
                </a:solidFill>
                <a:latin typeface="Arial"/>
                <a:ea typeface="Arial"/>
                <a:cs typeface="Arial"/>
                <a:sym typeface="Arial"/>
              </a:rPr>
              <a:t>Kodėl IM svarbus suaugusiųjų švietimo srityje? Pagrindimas</a:t>
            </a:r>
            <a:endParaRPr/>
          </a:p>
        </p:txBody>
      </p:sp>
      <p:sp>
        <p:nvSpPr>
          <p:cNvPr id="404" name="Google Shape;404;p8"/>
          <p:cNvSpPr txBox="1"/>
          <p:nvPr/>
        </p:nvSpPr>
        <p:spPr>
          <a:xfrm>
            <a:off x="494468" y="1264740"/>
            <a:ext cx="7858224" cy="5354026"/>
          </a:xfrm>
          <a:prstGeom prst="rect">
            <a:avLst/>
          </a:prstGeom>
          <a:noFill/>
          <a:ln>
            <a:noFill/>
          </a:ln>
        </p:spPr>
        <p:txBody>
          <a:bodyPr spcFirstLastPara="1" wrap="square" lIns="91425" tIns="45700" rIns="91425" bIns="45700" anchor="t" anchorCtr="0">
            <a:normAutofit fontScale="55000" lnSpcReduction="20000"/>
          </a:bodyPr>
          <a:lstStyle/>
          <a:p>
            <a:pPr marL="0" marR="0" lvl="0" indent="0" algn="just" rtl="0">
              <a:lnSpc>
                <a:spcPct val="100000"/>
              </a:lnSpc>
              <a:spcBef>
                <a:spcPts val="1000"/>
              </a:spcBef>
              <a:spcAft>
                <a:spcPts val="0"/>
              </a:spcAft>
              <a:buClr>
                <a:schemeClr val="dk2"/>
              </a:buClr>
              <a:buSzPct val="123529"/>
              <a:buFont typeface="Arial"/>
              <a:buNone/>
            </a:pPr>
            <a:r>
              <a:rPr lang="en-US" sz="2900" b="0" i="0" u="none" strike="noStrike" cap="none">
                <a:solidFill>
                  <a:schemeClr val="dk1"/>
                </a:solidFill>
                <a:latin typeface="Arial"/>
                <a:ea typeface="Arial"/>
                <a:cs typeface="Arial"/>
                <a:sym typeface="Arial"/>
              </a:rPr>
              <a:t>Nors informatinio mąstymo integravimas privalomajame ugdyme (pradinėse ir vidurinėse mokyklose) jau pažengęs, suaugusiųjų švietimo srityje vis dar susiduriama su reikšmingais iššūkiais.. </a:t>
            </a:r>
            <a:endParaRPr sz="29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ct val="123529"/>
              <a:buFont typeface="Arial"/>
              <a:buNone/>
            </a:pPr>
            <a:r>
              <a:rPr lang="en-US" sz="2900" b="0" i="0" u="none" strike="noStrike" cap="none">
                <a:solidFill>
                  <a:schemeClr val="dk1"/>
                </a:solidFill>
                <a:latin typeface="Arial"/>
                <a:ea typeface="Arial"/>
                <a:cs typeface="Arial"/>
                <a:sym typeface="Arial"/>
              </a:rPr>
              <a:t>Naujausia analizė rodo, kad tik 55,6 % ES suaugusiųjų gyventojų šiuo metu atitinka bazinę skaitmeninės kompetencijos ribą. Tai gerokai atsilieka nuo ambicingo Europos Sąjungos tikslo užtikrinti, kad iki 2030 m. 80 % suaugusiųjų turėtų bent jau pagrindinius skaitmeninius įgūdžius.</a:t>
            </a:r>
            <a:endParaRPr sz="29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ct val="123529"/>
              <a:buFont typeface="Arial"/>
              <a:buNone/>
            </a:pPr>
            <a:r>
              <a:rPr lang="en-US" sz="2900" b="0" i="0" u="none" strike="noStrike" cap="none">
                <a:solidFill>
                  <a:schemeClr val="dk1"/>
                </a:solidFill>
                <a:latin typeface="Arial"/>
                <a:ea typeface="Arial"/>
                <a:cs typeface="Arial"/>
                <a:sym typeface="Arial"/>
              </a:rPr>
              <a:t>Informatinio mąstymo kaip pagrindinės kompetencijos pripažinimas turėjo įtakos naujos Europos įgūdžių darbotvarkės formavimui. Darbotvarkėje pripažįstama būtinybė investuoti į įgūdžius ir kompetencijas bei formuoti bendrą supratimą apie esmines kompetencijas kaip esminį žingsnį puoselėjant švietimą, mokymą ir neformalųjį mokymąsi visoje Europoje.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ct val="123529"/>
              <a:buFont typeface="Arial"/>
              <a:buNone/>
            </a:pPr>
            <a:r>
              <a:rPr lang="en-US" sz="2900" b="0" i="0" u="none" strike="noStrike" cap="none">
                <a:solidFill>
                  <a:schemeClr val="dk1"/>
                </a:solidFill>
                <a:latin typeface="Arial"/>
                <a:ea typeface="Arial"/>
                <a:cs typeface="Arial"/>
                <a:sym typeface="Arial"/>
              </a:rPr>
              <a:t>Europos skaitmeninio dešimtmečio programa nustato ambicingus 2030 m. tikslus, įskaitant užtikrinimą, kad bent 80 % 16–74 metų amžiaus asmenų turėtų pagrindinius skaitmeninius įgūdžius. Šiam tikslui pasiekti reikalingas didelis koordinavimas ir pastangos visose valstybėse narėse, ypač suaugusiųjų švietimo srityje.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ct val="123529"/>
              <a:buFont typeface="Arial"/>
              <a:buNone/>
            </a:pPr>
            <a:r>
              <a:rPr lang="en-US" sz="2900" b="0" i="0" u="none" strike="noStrike" cap="none">
                <a:solidFill>
                  <a:schemeClr val="dk1"/>
                </a:solidFill>
                <a:latin typeface="Arial"/>
                <a:ea typeface="Arial"/>
                <a:cs typeface="Arial"/>
                <a:sym typeface="Arial"/>
              </a:rPr>
              <a:t>Dar viena svarbi tarptautinė iniciatyva - tai Europos skaitmeninių įgūdžių sertifikatas (EDSC), kuris yra pripažįstamas ir priimamas visose ES valstybėse narėse. Šis sertifikatas - tai standartizuotas būdas pripažinti skaitmenines kompetencijas, įskaitant informatinio mąstymo įgūdžius, visoje Europoje</a:t>
            </a:r>
            <a:r>
              <a:rPr lang="en-US" sz="2600" b="0" i="0" u="none" strike="noStrike" cap="none">
                <a:solidFill>
                  <a:schemeClr val="dk1"/>
                </a:solidFill>
                <a:latin typeface="Arial"/>
                <a:ea typeface="Arial"/>
                <a:cs typeface="Arial"/>
                <a:sym typeface="Arial"/>
              </a:rPr>
              <a:t>.</a:t>
            </a:r>
            <a:endParaRPr sz="26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ct val="123527"/>
              <a:buFont typeface="Arial"/>
              <a:buNone/>
            </a:pPr>
            <a:endParaRPr sz="2600" b="0" i="0" u="none" strike="noStrike" cap="none">
              <a:solidFill>
                <a:schemeClr val="dk1"/>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ct val="123529"/>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1800"/>
              </a:spcBef>
              <a:spcAft>
                <a:spcPts val="800"/>
              </a:spcAft>
              <a:buClr>
                <a:schemeClr val="dk2"/>
              </a:buClr>
              <a:buSzPct val="123529"/>
              <a:buFont typeface="Arial"/>
              <a:buNone/>
            </a:pPr>
            <a:endParaRPr sz="1600" b="0" i="0" u="none" strike="noStrike" cap="none">
              <a:solidFill>
                <a:schemeClr val="dk1"/>
              </a:solidFill>
              <a:latin typeface="Arial"/>
              <a:ea typeface="Arial"/>
              <a:cs typeface="Arial"/>
              <a:sym typeface="Arial"/>
            </a:endParaRPr>
          </a:p>
        </p:txBody>
      </p:sp>
      <p:sp>
        <p:nvSpPr>
          <p:cNvPr id="405" name="Google Shape;405;p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9"/>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411" name="Google Shape;411;p9"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412" name="Google Shape;412;p9"/>
          <p:cNvSpPr txBox="1"/>
          <p:nvPr/>
        </p:nvSpPr>
        <p:spPr>
          <a:xfrm>
            <a:off x="494468" y="1225872"/>
            <a:ext cx="7928563" cy="4186800"/>
          </a:xfrm>
          <a:prstGeom prst="rect">
            <a:avLst/>
          </a:prstGeom>
          <a:noFill/>
          <a:ln>
            <a:noFill/>
          </a:ln>
        </p:spPr>
        <p:txBody>
          <a:bodyPr spcFirstLastPara="1" wrap="square" lIns="91425" tIns="45700" rIns="91425" bIns="45700" anchor="t" anchorCtr="0">
            <a:normAutofit/>
          </a:bodyPr>
          <a:lstStyle/>
          <a:p>
            <a:pPr marL="0" marR="0" lvl="0" indent="0" algn="just" rtl="0">
              <a:lnSpc>
                <a:spcPct val="100000"/>
              </a:lnSpc>
              <a:spcBef>
                <a:spcPts val="1000"/>
              </a:spcBef>
              <a:spcAft>
                <a:spcPts val="0"/>
              </a:spcAft>
              <a:buClr>
                <a:schemeClr val="dk2"/>
              </a:buClr>
              <a:buSzPts val="1680"/>
              <a:buFont typeface="Arial"/>
              <a:buNone/>
            </a:pPr>
            <a:r>
              <a:rPr lang="en-US" sz="1600" b="0" i="0" u="none" strike="noStrike" cap="none">
                <a:solidFill>
                  <a:schemeClr val="dk1"/>
                </a:solidFill>
                <a:latin typeface="Arial"/>
                <a:ea typeface="Arial"/>
                <a:cs typeface="Arial"/>
                <a:sym typeface="Arial"/>
              </a:rPr>
              <a:t>Nepaisant pažangos diegiant informatinį mąstymą visose Europos švietimo sistemose, išlieka didelių iššūkių, ypač suaugusiųjų švietimo kontekste. Didelis atotrūkis tarp dabartinio skaitmeninių įgūdžių lygio (55,6 % ES suaugusiųjų, turinčių pagrindinius įgūdžius) ir 2030 m. tikslo (80 %) reikalauja paspartinti pastangas suaugusiųjų švietimo programose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ts val="1680"/>
              <a:buFont typeface="Arial"/>
              <a:buNone/>
            </a:pPr>
            <a:r>
              <a:rPr lang="en-US" sz="1600" b="0" i="0" u="none" strike="noStrike" cap="none">
                <a:solidFill>
                  <a:schemeClr val="dk1"/>
                </a:solidFill>
                <a:latin typeface="Arial"/>
                <a:ea typeface="Arial"/>
                <a:cs typeface="Arial"/>
                <a:sym typeface="Arial"/>
              </a:rPr>
              <a:t>Būsimos iniciatyvos turėtų būti orientuotos į demografinius ir geografinius skirtumus, standartizuotų vertinimo metodų kūrimą ir įtraukių informatinio mąstymo programų, specialiai sukurtų suaugusiesiems besimokantiesiems, kūrimą.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800"/>
              </a:spcAft>
              <a:buClr>
                <a:schemeClr val="dk2"/>
              </a:buClr>
              <a:buSzPts val="1680"/>
              <a:buFont typeface="Arial"/>
              <a:buNone/>
            </a:pPr>
            <a:r>
              <a:rPr lang="en-US" sz="1600" b="0" i="0" u="none" strike="noStrike" cap="none">
                <a:solidFill>
                  <a:schemeClr val="dk1"/>
                </a:solidFill>
                <a:latin typeface="Arial"/>
                <a:ea typeface="Arial"/>
                <a:cs typeface="Arial"/>
                <a:sym typeface="Arial"/>
              </a:rPr>
              <a:t>Kadangi informatinis mąstymas toliau plėtojamas kaip pagrindinis skaitmeninio raštingumo komponentas, Europos švietimo sistemos turi užtikrinti prieinamumą visiems piliečiams, nepriklausomai nuo amžiaus ar išsilavinimo, ugdyti informatinio mąstymo įgūdžius, kurie būtini siekiant sėkmingai dalyvauti ateities skaitmeninėje visuomenėje.</a:t>
            </a:r>
            <a:endParaRPr sz="1600" b="0" i="0" u="none" strike="noStrike" cap="none">
              <a:solidFill>
                <a:schemeClr val="dk1"/>
              </a:solidFill>
              <a:latin typeface="Arial"/>
              <a:ea typeface="Arial"/>
              <a:cs typeface="Arial"/>
              <a:sym typeface="Arial"/>
            </a:endParaRPr>
          </a:p>
        </p:txBody>
      </p:sp>
      <p:sp>
        <p:nvSpPr>
          <p:cNvPr id="413" name="Google Shape;413;p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9</a:t>
            </a:fld>
            <a:endParaRPr/>
          </a:p>
        </p:txBody>
      </p:sp>
      <p:sp>
        <p:nvSpPr>
          <p:cNvPr id="414" name="Google Shape;414;p9"/>
          <p:cNvSpPr txBox="1">
            <a:spLocks noGrp="1"/>
          </p:cNvSpPr>
          <p:nvPr>
            <p:ph type="body" idx="1"/>
          </p:nvPr>
        </p:nvSpPr>
        <p:spPr>
          <a:xfrm>
            <a:off x="494468" y="476054"/>
            <a:ext cx="7244494" cy="683565"/>
          </a:xfrm>
          <a:prstGeom prst="rect">
            <a:avLst/>
          </a:prstGeom>
          <a:noFill/>
          <a:ln>
            <a:noFill/>
          </a:ln>
        </p:spPr>
        <p:txBody>
          <a:bodyPr spcFirstLastPara="1" wrap="square" lIns="91425" tIns="45700" rIns="91425" bIns="45700" anchor="b" anchorCtr="0">
            <a:normAutofit fontScale="92500" lnSpcReduction="20000"/>
          </a:bodyPr>
          <a:lstStyle/>
          <a:p>
            <a:pPr marL="0" lvl="0" indent="0" algn="l" rtl="0">
              <a:lnSpc>
                <a:spcPct val="100000"/>
              </a:lnSpc>
              <a:spcBef>
                <a:spcPts val="0"/>
              </a:spcBef>
              <a:spcAft>
                <a:spcPts val="0"/>
              </a:spcAft>
              <a:buClr>
                <a:schemeClr val="dk2"/>
              </a:buClr>
              <a:buSzPct val="75675"/>
              <a:buNone/>
            </a:pPr>
            <a:r>
              <a:rPr lang="en-US">
                <a:solidFill>
                  <a:schemeClr val="dk1"/>
                </a:solidFill>
                <a:latin typeface="Arial"/>
                <a:ea typeface="Arial"/>
                <a:cs typeface="Arial"/>
                <a:sym typeface="Arial"/>
              </a:rPr>
              <a:t>Kodėl IM svarbus suaugusiųjų švietimo srityje? Pagrindimas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418"/>
        <p:cNvGrpSpPr/>
        <p:nvPr/>
      </p:nvGrpSpPr>
      <p:grpSpPr>
        <a:xfrm>
          <a:off x="0" y="0"/>
          <a:ext cx="0" cy="0"/>
          <a:chOff x="0" y="0"/>
          <a:chExt cx="0" cy="0"/>
        </a:xfrm>
      </p:grpSpPr>
      <p:sp>
        <p:nvSpPr>
          <p:cNvPr id="419" name="Google Shape;419;p10"/>
          <p:cNvSpPr/>
          <p:nvPr/>
        </p:nvSpPr>
        <p:spPr>
          <a:xfrm>
            <a:off x="1026750" y="1499825"/>
            <a:ext cx="10138500" cy="5218127"/>
          </a:xfrm>
          <a:prstGeom prst="rect">
            <a:avLst/>
          </a:prstGeom>
          <a:solidFill>
            <a:srgbClr val="708684">
              <a:alpha val="2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20" name="Google Shape;420;p10"/>
          <p:cNvSpPr txBox="1">
            <a:spLocks noGrp="1"/>
          </p:cNvSpPr>
          <p:nvPr>
            <p:ph type="body" idx="1"/>
          </p:nvPr>
        </p:nvSpPr>
        <p:spPr>
          <a:xfrm>
            <a:off x="1026695" y="363844"/>
            <a:ext cx="9889354"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Kodėl IM svarbus suaugusiųjų švietimo srityje? Privalumai</a:t>
            </a:r>
            <a:endParaRPr>
              <a:solidFill>
                <a:schemeClr val="dk1"/>
              </a:solidFill>
            </a:endParaRPr>
          </a:p>
        </p:txBody>
      </p:sp>
      <p:sp>
        <p:nvSpPr>
          <p:cNvPr id="421" name="Google Shape;421;p10"/>
          <p:cNvSpPr/>
          <p:nvPr/>
        </p:nvSpPr>
        <p:spPr>
          <a:xfrm>
            <a:off x="2459736" y="1821857"/>
            <a:ext cx="3227832" cy="2132565"/>
          </a:xfrm>
          <a:prstGeom prst="rect">
            <a:avLst/>
          </a:prstGeom>
          <a:solidFill>
            <a:srgbClr val="33443B"/>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Pagerina problemų sprendimo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ir kritinio mąstymo įgūdžius</a:t>
            </a:r>
            <a:endParaRPr sz="1600" b="1" i="0" u="none" strike="noStrike" cap="none">
              <a:solidFill>
                <a:schemeClr val="lt1"/>
              </a:solidFill>
              <a:latin typeface="Arial"/>
              <a:ea typeface="Arial"/>
              <a:cs typeface="Arial"/>
              <a:sym typeface="Arial"/>
            </a:endParaRPr>
          </a:p>
        </p:txBody>
      </p:sp>
      <p:sp>
        <p:nvSpPr>
          <p:cNvPr id="422" name="Google Shape;422;p10"/>
          <p:cNvSpPr/>
          <p:nvPr/>
        </p:nvSpPr>
        <p:spPr>
          <a:xfrm>
            <a:off x="6224020" y="1821851"/>
            <a:ext cx="3229200" cy="2132700"/>
          </a:xfrm>
          <a:prstGeom prst="rect">
            <a:avLst/>
          </a:prstGeom>
          <a:solidFill>
            <a:srgbClr val="266796"/>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Didina pasitikėjimą savimi ir motyvaciją</a:t>
            </a:r>
            <a:endParaRPr sz="1600" b="0" i="0" u="none" strike="noStrike" cap="none">
              <a:solidFill>
                <a:schemeClr val="lt1"/>
              </a:solidFill>
              <a:latin typeface="Arial"/>
              <a:ea typeface="Arial"/>
              <a:cs typeface="Arial"/>
              <a:sym typeface="Arial"/>
            </a:endParaRPr>
          </a:p>
        </p:txBody>
      </p:sp>
      <p:sp>
        <p:nvSpPr>
          <p:cNvPr id="423" name="Google Shape;423;p10"/>
          <p:cNvSpPr/>
          <p:nvPr/>
        </p:nvSpPr>
        <p:spPr>
          <a:xfrm>
            <a:off x="1423417" y="4229034"/>
            <a:ext cx="2886571" cy="2132700"/>
          </a:xfrm>
          <a:prstGeom prst="rect">
            <a:avLst/>
          </a:prstGeom>
          <a:solidFill>
            <a:srgbClr val="9B4C25"/>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Skatina bendradarbiavimą ir bendravimą</a:t>
            </a:r>
            <a:endParaRPr sz="1600" b="1" i="0" u="none" strike="noStrike" cap="none">
              <a:solidFill>
                <a:schemeClr val="lt1"/>
              </a:solidFill>
              <a:latin typeface="Arial"/>
              <a:ea typeface="Arial"/>
              <a:cs typeface="Arial"/>
              <a:sym typeface="Arial"/>
            </a:endParaRPr>
          </a:p>
        </p:txBody>
      </p:sp>
      <p:sp>
        <p:nvSpPr>
          <p:cNvPr id="424" name="Google Shape;424;p10"/>
          <p:cNvSpPr/>
          <p:nvPr/>
        </p:nvSpPr>
        <p:spPr>
          <a:xfrm>
            <a:off x="4623815" y="4229035"/>
            <a:ext cx="2886571" cy="2132565"/>
          </a:xfrm>
          <a:prstGeom prst="rect">
            <a:avLst/>
          </a:prstGeom>
          <a:solidFill>
            <a:srgbClr val="212A69"/>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Ugdo gebėjimą prisitaikyti</a:t>
            </a:r>
            <a:endParaRPr sz="1600" b="1" i="0" u="none" strike="noStrike" cap="none">
              <a:solidFill>
                <a:schemeClr val="lt1"/>
              </a:solidFill>
              <a:latin typeface="Arial"/>
              <a:ea typeface="Arial"/>
              <a:cs typeface="Arial"/>
              <a:sym typeface="Arial"/>
            </a:endParaRPr>
          </a:p>
        </p:txBody>
      </p:sp>
      <p:sp>
        <p:nvSpPr>
          <p:cNvPr id="425" name="Google Shape;425;p10"/>
          <p:cNvSpPr/>
          <p:nvPr/>
        </p:nvSpPr>
        <p:spPr>
          <a:xfrm>
            <a:off x="7824212" y="4229034"/>
            <a:ext cx="2886570" cy="2132565"/>
          </a:xfrm>
          <a:prstGeom prst="rect">
            <a:avLst/>
          </a:prstGeom>
          <a:solidFill>
            <a:srgbClr val="837F6D"/>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Įgalina pažeidžiamus</a:t>
            </a:r>
            <a:endParaRPr sz="16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suaugusiuosius </a:t>
            </a:r>
            <a:endParaRPr sz="1600" b="1" i="0" u="none" strike="noStrike" cap="none">
              <a:solidFill>
                <a:schemeClr val="lt1"/>
              </a:solidFill>
              <a:latin typeface="Arial"/>
              <a:ea typeface="Arial"/>
              <a:cs typeface="Arial"/>
              <a:sym typeface="Arial"/>
            </a:endParaRPr>
          </a:p>
        </p:txBody>
      </p:sp>
      <p:sp>
        <p:nvSpPr>
          <p:cNvPr id="426" name="Google Shape;426;p10"/>
          <p:cNvSpPr/>
          <p:nvPr/>
        </p:nvSpPr>
        <p:spPr>
          <a:xfrm>
            <a:off x="2622449" y="2618301"/>
            <a:ext cx="2902407" cy="1196788"/>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IM moko besimokančiuosius, kaip suskaidyti iššūkius į kontroliuojamus žingsnius ir logiškiai, kūrybingai spręsti realias situacijas</a:t>
            </a:r>
            <a:endParaRPr sz="1400" b="0" i="0" u="none" strike="noStrike" cap="none">
              <a:solidFill>
                <a:schemeClr val="dk1"/>
              </a:solidFill>
              <a:latin typeface="Arial"/>
              <a:ea typeface="Arial"/>
              <a:cs typeface="Arial"/>
              <a:sym typeface="Arial"/>
            </a:endParaRPr>
          </a:p>
        </p:txBody>
      </p:sp>
      <p:sp>
        <p:nvSpPr>
          <p:cNvPr id="427" name="Google Shape;427;p10"/>
          <p:cNvSpPr/>
          <p:nvPr/>
        </p:nvSpPr>
        <p:spPr>
          <a:xfrm>
            <a:off x="6384724" y="2618301"/>
            <a:ext cx="2907792" cy="119670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IM naudojamos veiklos suteikia besimokantiesiems pasitenkinimo jausmą, didindamos jų savigarbą ir skatindamos aktyvų dalyvavimą</a:t>
            </a:r>
            <a:endParaRPr sz="1400" b="0" i="0" u="none" strike="noStrike" cap="none">
              <a:solidFill>
                <a:schemeClr val="dk1"/>
              </a:solidFill>
              <a:latin typeface="Arial"/>
              <a:ea typeface="Arial"/>
              <a:cs typeface="Arial"/>
              <a:sym typeface="Arial"/>
            </a:endParaRPr>
          </a:p>
        </p:txBody>
      </p:sp>
      <p:sp>
        <p:nvSpPr>
          <p:cNvPr id="428" name="Google Shape;428;p10"/>
          <p:cNvSpPr/>
          <p:nvPr/>
        </p:nvSpPr>
        <p:spPr>
          <a:xfrm>
            <a:off x="1519725" y="5090244"/>
            <a:ext cx="2693954" cy="1196700"/>
          </a:xfrm>
          <a:prstGeom prst="rect">
            <a:avLst/>
          </a:prstGeom>
          <a:solidFill>
            <a:srgbClr val="F2F2F2"/>
          </a:solidFill>
          <a:ln>
            <a:noFill/>
          </a:ln>
        </p:spPr>
        <p:txBody>
          <a:bodyPr spcFirstLastPara="1" wrap="square" lIns="72000" tIns="36000" rIns="36000" bIns="45700" anchor="ctr"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IM grupinės užduotys skatina komandinį darbą ir padeda besimokantiesiems efektyviai išreikšti savo idėjas</a:t>
            </a:r>
            <a:endParaRPr sz="1400" b="0" i="0" u="none" strike="noStrike" cap="none">
              <a:solidFill>
                <a:schemeClr val="dk1"/>
              </a:solidFill>
              <a:latin typeface="Arial"/>
              <a:ea typeface="Arial"/>
              <a:cs typeface="Arial"/>
              <a:sym typeface="Arial"/>
            </a:endParaRPr>
          </a:p>
        </p:txBody>
      </p:sp>
      <p:sp>
        <p:nvSpPr>
          <p:cNvPr id="429" name="Google Shape;429;p10"/>
          <p:cNvSpPr/>
          <p:nvPr/>
        </p:nvSpPr>
        <p:spPr>
          <a:xfrm>
            <a:off x="4758512" y="5069295"/>
            <a:ext cx="2617177" cy="1196788"/>
          </a:xfrm>
          <a:prstGeom prst="rect">
            <a:avLst/>
          </a:prstGeom>
          <a:solidFill>
            <a:srgbClr val="F2F2F2"/>
          </a:solidFill>
          <a:ln>
            <a:noFill/>
          </a:ln>
        </p:spPr>
        <p:txBody>
          <a:bodyPr spcFirstLastPara="1" wrap="square" lIns="108000" tIns="36000" rIns="144000" bIns="45700" anchor="ctr"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IM ugdo gebėjimą prisitaikyti, padeda besimokantiesiems įveikti netikėtus iššūkius pasitelkiant atsparumą ir kūrybiškumą</a:t>
            </a:r>
            <a:endParaRPr sz="1400" b="0" i="0" u="none" strike="noStrike" cap="none">
              <a:solidFill>
                <a:schemeClr val="dk1"/>
              </a:solidFill>
              <a:latin typeface="Arial"/>
              <a:ea typeface="Arial"/>
              <a:cs typeface="Arial"/>
              <a:sym typeface="Arial"/>
            </a:endParaRPr>
          </a:p>
        </p:txBody>
      </p:sp>
      <p:sp>
        <p:nvSpPr>
          <p:cNvPr id="430" name="Google Shape;430;p10"/>
          <p:cNvSpPr/>
          <p:nvPr/>
        </p:nvSpPr>
        <p:spPr>
          <a:xfrm>
            <a:off x="7950115" y="5069295"/>
            <a:ext cx="2634765" cy="1196788"/>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Interaktyvios IM veiklos siejasi su besimokančiųjų patirtimi, todėl jie jaučiasi vertinami ir įsitraukę į mokymosi procesą</a:t>
            </a:r>
            <a:endParaRPr sz="1400" b="0" i="0" u="none" strike="noStrike" cap="none">
              <a:solidFill>
                <a:schemeClr val="dk1"/>
              </a:solidFill>
              <a:latin typeface="Arial"/>
              <a:ea typeface="Arial"/>
              <a:cs typeface="Arial"/>
              <a:sym typeface="Arial"/>
            </a:endParaRPr>
          </a:p>
        </p:txBody>
      </p:sp>
      <p:sp>
        <p:nvSpPr>
          <p:cNvPr id="431" name="Google Shape;431;p1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7"/>
        <p:cNvGrpSpPr/>
        <p:nvPr/>
      </p:nvGrpSpPr>
      <p:grpSpPr>
        <a:xfrm>
          <a:off x="0" y="0"/>
          <a:ext cx="0" cy="0"/>
          <a:chOff x="0" y="0"/>
          <a:chExt cx="0" cy="0"/>
        </a:xfrm>
      </p:grpSpPr>
      <p:sp>
        <p:nvSpPr>
          <p:cNvPr id="438" name="Google Shape;438;p11"/>
          <p:cNvSpPr txBox="1">
            <a:spLocks noGrp="1"/>
          </p:cNvSpPr>
          <p:nvPr>
            <p:ph type="title"/>
          </p:nvPr>
        </p:nvSpPr>
        <p:spPr>
          <a:xfrm>
            <a:off x="1115567" y="964889"/>
            <a:ext cx="5912799"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2400"/>
              <a:buFont typeface="Sorts Mill Goudy"/>
              <a:buNone/>
            </a:pPr>
            <a:r>
              <a:rPr lang="en-US" sz="2400" b="1" i="0" u="none" strike="noStrike" cap="none">
                <a:solidFill>
                  <a:srgbClr val="000000"/>
                </a:solidFill>
                <a:latin typeface="Arial"/>
                <a:ea typeface="Arial"/>
                <a:cs typeface="Arial"/>
                <a:sym typeface="Arial"/>
              </a:rPr>
              <a:t>Kodėl IM svarbus suaugusiųjų švietim</a:t>
            </a:r>
            <a:r>
              <a:rPr lang="en-US" b="1">
                <a:solidFill>
                  <a:srgbClr val="000000"/>
                </a:solidFill>
                <a:latin typeface="Arial"/>
                <a:ea typeface="Arial"/>
                <a:cs typeface="Arial"/>
                <a:sym typeface="Arial"/>
              </a:rPr>
              <a:t>o srityje</a:t>
            </a:r>
            <a:r>
              <a:rPr lang="en-US" sz="2400" b="1" i="0" u="none" strike="noStrike" cap="none">
                <a:solidFill>
                  <a:srgbClr val="000000"/>
                </a:solidFill>
                <a:latin typeface="Arial"/>
                <a:ea typeface="Arial"/>
                <a:cs typeface="Arial"/>
                <a:sym typeface="Arial"/>
              </a:rPr>
              <a:t>? </a:t>
            </a:r>
            <a:r>
              <a:rPr lang="en-US" b="1">
                <a:latin typeface="Arial"/>
                <a:ea typeface="Arial"/>
                <a:cs typeface="Arial"/>
                <a:sym typeface="Arial"/>
              </a:rPr>
              <a:t>Lankstumas</a:t>
            </a:r>
            <a:endParaRPr b="1">
              <a:latin typeface="Arial"/>
              <a:ea typeface="Arial"/>
              <a:cs typeface="Arial"/>
              <a:sym typeface="Arial"/>
            </a:endParaRPr>
          </a:p>
        </p:txBody>
      </p:sp>
      <p:sp>
        <p:nvSpPr>
          <p:cNvPr id="439" name="Google Shape;439;p11"/>
          <p:cNvSpPr txBox="1">
            <a:spLocks noGrp="1"/>
          </p:cNvSpPr>
          <p:nvPr>
            <p:ph type="body" idx="1"/>
          </p:nvPr>
        </p:nvSpPr>
        <p:spPr>
          <a:xfrm>
            <a:off x="1273277" y="2135829"/>
            <a:ext cx="5600700" cy="3642347"/>
          </a:xfrm>
          <a:prstGeom prst="rect">
            <a:avLst/>
          </a:prstGeom>
          <a:noFill/>
          <a:ln>
            <a:noFill/>
          </a:ln>
        </p:spPr>
        <p:txBody>
          <a:bodyPr spcFirstLastPara="1" wrap="square" lIns="91425" tIns="45700" rIns="91425" bIns="45700" anchor="t" anchorCtr="0">
            <a:normAutofit fontScale="92500"/>
          </a:bodyPr>
          <a:lstStyle/>
          <a:p>
            <a:pPr marL="0" marR="0" lvl="0" indent="0" algn="just" rtl="0">
              <a:lnSpc>
                <a:spcPct val="100000"/>
              </a:lnSpc>
              <a:spcBef>
                <a:spcPts val="0"/>
              </a:spcBef>
              <a:spcAft>
                <a:spcPts val="0"/>
              </a:spcAft>
              <a:buClr>
                <a:srgbClr val="DA78D4"/>
              </a:buClr>
              <a:buSzPct val="108107"/>
              <a:buNone/>
            </a:pPr>
            <a:r>
              <a:rPr lang="en-US" b="1" i="0" u="none" strike="noStrike" cap="none">
                <a:solidFill>
                  <a:srgbClr val="DA78D4"/>
                </a:solidFill>
                <a:latin typeface="Arial"/>
                <a:ea typeface="Arial"/>
                <a:cs typeface="Arial"/>
                <a:sym typeface="Arial"/>
              </a:rPr>
              <a:t>Pritaikomas įvairiems dalykams: </a:t>
            </a:r>
            <a:r>
              <a:rPr lang="en-US" i="0" u="none" strike="noStrike" cap="none">
                <a:solidFill>
                  <a:schemeClr val="dk1"/>
                </a:solidFill>
                <a:latin typeface="Arial"/>
                <a:ea typeface="Arial"/>
                <a:cs typeface="Arial"/>
                <a:sym typeface="Arial"/>
              </a:rPr>
              <a:t>Galite integruoti IM į įvairi</a:t>
            </a:r>
            <a:r>
              <a:rPr lang="en-US">
                <a:solidFill>
                  <a:schemeClr val="dk1"/>
                </a:solidFill>
                <a:latin typeface="Arial"/>
                <a:ea typeface="Arial"/>
                <a:cs typeface="Arial"/>
                <a:sym typeface="Arial"/>
              </a:rPr>
              <a:t>us</a:t>
            </a:r>
            <a:r>
              <a:rPr lang="en-US" i="0" u="none" strike="noStrike" cap="none">
                <a:solidFill>
                  <a:schemeClr val="dk1"/>
                </a:solidFill>
                <a:latin typeface="Arial"/>
                <a:ea typeface="Arial"/>
                <a:cs typeface="Arial"/>
                <a:sym typeface="Arial"/>
              </a:rPr>
              <a:t> </a:t>
            </a:r>
            <a:r>
              <a:rPr lang="en-US">
                <a:solidFill>
                  <a:schemeClr val="dk1"/>
                </a:solidFill>
                <a:latin typeface="Arial"/>
                <a:ea typeface="Arial"/>
                <a:cs typeface="Arial"/>
                <a:sym typeface="Arial"/>
              </a:rPr>
              <a:t>dalykus</a:t>
            </a:r>
            <a:r>
              <a:rPr lang="en-US" i="0" u="none" strike="noStrike" cap="none">
                <a:solidFill>
                  <a:schemeClr val="dk1"/>
                </a:solidFill>
                <a:latin typeface="Arial"/>
                <a:ea typeface="Arial"/>
                <a:cs typeface="Arial"/>
                <a:sym typeface="Arial"/>
              </a:rPr>
              <a:t>, pvz., matematiką, gamtos mokslus arba mokyti gyvenimo įgūdžių</a:t>
            </a:r>
            <a:r>
              <a:rPr lang="en-US" b="0" i="0" u="none" strike="noStrike" cap="none">
                <a:solidFill>
                  <a:schemeClr val="dk1"/>
                </a:solidFill>
                <a:latin typeface="Arial"/>
                <a:ea typeface="Arial"/>
                <a:cs typeface="Arial"/>
                <a:sym typeface="Arial"/>
              </a:rPr>
              <a:t>.</a:t>
            </a:r>
            <a:endParaRPr/>
          </a:p>
          <a:p>
            <a:pPr marL="0" marR="0" lvl="0" indent="0" algn="just" rtl="0">
              <a:lnSpc>
                <a:spcPct val="100000"/>
              </a:lnSpc>
              <a:spcBef>
                <a:spcPts val="1800"/>
              </a:spcBef>
              <a:spcAft>
                <a:spcPts val="0"/>
              </a:spcAft>
              <a:buClr>
                <a:srgbClr val="DA78D4"/>
              </a:buClr>
              <a:buSzPct val="108107"/>
              <a:buNone/>
            </a:pPr>
            <a:r>
              <a:rPr lang="en-US" b="1" i="0" u="none" strike="noStrike" cap="none">
                <a:solidFill>
                  <a:srgbClr val="DA78D4"/>
                </a:solidFill>
                <a:latin typeface="Arial"/>
                <a:ea typeface="Arial"/>
                <a:cs typeface="Arial"/>
                <a:sym typeface="Arial"/>
              </a:rPr>
              <a:t>Aktualumas už technologijų ribų: </a:t>
            </a:r>
            <a:r>
              <a:rPr lang="en-US" i="0" u="none" strike="noStrike" cap="none">
                <a:solidFill>
                  <a:schemeClr val="dk1"/>
                </a:solidFill>
                <a:latin typeface="Arial"/>
                <a:ea typeface="Arial"/>
                <a:cs typeface="Arial"/>
                <a:sym typeface="Arial"/>
              </a:rPr>
              <a:t>IM padeda besimokantiesiems spręsti realaus gyvenimo problemas, pvz., </a:t>
            </a:r>
            <a:r>
              <a:rPr lang="en-US">
                <a:solidFill>
                  <a:schemeClr val="dk1"/>
                </a:solidFill>
                <a:latin typeface="Arial"/>
                <a:ea typeface="Arial"/>
                <a:cs typeface="Arial"/>
                <a:sym typeface="Arial"/>
              </a:rPr>
              <a:t>planuoti </a:t>
            </a:r>
            <a:r>
              <a:rPr lang="en-US" i="0" u="none" strike="noStrike" cap="none">
                <a:solidFill>
                  <a:schemeClr val="dk1"/>
                </a:solidFill>
                <a:latin typeface="Arial"/>
                <a:ea typeface="Arial"/>
                <a:cs typeface="Arial"/>
                <a:sym typeface="Arial"/>
              </a:rPr>
              <a:t>biudžet</a:t>
            </a:r>
            <a:r>
              <a:rPr lang="en-US">
                <a:solidFill>
                  <a:schemeClr val="dk1"/>
                </a:solidFill>
                <a:latin typeface="Arial"/>
                <a:ea typeface="Arial"/>
                <a:cs typeface="Arial"/>
                <a:sym typeface="Arial"/>
              </a:rPr>
              <a:t>ą</a:t>
            </a:r>
            <a:r>
              <a:rPr lang="en-US" i="0" u="none" strike="noStrike" cap="none">
                <a:solidFill>
                  <a:schemeClr val="dk1"/>
                </a:solidFill>
                <a:latin typeface="Arial"/>
                <a:ea typeface="Arial"/>
                <a:cs typeface="Arial"/>
                <a:sym typeface="Arial"/>
              </a:rPr>
              <a:t>, organizuoti renginius arba priimti apgalvotus sprendimus</a:t>
            </a:r>
            <a:r>
              <a:rPr lang="en-US" b="0" i="0" u="none" strike="noStrike" cap="none">
                <a:solidFill>
                  <a:schemeClr val="dk1"/>
                </a:solidFill>
                <a:latin typeface="Arial"/>
                <a:ea typeface="Arial"/>
                <a:cs typeface="Arial"/>
                <a:sym typeface="Arial"/>
              </a:rPr>
              <a:t>.</a:t>
            </a:r>
            <a:endParaRPr/>
          </a:p>
          <a:p>
            <a:pPr marL="0" marR="0" lvl="0" indent="0" algn="just" rtl="0">
              <a:lnSpc>
                <a:spcPct val="100000"/>
              </a:lnSpc>
              <a:spcBef>
                <a:spcPts val="1800"/>
              </a:spcBef>
              <a:spcAft>
                <a:spcPts val="1800"/>
              </a:spcAft>
              <a:buClr>
                <a:srgbClr val="DA78D4"/>
              </a:buClr>
              <a:buSzPct val="108107"/>
              <a:buNone/>
            </a:pPr>
            <a:r>
              <a:rPr lang="en-US" b="1" i="0" u="none" strike="noStrike" cap="none">
                <a:solidFill>
                  <a:srgbClr val="DA78D4"/>
                </a:solidFill>
                <a:latin typeface="Arial"/>
                <a:ea typeface="Arial"/>
                <a:cs typeface="Arial"/>
                <a:sym typeface="Arial"/>
              </a:rPr>
              <a:t>Pritaikomas bet kokiame kontekste: </a:t>
            </a:r>
            <a:r>
              <a:rPr lang="en-US" i="0" u="none" strike="noStrike" cap="none">
                <a:solidFill>
                  <a:schemeClr val="dk1"/>
                </a:solidFill>
                <a:latin typeface="Arial"/>
                <a:ea typeface="Arial"/>
                <a:cs typeface="Arial"/>
                <a:sym typeface="Arial"/>
              </a:rPr>
              <a:t>Nesvarbu, ar mokote akademin</a:t>
            </a:r>
            <a:r>
              <a:rPr lang="en-US">
                <a:solidFill>
                  <a:schemeClr val="dk1"/>
                </a:solidFill>
                <a:latin typeface="Arial"/>
                <a:ea typeface="Arial"/>
                <a:cs typeface="Arial"/>
                <a:sym typeface="Arial"/>
              </a:rPr>
              <a:t>ėje srityje</a:t>
            </a:r>
            <a:r>
              <a:rPr lang="en-US" i="0" u="none" strike="noStrike" cap="none">
                <a:solidFill>
                  <a:schemeClr val="dk1"/>
                </a:solidFill>
                <a:latin typeface="Arial"/>
                <a:ea typeface="Arial"/>
                <a:cs typeface="Arial"/>
                <a:sym typeface="Arial"/>
              </a:rPr>
              <a:t>, ar gyvenimo įgūdži</a:t>
            </a:r>
            <a:r>
              <a:rPr lang="en-US">
                <a:solidFill>
                  <a:schemeClr val="dk1"/>
                </a:solidFill>
                <a:latin typeface="Arial"/>
                <a:ea typeface="Arial"/>
                <a:cs typeface="Arial"/>
                <a:sym typeface="Arial"/>
              </a:rPr>
              <a:t>us formuojate</a:t>
            </a:r>
            <a:r>
              <a:rPr lang="en-US" i="0" u="none" strike="noStrike" cap="none">
                <a:solidFill>
                  <a:schemeClr val="dk1"/>
                </a:solidFill>
                <a:latin typeface="Arial"/>
                <a:ea typeface="Arial"/>
                <a:cs typeface="Arial"/>
                <a:sym typeface="Arial"/>
              </a:rPr>
              <a:t>, </a:t>
            </a:r>
            <a:r>
              <a:rPr lang="en-US">
                <a:solidFill>
                  <a:schemeClr val="dk1"/>
                </a:solidFill>
                <a:latin typeface="Arial"/>
                <a:ea typeface="Arial"/>
                <a:cs typeface="Arial"/>
                <a:sym typeface="Arial"/>
              </a:rPr>
              <a:t>IM </a:t>
            </a:r>
            <a:r>
              <a:rPr lang="en-US" i="0" u="none" strike="noStrike" cap="none">
                <a:solidFill>
                  <a:schemeClr val="dk1"/>
                </a:solidFill>
                <a:latin typeface="Arial"/>
                <a:ea typeface="Arial"/>
                <a:cs typeface="Arial"/>
                <a:sym typeface="Arial"/>
              </a:rPr>
              <a:t>siūlo lanksčias strategijas, kaip veiksmingai įtraukti ir palaikyti </a:t>
            </a:r>
            <a:r>
              <a:rPr lang="en-US">
                <a:solidFill>
                  <a:schemeClr val="dk1"/>
                </a:solidFill>
                <a:latin typeface="Arial"/>
                <a:ea typeface="Arial"/>
                <a:cs typeface="Arial"/>
                <a:sym typeface="Arial"/>
              </a:rPr>
              <a:t>jas besimokantiesiems</a:t>
            </a:r>
            <a:r>
              <a:rPr lang="en-US" i="0" u="none" strike="noStrike" cap="none">
                <a:solidFill>
                  <a:schemeClr val="dk1"/>
                </a:solidFill>
                <a:latin typeface="Arial"/>
                <a:ea typeface="Arial"/>
                <a:cs typeface="Arial"/>
                <a:sym typeface="Arial"/>
              </a:rPr>
              <a:t>.</a:t>
            </a:r>
            <a:endParaRPr i="0" u="none" strike="noStrike" cap="none">
              <a:solidFill>
                <a:schemeClr val="dk1"/>
              </a:solidFill>
              <a:latin typeface="Arial"/>
              <a:ea typeface="Arial"/>
              <a:cs typeface="Arial"/>
              <a:sym typeface="Arial"/>
            </a:endParaRPr>
          </a:p>
        </p:txBody>
      </p:sp>
      <p:pic>
        <p:nvPicPr>
          <p:cNvPr id="440" name="Google Shape;440;p11"/>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441" name="Google Shape;441;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445"/>
        <p:cNvGrpSpPr/>
        <p:nvPr/>
      </p:nvGrpSpPr>
      <p:grpSpPr>
        <a:xfrm>
          <a:off x="0" y="0"/>
          <a:ext cx="0" cy="0"/>
          <a:chOff x="0" y="0"/>
          <a:chExt cx="0" cy="0"/>
        </a:xfrm>
      </p:grpSpPr>
      <p:sp>
        <p:nvSpPr>
          <p:cNvPr id="446" name="Google Shape;446;p12"/>
          <p:cNvSpPr txBox="1">
            <a:spLocks noGrp="1"/>
          </p:cNvSpPr>
          <p:nvPr>
            <p:ph type="body" idx="1"/>
          </p:nvPr>
        </p:nvSpPr>
        <p:spPr>
          <a:xfrm>
            <a:off x="862442" y="512472"/>
            <a:ext cx="10467116" cy="68356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Kodėl IM svarbus suaugusiųjų švietime o srityje? Pavyzdžiai, kaip lengvai integruoti</a:t>
            </a:r>
            <a:endParaRPr>
              <a:solidFill>
                <a:schemeClr val="dk1"/>
              </a:solidFill>
            </a:endParaRPr>
          </a:p>
        </p:txBody>
      </p:sp>
      <p:sp>
        <p:nvSpPr>
          <p:cNvPr id="447" name="Google Shape;447;p12"/>
          <p:cNvSpPr txBox="1"/>
          <p:nvPr/>
        </p:nvSpPr>
        <p:spPr>
          <a:xfrm>
            <a:off x="705570" y="1732969"/>
            <a:ext cx="7241400" cy="224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678877"/>
                </a:solidFill>
                <a:latin typeface="Arial"/>
                <a:ea typeface="Arial"/>
                <a:cs typeface="Arial"/>
                <a:sym typeface="Arial"/>
              </a:rPr>
              <a:t>Algoritmai kasdienėje veikloje </a:t>
            </a:r>
            <a:r>
              <a:rPr lang="en-US" sz="1800" b="0" i="0" u="none" strike="noStrike" cap="none">
                <a:solidFill>
                  <a:srgbClr val="678877"/>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Mokykite besimokančiuosius pažingsniui kurti gaires žinomiems uždaviniams atlikti, pavyzdžiui, paruošti pagal receptą, išvalyti kambarį arba pasiruošti darbo pokalbiui. Taip užduotys padeda suskaidyti procesą aiškius, kontroliuojamus </a:t>
            </a:r>
            <a:r>
              <a:rPr lang="en-US" sz="1600" b="0" i="0" u="none" strike="noStrike" cap="none">
                <a:solidFill>
                  <a:schemeClr val="dk1"/>
                </a:solidFill>
                <a:latin typeface="Arial"/>
                <a:ea typeface="Arial"/>
                <a:cs typeface="Arial"/>
                <a:sym typeface="Arial"/>
              </a:rPr>
              <a:t>etapus</a:t>
            </a:r>
            <a:r>
              <a:rPr lang="en-US" sz="16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Naudokite sprendimų priėmimo schemas, kurios padės besimokantiesiems vizualizuoti jų pasirinkimus. Šios priemonės supaprastina sudėtingus sprendimus ir pagerina loginį mąstymą.</a:t>
            </a:r>
            <a:endParaRPr sz="1400" b="0" i="0" u="none" strike="noStrike" cap="none">
              <a:solidFill>
                <a:srgbClr val="000000"/>
              </a:solidFill>
              <a:latin typeface="Arial"/>
              <a:ea typeface="Arial"/>
              <a:cs typeface="Arial"/>
              <a:sym typeface="Arial"/>
            </a:endParaRPr>
          </a:p>
        </p:txBody>
      </p:sp>
      <p:pic>
        <p:nvPicPr>
          <p:cNvPr id="448" name="Google Shape;448;p12" descr="Icono&#10;&#10;Descripción generada automáticamente"/>
          <p:cNvPicPr preferRelativeResize="0"/>
          <p:nvPr/>
        </p:nvPicPr>
        <p:blipFill rotWithShape="1">
          <a:blip r:embed="rId3">
            <a:alphaModFix/>
          </a:blip>
          <a:srcRect/>
          <a:stretch/>
        </p:blipFill>
        <p:spPr>
          <a:xfrm>
            <a:off x="1011936" y="4012162"/>
            <a:ext cx="2344188" cy="2344188"/>
          </a:xfrm>
          <a:prstGeom prst="rect">
            <a:avLst/>
          </a:prstGeom>
          <a:noFill/>
          <a:ln>
            <a:noFill/>
          </a:ln>
        </p:spPr>
      </p:pic>
      <p:pic>
        <p:nvPicPr>
          <p:cNvPr id="449" name="Google Shape;449;p12" descr="A person holding his hand to his face&#10;&#10;Description automatically generated"/>
          <p:cNvPicPr preferRelativeResize="0"/>
          <p:nvPr/>
        </p:nvPicPr>
        <p:blipFill rotWithShape="1">
          <a:blip r:embed="rId4">
            <a:alphaModFix/>
          </a:blip>
          <a:srcRect t="5000" b="5000"/>
          <a:stretch/>
        </p:blipFill>
        <p:spPr>
          <a:xfrm>
            <a:off x="8288299" y="1795756"/>
            <a:ext cx="2672309" cy="2066952"/>
          </a:xfrm>
          <a:prstGeom prst="rect">
            <a:avLst/>
          </a:prstGeom>
          <a:noFill/>
          <a:ln>
            <a:noFill/>
          </a:ln>
        </p:spPr>
      </p:pic>
      <p:sp>
        <p:nvSpPr>
          <p:cNvPr id="450" name="Google Shape;450;p12"/>
          <p:cNvSpPr txBox="1"/>
          <p:nvPr/>
        </p:nvSpPr>
        <p:spPr>
          <a:xfrm>
            <a:off x="4326270" y="4270526"/>
            <a:ext cx="7241399" cy="200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678877"/>
                </a:solidFill>
                <a:latin typeface="Arial"/>
                <a:ea typeface="Arial"/>
                <a:cs typeface="Arial"/>
                <a:sym typeface="Arial"/>
              </a:rPr>
              <a:t>Bendradarbiavimą ugdantys mokymosi projektai</a:t>
            </a:r>
            <a:endParaRPr sz="1800" b="1" i="0" u="none" strike="noStrike" cap="none">
              <a:solidFill>
                <a:srgbClr val="678877"/>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Organizuokite grupines veiklas, kurių metu besimokantieji planuoja paprastus projektus, pavyzdžiui, bendruomenės pietus, suskido užduotis į </a:t>
            </a:r>
            <a:r>
              <a:rPr lang="en-US" sz="1600" b="0" i="0" u="none" strike="noStrike" cap="none">
                <a:solidFill>
                  <a:schemeClr val="dk1"/>
                </a:solidFill>
                <a:latin typeface="Arial"/>
                <a:ea typeface="Arial"/>
                <a:cs typeface="Arial"/>
                <a:sym typeface="Arial"/>
              </a:rPr>
              <a:t>kontroliuojamus </a:t>
            </a:r>
            <a:r>
              <a:rPr lang="en-US" sz="1600" b="0" i="0" u="none" strike="noStrike" cap="none">
                <a:solidFill>
                  <a:srgbClr val="000000"/>
                </a:solidFill>
                <a:latin typeface="Arial"/>
                <a:ea typeface="Arial"/>
                <a:cs typeface="Arial"/>
                <a:sym typeface="Arial"/>
              </a:rPr>
              <a:t>žingsnius.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6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Panaudokite smegenų šturmo metodą problemoms spręsti, pavyzdžiui, mažinant namų ūkio išlaidas, ugdant bendrus problemų sprendimo ir praktinius įgūdžius.</a:t>
            </a:r>
            <a:endParaRPr sz="1400" b="0" i="0" u="none" strike="noStrike" cap="none">
              <a:solidFill>
                <a:srgbClr val="000000"/>
              </a:solidFill>
              <a:latin typeface="Arial"/>
              <a:ea typeface="Arial"/>
              <a:cs typeface="Arial"/>
              <a:sym typeface="Arial"/>
            </a:endParaRPr>
          </a:p>
        </p:txBody>
      </p:sp>
      <p:sp>
        <p:nvSpPr>
          <p:cNvPr id="451" name="Google Shape;451;p1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pic>
        <p:nvPicPr>
          <p:cNvPr id="458" name="Google Shape;458;p13"/>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459" name="Google Shape;459;p13"/>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2 SKYRIUS</a:t>
            </a:r>
            <a:endParaRPr>
              <a:latin typeface="Arial"/>
              <a:ea typeface="Arial"/>
              <a:cs typeface="Arial"/>
              <a:sym typeface="Arial"/>
            </a:endParaRPr>
          </a:p>
        </p:txBody>
      </p:sp>
      <p:sp>
        <p:nvSpPr>
          <p:cNvPr id="460" name="Google Shape;460;p13"/>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Pedagoginiai požiūriai: kaip įgyvendinti IM </a:t>
            </a:r>
            <a:endParaRPr>
              <a:latin typeface="Arial"/>
              <a:ea typeface="Arial"/>
              <a:cs typeface="Arial"/>
              <a:sym typeface="Arial"/>
            </a:endParaRPr>
          </a:p>
        </p:txBody>
      </p:sp>
      <p:sp>
        <p:nvSpPr>
          <p:cNvPr id="461" name="Google Shape;461;p13"/>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465"/>
        <p:cNvGrpSpPr/>
        <p:nvPr/>
      </p:nvGrpSpPr>
      <p:grpSpPr>
        <a:xfrm>
          <a:off x="0" y="0"/>
          <a:ext cx="0" cy="0"/>
          <a:chOff x="0" y="0"/>
          <a:chExt cx="0" cy="0"/>
        </a:xfrm>
      </p:grpSpPr>
      <p:sp>
        <p:nvSpPr>
          <p:cNvPr id="466" name="Google Shape;466;p14"/>
          <p:cNvSpPr txBox="1"/>
          <p:nvPr/>
        </p:nvSpPr>
        <p:spPr>
          <a:xfrm>
            <a:off x="3929964" y="717634"/>
            <a:ext cx="7527830" cy="4094897"/>
          </a:xfrm>
          <a:prstGeom prst="rect">
            <a:avLst/>
          </a:prstGeom>
          <a:noFill/>
          <a:ln>
            <a:noFill/>
          </a:ln>
        </p:spPr>
        <p:txBody>
          <a:bodyPr spcFirstLastPara="1" wrap="square" lIns="91425" tIns="45700" rIns="91425" bIns="45700" anchor="t" anchorCtr="0">
            <a:normAutofit lnSpcReduction="10000"/>
          </a:bodyPr>
          <a:lstStyle/>
          <a:p>
            <a:pPr marL="0" marR="0" lvl="0" indent="0" algn="just" rtl="0">
              <a:lnSpc>
                <a:spcPct val="107000"/>
              </a:lnSpc>
              <a:spcBef>
                <a:spcPts val="1000"/>
              </a:spcBef>
              <a:spcAft>
                <a:spcPts val="0"/>
              </a:spcAft>
              <a:buClr>
                <a:schemeClr val="dk2"/>
              </a:buClr>
              <a:buSzPts val="1680"/>
              <a:buFont typeface="Arial"/>
              <a:buNone/>
            </a:pPr>
            <a:r>
              <a:rPr lang="en-US" sz="1600" b="0" i="0" u="none" strike="noStrike" cap="none">
                <a:solidFill>
                  <a:schemeClr val="dk2"/>
                </a:solidFill>
                <a:latin typeface="Arial"/>
                <a:ea typeface="Arial"/>
                <a:cs typeface="Arial"/>
                <a:sym typeface="Arial"/>
              </a:rPr>
              <a:t>Šiame skyriuje mes išnagrinėsime įvairius pedagoginius metodus, specialiai skirtus suaugusiesiems besimokantiesiems.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chemeClr val="dk2"/>
              </a:buClr>
              <a:buSzPts val="1680"/>
              <a:buFont typeface="Arial"/>
              <a:buNone/>
            </a:pPr>
            <a:r>
              <a:rPr lang="en-US" sz="1600" b="0" i="0" u="none" strike="noStrike" cap="none">
                <a:solidFill>
                  <a:schemeClr val="dk2"/>
                </a:solidFill>
                <a:latin typeface="Arial"/>
                <a:ea typeface="Arial"/>
                <a:cs typeface="Arial"/>
                <a:sym typeface="Arial"/>
              </a:rPr>
              <a:t>Suaugusiųjų mokymas reikalauja lankstaus ir atidaus požiūrio, nes jų mokymosi poreikiai skiriasi nuo jaunesnių studentų. Jie taip pat atsineša daug gyvenimo patirties, kuri formuoja tai, kaip jie mokosi.</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chemeClr val="dk2"/>
              </a:buClr>
              <a:buSzPts val="1680"/>
              <a:buFont typeface="Arial"/>
              <a:buNone/>
            </a:pPr>
            <a:r>
              <a:rPr lang="en-US" sz="1600" b="0" i="0" u="none" strike="noStrike" cap="none">
                <a:solidFill>
                  <a:schemeClr val="dk2"/>
                </a:solidFill>
                <a:latin typeface="Arial"/>
                <a:ea typeface="Arial"/>
                <a:cs typeface="Arial"/>
                <a:sym typeface="Arial"/>
              </a:rPr>
              <a:t>Sutelkdami dėmesį į praktinį, realaus pasaulio pritaikymą, besimokantieji  suaugusieji gali susieti naujas sąvokas su savo kasdieniu gyvenimu, todėl mokymasis tampa veiksmingesniu.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800"/>
              </a:spcAft>
              <a:buClr>
                <a:schemeClr val="dk2"/>
              </a:buClr>
              <a:buSzPts val="1680"/>
              <a:buFont typeface="Arial"/>
              <a:buNone/>
            </a:pPr>
            <a:r>
              <a:rPr lang="en-US" sz="1600" b="0" i="0" u="none" strike="noStrike" cap="none">
                <a:solidFill>
                  <a:schemeClr val="dk2"/>
                </a:solidFill>
                <a:latin typeface="Arial"/>
                <a:ea typeface="Arial"/>
                <a:cs typeface="Arial"/>
                <a:sym typeface="Arial"/>
              </a:rPr>
              <a:t>Šiame skyriuje nagrinėsime įvairias strategijas, kurios akcentuoja aktyvų dalyvavimą, problemų sprendimą ir kritinį mąstymą. Aptarsime taip pat, kaip sukurti lanksčią, įtraukią mokymosi aplinką, kuri atitiktų skirtingus suaugusiųjų studentų poreikius, užtikrinant, kad kiekvienas gali įsitraukti ir sėkmingai mokytis.</a:t>
            </a:r>
            <a:endParaRPr sz="1600" b="0" i="0" u="none" strike="noStrike" cap="none">
              <a:solidFill>
                <a:schemeClr val="dk2"/>
              </a:solidFill>
              <a:latin typeface="Arial"/>
              <a:ea typeface="Arial"/>
              <a:cs typeface="Arial"/>
              <a:sym typeface="Arial"/>
            </a:endParaRPr>
          </a:p>
        </p:txBody>
      </p:sp>
      <p:pic>
        <p:nvPicPr>
          <p:cNvPr id="467" name="Google Shape;467;p14"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468" name="Google Shape;468;p14"/>
          <p:cNvSpPr/>
          <p:nvPr/>
        </p:nvSpPr>
        <p:spPr>
          <a:xfrm>
            <a:off x="4127088" y="5136775"/>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469" name="Google Shape;469;p14" descr="Dibujo animado de un animal con la boca abierta&#10;&#10;Descripción generada automáticamente con confianza baja"/>
          <p:cNvPicPr preferRelativeResize="0"/>
          <p:nvPr/>
        </p:nvPicPr>
        <p:blipFill rotWithShape="1">
          <a:blip r:embed="rId4">
            <a:alphaModFix/>
          </a:blip>
          <a:srcRect/>
          <a:stretch/>
        </p:blipFill>
        <p:spPr>
          <a:xfrm>
            <a:off x="3592606" y="5381062"/>
            <a:ext cx="1315571" cy="1315571"/>
          </a:xfrm>
          <a:prstGeom prst="rect">
            <a:avLst/>
          </a:prstGeom>
          <a:noFill/>
          <a:ln>
            <a:noFill/>
          </a:ln>
        </p:spPr>
      </p:pic>
      <p:pic>
        <p:nvPicPr>
          <p:cNvPr id="470" name="Google Shape;470;p14" descr="Icono&#10;&#10;Descripción generada automáticamente"/>
          <p:cNvPicPr preferRelativeResize="0"/>
          <p:nvPr/>
        </p:nvPicPr>
        <p:blipFill rotWithShape="1">
          <a:blip r:embed="rId5">
            <a:alphaModFix/>
          </a:blip>
          <a:srcRect/>
          <a:stretch/>
        </p:blipFill>
        <p:spPr>
          <a:xfrm>
            <a:off x="10771492" y="4812531"/>
            <a:ext cx="1034689" cy="1077219"/>
          </a:xfrm>
          <a:prstGeom prst="rect">
            <a:avLst/>
          </a:prstGeom>
          <a:noFill/>
          <a:ln>
            <a:noFill/>
          </a:ln>
        </p:spPr>
      </p:pic>
      <p:sp>
        <p:nvSpPr>
          <p:cNvPr id="471" name="Google Shape;471;p14"/>
          <p:cNvSpPr txBox="1"/>
          <p:nvPr/>
        </p:nvSpPr>
        <p:spPr>
          <a:xfrm>
            <a:off x="4813939" y="5231711"/>
            <a:ext cx="5680441" cy="107721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Ar žinojote, kad </a:t>
            </a:r>
            <a:r>
              <a:rPr lang="en-US" sz="1600" b="1" i="0" u="none" strike="noStrike" cap="none">
                <a:solidFill>
                  <a:srgbClr val="000000"/>
                </a:solidFill>
                <a:latin typeface="Arial"/>
                <a:ea typeface="Arial"/>
                <a:cs typeface="Arial"/>
                <a:sym typeface="Arial"/>
              </a:rPr>
              <a:t>Andragogika</a:t>
            </a:r>
            <a:r>
              <a:rPr lang="en-US" sz="1600" b="0" i="0" u="none" strike="noStrike" cap="none">
                <a:solidFill>
                  <a:srgbClr val="000000"/>
                </a:solidFill>
                <a:latin typeface="Arial"/>
                <a:ea typeface="Arial"/>
                <a:cs typeface="Arial"/>
                <a:sym typeface="Arial"/>
              </a:rPr>
              <a:t> yra suaugusių mokymo teorija ir praktika? Malcolmo Knowleso sukurta teorija pabrėžia pagrindinius principus, kurie šiandien plačiai naudojami suaugusiųjų švietime</a:t>
            </a:r>
            <a:endParaRPr sz="1600" b="0" i="0" u="none" strike="noStrike" cap="none">
              <a:solidFill>
                <a:srgbClr val="000000"/>
              </a:solidFill>
              <a:latin typeface="Arial"/>
              <a:ea typeface="Arial"/>
              <a:cs typeface="Arial"/>
              <a:sym typeface="Arial"/>
            </a:endParaRPr>
          </a:p>
        </p:txBody>
      </p:sp>
      <p:sp>
        <p:nvSpPr>
          <p:cNvPr id="472" name="Google Shape;472;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478"/>
        <p:cNvGrpSpPr/>
        <p:nvPr/>
      </p:nvGrpSpPr>
      <p:grpSpPr>
        <a:xfrm>
          <a:off x="0" y="0"/>
          <a:ext cx="0" cy="0"/>
          <a:chOff x="0" y="0"/>
          <a:chExt cx="0" cy="0"/>
        </a:xfrm>
      </p:grpSpPr>
      <p:sp>
        <p:nvSpPr>
          <p:cNvPr id="479" name="Google Shape;479;p15"/>
          <p:cNvSpPr txBox="1">
            <a:spLocks noGrp="1"/>
          </p:cNvSpPr>
          <p:nvPr>
            <p:ph type="body" idx="1"/>
          </p:nvPr>
        </p:nvSpPr>
        <p:spPr>
          <a:xfrm>
            <a:off x="481195" y="1395205"/>
            <a:ext cx="7183629" cy="5368665"/>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260"/>
              <a:buNone/>
            </a:pPr>
            <a:r>
              <a:rPr lang="en-US" sz="1600">
                <a:latin typeface="Arial"/>
                <a:ea typeface="Arial"/>
                <a:cs typeface="Arial"/>
                <a:sym typeface="Arial"/>
              </a:rPr>
              <a:t> </a:t>
            </a:r>
            <a:endParaRPr/>
          </a:p>
          <a:p>
            <a:pPr marL="0" lvl="0" indent="0" algn="just" rtl="0">
              <a:lnSpc>
                <a:spcPct val="100000"/>
              </a:lnSpc>
              <a:spcBef>
                <a:spcPts val="0"/>
              </a:spcBef>
              <a:spcAft>
                <a:spcPts val="0"/>
              </a:spcAft>
              <a:buSzPts val="1260"/>
              <a:buNone/>
            </a:pPr>
            <a:r>
              <a:rPr lang="en-US" sz="1600">
                <a:latin typeface="Arial"/>
                <a:ea typeface="Arial"/>
                <a:cs typeface="Arial"/>
                <a:sym typeface="Arial"/>
              </a:rPr>
              <a:t>Dirbant su suaugusiaisiais studentais, svarbu suprasti, kad jie į mokymosi procesą įneša savo savybių ir patirties. Šie skirtumai lemia, kaip jie įsitraukimą į naujos informacijos vartojimą ir kaip jie nori mokytis. </a:t>
            </a:r>
            <a:endParaRPr/>
          </a:p>
          <a:p>
            <a:pPr marL="0" lvl="0" indent="0" algn="just" rtl="0">
              <a:lnSpc>
                <a:spcPct val="100000"/>
              </a:lnSpc>
              <a:spcBef>
                <a:spcPts val="1200"/>
              </a:spcBef>
              <a:spcAft>
                <a:spcPts val="0"/>
              </a:spcAft>
              <a:buSzPts val="1260"/>
              <a:buNone/>
            </a:pPr>
            <a:r>
              <a:rPr lang="en-US" sz="1600">
                <a:latin typeface="Arial"/>
                <a:ea typeface="Arial"/>
                <a:cs typeface="Arial"/>
                <a:sym typeface="Arial"/>
              </a:rPr>
              <a:t>Pažvelkime, kaip skiria besimokantieji suaugusieji  nuo kitų amžiaus grupių:</a:t>
            </a:r>
            <a:endParaRPr sz="1600">
              <a:latin typeface="Arial"/>
              <a:ea typeface="Arial"/>
              <a:cs typeface="Arial"/>
              <a:sym typeface="Arial"/>
            </a:endParaRPr>
          </a:p>
          <a:p>
            <a:pPr marL="0" lvl="0" indent="0" algn="just" rtl="0">
              <a:lnSpc>
                <a:spcPct val="100000"/>
              </a:lnSpc>
              <a:spcBef>
                <a:spcPts val="0"/>
              </a:spcBef>
              <a:spcAft>
                <a:spcPts val="0"/>
              </a:spcAft>
              <a:buSzPts val="1260"/>
              <a:buNone/>
            </a:pPr>
            <a:endParaRPr sz="1600">
              <a:latin typeface="Arial"/>
              <a:ea typeface="Arial"/>
              <a:cs typeface="Arial"/>
              <a:sym typeface="Arial"/>
            </a:endParaRPr>
          </a:p>
          <a:p>
            <a:pPr marL="742950" lvl="1" indent="-285750" algn="just" rtl="0">
              <a:lnSpc>
                <a:spcPct val="100000"/>
              </a:lnSpc>
              <a:spcBef>
                <a:spcPts val="0"/>
              </a:spcBef>
              <a:spcAft>
                <a:spcPts val="0"/>
              </a:spcAft>
              <a:buClr>
                <a:schemeClr val="accent3"/>
              </a:buClr>
              <a:buSzPts val="1400"/>
              <a:buFont typeface="Noto Sans Symbols"/>
              <a:buChar char="❑"/>
            </a:pPr>
            <a:r>
              <a:rPr lang="en-US" sz="1600">
                <a:latin typeface="Arial"/>
                <a:ea typeface="Arial"/>
                <a:cs typeface="Arial"/>
                <a:sym typeface="Arial"/>
              </a:rPr>
              <a:t>Suaugusieji </a:t>
            </a:r>
            <a:r>
              <a:rPr lang="en-US" sz="1600" b="1">
                <a:solidFill>
                  <a:schemeClr val="accent3"/>
                </a:solidFill>
                <a:latin typeface="Arial"/>
                <a:ea typeface="Arial"/>
                <a:cs typeface="Arial"/>
                <a:sym typeface="Arial"/>
              </a:rPr>
              <a:t>patys nusprendžia</a:t>
            </a:r>
            <a:r>
              <a:rPr lang="en-US" sz="1600">
                <a:latin typeface="Arial"/>
                <a:ea typeface="Arial"/>
                <a:cs typeface="Arial"/>
                <a:sym typeface="Arial"/>
              </a:rPr>
              <a:t>, ką verta išmokti.</a:t>
            </a:r>
            <a:endParaRPr sz="1600">
              <a:latin typeface="Arial"/>
              <a:ea typeface="Arial"/>
              <a:cs typeface="Arial"/>
              <a:sym typeface="Arial"/>
            </a:endParaRPr>
          </a:p>
          <a:p>
            <a:pPr marL="742950" lvl="1" indent="-285750" algn="just" rtl="0">
              <a:lnSpc>
                <a:spcPct val="100000"/>
              </a:lnSpc>
              <a:spcBef>
                <a:spcPts val="1800"/>
              </a:spcBef>
              <a:spcAft>
                <a:spcPts val="0"/>
              </a:spcAft>
              <a:buClr>
                <a:schemeClr val="accent3"/>
              </a:buClr>
              <a:buSzPts val="1400"/>
              <a:buFont typeface="Noto Sans Symbols"/>
              <a:buChar char="❑"/>
            </a:pPr>
            <a:r>
              <a:rPr lang="en-US" sz="1600">
                <a:latin typeface="Arial"/>
                <a:ea typeface="Arial"/>
                <a:cs typeface="Arial"/>
                <a:sym typeface="Arial"/>
              </a:rPr>
              <a:t>Jiems reikia </a:t>
            </a:r>
            <a:r>
              <a:rPr lang="en-US" sz="1600" b="1">
                <a:solidFill>
                  <a:schemeClr val="accent3"/>
                </a:solidFill>
                <a:latin typeface="Arial"/>
                <a:ea typeface="Arial"/>
                <a:cs typeface="Arial"/>
                <a:sym typeface="Arial"/>
              </a:rPr>
              <a:t>patvirtinti naują informaciją </a:t>
            </a:r>
            <a:r>
              <a:rPr lang="en-US" sz="1600">
                <a:latin typeface="Arial"/>
                <a:ea typeface="Arial"/>
                <a:cs typeface="Arial"/>
                <a:sym typeface="Arial"/>
              </a:rPr>
              <a:t>susiejant ją su savo įsitikinimais ir patirtimi.</a:t>
            </a:r>
            <a:endParaRPr sz="1600">
              <a:latin typeface="Arial"/>
              <a:ea typeface="Arial"/>
              <a:cs typeface="Arial"/>
              <a:sym typeface="Arial"/>
            </a:endParaRPr>
          </a:p>
          <a:p>
            <a:pPr marL="742950" lvl="1" indent="-285750" algn="just" rtl="0">
              <a:lnSpc>
                <a:spcPct val="100000"/>
              </a:lnSpc>
              <a:spcBef>
                <a:spcPts val="1800"/>
              </a:spcBef>
              <a:spcAft>
                <a:spcPts val="0"/>
              </a:spcAft>
              <a:buClr>
                <a:schemeClr val="accent3"/>
              </a:buClr>
              <a:buSzPts val="1400"/>
              <a:buFont typeface="Noto Sans Symbols"/>
              <a:buChar char="❑"/>
            </a:pPr>
            <a:r>
              <a:rPr lang="en-US" sz="1600">
                <a:latin typeface="Arial"/>
                <a:ea typeface="Arial"/>
                <a:cs typeface="Arial"/>
                <a:sym typeface="Arial"/>
              </a:rPr>
              <a:t>Per praktiką suaugusieji besimokantieji gali būti </a:t>
            </a:r>
            <a:r>
              <a:rPr lang="en-US" sz="1600" b="1">
                <a:solidFill>
                  <a:schemeClr val="accent3"/>
                </a:solidFill>
                <a:latin typeface="Arial"/>
                <a:ea typeface="Arial"/>
                <a:cs typeface="Arial"/>
                <a:sym typeface="Arial"/>
              </a:rPr>
              <a:t>suformavę savo požiūrius</a:t>
            </a:r>
            <a:r>
              <a:rPr lang="en-US" sz="1600">
                <a:latin typeface="Arial"/>
                <a:ea typeface="Arial"/>
                <a:cs typeface="Arial"/>
                <a:sym typeface="Arial"/>
              </a:rPr>
              <a:t>, kurie lems, kaip jie priims naujas sąvokas.</a:t>
            </a:r>
            <a:endParaRPr sz="1600">
              <a:latin typeface="Arial"/>
              <a:ea typeface="Arial"/>
              <a:cs typeface="Arial"/>
              <a:sym typeface="Arial"/>
            </a:endParaRPr>
          </a:p>
          <a:p>
            <a:pPr marL="742950" lvl="1" indent="-285750" algn="just" rtl="0">
              <a:lnSpc>
                <a:spcPct val="100000"/>
              </a:lnSpc>
              <a:spcBef>
                <a:spcPts val="1800"/>
              </a:spcBef>
              <a:spcAft>
                <a:spcPts val="0"/>
              </a:spcAft>
              <a:buClr>
                <a:schemeClr val="accent3"/>
              </a:buClr>
              <a:buSzPts val="1400"/>
              <a:buFont typeface="Noto Sans Symbols"/>
              <a:buChar char="❑"/>
            </a:pPr>
            <a:r>
              <a:rPr lang="en-US" sz="1600">
                <a:latin typeface="Arial"/>
                <a:ea typeface="Arial"/>
                <a:cs typeface="Arial"/>
                <a:sym typeface="Arial"/>
              </a:rPr>
              <a:t>Suaugusieji besimokantieji tikisi, kad tai, ko jie mokosi, bus </a:t>
            </a:r>
            <a:r>
              <a:rPr lang="en-US" sz="1600" b="1">
                <a:solidFill>
                  <a:schemeClr val="accent3"/>
                </a:solidFill>
                <a:latin typeface="Arial"/>
                <a:ea typeface="Arial"/>
                <a:cs typeface="Arial"/>
                <a:sym typeface="Arial"/>
              </a:rPr>
              <a:t>nedelsiant naudinga </a:t>
            </a:r>
            <a:r>
              <a:rPr lang="en-US" sz="1600">
                <a:latin typeface="Arial"/>
                <a:ea typeface="Arial"/>
                <a:cs typeface="Arial"/>
                <a:sym typeface="Arial"/>
              </a:rPr>
              <a:t>jų asmeniniame ar profesiniame gyvenime.</a:t>
            </a:r>
            <a:endParaRPr sz="1600">
              <a:latin typeface="Arial"/>
              <a:ea typeface="Arial"/>
              <a:cs typeface="Arial"/>
              <a:sym typeface="Arial"/>
            </a:endParaRPr>
          </a:p>
          <a:p>
            <a:pPr marL="742950" lvl="1" indent="-285750" algn="just" rtl="0">
              <a:lnSpc>
                <a:spcPct val="100000"/>
              </a:lnSpc>
              <a:spcBef>
                <a:spcPts val="1800"/>
              </a:spcBef>
              <a:spcAft>
                <a:spcPts val="1800"/>
              </a:spcAft>
              <a:buClr>
                <a:schemeClr val="accent3"/>
              </a:buClr>
              <a:buSzPts val="1400"/>
              <a:buFont typeface="Noto Sans Symbols"/>
              <a:buChar char="❑"/>
            </a:pPr>
            <a:r>
              <a:rPr lang="en-US" sz="1600">
                <a:latin typeface="Arial"/>
                <a:ea typeface="Arial"/>
                <a:cs typeface="Arial"/>
                <a:sym typeface="Arial"/>
              </a:rPr>
              <a:t>Jie gali būti </a:t>
            </a:r>
            <a:r>
              <a:rPr lang="en-US" sz="1600" b="1">
                <a:solidFill>
                  <a:schemeClr val="accent3"/>
                </a:solidFill>
                <a:latin typeface="Arial"/>
                <a:ea typeface="Arial"/>
                <a:cs typeface="Arial"/>
                <a:sym typeface="Arial"/>
              </a:rPr>
              <a:t>kompetentingas šaltinis </a:t>
            </a:r>
            <a:r>
              <a:rPr lang="en-US" sz="1600">
                <a:latin typeface="Arial"/>
                <a:ea typeface="Arial"/>
                <a:cs typeface="Arial"/>
                <a:sym typeface="Arial"/>
              </a:rPr>
              <a:t>lektoriams ir drauge besimokantiems kolegoms.</a:t>
            </a:r>
            <a:endParaRPr sz="1600" u="sng">
              <a:latin typeface="Arial"/>
              <a:ea typeface="Arial"/>
              <a:cs typeface="Arial"/>
              <a:sym typeface="Arial"/>
            </a:endParaRPr>
          </a:p>
        </p:txBody>
      </p:sp>
      <p:pic>
        <p:nvPicPr>
          <p:cNvPr id="480" name="Google Shape;480;p15"/>
          <p:cNvPicPr preferRelativeResize="0">
            <a:picLocks noGrp="1"/>
          </p:cNvPicPr>
          <p:nvPr>
            <p:ph type="pic" idx="2"/>
          </p:nvPr>
        </p:nvPicPr>
        <p:blipFill rotWithShape="1">
          <a:blip r:embed="rId3">
            <a:alphaModFix/>
          </a:blip>
          <a:srcRect l="30340" r="30341"/>
          <a:stretch/>
        </p:blipFill>
        <p:spPr>
          <a:xfrm>
            <a:off x="8140700" y="-1"/>
            <a:ext cx="4051300" cy="6858001"/>
          </a:xfrm>
          <a:prstGeom prst="rect">
            <a:avLst/>
          </a:prstGeom>
          <a:noFill/>
          <a:ln>
            <a:noFill/>
          </a:ln>
        </p:spPr>
      </p:pic>
      <p:sp>
        <p:nvSpPr>
          <p:cNvPr id="481" name="Google Shape;481;p15"/>
          <p:cNvSpPr txBox="1"/>
          <p:nvPr/>
        </p:nvSpPr>
        <p:spPr>
          <a:xfrm>
            <a:off x="481195" y="562090"/>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en-US" sz="2400" b="1" i="0" u="none" strike="noStrike" cap="none">
                <a:solidFill>
                  <a:schemeClr val="dk1"/>
                </a:solidFill>
                <a:latin typeface="Arial"/>
                <a:ea typeface="Arial"/>
                <a:cs typeface="Arial"/>
                <a:sym typeface="Arial"/>
              </a:rPr>
              <a:t>Kodėl besimokantieji suaugusieji yra kitokie?</a:t>
            </a:r>
            <a:endParaRPr sz="2400" b="1" i="0" u="none" strike="noStrike" cap="none">
              <a:solidFill>
                <a:schemeClr val="dk1"/>
              </a:solidFill>
              <a:latin typeface="Arial"/>
              <a:ea typeface="Arial"/>
              <a:cs typeface="Arial"/>
              <a:sym typeface="Arial"/>
            </a:endParaRPr>
          </a:p>
        </p:txBody>
      </p:sp>
      <p:sp>
        <p:nvSpPr>
          <p:cNvPr id="482" name="Google Shape;482;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15</a:t>
            </a:fld>
            <a:endParaRPr>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486"/>
        <p:cNvGrpSpPr/>
        <p:nvPr/>
      </p:nvGrpSpPr>
      <p:grpSpPr>
        <a:xfrm>
          <a:off x="0" y="0"/>
          <a:ext cx="0" cy="0"/>
          <a:chOff x="0" y="0"/>
          <a:chExt cx="0" cy="0"/>
        </a:xfrm>
      </p:grpSpPr>
      <p:sp>
        <p:nvSpPr>
          <p:cNvPr id="487" name="Google Shape;487;p16"/>
          <p:cNvSpPr/>
          <p:nvPr/>
        </p:nvSpPr>
        <p:spPr>
          <a:xfrm>
            <a:off x="268942" y="1616256"/>
            <a:ext cx="3429752" cy="2966854"/>
          </a:xfrm>
          <a:prstGeom prst="rect">
            <a:avLst/>
          </a:prstGeom>
          <a:solidFill>
            <a:srgbClr val="D8D8D8">
              <a:alpha val="3725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88" name="Google Shape;488;p16"/>
          <p:cNvSpPr txBox="1">
            <a:spLocks noGrp="1"/>
          </p:cNvSpPr>
          <p:nvPr>
            <p:ph type="sldNum" idx="12"/>
          </p:nvPr>
        </p:nvSpPr>
        <p:spPr>
          <a:xfrm>
            <a:off x="11205080" y="6477532"/>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16</a:t>
            </a:fld>
            <a:endParaRPr/>
          </a:p>
        </p:txBody>
      </p:sp>
      <p:grpSp>
        <p:nvGrpSpPr>
          <p:cNvPr id="489" name="Google Shape;489;p16"/>
          <p:cNvGrpSpPr/>
          <p:nvPr/>
        </p:nvGrpSpPr>
        <p:grpSpPr>
          <a:xfrm>
            <a:off x="7040051" y="4445349"/>
            <a:ext cx="4600963" cy="736115"/>
            <a:chOff x="8921977" y="1466725"/>
            <a:chExt cx="3635206" cy="736115"/>
          </a:xfrm>
        </p:grpSpPr>
        <p:sp>
          <p:nvSpPr>
            <p:cNvPr id="490" name="Google Shape;490;p16"/>
            <p:cNvSpPr txBox="1"/>
            <p:nvPr/>
          </p:nvSpPr>
          <p:spPr>
            <a:xfrm>
              <a:off x="8921977" y="1466725"/>
              <a:ext cx="3635206" cy="461665"/>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E1A283"/>
                  </a:solidFill>
                  <a:latin typeface="Arial"/>
                  <a:ea typeface="Arial"/>
                  <a:cs typeface="Arial"/>
                  <a:sym typeface="Arial"/>
                </a:rPr>
                <a:t>4. Orientacija į mokymąsi</a:t>
              </a:r>
              <a:endParaRPr sz="1400" b="0" i="0" u="none" strike="noStrike" cap="none">
                <a:solidFill>
                  <a:srgbClr val="000000"/>
                </a:solidFill>
                <a:latin typeface="Arial"/>
                <a:ea typeface="Arial"/>
                <a:cs typeface="Arial"/>
                <a:sym typeface="Arial"/>
              </a:endParaRPr>
            </a:p>
          </p:txBody>
        </p:sp>
        <p:sp>
          <p:nvSpPr>
            <p:cNvPr id="491" name="Google Shape;491;p16"/>
            <p:cNvSpPr txBox="1"/>
            <p:nvPr/>
          </p:nvSpPr>
          <p:spPr>
            <a:xfrm>
              <a:off x="8921977" y="1925881"/>
              <a:ext cx="2926200" cy="276959"/>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Suaugusieji gerai mokosi, kai iš karto supranta vertę.</a:t>
              </a:r>
              <a:endParaRPr sz="1400" b="0" i="0" u="none" strike="noStrike" cap="none">
                <a:solidFill>
                  <a:srgbClr val="000000"/>
                </a:solidFill>
                <a:latin typeface="Arial"/>
                <a:ea typeface="Arial"/>
                <a:cs typeface="Arial"/>
                <a:sym typeface="Arial"/>
              </a:endParaRPr>
            </a:p>
          </p:txBody>
        </p:sp>
      </p:grpSp>
      <p:grpSp>
        <p:nvGrpSpPr>
          <p:cNvPr id="492" name="Google Shape;492;p16"/>
          <p:cNvGrpSpPr/>
          <p:nvPr/>
        </p:nvGrpSpPr>
        <p:grpSpPr>
          <a:xfrm>
            <a:off x="6616118" y="5350082"/>
            <a:ext cx="4500222" cy="900544"/>
            <a:chOff x="8871315" y="3959551"/>
            <a:chExt cx="3163020" cy="900544"/>
          </a:xfrm>
        </p:grpSpPr>
        <p:sp>
          <p:nvSpPr>
            <p:cNvPr id="493" name="Google Shape;493;p16"/>
            <p:cNvSpPr txBox="1"/>
            <p:nvPr/>
          </p:nvSpPr>
          <p:spPr>
            <a:xfrm>
              <a:off x="8871315" y="3959551"/>
              <a:ext cx="3163020" cy="461665"/>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5. Motyvacija mokytis</a:t>
              </a:r>
              <a:endParaRPr sz="1400" b="0" i="0" u="none" strike="noStrike" cap="none">
                <a:solidFill>
                  <a:srgbClr val="000000"/>
                </a:solidFill>
                <a:latin typeface="Arial"/>
                <a:ea typeface="Arial"/>
                <a:cs typeface="Arial"/>
                <a:sym typeface="Arial"/>
              </a:endParaRPr>
            </a:p>
          </p:txBody>
        </p:sp>
        <p:sp>
          <p:nvSpPr>
            <p:cNvPr id="494" name="Google Shape;494;p16"/>
            <p:cNvSpPr txBox="1"/>
            <p:nvPr/>
          </p:nvSpPr>
          <p:spPr>
            <a:xfrm>
              <a:off x="8921977" y="4398430"/>
              <a:ext cx="2926080" cy="461665"/>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Suaugusiuosius motyvuoja vidiniai veiksniai, o ne išorinis spaudimas.</a:t>
              </a:r>
              <a:endParaRPr sz="1400" b="0" i="0" u="none" strike="noStrike" cap="none">
                <a:solidFill>
                  <a:srgbClr val="000000"/>
                </a:solidFill>
                <a:latin typeface="Arial"/>
                <a:ea typeface="Arial"/>
                <a:cs typeface="Arial"/>
                <a:sym typeface="Arial"/>
              </a:endParaRPr>
            </a:p>
          </p:txBody>
        </p:sp>
      </p:grpSp>
      <p:sp>
        <p:nvSpPr>
          <p:cNvPr id="495" name="Google Shape;495;p16"/>
          <p:cNvSpPr txBox="1"/>
          <p:nvPr/>
        </p:nvSpPr>
        <p:spPr>
          <a:xfrm>
            <a:off x="462155" y="1813697"/>
            <a:ext cx="2904900" cy="2616600"/>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Suaugusiųjų mokymosi supratimas yra raktas į veiksmingą švietimą.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Norint sukurti veiksmingą mokymosi patirtį suaugusiesiems, svarbu suprasti prielaidas, kurios grindžia jų požiūrį į švietimą. Šios prielaidos padeda paaiškinti, kaip suaugusieji susiduria su nauja informacija ir įgūdžiais ir kokį poveikį daro mokymosi procesui jų ankstesnė patirtis. </a:t>
            </a:r>
            <a:endParaRPr sz="1400" b="0" i="0" u="none" strike="noStrike" cap="none">
              <a:solidFill>
                <a:srgbClr val="000000"/>
              </a:solidFill>
              <a:latin typeface="Arial"/>
              <a:ea typeface="Arial"/>
              <a:cs typeface="Arial"/>
              <a:sym typeface="Arial"/>
            </a:endParaRPr>
          </a:p>
        </p:txBody>
      </p:sp>
      <p:grpSp>
        <p:nvGrpSpPr>
          <p:cNvPr id="496" name="Google Shape;496;p16"/>
          <p:cNvGrpSpPr/>
          <p:nvPr/>
        </p:nvGrpSpPr>
        <p:grpSpPr>
          <a:xfrm>
            <a:off x="8134195" y="1378211"/>
            <a:ext cx="3913500" cy="912211"/>
            <a:chOff x="8697671" y="1436275"/>
            <a:chExt cx="3913500" cy="929784"/>
          </a:xfrm>
        </p:grpSpPr>
        <p:sp>
          <p:nvSpPr>
            <p:cNvPr id="497" name="Google Shape;497;p16"/>
            <p:cNvSpPr txBox="1"/>
            <p:nvPr/>
          </p:nvSpPr>
          <p:spPr>
            <a:xfrm>
              <a:off x="8697671" y="1436275"/>
              <a:ext cx="3913500" cy="461700"/>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837F6D"/>
                  </a:solidFill>
                  <a:latin typeface="Arial"/>
                  <a:ea typeface="Arial"/>
                  <a:cs typeface="Arial"/>
                  <a:sym typeface="Arial"/>
                </a:rPr>
                <a:t>1. Savęs suvokimas</a:t>
              </a:r>
              <a:endParaRPr sz="1400" b="0" i="0" u="none" strike="noStrike" cap="none">
                <a:solidFill>
                  <a:srgbClr val="000000"/>
                </a:solidFill>
                <a:latin typeface="Arial"/>
                <a:ea typeface="Arial"/>
                <a:cs typeface="Arial"/>
                <a:sym typeface="Arial"/>
              </a:endParaRPr>
            </a:p>
          </p:txBody>
        </p:sp>
        <p:sp>
          <p:nvSpPr>
            <p:cNvPr id="498" name="Google Shape;498;p16"/>
            <p:cNvSpPr txBox="1"/>
            <p:nvPr/>
          </p:nvSpPr>
          <p:spPr>
            <a:xfrm>
              <a:off x="8745820" y="1904359"/>
              <a:ext cx="3729900" cy="461700"/>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Suaugusiesiems puikiai jaučiasi taikydami nepriklausomus mokymosi  ir mokymo scenarijus.</a:t>
              </a:r>
              <a:endParaRPr sz="1400" b="0" i="0" u="none" strike="noStrike" cap="none">
                <a:solidFill>
                  <a:srgbClr val="000000"/>
                </a:solidFill>
                <a:latin typeface="Arial"/>
                <a:ea typeface="Arial"/>
                <a:cs typeface="Arial"/>
                <a:sym typeface="Arial"/>
              </a:endParaRPr>
            </a:p>
          </p:txBody>
        </p:sp>
      </p:grpSp>
      <p:grpSp>
        <p:nvGrpSpPr>
          <p:cNvPr id="499" name="Google Shape;499;p16"/>
          <p:cNvGrpSpPr/>
          <p:nvPr/>
        </p:nvGrpSpPr>
        <p:grpSpPr>
          <a:xfrm>
            <a:off x="7368606" y="3523356"/>
            <a:ext cx="4495501" cy="753374"/>
            <a:chOff x="8921977" y="1466725"/>
            <a:chExt cx="4157933" cy="753374"/>
          </a:xfrm>
        </p:grpSpPr>
        <p:sp>
          <p:nvSpPr>
            <p:cNvPr id="500" name="Google Shape;500;p16"/>
            <p:cNvSpPr txBox="1"/>
            <p:nvPr/>
          </p:nvSpPr>
          <p:spPr>
            <a:xfrm>
              <a:off x="8921977" y="1466725"/>
              <a:ext cx="3450590" cy="461665"/>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accent3"/>
                  </a:solidFill>
                  <a:latin typeface="Arial"/>
                  <a:ea typeface="Arial"/>
                  <a:cs typeface="Arial"/>
                  <a:sym typeface="Arial"/>
                </a:rPr>
                <a:t>3. Pasirengimas mokytis</a:t>
              </a:r>
              <a:endParaRPr sz="1400" b="0" i="0" u="none" strike="noStrike" cap="none">
                <a:solidFill>
                  <a:srgbClr val="000000"/>
                </a:solidFill>
                <a:latin typeface="Arial"/>
                <a:ea typeface="Arial"/>
                <a:cs typeface="Arial"/>
                <a:sym typeface="Arial"/>
              </a:endParaRPr>
            </a:p>
          </p:txBody>
        </p:sp>
        <p:sp>
          <p:nvSpPr>
            <p:cNvPr id="501" name="Google Shape;501;p16"/>
            <p:cNvSpPr txBox="1"/>
            <p:nvPr/>
          </p:nvSpPr>
          <p:spPr>
            <a:xfrm>
              <a:off x="9128318" y="1943140"/>
              <a:ext cx="3951592" cy="276959"/>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Suaugusieji labiau nori mokytis, kai žino aiškius tikslus.</a:t>
              </a:r>
              <a:endParaRPr sz="1400" b="0" i="0" u="none" strike="noStrike" cap="none">
                <a:solidFill>
                  <a:srgbClr val="000000"/>
                </a:solidFill>
                <a:latin typeface="Arial"/>
                <a:ea typeface="Arial"/>
                <a:cs typeface="Arial"/>
                <a:sym typeface="Arial"/>
              </a:endParaRPr>
            </a:p>
          </p:txBody>
        </p:sp>
      </p:grpSp>
      <p:grpSp>
        <p:nvGrpSpPr>
          <p:cNvPr id="502" name="Google Shape;502;p16"/>
          <p:cNvGrpSpPr/>
          <p:nvPr/>
        </p:nvGrpSpPr>
        <p:grpSpPr>
          <a:xfrm>
            <a:off x="3180527" y="993558"/>
            <a:ext cx="4249883" cy="5483974"/>
            <a:chOff x="3780357" y="321772"/>
            <a:chExt cx="4638216" cy="5985072"/>
          </a:xfrm>
        </p:grpSpPr>
        <p:sp>
          <p:nvSpPr>
            <p:cNvPr id="503" name="Google Shape;503;p16"/>
            <p:cNvSpPr/>
            <p:nvPr/>
          </p:nvSpPr>
          <p:spPr>
            <a:xfrm>
              <a:off x="6461378" y="321772"/>
              <a:ext cx="1957195" cy="1893840"/>
            </a:xfrm>
            <a:custGeom>
              <a:avLst/>
              <a:gdLst/>
              <a:ahLst/>
              <a:cxnLst/>
              <a:rect l="l" t="t"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 name="Google Shape;504;p16"/>
            <p:cNvSpPr/>
            <p:nvPr/>
          </p:nvSpPr>
          <p:spPr>
            <a:xfrm>
              <a:off x="6023090" y="1713454"/>
              <a:ext cx="1902585" cy="1314823"/>
            </a:xfrm>
            <a:custGeom>
              <a:avLst/>
              <a:gdLst/>
              <a:ahLst/>
              <a:cxnLst/>
              <a:rect l="l" t="t" r="r" b="b"/>
              <a:pathLst>
                <a:path w="2662878" h="1840240" extrusionOk="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5" name="Google Shape;505;p16"/>
            <p:cNvSpPr/>
            <p:nvPr/>
          </p:nvSpPr>
          <p:spPr>
            <a:xfrm>
              <a:off x="5302169" y="2725962"/>
              <a:ext cx="2209990" cy="1513357"/>
            </a:xfrm>
            <a:custGeom>
              <a:avLst/>
              <a:gdLst/>
              <a:ahLst/>
              <a:cxnLst/>
              <a:rect l="l" t="t" r="r" b="b"/>
              <a:pathLst>
                <a:path w="3093124" h="2118110" extrusionOk="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6" name="Google Shape;506;p16"/>
            <p:cNvSpPr/>
            <p:nvPr/>
          </p:nvSpPr>
          <p:spPr>
            <a:xfrm>
              <a:off x="7722368" y="1713454"/>
              <a:ext cx="413911" cy="508624"/>
            </a:xfrm>
            <a:custGeom>
              <a:avLst/>
              <a:gdLst/>
              <a:ahLst/>
              <a:cxnLst/>
              <a:rect l="l" t="t" r="r" b="b"/>
              <a:pathLst>
                <a:path w="579314" h="711876" extrusionOk="0">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7" name="Google Shape;507;p16"/>
            <p:cNvSpPr/>
            <p:nvPr/>
          </p:nvSpPr>
          <p:spPr>
            <a:xfrm>
              <a:off x="7308851" y="2725962"/>
              <a:ext cx="413911" cy="508624"/>
            </a:xfrm>
            <a:custGeom>
              <a:avLst/>
              <a:gdLst/>
              <a:ahLst/>
              <a:cxnLst/>
              <a:rect l="l" t="t" r="r" b="b"/>
              <a:pathLst>
                <a:path w="579314" h="711876" extrusionOk="0">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67321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8" name="Google Shape;508;p16"/>
            <p:cNvSpPr/>
            <p:nvPr/>
          </p:nvSpPr>
          <p:spPr>
            <a:xfrm>
              <a:off x="4556475" y="3728428"/>
              <a:ext cx="2545420" cy="1513357"/>
            </a:xfrm>
            <a:custGeom>
              <a:avLst/>
              <a:gdLst/>
              <a:ahLst/>
              <a:cxnLst/>
              <a:rect l="l" t="t" r="r" b="b"/>
              <a:pathLst>
                <a:path w="3019287" h="1795090" extrusionOk="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rgbClr val="EDC7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9" name="Google Shape;509;p16"/>
            <p:cNvSpPr/>
            <p:nvPr/>
          </p:nvSpPr>
          <p:spPr>
            <a:xfrm flipH="1">
              <a:off x="6894940" y="3730695"/>
              <a:ext cx="413911" cy="508624"/>
            </a:xfrm>
            <a:custGeom>
              <a:avLst/>
              <a:gdLst/>
              <a:ahLst/>
              <a:cxnLst/>
              <a:rect l="l" t="t" r="r" b="b"/>
              <a:pathLst>
                <a:path w="579314" h="711876" extrusionOk="0">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E1A28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10" name="Google Shape;510;p16"/>
            <p:cNvSpPr/>
            <p:nvPr/>
          </p:nvSpPr>
          <p:spPr>
            <a:xfrm>
              <a:off x="3780357" y="4733160"/>
              <a:ext cx="2915773" cy="1573684"/>
            </a:xfrm>
            <a:custGeom>
              <a:avLst/>
              <a:gdLst/>
              <a:ahLst/>
              <a:cxnLst/>
              <a:rect l="l" t="t" r="r" b="b"/>
              <a:pathLst>
                <a:path w="2915773" h="1573684" extrusionOk="0">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11" name="Google Shape;511;p16"/>
            <p:cNvSpPr/>
            <p:nvPr/>
          </p:nvSpPr>
          <p:spPr>
            <a:xfrm>
              <a:off x="6490391" y="4733161"/>
              <a:ext cx="411480" cy="508624"/>
            </a:xfrm>
            <a:custGeom>
              <a:avLst/>
              <a:gdLst/>
              <a:ahLst/>
              <a:cxnLst/>
              <a:rect l="l" t="t" r="r" b="b"/>
              <a:pathLst>
                <a:path w="579314" h="711876" extrusionOk="0">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33443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512" name="Google Shape;512;p16"/>
          <p:cNvGrpSpPr/>
          <p:nvPr/>
        </p:nvGrpSpPr>
        <p:grpSpPr>
          <a:xfrm>
            <a:off x="7719597" y="2459041"/>
            <a:ext cx="4268612" cy="895696"/>
            <a:chOff x="8876623" y="1390525"/>
            <a:chExt cx="2971554" cy="895696"/>
          </a:xfrm>
        </p:grpSpPr>
        <p:sp>
          <p:nvSpPr>
            <p:cNvPr id="513" name="Google Shape;513;p16"/>
            <p:cNvSpPr txBox="1"/>
            <p:nvPr/>
          </p:nvSpPr>
          <p:spPr>
            <a:xfrm>
              <a:off x="8921977" y="1390525"/>
              <a:ext cx="2926200" cy="461700"/>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87A6A6"/>
                  </a:solidFill>
                  <a:latin typeface="Arial"/>
                  <a:ea typeface="Arial"/>
                  <a:cs typeface="Arial"/>
                  <a:sym typeface="Arial"/>
                </a:rPr>
                <a:t>2. Patirtis</a:t>
              </a:r>
              <a:endParaRPr sz="1400" b="0" i="0" u="none" strike="noStrike" cap="none">
                <a:solidFill>
                  <a:srgbClr val="000000"/>
                </a:solidFill>
                <a:latin typeface="Arial"/>
                <a:ea typeface="Arial"/>
                <a:cs typeface="Arial"/>
                <a:sym typeface="Arial"/>
              </a:endParaRPr>
            </a:p>
          </p:txBody>
        </p:sp>
        <p:sp>
          <p:nvSpPr>
            <p:cNvPr id="514" name="Google Shape;514;p16"/>
            <p:cNvSpPr txBox="1"/>
            <p:nvPr/>
          </p:nvSpPr>
          <p:spPr>
            <a:xfrm>
              <a:off x="8876623" y="1824521"/>
              <a:ext cx="2926200" cy="461700"/>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Suaugusieji mokosi iš patirties, t. y. tiesiogiai stebėdami ir sąveikaudami.  </a:t>
              </a:r>
              <a:endParaRPr sz="1400" b="0" i="0" u="none" strike="noStrike" cap="none">
                <a:solidFill>
                  <a:srgbClr val="000000"/>
                </a:solidFill>
                <a:latin typeface="Arial"/>
                <a:ea typeface="Arial"/>
                <a:cs typeface="Arial"/>
                <a:sym typeface="Arial"/>
              </a:endParaRPr>
            </a:p>
          </p:txBody>
        </p:sp>
      </p:grpSp>
      <p:sp>
        <p:nvSpPr>
          <p:cNvPr id="515" name="Google Shape;515;p16"/>
          <p:cNvSpPr txBox="1"/>
          <p:nvPr/>
        </p:nvSpPr>
        <p:spPr>
          <a:xfrm>
            <a:off x="412027" y="191447"/>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en-US" sz="2400" b="1" i="0" u="none" strike="noStrike" cap="none">
                <a:solidFill>
                  <a:schemeClr val="dk1"/>
                </a:solidFill>
                <a:latin typeface="Arial"/>
                <a:ea typeface="Arial"/>
                <a:cs typeface="Arial"/>
                <a:sym typeface="Arial"/>
              </a:rPr>
              <a:t>Kodėl suaugusieji besimokantieji yra kitokie?</a:t>
            </a:r>
            <a:endParaRPr sz="1400" b="0" i="0" u="none" strike="noStrike" cap="none">
              <a:solidFill>
                <a:srgbClr val="000000"/>
              </a:solidFill>
              <a:latin typeface="Arial"/>
              <a:ea typeface="Arial"/>
              <a:cs typeface="Arial"/>
              <a:sym typeface="Arial"/>
            </a:endParaRPr>
          </a:p>
        </p:txBody>
      </p:sp>
      <p:pic>
        <p:nvPicPr>
          <p:cNvPr id="516" name="Google Shape;516;p16" descr="Forma&#10;&#10;Descripción generada automáticamente con confianza baja"/>
          <p:cNvPicPr preferRelativeResize="0"/>
          <p:nvPr/>
        </p:nvPicPr>
        <p:blipFill rotWithShape="1">
          <a:blip r:embed="rId3">
            <a:alphaModFix/>
          </a:blip>
          <a:srcRect/>
          <a:stretch/>
        </p:blipFill>
        <p:spPr>
          <a:xfrm>
            <a:off x="4618594" y="4350090"/>
            <a:ext cx="599668" cy="599668"/>
          </a:xfrm>
          <a:prstGeom prst="rect">
            <a:avLst/>
          </a:prstGeom>
          <a:noFill/>
          <a:ln>
            <a:noFill/>
          </a:ln>
        </p:spPr>
      </p:pic>
      <p:pic>
        <p:nvPicPr>
          <p:cNvPr id="517" name="Google Shape;517;p16" descr="Forma&#10;&#10;Descripción generada automáticamente con confianza baja"/>
          <p:cNvPicPr preferRelativeResize="0"/>
          <p:nvPr/>
        </p:nvPicPr>
        <p:blipFill rotWithShape="1">
          <a:blip r:embed="rId4">
            <a:alphaModFix/>
          </a:blip>
          <a:srcRect/>
          <a:stretch/>
        </p:blipFill>
        <p:spPr>
          <a:xfrm>
            <a:off x="5117437" y="3269153"/>
            <a:ext cx="746434" cy="746434"/>
          </a:xfrm>
          <a:prstGeom prst="rect">
            <a:avLst/>
          </a:prstGeom>
          <a:noFill/>
          <a:ln>
            <a:noFill/>
          </a:ln>
        </p:spPr>
      </p:pic>
      <p:pic>
        <p:nvPicPr>
          <p:cNvPr id="518" name="Google Shape;518;p16" descr="Forma&#10;&#10;Descripción generada automáticamente con confianza baja"/>
          <p:cNvPicPr preferRelativeResize="0"/>
          <p:nvPr/>
        </p:nvPicPr>
        <p:blipFill rotWithShape="1">
          <a:blip r:embed="rId5">
            <a:alphaModFix/>
          </a:blip>
          <a:srcRect/>
          <a:stretch/>
        </p:blipFill>
        <p:spPr>
          <a:xfrm>
            <a:off x="3944467" y="5399869"/>
            <a:ext cx="823692" cy="823692"/>
          </a:xfrm>
          <a:prstGeom prst="rect">
            <a:avLst/>
          </a:prstGeom>
          <a:noFill/>
          <a:ln>
            <a:noFill/>
          </a:ln>
        </p:spPr>
      </p:pic>
      <p:pic>
        <p:nvPicPr>
          <p:cNvPr id="519" name="Google Shape;519;p16" descr="Forma&#10;&#10;Descripción generada automáticamente con confianza baja"/>
          <p:cNvPicPr preferRelativeResize="0"/>
          <p:nvPr/>
        </p:nvPicPr>
        <p:blipFill rotWithShape="1">
          <a:blip r:embed="rId6">
            <a:alphaModFix/>
          </a:blip>
          <a:srcRect/>
          <a:stretch/>
        </p:blipFill>
        <p:spPr>
          <a:xfrm>
            <a:off x="5728264" y="2483424"/>
            <a:ext cx="534651" cy="534651"/>
          </a:xfrm>
          <a:prstGeom prst="rect">
            <a:avLst/>
          </a:prstGeom>
          <a:noFill/>
          <a:ln>
            <a:noFill/>
          </a:ln>
        </p:spPr>
      </p:pic>
      <p:pic>
        <p:nvPicPr>
          <p:cNvPr id="520" name="Google Shape;520;p16" descr="Forma&#10;&#10;Descripción generada automáticamente con confianza baja"/>
          <p:cNvPicPr preferRelativeResize="0"/>
          <p:nvPr/>
        </p:nvPicPr>
        <p:blipFill rotWithShape="1">
          <a:blip r:embed="rId7">
            <a:alphaModFix/>
          </a:blip>
          <a:srcRect/>
          <a:stretch/>
        </p:blipFill>
        <p:spPr>
          <a:xfrm>
            <a:off x="6216284" y="1491884"/>
            <a:ext cx="634921" cy="63492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17"/>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2"/>
              </a:buClr>
              <a:buSzPts val="1800"/>
              <a:buFont typeface="Sorts Mill Goudy"/>
              <a:buNone/>
            </a:pPr>
            <a:r>
              <a:rPr lang="en-US"/>
              <a:t>ADD A SENTENCE</a:t>
            </a:r>
            <a:endParaRPr/>
          </a:p>
        </p:txBody>
      </p:sp>
      <p:sp>
        <p:nvSpPr>
          <p:cNvPr id="526" name="Google Shape;526;p17"/>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0"/>
              </a:spcBef>
              <a:spcAft>
                <a:spcPts val="0"/>
              </a:spcAft>
              <a:buClr>
                <a:schemeClr val="dk2"/>
              </a:buClr>
              <a:buSzPts val="1120"/>
              <a:buNone/>
            </a:pPr>
            <a:r>
              <a:rPr lang="en-US">
                <a:latin typeface="Gill Sans"/>
                <a:ea typeface="Gill Sans"/>
                <a:cs typeface="Gill Sans"/>
                <a:sym typeface="Gill Sans"/>
              </a:rPr>
              <a:t>Add text</a:t>
            </a:r>
            <a:endParaRPr>
              <a:latin typeface="Gill Sans"/>
              <a:ea typeface="Gill Sans"/>
              <a:cs typeface="Gill Sans"/>
              <a:sym typeface="Gill Sans"/>
            </a:endParaRPr>
          </a:p>
        </p:txBody>
      </p:sp>
      <p:sp>
        <p:nvSpPr>
          <p:cNvPr id="527" name="Google Shape;527;p17"/>
          <p:cNvSpPr/>
          <p:nvPr/>
        </p:nvSpPr>
        <p:spPr>
          <a:xfrm>
            <a:off x="4056023" y="429658"/>
            <a:ext cx="4471032" cy="602622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528" name="Google Shape;528;p17" descr="Adult listening in class"/>
          <p:cNvPicPr preferRelativeResize="0"/>
          <p:nvPr/>
        </p:nvPicPr>
        <p:blipFill rotWithShape="1">
          <a:blip r:embed="rId3">
            <a:alphaModFix/>
          </a:blip>
          <a:srcRect l="30085" t="1517" r="19933"/>
          <a:stretch/>
        </p:blipFill>
        <p:spPr>
          <a:xfrm>
            <a:off x="6955497" y="0"/>
            <a:ext cx="5236504" cy="6878656"/>
          </a:xfrm>
          <a:prstGeom prst="rect">
            <a:avLst/>
          </a:prstGeom>
          <a:noFill/>
          <a:ln>
            <a:noFill/>
          </a:ln>
        </p:spPr>
      </p:pic>
      <p:sp>
        <p:nvSpPr>
          <p:cNvPr id="529" name="Google Shape;529;p17"/>
          <p:cNvSpPr txBox="1"/>
          <p:nvPr/>
        </p:nvSpPr>
        <p:spPr>
          <a:xfrm>
            <a:off x="391077" y="1625627"/>
            <a:ext cx="6096000" cy="4002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Suaugę besimokantieji dažnai atsineša savitą mokymosi stilių, kuris daro įtaką, kaip jie gauna ir apdoroja informaciją, kurią galima suskirstyti į tris pagrindinius mokymosi stilius. Šie stiliai svarbūs svarstant, kaip įtraukti IM į suaugusiųjų švietimą:</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Arial"/>
              <a:ea typeface="Arial"/>
              <a:cs typeface="Arial"/>
              <a:sym typeface="Arial"/>
            </a:endParaRPr>
          </a:p>
          <a:p>
            <a:pPr marL="285750" marR="0" lvl="0" indent="-285750" algn="just" rtl="0">
              <a:lnSpc>
                <a:spcPct val="100000"/>
              </a:lnSpc>
              <a:spcBef>
                <a:spcPts val="0"/>
              </a:spcBef>
              <a:spcAft>
                <a:spcPts val="0"/>
              </a:spcAft>
              <a:buClr>
                <a:schemeClr val="accent3"/>
              </a:buClr>
              <a:buSzPts val="1400"/>
              <a:buFont typeface="Noto Sans Symbols"/>
              <a:buChar char="❑"/>
            </a:pPr>
            <a:r>
              <a:rPr lang="en-US" sz="1400" b="1" i="0" u="none" strike="noStrike" cap="none">
                <a:solidFill>
                  <a:schemeClr val="accent3"/>
                </a:solidFill>
                <a:latin typeface="Arial"/>
                <a:ea typeface="Arial"/>
                <a:cs typeface="Arial"/>
                <a:sym typeface="Arial"/>
              </a:rPr>
              <a:t>Besimokantieji, kurie priima informaciją vizualiai, </a:t>
            </a:r>
            <a:r>
              <a:rPr lang="en-US" sz="1400" b="0" i="0" u="none" strike="noStrike" cap="none">
                <a:solidFill>
                  <a:schemeClr val="dk1"/>
                </a:solidFill>
                <a:latin typeface="Arial"/>
                <a:ea typeface="Arial"/>
                <a:cs typeface="Arial"/>
                <a:sym typeface="Arial"/>
              </a:rPr>
              <a:t>geriau supranta informaciją pateiktą diagramomis, grafikais ir iliustracijomis. Jiems gerai sekasi, kai jie mato, kaip konceptai pritaikomi ir naudojami tokie įrankiai kaip darbo lapai, lentos ir vizualiai patrauklios prezentacijos.</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1800"/>
              </a:spcBef>
              <a:spcAft>
                <a:spcPts val="0"/>
              </a:spcAft>
              <a:buClr>
                <a:schemeClr val="accent3"/>
              </a:buClr>
              <a:buSzPts val="1400"/>
              <a:buFont typeface="Noto Sans Symbols"/>
              <a:buChar char="❑"/>
            </a:pPr>
            <a:r>
              <a:rPr lang="en-US" sz="1400" b="1" i="0" u="none" strike="noStrike" cap="none">
                <a:solidFill>
                  <a:schemeClr val="accent3"/>
                </a:solidFill>
                <a:latin typeface="Arial"/>
                <a:ea typeface="Arial"/>
                <a:cs typeface="Arial"/>
                <a:sym typeface="Arial"/>
              </a:rPr>
              <a:t>Besimokantieji, kurie priima informaciją garsu, </a:t>
            </a:r>
            <a:r>
              <a:rPr lang="en-US" sz="1400" b="0" i="0" u="none" strike="noStrike" cap="none">
                <a:solidFill>
                  <a:schemeClr val="dk1"/>
                </a:solidFill>
                <a:latin typeface="Arial"/>
                <a:ea typeface="Arial"/>
                <a:cs typeface="Arial"/>
                <a:sym typeface="Arial"/>
              </a:rPr>
              <a:t>mokosi klausantis. Diskusijos ir aiškūs žodiniai paaiškinimai jiems labai rezonuoja. Jie apdoroja informaciją per garsą ir dialogą.</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1800"/>
              </a:spcBef>
              <a:spcAft>
                <a:spcPts val="0"/>
              </a:spcAft>
              <a:buClr>
                <a:schemeClr val="accent3"/>
              </a:buClr>
              <a:buSzPts val="1400"/>
              <a:buFont typeface="Noto Sans Symbols"/>
              <a:buChar char="❑"/>
            </a:pPr>
            <a:r>
              <a:rPr lang="en-US" sz="1400" b="1" i="0" u="none" strike="noStrike" cap="none">
                <a:solidFill>
                  <a:schemeClr val="accent3"/>
                </a:solidFill>
                <a:latin typeface="Arial"/>
                <a:ea typeface="Arial"/>
                <a:cs typeface="Arial"/>
                <a:sym typeface="Arial"/>
              </a:rPr>
              <a:t>Besimokantieji, kurie priima informaciją liesdami, </a:t>
            </a:r>
            <a:r>
              <a:rPr lang="en-US" sz="1400" b="0" i="0" u="none" strike="noStrike" cap="none">
                <a:solidFill>
                  <a:schemeClr val="dk1"/>
                </a:solidFill>
                <a:latin typeface="Arial"/>
                <a:ea typeface="Arial"/>
                <a:cs typeface="Arial"/>
                <a:sym typeface="Arial"/>
              </a:rPr>
              <a:t>geriausiai mokosi per praktinę veiklą. Jie teikia pirmenybę patirčiai, leidžiančiai jiems fiziškai susipažinti su medžiaga, pvz., vaidmenų žaidimai ar praktiniai pratimai, kurie padeda giliau susieti su studijuojamu dalyku. </a:t>
            </a:r>
            <a:endParaRPr sz="1400" b="0" i="0" u="none" strike="noStrike" cap="none">
              <a:solidFill>
                <a:srgbClr val="000000"/>
              </a:solidFill>
              <a:latin typeface="Arial"/>
              <a:ea typeface="Arial"/>
              <a:cs typeface="Arial"/>
              <a:sym typeface="Arial"/>
            </a:endParaRPr>
          </a:p>
        </p:txBody>
      </p:sp>
      <p:sp>
        <p:nvSpPr>
          <p:cNvPr id="530" name="Google Shape;530;p17"/>
          <p:cNvSpPr txBox="1"/>
          <p:nvPr/>
        </p:nvSpPr>
        <p:spPr>
          <a:xfrm>
            <a:off x="531094" y="685860"/>
            <a:ext cx="9410820" cy="683565"/>
          </a:xfrm>
          <a:prstGeom prst="rect">
            <a:avLst/>
          </a:prstGeom>
          <a:noFill/>
          <a:ln>
            <a:noFill/>
          </a:ln>
        </p:spPr>
        <p:txBody>
          <a:bodyPr spcFirstLastPara="1" wrap="square" lIns="91425" tIns="45700" rIns="91425" bIns="45700" anchor="b" anchorCtr="0">
            <a:normAutofit fontScale="92500" lnSpcReduction="20000"/>
          </a:bodyPr>
          <a:lstStyle/>
          <a:p>
            <a:pPr marL="0" marR="0" lvl="0" indent="0" algn="l" rtl="0">
              <a:lnSpc>
                <a:spcPct val="100000"/>
              </a:lnSpc>
              <a:spcBef>
                <a:spcPts val="0"/>
              </a:spcBef>
              <a:spcAft>
                <a:spcPts val="0"/>
              </a:spcAft>
              <a:buClr>
                <a:srgbClr val="243131"/>
              </a:buClr>
              <a:buSzPct val="56756"/>
              <a:buFont typeface="Arial"/>
              <a:buNone/>
            </a:pPr>
            <a:r>
              <a:rPr lang="en-US" sz="2400" b="1" i="0" u="none" strike="noStrike" cap="none">
                <a:solidFill>
                  <a:schemeClr val="dk1"/>
                </a:solidFill>
                <a:latin typeface="Arial"/>
                <a:ea typeface="Arial"/>
                <a:cs typeface="Arial"/>
                <a:sym typeface="Arial"/>
              </a:rPr>
              <a:t>Kodėl suaugusieji besimokantieji yra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243131"/>
              </a:buClr>
              <a:buSzPct val="56756"/>
              <a:buFont typeface="Arial"/>
              <a:buNone/>
            </a:pPr>
            <a:r>
              <a:rPr lang="en-US" sz="2400" b="1" i="0" u="none" strike="noStrike" cap="none">
                <a:solidFill>
                  <a:schemeClr val="dk1"/>
                </a:solidFill>
                <a:latin typeface="Arial"/>
                <a:ea typeface="Arial"/>
                <a:cs typeface="Arial"/>
                <a:sym typeface="Arial"/>
              </a:rPr>
              <a:t>kitokie?</a:t>
            </a:r>
            <a:endParaRPr sz="1400" b="0" i="0" u="none" strike="noStrike" cap="none">
              <a:solidFill>
                <a:srgbClr val="000000"/>
              </a:solidFill>
              <a:latin typeface="Arial"/>
              <a:ea typeface="Arial"/>
              <a:cs typeface="Arial"/>
              <a:sym typeface="Arial"/>
            </a:endParaRPr>
          </a:p>
        </p:txBody>
      </p:sp>
      <p:sp>
        <p:nvSpPr>
          <p:cNvPr id="531" name="Google Shape;531;p1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dk1"/>
                </a:solidFill>
              </a:rPr>
              <a:t>17</a:t>
            </a:fld>
            <a:endParaRPr>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18"/>
          <p:cNvSpPr txBox="1">
            <a:spLocks noGrp="1"/>
          </p:cNvSpPr>
          <p:nvPr>
            <p:ph type="body" idx="1"/>
          </p:nvPr>
        </p:nvSpPr>
        <p:spPr>
          <a:xfrm>
            <a:off x="841248" y="1635957"/>
            <a:ext cx="6449568" cy="4082091"/>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100000"/>
              </a:lnSpc>
              <a:spcBef>
                <a:spcPts val="1000"/>
              </a:spcBef>
              <a:spcAft>
                <a:spcPts val="0"/>
              </a:spcAft>
              <a:buSzPts val="1260"/>
              <a:buNone/>
            </a:pPr>
            <a:r>
              <a:rPr lang="en-US" sz="1400">
                <a:latin typeface="Arial"/>
                <a:ea typeface="Arial"/>
                <a:cs typeface="Arial"/>
                <a:sym typeface="Arial"/>
              </a:rPr>
              <a:t>Norint veiksmingai integruoti informatinį mąstymą į suaugusiųjų švietimą, būtina suderinti mokymo metodus su IM principais, tokiais kaip problemų sprendimas, kritinis mąstymas ir logiškas argumentavimas. Tokie metodai kaip projektinis mokymasis, mokymasis bendradarbiaujant ir patirtinis mokymasis ypač veiksmingai palaiko IM, ir skatina studentus išskaidyti sudėtingas užduotis, identifikuoti šablonus ir kurti struktūruotus sprendimus. Šie metodai puoselėja įsitraukimą, geresnį supratimą ir praktiškai pritaiko IM sąvokas.</a:t>
            </a:r>
            <a:endParaRPr/>
          </a:p>
          <a:p>
            <a:pPr marL="800100" lvl="1" indent="-342900" algn="l" rtl="0">
              <a:lnSpc>
                <a:spcPct val="150000"/>
              </a:lnSpc>
              <a:spcBef>
                <a:spcPts val="1200"/>
              </a:spcBef>
              <a:spcAft>
                <a:spcPts val="0"/>
              </a:spcAft>
              <a:buClr>
                <a:srgbClr val="678877"/>
              </a:buClr>
              <a:buSzPts val="1400"/>
              <a:buFont typeface="Arial"/>
              <a:buAutoNum type="arabicPeriod"/>
            </a:pPr>
            <a:r>
              <a:rPr lang="en-US" sz="1400" i="0" u="none" strike="noStrike" cap="none">
                <a:solidFill>
                  <a:schemeClr val="dk1"/>
                </a:solidFill>
                <a:latin typeface="Arial"/>
                <a:ea typeface="Arial"/>
                <a:cs typeface="Arial"/>
                <a:sym typeface="Arial"/>
              </a:rPr>
              <a:t>Projektinis mokymasis</a:t>
            </a:r>
            <a:endParaRPr sz="1400" i="0" u="none" strike="noStrike" cap="none">
              <a:solidFill>
                <a:schemeClr val="dk1"/>
              </a:solidFill>
              <a:latin typeface="Arial"/>
              <a:ea typeface="Arial"/>
              <a:cs typeface="Arial"/>
              <a:sym typeface="Arial"/>
            </a:endParaRPr>
          </a:p>
          <a:p>
            <a:pPr marL="800100" lvl="1" indent="-342900" algn="l" rtl="0">
              <a:lnSpc>
                <a:spcPct val="150000"/>
              </a:lnSpc>
              <a:spcBef>
                <a:spcPts val="600"/>
              </a:spcBef>
              <a:spcAft>
                <a:spcPts val="0"/>
              </a:spcAft>
              <a:buClr>
                <a:srgbClr val="678877"/>
              </a:buClr>
              <a:buSzPts val="1400"/>
              <a:buFont typeface="Arial"/>
              <a:buAutoNum type="arabicPeriod"/>
            </a:pPr>
            <a:r>
              <a:rPr lang="en-US" sz="1400" i="0" u="none" strike="noStrike" cap="none">
                <a:solidFill>
                  <a:schemeClr val="dk1"/>
                </a:solidFill>
                <a:latin typeface="Arial"/>
                <a:ea typeface="Arial"/>
                <a:cs typeface="Arial"/>
                <a:sym typeface="Arial"/>
              </a:rPr>
              <a:t>Problemų sprendimu pagrįstas mokymasis</a:t>
            </a:r>
            <a:endParaRPr/>
          </a:p>
          <a:p>
            <a:pPr marL="800100" lvl="1" indent="-342900" algn="l" rtl="0">
              <a:lnSpc>
                <a:spcPct val="150000"/>
              </a:lnSpc>
              <a:spcBef>
                <a:spcPts val="600"/>
              </a:spcBef>
              <a:spcAft>
                <a:spcPts val="0"/>
              </a:spcAft>
              <a:buClr>
                <a:srgbClr val="678877"/>
              </a:buClr>
              <a:buSzPts val="1400"/>
              <a:buFont typeface="Arial"/>
              <a:buAutoNum type="arabicPeriod"/>
            </a:pPr>
            <a:r>
              <a:rPr lang="en-US" sz="1400" i="0" u="none" strike="noStrike" cap="none">
                <a:solidFill>
                  <a:schemeClr val="dk1"/>
                </a:solidFill>
                <a:latin typeface="Arial"/>
                <a:ea typeface="Arial"/>
                <a:cs typeface="Arial"/>
                <a:sym typeface="Arial"/>
              </a:rPr>
              <a:t>Bendradarbiavimo mokymasis</a:t>
            </a:r>
            <a:endParaRPr sz="1400" i="0" u="none" strike="noStrike" cap="none">
              <a:solidFill>
                <a:schemeClr val="dk1"/>
              </a:solidFill>
              <a:latin typeface="Arial"/>
              <a:ea typeface="Arial"/>
              <a:cs typeface="Arial"/>
              <a:sym typeface="Arial"/>
            </a:endParaRPr>
          </a:p>
          <a:p>
            <a:pPr marL="800100" lvl="1" indent="-342900" algn="l" rtl="0">
              <a:lnSpc>
                <a:spcPct val="150000"/>
              </a:lnSpc>
              <a:spcBef>
                <a:spcPts val="600"/>
              </a:spcBef>
              <a:spcAft>
                <a:spcPts val="0"/>
              </a:spcAft>
              <a:buClr>
                <a:srgbClr val="678877"/>
              </a:buClr>
              <a:buSzPts val="1400"/>
              <a:buFont typeface="Arial"/>
              <a:buAutoNum type="arabicPeriod"/>
            </a:pPr>
            <a:r>
              <a:rPr lang="en-US" sz="1400" i="0" u="none" strike="noStrike" cap="none">
                <a:solidFill>
                  <a:schemeClr val="dk1"/>
                </a:solidFill>
                <a:latin typeface="Arial"/>
                <a:ea typeface="Arial"/>
                <a:cs typeface="Arial"/>
                <a:sym typeface="Arial"/>
              </a:rPr>
              <a:t>Patirtinis mokymasis</a:t>
            </a:r>
            <a:endParaRPr sz="1400" i="0" u="none" strike="noStrike" cap="none">
              <a:solidFill>
                <a:schemeClr val="dk1"/>
              </a:solidFill>
              <a:latin typeface="Arial"/>
              <a:ea typeface="Arial"/>
              <a:cs typeface="Arial"/>
              <a:sym typeface="Arial"/>
            </a:endParaRPr>
          </a:p>
          <a:p>
            <a:pPr marL="800100" lvl="1" indent="-342900" algn="l" rtl="0">
              <a:lnSpc>
                <a:spcPct val="150000"/>
              </a:lnSpc>
              <a:spcBef>
                <a:spcPts val="600"/>
              </a:spcBef>
              <a:spcAft>
                <a:spcPts val="0"/>
              </a:spcAft>
              <a:buClr>
                <a:srgbClr val="678877"/>
              </a:buClr>
              <a:buSzPts val="1400"/>
              <a:buFont typeface="Arial"/>
              <a:buAutoNum type="arabicPeriod"/>
            </a:pPr>
            <a:r>
              <a:rPr lang="en-US" sz="1400" i="0" u="none" strike="noStrike" cap="none">
                <a:solidFill>
                  <a:schemeClr val="dk1"/>
                </a:solidFill>
                <a:latin typeface="Arial"/>
                <a:ea typeface="Arial"/>
                <a:cs typeface="Arial"/>
                <a:sym typeface="Arial"/>
              </a:rPr>
              <a:t>Savarankiškas mokymasis</a:t>
            </a:r>
            <a:endParaRPr sz="1400" i="0" u="none" strike="noStrike" cap="none">
              <a:solidFill>
                <a:schemeClr val="dk1"/>
              </a:solidFill>
              <a:latin typeface="Arial"/>
              <a:ea typeface="Arial"/>
              <a:cs typeface="Arial"/>
              <a:sym typeface="Arial"/>
            </a:endParaRPr>
          </a:p>
          <a:p>
            <a:pPr marL="800100" lvl="1" indent="-342900" algn="l" rtl="0">
              <a:lnSpc>
                <a:spcPct val="150000"/>
              </a:lnSpc>
              <a:spcBef>
                <a:spcPts val="600"/>
              </a:spcBef>
              <a:spcAft>
                <a:spcPts val="600"/>
              </a:spcAft>
              <a:buClr>
                <a:srgbClr val="678877"/>
              </a:buClr>
              <a:buSzPts val="1400"/>
              <a:buFont typeface="Arial"/>
              <a:buAutoNum type="arabicPeriod"/>
            </a:pPr>
            <a:r>
              <a:rPr lang="en-US" sz="1400" i="0" u="none" strike="noStrike" cap="none">
                <a:solidFill>
                  <a:schemeClr val="dk1"/>
                </a:solidFill>
                <a:latin typeface="Arial"/>
                <a:ea typeface="Arial"/>
                <a:cs typeface="Arial"/>
                <a:sym typeface="Arial"/>
              </a:rPr>
              <a:t>Apversta klasė </a:t>
            </a:r>
            <a:endParaRPr/>
          </a:p>
        </p:txBody>
      </p:sp>
      <p:pic>
        <p:nvPicPr>
          <p:cNvPr id="539" name="Google Shape;539;p18"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540" name="Google Shape;540;p18"/>
          <p:cNvSpPr txBox="1"/>
          <p:nvPr/>
        </p:nvSpPr>
        <p:spPr>
          <a:xfrm>
            <a:off x="646176" y="829214"/>
            <a:ext cx="6790944" cy="806743"/>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rgbClr val="243131"/>
              </a:buClr>
              <a:buSzPts val="1260"/>
              <a:buFont typeface="Arial"/>
              <a:buNone/>
            </a:pPr>
            <a:r>
              <a:rPr lang="en-US" sz="2000" b="1" i="0" u="none" strike="noStrike" cap="none">
                <a:solidFill>
                  <a:schemeClr val="dk1"/>
                </a:solidFill>
                <a:latin typeface="Arial"/>
                <a:ea typeface="Arial"/>
                <a:cs typeface="Arial"/>
                <a:sym typeface="Arial"/>
              </a:rPr>
              <a:t>Mokymo metodai, kurie geriausiai tinka suaugusiųjų švietimo srityje</a:t>
            </a:r>
            <a:endParaRPr sz="2000" b="1" i="0" u="none" strike="noStrike" cap="none">
              <a:solidFill>
                <a:schemeClr val="dk1"/>
              </a:solidFill>
              <a:latin typeface="Arial"/>
              <a:ea typeface="Arial"/>
              <a:cs typeface="Arial"/>
              <a:sym typeface="Arial"/>
            </a:endParaRPr>
          </a:p>
        </p:txBody>
      </p:sp>
      <p:sp>
        <p:nvSpPr>
          <p:cNvPr id="541" name="Google Shape;541;p1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545"/>
        <p:cNvGrpSpPr/>
        <p:nvPr/>
      </p:nvGrpSpPr>
      <p:grpSpPr>
        <a:xfrm>
          <a:off x="0" y="0"/>
          <a:ext cx="0" cy="0"/>
          <a:chOff x="0" y="0"/>
          <a:chExt cx="0" cy="0"/>
        </a:xfrm>
      </p:grpSpPr>
      <p:sp>
        <p:nvSpPr>
          <p:cNvPr id="546" name="Google Shape;546;g35b49ebbec3_0_0"/>
          <p:cNvSpPr/>
          <p:nvPr/>
        </p:nvSpPr>
        <p:spPr>
          <a:xfrm>
            <a:off x="6517982" y="1604211"/>
            <a:ext cx="4837800" cy="48609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7" name="Google Shape;547;g35b49ebbec3_0_0"/>
          <p:cNvSpPr/>
          <p:nvPr/>
        </p:nvSpPr>
        <p:spPr>
          <a:xfrm>
            <a:off x="782855" y="1604211"/>
            <a:ext cx="4837800" cy="48609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8" name="Google Shape;548;g35b49ebbec3_0_0"/>
          <p:cNvSpPr/>
          <p:nvPr/>
        </p:nvSpPr>
        <p:spPr>
          <a:xfrm>
            <a:off x="897005" y="1740050"/>
            <a:ext cx="4609500"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9" name="Google Shape;549;g35b49ebbec3_0_0"/>
          <p:cNvSpPr/>
          <p:nvPr/>
        </p:nvSpPr>
        <p:spPr>
          <a:xfrm>
            <a:off x="6632582" y="1712683"/>
            <a:ext cx="4608600"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0" name="Google Shape;550;g35b49ebbec3_0_0"/>
          <p:cNvSpPr txBox="1"/>
          <p:nvPr/>
        </p:nvSpPr>
        <p:spPr>
          <a:xfrm>
            <a:off x="1000811" y="1716956"/>
            <a:ext cx="4401888" cy="484708"/>
          </a:xfrm>
          <a:prstGeom prst="rect">
            <a:avLst/>
          </a:prstGeom>
          <a:noFill/>
          <a:ln>
            <a:noFill/>
          </a:ln>
        </p:spPr>
        <p:txBody>
          <a:bodyPr spcFirstLastPara="1" wrap="square" lIns="91425" tIns="45700" rIns="91425" bIns="45700" anchor="t" anchorCtr="0">
            <a:spAutoFit/>
          </a:bodyPr>
          <a:lstStyle/>
          <a:p>
            <a:pPr marL="87312" marR="0" lvl="0" indent="0" algn="ctr" rtl="0">
              <a:lnSpc>
                <a:spcPct val="150000"/>
              </a:lnSpc>
              <a:spcBef>
                <a:spcPts val="0"/>
              </a:spcBef>
              <a:spcAft>
                <a:spcPts val="0"/>
              </a:spcAft>
              <a:buClr>
                <a:srgbClr val="000000"/>
              </a:buClr>
              <a:buSzPts val="2400"/>
              <a:buFont typeface="Arial"/>
              <a:buNone/>
            </a:pPr>
            <a:r>
              <a:rPr lang="en-US" sz="1700" b="1" i="0" u="none" strike="noStrike" cap="none">
                <a:solidFill>
                  <a:schemeClr val="lt1"/>
                </a:solidFill>
                <a:latin typeface="Arial"/>
                <a:ea typeface="Arial"/>
                <a:cs typeface="Arial"/>
                <a:sym typeface="Arial"/>
              </a:rPr>
              <a:t>1. Projektinis mokymasis</a:t>
            </a:r>
            <a:endParaRPr sz="1700" b="1" i="0" u="none" strike="noStrike" cap="none">
              <a:solidFill>
                <a:schemeClr val="lt1"/>
              </a:solidFill>
              <a:latin typeface="Arial"/>
              <a:ea typeface="Arial"/>
              <a:cs typeface="Arial"/>
              <a:sym typeface="Arial"/>
            </a:endParaRPr>
          </a:p>
        </p:txBody>
      </p:sp>
      <p:sp>
        <p:nvSpPr>
          <p:cNvPr id="551" name="Google Shape;551;g35b49ebbec3_0_0"/>
          <p:cNvSpPr txBox="1"/>
          <p:nvPr/>
        </p:nvSpPr>
        <p:spPr>
          <a:xfrm>
            <a:off x="6464547" y="1716956"/>
            <a:ext cx="4944670" cy="461624"/>
          </a:xfrm>
          <a:prstGeom prst="rect">
            <a:avLst/>
          </a:prstGeom>
          <a:noFill/>
          <a:ln>
            <a:noFill/>
          </a:ln>
        </p:spPr>
        <p:txBody>
          <a:bodyPr spcFirstLastPara="1" wrap="square" lIns="91425" tIns="45700" rIns="91425" bIns="45700" anchor="t" anchorCtr="0">
            <a:spAutoFit/>
          </a:bodyPr>
          <a:lstStyle/>
          <a:p>
            <a:pPr marL="87312" marR="0" lvl="0" indent="0" algn="ctr" rtl="0">
              <a:lnSpc>
                <a:spcPct val="150000"/>
              </a:lnSpc>
              <a:spcBef>
                <a:spcPts val="0"/>
              </a:spcBef>
              <a:spcAft>
                <a:spcPts val="0"/>
              </a:spcAft>
              <a:buClr>
                <a:srgbClr val="000000"/>
              </a:buClr>
              <a:buSzPts val="2400"/>
              <a:buFont typeface="Arial"/>
              <a:buNone/>
            </a:pPr>
            <a:r>
              <a:rPr lang="en-US" sz="1600" b="1" i="0" u="none" strike="noStrike" cap="none">
                <a:solidFill>
                  <a:schemeClr val="lt1"/>
                </a:solidFill>
                <a:latin typeface="Arial"/>
                <a:ea typeface="Arial"/>
                <a:cs typeface="Arial"/>
                <a:sym typeface="Arial"/>
              </a:rPr>
              <a:t>2. Problemų sprendimu pagrįstas mokymasis</a:t>
            </a:r>
            <a:endParaRPr sz="1600" b="1" i="0" u="none" strike="noStrike" cap="none">
              <a:solidFill>
                <a:schemeClr val="lt1"/>
              </a:solidFill>
              <a:latin typeface="Arial"/>
              <a:ea typeface="Arial"/>
              <a:cs typeface="Arial"/>
              <a:sym typeface="Arial"/>
            </a:endParaRPr>
          </a:p>
        </p:txBody>
      </p:sp>
      <p:sp>
        <p:nvSpPr>
          <p:cNvPr id="552" name="Google Shape;552;g35b49ebbec3_0_0"/>
          <p:cNvSpPr/>
          <p:nvPr/>
        </p:nvSpPr>
        <p:spPr>
          <a:xfrm>
            <a:off x="1078655" y="5045651"/>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3" name="Google Shape;553;g35b49ebbec3_0_0"/>
          <p:cNvSpPr/>
          <p:nvPr/>
        </p:nvSpPr>
        <p:spPr>
          <a:xfrm>
            <a:off x="1078655" y="3456724"/>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54" name="Google Shape;554;g35b49ebbec3_0_0"/>
          <p:cNvSpPr txBox="1"/>
          <p:nvPr/>
        </p:nvSpPr>
        <p:spPr>
          <a:xfrm>
            <a:off x="1353005" y="5285750"/>
            <a:ext cx="36975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Studentai sistemingiau spręs projektus, naudodami loginį mąstymą ir struktūruotus problemų sprendimo metodus. IM skatina kūrybinius sprendimus ir naujoves vykdant projektą.</a:t>
            </a:r>
            <a:endParaRPr sz="1200" b="0" i="0" u="none" strike="noStrike" cap="none">
              <a:solidFill>
                <a:srgbClr val="000000"/>
              </a:solidFill>
              <a:latin typeface="Arial"/>
              <a:ea typeface="Arial"/>
              <a:cs typeface="Arial"/>
              <a:sym typeface="Arial"/>
            </a:endParaRPr>
          </a:p>
        </p:txBody>
      </p:sp>
      <p:sp>
        <p:nvSpPr>
          <p:cNvPr id="555" name="Google Shape;555;g35b49ebbec3_0_0"/>
          <p:cNvSpPr txBox="1"/>
          <p:nvPr/>
        </p:nvSpPr>
        <p:spPr>
          <a:xfrm>
            <a:off x="1241855" y="3772287"/>
            <a:ext cx="39198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IM suteikia studentams galimybę metodiškai susidurti su iššūkiais, skatinant loginį mąstymą ir praktinius problemų sprendimo įgūdžius, kurie yra būtini norint veiksmingai spręsti realaus pasaulio scenarijus.</a:t>
            </a:r>
            <a:endParaRPr sz="1400" b="0" i="0" u="none" strike="noStrike" cap="none">
              <a:solidFill>
                <a:srgbClr val="000000"/>
              </a:solidFill>
              <a:latin typeface="Arial"/>
              <a:ea typeface="Arial"/>
              <a:cs typeface="Arial"/>
              <a:sym typeface="Arial"/>
            </a:endParaRPr>
          </a:p>
        </p:txBody>
      </p:sp>
      <p:sp>
        <p:nvSpPr>
          <p:cNvPr id="556" name="Google Shape;556;g35b49ebbec3_0_0"/>
          <p:cNvSpPr txBox="1"/>
          <p:nvPr/>
        </p:nvSpPr>
        <p:spPr>
          <a:xfrm>
            <a:off x="865161" y="2239200"/>
            <a:ext cx="4673188" cy="1015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Projektinis mokymasis yra mokymo metodas, kai besimokantieji dirba su projektu ilgesnį laiką, o tai padeda jiems ugdyti kritinį mąstymą, problemų sprendimo ir bendradarbiavimo įgūdžius. PBL yra ypač veiksmingas besimokantiems </a:t>
            </a:r>
            <a:r>
              <a:rPr lang="en-US" sz="1200" b="0" i="0" u="none" strike="noStrike" cap="none">
                <a:solidFill>
                  <a:schemeClr val="dk1"/>
                </a:solidFill>
                <a:latin typeface="Arial"/>
                <a:ea typeface="Arial"/>
                <a:cs typeface="Arial"/>
                <a:sym typeface="Arial"/>
              </a:rPr>
              <a:t>suaugusiems</a:t>
            </a:r>
            <a:r>
              <a:rPr lang="en-US" sz="1200" b="0" i="0" u="none" strike="noStrike" cap="none">
                <a:solidFill>
                  <a:srgbClr val="000000"/>
                </a:solidFill>
                <a:latin typeface="Arial"/>
                <a:ea typeface="Arial"/>
                <a:cs typeface="Arial"/>
                <a:sym typeface="Arial"/>
              </a:rPr>
              <a:t>, nes jis skatina praktinį mokymąsi ir atspindi realaus pasaulio iššūkius.</a:t>
            </a:r>
            <a:endParaRPr sz="1200" b="0" i="0" u="none" strike="noStrike" cap="none">
              <a:solidFill>
                <a:srgbClr val="000000"/>
              </a:solidFill>
              <a:latin typeface="Arial"/>
              <a:ea typeface="Arial"/>
              <a:cs typeface="Arial"/>
              <a:sym typeface="Arial"/>
            </a:endParaRPr>
          </a:p>
        </p:txBody>
      </p:sp>
      <p:sp>
        <p:nvSpPr>
          <p:cNvPr id="557" name="Google Shape;557;g35b49ebbec3_0_0"/>
          <p:cNvSpPr/>
          <p:nvPr/>
        </p:nvSpPr>
        <p:spPr>
          <a:xfrm>
            <a:off x="2080055" y="335917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RYŠYS SU</a:t>
            </a:r>
            <a:r>
              <a:rPr lang="en-US" sz="1600" b="1" i="0" u="none" strike="noStrike" cap="none">
                <a:solidFill>
                  <a:schemeClr val="lt1"/>
                </a:solidFill>
                <a:latin typeface="Arial"/>
                <a:ea typeface="Arial"/>
                <a:cs typeface="Arial"/>
                <a:sym typeface="Arial"/>
              </a:rPr>
              <a:t> </a:t>
            </a:r>
            <a:r>
              <a:rPr lang="en-US" sz="1400" b="1" i="0" u="none" strike="noStrike" cap="none">
                <a:solidFill>
                  <a:schemeClr val="lt1"/>
                </a:solidFill>
                <a:latin typeface="Arial"/>
                <a:ea typeface="Arial"/>
                <a:cs typeface="Arial"/>
                <a:sym typeface="Arial"/>
              </a:rPr>
              <a:t>IM</a:t>
            </a:r>
            <a:endParaRPr sz="1400" b="1" i="0" u="none" strike="noStrike" cap="none">
              <a:solidFill>
                <a:schemeClr val="lt1"/>
              </a:solidFill>
              <a:latin typeface="Arial"/>
              <a:ea typeface="Arial"/>
              <a:cs typeface="Arial"/>
              <a:sym typeface="Arial"/>
            </a:endParaRPr>
          </a:p>
        </p:txBody>
      </p:sp>
      <p:sp>
        <p:nvSpPr>
          <p:cNvPr id="558" name="Google Shape;558;g35b49ebbec3_0_0"/>
          <p:cNvSpPr/>
          <p:nvPr/>
        </p:nvSpPr>
        <p:spPr>
          <a:xfrm>
            <a:off x="2080055" y="489331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IM POVEIKIS</a:t>
            </a:r>
            <a:endParaRPr sz="1400" b="0" i="0" u="none" strike="noStrike" cap="none">
              <a:solidFill>
                <a:srgbClr val="000000"/>
              </a:solidFill>
              <a:latin typeface="Arial"/>
              <a:ea typeface="Arial"/>
              <a:cs typeface="Arial"/>
              <a:sym typeface="Arial"/>
            </a:endParaRPr>
          </a:p>
        </p:txBody>
      </p:sp>
      <p:sp>
        <p:nvSpPr>
          <p:cNvPr id="559" name="Google Shape;559;g35b49ebbec3_0_0"/>
          <p:cNvSpPr/>
          <p:nvPr/>
        </p:nvSpPr>
        <p:spPr>
          <a:xfrm>
            <a:off x="6813782" y="5045651"/>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0" name="Google Shape;560;g35b49ebbec3_0_0"/>
          <p:cNvSpPr/>
          <p:nvPr/>
        </p:nvSpPr>
        <p:spPr>
          <a:xfrm>
            <a:off x="6813782" y="3456724"/>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1" name="Google Shape;561;g35b49ebbec3_0_0"/>
          <p:cNvSpPr txBox="1"/>
          <p:nvPr/>
        </p:nvSpPr>
        <p:spPr>
          <a:xfrm>
            <a:off x="7027382" y="5285762"/>
            <a:ext cx="38190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IM suteikia studentams galimybę metodiškai susidurti su iššūkiais, skatinant loginį mąstymą ir praktinius problemų sprendimo įgūdžius, kurie yra būtini norint veiksmingai pritaikyti realaus pasaulio scenarijus.</a:t>
            </a:r>
            <a:endParaRPr sz="1400" b="0" i="0" u="none" strike="noStrike" cap="none">
              <a:solidFill>
                <a:srgbClr val="000000"/>
              </a:solidFill>
              <a:latin typeface="Arial"/>
              <a:ea typeface="Arial"/>
              <a:cs typeface="Arial"/>
              <a:sym typeface="Arial"/>
            </a:endParaRPr>
          </a:p>
        </p:txBody>
      </p:sp>
      <p:sp>
        <p:nvSpPr>
          <p:cNvPr id="562" name="Google Shape;562;g35b49ebbec3_0_0"/>
          <p:cNvSpPr txBox="1"/>
          <p:nvPr/>
        </p:nvSpPr>
        <p:spPr>
          <a:xfrm>
            <a:off x="7027382" y="3696087"/>
            <a:ext cx="3819000" cy="1015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IM pagerina problemų sprendimu pagrįstą mokymąsi, nukreipdamas studentus suskaidyti sudėtingas problemas į mažesnes dalis (skaidymas), nustatyti modelius ir naudoti algoritmus struktūruotam problemų sprendimui.</a:t>
            </a:r>
            <a:endParaRPr sz="1400" b="0" i="0" u="none" strike="noStrike" cap="none">
              <a:solidFill>
                <a:srgbClr val="000000"/>
              </a:solidFill>
              <a:latin typeface="Arial"/>
              <a:ea typeface="Arial"/>
              <a:cs typeface="Arial"/>
              <a:sym typeface="Arial"/>
            </a:endParaRPr>
          </a:p>
        </p:txBody>
      </p:sp>
      <p:sp>
        <p:nvSpPr>
          <p:cNvPr id="563" name="Google Shape;563;g35b49ebbec3_0_0"/>
          <p:cNvSpPr/>
          <p:nvPr/>
        </p:nvSpPr>
        <p:spPr>
          <a:xfrm>
            <a:off x="7815182" y="335917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RYŠYS SU IM</a:t>
            </a:r>
            <a:endParaRPr sz="1400" b="0" i="0" u="none" strike="noStrike" cap="none">
              <a:solidFill>
                <a:srgbClr val="000000"/>
              </a:solidFill>
              <a:latin typeface="Arial"/>
              <a:ea typeface="Arial"/>
              <a:cs typeface="Arial"/>
              <a:sym typeface="Arial"/>
            </a:endParaRPr>
          </a:p>
        </p:txBody>
      </p:sp>
      <p:sp>
        <p:nvSpPr>
          <p:cNvPr id="564" name="Google Shape;564;g35b49ebbec3_0_0"/>
          <p:cNvSpPr/>
          <p:nvPr/>
        </p:nvSpPr>
        <p:spPr>
          <a:xfrm>
            <a:off x="7815182" y="489331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IM POVEIKIS</a:t>
            </a:r>
            <a:endParaRPr sz="1400" b="0" i="0" u="none" strike="noStrike" cap="none">
              <a:solidFill>
                <a:srgbClr val="000000"/>
              </a:solidFill>
              <a:latin typeface="Arial"/>
              <a:ea typeface="Arial"/>
              <a:cs typeface="Arial"/>
              <a:sym typeface="Arial"/>
            </a:endParaRPr>
          </a:p>
        </p:txBody>
      </p:sp>
      <p:sp>
        <p:nvSpPr>
          <p:cNvPr id="565" name="Google Shape;565;g35b49ebbec3_0_0"/>
          <p:cNvSpPr txBox="1"/>
          <p:nvPr/>
        </p:nvSpPr>
        <p:spPr>
          <a:xfrm>
            <a:off x="6705746" y="2262300"/>
            <a:ext cx="4462272" cy="1015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Problemų sprendimu pagrįstas mokymosi procesas orientuotas į realaus pasaulio problemų sprendimą, skatinant besimokančiuosius kritiškai analizuoti situacijas ir bendradarbiauti ieškant sprendimų. Tai padeda ugdyti kritinį mąstymą, sprendimų priėmimo ir darbo komandoje įgūdžius.</a:t>
            </a:r>
            <a:endParaRPr sz="1200" b="0" i="0" u="none" strike="noStrike" cap="none">
              <a:solidFill>
                <a:srgbClr val="000000"/>
              </a:solidFill>
              <a:latin typeface="Arial"/>
              <a:ea typeface="Arial"/>
              <a:cs typeface="Arial"/>
              <a:sym typeface="Arial"/>
            </a:endParaRPr>
          </a:p>
        </p:txBody>
      </p:sp>
      <p:sp>
        <p:nvSpPr>
          <p:cNvPr id="566" name="Google Shape;566;g35b49ebbec3_0_0"/>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900"/>
              <a:buFont typeface="Arial"/>
              <a:buNone/>
            </a:pPr>
            <a:fld id="{00000000-1234-1234-1234-123412341234}" type="slidenum">
              <a:rPr lang="en-US"/>
              <a:t>19</a:t>
            </a:fld>
            <a:endParaRPr/>
          </a:p>
        </p:txBody>
      </p:sp>
      <p:sp>
        <p:nvSpPr>
          <p:cNvPr id="567" name="Google Shape;567;g35b49ebbec3_0_0"/>
          <p:cNvSpPr txBox="1">
            <a:spLocks noGrp="1"/>
          </p:cNvSpPr>
          <p:nvPr>
            <p:ph type="body" idx="1"/>
          </p:nvPr>
        </p:nvSpPr>
        <p:spPr>
          <a:xfrm>
            <a:off x="782855" y="539058"/>
            <a:ext cx="10203510" cy="683700"/>
          </a:xfrm>
          <a:prstGeom prst="rect">
            <a:avLst/>
          </a:prstGeom>
          <a:noFill/>
          <a:ln>
            <a:noFill/>
          </a:ln>
        </p:spPr>
        <p:txBody>
          <a:bodyPr spcFirstLastPara="1" wrap="square" lIns="91425" tIns="45700" rIns="91425" bIns="45700" anchor="b" anchorCtr="0">
            <a:normAutofit fontScale="85000" lnSpcReduction="10000"/>
          </a:bodyPr>
          <a:lstStyle/>
          <a:p>
            <a:pPr marL="0" lvl="0" indent="0" algn="l" rtl="0">
              <a:lnSpc>
                <a:spcPct val="100000"/>
              </a:lnSpc>
              <a:spcBef>
                <a:spcPts val="0"/>
              </a:spcBef>
              <a:spcAft>
                <a:spcPts val="0"/>
              </a:spcAft>
              <a:buClr>
                <a:srgbClr val="243131"/>
              </a:buClr>
              <a:buSzPct val="52941"/>
              <a:buFont typeface="Arial"/>
              <a:buNone/>
            </a:pPr>
            <a:r>
              <a:rPr lang="en-US" sz="2800">
                <a:solidFill>
                  <a:schemeClr val="dk1"/>
                </a:solidFill>
                <a:latin typeface="Arial"/>
                <a:ea typeface="Arial"/>
                <a:cs typeface="Arial"/>
                <a:sym typeface="Arial"/>
              </a:rPr>
              <a:t>Mokymo metodai, kurie geriausiai tinka suaugusiųjų švietimo srityje</a:t>
            </a:r>
            <a:endParaRPr sz="32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571"/>
        <p:cNvGrpSpPr/>
        <p:nvPr/>
      </p:nvGrpSpPr>
      <p:grpSpPr>
        <a:xfrm>
          <a:off x="0" y="0"/>
          <a:ext cx="0" cy="0"/>
          <a:chOff x="0" y="0"/>
          <a:chExt cx="0" cy="0"/>
        </a:xfrm>
      </p:grpSpPr>
      <p:sp>
        <p:nvSpPr>
          <p:cNvPr id="572" name="Google Shape;572;g35b49ebbec3_0_25"/>
          <p:cNvSpPr/>
          <p:nvPr/>
        </p:nvSpPr>
        <p:spPr>
          <a:xfrm>
            <a:off x="782855" y="1604211"/>
            <a:ext cx="4837800" cy="48609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3" name="Google Shape;573;g35b49ebbec3_0_25"/>
          <p:cNvSpPr/>
          <p:nvPr/>
        </p:nvSpPr>
        <p:spPr>
          <a:xfrm>
            <a:off x="6571490" y="1604211"/>
            <a:ext cx="4837800" cy="48609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4" name="Google Shape;574;g35b49ebbec3_0_25"/>
          <p:cNvSpPr/>
          <p:nvPr/>
        </p:nvSpPr>
        <p:spPr>
          <a:xfrm>
            <a:off x="897005" y="1740050"/>
            <a:ext cx="4609500"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5" name="Google Shape;575;g35b49ebbec3_0_25"/>
          <p:cNvSpPr txBox="1"/>
          <p:nvPr/>
        </p:nvSpPr>
        <p:spPr>
          <a:xfrm>
            <a:off x="897002" y="1665092"/>
            <a:ext cx="4609507" cy="577041"/>
          </a:xfrm>
          <a:prstGeom prst="rect">
            <a:avLst/>
          </a:prstGeom>
          <a:noFill/>
          <a:ln>
            <a:noFill/>
          </a:ln>
        </p:spPr>
        <p:txBody>
          <a:bodyPr spcFirstLastPara="1" wrap="square" lIns="91425" tIns="45700" rIns="91425" bIns="45700" anchor="t" anchorCtr="0">
            <a:spAutoFit/>
          </a:bodyPr>
          <a:lstStyle/>
          <a:p>
            <a:pPr marL="87312" marR="0" lvl="0" indent="0" algn="ctr" rtl="0">
              <a:lnSpc>
                <a:spcPct val="150000"/>
              </a:lnSpc>
              <a:spcBef>
                <a:spcPts val="0"/>
              </a:spcBef>
              <a:spcAft>
                <a:spcPts val="0"/>
              </a:spcAft>
              <a:buClr>
                <a:srgbClr val="000000"/>
              </a:buClr>
              <a:buSzPts val="2400"/>
              <a:buFont typeface="Arial"/>
              <a:buNone/>
            </a:pPr>
            <a:r>
              <a:rPr lang="en-US" sz="2100" b="1" i="0" u="none" strike="noStrike" cap="none">
                <a:solidFill>
                  <a:schemeClr val="lt1"/>
                </a:solidFill>
                <a:latin typeface="Arial"/>
                <a:ea typeface="Arial"/>
                <a:cs typeface="Arial"/>
                <a:sym typeface="Arial"/>
              </a:rPr>
              <a:t>3. Mokymasis bendradarbiaujant</a:t>
            </a:r>
            <a:endParaRPr sz="2100" b="1" i="0" u="none" strike="noStrike" cap="none">
              <a:solidFill>
                <a:schemeClr val="lt1"/>
              </a:solidFill>
              <a:latin typeface="Arial"/>
              <a:ea typeface="Arial"/>
              <a:cs typeface="Arial"/>
              <a:sym typeface="Arial"/>
            </a:endParaRPr>
          </a:p>
        </p:txBody>
      </p:sp>
      <p:sp>
        <p:nvSpPr>
          <p:cNvPr id="576" name="Google Shape;576;g35b49ebbec3_0_25"/>
          <p:cNvSpPr/>
          <p:nvPr/>
        </p:nvSpPr>
        <p:spPr>
          <a:xfrm>
            <a:off x="6686090" y="1712683"/>
            <a:ext cx="4608600"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7" name="Google Shape;577;g35b49ebbec3_0_25"/>
          <p:cNvSpPr txBox="1"/>
          <p:nvPr/>
        </p:nvSpPr>
        <p:spPr>
          <a:xfrm>
            <a:off x="6686090" y="1665092"/>
            <a:ext cx="4608600" cy="577041"/>
          </a:xfrm>
          <a:prstGeom prst="rect">
            <a:avLst/>
          </a:prstGeom>
          <a:noFill/>
          <a:ln>
            <a:noFill/>
          </a:ln>
        </p:spPr>
        <p:txBody>
          <a:bodyPr spcFirstLastPara="1" wrap="square" lIns="91425" tIns="45700" rIns="91425" bIns="45700" anchor="t" anchorCtr="0">
            <a:spAutoFit/>
          </a:bodyPr>
          <a:lstStyle/>
          <a:p>
            <a:pPr marL="87312" marR="0" lvl="0" indent="0" algn="ctr" rtl="0">
              <a:lnSpc>
                <a:spcPct val="150000"/>
              </a:lnSpc>
              <a:spcBef>
                <a:spcPts val="0"/>
              </a:spcBef>
              <a:spcAft>
                <a:spcPts val="0"/>
              </a:spcAft>
              <a:buClr>
                <a:srgbClr val="000000"/>
              </a:buClr>
              <a:buSzPts val="2400"/>
              <a:buFont typeface="Arial"/>
              <a:buNone/>
            </a:pPr>
            <a:r>
              <a:rPr lang="en-US" sz="2100" b="1" i="0" u="none" strike="noStrike" cap="none">
                <a:solidFill>
                  <a:schemeClr val="lt1"/>
                </a:solidFill>
                <a:latin typeface="Arial"/>
                <a:ea typeface="Arial"/>
                <a:cs typeface="Arial"/>
                <a:sym typeface="Arial"/>
              </a:rPr>
              <a:t>4. Patirtinis mokymasis</a:t>
            </a:r>
            <a:endParaRPr sz="2100" b="1" i="0" u="none" strike="noStrike" cap="none">
              <a:solidFill>
                <a:schemeClr val="lt1"/>
              </a:solidFill>
              <a:latin typeface="Arial"/>
              <a:ea typeface="Arial"/>
              <a:cs typeface="Arial"/>
              <a:sym typeface="Arial"/>
            </a:endParaRPr>
          </a:p>
        </p:txBody>
      </p:sp>
      <p:sp>
        <p:nvSpPr>
          <p:cNvPr id="578" name="Google Shape;578;g35b49ebbec3_0_25"/>
          <p:cNvSpPr/>
          <p:nvPr/>
        </p:nvSpPr>
        <p:spPr>
          <a:xfrm>
            <a:off x="1078655" y="5045651"/>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9" name="Google Shape;579;g35b49ebbec3_0_25"/>
          <p:cNvSpPr/>
          <p:nvPr/>
        </p:nvSpPr>
        <p:spPr>
          <a:xfrm>
            <a:off x="1078655" y="3456724"/>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0" name="Google Shape;580;g35b49ebbec3_0_25"/>
          <p:cNvSpPr txBox="1"/>
          <p:nvPr/>
        </p:nvSpPr>
        <p:spPr>
          <a:xfrm>
            <a:off x="1292255" y="5285762"/>
            <a:ext cx="38190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Studentai ugdo kritinį mąstymą ir struktūruotas požiūrius į grupei skirtas užduotis; taip gerina savo gebėjimą komandoje veiksmingai bendradarbiauti ir kurti naujoves.</a:t>
            </a:r>
            <a:endParaRPr sz="1200" b="0" i="0" u="none" strike="noStrike" cap="none">
              <a:solidFill>
                <a:srgbClr val="000000"/>
              </a:solidFill>
              <a:latin typeface="Arial"/>
              <a:ea typeface="Arial"/>
              <a:cs typeface="Arial"/>
              <a:sym typeface="Arial"/>
            </a:endParaRPr>
          </a:p>
        </p:txBody>
      </p:sp>
      <p:sp>
        <p:nvSpPr>
          <p:cNvPr id="581" name="Google Shape;581;g35b49ebbec3_0_25"/>
          <p:cNvSpPr txBox="1"/>
          <p:nvPr/>
        </p:nvSpPr>
        <p:spPr>
          <a:xfrm>
            <a:off x="1241855" y="3696087"/>
            <a:ext cx="39198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IM sustiprina mokymąsi </a:t>
            </a:r>
            <a:r>
              <a:rPr lang="en-US" sz="1200" b="0" i="0" u="none" strike="noStrike" cap="none">
                <a:solidFill>
                  <a:schemeClr val="dk1"/>
                </a:solidFill>
                <a:latin typeface="Arial"/>
                <a:ea typeface="Arial"/>
                <a:cs typeface="Arial"/>
                <a:sym typeface="Arial"/>
              </a:rPr>
              <a:t>bendradarbiaujant </a:t>
            </a:r>
            <a:r>
              <a:rPr lang="en-US" sz="1200" b="0" i="0" u="none" strike="noStrike" cap="none">
                <a:solidFill>
                  <a:srgbClr val="000000"/>
                </a:solidFill>
                <a:latin typeface="Arial"/>
                <a:ea typeface="Arial"/>
                <a:cs typeface="Arial"/>
                <a:sym typeface="Arial"/>
              </a:rPr>
              <a:t>per dalijimąsi duomenimis, kolektyvinę analizę ir algoritminį problemų sprendimą. Studentai kaip komanda gali taikyti IM principus informacijai gauti ir problemoms spręsti.</a:t>
            </a:r>
            <a:endParaRPr sz="1200" b="0" i="0" u="none" strike="noStrike" cap="none">
              <a:solidFill>
                <a:srgbClr val="000000"/>
              </a:solidFill>
              <a:latin typeface="Arial"/>
              <a:ea typeface="Arial"/>
              <a:cs typeface="Arial"/>
              <a:sym typeface="Arial"/>
            </a:endParaRPr>
          </a:p>
        </p:txBody>
      </p:sp>
      <p:sp>
        <p:nvSpPr>
          <p:cNvPr id="582" name="Google Shape;582;g35b49ebbec3_0_25"/>
          <p:cNvSpPr txBox="1"/>
          <p:nvPr/>
        </p:nvSpPr>
        <p:spPr>
          <a:xfrm>
            <a:off x="897005" y="2262295"/>
            <a:ext cx="4609500" cy="1015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Mokymasis bendradarbiaujant apima studentų mokymąsi kartu siekiant bendrų tikslų per grupines diskusijas, projektus ir bendras užduotis. Tai ugdo komandinio darbo, bendravimo ir socialinius įgūdžius, buriant bendruomenę ir formuojant pasidalintą atsakomybę.</a:t>
            </a:r>
            <a:endParaRPr sz="1200" b="0" i="0" u="none" strike="noStrike" cap="none">
              <a:solidFill>
                <a:srgbClr val="000000"/>
              </a:solidFill>
              <a:latin typeface="Arial"/>
              <a:ea typeface="Arial"/>
              <a:cs typeface="Arial"/>
              <a:sym typeface="Arial"/>
            </a:endParaRPr>
          </a:p>
        </p:txBody>
      </p:sp>
      <p:sp>
        <p:nvSpPr>
          <p:cNvPr id="583" name="Google Shape;583;g35b49ebbec3_0_25"/>
          <p:cNvSpPr/>
          <p:nvPr/>
        </p:nvSpPr>
        <p:spPr>
          <a:xfrm>
            <a:off x="2080055" y="335917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RYŠYS SU</a:t>
            </a:r>
            <a:r>
              <a:rPr lang="en-US" sz="1600" b="1" i="0" u="none" strike="noStrike" cap="none">
                <a:solidFill>
                  <a:schemeClr val="lt1"/>
                </a:solidFill>
                <a:latin typeface="Arial"/>
                <a:ea typeface="Arial"/>
                <a:cs typeface="Arial"/>
                <a:sym typeface="Arial"/>
              </a:rPr>
              <a:t> </a:t>
            </a:r>
            <a:r>
              <a:rPr lang="en-US" sz="1400" b="1" i="0" u="none" strike="noStrike" cap="none">
                <a:solidFill>
                  <a:schemeClr val="lt1"/>
                </a:solidFill>
                <a:latin typeface="Arial"/>
                <a:ea typeface="Arial"/>
                <a:cs typeface="Arial"/>
                <a:sym typeface="Arial"/>
              </a:rPr>
              <a:t>IM</a:t>
            </a:r>
            <a:endParaRPr sz="1400" b="1" i="0" u="none" strike="noStrike" cap="none">
              <a:solidFill>
                <a:schemeClr val="lt1"/>
              </a:solidFill>
              <a:latin typeface="Arial"/>
              <a:ea typeface="Arial"/>
              <a:cs typeface="Arial"/>
              <a:sym typeface="Arial"/>
            </a:endParaRPr>
          </a:p>
        </p:txBody>
      </p:sp>
      <p:sp>
        <p:nvSpPr>
          <p:cNvPr id="584" name="Google Shape;584;g35b49ebbec3_0_25"/>
          <p:cNvSpPr/>
          <p:nvPr/>
        </p:nvSpPr>
        <p:spPr>
          <a:xfrm>
            <a:off x="2080055" y="489331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IM POVEIKIS</a:t>
            </a:r>
            <a:endParaRPr sz="1400" b="0" i="0" u="none" strike="noStrike" cap="none">
              <a:solidFill>
                <a:srgbClr val="000000"/>
              </a:solidFill>
              <a:latin typeface="Arial"/>
              <a:ea typeface="Arial"/>
              <a:cs typeface="Arial"/>
              <a:sym typeface="Arial"/>
            </a:endParaRPr>
          </a:p>
        </p:txBody>
      </p:sp>
      <p:sp>
        <p:nvSpPr>
          <p:cNvPr id="585" name="Google Shape;585;g35b49ebbec3_0_25"/>
          <p:cNvSpPr/>
          <p:nvPr/>
        </p:nvSpPr>
        <p:spPr>
          <a:xfrm>
            <a:off x="6867290" y="5045651"/>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6" name="Google Shape;586;g35b49ebbec3_0_25"/>
          <p:cNvSpPr/>
          <p:nvPr/>
        </p:nvSpPr>
        <p:spPr>
          <a:xfrm>
            <a:off x="6867290" y="3456724"/>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7" name="Google Shape;587;g35b49ebbec3_0_25"/>
          <p:cNvSpPr txBox="1"/>
          <p:nvPr/>
        </p:nvSpPr>
        <p:spPr>
          <a:xfrm>
            <a:off x="7080890" y="5285762"/>
            <a:ext cx="38190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Integruodami IM, studentai patobulina savo gebėjimą eksperimentuoti, vertinti rezultatus ir tobulinti savo sprendimus, todėl jų mokymosi procesas tampa sistemingesniu ir veiksmingesniu.</a:t>
            </a:r>
            <a:endParaRPr sz="1200" b="0" i="0" u="none" strike="noStrike" cap="none">
              <a:solidFill>
                <a:srgbClr val="000000"/>
              </a:solidFill>
              <a:latin typeface="Arial"/>
              <a:ea typeface="Arial"/>
              <a:cs typeface="Arial"/>
              <a:sym typeface="Arial"/>
            </a:endParaRPr>
          </a:p>
        </p:txBody>
      </p:sp>
      <p:sp>
        <p:nvSpPr>
          <p:cNvPr id="588" name="Google Shape;588;g35b49ebbec3_0_25"/>
          <p:cNvSpPr txBox="1"/>
          <p:nvPr/>
        </p:nvSpPr>
        <p:spPr>
          <a:xfrm>
            <a:off x="7030490" y="3854875"/>
            <a:ext cx="3919800" cy="64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IM remia patirtinį mokymąsi, kai studentai taiko  skaidymą, algoritmus ir testuoja bei sprendžia problemas, su kuriomis jie susiduria vykdydami veiklas.</a:t>
            </a:r>
            <a:endParaRPr sz="1400" b="0" i="0" u="none" strike="noStrike" cap="none">
              <a:solidFill>
                <a:srgbClr val="000000"/>
              </a:solidFill>
              <a:latin typeface="Arial"/>
              <a:ea typeface="Arial"/>
              <a:cs typeface="Arial"/>
              <a:sym typeface="Arial"/>
            </a:endParaRPr>
          </a:p>
        </p:txBody>
      </p:sp>
      <p:sp>
        <p:nvSpPr>
          <p:cNvPr id="589" name="Google Shape;589;g35b49ebbec3_0_25"/>
          <p:cNvSpPr/>
          <p:nvPr/>
        </p:nvSpPr>
        <p:spPr>
          <a:xfrm>
            <a:off x="7868690" y="335917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RYŠYS SU IM</a:t>
            </a:r>
            <a:endParaRPr sz="1400" b="0" i="0" u="none" strike="noStrike" cap="none">
              <a:solidFill>
                <a:srgbClr val="000000"/>
              </a:solidFill>
              <a:latin typeface="Arial"/>
              <a:ea typeface="Arial"/>
              <a:cs typeface="Arial"/>
              <a:sym typeface="Arial"/>
            </a:endParaRPr>
          </a:p>
        </p:txBody>
      </p:sp>
      <p:sp>
        <p:nvSpPr>
          <p:cNvPr id="590" name="Google Shape;590;g35b49ebbec3_0_25"/>
          <p:cNvSpPr/>
          <p:nvPr/>
        </p:nvSpPr>
        <p:spPr>
          <a:xfrm>
            <a:off x="7868690" y="489331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IM POVEIKIS</a:t>
            </a:r>
            <a:endParaRPr sz="1400" b="0" i="0" u="none" strike="noStrike" cap="none">
              <a:solidFill>
                <a:srgbClr val="000000"/>
              </a:solidFill>
              <a:latin typeface="Arial"/>
              <a:ea typeface="Arial"/>
              <a:cs typeface="Arial"/>
              <a:sym typeface="Arial"/>
            </a:endParaRPr>
          </a:p>
        </p:txBody>
      </p:sp>
      <p:sp>
        <p:nvSpPr>
          <p:cNvPr id="591" name="Google Shape;591;g35b49ebbec3_0_25"/>
          <p:cNvSpPr txBox="1"/>
          <p:nvPr/>
        </p:nvSpPr>
        <p:spPr>
          <a:xfrm>
            <a:off x="6685640" y="2262295"/>
            <a:ext cx="4609500" cy="1200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Patirtinis mokymasis pabrėžia mokymąsi per patirtį, kai studentai tiesiogiai susiduria su realaus pasaulio iššūkiais per simuliacijas, lauko darbus ar praktinę veiklą. Šis metodas skatina besimokančiuosius giliau suprasti įgytą patirtį apmąstyti savo veiksmus, analizuojant rezultatus ir pritaikant įžvalgas panašioms situacijoms</a:t>
            </a:r>
            <a:endParaRPr sz="1200" b="0" i="0" u="none" strike="noStrike" cap="none">
              <a:solidFill>
                <a:srgbClr val="000000"/>
              </a:solidFill>
              <a:latin typeface="Arial"/>
              <a:ea typeface="Arial"/>
              <a:cs typeface="Arial"/>
              <a:sym typeface="Arial"/>
            </a:endParaRPr>
          </a:p>
        </p:txBody>
      </p:sp>
      <p:sp>
        <p:nvSpPr>
          <p:cNvPr id="592" name="Google Shape;592;g35b49ebbec3_0_25"/>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900"/>
              <a:buFont typeface="Arial"/>
              <a:buNone/>
            </a:pPr>
            <a:fld id="{00000000-1234-1234-1234-123412341234}" type="slidenum">
              <a:rPr lang="en-US"/>
              <a:t>20</a:t>
            </a:fld>
            <a:endParaRPr/>
          </a:p>
        </p:txBody>
      </p:sp>
      <p:sp>
        <p:nvSpPr>
          <p:cNvPr id="593" name="Google Shape;593;g35b49ebbec3_0_25"/>
          <p:cNvSpPr txBox="1">
            <a:spLocks noGrp="1"/>
          </p:cNvSpPr>
          <p:nvPr>
            <p:ph type="body" idx="1"/>
          </p:nvPr>
        </p:nvSpPr>
        <p:spPr>
          <a:xfrm>
            <a:off x="782855" y="539058"/>
            <a:ext cx="10203510" cy="683700"/>
          </a:xfrm>
          <a:prstGeom prst="rect">
            <a:avLst/>
          </a:prstGeom>
          <a:noFill/>
          <a:ln>
            <a:noFill/>
          </a:ln>
        </p:spPr>
        <p:txBody>
          <a:bodyPr spcFirstLastPara="1" wrap="square" lIns="91425" tIns="45700" rIns="91425" bIns="45700" anchor="b" anchorCtr="0">
            <a:normAutofit fontScale="85000" lnSpcReduction="10000"/>
          </a:bodyPr>
          <a:lstStyle/>
          <a:p>
            <a:pPr marL="0" lvl="0" indent="0" algn="l" rtl="0">
              <a:lnSpc>
                <a:spcPct val="100000"/>
              </a:lnSpc>
              <a:spcBef>
                <a:spcPts val="0"/>
              </a:spcBef>
              <a:spcAft>
                <a:spcPts val="0"/>
              </a:spcAft>
              <a:buClr>
                <a:srgbClr val="243131"/>
              </a:buClr>
              <a:buSzPct val="52941"/>
              <a:buFont typeface="Arial"/>
              <a:buNone/>
            </a:pPr>
            <a:r>
              <a:rPr lang="en-US" sz="2800">
                <a:solidFill>
                  <a:schemeClr val="dk1"/>
                </a:solidFill>
                <a:latin typeface="Arial"/>
                <a:ea typeface="Arial"/>
                <a:cs typeface="Arial"/>
                <a:sym typeface="Arial"/>
              </a:rPr>
              <a:t>Mokymo metodai, kurie geriausiai tinka suaugusiųjų švietimo srityje</a:t>
            </a:r>
            <a:endParaRPr sz="32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597"/>
        <p:cNvGrpSpPr/>
        <p:nvPr/>
      </p:nvGrpSpPr>
      <p:grpSpPr>
        <a:xfrm>
          <a:off x="0" y="0"/>
          <a:ext cx="0" cy="0"/>
          <a:chOff x="0" y="0"/>
          <a:chExt cx="0" cy="0"/>
        </a:xfrm>
      </p:grpSpPr>
      <p:sp>
        <p:nvSpPr>
          <p:cNvPr id="598" name="Google Shape;598;g35b49ebbec3_0_50"/>
          <p:cNvSpPr/>
          <p:nvPr/>
        </p:nvSpPr>
        <p:spPr>
          <a:xfrm>
            <a:off x="782855" y="1604211"/>
            <a:ext cx="4837800" cy="48609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9" name="Google Shape;599;g35b49ebbec3_0_50"/>
          <p:cNvSpPr/>
          <p:nvPr/>
        </p:nvSpPr>
        <p:spPr>
          <a:xfrm>
            <a:off x="6571490" y="1604211"/>
            <a:ext cx="4837800" cy="48609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0" name="Google Shape;600;g35b49ebbec3_0_50"/>
          <p:cNvSpPr/>
          <p:nvPr/>
        </p:nvSpPr>
        <p:spPr>
          <a:xfrm>
            <a:off x="1078655" y="1740058"/>
            <a:ext cx="4246200"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1" name="Google Shape;601;g35b49ebbec3_0_50"/>
          <p:cNvSpPr txBox="1"/>
          <p:nvPr/>
        </p:nvSpPr>
        <p:spPr>
          <a:xfrm>
            <a:off x="1078655" y="1675184"/>
            <a:ext cx="4246200" cy="577041"/>
          </a:xfrm>
          <a:prstGeom prst="rect">
            <a:avLst/>
          </a:prstGeom>
          <a:noFill/>
          <a:ln>
            <a:noFill/>
          </a:ln>
        </p:spPr>
        <p:txBody>
          <a:bodyPr spcFirstLastPara="1" wrap="square" lIns="91425" tIns="45700" rIns="91425" bIns="45700" anchor="t" anchorCtr="0">
            <a:spAutoFit/>
          </a:bodyPr>
          <a:lstStyle/>
          <a:p>
            <a:pPr marL="87312" marR="0" lvl="0" indent="0" algn="ctr" rtl="0">
              <a:lnSpc>
                <a:spcPct val="150000"/>
              </a:lnSpc>
              <a:spcBef>
                <a:spcPts val="0"/>
              </a:spcBef>
              <a:spcAft>
                <a:spcPts val="0"/>
              </a:spcAft>
              <a:buClr>
                <a:srgbClr val="000000"/>
              </a:buClr>
              <a:buSzPts val="2400"/>
              <a:buFont typeface="Arial"/>
              <a:buNone/>
            </a:pPr>
            <a:r>
              <a:rPr lang="en-US" sz="2100" b="1" i="0" u="none" strike="noStrike" cap="none">
                <a:solidFill>
                  <a:schemeClr val="lt1"/>
                </a:solidFill>
                <a:latin typeface="Arial"/>
                <a:ea typeface="Arial"/>
                <a:cs typeface="Arial"/>
                <a:sym typeface="Arial"/>
              </a:rPr>
              <a:t>5. Savarankiškas mokymasis</a:t>
            </a:r>
            <a:endParaRPr sz="2100" b="1" i="0" u="none" strike="noStrike" cap="none">
              <a:solidFill>
                <a:schemeClr val="lt1"/>
              </a:solidFill>
              <a:latin typeface="Arial"/>
              <a:ea typeface="Arial"/>
              <a:cs typeface="Arial"/>
              <a:sym typeface="Arial"/>
            </a:endParaRPr>
          </a:p>
        </p:txBody>
      </p:sp>
      <p:sp>
        <p:nvSpPr>
          <p:cNvPr id="602" name="Google Shape;602;g35b49ebbec3_0_50"/>
          <p:cNvSpPr/>
          <p:nvPr/>
        </p:nvSpPr>
        <p:spPr>
          <a:xfrm>
            <a:off x="6867290" y="1740058"/>
            <a:ext cx="4246200" cy="457200"/>
          </a:xfrm>
          <a:prstGeom prst="rect">
            <a:avLst/>
          </a:prstGeom>
          <a:solidFill>
            <a:srgbClr val="678877"/>
          </a:solidFill>
          <a:ln w="381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3" name="Google Shape;603;g35b49ebbec3_0_50"/>
          <p:cNvSpPr txBox="1"/>
          <p:nvPr/>
        </p:nvSpPr>
        <p:spPr>
          <a:xfrm>
            <a:off x="6867290" y="1675184"/>
            <a:ext cx="4246200" cy="577041"/>
          </a:xfrm>
          <a:prstGeom prst="rect">
            <a:avLst/>
          </a:prstGeom>
          <a:noFill/>
          <a:ln>
            <a:noFill/>
          </a:ln>
        </p:spPr>
        <p:txBody>
          <a:bodyPr spcFirstLastPara="1" wrap="square" lIns="91425" tIns="45700" rIns="91425" bIns="45700" anchor="t" anchorCtr="0">
            <a:spAutoFit/>
          </a:bodyPr>
          <a:lstStyle/>
          <a:p>
            <a:pPr marL="87312" marR="0" lvl="0" indent="0" algn="ctr" rtl="0">
              <a:lnSpc>
                <a:spcPct val="150000"/>
              </a:lnSpc>
              <a:spcBef>
                <a:spcPts val="0"/>
              </a:spcBef>
              <a:spcAft>
                <a:spcPts val="0"/>
              </a:spcAft>
              <a:buClr>
                <a:srgbClr val="000000"/>
              </a:buClr>
              <a:buSzPts val="2400"/>
              <a:buFont typeface="Arial"/>
              <a:buNone/>
            </a:pPr>
            <a:r>
              <a:rPr lang="en-US" sz="2100" b="1" i="0" u="none" strike="noStrike" cap="none">
                <a:solidFill>
                  <a:schemeClr val="lt1"/>
                </a:solidFill>
                <a:latin typeface="Arial"/>
                <a:ea typeface="Arial"/>
                <a:cs typeface="Arial"/>
                <a:sym typeface="Arial"/>
              </a:rPr>
              <a:t>6. Apversta klasė</a:t>
            </a:r>
            <a:endParaRPr sz="2100" b="1" i="0" u="none" strike="noStrike" cap="none">
              <a:solidFill>
                <a:schemeClr val="lt1"/>
              </a:solidFill>
              <a:latin typeface="Arial"/>
              <a:ea typeface="Arial"/>
              <a:cs typeface="Arial"/>
              <a:sym typeface="Arial"/>
            </a:endParaRPr>
          </a:p>
        </p:txBody>
      </p:sp>
      <p:sp>
        <p:nvSpPr>
          <p:cNvPr id="604" name="Google Shape;604;g35b49ebbec3_0_50"/>
          <p:cNvSpPr/>
          <p:nvPr/>
        </p:nvSpPr>
        <p:spPr>
          <a:xfrm>
            <a:off x="1078655" y="5045651"/>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5" name="Google Shape;605;g35b49ebbec3_0_50"/>
          <p:cNvSpPr/>
          <p:nvPr/>
        </p:nvSpPr>
        <p:spPr>
          <a:xfrm>
            <a:off x="1078655" y="3456724"/>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6" name="Google Shape;606;g35b49ebbec3_0_50"/>
          <p:cNvSpPr txBox="1"/>
          <p:nvPr/>
        </p:nvSpPr>
        <p:spPr>
          <a:xfrm>
            <a:off x="1270805" y="5285762"/>
            <a:ext cx="3861900" cy="64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Studentai tampa savarankiškesniais ir efektyviau mokosi, kai </a:t>
            </a:r>
            <a:r>
              <a:rPr lang="en-US" sz="1200" b="0" i="0" u="none" strike="noStrike" cap="none">
                <a:solidFill>
                  <a:schemeClr val="dk1"/>
                </a:solidFill>
                <a:latin typeface="Arial"/>
                <a:ea typeface="Arial"/>
                <a:cs typeface="Arial"/>
                <a:sym typeface="Arial"/>
              </a:rPr>
              <a:t>taiko struktūruotus metodus, </a:t>
            </a:r>
            <a:r>
              <a:rPr lang="en-US" sz="1200" b="0" i="0" u="none" strike="noStrike" cap="none">
                <a:solidFill>
                  <a:srgbClr val="000000"/>
                </a:solidFill>
                <a:latin typeface="Arial"/>
                <a:ea typeface="Arial"/>
                <a:cs typeface="Arial"/>
                <a:sym typeface="Arial"/>
              </a:rPr>
              <a:t>savo tikslams pasiekti ir iššūkiams spręsti.</a:t>
            </a:r>
            <a:endParaRPr sz="1200" b="0" i="0" u="none" strike="noStrike" cap="none">
              <a:solidFill>
                <a:srgbClr val="000000"/>
              </a:solidFill>
              <a:latin typeface="Arial"/>
              <a:ea typeface="Arial"/>
              <a:cs typeface="Arial"/>
              <a:sym typeface="Arial"/>
            </a:endParaRPr>
          </a:p>
        </p:txBody>
      </p:sp>
      <p:sp>
        <p:nvSpPr>
          <p:cNvPr id="607" name="Google Shape;607;g35b49ebbec3_0_50"/>
          <p:cNvSpPr txBox="1"/>
          <p:nvPr/>
        </p:nvSpPr>
        <p:spPr>
          <a:xfrm>
            <a:off x="1241855" y="3696087"/>
            <a:ext cx="39198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IM palaiko savarankišką mokymąsi suteikdamas studentams priemones efektyviai atlikti tyrimus, sisteminti informaciją ir spręsti problemas savarankiškai.</a:t>
            </a:r>
            <a:endParaRPr sz="1200" b="0" i="0" u="none" strike="noStrike" cap="none">
              <a:solidFill>
                <a:srgbClr val="000000"/>
              </a:solidFill>
              <a:latin typeface="Arial"/>
              <a:ea typeface="Arial"/>
              <a:cs typeface="Arial"/>
              <a:sym typeface="Arial"/>
            </a:endParaRPr>
          </a:p>
        </p:txBody>
      </p:sp>
      <p:sp>
        <p:nvSpPr>
          <p:cNvPr id="608" name="Google Shape;608;g35b49ebbec3_0_50"/>
          <p:cNvSpPr txBox="1"/>
          <p:nvPr/>
        </p:nvSpPr>
        <p:spPr>
          <a:xfrm>
            <a:off x="897005" y="2323255"/>
            <a:ext cx="4609500" cy="1015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dirty="0" err="1">
                <a:solidFill>
                  <a:srgbClr val="000000"/>
                </a:solidFill>
                <a:latin typeface="Arial"/>
                <a:ea typeface="Arial"/>
                <a:cs typeface="Arial"/>
                <a:sym typeface="Arial"/>
              </a:rPr>
              <a:t>Savarankiškas</a:t>
            </a:r>
            <a:r>
              <a:rPr lang="en-US" sz="1200" b="0" i="0" u="none" strike="noStrike" cap="none" dirty="0">
                <a:solidFill>
                  <a:srgbClr val="000000"/>
                </a:solidFill>
                <a:latin typeface="Arial"/>
                <a:ea typeface="Arial"/>
                <a:cs typeface="Arial"/>
                <a:sym typeface="Arial"/>
              </a:rPr>
              <a:t> </a:t>
            </a:r>
            <a:r>
              <a:rPr lang="en-US" sz="1200" b="0" i="0" u="none" strike="noStrike" cap="none" dirty="0" err="1" smtClean="0">
                <a:solidFill>
                  <a:srgbClr val="000000"/>
                </a:solidFill>
                <a:latin typeface="Arial"/>
                <a:ea typeface="Arial"/>
                <a:cs typeface="Arial"/>
                <a:sym typeface="Arial"/>
              </a:rPr>
              <a:t>mokymas</a:t>
            </a:r>
            <a:r>
              <a:rPr lang="lt-LT" sz="1200" b="0" i="0" u="none" strike="noStrike" cap="none" dirty="0" err="1" smtClean="0">
                <a:solidFill>
                  <a:srgbClr val="000000"/>
                </a:solidFill>
                <a:latin typeface="Arial"/>
                <a:ea typeface="Arial"/>
                <a:cs typeface="Arial"/>
                <a:sym typeface="Arial"/>
              </a:rPr>
              <a:t>is</a:t>
            </a:r>
            <a:r>
              <a:rPr lang="en-US" sz="1200" b="0" i="0" u="none" strike="noStrike" cap="none" dirty="0" smtClean="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leidžia</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studentams</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kontroliuoti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savo</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mokymosi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procesą</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nustatant</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savo</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tikslus</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ir</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mokantis</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savarankiškai</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naudojant</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įvairius</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išteklius</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Šis</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metodas</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skatina</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nepriklausomybę</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savarankiškumą</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ir</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visą</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gyvenimą</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trunkantį</a:t>
            </a:r>
            <a:r>
              <a:rPr lang="en-US" sz="1200" b="0" i="0" u="none" strike="noStrike" cap="none" dirty="0">
                <a:solidFill>
                  <a:srgbClr val="000000"/>
                </a:solidFill>
                <a:latin typeface="Arial"/>
                <a:ea typeface="Arial"/>
                <a:cs typeface="Arial"/>
                <a:sym typeface="Arial"/>
              </a:rPr>
              <a:t> </a:t>
            </a:r>
            <a:r>
              <a:rPr lang="en-US" sz="1200" b="0" i="0" u="none" strike="noStrike" cap="none" dirty="0" err="1">
                <a:solidFill>
                  <a:srgbClr val="000000"/>
                </a:solidFill>
                <a:latin typeface="Arial"/>
                <a:ea typeface="Arial"/>
                <a:cs typeface="Arial"/>
                <a:sym typeface="Arial"/>
              </a:rPr>
              <a:t>mokymąsi</a:t>
            </a:r>
            <a:r>
              <a:rPr lang="en-US" sz="1200" b="0" i="0" u="none" strike="noStrike" cap="none" dirty="0">
                <a:solidFill>
                  <a:srgbClr val="000000"/>
                </a:solidFill>
                <a:latin typeface="Arial"/>
                <a:ea typeface="Arial"/>
                <a:cs typeface="Arial"/>
                <a:sym typeface="Arial"/>
              </a:rPr>
              <a:t>.</a:t>
            </a:r>
            <a:endParaRPr sz="1200" b="0" i="0" u="none" strike="noStrike" cap="none" dirty="0">
              <a:solidFill>
                <a:srgbClr val="000000"/>
              </a:solidFill>
              <a:latin typeface="Arial"/>
              <a:ea typeface="Arial"/>
              <a:cs typeface="Arial"/>
              <a:sym typeface="Arial"/>
            </a:endParaRPr>
          </a:p>
        </p:txBody>
      </p:sp>
      <p:sp>
        <p:nvSpPr>
          <p:cNvPr id="609" name="Google Shape;609;g35b49ebbec3_0_50"/>
          <p:cNvSpPr/>
          <p:nvPr/>
        </p:nvSpPr>
        <p:spPr>
          <a:xfrm>
            <a:off x="2080055" y="335917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RYŠYS SU IM</a:t>
            </a:r>
            <a:endParaRPr sz="1400" b="0" i="0" u="none" strike="noStrike" cap="none">
              <a:solidFill>
                <a:srgbClr val="000000"/>
              </a:solidFill>
              <a:latin typeface="Arial"/>
              <a:ea typeface="Arial"/>
              <a:cs typeface="Arial"/>
              <a:sym typeface="Arial"/>
            </a:endParaRPr>
          </a:p>
        </p:txBody>
      </p:sp>
      <p:sp>
        <p:nvSpPr>
          <p:cNvPr id="610" name="Google Shape;610;g35b49ebbec3_0_50"/>
          <p:cNvSpPr/>
          <p:nvPr/>
        </p:nvSpPr>
        <p:spPr>
          <a:xfrm>
            <a:off x="2080055" y="489331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IM POVEIKIS</a:t>
            </a:r>
            <a:endParaRPr sz="1400" b="0" i="0" u="none" strike="noStrike" cap="none">
              <a:solidFill>
                <a:srgbClr val="000000"/>
              </a:solidFill>
              <a:latin typeface="Arial"/>
              <a:ea typeface="Arial"/>
              <a:cs typeface="Arial"/>
              <a:sym typeface="Arial"/>
            </a:endParaRPr>
          </a:p>
        </p:txBody>
      </p:sp>
      <p:sp>
        <p:nvSpPr>
          <p:cNvPr id="611" name="Google Shape;611;g35b49ebbec3_0_50"/>
          <p:cNvSpPr/>
          <p:nvPr/>
        </p:nvSpPr>
        <p:spPr>
          <a:xfrm>
            <a:off x="6867290" y="5045651"/>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2" name="Google Shape;612;g35b49ebbec3_0_50"/>
          <p:cNvSpPr/>
          <p:nvPr/>
        </p:nvSpPr>
        <p:spPr>
          <a:xfrm>
            <a:off x="6867290" y="3456724"/>
            <a:ext cx="4246200" cy="1311300"/>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3" name="Google Shape;613;g35b49ebbec3_0_50"/>
          <p:cNvSpPr txBox="1"/>
          <p:nvPr/>
        </p:nvSpPr>
        <p:spPr>
          <a:xfrm>
            <a:off x="7080890" y="5285762"/>
            <a:ext cx="38190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Studentai ateina į klasę su struktūruotu supratimu, pasiruošę bendradarbiauti ir spręsti sudėtingesnes problemas, todėl klasės patirtis tampa dinamiškesnė ir interaktyvesnė.</a:t>
            </a:r>
            <a:endParaRPr sz="1400" b="0" i="0" u="none" strike="noStrike" cap="none">
              <a:solidFill>
                <a:srgbClr val="000000"/>
              </a:solidFill>
              <a:latin typeface="Arial"/>
              <a:ea typeface="Arial"/>
              <a:cs typeface="Arial"/>
              <a:sym typeface="Arial"/>
            </a:endParaRPr>
          </a:p>
        </p:txBody>
      </p:sp>
      <p:sp>
        <p:nvSpPr>
          <p:cNvPr id="614" name="Google Shape;614;g35b49ebbec3_0_50"/>
          <p:cNvSpPr txBox="1"/>
          <p:nvPr/>
        </p:nvSpPr>
        <p:spPr>
          <a:xfrm>
            <a:off x="7030490" y="3696087"/>
            <a:ext cx="3919800" cy="1015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IM padeda mokytis apverstoje klasėje, suteikdama studentams galimybę užsiimti išankstiniu medžiagos peržiūra ir problemų sprendimu per algoritmus, todėl klasės sesijos tampa interaktyvesnės ir veiksmingesnės.</a:t>
            </a:r>
            <a:endParaRPr sz="1400" b="0" i="0" u="none" strike="noStrike" cap="none">
              <a:solidFill>
                <a:srgbClr val="000000"/>
              </a:solidFill>
              <a:latin typeface="Arial"/>
              <a:ea typeface="Arial"/>
              <a:cs typeface="Arial"/>
              <a:sym typeface="Arial"/>
            </a:endParaRPr>
          </a:p>
        </p:txBody>
      </p:sp>
      <p:sp>
        <p:nvSpPr>
          <p:cNvPr id="615" name="Google Shape;615;g35b49ebbec3_0_50"/>
          <p:cNvSpPr/>
          <p:nvPr/>
        </p:nvSpPr>
        <p:spPr>
          <a:xfrm>
            <a:off x="7868690" y="335917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RYŠYS SU IM</a:t>
            </a:r>
            <a:endParaRPr sz="1400" b="0" i="0" u="none" strike="noStrike" cap="none">
              <a:solidFill>
                <a:srgbClr val="000000"/>
              </a:solidFill>
              <a:latin typeface="Arial"/>
              <a:ea typeface="Arial"/>
              <a:cs typeface="Arial"/>
              <a:sym typeface="Arial"/>
            </a:endParaRPr>
          </a:p>
        </p:txBody>
      </p:sp>
      <p:sp>
        <p:nvSpPr>
          <p:cNvPr id="616" name="Google Shape;616;g35b49ebbec3_0_50"/>
          <p:cNvSpPr/>
          <p:nvPr/>
        </p:nvSpPr>
        <p:spPr>
          <a:xfrm>
            <a:off x="7868690" y="4893314"/>
            <a:ext cx="2243400" cy="344700"/>
          </a:xfrm>
          <a:prstGeom prst="roundRect">
            <a:avLst>
              <a:gd name="adj" fmla="val 16667"/>
            </a:avLst>
          </a:prstGeom>
          <a:solidFill>
            <a:srgbClr val="678877"/>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IM POVEIKIS</a:t>
            </a:r>
            <a:endParaRPr sz="1400" b="0" i="0" u="none" strike="noStrike" cap="none">
              <a:solidFill>
                <a:srgbClr val="000000"/>
              </a:solidFill>
              <a:latin typeface="Arial"/>
              <a:ea typeface="Arial"/>
              <a:cs typeface="Arial"/>
              <a:sym typeface="Arial"/>
            </a:endParaRPr>
          </a:p>
        </p:txBody>
      </p:sp>
      <p:sp>
        <p:nvSpPr>
          <p:cNvPr id="617" name="Google Shape;617;g35b49ebbec3_0_50"/>
          <p:cNvSpPr txBox="1"/>
          <p:nvPr/>
        </p:nvSpPr>
        <p:spPr>
          <a:xfrm>
            <a:off x="6685640" y="2323255"/>
            <a:ext cx="4609500" cy="83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Apversta klasė yra mokymo metodas, kai studentai peržiūri mokymo medžiagą (dažnai vaizdo įrašus ar išteklius internete) prieš užsiėmimus, laikas klasėje skiriamas diskutuoti, pratimams atlikti  ir sąveikai.</a:t>
            </a:r>
            <a:endParaRPr sz="1200" b="0" i="0" u="none" strike="noStrike" cap="none">
              <a:solidFill>
                <a:srgbClr val="000000"/>
              </a:solidFill>
              <a:latin typeface="Arial"/>
              <a:ea typeface="Arial"/>
              <a:cs typeface="Arial"/>
              <a:sym typeface="Arial"/>
            </a:endParaRPr>
          </a:p>
        </p:txBody>
      </p:sp>
      <p:sp>
        <p:nvSpPr>
          <p:cNvPr id="618" name="Google Shape;618;g35b49ebbec3_0_50"/>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900"/>
              <a:buFont typeface="Arial"/>
              <a:buNone/>
            </a:pPr>
            <a:fld id="{00000000-1234-1234-1234-123412341234}" type="slidenum">
              <a:rPr lang="en-US"/>
              <a:t>21</a:t>
            </a:fld>
            <a:endParaRPr/>
          </a:p>
        </p:txBody>
      </p:sp>
      <p:sp>
        <p:nvSpPr>
          <p:cNvPr id="619" name="Google Shape;619;g35b49ebbec3_0_50"/>
          <p:cNvSpPr txBox="1">
            <a:spLocks noGrp="1"/>
          </p:cNvSpPr>
          <p:nvPr>
            <p:ph type="body" idx="1"/>
          </p:nvPr>
        </p:nvSpPr>
        <p:spPr>
          <a:xfrm>
            <a:off x="782855" y="539058"/>
            <a:ext cx="10203510" cy="683700"/>
          </a:xfrm>
          <a:prstGeom prst="rect">
            <a:avLst/>
          </a:prstGeom>
          <a:noFill/>
          <a:ln>
            <a:noFill/>
          </a:ln>
        </p:spPr>
        <p:txBody>
          <a:bodyPr spcFirstLastPara="1" wrap="square" lIns="91425" tIns="45700" rIns="91425" bIns="45700" anchor="b" anchorCtr="0">
            <a:normAutofit fontScale="85000" lnSpcReduction="10000"/>
          </a:bodyPr>
          <a:lstStyle/>
          <a:p>
            <a:pPr marL="0" lvl="0" indent="0" algn="l" rtl="0">
              <a:lnSpc>
                <a:spcPct val="100000"/>
              </a:lnSpc>
              <a:spcBef>
                <a:spcPts val="0"/>
              </a:spcBef>
              <a:spcAft>
                <a:spcPts val="0"/>
              </a:spcAft>
              <a:buClr>
                <a:srgbClr val="243131"/>
              </a:buClr>
              <a:buSzPct val="52941"/>
              <a:buFont typeface="Arial"/>
              <a:buNone/>
            </a:pPr>
            <a:r>
              <a:rPr lang="en-US" sz="2800">
                <a:solidFill>
                  <a:schemeClr val="dk1"/>
                </a:solidFill>
                <a:latin typeface="Arial"/>
                <a:ea typeface="Arial"/>
                <a:cs typeface="Arial"/>
                <a:sym typeface="Arial"/>
              </a:rPr>
              <a:t>Mokymo metodai, kurie geriausiai tinka suaugusiųjų švietimo srityje</a:t>
            </a:r>
            <a:endParaRPr sz="32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23"/>
        <p:cNvGrpSpPr/>
        <p:nvPr/>
      </p:nvGrpSpPr>
      <p:grpSpPr>
        <a:xfrm>
          <a:off x="0" y="0"/>
          <a:ext cx="0" cy="0"/>
          <a:chOff x="0" y="0"/>
          <a:chExt cx="0" cy="0"/>
        </a:xfrm>
      </p:grpSpPr>
      <p:pic>
        <p:nvPicPr>
          <p:cNvPr id="624" name="Google Shape;624;p22" descr="A person holding his hand to his face&#10;&#10;Description automatically generated"/>
          <p:cNvPicPr preferRelativeResize="0"/>
          <p:nvPr/>
        </p:nvPicPr>
        <p:blipFill rotWithShape="1">
          <a:blip r:embed="rId3">
            <a:alphaModFix/>
          </a:blip>
          <a:srcRect t="5000" b="5000"/>
          <a:stretch/>
        </p:blipFill>
        <p:spPr>
          <a:xfrm>
            <a:off x="9270885" y="524458"/>
            <a:ext cx="2762619" cy="2219786"/>
          </a:xfrm>
          <a:prstGeom prst="rect">
            <a:avLst/>
          </a:prstGeom>
          <a:noFill/>
          <a:ln>
            <a:noFill/>
          </a:ln>
        </p:spPr>
      </p:pic>
      <p:sp>
        <p:nvSpPr>
          <p:cNvPr id="625" name="Google Shape;625;p22"/>
          <p:cNvSpPr txBox="1">
            <a:spLocks noGrp="1"/>
          </p:cNvSpPr>
          <p:nvPr>
            <p:ph type="body" idx="1"/>
          </p:nvPr>
        </p:nvSpPr>
        <p:spPr>
          <a:xfrm>
            <a:off x="506283" y="392298"/>
            <a:ext cx="9244870" cy="742508"/>
          </a:xfrm>
          <a:prstGeom prst="rect">
            <a:avLst/>
          </a:prstGeom>
          <a:noFill/>
          <a:ln>
            <a:noFill/>
          </a:ln>
        </p:spPr>
        <p:txBody>
          <a:bodyPr spcFirstLastPara="1" wrap="square" lIns="91425" tIns="45700" rIns="91425" bIns="45700" anchor="b" anchorCtr="0">
            <a:normAutofit fontScale="92500" lnSpcReduction="10000"/>
          </a:bodyPr>
          <a:lstStyle/>
          <a:p>
            <a:pPr marL="0" lvl="0" indent="0" algn="l" rtl="0">
              <a:lnSpc>
                <a:spcPct val="100000"/>
              </a:lnSpc>
              <a:spcBef>
                <a:spcPts val="0"/>
              </a:spcBef>
              <a:spcAft>
                <a:spcPts val="0"/>
              </a:spcAft>
              <a:buSzPct val="75675"/>
              <a:buNone/>
            </a:pPr>
            <a:r>
              <a:rPr lang="en-US" sz="2400" b="1">
                <a:latin typeface="Arial"/>
                <a:ea typeface="Arial"/>
                <a:cs typeface="Arial"/>
                <a:sym typeface="Arial"/>
              </a:rPr>
              <a:t>Ar šiuo metu naudojate </a:t>
            </a:r>
            <a:r>
              <a:rPr lang="en-US">
                <a:latin typeface="Arial"/>
                <a:ea typeface="Arial"/>
                <a:cs typeface="Arial"/>
                <a:sym typeface="Arial"/>
              </a:rPr>
              <a:t>pastoliavimą</a:t>
            </a:r>
            <a:r>
              <a:rPr lang="en-US" sz="2400" b="1">
                <a:latin typeface="Arial"/>
                <a:ea typeface="Arial"/>
                <a:cs typeface="Arial"/>
                <a:sym typeface="Arial"/>
              </a:rPr>
              <a:t> arba ar esate su juo susipažinęs?</a:t>
            </a:r>
            <a:endParaRPr/>
          </a:p>
        </p:txBody>
      </p:sp>
      <p:sp>
        <p:nvSpPr>
          <p:cNvPr id="626" name="Google Shape;626;p22"/>
          <p:cNvSpPr txBox="1"/>
          <p:nvPr/>
        </p:nvSpPr>
        <p:spPr>
          <a:xfrm>
            <a:off x="506283" y="1159190"/>
            <a:ext cx="8068800" cy="1970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Pastoliavimas  (angl. scaffolding) yra mokymo metodas, kai sudėtingoss sąvokas suskaidomos į mažesnius žingsnius, palaipsniui mažinant paramą mokiniams įgyjant savarankiškumą. IM ir pastoliavimo derinimas vaidina svarbų vaidmenį padedant suaugusiems mokiniams ugdyti kritinį problemų sprendimą ir analitinius įgūdžius. </a:t>
            </a:r>
            <a:r>
              <a:rPr lang="en-US" sz="1400" b="0" i="0" u="none" strike="noStrike" cap="none">
                <a:solidFill>
                  <a:schemeClr val="dk1"/>
                </a:solidFill>
                <a:latin typeface="Arial"/>
                <a:ea typeface="Arial"/>
                <a:cs typeface="Arial"/>
                <a:sym typeface="Arial"/>
              </a:rPr>
              <a:t>Pastoliavimas </a:t>
            </a:r>
            <a:r>
              <a:rPr lang="en-US" sz="1400" b="0" i="0" u="none" strike="noStrike" cap="none">
                <a:solidFill>
                  <a:srgbClr val="000000"/>
                </a:solidFill>
                <a:latin typeface="Arial"/>
                <a:ea typeface="Arial"/>
                <a:cs typeface="Arial"/>
                <a:sym typeface="Arial"/>
              </a:rPr>
              <a:t>užtikrina, kad suaugę besimokantieji, nepriklausomai nuo jų ankstesnių žinių ar skaitmeninio raštingumo lygio, galėtų palaipsniui ugdyti IM įgūdžius savo tempu. Šis pritaikomumas paverčia IM įtraukiu metodu, nes leidžia pedagogams reguliuoti sudėtingumą, sustiprinti sąvokas ir suasmeninti mokymosi kelius.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Pagrindiniai pastoliavimo elementai IM srityje:</a:t>
            </a:r>
            <a:endParaRPr sz="1400" b="0" i="0" u="none" strike="noStrike" cap="none">
              <a:solidFill>
                <a:srgbClr val="000000"/>
              </a:solidFill>
              <a:latin typeface="Arial"/>
              <a:ea typeface="Arial"/>
              <a:cs typeface="Arial"/>
              <a:sym typeface="Arial"/>
            </a:endParaRPr>
          </a:p>
        </p:txBody>
      </p:sp>
      <p:pic>
        <p:nvPicPr>
          <p:cNvPr id="627" name="Google Shape;627;p22"/>
          <p:cNvPicPr preferRelativeResize="0"/>
          <p:nvPr/>
        </p:nvPicPr>
        <p:blipFill rotWithShape="1">
          <a:blip r:embed="rId4">
            <a:alphaModFix/>
          </a:blip>
          <a:srcRect/>
          <a:stretch/>
        </p:blipFill>
        <p:spPr>
          <a:xfrm>
            <a:off x="2401657" y="4075790"/>
            <a:ext cx="7402614" cy="1197093"/>
          </a:xfrm>
          <a:prstGeom prst="rect">
            <a:avLst/>
          </a:prstGeom>
          <a:noFill/>
          <a:ln>
            <a:noFill/>
          </a:ln>
        </p:spPr>
      </p:pic>
      <p:sp>
        <p:nvSpPr>
          <p:cNvPr id="628" name="Google Shape;628;p22"/>
          <p:cNvSpPr txBox="1"/>
          <p:nvPr/>
        </p:nvSpPr>
        <p:spPr>
          <a:xfrm>
            <a:off x="1002080" y="3273577"/>
            <a:ext cx="2591511"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Laipsniškas įgūdžių ugdymas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Pristatykite IM sąvokas, tokias kaip dekompozicija, mažais segmentais, kad mokiniai įgytų pasitikėjimo.</a:t>
            </a:r>
            <a:endParaRPr sz="1100" b="0" i="0" u="none" strike="noStrike" cap="none">
              <a:solidFill>
                <a:schemeClr val="dk1"/>
              </a:solidFill>
              <a:latin typeface="Arial"/>
              <a:ea typeface="Arial"/>
              <a:cs typeface="Arial"/>
              <a:sym typeface="Arial"/>
            </a:endParaRPr>
          </a:p>
        </p:txBody>
      </p:sp>
      <p:sp>
        <p:nvSpPr>
          <p:cNvPr id="629" name="Google Shape;629;p22"/>
          <p:cNvSpPr txBox="1"/>
          <p:nvPr/>
        </p:nvSpPr>
        <p:spPr>
          <a:xfrm>
            <a:off x="3369501" y="5386261"/>
            <a:ext cx="2342400" cy="939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Struktūruotos veiklos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Pateikite aiškias instrukcijas ir pavyzdžius, kad įsitikintumėte, jog studentai supranta užduotis prieš pradėdami dirbti savarankiškai.</a:t>
            </a:r>
            <a:endParaRPr sz="1100" b="0" i="0" u="none" strike="noStrike" cap="none">
              <a:solidFill>
                <a:schemeClr val="dk1"/>
              </a:solidFill>
              <a:latin typeface="Arial"/>
              <a:ea typeface="Arial"/>
              <a:cs typeface="Arial"/>
              <a:sym typeface="Arial"/>
            </a:endParaRPr>
          </a:p>
        </p:txBody>
      </p:sp>
      <p:sp>
        <p:nvSpPr>
          <p:cNvPr id="630" name="Google Shape;630;p22"/>
          <p:cNvSpPr txBox="1"/>
          <p:nvPr/>
        </p:nvSpPr>
        <p:spPr>
          <a:xfrm>
            <a:off x="6340257" y="5386261"/>
            <a:ext cx="2440489" cy="93871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Grįžtamasis ryšys ir koregavimas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Reguliariai teikite grįžtamąjį ryšį ir pritaikykite užduotis pagal mokinių pažangą, kad išvengtumėte per didelio krūvio.</a:t>
            </a:r>
            <a:endParaRPr sz="1100" b="0" i="0" u="none" strike="noStrike" cap="none">
              <a:solidFill>
                <a:schemeClr val="dk1"/>
              </a:solidFill>
              <a:latin typeface="Arial"/>
              <a:ea typeface="Arial"/>
              <a:cs typeface="Arial"/>
              <a:sym typeface="Arial"/>
            </a:endParaRPr>
          </a:p>
        </p:txBody>
      </p:sp>
      <p:sp>
        <p:nvSpPr>
          <p:cNvPr id="631" name="Google Shape;631;p22"/>
          <p:cNvSpPr txBox="1"/>
          <p:nvPr/>
        </p:nvSpPr>
        <p:spPr>
          <a:xfrm>
            <a:off x="4829661" y="3188937"/>
            <a:ext cx="2842500" cy="1108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Laipsniškas atsakomybės perdavimas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1100" b="0" i="0" u="none" strike="noStrike" cap="none">
                <a:solidFill>
                  <a:schemeClr val="dk1"/>
                </a:solidFill>
                <a:latin typeface="Arial"/>
                <a:ea typeface="Arial"/>
                <a:cs typeface="Arial"/>
                <a:sym typeface="Arial"/>
              </a:rPr>
              <a:t>Pirmiausia kontroliuokite procesą ir, kai besimokantieji įgyja pasitikėjimo taikydami IM strategijas, palaipsniui pereikite prie savarankiškų užduočių.</a:t>
            </a:r>
            <a:endParaRPr sz="11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sp>
        <p:nvSpPr>
          <p:cNvPr id="632" name="Google Shape;632;p22"/>
          <p:cNvSpPr txBox="1"/>
          <p:nvPr/>
        </p:nvSpPr>
        <p:spPr>
          <a:xfrm>
            <a:off x="8765062" y="3273577"/>
            <a:ext cx="2983200" cy="939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Realūs pritaikymo atvejai</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Susiekite kiekvieną žingsnį su praktiniais scenarijais, padėdami mokiniams suprasti, kaip IM sąvokos taikomos realiose gyvenimo situacijose.</a:t>
            </a:r>
            <a:endParaRPr sz="1400" b="0" i="0" u="none" strike="noStrike" cap="none">
              <a:solidFill>
                <a:srgbClr val="000000"/>
              </a:solidFill>
              <a:latin typeface="Arial"/>
              <a:ea typeface="Arial"/>
              <a:cs typeface="Arial"/>
              <a:sym typeface="Arial"/>
            </a:endParaRPr>
          </a:p>
        </p:txBody>
      </p:sp>
      <p:sp>
        <p:nvSpPr>
          <p:cNvPr id="633" name="Google Shape;633;p22"/>
          <p:cNvSpPr txBox="1"/>
          <p:nvPr/>
        </p:nvSpPr>
        <p:spPr>
          <a:xfrm>
            <a:off x="9245159" y="5553997"/>
            <a:ext cx="2342368" cy="104996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Naudodami pastoliavimą  savo pamokose, galite sukurti palaikančią mokymosi aplinką, kurioje mokiniai gali tobulėti savo tempu.</a:t>
            </a:r>
            <a:endParaRPr sz="1100" b="0" i="0" u="none" strike="noStrike" cap="none">
              <a:solidFill>
                <a:schemeClr val="dk1"/>
              </a:solidFill>
              <a:latin typeface="Arial"/>
              <a:ea typeface="Arial"/>
              <a:cs typeface="Arial"/>
              <a:sym typeface="Arial"/>
            </a:endParaRPr>
          </a:p>
        </p:txBody>
      </p:sp>
      <p:pic>
        <p:nvPicPr>
          <p:cNvPr id="634" name="Google Shape;634;p22" descr="Icono&#10;&#10;Descripción generada automáticamente"/>
          <p:cNvPicPr preferRelativeResize="0"/>
          <p:nvPr/>
        </p:nvPicPr>
        <p:blipFill rotWithShape="1">
          <a:blip r:embed="rId5">
            <a:alphaModFix/>
          </a:blip>
          <a:srcRect/>
          <a:stretch/>
        </p:blipFill>
        <p:spPr>
          <a:xfrm>
            <a:off x="11186846" y="5060251"/>
            <a:ext cx="801362" cy="801362"/>
          </a:xfrm>
          <a:prstGeom prst="rect">
            <a:avLst/>
          </a:prstGeom>
          <a:noFill/>
          <a:ln>
            <a:noFill/>
          </a:ln>
        </p:spPr>
      </p:pic>
      <p:sp>
        <p:nvSpPr>
          <p:cNvPr id="635" name="Google Shape;635;p22"/>
          <p:cNvSpPr txBox="1"/>
          <p:nvPr/>
        </p:nvSpPr>
        <p:spPr>
          <a:xfrm>
            <a:off x="2755726" y="4412726"/>
            <a:ext cx="48851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1</a:t>
            </a:r>
            <a:endParaRPr sz="2000" b="1" i="0" u="none" strike="noStrike" cap="none">
              <a:solidFill>
                <a:srgbClr val="000000"/>
              </a:solidFill>
              <a:latin typeface="Arial"/>
              <a:ea typeface="Arial"/>
              <a:cs typeface="Arial"/>
              <a:sym typeface="Arial"/>
            </a:endParaRPr>
          </a:p>
        </p:txBody>
      </p:sp>
      <p:sp>
        <p:nvSpPr>
          <p:cNvPr id="636" name="Google Shape;636;p22"/>
          <p:cNvSpPr txBox="1"/>
          <p:nvPr/>
        </p:nvSpPr>
        <p:spPr>
          <a:xfrm>
            <a:off x="4296426" y="4412726"/>
            <a:ext cx="48851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2</a:t>
            </a:r>
            <a:endParaRPr sz="2000" b="1" i="0" u="none" strike="noStrike" cap="none">
              <a:solidFill>
                <a:srgbClr val="000000"/>
              </a:solidFill>
              <a:latin typeface="Arial"/>
              <a:ea typeface="Arial"/>
              <a:cs typeface="Arial"/>
              <a:sym typeface="Arial"/>
            </a:endParaRPr>
          </a:p>
        </p:txBody>
      </p:sp>
      <p:sp>
        <p:nvSpPr>
          <p:cNvPr id="637" name="Google Shape;637;p22"/>
          <p:cNvSpPr txBox="1"/>
          <p:nvPr/>
        </p:nvSpPr>
        <p:spPr>
          <a:xfrm>
            <a:off x="5851742" y="4412726"/>
            <a:ext cx="48851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3</a:t>
            </a:r>
            <a:endParaRPr sz="2000" b="1" i="0" u="none" strike="noStrike" cap="none">
              <a:solidFill>
                <a:srgbClr val="000000"/>
              </a:solidFill>
              <a:latin typeface="Arial"/>
              <a:ea typeface="Arial"/>
              <a:cs typeface="Arial"/>
              <a:sym typeface="Arial"/>
            </a:endParaRPr>
          </a:p>
        </p:txBody>
      </p:sp>
      <p:sp>
        <p:nvSpPr>
          <p:cNvPr id="638" name="Google Shape;638;p22"/>
          <p:cNvSpPr txBox="1"/>
          <p:nvPr/>
        </p:nvSpPr>
        <p:spPr>
          <a:xfrm>
            <a:off x="7427935" y="4412726"/>
            <a:ext cx="48851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4</a:t>
            </a:r>
            <a:endParaRPr sz="2000" b="1" i="0" u="none" strike="noStrike" cap="none">
              <a:solidFill>
                <a:srgbClr val="000000"/>
              </a:solidFill>
              <a:latin typeface="Arial"/>
              <a:ea typeface="Arial"/>
              <a:cs typeface="Arial"/>
              <a:sym typeface="Arial"/>
            </a:endParaRPr>
          </a:p>
        </p:txBody>
      </p:sp>
      <p:sp>
        <p:nvSpPr>
          <p:cNvPr id="639" name="Google Shape;639;p22"/>
          <p:cNvSpPr txBox="1"/>
          <p:nvPr/>
        </p:nvSpPr>
        <p:spPr>
          <a:xfrm>
            <a:off x="8972811" y="4412726"/>
            <a:ext cx="48851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5</a:t>
            </a:r>
            <a:endParaRPr sz="2000" b="1" i="0" u="none" strike="noStrike" cap="none">
              <a:solidFill>
                <a:srgbClr val="000000"/>
              </a:solidFill>
              <a:latin typeface="Arial"/>
              <a:ea typeface="Arial"/>
              <a:cs typeface="Arial"/>
              <a:sym typeface="Arial"/>
            </a:endParaRPr>
          </a:p>
        </p:txBody>
      </p:sp>
      <p:sp>
        <p:nvSpPr>
          <p:cNvPr id="640" name="Google Shape;640;p2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644"/>
        <p:cNvGrpSpPr/>
        <p:nvPr/>
      </p:nvGrpSpPr>
      <p:grpSpPr>
        <a:xfrm>
          <a:off x="0" y="0"/>
          <a:ext cx="0" cy="0"/>
          <a:chOff x="0" y="0"/>
          <a:chExt cx="0" cy="0"/>
        </a:xfrm>
      </p:grpSpPr>
      <p:pic>
        <p:nvPicPr>
          <p:cNvPr id="645" name="Google Shape;645;p23" descr="Imagen que contiene Interfaz de usuario gráfica&#10;&#10;Descripción generada automáticamente"/>
          <p:cNvPicPr preferRelativeResize="0"/>
          <p:nvPr/>
        </p:nvPicPr>
        <p:blipFill rotWithShape="1">
          <a:blip r:embed="rId3">
            <a:alphaModFix/>
          </a:blip>
          <a:srcRect/>
          <a:stretch/>
        </p:blipFill>
        <p:spPr>
          <a:xfrm>
            <a:off x="389884" y="4590651"/>
            <a:ext cx="2410836" cy="2217245"/>
          </a:xfrm>
          <a:prstGeom prst="rect">
            <a:avLst/>
          </a:prstGeom>
          <a:noFill/>
          <a:ln>
            <a:noFill/>
          </a:ln>
        </p:spPr>
      </p:pic>
      <p:pic>
        <p:nvPicPr>
          <p:cNvPr id="646" name="Google Shape;646;p23" descr="Interfaz de usuario gráfica&#10;&#10;Descripción generada automáticamente con confianza media"/>
          <p:cNvPicPr preferRelativeResize="0"/>
          <p:nvPr/>
        </p:nvPicPr>
        <p:blipFill rotWithShape="1">
          <a:blip r:embed="rId4">
            <a:alphaModFix/>
          </a:blip>
          <a:srcRect/>
          <a:stretch/>
        </p:blipFill>
        <p:spPr>
          <a:xfrm>
            <a:off x="9051237" y="0"/>
            <a:ext cx="3169574" cy="3169574"/>
          </a:xfrm>
          <a:prstGeom prst="rect">
            <a:avLst/>
          </a:prstGeom>
          <a:noFill/>
          <a:ln>
            <a:noFill/>
          </a:ln>
        </p:spPr>
      </p:pic>
      <p:sp>
        <p:nvSpPr>
          <p:cNvPr id="647" name="Google Shape;647;p23"/>
          <p:cNvSpPr txBox="1">
            <a:spLocks noGrp="1"/>
          </p:cNvSpPr>
          <p:nvPr>
            <p:ph type="body" idx="1"/>
          </p:nvPr>
        </p:nvSpPr>
        <p:spPr>
          <a:xfrm>
            <a:off x="617218" y="342336"/>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sz="2400" b="1">
                <a:latin typeface="Arial"/>
                <a:ea typeface="Arial"/>
                <a:cs typeface="Arial"/>
                <a:sym typeface="Arial"/>
              </a:rPr>
              <a:t>Veiklos be kompiuterių</a:t>
            </a:r>
            <a:r>
              <a:rPr lang="en-US">
                <a:latin typeface="Arial"/>
                <a:ea typeface="Arial"/>
                <a:cs typeface="Arial"/>
                <a:sym typeface="Arial"/>
              </a:rPr>
              <a:t> </a:t>
            </a:r>
            <a:endParaRPr sz="2400" b="1">
              <a:latin typeface="Arial"/>
              <a:ea typeface="Arial"/>
              <a:cs typeface="Arial"/>
              <a:sym typeface="Arial"/>
            </a:endParaRPr>
          </a:p>
        </p:txBody>
      </p:sp>
      <p:sp>
        <p:nvSpPr>
          <p:cNvPr id="648" name="Google Shape;648;p23"/>
          <p:cNvSpPr txBox="1"/>
          <p:nvPr/>
        </p:nvSpPr>
        <p:spPr>
          <a:xfrm>
            <a:off x="389884" y="1270039"/>
            <a:ext cx="8627564" cy="1908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IM veiklos be kompiuterio apima IM koncepcijų mokymą be technologijų. Ši veikla apima žaidimus, galvosūkius ir praktines problemas, kurios skatina loginį mąstymą, problemų sprendimą ir algoritmų kūrimą naudojant fizinius įrankius ir bendravimą. Ši veikla ypač naudinga suaugusiesiems </a:t>
            </a:r>
            <a:r>
              <a:rPr lang="en-US" sz="1400" b="0" i="0" u="none" strike="noStrike" cap="none">
                <a:solidFill>
                  <a:schemeClr val="dk1"/>
                </a:solidFill>
                <a:latin typeface="Arial"/>
                <a:ea typeface="Arial"/>
                <a:cs typeface="Arial"/>
                <a:sym typeface="Arial"/>
              </a:rPr>
              <a:t>besimokantiesiems</a:t>
            </a:r>
            <a:r>
              <a:rPr lang="en-US" sz="1400" b="0" i="0" u="none" strike="noStrike" cap="none">
                <a:solidFill>
                  <a:srgbClr val="000000"/>
                </a:solidFill>
                <a:latin typeface="Arial"/>
                <a:ea typeface="Arial"/>
                <a:cs typeface="Arial"/>
                <a:sym typeface="Arial"/>
              </a:rPr>
              <a:t>, nes suteikia pagrindinius IM įgūdžius be technologinių kliūčių, todėl IM tampa prieinamesniu ir patrauklesniu įvairiems besimokantiesiems.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9" name="Google Shape;649;p23"/>
          <p:cNvSpPr txBox="1"/>
          <p:nvPr/>
        </p:nvSpPr>
        <p:spPr>
          <a:xfrm>
            <a:off x="732306" y="3970376"/>
            <a:ext cx="10727389" cy="68356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Veiklos be kompiuterių daro IM prieinamą, įtraukiantį ir aktualų suaugusiesiems besimokantiesiem, ypač tiems, kurie neturi skaitmeninių įgūdžių. Įtraukdami šias veiklas, galite stiprinti mokinių gebėjimą spręsti problemas be jokių skaitmeninių priemonių</a:t>
            </a:r>
            <a:endParaRPr sz="1400" b="0" i="0" u="none" strike="noStrike" cap="none">
              <a:solidFill>
                <a:schemeClr val="dk1"/>
              </a:solidFill>
              <a:latin typeface="Arial"/>
              <a:ea typeface="Arial"/>
              <a:cs typeface="Arial"/>
              <a:sym typeface="Arial"/>
            </a:endParaRPr>
          </a:p>
        </p:txBody>
      </p:sp>
      <p:sp>
        <p:nvSpPr>
          <p:cNvPr id="650" name="Google Shape;650;p2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23</a:t>
            </a:fld>
            <a:endParaRPr/>
          </a:p>
        </p:txBody>
      </p:sp>
      <p:sp>
        <p:nvSpPr>
          <p:cNvPr id="651" name="Google Shape;651;p23"/>
          <p:cNvSpPr txBox="1"/>
          <p:nvPr/>
        </p:nvSpPr>
        <p:spPr>
          <a:xfrm>
            <a:off x="389884" y="2441880"/>
            <a:ext cx="10573664" cy="1323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Kodėl verta naudoti veiklas be kompiuterių?</a:t>
            </a:r>
            <a:endParaRPr sz="1400" b="0" i="0" u="none" strike="noStrike" cap="none">
              <a:solidFill>
                <a:srgbClr val="000000"/>
              </a:solidFill>
              <a:latin typeface="Arial"/>
              <a:ea typeface="Arial"/>
              <a:cs typeface="Arial"/>
              <a:sym typeface="Arial"/>
            </a:endParaRPr>
          </a:p>
          <a:p>
            <a:pPr marL="216000" marR="0" lvl="0" indent="-216000" algn="l" rtl="0">
              <a:lnSpc>
                <a:spcPct val="100000"/>
              </a:lnSpc>
              <a:spcBef>
                <a:spcPts val="1200"/>
              </a:spcBef>
              <a:spcAft>
                <a:spcPts val="0"/>
              </a:spcAft>
              <a:buClr>
                <a:schemeClr val="dk1"/>
              </a:buClr>
              <a:buSzPts val="1400"/>
              <a:buFont typeface="Noto Sans Symbols"/>
              <a:buChar char="✔"/>
            </a:pPr>
            <a:r>
              <a:rPr lang="en-US" sz="1400" b="1" i="0" u="none" strike="noStrike" cap="none">
                <a:solidFill>
                  <a:schemeClr val="dk1"/>
                </a:solidFill>
                <a:latin typeface="Arial"/>
                <a:ea typeface="Arial"/>
                <a:cs typeface="Arial"/>
                <a:sym typeface="Arial"/>
              </a:rPr>
              <a:t>Prieinama visiems mokiniams: </a:t>
            </a:r>
            <a:r>
              <a:rPr lang="en-US" sz="1400" b="0" i="0" u="none" strike="noStrike" cap="none">
                <a:solidFill>
                  <a:schemeClr val="dk1"/>
                </a:solidFill>
                <a:latin typeface="Arial"/>
                <a:ea typeface="Arial"/>
                <a:cs typeface="Arial"/>
                <a:sym typeface="Arial"/>
              </a:rPr>
              <a:t>nereikia kompiuterių ar išankstinių techninių žinių.</a:t>
            </a:r>
            <a:endParaRPr sz="1400" b="0" i="0" u="none" strike="noStrike" cap="none">
              <a:solidFill>
                <a:srgbClr val="000000"/>
              </a:solidFill>
              <a:latin typeface="Arial"/>
              <a:ea typeface="Arial"/>
              <a:cs typeface="Arial"/>
              <a:sym typeface="Arial"/>
            </a:endParaRPr>
          </a:p>
          <a:p>
            <a:pPr marL="216000" marR="0" lvl="0" indent="-216000" algn="l" rtl="0">
              <a:lnSpc>
                <a:spcPct val="100000"/>
              </a:lnSpc>
              <a:spcBef>
                <a:spcPts val="0"/>
              </a:spcBef>
              <a:spcAft>
                <a:spcPts val="0"/>
              </a:spcAft>
              <a:buClr>
                <a:schemeClr val="dk1"/>
              </a:buClr>
              <a:buSzPts val="1400"/>
              <a:buFont typeface="Noto Sans Symbols"/>
              <a:buChar char="✔"/>
            </a:pPr>
            <a:r>
              <a:rPr lang="en-US" sz="1400" b="1" i="0" u="none" strike="noStrike" cap="none">
                <a:solidFill>
                  <a:schemeClr val="dk1"/>
                </a:solidFill>
                <a:latin typeface="Arial"/>
                <a:ea typeface="Arial"/>
                <a:cs typeface="Arial"/>
                <a:sym typeface="Arial"/>
              </a:rPr>
              <a:t>Skatina praktinį mokymąsi: </a:t>
            </a:r>
            <a:r>
              <a:rPr lang="en-US" sz="1400" b="0" i="0" u="none" strike="noStrike" cap="none">
                <a:solidFill>
                  <a:schemeClr val="dk1"/>
                </a:solidFill>
                <a:latin typeface="Arial"/>
                <a:ea typeface="Arial"/>
                <a:cs typeface="Arial"/>
                <a:sym typeface="Arial"/>
              </a:rPr>
              <a:t>naudojamos realaus gyvenimo, fizinės ir bendradarbiavimą skatinančios užduotys, kurios daro informatinį mąstymą įdomesniu.</a:t>
            </a:r>
            <a:endParaRPr sz="1400" b="0" i="0" u="none" strike="noStrike" cap="none">
              <a:solidFill>
                <a:srgbClr val="000000"/>
              </a:solidFill>
              <a:latin typeface="Arial"/>
              <a:ea typeface="Arial"/>
              <a:cs typeface="Arial"/>
              <a:sym typeface="Arial"/>
            </a:endParaRPr>
          </a:p>
          <a:p>
            <a:pPr marL="216000" marR="0" lvl="0" indent="-216000" algn="l" rtl="0">
              <a:lnSpc>
                <a:spcPct val="100000"/>
              </a:lnSpc>
              <a:spcBef>
                <a:spcPts val="0"/>
              </a:spcBef>
              <a:spcAft>
                <a:spcPts val="0"/>
              </a:spcAft>
              <a:buClr>
                <a:schemeClr val="dk1"/>
              </a:buClr>
              <a:buSzPts val="1400"/>
              <a:buFont typeface="Noto Sans Symbols"/>
              <a:buChar char="✔"/>
            </a:pPr>
            <a:r>
              <a:rPr lang="en-US" sz="1400" b="1" i="0" u="none" strike="noStrike" cap="none">
                <a:solidFill>
                  <a:schemeClr val="dk1"/>
                </a:solidFill>
                <a:latin typeface="Arial"/>
                <a:ea typeface="Arial"/>
                <a:cs typeface="Arial"/>
                <a:sym typeface="Arial"/>
              </a:rPr>
              <a:t>Stiprina problemų sprendimo įgūdžius: </a:t>
            </a:r>
            <a:r>
              <a:rPr lang="en-US" sz="1400" b="0" i="0" u="none" strike="noStrike" cap="none">
                <a:solidFill>
                  <a:schemeClr val="dk1"/>
                </a:solidFill>
                <a:latin typeface="Arial"/>
                <a:ea typeface="Arial"/>
                <a:cs typeface="Arial"/>
                <a:sym typeface="Arial"/>
              </a:rPr>
              <a:t>orientuojasi į loginį samprotavimą, kritinį ir struktūruotas mąstymas.</a:t>
            </a:r>
            <a:endParaRPr sz="1400" b="0" i="0" u="none" strike="noStrike" cap="none">
              <a:solidFill>
                <a:schemeClr val="dk1"/>
              </a:solidFill>
              <a:latin typeface="Arial"/>
              <a:ea typeface="Arial"/>
              <a:cs typeface="Arial"/>
              <a:sym typeface="Arial"/>
            </a:endParaRPr>
          </a:p>
        </p:txBody>
      </p:sp>
      <p:sp>
        <p:nvSpPr>
          <p:cNvPr id="652" name="Google Shape;652;p23"/>
          <p:cNvSpPr txBox="1"/>
          <p:nvPr/>
        </p:nvSpPr>
        <p:spPr>
          <a:xfrm>
            <a:off x="3068775" y="4924750"/>
            <a:ext cx="1576377" cy="30777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1" i="0" u="sng" strike="noStrike" cap="none">
                <a:solidFill>
                  <a:srgbClr val="000000"/>
                </a:solidFill>
                <a:latin typeface="Arial"/>
                <a:ea typeface="Arial"/>
                <a:cs typeface="Arial"/>
                <a:sym typeface="Arial"/>
              </a:rPr>
              <a:t>Pavyzdys </a:t>
            </a:r>
            <a:endParaRPr sz="1400" b="1" i="0" u="sng" strike="noStrike" cap="none">
              <a:solidFill>
                <a:schemeClr val="dk1"/>
              </a:solidFill>
              <a:latin typeface="Arial"/>
              <a:ea typeface="Arial"/>
              <a:cs typeface="Arial"/>
              <a:sym typeface="Arial"/>
            </a:endParaRPr>
          </a:p>
        </p:txBody>
      </p:sp>
      <p:sp>
        <p:nvSpPr>
          <p:cNvPr id="653" name="Google Shape;653;p23"/>
          <p:cNvSpPr txBox="1"/>
          <p:nvPr/>
        </p:nvSpPr>
        <p:spPr>
          <a:xfrm>
            <a:off x="3068775" y="5371813"/>
            <a:ext cx="3211800" cy="10158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Besimokantieji planuoja šeimos susibūrimą. Suskaidykite šią užduotį į mažesnius žingsnius, tokius kaip datos parinkimas, kvietimų išsiuntimas, maisto paruošimas ir veiklų organizavimas.</a:t>
            </a:r>
            <a:endParaRPr sz="1200" b="0" i="0" u="none" strike="noStrike" cap="none">
              <a:solidFill>
                <a:schemeClr val="dk1"/>
              </a:solidFill>
              <a:latin typeface="Arial"/>
              <a:ea typeface="Arial"/>
              <a:cs typeface="Arial"/>
              <a:sym typeface="Arial"/>
            </a:endParaRPr>
          </a:p>
        </p:txBody>
      </p:sp>
      <p:pic>
        <p:nvPicPr>
          <p:cNvPr id="654" name="Google Shape;654;p23" descr="Icono&#10;&#10;Descripción generada automáticamente"/>
          <p:cNvPicPr preferRelativeResize="0"/>
          <p:nvPr/>
        </p:nvPicPr>
        <p:blipFill rotWithShape="1">
          <a:blip r:embed="rId5">
            <a:alphaModFix/>
          </a:blip>
          <a:srcRect/>
          <a:stretch/>
        </p:blipFill>
        <p:spPr>
          <a:xfrm>
            <a:off x="6682631" y="5371813"/>
            <a:ext cx="830997" cy="830997"/>
          </a:xfrm>
          <a:prstGeom prst="rect">
            <a:avLst/>
          </a:prstGeom>
          <a:noFill/>
          <a:ln>
            <a:noFill/>
          </a:ln>
        </p:spPr>
      </p:pic>
      <p:sp>
        <p:nvSpPr>
          <p:cNvPr id="655" name="Google Shape;655;p23"/>
          <p:cNvSpPr txBox="1"/>
          <p:nvPr/>
        </p:nvSpPr>
        <p:spPr>
          <a:xfrm>
            <a:off x="7915711" y="5371813"/>
            <a:ext cx="3211772"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Tai sustiprina dekompozicijos principą, padėdamas mokiniams sudėtingas užduotis suskaidyti į lengviau valdomas dalis, siekiant geriau planuoti ir įgyvendinti.</a:t>
            </a: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659"/>
        <p:cNvGrpSpPr/>
        <p:nvPr/>
      </p:nvGrpSpPr>
      <p:grpSpPr>
        <a:xfrm>
          <a:off x="0" y="0"/>
          <a:ext cx="0" cy="0"/>
          <a:chOff x="0" y="0"/>
          <a:chExt cx="0" cy="0"/>
        </a:xfrm>
      </p:grpSpPr>
      <p:sp>
        <p:nvSpPr>
          <p:cNvPr id="660" name="Google Shape;660;p24"/>
          <p:cNvSpPr txBox="1"/>
          <p:nvPr/>
        </p:nvSpPr>
        <p:spPr>
          <a:xfrm>
            <a:off x="390144" y="1371829"/>
            <a:ext cx="8627260" cy="5232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Štai keletas praktinių pavyzdžių apie efektyvias veiklas be kompiuterių, kurias galite lengvai taikyti suaugusiųjų švietimo kontekstuose, skatinant IM: </a:t>
            </a:r>
            <a:endParaRPr sz="1400" b="0" i="0" u="none" strike="noStrike" cap="none">
              <a:solidFill>
                <a:srgbClr val="000000"/>
              </a:solidFill>
              <a:latin typeface="Arial"/>
              <a:ea typeface="Arial"/>
              <a:cs typeface="Arial"/>
              <a:sym typeface="Arial"/>
            </a:endParaRPr>
          </a:p>
        </p:txBody>
      </p:sp>
      <p:sp>
        <p:nvSpPr>
          <p:cNvPr id="661" name="Google Shape;661;p2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24</a:t>
            </a:fld>
            <a:endParaRPr/>
          </a:p>
        </p:txBody>
      </p:sp>
      <p:sp>
        <p:nvSpPr>
          <p:cNvPr id="662" name="Google Shape;662;p24"/>
          <p:cNvSpPr/>
          <p:nvPr/>
        </p:nvSpPr>
        <p:spPr>
          <a:xfrm>
            <a:off x="871712" y="2260339"/>
            <a:ext cx="3549975" cy="4246323"/>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63" name="Google Shape;663;p24" descr="Interfaz de usuario gráfica&#10;&#10;Descripción generada automáticamente con confianza media"/>
          <p:cNvPicPr preferRelativeResize="0"/>
          <p:nvPr/>
        </p:nvPicPr>
        <p:blipFill rotWithShape="1">
          <a:blip r:embed="rId3">
            <a:alphaModFix/>
          </a:blip>
          <a:srcRect/>
          <a:stretch/>
        </p:blipFill>
        <p:spPr>
          <a:xfrm>
            <a:off x="9017404" y="0"/>
            <a:ext cx="3169574" cy="3169574"/>
          </a:xfrm>
          <a:prstGeom prst="rect">
            <a:avLst/>
          </a:prstGeom>
          <a:noFill/>
          <a:ln>
            <a:noFill/>
          </a:ln>
        </p:spPr>
      </p:pic>
      <p:sp>
        <p:nvSpPr>
          <p:cNvPr id="664" name="Google Shape;664;p24"/>
          <p:cNvSpPr/>
          <p:nvPr/>
        </p:nvSpPr>
        <p:spPr>
          <a:xfrm>
            <a:off x="5043038" y="2260339"/>
            <a:ext cx="3549975" cy="4246323"/>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65" name="Google Shape;665;p24"/>
          <p:cNvSpPr/>
          <p:nvPr/>
        </p:nvSpPr>
        <p:spPr>
          <a:xfrm>
            <a:off x="1061912" y="2108508"/>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Darbo paieškos organizavimas</a:t>
            </a:r>
            <a:endParaRPr sz="1600" b="1" i="0" u="none" strike="noStrike" cap="none">
              <a:solidFill>
                <a:schemeClr val="lt1"/>
              </a:solidFill>
              <a:latin typeface="Arial"/>
              <a:ea typeface="Arial"/>
              <a:cs typeface="Arial"/>
              <a:sym typeface="Arial"/>
            </a:endParaRPr>
          </a:p>
        </p:txBody>
      </p:sp>
      <p:sp>
        <p:nvSpPr>
          <p:cNvPr id="666" name="Google Shape;666;p24"/>
          <p:cNvSpPr/>
          <p:nvPr/>
        </p:nvSpPr>
        <p:spPr>
          <a:xfrm>
            <a:off x="5233238" y="2108508"/>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Galvosūkis su receptų kortelėmis</a:t>
            </a:r>
            <a:endParaRPr sz="1600" b="1" i="0" u="none" strike="noStrike" cap="none">
              <a:solidFill>
                <a:schemeClr val="lt1"/>
              </a:solidFill>
              <a:latin typeface="Arial"/>
              <a:ea typeface="Arial"/>
              <a:cs typeface="Arial"/>
              <a:sym typeface="Arial"/>
            </a:endParaRPr>
          </a:p>
        </p:txBody>
      </p:sp>
      <p:sp>
        <p:nvSpPr>
          <p:cNvPr id="667" name="Google Shape;667;p24"/>
          <p:cNvSpPr txBox="1"/>
          <p:nvPr/>
        </p:nvSpPr>
        <p:spPr>
          <a:xfrm>
            <a:off x="5179677" y="2720929"/>
            <a:ext cx="3312900" cy="1108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Mokiniai atskirose kortelėse, pvz., salotos ar makaronai, mato </a:t>
            </a:r>
            <a:r>
              <a:rPr lang="en-US" sz="1100" b="0" i="0" u="none" strike="noStrike" cap="none">
                <a:solidFill>
                  <a:schemeClr val="dk1"/>
                </a:solidFill>
                <a:latin typeface="Arial"/>
                <a:ea typeface="Arial"/>
                <a:cs typeface="Arial"/>
                <a:sym typeface="Arial"/>
              </a:rPr>
              <a:t>recepto gaminimo žingsnius, </a:t>
            </a:r>
            <a:r>
              <a:rPr lang="en-US" sz="1100" b="0" i="0" u="none" strike="noStrike" cap="none">
                <a:solidFill>
                  <a:srgbClr val="000000"/>
                </a:solidFill>
                <a:latin typeface="Arial"/>
                <a:ea typeface="Arial"/>
                <a:cs typeface="Arial"/>
                <a:sym typeface="Arial"/>
              </a:rPr>
              <a:t>bet neteisinga tvarka. Jie turi sudėti juos nuosekliai ir paaiškinti savo sprendimą. Galite įtraukti neteisingą žingsnį, kad būtų išbandytas derinimas (angl. k. debugging).</a:t>
            </a:r>
            <a:endParaRPr sz="1100" b="0" i="0" u="none" strike="noStrike" cap="none">
              <a:solidFill>
                <a:srgbClr val="000000"/>
              </a:solidFill>
              <a:latin typeface="Arial"/>
              <a:ea typeface="Arial"/>
              <a:cs typeface="Arial"/>
              <a:sym typeface="Arial"/>
            </a:endParaRPr>
          </a:p>
        </p:txBody>
      </p:sp>
      <p:sp>
        <p:nvSpPr>
          <p:cNvPr id="668" name="Google Shape;668;p24"/>
          <p:cNvSpPr txBox="1"/>
          <p:nvPr/>
        </p:nvSpPr>
        <p:spPr>
          <a:xfrm>
            <a:off x="5170239" y="3855793"/>
            <a:ext cx="3223200" cy="61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Privalumai:</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Prieinama ir mažai streso kelianti veikla.</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Tiesiogiai susijusi su sekų kūrimu ir logika.</a:t>
            </a:r>
            <a:endParaRPr sz="1100" b="0" i="0" u="none" strike="noStrike" cap="none">
              <a:solidFill>
                <a:srgbClr val="000000"/>
              </a:solidFill>
              <a:latin typeface="Arial"/>
              <a:ea typeface="Arial"/>
              <a:cs typeface="Arial"/>
              <a:sym typeface="Arial"/>
            </a:endParaRPr>
          </a:p>
        </p:txBody>
      </p:sp>
      <p:sp>
        <p:nvSpPr>
          <p:cNvPr id="669" name="Google Shape;669;p24"/>
          <p:cNvSpPr txBox="1"/>
          <p:nvPr/>
        </p:nvSpPr>
        <p:spPr>
          <a:xfrm>
            <a:off x="5179677" y="4527280"/>
            <a:ext cx="322313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Metodinis vertingumas: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Lavina algoritminį mąstymą ir sekų suvokimą.</a:t>
            </a:r>
            <a:endParaRPr sz="1100" b="0" i="0" u="none" strike="noStrike" cap="none">
              <a:solidFill>
                <a:srgbClr val="000000"/>
              </a:solidFill>
              <a:latin typeface="Arial"/>
              <a:ea typeface="Arial"/>
              <a:cs typeface="Arial"/>
              <a:sym typeface="Arial"/>
            </a:endParaRPr>
          </a:p>
        </p:txBody>
      </p:sp>
      <p:sp>
        <p:nvSpPr>
          <p:cNvPr id="670" name="Google Shape;670;p24"/>
          <p:cNvSpPr txBox="1"/>
          <p:nvPr/>
        </p:nvSpPr>
        <p:spPr>
          <a:xfrm>
            <a:off x="5179677" y="5008741"/>
            <a:ext cx="3223200" cy="11233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Gairės mokytojui:</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Naudokite visiems žinomus receptus.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Skatinkite mokinius paaiškinti savo sprendimus.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Aptarkite, kas nutinka, jei vienas žingsnis praleidžiamas ar neteisingas.</a:t>
            </a:r>
            <a:endParaRPr sz="1100" b="0" i="0" u="none" strike="noStrike" cap="none">
              <a:solidFill>
                <a:srgbClr val="000000"/>
              </a:solidFill>
              <a:latin typeface="Arial"/>
              <a:ea typeface="Arial"/>
              <a:cs typeface="Arial"/>
              <a:sym typeface="Arial"/>
            </a:endParaRPr>
          </a:p>
        </p:txBody>
      </p:sp>
      <p:sp>
        <p:nvSpPr>
          <p:cNvPr id="671" name="Google Shape;671;p24"/>
          <p:cNvSpPr txBox="1"/>
          <p:nvPr/>
        </p:nvSpPr>
        <p:spPr>
          <a:xfrm>
            <a:off x="1014471" y="2661208"/>
            <a:ext cx="3312900" cy="939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Mokiniai gauna išgalvotus darbo skelbimus. Jie turi juos sugrupuoti ir surūšiuoti pagal kriterijus: darbo valandos, reikalingi įgūdžiai, atstumas, atlyginimas. Tuomet jie įvertina, į kurias pozicijas kandidatuotų ir kodėl.</a:t>
            </a:r>
            <a:endParaRPr sz="1100" b="0" i="0" u="none" strike="noStrike" cap="none">
              <a:solidFill>
                <a:srgbClr val="000000"/>
              </a:solidFill>
              <a:latin typeface="Arial"/>
              <a:ea typeface="Arial"/>
              <a:cs typeface="Arial"/>
              <a:sym typeface="Arial"/>
            </a:endParaRPr>
          </a:p>
        </p:txBody>
      </p:sp>
      <p:sp>
        <p:nvSpPr>
          <p:cNvPr id="672" name="Google Shape;672;p24"/>
          <p:cNvSpPr txBox="1"/>
          <p:nvPr/>
        </p:nvSpPr>
        <p:spPr>
          <a:xfrm>
            <a:off x="1014471" y="3570263"/>
            <a:ext cx="33129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Privalumai:</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200"/>
              <a:buFont typeface="Arial"/>
              <a:buChar char="•"/>
            </a:pPr>
            <a:r>
              <a:rPr lang="en-US" sz="1100" b="0" i="0" u="none" strike="noStrike" cap="none">
                <a:solidFill>
                  <a:srgbClr val="000000"/>
                </a:solidFill>
                <a:latin typeface="Arial"/>
                <a:ea typeface="Arial"/>
                <a:cs typeface="Arial"/>
                <a:sym typeface="Arial"/>
              </a:rPr>
              <a:t>Simuliuoja realaus pasaulio situacijas.</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Padeda ugdyti sprendimų priėmimo procesą ir nustatyti prioritetus.</a:t>
            </a:r>
            <a:endParaRPr sz="1100" b="0" i="0" u="none" strike="noStrike" cap="none">
              <a:solidFill>
                <a:srgbClr val="000000"/>
              </a:solidFill>
              <a:latin typeface="Arial"/>
              <a:ea typeface="Arial"/>
              <a:cs typeface="Arial"/>
              <a:sym typeface="Arial"/>
            </a:endParaRPr>
          </a:p>
        </p:txBody>
      </p:sp>
      <p:sp>
        <p:nvSpPr>
          <p:cNvPr id="673" name="Google Shape;673;p24"/>
          <p:cNvSpPr txBox="1"/>
          <p:nvPr/>
        </p:nvSpPr>
        <p:spPr>
          <a:xfrm>
            <a:off x="1014471" y="4361948"/>
            <a:ext cx="3223200" cy="630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Metodinis vertingumas: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stiprina klasifikavimo, filtravimo ir struktūruoto sprendimų priėmimo įgūdžius</a:t>
            </a:r>
            <a:r>
              <a:rPr lang="en-US" sz="1200" b="0" i="0" u="none" strike="noStrike" cap="none">
                <a:solidFill>
                  <a:srgbClr val="000000"/>
                </a:solidFill>
                <a:latin typeface="Arial"/>
                <a:ea typeface="Arial"/>
                <a:cs typeface="Arial"/>
                <a:sym typeface="Arial"/>
              </a:rPr>
              <a:t>.</a:t>
            </a:r>
            <a:endParaRPr sz="1100" b="0" i="0" u="none" strike="noStrike" cap="none">
              <a:solidFill>
                <a:srgbClr val="000000"/>
              </a:solidFill>
              <a:latin typeface="Arial"/>
              <a:ea typeface="Arial"/>
              <a:cs typeface="Arial"/>
              <a:sym typeface="Arial"/>
            </a:endParaRPr>
          </a:p>
        </p:txBody>
      </p:sp>
      <p:sp>
        <p:nvSpPr>
          <p:cNvPr id="674" name="Google Shape;674;p24"/>
          <p:cNvSpPr txBox="1"/>
          <p:nvPr/>
        </p:nvSpPr>
        <p:spPr>
          <a:xfrm>
            <a:off x="1014471" y="5008741"/>
            <a:ext cx="3312900" cy="12926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Gairės mokytojui:</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Naudokite realius darbo skelbimus, pateikiamus tos vietovės organizacijų.. </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Skatinkite diskuotuoti, kaip jie rūšiavo ir sprendė.</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Susiekite procesą su paieškos filtrais interneto platformose.</a:t>
            </a:r>
            <a:endParaRPr sz="1100" b="0" i="0" u="none" strike="noStrike" cap="none">
              <a:solidFill>
                <a:srgbClr val="000000"/>
              </a:solidFill>
              <a:latin typeface="Arial"/>
              <a:ea typeface="Arial"/>
              <a:cs typeface="Arial"/>
              <a:sym typeface="Arial"/>
            </a:endParaRPr>
          </a:p>
        </p:txBody>
      </p:sp>
      <p:sp>
        <p:nvSpPr>
          <p:cNvPr id="675" name="Google Shape;675;p24"/>
          <p:cNvSpPr txBox="1">
            <a:spLocks noGrp="1"/>
          </p:cNvSpPr>
          <p:nvPr>
            <p:ph type="body" idx="1"/>
          </p:nvPr>
        </p:nvSpPr>
        <p:spPr>
          <a:xfrm>
            <a:off x="617218" y="342336"/>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sz="2400" b="1">
                <a:latin typeface="Arial"/>
                <a:ea typeface="Arial"/>
                <a:cs typeface="Arial"/>
                <a:sym typeface="Arial"/>
              </a:rPr>
              <a:t>Veiklos be kompiuterių</a:t>
            </a:r>
            <a:r>
              <a:rPr lang="en-US">
                <a:latin typeface="Arial"/>
                <a:ea typeface="Arial"/>
                <a:cs typeface="Arial"/>
                <a:sym typeface="Arial"/>
              </a:rPr>
              <a:t> </a:t>
            </a:r>
            <a:endParaRPr sz="2400" b="1">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679"/>
        <p:cNvGrpSpPr/>
        <p:nvPr/>
      </p:nvGrpSpPr>
      <p:grpSpPr>
        <a:xfrm>
          <a:off x="0" y="0"/>
          <a:ext cx="0" cy="0"/>
          <a:chOff x="0" y="0"/>
          <a:chExt cx="0" cy="0"/>
        </a:xfrm>
      </p:grpSpPr>
      <p:pic>
        <p:nvPicPr>
          <p:cNvPr id="680" name="Google Shape;680;p25" descr="Interfaz de usuario gráfica&#10;&#10;Descripción generada automáticamente con confianza media"/>
          <p:cNvPicPr preferRelativeResize="0"/>
          <p:nvPr/>
        </p:nvPicPr>
        <p:blipFill rotWithShape="1">
          <a:blip r:embed="rId3">
            <a:alphaModFix/>
          </a:blip>
          <a:srcRect/>
          <a:stretch/>
        </p:blipFill>
        <p:spPr>
          <a:xfrm>
            <a:off x="9017404" y="0"/>
            <a:ext cx="3169574" cy="3169574"/>
          </a:xfrm>
          <a:prstGeom prst="rect">
            <a:avLst/>
          </a:prstGeom>
          <a:noFill/>
          <a:ln>
            <a:noFill/>
          </a:ln>
        </p:spPr>
      </p:pic>
      <p:sp>
        <p:nvSpPr>
          <p:cNvPr id="681" name="Google Shape;681;p25"/>
          <p:cNvSpPr txBox="1"/>
          <p:nvPr/>
        </p:nvSpPr>
        <p:spPr>
          <a:xfrm>
            <a:off x="402336" y="1261487"/>
            <a:ext cx="8497824" cy="19697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dirty="0" err="1">
                <a:solidFill>
                  <a:srgbClr val="000000"/>
                </a:solidFill>
                <a:latin typeface="Arial"/>
                <a:ea typeface="Arial"/>
                <a:cs typeface="Arial"/>
                <a:sym typeface="Arial"/>
              </a:rPr>
              <a:t>Veiklos</a:t>
            </a:r>
            <a:r>
              <a:rPr lang="en-US" sz="1400" b="0" i="0" u="none" strike="noStrike" cap="none" dirty="0">
                <a:solidFill>
                  <a:srgbClr val="000000"/>
                </a:solidFill>
                <a:latin typeface="Arial"/>
                <a:ea typeface="Arial"/>
                <a:cs typeface="Arial"/>
                <a:sym typeface="Arial"/>
              </a:rPr>
              <a:t> be </a:t>
            </a:r>
            <a:r>
              <a:rPr lang="en-US" sz="1400" b="0" i="0" u="none" strike="noStrike" cap="none" dirty="0" err="1">
                <a:solidFill>
                  <a:srgbClr val="000000"/>
                </a:solidFill>
                <a:latin typeface="Arial"/>
                <a:ea typeface="Arial"/>
                <a:cs typeface="Arial"/>
                <a:sym typeface="Arial"/>
              </a:rPr>
              <a:t>kompiuterių</a:t>
            </a:r>
            <a:r>
              <a:rPr lang="en-US" sz="1400" b="0" i="0" u="none" strike="noStrike" cap="none" dirty="0">
                <a:solidFill>
                  <a:srgbClr val="000000"/>
                </a:solidFill>
                <a:latin typeface="Arial"/>
                <a:ea typeface="Arial"/>
                <a:cs typeface="Arial"/>
                <a:sym typeface="Arial"/>
              </a:rPr>
              <a:t> - tai </a:t>
            </a:r>
            <a:r>
              <a:rPr lang="en-US" sz="1400" b="0" i="0" u="none" strike="noStrike" cap="none" dirty="0" err="1">
                <a:solidFill>
                  <a:srgbClr val="000000"/>
                </a:solidFill>
                <a:latin typeface="Arial"/>
                <a:ea typeface="Arial"/>
                <a:cs typeface="Arial"/>
                <a:sym typeface="Arial"/>
              </a:rPr>
              <a:t>veiksmingos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lengvai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prieinamos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veiklos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padedančios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besimokantiems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suaugusiems</a:t>
            </a:r>
            <a:r>
              <a:rPr lang="en-US" sz="1400" b="0" i="0" u="none" strike="noStrike" cap="none" dirty="0">
                <a:solidFill>
                  <a:srgbClr val="000000"/>
                </a:solidFill>
                <a:latin typeface="Arial"/>
                <a:ea typeface="Arial"/>
                <a:cs typeface="Arial"/>
                <a:sym typeface="Arial"/>
              </a:rPr>
              <a:t> IM </a:t>
            </a:r>
            <a:r>
              <a:rPr lang="en-US" sz="1400" b="0" i="0" u="none" strike="noStrike" cap="none" dirty="0" err="1">
                <a:solidFill>
                  <a:srgbClr val="000000"/>
                </a:solidFill>
                <a:latin typeface="Arial"/>
                <a:ea typeface="Arial"/>
                <a:cs typeface="Arial"/>
                <a:sym typeface="Arial"/>
              </a:rPr>
              <a:t>pagrindus</a:t>
            </a:r>
            <a:r>
              <a:rPr lang="en-US" sz="1400" b="0" i="0" u="none" strike="noStrike" cap="none" dirty="0">
                <a:solidFill>
                  <a:srgbClr val="000000"/>
                </a:solidFill>
                <a:latin typeface="Arial"/>
                <a:ea typeface="Arial"/>
                <a:cs typeface="Arial"/>
                <a:sym typeface="Arial"/>
              </a:rPr>
              <a:t>. Kai </a:t>
            </a:r>
            <a:r>
              <a:rPr lang="en-US" sz="1400" b="0" i="0" u="none" strike="noStrike" cap="none" dirty="0" err="1">
                <a:solidFill>
                  <a:srgbClr val="000000"/>
                </a:solidFill>
                <a:latin typeface="Arial"/>
                <a:ea typeface="Arial"/>
                <a:cs typeface="Arial"/>
                <a:sym typeface="Arial"/>
              </a:rPr>
              <a:t>besimokantiems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naudodami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lipnius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lapelius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sudaro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savo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rytinės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rutinos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žemėlapį</a:t>
            </a:r>
            <a:r>
              <a:rPr lang="en-US" sz="1400" b="0" i="0" u="none" strike="noStrike" cap="none" dirty="0">
                <a:solidFill>
                  <a:srgbClr val="000000"/>
                </a:solidFill>
                <a:latin typeface="Arial"/>
                <a:ea typeface="Arial"/>
                <a:cs typeface="Arial"/>
                <a:sym typeface="Arial"/>
              </a:rPr>
              <a:t>, </a:t>
            </a:r>
            <a:r>
              <a:rPr lang="en-US" sz="1200" b="0" i="0" u="none" strike="noStrike" cap="none" dirty="0">
                <a:solidFill>
                  <a:srgbClr val="222222"/>
                </a:solidFill>
                <a:highlight>
                  <a:srgbClr val="FFFFFF"/>
                </a:highlight>
                <a:latin typeface="Arial"/>
                <a:ea typeface="Arial"/>
                <a:cs typeface="Arial"/>
                <a:sym typeface="Arial"/>
              </a:rPr>
              <a:t>– tai </a:t>
            </a:r>
            <a:r>
              <a:rPr lang="en-US" sz="1400" b="0" i="0" u="none" strike="noStrike" cap="none" dirty="0" err="1">
                <a:solidFill>
                  <a:srgbClr val="000000"/>
                </a:solidFill>
                <a:latin typeface="Arial"/>
                <a:ea typeface="Arial"/>
                <a:cs typeface="Arial"/>
                <a:sym typeface="Arial"/>
              </a:rPr>
              <a:t>gali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padėti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suprasti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skaidymą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dekompoziciją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sekų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sudarymą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Grupės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žaidimai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tokie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kaip</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kuriamos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istorijos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jei</a:t>
            </a:r>
            <a:r>
              <a:rPr lang="en-US" sz="1400" b="0" i="0" u="none" strike="noStrike" cap="none" dirty="0">
                <a:solidFill>
                  <a:srgbClr val="000000"/>
                </a:solidFill>
                <a:latin typeface="Arial"/>
                <a:ea typeface="Arial"/>
                <a:cs typeface="Arial"/>
                <a:sym typeface="Arial"/>
              </a:rPr>
              <a:t> tai </a:t>
            </a:r>
            <a:r>
              <a:rPr lang="en-US" sz="1400" b="0" i="0" u="none" strike="noStrike" cap="none" dirty="0" err="1">
                <a:solidFill>
                  <a:srgbClr val="000000"/>
                </a:solidFill>
                <a:latin typeface="Arial"/>
                <a:ea typeface="Arial"/>
                <a:cs typeface="Arial"/>
                <a:sym typeface="Arial"/>
              </a:rPr>
              <a:t>nutiks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tuomet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arba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diagramos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sudarymas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įtraukiant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dalyvius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gali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skatinti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loginį</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mąstymą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bendradarbiavimą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Tokie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pratimai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skatina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suaugusiuosius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aktyviai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įsitraukti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pritaikyti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sprendimus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reflektuoti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apie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savo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problemų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sprendimo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strategijas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jiems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pažįstamame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kontekste</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Kai </a:t>
            </a:r>
            <a:r>
              <a:rPr lang="en-US" sz="1400" b="0" i="0" u="none" strike="noStrike" cap="none" dirty="0" err="1">
                <a:solidFill>
                  <a:srgbClr val="000000"/>
                </a:solidFill>
                <a:latin typeface="Arial"/>
                <a:ea typeface="Arial"/>
                <a:cs typeface="Arial"/>
                <a:sym typeface="Arial"/>
              </a:rPr>
              <a:t>veiklos</a:t>
            </a:r>
            <a:r>
              <a:rPr lang="en-US" sz="1400" b="0" i="0" u="none" strike="noStrike" cap="none" dirty="0">
                <a:solidFill>
                  <a:srgbClr val="000000"/>
                </a:solidFill>
                <a:latin typeface="Arial"/>
                <a:ea typeface="Arial"/>
                <a:cs typeface="Arial"/>
                <a:sym typeface="Arial"/>
              </a:rPr>
              <a:t> be </a:t>
            </a:r>
            <a:r>
              <a:rPr lang="en-US" sz="1400" b="0" i="0" u="none" strike="noStrike" cap="none" dirty="0" err="1">
                <a:solidFill>
                  <a:srgbClr val="000000"/>
                </a:solidFill>
                <a:latin typeface="Arial"/>
                <a:ea typeface="Arial"/>
                <a:cs typeface="Arial"/>
                <a:sym typeface="Arial"/>
              </a:rPr>
              <a:t>kompiuterių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tikslingi</a:t>
            </a:r>
            <a:r>
              <a:rPr lang="en-US" sz="1400" b="0" i="0" u="none" strike="noStrike" cap="none" dirty="0">
                <a:solidFill>
                  <a:srgbClr val="000000"/>
                </a:solidFill>
                <a:latin typeface="Arial"/>
                <a:ea typeface="Arial"/>
                <a:cs typeface="Arial"/>
                <a:sym typeface="Arial"/>
              </a:rPr>
              <a:t> </a:t>
            </a:r>
            <a:r>
              <a:rPr lang="en-US" sz="1400" b="0" i="0" u="none" strike="noStrike" cap="none" dirty="0" smtClean="0">
                <a:solidFill>
                  <a:srgbClr val="000000"/>
                </a:solidFill>
                <a:latin typeface="Arial"/>
                <a:ea typeface="Arial"/>
                <a:cs typeface="Arial"/>
                <a:sym typeface="Arial"/>
              </a:rPr>
              <a:t>t</a:t>
            </a:r>
            <a:r>
              <a:rPr lang="lt-LT" sz="1400" b="0" i="0" u="none" strike="noStrike" cap="none" dirty="0" smtClean="0">
                <a:solidFill>
                  <a:srgbClr val="000000"/>
                </a:solidFill>
                <a:latin typeface="Arial"/>
                <a:ea typeface="Arial"/>
                <a:cs typeface="Arial"/>
                <a:sym typeface="Arial"/>
              </a:rPr>
              <a:t>a</a:t>
            </a:r>
            <a:r>
              <a:rPr lang="en-US" sz="1400" b="0" i="0" u="none" strike="noStrike" cap="none" dirty="0" err="1" smtClean="0">
                <a:solidFill>
                  <a:srgbClr val="000000"/>
                </a:solidFill>
                <a:latin typeface="Arial"/>
                <a:ea typeface="Arial"/>
                <a:cs typeface="Arial"/>
                <a:sym typeface="Arial"/>
              </a:rPr>
              <a:t>ikomos</a:t>
            </a:r>
            <a:r>
              <a:rPr lang="en-US" sz="1400" b="0" i="0" u="none" strike="noStrike" cap="none" dirty="0">
                <a:solidFill>
                  <a:srgbClr val="000000"/>
                </a:solidFill>
                <a:latin typeface="Arial"/>
                <a:ea typeface="Arial"/>
                <a:cs typeface="Arial"/>
                <a:sym typeface="Arial"/>
              </a:rPr>
              <a:t>, </a:t>
            </a:r>
            <a:r>
              <a:rPr lang="en-US" sz="1400" b="0" i="0" u="none" strike="noStrike" cap="none" dirty="0" err="1" smtClean="0">
                <a:solidFill>
                  <a:srgbClr val="000000"/>
                </a:solidFill>
                <a:latin typeface="Arial"/>
                <a:ea typeface="Arial"/>
                <a:cs typeface="Arial"/>
                <a:sym typeface="Arial"/>
              </a:rPr>
              <a:t>kuri</a:t>
            </a:r>
            <a:r>
              <a:rPr lang="lt-LT" sz="1400" b="0" i="0" u="none" strike="noStrike" cap="none" dirty="0" smtClean="0">
                <a:solidFill>
                  <a:srgbClr val="000000"/>
                </a:solidFill>
                <a:latin typeface="Arial"/>
                <a:ea typeface="Arial"/>
                <a:cs typeface="Arial"/>
                <a:sym typeface="Arial"/>
              </a:rPr>
              <a:t>a</a:t>
            </a:r>
            <a:r>
              <a:rPr lang="en-US" sz="1400" b="0" i="0" u="none" strike="noStrike" cap="none" dirty="0" err="1" smtClean="0">
                <a:solidFill>
                  <a:srgbClr val="000000"/>
                </a:solidFill>
                <a:latin typeface="Arial"/>
                <a:ea typeface="Arial"/>
                <a:cs typeface="Arial"/>
                <a:sym typeface="Arial"/>
              </a:rPr>
              <a:t>mos</a:t>
            </a:r>
            <a:r>
              <a:rPr lang="en-US" sz="1400" b="0" i="0" u="none" strike="noStrike" cap="none" dirty="0" smtClean="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struktūruotos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mokymosi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akimirkos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kurios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atrodo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natūralios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prasmingos</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682" name="Google Shape;682;p2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25</a:t>
            </a:fld>
            <a:endParaRPr/>
          </a:p>
        </p:txBody>
      </p:sp>
      <p:sp>
        <p:nvSpPr>
          <p:cNvPr id="683" name="Google Shape;683;p25"/>
          <p:cNvSpPr txBox="1"/>
          <p:nvPr/>
        </p:nvSpPr>
        <p:spPr>
          <a:xfrm>
            <a:off x="487680" y="3353899"/>
            <a:ext cx="10485168" cy="307772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dirty="0" err="1">
                <a:solidFill>
                  <a:srgbClr val="678877"/>
                </a:solidFill>
                <a:latin typeface="Arial"/>
                <a:ea typeface="Arial"/>
                <a:cs typeface="Arial"/>
                <a:sym typeface="Arial"/>
              </a:rPr>
              <a:t>Gairės</a:t>
            </a:r>
            <a:r>
              <a:rPr lang="en-US" sz="1600" b="1" i="0" u="none" strike="noStrike" cap="none" dirty="0">
                <a:solidFill>
                  <a:srgbClr val="678877"/>
                </a:solidFill>
                <a:latin typeface="Arial"/>
                <a:ea typeface="Arial"/>
                <a:cs typeface="Arial"/>
                <a:sym typeface="Arial"/>
              </a:rPr>
              <a:t> </a:t>
            </a:r>
            <a:r>
              <a:rPr lang="en-US" sz="1600" b="1" i="0" u="none" strike="noStrike" cap="none" dirty="0" err="1">
                <a:solidFill>
                  <a:srgbClr val="678877"/>
                </a:solidFill>
                <a:latin typeface="Arial"/>
                <a:ea typeface="Arial"/>
                <a:cs typeface="Arial"/>
                <a:sym typeface="Arial"/>
              </a:rPr>
              <a:t>mokytojams</a:t>
            </a:r>
            <a:r>
              <a:rPr lang="en-US" sz="1600" b="1" i="0" u="none" strike="noStrike" cap="none" dirty="0">
                <a:solidFill>
                  <a:srgbClr val="678877"/>
                </a:solidFill>
                <a:latin typeface="Arial"/>
                <a:ea typeface="Arial"/>
                <a:cs typeface="Arial"/>
                <a:sym typeface="Arial"/>
              </a:rPr>
              <a:t>:</a:t>
            </a:r>
            <a:endParaRPr sz="1600" b="1" i="0" u="none" strike="noStrike" cap="none" dirty="0">
              <a:solidFill>
                <a:srgbClr val="678877"/>
              </a:solidFill>
              <a:latin typeface="Arial"/>
              <a:ea typeface="Arial"/>
              <a:cs typeface="Arial"/>
              <a:sym typeface="Arial"/>
            </a:endParaRPr>
          </a:p>
          <a:p>
            <a:pPr marL="0" marR="0" lvl="0" indent="0" algn="just" rtl="0">
              <a:lnSpc>
                <a:spcPct val="150000"/>
              </a:lnSpc>
              <a:spcBef>
                <a:spcPts val="120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1. </a:t>
            </a:r>
            <a:r>
              <a:rPr lang="en-US" sz="1400" b="0" i="0" u="none" strike="noStrike" cap="none" dirty="0" err="1">
                <a:solidFill>
                  <a:srgbClr val="000000"/>
                </a:solidFill>
                <a:latin typeface="Arial"/>
                <a:ea typeface="Arial"/>
                <a:cs typeface="Arial"/>
                <a:sym typeface="Arial"/>
              </a:rPr>
              <a:t>Pradėkite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paprastai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visada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pristatykite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veiklas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premtas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pažįstamais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scenarijais</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2 </a:t>
            </a:r>
            <a:r>
              <a:rPr lang="en-US" sz="1400" b="0" i="0" u="none" strike="noStrike" cap="none" dirty="0" err="1">
                <a:solidFill>
                  <a:srgbClr val="000000"/>
                </a:solidFill>
                <a:latin typeface="Arial"/>
                <a:ea typeface="Arial"/>
                <a:cs typeface="Arial"/>
                <a:sym typeface="Arial"/>
              </a:rPr>
              <a:t>Būkite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vedlys</a:t>
            </a:r>
            <a:r>
              <a:rPr lang="en-US" sz="1400" b="0" i="0" u="none" strike="noStrike" cap="none" dirty="0">
                <a:solidFill>
                  <a:srgbClr val="000000"/>
                </a:solidFill>
                <a:latin typeface="Arial"/>
                <a:ea typeface="Arial"/>
                <a:cs typeface="Arial"/>
                <a:sym typeface="Arial"/>
              </a:rPr>
              <a:t>, ne </a:t>
            </a:r>
            <a:r>
              <a:rPr lang="en-US" sz="1400" b="0" i="0" u="none" strike="noStrike" cap="none" dirty="0" err="1">
                <a:solidFill>
                  <a:srgbClr val="000000"/>
                </a:solidFill>
                <a:latin typeface="Arial"/>
                <a:ea typeface="Arial"/>
                <a:cs typeface="Arial"/>
                <a:sym typeface="Arial"/>
              </a:rPr>
              <a:t>tik</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dėstytojas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padėkite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skatinkite</a:t>
            </a:r>
            <a:r>
              <a:rPr lang="en-US" sz="1400" b="0" i="0" u="none" strike="noStrike" cap="none" dirty="0">
                <a:solidFill>
                  <a:srgbClr val="000000"/>
                </a:solidFill>
                <a:latin typeface="Arial"/>
                <a:ea typeface="Arial"/>
                <a:cs typeface="Arial"/>
                <a:sym typeface="Arial"/>
              </a:rPr>
              <a:t>, o ne </a:t>
            </a:r>
            <a:r>
              <a:rPr lang="en-US" sz="1400" b="0" i="0" u="none" strike="noStrike" cap="none" dirty="0" err="1">
                <a:solidFill>
                  <a:srgbClr val="000000"/>
                </a:solidFill>
                <a:latin typeface="Arial"/>
                <a:ea typeface="Arial"/>
                <a:cs typeface="Arial"/>
                <a:sym typeface="Arial"/>
              </a:rPr>
              <a:t>tik</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pateikite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užduotis</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3 </a:t>
            </a:r>
            <a:r>
              <a:rPr lang="en-US" sz="1400" b="0" i="0" u="none" strike="noStrike" cap="none" dirty="0" err="1">
                <a:solidFill>
                  <a:srgbClr val="000000"/>
                </a:solidFill>
                <a:latin typeface="Arial"/>
                <a:ea typeface="Arial"/>
                <a:cs typeface="Arial"/>
                <a:sym typeface="Arial"/>
              </a:rPr>
              <a:t>Refleksija</a:t>
            </a:r>
            <a:r>
              <a:rPr lang="en-US" sz="1400" b="0" i="0" u="none" strike="noStrike" cap="none" dirty="0">
                <a:solidFill>
                  <a:srgbClr val="000000"/>
                </a:solidFill>
                <a:latin typeface="Arial"/>
                <a:ea typeface="Arial"/>
                <a:cs typeface="Arial"/>
                <a:sym typeface="Arial"/>
              </a:rPr>
              <a:t>. Po </a:t>
            </a:r>
            <a:r>
              <a:rPr lang="en-US" sz="1400" b="0" i="0" u="none" strike="noStrike" cap="none" dirty="0" err="1">
                <a:solidFill>
                  <a:srgbClr val="000000"/>
                </a:solidFill>
                <a:latin typeface="Arial"/>
                <a:ea typeface="Arial"/>
                <a:cs typeface="Arial"/>
                <a:sym typeface="Arial"/>
              </a:rPr>
              <a:t>kiekvienos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veiklos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aptarkite</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darėme</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Kodėl</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darėme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taip</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Kaip</a:t>
            </a:r>
            <a:r>
              <a:rPr lang="en-US" sz="1400" b="0" i="0" u="none" strike="noStrike" cap="none" dirty="0">
                <a:solidFill>
                  <a:srgbClr val="000000"/>
                </a:solidFill>
                <a:latin typeface="Arial"/>
                <a:ea typeface="Arial"/>
                <a:cs typeface="Arial"/>
                <a:sym typeface="Arial"/>
              </a:rPr>
              <a:t> tai </a:t>
            </a:r>
            <a:r>
              <a:rPr lang="en-US" sz="1400" b="0" i="0" u="none" strike="noStrike" cap="none" dirty="0" err="1">
                <a:solidFill>
                  <a:srgbClr val="000000"/>
                </a:solidFill>
                <a:latin typeface="Arial"/>
                <a:ea typeface="Arial"/>
                <a:cs typeface="Arial"/>
                <a:sym typeface="Arial"/>
              </a:rPr>
              <a:t>susiję</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informatiniu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mąstymu</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5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4 </a:t>
            </a:r>
            <a:r>
              <a:rPr lang="en-US" sz="1400" b="0" i="0" u="none" strike="noStrike" cap="none" dirty="0" err="1">
                <a:solidFill>
                  <a:srgbClr val="000000"/>
                </a:solidFill>
                <a:latin typeface="Arial"/>
                <a:ea typeface="Arial"/>
                <a:cs typeface="Arial"/>
                <a:sym typeface="Arial"/>
              </a:rPr>
              <a:t>Vertinimas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grupės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diskusijas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refleksinį</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grįžtamąjį</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ryšį</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pasitelkite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kaip</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vertinimo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metodą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pabrėždami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procesų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supratimą</a:t>
            </a:r>
            <a:r>
              <a:rPr lang="en-US" sz="1400" b="0" i="0" u="none" strike="noStrike" cap="none" dirty="0">
                <a:solidFill>
                  <a:srgbClr val="000000"/>
                </a:solidFill>
                <a:latin typeface="Arial"/>
                <a:ea typeface="Arial"/>
                <a:cs typeface="Arial"/>
                <a:sym typeface="Arial"/>
              </a:rPr>
              <a:t>, o ne </a:t>
            </a:r>
            <a:r>
              <a:rPr lang="en-US" sz="1400" b="0" i="0" u="none" strike="noStrike" cap="none" dirty="0" err="1">
                <a:solidFill>
                  <a:srgbClr val="000000"/>
                </a:solidFill>
                <a:latin typeface="Arial"/>
                <a:ea typeface="Arial"/>
                <a:cs typeface="Arial"/>
                <a:sym typeface="Arial"/>
              </a:rPr>
              <a:t>vertindami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teisingas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atsakymas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ar</a:t>
            </a:r>
            <a:r>
              <a:rPr lang="en-US" sz="1400" b="0" i="0" u="none" strike="noStrike" cap="none" dirty="0">
                <a:solidFill>
                  <a:srgbClr val="000000"/>
                </a:solidFill>
                <a:latin typeface="Arial"/>
                <a:ea typeface="Arial"/>
                <a:cs typeface="Arial"/>
                <a:sym typeface="Arial"/>
              </a:rPr>
              <a:t> ne.</a:t>
            </a:r>
            <a:r>
              <a:rPr lang="en-US" sz="1100" b="0" i="0" u="none" strike="noStrike" cap="none" dirty="0">
                <a:solidFill>
                  <a:srgbClr val="000000"/>
                </a:solidFill>
                <a:latin typeface="Arial"/>
                <a:ea typeface="Arial"/>
                <a:cs typeface="Arial"/>
                <a:sym typeface="Arial"/>
              </a:rPr>
              <a:t>.</a:t>
            </a:r>
            <a:endParaRPr sz="1100" b="0" i="0" u="none" strike="noStrike" cap="none" dirty="0">
              <a:solidFill>
                <a:srgbClr val="000000"/>
              </a:solidFill>
              <a:latin typeface="Arial"/>
              <a:ea typeface="Arial"/>
              <a:cs typeface="Arial"/>
              <a:sym typeface="Arial"/>
            </a:endParaRPr>
          </a:p>
        </p:txBody>
      </p:sp>
      <p:sp>
        <p:nvSpPr>
          <p:cNvPr id="684" name="Google Shape;684;p25"/>
          <p:cNvSpPr txBox="1">
            <a:spLocks noGrp="1"/>
          </p:cNvSpPr>
          <p:nvPr>
            <p:ph type="body" idx="1"/>
          </p:nvPr>
        </p:nvSpPr>
        <p:spPr>
          <a:xfrm>
            <a:off x="617218" y="342336"/>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sz="2400" b="1">
                <a:latin typeface="Arial"/>
                <a:ea typeface="Arial"/>
                <a:cs typeface="Arial"/>
                <a:sym typeface="Arial"/>
              </a:rPr>
              <a:t>Veiklos be kompiuterių</a:t>
            </a:r>
            <a:r>
              <a:rPr lang="en-US">
                <a:latin typeface="Arial"/>
                <a:ea typeface="Arial"/>
                <a:cs typeface="Arial"/>
                <a:sym typeface="Arial"/>
              </a:rPr>
              <a:t> </a:t>
            </a:r>
            <a:endParaRPr sz="2400" b="1">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688"/>
        <p:cNvGrpSpPr/>
        <p:nvPr/>
      </p:nvGrpSpPr>
      <p:grpSpPr>
        <a:xfrm>
          <a:off x="0" y="0"/>
          <a:ext cx="0" cy="0"/>
          <a:chOff x="0" y="0"/>
          <a:chExt cx="0" cy="0"/>
        </a:xfrm>
      </p:grpSpPr>
      <p:sp>
        <p:nvSpPr>
          <p:cNvPr id="689" name="Google Shape;689;p26"/>
          <p:cNvSpPr txBox="1">
            <a:spLocks noGrp="1"/>
          </p:cNvSpPr>
          <p:nvPr>
            <p:ph type="body" idx="1"/>
          </p:nvPr>
        </p:nvSpPr>
        <p:spPr>
          <a:xfrm>
            <a:off x="492269" y="221237"/>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sz="2400" b="1">
                <a:latin typeface="Arial"/>
                <a:ea typeface="Arial"/>
                <a:cs typeface="Arial"/>
                <a:sym typeface="Arial"/>
              </a:rPr>
              <a:t>Programavimo veiklos</a:t>
            </a:r>
            <a:endParaRPr/>
          </a:p>
        </p:txBody>
      </p:sp>
      <p:sp>
        <p:nvSpPr>
          <p:cNvPr id="690" name="Google Shape;690;p26"/>
          <p:cNvSpPr txBox="1"/>
          <p:nvPr/>
        </p:nvSpPr>
        <p:spPr>
          <a:xfrm>
            <a:off x="465227" y="994421"/>
            <a:ext cx="10057103" cy="1477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Programavimo veiklos suteikia praktinį būdą ugdyti informatinio mąstymo struktūrą suaugusiesiems </a:t>
            </a:r>
            <a:r>
              <a:rPr lang="en-US" sz="1400" b="0" i="0" u="none" strike="noStrike" cap="none">
                <a:solidFill>
                  <a:schemeClr val="dk1"/>
                </a:solidFill>
                <a:latin typeface="Arial"/>
                <a:ea typeface="Arial"/>
                <a:cs typeface="Arial"/>
                <a:sym typeface="Arial"/>
              </a:rPr>
              <a:t>besimokantiesiems</a:t>
            </a:r>
            <a:r>
              <a:rPr lang="en-US" sz="1400" b="0" i="0" u="none" strike="noStrike" cap="none">
                <a:solidFill>
                  <a:srgbClr val="000000"/>
                </a:solidFill>
                <a:latin typeface="Arial"/>
                <a:ea typeface="Arial"/>
                <a:cs typeface="Arial"/>
                <a:sym typeface="Arial"/>
              </a:rPr>
              <a:t>. Kai besimokantieji kuria skaitmeninius sprendimus, pavyzdžiui, animacijas ar programėles, jie naudoja pagrindinius IM principus.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Programavimas nebūtinai turi būti sudėtingas. Galima naudoti pradedantiesiems pritaikytus įrankius, kurie gali padėti </a:t>
            </a:r>
            <a:r>
              <a:rPr lang="en-US" sz="1400" b="0" i="0" u="none" strike="noStrike" cap="none">
                <a:solidFill>
                  <a:schemeClr val="dk1"/>
                </a:solidFill>
                <a:latin typeface="Arial"/>
                <a:ea typeface="Arial"/>
                <a:cs typeface="Arial"/>
                <a:sym typeface="Arial"/>
              </a:rPr>
              <a:t>suaugusiesiems </a:t>
            </a:r>
            <a:r>
              <a:rPr lang="en-US" sz="1400" b="0" i="0" u="none" strike="noStrike" cap="none">
                <a:solidFill>
                  <a:srgbClr val="000000"/>
                </a:solidFill>
                <a:latin typeface="Arial"/>
                <a:ea typeface="Arial"/>
                <a:cs typeface="Arial"/>
                <a:sym typeface="Arial"/>
              </a:rPr>
              <a:t> </a:t>
            </a:r>
            <a:r>
              <a:rPr lang="en-US" sz="1400" b="0" i="0" u="none" strike="noStrike" cap="none">
                <a:solidFill>
                  <a:schemeClr val="dk1"/>
                </a:solidFill>
                <a:latin typeface="Arial"/>
                <a:ea typeface="Arial"/>
                <a:cs typeface="Arial"/>
                <a:sym typeface="Arial"/>
              </a:rPr>
              <a:t>besimokantiesiems </a:t>
            </a:r>
            <a:r>
              <a:rPr lang="en-US" sz="1400" b="0" i="0" u="none" strike="noStrike" cap="none">
                <a:solidFill>
                  <a:srgbClr val="000000"/>
                </a:solidFill>
                <a:latin typeface="Arial"/>
                <a:ea typeface="Arial"/>
                <a:cs typeface="Arial"/>
                <a:sym typeface="Arial"/>
              </a:rPr>
              <a:t>pritaikyti IM sąvokas įtraukiančiais būdais, nereikalaujant pažangių techninių įgūdžių:</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p2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26</a:t>
            </a:fld>
            <a:endParaRPr/>
          </a:p>
        </p:txBody>
      </p:sp>
      <p:sp>
        <p:nvSpPr>
          <p:cNvPr id="692" name="Google Shape;692;p26"/>
          <p:cNvSpPr/>
          <p:nvPr/>
        </p:nvSpPr>
        <p:spPr>
          <a:xfrm>
            <a:off x="423248" y="2374027"/>
            <a:ext cx="3753111" cy="4262735"/>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93" name="Google Shape;693;p26"/>
          <p:cNvSpPr/>
          <p:nvPr/>
        </p:nvSpPr>
        <p:spPr>
          <a:xfrm>
            <a:off x="840841" y="2302709"/>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„Scratch“</a:t>
            </a:r>
            <a:endParaRPr sz="1400" b="0" i="0" u="none" strike="noStrike" cap="none">
              <a:solidFill>
                <a:srgbClr val="000000"/>
              </a:solidFill>
              <a:latin typeface="Arial"/>
              <a:ea typeface="Arial"/>
              <a:cs typeface="Arial"/>
              <a:sym typeface="Arial"/>
            </a:endParaRPr>
          </a:p>
        </p:txBody>
      </p:sp>
      <p:sp>
        <p:nvSpPr>
          <p:cNvPr id="694" name="Google Shape;694;p26"/>
          <p:cNvSpPr txBox="1"/>
          <p:nvPr/>
        </p:nvSpPr>
        <p:spPr>
          <a:xfrm>
            <a:off x="532149" y="2877850"/>
            <a:ext cx="3549975" cy="347783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„Scratch“ – tai nemokama, vizualaus programavimo aplinka, pagrįsta </a:t>
            </a:r>
            <a:r>
              <a:rPr lang="en-US" sz="1100" b="0" i="0" u="none" strike="noStrike" cap="none">
                <a:solidFill>
                  <a:schemeClr val="dk1"/>
                </a:solidFill>
                <a:latin typeface="Arial"/>
                <a:ea typeface="Arial"/>
                <a:cs typeface="Arial"/>
                <a:sym typeface="Arial"/>
              </a:rPr>
              <a:t>blokais. Besimokantieji jungdami kodo blokus kaip dėlionę, </a:t>
            </a:r>
            <a:r>
              <a:rPr lang="en-US" sz="1100" b="0" i="0" u="none" strike="noStrike" cap="none">
                <a:solidFill>
                  <a:srgbClr val="000000"/>
                </a:solidFill>
                <a:latin typeface="Arial"/>
                <a:ea typeface="Arial"/>
                <a:cs typeface="Arial"/>
                <a:sym typeface="Arial"/>
              </a:rPr>
              <a:t>kuria istorijas, žaidimus ir animacijas. </a:t>
            </a:r>
            <a:endParaRPr sz="105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Arial"/>
                <a:ea typeface="Arial"/>
                <a:cs typeface="Arial"/>
                <a:sym typeface="Arial"/>
              </a:rPr>
              <a:t>Privalumai: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„Scratch“ </a:t>
            </a:r>
            <a:r>
              <a:rPr lang="en-US" sz="1100" b="0" i="0" u="none" strike="noStrike" cap="none">
                <a:solidFill>
                  <a:srgbClr val="000000"/>
                </a:solidFill>
                <a:latin typeface="Arial"/>
                <a:ea typeface="Arial"/>
                <a:cs typeface="Arial"/>
                <a:sym typeface="Arial"/>
              </a:rPr>
              <a:t>vizualiai moko programavimo logikos ir struktūros. Mokiniai tyrinėja sekas, ciklus, įvykius ir taiso klaidas (debugging), matydami rezultatus iš karto.</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„Scratch“ </a:t>
            </a:r>
            <a:r>
              <a:rPr lang="en-US" sz="1100" b="0" i="0" u="none" strike="noStrike" cap="none">
                <a:solidFill>
                  <a:srgbClr val="000000"/>
                </a:solidFill>
                <a:latin typeface="Arial"/>
                <a:ea typeface="Arial"/>
                <a:cs typeface="Arial"/>
                <a:sym typeface="Arial"/>
              </a:rPr>
              <a:t>yra kūrybiška, žaisminga aplinka, kuri skatina naudoti pagrindinius IM elementus.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Arial"/>
                <a:ea typeface="Arial"/>
                <a:cs typeface="Arial"/>
                <a:sym typeface="Arial"/>
              </a:rPr>
              <a:t>Patarimai mokymų instruktoriui:</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Pradėkite nuo aiškaus tikslo.</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Naudokite iš anksto paruoštus šablonus, kad sumažintumėte barjerus įsitraukti.</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Skatinkite refleksiją apie tai, kodėl pasirinkti tam tikri blokai.</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Raginkite dalintis su bendraamžiais – tai stiprina pasitikėjimą ir bendravimo įgūdžius.</a:t>
            </a:r>
            <a:endParaRPr sz="1400" b="0" i="0" u="none" strike="noStrike" cap="none">
              <a:solidFill>
                <a:srgbClr val="000000"/>
              </a:solidFill>
              <a:latin typeface="Arial"/>
              <a:ea typeface="Arial"/>
              <a:cs typeface="Arial"/>
              <a:sym typeface="Arial"/>
            </a:endParaRPr>
          </a:p>
        </p:txBody>
      </p:sp>
      <p:sp>
        <p:nvSpPr>
          <p:cNvPr id="695" name="Google Shape;695;p26"/>
          <p:cNvSpPr/>
          <p:nvPr/>
        </p:nvSpPr>
        <p:spPr>
          <a:xfrm>
            <a:off x="4378395" y="2374027"/>
            <a:ext cx="3549975" cy="4262735"/>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96" name="Google Shape;696;p26"/>
          <p:cNvSpPr/>
          <p:nvPr/>
        </p:nvSpPr>
        <p:spPr>
          <a:xfrm>
            <a:off x="4592852" y="2302709"/>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„App inventor“</a:t>
            </a:r>
            <a:endParaRPr sz="1400" b="0" i="0" u="none" strike="noStrike" cap="none">
              <a:solidFill>
                <a:srgbClr val="000000"/>
              </a:solidFill>
              <a:latin typeface="Arial"/>
              <a:ea typeface="Arial"/>
              <a:cs typeface="Arial"/>
              <a:sym typeface="Arial"/>
            </a:endParaRPr>
          </a:p>
        </p:txBody>
      </p:sp>
      <p:sp>
        <p:nvSpPr>
          <p:cNvPr id="697" name="Google Shape;697;p26"/>
          <p:cNvSpPr/>
          <p:nvPr/>
        </p:nvSpPr>
        <p:spPr>
          <a:xfrm>
            <a:off x="8130406" y="2374027"/>
            <a:ext cx="3702974" cy="4262735"/>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98" name="Google Shape;698;p26"/>
          <p:cNvSpPr/>
          <p:nvPr/>
        </p:nvSpPr>
        <p:spPr>
          <a:xfrm>
            <a:off x="8344863" y="2302709"/>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„Arduino“</a:t>
            </a:r>
            <a:endParaRPr sz="1400" b="0" i="0" u="none" strike="noStrike" cap="none">
              <a:solidFill>
                <a:srgbClr val="000000"/>
              </a:solidFill>
              <a:latin typeface="Arial"/>
              <a:ea typeface="Arial"/>
              <a:cs typeface="Arial"/>
              <a:sym typeface="Arial"/>
            </a:endParaRPr>
          </a:p>
        </p:txBody>
      </p:sp>
      <p:sp>
        <p:nvSpPr>
          <p:cNvPr id="699" name="Google Shape;699;p26"/>
          <p:cNvSpPr txBox="1"/>
          <p:nvPr/>
        </p:nvSpPr>
        <p:spPr>
          <a:xfrm>
            <a:off x="4407215" y="2877850"/>
            <a:ext cx="3435300" cy="363941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„App Inventor“ – vizualaus programavimo platforma, kai </a:t>
            </a:r>
            <a:r>
              <a:rPr lang="en-US" sz="1100" b="0" i="0" u="none" strike="noStrike" cap="none">
                <a:solidFill>
                  <a:schemeClr val="dk1"/>
                </a:solidFill>
                <a:latin typeface="Arial"/>
                <a:ea typeface="Arial"/>
                <a:cs typeface="Arial"/>
                <a:sym typeface="Arial"/>
              </a:rPr>
              <a:t>naudojant blokinę logiką </a:t>
            </a:r>
            <a:r>
              <a:rPr lang="en-US" sz="1100" b="0" i="0" u="none" strike="noStrike" cap="none">
                <a:solidFill>
                  <a:srgbClr val="000000"/>
                </a:solidFill>
                <a:latin typeface="Arial"/>
                <a:ea typeface="Arial"/>
                <a:cs typeface="Arial"/>
                <a:sym typeface="Arial"/>
              </a:rPr>
              <a:t>kuriamos paprastos „Android“ programėlės. Puikiai tinka pradedantiesiems – nereikalauja programavimo žinių.</a:t>
            </a:r>
            <a:endParaRPr sz="105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Arial"/>
                <a:ea typeface="Arial"/>
                <a:cs typeface="Arial"/>
                <a:sym typeface="Arial"/>
              </a:rPr>
              <a:t>Privalumai: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„App Inventor“</a:t>
            </a:r>
            <a:r>
              <a:rPr lang="en-US" sz="1100" b="0" i="0" u="none" strike="noStrike" cap="none">
                <a:solidFill>
                  <a:srgbClr val="000000"/>
                </a:solidFill>
                <a:latin typeface="Arial"/>
                <a:ea typeface="Arial"/>
                <a:cs typeface="Arial"/>
                <a:sym typeface="Arial"/>
              </a:rPr>
              <a:t> padeda suprasti įvykių valdomą programavimą – kaip vartotojo veiksmai (pvz., mygtuko paspaudimas) sukelia tam tikrus atsakius (pvz., parodo pranešimą). Mokiniai praktiškai tyrinėja įvestis, sąlygas, išvestis, sekas ir logikos srautus, dažnai kurdami sprendimus savo kasdieniams poreikiams.</a:t>
            </a:r>
            <a:endParaRPr sz="11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endParaRPr sz="105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Arial"/>
                <a:ea typeface="Arial"/>
                <a:cs typeface="Arial"/>
                <a:sym typeface="Arial"/>
              </a:rPr>
              <a:t>Patarimai mokymų instruktoriui:</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Rinkitės praktines, aktualias užduotis.</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Pradėkite nuo mokymų pažingsniui.</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Akcentuokite planavimą ir srautų diagramas prieš kuriant programėlę.</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Naudokite telefonus ar emuliatorius, kad pademonstruotumėte ryšį su realiu pasauliu.</a:t>
            </a:r>
            <a:endParaRPr sz="1400" b="0" i="0" u="none" strike="noStrike" cap="none">
              <a:solidFill>
                <a:srgbClr val="000000"/>
              </a:solidFill>
              <a:latin typeface="Arial"/>
              <a:ea typeface="Arial"/>
              <a:cs typeface="Arial"/>
              <a:sym typeface="Arial"/>
            </a:endParaRPr>
          </a:p>
        </p:txBody>
      </p:sp>
      <p:sp>
        <p:nvSpPr>
          <p:cNvPr id="700" name="Google Shape;700;p26"/>
          <p:cNvSpPr txBox="1"/>
          <p:nvPr/>
        </p:nvSpPr>
        <p:spPr>
          <a:xfrm>
            <a:off x="8317160" y="2877850"/>
            <a:ext cx="3332100" cy="363941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„Arduino“ – tai mikrovaldiklių platforma, naudojama skaitmeniniams įrenginiams ir interaktyvioms sistemoms kurti. Mokiniai rašo paprastą kodą, kuris sąveikauja su fiziniais komponentais.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Arial"/>
                <a:ea typeface="Arial"/>
                <a:cs typeface="Arial"/>
                <a:sym typeface="Arial"/>
              </a:rPr>
              <a:t>Privalumai: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Arial"/>
                <a:ea typeface="Arial"/>
                <a:cs typeface="Arial"/>
                <a:sym typeface="Arial"/>
              </a:rPr>
              <a:t>Platforma „Arduino“ </a:t>
            </a:r>
            <a:r>
              <a:rPr lang="en-US" sz="1100" b="0" i="0" u="none" strike="noStrike" cap="none">
                <a:solidFill>
                  <a:srgbClr val="000000"/>
                </a:solidFill>
                <a:latin typeface="Arial"/>
                <a:ea typeface="Arial"/>
                <a:cs typeface="Arial"/>
                <a:sym typeface="Arial"/>
              </a:rPr>
              <a:t>leidžia praktiškai suprasti įvesties / išvesties logiką ir pagrindinius IM principus realiu laiku. Mokiniai gali matyti ir liesti savo darbo rezultatus, o tai stiprina supratimą, kad struktūruotas mąstymas daro realų poveikį.</a:t>
            </a:r>
            <a:endParaRPr sz="11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endParaRPr sz="105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100"/>
              <a:buFont typeface="Arial"/>
              <a:buNone/>
            </a:pPr>
            <a:r>
              <a:rPr lang="en-US" sz="1100" b="1" i="0" u="none" strike="noStrike" cap="none">
                <a:solidFill>
                  <a:schemeClr val="dk1"/>
                </a:solidFill>
                <a:latin typeface="Arial"/>
                <a:ea typeface="Arial"/>
                <a:cs typeface="Arial"/>
                <a:sym typeface="Arial"/>
              </a:rPr>
              <a:t>Patarimai mokymų instruktoriui:</a:t>
            </a:r>
            <a:endParaRPr sz="105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Pateikite sujungtus pavyzdžius (projektus), kad būtų mažiau techninių iššūkių.</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Iš pradžių sutelkite dėmesį į priežasties ir pasekmės ryšius.</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Skatinkite taisyti klaidas kaip mokymosi galimybę, o ne akcentuokite nesėkmes.</a:t>
            </a:r>
            <a:endParaRPr sz="1400" b="0" i="0" u="none" strike="noStrike" cap="none">
              <a:solidFill>
                <a:srgbClr val="000000"/>
              </a:solidFill>
              <a:latin typeface="Arial"/>
              <a:ea typeface="Arial"/>
              <a:cs typeface="Arial"/>
              <a:sym typeface="Arial"/>
            </a:endParaRPr>
          </a:p>
          <a:p>
            <a:pPr marL="171450" marR="0" lvl="0" indent="-171450" algn="just" rtl="0">
              <a:lnSpc>
                <a:spcPct val="100000"/>
              </a:lnSpc>
              <a:spcBef>
                <a:spcPts val="0"/>
              </a:spcBef>
              <a:spcAft>
                <a:spcPts val="0"/>
              </a:spcAft>
              <a:buClr>
                <a:srgbClr val="000000"/>
              </a:buClr>
              <a:buSzPts val="1100"/>
              <a:buFont typeface="Arial"/>
              <a:buChar char="•"/>
            </a:pPr>
            <a:r>
              <a:rPr lang="en-US" sz="1100" b="0" i="0" u="none" strike="noStrike" cap="none">
                <a:solidFill>
                  <a:srgbClr val="000000"/>
                </a:solidFill>
                <a:latin typeface="Arial"/>
                <a:ea typeface="Arial"/>
                <a:cs typeface="Arial"/>
                <a:sym typeface="Arial"/>
              </a:rPr>
              <a:t>Pasitelkite diskusijas atskleisti sąsajas tarp automatizavimo ir veikiančių sistemų realiame gyvenime.</a:t>
            </a:r>
            <a:endParaRPr sz="1400" b="0" i="0" u="none" strike="noStrike" cap="none">
              <a:solidFill>
                <a:srgbClr val="000000"/>
              </a:solidFill>
              <a:latin typeface="Arial"/>
              <a:ea typeface="Arial"/>
              <a:cs typeface="Arial"/>
              <a:sym typeface="Arial"/>
            </a:endParaRPr>
          </a:p>
        </p:txBody>
      </p:sp>
      <p:pic>
        <p:nvPicPr>
          <p:cNvPr id="701" name="Google Shape;701;p26" descr="A white and orange text&#10;&#10;AI-generated content may be incorrect."/>
          <p:cNvPicPr preferRelativeResize="0"/>
          <p:nvPr/>
        </p:nvPicPr>
        <p:blipFill rotWithShape="1">
          <a:blip r:embed="rId3">
            <a:alphaModFix/>
          </a:blip>
          <a:srcRect/>
          <a:stretch/>
        </p:blipFill>
        <p:spPr>
          <a:xfrm>
            <a:off x="3145209" y="2249766"/>
            <a:ext cx="1261518" cy="471591"/>
          </a:xfrm>
          <a:prstGeom prst="rect">
            <a:avLst/>
          </a:prstGeom>
          <a:noFill/>
          <a:ln>
            <a:noFill/>
          </a:ln>
        </p:spPr>
      </p:pic>
      <p:pic>
        <p:nvPicPr>
          <p:cNvPr id="702" name="Google Shape;702;p26" descr="A black and orange logo&#10;&#10;AI-generated content may be incorrect."/>
          <p:cNvPicPr preferRelativeResize="0"/>
          <p:nvPr/>
        </p:nvPicPr>
        <p:blipFill rotWithShape="1">
          <a:blip r:embed="rId4">
            <a:alphaModFix/>
          </a:blip>
          <a:srcRect/>
          <a:stretch/>
        </p:blipFill>
        <p:spPr>
          <a:xfrm>
            <a:off x="6992527" y="2290961"/>
            <a:ext cx="1352336" cy="356867"/>
          </a:xfrm>
          <a:prstGeom prst="rect">
            <a:avLst/>
          </a:prstGeom>
          <a:noFill/>
          <a:ln>
            <a:noFill/>
          </a:ln>
        </p:spPr>
      </p:pic>
      <p:pic>
        <p:nvPicPr>
          <p:cNvPr id="703" name="Google Shape;703;p26" descr="A blue logo with a plus and minus sign&#10;&#10;AI-generated content may be incorrect."/>
          <p:cNvPicPr preferRelativeResize="0"/>
          <p:nvPr/>
        </p:nvPicPr>
        <p:blipFill rotWithShape="1">
          <a:blip r:embed="rId5">
            <a:alphaModFix/>
          </a:blip>
          <a:srcRect l="1" t="10925" r="739" b="14453"/>
          <a:stretch/>
        </p:blipFill>
        <p:spPr>
          <a:xfrm>
            <a:off x="10956243" y="2171627"/>
            <a:ext cx="756101" cy="568398"/>
          </a:xfrm>
          <a:prstGeom prst="rect">
            <a:avLst/>
          </a:prstGeom>
          <a:noFill/>
          <a:ln>
            <a:noFill/>
          </a:ln>
        </p:spPr>
      </p:pic>
      <p:pic>
        <p:nvPicPr>
          <p:cNvPr id="704" name="Google Shape;704;p26" descr="A computer with a keyboard and mouse&#10;&#10;AI-generated content may be incorrect."/>
          <p:cNvPicPr preferRelativeResize="0"/>
          <p:nvPr/>
        </p:nvPicPr>
        <p:blipFill rotWithShape="1">
          <a:blip r:embed="rId6">
            <a:alphaModFix/>
          </a:blip>
          <a:srcRect/>
          <a:stretch/>
        </p:blipFill>
        <p:spPr>
          <a:xfrm>
            <a:off x="10561325" y="171757"/>
            <a:ext cx="1181641" cy="118164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708"/>
        <p:cNvGrpSpPr/>
        <p:nvPr/>
      </p:nvGrpSpPr>
      <p:grpSpPr>
        <a:xfrm>
          <a:off x="0" y="0"/>
          <a:ext cx="0" cy="0"/>
          <a:chOff x="0" y="0"/>
          <a:chExt cx="0" cy="0"/>
        </a:xfrm>
      </p:grpSpPr>
      <p:sp>
        <p:nvSpPr>
          <p:cNvPr id="709" name="Google Shape;709;p27"/>
          <p:cNvSpPr txBox="1">
            <a:spLocks noGrp="1"/>
          </p:cNvSpPr>
          <p:nvPr>
            <p:ph type="body" idx="1"/>
          </p:nvPr>
        </p:nvSpPr>
        <p:spPr>
          <a:xfrm>
            <a:off x="547074" y="469064"/>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Kaip išlaikyti suaugusiųjų motyvaciją</a:t>
            </a:r>
            <a:endParaRPr>
              <a:solidFill>
                <a:schemeClr val="dk1"/>
              </a:solidFill>
            </a:endParaRPr>
          </a:p>
        </p:txBody>
      </p:sp>
      <p:sp>
        <p:nvSpPr>
          <p:cNvPr id="710" name="Google Shape;710;p27"/>
          <p:cNvSpPr txBox="1"/>
          <p:nvPr/>
        </p:nvSpPr>
        <p:spPr>
          <a:xfrm>
            <a:off x="468174" y="1340444"/>
            <a:ext cx="11084100" cy="1262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Suaugusiųjų motyvacija stiprėja tada, kai mokymosi turinys susiejamas su jų asmeniniais tikslais ir realiais poreikiais. Informatinis mąstymas (IM) svarbus skatinant įsitraukimą, nes atskleidžia aktualumą ir pritaikomas praktikoje.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Štai pagrindiniai būdai, kaip išlaikyti motyvaciją naudojant IM.</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11" name="Google Shape;711;p27"/>
          <p:cNvGrpSpPr/>
          <p:nvPr/>
        </p:nvGrpSpPr>
        <p:grpSpPr>
          <a:xfrm rot="-2395580">
            <a:off x="1217633" y="3136319"/>
            <a:ext cx="2478396" cy="2090726"/>
            <a:chOff x="7719060" y="1397635"/>
            <a:chExt cx="2267268" cy="1912623"/>
          </a:xfrm>
        </p:grpSpPr>
        <p:sp>
          <p:nvSpPr>
            <p:cNvPr id="712" name="Google Shape;712;p27"/>
            <p:cNvSpPr/>
            <p:nvPr/>
          </p:nvSpPr>
          <p:spPr>
            <a:xfrm>
              <a:off x="7923849" y="1397635"/>
              <a:ext cx="2062479" cy="1912623"/>
            </a:xfrm>
            <a:custGeom>
              <a:avLst/>
              <a:gdLst/>
              <a:ahLst/>
              <a:cxnLst/>
              <a:rect l="l" t="t" r="r" b="b"/>
              <a:pathLst>
                <a:path w="21600" h="21600" extrusionOk="0">
                  <a:moveTo>
                    <a:pt x="984" y="21600"/>
                  </a:moveTo>
                  <a:lnTo>
                    <a:pt x="2168" y="15418"/>
                  </a:lnTo>
                  <a:lnTo>
                    <a:pt x="18700" y="16135"/>
                  </a:lnTo>
                  <a:lnTo>
                    <a:pt x="21600" y="1778"/>
                  </a:lnTo>
                  <a:lnTo>
                    <a:pt x="20190" y="0"/>
                  </a:lnTo>
                  <a:lnTo>
                    <a:pt x="0" y="9394"/>
                  </a:lnTo>
                  <a:close/>
                </a:path>
              </a:pathLst>
            </a:custGeom>
            <a:solidFill>
              <a:srgbClr val="33443B"/>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13" name="Google Shape;713;p27"/>
            <p:cNvSpPr/>
            <p:nvPr/>
          </p:nvSpPr>
          <p:spPr>
            <a:xfrm>
              <a:off x="7719060" y="1397635"/>
              <a:ext cx="2128522" cy="1912623"/>
            </a:xfrm>
            <a:custGeom>
              <a:avLst/>
              <a:gdLst/>
              <a:ahLst/>
              <a:cxnLst/>
              <a:rect l="l" t="t" r="r" b="b"/>
              <a:pathLst>
                <a:path w="21600" h="21600" extrusionOk="0">
                  <a:moveTo>
                    <a:pt x="0" y="3657"/>
                  </a:moveTo>
                  <a:lnTo>
                    <a:pt x="2990" y="21600"/>
                  </a:lnTo>
                  <a:lnTo>
                    <a:pt x="3570" y="13740"/>
                  </a:lnTo>
                  <a:lnTo>
                    <a:pt x="18739" y="14300"/>
                  </a:lnTo>
                  <a:lnTo>
                    <a:pt x="21600" y="0"/>
                  </a:lnTo>
                  <a:close/>
                </a:path>
              </a:pathLst>
            </a:custGeom>
            <a:solidFill>
              <a:srgbClr val="678877"/>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714" name="Google Shape;714;p27"/>
            <p:cNvGrpSpPr/>
            <p:nvPr/>
          </p:nvGrpSpPr>
          <p:grpSpPr>
            <a:xfrm>
              <a:off x="8021170" y="1965125"/>
              <a:ext cx="1597181" cy="457996"/>
              <a:chOff x="332934" y="2986459"/>
              <a:chExt cx="3081661" cy="457996"/>
            </a:xfrm>
          </p:grpSpPr>
          <p:sp>
            <p:nvSpPr>
              <p:cNvPr id="715" name="Google Shape;715;p27"/>
              <p:cNvSpPr txBox="1"/>
              <p:nvPr/>
            </p:nvSpPr>
            <p:spPr>
              <a:xfrm>
                <a:off x="415323" y="2986459"/>
                <a:ext cx="2999272" cy="337870"/>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KEEP IN MIND</a:t>
                </a:r>
                <a:endParaRPr sz="1400" b="0" i="0" u="none" strike="noStrike" cap="none">
                  <a:solidFill>
                    <a:srgbClr val="000000"/>
                  </a:solidFill>
                  <a:latin typeface="Arial"/>
                  <a:ea typeface="Arial"/>
                  <a:cs typeface="Arial"/>
                  <a:sym typeface="Arial"/>
                </a:endParaRPr>
              </a:p>
            </p:txBody>
          </p:sp>
          <p:sp>
            <p:nvSpPr>
              <p:cNvPr id="716" name="Google Shape;716;p27"/>
              <p:cNvSpPr txBox="1"/>
              <p:nvPr/>
            </p:nvSpPr>
            <p:spPr>
              <a:xfrm>
                <a:off x="332934" y="3191053"/>
                <a:ext cx="2999272" cy="253402"/>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grpSp>
      </p:grpSp>
      <p:sp>
        <p:nvSpPr>
          <p:cNvPr id="717" name="Google Shape;717;p27"/>
          <p:cNvSpPr/>
          <p:nvPr/>
        </p:nvSpPr>
        <p:spPr>
          <a:xfrm>
            <a:off x="4680463" y="2450592"/>
            <a:ext cx="6504256" cy="4170016"/>
          </a:xfrm>
          <a:prstGeom prst="rect">
            <a:avLst/>
          </a:prstGeom>
          <a:solidFill>
            <a:srgbClr val="708684">
              <a:alpha val="2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18" name="Google Shape;718;p27" descr="Icono&#10;&#10;Descripción generada automáticamente"/>
          <p:cNvPicPr preferRelativeResize="0"/>
          <p:nvPr/>
        </p:nvPicPr>
        <p:blipFill rotWithShape="1">
          <a:blip r:embed="rId3">
            <a:alphaModFix/>
          </a:blip>
          <a:srcRect/>
          <a:stretch/>
        </p:blipFill>
        <p:spPr>
          <a:xfrm>
            <a:off x="2522479" y="4821752"/>
            <a:ext cx="1219209" cy="1219209"/>
          </a:xfrm>
          <a:prstGeom prst="rect">
            <a:avLst/>
          </a:prstGeom>
          <a:noFill/>
          <a:ln>
            <a:noFill/>
          </a:ln>
        </p:spPr>
      </p:pic>
      <p:sp>
        <p:nvSpPr>
          <p:cNvPr id="719" name="Google Shape;719;p27"/>
          <p:cNvSpPr txBox="1"/>
          <p:nvPr/>
        </p:nvSpPr>
        <p:spPr>
          <a:xfrm>
            <a:off x="4680462" y="2769369"/>
            <a:ext cx="6133800" cy="3281700"/>
          </a:xfrm>
          <a:prstGeom prst="rect">
            <a:avLst/>
          </a:prstGeom>
          <a:noFill/>
          <a:ln>
            <a:noFill/>
          </a:ln>
        </p:spPr>
        <p:txBody>
          <a:bodyPr spcFirstLastPara="1" wrap="square" lIns="91425" tIns="45700" rIns="91425" bIns="45700" anchor="t" anchorCtr="0">
            <a:spAutoFit/>
          </a:bodyPr>
          <a:lstStyle/>
          <a:p>
            <a:pPr marL="457200" marR="0" lvl="0" indent="-317500" algn="l" rtl="0">
              <a:lnSpc>
                <a:spcPct val="115000"/>
              </a:lnSpc>
              <a:spcBef>
                <a:spcPts val="0"/>
              </a:spcBef>
              <a:spcAft>
                <a:spcPts val="0"/>
              </a:spcAft>
              <a:buClr>
                <a:srgbClr val="313537"/>
              </a:buClr>
              <a:buSzPts val="1400"/>
              <a:buFont typeface="Arial"/>
              <a:buChar char="●"/>
            </a:pPr>
            <a:r>
              <a:rPr lang="en-US" sz="1400" b="0" i="0" u="none" strike="noStrike" cap="none">
                <a:solidFill>
                  <a:srgbClr val="313537"/>
                </a:solidFill>
                <a:latin typeface="Arial"/>
                <a:ea typeface="Arial"/>
                <a:cs typeface="Arial"/>
                <a:sym typeface="Arial"/>
              </a:rPr>
              <a:t>Parodykite, kaip IM padeda spręsti kasdienes problemas Tai leidžia besimokantiesiems pamatyti aiškų pritaikymą ir skatina aktyvų dalyvavimą.</a:t>
            </a:r>
            <a:endParaRPr sz="1400" b="0" i="0" u="none" strike="noStrike" cap="none">
              <a:solidFill>
                <a:srgbClr val="313537"/>
              </a:solidFill>
              <a:latin typeface="Arial"/>
              <a:ea typeface="Arial"/>
              <a:cs typeface="Arial"/>
              <a:sym typeface="Arial"/>
            </a:endParaRPr>
          </a:p>
          <a:p>
            <a:pPr marL="457200" marR="0" lvl="0" indent="-317500" algn="l" rtl="0">
              <a:lnSpc>
                <a:spcPct val="115000"/>
              </a:lnSpc>
              <a:spcBef>
                <a:spcPts val="0"/>
              </a:spcBef>
              <a:spcAft>
                <a:spcPts val="0"/>
              </a:spcAft>
              <a:buClr>
                <a:srgbClr val="313537"/>
              </a:buClr>
              <a:buSzPts val="1400"/>
              <a:buFont typeface="Arial"/>
              <a:buChar char="●"/>
            </a:pPr>
            <a:r>
              <a:rPr lang="en-US" sz="1400" b="0" i="0" u="none" strike="noStrike" cap="none">
                <a:solidFill>
                  <a:srgbClr val="313537"/>
                </a:solidFill>
                <a:latin typeface="Arial"/>
                <a:ea typeface="Arial"/>
                <a:cs typeface="Arial"/>
                <a:sym typeface="Arial"/>
              </a:rPr>
              <a:t>Ugdykite pasitikėjimą savimi: mokydami sistemingai spręsti problemas, padedate mokiniams įgyti pasitikėjimo savo gebėjimais.</a:t>
            </a:r>
            <a:endParaRPr sz="1400" b="0" i="0" u="none" strike="noStrike" cap="none">
              <a:solidFill>
                <a:srgbClr val="313537"/>
              </a:solidFill>
              <a:latin typeface="Arial"/>
              <a:ea typeface="Arial"/>
              <a:cs typeface="Arial"/>
              <a:sym typeface="Arial"/>
            </a:endParaRPr>
          </a:p>
          <a:p>
            <a:pPr marL="457200" marR="0" lvl="0" indent="-317500" algn="l" rtl="0">
              <a:lnSpc>
                <a:spcPct val="115000"/>
              </a:lnSpc>
              <a:spcBef>
                <a:spcPts val="0"/>
              </a:spcBef>
              <a:spcAft>
                <a:spcPts val="0"/>
              </a:spcAft>
              <a:buClr>
                <a:srgbClr val="313537"/>
              </a:buClr>
              <a:buSzPts val="1400"/>
              <a:buFont typeface="Arial"/>
              <a:buChar char="●"/>
            </a:pPr>
            <a:r>
              <a:rPr lang="en-US" sz="1400" b="0" i="0" u="none" strike="noStrike" cap="none">
                <a:solidFill>
                  <a:srgbClr val="313537"/>
                </a:solidFill>
                <a:latin typeface="Arial"/>
                <a:ea typeface="Arial"/>
                <a:cs typeface="Arial"/>
                <a:sym typeface="Arial"/>
              </a:rPr>
              <a:t>Skatinkite kūrybiškumą. Užduotys, kuriose mokiniai planuoja ar kuria remdamiesi IM principais, leidžia jiems mąstyti kūrybiškai.</a:t>
            </a:r>
            <a:endParaRPr sz="1400" b="0" i="0" u="none" strike="noStrike" cap="none">
              <a:solidFill>
                <a:srgbClr val="313537"/>
              </a:solidFill>
              <a:latin typeface="Arial"/>
              <a:ea typeface="Arial"/>
              <a:cs typeface="Arial"/>
              <a:sym typeface="Arial"/>
            </a:endParaRPr>
          </a:p>
          <a:p>
            <a:pPr marL="457200" marR="0" lvl="0" indent="-317500" algn="l" rtl="0">
              <a:lnSpc>
                <a:spcPct val="115000"/>
              </a:lnSpc>
              <a:spcBef>
                <a:spcPts val="0"/>
              </a:spcBef>
              <a:spcAft>
                <a:spcPts val="0"/>
              </a:spcAft>
              <a:buClr>
                <a:srgbClr val="313537"/>
              </a:buClr>
              <a:buSzPts val="1400"/>
              <a:buFont typeface="Arial"/>
              <a:buChar char="●"/>
            </a:pPr>
            <a:r>
              <a:rPr lang="en-US" sz="1400" b="0" i="0" u="none" strike="noStrike" cap="none">
                <a:solidFill>
                  <a:srgbClr val="313537"/>
                </a:solidFill>
                <a:latin typeface="Arial"/>
                <a:ea typeface="Arial"/>
                <a:cs typeface="Arial"/>
                <a:sym typeface="Arial"/>
              </a:rPr>
              <a:t>Priderinkite IM veiklas prie individualių tikslų, individualizuoti užduotis pagal mokinio poreikius – tai padidina turinio aktualumą.</a:t>
            </a:r>
            <a:endParaRPr sz="1400" b="0" i="0" u="none" strike="noStrike" cap="none">
              <a:solidFill>
                <a:srgbClr val="313537"/>
              </a:solidFill>
              <a:latin typeface="Arial"/>
              <a:ea typeface="Arial"/>
              <a:cs typeface="Arial"/>
              <a:sym typeface="Arial"/>
            </a:endParaRPr>
          </a:p>
          <a:p>
            <a:pPr marL="457200" marR="0" lvl="0" indent="-317500" algn="l" rtl="0">
              <a:lnSpc>
                <a:spcPct val="115000"/>
              </a:lnSpc>
              <a:spcBef>
                <a:spcPts val="0"/>
              </a:spcBef>
              <a:spcAft>
                <a:spcPts val="0"/>
              </a:spcAft>
              <a:buClr>
                <a:srgbClr val="313537"/>
              </a:buClr>
              <a:buSzPts val="1400"/>
              <a:buFont typeface="Arial"/>
              <a:buChar char="●"/>
            </a:pPr>
            <a:r>
              <a:rPr lang="en-US" sz="1400" b="0" i="0" u="none" strike="noStrike" cap="none">
                <a:solidFill>
                  <a:srgbClr val="313537"/>
                </a:solidFill>
                <a:latin typeface="Arial"/>
                <a:ea typeface="Arial"/>
                <a:cs typeface="Arial"/>
                <a:sym typeface="Arial"/>
              </a:rPr>
              <a:t>Skatinkite bendradarbiauti. Grupinės veiklos skatina dalytis idėjomis ir motyvuoja dirbti kartu.</a:t>
            </a:r>
            <a:endParaRPr sz="1700" b="0" i="0" u="none" strike="noStrike" cap="none">
              <a:solidFill>
                <a:srgbClr val="000000"/>
              </a:solidFill>
              <a:latin typeface="Arial"/>
              <a:ea typeface="Arial"/>
              <a:cs typeface="Arial"/>
              <a:sym typeface="Arial"/>
            </a:endParaRPr>
          </a:p>
          <a:p>
            <a:pPr marL="457200" marR="0" lvl="0" indent="-317500" algn="just" rtl="0">
              <a:lnSpc>
                <a:spcPct val="115000"/>
              </a:lnSpc>
              <a:spcBef>
                <a:spcPts val="0"/>
              </a:spcBef>
              <a:spcAft>
                <a:spcPts val="0"/>
              </a:spcAft>
              <a:buClr>
                <a:srgbClr val="313537"/>
              </a:buClr>
              <a:buSzPts val="1400"/>
              <a:buFont typeface="Arial"/>
              <a:buChar char="●"/>
            </a:pPr>
            <a:r>
              <a:rPr lang="en-US" sz="1400" b="0" i="0" u="none" strike="noStrike" cap="none">
                <a:solidFill>
                  <a:srgbClr val="313537"/>
                </a:solidFill>
                <a:latin typeface="Arial"/>
                <a:ea typeface="Arial"/>
                <a:cs typeface="Arial"/>
                <a:sym typeface="Arial"/>
              </a:rPr>
              <a:t>Pabrėžkite pažangą ir teikite pozityvų grįžtamąjį ryšį. Parodykite mokiniams, kaip jų įgūdžiai tobulėja – tai sustiprina jų motyvaciją.</a:t>
            </a:r>
            <a:endParaRPr sz="1700" b="0" i="0" u="none" strike="noStrike" cap="none">
              <a:solidFill>
                <a:srgbClr val="000000"/>
              </a:solidFill>
              <a:latin typeface="Arial"/>
              <a:ea typeface="Arial"/>
              <a:cs typeface="Arial"/>
              <a:sym typeface="Arial"/>
            </a:endParaRPr>
          </a:p>
        </p:txBody>
      </p:sp>
      <p:sp>
        <p:nvSpPr>
          <p:cNvPr id="720" name="Google Shape;720;p2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724"/>
        <p:cNvGrpSpPr/>
        <p:nvPr/>
      </p:nvGrpSpPr>
      <p:grpSpPr>
        <a:xfrm>
          <a:off x="0" y="0"/>
          <a:ext cx="0" cy="0"/>
          <a:chOff x="0" y="0"/>
          <a:chExt cx="0" cy="0"/>
        </a:xfrm>
      </p:grpSpPr>
      <p:pic>
        <p:nvPicPr>
          <p:cNvPr id="725" name="Google Shape;725;p19"/>
          <p:cNvPicPr preferRelativeResize="0"/>
          <p:nvPr/>
        </p:nvPicPr>
        <p:blipFill rotWithShape="1">
          <a:blip r:embed="rId3">
            <a:alphaModFix/>
          </a:blip>
          <a:srcRect/>
          <a:stretch/>
        </p:blipFill>
        <p:spPr>
          <a:xfrm>
            <a:off x="0" y="2004550"/>
            <a:ext cx="12192000" cy="4853449"/>
          </a:xfrm>
          <a:prstGeom prst="rect">
            <a:avLst/>
          </a:prstGeom>
          <a:noFill/>
          <a:ln>
            <a:noFill/>
          </a:ln>
        </p:spPr>
      </p:pic>
      <p:sp>
        <p:nvSpPr>
          <p:cNvPr id="726" name="Google Shape;726;p19"/>
          <p:cNvSpPr/>
          <p:nvPr/>
        </p:nvSpPr>
        <p:spPr>
          <a:xfrm>
            <a:off x="0" y="2004550"/>
            <a:ext cx="12192000" cy="4853449"/>
          </a:xfrm>
          <a:prstGeom prst="rect">
            <a:avLst/>
          </a:prstGeom>
          <a:solidFill>
            <a:srgbClr val="7F7F7F">
              <a:alpha val="7254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727" name="Google Shape;727;p19"/>
          <p:cNvSpPr txBox="1">
            <a:spLocks noGrp="1"/>
          </p:cNvSpPr>
          <p:nvPr>
            <p:ph type="body" idx="1"/>
          </p:nvPr>
        </p:nvSpPr>
        <p:spPr>
          <a:xfrm>
            <a:off x="533275" y="640825"/>
            <a:ext cx="9237900" cy="10557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Ar viską supratote? </a:t>
            </a:r>
            <a:r>
              <a:rPr lang="en-US" sz="2800" b="0">
                <a:latin typeface="Arial"/>
                <a:ea typeface="Arial"/>
                <a:cs typeface="Arial"/>
                <a:sym typeface="Arial"/>
              </a:rPr>
              <a:t>Atsakykite į šį trumpą klausimą, kad įtvirtintumėte tai, ką išmokote.</a:t>
            </a:r>
            <a:endParaRPr sz="3000" b="0"/>
          </a:p>
        </p:txBody>
      </p:sp>
      <p:sp>
        <p:nvSpPr>
          <p:cNvPr id="728" name="Google Shape;728;p19"/>
          <p:cNvSpPr txBox="1"/>
          <p:nvPr/>
        </p:nvSpPr>
        <p:spPr>
          <a:xfrm>
            <a:off x="935577" y="2533750"/>
            <a:ext cx="10058700" cy="39497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FFFFFF"/>
                </a:solidFill>
                <a:latin typeface="Arial"/>
                <a:ea typeface="Arial"/>
                <a:cs typeface="Arial"/>
                <a:sym typeface="Arial"/>
              </a:rPr>
              <a:t>Į ką svarbu koncentruotis mokant suaugusius besimokančiuosius?</a:t>
            </a:r>
            <a:endParaRPr sz="2500" b="1" i="0" u="none" strike="noStrike" cap="none">
              <a:solidFill>
                <a:srgbClr val="FFFFFF"/>
              </a:solidFill>
              <a:latin typeface="Arial"/>
              <a:ea typeface="Arial"/>
              <a:cs typeface="Arial"/>
              <a:sym typeface="Arial"/>
            </a:endParaRPr>
          </a:p>
          <a:p>
            <a:pPr marL="0" marR="0" lvl="0" indent="0" algn="l" rtl="0">
              <a:lnSpc>
                <a:spcPct val="150000"/>
              </a:lnSpc>
              <a:spcBef>
                <a:spcPts val="800"/>
              </a:spcBef>
              <a:spcAft>
                <a:spcPts val="0"/>
              </a:spcAft>
              <a:buNone/>
            </a:pPr>
            <a:r>
              <a:rPr lang="en-US" sz="2500" b="0" i="0" u="none" strike="noStrike" cap="none">
                <a:solidFill>
                  <a:srgbClr val="FFFFFF"/>
                </a:solidFill>
                <a:latin typeface="Arial"/>
                <a:ea typeface="Arial"/>
                <a:cs typeface="Arial"/>
                <a:sym typeface="Arial"/>
              </a:rPr>
              <a:t>A) Kaip įsiminti faktus</a:t>
            </a:r>
            <a:endParaRPr sz="2500" b="0" i="0" u="none" strike="noStrike" cap="none">
              <a:solidFill>
                <a:srgbClr val="FFFFFF"/>
              </a:solidFill>
              <a:latin typeface="Arial"/>
              <a:ea typeface="Arial"/>
              <a:cs typeface="Arial"/>
              <a:sym typeface="Arial"/>
            </a:endParaRPr>
          </a:p>
          <a:p>
            <a:pPr marL="0" marR="0" lvl="0" indent="0" algn="l" rtl="0">
              <a:lnSpc>
                <a:spcPct val="150000"/>
              </a:lnSpc>
              <a:spcBef>
                <a:spcPts val="800"/>
              </a:spcBef>
              <a:spcAft>
                <a:spcPts val="0"/>
              </a:spcAft>
              <a:buNone/>
            </a:pPr>
            <a:r>
              <a:rPr lang="en-US" sz="2500" b="0" i="0" u="none" strike="noStrike" cap="none">
                <a:solidFill>
                  <a:srgbClr val="FFFFFF"/>
                </a:solidFill>
                <a:latin typeface="Arial"/>
                <a:ea typeface="Arial"/>
                <a:cs typeface="Arial"/>
                <a:sym typeface="Arial"/>
              </a:rPr>
              <a:t>B) Kaip praktiškai pritaikyti realaus pasaulio pavyzdžius </a:t>
            </a:r>
            <a:endParaRPr/>
          </a:p>
          <a:p>
            <a:pPr marL="0" marR="0" lvl="0" indent="0" algn="l" rtl="0">
              <a:lnSpc>
                <a:spcPct val="150000"/>
              </a:lnSpc>
              <a:spcBef>
                <a:spcPts val="800"/>
              </a:spcBef>
              <a:spcAft>
                <a:spcPts val="0"/>
              </a:spcAft>
              <a:buNone/>
            </a:pPr>
            <a:r>
              <a:rPr lang="en-US" sz="2500" b="0" i="0" u="none" strike="noStrike" cap="none">
                <a:solidFill>
                  <a:srgbClr val="FFFFFF"/>
                </a:solidFill>
                <a:latin typeface="Arial"/>
                <a:ea typeface="Arial"/>
                <a:cs typeface="Arial"/>
                <a:sym typeface="Arial"/>
              </a:rPr>
              <a:t>C) Konkurencingą mokymosi aplinką</a:t>
            </a:r>
            <a:endParaRPr sz="2500" b="0" i="0" u="none" strike="noStrike" cap="none">
              <a:solidFill>
                <a:srgbClr val="FFFFFF"/>
              </a:solidFill>
              <a:latin typeface="Arial"/>
              <a:ea typeface="Arial"/>
              <a:cs typeface="Arial"/>
              <a:sym typeface="Arial"/>
            </a:endParaRPr>
          </a:p>
          <a:p>
            <a:pPr marL="0" marR="0" lvl="0" indent="0" algn="l" rtl="0">
              <a:lnSpc>
                <a:spcPct val="150000"/>
              </a:lnSpc>
              <a:spcBef>
                <a:spcPts val="800"/>
              </a:spcBef>
              <a:spcAft>
                <a:spcPts val="0"/>
              </a:spcAft>
              <a:buNone/>
            </a:pPr>
            <a:r>
              <a:rPr lang="en-US" sz="2500" b="0" i="0" u="none" strike="noStrike" cap="none">
                <a:solidFill>
                  <a:srgbClr val="FFFFFF"/>
                </a:solidFill>
                <a:latin typeface="Arial"/>
                <a:ea typeface="Arial"/>
                <a:cs typeface="Arial"/>
                <a:sym typeface="Arial"/>
              </a:rPr>
              <a:t>D) Ilgas teorines paskaitas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29" name="Google Shape;729;p19" descr="Un dibujo de un perro&#10;&#10;Descripción generada automáticamente con confianza media"/>
          <p:cNvPicPr preferRelativeResize="0"/>
          <p:nvPr/>
        </p:nvPicPr>
        <p:blipFill rotWithShape="1">
          <a:blip r:embed="rId4">
            <a:alphaModFix/>
          </a:blip>
          <a:srcRect/>
          <a:stretch/>
        </p:blipFill>
        <p:spPr>
          <a:xfrm>
            <a:off x="10041536" y="207562"/>
            <a:ext cx="1658817" cy="1658817"/>
          </a:xfrm>
          <a:prstGeom prst="rect">
            <a:avLst/>
          </a:prstGeom>
          <a:noFill/>
          <a:ln>
            <a:noFill/>
          </a:ln>
        </p:spPr>
      </p:pic>
      <p:sp>
        <p:nvSpPr>
          <p:cNvPr id="730" name="Google Shape;730;p19"/>
          <p:cNvSpPr txBox="1"/>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28</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pic>
        <p:nvPicPr>
          <p:cNvPr id="737" name="Google Shape;737;p28"/>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738" name="Google Shape;738;p28"/>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3 MODULIS</a:t>
            </a:r>
            <a:endParaRPr>
              <a:latin typeface="Arial"/>
              <a:ea typeface="Arial"/>
              <a:cs typeface="Arial"/>
              <a:sym typeface="Arial"/>
            </a:endParaRPr>
          </a:p>
        </p:txBody>
      </p:sp>
      <p:sp>
        <p:nvSpPr>
          <p:cNvPr id="739" name="Google Shape;739;p28"/>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Pamokos planų ir veiklos kūrimas</a:t>
            </a:r>
            <a:endParaRPr>
              <a:latin typeface="Arial"/>
              <a:ea typeface="Arial"/>
              <a:cs typeface="Arial"/>
              <a:sym typeface="Arial"/>
            </a:endParaRPr>
          </a:p>
        </p:txBody>
      </p:sp>
      <p:sp>
        <p:nvSpPr>
          <p:cNvPr id="740" name="Google Shape;740;p2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7F7F7F"/>
                </a:solidFill>
                <a:latin typeface="Gill Sans"/>
                <a:ea typeface="Gill Sans"/>
                <a:cs typeface="Gill Sans"/>
                <a:sym typeface="Gill Sans"/>
              </a:rPr>
              <a:t>29</a:t>
            </a:fld>
            <a:endParaRPr sz="900" b="0" i="0" u="none" strike="noStrike" cap="none">
              <a:solidFill>
                <a:srgbClr val="7F7F7F"/>
              </a:solidFill>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6"/>
        <p:cNvGrpSpPr/>
        <p:nvPr/>
      </p:nvGrpSpPr>
      <p:grpSpPr>
        <a:xfrm>
          <a:off x="0" y="0"/>
          <a:ext cx="0" cy="0"/>
          <a:chOff x="0" y="0"/>
          <a:chExt cx="0" cy="0"/>
        </a:xfrm>
      </p:grpSpPr>
      <p:pic>
        <p:nvPicPr>
          <p:cNvPr id="747" name="Google Shape;747;p29" descr="Close-up of circuit board"/>
          <p:cNvPicPr preferRelativeResize="0">
            <a:picLocks noGrp="1"/>
          </p:cNvPicPr>
          <p:nvPr>
            <p:ph type="pic" idx="2"/>
          </p:nvPr>
        </p:nvPicPr>
        <p:blipFill rotWithShape="1">
          <a:blip r:embed="rId3">
            <a:alphaModFix/>
          </a:blip>
          <a:srcRect l="1453" r="1452"/>
          <a:stretch/>
        </p:blipFill>
        <p:spPr>
          <a:xfrm>
            <a:off x="0" y="0"/>
            <a:ext cx="12192000" cy="6858000"/>
          </a:xfrm>
          <a:prstGeom prst="rect">
            <a:avLst/>
          </a:prstGeom>
          <a:noFill/>
          <a:ln>
            <a:noFill/>
          </a:ln>
        </p:spPr>
      </p:pic>
      <p:sp>
        <p:nvSpPr>
          <p:cNvPr id="748" name="Google Shape;748;p29"/>
          <p:cNvSpPr/>
          <p:nvPr/>
        </p:nvSpPr>
        <p:spPr>
          <a:xfrm>
            <a:off x="798576" y="697992"/>
            <a:ext cx="10594848" cy="5462016"/>
          </a:xfrm>
          <a:prstGeom prst="rect">
            <a:avLst/>
          </a:prstGeom>
          <a:solidFill>
            <a:srgbClr val="7F7F7F">
              <a:alpha val="7137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49" name="Google Shape;749;p29"/>
          <p:cNvSpPr txBox="1"/>
          <p:nvPr/>
        </p:nvSpPr>
        <p:spPr>
          <a:xfrm>
            <a:off x="2163183" y="1797784"/>
            <a:ext cx="7865700" cy="35094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Šiame skyriuje mes gilinsimės, kaip sudaryti pamokos planus ir veiklas, specialiai pritaikytus suaugusiems besimokantiems asmenims, siekiant integruoti informatinį mąstymą (IM). Pereidami nuo teorijos prie praktikos, nagrinėsime, kaip parengti gerai struktūruotus pamokų planus, į kuriuos būtų įtrauktos tokios IM sąvokos kaip suskaidymas, šablonų atpažinimas ir algoritminis mąstymas.</a:t>
            </a:r>
            <a:endParaRPr sz="1600" b="0" i="0" u="none" strike="noStrike" cap="none">
              <a:solidFill>
                <a:schemeClr val="lt1"/>
              </a:solidFill>
              <a:latin typeface="Arial"/>
              <a:ea typeface="Arial"/>
              <a:cs typeface="Arial"/>
              <a:sym typeface="Arial"/>
            </a:endParaRPr>
          </a:p>
          <a:p>
            <a:pPr marL="0" marR="0" lvl="0" indent="0" algn="just" rtl="0">
              <a:lnSpc>
                <a:spcPct val="100000"/>
              </a:lnSpc>
              <a:spcBef>
                <a:spcPts val="180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Šiame skyriuje pabrėžiami praktiniai veiksmingų pamokų kūrimo elementai, pateikiant gidą, kaip pažingsniui įtraukti IM į įvairias dalykines sritis ir realaus pasaulio scenarijus. Baigę šį skyrių, išmoksite kurti pamokų planus, kurie būtų įdomūs ir pritaikyti suaugusiųjų poreikiams.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Jūsų, kaip instruktorių, vaidmuo yra labai svarbus užtikrinant, kad pamokos suteiktų suaugusiesiems besimokantiems žinių ir įgalintų juos pritaikyti IM įgūdžius realiame pasaulyje.</a:t>
            </a:r>
            <a:endParaRPr sz="1400" b="0" i="0" u="none" strike="noStrike" cap="none">
              <a:solidFill>
                <a:srgbClr val="000000"/>
              </a:solidFill>
              <a:latin typeface="Arial"/>
              <a:ea typeface="Arial"/>
              <a:cs typeface="Arial"/>
              <a:sym typeface="Arial"/>
            </a:endParaRPr>
          </a:p>
        </p:txBody>
      </p:sp>
      <p:sp>
        <p:nvSpPr>
          <p:cNvPr id="750" name="Google Shape;750;p29"/>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chemeClr val="lt1"/>
                </a:solidFill>
                <a:latin typeface="Gill Sans"/>
                <a:ea typeface="Gill Sans"/>
                <a:cs typeface="Gill Sans"/>
                <a:sym typeface="Gill Sans"/>
              </a:rPr>
              <a:t>30</a:t>
            </a:fld>
            <a:endParaRPr sz="900" b="0" i="0" u="none" strike="noStrike" cap="none">
              <a:solidFill>
                <a:schemeClr val="lt1"/>
              </a:solidFill>
              <a:latin typeface="Gill Sans"/>
              <a:ea typeface="Gill Sans"/>
              <a:cs typeface="Gill Sans"/>
              <a:sym typeface="Gill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754"/>
        <p:cNvGrpSpPr/>
        <p:nvPr/>
      </p:nvGrpSpPr>
      <p:grpSpPr>
        <a:xfrm>
          <a:off x="0" y="0"/>
          <a:ext cx="0" cy="0"/>
          <a:chOff x="0" y="0"/>
          <a:chExt cx="0" cy="0"/>
        </a:xfrm>
      </p:grpSpPr>
      <p:sp>
        <p:nvSpPr>
          <p:cNvPr id="755" name="Google Shape;755;p30"/>
          <p:cNvSpPr/>
          <p:nvPr/>
        </p:nvSpPr>
        <p:spPr>
          <a:xfrm>
            <a:off x="865609" y="5109832"/>
            <a:ext cx="6096000" cy="1061603"/>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56" name="Google Shape;756;p30"/>
          <p:cNvPicPr preferRelativeResize="0"/>
          <p:nvPr/>
        </p:nvPicPr>
        <p:blipFill rotWithShape="1">
          <a:blip r:embed="rId3">
            <a:alphaModFix/>
          </a:blip>
          <a:srcRect l="30340" r="30341"/>
          <a:stretch/>
        </p:blipFill>
        <p:spPr>
          <a:xfrm>
            <a:off x="8140700" y="-1"/>
            <a:ext cx="4051300" cy="6858001"/>
          </a:xfrm>
          <a:prstGeom prst="rect">
            <a:avLst/>
          </a:prstGeom>
          <a:noFill/>
          <a:ln>
            <a:noFill/>
          </a:ln>
        </p:spPr>
      </p:pic>
      <p:sp>
        <p:nvSpPr>
          <p:cNvPr id="757" name="Google Shape;757;p3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31</a:t>
            </a:fld>
            <a:endParaRPr>
              <a:solidFill>
                <a:schemeClr val="lt1"/>
              </a:solidFill>
            </a:endParaRPr>
          </a:p>
        </p:txBody>
      </p:sp>
      <p:sp>
        <p:nvSpPr>
          <p:cNvPr id="758" name="Google Shape;758;p30"/>
          <p:cNvSpPr txBox="1"/>
          <p:nvPr/>
        </p:nvSpPr>
        <p:spPr>
          <a:xfrm>
            <a:off x="687409" y="1391517"/>
            <a:ext cx="6452400" cy="3355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Gerai parengtas pamokos planas yra būtinas efektyviam suaugusiųjų mokymui. Jis veikia kaip kelio žemėlapis, užtikrinantis, kad tiek mokytojai, tiek besimokantieji išliktų susitelkę į aiškius tikslus ir kartu būtų atsižvelgiama į unikalius besimokančių </a:t>
            </a:r>
            <a:r>
              <a:rPr lang="en-US" sz="1400" b="0" i="0" u="none" strike="noStrike" cap="none">
                <a:solidFill>
                  <a:schemeClr val="dk1"/>
                </a:solidFill>
                <a:latin typeface="Arial"/>
                <a:ea typeface="Arial"/>
                <a:cs typeface="Arial"/>
                <a:sym typeface="Arial"/>
              </a:rPr>
              <a:t>suaugusiųjų</a:t>
            </a:r>
            <a:r>
              <a:rPr lang="en-US" sz="1400" b="0" i="0" u="none" strike="noStrike" cap="none">
                <a:solidFill>
                  <a:srgbClr val="000000"/>
                </a:solidFill>
                <a:latin typeface="Arial"/>
                <a:ea typeface="Arial"/>
                <a:cs typeface="Arial"/>
                <a:sym typeface="Arial"/>
              </a:rPr>
              <a:t> poreikius.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Suaugusieji dažnai derina mokslą su darbu, šeima ir kitomis pareigomis, todėl pamokos turi būti tikslingos, veiksmingos ir įtraukiančios. Struktūruotas planas padeda išnaudoti ribotą mokymosi laiką ir užtikrina, kad turinys būtų susijęs su jų realaus pasaulio tikslais.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Suaugusiųjų mokymosi planas turi įtraukti jų gyvenimo patirtį, pateikiant praktines taikymo sritis ir atsižvelgiant į skirtingus mokymosi stilius. Apgalvota struktūra užtikrina, kad pamokos būtų kuriamos logiškai, susiejant ankstesnes žinias su naujomis sąvokomis ir suteikiant lankstumo prisitaikyti prie studentų poreikių.</a:t>
            </a:r>
            <a:endParaRPr sz="1400" b="0" i="0" u="none" strike="noStrike" cap="none">
              <a:solidFill>
                <a:srgbClr val="000000"/>
              </a:solidFill>
              <a:latin typeface="Arial"/>
              <a:ea typeface="Arial"/>
              <a:cs typeface="Arial"/>
              <a:sym typeface="Arial"/>
            </a:endParaRPr>
          </a:p>
        </p:txBody>
      </p:sp>
      <p:sp>
        <p:nvSpPr>
          <p:cNvPr id="759" name="Google Shape;759;p30"/>
          <p:cNvSpPr txBox="1">
            <a:spLocks noGrp="1"/>
          </p:cNvSpPr>
          <p:nvPr>
            <p:ph type="body" idx="1"/>
          </p:nvPr>
        </p:nvSpPr>
        <p:spPr>
          <a:xfrm>
            <a:off x="687409" y="543076"/>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Gerai struktūruotas pamokos planas</a:t>
            </a:r>
            <a:endParaRPr>
              <a:solidFill>
                <a:schemeClr val="dk1"/>
              </a:solidFill>
            </a:endParaRPr>
          </a:p>
        </p:txBody>
      </p:sp>
      <p:sp>
        <p:nvSpPr>
          <p:cNvPr id="760" name="Google Shape;760;p30"/>
          <p:cNvSpPr txBox="1"/>
          <p:nvPr/>
        </p:nvSpPr>
        <p:spPr>
          <a:xfrm>
            <a:off x="1128002" y="5379024"/>
            <a:ext cx="55713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Gerai parengtas planas ne tik nubrėžia pamokos gaires, bet sukuriama palankią sistemą prasmingam ir veiksmingam mokymuisi.</a:t>
            </a:r>
            <a:endParaRPr sz="1400" b="0" i="0" u="none" strike="noStrike" cap="none">
              <a:solidFill>
                <a:srgbClr val="000000"/>
              </a:solidFill>
              <a:latin typeface="Arial"/>
              <a:ea typeface="Arial"/>
              <a:cs typeface="Arial"/>
              <a:sym typeface="Arial"/>
            </a:endParaRPr>
          </a:p>
        </p:txBody>
      </p:sp>
      <p:pic>
        <p:nvPicPr>
          <p:cNvPr id="761" name="Google Shape;761;p30" descr="Icono&#10;&#10;Descripción generada automáticamente"/>
          <p:cNvPicPr preferRelativeResize="0"/>
          <p:nvPr/>
        </p:nvPicPr>
        <p:blipFill rotWithShape="1">
          <a:blip r:embed="rId4">
            <a:alphaModFix/>
          </a:blip>
          <a:srcRect/>
          <a:stretch/>
        </p:blipFill>
        <p:spPr>
          <a:xfrm>
            <a:off x="493231" y="5681352"/>
            <a:ext cx="710975" cy="710975"/>
          </a:xfrm>
          <a:prstGeom prst="rect">
            <a:avLst/>
          </a:prstGeom>
          <a:noFill/>
          <a:ln>
            <a:noFill/>
          </a:ln>
        </p:spPr>
      </p:pic>
      <p:pic>
        <p:nvPicPr>
          <p:cNvPr id="762" name="Google Shape;762;p30" descr="Icono&#10;&#10;Descripción generada automáticamente"/>
          <p:cNvPicPr preferRelativeResize="0"/>
          <p:nvPr/>
        </p:nvPicPr>
        <p:blipFill rotWithShape="1">
          <a:blip r:embed="rId5">
            <a:alphaModFix/>
          </a:blip>
          <a:srcRect/>
          <a:stretch/>
        </p:blipFill>
        <p:spPr>
          <a:xfrm>
            <a:off x="6674299" y="4704073"/>
            <a:ext cx="1025894" cy="102589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766"/>
        <p:cNvGrpSpPr/>
        <p:nvPr/>
      </p:nvGrpSpPr>
      <p:grpSpPr>
        <a:xfrm>
          <a:off x="0" y="0"/>
          <a:ext cx="0" cy="0"/>
          <a:chOff x="0" y="0"/>
          <a:chExt cx="0" cy="0"/>
        </a:xfrm>
      </p:grpSpPr>
      <p:sp>
        <p:nvSpPr>
          <p:cNvPr id="767" name="Google Shape;767;p3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32</a:t>
            </a:fld>
            <a:endParaRPr/>
          </a:p>
        </p:txBody>
      </p:sp>
      <p:sp>
        <p:nvSpPr>
          <p:cNvPr id="768" name="Google Shape;768;p31"/>
          <p:cNvSpPr txBox="1">
            <a:spLocks noGrp="1"/>
          </p:cNvSpPr>
          <p:nvPr>
            <p:ph type="body" idx="1"/>
          </p:nvPr>
        </p:nvSpPr>
        <p:spPr>
          <a:xfrm>
            <a:off x="696348" y="586474"/>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Gerai struktūruotos pamokos plano elementai</a:t>
            </a:r>
            <a:endParaRPr>
              <a:solidFill>
                <a:schemeClr val="dk1"/>
              </a:solidFill>
            </a:endParaRPr>
          </a:p>
        </p:txBody>
      </p:sp>
      <p:sp>
        <p:nvSpPr>
          <p:cNvPr id="769" name="Google Shape;769;p31"/>
          <p:cNvSpPr txBox="1"/>
          <p:nvPr/>
        </p:nvSpPr>
        <p:spPr>
          <a:xfrm>
            <a:off x="550177" y="1438685"/>
            <a:ext cx="11091646" cy="5232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Gerai parengtas pamokos planas yra svarbus efektyviam mokymui, ypač dirbant su suaugusiaisiais, kurie vertina aiškumą, aktualumą ir struktūrą. Įtraukus šiuos pagrindinius elementus, galite kurti pamokas, kurios įtraukia ir daro ilgalaikį poveikį mokymuisi.</a:t>
            </a:r>
            <a:endParaRPr sz="1400" b="0" i="0" u="none" strike="noStrike" cap="none">
              <a:solidFill>
                <a:srgbClr val="000000"/>
              </a:solidFill>
              <a:latin typeface="Arial"/>
              <a:ea typeface="Arial"/>
              <a:cs typeface="Arial"/>
              <a:sym typeface="Arial"/>
            </a:endParaRPr>
          </a:p>
        </p:txBody>
      </p:sp>
      <p:pic>
        <p:nvPicPr>
          <p:cNvPr id="770" name="Google Shape;770;p31" descr="Icono&#10;&#10;Descripción generada automáticamente"/>
          <p:cNvPicPr preferRelativeResize="0"/>
          <p:nvPr/>
        </p:nvPicPr>
        <p:blipFill rotWithShape="1">
          <a:blip r:embed="rId3">
            <a:alphaModFix/>
          </a:blip>
          <a:srcRect/>
          <a:stretch/>
        </p:blipFill>
        <p:spPr>
          <a:xfrm>
            <a:off x="10712488" y="396062"/>
            <a:ext cx="929335" cy="929335"/>
          </a:xfrm>
          <a:prstGeom prst="rect">
            <a:avLst/>
          </a:prstGeom>
          <a:noFill/>
          <a:ln>
            <a:noFill/>
          </a:ln>
        </p:spPr>
      </p:pic>
      <p:graphicFrame>
        <p:nvGraphicFramePr>
          <p:cNvPr id="771" name="Google Shape;771;p31"/>
          <p:cNvGraphicFramePr/>
          <p:nvPr/>
        </p:nvGraphicFramePr>
        <p:xfrm>
          <a:off x="899300" y="2130552"/>
          <a:ext cx="3000000" cy="3000000"/>
        </p:xfrm>
        <a:graphic>
          <a:graphicData uri="http://schemas.openxmlformats.org/drawingml/2006/table">
            <a:tbl>
              <a:tblPr>
                <a:noFill/>
                <a:tableStyleId>{B3C1AD19-364B-48AE-B3A3-4743C7958068}</a:tableStyleId>
              </a:tblPr>
              <a:tblGrid>
                <a:gridCol w="2740000">
                  <a:extLst>
                    <a:ext uri="{9D8B030D-6E8A-4147-A177-3AD203B41FA5}">
                      <a16:colId xmlns:a16="http://schemas.microsoft.com/office/drawing/2014/main" val="20000"/>
                    </a:ext>
                  </a:extLst>
                </a:gridCol>
                <a:gridCol w="2330300">
                  <a:extLst>
                    <a:ext uri="{9D8B030D-6E8A-4147-A177-3AD203B41FA5}">
                      <a16:colId xmlns:a16="http://schemas.microsoft.com/office/drawing/2014/main" val="20001"/>
                    </a:ext>
                  </a:extLst>
                </a:gridCol>
                <a:gridCol w="2526050">
                  <a:extLst>
                    <a:ext uri="{9D8B030D-6E8A-4147-A177-3AD203B41FA5}">
                      <a16:colId xmlns:a16="http://schemas.microsoft.com/office/drawing/2014/main" val="20002"/>
                    </a:ext>
                  </a:extLst>
                </a:gridCol>
                <a:gridCol w="2526050">
                  <a:extLst>
                    <a:ext uri="{9D8B030D-6E8A-4147-A177-3AD203B41FA5}">
                      <a16:colId xmlns:a16="http://schemas.microsoft.com/office/drawing/2014/main" val="20003"/>
                    </a:ext>
                  </a:extLst>
                </a:gridCol>
              </a:tblGrid>
              <a:tr h="423475">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lt1"/>
                          </a:solidFill>
                          <a:latin typeface="Arial"/>
                          <a:ea typeface="Arial"/>
                          <a:cs typeface="Arial"/>
                          <a:sym typeface="Arial"/>
                        </a:rPr>
                        <a:t>Elementas</a:t>
                      </a:r>
                      <a:endParaRPr sz="1800" u="none" strike="noStrike" cap="none">
                        <a:solidFill>
                          <a:schemeClr val="lt1"/>
                        </a:solidFill>
                        <a:latin typeface="Arial"/>
                        <a:ea typeface="Arial"/>
                        <a:cs typeface="Arial"/>
                        <a:sym typeface="Arial"/>
                      </a:endParaRPr>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678877"/>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lt1"/>
                          </a:solidFill>
                          <a:latin typeface="Arial"/>
                          <a:ea typeface="Arial"/>
                          <a:cs typeface="Arial"/>
                          <a:sym typeface="Arial"/>
                        </a:rPr>
                        <a:t>Apibrėžimas</a:t>
                      </a:r>
                      <a:endParaRPr sz="1800" u="none" strike="noStrike" cap="none">
                        <a:solidFill>
                          <a:schemeClr val="lt1"/>
                        </a:solidFill>
                        <a:latin typeface="Arial"/>
                        <a:ea typeface="Arial"/>
                        <a:cs typeface="Arial"/>
                        <a:sym typeface="Arial"/>
                      </a:endParaRPr>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678877"/>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lt1"/>
                          </a:solidFill>
                          <a:latin typeface="Arial"/>
                          <a:ea typeface="Arial"/>
                          <a:cs typeface="Arial"/>
                          <a:sym typeface="Arial"/>
                        </a:rPr>
                        <a:t>Kodėl tai svarbu?</a:t>
                      </a:r>
                      <a:endParaRPr sz="1800" u="none" strike="noStrike" cap="none">
                        <a:solidFill>
                          <a:schemeClr val="lt1"/>
                        </a:solidFill>
                        <a:latin typeface="Arial"/>
                        <a:ea typeface="Arial"/>
                        <a:cs typeface="Arial"/>
                        <a:sym typeface="Arial"/>
                      </a:endParaRPr>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678877"/>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none" strike="noStrike" cap="none">
                          <a:solidFill>
                            <a:schemeClr val="lt1"/>
                          </a:solidFill>
                          <a:latin typeface="Arial"/>
                          <a:ea typeface="Arial"/>
                          <a:cs typeface="Arial"/>
                          <a:sym typeface="Arial"/>
                        </a:rPr>
                        <a:t>Pagrindiniai bruožai</a:t>
                      </a:r>
                      <a:endParaRPr sz="1800" u="none" strike="noStrike" cap="none">
                        <a:solidFill>
                          <a:schemeClr val="lt1"/>
                        </a:solidFill>
                        <a:latin typeface="Arial"/>
                        <a:ea typeface="Arial"/>
                        <a:cs typeface="Arial"/>
                        <a:sym typeface="Arial"/>
                      </a:endParaRPr>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678877"/>
                    </a:solidFill>
                  </a:tcPr>
                </a:tc>
                <a:extLst>
                  <a:ext uri="{0D108BD9-81ED-4DB2-BD59-A6C34878D82A}">
                    <a16:rowId xmlns:a16="http://schemas.microsoft.com/office/drawing/2014/main" val="10000"/>
                  </a:ext>
                </a:extLst>
              </a:tr>
              <a:tr h="960525">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solidFill>
                            <a:schemeClr val="dk1"/>
                          </a:solidFill>
                          <a:latin typeface="Arial"/>
                          <a:ea typeface="Arial"/>
                          <a:cs typeface="Arial"/>
                          <a:sym typeface="Arial"/>
                        </a:rPr>
                        <a:t>Aiškūs tikslai</a:t>
                      </a:r>
                      <a:endParaRPr sz="1600" u="none" strike="noStrike" cap="none">
                        <a:solidFill>
                          <a:schemeClr val="dk1"/>
                        </a:solidFill>
                        <a:latin typeface="Arial"/>
                        <a:ea typeface="Arial"/>
                        <a:cs typeface="Arial"/>
                        <a:sym typeface="Arial"/>
                      </a:endParaRPr>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D2DDD8"/>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Apibrėžkite, ką mokiniai pasieks pamokos pabaigoje</a:t>
                      </a:r>
                      <a:r>
                        <a:rPr lang="en-US" sz="1200" u="none" strike="noStrike" cap="none"/>
                        <a:t>:</a:t>
                      </a:r>
                      <a:r>
                        <a:rPr lang="en-US" sz="1200" u="none" strike="noStrike" cap="none">
                          <a:latin typeface="Arial"/>
                          <a:ea typeface="Arial"/>
                          <a:cs typeface="Arial"/>
                          <a:sym typeface="Arial"/>
                        </a:rPr>
                        <a:t> konkretūs, išmatuojami, aktualūs tikslai.</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Suteikia kryptį, kuri </a:t>
                      </a:r>
                      <a:r>
                        <a:rPr lang="en-US" sz="1200" u="none" strike="noStrike" cap="none"/>
                        <a:t>užtikrina, kad </a:t>
                      </a:r>
                      <a:r>
                        <a:rPr lang="en-US" sz="1200" u="none" strike="noStrike" cap="none">
                          <a:latin typeface="Arial"/>
                          <a:ea typeface="Arial"/>
                          <a:cs typeface="Arial"/>
                          <a:sym typeface="Arial"/>
                        </a:rPr>
                        <a:t>pamok</a:t>
                      </a:r>
                      <a:r>
                        <a:rPr lang="en-US" sz="1200" u="none" strike="noStrike" cap="none"/>
                        <a:t>os būtų tikslingos ir kryptingos</a:t>
                      </a:r>
                      <a:r>
                        <a:rPr lang="en-US" sz="1200" u="none" strike="noStrike" cap="none">
                          <a:latin typeface="Arial"/>
                          <a:ea typeface="Arial"/>
                          <a:cs typeface="Arial"/>
                          <a:sym typeface="Arial"/>
                        </a:rPr>
                        <a:t>. Suaugusieji labiau motyvuoti, kai žino, ko tikėtis.</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Susieti su realiais uždaviniais</a:t>
                      </a: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a:t>
                      </a:r>
                      <a:r>
                        <a:rPr lang="en-US" sz="1200" u="none" strike="noStrike" cap="none"/>
                        <a:t>Praktikoje pritaikomi </a:t>
                      </a:r>
                      <a:r>
                        <a:rPr lang="en-US" sz="1200" u="none" strike="noStrike" cap="none">
                          <a:latin typeface="Arial"/>
                          <a:ea typeface="Arial"/>
                          <a:cs typeface="Arial"/>
                          <a:sym typeface="Arial"/>
                        </a:rPr>
                        <a:t>ir </a:t>
                      </a:r>
                      <a:r>
                        <a:rPr lang="en-US" sz="1200" u="none" strike="noStrike" cap="none"/>
                        <a:t>pasiekiami </a:t>
                      </a:r>
                      <a:r>
                        <a:rPr lang="en-US" sz="1200" u="none" strike="noStrike" cap="none">
                          <a:latin typeface="Arial"/>
                          <a:ea typeface="Arial"/>
                          <a:cs typeface="Arial"/>
                          <a:sym typeface="Arial"/>
                        </a:rPr>
                        <a:t>tikslai</a:t>
                      </a:r>
                      <a:endParaRPr sz="14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Išmatuoj</a:t>
                      </a:r>
                      <a:r>
                        <a:rPr lang="en-US" sz="1200" u="none" strike="noStrike" cap="none"/>
                        <a:t>a</a:t>
                      </a:r>
                      <a:r>
                        <a:rPr lang="en-US" sz="1200" u="none" strike="noStrike" cap="none">
                          <a:latin typeface="Arial"/>
                          <a:ea typeface="Arial"/>
                          <a:cs typeface="Arial"/>
                          <a:sym typeface="Arial"/>
                        </a:rPr>
                        <a:t>mi rezultatai</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1"/>
                  </a:ext>
                </a:extLst>
              </a:tr>
              <a:tr h="960525">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solidFill>
                            <a:schemeClr val="dk1"/>
                          </a:solidFill>
                          <a:latin typeface="Arial"/>
                          <a:ea typeface="Arial"/>
                          <a:cs typeface="Arial"/>
                          <a:sym typeface="Arial"/>
                        </a:rPr>
                        <a:t>Struktūruotas turinys</a:t>
                      </a:r>
                      <a:endParaRPr sz="1600" u="none" strike="noStrike" cap="none">
                        <a:solidFill>
                          <a:schemeClr val="dk1"/>
                        </a:solidFill>
                        <a:latin typeface="Arial"/>
                        <a:ea typeface="Arial"/>
                        <a:cs typeface="Arial"/>
                        <a:sym typeface="Arial"/>
                      </a:endParaRPr>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D2DDD8"/>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Pamoka organizuojama loginėmis dalimis: įžanga, pagrindinis turinys, apibendrinimas.</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Padeda besimokantiesiems lengviau sekti, susieti su ankstesnėmis žiniomis ir įsiminti pagrindinius dalykus.</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Konteksto </a:t>
                      </a:r>
                      <a:r>
                        <a:rPr lang="en-US" sz="1200" u="none" strike="noStrike" cap="none"/>
                        <a:t>pristatymas </a:t>
                      </a:r>
                      <a:r>
                        <a:rPr lang="en-US" sz="1200" u="none" strike="noStrike" cap="none">
                          <a:latin typeface="Arial"/>
                          <a:ea typeface="Arial"/>
                          <a:cs typeface="Arial"/>
                          <a:sym typeface="Arial"/>
                        </a:rPr>
                        <a:t>įžangoje</a:t>
                      </a:r>
                      <a:endParaRPr sz="14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a:t>
                      </a:r>
                      <a:r>
                        <a:rPr lang="en-US" sz="1200" u="none" strike="noStrike" cap="none"/>
                        <a:t>A</a:t>
                      </a:r>
                      <a:r>
                        <a:rPr lang="en-US" sz="1200" u="none" strike="noStrike" cap="none">
                          <a:latin typeface="Arial"/>
                          <a:ea typeface="Arial"/>
                          <a:cs typeface="Arial"/>
                          <a:sym typeface="Arial"/>
                        </a:rPr>
                        <a:t>iškinimas pažingsniui</a:t>
                      </a:r>
                      <a:endParaRPr sz="14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a:t>
                      </a:r>
                      <a:r>
                        <a:rPr lang="en-US" sz="1200" u="none" strike="noStrike" cap="none"/>
                        <a:t>Išvados susieja visas sritis</a:t>
                      </a:r>
                      <a:r>
                        <a:rPr lang="en-US" sz="1200" u="none" strike="noStrike" cap="none">
                          <a:latin typeface="Arial"/>
                          <a:ea typeface="Arial"/>
                          <a:cs typeface="Arial"/>
                          <a:sym typeface="Arial"/>
                        </a:rPr>
                        <a:t> ir </a:t>
                      </a:r>
                      <a:r>
                        <a:rPr lang="en-US" sz="1200" u="none" strike="noStrike" cap="none"/>
                        <a:t>atskleidžia ryšius</a:t>
                      </a:r>
                      <a:r>
                        <a:rPr lang="en-US" sz="1200" u="none" strike="noStrike" cap="none">
                          <a:latin typeface="Arial"/>
                          <a:ea typeface="Arial"/>
                          <a:cs typeface="Arial"/>
                          <a:sym typeface="Arial"/>
                        </a:rPr>
                        <a:t> su būsima pamoka</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2"/>
                  </a:ext>
                </a:extLst>
              </a:tr>
              <a:tr h="960525">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solidFill>
                            <a:schemeClr val="dk1"/>
                          </a:solidFill>
                          <a:latin typeface="Arial"/>
                          <a:ea typeface="Arial"/>
                          <a:cs typeface="Arial"/>
                          <a:sym typeface="Arial"/>
                        </a:rPr>
                        <a:t>Įtraukimo strategijos</a:t>
                      </a:r>
                      <a:endParaRPr sz="1600" u="none" strike="noStrike" cap="none">
                        <a:solidFill>
                          <a:schemeClr val="dk1"/>
                        </a:solidFill>
                        <a:latin typeface="Arial"/>
                        <a:ea typeface="Arial"/>
                        <a:cs typeface="Arial"/>
                        <a:sym typeface="Arial"/>
                      </a:endParaRPr>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D2DDD8"/>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Naudokite istorijas, realias situacijas ir interaktyvias veiklas, kad išlaikytumėte dėmesį.</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Sujungia turinį su besimokančiųjų patirtimi, didina įsitraukimą ir supratimą.</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Pasakojimai ir realios situacijos</a:t>
                      </a:r>
                      <a:endParaRPr sz="14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Aktyvios ir praktinės veiklos</a:t>
                      </a:r>
                      <a:endParaRPr sz="14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Skirtingiems mokymosi stiliams pritaikyti metodai</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3"/>
                  </a:ext>
                </a:extLst>
              </a:tr>
              <a:tr h="690875">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solidFill>
                            <a:schemeClr val="dk1"/>
                          </a:solidFill>
                          <a:latin typeface="Arial"/>
                          <a:ea typeface="Arial"/>
                          <a:cs typeface="Arial"/>
                          <a:sym typeface="Arial"/>
                        </a:rPr>
                        <a:t>Vertinimas ir grįžtamasis ryšys</a:t>
                      </a:r>
                      <a:endParaRPr sz="1600" u="none" strike="noStrike" cap="none">
                        <a:solidFill>
                          <a:schemeClr val="dk1"/>
                        </a:solidFill>
                        <a:latin typeface="Arial"/>
                        <a:ea typeface="Arial"/>
                        <a:cs typeface="Arial"/>
                        <a:sym typeface="Arial"/>
                      </a:endParaRPr>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D2DDD8"/>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Vertinkite</a:t>
                      </a:r>
                      <a:r>
                        <a:rPr lang="en-US" sz="1200" u="none" strike="noStrike" cap="none"/>
                        <a:t>, kaip besimokantieji supranta </a:t>
                      </a:r>
                      <a:r>
                        <a:rPr lang="en-US" sz="1200" u="none" strike="noStrike" cap="none">
                          <a:latin typeface="Arial"/>
                          <a:ea typeface="Arial"/>
                          <a:cs typeface="Arial"/>
                          <a:sym typeface="Arial"/>
                        </a:rPr>
                        <a:t>ir pateikite konstruktyvų grįžtamąjį ryšį, kuris skatintų </a:t>
                      </a:r>
                      <a:r>
                        <a:rPr lang="en-US" sz="1200" u="none" strike="noStrike" cap="none"/>
                        <a:t>augti</a:t>
                      </a:r>
                      <a:r>
                        <a:rPr lang="en-US" sz="1200" u="none" strike="noStrike" cap="none">
                          <a:latin typeface="Arial"/>
                          <a:ea typeface="Arial"/>
                          <a:cs typeface="Arial"/>
                          <a:sym typeface="Arial"/>
                        </a:rPr>
                        <a:t>.</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Padeda įtvirtinti žinias, nustatyti spragas ir motyvuoja toliau mokytis.</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Praktini</a:t>
                      </a:r>
                      <a:r>
                        <a:rPr lang="en-US" sz="1200" u="none" strike="noStrike" cap="none"/>
                        <a:t>s</a:t>
                      </a:r>
                      <a:r>
                        <a:rPr lang="en-US" sz="1200" u="none" strike="noStrike" cap="none">
                          <a:latin typeface="Arial"/>
                          <a:ea typeface="Arial"/>
                          <a:cs typeface="Arial"/>
                          <a:sym typeface="Arial"/>
                        </a:rPr>
                        <a:t> vertinim</a:t>
                      </a:r>
                      <a:r>
                        <a:rPr lang="en-US" sz="1200" u="none" strike="noStrike" cap="none"/>
                        <a:t>as ir patikrinimas, kaip suprato  </a:t>
                      </a:r>
                      <a:endParaRPr sz="12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a:t>
                      </a:r>
                      <a:r>
                        <a:rPr lang="en-US" sz="1200" u="none" strike="noStrike" cap="none"/>
                        <a:t>Konstruktyvus, praktiškai pritaikomas grįžtamasis ryšys</a:t>
                      </a:r>
                      <a:endParaRPr sz="12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 Skatina refleksiją ir tobulėjimą</a:t>
                      </a:r>
                      <a:endParaRPr sz="1400" u="none" strike="noStrike" cap="none"/>
                    </a:p>
                  </a:txBody>
                  <a:tcPr marL="75825" marR="75825" marT="37925" marB="379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775"/>
        <p:cNvGrpSpPr/>
        <p:nvPr/>
      </p:nvGrpSpPr>
      <p:grpSpPr>
        <a:xfrm>
          <a:off x="0" y="0"/>
          <a:ext cx="0" cy="0"/>
          <a:chOff x="0" y="0"/>
          <a:chExt cx="0" cy="0"/>
        </a:xfrm>
      </p:grpSpPr>
      <p:sp>
        <p:nvSpPr>
          <p:cNvPr id="776" name="Google Shape;776;p32"/>
          <p:cNvSpPr txBox="1"/>
          <p:nvPr/>
        </p:nvSpPr>
        <p:spPr>
          <a:xfrm>
            <a:off x="798786" y="2550639"/>
            <a:ext cx="2895300" cy="1080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Skatinkite besimokančiuosius dalytis savo patirtimis ir nuomonėmis, užduodami klausimus, kurie skatina kritinį mąstymą ir ryšį su realiomis situacijomis.</a:t>
            </a:r>
            <a:endParaRPr sz="1200" b="0" i="0" u="none" strike="noStrike" cap="none">
              <a:solidFill>
                <a:srgbClr val="000000"/>
              </a:solidFill>
              <a:latin typeface="Arial"/>
              <a:ea typeface="Arial"/>
              <a:cs typeface="Arial"/>
              <a:sym typeface="Arial"/>
            </a:endParaRPr>
          </a:p>
        </p:txBody>
      </p:sp>
      <p:sp>
        <p:nvSpPr>
          <p:cNvPr id="777" name="Google Shape;777;p32"/>
          <p:cNvSpPr txBox="1"/>
          <p:nvPr/>
        </p:nvSpPr>
        <p:spPr>
          <a:xfrm>
            <a:off x="4633470" y="2550639"/>
            <a:ext cx="2895426" cy="1080000"/>
          </a:xfrm>
          <a:prstGeom prst="rect">
            <a:avLst/>
          </a:prstGeom>
          <a:solidFill>
            <a:srgbClr val="EDECE9"/>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Pateikite realių gyvenimo problemų, kurias mokiniai turėtų spręsti taikydami IM principus. Tai lavina kritinį mąstymą ir įgūdžių taikymą </a:t>
            </a:r>
            <a:r>
              <a:rPr lang="en-US" sz="1200" b="0" i="0" u="none" strike="noStrike" cap="none">
                <a:solidFill>
                  <a:schemeClr val="dk1"/>
                </a:solidFill>
                <a:latin typeface="Arial"/>
                <a:ea typeface="Arial"/>
                <a:cs typeface="Arial"/>
                <a:sym typeface="Arial"/>
              </a:rPr>
              <a:t>praktikoje. </a:t>
            </a:r>
            <a:endParaRPr sz="1200" b="0" i="0" u="none" strike="noStrike" cap="none">
              <a:solidFill>
                <a:srgbClr val="000000"/>
              </a:solidFill>
              <a:latin typeface="Arial"/>
              <a:ea typeface="Arial"/>
              <a:cs typeface="Arial"/>
              <a:sym typeface="Arial"/>
            </a:endParaRPr>
          </a:p>
        </p:txBody>
      </p:sp>
      <p:sp>
        <p:nvSpPr>
          <p:cNvPr id="778" name="Google Shape;778;p32"/>
          <p:cNvSpPr txBox="1"/>
          <p:nvPr/>
        </p:nvSpPr>
        <p:spPr>
          <a:xfrm>
            <a:off x="8542128" y="2550639"/>
            <a:ext cx="3055962" cy="1080000"/>
          </a:xfrm>
          <a:prstGeom prst="rect">
            <a:avLst/>
          </a:prstGeom>
          <a:solidFill>
            <a:srgbClr val="E7ECEC"/>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Sudarykite galimybių besimokantiesiems apmąstyti savo pažangą, įvertinti stiprybes ir silpnybes ir išsikelti būsimus studijų tikslus. </a:t>
            </a:r>
            <a:endParaRPr sz="1200" b="0" i="0" u="none" strike="noStrike" cap="none">
              <a:solidFill>
                <a:srgbClr val="000000"/>
              </a:solidFill>
              <a:latin typeface="Arial"/>
              <a:ea typeface="Arial"/>
              <a:cs typeface="Arial"/>
              <a:sym typeface="Arial"/>
            </a:endParaRPr>
          </a:p>
        </p:txBody>
      </p:sp>
      <p:pic>
        <p:nvPicPr>
          <p:cNvPr id="779" name="Google Shape;779;p32" descr="A group of people standing next to a large clipboard&#10;&#10;Description automatically generated"/>
          <p:cNvPicPr preferRelativeResize="0"/>
          <p:nvPr/>
        </p:nvPicPr>
        <p:blipFill rotWithShape="1">
          <a:blip r:embed="rId3">
            <a:alphaModFix/>
          </a:blip>
          <a:srcRect/>
          <a:stretch/>
        </p:blipFill>
        <p:spPr>
          <a:xfrm>
            <a:off x="10174179" y="191068"/>
            <a:ext cx="1726669" cy="1390233"/>
          </a:xfrm>
          <a:prstGeom prst="rect">
            <a:avLst/>
          </a:prstGeom>
          <a:noFill/>
          <a:ln>
            <a:noFill/>
          </a:ln>
        </p:spPr>
      </p:pic>
      <p:sp>
        <p:nvSpPr>
          <p:cNvPr id="780" name="Google Shape;780;p32"/>
          <p:cNvSpPr txBox="1"/>
          <p:nvPr/>
        </p:nvSpPr>
        <p:spPr>
          <a:xfrm>
            <a:off x="436098" y="1417126"/>
            <a:ext cx="10826263" cy="95410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Efektyvių veiklų kūrimas suaugusiesiems reikalauja taikyti metodus, kurie įtraukia, skatina ir motyvuoja. Tokios veiklos turėtų būti susijusios su realaus gyvenimo patirtimis, skatinti kritinį mąstymą ir bendradarbiavimą.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Štai keletas veiklų tipų, kurie ypač tinka suaugusiųjų auditorijai:</a:t>
            </a:r>
            <a:endParaRPr sz="1400" b="0" i="0" u="none" strike="noStrike" cap="none">
              <a:solidFill>
                <a:srgbClr val="000000"/>
              </a:solidFill>
              <a:latin typeface="Arial"/>
              <a:ea typeface="Arial"/>
              <a:cs typeface="Arial"/>
              <a:sym typeface="Arial"/>
            </a:endParaRPr>
          </a:p>
        </p:txBody>
      </p:sp>
      <p:sp>
        <p:nvSpPr>
          <p:cNvPr id="781" name="Google Shape;781;p32"/>
          <p:cNvSpPr txBox="1">
            <a:spLocks noGrp="1"/>
          </p:cNvSpPr>
          <p:nvPr>
            <p:ph type="body" idx="1"/>
          </p:nvPr>
        </p:nvSpPr>
        <p:spPr>
          <a:xfrm>
            <a:off x="540168" y="462315"/>
            <a:ext cx="9529941"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Veiksmingų veiklų kūrimas suaugusiesiems besimokantiesiems</a:t>
            </a:r>
            <a:endParaRPr>
              <a:solidFill>
                <a:schemeClr val="dk1"/>
              </a:solidFill>
              <a:latin typeface="Arial"/>
              <a:ea typeface="Arial"/>
              <a:cs typeface="Arial"/>
              <a:sym typeface="Arial"/>
            </a:endParaRPr>
          </a:p>
        </p:txBody>
      </p:sp>
      <p:sp>
        <p:nvSpPr>
          <p:cNvPr id="782" name="Google Shape;782;p32"/>
          <p:cNvSpPr txBox="1"/>
          <p:nvPr/>
        </p:nvSpPr>
        <p:spPr>
          <a:xfrm>
            <a:off x="1882193" y="3644844"/>
            <a:ext cx="377026"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01</a:t>
            </a:r>
            <a:endParaRPr sz="1400" b="0" i="0" u="none" strike="noStrike" cap="none">
              <a:solidFill>
                <a:srgbClr val="000000"/>
              </a:solidFill>
              <a:latin typeface="Arial"/>
              <a:ea typeface="Arial"/>
              <a:cs typeface="Arial"/>
              <a:sym typeface="Arial"/>
            </a:endParaRPr>
          </a:p>
        </p:txBody>
      </p:sp>
      <p:sp>
        <p:nvSpPr>
          <p:cNvPr id="783" name="Google Shape;783;p32"/>
          <p:cNvSpPr txBox="1"/>
          <p:nvPr/>
        </p:nvSpPr>
        <p:spPr>
          <a:xfrm>
            <a:off x="3809289" y="5275046"/>
            <a:ext cx="377026"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02</a:t>
            </a:r>
            <a:endParaRPr sz="1400" b="0" i="0" u="none" strike="noStrike" cap="none">
              <a:solidFill>
                <a:srgbClr val="000000"/>
              </a:solidFill>
              <a:latin typeface="Arial"/>
              <a:ea typeface="Arial"/>
              <a:cs typeface="Arial"/>
              <a:sym typeface="Arial"/>
            </a:endParaRPr>
          </a:p>
        </p:txBody>
      </p:sp>
      <p:sp>
        <p:nvSpPr>
          <p:cNvPr id="784" name="Google Shape;784;p32"/>
          <p:cNvSpPr/>
          <p:nvPr/>
        </p:nvSpPr>
        <p:spPr>
          <a:xfrm>
            <a:off x="1792010" y="4438405"/>
            <a:ext cx="2663680" cy="1372299"/>
          </a:xfrm>
          <a:custGeom>
            <a:avLst/>
            <a:gdLst/>
            <a:ahLst/>
            <a:cxnLst/>
            <a:rect l="l" t="t" r="r" b="b"/>
            <a:pathLst>
              <a:path w="2663680" h="1372299" extrusionOk="0">
                <a:moveTo>
                  <a:pt x="439647" y="0"/>
                </a:moveTo>
                <a:lnTo>
                  <a:pt x="1457676" y="0"/>
                </a:lnTo>
                <a:cubicBezTo>
                  <a:pt x="1533921" y="0"/>
                  <a:pt x="1610165" y="13850"/>
                  <a:pt x="1679456" y="27700"/>
                </a:cubicBezTo>
                <a:cubicBezTo>
                  <a:pt x="1693364" y="34625"/>
                  <a:pt x="1714101" y="34625"/>
                  <a:pt x="1728009" y="41614"/>
                </a:cubicBezTo>
                <a:cubicBezTo>
                  <a:pt x="1741917" y="41614"/>
                  <a:pt x="1762654" y="48539"/>
                  <a:pt x="1776562" y="55464"/>
                </a:cubicBezTo>
                <a:cubicBezTo>
                  <a:pt x="1977480" y="124778"/>
                  <a:pt x="2143877" y="256417"/>
                  <a:pt x="2261720" y="429733"/>
                </a:cubicBezTo>
                <a:cubicBezTo>
                  <a:pt x="2268674" y="443583"/>
                  <a:pt x="2282458" y="464358"/>
                  <a:pt x="2289412" y="478208"/>
                </a:cubicBezTo>
                <a:cubicBezTo>
                  <a:pt x="2303319" y="492058"/>
                  <a:pt x="2310149" y="512897"/>
                  <a:pt x="2317103" y="526747"/>
                </a:cubicBezTo>
                <a:cubicBezTo>
                  <a:pt x="2372610" y="644536"/>
                  <a:pt x="2414209" y="776239"/>
                  <a:pt x="2414209" y="914866"/>
                </a:cubicBezTo>
                <a:lnTo>
                  <a:pt x="2663680" y="914866"/>
                </a:lnTo>
                <a:lnTo>
                  <a:pt x="2206213" y="1372299"/>
                </a:lnTo>
                <a:lnTo>
                  <a:pt x="1748871" y="914866"/>
                </a:lnTo>
                <a:lnTo>
                  <a:pt x="1991388" y="914866"/>
                </a:lnTo>
                <a:cubicBezTo>
                  <a:pt x="1977480" y="755463"/>
                  <a:pt x="1887452" y="616836"/>
                  <a:pt x="1762654" y="526747"/>
                </a:cubicBezTo>
                <a:cubicBezTo>
                  <a:pt x="1748871" y="512897"/>
                  <a:pt x="1728009" y="499047"/>
                  <a:pt x="1707272" y="492058"/>
                </a:cubicBezTo>
                <a:cubicBezTo>
                  <a:pt x="1637981" y="450508"/>
                  <a:pt x="1554783" y="429733"/>
                  <a:pt x="1464630" y="429733"/>
                </a:cubicBezTo>
                <a:lnTo>
                  <a:pt x="0" y="429733"/>
                </a:lnTo>
                <a:lnTo>
                  <a:pt x="11752" y="424786"/>
                </a:lnTo>
                <a:cubicBezTo>
                  <a:pt x="163787" y="351685"/>
                  <a:pt x="292470" y="234716"/>
                  <a:pt x="386010" y="94387"/>
                </a:cubicBezTo>
                <a:cubicBezTo>
                  <a:pt x="399867" y="80481"/>
                  <a:pt x="406796" y="59684"/>
                  <a:pt x="413725" y="45841"/>
                </a:cubicBezTo>
                <a:cubicBezTo>
                  <a:pt x="417189" y="38919"/>
                  <a:pt x="420654" y="30259"/>
                  <a:pt x="424984" y="21599"/>
                </a:cubicBezTo>
                <a:close/>
              </a:path>
            </a:pathLst>
          </a:custGeom>
          <a:solidFill>
            <a:srgbClr val="AABEB4"/>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5" name="Google Shape;785;p32"/>
          <p:cNvSpPr/>
          <p:nvPr/>
        </p:nvSpPr>
        <p:spPr>
          <a:xfrm>
            <a:off x="5716948" y="4443651"/>
            <a:ext cx="2895299" cy="1372299"/>
          </a:xfrm>
          <a:custGeom>
            <a:avLst/>
            <a:gdLst/>
            <a:ahLst/>
            <a:cxnLst/>
            <a:rect l="l" t="t" r="r" b="b"/>
            <a:pathLst>
              <a:path w="2675189" h="1372299" extrusionOk="0">
                <a:moveTo>
                  <a:pt x="450107" y="0"/>
                </a:moveTo>
                <a:lnTo>
                  <a:pt x="1469185" y="0"/>
                </a:lnTo>
                <a:cubicBezTo>
                  <a:pt x="1545430" y="0"/>
                  <a:pt x="1621674" y="13850"/>
                  <a:pt x="1690965" y="27700"/>
                </a:cubicBezTo>
                <a:cubicBezTo>
                  <a:pt x="1704873" y="34625"/>
                  <a:pt x="1725610" y="34625"/>
                  <a:pt x="1739518" y="41614"/>
                </a:cubicBezTo>
                <a:cubicBezTo>
                  <a:pt x="1753426" y="41614"/>
                  <a:pt x="1774163" y="48539"/>
                  <a:pt x="1788071" y="55464"/>
                </a:cubicBezTo>
                <a:cubicBezTo>
                  <a:pt x="1988989" y="124778"/>
                  <a:pt x="2155386" y="256417"/>
                  <a:pt x="2273229" y="429733"/>
                </a:cubicBezTo>
                <a:cubicBezTo>
                  <a:pt x="2280183" y="443583"/>
                  <a:pt x="2293967" y="464358"/>
                  <a:pt x="2300921" y="478208"/>
                </a:cubicBezTo>
                <a:cubicBezTo>
                  <a:pt x="2314828" y="492058"/>
                  <a:pt x="2321658" y="512897"/>
                  <a:pt x="2328612" y="526747"/>
                </a:cubicBezTo>
                <a:cubicBezTo>
                  <a:pt x="2384119" y="644536"/>
                  <a:pt x="2425718" y="776239"/>
                  <a:pt x="2425718" y="914866"/>
                </a:cubicBezTo>
                <a:lnTo>
                  <a:pt x="2675189" y="914866"/>
                </a:lnTo>
                <a:lnTo>
                  <a:pt x="2217722" y="1372299"/>
                </a:lnTo>
                <a:lnTo>
                  <a:pt x="1760380" y="914866"/>
                </a:lnTo>
                <a:lnTo>
                  <a:pt x="2002897" y="914866"/>
                </a:lnTo>
                <a:cubicBezTo>
                  <a:pt x="1988989" y="755463"/>
                  <a:pt x="1898961" y="616836"/>
                  <a:pt x="1774163" y="526747"/>
                </a:cubicBezTo>
                <a:cubicBezTo>
                  <a:pt x="1760380" y="512897"/>
                  <a:pt x="1739518" y="499047"/>
                  <a:pt x="1718781" y="492058"/>
                </a:cubicBezTo>
                <a:cubicBezTo>
                  <a:pt x="1649490" y="450508"/>
                  <a:pt x="1566292" y="429733"/>
                  <a:pt x="1476139" y="429733"/>
                </a:cubicBezTo>
                <a:lnTo>
                  <a:pt x="0" y="429733"/>
                </a:lnTo>
                <a:lnTo>
                  <a:pt x="40717" y="412075"/>
                </a:lnTo>
                <a:cubicBezTo>
                  <a:pt x="184648" y="341256"/>
                  <a:pt x="308154" y="229502"/>
                  <a:pt x="396496" y="94388"/>
                </a:cubicBezTo>
                <a:cubicBezTo>
                  <a:pt x="410346" y="80482"/>
                  <a:pt x="417207" y="59685"/>
                  <a:pt x="424196" y="45842"/>
                </a:cubicBezTo>
                <a:cubicBezTo>
                  <a:pt x="427690" y="38921"/>
                  <a:pt x="431153" y="30261"/>
                  <a:pt x="435473" y="21601"/>
                </a:cubicBezTo>
                <a:close/>
              </a:path>
            </a:pathLst>
          </a:custGeom>
          <a:solidFill>
            <a:srgbClr val="9AA3E0"/>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6" name="Google Shape;786;p32"/>
          <p:cNvSpPr/>
          <p:nvPr/>
        </p:nvSpPr>
        <p:spPr>
          <a:xfrm>
            <a:off x="0" y="3572589"/>
            <a:ext cx="2536650" cy="1365390"/>
          </a:xfrm>
          <a:custGeom>
            <a:avLst/>
            <a:gdLst/>
            <a:ahLst/>
            <a:cxnLst/>
            <a:rect l="l" t="t" r="r" b="b"/>
            <a:pathLst>
              <a:path w="21600" h="21600" extrusionOk="0">
                <a:moveTo>
                  <a:pt x="18118" y="14912"/>
                </a:moveTo>
                <a:cubicBezTo>
                  <a:pt x="18236" y="14692"/>
                  <a:pt x="18295" y="14363"/>
                  <a:pt x="18354" y="14144"/>
                </a:cubicBezTo>
                <a:cubicBezTo>
                  <a:pt x="18413" y="13925"/>
                  <a:pt x="18472" y="13596"/>
                  <a:pt x="18590" y="13377"/>
                </a:cubicBezTo>
                <a:cubicBezTo>
                  <a:pt x="19121" y="11513"/>
                  <a:pt x="19416" y="9429"/>
                  <a:pt x="19475" y="7237"/>
                </a:cubicBezTo>
                <a:lnTo>
                  <a:pt x="21600" y="7237"/>
                </a:lnTo>
                <a:lnTo>
                  <a:pt x="17705" y="0"/>
                </a:lnTo>
                <a:lnTo>
                  <a:pt x="13810" y="7237"/>
                </a:lnTo>
                <a:lnTo>
                  <a:pt x="15875" y="7237"/>
                </a:lnTo>
                <a:cubicBezTo>
                  <a:pt x="15757" y="9758"/>
                  <a:pt x="14990" y="12061"/>
                  <a:pt x="13928" y="13377"/>
                </a:cubicBezTo>
                <a:cubicBezTo>
                  <a:pt x="13574" y="13815"/>
                  <a:pt x="13220" y="14144"/>
                  <a:pt x="12866" y="14363"/>
                </a:cubicBezTo>
                <a:cubicBezTo>
                  <a:pt x="12393" y="14692"/>
                  <a:pt x="11921" y="14802"/>
                  <a:pt x="11390" y="14802"/>
                </a:cubicBezTo>
                <a:lnTo>
                  <a:pt x="0" y="14802"/>
                </a:lnTo>
                <a:lnTo>
                  <a:pt x="0" y="21600"/>
                </a:lnTo>
                <a:lnTo>
                  <a:pt x="11331" y="21600"/>
                </a:lnTo>
                <a:cubicBezTo>
                  <a:pt x="11803" y="21600"/>
                  <a:pt x="12275" y="21490"/>
                  <a:pt x="12748" y="21381"/>
                </a:cubicBezTo>
                <a:cubicBezTo>
                  <a:pt x="12866" y="21381"/>
                  <a:pt x="13043" y="21271"/>
                  <a:pt x="13161" y="21271"/>
                </a:cubicBezTo>
                <a:cubicBezTo>
                  <a:pt x="13279" y="21161"/>
                  <a:pt x="13456" y="21161"/>
                  <a:pt x="13574" y="21052"/>
                </a:cubicBezTo>
                <a:cubicBezTo>
                  <a:pt x="15462" y="20175"/>
                  <a:pt x="17056" y="17872"/>
                  <a:pt x="18118" y="14912"/>
                </a:cubicBezTo>
                <a:close/>
              </a:path>
            </a:pathLst>
          </a:custGeom>
          <a:solidFill>
            <a:srgbClr val="BFBFBF"/>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7" name="Google Shape;787;p32"/>
          <p:cNvSpPr/>
          <p:nvPr/>
        </p:nvSpPr>
        <p:spPr>
          <a:xfrm>
            <a:off x="7788689" y="3556228"/>
            <a:ext cx="2714636" cy="1365363"/>
          </a:xfrm>
          <a:custGeom>
            <a:avLst/>
            <a:gdLst/>
            <a:ahLst/>
            <a:cxnLst/>
            <a:rect l="l" t="t" r="r" b="b"/>
            <a:pathLst>
              <a:path w="2714636" h="1365363" extrusionOk="0">
                <a:moveTo>
                  <a:pt x="2257204" y="0"/>
                </a:moveTo>
                <a:lnTo>
                  <a:pt x="2714636" y="457460"/>
                </a:lnTo>
                <a:lnTo>
                  <a:pt x="2465081" y="457460"/>
                </a:lnTo>
                <a:cubicBezTo>
                  <a:pt x="2458220" y="596019"/>
                  <a:pt x="2423531" y="727751"/>
                  <a:pt x="2361143" y="845577"/>
                </a:cubicBezTo>
                <a:cubicBezTo>
                  <a:pt x="2347293" y="859420"/>
                  <a:pt x="2340431" y="880217"/>
                  <a:pt x="2333443" y="894060"/>
                </a:cubicBezTo>
                <a:cubicBezTo>
                  <a:pt x="2326454" y="907903"/>
                  <a:pt x="2319593" y="928700"/>
                  <a:pt x="2305743" y="942606"/>
                </a:cubicBezTo>
                <a:cubicBezTo>
                  <a:pt x="2187954" y="1122758"/>
                  <a:pt x="2007649" y="1261381"/>
                  <a:pt x="1799772" y="1316817"/>
                </a:cubicBezTo>
                <a:cubicBezTo>
                  <a:pt x="1785922" y="1323770"/>
                  <a:pt x="1765083" y="1323770"/>
                  <a:pt x="1751233" y="1330723"/>
                </a:cubicBezTo>
                <a:cubicBezTo>
                  <a:pt x="1737383" y="1337613"/>
                  <a:pt x="1716545" y="1344567"/>
                  <a:pt x="1702695" y="1344567"/>
                </a:cubicBezTo>
                <a:cubicBezTo>
                  <a:pt x="1640306" y="1358410"/>
                  <a:pt x="1571056" y="1365363"/>
                  <a:pt x="1501806" y="1365363"/>
                </a:cubicBezTo>
                <a:lnTo>
                  <a:pt x="484620" y="1363660"/>
                </a:lnTo>
                <a:lnTo>
                  <a:pt x="483818" y="1362257"/>
                </a:lnTo>
                <a:lnTo>
                  <a:pt x="462306" y="1335308"/>
                </a:lnTo>
                <a:lnTo>
                  <a:pt x="460681" y="1332911"/>
                </a:lnTo>
                <a:cubicBezTo>
                  <a:pt x="453727" y="1319061"/>
                  <a:pt x="439943" y="1298286"/>
                  <a:pt x="432989" y="1284436"/>
                </a:cubicBezTo>
                <a:cubicBezTo>
                  <a:pt x="344607" y="1154449"/>
                  <a:pt x="228913" y="1047905"/>
                  <a:pt x="91828" y="973516"/>
                </a:cubicBezTo>
                <a:lnTo>
                  <a:pt x="0" y="933118"/>
                </a:lnTo>
                <a:lnTo>
                  <a:pt x="1508667" y="935653"/>
                </a:lnTo>
                <a:cubicBezTo>
                  <a:pt x="1584906" y="935653"/>
                  <a:pt x="1661144" y="921810"/>
                  <a:pt x="1723533" y="894060"/>
                </a:cubicBezTo>
                <a:cubicBezTo>
                  <a:pt x="1758222" y="880217"/>
                  <a:pt x="1785922" y="866374"/>
                  <a:pt x="1813622" y="845577"/>
                </a:cubicBezTo>
                <a:cubicBezTo>
                  <a:pt x="1938399" y="762391"/>
                  <a:pt x="2028488" y="616816"/>
                  <a:pt x="2042338" y="457460"/>
                </a:cubicBezTo>
                <a:lnTo>
                  <a:pt x="1799772" y="457460"/>
                </a:lnTo>
                <a:lnTo>
                  <a:pt x="2257204" y="0"/>
                </a:lnTo>
                <a:close/>
              </a:path>
            </a:pathLst>
          </a:custGeom>
          <a:solidFill>
            <a:srgbClr val="678877"/>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8" name="Google Shape;788;p32"/>
          <p:cNvSpPr/>
          <p:nvPr/>
        </p:nvSpPr>
        <p:spPr>
          <a:xfrm>
            <a:off x="3722339" y="3511128"/>
            <a:ext cx="2715693" cy="1365363"/>
          </a:xfrm>
          <a:custGeom>
            <a:avLst/>
            <a:gdLst/>
            <a:ahLst/>
            <a:cxnLst/>
            <a:rect l="l" t="t" r="r" b="b"/>
            <a:pathLst>
              <a:path w="2715693" h="1365363" extrusionOk="0">
                <a:moveTo>
                  <a:pt x="2258261" y="0"/>
                </a:moveTo>
                <a:lnTo>
                  <a:pt x="2715693" y="457460"/>
                </a:lnTo>
                <a:lnTo>
                  <a:pt x="2466138" y="457460"/>
                </a:lnTo>
                <a:cubicBezTo>
                  <a:pt x="2459277" y="596019"/>
                  <a:pt x="2424588" y="727751"/>
                  <a:pt x="2362200" y="845577"/>
                </a:cubicBezTo>
                <a:cubicBezTo>
                  <a:pt x="2348350" y="859420"/>
                  <a:pt x="2341488" y="880217"/>
                  <a:pt x="2334500" y="894060"/>
                </a:cubicBezTo>
                <a:cubicBezTo>
                  <a:pt x="2327511" y="907903"/>
                  <a:pt x="2320650" y="928700"/>
                  <a:pt x="2306800" y="942606"/>
                </a:cubicBezTo>
                <a:cubicBezTo>
                  <a:pt x="2189011" y="1122758"/>
                  <a:pt x="2008706" y="1261381"/>
                  <a:pt x="1800829" y="1316817"/>
                </a:cubicBezTo>
                <a:cubicBezTo>
                  <a:pt x="1786979" y="1323770"/>
                  <a:pt x="1766140" y="1323770"/>
                  <a:pt x="1752290" y="1330723"/>
                </a:cubicBezTo>
                <a:cubicBezTo>
                  <a:pt x="1738440" y="1337613"/>
                  <a:pt x="1717602" y="1344567"/>
                  <a:pt x="1703752" y="1344567"/>
                </a:cubicBezTo>
                <a:cubicBezTo>
                  <a:pt x="1641363" y="1358410"/>
                  <a:pt x="1572113" y="1365363"/>
                  <a:pt x="1502863" y="1365363"/>
                </a:cubicBezTo>
                <a:lnTo>
                  <a:pt x="485677" y="1363660"/>
                </a:lnTo>
                <a:lnTo>
                  <a:pt x="484875" y="1362257"/>
                </a:lnTo>
                <a:lnTo>
                  <a:pt x="458766" y="1329549"/>
                </a:lnTo>
                <a:lnTo>
                  <a:pt x="446841" y="1308675"/>
                </a:lnTo>
                <a:cubicBezTo>
                  <a:pt x="441657" y="1300018"/>
                  <a:pt x="436472" y="1291362"/>
                  <a:pt x="432995" y="1284437"/>
                </a:cubicBezTo>
                <a:cubicBezTo>
                  <a:pt x="344613" y="1154450"/>
                  <a:pt x="228919" y="1047906"/>
                  <a:pt x="91834" y="973517"/>
                </a:cubicBezTo>
                <a:lnTo>
                  <a:pt x="0" y="933116"/>
                </a:lnTo>
                <a:lnTo>
                  <a:pt x="1509724" y="935653"/>
                </a:lnTo>
                <a:cubicBezTo>
                  <a:pt x="1585963" y="935653"/>
                  <a:pt x="1662201" y="921810"/>
                  <a:pt x="1724590" y="894060"/>
                </a:cubicBezTo>
                <a:cubicBezTo>
                  <a:pt x="1759279" y="880217"/>
                  <a:pt x="1786979" y="866374"/>
                  <a:pt x="1814679" y="845577"/>
                </a:cubicBezTo>
                <a:cubicBezTo>
                  <a:pt x="1939456" y="762391"/>
                  <a:pt x="2029545" y="616816"/>
                  <a:pt x="2043395" y="457460"/>
                </a:cubicBezTo>
                <a:lnTo>
                  <a:pt x="1800829" y="457460"/>
                </a:lnTo>
                <a:lnTo>
                  <a:pt x="2258261" y="0"/>
                </a:lnTo>
                <a:close/>
              </a:path>
            </a:pathLst>
          </a:custGeom>
          <a:solidFill>
            <a:schemeClr val="accent4"/>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89" name="Google Shape;789;p32" descr="Badge 5 outline"/>
          <p:cNvPicPr preferRelativeResize="0"/>
          <p:nvPr/>
        </p:nvPicPr>
        <p:blipFill rotWithShape="1">
          <a:blip r:embed="rId4">
            <a:alphaModFix/>
          </a:blip>
          <a:srcRect/>
          <a:stretch/>
        </p:blipFill>
        <p:spPr>
          <a:xfrm>
            <a:off x="9856957" y="3676194"/>
            <a:ext cx="369332" cy="369332"/>
          </a:xfrm>
          <a:prstGeom prst="rect">
            <a:avLst/>
          </a:prstGeom>
          <a:noFill/>
          <a:ln>
            <a:noFill/>
          </a:ln>
        </p:spPr>
      </p:pic>
      <p:pic>
        <p:nvPicPr>
          <p:cNvPr id="790" name="Google Shape;790;p32" descr="Badge 4 outline"/>
          <p:cNvPicPr preferRelativeResize="0"/>
          <p:nvPr/>
        </p:nvPicPr>
        <p:blipFill rotWithShape="1">
          <a:blip r:embed="rId5">
            <a:alphaModFix/>
          </a:blip>
          <a:srcRect/>
          <a:stretch/>
        </p:blipFill>
        <p:spPr>
          <a:xfrm>
            <a:off x="7866361" y="5294504"/>
            <a:ext cx="369332" cy="369332"/>
          </a:xfrm>
          <a:prstGeom prst="rect">
            <a:avLst/>
          </a:prstGeom>
          <a:noFill/>
          <a:ln>
            <a:noFill/>
          </a:ln>
        </p:spPr>
      </p:pic>
      <p:pic>
        <p:nvPicPr>
          <p:cNvPr id="791" name="Google Shape;791;p32" descr="Badge 3 outline"/>
          <p:cNvPicPr preferRelativeResize="0"/>
          <p:nvPr/>
        </p:nvPicPr>
        <p:blipFill rotWithShape="1">
          <a:blip r:embed="rId6">
            <a:alphaModFix/>
          </a:blip>
          <a:srcRect/>
          <a:stretch/>
        </p:blipFill>
        <p:spPr>
          <a:xfrm>
            <a:off x="5794079" y="3654003"/>
            <a:ext cx="369332" cy="369332"/>
          </a:xfrm>
          <a:prstGeom prst="rect">
            <a:avLst/>
          </a:prstGeom>
          <a:noFill/>
          <a:ln>
            <a:noFill/>
          </a:ln>
        </p:spPr>
      </p:pic>
      <p:pic>
        <p:nvPicPr>
          <p:cNvPr id="792" name="Google Shape;792;p32" descr="Badge outline"/>
          <p:cNvPicPr preferRelativeResize="0"/>
          <p:nvPr/>
        </p:nvPicPr>
        <p:blipFill rotWithShape="1">
          <a:blip r:embed="rId7">
            <a:alphaModFix/>
          </a:blip>
          <a:srcRect/>
          <a:stretch/>
        </p:blipFill>
        <p:spPr>
          <a:xfrm>
            <a:off x="3813136" y="5303744"/>
            <a:ext cx="369332" cy="369332"/>
          </a:xfrm>
          <a:prstGeom prst="rect">
            <a:avLst/>
          </a:prstGeom>
          <a:noFill/>
          <a:ln>
            <a:noFill/>
          </a:ln>
        </p:spPr>
      </p:pic>
      <p:pic>
        <p:nvPicPr>
          <p:cNvPr id="793" name="Google Shape;793;p32" descr="Badge 1 outline"/>
          <p:cNvPicPr preferRelativeResize="0"/>
          <p:nvPr/>
        </p:nvPicPr>
        <p:blipFill rotWithShape="1">
          <a:blip r:embed="rId8">
            <a:alphaModFix/>
          </a:blip>
          <a:srcRect/>
          <a:stretch/>
        </p:blipFill>
        <p:spPr>
          <a:xfrm>
            <a:off x="1885421" y="3654003"/>
            <a:ext cx="369332" cy="369332"/>
          </a:xfrm>
          <a:prstGeom prst="rect">
            <a:avLst/>
          </a:prstGeom>
          <a:noFill/>
          <a:ln>
            <a:noFill/>
          </a:ln>
        </p:spPr>
      </p:pic>
      <p:sp>
        <p:nvSpPr>
          <p:cNvPr id="794" name="Google Shape;794;p32"/>
          <p:cNvSpPr txBox="1"/>
          <p:nvPr/>
        </p:nvSpPr>
        <p:spPr>
          <a:xfrm>
            <a:off x="177496" y="4523425"/>
            <a:ext cx="1194000" cy="2769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Diskusijos</a:t>
            </a:r>
            <a:endParaRPr sz="1200" b="1" i="0" u="none" strike="noStrike" cap="none">
              <a:solidFill>
                <a:schemeClr val="lt1"/>
              </a:solidFill>
              <a:latin typeface="Arial"/>
              <a:ea typeface="Arial"/>
              <a:cs typeface="Arial"/>
              <a:sym typeface="Arial"/>
            </a:endParaRPr>
          </a:p>
        </p:txBody>
      </p:sp>
      <p:sp>
        <p:nvSpPr>
          <p:cNvPr id="795" name="Google Shape;795;p32"/>
          <p:cNvSpPr txBox="1"/>
          <p:nvPr/>
        </p:nvSpPr>
        <p:spPr>
          <a:xfrm>
            <a:off x="2106647" y="4509119"/>
            <a:ext cx="1521570" cy="27699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Praktinai pratimai</a:t>
            </a:r>
            <a:endParaRPr sz="1200" b="1" i="0" u="none" strike="noStrike" cap="none">
              <a:solidFill>
                <a:schemeClr val="lt1"/>
              </a:solidFill>
              <a:latin typeface="Arial"/>
              <a:ea typeface="Arial"/>
              <a:cs typeface="Arial"/>
              <a:sym typeface="Arial"/>
            </a:endParaRPr>
          </a:p>
        </p:txBody>
      </p:sp>
      <p:sp>
        <p:nvSpPr>
          <p:cNvPr id="796" name="Google Shape;796;p32"/>
          <p:cNvSpPr txBox="1"/>
          <p:nvPr/>
        </p:nvSpPr>
        <p:spPr>
          <a:xfrm>
            <a:off x="4099591" y="4400359"/>
            <a:ext cx="1796230" cy="46166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Problemų sprendimo užduotys</a:t>
            </a:r>
            <a:endParaRPr sz="1200" b="1" i="0" u="none" strike="noStrike" cap="none">
              <a:solidFill>
                <a:schemeClr val="lt1"/>
              </a:solidFill>
              <a:latin typeface="Arial"/>
              <a:ea typeface="Arial"/>
              <a:cs typeface="Arial"/>
              <a:sym typeface="Arial"/>
            </a:endParaRPr>
          </a:p>
        </p:txBody>
      </p:sp>
      <p:sp>
        <p:nvSpPr>
          <p:cNvPr id="797" name="Google Shape;797;p32"/>
          <p:cNvSpPr txBox="1"/>
          <p:nvPr/>
        </p:nvSpPr>
        <p:spPr>
          <a:xfrm>
            <a:off x="6078464" y="4414826"/>
            <a:ext cx="2157229" cy="46166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Grupinės bendradarbiavimo veiklos</a:t>
            </a:r>
            <a:endParaRPr sz="1200" b="1" i="0" u="none" strike="noStrike" cap="none">
              <a:solidFill>
                <a:schemeClr val="lt1"/>
              </a:solidFill>
              <a:latin typeface="Arial"/>
              <a:ea typeface="Arial"/>
              <a:cs typeface="Arial"/>
              <a:sym typeface="Arial"/>
            </a:endParaRPr>
          </a:p>
        </p:txBody>
      </p:sp>
      <p:sp>
        <p:nvSpPr>
          <p:cNvPr id="798" name="Google Shape;798;p32"/>
          <p:cNvSpPr txBox="1"/>
          <p:nvPr/>
        </p:nvSpPr>
        <p:spPr>
          <a:xfrm>
            <a:off x="8197237" y="4446992"/>
            <a:ext cx="1595968" cy="46166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Refleksija ir savęs vertinimas</a:t>
            </a:r>
            <a:endParaRPr sz="1200" b="1" i="0" u="none" strike="noStrike" cap="none">
              <a:solidFill>
                <a:schemeClr val="lt1"/>
              </a:solidFill>
              <a:latin typeface="Arial"/>
              <a:ea typeface="Arial"/>
              <a:cs typeface="Arial"/>
              <a:sym typeface="Arial"/>
            </a:endParaRPr>
          </a:p>
        </p:txBody>
      </p:sp>
      <p:sp>
        <p:nvSpPr>
          <p:cNvPr id="799" name="Google Shape;799;p32"/>
          <p:cNvSpPr txBox="1"/>
          <p:nvPr/>
        </p:nvSpPr>
        <p:spPr>
          <a:xfrm>
            <a:off x="2550088" y="5876276"/>
            <a:ext cx="3092400" cy="900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Taikykite praktines užduotis, pavyzdžiui, atvejo analizės, skatinant studentus taikyti naujas sąvokas realiame kontekste, pvz., suskaidyti užduotis į mažesnius žingsnius.</a:t>
            </a:r>
            <a:endParaRPr sz="1200" b="0" i="0" u="none" strike="noStrike" cap="none">
              <a:solidFill>
                <a:srgbClr val="000000"/>
              </a:solidFill>
              <a:latin typeface="Arial"/>
              <a:ea typeface="Arial"/>
              <a:cs typeface="Arial"/>
              <a:sym typeface="Arial"/>
            </a:endParaRPr>
          </a:p>
        </p:txBody>
      </p:sp>
      <p:sp>
        <p:nvSpPr>
          <p:cNvPr id="800" name="Google Shape;800;p32"/>
          <p:cNvSpPr txBox="1"/>
          <p:nvPr/>
        </p:nvSpPr>
        <p:spPr>
          <a:xfrm>
            <a:off x="6549459" y="5876276"/>
            <a:ext cx="2895300" cy="900000"/>
          </a:xfrm>
          <a:prstGeom prst="rect">
            <a:avLst/>
          </a:prstGeom>
          <a:solidFill>
            <a:srgbClr val="EBEDF9"/>
          </a:solid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Palengvinkite darbą grupėje, kai studentai drauge taiko IM principus, siekdami suskaidyti užduotis ir rast kūrybiškus sprendimus.</a:t>
            </a:r>
            <a:endParaRPr sz="1400" b="0" i="0" u="none" strike="noStrike" cap="none">
              <a:solidFill>
                <a:srgbClr val="000000"/>
              </a:solidFill>
              <a:latin typeface="Arial"/>
              <a:ea typeface="Arial"/>
              <a:cs typeface="Arial"/>
              <a:sym typeface="Arial"/>
            </a:endParaRPr>
          </a:p>
        </p:txBody>
      </p:sp>
      <p:sp>
        <p:nvSpPr>
          <p:cNvPr id="801" name="Google Shape;801;p3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33"/>
          <p:cNvSpPr txBox="1">
            <a:spLocks noGrp="1"/>
          </p:cNvSpPr>
          <p:nvPr>
            <p:ph type="body" idx="1"/>
          </p:nvPr>
        </p:nvSpPr>
        <p:spPr>
          <a:xfrm>
            <a:off x="853439" y="1365433"/>
            <a:ext cx="6449568" cy="1351469"/>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Clr>
                <a:schemeClr val="dk1"/>
              </a:buClr>
              <a:buSzPts val="1362"/>
              <a:buFont typeface="Arial"/>
              <a:buNone/>
            </a:pPr>
            <a:r>
              <a:rPr lang="en-US" sz="1500">
                <a:latin typeface="Arial"/>
                <a:ea typeface="Arial"/>
                <a:cs typeface="Arial"/>
                <a:sym typeface="Arial"/>
              </a:rPr>
              <a:t>Itraukiant IM į pamokas ugdomi esminiai besimokančių suaugusiųjų  gebėjimai. Derindami IM principus su realaus pasaulio užduotimis, pedagogai gali padaryti mokymąsi aktualesniu ir veiksmingesniu.</a:t>
            </a:r>
            <a:endParaRPr/>
          </a:p>
          <a:p>
            <a:pPr marL="0" lvl="0" indent="0" algn="just" rtl="0">
              <a:lnSpc>
                <a:spcPct val="100000"/>
              </a:lnSpc>
              <a:spcBef>
                <a:spcPts val="1200"/>
              </a:spcBef>
              <a:spcAft>
                <a:spcPts val="1200"/>
              </a:spcAft>
              <a:buClr>
                <a:schemeClr val="dk1"/>
              </a:buClr>
              <a:buSzPts val="1362"/>
              <a:buFont typeface="Arial"/>
              <a:buNone/>
            </a:pPr>
            <a:r>
              <a:rPr lang="en-US" sz="1500">
                <a:latin typeface="Arial"/>
                <a:ea typeface="Arial"/>
                <a:cs typeface="Arial"/>
                <a:sym typeface="Arial"/>
              </a:rPr>
              <a:t>Štai trys strategijos, kurios padės efektyviai įtraukti  į jūsų pamokas</a:t>
            </a:r>
            <a:r>
              <a:rPr lang="en-US" sz="1400">
                <a:latin typeface="Arial"/>
                <a:ea typeface="Arial"/>
                <a:cs typeface="Arial"/>
                <a:sym typeface="Arial"/>
              </a:rPr>
              <a:t>:</a:t>
            </a:r>
            <a:endParaRPr sz="1500">
              <a:latin typeface="Arial"/>
              <a:ea typeface="Arial"/>
              <a:cs typeface="Arial"/>
              <a:sym typeface="Arial"/>
            </a:endParaRPr>
          </a:p>
        </p:txBody>
      </p:sp>
      <p:sp>
        <p:nvSpPr>
          <p:cNvPr id="809" name="Google Shape;809;p33"/>
          <p:cNvSpPr txBox="1"/>
          <p:nvPr/>
        </p:nvSpPr>
        <p:spPr>
          <a:xfrm>
            <a:off x="682752" y="518349"/>
            <a:ext cx="6790944" cy="806743"/>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rgbClr val="243131"/>
              </a:buClr>
              <a:buSzPts val="1260"/>
              <a:buFont typeface="Arial"/>
              <a:buNone/>
            </a:pPr>
            <a:r>
              <a:rPr lang="en-US" sz="2000" b="1" i="0" u="none" strike="noStrike" cap="none">
                <a:solidFill>
                  <a:schemeClr val="dk1"/>
                </a:solidFill>
                <a:latin typeface="Arial"/>
                <a:ea typeface="Arial"/>
                <a:cs typeface="Arial"/>
                <a:sym typeface="Arial"/>
              </a:rPr>
              <a:t>IM integravimas į pamokų planus</a:t>
            </a:r>
            <a:endParaRPr sz="2000" b="1" i="0" u="none" strike="noStrike" cap="none">
              <a:solidFill>
                <a:schemeClr val="dk1"/>
              </a:solidFill>
              <a:latin typeface="Arial"/>
              <a:ea typeface="Arial"/>
              <a:cs typeface="Arial"/>
              <a:sym typeface="Arial"/>
            </a:endParaRPr>
          </a:p>
        </p:txBody>
      </p:sp>
      <p:pic>
        <p:nvPicPr>
          <p:cNvPr id="810" name="Google Shape;810;p33"/>
          <p:cNvPicPr preferRelativeResize="0"/>
          <p:nvPr/>
        </p:nvPicPr>
        <p:blipFill rotWithShape="1">
          <a:blip r:embed="rId3">
            <a:alphaModFix/>
          </a:blip>
          <a:srcRect/>
          <a:stretch/>
        </p:blipFill>
        <p:spPr>
          <a:xfrm>
            <a:off x="7972529" y="2177048"/>
            <a:ext cx="3655364" cy="3655364"/>
          </a:xfrm>
          <a:prstGeom prst="rect">
            <a:avLst/>
          </a:prstGeom>
          <a:noFill/>
          <a:ln>
            <a:noFill/>
          </a:ln>
        </p:spPr>
      </p:pic>
      <p:pic>
        <p:nvPicPr>
          <p:cNvPr id="811" name="Google Shape;811;p33" descr="Icono&#10;&#10;Descripción generada automáticamente"/>
          <p:cNvPicPr preferRelativeResize="0"/>
          <p:nvPr/>
        </p:nvPicPr>
        <p:blipFill rotWithShape="1">
          <a:blip r:embed="rId4">
            <a:alphaModFix/>
          </a:blip>
          <a:srcRect/>
          <a:stretch/>
        </p:blipFill>
        <p:spPr>
          <a:xfrm>
            <a:off x="10276424" y="1121010"/>
            <a:ext cx="1351469" cy="1351469"/>
          </a:xfrm>
          <a:prstGeom prst="rect">
            <a:avLst/>
          </a:prstGeom>
          <a:noFill/>
          <a:ln>
            <a:noFill/>
          </a:ln>
        </p:spPr>
      </p:pic>
      <p:sp>
        <p:nvSpPr>
          <p:cNvPr id="812" name="Google Shape;812;p33"/>
          <p:cNvSpPr txBox="1"/>
          <p:nvPr/>
        </p:nvSpPr>
        <p:spPr>
          <a:xfrm>
            <a:off x="993079" y="2728176"/>
            <a:ext cx="6170400" cy="3355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chemeClr val="accent3"/>
                </a:solidFill>
                <a:latin typeface="Arial"/>
                <a:ea typeface="Arial"/>
                <a:cs typeface="Arial"/>
                <a:sym typeface="Arial"/>
              </a:rPr>
              <a:t>Pradėkite nuo paprastų IM pratimų: </a:t>
            </a:r>
            <a:r>
              <a:rPr lang="en-US" sz="1400" b="0" i="0" u="none" strike="noStrike" cap="none">
                <a:solidFill>
                  <a:schemeClr val="dk1"/>
                </a:solidFill>
                <a:latin typeface="Arial"/>
                <a:ea typeface="Arial"/>
                <a:cs typeface="Arial"/>
                <a:sym typeface="Arial"/>
              </a:rPr>
              <a:t>Pristatykite IM principus per lengvai suprantamas užduotis. Tai turėtų būti paprastos užduotys, padedančio mokiniams suprasti pagrindines sąvokas be pernelyg didelio krūvio. Kai mokiniai įgyja pasitikėjimo, užduočių sudėtingumą galima palaipsniui didinti.</a:t>
            </a: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1800"/>
              </a:spcBef>
              <a:spcAft>
                <a:spcPts val="0"/>
              </a:spcAft>
              <a:buClr>
                <a:srgbClr val="000000"/>
              </a:buClr>
              <a:buSzPts val="1400"/>
              <a:buFont typeface="Arial"/>
              <a:buNone/>
            </a:pPr>
            <a:r>
              <a:rPr lang="en-US" sz="1400" b="1" i="0" u="none" strike="noStrike" cap="none">
                <a:solidFill>
                  <a:schemeClr val="accent3"/>
                </a:solidFill>
                <a:latin typeface="Arial"/>
                <a:ea typeface="Arial"/>
                <a:cs typeface="Arial"/>
                <a:sym typeface="Arial"/>
              </a:rPr>
              <a:t>Susiekite IM su realiu pasauliu: </a:t>
            </a:r>
            <a:r>
              <a:rPr lang="en-US" sz="1400" b="0" i="0" u="none" strike="noStrike" cap="none">
                <a:solidFill>
                  <a:schemeClr val="dk1"/>
                </a:solidFill>
                <a:latin typeface="Arial"/>
                <a:ea typeface="Arial"/>
                <a:cs typeface="Arial"/>
                <a:sym typeface="Arial"/>
              </a:rPr>
              <a:t>Tiesiogiai sieti IM sąvokas su mokiniams prasmingomis realaus gyvenimo situacijomis: asmeniniais finansais, karjeros klausimais ar kasdienėmis problemomis. Tokiu būdu parodoma, kokią praktinę naudą teikia IM ir kaip šie įgūdžiai pritaikomi gyvenime</a:t>
            </a: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800"/>
              </a:spcBef>
              <a:spcAft>
                <a:spcPts val="0"/>
              </a:spcAft>
              <a:buClr>
                <a:srgbClr val="000000"/>
              </a:buClr>
              <a:buSzPts val="1400"/>
              <a:buFont typeface="Arial"/>
              <a:buNone/>
            </a:pPr>
            <a:r>
              <a:rPr lang="en-US" sz="1400" b="1" i="0" u="none" strike="noStrike" cap="none">
                <a:solidFill>
                  <a:schemeClr val="accent3"/>
                </a:solidFill>
                <a:latin typeface="Arial"/>
                <a:ea typeface="Arial"/>
                <a:cs typeface="Arial"/>
                <a:sym typeface="Arial"/>
              </a:rPr>
              <a:t>Įtraukite IM į realias užduotis: </a:t>
            </a:r>
            <a:r>
              <a:rPr lang="en-US" sz="1400" b="0" i="0" u="none" strike="noStrike" cap="none">
                <a:solidFill>
                  <a:schemeClr val="dk1"/>
                </a:solidFill>
                <a:latin typeface="Arial"/>
                <a:ea typeface="Arial"/>
                <a:cs typeface="Arial"/>
                <a:sym typeface="Arial"/>
              </a:rPr>
              <a:t>Leiskite mokiniams taikyti IM principus atliekant kasdienes užduotis, tokias kaip biudžeto sudarymas ar projekto planavimas. Besimokantieji tiesiogiai taiko problemų sprendimo įgūdžius atlikdami užduotis, su kuriomis jie susiduria, pavyzdžiui, naudojant dekompoziciją planavimui ir šablonų atpažinimą tendencijų analizei.</a:t>
            </a:r>
            <a:endParaRPr sz="1400" b="0" i="0" u="none" strike="noStrike" cap="none">
              <a:solidFill>
                <a:srgbClr val="000000"/>
              </a:solidFill>
              <a:latin typeface="Arial"/>
              <a:ea typeface="Arial"/>
              <a:cs typeface="Arial"/>
              <a:sym typeface="Arial"/>
            </a:endParaRPr>
          </a:p>
        </p:txBody>
      </p:sp>
      <p:sp>
        <p:nvSpPr>
          <p:cNvPr id="813" name="Google Shape;813;p3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17"/>
        <p:cNvGrpSpPr/>
        <p:nvPr/>
      </p:nvGrpSpPr>
      <p:grpSpPr>
        <a:xfrm>
          <a:off x="0" y="0"/>
          <a:ext cx="0" cy="0"/>
          <a:chOff x="0" y="0"/>
          <a:chExt cx="0" cy="0"/>
        </a:xfrm>
      </p:grpSpPr>
      <p:sp>
        <p:nvSpPr>
          <p:cNvPr id="818" name="Google Shape;818;p3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35</a:t>
            </a:fld>
            <a:endParaRPr/>
          </a:p>
        </p:txBody>
      </p:sp>
      <p:sp>
        <p:nvSpPr>
          <p:cNvPr id="819" name="Google Shape;819;p34"/>
          <p:cNvSpPr txBox="1">
            <a:spLocks noGrp="1"/>
          </p:cNvSpPr>
          <p:nvPr>
            <p:ph type="title"/>
          </p:nvPr>
        </p:nvSpPr>
        <p:spPr>
          <a:xfrm>
            <a:off x="0" y="313508"/>
            <a:ext cx="5966673" cy="851261"/>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800"/>
              <a:buFont typeface="Sorts Mill Goudy"/>
              <a:buNone/>
            </a:pPr>
            <a:r>
              <a:rPr lang="en-US">
                <a:solidFill>
                  <a:schemeClr val="lt1"/>
                </a:solidFill>
              </a:rPr>
              <a:t>SUMMARY LAYOUT</a:t>
            </a:r>
            <a:endParaRPr/>
          </a:p>
        </p:txBody>
      </p:sp>
      <p:sp>
        <p:nvSpPr>
          <p:cNvPr id="820" name="Google Shape;820;p3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sp>
        <p:nvSpPr>
          <p:cNvPr id="821" name="Google Shape;821;p34"/>
          <p:cNvSpPr txBox="1">
            <a:spLocks noGrp="1"/>
          </p:cNvSpPr>
          <p:nvPr>
            <p:ph type="body" idx="1"/>
          </p:nvPr>
        </p:nvSpPr>
        <p:spPr>
          <a:xfrm>
            <a:off x="701936" y="408257"/>
            <a:ext cx="10250075"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362"/>
              <a:buNone/>
            </a:pPr>
            <a:r>
              <a:rPr lang="en-US" sz="2400" b="1">
                <a:solidFill>
                  <a:schemeClr val="dk1"/>
                </a:solidFill>
                <a:latin typeface="Arial"/>
                <a:ea typeface="Arial"/>
                <a:cs typeface="Arial"/>
                <a:sym typeface="Arial"/>
              </a:rPr>
              <a:t>Instrukcijos pažingsniui: kaip sukurti pamokos planą integruojant IM</a:t>
            </a:r>
            <a:endParaRPr sz="2400" b="1">
              <a:solidFill>
                <a:schemeClr val="dk1"/>
              </a:solidFill>
              <a:latin typeface="Arial"/>
              <a:ea typeface="Arial"/>
              <a:cs typeface="Arial"/>
              <a:sym typeface="Arial"/>
            </a:endParaRPr>
          </a:p>
        </p:txBody>
      </p:sp>
      <p:sp>
        <p:nvSpPr>
          <p:cNvPr id="822" name="Google Shape;822;p34"/>
          <p:cNvSpPr/>
          <p:nvPr/>
        </p:nvSpPr>
        <p:spPr>
          <a:xfrm>
            <a:off x="6897" y="2183644"/>
            <a:ext cx="12191999" cy="3896879"/>
          </a:xfrm>
          <a:prstGeom prst="rect">
            <a:avLst/>
          </a:prstGeom>
          <a:solidFill>
            <a:srgbClr val="708684">
              <a:alpha val="2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823" name="Google Shape;823;p34"/>
          <p:cNvGrpSpPr/>
          <p:nvPr/>
        </p:nvGrpSpPr>
        <p:grpSpPr>
          <a:xfrm>
            <a:off x="0" y="2370853"/>
            <a:ext cx="12191999" cy="3709670"/>
            <a:chOff x="0" y="2179781"/>
            <a:chExt cx="12191999" cy="3709670"/>
          </a:xfrm>
        </p:grpSpPr>
        <p:grpSp>
          <p:nvGrpSpPr>
            <p:cNvPr id="824" name="Google Shape;824;p34"/>
            <p:cNvGrpSpPr/>
            <p:nvPr/>
          </p:nvGrpSpPr>
          <p:grpSpPr>
            <a:xfrm>
              <a:off x="0" y="2179781"/>
              <a:ext cx="12062691" cy="3685309"/>
              <a:chOff x="0" y="2179781"/>
              <a:chExt cx="12062691" cy="3685309"/>
            </a:xfrm>
          </p:grpSpPr>
          <p:sp>
            <p:nvSpPr>
              <p:cNvPr id="825" name="Google Shape;825;p34"/>
              <p:cNvSpPr/>
              <p:nvPr/>
            </p:nvSpPr>
            <p:spPr>
              <a:xfrm>
                <a:off x="0" y="2179781"/>
                <a:ext cx="12062691" cy="591127"/>
              </a:xfrm>
              <a:prstGeom prst="homePlate">
                <a:avLst>
                  <a:gd name="adj" fmla="val 50000"/>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6" name="Google Shape;826;p34"/>
              <p:cNvSpPr/>
              <p:nvPr/>
            </p:nvSpPr>
            <p:spPr>
              <a:xfrm>
                <a:off x="1481329" y="2179781"/>
                <a:ext cx="2145306" cy="591127"/>
              </a:xfrm>
              <a:prstGeom prst="parallelogram">
                <a:avLst>
                  <a:gd name="adj" fmla="val 46875"/>
                </a:avLst>
              </a:prstGeom>
              <a:solidFill>
                <a:srgbClr val="E7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1 žingsnis</a:t>
                </a:r>
                <a:endParaRPr sz="2400" b="1" i="0" u="none" strike="noStrike" cap="none">
                  <a:solidFill>
                    <a:schemeClr val="dk1"/>
                  </a:solidFill>
                  <a:latin typeface="Arial"/>
                  <a:ea typeface="Arial"/>
                  <a:cs typeface="Arial"/>
                  <a:sym typeface="Arial"/>
                </a:endParaRPr>
              </a:p>
            </p:txBody>
          </p:sp>
          <p:sp>
            <p:nvSpPr>
              <p:cNvPr id="827" name="Google Shape;827;p34"/>
              <p:cNvSpPr/>
              <p:nvPr/>
            </p:nvSpPr>
            <p:spPr>
              <a:xfrm>
                <a:off x="3465577" y="2179781"/>
                <a:ext cx="2147690" cy="591127"/>
              </a:xfrm>
              <a:prstGeom prst="parallelogram">
                <a:avLst>
                  <a:gd name="adj" fmla="val 46875"/>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2 žingsnis</a:t>
                </a:r>
                <a:endParaRPr sz="2400" b="1" i="0" u="none" strike="noStrike" cap="none">
                  <a:solidFill>
                    <a:schemeClr val="dk1"/>
                  </a:solidFill>
                  <a:latin typeface="Arial"/>
                  <a:ea typeface="Arial"/>
                  <a:cs typeface="Arial"/>
                  <a:sym typeface="Arial"/>
                </a:endParaRPr>
              </a:p>
            </p:txBody>
          </p:sp>
          <p:sp>
            <p:nvSpPr>
              <p:cNvPr id="828" name="Google Shape;828;p34"/>
              <p:cNvSpPr/>
              <p:nvPr/>
            </p:nvSpPr>
            <p:spPr>
              <a:xfrm>
                <a:off x="5458969" y="2179781"/>
                <a:ext cx="2257516" cy="591127"/>
              </a:xfrm>
              <a:prstGeom prst="parallelogram">
                <a:avLst>
                  <a:gd name="adj" fmla="val 46875"/>
                </a:avLst>
              </a:prstGeom>
              <a:solidFill>
                <a:srgbClr val="CAC8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3 žingsnis</a:t>
                </a:r>
                <a:endParaRPr sz="2400" b="1" i="0" u="none" strike="noStrike" cap="none">
                  <a:solidFill>
                    <a:schemeClr val="dk1"/>
                  </a:solidFill>
                  <a:latin typeface="Arial"/>
                  <a:ea typeface="Arial"/>
                  <a:cs typeface="Arial"/>
                  <a:sym typeface="Arial"/>
                </a:endParaRPr>
              </a:p>
            </p:txBody>
          </p:sp>
          <p:sp>
            <p:nvSpPr>
              <p:cNvPr id="829" name="Google Shape;829;p34"/>
              <p:cNvSpPr/>
              <p:nvPr/>
            </p:nvSpPr>
            <p:spPr>
              <a:xfrm>
                <a:off x="7498080" y="2179781"/>
                <a:ext cx="2205037" cy="591127"/>
              </a:xfrm>
              <a:prstGeom prst="parallelogram">
                <a:avLst>
                  <a:gd name="adj" fmla="val 46875"/>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4 žingsnis</a:t>
                </a:r>
                <a:endParaRPr sz="2400" b="1" i="0" u="none" strike="noStrike" cap="none">
                  <a:solidFill>
                    <a:schemeClr val="dk1"/>
                  </a:solidFill>
                  <a:latin typeface="Arial"/>
                  <a:ea typeface="Arial"/>
                  <a:cs typeface="Arial"/>
                  <a:sym typeface="Arial"/>
                </a:endParaRPr>
              </a:p>
            </p:txBody>
          </p:sp>
          <p:sp>
            <p:nvSpPr>
              <p:cNvPr id="830" name="Google Shape;830;p34"/>
              <p:cNvSpPr/>
              <p:nvPr/>
            </p:nvSpPr>
            <p:spPr>
              <a:xfrm>
                <a:off x="9421951" y="2195944"/>
                <a:ext cx="2163985" cy="591127"/>
              </a:xfrm>
              <a:prstGeom prst="parallelogram">
                <a:avLst>
                  <a:gd name="adj" fmla="val 46875"/>
                </a:avLst>
              </a:prstGeom>
              <a:solidFill>
                <a:srgbClr val="F5DF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5 žingsnis</a:t>
                </a:r>
                <a:endParaRPr sz="2400" b="1" i="0" u="none" strike="noStrike" cap="none">
                  <a:solidFill>
                    <a:schemeClr val="dk1"/>
                  </a:solidFill>
                  <a:latin typeface="Arial"/>
                  <a:ea typeface="Arial"/>
                  <a:cs typeface="Arial"/>
                  <a:sym typeface="Arial"/>
                </a:endParaRPr>
              </a:p>
            </p:txBody>
          </p:sp>
          <p:sp>
            <p:nvSpPr>
              <p:cNvPr id="831" name="Google Shape;831;p34"/>
              <p:cNvSpPr/>
              <p:nvPr/>
            </p:nvSpPr>
            <p:spPr>
              <a:xfrm>
                <a:off x="468666" y="2863272"/>
                <a:ext cx="2829678" cy="2674844"/>
              </a:xfrm>
              <a:prstGeom prst="parallelogram">
                <a:avLst>
                  <a:gd name="adj" fmla="val 46875"/>
                </a:avLst>
              </a:prstGeom>
              <a:solidFill>
                <a:srgbClr val="87A6A6">
                  <a:alpha val="6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32" name="Google Shape;832;p34"/>
              <p:cNvSpPr/>
              <p:nvPr/>
            </p:nvSpPr>
            <p:spPr>
              <a:xfrm>
                <a:off x="2456597" y="2863272"/>
                <a:ext cx="2829678" cy="2674844"/>
              </a:xfrm>
              <a:prstGeom prst="parallelogram">
                <a:avLst>
                  <a:gd name="adj" fmla="val 46875"/>
                </a:avLst>
              </a:prstGeom>
              <a:solidFill>
                <a:srgbClr val="266796">
                  <a:alpha val="6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33" name="Google Shape;833;p34"/>
              <p:cNvSpPr/>
              <p:nvPr/>
            </p:nvSpPr>
            <p:spPr>
              <a:xfrm>
                <a:off x="4444528" y="2863272"/>
                <a:ext cx="2829678" cy="2674844"/>
              </a:xfrm>
              <a:prstGeom prst="parallelogram">
                <a:avLst>
                  <a:gd name="adj" fmla="val 46875"/>
                </a:avLst>
              </a:prstGeom>
              <a:solidFill>
                <a:srgbClr val="837F6D">
                  <a:alpha val="6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34" name="Google Shape;834;p34"/>
              <p:cNvSpPr/>
              <p:nvPr/>
            </p:nvSpPr>
            <p:spPr>
              <a:xfrm>
                <a:off x="6432459" y="2863272"/>
                <a:ext cx="2829678" cy="2674844"/>
              </a:xfrm>
              <a:prstGeom prst="parallelogram">
                <a:avLst>
                  <a:gd name="adj" fmla="val 46875"/>
                </a:avLst>
              </a:prstGeom>
              <a:solidFill>
                <a:srgbClr val="678877">
                  <a:alpha val="6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35" name="Google Shape;835;p34"/>
              <p:cNvSpPr/>
              <p:nvPr/>
            </p:nvSpPr>
            <p:spPr>
              <a:xfrm>
                <a:off x="8420388" y="2863272"/>
                <a:ext cx="2829678" cy="2674844"/>
              </a:xfrm>
              <a:prstGeom prst="parallelogram">
                <a:avLst>
                  <a:gd name="adj" fmla="val 46875"/>
                </a:avLst>
              </a:prstGeom>
              <a:solidFill>
                <a:srgbClr val="9B4C25">
                  <a:alpha val="6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36" name="Google Shape;836;p34"/>
              <p:cNvSpPr/>
              <p:nvPr/>
            </p:nvSpPr>
            <p:spPr>
              <a:xfrm rot="-3885197">
                <a:off x="4281666" y="3903833"/>
                <a:ext cx="3090617" cy="6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ĮTRAUKITE REALAUS </a:t>
                </a:r>
                <a:endParaRPr sz="1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PASAULIO PAVYZDŽIUS </a:t>
                </a:r>
                <a:endParaRPr sz="1800" b="1" i="0" u="none" strike="noStrike" cap="none">
                  <a:solidFill>
                    <a:schemeClr val="lt1"/>
                  </a:solidFill>
                  <a:latin typeface="Arial"/>
                  <a:ea typeface="Arial"/>
                  <a:cs typeface="Arial"/>
                  <a:sym typeface="Arial"/>
                </a:endParaRPr>
              </a:p>
            </p:txBody>
          </p:sp>
          <p:sp>
            <p:nvSpPr>
              <p:cNvPr id="837" name="Google Shape;837;p34"/>
              <p:cNvSpPr/>
              <p:nvPr/>
            </p:nvSpPr>
            <p:spPr>
              <a:xfrm rot="-3885424">
                <a:off x="546449" y="3698673"/>
                <a:ext cx="2494506" cy="85834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APIBRĖŽKITE AIŠKIUS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MOKYMOSI TIKSLUS</a:t>
                </a:r>
                <a:endParaRPr sz="1800" b="1" i="0" u="none" strike="noStrike" cap="none">
                  <a:solidFill>
                    <a:schemeClr val="lt1"/>
                  </a:solidFill>
                  <a:latin typeface="Arial"/>
                  <a:ea typeface="Arial"/>
                  <a:cs typeface="Arial"/>
                  <a:sym typeface="Arial"/>
                </a:endParaRPr>
              </a:p>
            </p:txBody>
          </p:sp>
          <p:sp>
            <p:nvSpPr>
              <p:cNvPr id="838" name="Google Shape;838;p34"/>
              <p:cNvSpPr/>
              <p:nvPr/>
            </p:nvSpPr>
            <p:spPr>
              <a:xfrm rot="-3885438">
                <a:off x="2316484" y="3768652"/>
                <a:ext cx="2970781" cy="7990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KURKITE VEIKLAS, KURIOS</a:t>
                </a:r>
                <a:endParaRPr sz="1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 INTEGRUOJA IM</a:t>
                </a:r>
                <a:endParaRPr sz="1800" b="1" i="0" u="none" strike="noStrike" cap="none">
                  <a:solidFill>
                    <a:schemeClr val="lt1"/>
                  </a:solidFill>
                  <a:latin typeface="Arial"/>
                  <a:ea typeface="Arial"/>
                  <a:cs typeface="Arial"/>
                  <a:sym typeface="Arial"/>
                </a:endParaRPr>
              </a:p>
            </p:txBody>
          </p:sp>
          <p:sp>
            <p:nvSpPr>
              <p:cNvPr id="839" name="Google Shape;839;p34"/>
              <p:cNvSpPr/>
              <p:nvPr/>
            </p:nvSpPr>
            <p:spPr>
              <a:xfrm rot="-3885520">
                <a:off x="6407161" y="3965314"/>
                <a:ext cx="2479880" cy="6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ĮTRAUKITE PASTOLIAVIMĄ</a:t>
                </a:r>
                <a:endParaRPr sz="1800" b="1" i="0" u="none" strike="noStrike" cap="none">
                  <a:solidFill>
                    <a:schemeClr val="lt1"/>
                  </a:solidFill>
                  <a:latin typeface="Arial"/>
                  <a:ea typeface="Arial"/>
                  <a:cs typeface="Arial"/>
                  <a:sym typeface="Arial"/>
                </a:endParaRPr>
              </a:p>
            </p:txBody>
          </p:sp>
          <p:sp>
            <p:nvSpPr>
              <p:cNvPr id="840" name="Google Shape;840;p34"/>
              <p:cNvSpPr/>
              <p:nvPr/>
            </p:nvSpPr>
            <p:spPr>
              <a:xfrm rot="-3885203">
                <a:off x="8662936" y="3849915"/>
                <a:ext cx="2151622" cy="6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REFLEKTUOKITE IR</a:t>
                </a:r>
                <a:endParaRPr sz="1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 VERTINKITE</a:t>
                </a:r>
                <a:endParaRPr sz="1800" b="1" i="0" u="none" strike="noStrike" cap="none">
                  <a:solidFill>
                    <a:schemeClr val="lt1"/>
                  </a:solidFill>
                  <a:latin typeface="Arial"/>
                  <a:ea typeface="Arial"/>
                  <a:cs typeface="Arial"/>
                  <a:sym typeface="Arial"/>
                </a:endParaRPr>
              </a:p>
            </p:txBody>
          </p:sp>
          <p:grpSp>
            <p:nvGrpSpPr>
              <p:cNvPr id="841" name="Google Shape;841;p34"/>
              <p:cNvGrpSpPr/>
              <p:nvPr/>
            </p:nvGrpSpPr>
            <p:grpSpPr>
              <a:xfrm>
                <a:off x="1756590" y="2179781"/>
                <a:ext cx="1870044" cy="3685309"/>
                <a:chOff x="3718740" y="2179781"/>
                <a:chExt cx="1870044" cy="3685309"/>
              </a:xfrm>
            </p:grpSpPr>
            <p:sp>
              <p:nvSpPr>
                <p:cNvPr id="842" name="Google Shape;842;p34"/>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859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p:txBody>
            </p:sp>
            <p:sp>
              <p:nvSpPr>
                <p:cNvPr id="843" name="Google Shape;843;p34"/>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313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844" name="Google Shape;844;p34"/>
              <p:cNvGrpSpPr/>
              <p:nvPr/>
            </p:nvGrpSpPr>
            <p:grpSpPr>
              <a:xfrm>
                <a:off x="3743222" y="2179781"/>
                <a:ext cx="1870044" cy="3685309"/>
                <a:chOff x="3718740" y="2179781"/>
                <a:chExt cx="1870044" cy="3685309"/>
              </a:xfrm>
            </p:grpSpPr>
            <p:sp>
              <p:nvSpPr>
                <p:cNvPr id="845" name="Google Shape;845;p34"/>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D6E8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p:txBody>
            </p:sp>
            <p:sp>
              <p:nvSpPr>
                <p:cNvPr id="846" name="Google Shape;846;p34"/>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313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847" name="Google Shape;847;p34"/>
              <p:cNvGrpSpPr/>
              <p:nvPr/>
            </p:nvGrpSpPr>
            <p:grpSpPr>
              <a:xfrm>
                <a:off x="5729854" y="2179781"/>
                <a:ext cx="1870044" cy="3685309"/>
                <a:chOff x="3718740" y="2179781"/>
                <a:chExt cx="1870044" cy="3685309"/>
              </a:xfrm>
            </p:grpSpPr>
            <p:sp>
              <p:nvSpPr>
                <p:cNvPr id="848" name="Google Shape;848;p34"/>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CAC8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p:txBody>
            </p:sp>
            <p:sp>
              <p:nvSpPr>
                <p:cNvPr id="849" name="Google Shape;849;p34"/>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313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850" name="Google Shape;850;p34"/>
              <p:cNvGrpSpPr/>
              <p:nvPr/>
            </p:nvGrpSpPr>
            <p:grpSpPr>
              <a:xfrm>
                <a:off x="7716485" y="2179781"/>
                <a:ext cx="1870044" cy="3685309"/>
                <a:chOff x="3718740" y="2179781"/>
                <a:chExt cx="1870044" cy="3685309"/>
              </a:xfrm>
            </p:grpSpPr>
            <p:sp>
              <p:nvSpPr>
                <p:cNvPr id="851" name="Google Shape;851;p34"/>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D3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p:txBody>
            </p:sp>
            <p:sp>
              <p:nvSpPr>
                <p:cNvPr id="852" name="Google Shape;852;p34"/>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313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853" name="Google Shape;853;p34"/>
              <p:cNvGrpSpPr/>
              <p:nvPr/>
            </p:nvGrpSpPr>
            <p:grpSpPr>
              <a:xfrm>
                <a:off x="9703117" y="2179781"/>
                <a:ext cx="1870044" cy="3685309"/>
                <a:chOff x="3718740" y="2179781"/>
                <a:chExt cx="1870044" cy="3685309"/>
              </a:xfrm>
            </p:grpSpPr>
            <p:sp>
              <p:nvSpPr>
                <p:cNvPr id="854" name="Google Shape;854;p34"/>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F5E0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1" i="0" u="none" strike="noStrike" cap="none">
                    <a:solidFill>
                      <a:schemeClr val="lt1"/>
                    </a:solidFill>
                    <a:latin typeface="Arial"/>
                    <a:ea typeface="Arial"/>
                    <a:cs typeface="Arial"/>
                    <a:sym typeface="Arial"/>
                  </a:endParaRPr>
                </a:p>
              </p:txBody>
            </p:sp>
            <p:sp>
              <p:nvSpPr>
                <p:cNvPr id="855" name="Google Shape;855;p34"/>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313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sp>
          <p:nvSpPr>
            <p:cNvPr id="856" name="Google Shape;856;p34"/>
            <p:cNvSpPr/>
            <p:nvPr/>
          </p:nvSpPr>
          <p:spPr>
            <a:xfrm>
              <a:off x="138752" y="5516672"/>
              <a:ext cx="12053247" cy="372779"/>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sp>
        <p:nvSpPr>
          <p:cNvPr id="857" name="Google Shape;857;p34"/>
          <p:cNvSpPr txBox="1"/>
          <p:nvPr/>
        </p:nvSpPr>
        <p:spPr>
          <a:xfrm>
            <a:off x="568796" y="1257133"/>
            <a:ext cx="11068200" cy="738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Norint integruoti IM į pamokų planus, svarbu vadovautis aiškiu, nuosekliu procesu. Žemiau pateikti žingsniai padės sukurti ir įgyvendinti pamokos planą, kuris ugdo problemų sprendimo įgūdžius suaugusiesiems </a:t>
            </a:r>
            <a:r>
              <a:rPr lang="en-US" sz="1400" b="0" i="0" u="none" strike="noStrike" cap="none">
                <a:solidFill>
                  <a:schemeClr val="dk1"/>
                </a:solidFill>
                <a:latin typeface="Arial"/>
                <a:ea typeface="Arial"/>
                <a:cs typeface="Arial"/>
                <a:sym typeface="Arial"/>
              </a:rPr>
              <a:t>besimokantiems.</a:t>
            </a:r>
            <a:r>
              <a:rPr lang="en-US" sz="1400" b="0" i="0" u="none" strike="noStrike" cap="none">
                <a:solidFill>
                  <a:srgbClr val="000000"/>
                </a:solidFill>
                <a:latin typeface="Arial"/>
                <a:ea typeface="Arial"/>
                <a:cs typeface="Arial"/>
                <a:sym typeface="Arial"/>
              </a:rPr>
              <a:t> Nors šie žingsniai nėra privalomi, jie rekomenduojami kaip gairės efektyviam mokymosi procesui sukurti.</a:t>
            </a:r>
            <a:endParaRPr sz="1400" b="0" i="0" u="none" strike="noStrike" cap="none">
              <a:solidFill>
                <a:srgbClr val="000000"/>
              </a:solidFill>
              <a:latin typeface="Arial"/>
              <a:ea typeface="Arial"/>
              <a:cs typeface="Arial"/>
              <a:sym typeface="Arial"/>
            </a:endParaRPr>
          </a:p>
        </p:txBody>
      </p:sp>
      <p:sp>
        <p:nvSpPr>
          <p:cNvPr id="858" name="Google Shape;858;p34"/>
          <p:cNvSpPr txBox="1"/>
          <p:nvPr/>
        </p:nvSpPr>
        <p:spPr>
          <a:xfrm>
            <a:off x="290134" y="6312629"/>
            <a:ext cx="11611732" cy="307777"/>
          </a:xfrm>
          <a:prstGeom prst="rect">
            <a:avLst/>
          </a:prstGeom>
          <a:solidFill>
            <a:srgbClr val="D4DADA"/>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Žingsnis po žingsnio peržvelkime kiekvieną iš šių etapų, kad užtikrintume IM  integraciją</a:t>
            </a:r>
            <a:endParaRPr sz="1400" b="0" i="0" u="none" strike="noStrike" cap="none">
              <a:solidFill>
                <a:srgbClr val="000000"/>
              </a:solidFill>
              <a:latin typeface="Arial"/>
              <a:ea typeface="Arial"/>
              <a:cs typeface="Arial"/>
              <a:sym typeface="Arial"/>
            </a:endParaRPr>
          </a:p>
        </p:txBody>
      </p:sp>
      <p:pic>
        <p:nvPicPr>
          <p:cNvPr id="859" name="Google Shape;859;p34" descr="Icono&#10;&#10;Descripción generada automáticamente"/>
          <p:cNvPicPr preferRelativeResize="0"/>
          <p:nvPr/>
        </p:nvPicPr>
        <p:blipFill rotWithShape="1">
          <a:blip r:embed="rId3">
            <a:alphaModFix/>
          </a:blip>
          <a:srcRect/>
          <a:stretch/>
        </p:blipFill>
        <p:spPr>
          <a:xfrm>
            <a:off x="9535548" y="6271286"/>
            <a:ext cx="406397" cy="406397"/>
          </a:xfrm>
          <a:prstGeom prst="rect">
            <a:avLst/>
          </a:prstGeom>
          <a:noFill/>
          <a:ln>
            <a:noFill/>
          </a:ln>
        </p:spPr>
      </p:pic>
      <p:sp>
        <p:nvSpPr>
          <p:cNvPr id="860" name="Google Shape;860;p34"/>
          <p:cNvSpPr txBox="1"/>
          <p:nvPr/>
        </p:nvSpPr>
        <p:spPr>
          <a:xfrm>
            <a:off x="11268740" y="65087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35</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864"/>
        <p:cNvGrpSpPr/>
        <p:nvPr/>
      </p:nvGrpSpPr>
      <p:grpSpPr>
        <a:xfrm>
          <a:off x="0" y="0"/>
          <a:ext cx="0" cy="0"/>
          <a:chOff x="0" y="0"/>
          <a:chExt cx="0" cy="0"/>
        </a:xfrm>
      </p:grpSpPr>
      <p:sp>
        <p:nvSpPr>
          <p:cNvPr id="865" name="Google Shape;865;p35"/>
          <p:cNvSpPr txBox="1">
            <a:spLocks noGrp="1"/>
          </p:cNvSpPr>
          <p:nvPr>
            <p:ph type="body" idx="1"/>
          </p:nvPr>
        </p:nvSpPr>
        <p:spPr>
          <a:xfrm>
            <a:off x="588772" y="570276"/>
            <a:ext cx="9410700" cy="68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1 žingsnis: apibrėžkite aiškius mokymosi tikslus</a:t>
            </a:r>
            <a:endParaRPr sz="2400" b="1">
              <a:solidFill>
                <a:schemeClr val="dk1"/>
              </a:solidFill>
              <a:latin typeface="Arial"/>
              <a:ea typeface="Arial"/>
              <a:cs typeface="Arial"/>
              <a:sym typeface="Arial"/>
            </a:endParaRPr>
          </a:p>
        </p:txBody>
      </p:sp>
      <p:sp>
        <p:nvSpPr>
          <p:cNvPr id="866" name="Google Shape;866;p35"/>
          <p:cNvSpPr txBox="1"/>
          <p:nvPr/>
        </p:nvSpPr>
        <p:spPr>
          <a:xfrm>
            <a:off x="470647" y="1432529"/>
            <a:ext cx="7842104" cy="3540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Suaugusiųjų mokymo srityje aiškūs ir išmatuojami tikslai padeda mokiniams suprasti pamokos prasmę ir kaip ji susijusi su jų gyvenimu, todėl mokymasis tampa prasmingesni.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Pagrindiniai akcentai: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Nustatykite, į kuriuos IM principus bus orientuojamasi</a:t>
            </a:r>
            <a:r>
              <a:rPr lang="en-US" sz="1400" b="0" i="0" u="none" strike="noStrike" cap="none">
                <a:solidFill>
                  <a:srgbClr val="000000"/>
                </a:solidFill>
                <a:latin typeface="Arial"/>
                <a:ea typeface="Arial"/>
                <a:cs typeface="Arial"/>
                <a:sym typeface="Arial"/>
              </a:rPr>
              <a:t>: pasirinkite aktualius principus, pvz., dekompoziciją (užduočių skaidymą), šablonų atpažinimą (tendencijų nustatymą asmeniniame ir profesiniame gyvenime) ar algoritminį mąstymą (nuoseklus proceso formavimą asmeniniame gyvenime).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Formuluokite tikslus konkrečiai ir išmatuojamai</a:t>
            </a:r>
            <a:r>
              <a:rPr lang="en-US" sz="1400" b="0" i="0" u="none" strike="noStrike" cap="none">
                <a:solidFill>
                  <a:srgbClr val="000000"/>
                </a:solidFill>
                <a:latin typeface="Arial"/>
                <a:ea typeface="Arial"/>
                <a:cs typeface="Arial"/>
                <a:sym typeface="Arial"/>
              </a:rPr>
              <a:t>: tikslai turėtų būti aiškūs, kad būtų galima matuoti pažangą.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Užtikrinkite aktualumą</a:t>
            </a:r>
            <a:r>
              <a:rPr lang="en-US" sz="1400" b="0" i="0" u="none" strike="noStrike" cap="none">
                <a:solidFill>
                  <a:srgbClr val="000000"/>
                </a:solidFill>
                <a:latin typeface="Arial"/>
                <a:ea typeface="Arial"/>
                <a:cs typeface="Arial"/>
                <a:sym typeface="Arial"/>
              </a:rPr>
              <a:t>: susiekite mokymosi tikslus su mokinių asmeniniais ar profesiniais siekiais,pvz., efektyvus laiko planavimas, sprendimų priėmimas remiantis duomenimis ar darbo užduočių sprendimas.</a:t>
            </a:r>
            <a:endParaRPr sz="1400" b="0" i="0" u="none" strike="noStrike" cap="none">
              <a:solidFill>
                <a:srgbClr val="000000"/>
              </a:solidFill>
              <a:latin typeface="Arial"/>
              <a:ea typeface="Arial"/>
              <a:cs typeface="Arial"/>
              <a:sym typeface="Arial"/>
            </a:endParaRPr>
          </a:p>
        </p:txBody>
      </p:sp>
      <p:sp>
        <p:nvSpPr>
          <p:cNvPr id="867" name="Google Shape;867;p35"/>
          <p:cNvSpPr/>
          <p:nvPr/>
        </p:nvSpPr>
        <p:spPr>
          <a:xfrm>
            <a:off x="233151" y="5329935"/>
            <a:ext cx="8079600" cy="11466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Pavyzdys, ką galite pasakyti per pamoką:</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a:t>
            </a:r>
            <a:r>
              <a:rPr lang="en-US" sz="1400" b="0" i="0" u="none" strike="noStrike" cap="none">
                <a:solidFill>
                  <a:schemeClr val="dk1"/>
                </a:solidFill>
                <a:latin typeface="Arial"/>
                <a:ea typeface="Arial"/>
                <a:cs typeface="Arial"/>
                <a:sym typeface="Arial"/>
              </a:rPr>
              <a:t>Šios pamokos pabaigoje jūs mokėsite išskaidyti darbo projektą į mažesnes užduotis, atpažinti pasikartojančius šablonus įgyvendintuose projektuose ir taikyti algoritminį mąstymą kuriant veiksmų planą.“</a:t>
            </a:r>
            <a:endParaRPr sz="1400" b="0" i="0" u="none" strike="noStrike" cap="none">
              <a:solidFill>
                <a:schemeClr val="dk1"/>
              </a:solidFill>
              <a:latin typeface="Arial"/>
              <a:ea typeface="Arial"/>
              <a:cs typeface="Arial"/>
              <a:sym typeface="Arial"/>
            </a:endParaRPr>
          </a:p>
        </p:txBody>
      </p:sp>
      <p:pic>
        <p:nvPicPr>
          <p:cNvPr id="868" name="Google Shape;868;p35" descr="Imagen que contiene electrónica, circuito&#10;&#10;Descripción generada automáticamente"/>
          <p:cNvPicPr preferRelativeResize="0"/>
          <p:nvPr/>
        </p:nvPicPr>
        <p:blipFill rotWithShape="1">
          <a:blip r:embed="rId3">
            <a:alphaModFix/>
          </a:blip>
          <a:srcRect l="6030" r="6039"/>
          <a:stretch/>
        </p:blipFill>
        <p:spPr>
          <a:xfrm>
            <a:off x="8801100" y="0"/>
            <a:ext cx="3390900" cy="6857998"/>
          </a:xfrm>
          <a:prstGeom prst="rect">
            <a:avLst/>
          </a:prstGeom>
          <a:noFill/>
          <a:ln>
            <a:noFill/>
          </a:ln>
        </p:spPr>
      </p:pic>
      <p:pic>
        <p:nvPicPr>
          <p:cNvPr id="869" name="Google Shape;869;p35" descr="Logotipo, Icono&#10;&#10;Descripción generada automáticamente"/>
          <p:cNvPicPr preferRelativeResize="0"/>
          <p:nvPr/>
        </p:nvPicPr>
        <p:blipFill rotWithShape="1">
          <a:blip r:embed="rId4">
            <a:alphaModFix/>
          </a:blip>
          <a:srcRect/>
          <a:stretch/>
        </p:blipFill>
        <p:spPr>
          <a:xfrm>
            <a:off x="7934258" y="4972829"/>
            <a:ext cx="756986" cy="756986"/>
          </a:xfrm>
          <a:prstGeom prst="rect">
            <a:avLst/>
          </a:prstGeom>
          <a:noFill/>
          <a:ln>
            <a:noFill/>
          </a:ln>
        </p:spPr>
      </p:pic>
      <p:sp>
        <p:nvSpPr>
          <p:cNvPr id="870" name="Google Shape;870;p35"/>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36</a:t>
            </a:fld>
            <a:endParaRPr>
              <a:solidFill>
                <a:schemeClr val="lt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874"/>
        <p:cNvGrpSpPr/>
        <p:nvPr/>
      </p:nvGrpSpPr>
      <p:grpSpPr>
        <a:xfrm>
          <a:off x="0" y="0"/>
          <a:ext cx="0" cy="0"/>
          <a:chOff x="0" y="0"/>
          <a:chExt cx="0" cy="0"/>
        </a:xfrm>
      </p:grpSpPr>
      <p:sp>
        <p:nvSpPr>
          <p:cNvPr id="875" name="Google Shape;875;p36"/>
          <p:cNvSpPr txBox="1">
            <a:spLocks noGrp="1"/>
          </p:cNvSpPr>
          <p:nvPr>
            <p:ph type="body" idx="1"/>
          </p:nvPr>
        </p:nvSpPr>
        <p:spPr>
          <a:xfrm>
            <a:off x="593613" y="592902"/>
            <a:ext cx="9410700" cy="68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2 žingsnis: kurkite veiklas, kurios integruoja IM</a:t>
            </a:r>
            <a:endParaRPr sz="2400" b="1">
              <a:solidFill>
                <a:schemeClr val="dk1"/>
              </a:solidFill>
              <a:latin typeface="Arial"/>
              <a:ea typeface="Arial"/>
              <a:cs typeface="Arial"/>
              <a:sym typeface="Arial"/>
            </a:endParaRPr>
          </a:p>
        </p:txBody>
      </p:sp>
      <p:pic>
        <p:nvPicPr>
          <p:cNvPr id="876" name="Google Shape;876;p36" descr="Imagen que contiene electrónica, circuito&#10;&#10;Descripción generada automáticamente"/>
          <p:cNvPicPr preferRelativeResize="0"/>
          <p:nvPr/>
        </p:nvPicPr>
        <p:blipFill rotWithShape="1">
          <a:blip r:embed="rId3">
            <a:alphaModFix/>
          </a:blip>
          <a:srcRect l="6030" r="6039"/>
          <a:stretch/>
        </p:blipFill>
        <p:spPr>
          <a:xfrm>
            <a:off x="8801100" y="0"/>
            <a:ext cx="3390900" cy="6857998"/>
          </a:xfrm>
          <a:prstGeom prst="rect">
            <a:avLst/>
          </a:prstGeom>
          <a:noFill/>
          <a:ln>
            <a:noFill/>
          </a:ln>
        </p:spPr>
      </p:pic>
      <p:sp>
        <p:nvSpPr>
          <p:cNvPr id="877" name="Google Shape;877;p36"/>
          <p:cNvSpPr txBox="1"/>
          <p:nvPr/>
        </p:nvSpPr>
        <p:spPr>
          <a:xfrm>
            <a:off x="499484" y="1563177"/>
            <a:ext cx="7730118" cy="31092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Kurti įtraukiančias veiklas yra būtina, norint užtikrinti gilesnį mokinių supratimą. Suaugusieji geriausiai mokosi, kai gali taikyti naujas sąvokas realiose situacijose. Veiklos, kurios remiasi IM principais, skatina praktinį problemų sprendimą ir padeda geriau suvokti abstrakčias sąvokas.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Pagrindiniai akcentai: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Aktyvus IM principų taikymas. </a:t>
            </a:r>
            <a:r>
              <a:rPr lang="en-US" sz="1400" b="0" i="0" u="none" strike="noStrike" cap="none">
                <a:solidFill>
                  <a:srgbClr val="000000"/>
                </a:solidFill>
                <a:latin typeface="Arial"/>
                <a:ea typeface="Arial"/>
                <a:cs typeface="Arial"/>
                <a:sym typeface="Arial"/>
              </a:rPr>
              <a:t>Planuokite veiklas, kurias įgyvendindami mokiniai galėtų praktiškai taikyti IM principus, tokius kaip dekompozicija, šablonų atpažinimas ar algoritmai.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Problemų sprendimo užduotys</a:t>
            </a:r>
            <a:r>
              <a:rPr lang="en-US" sz="1400" b="0" i="0" u="none" strike="noStrike" cap="none">
                <a:solidFill>
                  <a:srgbClr val="000000"/>
                </a:solidFill>
                <a:latin typeface="Arial"/>
                <a:ea typeface="Arial"/>
                <a:cs typeface="Arial"/>
                <a:sym typeface="Arial"/>
              </a:rPr>
              <a:t>. Įtraukite veiklas, kurios reikalauja pritaikyti IM įgūdžius realioms problemoms spręsti, pavyzdžiui, planuojant bendruomenės renginį ar tvarkaraštį.</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Įtraukite bendradarbiavimą. </a:t>
            </a:r>
            <a:r>
              <a:rPr lang="en-US" sz="1400" b="0" i="0" u="none" strike="noStrike" cap="none">
                <a:solidFill>
                  <a:srgbClr val="000000"/>
                </a:solidFill>
                <a:latin typeface="Arial"/>
                <a:ea typeface="Arial"/>
                <a:cs typeface="Arial"/>
                <a:sym typeface="Arial"/>
              </a:rPr>
              <a:t>Veiklos, kurių metu vyksta grupinis darbas ar diskusijos, taikomi IM principai komandinėje aplinkoje, skatinmas mokymąsi iš kitų ir kūrybiška sprendimų paiešką.</a:t>
            </a:r>
            <a:endParaRPr sz="1400" b="0" i="0" u="none" strike="noStrike" cap="none">
              <a:solidFill>
                <a:srgbClr val="000000"/>
              </a:solidFill>
              <a:latin typeface="Arial"/>
              <a:ea typeface="Arial"/>
              <a:cs typeface="Arial"/>
              <a:sym typeface="Arial"/>
            </a:endParaRPr>
          </a:p>
        </p:txBody>
      </p:sp>
      <p:sp>
        <p:nvSpPr>
          <p:cNvPr id="878" name="Google Shape;878;p36"/>
          <p:cNvSpPr/>
          <p:nvPr/>
        </p:nvSpPr>
        <p:spPr>
          <a:xfrm>
            <a:off x="233151" y="5329935"/>
            <a:ext cx="8079600" cy="11466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Veiklos pavyzdys pamokos metu:</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Išskaidykite darbo projektą į mažesnes užduotis. Grupėse aptarkite, kaip kiekvieną užduotį būtų galima atlikti efektyviau, taikant algoritmus arba remiantis ankstesnių projektų pavyzdžiais.</a:t>
            </a:r>
            <a:endParaRPr sz="1400" b="0" i="0" u="none" strike="noStrike" cap="none">
              <a:solidFill>
                <a:schemeClr val="dk1"/>
              </a:solidFill>
              <a:latin typeface="Arial"/>
              <a:ea typeface="Arial"/>
              <a:cs typeface="Arial"/>
              <a:sym typeface="Arial"/>
            </a:endParaRPr>
          </a:p>
        </p:txBody>
      </p:sp>
      <p:pic>
        <p:nvPicPr>
          <p:cNvPr id="879" name="Google Shape;879;p36" descr="Icono&#10;&#10;Descripción generada automáticamente"/>
          <p:cNvPicPr preferRelativeResize="0"/>
          <p:nvPr/>
        </p:nvPicPr>
        <p:blipFill rotWithShape="1">
          <a:blip r:embed="rId4">
            <a:alphaModFix/>
          </a:blip>
          <a:srcRect/>
          <a:stretch/>
        </p:blipFill>
        <p:spPr>
          <a:xfrm>
            <a:off x="7847484" y="5146634"/>
            <a:ext cx="709379" cy="709379"/>
          </a:xfrm>
          <a:prstGeom prst="rect">
            <a:avLst/>
          </a:prstGeom>
          <a:noFill/>
          <a:ln>
            <a:noFill/>
          </a:ln>
        </p:spPr>
      </p:pic>
      <p:sp>
        <p:nvSpPr>
          <p:cNvPr id="880" name="Google Shape;880;p36"/>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37</a:t>
            </a:fld>
            <a:endParaRPr>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884"/>
        <p:cNvGrpSpPr/>
        <p:nvPr/>
      </p:nvGrpSpPr>
      <p:grpSpPr>
        <a:xfrm>
          <a:off x="0" y="0"/>
          <a:ext cx="0" cy="0"/>
          <a:chOff x="0" y="0"/>
          <a:chExt cx="0" cy="0"/>
        </a:xfrm>
      </p:grpSpPr>
      <p:sp>
        <p:nvSpPr>
          <p:cNvPr id="885" name="Google Shape;885;p37"/>
          <p:cNvSpPr txBox="1">
            <a:spLocks noGrp="1"/>
          </p:cNvSpPr>
          <p:nvPr>
            <p:ph type="body" idx="1"/>
          </p:nvPr>
        </p:nvSpPr>
        <p:spPr>
          <a:xfrm>
            <a:off x="590923" y="626615"/>
            <a:ext cx="9410700" cy="68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2 žingsnis: kurkite veiklas, kurios integruoja IM</a:t>
            </a:r>
            <a:endParaRPr/>
          </a:p>
        </p:txBody>
      </p:sp>
      <p:pic>
        <p:nvPicPr>
          <p:cNvPr id="886" name="Google Shape;886;p37" descr="Imagen que contiene electrónica, circuito&#10;&#10;Descripción generada automáticamente"/>
          <p:cNvPicPr preferRelativeResize="0"/>
          <p:nvPr/>
        </p:nvPicPr>
        <p:blipFill rotWithShape="1">
          <a:blip r:embed="rId3">
            <a:alphaModFix/>
          </a:blip>
          <a:srcRect l="6030" r="6039"/>
          <a:stretch/>
        </p:blipFill>
        <p:spPr>
          <a:xfrm>
            <a:off x="8801100" y="0"/>
            <a:ext cx="3390900" cy="6857998"/>
          </a:xfrm>
          <a:prstGeom prst="rect">
            <a:avLst/>
          </a:prstGeom>
          <a:noFill/>
          <a:ln>
            <a:noFill/>
          </a:ln>
        </p:spPr>
      </p:pic>
      <p:sp>
        <p:nvSpPr>
          <p:cNvPr id="887" name="Google Shape;887;p37"/>
          <p:cNvSpPr txBox="1"/>
          <p:nvPr/>
        </p:nvSpPr>
        <p:spPr>
          <a:xfrm>
            <a:off x="354173" y="1513934"/>
            <a:ext cx="8079600" cy="3632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Žaidybinimas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1"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Žaidybinimas – tai žaidimo elementų taikymas mokymosi aplinkoje, siekiant padidinti motyvaciją, įsitraukimą ir aktyvų dalyvavimą. Suaugusiųjų ugdymo srityje tai veiksminga priemonė, nes padeda paversti abstrakčias sąvokas interaktyviomis ir įdomiomis.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Ypač naudinga mokant IM sąvokų, tokių kaip dekompozicija, šablonų atpažinimas ir algoritminis mąstymas. Interaktyvios veiklos leidžia mokiniams vizualiai suvokti abstrakčias idėjas, todėl problemų sprendimas tampa labiau suprantamu. Pavyzdžiui, „pabėgimo kambario“ tipo iššūkiai gali skatinti dekompoziciją – basimokntieji turi išskaidyti problemą į mažesnes užduotis, o simuliacinės veiklos – lavinti šablonų atpažinimą ir sprendimų prognozavimą.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Žaidybinimas mokymąsi paverčia motyvuojančiu, įtraukiančiu procesu, kuris padeda suaugusiesiems ugdyti IM įgūdžius linksmai ir įdomiai. Naudodami žaidimo principus, pedagogai gali padėti mokiniams išlikti aktyviems, motyvuotiems ir pasitikintiems savimi taikant IM realiame gyvenime</a:t>
            </a:r>
            <a:r>
              <a:rPr lang="en-US" sz="1600" b="1"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888" name="Google Shape;888;p37"/>
          <p:cNvSpPr/>
          <p:nvPr/>
        </p:nvSpPr>
        <p:spPr>
          <a:xfrm>
            <a:off x="233151" y="5329935"/>
            <a:ext cx="8079600" cy="1146600"/>
          </a:xfrm>
          <a:prstGeom prst="rect">
            <a:avLst/>
          </a:prstGeom>
          <a:solidFill>
            <a:srgbClr val="708684">
              <a:alpha val="28627"/>
            </a:srgbClr>
          </a:solidFill>
          <a:ln>
            <a:noFill/>
          </a:ln>
        </p:spPr>
        <p:txBody>
          <a:bodyPr spcFirstLastPara="1" wrap="square" lIns="540000" tIns="45700" rIns="540000"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Naudodami struktūruotus iššūkius, apdovanojimus ir interaktyvias problemų sprendimo užduotis, galite sukurti efektyvesnę ir įdomesnę mokymosi aplinką.</a:t>
            </a:r>
            <a:endParaRPr sz="1400" b="0" i="0" u="none" strike="noStrike" cap="none">
              <a:solidFill>
                <a:schemeClr val="dk1"/>
              </a:solidFill>
              <a:latin typeface="Arial"/>
              <a:ea typeface="Arial"/>
              <a:cs typeface="Arial"/>
              <a:sym typeface="Arial"/>
            </a:endParaRPr>
          </a:p>
        </p:txBody>
      </p:sp>
      <p:pic>
        <p:nvPicPr>
          <p:cNvPr id="889" name="Google Shape;889;p37" descr="Icono&#10;&#10;Descripción generada automáticamente"/>
          <p:cNvPicPr preferRelativeResize="0"/>
          <p:nvPr/>
        </p:nvPicPr>
        <p:blipFill rotWithShape="1">
          <a:blip r:embed="rId4">
            <a:alphaModFix/>
          </a:blip>
          <a:srcRect/>
          <a:stretch/>
        </p:blipFill>
        <p:spPr>
          <a:xfrm>
            <a:off x="7847484" y="5146634"/>
            <a:ext cx="709379" cy="709379"/>
          </a:xfrm>
          <a:prstGeom prst="rect">
            <a:avLst/>
          </a:prstGeom>
          <a:noFill/>
          <a:ln>
            <a:noFill/>
          </a:ln>
        </p:spPr>
      </p:pic>
      <p:sp>
        <p:nvSpPr>
          <p:cNvPr id="890" name="Google Shape;890;p37"/>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38</a:t>
            </a:fld>
            <a:endParaRPr>
              <a:solidFill>
                <a:schemeClr val="lt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894"/>
        <p:cNvGrpSpPr/>
        <p:nvPr/>
      </p:nvGrpSpPr>
      <p:grpSpPr>
        <a:xfrm>
          <a:off x="0" y="0"/>
          <a:ext cx="0" cy="0"/>
          <a:chOff x="0" y="0"/>
          <a:chExt cx="0" cy="0"/>
        </a:xfrm>
      </p:grpSpPr>
      <p:sp>
        <p:nvSpPr>
          <p:cNvPr id="895" name="Google Shape;895;p38"/>
          <p:cNvSpPr txBox="1">
            <a:spLocks noGrp="1"/>
          </p:cNvSpPr>
          <p:nvPr>
            <p:ph type="body" idx="1"/>
          </p:nvPr>
        </p:nvSpPr>
        <p:spPr>
          <a:xfrm>
            <a:off x="588772" y="586474"/>
            <a:ext cx="9410700" cy="68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3 žingsnis: įtraukite realaus pasaulio pavyzdžius </a:t>
            </a:r>
            <a:endParaRPr sz="2400" b="1">
              <a:solidFill>
                <a:schemeClr val="dk1"/>
              </a:solidFill>
              <a:latin typeface="Arial"/>
              <a:ea typeface="Arial"/>
              <a:cs typeface="Arial"/>
              <a:sym typeface="Arial"/>
            </a:endParaRPr>
          </a:p>
        </p:txBody>
      </p:sp>
      <p:pic>
        <p:nvPicPr>
          <p:cNvPr id="896" name="Google Shape;896;p38" descr="Imagen que contiene electrónica, circuito&#10;&#10;Descripción generada automáticamente"/>
          <p:cNvPicPr preferRelativeResize="0"/>
          <p:nvPr/>
        </p:nvPicPr>
        <p:blipFill rotWithShape="1">
          <a:blip r:embed="rId3">
            <a:alphaModFix/>
          </a:blip>
          <a:srcRect l="6030" r="6039"/>
          <a:stretch/>
        </p:blipFill>
        <p:spPr>
          <a:xfrm>
            <a:off x="8801100" y="0"/>
            <a:ext cx="3390900" cy="6857998"/>
          </a:xfrm>
          <a:prstGeom prst="rect">
            <a:avLst/>
          </a:prstGeom>
          <a:noFill/>
          <a:ln>
            <a:noFill/>
          </a:ln>
        </p:spPr>
      </p:pic>
      <p:sp>
        <p:nvSpPr>
          <p:cNvPr id="897" name="Google Shape;897;p38"/>
          <p:cNvSpPr txBox="1"/>
          <p:nvPr/>
        </p:nvSpPr>
        <p:spPr>
          <a:xfrm>
            <a:off x="365643" y="1524249"/>
            <a:ext cx="8079600" cy="3324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Suaugusieji mokosi efektyviausiai tada, kai mato tiesioginį naujų įgūdžių ryšį su savo asmeniniu ar profesiniu gyvenimu. Įtraukdami realias situacijas į mokymą, padedate mokiniams suprasti praktinę IM vertę. Toks metodas didina įsitraukimą ir motyvaciją, nes akivaizdžiai parodo naudą.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Pagrindiniai akcentai: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Siekite, kad IM būtų susietas su praktinėmis situacijomis</a:t>
            </a:r>
            <a:r>
              <a:rPr lang="en-US" sz="1400" b="0" i="0" u="none" strike="noStrike" cap="none">
                <a:solidFill>
                  <a:srgbClr val="000000"/>
                </a:solidFill>
                <a:latin typeface="Arial"/>
                <a:ea typeface="Arial"/>
                <a:cs typeface="Arial"/>
                <a:sym typeface="Arial"/>
              </a:rPr>
              <a:t>: kurkite veiklas, kurios tiesiogiai sieja IM sąvokas su besimokančiųjų kasdienėmis ar darbo užduotimis.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Parodykite, kaip IM pritaikomas jų gyvenime</a:t>
            </a:r>
            <a:r>
              <a:rPr lang="en-US" sz="1400" b="0" i="0" u="none" strike="noStrike" cap="none">
                <a:solidFill>
                  <a:srgbClr val="000000"/>
                </a:solidFill>
                <a:latin typeface="Arial"/>
                <a:ea typeface="Arial"/>
                <a:cs typeface="Arial"/>
                <a:sym typeface="Arial"/>
              </a:rPr>
              <a:t>: padėkite mokiniams atpažinti ryšį tarp IM ir jų kasdienės veiklos. Pavyzdžiui, algoritminį mąstymą galima taikyti sprendimų priėmimui ar laiko planavimui.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Spręskite realias problemas</a:t>
            </a:r>
            <a:r>
              <a:rPr lang="en-US" sz="1400" b="0" i="0" u="none" strike="noStrike" cap="none">
                <a:solidFill>
                  <a:srgbClr val="000000"/>
                </a:solidFill>
                <a:latin typeface="Arial"/>
                <a:ea typeface="Arial"/>
                <a:cs typeface="Arial"/>
                <a:sym typeface="Arial"/>
              </a:rPr>
              <a:t>: skatinkite mokinius naudoti IM principus sprendžiant jiems aktualias problemas darbe ir namuose.</a:t>
            </a:r>
            <a:endParaRPr sz="1400" b="0" i="0" u="none" strike="noStrike" cap="none">
              <a:solidFill>
                <a:srgbClr val="000000"/>
              </a:solidFill>
              <a:latin typeface="Arial"/>
              <a:ea typeface="Arial"/>
              <a:cs typeface="Arial"/>
              <a:sym typeface="Arial"/>
            </a:endParaRPr>
          </a:p>
        </p:txBody>
      </p:sp>
      <p:sp>
        <p:nvSpPr>
          <p:cNvPr id="898" name="Google Shape;898;p38"/>
          <p:cNvSpPr/>
          <p:nvPr/>
        </p:nvSpPr>
        <p:spPr>
          <a:xfrm>
            <a:off x="233151" y="5329935"/>
            <a:ext cx="8079600" cy="11466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Veiklos pavyzdys pamokoje: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Suplanuokite asmeninį biudžetą naudodami šablonų atpažinimą (analizuodami išlaidų tendencijas) ir dekompoziciją (suskaidydami biudžeto planavimo procesą į konkrečius veiksmus).</a:t>
            </a:r>
            <a:endParaRPr sz="1400" b="0" i="0" u="none" strike="noStrike" cap="none">
              <a:solidFill>
                <a:schemeClr val="dk1"/>
              </a:solidFill>
              <a:latin typeface="Arial"/>
              <a:ea typeface="Arial"/>
              <a:cs typeface="Arial"/>
              <a:sym typeface="Arial"/>
            </a:endParaRPr>
          </a:p>
        </p:txBody>
      </p:sp>
      <p:pic>
        <p:nvPicPr>
          <p:cNvPr id="899" name="Google Shape;899;p38" descr="Icono&#10;&#10;Descripción generada automáticamente"/>
          <p:cNvPicPr preferRelativeResize="0"/>
          <p:nvPr/>
        </p:nvPicPr>
        <p:blipFill rotWithShape="1">
          <a:blip r:embed="rId4">
            <a:alphaModFix/>
          </a:blip>
          <a:srcRect/>
          <a:stretch/>
        </p:blipFill>
        <p:spPr>
          <a:xfrm>
            <a:off x="7803378" y="4848849"/>
            <a:ext cx="829665" cy="829665"/>
          </a:xfrm>
          <a:prstGeom prst="rect">
            <a:avLst/>
          </a:prstGeom>
          <a:noFill/>
          <a:ln>
            <a:noFill/>
          </a:ln>
        </p:spPr>
      </p:pic>
      <p:sp>
        <p:nvSpPr>
          <p:cNvPr id="900" name="Google Shape;900;p38"/>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39</a:t>
            </a:fld>
            <a:endParaRPr>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904"/>
        <p:cNvGrpSpPr/>
        <p:nvPr/>
      </p:nvGrpSpPr>
      <p:grpSpPr>
        <a:xfrm>
          <a:off x="0" y="0"/>
          <a:ext cx="0" cy="0"/>
          <a:chOff x="0" y="0"/>
          <a:chExt cx="0" cy="0"/>
        </a:xfrm>
      </p:grpSpPr>
      <p:sp>
        <p:nvSpPr>
          <p:cNvPr id="905" name="Google Shape;905;p39"/>
          <p:cNvSpPr txBox="1">
            <a:spLocks noGrp="1"/>
          </p:cNvSpPr>
          <p:nvPr>
            <p:ph type="body" idx="1"/>
          </p:nvPr>
        </p:nvSpPr>
        <p:spPr>
          <a:xfrm>
            <a:off x="584857" y="593676"/>
            <a:ext cx="7701000" cy="68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16"/>
              <a:buNone/>
            </a:pPr>
            <a:r>
              <a:rPr lang="en-US">
                <a:solidFill>
                  <a:schemeClr val="dk1"/>
                </a:solidFill>
                <a:latin typeface="Arial"/>
                <a:ea typeface="Arial"/>
                <a:cs typeface="Arial"/>
                <a:sym typeface="Arial"/>
              </a:rPr>
              <a:t>4 žingsnis: pastolinis mokymasis</a:t>
            </a:r>
            <a:endParaRPr sz="2400" b="1">
              <a:solidFill>
                <a:schemeClr val="dk1"/>
              </a:solidFill>
              <a:latin typeface="Arial"/>
              <a:ea typeface="Arial"/>
              <a:cs typeface="Arial"/>
              <a:sym typeface="Arial"/>
            </a:endParaRPr>
          </a:p>
        </p:txBody>
      </p:sp>
      <p:pic>
        <p:nvPicPr>
          <p:cNvPr id="906" name="Google Shape;906;p39" descr="Imagen que contiene electrónica, circuito&#10;&#10;Descripción generada automáticamente"/>
          <p:cNvPicPr preferRelativeResize="0"/>
          <p:nvPr/>
        </p:nvPicPr>
        <p:blipFill rotWithShape="1">
          <a:blip r:embed="rId3">
            <a:alphaModFix/>
          </a:blip>
          <a:srcRect l="6030" r="6039"/>
          <a:stretch/>
        </p:blipFill>
        <p:spPr>
          <a:xfrm>
            <a:off x="8801100" y="0"/>
            <a:ext cx="3390900" cy="6857998"/>
          </a:xfrm>
          <a:prstGeom prst="rect">
            <a:avLst/>
          </a:prstGeom>
          <a:noFill/>
          <a:ln>
            <a:noFill/>
          </a:ln>
        </p:spPr>
      </p:pic>
      <p:sp>
        <p:nvSpPr>
          <p:cNvPr id="907" name="Google Shape;907;p39"/>
          <p:cNvSpPr txBox="1"/>
          <p:nvPr/>
        </p:nvSpPr>
        <p:spPr>
          <a:xfrm>
            <a:off x="233151" y="1432529"/>
            <a:ext cx="8267400" cy="3755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Pastolinis mokymasis yra esminė mokymo strategija dirbant su suaugusiaisiais. Ją taikant, ugdomas pasitikėjimas savimi, pradedant nuo paprastų užduočių ir palaipsniui pereinant prie sudėtingesnių. Toks pažingsniui taikomas metodas užtikrina, kad besimokantieji galėtų taikyti IM principus ir naudotų juos atlikdami užduotis.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Pagrindiniai akcentai: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Pradėkite nuo paprastų pratimų</a:t>
            </a:r>
            <a:r>
              <a:rPr lang="en-US" sz="1400" b="0" i="0" u="none" strike="noStrike" cap="none">
                <a:solidFill>
                  <a:srgbClr val="000000"/>
                </a:solidFill>
                <a:latin typeface="Arial"/>
                <a:ea typeface="Arial"/>
                <a:cs typeface="Arial"/>
                <a:sym typeface="Arial"/>
              </a:rPr>
              <a:t>. Iš pradžių pristatykite lengvas IM užduotis, pavyzdžiui, paprastų šablonų atpažinimą tam tikruose duomenyse ar mažų užduočių suskaidymą. Šie pratimai padės pagrindą pažangesniam IM principų taikymui.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Palaipsniui didinkite sudėtingumą</a:t>
            </a:r>
            <a:r>
              <a:rPr lang="en-US" sz="1400" b="0" i="0" u="none" strike="noStrike" cap="none">
                <a:solidFill>
                  <a:srgbClr val="000000"/>
                </a:solidFill>
                <a:latin typeface="Arial"/>
                <a:ea typeface="Arial"/>
                <a:cs typeface="Arial"/>
                <a:sym typeface="Arial"/>
              </a:rPr>
              <a:t>. Kai mokiniai gerai įvaldo pagrindinius principus, pereikite prie sudėtingesnių užduočių, reikalaujančių giliau mąstyti ir taikyti keletą IM principų vienu metu.</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Paskatinkite taikyti kiekvieną IM principą atskirai</a:t>
            </a:r>
            <a:r>
              <a:rPr lang="en-US" sz="1400" b="0" i="0" u="none" strike="noStrike" cap="none">
                <a:solidFill>
                  <a:srgbClr val="000000"/>
                </a:solidFill>
                <a:latin typeface="Arial"/>
                <a:ea typeface="Arial"/>
                <a:cs typeface="Arial"/>
                <a:sym typeface="Arial"/>
              </a:rPr>
              <a:t>. Skirkite laiko besimokantiesiems suprasti kiekvieną principą prieš integruodami juos į sudėtingesnes užduotis, kurios apima keliių sąvokų taikymą vienu metu. </a:t>
            </a:r>
            <a:endParaRPr sz="1400" b="0" i="0" u="none" strike="noStrike" cap="none">
              <a:solidFill>
                <a:srgbClr val="000000"/>
              </a:solidFill>
              <a:latin typeface="Arial"/>
              <a:ea typeface="Arial"/>
              <a:cs typeface="Arial"/>
              <a:sym typeface="Arial"/>
            </a:endParaRPr>
          </a:p>
        </p:txBody>
      </p:sp>
      <p:sp>
        <p:nvSpPr>
          <p:cNvPr id="908" name="Google Shape;908;p39"/>
          <p:cNvSpPr/>
          <p:nvPr/>
        </p:nvSpPr>
        <p:spPr>
          <a:xfrm>
            <a:off x="233151" y="5329935"/>
            <a:ext cx="8079600" cy="11466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Veiklos pavyzdys pamokos metu</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Užduotis: sukurti savaitinį tvarkaraštį ir jį suskaidyti į mažesnes užduotis (dekompozicija). Tuomet pereikite prie sudėtingesnių planavimo užduočių</a:t>
            </a:r>
            <a:endParaRPr sz="1400" b="0" i="0" u="none" strike="noStrike" cap="none">
              <a:solidFill>
                <a:schemeClr val="dk1"/>
              </a:solidFill>
              <a:latin typeface="Arial"/>
              <a:ea typeface="Arial"/>
              <a:cs typeface="Arial"/>
              <a:sym typeface="Arial"/>
            </a:endParaRPr>
          </a:p>
        </p:txBody>
      </p:sp>
      <p:pic>
        <p:nvPicPr>
          <p:cNvPr id="909" name="Google Shape;909;p39" descr="Icono&#10;&#10;Descripción generada automáticamente"/>
          <p:cNvPicPr preferRelativeResize="0"/>
          <p:nvPr/>
        </p:nvPicPr>
        <p:blipFill rotWithShape="1">
          <a:blip r:embed="rId4">
            <a:alphaModFix/>
          </a:blip>
          <a:srcRect/>
          <a:stretch/>
        </p:blipFill>
        <p:spPr>
          <a:xfrm>
            <a:off x="7661533" y="5005969"/>
            <a:ext cx="839004" cy="839004"/>
          </a:xfrm>
          <a:prstGeom prst="rect">
            <a:avLst/>
          </a:prstGeom>
          <a:noFill/>
          <a:ln>
            <a:noFill/>
          </a:ln>
        </p:spPr>
      </p:pic>
      <p:sp>
        <p:nvSpPr>
          <p:cNvPr id="910" name="Google Shape;910;p39"/>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40</a:t>
            </a:fld>
            <a:endParaRPr>
              <a:solidFill>
                <a:schemeClr val="lt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914"/>
        <p:cNvGrpSpPr/>
        <p:nvPr/>
      </p:nvGrpSpPr>
      <p:grpSpPr>
        <a:xfrm>
          <a:off x="0" y="0"/>
          <a:ext cx="0" cy="0"/>
          <a:chOff x="0" y="0"/>
          <a:chExt cx="0" cy="0"/>
        </a:xfrm>
      </p:grpSpPr>
      <p:sp>
        <p:nvSpPr>
          <p:cNvPr id="915" name="Google Shape;915;p40"/>
          <p:cNvSpPr txBox="1">
            <a:spLocks noGrp="1"/>
          </p:cNvSpPr>
          <p:nvPr>
            <p:ph type="body" idx="1"/>
          </p:nvPr>
        </p:nvSpPr>
        <p:spPr>
          <a:xfrm>
            <a:off x="588771" y="583934"/>
            <a:ext cx="9410700" cy="683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5 žingsnis: reflektuokite ir vertinkite</a:t>
            </a:r>
            <a:endParaRPr sz="2400" b="1">
              <a:solidFill>
                <a:schemeClr val="dk1"/>
              </a:solidFill>
              <a:latin typeface="Arial"/>
              <a:ea typeface="Arial"/>
              <a:cs typeface="Arial"/>
              <a:sym typeface="Arial"/>
            </a:endParaRPr>
          </a:p>
        </p:txBody>
      </p:sp>
      <p:pic>
        <p:nvPicPr>
          <p:cNvPr id="916" name="Google Shape;916;p40" descr="Imagen que contiene electrónica, circuito&#10;&#10;Descripción generada automáticamente"/>
          <p:cNvPicPr preferRelativeResize="0"/>
          <p:nvPr/>
        </p:nvPicPr>
        <p:blipFill rotWithShape="1">
          <a:blip r:embed="rId3">
            <a:alphaModFix/>
          </a:blip>
          <a:srcRect l="6030" r="6039"/>
          <a:stretch/>
        </p:blipFill>
        <p:spPr>
          <a:xfrm>
            <a:off x="8801100" y="0"/>
            <a:ext cx="3390900" cy="6857998"/>
          </a:xfrm>
          <a:prstGeom prst="rect">
            <a:avLst/>
          </a:prstGeom>
          <a:noFill/>
          <a:ln>
            <a:noFill/>
          </a:ln>
        </p:spPr>
      </p:pic>
      <p:sp>
        <p:nvSpPr>
          <p:cNvPr id="917" name="Google Shape;917;p40"/>
          <p:cNvSpPr txBox="1"/>
          <p:nvPr/>
        </p:nvSpPr>
        <p:spPr>
          <a:xfrm>
            <a:off x="398206" y="1453351"/>
            <a:ext cx="7914545" cy="3324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Refleksija, kaip buvo taikomi IM principai, padeda įtvirtinti žinias, o vertinimas suteikia grįžtamąjį ryšį nuolatiniam tobulėjimui. Skirdami laiko refleksijai ir vertinimui, užtikrinate, kad mokiniai iš tikrųjų suprato IM sąvokas ir sugebėtų jas taikyti realiose situacijose.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Pagrindiniai akcentai: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Skatinkite refleksiją apie IM taikymą. </a:t>
            </a:r>
            <a:r>
              <a:rPr lang="en-US" sz="1400" b="0" i="0" u="none" strike="noStrike" cap="none">
                <a:solidFill>
                  <a:srgbClr val="000000"/>
                </a:solidFill>
                <a:latin typeface="Arial"/>
                <a:ea typeface="Arial"/>
                <a:cs typeface="Arial"/>
                <a:sym typeface="Arial"/>
              </a:rPr>
              <a:t>Raginkite mokinius apmąstyti, kaip jie atliko užduotis naudodami IM principus. Tai padeda jiems įsisąmoninti, kas veikė, kas neveikė ir ką galima patobulinti ateityje.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Pateikite konstruktyvų grįžtamąjį ryšį</a:t>
            </a:r>
            <a:r>
              <a:rPr lang="en-US" sz="1400" b="0" i="0" u="none" strike="noStrike" cap="none">
                <a:solidFill>
                  <a:srgbClr val="000000"/>
                </a:solidFill>
                <a:latin typeface="Arial"/>
                <a:ea typeface="Arial"/>
                <a:cs typeface="Arial"/>
                <a:sym typeface="Arial"/>
              </a:rPr>
              <a:t>. Grįžtamasis ryšys turėtų pabrėžti stiprybes ir nurodyti, ką būtų galima tobulinti. Tai stiprina mokinių supratimą ir motyvaciją.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r>
              <a:rPr lang="en-US" sz="1400" b="1" i="0" u="none" strike="noStrike" cap="none">
                <a:solidFill>
                  <a:srgbClr val="000000"/>
                </a:solidFill>
                <a:latin typeface="Arial"/>
                <a:ea typeface="Arial"/>
                <a:cs typeface="Arial"/>
                <a:sym typeface="Arial"/>
              </a:rPr>
              <a:t>Prisitaikykite prie besimokančiųjų poreikių</a:t>
            </a:r>
            <a:r>
              <a:rPr lang="en-US" sz="1400" b="0" i="0" u="none" strike="noStrike" cap="none">
                <a:solidFill>
                  <a:srgbClr val="000000"/>
                </a:solidFill>
                <a:latin typeface="Arial"/>
                <a:ea typeface="Arial"/>
                <a:cs typeface="Arial"/>
                <a:sym typeface="Arial"/>
              </a:rPr>
              <a:t>. Naudokite refleksijos ir vertinimo rezultatus koreguodami būsimus pamokų planus, kad mokiniai galėtų toliau kryptingai tobulėti.</a:t>
            </a:r>
            <a:endParaRPr sz="1400" b="0" i="0" u="none" strike="noStrike" cap="none">
              <a:solidFill>
                <a:srgbClr val="000000"/>
              </a:solidFill>
              <a:latin typeface="Arial"/>
              <a:ea typeface="Arial"/>
              <a:cs typeface="Arial"/>
              <a:sym typeface="Arial"/>
            </a:endParaRPr>
          </a:p>
        </p:txBody>
      </p:sp>
      <p:sp>
        <p:nvSpPr>
          <p:cNvPr id="918" name="Google Shape;918;p40"/>
          <p:cNvSpPr/>
          <p:nvPr/>
        </p:nvSpPr>
        <p:spPr>
          <a:xfrm>
            <a:off x="233151" y="5329935"/>
            <a:ext cx="8079600" cy="1146600"/>
          </a:xfrm>
          <a:prstGeom prst="rect">
            <a:avLst/>
          </a:prstGeom>
          <a:solidFill>
            <a:srgbClr val="708684">
              <a:alpha val="2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Veiklos pavyzdys pamokos metu</a:t>
            </a:r>
            <a:endParaRPr sz="14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Po projekto planavimo ar biudžeto sudarymo paprašykite mokinių pagalvoti,, kaip jie taikė dekompoziciją ar šablonų atpažinimą. Suteikite grįžtamąjį ryšį, kaip jie galėtų įgytus įgūdžius pritaikyti atlikdami užduotis ateityje. </a:t>
            </a:r>
            <a:endParaRPr sz="1400" b="0" i="0" u="none" strike="noStrike" cap="none">
              <a:solidFill>
                <a:schemeClr val="dk1"/>
              </a:solidFill>
              <a:latin typeface="Arial"/>
              <a:ea typeface="Arial"/>
              <a:cs typeface="Arial"/>
              <a:sym typeface="Arial"/>
            </a:endParaRPr>
          </a:p>
        </p:txBody>
      </p:sp>
      <p:pic>
        <p:nvPicPr>
          <p:cNvPr id="919" name="Google Shape;919;p40" descr="Icono&#10;&#10;Descripción generada automáticamente"/>
          <p:cNvPicPr preferRelativeResize="0"/>
          <p:nvPr/>
        </p:nvPicPr>
        <p:blipFill rotWithShape="1">
          <a:blip r:embed="rId4">
            <a:alphaModFix/>
          </a:blip>
          <a:srcRect/>
          <a:stretch/>
        </p:blipFill>
        <p:spPr>
          <a:xfrm>
            <a:off x="7744356" y="4961128"/>
            <a:ext cx="785755" cy="785755"/>
          </a:xfrm>
          <a:prstGeom prst="rect">
            <a:avLst/>
          </a:prstGeom>
          <a:noFill/>
          <a:ln>
            <a:noFill/>
          </a:ln>
        </p:spPr>
      </p:pic>
      <p:sp>
        <p:nvSpPr>
          <p:cNvPr id="920" name="Google Shape;920;p40"/>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41</a:t>
            </a:fld>
            <a:endParaRPr>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924"/>
        <p:cNvGrpSpPr/>
        <p:nvPr/>
      </p:nvGrpSpPr>
      <p:grpSpPr>
        <a:xfrm>
          <a:off x="0" y="0"/>
          <a:ext cx="0" cy="0"/>
          <a:chOff x="0" y="0"/>
          <a:chExt cx="0" cy="0"/>
        </a:xfrm>
      </p:grpSpPr>
      <p:sp>
        <p:nvSpPr>
          <p:cNvPr id="925" name="Google Shape;925;p41"/>
          <p:cNvSpPr/>
          <p:nvPr/>
        </p:nvSpPr>
        <p:spPr>
          <a:xfrm>
            <a:off x="753058" y="5338369"/>
            <a:ext cx="10685885" cy="1232978"/>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926" name="Google Shape;926;p41"/>
          <p:cNvSpPr txBox="1"/>
          <p:nvPr/>
        </p:nvSpPr>
        <p:spPr>
          <a:xfrm>
            <a:off x="696348" y="1334228"/>
            <a:ext cx="10685885" cy="67710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Efektyvus IM ugdymo vertinimas turi būti orientuotas į tai, kaip suaugusieji taiko IM principus realiose užduotyse.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Štai kaip galite vertinti mokinių pažangą:</a:t>
            </a:r>
            <a:endParaRPr sz="1400" b="0" i="0" u="none" strike="noStrike" cap="none">
              <a:solidFill>
                <a:srgbClr val="000000"/>
              </a:solidFill>
              <a:latin typeface="Arial"/>
              <a:ea typeface="Arial"/>
              <a:cs typeface="Arial"/>
              <a:sym typeface="Arial"/>
            </a:endParaRPr>
          </a:p>
        </p:txBody>
      </p:sp>
      <p:sp>
        <p:nvSpPr>
          <p:cNvPr id="927" name="Google Shape;927;p41"/>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en-US" sz="2400" b="1" i="0" u="none" strike="noStrike" cap="none">
                <a:solidFill>
                  <a:srgbClr val="000000"/>
                </a:solidFill>
                <a:latin typeface="Arial"/>
                <a:ea typeface="Arial"/>
                <a:cs typeface="Arial"/>
                <a:sym typeface="Arial"/>
              </a:rPr>
              <a:t>Vertinimo metodai</a:t>
            </a:r>
            <a:endParaRPr sz="2400" b="1" i="0" u="none" strike="noStrike" cap="none">
              <a:solidFill>
                <a:srgbClr val="000000"/>
              </a:solidFill>
              <a:latin typeface="Arial"/>
              <a:ea typeface="Arial"/>
              <a:cs typeface="Arial"/>
              <a:sym typeface="Arial"/>
            </a:endParaRPr>
          </a:p>
        </p:txBody>
      </p:sp>
      <p:sp>
        <p:nvSpPr>
          <p:cNvPr id="928" name="Google Shape;928;p41"/>
          <p:cNvSpPr txBox="1"/>
          <p:nvPr/>
        </p:nvSpPr>
        <p:spPr>
          <a:xfrm>
            <a:off x="1519967" y="281307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01</a:t>
            </a:r>
            <a:endParaRPr sz="1400" b="0" i="0" u="none" strike="noStrike" cap="none">
              <a:solidFill>
                <a:srgbClr val="678877"/>
              </a:solidFill>
              <a:latin typeface="Arial"/>
              <a:ea typeface="Arial"/>
              <a:cs typeface="Arial"/>
              <a:sym typeface="Arial"/>
            </a:endParaRPr>
          </a:p>
        </p:txBody>
      </p:sp>
      <p:sp>
        <p:nvSpPr>
          <p:cNvPr id="929" name="Google Shape;929;p4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42</a:t>
            </a:fld>
            <a:endParaRPr sz="900" b="0" i="0" u="none" strike="noStrike" cap="none">
              <a:solidFill>
                <a:srgbClr val="537272"/>
              </a:solidFill>
              <a:latin typeface="Gill Sans"/>
              <a:ea typeface="Gill Sans"/>
              <a:cs typeface="Gill Sans"/>
              <a:sym typeface="Gill Sans"/>
            </a:endParaRPr>
          </a:p>
        </p:txBody>
      </p:sp>
      <p:sp>
        <p:nvSpPr>
          <p:cNvPr id="930" name="Google Shape;930;p41"/>
          <p:cNvSpPr txBox="1"/>
          <p:nvPr/>
        </p:nvSpPr>
        <p:spPr>
          <a:xfrm>
            <a:off x="1176014" y="5480984"/>
            <a:ext cx="9662700" cy="892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1" u="none" strike="noStrike" cap="none">
                <a:solidFill>
                  <a:srgbClr val="000000"/>
                </a:solidFill>
                <a:latin typeface="Arial"/>
                <a:ea typeface="Arial"/>
                <a:cs typeface="Arial"/>
                <a:sym typeface="Arial"/>
              </a:rPr>
              <a:t>Ar žinojote, kad vertinimą galima paversti įdomiu žaidimu?</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400"/>
              <a:buFont typeface="Arial"/>
              <a:buNone/>
            </a:pPr>
            <a:r>
              <a:rPr lang="en-US" sz="1400" b="0" i="1" u="none" strike="noStrike" cap="none">
                <a:solidFill>
                  <a:srgbClr val="000000"/>
                </a:solidFill>
                <a:latin typeface="Arial"/>
                <a:ea typeface="Arial"/>
                <a:cs typeface="Arial"/>
                <a:sym typeface="Arial"/>
              </a:rPr>
              <a:t>Tokie įrankiai kaip </a:t>
            </a:r>
            <a:r>
              <a:rPr lang="en-US" sz="1400" b="1" i="1" u="none" strike="noStrike" cap="none">
                <a:solidFill>
                  <a:srgbClr val="000000"/>
                </a:solidFill>
                <a:latin typeface="Arial"/>
                <a:ea typeface="Arial"/>
                <a:cs typeface="Arial"/>
                <a:sym typeface="Arial"/>
              </a:rPr>
              <a:t>Kahoot, </a:t>
            </a:r>
            <a:r>
              <a:rPr lang="en-US" sz="1400" b="0" i="1" u="none" strike="noStrike" cap="none">
                <a:solidFill>
                  <a:srgbClr val="000000"/>
                </a:solidFill>
                <a:latin typeface="Arial"/>
                <a:ea typeface="Arial"/>
                <a:cs typeface="Arial"/>
                <a:sym typeface="Arial"/>
              </a:rPr>
              <a:t>sudaro galimybes atlikti vertinimus interaktyviai ir žaismingai, mažinant įtampą bei skatinant aktyvų dalyvavimą. Žaidybinis vertinimas padeda suaugusiesiems išlikti įsitraukusiems ir smagiai įsivertinti žinias</a:t>
            </a:r>
            <a:endParaRPr sz="1400" b="0" i="0" u="none" strike="noStrike" cap="none">
              <a:solidFill>
                <a:srgbClr val="000000"/>
              </a:solidFill>
              <a:latin typeface="Arial"/>
              <a:ea typeface="Arial"/>
              <a:cs typeface="Arial"/>
              <a:sym typeface="Arial"/>
            </a:endParaRPr>
          </a:p>
        </p:txBody>
      </p:sp>
      <p:pic>
        <p:nvPicPr>
          <p:cNvPr id="931" name="Google Shape;931;p41" descr="Icono&#10;&#10;Descripción generada automáticamente"/>
          <p:cNvPicPr preferRelativeResize="0"/>
          <p:nvPr/>
        </p:nvPicPr>
        <p:blipFill rotWithShape="1">
          <a:blip r:embed="rId3">
            <a:alphaModFix/>
          </a:blip>
          <a:srcRect/>
          <a:stretch/>
        </p:blipFill>
        <p:spPr>
          <a:xfrm>
            <a:off x="10838629" y="4830549"/>
            <a:ext cx="1111949" cy="1111949"/>
          </a:xfrm>
          <a:prstGeom prst="rect">
            <a:avLst/>
          </a:prstGeom>
          <a:noFill/>
          <a:ln>
            <a:noFill/>
          </a:ln>
        </p:spPr>
      </p:pic>
      <p:sp>
        <p:nvSpPr>
          <p:cNvPr id="932" name="Google Shape;932;p41"/>
          <p:cNvSpPr/>
          <p:nvPr/>
        </p:nvSpPr>
        <p:spPr>
          <a:xfrm>
            <a:off x="648335" y="2467291"/>
            <a:ext cx="2340244" cy="2341263"/>
          </a:xfrm>
          <a:prstGeom prst="wedgeRoundRectCallout">
            <a:avLst>
              <a:gd name="adj1" fmla="val -9243"/>
              <a:gd name="adj2" fmla="val 57872"/>
              <a:gd name="adj3" fmla="val 16667"/>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3" name="Google Shape;933;p41"/>
          <p:cNvSpPr/>
          <p:nvPr/>
        </p:nvSpPr>
        <p:spPr>
          <a:xfrm>
            <a:off x="379426" y="2334944"/>
            <a:ext cx="2340244" cy="2341263"/>
          </a:xfrm>
          <a:prstGeom prst="roundRect">
            <a:avLst>
              <a:gd name="adj" fmla="val 16667"/>
            </a:avLst>
          </a:prstGeom>
          <a:noFill/>
          <a:ln w="38100" cap="flat" cmpd="sng">
            <a:solidFill>
              <a:srgbClr val="67887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4" name="Google Shape;934;p41"/>
          <p:cNvSpPr/>
          <p:nvPr/>
        </p:nvSpPr>
        <p:spPr>
          <a:xfrm>
            <a:off x="3559503" y="2467291"/>
            <a:ext cx="2340244" cy="2341263"/>
          </a:xfrm>
          <a:prstGeom prst="wedgeRoundRectCallout">
            <a:avLst>
              <a:gd name="adj1" fmla="val -9243"/>
              <a:gd name="adj2" fmla="val 57872"/>
              <a:gd name="adj3"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5" name="Google Shape;935;p41"/>
          <p:cNvSpPr/>
          <p:nvPr/>
        </p:nvSpPr>
        <p:spPr>
          <a:xfrm>
            <a:off x="3290594" y="2334944"/>
            <a:ext cx="2340244" cy="2341263"/>
          </a:xfrm>
          <a:prstGeom prst="roundRect">
            <a:avLst>
              <a:gd name="adj" fmla="val 16667"/>
            </a:avLst>
          </a:prstGeom>
          <a:noFill/>
          <a:ln w="381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6" name="Google Shape;936;p41"/>
          <p:cNvSpPr/>
          <p:nvPr/>
        </p:nvSpPr>
        <p:spPr>
          <a:xfrm>
            <a:off x="6470671" y="2467291"/>
            <a:ext cx="2340244" cy="2341263"/>
          </a:xfrm>
          <a:prstGeom prst="wedgeRoundRectCallout">
            <a:avLst>
              <a:gd name="adj1" fmla="val -9243"/>
              <a:gd name="adj2" fmla="val 57872"/>
              <a:gd name="adj3" fmla="val 16667"/>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7" name="Google Shape;937;p41"/>
          <p:cNvSpPr/>
          <p:nvPr/>
        </p:nvSpPr>
        <p:spPr>
          <a:xfrm>
            <a:off x="6201762" y="2334944"/>
            <a:ext cx="2340244" cy="2341263"/>
          </a:xfrm>
          <a:prstGeom prst="roundRect">
            <a:avLst>
              <a:gd name="adj" fmla="val 16667"/>
            </a:avLst>
          </a:prstGeom>
          <a:noFill/>
          <a:ln w="38100" cap="flat" cmpd="sng">
            <a:solidFill>
              <a:srgbClr val="67887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8" name="Google Shape;938;p41"/>
          <p:cNvSpPr/>
          <p:nvPr/>
        </p:nvSpPr>
        <p:spPr>
          <a:xfrm>
            <a:off x="9381839" y="2467291"/>
            <a:ext cx="2340244" cy="2341263"/>
          </a:xfrm>
          <a:prstGeom prst="wedgeRoundRectCallout">
            <a:avLst>
              <a:gd name="adj1" fmla="val -9243"/>
              <a:gd name="adj2" fmla="val 57872"/>
              <a:gd name="adj3" fmla="val 16667"/>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39" name="Google Shape;939;p41"/>
          <p:cNvSpPr/>
          <p:nvPr/>
        </p:nvSpPr>
        <p:spPr>
          <a:xfrm>
            <a:off x="9112930" y="2334944"/>
            <a:ext cx="2340244" cy="2341263"/>
          </a:xfrm>
          <a:prstGeom prst="roundRect">
            <a:avLst>
              <a:gd name="adj" fmla="val 16667"/>
            </a:avLst>
          </a:prstGeom>
          <a:noFill/>
          <a:ln w="381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40" name="Google Shape;940;p41"/>
          <p:cNvSpPr txBox="1"/>
          <p:nvPr/>
        </p:nvSpPr>
        <p:spPr>
          <a:xfrm>
            <a:off x="753058" y="2576097"/>
            <a:ext cx="19665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Formuojamasis</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vertinimas</a:t>
            </a:r>
            <a:endParaRPr sz="1200" b="0" i="0" u="none" strike="noStrike" cap="none">
              <a:solidFill>
                <a:schemeClr val="dk1"/>
              </a:solidFill>
              <a:latin typeface="Arial"/>
              <a:ea typeface="Arial"/>
              <a:cs typeface="Arial"/>
              <a:sym typeface="Arial"/>
            </a:endParaRPr>
          </a:p>
        </p:txBody>
      </p:sp>
      <p:sp>
        <p:nvSpPr>
          <p:cNvPr id="941" name="Google Shape;941;p41"/>
          <p:cNvSpPr txBox="1"/>
          <p:nvPr/>
        </p:nvSpPr>
        <p:spPr>
          <a:xfrm>
            <a:off x="3664226" y="2576097"/>
            <a:ext cx="1966612"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Praktinis pritaikymas</a:t>
            </a:r>
            <a:endParaRPr sz="1200" b="0" i="0" u="none" strike="noStrike" cap="none">
              <a:solidFill>
                <a:schemeClr val="dk1"/>
              </a:solidFill>
              <a:latin typeface="Arial"/>
              <a:ea typeface="Arial"/>
              <a:cs typeface="Arial"/>
              <a:sym typeface="Arial"/>
            </a:endParaRPr>
          </a:p>
        </p:txBody>
      </p:sp>
      <p:sp>
        <p:nvSpPr>
          <p:cNvPr id="942" name="Google Shape;942;p41"/>
          <p:cNvSpPr txBox="1"/>
          <p:nvPr/>
        </p:nvSpPr>
        <p:spPr>
          <a:xfrm>
            <a:off x="6271009" y="2592675"/>
            <a:ext cx="2405451"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Kolektyvinis ir savęs vertinimas</a:t>
            </a:r>
            <a:endParaRPr sz="1200" b="0" i="0" u="none" strike="noStrike" cap="none">
              <a:solidFill>
                <a:schemeClr val="dk1"/>
              </a:solidFill>
              <a:latin typeface="Arial"/>
              <a:ea typeface="Arial"/>
              <a:cs typeface="Arial"/>
              <a:sym typeface="Arial"/>
            </a:endParaRPr>
          </a:p>
        </p:txBody>
      </p:sp>
      <p:sp>
        <p:nvSpPr>
          <p:cNvPr id="943" name="Google Shape;943;p41"/>
          <p:cNvSpPr txBox="1"/>
          <p:nvPr/>
        </p:nvSpPr>
        <p:spPr>
          <a:xfrm>
            <a:off x="9116383" y="2500341"/>
            <a:ext cx="25614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Arial"/>
                <a:ea typeface="Arial"/>
                <a:cs typeface="Arial"/>
                <a:sym typeface="Arial"/>
              </a:rPr>
              <a:t>Vertinimo lentelės ir darbų atlikimo sąrašai</a:t>
            </a:r>
            <a:endParaRPr sz="1200" b="0" i="0" u="none" strike="noStrike" cap="none">
              <a:solidFill>
                <a:schemeClr val="dk1"/>
              </a:solidFill>
              <a:latin typeface="Arial"/>
              <a:ea typeface="Arial"/>
              <a:cs typeface="Arial"/>
              <a:sym typeface="Arial"/>
            </a:endParaRPr>
          </a:p>
        </p:txBody>
      </p:sp>
      <p:sp>
        <p:nvSpPr>
          <p:cNvPr id="944" name="Google Shape;944;p41"/>
          <p:cNvSpPr txBox="1"/>
          <p:nvPr/>
        </p:nvSpPr>
        <p:spPr>
          <a:xfrm>
            <a:off x="706619" y="2935848"/>
            <a:ext cx="1966500" cy="1616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Stebėkite mokinių pažangą, kai jie atlieka užduotis, ypač kaip jie taiko IM principus, tokius kaip dekompozicija, šablonų atpažinimas ir problemų sprendimas. Tai leidžia suteikti grįžtamąjį ryšį realiuoju laiku ir pritaikyti mokymą pagal poreikius.</a:t>
            </a:r>
            <a:endParaRPr sz="1100" b="0" i="0" u="none" strike="noStrike" cap="none">
              <a:solidFill>
                <a:srgbClr val="000000"/>
              </a:solidFill>
              <a:latin typeface="Arial"/>
              <a:ea typeface="Arial"/>
              <a:cs typeface="Arial"/>
              <a:sym typeface="Arial"/>
            </a:endParaRPr>
          </a:p>
        </p:txBody>
      </p:sp>
      <p:sp>
        <p:nvSpPr>
          <p:cNvPr id="945" name="Google Shape;945;p41"/>
          <p:cNvSpPr txBox="1"/>
          <p:nvPr/>
        </p:nvSpPr>
        <p:spPr>
          <a:xfrm>
            <a:off x="3486579" y="2935848"/>
            <a:ext cx="2126100" cy="1108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Vertinkite, kaip mokiniai taiko IM įgūdžius realiose užduotyse, pvz., organizuojant veiklas ar priimant sprendimus. Tai parodo, ar jie geba pritaikyti teorines žinias praktikoje.</a:t>
            </a:r>
            <a:endParaRPr sz="1100" b="0" i="0" u="none" strike="noStrike" cap="none">
              <a:solidFill>
                <a:srgbClr val="000000"/>
              </a:solidFill>
              <a:latin typeface="Arial"/>
              <a:ea typeface="Arial"/>
              <a:cs typeface="Arial"/>
              <a:sym typeface="Arial"/>
            </a:endParaRPr>
          </a:p>
        </p:txBody>
      </p:sp>
      <p:sp>
        <p:nvSpPr>
          <p:cNvPr id="946" name="Google Shape;946;p41"/>
          <p:cNvSpPr txBox="1"/>
          <p:nvPr/>
        </p:nvSpPr>
        <p:spPr>
          <a:xfrm>
            <a:off x="6534839" y="2935848"/>
            <a:ext cx="1966612" cy="14465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Skatinkite mokinius vertinti vienas kitą ir patiems apmąstyti savo pažangą. Kolektyvinis vertinimas suteikia įvairiapusį grįžtamąjį ryšį, o savęs vertinimas padeda ugdyti kritinį mąstymą ir savarankiškumą.</a:t>
            </a:r>
            <a:endParaRPr sz="1100" b="0" i="0" u="none" strike="noStrike" cap="none">
              <a:solidFill>
                <a:srgbClr val="000000"/>
              </a:solidFill>
              <a:latin typeface="Arial"/>
              <a:ea typeface="Arial"/>
              <a:cs typeface="Arial"/>
              <a:sym typeface="Arial"/>
            </a:endParaRPr>
          </a:p>
        </p:txBody>
      </p:sp>
      <p:sp>
        <p:nvSpPr>
          <p:cNvPr id="947" name="Google Shape;947;p41"/>
          <p:cNvSpPr txBox="1"/>
          <p:nvPr/>
        </p:nvSpPr>
        <p:spPr>
          <a:xfrm>
            <a:off x="9468537" y="2935848"/>
            <a:ext cx="19665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Naudokite vertinimo kriterijų lenteles ir sąrašus, kurie padėtų įvertinti IM įgūdžių taikymą. Tai padeda mokiniams suprasti jų lūkesčius ir sekti savo pažangą.</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951"/>
        <p:cNvGrpSpPr/>
        <p:nvPr/>
      </p:nvGrpSpPr>
      <p:grpSpPr>
        <a:xfrm>
          <a:off x="0" y="0"/>
          <a:ext cx="0" cy="0"/>
          <a:chOff x="0" y="0"/>
          <a:chExt cx="0" cy="0"/>
        </a:xfrm>
      </p:grpSpPr>
      <p:pic>
        <p:nvPicPr>
          <p:cNvPr id="952" name="Google Shape;952;p42" descr="Puzzle in brain"/>
          <p:cNvPicPr preferRelativeResize="0"/>
          <p:nvPr/>
        </p:nvPicPr>
        <p:blipFill rotWithShape="1">
          <a:blip r:embed="rId3">
            <a:alphaModFix amt="12000"/>
          </a:blip>
          <a:srcRect t="12500" b="12500"/>
          <a:stretch/>
        </p:blipFill>
        <p:spPr>
          <a:xfrm>
            <a:off x="0" y="0"/>
            <a:ext cx="12192000" cy="6858000"/>
          </a:xfrm>
          <a:prstGeom prst="rect">
            <a:avLst/>
          </a:prstGeom>
          <a:noFill/>
          <a:ln>
            <a:noFill/>
          </a:ln>
        </p:spPr>
      </p:pic>
      <p:sp>
        <p:nvSpPr>
          <p:cNvPr id="953" name="Google Shape;953;p42"/>
          <p:cNvSpPr txBox="1"/>
          <p:nvPr/>
        </p:nvSpPr>
        <p:spPr>
          <a:xfrm>
            <a:off x="729912" y="1539521"/>
            <a:ext cx="10822500" cy="415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Norint užtikrinti sėkmingą suaugusiųjų mokymąsi, būtina nuolat vertinti pamokų sėkmę ir jas tobulinti.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Štai keli būdai, kaip galite įvertinti savo pamokas ir jas koreguoti: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chemeClr val="accent1"/>
              </a:buClr>
              <a:buSzPts val="1400"/>
              <a:buFont typeface="Noto Sans Symbols"/>
              <a:buChar char="❑"/>
            </a:pPr>
            <a:r>
              <a:rPr lang="en-US" sz="1400" b="1" i="0" u="none" strike="noStrike" cap="none">
                <a:solidFill>
                  <a:schemeClr val="accent1"/>
                </a:solidFill>
                <a:latin typeface="Arial"/>
                <a:ea typeface="Arial"/>
                <a:cs typeface="Arial"/>
                <a:sym typeface="Arial"/>
              </a:rPr>
              <a:t>Grįžtamasis ryšys. </a:t>
            </a:r>
            <a:r>
              <a:rPr lang="en-US" sz="1400" b="0" i="0" u="none" strike="noStrike" cap="none">
                <a:solidFill>
                  <a:schemeClr val="dk1"/>
                </a:solidFill>
                <a:latin typeface="Arial"/>
                <a:ea typeface="Arial"/>
                <a:cs typeface="Arial"/>
                <a:sym typeface="Arial"/>
              </a:rPr>
              <a:t>Rinkite atsiliepimus apie pamokos turinį, taikytus metodus ir veiklas. Sukurkite erdves, kuriose besimokantieji jaustųsi saugiai dalindamiesi nuomonėmis. Vienas iš būdų – individualūs pokalbiai, o kitas – anoniminės apklausos, suteikiančios galimybę pateikti asmeninę nuomonę</a:t>
            </a:r>
            <a:r>
              <a:rPr lang="en-US" sz="1400" b="1" i="0" u="none" strike="noStrike" cap="none">
                <a:solidFill>
                  <a:schemeClr val="accent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1200"/>
              </a:spcBef>
              <a:spcAft>
                <a:spcPts val="0"/>
              </a:spcAft>
              <a:buClr>
                <a:schemeClr val="accent1"/>
              </a:buClr>
              <a:buSzPts val="1400"/>
              <a:buFont typeface="Noto Sans Symbols"/>
              <a:buChar char="❑"/>
            </a:pPr>
            <a:r>
              <a:rPr lang="en-US" sz="1400" b="1" i="0" u="none" strike="noStrike" cap="none">
                <a:solidFill>
                  <a:schemeClr val="accent1"/>
                </a:solidFill>
                <a:latin typeface="Arial"/>
                <a:ea typeface="Arial"/>
                <a:cs typeface="Arial"/>
                <a:sym typeface="Arial"/>
              </a:rPr>
              <a:t>Mokymosi rezultatų analizė </a:t>
            </a:r>
            <a:r>
              <a:rPr lang="en-US" sz="1400" b="0" i="0" u="none" strike="noStrike" cap="none">
                <a:solidFill>
                  <a:schemeClr val="dk1"/>
                </a:solidFill>
                <a:latin typeface="Arial"/>
                <a:ea typeface="Arial"/>
                <a:cs typeface="Arial"/>
                <a:sym typeface="Arial"/>
              </a:rPr>
              <a:t>Įvertinkite, ar buvo pasiekti pamokos tikslai, analizuodami, ar mokiniai sugeba taikyti įgytas žinias. Ar jie geba išskaidyti užduotis, atpažinti šablonus ar spręsti realias problemas taikydami IM. </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1200"/>
              </a:spcBef>
              <a:spcAft>
                <a:spcPts val="0"/>
              </a:spcAft>
              <a:buClr>
                <a:schemeClr val="accent1"/>
              </a:buClr>
              <a:buSzPts val="1400"/>
              <a:buFont typeface="Noto Sans Symbols"/>
              <a:buChar char="❑"/>
            </a:pPr>
            <a:r>
              <a:rPr lang="en-US" sz="1400" b="1" i="0" u="none" strike="noStrike" cap="none">
                <a:solidFill>
                  <a:schemeClr val="accent1"/>
                </a:solidFill>
                <a:latin typeface="Arial"/>
                <a:ea typeface="Arial"/>
                <a:cs typeface="Arial"/>
                <a:sym typeface="Arial"/>
              </a:rPr>
              <a:t>Besimokančiųjų įsitraukimo stebėjimas. </a:t>
            </a:r>
            <a:r>
              <a:rPr lang="en-US" sz="1400" b="0" i="0" u="none" strike="noStrike" cap="none">
                <a:solidFill>
                  <a:schemeClr val="dk1"/>
                </a:solidFill>
                <a:latin typeface="Arial"/>
                <a:ea typeface="Arial"/>
                <a:cs typeface="Arial"/>
                <a:sym typeface="Arial"/>
              </a:rPr>
              <a:t>Vertinkite, kiek mokinių aktyvumą per pamokas: ar dalyvavo diskusijose, r uždavė klausimus, ar taikė IM principus praktinėse užduotyse? Aukštas įsitraukimo lygis dažnai rodo, kad turinys buvo aktualus, o mokymo metodas – veiksmingas</a:t>
            </a: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1200"/>
              </a:spcBef>
              <a:spcAft>
                <a:spcPts val="0"/>
              </a:spcAft>
              <a:buClr>
                <a:schemeClr val="accent1"/>
              </a:buClr>
              <a:buSzPts val="1400"/>
              <a:buFont typeface="Noto Sans Symbols"/>
              <a:buChar char="❑"/>
            </a:pPr>
            <a:r>
              <a:rPr lang="en-US" sz="1400" b="1" i="0" u="none" strike="noStrike" cap="none">
                <a:solidFill>
                  <a:schemeClr val="accent1"/>
                </a:solidFill>
                <a:latin typeface="Arial"/>
                <a:ea typeface="Arial"/>
                <a:cs typeface="Arial"/>
                <a:sym typeface="Arial"/>
              </a:rPr>
              <a:t>Refleksija. </a:t>
            </a:r>
            <a:r>
              <a:rPr lang="en-US" sz="1400" b="0" i="0" u="none" strike="noStrike" cap="none">
                <a:solidFill>
                  <a:schemeClr val="dk1"/>
                </a:solidFill>
                <a:latin typeface="Arial"/>
                <a:ea typeface="Arial"/>
                <a:cs typeface="Arial"/>
                <a:sym typeface="Arial"/>
              </a:rPr>
              <a:t>Reguliariai apmąstykite savo mokymo metodus ir jų efektyvumą. Po kiekvienos pamokos įvertinkite, kurios strategijos pasiteisino ir ką reikėtų koreguoti</a:t>
            </a: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1200"/>
              </a:spcBef>
              <a:spcAft>
                <a:spcPts val="0"/>
              </a:spcAft>
              <a:buClr>
                <a:schemeClr val="accent1"/>
              </a:buClr>
              <a:buSzPts val="1400"/>
              <a:buFont typeface="Noto Sans Symbols"/>
              <a:buChar char="❑"/>
            </a:pPr>
            <a:r>
              <a:rPr lang="en-US" sz="1400" b="1" i="0" u="none" strike="noStrike" cap="none">
                <a:solidFill>
                  <a:schemeClr val="accent1"/>
                </a:solidFill>
                <a:latin typeface="Arial"/>
                <a:ea typeface="Arial"/>
                <a:cs typeface="Arial"/>
                <a:sym typeface="Arial"/>
              </a:rPr>
              <a:t>Kolegų įžvalgos. </a:t>
            </a:r>
            <a:r>
              <a:rPr lang="en-US" sz="1400" b="0" i="0" u="none" strike="noStrike" cap="none">
                <a:solidFill>
                  <a:schemeClr val="dk1"/>
                </a:solidFill>
                <a:latin typeface="Arial"/>
                <a:ea typeface="Arial"/>
                <a:cs typeface="Arial"/>
                <a:sym typeface="Arial"/>
              </a:rPr>
              <a:t>Paprašykite kitų mokytojų ar kolegų įvertinti jūsų pamokas ir taikomus metodus, ypač, dirbančių su IM integracija. Jie gali pasidalyti vertinga patirtimi ir pasiūlymais</a:t>
            </a: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
        <p:nvSpPr>
          <p:cNvPr id="954" name="Google Shape;954;p42"/>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en-US" sz="2400" b="1" i="0" u="none" strike="noStrike" cap="none">
                <a:solidFill>
                  <a:srgbClr val="000000"/>
                </a:solidFill>
                <a:latin typeface="Arial"/>
                <a:ea typeface="Arial"/>
                <a:cs typeface="Arial"/>
                <a:sym typeface="Arial"/>
              </a:rPr>
              <a:t>Vertinimas ir nuolatinis tobulinimas</a:t>
            </a:r>
            <a:endParaRPr sz="2400" b="1" i="0" u="none" strike="noStrike" cap="none">
              <a:solidFill>
                <a:srgbClr val="000000"/>
              </a:solidFill>
              <a:latin typeface="Arial"/>
              <a:ea typeface="Arial"/>
              <a:cs typeface="Arial"/>
              <a:sym typeface="Arial"/>
            </a:endParaRPr>
          </a:p>
        </p:txBody>
      </p:sp>
      <p:sp>
        <p:nvSpPr>
          <p:cNvPr id="955" name="Google Shape;955;p4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43</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959"/>
        <p:cNvGrpSpPr/>
        <p:nvPr/>
      </p:nvGrpSpPr>
      <p:grpSpPr>
        <a:xfrm>
          <a:off x="0" y="0"/>
          <a:ext cx="0" cy="0"/>
          <a:chOff x="0" y="0"/>
          <a:chExt cx="0" cy="0"/>
        </a:xfrm>
      </p:grpSpPr>
      <p:sp>
        <p:nvSpPr>
          <p:cNvPr id="960" name="Google Shape;960;p43"/>
          <p:cNvSpPr/>
          <p:nvPr/>
        </p:nvSpPr>
        <p:spPr>
          <a:xfrm>
            <a:off x="624754" y="4976010"/>
            <a:ext cx="10685885" cy="1232978"/>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961" name="Google Shape;961;p43"/>
          <p:cNvSpPr txBox="1"/>
          <p:nvPr/>
        </p:nvSpPr>
        <p:spPr>
          <a:xfrm>
            <a:off x="696347" y="1306530"/>
            <a:ext cx="10685885" cy="30777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Pavyzdys, kaip galėtų atrodyti jūsų vienos valandos pamoka, kurioje integruojamas IM: </a:t>
            </a:r>
            <a:endParaRPr sz="1400" b="0" i="0" u="none" strike="noStrike" cap="none">
              <a:solidFill>
                <a:srgbClr val="000000"/>
              </a:solidFill>
              <a:latin typeface="Arial"/>
              <a:ea typeface="Arial"/>
              <a:cs typeface="Arial"/>
              <a:sym typeface="Arial"/>
            </a:endParaRPr>
          </a:p>
        </p:txBody>
      </p:sp>
      <p:sp>
        <p:nvSpPr>
          <p:cNvPr id="962" name="Google Shape;962;p43"/>
          <p:cNvSpPr txBox="1"/>
          <p:nvPr/>
        </p:nvSpPr>
        <p:spPr>
          <a:xfrm>
            <a:off x="696348" y="427978"/>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en-US" sz="2400" b="1" i="0" u="none" strike="noStrike" cap="none">
                <a:solidFill>
                  <a:srgbClr val="000000"/>
                </a:solidFill>
                <a:latin typeface="Arial"/>
                <a:ea typeface="Arial"/>
                <a:cs typeface="Arial"/>
                <a:sym typeface="Arial"/>
              </a:rPr>
              <a:t>Informatinio mąstymo integravimo į pamoką pavyzdys</a:t>
            </a:r>
            <a:endParaRPr sz="2400" b="1" i="0" u="none" strike="noStrike" cap="none">
              <a:solidFill>
                <a:srgbClr val="000000"/>
              </a:solidFill>
              <a:latin typeface="Arial"/>
              <a:ea typeface="Arial"/>
              <a:cs typeface="Arial"/>
              <a:sym typeface="Arial"/>
            </a:endParaRPr>
          </a:p>
        </p:txBody>
      </p:sp>
      <p:sp>
        <p:nvSpPr>
          <p:cNvPr id="963" name="Google Shape;963;p4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44</a:t>
            </a:fld>
            <a:endParaRPr sz="900" b="0" i="0" u="none" strike="noStrike" cap="none">
              <a:solidFill>
                <a:srgbClr val="537272"/>
              </a:solidFill>
              <a:latin typeface="Gill Sans"/>
              <a:ea typeface="Gill Sans"/>
              <a:cs typeface="Gill Sans"/>
              <a:sym typeface="Gill Sans"/>
            </a:endParaRPr>
          </a:p>
        </p:txBody>
      </p:sp>
      <p:sp>
        <p:nvSpPr>
          <p:cNvPr id="964" name="Google Shape;964;p43"/>
          <p:cNvSpPr txBox="1"/>
          <p:nvPr/>
        </p:nvSpPr>
        <p:spPr>
          <a:xfrm>
            <a:off x="1136389" y="5223167"/>
            <a:ext cx="96627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1" u="none" strike="noStrike" cap="none">
                <a:solidFill>
                  <a:srgbClr val="000000"/>
                </a:solidFill>
                <a:latin typeface="Arial"/>
                <a:ea typeface="Arial"/>
                <a:cs typeface="Arial"/>
                <a:sym typeface="Arial"/>
              </a:rPr>
              <a:t>Atminkite, kad visada galite adaptuoti savo pamokas prie jūsų studentų mokymosi poreikių. Kiekviena klasė turės skirtingų poreikių. Atlikdami pamokų vertinimą ir įsivertinimą galėsite geriau suprasti, ką reikia keisti, kad pamokas atitiktų besimokančiųjų poreikius. </a:t>
            </a:r>
            <a:endParaRPr sz="1400" b="0" i="0" u="none" strike="noStrike" cap="none">
              <a:solidFill>
                <a:srgbClr val="000000"/>
              </a:solidFill>
              <a:latin typeface="Arial"/>
              <a:ea typeface="Arial"/>
              <a:cs typeface="Arial"/>
              <a:sym typeface="Arial"/>
            </a:endParaRPr>
          </a:p>
        </p:txBody>
      </p:sp>
      <p:pic>
        <p:nvPicPr>
          <p:cNvPr id="965" name="Google Shape;965;p43" descr="Icono&#10;&#10;Descripción generada automáticamente"/>
          <p:cNvPicPr preferRelativeResize="0"/>
          <p:nvPr/>
        </p:nvPicPr>
        <p:blipFill rotWithShape="1">
          <a:blip r:embed="rId3">
            <a:alphaModFix/>
          </a:blip>
          <a:srcRect/>
          <a:stretch/>
        </p:blipFill>
        <p:spPr>
          <a:xfrm>
            <a:off x="10683881" y="4524911"/>
            <a:ext cx="1096255" cy="1096255"/>
          </a:xfrm>
          <a:prstGeom prst="rect">
            <a:avLst/>
          </a:prstGeom>
          <a:noFill/>
          <a:ln>
            <a:noFill/>
          </a:ln>
        </p:spPr>
      </p:pic>
      <p:sp>
        <p:nvSpPr>
          <p:cNvPr id="966" name="Google Shape;966;p43"/>
          <p:cNvSpPr/>
          <p:nvPr/>
        </p:nvSpPr>
        <p:spPr>
          <a:xfrm>
            <a:off x="411864" y="2111201"/>
            <a:ext cx="2401695" cy="2010424"/>
          </a:xfrm>
          <a:prstGeom prst="rect">
            <a:avLst/>
          </a:prstGeom>
          <a:solidFill>
            <a:srgbClr val="D5E7F4"/>
          </a:solidFill>
          <a:ln w="38100" cap="flat" cmpd="sng">
            <a:solidFill>
              <a:srgbClr val="266796"/>
            </a:solidFill>
            <a:prstDash val="solid"/>
            <a:round/>
            <a:headEnd type="none" w="sm" len="sm"/>
            <a:tailEnd type="none" w="sm" len="sm"/>
          </a:ln>
        </p:spPr>
        <p:txBody>
          <a:bodyPr spcFirstLastPara="1" wrap="square" lIns="144000" tIns="108000" rIns="144000" bIns="720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Įžanga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(10 minučių)</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Pristatykite esminį IM principą, kuris bus svarbiausias pamokos metu.</a:t>
            </a:r>
            <a:endParaRPr sz="1400" b="0" i="0" u="none" strike="noStrike" cap="none">
              <a:solidFill>
                <a:schemeClr val="dk1"/>
              </a:solidFill>
              <a:latin typeface="Arial"/>
              <a:ea typeface="Arial"/>
              <a:cs typeface="Arial"/>
              <a:sym typeface="Arial"/>
            </a:endParaRPr>
          </a:p>
        </p:txBody>
      </p:sp>
      <p:sp>
        <p:nvSpPr>
          <p:cNvPr id="967" name="Google Shape;967;p43"/>
          <p:cNvSpPr/>
          <p:nvPr/>
        </p:nvSpPr>
        <p:spPr>
          <a:xfrm>
            <a:off x="3400723" y="2111201"/>
            <a:ext cx="2401695" cy="2010424"/>
          </a:xfrm>
          <a:prstGeom prst="rect">
            <a:avLst/>
          </a:prstGeom>
          <a:solidFill>
            <a:srgbClr val="D5E7F4"/>
          </a:solidFill>
          <a:ln w="38100" cap="flat" cmpd="sng">
            <a:solidFill>
              <a:srgbClr val="266796"/>
            </a:solidFill>
            <a:prstDash val="solid"/>
            <a:round/>
            <a:headEnd type="none" w="sm" len="sm"/>
            <a:tailEnd type="none" w="sm" len="sm"/>
          </a:ln>
        </p:spPr>
        <p:txBody>
          <a:bodyPr spcFirstLastPara="1" wrap="square" lIns="144000" tIns="108000" rIns="144000" bIns="720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Veikla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(30 minučių)</a:t>
            </a:r>
            <a:endParaRPr sz="1400" b="1"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Suteikite mokiniams praktinę užduotį, kuri padeda suprasti, kaip IM principas veikia.</a:t>
            </a:r>
            <a:endParaRPr sz="1400" b="0" i="0" u="none" strike="noStrike" cap="none">
              <a:solidFill>
                <a:srgbClr val="000000"/>
              </a:solidFill>
              <a:latin typeface="Arial"/>
              <a:ea typeface="Arial"/>
              <a:cs typeface="Arial"/>
              <a:sym typeface="Arial"/>
            </a:endParaRPr>
          </a:p>
        </p:txBody>
      </p:sp>
      <p:sp>
        <p:nvSpPr>
          <p:cNvPr id="968" name="Google Shape;968;p43"/>
          <p:cNvSpPr/>
          <p:nvPr/>
        </p:nvSpPr>
        <p:spPr>
          <a:xfrm>
            <a:off x="6389582" y="2111201"/>
            <a:ext cx="2401695" cy="2010424"/>
          </a:xfrm>
          <a:prstGeom prst="rect">
            <a:avLst/>
          </a:prstGeom>
          <a:solidFill>
            <a:srgbClr val="D5E7F4"/>
          </a:solidFill>
          <a:ln w="38100" cap="flat" cmpd="sng">
            <a:solidFill>
              <a:srgbClr val="266796"/>
            </a:solidFill>
            <a:prstDash val="solid"/>
            <a:round/>
            <a:headEnd type="none" w="sm" len="sm"/>
            <a:tailEnd type="none" w="sm" len="sm"/>
          </a:ln>
        </p:spPr>
        <p:txBody>
          <a:bodyPr spcFirstLastPara="1" wrap="square" lIns="144000" tIns="108000" rIns="144000" bIns="720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Diskusija</a:t>
            </a:r>
            <a:endParaRPr sz="1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(15 minučių)</a:t>
            </a:r>
            <a:endParaRPr sz="1400" b="1"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Skatinkite mokinius dalintis savo mąstymo procesu, paaiškinti, kaip jie taikė IM principą ir ką pastebėjo.</a:t>
            </a:r>
            <a:endParaRPr sz="1400" b="0" i="0" u="none" strike="noStrike" cap="none">
              <a:solidFill>
                <a:srgbClr val="000000"/>
              </a:solidFill>
              <a:latin typeface="Arial"/>
              <a:ea typeface="Arial"/>
              <a:cs typeface="Arial"/>
              <a:sym typeface="Arial"/>
            </a:endParaRPr>
          </a:p>
        </p:txBody>
      </p:sp>
      <p:sp>
        <p:nvSpPr>
          <p:cNvPr id="969" name="Google Shape;969;p43"/>
          <p:cNvSpPr/>
          <p:nvPr/>
        </p:nvSpPr>
        <p:spPr>
          <a:xfrm>
            <a:off x="9378441" y="2111201"/>
            <a:ext cx="2401695" cy="2010424"/>
          </a:xfrm>
          <a:prstGeom prst="rect">
            <a:avLst/>
          </a:prstGeom>
          <a:solidFill>
            <a:srgbClr val="D5E7F4"/>
          </a:solidFill>
          <a:ln w="38100" cap="flat" cmpd="sng">
            <a:solidFill>
              <a:srgbClr val="266796"/>
            </a:solidFill>
            <a:prstDash val="solid"/>
            <a:round/>
            <a:headEnd type="none" w="sm" len="sm"/>
            <a:tailEnd type="none" w="sm" len="sm"/>
          </a:ln>
        </p:spPr>
        <p:txBody>
          <a:bodyPr spcFirstLastPara="1" wrap="square" lIns="144000" tIns="108000" rIns="144000" bIns="720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Apibendrinimas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 (5 minutės)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Užbaikite pamoką apibendrindami pagrindinį IM principą ir jo taikymą.</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pic>
        <p:nvPicPr>
          <p:cNvPr id="976" name="Google Shape;976;p44"/>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977" name="Google Shape;977;p44"/>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4 SKYRIUS</a:t>
            </a:r>
            <a:endParaRPr>
              <a:latin typeface="Arial"/>
              <a:ea typeface="Arial"/>
              <a:cs typeface="Arial"/>
              <a:sym typeface="Arial"/>
            </a:endParaRPr>
          </a:p>
        </p:txBody>
      </p:sp>
      <p:sp>
        <p:nvSpPr>
          <p:cNvPr id="978" name="Google Shape;978;p44"/>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Atvejų analizė ir veiklos</a:t>
            </a:r>
            <a:endParaRPr/>
          </a:p>
        </p:txBody>
      </p:sp>
      <p:sp>
        <p:nvSpPr>
          <p:cNvPr id="979" name="Google Shape;979;p4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45</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83"/>
        <p:cNvGrpSpPr/>
        <p:nvPr/>
      </p:nvGrpSpPr>
      <p:grpSpPr>
        <a:xfrm>
          <a:off x="0" y="0"/>
          <a:ext cx="0" cy="0"/>
          <a:chOff x="0" y="0"/>
          <a:chExt cx="0" cy="0"/>
        </a:xfrm>
      </p:grpSpPr>
      <p:pic>
        <p:nvPicPr>
          <p:cNvPr id="984" name="Google Shape;984;p45" descr="Icono&#10;&#10;Descripción generada automáticamente"/>
          <p:cNvPicPr preferRelativeResize="0"/>
          <p:nvPr/>
        </p:nvPicPr>
        <p:blipFill rotWithShape="1">
          <a:blip r:embed="rId3">
            <a:alphaModFix/>
          </a:blip>
          <a:srcRect/>
          <a:stretch/>
        </p:blipFill>
        <p:spPr>
          <a:xfrm>
            <a:off x="10138711" y="456424"/>
            <a:ext cx="1356942" cy="1356942"/>
          </a:xfrm>
          <a:prstGeom prst="rect">
            <a:avLst/>
          </a:prstGeom>
          <a:noFill/>
          <a:ln>
            <a:noFill/>
          </a:ln>
        </p:spPr>
      </p:pic>
      <p:sp>
        <p:nvSpPr>
          <p:cNvPr id="985" name="Google Shape;985;p45"/>
          <p:cNvSpPr txBox="1"/>
          <p:nvPr/>
        </p:nvSpPr>
        <p:spPr>
          <a:xfrm>
            <a:off x="491646" y="1446322"/>
            <a:ext cx="9647065" cy="45858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Kontekstas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Suaugusieji </a:t>
            </a:r>
            <a:r>
              <a:rPr lang="en-US" sz="1400" b="0" i="0" u="none" strike="noStrike" cap="none">
                <a:solidFill>
                  <a:srgbClr val="000000"/>
                </a:solidFill>
                <a:latin typeface="Arial"/>
                <a:ea typeface="Arial"/>
                <a:cs typeface="Arial"/>
                <a:sym typeface="Arial"/>
              </a:rPr>
              <a:t>besimokantieji į mokymosi procesą atsineša įvairias patirtis ir įgūdžius, tačiau daugelis susiduria su iššūkiais, kai kalbama apie struktūruotą problemų sprendimą ir loginį mąstymą. IM siūlo praktišką būdą ugdyti šiuos gebėjimus per metodišką mokymą.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Lilio universitete (Prancūzijoje) tyrėjai išnagrinėjo, kaip adaptuojamos mokymosi strategijos gali padėti suaugusiesiems stiprinti IM įgūdžius, tokius kaip dekompozicija, šablonų atpažinimas ir algoritminis mąstymas. Tyrimo tikslas – įvertinti, ar žaidybiniai problemų sprendimo metodai gali pagerinti gebėjimą kritiškai mąstyti ir struktūruoti sudėtingas užduotis.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Siekdami padėti suaugusiesiems lavinti IM, tyrėjai sukūrė „AutoThinking“ edukacinį įrankį, kuris struktūruotai pateikia problemų sprendimo iššūkius be būtinybės naudotis programavimo ar technologinius įrankius. Žaidimas skatino loginį mąstymą, sekų kūrimą ir sprendimų priėmimą per interaktyvias, realų gyvenimą atspindinčias užduotis.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Įgyvendinimas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Tyrime dalyvavo suaugusieji, studijuojantys magistrantūroje Lilio universitete. </a:t>
            </a:r>
            <a:r>
              <a:rPr lang="en-US" sz="1400" b="0" i="0" u="none" strike="noStrike" cap="none">
                <a:solidFill>
                  <a:schemeClr val="dk1"/>
                </a:solidFill>
                <a:latin typeface="Arial"/>
                <a:ea typeface="Arial"/>
                <a:cs typeface="Arial"/>
                <a:sym typeface="Arial"/>
              </a:rPr>
              <a:t>Mokymosi proceso metu ir atlikdami žaidybines užduotis </a:t>
            </a:r>
            <a:r>
              <a:rPr lang="en-US" sz="1400" b="0" i="0" u="none" strike="noStrike" cap="none">
                <a:solidFill>
                  <a:srgbClr val="000000"/>
                </a:solidFill>
                <a:latin typeface="Arial"/>
                <a:ea typeface="Arial"/>
                <a:cs typeface="Arial"/>
                <a:sym typeface="Arial"/>
              </a:rPr>
              <a:t>dalyviai </a:t>
            </a:r>
            <a:r>
              <a:rPr lang="en-US" sz="1400" b="0" i="0" u="none" strike="noStrike" cap="none">
                <a:solidFill>
                  <a:schemeClr val="dk1"/>
                </a:solidFill>
                <a:latin typeface="Arial"/>
                <a:ea typeface="Arial"/>
                <a:cs typeface="Arial"/>
                <a:sym typeface="Arial"/>
              </a:rPr>
              <a:t>naudojo</a:t>
            </a:r>
            <a:r>
              <a:rPr lang="en-US" sz="1400" b="0" i="0" u="none" strike="noStrike" cap="none">
                <a:solidFill>
                  <a:srgbClr val="000000"/>
                </a:solidFill>
                <a:latin typeface="Arial"/>
                <a:ea typeface="Arial"/>
                <a:cs typeface="Arial"/>
                <a:sym typeface="Arial"/>
              </a:rPr>
              <a:t> „AutoThinking“, norėdami pagerinti IM įgūdžius. Siekdami įvertinti žaidimo poveikį, tyrėjai atliko apklausas, prieš mokymus ir po jų, apie esmines IM sąvokas: sekas, dėsningumų atpažinimą ir klaidų taisymą.</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6" name="Google Shape;986;p45"/>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46</a:t>
            </a:fld>
            <a:endParaRPr sz="900" b="0" i="0" u="none" strike="noStrike" cap="none">
              <a:solidFill>
                <a:srgbClr val="537272"/>
              </a:solidFill>
              <a:latin typeface="Gill Sans"/>
              <a:ea typeface="Gill Sans"/>
              <a:cs typeface="Gill Sans"/>
              <a:sym typeface="Gill Sans"/>
            </a:endParaRPr>
          </a:p>
        </p:txBody>
      </p:sp>
      <p:sp>
        <p:nvSpPr>
          <p:cNvPr id="987" name="Google Shape;987;p45"/>
          <p:cNvSpPr txBox="1">
            <a:spLocks noGrp="1"/>
          </p:cNvSpPr>
          <p:nvPr>
            <p:ph type="body" idx="1"/>
          </p:nvPr>
        </p:nvSpPr>
        <p:spPr>
          <a:xfrm>
            <a:off x="696347" y="378499"/>
            <a:ext cx="8873538" cy="683565"/>
          </a:xfrm>
          <a:prstGeom prst="rect">
            <a:avLst/>
          </a:prstGeom>
          <a:noFill/>
          <a:ln>
            <a:noFill/>
          </a:ln>
        </p:spPr>
        <p:txBody>
          <a:bodyPr spcFirstLastPara="1" wrap="square" lIns="91425" tIns="45700" rIns="91425" bIns="45700" anchor="b" anchorCtr="0">
            <a:normAutofit fontScale="92500" lnSpcReduction="20000"/>
          </a:bodyPr>
          <a:lstStyle/>
          <a:p>
            <a:pPr marL="0" lvl="0" indent="0" algn="l" rtl="0">
              <a:lnSpc>
                <a:spcPct val="100000"/>
              </a:lnSpc>
              <a:spcBef>
                <a:spcPts val="0"/>
              </a:spcBef>
              <a:spcAft>
                <a:spcPts val="0"/>
              </a:spcAft>
              <a:buClr>
                <a:schemeClr val="accent3"/>
              </a:buClr>
              <a:buSzPct val="75675"/>
              <a:buNone/>
            </a:pPr>
            <a:r>
              <a:rPr lang="en-US">
                <a:solidFill>
                  <a:srgbClr val="678877"/>
                </a:solidFill>
                <a:latin typeface="Arial"/>
                <a:ea typeface="Arial"/>
                <a:cs typeface="Arial"/>
                <a:sym typeface="Arial"/>
              </a:rPr>
              <a:t>Atvejo analizė. </a:t>
            </a:r>
            <a:r>
              <a:rPr lang="en-US" b="0">
                <a:solidFill>
                  <a:schemeClr val="dk2"/>
                </a:solidFill>
                <a:latin typeface="Arial"/>
                <a:ea typeface="Arial"/>
                <a:cs typeface="Arial"/>
                <a:sym typeface="Arial"/>
              </a:rPr>
              <a:t>IM stiprinimas pasitelkiant adaptyvius edukacinius žaidimus besimokančių suaugusiųjų švietimo srityje</a:t>
            </a:r>
            <a:endParaRPr b="0">
              <a:solidFill>
                <a:schemeClr val="dk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91"/>
        <p:cNvGrpSpPr/>
        <p:nvPr/>
      </p:nvGrpSpPr>
      <p:grpSpPr>
        <a:xfrm>
          <a:off x="0" y="0"/>
          <a:ext cx="0" cy="0"/>
          <a:chOff x="0" y="0"/>
          <a:chExt cx="0" cy="0"/>
        </a:xfrm>
      </p:grpSpPr>
      <p:sp>
        <p:nvSpPr>
          <p:cNvPr id="992" name="Google Shape;992;p46"/>
          <p:cNvSpPr txBox="1">
            <a:spLocks noGrp="1"/>
          </p:cNvSpPr>
          <p:nvPr>
            <p:ph type="body" idx="1"/>
          </p:nvPr>
        </p:nvSpPr>
        <p:spPr>
          <a:xfrm>
            <a:off x="696347" y="378499"/>
            <a:ext cx="8873538" cy="683565"/>
          </a:xfrm>
          <a:prstGeom prst="rect">
            <a:avLst/>
          </a:prstGeom>
          <a:noFill/>
          <a:ln>
            <a:noFill/>
          </a:ln>
        </p:spPr>
        <p:txBody>
          <a:bodyPr spcFirstLastPara="1" wrap="square" lIns="91425" tIns="45700" rIns="91425" bIns="45700" anchor="b" anchorCtr="0">
            <a:normAutofit fontScale="92500" lnSpcReduction="20000"/>
          </a:bodyPr>
          <a:lstStyle/>
          <a:p>
            <a:pPr marL="0" lvl="0" indent="0" algn="l" rtl="0">
              <a:lnSpc>
                <a:spcPct val="100000"/>
              </a:lnSpc>
              <a:spcBef>
                <a:spcPts val="0"/>
              </a:spcBef>
              <a:spcAft>
                <a:spcPts val="0"/>
              </a:spcAft>
              <a:buClr>
                <a:schemeClr val="accent3"/>
              </a:buClr>
              <a:buSzPct val="75675"/>
              <a:buNone/>
            </a:pPr>
            <a:r>
              <a:rPr lang="en-US">
                <a:solidFill>
                  <a:srgbClr val="678877"/>
                </a:solidFill>
                <a:latin typeface="Arial"/>
                <a:ea typeface="Arial"/>
                <a:cs typeface="Arial"/>
                <a:sym typeface="Arial"/>
              </a:rPr>
              <a:t>Atvejo analizė. </a:t>
            </a:r>
            <a:r>
              <a:rPr lang="en-US" b="0">
                <a:solidFill>
                  <a:schemeClr val="dk2"/>
                </a:solidFill>
                <a:latin typeface="Arial"/>
                <a:ea typeface="Arial"/>
                <a:cs typeface="Arial"/>
                <a:sym typeface="Arial"/>
              </a:rPr>
              <a:t>IM stiprinimas pasitelkiant adaptyvius edukacinius žaidimus besimokančių suaugusiųjų švietimo srityje</a:t>
            </a:r>
            <a:endParaRPr b="0">
              <a:solidFill>
                <a:schemeClr val="dk2"/>
              </a:solidFill>
            </a:endParaRPr>
          </a:p>
        </p:txBody>
      </p:sp>
      <p:pic>
        <p:nvPicPr>
          <p:cNvPr id="993" name="Google Shape;993;p46" descr="Icono&#10;&#10;Descripción generada automáticamente"/>
          <p:cNvPicPr preferRelativeResize="0"/>
          <p:nvPr/>
        </p:nvPicPr>
        <p:blipFill rotWithShape="1">
          <a:blip r:embed="rId3">
            <a:alphaModFix/>
          </a:blip>
          <a:srcRect/>
          <a:stretch/>
        </p:blipFill>
        <p:spPr>
          <a:xfrm>
            <a:off x="10138711" y="456424"/>
            <a:ext cx="1356942" cy="1356942"/>
          </a:xfrm>
          <a:prstGeom prst="rect">
            <a:avLst/>
          </a:prstGeom>
          <a:noFill/>
          <a:ln>
            <a:noFill/>
          </a:ln>
        </p:spPr>
      </p:pic>
      <p:sp>
        <p:nvSpPr>
          <p:cNvPr id="994" name="Google Shape;994;p46"/>
          <p:cNvSpPr txBox="1"/>
          <p:nvPr/>
        </p:nvSpPr>
        <p:spPr>
          <a:xfrm>
            <a:off x="384740" y="1159775"/>
            <a:ext cx="10731600" cy="55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err="1">
                <a:solidFill>
                  <a:srgbClr val="678877"/>
                </a:solidFill>
                <a:latin typeface="Arial"/>
                <a:ea typeface="Arial"/>
                <a:cs typeface="Arial"/>
                <a:sym typeface="Arial"/>
              </a:rPr>
              <a:t>Rezultatai</a:t>
            </a:r>
            <a:endParaRPr sz="1400" b="1" i="0" u="none" strike="noStrike" cap="none" dirty="0">
              <a:solidFill>
                <a:srgbClr val="678877"/>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400"/>
              <a:buFont typeface="Arial"/>
              <a:buNone/>
            </a:pPr>
            <a:r>
              <a:rPr lang="en-US" sz="1400" b="0" i="0" u="none" strike="noStrike" cap="none" dirty="0" err="1">
                <a:solidFill>
                  <a:srgbClr val="000000"/>
                </a:solidFill>
                <a:latin typeface="Arial"/>
                <a:ea typeface="Arial"/>
                <a:cs typeface="Arial"/>
                <a:sym typeface="Arial"/>
              </a:rPr>
              <a:t>Tyrimo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rezultatai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parodė</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reikšmingą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dalyvių</a:t>
            </a:r>
            <a:r>
              <a:rPr lang="en-US" sz="1400" b="0" i="0" u="none" strike="noStrike" cap="none" dirty="0">
                <a:solidFill>
                  <a:srgbClr val="000000"/>
                </a:solidFill>
                <a:latin typeface="Arial"/>
                <a:ea typeface="Arial"/>
                <a:cs typeface="Arial"/>
                <a:sym typeface="Arial"/>
              </a:rPr>
              <a:t> IM </a:t>
            </a:r>
            <a:r>
              <a:rPr lang="en-US" sz="1400" b="0" i="0" u="none" strike="noStrike" cap="none" dirty="0" err="1">
                <a:solidFill>
                  <a:srgbClr val="000000"/>
                </a:solidFill>
                <a:latin typeface="Arial"/>
                <a:ea typeface="Arial"/>
                <a:cs typeface="Arial"/>
                <a:sym typeface="Arial"/>
              </a:rPr>
              <a:t>gebėjimų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pagerėjimą</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dirty="0" err="1">
                <a:solidFill>
                  <a:srgbClr val="000000"/>
                </a:solidFill>
                <a:latin typeface="Arial"/>
                <a:ea typeface="Arial"/>
                <a:cs typeface="Arial"/>
                <a:sym typeface="Arial"/>
              </a:rPr>
              <a:t>Šie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rezultatai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rodo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kad</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adaptuojami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edukaciniai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žaidimai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tokie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kaip</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AutoThinking</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gali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veiksmingai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sustiprinti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suaugusiųjų</a:t>
            </a:r>
            <a:r>
              <a:rPr lang="en-US" sz="1400" b="0" i="0" u="none" strike="noStrike" cap="none" dirty="0">
                <a:solidFill>
                  <a:srgbClr val="000000"/>
                </a:solidFill>
                <a:latin typeface="Arial"/>
                <a:ea typeface="Arial"/>
                <a:cs typeface="Arial"/>
                <a:sym typeface="Arial"/>
              </a:rPr>
              <a:t> IM </a:t>
            </a:r>
            <a:r>
              <a:rPr lang="en-US" sz="1400" b="0" i="0" u="none" strike="noStrike" cap="none" dirty="0" err="1">
                <a:solidFill>
                  <a:srgbClr val="000000"/>
                </a:solidFill>
                <a:latin typeface="Arial"/>
                <a:ea typeface="Arial"/>
                <a:cs typeface="Arial"/>
                <a:sym typeface="Arial"/>
              </a:rPr>
              <a:t>taikymo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įgūdžius</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dirty="0" err="1">
                <a:solidFill>
                  <a:srgbClr val="678877"/>
                </a:solidFill>
                <a:latin typeface="Arial"/>
                <a:ea typeface="Arial"/>
                <a:cs typeface="Arial"/>
                <a:sym typeface="Arial"/>
              </a:rPr>
              <a:t>Iššūkiai</a:t>
            </a:r>
            <a:endParaRPr sz="1400" b="1" i="0" u="none" strike="noStrike" cap="none" dirty="0">
              <a:solidFill>
                <a:srgbClr val="678877"/>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en-US" sz="1400" b="0" i="0" u="none" strike="noStrike" cap="none" dirty="0" err="1">
                <a:solidFill>
                  <a:srgbClr val="000000"/>
                </a:solidFill>
                <a:latin typeface="Arial"/>
                <a:ea typeface="Arial"/>
                <a:cs typeface="Arial"/>
                <a:sym typeface="Arial"/>
              </a:rPr>
              <a:t>Besimokantieji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turintys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skirtingą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išsilavinimą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prisitaikė</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nevienodai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greitai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Siiekiant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sėkmingai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įgyvendinti</a:t>
            </a:r>
            <a:r>
              <a:rPr lang="en-US" sz="1400" b="0" i="0" u="none" strike="noStrike" cap="none" dirty="0">
                <a:solidFill>
                  <a:srgbClr val="000000"/>
                </a:solidFill>
                <a:latin typeface="Arial"/>
                <a:ea typeface="Arial"/>
                <a:cs typeface="Arial"/>
                <a:sym typeface="Arial"/>
              </a:rPr>
              <a:t> IM </a:t>
            </a:r>
            <a:r>
              <a:rPr lang="en-US" sz="1400" b="0" i="0" u="none" strike="noStrike" cap="none" dirty="0" err="1">
                <a:solidFill>
                  <a:srgbClr val="000000"/>
                </a:solidFill>
                <a:latin typeface="Arial"/>
                <a:ea typeface="Arial"/>
                <a:cs typeface="Arial"/>
                <a:sym typeface="Arial"/>
              </a:rPr>
              <a:t>yra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būtinas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aiškus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struktūruotas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vadovavimas</a:t>
            </a:r>
            <a:r>
              <a:rPr lang="en-US" sz="1400" b="0" i="0" u="none" strike="noStrike" cap="none" dirty="0">
                <a:solidFill>
                  <a:srgbClr val="000000"/>
                </a:solidFill>
                <a:latin typeface="Arial"/>
                <a:ea typeface="Arial"/>
                <a:cs typeface="Arial"/>
                <a:sym typeface="Arial"/>
              </a:rPr>
              <a:t>. Kai </a:t>
            </a:r>
            <a:r>
              <a:rPr lang="en-US" sz="1400" b="0" i="0" u="none" strike="noStrike" cap="none" dirty="0" err="1">
                <a:solidFill>
                  <a:srgbClr val="000000"/>
                </a:solidFill>
                <a:latin typeface="Arial"/>
                <a:ea typeface="Arial"/>
                <a:cs typeface="Arial"/>
                <a:sym typeface="Arial"/>
              </a:rPr>
              <a:t>kuriems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studentams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prireikė</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daugiau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laiko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kad</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perprastų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problemų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sprendimo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žingsnius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dėl</a:t>
            </a:r>
            <a:r>
              <a:rPr lang="en-US" sz="1400" b="0" i="0" u="none" strike="noStrike" cap="none" dirty="0">
                <a:solidFill>
                  <a:srgbClr val="000000"/>
                </a:solidFill>
                <a:latin typeface="Arial"/>
                <a:ea typeface="Arial"/>
                <a:cs typeface="Arial"/>
                <a:sym typeface="Arial"/>
              </a:rPr>
              <a:t> to </a:t>
            </a:r>
            <a:r>
              <a:rPr lang="en-US" sz="1400" b="0" i="0" u="none" strike="noStrike" cap="none" dirty="0" err="1">
                <a:solidFill>
                  <a:srgbClr val="000000"/>
                </a:solidFill>
                <a:latin typeface="Arial"/>
                <a:ea typeface="Arial"/>
                <a:cs typeface="Arial"/>
                <a:sym typeface="Arial"/>
              </a:rPr>
              <a:t>tikslinga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taikyti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pastolinį</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mokymąsi</a:t>
            </a:r>
            <a:r>
              <a:rPr lang="en-US" sz="1400" b="0" i="0" u="none" strike="noStrike" cap="none" dirty="0">
                <a:solidFill>
                  <a:srgbClr val="000000"/>
                </a:solidFill>
                <a:latin typeface="Arial"/>
                <a:ea typeface="Arial"/>
                <a:cs typeface="Arial"/>
                <a:sym typeface="Arial"/>
              </a:rPr>
              <a:t>. Be to, </a:t>
            </a:r>
            <a:r>
              <a:rPr lang="en-US" sz="1400" b="0" i="0" u="none" strike="noStrike" cap="none" dirty="0" err="1">
                <a:solidFill>
                  <a:srgbClr val="000000"/>
                </a:solidFill>
                <a:latin typeface="Arial"/>
                <a:ea typeface="Arial"/>
                <a:cs typeface="Arial"/>
                <a:sym typeface="Arial"/>
              </a:rPr>
              <a:t>pasitvirtino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kad</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realių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gyvenimo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pavyzdžių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naudojimas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labai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svarbus</a:t>
            </a:r>
            <a:r>
              <a:rPr lang="en-US" sz="1400" b="0" i="0" u="none" strike="noStrike" cap="none" dirty="0">
                <a:solidFill>
                  <a:srgbClr val="000000"/>
                </a:solidFill>
                <a:latin typeface="Arial"/>
                <a:ea typeface="Arial"/>
                <a:cs typeface="Arial"/>
                <a:sym typeface="Arial"/>
              </a:rPr>
              <a:t>: kai IM </a:t>
            </a:r>
            <a:r>
              <a:rPr lang="en-US" sz="1400" b="0" i="0" u="none" strike="noStrike" cap="none" dirty="0" err="1">
                <a:solidFill>
                  <a:srgbClr val="000000"/>
                </a:solidFill>
                <a:latin typeface="Arial"/>
                <a:ea typeface="Arial"/>
                <a:cs typeface="Arial"/>
                <a:sym typeface="Arial"/>
              </a:rPr>
              <a:t>užduotys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buvo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susietos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pažįstamomis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situacijomis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pvz</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tvarkaraščio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sudarymu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projekto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organizavimu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mokiniai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buvo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labiau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įsitraukę</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geriau</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taikė</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sąvokas</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en-US" sz="1400" b="1" i="0" u="none" strike="noStrike" cap="none" dirty="0" err="1">
                <a:solidFill>
                  <a:srgbClr val="678877"/>
                </a:solidFill>
                <a:latin typeface="Arial"/>
                <a:ea typeface="Arial"/>
                <a:cs typeface="Arial"/>
                <a:sym typeface="Arial"/>
              </a:rPr>
              <a:t>Išvada</a:t>
            </a:r>
            <a:endParaRPr sz="1400" b="1" i="0" u="none" strike="noStrike" cap="none" dirty="0">
              <a:solidFill>
                <a:srgbClr val="678877"/>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en-US" sz="1400" b="0" i="0" u="none" strike="noStrike" cap="none" dirty="0" err="1">
                <a:solidFill>
                  <a:srgbClr val="000000"/>
                </a:solidFill>
                <a:latin typeface="Arial"/>
                <a:ea typeface="Arial"/>
                <a:cs typeface="Arial"/>
                <a:sym typeface="Arial"/>
              </a:rPr>
              <a:t>Ši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atvejo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analizė</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parodo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kad</a:t>
            </a:r>
            <a:r>
              <a:rPr lang="en-US" sz="1400" b="0" i="0" u="none" strike="noStrike" cap="none" dirty="0">
                <a:solidFill>
                  <a:srgbClr val="000000"/>
                </a:solidFill>
                <a:latin typeface="Arial"/>
                <a:ea typeface="Arial"/>
                <a:cs typeface="Arial"/>
                <a:sym typeface="Arial"/>
              </a:rPr>
              <a:t> be </a:t>
            </a:r>
            <a:r>
              <a:rPr lang="en-US" sz="1400" b="0" i="0" u="none" strike="noStrike" cap="none" dirty="0" err="1">
                <a:solidFill>
                  <a:srgbClr val="000000"/>
                </a:solidFill>
                <a:latin typeface="Arial"/>
                <a:ea typeface="Arial"/>
                <a:cs typeface="Arial"/>
                <a:sym typeface="Arial"/>
              </a:rPr>
              <a:t>technologijų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programavimo</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įrankių</a:t>
            </a:r>
            <a:r>
              <a:rPr lang="en-US" sz="1400" b="0" i="0" u="none" strike="noStrike" cap="none" dirty="0">
                <a:solidFill>
                  <a:srgbClr val="000000"/>
                </a:solidFill>
                <a:latin typeface="Arial"/>
                <a:ea typeface="Arial"/>
                <a:cs typeface="Arial"/>
                <a:sym typeface="Arial"/>
              </a:rPr>
              <a:t> IM </a:t>
            </a:r>
            <a:r>
              <a:rPr lang="en-US" sz="1400" b="0" i="0" u="none" strike="noStrike" cap="none" dirty="0" err="1">
                <a:solidFill>
                  <a:srgbClr val="000000"/>
                </a:solidFill>
                <a:latin typeface="Arial"/>
                <a:ea typeface="Arial"/>
                <a:cs typeface="Arial"/>
                <a:sym typeface="Arial"/>
              </a:rPr>
              <a:t>galima</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veiksmingai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integruoti</a:t>
            </a:r>
            <a:r>
              <a:rPr lang="en-US" sz="1400" b="0" i="0" u="none" strike="noStrike" cap="none" dirty="0">
                <a:solidFill>
                  <a:srgbClr val="000000"/>
                </a:solidFill>
                <a:latin typeface="Arial"/>
                <a:ea typeface="Arial"/>
                <a:cs typeface="Arial"/>
                <a:sym typeface="Arial"/>
              </a:rPr>
              <a:t> į </a:t>
            </a:r>
            <a:r>
              <a:rPr lang="en-US" sz="1400" b="0" i="0" u="none" strike="noStrike" cap="none" dirty="0" err="1">
                <a:solidFill>
                  <a:srgbClr val="000000"/>
                </a:solidFill>
                <a:latin typeface="Arial"/>
                <a:ea typeface="Arial"/>
                <a:cs typeface="Arial"/>
                <a:sym typeface="Arial"/>
              </a:rPr>
              <a:t>suaugusiųjų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mokymą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Integruojant</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struktūruotą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problemų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sprendimą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loginį</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mąstymą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smtClean="0">
                <a:solidFill>
                  <a:srgbClr val="000000"/>
                </a:solidFill>
                <a:latin typeface="Arial"/>
                <a:ea typeface="Arial"/>
                <a:cs typeface="Arial"/>
                <a:sym typeface="Arial"/>
              </a:rPr>
              <a:t>š</a:t>
            </a:r>
            <a:r>
              <a:rPr lang="lt-LT" sz="1400" b="0" i="0" u="none" strike="noStrike" cap="none" dirty="0" smtClean="0">
                <a:solidFill>
                  <a:srgbClr val="000000"/>
                </a:solidFill>
                <a:latin typeface="Arial"/>
                <a:ea typeface="Arial"/>
                <a:cs typeface="Arial"/>
                <a:sym typeface="Arial"/>
              </a:rPr>
              <a:t>a</a:t>
            </a:r>
            <a:r>
              <a:rPr lang="en-US" sz="1400" b="0" i="0" u="none" strike="noStrike" cap="none" dirty="0" err="1" smtClean="0">
                <a:solidFill>
                  <a:srgbClr val="000000"/>
                </a:solidFill>
                <a:latin typeface="Arial"/>
                <a:ea typeface="Arial"/>
                <a:cs typeface="Arial"/>
                <a:sym typeface="Arial"/>
              </a:rPr>
              <a:t>blonų</a:t>
            </a:r>
            <a:r>
              <a:rPr lang="en-US" sz="1400" b="0" i="0" u="none" strike="noStrike" cap="none" dirty="0" smtClean="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atpažinimą</a:t>
            </a:r>
            <a:r>
              <a:rPr lang="en-US" sz="1400" b="0" i="0" u="none" strike="noStrike" cap="none" dirty="0">
                <a:solidFill>
                  <a:srgbClr val="000000"/>
                </a:solidFill>
                <a:latin typeface="Arial"/>
                <a:ea typeface="Arial"/>
                <a:cs typeface="Arial"/>
                <a:sym typeface="Arial"/>
              </a:rPr>
              <a:t> į </a:t>
            </a:r>
            <a:r>
              <a:rPr lang="en-US" sz="1400" b="0" i="0" u="none" strike="noStrike" cap="none" dirty="0" err="1">
                <a:solidFill>
                  <a:srgbClr val="000000"/>
                </a:solidFill>
                <a:latin typeface="Arial"/>
                <a:ea typeface="Arial"/>
                <a:cs typeface="Arial"/>
                <a:sym typeface="Arial"/>
              </a:rPr>
              <a:t>mokymosi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procesą</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pedagogai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gali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padėti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suaugusiesiems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ugdyti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esminius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kognityvinius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įgūdžius</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kurie</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reikalingi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savarankiškam</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mąstymui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analizavimui</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ir</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problemų</a:t>
            </a:r>
            <a:r>
              <a:rPr lang="en-US" sz="1400" b="0" i="0" u="none" strike="noStrike" cap="none" dirty="0">
                <a:solidFill>
                  <a:srgbClr val="000000"/>
                </a:solidFill>
                <a:latin typeface="Arial"/>
                <a:ea typeface="Arial"/>
                <a:cs typeface="Arial"/>
                <a:sym typeface="Arial"/>
              </a:rPr>
              <a:t> </a:t>
            </a:r>
            <a:r>
              <a:rPr lang="en-US" sz="1400" b="0" i="0" u="none" strike="noStrike" cap="none" dirty="0" err="1">
                <a:solidFill>
                  <a:srgbClr val="000000"/>
                </a:solidFill>
                <a:latin typeface="Arial"/>
                <a:ea typeface="Arial"/>
                <a:cs typeface="Arial"/>
                <a:sym typeface="Arial"/>
              </a:rPr>
              <a:t>sprendimui</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995" name="Google Shape;995;p46"/>
          <p:cNvSpPr/>
          <p:nvPr/>
        </p:nvSpPr>
        <p:spPr>
          <a:xfrm>
            <a:off x="1982699" y="2038763"/>
            <a:ext cx="3507288" cy="1106433"/>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Tik 34 % besimokančiųjų teisingai atsakė bent į keturis iš septynių klausimų.</a:t>
            </a:r>
            <a:endParaRPr sz="1400" b="0" i="0" u="none" strike="noStrike" cap="none">
              <a:solidFill>
                <a:schemeClr val="lt1"/>
              </a:solidFill>
              <a:latin typeface="Arial"/>
              <a:ea typeface="Arial"/>
              <a:cs typeface="Arial"/>
              <a:sym typeface="Arial"/>
            </a:endParaRPr>
          </a:p>
        </p:txBody>
      </p:sp>
      <p:sp>
        <p:nvSpPr>
          <p:cNvPr id="996" name="Google Shape;996;p46"/>
          <p:cNvSpPr/>
          <p:nvPr/>
        </p:nvSpPr>
        <p:spPr>
          <a:xfrm>
            <a:off x="6781445" y="2038763"/>
            <a:ext cx="3507288" cy="1106433"/>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Net 92 % dalyvių teisingai atsakė į bent keturis klausimus iš septynių.</a:t>
            </a:r>
            <a:endParaRPr sz="1400" b="0" i="0" u="none" strike="noStrike" cap="none">
              <a:solidFill>
                <a:schemeClr val="lt1"/>
              </a:solidFill>
              <a:latin typeface="Arial"/>
              <a:ea typeface="Arial"/>
              <a:cs typeface="Arial"/>
              <a:sym typeface="Arial"/>
            </a:endParaRPr>
          </a:p>
        </p:txBody>
      </p:sp>
      <p:sp>
        <p:nvSpPr>
          <p:cNvPr id="997" name="Google Shape;997;p46"/>
          <p:cNvSpPr/>
          <p:nvPr/>
        </p:nvSpPr>
        <p:spPr>
          <a:xfrm>
            <a:off x="2660670" y="1905119"/>
            <a:ext cx="2151346" cy="35072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Prieš testą</a:t>
            </a:r>
            <a:endParaRPr sz="1400" b="0" i="0" u="none" strike="noStrike" cap="none">
              <a:solidFill>
                <a:schemeClr val="dk1"/>
              </a:solidFill>
              <a:latin typeface="Arial"/>
              <a:ea typeface="Arial"/>
              <a:cs typeface="Arial"/>
              <a:sym typeface="Arial"/>
            </a:endParaRPr>
          </a:p>
        </p:txBody>
      </p:sp>
      <p:sp>
        <p:nvSpPr>
          <p:cNvPr id="998" name="Google Shape;998;p46"/>
          <p:cNvSpPr/>
          <p:nvPr/>
        </p:nvSpPr>
        <p:spPr>
          <a:xfrm>
            <a:off x="7459416" y="1905119"/>
            <a:ext cx="2151346" cy="350729"/>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Po testo</a:t>
            </a:r>
            <a:endParaRPr sz="1400" b="0" i="0" u="none" strike="noStrike" cap="none">
              <a:solidFill>
                <a:schemeClr val="dk1"/>
              </a:solidFill>
              <a:latin typeface="Arial"/>
              <a:ea typeface="Arial"/>
              <a:cs typeface="Arial"/>
              <a:sym typeface="Arial"/>
            </a:endParaRPr>
          </a:p>
        </p:txBody>
      </p:sp>
      <p:sp>
        <p:nvSpPr>
          <p:cNvPr id="999" name="Google Shape;999;p46"/>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47</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1003"/>
        <p:cNvGrpSpPr/>
        <p:nvPr/>
      </p:nvGrpSpPr>
      <p:grpSpPr>
        <a:xfrm>
          <a:off x="0" y="0"/>
          <a:ext cx="0" cy="0"/>
          <a:chOff x="0" y="0"/>
          <a:chExt cx="0" cy="0"/>
        </a:xfrm>
      </p:grpSpPr>
      <p:sp>
        <p:nvSpPr>
          <p:cNvPr id="1004" name="Google Shape;1004;p47"/>
          <p:cNvSpPr txBox="1">
            <a:spLocks noGrp="1"/>
          </p:cNvSpPr>
          <p:nvPr>
            <p:ph type="body" idx="1"/>
          </p:nvPr>
        </p:nvSpPr>
        <p:spPr>
          <a:xfrm>
            <a:off x="696347" y="586474"/>
            <a:ext cx="4221881"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Veikla 1: </a:t>
            </a:r>
            <a:r>
              <a:rPr lang="en-US" sz="2200">
                <a:solidFill>
                  <a:schemeClr val="dk1"/>
                </a:solidFill>
                <a:latin typeface="Arial"/>
                <a:ea typeface="Arial"/>
                <a:cs typeface="Arial"/>
                <a:sym typeface="Arial"/>
              </a:rPr>
              <a:t>Testas</a:t>
            </a:r>
            <a:endParaRPr sz="2200">
              <a:solidFill>
                <a:schemeClr val="dk1"/>
              </a:solidFill>
              <a:latin typeface="Arial"/>
              <a:ea typeface="Arial"/>
              <a:cs typeface="Arial"/>
              <a:sym typeface="Arial"/>
            </a:endParaRPr>
          </a:p>
        </p:txBody>
      </p:sp>
      <p:sp>
        <p:nvSpPr>
          <p:cNvPr id="1005" name="Google Shape;1005;p47"/>
          <p:cNvSpPr txBox="1"/>
          <p:nvPr/>
        </p:nvSpPr>
        <p:spPr>
          <a:xfrm>
            <a:off x="491647" y="1963020"/>
            <a:ext cx="6110400" cy="389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1. Koks yra pagrindinis IM integravimo į suaugusiųjų švietimą tikslas?</a:t>
            </a:r>
            <a:endParaRPr sz="1400" b="0" i="0" u="none" strike="noStrike" cap="none">
              <a:solidFill>
                <a:srgbClr val="000000"/>
              </a:solidFill>
              <a:latin typeface="Arial"/>
              <a:ea typeface="Arial"/>
              <a:cs typeface="Arial"/>
              <a:sym typeface="Arial"/>
            </a:endParaRPr>
          </a:p>
          <a:p>
            <a:pPr marL="0" marR="0" lvl="2" indent="0" algn="l" rtl="0">
              <a:lnSpc>
                <a:spcPct val="100000"/>
              </a:lnSpc>
              <a:spcBef>
                <a:spcPts val="8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 Pagerinti besimokančiųjų gebėjimą suskaidyti ir išspręsti sudėtingas problemas</a:t>
            </a:r>
            <a:endParaRPr sz="1400" b="0" i="0" u="none" strike="noStrike" cap="none">
              <a:solidFill>
                <a:srgbClr val="000000"/>
              </a:solidFill>
              <a:latin typeface="Arial"/>
              <a:ea typeface="Arial"/>
              <a:cs typeface="Arial"/>
              <a:sym typeface="Arial"/>
            </a:endParaRPr>
          </a:p>
          <a:p>
            <a:pPr marL="0" marR="0" lvl="2"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b) Išmokyti suaugusiuosius programuoti</a:t>
            </a:r>
            <a:endParaRPr sz="1400" b="0" i="0" u="none" strike="noStrike" cap="none">
              <a:solidFill>
                <a:srgbClr val="000000"/>
              </a:solidFill>
              <a:latin typeface="Arial"/>
              <a:ea typeface="Arial"/>
              <a:cs typeface="Arial"/>
              <a:sym typeface="Arial"/>
            </a:endParaRPr>
          </a:p>
          <a:p>
            <a:pPr marL="0" marR="0" lvl="2"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 Pakeisti tradicinius mokymo metodus technologijomis</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2. Kuris iš pateiktų pavyzdžių geriausiai apibūdina veiklą be kompiuterio?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 Naudojimasis mobiliąja programėle galvosūkiui spręsti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b) Instrukcijos pažingsniui rašymas, kaip pagaminti sumuštinį</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 Kompiuterinės simuliacijos atlikimas internete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3. Kuris IM principas apima užduoties suskaidymą į mažesnius, lengviau įgyvendinamus žingsnius?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 Dėsningumų atpažinimas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b) Abstrakcija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 Dekompozicija</a:t>
            </a:r>
            <a:endParaRPr sz="1400" b="0" i="0" u="none" strike="noStrike" cap="none">
              <a:solidFill>
                <a:schemeClr val="dk1"/>
              </a:solidFill>
              <a:latin typeface="Arial"/>
              <a:ea typeface="Arial"/>
              <a:cs typeface="Arial"/>
              <a:sym typeface="Arial"/>
            </a:endParaRPr>
          </a:p>
        </p:txBody>
      </p:sp>
      <p:sp>
        <p:nvSpPr>
          <p:cNvPr id="1006" name="Google Shape;1006;p47"/>
          <p:cNvSpPr txBox="1"/>
          <p:nvPr/>
        </p:nvSpPr>
        <p:spPr>
          <a:xfrm>
            <a:off x="6601968" y="1963020"/>
            <a:ext cx="5386200" cy="3099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4. Kaip žaidybinimas padeda suaugusiesiems besimokantiems IM pamokose?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8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 Didina motyvaciją ir įsitraukimą per struktūruotus iššūkius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b) Pakeičia visus vertinimus žaidimais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 Užtikrina, kad IM būtų mokoma tik naudojant skaitmenines priemones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5. Kodėl mokant IM svarbus pastolinis mokymasis?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 Jis leidžia mokiniams dirbti savarankiškai be mokytojo pagalbos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b) Padeda mokiniams ugdyti įgūdžius didinant pažingsniui užduočių sudėtingumą</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c) Panaikina struktūruoto pamokų planavimo poreikį</a:t>
            </a:r>
            <a:endParaRPr sz="1400" b="0" i="0" u="none" strike="noStrike" cap="none">
              <a:solidFill>
                <a:schemeClr val="dk1"/>
              </a:solidFill>
              <a:latin typeface="Arial"/>
              <a:ea typeface="Arial"/>
              <a:cs typeface="Arial"/>
              <a:sym typeface="Arial"/>
            </a:endParaRPr>
          </a:p>
        </p:txBody>
      </p:sp>
      <p:pic>
        <p:nvPicPr>
          <p:cNvPr id="1007" name="Google Shape;1007;p47" descr="Un dibujo de un perro&#10;&#10;Descripción generada automáticamente con confianza media"/>
          <p:cNvPicPr preferRelativeResize="0"/>
          <p:nvPr/>
        </p:nvPicPr>
        <p:blipFill rotWithShape="1">
          <a:blip r:embed="rId3">
            <a:alphaModFix/>
          </a:blip>
          <a:srcRect/>
          <a:stretch/>
        </p:blipFill>
        <p:spPr>
          <a:xfrm>
            <a:off x="10041536" y="207562"/>
            <a:ext cx="1658817" cy="1658817"/>
          </a:xfrm>
          <a:prstGeom prst="rect">
            <a:avLst/>
          </a:prstGeom>
          <a:noFill/>
          <a:ln>
            <a:noFill/>
          </a:ln>
        </p:spPr>
      </p:pic>
      <p:sp>
        <p:nvSpPr>
          <p:cNvPr id="1008" name="Google Shape;1008;p47"/>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48</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1012"/>
        <p:cNvGrpSpPr/>
        <p:nvPr/>
      </p:nvGrpSpPr>
      <p:grpSpPr>
        <a:xfrm>
          <a:off x="0" y="0"/>
          <a:ext cx="0" cy="0"/>
          <a:chOff x="0" y="0"/>
          <a:chExt cx="0" cy="0"/>
        </a:xfrm>
      </p:grpSpPr>
      <p:sp>
        <p:nvSpPr>
          <p:cNvPr id="1013" name="Google Shape;1013;p48"/>
          <p:cNvSpPr txBox="1">
            <a:spLocks noGrp="1"/>
          </p:cNvSpPr>
          <p:nvPr>
            <p:ph type="body" idx="1"/>
          </p:nvPr>
        </p:nvSpPr>
        <p:spPr>
          <a:xfrm>
            <a:off x="696347" y="586474"/>
            <a:ext cx="4221881"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Veikla 2: </a:t>
            </a:r>
            <a:r>
              <a:rPr lang="en-US" sz="2200">
                <a:solidFill>
                  <a:schemeClr val="dk1"/>
                </a:solidFill>
                <a:latin typeface="Arial"/>
                <a:ea typeface="Arial"/>
                <a:cs typeface="Arial"/>
                <a:sym typeface="Arial"/>
              </a:rPr>
              <a:t>Atitikmenų užduotis</a:t>
            </a:r>
            <a:endParaRPr sz="2200">
              <a:solidFill>
                <a:schemeClr val="dk1"/>
              </a:solidFill>
              <a:latin typeface="Arial"/>
              <a:ea typeface="Arial"/>
              <a:cs typeface="Arial"/>
              <a:sym typeface="Arial"/>
            </a:endParaRPr>
          </a:p>
        </p:txBody>
      </p:sp>
      <p:sp>
        <p:nvSpPr>
          <p:cNvPr id="1014" name="Google Shape;1014;p48"/>
          <p:cNvSpPr/>
          <p:nvPr/>
        </p:nvSpPr>
        <p:spPr>
          <a:xfrm>
            <a:off x="2004163" y="1935268"/>
            <a:ext cx="2981195" cy="551145"/>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Dekompozicija</a:t>
            </a:r>
            <a:endParaRPr sz="1400" b="0" i="0" u="none" strike="noStrike" cap="none">
              <a:solidFill>
                <a:schemeClr val="dk1"/>
              </a:solidFill>
              <a:latin typeface="Arial"/>
              <a:ea typeface="Arial"/>
              <a:cs typeface="Arial"/>
              <a:sym typeface="Arial"/>
            </a:endParaRPr>
          </a:p>
        </p:txBody>
      </p:sp>
      <p:sp>
        <p:nvSpPr>
          <p:cNvPr id="1015" name="Google Shape;1015;p48"/>
          <p:cNvSpPr/>
          <p:nvPr/>
        </p:nvSpPr>
        <p:spPr>
          <a:xfrm>
            <a:off x="2004163" y="2655517"/>
            <a:ext cx="2981195" cy="551145"/>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Abstrakcija</a:t>
            </a:r>
            <a:endParaRPr sz="1400" b="0" i="0" u="none" strike="noStrike" cap="none">
              <a:solidFill>
                <a:schemeClr val="dk1"/>
              </a:solidFill>
              <a:latin typeface="Arial"/>
              <a:ea typeface="Arial"/>
              <a:cs typeface="Arial"/>
              <a:sym typeface="Arial"/>
            </a:endParaRPr>
          </a:p>
        </p:txBody>
      </p:sp>
      <p:sp>
        <p:nvSpPr>
          <p:cNvPr id="1016" name="Google Shape;1016;p48"/>
          <p:cNvSpPr/>
          <p:nvPr/>
        </p:nvSpPr>
        <p:spPr>
          <a:xfrm>
            <a:off x="2004163" y="3375766"/>
            <a:ext cx="2981195" cy="551145"/>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Pastolinis mokymasis</a:t>
            </a:r>
            <a:endParaRPr sz="1400" b="0" i="0" u="none" strike="noStrike" cap="none">
              <a:solidFill>
                <a:schemeClr val="dk1"/>
              </a:solidFill>
              <a:latin typeface="Arial"/>
              <a:ea typeface="Arial"/>
              <a:cs typeface="Arial"/>
              <a:sym typeface="Arial"/>
            </a:endParaRPr>
          </a:p>
        </p:txBody>
      </p:sp>
      <p:sp>
        <p:nvSpPr>
          <p:cNvPr id="1017" name="Google Shape;1017;p48"/>
          <p:cNvSpPr/>
          <p:nvPr/>
        </p:nvSpPr>
        <p:spPr>
          <a:xfrm>
            <a:off x="2004163" y="4096015"/>
            <a:ext cx="2981195" cy="551145"/>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Veiklos be kompiuterio</a:t>
            </a:r>
            <a:endParaRPr sz="1400" b="0" i="0" u="none" strike="noStrike" cap="none">
              <a:solidFill>
                <a:schemeClr val="dk1"/>
              </a:solidFill>
              <a:latin typeface="Arial"/>
              <a:ea typeface="Arial"/>
              <a:cs typeface="Arial"/>
              <a:sym typeface="Arial"/>
            </a:endParaRPr>
          </a:p>
        </p:txBody>
      </p:sp>
      <p:sp>
        <p:nvSpPr>
          <p:cNvPr id="1018" name="Google Shape;1018;p48"/>
          <p:cNvSpPr/>
          <p:nvPr/>
        </p:nvSpPr>
        <p:spPr>
          <a:xfrm>
            <a:off x="2004163" y="4816264"/>
            <a:ext cx="2981195" cy="551145"/>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Žaidybinimas</a:t>
            </a:r>
            <a:endParaRPr sz="1400" b="0" i="0" u="none" strike="noStrike" cap="none">
              <a:solidFill>
                <a:schemeClr val="dk1"/>
              </a:solidFill>
              <a:latin typeface="Arial"/>
              <a:ea typeface="Arial"/>
              <a:cs typeface="Arial"/>
              <a:sym typeface="Arial"/>
            </a:endParaRPr>
          </a:p>
        </p:txBody>
      </p:sp>
      <p:sp>
        <p:nvSpPr>
          <p:cNvPr id="1019" name="Google Shape;1019;p48"/>
          <p:cNvSpPr/>
          <p:nvPr/>
        </p:nvSpPr>
        <p:spPr>
          <a:xfrm>
            <a:off x="2004163" y="5536513"/>
            <a:ext cx="2981195" cy="551145"/>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Algoritminis mąstymas</a:t>
            </a:r>
            <a:endParaRPr sz="1400" b="0" i="0" u="none" strike="noStrike" cap="none">
              <a:solidFill>
                <a:schemeClr val="dk1"/>
              </a:solidFill>
              <a:latin typeface="Arial"/>
              <a:ea typeface="Arial"/>
              <a:cs typeface="Arial"/>
              <a:sym typeface="Arial"/>
            </a:endParaRPr>
          </a:p>
        </p:txBody>
      </p:sp>
      <p:sp>
        <p:nvSpPr>
          <p:cNvPr id="1020" name="Google Shape;1020;p48"/>
          <p:cNvSpPr/>
          <p:nvPr/>
        </p:nvSpPr>
        <p:spPr>
          <a:xfrm>
            <a:off x="7255184" y="1935268"/>
            <a:ext cx="3937424" cy="55114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Palaipsniui didėjantis užduočių </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sudėtingumas, padedantis mokytis.</a:t>
            </a:r>
            <a:endParaRPr sz="1400" b="0" i="0" u="none" strike="noStrike" cap="none">
              <a:solidFill>
                <a:schemeClr val="dk1"/>
              </a:solidFill>
              <a:latin typeface="Arial"/>
              <a:ea typeface="Arial"/>
              <a:cs typeface="Arial"/>
              <a:sym typeface="Arial"/>
            </a:endParaRPr>
          </a:p>
        </p:txBody>
      </p:sp>
      <p:sp>
        <p:nvSpPr>
          <p:cNvPr id="1021" name="Google Shape;1021;p48"/>
          <p:cNvSpPr/>
          <p:nvPr/>
        </p:nvSpPr>
        <p:spPr>
          <a:xfrm>
            <a:off x="7206644" y="2655517"/>
            <a:ext cx="3985964" cy="55114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Procesas pažingsniui, siekiant veiksmingai išspręsti problemą.</a:t>
            </a:r>
            <a:endParaRPr sz="1400" b="0" i="0" u="none" strike="noStrike" cap="none">
              <a:solidFill>
                <a:schemeClr val="dk1"/>
              </a:solidFill>
              <a:latin typeface="Arial"/>
              <a:ea typeface="Arial"/>
              <a:cs typeface="Arial"/>
              <a:sym typeface="Arial"/>
            </a:endParaRPr>
          </a:p>
        </p:txBody>
      </p:sp>
      <p:sp>
        <p:nvSpPr>
          <p:cNvPr id="1022" name="Google Shape;1022;p48"/>
          <p:cNvSpPr/>
          <p:nvPr/>
        </p:nvSpPr>
        <p:spPr>
          <a:xfrm>
            <a:off x="7206644" y="3375766"/>
            <a:ext cx="3985964" cy="55114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Užduoties suskaidymas į mažesnius, </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valdomus etapus.</a:t>
            </a:r>
            <a:endParaRPr sz="1400" b="0" i="0" u="none" strike="noStrike" cap="none">
              <a:solidFill>
                <a:srgbClr val="000000"/>
              </a:solidFill>
              <a:latin typeface="Arial"/>
              <a:ea typeface="Arial"/>
              <a:cs typeface="Arial"/>
              <a:sym typeface="Arial"/>
            </a:endParaRPr>
          </a:p>
        </p:txBody>
      </p:sp>
      <p:sp>
        <p:nvSpPr>
          <p:cNvPr id="1023" name="Google Shape;1023;p48"/>
          <p:cNvSpPr/>
          <p:nvPr/>
        </p:nvSpPr>
        <p:spPr>
          <a:xfrm>
            <a:off x="7206644" y="4096015"/>
            <a:ext cx="3985964" cy="55114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Žaidimo elementų naudojimas siekiant </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padidinti motyvaciją ir įsitraukimą.</a:t>
            </a:r>
            <a:endParaRPr sz="1400" b="0" i="0" u="none" strike="noStrike" cap="none">
              <a:solidFill>
                <a:schemeClr val="dk1"/>
              </a:solidFill>
              <a:latin typeface="Arial"/>
              <a:ea typeface="Arial"/>
              <a:cs typeface="Arial"/>
              <a:sym typeface="Arial"/>
            </a:endParaRPr>
          </a:p>
        </p:txBody>
      </p:sp>
      <p:sp>
        <p:nvSpPr>
          <p:cNvPr id="1024" name="Google Shape;1024;p48"/>
          <p:cNvSpPr/>
          <p:nvPr/>
        </p:nvSpPr>
        <p:spPr>
          <a:xfrm>
            <a:off x="7206644" y="4816264"/>
            <a:ext cx="3985964" cy="55114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Dėmesio sutelkimas tik į esmines detales, atmetant nereikšmingą informaciją.</a:t>
            </a:r>
            <a:endParaRPr sz="1400" b="0" i="0" u="none" strike="noStrike" cap="none">
              <a:solidFill>
                <a:schemeClr val="dk1"/>
              </a:solidFill>
              <a:latin typeface="Arial"/>
              <a:ea typeface="Arial"/>
              <a:cs typeface="Arial"/>
              <a:sym typeface="Arial"/>
            </a:endParaRPr>
          </a:p>
        </p:txBody>
      </p:sp>
      <p:sp>
        <p:nvSpPr>
          <p:cNvPr id="1025" name="Google Shape;1025;p48"/>
          <p:cNvSpPr/>
          <p:nvPr/>
        </p:nvSpPr>
        <p:spPr>
          <a:xfrm>
            <a:off x="7352948" y="5536512"/>
            <a:ext cx="3839660" cy="551145"/>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IM principų mokymas be technologijų ar kompiuterių.</a:t>
            </a:r>
            <a:endParaRPr sz="1400" b="0" i="0" u="none" strike="noStrike" cap="none">
              <a:solidFill>
                <a:schemeClr val="dk1"/>
              </a:solidFill>
              <a:latin typeface="Arial"/>
              <a:ea typeface="Arial"/>
              <a:cs typeface="Arial"/>
              <a:sym typeface="Arial"/>
            </a:endParaRPr>
          </a:p>
        </p:txBody>
      </p:sp>
      <p:sp>
        <p:nvSpPr>
          <p:cNvPr id="1026" name="Google Shape;1026;p48"/>
          <p:cNvSpPr txBox="1"/>
          <p:nvPr/>
        </p:nvSpPr>
        <p:spPr>
          <a:xfrm>
            <a:off x="696346" y="1389051"/>
            <a:ext cx="910602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Instrukcija. </a:t>
            </a:r>
            <a:r>
              <a:rPr lang="en-US" sz="1400" b="0" i="0" u="none" strike="noStrike" cap="none">
                <a:solidFill>
                  <a:srgbClr val="000000"/>
                </a:solidFill>
                <a:latin typeface="Arial"/>
                <a:ea typeface="Arial"/>
                <a:cs typeface="Arial"/>
                <a:sym typeface="Arial"/>
              </a:rPr>
              <a:t>Susiekite IM susijusią sąvoką su jai atitinkančiu </a:t>
            </a:r>
            <a:r>
              <a:rPr lang="en-US" sz="1400" b="1" i="0" u="none" strike="noStrike" cap="none">
                <a:solidFill>
                  <a:srgbClr val="000000"/>
                </a:solidFill>
                <a:latin typeface="Arial"/>
                <a:ea typeface="Arial"/>
                <a:cs typeface="Arial"/>
                <a:sym typeface="Arial"/>
              </a:rPr>
              <a:t>apibrėžimu</a:t>
            </a: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pic>
        <p:nvPicPr>
          <p:cNvPr id="1027" name="Google Shape;1027;p48" descr="Un dibujo de una persona&#10;&#10;Descripción generada automáticamente con confianza media"/>
          <p:cNvPicPr preferRelativeResize="0"/>
          <p:nvPr/>
        </p:nvPicPr>
        <p:blipFill rotWithShape="1">
          <a:blip r:embed="rId3">
            <a:alphaModFix/>
          </a:blip>
          <a:srcRect/>
          <a:stretch/>
        </p:blipFill>
        <p:spPr>
          <a:xfrm>
            <a:off x="10225812" y="373751"/>
            <a:ext cx="1269841" cy="1269841"/>
          </a:xfrm>
          <a:prstGeom prst="rect">
            <a:avLst/>
          </a:prstGeom>
          <a:noFill/>
          <a:ln>
            <a:noFill/>
          </a:ln>
        </p:spPr>
      </p:pic>
      <p:cxnSp>
        <p:nvCxnSpPr>
          <p:cNvPr id="1028" name="Google Shape;1028;p48"/>
          <p:cNvCxnSpPr/>
          <p:nvPr/>
        </p:nvCxnSpPr>
        <p:spPr>
          <a:xfrm>
            <a:off x="5140023" y="2550991"/>
            <a:ext cx="1752600" cy="1732800"/>
          </a:xfrm>
          <a:prstGeom prst="curvedConnector3">
            <a:avLst>
              <a:gd name="adj1" fmla="val 50000"/>
            </a:avLst>
          </a:prstGeom>
          <a:noFill/>
          <a:ln w="28575" cap="flat" cmpd="sng">
            <a:solidFill>
              <a:srgbClr val="678877"/>
            </a:solidFill>
            <a:prstDash val="solid"/>
            <a:round/>
            <a:headEnd type="triangle" w="med" len="med"/>
            <a:tailEnd type="triangle" w="med" len="med"/>
          </a:ln>
        </p:spPr>
      </p:cxnSp>
      <p:sp>
        <p:nvSpPr>
          <p:cNvPr id="1029" name="Google Shape;1029;p4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49</a:t>
            </a:fld>
            <a:endParaRPr sz="900" b="0" i="0" u="none" strike="noStrike" cap="none">
              <a:solidFill>
                <a:srgbClr val="537272"/>
              </a:solidFill>
              <a:latin typeface="Gill Sans"/>
              <a:ea typeface="Gill Sans"/>
              <a:cs typeface="Gill Sans"/>
              <a:sym typeface="Gill Sans"/>
            </a:endParaRPr>
          </a:p>
        </p:txBody>
      </p:sp>
      <p:sp>
        <p:nvSpPr>
          <p:cNvPr id="1030" name="Google Shape;1030;p48"/>
          <p:cNvSpPr/>
          <p:nvPr/>
        </p:nvSpPr>
        <p:spPr>
          <a:xfrm>
            <a:off x="1722325" y="1935268"/>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031" name="Google Shape;1031;p48"/>
          <p:cNvSpPr/>
          <p:nvPr/>
        </p:nvSpPr>
        <p:spPr>
          <a:xfrm>
            <a:off x="1722325" y="2660894"/>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032" name="Google Shape;1032;p48"/>
          <p:cNvSpPr/>
          <p:nvPr/>
        </p:nvSpPr>
        <p:spPr>
          <a:xfrm>
            <a:off x="1722325" y="3375766"/>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1033" name="Google Shape;1033;p48"/>
          <p:cNvSpPr/>
          <p:nvPr/>
        </p:nvSpPr>
        <p:spPr>
          <a:xfrm>
            <a:off x="1722325" y="4096015"/>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1034" name="Google Shape;1034;p48"/>
          <p:cNvSpPr/>
          <p:nvPr/>
        </p:nvSpPr>
        <p:spPr>
          <a:xfrm>
            <a:off x="1722325" y="4816264"/>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1035" name="Google Shape;1035;p48"/>
          <p:cNvSpPr/>
          <p:nvPr/>
        </p:nvSpPr>
        <p:spPr>
          <a:xfrm>
            <a:off x="1722325" y="5536512"/>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6</a:t>
            </a:r>
            <a:endParaRPr sz="1400" b="0" i="0" u="none" strike="noStrike" cap="none">
              <a:solidFill>
                <a:srgbClr val="000000"/>
              </a:solidFill>
              <a:latin typeface="Arial"/>
              <a:ea typeface="Arial"/>
              <a:cs typeface="Arial"/>
              <a:sym typeface="Arial"/>
            </a:endParaRPr>
          </a:p>
        </p:txBody>
      </p:sp>
      <p:sp>
        <p:nvSpPr>
          <p:cNvPr id="1036" name="Google Shape;1036;p48"/>
          <p:cNvSpPr/>
          <p:nvPr/>
        </p:nvSpPr>
        <p:spPr>
          <a:xfrm>
            <a:off x="6892506" y="1935268"/>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A</a:t>
            </a:r>
            <a:endParaRPr sz="1400" b="0" i="0" u="none" strike="noStrike" cap="none">
              <a:solidFill>
                <a:srgbClr val="000000"/>
              </a:solidFill>
              <a:latin typeface="Arial"/>
              <a:ea typeface="Arial"/>
              <a:cs typeface="Arial"/>
              <a:sym typeface="Arial"/>
            </a:endParaRPr>
          </a:p>
        </p:txBody>
      </p:sp>
      <p:sp>
        <p:nvSpPr>
          <p:cNvPr id="1037" name="Google Shape;1037;p48"/>
          <p:cNvSpPr/>
          <p:nvPr/>
        </p:nvSpPr>
        <p:spPr>
          <a:xfrm>
            <a:off x="6892506" y="2660894"/>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B</a:t>
            </a:r>
            <a:endParaRPr sz="1400" b="0" i="0" u="none" strike="noStrike" cap="none">
              <a:solidFill>
                <a:srgbClr val="000000"/>
              </a:solidFill>
              <a:latin typeface="Arial"/>
              <a:ea typeface="Arial"/>
              <a:cs typeface="Arial"/>
              <a:sym typeface="Arial"/>
            </a:endParaRPr>
          </a:p>
        </p:txBody>
      </p:sp>
      <p:sp>
        <p:nvSpPr>
          <p:cNvPr id="1038" name="Google Shape;1038;p48"/>
          <p:cNvSpPr/>
          <p:nvPr/>
        </p:nvSpPr>
        <p:spPr>
          <a:xfrm>
            <a:off x="6892506" y="3375766"/>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C</a:t>
            </a:r>
            <a:endParaRPr sz="1400" b="0" i="0" u="none" strike="noStrike" cap="none">
              <a:solidFill>
                <a:srgbClr val="000000"/>
              </a:solidFill>
              <a:latin typeface="Arial"/>
              <a:ea typeface="Arial"/>
              <a:cs typeface="Arial"/>
              <a:sym typeface="Arial"/>
            </a:endParaRPr>
          </a:p>
        </p:txBody>
      </p:sp>
      <p:sp>
        <p:nvSpPr>
          <p:cNvPr id="1039" name="Google Shape;1039;p48"/>
          <p:cNvSpPr/>
          <p:nvPr/>
        </p:nvSpPr>
        <p:spPr>
          <a:xfrm>
            <a:off x="6892506" y="4096015"/>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D</a:t>
            </a:r>
            <a:endParaRPr sz="1400" b="0" i="0" u="none" strike="noStrike" cap="none">
              <a:solidFill>
                <a:srgbClr val="000000"/>
              </a:solidFill>
              <a:latin typeface="Arial"/>
              <a:ea typeface="Arial"/>
              <a:cs typeface="Arial"/>
              <a:sym typeface="Arial"/>
            </a:endParaRPr>
          </a:p>
        </p:txBody>
      </p:sp>
      <p:sp>
        <p:nvSpPr>
          <p:cNvPr id="1040" name="Google Shape;1040;p48"/>
          <p:cNvSpPr/>
          <p:nvPr/>
        </p:nvSpPr>
        <p:spPr>
          <a:xfrm>
            <a:off x="6892506" y="4816264"/>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E</a:t>
            </a:r>
            <a:endParaRPr sz="1400" b="0" i="0" u="none" strike="noStrike" cap="none">
              <a:solidFill>
                <a:srgbClr val="000000"/>
              </a:solidFill>
              <a:latin typeface="Arial"/>
              <a:ea typeface="Arial"/>
              <a:cs typeface="Arial"/>
              <a:sym typeface="Arial"/>
            </a:endParaRPr>
          </a:p>
        </p:txBody>
      </p:sp>
      <p:sp>
        <p:nvSpPr>
          <p:cNvPr id="1041" name="Google Shape;1041;p48"/>
          <p:cNvSpPr/>
          <p:nvPr/>
        </p:nvSpPr>
        <p:spPr>
          <a:xfrm>
            <a:off x="6892506" y="5536512"/>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Arial"/>
                <a:ea typeface="Arial"/>
                <a:cs typeface="Arial"/>
                <a:sym typeface="Arial"/>
              </a:rPr>
              <a:t>F</a:t>
            </a:r>
            <a:endParaRPr sz="1400" b="0" i="0" u="none" strike="noStrike" cap="none">
              <a:solidFill>
                <a:srgbClr val="000000"/>
              </a:solidFill>
              <a:latin typeface="Arial"/>
              <a:ea typeface="Arial"/>
              <a:cs typeface="Arial"/>
              <a:sym typeface="Arial"/>
            </a:endParaRPr>
          </a:p>
        </p:txBody>
      </p:sp>
      <p:pic>
        <p:nvPicPr>
          <p:cNvPr id="1042" name="Google Shape;1042;p48"/>
          <p:cNvPicPr preferRelativeResize="0"/>
          <p:nvPr/>
        </p:nvPicPr>
        <p:blipFill rotWithShape="1">
          <a:blip r:embed="rId4">
            <a:alphaModFix/>
          </a:blip>
          <a:srcRect/>
          <a:stretch/>
        </p:blipFill>
        <p:spPr>
          <a:xfrm rot="9839065">
            <a:off x="5087193" y="3946545"/>
            <a:ext cx="1656553" cy="1484508"/>
          </a:xfrm>
          <a:prstGeom prst="rect">
            <a:avLst/>
          </a:prstGeom>
          <a:noFill/>
          <a:ln>
            <a:noFill/>
          </a:ln>
        </p:spPr>
      </p:pic>
      <p:pic>
        <p:nvPicPr>
          <p:cNvPr id="1043" name="Google Shape;1043;p48"/>
          <p:cNvPicPr preferRelativeResize="0"/>
          <p:nvPr/>
        </p:nvPicPr>
        <p:blipFill rotWithShape="1">
          <a:blip r:embed="rId4">
            <a:alphaModFix/>
          </a:blip>
          <a:srcRect/>
          <a:stretch/>
        </p:blipFill>
        <p:spPr>
          <a:xfrm rot="5400000">
            <a:off x="5033334" y="2699319"/>
            <a:ext cx="2054530" cy="1841152"/>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p49"/>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51" name="Google Shape;1051;p49"/>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52" name="Google Shape;1052;p49"/>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SANTRAUKA</a:t>
            </a:r>
            <a:endParaRPr b="1">
              <a:latin typeface="Arial"/>
              <a:ea typeface="Arial"/>
              <a:cs typeface="Arial"/>
              <a:sym typeface="Arial"/>
            </a:endParaRPr>
          </a:p>
        </p:txBody>
      </p:sp>
      <p:sp>
        <p:nvSpPr>
          <p:cNvPr id="1053" name="Google Shape;1053;p49"/>
          <p:cNvSpPr txBox="1"/>
          <p:nvPr/>
        </p:nvSpPr>
        <p:spPr>
          <a:xfrm>
            <a:off x="1060450" y="1384299"/>
            <a:ext cx="10071000" cy="4710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Šiame modulyje nagrinėjama, kaip įtraukti IM į suaugusiųjų švietimo aplinką taip, kad jis būtų įtraukus, praktiškai pritaikomas ir aktualus besimokančiųjų kasdieniame gyvenime.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Aptarėme suaugusiems pritaikytus pedagoginius metodus, tokius kaip projektinis ir patirtinis mokymasis, taip pat strategijas, tokias, kaip pastolinis mokymasis ir veiklos be kompiuterių, kurios padaro IM prieinamą kiekvienam.</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Išmokote, kaip kurti pamokų planus, kuriuose integruojami IM principai; kaip susieti juos su realiomis situacijomis, kaip taikyti pažingsnes instrukcijas. Pateikėme </a:t>
            </a:r>
            <a:r>
              <a:rPr lang="en-US" sz="2000" b="0" i="0" u="none" strike="noStrike" cap="none">
                <a:solidFill>
                  <a:schemeClr val="dk1"/>
                </a:solidFill>
                <a:latin typeface="Arial"/>
                <a:ea typeface="Arial"/>
                <a:cs typeface="Arial"/>
                <a:sym typeface="Arial"/>
              </a:rPr>
              <a:t>taip pat </a:t>
            </a:r>
            <a:r>
              <a:rPr lang="en-US" sz="2000" b="0" i="0" u="none" strike="noStrike" cap="none">
                <a:solidFill>
                  <a:srgbClr val="000000"/>
                </a:solidFill>
                <a:latin typeface="Arial"/>
                <a:ea typeface="Arial"/>
                <a:cs typeface="Arial"/>
                <a:sym typeface="Arial"/>
              </a:rPr>
              <a:t>pavyzdžių, kaip žaidimai ir bendradarbiavimu grįstos veiklos padeda suaugusiesiems ugdyti problemų sprendimo gebėjimus per IM.</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Modulis pabrėžė, kad IM turi būti siejamas su besimokančiųjų patirtimi ir tikslais, o pedagogai gali pritaikyti turinį skirtingiems kontekstams, nenaudodami sudėtingų technologinių priemonių.</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pic>
        <p:nvPicPr>
          <p:cNvPr id="1060" name="Google Shape;1060;p50" descr="Teacher assisting student"/>
          <p:cNvPicPr preferRelativeResize="0">
            <a:picLocks noGrp="1"/>
          </p:cNvPicPr>
          <p:nvPr>
            <p:ph type="pic" idx="2"/>
          </p:nvPr>
        </p:nvPicPr>
        <p:blipFill rotWithShape="1">
          <a:blip r:embed="rId3">
            <a:alphaModFix/>
          </a:blip>
          <a:srcRect l="17037" r="17035"/>
          <a:stretch/>
        </p:blipFill>
        <p:spPr>
          <a:xfrm>
            <a:off x="0" y="0"/>
            <a:ext cx="6781800" cy="6858000"/>
          </a:xfrm>
          <a:prstGeom prst="rect">
            <a:avLst/>
          </a:prstGeom>
          <a:solidFill>
            <a:schemeClr val="dk2"/>
          </a:solidFill>
          <a:ln>
            <a:noFill/>
          </a:ln>
        </p:spPr>
      </p:pic>
      <p:sp>
        <p:nvSpPr>
          <p:cNvPr id="1061" name="Google Shape;1061;p50"/>
          <p:cNvSpPr txBox="1">
            <a:spLocks noGrp="1"/>
          </p:cNvSpPr>
          <p:nvPr>
            <p:ph type="ftr" idx="11"/>
          </p:nvPr>
        </p:nvSpPr>
        <p:spPr>
          <a:xfrm>
            <a:off x="1333500" y="6310974"/>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COMPUTATIONAL SENIORS </a:t>
            </a:r>
            <a:endParaRPr/>
          </a:p>
        </p:txBody>
      </p:sp>
      <p:sp>
        <p:nvSpPr>
          <p:cNvPr id="1062" name="Google Shape;1062;p50"/>
          <p:cNvSpPr txBox="1">
            <a:spLocks noGrp="1"/>
          </p:cNvSpPr>
          <p:nvPr>
            <p:ph type="body" idx="1"/>
          </p:nvPr>
        </p:nvSpPr>
        <p:spPr>
          <a:xfrm>
            <a:off x="7895303" y="3078797"/>
            <a:ext cx="3221037" cy="2316163"/>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1000"/>
              </a:spcBef>
              <a:spcAft>
                <a:spcPts val="0"/>
              </a:spcAft>
              <a:buClr>
                <a:schemeClr val="lt1"/>
              </a:buClr>
              <a:buSzPts val="1260"/>
              <a:buNone/>
            </a:pPr>
            <a:r>
              <a:rPr lang="en-US"/>
              <a:t/>
            </a:r>
            <a:br>
              <a:rPr lang="en-US"/>
            </a:br>
            <a:endParaRPr/>
          </a:p>
        </p:txBody>
      </p:sp>
      <p:sp>
        <p:nvSpPr>
          <p:cNvPr id="1063" name="Google Shape;1063;p50"/>
          <p:cNvSpPr txBox="1"/>
          <p:nvPr/>
        </p:nvSpPr>
        <p:spPr>
          <a:xfrm>
            <a:off x="7477491" y="862538"/>
            <a:ext cx="3961800" cy="5925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Arial"/>
                <a:ea typeface="Arial"/>
                <a:cs typeface="Arial"/>
                <a:sym typeface="Arial"/>
              </a:rPr>
              <a:t>KVIEČIAME VEIKTI</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Pagalvokite, ką išmokote šiame modulyje, ir atsakykite į šiuos klausimus: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1"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Kaip galite sukurti pamokų planus, kuriuose prasmingai integruojami informatinio mąstymo principai?</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12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Kokios realaus gyvenimo užduotys ar situacijos galėtų padėti suaugusiesiems praktiškai taikyti dekompoziciją, šablonų atpažinimą, abstrakciją ar algoritminį mąstymą?</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Kaip pritaikysite IM veiklas pagal skirtingus mokymosi stilius, gebėjimų lygius ir poreikius?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Kaip vertinimas ir grįžtamasis ryšys gali padėti mokiniams stiprinti savo IM įgūdžius?</a:t>
            </a:r>
            <a:endParaRPr sz="1400" b="0" i="1" u="none" strike="noStrike" cap="none">
              <a:solidFill>
                <a:schemeClr val="lt1"/>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4" name="Google Shape;1064;p50"/>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51</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p51"/>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72" name="Google Shape;1072;p51"/>
          <p:cNvSpPr txBox="1"/>
          <p:nvPr/>
        </p:nvSpPr>
        <p:spPr>
          <a:xfrm>
            <a:off x="707088" y="1223864"/>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Informatinis mąstymas arba IM – </a:t>
            </a:r>
            <a:r>
              <a:rPr lang="en-US" sz="1400" b="0" i="0" u="none" strike="noStrike" cap="none">
                <a:solidFill>
                  <a:srgbClr val="678877"/>
                </a:solidFill>
                <a:latin typeface="Arial"/>
                <a:ea typeface="Arial"/>
                <a:cs typeface="Arial"/>
                <a:sym typeface="Arial"/>
              </a:rPr>
              <a:t>tai </a:t>
            </a:r>
            <a:r>
              <a:rPr lang="en-US" sz="1400" b="0" i="0" u="none" strike="noStrike" cap="none">
                <a:solidFill>
                  <a:srgbClr val="000000"/>
                </a:solidFill>
                <a:latin typeface="Arial"/>
                <a:ea typeface="Arial"/>
                <a:cs typeface="Arial"/>
                <a:sym typeface="Arial"/>
              </a:rPr>
              <a:t>problemų sprendimo procesas pažingsniui, kaip tai atlieka kompiuteris. </a:t>
            </a:r>
            <a:endParaRPr sz="1000" b="0" i="0" u="none" strike="noStrike" cap="none">
              <a:solidFill>
                <a:srgbClr val="000000"/>
              </a:solidFill>
              <a:latin typeface="Arial"/>
              <a:ea typeface="Arial"/>
              <a:cs typeface="Arial"/>
              <a:sym typeface="Arial"/>
            </a:endParaRPr>
          </a:p>
        </p:txBody>
      </p:sp>
      <p:sp>
        <p:nvSpPr>
          <p:cNvPr id="1073" name="Google Shape;1073;p51"/>
          <p:cNvSpPr txBox="1"/>
          <p:nvPr/>
        </p:nvSpPr>
        <p:spPr>
          <a:xfrm>
            <a:off x="713688" y="158606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Dekompozicija </a:t>
            </a:r>
            <a:r>
              <a:rPr lang="en-US" sz="1400" b="0" i="0" u="none" strike="noStrike" cap="none">
                <a:solidFill>
                  <a:srgbClr val="678877"/>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didelės problemos suskaidymas į smulkesnes dalis. </a:t>
            </a:r>
            <a:endParaRPr sz="1000" b="0" i="0" u="none" strike="noStrike" cap="none">
              <a:solidFill>
                <a:srgbClr val="000000"/>
              </a:solidFill>
              <a:latin typeface="Arial"/>
              <a:ea typeface="Arial"/>
              <a:cs typeface="Arial"/>
              <a:sym typeface="Arial"/>
            </a:endParaRPr>
          </a:p>
        </p:txBody>
      </p:sp>
      <p:sp>
        <p:nvSpPr>
          <p:cNvPr id="1074" name="Google Shape;1074;p51"/>
          <p:cNvSpPr txBox="1"/>
          <p:nvPr/>
        </p:nvSpPr>
        <p:spPr>
          <a:xfrm>
            <a:off x="707088" y="1995174"/>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Abstrakcija –</a:t>
            </a:r>
            <a:r>
              <a:rPr lang="en-US" sz="1400" b="1" i="0" u="none" strike="noStrike" cap="none">
                <a:solidFill>
                  <a:srgbClr val="000000"/>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susikoncentravimas tik į svarbias detales.</a:t>
            </a:r>
            <a:endParaRPr sz="1000" b="0" i="0" u="none" strike="noStrike" cap="none">
              <a:solidFill>
                <a:srgbClr val="000000"/>
              </a:solidFill>
              <a:latin typeface="Arial"/>
              <a:ea typeface="Arial"/>
              <a:cs typeface="Arial"/>
              <a:sym typeface="Arial"/>
            </a:endParaRPr>
          </a:p>
        </p:txBody>
      </p:sp>
      <p:sp>
        <p:nvSpPr>
          <p:cNvPr id="1075" name="Google Shape;1075;p51"/>
          <p:cNvSpPr txBox="1"/>
          <p:nvPr/>
        </p:nvSpPr>
        <p:spPr>
          <a:xfrm>
            <a:off x="707088" y="2380829"/>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Šablonų atpažinimas</a:t>
            </a:r>
            <a:r>
              <a:rPr lang="en-US" sz="1400" b="0" i="0" u="none" strike="noStrike" cap="none">
                <a:solidFill>
                  <a:srgbClr val="000000"/>
                </a:solidFill>
                <a:latin typeface="Arial"/>
                <a:ea typeface="Arial"/>
                <a:cs typeface="Arial"/>
                <a:sym typeface="Arial"/>
              </a:rPr>
              <a:t> – pasikartojančių tendencijų ar dalykų pastebėjimas.</a:t>
            </a:r>
            <a:endParaRPr sz="1000" b="0" i="0" u="none" strike="noStrike" cap="none">
              <a:solidFill>
                <a:srgbClr val="000000"/>
              </a:solidFill>
              <a:latin typeface="Arial"/>
              <a:ea typeface="Arial"/>
              <a:cs typeface="Arial"/>
              <a:sym typeface="Arial"/>
            </a:endParaRPr>
          </a:p>
        </p:txBody>
      </p:sp>
      <p:sp>
        <p:nvSpPr>
          <p:cNvPr id="1076" name="Google Shape;1076;p51"/>
          <p:cNvSpPr txBox="1"/>
          <p:nvPr/>
        </p:nvSpPr>
        <p:spPr>
          <a:xfrm>
            <a:off x="707088" y="272829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Algoritminis mąstymas  </a:t>
            </a:r>
            <a:r>
              <a:rPr lang="en-US" sz="1400" b="0" i="0" u="none" strike="noStrike" cap="none">
                <a:solidFill>
                  <a:srgbClr val="000000"/>
                </a:solidFill>
                <a:latin typeface="Arial"/>
                <a:ea typeface="Arial"/>
                <a:cs typeface="Arial"/>
                <a:sym typeface="Arial"/>
              </a:rPr>
              <a:t>– instrukcijų seka, kaip atlikti (išspręsti) uždavinį.</a:t>
            </a:r>
            <a:endParaRPr sz="1000" b="0" i="0" u="none" strike="noStrike" cap="none">
              <a:solidFill>
                <a:srgbClr val="000000"/>
              </a:solidFill>
              <a:latin typeface="Arial"/>
              <a:ea typeface="Arial"/>
              <a:cs typeface="Arial"/>
              <a:sym typeface="Arial"/>
            </a:endParaRPr>
          </a:p>
        </p:txBody>
      </p:sp>
      <p:sp>
        <p:nvSpPr>
          <p:cNvPr id="1077" name="Google Shape;1077;p51"/>
          <p:cNvSpPr txBox="1"/>
          <p:nvPr/>
        </p:nvSpPr>
        <p:spPr>
          <a:xfrm>
            <a:off x="707088" y="349960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Veiklos be kompiuterio – </a:t>
            </a:r>
            <a:r>
              <a:rPr lang="en-US" sz="1400" b="0" i="0" u="none" strike="noStrike" cap="none">
                <a:solidFill>
                  <a:srgbClr val="000000"/>
                </a:solidFill>
                <a:latin typeface="Arial"/>
                <a:ea typeface="Arial"/>
                <a:cs typeface="Arial"/>
                <a:sym typeface="Arial"/>
              </a:rPr>
              <a:t>IM</a:t>
            </a:r>
            <a:r>
              <a:rPr lang="en-US" sz="1400" b="1" i="0" u="none" strike="noStrike" cap="none">
                <a:solidFill>
                  <a:srgbClr val="678877"/>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mokymas(is) be kompiuterių naudojant žaidimus, galvosūkius ir kt.</a:t>
            </a:r>
            <a:endParaRPr sz="1000" b="0" i="0" u="none" strike="noStrike" cap="none">
              <a:solidFill>
                <a:srgbClr val="000000"/>
              </a:solidFill>
              <a:latin typeface="Arial"/>
              <a:ea typeface="Arial"/>
              <a:cs typeface="Arial"/>
              <a:sym typeface="Arial"/>
            </a:endParaRPr>
          </a:p>
        </p:txBody>
      </p:sp>
      <p:sp>
        <p:nvSpPr>
          <p:cNvPr id="1078" name="Google Shape;1078;p51"/>
          <p:cNvSpPr txBox="1"/>
          <p:nvPr/>
        </p:nvSpPr>
        <p:spPr>
          <a:xfrm>
            <a:off x="707088" y="388525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Derinimas (klaidų taisymas) – </a:t>
            </a:r>
            <a:r>
              <a:rPr lang="en-US" sz="1400" b="0" i="0" u="none" strike="noStrike" cap="none">
                <a:solidFill>
                  <a:srgbClr val="000000"/>
                </a:solidFill>
                <a:latin typeface="Arial"/>
                <a:ea typeface="Arial"/>
                <a:cs typeface="Arial"/>
                <a:sym typeface="Arial"/>
              </a:rPr>
              <a:t> proceso klaidų paieška ir taisymas.</a:t>
            </a:r>
            <a:endParaRPr sz="1000" b="0" i="0" u="none" strike="noStrike" cap="none">
              <a:solidFill>
                <a:srgbClr val="000000"/>
              </a:solidFill>
              <a:latin typeface="Arial"/>
              <a:ea typeface="Arial"/>
              <a:cs typeface="Arial"/>
              <a:sym typeface="Arial"/>
            </a:endParaRPr>
          </a:p>
        </p:txBody>
      </p:sp>
      <p:sp>
        <p:nvSpPr>
          <p:cNvPr id="1079" name="Google Shape;1079;p51"/>
          <p:cNvSpPr txBox="1"/>
          <p:nvPr/>
        </p:nvSpPr>
        <p:spPr>
          <a:xfrm>
            <a:off x="707101" y="4270900"/>
            <a:ext cx="108012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Minkštieji įgūdžiai – </a:t>
            </a:r>
            <a:r>
              <a:rPr lang="en-US" sz="1400" b="0" i="0" u="none" strike="noStrike" cap="none">
                <a:solidFill>
                  <a:srgbClr val="000000"/>
                </a:solidFill>
                <a:latin typeface="Arial"/>
                <a:ea typeface="Arial"/>
                <a:cs typeface="Arial"/>
                <a:sym typeface="Arial"/>
              </a:rPr>
              <a:t>netechniniai gebėjimai, padedantys žmonėms gerai dirbti su kitais asmenimis ir prisitaikyti prie iššūkių.</a:t>
            </a:r>
            <a:endParaRPr sz="1000" b="0" i="0" u="none" strike="noStrike" cap="none">
              <a:solidFill>
                <a:srgbClr val="000000"/>
              </a:solidFill>
              <a:latin typeface="Arial"/>
              <a:ea typeface="Arial"/>
              <a:cs typeface="Arial"/>
              <a:sym typeface="Arial"/>
            </a:endParaRPr>
          </a:p>
        </p:txBody>
      </p:sp>
      <p:sp>
        <p:nvSpPr>
          <p:cNvPr id="1080" name="Google Shape;1080;p51"/>
          <p:cNvSpPr txBox="1"/>
          <p:nvPr/>
        </p:nvSpPr>
        <p:spPr>
          <a:xfrm>
            <a:off x="707088" y="465656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Žaidybinimas – </a:t>
            </a:r>
            <a:r>
              <a:rPr lang="en-US" sz="1400" b="0" i="0" u="none" strike="noStrike" cap="none">
                <a:solidFill>
                  <a:srgbClr val="000000"/>
                </a:solidFill>
                <a:latin typeface="Arial"/>
                <a:ea typeface="Arial"/>
                <a:cs typeface="Arial"/>
                <a:sym typeface="Arial"/>
              </a:rPr>
              <a:t>žaidimo elementų, pvz., taškų ar iššūkių, naudojimas mokantis.</a:t>
            </a:r>
            <a:endParaRPr sz="1000" b="0" i="0" u="none" strike="noStrike" cap="none">
              <a:solidFill>
                <a:srgbClr val="000000"/>
              </a:solidFill>
              <a:latin typeface="Arial"/>
              <a:ea typeface="Arial"/>
              <a:cs typeface="Arial"/>
              <a:sym typeface="Arial"/>
            </a:endParaRPr>
          </a:p>
        </p:txBody>
      </p:sp>
      <p:sp>
        <p:nvSpPr>
          <p:cNvPr id="1081" name="Google Shape;1081;p51"/>
          <p:cNvSpPr txBox="1"/>
          <p:nvPr/>
        </p:nvSpPr>
        <p:spPr>
          <a:xfrm>
            <a:off x="707088" y="5042220"/>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Skaitmeninis raštingumas – </a:t>
            </a:r>
            <a:r>
              <a:rPr lang="en-US" sz="1400" b="0" i="0" u="none" strike="noStrike" cap="none">
                <a:solidFill>
                  <a:srgbClr val="000000"/>
                </a:solidFill>
                <a:latin typeface="Arial"/>
                <a:ea typeface="Arial"/>
                <a:cs typeface="Arial"/>
                <a:sym typeface="Arial"/>
              </a:rPr>
              <a:t>žinojimas, kaip saugiai ir efektyviai naudotis skaitmeninėmis priemonėmis.</a:t>
            </a:r>
            <a:endParaRPr sz="1000" b="0" i="0" u="none" strike="noStrike" cap="none">
              <a:solidFill>
                <a:srgbClr val="000000"/>
              </a:solidFill>
              <a:latin typeface="Arial"/>
              <a:ea typeface="Arial"/>
              <a:cs typeface="Arial"/>
              <a:sym typeface="Arial"/>
            </a:endParaRPr>
          </a:p>
        </p:txBody>
      </p:sp>
      <p:sp>
        <p:nvSpPr>
          <p:cNvPr id="1082" name="Google Shape;1082;p51"/>
          <p:cNvSpPr txBox="1"/>
          <p:nvPr/>
        </p:nvSpPr>
        <p:spPr>
          <a:xfrm>
            <a:off x="707088" y="542787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Įtrauktis – </a:t>
            </a:r>
            <a:r>
              <a:rPr lang="en-US" sz="1400" b="0" i="0" u="none" strike="noStrike" cap="none">
                <a:solidFill>
                  <a:srgbClr val="000000"/>
                </a:solidFill>
                <a:latin typeface="Arial"/>
                <a:ea typeface="Arial"/>
                <a:cs typeface="Arial"/>
                <a:sym typeface="Arial"/>
              </a:rPr>
              <a:t>mokymosi prieinamumas kiekvienam, neatsižvelgiant į jų kilmę.</a:t>
            </a:r>
            <a:endParaRPr sz="1000" b="0" i="0" u="none" strike="noStrike" cap="none">
              <a:solidFill>
                <a:srgbClr val="000000"/>
              </a:solidFill>
              <a:latin typeface="Arial"/>
              <a:ea typeface="Arial"/>
              <a:cs typeface="Arial"/>
              <a:sym typeface="Arial"/>
            </a:endParaRPr>
          </a:p>
        </p:txBody>
      </p:sp>
      <p:sp>
        <p:nvSpPr>
          <p:cNvPr id="1083" name="Google Shape;1083;p51"/>
          <p:cNvSpPr txBox="1"/>
          <p:nvPr/>
        </p:nvSpPr>
        <p:spPr>
          <a:xfrm>
            <a:off x="707101" y="5813525"/>
            <a:ext cx="110706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chemeClr val="dk1"/>
              </a:buClr>
              <a:buSzPts val="2099"/>
              <a:buFont typeface="Arial"/>
              <a:buNone/>
            </a:pPr>
            <a:r>
              <a:rPr lang="en-US" sz="1400" b="1" i="0" u="none" strike="noStrike" cap="none">
                <a:solidFill>
                  <a:srgbClr val="678877"/>
                </a:solidFill>
                <a:latin typeface="Arial"/>
                <a:ea typeface="Arial"/>
                <a:cs typeface="Arial"/>
                <a:sym typeface="Arial"/>
              </a:rPr>
              <a:t>Pastoliavimas  (angl. scaffolding) – </a:t>
            </a:r>
            <a:r>
              <a:rPr lang="en-US" sz="1400" b="0" i="0" u="none" strike="noStrike" cap="none">
                <a:solidFill>
                  <a:schemeClr val="dk1"/>
                </a:solidFill>
                <a:latin typeface="Arial"/>
                <a:ea typeface="Arial"/>
                <a:cs typeface="Arial"/>
                <a:sym typeface="Arial"/>
              </a:rPr>
              <a:t>parama besimokantiesiems pažingsniui, siekiant paskatinti palaipsniui mokytis savarankiškai.</a:t>
            </a:r>
            <a:endParaRPr sz="1000" b="0" i="0" u="none" strike="noStrike" cap="none">
              <a:solidFill>
                <a:srgbClr val="000000"/>
              </a:solidFill>
              <a:latin typeface="Arial"/>
              <a:ea typeface="Arial"/>
              <a:cs typeface="Arial"/>
              <a:sym typeface="Arial"/>
            </a:endParaRPr>
          </a:p>
        </p:txBody>
      </p:sp>
      <p:sp>
        <p:nvSpPr>
          <p:cNvPr id="1084" name="Google Shape;1084;p51"/>
          <p:cNvSpPr txBox="1"/>
          <p:nvPr/>
        </p:nvSpPr>
        <p:spPr>
          <a:xfrm>
            <a:off x="707088" y="3113945"/>
            <a:ext cx="98903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Iteracija </a:t>
            </a:r>
            <a:r>
              <a:rPr lang="en-US" sz="1400" b="0" i="0" u="none" strike="noStrike" cap="none">
                <a:solidFill>
                  <a:srgbClr val="678877"/>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proceso kartojimas siekiant jį pagerinti.</a:t>
            </a:r>
            <a:endParaRPr sz="1000" b="0" i="0" u="none" strike="noStrike" cap="none">
              <a:solidFill>
                <a:srgbClr val="000000"/>
              </a:solidFill>
              <a:latin typeface="Arial"/>
              <a:ea typeface="Arial"/>
              <a:cs typeface="Arial"/>
              <a:sym typeface="Arial"/>
            </a:endParaRPr>
          </a:p>
        </p:txBody>
      </p:sp>
      <p:sp>
        <p:nvSpPr>
          <p:cNvPr id="1085" name="Google Shape;1085;p51"/>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ŽODYNĖLIS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1089"/>
        <p:cNvGrpSpPr/>
        <p:nvPr/>
      </p:nvGrpSpPr>
      <p:grpSpPr>
        <a:xfrm>
          <a:off x="0" y="0"/>
          <a:ext cx="0" cy="0"/>
          <a:chOff x="0" y="0"/>
          <a:chExt cx="0" cy="0"/>
        </a:xfrm>
      </p:grpSpPr>
      <p:sp>
        <p:nvSpPr>
          <p:cNvPr id="1090" name="Google Shape;1090;p52"/>
          <p:cNvSpPr txBox="1">
            <a:spLocks noGrp="1"/>
          </p:cNvSpPr>
          <p:nvPr>
            <p:ph type="body" idx="1"/>
          </p:nvPr>
        </p:nvSpPr>
        <p:spPr>
          <a:xfrm>
            <a:off x="1077685" y="1528033"/>
            <a:ext cx="10539692" cy="4879618"/>
          </a:xfrm>
          <a:prstGeom prst="rect">
            <a:avLst/>
          </a:prstGeom>
          <a:noFill/>
          <a:ln>
            <a:noFill/>
          </a:ln>
        </p:spPr>
        <p:txBody>
          <a:bodyPr spcFirstLastPara="1" wrap="square" lIns="91425" tIns="45700" rIns="91425" bIns="45700" anchor="b" anchorCtr="0">
            <a:normAutofit fontScale="85000" lnSpcReduction="20000"/>
          </a:bodyPr>
          <a:lstStyle/>
          <a:p>
            <a:pPr marL="0" lvl="0" indent="0" algn="l" rtl="0">
              <a:lnSpc>
                <a:spcPct val="100000"/>
              </a:lnSpc>
              <a:spcBef>
                <a:spcPts val="0"/>
              </a:spcBef>
              <a:spcAft>
                <a:spcPts val="0"/>
              </a:spcAft>
              <a:buClr>
                <a:schemeClr val="dk2"/>
              </a:buClr>
              <a:buSzPct val="123529"/>
              <a:buNone/>
            </a:pPr>
            <a:r>
              <a:rPr lang="en-US" sz="1600" b="0">
                <a:latin typeface="Arial"/>
                <a:ea typeface="Arial"/>
                <a:cs typeface="Arial"/>
                <a:sym typeface="Arial"/>
              </a:rPr>
              <a:t>Yucnary-Daitiana Torres-Torres, Marcos Román-González, and Juan-Carlos Pérez-González. 2020. Unplugged teaching activities to promote computational thinking skills in primary and adults from a gender perspective. IEEE Revista Iberoamericana de Tecnologias del Aprendizaje, Vol. 15, 3 (2020), 225--232.</a:t>
            </a:r>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Friday Joseph Agbo, Solomon Sunday Oyelere, Jarkko Suhonen, and Sunday Adewumi. 2019. A systematic review of computational thinking approach for programming education in higher education institutions. In Proceedings of the 19th Koli Calling International Conference on Computing Education Research. 1--10.</a:t>
            </a:r>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Kirkpatrick, D. L., &amp; Kirkpatrick, J. D. (2006). </a:t>
            </a:r>
            <a:r>
              <a:rPr lang="en-US" sz="1600" b="0" i="1">
                <a:latin typeface="Arial"/>
                <a:ea typeface="Arial"/>
                <a:cs typeface="Arial"/>
                <a:sym typeface="Arial"/>
              </a:rPr>
              <a:t>Evaluating training programs: The four levels</a:t>
            </a:r>
            <a:r>
              <a:rPr lang="en-US" sz="1600" b="0">
                <a:latin typeface="Arial"/>
                <a:ea typeface="Arial"/>
                <a:cs typeface="Arial"/>
                <a:sym typeface="Arial"/>
              </a:rPr>
              <a:t> (3rd ed.). Berrett-Koehler Publishers.</a:t>
            </a:r>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Knowles, M. S., Holton, E. F., &amp; Swanson, R. A. (2015). The adult learner: The definitive classic in adult education and human resource development (8th ed.). Routledge.</a:t>
            </a:r>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International Society for Technology in Education (ISTE). (2016). Computational thinking for all: A toolkit for educators. Retrieved from </a:t>
            </a:r>
            <a:r>
              <a:rPr lang="en-US" sz="1600" b="0" u="sng">
                <a:solidFill>
                  <a:schemeClr val="hlink"/>
                </a:solidFill>
                <a:latin typeface="Arial"/>
                <a:ea typeface="Arial"/>
                <a:cs typeface="Arial"/>
                <a:sym typeface="Arial"/>
                <a:hlinkClick r:id="rId3"/>
              </a:rPr>
              <a:t>https://www.iste.org</a:t>
            </a:r>
            <a:endParaRPr sz="1600" b="0">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Cypherlearning. (2023, August 14). 6 digital tools that encourage computational thinking. NEO by CYPHERLEARNING. Retrieved January 21, 2025, from </a:t>
            </a:r>
            <a:r>
              <a:rPr lang="en-US" sz="1600" b="0" u="sng">
                <a:solidFill>
                  <a:schemeClr val="hlink"/>
                </a:solidFill>
                <a:latin typeface="Arial"/>
                <a:ea typeface="Arial"/>
                <a:cs typeface="Arial"/>
                <a:sym typeface="Arial"/>
                <a:hlinkClick r:id="rId4"/>
              </a:rPr>
              <a:t>https://www.cypherlearning.com/blog/k-20/6-digital-tools-that-encourage-computational-thinking</a:t>
            </a:r>
            <a:r>
              <a:rPr lang="en-US" sz="1600" b="0">
                <a:latin typeface="Arial"/>
                <a:ea typeface="Arial"/>
                <a:cs typeface="Arial"/>
                <a:sym typeface="Arial"/>
              </a:rPr>
              <a:t>?</a:t>
            </a:r>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Learning.com. (2020, May 19). Computational thinking activities for elementary, Jr. High &amp; High School. Learning.com. Retrieved January 21, 2025, from </a:t>
            </a:r>
            <a:r>
              <a:rPr lang="en-US" sz="1600" b="0" u="sng">
                <a:solidFill>
                  <a:schemeClr val="hlink"/>
                </a:solidFill>
                <a:latin typeface="Arial"/>
                <a:ea typeface="Arial"/>
                <a:cs typeface="Arial"/>
                <a:sym typeface="Arial"/>
                <a:hlinkClick r:id="rId5"/>
              </a:rPr>
              <a:t>https://www.learning.com/blog/computational-thinking-activities/</a:t>
            </a:r>
            <a:r>
              <a:rPr lang="en-US" sz="1600" b="0">
                <a:latin typeface="Arial"/>
                <a:ea typeface="Arial"/>
                <a:cs typeface="Arial"/>
                <a:sym typeface="Arial"/>
              </a:rPr>
              <a:t>?</a:t>
            </a:r>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Black, P., &amp; Wiliam, D. (1998). Assessment and classroom learning. Assessment in Education: Principles, Policies, and Practices, 5(1), 7-74.</a:t>
            </a:r>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Andrade, H. (2000). Using rubrics to promote thinking and learning. Educational Leadership, 57(5), 13-18</a:t>
            </a:r>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Grover, Shuchi &amp; Pea, Roy. (2013). Computational Thinking in K–12 A Review of the State of the Field. Educational Researcher. 42. 38-43. from </a:t>
            </a:r>
            <a:r>
              <a:rPr lang="en-US" sz="1600" b="0" u="sng">
                <a:solidFill>
                  <a:schemeClr val="hlink"/>
                </a:solidFill>
                <a:latin typeface="Arial"/>
                <a:ea typeface="Arial"/>
                <a:cs typeface="Arial"/>
                <a:sym typeface="Arial"/>
                <a:hlinkClick r:id="rId6"/>
              </a:rPr>
              <a:t>https://www.researchgate.net/publication/258134754_Computational_Thinking_in_K-12_A_Review_of_the_State_of_the_Field</a:t>
            </a:r>
            <a:r>
              <a:rPr lang="en-US" sz="1600" b="0">
                <a:latin typeface="Arial"/>
                <a:ea typeface="Arial"/>
                <a:cs typeface="Arial"/>
                <a:sym typeface="Arial"/>
              </a:rPr>
              <a:t>   </a:t>
            </a:r>
            <a:endParaRPr/>
          </a:p>
          <a:p>
            <a:pPr marL="0" lvl="0" indent="0" algn="l" rtl="0">
              <a:lnSpc>
                <a:spcPct val="100000"/>
              </a:lnSpc>
              <a:spcBef>
                <a:spcPts val="600"/>
              </a:spcBef>
              <a:spcAft>
                <a:spcPts val="600"/>
              </a:spcAft>
              <a:buClr>
                <a:schemeClr val="dk2"/>
              </a:buClr>
              <a:buSzPct val="123529"/>
              <a:buNone/>
            </a:pPr>
            <a:r>
              <a:rPr lang="en-US" sz="1600" b="0">
                <a:latin typeface="Arial"/>
                <a:ea typeface="Arial"/>
                <a:cs typeface="Arial"/>
                <a:sym typeface="Arial"/>
              </a:rPr>
              <a:t>El Mawas, N., Hooshyar, D., &amp; Yang, Y. (2019). Effects of Adaptive Educational Games on Adults' Computational Thinking. Proceedings of the 11th International Conference on Computer Supported Education, 1, 458-465.</a:t>
            </a:r>
            <a:endParaRPr sz="1600" b="0">
              <a:latin typeface="Arial"/>
              <a:ea typeface="Arial"/>
              <a:cs typeface="Arial"/>
              <a:sym typeface="Arial"/>
            </a:endParaRPr>
          </a:p>
        </p:txBody>
      </p:sp>
      <p:sp>
        <p:nvSpPr>
          <p:cNvPr id="1091" name="Google Shape;1091;p52"/>
          <p:cNvSpPr txBox="1">
            <a:spLocks noGrp="1"/>
          </p:cNvSpPr>
          <p:nvPr>
            <p:ph type="title"/>
          </p:nvPr>
        </p:nvSpPr>
        <p:spPr>
          <a:xfrm>
            <a:off x="1084115" y="450349"/>
            <a:ext cx="5011885" cy="6708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2800"/>
              <a:buFont typeface="Sorts Mill Goudy"/>
              <a:buNone/>
            </a:pPr>
            <a:r>
              <a:rPr lang="en-US" sz="2800" b="1">
                <a:solidFill>
                  <a:schemeClr val="dk2"/>
                </a:solidFill>
                <a:latin typeface="Arial"/>
                <a:ea typeface="Arial"/>
                <a:cs typeface="Arial"/>
                <a:sym typeface="Arial"/>
              </a:rPr>
              <a:t>IŠTEKLIAI</a:t>
            </a:r>
            <a:endParaRPr b="1">
              <a:solidFill>
                <a:schemeClr val="dk2"/>
              </a:solidFill>
              <a:latin typeface="Arial"/>
              <a:ea typeface="Arial"/>
              <a:cs typeface="Arial"/>
              <a:sym typeface="Arial"/>
            </a:endParaRPr>
          </a:p>
        </p:txBody>
      </p:sp>
      <p:sp>
        <p:nvSpPr>
          <p:cNvPr id="1092" name="Google Shape;1092;p52"/>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53</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7995</Words>
  <Application>Microsoft Office PowerPoint</Application>
  <PresentationFormat>Widescreen</PresentationFormat>
  <Paragraphs>709</Paragraphs>
  <Slides>53</Slides>
  <Notes>53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53</vt:i4>
      </vt:variant>
    </vt:vector>
  </HeadingPairs>
  <TitlesOfParts>
    <vt:vector size="63" baseType="lpstr">
      <vt:lpstr>Gill Sans</vt:lpstr>
      <vt:lpstr>Sorts Mill Goudy</vt:lpstr>
      <vt:lpstr>Open Sans</vt:lpstr>
      <vt:lpstr>Noto Sans Symbols</vt:lpstr>
      <vt:lpstr>Lato Black</vt:lpstr>
      <vt:lpstr>Arial</vt:lpstr>
      <vt:lpstr>Calibri</vt:lpstr>
      <vt:lpstr>ClassicFrameVTI</vt:lpstr>
      <vt:lpstr>2_ClassicFrameVTI</vt:lpstr>
      <vt:lpstr>1_ClassicFrameVTI</vt:lpstr>
      <vt:lpstr>3 MODULIS</vt:lpstr>
      <vt:lpstr>SVEIKI ATVYKĘ Į 3 MODULĮ</vt:lpstr>
      <vt:lpstr>MODULIO STRUKTŪRA</vt:lpstr>
      <vt:lpstr>PowerPoint Presentation</vt:lpstr>
      <vt:lpstr>MODULIO TIKSLAS ir UŽDAVINIAI</vt:lpstr>
      <vt:lpstr>1 SKYRIUS</vt:lpstr>
      <vt:lpstr>PowerPoint Presentation</vt:lpstr>
      <vt:lpstr>PowerPoint Presentation</vt:lpstr>
      <vt:lpstr>PowerPoint Presentation</vt:lpstr>
      <vt:lpstr>PowerPoint Presentation</vt:lpstr>
      <vt:lpstr>Kodėl IM svarbus suaugusiųjų švietimo srityje? Lankstumas</vt:lpstr>
      <vt:lpstr>PowerPoint Presentation</vt:lpstr>
      <vt:lpstr>2 SKYRIUS</vt:lpstr>
      <vt:lpstr>PowerPoint Presentation</vt:lpstr>
      <vt:lpstr>PowerPoint Presentation</vt:lpstr>
      <vt:lpstr>PowerPoint Presentation</vt:lpstr>
      <vt:lpstr>ADD A SENTENCE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MODULIS</vt:lpstr>
      <vt:lpstr>PowerPoint Presentation</vt:lpstr>
      <vt:lpstr>PowerPoint Presentation</vt:lpstr>
      <vt:lpstr>PowerPoint Presentation</vt:lpstr>
      <vt:lpstr>PowerPoint Presentation</vt:lpstr>
      <vt:lpstr>PowerPoint Presentation</vt:lpstr>
      <vt:lpstr>SUMMARY LAYOUT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SKYRIUS</vt:lpstr>
      <vt:lpstr>PowerPoint Presentation</vt:lpstr>
      <vt:lpstr>PowerPoint Presentation</vt:lpstr>
      <vt:lpstr>PowerPoint Presentation</vt:lpstr>
      <vt:lpstr>PowerPoint Presentation</vt:lpstr>
      <vt:lpstr>SANTRAUKA</vt:lpstr>
      <vt:lpstr>PowerPoint Presentation</vt:lpstr>
      <vt:lpstr>ŽODYNĖLIS</vt:lpstr>
      <vt:lpstr>IŠTEKLIAI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MODULIS</dc:title>
  <dc:creator>Ligita</dc:creator>
  <cp:lastModifiedBy>Ligita</cp:lastModifiedBy>
  <cp:revision>2</cp:revision>
  <dcterms:modified xsi:type="dcterms:W3CDTF">2025-09-15T11:58:08Z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779C659C-7F59-4349-AB1C-748B314CACC4</vt:lpwstr>
  </property>
  <property fmtid="{D5CDD505-2E9C-101B-9397-08002B2CF9AE}" pid="3" name="ArticulatePath">
    <vt:lpwstr>COMPseniors - OERs Module 3</vt:lpwstr>
  </property>
</Properties>
</file>