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6858000" cx="12192000"/>
  <p:notesSz cx="6858000" cy="9144000"/>
  <p:embeddedFontLst>
    <p:embeddedFont>
      <p:font typeface="Sorts Mill Goudy"/>
      <p:regular r:id="rId60"/>
      <p:italic r:id="rId61"/>
    </p:embeddedFont>
    <p:embeddedFont>
      <p:font typeface="Gill Sans"/>
      <p:regular r:id="rId62"/>
      <p:bold r:id="rId63"/>
    </p:embeddedFont>
    <p:embeddedFont>
      <p:font typeface="Open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jrhZGD08cFfGeezn8BMJZJTvbl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ADF8B04-B2F4-4C0C-9FCB-6BE61267FFD2}">
  <a:tblStyle styleId="{CADF8B04-B2F4-4C0C-9FCB-6BE61267FFD2}" styleName="Table_0">
    <a:wholeTbl>
      <a:tcTxStyle b="off" i="off">
        <a:font>
          <a:latin typeface="Gill Sans MT"/>
          <a:ea typeface="Gill Sans MT"/>
          <a:cs typeface="Gill Sans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b="off" i="off"/>
      <a:tcStyle>
        <a:fill>
          <a:solidFill>
            <a:srgbClr val="CCD9EB"/>
          </a:solidFill>
        </a:fill>
      </a:tcStyle>
    </a:band1H>
    <a:band2H>
      <a:tcTxStyle b="off" i="off"/>
    </a:band2H>
    <a:band1V>
      <a:tcTxStyle b="off" i="off"/>
      <a:tcStyle>
        <a:fill>
          <a:solidFill>
            <a:srgbClr val="CCD9EB"/>
          </a:solidFill>
        </a:fill>
      </a:tcStyle>
    </a:band1V>
    <a:band2V>
      <a:tcTxStyle b="off" i="off"/>
    </a:band2V>
    <a:lastCol>
      <a:tcTxStyle b="on" i="off">
        <a:font>
          <a:latin typeface="Gill Sans MT"/>
          <a:ea typeface="Gill Sans MT"/>
          <a:cs typeface="Gill Sans MT"/>
        </a:font>
        <a:schemeClr val="lt1"/>
      </a:tcTxStyle>
      <a:tcStyle>
        <a:fill>
          <a:solidFill>
            <a:schemeClr val="accent1"/>
          </a:solidFill>
        </a:fill>
      </a:tcStyle>
    </a:lastCol>
    <a:firstCol>
      <a:tcTxStyle b="on" i="off">
        <a:font>
          <a:latin typeface="Gill Sans MT"/>
          <a:ea typeface="Gill Sans MT"/>
          <a:cs typeface="Gill Sans MT"/>
        </a:font>
        <a:schemeClr val="lt1"/>
      </a:tcTxStyle>
      <a:tcStyle>
        <a:fill>
          <a:solidFill>
            <a:schemeClr val="accent1"/>
          </a:solidFill>
        </a:fill>
      </a:tcStyle>
    </a:firstCol>
    <a:lastRow>
      <a:tcTxStyle b="on" i="off">
        <a:font>
          <a:latin typeface="Gill Sans MT"/>
          <a:ea typeface="Gill Sans MT"/>
          <a:cs typeface="Gill Sans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Gill Sans MT"/>
          <a:ea typeface="Gill Sans MT"/>
          <a:cs typeface="Gill Sans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GillSans-regular.fntdata"/><Relationship Id="rId61" Type="http://schemas.openxmlformats.org/officeDocument/2006/relationships/font" Target="fonts/SortsMillGoudy-italic.fntdata"/><Relationship Id="rId20" Type="http://schemas.openxmlformats.org/officeDocument/2006/relationships/slide" Target="slides/slide14.xml"/><Relationship Id="rId64" Type="http://schemas.openxmlformats.org/officeDocument/2006/relationships/font" Target="fonts/OpenSans-regular.fntdata"/><Relationship Id="rId63" Type="http://schemas.openxmlformats.org/officeDocument/2006/relationships/font" Target="fonts/GillSans-bold.fntdata"/><Relationship Id="rId22" Type="http://schemas.openxmlformats.org/officeDocument/2006/relationships/slide" Target="slides/slide16.xml"/><Relationship Id="rId66" Type="http://schemas.openxmlformats.org/officeDocument/2006/relationships/font" Target="fonts/OpenSans-italic.fntdata"/><Relationship Id="rId21" Type="http://schemas.openxmlformats.org/officeDocument/2006/relationships/slide" Target="slides/slide15.xml"/><Relationship Id="rId65" Type="http://schemas.openxmlformats.org/officeDocument/2006/relationships/font" Target="fonts/OpenSans-bold.fntdata"/><Relationship Id="rId24" Type="http://schemas.openxmlformats.org/officeDocument/2006/relationships/slide" Target="slides/slide18.xml"/><Relationship Id="rId68" Type="http://customschemas.google.com/relationships/presentationmetadata" Target="metadata"/><Relationship Id="rId23" Type="http://schemas.openxmlformats.org/officeDocument/2006/relationships/slide" Target="slides/slide17.xml"/><Relationship Id="rId67" Type="http://schemas.openxmlformats.org/officeDocument/2006/relationships/font" Target="fonts/OpenSans-boldItalic.fntdata"/><Relationship Id="rId60" Type="http://schemas.openxmlformats.org/officeDocument/2006/relationships/font" Target="fonts/SortsMillGoudy-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228" name="Google Shape;228;p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45" name="Google Shape;245;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65" name="Google Shape;265;p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75" name="Google Shape;275;p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1" name="Google Shape;33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32" name="Google Shape;332;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0" name="Google Shape;34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52" name="Google Shape;352;p1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0" name="Google Shape;36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73" name="Google Shape;373;p1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9" name="Google Shape;41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32" name="Google Shape;432;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9" name="Google Shape;53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9" name="Google Shape;60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64e5cdb924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625" name="Google Shape;625;g364e5cdb924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4" name="Google Shape;63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5" name="Google Shape;63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36" name="Google Shape;636;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5" name="Google Shape;64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6" name="Google Shape;646;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4" name="Google Shape;65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5" name="Google Shape;67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10" name="Google Shape;710;p3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0" name="Google Shape;72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7" name="Google Shape;78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7" name="Google Shape;80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7" name="Google Shape;81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7" name="Google Shape;82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4" name="Google Shape;85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2" name="Google Shape;86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6" name="Google Shape;87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7" name="Google Shape;87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78" name="Google Shape;878;p4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6" name="Google Shape;88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4" name="Google Shape;89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906" name="Google Shape;90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1-C</a:t>
            </a:r>
            <a:endParaRPr/>
          </a:p>
          <a:p>
            <a:pPr indent="0" lvl="0" marL="0" rtl="0" algn="l">
              <a:lnSpc>
                <a:spcPct val="100000"/>
              </a:lnSpc>
              <a:spcBef>
                <a:spcPts val="0"/>
              </a:spcBef>
              <a:spcAft>
                <a:spcPts val="0"/>
              </a:spcAft>
              <a:buSzPts val="1400"/>
              <a:buNone/>
            </a:pPr>
            <a:r>
              <a:rPr lang="en-US"/>
              <a:t>2-E</a:t>
            </a:r>
            <a:endParaRPr/>
          </a:p>
          <a:p>
            <a:pPr indent="0" lvl="0" marL="0" rtl="0" algn="l">
              <a:lnSpc>
                <a:spcPct val="100000"/>
              </a:lnSpc>
              <a:spcBef>
                <a:spcPts val="0"/>
              </a:spcBef>
              <a:spcAft>
                <a:spcPts val="0"/>
              </a:spcAft>
              <a:buSzPts val="1400"/>
              <a:buNone/>
            </a:pPr>
            <a:r>
              <a:rPr lang="en-US"/>
              <a:t>3-A</a:t>
            </a:r>
            <a:endParaRPr/>
          </a:p>
          <a:p>
            <a:pPr indent="0" lvl="0" marL="0" rtl="0" algn="l">
              <a:lnSpc>
                <a:spcPct val="100000"/>
              </a:lnSpc>
              <a:spcBef>
                <a:spcPts val="0"/>
              </a:spcBef>
              <a:spcAft>
                <a:spcPts val="0"/>
              </a:spcAft>
              <a:buSzPts val="1400"/>
              <a:buNone/>
            </a:pPr>
            <a:r>
              <a:rPr lang="en-US"/>
              <a:t>4-F</a:t>
            </a:r>
            <a:endParaRPr/>
          </a:p>
          <a:p>
            <a:pPr indent="0" lvl="0" marL="0" rtl="0" algn="l">
              <a:lnSpc>
                <a:spcPct val="100000"/>
              </a:lnSpc>
              <a:spcBef>
                <a:spcPts val="0"/>
              </a:spcBef>
              <a:spcAft>
                <a:spcPts val="0"/>
              </a:spcAft>
              <a:buSzPts val="1400"/>
              <a:buNone/>
            </a:pPr>
            <a:r>
              <a:rPr lang="en-US"/>
              <a:t>5-D</a:t>
            </a:r>
            <a:endParaRPr/>
          </a:p>
          <a:p>
            <a:pPr indent="0" lvl="0" marL="0" rtl="0" algn="l">
              <a:lnSpc>
                <a:spcPct val="100000"/>
              </a:lnSpc>
              <a:spcBef>
                <a:spcPts val="0"/>
              </a:spcBef>
              <a:spcAft>
                <a:spcPts val="0"/>
              </a:spcAft>
              <a:buSzPts val="1400"/>
              <a:buNone/>
            </a:pPr>
            <a:r>
              <a:rPr lang="en-US"/>
              <a:t>6-B</a:t>
            </a:r>
            <a:endParaRPr/>
          </a:p>
        </p:txBody>
      </p:sp>
      <p:sp>
        <p:nvSpPr>
          <p:cNvPr id="915" name="Google Shape;91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4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0" name="Google Shape;950;p4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49: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952" name="Google Shape;952;p49: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0" name="Google Shape;96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1" name="Google Shape;961;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62" name="Google Shape;962;p5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5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1" name="Google Shape;971;p5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2" name="Google Shape;972;p51: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973" name="Google Shape;973;p51: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3" name="Google Shape;99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54"/>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54"/>
          <p:cNvSpPr/>
          <p:nvPr>
            <p:ph idx="2" type="pic"/>
          </p:nvPr>
        </p:nvSpPr>
        <p:spPr>
          <a:xfrm>
            <a:off x="680720" y="685799"/>
            <a:ext cx="10830560" cy="5486401"/>
          </a:xfrm>
          <a:prstGeom prst="rect">
            <a:avLst/>
          </a:prstGeom>
          <a:noFill/>
          <a:ln>
            <a:noFill/>
          </a:ln>
        </p:spPr>
      </p:sp>
      <p:sp>
        <p:nvSpPr>
          <p:cNvPr id="18" name="Google Shape;18;p54"/>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4"/>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 name="Shape 20"/>
        <p:cNvGrpSpPr/>
        <p:nvPr/>
      </p:nvGrpSpPr>
      <p:grpSpPr>
        <a:xfrm>
          <a:off x="0" y="0"/>
          <a:ext cx="0" cy="0"/>
          <a:chOff x="0" y="0"/>
          <a:chExt cx="0" cy="0"/>
        </a:xfrm>
      </p:grpSpPr>
      <p:sp>
        <p:nvSpPr>
          <p:cNvPr id="21" name="Google Shape;21;p55"/>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5"/>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55"/>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5"/>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55"/>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55"/>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55"/>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5"/>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55"/>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3" name="Shape 33"/>
        <p:cNvGrpSpPr/>
        <p:nvPr/>
      </p:nvGrpSpPr>
      <p:grpSpPr>
        <a:xfrm>
          <a:off x="0" y="0"/>
          <a:ext cx="0" cy="0"/>
          <a:chOff x="0" y="0"/>
          <a:chExt cx="0" cy="0"/>
        </a:xfrm>
      </p:grpSpPr>
      <p:sp>
        <p:nvSpPr>
          <p:cNvPr id="34" name="Google Shape;34;p58"/>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 name="Google Shape;35;p58"/>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 name="Google Shape;36;p58"/>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8"/>
          <p:cNvSpPr/>
          <p:nvPr>
            <p:ph idx="2" type="pic"/>
          </p:nvPr>
        </p:nvSpPr>
        <p:spPr>
          <a:xfrm>
            <a:off x="1279525" y="2155389"/>
            <a:ext cx="2003425" cy="2002536"/>
          </a:xfrm>
          <a:prstGeom prst="rect">
            <a:avLst/>
          </a:prstGeom>
          <a:noFill/>
          <a:ln>
            <a:noFill/>
          </a:ln>
        </p:spPr>
      </p:sp>
      <p:sp>
        <p:nvSpPr>
          <p:cNvPr id="39" name="Google Shape;39;p58"/>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8"/>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8"/>
          <p:cNvSpPr/>
          <p:nvPr>
            <p:ph idx="4" type="pic"/>
          </p:nvPr>
        </p:nvSpPr>
        <p:spPr>
          <a:xfrm>
            <a:off x="3804132" y="2155389"/>
            <a:ext cx="2003425" cy="2002536"/>
          </a:xfrm>
          <a:prstGeom prst="rect">
            <a:avLst/>
          </a:prstGeom>
          <a:noFill/>
          <a:ln>
            <a:noFill/>
          </a:ln>
        </p:spPr>
      </p:sp>
      <p:sp>
        <p:nvSpPr>
          <p:cNvPr id="42" name="Google Shape;42;p58"/>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8"/>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8"/>
          <p:cNvSpPr/>
          <p:nvPr>
            <p:ph idx="7" type="pic"/>
          </p:nvPr>
        </p:nvSpPr>
        <p:spPr>
          <a:xfrm>
            <a:off x="6332269" y="2155389"/>
            <a:ext cx="2003425" cy="2002536"/>
          </a:xfrm>
          <a:prstGeom prst="rect">
            <a:avLst/>
          </a:prstGeom>
          <a:noFill/>
          <a:ln>
            <a:noFill/>
          </a:ln>
        </p:spPr>
      </p:sp>
      <p:sp>
        <p:nvSpPr>
          <p:cNvPr id="45" name="Google Shape;45;p58"/>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58"/>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58"/>
          <p:cNvSpPr/>
          <p:nvPr>
            <p:ph idx="13" type="pic"/>
          </p:nvPr>
        </p:nvSpPr>
        <p:spPr>
          <a:xfrm>
            <a:off x="8858607" y="2155389"/>
            <a:ext cx="2003425" cy="2002536"/>
          </a:xfrm>
          <a:prstGeom prst="rect">
            <a:avLst/>
          </a:prstGeom>
          <a:noFill/>
          <a:ln>
            <a:noFill/>
          </a:ln>
        </p:spPr>
      </p:sp>
      <p:sp>
        <p:nvSpPr>
          <p:cNvPr id="48" name="Google Shape;48;p58"/>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58"/>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8"/>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8"/>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52" name="Shape 52"/>
        <p:cNvGrpSpPr/>
        <p:nvPr/>
      </p:nvGrpSpPr>
      <p:grpSpPr>
        <a:xfrm>
          <a:off x="0" y="0"/>
          <a:ext cx="0" cy="0"/>
          <a:chOff x="0" y="0"/>
          <a:chExt cx="0" cy="0"/>
        </a:xfrm>
      </p:grpSpPr>
      <p:sp>
        <p:nvSpPr>
          <p:cNvPr id="53" name="Google Shape;53;p59"/>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4" name="Google Shape;54;p59"/>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5" name="Google Shape;55;p5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5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9"/>
          <p:cNvSpPr/>
          <p:nvPr>
            <p:ph idx="2" type="pic"/>
          </p:nvPr>
        </p:nvSpPr>
        <p:spPr>
          <a:xfrm>
            <a:off x="8839200" y="685800"/>
            <a:ext cx="2667000" cy="2400300"/>
          </a:xfrm>
          <a:prstGeom prst="rect">
            <a:avLst/>
          </a:prstGeom>
          <a:noFill/>
          <a:ln>
            <a:noFill/>
          </a:ln>
        </p:spPr>
      </p:sp>
      <p:sp>
        <p:nvSpPr>
          <p:cNvPr id="59" name="Google Shape;59;p59"/>
          <p:cNvSpPr/>
          <p:nvPr>
            <p:ph idx="3" type="pic"/>
          </p:nvPr>
        </p:nvSpPr>
        <p:spPr>
          <a:xfrm>
            <a:off x="8839200" y="3764738"/>
            <a:ext cx="2667000" cy="2404872"/>
          </a:xfrm>
          <a:prstGeom prst="rect">
            <a:avLst/>
          </a:prstGeom>
          <a:noFill/>
          <a:ln>
            <a:noFill/>
          </a:ln>
        </p:spPr>
      </p:sp>
      <p:sp>
        <p:nvSpPr>
          <p:cNvPr id="60" name="Google Shape;60;p5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62" name="Shape 62"/>
        <p:cNvGrpSpPr/>
        <p:nvPr/>
      </p:nvGrpSpPr>
      <p:grpSpPr>
        <a:xfrm>
          <a:off x="0" y="0"/>
          <a:ext cx="0" cy="0"/>
          <a:chOff x="0" y="0"/>
          <a:chExt cx="0" cy="0"/>
        </a:xfrm>
      </p:grpSpPr>
      <p:sp>
        <p:nvSpPr>
          <p:cNvPr id="63" name="Google Shape;63;p6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0"/>
          <p:cNvSpPr/>
          <p:nvPr>
            <p:ph idx="2" type="pic"/>
          </p:nvPr>
        </p:nvSpPr>
        <p:spPr>
          <a:xfrm>
            <a:off x="0" y="0"/>
            <a:ext cx="12192000" cy="6858000"/>
          </a:xfrm>
          <a:prstGeom prst="rect">
            <a:avLst/>
          </a:prstGeom>
          <a:noFill/>
          <a:ln>
            <a:noFill/>
          </a:ln>
        </p:spPr>
      </p:sp>
      <p:sp>
        <p:nvSpPr>
          <p:cNvPr id="65" name="Google Shape;65;p6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67" name="Shape 67"/>
        <p:cNvGrpSpPr/>
        <p:nvPr/>
      </p:nvGrpSpPr>
      <p:grpSpPr>
        <a:xfrm>
          <a:off x="0" y="0"/>
          <a:ext cx="0" cy="0"/>
          <a:chOff x="0" y="0"/>
          <a:chExt cx="0" cy="0"/>
        </a:xfrm>
      </p:grpSpPr>
      <p:sp>
        <p:nvSpPr>
          <p:cNvPr id="68" name="Google Shape;68;p6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9" name="Google Shape;69;p6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0" name="Google Shape;70;p6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6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6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 name="Google Shape;73;p6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6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6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6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8" name="Shape 78"/>
        <p:cNvGrpSpPr/>
        <p:nvPr/>
      </p:nvGrpSpPr>
      <p:grpSpPr>
        <a:xfrm>
          <a:off x="0" y="0"/>
          <a:ext cx="0" cy="0"/>
          <a:chOff x="0" y="0"/>
          <a:chExt cx="0" cy="0"/>
        </a:xfrm>
      </p:grpSpPr>
      <p:sp>
        <p:nvSpPr>
          <p:cNvPr id="79" name="Google Shape;79;p62"/>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0" name="Google Shape;80;p62"/>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2"/>
          <p:cNvSpPr/>
          <p:nvPr>
            <p:ph idx="2" type="pic"/>
          </p:nvPr>
        </p:nvSpPr>
        <p:spPr>
          <a:xfrm>
            <a:off x="0" y="0"/>
            <a:ext cx="3390900" cy="6858000"/>
          </a:xfrm>
          <a:prstGeom prst="rect">
            <a:avLst/>
          </a:prstGeom>
          <a:noFill/>
          <a:ln>
            <a:noFill/>
          </a:ln>
        </p:spPr>
      </p:sp>
      <p:sp>
        <p:nvSpPr>
          <p:cNvPr id="82" name="Google Shape;82;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2"/>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62"/>
          <p:cNvSpPr/>
          <p:nvPr>
            <p:ph idx="3" type="pic"/>
          </p:nvPr>
        </p:nvSpPr>
        <p:spPr>
          <a:xfrm>
            <a:off x="8801100" y="0"/>
            <a:ext cx="3390900" cy="6858000"/>
          </a:xfrm>
          <a:prstGeom prst="rect">
            <a:avLst/>
          </a:prstGeom>
          <a:noFill/>
          <a:ln>
            <a:noFill/>
          </a:ln>
        </p:spPr>
      </p:sp>
      <p:sp>
        <p:nvSpPr>
          <p:cNvPr id="85" name="Google Shape;85;p6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87" name="Shape 87"/>
        <p:cNvGrpSpPr/>
        <p:nvPr/>
      </p:nvGrpSpPr>
      <p:grpSpPr>
        <a:xfrm>
          <a:off x="0" y="0"/>
          <a:ext cx="0" cy="0"/>
          <a:chOff x="0" y="0"/>
          <a:chExt cx="0" cy="0"/>
        </a:xfrm>
      </p:grpSpPr>
      <p:sp>
        <p:nvSpPr>
          <p:cNvPr id="88" name="Google Shape;88;p6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9" name="Google Shape;89;p6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0" name="Google Shape;90;p63"/>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63"/>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63"/>
          <p:cNvSpPr/>
          <p:nvPr>
            <p:ph idx="2" type="pic"/>
          </p:nvPr>
        </p:nvSpPr>
        <p:spPr>
          <a:xfrm>
            <a:off x="8839200" y="685800"/>
            <a:ext cx="2667000" cy="2400300"/>
          </a:xfrm>
          <a:prstGeom prst="rect">
            <a:avLst/>
          </a:prstGeom>
          <a:noFill/>
          <a:ln>
            <a:noFill/>
          </a:ln>
        </p:spPr>
      </p:sp>
      <p:sp>
        <p:nvSpPr>
          <p:cNvPr id="94" name="Google Shape;94;p63"/>
          <p:cNvSpPr/>
          <p:nvPr>
            <p:ph idx="3" type="pic"/>
          </p:nvPr>
        </p:nvSpPr>
        <p:spPr>
          <a:xfrm>
            <a:off x="8839200" y="3726638"/>
            <a:ext cx="2667000" cy="2445558"/>
          </a:xfrm>
          <a:prstGeom prst="rect">
            <a:avLst/>
          </a:prstGeom>
          <a:noFill/>
          <a:ln>
            <a:noFill/>
          </a:ln>
        </p:spPr>
      </p:sp>
      <p:sp>
        <p:nvSpPr>
          <p:cNvPr id="95" name="Google Shape;95;p6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97" name="Shape 97"/>
        <p:cNvGrpSpPr/>
        <p:nvPr/>
      </p:nvGrpSpPr>
      <p:grpSpPr>
        <a:xfrm>
          <a:off x="0" y="0"/>
          <a:ext cx="0" cy="0"/>
          <a:chOff x="0" y="0"/>
          <a:chExt cx="0" cy="0"/>
        </a:xfrm>
      </p:grpSpPr>
      <p:sp>
        <p:nvSpPr>
          <p:cNvPr id="98" name="Google Shape;98;p6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6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6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64"/>
          <p:cNvSpPr/>
          <p:nvPr>
            <p:ph idx="2" type="pic"/>
          </p:nvPr>
        </p:nvSpPr>
        <p:spPr>
          <a:xfrm>
            <a:off x="0" y="0"/>
            <a:ext cx="6781800" cy="6858000"/>
          </a:xfrm>
          <a:prstGeom prst="rect">
            <a:avLst/>
          </a:prstGeom>
          <a:solidFill>
            <a:schemeClr val="dk2"/>
          </a:solidFill>
          <a:ln>
            <a:noFill/>
          </a:ln>
        </p:spPr>
      </p:sp>
      <p:sp>
        <p:nvSpPr>
          <p:cNvPr id="102" name="Google Shape;102;p6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6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05" name="Shape 105"/>
        <p:cNvGrpSpPr/>
        <p:nvPr/>
      </p:nvGrpSpPr>
      <p:grpSpPr>
        <a:xfrm>
          <a:off x="0" y="0"/>
          <a:ext cx="0" cy="0"/>
          <a:chOff x="0" y="0"/>
          <a:chExt cx="0" cy="0"/>
        </a:xfrm>
      </p:grpSpPr>
      <p:sp>
        <p:nvSpPr>
          <p:cNvPr id="106" name="Google Shape;106;p65"/>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7" name="Google Shape;107;p65"/>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65"/>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65"/>
          <p:cNvSpPr/>
          <p:nvPr>
            <p:ph idx="2" type="pic"/>
          </p:nvPr>
        </p:nvSpPr>
        <p:spPr>
          <a:xfrm>
            <a:off x="8153400" y="685799"/>
            <a:ext cx="3397250" cy="5486401"/>
          </a:xfrm>
          <a:prstGeom prst="rect">
            <a:avLst/>
          </a:prstGeom>
          <a:noFill/>
          <a:ln>
            <a:noFill/>
          </a:ln>
        </p:spPr>
      </p:sp>
      <p:sp>
        <p:nvSpPr>
          <p:cNvPr id="111" name="Google Shape;111;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119" name="Shape 119"/>
        <p:cNvGrpSpPr/>
        <p:nvPr/>
      </p:nvGrpSpPr>
      <p:grpSpPr>
        <a:xfrm>
          <a:off x="0" y="0"/>
          <a:ext cx="0" cy="0"/>
          <a:chOff x="0" y="0"/>
          <a:chExt cx="0" cy="0"/>
        </a:xfrm>
      </p:grpSpPr>
      <p:sp>
        <p:nvSpPr>
          <p:cNvPr id="120" name="Google Shape;120;p57"/>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1" name="Google Shape;121;p57"/>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5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7"/>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5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26" name="Shape 126"/>
        <p:cNvGrpSpPr/>
        <p:nvPr/>
      </p:nvGrpSpPr>
      <p:grpSpPr>
        <a:xfrm>
          <a:off x="0" y="0"/>
          <a:ext cx="0" cy="0"/>
          <a:chOff x="0" y="0"/>
          <a:chExt cx="0" cy="0"/>
        </a:xfrm>
      </p:grpSpPr>
      <p:sp>
        <p:nvSpPr>
          <p:cNvPr id="127" name="Google Shape;127;p66"/>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66"/>
          <p:cNvSpPr/>
          <p:nvPr>
            <p:ph idx="2" type="pic"/>
          </p:nvPr>
        </p:nvSpPr>
        <p:spPr>
          <a:xfrm>
            <a:off x="680720" y="685799"/>
            <a:ext cx="10830560" cy="5486401"/>
          </a:xfrm>
          <a:prstGeom prst="rect">
            <a:avLst/>
          </a:prstGeom>
          <a:noFill/>
          <a:ln>
            <a:noFill/>
          </a:ln>
        </p:spPr>
      </p:sp>
      <p:sp>
        <p:nvSpPr>
          <p:cNvPr id="129" name="Google Shape;129;p66"/>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66"/>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31" name="Shape 131"/>
        <p:cNvGrpSpPr/>
        <p:nvPr/>
      </p:nvGrpSpPr>
      <p:grpSpPr>
        <a:xfrm>
          <a:off x="0" y="0"/>
          <a:ext cx="0" cy="0"/>
          <a:chOff x="0" y="0"/>
          <a:chExt cx="0" cy="0"/>
        </a:xfrm>
      </p:grpSpPr>
      <p:sp>
        <p:nvSpPr>
          <p:cNvPr id="132" name="Google Shape;132;p67"/>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3" name="Google Shape;133;p67"/>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4" name="Google Shape;134;p67"/>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67"/>
          <p:cNvSpPr/>
          <p:nvPr>
            <p:ph idx="2" type="pic"/>
          </p:nvPr>
        </p:nvSpPr>
        <p:spPr>
          <a:xfrm>
            <a:off x="1279525" y="2155389"/>
            <a:ext cx="2003425" cy="2002536"/>
          </a:xfrm>
          <a:prstGeom prst="rect">
            <a:avLst/>
          </a:prstGeom>
          <a:noFill/>
          <a:ln>
            <a:noFill/>
          </a:ln>
        </p:spPr>
      </p:sp>
      <p:sp>
        <p:nvSpPr>
          <p:cNvPr id="137" name="Google Shape;137;p67"/>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67"/>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67"/>
          <p:cNvSpPr/>
          <p:nvPr>
            <p:ph idx="4" type="pic"/>
          </p:nvPr>
        </p:nvSpPr>
        <p:spPr>
          <a:xfrm>
            <a:off x="3804132" y="2155389"/>
            <a:ext cx="2003425" cy="2002536"/>
          </a:xfrm>
          <a:prstGeom prst="rect">
            <a:avLst/>
          </a:prstGeom>
          <a:noFill/>
          <a:ln>
            <a:noFill/>
          </a:ln>
        </p:spPr>
      </p:sp>
      <p:sp>
        <p:nvSpPr>
          <p:cNvPr id="140" name="Google Shape;140;p67"/>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67"/>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67"/>
          <p:cNvSpPr/>
          <p:nvPr>
            <p:ph idx="7" type="pic"/>
          </p:nvPr>
        </p:nvSpPr>
        <p:spPr>
          <a:xfrm>
            <a:off x="6332269" y="2155389"/>
            <a:ext cx="2003425" cy="2002536"/>
          </a:xfrm>
          <a:prstGeom prst="rect">
            <a:avLst/>
          </a:prstGeom>
          <a:noFill/>
          <a:ln>
            <a:noFill/>
          </a:ln>
        </p:spPr>
      </p:sp>
      <p:sp>
        <p:nvSpPr>
          <p:cNvPr id="143" name="Google Shape;143;p67"/>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67"/>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67"/>
          <p:cNvSpPr/>
          <p:nvPr>
            <p:ph idx="13" type="pic"/>
          </p:nvPr>
        </p:nvSpPr>
        <p:spPr>
          <a:xfrm>
            <a:off x="8858607" y="2155389"/>
            <a:ext cx="2003425" cy="2002536"/>
          </a:xfrm>
          <a:prstGeom prst="rect">
            <a:avLst/>
          </a:prstGeom>
          <a:noFill/>
          <a:ln>
            <a:noFill/>
          </a:ln>
        </p:spPr>
      </p:sp>
      <p:sp>
        <p:nvSpPr>
          <p:cNvPr id="146" name="Google Shape;146;p67"/>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67"/>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67"/>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67"/>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50" name="Shape 150"/>
        <p:cNvGrpSpPr/>
        <p:nvPr/>
      </p:nvGrpSpPr>
      <p:grpSpPr>
        <a:xfrm>
          <a:off x="0" y="0"/>
          <a:ext cx="0" cy="0"/>
          <a:chOff x="0" y="0"/>
          <a:chExt cx="0" cy="0"/>
        </a:xfrm>
      </p:grpSpPr>
      <p:sp>
        <p:nvSpPr>
          <p:cNvPr id="151" name="Google Shape;151;p68"/>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2" name="Google Shape;152;p68"/>
          <p:cNvSpPr/>
          <p:nvPr>
            <p:ph idx="2" type="pic"/>
          </p:nvPr>
        </p:nvSpPr>
        <p:spPr>
          <a:xfrm>
            <a:off x="0" y="0"/>
            <a:ext cx="12192000" cy="6858000"/>
          </a:xfrm>
          <a:prstGeom prst="rect">
            <a:avLst/>
          </a:prstGeom>
          <a:noFill/>
          <a:ln>
            <a:noFill/>
          </a:ln>
        </p:spPr>
      </p:sp>
      <p:sp>
        <p:nvSpPr>
          <p:cNvPr id="153" name="Google Shape;153;p68"/>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68"/>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55" name="Shape 155"/>
        <p:cNvGrpSpPr/>
        <p:nvPr/>
      </p:nvGrpSpPr>
      <p:grpSpPr>
        <a:xfrm>
          <a:off x="0" y="0"/>
          <a:ext cx="0" cy="0"/>
          <a:chOff x="0" y="0"/>
          <a:chExt cx="0" cy="0"/>
        </a:xfrm>
      </p:grpSpPr>
      <p:sp>
        <p:nvSpPr>
          <p:cNvPr id="156" name="Google Shape;156;p69"/>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7" name="Google Shape;157;p69"/>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8" name="Google Shape;158;p6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6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6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69"/>
          <p:cNvSpPr/>
          <p:nvPr>
            <p:ph idx="2" type="pic"/>
          </p:nvPr>
        </p:nvSpPr>
        <p:spPr>
          <a:xfrm>
            <a:off x="8839200" y="685800"/>
            <a:ext cx="2667000" cy="2400300"/>
          </a:xfrm>
          <a:prstGeom prst="rect">
            <a:avLst/>
          </a:prstGeom>
          <a:noFill/>
          <a:ln>
            <a:noFill/>
          </a:ln>
        </p:spPr>
      </p:sp>
      <p:sp>
        <p:nvSpPr>
          <p:cNvPr id="162" name="Google Shape;162;p69"/>
          <p:cNvSpPr/>
          <p:nvPr>
            <p:ph idx="3" type="pic"/>
          </p:nvPr>
        </p:nvSpPr>
        <p:spPr>
          <a:xfrm>
            <a:off x="8839200" y="3764738"/>
            <a:ext cx="2667000" cy="2404872"/>
          </a:xfrm>
          <a:prstGeom prst="rect">
            <a:avLst/>
          </a:prstGeom>
          <a:noFill/>
          <a:ln>
            <a:noFill/>
          </a:ln>
        </p:spPr>
      </p:sp>
      <p:sp>
        <p:nvSpPr>
          <p:cNvPr id="163" name="Google Shape;163;p6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65" name="Shape 165"/>
        <p:cNvGrpSpPr/>
        <p:nvPr/>
      </p:nvGrpSpPr>
      <p:grpSpPr>
        <a:xfrm>
          <a:off x="0" y="0"/>
          <a:ext cx="0" cy="0"/>
          <a:chOff x="0" y="0"/>
          <a:chExt cx="0" cy="0"/>
        </a:xfrm>
      </p:grpSpPr>
      <p:sp>
        <p:nvSpPr>
          <p:cNvPr id="166" name="Google Shape;166;p70"/>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7" name="Google Shape;167;p70"/>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7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70"/>
          <p:cNvSpPr/>
          <p:nvPr>
            <p:ph idx="2" type="pic"/>
          </p:nvPr>
        </p:nvSpPr>
        <p:spPr>
          <a:xfrm>
            <a:off x="0" y="0"/>
            <a:ext cx="6781800" cy="6858000"/>
          </a:xfrm>
          <a:prstGeom prst="rect">
            <a:avLst/>
          </a:prstGeom>
          <a:solidFill>
            <a:schemeClr val="dk2"/>
          </a:solidFill>
          <a:ln>
            <a:noFill/>
          </a:ln>
        </p:spPr>
      </p:sp>
      <p:sp>
        <p:nvSpPr>
          <p:cNvPr id="170" name="Google Shape;170;p70"/>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7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73" name="Shape 173"/>
        <p:cNvGrpSpPr/>
        <p:nvPr/>
      </p:nvGrpSpPr>
      <p:grpSpPr>
        <a:xfrm>
          <a:off x="0" y="0"/>
          <a:ext cx="0" cy="0"/>
          <a:chOff x="0" y="0"/>
          <a:chExt cx="0" cy="0"/>
        </a:xfrm>
      </p:grpSpPr>
      <p:sp>
        <p:nvSpPr>
          <p:cNvPr id="174" name="Google Shape;174;p7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5" name="Google Shape;175;p7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6" name="Google Shape;176;p7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7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71"/>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9" name="Google Shape;179;p71"/>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p71"/>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 name="Google Shape;181;p71"/>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71"/>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3" name="Google Shape;183;p71"/>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7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7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86" name="Shape 186"/>
        <p:cNvGrpSpPr/>
        <p:nvPr/>
      </p:nvGrpSpPr>
      <p:grpSpPr>
        <a:xfrm>
          <a:off x="0" y="0"/>
          <a:ext cx="0" cy="0"/>
          <a:chOff x="0" y="0"/>
          <a:chExt cx="0" cy="0"/>
        </a:xfrm>
      </p:grpSpPr>
      <p:sp>
        <p:nvSpPr>
          <p:cNvPr id="187" name="Google Shape;187;p72"/>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72"/>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72"/>
          <p:cNvSpPr/>
          <p:nvPr>
            <p:ph idx="2" type="pic"/>
          </p:nvPr>
        </p:nvSpPr>
        <p:spPr>
          <a:xfrm>
            <a:off x="0" y="0"/>
            <a:ext cx="3390900" cy="6858000"/>
          </a:xfrm>
          <a:prstGeom prst="rect">
            <a:avLst/>
          </a:prstGeom>
          <a:noFill/>
          <a:ln>
            <a:noFill/>
          </a:ln>
        </p:spPr>
      </p:sp>
      <p:sp>
        <p:nvSpPr>
          <p:cNvPr id="190" name="Google Shape;190;p7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72"/>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72"/>
          <p:cNvSpPr/>
          <p:nvPr>
            <p:ph idx="3" type="pic"/>
          </p:nvPr>
        </p:nvSpPr>
        <p:spPr>
          <a:xfrm>
            <a:off x="8801100" y="0"/>
            <a:ext cx="3390900" cy="6858000"/>
          </a:xfrm>
          <a:prstGeom prst="rect">
            <a:avLst/>
          </a:prstGeom>
          <a:noFill/>
          <a:ln>
            <a:noFill/>
          </a:ln>
        </p:spPr>
      </p:sp>
      <p:sp>
        <p:nvSpPr>
          <p:cNvPr id="193" name="Google Shape;193;p7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95" name="Shape 195"/>
        <p:cNvGrpSpPr/>
        <p:nvPr/>
      </p:nvGrpSpPr>
      <p:grpSpPr>
        <a:xfrm>
          <a:off x="0" y="0"/>
          <a:ext cx="0" cy="0"/>
          <a:chOff x="0" y="0"/>
          <a:chExt cx="0" cy="0"/>
        </a:xfrm>
      </p:grpSpPr>
      <p:sp>
        <p:nvSpPr>
          <p:cNvPr id="196" name="Google Shape;196;p73"/>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7" name="Google Shape;197;p73"/>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7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 name="Google Shape;199;p73"/>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73"/>
          <p:cNvSpPr/>
          <p:nvPr>
            <p:ph idx="2" type="pic"/>
          </p:nvPr>
        </p:nvSpPr>
        <p:spPr>
          <a:xfrm>
            <a:off x="8153400" y="685799"/>
            <a:ext cx="3397250" cy="5486401"/>
          </a:xfrm>
          <a:prstGeom prst="rect">
            <a:avLst/>
          </a:prstGeom>
          <a:noFill/>
          <a:ln>
            <a:noFill/>
          </a:ln>
        </p:spPr>
      </p:sp>
      <p:sp>
        <p:nvSpPr>
          <p:cNvPr id="201" name="Google Shape;201;p7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0"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3"/>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53"/>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3" name="Shape 113"/>
        <p:cNvGrpSpPr/>
        <p:nvPr/>
      </p:nvGrpSpPr>
      <p:grpSpPr>
        <a:xfrm>
          <a:off x="0" y="0"/>
          <a:ext cx="0" cy="0"/>
          <a:chOff x="0" y="0"/>
          <a:chExt cx="0" cy="0"/>
        </a:xfrm>
      </p:grpSpPr>
      <p:sp>
        <p:nvSpPr>
          <p:cNvPr id="114" name="Google Shape;114;p56"/>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5" name="Google Shape;115;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16" name="Google Shape;116;p56"/>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17" name="Google Shape;117;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18" name="Google Shape;118;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image" Target="../media/image14.png"/><Relationship Id="rId5"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23.png"/><Relationship Id="rId7"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8.jpg"/><Relationship Id="rId4" Type="http://schemas.openxmlformats.org/officeDocument/2006/relationships/image" Target="../media/image28.png"/><Relationship Id="rId5"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jpg"/><Relationship Id="rId4" Type="http://schemas.openxmlformats.org/officeDocument/2006/relationships/image" Target="../media/image27.jpg"/><Relationship Id="rId5"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32.png"/><Relationship Id="rId6"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4.jp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5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2.png"/><Relationship Id="rId4" Type="http://schemas.openxmlformats.org/officeDocument/2006/relationships/image" Target="../media/image39.png"/><Relationship Id="rId5"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0.png"/><Relationship Id="rId4" Type="http://schemas.openxmlformats.org/officeDocument/2006/relationships/image" Target="../media/image55.png"/><Relationship Id="rId5" Type="http://schemas.openxmlformats.org/officeDocument/2006/relationships/image" Target="../media/image36.png"/><Relationship Id="rId6" Type="http://schemas.openxmlformats.org/officeDocument/2006/relationships/image" Target="../media/image49.png"/><Relationship Id="rId7" Type="http://schemas.openxmlformats.org/officeDocument/2006/relationships/image" Target="../media/image45.png"/><Relationship Id="rId8"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8.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jp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jp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jp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jp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jp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jp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4.png"/><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1.xml"/><Relationship Id="rId3" Type="http://schemas.openxmlformats.org/officeDocument/2006/relationships/image" Target="../media/image6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www.iste.org/" TargetMode="External"/><Relationship Id="rId4" Type="http://schemas.openxmlformats.org/officeDocument/2006/relationships/hyperlink" Target="https://www.cypherlearning.com/blog/k-20/6-digital-tools-that-encourage-computational-thinking" TargetMode="External"/><Relationship Id="rId5" Type="http://schemas.openxmlformats.org/officeDocument/2006/relationships/hyperlink" Target="https://www.learning.com/blog/computational-thinking-activities/" TargetMode="External"/><Relationship Id="rId6" Type="http://schemas.openxmlformats.org/officeDocument/2006/relationships/hyperlink" Target="https://www.researchgate.net/publication/258134754_Computational_Thinking_in_K-12_A_Review_of_the_State_of_the_Fiel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pic>
        <p:nvPicPr>
          <p:cNvPr descr="Imagen que contiene persona, tabla, hombre, interior&#10;&#10;Descripción generada automáticamente" id="207" name="Google Shape;207;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208" name="Google Shape;208;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MODULE 3</a:t>
            </a:r>
            <a:endParaRPr>
              <a:latin typeface="Arial"/>
              <a:ea typeface="Arial"/>
              <a:cs typeface="Arial"/>
              <a:sym typeface="Arial"/>
            </a:endParaRPr>
          </a:p>
        </p:txBody>
      </p:sp>
      <p:sp>
        <p:nvSpPr>
          <p:cNvPr id="209" name="Google Shape;209;p1"/>
          <p:cNvSpPr txBox="1"/>
          <p:nvPr>
            <p:ph idx="1" type="body"/>
          </p:nvPr>
        </p:nvSpPr>
        <p:spPr>
          <a:xfrm>
            <a:off x="1376728" y="5026935"/>
            <a:ext cx="9486902" cy="644994"/>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ctr">
              <a:lnSpc>
                <a:spcPct val="100000"/>
              </a:lnSpc>
              <a:spcBef>
                <a:spcPts val="0"/>
              </a:spcBef>
              <a:spcAft>
                <a:spcPts val="0"/>
              </a:spcAft>
              <a:buClr>
                <a:srgbClr val="FFFFFF"/>
              </a:buClr>
              <a:buSzPct val="90322"/>
              <a:buNone/>
            </a:pPr>
            <a:r>
              <a:rPr lang="en-US" sz="4000">
                <a:latin typeface="Arial"/>
                <a:ea typeface="Arial"/>
                <a:cs typeface="Arial"/>
                <a:sym typeface="Arial"/>
              </a:rPr>
              <a:t>Integrating Computational Thinking in adult education</a:t>
            </a:r>
            <a:endParaRPr>
              <a:latin typeface="Arial"/>
              <a:ea typeface="Arial"/>
              <a:cs typeface="Arial"/>
              <a:sym typeface="Arial"/>
            </a:endParaRPr>
          </a:p>
        </p:txBody>
      </p:sp>
      <p:pic>
        <p:nvPicPr>
          <p:cNvPr id="210" name="Google Shape;210;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211" name="Google Shape;211;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212" name="Google Shape;212;p1"/>
          <p:cNvSpPr txBox="1"/>
          <p:nvPr/>
        </p:nvSpPr>
        <p:spPr>
          <a:xfrm>
            <a:off x="680720" y="6389288"/>
            <a:ext cx="10878919" cy="9233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Open Sans"/>
                <a:ea typeface="Open Sans"/>
                <a:cs typeface="Open Sans"/>
                <a:sym typeface="Open Sans"/>
              </a:rPr>
              <a:t>The COMPutational Seniors project is co-funded by the European Union. The views and opinions expressed in this document commit only to the author(s) and do not necessarily reflect those of the European Union or the Spanish Service for the Internationalization of Education (SEPIE). Neither the European Union nor the SEPIE National Agency can be held responsible for them.</a:t>
            </a:r>
            <a:endParaRPr b="0" i="0" sz="800" u="none" cap="none" strike="noStrike">
              <a:solidFill>
                <a:schemeClr val="lt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dk1"/>
                </a:solidFill>
                <a:latin typeface="Gill Sans"/>
                <a:ea typeface="Gill Sans"/>
                <a:cs typeface="Gill Sans"/>
                <a:sym typeface="Gill Sans"/>
              </a:rPr>
            </a:br>
            <a:endParaRPr b="0" i="0" sz="1800" u="none" cap="none" strike="noStrike">
              <a:solidFill>
                <a:schemeClr val="dk1"/>
              </a:solidFill>
              <a:latin typeface="Gill Sans"/>
              <a:ea typeface="Gill Sans"/>
              <a:cs typeface="Gill Sans"/>
              <a:sym typeface="Gill Sans"/>
            </a:endParaRPr>
          </a:p>
        </p:txBody>
      </p:sp>
      <p:pic>
        <p:nvPicPr>
          <p:cNvPr descr="A logo with a head and gears in the middle&#10;&#10;Description automatically generated" id="213" name="Google Shape;213;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7" name="Shape 217"/>
        <p:cNvGrpSpPr/>
        <p:nvPr/>
      </p:nvGrpSpPr>
      <p:grpSpPr>
        <a:xfrm>
          <a:off x="0" y="0"/>
          <a:ext cx="0" cy="0"/>
          <a:chOff x="0" y="0"/>
          <a:chExt cx="0" cy="0"/>
        </a:xfrm>
      </p:grpSpPr>
      <p:sp>
        <p:nvSpPr>
          <p:cNvPr id="218" name="Google Shape;218;p2"/>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rgbClr val="000000"/>
                </a:solidFill>
                <a:latin typeface="Arial"/>
                <a:ea typeface="Arial"/>
                <a:cs typeface="Arial"/>
                <a:sym typeface="Arial"/>
              </a:rPr>
              <a:t>In this module, we will explore how to integrate Computational Thinking into adult education environments, focusing on its practical value, accessibility and adaptability to diverse learning needs.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rgbClr val="293737"/>
              </a:buClr>
              <a:buSzPts val="1680"/>
              <a:buFont typeface="Arial"/>
              <a:buNone/>
            </a:pPr>
            <a:r>
              <a:rPr b="0" i="0" lang="en-US" sz="1800" u="none" cap="none" strike="noStrike">
                <a:solidFill>
                  <a:srgbClr val="000000"/>
                </a:solidFill>
                <a:latin typeface="Arial"/>
                <a:ea typeface="Arial"/>
                <a:cs typeface="Arial"/>
                <a:sym typeface="Arial"/>
              </a:rPr>
              <a:t>The module highlights how trainers can adopt effective pedagogical approaches, design inclusive lesson plans and implement CT activities that align with adult learners’ experiences and goals.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ts val="1680"/>
              <a:buFont typeface="Arial"/>
              <a:buNone/>
            </a:pPr>
            <a:r>
              <a:rPr b="0" i="0" lang="en-US" sz="1800" u="none" cap="none" strike="noStrike">
                <a:solidFill>
                  <a:srgbClr val="000000"/>
                </a:solidFill>
                <a:latin typeface="Arial"/>
                <a:ea typeface="Arial"/>
                <a:cs typeface="Arial"/>
                <a:sym typeface="Arial"/>
              </a:rPr>
              <a:t>Emphasis is placed on the educator’s role in making CT meaningful and applicable across different learning contexts, supporting engagement, digital literacy, and lifelong learning pathways.</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219" name="Google Shape;219;p2"/>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220" name="Google Shape;220;p2"/>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Use this module to understand the benefits of CT in adult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education, adopt effective pedagogical strategies and design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engaging, real-world activities that foster CT skills in your learners</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221" name="Google Shape;221;p2"/>
          <p:cNvPicPr preferRelativeResize="0"/>
          <p:nvPr/>
        </p:nvPicPr>
        <p:blipFill rotWithShape="1">
          <a:blip r:embed="rId4">
            <a:alphaModFix/>
          </a:blip>
          <a:srcRect b="0" l="0" r="0" t="0"/>
          <a:stretch/>
        </p:blipFill>
        <p:spPr>
          <a:xfrm>
            <a:off x="11003003" y="5189190"/>
            <a:ext cx="1059463" cy="1059463"/>
          </a:xfrm>
          <a:prstGeom prst="rect">
            <a:avLst/>
          </a:prstGeom>
          <a:noFill/>
          <a:ln>
            <a:noFill/>
          </a:ln>
        </p:spPr>
      </p:pic>
      <p:sp>
        <p:nvSpPr>
          <p:cNvPr id="222" name="Google Shape;222;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223" name="Google Shape;223;p2"/>
          <p:cNvSpPr txBox="1"/>
          <p:nvPr>
            <p:ph type="title"/>
          </p:nvPr>
        </p:nvSpPr>
        <p:spPr>
          <a:xfrm>
            <a:off x="3083940" y="342899"/>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n-US">
                <a:solidFill>
                  <a:schemeClr val="dk1"/>
                </a:solidFill>
                <a:latin typeface="Arial"/>
                <a:ea typeface="Arial"/>
                <a:cs typeface="Arial"/>
                <a:sym typeface="Arial"/>
              </a:rPr>
              <a:t>WELCOME TO MODULE 3</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29" name="Shape 229"/>
        <p:cNvGrpSpPr/>
        <p:nvPr/>
      </p:nvGrpSpPr>
      <p:grpSpPr>
        <a:xfrm>
          <a:off x="0" y="0"/>
          <a:ext cx="0" cy="0"/>
          <a:chOff x="0" y="0"/>
          <a:chExt cx="0" cy="0"/>
        </a:xfrm>
      </p:grpSpPr>
      <p:sp>
        <p:nvSpPr>
          <p:cNvPr id="230" name="Google Shape;230;p3"/>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1" name="Google Shape;231;p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2" name="Google Shape;232;p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STRUCTURE OF THE MODULE</a:t>
            </a:r>
            <a:endParaRPr b="1">
              <a:latin typeface="Arial"/>
              <a:ea typeface="Arial"/>
              <a:cs typeface="Arial"/>
              <a:sym typeface="Arial"/>
            </a:endParaRPr>
          </a:p>
        </p:txBody>
      </p:sp>
      <p:sp>
        <p:nvSpPr>
          <p:cNvPr id="233" name="Google Shape;233;p3"/>
          <p:cNvSpPr txBox="1"/>
          <p:nvPr/>
        </p:nvSpPr>
        <p:spPr>
          <a:xfrm>
            <a:off x="688800" y="1322466"/>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1. Integrating Computational Thinking: opportunities and benefits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234" name="Google Shape;234;p3"/>
          <p:cNvSpPr txBox="1"/>
          <p:nvPr/>
        </p:nvSpPr>
        <p:spPr>
          <a:xfrm>
            <a:off x="872662" y="217016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Why CT matters in adult education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CT is adaptable across subjects and real-life scenarios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Easy integration examples</a:t>
            </a:r>
            <a:endParaRPr b="0" i="0" sz="1400" u="none" cap="none" strike="noStrike">
              <a:solidFill>
                <a:srgbClr val="000000"/>
              </a:solidFill>
              <a:latin typeface="Arial"/>
              <a:ea typeface="Arial"/>
              <a:cs typeface="Arial"/>
              <a:sym typeface="Arial"/>
            </a:endParaRPr>
          </a:p>
        </p:txBody>
      </p:sp>
      <p:sp>
        <p:nvSpPr>
          <p:cNvPr id="235" name="Google Shape;235;p3"/>
          <p:cNvSpPr txBox="1"/>
          <p:nvPr/>
        </p:nvSpPr>
        <p:spPr>
          <a:xfrm>
            <a:off x="688800" y="3176015"/>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2. Pedagogical approaches for CT implementation</a:t>
            </a:r>
            <a:endParaRPr b="0" i="0" sz="1400" u="none" cap="none" strike="noStrike">
              <a:solidFill>
                <a:srgbClr val="000000"/>
              </a:solidFill>
              <a:latin typeface="Arial"/>
              <a:ea typeface="Arial"/>
              <a:cs typeface="Arial"/>
              <a:sym typeface="Arial"/>
            </a:endParaRPr>
          </a:p>
        </p:txBody>
      </p:sp>
      <p:sp>
        <p:nvSpPr>
          <p:cNvPr id="236" name="Google Shape;236;p3"/>
          <p:cNvSpPr txBox="1"/>
          <p:nvPr/>
        </p:nvSpPr>
        <p:spPr>
          <a:xfrm>
            <a:off x="6251398" y="1322466"/>
            <a:ext cx="4170257"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3. Designing lesson plans and activities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237" name="Google Shape;237;p3"/>
          <p:cNvSpPr txBox="1"/>
          <p:nvPr/>
        </p:nvSpPr>
        <p:spPr>
          <a:xfrm>
            <a:off x="872662" y="3915466"/>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What makes adult students different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Teaching methods that work best for adult education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Scaffolding and unplugged activities to support inclusive and accessible CT instruction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Desired outcomes of adult learning</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3"/>
          <p:cNvSpPr txBox="1"/>
          <p:nvPr/>
        </p:nvSpPr>
        <p:spPr>
          <a:xfrm>
            <a:off x="6435260" y="2170163"/>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Importance and elements of a well-structured lesson plan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Designing activities for adult students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Step-by-step guide to create a lesson plan with CT integration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chemeClr val="dk1"/>
                </a:solidFill>
                <a:latin typeface="Arial"/>
                <a:ea typeface="Arial"/>
                <a:cs typeface="Arial"/>
                <a:sym typeface="Arial"/>
              </a:rPr>
              <a:t>Assessment techniques and evaluation and continuous improvement</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chemeClr val="dk1"/>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chemeClr val="dk1"/>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chemeClr val="dk1"/>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chemeClr val="dk1"/>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3"/>
          <p:cNvSpPr txBox="1"/>
          <p:nvPr/>
        </p:nvSpPr>
        <p:spPr>
          <a:xfrm>
            <a:off x="6251398" y="3664529"/>
            <a:ext cx="4433303"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4. Case studies and activities</a:t>
            </a:r>
            <a:endParaRPr b="0" i="0" sz="1400" u="none" cap="none" strike="noStrike">
              <a:solidFill>
                <a:srgbClr val="000000"/>
              </a:solidFill>
              <a:latin typeface="Arial"/>
              <a:ea typeface="Arial"/>
              <a:cs typeface="Arial"/>
              <a:sym typeface="Arial"/>
            </a:endParaRPr>
          </a:p>
        </p:txBody>
      </p:sp>
      <p:sp>
        <p:nvSpPr>
          <p:cNvPr id="240" name="Google Shape;240;p3"/>
          <p:cNvSpPr txBox="1"/>
          <p:nvPr/>
        </p:nvSpPr>
        <p:spPr>
          <a:xfrm>
            <a:off x="6435260" y="4115882"/>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Real-world examples of CT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Interactive exercises to explore and apply what you have learn in this unit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46" name="Shape 246"/>
        <p:cNvGrpSpPr/>
        <p:nvPr/>
      </p:nvGrpSpPr>
      <p:grpSpPr>
        <a:xfrm>
          <a:off x="0" y="0"/>
          <a:ext cx="0" cy="0"/>
          <a:chOff x="0" y="0"/>
          <a:chExt cx="0" cy="0"/>
        </a:xfrm>
      </p:grpSpPr>
      <p:sp>
        <p:nvSpPr>
          <p:cNvPr id="247" name="Google Shape;247;p4"/>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rgbClr val="A5A5A5"/>
                </a:solidFill>
                <a:latin typeface="Arial"/>
                <a:ea typeface="Arial"/>
                <a:cs typeface="Arial"/>
                <a:sym typeface="Arial"/>
              </a:rPr>
              <a:t>At the end of this course, you, as an educator, will be able 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rgbClr val="000000"/>
                </a:solidFill>
                <a:latin typeface="Arial"/>
                <a:ea typeface="Arial"/>
                <a:cs typeface="Arial"/>
                <a:sym typeface="Arial"/>
              </a:rPr>
              <a:t>Learning outcomes</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248" name="Google Shape;248;p4"/>
          <p:cNvGrpSpPr/>
          <p:nvPr/>
        </p:nvGrpSpPr>
        <p:grpSpPr>
          <a:xfrm>
            <a:off x="4813445" y="853559"/>
            <a:ext cx="6302895" cy="5150881"/>
            <a:chOff x="0" y="34755"/>
            <a:chExt cx="6302895" cy="5150881"/>
          </a:xfrm>
        </p:grpSpPr>
        <p:sp>
          <p:nvSpPr>
            <p:cNvPr id="249" name="Google Shape;249;p4"/>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0" name="Google Shape;250;p4"/>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Describe strategies for integrating computational thinking into your lessons </a:t>
              </a:r>
              <a:endParaRPr b="0" i="0" sz="1600" u="none" cap="none" strike="noStrike">
                <a:solidFill>
                  <a:srgbClr val="000000"/>
                </a:solidFill>
                <a:latin typeface="Arial"/>
                <a:ea typeface="Arial"/>
                <a:cs typeface="Arial"/>
                <a:sym typeface="Arial"/>
              </a:endParaRPr>
            </a:p>
          </p:txBody>
        </p:sp>
        <p:sp>
          <p:nvSpPr>
            <p:cNvPr id="251" name="Google Shape;251;p4"/>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2" name="Google Shape;252;p4"/>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Determine effective pedagogical approaches for teaching computational thinking to adult learners</a:t>
              </a:r>
              <a:endParaRPr b="0" i="0" sz="1600" u="none" cap="none" strike="noStrike">
                <a:solidFill>
                  <a:srgbClr val="000000"/>
                </a:solidFill>
                <a:latin typeface="Arial"/>
                <a:ea typeface="Arial"/>
                <a:cs typeface="Arial"/>
                <a:sym typeface="Arial"/>
              </a:endParaRPr>
            </a:p>
          </p:txBody>
        </p:sp>
        <p:sp>
          <p:nvSpPr>
            <p:cNvPr id="253" name="Google Shape;253;p4"/>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4" name="Google Shape;254;p4"/>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t/>
              </a:r>
              <a:endParaRPr b="0" i="0" sz="1600" u="none" cap="none" strike="noStrike">
                <a:solidFill>
                  <a:srgbClr val="000000"/>
                </a:solidFill>
                <a:latin typeface="Arial"/>
                <a:ea typeface="Arial"/>
                <a:cs typeface="Arial"/>
                <a:sym typeface="Arial"/>
              </a:endParaRPr>
            </a:p>
          </p:txBody>
        </p:sp>
        <p:sp>
          <p:nvSpPr>
            <p:cNvPr id="255" name="Google Shape;255;p4"/>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6" name="Google Shape;256;p4"/>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Acknowledge the role of feedback and reflection in improving computational thinking skills</a:t>
              </a:r>
              <a:endParaRPr b="0" i="0" sz="1600" u="none" cap="none" strike="noStrike">
                <a:solidFill>
                  <a:srgbClr val="000000"/>
                </a:solidFill>
                <a:latin typeface="Arial"/>
                <a:ea typeface="Arial"/>
                <a:cs typeface="Arial"/>
                <a:sym typeface="Arial"/>
              </a:endParaRPr>
            </a:p>
          </p:txBody>
        </p:sp>
        <p:sp>
          <p:nvSpPr>
            <p:cNvPr id="257" name="Google Shape;257;p4"/>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58" name="Google Shape;258;p4"/>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rgbClr val="FFFFFF"/>
                </a:buClr>
                <a:buSzPts val="1800"/>
                <a:buFont typeface="Gill Sans"/>
                <a:buNone/>
              </a:pPr>
              <a:r>
                <a:rPr b="0" i="0" lang="en-US" sz="1600" u="none" cap="none" strike="noStrike">
                  <a:solidFill>
                    <a:srgbClr val="FFFFFF"/>
                  </a:solidFill>
                  <a:latin typeface="Arial"/>
                  <a:ea typeface="Arial"/>
                  <a:cs typeface="Arial"/>
                  <a:sym typeface="Arial"/>
                </a:rPr>
                <a:t>Identify tools and resources for teaching computational thinking in adult education</a:t>
              </a:r>
              <a:endParaRPr b="0" i="0" sz="1600" u="none" cap="none" strike="noStrike">
                <a:solidFill>
                  <a:srgbClr val="000000"/>
                </a:solidFill>
                <a:latin typeface="Arial"/>
                <a:ea typeface="Arial"/>
                <a:cs typeface="Arial"/>
                <a:sym typeface="Arial"/>
              </a:endParaRPr>
            </a:p>
          </p:txBody>
        </p:sp>
        <p:sp>
          <p:nvSpPr>
            <p:cNvPr id="259" name="Google Shape;259;p4"/>
            <p:cNvSpPr txBox="1"/>
            <p:nvPr/>
          </p:nvSpPr>
          <p:spPr>
            <a:xfrm>
              <a:off x="44778" y="2171709"/>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rPr b="0" i="0" lang="en-US" sz="1600" u="none" cap="none" strike="noStrike">
                  <a:solidFill>
                    <a:schemeClr val="lt1"/>
                  </a:solidFill>
                  <a:latin typeface="Arial"/>
                  <a:ea typeface="Arial"/>
                  <a:cs typeface="Arial"/>
                  <a:sym typeface="Arial"/>
                </a:rPr>
                <a:t>Demonstrate how to create lesson plans that incorporate computational thinking through real-world tasks</a:t>
              </a:r>
              <a:endParaRPr b="0" i="0" sz="1600" u="none" cap="none" strike="noStrike">
                <a:solidFill>
                  <a:srgbClr val="000000"/>
                </a:solidFill>
                <a:latin typeface="Arial"/>
                <a:ea typeface="Arial"/>
                <a:cs typeface="Arial"/>
                <a:sym typeface="Arial"/>
              </a:endParaRPr>
            </a:p>
          </p:txBody>
        </p:sp>
      </p:grpSp>
      <p:sp>
        <p:nvSpPr>
          <p:cNvPr id="260" name="Google Shape;260;p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MODULE AIM and OBJECTIVES</a:t>
            </a:r>
            <a:endParaRPr>
              <a:latin typeface="Arial"/>
              <a:ea typeface="Arial"/>
              <a:cs typeface="Arial"/>
              <a:sym typeface="Arial"/>
            </a:endParaRPr>
          </a:p>
        </p:txBody>
      </p:sp>
      <p:sp>
        <p:nvSpPr>
          <p:cNvPr id="268" name="Google Shape;268;p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AIM: </a:t>
            </a:r>
            <a:r>
              <a:rPr lang="en-US" sz="1600">
                <a:latin typeface="Arial"/>
                <a:ea typeface="Arial"/>
                <a:cs typeface="Arial"/>
                <a:sym typeface="Arial"/>
              </a:rPr>
              <a:t>To support trainers in implementing Computational Thinking in adult education through practical, inclusive and pedagogically sound strategies.</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OBJECTIVES: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Understand the value of CT in adult education and its relevance to digital and lifelong learning.</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Explore inclusive and engaging approaches to foster CT among diverse adult learners.</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Reflect on their own practice to enhance CT facilitation and learner engagement.</a:t>
            </a:r>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269" name="Google Shape;269;p5"/>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270" name="Google Shape;270;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pic>
        <p:nvPicPr>
          <p:cNvPr id="277" name="Google Shape;277;p6"/>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278" name="Google Shape;278;p6"/>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1</a:t>
            </a:r>
            <a:endParaRPr>
              <a:latin typeface="Arial"/>
              <a:ea typeface="Arial"/>
              <a:cs typeface="Arial"/>
              <a:sym typeface="Arial"/>
            </a:endParaRPr>
          </a:p>
        </p:txBody>
      </p:sp>
      <p:sp>
        <p:nvSpPr>
          <p:cNvPr id="279" name="Google Shape;279;p6"/>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Integrating Computational Thinking: opportunities and benefits</a:t>
            </a:r>
            <a:endParaRPr>
              <a:latin typeface="Arial"/>
              <a:ea typeface="Arial"/>
              <a:cs typeface="Arial"/>
              <a:sym typeface="Arial"/>
            </a:endParaRPr>
          </a:p>
        </p:txBody>
      </p:sp>
      <p:sp>
        <p:nvSpPr>
          <p:cNvPr id="280" name="Google Shape;280;p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286" name="Google Shape;286;p7"/>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287" name="Google Shape;287;p7"/>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Why CT in adult education?: Reasoning</a:t>
            </a:r>
            <a:endParaRPr>
              <a:solidFill>
                <a:schemeClr val="dk1"/>
              </a:solidFill>
            </a:endParaRPr>
          </a:p>
        </p:txBody>
      </p:sp>
      <p:sp>
        <p:nvSpPr>
          <p:cNvPr id="288" name="Google Shape;288;p7"/>
          <p:cNvSpPr txBox="1"/>
          <p:nvPr/>
        </p:nvSpPr>
        <p:spPr>
          <a:xfrm>
            <a:off x="696349" y="1745685"/>
            <a:ext cx="7789284" cy="2667819"/>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10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CT integration in adult education involves integrating its principles and practices into various educational settings to enhance problem-solving and logical reasoning, among other relevant skills.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CT equips adult learners with tools that are relevant for adapting to the digital world and for addressing real-life issues in everyday activities and tasks.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CT integration supports key goals in adult education by:</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chemeClr val="dk2"/>
              </a:buClr>
              <a:buSzPts val="1680"/>
              <a:buFont typeface="Arial"/>
              <a:buNone/>
            </a:pPr>
            <a:r>
              <a:t/>
            </a:r>
            <a:endParaRPr b="0" i="0" sz="1600" u="none" cap="none" strike="noStrike">
              <a:solidFill>
                <a:schemeClr val="dk1"/>
              </a:solidFill>
              <a:latin typeface="Arial"/>
              <a:ea typeface="Arial"/>
              <a:cs typeface="Arial"/>
              <a:sym typeface="Arial"/>
            </a:endParaRPr>
          </a:p>
        </p:txBody>
      </p:sp>
      <p:sp>
        <p:nvSpPr>
          <p:cNvPr id="289" name="Google Shape;289;p7"/>
          <p:cNvSpPr txBox="1"/>
          <p:nvPr/>
        </p:nvSpPr>
        <p:spPr>
          <a:xfrm>
            <a:off x="3420558" y="4114550"/>
            <a:ext cx="6874884" cy="172354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Empowering learners</a:t>
            </a:r>
            <a:r>
              <a:rPr b="0" i="0" lang="en-US" sz="1600" u="none" cap="none" strike="noStrike">
                <a:solidFill>
                  <a:schemeClr val="accent3"/>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Promoting self-assurance and confidence.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Improving employability</a:t>
            </a:r>
            <a:r>
              <a:rPr b="0" i="0" lang="en-US" sz="1600" u="none" cap="none" strike="noStrike">
                <a:solidFill>
                  <a:schemeClr val="accent3"/>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Providing skills relevant to modern workplaces.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Advancing digital inclusion</a:t>
            </a:r>
            <a:r>
              <a:rPr b="0" i="0" lang="en-US" sz="1600" u="none" cap="none" strike="noStrike">
                <a:solidFill>
                  <a:schemeClr val="accent3"/>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Bridging the digital divide for vulnerable populations.</a:t>
            </a:r>
            <a:endParaRPr b="0" i="0" sz="1400" u="none" cap="none" strike="noStrike">
              <a:solidFill>
                <a:srgbClr val="000000"/>
              </a:solidFill>
              <a:latin typeface="Arial"/>
              <a:ea typeface="Arial"/>
              <a:cs typeface="Arial"/>
              <a:sym typeface="Arial"/>
            </a:endParaRPr>
          </a:p>
        </p:txBody>
      </p:sp>
      <p:sp>
        <p:nvSpPr>
          <p:cNvPr id="290" name="Google Shape;290;p7"/>
          <p:cNvSpPr txBox="1"/>
          <p:nvPr/>
        </p:nvSpPr>
        <p:spPr>
          <a:xfrm>
            <a:off x="560832" y="4566760"/>
            <a:ext cx="196971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Alignment with adult education goals</a:t>
            </a:r>
            <a:endParaRPr b="0" i="0" sz="1400" u="none" cap="none" strike="noStrike">
              <a:solidFill>
                <a:srgbClr val="000000"/>
              </a:solidFill>
              <a:latin typeface="Arial"/>
              <a:ea typeface="Arial"/>
              <a:cs typeface="Arial"/>
              <a:sym typeface="Arial"/>
            </a:endParaRPr>
          </a:p>
        </p:txBody>
      </p:sp>
      <p:sp>
        <p:nvSpPr>
          <p:cNvPr id="291" name="Google Shape;291;p7"/>
          <p:cNvSpPr/>
          <p:nvPr/>
        </p:nvSpPr>
        <p:spPr>
          <a:xfrm>
            <a:off x="2530542" y="4651156"/>
            <a:ext cx="639378" cy="609442"/>
          </a:xfrm>
          <a:prstGeom prst="rightArrow">
            <a:avLst>
              <a:gd fmla="val 50000" name="adj1"/>
              <a:gd fmla="val 50000"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2" name="Google Shape;292;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8"/>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298" name="Google Shape;298;p8"/>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299" name="Google Shape;299;p8"/>
          <p:cNvSpPr txBox="1"/>
          <p:nvPr>
            <p:ph idx="1" type="body"/>
          </p:nvPr>
        </p:nvSpPr>
        <p:spPr>
          <a:xfrm>
            <a:off x="494468" y="550848"/>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Why CT in adult education?: Reasoning</a:t>
            </a:r>
            <a:endParaRPr>
              <a:solidFill>
                <a:schemeClr val="dk1"/>
              </a:solidFill>
            </a:endParaRPr>
          </a:p>
        </p:txBody>
      </p:sp>
      <p:sp>
        <p:nvSpPr>
          <p:cNvPr id="300" name="Google Shape;300;p8"/>
          <p:cNvSpPr txBox="1"/>
          <p:nvPr/>
        </p:nvSpPr>
        <p:spPr>
          <a:xfrm>
            <a:off x="351963" y="1568223"/>
            <a:ext cx="8364525" cy="418691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10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While substantial progress has been made in implementing computational thinking in compulsory education (primary and secondary schools), the focus on adult education remains limited.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Recent analysis indicates that only 55.6% of the EU's adult population currently meets the basic digital competence threshold[2]. This falls significantly short of the European Union's ambitious goal of ensuring 80% of adults possess at least basic digital skills by 2030</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The recognition of computational thinking as a key competence has informed the New Skills Agenda for Europe, which acknowledges the importance of investing in skills and competences and establishing a shared understanding of key competences as a crucial step for fostering education, training, and non-formal learning across Europe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The European Digital Decade Programme establishes ambitious targets for 2030, including ensuring at least 80% of those aged 16-74 have basic digital skills[13][2]. This target requires significant coordination and effort across all member states, particularly in adult education contexts.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Another important cross-national initiative is the European Digital Skills Certificate (EDSC), designed to be recognized and accepted throughout EU member states[4]. This certification aims to provide a standardized way to recognize digital competences, including computational thinking skills, across Europe.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ct val="113513"/>
              <a:buFont typeface="Arial"/>
              <a:buNone/>
            </a:pPr>
            <a:r>
              <a:t/>
            </a:r>
            <a:endParaRPr b="0" i="0" sz="1600" u="none" cap="none" strike="noStrike">
              <a:solidFill>
                <a:schemeClr val="dk1"/>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ct val="113513"/>
              <a:buFont typeface="Arial"/>
              <a:buNone/>
            </a:pPr>
            <a:r>
              <a:t/>
            </a:r>
            <a:endParaRPr b="0" i="0" sz="1600" u="none" cap="none" strike="noStrike">
              <a:solidFill>
                <a:schemeClr val="dk1"/>
              </a:solidFill>
              <a:latin typeface="Arial"/>
              <a:ea typeface="Arial"/>
              <a:cs typeface="Arial"/>
              <a:sym typeface="Arial"/>
            </a:endParaRPr>
          </a:p>
        </p:txBody>
      </p:sp>
      <p:sp>
        <p:nvSpPr>
          <p:cNvPr id="301" name="Google Shape;301;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9"/>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307" name="Google Shape;307;p9"/>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308" name="Google Shape;308;p9"/>
          <p:cNvSpPr txBox="1"/>
          <p:nvPr>
            <p:ph idx="1" type="body"/>
          </p:nvPr>
        </p:nvSpPr>
        <p:spPr>
          <a:xfrm>
            <a:off x="494468" y="550848"/>
            <a:ext cx="7244494"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2"/>
              </a:buClr>
              <a:buSzPts val="1680"/>
              <a:buNone/>
            </a:pPr>
            <a:r>
              <a:rPr lang="en-US">
                <a:solidFill>
                  <a:schemeClr val="dk1"/>
                </a:solidFill>
                <a:latin typeface="Arial"/>
                <a:ea typeface="Arial"/>
                <a:cs typeface="Arial"/>
                <a:sym typeface="Arial"/>
              </a:rPr>
              <a:t>Why CT in adult education?: Reasoning</a:t>
            </a:r>
            <a:endParaRPr>
              <a:solidFill>
                <a:schemeClr val="dk1"/>
              </a:solidFill>
            </a:endParaRPr>
          </a:p>
        </p:txBody>
      </p:sp>
      <p:sp>
        <p:nvSpPr>
          <p:cNvPr id="309" name="Google Shape;309;p9"/>
          <p:cNvSpPr txBox="1"/>
          <p:nvPr/>
        </p:nvSpPr>
        <p:spPr>
          <a:xfrm>
            <a:off x="351963" y="1568223"/>
            <a:ext cx="8364525" cy="4186918"/>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10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Despite progress in implementing </a:t>
            </a:r>
            <a:r>
              <a:rPr b="0" i="0" lang="en-US" sz="2800" u="none" cap="none" strike="noStrike">
                <a:solidFill>
                  <a:schemeClr val="dk1"/>
                </a:solidFill>
                <a:latin typeface="Arial"/>
                <a:ea typeface="Arial"/>
                <a:cs typeface="Arial"/>
                <a:sym typeface="Arial"/>
              </a:rPr>
              <a:t>computational thinking </a:t>
            </a:r>
            <a:r>
              <a:rPr b="0" i="0" lang="en-US" sz="1600" u="none" cap="none" strike="noStrike">
                <a:solidFill>
                  <a:schemeClr val="dk1"/>
                </a:solidFill>
                <a:latin typeface="Arial"/>
                <a:ea typeface="Arial"/>
                <a:cs typeface="Arial"/>
                <a:sym typeface="Arial"/>
              </a:rPr>
              <a:t>across European education systems, significant challenges remain, particularly in adult education contexts. The substantial gap between the current level of digital skills (55.6% of EU adults with basic skills) and the 2030 target (80%) requires accelerated efforts in adult education programs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Future initiatives should focus on addressing demographic and geographic disparities, developing standardized assessment methods, and creating inclusive computational thinking programs specifically designed for adult learners.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As computational thinking continues to evolve as a key component of digital literacy, European education systems must adapt their approaches to ensure all citizens, regardless of age or background, develop the computational thinking skills necessary for successful participation in the digital society of the future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ts val="1680"/>
              <a:buFont typeface="Arial"/>
              <a:buNone/>
            </a:pPr>
            <a:r>
              <a:t/>
            </a:r>
            <a:endParaRPr b="0" i="0" sz="1600" u="none" cap="none" strike="noStrike">
              <a:solidFill>
                <a:schemeClr val="dk1"/>
              </a:solidFill>
              <a:latin typeface="Arial"/>
              <a:ea typeface="Arial"/>
              <a:cs typeface="Arial"/>
              <a:sym typeface="Arial"/>
            </a:endParaRPr>
          </a:p>
        </p:txBody>
      </p:sp>
      <p:sp>
        <p:nvSpPr>
          <p:cNvPr id="310" name="Google Shape;310;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14" name="Shape 314"/>
        <p:cNvGrpSpPr/>
        <p:nvPr/>
      </p:nvGrpSpPr>
      <p:grpSpPr>
        <a:xfrm>
          <a:off x="0" y="0"/>
          <a:ext cx="0" cy="0"/>
          <a:chOff x="0" y="0"/>
          <a:chExt cx="0" cy="0"/>
        </a:xfrm>
      </p:grpSpPr>
      <p:sp>
        <p:nvSpPr>
          <p:cNvPr id="315" name="Google Shape;315;p10"/>
          <p:cNvSpPr/>
          <p:nvPr/>
        </p:nvSpPr>
        <p:spPr>
          <a:xfrm>
            <a:off x="1026695" y="1604211"/>
            <a:ext cx="10138610"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6" name="Google Shape;316;p10"/>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Why CT in adult education?: Benefits</a:t>
            </a:r>
            <a:endParaRPr>
              <a:solidFill>
                <a:schemeClr val="dk1"/>
              </a:solidFill>
            </a:endParaRPr>
          </a:p>
        </p:txBody>
      </p:sp>
      <p:sp>
        <p:nvSpPr>
          <p:cNvPr id="317" name="Google Shape;317;p10"/>
          <p:cNvSpPr/>
          <p:nvPr/>
        </p:nvSpPr>
        <p:spPr>
          <a:xfrm>
            <a:off x="3206497" y="1785281"/>
            <a:ext cx="2578610" cy="2132565"/>
          </a:xfrm>
          <a:prstGeom prst="rect">
            <a:avLst/>
          </a:prstGeom>
          <a:solidFill>
            <a:srgbClr val="33443B"/>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Enhances problem-solving and critical thinking skills</a:t>
            </a:r>
            <a:endParaRPr b="0" i="0" sz="1400" u="none" cap="none" strike="noStrike">
              <a:solidFill>
                <a:srgbClr val="000000"/>
              </a:solidFill>
              <a:latin typeface="Arial"/>
              <a:ea typeface="Arial"/>
              <a:cs typeface="Arial"/>
              <a:sym typeface="Arial"/>
            </a:endParaRPr>
          </a:p>
        </p:txBody>
      </p:sp>
      <p:sp>
        <p:nvSpPr>
          <p:cNvPr id="318" name="Google Shape;318;p10"/>
          <p:cNvSpPr/>
          <p:nvPr/>
        </p:nvSpPr>
        <p:spPr>
          <a:xfrm>
            <a:off x="6406894" y="1785282"/>
            <a:ext cx="2578610" cy="2132565"/>
          </a:xfrm>
          <a:prstGeom prst="rect">
            <a:avLst/>
          </a:prstGeom>
          <a:solidFill>
            <a:srgbClr val="266796"/>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Builds confidence and motivation</a:t>
            </a:r>
            <a:endParaRPr b="0" i="0" sz="1600" u="none" cap="none" strike="noStrike">
              <a:solidFill>
                <a:schemeClr val="lt1"/>
              </a:solidFill>
              <a:latin typeface="Arial"/>
              <a:ea typeface="Arial"/>
              <a:cs typeface="Arial"/>
              <a:sym typeface="Arial"/>
            </a:endParaRPr>
          </a:p>
        </p:txBody>
      </p:sp>
      <p:sp>
        <p:nvSpPr>
          <p:cNvPr id="319" name="Google Shape;319;p10"/>
          <p:cNvSpPr/>
          <p:nvPr/>
        </p:nvSpPr>
        <p:spPr>
          <a:xfrm>
            <a:off x="1606298" y="4192457"/>
            <a:ext cx="2578610" cy="2132565"/>
          </a:xfrm>
          <a:prstGeom prst="rect">
            <a:avLst/>
          </a:prstGeom>
          <a:solidFill>
            <a:srgbClr val="9B4C25"/>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Promotes collaboration and communication</a:t>
            </a:r>
            <a:endParaRPr b="0" i="0" sz="1400" u="none" cap="none" strike="noStrike">
              <a:solidFill>
                <a:srgbClr val="000000"/>
              </a:solidFill>
              <a:latin typeface="Arial"/>
              <a:ea typeface="Arial"/>
              <a:cs typeface="Arial"/>
              <a:sym typeface="Arial"/>
            </a:endParaRPr>
          </a:p>
        </p:txBody>
      </p:sp>
      <p:sp>
        <p:nvSpPr>
          <p:cNvPr id="320" name="Google Shape;320;p10"/>
          <p:cNvSpPr/>
          <p:nvPr/>
        </p:nvSpPr>
        <p:spPr>
          <a:xfrm>
            <a:off x="4806696" y="4192459"/>
            <a:ext cx="2578610" cy="2132565"/>
          </a:xfrm>
          <a:prstGeom prst="rect">
            <a:avLst/>
          </a:prstGeom>
          <a:solidFill>
            <a:srgbClr val="212A69"/>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Develops adaptability</a:t>
            </a:r>
            <a:endParaRPr b="0" i="0" sz="1400" u="none" cap="none" strike="noStrike">
              <a:solidFill>
                <a:srgbClr val="000000"/>
              </a:solidFill>
              <a:latin typeface="Arial"/>
              <a:ea typeface="Arial"/>
              <a:cs typeface="Arial"/>
              <a:sym typeface="Arial"/>
            </a:endParaRPr>
          </a:p>
        </p:txBody>
      </p:sp>
      <p:sp>
        <p:nvSpPr>
          <p:cNvPr id="321" name="Google Shape;321;p10"/>
          <p:cNvSpPr/>
          <p:nvPr/>
        </p:nvSpPr>
        <p:spPr>
          <a:xfrm>
            <a:off x="8007092" y="4192458"/>
            <a:ext cx="2578610" cy="2132565"/>
          </a:xfrm>
          <a:prstGeom prst="rect">
            <a:avLst/>
          </a:prstGeom>
          <a:solidFill>
            <a:srgbClr val="837F6D"/>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Empowers vulnerable adults</a:t>
            </a:r>
            <a:endParaRPr b="0" i="0" sz="1400" u="none" cap="none" strike="noStrike">
              <a:solidFill>
                <a:srgbClr val="000000"/>
              </a:solidFill>
              <a:latin typeface="Arial"/>
              <a:ea typeface="Arial"/>
              <a:cs typeface="Arial"/>
              <a:sym typeface="Arial"/>
            </a:endParaRPr>
          </a:p>
        </p:txBody>
      </p:sp>
      <p:sp>
        <p:nvSpPr>
          <p:cNvPr id="322" name="Google Shape;322;p10"/>
          <p:cNvSpPr/>
          <p:nvPr/>
        </p:nvSpPr>
        <p:spPr>
          <a:xfrm>
            <a:off x="3352802" y="2519907"/>
            <a:ext cx="2286000" cy="119678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CT teaches learners how to break down challenges into manageable steps and find logical, creative solutions for real-life situations</a:t>
            </a:r>
            <a:endParaRPr b="0" i="0" sz="1400" u="none" cap="none" strike="noStrike">
              <a:solidFill>
                <a:schemeClr val="dk1"/>
              </a:solidFill>
              <a:latin typeface="Arial"/>
              <a:ea typeface="Arial"/>
              <a:cs typeface="Arial"/>
              <a:sym typeface="Arial"/>
            </a:endParaRPr>
          </a:p>
        </p:txBody>
      </p:sp>
      <p:sp>
        <p:nvSpPr>
          <p:cNvPr id="323" name="Google Shape;323;p10"/>
          <p:cNvSpPr/>
          <p:nvPr/>
        </p:nvSpPr>
        <p:spPr>
          <a:xfrm>
            <a:off x="6553199" y="2519907"/>
            <a:ext cx="2286000" cy="119678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CT activities give learners a sense of accomplishment, boosting their self-esteem and encouraging active participation</a:t>
            </a:r>
            <a:endParaRPr b="0" i="0" sz="1400" u="none" cap="none" strike="noStrike">
              <a:solidFill>
                <a:schemeClr val="dk1"/>
              </a:solidFill>
              <a:latin typeface="Arial"/>
              <a:ea typeface="Arial"/>
              <a:cs typeface="Arial"/>
              <a:sym typeface="Arial"/>
            </a:endParaRPr>
          </a:p>
        </p:txBody>
      </p:sp>
      <p:sp>
        <p:nvSpPr>
          <p:cNvPr id="324" name="Google Shape;324;p10"/>
          <p:cNvSpPr/>
          <p:nvPr/>
        </p:nvSpPr>
        <p:spPr>
          <a:xfrm>
            <a:off x="1752604" y="4955585"/>
            <a:ext cx="2286000" cy="1196788"/>
          </a:xfrm>
          <a:prstGeom prst="rect">
            <a:avLst/>
          </a:prstGeom>
          <a:solidFill>
            <a:srgbClr val="F2F2F2"/>
          </a:solidFill>
          <a:ln>
            <a:noFill/>
          </a:ln>
        </p:spPr>
        <p:txBody>
          <a:bodyPr anchorCtr="0" anchor="ctr" bIns="45700" lIns="72000" spcFirstLastPara="1" rIns="36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Group tasks in CT foster teamwork and help learners practice expressing their ideas effectively</a:t>
            </a:r>
            <a:endParaRPr b="0" i="0" sz="1400" u="none" cap="none" strike="noStrike">
              <a:solidFill>
                <a:schemeClr val="dk1"/>
              </a:solidFill>
              <a:latin typeface="Arial"/>
              <a:ea typeface="Arial"/>
              <a:cs typeface="Arial"/>
              <a:sym typeface="Arial"/>
            </a:endParaRPr>
          </a:p>
        </p:txBody>
      </p:sp>
      <p:sp>
        <p:nvSpPr>
          <p:cNvPr id="325" name="Google Shape;325;p10"/>
          <p:cNvSpPr/>
          <p:nvPr/>
        </p:nvSpPr>
        <p:spPr>
          <a:xfrm>
            <a:off x="4953000" y="4955585"/>
            <a:ext cx="2286000" cy="1196788"/>
          </a:xfrm>
          <a:prstGeom prst="rect">
            <a:avLst/>
          </a:prstGeom>
          <a:solidFill>
            <a:srgbClr val="F2F2F2"/>
          </a:solidFill>
          <a:ln>
            <a:noFill/>
          </a:ln>
        </p:spPr>
        <p:txBody>
          <a:bodyPr anchorCtr="0" anchor="ctr" bIns="45700" lIns="108000" spcFirstLastPara="1" rIns="144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CT nurtures flexible thinking, helping learners tackle unexpected challenges with resilience and creativity</a:t>
            </a:r>
            <a:endParaRPr b="0" i="0" sz="1400" u="none" cap="none" strike="noStrike">
              <a:solidFill>
                <a:schemeClr val="dk1"/>
              </a:solidFill>
              <a:latin typeface="Arial"/>
              <a:ea typeface="Arial"/>
              <a:cs typeface="Arial"/>
              <a:sym typeface="Arial"/>
            </a:endParaRPr>
          </a:p>
        </p:txBody>
      </p:sp>
      <p:sp>
        <p:nvSpPr>
          <p:cNvPr id="326" name="Google Shape;326;p10"/>
          <p:cNvSpPr/>
          <p:nvPr/>
        </p:nvSpPr>
        <p:spPr>
          <a:xfrm>
            <a:off x="8153397" y="4955585"/>
            <a:ext cx="2286000" cy="119678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Interactive CT activities connect to learners’ experiences, making them feel valued and engaged in their education</a:t>
            </a:r>
            <a:endParaRPr b="0" i="0" sz="1400" u="none" cap="none" strike="noStrike">
              <a:solidFill>
                <a:schemeClr val="dk1"/>
              </a:solidFill>
              <a:latin typeface="Arial"/>
              <a:ea typeface="Arial"/>
              <a:cs typeface="Arial"/>
              <a:sym typeface="Arial"/>
            </a:endParaRPr>
          </a:p>
        </p:txBody>
      </p:sp>
      <p:sp>
        <p:nvSpPr>
          <p:cNvPr id="327" name="Google Shape;327;p1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3" name="Shape 333"/>
        <p:cNvGrpSpPr/>
        <p:nvPr/>
      </p:nvGrpSpPr>
      <p:grpSpPr>
        <a:xfrm>
          <a:off x="0" y="0"/>
          <a:ext cx="0" cy="0"/>
          <a:chOff x="0" y="0"/>
          <a:chExt cx="0" cy="0"/>
        </a:xfrm>
      </p:grpSpPr>
      <p:sp>
        <p:nvSpPr>
          <p:cNvPr id="334" name="Google Shape;334;p11"/>
          <p:cNvSpPr txBox="1"/>
          <p:nvPr>
            <p:ph type="title"/>
          </p:nvPr>
        </p:nvSpPr>
        <p:spPr>
          <a:xfrm>
            <a:off x="1274063" y="964889"/>
            <a:ext cx="5912799"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2400"/>
              <a:buFont typeface="Sorts Mill Goudy"/>
              <a:buNone/>
            </a:pPr>
            <a:r>
              <a:rPr b="1" i="0" lang="en-US" sz="2400" u="none" cap="none" strike="noStrike">
                <a:solidFill>
                  <a:srgbClr val="000000"/>
                </a:solidFill>
                <a:latin typeface="Arial"/>
                <a:ea typeface="Arial"/>
                <a:cs typeface="Arial"/>
                <a:sym typeface="Arial"/>
              </a:rPr>
              <a:t>Why CT in adult education?: </a:t>
            </a:r>
            <a:r>
              <a:rPr b="1" lang="en-US">
                <a:latin typeface="Arial"/>
                <a:ea typeface="Arial"/>
                <a:cs typeface="Arial"/>
                <a:sym typeface="Arial"/>
              </a:rPr>
              <a:t>Flexibility</a:t>
            </a:r>
            <a:endParaRPr/>
          </a:p>
        </p:txBody>
      </p:sp>
      <p:sp>
        <p:nvSpPr>
          <p:cNvPr id="335" name="Google Shape;335;p1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rgbClr val="DA78D4"/>
              </a:buClr>
              <a:buSzPts val="1800"/>
              <a:buNone/>
            </a:pPr>
            <a:r>
              <a:rPr b="1" i="0" lang="en-US" u="none" cap="none" strike="noStrike">
                <a:solidFill>
                  <a:srgbClr val="DA78D4"/>
                </a:solidFill>
                <a:latin typeface="Arial"/>
                <a:ea typeface="Arial"/>
                <a:cs typeface="Arial"/>
                <a:sym typeface="Arial"/>
              </a:rPr>
              <a:t>Applicable across </a:t>
            </a:r>
            <a:r>
              <a:rPr b="1" lang="en-US">
                <a:solidFill>
                  <a:srgbClr val="DA78D4"/>
                </a:solidFill>
                <a:latin typeface="Arial"/>
                <a:ea typeface="Arial"/>
                <a:cs typeface="Arial"/>
                <a:sym typeface="Arial"/>
              </a:rPr>
              <a:t>d</a:t>
            </a:r>
            <a:r>
              <a:rPr b="1" i="0" lang="en-US" u="none" cap="none" strike="noStrike">
                <a:solidFill>
                  <a:srgbClr val="DA78D4"/>
                </a:solidFill>
                <a:latin typeface="Arial"/>
                <a:ea typeface="Arial"/>
                <a:cs typeface="Arial"/>
                <a:sym typeface="Arial"/>
              </a:rPr>
              <a:t>iverse </a:t>
            </a:r>
            <a:r>
              <a:rPr b="1" lang="en-US">
                <a:solidFill>
                  <a:srgbClr val="DA78D4"/>
                </a:solidFill>
                <a:latin typeface="Arial"/>
                <a:ea typeface="Arial"/>
                <a:cs typeface="Arial"/>
                <a:sym typeface="Arial"/>
              </a:rPr>
              <a:t>s</a:t>
            </a:r>
            <a:r>
              <a:rPr b="1" i="0" lang="en-US" u="none" cap="none" strike="noStrike">
                <a:solidFill>
                  <a:srgbClr val="DA78D4"/>
                </a:solidFill>
                <a:latin typeface="Arial"/>
                <a:ea typeface="Arial"/>
                <a:cs typeface="Arial"/>
                <a:sym typeface="Arial"/>
              </a:rPr>
              <a:t>ubjects</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You can integrate CT into various topics, such as math, science or teaching life skills.</a:t>
            </a:r>
            <a:endParaRPr/>
          </a:p>
          <a:p>
            <a:pPr indent="0" lvl="0" marL="0" marR="0" rtl="0" algn="just">
              <a:lnSpc>
                <a:spcPct val="100000"/>
              </a:lnSpc>
              <a:spcBef>
                <a:spcPts val="1800"/>
              </a:spcBef>
              <a:spcAft>
                <a:spcPts val="0"/>
              </a:spcAft>
              <a:buClr>
                <a:srgbClr val="DA78D4"/>
              </a:buClr>
              <a:buSzPts val="1800"/>
              <a:buNone/>
            </a:pPr>
            <a:r>
              <a:rPr b="1" i="0" lang="en-US" u="none" cap="none" strike="noStrike">
                <a:solidFill>
                  <a:srgbClr val="DA78D4"/>
                </a:solidFill>
                <a:latin typeface="Arial"/>
                <a:ea typeface="Arial"/>
                <a:cs typeface="Arial"/>
                <a:sym typeface="Arial"/>
              </a:rPr>
              <a:t>Relevance beyond technology</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CT helps learners tackle real-life issues, such as creating budgets, organizing events, or making thoughtful decisions.</a:t>
            </a:r>
            <a:endParaRPr/>
          </a:p>
          <a:p>
            <a:pPr indent="0" lvl="0" marL="0" marR="0" rtl="0" algn="just">
              <a:lnSpc>
                <a:spcPct val="100000"/>
              </a:lnSpc>
              <a:spcBef>
                <a:spcPts val="1800"/>
              </a:spcBef>
              <a:spcAft>
                <a:spcPts val="1800"/>
              </a:spcAft>
              <a:buClr>
                <a:srgbClr val="DA78D4"/>
              </a:buClr>
              <a:buSzPts val="1800"/>
              <a:buNone/>
            </a:pPr>
            <a:r>
              <a:rPr b="1" i="0" lang="en-US" u="none" cap="none" strike="noStrike">
                <a:solidFill>
                  <a:srgbClr val="DA78D4"/>
                </a:solidFill>
                <a:latin typeface="Arial"/>
                <a:ea typeface="Arial"/>
                <a:cs typeface="Arial"/>
                <a:sym typeface="Arial"/>
              </a:rPr>
              <a:t>Adaptable for all </a:t>
            </a:r>
            <a:r>
              <a:rPr b="1" lang="en-US">
                <a:solidFill>
                  <a:srgbClr val="DA78D4"/>
                </a:solidFill>
                <a:latin typeface="Arial"/>
                <a:ea typeface="Arial"/>
                <a:cs typeface="Arial"/>
                <a:sym typeface="Arial"/>
              </a:rPr>
              <a:t>c</a:t>
            </a:r>
            <a:r>
              <a:rPr b="1" i="0" lang="en-US" u="none" cap="none" strike="noStrike">
                <a:solidFill>
                  <a:srgbClr val="DA78D4"/>
                </a:solidFill>
                <a:latin typeface="Arial"/>
                <a:ea typeface="Arial"/>
                <a:cs typeface="Arial"/>
                <a:sym typeface="Arial"/>
              </a:rPr>
              <a:t>ontexts</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Whether you're teaching academic content or life skills, CT offers flexible strategies to engage and support your students effectively.</a:t>
            </a:r>
            <a:endParaRPr b="0" i="0" u="none" cap="none" strike="noStrike">
              <a:solidFill>
                <a:schemeClr val="dk1"/>
              </a:solidFill>
              <a:latin typeface="Arial"/>
              <a:ea typeface="Arial"/>
              <a:cs typeface="Arial"/>
              <a:sym typeface="Arial"/>
            </a:endParaRPr>
          </a:p>
        </p:txBody>
      </p:sp>
      <p:pic>
        <p:nvPicPr>
          <p:cNvPr id="336" name="Google Shape;336;p11"/>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
        <p:nvSpPr>
          <p:cNvPr id="337" name="Google Shape;337;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1" name="Shape 341"/>
        <p:cNvGrpSpPr/>
        <p:nvPr/>
      </p:nvGrpSpPr>
      <p:grpSpPr>
        <a:xfrm>
          <a:off x="0" y="0"/>
          <a:ext cx="0" cy="0"/>
          <a:chOff x="0" y="0"/>
          <a:chExt cx="0" cy="0"/>
        </a:xfrm>
      </p:grpSpPr>
      <p:sp>
        <p:nvSpPr>
          <p:cNvPr id="342" name="Google Shape;342;p12"/>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Why CT in adult education?: Examples for easy integration</a:t>
            </a:r>
            <a:endParaRPr>
              <a:solidFill>
                <a:schemeClr val="dk1"/>
              </a:solidFill>
            </a:endParaRPr>
          </a:p>
        </p:txBody>
      </p:sp>
      <p:sp>
        <p:nvSpPr>
          <p:cNvPr id="343" name="Google Shape;343;p12"/>
          <p:cNvSpPr txBox="1"/>
          <p:nvPr/>
        </p:nvSpPr>
        <p:spPr>
          <a:xfrm>
            <a:off x="1046946" y="1952069"/>
            <a:ext cx="6591335"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Everyday algorithms</a:t>
            </a:r>
            <a:r>
              <a:rPr b="0" i="0" lang="en-US" sz="1800" u="none" cap="none" strike="noStrike">
                <a:solidFill>
                  <a:srgbClr val="678877"/>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Teach learners to create step-by-step guides for familiar tasks like preparing a recipe, cleaning a room, or getting ready for a job interview. This helps them break processes into clear, manageable steps.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Use decision-making flowcharts to help learners visualize choices. These tools simplify complex decisions and improve logical thinking.</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344" name="Google Shape;344;p12"/>
          <p:cNvPicPr preferRelativeResize="0"/>
          <p:nvPr/>
        </p:nvPicPr>
        <p:blipFill rotWithShape="1">
          <a:blip r:embed="rId3">
            <a:alphaModFix/>
          </a:blip>
          <a:srcRect b="0" l="0" r="0" t="0"/>
          <a:stretch/>
        </p:blipFill>
        <p:spPr>
          <a:xfrm>
            <a:off x="1267968" y="3927338"/>
            <a:ext cx="2344188" cy="2344188"/>
          </a:xfrm>
          <a:prstGeom prst="rect">
            <a:avLst/>
          </a:prstGeom>
          <a:noFill/>
          <a:ln>
            <a:noFill/>
          </a:ln>
        </p:spPr>
      </p:pic>
      <p:pic>
        <p:nvPicPr>
          <p:cNvPr descr="A person holding his hand to his face&#10;&#10;Description automatically generated" id="345" name="Google Shape;345;p12"/>
          <p:cNvPicPr preferRelativeResize="0"/>
          <p:nvPr/>
        </p:nvPicPr>
        <p:blipFill rotWithShape="1">
          <a:blip r:embed="rId4">
            <a:alphaModFix/>
          </a:blip>
          <a:srcRect b="5000" l="0" r="0" t="5000"/>
          <a:stretch/>
        </p:blipFill>
        <p:spPr>
          <a:xfrm>
            <a:off x="8288299" y="1795756"/>
            <a:ext cx="2672309" cy="2066952"/>
          </a:xfrm>
          <a:prstGeom prst="rect">
            <a:avLst/>
          </a:prstGeom>
          <a:noFill/>
          <a:ln>
            <a:noFill/>
          </a:ln>
        </p:spPr>
      </p:pic>
      <p:sp>
        <p:nvSpPr>
          <p:cNvPr id="346" name="Google Shape;346;p12"/>
          <p:cNvSpPr txBox="1"/>
          <p:nvPr/>
        </p:nvSpPr>
        <p:spPr>
          <a:xfrm>
            <a:off x="4430233" y="4222269"/>
            <a:ext cx="6591335"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Collaborative learning projects</a:t>
            </a:r>
            <a:endParaRPr b="0" i="0" sz="1800" u="none" cap="none" strike="noStrike">
              <a:solidFill>
                <a:srgbClr val="678877"/>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Organize group activities where learners plan simple projects, like a community meal, breaking tasks into manageable steps.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Facilitate brainstorming sessions to resolve issues, such as reducing household expenses, developing shared problem-solving and practical skills.</a:t>
            </a:r>
            <a:endParaRPr b="0" i="0" sz="1400" u="none" cap="none" strike="noStrike">
              <a:solidFill>
                <a:srgbClr val="000000"/>
              </a:solidFill>
              <a:latin typeface="Arial"/>
              <a:ea typeface="Arial"/>
              <a:cs typeface="Arial"/>
              <a:sym typeface="Arial"/>
            </a:endParaRPr>
          </a:p>
        </p:txBody>
      </p:sp>
      <p:sp>
        <p:nvSpPr>
          <p:cNvPr id="347" name="Google Shape;347;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id="354" name="Google Shape;354;p13"/>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355" name="Google Shape;355;p13"/>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2</a:t>
            </a:r>
            <a:endParaRPr>
              <a:latin typeface="Arial"/>
              <a:ea typeface="Arial"/>
              <a:cs typeface="Arial"/>
              <a:sym typeface="Arial"/>
            </a:endParaRPr>
          </a:p>
        </p:txBody>
      </p:sp>
      <p:sp>
        <p:nvSpPr>
          <p:cNvPr id="356" name="Google Shape;356;p13"/>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Pedagogical approaches for CT implementation</a:t>
            </a:r>
            <a:endParaRPr>
              <a:latin typeface="Arial"/>
              <a:ea typeface="Arial"/>
              <a:cs typeface="Arial"/>
              <a:sym typeface="Arial"/>
            </a:endParaRPr>
          </a:p>
        </p:txBody>
      </p:sp>
      <p:sp>
        <p:nvSpPr>
          <p:cNvPr id="357" name="Google Shape;357;p13"/>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1" name="Shape 361"/>
        <p:cNvGrpSpPr/>
        <p:nvPr/>
      </p:nvGrpSpPr>
      <p:grpSpPr>
        <a:xfrm>
          <a:off x="0" y="0"/>
          <a:ext cx="0" cy="0"/>
          <a:chOff x="0" y="0"/>
          <a:chExt cx="0" cy="0"/>
        </a:xfrm>
      </p:grpSpPr>
      <p:sp>
        <p:nvSpPr>
          <p:cNvPr id="362" name="Google Shape;362;p14"/>
          <p:cNvSpPr txBox="1"/>
          <p:nvPr/>
        </p:nvSpPr>
        <p:spPr>
          <a:xfrm>
            <a:off x="4004905" y="732597"/>
            <a:ext cx="7527830" cy="409489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7000"/>
              </a:lnSpc>
              <a:spcBef>
                <a:spcPts val="10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In this unit, we will explore a range of pedagogical approaches specifically designed for adult learners.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Teaching adults requires a flexible and considerate approach, as their learning needs differ from younger students. They also bring a lot of life experience that shapes how they learn.</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By focusing on practical, real-world applications, adult learners can connect new concepts to their everyday lives, making learning more impactful. </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chemeClr val="dk2"/>
              </a:buClr>
              <a:buSzPts val="1680"/>
              <a:buFont typeface="Arial"/>
              <a:buNone/>
            </a:pPr>
            <a:r>
              <a:rPr b="0" i="0" lang="en-US" sz="1600" u="none" cap="none" strike="noStrike">
                <a:solidFill>
                  <a:schemeClr val="dk2"/>
                </a:solidFill>
                <a:latin typeface="Arial"/>
                <a:ea typeface="Arial"/>
                <a:cs typeface="Arial"/>
                <a:sym typeface="Arial"/>
              </a:rPr>
              <a:t>Throughout this unit, we will study diverse strategies that emphasize active participation, problem-solving and critical thinking. We will also discuss how to create flexible, inclusive learning environments that cater to the different needs of adult students, ensuring that everyone can engage and succeed in their learning path.</a:t>
            </a:r>
            <a:endParaRPr b="0" i="0" sz="1600" u="none" cap="none" strike="noStrike">
              <a:solidFill>
                <a:schemeClr val="dk2"/>
              </a:solidFill>
              <a:latin typeface="Arial"/>
              <a:ea typeface="Arial"/>
              <a:cs typeface="Arial"/>
              <a:sym typeface="Arial"/>
            </a:endParaRPr>
          </a:p>
        </p:txBody>
      </p:sp>
      <p:pic>
        <p:nvPicPr>
          <p:cNvPr descr="Imagen que contiene electrónica, circuito&#10;&#10;Descripción generada automáticamente" id="363" name="Google Shape;363;p14"/>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64" name="Google Shape;364;p14"/>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Dibujo animado de un animal con la boca abierta&#10;&#10;Descripción generada automáticamente con confianza baja" id="365" name="Google Shape;365;p14"/>
          <p:cNvPicPr preferRelativeResize="0"/>
          <p:nvPr/>
        </p:nvPicPr>
        <p:blipFill rotWithShape="1">
          <a:blip r:embed="rId4">
            <a:alphaModFix/>
          </a:blip>
          <a:srcRect b="0" l="0" r="0" t="0"/>
          <a:stretch/>
        </p:blipFill>
        <p:spPr>
          <a:xfrm>
            <a:off x="3592606" y="5381062"/>
            <a:ext cx="1315571" cy="1315571"/>
          </a:xfrm>
          <a:prstGeom prst="rect">
            <a:avLst/>
          </a:prstGeom>
          <a:noFill/>
          <a:ln>
            <a:noFill/>
          </a:ln>
        </p:spPr>
      </p:pic>
      <p:pic>
        <p:nvPicPr>
          <p:cNvPr descr="Icono&#10;&#10;Descripción generada automáticamente" id="366" name="Google Shape;366;p14"/>
          <p:cNvPicPr preferRelativeResize="0"/>
          <p:nvPr/>
        </p:nvPicPr>
        <p:blipFill rotWithShape="1">
          <a:blip r:embed="rId5">
            <a:alphaModFix/>
          </a:blip>
          <a:srcRect b="0" l="0" r="0" t="0"/>
          <a:stretch/>
        </p:blipFill>
        <p:spPr>
          <a:xfrm>
            <a:off x="10400141" y="4333544"/>
            <a:ext cx="1791859" cy="1791859"/>
          </a:xfrm>
          <a:prstGeom prst="rect">
            <a:avLst/>
          </a:prstGeom>
          <a:noFill/>
          <a:ln>
            <a:noFill/>
          </a:ln>
        </p:spPr>
      </p:pic>
      <p:sp>
        <p:nvSpPr>
          <p:cNvPr id="367" name="Google Shape;367;p14"/>
          <p:cNvSpPr txBox="1"/>
          <p:nvPr/>
        </p:nvSpPr>
        <p:spPr>
          <a:xfrm>
            <a:off x="4813939" y="5231711"/>
            <a:ext cx="5680500" cy="1077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Did you know that </a:t>
            </a:r>
            <a:r>
              <a:rPr b="1" i="0" lang="en-US" sz="1600" u="none" cap="none" strike="noStrike">
                <a:solidFill>
                  <a:srgbClr val="000000"/>
                </a:solidFill>
                <a:latin typeface="Arial"/>
                <a:ea typeface="Arial"/>
                <a:cs typeface="Arial"/>
                <a:sym typeface="Arial"/>
              </a:rPr>
              <a:t>Andragogy</a:t>
            </a:r>
            <a:r>
              <a:rPr b="0" i="0" lang="en-US" sz="1600" u="none" cap="none" strike="noStrike">
                <a:solidFill>
                  <a:srgbClr val="000000"/>
                </a:solidFill>
                <a:latin typeface="Arial"/>
                <a:ea typeface="Arial"/>
                <a:cs typeface="Arial"/>
                <a:sym typeface="Arial"/>
              </a:rPr>
              <a:t> is the theory focused on teaching adult learners? Developed by Malcolm Knowles, it emphasizes key principles that are widely used in adult education today.</a:t>
            </a:r>
            <a:endParaRPr b="0" i="0" sz="1400" u="none" cap="none" strike="noStrike">
              <a:solidFill>
                <a:srgbClr val="000000"/>
              </a:solidFill>
              <a:latin typeface="Arial"/>
              <a:ea typeface="Arial"/>
              <a:cs typeface="Arial"/>
              <a:sym typeface="Arial"/>
            </a:endParaRPr>
          </a:p>
        </p:txBody>
      </p:sp>
      <p:sp>
        <p:nvSpPr>
          <p:cNvPr id="368" name="Google Shape;368;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15"/>
          <p:cNvSpPr txBox="1"/>
          <p:nvPr>
            <p:ph idx="1" type="body"/>
          </p:nvPr>
        </p:nvSpPr>
        <p:spPr>
          <a:xfrm>
            <a:off x="481195" y="1395205"/>
            <a:ext cx="7183629" cy="5368665"/>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60"/>
              <a:buNone/>
            </a:pPr>
            <a:r>
              <a:rPr lang="en-US" sz="1600">
                <a:latin typeface="Arial"/>
                <a:ea typeface="Arial"/>
                <a:cs typeface="Arial"/>
                <a:sym typeface="Arial"/>
              </a:rPr>
              <a:t> </a:t>
            </a:r>
            <a:endParaRPr/>
          </a:p>
          <a:p>
            <a:pPr indent="0" lvl="0" marL="0" rtl="0" algn="just">
              <a:lnSpc>
                <a:spcPct val="100000"/>
              </a:lnSpc>
              <a:spcBef>
                <a:spcPts val="0"/>
              </a:spcBef>
              <a:spcAft>
                <a:spcPts val="0"/>
              </a:spcAft>
              <a:buSzPts val="1260"/>
              <a:buNone/>
            </a:pPr>
            <a:r>
              <a:rPr lang="en-US" sz="1600">
                <a:latin typeface="Arial"/>
                <a:ea typeface="Arial"/>
                <a:cs typeface="Arial"/>
                <a:sym typeface="Arial"/>
              </a:rPr>
              <a:t>When working with adult students, it’s important to understand that they provide their own set of characteristics and experiences to the learning process. These differences shape how they engage with new information and how they prefer to learn. </a:t>
            </a:r>
            <a:endParaRPr/>
          </a:p>
          <a:p>
            <a:pPr indent="0" lvl="0" marL="0" rtl="0" algn="just">
              <a:lnSpc>
                <a:spcPct val="100000"/>
              </a:lnSpc>
              <a:spcBef>
                <a:spcPts val="1200"/>
              </a:spcBef>
              <a:spcAft>
                <a:spcPts val="0"/>
              </a:spcAft>
              <a:buSzPts val="1260"/>
              <a:buNone/>
            </a:pPr>
            <a:r>
              <a:rPr lang="en-US" sz="1600">
                <a:latin typeface="Arial"/>
                <a:ea typeface="Arial"/>
                <a:cs typeface="Arial"/>
                <a:sym typeface="Arial"/>
              </a:rPr>
              <a:t>Here's a look at what makes adult learners distinct from other age groups:</a:t>
            </a:r>
            <a:endParaRPr/>
          </a:p>
          <a:p>
            <a:pPr indent="0" lvl="0" marL="0" rtl="0" algn="just">
              <a:lnSpc>
                <a:spcPct val="100000"/>
              </a:lnSpc>
              <a:spcBef>
                <a:spcPts val="0"/>
              </a:spcBef>
              <a:spcAft>
                <a:spcPts val="0"/>
              </a:spcAft>
              <a:buSzPts val="1260"/>
              <a:buNone/>
            </a:pPr>
            <a:r>
              <a:t/>
            </a:r>
            <a:endParaRPr sz="1600">
              <a:latin typeface="Arial"/>
              <a:ea typeface="Arial"/>
              <a:cs typeface="Arial"/>
              <a:sym typeface="Arial"/>
            </a:endParaRPr>
          </a:p>
          <a:p>
            <a:pPr indent="-285750" lvl="1" marL="742950" rtl="0" algn="just">
              <a:lnSpc>
                <a:spcPct val="100000"/>
              </a:lnSpc>
              <a:spcBef>
                <a:spcPts val="0"/>
              </a:spcBef>
              <a:spcAft>
                <a:spcPts val="0"/>
              </a:spcAft>
              <a:buClr>
                <a:schemeClr val="accent3"/>
              </a:buClr>
              <a:buSzPts val="1400"/>
              <a:buFont typeface="Noto Sans Symbols"/>
              <a:buChar char="❑"/>
            </a:pPr>
            <a:r>
              <a:rPr lang="en-US" sz="1600">
                <a:latin typeface="Arial"/>
                <a:ea typeface="Arial"/>
                <a:cs typeface="Arial"/>
                <a:sym typeface="Arial"/>
              </a:rPr>
              <a:t>Adults </a:t>
            </a:r>
            <a:r>
              <a:rPr b="1" lang="en-US" sz="1600">
                <a:solidFill>
                  <a:schemeClr val="accent3"/>
                </a:solidFill>
                <a:latin typeface="Arial"/>
                <a:ea typeface="Arial"/>
                <a:cs typeface="Arial"/>
                <a:sym typeface="Arial"/>
              </a:rPr>
              <a:t>decide for themselves </a:t>
            </a:r>
            <a:r>
              <a:rPr lang="en-US" sz="1600">
                <a:latin typeface="Arial"/>
                <a:ea typeface="Arial"/>
                <a:cs typeface="Arial"/>
                <a:sym typeface="Arial"/>
              </a:rPr>
              <a:t>what is important to be learned</a:t>
            </a:r>
            <a:endParaRPr/>
          </a:p>
          <a:p>
            <a:pPr indent="-285750" lvl="1" marL="742950" rtl="0" algn="just">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They need to </a:t>
            </a:r>
            <a:r>
              <a:rPr b="1" lang="en-US" sz="1600">
                <a:solidFill>
                  <a:schemeClr val="accent3"/>
                </a:solidFill>
                <a:latin typeface="Arial"/>
                <a:ea typeface="Arial"/>
                <a:cs typeface="Arial"/>
                <a:sym typeface="Arial"/>
              </a:rPr>
              <a:t>validate new information </a:t>
            </a:r>
            <a:r>
              <a:rPr lang="en-US" sz="1600">
                <a:latin typeface="Arial"/>
                <a:ea typeface="Arial"/>
                <a:cs typeface="Arial"/>
                <a:sym typeface="Arial"/>
              </a:rPr>
              <a:t>by connecting it to their own beliefs and experiences</a:t>
            </a:r>
            <a:endParaRPr/>
          </a:p>
          <a:p>
            <a:pPr indent="-285750" lvl="1" marL="742950" rtl="0" algn="just">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With their experience, adult learners may </a:t>
            </a:r>
            <a:r>
              <a:rPr b="1" lang="en-US" sz="1600">
                <a:solidFill>
                  <a:schemeClr val="accent3"/>
                </a:solidFill>
                <a:latin typeface="Arial"/>
                <a:ea typeface="Arial"/>
                <a:cs typeface="Arial"/>
                <a:sym typeface="Arial"/>
              </a:rPr>
              <a:t>have established viewpoints </a:t>
            </a:r>
            <a:r>
              <a:rPr lang="en-US" sz="1600">
                <a:latin typeface="Arial"/>
                <a:ea typeface="Arial"/>
                <a:cs typeface="Arial"/>
                <a:sym typeface="Arial"/>
              </a:rPr>
              <a:t>that influence how they approach new concepts</a:t>
            </a:r>
            <a:endParaRPr/>
          </a:p>
          <a:p>
            <a:pPr indent="-285750" lvl="1" marL="742950" rtl="0" algn="just">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Adult learners expect what they are learning to be </a:t>
            </a:r>
            <a:r>
              <a:rPr b="1" lang="en-US" sz="1600">
                <a:solidFill>
                  <a:schemeClr val="accent3"/>
                </a:solidFill>
                <a:latin typeface="Arial"/>
                <a:ea typeface="Arial"/>
                <a:cs typeface="Arial"/>
                <a:sym typeface="Arial"/>
              </a:rPr>
              <a:t>immediately useful </a:t>
            </a:r>
            <a:r>
              <a:rPr lang="en-US" sz="1600">
                <a:latin typeface="Arial"/>
                <a:ea typeface="Arial"/>
                <a:cs typeface="Arial"/>
                <a:sym typeface="Arial"/>
              </a:rPr>
              <a:t>in their personal or professional lives</a:t>
            </a:r>
            <a:endParaRPr/>
          </a:p>
          <a:p>
            <a:pPr indent="-285750" lvl="1" marL="742950" rtl="0" algn="just">
              <a:lnSpc>
                <a:spcPct val="100000"/>
              </a:lnSpc>
              <a:spcBef>
                <a:spcPts val="1800"/>
              </a:spcBef>
              <a:spcAft>
                <a:spcPts val="1800"/>
              </a:spcAft>
              <a:buClr>
                <a:schemeClr val="accent3"/>
              </a:buClr>
              <a:buSzPts val="1400"/>
              <a:buFont typeface="Noto Sans Symbols"/>
              <a:buChar char="❑"/>
            </a:pPr>
            <a:r>
              <a:rPr lang="en-US" sz="1600">
                <a:latin typeface="Arial"/>
                <a:ea typeface="Arial"/>
                <a:cs typeface="Arial"/>
                <a:sym typeface="Arial"/>
              </a:rPr>
              <a:t>They can serve as a </a:t>
            </a:r>
            <a:r>
              <a:rPr b="1" lang="en-US" sz="1600">
                <a:solidFill>
                  <a:schemeClr val="accent3"/>
                </a:solidFill>
                <a:latin typeface="Arial"/>
                <a:ea typeface="Arial"/>
                <a:cs typeface="Arial"/>
                <a:sym typeface="Arial"/>
              </a:rPr>
              <a:t>knowledgeable resource </a:t>
            </a:r>
            <a:r>
              <a:rPr lang="en-US" sz="1600">
                <a:latin typeface="Arial"/>
                <a:ea typeface="Arial"/>
                <a:cs typeface="Arial"/>
                <a:sym typeface="Arial"/>
              </a:rPr>
              <a:t>to trainers and fellow learners</a:t>
            </a:r>
            <a:endParaRPr sz="1600" u="sng">
              <a:latin typeface="Arial"/>
              <a:ea typeface="Arial"/>
              <a:cs typeface="Arial"/>
              <a:sym typeface="Arial"/>
            </a:endParaRPr>
          </a:p>
        </p:txBody>
      </p:sp>
      <p:pic>
        <p:nvPicPr>
          <p:cNvPr id="376" name="Google Shape;376;p15"/>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377" name="Google Shape;377;p15"/>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What makes adult students different</a:t>
            </a:r>
            <a:endParaRPr b="0" i="0" sz="1400" u="none" cap="none" strike="noStrike">
              <a:solidFill>
                <a:srgbClr val="000000"/>
              </a:solidFill>
              <a:latin typeface="Arial"/>
              <a:ea typeface="Arial"/>
              <a:cs typeface="Arial"/>
              <a:sym typeface="Arial"/>
            </a:endParaRPr>
          </a:p>
        </p:txBody>
      </p:sp>
      <p:sp>
        <p:nvSpPr>
          <p:cNvPr id="378" name="Google Shape;378;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2" name="Shape 382"/>
        <p:cNvGrpSpPr/>
        <p:nvPr/>
      </p:nvGrpSpPr>
      <p:grpSpPr>
        <a:xfrm>
          <a:off x="0" y="0"/>
          <a:ext cx="0" cy="0"/>
          <a:chOff x="0" y="0"/>
          <a:chExt cx="0" cy="0"/>
        </a:xfrm>
      </p:grpSpPr>
      <p:sp>
        <p:nvSpPr>
          <p:cNvPr id="383" name="Google Shape;383;p16"/>
          <p:cNvSpPr/>
          <p:nvPr/>
        </p:nvSpPr>
        <p:spPr>
          <a:xfrm>
            <a:off x="268942" y="1616256"/>
            <a:ext cx="2812823" cy="3321948"/>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4" name="Google Shape;384;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grpSp>
        <p:nvGrpSpPr>
          <p:cNvPr id="385" name="Google Shape;385;p16"/>
          <p:cNvGrpSpPr/>
          <p:nvPr/>
        </p:nvGrpSpPr>
        <p:grpSpPr>
          <a:xfrm>
            <a:off x="7191290" y="4479048"/>
            <a:ext cx="3318214" cy="920821"/>
            <a:chOff x="8921977" y="1466725"/>
            <a:chExt cx="3318214" cy="920821"/>
          </a:xfrm>
        </p:grpSpPr>
        <p:sp>
          <p:nvSpPr>
            <p:cNvPr id="386" name="Google Shape;386;p16"/>
            <p:cNvSpPr txBox="1"/>
            <p:nvPr/>
          </p:nvSpPr>
          <p:spPr>
            <a:xfrm>
              <a:off x="8921977" y="1466725"/>
              <a:ext cx="3318214"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E1A283"/>
                  </a:solidFill>
                  <a:latin typeface="Arial"/>
                  <a:ea typeface="Arial"/>
                  <a:cs typeface="Arial"/>
                  <a:sym typeface="Arial"/>
                </a:rPr>
                <a:t>4. Orientation to learn</a:t>
              </a:r>
              <a:endParaRPr b="0" i="0" sz="1400" u="none" cap="none" strike="noStrike">
                <a:solidFill>
                  <a:srgbClr val="000000"/>
                </a:solidFill>
                <a:latin typeface="Arial"/>
                <a:ea typeface="Arial"/>
                <a:cs typeface="Arial"/>
                <a:sym typeface="Arial"/>
              </a:endParaRPr>
            </a:p>
          </p:txBody>
        </p:sp>
        <p:sp>
          <p:nvSpPr>
            <p:cNvPr id="387" name="Google Shape;387;p16"/>
            <p:cNvSpPr txBox="1"/>
            <p:nvPr/>
          </p:nvSpPr>
          <p:spPr>
            <a:xfrm>
              <a:off x="8921977" y="1925881"/>
              <a:ext cx="2926080"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Adults learn best when the topic is of immediate value. </a:t>
              </a:r>
              <a:endParaRPr b="0" i="0" sz="1400" u="none" cap="none" strike="noStrike">
                <a:solidFill>
                  <a:srgbClr val="000000"/>
                </a:solidFill>
                <a:latin typeface="Arial"/>
                <a:ea typeface="Arial"/>
                <a:cs typeface="Arial"/>
                <a:sym typeface="Arial"/>
              </a:endParaRPr>
            </a:p>
          </p:txBody>
        </p:sp>
      </p:grpSp>
      <p:grpSp>
        <p:nvGrpSpPr>
          <p:cNvPr id="388" name="Google Shape;388;p16"/>
          <p:cNvGrpSpPr/>
          <p:nvPr/>
        </p:nvGrpSpPr>
        <p:grpSpPr>
          <a:xfrm>
            <a:off x="6666780" y="5503988"/>
            <a:ext cx="2926080" cy="920821"/>
            <a:chOff x="8921977" y="4073386"/>
            <a:chExt cx="2926080" cy="920821"/>
          </a:xfrm>
        </p:grpSpPr>
        <p:sp>
          <p:nvSpPr>
            <p:cNvPr id="389" name="Google Shape;389;p16"/>
            <p:cNvSpPr txBox="1"/>
            <p:nvPr/>
          </p:nvSpPr>
          <p:spPr>
            <a:xfrm>
              <a:off x="8921977" y="4073386"/>
              <a:ext cx="2926080"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5. Motivation to learn</a:t>
              </a:r>
              <a:endParaRPr b="0" i="0" sz="1400" u="none" cap="none" strike="noStrike">
                <a:solidFill>
                  <a:srgbClr val="000000"/>
                </a:solidFill>
                <a:latin typeface="Arial"/>
                <a:ea typeface="Arial"/>
                <a:cs typeface="Arial"/>
                <a:sym typeface="Arial"/>
              </a:endParaRPr>
            </a:p>
          </p:txBody>
        </p:sp>
        <p:sp>
          <p:nvSpPr>
            <p:cNvPr id="390" name="Google Shape;390;p16"/>
            <p:cNvSpPr txBox="1"/>
            <p:nvPr/>
          </p:nvSpPr>
          <p:spPr>
            <a:xfrm>
              <a:off x="8921977" y="4532542"/>
              <a:ext cx="2926080"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Adults are motivated by internal factors rather than external pressures.</a:t>
              </a:r>
              <a:endParaRPr b="0" i="0" sz="1400" u="none" cap="none" strike="noStrike">
                <a:solidFill>
                  <a:srgbClr val="000000"/>
                </a:solidFill>
                <a:latin typeface="Arial"/>
                <a:ea typeface="Arial"/>
                <a:cs typeface="Arial"/>
                <a:sym typeface="Arial"/>
              </a:endParaRPr>
            </a:p>
          </p:txBody>
        </p:sp>
      </p:grpSp>
      <p:sp>
        <p:nvSpPr>
          <p:cNvPr id="391" name="Google Shape;391;p16"/>
          <p:cNvSpPr txBox="1"/>
          <p:nvPr/>
        </p:nvSpPr>
        <p:spPr>
          <a:xfrm>
            <a:off x="462156" y="1813697"/>
            <a:ext cx="2506564" cy="2831544"/>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Understanding how adults learn is key for effective education.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To design effective learning experiences for adults, it’s important to understand the </a:t>
            </a:r>
            <a:r>
              <a:rPr b="1" i="0" lang="en-US" sz="1400" u="none" cap="none" strike="noStrike">
                <a:solidFill>
                  <a:schemeClr val="dk1"/>
                </a:solidFill>
                <a:latin typeface="Arial"/>
                <a:ea typeface="Arial"/>
                <a:cs typeface="Arial"/>
                <a:sym typeface="Arial"/>
              </a:rPr>
              <a:t>assumptions that underpin their approach to education</a:t>
            </a:r>
            <a:r>
              <a:rPr b="0" i="0" lang="en-US" sz="1400" u="none" cap="none" strike="noStrike">
                <a:solidFill>
                  <a:schemeClr val="dk1"/>
                </a:solidFill>
                <a:latin typeface="Arial"/>
                <a:ea typeface="Arial"/>
                <a:cs typeface="Arial"/>
                <a:sym typeface="Arial"/>
              </a:rPr>
              <a:t>. These assumptions help explain how adults engage with new information and skills, and how their prior experiences impact their learning process. </a:t>
            </a:r>
            <a:endParaRPr b="0" i="0" sz="1400" u="none" cap="none" strike="noStrike">
              <a:solidFill>
                <a:srgbClr val="000000"/>
              </a:solidFill>
              <a:latin typeface="Arial"/>
              <a:ea typeface="Arial"/>
              <a:cs typeface="Arial"/>
              <a:sym typeface="Arial"/>
            </a:endParaRPr>
          </a:p>
        </p:txBody>
      </p:sp>
      <p:grpSp>
        <p:nvGrpSpPr>
          <p:cNvPr id="392" name="Google Shape;392;p16"/>
          <p:cNvGrpSpPr/>
          <p:nvPr/>
        </p:nvGrpSpPr>
        <p:grpSpPr>
          <a:xfrm>
            <a:off x="8764820" y="1404225"/>
            <a:ext cx="2926080" cy="920821"/>
            <a:chOff x="8921977" y="1466725"/>
            <a:chExt cx="2926080" cy="920821"/>
          </a:xfrm>
        </p:grpSpPr>
        <p:sp>
          <p:nvSpPr>
            <p:cNvPr id="393" name="Google Shape;393;p16"/>
            <p:cNvSpPr txBox="1"/>
            <p:nvPr/>
          </p:nvSpPr>
          <p:spPr>
            <a:xfrm>
              <a:off x="8921977" y="1466725"/>
              <a:ext cx="2926080"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837F6D"/>
                  </a:solidFill>
                  <a:latin typeface="Arial"/>
                  <a:ea typeface="Arial"/>
                  <a:cs typeface="Arial"/>
                  <a:sym typeface="Arial"/>
                </a:rPr>
                <a:t>1. Self-concept</a:t>
              </a:r>
              <a:endParaRPr b="1" i="0" sz="2400" u="none" cap="none" strike="noStrike">
                <a:solidFill>
                  <a:srgbClr val="837F6D"/>
                </a:solidFill>
                <a:latin typeface="Arial"/>
                <a:ea typeface="Arial"/>
                <a:cs typeface="Arial"/>
                <a:sym typeface="Arial"/>
              </a:endParaRPr>
            </a:p>
          </p:txBody>
        </p:sp>
        <p:sp>
          <p:nvSpPr>
            <p:cNvPr id="394" name="Google Shape;394;p16"/>
            <p:cNvSpPr txBox="1"/>
            <p:nvPr/>
          </p:nvSpPr>
          <p:spPr>
            <a:xfrm>
              <a:off x="8921977" y="1925881"/>
              <a:ext cx="2926080"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Adults thrive in independent learning and training scenarios.</a:t>
              </a:r>
              <a:endParaRPr b="0" i="0" sz="1400" u="none" cap="none" strike="noStrike">
                <a:solidFill>
                  <a:srgbClr val="000000"/>
                </a:solidFill>
                <a:latin typeface="Arial"/>
                <a:ea typeface="Arial"/>
                <a:cs typeface="Arial"/>
                <a:sym typeface="Arial"/>
              </a:endParaRPr>
            </a:p>
          </p:txBody>
        </p:sp>
      </p:grpSp>
      <p:grpSp>
        <p:nvGrpSpPr>
          <p:cNvPr id="395" name="Google Shape;395;p16"/>
          <p:cNvGrpSpPr/>
          <p:nvPr/>
        </p:nvGrpSpPr>
        <p:grpSpPr>
          <a:xfrm>
            <a:off x="7715800" y="3454107"/>
            <a:ext cx="2926080" cy="920821"/>
            <a:chOff x="8921977" y="1466725"/>
            <a:chExt cx="2926080" cy="920821"/>
          </a:xfrm>
        </p:grpSpPr>
        <p:sp>
          <p:nvSpPr>
            <p:cNvPr id="396" name="Google Shape;396;p16"/>
            <p:cNvSpPr txBox="1"/>
            <p:nvPr/>
          </p:nvSpPr>
          <p:spPr>
            <a:xfrm>
              <a:off x="8921977" y="1466725"/>
              <a:ext cx="2926080"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accent3"/>
                  </a:solidFill>
                  <a:latin typeface="Arial"/>
                  <a:ea typeface="Arial"/>
                  <a:cs typeface="Arial"/>
                  <a:sym typeface="Arial"/>
                </a:rPr>
                <a:t>3. Readiness to learn</a:t>
              </a:r>
              <a:endParaRPr b="0" i="0" sz="1400" u="none" cap="none" strike="noStrike">
                <a:solidFill>
                  <a:srgbClr val="000000"/>
                </a:solidFill>
                <a:latin typeface="Arial"/>
                <a:ea typeface="Arial"/>
                <a:cs typeface="Arial"/>
                <a:sym typeface="Arial"/>
              </a:endParaRPr>
            </a:p>
          </p:txBody>
        </p:sp>
        <p:sp>
          <p:nvSpPr>
            <p:cNvPr id="397" name="Google Shape;397;p16"/>
            <p:cNvSpPr txBox="1"/>
            <p:nvPr/>
          </p:nvSpPr>
          <p:spPr>
            <a:xfrm>
              <a:off x="8921977" y="1925881"/>
              <a:ext cx="2926080"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Adults are more wiling to learn when they know clear objectives.</a:t>
              </a:r>
              <a:endParaRPr b="0" i="0" sz="1400" u="none" cap="none" strike="noStrike">
                <a:solidFill>
                  <a:srgbClr val="000000"/>
                </a:solidFill>
                <a:latin typeface="Arial"/>
                <a:ea typeface="Arial"/>
                <a:cs typeface="Arial"/>
                <a:sym typeface="Arial"/>
              </a:endParaRPr>
            </a:p>
          </p:txBody>
        </p:sp>
      </p:grpSp>
      <p:grpSp>
        <p:nvGrpSpPr>
          <p:cNvPr id="398" name="Google Shape;398;p16"/>
          <p:cNvGrpSpPr/>
          <p:nvPr/>
        </p:nvGrpSpPr>
        <p:grpSpPr>
          <a:xfrm>
            <a:off x="3180527" y="993558"/>
            <a:ext cx="4249883" cy="5483974"/>
            <a:chOff x="3780357" y="321772"/>
            <a:chExt cx="4638216" cy="5985072"/>
          </a:xfrm>
        </p:grpSpPr>
        <p:sp>
          <p:nvSpPr>
            <p:cNvPr id="399" name="Google Shape;399;p16"/>
            <p:cNvSpPr/>
            <p:nvPr/>
          </p:nvSpPr>
          <p:spPr>
            <a:xfrm>
              <a:off x="6461378" y="321772"/>
              <a:ext cx="1957195" cy="1893840"/>
            </a:xfrm>
            <a:custGeom>
              <a:rect b="b" l="l" r="r" t="t"/>
              <a:pathLst>
                <a:path extrusionOk="0" h="21577" w="21308">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6"/>
            <p:cNvSpPr/>
            <p:nvPr/>
          </p:nvSpPr>
          <p:spPr>
            <a:xfrm>
              <a:off x="6023090" y="1713454"/>
              <a:ext cx="1902585" cy="1314823"/>
            </a:xfrm>
            <a:custGeom>
              <a:rect b="b" l="l" r="r" t="t"/>
              <a:pathLst>
                <a:path extrusionOk="0" h="1840240" w="2662878">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1" name="Google Shape;401;p16"/>
            <p:cNvSpPr/>
            <p:nvPr/>
          </p:nvSpPr>
          <p:spPr>
            <a:xfrm>
              <a:off x="5302169" y="2725962"/>
              <a:ext cx="2209990" cy="1513357"/>
            </a:xfrm>
            <a:custGeom>
              <a:rect b="b" l="l" r="r" t="t"/>
              <a:pathLst>
                <a:path extrusionOk="0" h="2118110" w="3093124">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2" name="Google Shape;402;p16"/>
            <p:cNvSpPr/>
            <p:nvPr/>
          </p:nvSpPr>
          <p:spPr>
            <a:xfrm>
              <a:off x="7722368" y="1713454"/>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3" name="Google Shape;403;p16"/>
            <p:cNvSpPr/>
            <p:nvPr/>
          </p:nvSpPr>
          <p:spPr>
            <a:xfrm>
              <a:off x="7308851" y="2725962"/>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67321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4" name="Google Shape;404;p16"/>
            <p:cNvSpPr/>
            <p:nvPr/>
          </p:nvSpPr>
          <p:spPr>
            <a:xfrm>
              <a:off x="4556475" y="3728428"/>
              <a:ext cx="2545420" cy="1513357"/>
            </a:xfrm>
            <a:custGeom>
              <a:rect b="b" l="l" r="r" t="t"/>
              <a:pathLst>
                <a:path extrusionOk="0" h="1795090" w="3019287">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rgbClr val="EDC7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5" name="Google Shape;405;p16"/>
            <p:cNvSpPr/>
            <p:nvPr/>
          </p:nvSpPr>
          <p:spPr>
            <a:xfrm flipH="1">
              <a:off x="6894940" y="3730695"/>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E1A28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6" name="Google Shape;406;p16"/>
            <p:cNvSpPr/>
            <p:nvPr/>
          </p:nvSpPr>
          <p:spPr>
            <a:xfrm>
              <a:off x="3780357" y="4733160"/>
              <a:ext cx="2915773" cy="1573684"/>
            </a:xfrm>
            <a:custGeom>
              <a:rect b="b" l="l" r="r" t="t"/>
              <a:pathLst>
                <a:path extrusionOk="0" h="1573684" w="2915773">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7" name="Google Shape;407;p16"/>
            <p:cNvSpPr/>
            <p:nvPr/>
          </p:nvSpPr>
          <p:spPr>
            <a:xfrm>
              <a:off x="6490391" y="4733161"/>
              <a:ext cx="411480"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33443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408" name="Google Shape;408;p16"/>
          <p:cNvGrpSpPr/>
          <p:nvPr/>
        </p:nvGrpSpPr>
        <p:grpSpPr>
          <a:xfrm>
            <a:off x="8240310" y="2429166"/>
            <a:ext cx="2926080" cy="1105487"/>
            <a:chOff x="8921977" y="1466725"/>
            <a:chExt cx="2926080" cy="1105487"/>
          </a:xfrm>
        </p:grpSpPr>
        <p:sp>
          <p:nvSpPr>
            <p:cNvPr id="409" name="Google Shape;409;p16"/>
            <p:cNvSpPr txBox="1"/>
            <p:nvPr/>
          </p:nvSpPr>
          <p:spPr>
            <a:xfrm>
              <a:off x="8921977" y="1466725"/>
              <a:ext cx="2926080"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87A6A6"/>
                  </a:solidFill>
                  <a:latin typeface="Arial"/>
                  <a:ea typeface="Arial"/>
                  <a:cs typeface="Arial"/>
                  <a:sym typeface="Arial"/>
                </a:rPr>
                <a:t>2. Experience</a:t>
              </a:r>
              <a:endParaRPr b="0" i="0" sz="1400" u="none" cap="none" strike="noStrike">
                <a:solidFill>
                  <a:srgbClr val="000000"/>
                </a:solidFill>
                <a:latin typeface="Arial"/>
                <a:ea typeface="Arial"/>
                <a:cs typeface="Arial"/>
                <a:sym typeface="Arial"/>
              </a:endParaRPr>
            </a:p>
          </p:txBody>
        </p:sp>
        <p:sp>
          <p:nvSpPr>
            <p:cNvPr id="410" name="Google Shape;410;p16"/>
            <p:cNvSpPr txBox="1"/>
            <p:nvPr/>
          </p:nvSpPr>
          <p:spPr>
            <a:xfrm>
              <a:off x="8921977" y="1925881"/>
              <a:ext cx="2926080" cy="646331"/>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Adults learn experientially, meaning they learn from first-hand observations and interactions.  </a:t>
              </a:r>
              <a:endParaRPr b="0" i="0" sz="1400" u="none" cap="none" strike="noStrike">
                <a:solidFill>
                  <a:srgbClr val="000000"/>
                </a:solidFill>
                <a:latin typeface="Arial"/>
                <a:ea typeface="Arial"/>
                <a:cs typeface="Arial"/>
                <a:sym typeface="Arial"/>
              </a:endParaRPr>
            </a:p>
          </p:txBody>
        </p:sp>
      </p:grpSp>
      <p:sp>
        <p:nvSpPr>
          <p:cNvPr id="411" name="Google Shape;411;p16"/>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What makes adult students different</a:t>
            </a:r>
            <a:endParaRPr b="0" i="0" sz="1400" u="none" cap="none" strike="noStrike">
              <a:solidFill>
                <a:srgbClr val="000000"/>
              </a:solidFill>
              <a:latin typeface="Arial"/>
              <a:ea typeface="Arial"/>
              <a:cs typeface="Arial"/>
              <a:sym typeface="Arial"/>
            </a:endParaRPr>
          </a:p>
        </p:txBody>
      </p:sp>
      <p:pic>
        <p:nvPicPr>
          <p:cNvPr descr="Forma&#10;&#10;Descripción generada automáticamente con confianza baja" id="412" name="Google Shape;412;p16"/>
          <p:cNvPicPr preferRelativeResize="0"/>
          <p:nvPr/>
        </p:nvPicPr>
        <p:blipFill rotWithShape="1">
          <a:blip r:embed="rId3">
            <a:alphaModFix/>
          </a:blip>
          <a:srcRect b="0" l="0" r="0" t="0"/>
          <a:stretch/>
        </p:blipFill>
        <p:spPr>
          <a:xfrm>
            <a:off x="4618594" y="4350090"/>
            <a:ext cx="599668" cy="599668"/>
          </a:xfrm>
          <a:prstGeom prst="rect">
            <a:avLst/>
          </a:prstGeom>
          <a:noFill/>
          <a:ln>
            <a:noFill/>
          </a:ln>
        </p:spPr>
      </p:pic>
      <p:pic>
        <p:nvPicPr>
          <p:cNvPr descr="Forma&#10;&#10;Descripción generada automáticamente con confianza baja" id="413" name="Google Shape;413;p16"/>
          <p:cNvPicPr preferRelativeResize="0"/>
          <p:nvPr/>
        </p:nvPicPr>
        <p:blipFill rotWithShape="1">
          <a:blip r:embed="rId4">
            <a:alphaModFix/>
          </a:blip>
          <a:srcRect b="0" l="0" r="0" t="0"/>
          <a:stretch/>
        </p:blipFill>
        <p:spPr>
          <a:xfrm>
            <a:off x="5117437" y="3269153"/>
            <a:ext cx="746434" cy="746434"/>
          </a:xfrm>
          <a:prstGeom prst="rect">
            <a:avLst/>
          </a:prstGeom>
          <a:noFill/>
          <a:ln>
            <a:noFill/>
          </a:ln>
        </p:spPr>
      </p:pic>
      <p:pic>
        <p:nvPicPr>
          <p:cNvPr descr="Forma&#10;&#10;Descripción generada automáticamente con confianza baja" id="414" name="Google Shape;414;p16"/>
          <p:cNvPicPr preferRelativeResize="0"/>
          <p:nvPr/>
        </p:nvPicPr>
        <p:blipFill rotWithShape="1">
          <a:blip r:embed="rId5">
            <a:alphaModFix/>
          </a:blip>
          <a:srcRect b="0" l="0" r="0" t="0"/>
          <a:stretch/>
        </p:blipFill>
        <p:spPr>
          <a:xfrm>
            <a:off x="3944467" y="5399869"/>
            <a:ext cx="823692" cy="823692"/>
          </a:xfrm>
          <a:prstGeom prst="rect">
            <a:avLst/>
          </a:prstGeom>
          <a:noFill/>
          <a:ln>
            <a:noFill/>
          </a:ln>
        </p:spPr>
      </p:pic>
      <p:pic>
        <p:nvPicPr>
          <p:cNvPr descr="Forma&#10;&#10;Descripción generada automáticamente con confianza baja" id="415" name="Google Shape;415;p16"/>
          <p:cNvPicPr preferRelativeResize="0"/>
          <p:nvPr/>
        </p:nvPicPr>
        <p:blipFill rotWithShape="1">
          <a:blip r:embed="rId6">
            <a:alphaModFix/>
          </a:blip>
          <a:srcRect b="0" l="0" r="0" t="0"/>
          <a:stretch/>
        </p:blipFill>
        <p:spPr>
          <a:xfrm>
            <a:off x="5728264" y="2483424"/>
            <a:ext cx="534651" cy="534651"/>
          </a:xfrm>
          <a:prstGeom prst="rect">
            <a:avLst/>
          </a:prstGeom>
          <a:noFill/>
          <a:ln>
            <a:noFill/>
          </a:ln>
        </p:spPr>
      </p:pic>
      <p:pic>
        <p:nvPicPr>
          <p:cNvPr descr="Forma&#10;&#10;Descripción generada automáticamente con confianza baja" id="416" name="Google Shape;416;p16"/>
          <p:cNvPicPr preferRelativeResize="0"/>
          <p:nvPr/>
        </p:nvPicPr>
        <p:blipFill rotWithShape="1">
          <a:blip r:embed="rId7">
            <a:alphaModFix/>
          </a:blip>
          <a:srcRect b="0" l="0" r="0" t="0"/>
          <a:stretch/>
        </p:blipFill>
        <p:spPr>
          <a:xfrm>
            <a:off x="6216284" y="1491884"/>
            <a:ext cx="634921" cy="6349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1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lang="en-US"/>
              <a:t>ADD A SENTENCE</a:t>
            </a:r>
            <a:endParaRPr/>
          </a:p>
        </p:txBody>
      </p:sp>
      <p:sp>
        <p:nvSpPr>
          <p:cNvPr id="422" name="Google Shape;422;p1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Clr>
                <a:schemeClr val="dk2"/>
              </a:buClr>
              <a:buSzPts val="1120"/>
              <a:buNone/>
            </a:pPr>
            <a:r>
              <a:rPr lang="en-US">
                <a:latin typeface="Gill Sans"/>
                <a:ea typeface="Gill Sans"/>
                <a:cs typeface="Gill Sans"/>
                <a:sym typeface="Gill Sans"/>
              </a:rPr>
              <a:t>Add text</a:t>
            </a:r>
            <a:endParaRPr>
              <a:latin typeface="Gill Sans"/>
              <a:ea typeface="Gill Sans"/>
              <a:cs typeface="Gill Sans"/>
              <a:sym typeface="Gill Sans"/>
            </a:endParaRPr>
          </a:p>
        </p:txBody>
      </p:sp>
      <p:sp>
        <p:nvSpPr>
          <p:cNvPr id="423" name="Google Shape;423;p17"/>
          <p:cNvSpPr/>
          <p:nvPr/>
        </p:nvSpPr>
        <p:spPr>
          <a:xfrm>
            <a:off x="4056023" y="429658"/>
            <a:ext cx="4471032" cy="60262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Adult listening in class" id="424" name="Google Shape;424;p17"/>
          <p:cNvPicPr preferRelativeResize="0"/>
          <p:nvPr/>
        </p:nvPicPr>
        <p:blipFill rotWithShape="1">
          <a:blip r:embed="rId3">
            <a:alphaModFix/>
          </a:blip>
          <a:srcRect b="0" l="30085" r="19933" t="1517"/>
          <a:stretch/>
        </p:blipFill>
        <p:spPr>
          <a:xfrm>
            <a:off x="6955497" y="0"/>
            <a:ext cx="5236504" cy="6878656"/>
          </a:xfrm>
          <a:prstGeom prst="rect">
            <a:avLst/>
          </a:prstGeom>
          <a:noFill/>
          <a:ln>
            <a:noFill/>
          </a:ln>
        </p:spPr>
      </p:pic>
      <p:sp>
        <p:nvSpPr>
          <p:cNvPr id="425" name="Google Shape;425;p17"/>
          <p:cNvSpPr txBox="1"/>
          <p:nvPr/>
        </p:nvSpPr>
        <p:spPr>
          <a:xfrm>
            <a:off x="567389" y="1792197"/>
            <a:ext cx="6096000" cy="40010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Adult learners often bring a distinct learning styles that influence how they absorb and process information, which can be categorized into three primary learning styles that are relevant when considering how to introduce CT into adult education: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Visual learners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prefer information presented through diagrams, graphs, and illustrations. They thrive when they can see the concepts in action and benefit from tools like worksheets, whiteboards, and visually engaging presentations.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80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Auditory learners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excel when learning through listening. Discussions and verbal clear explanations resonate strongly with them, as they process information through sound and dialogue.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80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Tactile learners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learn best through hands-on activities. They prefer experiences that allow them to physically engage with the material, such as role-playing or practical exercises, to connect with the subject matter on a deeper level. </a:t>
            </a:r>
            <a:endParaRPr b="0" i="0" sz="1400" u="none" cap="none" strike="noStrike">
              <a:solidFill>
                <a:srgbClr val="000000"/>
              </a:solidFill>
              <a:latin typeface="Arial"/>
              <a:ea typeface="Arial"/>
              <a:cs typeface="Arial"/>
              <a:sym typeface="Arial"/>
            </a:endParaRPr>
          </a:p>
        </p:txBody>
      </p:sp>
      <p:sp>
        <p:nvSpPr>
          <p:cNvPr id="426" name="Google Shape;426;p17"/>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What makes adult students different</a:t>
            </a:r>
            <a:endParaRPr b="0" i="0" sz="1400" u="none" cap="none" strike="noStrike">
              <a:solidFill>
                <a:srgbClr val="000000"/>
              </a:solidFill>
              <a:latin typeface="Arial"/>
              <a:ea typeface="Arial"/>
              <a:cs typeface="Arial"/>
              <a:sym typeface="Arial"/>
            </a:endParaRPr>
          </a:p>
        </p:txBody>
      </p:sp>
      <p:sp>
        <p:nvSpPr>
          <p:cNvPr id="427" name="Google Shape;427;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dk1"/>
                </a:solidFill>
              </a:rPr>
              <a:t>‹#›</a:t>
            </a:fld>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18"/>
          <p:cNvSpPr txBox="1"/>
          <p:nvPr>
            <p:ph idx="1" type="body"/>
          </p:nvPr>
        </p:nvSpPr>
        <p:spPr>
          <a:xfrm>
            <a:off x="816864" y="1635957"/>
            <a:ext cx="6449568" cy="4082091"/>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1000"/>
              </a:spcBef>
              <a:spcAft>
                <a:spcPts val="0"/>
              </a:spcAft>
              <a:buSzPts val="1260"/>
              <a:buNone/>
            </a:pPr>
            <a:r>
              <a:rPr lang="en-US" sz="1400">
                <a:latin typeface="Arial"/>
                <a:ea typeface="Arial"/>
                <a:cs typeface="Arial"/>
                <a:sym typeface="Arial"/>
              </a:rPr>
              <a:t>To effectively integrate computational thinking into adult education, it is essential to align teaching methods with the principles of CT, such as problem-solving, critical thinking, and logical reasoning. Strategies like project-based learning, collaborative learning, and experiential learning are especially effective in supporting CT by encouraging students to decompose complex tasks, identify patterns, and create structured solutions. These methods foster engagement, stronger understanding and the practical application of CT concepts.</a:t>
            </a:r>
            <a:endParaRPr/>
          </a:p>
          <a:p>
            <a:pPr indent="-342900" lvl="1" marL="800100" rtl="0" algn="l">
              <a:lnSpc>
                <a:spcPct val="150000"/>
              </a:lnSpc>
              <a:spcBef>
                <a:spcPts val="12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Project-Based Learning </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Problem-Based Learning </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Collaborative Learning</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Experiential Learning</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Self-Directed Learning</a:t>
            </a:r>
            <a:endParaRPr/>
          </a:p>
          <a:p>
            <a:pPr indent="-342900" lvl="1" marL="800100" rtl="0" algn="l">
              <a:lnSpc>
                <a:spcPct val="150000"/>
              </a:lnSpc>
              <a:spcBef>
                <a:spcPts val="600"/>
              </a:spcBef>
              <a:spcAft>
                <a:spcPts val="60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Flipped Classroom </a:t>
            </a:r>
            <a:endParaRPr/>
          </a:p>
        </p:txBody>
      </p:sp>
      <p:pic>
        <p:nvPicPr>
          <p:cNvPr descr="A person holding his hand to his face&#10;&#10;Description automatically generated" id="435" name="Google Shape;435;p18"/>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436" name="Google Shape;436;p18"/>
          <p:cNvSpPr txBox="1"/>
          <p:nvPr/>
        </p:nvSpPr>
        <p:spPr>
          <a:xfrm>
            <a:off x="682752" y="585216"/>
            <a:ext cx="6790944" cy="806743"/>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243131"/>
              </a:buClr>
              <a:buSzPts val="1260"/>
              <a:buFont typeface="Arial"/>
              <a:buNone/>
            </a:pPr>
            <a:r>
              <a:rPr b="1" i="0" lang="en-US" sz="2000" u="none" cap="none" strike="noStrike">
                <a:solidFill>
                  <a:schemeClr val="dk1"/>
                </a:solidFill>
                <a:latin typeface="Arial"/>
                <a:ea typeface="Arial"/>
                <a:cs typeface="Arial"/>
                <a:sym typeface="Arial"/>
              </a:rPr>
              <a:t>Teaching methods that work best for adult education</a:t>
            </a:r>
            <a:endParaRPr b="0" i="0" sz="1400" u="none" cap="none" strike="noStrike">
              <a:solidFill>
                <a:srgbClr val="000000"/>
              </a:solidFill>
              <a:latin typeface="Arial"/>
              <a:ea typeface="Arial"/>
              <a:cs typeface="Arial"/>
              <a:sym typeface="Arial"/>
            </a:endParaRPr>
          </a:p>
        </p:txBody>
      </p:sp>
      <p:sp>
        <p:nvSpPr>
          <p:cNvPr id="437" name="Google Shape;437;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1" name="Shape 441"/>
        <p:cNvGrpSpPr/>
        <p:nvPr/>
      </p:nvGrpSpPr>
      <p:grpSpPr>
        <a:xfrm>
          <a:off x="0" y="0"/>
          <a:ext cx="0" cy="0"/>
          <a:chOff x="0" y="0"/>
          <a:chExt cx="0" cy="0"/>
        </a:xfrm>
      </p:grpSpPr>
      <p:sp>
        <p:nvSpPr>
          <p:cNvPr id="442" name="Google Shape;442;p19"/>
          <p:cNvSpPr txBox="1"/>
          <p:nvPr>
            <p:ph idx="1" type="body"/>
          </p:nvPr>
        </p:nvSpPr>
        <p:spPr>
          <a:xfrm>
            <a:off x="696348" y="586474"/>
            <a:ext cx="7483148"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Teaching methods that work best for adult </a:t>
            </a:r>
            <a:r>
              <a:rPr lang="en-US">
                <a:latin typeface="Arial"/>
                <a:ea typeface="Arial"/>
                <a:cs typeface="Arial"/>
                <a:sym typeface="Arial"/>
              </a:rPr>
              <a:t>e</a:t>
            </a:r>
            <a:r>
              <a:rPr b="1" lang="en-US" sz="2400">
                <a:latin typeface="Arial"/>
                <a:ea typeface="Arial"/>
                <a:cs typeface="Arial"/>
                <a:sym typeface="Arial"/>
              </a:rPr>
              <a:t>ducation</a:t>
            </a:r>
            <a:endParaRPr/>
          </a:p>
        </p:txBody>
      </p:sp>
      <p:sp>
        <p:nvSpPr>
          <p:cNvPr id="443" name="Google Shape;443;p19"/>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4" name="Google Shape;444;p19"/>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5" name="Google Shape;445;p19"/>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6" name="Google Shape;446;p19"/>
          <p:cNvSpPr txBox="1"/>
          <p:nvPr/>
        </p:nvSpPr>
        <p:spPr>
          <a:xfrm>
            <a:off x="782854"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1. </a:t>
            </a:r>
            <a:r>
              <a:rPr b="0" i="0" lang="en-US" sz="2000" u="none" cap="none" strike="noStrike">
                <a:solidFill>
                  <a:schemeClr val="lt1"/>
                </a:solidFill>
                <a:latin typeface="Arial"/>
                <a:ea typeface="Arial"/>
                <a:cs typeface="Arial"/>
                <a:sym typeface="Arial"/>
              </a:rPr>
              <a:t>Project-based learning </a:t>
            </a:r>
            <a:endParaRPr b="0" i="0" sz="1600" u="none" cap="none" strike="noStrike">
              <a:solidFill>
                <a:schemeClr val="lt1"/>
              </a:solidFill>
              <a:latin typeface="Arial"/>
              <a:ea typeface="Arial"/>
              <a:cs typeface="Arial"/>
              <a:sym typeface="Arial"/>
            </a:endParaRPr>
          </a:p>
        </p:txBody>
      </p:sp>
      <p:sp>
        <p:nvSpPr>
          <p:cNvPr id="447" name="Google Shape;447;p19"/>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8" name="Google Shape;448;p19"/>
          <p:cNvSpPr txBox="1"/>
          <p:nvPr/>
        </p:nvSpPr>
        <p:spPr>
          <a:xfrm>
            <a:off x="6571489"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2. </a:t>
            </a:r>
            <a:r>
              <a:rPr b="0" i="0" lang="en-US" sz="2000" u="none" cap="none" strike="noStrike">
                <a:solidFill>
                  <a:schemeClr val="lt1"/>
                </a:solidFill>
                <a:latin typeface="Arial"/>
                <a:ea typeface="Arial"/>
                <a:cs typeface="Arial"/>
                <a:sym typeface="Arial"/>
              </a:rPr>
              <a:t>Problem-based learning </a:t>
            </a:r>
            <a:endParaRPr b="0" i="0" sz="1600" u="none" cap="none" strike="noStrike">
              <a:solidFill>
                <a:schemeClr val="lt1"/>
              </a:solidFill>
              <a:latin typeface="Arial"/>
              <a:ea typeface="Arial"/>
              <a:cs typeface="Arial"/>
              <a:sym typeface="Arial"/>
            </a:endParaRPr>
          </a:p>
        </p:txBody>
      </p:sp>
      <p:sp>
        <p:nvSpPr>
          <p:cNvPr id="449" name="Google Shape;449;p19"/>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0" name="Google Shape;450;p19"/>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1" name="Google Shape;451;p19"/>
          <p:cNvSpPr txBox="1"/>
          <p:nvPr/>
        </p:nvSpPr>
        <p:spPr>
          <a:xfrm>
            <a:off x="1292223" y="5285762"/>
            <a:ext cx="38189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Students will approach projects more systematically, using logical thinking and structured problem-solving techniques. CT encourages creative solutions and innovation in project execution.</a:t>
            </a:r>
            <a:endParaRPr b="0" i="0" sz="1400" u="none" cap="none" strike="noStrike">
              <a:solidFill>
                <a:srgbClr val="000000"/>
              </a:solidFill>
              <a:latin typeface="Arial"/>
              <a:ea typeface="Arial"/>
              <a:cs typeface="Arial"/>
              <a:sym typeface="Arial"/>
            </a:endParaRPr>
          </a:p>
        </p:txBody>
      </p:sp>
      <p:sp>
        <p:nvSpPr>
          <p:cNvPr id="452" name="Google Shape;452;p19"/>
          <p:cNvSpPr txBox="1"/>
          <p:nvPr/>
        </p:nvSpPr>
        <p:spPr>
          <a:xfrm>
            <a:off x="1234192" y="3696087"/>
            <a:ext cx="391988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can be integrated into project-based learning by helping students break down complex projects into smaller, manageable tasks (decomposition), identify patterns, and create step-by-step procedures (algorithms) for problem-solving.</a:t>
            </a:r>
            <a:endParaRPr b="0" i="0" sz="1400" u="none" cap="none" strike="noStrike">
              <a:solidFill>
                <a:srgbClr val="000000"/>
              </a:solidFill>
              <a:latin typeface="Arial"/>
              <a:ea typeface="Arial"/>
              <a:cs typeface="Arial"/>
              <a:sym typeface="Arial"/>
            </a:endParaRPr>
          </a:p>
        </p:txBody>
      </p:sp>
      <p:sp>
        <p:nvSpPr>
          <p:cNvPr id="453" name="Google Shape;453;p19"/>
          <p:cNvSpPr txBox="1"/>
          <p:nvPr/>
        </p:nvSpPr>
        <p:spPr>
          <a:xfrm>
            <a:off x="889348" y="2262295"/>
            <a:ext cx="4609578"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Project-based learning is a teaching method where learners work on a project over an extended period, which helps them develop critical thinking, problem-solving, and collaboration skills. PBL is especially effective for adult learners as it encourages hands-on learning and mirrors real-world challenges.</a:t>
            </a:r>
            <a:endParaRPr b="0" i="0" sz="1200" u="none" cap="none" strike="noStrike">
              <a:solidFill>
                <a:srgbClr val="000000"/>
              </a:solidFill>
              <a:latin typeface="Arial"/>
              <a:ea typeface="Arial"/>
              <a:cs typeface="Arial"/>
              <a:sym typeface="Arial"/>
            </a:endParaRPr>
          </a:p>
        </p:txBody>
      </p:sp>
      <p:sp>
        <p:nvSpPr>
          <p:cNvPr id="454" name="Google Shape;454;p19"/>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455" name="Google Shape;455;p19"/>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456" name="Google Shape;456;p19"/>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7" name="Google Shape;457;p19"/>
          <p:cNvSpPr/>
          <p:nvPr/>
        </p:nvSpPr>
        <p:spPr>
          <a:xfrm>
            <a:off x="6865873"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8" name="Google Shape;458;p19"/>
          <p:cNvSpPr txBox="1"/>
          <p:nvPr/>
        </p:nvSpPr>
        <p:spPr>
          <a:xfrm>
            <a:off x="7080858" y="5285762"/>
            <a:ext cx="38189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enables students to confront challenges methodically, promoting logical thinking and practical problem-solving skills that are essential for addressing real-world scenarios effectively.</a:t>
            </a:r>
            <a:endParaRPr b="0" i="0" sz="1400" u="none" cap="none" strike="noStrike">
              <a:solidFill>
                <a:srgbClr val="000000"/>
              </a:solidFill>
              <a:latin typeface="Arial"/>
              <a:ea typeface="Arial"/>
              <a:cs typeface="Arial"/>
              <a:sym typeface="Arial"/>
            </a:endParaRPr>
          </a:p>
        </p:txBody>
      </p:sp>
      <p:sp>
        <p:nvSpPr>
          <p:cNvPr id="459" name="Google Shape;459;p19"/>
          <p:cNvSpPr txBox="1"/>
          <p:nvPr/>
        </p:nvSpPr>
        <p:spPr>
          <a:xfrm>
            <a:off x="7080858" y="3696087"/>
            <a:ext cx="38189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enhances problem-based learning by guiding students to break down complex problems into smaller parts (decomposition), identify patterns, and use algorithms for structured problem-solving.</a:t>
            </a:r>
            <a:endParaRPr b="0" i="0" sz="1400" u="none" cap="none" strike="noStrike">
              <a:solidFill>
                <a:srgbClr val="000000"/>
              </a:solidFill>
              <a:latin typeface="Arial"/>
              <a:ea typeface="Arial"/>
              <a:cs typeface="Arial"/>
              <a:sym typeface="Arial"/>
            </a:endParaRPr>
          </a:p>
        </p:txBody>
      </p:sp>
      <p:sp>
        <p:nvSpPr>
          <p:cNvPr id="460" name="Google Shape;460;p19"/>
          <p:cNvSpPr/>
          <p:nvPr/>
        </p:nvSpPr>
        <p:spPr>
          <a:xfrm>
            <a:off x="7861107"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461" name="Google Shape;461;p19"/>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462" name="Google Shape;462;p19"/>
          <p:cNvSpPr txBox="1"/>
          <p:nvPr/>
        </p:nvSpPr>
        <p:spPr>
          <a:xfrm>
            <a:off x="6693074" y="2262295"/>
            <a:ext cx="460957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Problem-based learning focuses on solving real-world problems, encouraging learners to analyze situations critically and collaborate on solutions. It helps develop critical thinking, decision-making, and teamwork skills.</a:t>
            </a:r>
            <a:endParaRPr b="0" i="0" sz="1200" u="none" cap="none" strike="noStrike">
              <a:solidFill>
                <a:srgbClr val="000000"/>
              </a:solidFill>
              <a:latin typeface="Arial"/>
              <a:ea typeface="Arial"/>
              <a:cs typeface="Arial"/>
              <a:sym typeface="Arial"/>
            </a:endParaRPr>
          </a:p>
        </p:txBody>
      </p:sp>
      <p:sp>
        <p:nvSpPr>
          <p:cNvPr id="463" name="Google Shape;463;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7" name="Shape 467"/>
        <p:cNvGrpSpPr/>
        <p:nvPr/>
      </p:nvGrpSpPr>
      <p:grpSpPr>
        <a:xfrm>
          <a:off x="0" y="0"/>
          <a:ext cx="0" cy="0"/>
          <a:chOff x="0" y="0"/>
          <a:chExt cx="0" cy="0"/>
        </a:xfrm>
      </p:grpSpPr>
      <p:sp>
        <p:nvSpPr>
          <p:cNvPr id="468" name="Google Shape;468;p20"/>
          <p:cNvSpPr txBox="1"/>
          <p:nvPr>
            <p:ph idx="1" type="body"/>
          </p:nvPr>
        </p:nvSpPr>
        <p:spPr>
          <a:xfrm>
            <a:off x="696348" y="586474"/>
            <a:ext cx="7483148"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Teaching methods that work best for adult </a:t>
            </a:r>
            <a:r>
              <a:rPr lang="en-US">
                <a:latin typeface="Arial"/>
                <a:ea typeface="Arial"/>
                <a:cs typeface="Arial"/>
                <a:sym typeface="Arial"/>
              </a:rPr>
              <a:t>e</a:t>
            </a:r>
            <a:r>
              <a:rPr b="1" lang="en-US" sz="2400">
                <a:latin typeface="Arial"/>
                <a:ea typeface="Arial"/>
                <a:cs typeface="Arial"/>
                <a:sym typeface="Arial"/>
              </a:rPr>
              <a:t>ducation</a:t>
            </a:r>
            <a:endParaRPr/>
          </a:p>
        </p:txBody>
      </p:sp>
      <p:sp>
        <p:nvSpPr>
          <p:cNvPr id="469" name="Google Shape;469;p20"/>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0" name="Google Shape;470;p20"/>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1" name="Google Shape;471;p20"/>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2" name="Google Shape;472;p20"/>
          <p:cNvSpPr txBox="1"/>
          <p:nvPr/>
        </p:nvSpPr>
        <p:spPr>
          <a:xfrm>
            <a:off x="782854"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3. </a:t>
            </a:r>
            <a:r>
              <a:rPr b="0" i="0" lang="en-US" sz="2000" u="none" cap="none" strike="noStrike">
                <a:solidFill>
                  <a:schemeClr val="lt1"/>
                </a:solidFill>
                <a:latin typeface="Arial"/>
                <a:ea typeface="Arial"/>
                <a:cs typeface="Arial"/>
                <a:sym typeface="Arial"/>
              </a:rPr>
              <a:t>Collaborative learning</a:t>
            </a:r>
            <a:endParaRPr b="0" i="0" sz="1600" u="none" cap="none" strike="noStrike">
              <a:solidFill>
                <a:schemeClr val="lt1"/>
              </a:solidFill>
              <a:latin typeface="Arial"/>
              <a:ea typeface="Arial"/>
              <a:cs typeface="Arial"/>
              <a:sym typeface="Arial"/>
            </a:endParaRPr>
          </a:p>
        </p:txBody>
      </p:sp>
      <p:sp>
        <p:nvSpPr>
          <p:cNvPr id="473" name="Google Shape;473;p20"/>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4" name="Google Shape;474;p20"/>
          <p:cNvSpPr txBox="1"/>
          <p:nvPr/>
        </p:nvSpPr>
        <p:spPr>
          <a:xfrm>
            <a:off x="6571489"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4. </a:t>
            </a:r>
            <a:r>
              <a:rPr b="0" i="0" lang="en-US" sz="2000" u="none" cap="none" strike="noStrike">
                <a:solidFill>
                  <a:schemeClr val="lt1"/>
                </a:solidFill>
                <a:latin typeface="Arial"/>
                <a:ea typeface="Arial"/>
                <a:cs typeface="Arial"/>
                <a:sym typeface="Arial"/>
              </a:rPr>
              <a:t>Experiential learning</a:t>
            </a:r>
            <a:endParaRPr b="0" i="0" sz="1600" u="none" cap="none" strike="noStrike">
              <a:solidFill>
                <a:schemeClr val="lt1"/>
              </a:solidFill>
              <a:latin typeface="Arial"/>
              <a:ea typeface="Arial"/>
              <a:cs typeface="Arial"/>
              <a:sym typeface="Arial"/>
            </a:endParaRPr>
          </a:p>
        </p:txBody>
      </p:sp>
      <p:sp>
        <p:nvSpPr>
          <p:cNvPr id="475" name="Google Shape;475;p20"/>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6" name="Google Shape;476;p20"/>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7" name="Google Shape;477;p20"/>
          <p:cNvSpPr txBox="1"/>
          <p:nvPr/>
        </p:nvSpPr>
        <p:spPr>
          <a:xfrm>
            <a:off x="1292223" y="5285762"/>
            <a:ext cx="381891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Students develop critical thinking and structured approaches to group tasks, improving their ability to collaborate effectively and innovate in a team setting.</a:t>
            </a:r>
            <a:endParaRPr b="0" i="0" sz="1400" u="none" cap="none" strike="noStrike">
              <a:solidFill>
                <a:srgbClr val="000000"/>
              </a:solidFill>
              <a:latin typeface="Arial"/>
              <a:ea typeface="Arial"/>
              <a:cs typeface="Arial"/>
              <a:sym typeface="Arial"/>
            </a:endParaRPr>
          </a:p>
        </p:txBody>
      </p:sp>
      <p:sp>
        <p:nvSpPr>
          <p:cNvPr id="478" name="Google Shape;478;p20"/>
          <p:cNvSpPr txBox="1"/>
          <p:nvPr/>
        </p:nvSpPr>
        <p:spPr>
          <a:xfrm>
            <a:off x="1234192" y="3696087"/>
            <a:ext cx="3919886"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strengthens collaborative learning by encouraging data sharing, collective analysis, and algorithmic problem-solving. Students can use CT principles to organize information and solve problems as a team.</a:t>
            </a:r>
            <a:endParaRPr b="0" i="0" sz="1400" u="none" cap="none" strike="noStrike">
              <a:solidFill>
                <a:srgbClr val="000000"/>
              </a:solidFill>
              <a:latin typeface="Arial"/>
              <a:ea typeface="Arial"/>
              <a:cs typeface="Arial"/>
              <a:sym typeface="Arial"/>
            </a:endParaRPr>
          </a:p>
        </p:txBody>
      </p:sp>
      <p:sp>
        <p:nvSpPr>
          <p:cNvPr id="479" name="Google Shape;479;p20"/>
          <p:cNvSpPr txBox="1"/>
          <p:nvPr/>
        </p:nvSpPr>
        <p:spPr>
          <a:xfrm>
            <a:off x="889348" y="2262295"/>
            <a:ext cx="460957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Collaborative Learning involves students working together to reach common goals through group discussions, projects, and shared tasks. It builds teamwork, communication, and social skills while promoting a community and shared responsibility.</a:t>
            </a:r>
            <a:endParaRPr b="0" i="0" sz="1200" u="none" cap="none" strike="noStrike">
              <a:solidFill>
                <a:srgbClr val="000000"/>
              </a:solidFill>
              <a:latin typeface="Arial"/>
              <a:ea typeface="Arial"/>
              <a:cs typeface="Arial"/>
              <a:sym typeface="Arial"/>
            </a:endParaRPr>
          </a:p>
        </p:txBody>
      </p:sp>
      <p:sp>
        <p:nvSpPr>
          <p:cNvPr id="480" name="Google Shape;480;p20"/>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481" name="Google Shape;481;p20"/>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482" name="Google Shape;482;p20"/>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3" name="Google Shape;483;p20"/>
          <p:cNvSpPr/>
          <p:nvPr/>
        </p:nvSpPr>
        <p:spPr>
          <a:xfrm>
            <a:off x="6865873"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4" name="Google Shape;484;p20"/>
          <p:cNvSpPr txBox="1"/>
          <p:nvPr/>
        </p:nvSpPr>
        <p:spPr>
          <a:xfrm>
            <a:off x="7080858" y="5285762"/>
            <a:ext cx="38189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By integrating CT, students refine their ability to experiment, evaluate outcomes, and improve their solutions, making their learning process more systematic and impactful.</a:t>
            </a:r>
            <a:endParaRPr b="0" i="0" sz="1400" u="none" cap="none" strike="noStrike">
              <a:solidFill>
                <a:srgbClr val="000000"/>
              </a:solidFill>
              <a:latin typeface="Arial"/>
              <a:ea typeface="Arial"/>
              <a:cs typeface="Arial"/>
              <a:sym typeface="Arial"/>
            </a:endParaRPr>
          </a:p>
        </p:txBody>
      </p:sp>
      <p:sp>
        <p:nvSpPr>
          <p:cNvPr id="485" name="Google Shape;485;p20"/>
          <p:cNvSpPr txBox="1"/>
          <p:nvPr/>
        </p:nvSpPr>
        <p:spPr>
          <a:xfrm>
            <a:off x="7022827" y="3696087"/>
            <a:ext cx="391988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supports experiential learning by helping students apply decomposition, algorithms, and testing to analyze and solve problems they encounter during activities. </a:t>
            </a:r>
            <a:endParaRPr b="0" i="0" sz="1400" u="none" cap="none" strike="noStrike">
              <a:solidFill>
                <a:srgbClr val="000000"/>
              </a:solidFill>
              <a:latin typeface="Arial"/>
              <a:ea typeface="Arial"/>
              <a:cs typeface="Arial"/>
              <a:sym typeface="Arial"/>
            </a:endParaRPr>
          </a:p>
        </p:txBody>
      </p:sp>
      <p:sp>
        <p:nvSpPr>
          <p:cNvPr id="486" name="Google Shape;486;p20"/>
          <p:cNvSpPr/>
          <p:nvPr/>
        </p:nvSpPr>
        <p:spPr>
          <a:xfrm>
            <a:off x="7861107"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487" name="Google Shape;487;p20"/>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488" name="Google Shape;488;p20"/>
          <p:cNvSpPr txBox="1"/>
          <p:nvPr/>
        </p:nvSpPr>
        <p:spPr>
          <a:xfrm>
            <a:off x="6693074" y="2262295"/>
            <a:ext cx="4609578" cy="12003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Experiential Learning emphasizes learning through experience, allowing students to engage directly with real-world challenges through simulations, fieldwork, or hands-on activities. This method promotes deeper understanding by encouraging learners to reflect on their actions, analyze outcomes, and apply insights to similar situations.</a:t>
            </a:r>
            <a:endParaRPr b="0" i="0" sz="1200" u="none" cap="none" strike="noStrike">
              <a:solidFill>
                <a:srgbClr val="000000"/>
              </a:solidFill>
              <a:latin typeface="Arial"/>
              <a:ea typeface="Arial"/>
              <a:cs typeface="Arial"/>
              <a:sym typeface="Arial"/>
            </a:endParaRPr>
          </a:p>
        </p:txBody>
      </p:sp>
      <p:sp>
        <p:nvSpPr>
          <p:cNvPr id="489" name="Google Shape;489;p2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93" name="Shape 493"/>
        <p:cNvGrpSpPr/>
        <p:nvPr/>
      </p:nvGrpSpPr>
      <p:grpSpPr>
        <a:xfrm>
          <a:off x="0" y="0"/>
          <a:ext cx="0" cy="0"/>
          <a:chOff x="0" y="0"/>
          <a:chExt cx="0" cy="0"/>
        </a:xfrm>
      </p:grpSpPr>
      <p:sp>
        <p:nvSpPr>
          <p:cNvPr id="494" name="Google Shape;494;p21"/>
          <p:cNvSpPr txBox="1"/>
          <p:nvPr>
            <p:ph idx="1" type="body"/>
          </p:nvPr>
        </p:nvSpPr>
        <p:spPr>
          <a:xfrm>
            <a:off x="696348" y="586474"/>
            <a:ext cx="7483148"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Teaching methods that work best for adult </a:t>
            </a:r>
            <a:r>
              <a:rPr lang="en-US">
                <a:latin typeface="Arial"/>
                <a:ea typeface="Arial"/>
                <a:cs typeface="Arial"/>
                <a:sym typeface="Arial"/>
              </a:rPr>
              <a:t>e</a:t>
            </a:r>
            <a:r>
              <a:rPr b="1" lang="en-US" sz="2400">
                <a:latin typeface="Arial"/>
                <a:ea typeface="Arial"/>
                <a:cs typeface="Arial"/>
                <a:sym typeface="Arial"/>
              </a:rPr>
              <a:t>ducation</a:t>
            </a:r>
            <a:endParaRPr/>
          </a:p>
        </p:txBody>
      </p:sp>
      <p:sp>
        <p:nvSpPr>
          <p:cNvPr id="495" name="Google Shape;495;p21"/>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6" name="Google Shape;496;p21"/>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7" name="Google Shape;497;p21"/>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8" name="Google Shape;498;p21"/>
          <p:cNvSpPr txBox="1"/>
          <p:nvPr/>
        </p:nvSpPr>
        <p:spPr>
          <a:xfrm>
            <a:off x="782854"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5. </a:t>
            </a:r>
            <a:r>
              <a:rPr b="0" i="0" lang="en-US" sz="2000" u="none" cap="none" strike="noStrike">
                <a:solidFill>
                  <a:schemeClr val="lt1"/>
                </a:solidFill>
                <a:latin typeface="Arial"/>
                <a:ea typeface="Arial"/>
                <a:cs typeface="Arial"/>
                <a:sym typeface="Arial"/>
              </a:rPr>
              <a:t>Self-directed learning</a:t>
            </a:r>
            <a:endParaRPr b="0" i="0" sz="1600" u="none" cap="none" strike="noStrike">
              <a:solidFill>
                <a:schemeClr val="lt1"/>
              </a:solidFill>
              <a:latin typeface="Arial"/>
              <a:ea typeface="Arial"/>
              <a:cs typeface="Arial"/>
              <a:sym typeface="Arial"/>
            </a:endParaRPr>
          </a:p>
        </p:txBody>
      </p:sp>
      <p:sp>
        <p:nvSpPr>
          <p:cNvPr id="499" name="Google Shape;499;p21"/>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0" name="Google Shape;500;p21"/>
          <p:cNvSpPr txBox="1"/>
          <p:nvPr/>
        </p:nvSpPr>
        <p:spPr>
          <a:xfrm>
            <a:off x="6571489" y="1604211"/>
            <a:ext cx="4837657" cy="593047"/>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6. </a:t>
            </a:r>
            <a:r>
              <a:rPr b="0" i="0" lang="en-US" sz="2000" u="none" cap="none" strike="noStrike">
                <a:solidFill>
                  <a:schemeClr val="lt1"/>
                </a:solidFill>
                <a:latin typeface="Arial"/>
                <a:ea typeface="Arial"/>
                <a:cs typeface="Arial"/>
                <a:sym typeface="Arial"/>
              </a:rPr>
              <a:t>Flipped classroom</a:t>
            </a:r>
            <a:endParaRPr b="0" i="0" sz="1600" u="none" cap="none" strike="noStrike">
              <a:solidFill>
                <a:schemeClr val="lt1"/>
              </a:solidFill>
              <a:latin typeface="Arial"/>
              <a:ea typeface="Arial"/>
              <a:cs typeface="Arial"/>
              <a:sym typeface="Arial"/>
            </a:endParaRPr>
          </a:p>
        </p:txBody>
      </p:sp>
      <p:sp>
        <p:nvSpPr>
          <p:cNvPr id="501" name="Google Shape;501;p21"/>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2" name="Google Shape;502;p21"/>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3" name="Google Shape;503;p21"/>
          <p:cNvSpPr txBox="1"/>
          <p:nvPr/>
        </p:nvSpPr>
        <p:spPr>
          <a:xfrm>
            <a:off x="1292223" y="5285762"/>
            <a:ext cx="381891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Students become more independent and efficient, utilizing structured approaches to achieve their goals and solve challenges in a goal-oriented manner.</a:t>
            </a:r>
            <a:endParaRPr b="0" i="0" sz="1400" u="none" cap="none" strike="noStrike">
              <a:solidFill>
                <a:srgbClr val="000000"/>
              </a:solidFill>
              <a:latin typeface="Arial"/>
              <a:ea typeface="Arial"/>
              <a:cs typeface="Arial"/>
              <a:sym typeface="Arial"/>
            </a:endParaRPr>
          </a:p>
        </p:txBody>
      </p:sp>
      <p:sp>
        <p:nvSpPr>
          <p:cNvPr id="504" name="Google Shape;504;p21"/>
          <p:cNvSpPr txBox="1"/>
          <p:nvPr/>
        </p:nvSpPr>
        <p:spPr>
          <a:xfrm>
            <a:off x="1234192" y="3696087"/>
            <a:ext cx="391988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helps students plan and organize their tasks, break them into manageable steps (decomposition), and track progress through logical methods.</a:t>
            </a:r>
            <a:endParaRPr b="0" i="0" sz="1400" u="none" cap="none" strike="noStrike">
              <a:solidFill>
                <a:srgbClr val="000000"/>
              </a:solidFill>
              <a:latin typeface="Arial"/>
              <a:ea typeface="Arial"/>
              <a:cs typeface="Arial"/>
              <a:sym typeface="Arial"/>
            </a:endParaRPr>
          </a:p>
        </p:txBody>
      </p:sp>
      <p:sp>
        <p:nvSpPr>
          <p:cNvPr id="505" name="Google Shape;505;p21"/>
          <p:cNvSpPr txBox="1"/>
          <p:nvPr/>
        </p:nvSpPr>
        <p:spPr>
          <a:xfrm>
            <a:off x="889348" y="2262295"/>
            <a:ext cx="4609578"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Self-Directed Learning empowers students to take control of their learning path by setting personal goals, managing their learning process, and reflecting on progress. This approach encourage independence and adaptability, while developing problem-solving and critical-thinking skills.</a:t>
            </a:r>
            <a:endParaRPr b="0" i="0" sz="1200" u="none" cap="none" strike="noStrike">
              <a:solidFill>
                <a:srgbClr val="000000"/>
              </a:solidFill>
              <a:latin typeface="Arial"/>
              <a:ea typeface="Arial"/>
              <a:cs typeface="Arial"/>
              <a:sym typeface="Arial"/>
            </a:endParaRPr>
          </a:p>
        </p:txBody>
      </p:sp>
      <p:sp>
        <p:nvSpPr>
          <p:cNvPr id="506" name="Google Shape;506;p21"/>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9" name="Google Shape;509;p21"/>
          <p:cNvSpPr/>
          <p:nvPr/>
        </p:nvSpPr>
        <p:spPr>
          <a:xfrm>
            <a:off x="6865873"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0" name="Google Shape;510;p21"/>
          <p:cNvSpPr txBox="1"/>
          <p:nvPr/>
        </p:nvSpPr>
        <p:spPr>
          <a:xfrm>
            <a:off x="7080858" y="5285762"/>
            <a:ext cx="3818917"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Students arrive at class with a structured understanding, ready to collaborate and engage in higher-order problem-solving, making the classroom experience more dynamic and interactive.</a:t>
            </a:r>
            <a:endParaRPr b="0" i="0" sz="1400" u="none" cap="none" strike="noStrike">
              <a:solidFill>
                <a:srgbClr val="000000"/>
              </a:solidFill>
              <a:latin typeface="Arial"/>
              <a:ea typeface="Arial"/>
              <a:cs typeface="Arial"/>
              <a:sym typeface="Arial"/>
            </a:endParaRPr>
          </a:p>
        </p:txBody>
      </p:sp>
      <p:sp>
        <p:nvSpPr>
          <p:cNvPr id="511" name="Google Shape;511;p21"/>
          <p:cNvSpPr txBox="1"/>
          <p:nvPr/>
        </p:nvSpPr>
        <p:spPr>
          <a:xfrm>
            <a:off x="7022827" y="3696087"/>
            <a:ext cx="391988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CT enhances flipped classrooms by encouraging pre-class problem-solving and the application of algorithms to analyze and interpret instructional content.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7861107"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CONNECTION TO CT</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 OF CT</a:t>
            </a:r>
            <a:endParaRPr b="0" i="0" sz="1400" u="none" cap="none" strike="noStrike">
              <a:solidFill>
                <a:srgbClr val="000000"/>
              </a:solidFill>
              <a:latin typeface="Arial"/>
              <a:ea typeface="Arial"/>
              <a:cs typeface="Arial"/>
              <a:sym typeface="Arial"/>
            </a:endParaRPr>
          </a:p>
        </p:txBody>
      </p:sp>
      <p:sp>
        <p:nvSpPr>
          <p:cNvPr id="514" name="Google Shape;514;p21"/>
          <p:cNvSpPr txBox="1"/>
          <p:nvPr/>
        </p:nvSpPr>
        <p:spPr>
          <a:xfrm>
            <a:off x="6693074" y="2262295"/>
            <a:ext cx="460957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The Flipped Classroom shifts traditional learning by providing instructional materials before class, reserving class time for discussions and activities. It promotes active engagement and deeper understanding.</a:t>
            </a:r>
            <a:endParaRPr b="0" i="0" sz="1200" u="none" cap="none" strike="noStrike">
              <a:solidFill>
                <a:srgbClr val="000000"/>
              </a:solidFill>
              <a:latin typeface="Arial"/>
              <a:ea typeface="Arial"/>
              <a:cs typeface="Arial"/>
              <a:sym typeface="Arial"/>
            </a:endParaRPr>
          </a:p>
        </p:txBody>
      </p:sp>
      <p:sp>
        <p:nvSpPr>
          <p:cNvPr id="515" name="Google Shape;515;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9" name="Shape 519"/>
        <p:cNvGrpSpPr/>
        <p:nvPr/>
      </p:nvGrpSpPr>
      <p:grpSpPr>
        <a:xfrm>
          <a:off x="0" y="0"/>
          <a:ext cx="0" cy="0"/>
          <a:chOff x="0" y="0"/>
          <a:chExt cx="0" cy="0"/>
        </a:xfrm>
      </p:grpSpPr>
      <p:sp>
        <p:nvSpPr>
          <p:cNvPr id="520" name="Google Shape;520;p22"/>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Are you currently using scaffolding or are you familiar with It?</a:t>
            </a:r>
            <a:endParaRPr/>
          </a:p>
        </p:txBody>
      </p:sp>
      <p:sp>
        <p:nvSpPr>
          <p:cNvPr id="521" name="Google Shape;521;p22"/>
          <p:cNvSpPr txBox="1"/>
          <p:nvPr/>
        </p:nvSpPr>
        <p:spPr>
          <a:xfrm>
            <a:off x="696348" y="1416515"/>
            <a:ext cx="8068714"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Scaffolding is a teaching approach that breaks down complex concepts into smaller steps, gradually reducing support as learners gain independence. When combined with CT, scaffolding plays a key role in helping adult learners develop critical problem-solving and analytical skills. Scaffolding ensures that adult learners, regardless of their prior knowledge or digital literacy levels, can gradually develop CT skills at their own pace. This adaptability makes CT an inclusive methodology, as it allows educators to adjust complexity, reinforce concepts, and personalize learning pathways.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Key elements of scaffolding CT:</a:t>
            </a:r>
            <a:endParaRPr b="0" i="0" sz="1400" u="none" cap="none" strike="noStrike">
              <a:solidFill>
                <a:srgbClr val="000000"/>
              </a:solidFill>
              <a:latin typeface="Arial"/>
              <a:ea typeface="Arial"/>
              <a:cs typeface="Arial"/>
              <a:sym typeface="Arial"/>
            </a:endParaRPr>
          </a:p>
        </p:txBody>
      </p:sp>
      <p:pic>
        <p:nvPicPr>
          <p:cNvPr descr="A person holding his hand to his face&#10;&#10;Description automatically generated" id="522" name="Google Shape;522;p22"/>
          <p:cNvPicPr preferRelativeResize="0"/>
          <p:nvPr/>
        </p:nvPicPr>
        <p:blipFill rotWithShape="1">
          <a:blip r:embed="rId3">
            <a:alphaModFix/>
          </a:blip>
          <a:srcRect b="5000" l="0" r="0" t="5000"/>
          <a:stretch/>
        </p:blipFill>
        <p:spPr>
          <a:xfrm>
            <a:off x="9270885" y="524458"/>
            <a:ext cx="2762619" cy="2219786"/>
          </a:xfrm>
          <a:prstGeom prst="rect">
            <a:avLst/>
          </a:prstGeom>
          <a:noFill/>
          <a:ln>
            <a:noFill/>
          </a:ln>
        </p:spPr>
      </p:pic>
      <p:pic>
        <p:nvPicPr>
          <p:cNvPr id="523" name="Google Shape;523;p22"/>
          <p:cNvPicPr preferRelativeResize="0"/>
          <p:nvPr/>
        </p:nvPicPr>
        <p:blipFill rotWithShape="1">
          <a:blip r:embed="rId4">
            <a:alphaModFix/>
          </a:blip>
          <a:srcRect b="0" l="0" r="0" t="0"/>
          <a:stretch/>
        </p:blipFill>
        <p:spPr>
          <a:xfrm>
            <a:off x="2401657" y="4075790"/>
            <a:ext cx="7402614" cy="1197093"/>
          </a:xfrm>
          <a:prstGeom prst="rect">
            <a:avLst/>
          </a:prstGeom>
          <a:noFill/>
          <a:ln>
            <a:noFill/>
          </a:ln>
        </p:spPr>
      </p:pic>
      <p:sp>
        <p:nvSpPr>
          <p:cNvPr id="524" name="Google Shape;524;p22"/>
          <p:cNvSpPr txBox="1"/>
          <p:nvPr/>
        </p:nvSpPr>
        <p:spPr>
          <a:xfrm>
            <a:off x="1002081" y="3273577"/>
            <a:ext cx="2367420"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Step-by-step skill development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Introduce CT concepts, such as decomposition in small segments to build confidence.</a:t>
            </a:r>
            <a:endParaRPr b="0" i="0" sz="1400" u="none" cap="none" strike="noStrike">
              <a:solidFill>
                <a:srgbClr val="000000"/>
              </a:solidFill>
              <a:latin typeface="Arial"/>
              <a:ea typeface="Arial"/>
              <a:cs typeface="Arial"/>
              <a:sym typeface="Arial"/>
            </a:endParaRPr>
          </a:p>
        </p:txBody>
      </p:sp>
      <p:sp>
        <p:nvSpPr>
          <p:cNvPr id="525" name="Google Shape;525;p22"/>
          <p:cNvSpPr txBox="1"/>
          <p:nvPr/>
        </p:nvSpPr>
        <p:spPr>
          <a:xfrm>
            <a:off x="3369501" y="5386261"/>
            <a:ext cx="2342367" cy="9387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Guided practice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Offer structured activities with clear instructions and examples to ensure learners understand before working independently.</a:t>
            </a:r>
            <a:endParaRPr b="0" i="0" sz="1400" u="none" cap="none" strike="noStrike">
              <a:solidFill>
                <a:srgbClr val="000000"/>
              </a:solidFill>
              <a:latin typeface="Arial"/>
              <a:ea typeface="Arial"/>
              <a:cs typeface="Arial"/>
              <a:sym typeface="Arial"/>
            </a:endParaRPr>
          </a:p>
        </p:txBody>
      </p:sp>
      <p:sp>
        <p:nvSpPr>
          <p:cNvPr id="526" name="Google Shape;526;p22"/>
          <p:cNvSpPr txBox="1"/>
          <p:nvPr/>
        </p:nvSpPr>
        <p:spPr>
          <a:xfrm>
            <a:off x="6563640" y="5386261"/>
            <a:ext cx="2217106"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Feedback and adjustment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Provide regular feedback and adjust tasks to match learners' progress, preventing overwhelm.</a:t>
            </a:r>
            <a:endParaRPr b="0" i="0" sz="1400" u="none" cap="none" strike="noStrike">
              <a:solidFill>
                <a:srgbClr val="000000"/>
              </a:solidFill>
              <a:latin typeface="Arial"/>
              <a:ea typeface="Arial"/>
              <a:cs typeface="Arial"/>
              <a:sym typeface="Arial"/>
            </a:endParaRPr>
          </a:p>
        </p:txBody>
      </p:sp>
      <p:sp>
        <p:nvSpPr>
          <p:cNvPr id="527" name="Google Shape;527;p22"/>
          <p:cNvSpPr txBox="1"/>
          <p:nvPr/>
        </p:nvSpPr>
        <p:spPr>
          <a:xfrm>
            <a:off x="4847573" y="3273577"/>
            <a:ext cx="251773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Gradual release of responsibility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Start with guidance and move to independent tasks as learners gain confidence in applying CT strategies</a:t>
            </a:r>
            <a:endParaRPr b="0" i="0" sz="1400" u="none" cap="none" strike="noStrike">
              <a:solidFill>
                <a:srgbClr val="000000"/>
              </a:solidFill>
              <a:latin typeface="Arial"/>
              <a:ea typeface="Arial"/>
              <a:cs typeface="Arial"/>
              <a:sym typeface="Arial"/>
            </a:endParaRPr>
          </a:p>
        </p:txBody>
      </p:sp>
      <p:sp>
        <p:nvSpPr>
          <p:cNvPr id="528" name="Google Shape;528;p22"/>
          <p:cNvSpPr txBox="1"/>
          <p:nvPr/>
        </p:nvSpPr>
        <p:spPr>
          <a:xfrm>
            <a:off x="8765062" y="3273577"/>
            <a:ext cx="26712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Real-world applications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Relate each step to practical scenarios, helping learners see how CT concepts apply to real-life situations.</a:t>
            </a:r>
            <a:endParaRPr b="0" i="0" sz="1400" u="none" cap="none" strike="noStrike">
              <a:solidFill>
                <a:srgbClr val="000000"/>
              </a:solidFill>
              <a:latin typeface="Arial"/>
              <a:ea typeface="Arial"/>
              <a:cs typeface="Arial"/>
              <a:sym typeface="Arial"/>
            </a:endParaRPr>
          </a:p>
        </p:txBody>
      </p:sp>
      <p:sp>
        <p:nvSpPr>
          <p:cNvPr id="529" name="Google Shape;529;p22"/>
          <p:cNvSpPr txBox="1"/>
          <p:nvPr/>
        </p:nvSpPr>
        <p:spPr>
          <a:xfrm>
            <a:off x="9405855" y="5588828"/>
            <a:ext cx="2342368" cy="104996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By using scaffolding in your classes, you can create a supportive learning environment where your learners can progress at their own pace</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30" name="Google Shape;530;p22"/>
          <p:cNvPicPr preferRelativeResize="0"/>
          <p:nvPr/>
        </p:nvPicPr>
        <p:blipFill rotWithShape="1">
          <a:blip r:embed="rId5">
            <a:alphaModFix/>
          </a:blip>
          <a:srcRect b="0" l="0" r="0" t="0"/>
          <a:stretch/>
        </p:blipFill>
        <p:spPr>
          <a:xfrm>
            <a:off x="11347542" y="5095082"/>
            <a:ext cx="801362" cy="801362"/>
          </a:xfrm>
          <a:prstGeom prst="rect">
            <a:avLst/>
          </a:prstGeom>
          <a:noFill/>
          <a:ln>
            <a:noFill/>
          </a:ln>
        </p:spPr>
      </p:pic>
      <p:sp>
        <p:nvSpPr>
          <p:cNvPr id="531" name="Google Shape;531;p22"/>
          <p:cNvSpPr txBox="1"/>
          <p:nvPr/>
        </p:nvSpPr>
        <p:spPr>
          <a:xfrm>
            <a:off x="2755726" y="4412726"/>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1</a:t>
            </a:r>
            <a:endParaRPr b="1" i="0" sz="2000" u="none" cap="none" strike="noStrike">
              <a:solidFill>
                <a:srgbClr val="000000"/>
              </a:solidFill>
              <a:latin typeface="Arial"/>
              <a:ea typeface="Arial"/>
              <a:cs typeface="Arial"/>
              <a:sym typeface="Arial"/>
            </a:endParaRPr>
          </a:p>
        </p:txBody>
      </p:sp>
      <p:sp>
        <p:nvSpPr>
          <p:cNvPr id="532" name="Google Shape;532;p22"/>
          <p:cNvSpPr txBox="1"/>
          <p:nvPr/>
        </p:nvSpPr>
        <p:spPr>
          <a:xfrm>
            <a:off x="4296426" y="4412726"/>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2</a:t>
            </a:r>
            <a:endParaRPr b="1" i="0" sz="2000" u="none" cap="none" strike="noStrike">
              <a:solidFill>
                <a:srgbClr val="000000"/>
              </a:solidFill>
              <a:latin typeface="Arial"/>
              <a:ea typeface="Arial"/>
              <a:cs typeface="Arial"/>
              <a:sym typeface="Arial"/>
            </a:endParaRPr>
          </a:p>
        </p:txBody>
      </p:sp>
      <p:sp>
        <p:nvSpPr>
          <p:cNvPr id="533" name="Google Shape;533;p22"/>
          <p:cNvSpPr txBox="1"/>
          <p:nvPr/>
        </p:nvSpPr>
        <p:spPr>
          <a:xfrm>
            <a:off x="5851742" y="4412726"/>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3</a:t>
            </a:r>
            <a:endParaRPr b="1" i="0" sz="2000" u="none" cap="none" strike="noStrike">
              <a:solidFill>
                <a:srgbClr val="000000"/>
              </a:solidFill>
              <a:latin typeface="Arial"/>
              <a:ea typeface="Arial"/>
              <a:cs typeface="Arial"/>
              <a:sym typeface="Arial"/>
            </a:endParaRPr>
          </a:p>
        </p:txBody>
      </p:sp>
      <p:sp>
        <p:nvSpPr>
          <p:cNvPr id="534" name="Google Shape;534;p22"/>
          <p:cNvSpPr txBox="1"/>
          <p:nvPr/>
        </p:nvSpPr>
        <p:spPr>
          <a:xfrm>
            <a:off x="7427935" y="4412726"/>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4</a:t>
            </a:r>
            <a:endParaRPr b="1" i="0" sz="2000" u="none" cap="none" strike="noStrike">
              <a:solidFill>
                <a:srgbClr val="000000"/>
              </a:solidFill>
              <a:latin typeface="Arial"/>
              <a:ea typeface="Arial"/>
              <a:cs typeface="Arial"/>
              <a:sym typeface="Arial"/>
            </a:endParaRPr>
          </a:p>
        </p:txBody>
      </p:sp>
      <p:sp>
        <p:nvSpPr>
          <p:cNvPr id="535" name="Google Shape;535;p22"/>
          <p:cNvSpPr txBox="1"/>
          <p:nvPr/>
        </p:nvSpPr>
        <p:spPr>
          <a:xfrm>
            <a:off x="8972811" y="4412726"/>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5</a:t>
            </a:r>
            <a:endParaRPr b="1" i="0" sz="2000" u="none" cap="none" strike="noStrike">
              <a:solidFill>
                <a:srgbClr val="000000"/>
              </a:solidFill>
              <a:latin typeface="Arial"/>
              <a:ea typeface="Arial"/>
              <a:cs typeface="Arial"/>
              <a:sym typeface="Arial"/>
            </a:endParaRPr>
          </a:p>
        </p:txBody>
      </p:sp>
      <p:sp>
        <p:nvSpPr>
          <p:cNvPr id="536" name="Google Shape;536;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0" name="Shape 540"/>
        <p:cNvGrpSpPr/>
        <p:nvPr/>
      </p:nvGrpSpPr>
      <p:grpSpPr>
        <a:xfrm>
          <a:off x="0" y="0"/>
          <a:ext cx="0" cy="0"/>
          <a:chOff x="0" y="0"/>
          <a:chExt cx="0" cy="0"/>
        </a:xfrm>
      </p:grpSpPr>
      <p:pic>
        <p:nvPicPr>
          <p:cNvPr descr="Imagen que contiene Interfaz de usuario gráfica&#10;&#10;Descripción generada automáticamente" id="541" name="Google Shape;541;p23"/>
          <p:cNvPicPr preferRelativeResize="0"/>
          <p:nvPr/>
        </p:nvPicPr>
        <p:blipFill rotWithShape="1">
          <a:blip r:embed="rId3">
            <a:alphaModFix/>
          </a:blip>
          <a:srcRect b="0" l="0" r="0" t="0"/>
          <a:stretch/>
        </p:blipFill>
        <p:spPr>
          <a:xfrm>
            <a:off x="389884" y="4590651"/>
            <a:ext cx="2410836" cy="2217245"/>
          </a:xfrm>
          <a:prstGeom prst="rect">
            <a:avLst/>
          </a:prstGeom>
          <a:noFill/>
          <a:ln>
            <a:noFill/>
          </a:ln>
        </p:spPr>
      </p:pic>
      <p:pic>
        <p:nvPicPr>
          <p:cNvPr descr="Interfaz de usuario gráfica&#10;&#10;Descripción generada automáticamente con confianza media" id="542" name="Google Shape;542;p23"/>
          <p:cNvPicPr preferRelativeResize="0"/>
          <p:nvPr/>
        </p:nvPicPr>
        <p:blipFill rotWithShape="1">
          <a:blip r:embed="rId4">
            <a:alphaModFix/>
          </a:blip>
          <a:srcRect b="0" l="0" r="0" t="0"/>
          <a:stretch/>
        </p:blipFill>
        <p:spPr>
          <a:xfrm>
            <a:off x="9017404" y="0"/>
            <a:ext cx="3169574" cy="3169574"/>
          </a:xfrm>
          <a:prstGeom prst="rect">
            <a:avLst/>
          </a:prstGeom>
          <a:noFill/>
          <a:ln>
            <a:noFill/>
          </a:ln>
        </p:spPr>
      </p:pic>
      <p:sp>
        <p:nvSpPr>
          <p:cNvPr id="543" name="Google Shape;543;p23"/>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Unplugged activities</a:t>
            </a:r>
            <a:endParaRPr/>
          </a:p>
        </p:txBody>
      </p:sp>
      <p:sp>
        <p:nvSpPr>
          <p:cNvPr id="544" name="Google Shape;544;p23"/>
          <p:cNvSpPr txBox="1"/>
          <p:nvPr/>
        </p:nvSpPr>
        <p:spPr>
          <a:xfrm>
            <a:off x="696348" y="1416515"/>
            <a:ext cx="832105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CT can be developed without the use of computers or digital tools. Unplugged activities allow students to engage with CT concepts through hands-on, interactive exercises that build problem-solving and logical thinking skills. These activities are especially useful for educators who want to integrate CT into lessons without using technology.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3"/>
          <p:cNvSpPr txBox="1"/>
          <p:nvPr/>
        </p:nvSpPr>
        <p:spPr>
          <a:xfrm>
            <a:off x="732306" y="4011045"/>
            <a:ext cx="10727389" cy="68356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Unplugged CT activities make computational thinking accessible, engaging and relevant for adult students, especially those who don’t know how to use technology. By incorporating these exercises, you can strengthen learners' problem-solving skills without the need for digital tools.</a:t>
            </a:r>
            <a:endParaRPr b="0" i="0" sz="1400" u="none" cap="none" strike="noStrike">
              <a:solidFill>
                <a:srgbClr val="000000"/>
              </a:solidFill>
              <a:latin typeface="Arial"/>
              <a:ea typeface="Arial"/>
              <a:cs typeface="Arial"/>
              <a:sym typeface="Arial"/>
            </a:endParaRPr>
          </a:p>
        </p:txBody>
      </p:sp>
      <p:sp>
        <p:nvSpPr>
          <p:cNvPr id="546" name="Google Shape;546;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47" name="Google Shape;547;p23"/>
          <p:cNvSpPr txBox="1"/>
          <p:nvPr/>
        </p:nvSpPr>
        <p:spPr>
          <a:xfrm>
            <a:off x="696348" y="2441880"/>
            <a:ext cx="9963301" cy="141577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Why use unplugged activities?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Accessible to all students</a:t>
            </a:r>
            <a:r>
              <a:rPr b="0" i="0" lang="en-US" sz="1400" u="none" cap="none" strike="noStrike">
                <a:solidFill>
                  <a:schemeClr val="dk1"/>
                </a:solidFill>
                <a:latin typeface="Arial"/>
                <a:ea typeface="Arial"/>
                <a:cs typeface="Arial"/>
                <a:sym typeface="Arial"/>
              </a:rPr>
              <a:t>: No need for computers or prior technical knowledge.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Encourages hands-on learning:</a:t>
            </a:r>
            <a:r>
              <a:rPr b="0" i="0" lang="en-US" sz="1400" u="none" cap="none" strike="noStrike">
                <a:solidFill>
                  <a:schemeClr val="dk1"/>
                </a:solidFill>
                <a:latin typeface="Arial"/>
                <a:ea typeface="Arial"/>
                <a:cs typeface="Arial"/>
                <a:sym typeface="Arial"/>
              </a:rPr>
              <a:t> Uses real-world, physical, and collaborative exercises to make CT more engaging.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Strengthens problem-solving skills:</a:t>
            </a:r>
            <a:r>
              <a:rPr b="0" i="0" lang="en-US" sz="1400" u="none" cap="none" strike="noStrike">
                <a:solidFill>
                  <a:schemeClr val="dk1"/>
                </a:solidFill>
                <a:latin typeface="Arial"/>
                <a:ea typeface="Arial"/>
                <a:cs typeface="Arial"/>
                <a:sym typeface="Arial"/>
              </a:rPr>
              <a:t> Focuses on logical reasoning, critical thinking, and structured thinking. </a:t>
            </a:r>
            <a:endParaRPr b="0" i="0" sz="1400" u="none" cap="none" strike="noStrike">
              <a:solidFill>
                <a:srgbClr val="000000"/>
              </a:solidFill>
              <a:latin typeface="Arial"/>
              <a:ea typeface="Arial"/>
              <a:cs typeface="Arial"/>
              <a:sym typeface="Arial"/>
            </a:endParaRPr>
          </a:p>
        </p:txBody>
      </p:sp>
      <p:sp>
        <p:nvSpPr>
          <p:cNvPr id="548" name="Google Shape;548;p23"/>
          <p:cNvSpPr txBox="1"/>
          <p:nvPr/>
        </p:nvSpPr>
        <p:spPr>
          <a:xfrm>
            <a:off x="3068775" y="4924750"/>
            <a:ext cx="1382973" cy="307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sng" cap="none" strike="noStrike">
                <a:solidFill>
                  <a:srgbClr val="000000"/>
                </a:solidFill>
                <a:latin typeface="Arial"/>
                <a:ea typeface="Arial"/>
                <a:cs typeface="Arial"/>
                <a:sym typeface="Arial"/>
              </a:rPr>
              <a:t>Example </a:t>
            </a:r>
            <a:endParaRPr b="1" i="0" sz="1400" u="sng" cap="none" strike="noStrike">
              <a:solidFill>
                <a:schemeClr val="dk1"/>
              </a:solidFill>
              <a:latin typeface="Arial"/>
              <a:ea typeface="Arial"/>
              <a:cs typeface="Arial"/>
              <a:sym typeface="Arial"/>
            </a:endParaRPr>
          </a:p>
        </p:txBody>
      </p:sp>
      <p:sp>
        <p:nvSpPr>
          <p:cNvPr id="549" name="Google Shape;549;p23"/>
          <p:cNvSpPr txBox="1"/>
          <p:nvPr/>
        </p:nvSpPr>
        <p:spPr>
          <a:xfrm>
            <a:off x="3068775" y="5371813"/>
            <a:ext cx="321177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Students plan a family gathering by breaking it into smaller steps, like choosing a date, sending invitations, preparing food, and organizing activities.</a:t>
            </a:r>
            <a:endParaRPr b="0" i="0" sz="1200" u="none" cap="none" strike="noStrike">
              <a:solidFill>
                <a:schemeClr val="dk1"/>
              </a:solidFill>
              <a:latin typeface="Arial"/>
              <a:ea typeface="Arial"/>
              <a:cs typeface="Arial"/>
              <a:sym typeface="Arial"/>
            </a:endParaRPr>
          </a:p>
        </p:txBody>
      </p:sp>
      <p:pic>
        <p:nvPicPr>
          <p:cNvPr descr="Icono&#10;&#10;Descripción generada automáticamente" id="550" name="Google Shape;550;p23"/>
          <p:cNvPicPr preferRelativeResize="0"/>
          <p:nvPr/>
        </p:nvPicPr>
        <p:blipFill rotWithShape="1">
          <a:blip r:embed="rId5">
            <a:alphaModFix/>
          </a:blip>
          <a:srcRect b="0" l="0" r="0" t="0"/>
          <a:stretch/>
        </p:blipFill>
        <p:spPr>
          <a:xfrm>
            <a:off x="6682631" y="5371813"/>
            <a:ext cx="830997" cy="830997"/>
          </a:xfrm>
          <a:prstGeom prst="rect">
            <a:avLst/>
          </a:prstGeom>
          <a:noFill/>
          <a:ln>
            <a:noFill/>
          </a:ln>
        </p:spPr>
      </p:pic>
      <p:sp>
        <p:nvSpPr>
          <p:cNvPr id="551" name="Google Shape;551;p23"/>
          <p:cNvSpPr txBox="1"/>
          <p:nvPr/>
        </p:nvSpPr>
        <p:spPr>
          <a:xfrm>
            <a:off x="7915711" y="5371813"/>
            <a:ext cx="321177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This reinforces decomposition, helping students' structure complex tasks into manageable parts for better planning and execution.</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55" name="Shape 555"/>
        <p:cNvGrpSpPr/>
        <p:nvPr/>
      </p:nvGrpSpPr>
      <p:grpSpPr>
        <a:xfrm>
          <a:off x="0" y="0"/>
          <a:ext cx="0" cy="0"/>
          <a:chOff x="0" y="0"/>
          <a:chExt cx="0" cy="0"/>
        </a:xfrm>
      </p:grpSpPr>
      <p:sp>
        <p:nvSpPr>
          <p:cNvPr id="556" name="Google Shape;556;p24"/>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Unplugged activities</a:t>
            </a:r>
            <a:endParaRPr/>
          </a:p>
        </p:txBody>
      </p:sp>
      <p:sp>
        <p:nvSpPr>
          <p:cNvPr id="557" name="Google Shape;557;p24"/>
          <p:cNvSpPr txBox="1"/>
          <p:nvPr/>
        </p:nvSpPr>
        <p:spPr>
          <a:xfrm>
            <a:off x="696348" y="1416515"/>
            <a:ext cx="8321056" cy="5232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Here are some practical examples of effective unplugged activities you can easily apply in adult education contexts to foster CT: </a:t>
            </a:r>
            <a:endParaRPr b="0" i="0" sz="1400" u="none" cap="none" strike="noStrike">
              <a:solidFill>
                <a:srgbClr val="000000"/>
              </a:solidFill>
              <a:latin typeface="Arial"/>
              <a:ea typeface="Arial"/>
              <a:cs typeface="Arial"/>
              <a:sym typeface="Arial"/>
            </a:endParaRPr>
          </a:p>
        </p:txBody>
      </p:sp>
      <p:sp>
        <p:nvSpPr>
          <p:cNvPr id="558" name="Google Shape;558;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59" name="Google Shape;559;p24"/>
          <p:cNvSpPr/>
          <p:nvPr/>
        </p:nvSpPr>
        <p:spPr>
          <a:xfrm>
            <a:off x="871712" y="2260339"/>
            <a:ext cx="3549975" cy="4246323"/>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nterfaz de usuario gráfica&#10;&#10;Descripción generada automáticamente con confianza media" id="560" name="Google Shape;560;p24"/>
          <p:cNvPicPr preferRelativeResize="0"/>
          <p:nvPr/>
        </p:nvPicPr>
        <p:blipFill rotWithShape="1">
          <a:blip r:embed="rId3">
            <a:alphaModFix/>
          </a:blip>
          <a:srcRect b="0" l="0" r="0" t="0"/>
          <a:stretch/>
        </p:blipFill>
        <p:spPr>
          <a:xfrm>
            <a:off x="9017404" y="0"/>
            <a:ext cx="3169574" cy="3169574"/>
          </a:xfrm>
          <a:prstGeom prst="rect">
            <a:avLst/>
          </a:prstGeom>
          <a:noFill/>
          <a:ln>
            <a:noFill/>
          </a:ln>
        </p:spPr>
      </p:pic>
      <p:sp>
        <p:nvSpPr>
          <p:cNvPr id="561" name="Google Shape;561;p24"/>
          <p:cNvSpPr/>
          <p:nvPr/>
        </p:nvSpPr>
        <p:spPr>
          <a:xfrm>
            <a:off x="5043038" y="2260339"/>
            <a:ext cx="3549975" cy="4246323"/>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2" name="Google Shape;562;p24"/>
          <p:cNvSpPr/>
          <p:nvPr/>
        </p:nvSpPr>
        <p:spPr>
          <a:xfrm>
            <a:off x="1061912" y="2108508"/>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Job search organizer</a:t>
            </a:r>
            <a:endParaRPr b="0" i="0" sz="1400" u="none" cap="none" strike="noStrike">
              <a:solidFill>
                <a:srgbClr val="000000"/>
              </a:solidFill>
              <a:latin typeface="Arial"/>
              <a:ea typeface="Arial"/>
              <a:cs typeface="Arial"/>
              <a:sym typeface="Arial"/>
            </a:endParaRPr>
          </a:p>
        </p:txBody>
      </p:sp>
      <p:sp>
        <p:nvSpPr>
          <p:cNvPr id="563" name="Google Shape;563;p24"/>
          <p:cNvSpPr/>
          <p:nvPr/>
        </p:nvSpPr>
        <p:spPr>
          <a:xfrm>
            <a:off x="5233238" y="2108508"/>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Recipe card mix-up</a:t>
            </a:r>
            <a:endParaRPr b="1" i="0" sz="1600" u="none" cap="none" strike="noStrike">
              <a:solidFill>
                <a:schemeClr val="lt1"/>
              </a:solidFill>
              <a:latin typeface="Arial"/>
              <a:ea typeface="Arial"/>
              <a:cs typeface="Arial"/>
              <a:sym typeface="Arial"/>
            </a:endParaRPr>
          </a:p>
        </p:txBody>
      </p:sp>
      <p:sp>
        <p:nvSpPr>
          <p:cNvPr id="564" name="Google Shape;564;p24"/>
          <p:cNvSpPr txBox="1"/>
          <p:nvPr/>
        </p:nvSpPr>
        <p:spPr>
          <a:xfrm>
            <a:off x="5179677" y="2720929"/>
            <a:ext cx="3312970" cy="93871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Provide learners with recipe steps on separate cards, like making a salad or pasta. The steps are out of order. Their task is to arrange them correctly, then explain their logic. You can make it harder by introducing a “wrong” step for debugging.</a:t>
            </a:r>
            <a:endParaRPr b="0" i="0" sz="1100" u="none" cap="none" strike="noStrike">
              <a:solidFill>
                <a:srgbClr val="000000"/>
              </a:solidFill>
              <a:latin typeface="Arial"/>
              <a:ea typeface="Arial"/>
              <a:cs typeface="Arial"/>
              <a:sym typeface="Arial"/>
            </a:endParaRPr>
          </a:p>
        </p:txBody>
      </p:sp>
      <p:sp>
        <p:nvSpPr>
          <p:cNvPr id="565" name="Google Shape;565;p24"/>
          <p:cNvSpPr txBox="1"/>
          <p:nvPr/>
        </p:nvSpPr>
        <p:spPr>
          <a:xfrm>
            <a:off x="5179677" y="3672475"/>
            <a:ext cx="322313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Advantages:</a:t>
            </a:r>
            <a:endParaRPr b="0" i="0" sz="1400" u="none" cap="none" strike="noStrike">
              <a:solidFill>
                <a:srgbClr val="000000"/>
              </a:solidFill>
              <a:latin typeface="Arial"/>
              <a:ea typeface="Arial"/>
              <a:cs typeface="Arial"/>
              <a:sym typeface="Arial"/>
            </a:endParaRPr>
          </a:p>
          <a:p>
            <a:pPr indent="-171450" lvl="1"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Accessible and low-pressure.</a:t>
            </a:r>
            <a:endParaRPr b="0" i="0" sz="1400" u="none" cap="none" strike="noStrike">
              <a:solidFill>
                <a:srgbClr val="000000"/>
              </a:solidFill>
              <a:latin typeface="Arial"/>
              <a:ea typeface="Arial"/>
              <a:cs typeface="Arial"/>
              <a:sym typeface="Arial"/>
            </a:endParaRPr>
          </a:p>
          <a:p>
            <a:pPr indent="-171450" lvl="1"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Directly connects to sequencing and logic</a:t>
            </a:r>
            <a:endParaRPr b="0" i="0" sz="1100" u="none" cap="none" strike="noStrike">
              <a:solidFill>
                <a:srgbClr val="000000"/>
              </a:solidFill>
              <a:latin typeface="Arial"/>
              <a:ea typeface="Arial"/>
              <a:cs typeface="Arial"/>
              <a:sym typeface="Arial"/>
            </a:endParaRPr>
          </a:p>
        </p:txBody>
      </p:sp>
      <p:sp>
        <p:nvSpPr>
          <p:cNvPr id="566" name="Google Shape;566;p24"/>
          <p:cNvSpPr txBox="1"/>
          <p:nvPr/>
        </p:nvSpPr>
        <p:spPr>
          <a:xfrm>
            <a:off x="5179677" y="4417552"/>
            <a:ext cx="322313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Methodological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Develops algorithmic thinking and sequencing</a:t>
            </a:r>
            <a:endParaRPr b="0" i="0" sz="1100" u="none" cap="none" strike="noStrike">
              <a:solidFill>
                <a:srgbClr val="000000"/>
              </a:solidFill>
              <a:latin typeface="Arial"/>
              <a:ea typeface="Arial"/>
              <a:cs typeface="Arial"/>
              <a:sym typeface="Arial"/>
            </a:endParaRPr>
          </a:p>
        </p:txBody>
      </p:sp>
      <p:sp>
        <p:nvSpPr>
          <p:cNvPr id="567" name="Google Shape;567;p24"/>
          <p:cNvSpPr txBox="1"/>
          <p:nvPr/>
        </p:nvSpPr>
        <p:spPr>
          <a:xfrm>
            <a:off x="5179677" y="5008741"/>
            <a:ext cx="3223135" cy="11233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Trainer guidelines: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Use common recipes.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Encourage learners to explain why they chose the order.</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Discuss what happens if one step is skipped or done wrong </a:t>
            </a:r>
            <a:endParaRPr b="0" i="0" sz="1100" u="none" cap="none" strike="noStrike">
              <a:solidFill>
                <a:srgbClr val="000000"/>
              </a:solidFill>
              <a:latin typeface="Arial"/>
              <a:ea typeface="Arial"/>
              <a:cs typeface="Arial"/>
              <a:sym typeface="Arial"/>
            </a:endParaRPr>
          </a:p>
        </p:txBody>
      </p:sp>
      <p:sp>
        <p:nvSpPr>
          <p:cNvPr id="568" name="Google Shape;568;p24"/>
          <p:cNvSpPr txBox="1"/>
          <p:nvPr/>
        </p:nvSpPr>
        <p:spPr>
          <a:xfrm>
            <a:off x="1014471" y="2720929"/>
            <a:ext cx="3312970"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Learners receive different fictional job postings. They must group and sort them by criteria: hours, skills needed, distance and/or salary. Then they rank which jobs they'd apply to and why.</a:t>
            </a:r>
            <a:endParaRPr b="0" i="0" sz="1100" u="none" cap="none" strike="noStrike">
              <a:solidFill>
                <a:srgbClr val="000000"/>
              </a:solidFill>
              <a:latin typeface="Arial"/>
              <a:ea typeface="Arial"/>
              <a:cs typeface="Arial"/>
              <a:sym typeface="Arial"/>
            </a:endParaRPr>
          </a:p>
        </p:txBody>
      </p:sp>
      <p:sp>
        <p:nvSpPr>
          <p:cNvPr id="569" name="Google Shape;569;p24"/>
          <p:cNvSpPr txBox="1"/>
          <p:nvPr/>
        </p:nvSpPr>
        <p:spPr>
          <a:xfrm>
            <a:off x="1014471" y="3497111"/>
            <a:ext cx="3312970" cy="7848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Advantages:</a:t>
            </a:r>
            <a:endParaRPr b="0" i="0" sz="1400" u="none" cap="none" strike="noStrike">
              <a:solidFill>
                <a:srgbClr val="000000"/>
              </a:solidFill>
              <a:latin typeface="Arial"/>
              <a:ea typeface="Arial"/>
              <a:cs typeface="Arial"/>
              <a:sym typeface="Arial"/>
            </a:endParaRPr>
          </a:p>
          <a:p>
            <a:pPr indent="-171450" lvl="1"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Simulates real-world responsibilities.</a:t>
            </a:r>
            <a:endParaRPr b="0" i="0" sz="1400" u="none" cap="none" strike="noStrike">
              <a:solidFill>
                <a:srgbClr val="000000"/>
              </a:solidFill>
              <a:latin typeface="Arial"/>
              <a:ea typeface="Arial"/>
              <a:cs typeface="Arial"/>
              <a:sym typeface="Arial"/>
            </a:endParaRPr>
          </a:p>
          <a:p>
            <a:pPr indent="-171450" lvl="1"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Helps develop decision-making and prioritization skills.</a:t>
            </a:r>
            <a:endParaRPr b="0" i="0" sz="1400" u="none" cap="none" strike="noStrike">
              <a:solidFill>
                <a:srgbClr val="000000"/>
              </a:solidFill>
              <a:latin typeface="Arial"/>
              <a:ea typeface="Arial"/>
              <a:cs typeface="Arial"/>
              <a:sym typeface="Arial"/>
            </a:endParaRPr>
          </a:p>
        </p:txBody>
      </p:sp>
      <p:sp>
        <p:nvSpPr>
          <p:cNvPr id="570" name="Google Shape;570;p24"/>
          <p:cNvSpPr txBox="1"/>
          <p:nvPr/>
        </p:nvSpPr>
        <p:spPr>
          <a:xfrm>
            <a:off x="1014471" y="4337564"/>
            <a:ext cx="3223135" cy="61555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Methodological value: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Strengthens classification, filtering and structured decision-making</a:t>
            </a:r>
            <a:endParaRPr b="0" i="0" sz="1100" u="none" cap="none" strike="noStrike">
              <a:solidFill>
                <a:srgbClr val="000000"/>
              </a:solidFill>
              <a:latin typeface="Arial"/>
              <a:ea typeface="Arial"/>
              <a:cs typeface="Arial"/>
              <a:sym typeface="Arial"/>
            </a:endParaRPr>
          </a:p>
        </p:txBody>
      </p:sp>
      <p:sp>
        <p:nvSpPr>
          <p:cNvPr id="571" name="Google Shape;571;p24"/>
          <p:cNvSpPr txBox="1"/>
          <p:nvPr/>
        </p:nvSpPr>
        <p:spPr>
          <a:xfrm>
            <a:off x="1014471" y="5008741"/>
            <a:ext cx="3223135" cy="12926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Trainer guidelines: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Use realistic job descriptions from local sources.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Lead a discussion about the steps they used to sort and decide.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Relate the process to search filters in online platforms.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5" name="Shape 575"/>
        <p:cNvGrpSpPr/>
        <p:nvPr/>
      </p:nvGrpSpPr>
      <p:grpSpPr>
        <a:xfrm>
          <a:off x="0" y="0"/>
          <a:ext cx="0" cy="0"/>
          <a:chOff x="0" y="0"/>
          <a:chExt cx="0" cy="0"/>
        </a:xfrm>
      </p:grpSpPr>
      <p:pic>
        <p:nvPicPr>
          <p:cNvPr descr="Interfaz de usuario gráfica&#10;&#10;Descripción generada automáticamente con confianza media" id="576" name="Google Shape;576;p25"/>
          <p:cNvPicPr preferRelativeResize="0"/>
          <p:nvPr/>
        </p:nvPicPr>
        <p:blipFill rotWithShape="1">
          <a:blip r:embed="rId3">
            <a:alphaModFix/>
          </a:blip>
          <a:srcRect b="0" l="0" r="0" t="0"/>
          <a:stretch/>
        </p:blipFill>
        <p:spPr>
          <a:xfrm>
            <a:off x="9017404" y="0"/>
            <a:ext cx="3169574" cy="3169574"/>
          </a:xfrm>
          <a:prstGeom prst="rect">
            <a:avLst/>
          </a:prstGeom>
          <a:noFill/>
          <a:ln>
            <a:noFill/>
          </a:ln>
        </p:spPr>
      </p:pic>
      <p:sp>
        <p:nvSpPr>
          <p:cNvPr id="577" name="Google Shape;577;p25"/>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Unplugged activities</a:t>
            </a:r>
            <a:endParaRPr/>
          </a:p>
        </p:txBody>
      </p:sp>
      <p:sp>
        <p:nvSpPr>
          <p:cNvPr id="578" name="Google Shape;578;p25"/>
          <p:cNvSpPr txBox="1"/>
          <p:nvPr/>
        </p:nvSpPr>
        <p:spPr>
          <a:xfrm>
            <a:off x="696348" y="1416515"/>
            <a:ext cx="8321056" cy="196977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Unplugged activities are powerful, low-barrier tools that help adult learners build computational thinking from the ground up. For example, having learners map out how they get ready in the morning using post-it notes can teach decomposition and sequencing. Group games like “if-this-then-that” storytelling or creating a human flowchart can foster logic and collaboration. These types of exercises encourage adult students to actively engage, test solutions and reflect on their problem-solving strategies in familiar contexts.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When applied intentionally, unplugged activities create structured learning moments that feel natural and meaningful.</a:t>
            </a:r>
            <a:endParaRPr b="0" i="0" sz="1400" u="none" cap="none" strike="noStrike">
              <a:solidFill>
                <a:srgbClr val="000000"/>
              </a:solidFill>
              <a:latin typeface="Arial"/>
              <a:ea typeface="Arial"/>
              <a:cs typeface="Arial"/>
              <a:sym typeface="Arial"/>
            </a:endParaRPr>
          </a:p>
        </p:txBody>
      </p:sp>
      <p:sp>
        <p:nvSpPr>
          <p:cNvPr id="579" name="Google Shape;579;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0" name="Google Shape;580;p25"/>
          <p:cNvSpPr txBox="1"/>
          <p:nvPr/>
        </p:nvSpPr>
        <p:spPr>
          <a:xfrm>
            <a:off x="696348" y="3488011"/>
            <a:ext cx="10276452" cy="260071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Guidelines for trainers: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120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Start simple: </a:t>
            </a:r>
            <a:r>
              <a:rPr b="0" i="0" lang="en-US" sz="1400" u="none" cap="none" strike="noStrike">
                <a:solidFill>
                  <a:srgbClr val="000000"/>
                </a:solidFill>
                <a:latin typeface="Arial"/>
                <a:ea typeface="Arial"/>
                <a:cs typeface="Arial"/>
                <a:sym typeface="Arial"/>
              </a:rPr>
              <a:t>Always introduce unplugged activities with relatable scenarios.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120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Facilitate</a:t>
            </a:r>
            <a:r>
              <a:rPr b="0" i="0" lang="en-US" sz="1400" u="none" cap="none" strike="noStrike">
                <a:solidFill>
                  <a:srgbClr val="000000"/>
                </a:solidFill>
                <a:latin typeface="Arial"/>
                <a:ea typeface="Arial"/>
                <a:cs typeface="Arial"/>
                <a:sym typeface="Arial"/>
              </a:rPr>
              <a:t>: Act as a facilitator rather than just an instructor, guiding and supporting learners through activities.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120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Reflect on what they´ve learn: </a:t>
            </a:r>
            <a:r>
              <a:rPr b="0" i="0" lang="en-US" sz="1400" u="none" cap="none" strike="noStrike">
                <a:solidFill>
                  <a:srgbClr val="000000"/>
                </a:solidFill>
                <a:latin typeface="Arial"/>
                <a:ea typeface="Arial"/>
                <a:cs typeface="Arial"/>
                <a:sym typeface="Arial"/>
              </a:rPr>
              <a:t>End each activity with guided reflection:</a:t>
            </a:r>
            <a:endParaRPr b="0" i="0" sz="1400" u="none" cap="none" strike="noStrike">
              <a:solidFill>
                <a:srgbClr val="000000"/>
              </a:solidFill>
              <a:latin typeface="Arial"/>
              <a:ea typeface="Arial"/>
              <a:cs typeface="Arial"/>
              <a:sym typeface="Arial"/>
            </a:endParaRPr>
          </a:p>
          <a:p>
            <a:pPr indent="0" lvl="3" marL="538163" marR="0" rtl="0" algn="just">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"What did we do?“</a:t>
            </a:r>
            <a:endParaRPr b="0" i="0" sz="1400" u="none" cap="none" strike="noStrike">
              <a:solidFill>
                <a:srgbClr val="000000"/>
              </a:solidFill>
              <a:latin typeface="Arial"/>
              <a:ea typeface="Arial"/>
              <a:cs typeface="Arial"/>
              <a:sym typeface="Arial"/>
            </a:endParaRPr>
          </a:p>
          <a:p>
            <a:pPr indent="0" lvl="3" marL="538163" marR="0" rtl="0" algn="just">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"Why did we do it this way?“</a:t>
            </a:r>
            <a:endParaRPr b="0" i="0" sz="1400" u="none" cap="none" strike="noStrike">
              <a:solidFill>
                <a:srgbClr val="000000"/>
              </a:solidFill>
              <a:latin typeface="Arial"/>
              <a:ea typeface="Arial"/>
              <a:cs typeface="Arial"/>
              <a:sym typeface="Arial"/>
            </a:endParaRPr>
          </a:p>
          <a:p>
            <a:pPr indent="0" lvl="3" marL="538163" marR="0" rtl="0" algn="just">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"How does it relate to computational thinking?“</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60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Assess</a:t>
            </a:r>
            <a:r>
              <a:rPr b="0" i="0" lang="en-US" sz="1400" u="none" cap="none" strike="noStrike">
                <a:solidFill>
                  <a:srgbClr val="000000"/>
                </a:solidFill>
                <a:latin typeface="Arial"/>
                <a:ea typeface="Arial"/>
                <a:cs typeface="Arial"/>
                <a:sym typeface="Arial"/>
              </a:rPr>
              <a:t>: Use group discussions and reflective feedback as assessment strategies, emphasizing the understanding of processes rather than right/wrong answers.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4" name="Shape 584"/>
        <p:cNvGrpSpPr/>
        <p:nvPr/>
      </p:nvGrpSpPr>
      <p:grpSpPr>
        <a:xfrm>
          <a:off x="0" y="0"/>
          <a:ext cx="0" cy="0"/>
          <a:chOff x="0" y="0"/>
          <a:chExt cx="0" cy="0"/>
        </a:xfrm>
      </p:grpSpPr>
      <p:sp>
        <p:nvSpPr>
          <p:cNvPr id="585" name="Google Shape;585;p26"/>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Programming activities</a:t>
            </a:r>
            <a:endParaRPr/>
          </a:p>
        </p:txBody>
      </p:sp>
      <p:sp>
        <p:nvSpPr>
          <p:cNvPr id="586" name="Google Shape;586;p26"/>
          <p:cNvSpPr txBox="1"/>
          <p:nvPr/>
        </p:nvSpPr>
        <p:spPr>
          <a:xfrm>
            <a:off x="669676" y="1416515"/>
            <a:ext cx="10852649" cy="14773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Programming activities offer a hands-on way to build the structure of computational thinking in adult learners. When learners design digital solutions, like animations or apps, they engage in the core principles of CT.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Programming doesn't have to be complex. There are beginner-friendly tools that can help adult learners experience CT concepts in engaging ways without needing advanced tech skills: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8" name="Google Shape;588;p26"/>
          <p:cNvSpPr/>
          <p:nvPr/>
        </p:nvSpPr>
        <p:spPr>
          <a:xfrm>
            <a:off x="546036" y="2755725"/>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26"/>
          <p:cNvSpPr/>
          <p:nvPr/>
        </p:nvSpPr>
        <p:spPr>
          <a:xfrm>
            <a:off x="760493" y="2684406"/>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Scratch</a:t>
            </a:r>
            <a:endParaRPr b="0" i="0" sz="1400" u="none" cap="none" strike="noStrike">
              <a:solidFill>
                <a:srgbClr val="000000"/>
              </a:solidFill>
              <a:latin typeface="Arial"/>
              <a:ea typeface="Arial"/>
              <a:cs typeface="Arial"/>
              <a:sym typeface="Arial"/>
            </a:endParaRPr>
          </a:p>
        </p:txBody>
      </p:sp>
      <p:sp>
        <p:nvSpPr>
          <p:cNvPr id="590" name="Google Shape;590;p26"/>
          <p:cNvSpPr txBox="1"/>
          <p:nvPr/>
        </p:nvSpPr>
        <p:spPr>
          <a:xfrm>
            <a:off x="669676" y="3259547"/>
            <a:ext cx="3332089"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Scratch is a free, block-based visual programming environment that allows learners to build stories, games and animations by snapping together code blocks like puzzle pieces.</a:t>
            </a:r>
            <a:endParaRPr b="0" i="0" sz="1100" u="none" cap="none" strike="noStrike">
              <a:solidFill>
                <a:srgbClr val="000000"/>
              </a:solidFill>
              <a:latin typeface="Arial"/>
              <a:ea typeface="Arial"/>
              <a:cs typeface="Arial"/>
              <a:sym typeface="Arial"/>
            </a:endParaRPr>
          </a:p>
        </p:txBody>
      </p:sp>
      <p:sp>
        <p:nvSpPr>
          <p:cNvPr id="591" name="Google Shape;591;p26"/>
          <p:cNvSpPr txBox="1"/>
          <p:nvPr/>
        </p:nvSpPr>
        <p:spPr>
          <a:xfrm>
            <a:off x="669676" y="3973099"/>
            <a:ext cx="3332089" cy="12926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Advantages:</a:t>
            </a:r>
            <a:endParaRPr b="0" i="0" sz="1400" u="none" cap="none" strike="noStrike">
              <a:solidFill>
                <a:srgbClr val="000000"/>
              </a:solidFill>
              <a:latin typeface="Arial"/>
              <a:ea typeface="Arial"/>
              <a:cs typeface="Arial"/>
              <a:sym typeface="Arial"/>
            </a:endParaRPr>
          </a:p>
          <a:p>
            <a:pPr indent="0" lvl="1"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Scratch teaches the logic and structure of programming in a visual way. Learners explore sequencing, loops, events and debugging while seeing immediate results from their actions.</a:t>
            </a:r>
            <a:endParaRPr b="0" i="0" sz="1400" u="none" cap="none" strike="noStrike">
              <a:solidFill>
                <a:srgbClr val="000000"/>
              </a:solidFill>
              <a:latin typeface="Arial"/>
              <a:ea typeface="Arial"/>
              <a:cs typeface="Arial"/>
              <a:sym typeface="Arial"/>
            </a:endParaRPr>
          </a:p>
          <a:p>
            <a:pPr indent="0" lvl="1"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Scratch is creative and playful and encourages learners to  use core elements of CT.</a:t>
            </a:r>
            <a:endParaRPr b="0" i="0" sz="1400" u="none" cap="none" strike="noStrike">
              <a:solidFill>
                <a:srgbClr val="000000"/>
              </a:solidFill>
              <a:latin typeface="Arial"/>
              <a:ea typeface="Arial"/>
              <a:cs typeface="Arial"/>
              <a:sym typeface="Arial"/>
            </a:endParaRPr>
          </a:p>
        </p:txBody>
      </p:sp>
      <p:sp>
        <p:nvSpPr>
          <p:cNvPr id="592" name="Google Shape;592;p26"/>
          <p:cNvSpPr txBox="1"/>
          <p:nvPr/>
        </p:nvSpPr>
        <p:spPr>
          <a:xfrm>
            <a:off x="669677" y="5221683"/>
            <a:ext cx="3351208" cy="12926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Trainer tips: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Start with a simple goal.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Use pre-built templates to lower the entry barrier.</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Guide learners to reflect on the logic behind their block choices.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Encourage peer sharing to build confidence and communication.</a:t>
            </a:r>
            <a:endParaRPr b="0" i="0" sz="1400" u="none" cap="none" strike="noStrike">
              <a:solidFill>
                <a:srgbClr val="000000"/>
              </a:solidFill>
              <a:latin typeface="Arial"/>
              <a:ea typeface="Arial"/>
              <a:cs typeface="Arial"/>
              <a:sym typeface="Arial"/>
            </a:endParaRPr>
          </a:p>
        </p:txBody>
      </p:sp>
      <p:sp>
        <p:nvSpPr>
          <p:cNvPr id="593" name="Google Shape;593;p26"/>
          <p:cNvSpPr/>
          <p:nvPr/>
        </p:nvSpPr>
        <p:spPr>
          <a:xfrm>
            <a:off x="4298047" y="2755725"/>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4" name="Google Shape;594;p26"/>
          <p:cNvSpPr/>
          <p:nvPr/>
        </p:nvSpPr>
        <p:spPr>
          <a:xfrm>
            <a:off x="4512504" y="2684406"/>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App inventor</a:t>
            </a:r>
            <a:endParaRPr b="0" i="0" sz="1400" u="none" cap="none" strike="noStrike">
              <a:solidFill>
                <a:srgbClr val="000000"/>
              </a:solidFill>
              <a:latin typeface="Arial"/>
              <a:ea typeface="Arial"/>
              <a:cs typeface="Arial"/>
              <a:sym typeface="Arial"/>
            </a:endParaRPr>
          </a:p>
        </p:txBody>
      </p:sp>
      <p:sp>
        <p:nvSpPr>
          <p:cNvPr id="595" name="Google Shape;595;p26"/>
          <p:cNvSpPr/>
          <p:nvPr/>
        </p:nvSpPr>
        <p:spPr>
          <a:xfrm>
            <a:off x="8050058" y="2755725"/>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6" name="Google Shape;596;p26"/>
          <p:cNvSpPr/>
          <p:nvPr/>
        </p:nvSpPr>
        <p:spPr>
          <a:xfrm>
            <a:off x="8264515" y="2684406"/>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Arduino</a:t>
            </a:r>
            <a:endParaRPr b="0" i="0" sz="1400" u="none" cap="none" strike="noStrike">
              <a:solidFill>
                <a:srgbClr val="000000"/>
              </a:solidFill>
              <a:latin typeface="Arial"/>
              <a:ea typeface="Arial"/>
              <a:cs typeface="Arial"/>
              <a:sym typeface="Arial"/>
            </a:endParaRPr>
          </a:p>
        </p:txBody>
      </p:sp>
      <p:sp>
        <p:nvSpPr>
          <p:cNvPr id="597" name="Google Shape;597;p26"/>
          <p:cNvSpPr txBox="1"/>
          <p:nvPr/>
        </p:nvSpPr>
        <p:spPr>
          <a:xfrm>
            <a:off x="4429955" y="3259547"/>
            <a:ext cx="3332089"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Visual programming platform that allows users to create simple Android apps using block-based logic. It’s ideal for beginners and doesn’t require prior coding knowledge.</a:t>
            </a:r>
            <a:endParaRPr b="0" i="0" sz="1100" u="none" cap="none" strike="noStrike">
              <a:solidFill>
                <a:srgbClr val="000000"/>
              </a:solidFill>
              <a:latin typeface="Arial"/>
              <a:ea typeface="Arial"/>
              <a:cs typeface="Arial"/>
              <a:sym typeface="Arial"/>
            </a:endParaRPr>
          </a:p>
        </p:txBody>
      </p:sp>
      <p:sp>
        <p:nvSpPr>
          <p:cNvPr id="598" name="Google Shape;598;p26"/>
          <p:cNvSpPr txBox="1"/>
          <p:nvPr/>
        </p:nvSpPr>
        <p:spPr>
          <a:xfrm>
            <a:off x="4429955" y="3973099"/>
            <a:ext cx="3332089" cy="12926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Advantages:</a:t>
            </a:r>
            <a:endParaRPr b="0" i="0" sz="1400" u="none" cap="none" strike="noStrike">
              <a:solidFill>
                <a:srgbClr val="000000"/>
              </a:solidFill>
              <a:latin typeface="Arial"/>
              <a:ea typeface="Arial"/>
              <a:cs typeface="Arial"/>
              <a:sym typeface="Arial"/>
            </a:endParaRPr>
          </a:p>
          <a:p>
            <a:pPr indent="0" lvl="1"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App inventor develops event-driven understanding of how user actions (like tapping a button) trigger responses (like displaying a message). Learners explore inputs, conditions, outputs, sequencing and logic flows in a hands-on way, often designing tools for their own daily needs.</a:t>
            </a:r>
            <a:endParaRPr b="0" i="0" sz="1400" u="none" cap="none" strike="noStrike">
              <a:solidFill>
                <a:srgbClr val="000000"/>
              </a:solidFill>
              <a:latin typeface="Arial"/>
              <a:ea typeface="Arial"/>
              <a:cs typeface="Arial"/>
              <a:sym typeface="Arial"/>
            </a:endParaRPr>
          </a:p>
        </p:txBody>
      </p:sp>
      <p:sp>
        <p:nvSpPr>
          <p:cNvPr id="599" name="Google Shape;599;p26"/>
          <p:cNvSpPr txBox="1"/>
          <p:nvPr/>
        </p:nvSpPr>
        <p:spPr>
          <a:xfrm>
            <a:off x="4429956" y="5221683"/>
            <a:ext cx="3351208" cy="14619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Trainer tips: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Keep projects practical and relevant.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Begin with tutorials that build apps step-by-step.</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Emphasize planning and flowcharting before building the app.</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Use phones or emulators to test apps and show the real-world connection.</a:t>
            </a:r>
            <a:endParaRPr b="0" i="0" sz="1400" u="none" cap="none" strike="noStrike">
              <a:solidFill>
                <a:srgbClr val="000000"/>
              </a:solidFill>
              <a:latin typeface="Arial"/>
              <a:ea typeface="Arial"/>
              <a:cs typeface="Arial"/>
              <a:sym typeface="Arial"/>
            </a:endParaRPr>
          </a:p>
          <a:p>
            <a:pPr indent="-101600" lvl="0" marL="17145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00" name="Google Shape;600;p26"/>
          <p:cNvSpPr txBox="1"/>
          <p:nvPr/>
        </p:nvSpPr>
        <p:spPr>
          <a:xfrm>
            <a:off x="8164854" y="3259547"/>
            <a:ext cx="3332089"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Arduino is a microcontroller platform used for building digital devices and interactive physical systems. Learners write simple code that interacts with physical components to perform tasks.</a:t>
            </a:r>
            <a:endParaRPr b="0" i="0" sz="1100" u="none" cap="none" strike="noStrike">
              <a:solidFill>
                <a:srgbClr val="000000"/>
              </a:solidFill>
              <a:latin typeface="Arial"/>
              <a:ea typeface="Arial"/>
              <a:cs typeface="Arial"/>
              <a:sym typeface="Arial"/>
            </a:endParaRPr>
          </a:p>
        </p:txBody>
      </p:sp>
      <p:sp>
        <p:nvSpPr>
          <p:cNvPr id="601" name="Google Shape;601;p26"/>
          <p:cNvSpPr txBox="1"/>
          <p:nvPr/>
        </p:nvSpPr>
        <p:spPr>
          <a:xfrm>
            <a:off x="8164854" y="3973099"/>
            <a:ext cx="3332089" cy="11233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Advantages:</a:t>
            </a:r>
            <a:endParaRPr b="0" i="0" sz="1400" u="none" cap="none" strike="noStrike">
              <a:solidFill>
                <a:srgbClr val="000000"/>
              </a:solidFill>
              <a:latin typeface="Arial"/>
              <a:ea typeface="Arial"/>
              <a:cs typeface="Arial"/>
              <a:sym typeface="Arial"/>
            </a:endParaRPr>
          </a:p>
          <a:p>
            <a:pPr indent="0" lvl="1"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Arduino introduces learners to input/output logic and core CT principles in real-time. Learners can see and touch the outcomes, and this reinforces the idea that structured thinking leads to real-world results.</a:t>
            </a:r>
            <a:endParaRPr b="0" i="0" sz="1400" u="none" cap="none" strike="noStrike">
              <a:solidFill>
                <a:srgbClr val="000000"/>
              </a:solidFill>
              <a:latin typeface="Arial"/>
              <a:ea typeface="Arial"/>
              <a:cs typeface="Arial"/>
              <a:sym typeface="Arial"/>
            </a:endParaRPr>
          </a:p>
        </p:txBody>
      </p:sp>
      <p:sp>
        <p:nvSpPr>
          <p:cNvPr id="602" name="Google Shape;602;p26"/>
          <p:cNvSpPr txBox="1"/>
          <p:nvPr/>
        </p:nvSpPr>
        <p:spPr>
          <a:xfrm>
            <a:off x="8164855" y="5071371"/>
            <a:ext cx="3435178" cy="16312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Arial"/>
                <a:ea typeface="Arial"/>
                <a:cs typeface="Arial"/>
                <a:sym typeface="Arial"/>
              </a:rPr>
              <a:t>Trainer tips: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Begin with guided, pre-wired projects to reduce hardware complexity.</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Focus first on understanding the cause/effect flow.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Encourage troubleshooting as a learning moment, not a mistake.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Use it as a bridge to talk about how automation and systems work in real life.</a:t>
            </a:r>
            <a:endParaRPr b="0" i="0" sz="1400" u="none" cap="none" strike="noStrike">
              <a:solidFill>
                <a:srgbClr val="000000"/>
              </a:solidFill>
              <a:latin typeface="Arial"/>
              <a:ea typeface="Arial"/>
              <a:cs typeface="Arial"/>
              <a:sym typeface="Arial"/>
            </a:endParaRPr>
          </a:p>
          <a:p>
            <a:pPr indent="-101600" lvl="0" marL="17145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descr="A white and orange text&#10;&#10;AI-generated content may be incorrect." id="603" name="Google Shape;603;p26"/>
          <p:cNvPicPr preferRelativeResize="0"/>
          <p:nvPr/>
        </p:nvPicPr>
        <p:blipFill rotWithShape="1">
          <a:blip r:embed="rId3">
            <a:alphaModFix/>
          </a:blip>
          <a:srcRect b="0" l="0" r="0" t="0"/>
          <a:stretch/>
        </p:blipFill>
        <p:spPr>
          <a:xfrm>
            <a:off x="3125712" y="2568728"/>
            <a:ext cx="1261518" cy="471591"/>
          </a:xfrm>
          <a:prstGeom prst="rect">
            <a:avLst/>
          </a:prstGeom>
          <a:noFill/>
          <a:ln>
            <a:noFill/>
          </a:ln>
        </p:spPr>
      </p:pic>
      <p:pic>
        <p:nvPicPr>
          <p:cNvPr descr="A black and orange logo&#10;&#10;AI-generated content may be incorrect." id="604" name="Google Shape;604;p26"/>
          <p:cNvPicPr preferRelativeResize="0"/>
          <p:nvPr/>
        </p:nvPicPr>
        <p:blipFill rotWithShape="1">
          <a:blip r:embed="rId4">
            <a:alphaModFix/>
          </a:blip>
          <a:srcRect b="0" l="0" r="0" t="0"/>
          <a:stretch/>
        </p:blipFill>
        <p:spPr>
          <a:xfrm>
            <a:off x="6697722" y="2664808"/>
            <a:ext cx="1352336" cy="356867"/>
          </a:xfrm>
          <a:prstGeom prst="rect">
            <a:avLst/>
          </a:prstGeom>
          <a:noFill/>
          <a:ln>
            <a:noFill/>
          </a:ln>
        </p:spPr>
      </p:pic>
      <p:pic>
        <p:nvPicPr>
          <p:cNvPr descr="A blue logo with a plus and minus sign&#10;&#10;AI-generated content may be incorrect." id="605" name="Google Shape;605;p26"/>
          <p:cNvPicPr preferRelativeResize="0"/>
          <p:nvPr/>
        </p:nvPicPr>
        <p:blipFill rotWithShape="1">
          <a:blip r:embed="rId5">
            <a:alphaModFix/>
          </a:blip>
          <a:srcRect b="14453" l="1" r="739" t="10925"/>
          <a:stretch/>
        </p:blipFill>
        <p:spPr>
          <a:xfrm>
            <a:off x="10774096" y="2471921"/>
            <a:ext cx="756101" cy="568398"/>
          </a:xfrm>
          <a:prstGeom prst="rect">
            <a:avLst/>
          </a:prstGeom>
          <a:noFill/>
          <a:ln>
            <a:noFill/>
          </a:ln>
        </p:spPr>
      </p:pic>
      <p:pic>
        <p:nvPicPr>
          <p:cNvPr descr="A computer with a keyboard and mouse&#10;&#10;AI-generated content may be incorrect." id="606" name="Google Shape;606;p26"/>
          <p:cNvPicPr preferRelativeResize="0"/>
          <p:nvPr/>
        </p:nvPicPr>
        <p:blipFill rotWithShape="1">
          <a:blip r:embed="rId6">
            <a:alphaModFix/>
          </a:blip>
          <a:srcRect b="0" l="0" r="0" t="0"/>
          <a:stretch/>
        </p:blipFill>
        <p:spPr>
          <a:xfrm>
            <a:off x="10561325" y="171757"/>
            <a:ext cx="1181641" cy="11816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0" name="Shape 610"/>
        <p:cNvGrpSpPr/>
        <p:nvPr/>
      </p:nvGrpSpPr>
      <p:grpSpPr>
        <a:xfrm>
          <a:off x="0" y="0"/>
          <a:ext cx="0" cy="0"/>
          <a:chOff x="0" y="0"/>
          <a:chExt cx="0" cy="0"/>
        </a:xfrm>
      </p:grpSpPr>
      <p:sp>
        <p:nvSpPr>
          <p:cNvPr id="611" name="Google Shape;611;p27"/>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Keeping adult students motivated</a:t>
            </a:r>
            <a:endParaRPr>
              <a:solidFill>
                <a:schemeClr val="dk1"/>
              </a:solidFill>
            </a:endParaRPr>
          </a:p>
        </p:txBody>
      </p:sp>
      <p:sp>
        <p:nvSpPr>
          <p:cNvPr id="612" name="Google Shape;612;p27"/>
          <p:cNvSpPr txBox="1"/>
          <p:nvPr/>
        </p:nvSpPr>
        <p:spPr>
          <a:xfrm>
            <a:off x="547074" y="1498697"/>
            <a:ext cx="11084094" cy="11079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Motivating adult learners involves connecting educational content to their personal goals and real-world needs. CT plays a key role in promoting engagement by showing its relevance and practicality. By using CT to address everyday challenges, promoting creativity, and tailoring instruction to individual goals, you can empower your students.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13" name="Google Shape;613;p27"/>
          <p:cNvGrpSpPr/>
          <p:nvPr/>
        </p:nvGrpSpPr>
        <p:grpSpPr>
          <a:xfrm rot="-2395580">
            <a:off x="1217633" y="3136319"/>
            <a:ext cx="2478396" cy="2090726"/>
            <a:chOff x="7719060" y="1397635"/>
            <a:chExt cx="2267268" cy="1912623"/>
          </a:xfrm>
        </p:grpSpPr>
        <p:sp>
          <p:nvSpPr>
            <p:cNvPr id="614" name="Google Shape;614;p27"/>
            <p:cNvSpPr/>
            <p:nvPr/>
          </p:nvSpPr>
          <p:spPr>
            <a:xfrm>
              <a:off x="7923849" y="1397635"/>
              <a:ext cx="2062479" cy="1912623"/>
            </a:xfrm>
            <a:custGeom>
              <a:rect b="b" l="l" r="r" t="t"/>
              <a:pathLst>
                <a:path extrusionOk="0" h="21600" w="21600">
                  <a:moveTo>
                    <a:pt x="984" y="21600"/>
                  </a:moveTo>
                  <a:lnTo>
                    <a:pt x="2168" y="15418"/>
                  </a:lnTo>
                  <a:lnTo>
                    <a:pt x="18700" y="16135"/>
                  </a:lnTo>
                  <a:lnTo>
                    <a:pt x="21600" y="1778"/>
                  </a:lnTo>
                  <a:lnTo>
                    <a:pt x="20190" y="0"/>
                  </a:lnTo>
                  <a:lnTo>
                    <a:pt x="0" y="9394"/>
                  </a:lnTo>
                  <a:close/>
                </a:path>
              </a:pathLst>
            </a:custGeom>
            <a:solidFill>
              <a:srgbClr val="33443B"/>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5" name="Google Shape;615;p27"/>
            <p:cNvSpPr/>
            <p:nvPr/>
          </p:nvSpPr>
          <p:spPr>
            <a:xfrm>
              <a:off x="7719060" y="1397635"/>
              <a:ext cx="2128522" cy="1912623"/>
            </a:xfrm>
            <a:custGeom>
              <a:rect b="b" l="l" r="r" t="t"/>
              <a:pathLst>
                <a:path extrusionOk="0" h="21600" w="21600">
                  <a:moveTo>
                    <a:pt x="0" y="3657"/>
                  </a:moveTo>
                  <a:lnTo>
                    <a:pt x="2990" y="21600"/>
                  </a:lnTo>
                  <a:lnTo>
                    <a:pt x="3570" y="13740"/>
                  </a:lnTo>
                  <a:lnTo>
                    <a:pt x="18739" y="14300"/>
                  </a:lnTo>
                  <a:lnTo>
                    <a:pt x="21600" y="0"/>
                  </a:ln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616" name="Google Shape;616;p27"/>
            <p:cNvGrpSpPr/>
            <p:nvPr/>
          </p:nvGrpSpPr>
          <p:grpSpPr>
            <a:xfrm>
              <a:off x="8021170" y="1965125"/>
              <a:ext cx="1597181" cy="457996"/>
              <a:chOff x="332934" y="2986459"/>
              <a:chExt cx="3081661" cy="457996"/>
            </a:xfrm>
          </p:grpSpPr>
          <p:sp>
            <p:nvSpPr>
              <p:cNvPr id="617" name="Google Shape;617;p27"/>
              <p:cNvSpPr txBox="1"/>
              <p:nvPr/>
            </p:nvSpPr>
            <p:spPr>
              <a:xfrm>
                <a:off x="415323" y="2986459"/>
                <a:ext cx="2999272" cy="337870"/>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KEEP IN MIND</a:t>
                </a:r>
                <a:endParaRPr b="0" i="0" sz="1400" u="none" cap="none" strike="noStrike">
                  <a:solidFill>
                    <a:srgbClr val="000000"/>
                  </a:solidFill>
                  <a:latin typeface="Arial"/>
                  <a:ea typeface="Arial"/>
                  <a:cs typeface="Arial"/>
                  <a:sym typeface="Arial"/>
                </a:endParaRPr>
              </a:p>
            </p:txBody>
          </p:sp>
          <p:sp>
            <p:nvSpPr>
              <p:cNvPr id="618" name="Google Shape;618;p27"/>
              <p:cNvSpPr txBox="1"/>
              <p:nvPr/>
            </p:nvSpPr>
            <p:spPr>
              <a:xfrm>
                <a:off x="332934" y="3191053"/>
                <a:ext cx="2999272" cy="25340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grpSp>
      <p:sp>
        <p:nvSpPr>
          <p:cNvPr id="619" name="Google Shape;619;p27"/>
          <p:cNvSpPr/>
          <p:nvPr/>
        </p:nvSpPr>
        <p:spPr>
          <a:xfrm>
            <a:off x="4680463" y="2584704"/>
            <a:ext cx="6291072" cy="3816429"/>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620" name="Google Shape;620;p27"/>
          <p:cNvPicPr preferRelativeResize="0"/>
          <p:nvPr/>
        </p:nvPicPr>
        <p:blipFill rotWithShape="1">
          <a:blip r:embed="rId3">
            <a:alphaModFix/>
          </a:blip>
          <a:srcRect b="0" l="0" r="0" t="0"/>
          <a:stretch/>
        </p:blipFill>
        <p:spPr>
          <a:xfrm>
            <a:off x="2522479" y="4821752"/>
            <a:ext cx="1219209" cy="1219209"/>
          </a:xfrm>
          <a:prstGeom prst="rect">
            <a:avLst/>
          </a:prstGeom>
          <a:noFill/>
          <a:ln>
            <a:noFill/>
          </a:ln>
        </p:spPr>
      </p:pic>
      <p:sp>
        <p:nvSpPr>
          <p:cNvPr id="621" name="Google Shape;621;p27"/>
          <p:cNvSpPr txBox="1"/>
          <p:nvPr/>
        </p:nvSpPr>
        <p:spPr>
          <a:xfrm>
            <a:off x="4680462" y="2769369"/>
            <a:ext cx="6133842" cy="3447098"/>
          </a:xfrm>
          <a:prstGeom prst="rect">
            <a:avLst/>
          </a:prstGeom>
          <a:noFill/>
          <a:ln>
            <a:noFill/>
          </a:ln>
        </p:spPr>
        <p:txBody>
          <a:bodyPr anchorCtr="0" anchor="t" bIns="45700" lIns="91425" spcFirstLastPara="1" rIns="91425" wrap="square" tIns="45700">
            <a:spAutoFit/>
          </a:bodyPr>
          <a:lstStyle/>
          <a:p>
            <a:pPr indent="-354013" lvl="4" marL="62230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Show how CT principles solve everyday problems, keeping learners motivated and engaged.</a:t>
            </a:r>
            <a:endParaRPr b="0" i="0" sz="1400" u="none" cap="none" strike="noStrike">
              <a:solidFill>
                <a:srgbClr val="000000"/>
              </a:solidFill>
              <a:latin typeface="Arial"/>
              <a:ea typeface="Arial"/>
              <a:cs typeface="Arial"/>
              <a:sym typeface="Arial"/>
            </a:endParaRPr>
          </a:p>
          <a:p>
            <a:pPr indent="-354013" lvl="4" marL="62230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Foster self-confidence by teaching learners to approach problems systematically and independently.</a:t>
            </a:r>
            <a:endParaRPr b="0" i="0" sz="1400" u="none" cap="none" strike="noStrike">
              <a:solidFill>
                <a:srgbClr val="000000"/>
              </a:solidFill>
              <a:latin typeface="Arial"/>
              <a:ea typeface="Arial"/>
              <a:cs typeface="Arial"/>
              <a:sym typeface="Arial"/>
            </a:endParaRPr>
          </a:p>
          <a:p>
            <a:pPr indent="-354013" lvl="4" marL="62230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Encourage creativity through tasks that let learners use CT for planning and design.</a:t>
            </a:r>
            <a:endParaRPr b="0" i="0" sz="1400" u="none" cap="none" strike="noStrike">
              <a:solidFill>
                <a:srgbClr val="000000"/>
              </a:solidFill>
              <a:latin typeface="Arial"/>
              <a:ea typeface="Arial"/>
              <a:cs typeface="Arial"/>
              <a:sym typeface="Arial"/>
            </a:endParaRPr>
          </a:p>
          <a:p>
            <a:pPr indent="-354013" lvl="4" marL="62230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Tailor CT instruction to each learner’s unique goals, making the content directly applicable.</a:t>
            </a:r>
            <a:endParaRPr b="0" i="0" sz="1400" u="none" cap="none" strike="noStrike">
              <a:solidFill>
                <a:srgbClr val="000000"/>
              </a:solidFill>
              <a:latin typeface="Arial"/>
              <a:ea typeface="Arial"/>
              <a:cs typeface="Arial"/>
              <a:sym typeface="Arial"/>
            </a:endParaRPr>
          </a:p>
          <a:p>
            <a:pPr indent="-354013" lvl="4" marL="62230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Promote collaborative learning through group activities that enhance motivation and idea-sharing.</a:t>
            </a:r>
            <a:endParaRPr b="0" i="0" sz="1400" u="none" cap="none" strike="noStrike">
              <a:solidFill>
                <a:srgbClr val="000000"/>
              </a:solidFill>
              <a:latin typeface="Arial"/>
              <a:ea typeface="Arial"/>
              <a:cs typeface="Arial"/>
              <a:sym typeface="Arial"/>
            </a:endParaRPr>
          </a:p>
          <a:p>
            <a:pPr indent="-354013" lvl="4" marL="62230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Reinforce progress with positive feedback to highlight the practical benefits of CT. </a:t>
            </a:r>
            <a:endParaRPr b="0" i="0" sz="1400" u="none" cap="none" strike="noStrike">
              <a:solidFill>
                <a:srgbClr val="000000"/>
              </a:solidFill>
              <a:latin typeface="Arial"/>
              <a:ea typeface="Arial"/>
              <a:cs typeface="Arial"/>
              <a:sym typeface="Arial"/>
            </a:endParaRPr>
          </a:p>
        </p:txBody>
      </p:sp>
      <p:sp>
        <p:nvSpPr>
          <p:cNvPr id="622" name="Google Shape;622;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626" name="Shape 626"/>
        <p:cNvGrpSpPr/>
        <p:nvPr/>
      </p:nvGrpSpPr>
      <p:grpSpPr>
        <a:xfrm>
          <a:off x="0" y="0"/>
          <a:ext cx="0" cy="0"/>
          <a:chOff x="0" y="0"/>
          <a:chExt cx="0" cy="0"/>
        </a:xfrm>
      </p:grpSpPr>
      <p:pic>
        <p:nvPicPr>
          <p:cNvPr id="627" name="Google Shape;627;g364e5cdb924_0_12"/>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628" name="Google Shape;628;g364e5cdb924_0_12"/>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Are you following along? </a:t>
            </a:r>
            <a:r>
              <a:rPr b="0" lang="en-US" sz="2800">
                <a:latin typeface="Arial"/>
                <a:ea typeface="Arial"/>
                <a:cs typeface="Arial"/>
                <a:sym typeface="Arial"/>
              </a:rPr>
              <a:t>Try this quick question to reinforce what you’ve learned</a:t>
            </a:r>
            <a:endParaRPr b="0" sz="3000"/>
          </a:p>
        </p:txBody>
      </p:sp>
      <p:sp>
        <p:nvSpPr>
          <p:cNvPr id="629" name="Google Shape;629;g364e5cdb924_0_12"/>
          <p:cNvSpPr txBox="1"/>
          <p:nvPr/>
        </p:nvSpPr>
        <p:spPr>
          <a:xfrm>
            <a:off x="935577" y="2533750"/>
            <a:ext cx="10058700" cy="388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What is the main focus when teaching adult learners?</a:t>
            </a:r>
            <a:endParaRPr b="1" i="0" sz="3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t/>
            </a:r>
            <a:endParaRPr b="1" i="0" sz="2500" u="none" cap="none" strike="noStrike">
              <a:solidFill>
                <a:schemeClr val="lt1"/>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A) Memorizing facts</a:t>
            </a:r>
            <a:endParaRPr b="0" i="0" sz="25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B) Practical, real-world applications</a:t>
            </a:r>
            <a:endParaRPr b="0" i="0" sz="25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C) Competitive learning environments</a:t>
            </a:r>
            <a:endParaRPr b="0" i="0" sz="2500" u="none" cap="none" strike="noStrike">
              <a:solidFill>
                <a:schemeClr val="l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500"/>
              <a:buFont typeface="Arial"/>
              <a:buNone/>
            </a:pPr>
            <a:r>
              <a:rPr b="0" i="0" lang="en-US" sz="2500" u="none" cap="none" strike="noStrike">
                <a:solidFill>
                  <a:schemeClr val="lt1"/>
                </a:solidFill>
                <a:latin typeface="Arial"/>
                <a:ea typeface="Arial"/>
                <a:cs typeface="Arial"/>
                <a:sym typeface="Arial"/>
              </a:rPr>
              <a:t>D) Long theoretical lectures</a:t>
            </a:r>
            <a:endParaRPr b="0" i="0" sz="2500" u="none" cap="none" strike="noStrike">
              <a:solidFill>
                <a:schemeClr val="lt1"/>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630" name="Google Shape;630;g364e5cdb924_0_12"/>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631" name="Google Shape;631;g364e5cdb924_0_12"/>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2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39" name="Google Shape;639;p2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3</a:t>
            </a:r>
            <a:endParaRPr>
              <a:latin typeface="Arial"/>
              <a:ea typeface="Arial"/>
              <a:cs typeface="Arial"/>
              <a:sym typeface="Arial"/>
            </a:endParaRPr>
          </a:p>
        </p:txBody>
      </p:sp>
      <p:sp>
        <p:nvSpPr>
          <p:cNvPr id="640" name="Google Shape;640;p28"/>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Designing lesson plans and activities </a:t>
            </a:r>
            <a:endParaRPr>
              <a:latin typeface="Arial"/>
              <a:ea typeface="Arial"/>
              <a:cs typeface="Arial"/>
              <a:sym typeface="Arial"/>
            </a:endParaRPr>
          </a:p>
        </p:txBody>
      </p:sp>
      <p:sp>
        <p:nvSpPr>
          <p:cNvPr id="641" name="Google Shape;641;p2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7F7F7F"/>
                </a:solidFill>
                <a:latin typeface="Gill Sans"/>
                <a:ea typeface="Gill Sans"/>
                <a:cs typeface="Gill Sans"/>
                <a:sym typeface="Gill Sans"/>
              </a:rPr>
              <a:t>‹#›</a:t>
            </a:fld>
            <a:endParaRPr b="0" i="0" sz="900" u="none" cap="none" strike="noStrik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7" name="Shape 647"/>
        <p:cNvGrpSpPr/>
        <p:nvPr/>
      </p:nvGrpSpPr>
      <p:grpSpPr>
        <a:xfrm>
          <a:off x="0" y="0"/>
          <a:ext cx="0" cy="0"/>
          <a:chOff x="0" y="0"/>
          <a:chExt cx="0" cy="0"/>
        </a:xfrm>
      </p:grpSpPr>
      <p:pic>
        <p:nvPicPr>
          <p:cNvPr descr="Close-up of circuit board" id="648" name="Google Shape;648;p29"/>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649" name="Google Shape;649;p29"/>
          <p:cNvSpPr/>
          <p:nvPr/>
        </p:nvSpPr>
        <p:spPr>
          <a:xfrm>
            <a:off x="798576" y="697992"/>
            <a:ext cx="10594848" cy="5462016"/>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0" name="Google Shape;650;p29"/>
          <p:cNvSpPr txBox="1"/>
          <p:nvPr/>
        </p:nvSpPr>
        <p:spPr>
          <a:xfrm>
            <a:off x="2163183" y="1797784"/>
            <a:ext cx="7865634" cy="326243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In this unit,  the focus is on giving you tools and techniques that will allow you to effectively integrate CT into your lesson planning and teaching strategies. Moving from theory to practice, we will explore how to design well-structured lesson plans that incorporate CT concepts like decomposition, pattern recognition, and algorithmic thinking.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This unit emphasizes practical elements for creating effective lessons, providing a step-by-step guide to incorporate CT into various subject areas and real-world scenarios. By the end, you’ll learn how to make lesson plans that are engaging and crafted to the needs of your adult students.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As trainers, your role is vital in ensuring that lessons give adult learners knowledge and empower them to apply CT skills in real-world contexts.</a:t>
            </a:r>
            <a:endParaRPr b="0" i="0" sz="1400" u="none" cap="none" strike="noStrike">
              <a:solidFill>
                <a:srgbClr val="000000"/>
              </a:solidFill>
              <a:latin typeface="Arial"/>
              <a:ea typeface="Arial"/>
              <a:cs typeface="Arial"/>
              <a:sym typeface="Arial"/>
            </a:endParaRPr>
          </a:p>
        </p:txBody>
      </p:sp>
      <p:sp>
        <p:nvSpPr>
          <p:cNvPr id="651" name="Google Shape;651;p29"/>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5" name="Shape 655"/>
        <p:cNvGrpSpPr/>
        <p:nvPr/>
      </p:nvGrpSpPr>
      <p:grpSpPr>
        <a:xfrm>
          <a:off x="0" y="0"/>
          <a:ext cx="0" cy="0"/>
          <a:chOff x="0" y="0"/>
          <a:chExt cx="0" cy="0"/>
        </a:xfrm>
      </p:grpSpPr>
      <p:sp>
        <p:nvSpPr>
          <p:cNvPr id="656" name="Google Shape;656;p30"/>
          <p:cNvSpPr/>
          <p:nvPr/>
        </p:nvSpPr>
        <p:spPr>
          <a:xfrm>
            <a:off x="882537" y="5242110"/>
            <a:ext cx="6096000" cy="106160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657" name="Google Shape;657;p30"/>
          <p:cNvPicPr preferRelativeResize="0"/>
          <p:nvPr/>
        </p:nvPicPr>
        <p:blipFill rotWithShape="1">
          <a:blip r:embed="rId3">
            <a:alphaModFix/>
          </a:blip>
          <a:srcRect b="0" l="30342" r="30344" t="0"/>
          <a:stretch/>
        </p:blipFill>
        <p:spPr>
          <a:xfrm>
            <a:off x="8140700" y="-1"/>
            <a:ext cx="4051300" cy="6858001"/>
          </a:xfrm>
          <a:prstGeom prst="rect">
            <a:avLst/>
          </a:prstGeom>
          <a:noFill/>
          <a:ln>
            <a:noFill/>
          </a:ln>
        </p:spPr>
      </p:pic>
      <p:sp>
        <p:nvSpPr>
          <p:cNvPr id="658" name="Google Shape;658;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
        <p:nvSpPr>
          <p:cNvPr id="659" name="Google Shape;659;p30"/>
          <p:cNvSpPr txBox="1"/>
          <p:nvPr/>
        </p:nvSpPr>
        <p:spPr>
          <a:xfrm>
            <a:off x="696348" y="1701880"/>
            <a:ext cx="6452332" cy="29238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well-structured lesson plan is essential for teaching adults effectively. It serves as a roadmap, ensuring that both educators and learners stay focused on clear objectives while addressing the unique needs of adult learners.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Adult learners often balance education with work, family, and other responsibilities, so lessons must be purposeful, efficient, and engaging. A structured plan helps make the most of limited learning time and ensures the content is relevant to their real-world goals.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Tailoring the lesson plan for adults involves incorporating their life experiences, providing practical applications, and addressing different learning styles. A thoughtful structure ensures that lessons build logically, connecting prior knowledge with new concepts, while offering flexibility to adapt to student needs.</a:t>
            </a:r>
            <a:endParaRPr b="0" i="0" sz="1400" u="none" cap="none" strike="noStrike">
              <a:solidFill>
                <a:srgbClr val="000000"/>
              </a:solidFill>
              <a:latin typeface="Arial"/>
              <a:ea typeface="Arial"/>
              <a:cs typeface="Arial"/>
              <a:sym typeface="Arial"/>
            </a:endParaRPr>
          </a:p>
        </p:txBody>
      </p:sp>
      <p:sp>
        <p:nvSpPr>
          <p:cNvPr id="660" name="Google Shape;660;p30"/>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Importance of a well-structured lesson plan</a:t>
            </a:r>
            <a:endParaRPr>
              <a:solidFill>
                <a:schemeClr val="dk1"/>
              </a:solidFill>
            </a:endParaRPr>
          </a:p>
        </p:txBody>
      </p:sp>
      <p:sp>
        <p:nvSpPr>
          <p:cNvPr id="661" name="Google Shape;661;p30"/>
          <p:cNvSpPr txBox="1"/>
          <p:nvPr/>
        </p:nvSpPr>
        <p:spPr>
          <a:xfrm>
            <a:off x="1144930" y="5511302"/>
            <a:ext cx="557121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strong plan doesn't just guide the session, it creates a supportive framework for meaningful and effective learning experiences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662" name="Google Shape;662;p30"/>
          <p:cNvPicPr preferRelativeResize="0"/>
          <p:nvPr/>
        </p:nvPicPr>
        <p:blipFill rotWithShape="1">
          <a:blip r:embed="rId4">
            <a:alphaModFix/>
          </a:blip>
          <a:srcRect b="0" l="0" r="0" t="0"/>
          <a:stretch/>
        </p:blipFill>
        <p:spPr>
          <a:xfrm>
            <a:off x="510159" y="5813630"/>
            <a:ext cx="710975" cy="710975"/>
          </a:xfrm>
          <a:prstGeom prst="rect">
            <a:avLst/>
          </a:prstGeom>
          <a:noFill/>
          <a:ln>
            <a:noFill/>
          </a:ln>
        </p:spPr>
      </p:pic>
      <p:pic>
        <p:nvPicPr>
          <p:cNvPr descr="Icono&#10;&#10;Descripción generada automáticamente" id="663" name="Google Shape;663;p30"/>
          <p:cNvPicPr preferRelativeResize="0"/>
          <p:nvPr/>
        </p:nvPicPr>
        <p:blipFill rotWithShape="1">
          <a:blip r:embed="rId5">
            <a:alphaModFix/>
          </a:blip>
          <a:srcRect b="0" l="0" r="0" t="0"/>
          <a:stretch/>
        </p:blipFill>
        <p:spPr>
          <a:xfrm>
            <a:off x="6635733" y="4747017"/>
            <a:ext cx="1025894" cy="10258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7" name="Shape 667"/>
        <p:cNvGrpSpPr/>
        <p:nvPr/>
      </p:nvGrpSpPr>
      <p:grpSpPr>
        <a:xfrm>
          <a:off x="0" y="0"/>
          <a:ext cx="0" cy="0"/>
          <a:chOff x="0" y="0"/>
          <a:chExt cx="0" cy="0"/>
        </a:xfrm>
      </p:grpSpPr>
      <p:sp>
        <p:nvSpPr>
          <p:cNvPr id="668" name="Google Shape;668;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669" name="Google Shape;669;p31"/>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Elements of a good lesson plan </a:t>
            </a:r>
            <a:endParaRPr>
              <a:solidFill>
                <a:schemeClr val="dk1"/>
              </a:solidFill>
            </a:endParaRPr>
          </a:p>
        </p:txBody>
      </p:sp>
      <p:sp>
        <p:nvSpPr>
          <p:cNvPr id="670" name="Google Shape;670;p31"/>
          <p:cNvSpPr txBox="1"/>
          <p:nvPr/>
        </p:nvSpPr>
        <p:spPr>
          <a:xfrm>
            <a:off x="550177" y="1499811"/>
            <a:ext cx="11091646" cy="5232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strong lesson plan is the base for effective teaching, especially for adult students who value clarity, relevance and structure. By incorporating these key elements, you can design lesson plans that resonate with adult students and make a lasting impact.</a:t>
            </a:r>
            <a:endParaRPr b="0" i="0" sz="1400" u="none" cap="none" strike="noStrike">
              <a:solidFill>
                <a:srgbClr val="000000"/>
              </a:solidFill>
              <a:latin typeface="Arial"/>
              <a:ea typeface="Arial"/>
              <a:cs typeface="Arial"/>
              <a:sym typeface="Arial"/>
            </a:endParaRPr>
          </a:p>
        </p:txBody>
      </p:sp>
      <p:graphicFrame>
        <p:nvGraphicFramePr>
          <p:cNvPr id="671" name="Google Shape;671;p31"/>
          <p:cNvGraphicFramePr/>
          <p:nvPr/>
        </p:nvGraphicFramePr>
        <p:xfrm>
          <a:off x="550177" y="2282397"/>
          <a:ext cx="3000000" cy="3000000"/>
        </p:xfrm>
        <a:graphic>
          <a:graphicData uri="http://schemas.openxmlformats.org/drawingml/2006/table">
            <a:tbl>
              <a:tblPr bandRow="1" firstRow="1">
                <a:noFill/>
                <a:tableStyleId>{CADF8B04-B2F4-4C0C-9FCB-6BE61267FFD2}</a:tableStyleId>
              </a:tblPr>
              <a:tblGrid>
                <a:gridCol w="1551650"/>
                <a:gridCol w="2880000"/>
                <a:gridCol w="2880000"/>
                <a:gridCol w="3780000"/>
              </a:tblGrid>
              <a:tr h="496925">
                <a:tc>
                  <a:txBody>
                    <a:bodyPr/>
                    <a:lstStyle/>
                    <a:p>
                      <a:pPr indent="0" lvl="0" marL="0" marR="0" rtl="0" algn="ctr">
                        <a:lnSpc>
                          <a:spcPct val="100000"/>
                        </a:lnSpc>
                        <a:spcBef>
                          <a:spcPts val="0"/>
                        </a:spcBef>
                        <a:spcAft>
                          <a:spcPts val="0"/>
                        </a:spcAft>
                        <a:buClr>
                          <a:srgbClr val="000000"/>
                        </a:buClr>
                        <a:buSzPts val="1800"/>
                        <a:buFont typeface="Arial"/>
                        <a:buNone/>
                      </a:pPr>
                      <a:r>
                        <a:rPr b="1" lang="en-US" sz="1800" u="none" cap="none" strike="noStrike">
                          <a:latin typeface="Arial"/>
                          <a:ea typeface="Arial"/>
                          <a:cs typeface="Arial"/>
                          <a:sym typeface="Arial"/>
                        </a:rPr>
                        <a:t>Element</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Definition</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Why it matters</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Key features</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Clear Objectives</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Define what learners will achieve by the end of the lesson, using specific, measurable, and relevant goals tailored to their needs</a:t>
                      </a:r>
                      <a:endParaRPr sz="1200" u="none" cap="none" strike="noStrike">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Provides direction, keeping lessons focused and with purpose. For adults, knowing the end goal increases motivation and engagement</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Connect to real-world tasks or skills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Practical and achievable goals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Measurable outcomes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Structured Content</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Organize the lesson into logical sections: </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Introduction</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Core content </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Conclusion</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Ensure learners can follow along, build on prior knowledge, and retain key information more effectively</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Context-setting in the introduction</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Step-by-step delivery with practical examples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Conclusion ties everything together and connects to future lessons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Engagement Strategies</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Use storytelling, real-world scenarios, and interactive activities to capture learners’ attention and keep them motivated</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Connect lessons to learner experiences, making the content relatable and increasing understanding</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Storytelling and real-life scenarios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Interactive and hands-on activities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Methods for varied learning styles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Assessment and Feedback</a:t>
                      </a:r>
                      <a:endParaRPr sz="1400" u="none" cap="none" strike="noStrike"/>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Involve checking learners’ understanding and offering constructive input to support their growth</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Reinforce learning, help identify gaps, and keep learners motivated to progress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Practical assessments and understanding checks</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Constructive, actionable feedback</a:t>
                      </a:r>
                      <a:endParaRPr sz="1400" u="none" cap="none" strike="noStrike"/>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Encourages reflection and continuous improvement</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tcPr>
                </a:tc>
              </a:tr>
            </a:tbl>
          </a:graphicData>
        </a:graphic>
      </p:graphicFrame>
      <p:pic>
        <p:nvPicPr>
          <p:cNvPr descr="Icono&#10;&#10;Descripción generada automáticamente" id="672" name="Google Shape;672;p31"/>
          <p:cNvPicPr preferRelativeResize="0"/>
          <p:nvPr/>
        </p:nvPicPr>
        <p:blipFill rotWithShape="1">
          <a:blip r:embed="rId3">
            <a:alphaModFix/>
          </a:blip>
          <a:srcRect b="0" l="0" r="0" t="0"/>
          <a:stretch/>
        </p:blipFill>
        <p:spPr>
          <a:xfrm>
            <a:off x="10712488" y="396062"/>
            <a:ext cx="929335" cy="92933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6" name="Shape 676"/>
        <p:cNvGrpSpPr/>
        <p:nvPr/>
      </p:nvGrpSpPr>
      <p:grpSpPr>
        <a:xfrm>
          <a:off x="0" y="0"/>
          <a:ext cx="0" cy="0"/>
          <a:chOff x="0" y="0"/>
          <a:chExt cx="0" cy="0"/>
        </a:xfrm>
      </p:grpSpPr>
      <p:pic>
        <p:nvPicPr>
          <p:cNvPr descr="A group of people standing next to a large clipboard&#10;&#10;Description automatically generated" id="677" name="Google Shape;677;p32"/>
          <p:cNvPicPr preferRelativeResize="0"/>
          <p:nvPr/>
        </p:nvPicPr>
        <p:blipFill rotWithShape="1">
          <a:blip r:embed="rId3">
            <a:alphaModFix/>
          </a:blip>
          <a:srcRect b="0" l="0" r="0" t="0"/>
          <a:stretch/>
        </p:blipFill>
        <p:spPr>
          <a:xfrm>
            <a:off x="10174179" y="191068"/>
            <a:ext cx="1726669" cy="1390233"/>
          </a:xfrm>
          <a:prstGeom prst="rect">
            <a:avLst/>
          </a:prstGeom>
          <a:noFill/>
          <a:ln>
            <a:noFill/>
          </a:ln>
        </p:spPr>
      </p:pic>
      <p:sp>
        <p:nvSpPr>
          <p:cNvPr id="678" name="Google Shape;678;p32"/>
          <p:cNvSpPr txBox="1"/>
          <p:nvPr/>
        </p:nvSpPr>
        <p:spPr>
          <a:xfrm>
            <a:off x="436098" y="1470914"/>
            <a:ext cx="10826263"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Designing effective activities for adult students involves using techniques that engage, challenge and motivate them. These activities should connect to real-world experiences, foster critical thinking, and encourage collaboration.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Here are some activity types that work well for adult students:</a:t>
            </a:r>
            <a:endParaRPr b="0" i="0" sz="1400" u="none" cap="none" strike="noStrike">
              <a:solidFill>
                <a:srgbClr val="000000"/>
              </a:solidFill>
              <a:latin typeface="Arial"/>
              <a:ea typeface="Arial"/>
              <a:cs typeface="Arial"/>
              <a:sym typeface="Arial"/>
            </a:endParaRPr>
          </a:p>
        </p:txBody>
      </p:sp>
      <p:sp>
        <p:nvSpPr>
          <p:cNvPr id="679" name="Google Shape;679;p32"/>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Designing activities for adult students</a:t>
            </a:r>
            <a:endParaRPr/>
          </a:p>
        </p:txBody>
      </p:sp>
      <p:sp>
        <p:nvSpPr>
          <p:cNvPr id="680" name="Google Shape;680;p32"/>
          <p:cNvSpPr txBox="1"/>
          <p:nvPr/>
        </p:nvSpPr>
        <p:spPr>
          <a:xfrm>
            <a:off x="1882193" y="3644844"/>
            <a:ext cx="37702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01</a:t>
            </a:r>
            <a:endParaRPr b="0" i="0" sz="1400" u="none" cap="none" strike="noStrike">
              <a:solidFill>
                <a:srgbClr val="000000"/>
              </a:solidFill>
              <a:latin typeface="Arial"/>
              <a:ea typeface="Arial"/>
              <a:cs typeface="Arial"/>
              <a:sym typeface="Arial"/>
            </a:endParaRPr>
          </a:p>
        </p:txBody>
      </p:sp>
      <p:sp>
        <p:nvSpPr>
          <p:cNvPr id="681" name="Google Shape;681;p32"/>
          <p:cNvSpPr txBox="1"/>
          <p:nvPr/>
        </p:nvSpPr>
        <p:spPr>
          <a:xfrm>
            <a:off x="3809289" y="5275046"/>
            <a:ext cx="37702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682" name="Google Shape;682;p32"/>
          <p:cNvSpPr txBox="1"/>
          <p:nvPr/>
        </p:nvSpPr>
        <p:spPr>
          <a:xfrm>
            <a:off x="177512" y="4463107"/>
            <a:ext cx="125707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Lorem Ipsum</a:t>
            </a:r>
            <a:endParaRPr b="0" i="0" sz="1400" u="none" cap="none" strike="noStrike">
              <a:solidFill>
                <a:srgbClr val="000000"/>
              </a:solidFill>
              <a:latin typeface="Arial"/>
              <a:ea typeface="Arial"/>
              <a:cs typeface="Arial"/>
              <a:sym typeface="Arial"/>
            </a:endParaRPr>
          </a:p>
        </p:txBody>
      </p:sp>
      <p:sp>
        <p:nvSpPr>
          <p:cNvPr id="683" name="Google Shape;683;p32"/>
          <p:cNvSpPr txBox="1"/>
          <p:nvPr/>
        </p:nvSpPr>
        <p:spPr>
          <a:xfrm>
            <a:off x="2248050" y="4463107"/>
            <a:ext cx="125707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Lorem Ipsum</a:t>
            </a:r>
            <a:endParaRPr b="0" i="0" sz="1400" u="none" cap="none" strike="noStrike">
              <a:solidFill>
                <a:srgbClr val="000000"/>
              </a:solidFill>
              <a:latin typeface="Arial"/>
              <a:ea typeface="Arial"/>
              <a:cs typeface="Arial"/>
              <a:sym typeface="Arial"/>
            </a:endParaRPr>
          </a:p>
        </p:txBody>
      </p:sp>
      <p:sp>
        <p:nvSpPr>
          <p:cNvPr id="684" name="Google Shape;684;p32"/>
          <p:cNvSpPr txBox="1"/>
          <p:nvPr/>
        </p:nvSpPr>
        <p:spPr>
          <a:xfrm>
            <a:off x="6136878" y="4463107"/>
            <a:ext cx="125707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Lorem Ipsum</a:t>
            </a:r>
            <a:endParaRPr b="0" i="0" sz="1400" u="none" cap="none" strike="noStrike">
              <a:solidFill>
                <a:srgbClr val="000000"/>
              </a:solidFill>
              <a:latin typeface="Arial"/>
              <a:ea typeface="Arial"/>
              <a:cs typeface="Arial"/>
              <a:sym typeface="Arial"/>
            </a:endParaRPr>
          </a:p>
        </p:txBody>
      </p:sp>
      <p:sp>
        <p:nvSpPr>
          <p:cNvPr id="685" name="Google Shape;685;p32"/>
          <p:cNvSpPr/>
          <p:nvPr/>
        </p:nvSpPr>
        <p:spPr>
          <a:xfrm>
            <a:off x="1815794" y="4443652"/>
            <a:ext cx="2663680" cy="1372299"/>
          </a:xfrm>
          <a:custGeom>
            <a:rect b="b" l="l" r="r" t="t"/>
            <a:pathLst>
              <a:path extrusionOk="0" h="1372299" w="2663680">
                <a:moveTo>
                  <a:pt x="439647" y="0"/>
                </a:moveTo>
                <a:lnTo>
                  <a:pt x="1457676" y="0"/>
                </a:lnTo>
                <a:cubicBezTo>
                  <a:pt x="1533921" y="0"/>
                  <a:pt x="1610165" y="13850"/>
                  <a:pt x="1679456" y="27700"/>
                </a:cubicBezTo>
                <a:cubicBezTo>
                  <a:pt x="1693364" y="34625"/>
                  <a:pt x="1714101" y="34625"/>
                  <a:pt x="1728009" y="41614"/>
                </a:cubicBezTo>
                <a:cubicBezTo>
                  <a:pt x="1741917" y="41614"/>
                  <a:pt x="1762654" y="48539"/>
                  <a:pt x="1776562" y="55464"/>
                </a:cubicBezTo>
                <a:cubicBezTo>
                  <a:pt x="1977480" y="124778"/>
                  <a:pt x="2143877" y="256417"/>
                  <a:pt x="2261720" y="429733"/>
                </a:cubicBezTo>
                <a:cubicBezTo>
                  <a:pt x="2268674" y="443583"/>
                  <a:pt x="2282458" y="464358"/>
                  <a:pt x="2289412" y="478208"/>
                </a:cubicBezTo>
                <a:cubicBezTo>
                  <a:pt x="2303319" y="492058"/>
                  <a:pt x="2310149" y="512897"/>
                  <a:pt x="2317103" y="526747"/>
                </a:cubicBezTo>
                <a:cubicBezTo>
                  <a:pt x="2372610" y="644536"/>
                  <a:pt x="2414209" y="776239"/>
                  <a:pt x="2414209" y="914866"/>
                </a:cubicBezTo>
                <a:lnTo>
                  <a:pt x="2663680" y="914866"/>
                </a:lnTo>
                <a:lnTo>
                  <a:pt x="2206213" y="1372299"/>
                </a:lnTo>
                <a:lnTo>
                  <a:pt x="1748871" y="914866"/>
                </a:lnTo>
                <a:lnTo>
                  <a:pt x="1991388" y="914866"/>
                </a:lnTo>
                <a:cubicBezTo>
                  <a:pt x="1977480" y="755463"/>
                  <a:pt x="1887452" y="616836"/>
                  <a:pt x="1762654" y="526747"/>
                </a:cubicBezTo>
                <a:cubicBezTo>
                  <a:pt x="1748871" y="512897"/>
                  <a:pt x="1728009" y="499047"/>
                  <a:pt x="1707272" y="492058"/>
                </a:cubicBezTo>
                <a:cubicBezTo>
                  <a:pt x="1637981" y="450508"/>
                  <a:pt x="1554783" y="429733"/>
                  <a:pt x="1464630" y="429733"/>
                </a:cubicBezTo>
                <a:lnTo>
                  <a:pt x="0" y="429733"/>
                </a:lnTo>
                <a:lnTo>
                  <a:pt x="11752" y="424786"/>
                </a:lnTo>
                <a:cubicBezTo>
                  <a:pt x="163787" y="351685"/>
                  <a:pt x="292470" y="234716"/>
                  <a:pt x="386010" y="94387"/>
                </a:cubicBezTo>
                <a:cubicBezTo>
                  <a:pt x="399867" y="80481"/>
                  <a:pt x="406796" y="59684"/>
                  <a:pt x="413725" y="45841"/>
                </a:cubicBezTo>
                <a:cubicBezTo>
                  <a:pt x="417189" y="38919"/>
                  <a:pt x="420654" y="30259"/>
                  <a:pt x="424984" y="21599"/>
                </a:cubicBezTo>
                <a:close/>
              </a:path>
            </a:pathLst>
          </a:custGeom>
          <a:solidFill>
            <a:srgbClr val="AABEB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32"/>
          <p:cNvSpPr/>
          <p:nvPr/>
        </p:nvSpPr>
        <p:spPr>
          <a:xfrm>
            <a:off x="5716949" y="4443651"/>
            <a:ext cx="2675189" cy="1372299"/>
          </a:xfrm>
          <a:custGeom>
            <a:rect b="b" l="l" r="r" t="t"/>
            <a:pathLst>
              <a:path extrusionOk="0" h="1372299" w="2675189">
                <a:moveTo>
                  <a:pt x="450107" y="0"/>
                </a:moveTo>
                <a:lnTo>
                  <a:pt x="1469185" y="0"/>
                </a:lnTo>
                <a:cubicBezTo>
                  <a:pt x="1545430" y="0"/>
                  <a:pt x="1621674" y="13850"/>
                  <a:pt x="1690965" y="27700"/>
                </a:cubicBezTo>
                <a:cubicBezTo>
                  <a:pt x="1704873" y="34625"/>
                  <a:pt x="1725610" y="34625"/>
                  <a:pt x="1739518" y="41614"/>
                </a:cubicBezTo>
                <a:cubicBezTo>
                  <a:pt x="1753426" y="41614"/>
                  <a:pt x="1774163" y="48539"/>
                  <a:pt x="1788071" y="55464"/>
                </a:cubicBezTo>
                <a:cubicBezTo>
                  <a:pt x="1988989" y="124778"/>
                  <a:pt x="2155386" y="256417"/>
                  <a:pt x="2273229" y="429733"/>
                </a:cubicBezTo>
                <a:cubicBezTo>
                  <a:pt x="2280183" y="443583"/>
                  <a:pt x="2293967" y="464358"/>
                  <a:pt x="2300921" y="478208"/>
                </a:cubicBezTo>
                <a:cubicBezTo>
                  <a:pt x="2314828" y="492058"/>
                  <a:pt x="2321658" y="512897"/>
                  <a:pt x="2328612" y="526747"/>
                </a:cubicBezTo>
                <a:cubicBezTo>
                  <a:pt x="2384119" y="644536"/>
                  <a:pt x="2425718" y="776239"/>
                  <a:pt x="2425718" y="914866"/>
                </a:cubicBezTo>
                <a:lnTo>
                  <a:pt x="2675189" y="914866"/>
                </a:lnTo>
                <a:lnTo>
                  <a:pt x="2217722" y="1372299"/>
                </a:lnTo>
                <a:lnTo>
                  <a:pt x="1760380" y="914866"/>
                </a:lnTo>
                <a:lnTo>
                  <a:pt x="2002897" y="914866"/>
                </a:lnTo>
                <a:cubicBezTo>
                  <a:pt x="1988989" y="755463"/>
                  <a:pt x="1898961" y="616836"/>
                  <a:pt x="1774163" y="526747"/>
                </a:cubicBezTo>
                <a:cubicBezTo>
                  <a:pt x="1760380" y="512897"/>
                  <a:pt x="1739518" y="499047"/>
                  <a:pt x="1718781" y="492058"/>
                </a:cubicBezTo>
                <a:cubicBezTo>
                  <a:pt x="1649490" y="450508"/>
                  <a:pt x="1566292" y="429733"/>
                  <a:pt x="1476139" y="429733"/>
                </a:cubicBezTo>
                <a:lnTo>
                  <a:pt x="0" y="429733"/>
                </a:lnTo>
                <a:lnTo>
                  <a:pt x="40717" y="412075"/>
                </a:lnTo>
                <a:cubicBezTo>
                  <a:pt x="184648" y="341256"/>
                  <a:pt x="308154" y="229502"/>
                  <a:pt x="396496" y="94388"/>
                </a:cubicBezTo>
                <a:cubicBezTo>
                  <a:pt x="410346" y="80482"/>
                  <a:pt x="417207" y="59685"/>
                  <a:pt x="424196" y="45842"/>
                </a:cubicBezTo>
                <a:cubicBezTo>
                  <a:pt x="427690" y="38921"/>
                  <a:pt x="431153" y="30261"/>
                  <a:pt x="435473" y="21601"/>
                </a:cubicBezTo>
                <a:close/>
              </a:path>
            </a:pathLst>
          </a:custGeom>
          <a:solidFill>
            <a:srgbClr val="9AA3E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7" name="Google Shape;687;p32"/>
          <p:cNvSpPr/>
          <p:nvPr/>
        </p:nvSpPr>
        <p:spPr>
          <a:xfrm>
            <a:off x="-10251" y="3511128"/>
            <a:ext cx="2536670" cy="1365363"/>
          </a:xfrm>
          <a:custGeom>
            <a:rect b="b" l="l" r="r" t="t"/>
            <a:pathLst>
              <a:path extrusionOk="0" h="21600" w="21600">
                <a:moveTo>
                  <a:pt x="18118" y="14912"/>
                </a:moveTo>
                <a:cubicBezTo>
                  <a:pt x="18236" y="14692"/>
                  <a:pt x="18295" y="14363"/>
                  <a:pt x="18354" y="14144"/>
                </a:cubicBezTo>
                <a:cubicBezTo>
                  <a:pt x="18413" y="13925"/>
                  <a:pt x="18472" y="13596"/>
                  <a:pt x="18590" y="13377"/>
                </a:cubicBezTo>
                <a:cubicBezTo>
                  <a:pt x="19121" y="11513"/>
                  <a:pt x="19416" y="9429"/>
                  <a:pt x="19475" y="7237"/>
                </a:cubicBezTo>
                <a:lnTo>
                  <a:pt x="21600" y="7237"/>
                </a:lnTo>
                <a:lnTo>
                  <a:pt x="17705" y="0"/>
                </a:lnTo>
                <a:lnTo>
                  <a:pt x="13810" y="7237"/>
                </a:lnTo>
                <a:lnTo>
                  <a:pt x="15875" y="7237"/>
                </a:lnTo>
                <a:cubicBezTo>
                  <a:pt x="15757" y="9758"/>
                  <a:pt x="14990" y="12061"/>
                  <a:pt x="13928" y="13377"/>
                </a:cubicBezTo>
                <a:cubicBezTo>
                  <a:pt x="13574" y="13815"/>
                  <a:pt x="13220" y="14144"/>
                  <a:pt x="12866" y="14363"/>
                </a:cubicBezTo>
                <a:cubicBezTo>
                  <a:pt x="12393" y="14692"/>
                  <a:pt x="11921" y="14802"/>
                  <a:pt x="11390" y="14802"/>
                </a:cubicBezTo>
                <a:lnTo>
                  <a:pt x="0" y="14802"/>
                </a:lnTo>
                <a:lnTo>
                  <a:pt x="0" y="21600"/>
                </a:lnTo>
                <a:lnTo>
                  <a:pt x="11331" y="21600"/>
                </a:lnTo>
                <a:cubicBezTo>
                  <a:pt x="11803" y="21600"/>
                  <a:pt x="12275" y="21490"/>
                  <a:pt x="12748" y="21381"/>
                </a:cubicBezTo>
                <a:cubicBezTo>
                  <a:pt x="12866" y="21381"/>
                  <a:pt x="13043" y="21271"/>
                  <a:pt x="13161" y="21271"/>
                </a:cubicBezTo>
                <a:cubicBezTo>
                  <a:pt x="13279" y="21161"/>
                  <a:pt x="13456" y="21161"/>
                  <a:pt x="13574" y="21052"/>
                </a:cubicBezTo>
                <a:cubicBezTo>
                  <a:pt x="15462" y="20175"/>
                  <a:pt x="17056" y="17872"/>
                  <a:pt x="18118" y="14912"/>
                </a:cubicBezTo>
                <a:close/>
              </a:path>
            </a:pathLst>
          </a:custGeom>
          <a:solidFill>
            <a:srgbClr val="BFBFB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32"/>
          <p:cNvSpPr/>
          <p:nvPr/>
        </p:nvSpPr>
        <p:spPr>
          <a:xfrm>
            <a:off x="7635010" y="3511128"/>
            <a:ext cx="2714636" cy="1365363"/>
          </a:xfrm>
          <a:custGeom>
            <a:rect b="b" l="l" r="r" t="t"/>
            <a:pathLst>
              <a:path extrusionOk="0" h="1365363" w="2714636">
                <a:moveTo>
                  <a:pt x="2257204" y="0"/>
                </a:moveTo>
                <a:lnTo>
                  <a:pt x="2714636" y="457460"/>
                </a:lnTo>
                <a:lnTo>
                  <a:pt x="2465081" y="457460"/>
                </a:lnTo>
                <a:cubicBezTo>
                  <a:pt x="2458220" y="596019"/>
                  <a:pt x="2423531" y="727751"/>
                  <a:pt x="2361143" y="845577"/>
                </a:cubicBezTo>
                <a:cubicBezTo>
                  <a:pt x="2347293" y="859420"/>
                  <a:pt x="2340431" y="880217"/>
                  <a:pt x="2333443" y="894060"/>
                </a:cubicBezTo>
                <a:cubicBezTo>
                  <a:pt x="2326454" y="907903"/>
                  <a:pt x="2319593" y="928700"/>
                  <a:pt x="2305743" y="942606"/>
                </a:cubicBezTo>
                <a:cubicBezTo>
                  <a:pt x="2187954" y="1122758"/>
                  <a:pt x="2007649" y="1261381"/>
                  <a:pt x="1799772" y="1316817"/>
                </a:cubicBezTo>
                <a:cubicBezTo>
                  <a:pt x="1785922" y="1323770"/>
                  <a:pt x="1765083" y="1323770"/>
                  <a:pt x="1751233" y="1330723"/>
                </a:cubicBezTo>
                <a:cubicBezTo>
                  <a:pt x="1737383" y="1337613"/>
                  <a:pt x="1716545" y="1344567"/>
                  <a:pt x="1702695" y="1344567"/>
                </a:cubicBezTo>
                <a:cubicBezTo>
                  <a:pt x="1640306" y="1358410"/>
                  <a:pt x="1571056" y="1365363"/>
                  <a:pt x="1501806" y="1365363"/>
                </a:cubicBezTo>
                <a:lnTo>
                  <a:pt x="484620" y="1363660"/>
                </a:lnTo>
                <a:lnTo>
                  <a:pt x="483818" y="1362257"/>
                </a:lnTo>
                <a:lnTo>
                  <a:pt x="462306" y="1335308"/>
                </a:lnTo>
                <a:lnTo>
                  <a:pt x="460681" y="1332911"/>
                </a:lnTo>
                <a:cubicBezTo>
                  <a:pt x="453727" y="1319061"/>
                  <a:pt x="439943" y="1298286"/>
                  <a:pt x="432989" y="1284436"/>
                </a:cubicBezTo>
                <a:cubicBezTo>
                  <a:pt x="344607" y="1154449"/>
                  <a:pt x="228913" y="1047905"/>
                  <a:pt x="91828" y="973516"/>
                </a:cubicBezTo>
                <a:lnTo>
                  <a:pt x="0" y="933118"/>
                </a:lnTo>
                <a:lnTo>
                  <a:pt x="1508667" y="935653"/>
                </a:lnTo>
                <a:cubicBezTo>
                  <a:pt x="1584906" y="935653"/>
                  <a:pt x="1661144" y="921810"/>
                  <a:pt x="1723533" y="894060"/>
                </a:cubicBezTo>
                <a:cubicBezTo>
                  <a:pt x="1758222" y="880217"/>
                  <a:pt x="1785922" y="866374"/>
                  <a:pt x="1813622" y="845577"/>
                </a:cubicBezTo>
                <a:cubicBezTo>
                  <a:pt x="1938399" y="762391"/>
                  <a:pt x="2028488" y="616816"/>
                  <a:pt x="2042338" y="457460"/>
                </a:cubicBezTo>
                <a:lnTo>
                  <a:pt x="1799772" y="457460"/>
                </a:lnTo>
                <a:lnTo>
                  <a:pt x="2257204" y="0"/>
                </a:ln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32"/>
          <p:cNvSpPr/>
          <p:nvPr/>
        </p:nvSpPr>
        <p:spPr>
          <a:xfrm>
            <a:off x="3722339" y="3511128"/>
            <a:ext cx="2715693" cy="1365363"/>
          </a:xfrm>
          <a:custGeom>
            <a:rect b="b" l="l" r="r" t="t"/>
            <a:pathLst>
              <a:path extrusionOk="0" h="1365363" w="2715693">
                <a:moveTo>
                  <a:pt x="2258261" y="0"/>
                </a:moveTo>
                <a:lnTo>
                  <a:pt x="2715693" y="457460"/>
                </a:lnTo>
                <a:lnTo>
                  <a:pt x="2466138" y="457460"/>
                </a:lnTo>
                <a:cubicBezTo>
                  <a:pt x="2459277" y="596019"/>
                  <a:pt x="2424588" y="727751"/>
                  <a:pt x="2362200" y="845577"/>
                </a:cubicBezTo>
                <a:cubicBezTo>
                  <a:pt x="2348350" y="859420"/>
                  <a:pt x="2341488" y="880217"/>
                  <a:pt x="2334500" y="894060"/>
                </a:cubicBezTo>
                <a:cubicBezTo>
                  <a:pt x="2327511" y="907903"/>
                  <a:pt x="2320650" y="928700"/>
                  <a:pt x="2306800" y="942606"/>
                </a:cubicBezTo>
                <a:cubicBezTo>
                  <a:pt x="2189011" y="1122758"/>
                  <a:pt x="2008706" y="1261381"/>
                  <a:pt x="1800829" y="1316817"/>
                </a:cubicBezTo>
                <a:cubicBezTo>
                  <a:pt x="1786979" y="1323770"/>
                  <a:pt x="1766140" y="1323770"/>
                  <a:pt x="1752290" y="1330723"/>
                </a:cubicBezTo>
                <a:cubicBezTo>
                  <a:pt x="1738440" y="1337613"/>
                  <a:pt x="1717602" y="1344567"/>
                  <a:pt x="1703752" y="1344567"/>
                </a:cubicBezTo>
                <a:cubicBezTo>
                  <a:pt x="1641363" y="1358410"/>
                  <a:pt x="1572113" y="1365363"/>
                  <a:pt x="1502863" y="1365363"/>
                </a:cubicBezTo>
                <a:lnTo>
                  <a:pt x="485677" y="1363660"/>
                </a:lnTo>
                <a:lnTo>
                  <a:pt x="484875" y="1362257"/>
                </a:lnTo>
                <a:lnTo>
                  <a:pt x="458766" y="1329549"/>
                </a:lnTo>
                <a:lnTo>
                  <a:pt x="446841" y="1308675"/>
                </a:lnTo>
                <a:cubicBezTo>
                  <a:pt x="441657" y="1300018"/>
                  <a:pt x="436472" y="1291362"/>
                  <a:pt x="432995" y="1284437"/>
                </a:cubicBezTo>
                <a:cubicBezTo>
                  <a:pt x="344613" y="1154450"/>
                  <a:pt x="228919" y="1047906"/>
                  <a:pt x="91834" y="973517"/>
                </a:cubicBezTo>
                <a:lnTo>
                  <a:pt x="0" y="933116"/>
                </a:lnTo>
                <a:lnTo>
                  <a:pt x="1509724" y="935653"/>
                </a:lnTo>
                <a:cubicBezTo>
                  <a:pt x="1585963" y="935653"/>
                  <a:pt x="1662201" y="921810"/>
                  <a:pt x="1724590" y="894060"/>
                </a:cubicBezTo>
                <a:cubicBezTo>
                  <a:pt x="1759279" y="880217"/>
                  <a:pt x="1786979" y="866374"/>
                  <a:pt x="1814679" y="845577"/>
                </a:cubicBezTo>
                <a:cubicBezTo>
                  <a:pt x="1939456" y="762391"/>
                  <a:pt x="2029545" y="616816"/>
                  <a:pt x="2043395" y="457460"/>
                </a:cubicBezTo>
                <a:lnTo>
                  <a:pt x="1800829" y="457460"/>
                </a:lnTo>
                <a:lnTo>
                  <a:pt x="2258261" y="0"/>
                </a:lnTo>
                <a:close/>
              </a:path>
            </a:pathLst>
          </a:custGeom>
          <a:solidFill>
            <a:schemeClr val="accent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Badge 5 outline" id="690" name="Google Shape;690;p32"/>
          <p:cNvPicPr preferRelativeResize="0"/>
          <p:nvPr/>
        </p:nvPicPr>
        <p:blipFill rotWithShape="1">
          <a:blip r:embed="rId4">
            <a:alphaModFix/>
          </a:blip>
          <a:srcRect b="0" l="0" r="0" t="0"/>
          <a:stretch/>
        </p:blipFill>
        <p:spPr>
          <a:xfrm>
            <a:off x="9702737" y="3654003"/>
            <a:ext cx="369332" cy="369332"/>
          </a:xfrm>
          <a:prstGeom prst="rect">
            <a:avLst/>
          </a:prstGeom>
          <a:noFill/>
          <a:ln>
            <a:noFill/>
          </a:ln>
        </p:spPr>
      </p:pic>
      <p:pic>
        <p:nvPicPr>
          <p:cNvPr descr="Badge 4 outline" id="691" name="Google Shape;691;p32"/>
          <p:cNvPicPr preferRelativeResize="0"/>
          <p:nvPr/>
        </p:nvPicPr>
        <p:blipFill rotWithShape="1">
          <a:blip r:embed="rId5">
            <a:alphaModFix/>
          </a:blip>
          <a:srcRect b="0" l="0" r="0" t="0"/>
          <a:stretch/>
        </p:blipFill>
        <p:spPr>
          <a:xfrm>
            <a:off x="7748408" y="5303744"/>
            <a:ext cx="369332" cy="369332"/>
          </a:xfrm>
          <a:prstGeom prst="rect">
            <a:avLst/>
          </a:prstGeom>
          <a:noFill/>
          <a:ln>
            <a:noFill/>
          </a:ln>
        </p:spPr>
      </p:pic>
      <p:pic>
        <p:nvPicPr>
          <p:cNvPr descr="Badge 3 outline" id="692" name="Google Shape;692;p32"/>
          <p:cNvPicPr preferRelativeResize="0"/>
          <p:nvPr/>
        </p:nvPicPr>
        <p:blipFill rotWithShape="1">
          <a:blip r:embed="rId6">
            <a:alphaModFix/>
          </a:blip>
          <a:srcRect b="0" l="0" r="0" t="0"/>
          <a:stretch/>
        </p:blipFill>
        <p:spPr>
          <a:xfrm>
            <a:off x="5794079" y="3654003"/>
            <a:ext cx="369332" cy="369332"/>
          </a:xfrm>
          <a:prstGeom prst="rect">
            <a:avLst/>
          </a:prstGeom>
          <a:noFill/>
          <a:ln>
            <a:noFill/>
          </a:ln>
        </p:spPr>
      </p:pic>
      <p:pic>
        <p:nvPicPr>
          <p:cNvPr descr="Badge outline" id="693" name="Google Shape;693;p32"/>
          <p:cNvPicPr preferRelativeResize="0"/>
          <p:nvPr/>
        </p:nvPicPr>
        <p:blipFill rotWithShape="1">
          <a:blip r:embed="rId7">
            <a:alphaModFix/>
          </a:blip>
          <a:srcRect b="0" l="0" r="0" t="0"/>
          <a:stretch/>
        </p:blipFill>
        <p:spPr>
          <a:xfrm>
            <a:off x="3813136" y="5303744"/>
            <a:ext cx="369332" cy="369332"/>
          </a:xfrm>
          <a:prstGeom prst="rect">
            <a:avLst/>
          </a:prstGeom>
          <a:noFill/>
          <a:ln>
            <a:noFill/>
          </a:ln>
        </p:spPr>
      </p:pic>
      <p:pic>
        <p:nvPicPr>
          <p:cNvPr descr="Badge 1 outline" id="694" name="Google Shape;694;p32"/>
          <p:cNvPicPr preferRelativeResize="0"/>
          <p:nvPr/>
        </p:nvPicPr>
        <p:blipFill rotWithShape="1">
          <a:blip r:embed="rId8">
            <a:alphaModFix/>
          </a:blip>
          <a:srcRect b="0" l="0" r="0" t="0"/>
          <a:stretch/>
        </p:blipFill>
        <p:spPr>
          <a:xfrm>
            <a:off x="1885421" y="3654003"/>
            <a:ext cx="369332" cy="369332"/>
          </a:xfrm>
          <a:prstGeom prst="rect">
            <a:avLst/>
          </a:prstGeom>
          <a:noFill/>
          <a:ln>
            <a:noFill/>
          </a:ln>
        </p:spPr>
      </p:pic>
      <p:sp>
        <p:nvSpPr>
          <p:cNvPr id="695" name="Google Shape;695;p32"/>
          <p:cNvSpPr txBox="1"/>
          <p:nvPr/>
        </p:nvSpPr>
        <p:spPr>
          <a:xfrm>
            <a:off x="177512" y="4523432"/>
            <a:ext cx="1050288"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Discussions</a:t>
            </a:r>
            <a:endParaRPr b="0" i="0" sz="1400" u="none" cap="none" strike="noStrike">
              <a:solidFill>
                <a:srgbClr val="000000"/>
              </a:solidFill>
              <a:latin typeface="Arial"/>
              <a:ea typeface="Arial"/>
              <a:cs typeface="Arial"/>
              <a:sym typeface="Arial"/>
            </a:endParaRPr>
          </a:p>
        </p:txBody>
      </p:sp>
      <p:sp>
        <p:nvSpPr>
          <p:cNvPr id="696" name="Google Shape;696;p32"/>
          <p:cNvSpPr txBox="1"/>
          <p:nvPr/>
        </p:nvSpPr>
        <p:spPr>
          <a:xfrm>
            <a:off x="2214429" y="4523432"/>
            <a:ext cx="1521570"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Practical exercises</a:t>
            </a:r>
            <a:endParaRPr b="0" i="0" sz="1400" u="none" cap="none" strike="noStrike">
              <a:solidFill>
                <a:srgbClr val="000000"/>
              </a:solidFill>
              <a:latin typeface="Arial"/>
              <a:ea typeface="Arial"/>
              <a:cs typeface="Arial"/>
              <a:sym typeface="Arial"/>
            </a:endParaRPr>
          </a:p>
        </p:txBody>
      </p:sp>
      <p:sp>
        <p:nvSpPr>
          <p:cNvPr id="697" name="Google Shape;697;p32"/>
          <p:cNvSpPr txBox="1"/>
          <p:nvPr/>
        </p:nvSpPr>
        <p:spPr>
          <a:xfrm>
            <a:off x="4120974" y="4442244"/>
            <a:ext cx="1521570" cy="46166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Problem solving tasks</a:t>
            </a:r>
            <a:endParaRPr b="0" i="0" sz="1400" u="none" cap="none" strike="noStrike">
              <a:solidFill>
                <a:srgbClr val="000000"/>
              </a:solidFill>
              <a:latin typeface="Arial"/>
              <a:ea typeface="Arial"/>
              <a:cs typeface="Arial"/>
              <a:sym typeface="Arial"/>
            </a:endParaRPr>
          </a:p>
        </p:txBody>
      </p:sp>
      <p:sp>
        <p:nvSpPr>
          <p:cNvPr id="698" name="Google Shape;698;p32"/>
          <p:cNvSpPr txBox="1"/>
          <p:nvPr/>
        </p:nvSpPr>
        <p:spPr>
          <a:xfrm>
            <a:off x="6115584" y="4447718"/>
            <a:ext cx="1559923" cy="46166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Collaborative group activities</a:t>
            </a:r>
            <a:endParaRPr b="0" i="0" sz="1400" u="none" cap="none" strike="noStrike">
              <a:solidFill>
                <a:srgbClr val="000000"/>
              </a:solidFill>
              <a:latin typeface="Arial"/>
              <a:ea typeface="Arial"/>
              <a:cs typeface="Arial"/>
              <a:sym typeface="Arial"/>
            </a:endParaRPr>
          </a:p>
        </p:txBody>
      </p:sp>
      <p:sp>
        <p:nvSpPr>
          <p:cNvPr id="699" name="Google Shape;699;p32"/>
          <p:cNvSpPr txBox="1"/>
          <p:nvPr/>
        </p:nvSpPr>
        <p:spPr>
          <a:xfrm>
            <a:off x="8033646" y="4450949"/>
            <a:ext cx="1595968" cy="46166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Reflection and self assessment</a:t>
            </a:r>
            <a:endParaRPr b="0" i="0" sz="1400" u="none" cap="none" strike="noStrike">
              <a:solidFill>
                <a:srgbClr val="000000"/>
              </a:solidFill>
              <a:latin typeface="Arial"/>
              <a:ea typeface="Arial"/>
              <a:cs typeface="Arial"/>
              <a:sym typeface="Arial"/>
            </a:endParaRPr>
          </a:p>
        </p:txBody>
      </p:sp>
      <p:sp>
        <p:nvSpPr>
          <p:cNvPr id="700" name="Google Shape;700;p32"/>
          <p:cNvSpPr txBox="1"/>
          <p:nvPr/>
        </p:nvSpPr>
        <p:spPr>
          <a:xfrm>
            <a:off x="696348" y="2582681"/>
            <a:ext cx="2895426" cy="830997"/>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Encourage adult students to share experiences and perspectives through questions, promoting critical thinking and connection to real-life situations.</a:t>
            </a:r>
            <a:endParaRPr b="0" i="0" sz="1400" u="none" cap="none" strike="noStrike">
              <a:solidFill>
                <a:srgbClr val="000000"/>
              </a:solidFill>
              <a:latin typeface="Arial"/>
              <a:ea typeface="Arial"/>
              <a:cs typeface="Arial"/>
              <a:sym typeface="Arial"/>
            </a:endParaRPr>
          </a:p>
        </p:txBody>
      </p:sp>
      <p:sp>
        <p:nvSpPr>
          <p:cNvPr id="701" name="Google Shape;701;p32"/>
          <p:cNvSpPr txBox="1"/>
          <p:nvPr/>
        </p:nvSpPr>
        <p:spPr>
          <a:xfrm>
            <a:off x="2550089" y="5876276"/>
            <a:ext cx="2895426" cy="830997"/>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hands-on activities like case studies that allow students to practice applying new concepts in real-world contexts, like breaking tasks into manageable steps.</a:t>
            </a:r>
            <a:endParaRPr b="0" i="0" sz="1400" u="none" cap="none" strike="noStrike">
              <a:solidFill>
                <a:srgbClr val="000000"/>
              </a:solidFill>
              <a:latin typeface="Arial"/>
              <a:ea typeface="Arial"/>
              <a:cs typeface="Arial"/>
              <a:sym typeface="Arial"/>
            </a:endParaRPr>
          </a:p>
        </p:txBody>
      </p:sp>
      <p:sp>
        <p:nvSpPr>
          <p:cNvPr id="702" name="Google Shape;702;p32"/>
          <p:cNvSpPr txBox="1"/>
          <p:nvPr/>
        </p:nvSpPr>
        <p:spPr>
          <a:xfrm>
            <a:off x="4531032" y="2582681"/>
            <a:ext cx="2895426" cy="830997"/>
          </a:xfrm>
          <a:prstGeom prst="rect">
            <a:avLst/>
          </a:prstGeom>
          <a:solidFill>
            <a:srgbClr val="EDECE9"/>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Present real-world problems for students to solve using CT, fostering critical thinking and practical application of skills.</a:t>
            </a:r>
            <a:endParaRPr b="0" i="0" sz="1400" u="none" cap="none" strike="noStrike">
              <a:solidFill>
                <a:srgbClr val="000000"/>
              </a:solidFill>
              <a:latin typeface="Arial"/>
              <a:ea typeface="Arial"/>
              <a:cs typeface="Arial"/>
              <a:sym typeface="Arial"/>
            </a:endParaRPr>
          </a:p>
        </p:txBody>
      </p:sp>
      <p:sp>
        <p:nvSpPr>
          <p:cNvPr id="703" name="Google Shape;703;p32"/>
          <p:cNvSpPr txBox="1"/>
          <p:nvPr/>
        </p:nvSpPr>
        <p:spPr>
          <a:xfrm>
            <a:off x="6485361" y="5876276"/>
            <a:ext cx="2895426" cy="830997"/>
          </a:xfrm>
          <a:prstGeom prst="rect">
            <a:avLst/>
          </a:prstGeom>
          <a:solidFill>
            <a:srgbClr val="EBEDF9"/>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Facilitate group work where students can use CT skills to break tasks into smaller parts and find creative solutions together.</a:t>
            </a:r>
            <a:endParaRPr b="0" i="0" sz="1400" u="none" cap="none" strike="noStrike">
              <a:solidFill>
                <a:srgbClr val="000000"/>
              </a:solidFill>
              <a:latin typeface="Arial"/>
              <a:ea typeface="Arial"/>
              <a:cs typeface="Arial"/>
              <a:sym typeface="Arial"/>
            </a:endParaRPr>
          </a:p>
        </p:txBody>
      </p:sp>
      <p:sp>
        <p:nvSpPr>
          <p:cNvPr id="704" name="Google Shape;704;p32"/>
          <p:cNvSpPr txBox="1"/>
          <p:nvPr/>
        </p:nvSpPr>
        <p:spPr>
          <a:xfrm>
            <a:off x="8439690" y="2582681"/>
            <a:ext cx="2895426" cy="830997"/>
          </a:xfrm>
          <a:prstGeom prst="rect">
            <a:avLst/>
          </a:prstGeom>
          <a:solidFill>
            <a:srgbClr val="E7ECEC"/>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Provide opportunities for students to reflect on their learning progress, assess their strengths and weaknesses, and set goals for future development</a:t>
            </a:r>
            <a:endParaRPr b="0" i="0" sz="1400" u="none" cap="none" strike="noStrike">
              <a:solidFill>
                <a:srgbClr val="000000"/>
              </a:solidFill>
              <a:latin typeface="Arial"/>
              <a:ea typeface="Arial"/>
              <a:cs typeface="Arial"/>
              <a:sym typeface="Arial"/>
            </a:endParaRPr>
          </a:p>
        </p:txBody>
      </p:sp>
      <p:sp>
        <p:nvSpPr>
          <p:cNvPr id="705" name="Google Shape;705;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33"/>
          <p:cNvSpPr txBox="1"/>
          <p:nvPr>
            <p:ph idx="1" type="body"/>
          </p:nvPr>
        </p:nvSpPr>
        <p:spPr>
          <a:xfrm>
            <a:off x="816864" y="1322807"/>
            <a:ext cx="6449568" cy="1351469"/>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0"/>
              </a:spcBef>
              <a:spcAft>
                <a:spcPts val="0"/>
              </a:spcAft>
              <a:buSzPts val="1260"/>
              <a:buNone/>
            </a:pPr>
            <a:r>
              <a:rPr lang="en-US" sz="1400">
                <a:latin typeface="Arial"/>
                <a:ea typeface="Arial"/>
                <a:cs typeface="Arial"/>
                <a:sym typeface="Arial"/>
              </a:rPr>
              <a:t>Incorporating CT into your lesson plans helps adult students develop essential skills. By aligning CT principles with real-world tasks, educators can make learning more relevant and impactful.</a:t>
            </a:r>
            <a:endParaRPr/>
          </a:p>
          <a:p>
            <a:pPr indent="0" lvl="0" marL="0" rtl="0" algn="just">
              <a:lnSpc>
                <a:spcPct val="100000"/>
              </a:lnSpc>
              <a:spcBef>
                <a:spcPts val="1200"/>
              </a:spcBef>
              <a:spcAft>
                <a:spcPts val="600"/>
              </a:spcAft>
              <a:buSzPts val="1260"/>
              <a:buNone/>
            </a:pPr>
            <a:r>
              <a:rPr lang="en-US" sz="1400">
                <a:latin typeface="Arial"/>
                <a:ea typeface="Arial"/>
                <a:cs typeface="Arial"/>
                <a:sym typeface="Arial"/>
              </a:rPr>
              <a:t>Here are three strategies you should follow to effectively incorporate CT in your lessons:</a:t>
            </a:r>
            <a:endParaRPr/>
          </a:p>
        </p:txBody>
      </p:sp>
      <p:sp>
        <p:nvSpPr>
          <p:cNvPr id="713" name="Google Shape;713;p33"/>
          <p:cNvSpPr txBox="1"/>
          <p:nvPr/>
        </p:nvSpPr>
        <p:spPr>
          <a:xfrm>
            <a:off x="682752" y="397326"/>
            <a:ext cx="6790944" cy="806743"/>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243131"/>
              </a:buClr>
              <a:buSzPts val="1260"/>
              <a:buFont typeface="Arial"/>
              <a:buNone/>
            </a:pPr>
            <a:r>
              <a:rPr b="1" i="0" lang="en-US" sz="2000" u="none" cap="none" strike="noStrike">
                <a:solidFill>
                  <a:schemeClr val="dk1"/>
                </a:solidFill>
                <a:latin typeface="Arial"/>
                <a:ea typeface="Arial"/>
                <a:cs typeface="Arial"/>
                <a:sym typeface="Arial"/>
              </a:rPr>
              <a:t>Incorporating CT into lesson plans</a:t>
            </a:r>
            <a:endParaRPr b="0" i="0" sz="1400" u="none" cap="none" strike="noStrike">
              <a:solidFill>
                <a:srgbClr val="000000"/>
              </a:solidFill>
              <a:latin typeface="Arial"/>
              <a:ea typeface="Arial"/>
              <a:cs typeface="Arial"/>
              <a:sym typeface="Arial"/>
            </a:endParaRPr>
          </a:p>
        </p:txBody>
      </p:sp>
      <p:pic>
        <p:nvPicPr>
          <p:cNvPr id="714" name="Google Shape;714;p33"/>
          <p:cNvPicPr preferRelativeResize="0"/>
          <p:nvPr/>
        </p:nvPicPr>
        <p:blipFill rotWithShape="1">
          <a:blip r:embed="rId3">
            <a:alphaModFix/>
          </a:blip>
          <a:srcRect b="0" l="0" r="0" t="0"/>
          <a:stretch/>
        </p:blipFill>
        <p:spPr>
          <a:xfrm>
            <a:off x="7972529" y="2177048"/>
            <a:ext cx="3655364" cy="3655364"/>
          </a:xfrm>
          <a:prstGeom prst="rect">
            <a:avLst/>
          </a:prstGeom>
          <a:noFill/>
          <a:ln>
            <a:noFill/>
          </a:ln>
        </p:spPr>
      </p:pic>
      <p:pic>
        <p:nvPicPr>
          <p:cNvPr descr="Icono&#10;&#10;Descripción generada automáticamente" id="715" name="Google Shape;715;p33"/>
          <p:cNvPicPr preferRelativeResize="0"/>
          <p:nvPr/>
        </p:nvPicPr>
        <p:blipFill rotWithShape="1">
          <a:blip r:embed="rId4">
            <a:alphaModFix/>
          </a:blip>
          <a:srcRect b="0" l="0" r="0" t="0"/>
          <a:stretch/>
        </p:blipFill>
        <p:spPr>
          <a:xfrm>
            <a:off x="10276424" y="1121010"/>
            <a:ext cx="1351469" cy="1351469"/>
          </a:xfrm>
          <a:prstGeom prst="rect">
            <a:avLst/>
          </a:prstGeom>
          <a:noFill/>
          <a:ln>
            <a:noFill/>
          </a:ln>
        </p:spPr>
      </p:pic>
      <p:sp>
        <p:nvSpPr>
          <p:cNvPr id="716" name="Google Shape;716;p33"/>
          <p:cNvSpPr txBox="1"/>
          <p:nvPr/>
        </p:nvSpPr>
        <p:spPr>
          <a:xfrm>
            <a:off x="993079" y="2566812"/>
            <a:ext cx="6170289" cy="357020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Arial"/>
                <a:ea typeface="Arial"/>
                <a:cs typeface="Arial"/>
                <a:sym typeface="Arial"/>
              </a:rPr>
              <a:t>Start with simple CT exercises: </a:t>
            </a:r>
            <a:r>
              <a:rPr b="0" i="0" lang="en-US" sz="1400" u="none" cap="none" strike="noStrike">
                <a:solidFill>
                  <a:srgbClr val="000000"/>
                </a:solidFill>
                <a:latin typeface="Arial"/>
                <a:ea typeface="Arial"/>
                <a:cs typeface="Arial"/>
                <a:sym typeface="Arial"/>
              </a:rPr>
              <a:t>Begin by introducing CT principles through easy-to-understand exercises. These should be straightforward tasks that allow learners to grasp the basic concepts without feeling overwhelmed. As learners become more comfortable, you can gradually increase the complexity of tasks.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400"/>
              <a:buFont typeface="Arial"/>
              <a:buNone/>
            </a:pPr>
            <a:r>
              <a:rPr b="1" i="0" lang="en-US" sz="1400" u="none" cap="none" strike="noStrike">
                <a:solidFill>
                  <a:schemeClr val="accent3"/>
                </a:solidFill>
                <a:latin typeface="Arial"/>
                <a:ea typeface="Arial"/>
                <a:cs typeface="Arial"/>
                <a:sym typeface="Arial"/>
              </a:rPr>
              <a:t>Connect CT to the real-world: </a:t>
            </a:r>
            <a:r>
              <a:rPr b="0" i="0" lang="en-US" sz="1400" u="none" cap="none" strike="noStrike">
                <a:solidFill>
                  <a:srgbClr val="000000"/>
                </a:solidFill>
                <a:latin typeface="Arial"/>
                <a:ea typeface="Arial"/>
                <a:cs typeface="Arial"/>
                <a:sym typeface="Arial"/>
              </a:rPr>
              <a:t>Link CT concepts directly to real-life situations that are meaningful to the learners, like personal finances, career tasks, or daily problem-solving. By doing so, you demonstrate the practical benefits of CT and help learners see how these skills are relevant to their own lives.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400"/>
              <a:buFont typeface="Arial"/>
              <a:buNone/>
            </a:pPr>
            <a:r>
              <a:rPr b="1" i="0" lang="en-US" sz="1400" u="none" cap="none" strike="noStrike">
                <a:solidFill>
                  <a:schemeClr val="accent3"/>
                </a:solidFill>
                <a:latin typeface="Arial"/>
                <a:ea typeface="Arial"/>
                <a:cs typeface="Arial"/>
                <a:sym typeface="Arial"/>
              </a:rPr>
              <a:t>Introduce CT into real-world tasks: </a:t>
            </a:r>
            <a:r>
              <a:rPr b="0" i="0" lang="en-US" sz="1400" u="none" cap="none" strike="noStrike">
                <a:solidFill>
                  <a:srgbClr val="000000"/>
                </a:solidFill>
                <a:latin typeface="Arial"/>
                <a:ea typeface="Arial"/>
                <a:cs typeface="Arial"/>
                <a:sym typeface="Arial"/>
              </a:rPr>
              <a:t>Allow learners to apply CT principles directly to everyday tasks like budgeting or project planning. This allows learners to apply problem-solving skills directly to tasks they encounter, such as using decomposition for planning and pattern recognition for analyzing trends.</a:t>
            </a:r>
            <a:endParaRPr b="0" i="0" sz="1400" u="none" cap="none" strike="noStrike">
              <a:solidFill>
                <a:srgbClr val="000000"/>
              </a:solidFill>
              <a:latin typeface="Arial"/>
              <a:ea typeface="Arial"/>
              <a:cs typeface="Arial"/>
              <a:sym typeface="Arial"/>
            </a:endParaRPr>
          </a:p>
        </p:txBody>
      </p:sp>
      <p:sp>
        <p:nvSpPr>
          <p:cNvPr id="717" name="Google Shape;717;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723" name="Google Shape;723;p34"/>
          <p:cNvSpPr txBox="1"/>
          <p:nvPr>
            <p:ph type="title"/>
          </p:nvPr>
        </p:nvSpPr>
        <p:spPr>
          <a:xfrm>
            <a:off x="0" y="313508"/>
            <a:ext cx="5966673" cy="851261"/>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Sorts Mill Goudy"/>
              <a:buNone/>
            </a:pPr>
            <a:r>
              <a:rPr lang="en-US">
                <a:solidFill>
                  <a:schemeClr val="lt1"/>
                </a:solidFill>
              </a:rPr>
              <a:t>SUMMARY LAYOUT</a:t>
            </a:r>
            <a:endParaRPr/>
          </a:p>
        </p:txBody>
      </p:sp>
      <p:sp>
        <p:nvSpPr>
          <p:cNvPr id="724" name="Google Shape;724;p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725" name="Google Shape;725;p34"/>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260"/>
              <a:buNone/>
            </a:pPr>
            <a:r>
              <a:rPr b="1" lang="en-US" sz="2400">
                <a:solidFill>
                  <a:schemeClr val="dk1"/>
                </a:solidFill>
                <a:latin typeface="Arial"/>
                <a:ea typeface="Arial"/>
                <a:cs typeface="Arial"/>
                <a:sym typeface="Arial"/>
              </a:rPr>
              <a:t>Step-by-step guide to create a lesson plan with CT integration</a:t>
            </a:r>
            <a:endParaRPr/>
          </a:p>
        </p:txBody>
      </p:sp>
      <p:sp>
        <p:nvSpPr>
          <p:cNvPr id="726" name="Google Shape;726;p34"/>
          <p:cNvSpPr/>
          <p:nvPr/>
        </p:nvSpPr>
        <p:spPr>
          <a:xfrm>
            <a:off x="0" y="2183644"/>
            <a:ext cx="12191999" cy="3896879"/>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727" name="Google Shape;727;p34"/>
          <p:cNvGrpSpPr/>
          <p:nvPr/>
        </p:nvGrpSpPr>
        <p:grpSpPr>
          <a:xfrm>
            <a:off x="0" y="2370853"/>
            <a:ext cx="12191999" cy="3709670"/>
            <a:chOff x="0" y="2179781"/>
            <a:chExt cx="12191999" cy="3709670"/>
          </a:xfrm>
        </p:grpSpPr>
        <p:grpSp>
          <p:nvGrpSpPr>
            <p:cNvPr id="728" name="Google Shape;728;p34"/>
            <p:cNvGrpSpPr/>
            <p:nvPr/>
          </p:nvGrpSpPr>
          <p:grpSpPr>
            <a:xfrm>
              <a:off x="0" y="2179781"/>
              <a:ext cx="12062691" cy="3685309"/>
              <a:chOff x="0" y="2179781"/>
              <a:chExt cx="12062691" cy="3685309"/>
            </a:xfrm>
          </p:grpSpPr>
          <p:sp>
            <p:nvSpPr>
              <p:cNvPr id="729" name="Google Shape;729;p34"/>
              <p:cNvSpPr/>
              <p:nvPr/>
            </p:nvSpPr>
            <p:spPr>
              <a:xfrm>
                <a:off x="0" y="2179781"/>
                <a:ext cx="12062691" cy="591127"/>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0" name="Google Shape;730;p34"/>
              <p:cNvSpPr/>
              <p:nvPr/>
            </p:nvSpPr>
            <p:spPr>
              <a:xfrm>
                <a:off x="1772765" y="2179781"/>
                <a:ext cx="1853869" cy="591127"/>
              </a:xfrm>
              <a:prstGeom prst="parallelogram">
                <a:avLst>
                  <a:gd fmla="val 46875" name="adj"/>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STEP 1</a:t>
                </a:r>
                <a:endParaRPr b="0" i="0" sz="1400" u="none" cap="none" strike="noStrike">
                  <a:solidFill>
                    <a:srgbClr val="000000"/>
                  </a:solidFill>
                  <a:latin typeface="Arial"/>
                  <a:ea typeface="Arial"/>
                  <a:cs typeface="Arial"/>
                  <a:sym typeface="Arial"/>
                </a:endParaRPr>
              </a:p>
            </p:txBody>
          </p:sp>
          <p:sp>
            <p:nvSpPr>
              <p:cNvPr id="731" name="Google Shape;731;p34"/>
              <p:cNvSpPr/>
              <p:nvPr/>
            </p:nvSpPr>
            <p:spPr>
              <a:xfrm>
                <a:off x="3759397" y="2179781"/>
                <a:ext cx="1853869" cy="591127"/>
              </a:xfrm>
              <a:prstGeom prst="parallelogram">
                <a:avLst>
                  <a:gd fmla="val 46875" name="adj"/>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STEP 2</a:t>
                </a:r>
                <a:endParaRPr b="0" i="0" sz="1400" u="none" cap="none" strike="noStrike">
                  <a:solidFill>
                    <a:srgbClr val="000000"/>
                  </a:solidFill>
                  <a:latin typeface="Arial"/>
                  <a:ea typeface="Arial"/>
                  <a:cs typeface="Arial"/>
                  <a:sym typeface="Arial"/>
                </a:endParaRPr>
              </a:p>
            </p:txBody>
          </p:sp>
          <p:sp>
            <p:nvSpPr>
              <p:cNvPr id="732" name="Google Shape;732;p34"/>
              <p:cNvSpPr/>
              <p:nvPr/>
            </p:nvSpPr>
            <p:spPr>
              <a:xfrm>
                <a:off x="5746029" y="2179781"/>
                <a:ext cx="1853869" cy="591127"/>
              </a:xfrm>
              <a:prstGeom prst="parallelogram">
                <a:avLst>
                  <a:gd fmla="val 46875" name="adj"/>
                </a:avLst>
              </a:prstGeom>
              <a:solidFill>
                <a:srgbClr val="CAC8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STEP 3</a:t>
                </a:r>
                <a:endParaRPr b="0" i="0" sz="1400" u="none" cap="none" strike="noStrike">
                  <a:solidFill>
                    <a:srgbClr val="000000"/>
                  </a:solidFill>
                  <a:latin typeface="Arial"/>
                  <a:ea typeface="Arial"/>
                  <a:cs typeface="Arial"/>
                  <a:sym typeface="Arial"/>
                </a:endParaRPr>
              </a:p>
            </p:txBody>
          </p:sp>
          <p:sp>
            <p:nvSpPr>
              <p:cNvPr id="733" name="Google Shape;733;p34"/>
              <p:cNvSpPr/>
              <p:nvPr/>
            </p:nvSpPr>
            <p:spPr>
              <a:xfrm>
                <a:off x="7732660" y="2179781"/>
                <a:ext cx="1853869" cy="591127"/>
              </a:xfrm>
              <a:prstGeom prst="parallelogram">
                <a:avLst>
                  <a:gd fmla="val 46875"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STEP 4</a:t>
                </a:r>
                <a:endParaRPr b="0" i="0" sz="1400" u="none" cap="none" strike="noStrike">
                  <a:solidFill>
                    <a:srgbClr val="000000"/>
                  </a:solidFill>
                  <a:latin typeface="Arial"/>
                  <a:ea typeface="Arial"/>
                  <a:cs typeface="Arial"/>
                  <a:sym typeface="Arial"/>
                </a:endParaRPr>
              </a:p>
            </p:txBody>
          </p:sp>
          <p:sp>
            <p:nvSpPr>
              <p:cNvPr id="734" name="Google Shape;734;p34"/>
              <p:cNvSpPr/>
              <p:nvPr/>
            </p:nvSpPr>
            <p:spPr>
              <a:xfrm>
                <a:off x="9719292" y="2179781"/>
                <a:ext cx="1853869" cy="591127"/>
              </a:xfrm>
              <a:prstGeom prst="parallelogram">
                <a:avLst>
                  <a:gd fmla="val 46875" name="adj"/>
                </a:avLst>
              </a:prstGeom>
              <a:solidFill>
                <a:srgbClr val="F5DF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STEP 5</a:t>
                </a:r>
                <a:endParaRPr b="0" i="0" sz="1400" u="none" cap="none" strike="noStrike">
                  <a:solidFill>
                    <a:srgbClr val="000000"/>
                  </a:solidFill>
                  <a:latin typeface="Arial"/>
                  <a:ea typeface="Arial"/>
                  <a:cs typeface="Arial"/>
                  <a:sym typeface="Arial"/>
                </a:endParaRPr>
              </a:p>
            </p:txBody>
          </p:sp>
          <p:sp>
            <p:nvSpPr>
              <p:cNvPr id="735" name="Google Shape;735;p34"/>
              <p:cNvSpPr/>
              <p:nvPr/>
            </p:nvSpPr>
            <p:spPr>
              <a:xfrm>
                <a:off x="468666" y="2863272"/>
                <a:ext cx="2829678" cy="2674844"/>
              </a:xfrm>
              <a:prstGeom prst="parallelogram">
                <a:avLst>
                  <a:gd fmla="val 46875" name="adj"/>
                </a:avLst>
              </a:prstGeom>
              <a:solidFill>
                <a:srgbClr val="87A6A6">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6" name="Google Shape;736;p34"/>
              <p:cNvSpPr/>
              <p:nvPr/>
            </p:nvSpPr>
            <p:spPr>
              <a:xfrm>
                <a:off x="2456597" y="2863272"/>
                <a:ext cx="2829678" cy="2674844"/>
              </a:xfrm>
              <a:prstGeom prst="parallelogram">
                <a:avLst>
                  <a:gd fmla="val 46875" name="adj"/>
                </a:avLst>
              </a:prstGeom>
              <a:solidFill>
                <a:srgbClr val="266796">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7" name="Google Shape;737;p34"/>
              <p:cNvSpPr/>
              <p:nvPr/>
            </p:nvSpPr>
            <p:spPr>
              <a:xfrm>
                <a:off x="4444528" y="2863272"/>
                <a:ext cx="2829678" cy="2674844"/>
              </a:xfrm>
              <a:prstGeom prst="parallelogram">
                <a:avLst>
                  <a:gd fmla="val 46875" name="adj"/>
                </a:avLst>
              </a:prstGeom>
              <a:solidFill>
                <a:srgbClr val="837F6D">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8" name="Google Shape;738;p34"/>
              <p:cNvSpPr/>
              <p:nvPr/>
            </p:nvSpPr>
            <p:spPr>
              <a:xfrm>
                <a:off x="6432459" y="2863272"/>
                <a:ext cx="2829678" cy="2674844"/>
              </a:xfrm>
              <a:prstGeom prst="parallelogram">
                <a:avLst>
                  <a:gd fmla="val 46875" name="adj"/>
                </a:avLst>
              </a:prstGeom>
              <a:solidFill>
                <a:srgbClr val="678877">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9" name="Google Shape;739;p34"/>
              <p:cNvSpPr/>
              <p:nvPr/>
            </p:nvSpPr>
            <p:spPr>
              <a:xfrm>
                <a:off x="8420388" y="2863272"/>
                <a:ext cx="2829678" cy="2674844"/>
              </a:xfrm>
              <a:prstGeom prst="parallelogram">
                <a:avLst>
                  <a:gd fmla="val 46875" name="adj"/>
                </a:avLst>
              </a:prstGeom>
              <a:solidFill>
                <a:srgbClr val="9B4C25">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0" name="Google Shape;740;p34"/>
              <p:cNvSpPr/>
              <p:nvPr/>
            </p:nvSpPr>
            <p:spPr>
              <a:xfrm rot="-3885410">
                <a:off x="4510393" y="3849942"/>
                <a:ext cx="268374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INCLUDE REAL-WORLD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APPLICATIONS</a:t>
                </a:r>
                <a:endParaRPr b="0" i="0" sz="1400" u="none" cap="none" strike="noStrike">
                  <a:solidFill>
                    <a:srgbClr val="000000"/>
                  </a:solidFill>
                  <a:latin typeface="Arial"/>
                  <a:ea typeface="Arial"/>
                  <a:cs typeface="Arial"/>
                  <a:sym typeface="Arial"/>
                </a:endParaRPr>
              </a:p>
            </p:txBody>
          </p:sp>
          <p:sp>
            <p:nvSpPr>
              <p:cNvPr id="741" name="Google Shape;741;p34"/>
              <p:cNvSpPr/>
              <p:nvPr/>
            </p:nvSpPr>
            <p:spPr>
              <a:xfrm rot="-3885410">
                <a:off x="575089" y="3849942"/>
                <a:ext cx="2629246"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DEFINE CLEAR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LEARNING OBJECTIVES</a:t>
                </a:r>
                <a:endParaRPr b="0" i="0" sz="1400" u="none" cap="none" strike="noStrike">
                  <a:solidFill>
                    <a:srgbClr val="000000"/>
                  </a:solidFill>
                  <a:latin typeface="Arial"/>
                  <a:ea typeface="Arial"/>
                  <a:cs typeface="Arial"/>
                  <a:sym typeface="Arial"/>
                </a:endParaRPr>
              </a:p>
            </p:txBody>
          </p:sp>
          <p:sp>
            <p:nvSpPr>
              <p:cNvPr id="742" name="Google Shape;742;p34"/>
              <p:cNvSpPr/>
              <p:nvPr/>
            </p:nvSpPr>
            <p:spPr>
              <a:xfrm rot="-3885410">
                <a:off x="2725481" y="3849942"/>
                <a:ext cx="229101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DESIGN ACTIVITIES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THAT INTEGRATE CT</a:t>
                </a:r>
                <a:endParaRPr b="0" i="0" sz="1400" u="none" cap="none" strike="noStrike">
                  <a:solidFill>
                    <a:srgbClr val="000000"/>
                  </a:solidFill>
                  <a:latin typeface="Arial"/>
                  <a:ea typeface="Arial"/>
                  <a:cs typeface="Arial"/>
                  <a:sym typeface="Arial"/>
                </a:endParaRPr>
              </a:p>
            </p:txBody>
          </p:sp>
          <p:sp>
            <p:nvSpPr>
              <p:cNvPr id="743" name="Google Shape;743;p34"/>
              <p:cNvSpPr/>
              <p:nvPr/>
            </p:nvSpPr>
            <p:spPr>
              <a:xfrm rot="-3885410">
                <a:off x="6593464" y="3988441"/>
                <a:ext cx="2480166"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SCAFFOLD LEARNING</a:t>
                </a:r>
                <a:endParaRPr b="0" i="0" sz="1400" u="none" cap="none" strike="noStrike">
                  <a:solidFill>
                    <a:srgbClr val="000000"/>
                  </a:solidFill>
                  <a:latin typeface="Arial"/>
                  <a:ea typeface="Arial"/>
                  <a:cs typeface="Arial"/>
                  <a:sym typeface="Arial"/>
                </a:endParaRPr>
              </a:p>
            </p:txBody>
          </p:sp>
          <p:sp>
            <p:nvSpPr>
              <p:cNvPr id="744" name="Google Shape;744;p34"/>
              <p:cNvSpPr/>
              <p:nvPr/>
            </p:nvSpPr>
            <p:spPr>
              <a:xfrm rot="-3885410">
                <a:off x="8566730" y="3988441"/>
                <a:ext cx="2496196"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REFLECT AND ASSESS</a:t>
                </a:r>
                <a:endParaRPr b="0" i="0" sz="1400" u="none" cap="none" strike="noStrike">
                  <a:solidFill>
                    <a:srgbClr val="000000"/>
                  </a:solidFill>
                  <a:latin typeface="Arial"/>
                  <a:ea typeface="Arial"/>
                  <a:cs typeface="Arial"/>
                  <a:sym typeface="Arial"/>
                </a:endParaRPr>
              </a:p>
            </p:txBody>
          </p:sp>
          <p:grpSp>
            <p:nvGrpSpPr>
              <p:cNvPr id="745" name="Google Shape;745;p34"/>
              <p:cNvGrpSpPr/>
              <p:nvPr/>
            </p:nvGrpSpPr>
            <p:grpSpPr>
              <a:xfrm>
                <a:off x="1756590" y="2179781"/>
                <a:ext cx="1870044" cy="3685309"/>
                <a:chOff x="3718740" y="2179781"/>
                <a:chExt cx="1870044" cy="3685309"/>
              </a:xfrm>
            </p:grpSpPr>
            <p:sp>
              <p:nvSpPr>
                <p:cNvPr id="746" name="Google Shape;746;p34"/>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8594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47" name="Google Shape;747;p34"/>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48" name="Google Shape;748;p34"/>
              <p:cNvGrpSpPr/>
              <p:nvPr/>
            </p:nvGrpSpPr>
            <p:grpSpPr>
              <a:xfrm>
                <a:off x="3743222" y="2179781"/>
                <a:ext cx="1870044" cy="3685309"/>
                <a:chOff x="3718740" y="2179781"/>
                <a:chExt cx="1870044" cy="3685309"/>
              </a:xfrm>
            </p:grpSpPr>
            <p:sp>
              <p:nvSpPr>
                <p:cNvPr id="749" name="Google Shape;749;p34"/>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D6E8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0" name="Google Shape;750;p34"/>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1" name="Google Shape;751;p34"/>
              <p:cNvGrpSpPr/>
              <p:nvPr/>
            </p:nvGrpSpPr>
            <p:grpSpPr>
              <a:xfrm>
                <a:off x="5729854" y="2179781"/>
                <a:ext cx="1870044" cy="3685309"/>
                <a:chOff x="3718740" y="2179781"/>
                <a:chExt cx="1870044" cy="3685309"/>
              </a:xfrm>
            </p:grpSpPr>
            <p:sp>
              <p:nvSpPr>
                <p:cNvPr id="752" name="Google Shape;752;p34"/>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CAC8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3" name="Google Shape;753;p34"/>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4" name="Google Shape;754;p34"/>
              <p:cNvGrpSpPr/>
              <p:nvPr/>
            </p:nvGrpSpPr>
            <p:grpSpPr>
              <a:xfrm>
                <a:off x="7716485" y="2179781"/>
                <a:ext cx="1870044" cy="3685309"/>
                <a:chOff x="3718740" y="2179781"/>
                <a:chExt cx="1870044" cy="3685309"/>
              </a:xfrm>
            </p:grpSpPr>
            <p:sp>
              <p:nvSpPr>
                <p:cNvPr id="755" name="Google Shape;755;p34"/>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D3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6" name="Google Shape;756;p34"/>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7" name="Google Shape;757;p34"/>
              <p:cNvGrpSpPr/>
              <p:nvPr/>
            </p:nvGrpSpPr>
            <p:grpSpPr>
              <a:xfrm>
                <a:off x="9703117" y="2179781"/>
                <a:ext cx="1870044" cy="3685309"/>
                <a:chOff x="3718740" y="2179781"/>
                <a:chExt cx="1870044" cy="3685309"/>
              </a:xfrm>
            </p:grpSpPr>
            <p:sp>
              <p:nvSpPr>
                <p:cNvPr id="758" name="Google Shape;758;p34"/>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F5E0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9" name="Google Shape;759;p34"/>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sp>
          <p:nvSpPr>
            <p:cNvPr id="760" name="Google Shape;760;p34"/>
            <p:cNvSpPr/>
            <p:nvPr/>
          </p:nvSpPr>
          <p:spPr>
            <a:xfrm>
              <a:off x="138752" y="5516672"/>
              <a:ext cx="12053247" cy="37277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61" name="Google Shape;761;p34"/>
          <p:cNvSpPr txBox="1"/>
          <p:nvPr/>
        </p:nvSpPr>
        <p:spPr>
          <a:xfrm>
            <a:off x="561832" y="1373726"/>
            <a:ext cx="11068336" cy="7386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To integrate CT into your lesson plans, it's important to follow a clear, step-by-step approach. The following steps outline how to design and implement a lesson plan that fosters problem-solving skills in adult students. These steps are not mandatory but are recommended for creating an effective learning experience: </a:t>
            </a:r>
            <a:endParaRPr b="0" i="0" sz="1400" u="none" cap="none" strike="noStrike">
              <a:solidFill>
                <a:srgbClr val="000000"/>
              </a:solidFill>
              <a:latin typeface="Arial"/>
              <a:ea typeface="Arial"/>
              <a:cs typeface="Arial"/>
              <a:sym typeface="Arial"/>
            </a:endParaRPr>
          </a:p>
        </p:txBody>
      </p:sp>
      <p:sp>
        <p:nvSpPr>
          <p:cNvPr id="762" name="Google Shape;762;p34"/>
          <p:cNvSpPr txBox="1"/>
          <p:nvPr/>
        </p:nvSpPr>
        <p:spPr>
          <a:xfrm>
            <a:off x="290134" y="6312629"/>
            <a:ext cx="11611732" cy="307777"/>
          </a:xfrm>
          <a:prstGeom prst="rect">
            <a:avLst/>
          </a:prstGeom>
          <a:solidFill>
            <a:srgbClr val="D4DADA"/>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Let’s walk through each of these steps in detail to ensure CT integration</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63" name="Google Shape;763;p34"/>
          <p:cNvPicPr preferRelativeResize="0"/>
          <p:nvPr/>
        </p:nvPicPr>
        <p:blipFill rotWithShape="1">
          <a:blip r:embed="rId3">
            <a:alphaModFix/>
          </a:blip>
          <a:srcRect b="0" l="0" r="0" t="0"/>
          <a:stretch/>
        </p:blipFill>
        <p:spPr>
          <a:xfrm>
            <a:off x="8851843" y="6386522"/>
            <a:ext cx="406397" cy="406397"/>
          </a:xfrm>
          <a:prstGeom prst="rect">
            <a:avLst/>
          </a:prstGeom>
          <a:noFill/>
          <a:ln>
            <a:noFill/>
          </a:ln>
        </p:spPr>
      </p:pic>
      <p:sp>
        <p:nvSpPr>
          <p:cNvPr id="764" name="Google Shape;764;p34"/>
          <p:cNvSpPr txBox="1"/>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8" name="Shape 768"/>
        <p:cNvGrpSpPr/>
        <p:nvPr/>
      </p:nvGrpSpPr>
      <p:grpSpPr>
        <a:xfrm>
          <a:off x="0" y="0"/>
          <a:ext cx="0" cy="0"/>
          <a:chOff x="0" y="0"/>
          <a:chExt cx="0" cy="0"/>
        </a:xfrm>
      </p:grpSpPr>
      <p:sp>
        <p:nvSpPr>
          <p:cNvPr id="769" name="Google Shape;769;p35"/>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1: Define clear learning objectives</a:t>
            </a:r>
            <a:endParaRPr b="1" sz="2400">
              <a:solidFill>
                <a:schemeClr val="dk1"/>
              </a:solidFill>
              <a:latin typeface="Arial"/>
              <a:ea typeface="Arial"/>
              <a:cs typeface="Arial"/>
              <a:sym typeface="Arial"/>
            </a:endParaRPr>
          </a:p>
        </p:txBody>
      </p:sp>
      <p:sp>
        <p:nvSpPr>
          <p:cNvPr id="770" name="Google Shape;770;p35"/>
          <p:cNvSpPr txBox="1"/>
          <p:nvPr/>
        </p:nvSpPr>
        <p:spPr>
          <a:xfrm>
            <a:off x="233151" y="1432529"/>
            <a:ext cx="8079475" cy="34163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 adult education, defining clear, measurable objectives helps adult learners understand the purpose of the lesson and how it directly relates to their lives, making the learning process more meaningful.</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Key points: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Identify CT principles to focus on: </a:t>
            </a:r>
            <a:r>
              <a:rPr b="0" i="0" lang="en-US" sz="1400" u="none" cap="none" strike="noStrike">
                <a:solidFill>
                  <a:srgbClr val="000000"/>
                </a:solidFill>
                <a:latin typeface="Arial"/>
                <a:ea typeface="Arial"/>
                <a:cs typeface="Arial"/>
                <a:sym typeface="Arial"/>
              </a:rPr>
              <a:t>Start by selecting CT principles that are most relevant to the learners' real-life challenges. For adults, this might include focusing on decomposition (breaking down work tasks), pattern recognition (identifying trends in personal or professional life), and algorithms (creating efficient step-by-step processes for daily tasks).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Make objectives specific and measurable: </a:t>
            </a:r>
            <a:r>
              <a:rPr b="0" i="0" lang="en-US" sz="1400" u="none" cap="none" strike="noStrike">
                <a:solidFill>
                  <a:srgbClr val="000000"/>
                </a:solidFill>
                <a:latin typeface="Arial"/>
                <a:ea typeface="Arial"/>
                <a:cs typeface="Arial"/>
                <a:sym typeface="Arial"/>
              </a:rPr>
              <a:t>Objectives should be clear and measurable to provide a sense of direction.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Ensure relevance: </a:t>
            </a:r>
            <a:r>
              <a:rPr b="0" i="0" lang="en-US" sz="1400" u="none" cap="none" strike="noStrike">
                <a:solidFill>
                  <a:srgbClr val="000000"/>
                </a:solidFill>
                <a:latin typeface="Arial"/>
                <a:ea typeface="Arial"/>
                <a:cs typeface="Arial"/>
                <a:sym typeface="Arial"/>
              </a:rPr>
              <a:t>Make sure that the learning objectives connect directly to adult learners' goals, whether it’s managing time effectively, making data-driven decisions, or solving work-related problems. Real-life relevance is key to keeping adult learners motivated and engaged.</a:t>
            </a:r>
            <a:endParaRPr b="0" i="0" sz="1400" u="none" cap="none" strike="noStrike">
              <a:solidFill>
                <a:srgbClr val="000000"/>
              </a:solidFill>
              <a:latin typeface="Arial"/>
              <a:ea typeface="Arial"/>
              <a:cs typeface="Arial"/>
              <a:sym typeface="Arial"/>
            </a:endParaRPr>
          </a:p>
        </p:txBody>
      </p:sp>
      <p:sp>
        <p:nvSpPr>
          <p:cNvPr id="771" name="Google Shape;771;p35"/>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of what you could say in your lesson: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“By the end of this lesson, you will be able to break down a work project into smaller tasks, recognize patterns in previous projects, and use algorithmic thinking to create a step-by-step action plan.”</a:t>
            </a:r>
            <a:endParaRPr b="0" i="0"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772" name="Google Shape;772;p35"/>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pic>
        <p:nvPicPr>
          <p:cNvPr descr="Logotipo, Icono&#10;&#10;Descripción generada automáticamente" id="773" name="Google Shape;773;p35"/>
          <p:cNvPicPr preferRelativeResize="0"/>
          <p:nvPr/>
        </p:nvPicPr>
        <p:blipFill rotWithShape="1">
          <a:blip r:embed="rId4">
            <a:alphaModFix/>
          </a:blip>
          <a:srcRect b="0" l="0" r="0" t="0"/>
          <a:stretch/>
        </p:blipFill>
        <p:spPr>
          <a:xfrm>
            <a:off x="7799877" y="5064292"/>
            <a:ext cx="756986" cy="756986"/>
          </a:xfrm>
          <a:prstGeom prst="rect">
            <a:avLst/>
          </a:prstGeom>
          <a:noFill/>
          <a:ln>
            <a:noFill/>
          </a:ln>
        </p:spPr>
      </p:pic>
      <p:sp>
        <p:nvSpPr>
          <p:cNvPr id="774" name="Google Shape;774;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78" name="Shape 778"/>
        <p:cNvGrpSpPr/>
        <p:nvPr/>
      </p:nvGrpSpPr>
      <p:grpSpPr>
        <a:xfrm>
          <a:off x="0" y="0"/>
          <a:ext cx="0" cy="0"/>
          <a:chOff x="0" y="0"/>
          <a:chExt cx="0" cy="0"/>
        </a:xfrm>
      </p:grpSpPr>
      <p:sp>
        <p:nvSpPr>
          <p:cNvPr id="779" name="Google Shape;779;p36"/>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2: Design activities that integrate CT</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780" name="Google Shape;780;p36"/>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781" name="Google Shape;781;p36"/>
          <p:cNvSpPr txBox="1"/>
          <p:nvPr/>
        </p:nvSpPr>
        <p:spPr>
          <a:xfrm>
            <a:off x="233151" y="1432529"/>
            <a:ext cx="8079475" cy="36317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Creating engaging activities that involve learners is essential for stronger insight. Adults tend to learn best when they can apply concepts to real situations. Designing activities that integrate CT principles encourages adult learners to engage in hands-on problem-solving, making abstract concepts more tangible.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Key Points: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Active engagement with CT principles: </a:t>
            </a:r>
            <a:r>
              <a:rPr b="0" i="0" lang="en-US" sz="1400" u="none" cap="none" strike="noStrike">
                <a:solidFill>
                  <a:srgbClr val="000000"/>
                </a:solidFill>
                <a:latin typeface="Arial"/>
                <a:ea typeface="Arial"/>
                <a:cs typeface="Arial"/>
                <a:sym typeface="Arial"/>
              </a:rPr>
              <a:t>Design activities where learners can directly apply CT concepts.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Problem solving tasks: </a:t>
            </a:r>
            <a:r>
              <a:rPr b="0" i="0" lang="en-US" sz="1400" u="none" cap="none" strike="noStrike">
                <a:solidFill>
                  <a:srgbClr val="000000"/>
                </a:solidFill>
                <a:latin typeface="Arial"/>
                <a:ea typeface="Arial"/>
                <a:cs typeface="Arial"/>
                <a:sym typeface="Arial"/>
              </a:rPr>
              <a:t>Use tasks that require learners to use CT skills to solve real problems. For example, planning a community event, where learners apply decomposition, pattern recognition, and algorithms.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Incorporate collaborative learning: </a:t>
            </a:r>
            <a:r>
              <a:rPr b="0" i="0" lang="en-US" sz="1400" u="none" cap="none" strike="noStrike">
                <a:solidFill>
                  <a:srgbClr val="000000"/>
                </a:solidFill>
                <a:latin typeface="Arial"/>
                <a:ea typeface="Arial"/>
                <a:cs typeface="Arial"/>
                <a:sym typeface="Arial"/>
              </a:rPr>
              <a:t>Plan activities that involve group work or discussions allow learners to use CT principles in a collaborative setting, promoting peer learning and collective problem-solving.</a:t>
            </a:r>
            <a:endParaRPr b="0" i="0" sz="1400" u="none" cap="none" strike="noStrike">
              <a:solidFill>
                <a:srgbClr val="000000"/>
              </a:solidFill>
              <a:latin typeface="Arial"/>
              <a:ea typeface="Arial"/>
              <a:cs typeface="Arial"/>
              <a:sym typeface="Arial"/>
            </a:endParaRPr>
          </a:p>
        </p:txBody>
      </p:sp>
      <p:sp>
        <p:nvSpPr>
          <p:cNvPr id="782" name="Google Shape;782;p36"/>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of an activity for your lesson: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Break down a work project into smaller tasks. Discuss with a group how each task could be completed more efficiently by applying algorithms or recognizing patterns in previous projects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83" name="Google Shape;783;p36"/>
          <p:cNvPicPr preferRelativeResize="0"/>
          <p:nvPr/>
        </p:nvPicPr>
        <p:blipFill rotWithShape="1">
          <a:blip r:embed="rId4">
            <a:alphaModFix/>
          </a:blip>
          <a:srcRect b="0" l="0" r="0" t="0"/>
          <a:stretch/>
        </p:blipFill>
        <p:spPr>
          <a:xfrm>
            <a:off x="7847484" y="5146634"/>
            <a:ext cx="709379" cy="709379"/>
          </a:xfrm>
          <a:prstGeom prst="rect">
            <a:avLst/>
          </a:prstGeom>
          <a:noFill/>
          <a:ln>
            <a:noFill/>
          </a:ln>
        </p:spPr>
      </p:pic>
      <p:sp>
        <p:nvSpPr>
          <p:cNvPr id="784" name="Google Shape;784;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8" name="Shape 788"/>
        <p:cNvGrpSpPr/>
        <p:nvPr/>
      </p:nvGrpSpPr>
      <p:grpSpPr>
        <a:xfrm>
          <a:off x="0" y="0"/>
          <a:ext cx="0" cy="0"/>
          <a:chOff x="0" y="0"/>
          <a:chExt cx="0" cy="0"/>
        </a:xfrm>
      </p:grpSpPr>
      <p:sp>
        <p:nvSpPr>
          <p:cNvPr id="789" name="Google Shape;789;p37"/>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2: Design activities that integrate CT</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790" name="Google Shape;790;p37"/>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791" name="Google Shape;791;p37"/>
          <p:cNvSpPr txBox="1"/>
          <p:nvPr/>
        </p:nvSpPr>
        <p:spPr>
          <a:xfrm>
            <a:off x="233151" y="1432529"/>
            <a:ext cx="8079475" cy="357020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GAMIFICATION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Gamification applies game-like elements to learning, increasing motivation, engagement, and participation. It is useful in adult education because it makes abstract concepts more interactive and enjoyable.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Gamification is particularly effective for teaching CT concepts such as decomposition, pattern recognition, and algorithmic thinking. Interactive activities help learners visualize abstract concepts in a concrete way, making problem-solving more accessible. For example, escape-room style challenges can encourage decomposition by requiring learners to break down a problem into smaller steps, while simulation-based tasks can strengthen their ability to recognize patterns and predict outcomes.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Gamification transforms learning into a motivating and interactive process that helps adult learners develop CT skills in a fun and engaging way. By using elements of play, educators can ensure that learners remain active, motivated, and confident in applying computational thinking to real-world challenges.</a:t>
            </a:r>
            <a:endParaRPr b="0" i="0" sz="1400" u="none" cap="none" strike="noStrike">
              <a:solidFill>
                <a:srgbClr val="000000"/>
              </a:solidFill>
              <a:latin typeface="Arial"/>
              <a:ea typeface="Arial"/>
              <a:cs typeface="Arial"/>
              <a:sym typeface="Arial"/>
            </a:endParaRPr>
          </a:p>
        </p:txBody>
      </p:sp>
      <p:sp>
        <p:nvSpPr>
          <p:cNvPr id="792" name="Google Shape;792;p37"/>
          <p:cNvSpPr/>
          <p:nvPr/>
        </p:nvSpPr>
        <p:spPr>
          <a:xfrm>
            <a:off x="233151" y="5329935"/>
            <a:ext cx="8079475" cy="1146722"/>
          </a:xfrm>
          <a:prstGeom prst="rect">
            <a:avLst/>
          </a:prstGeom>
          <a:solidFill>
            <a:srgbClr val="708684">
              <a:alpha val="29411"/>
            </a:srgbClr>
          </a:solidFill>
          <a:ln>
            <a:noFill/>
          </a:ln>
        </p:spPr>
        <p:txBody>
          <a:bodyPr anchorCtr="0" anchor="ctr" bIns="45700" lIns="540000" spcFirstLastPara="1" rIns="540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By integrating structured challenges, rewards and interactive problem-solving activities, you can create a more stimulating and effective learning environment.</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93" name="Google Shape;793;p37"/>
          <p:cNvPicPr preferRelativeResize="0"/>
          <p:nvPr/>
        </p:nvPicPr>
        <p:blipFill rotWithShape="1">
          <a:blip r:embed="rId4">
            <a:alphaModFix/>
          </a:blip>
          <a:srcRect b="0" l="0" r="0" t="0"/>
          <a:stretch/>
        </p:blipFill>
        <p:spPr>
          <a:xfrm>
            <a:off x="7847484" y="5146634"/>
            <a:ext cx="709379" cy="709379"/>
          </a:xfrm>
          <a:prstGeom prst="rect">
            <a:avLst/>
          </a:prstGeom>
          <a:noFill/>
          <a:ln>
            <a:noFill/>
          </a:ln>
        </p:spPr>
      </p:pic>
      <p:sp>
        <p:nvSpPr>
          <p:cNvPr id="794" name="Google Shape;794;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8" name="Shape 798"/>
        <p:cNvGrpSpPr/>
        <p:nvPr/>
      </p:nvGrpSpPr>
      <p:grpSpPr>
        <a:xfrm>
          <a:off x="0" y="0"/>
          <a:ext cx="0" cy="0"/>
          <a:chOff x="0" y="0"/>
          <a:chExt cx="0" cy="0"/>
        </a:xfrm>
      </p:grpSpPr>
      <p:sp>
        <p:nvSpPr>
          <p:cNvPr id="799" name="Google Shape;799;p38"/>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3: Include real-world applications</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00" name="Google Shape;800;p38"/>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01" name="Google Shape;801;p38"/>
          <p:cNvSpPr txBox="1"/>
          <p:nvPr/>
        </p:nvSpPr>
        <p:spPr>
          <a:xfrm>
            <a:off x="233151" y="1432529"/>
            <a:ext cx="8267386" cy="320087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Adults learn best when they see how new skills relate directly to their personal and professional lives. By incorporating real-world applications, you can help learners understand the practical value of CT principles. This approach boosts engagement and improves motivation by showing immediate benefits.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Key Points: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Tie CT with practical scenarios: </a:t>
            </a:r>
            <a:r>
              <a:rPr b="0" i="0" lang="en-US" sz="1400" u="none" cap="none" strike="noStrike">
                <a:solidFill>
                  <a:srgbClr val="000000"/>
                </a:solidFill>
                <a:latin typeface="Arial"/>
                <a:ea typeface="Arial"/>
                <a:cs typeface="Arial"/>
                <a:sym typeface="Arial"/>
              </a:rPr>
              <a:t>Design activities that directly connect CT concepts to adult learners’ personal or work-related tasks.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Exemplify the relevance of CT in their lives: </a:t>
            </a:r>
            <a:r>
              <a:rPr b="0" i="0" lang="en-US" sz="1400" u="none" cap="none" strike="noStrike">
                <a:solidFill>
                  <a:srgbClr val="000000"/>
                </a:solidFill>
                <a:latin typeface="Arial"/>
                <a:ea typeface="Arial"/>
                <a:cs typeface="Arial"/>
                <a:sym typeface="Arial"/>
              </a:rPr>
              <a:t>Help learners connect the dots between CT and their daily routines. For example, algorithmic thinking can be applied to making decisions and managing time.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Apply CT to solve real problem: </a:t>
            </a:r>
            <a:r>
              <a:rPr b="0" i="0" lang="en-US" sz="1400" u="none" cap="none" strike="noStrike">
                <a:solidFill>
                  <a:srgbClr val="000000"/>
                </a:solidFill>
                <a:latin typeface="Arial"/>
                <a:ea typeface="Arial"/>
                <a:cs typeface="Arial"/>
                <a:sym typeface="Arial"/>
              </a:rPr>
              <a:t>Engage learners in solving real-world problems, using CT principles to tackle challenges they face at work or home.</a:t>
            </a:r>
            <a:endParaRPr b="0" i="0" sz="1400" u="none" cap="none" strike="noStrike">
              <a:solidFill>
                <a:srgbClr val="000000"/>
              </a:solidFill>
              <a:latin typeface="Arial"/>
              <a:ea typeface="Arial"/>
              <a:cs typeface="Arial"/>
              <a:sym typeface="Arial"/>
            </a:endParaRPr>
          </a:p>
        </p:txBody>
      </p:sp>
      <p:sp>
        <p:nvSpPr>
          <p:cNvPr id="802" name="Google Shape;802;p38"/>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of an activity for your lesson: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"Create a personal budget using pattern recognition to analyze spending trends and use decomposition to break down the budgeting process into actionable steps."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03" name="Google Shape;803;p38"/>
          <p:cNvPicPr preferRelativeResize="0"/>
          <p:nvPr/>
        </p:nvPicPr>
        <p:blipFill rotWithShape="1">
          <a:blip r:embed="rId4">
            <a:alphaModFix/>
          </a:blip>
          <a:srcRect b="0" l="0" r="0" t="0"/>
          <a:stretch/>
        </p:blipFill>
        <p:spPr>
          <a:xfrm>
            <a:off x="7803378" y="4848849"/>
            <a:ext cx="829665" cy="829665"/>
          </a:xfrm>
          <a:prstGeom prst="rect">
            <a:avLst/>
          </a:prstGeom>
          <a:noFill/>
          <a:ln>
            <a:noFill/>
          </a:ln>
        </p:spPr>
      </p:pic>
      <p:sp>
        <p:nvSpPr>
          <p:cNvPr id="804" name="Google Shape;804;p3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08" name="Shape 808"/>
        <p:cNvGrpSpPr/>
        <p:nvPr/>
      </p:nvGrpSpPr>
      <p:grpSpPr>
        <a:xfrm>
          <a:off x="0" y="0"/>
          <a:ext cx="0" cy="0"/>
          <a:chOff x="0" y="0"/>
          <a:chExt cx="0" cy="0"/>
        </a:xfrm>
      </p:grpSpPr>
      <p:sp>
        <p:nvSpPr>
          <p:cNvPr id="809" name="Google Shape;809;p39"/>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4: Scaffold learning</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10" name="Google Shape;810;p39"/>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11" name="Google Shape;811;p39"/>
          <p:cNvSpPr txBox="1"/>
          <p:nvPr/>
        </p:nvSpPr>
        <p:spPr>
          <a:xfrm>
            <a:off x="233151" y="1432529"/>
            <a:ext cx="8267386" cy="36317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Scaffolding is an essential teaching strategy in adult education. It allows learners to build confidence and learn by starting with simple tasks and gradually progressing to more difficult challenges. This step-by-step approach ensures learners can apply CT principles and integrate them into tasks.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Key Points: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Start with simple exercises: </a:t>
            </a:r>
            <a:r>
              <a:rPr b="0" i="0" lang="en-US" sz="1400" u="none" cap="none" strike="noStrike">
                <a:solidFill>
                  <a:srgbClr val="000000"/>
                </a:solidFill>
                <a:latin typeface="Arial"/>
                <a:ea typeface="Arial"/>
                <a:cs typeface="Arial"/>
                <a:sym typeface="Arial"/>
              </a:rPr>
              <a:t>Begin by introducing simple CT activities, like recognizing basic patterns in data or breaking down small tasks. These exercises lay the foundation for more advanced CT principles.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Increase complexity gradually: </a:t>
            </a:r>
            <a:r>
              <a:rPr b="0" i="0" lang="en-US" sz="1400" u="none" cap="none" strike="noStrike">
                <a:solidFill>
                  <a:srgbClr val="000000"/>
                </a:solidFill>
                <a:latin typeface="Arial"/>
                <a:ea typeface="Arial"/>
                <a:cs typeface="Arial"/>
                <a:sym typeface="Arial"/>
              </a:rPr>
              <a:t>Once learners are comfortable with basic tasks, gradually introduce more complex activities that require deeper thinking and integration of multiple CT principles.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Practice each CT principles: </a:t>
            </a:r>
            <a:r>
              <a:rPr b="0" i="0" lang="en-US" sz="1400" u="none" cap="none" strike="noStrike">
                <a:solidFill>
                  <a:srgbClr val="000000"/>
                </a:solidFill>
                <a:latin typeface="Arial"/>
                <a:ea typeface="Arial"/>
                <a:cs typeface="Arial"/>
                <a:sym typeface="Arial"/>
              </a:rPr>
              <a:t>Allow learners time to practice each CT principle individually. This ensures they understand how each principle works before integrating them into larger tasks that involves more than one principle. </a:t>
            </a:r>
            <a:endParaRPr b="0" i="0" sz="1400" u="none" cap="none" strike="noStrike">
              <a:solidFill>
                <a:srgbClr val="000000"/>
              </a:solidFill>
              <a:latin typeface="Arial"/>
              <a:ea typeface="Arial"/>
              <a:cs typeface="Arial"/>
              <a:sym typeface="Arial"/>
            </a:endParaRPr>
          </a:p>
        </p:txBody>
      </p:sp>
      <p:sp>
        <p:nvSpPr>
          <p:cNvPr id="812" name="Google Shape;812;p39"/>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of an activity for your lesson: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"Start by breaking a simple task (like creating a weekly schedule) into smaller tasks (decomposition). Then, progress to more complex planning activities"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13" name="Google Shape;813;p39"/>
          <p:cNvPicPr preferRelativeResize="0"/>
          <p:nvPr/>
        </p:nvPicPr>
        <p:blipFill rotWithShape="1">
          <a:blip r:embed="rId4">
            <a:alphaModFix/>
          </a:blip>
          <a:srcRect b="0" l="0" r="0" t="0"/>
          <a:stretch/>
        </p:blipFill>
        <p:spPr>
          <a:xfrm>
            <a:off x="7661533" y="5005969"/>
            <a:ext cx="839004" cy="839004"/>
          </a:xfrm>
          <a:prstGeom prst="rect">
            <a:avLst/>
          </a:prstGeom>
          <a:noFill/>
          <a:ln>
            <a:noFill/>
          </a:ln>
        </p:spPr>
      </p:pic>
      <p:sp>
        <p:nvSpPr>
          <p:cNvPr id="814" name="Google Shape;814;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8" name="Shape 818"/>
        <p:cNvGrpSpPr/>
        <p:nvPr/>
      </p:nvGrpSpPr>
      <p:grpSpPr>
        <a:xfrm>
          <a:off x="0" y="0"/>
          <a:ext cx="0" cy="0"/>
          <a:chOff x="0" y="0"/>
          <a:chExt cx="0" cy="0"/>
        </a:xfrm>
      </p:grpSpPr>
      <p:sp>
        <p:nvSpPr>
          <p:cNvPr id="819" name="Google Shape;819;p40"/>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Step 5: Reflect and assess</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20" name="Google Shape;820;p40"/>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21" name="Google Shape;821;p40"/>
          <p:cNvSpPr txBox="1"/>
          <p:nvPr/>
        </p:nvSpPr>
        <p:spPr>
          <a:xfrm>
            <a:off x="233151" y="1432529"/>
            <a:ext cx="8267386" cy="37856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Reflecting on how CT principles were applied helps reinforce learning, while assessment provides feedback for continuous improvement. By allowing time for both, you ensure that learners understand CT concepts and can apply them effectively in real-life situations.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Key Points: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Reflect on the CT process: </a:t>
            </a:r>
            <a:r>
              <a:rPr b="0" i="0" lang="en-US" sz="1400" u="none" cap="none" strike="noStrike">
                <a:solidFill>
                  <a:srgbClr val="000000"/>
                </a:solidFill>
                <a:latin typeface="Arial"/>
                <a:ea typeface="Arial"/>
                <a:cs typeface="Arial"/>
                <a:sym typeface="Arial"/>
              </a:rPr>
              <a:t>Encourage students to reflect on how they approached tasks using CT principles. This helps them internalize what worked, what didn’t, and how they can improve in the future.</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Provide constructive feedback: </a:t>
            </a:r>
            <a:r>
              <a:rPr b="0" i="0" lang="en-US" sz="1400" u="none" cap="none" strike="noStrike">
                <a:solidFill>
                  <a:srgbClr val="000000"/>
                </a:solidFill>
                <a:latin typeface="Arial"/>
                <a:ea typeface="Arial"/>
                <a:cs typeface="Arial"/>
                <a:sym typeface="Arial"/>
              </a:rPr>
              <a:t>Offer feedback that highlights strengths and suggests areas for improvement to reinforce learners' understanding and motivation.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Adapt based on learner needs: </a:t>
            </a:r>
            <a:r>
              <a:rPr b="0" i="0" lang="en-US" sz="1400" u="none" cap="none" strike="noStrike">
                <a:solidFill>
                  <a:srgbClr val="000000"/>
                </a:solidFill>
                <a:latin typeface="Arial"/>
                <a:ea typeface="Arial"/>
                <a:cs typeface="Arial"/>
                <a:sym typeface="Arial"/>
              </a:rPr>
              <a:t>Use feedback from reflection and assessment to adjust future lesson plans, ensuring that learners continue to build their skills and are challenged with what they are learning.</a:t>
            </a:r>
            <a:endParaRPr b="0" i="0" sz="1400" u="none" cap="none" strike="noStrike">
              <a:solidFill>
                <a:srgbClr val="000000"/>
              </a:solidFill>
              <a:latin typeface="Arial"/>
              <a:ea typeface="Arial"/>
              <a:cs typeface="Arial"/>
              <a:sym typeface="Arial"/>
            </a:endParaRPr>
          </a:p>
          <a:p>
            <a:pPr indent="-196850" lvl="1" marL="558800" marR="0" rtl="0" algn="just">
              <a:lnSpc>
                <a:spcPct val="100000"/>
              </a:lnSpc>
              <a:spcBef>
                <a:spcPts val="120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p:txBody>
      </p:sp>
      <p:sp>
        <p:nvSpPr>
          <p:cNvPr id="822" name="Google Shape;822;p40"/>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of an activity for your lesson: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After planning a project or creating a budget, ask learners to reflect on how they used decomposition or pattern recognition. Provide feedback on how they could apply these skills in future tasks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23" name="Google Shape;823;p40"/>
          <p:cNvPicPr preferRelativeResize="0"/>
          <p:nvPr/>
        </p:nvPicPr>
        <p:blipFill rotWithShape="1">
          <a:blip r:embed="rId4">
            <a:alphaModFix/>
          </a:blip>
          <a:srcRect b="0" l="0" r="0" t="0"/>
          <a:stretch/>
        </p:blipFill>
        <p:spPr>
          <a:xfrm>
            <a:off x="7744356" y="4961128"/>
            <a:ext cx="785755" cy="785755"/>
          </a:xfrm>
          <a:prstGeom prst="rect">
            <a:avLst/>
          </a:prstGeom>
          <a:noFill/>
          <a:ln>
            <a:noFill/>
          </a:ln>
        </p:spPr>
      </p:pic>
      <p:sp>
        <p:nvSpPr>
          <p:cNvPr id="824" name="Google Shape;824;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8" name="Shape 828"/>
        <p:cNvGrpSpPr/>
        <p:nvPr/>
      </p:nvGrpSpPr>
      <p:grpSpPr>
        <a:xfrm>
          <a:off x="0" y="0"/>
          <a:ext cx="0" cy="0"/>
          <a:chOff x="0" y="0"/>
          <a:chExt cx="0" cy="0"/>
        </a:xfrm>
      </p:grpSpPr>
      <p:sp>
        <p:nvSpPr>
          <p:cNvPr id="829" name="Google Shape;829;p41"/>
          <p:cNvSpPr/>
          <p:nvPr/>
        </p:nvSpPr>
        <p:spPr>
          <a:xfrm>
            <a:off x="753058" y="5338369"/>
            <a:ext cx="10685885" cy="123297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30" name="Google Shape;830;p41"/>
          <p:cNvSpPr txBox="1"/>
          <p:nvPr/>
        </p:nvSpPr>
        <p:spPr>
          <a:xfrm>
            <a:off x="696347" y="1306530"/>
            <a:ext cx="10685885" cy="8925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Effective assessment of CT-based learning requires a clear focus on how adult students can apply computational thinking principles to real-world tasks.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Here’s how you can assess their progress:</a:t>
            </a:r>
            <a:endParaRPr b="0" i="0" sz="1400" u="none" cap="none" strike="noStrike">
              <a:solidFill>
                <a:srgbClr val="000000"/>
              </a:solidFill>
              <a:latin typeface="Arial"/>
              <a:ea typeface="Arial"/>
              <a:cs typeface="Arial"/>
              <a:sym typeface="Arial"/>
            </a:endParaRPr>
          </a:p>
        </p:txBody>
      </p:sp>
      <p:sp>
        <p:nvSpPr>
          <p:cNvPr id="831" name="Google Shape;831;p41"/>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Assessment techniques</a:t>
            </a:r>
            <a:endParaRPr b="0" i="0" sz="1400" u="none" cap="none" strike="noStrike">
              <a:solidFill>
                <a:srgbClr val="000000"/>
              </a:solidFill>
              <a:latin typeface="Arial"/>
              <a:ea typeface="Arial"/>
              <a:cs typeface="Arial"/>
              <a:sym typeface="Arial"/>
            </a:endParaRPr>
          </a:p>
        </p:txBody>
      </p:sp>
      <p:sp>
        <p:nvSpPr>
          <p:cNvPr id="832" name="Google Shape;832;p41"/>
          <p:cNvSpPr txBox="1"/>
          <p:nvPr/>
        </p:nvSpPr>
        <p:spPr>
          <a:xfrm>
            <a:off x="1519967" y="2813070"/>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01</a:t>
            </a:r>
            <a:endParaRPr b="0" i="0" sz="1400" u="none" cap="none" strike="noStrike">
              <a:solidFill>
                <a:srgbClr val="678877"/>
              </a:solidFill>
              <a:latin typeface="Arial"/>
              <a:ea typeface="Arial"/>
              <a:cs typeface="Arial"/>
              <a:sym typeface="Arial"/>
            </a:endParaRPr>
          </a:p>
        </p:txBody>
      </p:sp>
      <p:sp>
        <p:nvSpPr>
          <p:cNvPr id="833" name="Google Shape;833;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34" name="Google Shape;834;p41"/>
          <p:cNvSpPr txBox="1"/>
          <p:nvPr/>
        </p:nvSpPr>
        <p:spPr>
          <a:xfrm>
            <a:off x="1264693" y="5434677"/>
            <a:ext cx="9662615" cy="110799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Did you know you can use gamification to make assessments more engaging for adult students?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Tools like </a:t>
            </a:r>
            <a:r>
              <a:rPr b="1" i="0" lang="en-US" sz="1400" u="none" cap="none" strike="noStrike">
                <a:solidFill>
                  <a:srgbClr val="000000"/>
                </a:solidFill>
                <a:latin typeface="Arial"/>
                <a:ea typeface="Arial"/>
                <a:cs typeface="Arial"/>
                <a:sym typeface="Arial"/>
              </a:rPr>
              <a:t>Kahoot!</a:t>
            </a:r>
            <a:r>
              <a:rPr b="0" i="0" lang="en-US" sz="1400" u="none" cap="none" strike="noStrike">
                <a:solidFill>
                  <a:srgbClr val="000000"/>
                </a:solidFill>
                <a:latin typeface="Arial"/>
                <a:ea typeface="Arial"/>
                <a:cs typeface="Arial"/>
                <a:sym typeface="Arial"/>
              </a:rPr>
              <a:t> can turn assessments into interactive challenges, making learning more motivating and less stressful. Gamification encourages active participation and can help adult learners stay engaged while assessing their understanding in a fun way.</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35" name="Google Shape;835;p41"/>
          <p:cNvPicPr preferRelativeResize="0"/>
          <p:nvPr/>
        </p:nvPicPr>
        <p:blipFill rotWithShape="1">
          <a:blip r:embed="rId3">
            <a:alphaModFix/>
          </a:blip>
          <a:srcRect b="0" l="0" r="0" t="0"/>
          <a:stretch/>
        </p:blipFill>
        <p:spPr>
          <a:xfrm>
            <a:off x="10838629" y="4830549"/>
            <a:ext cx="1111949" cy="1111949"/>
          </a:xfrm>
          <a:prstGeom prst="rect">
            <a:avLst/>
          </a:prstGeom>
          <a:noFill/>
          <a:ln>
            <a:noFill/>
          </a:ln>
        </p:spPr>
      </p:pic>
      <p:sp>
        <p:nvSpPr>
          <p:cNvPr id="836" name="Google Shape;836;p41"/>
          <p:cNvSpPr/>
          <p:nvPr/>
        </p:nvSpPr>
        <p:spPr>
          <a:xfrm>
            <a:off x="648335" y="2467291"/>
            <a:ext cx="2340244" cy="2341263"/>
          </a:xfrm>
          <a:prstGeom prst="wedgeRoundRectCallout">
            <a:avLst>
              <a:gd fmla="val -9243" name="adj1"/>
              <a:gd fmla="val 57872" name="adj2"/>
              <a:gd fmla="val 16667" name="adj3"/>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7" name="Google Shape;837;p41"/>
          <p:cNvSpPr/>
          <p:nvPr/>
        </p:nvSpPr>
        <p:spPr>
          <a:xfrm>
            <a:off x="379426" y="2334944"/>
            <a:ext cx="2340244" cy="2341263"/>
          </a:xfrm>
          <a:prstGeom prst="roundRect">
            <a:avLst>
              <a:gd fmla="val 16667" name="adj"/>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8" name="Google Shape;838;p41"/>
          <p:cNvSpPr/>
          <p:nvPr/>
        </p:nvSpPr>
        <p:spPr>
          <a:xfrm>
            <a:off x="3559503" y="2467291"/>
            <a:ext cx="2340244" cy="2341263"/>
          </a:xfrm>
          <a:prstGeom prst="wedgeRoundRectCallout">
            <a:avLst>
              <a:gd fmla="val -9243" name="adj1"/>
              <a:gd fmla="val 57872" name="adj2"/>
              <a:gd fmla="val 16667" name="adj3"/>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9" name="Google Shape;839;p41"/>
          <p:cNvSpPr/>
          <p:nvPr/>
        </p:nvSpPr>
        <p:spPr>
          <a:xfrm>
            <a:off x="3290594" y="2334944"/>
            <a:ext cx="2340244" cy="2341263"/>
          </a:xfrm>
          <a:prstGeom prst="roundRect">
            <a:avLst>
              <a:gd fmla="val 16667" name="adj"/>
            </a:avLst>
          </a:prstGeom>
          <a:noFill/>
          <a:ln cap="flat" cmpd="sng" w="381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0" name="Google Shape;840;p41"/>
          <p:cNvSpPr/>
          <p:nvPr/>
        </p:nvSpPr>
        <p:spPr>
          <a:xfrm>
            <a:off x="6470671" y="2467291"/>
            <a:ext cx="2340244" cy="2341263"/>
          </a:xfrm>
          <a:prstGeom prst="wedgeRoundRectCallout">
            <a:avLst>
              <a:gd fmla="val -9243" name="adj1"/>
              <a:gd fmla="val 57872" name="adj2"/>
              <a:gd fmla="val 16667" name="adj3"/>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1" name="Google Shape;841;p41"/>
          <p:cNvSpPr/>
          <p:nvPr/>
        </p:nvSpPr>
        <p:spPr>
          <a:xfrm>
            <a:off x="6201762" y="2334944"/>
            <a:ext cx="2340244" cy="2341263"/>
          </a:xfrm>
          <a:prstGeom prst="roundRect">
            <a:avLst>
              <a:gd fmla="val 16667" name="adj"/>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2" name="Google Shape;842;p41"/>
          <p:cNvSpPr/>
          <p:nvPr/>
        </p:nvSpPr>
        <p:spPr>
          <a:xfrm>
            <a:off x="9381839" y="2467291"/>
            <a:ext cx="2340244" cy="2341263"/>
          </a:xfrm>
          <a:prstGeom prst="wedgeRoundRectCallout">
            <a:avLst>
              <a:gd fmla="val -9243" name="adj1"/>
              <a:gd fmla="val 57872" name="adj2"/>
              <a:gd fmla="val 16667" name="adj3"/>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3" name="Google Shape;843;p41"/>
          <p:cNvSpPr/>
          <p:nvPr/>
        </p:nvSpPr>
        <p:spPr>
          <a:xfrm>
            <a:off x="9112930" y="2334944"/>
            <a:ext cx="2340244" cy="2341263"/>
          </a:xfrm>
          <a:prstGeom prst="roundRect">
            <a:avLst>
              <a:gd fmla="val 16667" name="adj"/>
            </a:avLst>
          </a:prstGeom>
          <a:noFill/>
          <a:ln cap="flat" cmpd="sng" w="381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4" name="Google Shape;844;p41"/>
          <p:cNvSpPr txBox="1"/>
          <p:nvPr/>
        </p:nvSpPr>
        <p:spPr>
          <a:xfrm>
            <a:off x="753058" y="2576097"/>
            <a:ext cx="1966612"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Formative assessments</a:t>
            </a:r>
            <a:endParaRPr b="0" i="0" sz="1200" u="none" cap="none" strike="noStrike">
              <a:solidFill>
                <a:schemeClr val="dk1"/>
              </a:solidFill>
              <a:latin typeface="Arial"/>
              <a:ea typeface="Arial"/>
              <a:cs typeface="Arial"/>
              <a:sym typeface="Arial"/>
            </a:endParaRPr>
          </a:p>
        </p:txBody>
      </p:sp>
      <p:sp>
        <p:nvSpPr>
          <p:cNvPr id="845" name="Google Shape;845;p41"/>
          <p:cNvSpPr txBox="1"/>
          <p:nvPr/>
        </p:nvSpPr>
        <p:spPr>
          <a:xfrm>
            <a:off x="3664226" y="2576097"/>
            <a:ext cx="1966612"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Practical application</a:t>
            </a:r>
            <a:endParaRPr b="0" i="0" sz="1200" u="none" cap="none" strike="noStrike">
              <a:solidFill>
                <a:schemeClr val="dk1"/>
              </a:solidFill>
              <a:latin typeface="Arial"/>
              <a:ea typeface="Arial"/>
              <a:cs typeface="Arial"/>
              <a:sym typeface="Arial"/>
            </a:endParaRPr>
          </a:p>
        </p:txBody>
      </p:sp>
      <p:sp>
        <p:nvSpPr>
          <p:cNvPr id="846" name="Google Shape;846;p41"/>
          <p:cNvSpPr txBox="1"/>
          <p:nvPr/>
        </p:nvSpPr>
        <p:spPr>
          <a:xfrm>
            <a:off x="6534839" y="2576097"/>
            <a:ext cx="1966612"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Peer and self assessment</a:t>
            </a:r>
            <a:endParaRPr b="0" i="0" sz="1200" u="none" cap="none" strike="noStrike">
              <a:solidFill>
                <a:schemeClr val="dk1"/>
              </a:solidFill>
              <a:latin typeface="Arial"/>
              <a:ea typeface="Arial"/>
              <a:cs typeface="Arial"/>
              <a:sym typeface="Arial"/>
            </a:endParaRPr>
          </a:p>
        </p:txBody>
      </p:sp>
      <p:sp>
        <p:nvSpPr>
          <p:cNvPr id="847" name="Google Shape;847;p41"/>
          <p:cNvSpPr txBox="1"/>
          <p:nvPr/>
        </p:nvSpPr>
        <p:spPr>
          <a:xfrm>
            <a:off x="9486562" y="2576097"/>
            <a:ext cx="1966612"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Rubrics and checklists</a:t>
            </a:r>
            <a:endParaRPr b="0" i="0" sz="1200" u="none" cap="none" strike="noStrike">
              <a:solidFill>
                <a:schemeClr val="dk1"/>
              </a:solidFill>
              <a:latin typeface="Arial"/>
              <a:ea typeface="Arial"/>
              <a:cs typeface="Arial"/>
              <a:sym typeface="Arial"/>
            </a:endParaRPr>
          </a:p>
        </p:txBody>
      </p:sp>
      <p:sp>
        <p:nvSpPr>
          <p:cNvPr id="848" name="Google Shape;848;p41"/>
          <p:cNvSpPr txBox="1"/>
          <p:nvPr/>
        </p:nvSpPr>
        <p:spPr>
          <a:xfrm>
            <a:off x="706619" y="2935848"/>
            <a:ext cx="1966612" cy="14465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Monitor students’ progress during activities by observing their use of CT skills like decomposition, pattern recognition, and problem-solving. This allows for real-time feedback and adjustments.</a:t>
            </a:r>
            <a:endParaRPr b="0" i="0" sz="1100" u="none" cap="none" strike="noStrike">
              <a:solidFill>
                <a:srgbClr val="000000"/>
              </a:solidFill>
              <a:latin typeface="Arial"/>
              <a:ea typeface="Arial"/>
              <a:cs typeface="Arial"/>
              <a:sym typeface="Arial"/>
            </a:endParaRPr>
          </a:p>
        </p:txBody>
      </p:sp>
      <p:sp>
        <p:nvSpPr>
          <p:cNvPr id="849" name="Google Shape;849;p41"/>
          <p:cNvSpPr txBox="1"/>
          <p:nvPr/>
        </p:nvSpPr>
        <p:spPr>
          <a:xfrm>
            <a:off x="3646029" y="2935848"/>
            <a:ext cx="1966612" cy="110799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Assess how students apply CT skills in real-world tasks like organizing or decision-making. This shows how well they connect theory to practice.</a:t>
            </a:r>
            <a:endParaRPr b="0" i="0" sz="1100" u="none" cap="none" strike="noStrike">
              <a:solidFill>
                <a:srgbClr val="000000"/>
              </a:solidFill>
              <a:latin typeface="Arial"/>
              <a:ea typeface="Arial"/>
              <a:cs typeface="Arial"/>
              <a:sym typeface="Arial"/>
            </a:endParaRPr>
          </a:p>
        </p:txBody>
      </p:sp>
      <p:sp>
        <p:nvSpPr>
          <p:cNvPr id="850" name="Google Shape;850;p41"/>
          <p:cNvSpPr txBox="1"/>
          <p:nvPr/>
        </p:nvSpPr>
        <p:spPr>
          <a:xfrm>
            <a:off x="6534839" y="2935848"/>
            <a:ext cx="1966612" cy="12772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Encourage peer feedback and self-reflection. Peer assessments offer diverse perspectives on problem-solving, while self-assessments help learners reflect and improve.</a:t>
            </a:r>
            <a:endParaRPr b="0" i="0" sz="1100" u="none" cap="none" strike="noStrike">
              <a:solidFill>
                <a:srgbClr val="000000"/>
              </a:solidFill>
              <a:latin typeface="Arial"/>
              <a:ea typeface="Arial"/>
              <a:cs typeface="Arial"/>
              <a:sym typeface="Arial"/>
            </a:endParaRPr>
          </a:p>
        </p:txBody>
      </p:sp>
      <p:sp>
        <p:nvSpPr>
          <p:cNvPr id="851" name="Google Shape;851;p41"/>
          <p:cNvSpPr txBox="1"/>
          <p:nvPr/>
        </p:nvSpPr>
        <p:spPr>
          <a:xfrm>
            <a:off x="9468537" y="2935848"/>
            <a:ext cx="1966612" cy="93871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Use rubrics and checklists to evaluate specific CT skills. These provide clear criteria for learners to understand and track their progress.</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5" name="Shape 855"/>
        <p:cNvGrpSpPr/>
        <p:nvPr/>
      </p:nvGrpSpPr>
      <p:grpSpPr>
        <a:xfrm>
          <a:off x="0" y="0"/>
          <a:ext cx="0" cy="0"/>
          <a:chOff x="0" y="0"/>
          <a:chExt cx="0" cy="0"/>
        </a:xfrm>
      </p:grpSpPr>
      <p:pic>
        <p:nvPicPr>
          <p:cNvPr descr="Puzzle in brain" id="856" name="Google Shape;856;p42"/>
          <p:cNvPicPr preferRelativeResize="0"/>
          <p:nvPr/>
        </p:nvPicPr>
        <p:blipFill rotWithShape="1">
          <a:blip r:embed="rId3">
            <a:alphaModFix amt="12000"/>
          </a:blip>
          <a:srcRect b="12500" l="0" r="0" t="12500"/>
          <a:stretch/>
        </p:blipFill>
        <p:spPr>
          <a:xfrm>
            <a:off x="0" y="0"/>
            <a:ext cx="12192000" cy="6858000"/>
          </a:xfrm>
          <a:prstGeom prst="rect">
            <a:avLst/>
          </a:prstGeom>
          <a:noFill/>
          <a:ln>
            <a:noFill/>
          </a:ln>
        </p:spPr>
      </p:pic>
      <p:sp>
        <p:nvSpPr>
          <p:cNvPr id="857" name="Google Shape;857;p42"/>
          <p:cNvSpPr txBox="1"/>
          <p:nvPr/>
        </p:nvSpPr>
        <p:spPr>
          <a:xfrm>
            <a:off x="684819" y="1306530"/>
            <a:ext cx="10822362" cy="437042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Evaluating the success of lessons and making improvements over time is key for effective adult education.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Here are some ways you can assess your lessons to be able to adjust them: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Students feedback: </a:t>
            </a:r>
            <a:r>
              <a:rPr b="0" i="0" lang="en-US" sz="1400" u="none" cap="none" strike="noStrike">
                <a:solidFill>
                  <a:srgbClr val="000000"/>
                </a:solidFill>
                <a:latin typeface="Arial"/>
                <a:ea typeface="Arial"/>
                <a:cs typeface="Arial"/>
                <a:sym typeface="Arial"/>
              </a:rPr>
              <a:t>Collect feedback from students about the lesson content, teaching methods, and activities. Consider creating spaces where learners feel comfortable sharing their thoughts and feedback. One-on-one discussions can provide an opportunity for open dialogue, while anonymous surveys offer a safe way for learners to express their thoughts honestly.</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Learning outcomes</a:t>
            </a:r>
            <a:r>
              <a:rPr b="0" i="0" lang="en-US" sz="1400" u="none" cap="none" strike="noStrike">
                <a:solidFill>
                  <a:schemeClr val="accent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Evaluate whether the objectives of the lesson were met by assessing the students’ ability to apply what they learned. Are they able to break down tasks, identify patterns, or solve real-world problems using CT? Analyze if the learning outcomes align with the lesson goals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Observation of student engagement: </a:t>
            </a:r>
            <a:r>
              <a:rPr b="0" i="0" lang="en-US" sz="1400" u="none" cap="none" strike="noStrike">
                <a:solidFill>
                  <a:srgbClr val="000000"/>
                </a:solidFill>
                <a:latin typeface="Arial"/>
                <a:ea typeface="Arial"/>
                <a:cs typeface="Arial"/>
                <a:sym typeface="Arial"/>
              </a:rPr>
              <a:t>Assess the level of engagement throughout the lesson. Were students actively participating, asking questions, and applying the CT concepts to practical tasks? A high level of engagement often indicates that the content is relevant, and the delivery method is effective.</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Reflective practice</a:t>
            </a:r>
            <a:r>
              <a:rPr b="0" i="0" lang="en-US" sz="1400" u="none" cap="none" strike="noStrike">
                <a:solidFill>
                  <a:schemeClr val="accent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Continuously reflect on your teaching methods and their effectiveness. After each lesson, take time to assess what strategies helped learners succeed and where modifications might be needed.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Peer review</a:t>
            </a:r>
            <a:r>
              <a:rPr b="0" i="0" lang="en-US" sz="1400" u="none" cap="none" strike="noStrike">
                <a:solidFill>
                  <a:schemeClr val="accent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Seek feedback from other educators or colleagues to evaluate your lesson plans and teaching methods, especially those working in CT integration as they can also share what has worked for them. </a:t>
            </a:r>
            <a:endParaRPr b="0" i="0" sz="1400" u="none" cap="none" strike="noStrike">
              <a:solidFill>
                <a:srgbClr val="000000"/>
              </a:solidFill>
              <a:latin typeface="Arial"/>
              <a:ea typeface="Arial"/>
              <a:cs typeface="Arial"/>
              <a:sym typeface="Arial"/>
            </a:endParaRPr>
          </a:p>
        </p:txBody>
      </p:sp>
      <p:sp>
        <p:nvSpPr>
          <p:cNvPr id="858" name="Google Shape;858;p42"/>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Evaluation and continuous improvement</a:t>
            </a:r>
            <a:endParaRPr b="0" i="0" sz="1400" u="none" cap="none" strike="noStrike">
              <a:solidFill>
                <a:srgbClr val="000000"/>
              </a:solidFill>
              <a:latin typeface="Arial"/>
              <a:ea typeface="Arial"/>
              <a:cs typeface="Arial"/>
              <a:sym typeface="Arial"/>
            </a:endParaRPr>
          </a:p>
        </p:txBody>
      </p:sp>
      <p:sp>
        <p:nvSpPr>
          <p:cNvPr id="859" name="Google Shape;859;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63" name="Shape 863"/>
        <p:cNvGrpSpPr/>
        <p:nvPr/>
      </p:nvGrpSpPr>
      <p:grpSpPr>
        <a:xfrm>
          <a:off x="0" y="0"/>
          <a:ext cx="0" cy="0"/>
          <a:chOff x="0" y="0"/>
          <a:chExt cx="0" cy="0"/>
        </a:xfrm>
      </p:grpSpPr>
      <p:sp>
        <p:nvSpPr>
          <p:cNvPr id="864" name="Google Shape;864;p43"/>
          <p:cNvSpPr/>
          <p:nvPr/>
        </p:nvSpPr>
        <p:spPr>
          <a:xfrm>
            <a:off x="624754" y="4976010"/>
            <a:ext cx="10685885" cy="123297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5" name="Google Shape;865;p43"/>
          <p:cNvSpPr txBox="1"/>
          <p:nvPr/>
        </p:nvSpPr>
        <p:spPr>
          <a:xfrm>
            <a:off x="696347" y="1306530"/>
            <a:ext cx="10685885" cy="307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In summary, this is an example of how your one-hour lesson could look like if you are trying to integrate CT into your lessons: </a:t>
            </a:r>
            <a:endParaRPr b="0" i="0" sz="1400" u="none" cap="none" strike="noStrike">
              <a:solidFill>
                <a:srgbClr val="000000"/>
              </a:solidFill>
              <a:latin typeface="Arial"/>
              <a:ea typeface="Arial"/>
              <a:cs typeface="Arial"/>
              <a:sym typeface="Arial"/>
            </a:endParaRPr>
          </a:p>
        </p:txBody>
      </p:sp>
      <p:sp>
        <p:nvSpPr>
          <p:cNvPr id="866" name="Google Shape;866;p43"/>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Example CT integration into your classes </a:t>
            </a:r>
            <a:endParaRPr b="0" i="0" sz="1400" u="none" cap="none" strike="noStrike">
              <a:solidFill>
                <a:srgbClr val="000000"/>
              </a:solidFill>
              <a:latin typeface="Arial"/>
              <a:ea typeface="Arial"/>
              <a:cs typeface="Arial"/>
              <a:sym typeface="Arial"/>
            </a:endParaRPr>
          </a:p>
        </p:txBody>
      </p:sp>
      <p:sp>
        <p:nvSpPr>
          <p:cNvPr id="867" name="Google Shape;867;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68" name="Google Shape;868;p43"/>
          <p:cNvSpPr txBox="1"/>
          <p:nvPr/>
        </p:nvSpPr>
        <p:spPr>
          <a:xfrm>
            <a:off x="1136389" y="5223167"/>
            <a:ext cx="966261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Remember</a:t>
            </a:r>
            <a:r>
              <a:rPr b="0" i="0" lang="en-US" sz="1400" u="none" cap="none" strike="noStrike">
                <a:solidFill>
                  <a:srgbClr val="000000"/>
                </a:solidFill>
                <a:latin typeface="Arial"/>
                <a:ea typeface="Arial"/>
                <a:cs typeface="Arial"/>
                <a:sym typeface="Arial"/>
              </a:rPr>
              <a:t>, you can always change your lessons, so they adapt to your students’ learning needs. All classes will have different needs, and with the assessment and evaluation of your lessons you will be able to easily adapt them to make the most of your classes.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69" name="Google Shape;869;p43"/>
          <p:cNvPicPr preferRelativeResize="0"/>
          <p:nvPr/>
        </p:nvPicPr>
        <p:blipFill rotWithShape="1">
          <a:blip r:embed="rId3">
            <a:alphaModFix/>
          </a:blip>
          <a:srcRect b="0" l="0" r="0" t="0"/>
          <a:stretch/>
        </p:blipFill>
        <p:spPr>
          <a:xfrm>
            <a:off x="10683881" y="4524911"/>
            <a:ext cx="1096255" cy="1096255"/>
          </a:xfrm>
          <a:prstGeom prst="rect">
            <a:avLst/>
          </a:prstGeom>
          <a:noFill/>
          <a:ln>
            <a:noFill/>
          </a:ln>
        </p:spPr>
      </p:pic>
      <p:sp>
        <p:nvSpPr>
          <p:cNvPr id="870" name="Google Shape;870;p43"/>
          <p:cNvSpPr/>
          <p:nvPr/>
        </p:nvSpPr>
        <p:spPr>
          <a:xfrm>
            <a:off x="411864"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(10 minutes)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Introduce the CT principle that will be the focus of the lesson.</a:t>
            </a:r>
            <a:endParaRPr b="0" i="0" sz="1400" u="none" cap="none" strike="noStrike">
              <a:solidFill>
                <a:schemeClr val="dk1"/>
              </a:solidFill>
              <a:latin typeface="Arial"/>
              <a:ea typeface="Arial"/>
              <a:cs typeface="Arial"/>
              <a:sym typeface="Arial"/>
            </a:endParaRPr>
          </a:p>
        </p:txBody>
      </p:sp>
      <p:sp>
        <p:nvSpPr>
          <p:cNvPr id="871" name="Google Shape;871;p43"/>
          <p:cNvSpPr/>
          <p:nvPr/>
        </p:nvSpPr>
        <p:spPr>
          <a:xfrm>
            <a:off x="3400723"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Activity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(30 minutes)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Engage learners in a hands-on task that demonstrates the CT principle in action.</a:t>
            </a:r>
            <a:endParaRPr b="0" i="0" sz="1400" u="none" cap="none" strike="noStrike">
              <a:solidFill>
                <a:srgbClr val="000000"/>
              </a:solidFill>
              <a:latin typeface="Arial"/>
              <a:ea typeface="Arial"/>
              <a:cs typeface="Arial"/>
              <a:sym typeface="Arial"/>
            </a:endParaRPr>
          </a:p>
        </p:txBody>
      </p:sp>
      <p:sp>
        <p:nvSpPr>
          <p:cNvPr id="872" name="Google Shape;872;p43"/>
          <p:cNvSpPr/>
          <p:nvPr/>
        </p:nvSpPr>
        <p:spPr>
          <a:xfrm>
            <a:off x="6389582"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Discussion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(15 minutes)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Facilitate a conversation where learners share their thought process and approach during the activity. </a:t>
            </a:r>
            <a:endParaRPr b="0" i="0" sz="1400" u="none" cap="none" strike="noStrike">
              <a:solidFill>
                <a:srgbClr val="000000"/>
              </a:solidFill>
              <a:latin typeface="Arial"/>
              <a:ea typeface="Arial"/>
              <a:cs typeface="Arial"/>
              <a:sym typeface="Arial"/>
            </a:endParaRPr>
          </a:p>
        </p:txBody>
      </p:sp>
      <p:sp>
        <p:nvSpPr>
          <p:cNvPr id="873" name="Google Shape;873;p43"/>
          <p:cNvSpPr/>
          <p:nvPr/>
        </p:nvSpPr>
        <p:spPr>
          <a:xfrm>
            <a:off x="9378441"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Wrap up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(5 minutes)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Conclude the session by summarizing the CT principle and its application.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pic>
        <p:nvPicPr>
          <p:cNvPr id="880" name="Google Shape;880;p4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81" name="Google Shape;881;p4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4</a:t>
            </a:r>
            <a:endParaRPr>
              <a:latin typeface="Arial"/>
              <a:ea typeface="Arial"/>
              <a:cs typeface="Arial"/>
              <a:sym typeface="Arial"/>
            </a:endParaRPr>
          </a:p>
        </p:txBody>
      </p:sp>
      <p:sp>
        <p:nvSpPr>
          <p:cNvPr id="882" name="Google Shape;882;p44"/>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Case study and activities </a:t>
            </a:r>
            <a:endParaRPr>
              <a:latin typeface="Arial"/>
              <a:ea typeface="Arial"/>
              <a:cs typeface="Arial"/>
              <a:sym typeface="Arial"/>
            </a:endParaRPr>
          </a:p>
        </p:txBody>
      </p:sp>
      <p:sp>
        <p:nvSpPr>
          <p:cNvPr id="883" name="Google Shape;883;p4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7" name="Shape 887"/>
        <p:cNvGrpSpPr/>
        <p:nvPr/>
      </p:nvGrpSpPr>
      <p:grpSpPr>
        <a:xfrm>
          <a:off x="0" y="0"/>
          <a:ext cx="0" cy="0"/>
          <a:chOff x="0" y="0"/>
          <a:chExt cx="0" cy="0"/>
        </a:xfrm>
      </p:grpSpPr>
      <p:sp>
        <p:nvSpPr>
          <p:cNvPr id="888" name="Google Shape;888;p45"/>
          <p:cNvSpPr txBox="1"/>
          <p:nvPr>
            <p:ph idx="1" type="body"/>
          </p:nvPr>
        </p:nvSpPr>
        <p:spPr>
          <a:xfrm>
            <a:off x="696347" y="586474"/>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Case Study: </a:t>
            </a:r>
            <a:r>
              <a:rPr lang="en-US">
                <a:solidFill>
                  <a:srgbClr val="000000"/>
                </a:solidFill>
                <a:latin typeface="Arial"/>
                <a:ea typeface="Arial"/>
                <a:cs typeface="Arial"/>
                <a:sym typeface="Arial"/>
              </a:rPr>
              <a:t>Enhancing CT in adult learners through adaptive educational games</a:t>
            </a:r>
            <a:endParaRPr>
              <a:solidFill>
                <a:srgbClr val="000000"/>
              </a:solidFill>
              <a:latin typeface="Arial"/>
              <a:ea typeface="Arial"/>
              <a:cs typeface="Arial"/>
              <a:sym typeface="Arial"/>
            </a:endParaRPr>
          </a:p>
        </p:txBody>
      </p:sp>
      <p:pic>
        <p:nvPicPr>
          <p:cNvPr descr="Icono&#10;&#10;Descripción generada automáticamente" id="889" name="Google Shape;889;p45"/>
          <p:cNvPicPr preferRelativeResize="0"/>
          <p:nvPr/>
        </p:nvPicPr>
        <p:blipFill rotWithShape="1">
          <a:blip r:embed="rId3">
            <a:alphaModFix/>
          </a:blip>
          <a:srcRect b="0" l="0" r="0" t="0"/>
          <a:stretch/>
        </p:blipFill>
        <p:spPr>
          <a:xfrm>
            <a:off x="10138711" y="456424"/>
            <a:ext cx="1356942" cy="1356942"/>
          </a:xfrm>
          <a:prstGeom prst="rect">
            <a:avLst/>
          </a:prstGeom>
          <a:noFill/>
          <a:ln>
            <a:noFill/>
          </a:ln>
        </p:spPr>
      </p:pic>
      <p:sp>
        <p:nvSpPr>
          <p:cNvPr id="890" name="Google Shape;890;p45"/>
          <p:cNvSpPr txBox="1"/>
          <p:nvPr/>
        </p:nvSpPr>
        <p:spPr>
          <a:xfrm>
            <a:off x="491646" y="1674922"/>
            <a:ext cx="10230633" cy="47089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Background</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Adult learners bring diverse experiences and skills to the classroom, but many face challenges when it comes to structured problem-solving and logical thinking. CT offers a practical way to develop these skills through methods that improve them.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 the Université de Lille in France, researchers explored how adaptive learning strategies could help adults strengthen CT skills like decomposition, pattern recognition, and algorithmic thinking. The study aimed to assess whether game-based problem-solving methods could enhance learners’ ability to think critically and structure their approach to complex tasks.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To support adult learners in developing CT, researchers designed AutoThinking, an educational tool that presents structured problem-solving challenges without relying on traditional coding or technology-based programming. Instead of requiring learners to interact with complex software, the game encouraged logical reasoning, sequencing, and decision-making through interactive exercises that mimic real-world problem-solving scenarios.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Implementation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study involved adult participants enrolled in a Master's program at the Université de Lille. Participants engaged with AutoThinking during their course, undertaking a series of game-based tasks aimed at enhancing their CT skills. To assess the game's effectiveness, researchers administered pre and post-tests focusing on key CT concepts such as sequencing, pattern recognition, and debugging.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1" name="Google Shape;891;p4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95" name="Shape 895"/>
        <p:cNvGrpSpPr/>
        <p:nvPr/>
      </p:nvGrpSpPr>
      <p:grpSpPr>
        <a:xfrm>
          <a:off x="0" y="0"/>
          <a:ext cx="0" cy="0"/>
          <a:chOff x="0" y="0"/>
          <a:chExt cx="0" cy="0"/>
        </a:xfrm>
      </p:grpSpPr>
      <p:sp>
        <p:nvSpPr>
          <p:cNvPr id="896" name="Google Shape;896;p46"/>
          <p:cNvSpPr txBox="1"/>
          <p:nvPr>
            <p:ph idx="1" type="body"/>
          </p:nvPr>
        </p:nvSpPr>
        <p:spPr>
          <a:xfrm>
            <a:off x="696347" y="586474"/>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Case Study: </a:t>
            </a:r>
            <a:r>
              <a:rPr lang="en-US">
                <a:solidFill>
                  <a:srgbClr val="000000"/>
                </a:solidFill>
                <a:latin typeface="Arial"/>
                <a:ea typeface="Arial"/>
                <a:cs typeface="Arial"/>
                <a:sym typeface="Arial"/>
              </a:rPr>
              <a:t>Enhancing CT in adult learners through adaptive educational games</a:t>
            </a:r>
            <a:endParaRPr>
              <a:solidFill>
                <a:srgbClr val="000000"/>
              </a:solidFill>
              <a:latin typeface="Arial"/>
              <a:ea typeface="Arial"/>
              <a:cs typeface="Arial"/>
              <a:sym typeface="Arial"/>
            </a:endParaRPr>
          </a:p>
        </p:txBody>
      </p:sp>
      <p:pic>
        <p:nvPicPr>
          <p:cNvPr descr="Icono&#10;&#10;Descripción generada automáticamente" id="897" name="Google Shape;897;p46"/>
          <p:cNvPicPr preferRelativeResize="0"/>
          <p:nvPr/>
        </p:nvPicPr>
        <p:blipFill rotWithShape="1">
          <a:blip r:embed="rId3">
            <a:alphaModFix/>
          </a:blip>
          <a:srcRect b="0" l="0" r="0" t="0"/>
          <a:stretch/>
        </p:blipFill>
        <p:spPr>
          <a:xfrm>
            <a:off x="10138711" y="456424"/>
            <a:ext cx="1356942" cy="1356942"/>
          </a:xfrm>
          <a:prstGeom prst="rect">
            <a:avLst/>
          </a:prstGeom>
          <a:noFill/>
          <a:ln>
            <a:noFill/>
          </a:ln>
        </p:spPr>
      </p:pic>
      <p:sp>
        <p:nvSpPr>
          <p:cNvPr id="898" name="Google Shape;898;p46"/>
          <p:cNvSpPr txBox="1"/>
          <p:nvPr/>
        </p:nvSpPr>
        <p:spPr>
          <a:xfrm>
            <a:off x="491646" y="1549662"/>
            <a:ext cx="10731675" cy="50270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Outcomes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results demonstrated a significant improvement in the participants' CT abilities: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These findings suggest that adaptive educational games like AutoThinking can effectively enhance CT skills in adult learners.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Challenges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Learners with different educational backgrounds adapted at varying speeds, making clear, structured guidance essential for success. Some needed more time to grasp problem-solving steps, highlighting the importance of scaffolding activities. Additionally, using real-world examples proved crucial, when CT exercises were linked to familiar tasks like scheduling or organizing a project, learners were more engaged and better able to apply the concepts effectively.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Conclusion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This case study highlights the effectiveness of unplugged CT strategies in adult education. By integrating structured problem-solving, logical reasoning, and step-by-step planning into learning environments, educators can equip adult learners with essential cognitive tools that enhance their ability to analyze, structure, and solve problems independently, all without requiring the use of technology or programming skills.</a:t>
            </a:r>
            <a:endParaRPr b="0" i="0" sz="1400" u="none" cap="none" strike="noStrike">
              <a:solidFill>
                <a:srgbClr val="000000"/>
              </a:solidFill>
              <a:latin typeface="Arial"/>
              <a:ea typeface="Arial"/>
              <a:cs typeface="Arial"/>
              <a:sym typeface="Arial"/>
            </a:endParaRPr>
          </a:p>
        </p:txBody>
      </p:sp>
      <p:sp>
        <p:nvSpPr>
          <p:cNvPr id="899" name="Google Shape;899;p46"/>
          <p:cNvSpPr/>
          <p:nvPr/>
        </p:nvSpPr>
        <p:spPr>
          <a:xfrm>
            <a:off x="2026660" y="2363277"/>
            <a:ext cx="3507288" cy="110643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Only 34% of learners correctly answered at least four out of seven questions.</a:t>
            </a:r>
            <a:endParaRPr b="0" i="0" sz="1400" u="none" cap="none" strike="noStrike">
              <a:solidFill>
                <a:schemeClr val="lt1"/>
              </a:solidFill>
              <a:latin typeface="Arial"/>
              <a:ea typeface="Arial"/>
              <a:cs typeface="Arial"/>
              <a:sym typeface="Arial"/>
            </a:endParaRPr>
          </a:p>
        </p:txBody>
      </p:sp>
      <p:sp>
        <p:nvSpPr>
          <p:cNvPr id="900" name="Google Shape;900;p46"/>
          <p:cNvSpPr/>
          <p:nvPr/>
        </p:nvSpPr>
        <p:spPr>
          <a:xfrm>
            <a:off x="6825406" y="2363277"/>
            <a:ext cx="3507288" cy="110643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After interacting with AutoThinking, 92% of learners correctly answered at least four out of seven questions.</a:t>
            </a:r>
            <a:endParaRPr b="0" i="0" sz="1400" u="none" cap="none" strike="noStrike">
              <a:solidFill>
                <a:schemeClr val="lt1"/>
              </a:solidFill>
              <a:latin typeface="Arial"/>
              <a:ea typeface="Arial"/>
              <a:cs typeface="Arial"/>
              <a:sym typeface="Arial"/>
            </a:endParaRPr>
          </a:p>
        </p:txBody>
      </p:sp>
      <p:sp>
        <p:nvSpPr>
          <p:cNvPr id="901" name="Google Shape;901;p46"/>
          <p:cNvSpPr/>
          <p:nvPr/>
        </p:nvSpPr>
        <p:spPr>
          <a:xfrm>
            <a:off x="2704631" y="2229633"/>
            <a:ext cx="2151346" cy="35072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Pre-test performance</a:t>
            </a:r>
            <a:endParaRPr b="0" i="0" sz="1400" u="none" cap="none" strike="noStrike">
              <a:solidFill>
                <a:schemeClr val="dk1"/>
              </a:solidFill>
              <a:latin typeface="Arial"/>
              <a:ea typeface="Arial"/>
              <a:cs typeface="Arial"/>
              <a:sym typeface="Arial"/>
            </a:endParaRPr>
          </a:p>
        </p:txBody>
      </p:sp>
      <p:sp>
        <p:nvSpPr>
          <p:cNvPr id="902" name="Google Shape;902;p46"/>
          <p:cNvSpPr/>
          <p:nvPr/>
        </p:nvSpPr>
        <p:spPr>
          <a:xfrm>
            <a:off x="7503377" y="2229633"/>
            <a:ext cx="2151346" cy="35072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Post-test performance</a:t>
            </a:r>
            <a:endParaRPr b="0" i="0" sz="1400" u="none" cap="none" strike="noStrike">
              <a:solidFill>
                <a:schemeClr val="dk1"/>
              </a:solidFill>
              <a:latin typeface="Arial"/>
              <a:ea typeface="Arial"/>
              <a:cs typeface="Arial"/>
              <a:sym typeface="Arial"/>
            </a:endParaRPr>
          </a:p>
        </p:txBody>
      </p:sp>
      <p:sp>
        <p:nvSpPr>
          <p:cNvPr id="903" name="Google Shape;903;p4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07" name="Shape 907"/>
        <p:cNvGrpSpPr/>
        <p:nvPr/>
      </p:nvGrpSpPr>
      <p:grpSpPr>
        <a:xfrm>
          <a:off x="0" y="0"/>
          <a:ext cx="0" cy="0"/>
          <a:chOff x="0" y="0"/>
          <a:chExt cx="0" cy="0"/>
        </a:xfrm>
      </p:grpSpPr>
      <p:sp>
        <p:nvSpPr>
          <p:cNvPr id="908" name="Google Shape;908;p47"/>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Activity 1: </a:t>
            </a:r>
            <a:r>
              <a:rPr lang="en-US" sz="2200">
                <a:solidFill>
                  <a:schemeClr val="dk1"/>
                </a:solidFill>
                <a:latin typeface="Arial"/>
                <a:ea typeface="Arial"/>
                <a:cs typeface="Arial"/>
                <a:sym typeface="Arial"/>
              </a:rPr>
              <a:t>Quiz</a:t>
            </a:r>
            <a:endParaRPr/>
          </a:p>
        </p:txBody>
      </p:sp>
      <p:sp>
        <p:nvSpPr>
          <p:cNvPr id="909" name="Google Shape;909;p47"/>
          <p:cNvSpPr txBox="1"/>
          <p:nvPr/>
        </p:nvSpPr>
        <p:spPr>
          <a:xfrm>
            <a:off x="491647" y="1963020"/>
            <a:ext cx="5909153" cy="41652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1. What is the primary purpose of integrating CT into adult education?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improve learners' ability to break down and solve complex problems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teach adult learners how to code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To replace traditional teaching methods with technology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2. Which of the following best describes an unplugged CT activity?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Using a mobile app to solve puzzles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Writing step-by-step instructions to make a sandwich</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Completing an online CT simulation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3. Which CT principle involves breaking down a large task into smaller, manageable steps?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47"/>
          <p:cNvSpPr txBox="1"/>
          <p:nvPr/>
        </p:nvSpPr>
        <p:spPr>
          <a:xfrm>
            <a:off x="6842342" y="1963020"/>
            <a:ext cx="4858011" cy="341632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4. How does gamification benefit adult learners in CT-based lessons?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increases motivation and engagement through structured challenges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replaces all assessments with competitive games</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ensures that CT is only taught using digital tools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5. Why is scaffolding important when teaching CT?</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allows learners to work independently without instructor support</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helps learners gradually build their skills by increasing complexity step by step</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It eliminates the need for structured lesson plans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911" name="Google Shape;911;p47"/>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912" name="Google Shape;912;p47"/>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16" name="Shape 916"/>
        <p:cNvGrpSpPr/>
        <p:nvPr/>
      </p:nvGrpSpPr>
      <p:grpSpPr>
        <a:xfrm>
          <a:off x="0" y="0"/>
          <a:ext cx="0" cy="0"/>
          <a:chOff x="0" y="0"/>
          <a:chExt cx="0" cy="0"/>
        </a:xfrm>
      </p:grpSpPr>
      <p:sp>
        <p:nvSpPr>
          <p:cNvPr id="917" name="Google Shape;917;p48"/>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Activity 2: </a:t>
            </a:r>
            <a:r>
              <a:rPr lang="en-US" sz="2200">
                <a:solidFill>
                  <a:schemeClr val="dk1"/>
                </a:solidFill>
                <a:latin typeface="Arial"/>
                <a:ea typeface="Arial"/>
                <a:cs typeface="Arial"/>
                <a:sym typeface="Arial"/>
              </a:rPr>
              <a:t>Matching pairs</a:t>
            </a:r>
            <a:endParaRPr/>
          </a:p>
        </p:txBody>
      </p:sp>
      <p:sp>
        <p:nvSpPr>
          <p:cNvPr id="918" name="Google Shape;918;p48"/>
          <p:cNvSpPr/>
          <p:nvPr/>
        </p:nvSpPr>
        <p:spPr>
          <a:xfrm>
            <a:off x="2004163" y="1935268"/>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Decomposition</a:t>
            </a:r>
            <a:endParaRPr b="0" i="0" sz="1400" u="none" cap="none" strike="noStrike">
              <a:solidFill>
                <a:schemeClr val="dk1"/>
              </a:solidFill>
              <a:latin typeface="Arial"/>
              <a:ea typeface="Arial"/>
              <a:cs typeface="Arial"/>
              <a:sym typeface="Arial"/>
            </a:endParaRPr>
          </a:p>
        </p:txBody>
      </p:sp>
      <p:sp>
        <p:nvSpPr>
          <p:cNvPr id="919" name="Google Shape;919;p48"/>
          <p:cNvSpPr/>
          <p:nvPr/>
        </p:nvSpPr>
        <p:spPr>
          <a:xfrm>
            <a:off x="2004163" y="2655517"/>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Abstraction</a:t>
            </a:r>
            <a:endParaRPr b="0" i="0" sz="1400" u="none" cap="none" strike="noStrike">
              <a:solidFill>
                <a:schemeClr val="dk1"/>
              </a:solidFill>
              <a:latin typeface="Arial"/>
              <a:ea typeface="Arial"/>
              <a:cs typeface="Arial"/>
              <a:sym typeface="Arial"/>
            </a:endParaRPr>
          </a:p>
        </p:txBody>
      </p:sp>
      <p:sp>
        <p:nvSpPr>
          <p:cNvPr id="920" name="Google Shape;920;p48"/>
          <p:cNvSpPr/>
          <p:nvPr/>
        </p:nvSpPr>
        <p:spPr>
          <a:xfrm>
            <a:off x="2004163" y="3375766"/>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Scaffolding</a:t>
            </a:r>
            <a:endParaRPr b="0" i="0" sz="1400" u="none" cap="none" strike="noStrike">
              <a:solidFill>
                <a:schemeClr val="dk1"/>
              </a:solidFill>
              <a:latin typeface="Arial"/>
              <a:ea typeface="Arial"/>
              <a:cs typeface="Arial"/>
              <a:sym typeface="Arial"/>
            </a:endParaRPr>
          </a:p>
        </p:txBody>
      </p:sp>
      <p:sp>
        <p:nvSpPr>
          <p:cNvPr id="921" name="Google Shape;921;p48"/>
          <p:cNvSpPr/>
          <p:nvPr/>
        </p:nvSpPr>
        <p:spPr>
          <a:xfrm>
            <a:off x="2004163" y="4096015"/>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Unplugged activities</a:t>
            </a:r>
            <a:endParaRPr b="0" i="0" sz="1400" u="none" cap="none" strike="noStrike">
              <a:solidFill>
                <a:srgbClr val="000000"/>
              </a:solidFill>
              <a:latin typeface="Arial"/>
              <a:ea typeface="Arial"/>
              <a:cs typeface="Arial"/>
              <a:sym typeface="Arial"/>
            </a:endParaRPr>
          </a:p>
        </p:txBody>
      </p:sp>
      <p:sp>
        <p:nvSpPr>
          <p:cNvPr id="922" name="Google Shape;922;p48"/>
          <p:cNvSpPr/>
          <p:nvPr/>
        </p:nvSpPr>
        <p:spPr>
          <a:xfrm>
            <a:off x="2004163" y="4816264"/>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Gamification</a:t>
            </a:r>
            <a:endParaRPr b="0" i="0" sz="1400" u="none" cap="none" strike="noStrike">
              <a:solidFill>
                <a:schemeClr val="dk1"/>
              </a:solidFill>
              <a:latin typeface="Arial"/>
              <a:ea typeface="Arial"/>
              <a:cs typeface="Arial"/>
              <a:sym typeface="Arial"/>
            </a:endParaRPr>
          </a:p>
        </p:txBody>
      </p:sp>
      <p:sp>
        <p:nvSpPr>
          <p:cNvPr id="923" name="Google Shape;923;p48"/>
          <p:cNvSpPr/>
          <p:nvPr/>
        </p:nvSpPr>
        <p:spPr>
          <a:xfrm>
            <a:off x="2004163" y="5536513"/>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Algorithmic thinking</a:t>
            </a:r>
            <a:endParaRPr b="0" i="0" sz="1400" u="none" cap="none" strike="noStrike">
              <a:solidFill>
                <a:srgbClr val="000000"/>
              </a:solidFill>
              <a:latin typeface="Arial"/>
              <a:ea typeface="Arial"/>
              <a:cs typeface="Arial"/>
              <a:sym typeface="Arial"/>
            </a:endParaRPr>
          </a:p>
        </p:txBody>
      </p:sp>
      <p:sp>
        <p:nvSpPr>
          <p:cNvPr id="924" name="Google Shape;924;p48"/>
          <p:cNvSpPr/>
          <p:nvPr/>
        </p:nvSpPr>
        <p:spPr>
          <a:xfrm>
            <a:off x="7206644" y="1935268"/>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Gradually increasing task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complexity to support learning.</a:t>
            </a:r>
            <a:endParaRPr b="0" i="0" sz="1400" u="none" cap="none" strike="noStrike">
              <a:solidFill>
                <a:schemeClr val="dk1"/>
              </a:solidFill>
              <a:latin typeface="Arial"/>
              <a:ea typeface="Arial"/>
              <a:cs typeface="Arial"/>
              <a:sym typeface="Arial"/>
            </a:endParaRPr>
          </a:p>
        </p:txBody>
      </p:sp>
      <p:sp>
        <p:nvSpPr>
          <p:cNvPr id="925" name="Google Shape;925;p48"/>
          <p:cNvSpPr/>
          <p:nvPr/>
        </p:nvSpPr>
        <p:spPr>
          <a:xfrm>
            <a:off x="7206644" y="2655517"/>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Creating step-by-step processes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to solve problems efficiently.</a:t>
            </a:r>
            <a:endParaRPr b="0" i="0" sz="1400" u="none" cap="none" strike="noStrike">
              <a:solidFill>
                <a:schemeClr val="dk1"/>
              </a:solidFill>
              <a:latin typeface="Arial"/>
              <a:ea typeface="Arial"/>
              <a:cs typeface="Arial"/>
              <a:sym typeface="Arial"/>
            </a:endParaRPr>
          </a:p>
        </p:txBody>
      </p:sp>
      <p:sp>
        <p:nvSpPr>
          <p:cNvPr id="926" name="Google Shape;926;p48"/>
          <p:cNvSpPr/>
          <p:nvPr/>
        </p:nvSpPr>
        <p:spPr>
          <a:xfrm>
            <a:off x="7206644" y="3375766"/>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Breaking down a task into smaller, manageable steps.</a:t>
            </a:r>
            <a:endParaRPr b="0" i="0" sz="1400" u="none" cap="none" strike="noStrike">
              <a:solidFill>
                <a:schemeClr val="dk1"/>
              </a:solidFill>
              <a:latin typeface="Arial"/>
              <a:ea typeface="Arial"/>
              <a:cs typeface="Arial"/>
              <a:sym typeface="Arial"/>
            </a:endParaRPr>
          </a:p>
        </p:txBody>
      </p:sp>
      <p:sp>
        <p:nvSpPr>
          <p:cNvPr id="927" name="Google Shape;927;p48"/>
          <p:cNvSpPr/>
          <p:nvPr/>
        </p:nvSpPr>
        <p:spPr>
          <a:xfrm>
            <a:off x="7206644" y="4096015"/>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Using game elements to enhance motivation and engagement.</a:t>
            </a:r>
            <a:endParaRPr b="0" i="0" sz="1400" u="none" cap="none" strike="noStrike">
              <a:solidFill>
                <a:schemeClr val="dk1"/>
              </a:solidFill>
              <a:latin typeface="Arial"/>
              <a:ea typeface="Arial"/>
              <a:cs typeface="Arial"/>
              <a:sym typeface="Arial"/>
            </a:endParaRPr>
          </a:p>
        </p:txBody>
      </p:sp>
      <p:sp>
        <p:nvSpPr>
          <p:cNvPr id="928" name="Google Shape;928;p48"/>
          <p:cNvSpPr/>
          <p:nvPr/>
        </p:nvSpPr>
        <p:spPr>
          <a:xfrm>
            <a:off x="7206644" y="4816264"/>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Focusing on key details while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ignoring irrelevant information.</a:t>
            </a:r>
            <a:endParaRPr b="0" i="0" sz="1400" u="none" cap="none" strike="noStrike">
              <a:solidFill>
                <a:schemeClr val="dk1"/>
              </a:solidFill>
              <a:latin typeface="Arial"/>
              <a:ea typeface="Arial"/>
              <a:cs typeface="Arial"/>
              <a:sym typeface="Arial"/>
            </a:endParaRPr>
          </a:p>
        </p:txBody>
      </p:sp>
      <p:sp>
        <p:nvSpPr>
          <p:cNvPr id="929" name="Google Shape;929;p48"/>
          <p:cNvSpPr/>
          <p:nvPr/>
        </p:nvSpPr>
        <p:spPr>
          <a:xfrm>
            <a:off x="7206644" y="5536513"/>
            <a:ext cx="3263031"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Teaching CT concepts without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using technology or computers.</a:t>
            </a:r>
            <a:endParaRPr b="0" i="0" sz="1400" u="none" cap="none" strike="noStrike">
              <a:solidFill>
                <a:schemeClr val="dk1"/>
              </a:solidFill>
              <a:latin typeface="Arial"/>
              <a:ea typeface="Arial"/>
              <a:cs typeface="Arial"/>
              <a:sym typeface="Arial"/>
            </a:endParaRPr>
          </a:p>
        </p:txBody>
      </p:sp>
      <p:sp>
        <p:nvSpPr>
          <p:cNvPr id="930" name="Google Shape;930;p48"/>
          <p:cNvSpPr txBox="1"/>
          <p:nvPr/>
        </p:nvSpPr>
        <p:spPr>
          <a:xfrm>
            <a:off x="696347" y="1389051"/>
            <a:ext cx="609391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Instructions:</a:t>
            </a:r>
            <a:r>
              <a:rPr b="0" i="0" lang="en-US" sz="1400" u="none" cap="none" strike="noStrike">
                <a:solidFill>
                  <a:srgbClr val="000000"/>
                </a:solidFill>
                <a:latin typeface="Arial"/>
                <a:ea typeface="Arial"/>
                <a:cs typeface="Arial"/>
                <a:sym typeface="Arial"/>
              </a:rPr>
              <a:t> Match each </a:t>
            </a:r>
            <a:r>
              <a:rPr b="1" i="0" lang="en-US" sz="1400" u="none" cap="none" strike="noStrike">
                <a:solidFill>
                  <a:srgbClr val="000000"/>
                </a:solidFill>
                <a:latin typeface="Arial"/>
                <a:ea typeface="Arial"/>
                <a:cs typeface="Arial"/>
                <a:sym typeface="Arial"/>
              </a:rPr>
              <a:t>CT-related term</a:t>
            </a:r>
            <a:r>
              <a:rPr b="0" i="0" lang="en-US" sz="1400" u="none" cap="none" strike="noStrike">
                <a:solidFill>
                  <a:srgbClr val="000000"/>
                </a:solidFill>
                <a:latin typeface="Arial"/>
                <a:ea typeface="Arial"/>
                <a:cs typeface="Arial"/>
                <a:sym typeface="Arial"/>
              </a:rPr>
              <a:t> with its correct </a:t>
            </a:r>
            <a:r>
              <a:rPr b="1" i="0" lang="en-US" sz="1400" u="none" cap="none" strike="noStrike">
                <a:solidFill>
                  <a:srgbClr val="000000"/>
                </a:solidFill>
                <a:latin typeface="Arial"/>
                <a:ea typeface="Arial"/>
                <a:cs typeface="Arial"/>
                <a:sym typeface="Arial"/>
              </a:rPr>
              <a:t>definition</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descr="Un dibujo de una persona&#10;&#10;Descripción generada automáticamente con confianza media" id="931" name="Google Shape;931;p48"/>
          <p:cNvPicPr preferRelativeResize="0"/>
          <p:nvPr/>
        </p:nvPicPr>
        <p:blipFill rotWithShape="1">
          <a:blip r:embed="rId3">
            <a:alphaModFix/>
          </a:blip>
          <a:srcRect b="0" l="0" r="0" t="0"/>
          <a:stretch/>
        </p:blipFill>
        <p:spPr>
          <a:xfrm>
            <a:off x="10225812" y="373751"/>
            <a:ext cx="1269841" cy="1269841"/>
          </a:xfrm>
          <a:prstGeom prst="rect">
            <a:avLst/>
          </a:prstGeom>
          <a:noFill/>
          <a:ln>
            <a:noFill/>
          </a:ln>
        </p:spPr>
      </p:pic>
      <p:cxnSp>
        <p:nvCxnSpPr>
          <p:cNvPr id="932" name="Google Shape;932;p48"/>
          <p:cNvCxnSpPr/>
          <p:nvPr/>
        </p:nvCxnSpPr>
        <p:spPr>
          <a:xfrm>
            <a:off x="5140023" y="2550991"/>
            <a:ext cx="1752600" cy="1732800"/>
          </a:xfrm>
          <a:prstGeom prst="curvedConnector3">
            <a:avLst>
              <a:gd fmla="val 50000" name="adj1"/>
            </a:avLst>
          </a:prstGeom>
          <a:noFill/>
          <a:ln cap="flat" cmpd="sng" w="28575">
            <a:solidFill>
              <a:srgbClr val="678877"/>
            </a:solidFill>
            <a:prstDash val="solid"/>
            <a:round/>
            <a:headEnd len="med" w="med" type="triangle"/>
            <a:tailEnd len="med" w="med" type="triangle"/>
          </a:ln>
        </p:spPr>
      </p:cxnSp>
      <p:sp>
        <p:nvSpPr>
          <p:cNvPr id="933" name="Google Shape;933;p4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934" name="Google Shape;934;p48"/>
          <p:cNvSpPr/>
          <p:nvPr/>
        </p:nvSpPr>
        <p:spPr>
          <a:xfrm>
            <a:off x="1722325" y="1935268"/>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935" name="Google Shape;935;p48"/>
          <p:cNvSpPr/>
          <p:nvPr/>
        </p:nvSpPr>
        <p:spPr>
          <a:xfrm>
            <a:off x="1722325" y="2660894"/>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936" name="Google Shape;936;p48"/>
          <p:cNvSpPr/>
          <p:nvPr/>
        </p:nvSpPr>
        <p:spPr>
          <a:xfrm>
            <a:off x="1722325" y="3375766"/>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3</a:t>
            </a:r>
            <a:endParaRPr b="0" i="0" sz="1400" u="none" cap="none" strike="noStrike">
              <a:solidFill>
                <a:srgbClr val="000000"/>
              </a:solidFill>
              <a:latin typeface="Arial"/>
              <a:ea typeface="Arial"/>
              <a:cs typeface="Arial"/>
              <a:sym typeface="Arial"/>
            </a:endParaRPr>
          </a:p>
        </p:txBody>
      </p:sp>
      <p:sp>
        <p:nvSpPr>
          <p:cNvPr id="937" name="Google Shape;937;p48"/>
          <p:cNvSpPr/>
          <p:nvPr/>
        </p:nvSpPr>
        <p:spPr>
          <a:xfrm>
            <a:off x="1722325" y="4096015"/>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4</a:t>
            </a:r>
            <a:endParaRPr b="0" i="0" sz="1400" u="none" cap="none" strike="noStrike">
              <a:solidFill>
                <a:srgbClr val="000000"/>
              </a:solidFill>
              <a:latin typeface="Arial"/>
              <a:ea typeface="Arial"/>
              <a:cs typeface="Arial"/>
              <a:sym typeface="Arial"/>
            </a:endParaRPr>
          </a:p>
        </p:txBody>
      </p:sp>
      <p:sp>
        <p:nvSpPr>
          <p:cNvPr id="938" name="Google Shape;938;p48"/>
          <p:cNvSpPr/>
          <p:nvPr/>
        </p:nvSpPr>
        <p:spPr>
          <a:xfrm>
            <a:off x="1722325" y="4816264"/>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5</a:t>
            </a:r>
            <a:endParaRPr b="0" i="0" sz="1400" u="none" cap="none" strike="noStrike">
              <a:solidFill>
                <a:srgbClr val="000000"/>
              </a:solidFill>
              <a:latin typeface="Arial"/>
              <a:ea typeface="Arial"/>
              <a:cs typeface="Arial"/>
              <a:sym typeface="Arial"/>
            </a:endParaRPr>
          </a:p>
        </p:txBody>
      </p:sp>
      <p:sp>
        <p:nvSpPr>
          <p:cNvPr id="939" name="Google Shape;939;p48"/>
          <p:cNvSpPr/>
          <p:nvPr/>
        </p:nvSpPr>
        <p:spPr>
          <a:xfrm>
            <a:off x="1722325" y="5536512"/>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6</a:t>
            </a:r>
            <a:endParaRPr b="0" i="0" sz="1400" u="none" cap="none" strike="noStrike">
              <a:solidFill>
                <a:srgbClr val="000000"/>
              </a:solidFill>
              <a:latin typeface="Arial"/>
              <a:ea typeface="Arial"/>
              <a:cs typeface="Arial"/>
              <a:sym typeface="Arial"/>
            </a:endParaRPr>
          </a:p>
        </p:txBody>
      </p:sp>
      <p:sp>
        <p:nvSpPr>
          <p:cNvPr id="940" name="Google Shape;940;p48"/>
          <p:cNvSpPr/>
          <p:nvPr/>
        </p:nvSpPr>
        <p:spPr>
          <a:xfrm>
            <a:off x="6892506" y="1935268"/>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941" name="Google Shape;941;p48"/>
          <p:cNvSpPr/>
          <p:nvPr/>
        </p:nvSpPr>
        <p:spPr>
          <a:xfrm>
            <a:off x="6892506" y="2660894"/>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942" name="Google Shape;942;p48"/>
          <p:cNvSpPr/>
          <p:nvPr/>
        </p:nvSpPr>
        <p:spPr>
          <a:xfrm>
            <a:off x="6892506" y="3375766"/>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943" name="Google Shape;943;p48"/>
          <p:cNvSpPr/>
          <p:nvPr/>
        </p:nvSpPr>
        <p:spPr>
          <a:xfrm>
            <a:off x="6892506" y="4096015"/>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944" name="Google Shape;944;p48"/>
          <p:cNvSpPr/>
          <p:nvPr/>
        </p:nvSpPr>
        <p:spPr>
          <a:xfrm>
            <a:off x="6892506" y="4816264"/>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sp>
        <p:nvSpPr>
          <p:cNvPr id="945" name="Google Shape;945;p48"/>
          <p:cNvSpPr/>
          <p:nvPr/>
        </p:nvSpPr>
        <p:spPr>
          <a:xfrm>
            <a:off x="6892506" y="5536512"/>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pic>
        <p:nvPicPr>
          <p:cNvPr id="946" name="Google Shape;946;p48"/>
          <p:cNvPicPr preferRelativeResize="0"/>
          <p:nvPr/>
        </p:nvPicPr>
        <p:blipFill rotWithShape="1">
          <a:blip r:embed="rId4">
            <a:alphaModFix/>
          </a:blip>
          <a:srcRect b="0" l="0" r="0" t="0"/>
          <a:stretch/>
        </p:blipFill>
        <p:spPr>
          <a:xfrm rot="9839065">
            <a:off x="5087193" y="3946545"/>
            <a:ext cx="1656553" cy="1484508"/>
          </a:xfrm>
          <a:prstGeom prst="rect">
            <a:avLst/>
          </a:prstGeom>
          <a:noFill/>
          <a:ln>
            <a:noFill/>
          </a:ln>
        </p:spPr>
      </p:pic>
      <p:pic>
        <p:nvPicPr>
          <p:cNvPr id="947" name="Google Shape;947;p48"/>
          <p:cNvPicPr preferRelativeResize="0"/>
          <p:nvPr/>
        </p:nvPicPr>
        <p:blipFill rotWithShape="1">
          <a:blip r:embed="rId4">
            <a:alphaModFix/>
          </a:blip>
          <a:srcRect b="0" l="0" r="0" t="0"/>
          <a:stretch/>
        </p:blipFill>
        <p:spPr>
          <a:xfrm rot="5400000">
            <a:off x="5033334" y="2699319"/>
            <a:ext cx="2054530" cy="184115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49"/>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55" name="Google Shape;955;p49"/>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56" name="Google Shape;956;p49"/>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SUMMARY</a:t>
            </a:r>
            <a:endParaRPr b="1">
              <a:latin typeface="Arial"/>
              <a:ea typeface="Arial"/>
              <a:cs typeface="Arial"/>
              <a:sym typeface="Arial"/>
            </a:endParaRPr>
          </a:p>
        </p:txBody>
      </p:sp>
      <p:sp>
        <p:nvSpPr>
          <p:cNvPr id="957" name="Google Shape;957;p49"/>
          <p:cNvSpPr txBox="1"/>
          <p:nvPr/>
        </p:nvSpPr>
        <p:spPr>
          <a:xfrm>
            <a:off x="1060450" y="1384299"/>
            <a:ext cx="10071100" cy="440120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This module explored how to bring Computational Thinking into adult education settings in a way that is inclusive, practical and relevant to learners’ everyday lives.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We examined pedagogical approaches tailored to adult learners, such as project-based and experiential learning and strategies like scaffolding and unplugged activities to make CT accessible for everyone.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You also learned how to design CT-integrated lesson plans with real-world applications and step-by-step guidance and saw examples of how games and collaborative tasks can help adult learners build problem-solving skills through CT.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 module highlighted the importance of aligning CT with learners’ experiences and goals and showed how educators can adapt content to different contexts without requiring advanced technical tools.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pic>
        <p:nvPicPr>
          <p:cNvPr descr="Teacher assisting student" id="964" name="Google Shape;964;p50"/>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965" name="Google Shape;965;p50"/>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966" name="Google Shape;966;p50"/>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967" name="Google Shape;967;p50"/>
          <p:cNvSpPr txBox="1"/>
          <p:nvPr/>
        </p:nvSpPr>
        <p:spPr>
          <a:xfrm>
            <a:off x="7706091" y="1580542"/>
            <a:ext cx="3599459" cy="493981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CALL TO ACTION: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Reflect on what you’ve learned: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you design lesson plans that integrate CT concepts meaningfully?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What kinds of real-life tasks or scenarios could help adult learners practice decomposition, pattern recognition, abstraction or algorithmic thinking?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will you adapt CT activities to different learning styles, levels and needs?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assessment and feedback help learners strengthen their CT skills?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8" name="Google Shape;968;p5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51"/>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76" name="Google Shape;976;p51"/>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77" name="Google Shape;977;p51"/>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GLOSSARY</a:t>
            </a:r>
            <a:endParaRPr b="1">
              <a:latin typeface="Arial"/>
              <a:ea typeface="Arial"/>
              <a:cs typeface="Arial"/>
              <a:sym typeface="Arial"/>
            </a:endParaRPr>
          </a:p>
        </p:txBody>
      </p:sp>
      <p:sp>
        <p:nvSpPr>
          <p:cNvPr id="978" name="Google Shape;978;p51"/>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Computational Thinking or CT: </a:t>
            </a:r>
            <a:r>
              <a:rPr b="0" i="0" lang="en-US" sz="1400" u="none" cap="none" strike="noStrike">
                <a:solidFill>
                  <a:srgbClr val="000000"/>
                </a:solidFill>
                <a:latin typeface="Arial"/>
                <a:ea typeface="Arial"/>
                <a:cs typeface="Arial"/>
                <a:sym typeface="Arial"/>
              </a:rPr>
              <a:t>Solving problems like a computer would, step-by-step. </a:t>
            </a:r>
            <a:endParaRPr b="0" i="0" sz="1000" u="none" cap="none" strike="noStrike">
              <a:solidFill>
                <a:srgbClr val="000000"/>
              </a:solidFill>
              <a:latin typeface="Arial"/>
              <a:ea typeface="Arial"/>
              <a:cs typeface="Arial"/>
              <a:sym typeface="Arial"/>
            </a:endParaRPr>
          </a:p>
        </p:txBody>
      </p:sp>
      <p:sp>
        <p:nvSpPr>
          <p:cNvPr id="979" name="Google Shape;979;p51"/>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Decomposition: </a:t>
            </a:r>
            <a:r>
              <a:rPr b="0" i="0" lang="en-US" sz="1400" u="none" cap="none" strike="noStrike">
                <a:solidFill>
                  <a:srgbClr val="000000"/>
                </a:solidFill>
                <a:latin typeface="Arial"/>
                <a:ea typeface="Arial"/>
                <a:cs typeface="Arial"/>
                <a:sym typeface="Arial"/>
              </a:rPr>
              <a:t>Breaking a big problem into smaller parts. </a:t>
            </a:r>
            <a:endParaRPr b="0" i="0" sz="1000" u="none" cap="none" strike="noStrike">
              <a:solidFill>
                <a:srgbClr val="000000"/>
              </a:solidFill>
              <a:latin typeface="Arial"/>
              <a:ea typeface="Arial"/>
              <a:cs typeface="Arial"/>
              <a:sym typeface="Arial"/>
            </a:endParaRPr>
          </a:p>
        </p:txBody>
      </p:sp>
      <p:sp>
        <p:nvSpPr>
          <p:cNvPr id="980" name="Google Shape;980;p51"/>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Abstraction: </a:t>
            </a:r>
            <a:r>
              <a:rPr b="0" i="0" lang="en-US" sz="1400" u="none" cap="none" strike="noStrike">
                <a:solidFill>
                  <a:srgbClr val="000000"/>
                </a:solidFill>
                <a:latin typeface="Arial"/>
                <a:ea typeface="Arial"/>
                <a:cs typeface="Arial"/>
                <a:sym typeface="Arial"/>
              </a:rPr>
              <a:t>Focusing only on the important details.</a:t>
            </a:r>
            <a:endParaRPr b="0" i="0" sz="1000" u="none" cap="none" strike="noStrike">
              <a:solidFill>
                <a:srgbClr val="000000"/>
              </a:solidFill>
              <a:latin typeface="Arial"/>
              <a:ea typeface="Arial"/>
              <a:cs typeface="Arial"/>
              <a:sym typeface="Arial"/>
            </a:endParaRPr>
          </a:p>
        </p:txBody>
      </p:sp>
      <p:sp>
        <p:nvSpPr>
          <p:cNvPr id="981" name="Google Shape;981;p51"/>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Pattern Recognition: </a:t>
            </a:r>
            <a:r>
              <a:rPr b="0" i="0" lang="en-US" sz="1400" u="none" cap="none" strike="noStrike">
                <a:solidFill>
                  <a:srgbClr val="000000"/>
                </a:solidFill>
                <a:latin typeface="Arial"/>
                <a:ea typeface="Arial"/>
                <a:cs typeface="Arial"/>
                <a:sym typeface="Arial"/>
              </a:rPr>
              <a:t>Spotting trends or things that repeat.</a:t>
            </a:r>
            <a:endParaRPr b="0" i="0" sz="1000" u="none" cap="none" strike="noStrike">
              <a:solidFill>
                <a:srgbClr val="000000"/>
              </a:solidFill>
              <a:latin typeface="Arial"/>
              <a:ea typeface="Arial"/>
              <a:cs typeface="Arial"/>
              <a:sym typeface="Arial"/>
            </a:endParaRPr>
          </a:p>
        </p:txBody>
      </p:sp>
      <p:sp>
        <p:nvSpPr>
          <p:cNvPr id="982" name="Google Shape;982;p51"/>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Algorithm: </a:t>
            </a:r>
            <a:r>
              <a:rPr b="0" i="0" lang="en-US" sz="1400" u="none" cap="none" strike="noStrike">
                <a:solidFill>
                  <a:srgbClr val="000000"/>
                </a:solidFill>
                <a:latin typeface="Arial"/>
                <a:ea typeface="Arial"/>
                <a:cs typeface="Arial"/>
                <a:sym typeface="Arial"/>
              </a:rPr>
              <a:t>A set of instructions to complete a task.</a:t>
            </a:r>
            <a:endParaRPr b="0" i="0" sz="1000" u="none" cap="none" strike="noStrike">
              <a:solidFill>
                <a:srgbClr val="000000"/>
              </a:solidFill>
              <a:latin typeface="Arial"/>
              <a:ea typeface="Arial"/>
              <a:cs typeface="Arial"/>
              <a:sym typeface="Arial"/>
            </a:endParaRPr>
          </a:p>
        </p:txBody>
      </p:sp>
      <p:sp>
        <p:nvSpPr>
          <p:cNvPr id="983" name="Google Shape;983;p51"/>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Unplugged Activities: </a:t>
            </a:r>
            <a:r>
              <a:rPr b="0" i="0" lang="en-US" sz="1400" u="none" cap="none" strike="noStrike">
                <a:solidFill>
                  <a:srgbClr val="000000"/>
                </a:solidFill>
                <a:latin typeface="Arial"/>
                <a:ea typeface="Arial"/>
                <a:cs typeface="Arial"/>
                <a:sym typeface="Arial"/>
              </a:rPr>
              <a:t>Learning CT without screens using games, puzzles, etc.</a:t>
            </a:r>
            <a:endParaRPr b="0" i="0" sz="1000" u="none" cap="none" strike="noStrike">
              <a:solidFill>
                <a:srgbClr val="000000"/>
              </a:solidFill>
              <a:latin typeface="Arial"/>
              <a:ea typeface="Arial"/>
              <a:cs typeface="Arial"/>
              <a:sym typeface="Arial"/>
            </a:endParaRPr>
          </a:p>
        </p:txBody>
      </p:sp>
      <p:sp>
        <p:nvSpPr>
          <p:cNvPr id="984" name="Google Shape;984;p51"/>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Debugging: </a:t>
            </a:r>
            <a:r>
              <a:rPr b="0" i="0" lang="en-US" sz="1400" u="none" cap="none" strike="noStrike">
                <a:solidFill>
                  <a:srgbClr val="000000"/>
                </a:solidFill>
                <a:latin typeface="Arial"/>
                <a:ea typeface="Arial"/>
                <a:cs typeface="Arial"/>
                <a:sym typeface="Arial"/>
              </a:rPr>
              <a:t>Finding and fixing errors in a process.</a:t>
            </a:r>
            <a:endParaRPr b="0" i="0" sz="1000" u="none" cap="none" strike="noStrike">
              <a:solidFill>
                <a:srgbClr val="000000"/>
              </a:solidFill>
              <a:latin typeface="Arial"/>
              <a:ea typeface="Arial"/>
              <a:cs typeface="Arial"/>
              <a:sym typeface="Arial"/>
            </a:endParaRPr>
          </a:p>
        </p:txBody>
      </p:sp>
      <p:sp>
        <p:nvSpPr>
          <p:cNvPr id="985" name="Google Shape;985;p51"/>
          <p:cNvSpPr txBox="1"/>
          <p:nvPr/>
        </p:nvSpPr>
        <p:spPr>
          <a:xfrm>
            <a:off x="688800" y="445379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Soft Skills: </a:t>
            </a:r>
            <a:r>
              <a:rPr b="0" i="0" lang="en-US" sz="1400" u="none" cap="none" strike="noStrike">
                <a:solidFill>
                  <a:srgbClr val="000000"/>
                </a:solidFill>
                <a:latin typeface="Arial"/>
                <a:ea typeface="Arial"/>
                <a:cs typeface="Arial"/>
                <a:sym typeface="Arial"/>
              </a:rPr>
              <a:t>Non-technical abilities that help people work well with others and adapt to challenges.</a:t>
            </a:r>
            <a:endParaRPr b="0" i="0" sz="1000" u="none" cap="none" strike="noStrike">
              <a:solidFill>
                <a:srgbClr val="000000"/>
              </a:solidFill>
              <a:latin typeface="Arial"/>
              <a:ea typeface="Arial"/>
              <a:cs typeface="Arial"/>
              <a:sym typeface="Arial"/>
            </a:endParaRPr>
          </a:p>
        </p:txBody>
      </p:sp>
      <p:sp>
        <p:nvSpPr>
          <p:cNvPr id="986" name="Google Shape;986;p51"/>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Gamification: </a:t>
            </a:r>
            <a:r>
              <a:rPr b="0" i="0" lang="en-US" sz="1400" u="none" cap="none" strike="noStrike">
                <a:solidFill>
                  <a:srgbClr val="000000"/>
                </a:solidFill>
                <a:latin typeface="Arial"/>
                <a:ea typeface="Arial"/>
                <a:cs typeface="Arial"/>
                <a:sym typeface="Arial"/>
              </a:rPr>
              <a:t>Using game elements (like points or challenges) in learning.</a:t>
            </a:r>
            <a:endParaRPr b="0" i="0" sz="1000" u="none" cap="none" strike="noStrike">
              <a:solidFill>
                <a:srgbClr val="000000"/>
              </a:solidFill>
              <a:latin typeface="Arial"/>
              <a:ea typeface="Arial"/>
              <a:cs typeface="Arial"/>
              <a:sym typeface="Arial"/>
            </a:endParaRPr>
          </a:p>
        </p:txBody>
      </p:sp>
      <p:sp>
        <p:nvSpPr>
          <p:cNvPr id="987" name="Google Shape;987;p51"/>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Digital Literacy: </a:t>
            </a:r>
            <a:r>
              <a:rPr b="0" i="0" lang="en-US" sz="1400" u="none" cap="none" strike="noStrike">
                <a:solidFill>
                  <a:srgbClr val="000000"/>
                </a:solidFill>
                <a:latin typeface="Arial"/>
                <a:ea typeface="Arial"/>
                <a:cs typeface="Arial"/>
                <a:sym typeface="Arial"/>
              </a:rPr>
              <a:t>Knowing how to use digital tools safely and effectively.</a:t>
            </a:r>
            <a:endParaRPr b="0" i="0" sz="1000" u="none" cap="none" strike="noStrike">
              <a:solidFill>
                <a:srgbClr val="000000"/>
              </a:solidFill>
              <a:latin typeface="Arial"/>
              <a:ea typeface="Arial"/>
              <a:cs typeface="Arial"/>
              <a:sym typeface="Arial"/>
            </a:endParaRPr>
          </a:p>
        </p:txBody>
      </p:sp>
      <p:sp>
        <p:nvSpPr>
          <p:cNvPr id="988" name="Google Shape;988;p51"/>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Inclusion: </a:t>
            </a:r>
            <a:r>
              <a:rPr b="0" i="0" lang="en-US" sz="1400" u="none" cap="none" strike="noStrike">
                <a:solidFill>
                  <a:srgbClr val="000000"/>
                </a:solidFill>
                <a:latin typeface="Arial"/>
                <a:ea typeface="Arial"/>
                <a:cs typeface="Arial"/>
                <a:sym typeface="Arial"/>
              </a:rPr>
              <a:t>Making learning accessible to everyone, no matter their background.</a:t>
            </a:r>
            <a:endParaRPr b="0" i="0" sz="1000" u="none" cap="none" strike="noStrike">
              <a:solidFill>
                <a:srgbClr val="000000"/>
              </a:solidFill>
              <a:latin typeface="Arial"/>
              <a:ea typeface="Arial"/>
              <a:cs typeface="Arial"/>
              <a:sym typeface="Arial"/>
            </a:endParaRPr>
          </a:p>
        </p:txBody>
      </p:sp>
      <p:sp>
        <p:nvSpPr>
          <p:cNvPr id="989" name="Google Shape;989;p51"/>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Scaffolding: </a:t>
            </a:r>
            <a:r>
              <a:rPr b="0" i="0" lang="en-US" sz="1400" u="none" cap="none" strike="noStrike">
                <a:solidFill>
                  <a:srgbClr val="000000"/>
                </a:solidFill>
                <a:latin typeface="Arial"/>
                <a:ea typeface="Arial"/>
                <a:cs typeface="Arial"/>
                <a:sym typeface="Arial"/>
              </a:rPr>
              <a:t>Supporting learners step-by-step so they can gradually do more on their own.</a:t>
            </a:r>
            <a:endParaRPr b="0" i="0" sz="1000" u="none" cap="none" strike="noStrike">
              <a:solidFill>
                <a:srgbClr val="000000"/>
              </a:solidFill>
              <a:latin typeface="Arial"/>
              <a:ea typeface="Arial"/>
              <a:cs typeface="Arial"/>
              <a:sym typeface="Arial"/>
            </a:endParaRPr>
          </a:p>
        </p:txBody>
      </p:sp>
      <p:sp>
        <p:nvSpPr>
          <p:cNvPr id="990" name="Google Shape;990;p51"/>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Iteration: </a:t>
            </a:r>
            <a:r>
              <a:rPr b="0" i="0" lang="en-US" sz="1400" u="none" cap="none" strike="noStrike">
                <a:solidFill>
                  <a:srgbClr val="000000"/>
                </a:solidFill>
                <a:latin typeface="Arial"/>
                <a:ea typeface="Arial"/>
                <a:cs typeface="Arial"/>
                <a:sym typeface="Arial"/>
              </a:rPr>
              <a:t>Repeating a process to improve it.</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94" name="Shape 994"/>
        <p:cNvGrpSpPr/>
        <p:nvPr/>
      </p:nvGrpSpPr>
      <p:grpSpPr>
        <a:xfrm>
          <a:off x="0" y="0"/>
          <a:ext cx="0" cy="0"/>
          <a:chOff x="0" y="0"/>
          <a:chExt cx="0" cy="0"/>
        </a:xfrm>
      </p:grpSpPr>
      <p:sp>
        <p:nvSpPr>
          <p:cNvPr id="995" name="Google Shape;995;p52"/>
          <p:cNvSpPr txBox="1"/>
          <p:nvPr>
            <p:ph idx="1" type="body"/>
          </p:nvPr>
        </p:nvSpPr>
        <p:spPr>
          <a:xfrm>
            <a:off x="1077685" y="1528033"/>
            <a:ext cx="10539692" cy="4879618"/>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100000"/>
              </a:lnSpc>
              <a:spcBef>
                <a:spcPts val="0"/>
              </a:spcBef>
              <a:spcAft>
                <a:spcPts val="0"/>
              </a:spcAft>
              <a:buClr>
                <a:schemeClr val="dk2"/>
              </a:buClr>
              <a:buSzPct val="123529"/>
              <a:buNone/>
            </a:pPr>
            <a:r>
              <a:rPr b="0" lang="en-US" sz="1600">
                <a:latin typeface="Arial"/>
                <a:ea typeface="Arial"/>
                <a:cs typeface="Arial"/>
                <a:sym typeface="Arial"/>
              </a:rPr>
              <a:t>Yucnary-Daitiana Torres-Torres, Marcos Román-González, and Juan-Carlos Pérez-González. 2020. Unplugged teaching activities to promote computational thinking skills in primary and adults from a gender perspective. IEEE Revista Iberoamericana de Tecnologias del Aprendizaje, Vol. 15, 3 (2020), 225--232.</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Friday Joseph Agbo, Solomon Sunday Oyelere, Jarkko Suhonen, and Sunday Adewumi. 2019. A systematic review of computational thinking approach for programming education in higher education institutions. In Proceedings of the 19th Koli Calling International Conference on Computing Education Research. 1--10.</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Kirkpatrick, D. L., &amp; Kirkpatrick, J. D. (2006). </a:t>
            </a:r>
            <a:r>
              <a:rPr b="0" i="1" lang="en-US" sz="1600">
                <a:latin typeface="Arial"/>
                <a:ea typeface="Arial"/>
                <a:cs typeface="Arial"/>
                <a:sym typeface="Arial"/>
              </a:rPr>
              <a:t>Evaluating training programs: The four levels</a:t>
            </a:r>
            <a:r>
              <a:rPr b="0" lang="en-US" sz="1600">
                <a:latin typeface="Arial"/>
                <a:ea typeface="Arial"/>
                <a:cs typeface="Arial"/>
                <a:sym typeface="Arial"/>
              </a:rPr>
              <a:t> (3rd ed.). Berrett-Koehler Publishers.</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Knowles, M. S., Holton, E. F., &amp; Swanson, R. A. (2015). The adult learner: The definitive classic in adult education and human resource development (8th ed.). Routledge.</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International Society for Technology in Education (ISTE). (2016). Computational thinking for all: A toolkit for educators. Retrieved from </a:t>
            </a:r>
            <a:r>
              <a:rPr b="0" lang="en-US" sz="1600" u="sng">
                <a:solidFill>
                  <a:schemeClr val="hlink"/>
                </a:solidFill>
                <a:latin typeface="Arial"/>
                <a:ea typeface="Arial"/>
                <a:cs typeface="Arial"/>
                <a:sym typeface="Arial"/>
                <a:hlinkClick r:id="rId3"/>
              </a:rPr>
              <a:t>https://www.iste.org</a:t>
            </a:r>
            <a:endParaRPr b="0" sz="1600">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Cypherlearning. (2023, August 14). 6 digital tools that encourage computational thinking. NEO by CYPHERLEARNING. Retrieved January 21, 2025, from </a:t>
            </a:r>
            <a:r>
              <a:rPr b="0" lang="en-US" sz="1600" u="sng">
                <a:solidFill>
                  <a:schemeClr val="hlink"/>
                </a:solidFill>
                <a:latin typeface="Arial"/>
                <a:ea typeface="Arial"/>
                <a:cs typeface="Arial"/>
                <a:sym typeface="Arial"/>
                <a:hlinkClick r:id="rId4"/>
              </a:rPr>
              <a:t>https://www.cypherlearning.com/blog/k-20/6-digital-tools-that-encourage-computational-thinking</a:t>
            </a:r>
            <a:r>
              <a:rPr b="0" lang="en-US" sz="1600">
                <a:latin typeface="Arial"/>
                <a:ea typeface="Arial"/>
                <a:cs typeface="Arial"/>
                <a:sym typeface="Arial"/>
              </a:rPr>
              <a:t>?</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Learning.com. (2020, May 19). Computational thinking activities for elementary, Jr. High &amp; High School. Learning.com. Retrieved January 21, 2025, from </a:t>
            </a:r>
            <a:r>
              <a:rPr b="0" lang="en-US" sz="1600" u="sng">
                <a:solidFill>
                  <a:schemeClr val="hlink"/>
                </a:solidFill>
                <a:latin typeface="Arial"/>
                <a:ea typeface="Arial"/>
                <a:cs typeface="Arial"/>
                <a:sym typeface="Arial"/>
                <a:hlinkClick r:id="rId5"/>
              </a:rPr>
              <a:t>https://www.learning.com/blog/computational-thinking-activities/</a:t>
            </a:r>
            <a:r>
              <a:rPr b="0" lang="en-US" sz="1600">
                <a:latin typeface="Arial"/>
                <a:ea typeface="Arial"/>
                <a:cs typeface="Arial"/>
                <a:sym typeface="Arial"/>
              </a:rPr>
              <a:t>?</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Black, P., &amp; Wiliam, D. (1998). Assessment and classroom learning. Assessment in Education: Principles, Policies, and Practices, 5(1), 7-74.</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Andrade, H. (2000). Using rubrics to promote thinking and learning. Educational Leadership, 57(5), 13-18</a:t>
            </a:r>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Grover, Shuchi &amp; Pea, Roy. (2013). Computational Thinking in K–12 A Review of the State of the Field. Educational Researcher. 42. 38-43. from </a:t>
            </a:r>
            <a:r>
              <a:rPr b="0" lang="en-US" sz="1600" u="sng">
                <a:solidFill>
                  <a:schemeClr val="hlink"/>
                </a:solidFill>
                <a:latin typeface="Arial"/>
                <a:ea typeface="Arial"/>
                <a:cs typeface="Arial"/>
                <a:sym typeface="Arial"/>
                <a:hlinkClick r:id="rId6"/>
              </a:rPr>
              <a:t>https://www.researchgate.net/publication/258134754_Computational_Thinking_in_K-12_A_Review_of_the_State_of_the_Field</a:t>
            </a:r>
            <a:r>
              <a:rPr b="0" lang="en-US" sz="1600">
                <a:latin typeface="Arial"/>
                <a:ea typeface="Arial"/>
                <a:cs typeface="Arial"/>
                <a:sym typeface="Arial"/>
              </a:rPr>
              <a:t>   </a:t>
            </a:r>
            <a:endParaRPr/>
          </a:p>
          <a:p>
            <a:pPr indent="0" lvl="0" marL="0" rtl="0" algn="l">
              <a:lnSpc>
                <a:spcPct val="100000"/>
              </a:lnSpc>
              <a:spcBef>
                <a:spcPts val="600"/>
              </a:spcBef>
              <a:spcAft>
                <a:spcPts val="600"/>
              </a:spcAft>
              <a:buClr>
                <a:schemeClr val="dk2"/>
              </a:buClr>
              <a:buSzPct val="123529"/>
              <a:buNone/>
            </a:pPr>
            <a:r>
              <a:rPr b="0" lang="en-US" sz="1600">
                <a:latin typeface="Arial"/>
                <a:ea typeface="Arial"/>
                <a:cs typeface="Arial"/>
                <a:sym typeface="Arial"/>
              </a:rPr>
              <a:t>El Mawas, N., Hooshyar, D., &amp; Yang, Y. (2019). Effects of Adaptive Educational Games on Adults' Computational Thinking. Proceedings of the 11th International Conference on Computer Supported Education, 1, 458-465.</a:t>
            </a:r>
            <a:endParaRPr b="0" sz="1600">
              <a:latin typeface="Arial"/>
              <a:ea typeface="Arial"/>
              <a:cs typeface="Arial"/>
              <a:sym typeface="Arial"/>
            </a:endParaRPr>
          </a:p>
        </p:txBody>
      </p:sp>
      <p:sp>
        <p:nvSpPr>
          <p:cNvPr id="996" name="Google Shape;996;p52"/>
          <p:cNvSpPr txBox="1"/>
          <p:nvPr>
            <p:ph type="title"/>
          </p:nvPr>
        </p:nvSpPr>
        <p:spPr>
          <a:xfrm>
            <a:off x="1084115" y="450349"/>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REFERENCES</a:t>
            </a:r>
            <a:endParaRPr b="1">
              <a:solidFill>
                <a:schemeClr val="dk2"/>
              </a:solidFill>
              <a:latin typeface="Arial"/>
              <a:ea typeface="Arial"/>
              <a:cs typeface="Arial"/>
              <a:sym typeface="Arial"/>
            </a:endParaRPr>
          </a:p>
        </p:txBody>
      </p:sp>
      <p:sp>
        <p:nvSpPr>
          <p:cNvPr id="997" name="Google Shape;997;p52"/>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